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1"/>
  </p:notesMasterIdLst>
  <p:sldIdLst>
    <p:sldId id="256" r:id="rId2"/>
    <p:sldId id="2028" r:id="rId3"/>
    <p:sldId id="2023" r:id="rId4"/>
    <p:sldId id="2036" r:id="rId5"/>
    <p:sldId id="2026" r:id="rId6"/>
    <p:sldId id="1970" r:id="rId7"/>
    <p:sldId id="2027" r:id="rId8"/>
    <p:sldId id="2021" r:id="rId9"/>
    <p:sldId id="2029" r:id="rId10"/>
    <p:sldId id="2037" r:id="rId11"/>
    <p:sldId id="2030" r:id="rId12"/>
    <p:sldId id="2031" r:id="rId13"/>
    <p:sldId id="2034" r:id="rId14"/>
    <p:sldId id="2032" r:id="rId15"/>
    <p:sldId id="2035" r:id="rId16"/>
    <p:sldId id="688" r:id="rId17"/>
    <p:sldId id="775" r:id="rId18"/>
    <p:sldId id="875" r:id="rId19"/>
    <p:sldId id="876" r:id="rId20"/>
    <p:sldId id="1966" r:id="rId21"/>
    <p:sldId id="586" r:id="rId22"/>
    <p:sldId id="2001" r:id="rId23"/>
    <p:sldId id="2000" r:id="rId24"/>
    <p:sldId id="723" r:id="rId25"/>
    <p:sldId id="2011" r:id="rId26"/>
    <p:sldId id="1996" r:id="rId27"/>
    <p:sldId id="2013" r:id="rId28"/>
    <p:sldId id="2012" r:id="rId29"/>
    <p:sldId id="2002" r:id="rId30"/>
    <p:sldId id="2003" r:id="rId31"/>
    <p:sldId id="1967" r:id="rId32"/>
    <p:sldId id="2014" r:id="rId33"/>
    <p:sldId id="2009" r:id="rId34"/>
    <p:sldId id="1986" r:id="rId35"/>
    <p:sldId id="2004" r:id="rId36"/>
    <p:sldId id="2015" r:id="rId37"/>
    <p:sldId id="2005" r:id="rId38"/>
    <p:sldId id="2007" r:id="rId39"/>
    <p:sldId id="2006" r:id="rId40"/>
    <p:sldId id="2008" r:id="rId41"/>
    <p:sldId id="2016" r:id="rId42"/>
    <p:sldId id="2017" r:id="rId43"/>
    <p:sldId id="2018" r:id="rId44"/>
    <p:sldId id="2019" r:id="rId45"/>
    <p:sldId id="2020" r:id="rId46"/>
    <p:sldId id="712" r:id="rId47"/>
    <p:sldId id="1999" r:id="rId48"/>
    <p:sldId id="687" r:id="rId49"/>
    <p:sldId id="852" r:id="rId50"/>
    <p:sldId id="768" r:id="rId51"/>
    <p:sldId id="788" r:id="rId52"/>
    <p:sldId id="1960" r:id="rId53"/>
    <p:sldId id="1964" r:id="rId54"/>
    <p:sldId id="734" r:id="rId55"/>
    <p:sldId id="792" r:id="rId56"/>
    <p:sldId id="605" r:id="rId57"/>
    <p:sldId id="725" r:id="rId58"/>
    <p:sldId id="543" r:id="rId59"/>
    <p:sldId id="735" r:id="rId60"/>
    <p:sldId id="1955" r:id="rId61"/>
    <p:sldId id="1965" r:id="rId62"/>
    <p:sldId id="805" r:id="rId63"/>
    <p:sldId id="787" r:id="rId64"/>
    <p:sldId id="745" r:id="rId65"/>
    <p:sldId id="761" r:id="rId66"/>
    <p:sldId id="789" r:id="rId67"/>
    <p:sldId id="790" r:id="rId68"/>
    <p:sldId id="743" r:id="rId69"/>
    <p:sldId id="857" r:id="rId70"/>
    <p:sldId id="759" r:id="rId71"/>
    <p:sldId id="864" r:id="rId72"/>
    <p:sldId id="1959" r:id="rId73"/>
    <p:sldId id="869" r:id="rId74"/>
    <p:sldId id="795" r:id="rId75"/>
    <p:sldId id="782" r:id="rId76"/>
    <p:sldId id="870" r:id="rId77"/>
    <p:sldId id="1956" r:id="rId78"/>
    <p:sldId id="1962" r:id="rId79"/>
    <p:sldId id="854" r:id="rId80"/>
    <p:sldId id="861" r:id="rId81"/>
    <p:sldId id="814" r:id="rId82"/>
    <p:sldId id="813" r:id="rId83"/>
    <p:sldId id="730" r:id="rId84"/>
    <p:sldId id="867" r:id="rId85"/>
    <p:sldId id="762" r:id="rId86"/>
    <p:sldId id="271" r:id="rId87"/>
    <p:sldId id="741" r:id="rId88"/>
    <p:sldId id="757" r:id="rId89"/>
    <p:sldId id="702" r:id="rId9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dalena Kowalska" initials="MK" lastIdx="1" clrIdx="0">
    <p:extLst>
      <p:ext uri="{19B8F6BF-5375-455C-9EA6-DF929625EA0E}">
        <p15:presenceInfo xmlns:p15="http://schemas.microsoft.com/office/powerpoint/2012/main" userId="S::magdalena.kowalska@cern.ch::5771470a-10f5-4ffc-b017-58c1a28a5a5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FF"/>
    <a:srgbClr val="CC00CC"/>
    <a:srgbClr val="FF33CC"/>
    <a:srgbClr val="CC0000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9645" autoAdjust="0"/>
  </p:normalViewPr>
  <p:slideViewPr>
    <p:cSldViewPr>
      <p:cViewPr>
        <p:scale>
          <a:sx n="80" d="100"/>
          <a:sy n="80" d="100"/>
        </p:scale>
        <p:origin x="86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commentAuthors" Target="commentAuthor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5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10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C5E75-1CC8-8B5E-D1E0-DA9D46DBF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9CEE55-AF2D-947C-8C8F-6EA23CE061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A5E0A0-1BC5-E4F9-0F1D-4E499AB747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69589069-8481-DA1A-43FF-5F51EC97371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E8DA53-5DA3-69BF-F8A8-29CAD3D68BF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2FA0E-8794-931B-B8B0-354E606443D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27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98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dirty="0"/>
              <a:t>Detector solid angle coverage ~ 10%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dirty="0"/>
              <a:t>100mW CW dye laser 10-15mm in diameter, degree of polarization 20-60%</a:t>
            </a:r>
          </a:p>
          <a:p>
            <a:pPr lvl="0" rtl="0">
              <a:spcBef>
                <a:spcPts val="0"/>
              </a:spcBef>
              <a:buNone/>
            </a:pPr>
            <a:br>
              <a:rPr lang="en-GB" dirty="0"/>
            </a:br>
            <a:r>
              <a:rPr lang="en-GB" dirty="0"/>
              <a:t>Spins undergo adiabatic rotation</a:t>
            </a:r>
            <a:endParaRPr dirty="0"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9605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6632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" y="-8"/>
            <a:ext cx="9072000" cy="620696"/>
          </a:xfr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692696"/>
            <a:ext cx="7992888" cy="4752528"/>
          </a:xfrm>
        </p:spPr>
        <p:txBody>
          <a:bodyPr/>
          <a:lstStyle>
            <a:lvl1pPr>
              <a:buFontTx/>
              <a:buBlip>
                <a:blip r:embed="rId2"/>
              </a:buBlip>
              <a:defRPr sz="2000"/>
            </a:lvl1pPr>
            <a:lvl2pPr>
              <a:buFont typeface="Wingdings" pitchFamily="2" charset="2"/>
              <a:buChar char="Ø"/>
              <a:defRPr sz="1800"/>
            </a:lvl2pPr>
            <a:lvl3pPr>
              <a:defRPr sz="1600"/>
            </a:lvl3pPr>
            <a:lvl4pPr>
              <a:defRPr sz="1600"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620688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4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1043608" y="-7"/>
            <a:ext cx="7643192" cy="9807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1094928" y="1340767"/>
            <a:ext cx="7653536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320"/>
              </a:spcBef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Noto Sans Symbols"/>
              <a:buChar char="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22860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3878560" y="642835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36000" y="908720"/>
            <a:ext cx="9071999" cy="53999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1043608" y="6453012"/>
            <a:ext cx="2519361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24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285750" algn="l" rtl="0">
              <a:spcBef>
                <a:spcPts val="280"/>
              </a:spcBef>
              <a:buClr>
                <a:schemeClr val="dk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228600" algn="l" rtl="0">
              <a:spcBef>
                <a:spcPts val="280"/>
              </a:spcBef>
              <a:buClr>
                <a:schemeClr val="dk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22860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22860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019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5576" y="-27384"/>
            <a:ext cx="7931224" cy="908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600200"/>
            <a:ext cx="79928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0.png"/><Relationship Id="rId3" Type="http://schemas.openxmlformats.org/officeDocument/2006/relationships/image" Target="../media/image19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38.jpeg"/><Relationship Id="rId15" Type="http://schemas.openxmlformats.org/officeDocument/2006/relationships/image" Target="../media/image40.png"/><Relationship Id="rId10" Type="http://schemas.openxmlformats.org/officeDocument/2006/relationships/image" Target="../media/image29.png"/><Relationship Id="rId4" Type="http://schemas.openxmlformats.org/officeDocument/2006/relationships/image" Target="../media/image37.png"/><Relationship Id="rId9" Type="http://schemas.openxmlformats.org/officeDocument/2006/relationships/image" Target="../media/image28.png"/><Relationship Id="rId1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43.png"/><Relationship Id="rId9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7" Type="http://schemas.openxmlformats.org/officeDocument/2006/relationships/image" Target="../media/image130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7.png"/><Relationship Id="rId5" Type="http://schemas.openxmlformats.org/officeDocument/2006/relationships/image" Target="../media/image161.png"/><Relationship Id="rId10" Type="http://schemas.openxmlformats.org/officeDocument/2006/relationships/image" Target="../media/image66.png"/><Relationship Id="rId4" Type="http://schemas.openxmlformats.org/officeDocument/2006/relationships/image" Target="../media/image151.png"/><Relationship Id="rId9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hyperlink" Target="http://www.levkingroup.com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8.png"/><Relationship Id="rId18" Type="http://schemas.openxmlformats.org/officeDocument/2006/relationships/image" Target="../media/image23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7.png"/><Relationship Id="rId17" Type="http://schemas.openxmlformats.org/officeDocument/2006/relationships/image" Target="../media/image22.png"/><Relationship Id="rId2" Type="http://schemas.openxmlformats.org/officeDocument/2006/relationships/image" Target="../media/image14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6.png"/><Relationship Id="rId5" Type="http://schemas.openxmlformats.org/officeDocument/2006/relationships/image" Target="../media/image17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6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74.png"/><Relationship Id="rId4" Type="http://schemas.openxmlformats.org/officeDocument/2006/relationships/image" Target="../media/image3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420.png"/><Relationship Id="rId4" Type="http://schemas.openxmlformats.org/officeDocument/2006/relationships/image" Target="../media/image4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0.png"/><Relationship Id="rId5" Type="http://schemas.openxmlformats.org/officeDocument/2006/relationships/image" Target="../media/image370.png"/><Relationship Id="rId4" Type="http://schemas.openxmlformats.org/officeDocument/2006/relationships/image" Target="../media/image3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41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84.jpeg"/><Relationship Id="rId7" Type="http://schemas.openxmlformats.org/officeDocument/2006/relationships/image" Target="../media/image49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tmp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emf"/><Relationship Id="rId5" Type="http://schemas.openxmlformats.org/officeDocument/2006/relationships/image" Target="../media/image91.emf"/><Relationship Id="rId4" Type="http://schemas.openxmlformats.org/officeDocument/2006/relationships/image" Target="../media/image9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science.mq.edu.au/~dyves/research/hyper.html" TargetMode="Externa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50.png"/><Relationship Id="rId4" Type="http://schemas.openxmlformats.org/officeDocument/2006/relationships/image" Target="../media/image9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hyperlink" Target="http://www.levkingroup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53.jpg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49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37.png"/><Relationship Id="rId4" Type="http://schemas.openxmlformats.org/officeDocument/2006/relationships/image" Target="../media/image19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7" Type="http://schemas.openxmlformats.org/officeDocument/2006/relationships/image" Target="../media/image1301.png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7.png"/><Relationship Id="rId5" Type="http://schemas.openxmlformats.org/officeDocument/2006/relationships/image" Target="../media/image161.png"/><Relationship Id="rId10" Type="http://schemas.openxmlformats.org/officeDocument/2006/relationships/image" Target="../media/image66.png"/><Relationship Id="rId4" Type="http://schemas.openxmlformats.org/officeDocument/2006/relationships/image" Target="../media/image151.png"/><Relationship Id="rId9" Type="http://schemas.openxmlformats.org/officeDocument/2006/relationships/image" Target="../media/image3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vkingroup.com/" TargetMode="External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sv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svg"/><Relationship Id="rId4" Type="http://schemas.openxmlformats.org/officeDocument/2006/relationships/image" Target="../media/image10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hyperlink" Target="http://www.levkingroup.com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116.jpeg"/><Relationship Id="rId2" Type="http://schemas.openxmlformats.org/officeDocument/2006/relationships/hyperlink" Target="http://www.levkingroup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1.JPG"/><Relationship Id="rId4" Type="http://schemas.openxmlformats.org/officeDocument/2006/relationships/image" Target="../media/image12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7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science.mq.edu.au/~dyves/research/hyper.html" TargetMode="Externa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50.png"/><Relationship Id="rId4" Type="http://schemas.openxmlformats.org/officeDocument/2006/relationships/image" Target="../media/image94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hyperlink" Target="http://www.levkingroup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3.jp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7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2.png"/><Relationship Id="rId10" Type="http://schemas.openxmlformats.org/officeDocument/2006/relationships/image" Target="../media/image32.png"/><Relationship Id="rId4" Type="http://schemas.openxmlformats.org/officeDocument/2006/relationships/image" Target="../media/image152.png"/><Relationship Id="rId9" Type="http://schemas.openxmlformats.org/officeDocument/2006/relationships/image" Target="../media/image3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hyperlink" Target="http://www.levkingroup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4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140.png"/><Relationship Id="rId7" Type="http://schemas.openxmlformats.org/officeDocument/2006/relationships/image" Target="../media/image66.png"/><Relationship Id="rId2" Type="http://schemas.openxmlformats.org/officeDocument/2006/relationships/image" Target="../media/image1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80.png"/><Relationship Id="rId5" Type="http://schemas.openxmlformats.org/officeDocument/2006/relationships/image" Target="../media/image160.png"/><Relationship Id="rId10" Type="http://schemas.openxmlformats.org/officeDocument/2006/relationships/image" Target="../media/image1.png"/><Relationship Id="rId4" Type="http://schemas.openxmlformats.org/officeDocument/2006/relationships/image" Target="../media/image150.png"/><Relationship Id="rId9" Type="http://schemas.openxmlformats.org/officeDocument/2006/relationships/image" Target="../media/image27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8055139" cy="3498161"/>
          </a:xfrm>
        </p:spPr>
        <p:txBody>
          <a:bodyPr>
            <a:noAutofit/>
          </a:bodyPr>
          <a:lstStyle/>
          <a:p>
            <a:br>
              <a:rPr lang="en-GB" sz="4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4000" dirty="0">
                <a:solidFill>
                  <a:srgbClr val="000000"/>
                </a:solidFill>
                <a:latin typeface="Calibri" panose="020F0502020204030204" pitchFamily="34" charset="0"/>
              </a:rPr>
              <a:t>R</a:t>
            </a:r>
            <a:r>
              <a:rPr lang="en-GB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adiation-detected </a:t>
            </a:r>
            <a:br>
              <a:rPr lang="en-GB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magnetic resonance  </a:t>
            </a:r>
            <a:br>
              <a:rPr lang="en-GB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en-GB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RD-NMR and RD-MRI</a:t>
            </a:r>
            <a:br>
              <a:rPr lang="en-GB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H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5777880"/>
            <a:ext cx="5396644" cy="1080120"/>
          </a:xfrm>
        </p:spPr>
        <p:txBody>
          <a:bodyPr>
            <a:normAutofit/>
          </a:bodyPr>
          <a:lstStyle/>
          <a:p>
            <a:r>
              <a:rPr lang="de-DE" dirty="0"/>
              <a:t>Magdalena Kowalska</a:t>
            </a:r>
          </a:p>
          <a:p>
            <a:r>
              <a:rPr lang="de-DE" dirty="0"/>
              <a:t>CERN, Switzerland</a:t>
            </a:r>
          </a:p>
          <a:p>
            <a:r>
              <a:rPr lang="de-DE" dirty="0"/>
              <a:t>kowalska@cern.ch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5AB91-94A9-4D04-8060-005214D68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-8"/>
            <a:ext cx="8532440" cy="633470"/>
          </a:xfrm>
        </p:spPr>
        <p:txBody>
          <a:bodyPr>
            <a:noAutofit/>
          </a:bodyPr>
          <a:lstStyle/>
          <a:p>
            <a:r>
              <a:rPr lang="en-GB" sz="3500" dirty="0"/>
              <a:t>Use of polarised unstable nuclei</a:t>
            </a:r>
            <a:endParaRPr lang="en-CH" sz="3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94195-91D0-4DA1-B61A-4BA534CE25A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78560" y="6500366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D845-F5B0-4826-8210-A62EC936EA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3608" y="6525021"/>
            <a:ext cx="2519362" cy="360363"/>
          </a:xfrm>
        </p:spPr>
        <p:txBody>
          <a:bodyPr/>
          <a:lstStyle/>
          <a:p>
            <a:endParaRPr lang="en-CH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1659F4-3078-4AD1-9FC6-9F7343B607D4}"/>
              </a:ext>
            </a:extLst>
          </p:cNvPr>
          <p:cNvGrpSpPr/>
          <p:nvPr/>
        </p:nvGrpSpPr>
        <p:grpSpPr>
          <a:xfrm>
            <a:off x="827584" y="3513782"/>
            <a:ext cx="7685561" cy="956429"/>
            <a:chOff x="816289" y="3873822"/>
            <a:chExt cx="7685561" cy="95642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E042E4-A4CB-4BAB-903E-545E8BC8C2F5}"/>
                </a:ext>
              </a:extLst>
            </p:cNvPr>
            <p:cNvSpPr/>
            <p:nvPr/>
          </p:nvSpPr>
          <p:spPr>
            <a:xfrm>
              <a:off x="6027222" y="3873822"/>
              <a:ext cx="2421915" cy="92333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11333D4-1104-447E-81BC-A786B8DDB1BC}"/>
                </a:ext>
              </a:extLst>
            </p:cNvPr>
            <p:cNvSpPr/>
            <p:nvPr/>
          </p:nvSpPr>
          <p:spPr>
            <a:xfrm>
              <a:off x="816289" y="3906921"/>
              <a:ext cx="2421915" cy="92333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7E66BED-53AC-48DA-8974-6EBB4D729AAF}"/>
                </a:ext>
              </a:extLst>
            </p:cNvPr>
            <p:cNvSpPr txBox="1"/>
            <p:nvPr/>
          </p:nvSpPr>
          <p:spPr>
            <a:xfrm>
              <a:off x="960305" y="4150241"/>
              <a:ext cx="21020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dirty="0">
                  <a:latin typeface="Symbol" panose="05050102010706020507" pitchFamily="18" charset="2"/>
                </a:rPr>
                <a:t>b</a:t>
              </a:r>
              <a:r>
                <a:rPr lang="en-GB" sz="2200" dirty="0"/>
                <a:t> decay</a:t>
              </a:r>
              <a:endParaRPr lang="en-CH" sz="22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EF8335-FCC7-4EB8-8539-AD2492A1D7FC}"/>
                </a:ext>
              </a:extLst>
            </p:cNvPr>
            <p:cNvSpPr txBox="1"/>
            <p:nvPr/>
          </p:nvSpPr>
          <p:spPr>
            <a:xfrm>
              <a:off x="6000865" y="4150241"/>
              <a:ext cx="2500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dirty="0">
                  <a:latin typeface="Symbol" panose="05050102010706020507" pitchFamily="18" charset="2"/>
                </a:rPr>
                <a:t>g</a:t>
              </a:r>
              <a:r>
                <a:rPr lang="en-GB" sz="2200" dirty="0"/>
                <a:t> decay </a:t>
              </a:r>
              <a:endParaRPr lang="en-CH" sz="2200" dirty="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BA4E45D-D8A5-4BEF-B169-8AE037DCC615}"/>
              </a:ext>
            </a:extLst>
          </p:cNvPr>
          <p:cNvGrpSpPr/>
          <p:nvPr/>
        </p:nvGrpSpPr>
        <p:grpSpPr>
          <a:xfrm>
            <a:off x="5771025" y="4492514"/>
            <a:ext cx="3372975" cy="2139971"/>
            <a:chOff x="5099467" y="4852554"/>
            <a:chExt cx="3372975" cy="213997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F7D094-2DA0-4C9C-B0EF-B9C718C5690B}"/>
                </a:ext>
              </a:extLst>
            </p:cNvPr>
            <p:cNvSpPr txBox="1"/>
            <p:nvPr/>
          </p:nvSpPr>
          <p:spPr>
            <a:xfrm>
              <a:off x="5338565" y="5367110"/>
              <a:ext cx="3096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gamma-MRI</a:t>
              </a:r>
              <a:r>
                <a:rPr lang="en-GB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endParaRPr lang="en-CH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4446F1-CBBC-4BC8-B9B5-420089C430C6}"/>
                </a:ext>
              </a:extLst>
            </p:cNvPr>
            <p:cNvGrpSpPr/>
            <p:nvPr/>
          </p:nvGrpSpPr>
          <p:grpSpPr>
            <a:xfrm>
              <a:off x="5099467" y="4852554"/>
              <a:ext cx="3372975" cy="2139971"/>
              <a:chOff x="5099467" y="4852554"/>
              <a:chExt cx="3372975" cy="2139971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9C49DB0-87ED-4585-86D1-9E8D143B23AD}"/>
                  </a:ext>
                </a:extLst>
              </p:cNvPr>
              <p:cNvSpPr txBox="1"/>
              <p:nvPr/>
            </p:nvSpPr>
            <p:spPr>
              <a:xfrm>
                <a:off x="5099467" y="6346194"/>
                <a:ext cx="33729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Cell on a chip, preclinical studies, </a:t>
                </a:r>
              </a:p>
              <a:p>
                <a:r>
                  <a:rPr lang="en-GB" b="1" dirty="0"/>
                  <a:t>medical diagnosis</a:t>
                </a:r>
                <a:endParaRPr lang="en-CH" b="1" dirty="0"/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6C3BF59B-2E7A-435A-9270-02F054D39C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6176" y="4852554"/>
                <a:ext cx="257469" cy="2998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84301F88-0723-4234-B992-F538EF55808F}"/>
                  </a:ext>
                </a:extLst>
              </p:cNvPr>
              <p:cNvCxnSpPr/>
              <p:nvPr/>
            </p:nvCxnSpPr>
            <p:spPr>
              <a:xfrm>
                <a:off x="6964908" y="6026804"/>
                <a:ext cx="288032" cy="2732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CE0FD50-BF6D-40BE-928B-635C777C4DBB}"/>
              </a:ext>
            </a:extLst>
          </p:cNvPr>
          <p:cNvGrpSpPr/>
          <p:nvPr/>
        </p:nvGrpSpPr>
        <p:grpSpPr>
          <a:xfrm>
            <a:off x="-415512" y="4617764"/>
            <a:ext cx="3715734" cy="1812057"/>
            <a:chOff x="748151" y="4857303"/>
            <a:chExt cx="3715734" cy="181205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9599CC-BFD9-4FD3-89F3-5616B6E6EA19}"/>
                </a:ext>
              </a:extLst>
            </p:cNvPr>
            <p:cNvSpPr/>
            <p:nvPr/>
          </p:nvSpPr>
          <p:spPr>
            <a:xfrm>
              <a:off x="935493" y="5097958"/>
              <a:ext cx="35283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/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</a:rPr>
                <a:t>Decay asymmetry parameter: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</a:p>
            <a:p>
              <a:pPr lvl="1" algn="ctr"/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Unitarity of CKM </a:t>
              </a:r>
            </a:p>
            <a:p>
              <a:pPr lvl="1" algn="ctr"/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quark mixing matrix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D17E17E-E478-46B8-ABF2-998796F8974D}"/>
                </a:ext>
              </a:extLst>
            </p:cNvPr>
            <p:cNvSpPr/>
            <p:nvPr/>
          </p:nvSpPr>
          <p:spPr>
            <a:xfrm>
              <a:off x="748151" y="6300028"/>
              <a:ext cx="3092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b="1" dirty="0"/>
                <a:t>Fundamental interactions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72E29E2-9D5E-45A4-BE77-41110E8F0FDA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 flipH="1">
              <a:off x="2294440" y="5939665"/>
              <a:ext cx="288032" cy="3603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F53F4FD-4016-4A3D-9231-ADC9654821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02363" y="4857303"/>
              <a:ext cx="257469" cy="313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AA658D8-8774-4CC5-8DE5-988E0B02A609}"/>
              </a:ext>
            </a:extLst>
          </p:cNvPr>
          <p:cNvGrpSpPr/>
          <p:nvPr/>
        </p:nvGrpSpPr>
        <p:grpSpPr>
          <a:xfrm>
            <a:off x="2932482" y="1556792"/>
            <a:ext cx="5887990" cy="2031411"/>
            <a:chOff x="2932482" y="1916832"/>
            <a:chExt cx="5887990" cy="2031411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0256D3D-8BDA-429D-9D8A-EB20660BA065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flipV="1">
              <a:off x="2932482" y="3026569"/>
              <a:ext cx="2791646" cy="9216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DE14B66-ECB1-4F02-BD46-B3B7D7736A3C}"/>
                </a:ext>
              </a:extLst>
            </p:cNvPr>
            <p:cNvGrpSpPr/>
            <p:nvPr/>
          </p:nvGrpSpPr>
          <p:grpSpPr>
            <a:xfrm>
              <a:off x="5724128" y="1916832"/>
              <a:ext cx="3096344" cy="1980558"/>
              <a:chOff x="5724128" y="1916832"/>
              <a:chExt cx="3096344" cy="1980558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BEA744-587C-4429-BFC9-C57B6662BD2D}"/>
                  </a:ext>
                </a:extLst>
              </p:cNvPr>
              <p:cNvSpPr txBox="1"/>
              <p:nvPr/>
            </p:nvSpPr>
            <p:spPr>
              <a:xfrm>
                <a:off x="5724128" y="2564904"/>
                <a:ext cx="309634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accent2">
                        <a:lumMod val="75000"/>
                      </a:schemeClr>
                    </a:solidFill>
                  </a:rPr>
                  <a:t>Spin and parity </a:t>
                </a:r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of </a:t>
                </a:r>
              </a:p>
              <a:p>
                <a:pPr algn="ctr"/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nuclear states connected by</a:t>
                </a:r>
              </a:p>
              <a:p>
                <a:pPr algn="ctr"/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 emitted radiation</a:t>
                </a:r>
                <a:endParaRPr lang="en-CH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1A1878F-770F-46A9-BA95-95088F169C3E}"/>
                  </a:ext>
                </a:extLst>
              </p:cNvPr>
              <p:cNvSpPr/>
              <p:nvPr/>
            </p:nvSpPr>
            <p:spPr>
              <a:xfrm>
                <a:off x="6460852" y="1916832"/>
                <a:ext cx="23596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b="1" dirty="0"/>
                  <a:t>Nuclear structure 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F0FCABB2-AD80-4282-9083-49DC942506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97160" y="3429000"/>
                <a:ext cx="295120" cy="4683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8778D2A4-056E-45AF-B0EF-B09100437D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24328" y="2286165"/>
                <a:ext cx="288032" cy="33067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DBF5F7A-3946-44A2-B4A7-1784D01DB64A}"/>
              </a:ext>
            </a:extLst>
          </p:cNvPr>
          <p:cNvGrpSpPr/>
          <p:nvPr/>
        </p:nvGrpSpPr>
        <p:grpSpPr>
          <a:xfrm>
            <a:off x="121023" y="980728"/>
            <a:ext cx="6706711" cy="2512275"/>
            <a:chOff x="730900" y="1340768"/>
            <a:chExt cx="6706711" cy="251227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BFD3385-F111-40E6-A301-4BB5D5E2843E}"/>
                </a:ext>
              </a:extLst>
            </p:cNvPr>
            <p:cNvGrpSpPr/>
            <p:nvPr/>
          </p:nvGrpSpPr>
          <p:grpSpPr>
            <a:xfrm>
              <a:off x="730900" y="1340768"/>
              <a:ext cx="4993228" cy="2512275"/>
              <a:chOff x="730900" y="1340768"/>
              <a:chExt cx="4993228" cy="2512275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AC18792-57B0-4FE9-9A1C-26E73658A3FE}"/>
                  </a:ext>
                </a:extLst>
              </p:cNvPr>
              <p:cNvSpPr txBox="1"/>
              <p:nvPr/>
            </p:nvSpPr>
            <p:spPr>
              <a:xfrm>
                <a:off x="3925366" y="1340768"/>
                <a:ext cx="17987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Material science </a:t>
                </a:r>
                <a:endParaRPr lang="en-CH" b="1" dirty="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4F3CA64C-D786-495D-A226-0A55F5949A67}"/>
                  </a:ext>
                </a:extLst>
              </p:cNvPr>
              <p:cNvGrpSpPr/>
              <p:nvPr/>
            </p:nvGrpSpPr>
            <p:grpSpPr>
              <a:xfrm>
                <a:off x="730900" y="1710100"/>
                <a:ext cx="3913108" cy="2142943"/>
                <a:chOff x="730900" y="1710100"/>
                <a:chExt cx="3913108" cy="2142943"/>
              </a:xfrm>
            </p:grpSpPr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6859DBD-7294-4F6A-8E34-AE542D629256}"/>
                    </a:ext>
                  </a:extLst>
                </p:cNvPr>
                <p:cNvSpPr txBox="1"/>
                <p:nvPr/>
              </p:nvSpPr>
              <p:spPr>
                <a:xfrm>
                  <a:off x="1607255" y="2915112"/>
                  <a:ext cx="295324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C00000"/>
                      </a:solidFill>
                    </a:rPr>
                    <a:t>Spin relaxation and</a:t>
                  </a:r>
                </a:p>
                <a:p>
                  <a:pPr algn="ctr"/>
                  <a:r>
                    <a:rPr lang="en-GB" b="1" dirty="0" err="1">
                      <a:solidFill>
                        <a:srgbClr val="C00000"/>
                      </a:solidFill>
                    </a:rPr>
                    <a:t>beta-NMR</a:t>
                  </a:r>
                  <a:endParaRPr lang="en-CH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EFC8334-4F9B-4362-8B3F-50101E735E98}"/>
                    </a:ext>
                  </a:extLst>
                </p:cNvPr>
                <p:cNvSpPr txBox="1"/>
                <p:nvPr/>
              </p:nvSpPr>
              <p:spPr>
                <a:xfrm>
                  <a:off x="2196433" y="1793306"/>
                  <a:ext cx="120263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/>
                    <a:t>Chemistry</a:t>
                  </a:r>
                  <a:r>
                    <a:rPr lang="en-GB" dirty="0"/>
                    <a:t> </a:t>
                  </a:r>
                  <a:endParaRPr lang="en-CH" dirty="0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A1201916-F049-48F5-A81C-9686DB827360}"/>
                    </a:ext>
                  </a:extLst>
                </p:cNvPr>
                <p:cNvSpPr txBox="1"/>
                <p:nvPr/>
              </p:nvSpPr>
              <p:spPr>
                <a:xfrm>
                  <a:off x="730900" y="2420487"/>
                  <a:ext cx="944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/>
                    <a:t>Biology</a:t>
                  </a:r>
                  <a:r>
                    <a:rPr lang="en-GB" dirty="0"/>
                    <a:t> </a:t>
                  </a:r>
                  <a:endParaRPr lang="en-CH" dirty="0"/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5BD7AE6A-D7C3-4B5C-BAE6-876E11AAF591}"/>
                    </a:ext>
                  </a:extLst>
                </p:cNvPr>
                <p:cNvCxnSpPr/>
                <p:nvPr/>
              </p:nvCxnSpPr>
              <p:spPr>
                <a:xfrm flipH="1" flipV="1">
                  <a:off x="2915816" y="3573016"/>
                  <a:ext cx="144016" cy="2800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3D984530-B2CC-4A81-8061-B544402BB242}"/>
                    </a:ext>
                  </a:extLst>
                </p:cNvPr>
                <p:cNvCxnSpPr/>
                <p:nvPr/>
              </p:nvCxnSpPr>
              <p:spPr>
                <a:xfrm flipV="1">
                  <a:off x="3707904" y="1710100"/>
                  <a:ext cx="936104" cy="92681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1DE1520F-5056-418B-A6A3-0E31B4DEBFD5}"/>
                    </a:ext>
                  </a:extLst>
                </p:cNvPr>
                <p:cNvCxnSpPr>
                  <a:cxnSpLocks/>
                  <a:stCxn id="10" idx="0"/>
                  <a:endCxn id="14" idx="2"/>
                </p:cNvCxnSpPr>
                <p:nvPr/>
              </p:nvCxnSpPr>
              <p:spPr>
                <a:xfrm flipH="1" flipV="1">
                  <a:off x="2797752" y="2162638"/>
                  <a:ext cx="286126" cy="75247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>
                  <a:extLst>
                    <a:ext uri="{FF2B5EF4-FFF2-40B4-BE49-F238E27FC236}">
                      <a16:creationId xmlns:a16="http://schemas.microsoft.com/office/drawing/2014/main" id="{48ADDAFD-23ED-4ABF-AE3B-B7E86EEA643F}"/>
                    </a:ext>
                  </a:extLst>
                </p:cNvPr>
                <p:cNvCxnSpPr/>
                <p:nvPr/>
              </p:nvCxnSpPr>
              <p:spPr>
                <a:xfrm flipH="1" flipV="1">
                  <a:off x="1546746" y="2722031"/>
                  <a:ext cx="513837" cy="25318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0162B8EE-9F9D-402B-AC1E-52D1D7B5C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63885" y="2162638"/>
              <a:ext cx="2973726" cy="7623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EF09A01C-C402-41A9-B750-E060F0A52A32}"/>
              </a:ext>
            </a:extLst>
          </p:cNvPr>
          <p:cNvSpPr/>
          <p:nvPr/>
        </p:nvSpPr>
        <p:spPr>
          <a:xfrm>
            <a:off x="5833057" y="2179384"/>
            <a:ext cx="3049830" cy="102237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686483-B3C9-44CF-8A86-B8E017E3F97D}"/>
              </a:ext>
            </a:extLst>
          </p:cNvPr>
          <p:cNvSpPr txBox="1"/>
          <p:nvPr/>
        </p:nvSpPr>
        <p:spPr>
          <a:xfrm>
            <a:off x="3353980" y="3352989"/>
            <a:ext cx="25009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/>
              <a:t>Polarised</a:t>
            </a:r>
          </a:p>
          <a:p>
            <a:pPr algn="ctr"/>
            <a:r>
              <a:rPr lang="en-GB" sz="2200" b="1" dirty="0"/>
              <a:t>radioactive</a:t>
            </a:r>
          </a:p>
          <a:p>
            <a:pPr algn="ctr"/>
            <a:r>
              <a:rPr lang="en-GB" sz="2200" b="1" dirty="0"/>
              <a:t>nuclei</a:t>
            </a:r>
          </a:p>
          <a:p>
            <a:pPr algn="ctr"/>
            <a:endParaRPr lang="fr-FR" sz="22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7A2647D-3D33-6B80-815A-430281E4C2EE}"/>
              </a:ext>
            </a:extLst>
          </p:cNvPr>
          <p:cNvGrpSpPr/>
          <p:nvPr/>
        </p:nvGrpSpPr>
        <p:grpSpPr>
          <a:xfrm>
            <a:off x="3133595" y="4274663"/>
            <a:ext cx="3096345" cy="1605644"/>
            <a:chOff x="5704169" y="4814422"/>
            <a:chExt cx="3096345" cy="160564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6C75E8F-9515-7AD5-529A-0DDE17451B60}"/>
                </a:ext>
              </a:extLst>
            </p:cNvPr>
            <p:cNvSpPr txBox="1"/>
            <p:nvPr/>
          </p:nvSpPr>
          <p:spPr>
            <a:xfrm>
              <a:off x="5704169" y="5490511"/>
              <a:ext cx="3096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beta-MRI</a:t>
              </a:r>
              <a:r>
                <a:rPr lang="en-GB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endParaRPr lang="en-CH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0423053-F11B-214D-8A00-195989033E72}"/>
                </a:ext>
              </a:extLst>
            </p:cNvPr>
            <p:cNvGrpSpPr/>
            <p:nvPr/>
          </p:nvGrpSpPr>
          <p:grpSpPr>
            <a:xfrm>
              <a:off x="5870796" y="4814422"/>
              <a:ext cx="2502988" cy="1605644"/>
              <a:chOff x="5870796" y="4814422"/>
              <a:chExt cx="2502988" cy="1605644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28DACE05-1B1B-4B75-F2F2-18DAF1EB66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70796" y="4814422"/>
                <a:ext cx="839730" cy="58375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24D2444F-CE8B-D36E-2CF7-293E62AEBD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84825" y="5949050"/>
                <a:ext cx="688959" cy="471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05A383F-9F1D-F6B6-9A41-949B4375584D}"/>
              </a:ext>
            </a:extLst>
          </p:cNvPr>
          <p:cNvCxnSpPr>
            <a:cxnSpLocks/>
          </p:cNvCxnSpPr>
          <p:nvPr/>
        </p:nvCxnSpPr>
        <p:spPr>
          <a:xfrm flipV="1">
            <a:off x="3419872" y="1196752"/>
            <a:ext cx="2590251" cy="1358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A68A8A3-AFDB-F647-39B3-BE875EF27A62}"/>
              </a:ext>
            </a:extLst>
          </p:cNvPr>
          <p:cNvSpPr txBox="1"/>
          <p:nvPr/>
        </p:nvSpPr>
        <p:spPr>
          <a:xfrm>
            <a:off x="6156176" y="97143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998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F1A86-0627-8BDE-D433-C97F7274E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Sensitivity and new nuclei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2206B-274B-C91B-73E9-ACD4F9181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5296463"/>
            <a:ext cx="4312732" cy="89163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=&gt; shorter measuring time</a:t>
            </a:r>
          </a:p>
          <a:p>
            <a:pPr marL="0" indent="0">
              <a:buNone/>
            </a:pPr>
            <a:r>
              <a:rPr lang="en-US" dirty="0"/>
              <a:t>=&gt; studies not possible before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791B71-1865-FE0B-40F5-63F84F530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0DA1FE1-394A-2F2B-F065-CBE7C1D9AB03}"/>
              </a:ext>
            </a:extLst>
          </p:cNvPr>
          <p:cNvSpPr txBox="1">
            <a:spLocks/>
          </p:cNvSpPr>
          <p:nvPr/>
        </p:nvSpPr>
        <p:spPr>
          <a:xfrm>
            <a:off x="35496" y="692696"/>
            <a:ext cx="537470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Stable K NMR: usually </a:t>
            </a:r>
            <a:r>
              <a:rPr lang="en-US" baseline="30000" dirty="0"/>
              <a:t>39</a:t>
            </a:r>
            <a:r>
              <a:rPr lang="en-US" dirty="0"/>
              <a:t>K (I=3/2),                   low receptivity and Q line broadening</a:t>
            </a:r>
          </a:p>
          <a:p>
            <a:r>
              <a:rPr lang="en-US" dirty="0"/>
              <a:t>In ionic liquids and deep eutectic solvent (glycholine) -&gt; almost no signal</a:t>
            </a:r>
          </a:p>
          <a:p>
            <a:endParaRPr lang="en-US" dirty="0">
              <a:latin typeface="Symbol" panose="05050102010706020507" pitchFamily="18" charset="2"/>
            </a:endParaRPr>
          </a:p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-NMR: </a:t>
            </a:r>
          </a:p>
          <a:p>
            <a:pPr marL="0" indent="0">
              <a:buFontTx/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A2A157-20C3-EB24-6331-F7CEEA7CC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208" y="2870717"/>
            <a:ext cx="1658938" cy="1224136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88278FC-3EF9-6732-911C-842931F797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621" r="-1431"/>
          <a:stretch/>
        </p:blipFill>
        <p:spPr>
          <a:xfrm>
            <a:off x="3851920" y="764703"/>
            <a:ext cx="5256080" cy="26453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01E816-A6A6-BBE1-FD45-56C5238AE3CA}"/>
              </a:ext>
            </a:extLst>
          </p:cNvPr>
          <p:cNvSpPr txBox="1"/>
          <p:nvPr/>
        </p:nvSpPr>
        <p:spPr>
          <a:xfrm>
            <a:off x="7524328" y="797123"/>
            <a:ext cx="15121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0.1 M </a:t>
            </a:r>
            <a:r>
              <a:rPr lang="en-GB" sz="1400" dirty="0" err="1"/>
              <a:t>KCl</a:t>
            </a:r>
            <a:r>
              <a:rPr lang="en-GB" sz="1400" dirty="0"/>
              <a:t> in D</a:t>
            </a:r>
            <a:r>
              <a:rPr lang="en-GB" sz="1400" baseline="-25000" dirty="0"/>
              <a:t>2</a:t>
            </a:r>
            <a:r>
              <a:rPr lang="en-GB" sz="1400" dirty="0"/>
              <a:t>O</a:t>
            </a:r>
          </a:p>
          <a:p>
            <a:r>
              <a:rPr lang="en-GB" sz="1400" dirty="0"/>
              <a:t>128 scans,</a:t>
            </a:r>
          </a:p>
          <a:p>
            <a:r>
              <a:rPr lang="en-GB" sz="1400" dirty="0"/>
              <a:t> acquisition time  ~10 min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CE0256-65E4-DA8C-283A-A5E772329506}"/>
              </a:ext>
            </a:extLst>
          </p:cNvPr>
          <p:cNvSpPr txBox="1"/>
          <p:nvPr/>
        </p:nvSpPr>
        <p:spPr>
          <a:xfrm>
            <a:off x="6156176" y="764703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9.4 T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AAAC9A2-E609-E935-2B26-C9A726FAD5F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312"/>
          <a:stretch/>
        </p:blipFill>
        <p:spPr>
          <a:xfrm>
            <a:off x="4420236" y="3627885"/>
            <a:ext cx="4328228" cy="308669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6D40C8-7A7E-9555-804A-AAC942FACBE9}"/>
              </a:ext>
            </a:extLst>
          </p:cNvPr>
          <p:cNvCxnSpPr>
            <a:cxnSpLocks/>
          </p:cNvCxnSpPr>
          <p:nvPr/>
        </p:nvCxnSpPr>
        <p:spPr>
          <a:xfrm flipV="1">
            <a:off x="4860032" y="3236976"/>
            <a:ext cx="1065280" cy="667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638B985-E6FF-541F-0BF6-AFACEE7A0B16}"/>
              </a:ext>
            </a:extLst>
          </p:cNvPr>
          <p:cNvCxnSpPr>
            <a:cxnSpLocks/>
          </p:cNvCxnSpPr>
          <p:nvPr/>
        </p:nvCxnSpPr>
        <p:spPr>
          <a:xfrm flipH="1" flipV="1">
            <a:off x="8100392" y="3236976"/>
            <a:ext cx="648072" cy="696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6647365-EEE5-6007-7B2C-79F84848BD95}"/>
              </a:ext>
            </a:extLst>
          </p:cNvPr>
          <p:cNvSpPr txBox="1"/>
          <p:nvPr/>
        </p:nvSpPr>
        <p:spPr>
          <a:xfrm>
            <a:off x="5940151" y="2689756"/>
            <a:ext cx="28083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KCl</a:t>
            </a:r>
            <a:r>
              <a:rPr lang="en-GB" sz="1400" dirty="0"/>
              <a:t> in EMIM-DCA (+ H</a:t>
            </a:r>
            <a:r>
              <a:rPr lang="en-GB" sz="1400" baseline="-25000" dirty="0"/>
              <a:t>2</a:t>
            </a:r>
            <a:r>
              <a:rPr lang="en-GB" sz="1400" dirty="0"/>
              <a:t>O traces)</a:t>
            </a:r>
          </a:p>
          <a:p>
            <a:r>
              <a:rPr lang="en-GB" sz="1400" dirty="0"/>
              <a:t>16 000 scans, acquisition time &gt;10 h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614FE5-BFB8-1AEC-463E-DE1BD5FBFFE6}"/>
              </a:ext>
            </a:extLst>
          </p:cNvPr>
          <p:cNvCxnSpPr>
            <a:cxnSpLocks/>
          </p:cNvCxnSpPr>
          <p:nvPr/>
        </p:nvCxnSpPr>
        <p:spPr>
          <a:xfrm flipH="1" flipV="1">
            <a:off x="5788528" y="2833772"/>
            <a:ext cx="169912" cy="91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F046DE0-63AB-8314-1AE4-4743462DEBE8}"/>
              </a:ext>
            </a:extLst>
          </p:cNvPr>
          <p:cNvCxnSpPr/>
          <p:nvPr/>
        </p:nvCxnSpPr>
        <p:spPr>
          <a:xfrm flipH="1">
            <a:off x="7236296" y="1134035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702C38C-288A-6D97-56B8-1C7F9BF24A7F}"/>
              </a:ext>
            </a:extLst>
          </p:cNvPr>
          <p:cNvSpPr/>
          <p:nvPr/>
        </p:nvSpPr>
        <p:spPr>
          <a:xfrm>
            <a:off x="4860032" y="3922768"/>
            <a:ext cx="122413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633536-33FE-B46E-C615-8485FBBD75FD}"/>
              </a:ext>
            </a:extLst>
          </p:cNvPr>
          <p:cNvSpPr txBox="1"/>
          <p:nvPr/>
        </p:nvSpPr>
        <p:spPr>
          <a:xfrm>
            <a:off x="7497502" y="3957056"/>
            <a:ext cx="1205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30 min</a:t>
            </a:r>
          </a:p>
          <a:p>
            <a:pPr algn="ctr"/>
            <a:r>
              <a:rPr lang="en-US" dirty="0"/>
              <a:t>acquisition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4F0E99-84EA-6D01-2D5B-9726A27F4E58}"/>
              </a:ext>
            </a:extLst>
          </p:cNvPr>
          <p:cNvSpPr txBox="1"/>
          <p:nvPr/>
        </p:nvSpPr>
        <p:spPr>
          <a:xfrm>
            <a:off x="4906608" y="3933056"/>
            <a:ext cx="1537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EMIM-DCA IL,</a:t>
            </a:r>
          </a:p>
          <a:p>
            <a:r>
              <a:rPr lang="en-US" sz="1600" b="1" dirty="0"/>
              <a:t>10</a:t>
            </a:r>
            <a:r>
              <a:rPr lang="en-US" sz="1600" b="1" baseline="30000" dirty="0"/>
              <a:t>9</a:t>
            </a:r>
            <a:r>
              <a:rPr lang="en-US" sz="1600" b="1" dirty="0"/>
              <a:t> nuclei of </a:t>
            </a:r>
            <a:r>
              <a:rPr lang="en-US" sz="1600" b="1" baseline="30000" dirty="0"/>
              <a:t>47</a:t>
            </a:r>
            <a:r>
              <a:rPr lang="en-US" sz="1600" b="1" dirty="0"/>
              <a:t>K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82627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8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8F067-625B-5C22-177F-CC2DA6F94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Sub-micrometer resolution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E9F6A-1F72-FD24-29DF-FBA92048B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82" y="738694"/>
            <a:ext cx="7992888" cy="4752528"/>
          </a:xfrm>
        </p:spPr>
        <p:txBody>
          <a:bodyPr/>
          <a:lstStyle/>
          <a:p>
            <a:r>
              <a:rPr lang="en-US" dirty="0"/>
              <a:t>Beam of polarized nuclei -&gt; </a:t>
            </a:r>
            <a:r>
              <a:rPr lang="en-US" b="1" dirty="0"/>
              <a:t>implanted</a:t>
            </a:r>
            <a:r>
              <a:rPr lang="en-US" dirty="0"/>
              <a:t> into sample at defined depth</a:t>
            </a:r>
          </a:p>
          <a:p>
            <a:r>
              <a:rPr lang="en-US" dirty="0"/>
              <a:t>Observe environment in layers and measure diffusion </a:t>
            </a:r>
          </a:p>
          <a:p>
            <a:r>
              <a:rPr lang="en-US" dirty="0"/>
              <a:t>Example: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97D4A9-1487-534B-F401-2BE3E160BFF2}"/>
              </a:ext>
            </a:extLst>
          </p:cNvPr>
          <p:cNvSpPr txBox="1">
            <a:spLocks/>
          </p:cNvSpPr>
          <p:nvPr/>
        </p:nvSpPr>
        <p:spPr>
          <a:xfrm>
            <a:off x="-18946" y="1905054"/>
            <a:ext cx="5568451" cy="1707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Lithium diffusion in solid-state battery materials</a:t>
            </a:r>
          </a:p>
          <a:p>
            <a:pPr lvl="1"/>
            <a:r>
              <a:rPr lang="en-US" dirty="0"/>
              <a:t>Other laser-polarized short-lived nuclei</a:t>
            </a:r>
          </a:p>
          <a:p>
            <a:endParaRPr lang="en-US" dirty="0">
              <a:latin typeface="Symbol" panose="05050102010706020507" pitchFamily="18" charset="2"/>
            </a:endParaRPr>
          </a:p>
          <a:p>
            <a:endParaRPr lang="en-US" dirty="0">
              <a:latin typeface="Symbol" panose="05050102010706020507" pitchFamily="18" charset="2"/>
            </a:endParaRPr>
          </a:p>
          <a:p>
            <a:pPr marL="457200" lvl="1" indent="0">
              <a:buFont typeface="Wingdings" pitchFamily="2" charset="2"/>
              <a:buNone/>
            </a:pPr>
            <a:endParaRPr lang="en-US" dirty="0"/>
          </a:p>
          <a:p>
            <a:pPr marL="0" indent="0">
              <a:buFontTx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34547D-DE61-838A-BC1F-BD2F7044C0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2278" r="48994"/>
          <a:stretch/>
        </p:blipFill>
        <p:spPr>
          <a:xfrm>
            <a:off x="7884456" y="999538"/>
            <a:ext cx="1152128" cy="1166527"/>
          </a:xfrm>
          <a:prstGeom prst="rect">
            <a:avLst/>
          </a:prstGeom>
        </p:spPr>
      </p:pic>
      <p:pic>
        <p:nvPicPr>
          <p:cNvPr id="7" name="Picture 6" descr="A diagram of an anode and cathode&#10;&#10;Description automatically generated">
            <a:extLst>
              <a:ext uri="{FF2B5EF4-FFF2-40B4-BE49-F238E27FC236}">
                <a16:creationId xmlns:a16="http://schemas.microsoft.com/office/drawing/2014/main" id="{25E492EB-FAA9-26F5-92E0-DB38F3C951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7793" b="20001"/>
          <a:stretch/>
        </p:blipFill>
        <p:spPr>
          <a:xfrm>
            <a:off x="5510144" y="1792848"/>
            <a:ext cx="2344386" cy="1166527"/>
          </a:xfrm>
          <a:prstGeom prst="rect">
            <a:avLst/>
          </a:prstGeom>
        </p:spPr>
      </p:pic>
      <p:pic>
        <p:nvPicPr>
          <p:cNvPr id="9" name="Content Placeholder 5" descr="A high angle view of a city&#10;&#10;Description automatically generated with medium confidence">
            <a:extLst>
              <a:ext uri="{FF2B5EF4-FFF2-40B4-BE49-F238E27FC236}">
                <a16:creationId xmlns:a16="http://schemas.microsoft.com/office/drawing/2014/main" id="{383A786A-CA0A-EA7F-60A4-7E2F04EF601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4" t="11823" r="10931" b="11797"/>
          <a:stretch/>
        </p:blipFill>
        <p:spPr>
          <a:xfrm flipH="1">
            <a:off x="3472737" y="4586160"/>
            <a:ext cx="5474862" cy="1795167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ECFAC499-5BD9-468D-B614-7BB3CCDD7248}"/>
              </a:ext>
            </a:extLst>
          </p:cNvPr>
          <p:cNvGrpSpPr/>
          <p:nvPr/>
        </p:nvGrpSpPr>
        <p:grpSpPr>
          <a:xfrm>
            <a:off x="196401" y="3040783"/>
            <a:ext cx="9096815" cy="2668065"/>
            <a:chOff x="27122" y="678071"/>
            <a:chExt cx="9096815" cy="266806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BC6E6B5-A980-B163-2BFC-385AB809C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12361" y="1911143"/>
              <a:ext cx="1106959" cy="113290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A2C5353-64A9-8F1D-F1AD-14E6AB9ED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70399" y="1923541"/>
              <a:ext cx="1063718" cy="108966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2509059-FBC9-AF3B-61DC-FD4AF5DBA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23928" y="771193"/>
              <a:ext cx="1098555" cy="108076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C22FF23-2B1B-4176-638F-EC9C5C4FF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48064" y="771193"/>
              <a:ext cx="1085355" cy="108096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D8031EA-DB4B-C3C6-EC62-3F9C13676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72200" y="766267"/>
              <a:ext cx="1115930" cy="109352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4AF48EB-5510-5538-73C6-BDCA88318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401990" y="2256474"/>
              <a:ext cx="3268985" cy="108966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56E5751-FC3B-0CD4-48D9-CCE089742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913" y="732949"/>
              <a:ext cx="2258814" cy="114054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15B6876-D1E9-B53F-3ADC-76E79D51C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7122" y="1885545"/>
              <a:ext cx="1115929" cy="11247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E833782-DA57-2404-FDAE-119C51F19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418308" y="764796"/>
              <a:ext cx="1094442" cy="108561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A5AB1C5-AB47-C30A-B6F8-485A92409F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922182" y="678071"/>
              <a:ext cx="1166574" cy="117568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C41A618-BDB0-FBB5-276E-045211E540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934631" y="1813857"/>
              <a:ext cx="1189306" cy="1175688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7D989A5-8924-7DFF-11F4-E513F225EBD4}"/>
              </a:ext>
            </a:extLst>
          </p:cNvPr>
          <p:cNvSpPr txBox="1"/>
          <p:nvPr/>
        </p:nvSpPr>
        <p:spPr>
          <a:xfrm>
            <a:off x="447385" y="5866304"/>
            <a:ext cx="53151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-More elements feasible</a:t>
            </a:r>
          </a:p>
          <a:p>
            <a:endParaRPr lang="en-US" dirty="0"/>
          </a:p>
          <a:p>
            <a:r>
              <a:rPr lang="en-US" dirty="0"/>
              <a:t>=&gt; Studies of thin layers and interfaces in bulk material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15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3EE6AEC-F763-CCC4-DDFB-6FD7740067C1}"/>
              </a:ext>
            </a:extLst>
          </p:cNvPr>
          <p:cNvGrpSpPr/>
          <p:nvPr/>
        </p:nvGrpSpPr>
        <p:grpSpPr>
          <a:xfrm>
            <a:off x="4952997" y="764704"/>
            <a:ext cx="4155003" cy="3060615"/>
            <a:chOff x="5190083" y="914685"/>
            <a:chExt cx="3808615" cy="34555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9C5F953-8E7D-2909-8F99-3297C9B4C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322" r="1006"/>
            <a:stretch/>
          </p:blipFill>
          <p:spPr>
            <a:xfrm>
              <a:off x="5190083" y="914685"/>
              <a:ext cx="3808615" cy="345557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B39E5F-A126-BD96-9474-2BC092F0F75B}"/>
                </a:ext>
              </a:extLst>
            </p:cNvPr>
            <p:cNvSpPr txBox="1"/>
            <p:nvPr/>
          </p:nvSpPr>
          <p:spPr>
            <a:xfrm rot="992004">
              <a:off x="6478093" y="1084916"/>
              <a:ext cx="2258661" cy="398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0     3.6     7.2     ppm</a:t>
              </a:r>
              <a:endParaRPr lang="en-GB" sz="14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BF81319-FD0E-422E-E666-792308331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Real-time measurement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3D84F-F994-45FA-BBD6-1F4BB8DF8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Ion implantation into sample defines t0</a:t>
            </a:r>
          </a:p>
          <a:p>
            <a:r>
              <a:rPr lang="en-US" dirty="0"/>
              <a:t>Study of dynamic processes</a:t>
            </a:r>
          </a:p>
          <a:p>
            <a:r>
              <a:rPr lang="en-US" dirty="0"/>
              <a:t>Examples: </a:t>
            </a:r>
          </a:p>
          <a:p>
            <a:pPr lvl="1"/>
            <a:r>
              <a:rPr lang="en-US" dirty="0"/>
              <a:t>DNA G-quadruplex interaction with Na and K</a:t>
            </a:r>
          </a:p>
          <a:p>
            <a:pPr lvl="1"/>
            <a:r>
              <a:rPr lang="en-US" dirty="0"/>
              <a:t>Protein binding to metal ions (e.g. Cu)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6E4673-7536-1963-7F8A-A2855ED9A1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810499-517B-90E1-6689-0522848337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187"/>
          <a:stretch/>
        </p:blipFill>
        <p:spPr>
          <a:xfrm>
            <a:off x="750951" y="5071063"/>
            <a:ext cx="6998859" cy="1541969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D40B407C-C7A1-48A2-4DE5-698F16403A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08"/>
          <a:stretch/>
        </p:blipFill>
        <p:spPr bwMode="auto">
          <a:xfrm>
            <a:off x="2195736" y="2619387"/>
            <a:ext cx="2066300" cy="202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44110C-331B-0F5C-E0FA-8A2C388DEC06}"/>
              </a:ext>
            </a:extLst>
          </p:cNvPr>
          <p:cNvSpPr txBox="1"/>
          <p:nvPr/>
        </p:nvSpPr>
        <p:spPr>
          <a:xfrm>
            <a:off x="4836318" y="6552468"/>
            <a:ext cx="4271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ERC Grant 2015-21, collaboration with: Poznan, Ljubljana, Geneva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39D2BA-7489-A243-073E-C6E18B3B82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2960358"/>
            <a:ext cx="1258456" cy="124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85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BF54-3B90-2887-6698-87999AD9E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Portable and cost-efficient setups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5264B-7965-BE9E-12BF-9FE79409A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6"/>
            <a:ext cx="9072000" cy="4752528"/>
          </a:xfrm>
        </p:spPr>
        <p:txBody>
          <a:bodyPr/>
          <a:lstStyle/>
          <a:p>
            <a:r>
              <a:rPr lang="en-US" dirty="0" err="1"/>
              <a:t>Polarisation</a:t>
            </a:r>
            <a:r>
              <a:rPr lang="en-US" dirty="0"/>
              <a:t> inside sample =&gt; para-hydrogen, dynamic nuclear polarization, SEOP</a:t>
            </a:r>
          </a:p>
          <a:p>
            <a:r>
              <a:rPr lang="en-US" dirty="0"/>
              <a:t>No need for superconducting magnet =&gt; compact setup </a:t>
            </a:r>
          </a:p>
          <a:p>
            <a:r>
              <a:rPr lang="en-US" dirty="0"/>
              <a:t>Longer-lived nuclei, e.g. PET isotopes 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C667A5B-7D6C-5117-4265-F3546DAFF44C}"/>
              </a:ext>
            </a:extLst>
          </p:cNvPr>
          <p:cNvGrpSpPr/>
          <p:nvPr/>
        </p:nvGrpSpPr>
        <p:grpSpPr>
          <a:xfrm>
            <a:off x="-252536" y="3555256"/>
            <a:ext cx="6336704" cy="2808312"/>
            <a:chOff x="-180020" y="2996952"/>
            <a:chExt cx="8712460" cy="3384376"/>
          </a:xfrm>
        </p:grpSpPr>
        <p:pic>
          <p:nvPicPr>
            <p:cNvPr id="6" name="Picture 5" descr="A machine with pipes and tubes&#10;&#10;Description automatically generated">
              <a:extLst>
                <a:ext uri="{FF2B5EF4-FFF2-40B4-BE49-F238E27FC236}">
                  <a16:creationId xmlns:a16="http://schemas.microsoft.com/office/drawing/2014/main" id="{09A13528-F8E9-F3FB-8D4C-F3A66B377F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7" t="23750" r="2351" b="26901"/>
            <a:stretch/>
          </p:blipFill>
          <p:spPr>
            <a:xfrm>
              <a:off x="251520" y="2996952"/>
              <a:ext cx="8280920" cy="338437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6BB238-B3BB-6481-B95D-06D0AE588CFC}"/>
                </a:ext>
              </a:extLst>
            </p:cNvPr>
            <p:cNvSpPr txBox="1"/>
            <p:nvPr/>
          </p:nvSpPr>
          <p:spPr>
            <a:xfrm>
              <a:off x="5382344" y="4491118"/>
              <a:ext cx="3150096" cy="3810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solidFill>
                    <a:schemeClr val="bg1"/>
                  </a:solidFill>
                </a:rPr>
                <a:t>300 </a:t>
              </a:r>
              <a:r>
                <a:rPr lang="en-US" dirty="0" err="1">
                  <a:solidFill>
                    <a:schemeClr val="bg1"/>
                  </a:solidFill>
                </a:rPr>
                <a:t>ul</a:t>
              </a:r>
              <a:r>
                <a:rPr lang="en-US" dirty="0">
                  <a:solidFill>
                    <a:schemeClr val="bg1"/>
                  </a:solidFill>
                </a:rPr>
                <a:t> of SABRE </a:t>
              </a:r>
              <a:r>
                <a:rPr lang="en-US" dirty="0" err="1">
                  <a:solidFill>
                    <a:schemeClr val="bg1"/>
                  </a:solidFill>
                </a:rPr>
                <a:t>Ir</a:t>
              </a:r>
              <a:r>
                <a:rPr lang="en-US" dirty="0">
                  <a:solidFill>
                    <a:schemeClr val="bg1"/>
                  </a:solidFill>
                </a:rPr>
                <a:t> catalyst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BA4ACD0-6A59-A3BF-B48E-B5847782166A}"/>
                </a:ext>
              </a:extLst>
            </p:cNvPr>
            <p:cNvSpPr txBox="1"/>
            <p:nvPr/>
          </p:nvSpPr>
          <p:spPr>
            <a:xfrm>
              <a:off x="-180020" y="5729825"/>
              <a:ext cx="4572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solidFill>
                    <a:schemeClr val="bg1"/>
                  </a:solidFill>
                </a:rPr>
                <a:t>300 </a:t>
              </a:r>
              <a:r>
                <a:rPr lang="en-US" dirty="0" err="1">
                  <a:solidFill>
                    <a:schemeClr val="bg1"/>
                  </a:solidFill>
                </a:rPr>
                <a:t>ul</a:t>
              </a:r>
              <a:r>
                <a:rPr lang="en-US" dirty="0">
                  <a:solidFill>
                    <a:schemeClr val="bg1"/>
                  </a:solidFill>
                </a:rPr>
                <a:t> of </a:t>
              </a:r>
              <a:r>
                <a:rPr lang="en-US" baseline="30000" dirty="0">
                  <a:solidFill>
                    <a:schemeClr val="bg1"/>
                  </a:solidFill>
                </a:rPr>
                <a:t>13</a:t>
              </a:r>
              <a:r>
                <a:rPr lang="en-US" dirty="0">
                  <a:solidFill>
                    <a:schemeClr val="bg1"/>
                  </a:solidFill>
                </a:rPr>
                <a:t> N [Ammonia] in H</a:t>
              </a:r>
              <a:r>
                <a:rPr lang="en-US" baseline="-25000" dirty="0">
                  <a:solidFill>
                    <a:schemeClr val="bg1"/>
                  </a:solidFill>
                </a:rPr>
                <a:t>2</a:t>
              </a:r>
              <a:r>
                <a:rPr lang="en-US" dirty="0">
                  <a:solidFill>
                    <a:schemeClr val="bg1"/>
                  </a:solidFill>
                </a:rPr>
                <a:t>O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8B5FE39-C29B-4C57-0DF8-80CA3FC8CE10}"/>
                </a:ext>
              </a:extLst>
            </p:cNvPr>
            <p:cNvSpPr txBox="1"/>
            <p:nvPr/>
          </p:nvSpPr>
          <p:spPr>
            <a:xfrm>
              <a:off x="898954" y="4348843"/>
              <a:ext cx="2286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solidFill>
                    <a:schemeClr val="bg1"/>
                  </a:solidFill>
                </a:rPr>
                <a:t>pH2 created at LN2 temperature 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F3F276-ABB3-934E-F086-8B92151A80CE}"/>
              </a:ext>
            </a:extLst>
          </p:cNvPr>
          <p:cNvGrpSpPr/>
          <p:nvPr/>
        </p:nvGrpSpPr>
        <p:grpSpPr>
          <a:xfrm>
            <a:off x="251520" y="2060848"/>
            <a:ext cx="5449318" cy="960370"/>
            <a:chOff x="107504" y="2054362"/>
            <a:chExt cx="5883123" cy="108660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5CC6A1B-B0C2-B0D1-71FE-6CF25106EA7E}"/>
                </a:ext>
              </a:extLst>
            </p:cNvPr>
            <p:cNvGrpSpPr/>
            <p:nvPr/>
          </p:nvGrpSpPr>
          <p:grpSpPr>
            <a:xfrm>
              <a:off x="107504" y="2054362"/>
              <a:ext cx="4392488" cy="1086606"/>
              <a:chOff x="179512" y="2178350"/>
              <a:chExt cx="5040560" cy="1205064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05EF151-0689-F465-B881-B40BB641B2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9512" y="2178350"/>
                <a:ext cx="1570743" cy="1176414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CBC3EE6-5E1D-B3F4-1E5E-BD97B2B680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8790" y="2179178"/>
                <a:ext cx="1570743" cy="1204236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30E2701-A516-1C4A-5AC6-B013515BBC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42352" y="2197872"/>
                <a:ext cx="1577720" cy="1157425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2CA9054-60B0-2582-875C-F9C5C4E0F4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27568"/>
            <a:stretch/>
          </p:blipFill>
          <p:spPr>
            <a:xfrm>
              <a:off x="4562186" y="2071965"/>
              <a:ext cx="1428441" cy="1043169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D3A6398-3CA9-2155-F928-25803E092767}"/>
              </a:ext>
            </a:extLst>
          </p:cNvPr>
          <p:cNvSpPr txBox="1"/>
          <p:nvPr/>
        </p:nvSpPr>
        <p:spPr>
          <a:xfrm>
            <a:off x="337760" y="6536377"/>
            <a:ext cx="388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CERN Medical Applications Fund: With Mainz, HUG-Geneva</a:t>
            </a:r>
            <a:endParaRPr lang="en-GB" sz="12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3D94439-1DD6-CADC-C50F-C2E2D7B0DD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904" b="8733"/>
          <a:stretch/>
        </p:blipFill>
        <p:spPr>
          <a:xfrm>
            <a:off x="6224113" y="3861048"/>
            <a:ext cx="3098931" cy="243939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D560D84-17D8-FA27-4CB9-9F93F2566037}"/>
              </a:ext>
            </a:extLst>
          </p:cNvPr>
          <p:cNvSpPr txBox="1"/>
          <p:nvPr/>
        </p:nvSpPr>
        <p:spPr>
          <a:xfrm>
            <a:off x="4894997" y="6536376"/>
            <a:ext cx="4247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FET-OPEN project: with HEPIA, Madrid, RS2D, Maastricht, Leuven</a:t>
            </a:r>
            <a:endParaRPr lang="en-GB" sz="12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EE4F753-AE16-B905-288E-650DED3FA3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7354" y="1916832"/>
            <a:ext cx="1286950" cy="127248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CD130D0-D620-6337-0888-33615ED619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414" y="1910321"/>
            <a:ext cx="1291697" cy="127248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49D7CC0-600C-1573-D093-8D07242A1597}"/>
              </a:ext>
            </a:extLst>
          </p:cNvPr>
          <p:cNvSpPr txBox="1"/>
          <p:nvPr/>
        </p:nvSpPr>
        <p:spPr>
          <a:xfrm>
            <a:off x="1692416" y="3217943"/>
            <a:ext cx="2100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RD-ZULF-NMR setup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27BD71-1762-4A90-82F7-A97E447450DF}"/>
              </a:ext>
            </a:extLst>
          </p:cNvPr>
          <p:cNvSpPr txBox="1"/>
          <p:nvPr/>
        </p:nvSpPr>
        <p:spPr>
          <a:xfrm>
            <a:off x="6910829" y="3490525"/>
            <a:ext cx="194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Gamma-MRI setup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7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17154-A8BC-2B98-A50B-D7F68E4BE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Team and expertise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7926E-418E-B6C2-D62D-64FC0F992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6"/>
            <a:ext cx="9072000" cy="4752528"/>
          </a:xfrm>
        </p:spPr>
        <p:txBody>
          <a:bodyPr/>
          <a:lstStyle/>
          <a:p>
            <a:r>
              <a:rPr lang="en-US" dirty="0"/>
              <a:t>Team:</a:t>
            </a:r>
          </a:p>
          <a:p>
            <a:pPr lvl="1"/>
            <a:r>
              <a:rPr lang="en-US" dirty="0"/>
              <a:t>Nuclear and atomic physicists </a:t>
            </a:r>
          </a:p>
          <a:p>
            <a:pPr lvl="1"/>
            <a:r>
              <a:rPr lang="en-US" dirty="0"/>
              <a:t>Chemical engineers</a:t>
            </a:r>
          </a:p>
          <a:p>
            <a:pPr lvl="1"/>
            <a:r>
              <a:rPr lang="en-US" dirty="0"/>
              <a:t>Engineers </a:t>
            </a:r>
          </a:p>
          <a:p>
            <a:pPr lvl="1"/>
            <a:endParaRPr lang="en-US" dirty="0"/>
          </a:p>
          <a:p>
            <a:r>
              <a:rPr lang="en-US" dirty="0"/>
              <a:t>Expertise: hyperpolarization techniques, NMR and RD-NMR, detectors, rf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8D2B8C-6B29-AE18-C045-40E6AEEAAC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group of people sitting in a room&#10;&#10;Description automatically generated">
            <a:extLst>
              <a:ext uri="{FF2B5EF4-FFF2-40B4-BE49-F238E27FC236}">
                <a16:creationId xmlns:a16="http://schemas.microsoft.com/office/drawing/2014/main" id="{486663E7-0421-6AD0-0974-A333C23E46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58" r="3090" b="18754"/>
          <a:stretch/>
        </p:blipFill>
        <p:spPr>
          <a:xfrm>
            <a:off x="323528" y="3069283"/>
            <a:ext cx="8055379" cy="299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261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1A0DB-B8F9-4F58-8D77-62AD49B49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8"/>
            <a:ext cx="9036496" cy="620696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-NMR: metal ions in chemistry and biology</a:t>
            </a:r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06757A-CBEB-4FDF-8FBF-040515F87310}"/>
              </a:ext>
            </a:extLst>
          </p:cNvPr>
          <p:cNvSpPr txBox="1">
            <a:spLocks/>
          </p:cNvSpPr>
          <p:nvPr/>
        </p:nvSpPr>
        <p:spPr>
          <a:xfrm>
            <a:off x="107504" y="720080"/>
            <a:ext cx="8424936" cy="4553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NMR can provide info on location &amp; evolution of metal-ion binding to (bio)molecules </a:t>
            </a:r>
          </a:p>
          <a:p>
            <a:pPr lvl="1"/>
            <a:r>
              <a:rPr lang="en-US" dirty="0"/>
              <a:t>Challenges: almost invisible signals due to small abundance, spin &gt;1/2, and small sensitivity </a:t>
            </a:r>
          </a:p>
          <a:p>
            <a:pPr lvl="1"/>
            <a:r>
              <a:rPr lang="en-US" dirty="0"/>
              <a:t>Result: metal-ion-NMR used very rarely =&gt; </a:t>
            </a:r>
            <a:r>
              <a:rPr lang="en-US" dirty="0">
                <a:solidFill>
                  <a:srgbClr val="C00000"/>
                </a:solidFill>
              </a:rPr>
              <a:t>sensitive NMR approach is needed</a:t>
            </a:r>
          </a:p>
          <a:p>
            <a:pPr lvl="1"/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‘green solvents’: ionic liquids and prospects for car battery material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300" dirty="0"/>
          </a:p>
          <a:p>
            <a:r>
              <a:rPr lang="en-US" dirty="0"/>
              <a:t>Na and K binding to DNA G-quadruplexes (present e.g. in telomeres): </a:t>
            </a:r>
          </a:p>
          <a:p>
            <a:pPr lvl="1"/>
            <a:r>
              <a:rPr lang="en-US" dirty="0"/>
              <a:t>Binding crucial to their formation, stability, and polymorphism</a:t>
            </a: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7187F871-9D89-235D-760D-C2342EE152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08"/>
          <a:stretch/>
        </p:blipFill>
        <p:spPr bwMode="auto">
          <a:xfrm>
            <a:off x="4716016" y="4698686"/>
            <a:ext cx="2290486" cy="224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8A6C3AAA-0D14-E8D0-0477-926E42A1B3E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2" t="5046" r="23742"/>
          <a:stretch/>
        </p:blipFill>
        <p:spPr>
          <a:xfrm>
            <a:off x="289544" y="4874882"/>
            <a:ext cx="2117158" cy="19726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BB21533-F912-BABB-D41D-C1955FF4389D}"/>
              </a:ext>
            </a:extLst>
          </p:cNvPr>
          <p:cNvSpPr txBox="1"/>
          <p:nvPr/>
        </p:nvSpPr>
        <p:spPr>
          <a:xfrm>
            <a:off x="7823405" y="4927146"/>
            <a:ext cx="10310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With: </a:t>
            </a:r>
          </a:p>
          <a:p>
            <a:r>
              <a:rPr lang="en-US" dirty="0"/>
              <a:t>Ljubljana</a:t>
            </a:r>
          </a:p>
          <a:p>
            <a:r>
              <a:rPr lang="en-US" dirty="0"/>
              <a:t>Geneva</a:t>
            </a:r>
          </a:p>
          <a:p>
            <a:r>
              <a:rPr lang="en-US" dirty="0"/>
              <a:t>Leipzig</a:t>
            </a:r>
          </a:p>
          <a:p>
            <a:r>
              <a:rPr lang="en-US" dirty="0"/>
              <a:t>Poznan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789AF5-3386-22FA-EB95-9D7C30C6A905}"/>
              </a:ext>
            </a:extLst>
          </p:cNvPr>
          <p:cNvSpPr txBox="1"/>
          <p:nvPr/>
        </p:nvSpPr>
        <p:spPr>
          <a:xfrm>
            <a:off x="7812360" y="2084949"/>
            <a:ext cx="10842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With: </a:t>
            </a:r>
          </a:p>
          <a:p>
            <a:r>
              <a:rPr lang="en-US" dirty="0"/>
              <a:t>Geneva</a:t>
            </a:r>
          </a:p>
          <a:p>
            <a:r>
              <a:rPr lang="en-US" dirty="0"/>
              <a:t>Leipzig</a:t>
            </a:r>
          </a:p>
          <a:p>
            <a:r>
              <a:rPr lang="en-US" dirty="0"/>
              <a:t>Bratislava</a:t>
            </a:r>
          </a:p>
          <a:p>
            <a:r>
              <a:rPr lang="en-US" dirty="0"/>
              <a:t>Poznan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63D503-B8F7-F2D1-0CA9-FE2C2324B4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376" y="2486068"/>
            <a:ext cx="1484055" cy="143047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18F424D-62A9-1DD2-4B99-BDC1632E2E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7784" y="4874882"/>
            <a:ext cx="1546843" cy="15295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422C746-87BC-BD8F-8CF8-0C050B93BD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2114" y="2305150"/>
            <a:ext cx="2262513" cy="164231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DF567DE-699C-AC9A-6CC9-E70CCB171D34}"/>
              </a:ext>
            </a:extLst>
          </p:cNvPr>
          <p:cNvGrpSpPr/>
          <p:nvPr/>
        </p:nvGrpSpPr>
        <p:grpSpPr>
          <a:xfrm>
            <a:off x="4319972" y="2190205"/>
            <a:ext cx="3245271" cy="1872208"/>
            <a:chOff x="4420236" y="3922768"/>
            <a:chExt cx="5323197" cy="279181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E59C8F5-6B6B-F892-B95C-90418E203E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4357"/>
            <a:stretch/>
          </p:blipFill>
          <p:spPr>
            <a:xfrm>
              <a:off x="4420236" y="3922769"/>
              <a:ext cx="4328228" cy="279180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96E3B0A-0C4F-59EB-6403-70547306A75A}"/>
                </a:ext>
              </a:extLst>
            </p:cNvPr>
            <p:cNvSpPr txBox="1"/>
            <p:nvPr/>
          </p:nvSpPr>
          <p:spPr>
            <a:xfrm>
              <a:off x="7258129" y="4004947"/>
              <a:ext cx="2485304" cy="8720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EMIM-DCA IL,</a:t>
              </a:r>
            </a:p>
            <a:p>
              <a:r>
                <a:rPr lang="en-US" sz="1600" dirty="0"/>
                <a:t>10</a:t>
              </a:r>
              <a:r>
                <a:rPr lang="en-US" sz="1600" baseline="30000" dirty="0"/>
                <a:t>9</a:t>
              </a:r>
              <a:r>
                <a:rPr lang="en-US" sz="1600" dirty="0"/>
                <a:t> nuclei of </a:t>
              </a:r>
              <a:r>
                <a:rPr lang="en-US" sz="1600" baseline="30000" dirty="0"/>
                <a:t>47</a:t>
              </a:r>
              <a:r>
                <a:rPr lang="en-US" sz="1600" dirty="0"/>
                <a:t>K</a:t>
              </a:r>
              <a:endParaRPr lang="en-GB" sz="16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EFFBA77-3B66-29BC-3296-63697409EE31}"/>
                </a:ext>
              </a:extLst>
            </p:cNvPr>
            <p:cNvSpPr/>
            <p:nvPr/>
          </p:nvSpPr>
          <p:spPr>
            <a:xfrm>
              <a:off x="4860032" y="3922768"/>
              <a:ext cx="1224136" cy="1224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7516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77D63-4402-3811-3D70-A72A292C3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RD-ZULF-NMR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FA6A1-C332-6B2D-1D3D-FBA85C1B3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4349"/>
            <a:ext cx="4990955" cy="604736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Zero to Ultra-Low Field NMR (ZULF-NMR):</a:t>
            </a:r>
          </a:p>
          <a:p>
            <a:pPr lvl="1"/>
            <a:r>
              <a:rPr lang="en-US" dirty="0"/>
              <a:t>Studies in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T</a:t>
            </a:r>
            <a:r>
              <a:rPr lang="en-US" dirty="0"/>
              <a:t> fields -&gt; Very portable</a:t>
            </a:r>
          </a:p>
          <a:p>
            <a:pPr lvl="1"/>
            <a:r>
              <a:rPr lang="en-US" dirty="0"/>
              <a:t>Excitations with Hz frequencies -&gt; signals       from samples in metallic containers</a:t>
            </a:r>
          </a:p>
          <a:p>
            <a:pPr lvl="1"/>
            <a:r>
              <a:rPr lang="en-US" dirty="0" err="1"/>
              <a:t>Hyperpolarisation</a:t>
            </a:r>
            <a:r>
              <a:rPr lang="en-US" dirty="0"/>
              <a:t> needed, e.g. para-H2,   Dynamic Nuclear Polarisation (DNP)</a:t>
            </a:r>
          </a:p>
          <a:p>
            <a:pPr lvl="1"/>
            <a:r>
              <a:rPr lang="en-US" dirty="0"/>
              <a:t>Relatively low sensitivity</a:t>
            </a:r>
          </a:p>
          <a:p>
            <a:endParaRPr lang="en-US" dirty="0"/>
          </a:p>
          <a:p>
            <a:r>
              <a:rPr lang="en-US" dirty="0"/>
              <a:t>Radiation-detected NMR (RD-NMR):</a:t>
            </a:r>
          </a:p>
          <a:p>
            <a:pPr lvl="1"/>
            <a:r>
              <a:rPr lang="en-US" dirty="0"/>
              <a:t>Unstable probe nuclei (often short-lived)</a:t>
            </a:r>
          </a:p>
          <a:p>
            <a:pPr lvl="1"/>
            <a:r>
              <a:rPr lang="en-US" dirty="0"/>
              <a:t>Extremely high sensitivity</a:t>
            </a:r>
          </a:p>
          <a:p>
            <a:pPr lvl="1"/>
            <a:r>
              <a:rPr lang="en-US" dirty="0"/>
              <a:t>Studies in &gt; 0.1 to several T fields -&gt; large setups</a:t>
            </a:r>
          </a:p>
          <a:p>
            <a:pPr lvl="1"/>
            <a:endParaRPr lang="en-US" dirty="0"/>
          </a:p>
          <a:p>
            <a:r>
              <a:rPr lang="en-US" dirty="0"/>
              <a:t>RD-ZULF-NMR: combine advantages of both techniques</a:t>
            </a:r>
          </a:p>
          <a:p>
            <a:pPr lvl="1"/>
            <a:r>
              <a:rPr lang="en-US" dirty="0"/>
              <a:t>Proof-of-principle: </a:t>
            </a:r>
          </a:p>
          <a:p>
            <a:pPr marL="457200" lvl="1" indent="0">
              <a:buNone/>
            </a:pPr>
            <a:r>
              <a:rPr lang="en-GB" dirty="0"/>
              <a:t>Parahydrogen hyperpolarisation </a:t>
            </a:r>
          </a:p>
          <a:p>
            <a:pPr marL="457200" lvl="1" indent="0">
              <a:buNone/>
            </a:pPr>
            <a:r>
              <a:rPr lang="en-GB" dirty="0"/>
              <a:t>(SABRE) of </a:t>
            </a:r>
            <a:r>
              <a:rPr lang="en-GB" baseline="30000" dirty="0"/>
              <a:t>13</a:t>
            </a:r>
            <a:r>
              <a:rPr lang="en-GB" dirty="0"/>
              <a:t>N-labelled NH</a:t>
            </a:r>
            <a:r>
              <a:rPr lang="en-GB" baseline="-25000" dirty="0"/>
              <a:t>3</a:t>
            </a:r>
            <a:r>
              <a:rPr lang="en-GB" dirty="0"/>
              <a:t> </a:t>
            </a:r>
          </a:p>
          <a:p>
            <a:pPr marL="457200" lvl="1" indent="0">
              <a:buNone/>
            </a:pPr>
            <a:r>
              <a:rPr lang="en-GB" dirty="0"/>
              <a:t>solution (used for PET)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72461-D56C-E50E-CF08-B7CBB174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932494-1D82-541D-971A-C793C134EB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090DDF-9AB5-9B3F-8AAC-3687AEFBC823}"/>
              </a:ext>
            </a:extLst>
          </p:cNvPr>
          <p:cNvSpPr txBox="1"/>
          <p:nvPr/>
        </p:nvSpPr>
        <p:spPr>
          <a:xfrm>
            <a:off x="6367164" y="2084655"/>
            <a:ext cx="23010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With:</a:t>
            </a:r>
          </a:p>
          <a:p>
            <a:r>
              <a:rPr lang="en-US" dirty="0"/>
              <a:t>Mainz</a:t>
            </a:r>
          </a:p>
          <a:p>
            <a:r>
              <a:rPr lang="en-US" dirty="0"/>
              <a:t>Postdoc from </a:t>
            </a:r>
            <a:r>
              <a:rPr lang="en-US" dirty="0" err="1"/>
              <a:t>Prag</a:t>
            </a:r>
            <a:endParaRPr lang="en-US" dirty="0"/>
          </a:p>
          <a:p>
            <a:r>
              <a:rPr lang="en-US" dirty="0"/>
              <a:t>Student from Tampere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517B66-509C-3C5A-06A7-5B4DB0CD9A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07" r="-309"/>
          <a:stretch/>
        </p:blipFill>
        <p:spPr>
          <a:xfrm>
            <a:off x="3749912" y="5101135"/>
            <a:ext cx="2094699" cy="176732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5D967CF-5109-43FD-10B6-1CCC34277312}"/>
              </a:ext>
            </a:extLst>
          </p:cNvPr>
          <p:cNvSpPr/>
          <p:nvPr/>
        </p:nvSpPr>
        <p:spPr>
          <a:xfrm>
            <a:off x="5711034" y="5090674"/>
            <a:ext cx="157110" cy="1578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4318323-CE57-6B98-D6EC-DAEEF43FDE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53" b="4229"/>
          <a:stretch/>
        </p:blipFill>
        <p:spPr>
          <a:xfrm>
            <a:off x="6025012" y="3253680"/>
            <a:ext cx="2985320" cy="36317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D1C358B-616C-7001-E8C8-FC6253B6B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515" y="1040396"/>
            <a:ext cx="1577629" cy="157184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5EABF36-8CA5-FCEA-4073-AEA2245D5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8966" y="557087"/>
            <a:ext cx="1575181" cy="155184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B4FC86C-BB65-1ADB-7229-5E8EA2DFBAA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2943"/>
          <a:stretch/>
        </p:blipFill>
        <p:spPr>
          <a:xfrm>
            <a:off x="7507894" y="970673"/>
            <a:ext cx="1591105" cy="1578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20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E0F19-9621-DE86-E780-71047EBD9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-MRI with long-lived </a:t>
            </a:r>
            <a:r>
              <a:rPr lang="en-US" dirty="0" err="1"/>
              <a:t>polarised</a:t>
            </a:r>
            <a:r>
              <a:rPr lang="en-US" dirty="0"/>
              <a:t> nuclei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1971D4-EC0B-A351-CD9A-1872BEE2C7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1600" y="6020965"/>
            <a:ext cx="2519362" cy="3603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8EEB879-30A4-F45D-B4A4-F76B652EB605}"/>
              </a:ext>
            </a:extLst>
          </p:cNvPr>
          <p:cNvSpPr txBox="1">
            <a:spLocks/>
          </p:cNvSpPr>
          <p:nvPr/>
        </p:nvSpPr>
        <p:spPr>
          <a:xfrm>
            <a:off x="-19049" y="893337"/>
            <a:ext cx="4387150" cy="569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Addressing limitations of present molecular imaging:</a:t>
            </a:r>
          </a:p>
          <a:p>
            <a:pPr lvl="1"/>
            <a:r>
              <a:rPr lang="en-US" dirty="0">
                <a:latin typeface="+mj-lt"/>
              </a:rPr>
              <a:t>Low MRI sensitivity</a:t>
            </a:r>
          </a:p>
          <a:p>
            <a:pPr lvl="1"/>
            <a:r>
              <a:rPr lang="en-US" dirty="0">
                <a:latin typeface="+mj-lt"/>
              </a:rPr>
              <a:t>Low PET/SPECT spatial resolution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S</a:t>
            </a:r>
            <a:r>
              <a:rPr lang="en-GB" dirty="0" err="1">
                <a:latin typeface="+mj-lt"/>
              </a:rPr>
              <a:t>imultaneous</a:t>
            </a:r>
            <a:r>
              <a:rPr lang="en-GB" dirty="0">
                <a:latin typeface="+mj-lt"/>
              </a:rPr>
              <a:t> exploitation of gamma (γ) detection sensitivity + spatial resolution and flexibility of MRI</a:t>
            </a:r>
          </a:p>
          <a:p>
            <a:pPr lvl="1"/>
            <a:r>
              <a:rPr lang="en-GB" dirty="0">
                <a:latin typeface="+mj-lt"/>
              </a:rPr>
              <a:t>Use of </a:t>
            </a:r>
            <a:r>
              <a:rPr lang="en-GB" u="sng" dirty="0">
                <a:latin typeface="+mj-lt"/>
              </a:rPr>
              <a:t>polarised</a:t>
            </a:r>
            <a:r>
              <a:rPr lang="en-GB" dirty="0">
                <a:latin typeface="+mj-lt"/>
              </a:rPr>
              <a:t> unstable tracers</a:t>
            </a:r>
          </a:p>
          <a:p>
            <a:pPr lvl="1"/>
            <a:r>
              <a:rPr lang="en-GB" dirty="0"/>
              <a:t>Increase MRI sensitivity and nuclear medicine resolution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+mj-lt"/>
              </a:rPr>
              <a:t>positioning given by MRI sequences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+mj-lt"/>
              </a:rPr>
              <a:t>tracer amount given by degree of asymmetry of γ-emission </a:t>
            </a: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+mj-lt"/>
              </a:rPr>
              <a:t>	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D01A50-B162-5453-72AE-FF5A13023BFD}"/>
              </a:ext>
            </a:extLst>
          </p:cNvPr>
          <p:cNvSpPr txBox="1"/>
          <p:nvPr/>
        </p:nvSpPr>
        <p:spPr>
          <a:xfrm>
            <a:off x="239525" y="6381328"/>
            <a:ext cx="4591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+mj-lt"/>
              </a:rPr>
              <a:t>Work on prototype MRI device ongoing</a:t>
            </a:r>
            <a:endParaRPr lang="en-GB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41D1027-F59A-5BD7-CEBF-D97C6C2FD28D}"/>
              </a:ext>
            </a:extLst>
          </p:cNvPr>
          <p:cNvGrpSpPr/>
          <p:nvPr/>
        </p:nvGrpSpPr>
        <p:grpSpPr>
          <a:xfrm>
            <a:off x="4572000" y="683990"/>
            <a:ext cx="4536504" cy="6129386"/>
            <a:chOff x="4572000" y="683990"/>
            <a:chExt cx="4536504" cy="61293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D6C8767-D219-4B2F-8B54-A4949EC08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683990"/>
              <a:ext cx="1903660" cy="683839"/>
            </a:xfrm>
            <a:prstGeom prst="rect">
              <a:avLst/>
            </a:prstGeom>
          </p:spPr>
        </p:pic>
        <p:pic>
          <p:nvPicPr>
            <p:cNvPr id="9" name="Imagen 20">
              <a:extLst>
                <a:ext uri="{FF2B5EF4-FFF2-40B4-BE49-F238E27FC236}">
                  <a16:creationId xmlns:a16="http://schemas.microsoft.com/office/drawing/2014/main" id="{B24A9E92-72CE-BCDE-A6D5-3C77BEF257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90" b="2451"/>
            <a:stretch/>
          </p:blipFill>
          <p:spPr bwMode="auto">
            <a:xfrm>
              <a:off x="5089149" y="1196752"/>
              <a:ext cx="4019355" cy="5616624"/>
            </a:xfrm>
            <a:prstGeom prst="rect">
              <a:avLst/>
            </a:prstGeom>
            <a:noFill/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E5D344-1372-69F0-C855-374A370C21AB}"/>
                </a:ext>
              </a:extLst>
            </p:cNvPr>
            <p:cNvSpPr txBox="1"/>
            <p:nvPr/>
          </p:nvSpPr>
          <p:spPr>
            <a:xfrm>
              <a:off x="7452320" y="708794"/>
              <a:ext cx="1430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EU FET-OPEN</a:t>
              </a:r>
              <a:endParaRPr lang="en-GB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10CE73D-5415-B0A2-C43F-0F8412E3A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14439" y="4365104"/>
              <a:ext cx="972704" cy="35490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BECB910-7607-027F-E971-32EE9F2A29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14439" y="4720009"/>
              <a:ext cx="185953" cy="1186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989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21451-60FB-4691-B0E0-3CF85F93A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"/>
            <a:ext cx="9197776" cy="646331"/>
          </a:xfrm>
        </p:spPr>
        <p:txBody>
          <a:bodyPr>
            <a:normAutofit fontScale="90000"/>
          </a:bodyPr>
          <a:lstStyle/>
          <a:p>
            <a:r>
              <a:rPr lang="en-US" sz="3800" dirty="0">
                <a:latin typeface="Symbol" panose="05050102010706020507" pitchFamily="18" charset="2"/>
              </a:rPr>
              <a:t>g</a:t>
            </a:r>
            <a:r>
              <a:rPr lang="en-US" sz="3800" dirty="0"/>
              <a:t>-MRI and lung &amp; brain imaging with Xe isomers</a:t>
            </a:r>
            <a:endParaRPr lang="fr-FR" sz="3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116DC-1D52-4C63-B888-250383912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703237"/>
            <a:ext cx="8784976" cy="4525963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Imaging using long-lived </a:t>
            </a:r>
            <a:r>
              <a:rPr lang="en-GB" b="1" baseline="30000" dirty="0"/>
              <a:t>129m,131m,133m</a:t>
            </a:r>
            <a:r>
              <a:rPr lang="en-GB" b="1" dirty="0"/>
              <a:t>Xe long-lived nuclear states (isomers):</a:t>
            </a:r>
          </a:p>
          <a:p>
            <a:r>
              <a:rPr lang="en-GB" dirty="0"/>
              <a:t>Xe: biologically neutral, yet binding to biomolecules and passing blood-brain barrier</a:t>
            </a:r>
          </a:p>
          <a:p>
            <a:r>
              <a:rPr lang="en-GB" dirty="0"/>
              <a:t>Stable </a:t>
            </a:r>
            <a:r>
              <a:rPr lang="en-GB" baseline="30000" dirty="0"/>
              <a:t>129</a:t>
            </a:r>
            <a:r>
              <a:rPr lang="en-GB" dirty="0"/>
              <a:t>Xe used for MRI lung (and brain) imaging </a:t>
            </a:r>
          </a:p>
          <a:p>
            <a:r>
              <a:rPr lang="en-GB" dirty="0"/>
              <a:t>Unstable </a:t>
            </a:r>
            <a:r>
              <a:rPr lang="en-GB" baseline="30000" dirty="0"/>
              <a:t>133</a:t>
            </a:r>
            <a:r>
              <a:rPr lang="en-GB" dirty="0"/>
              <a:t>Xe used for SPECT brain imaging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98FB88-7DB9-418D-A022-4876FFC03294}"/>
              </a:ext>
            </a:extLst>
          </p:cNvPr>
          <p:cNvSpPr txBox="1"/>
          <p:nvPr/>
        </p:nvSpPr>
        <p:spPr>
          <a:xfrm>
            <a:off x="1320328" y="4330711"/>
            <a:ext cx="642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Gain: </a:t>
            </a:r>
            <a:r>
              <a:rPr lang="en-GB" dirty="0"/>
              <a:t>higher MRI sensitivity or higher nuclear-medicine resolution 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C15055-B068-9B53-5C77-1F84EB4FF6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4" r="67004" b="64412"/>
          <a:stretch/>
        </p:blipFill>
        <p:spPr>
          <a:xfrm>
            <a:off x="511239" y="2034840"/>
            <a:ext cx="2277562" cy="21337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DAECBD-A36F-1EB3-3107-16D3966147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4" t="35448" r="67004" b="33325"/>
          <a:stretch/>
        </p:blipFill>
        <p:spPr>
          <a:xfrm>
            <a:off x="3244083" y="2289214"/>
            <a:ext cx="2277562" cy="18722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343D2-8A6E-2729-B576-04C3182E8B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4" t="67422" r="67004"/>
          <a:stretch/>
        </p:blipFill>
        <p:spPr>
          <a:xfrm>
            <a:off x="5868144" y="2241006"/>
            <a:ext cx="2277562" cy="19532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242551-D80B-45F7-2EF4-2DD03F01A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85" y="4756737"/>
            <a:ext cx="8658225" cy="17716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6F33B9-2BF1-7D8D-F5B8-8B50F77E1707}"/>
              </a:ext>
            </a:extLst>
          </p:cNvPr>
          <p:cNvSpPr txBox="1"/>
          <p:nvPr/>
        </p:nvSpPr>
        <p:spPr>
          <a:xfrm>
            <a:off x="341032" y="6488668"/>
            <a:ext cx="8639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Polarisation using spin-exchange optical pumping (SEOP) known from stable 129Xe studies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72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23962-36BF-63A2-65EC-1CC3ABFC7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" y="2924944"/>
            <a:ext cx="9072000" cy="620696"/>
          </a:xfrm>
        </p:spPr>
        <p:txBody>
          <a:bodyPr>
            <a:normAutofit fontScale="90000"/>
          </a:bodyPr>
          <a:lstStyle/>
          <a:p>
            <a:r>
              <a:rPr lang="en-US" dirty="0"/>
              <a:t>Principles of RD-NMR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54AAC-4F82-0CE0-32BF-9931792DBB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53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34D89-9509-4758-B14B-1D9C103C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Radiation-detected (RD-)NMR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E2DF6-B598-4EF0-8C53-4F417E83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8560" y="64852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CF3BE-DB33-4A28-A785-37D08289130B}"/>
              </a:ext>
            </a:extLst>
          </p:cNvPr>
          <p:cNvSpPr txBox="1"/>
          <p:nvPr/>
        </p:nvSpPr>
        <p:spPr>
          <a:xfrm>
            <a:off x="4811262" y="2832874"/>
            <a:ext cx="1402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Gamma decay,</a:t>
            </a:r>
          </a:p>
          <a:p>
            <a:r>
              <a:rPr lang="en-US" sz="1600" dirty="0"/>
              <a:t>  spin &gt;1/2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1E17FA-6A42-4B6E-9B10-B10872E891A8}"/>
              </a:ext>
            </a:extLst>
          </p:cNvPr>
          <p:cNvSpPr/>
          <p:nvPr/>
        </p:nvSpPr>
        <p:spPr>
          <a:xfrm rot="5400000">
            <a:off x="2509584" y="2302688"/>
            <a:ext cx="479108" cy="9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>
                <a:latin typeface="Symbol" panose="05050102010706020507" pitchFamily="18" charset="2"/>
              </a:rPr>
              <a:t>b</a:t>
            </a:r>
            <a:r>
              <a:rPr lang="en-GB" sz="1400" dirty="0"/>
              <a:t> detector</a:t>
            </a:r>
            <a:endParaRPr lang="fr-FR" sz="1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9E4090-743A-4E19-843F-315C47600714}"/>
              </a:ext>
            </a:extLst>
          </p:cNvPr>
          <p:cNvSpPr/>
          <p:nvPr/>
        </p:nvSpPr>
        <p:spPr>
          <a:xfrm rot="5400000">
            <a:off x="2482456" y="5111000"/>
            <a:ext cx="479108" cy="9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>
                <a:latin typeface="Symbol" panose="05050102010706020507" pitchFamily="18" charset="2"/>
              </a:rPr>
              <a:t>b</a:t>
            </a:r>
            <a:r>
              <a:rPr lang="en-GB" sz="1400" dirty="0"/>
              <a:t> detector</a:t>
            </a:r>
            <a:endParaRPr lang="fr-FR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668AF1-A90C-4E8E-B6ED-6C88C115B104}"/>
              </a:ext>
            </a:extLst>
          </p:cNvPr>
          <p:cNvSpPr/>
          <p:nvPr/>
        </p:nvSpPr>
        <p:spPr>
          <a:xfrm rot="5400000">
            <a:off x="6326151" y="4447103"/>
            <a:ext cx="479108" cy="9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>
                <a:latin typeface="Symbol" panose="05050102010706020507" pitchFamily="18" charset="2"/>
              </a:rPr>
              <a:t>g</a:t>
            </a:r>
            <a:r>
              <a:rPr lang="en-GB" sz="1400" dirty="0"/>
              <a:t> detector</a:t>
            </a:r>
            <a:endParaRPr lang="fr-FR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6666F5-BC3D-4DA8-B835-184152221773}"/>
              </a:ext>
            </a:extLst>
          </p:cNvPr>
          <p:cNvSpPr/>
          <p:nvPr/>
        </p:nvSpPr>
        <p:spPr>
          <a:xfrm rot="10800000">
            <a:off x="7866186" y="3486926"/>
            <a:ext cx="479108" cy="9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>
                <a:latin typeface="Symbol" panose="05050102010706020507" pitchFamily="18" charset="2"/>
              </a:rPr>
              <a:t>g</a:t>
            </a:r>
            <a:r>
              <a:rPr lang="en-GB" sz="1400" dirty="0"/>
              <a:t> detector</a:t>
            </a:r>
            <a:endParaRPr lang="fr-FR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92A0E8-E750-FC9A-8E76-7237DC36B0CE}"/>
              </a:ext>
            </a:extLst>
          </p:cNvPr>
          <p:cNvSpPr txBox="1"/>
          <p:nvPr/>
        </p:nvSpPr>
        <p:spPr>
          <a:xfrm flipH="1">
            <a:off x="334614" y="2599403"/>
            <a:ext cx="2785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beta-NMR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CBB04C-B1F7-9A64-5594-51C3D788B18E}"/>
              </a:ext>
            </a:extLst>
          </p:cNvPr>
          <p:cNvSpPr txBox="1"/>
          <p:nvPr/>
        </p:nvSpPr>
        <p:spPr>
          <a:xfrm>
            <a:off x="7194436" y="2590790"/>
            <a:ext cx="1447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gamma-NMR</a:t>
            </a:r>
            <a:endParaRPr lang="en-GB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C16489-49FC-57AA-F755-E104CD1CDE76}"/>
              </a:ext>
            </a:extLst>
          </p:cNvPr>
          <p:cNvSpPr txBox="1"/>
          <p:nvPr/>
        </p:nvSpPr>
        <p:spPr>
          <a:xfrm>
            <a:off x="395536" y="3284984"/>
            <a:ext cx="143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Beta decay, I&gt;0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59AB0E7-3055-5D4E-CBD6-7A717DEADD8A}"/>
              </a:ext>
            </a:extLst>
          </p:cNvPr>
          <p:cNvCxnSpPr/>
          <p:nvPr/>
        </p:nvCxnSpPr>
        <p:spPr>
          <a:xfrm flipV="1">
            <a:off x="4194560" y="3284984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F6D58B7-98D8-EC56-F6F3-87E629B597AF}"/>
              </a:ext>
            </a:extLst>
          </p:cNvPr>
          <p:cNvSpPr txBox="1"/>
          <p:nvPr/>
        </p:nvSpPr>
        <p:spPr>
          <a:xfrm>
            <a:off x="4209864" y="3414824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baseline="-25000" dirty="0"/>
              <a:t>0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C8D47FD-C02E-4A77-5D9D-607C6C45B5C2}"/>
              </a:ext>
            </a:extLst>
          </p:cNvPr>
          <p:cNvGrpSpPr/>
          <p:nvPr/>
        </p:nvGrpSpPr>
        <p:grpSpPr>
          <a:xfrm>
            <a:off x="2199986" y="2949891"/>
            <a:ext cx="957320" cy="2298319"/>
            <a:chOff x="414564" y="2217147"/>
            <a:chExt cx="957320" cy="263950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A917E2-325D-9A4D-AF2E-8560D95DD940}"/>
                </a:ext>
              </a:extLst>
            </p:cNvPr>
            <p:cNvSpPr/>
            <p:nvPr/>
          </p:nvSpPr>
          <p:spPr>
            <a:xfrm>
              <a:off x="643379" y="2937227"/>
              <a:ext cx="504056" cy="451518"/>
            </a:xfrm>
            <a:prstGeom prst="ellipse">
              <a:avLst/>
            </a:prstGeom>
            <a:solidFill>
              <a:schemeClr val="bg1">
                <a:lumMod val="65000"/>
                <a:alpha val="86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freezing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18C7898-4A79-7740-9392-3866A30F43BD}"/>
                    </a:ext>
                  </a:extLst>
                </p:cNvPr>
                <p:cNvSpPr txBox="1"/>
                <p:nvPr/>
              </p:nvSpPr>
              <p:spPr>
                <a:xfrm>
                  <a:off x="971600" y="2217147"/>
                  <a:ext cx="400284" cy="4781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</m:groupChr>
                      </m:oMath>
                    </m:oMathPara>
                  </a14:m>
                  <a:endParaRPr lang="fr-FR" sz="24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5B40887-0478-471A-8434-5757C03B0D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600" y="2217147"/>
                  <a:ext cx="400284" cy="478122"/>
                </a:xfrm>
                <a:prstGeom prst="rect">
                  <a:avLst/>
                </a:prstGeom>
                <a:blipFill>
                  <a:blip r:embed="rId7"/>
                  <a:stretch>
                    <a:fillRect l="-40909" t="-29114" r="-75758" b="-4050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50AC98E-A958-79C5-BEDF-0191910AC9BA}"/>
                </a:ext>
              </a:extLst>
            </p:cNvPr>
            <p:cNvCxnSpPr>
              <a:cxnSpLocks/>
            </p:cNvCxnSpPr>
            <p:nvPr/>
          </p:nvCxnSpPr>
          <p:spPr>
            <a:xfrm>
              <a:off x="885118" y="3450509"/>
              <a:ext cx="0" cy="1339505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Arrow: Down 31">
              <a:extLst>
                <a:ext uri="{FF2B5EF4-FFF2-40B4-BE49-F238E27FC236}">
                  <a16:creationId xmlns:a16="http://schemas.microsoft.com/office/drawing/2014/main" id="{955C7929-E281-F954-6AE5-60A50C13EA31}"/>
                </a:ext>
              </a:extLst>
            </p:cNvPr>
            <p:cNvSpPr/>
            <p:nvPr/>
          </p:nvSpPr>
          <p:spPr>
            <a:xfrm rot="10800000">
              <a:off x="827584" y="2348880"/>
              <a:ext cx="135646" cy="796416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DDBF32F-B54B-E589-53C0-4ED038358A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199" y="3407505"/>
              <a:ext cx="271385" cy="133767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3BF7235-B986-358A-A392-2277FEEA79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325" y="3627689"/>
              <a:ext cx="94540" cy="105504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E91664D-BDBA-F9B3-8076-7434F31205A8}"/>
                </a:ext>
              </a:extLst>
            </p:cNvPr>
            <p:cNvGrpSpPr/>
            <p:nvPr/>
          </p:nvGrpSpPr>
          <p:grpSpPr>
            <a:xfrm rot="21322603" flipH="1">
              <a:off x="984908" y="3428626"/>
              <a:ext cx="381257" cy="1428028"/>
              <a:chOff x="771343" y="3508994"/>
              <a:chExt cx="322601" cy="1428028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06979D2F-DA43-F6EC-40E3-BAE871184F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3944" y="3597517"/>
                <a:ext cx="0" cy="1339505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3909E2B3-E36B-CE6B-DA35-39D3B34B5C73}"/>
                  </a:ext>
                </a:extLst>
              </p:cNvPr>
              <p:cNvCxnSpPr>
                <a:cxnSpLocks/>
              </p:cNvCxnSpPr>
              <p:nvPr/>
            </p:nvCxnSpPr>
            <p:spPr>
              <a:xfrm rot="21322603" flipH="1">
                <a:off x="771343" y="3508994"/>
                <a:ext cx="302769" cy="1363528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2F806A3B-96E6-6E2B-5D07-3CFEE35EC0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52186" y="3723205"/>
                <a:ext cx="94540" cy="105504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844B8C5-3EB8-5F31-C796-99894A43C565}"/>
                    </a:ext>
                  </a:extLst>
                </p:cNvPr>
                <p:cNvSpPr txBox="1"/>
                <p:nvPr/>
              </p:nvSpPr>
              <p:spPr>
                <a:xfrm>
                  <a:off x="414564" y="3867268"/>
                  <a:ext cx="26417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B16DB210-619D-4210-AC56-938B942B3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564" y="3867268"/>
                  <a:ext cx="26417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41860" r="-37209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FD07955-725E-EE49-D283-D73E4F0414FB}"/>
              </a:ext>
            </a:extLst>
          </p:cNvPr>
          <p:cNvGrpSpPr/>
          <p:nvPr/>
        </p:nvGrpSpPr>
        <p:grpSpPr>
          <a:xfrm>
            <a:off x="5371296" y="3028477"/>
            <a:ext cx="2244148" cy="1728192"/>
            <a:chOff x="6454906" y="2636912"/>
            <a:chExt cx="2244148" cy="172819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D1B92A0-0550-01C0-3DE4-FEC827F3C944}"/>
                </a:ext>
              </a:extLst>
            </p:cNvPr>
            <p:cNvSpPr/>
            <p:nvPr/>
          </p:nvSpPr>
          <p:spPr>
            <a:xfrm>
              <a:off x="7321095" y="3356992"/>
              <a:ext cx="504056" cy="451518"/>
            </a:xfrm>
            <a:prstGeom prst="ellipse">
              <a:avLst/>
            </a:prstGeom>
            <a:solidFill>
              <a:schemeClr val="bg1">
                <a:lumMod val="65000"/>
                <a:alpha val="86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freezing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D1DB3613-3BB0-E5B6-BDEB-43A9A964BAA3}"/>
                    </a:ext>
                  </a:extLst>
                </p:cNvPr>
                <p:cNvSpPr txBox="1"/>
                <p:nvPr/>
              </p:nvSpPr>
              <p:spPr>
                <a:xfrm>
                  <a:off x="7649316" y="2636912"/>
                  <a:ext cx="400284" cy="4781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</m:groupChr>
                      </m:oMath>
                    </m:oMathPara>
                  </a14:m>
                  <a:endParaRPr lang="fr-FR" sz="24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46F3651-8A14-4891-9B1D-BD8AB39A05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9316" y="2636912"/>
                  <a:ext cx="400284" cy="478122"/>
                </a:xfrm>
                <a:prstGeom prst="rect">
                  <a:avLst/>
                </a:prstGeom>
                <a:blipFill>
                  <a:blip r:embed="rId4"/>
                  <a:stretch>
                    <a:fillRect l="-39394" t="-30769" r="-77273" b="-410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0B5B6E5-6C7D-7935-2443-0B35E9FDE943}"/>
                    </a:ext>
                  </a:extLst>
                </p:cNvPr>
                <p:cNvSpPr txBox="1"/>
                <p:nvPr/>
              </p:nvSpPr>
              <p:spPr>
                <a:xfrm>
                  <a:off x="6651095" y="3995772"/>
                  <a:ext cx="254553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1778AAAC-623A-4F84-996E-14F0CF8E2D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1095" y="3995772"/>
                  <a:ext cx="254553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3810" r="-21429" b="-2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B776C1EF-9702-FFB8-269F-461E08A945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>
              <a:off x="7857038" y="3550478"/>
              <a:ext cx="842016" cy="12698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47E305D9-B245-7411-CCCA-497ED4BF27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 rot="21000000">
              <a:off x="7833584" y="3391504"/>
              <a:ext cx="842016" cy="126988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C691745-15D0-1A75-D908-64A1417DC2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 rot="412517">
              <a:off x="7850184" y="3694966"/>
              <a:ext cx="842016" cy="126988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1B3DB99-E848-FA5E-E551-B01340D5E881}"/>
                </a:ext>
              </a:extLst>
            </p:cNvPr>
            <p:cNvGrpSpPr/>
            <p:nvPr/>
          </p:nvGrpSpPr>
          <p:grpSpPr>
            <a:xfrm rot="10800000">
              <a:off x="6454906" y="3398747"/>
              <a:ext cx="865470" cy="430450"/>
              <a:chOff x="7985984" y="3543904"/>
              <a:chExt cx="865470" cy="430450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BE429B6E-AA1A-8E47-962D-16AE18D5C6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>
                <a:off x="8009438" y="3702878"/>
                <a:ext cx="842016" cy="126988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289DAFDC-7FFF-B529-DCDF-2A55E8FCF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 rot="21000000">
                <a:off x="7985984" y="3543904"/>
                <a:ext cx="842016" cy="126988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6E85A91C-D861-44FC-6C05-D4AF237A06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 rot="412517">
                <a:off x="8002584" y="3847366"/>
                <a:ext cx="842016" cy="126988"/>
              </a:xfrm>
              <a:prstGeom prst="rect">
                <a:avLst/>
              </a:prstGeom>
            </p:spPr>
          </p:pic>
        </p:grp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0110C4EE-1D13-3696-2C1F-5A703B8F33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460029">
            <a:off x="6632988" y="4227414"/>
            <a:ext cx="471600" cy="16224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0BE4554-D548-1111-FD1C-5F805F42F7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8778091">
            <a:off x="5825743" y="4226894"/>
            <a:ext cx="471600" cy="149631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A625D4D9-B065-D0BD-20C7-D23F953D3B0A}"/>
              </a:ext>
            </a:extLst>
          </p:cNvPr>
          <p:cNvGrpSpPr/>
          <p:nvPr/>
        </p:nvGrpSpPr>
        <p:grpSpPr>
          <a:xfrm rot="10800000">
            <a:off x="5842178" y="3615179"/>
            <a:ext cx="1278845" cy="162760"/>
            <a:chOff x="7343473" y="4923833"/>
            <a:chExt cx="1278845" cy="162760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27A48C3-B5EF-A3F5-E70C-7955A801C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460029">
              <a:off x="8150718" y="4924353"/>
              <a:ext cx="471600" cy="162240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FD7D7D5D-FD3C-D739-BE1D-30B067B2D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8778091">
              <a:off x="7343473" y="4923833"/>
              <a:ext cx="471600" cy="149631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002D1AF-C9C3-FD07-C874-EEF7A2196B64}"/>
              </a:ext>
            </a:extLst>
          </p:cNvPr>
          <p:cNvGrpSpPr/>
          <p:nvPr/>
        </p:nvGrpSpPr>
        <p:grpSpPr>
          <a:xfrm rot="10800000">
            <a:off x="6242181" y="3453893"/>
            <a:ext cx="500166" cy="318447"/>
            <a:chOff x="7577393" y="4713310"/>
            <a:chExt cx="500166" cy="318447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6A78850E-2F10-C680-800C-4FD61D188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3775329">
              <a:off x="7841260" y="4795458"/>
              <a:ext cx="285059" cy="187539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484C159A-9C76-BD90-5E98-1E348B864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7800815">
              <a:off x="7528633" y="4762070"/>
              <a:ext cx="285059" cy="187539"/>
            </a:xfrm>
            <a:prstGeom prst="rect">
              <a:avLst/>
            </a:prstGeom>
          </p:spPr>
        </p:pic>
      </p:grpSp>
      <p:sp>
        <p:nvSpPr>
          <p:cNvPr id="59" name="Arrow: Down 58">
            <a:extLst>
              <a:ext uri="{FF2B5EF4-FFF2-40B4-BE49-F238E27FC236}">
                <a16:creationId xmlns:a16="http://schemas.microsoft.com/office/drawing/2014/main" id="{FACA437F-7448-B837-1E50-D9C9674BD2FB}"/>
              </a:ext>
            </a:extLst>
          </p:cNvPr>
          <p:cNvSpPr/>
          <p:nvPr/>
        </p:nvSpPr>
        <p:spPr>
          <a:xfrm rot="10800000">
            <a:off x="6392070" y="3145219"/>
            <a:ext cx="135646" cy="7964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EF75F2E-B7D7-3F0A-AC2F-40550B2C6152}"/>
              </a:ext>
            </a:extLst>
          </p:cNvPr>
          <p:cNvGrpSpPr/>
          <p:nvPr/>
        </p:nvGrpSpPr>
        <p:grpSpPr>
          <a:xfrm>
            <a:off x="6232800" y="4181739"/>
            <a:ext cx="500166" cy="318447"/>
            <a:chOff x="7577393" y="4713310"/>
            <a:chExt cx="500166" cy="318447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49A53AA3-1C37-07DD-1CD7-51EE75F13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3775329">
              <a:off x="7841260" y="4795458"/>
              <a:ext cx="285059" cy="187539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B4F3930A-1443-0F56-CB2C-2796AC937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7800815">
              <a:off x="7528633" y="4762070"/>
              <a:ext cx="285059" cy="187539"/>
            </a:xfrm>
            <a:prstGeom prst="rect">
              <a:avLst/>
            </a:prstGeom>
          </p:spPr>
        </p:pic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311A4C09-F1D0-218C-27E9-C1A1C84A61B8}"/>
              </a:ext>
            </a:extLst>
          </p:cNvPr>
          <p:cNvSpPr txBox="1"/>
          <p:nvPr/>
        </p:nvSpPr>
        <p:spPr>
          <a:xfrm>
            <a:off x="899592" y="5921666"/>
            <a:ext cx="774190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NMR signals from only 10</a:t>
            </a:r>
            <a:r>
              <a:rPr lang="en-GB" sz="2000" b="1" baseline="30000" dirty="0"/>
              <a:t>6</a:t>
            </a:r>
            <a:r>
              <a:rPr lang="en-GB" sz="2000" b="1" dirty="0"/>
              <a:t> unstable probe nuclei already recorded</a:t>
            </a:r>
          </a:p>
          <a:p>
            <a:pPr algn="ctr"/>
            <a:r>
              <a:rPr lang="en-GB" sz="2000" b="1" dirty="0"/>
              <a:t>Use of single nuclei feasible in principle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4E03A3-263A-E549-A11D-EA2207BC064F}"/>
              </a:ext>
            </a:extLst>
          </p:cNvPr>
          <p:cNvSpPr txBox="1"/>
          <p:nvPr/>
        </p:nvSpPr>
        <p:spPr>
          <a:xfrm>
            <a:off x="429195" y="709480"/>
            <a:ext cx="75520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RD-NMR: NMR detected via decay radiation emitted by unstable probe nuclei</a:t>
            </a:r>
          </a:p>
          <a:p>
            <a:endParaRPr lang="en-US" dirty="0"/>
          </a:p>
          <a:p>
            <a:r>
              <a:rPr lang="en-US" dirty="0"/>
              <a:t>Principle: spin-oriented unstable nuclei emit decay radiation that is anisotropic</a:t>
            </a:r>
          </a:p>
          <a:p>
            <a:r>
              <a:rPr lang="en-US" dirty="0"/>
              <a:t>	- signal proportional to degree of </a:t>
            </a:r>
            <a:r>
              <a:rPr lang="en-US" dirty="0" err="1"/>
              <a:t>polarisation</a:t>
            </a:r>
            <a:r>
              <a:rPr lang="en-US" dirty="0"/>
              <a:t> (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dirty="0"/>
              <a:t>)</a:t>
            </a:r>
          </a:p>
          <a:p>
            <a:r>
              <a:rPr lang="en-US" dirty="0"/>
              <a:t>-&gt; </a:t>
            </a:r>
            <a:r>
              <a:rPr lang="en-US" b="1" dirty="0"/>
              <a:t>ingredients</a:t>
            </a:r>
            <a:r>
              <a:rPr lang="en-US" dirty="0"/>
              <a:t>: </a:t>
            </a:r>
            <a:r>
              <a:rPr lang="en-US" b="1" dirty="0">
                <a:solidFill>
                  <a:srgbClr val="C00000"/>
                </a:solidFill>
              </a:rPr>
              <a:t>radioactive nuclei with spin &gt; 0 + </a:t>
            </a:r>
            <a:r>
              <a:rPr lang="en-US" b="1" dirty="0" err="1">
                <a:solidFill>
                  <a:srgbClr val="C00000"/>
                </a:solidFill>
              </a:rPr>
              <a:t>hyperpolarisation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1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5" grpId="0" animBg="1"/>
      <p:bldP spid="17" grpId="0" animBg="1"/>
      <p:bldP spid="18" grpId="0" animBg="1"/>
      <p:bldP spid="19" grpId="0" animBg="1"/>
      <p:bldP spid="16" grpId="0"/>
      <p:bldP spid="22" grpId="0"/>
      <p:bldP spid="25" grpId="0"/>
      <p:bldP spid="27" grpId="0"/>
      <p:bldP spid="59" grpId="0" animBg="1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ISOLDE </a:t>
            </a:r>
            <a:r>
              <a:rPr lang="en-GB" dirty="0" err="1"/>
              <a:t>radionuclei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8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5" t="6008" r="16112" b="14334"/>
          <a:stretch/>
        </p:blipFill>
        <p:spPr bwMode="auto">
          <a:xfrm>
            <a:off x="-6896" y="999127"/>
            <a:ext cx="7315200" cy="574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54745" r="35052" b="4839"/>
          <a:stretch>
            <a:fillRect/>
          </a:stretch>
        </p:blipFill>
        <p:spPr bwMode="auto">
          <a:xfrm>
            <a:off x="7740352" y="1268760"/>
            <a:ext cx="1078363" cy="165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1005696"/>
            <a:ext cx="6696744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Nearly 1300 isotopes available from over 75 chemical elements</a:t>
            </a:r>
          </a:p>
          <a:p>
            <a:r>
              <a:rPr lang="en-US" dirty="0"/>
              <a:t>Over 1000 used for experiments</a:t>
            </a:r>
          </a:p>
          <a:p>
            <a:pPr>
              <a:spcBef>
                <a:spcPts val="600"/>
              </a:spcBef>
              <a:defRPr/>
            </a:pPr>
            <a:r>
              <a:rPr lang="en-US" dirty="0">
                <a:latin typeface="+mj-lt"/>
              </a:rPr>
              <a:t>-&gt; by far largest choice among such facilities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79912" y="4167336"/>
            <a:ext cx="2133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7" t="37939" r="8952" b="14363"/>
          <a:stretch>
            <a:fillRect/>
          </a:stretch>
        </p:blipFill>
        <p:spPr bwMode="auto">
          <a:xfrm>
            <a:off x="3347864" y="4005064"/>
            <a:ext cx="5762700" cy="277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668343" y="1002794"/>
            <a:ext cx="1150371" cy="55399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500" dirty="0"/>
              <a:t>Production</a:t>
            </a:r>
          </a:p>
          <a:p>
            <a:r>
              <a:rPr lang="en-US" sz="1500" dirty="0"/>
              <a:t>(ions/s)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132230" y="6428358"/>
            <a:ext cx="1171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10320" y="4570633"/>
            <a:ext cx="12626" cy="1296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272750" y="6416371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neutrons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61453" y="4935651"/>
            <a:ext cx="9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2AD7334-80AC-40A8-A14F-6EA9A2DE9EEA}"/>
              </a:ext>
            </a:extLst>
          </p:cNvPr>
          <p:cNvSpPr/>
          <p:nvPr/>
        </p:nvSpPr>
        <p:spPr>
          <a:xfrm>
            <a:off x="5625480" y="4047204"/>
            <a:ext cx="1440160" cy="792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5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complex&#10;&#10;Description automatically generated">
            <a:extLst>
              <a:ext uri="{FF2B5EF4-FFF2-40B4-BE49-F238E27FC236}">
                <a16:creationId xmlns:a16="http://schemas.microsoft.com/office/drawing/2014/main" id="{36E2CA55-838B-8A4A-61DC-12F2CBD450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6" t="11122" r="5680" b="25042"/>
          <a:stretch/>
        </p:blipFill>
        <p:spPr>
          <a:xfrm>
            <a:off x="126533" y="908720"/>
            <a:ext cx="8909963" cy="54292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Isotope production for RD-NMR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8352928" cy="792088"/>
          </a:xfrm>
        </p:spPr>
        <p:txBody>
          <a:bodyPr>
            <a:normAutofit/>
          </a:bodyPr>
          <a:lstStyle/>
          <a:p>
            <a:r>
              <a:rPr lang="en-US" sz="1600" dirty="0"/>
              <a:t>Short- and long-lived nuclei: ISOLDE - CERN’s lab for production and studies of unstable nuclei (&gt; 1300 ion beams produced)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22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1FBC436-A81B-9FAF-CCD8-8C8AF5781108}"/>
              </a:ext>
            </a:extLst>
          </p:cNvPr>
          <p:cNvCxnSpPr/>
          <p:nvPr/>
        </p:nvCxnSpPr>
        <p:spPr>
          <a:xfrm flipH="1">
            <a:off x="6948264" y="908720"/>
            <a:ext cx="648072" cy="3125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E7572B8-3FE7-DE9D-755A-F162008FF9AA}"/>
              </a:ext>
            </a:extLst>
          </p:cNvPr>
          <p:cNvSpPr txBox="1"/>
          <p:nvPr/>
        </p:nvSpPr>
        <p:spPr>
          <a:xfrm>
            <a:off x="7020272" y="3983151"/>
            <a:ext cx="1675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(at SC, 1956-91)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23B3F6E-17AF-A114-D18D-57EFD91005C3}"/>
              </a:ext>
            </a:extLst>
          </p:cNvPr>
          <p:cNvSpPr txBox="1">
            <a:spLocks/>
          </p:cNvSpPr>
          <p:nvPr/>
        </p:nvSpPr>
        <p:spPr>
          <a:xfrm>
            <a:off x="63155" y="6463547"/>
            <a:ext cx="8909963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Longer-lived nuclei: nuclear reactors (e.g. ILL, MARIA) or medical cyclotrons (e.g. HUG in Geneva)</a:t>
            </a:r>
          </a:p>
        </p:txBody>
      </p:sp>
    </p:spTree>
    <p:extLst>
      <p:ext uri="{BB962C8B-B14F-4D97-AF65-F5344CB8AC3E}">
        <p14:creationId xmlns:p14="http://schemas.microsoft.com/office/powerpoint/2010/main" val="250941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1EEEF-9512-3C25-FD27-05A59451E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573BC-213A-AB15-F8E1-E6079780F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Hyperpolarisation</a:t>
            </a:r>
            <a:r>
              <a:rPr lang="en-US" dirty="0"/>
              <a:t> for RD-NMR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008EE-E766-BF8F-E514-ABEA96DBE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" y="692696"/>
            <a:ext cx="8180591" cy="1370386"/>
          </a:xfrm>
        </p:spPr>
        <p:txBody>
          <a:bodyPr>
            <a:normAutofit/>
          </a:bodyPr>
          <a:lstStyle/>
          <a:p>
            <a:r>
              <a:rPr lang="en-US" sz="2000" dirty="0"/>
              <a:t>Criteria (element-dependent) :</a:t>
            </a:r>
          </a:p>
          <a:p>
            <a:pPr lvl="1"/>
            <a:r>
              <a:rPr lang="en-US" sz="2000" dirty="0"/>
              <a:t>Speed and degree of </a:t>
            </a:r>
            <a:r>
              <a:rPr lang="en-US" sz="2000" dirty="0" err="1"/>
              <a:t>polarisation</a:t>
            </a:r>
            <a:endParaRPr lang="en-US" sz="2000" dirty="0"/>
          </a:p>
          <a:p>
            <a:pPr lvl="1"/>
            <a:r>
              <a:rPr lang="en-US" sz="2000" dirty="0"/>
              <a:t>Type of production facility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9055DF-E0FE-613A-044A-61D27A2E870C}"/>
              </a:ext>
            </a:extLst>
          </p:cNvPr>
          <p:cNvSpPr txBox="1"/>
          <p:nvPr/>
        </p:nvSpPr>
        <p:spPr>
          <a:xfrm>
            <a:off x="615819" y="2215742"/>
            <a:ext cx="1795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Optical pumping:</a:t>
            </a:r>
          </a:p>
          <a:p>
            <a:pPr algn="ctr"/>
            <a:r>
              <a:rPr lang="en-US" dirty="0"/>
              <a:t>laser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86706D-8766-17F7-00FC-01F953BA7C33}"/>
              </a:ext>
            </a:extLst>
          </p:cNvPr>
          <p:cNvSpPr txBox="1"/>
          <p:nvPr/>
        </p:nvSpPr>
        <p:spPr>
          <a:xfrm>
            <a:off x="5724128" y="2113397"/>
            <a:ext cx="3175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Spin Exchange Optical pumping </a:t>
            </a:r>
          </a:p>
          <a:p>
            <a:r>
              <a:rPr lang="en-US" dirty="0"/>
              <a:t>(SEOP): laser + atomic collisions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3E79FA-033D-E6D0-7454-56FF1A2554D7}"/>
              </a:ext>
            </a:extLst>
          </p:cNvPr>
          <p:cNvSpPr txBox="1"/>
          <p:nvPr/>
        </p:nvSpPr>
        <p:spPr>
          <a:xfrm>
            <a:off x="3131841" y="5316081"/>
            <a:ext cx="2325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Production  mechanism</a:t>
            </a:r>
          </a:p>
          <a:p>
            <a:pPr algn="ctr"/>
            <a:r>
              <a:rPr lang="en-US" dirty="0"/>
              <a:t>(heavy-ion reactions)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DA39A4-DCDC-07E9-F282-E83C47F61FB9}"/>
              </a:ext>
            </a:extLst>
          </p:cNvPr>
          <p:cNvSpPr txBox="1"/>
          <p:nvPr/>
        </p:nvSpPr>
        <p:spPr>
          <a:xfrm>
            <a:off x="3528695" y="270306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Capture of </a:t>
            </a:r>
            <a:r>
              <a:rPr lang="en-US" dirty="0" err="1"/>
              <a:t>polarised</a:t>
            </a:r>
            <a:r>
              <a:rPr lang="en-US" dirty="0"/>
              <a:t> neutrons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DB1870-E65A-5160-069B-3FF1DFEF0129}"/>
              </a:ext>
            </a:extLst>
          </p:cNvPr>
          <p:cNvSpPr txBox="1"/>
          <p:nvPr/>
        </p:nvSpPr>
        <p:spPr>
          <a:xfrm>
            <a:off x="5578764" y="5287970"/>
            <a:ext cx="3185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being explored: </a:t>
            </a:r>
          </a:p>
          <a:p>
            <a:pPr algn="ctr"/>
            <a:r>
              <a:rPr lang="en-US" dirty="0"/>
              <a:t>‘Chemical’ methods </a:t>
            </a:r>
          </a:p>
          <a:p>
            <a:pPr algn="ctr"/>
            <a:r>
              <a:rPr lang="en-US" dirty="0"/>
              <a:t>(pH</a:t>
            </a:r>
            <a:r>
              <a:rPr lang="en-US" baseline="-25000" dirty="0"/>
              <a:t>2</a:t>
            </a:r>
            <a:r>
              <a:rPr lang="en-US" dirty="0"/>
              <a:t>, DNP)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8AC6FE-1EF0-92EA-D045-31CEE13050DF}"/>
              </a:ext>
            </a:extLst>
          </p:cNvPr>
          <p:cNvCxnSpPr>
            <a:cxnSpLocks/>
          </p:cNvCxnSpPr>
          <p:nvPr/>
        </p:nvCxnSpPr>
        <p:spPr>
          <a:xfrm flipH="1" flipV="1">
            <a:off x="1691680" y="2940296"/>
            <a:ext cx="192256" cy="570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7601D7B-FCFA-F309-D94F-85626D370FCE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6525345" y="2759728"/>
            <a:ext cx="786494" cy="1820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E68E24-264B-D1BC-39A5-B5391BC45C9B}"/>
              </a:ext>
            </a:extLst>
          </p:cNvPr>
          <p:cNvCxnSpPr>
            <a:cxnSpLocks/>
          </p:cNvCxnSpPr>
          <p:nvPr/>
        </p:nvCxnSpPr>
        <p:spPr>
          <a:xfrm flipV="1">
            <a:off x="3251670" y="3427622"/>
            <a:ext cx="566582" cy="389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B96C0F-F30B-5E3D-8815-147631E0C83A}"/>
              </a:ext>
            </a:extLst>
          </p:cNvPr>
          <p:cNvCxnSpPr>
            <a:cxnSpLocks/>
          </p:cNvCxnSpPr>
          <p:nvPr/>
        </p:nvCxnSpPr>
        <p:spPr>
          <a:xfrm flipH="1" flipV="1">
            <a:off x="5292080" y="3348461"/>
            <a:ext cx="527876" cy="296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957EC79-9E81-B925-7F2C-3C33C1340C15}"/>
              </a:ext>
            </a:extLst>
          </p:cNvPr>
          <p:cNvCxnSpPr>
            <a:cxnSpLocks/>
          </p:cNvCxnSpPr>
          <p:nvPr/>
        </p:nvCxnSpPr>
        <p:spPr>
          <a:xfrm flipH="1">
            <a:off x="4644008" y="4573273"/>
            <a:ext cx="1181228" cy="727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F75F012-4FC4-1A48-9FFC-27A5D9665CD7}"/>
              </a:ext>
            </a:extLst>
          </p:cNvPr>
          <p:cNvCxnSpPr>
            <a:cxnSpLocks/>
          </p:cNvCxnSpPr>
          <p:nvPr/>
        </p:nvCxnSpPr>
        <p:spPr>
          <a:xfrm>
            <a:off x="3058914" y="4414464"/>
            <a:ext cx="974110" cy="873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1A25EE1-0DA7-378F-0107-60E343D884B8}"/>
              </a:ext>
            </a:extLst>
          </p:cNvPr>
          <p:cNvCxnSpPr>
            <a:cxnSpLocks/>
          </p:cNvCxnSpPr>
          <p:nvPr/>
        </p:nvCxnSpPr>
        <p:spPr>
          <a:xfrm>
            <a:off x="6525345" y="4725144"/>
            <a:ext cx="566935" cy="64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E0A644C-448D-7DBE-3573-165240AB6BA5}"/>
              </a:ext>
            </a:extLst>
          </p:cNvPr>
          <p:cNvSpPr txBox="1"/>
          <p:nvPr/>
        </p:nvSpPr>
        <p:spPr>
          <a:xfrm>
            <a:off x="615818" y="5361684"/>
            <a:ext cx="2395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temperature (</a:t>
            </a:r>
            <a:r>
              <a:rPr lang="en-US" dirty="0" err="1"/>
              <a:t>mK</a:t>
            </a:r>
            <a:r>
              <a:rPr lang="en-US" dirty="0"/>
              <a:t>) nuclear orientation</a:t>
            </a:r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BAF7488-E6CC-E22D-5870-CB8F13122626}"/>
              </a:ext>
            </a:extLst>
          </p:cNvPr>
          <p:cNvSpPr/>
          <p:nvPr/>
        </p:nvSpPr>
        <p:spPr>
          <a:xfrm>
            <a:off x="833429" y="3307246"/>
            <a:ext cx="2533059" cy="19939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DD3732-A76D-37C5-67EC-5B42AADC0782}"/>
              </a:ext>
            </a:extLst>
          </p:cNvPr>
          <p:cNvSpPr txBox="1"/>
          <p:nvPr/>
        </p:nvSpPr>
        <p:spPr>
          <a:xfrm>
            <a:off x="978069" y="3510533"/>
            <a:ext cx="22437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Short-lived</a:t>
            </a:r>
            <a:r>
              <a:rPr lang="en-US" sz="2000" dirty="0"/>
              <a:t> </a:t>
            </a:r>
            <a:r>
              <a:rPr lang="en-US" sz="2000" b="1" dirty="0"/>
              <a:t>nuclei</a:t>
            </a:r>
          </a:p>
          <a:p>
            <a:pPr algn="ctr"/>
            <a:r>
              <a:rPr lang="en-US" sz="2000" b="1" dirty="0"/>
              <a:t>(t1/2 = </a:t>
            </a:r>
            <a:r>
              <a:rPr lang="en-US" sz="2000" b="1" dirty="0" err="1"/>
              <a:t>ms</a:t>
            </a:r>
            <a:r>
              <a:rPr lang="en-US" sz="2000" b="1" dirty="0"/>
              <a:t> to s):</a:t>
            </a:r>
          </a:p>
          <a:p>
            <a:pPr algn="ctr"/>
            <a:r>
              <a:rPr lang="en-GB" sz="2000" dirty="0"/>
              <a:t>In-beam polarisation at production side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02A2B6F-F7EF-4CB5-02D8-563E7AD9F6B7}"/>
              </a:ext>
            </a:extLst>
          </p:cNvPr>
          <p:cNvSpPr/>
          <p:nvPr/>
        </p:nvSpPr>
        <p:spPr>
          <a:xfrm>
            <a:off x="4930896" y="3427622"/>
            <a:ext cx="2893099" cy="167485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4A162F-35F2-0A12-5050-8809044EBFDC}"/>
              </a:ext>
            </a:extLst>
          </p:cNvPr>
          <p:cNvSpPr txBox="1"/>
          <p:nvPr/>
        </p:nvSpPr>
        <p:spPr>
          <a:xfrm>
            <a:off x="5226940" y="3510533"/>
            <a:ext cx="22437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Long-lived nuclei (t1/2 = min to day):</a:t>
            </a:r>
          </a:p>
          <a:p>
            <a:pPr algn="ctr"/>
            <a:r>
              <a:rPr lang="en-GB" sz="2000" dirty="0"/>
              <a:t>polarisation decoupled from production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0AAFDD2-2279-F502-316A-D69BB6EA203D}"/>
              </a:ext>
            </a:extLst>
          </p:cNvPr>
          <p:cNvCxnSpPr>
            <a:cxnSpLocks/>
          </p:cNvCxnSpPr>
          <p:nvPr/>
        </p:nvCxnSpPr>
        <p:spPr>
          <a:xfrm flipH="1">
            <a:off x="1446549" y="5267843"/>
            <a:ext cx="177382" cy="153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7264DC1-950E-2DFF-F6B8-32794A307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17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20" grpId="0"/>
      <p:bldP spid="22" grpId="0" animBg="1"/>
      <p:bldP spid="24" grpId="0"/>
      <p:bldP spid="26" grpId="0" animBg="1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5AB91-94A9-4D04-8060-005214D68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-8"/>
            <a:ext cx="8532440" cy="633470"/>
          </a:xfrm>
        </p:spPr>
        <p:txBody>
          <a:bodyPr>
            <a:noAutofit/>
          </a:bodyPr>
          <a:lstStyle/>
          <a:p>
            <a:r>
              <a:rPr lang="en-GB" sz="3500" dirty="0"/>
              <a:t>Use of polarised unstable nuclei</a:t>
            </a:r>
            <a:endParaRPr lang="en-CH" sz="3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94195-91D0-4DA1-B61A-4BA534CE25A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78560" y="6500366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D845-F5B0-4826-8210-A62EC936EA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3608" y="6525021"/>
            <a:ext cx="2519362" cy="360363"/>
          </a:xfrm>
        </p:spPr>
        <p:txBody>
          <a:bodyPr/>
          <a:lstStyle/>
          <a:p>
            <a:endParaRPr lang="en-CH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1659F4-3078-4AD1-9FC6-9F7343B607D4}"/>
              </a:ext>
            </a:extLst>
          </p:cNvPr>
          <p:cNvGrpSpPr/>
          <p:nvPr/>
        </p:nvGrpSpPr>
        <p:grpSpPr>
          <a:xfrm>
            <a:off x="827584" y="3513782"/>
            <a:ext cx="7685561" cy="956429"/>
            <a:chOff x="816289" y="3873822"/>
            <a:chExt cx="7685561" cy="95642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E042E4-A4CB-4BAB-903E-545E8BC8C2F5}"/>
                </a:ext>
              </a:extLst>
            </p:cNvPr>
            <p:cNvSpPr/>
            <p:nvPr/>
          </p:nvSpPr>
          <p:spPr>
            <a:xfrm>
              <a:off x="6027222" y="3873822"/>
              <a:ext cx="2421915" cy="92333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11333D4-1104-447E-81BC-A786B8DDB1BC}"/>
                </a:ext>
              </a:extLst>
            </p:cNvPr>
            <p:cNvSpPr/>
            <p:nvPr/>
          </p:nvSpPr>
          <p:spPr>
            <a:xfrm>
              <a:off x="816289" y="3906921"/>
              <a:ext cx="2421915" cy="92333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7E66BED-53AC-48DA-8974-6EBB4D729AAF}"/>
                </a:ext>
              </a:extLst>
            </p:cNvPr>
            <p:cNvSpPr txBox="1"/>
            <p:nvPr/>
          </p:nvSpPr>
          <p:spPr>
            <a:xfrm>
              <a:off x="960305" y="4150241"/>
              <a:ext cx="21020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dirty="0">
                  <a:latin typeface="Symbol" panose="05050102010706020507" pitchFamily="18" charset="2"/>
                </a:rPr>
                <a:t>b</a:t>
              </a:r>
              <a:r>
                <a:rPr lang="en-GB" sz="2200" dirty="0"/>
                <a:t> decay</a:t>
              </a:r>
              <a:endParaRPr lang="en-CH" sz="22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EF8335-FCC7-4EB8-8539-AD2492A1D7FC}"/>
                </a:ext>
              </a:extLst>
            </p:cNvPr>
            <p:cNvSpPr txBox="1"/>
            <p:nvPr/>
          </p:nvSpPr>
          <p:spPr>
            <a:xfrm>
              <a:off x="6000865" y="4150241"/>
              <a:ext cx="2500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dirty="0">
                  <a:latin typeface="Symbol" panose="05050102010706020507" pitchFamily="18" charset="2"/>
                </a:rPr>
                <a:t>g</a:t>
              </a:r>
              <a:r>
                <a:rPr lang="en-GB" sz="2200" dirty="0"/>
                <a:t> decay </a:t>
              </a:r>
              <a:endParaRPr lang="en-CH" sz="2200" dirty="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BA4E45D-D8A5-4BEF-B169-8AE037DCC615}"/>
              </a:ext>
            </a:extLst>
          </p:cNvPr>
          <p:cNvGrpSpPr/>
          <p:nvPr/>
        </p:nvGrpSpPr>
        <p:grpSpPr>
          <a:xfrm>
            <a:off x="5771025" y="4492514"/>
            <a:ext cx="3372975" cy="2139971"/>
            <a:chOff x="5099467" y="4852554"/>
            <a:chExt cx="3372975" cy="213997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F7D094-2DA0-4C9C-B0EF-B9C718C5690B}"/>
                </a:ext>
              </a:extLst>
            </p:cNvPr>
            <p:cNvSpPr txBox="1"/>
            <p:nvPr/>
          </p:nvSpPr>
          <p:spPr>
            <a:xfrm>
              <a:off x="5338565" y="5367110"/>
              <a:ext cx="3096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gamma-MRI</a:t>
              </a:r>
              <a:r>
                <a:rPr lang="en-GB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endParaRPr lang="en-CH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4446F1-CBBC-4BC8-B9B5-420089C430C6}"/>
                </a:ext>
              </a:extLst>
            </p:cNvPr>
            <p:cNvGrpSpPr/>
            <p:nvPr/>
          </p:nvGrpSpPr>
          <p:grpSpPr>
            <a:xfrm>
              <a:off x="5099467" y="4852554"/>
              <a:ext cx="3372975" cy="2139971"/>
              <a:chOff x="5099467" y="4852554"/>
              <a:chExt cx="3372975" cy="2139971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9C49DB0-87ED-4585-86D1-9E8D143B23AD}"/>
                  </a:ext>
                </a:extLst>
              </p:cNvPr>
              <p:cNvSpPr txBox="1"/>
              <p:nvPr/>
            </p:nvSpPr>
            <p:spPr>
              <a:xfrm>
                <a:off x="5099467" y="6346194"/>
                <a:ext cx="33729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Cell on a chip, preclinical studies, </a:t>
                </a:r>
              </a:p>
              <a:p>
                <a:r>
                  <a:rPr lang="en-GB" b="1" dirty="0"/>
                  <a:t>medical diagnosis</a:t>
                </a:r>
                <a:endParaRPr lang="en-CH" b="1" dirty="0"/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6C3BF59B-2E7A-435A-9270-02F054D39C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6176" y="4852554"/>
                <a:ext cx="257469" cy="2998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84301F88-0723-4234-B992-F538EF55808F}"/>
                  </a:ext>
                </a:extLst>
              </p:cNvPr>
              <p:cNvCxnSpPr/>
              <p:nvPr/>
            </p:nvCxnSpPr>
            <p:spPr>
              <a:xfrm>
                <a:off x="6964908" y="6026804"/>
                <a:ext cx="288032" cy="2732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CE0FD50-BF6D-40BE-928B-635C777C4DBB}"/>
              </a:ext>
            </a:extLst>
          </p:cNvPr>
          <p:cNvGrpSpPr/>
          <p:nvPr/>
        </p:nvGrpSpPr>
        <p:grpSpPr>
          <a:xfrm>
            <a:off x="-415512" y="4617764"/>
            <a:ext cx="3715734" cy="1812057"/>
            <a:chOff x="748151" y="4857303"/>
            <a:chExt cx="3715734" cy="181205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9599CC-BFD9-4FD3-89F3-5616B6E6EA19}"/>
                </a:ext>
              </a:extLst>
            </p:cNvPr>
            <p:cNvSpPr/>
            <p:nvPr/>
          </p:nvSpPr>
          <p:spPr>
            <a:xfrm>
              <a:off x="935493" y="5097958"/>
              <a:ext cx="35283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/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</a:rPr>
                <a:t>Decay asymmetry parameter: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</a:p>
            <a:p>
              <a:pPr lvl="1" algn="ctr"/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Unitarity of CKM </a:t>
              </a:r>
            </a:p>
            <a:p>
              <a:pPr lvl="1" algn="ctr"/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quark mixing matrix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D17E17E-E478-46B8-ABF2-998796F8974D}"/>
                </a:ext>
              </a:extLst>
            </p:cNvPr>
            <p:cNvSpPr/>
            <p:nvPr/>
          </p:nvSpPr>
          <p:spPr>
            <a:xfrm>
              <a:off x="748151" y="6300028"/>
              <a:ext cx="3092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b="1" dirty="0"/>
                <a:t>Fundamental interactions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72E29E2-9D5E-45A4-BE77-41110E8F0FDA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 flipH="1">
              <a:off x="2294440" y="5939665"/>
              <a:ext cx="288032" cy="3603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F53F4FD-4016-4A3D-9231-ADC9654821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02363" y="4857303"/>
              <a:ext cx="257469" cy="313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AA658D8-8774-4CC5-8DE5-988E0B02A609}"/>
              </a:ext>
            </a:extLst>
          </p:cNvPr>
          <p:cNvGrpSpPr/>
          <p:nvPr/>
        </p:nvGrpSpPr>
        <p:grpSpPr>
          <a:xfrm>
            <a:off x="2932482" y="1556792"/>
            <a:ext cx="5887990" cy="2031411"/>
            <a:chOff x="2932482" y="1916832"/>
            <a:chExt cx="5887990" cy="2031411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0256D3D-8BDA-429D-9D8A-EB20660BA065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flipV="1">
              <a:off x="2932482" y="3026569"/>
              <a:ext cx="2791646" cy="9216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DE14B66-ECB1-4F02-BD46-B3B7D7736A3C}"/>
                </a:ext>
              </a:extLst>
            </p:cNvPr>
            <p:cNvGrpSpPr/>
            <p:nvPr/>
          </p:nvGrpSpPr>
          <p:grpSpPr>
            <a:xfrm>
              <a:off x="5724128" y="1916832"/>
              <a:ext cx="3096344" cy="1980558"/>
              <a:chOff x="5724128" y="1916832"/>
              <a:chExt cx="3096344" cy="1980558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BEA744-587C-4429-BFC9-C57B6662BD2D}"/>
                  </a:ext>
                </a:extLst>
              </p:cNvPr>
              <p:cNvSpPr txBox="1"/>
              <p:nvPr/>
            </p:nvSpPr>
            <p:spPr>
              <a:xfrm>
                <a:off x="5724128" y="2564904"/>
                <a:ext cx="309634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accent2">
                        <a:lumMod val="75000"/>
                      </a:schemeClr>
                    </a:solidFill>
                  </a:rPr>
                  <a:t>Spin and parity </a:t>
                </a:r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of </a:t>
                </a:r>
              </a:p>
              <a:p>
                <a:pPr algn="ctr"/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nuclear states connected by</a:t>
                </a:r>
              </a:p>
              <a:p>
                <a:pPr algn="ctr"/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 emitted radiation</a:t>
                </a:r>
                <a:endParaRPr lang="en-CH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1A1878F-770F-46A9-BA95-95088F169C3E}"/>
                  </a:ext>
                </a:extLst>
              </p:cNvPr>
              <p:cNvSpPr/>
              <p:nvPr/>
            </p:nvSpPr>
            <p:spPr>
              <a:xfrm>
                <a:off x="6460852" y="1916832"/>
                <a:ext cx="23596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b="1" dirty="0"/>
                  <a:t>Nuclear structure 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F0FCABB2-AD80-4282-9083-49DC942506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97160" y="3429000"/>
                <a:ext cx="295120" cy="4683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8778D2A4-056E-45AF-B0EF-B09100437D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24328" y="2286165"/>
                <a:ext cx="288032" cy="33067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DBF5F7A-3946-44A2-B4A7-1784D01DB64A}"/>
              </a:ext>
            </a:extLst>
          </p:cNvPr>
          <p:cNvGrpSpPr/>
          <p:nvPr/>
        </p:nvGrpSpPr>
        <p:grpSpPr>
          <a:xfrm>
            <a:off x="121023" y="980728"/>
            <a:ext cx="6706711" cy="2512275"/>
            <a:chOff x="730900" y="1340768"/>
            <a:chExt cx="6706711" cy="251227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BFD3385-F111-40E6-A301-4BB5D5E2843E}"/>
                </a:ext>
              </a:extLst>
            </p:cNvPr>
            <p:cNvGrpSpPr/>
            <p:nvPr/>
          </p:nvGrpSpPr>
          <p:grpSpPr>
            <a:xfrm>
              <a:off x="730900" y="1340768"/>
              <a:ext cx="4993228" cy="2512275"/>
              <a:chOff x="730900" y="1340768"/>
              <a:chExt cx="4993228" cy="2512275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AC18792-57B0-4FE9-9A1C-26E73658A3FE}"/>
                  </a:ext>
                </a:extLst>
              </p:cNvPr>
              <p:cNvSpPr txBox="1"/>
              <p:nvPr/>
            </p:nvSpPr>
            <p:spPr>
              <a:xfrm>
                <a:off x="3925366" y="1340768"/>
                <a:ext cx="17987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Material science </a:t>
                </a:r>
                <a:endParaRPr lang="en-CH" b="1" dirty="0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4F3CA64C-D786-495D-A226-0A55F5949A67}"/>
                  </a:ext>
                </a:extLst>
              </p:cNvPr>
              <p:cNvGrpSpPr/>
              <p:nvPr/>
            </p:nvGrpSpPr>
            <p:grpSpPr>
              <a:xfrm>
                <a:off x="730900" y="1710100"/>
                <a:ext cx="3913108" cy="2142943"/>
                <a:chOff x="730900" y="1710100"/>
                <a:chExt cx="3913108" cy="2142943"/>
              </a:xfrm>
            </p:grpSpPr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6859DBD-7294-4F6A-8E34-AE542D629256}"/>
                    </a:ext>
                  </a:extLst>
                </p:cNvPr>
                <p:cNvSpPr txBox="1"/>
                <p:nvPr/>
              </p:nvSpPr>
              <p:spPr>
                <a:xfrm>
                  <a:off x="1607255" y="2915112"/>
                  <a:ext cx="295324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C00000"/>
                      </a:solidFill>
                    </a:rPr>
                    <a:t>Spin relaxation and</a:t>
                  </a:r>
                </a:p>
                <a:p>
                  <a:pPr algn="ctr"/>
                  <a:r>
                    <a:rPr lang="en-GB" b="1" dirty="0" err="1">
                      <a:solidFill>
                        <a:srgbClr val="C00000"/>
                      </a:solidFill>
                    </a:rPr>
                    <a:t>beta-NMR</a:t>
                  </a:r>
                  <a:endParaRPr lang="en-CH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EFC8334-4F9B-4362-8B3F-50101E735E98}"/>
                    </a:ext>
                  </a:extLst>
                </p:cNvPr>
                <p:cNvSpPr txBox="1"/>
                <p:nvPr/>
              </p:nvSpPr>
              <p:spPr>
                <a:xfrm>
                  <a:off x="2196433" y="1793306"/>
                  <a:ext cx="120263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/>
                    <a:t>Chemistry</a:t>
                  </a:r>
                  <a:r>
                    <a:rPr lang="en-GB" dirty="0"/>
                    <a:t> </a:t>
                  </a:r>
                  <a:endParaRPr lang="en-CH" dirty="0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A1201916-F049-48F5-A81C-9686DB827360}"/>
                    </a:ext>
                  </a:extLst>
                </p:cNvPr>
                <p:cNvSpPr txBox="1"/>
                <p:nvPr/>
              </p:nvSpPr>
              <p:spPr>
                <a:xfrm>
                  <a:off x="730900" y="2420487"/>
                  <a:ext cx="944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/>
                    <a:t>Biology</a:t>
                  </a:r>
                  <a:r>
                    <a:rPr lang="en-GB" dirty="0"/>
                    <a:t> </a:t>
                  </a:r>
                  <a:endParaRPr lang="en-CH" dirty="0"/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5BD7AE6A-D7C3-4B5C-BAE6-876E11AAF591}"/>
                    </a:ext>
                  </a:extLst>
                </p:cNvPr>
                <p:cNvCxnSpPr/>
                <p:nvPr/>
              </p:nvCxnSpPr>
              <p:spPr>
                <a:xfrm flipH="1" flipV="1">
                  <a:off x="2915816" y="3573016"/>
                  <a:ext cx="144016" cy="2800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3D984530-B2CC-4A81-8061-B544402BB242}"/>
                    </a:ext>
                  </a:extLst>
                </p:cNvPr>
                <p:cNvCxnSpPr/>
                <p:nvPr/>
              </p:nvCxnSpPr>
              <p:spPr>
                <a:xfrm flipV="1">
                  <a:off x="3707904" y="1710100"/>
                  <a:ext cx="936104" cy="92681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1DE1520F-5056-418B-A6A3-0E31B4DEBFD5}"/>
                    </a:ext>
                  </a:extLst>
                </p:cNvPr>
                <p:cNvCxnSpPr>
                  <a:cxnSpLocks/>
                  <a:stCxn id="10" idx="0"/>
                  <a:endCxn id="14" idx="2"/>
                </p:cNvCxnSpPr>
                <p:nvPr/>
              </p:nvCxnSpPr>
              <p:spPr>
                <a:xfrm flipH="1" flipV="1">
                  <a:off x="2797752" y="2162638"/>
                  <a:ext cx="286126" cy="75247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>
                  <a:extLst>
                    <a:ext uri="{FF2B5EF4-FFF2-40B4-BE49-F238E27FC236}">
                      <a16:creationId xmlns:a16="http://schemas.microsoft.com/office/drawing/2014/main" id="{48ADDAFD-23ED-4ABF-AE3B-B7E86EEA643F}"/>
                    </a:ext>
                  </a:extLst>
                </p:cNvPr>
                <p:cNvCxnSpPr/>
                <p:nvPr/>
              </p:nvCxnSpPr>
              <p:spPr>
                <a:xfrm flipH="1" flipV="1">
                  <a:off x="1546746" y="2722031"/>
                  <a:ext cx="513837" cy="25318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0162B8EE-9F9D-402B-AC1E-52D1D7B5C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63885" y="2162638"/>
              <a:ext cx="2973726" cy="7623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EF09A01C-C402-41A9-B750-E060F0A52A32}"/>
              </a:ext>
            </a:extLst>
          </p:cNvPr>
          <p:cNvSpPr/>
          <p:nvPr/>
        </p:nvSpPr>
        <p:spPr>
          <a:xfrm>
            <a:off x="5833057" y="2179384"/>
            <a:ext cx="3049830" cy="102237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686483-B3C9-44CF-8A86-B8E017E3F97D}"/>
              </a:ext>
            </a:extLst>
          </p:cNvPr>
          <p:cNvSpPr txBox="1"/>
          <p:nvPr/>
        </p:nvSpPr>
        <p:spPr>
          <a:xfrm>
            <a:off x="3353980" y="3352989"/>
            <a:ext cx="25009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/>
              <a:t>Polarised</a:t>
            </a:r>
          </a:p>
          <a:p>
            <a:pPr algn="ctr"/>
            <a:r>
              <a:rPr lang="en-GB" sz="2200" b="1" dirty="0"/>
              <a:t>radioactive</a:t>
            </a:r>
          </a:p>
          <a:p>
            <a:pPr algn="ctr"/>
            <a:r>
              <a:rPr lang="en-GB" sz="2200" b="1" dirty="0"/>
              <a:t>nuclei</a:t>
            </a:r>
          </a:p>
          <a:p>
            <a:pPr algn="ctr"/>
            <a:endParaRPr lang="fr-FR" sz="22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7A2647D-3D33-6B80-815A-430281E4C2EE}"/>
              </a:ext>
            </a:extLst>
          </p:cNvPr>
          <p:cNvGrpSpPr/>
          <p:nvPr/>
        </p:nvGrpSpPr>
        <p:grpSpPr>
          <a:xfrm>
            <a:off x="3133595" y="4274663"/>
            <a:ext cx="3096345" cy="1605644"/>
            <a:chOff x="5704169" y="4814422"/>
            <a:chExt cx="3096345" cy="160564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6C75E8F-9515-7AD5-529A-0DDE17451B60}"/>
                </a:ext>
              </a:extLst>
            </p:cNvPr>
            <p:cNvSpPr txBox="1"/>
            <p:nvPr/>
          </p:nvSpPr>
          <p:spPr>
            <a:xfrm>
              <a:off x="5704169" y="5490511"/>
              <a:ext cx="3096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beta-MRI</a:t>
              </a:r>
              <a:r>
                <a:rPr lang="en-GB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endParaRPr lang="en-CH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0423053-F11B-214D-8A00-195989033E72}"/>
                </a:ext>
              </a:extLst>
            </p:cNvPr>
            <p:cNvGrpSpPr/>
            <p:nvPr/>
          </p:nvGrpSpPr>
          <p:grpSpPr>
            <a:xfrm>
              <a:off x="5870796" y="4814422"/>
              <a:ext cx="2502988" cy="1605644"/>
              <a:chOff x="5870796" y="4814422"/>
              <a:chExt cx="2502988" cy="1605644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28DACE05-1B1B-4B75-F2F2-18DAF1EB66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70796" y="4814422"/>
                <a:ext cx="839730" cy="58375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24D2444F-CE8B-D36E-2CF7-293E62AEBD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84825" y="5949050"/>
                <a:ext cx="688959" cy="4710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05A383F-9F1D-F6B6-9A41-949B4375584D}"/>
              </a:ext>
            </a:extLst>
          </p:cNvPr>
          <p:cNvCxnSpPr>
            <a:cxnSpLocks/>
          </p:cNvCxnSpPr>
          <p:nvPr/>
        </p:nvCxnSpPr>
        <p:spPr>
          <a:xfrm flipV="1">
            <a:off x="3419872" y="1196752"/>
            <a:ext cx="2590251" cy="1358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A68A8A3-AFDB-F647-39B3-BE875EF27A62}"/>
              </a:ext>
            </a:extLst>
          </p:cNvPr>
          <p:cNvSpPr txBox="1"/>
          <p:nvPr/>
        </p:nvSpPr>
        <p:spPr>
          <a:xfrm>
            <a:off x="6156176" y="97143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95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CC171-4391-5FD2-43CF-1DCCF1A86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80928"/>
            <a:ext cx="8928992" cy="1440159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Chemistry, biology, and material science </a:t>
            </a:r>
            <a:br>
              <a:rPr lang="en-US" sz="3000" dirty="0"/>
            </a:br>
            <a:r>
              <a:rPr lang="en-US" sz="3000" dirty="0"/>
              <a:t>with </a:t>
            </a:r>
            <a:r>
              <a:rPr lang="en-US" sz="3000" dirty="0" err="1"/>
              <a:t>beta-NMR</a:t>
            </a:r>
            <a:r>
              <a:rPr lang="en-US" sz="3000" dirty="0"/>
              <a:t> </a:t>
            </a:r>
            <a:br>
              <a:rPr lang="en-US" sz="3000" dirty="0"/>
            </a:br>
            <a:r>
              <a:rPr lang="en-US" sz="3000" dirty="0"/>
              <a:t>on optically-pumped short-lived nuclei</a:t>
            </a:r>
            <a:endParaRPr lang="en-GB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245686-537F-05F2-D090-46883FD48F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A159B0-CB14-427A-0F4A-4FA571E6087D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912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"/>
            <a:ext cx="9144000" cy="620696"/>
          </a:xfrm>
        </p:spPr>
        <p:txBody>
          <a:bodyPr>
            <a:noAutofit/>
          </a:bodyPr>
          <a:lstStyle/>
          <a:p>
            <a:r>
              <a:rPr lang="en-GB" sz="3600" dirty="0">
                <a:latin typeface="Symbol" panose="05050102010706020507" pitchFamily="18" charset="2"/>
              </a:rPr>
              <a:t>b</a:t>
            </a:r>
            <a:r>
              <a:rPr lang="en-GB" sz="3600" dirty="0"/>
              <a:t>-NMR on optically-pumped short-lived nuclei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666401" y="6435388"/>
            <a:ext cx="3658127" cy="461665"/>
          </a:xfrm>
        </p:spPr>
        <p:txBody>
          <a:bodyPr/>
          <a:lstStyle/>
          <a:p>
            <a:r>
              <a:rPr lang="en-GB" sz="1200" dirty="0"/>
              <a:t>J. Croese et al., </a:t>
            </a:r>
            <a:r>
              <a:rPr lang="en-GB" sz="1200" dirty="0" err="1"/>
              <a:t>Nucl</a:t>
            </a:r>
            <a:r>
              <a:rPr lang="en-GB" sz="1200" dirty="0"/>
              <a:t>. Inst. Meth. A</a:t>
            </a:r>
            <a:r>
              <a:rPr lang="pl-PL" sz="1200" dirty="0"/>
              <a:t>, 1020 (</a:t>
            </a:r>
            <a:r>
              <a:rPr lang="en-US" sz="1200" dirty="0"/>
              <a:t>‘</a:t>
            </a:r>
            <a:r>
              <a:rPr lang="pl-PL" sz="1200" dirty="0"/>
              <a:t>21) 165862</a:t>
            </a:r>
          </a:p>
          <a:p>
            <a:r>
              <a:rPr lang="en-US" sz="1200" dirty="0"/>
              <a:t>M. Jankowski et al, to be submitted</a:t>
            </a:r>
            <a:endParaRPr lang="pl-PL" sz="1200" dirty="0"/>
          </a:p>
          <a:p>
            <a:endParaRPr lang="en-US" sz="1200" dirty="0"/>
          </a:p>
          <a:p>
            <a:endParaRPr lang="en-GB" sz="12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65AF0EB-AD85-4CC3-BAE2-F21C79086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015" y="1428840"/>
            <a:ext cx="847810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8" name="Content Placeholder 5" descr="A high angle view of a city&#10;&#10;Description automatically generated with medium confidence">
            <a:extLst>
              <a:ext uri="{FF2B5EF4-FFF2-40B4-BE49-F238E27FC236}">
                <a16:creationId xmlns:a16="http://schemas.microsoft.com/office/drawing/2014/main" id="{5726BAC7-10C8-4DDA-B8CB-AF0026EAD6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4" t="11823" r="10931" b="11797"/>
          <a:stretch/>
        </p:blipFill>
        <p:spPr>
          <a:xfrm flipH="1">
            <a:off x="35493" y="3459114"/>
            <a:ext cx="8912106" cy="2922214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8624CBA-777C-494F-251B-E0D71F321B10}"/>
              </a:ext>
            </a:extLst>
          </p:cNvPr>
          <p:cNvSpPr txBox="1"/>
          <p:nvPr/>
        </p:nvSpPr>
        <p:spPr>
          <a:xfrm>
            <a:off x="6129616" y="664658"/>
            <a:ext cx="3005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at 0.1, 0.5, 1.2 or 4.7 T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5F0A1A-5967-F4B5-6077-0878B09CD8C0}"/>
              </a:ext>
            </a:extLst>
          </p:cNvPr>
          <p:cNvSpPr txBox="1"/>
          <p:nvPr/>
        </p:nvSpPr>
        <p:spPr>
          <a:xfrm>
            <a:off x="107504" y="6451404"/>
            <a:ext cx="73985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M. Kowalska et al., J. Phys. G: </a:t>
            </a:r>
            <a:r>
              <a:rPr lang="en-US" sz="1200" dirty="0" err="1"/>
              <a:t>Nucl</a:t>
            </a:r>
            <a:r>
              <a:rPr lang="en-US" sz="1200" dirty="0"/>
              <a:t>. Part. Phys. 44 (2017) 084005</a:t>
            </a:r>
          </a:p>
          <a:p>
            <a:r>
              <a:rPr lang="en-US" sz="1200" dirty="0"/>
              <a:t>W. Gins et al., </a:t>
            </a:r>
            <a:r>
              <a:rPr lang="en-GB" sz="1200" dirty="0" err="1"/>
              <a:t>Nucl</a:t>
            </a:r>
            <a:r>
              <a:rPr lang="en-GB" sz="1200" dirty="0"/>
              <a:t>. </a:t>
            </a:r>
            <a:r>
              <a:rPr lang="en-GB" sz="1200" dirty="0" err="1"/>
              <a:t>Instrum</a:t>
            </a:r>
            <a:r>
              <a:rPr lang="en-GB" sz="1200" dirty="0"/>
              <a:t>. Meth. A 925 (2019) 24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5D9119D-9D5A-F9DB-5135-5E175E999EA4}"/>
              </a:ext>
            </a:extLst>
          </p:cNvPr>
          <p:cNvSpPr txBox="1">
            <a:spLocks/>
          </p:cNvSpPr>
          <p:nvPr/>
        </p:nvSpPr>
        <p:spPr>
          <a:xfrm>
            <a:off x="17024" y="639160"/>
            <a:ext cx="8928488" cy="1824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At the radioactive-ion beam facility ISOLDE at CERN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0B76718-4334-2DF5-B0E9-485DE4F6ABF9}"/>
              </a:ext>
            </a:extLst>
          </p:cNvPr>
          <p:cNvGrpSpPr/>
          <p:nvPr/>
        </p:nvGrpSpPr>
        <p:grpSpPr>
          <a:xfrm>
            <a:off x="1816720" y="1145995"/>
            <a:ext cx="7128792" cy="2320542"/>
            <a:chOff x="827584" y="1828538"/>
            <a:chExt cx="7128792" cy="232054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8891636-A13F-D81F-4F93-48402934ECC9}"/>
                </a:ext>
              </a:extLst>
            </p:cNvPr>
            <p:cNvGrpSpPr/>
            <p:nvPr/>
          </p:nvGrpSpPr>
          <p:grpSpPr>
            <a:xfrm>
              <a:off x="827584" y="1828538"/>
              <a:ext cx="7128792" cy="2320542"/>
              <a:chOff x="467544" y="2223866"/>
              <a:chExt cx="5967596" cy="1781815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FE96609-5174-ABE6-6170-7173A7859EC2}"/>
                  </a:ext>
                </a:extLst>
              </p:cNvPr>
              <p:cNvSpPr/>
              <p:nvPr/>
            </p:nvSpPr>
            <p:spPr>
              <a:xfrm>
                <a:off x="4394940" y="2267668"/>
                <a:ext cx="1830285" cy="143349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DE249A6-D8AA-44DD-6BD4-022BD9533D6B}"/>
                  </a:ext>
                </a:extLst>
              </p:cNvPr>
              <p:cNvSpPr/>
              <p:nvPr/>
            </p:nvSpPr>
            <p:spPr>
              <a:xfrm>
                <a:off x="4394940" y="2844761"/>
                <a:ext cx="1830285" cy="36933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014974E-74F9-C552-B2D8-1DB7958F4D91}"/>
                  </a:ext>
                </a:extLst>
              </p:cNvPr>
              <p:cNvSpPr/>
              <p:nvPr/>
            </p:nvSpPr>
            <p:spPr>
              <a:xfrm>
                <a:off x="781065" y="3015951"/>
                <a:ext cx="4471416" cy="457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359B658-DCF5-7E1D-DA67-D799177A17E1}"/>
                  </a:ext>
                </a:extLst>
              </p:cNvPr>
              <p:cNvSpPr txBox="1"/>
              <p:nvPr/>
            </p:nvSpPr>
            <p:spPr>
              <a:xfrm>
                <a:off x="827584" y="2276872"/>
                <a:ext cx="792088" cy="496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Laser beam</a:t>
                </a: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871CED39-6954-507E-432C-5BCD43A599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36153" y="3122946"/>
                <a:ext cx="129614" cy="1296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+</a:t>
                </a: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5CD340DD-F080-AD1A-375B-5305C98621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83213" y="2953553"/>
                <a:ext cx="129614" cy="1296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+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ED1B54A-C901-35C3-CBBB-106744725EC1}"/>
                  </a:ext>
                </a:extLst>
              </p:cNvPr>
              <p:cNvSpPr txBox="1"/>
              <p:nvPr/>
            </p:nvSpPr>
            <p:spPr>
              <a:xfrm>
                <a:off x="1331640" y="2223866"/>
                <a:ext cx="1561298" cy="496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29348C"/>
                    </a:solidFill>
                  </a:rPr>
                  <a:t>neutralisation (optional)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206A560-316D-ED57-49AC-D6C3B2420EA7}"/>
                  </a:ext>
                </a:extLst>
              </p:cNvPr>
              <p:cNvSpPr txBox="1"/>
              <p:nvPr/>
            </p:nvSpPr>
            <p:spPr>
              <a:xfrm>
                <a:off x="4139952" y="3722092"/>
                <a:ext cx="2295188" cy="283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29348C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GB" b="1" dirty="0">
                    <a:solidFill>
                      <a:srgbClr val="29348C"/>
                    </a:solidFill>
                  </a:rPr>
                  <a:t>-asymmetry + </a:t>
                </a:r>
                <a:r>
                  <a:rPr lang="en-GB" b="1" dirty="0">
                    <a:solidFill>
                      <a:srgbClr val="29348C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GB" b="1" dirty="0">
                    <a:solidFill>
                      <a:srgbClr val="29348C"/>
                    </a:solidFill>
                  </a:rPr>
                  <a:t>-NMR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8B52263-11B7-85EA-DC1F-387628B1B860}"/>
                  </a:ext>
                </a:extLst>
              </p:cNvPr>
              <p:cNvSpPr txBox="1"/>
              <p:nvPr/>
            </p:nvSpPr>
            <p:spPr>
              <a:xfrm>
                <a:off x="2483768" y="3720754"/>
                <a:ext cx="1872208" cy="283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29348C"/>
                    </a:solidFill>
                  </a:rPr>
                  <a:t>Optical pumping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ACACFF1-F028-4FC5-CB08-8E08DE4FC7CE}"/>
                  </a:ext>
                </a:extLst>
              </p:cNvPr>
              <p:cNvSpPr txBox="1"/>
              <p:nvPr/>
            </p:nvSpPr>
            <p:spPr>
              <a:xfrm>
                <a:off x="467544" y="3484693"/>
                <a:ext cx="1474646" cy="496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Short-lived ions from ISOLDE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527F7F6A-6AA5-F241-7618-AE755B7832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2891" y="2966047"/>
                <a:ext cx="129614" cy="1296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+</a:t>
                </a:r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14FD09E0-9798-1A62-0A6E-6F0970A8460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844814" y="2972215"/>
                <a:ext cx="230735" cy="129600"/>
                <a:chOff x="3775906" y="4384948"/>
                <a:chExt cx="384559" cy="216000"/>
              </a:xfrm>
            </p:grpSpPr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A0A76977-7116-C96D-228B-C13E6B1FA10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75906" y="4384948"/>
                  <a:ext cx="216024" cy="216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9" name="Right Arrow 30">
                  <a:extLst>
                    <a:ext uri="{FF2B5EF4-FFF2-40B4-BE49-F238E27FC236}">
                      <a16:creationId xmlns:a16="http://schemas.microsoft.com/office/drawing/2014/main" id="{4FDAFA2E-1E05-7823-E4F8-E5CFA2581F3E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980465" y="4454375"/>
                  <a:ext cx="180000" cy="97820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11C08449-0D45-725A-B1B4-A5C8FCAEA69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84179" y="2972215"/>
                <a:ext cx="167706" cy="129600"/>
                <a:chOff x="2449958" y="4384948"/>
                <a:chExt cx="279511" cy="216000"/>
              </a:xfrm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72486221-44B0-A55D-24C4-9FE1452CF2D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449958" y="4384948"/>
                  <a:ext cx="216024" cy="216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7" name="Right Arrow 129">
                  <a:extLst>
                    <a:ext uri="{FF2B5EF4-FFF2-40B4-BE49-F238E27FC236}">
                      <a16:creationId xmlns:a16="http://schemas.microsoft.com/office/drawing/2014/main" id="{172FE6E6-D24E-BBF2-111D-6E4F1C9C6EC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27657" y="4445701"/>
                  <a:ext cx="101812" cy="97820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DA1B9517-EF49-5043-8B80-A764A2C7F1A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208880" y="2972215"/>
                <a:ext cx="208327" cy="129600"/>
                <a:chOff x="3139975" y="4384948"/>
                <a:chExt cx="347212" cy="216000"/>
              </a:xfrm>
            </p:grpSpPr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080EDD9E-2F7B-0880-9B83-B5E75D89442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139975" y="4384948"/>
                  <a:ext cx="216024" cy="216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5" name="Right Arrow 130">
                  <a:extLst>
                    <a:ext uri="{FF2B5EF4-FFF2-40B4-BE49-F238E27FC236}">
                      <a16:creationId xmlns:a16="http://schemas.microsoft.com/office/drawing/2014/main" id="{0226F7FC-1D0D-D619-1FDF-A823DD02DA1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355187" y="4454375"/>
                  <a:ext cx="132000" cy="97820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00F4AC21-6F2C-3175-AD97-CBDB161F08C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502216" y="2971273"/>
                <a:ext cx="231390" cy="129600"/>
                <a:chOff x="4433309" y="4402668"/>
                <a:chExt cx="385650" cy="216000"/>
              </a:xfrm>
            </p:grpSpPr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C533E08E-A586-5338-5FFC-2B3D06240B2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433309" y="4402668"/>
                  <a:ext cx="216024" cy="216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3" name="Right Arrow 67">
                  <a:extLst>
                    <a:ext uri="{FF2B5EF4-FFF2-40B4-BE49-F238E27FC236}">
                      <a16:creationId xmlns:a16="http://schemas.microsoft.com/office/drawing/2014/main" id="{BC500576-EA51-8C80-776F-1F8377FEEB88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638959" y="4470728"/>
                  <a:ext cx="180000" cy="97820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06802C4-6E5B-BB91-90C1-541D649CB66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120855" y="2972671"/>
                <a:ext cx="210988" cy="129600"/>
                <a:chOff x="5051946" y="4394735"/>
                <a:chExt cx="351647" cy="216000"/>
              </a:xfrm>
            </p:grpSpPr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46290116-1EA0-EC7F-D8F2-FEC04BB01B9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51946" y="4394735"/>
                  <a:ext cx="216024" cy="216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1" name="Right Arrow 129">
                  <a:extLst>
                    <a:ext uri="{FF2B5EF4-FFF2-40B4-BE49-F238E27FC236}">
                      <a16:creationId xmlns:a16="http://schemas.microsoft.com/office/drawing/2014/main" id="{EDBEB1B9-7CF8-723C-9C6D-BB15C248F78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271593" y="4463877"/>
                  <a:ext cx="132000" cy="97820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F53A40C2-6FA9-BB94-BD5D-995AEF09002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283968" y="2871207"/>
                <a:ext cx="36000" cy="11194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62DA4F0-331B-89AC-BC91-A7F7E4C1343E}"/>
                  </a:ext>
                </a:extLst>
              </p:cNvPr>
              <p:cNvSpPr/>
              <p:nvPr/>
            </p:nvSpPr>
            <p:spPr>
              <a:xfrm>
                <a:off x="5794081" y="2934006"/>
                <a:ext cx="38272" cy="211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B3560A1D-0C8D-A57F-21FC-FDD02F6C7AF8}"/>
                  </a:ext>
                </a:extLst>
              </p:cNvPr>
              <p:cNvCxnSpPr/>
              <p:nvPr/>
            </p:nvCxnSpPr>
            <p:spPr>
              <a:xfrm>
                <a:off x="5056053" y="3289165"/>
                <a:ext cx="36593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9CA9582-C823-FB37-5FC2-1A8A3D90640E}"/>
                  </a:ext>
                </a:extLst>
              </p:cNvPr>
              <p:cNvSpPr txBox="1"/>
              <p:nvPr/>
            </p:nvSpPr>
            <p:spPr>
              <a:xfrm>
                <a:off x="5105147" y="3245819"/>
                <a:ext cx="259254" cy="28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</a:t>
                </a:r>
                <a:endParaRPr lang="fr-FR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5256A35-5C8F-2063-F4CA-2EB76E7A070A}"/>
                  </a:ext>
                </a:extLst>
              </p:cNvPr>
              <p:cNvSpPr txBox="1"/>
              <p:nvPr/>
            </p:nvSpPr>
            <p:spPr>
              <a:xfrm>
                <a:off x="4409080" y="2283190"/>
                <a:ext cx="1001321" cy="28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SC magnet</a:t>
                </a:r>
                <a:endParaRPr lang="fr-FR" dirty="0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4B4340E-4713-86C0-BEE2-89D29BEDECF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5200827" y="2999531"/>
                <a:ext cx="94326" cy="129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62BB167-4BE7-A8E4-8C4D-8A33577BA8A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283968" y="3098644"/>
                <a:ext cx="36000" cy="9793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DECFF36B-87EA-CA75-877A-B88610B993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21992" y="3214094"/>
                <a:ext cx="451099" cy="3059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4C7FBCA1-C88F-EF24-DD3B-2ABD572BC6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475778" y="3245820"/>
                <a:ext cx="448555" cy="2824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8397215-95F0-672B-EB16-56037647A70D}"/>
                  </a:ext>
                </a:extLst>
              </p:cNvPr>
              <p:cNvSpPr txBox="1"/>
              <p:nvPr/>
            </p:nvSpPr>
            <p:spPr>
              <a:xfrm>
                <a:off x="4676335" y="3444301"/>
                <a:ext cx="1046676" cy="28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Symbol" panose="05050102010706020507" pitchFamily="18" charset="2"/>
                  </a:rPr>
                  <a:t>b</a:t>
                </a:r>
                <a:r>
                  <a:rPr lang="en-GB" dirty="0"/>
                  <a:t> detectors</a:t>
                </a:r>
                <a:endParaRPr lang="fr-FR" dirty="0"/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37042113-7206-6DEC-C214-F273BAD3FCDE}"/>
                  </a:ext>
                </a:extLst>
              </p:cNvPr>
              <p:cNvCxnSpPr/>
              <p:nvPr/>
            </p:nvCxnSpPr>
            <p:spPr>
              <a:xfrm>
                <a:off x="3361470" y="3368261"/>
                <a:ext cx="36593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6405E03-62EF-BE99-C626-D40ACBCD7FD9}"/>
                  </a:ext>
                </a:extLst>
              </p:cNvPr>
              <p:cNvSpPr txBox="1"/>
              <p:nvPr/>
            </p:nvSpPr>
            <p:spPr>
              <a:xfrm>
                <a:off x="3391902" y="3324915"/>
                <a:ext cx="259254" cy="28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</a:t>
                </a:r>
                <a:endParaRPr lang="fr-FR" dirty="0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5044DF49-2DC7-3338-341B-75458A62E889}"/>
                  </a:ext>
                </a:extLst>
              </p:cNvPr>
              <p:cNvSpPr/>
              <p:nvPr/>
            </p:nvSpPr>
            <p:spPr>
              <a:xfrm>
                <a:off x="1847373" y="2776709"/>
                <a:ext cx="499708" cy="51245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noFill/>
                </a:endParaRP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DB39E176-7BE6-E947-B089-1B5A10653791}"/>
                  </a:ext>
                </a:extLst>
              </p:cNvPr>
              <p:cNvCxnSpPr/>
              <p:nvPr/>
            </p:nvCxnSpPr>
            <p:spPr>
              <a:xfrm>
                <a:off x="1115616" y="2785584"/>
                <a:ext cx="0" cy="2113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C383A11-9F1F-DA70-2BE7-D2933C9122F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69515" y="2975834"/>
                <a:ext cx="129614" cy="1296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DECB0C3B-CF75-A121-A49E-F6DC41F643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4705" y="3291359"/>
                <a:ext cx="0" cy="2047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ADA6B16-0DE6-2B30-8383-2CC8CCF23A4D}"/>
                </a:ext>
              </a:extLst>
            </p:cNvPr>
            <p:cNvGrpSpPr/>
            <p:nvPr/>
          </p:nvGrpSpPr>
          <p:grpSpPr>
            <a:xfrm>
              <a:off x="6429350" y="2822853"/>
              <a:ext cx="197162" cy="176458"/>
              <a:chOff x="9571564" y="5710721"/>
              <a:chExt cx="197162" cy="176458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43AF964B-815A-92C5-E08C-BD77B09609C0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9645002" y="5732499"/>
                <a:ext cx="94326" cy="1296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076B20E-2D93-A14F-CAE9-769D1FE365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583039" y="5710722"/>
                <a:ext cx="129614" cy="1296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" name="Right Arrow 130">
                <a:extLst>
                  <a:ext uri="{FF2B5EF4-FFF2-40B4-BE49-F238E27FC236}">
                    <a16:creationId xmlns:a16="http://schemas.microsoft.com/office/drawing/2014/main" id="{EABEFA17-A19B-919A-293C-0E6B0EF6272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640152" y="5751107"/>
                <a:ext cx="108000" cy="58692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41084A4C-AEB2-9D3D-8BDA-E8249CAF5C0B}"/>
                  </a:ext>
                </a:extLst>
              </p:cNvPr>
              <p:cNvSpPr/>
              <p:nvPr/>
            </p:nvSpPr>
            <p:spPr>
              <a:xfrm rot="10800000">
                <a:off x="9571564" y="5710721"/>
                <a:ext cx="102087" cy="173662"/>
              </a:xfrm>
              <a:prstGeom prst="arc">
                <a:avLst>
                  <a:gd name="adj1" fmla="val 16200000"/>
                  <a:gd name="adj2" fmla="val 505959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44232885-4A28-9D1E-81EF-C9B3F52F6E21}"/>
                  </a:ext>
                </a:extLst>
              </p:cNvPr>
              <p:cNvSpPr/>
              <p:nvPr/>
            </p:nvSpPr>
            <p:spPr>
              <a:xfrm rot="10800000">
                <a:off x="9614907" y="5712119"/>
                <a:ext cx="102087" cy="173662"/>
              </a:xfrm>
              <a:prstGeom prst="arc">
                <a:avLst>
                  <a:gd name="adj1" fmla="val 16200000"/>
                  <a:gd name="adj2" fmla="val 505959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BB4E56C6-82BD-DC5F-2D80-B0315B92E804}"/>
                  </a:ext>
                </a:extLst>
              </p:cNvPr>
              <p:cNvSpPr/>
              <p:nvPr/>
            </p:nvSpPr>
            <p:spPr>
              <a:xfrm rot="10800000">
                <a:off x="9666639" y="5713517"/>
                <a:ext cx="102087" cy="173662"/>
              </a:xfrm>
              <a:prstGeom prst="arc">
                <a:avLst>
                  <a:gd name="adj1" fmla="val 16200000"/>
                  <a:gd name="adj2" fmla="val 505959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599308A-B7A0-235A-D5F4-DABFBDA81227}"/>
                </a:ext>
              </a:extLst>
            </p:cNvPr>
            <p:cNvSpPr txBox="1"/>
            <p:nvPr/>
          </p:nvSpPr>
          <p:spPr>
            <a:xfrm>
              <a:off x="5988524" y="2256546"/>
              <a:ext cx="16078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  <a:r>
                <a:rPr lang="en-GB" dirty="0"/>
                <a:t>ample + rf coil</a:t>
              </a:r>
              <a:endParaRPr lang="fr-FR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9B69E56-304D-3DEA-DB12-4DBAFEC7A1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56444" y="2574940"/>
              <a:ext cx="503515" cy="1949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0" name="Picture 8" descr="http://www.levkingroup.com/uploads/RTEmagicC_logo_erc_01.png.png">
            <a:hlinkClick r:id="rId4"/>
            <a:extLst>
              <a:ext uri="{FF2B5EF4-FFF2-40B4-BE49-F238E27FC236}">
                <a16:creationId xmlns:a16="http://schemas.microsoft.com/office/drawing/2014/main" id="{01EAEFF9-082F-202C-25CC-E20F4EF447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3" t="1779" r="27138" b="18174"/>
          <a:stretch/>
        </p:blipFill>
        <p:spPr bwMode="auto">
          <a:xfrm>
            <a:off x="17024" y="1109996"/>
            <a:ext cx="831044" cy="83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DA667692-6911-F029-2AA9-A591142FE39C}"/>
              </a:ext>
            </a:extLst>
          </p:cNvPr>
          <p:cNvSpPr txBox="1"/>
          <p:nvPr/>
        </p:nvSpPr>
        <p:spPr>
          <a:xfrm>
            <a:off x="-44603" y="1902084"/>
            <a:ext cx="1239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betaDropNMR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6056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6DEEA97-D7D0-21AE-7276-C5E5988D6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98" y="1631489"/>
            <a:ext cx="8856480" cy="38604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RD-NMR nuclei for optical pumping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9319" y="6411208"/>
            <a:ext cx="2519362" cy="360363"/>
          </a:xfrm>
        </p:spPr>
        <p:txBody>
          <a:bodyPr/>
          <a:lstStyle/>
          <a:p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225280" y="1628800"/>
            <a:ext cx="1440160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C41E91F-E20A-4C45-B2EF-21394B5FD70A}"/>
              </a:ext>
            </a:extLst>
          </p:cNvPr>
          <p:cNvSpPr/>
          <p:nvPr/>
        </p:nvSpPr>
        <p:spPr>
          <a:xfrm>
            <a:off x="8652868" y="3259732"/>
            <a:ext cx="383628" cy="38529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0E7D20-BB1C-4B81-ACB3-951639961751}"/>
              </a:ext>
            </a:extLst>
          </p:cNvPr>
          <p:cNvSpPr/>
          <p:nvPr/>
        </p:nvSpPr>
        <p:spPr>
          <a:xfrm>
            <a:off x="957640" y="2874732"/>
            <a:ext cx="411360" cy="39458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D44BA5-FD8B-48C7-BBC0-FB21B4BD38F8}"/>
              </a:ext>
            </a:extLst>
          </p:cNvPr>
          <p:cNvSpPr/>
          <p:nvPr/>
        </p:nvSpPr>
        <p:spPr>
          <a:xfrm>
            <a:off x="1382456" y="2876749"/>
            <a:ext cx="411360" cy="394584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245F41-2266-412A-AAF3-DDDFB1409FBF}"/>
              </a:ext>
            </a:extLst>
          </p:cNvPr>
          <p:cNvSpPr/>
          <p:nvPr/>
        </p:nvSpPr>
        <p:spPr>
          <a:xfrm>
            <a:off x="6904176" y="2087482"/>
            <a:ext cx="411360" cy="398529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C164F1-0838-48C1-B1B1-723331531666}"/>
              </a:ext>
            </a:extLst>
          </p:cNvPr>
          <p:cNvSpPr/>
          <p:nvPr/>
        </p:nvSpPr>
        <p:spPr>
          <a:xfrm>
            <a:off x="7328992" y="2089499"/>
            <a:ext cx="411360" cy="398529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1B4DBA7-E731-416A-BADE-86FE91FA4EB0}"/>
              </a:ext>
            </a:extLst>
          </p:cNvPr>
          <p:cNvGrpSpPr/>
          <p:nvPr/>
        </p:nvGrpSpPr>
        <p:grpSpPr>
          <a:xfrm>
            <a:off x="971600" y="2060848"/>
            <a:ext cx="836176" cy="822676"/>
            <a:chOff x="962412" y="3273232"/>
            <a:chExt cx="836176" cy="84792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723454D-5B7C-4D68-AD6C-412B0529986E}"/>
                </a:ext>
              </a:extLst>
            </p:cNvPr>
            <p:cNvSpPr/>
            <p:nvPr/>
          </p:nvSpPr>
          <p:spPr>
            <a:xfrm>
              <a:off x="962412" y="3686904"/>
              <a:ext cx="41136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1B84C3E-62AE-4AB6-9D82-4C506174D11E}"/>
                </a:ext>
              </a:extLst>
            </p:cNvPr>
            <p:cNvSpPr/>
            <p:nvPr/>
          </p:nvSpPr>
          <p:spPr>
            <a:xfrm>
              <a:off x="1387228" y="3689112"/>
              <a:ext cx="41136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5E42F78-0CE4-4F97-8B3D-561A1CF6B538}"/>
                </a:ext>
              </a:extLst>
            </p:cNvPr>
            <p:cNvSpPr/>
            <p:nvPr/>
          </p:nvSpPr>
          <p:spPr>
            <a:xfrm>
              <a:off x="962412" y="3284984"/>
              <a:ext cx="41136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A12EFF4-8A83-4031-B2E0-8760CCD2F422}"/>
                </a:ext>
              </a:extLst>
            </p:cNvPr>
            <p:cNvSpPr/>
            <p:nvPr/>
          </p:nvSpPr>
          <p:spPr>
            <a:xfrm>
              <a:off x="1387228" y="3273232"/>
              <a:ext cx="41136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5BFC3819-682A-A126-3771-2F02DCA80C33}"/>
              </a:ext>
            </a:extLst>
          </p:cNvPr>
          <p:cNvSpPr/>
          <p:nvPr/>
        </p:nvSpPr>
        <p:spPr>
          <a:xfrm>
            <a:off x="7778796" y="2087482"/>
            <a:ext cx="411360" cy="398529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4D839D7-D0F7-C42A-3B01-D2516FAC4BA2}"/>
              </a:ext>
            </a:extLst>
          </p:cNvPr>
          <p:cNvSpPr/>
          <p:nvPr/>
        </p:nvSpPr>
        <p:spPr>
          <a:xfrm>
            <a:off x="8219722" y="2094367"/>
            <a:ext cx="411360" cy="398529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5E3964FB-53D2-56E1-9E4E-134D9BB6023E}"/>
              </a:ext>
            </a:extLst>
          </p:cNvPr>
          <p:cNvSpPr txBox="1">
            <a:spLocks/>
          </p:cNvSpPr>
          <p:nvPr/>
        </p:nvSpPr>
        <p:spPr>
          <a:xfrm>
            <a:off x="2219513" y="2464343"/>
            <a:ext cx="4198867" cy="792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dirty="0">
                <a:solidFill>
                  <a:srgbClr val="00B050"/>
                </a:solidFill>
              </a:rPr>
              <a:t>Already polarized or </a:t>
            </a:r>
            <a:r>
              <a:rPr lang="en-US" dirty="0">
                <a:solidFill>
                  <a:srgbClr val="29348C"/>
                </a:solidFill>
              </a:rPr>
              <a:t>Planned, </a:t>
            </a:r>
            <a:r>
              <a:rPr lang="en-US" dirty="0">
                <a:solidFill>
                  <a:srgbClr val="C00000"/>
                </a:solidFill>
              </a:rPr>
              <a:t>considered</a:t>
            </a:r>
          </a:p>
          <a:p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FB12A8-DC81-9540-1149-A76AC165A8C7}"/>
              </a:ext>
            </a:extLst>
          </p:cNvPr>
          <p:cNvCxnSpPr>
            <a:cxnSpLocks/>
          </p:cNvCxnSpPr>
          <p:nvPr/>
        </p:nvCxnSpPr>
        <p:spPr>
          <a:xfrm flipH="1">
            <a:off x="8316416" y="3645024"/>
            <a:ext cx="336452" cy="1947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13F79BE-98DC-42E3-3500-8D06C0F7E872}"/>
              </a:ext>
            </a:extLst>
          </p:cNvPr>
          <p:cNvSpPr txBox="1"/>
          <p:nvPr/>
        </p:nvSpPr>
        <p:spPr>
          <a:xfrm>
            <a:off x="5711145" y="5592719"/>
            <a:ext cx="3315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ymbol" panose="05050102010706020507" pitchFamily="18" charset="2"/>
              </a:rPr>
              <a:t>g</a:t>
            </a:r>
            <a:r>
              <a:rPr lang="en-US" b="1" dirty="0"/>
              <a:t>-MRI</a:t>
            </a:r>
            <a:r>
              <a:rPr lang="en-US" dirty="0"/>
              <a:t> (with Geneva, Madrid, Leuven, Strasbourg, Maastricht): </a:t>
            </a:r>
          </a:p>
          <a:p>
            <a:r>
              <a:rPr lang="en-US" dirty="0"/>
              <a:t>CERN MA project, 2017-2021</a:t>
            </a:r>
          </a:p>
          <a:p>
            <a:r>
              <a:rPr lang="en-US" dirty="0"/>
              <a:t>EU FET-Open project, 2022-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1D551EC-A2DF-E49B-746E-E79792A46839}"/>
              </a:ext>
            </a:extLst>
          </p:cNvPr>
          <p:cNvSpPr txBox="1"/>
          <p:nvPr/>
        </p:nvSpPr>
        <p:spPr>
          <a:xfrm>
            <a:off x="5291542" y="721427"/>
            <a:ext cx="2850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RD-ZULF-NMR</a:t>
            </a:r>
            <a:r>
              <a:rPr lang="en-US" dirty="0"/>
              <a:t> (with Mainz):</a:t>
            </a:r>
          </a:p>
          <a:p>
            <a:r>
              <a:rPr lang="en-US" dirty="0"/>
              <a:t>Patent applications filed </a:t>
            </a:r>
          </a:p>
          <a:p>
            <a:r>
              <a:rPr lang="en-US" dirty="0"/>
              <a:t>CERN MA project, 2022-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659288F-5CCC-5D76-BA37-6DCAA18C3BB2}"/>
              </a:ext>
            </a:extLst>
          </p:cNvPr>
          <p:cNvCxnSpPr>
            <a:cxnSpLocks/>
          </p:cNvCxnSpPr>
          <p:nvPr/>
        </p:nvCxnSpPr>
        <p:spPr>
          <a:xfrm flipV="1">
            <a:off x="1507505" y="1409475"/>
            <a:ext cx="1273359" cy="1121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7103B6C-9F1F-2F73-D180-36BBD71650F1}"/>
              </a:ext>
            </a:extLst>
          </p:cNvPr>
          <p:cNvSpPr txBox="1"/>
          <p:nvPr/>
        </p:nvSpPr>
        <p:spPr>
          <a:xfrm>
            <a:off x="1453152" y="692957"/>
            <a:ext cx="33253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dirty="0"/>
              <a:t>-NMR, </a:t>
            </a:r>
            <a:r>
              <a:rPr lang="en-US" b="1" dirty="0" err="1"/>
              <a:t>betaDropNMR</a:t>
            </a:r>
            <a:r>
              <a:rPr lang="en-US" dirty="0"/>
              <a:t>:</a:t>
            </a:r>
          </a:p>
          <a:p>
            <a:r>
              <a:rPr lang="en-US" dirty="0"/>
              <a:t>ERC Starting Grant</a:t>
            </a:r>
          </a:p>
          <a:p>
            <a:r>
              <a:rPr lang="en-US" dirty="0"/>
              <a:t>ERC Proof of Concept application 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0D96433-0370-C69A-2805-23FCC2B5F412}"/>
              </a:ext>
            </a:extLst>
          </p:cNvPr>
          <p:cNvCxnSpPr>
            <a:cxnSpLocks/>
          </p:cNvCxnSpPr>
          <p:nvPr/>
        </p:nvCxnSpPr>
        <p:spPr>
          <a:xfrm flipH="1">
            <a:off x="623908" y="2441359"/>
            <a:ext cx="823152" cy="3362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E1D4C30-61D7-97C7-7758-053377E89907}"/>
              </a:ext>
            </a:extLst>
          </p:cNvPr>
          <p:cNvCxnSpPr>
            <a:cxnSpLocks/>
          </p:cNvCxnSpPr>
          <p:nvPr/>
        </p:nvCxnSpPr>
        <p:spPr>
          <a:xfrm flipH="1">
            <a:off x="683568" y="4416048"/>
            <a:ext cx="454092" cy="1387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B0DF715A-E07B-0CFC-1DD1-96B57A97D8F9}"/>
              </a:ext>
            </a:extLst>
          </p:cNvPr>
          <p:cNvSpPr/>
          <p:nvPr/>
        </p:nvSpPr>
        <p:spPr>
          <a:xfrm>
            <a:off x="969840" y="4028600"/>
            <a:ext cx="411360" cy="398529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A085569-E93B-A42F-97CD-216C4B8CAD8E}"/>
              </a:ext>
            </a:extLst>
          </p:cNvPr>
          <p:cNvSpPr/>
          <p:nvPr/>
        </p:nvSpPr>
        <p:spPr>
          <a:xfrm>
            <a:off x="1415458" y="4038583"/>
            <a:ext cx="411360" cy="398529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C85BD18-E4E7-E3B7-D9EF-17A2A0F37737}"/>
              </a:ext>
            </a:extLst>
          </p:cNvPr>
          <p:cNvSpPr txBox="1"/>
          <p:nvPr/>
        </p:nvSpPr>
        <p:spPr>
          <a:xfrm>
            <a:off x="10717" y="5776711"/>
            <a:ext cx="2422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dirty="0"/>
              <a:t>-NMR, </a:t>
            </a:r>
            <a:r>
              <a:rPr lang="en-US" b="1" dirty="0" err="1"/>
              <a:t>PreSOBEN</a:t>
            </a:r>
            <a:r>
              <a:rPr lang="en-US" dirty="0"/>
              <a:t>:</a:t>
            </a:r>
          </a:p>
          <a:p>
            <a:r>
              <a:rPr lang="en-US" dirty="0"/>
              <a:t>ERC Consolidator Grant 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8C88141-BD21-576D-7525-E529F5CFD2E3}"/>
              </a:ext>
            </a:extLst>
          </p:cNvPr>
          <p:cNvCxnSpPr/>
          <p:nvPr/>
        </p:nvCxnSpPr>
        <p:spPr>
          <a:xfrm>
            <a:off x="7109856" y="1844824"/>
            <a:ext cx="424816" cy="180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17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4" grpId="0" animBg="1"/>
      <p:bldP spid="25" grpId="0" animBg="1"/>
      <p:bldP spid="30" grpId="0" animBg="1"/>
      <p:bldP spid="31" grpId="0" animBg="1"/>
      <p:bldP spid="33" grpId="0"/>
      <p:bldP spid="34" grpId="0"/>
      <p:bldP spid="37" grpId="0"/>
      <p:bldP spid="5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Nuclear_chart.png">
            <a:extLst>
              <a:ext uri="{FF2B5EF4-FFF2-40B4-BE49-F238E27FC236}">
                <a16:creationId xmlns:a16="http://schemas.microsoft.com/office/drawing/2014/main" id="{E170FA1D-AF8D-6789-CE57-3CC68EB99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924"/>
            <a:ext cx="9072000" cy="623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E4B817-EE08-9FE1-0FFF-39052A920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RD-NMR probe nuclei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45A6F-BA6F-CDA6-C85F-2B6FE04B6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" y="692696"/>
            <a:ext cx="9108503" cy="2232248"/>
          </a:xfrm>
        </p:spPr>
        <p:txBody>
          <a:bodyPr>
            <a:normAutofit/>
          </a:bodyPr>
          <a:lstStyle/>
          <a:p>
            <a:r>
              <a:rPr lang="en-US" dirty="0"/>
              <a:t>300 stable nuclei</a:t>
            </a:r>
          </a:p>
          <a:p>
            <a:r>
              <a:rPr lang="en-US" dirty="0"/>
              <a:t>3000 known unstable nuclei</a:t>
            </a:r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6080CD-E977-0EF0-2A06-078414720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417" y="2411363"/>
            <a:ext cx="1106959" cy="1132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E898C0-9A7E-5C52-164C-F13F13ED1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4786" y="2436132"/>
            <a:ext cx="1063718" cy="10896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AD0BC7-C40D-0FAF-178F-14B73D042C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1318" y="2083523"/>
            <a:ext cx="1085051" cy="10762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72F29C8-DD42-724A-5C46-C3BA140BEC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4088" y="4715602"/>
            <a:ext cx="3268985" cy="10896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FE884E1-B645-568B-8C52-D696A3DF03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44" y="5728163"/>
            <a:ext cx="2258814" cy="11405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CAFC81B-1F15-54EB-62BD-CE4B09153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4143" y="5310441"/>
            <a:ext cx="1115929" cy="112478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809BEB8-746A-245A-0C07-3A4750EA0669}"/>
              </a:ext>
            </a:extLst>
          </p:cNvPr>
          <p:cNvCxnSpPr>
            <a:cxnSpLocks/>
          </p:cNvCxnSpPr>
          <p:nvPr/>
        </p:nvCxnSpPr>
        <p:spPr>
          <a:xfrm flipV="1">
            <a:off x="179512" y="2060848"/>
            <a:ext cx="0" cy="2393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13F93B4-6017-0044-875F-E0A9B3DCB923}"/>
              </a:ext>
            </a:extLst>
          </p:cNvPr>
          <p:cNvCxnSpPr>
            <a:cxnSpLocks/>
          </p:cNvCxnSpPr>
          <p:nvPr/>
        </p:nvCxnSpPr>
        <p:spPr>
          <a:xfrm>
            <a:off x="5889835" y="6762068"/>
            <a:ext cx="26731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CAB7B89-9988-F95E-5C95-AE8DF5770169}"/>
              </a:ext>
            </a:extLst>
          </p:cNvPr>
          <p:cNvSpPr txBox="1"/>
          <p:nvPr/>
        </p:nvSpPr>
        <p:spPr>
          <a:xfrm>
            <a:off x="6513076" y="6444044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neutrons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CA65B22-10C7-A968-9440-B373E7151162}"/>
              </a:ext>
            </a:extLst>
          </p:cNvPr>
          <p:cNvSpPr txBox="1"/>
          <p:nvPr/>
        </p:nvSpPr>
        <p:spPr>
          <a:xfrm rot="16200000">
            <a:off x="-20253" y="2571870"/>
            <a:ext cx="9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B0F8ED-EF42-F926-553E-CFA4C9C851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874" y="1268760"/>
            <a:ext cx="1060062" cy="1026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299929-F615-CCDC-9F3C-6D81ECFBFE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75794" y="1276991"/>
            <a:ext cx="1060062" cy="10557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6A44F9-5B4E-DC2D-CB7C-CE9CDA4AAD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76434" y="1282741"/>
            <a:ext cx="1060062" cy="104718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6429ED0-1F5E-AFCF-C575-DAA45B7465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80112" y="3573016"/>
            <a:ext cx="1098555" cy="108076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AA66BD4-48C3-0E80-9514-8671523770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4248" y="3573016"/>
            <a:ext cx="1085355" cy="108096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11AA5A5-522C-85E6-0466-79DBC7AC652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28384" y="3568090"/>
            <a:ext cx="1115930" cy="109352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B33E074-E4CF-DF63-D755-C8E8EFCCB95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01494" y="5747177"/>
            <a:ext cx="1094442" cy="10856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64516D-7C19-8996-E280-417F01CEF24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65402" y="4582818"/>
            <a:ext cx="1044894" cy="10698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854683-5DF3-17BA-8730-242FEE00B96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1980" y="3554916"/>
            <a:ext cx="1085355" cy="10896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802872-89CC-40F8-5949-BAA54996F5B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862100" y="3159752"/>
            <a:ext cx="1147192" cy="11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2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919F7-2509-8B17-DD71-38F0CB634E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E37EC-4B9B-80EF-225A-00CE5C275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Liquid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on I=1/2 potassium nuclei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DE263-1668-558D-B36D-45554122B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6"/>
            <a:ext cx="5374704" cy="4752528"/>
          </a:xfrm>
        </p:spPr>
        <p:txBody>
          <a:bodyPr/>
          <a:lstStyle/>
          <a:p>
            <a:r>
              <a:rPr lang="en-US" dirty="0"/>
              <a:t>Stable K NMR: usually </a:t>
            </a:r>
            <a:r>
              <a:rPr lang="en-US" baseline="30000" dirty="0"/>
              <a:t>39</a:t>
            </a:r>
            <a:r>
              <a:rPr lang="en-US" dirty="0"/>
              <a:t>K (I=3/2),                   low receptivity and Q line broadening</a:t>
            </a:r>
          </a:p>
          <a:p>
            <a:r>
              <a:rPr lang="en-US" dirty="0"/>
              <a:t>In ionic liquids and deep eutectic solvent (</a:t>
            </a:r>
            <a:r>
              <a:rPr lang="en-US" dirty="0" err="1"/>
              <a:t>glycholine</a:t>
            </a:r>
            <a:r>
              <a:rPr lang="en-US" dirty="0"/>
              <a:t>) -&gt; almost no signal</a:t>
            </a:r>
          </a:p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-NMR: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839A3D-A0EE-FD11-89CE-1715FD747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B16939-98C5-CEBE-D7A8-2D8660168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06" y="2444599"/>
            <a:ext cx="1658938" cy="122413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A1A63508-55B6-A623-1778-082CF21F04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621" r="-1431"/>
          <a:stretch/>
        </p:blipFill>
        <p:spPr>
          <a:xfrm>
            <a:off x="3851920" y="764703"/>
            <a:ext cx="5256080" cy="26453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2CB94C5-845C-41E9-342C-0B5DA9033F8B}"/>
              </a:ext>
            </a:extLst>
          </p:cNvPr>
          <p:cNvSpPr txBox="1"/>
          <p:nvPr/>
        </p:nvSpPr>
        <p:spPr>
          <a:xfrm>
            <a:off x="7524328" y="797123"/>
            <a:ext cx="15121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0.1 M </a:t>
            </a:r>
            <a:r>
              <a:rPr lang="en-GB" sz="1400" dirty="0" err="1"/>
              <a:t>KCl</a:t>
            </a:r>
            <a:r>
              <a:rPr lang="en-GB" sz="1400" dirty="0"/>
              <a:t> in D</a:t>
            </a:r>
            <a:r>
              <a:rPr lang="en-GB" sz="1400" baseline="-25000" dirty="0"/>
              <a:t>2</a:t>
            </a:r>
            <a:r>
              <a:rPr lang="en-GB" sz="1400" dirty="0"/>
              <a:t>O</a:t>
            </a:r>
          </a:p>
          <a:p>
            <a:r>
              <a:rPr lang="en-GB" sz="1400" dirty="0"/>
              <a:t>128 scans,</a:t>
            </a:r>
          </a:p>
          <a:p>
            <a:r>
              <a:rPr lang="en-GB" sz="1400" dirty="0"/>
              <a:t> acquisition time  ~10 min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52BB43-C04C-5984-D733-5B8596583D9A}"/>
              </a:ext>
            </a:extLst>
          </p:cNvPr>
          <p:cNvSpPr txBox="1"/>
          <p:nvPr/>
        </p:nvSpPr>
        <p:spPr>
          <a:xfrm>
            <a:off x="6156176" y="764703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9.4 T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CFC54CC-95C8-78E5-3244-871A5BB5CA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699317"/>
            <a:ext cx="4401779" cy="313914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E75C0D1-9228-DA87-AC30-979BA29A6DE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312"/>
          <a:stretch/>
        </p:blipFill>
        <p:spPr>
          <a:xfrm>
            <a:off x="4420236" y="3627885"/>
            <a:ext cx="4328228" cy="3086693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F9384F9-522D-1D30-3A4C-C9A9F49E1E9E}"/>
              </a:ext>
            </a:extLst>
          </p:cNvPr>
          <p:cNvCxnSpPr>
            <a:cxnSpLocks/>
          </p:cNvCxnSpPr>
          <p:nvPr/>
        </p:nvCxnSpPr>
        <p:spPr>
          <a:xfrm flipV="1">
            <a:off x="4860032" y="3236976"/>
            <a:ext cx="1065280" cy="667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4416522-16D8-4ADC-B8FC-D0FBEB48A333}"/>
              </a:ext>
            </a:extLst>
          </p:cNvPr>
          <p:cNvCxnSpPr>
            <a:cxnSpLocks/>
          </p:cNvCxnSpPr>
          <p:nvPr/>
        </p:nvCxnSpPr>
        <p:spPr>
          <a:xfrm flipH="1" flipV="1">
            <a:off x="8100392" y="3236976"/>
            <a:ext cx="648072" cy="696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0D7A8C0-0C28-DB3E-A26E-742B921131AF}"/>
              </a:ext>
            </a:extLst>
          </p:cNvPr>
          <p:cNvSpPr txBox="1"/>
          <p:nvPr/>
        </p:nvSpPr>
        <p:spPr>
          <a:xfrm>
            <a:off x="5940151" y="2689756"/>
            <a:ext cx="28083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KCl</a:t>
            </a:r>
            <a:r>
              <a:rPr lang="en-GB" sz="1400" dirty="0"/>
              <a:t> in EMIM-DCA (+ H</a:t>
            </a:r>
            <a:r>
              <a:rPr lang="en-GB" sz="1400" baseline="-25000" dirty="0"/>
              <a:t>2</a:t>
            </a:r>
            <a:r>
              <a:rPr lang="en-GB" sz="1400" dirty="0"/>
              <a:t>O traces)</a:t>
            </a:r>
          </a:p>
          <a:p>
            <a:r>
              <a:rPr lang="en-GB" sz="1400" dirty="0"/>
              <a:t>16 000 scans, acquisition time &gt;10 h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DC275E1-7F0D-5E57-A65A-26E81B2A158A}"/>
              </a:ext>
            </a:extLst>
          </p:cNvPr>
          <p:cNvCxnSpPr>
            <a:cxnSpLocks/>
          </p:cNvCxnSpPr>
          <p:nvPr/>
        </p:nvCxnSpPr>
        <p:spPr>
          <a:xfrm flipH="1" flipV="1">
            <a:off x="5788528" y="2833772"/>
            <a:ext cx="169912" cy="91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2745434-52DB-B35F-EEAA-203D201B82A2}"/>
              </a:ext>
            </a:extLst>
          </p:cNvPr>
          <p:cNvCxnSpPr/>
          <p:nvPr/>
        </p:nvCxnSpPr>
        <p:spPr>
          <a:xfrm flipH="1">
            <a:off x="7236296" y="1134035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0608CAD4-F76E-0654-8CAF-BCF26E47F565}"/>
              </a:ext>
            </a:extLst>
          </p:cNvPr>
          <p:cNvSpPr/>
          <p:nvPr/>
        </p:nvSpPr>
        <p:spPr>
          <a:xfrm>
            <a:off x="377248" y="4032496"/>
            <a:ext cx="122413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BC433B4-0A16-534D-9A59-AA3CEDAF4094}"/>
              </a:ext>
            </a:extLst>
          </p:cNvPr>
          <p:cNvSpPr/>
          <p:nvPr/>
        </p:nvSpPr>
        <p:spPr>
          <a:xfrm>
            <a:off x="4860032" y="3922768"/>
            <a:ext cx="122413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52AA06E-6D9E-2727-433D-1AF0EF5CBC30}"/>
              </a:ext>
            </a:extLst>
          </p:cNvPr>
          <p:cNvSpPr txBox="1"/>
          <p:nvPr/>
        </p:nvSpPr>
        <p:spPr>
          <a:xfrm>
            <a:off x="395536" y="4653136"/>
            <a:ext cx="14606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M. Jankowski et al.,</a:t>
            </a:r>
          </a:p>
          <a:p>
            <a:r>
              <a:rPr lang="en-US" sz="1200" dirty="0"/>
              <a:t>in preparation 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342894-6C6A-AF5B-608F-10615D80C4C7}"/>
              </a:ext>
            </a:extLst>
          </p:cNvPr>
          <p:cNvSpPr txBox="1"/>
          <p:nvPr/>
        </p:nvSpPr>
        <p:spPr>
          <a:xfrm>
            <a:off x="7497502" y="3957056"/>
            <a:ext cx="1205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30 min</a:t>
            </a:r>
          </a:p>
          <a:p>
            <a:pPr algn="ctr"/>
            <a:r>
              <a:rPr lang="en-US" dirty="0"/>
              <a:t>acquisition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5F2D76-9171-6694-E67E-ED777E46F596}"/>
              </a:ext>
            </a:extLst>
          </p:cNvPr>
          <p:cNvSpPr txBox="1"/>
          <p:nvPr/>
        </p:nvSpPr>
        <p:spPr>
          <a:xfrm>
            <a:off x="4906608" y="3933056"/>
            <a:ext cx="1537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EMIM-DCA IL,</a:t>
            </a:r>
          </a:p>
          <a:p>
            <a:r>
              <a:rPr lang="en-US" sz="1600" b="1" dirty="0"/>
              <a:t>10</a:t>
            </a:r>
            <a:r>
              <a:rPr lang="en-US" sz="1600" b="1" baseline="30000" dirty="0"/>
              <a:t>9</a:t>
            </a:r>
            <a:r>
              <a:rPr lang="en-US" sz="1600" b="1" dirty="0"/>
              <a:t> nuclei of </a:t>
            </a:r>
            <a:r>
              <a:rPr lang="en-US" sz="1600" b="1" baseline="30000" dirty="0"/>
              <a:t>47</a:t>
            </a:r>
            <a:r>
              <a:rPr lang="en-US" sz="1600" b="1" dirty="0"/>
              <a:t>K</a:t>
            </a:r>
            <a:endParaRPr lang="en-GB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52AFB1-F1DB-0118-9D55-9255D540E1D3}"/>
              </a:ext>
            </a:extLst>
          </p:cNvPr>
          <p:cNvSpPr txBox="1"/>
          <p:nvPr/>
        </p:nvSpPr>
        <p:spPr>
          <a:xfrm>
            <a:off x="323528" y="4005064"/>
            <a:ext cx="16065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KCl</a:t>
            </a:r>
            <a:r>
              <a:rPr lang="en-US" sz="1600" b="1" dirty="0"/>
              <a:t> crystal,</a:t>
            </a:r>
          </a:p>
          <a:p>
            <a:r>
              <a:rPr lang="en-US" sz="1600" b="1" dirty="0"/>
              <a:t>10</a:t>
            </a:r>
            <a:r>
              <a:rPr lang="en-US" sz="1600" b="1" baseline="30000" dirty="0"/>
              <a:t>10</a:t>
            </a:r>
            <a:r>
              <a:rPr lang="en-US" sz="1600" b="1" dirty="0"/>
              <a:t> nuclei of </a:t>
            </a:r>
            <a:r>
              <a:rPr lang="en-US" sz="1600" b="1" baseline="30000" dirty="0"/>
              <a:t>47</a:t>
            </a:r>
            <a:r>
              <a:rPr lang="en-US" sz="1600" b="1" dirty="0"/>
              <a:t>K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24214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9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780" y="-27384"/>
            <a:ext cx="8532440" cy="69270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000" dirty="0"/>
              <a:t>Conventional NMR and MRI: principle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692696"/>
            <a:ext cx="9036496" cy="5688632"/>
          </a:xfrm>
        </p:spPr>
        <p:txBody>
          <a:bodyPr>
            <a:normAutofit/>
          </a:bodyPr>
          <a:lstStyle/>
          <a:p>
            <a:r>
              <a:rPr lang="en-US" sz="1900" dirty="0"/>
              <a:t>NMR/MRI elements:</a:t>
            </a:r>
          </a:p>
          <a:p>
            <a:pPr lvl="1"/>
            <a:r>
              <a:rPr lang="en-US" sz="1700" dirty="0"/>
              <a:t>Stable probe nuclei with spin different from 0</a:t>
            </a:r>
          </a:p>
          <a:p>
            <a:pPr lvl="1"/>
            <a:r>
              <a:rPr lang="en-US" sz="1700" dirty="0"/>
              <a:t>Sample/ environment containing these nuclei (liquid or solid)</a:t>
            </a:r>
          </a:p>
          <a:p>
            <a:pPr lvl="1"/>
            <a:r>
              <a:rPr lang="en-US" sz="1700" dirty="0"/>
              <a:t>Strong static magnetic field (several Tesla)</a:t>
            </a:r>
          </a:p>
          <a:p>
            <a:pPr lvl="1"/>
            <a:r>
              <a:rPr lang="en-US" sz="1700" dirty="0"/>
              <a:t>Weaker magnetic field oscillating at radio-frequency (MHz)</a:t>
            </a:r>
          </a:p>
          <a:p>
            <a:pPr lvl="1"/>
            <a:endParaRPr lang="en-US" sz="17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Principle:</a:t>
            </a:r>
          </a:p>
          <a:p>
            <a:pPr lvl="1"/>
            <a:r>
              <a:rPr lang="en-US" dirty="0"/>
              <a:t>Perturb spins of probe nuclei (with oscillating field or other means)</a:t>
            </a:r>
          </a:p>
          <a:p>
            <a:pPr lvl="1"/>
            <a:r>
              <a:rPr lang="en-US" dirty="0"/>
              <a:t>record resonance frequency and pace of response -&gt; info about local environment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0F548E1-C551-74C8-FCF1-313E43609228}"/>
              </a:ext>
            </a:extLst>
          </p:cNvPr>
          <p:cNvGrpSpPr/>
          <p:nvPr/>
        </p:nvGrpSpPr>
        <p:grpSpPr>
          <a:xfrm>
            <a:off x="1259632" y="4797151"/>
            <a:ext cx="5784139" cy="2031923"/>
            <a:chOff x="1105575" y="3212976"/>
            <a:chExt cx="8430844" cy="324948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4739E92-D418-1067-1440-7F3E719608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8071" b="27712"/>
            <a:stretch/>
          </p:blipFill>
          <p:spPr>
            <a:xfrm>
              <a:off x="3978176" y="3212976"/>
              <a:ext cx="2178000" cy="194421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8E9EC58-504C-43EA-3AD8-92BDD56886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4152"/>
            <a:stretch/>
          </p:blipFill>
          <p:spPr>
            <a:xfrm>
              <a:off x="1259928" y="5286105"/>
              <a:ext cx="3486289" cy="116723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941EFD-F942-FB8E-C82C-EBA17B4D9096}"/>
                </a:ext>
              </a:extLst>
            </p:cNvPr>
            <p:cNvSpPr/>
            <p:nvPr/>
          </p:nvSpPr>
          <p:spPr>
            <a:xfrm>
              <a:off x="4698256" y="3933056"/>
              <a:ext cx="360040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470B19-0BD6-27EA-A1B8-0A0DC7F0A077}"/>
                </a:ext>
              </a:extLst>
            </p:cNvPr>
            <p:cNvSpPr/>
            <p:nvPr/>
          </p:nvSpPr>
          <p:spPr>
            <a:xfrm>
              <a:off x="1105575" y="3448339"/>
              <a:ext cx="360040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A451233-4D0B-4DA6-B8C9-81A379DC4F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468" t="1" r="5894" b="47198"/>
            <a:stretch/>
          </p:blipFill>
          <p:spPr>
            <a:xfrm>
              <a:off x="7200588" y="3356992"/>
              <a:ext cx="1872207" cy="142013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F22F9D-FE08-6705-51D2-1F36F22E884E}"/>
                </a:ext>
              </a:extLst>
            </p:cNvPr>
            <p:cNvSpPr/>
            <p:nvPr/>
          </p:nvSpPr>
          <p:spPr>
            <a:xfrm>
              <a:off x="7514744" y="4139003"/>
              <a:ext cx="360040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86DCCEF-650A-C2A0-3A95-4CE7D1B34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4443" r="5229" b="24152"/>
            <a:stretch/>
          </p:blipFill>
          <p:spPr>
            <a:xfrm>
              <a:off x="4572296" y="5286104"/>
              <a:ext cx="360040" cy="116723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F7E5251-E5F0-8663-D36B-E8C16F829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4443" r="5229" b="24152"/>
            <a:stretch/>
          </p:blipFill>
          <p:spPr>
            <a:xfrm>
              <a:off x="4932336" y="5286400"/>
              <a:ext cx="360040" cy="116723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DDE4411-A0B0-DB04-C6C2-CD03C199E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4443" r="5229" b="24152"/>
            <a:stretch/>
          </p:blipFill>
          <p:spPr>
            <a:xfrm>
              <a:off x="5292080" y="5295232"/>
              <a:ext cx="360040" cy="1167232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99E1496-A107-55B5-C842-CB9B2A4571EA}"/>
                </a:ext>
              </a:extLst>
            </p:cNvPr>
            <p:cNvSpPr/>
            <p:nvPr/>
          </p:nvSpPr>
          <p:spPr>
            <a:xfrm>
              <a:off x="4184140" y="5229200"/>
              <a:ext cx="360040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B7FA2E2-3535-9E28-EC99-1C8D87E06888}"/>
                </a:ext>
              </a:extLst>
            </p:cNvPr>
            <p:cNvGrpSpPr/>
            <p:nvPr/>
          </p:nvGrpSpPr>
          <p:grpSpPr>
            <a:xfrm>
              <a:off x="6444504" y="5229200"/>
              <a:ext cx="2231952" cy="1176360"/>
              <a:chOff x="6588224" y="5229200"/>
              <a:chExt cx="2231952" cy="1176360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675FCE8A-11E9-6B29-D7FC-95F91E8157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1964" b="24152"/>
              <a:stretch/>
            </p:blipFill>
            <p:spPr>
              <a:xfrm>
                <a:off x="6588224" y="5229201"/>
                <a:ext cx="1326049" cy="1167232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ECAFA02-0863-B19B-DFFB-DE0A823B27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4443" r="5229" b="24152"/>
              <a:stretch/>
            </p:blipFill>
            <p:spPr>
              <a:xfrm>
                <a:off x="7740352" y="5229200"/>
                <a:ext cx="360040" cy="1167232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B8AFC6FF-12D8-3C20-23CB-E4DECA21EF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4443" r="5229" b="24152"/>
              <a:stretch/>
            </p:blipFill>
            <p:spPr>
              <a:xfrm>
                <a:off x="8100392" y="5229496"/>
                <a:ext cx="360040" cy="1167232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5981F20E-5591-FD20-2628-BFD2EB98A2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4443" r="5229" b="24152"/>
              <a:stretch/>
            </p:blipFill>
            <p:spPr>
              <a:xfrm>
                <a:off x="8460136" y="5238328"/>
                <a:ext cx="360040" cy="1167232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018E833-4530-A7EF-FAC7-4814F8A826CF}"/>
                  </a:ext>
                </a:extLst>
              </p:cNvPr>
              <p:cNvSpPr/>
              <p:nvPr/>
            </p:nvSpPr>
            <p:spPr>
              <a:xfrm>
                <a:off x="7380312" y="5805264"/>
                <a:ext cx="360040" cy="5760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1B0F717-EF58-A0AF-A1FD-0B6A6027D69B}"/>
                </a:ext>
              </a:extLst>
            </p:cNvPr>
            <p:cNvSpPr txBox="1"/>
            <p:nvPr/>
          </p:nvSpPr>
          <p:spPr>
            <a:xfrm>
              <a:off x="7088147" y="4678435"/>
              <a:ext cx="2448272" cy="492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Radiofrequency</a:t>
              </a:r>
              <a:endParaRPr lang="en-US" sz="14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C4A3DF2-977A-1C42-DA37-248D4DF030C5}"/>
                </a:ext>
              </a:extLst>
            </p:cNvPr>
            <p:cNvSpPr txBox="1"/>
            <p:nvPr/>
          </p:nvSpPr>
          <p:spPr>
            <a:xfrm>
              <a:off x="8773178" y="3439223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C51E3C9-5ED5-1213-CBDC-6B34A536C6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2429" b="27712"/>
            <a:stretch/>
          </p:blipFill>
          <p:spPr>
            <a:xfrm>
              <a:off x="1547664" y="3212976"/>
              <a:ext cx="1575792" cy="1944216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80E5341-838A-F1B7-117C-2E1972558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22" y="2420888"/>
            <a:ext cx="2486025" cy="12287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81F72A8-E1E6-3E0E-1F40-1CCD2EC6A1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6922" y="2420887"/>
            <a:ext cx="1238842" cy="121572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6905DBF-5400-85C9-109D-70B8875236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6358" y="2407631"/>
            <a:ext cx="2428352" cy="124198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E47268E-D42E-3793-6F44-8D4D04B10C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5304" y="2438549"/>
            <a:ext cx="1229811" cy="121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9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F3106F-B43E-90AC-BE08-A89E1100D9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3608" y="6216727"/>
            <a:ext cx="2519362" cy="360363"/>
          </a:xfrm>
        </p:spPr>
        <p:txBody>
          <a:bodyPr/>
          <a:lstStyle/>
          <a:p>
            <a:endParaRPr lang="en-GB"/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B858BF7D-6DF1-43F1-F1F8-6C53929C9540}"/>
              </a:ext>
            </a:extLst>
          </p:cNvPr>
          <p:cNvSpPr txBox="1">
            <a:spLocks/>
          </p:cNvSpPr>
          <p:nvPr/>
        </p:nvSpPr>
        <p:spPr>
          <a:xfrm>
            <a:off x="42457" y="772322"/>
            <a:ext cx="8136904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8D3BF-89C5-8BFA-E553-391F9CAEEC64}"/>
              </a:ext>
            </a:extLst>
          </p:cNvPr>
          <p:cNvSpPr txBox="1"/>
          <p:nvPr/>
        </p:nvSpPr>
        <p:spPr>
          <a:xfrm>
            <a:off x="381452" y="1628800"/>
            <a:ext cx="836701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Symbol" panose="05050102010706020507" pitchFamily="18" charset="2"/>
              </a:rPr>
              <a:t>b</a:t>
            </a:r>
            <a:r>
              <a:rPr lang="en-GB" sz="2000" dirty="0"/>
              <a:t>-NMR advantages:</a:t>
            </a:r>
          </a:p>
          <a:p>
            <a:pPr lvl="1"/>
            <a:r>
              <a:rPr lang="en-GB" sz="2000" dirty="0"/>
              <a:t>Sensitivity: metal ions are easily visible, cleaner spectra</a:t>
            </a:r>
          </a:p>
          <a:p>
            <a:pPr lvl="1"/>
            <a:r>
              <a:rPr lang="en-GB" sz="2000" dirty="0"/>
              <a:t>Smaller or no quadrupole moments -&gt; longer T1 and narrower spectra</a:t>
            </a:r>
          </a:p>
          <a:p>
            <a:pPr lvl="1"/>
            <a:r>
              <a:rPr lang="en-GB" sz="2000" dirty="0"/>
              <a:t>Real-time: folding intermediates</a:t>
            </a:r>
            <a:endParaRPr lang="en-CH" sz="20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B014969-8366-6398-79E2-6386959329BB}"/>
              </a:ext>
            </a:extLst>
          </p:cNvPr>
          <p:cNvSpPr txBox="1">
            <a:spLocks/>
          </p:cNvSpPr>
          <p:nvPr/>
        </p:nvSpPr>
        <p:spPr>
          <a:xfrm>
            <a:off x="179512" y="825373"/>
            <a:ext cx="8784976" cy="1451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DNA G-quadruplexes: </a:t>
            </a:r>
          </a:p>
          <a:p>
            <a:pPr lvl="1"/>
            <a:r>
              <a:rPr lang="en-US" dirty="0"/>
              <a:t>present </a:t>
            </a:r>
            <a:r>
              <a:rPr lang="en-US" dirty="0" err="1"/>
              <a:t>e.g</a:t>
            </a:r>
            <a:r>
              <a:rPr lang="en-US" dirty="0"/>
              <a:t> in telomers, crucial: binding to alkali metals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099C33-854E-80CB-81D6-8EB29B203B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187"/>
          <a:stretch/>
        </p:blipFill>
        <p:spPr>
          <a:xfrm>
            <a:off x="179512" y="4797152"/>
            <a:ext cx="8078979" cy="1779938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95640F-F921-A73A-05DA-FCB8A09F08E9}"/>
              </a:ext>
            </a:extLst>
          </p:cNvPr>
          <p:cNvSpPr txBox="1">
            <a:spLocks/>
          </p:cNvSpPr>
          <p:nvPr/>
        </p:nvSpPr>
        <p:spPr>
          <a:xfrm>
            <a:off x="2520230" y="6187583"/>
            <a:ext cx="2519362" cy="360362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B. Karg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F8D1784-E4D8-F457-443A-7FE1D01E2199}"/>
              </a:ext>
            </a:extLst>
          </p:cNvPr>
          <p:cNvSpPr txBox="1">
            <a:spLocks/>
          </p:cNvSpPr>
          <p:nvPr/>
        </p:nvSpPr>
        <p:spPr>
          <a:xfrm>
            <a:off x="179512" y="2996952"/>
            <a:ext cx="8784976" cy="1451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Our study:</a:t>
            </a:r>
          </a:p>
          <a:p>
            <a:pPr lvl="1"/>
            <a:r>
              <a:rPr lang="en-US" dirty="0"/>
              <a:t>Beamline- (vacuum-) compatible solvent: glycholine</a:t>
            </a:r>
          </a:p>
          <a:p>
            <a:pPr lvl="1"/>
            <a:r>
              <a:rPr lang="en-US" dirty="0"/>
              <a:t>Liquid dispenser in vacuum</a:t>
            </a:r>
          </a:p>
          <a:p>
            <a:pPr lvl="1"/>
            <a:r>
              <a:rPr lang="en-US" dirty="0"/>
              <a:t>Short G-rich DNA strands (</a:t>
            </a:r>
            <a:r>
              <a:rPr lang="en-US" dirty="0" err="1"/>
              <a:t>ht</a:t>
            </a:r>
            <a:r>
              <a:rPr lang="en-US" dirty="0"/>
              <a:t>, c-</a:t>
            </a:r>
            <a:r>
              <a:rPr lang="en-US" dirty="0" err="1"/>
              <a:t>myc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66BFAD3-679A-7C81-61D1-B9AF8F16D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" y="-8"/>
            <a:ext cx="9072000" cy="620696"/>
          </a:xfrm>
        </p:spPr>
        <p:txBody>
          <a:bodyPr>
            <a:normAutofit fontScale="90000"/>
          </a:bodyPr>
          <a:lstStyle/>
          <a:p>
            <a:r>
              <a:rPr lang="en-US" dirty="0"/>
              <a:t>DNA G-quadruplex binding to potassium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294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C61FE0A6-DE17-E4D8-2BF8-E78C2CF179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3608" y="6164982"/>
            <a:ext cx="2519362" cy="360363"/>
          </a:xfrm>
        </p:spPr>
        <p:txBody>
          <a:bodyPr/>
          <a:lstStyle/>
          <a:p>
            <a:endParaRPr lang="en-GB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0A469F6-6A6A-83A3-BB59-81A3A4F378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623" t="4143" r="623" b="1898"/>
          <a:stretch/>
        </p:blipFill>
        <p:spPr>
          <a:xfrm>
            <a:off x="-36512" y="3356992"/>
            <a:ext cx="4405239" cy="31100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3C6F08EA-58CC-E309-87F8-D1631BBF525F}"/>
              </a:ext>
            </a:extLst>
          </p:cNvPr>
          <p:cNvSpPr txBox="1"/>
          <p:nvPr/>
        </p:nvSpPr>
        <p:spPr>
          <a:xfrm>
            <a:off x="2983484" y="3717033"/>
            <a:ext cx="10844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Pure </a:t>
            </a:r>
            <a:r>
              <a:rPr lang="en-US" sz="1500" b="1" dirty="0" err="1"/>
              <a:t>glycholine</a:t>
            </a:r>
            <a:endParaRPr lang="en-GB" sz="1500" b="1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43B6BE6-4400-6E9E-ED28-13DB6F1F0B59}"/>
              </a:ext>
            </a:extLst>
          </p:cNvPr>
          <p:cNvSpPr/>
          <p:nvPr/>
        </p:nvSpPr>
        <p:spPr>
          <a:xfrm>
            <a:off x="540060" y="3679463"/>
            <a:ext cx="122413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3530FC-D0D2-447C-D71D-C0A4D76D39ED}"/>
              </a:ext>
            </a:extLst>
          </p:cNvPr>
          <p:cNvGrpSpPr/>
          <p:nvPr/>
        </p:nvGrpSpPr>
        <p:grpSpPr>
          <a:xfrm>
            <a:off x="5500889" y="764704"/>
            <a:ext cx="3597390" cy="2427985"/>
            <a:chOff x="5436096" y="2140200"/>
            <a:chExt cx="3597390" cy="2427985"/>
          </a:xfrm>
        </p:grpSpPr>
        <p:pic>
          <p:nvPicPr>
            <p:cNvPr id="9" name="Picture 8" descr="A picture containing indoor, engine&#10;&#10;Description automatically generated">
              <a:extLst>
                <a:ext uri="{FF2B5EF4-FFF2-40B4-BE49-F238E27FC236}">
                  <a16:creationId xmlns:a16="http://schemas.microsoft.com/office/drawing/2014/main" id="{3F17AC4A-9D4F-5AF7-ED14-192AED6DB7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179" t="16113" r="10880" b="31540"/>
            <a:stretch/>
          </p:blipFill>
          <p:spPr>
            <a:xfrm>
              <a:off x="5705986" y="2140201"/>
              <a:ext cx="3274115" cy="2427984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9523A58-A08E-1971-47DB-37FDFC1C3C0A}"/>
                </a:ext>
              </a:extLst>
            </p:cNvPr>
            <p:cNvSpPr/>
            <p:nvPr/>
          </p:nvSpPr>
          <p:spPr>
            <a:xfrm>
              <a:off x="7372563" y="3298146"/>
              <a:ext cx="183995" cy="184100"/>
            </a:xfrm>
            <a:prstGeom prst="ellipse">
              <a:avLst/>
            </a:prstGeom>
            <a:no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98D2FAF-CB2E-99BB-1872-2A93079266C6}"/>
                </a:ext>
              </a:extLst>
            </p:cNvPr>
            <p:cNvSpPr/>
            <p:nvPr/>
          </p:nvSpPr>
          <p:spPr>
            <a:xfrm>
              <a:off x="6880283" y="2238033"/>
              <a:ext cx="650932" cy="1060450"/>
            </a:xfrm>
            <a:custGeom>
              <a:avLst/>
              <a:gdLst>
                <a:gd name="connsiteX0" fmla="*/ 0 w 650932"/>
                <a:gd name="connsiteY0" fmla="*/ 0 h 1060450"/>
                <a:gd name="connsiteX1" fmla="*/ 403225 w 650932"/>
                <a:gd name="connsiteY1" fmla="*/ 263525 h 1060450"/>
                <a:gd name="connsiteX2" fmla="*/ 606425 w 650932"/>
                <a:gd name="connsiteY2" fmla="*/ 419100 h 1060450"/>
                <a:gd name="connsiteX3" fmla="*/ 650875 w 650932"/>
                <a:gd name="connsiteY3" fmla="*/ 574675 h 1060450"/>
                <a:gd name="connsiteX4" fmla="*/ 619125 w 650932"/>
                <a:gd name="connsiteY4" fmla="*/ 1060450 h 106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0932" h="1060450">
                  <a:moveTo>
                    <a:pt x="0" y="0"/>
                  </a:moveTo>
                  <a:cubicBezTo>
                    <a:pt x="151077" y="96837"/>
                    <a:pt x="302154" y="193675"/>
                    <a:pt x="403225" y="263525"/>
                  </a:cubicBezTo>
                  <a:cubicBezTo>
                    <a:pt x="504296" y="333375"/>
                    <a:pt x="565150" y="367242"/>
                    <a:pt x="606425" y="419100"/>
                  </a:cubicBezTo>
                  <a:cubicBezTo>
                    <a:pt x="647700" y="470958"/>
                    <a:pt x="648758" y="467783"/>
                    <a:pt x="650875" y="574675"/>
                  </a:cubicBezTo>
                  <a:cubicBezTo>
                    <a:pt x="652992" y="681567"/>
                    <a:pt x="595842" y="1003300"/>
                    <a:pt x="619125" y="1060450"/>
                  </a:cubicBezTo>
                </a:path>
              </a:pathLst>
            </a:custGeom>
            <a:no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10578A9-9C61-A4D5-BAAB-776D7CC74A1A}"/>
                </a:ext>
              </a:extLst>
            </p:cNvPr>
            <p:cNvSpPr/>
            <p:nvPr/>
          </p:nvSpPr>
          <p:spPr>
            <a:xfrm>
              <a:off x="5436096" y="2205923"/>
              <a:ext cx="1455683" cy="1099241"/>
            </a:xfrm>
            <a:custGeom>
              <a:avLst/>
              <a:gdLst>
                <a:gd name="connsiteX0" fmla="*/ 1455683 w 1455683"/>
                <a:gd name="connsiteY0" fmla="*/ 53021 h 1099241"/>
                <a:gd name="connsiteX1" fmla="*/ 1308538 w 1455683"/>
                <a:gd name="connsiteY1" fmla="*/ 469 h 1099241"/>
                <a:gd name="connsiteX2" fmla="*/ 1061545 w 1455683"/>
                <a:gd name="connsiteY2" fmla="*/ 37256 h 1099241"/>
                <a:gd name="connsiteX3" fmla="*/ 819807 w 1455683"/>
                <a:gd name="connsiteY3" fmla="*/ 189656 h 1099241"/>
                <a:gd name="connsiteX4" fmla="*/ 677917 w 1455683"/>
                <a:gd name="connsiteY4" fmla="*/ 420883 h 1099241"/>
                <a:gd name="connsiteX5" fmla="*/ 530772 w 1455683"/>
                <a:gd name="connsiteY5" fmla="*/ 657366 h 1099241"/>
                <a:gd name="connsiteX6" fmla="*/ 273269 w 1455683"/>
                <a:gd name="connsiteY6" fmla="*/ 972676 h 1099241"/>
                <a:gd name="connsiteX7" fmla="*/ 0 w 1455683"/>
                <a:gd name="connsiteY7" fmla="*/ 1098801 h 1099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5683" h="1099241">
                  <a:moveTo>
                    <a:pt x="1455683" y="53021"/>
                  </a:moveTo>
                  <a:cubicBezTo>
                    <a:pt x="1414955" y="28058"/>
                    <a:pt x="1374228" y="3096"/>
                    <a:pt x="1308538" y="469"/>
                  </a:cubicBezTo>
                  <a:cubicBezTo>
                    <a:pt x="1242848" y="-2158"/>
                    <a:pt x="1143000" y="5725"/>
                    <a:pt x="1061545" y="37256"/>
                  </a:cubicBezTo>
                  <a:cubicBezTo>
                    <a:pt x="980090" y="68787"/>
                    <a:pt x="883745" y="125718"/>
                    <a:pt x="819807" y="189656"/>
                  </a:cubicBezTo>
                  <a:cubicBezTo>
                    <a:pt x="755869" y="253594"/>
                    <a:pt x="726089" y="342931"/>
                    <a:pt x="677917" y="420883"/>
                  </a:cubicBezTo>
                  <a:cubicBezTo>
                    <a:pt x="629745" y="498835"/>
                    <a:pt x="598213" y="565400"/>
                    <a:pt x="530772" y="657366"/>
                  </a:cubicBezTo>
                  <a:cubicBezTo>
                    <a:pt x="463331" y="749332"/>
                    <a:pt x="361731" y="899104"/>
                    <a:pt x="273269" y="972676"/>
                  </a:cubicBezTo>
                  <a:cubicBezTo>
                    <a:pt x="184807" y="1046248"/>
                    <a:pt x="20145" y="1104932"/>
                    <a:pt x="0" y="1098801"/>
                  </a:cubicBezTo>
                </a:path>
              </a:pathLst>
            </a:custGeom>
            <a:noFill/>
            <a:ln w="38100"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DD9F4FB-6D83-47C3-3254-8F82099B369B}"/>
                </a:ext>
              </a:extLst>
            </p:cNvPr>
            <p:cNvGrpSpPr/>
            <p:nvPr/>
          </p:nvGrpSpPr>
          <p:grpSpPr>
            <a:xfrm>
              <a:off x="7561758" y="2140200"/>
              <a:ext cx="1471728" cy="994585"/>
              <a:chOff x="9377800" y="2204042"/>
              <a:chExt cx="1471728" cy="994585"/>
            </a:xfrm>
          </p:grpSpPr>
          <p:sp>
            <p:nvSpPr>
              <p:cNvPr id="35" name="Right Arrow 29">
                <a:extLst>
                  <a:ext uri="{FF2B5EF4-FFF2-40B4-BE49-F238E27FC236}">
                    <a16:creationId xmlns:a16="http://schemas.microsoft.com/office/drawing/2014/main" id="{7F4351F3-4323-9456-E980-1DDFE3D3FC07}"/>
                  </a:ext>
                </a:extLst>
              </p:cNvPr>
              <p:cNvSpPr/>
              <p:nvPr/>
            </p:nvSpPr>
            <p:spPr>
              <a:xfrm rot="8702752">
                <a:off x="9377800" y="2723774"/>
                <a:ext cx="1362456" cy="474853"/>
              </a:xfrm>
              <a:prstGeom prst="rightArrow">
                <a:avLst>
                  <a:gd name="adj1" fmla="val 34595"/>
                  <a:gd name="adj2" fmla="val 78885"/>
                </a:avLst>
              </a:prstGeom>
              <a:solidFill>
                <a:schemeClr val="accent6">
                  <a:lumMod val="60000"/>
                  <a:lumOff val="4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>
                  <a:effectLst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F42F547-AEBA-810F-D709-A2344D6C8EE8}"/>
                  </a:ext>
                </a:extLst>
              </p:cNvPr>
              <p:cNvSpPr txBox="1"/>
              <p:nvPr/>
            </p:nvSpPr>
            <p:spPr>
              <a:xfrm>
                <a:off x="10193579" y="2204042"/>
                <a:ext cx="6559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DE" sz="16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beam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C15B1A1-FBB3-907D-5268-DBF05CA1C8FE}"/>
              </a:ext>
            </a:extLst>
          </p:cNvPr>
          <p:cNvGrpSpPr/>
          <p:nvPr/>
        </p:nvGrpSpPr>
        <p:grpSpPr>
          <a:xfrm>
            <a:off x="223712" y="764704"/>
            <a:ext cx="5048486" cy="2427984"/>
            <a:chOff x="251520" y="2526044"/>
            <a:chExt cx="5048486" cy="2427984"/>
          </a:xfrm>
        </p:grpSpPr>
        <p:pic>
          <p:nvPicPr>
            <p:cNvPr id="8" name="Picture 7" descr="A picture containing indoor, cooking, kitchen appliance, pan&#10;&#10;Description automatically generated">
              <a:extLst>
                <a:ext uri="{FF2B5EF4-FFF2-40B4-BE49-F238E27FC236}">
                  <a16:creationId xmlns:a16="http://schemas.microsoft.com/office/drawing/2014/main" id="{3B7D5D62-1F01-66C0-0061-BF93D5F3A6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814" t="28972" b="12556"/>
            <a:stretch/>
          </p:blipFill>
          <p:spPr>
            <a:xfrm>
              <a:off x="251520" y="2526044"/>
              <a:ext cx="5048486" cy="242798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855D4E4-E7C9-A820-A526-400DE63D9133}"/>
                </a:ext>
              </a:extLst>
            </p:cNvPr>
            <p:cNvSpPr/>
            <p:nvPr/>
          </p:nvSpPr>
          <p:spPr>
            <a:xfrm rot="996060">
              <a:off x="1262181" y="2901126"/>
              <a:ext cx="1002885" cy="350361"/>
            </a:xfrm>
            <a:prstGeom prst="rect">
              <a:avLst/>
            </a:prstGeom>
            <a:noFill/>
            <a:ln w="38100">
              <a:solidFill>
                <a:srgbClr val="FFC000">
                  <a:alpha val="87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3DAC752-7A4A-7F10-8BA9-568EBB7D485A}"/>
                </a:ext>
              </a:extLst>
            </p:cNvPr>
            <p:cNvSpPr/>
            <p:nvPr/>
          </p:nvSpPr>
          <p:spPr>
            <a:xfrm>
              <a:off x="3986726" y="3660534"/>
              <a:ext cx="1013895" cy="1048712"/>
            </a:xfrm>
            <a:prstGeom prst="ellipse">
              <a:avLst/>
            </a:prstGeom>
            <a:noFill/>
            <a:ln w="38100">
              <a:solidFill>
                <a:srgbClr val="00B0F0">
                  <a:alpha val="8464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C885BEC-30AD-C510-E59C-CCBB9FD1C297}"/>
                </a:ext>
              </a:extLst>
            </p:cNvPr>
            <p:cNvSpPr/>
            <p:nvPr/>
          </p:nvSpPr>
          <p:spPr>
            <a:xfrm>
              <a:off x="3687341" y="3473242"/>
              <a:ext cx="886875" cy="861716"/>
            </a:xfrm>
            <a:prstGeom prst="ellipse">
              <a:avLst/>
            </a:prstGeom>
            <a:noFill/>
            <a:ln w="38100">
              <a:solidFill>
                <a:srgbClr val="00B0F0">
                  <a:alpha val="8464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C48D76B-9676-BA51-14B5-356C63310BD1}"/>
                </a:ext>
              </a:extLst>
            </p:cNvPr>
            <p:cNvSpPr/>
            <p:nvPr/>
          </p:nvSpPr>
          <p:spPr>
            <a:xfrm>
              <a:off x="3943586" y="3220266"/>
              <a:ext cx="393277" cy="763398"/>
            </a:xfrm>
            <a:custGeom>
              <a:avLst/>
              <a:gdLst>
                <a:gd name="connsiteX0" fmla="*/ 0 w 393277"/>
                <a:gd name="connsiteY0" fmla="*/ 0 h 763398"/>
                <a:gd name="connsiteX1" fmla="*/ 306198 w 393277"/>
                <a:gd name="connsiteY1" fmla="*/ 251670 h 763398"/>
                <a:gd name="connsiteX2" fmla="*/ 381699 w 393277"/>
                <a:gd name="connsiteY2" fmla="*/ 423644 h 763398"/>
                <a:gd name="connsiteX3" fmla="*/ 390088 w 393277"/>
                <a:gd name="connsiteY3" fmla="*/ 616591 h 763398"/>
                <a:gd name="connsiteX4" fmla="*/ 352338 w 393277"/>
                <a:gd name="connsiteY4" fmla="*/ 763398 h 76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277" h="763398">
                  <a:moveTo>
                    <a:pt x="0" y="0"/>
                  </a:moveTo>
                  <a:cubicBezTo>
                    <a:pt x="121291" y="90531"/>
                    <a:pt x="242582" y="181063"/>
                    <a:pt x="306198" y="251670"/>
                  </a:cubicBezTo>
                  <a:cubicBezTo>
                    <a:pt x="369814" y="322277"/>
                    <a:pt x="367717" y="362824"/>
                    <a:pt x="381699" y="423644"/>
                  </a:cubicBezTo>
                  <a:cubicBezTo>
                    <a:pt x="395681" y="484464"/>
                    <a:pt x="394982" y="559965"/>
                    <a:pt x="390088" y="616591"/>
                  </a:cubicBezTo>
                  <a:cubicBezTo>
                    <a:pt x="385195" y="673217"/>
                    <a:pt x="368766" y="718307"/>
                    <a:pt x="352338" y="763398"/>
                  </a:cubicBezTo>
                </a:path>
              </a:pathLst>
            </a:custGeom>
            <a:noFill/>
            <a:ln w="317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AD894EE-F70B-5FB9-76B6-9E4F14437ADB}"/>
                </a:ext>
              </a:extLst>
            </p:cNvPr>
            <p:cNvSpPr/>
            <p:nvPr/>
          </p:nvSpPr>
          <p:spPr>
            <a:xfrm rot="571646">
              <a:off x="4263236" y="3931208"/>
              <a:ext cx="63062" cy="161284"/>
            </a:xfrm>
            <a:prstGeom prst="ellipse">
              <a:avLst/>
            </a:prstGeom>
            <a:noFill/>
            <a:ln w="317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F06A8F1-209E-97B1-BAF2-3AEF412D1FAD}"/>
                </a:ext>
              </a:extLst>
            </p:cNvPr>
            <p:cNvCxnSpPr>
              <a:stCxn id="11" idx="3"/>
            </p:cNvCxnSpPr>
            <p:nvPr/>
          </p:nvCxnSpPr>
          <p:spPr>
            <a:xfrm>
              <a:off x="2244165" y="3219572"/>
              <a:ext cx="757829" cy="222906"/>
            </a:xfrm>
            <a:prstGeom prst="line">
              <a:avLst/>
            </a:prstGeom>
            <a:ln w="38100">
              <a:solidFill>
                <a:schemeClr val="bg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1A54F6AF-36CE-BB48-70EE-84EE74432187}"/>
                </a:ext>
              </a:extLst>
            </p:cNvPr>
            <p:cNvSpPr/>
            <p:nvPr/>
          </p:nvSpPr>
          <p:spPr>
            <a:xfrm>
              <a:off x="3007249" y="3182048"/>
              <a:ext cx="951186" cy="284415"/>
            </a:xfrm>
            <a:custGeom>
              <a:avLst/>
              <a:gdLst>
                <a:gd name="connsiteX0" fmla="*/ 0 w 951186"/>
                <a:gd name="connsiteY0" fmla="*/ 265685 h 284415"/>
                <a:gd name="connsiteX1" fmla="*/ 157655 w 951186"/>
                <a:gd name="connsiteY1" fmla="*/ 281450 h 284415"/>
                <a:gd name="connsiteX2" fmla="*/ 294290 w 951186"/>
                <a:gd name="connsiteY2" fmla="*/ 213133 h 284415"/>
                <a:gd name="connsiteX3" fmla="*/ 509752 w 951186"/>
                <a:gd name="connsiteY3" fmla="*/ 92264 h 284415"/>
                <a:gd name="connsiteX4" fmla="*/ 693683 w 951186"/>
                <a:gd name="connsiteY4" fmla="*/ 13437 h 284415"/>
                <a:gd name="connsiteX5" fmla="*/ 814552 w 951186"/>
                <a:gd name="connsiteY5" fmla="*/ 2926 h 284415"/>
                <a:gd name="connsiteX6" fmla="*/ 951186 w 951186"/>
                <a:gd name="connsiteY6" fmla="*/ 44968 h 284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1186" h="284415">
                  <a:moveTo>
                    <a:pt x="0" y="265685"/>
                  </a:moveTo>
                  <a:cubicBezTo>
                    <a:pt x="54303" y="277947"/>
                    <a:pt x="108607" y="290209"/>
                    <a:pt x="157655" y="281450"/>
                  </a:cubicBezTo>
                  <a:cubicBezTo>
                    <a:pt x="206703" y="272691"/>
                    <a:pt x="235607" y="244664"/>
                    <a:pt x="294290" y="213133"/>
                  </a:cubicBezTo>
                  <a:cubicBezTo>
                    <a:pt x="352973" y="181602"/>
                    <a:pt x="443187" y="125547"/>
                    <a:pt x="509752" y="92264"/>
                  </a:cubicBezTo>
                  <a:cubicBezTo>
                    <a:pt x="576318" y="58981"/>
                    <a:pt x="642883" y="28327"/>
                    <a:pt x="693683" y="13437"/>
                  </a:cubicBezTo>
                  <a:cubicBezTo>
                    <a:pt x="744483" y="-1453"/>
                    <a:pt x="771635" y="-2329"/>
                    <a:pt x="814552" y="2926"/>
                  </a:cubicBezTo>
                  <a:cubicBezTo>
                    <a:pt x="857469" y="8181"/>
                    <a:pt x="900386" y="22196"/>
                    <a:pt x="951186" y="44968"/>
                  </a:cubicBezTo>
                </a:path>
              </a:pathLst>
            </a:custGeom>
            <a:noFill/>
            <a:ln w="38100"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B7FDBFC-09D1-29C3-FD70-A4AEFA9D7E58}"/>
                </a:ext>
              </a:extLst>
            </p:cNvPr>
            <p:cNvSpPr txBox="1"/>
            <p:nvPr/>
          </p:nvSpPr>
          <p:spPr>
            <a:xfrm>
              <a:off x="2159568" y="2711686"/>
              <a:ext cx="9768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1600" dirty="0">
                  <a:solidFill>
                    <a:srgbClr val="FFC000"/>
                  </a:solidFill>
                </a:rPr>
                <a:t>container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E4221F8-C339-2BB8-AF99-6EA5F61C4119}"/>
                </a:ext>
              </a:extLst>
            </p:cNvPr>
            <p:cNvSpPr txBox="1"/>
            <p:nvPr/>
          </p:nvSpPr>
          <p:spPr>
            <a:xfrm>
              <a:off x="2849097" y="3799980"/>
              <a:ext cx="804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1600" dirty="0">
                  <a:solidFill>
                    <a:srgbClr val="00B0F0"/>
                  </a:solidFill>
                </a:rPr>
                <a:t>RF coils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C2963B8-23F6-0A65-6C7B-D0DA9675D15C}"/>
              </a:ext>
            </a:extLst>
          </p:cNvPr>
          <p:cNvSpPr txBox="1"/>
          <p:nvPr/>
        </p:nvSpPr>
        <p:spPr>
          <a:xfrm rot="16200000">
            <a:off x="5122324" y="2390572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Design: 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F3F86B-D455-4994-BFA6-20F68AA7A8B2}"/>
              </a:ext>
            </a:extLst>
          </p:cNvPr>
          <p:cNvSpPr txBox="1"/>
          <p:nvPr/>
        </p:nvSpPr>
        <p:spPr>
          <a:xfrm>
            <a:off x="305710" y="6608386"/>
            <a:ext cx="6544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 collaboration with M. Baranowski, M. Kozak (Poznan), J. </a:t>
            </a:r>
            <a:r>
              <a:rPr lang="en-GB" sz="1200" dirty="0" err="1"/>
              <a:t>Plavec</a:t>
            </a:r>
            <a:r>
              <a:rPr lang="en-GB" sz="1200" dirty="0"/>
              <a:t> (</a:t>
            </a:r>
            <a:r>
              <a:rPr lang="en-GB" sz="1200" dirty="0" err="1"/>
              <a:t>Ljiubliana</a:t>
            </a:r>
            <a:r>
              <a:rPr lang="en-GB" sz="1200" dirty="0"/>
              <a:t>); funded by ERC (2015-21)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85C25D1-6DCB-872E-D28D-0F82B7F8BA94}"/>
              </a:ext>
            </a:extLst>
          </p:cNvPr>
          <p:cNvSpPr txBox="1"/>
          <p:nvPr/>
        </p:nvSpPr>
        <p:spPr>
          <a:xfrm>
            <a:off x="484463" y="3757957"/>
            <a:ext cx="17819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10</a:t>
            </a:r>
            <a:r>
              <a:rPr lang="en-US" baseline="30000" dirty="0"/>
              <a:t>7</a:t>
            </a:r>
            <a:r>
              <a:rPr lang="en-US" dirty="0"/>
              <a:t> of </a:t>
            </a:r>
            <a:r>
              <a:rPr lang="en-US" baseline="30000" dirty="0"/>
              <a:t>47</a:t>
            </a:r>
            <a:r>
              <a:rPr lang="en-US" dirty="0"/>
              <a:t>K nuclei</a:t>
            </a:r>
          </a:p>
          <a:p>
            <a:pPr algn="ctr"/>
            <a:r>
              <a:rPr lang="en-US" dirty="0"/>
              <a:t>30 min scan</a:t>
            </a:r>
          </a:p>
          <a:p>
            <a:pPr algn="ctr"/>
            <a:r>
              <a:rPr lang="en-US" dirty="0"/>
              <a:t> </a:t>
            </a:r>
            <a:endParaRPr lang="en-GB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2DD26FFA-E40E-57BA-49D4-FC5B64B73917}"/>
              </a:ext>
            </a:extLst>
          </p:cNvPr>
          <p:cNvSpPr txBox="1">
            <a:spLocks/>
          </p:cNvSpPr>
          <p:nvPr/>
        </p:nvSpPr>
        <p:spPr>
          <a:xfrm>
            <a:off x="36504" y="-8"/>
            <a:ext cx="9072000" cy="620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DNA G-quadruplex binding to </a:t>
            </a:r>
            <a:r>
              <a:rPr lang="en-US" baseline="30000" dirty="0"/>
              <a:t>47</a:t>
            </a:r>
            <a:r>
              <a:rPr lang="en-US" dirty="0"/>
              <a:t>K </a:t>
            </a:r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8942351-04B8-5869-3E66-DDED734417B2}"/>
              </a:ext>
            </a:extLst>
          </p:cNvPr>
          <p:cNvSpPr txBox="1"/>
          <p:nvPr/>
        </p:nvSpPr>
        <p:spPr>
          <a:xfrm>
            <a:off x="2052029" y="5495488"/>
            <a:ext cx="1149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After 3h</a:t>
            </a:r>
          </a:p>
          <a:p>
            <a:pPr algn="ctr"/>
            <a:r>
              <a:rPr lang="en-US" dirty="0"/>
              <a:t>in vacuum</a:t>
            </a:r>
            <a:endParaRPr lang="en-GB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38FFFAC-AC7F-E446-1BEE-220C833E855E}"/>
              </a:ext>
            </a:extLst>
          </p:cNvPr>
          <p:cNvGrpSpPr/>
          <p:nvPr/>
        </p:nvGrpSpPr>
        <p:grpSpPr>
          <a:xfrm>
            <a:off x="4493664" y="3408712"/>
            <a:ext cx="4542832" cy="3116632"/>
            <a:chOff x="4499992" y="3240359"/>
            <a:chExt cx="4469906" cy="3212977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EC9C6A4-C9BF-DFD1-27C5-F5A9788106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614" t="3907" r="614"/>
            <a:stretch/>
          </p:blipFill>
          <p:spPr>
            <a:xfrm>
              <a:off x="4499992" y="3240359"/>
              <a:ext cx="4469906" cy="3212977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B0FE763-41BE-0CAE-B365-BB6DA93BC4CA}"/>
                </a:ext>
              </a:extLst>
            </p:cNvPr>
            <p:cNvSpPr txBox="1"/>
            <p:nvPr/>
          </p:nvSpPr>
          <p:spPr>
            <a:xfrm>
              <a:off x="7303964" y="3600400"/>
              <a:ext cx="1660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/>
                <a:t>Glycholine</a:t>
              </a:r>
              <a:r>
                <a:rPr lang="en-US" sz="1400" b="1" dirty="0"/>
                <a:t> + c-MYC folded around Na+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B253D9A-C449-C744-5113-7AFC70944BA9}"/>
                </a:ext>
              </a:extLst>
            </p:cNvPr>
            <p:cNvSpPr/>
            <p:nvPr/>
          </p:nvSpPr>
          <p:spPr>
            <a:xfrm>
              <a:off x="5068449" y="3581880"/>
              <a:ext cx="1224136" cy="1224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372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uild="p"/>
      <p:bldP spid="51" grpId="0"/>
      <p:bldP spid="52" grpId="0" animBg="1"/>
      <p:bldP spid="4" grpId="0"/>
      <p:bldP spid="40" grpId="0"/>
      <p:bldP spid="4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AF7BE206-D416-D0FD-2FCF-8E1250A56BF8}"/>
              </a:ext>
            </a:extLst>
          </p:cNvPr>
          <p:cNvGrpSpPr/>
          <p:nvPr/>
        </p:nvGrpSpPr>
        <p:grpSpPr>
          <a:xfrm>
            <a:off x="899592" y="2488704"/>
            <a:ext cx="7794444" cy="4096675"/>
            <a:chOff x="124572" y="1413586"/>
            <a:chExt cx="8442516" cy="47535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CE0CB42-0EAC-BD23-48FA-F66577D3CC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612" b="17236"/>
            <a:stretch/>
          </p:blipFill>
          <p:spPr>
            <a:xfrm>
              <a:off x="290396" y="1413586"/>
              <a:ext cx="8276692" cy="4753581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B1B02FC-6C02-E352-0596-7F540F968FC4}"/>
                </a:ext>
              </a:extLst>
            </p:cNvPr>
            <p:cNvCxnSpPr/>
            <p:nvPr/>
          </p:nvCxnSpPr>
          <p:spPr>
            <a:xfrm>
              <a:off x="2136075" y="1772816"/>
              <a:ext cx="851749" cy="8640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6E589C-F637-B64C-85BB-6C59D71BC469}"/>
                </a:ext>
              </a:extLst>
            </p:cNvPr>
            <p:cNvSpPr txBox="1"/>
            <p:nvPr/>
          </p:nvSpPr>
          <p:spPr>
            <a:xfrm>
              <a:off x="1076098" y="1448383"/>
              <a:ext cx="920579" cy="357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load-lock</a:t>
              </a:r>
              <a:endParaRPr lang="en-GB" sz="1400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DB33DE2-588B-2061-D556-A943C4D2E189}"/>
                </a:ext>
              </a:extLst>
            </p:cNvPr>
            <p:cNvCxnSpPr/>
            <p:nvPr/>
          </p:nvCxnSpPr>
          <p:spPr>
            <a:xfrm flipH="1">
              <a:off x="6228184" y="2276872"/>
              <a:ext cx="792088" cy="16257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8B89304-188D-EAE7-F151-D57DFE0E3DC8}"/>
                </a:ext>
              </a:extLst>
            </p:cNvPr>
            <p:cNvSpPr txBox="1"/>
            <p:nvPr/>
          </p:nvSpPr>
          <p:spPr>
            <a:xfrm>
              <a:off x="7020272" y="1772816"/>
              <a:ext cx="841960" cy="357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LN</a:t>
              </a:r>
              <a:r>
                <a:rPr lang="en-US" sz="1400" baseline="-25000" dirty="0"/>
                <a:t>2</a:t>
              </a:r>
              <a:r>
                <a:rPr lang="en-US" sz="1400" dirty="0"/>
                <a:t> trap</a:t>
              </a:r>
              <a:endParaRPr lang="en-GB" sz="140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F19CDA5-95C2-71D8-10D7-A0C1833EBBDD}"/>
                </a:ext>
              </a:extLst>
            </p:cNvPr>
            <p:cNvCxnSpPr/>
            <p:nvPr/>
          </p:nvCxnSpPr>
          <p:spPr>
            <a:xfrm flipH="1" flipV="1">
              <a:off x="4932040" y="4077072"/>
              <a:ext cx="288032" cy="10081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8DF6E9-67B0-BE4B-F7FE-967E95CA0708}"/>
                </a:ext>
              </a:extLst>
            </p:cNvPr>
            <p:cNvSpPr txBox="1"/>
            <p:nvPr/>
          </p:nvSpPr>
          <p:spPr>
            <a:xfrm>
              <a:off x="4270116" y="4977698"/>
              <a:ext cx="1899913" cy="60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Sample temp control:</a:t>
              </a:r>
            </a:p>
            <a:p>
              <a:pPr algn="ctr"/>
              <a:r>
                <a:rPr lang="en-US" sz="1400" dirty="0"/>
                <a:t>-30 to 200 deg</a:t>
              </a:r>
              <a:endParaRPr lang="en-GB" sz="1400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CD1253A-16D9-66EB-EC78-4FFF5D2E0534}"/>
                </a:ext>
              </a:extLst>
            </p:cNvPr>
            <p:cNvCxnSpPr>
              <a:cxnSpLocks/>
            </p:cNvCxnSpPr>
            <p:nvPr/>
          </p:nvCxnSpPr>
          <p:spPr>
            <a:xfrm>
              <a:off x="683568" y="2636912"/>
              <a:ext cx="144016" cy="10081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ED97DB-79F0-F9F9-83A7-3BE11905C506}"/>
                </a:ext>
              </a:extLst>
            </p:cNvPr>
            <p:cNvSpPr txBox="1"/>
            <p:nvPr/>
          </p:nvSpPr>
          <p:spPr>
            <a:xfrm>
              <a:off x="124572" y="2034268"/>
              <a:ext cx="1877203" cy="60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Bellow system to </a:t>
              </a:r>
            </a:p>
            <a:p>
              <a:r>
                <a:rPr lang="en-US" sz="1400" dirty="0"/>
                <a:t>load/remove sample </a:t>
              </a:r>
              <a:endParaRPr lang="en-GB" sz="1400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99EB596-428A-DDBF-0AAC-E56223963D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87824" y="3645024"/>
              <a:ext cx="0" cy="8710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D600E3-379C-2990-97E5-AA9D8AEC02EB}"/>
                </a:ext>
              </a:extLst>
            </p:cNvPr>
            <p:cNvSpPr txBox="1"/>
            <p:nvPr/>
          </p:nvSpPr>
          <p:spPr>
            <a:xfrm>
              <a:off x="2596255" y="4516033"/>
              <a:ext cx="1481319" cy="607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Sample exchange point</a:t>
              </a:r>
              <a:endParaRPr lang="en-GB" sz="14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E7E29B-4379-CF8A-C7A8-61CB9FD7C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 diffusion in all solid-state batteries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8ADA0-736C-8A90-F82D-D71AFB9F6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5" y="692695"/>
            <a:ext cx="5568451" cy="1707538"/>
          </a:xfrm>
        </p:spPr>
        <p:txBody>
          <a:bodyPr>
            <a:normAutofit/>
          </a:bodyPr>
          <a:lstStyle/>
          <a:p>
            <a:r>
              <a:rPr lang="en-US" dirty="0"/>
              <a:t>Lithium diffusion in solid-state battery materials</a:t>
            </a:r>
          </a:p>
          <a:p>
            <a:pPr lvl="1"/>
            <a:r>
              <a:rPr lang="en-US" dirty="0"/>
              <a:t>Depth-controlled implantation</a:t>
            </a:r>
          </a:p>
          <a:p>
            <a:pPr lvl="1"/>
            <a:r>
              <a:rPr lang="en-US" dirty="0"/>
              <a:t>Measurement of T1 relaxation time for implantation in different layers</a:t>
            </a:r>
          </a:p>
          <a:p>
            <a:endParaRPr lang="en-US" dirty="0">
              <a:latin typeface="Symbol" panose="05050102010706020507" pitchFamily="18" charset="2"/>
            </a:endParaRPr>
          </a:p>
          <a:p>
            <a:endParaRPr lang="en-US" dirty="0">
              <a:latin typeface="Symbol" panose="05050102010706020507" pitchFamily="18" charset="2"/>
            </a:endParaRP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FB25D1-B4A1-7F69-FED4-F84BF2D2B8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2278" r="48994"/>
          <a:stretch/>
        </p:blipFill>
        <p:spPr>
          <a:xfrm>
            <a:off x="7955872" y="692695"/>
            <a:ext cx="1152128" cy="1166527"/>
          </a:xfrm>
          <a:prstGeom prst="rect">
            <a:avLst/>
          </a:prstGeom>
        </p:spPr>
      </p:pic>
      <p:pic>
        <p:nvPicPr>
          <p:cNvPr id="7" name="Picture 6" descr="A diagram of an anode and cathode&#10;&#10;Description automatically generated">
            <a:extLst>
              <a:ext uri="{FF2B5EF4-FFF2-40B4-BE49-F238E27FC236}">
                <a16:creationId xmlns:a16="http://schemas.microsoft.com/office/drawing/2014/main" id="{C81D67D2-25F3-1F6C-F5A6-E3C51C8E17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7793" b="20001"/>
          <a:stretch/>
        </p:blipFill>
        <p:spPr>
          <a:xfrm>
            <a:off x="5603946" y="724294"/>
            <a:ext cx="2344386" cy="11665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90F79A-4497-0C17-D0C0-04522FEAB87C}"/>
              </a:ext>
            </a:extLst>
          </p:cNvPr>
          <p:cNvSpPr txBox="1"/>
          <p:nvPr/>
        </p:nvSpPr>
        <p:spPr>
          <a:xfrm>
            <a:off x="-252536" y="6553780"/>
            <a:ext cx="84249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dirty="0"/>
              <a:t>Triggered by G. Rees, Oxford; collaboration with Z. Salman (PSI); funded by CERN Knowledge Transfer Fund (2024-26)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3553FB-72A6-987F-5B21-1BE9EFA5DBC8}"/>
              </a:ext>
            </a:extLst>
          </p:cNvPr>
          <p:cNvSpPr txBox="1"/>
          <p:nvPr/>
        </p:nvSpPr>
        <p:spPr>
          <a:xfrm>
            <a:off x="1709739" y="2120118"/>
            <a:ext cx="6246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Beamline upgrades ongoing, 1</a:t>
            </a:r>
            <a:r>
              <a:rPr lang="en-US" baseline="30000" dirty="0"/>
              <a:t>st</a:t>
            </a:r>
            <a:r>
              <a:rPr lang="en-US" dirty="0"/>
              <a:t> measurements planned for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696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C21403A-F68C-92A3-9845-F1B9F271E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36448-E563-DE9B-B3DC-F2CC791B4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"/>
            <a:ext cx="9108000" cy="620696"/>
          </a:xfrm>
        </p:spPr>
        <p:txBody>
          <a:bodyPr>
            <a:noAutofit/>
          </a:bodyPr>
          <a:lstStyle/>
          <a:p>
            <a:r>
              <a:rPr lang="en-US" sz="3200" dirty="0"/>
              <a:t>Distribution of B field &amp; neutrons in unstable nuclei</a:t>
            </a:r>
            <a:endParaRPr lang="en-GB" sz="3200" dirty="0"/>
          </a:p>
        </p:txBody>
      </p:sp>
      <p:sp>
        <p:nvSpPr>
          <p:cNvPr id="37" name="Content Placeholder 5">
            <a:extLst>
              <a:ext uri="{FF2B5EF4-FFF2-40B4-BE49-F238E27FC236}">
                <a16:creationId xmlns:a16="http://schemas.microsoft.com/office/drawing/2014/main" id="{42B05BF4-41E8-1232-44A3-FEDE89CBE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196752"/>
            <a:ext cx="4392487" cy="1465458"/>
          </a:xfrm>
        </p:spPr>
        <p:txBody>
          <a:bodyPr>
            <a:normAutofit/>
          </a:bodyPr>
          <a:lstStyle/>
          <a:p>
            <a:r>
              <a:rPr lang="en-GB" sz="1800" dirty="0"/>
              <a:t>Offset in magnetic moment from HFS (hyperfine anomaly)</a:t>
            </a:r>
          </a:p>
          <a:p>
            <a:r>
              <a:rPr lang="en-GB" sz="1800" dirty="0"/>
              <a:t>Very small, </a:t>
            </a:r>
            <a:r>
              <a:rPr lang="en-GB" sz="1800" b="1" dirty="0"/>
              <a:t>down to 10</a:t>
            </a:r>
            <a:r>
              <a:rPr lang="en-GB" sz="1800" b="1" baseline="30000" dirty="0"/>
              <a:t>-6</a:t>
            </a:r>
          </a:p>
          <a:p>
            <a:r>
              <a:rPr lang="en-GB" sz="1800" b="1" dirty="0"/>
              <a:t>Required: accurate </a:t>
            </a:r>
            <a:r>
              <a:rPr lang="en-GB" sz="1800" b="1" dirty="0">
                <a:latin typeface="Symbol" panose="05050102010706020507" pitchFamily="18" charset="2"/>
              </a:rPr>
              <a:t>m</a:t>
            </a:r>
            <a:r>
              <a:rPr lang="en-GB" sz="1800" b="1" dirty="0"/>
              <a:t> from NMR and HFS </a:t>
            </a:r>
            <a:endParaRPr lang="en-GB" sz="1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902B62-3A15-3EC7-FC75-6397C50D2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0946" y="1416078"/>
            <a:ext cx="761134" cy="7670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D09236-1546-FD08-2B4A-C6CE4CC6DB6D}"/>
              </a:ext>
            </a:extLst>
          </p:cNvPr>
          <p:cNvSpPr txBox="1"/>
          <p:nvPr/>
        </p:nvSpPr>
        <p:spPr>
          <a:xfrm>
            <a:off x="8198512" y="2125935"/>
            <a:ext cx="9820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/>
              <a:t>PreSOBEN</a:t>
            </a:r>
            <a:endParaRPr lang="en-GB" sz="15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DCD69F-C392-6A70-9093-DDDFC7FE2694}"/>
              </a:ext>
            </a:extLst>
          </p:cNvPr>
          <p:cNvGrpSpPr/>
          <p:nvPr/>
        </p:nvGrpSpPr>
        <p:grpSpPr>
          <a:xfrm>
            <a:off x="179512" y="1052736"/>
            <a:ext cx="1348575" cy="1675444"/>
            <a:chOff x="179512" y="1221338"/>
            <a:chExt cx="1584176" cy="1919630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8F579FA5-00E1-3D84-9D59-1A9576C02CAD}"/>
                </a:ext>
              </a:extLst>
            </p:cNvPr>
            <p:cNvGrpSpPr/>
            <p:nvPr/>
          </p:nvGrpSpPr>
          <p:grpSpPr>
            <a:xfrm>
              <a:off x="179512" y="1221338"/>
              <a:ext cx="1584176" cy="1828800"/>
              <a:chOff x="1349780" y="3438438"/>
              <a:chExt cx="1584176" cy="2808312"/>
            </a:xfrm>
          </p:grpSpPr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F85061C7-5232-129A-CC74-60407F3456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9780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3B0D9BBD-2F5B-8BB8-8813-1ACD2DDDA2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3796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6FB6463-5E34-4443-8566-D5E676921E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37812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BF81EDAE-E481-1C1A-5589-1F4EE1C9A8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1828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FC419657-25E6-49A8-7630-F56CA122F8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25844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D50AD674-DD1D-A801-D3C5-B14E46EC08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69860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D7B04441-ECA4-EA2C-5096-76569D85E5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13876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BEED4588-DF59-3FBC-E893-7517135765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57892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662F539-0033-12D3-B473-4EEF431DBF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1908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565FE342-8CD8-CB27-6271-A1C80146A7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45924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5AC8ABED-F06C-232E-50D3-83A1FD4F5E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89940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227D0F86-EDC7-3B1F-023B-440140527B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3956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BDDEB6B-20B3-35CF-A1B0-B096F81669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544" y="1834216"/>
              <a:ext cx="986400" cy="986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4A0EF93-4FF4-D00F-E3CD-9D9ADE9AB552}"/>
                </a:ext>
              </a:extLst>
            </p:cNvPr>
            <p:cNvSpPr txBox="1"/>
            <p:nvPr/>
          </p:nvSpPr>
          <p:spPr>
            <a:xfrm>
              <a:off x="794385" y="1274182"/>
              <a:ext cx="3802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2800" i="1" dirty="0">
                  <a:solidFill>
                    <a:srgbClr val="29348C"/>
                  </a:solidFill>
                </a:rPr>
                <a:t>B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02C11D57-A933-A29A-B52F-8F69AD1FD31A}"/>
                    </a:ext>
                  </a:extLst>
                </p:cNvPr>
                <p:cNvSpPr txBox="1"/>
                <p:nvPr/>
              </p:nvSpPr>
              <p:spPr>
                <a:xfrm>
                  <a:off x="782947" y="2115457"/>
                  <a:ext cx="385041" cy="369332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F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oMath>
                    </m:oMathPara>
                  </a14:m>
                  <a:endParaRPr lang="en-FR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02C11D57-A933-A29A-B52F-8F69AD1FD3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947" y="2115457"/>
                  <a:ext cx="385041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886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1F6DDFDE-E984-3F14-36ED-0A17DC12B8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09489" y="1590816"/>
              <a:ext cx="351839" cy="379774"/>
            </a:xfrm>
            <a:prstGeom prst="straightConnector1">
              <a:avLst/>
            </a:prstGeom>
            <a:ln w="730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E1D8660-8428-DB3A-6E9D-F7AA5A2E5B14}"/>
                </a:ext>
              </a:extLst>
            </p:cNvPr>
            <p:cNvSpPr txBox="1"/>
            <p:nvPr/>
          </p:nvSpPr>
          <p:spPr>
            <a:xfrm>
              <a:off x="614236" y="2771636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NMR</a:t>
              </a:r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FA5C272-BFD2-84A0-0233-78F74904A579}"/>
              </a:ext>
            </a:extLst>
          </p:cNvPr>
          <p:cNvGrpSpPr/>
          <p:nvPr/>
        </p:nvGrpSpPr>
        <p:grpSpPr>
          <a:xfrm>
            <a:off x="3932920" y="1096144"/>
            <a:ext cx="5139161" cy="1823821"/>
            <a:chOff x="2755920" y="1264746"/>
            <a:chExt cx="5575551" cy="1930343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3FBDDA0D-CD3A-251A-CB1B-D7259AAAFDAB}"/>
                </a:ext>
              </a:extLst>
            </p:cNvPr>
            <p:cNvGrpSpPr/>
            <p:nvPr/>
          </p:nvGrpSpPr>
          <p:grpSpPr>
            <a:xfrm>
              <a:off x="4186052" y="1264746"/>
              <a:ext cx="4145419" cy="1828800"/>
              <a:chOff x="5227363" y="3407592"/>
              <a:chExt cx="4145419" cy="2859196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C8294A1-99D8-0EF8-9592-C4E331132C7C}"/>
                  </a:ext>
                </a:extLst>
              </p:cNvPr>
              <p:cNvGrpSpPr/>
              <p:nvPr/>
            </p:nvGrpSpPr>
            <p:grpSpPr>
              <a:xfrm>
                <a:off x="6570313" y="3437217"/>
                <a:ext cx="468000" cy="2810753"/>
                <a:chOff x="5868237" y="1554351"/>
                <a:chExt cx="936012" cy="2810753"/>
              </a:xfrm>
            </p:grpSpPr>
            <p:sp>
              <p:nvSpPr>
                <p:cNvPr id="63" name="Arc 62">
                  <a:extLst>
                    <a:ext uri="{FF2B5EF4-FFF2-40B4-BE49-F238E27FC236}">
                      <a16:creationId xmlns:a16="http://schemas.microsoft.com/office/drawing/2014/main" id="{DFBB1BCF-DE23-0454-7193-3CB3E1A4BD49}"/>
                    </a:ext>
                  </a:extLst>
                </p:cNvPr>
                <p:cNvSpPr/>
                <p:nvPr/>
              </p:nvSpPr>
              <p:spPr>
                <a:xfrm flipV="1">
                  <a:off x="5868237" y="1556792"/>
                  <a:ext cx="936012" cy="2808312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sp>
              <p:nvSpPr>
                <p:cNvPr id="64" name="Arc 63">
                  <a:extLst>
                    <a:ext uri="{FF2B5EF4-FFF2-40B4-BE49-F238E27FC236}">
                      <a16:creationId xmlns:a16="http://schemas.microsoft.com/office/drawing/2014/main" id="{72B36D59-5963-0C81-551E-0149327BFCE7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5868237" y="1554351"/>
                  <a:ext cx="936012" cy="2808312"/>
                </a:xfrm>
                <a:prstGeom prst="arc">
                  <a:avLst/>
                </a:prstGeom>
                <a:ln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790CB935-3222-CAE1-8F26-7EC9933E3E29}"/>
                  </a:ext>
                </a:extLst>
              </p:cNvPr>
              <p:cNvGrpSpPr/>
              <p:nvPr/>
            </p:nvGrpSpPr>
            <p:grpSpPr>
              <a:xfrm>
                <a:off x="5227363" y="3407592"/>
                <a:ext cx="4145419" cy="2859196"/>
                <a:chOff x="5227363" y="3407592"/>
                <a:chExt cx="4145419" cy="2859196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F94BC949-8830-E058-1391-C3353580B82A}"/>
                    </a:ext>
                  </a:extLst>
                </p:cNvPr>
                <p:cNvGrpSpPr/>
                <p:nvPr/>
              </p:nvGrpSpPr>
              <p:grpSpPr>
                <a:xfrm>
                  <a:off x="7254436" y="3435997"/>
                  <a:ext cx="0" cy="2810753"/>
                  <a:chOff x="5868237" y="1554351"/>
                  <a:chExt cx="936012" cy="2810753"/>
                </a:xfrm>
              </p:grpSpPr>
              <p:sp>
                <p:nvSpPr>
                  <p:cNvPr id="69" name="Arc 68">
                    <a:extLst>
                      <a:ext uri="{FF2B5EF4-FFF2-40B4-BE49-F238E27FC236}">
                        <a16:creationId xmlns:a16="http://schemas.microsoft.com/office/drawing/2014/main" id="{F3396946-DBD1-C423-BA1B-205404EDBACF}"/>
                      </a:ext>
                    </a:extLst>
                  </p:cNvPr>
                  <p:cNvSpPr/>
                  <p:nvPr/>
                </p:nvSpPr>
                <p:spPr>
                  <a:xfrm flipV="1">
                    <a:off x="5868237" y="1556792"/>
                    <a:ext cx="936012" cy="2808312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/>
                  </a:p>
                </p:txBody>
              </p:sp>
              <p:sp>
                <p:nvSpPr>
                  <p:cNvPr id="70" name="Arc 69">
                    <a:extLst>
                      <a:ext uri="{FF2B5EF4-FFF2-40B4-BE49-F238E27FC236}">
                        <a16:creationId xmlns:a16="http://schemas.microsoft.com/office/drawing/2014/main" id="{A458A625-4D7C-D1A4-3745-86657D361358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5868237" y="1554351"/>
                    <a:ext cx="936012" cy="2808312"/>
                  </a:xfrm>
                  <a:prstGeom prst="arc">
                    <a:avLst/>
                  </a:prstGeom>
                  <a:ln>
                    <a:headEnd type="triangl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/>
                  </a:p>
                </p:txBody>
              </p:sp>
            </p:grpSp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0DAEDC3C-474E-5BA4-38FB-B12FF003D225}"/>
                    </a:ext>
                  </a:extLst>
                </p:cNvPr>
                <p:cNvGrpSpPr/>
                <p:nvPr/>
              </p:nvGrpSpPr>
              <p:grpSpPr>
                <a:xfrm>
                  <a:off x="5227363" y="3407592"/>
                  <a:ext cx="4145419" cy="2859196"/>
                  <a:chOff x="5227363" y="3395804"/>
                  <a:chExt cx="4145419" cy="2859196"/>
                </a:xfrm>
              </p:grpSpPr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FE044C7-BE6D-CBD4-94F9-5606BDF62AB2}"/>
                      </a:ext>
                    </a:extLst>
                  </p:cNvPr>
                  <p:cNvGrpSpPr/>
                  <p:nvPr/>
                </p:nvGrpSpPr>
                <p:grpSpPr>
                  <a:xfrm>
                    <a:off x="5227363" y="3408371"/>
                    <a:ext cx="1188000" cy="2843770"/>
                    <a:chOff x="5868237" y="1554351"/>
                    <a:chExt cx="936012" cy="2810753"/>
                  </a:xfrm>
                </p:grpSpPr>
                <p:sp>
                  <p:nvSpPr>
                    <p:cNvPr id="54" name="Arc 53">
                      <a:extLst>
                        <a:ext uri="{FF2B5EF4-FFF2-40B4-BE49-F238E27FC236}">
                          <a16:creationId xmlns:a16="http://schemas.microsoft.com/office/drawing/2014/main" id="{DC93A996-82F8-BB68-618E-7B6B079C33B9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868237" y="1556792"/>
                      <a:ext cx="936012" cy="280831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55" name="Arc 54">
                      <a:extLst>
                        <a:ext uri="{FF2B5EF4-FFF2-40B4-BE49-F238E27FC236}">
                          <a16:creationId xmlns:a16="http://schemas.microsoft.com/office/drawing/2014/main" id="{4EC45D54-7987-6688-8736-2B5EF27E9268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5868237" y="1554351"/>
                      <a:ext cx="936012" cy="2808312"/>
                    </a:xfrm>
                    <a:prstGeom prst="arc">
                      <a:avLst/>
                    </a:prstGeom>
                    <a:ln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5D8B8EC7-707E-844F-A1E8-13340C073B2A}"/>
                      </a:ext>
                    </a:extLst>
                  </p:cNvPr>
                  <p:cNvGrpSpPr/>
                  <p:nvPr/>
                </p:nvGrpSpPr>
                <p:grpSpPr>
                  <a:xfrm>
                    <a:off x="5742361" y="3402981"/>
                    <a:ext cx="936012" cy="2843770"/>
                    <a:chOff x="5868237" y="1554351"/>
                    <a:chExt cx="936012" cy="2810753"/>
                  </a:xfrm>
                </p:grpSpPr>
                <p:sp>
                  <p:nvSpPr>
                    <p:cNvPr id="57" name="Arc 56">
                      <a:extLst>
                        <a:ext uri="{FF2B5EF4-FFF2-40B4-BE49-F238E27FC236}">
                          <a16:creationId xmlns:a16="http://schemas.microsoft.com/office/drawing/2014/main" id="{E920559A-D180-D5F6-07AE-06A8D8E1E21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868237" y="1556792"/>
                      <a:ext cx="936012" cy="280831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58" name="Arc 57">
                      <a:extLst>
                        <a:ext uri="{FF2B5EF4-FFF2-40B4-BE49-F238E27FC236}">
                          <a16:creationId xmlns:a16="http://schemas.microsoft.com/office/drawing/2014/main" id="{9CBFB2BC-8653-4D72-F151-673AE5F58F24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5868237" y="1554351"/>
                      <a:ext cx="936012" cy="2808312"/>
                    </a:xfrm>
                    <a:prstGeom prst="arc">
                      <a:avLst/>
                    </a:prstGeom>
                    <a:ln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14F7ECBA-A76E-1EF1-FDC2-AF06F9AA51F8}"/>
                      </a:ext>
                    </a:extLst>
                  </p:cNvPr>
                  <p:cNvGrpSpPr/>
                  <p:nvPr/>
                </p:nvGrpSpPr>
                <p:grpSpPr>
                  <a:xfrm>
                    <a:off x="6161176" y="3398425"/>
                    <a:ext cx="720000" cy="2843770"/>
                    <a:chOff x="5868237" y="1554351"/>
                    <a:chExt cx="936012" cy="2810753"/>
                  </a:xfrm>
                </p:grpSpPr>
                <p:sp>
                  <p:nvSpPr>
                    <p:cNvPr id="60" name="Arc 59">
                      <a:extLst>
                        <a:ext uri="{FF2B5EF4-FFF2-40B4-BE49-F238E27FC236}">
                          <a16:creationId xmlns:a16="http://schemas.microsoft.com/office/drawing/2014/main" id="{7D72943E-3BF2-FF10-4A72-F41A245448AF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868237" y="1556792"/>
                      <a:ext cx="936012" cy="280831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61" name="Arc 60">
                      <a:extLst>
                        <a:ext uri="{FF2B5EF4-FFF2-40B4-BE49-F238E27FC236}">
                          <a16:creationId xmlns:a16="http://schemas.microsoft.com/office/drawing/2014/main" id="{C5FA565D-B891-67B0-3C12-6E889FA20141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5868237" y="1554351"/>
                      <a:ext cx="936012" cy="2808312"/>
                    </a:xfrm>
                    <a:prstGeom prst="arc">
                      <a:avLst/>
                    </a:prstGeom>
                    <a:ln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grpSp>
                <p:nvGrpSpPr>
                  <p:cNvPr id="65" name="Group 64">
                    <a:extLst>
                      <a:ext uri="{FF2B5EF4-FFF2-40B4-BE49-F238E27FC236}">
                        <a16:creationId xmlns:a16="http://schemas.microsoft.com/office/drawing/2014/main" id="{9264452A-8DBA-2924-4A24-877768275532}"/>
                      </a:ext>
                    </a:extLst>
                  </p:cNvPr>
                  <p:cNvGrpSpPr/>
                  <p:nvPr/>
                </p:nvGrpSpPr>
                <p:grpSpPr>
                  <a:xfrm>
                    <a:off x="6946889" y="3395984"/>
                    <a:ext cx="216000" cy="2843770"/>
                    <a:chOff x="5868237" y="1554351"/>
                    <a:chExt cx="936012" cy="2810753"/>
                  </a:xfrm>
                </p:grpSpPr>
                <p:sp>
                  <p:nvSpPr>
                    <p:cNvPr id="66" name="Arc 65">
                      <a:extLst>
                        <a:ext uri="{FF2B5EF4-FFF2-40B4-BE49-F238E27FC236}">
                          <a16:creationId xmlns:a16="http://schemas.microsoft.com/office/drawing/2014/main" id="{C61E95ED-AC8A-817E-CA9A-A0443B658A80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868237" y="1556792"/>
                      <a:ext cx="936012" cy="280831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67" name="Arc 66">
                      <a:extLst>
                        <a:ext uri="{FF2B5EF4-FFF2-40B4-BE49-F238E27FC236}">
                          <a16:creationId xmlns:a16="http://schemas.microsoft.com/office/drawing/2014/main" id="{E92D1B45-CFCF-560D-6F0A-B0CE735AF552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5868237" y="1554351"/>
                      <a:ext cx="936012" cy="2808312"/>
                    </a:xfrm>
                    <a:prstGeom prst="arc">
                      <a:avLst/>
                    </a:prstGeom>
                    <a:ln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65CD7A48-0CEF-1DB7-1497-BD9A0A687CA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345982" y="3395804"/>
                    <a:ext cx="2026800" cy="2859196"/>
                    <a:chOff x="7511115" y="3133971"/>
                    <a:chExt cx="2027073" cy="2823140"/>
                  </a:xfrm>
                </p:grpSpPr>
                <p:grpSp>
                  <p:nvGrpSpPr>
                    <p:cNvPr id="72" name="Group 71">
                      <a:extLst>
                        <a:ext uri="{FF2B5EF4-FFF2-40B4-BE49-F238E27FC236}">
                          <a16:creationId xmlns:a16="http://schemas.microsoft.com/office/drawing/2014/main" id="{0E93E5FC-DADF-7412-2633-C38E5B2094A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026113" y="3140968"/>
                      <a:ext cx="936012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8" name="Arc 87">
                        <a:extLst>
                          <a:ext uri="{FF2B5EF4-FFF2-40B4-BE49-F238E27FC236}">
                            <a16:creationId xmlns:a16="http://schemas.microsoft.com/office/drawing/2014/main" id="{FD5384D4-43B6-CBE3-821C-A23192664058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9" name="Arc 88">
                        <a:extLst>
                          <a:ext uri="{FF2B5EF4-FFF2-40B4-BE49-F238E27FC236}">
                            <a16:creationId xmlns:a16="http://schemas.microsoft.com/office/drawing/2014/main" id="{E889FAB7-9E64-600C-1A7C-6F5BDC23C73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3" name="Group 72">
                      <a:extLst>
                        <a:ext uri="{FF2B5EF4-FFF2-40B4-BE49-F238E27FC236}">
                          <a16:creationId xmlns:a16="http://schemas.microsoft.com/office/drawing/2014/main" id="{2A2AAB5D-B57F-4C0E-6FE4-28D915E666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44928" y="3136412"/>
                      <a:ext cx="72000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6" name="Arc 85">
                        <a:extLst>
                          <a:ext uri="{FF2B5EF4-FFF2-40B4-BE49-F238E27FC236}">
                            <a16:creationId xmlns:a16="http://schemas.microsoft.com/office/drawing/2014/main" id="{E2B6BCD4-88AA-9A30-5A85-2B472FE4EA63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7" name="Arc 86">
                        <a:extLst>
                          <a:ext uri="{FF2B5EF4-FFF2-40B4-BE49-F238E27FC236}">
                            <a16:creationId xmlns:a16="http://schemas.microsoft.com/office/drawing/2014/main" id="{F7BC39B5-9401-2DF2-8434-4ECC66D7E49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4" name="Group 73">
                      <a:extLst>
                        <a:ext uri="{FF2B5EF4-FFF2-40B4-BE49-F238E27FC236}">
                          <a16:creationId xmlns:a16="http://schemas.microsoft.com/office/drawing/2014/main" id="{A3609E20-50A5-4DCC-CBFA-745AF938517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54065" y="3142188"/>
                      <a:ext cx="46800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4" name="Arc 83">
                        <a:extLst>
                          <a:ext uri="{FF2B5EF4-FFF2-40B4-BE49-F238E27FC236}">
                            <a16:creationId xmlns:a16="http://schemas.microsoft.com/office/drawing/2014/main" id="{088DBCC3-F0FF-C04F-757A-9B671F03A28D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5" name="Arc 84">
                        <a:extLst>
                          <a:ext uri="{FF2B5EF4-FFF2-40B4-BE49-F238E27FC236}">
                            <a16:creationId xmlns:a16="http://schemas.microsoft.com/office/drawing/2014/main" id="{E28793C6-7822-49C3-31D8-E798110D1B6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5" name="Group 74">
                      <a:extLst>
                        <a:ext uri="{FF2B5EF4-FFF2-40B4-BE49-F238E27FC236}">
                          <a16:creationId xmlns:a16="http://schemas.microsoft.com/office/drawing/2014/main" id="{FBD8DAA0-3C27-B867-D392-F9F91599019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30641" y="3133971"/>
                      <a:ext cx="21600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2" name="Arc 81">
                        <a:extLst>
                          <a:ext uri="{FF2B5EF4-FFF2-40B4-BE49-F238E27FC236}">
                            <a16:creationId xmlns:a16="http://schemas.microsoft.com/office/drawing/2014/main" id="{B74D2559-07A3-88AA-6D42-C0F1477D5199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3" name="Arc 82">
                        <a:extLst>
                          <a:ext uri="{FF2B5EF4-FFF2-40B4-BE49-F238E27FC236}">
                            <a16:creationId xmlns:a16="http://schemas.microsoft.com/office/drawing/2014/main" id="{377330C0-317F-A493-04C3-DD9E155D1A8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6" name="Group 75">
                      <a:extLst>
                        <a:ext uri="{FF2B5EF4-FFF2-40B4-BE49-F238E27FC236}">
                          <a16:creationId xmlns:a16="http://schemas.microsoft.com/office/drawing/2014/main" id="{06A5BBDF-5EA5-8F3D-7382-543163A78B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38188" y="3140968"/>
                      <a:ext cx="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0" name="Arc 79">
                        <a:extLst>
                          <a:ext uri="{FF2B5EF4-FFF2-40B4-BE49-F238E27FC236}">
                            <a16:creationId xmlns:a16="http://schemas.microsoft.com/office/drawing/2014/main" id="{389B1F51-D3EB-5B4F-5443-DB2F73A7A4B0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1" name="Arc 80">
                        <a:extLst>
                          <a:ext uri="{FF2B5EF4-FFF2-40B4-BE49-F238E27FC236}">
                            <a16:creationId xmlns:a16="http://schemas.microsoft.com/office/drawing/2014/main" id="{74658FF6-C879-4245-FBF4-3B92D40F904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7" name="Group 76">
                      <a:extLst>
                        <a:ext uri="{FF2B5EF4-FFF2-40B4-BE49-F238E27FC236}">
                          <a16:creationId xmlns:a16="http://schemas.microsoft.com/office/drawing/2014/main" id="{77D4CE7E-7AEC-E197-ED10-605566F409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11115" y="3146358"/>
                      <a:ext cx="118800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78" name="Arc 77">
                        <a:extLst>
                          <a:ext uri="{FF2B5EF4-FFF2-40B4-BE49-F238E27FC236}">
                            <a16:creationId xmlns:a16="http://schemas.microsoft.com/office/drawing/2014/main" id="{C0924707-11DF-19F7-0C68-1CE0DB98583E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79" name="Arc 78">
                        <a:extLst>
                          <a:ext uri="{FF2B5EF4-FFF2-40B4-BE49-F238E27FC236}">
                            <a16:creationId xmlns:a16="http://schemas.microsoft.com/office/drawing/2014/main" id="{39CCFA17-8B3A-5EF6-A7C1-9C3B3E0039D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</p:grpSp>
            </p:grpSp>
          </p:grpSp>
        </p:grp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5D8B9768-45E7-41DC-DF50-D9D9B5241E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61267" y="1745463"/>
              <a:ext cx="986400" cy="986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8F57CD52-B69F-67F8-4419-C006A20B0C1F}"/>
                    </a:ext>
                  </a:extLst>
                </p:cNvPr>
                <p:cNvSpPr txBox="1"/>
                <p:nvPr/>
              </p:nvSpPr>
              <p:spPr>
                <a:xfrm>
                  <a:off x="6069109" y="2013572"/>
                  <a:ext cx="385041" cy="369332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F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oMath>
                    </m:oMathPara>
                  </a14:m>
                  <a:endParaRPr lang="en-FR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8F57CD52-B69F-67F8-4419-C006A20B0C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9109" y="2013572"/>
                  <a:ext cx="385041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25707A70-81DB-CC59-1E3F-FE6978AD8F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01249" y="1516406"/>
              <a:ext cx="351839" cy="379774"/>
            </a:xfrm>
            <a:prstGeom prst="straightConnector1">
              <a:avLst/>
            </a:prstGeom>
            <a:ln w="730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07E25E3-9EF0-FC37-D70A-744DC41CA681}"/>
                </a:ext>
              </a:extLst>
            </p:cNvPr>
            <p:cNvSpPr txBox="1"/>
            <p:nvPr/>
          </p:nvSpPr>
          <p:spPr>
            <a:xfrm>
              <a:off x="4872925" y="1979548"/>
              <a:ext cx="537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HFS</a:t>
              </a:r>
              <a:endParaRPr lang="en-GB" dirty="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634D179-2FAB-710F-6963-7E4FE28CC7DD}"/>
                </a:ext>
              </a:extLst>
            </p:cNvPr>
            <p:cNvSpPr txBox="1"/>
            <p:nvPr/>
          </p:nvSpPr>
          <p:spPr>
            <a:xfrm>
              <a:off x="2755920" y="2804186"/>
              <a:ext cx="1162081" cy="390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M. Bissell</a:t>
              </a:r>
              <a:endParaRPr lang="en-GB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90D48FB-C271-C73D-B0E5-6DF014110944}"/>
              </a:ext>
            </a:extLst>
          </p:cNvPr>
          <p:cNvSpPr txBox="1"/>
          <p:nvPr/>
        </p:nvSpPr>
        <p:spPr>
          <a:xfrm>
            <a:off x="35499" y="630213"/>
            <a:ext cx="93610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29348C"/>
                </a:solidFill>
              </a:rPr>
              <a:t>Compare nuclear magnetic moment derived from NMR &amp; atomic hyperfine structure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5DDFDB-4467-2BEA-56EB-0D7DAF708F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63" y="2885193"/>
            <a:ext cx="4048789" cy="29200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288D731-D5B7-AA6F-B274-9FCBEF355E32}"/>
              </a:ext>
            </a:extLst>
          </p:cNvPr>
          <p:cNvSpPr txBox="1"/>
          <p:nvPr/>
        </p:nvSpPr>
        <p:spPr>
          <a:xfrm>
            <a:off x="689626" y="3151792"/>
            <a:ext cx="1446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47</a:t>
            </a:r>
            <a:r>
              <a:rPr lang="en-US" dirty="0"/>
              <a:t>K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</a:t>
            </a:r>
          </a:p>
          <a:p>
            <a:r>
              <a:rPr lang="en-US" dirty="0"/>
              <a:t>in EMIM-DCA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6CC44B-4103-8746-C7AF-5BCF8B6E9A22}"/>
              </a:ext>
            </a:extLst>
          </p:cNvPr>
          <p:cNvSpPr txBox="1"/>
          <p:nvPr/>
        </p:nvSpPr>
        <p:spPr>
          <a:xfrm>
            <a:off x="4530200" y="371580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Combined with atomic (J. </a:t>
            </a:r>
            <a:r>
              <a:rPr lang="en-US" dirty="0" err="1"/>
              <a:t>Ginges</a:t>
            </a:r>
            <a:r>
              <a:rPr lang="en-US" dirty="0"/>
              <a:t>, Brisbane) and nuclear (J. Dobaczewski, York) theory: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FBA8E3-F093-5149-551D-79A3FEDCFEBC}"/>
              </a:ext>
            </a:extLst>
          </p:cNvPr>
          <p:cNvSpPr txBox="1"/>
          <p:nvPr/>
        </p:nvSpPr>
        <p:spPr>
          <a:xfrm>
            <a:off x="107505" y="5733256"/>
            <a:ext cx="4201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NMR shielding from quantum chemistry (A. </a:t>
            </a:r>
            <a:r>
              <a:rPr lang="en-US" dirty="0" err="1"/>
              <a:t>Antusek</a:t>
            </a:r>
            <a:r>
              <a:rPr lang="en-US" dirty="0"/>
              <a:t>, Bratislava)</a:t>
            </a:r>
            <a:endParaRPr lang="en-GB" dirty="0"/>
          </a:p>
        </p:txBody>
      </p:sp>
      <p:pic>
        <p:nvPicPr>
          <p:cNvPr id="19" name="Picture 18" descr="A graph of a magnetic radius&#10;&#10;Description automatically generated with medium confidence">
            <a:extLst>
              <a:ext uri="{FF2B5EF4-FFF2-40B4-BE49-F238E27FC236}">
                <a16:creationId xmlns:a16="http://schemas.microsoft.com/office/drawing/2014/main" id="{C8758204-3B64-D391-E3FA-649286BA86A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" t="10069" r="3741" b="3211"/>
          <a:stretch/>
        </p:blipFill>
        <p:spPr>
          <a:xfrm>
            <a:off x="4308900" y="3665284"/>
            <a:ext cx="4724993" cy="32201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61CBE85-23C8-6B2F-EB87-CA511C5C45C7}"/>
              </a:ext>
            </a:extLst>
          </p:cNvPr>
          <p:cNvSpPr txBox="1"/>
          <p:nvPr/>
        </p:nvSpPr>
        <p:spPr>
          <a:xfrm>
            <a:off x="4508402" y="3725333"/>
            <a:ext cx="36167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Radius of </a:t>
            </a:r>
          </a:p>
          <a:p>
            <a:pPr algn="ctr"/>
            <a:r>
              <a:rPr lang="en-US" dirty="0"/>
              <a:t>magnetic field distribution</a:t>
            </a:r>
          </a:p>
          <a:p>
            <a:pPr algn="ctr"/>
            <a:r>
              <a:rPr lang="en-US" dirty="0"/>
              <a:t> in </a:t>
            </a:r>
            <a:r>
              <a:rPr lang="en-US" baseline="30000" dirty="0"/>
              <a:t>47</a:t>
            </a:r>
            <a:r>
              <a:rPr lang="en-US" dirty="0"/>
              <a:t>K vs stable </a:t>
            </a:r>
            <a:r>
              <a:rPr lang="en-US" baseline="30000" dirty="0"/>
              <a:t>39</a:t>
            </a:r>
            <a:r>
              <a:rPr lang="en-US" dirty="0"/>
              <a:t>K 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3DA46F-056A-2F26-F132-66BB8E0B1BA4}"/>
              </a:ext>
            </a:extLst>
          </p:cNvPr>
          <p:cNvSpPr txBox="1"/>
          <p:nvPr/>
        </p:nvSpPr>
        <p:spPr>
          <a:xfrm>
            <a:off x="4860032" y="3068960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Combined with atomic (J. </a:t>
            </a:r>
            <a:r>
              <a:rPr lang="en-US" dirty="0" err="1"/>
              <a:t>Ginges</a:t>
            </a:r>
            <a:r>
              <a:rPr lang="en-US" dirty="0"/>
              <a:t>, Brisbane) and nuclear (J. Dobaczewski, York) theory: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571394-A704-E34D-ADD9-119EC0F99BB4}"/>
              </a:ext>
            </a:extLst>
          </p:cNvPr>
          <p:cNvSpPr txBox="1"/>
          <p:nvPr/>
        </p:nvSpPr>
        <p:spPr>
          <a:xfrm>
            <a:off x="6748878" y="6021288"/>
            <a:ext cx="1999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M. Bissell, in preparation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336ABF-5BEF-5A29-B4A1-93FA1445AE03}"/>
              </a:ext>
            </a:extLst>
          </p:cNvPr>
          <p:cNvSpPr txBox="1"/>
          <p:nvPr/>
        </p:nvSpPr>
        <p:spPr>
          <a:xfrm>
            <a:off x="35496" y="6444044"/>
            <a:ext cx="49685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Symbol" panose="05050102010706020507" pitchFamily="18" charset="2"/>
              </a:rPr>
              <a:t>=&gt; m</a:t>
            </a:r>
            <a:r>
              <a:rPr lang="en-US" sz="2000" b="1" dirty="0">
                <a:latin typeface="+mj-lt"/>
              </a:rPr>
              <a:t> (ratio) from HFS: 0.364(9) % difference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80455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uiExpand="1" build="p"/>
      <p:bldP spid="14" grpId="0"/>
      <p:bldP spid="17" grpId="0"/>
      <p:bldP spid="18" grpId="0"/>
      <p:bldP spid="20" grpId="0"/>
      <p:bldP spid="21" grpId="0"/>
      <p:bldP spid="22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"/>
            <a:ext cx="9108000" cy="620696"/>
          </a:xfrm>
        </p:spPr>
        <p:txBody>
          <a:bodyPr>
            <a:normAutofit/>
          </a:bodyPr>
          <a:lstStyle/>
          <a:p>
            <a:r>
              <a:rPr lang="en-US" sz="3200" dirty="0"/>
              <a:t>Distribution of magnetic field &amp; neutrons in nuclei</a:t>
            </a:r>
            <a:endParaRPr lang="en-GB" sz="3200" dirty="0"/>
          </a:p>
        </p:txBody>
      </p:sp>
      <p:sp>
        <p:nvSpPr>
          <p:cNvPr id="37" name="Content Placeholder 5">
            <a:extLst>
              <a:ext uri="{FF2B5EF4-FFF2-40B4-BE49-F238E27FC236}">
                <a16:creationId xmlns:a16="http://schemas.microsoft.com/office/drawing/2014/main" id="{90B425E0-FEFE-4AC4-9E21-D3609C2F7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707845"/>
            <a:ext cx="8883820" cy="6150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29348C"/>
                </a:solidFill>
              </a:rPr>
              <a:t>Determined through Magnetic Hyperfine Anomaly (Bohr-Weisskopf effect):</a:t>
            </a:r>
          </a:p>
          <a:p>
            <a:r>
              <a:rPr lang="en-GB" dirty="0"/>
              <a:t>Effect of </a:t>
            </a:r>
            <a:r>
              <a:rPr lang="en-GB" b="1" dirty="0"/>
              <a:t>finite nuclear magnetisation </a:t>
            </a:r>
            <a:r>
              <a:rPr lang="en-GB" dirty="0"/>
              <a:t>on atomic hyperfine structure</a:t>
            </a:r>
          </a:p>
          <a:p>
            <a:r>
              <a:rPr lang="en-GB" dirty="0"/>
              <a:t>Very small effect, </a:t>
            </a:r>
            <a:r>
              <a:rPr lang="en-GB" b="1" dirty="0"/>
              <a:t>down to 10</a:t>
            </a:r>
            <a:r>
              <a:rPr lang="en-GB" b="1" baseline="30000" dirty="0"/>
              <a:t>-6</a:t>
            </a:r>
            <a:r>
              <a:rPr lang="en-GB" b="1" dirty="0"/>
              <a:t> </a:t>
            </a:r>
            <a:r>
              <a:rPr lang="en-GB" dirty="0"/>
              <a:t>(up to 10</a:t>
            </a:r>
            <a:r>
              <a:rPr lang="en-GB" baseline="30000" dirty="0"/>
              <a:t>-2</a:t>
            </a:r>
            <a:r>
              <a:rPr lang="en-GB" dirty="0"/>
              <a:t> in rare cases) </a:t>
            </a:r>
          </a:p>
          <a:p>
            <a:pPr marL="0" indent="0">
              <a:buNone/>
            </a:pPr>
            <a:endParaRPr lang="en-GB" b="1" dirty="0">
              <a:solidFill>
                <a:srgbClr val="29348C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rgbClr val="29348C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rgbClr val="29348C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rgbClr val="29348C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rgbClr val="29348C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rgbClr val="29348C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29348C"/>
                </a:solidFill>
              </a:rPr>
              <a:t>Required:</a:t>
            </a:r>
          </a:p>
          <a:p>
            <a:r>
              <a:rPr lang="en-GB" b="1" dirty="0"/>
              <a:t>Larmor frequency and magnetic moment </a:t>
            </a:r>
            <a:r>
              <a:rPr lang="en-GB" dirty="0"/>
              <a:t>with </a:t>
            </a:r>
            <a:r>
              <a:rPr lang="en-GB" b="1" dirty="0"/>
              <a:t>10</a:t>
            </a:r>
            <a:r>
              <a:rPr lang="en-GB" b="1" baseline="30000" dirty="0"/>
              <a:t>-5</a:t>
            </a:r>
            <a:r>
              <a:rPr lang="en-GB" b="1" dirty="0"/>
              <a:t>-10</a:t>
            </a:r>
            <a:r>
              <a:rPr lang="en-GB" b="1" baseline="30000" dirty="0"/>
              <a:t>-6</a:t>
            </a:r>
            <a:r>
              <a:rPr lang="en-GB" b="1" dirty="0"/>
              <a:t> accuracy (done)</a:t>
            </a:r>
          </a:p>
          <a:p>
            <a:pPr lvl="1"/>
            <a:r>
              <a:rPr lang="en-GB" dirty="0"/>
              <a:t>Precision: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in liquid hosts</a:t>
            </a:r>
          </a:p>
          <a:p>
            <a:pPr lvl="1"/>
            <a:r>
              <a:rPr lang="en-GB" dirty="0"/>
              <a:t>Absolute magnetic field: in-situ </a:t>
            </a:r>
            <a:r>
              <a:rPr lang="en-GB" baseline="30000" dirty="0"/>
              <a:t>1</a:t>
            </a:r>
            <a:r>
              <a:rPr lang="en-GB" dirty="0"/>
              <a:t>H or </a:t>
            </a:r>
            <a:r>
              <a:rPr lang="en-GB" baseline="30000" dirty="0"/>
              <a:t>2</a:t>
            </a:r>
            <a:r>
              <a:rPr lang="en-GB" dirty="0"/>
              <a:t>H probe</a:t>
            </a:r>
          </a:p>
          <a:p>
            <a:pPr lvl="1"/>
            <a:r>
              <a:rPr lang="en-GB" dirty="0"/>
              <a:t>Accuracy: </a:t>
            </a:r>
            <a:r>
              <a:rPr lang="en-GB" i="1" dirty="0"/>
              <a:t>ab initio </a:t>
            </a:r>
            <a:r>
              <a:rPr lang="en-GB" dirty="0"/>
              <a:t>quantum chemistry calculation of chemical shifts</a:t>
            </a:r>
          </a:p>
          <a:p>
            <a:pPr lvl="1"/>
            <a:endParaRPr lang="en-GB" dirty="0"/>
          </a:p>
          <a:p>
            <a:r>
              <a:rPr lang="en-GB" b="1" dirty="0"/>
              <a:t>magnetic hyperfine structure constant </a:t>
            </a:r>
            <a:r>
              <a:rPr lang="en-GB" dirty="0"/>
              <a:t>with </a:t>
            </a:r>
            <a:r>
              <a:rPr lang="en-GB" b="1" dirty="0"/>
              <a:t>10</a:t>
            </a:r>
            <a:r>
              <a:rPr lang="en-GB" b="1" baseline="30000" dirty="0"/>
              <a:t>-4</a:t>
            </a:r>
            <a:r>
              <a:rPr lang="en-GB" b="1" dirty="0"/>
              <a:t>-10</a:t>
            </a:r>
            <a:r>
              <a:rPr lang="en-GB" b="1" baseline="30000" dirty="0"/>
              <a:t>-5</a:t>
            </a:r>
            <a:r>
              <a:rPr lang="en-GB" b="1" dirty="0"/>
              <a:t> accuracy (upcoming)</a:t>
            </a:r>
            <a:endParaRPr lang="en-GB" dirty="0"/>
          </a:p>
          <a:p>
            <a:pPr lvl="1"/>
            <a:r>
              <a:rPr lang="fr-FR" dirty="0"/>
              <a:t>In-flight </a:t>
            </a:r>
            <a:r>
              <a:rPr lang="fr-FR" dirty="0" err="1"/>
              <a:t>rf</a:t>
            </a:r>
            <a:r>
              <a:rPr lang="fr-FR" dirty="0"/>
              <a:t> excitations </a:t>
            </a:r>
            <a:r>
              <a:rPr lang="fr-FR" dirty="0" err="1"/>
              <a:t>within</a:t>
            </a:r>
            <a:r>
              <a:rPr lang="fr-FR" dirty="0"/>
              <a:t> hyperfine structure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C78923-45C7-4CC3-BC61-B0653C1FF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1229" y="780420"/>
            <a:ext cx="761134" cy="7670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B34AB9-B9B6-4866-8C12-BD3FE898F857}"/>
              </a:ext>
            </a:extLst>
          </p:cNvPr>
          <p:cNvSpPr txBox="1"/>
          <p:nvPr/>
        </p:nvSpPr>
        <p:spPr>
          <a:xfrm>
            <a:off x="7956376" y="1475492"/>
            <a:ext cx="1140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PreSOBEN</a:t>
            </a:r>
            <a:endParaRPr lang="en-GB" dirty="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C786E28-C2D8-1457-026B-88D553C834CA}"/>
              </a:ext>
            </a:extLst>
          </p:cNvPr>
          <p:cNvGrpSpPr/>
          <p:nvPr/>
        </p:nvGrpSpPr>
        <p:grpSpPr>
          <a:xfrm>
            <a:off x="179512" y="2060848"/>
            <a:ext cx="9027619" cy="2207662"/>
            <a:chOff x="345163" y="4752528"/>
            <a:chExt cx="9027619" cy="2207662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ABD7B03-D128-981E-3F07-9BBD5DACE284}"/>
                </a:ext>
              </a:extLst>
            </p:cNvPr>
            <p:cNvGrpSpPr/>
            <p:nvPr/>
          </p:nvGrpSpPr>
          <p:grpSpPr>
            <a:xfrm>
              <a:off x="1349780" y="4752528"/>
              <a:ext cx="1584176" cy="1828800"/>
              <a:chOff x="1349780" y="3438438"/>
              <a:chExt cx="1584176" cy="2808312"/>
            </a:xfrm>
          </p:grpSpPr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56FDF1BD-35EB-3584-4A3C-0B0CEC7C1F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9780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6060F0F4-CE25-C64A-BC23-B29076742C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3796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312CE430-343B-6B40-2C77-C7EB43EDD0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37812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0371AE7B-343E-BB3E-EE0E-08FF80E9CF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1828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7AB30916-1BA8-F7B9-E1EE-1F85D5FC52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25844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C15D9E6C-A6DF-E797-D072-004DA77DC9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69860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542D0337-C35F-30D2-843D-D7EB9790AD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13876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E0D887D3-4D4D-5274-D519-A64E69DAD0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57892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0185F4E9-E564-A418-AAC8-F5783805FB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1908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F10ED689-5E1E-2E9C-E05D-C4DB1722C4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45924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D405A1E2-ADAD-248A-4D18-34BC861D8A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89940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C3237911-6D96-6043-3139-1E12B26303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3956" y="3438438"/>
                <a:ext cx="0" cy="28083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5D92E7A-9D09-EC3B-FDA7-929A9E2DC1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37812" y="5365406"/>
              <a:ext cx="986400" cy="986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A028E2B-3413-E9C2-5EFA-D069BC73F6DC}"/>
                </a:ext>
              </a:extLst>
            </p:cNvPr>
            <p:cNvSpPr txBox="1"/>
            <p:nvPr/>
          </p:nvSpPr>
          <p:spPr>
            <a:xfrm>
              <a:off x="1835696" y="4805372"/>
              <a:ext cx="3802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2800" i="1" dirty="0">
                  <a:solidFill>
                    <a:srgbClr val="29348C"/>
                  </a:solidFill>
                </a:rPr>
                <a:t>B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191D77C5-5968-8974-9937-F57151FAEF1F}"/>
                    </a:ext>
                  </a:extLst>
                </p:cNvPr>
                <p:cNvSpPr txBox="1"/>
                <p:nvPr/>
              </p:nvSpPr>
              <p:spPr>
                <a:xfrm>
                  <a:off x="1953215" y="5646647"/>
                  <a:ext cx="385041" cy="369332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F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oMath>
                    </m:oMathPara>
                  </a14:m>
                  <a:endParaRPr lang="en-FR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191D77C5-5968-8974-9937-F57151FAEF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3215" y="5646647"/>
                  <a:ext cx="385041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E9A2EB4A-B8B7-AB4A-6BB5-88163D822A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9757" y="5122006"/>
              <a:ext cx="351839" cy="379774"/>
            </a:xfrm>
            <a:prstGeom prst="straightConnector1">
              <a:avLst/>
            </a:prstGeom>
            <a:ln w="730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EEF9F678-506E-E73A-6445-904260201ADC}"/>
                    </a:ext>
                  </a:extLst>
                </p:cNvPr>
                <p:cNvSpPr txBox="1"/>
                <p:nvPr/>
              </p:nvSpPr>
              <p:spPr>
                <a:xfrm>
                  <a:off x="3617210" y="5442830"/>
                  <a:ext cx="1754024" cy="570156"/>
                </a:xfrm>
                <a:prstGeom prst="rect">
                  <a:avLst/>
                </a:prstGeom>
                <a:noFill/>
                <a:ln w="31750" cap="rnd">
                  <a:noFill/>
                  <a:extLst>
                    <a:ext uri="{C807C97D-BFC1-408E-A445-0C87EB9F89A2}">
                      <ask:lineSketchStyleProps xmlns:ask="http://schemas.microsoft.com/office/drawing/2018/sketchyshapes" sd="1219033472">
                        <a:custGeom>
                          <a:avLst/>
                          <a:gdLst>
                            <a:gd name="connsiteX0" fmla="*/ 0 w 2115066"/>
                            <a:gd name="connsiteY0" fmla="*/ 0 h 427553"/>
                            <a:gd name="connsiteX1" fmla="*/ 507616 w 2115066"/>
                            <a:gd name="connsiteY1" fmla="*/ 0 h 427553"/>
                            <a:gd name="connsiteX2" fmla="*/ 972930 w 2115066"/>
                            <a:gd name="connsiteY2" fmla="*/ 0 h 427553"/>
                            <a:gd name="connsiteX3" fmla="*/ 1543998 w 2115066"/>
                            <a:gd name="connsiteY3" fmla="*/ 0 h 427553"/>
                            <a:gd name="connsiteX4" fmla="*/ 2115066 w 2115066"/>
                            <a:gd name="connsiteY4" fmla="*/ 0 h 427553"/>
                            <a:gd name="connsiteX5" fmla="*/ 2115066 w 2115066"/>
                            <a:gd name="connsiteY5" fmla="*/ 427553 h 427553"/>
                            <a:gd name="connsiteX6" fmla="*/ 1628601 w 2115066"/>
                            <a:gd name="connsiteY6" fmla="*/ 427553 h 427553"/>
                            <a:gd name="connsiteX7" fmla="*/ 1142136 w 2115066"/>
                            <a:gd name="connsiteY7" fmla="*/ 427553 h 427553"/>
                            <a:gd name="connsiteX8" fmla="*/ 571068 w 2115066"/>
                            <a:gd name="connsiteY8" fmla="*/ 427553 h 427553"/>
                            <a:gd name="connsiteX9" fmla="*/ 0 w 2115066"/>
                            <a:gd name="connsiteY9" fmla="*/ 427553 h 427553"/>
                            <a:gd name="connsiteX10" fmla="*/ 0 w 2115066"/>
                            <a:gd name="connsiteY10" fmla="*/ 0 h 42755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2115066" h="427553" extrusionOk="0">
                              <a:moveTo>
                                <a:pt x="0" y="0"/>
                              </a:moveTo>
                              <a:cubicBezTo>
                                <a:pt x="172609" y="6113"/>
                                <a:pt x="258623" y="-14053"/>
                                <a:pt x="507616" y="0"/>
                              </a:cubicBezTo>
                              <a:cubicBezTo>
                                <a:pt x="756609" y="14053"/>
                                <a:pt x="825475" y="16259"/>
                                <a:pt x="972930" y="0"/>
                              </a:cubicBezTo>
                              <a:cubicBezTo>
                                <a:pt x="1120385" y="-16259"/>
                                <a:pt x="1388476" y="-10286"/>
                                <a:pt x="1543998" y="0"/>
                              </a:cubicBezTo>
                              <a:cubicBezTo>
                                <a:pt x="1699520" y="10286"/>
                                <a:pt x="1839201" y="-17712"/>
                                <a:pt x="2115066" y="0"/>
                              </a:cubicBezTo>
                              <a:cubicBezTo>
                                <a:pt x="2106721" y="201973"/>
                                <a:pt x="2095766" y="280515"/>
                                <a:pt x="2115066" y="427553"/>
                              </a:cubicBezTo>
                              <a:cubicBezTo>
                                <a:pt x="1952458" y="442024"/>
                                <a:pt x="1764082" y="444677"/>
                                <a:pt x="1628601" y="427553"/>
                              </a:cubicBezTo>
                              <a:cubicBezTo>
                                <a:pt x="1493121" y="410429"/>
                                <a:pt x="1321965" y="429763"/>
                                <a:pt x="1142136" y="427553"/>
                              </a:cubicBezTo>
                              <a:cubicBezTo>
                                <a:pt x="962307" y="425343"/>
                                <a:pt x="737716" y="418182"/>
                                <a:pt x="571068" y="427553"/>
                              </a:cubicBezTo>
                              <a:cubicBezTo>
                                <a:pt x="404420" y="436924"/>
                                <a:pt x="233662" y="413398"/>
                                <a:pt x="0" y="427553"/>
                              </a:cubicBezTo>
                              <a:cubicBezTo>
                                <a:pt x="2147" y="234422"/>
                                <a:pt x="16456" y="154480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400" dirty="0">
                      <a:latin typeface="Symbol" panose="05050102010706020507" pitchFamily="18" charset="2"/>
                    </a:rPr>
                    <a:t>D</a:t>
                  </a:r>
                  <a:r>
                    <a:rPr lang="en-US" sz="2400" dirty="0"/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en-FR" sz="2400" dirty="0"/>
                    <a:t>/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</m:t>
                      </m:r>
                    </m:oMath>
                  </a14:m>
                  <a:endParaRPr lang="en-FR" sz="2400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EEF9F678-506E-E73A-6445-904260201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7210" y="5442830"/>
                  <a:ext cx="1754024" cy="570156"/>
                </a:xfrm>
                <a:prstGeom prst="rect">
                  <a:avLst/>
                </a:prstGeom>
                <a:blipFill>
                  <a:blip r:embed="rId5"/>
                  <a:stretch>
                    <a:fillRect l="-10417" t="-4255" b="-10638"/>
                  </a:stretch>
                </a:blipFill>
                <a:ln w="31750" cap="rnd">
                  <a:noFill/>
                  <a:extLst>
                    <a:ext uri="{C807C97D-BFC1-408E-A445-0C87EB9F89A2}">
                      <ask:lineSketchStyleProps xmlns:ask="http://schemas.microsoft.com/office/drawing/2018/sketchyshapes" sd="1219033472">
                        <a:custGeom>
                          <a:avLst/>
                          <a:gdLst>
                            <a:gd name="connsiteX0" fmla="*/ 0 w 2115066"/>
                            <a:gd name="connsiteY0" fmla="*/ 0 h 427553"/>
                            <a:gd name="connsiteX1" fmla="*/ 507616 w 2115066"/>
                            <a:gd name="connsiteY1" fmla="*/ 0 h 427553"/>
                            <a:gd name="connsiteX2" fmla="*/ 972930 w 2115066"/>
                            <a:gd name="connsiteY2" fmla="*/ 0 h 427553"/>
                            <a:gd name="connsiteX3" fmla="*/ 1543998 w 2115066"/>
                            <a:gd name="connsiteY3" fmla="*/ 0 h 427553"/>
                            <a:gd name="connsiteX4" fmla="*/ 2115066 w 2115066"/>
                            <a:gd name="connsiteY4" fmla="*/ 0 h 427553"/>
                            <a:gd name="connsiteX5" fmla="*/ 2115066 w 2115066"/>
                            <a:gd name="connsiteY5" fmla="*/ 427553 h 427553"/>
                            <a:gd name="connsiteX6" fmla="*/ 1628601 w 2115066"/>
                            <a:gd name="connsiteY6" fmla="*/ 427553 h 427553"/>
                            <a:gd name="connsiteX7" fmla="*/ 1142136 w 2115066"/>
                            <a:gd name="connsiteY7" fmla="*/ 427553 h 427553"/>
                            <a:gd name="connsiteX8" fmla="*/ 571068 w 2115066"/>
                            <a:gd name="connsiteY8" fmla="*/ 427553 h 427553"/>
                            <a:gd name="connsiteX9" fmla="*/ 0 w 2115066"/>
                            <a:gd name="connsiteY9" fmla="*/ 427553 h 427553"/>
                            <a:gd name="connsiteX10" fmla="*/ 0 w 2115066"/>
                            <a:gd name="connsiteY10" fmla="*/ 0 h 42755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2115066" h="427553" extrusionOk="0">
                              <a:moveTo>
                                <a:pt x="0" y="0"/>
                              </a:moveTo>
                              <a:cubicBezTo>
                                <a:pt x="172609" y="6113"/>
                                <a:pt x="258623" y="-14053"/>
                                <a:pt x="507616" y="0"/>
                              </a:cubicBezTo>
                              <a:cubicBezTo>
                                <a:pt x="756609" y="14053"/>
                                <a:pt x="825475" y="16259"/>
                                <a:pt x="972930" y="0"/>
                              </a:cubicBezTo>
                              <a:cubicBezTo>
                                <a:pt x="1120385" y="-16259"/>
                                <a:pt x="1388476" y="-10286"/>
                                <a:pt x="1543998" y="0"/>
                              </a:cubicBezTo>
                              <a:cubicBezTo>
                                <a:pt x="1699520" y="10286"/>
                                <a:pt x="1839201" y="-17712"/>
                                <a:pt x="2115066" y="0"/>
                              </a:cubicBezTo>
                              <a:cubicBezTo>
                                <a:pt x="2106721" y="201973"/>
                                <a:pt x="2095766" y="280515"/>
                                <a:pt x="2115066" y="427553"/>
                              </a:cubicBezTo>
                              <a:cubicBezTo>
                                <a:pt x="1952458" y="442024"/>
                                <a:pt x="1764082" y="444677"/>
                                <a:pt x="1628601" y="427553"/>
                              </a:cubicBezTo>
                              <a:cubicBezTo>
                                <a:pt x="1493121" y="410429"/>
                                <a:pt x="1321965" y="429763"/>
                                <a:pt x="1142136" y="427553"/>
                              </a:cubicBezTo>
                              <a:cubicBezTo>
                                <a:pt x="962307" y="425343"/>
                                <a:pt x="737716" y="418182"/>
                                <a:pt x="571068" y="427553"/>
                              </a:cubicBezTo>
                              <a:cubicBezTo>
                                <a:pt x="404420" y="436924"/>
                                <a:pt x="233662" y="413398"/>
                                <a:pt x="0" y="427553"/>
                              </a:cubicBezTo>
                              <a:cubicBezTo>
                                <a:pt x="2147" y="234422"/>
                                <a:pt x="16456" y="154480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51AC9D68-9610-B44C-6786-024A925BC38D}"/>
                </a:ext>
              </a:extLst>
            </p:cNvPr>
            <p:cNvGrpSpPr/>
            <p:nvPr/>
          </p:nvGrpSpPr>
          <p:grpSpPr>
            <a:xfrm>
              <a:off x="5227363" y="4795936"/>
              <a:ext cx="4145419" cy="1828800"/>
              <a:chOff x="5227363" y="3407592"/>
              <a:chExt cx="4145419" cy="2859196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B7EB20C-53E1-E6B0-19D7-95E3B09FCE8E}"/>
                  </a:ext>
                </a:extLst>
              </p:cNvPr>
              <p:cNvGrpSpPr/>
              <p:nvPr/>
            </p:nvGrpSpPr>
            <p:grpSpPr>
              <a:xfrm>
                <a:off x="6570313" y="3437217"/>
                <a:ext cx="468000" cy="2810753"/>
                <a:chOff x="5868237" y="1554351"/>
                <a:chExt cx="936012" cy="2810753"/>
              </a:xfrm>
            </p:grpSpPr>
            <p:sp>
              <p:nvSpPr>
                <p:cNvPr id="63" name="Arc 62">
                  <a:extLst>
                    <a:ext uri="{FF2B5EF4-FFF2-40B4-BE49-F238E27FC236}">
                      <a16:creationId xmlns:a16="http://schemas.microsoft.com/office/drawing/2014/main" id="{6521A47E-1BFA-AE0E-B617-A2D23EB11D92}"/>
                    </a:ext>
                  </a:extLst>
                </p:cNvPr>
                <p:cNvSpPr/>
                <p:nvPr/>
              </p:nvSpPr>
              <p:spPr>
                <a:xfrm flipV="1">
                  <a:off x="5868237" y="1556792"/>
                  <a:ext cx="936012" cy="2808312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sp>
              <p:nvSpPr>
                <p:cNvPr id="64" name="Arc 63">
                  <a:extLst>
                    <a:ext uri="{FF2B5EF4-FFF2-40B4-BE49-F238E27FC236}">
                      <a16:creationId xmlns:a16="http://schemas.microsoft.com/office/drawing/2014/main" id="{F6AEDF86-23EE-4F3C-3F23-8498D42264DB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5868237" y="1554351"/>
                  <a:ext cx="936012" cy="2808312"/>
                </a:xfrm>
                <a:prstGeom prst="arc">
                  <a:avLst/>
                </a:prstGeom>
                <a:ln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504ABF32-B24F-7C24-7A08-2863DAC0C027}"/>
                  </a:ext>
                </a:extLst>
              </p:cNvPr>
              <p:cNvGrpSpPr/>
              <p:nvPr/>
            </p:nvGrpSpPr>
            <p:grpSpPr>
              <a:xfrm>
                <a:off x="5227363" y="3407592"/>
                <a:ext cx="4145419" cy="2859196"/>
                <a:chOff x="5227363" y="3407592"/>
                <a:chExt cx="4145419" cy="2859196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DB0EF273-E661-B69D-3E83-65F2E8A29565}"/>
                    </a:ext>
                  </a:extLst>
                </p:cNvPr>
                <p:cNvGrpSpPr/>
                <p:nvPr/>
              </p:nvGrpSpPr>
              <p:grpSpPr>
                <a:xfrm>
                  <a:off x="7254436" y="3435997"/>
                  <a:ext cx="0" cy="2810753"/>
                  <a:chOff x="5868237" y="1554351"/>
                  <a:chExt cx="936012" cy="2810753"/>
                </a:xfrm>
              </p:grpSpPr>
              <p:sp>
                <p:nvSpPr>
                  <p:cNvPr id="69" name="Arc 68">
                    <a:extLst>
                      <a:ext uri="{FF2B5EF4-FFF2-40B4-BE49-F238E27FC236}">
                        <a16:creationId xmlns:a16="http://schemas.microsoft.com/office/drawing/2014/main" id="{0479E61F-30A3-E807-1653-1896C730A0D0}"/>
                      </a:ext>
                    </a:extLst>
                  </p:cNvPr>
                  <p:cNvSpPr/>
                  <p:nvPr/>
                </p:nvSpPr>
                <p:spPr>
                  <a:xfrm flipV="1">
                    <a:off x="5868237" y="1556792"/>
                    <a:ext cx="936012" cy="2808312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/>
                  </a:p>
                </p:txBody>
              </p:sp>
              <p:sp>
                <p:nvSpPr>
                  <p:cNvPr id="70" name="Arc 69">
                    <a:extLst>
                      <a:ext uri="{FF2B5EF4-FFF2-40B4-BE49-F238E27FC236}">
                        <a16:creationId xmlns:a16="http://schemas.microsoft.com/office/drawing/2014/main" id="{0282BA7B-07D0-97D0-E0C3-FDAEFB54EC8F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5868237" y="1554351"/>
                    <a:ext cx="936012" cy="2808312"/>
                  </a:xfrm>
                  <a:prstGeom prst="arc">
                    <a:avLst/>
                  </a:prstGeom>
                  <a:ln>
                    <a:headEnd type="triangl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/>
                  </a:p>
                </p:txBody>
              </p:sp>
            </p:grpSp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82162D35-1A39-8AFB-A5E3-CE5751089C5E}"/>
                    </a:ext>
                  </a:extLst>
                </p:cNvPr>
                <p:cNvGrpSpPr/>
                <p:nvPr/>
              </p:nvGrpSpPr>
              <p:grpSpPr>
                <a:xfrm>
                  <a:off x="5227363" y="3407592"/>
                  <a:ext cx="4145419" cy="2859196"/>
                  <a:chOff x="5227363" y="3395804"/>
                  <a:chExt cx="4145419" cy="2859196"/>
                </a:xfrm>
              </p:grpSpPr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D2A3762B-192B-7EB6-1950-F17283CF1979}"/>
                      </a:ext>
                    </a:extLst>
                  </p:cNvPr>
                  <p:cNvGrpSpPr/>
                  <p:nvPr/>
                </p:nvGrpSpPr>
                <p:grpSpPr>
                  <a:xfrm>
                    <a:off x="5227363" y="3408371"/>
                    <a:ext cx="1188000" cy="2843770"/>
                    <a:chOff x="5868237" y="1554351"/>
                    <a:chExt cx="936012" cy="2810753"/>
                  </a:xfrm>
                </p:grpSpPr>
                <p:sp>
                  <p:nvSpPr>
                    <p:cNvPr id="54" name="Arc 53">
                      <a:extLst>
                        <a:ext uri="{FF2B5EF4-FFF2-40B4-BE49-F238E27FC236}">
                          <a16:creationId xmlns:a16="http://schemas.microsoft.com/office/drawing/2014/main" id="{AD93FD0E-19D6-E727-B3F2-03189AC6440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868237" y="1556792"/>
                      <a:ext cx="936012" cy="280831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55" name="Arc 54">
                      <a:extLst>
                        <a:ext uri="{FF2B5EF4-FFF2-40B4-BE49-F238E27FC236}">
                          <a16:creationId xmlns:a16="http://schemas.microsoft.com/office/drawing/2014/main" id="{A1BD45D3-E48B-9069-11AD-814C13B297FB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5868237" y="1554351"/>
                      <a:ext cx="936012" cy="2808312"/>
                    </a:xfrm>
                    <a:prstGeom prst="arc">
                      <a:avLst/>
                    </a:prstGeom>
                    <a:ln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8969082C-F846-C8BB-E426-69B0F2B044B1}"/>
                      </a:ext>
                    </a:extLst>
                  </p:cNvPr>
                  <p:cNvGrpSpPr/>
                  <p:nvPr/>
                </p:nvGrpSpPr>
                <p:grpSpPr>
                  <a:xfrm>
                    <a:off x="5742361" y="3402981"/>
                    <a:ext cx="936012" cy="2843770"/>
                    <a:chOff x="5868237" y="1554351"/>
                    <a:chExt cx="936012" cy="2810753"/>
                  </a:xfrm>
                </p:grpSpPr>
                <p:sp>
                  <p:nvSpPr>
                    <p:cNvPr id="57" name="Arc 56">
                      <a:extLst>
                        <a:ext uri="{FF2B5EF4-FFF2-40B4-BE49-F238E27FC236}">
                          <a16:creationId xmlns:a16="http://schemas.microsoft.com/office/drawing/2014/main" id="{5524047E-2708-4C02-9A7A-AE4E75EC7E0E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868237" y="1556792"/>
                      <a:ext cx="936012" cy="280831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58" name="Arc 57">
                      <a:extLst>
                        <a:ext uri="{FF2B5EF4-FFF2-40B4-BE49-F238E27FC236}">
                          <a16:creationId xmlns:a16="http://schemas.microsoft.com/office/drawing/2014/main" id="{573F2B7D-DECC-F4B3-61EC-BFCB4AC67F9F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5868237" y="1554351"/>
                      <a:ext cx="936012" cy="2808312"/>
                    </a:xfrm>
                    <a:prstGeom prst="arc">
                      <a:avLst/>
                    </a:prstGeom>
                    <a:ln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3A96C595-AE77-3C82-6172-9B7DDA7992B1}"/>
                      </a:ext>
                    </a:extLst>
                  </p:cNvPr>
                  <p:cNvGrpSpPr/>
                  <p:nvPr/>
                </p:nvGrpSpPr>
                <p:grpSpPr>
                  <a:xfrm>
                    <a:off x="6161176" y="3398425"/>
                    <a:ext cx="720000" cy="2843770"/>
                    <a:chOff x="5868237" y="1554351"/>
                    <a:chExt cx="936012" cy="2810753"/>
                  </a:xfrm>
                </p:grpSpPr>
                <p:sp>
                  <p:nvSpPr>
                    <p:cNvPr id="60" name="Arc 59">
                      <a:extLst>
                        <a:ext uri="{FF2B5EF4-FFF2-40B4-BE49-F238E27FC236}">
                          <a16:creationId xmlns:a16="http://schemas.microsoft.com/office/drawing/2014/main" id="{F88AD1E2-B5DB-EB16-1344-94A3A216D9C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868237" y="1556792"/>
                      <a:ext cx="936012" cy="280831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61" name="Arc 60">
                      <a:extLst>
                        <a:ext uri="{FF2B5EF4-FFF2-40B4-BE49-F238E27FC236}">
                          <a16:creationId xmlns:a16="http://schemas.microsoft.com/office/drawing/2014/main" id="{E53C43E0-85C0-9657-CCB0-E91A5B9FFF76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5868237" y="1554351"/>
                      <a:ext cx="936012" cy="2808312"/>
                    </a:xfrm>
                    <a:prstGeom prst="arc">
                      <a:avLst/>
                    </a:prstGeom>
                    <a:ln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grpSp>
                <p:nvGrpSpPr>
                  <p:cNvPr id="65" name="Group 64">
                    <a:extLst>
                      <a:ext uri="{FF2B5EF4-FFF2-40B4-BE49-F238E27FC236}">
                        <a16:creationId xmlns:a16="http://schemas.microsoft.com/office/drawing/2014/main" id="{076788FE-9E5F-A74C-5DC1-36A66FE7E992}"/>
                      </a:ext>
                    </a:extLst>
                  </p:cNvPr>
                  <p:cNvGrpSpPr/>
                  <p:nvPr/>
                </p:nvGrpSpPr>
                <p:grpSpPr>
                  <a:xfrm>
                    <a:off x="6946889" y="3395984"/>
                    <a:ext cx="216000" cy="2843770"/>
                    <a:chOff x="5868237" y="1554351"/>
                    <a:chExt cx="936012" cy="2810753"/>
                  </a:xfrm>
                </p:grpSpPr>
                <p:sp>
                  <p:nvSpPr>
                    <p:cNvPr id="66" name="Arc 65">
                      <a:extLst>
                        <a:ext uri="{FF2B5EF4-FFF2-40B4-BE49-F238E27FC236}">
                          <a16:creationId xmlns:a16="http://schemas.microsoft.com/office/drawing/2014/main" id="{A44A4D8B-B1C3-8E80-0EA5-D845A0C3582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868237" y="1556792"/>
                      <a:ext cx="936012" cy="280831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67" name="Arc 66">
                      <a:extLst>
                        <a:ext uri="{FF2B5EF4-FFF2-40B4-BE49-F238E27FC236}">
                          <a16:creationId xmlns:a16="http://schemas.microsoft.com/office/drawing/2014/main" id="{1590F318-041C-A0F9-7DE4-D522E7B39FB4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5868237" y="1554351"/>
                      <a:ext cx="936012" cy="2808312"/>
                    </a:xfrm>
                    <a:prstGeom prst="arc">
                      <a:avLst/>
                    </a:prstGeom>
                    <a:ln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12706973-DD42-9E03-B258-683B2C40E6F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345982" y="3395804"/>
                    <a:ext cx="2026800" cy="2859196"/>
                    <a:chOff x="7511115" y="3133971"/>
                    <a:chExt cx="2027073" cy="2823140"/>
                  </a:xfrm>
                </p:grpSpPr>
                <p:grpSp>
                  <p:nvGrpSpPr>
                    <p:cNvPr id="72" name="Group 71">
                      <a:extLst>
                        <a:ext uri="{FF2B5EF4-FFF2-40B4-BE49-F238E27FC236}">
                          <a16:creationId xmlns:a16="http://schemas.microsoft.com/office/drawing/2014/main" id="{F582C430-053C-6E86-3223-27AE486FC72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026113" y="3140968"/>
                      <a:ext cx="936012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8" name="Arc 87">
                        <a:extLst>
                          <a:ext uri="{FF2B5EF4-FFF2-40B4-BE49-F238E27FC236}">
                            <a16:creationId xmlns:a16="http://schemas.microsoft.com/office/drawing/2014/main" id="{E228AE38-5F7B-327C-E803-15E53B10AFEE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9" name="Arc 88">
                        <a:extLst>
                          <a:ext uri="{FF2B5EF4-FFF2-40B4-BE49-F238E27FC236}">
                            <a16:creationId xmlns:a16="http://schemas.microsoft.com/office/drawing/2014/main" id="{B3548FE1-6818-C874-CD36-60B2E47E8A8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3" name="Group 72">
                      <a:extLst>
                        <a:ext uri="{FF2B5EF4-FFF2-40B4-BE49-F238E27FC236}">
                          <a16:creationId xmlns:a16="http://schemas.microsoft.com/office/drawing/2014/main" id="{BA2EFF86-90CE-339E-2EC0-60C9CFD9B8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44928" y="3136412"/>
                      <a:ext cx="72000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6" name="Arc 85">
                        <a:extLst>
                          <a:ext uri="{FF2B5EF4-FFF2-40B4-BE49-F238E27FC236}">
                            <a16:creationId xmlns:a16="http://schemas.microsoft.com/office/drawing/2014/main" id="{E9CAC120-7B9D-0129-E8B2-ACB84C359C44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7" name="Arc 86">
                        <a:extLst>
                          <a:ext uri="{FF2B5EF4-FFF2-40B4-BE49-F238E27FC236}">
                            <a16:creationId xmlns:a16="http://schemas.microsoft.com/office/drawing/2014/main" id="{C827DE17-ACC9-FCD0-1BC2-1CE0033B92B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4" name="Group 73">
                      <a:extLst>
                        <a:ext uri="{FF2B5EF4-FFF2-40B4-BE49-F238E27FC236}">
                          <a16:creationId xmlns:a16="http://schemas.microsoft.com/office/drawing/2014/main" id="{CAABE9CD-A874-4F36-2D6F-B5B83878948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54065" y="3142188"/>
                      <a:ext cx="46800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4" name="Arc 83">
                        <a:extLst>
                          <a:ext uri="{FF2B5EF4-FFF2-40B4-BE49-F238E27FC236}">
                            <a16:creationId xmlns:a16="http://schemas.microsoft.com/office/drawing/2014/main" id="{113A1533-4E30-91E5-D076-53DDD3377B2F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5" name="Arc 84">
                        <a:extLst>
                          <a:ext uri="{FF2B5EF4-FFF2-40B4-BE49-F238E27FC236}">
                            <a16:creationId xmlns:a16="http://schemas.microsoft.com/office/drawing/2014/main" id="{23DE646A-4156-B2E3-A6A4-5D3802F177F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5" name="Group 74">
                      <a:extLst>
                        <a:ext uri="{FF2B5EF4-FFF2-40B4-BE49-F238E27FC236}">
                          <a16:creationId xmlns:a16="http://schemas.microsoft.com/office/drawing/2014/main" id="{CFF8B882-75DA-6E21-D0E7-A313CADF6A1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30641" y="3133971"/>
                      <a:ext cx="21600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2" name="Arc 81">
                        <a:extLst>
                          <a:ext uri="{FF2B5EF4-FFF2-40B4-BE49-F238E27FC236}">
                            <a16:creationId xmlns:a16="http://schemas.microsoft.com/office/drawing/2014/main" id="{E93C0C69-C504-399A-BFD1-60C2FD2440E1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3" name="Arc 82">
                        <a:extLst>
                          <a:ext uri="{FF2B5EF4-FFF2-40B4-BE49-F238E27FC236}">
                            <a16:creationId xmlns:a16="http://schemas.microsoft.com/office/drawing/2014/main" id="{274A88DF-2CF6-D3DE-89B5-3B20A75D705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6" name="Group 75">
                      <a:extLst>
                        <a:ext uri="{FF2B5EF4-FFF2-40B4-BE49-F238E27FC236}">
                          <a16:creationId xmlns:a16="http://schemas.microsoft.com/office/drawing/2014/main" id="{FC41225D-C373-6E3D-7A8D-D2BB41175D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38188" y="3140968"/>
                      <a:ext cx="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80" name="Arc 79">
                        <a:extLst>
                          <a:ext uri="{FF2B5EF4-FFF2-40B4-BE49-F238E27FC236}">
                            <a16:creationId xmlns:a16="http://schemas.microsoft.com/office/drawing/2014/main" id="{134943F5-BD3A-7214-0768-D01B8422DDB2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81" name="Arc 80">
                        <a:extLst>
                          <a:ext uri="{FF2B5EF4-FFF2-40B4-BE49-F238E27FC236}">
                            <a16:creationId xmlns:a16="http://schemas.microsoft.com/office/drawing/2014/main" id="{9EE43A3B-BAA2-FF55-EB51-580F7185ACF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grpSp>
                  <p:nvGrpSpPr>
                    <p:cNvPr id="77" name="Group 76">
                      <a:extLst>
                        <a:ext uri="{FF2B5EF4-FFF2-40B4-BE49-F238E27FC236}">
                          <a16:creationId xmlns:a16="http://schemas.microsoft.com/office/drawing/2014/main" id="{418BA5E2-49B6-45E3-946E-A02B7D7755D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11115" y="3146358"/>
                      <a:ext cx="1188000" cy="2810753"/>
                      <a:chOff x="5868237" y="1554351"/>
                      <a:chExt cx="936012" cy="2810753"/>
                    </a:xfrm>
                  </p:grpSpPr>
                  <p:sp>
                    <p:nvSpPr>
                      <p:cNvPr id="78" name="Arc 77">
                        <a:extLst>
                          <a:ext uri="{FF2B5EF4-FFF2-40B4-BE49-F238E27FC236}">
                            <a16:creationId xmlns:a16="http://schemas.microsoft.com/office/drawing/2014/main" id="{EC1C1B47-0024-0DE5-E46C-38F9CA444F3F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868237" y="1556792"/>
                        <a:ext cx="936012" cy="280831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79" name="Arc 78">
                        <a:extLst>
                          <a:ext uri="{FF2B5EF4-FFF2-40B4-BE49-F238E27FC236}">
                            <a16:creationId xmlns:a16="http://schemas.microsoft.com/office/drawing/2014/main" id="{ABE96FD6-CF89-D5AB-150F-0F232907AD5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H="1" flipV="1">
                        <a:off x="5868237" y="1554351"/>
                        <a:ext cx="936012" cy="2808312"/>
                      </a:xfrm>
                      <a:prstGeom prst="arc">
                        <a:avLst/>
                      </a:prstGeom>
                      <a:ln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</p:grpSp>
            </p:grpSp>
          </p:grpSp>
        </p:grp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633FE4C5-AE4C-6152-A446-26BE84EE79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02578" y="5276653"/>
              <a:ext cx="986400" cy="986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093F5123-9B2B-9DED-ADBC-9F82CBBD243D}"/>
                    </a:ext>
                  </a:extLst>
                </p:cNvPr>
                <p:cNvSpPr txBox="1"/>
                <p:nvPr/>
              </p:nvSpPr>
              <p:spPr>
                <a:xfrm>
                  <a:off x="7110420" y="5544762"/>
                  <a:ext cx="385041" cy="369332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F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oMath>
                    </m:oMathPara>
                  </a14:m>
                  <a:endParaRPr lang="en-FR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093F5123-9B2B-9DED-ADBC-9F82CBBD24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0420" y="5544762"/>
                  <a:ext cx="385041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EFD2B133-A37E-9672-A5A1-0E19223059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42560" y="5047596"/>
              <a:ext cx="351839" cy="379774"/>
            </a:xfrm>
            <a:prstGeom prst="straightConnector1">
              <a:avLst/>
            </a:prstGeom>
            <a:ln w="730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A5823CF-E10B-BFAD-3FAB-C0FF79EF2BBC}"/>
                </a:ext>
              </a:extLst>
            </p:cNvPr>
            <p:cNvSpPr txBox="1"/>
            <p:nvPr/>
          </p:nvSpPr>
          <p:spPr>
            <a:xfrm>
              <a:off x="345163" y="5278363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NMR</a:t>
              </a:r>
              <a:endParaRPr lang="en-GB" dirty="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1829692-E99D-F82A-D601-8742BD09851A}"/>
                </a:ext>
              </a:extLst>
            </p:cNvPr>
            <p:cNvSpPr txBox="1"/>
            <p:nvPr/>
          </p:nvSpPr>
          <p:spPr>
            <a:xfrm>
              <a:off x="5604109" y="5342785"/>
              <a:ext cx="537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HFS</a:t>
              </a:r>
              <a:endParaRPr lang="en-GB" dirty="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71EC7D4-C413-967C-D109-49550429AD50}"/>
                </a:ext>
              </a:extLst>
            </p:cNvPr>
            <p:cNvSpPr txBox="1"/>
            <p:nvPr/>
          </p:nvSpPr>
          <p:spPr>
            <a:xfrm>
              <a:off x="7110209" y="6637025"/>
              <a:ext cx="13485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from M. Bissell</a:t>
              </a:r>
              <a:endParaRPr lang="en-GB" sz="1500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7CF42039-B667-760B-7DC9-F117DFA72F7D}"/>
                </a:ext>
              </a:extLst>
            </p:cNvPr>
            <p:cNvSpPr txBox="1"/>
            <p:nvPr/>
          </p:nvSpPr>
          <p:spPr>
            <a:xfrm>
              <a:off x="3380046" y="5047596"/>
              <a:ext cx="223239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dirty="0">
                  <a:latin typeface="+mj-lt"/>
                  <a:ea typeface="Cambria Math" panose="02040503050406030204" pitchFamily="18" charset="0"/>
                </a:rPr>
                <a:t>Differential anomaly </a:t>
              </a:r>
              <a:endParaRPr lang="en-GB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67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E009746-73F4-66DA-0614-95F5024C8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EAB3E-ECC1-3666-8B12-26DA230D6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Distribution of </a:t>
            </a:r>
            <a:r>
              <a:rPr lang="en-US" dirty="0" err="1"/>
              <a:t>magnetisation</a:t>
            </a:r>
            <a:r>
              <a:rPr lang="en-US" dirty="0"/>
              <a:t> in </a:t>
            </a:r>
            <a:r>
              <a:rPr lang="en-US" baseline="30000" dirty="0"/>
              <a:t>47</a:t>
            </a:r>
            <a:r>
              <a:rPr lang="en-US" dirty="0"/>
              <a:t>K vs stable </a:t>
            </a:r>
            <a:r>
              <a:rPr lang="en-US" baseline="30000" dirty="0"/>
              <a:t>39</a:t>
            </a:r>
            <a:r>
              <a:rPr lang="en-US" dirty="0"/>
              <a:t>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CDA01-06F9-B084-951C-94B92F468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68097"/>
            <a:ext cx="9145016" cy="57849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Accessed through its effect on atomic hyperfine structure vs Larmor frequency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 chemical shift of EMIM-DCA to H</a:t>
            </a:r>
            <a:r>
              <a:rPr lang="en-GB" baseline="-25000" dirty="0"/>
              <a:t>2</a:t>
            </a:r>
            <a:r>
              <a:rPr lang="en-GB" dirty="0"/>
              <a:t>O</a:t>
            </a:r>
          </a:p>
          <a:p>
            <a:pPr marL="0" indent="0">
              <a:buNone/>
            </a:pPr>
            <a:r>
              <a:rPr lang="en-GB" dirty="0"/>
              <a:t>ca. 35 ppm (A. </a:t>
            </a:r>
            <a:r>
              <a:rPr lang="en-GB" dirty="0" err="1"/>
              <a:t>Antusek</a:t>
            </a:r>
            <a:r>
              <a:rPr lang="en-GB" dirty="0"/>
              <a:t>, Bratislava)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Hyperfine structure ratio: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B0B631-DE0D-649D-BF71-68BD69755C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B5BD72-4D73-49A4-DAA6-660761DBF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63" y="1059892"/>
            <a:ext cx="4048789" cy="29200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E4090D83-814E-7846-7EB9-2CBC3EC2E974}"/>
                  </a:ext>
                </a:extLst>
              </p:cNvPr>
              <p:cNvSpPr txBox="1"/>
              <p:nvPr/>
            </p:nvSpPr>
            <p:spPr>
              <a:xfrm>
                <a:off x="315647" y="4005064"/>
                <a:ext cx="3545324" cy="605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baseline="30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47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𝐸𝑀𝐼𝑀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𝐷𝐶𝐴</m:t>
                              </m:r>
                            </m:e>
                          </m:d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baseline="30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39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sz="1600" i="1" baseline="-25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𝑂</m:t>
                              </m:r>
                            </m:e>
                          </m:d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14.83852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US" sz="16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172FFBDB-7B72-C4E8-206B-4CBC05E9FA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647" y="4005064"/>
                <a:ext cx="3545324" cy="6050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1">
                <a:extLst>
                  <a:ext uri="{FF2B5EF4-FFF2-40B4-BE49-F238E27FC236}">
                    <a16:creationId xmlns:a16="http://schemas.microsoft.com/office/drawing/2014/main" id="{051DEBDA-4B52-1E88-7DBE-8E3255D6D544}"/>
                  </a:ext>
                </a:extLst>
              </p:cNvPr>
              <p:cNvSpPr txBox="1"/>
              <p:nvPr/>
            </p:nvSpPr>
            <p:spPr>
              <a:xfrm>
                <a:off x="611560" y="6136331"/>
                <a:ext cx="2808312" cy="6050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baseline="30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47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baseline="30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39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14.785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00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00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" name="TextBox 11">
                <a:extLst>
                  <a:ext uri="{FF2B5EF4-FFF2-40B4-BE49-F238E27FC236}">
                    <a16:creationId xmlns:a16="http://schemas.microsoft.com/office/drawing/2014/main" id="{7E1F5D68-480E-3886-8232-F3DC323DB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6136331"/>
                <a:ext cx="2808312" cy="6050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DDC3A61-2FFE-0D60-C742-F4AB12E36FF4}"/>
              </a:ext>
            </a:extLst>
          </p:cNvPr>
          <p:cNvSpPr txBox="1"/>
          <p:nvPr/>
        </p:nvSpPr>
        <p:spPr>
          <a:xfrm>
            <a:off x="689626" y="1326491"/>
            <a:ext cx="1446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47</a:t>
            </a:r>
            <a:r>
              <a:rPr lang="en-US" dirty="0"/>
              <a:t>K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</a:t>
            </a:r>
          </a:p>
          <a:p>
            <a:r>
              <a:rPr lang="en-US" dirty="0"/>
              <a:t>in EMIM-DCA</a:t>
            </a:r>
            <a:endParaRPr lang="en-GB" dirty="0"/>
          </a:p>
        </p:txBody>
      </p:sp>
      <p:pic>
        <p:nvPicPr>
          <p:cNvPr id="24" name="Picture 23" descr="A graph of a magnetic radius&#10;&#10;Description automatically generated with medium confidence">
            <a:extLst>
              <a:ext uri="{FF2B5EF4-FFF2-40B4-BE49-F238E27FC236}">
                <a16:creationId xmlns:a16="http://schemas.microsoft.com/office/drawing/2014/main" id="{15EF9E62-E368-4C73-A624-A9B113FF47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" t="3515" r="3741" b="3211"/>
          <a:stretch/>
        </p:blipFill>
        <p:spPr>
          <a:xfrm>
            <a:off x="4159475" y="2492896"/>
            <a:ext cx="4949029" cy="362764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4A06B86-6FD9-65C6-5233-0F6E23567B27}"/>
              </a:ext>
            </a:extLst>
          </p:cNvPr>
          <p:cNvSpPr txBox="1"/>
          <p:nvPr/>
        </p:nvSpPr>
        <p:spPr>
          <a:xfrm>
            <a:off x="6255413" y="6538273"/>
            <a:ext cx="270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M. Bissell et al., in preparation</a:t>
            </a:r>
            <a:endParaRPr lang="en-GB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A898BF-321D-4EB0-FE3C-2DC6840D146B}"/>
              </a:ext>
            </a:extLst>
          </p:cNvPr>
          <p:cNvSpPr txBox="1"/>
          <p:nvPr/>
        </p:nvSpPr>
        <p:spPr>
          <a:xfrm>
            <a:off x="5148064" y="992922"/>
            <a:ext cx="35283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Effect for </a:t>
            </a:r>
            <a:r>
              <a:rPr lang="en-US" sz="2000" baseline="30000" dirty="0">
                <a:latin typeface="+mj-lt"/>
              </a:rPr>
              <a:t>47</a:t>
            </a:r>
            <a:r>
              <a:rPr lang="en-US" sz="2000" dirty="0">
                <a:latin typeface="+mj-lt"/>
              </a:rPr>
              <a:t>K vs </a:t>
            </a:r>
            <a:r>
              <a:rPr lang="en-US" sz="2000" baseline="30000" dirty="0">
                <a:latin typeface="+mj-lt"/>
              </a:rPr>
              <a:t>39</a:t>
            </a:r>
            <a:r>
              <a:rPr lang="en-US" sz="2000" dirty="0">
                <a:latin typeface="+mj-lt"/>
              </a:rPr>
              <a:t>K </a:t>
            </a:r>
          </a:p>
          <a:p>
            <a:pPr algn="ctr"/>
            <a:r>
              <a:rPr lang="en-US" sz="2000" dirty="0">
                <a:latin typeface="Symbol" panose="05050102010706020507" pitchFamily="18" charset="2"/>
              </a:rPr>
              <a:t>D</a:t>
            </a:r>
            <a:r>
              <a:rPr lang="en-US" sz="2000" dirty="0">
                <a:latin typeface="+mj-lt"/>
              </a:rPr>
              <a:t> = 0.364(9) %</a:t>
            </a:r>
            <a:endParaRPr lang="en-GB" sz="2000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495C1E-F1D9-F937-AC38-88C54EB1B70A}"/>
              </a:ext>
            </a:extLst>
          </p:cNvPr>
          <p:cNvSpPr txBox="1"/>
          <p:nvPr/>
        </p:nvSpPr>
        <p:spPr>
          <a:xfrm>
            <a:off x="4716016" y="1772816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Combined with atomic (J. </a:t>
            </a:r>
            <a:r>
              <a:rPr lang="en-US" dirty="0" err="1"/>
              <a:t>Ginges</a:t>
            </a:r>
            <a:r>
              <a:rPr lang="en-US" dirty="0"/>
              <a:t>, Brisbane) and nuclear (J. Dobaczewski, York) theory: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6F2BDB-264A-FF01-3DD5-D3E85C3D672E}"/>
              </a:ext>
            </a:extLst>
          </p:cNvPr>
          <p:cNvSpPr txBox="1"/>
          <p:nvPr/>
        </p:nvSpPr>
        <p:spPr>
          <a:xfrm>
            <a:off x="3436213" y="6315755"/>
            <a:ext cx="2772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Bissell and M. Jankowski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4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CC171-4391-5FD2-43CF-1DCCF1A86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80928"/>
            <a:ext cx="8928992" cy="1440159"/>
          </a:xfrm>
        </p:spPr>
        <p:txBody>
          <a:bodyPr>
            <a:normAutofit/>
          </a:bodyPr>
          <a:lstStyle/>
          <a:p>
            <a:r>
              <a:rPr lang="en-US" sz="3000" dirty="0"/>
              <a:t>Chemistry and biology on PET isotopes</a:t>
            </a:r>
            <a:br>
              <a:rPr lang="en-US" sz="3000" dirty="0"/>
            </a:br>
            <a:r>
              <a:rPr lang="en-US" sz="3000" dirty="0"/>
              <a:t>with para-hydrogen and DNP </a:t>
            </a:r>
            <a:r>
              <a:rPr lang="en-US" sz="3000" dirty="0" err="1"/>
              <a:t>polarisation</a:t>
            </a:r>
            <a:endParaRPr lang="en-GB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245686-537F-05F2-D090-46883FD48F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36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A159B0-CB14-427A-0F4A-4FA571E6087D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0605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6852D-A3D0-E443-7735-A8FB30E53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895D8-FA05-63D8-ECC7-0782CFCF5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RD-ZULF-NMR on long-lived PET isotopes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8AC5E-7A72-E37B-7A63-D2DF072CB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RD-ZULF-NMR: radiation-detected + zero-to-ultralow-field NMR:</a:t>
            </a:r>
          </a:p>
          <a:p>
            <a:pPr lvl="1"/>
            <a:r>
              <a:rPr lang="en-US" dirty="0"/>
              <a:t>Combine ZULF-NMR portability with RD-NMR sensitivity</a:t>
            </a:r>
          </a:p>
          <a:p>
            <a:pPr lvl="1"/>
            <a:r>
              <a:rPr lang="en-US" dirty="0"/>
              <a:t>Use easily available unstable isotopes</a:t>
            </a:r>
          </a:p>
          <a:p>
            <a:pPr lvl="1"/>
            <a:r>
              <a:rPr lang="en-US" dirty="0" err="1"/>
              <a:t>Hyperopolarisation</a:t>
            </a:r>
            <a:r>
              <a:rPr lang="en-US" dirty="0"/>
              <a:t> with SABRE (para-hydrogen)</a:t>
            </a:r>
          </a:p>
          <a:p>
            <a:pPr lvl="1"/>
            <a:r>
              <a:rPr lang="en-US" dirty="0"/>
              <a:t>Suitable PET isotopes: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935ECB-EDA5-A611-D74E-DAD31D2024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08" y="5977382"/>
            <a:ext cx="5832648" cy="880617"/>
          </a:xfrm>
        </p:spPr>
        <p:txBody>
          <a:bodyPr/>
          <a:lstStyle/>
          <a:p>
            <a:r>
              <a:rPr lang="en-US" sz="1600" dirty="0"/>
              <a:t>In collaboration with U Mainz: D. Budker, D. </a:t>
            </a:r>
            <a:r>
              <a:rPr lang="en-US" sz="1600" dirty="0" err="1"/>
              <a:t>Barskiy</a:t>
            </a:r>
            <a:r>
              <a:rPr lang="en-US" sz="1600" dirty="0"/>
              <a:t>, R. Kircher, and Geneva University Hospital (V. Bonvin, V. Garibotto, A. Grotzky)</a:t>
            </a:r>
          </a:p>
          <a:p>
            <a:r>
              <a:rPr lang="en-US" sz="1600" dirty="0"/>
              <a:t>Funded by CERN Medical Applications Fund (2022-24)</a:t>
            </a:r>
            <a:endParaRPr lang="en-GB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FA7521-6214-D0BC-573E-E9753FB50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452" y="692696"/>
            <a:ext cx="707039" cy="7228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B41CAE-DA64-FEDB-27CF-4EA5E2F06E4E}"/>
              </a:ext>
            </a:extLst>
          </p:cNvPr>
          <p:cNvSpPr txBox="1"/>
          <p:nvPr/>
        </p:nvSpPr>
        <p:spPr>
          <a:xfrm>
            <a:off x="6804248" y="1340768"/>
            <a:ext cx="1263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Medical Applications </a:t>
            </a:r>
            <a:endParaRPr lang="en-GB" sz="16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871D5CA-426C-FB2E-E9E2-7AD150CA308C}"/>
              </a:ext>
            </a:extLst>
          </p:cNvPr>
          <p:cNvGrpSpPr/>
          <p:nvPr/>
        </p:nvGrpSpPr>
        <p:grpSpPr>
          <a:xfrm>
            <a:off x="499718" y="3513085"/>
            <a:ext cx="5028400" cy="2292179"/>
            <a:chOff x="499718" y="3356992"/>
            <a:chExt cx="5028400" cy="229217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ACD3892-A50B-33C8-F576-8AA1B9F8FBF4}"/>
                </a:ext>
              </a:extLst>
            </p:cNvPr>
            <p:cNvSpPr/>
            <p:nvPr/>
          </p:nvSpPr>
          <p:spPr>
            <a:xfrm>
              <a:off x="3065921" y="3356992"/>
              <a:ext cx="2462197" cy="80284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Parahydrogen prepared from small H2 bottle </a:t>
              </a:r>
              <a:endParaRPr lang="en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97A9FE8-7B19-9D29-7DF8-DB0D9FAE4B41}"/>
                </a:ext>
              </a:extLst>
            </p:cNvPr>
            <p:cNvSpPr/>
            <p:nvPr/>
          </p:nvSpPr>
          <p:spPr>
            <a:xfrm>
              <a:off x="1204992" y="4365104"/>
              <a:ext cx="3774822" cy="55865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</a:t>
              </a:r>
              <a:r>
                <a:rPr lang="en-US" sz="1500" baseline="-25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5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hyperpolarising</a:t>
              </a:r>
              <a:r>
                <a:rPr lang="en-US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chemical reaction </a:t>
              </a:r>
            </a:p>
            <a:p>
              <a:pPr algn="ctr"/>
              <a:r>
                <a:rPr lang="en-US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inside ZULF apparatus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98FCD539-8FCE-CE24-BAA5-FF129891BBB8}"/>
                </a:ext>
              </a:extLst>
            </p:cNvPr>
            <p:cNvSpPr/>
            <p:nvPr/>
          </p:nvSpPr>
          <p:spPr>
            <a:xfrm>
              <a:off x="1043608" y="5090517"/>
              <a:ext cx="4208545" cy="55865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Magnetic field pulse and signal acquisition via change of beta-decay asymmetry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D2F53B0-999C-0352-26EF-76968339AF65}"/>
                </a:ext>
              </a:extLst>
            </p:cNvPr>
            <p:cNvCxnSpPr>
              <a:cxnSpLocks/>
            </p:cNvCxnSpPr>
            <p:nvPr/>
          </p:nvCxnSpPr>
          <p:spPr>
            <a:xfrm>
              <a:off x="1697259" y="4097054"/>
              <a:ext cx="685868" cy="2680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F08CB9F-2056-BC95-5D3B-9EB01804B9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73581" y="4130030"/>
              <a:ext cx="623439" cy="2680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3040AAA-B6B3-CB04-2237-6780DC789F45}"/>
                </a:ext>
              </a:extLst>
            </p:cNvPr>
            <p:cNvCxnSpPr>
              <a:cxnSpLocks/>
            </p:cNvCxnSpPr>
            <p:nvPr/>
          </p:nvCxnSpPr>
          <p:spPr>
            <a:xfrm>
              <a:off x="2984743" y="4869160"/>
              <a:ext cx="0" cy="26892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9F1E307-9519-B165-232B-064F0CF300A1}"/>
                </a:ext>
              </a:extLst>
            </p:cNvPr>
            <p:cNvSpPr/>
            <p:nvPr/>
          </p:nvSpPr>
          <p:spPr>
            <a:xfrm>
              <a:off x="499718" y="3356992"/>
              <a:ext cx="2101981" cy="82212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Isotope production </a:t>
              </a:r>
            </a:p>
            <a:p>
              <a:pPr algn="ctr"/>
              <a:r>
                <a:rPr lang="en-US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 aqueous solution (like for PET)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91D1DB5-3302-0251-339C-0FCDB7DD3DE4}"/>
              </a:ext>
            </a:extLst>
          </p:cNvPr>
          <p:cNvGrpSpPr/>
          <p:nvPr/>
        </p:nvGrpSpPr>
        <p:grpSpPr>
          <a:xfrm>
            <a:off x="6012160" y="1909131"/>
            <a:ext cx="2915408" cy="4832237"/>
            <a:chOff x="123425" y="1000845"/>
            <a:chExt cx="2915408" cy="4832237"/>
          </a:xfrm>
        </p:grpSpPr>
        <p:pic>
          <p:nvPicPr>
            <p:cNvPr id="7" name="Picture 6" descr="Diagram&#10;&#10;Description automatically generated">
              <a:extLst>
                <a:ext uri="{FF2B5EF4-FFF2-40B4-BE49-F238E27FC236}">
                  <a16:creationId xmlns:a16="http://schemas.microsoft.com/office/drawing/2014/main" id="{7C7B7104-485A-4F8E-50C5-FE165D3588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7" b="3988"/>
            <a:stretch/>
          </p:blipFill>
          <p:spPr>
            <a:xfrm>
              <a:off x="162961" y="1000845"/>
              <a:ext cx="2875872" cy="4832237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D3381AA-61BA-614B-C88A-65A6D43E081E}"/>
                </a:ext>
              </a:extLst>
            </p:cNvPr>
            <p:cNvSpPr/>
            <p:nvPr/>
          </p:nvSpPr>
          <p:spPr>
            <a:xfrm>
              <a:off x="1847909" y="4526327"/>
              <a:ext cx="89948" cy="36445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4326771-0DDF-BB52-C8EC-991C4DF02982}"/>
                </a:ext>
              </a:extLst>
            </p:cNvPr>
            <p:cNvSpPr/>
            <p:nvPr/>
          </p:nvSpPr>
          <p:spPr>
            <a:xfrm>
              <a:off x="1579528" y="4526327"/>
              <a:ext cx="89948" cy="36445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F5F3EBE-CE67-6B2D-9E94-C880F24122C2}"/>
                </a:ext>
              </a:extLst>
            </p:cNvPr>
            <p:cNvSpPr txBox="1"/>
            <p:nvPr/>
          </p:nvSpPr>
          <p:spPr>
            <a:xfrm>
              <a:off x="123425" y="5309862"/>
              <a:ext cx="131109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beta-particle detectors</a:t>
              </a:r>
              <a:endParaRPr lang="en-CH" sz="1400" b="1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BDBF657-AE3F-A6CB-5A4F-D7DB423DFD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5278" y="4771666"/>
              <a:ext cx="388291" cy="69442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1E050EF-8C5D-D938-4983-6CA3823087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5278" y="4758889"/>
              <a:ext cx="644576" cy="74225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F3CCEF6-684F-7F52-A602-7383570CB12C}"/>
              </a:ext>
            </a:extLst>
          </p:cNvPr>
          <p:cNvGrpSpPr/>
          <p:nvPr/>
        </p:nvGrpSpPr>
        <p:grpSpPr>
          <a:xfrm>
            <a:off x="274810" y="2396622"/>
            <a:ext cx="5449318" cy="960370"/>
            <a:chOff x="107504" y="2054362"/>
            <a:chExt cx="5883123" cy="108660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9E3AFBD-6A59-577E-7E7C-EF2495057869}"/>
                </a:ext>
              </a:extLst>
            </p:cNvPr>
            <p:cNvGrpSpPr/>
            <p:nvPr/>
          </p:nvGrpSpPr>
          <p:grpSpPr>
            <a:xfrm>
              <a:off x="107504" y="2054362"/>
              <a:ext cx="4392488" cy="1086606"/>
              <a:chOff x="179512" y="2178350"/>
              <a:chExt cx="5040560" cy="120506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37B75D2F-EA11-2C4C-5C3D-1A0120D553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512" y="2178350"/>
                <a:ext cx="1570743" cy="1176414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3D92B74D-53FE-E619-D758-36C91535F5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08790" y="2179178"/>
                <a:ext cx="1570743" cy="1204236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A05D04F4-20F4-CB5B-D9A8-640DA110C3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42352" y="2197872"/>
                <a:ext cx="1577720" cy="1157425"/>
              </a:xfrm>
              <a:prstGeom prst="rect">
                <a:avLst/>
              </a:prstGeom>
            </p:spPr>
          </p:pic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B08CA99-E761-7FBA-B0DD-62605458A4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27568"/>
            <a:stretch/>
          </p:blipFill>
          <p:spPr>
            <a:xfrm>
              <a:off x="4562186" y="2071965"/>
              <a:ext cx="1428441" cy="1043169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CA34AAE3-E015-E9B4-270C-759F448716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96786" y="645696"/>
            <a:ext cx="761134" cy="76708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980D268-3D2F-D8A8-1EF2-80B010E56642}"/>
              </a:ext>
            </a:extLst>
          </p:cNvPr>
          <p:cNvSpPr txBox="1"/>
          <p:nvPr/>
        </p:nvSpPr>
        <p:spPr>
          <a:xfrm>
            <a:off x="8244408" y="1340768"/>
            <a:ext cx="9361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Proof of Concept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425596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99CBB-E9C8-8ED6-B03B-6F84C3DF1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-7"/>
            <a:ext cx="9073008" cy="980735"/>
          </a:xfrm>
        </p:spPr>
        <p:txBody>
          <a:bodyPr>
            <a:noAutofit/>
          </a:bodyPr>
          <a:lstStyle/>
          <a:p>
            <a:r>
              <a:rPr lang="en-US" sz="3400" dirty="0"/>
              <a:t>SABRE optimization with natural-abundance  </a:t>
            </a:r>
            <a:r>
              <a:rPr lang="en-US" sz="3400" baseline="30000" dirty="0"/>
              <a:t>15</a:t>
            </a:r>
            <a:r>
              <a:rPr lang="en-US" sz="3400" dirty="0"/>
              <a:t>N</a:t>
            </a:r>
            <a:endParaRPr lang="en-GB" sz="3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3B30A-0A6F-9723-1470-07BE935549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38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192E2D-0005-0E8F-513A-0ADFB22E922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07504" y="6448250"/>
            <a:ext cx="4968552" cy="409750"/>
          </a:xfrm>
        </p:spPr>
        <p:txBody>
          <a:bodyPr>
            <a:noAutofit/>
          </a:bodyPr>
          <a:lstStyle/>
          <a:p>
            <a:r>
              <a:rPr lang="en-US" sz="1600" dirty="0"/>
              <a:t>Kircher, Xu, </a:t>
            </a:r>
            <a:r>
              <a:rPr lang="en-US" sz="1600" dirty="0" err="1"/>
              <a:t>Barskiy</a:t>
            </a:r>
            <a:r>
              <a:rPr lang="en-US" sz="1600" dirty="0"/>
              <a:t>. </a:t>
            </a:r>
            <a:r>
              <a:rPr lang="en-US" sz="1600" i="1" dirty="0"/>
              <a:t>J. Am. Chem. Soc.</a:t>
            </a:r>
            <a:r>
              <a:rPr lang="en-US" sz="1600" dirty="0"/>
              <a:t> 146 (2024), 514</a:t>
            </a:r>
            <a:endParaRPr lang="en-US" sz="1600" b="1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7FE08EEB-8C34-9017-3D38-6E7A681ADB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1" r="6594"/>
          <a:stretch/>
        </p:blipFill>
        <p:spPr>
          <a:xfrm>
            <a:off x="35496" y="1340768"/>
            <a:ext cx="5616624" cy="51222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23ABF6-CCD2-A0E6-B5E4-B88EE80AA5AA}"/>
              </a:ext>
            </a:extLst>
          </p:cNvPr>
          <p:cNvSpPr txBox="1"/>
          <p:nvPr/>
        </p:nvSpPr>
        <p:spPr>
          <a:xfrm>
            <a:off x="2339752" y="1052736"/>
            <a:ext cx="680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 1T</a:t>
            </a:r>
            <a:endParaRPr lang="en-GB" b="1" dirty="0"/>
          </a:p>
        </p:txBody>
      </p:sp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3E6BA84B-6711-DE48-E0E5-36CC6F58A0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6" t="8066" r="30015"/>
          <a:stretch/>
        </p:blipFill>
        <p:spPr>
          <a:xfrm>
            <a:off x="5826195" y="1548651"/>
            <a:ext cx="3210301" cy="46579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32643F-AB2A-0B78-D2DB-257357B8A558}"/>
              </a:ext>
            </a:extLst>
          </p:cNvPr>
          <p:cNvSpPr txBox="1"/>
          <p:nvPr/>
        </p:nvSpPr>
        <p:spPr>
          <a:xfrm>
            <a:off x="6372200" y="1075954"/>
            <a:ext cx="25202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In SABRE-SHEATH</a:t>
            </a:r>
            <a:endParaRPr lang="LID4096" sz="1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63EAA7-6491-D649-726E-EFD3C7643DA2}"/>
              </a:ext>
            </a:extLst>
          </p:cNvPr>
          <p:cNvSpPr txBox="1"/>
          <p:nvPr/>
        </p:nvSpPr>
        <p:spPr>
          <a:xfrm>
            <a:off x="7127887" y="1918573"/>
            <a:ext cx="12605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[</a:t>
            </a:r>
            <a:r>
              <a:rPr lang="en-US" sz="1800" baseline="30000" dirty="0"/>
              <a:t>15</a:t>
            </a:r>
            <a:r>
              <a:rPr lang="en-US" sz="1800" dirty="0"/>
              <a:t>N]-NH</a:t>
            </a:r>
            <a:r>
              <a:rPr lang="en-US" sz="1800" baseline="-25000" dirty="0"/>
              <a:t>3</a:t>
            </a:r>
            <a:r>
              <a:rPr lang="en-US" sz="1800" dirty="0"/>
              <a:t> </a:t>
            </a:r>
          </a:p>
          <a:p>
            <a:r>
              <a:rPr lang="en-US" sz="1800" dirty="0"/>
              <a:t>(8 Scans)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866EC8-C546-238D-94EB-0C77F83FA21F}"/>
              </a:ext>
            </a:extLst>
          </p:cNvPr>
          <p:cNvSpPr txBox="1"/>
          <p:nvPr/>
        </p:nvSpPr>
        <p:spPr>
          <a:xfrm>
            <a:off x="6516216" y="6410041"/>
            <a:ext cx="2091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</a:t>
            </a:r>
            <a:r>
              <a:rPr lang="en-US" dirty="0" err="1"/>
              <a:t>Barskiy</a:t>
            </a:r>
            <a:r>
              <a:rPr lang="en-US" dirty="0"/>
              <a:t>, R. Kircher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79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22749-2435-9097-204D-11ED38DE7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844ED-A053-3E47-16BD-04F964D6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" y="-8"/>
            <a:ext cx="9072000" cy="62069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Setup for RD-ZULF-NMR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D95BA-A564-1C1F-F9C6-865A06527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980728"/>
            <a:ext cx="9072000" cy="4464496"/>
          </a:xfrm>
        </p:spPr>
        <p:txBody>
          <a:bodyPr/>
          <a:lstStyle/>
          <a:p>
            <a:r>
              <a:rPr lang="en-US" dirty="0"/>
              <a:t>In the lab at Geneva University Hospital cyclotron:</a:t>
            </a:r>
          </a:p>
          <a:p>
            <a:pPr lvl="1"/>
            <a:r>
              <a:rPr lang="en-US" dirty="0"/>
              <a:t>Twinleaf SHEATH</a:t>
            </a:r>
          </a:p>
          <a:p>
            <a:pPr lvl="1"/>
            <a:r>
              <a:rPr lang="en-US" dirty="0"/>
              <a:t>2 thin beta detectors + </a:t>
            </a:r>
            <a:r>
              <a:rPr lang="en-US" dirty="0" err="1"/>
              <a:t>SiPM</a:t>
            </a:r>
            <a:r>
              <a:rPr lang="en-US" dirty="0"/>
              <a:t>, easy DAQ</a:t>
            </a:r>
          </a:p>
          <a:p>
            <a:pPr lvl="1"/>
            <a:r>
              <a:rPr lang="en-US" dirty="0"/>
              <a:t>pH</a:t>
            </a:r>
            <a:r>
              <a:rPr lang="en-US" baseline="-25000" dirty="0"/>
              <a:t>2</a:t>
            </a:r>
            <a:r>
              <a:rPr lang="en-US" dirty="0"/>
              <a:t> created at LN</a:t>
            </a:r>
            <a:r>
              <a:rPr lang="en-US" baseline="-25000" dirty="0"/>
              <a:t>2</a:t>
            </a:r>
            <a:r>
              <a:rPr lang="en-US" dirty="0"/>
              <a:t> temperature</a:t>
            </a:r>
          </a:p>
          <a:p>
            <a:pPr lvl="1"/>
            <a:r>
              <a:rPr lang="en-US" dirty="0"/>
              <a:t>Semi-automatic liquid shuttling setup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E9BE4BA-31FD-E5FF-B428-5DBE35AAF6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0AB980E-1D72-CA56-73F1-22B7115B0A06}"/>
              </a:ext>
            </a:extLst>
          </p:cNvPr>
          <p:cNvGrpSpPr/>
          <p:nvPr/>
        </p:nvGrpSpPr>
        <p:grpSpPr>
          <a:xfrm>
            <a:off x="-180020" y="2996952"/>
            <a:ext cx="9216516" cy="3744416"/>
            <a:chOff x="-180020" y="2996952"/>
            <a:chExt cx="8712460" cy="3384376"/>
          </a:xfrm>
        </p:grpSpPr>
        <p:pic>
          <p:nvPicPr>
            <p:cNvPr id="24" name="Picture 23" descr="A machine with pipes and tubes&#10;&#10;Description automatically generated">
              <a:extLst>
                <a:ext uri="{FF2B5EF4-FFF2-40B4-BE49-F238E27FC236}">
                  <a16:creationId xmlns:a16="http://schemas.microsoft.com/office/drawing/2014/main" id="{FE5A48A3-BBB7-F091-1DFB-D50A6843C4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7" t="23750" r="2351" b="26901"/>
            <a:stretch/>
          </p:blipFill>
          <p:spPr>
            <a:xfrm>
              <a:off x="251520" y="2996952"/>
              <a:ext cx="8280920" cy="3384376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24771C1-2AA2-1015-42DD-C71F87B0B464}"/>
                </a:ext>
              </a:extLst>
            </p:cNvPr>
            <p:cNvSpPr txBox="1"/>
            <p:nvPr/>
          </p:nvSpPr>
          <p:spPr>
            <a:xfrm>
              <a:off x="5382344" y="4491118"/>
              <a:ext cx="3150096" cy="3810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solidFill>
                    <a:schemeClr val="bg1"/>
                  </a:solidFill>
                </a:rPr>
                <a:t>300 </a:t>
              </a:r>
              <a:r>
                <a:rPr lang="en-US" dirty="0" err="1">
                  <a:solidFill>
                    <a:schemeClr val="bg1"/>
                  </a:solidFill>
                </a:rPr>
                <a:t>ul</a:t>
              </a:r>
              <a:r>
                <a:rPr lang="en-US" dirty="0">
                  <a:solidFill>
                    <a:schemeClr val="bg1"/>
                  </a:solidFill>
                </a:rPr>
                <a:t> of SABRE </a:t>
              </a:r>
              <a:r>
                <a:rPr lang="en-US" dirty="0" err="1">
                  <a:solidFill>
                    <a:schemeClr val="bg1"/>
                  </a:solidFill>
                </a:rPr>
                <a:t>Ir</a:t>
              </a:r>
              <a:r>
                <a:rPr lang="en-US" dirty="0">
                  <a:solidFill>
                    <a:schemeClr val="bg1"/>
                  </a:solidFill>
                </a:rPr>
                <a:t> catalyst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01DBA3B-E336-F071-1F04-EA80F0A6F824}"/>
                </a:ext>
              </a:extLst>
            </p:cNvPr>
            <p:cNvSpPr txBox="1"/>
            <p:nvPr/>
          </p:nvSpPr>
          <p:spPr>
            <a:xfrm>
              <a:off x="-180020" y="5729825"/>
              <a:ext cx="4572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solidFill>
                    <a:schemeClr val="bg1"/>
                  </a:solidFill>
                </a:rPr>
                <a:t>300 </a:t>
              </a:r>
              <a:r>
                <a:rPr lang="en-US" dirty="0" err="1">
                  <a:solidFill>
                    <a:schemeClr val="bg1"/>
                  </a:solidFill>
                </a:rPr>
                <a:t>ul</a:t>
              </a:r>
              <a:r>
                <a:rPr lang="en-US" dirty="0">
                  <a:solidFill>
                    <a:schemeClr val="bg1"/>
                  </a:solidFill>
                </a:rPr>
                <a:t> of </a:t>
              </a:r>
              <a:r>
                <a:rPr lang="en-US" baseline="30000" dirty="0">
                  <a:solidFill>
                    <a:schemeClr val="bg1"/>
                  </a:solidFill>
                </a:rPr>
                <a:t>13</a:t>
              </a:r>
              <a:r>
                <a:rPr lang="en-US" dirty="0">
                  <a:solidFill>
                    <a:schemeClr val="bg1"/>
                  </a:solidFill>
                </a:rPr>
                <a:t> N [Ammonia] in H</a:t>
              </a:r>
              <a:r>
                <a:rPr lang="en-US" baseline="-25000" dirty="0">
                  <a:solidFill>
                    <a:schemeClr val="bg1"/>
                  </a:solidFill>
                </a:rPr>
                <a:t>2</a:t>
              </a:r>
              <a:r>
                <a:rPr lang="en-US" dirty="0">
                  <a:solidFill>
                    <a:schemeClr val="bg1"/>
                  </a:solidFill>
                </a:rPr>
                <a:t>O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97C3EA9-16F8-A6C9-1E8C-84CC87E5743A}"/>
                </a:ext>
              </a:extLst>
            </p:cNvPr>
            <p:cNvSpPr txBox="1"/>
            <p:nvPr/>
          </p:nvSpPr>
          <p:spPr>
            <a:xfrm>
              <a:off x="898954" y="4348843"/>
              <a:ext cx="2286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solidFill>
                    <a:schemeClr val="bg1"/>
                  </a:solidFill>
                </a:rPr>
                <a:t>pH2 created at LN2 temperature </a:t>
              </a:r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C222439B-B04E-4A27-3380-CA4F33189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64636" y="670780"/>
            <a:ext cx="2177752" cy="2330576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549CE96-1FEB-DC34-264C-CD79FB167286}"/>
              </a:ext>
            </a:extLst>
          </p:cNvPr>
          <p:cNvCxnSpPr>
            <a:cxnSpLocks/>
          </p:cNvCxnSpPr>
          <p:nvPr/>
        </p:nvCxnSpPr>
        <p:spPr>
          <a:xfrm flipH="1">
            <a:off x="7308304" y="2708920"/>
            <a:ext cx="216024" cy="178374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1417A86-4514-0C4E-6C07-2F34E73603D9}"/>
              </a:ext>
            </a:extLst>
          </p:cNvPr>
          <p:cNvCxnSpPr>
            <a:cxnSpLocks/>
          </p:cNvCxnSpPr>
          <p:nvPr/>
        </p:nvCxnSpPr>
        <p:spPr>
          <a:xfrm flipH="1">
            <a:off x="7956376" y="2708920"/>
            <a:ext cx="72008" cy="201622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F7A6F8CA-C5BF-B5BE-18C6-8A7C151EA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1700808"/>
            <a:ext cx="1368790" cy="10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07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8"/>
            <a:ext cx="8532440" cy="69270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000" dirty="0"/>
              <a:t>Conventional NMR and MRI: applications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692696"/>
            <a:ext cx="9036496" cy="6192688"/>
          </a:xfrm>
        </p:spPr>
        <p:txBody>
          <a:bodyPr>
            <a:normAutofit/>
          </a:bodyPr>
          <a:lstStyle/>
          <a:p>
            <a:r>
              <a:rPr lang="en-US" sz="1900" dirty="0"/>
              <a:t>NMR Spectroscopy</a:t>
            </a:r>
          </a:p>
          <a:p>
            <a:pPr lvl="1"/>
            <a:r>
              <a:rPr lang="en-US" sz="1700" dirty="0"/>
              <a:t>static magnetic field very homogenous: no spatial resolution</a:t>
            </a:r>
          </a:p>
          <a:p>
            <a:pPr lvl="1"/>
            <a:r>
              <a:rPr lang="en-US" sz="1700" dirty="0"/>
              <a:t>100s of micro-liters of samples needed for good signal</a:t>
            </a:r>
          </a:p>
          <a:p>
            <a:pPr lvl="1"/>
            <a:r>
              <a:rPr lang="en-US" sz="1700" dirty="0"/>
              <a:t>studies of structure and dynamics of compounds, in physics, chemistry &amp; biology</a:t>
            </a:r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pPr marL="457200" lvl="1" indent="0">
              <a:buNone/>
            </a:pPr>
            <a:endParaRPr lang="en-US" sz="1700" dirty="0"/>
          </a:p>
          <a:p>
            <a:pPr marL="457200" lvl="1" indent="0">
              <a:buNone/>
            </a:pPr>
            <a:endParaRPr lang="en-US" sz="1700" dirty="0"/>
          </a:p>
          <a:p>
            <a:pPr marL="457200" lvl="1" indent="0">
              <a:buNone/>
            </a:pPr>
            <a:endParaRPr lang="en-US" sz="1700" dirty="0"/>
          </a:p>
          <a:p>
            <a:pPr marL="457200" lvl="1" indent="0">
              <a:buNone/>
            </a:pPr>
            <a:endParaRPr lang="en-US" sz="1700" dirty="0"/>
          </a:p>
          <a:p>
            <a:pPr marL="457200" lvl="1" indent="0">
              <a:buNone/>
            </a:pPr>
            <a:endParaRPr lang="en-US" sz="1700" dirty="0"/>
          </a:p>
          <a:p>
            <a:r>
              <a:rPr lang="en-US" sz="1900" dirty="0"/>
              <a:t>MRI Imaging</a:t>
            </a:r>
          </a:p>
          <a:p>
            <a:pPr lvl="1"/>
            <a:r>
              <a:rPr lang="en-US" sz="1700" dirty="0"/>
              <a:t>Static magnetic field with a strong gradient in 1-3 dimensions: &lt; mm spatial resolution</a:t>
            </a:r>
          </a:p>
          <a:p>
            <a:pPr lvl="1"/>
            <a:r>
              <a:rPr lang="en-US" sz="1700" dirty="0"/>
              <a:t>Space-resolved studies of materials; medical diagnosis via anatomical information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4863D6E-C77F-644A-666D-1AA9DC4167D1}"/>
              </a:ext>
            </a:extLst>
          </p:cNvPr>
          <p:cNvGrpSpPr/>
          <p:nvPr/>
        </p:nvGrpSpPr>
        <p:grpSpPr>
          <a:xfrm>
            <a:off x="899592" y="2348881"/>
            <a:ext cx="7704856" cy="2371484"/>
            <a:chOff x="1259632" y="2204864"/>
            <a:chExt cx="6912768" cy="17168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8547D94-2338-50BE-8A5D-36052FE837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9996"/>
            <a:stretch/>
          </p:blipFill>
          <p:spPr>
            <a:xfrm>
              <a:off x="1331640" y="2204864"/>
              <a:ext cx="6764125" cy="129171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892A215-899A-2B74-3894-936FF7517BDB}"/>
                </a:ext>
              </a:extLst>
            </p:cNvPr>
            <p:cNvSpPr/>
            <p:nvPr/>
          </p:nvSpPr>
          <p:spPr>
            <a:xfrm>
              <a:off x="1259632" y="3496582"/>
              <a:ext cx="6912768" cy="2571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EA8EBF-1E2C-41C7-6BB1-AE173CEDB63E}"/>
                </a:ext>
              </a:extLst>
            </p:cNvPr>
            <p:cNvSpPr txBox="1"/>
            <p:nvPr/>
          </p:nvSpPr>
          <p:spPr>
            <a:xfrm>
              <a:off x="5387630" y="2288299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25Mg NMR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D1291F-AA18-9ED3-3E7E-C5AAF4E6B845}"/>
                </a:ext>
              </a:extLst>
            </p:cNvPr>
            <p:cNvSpPr txBox="1"/>
            <p:nvPr/>
          </p:nvSpPr>
          <p:spPr>
            <a:xfrm>
              <a:off x="5822425" y="3552336"/>
              <a:ext cx="23499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radiofrequency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2C633107-FC13-72D6-3493-9FD3D1B4A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123437"/>
            <a:ext cx="1682444" cy="13775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AB96913-42D1-2E3B-032B-347F5D82B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1983390"/>
            <a:ext cx="1363873" cy="151761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5D10297-68AE-0D5A-FED2-0216C4FE88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9565" y="2078670"/>
            <a:ext cx="1337727" cy="12557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7BE7308-D81D-A13C-3177-47856B14D5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64" t="36311" r="67004" b="33929"/>
          <a:stretch/>
        </p:blipFill>
        <p:spPr>
          <a:xfrm>
            <a:off x="261094" y="5118287"/>
            <a:ext cx="2219474" cy="17387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C2D0477-8D73-8646-8239-5A4790DFE0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63" t="3533" r="67004" b="64418"/>
          <a:stretch/>
        </p:blipFill>
        <p:spPr>
          <a:xfrm>
            <a:off x="2833258" y="5154489"/>
            <a:ext cx="2029000" cy="171182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3F527BF-B894-3A82-B6B3-7D8B737B4E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9839" t="75074"/>
          <a:stretch/>
        </p:blipFill>
        <p:spPr>
          <a:xfrm>
            <a:off x="4984851" y="5373216"/>
            <a:ext cx="3929052" cy="136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2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FE2FA-60C9-401F-5E0F-2459494FF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71ABD-60E2-20B7-1C05-5A2BF45DD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First SABRE polarization tests on </a:t>
            </a:r>
            <a:r>
              <a:rPr lang="en-US" sz="4000" baseline="30000" dirty="0"/>
              <a:t>13</a:t>
            </a:r>
            <a:r>
              <a:rPr lang="en-US" sz="4000" dirty="0"/>
              <a:t>N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8BDE00-1015-F050-F074-0722F21673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A graph of a graph showing a number of numbers&#10;&#10;Description automatically generated">
            <a:extLst>
              <a:ext uri="{FF2B5EF4-FFF2-40B4-BE49-F238E27FC236}">
                <a16:creationId xmlns:a16="http://schemas.microsoft.com/office/drawing/2014/main" id="{5A4B8F38-03A4-D931-3CD1-894AAB3D12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6"/>
          <a:stretch/>
        </p:blipFill>
        <p:spPr>
          <a:xfrm>
            <a:off x="34562" y="692696"/>
            <a:ext cx="3679101" cy="27104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5D9970-CA91-C476-B960-48D4156B6F62}"/>
              </a:ext>
            </a:extLst>
          </p:cNvPr>
          <p:cNvSpPr txBox="1"/>
          <p:nvPr/>
        </p:nvSpPr>
        <p:spPr>
          <a:xfrm>
            <a:off x="906744" y="2478215"/>
            <a:ext cx="2087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 bubbling with too much liquid</a:t>
            </a:r>
            <a:endParaRPr lang="en-GB" dirty="0"/>
          </a:p>
        </p:txBody>
      </p:sp>
      <p:pic>
        <p:nvPicPr>
          <p:cNvPr id="9" name="Picture 8" descr="A graph with green lines&#10;&#10;Description automatically generated">
            <a:extLst>
              <a:ext uri="{FF2B5EF4-FFF2-40B4-BE49-F238E27FC236}">
                <a16:creationId xmlns:a16="http://schemas.microsoft.com/office/drawing/2014/main" id="{390CA3DC-3DC6-2A8A-136E-44CAE92EF7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8"/>
          <a:stretch/>
        </p:blipFill>
        <p:spPr>
          <a:xfrm>
            <a:off x="3347864" y="692696"/>
            <a:ext cx="3096343" cy="2710431"/>
          </a:xfrm>
          <a:prstGeom prst="rect">
            <a:avLst/>
          </a:prstGeom>
        </p:spPr>
      </p:pic>
      <p:pic>
        <p:nvPicPr>
          <p:cNvPr id="10" name="Picture 9" descr="A graph with green and black lines&#10;&#10;Description automatically generated">
            <a:extLst>
              <a:ext uri="{FF2B5EF4-FFF2-40B4-BE49-F238E27FC236}">
                <a16:creationId xmlns:a16="http://schemas.microsoft.com/office/drawing/2014/main" id="{1A6BBD27-2886-2814-9B5E-1FC1927571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9"/>
          <a:stretch/>
        </p:blipFill>
        <p:spPr>
          <a:xfrm>
            <a:off x="6156176" y="692696"/>
            <a:ext cx="3182837" cy="27242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98AD12-97D7-AD10-C563-B8BF42EED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3488944"/>
            <a:ext cx="4498260" cy="33736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297E0A-73E1-10C7-04F3-E6AD46455673}"/>
              </a:ext>
            </a:extLst>
          </p:cNvPr>
          <p:cNvSpPr txBox="1"/>
          <p:nvPr/>
        </p:nvSpPr>
        <p:spPr>
          <a:xfrm>
            <a:off x="655310" y="764704"/>
            <a:ext cx="25767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Tests with no </a:t>
            </a:r>
            <a:r>
              <a:rPr lang="en-US" dirty="0" err="1"/>
              <a:t>polarisation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DE1AFE-119E-102B-6F7D-C8E1964B6B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6512" y="3446161"/>
            <a:ext cx="4608512" cy="34563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D81E5EC-8C0E-6268-42B1-51A40F625AD3}"/>
              </a:ext>
            </a:extLst>
          </p:cNvPr>
          <p:cNvSpPr txBox="1"/>
          <p:nvPr/>
        </p:nvSpPr>
        <p:spPr>
          <a:xfrm>
            <a:off x="1963337" y="4284059"/>
            <a:ext cx="207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polarization tests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84306E-007C-59E2-C029-B555DE88AF6F}"/>
              </a:ext>
            </a:extLst>
          </p:cNvPr>
          <p:cNvSpPr txBox="1"/>
          <p:nvPr/>
        </p:nvSpPr>
        <p:spPr>
          <a:xfrm>
            <a:off x="5076056" y="4149080"/>
            <a:ext cx="2997167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/>
              <a:t>Preliminary</a:t>
            </a:r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r>
              <a:rPr lang="en-US" sz="2500" dirty="0"/>
              <a:t>Data analysis ongoing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188305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  <p:bldP spid="14" grpId="0" animBg="1"/>
      <p:bldP spid="17" grpId="0"/>
      <p:bldP spid="1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629C8-5066-7D03-C565-AACA164CF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PET isotopes polarized with DNP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DEDDC-0270-47FA-CE1A-DC165382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DNP = dynamic nuclear polarization</a:t>
            </a:r>
          </a:p>
          <a:p>
            <a:r>
              <a:rPr lang="en-US" dirty="0" err="1"/>
              <a:t>Polarisation</a:t>
            </a:r>
            <a:r>
              <a:rPr lang="en-US" dirty="0"/>
              <a:t> of electron spins at </a:t>
            </a:r>
            <a:r>
              <a:rPr lang="en-US" dirty="0" err="1"/>
              <a:t>mK</a:t>
            </a:r>
            <a:r>
              <a:rPr lang="en-US" dirty="0"/>
              <a:t> temperatures + polarization transfer to nuclei with microwaves</a:t>
            </a:r>
          </a:p>
          <a:p>
            <a:r>
              <a:rPr lang="en-US" dirty="0"/>
              <a:t>Invented for nuclear and particle physics for polarized targets</a:t>
            </a:r>
          </a:p>
          <a:p>
            <a:r>
              <a:rPr lang="en-US" dirty="0"/>
              <a:t>Discovered by NMR community later on</a:t>
            </a:r>
          </a:p>
          <a:p>
            <a:endParaRPr lang="en-US" dirty="0"/>
          </a:p>
          <a:p>
            <a:r>
              <a:rPr lang="en-US" dirty="0" err="1"/>
              <a:t>Polarisation</a:t>
            </a:r>
            <a:r>
              <a:rPr lang="en-US" dirty="0"/>
              <a:t> of 18F using a portable DNP polarizer</a:t>
            </a:r>
          </a:p>
          <a:p>
            <a:pPr lvl="1"/>
            <a:r>
              <a:rPr lang="en-US" dirty="0" err="1"/>
              <a:t>Polariser</a:t>
            </a:r>
            <a:r>
              <a:rPr lang="en-US" dirty="0"/>
              <a:t> under design</a:t>
            </a:r>
          </a:p>
          <a:p>
            <a:pPr lvl="1"/>
            <a:r>
              <a:rPr lang="en-US" dirty="0"/>
              <a:t>18F from medical cyclotron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619541-6C52-9002-5DD9-8FEE1B56DCF5}"/>
              </a:ext>
            </a:extLst>
          </p:cNvPr>
          <p:cNvSpPr txBox="1">
            <a:spLocks/>
          </p:cNvSpPr>
          <p:nvPr/>
        </p:nvSpPr>
        <p:spPr>
          <a:xfrm>
            <a:off x="107504" y="6448250"/>
            <a:ext cx="6912768" cy="4097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Project funded with CERN knowledge transfer fund (2024-25)</a:t>
            </a:r>
            <a:endParaRPr lang="en-US" sz="16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2B338B-1456-AFBA-4E0B-935698B71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2333142"/>
            <a:ext cx="1115603" cy="112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C0E95-2C1F-45E4-A7EE-D832D702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Symbol" panose="05050102010706020507" pitchFamily="18" charset="2"/>
              </a:rPr>
              <a:t>g</a:t>
            </a:r>
            <a:r>
              <a:rPr lang="en-GB" dirty="0"/>
              <a:t>-detected MRI</a:t>
            </a:r>
            <a:endParaRPr lang="fr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F7EDE4-DCD3-4ED2-899E-1BDD534C0391}"/>
              </a:ext>
            </a:extLst>
          </p:cNvPr>
          <p:cNvGrpSpPr/>
          <p:nvPr/>
        </p:nvGrpSpPr>
        <p:grpSpPr>
          <a:xfrm>
            <a:off x="3635896" y="1772816"/>
            <a:ext cx="5616624" cy="4464496"/>
            <a:chOff x="4442222" y="3047642"/>
            <a:chExt cx="4738290" cy="372643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D145E17-5B2B-43BA-B158-A1129436CE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b="-885"/>
            <a:stretch/>
          </p:blipFill>
          <p:spPr>
            <a:xfrm>
              <a:off x="4442222" y="3047642"/>
              <a:ext cx="4738290" cy="372643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64BD1A8-9CD3-4461-98F1-0F91FC7DFA22}"/>
                </a:ext>
              </a:extLst>
            </p:cNvPr>
            <p:cNvSpPr/>
            <p:nvPr/>
          </p:nvSpPr>
          <p:spPr>
            <a:xfrm>
              <a:off x="6181049" y="4293096"/>
              <a:ext cx="1152128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6453DE4-99EF-48A9-A153-96AC649AA0C6}"/>
              </a:ext>
            </a:extLst>
          </p:cNvPr>
          <p:cNvSpPr txBox="1">
            <a:spLocks/>
          </p:cNvSpPr>
          <p:nvPr/>
        </p:nvSpPr>
        <p:spPr>
          <a:xfrm>
            <a:off x="5136207" y="2060848"/>
            <a:ext cx="3853408" cy="2279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hlinkClick r:id="rId3"/>
              </a:rPr>
              <a:t>http://science.mq.edu.au/~dyves/research/hyper.html</a:t>
            </a:r>
            <a:r>
              <a:rPr lang="fr-FR" dirty="0"/>
              <a:t>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86607927-D646-4DDE-8062-2796A55DB5A2}"/>
              </a:ext>
            </a:extLst>
          </p:cNvPr>
          <p:cNvSpPr/>
          <p:nvPr/>
        </p:nvSpPr>
        <p:spPr>
          <a:xfrm rot="10800000">
            <a:off x="6516216" y="3789040"/>
            <a:ext cx="812776" cy="2279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701980-E5C5-4E33-93CB-C90BF60FF4AA}"/>
              </a:ext>
            </a:extLst>
          </p:cNvPr>
          <p:cNvSpPr txBox="1"/>
          <p:nvPr/>
        </p:nvSpPr>
        <p:spPr>
          <a:xfrm>
            <a:off x="1043608" y="836712"/>
            <a:ext cx="6946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Aim: </a:t>
            </a:r>
            <a:r>
              <a:rPr lang="en-GB" dirty="0"/>
              <a:t>combine advantages of nuclear medicine and MRI in one modality</a:t>
            </a:r>
            <a:endParaRPr lang="fr-FR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031D1E9-9D28-45F9-8A4B-BC464B4C0AC5}"/>
              </a:ext>
            </a:extLst>
          </p:cNvPr>
          <p:cNvSpPr txBox="1">
            <a:spLocks/>
          </p:cNvSpPr>
          <p:nvPr/>
        </p:nvSpPr>
        <p:spPr>
          <a:xfrm>
            <a:off x="25152" y="1532766"/>
            <a:ext cx="3853408" cy="5260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Record MRI signals from PET/SPECT-type nuclei</a:t>
            </a:r>
          </a:p>
          <a:p>
            <a:r>
              <a:rPr lang="en-US" dirty="0"/>
              <a:t>Hyperpolarize spins and observe asymmetry of gamma decay</a:t>
            </a:r>
          </a:p>
          <a:p>
            <a:r>
              <a:rPr lang="en-US" dirty="0"/>
              <a:t>Result - </a:t>
            </a:r>
            <a:r>
              <a:rPr lang="en-US" dirty="0">
                <a:solidFill>
                  <a:srgbClr val="00B050"/>
                </a:solidFill>
              </a:rPr>
              <a:t>high efficiency (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rgbClr val="00B050"/>
                </a:solidFill>
              </a:rPr>
              <a:t> detection) and high resolution (MRI)</a:t>
            </a:r>
            <a:endParaRPr lang="en-US" dirty="0"/>
          </a:p>
          <a:p>
            <a:endParaRPr lang="en-US" dirty="0"/>
          </a:p>
          <a:p>
            <a:r>
              <a:rPr lang="en-US" dirty="0"/>
              <a:t>Gamma-MRI Equipment: </a:t>
            </a:r>
          </a:p>
          <a:p>
            <a:pPr lvl="1"/>
            <a:r>
              <a:rPr lang="en-US" dirty="0"/>
              <a:t>I&gt;1/2 gamma-emitting nuclei</a:t>
            </a:r>
          </a:p>
          <a:p>
            <a:pPr lvl="1"/>
            <a:r>
              <a:rPr lang="en-US" dirty="0"/>
              <a:t>Spin-polarizer</a:t>
            </a:r>
          </a:p>
          <a:p>
            <a:pPr lvl="1"/>
            <a:r>
              <a:rPr lang="en-US" dirty="0"/>
              <a:t>MRI magnet</a:t>
            </a:r>
          </a:p>
          <a:p>
            <a:pPr lvl="1"/>
            <a:r>
              <a:rPr lang="en-US" b="1" dirty="0"/>
              <a:t>Gamma detectors inside B field</a:t>
            </a:r>
          </a:p>
          <a:p>
            <a:pPr lvl="1"/>
            <a:endParaRPr lang="en-US" b="1" dirty="0"/>
          </a:p>
          <a:p>
            <a:r>
              <a:rPr lang="en-US" b="1" dirty="0"/>
              <a:t>Shown to work in 2D by: </a:t>
            </a:r>
          </a:p>
          <a:p>
            <a:pPr marL="0" indent="0">
              <a:buNone/>
            </a:pPr>
            <a:r>
              <a:rPr lang="en-US" sz="1400" dirty="0"/>
              <a:t>Y. Zheng, G.W. Miller, W.A. Tobias, G.D. Cates, Nature 537, 652 (2016)</a:t>
            </a:r>
          </a:p>
          <a:p>
            <a:endParaRPr lang="en-US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31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02B1C-1268-AB60-548C-103B2B05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Stable </a:t>
            </a:r>
            <a:r>
              <a:rPr lang="en-US" baseline="30000" dirty="0"/>
              <a:t>129</a:t>
            </a:r>
            <a:r>
              <a:rPr lang="en-US" dirty="0"/>
              <a:t>Xe MRI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31654-40D9-9993-AB40-EA6A0C64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695C9C-4914-C1AF-B607-79FC2D5F72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39"/>
          <a:stretch/>
        </p:blipFill>
        <p:spPr>
          <a:xfrm>
            <a:off x="5214948" y="913195"/>
            <a:ext cx="3929052" cy="5472608"/>
          </a:xfrm>
          <a:prstGeom prst="rect">
            <a:avLst/>
          </a:prstGeom>
        </p:spPr>
      </p:pic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77F1BAC-93D7-A6C1-6BC9-CFEB7E32E8CF}"/>
              </a:ext>
            </a:extLst>
          </p:cNvPr>
          <p:cNvSpPr txBox="1">
            <a:spLocks/>
          </p:cNvSpPr>
          <p:nvPr/>
        </p:nvSpPr>
        <p:spPr>
          <a:xfrm>
            <a:off x="5508104" y="6472906"/>
            <a:ext cx="3456384" cy="340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R.L. Eddy, G. </a:t>
            </a:r>
            <a:r>
              <a:rPr lang="en-GB" dirty="0" err="1"/>
              <a:t>Parraga</a:t>
            </a:r>
            <a:r>
              <a:rPr lang="en-GB" dirty="0"/>
              <a:t>, Eur. Resp. J. 2020 55: 1901987</a:t>
            </a:r>
          </a:p>
          <a:p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F94576E-916D-1446-4BA9-BB7201ECDC4F}"/>
              </a:ext>
            </a:extLst>
          </p:cNvPr>
          <p:cNvSpPr txBox="1">
            <a:spLocks/>
          </p:cNvSpPr>
          <p:nvPr/>
        </p:nvSpPr>
        <p:spPr>
          <a:xfrm>
            <a:off x="0" y="980728"/>
            <a:ext cx="3131840" cy="5287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Provides information on: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pulmonary ventilation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tissue microstructure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gas exchange</a:t>
            </a:r>
          </a:p>
          <a:p>
            <a:endParaRPr lang="en-GB" dirty="0">
              <a:solidFill>
                <a:srgbClr val="231F20"/>
              </a:solidFill>
              <a:latin typeface="AdvOTb65e897d.B"/>
            </a:endParaRPr>
          </a:p>
          <a:p>
            <a:r>
              <a:rPr lang="en-GB" dirty="0">
                <a:solidFill>
                  <a:srgbClr val="231F20"/>
                </a:solidFill>
                <a:latin typeface="AdvOTb65e897d.B"/>
              </a:rPr>
              <a:t>Features: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Sensitive 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Fast (&lt; 10 s)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Precise (3 mm)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No proton background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Chemical information</a:t>
            </a:r>
          </a:p>
          <a:p>
            <a:pPr lvl="1"/>
            <a:endParaRPr lang="en-GB" dirty="0">
              <a:solidFill>
                <a:srgbClr val="231F20"/>
              </a:solidFill>
              <a:latin typeface="AdvOTb65e897d.B"/>
            </a:endParaRPr>
          </a:p>
          <a:p>
            <a:r>
              <a:rPr lang="en-GB" dirty="0">
                <a:solidFill>
                  <a:srgbClr val="231F20"/>
                </a:solidFill>
                <a:latin typeface="AdvOTb65e897d.B"/>
              </a:rPr>
              <a:t>Applications: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Respiratory diseases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Emerging: functional images of highly perfused organs: kidneys, brain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D61EE4E-0856-45B6-87D5-C4905DB145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4" r="67004"/>
          <a:stretch/>
        </p:blipFill>
        <p:spPr>
          <a:xfrm>
            <a:off x="3003885" y="891929"/>
            <a:ext cx="2277562" cy="5995599"/>
          </a:xfrm>
          <a:prstGeom prst="rect">
            <a:avLst/>
          </a:prstGeom>
        </p:spPr>
      </p:pic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2F8E99A0-6803-7CEE-D944-E08AF66E483F}"/>
              </a:ext>
            </a:extLst>
          </p:cNvPr>
          <p:cNvSpPr txBox="1">
            <a:spLocks/>
          </p:cNvSpPr>
          <p:nvPr/>
        </p:nvSpPr>
        <p:spPr>
          <a:xfrm>
            <a:off x="-24102" y="6320024"/>
            <a:ext cx="3742131" cy="619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 J. Chacon-Caldera, Magn Reson Med. 2020;83(1):262</a:t>
            </a:r>
            <a:endParaRPr lang="en-GB" dirty="0"/>
          </a:p>
          <a:p>
            <a:r>
              <a:rPr lang="en-GB" dirty="0"/>
              <a:t>Y. </a:t>
            </a:r>
            <a:r>
              <a:rPr lang="en-GB" dirty="0" err="1"/>
              <a:t>Shepelytskyi</a:t>
            </a:r>
            <a:r>
              <a:rPr lang="en-GB" dirty="0"/>
              <a:t>, </a:t>
            </a:r>
            <a:r>
              <a:rPr lang="en-GB" dirty="0" err="1"/>
              <a:t>Magn</a:t>
            </a:r>
            <a:r>
              <a:rPr lang="en-GB" dirty="0"/>
              <a:t> </a:t>
            </a:r>
            <a:r>
              <a:rPr lang="en-GB" dirty="0" err="1"/>
              <a:t>Reson</a:t>
            </a:r>
            <a:r>
              <a:rPr lang="en-GB" dirty="0"/>
              <a:t> Med. 2022;88:83</a:t>
            </a:r>
          </a:p>
        </p:txBody>
      </p:sp>
    </p:spTree>
    <p:extLst>
      <p:ext uri="{BB962C8B-B14F-4D97-AF65-F5344CB8AC3E}">
        <p14:creationId xmlns:p14="http://schemas.microsoft.com/office/powerpoint/2010/main" val="29108868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E0F19-9621-DE86-E780-71047EBD9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-MRI with long-lived Xe isomers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6C8767-D219-4B2F-8B54-A4949EC08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612" y="656929"/>
            <a:ext cx="1903660" cy="6838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E5D344-1372-69F0-C855-374A370C21AB}"/>
              </a:ext>
            </a:extLst>
          </p:cNvPr>
          <p:cNvSpPr txBox="1"/>
          <p:nvPr/>
        </p:nvSpPr>
        <p:spPr>
          <a:xfrm>
            <a:off x="7452320" y="708794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EU FET-OPEN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8EEB879-30A4-F45D-B4A4-F76B652EB605}"/>
              </a:ext>
            </a:extLst>
          </p:cNvPr>
          <p:cNvSpPr txBox="1">
            <a:spLocks/>
          </p:cNvSpPr>
          <p:nvPr/>
        </p:nvSpPr>
        <p:spPr>
          <a:xfrm>
            <a:off x="9108000" y="1422722"/>
            <a:ext cx="4909383" cy="4012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S</a:t>
            </a:r>
            <a:r>
              <a:rPr lang="en-GB" dirty="0" err="1">
                <a:latin typeface="+mj-lt"/>
              </a:rPr>
              <a:t>imultaneous</a:t>
            </a:r>
            <a:r>
              <a:rPr lang="en-GB" dirty="0">
                <a:latin typeface="+mj-lt"/>
              </a:rPr>
              <a:t> exploitation of gamma (γ) detection sensitivity + spatial resolution and flexibility of MRI</a:t>
            </a:r>
          </a:p>
          <a:p>
            <a:pPr lvl="1"/>
            <a:r>
              <a:rPr lang="en-GB" dirty="0">
                <a:latin typeface="+mj-lt"/>
              </a:rPr>
              <a:t>Use of </a:t>
            </a:r>
            <a:r>
              <a:rPr lang="en-GB" u="sng" dirty="0">
                <a:latin typeface="+mj-lt"/>
              </a:rPr>
              <a:t>polarised</a:t>
            </a:r>
            <a:r>
              <a:rPr lang="en-GB" dirty="0">
                <a:latin typeface="+mj-lt"/>
              </a:rPr>
              <a:t> unstable tracers</a:t>
            </a:r>
          </a:p>
          <a:p>
            <a:pPr lvl="1"/>
            <a:r>
              <a:rPr lang="en-GB" dirty="0"/>
              <a:t>Increase MRI sensitivity and nuclear medicine resolution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+mj-lt"/>
              </a:rPr>
              <a:t>positioning given by MRI sequences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+mj-lt"/>
              </a:rPr>
              <a:t>tracer amount given by degree of asymmetry of γ-emission </a:t>
            </a: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+mj-lt"/>
              </a:rPr>
              <a:t>	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D01A50-B162-5453-72AE-FF5A13023BFD}"/>
              </a:ext>
            </a:extLst>
          </p:cNvPr>
          <p:cNvSpPr txBox="1"/>
          <p:nvPr/>
        </p:nvSpPr>
        <p:spPr>
          <a:xfrm>
            <a:off x="107504" y="3573016"/>
            <a:ext cx="4591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+mj-lt"/>
              </a:rPr>
              <a:t>Work on 0.1 T Gamma-MRI prototype ongoing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4475C8-E480-3880-3E7D-9FCBD74D5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5378" y="1340768"/>
            <a:ext cx="4113126" cy="52565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FAB4E7-F0AF-F597-F6C0-2E0C9A2049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904" b="8733"/>
          <a:stretch/>
        </p:blipFill>
        <p:spPr>
          <a:xfrm>
            <a:off x="759745" y="4005064"/>
            <a:ext cx="3281362" cy="25829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64F24D-8E2F-6C80-BF86-AC57474255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4805"/>
          <a:stretch/>
        </p:blipFill>
        <p:spPr>
          <a:xfrm>
            <a:off x="7411" y="1268760"/>
            <a:ext cx="5218699" cy="163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22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1E979-DF18-439D-A5A3-1C9774192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-8"/>
            <a:ext cx="8075240" cy="6007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-detected MRI – spatial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723EB-F272-40C2-BAB8-DE50B2023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92696"/>
            <a:ext cx="9433048" cy="4525963"/>
          </a:xfrm>
        </p:spPr>
        <p:txBody>
          <a:bodyPr/>
          <a:lstStyle/>
          <a:p>
            <a:r>
              <a:rPr lang="en-US" dirty="0"/>
              <a:t>Gamma-MRI</a:t>
            </a:r>
          </a:p>
          <a:p>
            <a:pPr lvl="1"/>
            <a:r>
              <a:rPr lang="en-US" dirty="0"/>
              <a:t>Higher sensitivity than conventional MRI: signal detection via gamma radiation</a:t>
            </a:r>
          </a:p>
          <a:p>
            <a:pPr lvl="1"/>
            <a:r>
              <a:rPr lang="en-US" dirty="0"/>
              <a:t>Higher resolution than nuclear medicine techniques: position via rf pulses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0455CB-9023-4FAB-B5BC-2AA4B484459D}"/>
              </a:ext>
            </a:extLst>
          </p:cNvPr>
          <p:cNvSpPr txBox="1"/>
          <p:nvPr/>
        </p:nvSpPr>
        <p:spPr>
          <a:xfrm>
            <a:off x="107504" y="6488668"/>
            <a:ext cx="1363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Plot by K. Kulesz</a:t>
            </a:r>
            <a:endParaRPr lang="fr-FR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F25AD3-BB23-44E8-8E12-30EAC768E1EE}"/>
              </a:ext>
            </a:extLst>
          </p:cNvPr>
          <p:cNvGrpSpPr/>
          <p:nvPr/>
        </p:nvGrpSpPr>
        <p:grpSpPr>
          <a:xfrm>
            <a:off x="0" y="1899997"/>
            <a:ext cx="9144000" cy="4958003"/>
            <a:chOff x="0" y="2519648"/>
            <a:chExt cx="9144000" cy="43383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54E2CEA-C87E-419D-BF6C-9015826E1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519648"/>
              <a:ext cx="9144000" cy="433835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4CBEAF2-23C4-4636-9D35-8D3E06934EBC}"/>
                </a:ext>
              </a:extLst>
            </p:cNvPr>
            <p:cNvSpPr/>
            <p:nvPr/>
          </p:nvSpPr>
          <p:spPr>
            <a:xfrm>
              <a:off x="6732240" y="3356992"/>
              <a:ext cx="2160240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CF3F429-F4AC-4CDB-84DC-DBE9E2D98077}"/>
              </a:ext>
            </a:extLst>
          </p:cNvPr>
          <p:cNvSpPr txBox="1"/>
          <p:nvPr/>
        </p:nvSpPr>
        <p:spPr>
          <a:xfrm>
            <a:off x="4644008" y="3284984"/>
            <a:ext cx="1126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 polarisation</a:t>
            </a:r>
            <a:endParaRPr lang="fr-FR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34DAB8-0101-4109-86F4-CE1ABEF90E5E}"/>
              </a:ext>
            </a:extLst>
          </p:cNvPr>
          <p:cNvSpPr txBox="1"/>
          <p:nvPr/>
        </p:nvSpPr>
        <p:spPr>
          <a:xfrm>
            <a:off x="5538428" y="2658638"/>
            <a:ext cx="1126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Polarisation</a:t>
            </a:r>
            <a:endParaRPr lang="fr-FR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28D8E0-A92B-48F7-9948-1B9677ABBD70}"/>
              </a:ext>
            </a:extLst>
          </p:cNvPr>
          <p:cNvSpPr txBox="1"/>
          <p:nvPr/>
        </p:nvSpPr>
        <p:spPr>
          <a:xfrm>
            <a:off x="7271792" y="2856940"/>
            <a:ext cx="1126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Rf excitation in resonance with 1 voxel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40393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  <p:bldP spid="2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12" y="-27384"/>
            <a:ext cx="8856984" cy="702653"/>
          </a:xfrm>
        </p:spPr>
        <p:txBody>
          <a:bodyPr>
            <a:noAutofit/>
          </a:bodyPr>
          <a:lstStyle/>
          <a:p>
            <a:r>
              <a:rPr lang="en-US" sz="4200" dirty="0"/>
              <a:t>Acknowledgements</a:t>
            </a:r>
            <a:endParaRPr lang="en-US" sz="38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5509932-E8D3-40ED-AD5A-F4C731E8363E}"/>
              </a:ext>
            </a:extLst>
          </p:cNvPr>
          <p:cNvGrpSpPr/>
          <p:nvPr/>
        </p:nvGrpSpPr>
        <p:grpSpPr>
          <a:xfrm>
            <a:off x="6431003" y="6062450"/>
            <a:ext cx="2533485" cy="742701"/>
            <a:chOff x="4731269" y="3465825"/>
            <a:chExt cx="2533485" cy="742701"/>
          </a:xfrm>
        </p:grpSpPr>
        <p:pic>
          <p:nvPicPr>
            <p:cNvPr id="23" name="Picture 8" descr="http://www.levkingroup.com/uploads/RTEmagicC_logo_erc_01.png.png">
              <a:hlinkClick r:id="rId2"/>
              <a:extLst>
                <a:ext uri="{FF2B5EF4-FFF2-40B4-BE49-F238E27FC236}">
                  <a16:creationId xmlns:a16="http://schemas.microsoft.com/office/drawing/2014/main" id="{47F761B2-643A-460D-97F0-41DB3ADDAF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03" t="1779" r="27138" b="18174"/>
            <a:stretch/>
          </p:blipFill>
          <p:spPr bwMode="auto">
            <a:xfrm>
              <a:off x="5682756" y="3465825"/>
              <a:ext cx="742702" cy="742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17EE6E5-71D7-4C44-ADE8-61E343CA769C}"/>
                </a:ext>
              </a:extLst>
            </p:cNvPr>
            <p:cNvSpPr txBox="1"/>
            <p:nvPr/>
          </p:nvSpPr>
          <p:spPr>
            <a:xfrm>
              <a:off x="4731269" y="3799798"/>
              <a:ext cx="1002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Funding:</a:t>
              </a:r>
            </a:p>
          </p:txBody>
        </p:sp>
        <p:pic>
          <p:nvPicPr>
            <p:cNvPr id="26" name="Picture 1" descr="CERN144">
              <a:extLst>
                <a:ext uri="{FF2B5EF4-FFF2-40B4-BE49-F238E27FC236}">
                  <a16:creationId xmlns:a16="http://schemas.microsoft.com/office/drawing/2014/main" id="{24DB3DE4-64A8-4B3A-BA0C-D7CE270EA8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614" y="3519606"/>
              <a:ext cx="635140" cy="635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B7622E6-2B7A-4261-ADDA-9CA7221C87CC}"/>
              </a:ext>
            </a:extLst>
          </p:cNvPr>
          <p:cNvSpPr txBox="1"/>
          <p:nvPr/>
        </p:nvSpPr>
        <p:spPr>
          <a:xfrm>
            <a:off x="810175" y="6328947"/>
            <a:ext cx="47693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/>
              <a:t>Thank you for your attention</a:t>
            </a:r>
            <a:endParaRPr lang="fr-FR" sz="3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054F81-DF59-4DFD-BD0D-A9A7DF039083}"/>
              </a:ext>
            </a:extLst>
          </p:cNvPr>
          <p:cNvSpPr txBox="1"/>
          <p:nvPr/>
        </p:nvSpPr>
        <p:spPr>
          <a:xfrm>
            <a:off x="27534" y="1078041"/>
            <a:ext cx="25360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N. Azaryan, M. Becvar, M. Bissell</a:t>
            </a:r>
            <a:r>
              <a:rPr lang="en-GB" sz="1800" dirty="0"/>
              <a:t>, </a:t>
            </a:r>
            <a:r>
              <a:rPr lang="en-GB" sz="1800" b="1" dirty="0"/>
              <a:t>M. Chojnacki,</a:t>
            </a:r>
            <a:r>
              <a:rPr lang="en-GB" sz="1800" dirty="0"/>
              <a:t> D. Havranek, B. </a:t>
            </a:r>
            <a:r>
              <a:rPr lang="en-GB" sz="1800" dirty="0" err="1"/>
              <a:t>Karg</a:t>
            </a:r>
            <a:r>
              <a:rPr lang="en-GB" sz="1800" dirty="0"/>
              <a:t>,    </a:t>
            </a:r>
            <a:r>
              <a:rPr lang="en-GB" sz="1800" b="1" dirty="0"/>
              <a:t>M. Jankowski</a:t>
            </a:r>
            <a:r>
              <a:rPr lang="en-GB" sz="1800" dirty="0"/>
              <a:t>, K. </a:t>
            </a:r>
            <a:r>
              <a:rPr lang="en-GB" dirty="0"/>
              <a:t>Vitulova</a:t>
            </a:r>
            <a:r>
              <a:rPr lang="en-GB" sz="1800" dirty="0"/>
              <a:t>, W. Lindberg, </a:t>
            </a:r>
            <a:r>
              <a:rPr lang="en-GB" sz="1800" b="1" dirty="0"/>
              <a:t>I. Michelon, D. Paulitsch, M. Pesek, M. Piersa-Silkowska</a:t>
            </a:r>
            <a:r>
              <a:rPr lang="en-GB" sz="1800" dirty="0"/>
              <a:t>,     </a:t>
            </a:r>
            <a:r>
              <a:rPr lang="en-GB" sz="1800" b="1" dirty="0"/>
              <a:t>A. Sparks, </a:t>
            </a:r>
            <a:r>
              <a:rPr lang="en-GB" sz="1800" dirty="0"/>
              <a:t>S. Warren,     T. Treczoks</a:t>
            </a:r>
            <a:endParaRPr lang="en-CH" sz="1800" dirty="0"/>
          </a:p>
          <a:p>
            <a:endParaRPr lang="fr-FR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47F559-842C-479B-8E4A-E31E5B8E9663}"/>
              </a:ext>
            </a:extLst>
          </p:cNvPr>
          <p:cNvSpPr txBox="1"/>
          <p:nvPr/>
        </p:nvSpPr>
        <p:spPr>
          <a:xfrm>
            <a:off x="35496" y="3645024"/>
            <a:ext cx="598064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/>
              <a:t>Collaborators:</a:t>
            </a:r>
          </a:p>
          <a:p>
            <a:r>
              <a:rPr lang="en-GB" sz="1700" b="1" dirty="0">
                <a:latin typeface="Symbol" panose="05050102010706020507" pitchFamily="18" charset="2"/>
              </a:rPr>
              <a:t>b</a:t>
            </a:r>
            <a:r>
              <a:rPr lang="en-GB" sz="1700" b="1" dirty="0"/>
              <a:t>-NMR at CERN</a:t>
            </a:r>
            <a:r>
              <a:rPr lang="en-GB" sz="1700" dirty="0"/>
              <a:t>: L. Vazquez, CERN; M. Baranowski, M. Kozak, Poznan; G. Rees, Oxford, M. </a:t>
            </a:r>
            <a:r>
              <a:rPr lang="en-GB" sz="1700" dirty="0" err="1"/>
              <a:t>Madurga</a:t>
            </a:r>
            <a:r>
              <a:rPr lang="en-GB" sz="1700" dirty="0"/>
              <a:t>, Knoxville; D. Zakoucky, Rez</a:t>
            </a:r>
          </a:p>
          <a:p>
            <a:r>
              <a:rPr lang="en-GB" sz="1700" b="1" dirty="0"/>
              <a:t>RD-ZULF: </a:t>
            </a:r>
            <a:r>
              <a:rPr lang="en-GB" sz="1700" dirty="0"/>
              <a:t>D. </a:t>
            </a:r>
            <a:r>
              <a:rPr lang="en-GB" sz="1700" dirty="0" err="1"/>
              <a:t>Budker</a:t>
            </a:r>
            <a:r>
              <a:rPr lang="en-GB" sz="1700" dirty="0"/>
              <a:t>, D. </a:t>
            </a:r>
            <a:r>
              <a:rPr lang="en-GB" sz="1700" dirty="0" err="1"/>
              <a:t>Barskiy</a:t>
            </a:r>
            <a:r>
              <a:rPr lang="en-GB" sz="1700" dirty="0"/>
              <a:t>, R. Kircher, Mainz; A. Grotzky, V. Bonvin, V. </a:t>
            </a:r>
            <a:r>
              <a:rPr lang="en-GB" sz="1700" dirty="0" err="1"/>
              <a:t>Garibotto</a:t>
            </a:r>
            <a:r>
              <a:rPr lang="en-GB" sz="1700" dirty="0"/>
              <a:t>, Geneva Hospital</a:t>
            </a:r>
          </a:p>
          <a:p>
            <a:r>
              <a:rPr lang="en-GB" sz="1700" b="1" dirty="0"/>
              <a:t>Conventional NMR</a:t>
            </a:r>
            <a:r>
              <a:rPr lang="en-GB" sz="1700" dirty="0"/>
              <a:t>: J </a:t>
            </a:r>
            <a:r>
              <a:rPr lang="en-GB" sz="1700" dirty="0" err="1"/>
              <a:t>Gravier</a:t>
            </a:r>
            <a:r>
              <a:rPr lang="en-GB" sz="1700" dirty="0"/>
              <a:t>, M Pupier, UNIGE</a:t>
            </a:r>
          </a:p>
          <a:p>
            <a:endParaRPr lang="en-GB" sz="1700" dirty="0"/>
          </a:p>
          <a:p>
            <a:r>
              <a:rPr lang="en-GB" sz="1700" b="1" dirty="0"/>
              <a:t>Theory</a:t>
            </a:r>
            <a:r>
              <a:rPr lang="en-GB" sz="1700" dirty="0"/>
              <a:t>: quantum chemistry: A. Wesolowski, UNIGE, A. </a:t>
            </a:r>
            <a:r>
              <a:rPr lang="en-GB" sz="1700" dirty="0" err="1"/>
              <a:t>Antusek</a:t>
            </a:r>
            <a:r>
              <a:rPr lang="en-GB" sz="1700" dirty="0"/>
              <a:t>, Bratislava; atomic physics: J. </a:t>
            </a:r>
            <a:r>
              <a:rPr lang="en-GB" sz="1700" dirty="0" err="1"/>
              <a:t>Ginges</a:t>
            </a:r>
            <a:r>
              <a:rPr lang="en-GB" sz="1700" dirty="0"/>
              <a:t>, B. Roberts, Brisbane; nuclear theory: J. Dobaczewski, York, M. </a:t>
            </a:r>
            <a:r>
              <a:rPr lang="en-GB" sz="1700" dirty="0" err="1"/>
              <a:t>Kortalainen</a:t>
            </a:r>
            <a:r>
              <a:rPr lang="en-GB" sz="1700" dirty="0"/>
              <a:t>, Jyvaskyla </a:t>
            </a:r>
            <a:endParaRPr lang="fr-FR" sz="1700" dirty="0"/>
          </a:p>
        </p:txBody>
      </p:sp>
      <p:pic>
        <p:nvPicPr>
          <p:cNvPr id="7" name="Picture 6" descr="A group of people sitting in a room&#10;&#10;Description automatically generated">
            <a:extLst>
              <a:ext uri="{FF2B5EF4-FFF2-40B4-BE49-F238E27FC236}">
                <a16:creationId xmlns:a16="http://schemas.microsoft.com/office/drawing/2014/main" id="{B4A71DD9-A1DF-CE65-CEA4-E89E7870B8B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58" r="3090" b="18754"/>
          <a:stretch/>
        </p:blipFill>
        <p:spPr>
          <a:xfrm>
            <a:off x="2601030" y="941790"/>
            <a:ext cx="6507474" cy="24218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5B33B6-23A5-BFAF-22B3-465AAA14051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783" r="8725"/>
          <a:stretch/>
        </p:blipFill>
        <p:spPr>
          <a:xfrm>
            <a:off x="5978532" y="3796258"/>
            <a:ext cx="2996415" cy="20190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9B05AA-9D27-6AB5-A57B-2BCDA1FD0541}"/>
              </a:ext>
            </a:extLst>
          </p:cNvPr>
          <p:cNvSpPr txBox="1"/>
          <p:nvPr/>
        </p:nvSpPr>
        <p:spPr>
          <a:xfrm>
            <a:off x="539552" y="700780"/>
            <a:ext cx="1311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CERN team: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276810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7E29B-4379-CF8A-C7A8-61CB9FD7C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More studies planned for 2024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8ADA0-736C-8A90-F82D-D71AFB9F6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6"/>
            <a:ext cx="6496314" cy="5976664"/>
          </a:xfrm>
        </p:spPr>
        <p:txBody>
          <a:bodyPr>
            <a:normAutofit/>
          </a:bodyPr>
          <a:lstStyle/>
          <a:p>
            <a:r>
              <a:rPr lang="en-US" dirty="0"/>
              <a:t>Distribution of magnetic field and ‘halo’ neutron in </a:t>
            </a:r>
            <a:r>
              <a:rPr lang="en-US" baseline="30000" dirty="0"/>
              <a:t>11</a:t>
            </a:r>
            <a:r>
              <a:rPr lang="en-US" dirty="0"/>
              <a:t>Be</a:t>
            </a:r>
          </a:p>
          <a:p>
            <a:pPr lvl="1"/>
            <a:r>
              <a:rPr lang="en-US" dirty="0"/>
              <a:t>‘halo nucleus’ where </a:t>
            </a:r>
            <a:r>
              <a:rPr lang="en-US" dirty="0" err="1"/>
              <a:t>magnetisation</a:t>
            </a:r>
            <a:r>
              <a:rPr lang="en-US" dirty="0"/>
              <a:t> is carried by last neutron -&gt; determination of neutron-halo radius </a:t>
            </a:r>
            <a:endParaRPr lang="en-GB" dirty="0"/>
          </a:p>
          <a:p>
            <a:pPr lvl="1"/>
            <a:r>
              <a:rPr lang="en-US" dirty="0"/>
              <a:t>Optical pumping and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at ISOLDE</a:t>
            </a:r>
          </a:p>
          <a:p>
            <a:pPr lvl="1"/>
            <a:r>
              <a:rPr lang="en-US" dirty="0"/>
              <a:t>M. Bissell, D. Paulitsch</a:t>
            </a:r>
          </a:p>
          <a:p>
            <a:endParaRPr lang="en-US" dirty="0"/>
          </a:p>
          <a:p>
            <a:r>
              <a:rPr lang="en-US" dirty="0"/>
              <a:t>Lithium diffusion in solid-state battery materials</a:t>
            </a:r>
          </a:p>
          <a:p>
            <a:pPr lvl="1"/>
            <a:r>
              <a:rPr lang="en-US" dirty="0"/>
              <a:t>Optical pumping and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at ISOLDE</a:t>
            </a:r>
          </a:p>
          <a:p>
            <a:pPr lvl="1"/>
            <a:r>
              <a:rPr lang="en-US" dirty="0"/>
              <a:t>Triggered by G. Rees, Oxford</a:t>
            </a:r>
          </a:p>
          <a:p>
            <a:pPr lvl="1"/>
            <a:r>
              <a:rPr lang="en-US" dirty="0"/>
              <a:t>A. Sparks, N. Azaryan</a:t>
            </a:r>
          </a:p>
          <a:p>
            <a:endParaRPr lang="en-US" dirty="0">
              <a:latin typeface="Symbol" panose="05050102010706020507" pitchFamily="18" charset="2"/>
            </a:endParaRPr>
          </a:p>
          <a:p>
            <a:endParaRPr lang="en-US" dirty="0">
              <a:latin typeface="Symbol" panose="05050102010706020507" pitchFamily="18" charset="2"/>
            </a:endParaRPr>
          </a:p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on PET isotope </a:t>
            </a:r>
            <a:r>
              <a:rPr lang="en-US" baseline="30000" dirty="0"/>
              <a:t>18</a:t>
            </a:r>
            <a:r>
              <a:rPr lang="en-US" dirty="0"/>
              <a:t>F</a:t>
            </a:r>
          </a:p>
          <a:p>
            <a:pPr lvl="1"/>
            <a:r>
              <a:rPr lang="en-US" dirty="0"/>
              <a:t>18F shipped from Geneva Hospital Cyclotron</a:t>
            </a:r>
          </a:p>
          <a:p>
            <a:pPr lvl="1"/>
            <a:r>
              <a:rPr lang="en-US" dirty="0"/>
              <a:t>DNP polarization at 2 K</a:t>
            </a:r>
          </a:p>
          <a:p>
            <a:pPr lvl="1"/>
            <a:r>
              <a:rPr lang="en-US" dirty="0"/>
              <a:t>In collaboration with G. </a:t>
            </a:r>
            <a:r>
              <a:rPr lang="en-US" dirty="0" err="1"/>
              <a:t>Reichertz</a:t>
            </a:r>
            <a:r>
              <a:rPr lang="en-US" dirty="0"/>
              <a:t>, Bochum</a:t>
            </a:r>
          </a:p>
          <a:p>
            <a:pPr lvl="1"/>
            <a:r>
              <a:rPr lang="en-US" dirty="0"/>
              <a:t>M. Pesek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E4946B-9D77-5108-2F03-E612D3F73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749D6FF-0F03-7210-F89C-6EEA09D70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096" y="746969"/>
            <a:ext cx="1386446" cy="11665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BD6DFD-2956-805C-9524-186E03BB2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216" y="746969"/>
            <a:ext cx="1115929" cy="11247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FB25D1-B4A1-7F69-FED4-F84BF2D2B8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2278" r="48994"/>
          <a:stretch/>
        </p:blipFill>
        <p:spPr>
          <a:xfrm>
            <a:off x="7842392" y="2996951"/>
            <a:ext cx="1152128" cy="1166527"/>
          </a:xfrm>
          <a:prstGeom prst="rect">
            <a:avLst/>
          </a:prstGeom>
        </p:spPr>
      </p:pic>
      <p:pic>
        <p:nvPicPr>
          <p:cNvPr id="7" name="Picture 6" descr="A diagram of an anode and cathode&#10;&#10;Description automatically generated">
            <a:extLst>
              <a:ext uri="{FF2B5EF4-FFF2-40B4-BE49-F238E27FC236}">
                <a16:creationId xmlns:a16="http://schemas.microsoft.com/office/drawing/2014/main" id="{C81D67D2-25F3-1F6C-F5A6-E3C51C8E17F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7793" b="20001"/>
          <a:stretch/>
        </p:blipFill>
        <p:spPr>
          <a:xfrm>
            <a:off x="5364088" y="2996952"/>
            <a:ext cx="2344386" cy="116652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1F0EA1D-551A-3051-1B3C-ECAAF250FE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0484" y="4414517"/>
            <a:ext cx="1085356" cy="21632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971B16-53E1-93E4-7A84-6CE3A8F71C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5542" y="5461766"/>
            <a:ext cx="1115603" cy="112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7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34D89-9509-4758-B14B-1D9C103C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Radiation-detected NMR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20AA8A-FCB7-4FA2-92A9-901FDA24E2B3}"/>
              </a:ext>
            </a:extLst>
          </p:cNvPr>
          <p:cNvSpPr txBox="1"/>
          <p:nvPr/>
        </p:nvSpPr>
        <p:spPr>
          <a:xfrm>
            <a:off x="1608424" y="1259468"/>
            <a:ext cx="240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Spin hyperpolarisation</a:t>
            </a:r>
            <a:endParaRPr lang="fr-FR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EEEDE4-2E16-480E-B972-1EE1B49B4F57}"/>
              </a:ext>
            </a:extLst>
          </p:cNvPr>
          <p:cNvSpPr txBox="1"/>
          <p:nvPr/>
        </p:nvSpPr>
        <p:spPr>
          <a:xfrm>
            <a:off x="3861664" y="1258830"/>
            <a:ext cx="402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+ signal detection via decay anisotropy</a:t>
            </a:r>
            <a:endParaRPr lang="fr-FR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C092FB-4370-69A9-FDA8-270A406289D4}"/>
              </a:ext>
            </a:extLst>
          </p:cNvPr>
          <p:cNvSpPr txBox="1"/>
          <p:nvPr/>
        </p:nvSpPr>
        <p:spPr>
          <a:xfrm>
            <a:off x="534324" y="2854699"/>
            <a:ext cx="1150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Beta-NMR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3DAF6C-7B1C-92B6-34D3-E9FEC8BDC3EE}"/>
              </a:ext>
            </a:extLst>
          </p:cNvPr>
          <p:cNvSpPr txBox="1"/>
          <p:nvPr/>
        </p:nvSpPr>
        <p:spPr>
          <a:xfrm>
            <a:off x="6139985" y="4057787"/>
            <a:ext cx="1421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gamma-NMR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C52623D-FD21-C62F-836A-A9C3E4C88DE9}"/>
              </a:ext>
            </a:extLst>
          </p:cNvPr>
          <p:cNvSpPr txBox="1"/>
          <p:nvPr/>
        </p:nvSpPr>
        <p:spPr>
          <a:xfrm>
            <a:off x="7075125" y="2120232"/>
            <a:ext cx="1889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Gamma decay, I&gt;1/2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7F1D84-367F-DF7B-6F0D-4445AB692C7C}"/>
              </a:ext>
            </a:extLst>
          </p:cNvPr>
          <p:cNvSpPr txBox="1"/>
          <p:nvPr/>
        </p:nvSpPr>
        <p:spPr>
          <a:xfrm>
            <a:off x="587242" y="2026135"/>
            <a:ext cx="143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Beta decay, I&gt;0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10D5BE-8D7C-6441-B497-2126D7E19F68}"/>
              </a:ext>
            </a:extLst>
          </p:cNvPr>
          <p:cNvCxnSpPr/>
          <p:nvPr/>
        </p:nvCxnSpPr>
        <p:spPr>
          <a:xfrm flipV="1">
            <a:off x="4117324" y="2373669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28FF868-04A0-A9CA-C75A-B63F95347FF3}"/>
              </a:ext>
            </a:extLst>
          </p:cNvPr>
          <p:cNvSpPr txBox="1"/>
          <p:nvPr/>
        </p:nvSpPr>
        <p:spPr>
          <a:xfrm>
            <a:off x="4132628" y="2503509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baseline="-25000" dirty="0"/>
              <a:t>0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03E1811-43AF-FA62-E98C-80A9D1D98D31}"/>
              </a:ext>
            </a:extLst>
          </p:cNvPr>
          <p:cNvGrpSpPr/>
          <p:nvPr/>
        </p:nvGrpSpPr>
        <p:grpSpPr>
          <a:xfrm>
            <a:off x="1952050" y="1797605"/>
            <a:ext cx="957320" cy="2639507"/>
            <a:chOff x="414564" y="2217147"/>
            <a:chExt cx="957320" cy="2639507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B2DA447-7D02-BB09-59C0-8E500E9D372E}"/>
                </a:ext>
              </a:extLst>
            </p:cNvPr>
            <p:cNvSpPr/>
            <p:nvPr/>
          </p:nvSpPr>
          <p:spPr>
            <a:xfrm>
              <a:off x="643379" y="2937227"/>
              <a:ext cx="504056" cy="451518"/>
            </a:xfrm>
            <a:prstGeom prst="ellipse">
              <a:avLst/>
            </a:prstGeom>
            <a:solidFill>
              <a:schemeClr val="bg1">
                <a:lumMod val="65000"/>
                <a:alpha val="86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freezing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00D15C2-CC02-D33D-FEAD-183C8A5BBDB4}"/>
                    </a:ext>
                  </a:extLst>
                </p:cNvPr>
                <p:cNvSpPr txBox="1"/>
                <p:nvPr/>
              </p:nvSpPr>
              <p:spPr>
                <a:xfrm>
                  <a:off x="971600" y="2217147"/>
                  <a:ext cx="400284" cy="4781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</m:groupChr>
                      </m:oMath>
                    </m:oMathPara>
                  </a14:m>
                  <a:endParaRPr lang="fr-FR" sz="24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5B40887-0478-471A-8434-5757C03B0D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600" y="2217147"/>
                  <a:ext cx="400284" cy="478122"/>
                </a:xfrm>
                <a:prstGeom prst="rect">
                  <a:avLst/>
                </a:prstGeom>
                <a:blipFill>
                  <a:blip r:embed="rId7"/>
                  <a:stretch>
                    <a:fillRect l="-40909" t="-29114" r="-75758" b="-4050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D3B1F6A-3F14-28A7-0AF0-1FF5D516658F}"/>
                </a:ext>
              </a:extLst>
            </p:cNvPr>
            <p:cNvCxnSpPr>
              <a:cxnSpLocks/>
            </p:cNvCxnSpPr>
            <p:nvPr/>
          </p:nvCxnSpPr>
          <p:spPr>
            <a:xfrm>
              <a:off x="885118" y="3450509"/>
              <a:ext cx="0" cy="1339505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Arrow: Down 43">
              <a:extLst>
                <a:ext uri="{FF2B5EF4-FFF2-40B4-BE49-F238E27FC236}">
                  <a16:creationId xmlns:a16="http://schemas.microsoft.com/office/drawing/2014/main" id="{5E0DF25C-9ABD-1D98-C400-EB91ABD7E1CF}"/>
                </a:ext>
              </a:extLst>
            </p:cNvPr>
            <p:cNvSpPr/>
            <p:nvPr/>
          </p:nvSpPr>
          <p:spPr>
            <a:xfrm rot="10800000">
              <a:off x="827584" y="2348880"/>
              <a:ext cx="135646" cy="796416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8E947F5-8947-A62C-89EF-445A2470FB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199" y="3407505"/>
              <a:ext cx="271385" cy="133767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FDD4BB1-A825-F9BF-E414-F761992A38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325" y="3627689"/>
              <a:ext cx="94540" cy="105504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F9F710F-02C4-C8FE-AEE8-8317BDAB1E8C}"/>
                </a:ext>
              </a:extLst>
            </p:cNvPr>
            <p:cNvGrpSpPr/>
            <p:nvPr/>
          </p:nvGrpSpPr>
          <p:grpSpPr>
            <a:xfrm rot="21322603" flipH="1">
              <a:off x="984908" y="3428626"/>
              <a:ext cx="381257" cy="1428028"/>
              <a:chOff x="771343" y="3508994"/>
              <a:chExt cx="322601" cy="1428028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19A98D0E-CD66-376C-43D5-18DEE310B2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3944" y="3597517"/>
                <a:ext cx="0" cy="1339505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C32717CB-1AD7-E3B0-7CE5-64FDC0250A02}"/>
                  </a:ext>
                </a:extLst>
              </p:cNvPr>
              <p:cNvCxnSpPr>
                <a:cxnSpLocks/>
              </p:cNvCxnSpPr>
              <p:nvPr/>
            </p:nvCxnSpPr>
            <p:spPr>
              <a:xfrm rot="21322603" flipH="1">
                <a:off x="771343" y="3508994"/>
                <a:ext cx="302769" cy="1363528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7CACCAE4-78CF-8298-DAFB-D65C16F715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52186" y="3723205"/>
                <a:ext cx="94540" cy="105504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D0036BB-4018-61DE-BEC1-FEA4384840F3}"/>
                    </a:ext>
                  </a:extLst>
                </p:cNvPr>
                <p:cNvSpPr txBox="1"/>
                <p:nvPr/>
              </p:nvSpPr>
              <p:spPr>
                <a:xfrm>
                  <a:off x="414564" y="3867268"/>
                  <a:ext cx="26417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B16DB210-619D-4210-AC56-938B942B3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564" y="3867268"/>
                  <a:ext cx="26417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41860" r="-37209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E72827F-1793-450E-36ED-D147CB76D3C4}"/>
              </a:ext>
            </a:extLst>
          </p:cNvPr>
          <p:cNvGrpSpPr/>
          <p:nvPr/>
        </p:nvGrpSpPr>
        <p:grpSpPr>
          <a:xfrm>
            <a:off x="5294060" y="2117162"/>
            <a:ext cx="2244148" cy="1728192"/>
            <a:chOff x="6454906" y="2636912"/>
            <a:chExt cx="2244148" cy="1728192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8756F4C-21B1-916A-4B27-9F145D15EEF1}"/>
                </a:ext>
              </a:extLst>
            </p:cNvPr>
            <p:cNvSpPr/>
            <p:nvPr/>
          </p:nvSpPr>
          <p:spPr>
            <a:xfrm>
              <a:off x="7321095" y="3356992"/>
              <a:ext cx="504056" cy="451518"/>
            </a:xfrm>
            <a:prstGeom prst="ellipse">
              <a:avLst/>
            </a:prstGeom>
            <a:solidFill>
              <a:schemeClr val="bg1">
                <a:lumMod val="65000"/>
                <a:alpha val="86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freezing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B5715E4-1771-DDA5-7020-E78771334D1C}"/>
                    </a:ext>
                  </a:extLst>
                </p:cNvPr>
                <p:cNvSpPr txBox="1"/>
                <p:nvPr/>
              </p:nvSpPr>
              <p:spPr>
                <a:xfrm>
                  <a:off x="7649316" y="2636912"/>
                  <a:ext cx="400284" cy="4781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</m:groupChr>
                      </m:oMath>
                    </m:oMathPara>
                  </a14:m>
                  <a:endParaRPr lang="fr-FR" sz="24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46F3651-8A14-4891-9B1D-BD8AB39A05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9316" y="2636912"/>
                  <a:ext cx="400284" cy="478122"/>
                </a:xfrm>
                <a:prstGeom prst="rect">
                  <a:avLst/>
                </a:prstGeom>
                <a:blipFill>
                  <a:blip r:embed="rId4"/>
                  <a:stretch>
                    <a:fillRect l="-39394" t="-30769" r="-77273" b="-410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9AF7390-A6C2-8D7F-DA36-553E0C56821C}"/>
                    </a:ext>
                  </a:extLst>
                </p:cNvPr>
                <p:cNvSpPr txBox="1"/>
                <p:nvPr/>
              </p:nvSpPr>
              <p:spPr>
                <a:xfrm>
                  <a:off x="6651095" y="3995772"/>
                  <a:ext cx="254553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1778AAAC-623A-4F84-996E-14F0CF8E2D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1095" y="3995772"/>
                  <a:ext cx="254553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3810" r="-21429" b="-2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D1D0BDBC-6E8D-362A-4624-1CBE04F760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>
              <a:off x="7857038" y="3550478"/>
              <a:ext cx="842016" cy="126988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0F0E1F32-AC39-2876-E5B6-7A12E1C765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 rot="21000000">
              <a:off x="7833584" y="3391504"/>
              <a:ext cx="842016" cy="126988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8B779EB5-75CA-8826-1323-44E0B0A37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 rot="412517">
              <a:off x="7850184" y="3694966"/>
              <a:ext cx="842016" cy="126988"/>
            </a:xfrm>
            <a:prstGeom prst="rect">
              <a:avLst/>
            </a:prstGeom>
          </p:spPr>
        </p:pic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A9E1423-C3E7-E27F-5C2A-8BABF2B578B1}"/>
                </a:ext>
              </a:extLst>
            </p:cNvPr>
            <p:cNvGrpSpPr/>
            <p:nvPr/>
          </p:nvGrpSpPr>
          <p:grpSpPr>
            <a:xfrm rot="10800000">
              <a:off x="6454906" y="3398747"/>
              <a:ext cx="865470" cy="430450"/>
              <a:chOff x="7985984" y="3543904"/>
              <a:chExt cx="865470" cy="430450"/>
            </a:xfrm>
          </p:grpSpPr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39F0ED97-6266-3555-F8E0-CA7AEAEBFD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>
                <a:off x="8009438" y="3702878"/>
                <a:ext cx="842016" cy="126988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16C71E5F-6276-DC9C-8597-21D7AE81BBD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 rot="21000000">
                <a:off x="7985984" y="3543904"/>
                <a:ext cx="842016" cy="126988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024A6DE7-E616-6B04-CC40-D22CECF194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 rot="412517">
                <a:off x="8002584" y="3847366"/>
                <a:ext cx="842016" cy="126988"/>
              </a:xfrm>
              <a:prstGeom prst="rect">
                <a:avLst/>
              </a:prstGeom>
            </p:spPr>
          </p:pic>
        </p:grpSp>
      </p:grpSp>
      <p:pic>
        <p:nvPicPr>
          <p:cNvPr id="63" name="Picture 62">
            <a:extLst>
              <a:ext uri="{FF2B5EF4-FFF2-40B4-BE49-F238E27FC236}">
                <a16:creationId xmlns:a16="http://schemas.microsoft.com/office/drawing/2014/main" id="{DEDF754C-E9C7-47A6-8DFC-594EF17CC4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460029">
            <a:off x="6555752" y="3316099"/>
            <a:ext cx="471600" cy="16224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8B81E5F6-FC6D-ACEB-19FC-2CECA1949C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8778091">
            <a:off x="5748507" y="3315579"/>
            <a:ext cx="471600" cy="149631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99B1CE78-ACA2-4FB3-3928-C55304753AFC}"/>
              </a:ext>
            </a:extLst>
          </p:cNvPr>
          <p:cNvGrpSpPr/>
          <p:nvPr/>
        </p:nvGrpSpPr>
        <p:grpSpPr>
          <a:xfrm rot="10800000">
            <a:off x="5764942" y="2703864"/>
            <a:ext cx="1278845" cy="162760"/>
            <a:chOff x="7343473" y="4923833"/>
            <a:chExt cx="1278845" cy="162760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2329AB0E-86EA-A42F-248C-FAB89380F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460029">
              <a:off x="8150718" y="4924353"/>
              <a:ext cx="471600" cy="162240"/>
            </a:xfrm>
            <a:prstGeom prst="rect">
              <a:avLst/>
            </a:prstGeom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AF864372-4669-0F5A-33A6-391D6674D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8778091">
              <a:off x="7343473" y="4923833"/>
              <a:ext cx="471600" cy="149631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0F2F940-1879-8BE0-D75A-E95AEB6FAC3F}"/>
              </a:ext>
            </a:extLst>
          </p:cNvPr>
          <p:cNvGrpSpPr/>
          <p:nvPr/>
        </p:nvGrpSpPr>
        <p:grpSpPr>
          <a:xfrm rot="10800000">
            <a:off x="6164945" y="2542578"/>
            <a:ext cx="500166" cy="318447"/>
            <a:chOff x="7577393" y="4713310"/>
            <a:chExt cx="500166" cy="318447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2242D80D-07B0-05F1-D873-9E1E75F01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3775329">
              <a:off x="7841260" y="4795458"/>
              <a:ext cx="285059" cy="187539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A5FDE9C6-BAFB-C389-BEA3-27D76A25F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7800815">
              <a:off x="7528633" y="4762070"/>
              <a:ext cx="285059" cy="187539"/>
            </a:xfrm>
            <a:prstGeom prst="rect">
              <a:avLst/>
            </a:prstGeom>
          </p:spPr>
        </p:pic>
      </p:grpSp>
      <p:sp>
        <p:nvSpPr>
          <p:cNvPr id="71" name="Arrow: Down 70">
            <a:extLst>
              <a:ext uri="{FF2B5EF4-FFF2-40B4-BE49-F238E27FC236}">
                <a16:creationId xmlns:a16="http://schemas.microsoft.com/office/drawing/2014/main" id="{60669606-E47C-5EA9-A883-BD05B0D77EF6}"/>
              </a:ext>
            </a:extLst>
          </p:cNvPr>
          <p:cNvSpPr/>
          <p:nvPr/>
        </p:nvSpPr>
        <p:spPr>
          <a:xfrm rot="10800000">
            <a:off x="6314834" y="2233904"/>
            <a:ext cx="135646" cy="7964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33B6DA8-C55E-0CA1-B17E-A7923FCAD1B7}"/>
              </a:ext>
            </a:extLst>
          </p:cNvPr>
          <p:cNvGrpSpPr/>
          <p:nvPr/>
        </p:nvGrpSpPr>
        <p:grpSpPr>
          <a:xfrm>
            <a:off x="6155564" y="3270424"/>
            <a:ext cx="500166" cy="318447"/>
            <a:chOff x="7577393" y="4713310"/>
            <a:chExt cx="500166" cy="318447"/>
          </a:xfrm>
        </p:grpSpPr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4F590545-EA40-D345-64DA-4BDFEAD14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3775329">
              <a:off x="7841260" y="4795458"/>
              <a:ext cx="285059" cy="187539"/>
            </a:xfrm>
            <a:prstGeom prst="rect">
              <a:avLst/>
            </a:prstGeom>
          </p:spPr>
        </p:pic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6B581A33-41D0-6404-8CDC-363BBE423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7800815">
              <a:off x="7528633" y="4762070"/>
              <a:ext cx="285059" cy="187539"/>
            </a:xfrm>
            <a:prstGeom prst="rect">
              <a:avLst/>
            </a:prstGeom>
          </p:spPr>
        </p:pic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0B5D4B6-DF92-2F23-179B-C311EC3BFE63}"/>
              </a:ext>
            </a:extLst>
          </p:cNvPr>
          <p:cNvSpPr txBox="1">
            <a:spLocks/>
          </p:cNvSpPr>
          <p:nvPr/>
        </p:nvSpPr>
        <p:spPr>
          <a:xfrm>
            <a:off x="1690354" y="4933827"/>
            <a:ext cx="5184576" cy="131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1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Observed decay asymmetry can be used to:</a:t>
            </a:r>
          </a:p>
          <a:p>
            <a:pPr lvl="1"/>
            <a:r>
              <a:rPr lang="en-US" dirty="0"/>
              <a:t>Probe underlying decay mechanism</a:t>
            </a:r>
          </a:p>
          <a:p>
            <a:pPr lvl="1"/>
            <a:r>
              <a:rPr lang="en-US" dirty="0"/>
              <a:t>Determine properties of involved nuclear states</a:t>
            </a:r>
          </a:p>
          <a:p>
            <a:pPr lvl="1"/>
            <a:r>
              <a:rPr lang="en-US" dirty="0"/>
              <a:t>Derive differences in nuclear energy levels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1BB37E-EF63-6269-BA2A-3A9F1F00E2EE}"/>
              </a:ext>
            </a:extLst>
          </p:cNvPr>
          <p:cNvSpPr txBox="1"/>
          <p:nvPr/>
        </p:nvSpPr>
        <p:spPr>
          <a:xfrm>
            <a:off x="2060711" y="755412"/>
            <a:ext cx="510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Unstable probe nuclei with spin &gt; 0 in magnetic 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489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B4231-D368-0F20-01FF-E8E71C4EC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Hyperpolarisation</a:t>
            </a:r>
            <a:r>
              <a:rPr lang="en-US" dirty="0"/>
              <a:t> for RD-NMR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34F3E-19D7-49AA-BFBB-8B36DBF4E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" y="692696"/>
            <a:ext cx="8180591" cy="1370386"/>
          </a:xfrm>
        </p:spPr>
        <p:txBody>
          <a:bodyPr>
            <a:normAutofit/>
          </a:bodyPr>
          <a:lstStyle/>
          <a:p>
            <a:r>
              <a:rPr lang="en-US" sz="2000" dirty="0"/>
              <a:t>Criteria (element-dependent) :</a:t>
            </a:r>
          </a:p>
          <a:p>
            <a:pPr lvl="1"/>
            <a:r>
              <a:rPr lang="en-US" sz="2000" dirty="0"/>
              <a:t>Speed and degree of </a:t>
            </a:r>
            <a:r>
              <a:rPr lang="en-US" sz="2000" dirty="0" err="1"/>
              <a:t>polarisation</a:t>
            </a:r>
            <a:endParaRPr lang="en-US" sz="2000" dirty="0"/>
          </a:p>
          <a:p>
            <a:pPr lvl="1"/>
            <a:r>
              <a:rPr lang="en-US" sz="2000" dirty="0"/>
              <a:t>Type of production site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9AEFD4-4BC6-A012-8FB0-525E5D9069F3}"/>
              </a:ext>
            </a:extLst>
          </p:cNvPr>
          <p:cNvSpPr txBox="1"/>
          <p:nvPr/>
        </p:nvSpPr>
        <p:spPr>
          <a:xfrm>
            <a:off x="615819" y="2215742"/>
            <a:ext cx="1795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Optical pumping:</a:t>
            </a:r>
          </a:p>
          <a:p>
            <a:pPr algn="ctr"/>
            <a:r>
              <a:rPr lang="en-US" dirty="0"/>
              <a:t>laser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171561-C726-00C3-B72B-6CCD2C167315}"/>
              </a:ext>
            </a:extLst>
          </p:cNvPr>
          <p:cNvSpPr txBox="1"/>
          <p:nvPr/>
        </p:nvSpPr>
        <p:spPr>
          <a:xfrm>
            <a:off x="5724128" y="2113397"/>
            <a:ext cx="3175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Spin Exchange Optical pumping </a:t>
            </a:r>
          </a:p>
          <a:p>
            <a:r>
              <a:rPr lang="en-US" dirty="0"/>
              <a:t>(SEOP): laser + atomic collisions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20B964-56B8-D5E4-5506-D7C2D220B86C}"/>
              </a:ext>
            </a:extLst>
          </p:cNvPr>
          <p:cNvSpPr txBox="1"/>
          <p:nvPr/>
        </p:nvSpPr>
        <p:spPr>
          <a:xfrm>
            <a:off x="3131841" y="5316081"/>
            <a:ext cx="2325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Production  mechanism</a:t>
            </a:r>
          </a:p>
          <a:p>
            <a:pPr algn="ctr"/>
            <a:r>
              <a:rPr lang="en-US" dirty="0"/>
              <a:t>(heavy-ion reactions)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3AC0F9-8877-D310-9354-651AA6775906}"/>
              </a:ext>
            </a:extLst>
          </p:cNvPr>
          <p:cNvSpPr txBox="1"/>
          <p:nvPr/>
        </p:nvSpPr>
        <p:spPr>
          <a:xfrm>
            <a:off x="3528695" y="270306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Capture of </a:t>
            </a:r>
            <a:r>
              <a:rPr lang="en-US" dirty="0" err="1"/>
              <a:t>polarised</a:t>
            </a:r>
            <a:r>
              <a:rPr lang="en-US" dirty="0"/>
              <a:t> neutrons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C1CD53-73DC-7262-3BEE-DE79F9A5AA65}"/>
              </a:ext>
            </a:extLst>
          </p:cNvPr>
          <p:cNvSpPr txBox="1"/>
          <p:nvPr/>
        </p:nvSpPr>
        <p:spPr>
          <a:xfrm>
            <a:off x="5578764" y="5287970"/>
            <a:ext cx="3185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 be explored: </a:t>
            </a:r>
          </a:p>
          <a:p>
            <a:pPr algn="ctr"/>
            <a:r>
              <a:rPr lang="en-US" dirty="0"/>
              <a:t>‘Chemical’ methods </a:t>
            </a:r>
          </a:p>
          <a:p>
            <a:pPr algn="ctr"/>
            <a:r>
              <a:rPr lang="en-US" dirty="0"/>
              <a:t>(pH</a:t>
            </a:r>
            <a:r>
              <a:rPr lang="en-US" baseline="-25000" dirty="0"/>
              <a:t>2</a:t>
            </a:r>
            <a:r>
              <a:rPr lang="en-US" dirty="0"/>
              <a:t>, DNP)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5BF8A7D-0BEA-AF6D-4D04-E3B6CF5BE13C}"/>
              </a:ext>
            </a:extLst>
          </p:cNvPr>
          <p:cNvCxnSpPr>
            <a:cxnSpLocks/>
          </p:cNvCxnSpPr>
          <p:nvPr/>
        </p:nvCxnSpPr>
        <p:spPr>
          <a:xfrm flipH="1" flipV="1">
            <a:off x="1691680" y="2940296"/>
            <a:ext cx="192256" cy="570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71833C-6240-2F1E-3C28-743C90BB8379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6525345" y="2759728"/>
            <a:ext cx="786494" cy="1820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1F71F7-134D-834F-DB62-586CFCA7A329}"/>
              </a:ext>
            </a:extLst>
          </p:cNvPr>
          <p:cNvCxnSpPr>
            <a:cxnSpLocks/>
          </p:cNvCxnSpPr>
          <p:nvPr/>
        </p:nvCxnSpPr>
        <p:spPr>
          <a:xfrm flipV="1">
            <a:off x="3251670" y="3427622"/>
            <a:ext cx="566582" cy="389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818033B-A105-56D2-79B4-0BFAAA96E038}"/>
              </a:ext>
            </a:extLst>
          </p:cNvPr>
          <p:cNvCxnSpPr>
            <a:cxnSpLocks/>
          </p:cNvCxnSpPr>
          <p:nvPr/>
        </p:nvCxnSpPr>
        <p:spPr>
          <a:xfrm flipH="1" flipV="1">
            <a:off x="5292080" y="3348461"/>
            <a:ext cx="527876" cy="296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4243594-DCE8-A64D-DF75-4C1EDE66768C}"/>
              </a:ext>
            </a:extLst>
          </p:cNvPr>
          <p:cNvCxnSpPr>
            <a:cxnSpLocks/>
          </p:cNvCxnSpPr>
          <p:nvPr/>
        </p:nvCxnSpPr>
        <p:spPr>
          <a:xfrm flipH="1">
            <a:off x="4644008" y="4573273"/>
            <a:ext cx="1181228" cy="727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473D37D-C253-2AF5-3FDF-82B0CACAA921}"/>
              </a:ext>
            </a:extLst>
          </p:cNvPr>
          <p:cNvCxnSpPr>
            <a:cxnSpLocks/>
          </p:cNvCxnSpPr>
          <p:nvPr/>
        </p:nvCxnSpPr>
        <p:spPr>
          <a:xfrm>
            <a:off x="3058914" y="4414464"/>
            <a:ext cx="1216722" cy="727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D103845-0857-66B7-2F1C-69445820573E}"/>
              </a:ext>
            </a:extLst>
          </p:cNvPr>
          <p:cNvCxnSpPr>
            <a:cxnSpLocks/>
          </p:cNvCxnSpPr>
          <p:nvPr/>
        </p:nvCxnSpPr>
        <p:spPr>
          <a:xfrm>
            <a:off x="6525345" y="4725144"/>
            <a:ext cx="566935" cy="64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256A9BF-F290-114E-D990-404AC8F0B6BE}"/>
              </a:ext>
            </a:extLst>
          </p:cNvPr>
          <p:cNvSpPr txBox="1"/>
          <p:nvPr/>
        </p:nvSpPr>
        <p:spPr>
          <a:xfrm>
            <a:off x="615819" y="536168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temperature nuclear orientation</a:t>
            </a:r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AAF9EB1-4C44-5CF5-F9EA-AE7C0416896E}"/>
              </a:ext>
            </a:extLst>
          </p:cNvPr>
          <p:cNvSpPr/>
          <p:nvPr/>
        </p:nvSpPr>
        <p:spPr>
          <a:xfrm>
            <a:off x="833429" y="3307246"/>
            <a:ext cx="2533059" cy="19939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A82BBF-CE90-1F02-9530-90EBB22EBB04}"/>
              </a:ext>
            </a:extLst>
          </p:cNvPr>
          <p:cNvSpPr txBox="1"/>
          <p:nvPr/>
        </p:nvSpPr>
        <p:spPr>
          <a:xfrm>
            <a:off x="978069" y="3510533"/>
            <a:ext cx="22437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Short-lived</a:t>
            </a:r>
            <a:r>
              <a:rPr lang="en-US" sz="2000" dirty="0"/>
              <a:t> </a:t>
            </a:r>
            <a:r>
              <a:rPr lang="en-US" sz="2000" b="1" dirty="0"/>
              <a:t>nuclei</a:t>
            </a:r>
          </a:p>
          <a:p>
            <a:pPr algn="ctr"/>
            <a:r>
              <a:rPr lang="en-US" sz="2000" b="1" dirty="0"/>
              <a:t>(t1/2 = </a:t>
            </a:r>
            <a:r>
              <a:rPr lang="en-US" sz="2000" b="1" dirty="0" err="1"/>
              <a:t>ms</a:t>
            </a:r>
            <a:r>
              <a:rPr lang="en-US" sz="2000" b="1" dirty="0"/>
              <a:t> to s):</a:t>
            </a:r>
          </a:p>
          <a:p>
            <a:pPr algn="ctr"/>
            <a:r>
              <a:rPr lang="en-GB" sz="2000" dirty="0"/>
              <a:t>In-beam polarisation at production side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EA7BBF0-63FC-7B7A-2243-E86227050090}"/>
              </a:ext>
            </a:extLst>
          </p:cNvPr>
          <p:cNvSpPr/>
          <p:nvPr/>
        </p:nvSpPr>
        <p:spPr>
          <a:xfrm>
            <a:off x="4930896" y="3427622"/>
            <a:ext cx="2893099" cy="167485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899709-255F-1FFC-DC87-27D5A79D820A}"/>
              </a:ext>
            </a:extLst>
          </p:cNvPr>
          <p:cNvSpPr txBox="1"/>
          <p:nvPr/>
        </p:nvSpPr>
        <p:spPr>
          <a:xfrm>
            <a:off x="5226940" y="3510533"/>
            <a:ext cx="22437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Long-lived nuclei (t1/2 = min to day):</a:t>
            </a:r>
          </a:p>
          <a:p>
            <a:pPr algn="ctr"/>
            <a:r>
              <a:rPr lang="en-GB" sz="2000" dirty="0"/>
              <a:t>polarisation decoupled from production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051511B-B899-1F3D-E625-7BDFA9F286AF}"/>
              </a:ext>
            </a:extLst>
          </p:cNvPr>
          <p:cNvCxnSpPr>
            <a:cxnSpLocks/>
          </p:cNvCxnSpPr>
          <p:nvPr/>
        </p:nvCxnSpPr>
        <p:spPr>
          <a:xfrm flipH="1">
            <a:off x="1446549" y="5267843"/>
            <a:ext cx="177382" cy="153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04B16A10-6145-E5D6-B0A9-A97F0F1ACF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78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20" grpId="0"/>
      <p:bldP spid="22" grpId="0" animBg="1"/>
      <p:bldP spid="24" grpId="0"/>
      <p:bldP spid="26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Conventional NMR/MRI: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4" y="721897"/>
            <a:ext cx="8568952" cy="306714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Very low sensitivity:</a:t>
            </a:r>
          </a:p>
          <a:p>
            <a:pPr lvl="1"/>
            <a:r>
              <a:rPr lang="en-US" dirty="0"/>
              <a:t>Small degree of spin ‘polarization’ (relative difference in spins up and down; 10</a:t>
            </a:r>
            <a:r>
              <a:rPr lang="en-US" baseline="30000" dirty="0"/>
              <a:t>-5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Inefficient detection (inductive pickup)</a:t>
            </a:r>
          </a:p>
          <a:p>
            <a:endParaRPr lang="en-US" dirty="0"/>
          </a:p>
          <a:p>
            <a:r>
              <a:rPr lang="en-US" dirty="0"/>
              <a:t>Limited number of nuclei with good NMR properties:</a:t>
            </a:r>
          </a:p>
          <a:p>
            <a:pPr lvl="1"/>
            <a:r>
              <a:rPr lang="en-US" dirty="0"/>
              <a:t>Many nuclei with spin 0 (no signal) or &gt; ½ (broad resonances)</a:t>
            </a:r>
          </a:p>
          <a:p>
            <a:pPr lvl="1"/>
            <a:r>
              <a:rPr lang="en-US" dirty="0"/>
              <a:t>Small spin polarization due to nuclear properties</a:t>
            </a:r>
          </a:p>
          <a:p>
            <a:pPr lvl="1"/>
            <a:endParaRPr lang="en-US" dirty="0"/>
          </a:p>
          <a:p>
            <a:r>
              <a:rPr lang="en-US" dirty="0"/>
              <a:t>High magnetic field required -&gt; heavy and expensive superconducting magnets</a:t>
            </a:r>
          </a:p>
          <a:p>
            <a:endParaRPr lang="en-US" dirty="0"/>
          </a:p>
          <a:p>
            <a:r>
              <a:rPr lang="en-US" dirty="0"/>
              <a:t>Limited gradient of magnetic field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881B1A-AB93-EF74-AC79-1878CE383D68}"/>
              </a:ext>
            </a:extLst>
          </p:cNvPr>
          <p:cNvSpPr txBox="1"/>
          <p:nvPr/>
        </p:nvSpPr>
        <p:spPr>
          <a:xfrm>
            <a:off x="-396552" y="5596116"/>
            <a:ext cx="959996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b="1" dirty="0">
                <a:solidFill>
                  <a:srgbClr val="C00000"/>
                </a:solidFill>
              </a:rPr>
              <a:t>Our reply to these challenges =&gt; radiation-detected NMR/MRI:</a:t>
            </a:r>
          </a:p>
          <a:p>
            <a:pPr lvl="1"/>
            <a:r>
              <a:rPr lang="en-US" sz="1900" dirty="0">
                <a:solidFill>
                  <a:srgbClr val="C00000"/>
                </a:solidFill>
              </a:rPr>
              <a:t>(Hyper)</a:t>
            </a:r>
            <a:r>
              <a:rPr lang="en-US" sz="1900" dirty="0" err="1">
                <a:solidFill>
                  <a:srgbClr val="C00000"/>
                </a:solidFill>
              </a:rPr>
              <a:t>polarisation</a:t>
            </a:r>
            <a:r>
              <a:rPr lang="en-US" sz="1900" dirty="0">
                <a:solidFill>
                  <a:srgbClr val="C00000"/>
                </a:solidFill>
              </a:rPr>
              <a:t> of spins of unstable nuclei  + detection of asymmetry in decay radiation</a:t>
            </a:r>
          </a:p>
          <a:p>
            <a:endParaRPr lang="en-US" sz="1900" b="1" dirty="0">
              <a:solidFill>
                <a:srgbClr val="C00000"/>
              </a:solidFill>
            </a:endParaRPr>
          </a:p>
          <a:p>
            <a:pPr algn="ctr"/>
            <a:r>
              <a:rPr lang="en-US" sz="1900" b="1" dirty="0">
                <a:solidFill>
                  <a:srgbClr val="C00000"/>
                </a:solidFill>
              </a:rPr>
              <a:t>ISOLDE-CERN: central laboratory for technique development</a:t>
            </a:r>
            <a:endParaRPr lang="en-GB" sz="1900" b="1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2E7F0B-FF10-F7FF-96F4-83BB36A52642}"/>
              </a:ext>
            </a:extLst>
          </p:cNvPr>
          <p:cNvSpPr txBox="1"/>
          <p:nvPr/>
        </p:nvSpPr>
        <p:spPr>
          <a:xfrm>
            <a:off x="827584" y="3880351"/>
            <a:ext cx="640871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b="1" dirty="0"/>
              <a:t>Result:</a:t>
            </a:r>
          </a:p>
          <a:p>
            <a:r>
              <a:rPr lang="en-US" dirty="0"/>
              <a:t>Many probe nuclei (10</a:t>
            </a:r>
            <a:r>
              <a:rPr lang="en-US" baseline="30000" dirty="0"/>
              <a:t>16</a:t>
            </a:r>
            <a:r>
              <a:rPr lang="en-US" dirty="0"/>
              <a:t>-10</a:t>
            </a:r>
            <a:r>
              <a:rPr lang="en-US" baseline="30000" dirty="0"/>
              <a:t>17</a:t>
            </a:r>
            <a:r>
              <a:rPr lang="en-US" dirty="0"/>
              <a:t>) , large samples (100s of microliters)</a:t>
            </a:r>
          </a:p>
          <a:p>
            <a:r>
              <a:rPr lang="en-US" dirty="0"/>
              <a:t>Long measurement time (minutes) – on samples and patients</a:t>
            </a:r>
          </a:p>
          <a:p>
            <a:r>
              <a:rPr lang="en-US" dirty="0"/>
              <a:t>Limited resolution: rather mm than micrometers or below</a:t>
            </a:r>
          </a:p>
          <a:p>
            <a:r>
              <a:rPr lang="en-US" dirty="0"/>
              <a:t>Large, non-portable and expensive setups</a:t>
            </a:r>
          </a:p>
        </p:txBody>
      </p:sp>
    </p:spTree>
    <p:extLst>
      <p:ext uri="{BB962C8B-B14F-4D97-AF65-F5344CB8AC3E}">
        <p14:creationId xmlns:p14="http://schemas.microsoft.com/office/powerpoint/2010/main" val="222251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2988-8AE2-EF6C-6ABD-A3CCE738A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Symbol" panose="05050102010706020507" pitchFamily="18" charset="2"/>
              </a:rPr>
              <a:t>b</a:t>
            </a:r>
            <a:r>
              <a:rPr lang="en-US" sz="3600" dirty="0"/>
              <a:t>-NMR on optically-pumped short-lived nuclei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CECB5-277E-DE4F-5A5F-46BA85F41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5"/>
            <a:ext cx="8928488" cy="1824781"/>
          </a:xfrm>
        </p:spPr>
        <p:txBody>
          <a:bodyPr>
            <a:normAutofit/>
          </a:bodyPr>
          <a:lstStyle/>
          <a:p>
            <a:r>
              <a:rPr lang="en-US" sz="1800" dirty="0"/>
              <a:t>Experimental setup at the radioactive-ion beam facility ISOLDE at CERN</a:t>
            </a:r>
          </a:p>
          <a:p>
            <a:pPr lvl="1"/>
            <a:r>
              <a:rPr lang="en-US" sz="1400" dirty="0"/>
              <a:t>Polarisation online via optical-pumping (e.g. on alkali, alkali earths, excited noble gases)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75C25A-D10F-65B2-F5D4-9DB431848D93}"/>
              </a:ext>
            </a:extLst>
          </p:cNvPr>
          <p:cNvSpPr/>
          <p:nvPr/>
        </p:nvSpPr>
        <p:spPr>
          <a:xfrm>
            <a:off x="5519187" y="1613837"/>
            <a:ext cx="2186428" cy="18669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1997AA-AF7E-B62D-D92E-2CC7802ECE08}"/>
              </a:ext>
            </a:extLst>
          </p:cNvPr>
          <p:cNvSpPr/>
          <p:nvPr/>
        </p:nvSpPr>
        <p:spPr>
          <a:xfrm>
            <a:off x="5519187" y="2365413"/>
            <a:ext cx="2186428" cy="4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ADEEF9-1638-E222-049B-DC493131CC41}"/>
              </a:ext>
            </a:extLst>
          </p:cNvPr>
          <p:cNvSpPr/>
          <p:nvPr/>
        </p:nvSpPr>
        <p:spPr>
          <a:xfrm>
            <a:off x="1202111" y="2588362"/>
            <a:ext cx="5341480" cy="5954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7FAFF5-7A9A-C375-D3E9-9FD83E4B9864}"/>
              </a:ext>
            </a:extLst>
          </p:cNvPr>
          <p:cNvSpPr txBox="1"/>
          <p:nvPr/>
        </p:nvSpPr>
        <p:spPr>
          <a:xfrm>
            <a:off x="1257682" y="1625824"/>
            <a:ext cx="946215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Laser beam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8B9324F-DCBB-E092-7CA1-8ED3AAA2BECA}"/>
              </a:ext>
            </a:extLst>
          </p:cNvPr>
          <p:cNvSpPr>
            <a:spLocks noChangeAspect="1"/>
          </p:cNvSpPr>
          <p:nvPr/>
        </p:nvSpPr>
        <p:spPr>
          <a:xfrm>
            <a:off x="1387377" y="2727706"/>
            <a:ext cx="154835" cy="1687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+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60F784-BDA5-3BA6-9AB4-3EE70E6E2940}"/>
              </a:ext>
            </a:extLst>
          </p:cNvPr>
          <p:cNvSpPr>
            <a:spLocks noChangeAspect="1"/>
          </p:cNvSpPr>
          <p:nvPr/>
        </p:nvSpPr>
        <p:spPr>
          <a:xfrm>
            <a:off x="1921427" y="2507098"/>
            <a:ext cx="154835" cy="1687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2FFF3C-FF01-66DE-887E-3791CDA03216}"/>
              </a:ext>
            </a:extLst>
          </p:cNvPr>
          <p:cNvSpPr txBox="1"/>
          <p:nvPr/>
        </p:nvSpPr>
        <p:spPr>
          <a:xfrm>
            <a:off x="1859819" y="1556792"/>
            <a:ext cx="1865101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29348C"/>
                </a:solidFill>
              </a:rPr>
              <a:t>neutralisation (optional)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EC667D-0752-5C31-4AB2-A81EDDC73354}"/>
              </a:ext>
            </a:extLst>
          </p:cNvPr>
          <p:cNvSpPr txBox="1"/>
          <p:nvPr/>
        </p:nvSpPr>
        <p:spPr>
          <a:xfrm>
            <a:off x="5214582" y="3508003"/>
            <a:ext cx="274179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29348C"/>
                </a:solidFill>
                <a:latin typeface="Symbol" panose="05050102010706020507" pitchFamily="18" charset="2"/>
              </a:rPr>
              <a:t>b</a:t>
            </a:r>
            <a:r>
              <a:rPr lang="en-GB" b="1" dirty="0">
                <a:solidFill>
                  <a:srgbClr val="29348C"/>
                </a:solidFill>
              </a:rPr>
              <a:t>-asymmetry + </a:t>
            </a:r>
            <a:r>
              <a:rPr lang="en-GB" b="1" dirty="0">
                <a:solidFill>
                  <a:srgbClr val="29348C"/>
                </a:solidFill>
                <a:latin typeface="Symbol" panose="05050102010706020507" pitchFamily="18" charset="2"/>
              </a:rPr>
              <a:t>b</a:t>
            </a:r>
            <a:r>
              <a:rPr lang="en-GB" b="1" dirty="0">
                <a:solidFill>
                  <a:srgbClr val="29348C"/>
                </a:solidFill>
              </a:rPr>
              <a:t>-NMR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1CF68C-C174-AE7D-EEAB-17232A9A508A}"/>
              </a:ext>
            </a:extLst>
          </p:cNvPr>
          <p:cNvSpPr txBox="1"/>
          <p:nvPr/>
        </p:nvSpPr>
        <p:spPr>
          <a:xfrm>
            <a:off x="3236132" y="3506260"/>
            <a:ext cx="2236509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29348C"/>
                </a:solidFill>
              </a:rPr>
              <a:t>Optical pumping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7FC9FA-EA20-58CD-479E-E16113A8B5B4}"/>
              </a:ext>
            </a:extLst>
          </p:cNvPr>
          <p:cNvSpPr txBox="1"/>
          <p:nvPr/>
        </p:nvSpPr>
        <p:spPr>
          <a:xfrm>
            <a:off x="827584" y="3198827"/>
            <a:ext cx="1761588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Short-lived ions from ISOLDE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112B73-BC31-377B-6D6D-1FEB16100801}"/>
              </a:ext>
            </a:extLst>
          </p:cNvPr>
          <p:cNvSpPr>
            <a:spLocks noChangeAspect="1"/>
          </p:cNvSpPr>
          <p:nvPr/>
        </p:nvSpPr>
        <p:spPr>
          <a:xfrm>
            <a:off x="2518334" y="2523369"/>
            <a:ext cx="154835" cy="1687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+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00C0F46-6CF9-C4FB-171A-C0ED0E1E408D}"/>
              </a:ext>
            </a:extLst>
          </p:cNvPr>
          <p:cNvGrpSpPr>
            <a:grpSpLocks noChangeAspect="1"/>
          </p:cNvGrpSpPr>
          <p:nvPr/>
        </p:nvGrpSpPr>
        <p:grpSpPr>
          <a:xfrm>
            <a:off x="4862015" y="2531402"/>
            <a:ext cx="275632" cy="168784"/>
            <a:chOff x="3775906" y="4384948"/>
            <a:chExt cx="384559" cy="21600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4F5CCE1-8290-BABD-5C2A-878D0A983C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5906" y="4384948"/>
              <a:ext cx="216024" cy="21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Right Arrow 30">
              <a:extLst>
                <a:ext uri="{FF2B5EF4-FFF2-40B4-BE49-F238E27FC236}">
                  <a16:creationId xmlns:a16="http://schemas.microsoft.com/office/drawing/2014/main" id="{E3071989-567B-DB4E-8CC8-EF4437317AB1}"/>
                </a:ext>
              </a:extLst>
            </p:cNvPr>
            <p:cNvSpPr>
              <a:spLocks/>
            </p:cNvSpPr>
            <p:nvPr/>
          </p:nvSpPr>
          <p:spPr>
            <a:xfrm>
              <a:off x="3980465" y="4454375"/>
              <a:ext cx="180000" cy="9782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644CA03-A376-928B-EE6D-335A100275E1}"/>
              </a:ext>
            </a:extLst>
          </p:cNvPr>
          <p:cNvGrpSpPr>
            <a:grpSpLocks noChangeAspect="1"/>
          </p:cNvGrpSpPr>
          <p:nvPr/>
        </p:nvGrpSpPr>
        <p:grpSpPr>
          <a:xfrm>
            <a:off x="3356081" y="2531402"/>
            <a:ext cx="200339" cy="168784"/>
            <a:chOff x="2449958" y="4384948"/>
            <a:chExt cx="279511" cy="21600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A7EC3503-C9A5-EC9B-55D2-FF73357EC5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49958" y="4384948"/>
              <a:ext cx="216024" cy="21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Right Arrow 129">
              <a:extLst>
                <a:ext uri="{FF2B5EF4-FFF2-40B4-BE49-F238E27FC236}">
                  <a16:creationId xmlns:a16="http://schemas.microsoft.com/office/drawing/2014/main" id="{234488A7-C470-3E23-9BD5-5EDD7DD8CB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7657" y="4445701"/>
              <a:ext cx="101812" cy="9782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8D1516F-7C53-CD6D-1992-E709BCF25DFC}"/>
              </a:ext>
            </a:extLst>
          </p:cNvPr>
          <p:cNvGrpSpPr>
            <a:grpSpLocks noChangeAspect="1"/>
          </p:cNvGrpSpPr>
          <p:nvPr/>
        </p:nvGrpSpPr>
        <p:grpSpPr>
          <a:xfrm>
            <a:off x="4102339" y="2531402"/>
            <a:ext cx="248864" cy="168784"/>
            <a:chOff x="3139975" y="4384948"/>
            <a:chExt cx="347212" cy="216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C6601BF7-872E-C28B-F4B9-AC0206EECE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9975" y="4384948"/>
              <a:ext cx="216024" cy="21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Right Arrow 130">
              <a:extLst>
                <a:ext uri="{FF2B5EF4-FFF2-40B4-BE49-F238E27FC236}">
                  <a16:creationId xmlns:a16="http://schemas.microsoft.com/office/drawing/2014/main" id="{8A53C887-C709-29FE-F81E-4C7B7A373DF2}"/>
                </a:ext>
              </a:extLst>
            </p:cNvPr>
            <p:cNvSpPr>
              <a:spLocks/>
            </p:cNvSpPr>
            <p:nvPr/>
          </p:nvSpPr>
          <p:spPr>
            <a:xfrm>
              <a:off x="3355187" y="4454375"/>
              <a:ext cx="132000" cy="9782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DB34CF-A925-C941-4973-BCCF596BF77C}"/>
              </a:ext>
            </a:extLst>
          </p:cNvPr>
          <p:cNvGrpSpPr>
            <a:grpSpLocks noChangeAspect="1"/>
          </p:cNvGrpSpPr>
          <p:nvPr/>
        </p:nvGrpSpPr>
        <p:grpSpPr>
          <a:xfrm>
            <a:off x="5647337" y="2530176"/>
            <a:ext cx="276415" cy="168784"/>
            <a:chOff x="4433309" y="4402668"/>
            <a:chExt cx="385650" cy="216000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0258C31-3AE3-79B3-6FF8-F8A1A529EF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3309" y="4402668"/>
              <a:ext cx="216024" cy="21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Right Arrow 67">
              <a:extLst>
                <a:ext uri="{FF2B5EF4-FFF2-40B4-BE49-F238E27FC236}">
                  <a16:creationId xmlns:a16="http://schemas.microsoft.com/office/drawing/2014/main" id="{98A396BA-6708-4E58-AAB9-5E1566EA7EC2}"/>
                </a:ext>
              </a:extLst>
            </p:cNvPr>
            <p:cNvSpPr>
              <a:spLocks/>
            </p:cNvSpPr>
            <p:nvPr/>
          </p:nvSpPr>
          <p:spPr>
            <a:xfrm>
              <a:off x="4638959" y="4470728"/>
              <a:ext cx="180000" cy="9782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2D0E11A-2088-B8CA-449A-046CCAA59A9A}"/>
              </a:ext>
            </a:extLst>
          </p:cNvPr>
          <p:cNvGrpSpPr>
            <a:grpSpLocks noChangeAspect="1"/>
          </p:cNvGrpSpPr>
          <p:nvPr/>
        </p:nvGrpSpPr>
        <p:grpSpPr>
          <a:xfrm>
            <a:off x="6386353" y="2531996"/>
            <a:ext cx="252043" cy="168784"/>
            <a:chOff x="5051946" y="4394735"/>
            <a:chExt cx="351647" cy="2160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A2BDB12-82CC-7F7C-FBFC-02AA26015F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1946" y="4394735"/>
              <a:ext cx="216024" cy="21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Right Arrow 129">
              <a:extLst>
                <a:ext uri="{FF2B5EF4-FFF2-40B4-BE49-F238E27FC236}">
                  <a16:creationId xmlns:a16="http://schemas.microsoft.com/office/drawing/2014/main" id="{E61E223A-53FC-9DDB-7ECA-A45402697FC1}"/>
                </a:ext>
              </a:extLst>
            </p:cNvPr>
            <p:cNvSpPr>
              <a:spLocks/>
            </p:cNvSpPr>
            <p:nvPr/>
          </p:nvSpPr>
          <p:spPr>
            <a:xfrm>
              <a:off x="5271593" y="4463877"/>
              <a:ext cx="132000" cy="9782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1862DA18-11CC-F0EF-C855-DD11FDE7093C}"/>
              </a:ext>
            </a:extLst>
          </p:cNvPr>
          <p:cNvSpPr>
            <a:spLocks/>
          </p:cNvSpPr>
          <p:nvPr/>
        </p:nvSpPr>
        <p:spPr>
          <a:xfrm>
            <a:off x="5386621" y="2399855"/>
            <a:ext cx="43005" cy="1457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295F26-AEC3-CBA8-A631-FAA6DAC8E6A6}"/>
              </a:ext>
            </a:extLst>
          </p:cNvPr>
          <p:cNvSpPr/>
          <p:nvPr/>
        </p:nvSpPr>
        <p:spPr>
          <a:xfrm>
            <a:off x="7190577" y="2481641"/>
            <a:ext cx="45719" cy="275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ABA9B0A-C251-DBAA-9FD9-5B31F3EDD72C}"/>
              </a:ext>
            </a:extLst>
          </p:cNvPr>
          <p:cNvCxnSpPr/>
          <p:nvPr/>
        </p:nvCxnSpPr>
        <p:spPr>
          <a:xfrm>
            <a:off x="6308941" y="2944181"/>
            <a:ext cx="437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E6C0358-562C-F68E-FF3F-D91E7E9B83F0}"/>
              </a:ext>
            </a:extLst>
          </p:cNvPr>
          <p:cNvSpPr txBox="1"/>
          <p:nvPr/>
        </p:nvSpPr>
        <p:spPr>
          <a:xfrm>
            <a:off x="6367588" y="2887730"/>
            <a:ext cx="309701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endParaRPr lang="fr-FR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2FD501F-EFE6-B647-219E-B7C037185758}"/>
              </a:ext>
            </a:extLst>
          </p:cNvPr>
          <p:cNvSpPr txBox="1"/>
          <p:nvPr/>
        </p:nvSpPr>
        <p:spPr>
          <a:xfrm>
            <a:off x="5536078" y="1634052"/>
            <a:ext cx="1196162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 magnet</a:t>
            </a:r>
            <a:endParaRPr lang="fr-FR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7146615-E18C-5D3D-F179-BCCD4A24A2A1}"/>
              </a:ext>
            </a:extLst>
          </p:cNvPr>
          <p:cNvCxnSpPr>
            <a:cxnSpLocks noChangeAspect="1"/>
          </p:cNvCxnSpPr>
          <p:nvPr/>
        </p:nvCxnSpPr>
        <p:spPr>
          <a:xfrm flipH="1">
            <a:off x="6481886" y="2566977"/>
            <a:ext cx="112680" cy="1687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45B5C0DB-FEFE-B147-138B-11CFE78B46BF}"/>
              </a:ext>
            </a:extLst>
          </p:cNvPr>
          <p:cNvSpPr>
            <a:spLocks/>
          </p:cNvSpPr>
          <p:nvPr/>
        </p:nvSpPr>
        <p:spPr>
          <a:xfrm>
            <a:off x="5386621" y="2696057"/>
            <a:ext cx="43005" cy="127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70A439C-F839-4B03-C916-0F1AEE30729B}"/>
              </a:ext>
            </a:extLst>
          </p:cNvPr>
          <p:cNvCxnSpPr>
            <a:cxnSpLocks/>
          </p:cNvCxnSpPr>
          <p:nvPr/>
        </p:nvCxnSpPr>
        <p:spPr>
          <a:xfrm flipV="1">
            <a:off x="6746086" y="2846413"/>
            <a:ext cx="538875" cy="398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FB5F0EF-60DC-6512-B3A0-FF14251DCE99}"/>
              </a:ext>
            </a:extLst>
          </p:cNvPr>
          <p:cNvCxnSpPr>
            <a:cxnSpLocks/>
          </p:cNvCxnSpPr>
          <p:nvPr/>
        </p:nvCxnSpPr>
        <p:spPr>
          <a:xfrm flipH="1" flipV="1">
            <a:off x="5615754" y="2887731"/>
            <a:ext cx="535836" cy="367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0423996-0A63-6ADB-8662-40EE8EE52D2B}"/>
              </a:ext>
            </a:extLst>
          </p:cNvPr>
          <p:cNvSpPr txBox="1"/>
          <p:nvPr/>
        </p:nvSpPr>
        <p:spPr>
          <a:xfrm>
            <a:off x="5855336" y="3146222"/>
            <a:ext cx="1250342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 detectors</a:t>
            </a:r>
            <a:endParaRPr lang="fr-FR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9041ABB-0EEE-FB77-7FE4-A99658DA5302}"/>
              </a:ext>
            </a:extLst>
          </p:cNvPr>
          <p:cNvCxnSpPr/>
          <p:nvPr/>
        </p:nvCxnSpPr>
        <p:spPr>
          <a:xfrm>
            <a:off x="4284620" y="3047192"/>
            <a:ext cx="437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0FAD75-7222-3BEA-EEC6-0B7867E3F3D5}"/>
              </a:ext>
            </a:extLst>
          </p:cNvPr>
          <p:cNvSpPr txBox="1"/>
          <p:nvPr/>
        </p:nvSpPr>
        <p:spPr>
          <a:xfrm>
            <a:off x="4320974" y="2990740"/>
            <a:ext cx="309701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endParaRPr lang="fr-FR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5EAD26-5AFE-B4B1-F4E3-91D5479FCEA9}"/>
              </a:ext>
            </a:extLst>
          </p:cNvPr>
          <p:cNvSpPr/>
          <p:nvPr/>
        </p:nvSpPr>
        <p:spPr>
          <a:xfrm>
            <a:off x="2475905" y="2276786"/>
            <a:ext cx="596943" cy="667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27F3FCF-AA7C-1CF3-7E69-E0D2BF80C270}"/>
              </a:ext>
            </a:extLst>
          </p:cNvPr>
          <p:cNvCxnSpPr/>
          <p:nvPr/>
        </p:nvCxnSpPr>
        <p:spPr>
          <a:xfrm>
            <a:off x="1601760" y="2288344"/>
            <a:ext cx="0" cy="275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6E6F05A6-5FA3-D275-8572-EF4D027A0F2B}"/>
              </a:ext>
            </a:extLst>
          </p:cNvPr>
          <p:cNvSpPr>
            <a:spLocks noChangeAspect="1"/>
          </p:cNvSpPr>
          <p:nvPr/>
        </p:nvSpPr>
        <p:spPr>
          <a:xfrm>
            <a:off x="2860731" y="2536116"/>
            <a:ext cx="154835" cy="1687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8CFA3FD-DE5E-3ABC-E39F-E02D23BE3825}"/>
              </a:ext>
            </a:extLst>
          </p:cNvPr>
          <p:cNvCxnSpPr>
            <a:cxnSpLocks/>
          </p:cNvCxnSpPr>
          <p:nvPr/>
        </p:nvCxnSpPr>
        <p:spPr>
          <a:xfrm flipV="1">
            <a:off x="1445376" y="2947039"/>
            <a:ext cx="0" cy="266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3F351E1-722C-D8E2-023F-B791D1FA397C}"/>
              </a:ext>
            </a:extLst>
          </p:cNvPr>
          <p:cNvCxnSpPr>
            <a:cxnSpLocks noChangeAspect="1"/>
          </p:cNvCxnSpPr>
          <p:nvPr/>
        </p:nvCxnSpPr>
        <p:spPr>
          <a:xfrm flipH="1">
            <a:off x="6502788" y="2572885"/>
            <a:ext cx="94326" cy="129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B3D7DDAD-68D2-25A3-1884-AD1B8F524E8A}"/>
              </a:ext>
            </a:extLst>
          </p:cNvPr>
          <p:cNvSpPr>
            <a:spLocks noChangeAspect="1"/>
          </p:cNvSpPr>
          <p:nvPr/>
        </p:nvSpPr>
        <p:spPr>
          <a:xfrm>
            <a:off x="6440825" y="2551108"/>
            <a:ext cx="129614" cy="129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Right Arrow 130">
            <a:extLst>
              <a:ext uri="{FF2B5EF4-FFF2-40B4-BE49-F238E27FC236}">
                <a16:creationId xmlns:a16="http://schemas.microsoft.com/office/drawing/2014/main" id="{9301BE04-452C-2318-10A2-1C18A59CCD88}"/>
              </a:ext>
            </a:extLst>
          </p:cNvPr>
          <p:cNvSpPr>
            <a:spLocks/>
          </p:cNvSpPr>
          <p:nvPr/>
        </p:nvSpPr>
        <p:spPr>
          <a:xfrm>
            <a:off x="6497938" y="2591493"/>
            <a:ext cx="108000" cy="5869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Arc 78">
            <a:extLst>
              <a:ext uri="{FF2B5EF4-FFF2-40B4-BE49-F238E27FC236}">
                <a16:creationId xmlns:a16="http://schemas.microsoft.com/office/drawing/2014/main" id="{AE461115-B5D2-0D63-38A5-B58F77045FFC}"/>
              </a:ext>
            </a:extLst>
          </p:cNvPr>
          <p:cNvSpPr/>
          <p:nvPr/>
        </p:nvSpPr>
        <p:spPr>
          <a:xfrm rot="10800000">
            <a:off x="6429350" y="2551107"/>
            <a:ext cx="102087" cy="173662"/>
          </a:xfrm>
          <a:prstGeom prst="arc">
            <a:avLst>
              <a:gd name="adj1" fmla="val 16200000"/>
              <a:gd name="adj2" fmla="val 50595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Arc 79">
            <a:extLst>
              <a:ext uri="{FF2B5EF4-FFF2-40B4-BE49-F238E27FC236}">
                <a16:creationId xmlns:a16="http://schemas.microsoft.com/office/drawing/2014/main" id="{BD3036D8-61AE-723F-A857-0BB808972AB1}"/>
              </a:ext>
            </a:extLst>
          </p:cNvPr>
          <p:cNvSpPr/>
          <p:nvPr/>
        </p:nvSpPr>
        <p:spPr>
          <a:xfrm rot="10800000">
            <a:off x="6472693" y="2552505"/>
            <a:ext cx="102087" cy="173662"/>
          </a:xfrm>
          <a:prstGeom prst="arc">
            <a:avLst>
              <a:gd name="adj1" fmla="val 16200000"/>
              <a:gd name="adj2" fmla="val 50595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Arc 80">
            <a:extLst>
              <a:ext uri="{FF2B5EF4-FFF2-40B4-BE49-F238E27FC236}">
                <a16:creationId xmlns:a16="http://schemas.microsoft.com/office/drawing/2014/main" id="{86D006CC-A897-79B5-34A9-59F0E34015AE}"/>
              </a:ext>
            </a:extLst>
          </p:cNvPr>
          <p:cNvSpPr/>
          <p:nvPr/>
        </p:nvSpPr>
        <p:spPr>
          <a:xfrm rot="10800000">
            <a:off x="6524425" y="2553903"/>
            <a:ext cx="102087" cy="173662"/>
          </a:xfrm>
          <a:prstGeom prst="arc">
            <a:avLst>
              <a:gd name="adj1" fmla="val 16200000"/>
              <a:gd name="adj2" fmla="val 50595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8DC091C-7B24-04CE-1B8C-95339050F757}"/>
              </a:ext>
            </a:extLst>
          </p:cNvPr>
          <p:cNvSpPr txBox="1"/>
          <p:nvPr/>
        </p:nvSpPr>
        <p:spPr>
          <a:xfrm>
            <a:off x="5988524" y="1984800"/>
            <a:ext cx="160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GB" dirty="0"/>
              <a:t>ample + rf coil</a:t>
            </a:r>
            <a:endParaRPr lang="fr-FR" dirty="0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0BF0255-6EFF-E81E-2538-C54FE67DD09D}"/>
              </a:ext>
            </a:extLst>
          </p:cNvPr>
          <p:cNvCxnSpPr>
            <a:cxnSpLocks/>
          </p:cNvCxnSpPr>
          <p:nvPr/>
        </p:nvCxnSpPr>
        <p:spPr>
          <a:xfrm flipH="1">
            <a:off x="6556444" y="2303194"/>
            <a:ext cx="503515" cy="194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Content Placeholder 5" descr="A high angle view of a city&#10;&#10;Description automatically generated with medium confidence">
            <a:extLst>
              <a:ext uri="{FF2B5EF4-FFF2-40B4-BE49-F238E27FC236}">
                <a16:creationId xmlns:a16="http://schemas.microsoft.com/office/drawing/2014/main" id="{C6CE06F5-F06F-B802-A134-3428D5B07D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4" t="13583" r="10931" b="7759"/>
          <a:stretch/>
        </p:blipFill>
        <p:spPr>
          <a:xfrm flipH="1">
            <a:off x="35496" y="4306980"/>
            <a:ext cx="7554913" cy="2551020"/>
          </a:xfrm>
          <a:prstGeom prst="rect">
            <a:avLst/>
          </a:pr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3563DC10-D94A-D10F-4A95-28EF1C15BB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45995" y="4538924"/>
            <a:ext cx="1803438" cy="1605476"/>
          </a:xfrm>
        </p:spPr>
        <p:txBody>
          <a:bodyPr/>
          <a:lstStyle/>
          <a:p>
            <a:r>
              <a:rPr lang="en-US" dirty="0"/>
              <a:t>J. Croese et al.,</a:t>
            </a:r>
          </a:p>
          <a:p>
            <a:r>
              <a:rPr lang="en-GB" sz="1400" dirty="0" err="1"/>
              <a:t>Nucl</a:t>
            </a:r>
            <a:r>
              <a:rPr lang="en-GB" sz="1400" dirty="0"/>
              <a:t>. Inst. Meth. A (2022)</a:t>
            </a:r>
            <a:endParaRPr lang="en-US" dirty="0"/>
          </a:p>
          <a:p>
            <a:r>
              <a:rPr lang="en-US" dirty="0"/>
              <a:t>M. Jankowski et al.,</a:t>
            </a:r>
          </a:p>
          <a:p>
            <a:r>
              <a:rPr lang="en-US" dirty="0"/>
              <a:t>To be submitted</a:t>
            </a:r>
            <a:endParaRPr lang="en-GB" dirty="0"/>
          </a:p>
        </p:txBody>
      </p:sp>
      <p:sp>
        <p:nvSpPr>
          <p:cNvPr id="89" name="Text Placeholder 3">
            <a:extLst>
              <a:ext uri="{FF2B5EF4-FFF2-40B4-BE49-F238E27FC236}">
                <a16:creationId xmlns:a16="http://schemas.microsoft.com/office/drawing/2014/main" id="{9EF0724D-FADF-D08C-4284-41E712CC3F49}"/>
              </a:ext>
            </a:extLst>
          </p:cNvPr>
          <p:cNvSpPr txBox="1">
            <a:spLocks/>
          </p:cNvSpPr>
          <p:nvPr/>
        </p:nvSpPr>
        <p:spPr>
          <a:xfrm>
            <a:off x="1116534" y="6448076"/>
            <a:ext cx="3132432" cy="566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2" name="Picture 8" descr="http://www.levkingroup.com/uploads/RTEmagicC_logo_erc_01.png.png">
            <a:hlinkClick r:id="rId3"/>
            <a:extLst>
              <a:ext uri="{FF2B5EF4-FFF2-40B4-BE49-F238E27FC236}">
                <a16:creationId xmlns:a16="http://schemas.microsoft.com/office/drawing/2014/main" id="{3774A5DE-FC7C-4D25-560D-75BDAC5355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3" t="1779" r="27138" b="18174"/>
          <a:stretch/>
        </p:blipFill>
        <p:spPr bwMode="auto">
          <a:xfrm>
            <a:off x="7989428" y="1573078"/>
            <a:ext cx="831044" cy="83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89BA5253-9C83-3940-B708-A6C547D1DC20}"/>
              </a:ext>
            </a:extLst>
          </p:cNvPr>
          <p:cNvSpPr txBox="1"/>
          <p:nvPr/>
        </p:nvSpPr>
        <p:spPr>
          <a:xfrm>
            <a:off x="7927801" y="2365166"/>
            <a:ext cx="1239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betaDropNMR</a:t>
            </a:r>
            <a:endParaRPr lang="en-US" sz="1400" dirty="0"/>
          </a:p>
          <a:p>
            <a:r>
              <a:rPr lang="en-US" sz="1400" dirty="0" err="1"/>
              <a:t>PresOben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5051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39249-6F15-4FA4-9062-F6EC57D47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993"/>
            <a:ext cx="9252520" cy="707689"/>
          </a:xfrm>
        </p:spPr>
        <p:txBody>
          <a:bodyPr>
            <a:normAutofit/>
          </a:bodyPr>
          <a:lstStyle/>
          <a:p>
            <a:r>
              <a:rPr lang="en-GB" dirty="0"/>
              <a:t>ppm magnetic moments of unstable nuclei 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44376-ECEC-4F12-9FD9-88C753118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9872" y="824767"/>
            <a:ext cx="5639984" cy="60332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Nuclear magnetic dipole moments:</a:t>
            </a:r>
          </a:p>
          <a:p>
            <a:pPr marL="0" indent="0">
              <a:buNone/>
            </a:pPr>
            <a:r>
              <a:rPr lang="en-GB" sz="1600" dirty="0"/>
              <a:t>   - Determine orbits of last neutrons and protons</a:t>
            </a:r>
          </a:p>
          <a:p>
            <a:pPr marL="0" indent="0">
              <a:buNone/>
            </a:pPr>
            <a:r>
              <a:rPr lang="en-GB" sz="1600" dirty="0"/>
              <a:t>    - Very sensitive to nuclear wavefunction</a:t>
            </a:r>
          </a:p>
          <a:p>
            <a:pPr marL="0" indent="0">
              <a:buNone/>
            </a:pPr>
            <a:endParaRPr lang="en-GB" sz="2000" b="1" dirty="0"/>
          </a:p>
          <a:p>
            <a:r>
              <a:rPr lang="en-GB" sz="1800" dirty="0"/>
              <a:t>Experiments:</a:t>
            </a:r>
          </a:p>
          <a:p>
            <a:pPr lvl="1"/>
            <a:r>
              <a:rPr lang="en-GB" sz="1600" dirty="0"/>
              <a:t>stable isotopes: ppm precision from NMR</a:t>
            </a:r>
          </a:p>
          <a:p>
            <a:pPr lvl="1"/>
            <a:r>
              <a:rPr lang="en-GB" sz="1600" dirty="0"/>
              <a:t>short-lived nuclei: 10</a:t>
            </a:r>
            <a:r>
              <a:rPr lang="en-GB" sz="1600" baseline="30000" dirty="0"/>
              <a:t>-3</a:t>
            </a:r>
            <a:r>
              <a:rPr lang="en-GB" sz="1600" dirty="0"/>
              <a:t> – 10</a:t>
            </a:r>
            <a:r>
              <a:rPr lang="en-GB" sz="1600" baseline="30000" dirty="0"/>
              <a:t>-4</a:t>
            </a:r>
            <a:r>
              <a:rPr lang="en-GB" sz="1600" dirty="0"/>
              <a:t> precision</a:t>
            </a:r>
          </a:p>
          <a:p>
            <a:pPr lvl="2"/>
            <a:r>
              <a:rPr lang="en-GB" dirty="0"/>
              <a:t>Hyperfine structure from laser spectroscopy</a:t>
            </a:r>
          </a:p>
          <a:p>
            <a:pPr lvl="2"/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in solid hosts </a:t>
            </a:r>
          </a:p>
          <a:p>
            <a:endParaRPr lang="en-GB" sz="1600" dirty="0"/>
          </a:p>
          <a:p>
            <a:r>
              <a:rPr lang="en-GB" sz="1800" dirty="0"/>
              <a:t>Calculations of shielding by electrons in B field: </a:t>
            </a:r>
          </a:p>
          <a:p>
            <a:pPr lvl="1"/>
            <a:r>
              <a:rPr lang="en-GB" sz="1600" dirty="0"/>
              <a:t>All nuclei =&gt; till recently: per-mill level</a:t>
            </a:r>
          </a:p>
          <a:p>
            <a:pPr lvl="1"/>
            <a:r>
              <a:rPr lang="en-GB" sz="1600" dirty="0"/>
              <a:t>Since recently: ab initio, coupled cluster approaches</a:t>
            </a:r>
          </a:p>
          <a:p>
            <a:pPr lvl="1"/>
            <a:endParaRPr lang="en-GB" sz="1600" dirty="0"/>
          </a:p>
          <a:p>
            <a:r>
              <a:rPr lang="en-GB" sz="1800" dirty="0"/>
              <a:t>Per-mill accuracy</a:t>
            </a:r>
          </a:p>
          <a:p>
            <a:pPr lvl="1"/>
            <a:r>
              <a:rPr lang="en-GB" sz="1600" dirty="0">
                <a:solidFill>
                  <a:srgbClr val="00B050"/>
                </a:solidFill>
              </a:rPr>
              <a:t>Enough to compare with nuclear-structure theory</a:t>
            </a:r>
          </a:p>
          <a:p>
            <a:pPr lvl="1"/>
            <a:r>
              <a:rPr lang="en-GB" sz="1600" dirty="0">
                <a:solidFill>
                  <a:srgbClr val="C00000"/>
                </a:solidFill>
              </a:rPr>
              <a:t>Not enough for fundamental tests </a:t>
            </a:r>
          </a:p>
          <a:p>
            <a:pPr lvl="1"/>
            <a:r>
              <a:rPr lang="en-GB" sz="1600" dirty="0">
                <a:solidFill>
                  <a:srgbClr val="C00000"/>
                </a:solidFill>
              </a:rPr>
              <a:t>Not enough to study the ‘magnetic radii’ of nuclei</a:t>
            </a:r>
          </a:p>
          <a:p>
            <a:pPr lvl="1"/>
            <a:r>
              <a:rPr lang="en-GB" sz="1600" dirty="0">
                <a:solidFill>
                  <a:srgbClr val="C00000"/>
                </a:solidFill>
              </a:rPr>
              <a:t>Not enough to combine </a:t>
            </a:r>
            <a:r>
              <a:rPr lang="en-GB" sz="1600" dirty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GB" sz="1600" dirty="0">
                <a:solidFill>
                  <a:srgbClr val="C00000"/>
                </a:solidFill>
              </a:rPr>
              <a:t>-NMR with NMR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39CD6-6FDD-49E0-AB85-17DF7C8E0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51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D1230F-FD54-4DB5-84C9-0B3DF4DAACED}"/>
              </a:ext>
            </a:extLst>
          </p:cNvPr>
          <p:cNvGrpSpPr/>
          <p:nvPr/>
        </p:nvGrpSpPr>
        <p:grpSpPr>
          <a:xfrm>
            <a:off x="5010145" y="692696"/>
            <a:ext cx="4314383" cy="5675439"/>
            <a:chOff x="5010145" y="1209945"/>
            <a:chExt cx="4314383" cy="567543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5F26C2F-0677-45C3-8F71-2E5DFF8137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61" r="-1"/>
            <a:stretch/>
          </p:blipFill>
          <p:spPr>
            <a:xfrm>
              <a:off x="5175853" y="4254510"/>
              <a:ext cx="4148675" cy="263087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6D7CDFA-B028-4D06-9DF3-087EB8A8B301}"/>
                </a:ext>
              </a:extLst>
            </p:cNvPr>
            <p:cNvSpPr txBox="1"/>
            <p:nvPr/>
          </p:nvSpPr>
          <p:spPr>
            <a:xfrm>
              <a:off x="6048672" y="4332709"/>
              <a:ext cx="34657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b="1" i="1" dirty="0">
                  <a:latin typeface="Symbol" panose="05050102010706020507" pitchFamily="18" charset="2"/>
                </a:rPr>
                <a:t>m</a:t>
              </a:r>
              <a:endParaRPr lang="en-CH" sz="2200" b="1" i="1" dirty="0">
                <a:latin typeface="Symbol" panose="05050102010706020507" pitchFamily="18" charset="2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2F8BB35-D3F4-44AE-87AB-4A7B06BA2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93485" y="2569538"/>
              <a:ext cx="2752353" cy="1629611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55A696E-ADE2-447A-9287-25371ADC8E66}"/>
                </a:ext>
              </a:extLst>
            </p:cNvPr>
            <p:cNvGrpSpPr/>
            <p:nvPr/>
          </p:nvGrpSpPr>
          <p:grpSpPr>
            <a:xfrm>
              <a:off x="6426498" y="1209945"/>
              <a:ext cx="1457870" cy="1390121"/>
              <a:chOff x="2680603" y="2915056"/>
              <a:chExt cx="1571070" cy="1591084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E9ADE46-97E3-432E-BACB-790BAABC8B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80603" y="2915056"/>
                <a:ext cx="1571070" cy="1591084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C860361-A10C-4813-BAEE-DD183B04FD7E}"/>
                  </a:ext>
                </a:extLst>
              </p:cNvPr>
              <p:cNvSpPr txBox="1"/>
              <p:nvPr/>
            </p:nvSpPr>
            <p:spPr>
              <a:xfrm>
                <a:off x="2771698" y="3656817"/>
                <a:ext cx="1385708" cy="792608"/>
              </a:xfrm>
              <a:prstGeom prst="rect">
                <a:avLst/>
              </a:prstGeom>
              <a:solidFill>
                <a:srgbClr val="0066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300" b="1" dirty="0">
                    <a:solidFill>
                      <a:schemeClr val="bg1"/>
                    </a:solidFill>
                  </a:rPr>
                  <a:t>Spin 3/2</a:t>
                </a:r>
              </a:p>
              <a:p>
                <a:r>
                  <a:rPr lang="en-GB" sz="1300" b="1" dirty="0">
                    <a:solidFill>
                      <a:schemeClr val="bg1"/>
                    </a:solidFill>
                  </a:rPr>
                  <a:t>Half-life: 9 </a:t>
                </a:r>
                <a:r>
                  <a:rPr lang="en-GB" sz="1300" b="1" dirty="0" err="1">
                    <a:solidFill>
                      <a:schemeClr val="bg1"/>
                    </a:solidFill>
                  </a:rPr>
                  <a:t>ms</a:t>
                </a:r>
                <a:endParaRPr lang="en-GB" sz="1300" b="1" dirty="0">
                  <a:solidFill>
                    <a:schemeClr val="bg1"/>
                  </a:solidFill>
                </a:endParaRPr>
              </a:p>
              <a:p>
                <a:r>
                  <a:rPr lang="en-GB" sz="1300" b="1" dirty="0">
                    <a:solidFill>
                      <a:schemeClr val="bg1"/>
                    </a:solidFill>
                  </a:rPr>
                  <a:t>1000 ions/s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74B1C67-D327-4C5C-BFAB-9789FAE13A94}"/>
                </a:ext>
              </a:extLst>
            </p:cNvPr>
            <p:cNvSpPr txBox="1"/>
            <p:nvPr/>
          </p:nvSpPr>
          <p:spPr>
            <a:xfrm>
              <a:off x="7920880" y="4927998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Symbol" panose="05050102010706020507" pitchFamily="18" charset="2"/>
                </a:rPr>
                <a:t>b</a:t>
              </a:r>
              <a:r>
                <a:rPr lang="en-GB" dirty="0"/>
                <a:t>-NMR</a:t>
              </a:r>
              <a:endParaRPr lang="en-CH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61FDE65-32F8-457F-B167-CEE15209FF1A}"/>
                </a:ext>
              </a:extLst>
            </p:cNvPr>
            <p:cNvSpPr txBox="1"/>
            <p:nvPr/>
          </p:nvSpPr>
          <p:spPr>
            <a:xfrm rot="16200000">
              <a:off x="4999725" y="5754898"/>
              <a:ext cx="3593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Symbol" panose="05050102010706020507" pitchFamily="18" charset="2"/>
                </a:rPr>
                <a:t>b</a:t>
              </a:r>
              <a:r>
                <a:rPr lang="en-GB" sz="1600" dirty="0"/>
                <a:t>-</a:t>
              </a:r>
              <a:endParaRPr lang="en-CH" sz="1600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670ECC5-BBC9-4BD3-98B9-73425565AAB1}"/>
              </a:ext>
            </a:extLst>
          </p:cNvPr>
          <p:cNvSpPr txBox="1"/>
          <p:nvPr/>
        </p:nvSpPr>
        <p:spPr>
          <a:xfrm>
            <a:off x="5659226" y="6380087"/>
            <a:ext cx="3449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E. Arnold et al., Phys. Lett. B 197, 311 (1987)</a:t>
            </a:r>
          </a:p>
          <a:p>
            <a:r>
              <a:rPr lang="en-GB" sz="1200" dirty="0"/>
              <a:t>R. Neugart et al., Phys. Rev. Lett. 101, 132502 (2008)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221053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4B817-EE08-9FE1-0FFF-39052A920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Potassium binding to DNA G-quadruplexes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45A6F-BA6F-CDA6-C85F-2B6FE04B6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7" y="692696"/>
            <a:ext cx="5832648" cy="2232248"/>
          </a:xfrm>
        </p:spPr>
        <p:txBody>
          <a:bodyPr>
            <a:normAutofit/>
          </a:bodyPr>
          <a:lstStyle/>
          <a:p>
            <a:r>
              <a:rPr lang="en-US" dirty="0"/>
              <a:t>Beamtime on 18-22 November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8D3BEEB-781B-230B-DA52-A7C6043624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694" y="1079538"/>
            <a:ext cx="3901234" cy="29259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B04711-BAC3-E28B-224D-1B8A6DC17185}"/>
              </a:ext>
            </a:extLst>
          </p:cNvPr>
          <p:cNvSpPr txBox="1"/>
          <p:nvPr/>
        </p:nvSpPr>
        <p:spPr>
          <a:xfrm>
            <a:off x="524864" y="1463806"/>
            <a:ext cx="1440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Fresh </a:t>
            </a:r>
            <a:r>
              <a:rPr lang="en-US" dirty="0" err="1"/>
              <a:t>glycholine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4DF002-E071-2D59-975F-30372E747E4B}"/>
              </a:ext>
            </a:extLst>
          </p:cNvPr>
          <p:cNvSpPr txBox="1"/>
          <p:nvPr/>
        </p:nvSpPr>
        <p:spPr>
          <a:xfrm>
            <a:off x="1979712" y="148478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Signal from 10</a:t>
            </a:r>
            <a:r>
              <a:rPr lang="en-US" baseline="30000" dirty="0"/>
              <a:t>7</a:t>
            </a:r>
            <a:r>
              <a:rPr lang="en-US" dirty="0"/>
              <a:t> </a:t>
            </a:r>
            <a:r>
              <a:rPr lang="en-US" baseline="30000" dirty="0"/>
              <a:t>47</a:t>
            </a:r>
            <a:r>
              <a:rPr lang="en-US" dirty="0"/>
              <a:t>K nuclei in total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D7CF07-12C2-32EF-712A-B6DCF9967E83}"/>
              </a:ext>
            </a:extLst>
          </p:cNvPr>
          <p:cNvGrpSpPr/>
          <p:nvPr/>
        </p:nvGrpSpPr>
        <p:grpSpPr>
          <a:xfrm>
            <a:off x="6118" y="3919642"/>
            <a:ext cx="3917810" cy="2938358"/>
            <a:chOff x="6118" y="3919642"/>
            <a:chExt cx="3917810" cy="2938358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92B15EF6-43C3-59B5-D768-85E8C9926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6118" y="3919642"/>
              <a:ext cx="3917810" cy="293835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B88C40-E600-ABF6-0823-E6F84725F5B1}"/>
                </a:ext>
              </a:extLst>
            </p:cNvPr>
            <p:cNvSpPr txBox="1"/>
            <p:nvPr/>
          </p:nvSpPr>
          <p:spPr>
            <a:xfrm>
              <a:off x="1979712" y="4305870"/>
              <a:ext cx="16561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Signal from 10</a:t>
              </a:r>
              <a:r>
                <a:rPr lang="en-US" baseline="30000" dirty="0"/>
                <a:t>7</a:t>
              </a:r>
              <a:r>
                <a:rPr lang="en-US" dirty="0"/>
                <a:t> </a:t>
              </a:r>
              <a:r>
                <a:rPr lang="en-US" baseline="30000" dirty="0"/>
                <a:t>47</a:t>
              </a:r>
              <a:r>
                <a:rPr lang="en-US" dirty="0"/>
                <a:t>K nuclei in total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DAB5E6-8AF2-C40F-4CC7-36623755FA6E}"/>
                </a:ext>
              </a:extLst>
            </p:cNvPr>
            <p:cNvSpPr txBox="1"/>
            <p:nvPr/>
          </p:nvSpPr>
          <p:spPr>
            <a:xfrm>
              <a:off x="467544" y="4305870"/>
              <a:ext cx="12241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Glycholine</a:t>
              </a:r>
              <a:r>
                <a:rPr lang="en-US" dirty="0"/>
                <a:t> after 3h in vacuum</a:t>
              </a:r>
              <a:endParaRPr lang="en-GB" dirty="0"/>
            </a:p>
          </p:txBody>
        </p:sp>
      </p:grpSp>
      <p:pic>
        <p:nvPicPr>
          <p:cNvPr id="21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D32860F4-6D25-7B93-52E2-A904F7916C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458" y="1066705"/>
            <a:ext cx="3917812" cy="293835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3E36E50-3A3A-E8E6-65DB-DD6956BF729F}"/>
              </a:ext>
            </a:extLst>
          </p:cNvPr>
          <p:cNvSpPr txBox="1"/>
          <p:nvPr/>
        </p:nvSpPr>
        <p:spPr>
          <a:xfrm>
            <a:off x="4932040" y="692696"/>
            <a:ext cx="387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 with DNA pre-folded with </a:t>
            </a:r>
            <a:r>
              <a:rPr lang="en-US" baseline="30000" dirty="0"/>
              <a:t>23</a:t>
            </a:r>
            <a:r>
              <a:rPr lang="en-US" dirty="0"/>
              <a:t>Na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4194936-5CB3-3CFF-1643-F431455405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1104" y="3824418"/>
            <a:ext cx="3794193" cy="293836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B6D894C-BE9F-AC1C-E39A-B4BD3B4E9259}"/>
              </a:ext>
            </a:extLst>
          </p:cNvPr>
          <p:cNvSpPr txBox="1"/>
          <p:nvPr/>
        </p:nvSpPr>
        <p:spPr>
          <a:xfrm>
            <a:off x="5364088" y="542375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analysis ongoing by M. Jankowski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65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78207-135A-C0C2-771E-D6D9AFF7A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52414"/>
            <a:ext cx="9072000" cy="620696"/>
          </a:xfrm>
        </p:spPr>
        <p:txBody>
          <a:bodyPr>
            <a:normAutofit fontScale="90000"/>
          </a:bodyPr>
          <a:lstStyle/>
          <a:p>
            <a:r>
              <a:rPr lang="en-US" dirty="0"/>
              <a:t>Backup 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0D3185-97A2-40C1-C54A-8B6DD7546A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5219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9164E-4344-6DAB-990F-A6EE4A655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126DE-8E2C-6800-F002-478AB5018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2" y="-8"/>
            <a:ext cx="9273632" cy="646185"/>
          </a:xfrm>
        </p:spPr>
        <p:txBody>
          <a:bodyPr>
            <a:normAutofit/>
          </a:bodyPr>
          <a:lstStyle/>
          <a:p>
            <a:r>
              <a:rPr lang="en-GB" sz="3600" dirty="0"/>
              <a:t>RD-NMR measurement</a:t>
            </a:r>
            <a:endParaRPr lang="en-CH" sz="36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30A878C-53E0-8E62-5DCD-F7E896B02C50}"/>
              </a:ext>
            </a:extLst>
          </p:cNvPr>
          <p:cNvSpPr txBox="1"/>
          <p:nvPr/>
        </p:nvSpPr>
        <p:spPr>
          <a:xfrm>
            <a:off x="1861643" y="1221371"/>
            <a:ext cx="5317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Polarisation + destruction of polarisation with rf -&gt; decrease in decay asymmetry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1A2E4B-90DC-D1F8-3507-7A3BFCB44061}"/>
              </a:ext>
            </a:extLst>
          </p:cNvPr>
          <p:cNvSpPr txBox="1"/>
          <p:nvPr/>
        </p:nvSpPr>
        <p:spPr>
          <a:xfrm>
            <a:off x="2654278" y="2557970"/>
            <a:ext cx="3178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Measurement principle,</a:t>
            </a:r>
          </a:p>
          <a:p>
            <a:pPr algn="ctr"/>
            <a:r>
              <a:rPr lang="en-GB" dirty="0"/>
              <a:t> example of beta-detected NMR</a:t>
            </a:r>
            <a:endParaRPr lang="fr-FR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FC16396-41C1-2A56-D852-61D3A3BA6C61}"/>
              </a:ext>
            </a:extLst>
          </p:cNvPr>
          <p:cNvCxnSpPr>
            <a:cxnSpLocks/>
          </p:cNvCxnSpPr>
          <p:nvPr/>
        </p:nvCxnSpPr>
        <p:spPr>
          <a:xfrm>
            <a:off x="2029901" y="5695092"/>
            <a:ext cx="1965482" cy="0"/>
          </a:xfrm>
          <a:prstGeom prst="straightConnector1">
            <a:avLst/>
          </a:prstGeom>
          <a:ln w="31750" cap="sq">
            <a:solidFill>
              <a:schemeClr val="tx1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0EC43BD-4229-CDB9-19AF-F5C8B18953E4}"/>
              </a:ext>
            </a:extLst>
          </p:cNvPr>
          <p:cNvCxnSpPr>
            <a:cxnSpLocks/>
          </p:cNvCxnSpPr>
          <p:nvPr/>
        </p:nvCxnSpPr>
        <p:spPr>
          <a:xfrm flipV="1">
            <a:off x="2029901" y="4326105"/>
            <a:ext cx="0" cy="1368987"/>
          </a:xfrm>
          <a:prstGeom prst="straightConnector1">
            <a:avLst/>
          </a:prstGeom>
          <a:ln w="31750" cap="sq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3EE6AD-433F-66E9-ACE1-8C97E899A81D}"/>
              </a:ext>
            </a:extLst>
          </p:cNvPr>
          <p:cNvSpPr txBox="1"/>
          <p:nvPr/>
        </p:nvSpPr>
        <p:spPr>
          <a:xfrm>
            <a:off x="2480115" y="5682829"/>
            <a:ext cx="1055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600" dirty="0"/>
              <a:t>Frequency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C96ECE-14FD-9583-D96F-B38397812A28}"/>
              </a:ext>
            </a:extLst>
          </p:cNvPr>
          <p:cNvSpPr txBox="1"/>
          <p:nvPr/>
        </p:nvSpPr>
        <p:spPr>
          <a:xfrm rot="16200000">
            <a:off x="1225495" y="4841321"/>
            <a:ext cx="1270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β asymmetry</a:t>
            </a:r>
            <a:endParaRPr lang="en-DE" sz="16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59A041-CF49-3CA9-A705-569236D2F8FB}"/>
              </a:ext>
            </a:extLst>
          </p:cNvPr>
          <p:cNvSpPr>
            <a:spLocks noChangeAspect="1"/>
          </p:cNvSpPr>
          <p:nvPr/>
        </p:nvSpPr>
        <p:spPr>
          <a:xfrm>
            <a:off x="2158029" y="5439873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55ECD3-1DBA-2871-018E-DD01D9B49462}"/>
              </a:ext>
            </a:extLst>
          </p:cNvPr>
          <p:cNvSpPr>
            <a:spLocks noChangeAspect="1"/>
          </p:cNvSpPr>
          <p:nvPr/>
        </p:nvSpPr>
        <p:spPr>
          <a:xfrm>
            <a:off x="2393230" y="5427306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41108D1-BEE7-B3A3-B7A2-8EF2AE1710EF}"/>
              </a:ext>
            </a:extLst>
          </p:cNvPr>
          <p:cNvSpPr>
            <a:spLocks noChangeAspect="1"/>
          </p:cNvSpPr>
          <p:nvPr/>
        </p:nvSpPr>
        <p:spPr>
          <a:xfrm>
            <a:off x="2716415" y="5058500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1E2BC3D-DDA2-952F-5B3E-13C21670CA5C}"/>
              </a:ext>
            </a:extLst>
          </p:cNvPr>
          <p:cNvSpPr>
            <a:spLocks noChangeAspect="1"/>
          </p:cNvSpPr>
          <p:nvPr/>
        </p:nvSpPr>
        <p:spPr>
          <a:xfrm>
            <a:off x="2810772" y="4844961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5926C9E-8BEA-3C45-3FA6-8C35C1D43B9A}"/>
              </a:ext>
            </a:extLst>
          </p:cNvPr>
          <p:cNvSpPr>
            <a:spLocks noChangeAspect="1"/>
          </p:cNvSpPr>
          <p:nvPr/>
        </p:nvSpPr>
        <p:spPr>
          <a:xfrm>
            <a:off x="3007920" y="4434937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17773F1-6517-2C87-FF35-05EBE499E93E}"/>
              </a:ext>
            </a:extLst>
          </p:cNvPr>
          <p:cNvSpPr>
            <a:spLocks noChangeAspect="1"/>
          </p:cNvSpPr>
          <p:nvPr/>
        </p:nvSpPr>
        <p:spPr>
          <a:xfrm>
            <a:off x="3181791" y="4894119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2D4A71-6EE7-9E7E-BD7D-03C2C25402AB}"/>
              </a:ext>
            </a:extLst>
          </p:cNvPr>
          <p:cNvSpPr>
            <a:spLocks noChangeAspect="1"/>
          </p:cNvSpPr>
          <p:nvPr/>
        </p:nvSpPr>
        <p:spPr>
          <a:xfrm>
            <a:off x="3366205" y="5310283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7050FC8-EF63-C50E-634D-E1F040A824E6}"/>
              </a:ext>
            </a:extLst>
          </p:cNvPr>
          <p:cNvSpPr>
            <a:spLocks noChangeAspect="1"/>
          </p:cNvSpPr>
          <p:nvPr/>
        </p:nvSpPr>
        <p:spPr>
          <a:xfrm>
            <a:off x="3723642" y="5421678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8BC46D1-3AA6-00E7-BF77-D2D40F1A1AE1}"/>
              </a:ext>
            </a:extLst>
          </p:cNvPr>
          <p:cNvSpPr>
            <a:spLocks noChangeAspect="1"/>
          </p:cNvSpPr>
          <p:nvPr/>
        </p:nvSpPr>
        <p:spPr>
          <a:xfrm>
            <a:off x="2594424" y="5304811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6792358-B353-AA77-F7F5-77E8F7CCFF53}"/>
              </a:ext>
            </a:extLst>
          </p:cNvPr>
          <p:cNvSpPr>
            <a:spLocks noChangeAspect="1"/>
          </p:cNvSpPr>
          <p:nvPr/>
        </p:nvSpPr>
        <p:spPr>
          <a:xfrm>
            <a:off x="2891379" y="4599447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535C805-374B-45EF-AF93-1ABD744E0E4B}"/>
              </a:ext>
            </a:extLst>
          </p:cNvPr>
          <p:cNvSpPr>
            <a:spLocks noChangeAspect="1"/>
          </p:cNvSpPr>
          <p:nvPr/>
        </p:nvSpPr>
        <p:spPr>
          <a:xfrm>
            <a:off x="3112134" y="4648022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19BCDA1-B9E0-FC82-83FA-01535494F6AA}"/>
              </a:ext>
            </a:extLst>
          </p:cNvPr>
          <p:cNvSpPr>
            <a:spLocks noChangeAspect="1"/>
          </p:cNvSpPr>
          <p:nvPr/>
        </p:nvSpPr>
        <p:spPr>
          <a:xfrm>
            <a:off x="3263701" y="5073155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9E0971C-C925-0490-294D-5503AB15A065}"/>
              </a:ext>
            </a:extLst>
          </p:cNvPr>
          <p:cNvSpPr>
            <a:spLocks noChangeAspect="1"/>
          </p:cNvSpPr>
          <p:nvPr/>
        </p:nvSpPr>
        <p:spPr>
          <a:xfrm>
            <a:off x="3538278" y="5395368"/>
            <a:ext cx="72000" cy="71999"/>
          </a:xfrm>
          <a:prstGeom prst="ellipse">
            <a:avLst/>
          </a:prstGeom>
          <a:noFill/>
          <a:ln w="19050">
            <a:solidFill>
              <a:srgbClr val="213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CBB94D-545D-4A55-25D3-156093AB8B11}"/>
              </a:ext>
            </a:extLst>
          </p:cNvPr>
          <p:cNvCxnSpPr>
            <a:cxnSpLocks/>
          </p:cNvCxnSpPr>
          <p:nvPr/>
        </p:nvCxnSpPr>
        <p:spPr>
          <a:xfrm>
            <a:off x="6675988" y="4243662"/>
            <a:ext cx="0" cy="1531466"/>
          </a:xfrm>
          <a:prstGeom prst="line">
            <a:avLst/>
          </a:prstGeom>
          <a:ln w="1270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D198EDE-0BBA-04E1-A7BD-8D303FEC9A7C}"/>
              </a:ext>
            </a:extLst>
          </p:cNvPr>
          <p:cNvGrpSpPr/>
          <p:nvPr/>
        </p:nvGrpSpPr>
        <p:grpSpPr>
          <a:xfrm>
            <a:off x="5652120" y="3830913"/>
            <a:ext cx="645974" cy="419492"/>
            <a:chOff x="8880732" y="1958082"/>
            <a:chExt cx="986390" cy="338554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D2162A2-B9F6-4903-3775-3A8FED2D6869}"/>
                </a:ext>
              </a:extLst>
            </p:cNvPr>
            <p:cNvCxnSpPr>
              <a:cxnSpLocks/>
            </p:cNvCxnSpPr>
            <p:nvPr/>
          </p:nvCxnSpPr>
          <p:spPr>
            <a:xfrm>
              <a:off x="8880732" y="2281028"/>
              <a:ext cx="986390" cy="0"/>
            </a:xfrm>
            <a:prstGeom prst="straightConnector1">
              <a:avLst/>
            </a:prstGeom>
            <a:ln w="38100" cap="sq">
              <a:solidFill>
                <a:schemeClr val="tx1"/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4A95FE-3B51-4766-F9E8-10BAA9B76486}"/>
                </a:ext>
              </a:extLst>
            </p:cNvPr>
            <p:cNvSpPr txBox="1"/>
            <p:nvPr/>
          </p:nvSpPr>
          <p:spPr>
            <a:xfrm>
              <a:off x="9191024" y="1958082"/>
              <a:ext cx="3658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DE" sz="1600" i="1" dirty="0"/>
                <a:t>B</a:t>
              </a:r>
              <a:r>
                <a:rPr lang="en-DE" sz="1600" baseline="-25000" dirty="0"/>
                <a:t>0</a:t>
              </a:r>
              <a:endParaRPr lang="en-DE" sz="16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5D27C4C-273A-13CF-AB00-840DD6220D20}"/>
              </a:ext>
            </a:extLst>
          </p:cNvPr>
          <p:cNvGrpSpPr/>
          <p:nvPr/>
        </p:nvGrpSpPr>
        <p:grpSpPr>
          <a:xfrm>
            <a:off x="5725782" y="4788626"/>
            <a:ext cx="326572" cy="558439"/>
            <a:chOff x="9227720" y="3478796"/>
            <a:chExt cx="326572" cy="558439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947753A-B122-2000-9278-C4AFFDA0A812}"/>
                </a:ext>
              </a:extLst>
            </p:cNvPr>
            <p:cNvCxnSpPr/>
            <p:nvPr/>
          </p:nvCxnSpPr>
          <p:spPr>
            <a:xfrm>
              <a:off x="9227720" y="3478796"/>
              <a:ext cx="326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416A5F9-6202-CDFB-2E88-973F65E69286}"/>
                </a:ext>
              </a:extLst>
            </p:cNvPr>
            <p:cNvCxnSpPr/>
            <p:nvPr/>
          </p:nvCxnSpPr>
          <p:spPr>
            <a:xfrm>
              <a:off x="9227720" y="3520542"/>
              <a:ext cx="326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9CD8A6F-3FDF-1738-70EE-82D3CE8506D3}"/>
                </a:ext>
              </a:extLst>
            </p:cNvPr>
            <p:cNvCxnSpPr/>
            <p:nvPr/>
          </p:nvCxnSpPr>
          <p:spPr>
            <a:xfrm>
              <a:off x="9227720" y="3561284"/>
              <a:ext cx="326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97E8490-1525-B958-B59C-211230552CE7}"/>
                </a:ext>
              </a:extLst>
            </p:cNvPr>
            <p:cNvCxnSpPr/>
            <p:nvPr/>
          </p:nvCxnSpPr>
          <p:spPr>
            <a:xfrm>
              <a:off x="9227720" y="3603294"/>
              <a:ext cx="326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BF2B64B-2E25-5EE5-CD5E-F7795754C152}"/>
                </a:ext>
              </a:extLst>
            </p:cNvPr>
            <p:cNvCxnSpPr/>
            <p:nvPr/>
          </p:nvCxnSpPr>
          <p:spPr>
            <a:xfrm>
              <a:off x="9227720" y="3912737"/>
              <a:ext cx="326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B1C7B45-8FFC-5E8A-4720-51B645ED5189}"/>
                </a:ext>
              </a:extLst>
            </p:cNvPr>
            <p:cNvCxnSpPr/>
            <p:nvPr/>
          </p:nvCxnSpPr>
          <p:spPr>
            <a:xfrm>
              <a:off x="9227720" y="3954483"/>
              <a:ext cx="326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9659216-7E7B-C584-1038-47D3A1602C4F}"/>
                </a:ext>
              </a:extLst>
            </p:cNvPr>
            <p:cNvCxnSpPr/>
            <p:nvPr/>
          </p:nvCxnSpPr>
          <p:spPr>
            <a:xfrm>
              <a:off x="9227720" y="3995225"/>
              <a:ext cx="326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5B0086C-CC46-735A-3743-42AC0832EB4B}"/>
                </a:ext>
              </a:extLst>
            </p:cNvPr>
            <p:cNvCxnSpPr/>
            <p:nvPr/>
          </p:nvCxnSpPr>
          <p:spPr>
            <a:xfrm>
              <a:off x="9227720" y="4037235"/>
              <a:ext cx="3265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CEF71577-3233-8A5C-4CF4-3E5601595C31}"/>
              </a:ext>
            </a:extLst>
          </p:cNvPr>
          <p:cNvSpPr>
            <a:spLocks noChangeAspect="1"/>
          </p:cNvSpPr>
          <p:nvPr/>
        </p:nvSpPr>
        <p:spPr>
          <a:xfrm>
            <a:off x="5822781" y="4988016"/>
            <a:ext cx="144000" cy="1440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1365B07-2B8E-84C3-EDE5-D1CA84C25EC2}"/>
              </a:ext>
            </a:extLst>
          </p:cNvPr>
          <p:cNvCxnSpPr>
            <a:cxnSpLocks/>
          </p:cNvCxnSpPr>
          <p:nvPr/>
        </p:nvCxnSpPr>
        <p:spPr>
          <a:xfrm flipV="1">
            <a:off x="6095828" y="4739054"/>
            <a:ext cx="451113" cy="248962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7CE13D5-0788-5540-2FDB-C5A6B1CD1907}"/>
              </a:ext>
            </a:extLst>
          </p:cNvPr>
          <p:cNvCxnSpPr>
            <a:cxnSpLocks/>
          </p:cNvCxnSpPr>
          <p:nvPr/>
        </p:nvCxnSpPr>
        <p:spPr>
          <a:xfrm flipV="1">
            <a:off x="6108134" y="4916965"/>
            <a:ext cx="438807" cy="110513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EF7C80D-2EDE-B10D-A62D-334E5D03C34B}"/>
              </a:ext>
            </a:extLst>
          </p:cNvPr>
          <p:cNvCxnSpPr>
            <a:cxnSpLocks/>
          </p:cNvCxnSpPr>
          <p:nvPr/>
        </p:nvCxnSpPr>
        <p:spPr>
          <a:xfrm flipV="1">
            <a:off x="6108134" y="5061496"/>
            <a:ext cx="438807" cy="0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18CAA44-4479-3FE9-E0DB-64149B8467E1}"/>
              </a:ext>
            </a:extLst>
          </p:cNvPr>
          <p:cNvCxnSpPr>
            <a:cxnSpLocks/>
          </p:cNvCxnSpPr>
          <p:nvPr/>
        </p:nvCxnSpPr>
        <p:spPr>
          <a:xfrm>
            <a:off x="6103791" y="5107255"/>
            <a:ext cx="443150" cy="102509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7FC1A84-9333-42C8-75F5-1A2917C00E8F}"/>
              </a:ext>
            </a:extLst>
          </p:cNvPr>
          <p:cNvCxnSpPr>
            <a:cxnSpLocks/>
          </p:cNvCxnSpPr>
          <p:nvPr/>
        </p:nvCxnSpPr>
        <p:spPr>
          <a:xfrm flipV="1">
            <a:off x="6075582" y="4506472"/>
            <a:ext cx="471359" cy="445187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53FF60C-A2C1-7A85-EE16-922754D9B57A}"/>
              </a:ext>
            </a:extLst>
          </p:cNvPr>
          <p:cNvCxnSpPr>
            <a:cxnSpLocks/>
          </p:cNvCxnSpPr>
          <p:nvPr/>
        </p:nvCxnSpPr>
        <p:spPr>
          <a:xfrm>
            <a:off x="6089549" y="5146641"/>
            <a:ext cx="457392" cy="218719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2D1A5B2-8931-DB62-F7EE-AB03F174DB86}"/>
              </a:ext>
            </a:extLst>
          </p:cNvPr>
          <p:cNvCxnSpPr>
            <a:cxnSpLocks/>
          </p:cNvCxnSpPr>
          <p:nvPr/>
        </p:nvCxnSpPr>
        <p:spPr>
          <a:xfrm>
            <a:off x="6063424" y="5189096"/>
            <a:ext cx="483517" cy="365977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1EB7BDE-BC5F-60E0-2DBB-1243745A26D6}"/>
              </a:ext>
            </a:extLst>
          </p:cNvPr>
          <p:cNvCxnSpPr>
            <a:cxnSpLocks/>
          </p:cNvCxnSpPr>
          <p:nvPr/>
        </p:nvCxnSpPr>
        <p:spPr>
          <a:xfrm flipH="1">
            <a:off x="5244224" y="5091134"/>
            <a:ext cx="437936" cy="143788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CF0F72B-3DDD-F84A-A890-3396206E02BD}"/>
              </a:ext>
            </a:extLst>
          </p:cNvPr>
          <p:cNvCxnSpPr>
            <a:cxnSpLocks/>
          </p:cNvCxnSpPr>
          <p:nvPr/>
        </p:nvCxnSpPr>
        <p:spPr>
          <a:xfrm rot="10800000">
            <a:off x="5243352" y="4908849"/>
            <a:ext cx="443150" cy="102509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A9210A5-A341-B01D-5864-308042F7E535}"/>
              </a:ext>
            </a:extLst>
          </p:cNvPr>
          <p:cNvCxnSpPr>
            <a:cxnSpLocks/>
          </p:cNvCxnSpPr>
          <p:nvPr/>
        </p:nvCxnSpPr>
        <p:spPr>
          <a:xfrm flipH="1">
            <a:off x="5243230" y="5166953"/>
            <a:ext cx="471482" cy="430181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3B8D574-552D-95FA-32CF-93976396975C}"/>
              </a:ext>
            </a:extLst>
          </p:cNvPr>
          <p:cNvCxnSpPr>
            <a:cxnSpLocks/>
          </p:cNvCxnSpPr>
          <p:nvPr/>
        </p:nvCxnSpPr>
        <p:spPr>
          <a:xfrm flipH="1" flipV="1">
            <a:off x="5247997" y="4691273"/>
            <a:ext cx="452747" cy="280700"/>
          </a:xfrm>
          <a:prstGeom prst="straightConnector1">
            <a:avLst/>
          </a:prstGeom>
          <a:ln w="25400" cap="sq">
            <a:solidFill>
              <a:srgbClr val="213E99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42258F0-885A-B667-7068-0D2B5BD085F3}"/>
              </a:ext>
            </a:extLst>
          </p:cNvPr>
          <p:cNvGrpSpPr/>
          <p:nvPr/>
        </p:nvGrpSpPr>
        <p:grpSpPr>
          <a:xfrm>
            <a:off x="4950299" y="3599819"/>
            <a:ext cx="842315" cy="1137680"/>
            <a:chOff x="9098764" y="1980149"/>
            <a:chExt cx="842315" cy="1137680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F9D61573-2CC6-3268-E897-2071E8ACD49B}"/>
                </a:ext>
              </a:extLst>
            </p:cNvPr>
            <p:cNvCxnSpPr>
              <a:cxnSpLocks/>
            </p:cNvCxnSpPr>
            <p:nvPr/>
          </p:nvCxnSpPr>
          <p:spPr>
            <a:xfrm>
              <a:off x="9529588" y="2246571"/>
              <a:ext cx="411491" cy="87125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2884616-05EF-5C22-C027-64654F3DC381}"/>
                </a:ext>
              </a:extLst>
            </p:cNvPr>
            <p:cNvSpPr txBox="1"/>
            <p:nvPr/>
          </p:nvSpPr>
          <p:spPr>
            <a:xfrm>
              <a:off x="9098764" y="1980149"/>
              <a:ext cx="7247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DE" sz="1600" dirty="0"/>
                <a:t>RF coil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3E9C55F-3804-5FBB-4117-A1B44E43B0BC}"/>
              </a:ext>
            </a:extLst>
          </p:cNvPr>
          <p:cNvGrpSpPr/>
          <p:nvPr/>
        </p:nvGrpSpPr>
        <p:grpSpPr>
          <a:xfrm>
            <a:off x="5115176" y="5775129"/>
            <a:ext cx="1556337" cy="338554"/>
            <a:chOff x="9263641" y="4459253"/>
            <a:chExt cx="1556337" cy="920341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1A683B8F-6BB6-DC1F-6B91-59208E54EF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3641" y="4471505"/>
              <a:ext cx="432000" cy="612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C365525-BBA2-65A4-BEF2-64091AA3393D}"/>
                </a:ext>
              </a:extLst>
            </p:cNvPr>
            <p:cNvSpPr txBox="1"/>
            <p:nvPr/>
          </p:nvSpPr>
          <p:spPr>
            <a:xfrm>
              <a:off x="9419677" y="5010262"/>
              <a:ext cx="124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/>
                <a:t>β detectors</a:t>
              </a:r>
              <a:endParaRPr lang="en-DE" sz="1600" dirty="0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6E417A2-1394-3578-A79F-2384E81789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87978" y="4459253"/>
              <a:ext cx="432000" cy="612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BAC404D-3696-064E-D561-89AC2F4C8E27}"/>
              </a:ext>
            </a:extLst>
          </p:cNvPr>
          <p:cNvGrpSpPr/>
          <p:nvPr/>
        </p:nvGrpSpPr>
        <p:grpSpPr>
          <a:xfrm>
            <a:off x="5967294" y="3573016"/>
            <a:ext cx="1159293" cy="1100927"/>
            <a:chOff x="10115759" y="1953346"/>
            <a:chExt cx="1159293" cy="110092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4B2D1A7-0BD8-EB04-5DD3-69EB3FC30B94}"/>
                </a:ext>
              </a:extLst>
            </p:cNvPr>
            <p:cNvSpPr txBox="1"/>
            <p:nvPr/>
          </p:nvSpPr>
          <p:spPr>
            <a:xfrm>
              <a:off x="10115759" y="1953346"/>
              <a:ext cx="1159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/>
                <a:t>β particles</a:t>
              </a:r>
              <a:endParaRPr lang="en-DE" sz="1600" dirty="0"/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9F2CCA16-FE2E-1511-D402-205F3C55A6CD}"/>
                </a:ext>
              </a:extLst>
            </p:cNvPr>
            <p:cNvCxnSpPr>
              <a:cxnSpLocks/>
              <a:stCxn id="56" idx="2"/>
            </p:cNvCxnSpPr>
            <p:nvPr/>
          </p:nvCxnSpPr>
          <p:spPr>
            <a:xfrm flipH="1">
              <a:off x="10443218" y="2322678"/>
              <a:ext cx="252188" cy="73159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3DFB445-3EC0-1871-9C2B-235EFF8C2FA7}"/>
              </a:ext>
            </a:extLst>
          </p:cNvPr>
          <p:cNvCxnSpPr>
            <a:cxnSpLocks/>
          </p:cNvCxnSpPr>
          <p:nvPr/>
        </p:nvCxnSpPr>
        <p:spPr>
          <a:xfrm flipH="1">
            <a:off x="5104915" y="4262960"/>
            <a:ext cx="10261" cy="1466857"/>
          </a:xfrm>
          <a:prstGeom prst="line">
            <a:avLst/>
          </a:prstGeom>
          <a:ln w="1270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F4A6EAC6-48CD-D83C-B520-9F5B6A985255}"/>
              </a:ext>
            </a:extLst>
          </p:cNvPr>
          <p:cNvSpPr txBox="1"/>
          <p:nvPr/>
        </p:nvSpPr>
        <p:spPr>
          <a:xfrm>
            <a:off x="7223212" y="5597134"/>
            <a:ext cx="14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Jankowski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25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-8"/>
            <a:ext cx="8460432" cy="747743"/>
          </a:xfrm>
        </p:spPr>
        <p:txBody>
          <a:bodyPr>
            <a:normAutofit/>
          </a:bodyPr>
          <a:lstStyle/>
          <a:p>
            <a:r>
              <a:rPr lang="en-US" dirty="0"/>
              <a:t>Spin polarization via optical pumping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4532"/>
            <a:ext cx="7653536" cy="15240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Multiple excitation cycles with circularly-polarized laser light</a:t>
            </a:r>
          </a:p>
          <a:p>
            <a:r>
              <a:rPr lang="en-US" dirty="0"/>
              <a:t>Photon angular momentum transferred to electrons and then nuclei</a:t>
            </a:r>
          </a:p>
          <a:p>
            <a:pPr lvl="1"/>
            <a:r>
              <a:rPr lang="en-US" dirty="0"/>
              <a:t>Works best for 1 valence electron</a:t>
            </a:r>
          </a:p>
          <a:p>
            <a:pPr lvl="1"/>
            <a:r>
              <a:rPr lang="en-US" dirty="0"/>
              <a:t>nuclear spin-polarization of 10-90%</a:t>
            </a:r>
          </a:p>
          <a:p>
            <a:pPr lvl="1"/>
            <a:r>
              <a:rPr lang="en-US" dirty="0"/>
              <a:t>Polarization buildup time &lt; 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3E1A769-1892-47DF-BAC9-81B5E9B0E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2886" y="4201294"/>
            <a:ext cx="45204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 i="1" dirty="0">
                <a:solidFill>
                  <a:srgbClr val="131516"/>
                </a:solidFill>
              </a:rPr>
              <a:t>I</a:t>
            </a:r>
            <a:r>
              <a:rPr lang="pl-PL" altLang="en-US" b="0" dirty="0">
                <a:solidFill>
                  <a:srgbClr val="131516"/>
                </a:solidFill>
              </a:rPr>
              <a:t> =3/2</a:t>
            </a:r>
            <a:endParaRPr lang="pl-PL" altLang="en-US" b="0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CAA8A8BD-FD3C-48D1-9DDD-2F3BA24DC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4132917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31516"/>
                </a:solidFill>
              </a:rPr>
              <a:t>29</a:t>
            </a:r>
            <a:endParaRPr lang="pl-PL" altLang="en-US" b="0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44B19A44-BE24-4C5C-8865-C80B40D8B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0353" y="4147312"/>
            <a:ext cx="1041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31516"/>
                </a:solidFill>
              </a:rPr>
              <a:t>+</a:t>
            </a:r>
            <a:endParaRPr lang="pl-PL" altLang="en-US" b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FFAB2EA-4DBE-420C-8592-F76C87FAF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0678" y="4194096"/>
            <a:ext cx="2484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31516"/>
                </a:solidFill>
              </a:rPr>
              <a:t>Mg</a:t>
            </a:r>
            <a:endParaRPr lang="pl-PL" altLang="en-US" b="0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A6232368-D5E0-47F1-8D7D-315AAD081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037" y="3485145"/>
            <a:ext cx="825801" cy="21592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76F0E3FB-E106-4682-803E-FCFCF58FE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037" y="3337597"/>
            <a:ext cx="825801" cy="21592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407E17FB-4442-4B53-9D63-3881A82F6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037" y="3584710"/>
            <a:ext cx="825801" cy="5998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984F60A1-33DC-492E-A44B-7AE0CFC37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037" y="3632693"/>
            <a:ext cx="825801" cy="21592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D3DA66D3-A731-48BD-A090-89F322BBF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5837" y="3452756"/>
            <a:ext cx="573636" cy="5998"/>
          </a:xfrm>
          <a:prstGeom prst="rect">
            <a:avLst/>
          </a:prstGeom>
          <a:solidFill>
            <a:srgbClr val="1F1A17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FC90BCC1-8A60-4F4B-8955-39287F3DBFD4}"/>
              </a:ext>
            </a:extLst>
          </p:cNvPr>
          <p:cNvSpPr>
            <a:spLocks/>
          </p:cNvSpPr>
          <p:nvPr/>
        </p:nvSpPr>
        <p:spPr bwMode="auto">
          <a:xfrm>
            <a:off x="2122422" y="3351992"/>
            <a:ext cx="485159" cy="140350"/>
          </a:xfrm>
          <a:custGeom>
            <a:avLst/>
            <a:gdLst>
              <a:gd name="T0" fmla="*/ 522288 w 329"/>
              <a:gd name="T1" fmla="*/ 185737 h 117"/>
              <a:gd name="T2" fmla="*/ 0 w 329"/>
              <a:gd name="T3" fmla="*/ 138112 h 117"/>
              <a:gd name="T4" fmla="*/ 522288 w 329"/>
              <a:gd name="T5" fmla="*/ 0 h 11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9" h="117">
                <a:moveTo>
                  <a:pt x="329" y="117"/>
                </a:moveTo>
                <a:lnTo>
                  <a:pt x="0" y="87"/>
                </a:lnTo>
                <a:lnTo>
                  <a:pt x="329" y="0"/>
                </a:lnTo>
              </a:path>
            </a:pathLst>
          </a:custGeom>
          <a:noFill/>
          <a:ln w="3175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0DC9B33C-405D-490B-A519-60984FD42631}"/>
              </a:ext>
            </a:extLst>
          </p:cNvPr>
          <p:cNvSpPr>
            <a:spLocks/>
          </p:cNvSpPr>
          <p:nvPr/>
        </p:nvSpPr>
        <p:spPr bwMode="auto">
          <a:xfrm>
            <a:off x="2131270" y="3449157"/>
            <a:ext cx="467463" cy="200330"/>
          </a:xfrm>
          <a:custGeom>
            <a:avLst/>
            <a:gdLst>
              <a:gd name="T0" fmla="*/ 493713 w 317"/>
              <a:gd name="T1" fmla="*/ 265113 h 167"/>
              <a:gd name="T2" fmla="*/ 0 w 317"/>
              <a:gd name="T3" fmla="*/ 0 h 167"/>
              <a:gd name="T4" fmla="*/ 503238 w 317"/>
              <a:gd name="T5" fmla="*/ 188913 h 16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" h="167">
                <a:moveTo>
                  <a:pt x="311" y="167"/>
                </a:moveTo>
                <a:lnTo>
                  <a:pt x="0" y="0"/>
                </a:lnTo>
                <a:lnTo>
                  <a:pt x="317" y="119"/>
                </a:lnTo>
              </a:path>
            </a:pathLst>
          </a:custGeom>
          <a:noFill/>
          <a:ln w="3175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CDE3FC46-AF3D-4A95-A7B7-C61321089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8177" y="3749052"/>
            <a:ext cx="23594" cy="2600687"/>
          </a:xfrm>
          <a:prstGeom prst="rect">
            <a:avLst/>
          </a:prstGeom>
          <a:solidFill>
            <a:srgbClr val="009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DAAE2ED5-8CF8-43AB-9656-699F2B8D41E7}"/>
              </a:ext>
            </a:extLst>
          </p:cNvPr>
          <p:cNvSpPr>
            <a:spLocks/>
          </p:cNvSpPr>
          <p:nvPr/>
        </p:nvSpPr>
        <p:spPr bwMode="auto">
          <a:xfrm>
            <a:off x="2986564" y="3649487"/>
            <a:ext cx="128295" cy="92367"/>
          </a:xfrm>
          <a:custGeom>
            <a:avLst/>
            <a:gdLst>
              <a:gd name="T0" fmla="*/ 0 w 87"/>
              <a:gd name="T1" fmla="*/ 122237 h 77"/>
              <a:gd name="T2" fmla="*/ 68263 w 87"/>
              <a:gd name="T3" fmla="*/ 0 h 77"/>
              <a:gd name="T4" fmla="*/ 138113 w 87"/>
              <a:gd name="T5" fmla="*/ 122237 h 77"/>
              <a:gd name="T6" fmla="*/ 0 w 87"/>
              <a:gd name="T7" fmla="*/ 122237 h 77"/>
              <a:gd name="T8" fmla="*/ 68263 w 87"/>
              <a:gd name="T9" fmla="*/ 0 h 77"/>
              <a:gd name="T10" fmla="*/ 0 w 87"/>
              <a:gd name="T11" fmla="*/ 122237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7" h="77">
                <a:moveTo>
                  <a:pt x="0" y="77"/>
                </a:moveTo>
                <a:lnTo>
                  <a:pt x="43" y="0"/>
                </a:lnTo>
                <a:lnTo>
                  <a:pt x="87" y="77"/>
                </a:lnTo>
                <a:lnTo>
                  <a:pt x="0" y="77"/>
                </a:lnTo>
                <a:lnTo>
                  <a:pt x="43" y="0"/>
                </a:lnTo>
                <a:lnTo>
                  <a:pt x="0" y="77"/>
                </a:lnTo>
                <a:close/>
              </a:path>
            </a:pathLst>
          </a:custGeom>
          <a:solidFill>
            <a:srgbClr val="009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E8E7D7E3-F8EA-4761-8849-E6BEED96B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402" y="3684275"/>
            <a:ext cx="26544" cy="2667864"/>
          </a:xfrm>
          <a:prstGeom prst="rect">
            <a:avLst/>
          </a:prstGeom>
          <a:solidFill>
            <a:srgbClr val="009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5" name="Freeform 17">
            <a:extLst>
              <a:ext uri="{FF2B5EF4-FFF2-40B4-BE49-F238E27FC236}">
                <a16:creationId xmlns:a16="http://schemas.microsoft.com/office/drawing/2014/main" id="{746AA9B3-888A-4418-8EFA-C90C47958ECE}"/>
              </a:ext>
            </a:extLst>
          </p:cNvPr>
          <p:cNvSpPr>
            <a:spLocks/>
          </p:cNvSpPr>
          <p:nvPr/>
        </p:nvSpPr>
        <p:spPr bwMode="auto">
          <a:xfrm>
            <a:off x="3091265" y="3591908"/>
            <a:ext cx="125344" cy="92367"/>
          </a:xfrm>
          <a:custGeom>
            <a:avLst/>
            <a:gdLst>
              <a:gd name="T0" fmla="*/ 0 w 85"/>
              <a:gd name="T1" fmla="*/ 122237 h 77"/>
              <a:gd name="T2" fmla="*/ 66675 w 85"/>
              <a:gd name="T3" fmla="*/ 0 h 77"/>
              <a:gd name="T4" fmla="*/ 134937 w 85"/>
              <a:gd name="T5" fmla="*/ 122237 h 77"/>
              <a:gd name="T6" fmla="*/ 0 w 85"/>
              <a:gd name="T7" fmla="*/ 122237 h 77"/>
              <a:gd name="T8" fmla="*/ 66675 w 85"/>
              <a:gd name="T9" fmla="*/ 0 h 77"/>
              <a:gd name="T10" fmla="*/ 0 w 85"/>
              <a:gd name="T11" fmla="*/ 122237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5" h="77">
                <a:moveTo>
                  <a:pt x="0" y="77"/>
                </a:moveTo>
                <a:lnTo>
                  <a:pt x="42" y="0"/>
                </a:lnTo>
                <a:lnTo>
                  <a:pt x="85" y="77"/>
                </a:lnTo>
                <a:lnTo>
                  <a:pt x="0" y="77"/>
                </a:lnTo>
                <a:lnTo>
                  <a:pt x="42" y="0"/>
                </a:lnTo>
                <a:lnTo>
                  <a:pt x="0" y="77"/>
                </a:lnTo>
                <a:close/>
              </a:path>
            </a:pathLst>
          </a:custGeom>
          <a:solidFill>
            <a:srgbClr val="009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id="{A7BA8C0E-930E-4FDF-8468-37C818606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6102" y="3577513"/>
            <a:ext cx="23594" cy="2775826"/>
          </a:xfrm>
          <a:prstGeom prst="rect">
            <a:avLst/>
          </a:prstGeom>
          <a:solidFill>
            <a:srgbClr val="009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7" name="Freeform 19">
            <a:extLst>
              <a:ext uri="{FF2B5EF4-FFF2-40B4-BE49-F238E27FC236}">
                <a16:creationId xmlns:a16="http://schemas.microsoft.com/office/drawing/2014/main" id="{D32FCFCB-BBAD-40D6-A73A-3A95339908A7}"/>
              </a:ext>
            </a:extLst>
          </p:cNvPr>
          <p:cNvSpPr>
            <a:spLocks/>
          </p:cNvSpPr>
          <p:nvPr/>
        </p:nvSpPr>
        <p:spPr bwMode="auto">
          <a:xfrm>
            <a:off x="3193015" y="3499540"/>
            <a:ext cx="129769" cy="94767"/>
          </a:xfrm>
          <a:custGeom>
            <a:avLst/>
            <a:gdLst>
              <a:gd name="T0" fmla="*/ 0 w 88"/>
              <a:gd name="T1" fmla="*/ 125413 h 79"/>
              <a:gd name="T2" fmla="*/ 69850 w 88"/>
              <a:gd name="T3" fmla="*/ 0 h 79"/>
              <a:gd name="T4" fmla="*/ 139700 w 88"/>
              <a:gd name="T5" fmla="*/ 125413 h 79"/>
              <a:gd name="T6" fmla="*/ 0 w 88"/>
              <a:gd name="T7" fmla="*/ 125413 h 79"/>
              <a:gd name="T8" fmla="*/ 69850 w 88"/>
              <a:gd name="T9" fmla="*/ 0 h 79"/>
              <a:gd name="T10" fmla="*/ 0 w 88"/>
              <a:gd name="T11" fmla="*/ 125413 h 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8" h="79">
                <a:moveTo>
                  <a:pt x="0" y="79"/>
                </a:moveTo>
                <a:lnTo>
                  <a:pt x="44" y="0"/>
                </a:lnTo>
                <a:lnTo>
                  <a:pt x="88" y="79"/>
                </a:lnTo>
                <a:lnTo>
                  <a:pt x="0" y="79"/>
                </a:lnTo>
                <a:lnTo>
                  <a:pt x="44" y="0"/>
                </a:lnTo>
                <a:lnTo>
                  <a:pt x="0" y="79"/>
                </a:lnTo>
                <a:close/>
              </a:path>
            </a:pathLst>
          </a:custGeom>
          <a:solidFill>
            <a:srgbClr val="009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28" name="Freeform 20">
            <a:extLst>
              <a:ext uri="{FF2B5EF4-FFF2-40B4-BE49-F238E27FC236}">
                <a16:creationId xmlns:a16="http://schemas.microsoft.com/office/drawing/2014/main" id="{E04EAEB3-7140-4A42-A315-5A1F0EC85445}"/>
              </a:ext>
            </a:extLst>
          </p:cNvPr>
          <p:cNvSpPr>
            <a:spLocks/>
          </p:cNvSpPr>
          <p:nvPr/>
        </p:nvSpPr>
        <p:spPr bwMode="auto">
          <a:xfrm>
            <a:off x="2703432" y="3528330"/>
            <a:ext cx="33917" cy="1729793"/>
          </a:xfrm>
          <a:custGeom>
            <a:avLst/>
            <a:gdLst>
              <a:gd name="T0" fmla="*/ 0 w 22"/>
              <a:gd name="T1" fmla="*/ 0 h 1055"/>
              <a:gd name="T2" fmla="*/ 9958 w 22"/>
              <a:gd name="T3" fmla="*/ 2289175 h 1055"/>
              <a:gd name="T4" fmla="*/ 36513 w 22"/>
              <a:gd name="T5" fmla="*/ 2289175 h 1055"/>
              <a:gd name="T6" fmla="*/ 26555 w 22"/>
              <a:gd name="T7" fmla="*/ 0 h 1055"/>
              <a:gd name="T8" fmla="*/ 0 w 22"/>
              <a:gd name="T9" fmla="*/ 0 h 10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" h="1055">
                <a:moveTo>
                  <a:pt x="0" y="0"/>
                </a:moveTo>
                <a:lnTo>
                  <a:pt x="6" y="1055"/>
                </a:lnTo>
                <a:lnTo>
                  <a:pt x="22" y="1055"/>
                </a:lnTo>
                <a:lnTo>
                  <a:pt x="16" y="0"/>
                </a:lnTo>
                <a:lnTo>
                  <a:pt x="0" y="0"/>
                </a:lnTo>
                <a:close/>
              </a:path>
            </a:pathLst>
          </a:custGeom>
          <a:solidFill>
            <a:srgbClr val="DA25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29" name="Freeform 21">
            <a:extLst>
              <a:ext uri="{FF2B5EF4-FFF2-40B4-BE49-F238E27FC236}">
                <a16:creationId xmlns:a16="http://schemas.microsoft.com/office/drawing/2014/main" id="{A12D9FD2-7C78-4F5A-BC30-CDBC2581AA63}"/>
              </a:ext>
            </a:extLst>
          </p:cNvPr>
          <p:cNvSpPr>
            <a:spLocks/>
          </p:cNvSpPr>
          <p:nvPr/>
        </p:nvSpPr>
        <p:spPr bwMode="auto">
          <a:xfrm>
            <a:off x="2644447" y="3485145"/>
            <a:ext cx="129769" cy="123557"/>
          </a:xfrm>
          <a:custGeom>
            <a:avLst/>
            <a:gdLst>
              <a:gd name="T0" fmla="*/ 0 w 88"/>
              <a:gd name="T1" fmla="*/ 163513 h 79"/>
              <a:gd name="T2" fmla="*/ 69850 w 88"/>
              <a:gd name="T3" fmla="*/ 0 h 79"/>
              <a:gd name="T4" fmla="*/ 139700 w 88"/>
              <a:gd name="T5" fmla="*/ 163513 h 79"/>
              <a:gd name="T6" fmla="*/ 0 w 88"/>
              <a:gd name="T7" fmla="*/ 163513 h 79"/>
              <a:gd name="T8" fmla="*/ 69850 w 88"/>
              <a:gd name="T9" fmla="*/ 0 h 79"/>
              <a:gd name="T10" fmla="*/ 0 w 88"/>
              <a:gd name="T11" fmla="*/ 163513 h 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8" h="79">
                <a:moveTo>
                  <a:pt x="0" y="79"/>
                </a:moveTo>
                <a:lnTo>
                  <a:pt x="44" y="0"/>
                </a:lnTo>
                <a:lnTo>
                  <a:pt x="88" y="79"/>
                </a:lnTo>
                <a:lnTo>
                  <a:pt x="0" y="79"/>
                </a:lnTo>
                <a:lnTo>
                  <a:pt x="44" y="0"/>
                </a:lnTo>
                <a:lnTo>
                  <a:pt x="0" y="79"/>
                </a:lnTo>
                <a:close/>
              </a:path>
            </a:pathLst>
          </a:custGeom>
          <a:solidFill>
            <a:srgbClr val="DA25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30" name="Rectangle 22">
            <a:extLst>
              <a:ext uri="{FF2B5EF4-FFF2-40B4-BE49-F238E27FC236}">
                <a16:creationId xmlns:a16="http://schemas.microsoft.com/office/drawing/2014/main" id="{ED177530-C868-46C6-8739-30C92A36E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4954" y="3614699"/>
            <a:ext cx="26544" cy="1656619"/>
          </a:xfrm>
          <a:prstGeom prst="rect">
            <a:avLst/>
          </a:prstGeom>
          <a:solidFill>
            <a:srgbClr val="DA25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" name="Freeform 23">
            <a:extLst>
              <a:ext uri="{FF2B5EF4-FFF2-40B4-BE49-F238E27FC236}">
                <a16:creationId xmlns:a16="http://schemas.microsoft.com/office/drawing/2014/main" id="{B4A5E8C7-645A-4CC2-BA98-41529795F55A}"/>
              </a:ext>
            </a:extLst>
          </p:cNvPr>
          <p:cNvSpPr>
            <a:spLocks/>
          </p:cNvSpPr>
          <p:nvPr/>
        </p:nvSpPr>
        <p:spPr bwMode="auto">
          <a:xfrm>
            <a:off x="2561867" y="3578712"/>
            <a:ext cx="125345" cy="122357"/>
          </a:xfrm>
          <a:custGeom>
            <a:avLst/>
            <a:gdLst>
              <a:gd name="T0" fmla="*/ 0 w 85"/>
              <a:gd name="T1" fmla="*/ 161925 h 79"/>
              <a:gd name="T2" fmla="*/ 69850 w 85"/>
              <a:gd name="T3" fmla="*/ 0 h 79"/>
              <a:gd name="T4" fmla="*/ 134938 w 85"/>
              <a:gd name="T5" fmla="*/ 161925 h 79"/>
              <a:gd name="T6" fmla="*/ 0 w 85"/>
              <a:gd name="T7" fmla="*/ 161925 h 79"/>
              <a:gd name="T8" fmla="*/ 69850 w 85"/>
              <a:gd name="T9" fmla="*/ 0 h 79"/>
              <a:gd name="T10" fmla="*/ 0 w 85"/>
              <a:gd name="T11" fmla="*/ 161925 h 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5" h="79">
                <a:moveTo>
                  <a:pt x="0" y="79"/>
                </a:moveTo>
                <a:lnTo>
                  <a:pt x="44" y="0"/>
                </a:lnTo>
                <a:lnTo>
                  <a:pt x="85" y="79"/>
                </a:lnTo>
                <a:lnTo>
                  <a:pt x="0" y="79"/>
                </a:lnTo>
                <a:lnTo>
                  <a:pt x="44" y="0"/>
                </a:lnTo>
                <a:lnTo>
                  <a:pt x="0" y="79"/>
                </a:lnTo>
                <a:close/>
              </a:path>
            </a:pathLst>
          </a:custGeom>
          <a:solidFill>
            <a:srgbClr val="DA25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32" name="Rectangle 24">
            <a:extLst>
              <a:ext uri="{FF2B5EF4-FFF2-40B4-BE49-F238E27FC236}">
                <a16:creationId xmlns:a16="http://schemas.microsoft.com/office/drawing/2014/main" id="{9B594857-040A-40F0-AD69-A1CC1973D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1404" y="3449157"/>
            <a:ext cx="23594" cy="1822161"/>
          </a:xfrm>
          <a:prstGeom prst="rect">
            <a:avLst/>
          </a:prstGeom>
          <a:solidFill>
            <a:srgbClr val="DA251D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3" name="Freeform 25">
            <a:extLst>
              <a:ext uri="{FF2B5EF4-FFF2-40B4-BE49-F238E27FC236}">
                <a16:creationId xmlns:a16="http://schemas.microsoft.com/office/drawing/2014/main" id="{3D7E4F03-60E7-4A46-AF99-F550E437F9A6}"/>
              </a:ext>
            </a:extLst>
          </p:cNvPr>
          <p:cNvSpPr>
            <a:spLocks/>
          </p:cNvSpPr>
          <p:nvPr/>
        </p:nvSpPr>
        <p:spPr bwMode="auto">
          <a:xfrm>
            <a:off x="2774215" y="3342395"/>
            <a:ext cx="128295" cy="122357"/>
          </a:xfrm>
          <a:custGeom>
            <a:avLst/>
            <a:gdLst>
              <a:gd name="T0" fmla="*/ 0 w 87"/>
              <a:gd name="T1" fmla="*/ 161925 h 79"/>
              <a:gd name="T2" fmla="*/ 68263 w 87"/>
              <a:gd name="T3" fmla="*/ 0 h 79"/>
              <a:gd name="T4" fmla="*/ 138113 w 87"/>
              <a:gd name="T5" fmla="*/ 161925 h 79"/>
              <a:gd name="T6" fmla="*/ 0 w 87"/>
              <a:gd name="T7" fmla="*/ 161925 h 79"/>
              <a:gd name="T8" fmla="*/ 68263 w 87"/>
              <a:gd name="T9" fmla="*/ 0 h 79"/>
              <a:gd name="T10" fmla="*/ 0 w 87"/>
              <a:gd name="T11" fmla="*/ 161925 h 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7" h="79">
                <a:moveTo>
                  <a:pt x="0" y="79"/>
                </a:moveTo>
                <a:lnTo>
                  <a:pt x="43" y="0"/>
                </a:lnTo>
                <a:lnTo>
                  <a:pt x="87" y="79"/>
                </a:lnTo>
                <a:lnTo>
                  <a:pt x="0" y="79"/>
                </a:lnTo>
                <a:lnTo>
                  <a:pt x="43" y="0"/>
                </a:lnTo>
                <a:lnTo>
                  <a:pt x="0" y="79"/>
                </a:lnTo>
                <a:close/>
              </a:path>
            </a:pathLst>
          </a:custGeom>
          <a:solidFill>
            <a:srgbClr val="DA25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34" name="Rectangle 26">
            <a:extLst>
              <a:ext uri="{FF2B5EF4-FFF2-40B4-BE49-F238E27FC236}">
                <a16:creationId xmlns:a16="http://schemas.microsoft.com/office/drawing/2014/main" id="{2342E3D3-8E6A-4EBA-91E7-7DBCF991F7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834" y="4075338"/>
            <a:ext cx="1090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F</a:t>
            </a:r>
            <a:endParaRPr lang="pl-PL" altLang="en-US" b="0"/>
          </a:p>
        </p:txBody>
      </p:sp>
      <p:sp>
        <p:nvSpPr>
          <p:cNvPr id="35" name="Rectangle 27">
            <a:extLst>
              <a:ext uri="{FF2B5EF4-FFF2-40B4-BE49-F238E27FC236}">
                <a16:creationId xmlns:a16="http://schemas.microsoft.com/office/drawing/2014/main" id="{DEDE2FE2-AFBA-4B00-8824-0175B4682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834" y="3202044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0" dirty="0">
                <a:solidFill>
                  <a:srgbClr val="1F1A17"/>
                </a:solidFill>
              </a:rPr>
              <a:t>  </a:t>
            </a:r>
            <a:r>
              <a:rPr lang="pl-PL" altLang="en-US" b="0" dirty="0">
                <a:solidFill>
                  <a:srgbClr val="1F1A17"/>
                </a:solidFill>
              </a:rPr>
              <a:t>3</a:t>
            </a:r>
            <a:endParaRPr lang="pl-PL" altLang="en-US" b="0" dirty="0"/>
          </a:p>
        </p:txBody>
      </p:sp>
      <p:sp>
        <p:nvSpPr>
          <p:cNvPr id="36" name="Rectangle 28">
            <a:extLst>
              <a:ext uri="{FF2B5EF4-FFF2-40B4-BE49-F238E27FC236}">
                <a16:creationId xmlns:a16="http://schemas.microsoft.com/office/drawing/2014/main" id="{D6E45848-5732-4BB6-B5C1-D0A277CD4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834" y="3349593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0" dirty="0">
                <a:solidFill>
                  <a:srgbClr val="1F1A17"/>
                </a:solidFill>
              </a:rPr>
              <a:t>  </a:t>
            </a:r>
            <a:r>
              <a:rPr lang="pl-PL" altLang="en-US" b="0" dirty="0">
                <a:solidFill>
                  <a:srgbClr val="1F1A17"/>
                </a:solidFill>
              </a:rPr>
              <a:t>2</a:t>
            </a:r>
            <a:endParaRPr lang="pl-PL" altLang="en-US" b="0" dirty="0"/>
          </a:p>
        </p:txBody>
      </p:sp>
      <p:sp>
        <p:nvSpPr>
          <p:cNvPr id="37" name="Rectangle 29">
            <a:extLst>
              <a:ext uri="{FF2B5EF4-FFF2-40B4-BE49-F238E27FC236}">
                <a16:creationId xmlns:a16="http://schemas.microsoft.com/office/drawing/2014/main" id="{226B5F35-D967-4A95-8720-D14C82166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834" y="3475548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0" dirty="0">
                <a:solidFill>
                  <a:srgbClr val="1F1A17"/>
                </a:solidFill>
              </a:rPr>
              <a:t>  </a:t>
            </a:r>
            <a:r>
              <a:rPr lang="pl-PL" altLang="en-US" b="0" dirty="0">
                <a:solidFill>
                  <a:srgbClr val="1F1A17"/>
                </a:solidFill>
              </a:rPr>
              <a:t>1</a:t>
            </a:r>
            <a:endParaRPr lang="pl-PL" altLang="en-US" b="0" dirty="0"/>
          </a:p>
        </p:txBody>
      </p:sp>
      <p:sp>
        <p:nvSpPr>
          <p:cNvPr id="38" name="Rectangle 30">
            <a:extLst>
              <a:ext uri="{FF2B5EF4-FFF2-40B4-BE49-F238E27FC236}">
                <a16:creationId xmlns:a16="http://schemas.microsoft.com/office/drawing/2014/main" id="{2CCD2451-8BBF-4B2A-8F10-E6A9E81C7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834" y="3623097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0" dirty="0">
                <a:solidFill>
                  <a:srgbClr val="1F1A17"/>
                </a:solidFill>
              </a:rPr>
              <a:t>  </a:t>
            </a:r>
            <a:r>
              <a:rPr lang="pl-PL" altLang="en-US" b="0" dirty="0">
                <a:solidFill>
                  <a:srgbClr val="1F1A17"/>
                </a:solidFill>
              </a:rPr>
              <a:t>0</a:t>
            </a:r>
            <a:endParaRPr lang="pl-PL" altLang="en-US" b="0" dirty="0"/>
          </a:p>
        </p:txBody>
      </p:sp>
      <p:sp>
        <p:nvSpPr>
          <p:cNvPr id="39" name="Freeform 31">
            <a:extLst>
              <a:ext uri="{FF2B5EF4-FFF2-40B4-BE49-F238E27FC236}">
                <a16:creationId xmlns:a16="http://schemas.microsoft.com/office/drawing/2014/main" id="{37F68EE2-B347-41D2-9E67-1656CB9321B4}"/>
              </a:ext>
            </a:extLst>
          </p:cNvPr>
          <p:cNvSpPr>
            <a:spLocks/>
          </p:cNvSpPr>
          <p:nvPr/>
        </p:nvSpPr>
        <p:spPr bwMode="auto">
          <a:xfrm>
            <a:off x="1842240" y="3487544"/>
            <a:ext cx="8848" cy="16794"/>
          </a:xfrm>
          <a:custGeom>
            <a:avLst/>
            <a:gdLst>
              <a:gd name="T0" fmla="*/ 9525 w 6"/>
              <a:gd name="T1" fmla="*/ 0 h 14"/>
              <a:gd name="T2" fmla="*/ 6350 w 6"/>
              <a:gd name="T3" fmla="*/ 0 h 14"/>
              <a:gd name="T4" fmla="*/ 3175 w 6"/>
              <a:gd name="T5" fmla="*/ 0 h 14"/>
              <a:gd name="T6" fmla="*/ 3175 w 6"/>
              <a:gd name="T7" fmla="*/ 3175 h 14"/>
              <a:gd name="T8" fmla="*/ 0 w 6"/>
              <a:gd name="T9" fmla="*/ 6350 h 14"/>
              <a:gd name="T10" fmla="*/ 0 w 6"/>
              <a:gd name="T11" fmla="*/ 6350 h 14"/>
              <a:gd name="T12" fmla="*/ 0 w 6"/>
              <a:gd name="T13" fmla="*/ 9525 h 14"/>
              <a:gd name="T14" fmla="*/ 0 w 6"/>
              <a:gd name="T15" fmla="*/ 12700 h 14"/>
              <a:gd name="T16" fmla="*/ 0 w 6"/>
              <a:gd name="T17" fmla="*/ 15875 h 14"/>
              <a:gd name="T18" fmla="*/ 0 w 6"/>
              <a:gd name="T19" fmla="*/ 19050 h 14"/>
              <a:gd name="T20" fmla="*/ 3175 w 6"/>
              <a:gd name="T21" fmla="*/ 22225 h 14"/>
              <a:gd name="T22" fmla="*/ 3175 w 6"/>
              <a:gd name="T23" fmla="*/ 22225 h 14"/>
              <a:gd name="T24" fmla="*/ 3175 w 6"/>
              <a:gd name="T25" fmla="*/ 22225 h 14"/>
              <a:gd name="T26" fmla="*/ 6350 w 6"/>
              <a:gd name="T27" fmla="*/ 22225 h 14"/>
              <a:gd name="T28" fmla="*/ 9525 w 6"/>
              <a:gd name="T29" fmla="*/ 22225 h 14"/>
              <a:gd name="T30" fmla="*/ 9525 w 6"/>
              <a:gd name="T31" fmla="*/ 0 h 1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" h="14">
                <a:moveTo>
                  <a:pt x="6" y="0"/>
                </a:move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4"/>
                </a:lnTo>
                <a:lnTo>
                  <a:pt x="4" y="14"/>
                </a:lnTo>
                <a:lnTo>
                  <a:pt x="6" y="14"/>
                </a:lnTo>
                <a:lnTo>
                  <a:pt x="6" y="0"/>
                </a:lnTo>
                <a:close/>
              </a:path>
            </a:pathLst>
          </a:custGeom>
          <a:solidFill>
            <a:srgbClr val="2A2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40" name="Rectangle 32">
            <a:extLst>
              <a:ext uri="{FF2B5EF4-FFF2-40B4-BE49-F238E27FC236}">
                <a16:creationId xmlns:a16="http://schemas.microsoft.com/office/drawing/2014/main" id="{EC7FDE57-A63F-458C-9CF5-9D2A257BC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173" y="3212976"/>
            <a:ext cx="60433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 dirty="0">
                <a:solidFill>
                  <a:srgbClr val="131516"/>
                </a:solidFill>
              </a:rPr>
              <a:t>3p </a:t>
            </a:r>
            <a:r>
              <a:rPr lang="pl-PL" altLang="en-US" b="0" baseline="30000" dirty="0">
                <a:solidFill>
                  <a:srgbClr val="131516"/>
                </a:solidFill>
              </a:rPr>
              <a:t>2</a:t>
            </a:r>
            <a:r>
              <a:rPr lang="pl-PL" altLang="en-US" b="0" dirty="0">
                <a:solidFill>
                  <a:srgbClr val="131516"/>
                </a:solidFill>
              </a:rPr>
              <a:t>P</a:t>
            </a:r>
            <a:r>
              <a:rPr lang="en-US" altLang="en-US" b="0" baseline="-25000" dirty="0">
                <a:solidFill>
                  <a:srgbClr val="131516"/>
                </a:solidFill>
              </a:rPr>
              <a:t>3/2</a:t>
            </a:r>
            <a:endParaRPr lang="pl-PL" altLang="en-US" b="0" baseline="-25000" dirty="0"/>
          </a:p>
        </p:txBody>
      </p:sp>
      <p:sp>
        <p:nvSpPr>
          <p:cNvPr id="42" name="Rectangle 34">
            <a:extLst>
              <a:ext uri="{FF2B5EF4-FFF2-40B4-BE49-F238E27FC236}">
                <a16:creationId xmlns:a16="http://schemas.microsoft.com/office/drawing/2014/main" id="{80E8572F-898D-48BF-BADF-7C9D869AD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7723" y="3328000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pl-PL" altLang="en-US" b="0" dirty="0"/>
          </a:p>
        </p:txBody>
      </p:sp>
      <p:sp>
        <p:nvSpPr>
          <p:cNvPr id="43" name="Rectangle 35">
            <a:extLst>
              <a:ext uri="{FF2B5EF4-FFF2-40B4-BE49-F238E27FC236}">
                <a16:creationId xmlns:a16="http://schemas.microsoft.com/office/drawing/2014/main" id="{BE6C2301-A1F5-4580-83F1-2AC44542A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9013" y="3326800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pl-PL" altLang="en-US" b="0" dirty="0"/>
          </a:p>
        </p:txBody>
      </p:sp>
      <p:sp>
        <p:nvSpPr>
          <p:cNvPr id="44" name="Rectangle 36">
            <a:extLst>
              <a:ext uri="{FF2B5EF4-FFF2-40B4-BE49-F238E27FC236}">
                <a16:creationId xmlns:a16="http://schemas.microsoft.com/office/drawing/2014/main" id="{72CD7525-3F03-4C88-9C24-696237EF5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4857" y="2926708"/>
            <a:ext cx="28854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 dirty="0">
                <a:solidFill>
                  <a:srgbClr val="1F1A17"/>
                </a:solidFill>
              </a:rPr>
              <a:t>fine</a:t>
            </a:r>
            <a:endParaRPr lang="pl-PL" altLang="en-US" b="0" dirty="0"/>
          </a:p>
        </p:txBody>
      </p:sp>
      <p:sp>
        <p:nvSpPr>
          <p:cNvPr id="45" name="Rectangle 37">
            <a:extLst>
              <a:ext uri="{FF2B5EF4-FFF2-40B4-BE49-F238E27FC236}">
                <a16:creationId xmlns:a16="http://schemas.microsoft.com/office/drawing/2014/main" id="{99A546BF-7A1A-4B5D-97C6-7ABD0E675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3441" y="2935738"/>
            <a:ext cx="6957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 dirty="0" err="1">
                <a:solidFill>
                  <a:srgbClr val="1F1A17"/>
                </a:solidFill>
              </a:rPr>
              <a:t>structure</a:t>
            </a:r>
            <a:endParaRPr lang="pl-PL" altLang="en-US" b="0" dirty="0"/>
          </a:p>
        </p:txBody>
      </p:sp>
      <p:sp>
        <p:nvSpPr>
          <p:cNvPr id="46" name="Rectangle 38">
            <a:extLst>
              <a:ext uri="{FF2B5EF4-FFF2-40B4-BE49-F238E27FC236}">
                <a16:creationId xmlns:a16="http://schemas.microsoft.com/office/drawing/2014/main" id="{7F5E3873-0D9C-43C5-9969-1E4284A9F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391" y="2924944"/>
            <a:ext cx="7357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 dirty="0" err="1">
                <a:solidFill>
                  <a:srgbClr val="1F1A17"/>
                </a:solidFill>
              </a:rPr>
              <a:t>hyperfine</a:t>
            </a:r>
            <a:endParaRPr lang="pl-PL" altLang="en-US" b="0" dirty="0"/>
          </a:p>
        </p:txBody>
      </p:sp>
      <p:sp>
        <p:nvSpPr>
          <p:cNvPr id="47" name="Rectangle 39">
            <a:extLst>
              <a:ext uri="{FF2B5EF4-FFF2-40B4-BE49-F238E27FC236}">
                <a16:creationId xmlns:a16="http://schemas.microsoft.com/office/drawing/2014/main" id="{9DCE1CCF-F334-494D-A6CC-18957C7B3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9474" y="2924944"/>
            <a:ext cx="6957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 dirty="0" err="1">
                <a:solidFill>
                  <a:srgbClr val="1F1A17"/>
                </a:solidFill>
              </a:rPr>
              <a:t>structure</a:t>
            </a:r>
            <a:endParaRPr lang="pl-PL" altLang="en-US" b="0" dirty="0"/>
          </a:p>
        </p:txBody>
      </p:sp>
      <p:sp>
        <p:nvSpPr>
          <p:cNvPr id="48" name="Rectangle 40">
            <a:extLst>
              <a:ext uri="{FF2B5EF4-FFF2-40B4-BE49-F238E27FC236}">
                <a16:creationId xmlns:a16="http://schemas.microsoft.com/office/drawing/2014/main" id="{C6986D01-0678-4BF2-801C-429CD5D55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733" y="3344794"/>
            <a:ext cx="464513" cy="5998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49" name="Rectangle 41">
            <a:extLst>
              <a:ext uri="{FF2B5EF4-FFF2-40B4-BE49-F238E27FC236}">
                <a16:creationId xmlns:a16="http://schemas.microsoft.com/office/drawing/2014/main" id="{A88C953D-E1BF-4BA5-B270-1F6848AA9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033" y="3344794"/>
            <a:ext cx="464513" cy="5998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0" name="Rectangle 42">
            <a:extLst>
              <a:ext uri="{FF2B5EF4-FFF2-40B4-BE49-F238E27FC236}">
                <a16:creationId xmlns:a16="http://schemas.microsoft.com/office/drawing/2014/main" id="{A099AE4C-6848-4A0C-8107-9860D3115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4384" y="3344794"/>
            <a:ext cx="467462" cy="5998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1" name="Rectangle 43">
            <a:extLst>
              <a:ext uri="{FF2B5EF4-FFF2-40B4-BE49-F238E27FC236}">
                <a16:creationId xmlns:a16="http://schemas.microsoft.com/office/drawing/2014/main" id="{3D436C5E-A932-4BE8-AAAF-53B864329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6684" y="3344794"/>
            <a:ext cx="467462" cy="5998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2" name="Rectangle 44">
            <a:extLst>
              <a:ext uri="{FF2B5EF4-FFF2-40B4-BE49-F238E27FC236}">
                <a16:creationId xmlns:a16="http://schemas.microsoft.com/office/drawing/2014/main" id="{1CCEDDBD-F2D4-4813-A472-38117ACE1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8985" y="3344794"/>
            <a:ext cx="464513" cy="5998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3" name="Rectangle 45">
            <a:extLst>
              <a:ext uri="{FF2B5EF4-FFF2-40B4-BE49-F238E27FC236}">
                <a16:creationId xmlns:a16="http://schemas.microsoft.com/office/drawing/2014/main" id="{58D12F8C-A2E6-499D-AB13-DC0F4DCA89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336" y="3344794"/>
            <a:ext cx="467462" cy="5998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grpSp>
        <p:nvGrpSpPr>
          <p:cNvPr id="58" name="Group 50">
            <a:extLst>
              <a:ext uri="{FF2B5EF4-FFF2-40B4-BE49-F238E27FC236}">
                <a16:creationId xmlns:a16="http://schemas.microsoft.com/office/drawing/2014/main" id="{6A802452-2ECE-461B-9D3A-A80CD4C5C001}"/>
              </a:ext>
            </a:extLst>
          </p:cNvPr>
          <p:cNvGrpSpPr>
            <a:grpSpLocks/>
          </p:cNvGrpSpPr>
          <p:nvPr/>
        </p:nvGrpSpPr>
        <p:grpSpPr bwMode="auto">
          <a:xfrm>
            <a:off x="4048309" y="3937386"/>
            <a:ext cx="202027" cy="146349"/>
            <a:chOff x="2784" y="1469"/>
            <a:chExt cx="137" cy="122"/>
          </a:xfrm>
        </p:grpSpPr>
        <p:sp>
          <p:nvSpPr>
            <p:cNvPr id="145" name="Freeform 51">
              <a:extLst>
                <a:ext uri="{FF2B5EF4-FFF2-40B4-BE49-F238E27FC236}">
                  <a16:creationId xmlns:a16="http://schemas.microsoft.com/office/drawing/2014/main" id="{511BFD6D-3BC9-4AFF-90AB-72AC7B9814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4" y="1522"/>
              <a:ext cx="77" cy="69"/>
            </a:xfrm>
            <a:custGeom>
              <a:avLst/>
              <a:gdLst>
                <a:gd name="T0" fmla="*/ 77 w 77"/>
                <a:gd name="T1" fmla="*/ 10 h 69"/>
                <a:gd name="T2" fmla="*/ 48 w 77"/>
                <a:gd name="T3" fmla="*/ 10 h 69"/>
                <a:gd name="T4" fmla="*/ 56 w 77"/>
                <a:gd name="T5" fmla="*/ 18 h 69"/>
                <a:gd name="T6" fmla="*/ 64 w 77"/>
                <a:gd name="T7" fmla="*/ 24 h 69"/>
                <a:gd name="T8" fmla="*/ 68 w 77"/>
                <a:gd name="T9" fmla="*/ 32 h 69"/>
                <a:gd name="T10" fmla="*/ 68 w 77"/>
                <a:gd name="T11" fmla="*/ 42 h 69"/>
                <a:gd name="T12" fmla="*/ 68 w 77"/>
                <a:gd name="T13" fmla="*/ 48 h 69"/>
                <a:gd name="T14" fmla="*/ 66 w 77"/>
                <a:gd name="T15" fmla="*/ 52 h 69"/>
                <a:gd name="T16" fmla="*/ 64 w 77"/>
                <a:gd name="T17" fmla="*/ 56 h 69"/>
                <a:gd name="T18" fmla="*/ 60 w 77"/>
                <a:gd name="T19" fmla="*/ 59 h 69"/>
                <a:gd name="T20" fmla="*/ 56 w 77"/>
                <a:gd name="T21" fmla="*/ 63 h 69"/>
                <a:gd name="T22" fmla="*/ 50 w 77"/>
                <a:gd name="T23" fmla="*/ 65 h 69"/>
                <a:gd name="T24" fmla="*/ 44 w 77"/>
                <a:gd name="T25" fmla="*/ 67 h 69"/>
                <a:gd name="T26" fmla="*/ 36 w 77"/>
                <a:gd name="T27" fmla="*/ 69 h 69"/>
                <a:gd name="T28" fmla="*/ 30 w 77"/>
                <a:gd name="T29" fmla="*/ 67 h 69"/>
                <a:gd name="T30" fmla="*/ 22 w 77"/>
                <a:gd name="T31" fmla="*/ 65 h 69"/>
                <a:gd name="T32" fmla="*/ 16 w 77"/>
                <a:gd name="T33" fmla="*/ 61 h 69"/>
                <a:gd name="T34" fmla="*/ 10 w 77"/>
                <a:gd name="T35" fmla="*/ 58 h 69"/>
                <a:gd name="T36" fmla="*/ 6 w 77"/>
                <a:gd name="T37" fmla="*/ 52 h 69"/>
                <a:gd name="T38" fmla="*/ 2 w 77"/>
                <a:gd name="T39" fmla="*/ 46 h 69"/>
                <a:gd name="T40" fmla="*/ 0 w 77"/>
                <a:gd name="T41" fmla="*/ 40 h 69"/>
                <a:gd name="T42" fmla="*/ 0 w 77"/>
                <a:gd name="T43" fmla="*/ 32 h 69"/>
                <a:gd name="T44" fmla="*/ 0 w 77"/>
                <a:gd name="T45" fmla="*/ 22 h 69"/>
                <a:gd name="T46" fmla="*/ 4 w 77"/>
                <a:gd name="T47" fmla="*/ 14 h 69"/>
                <a:gd name="T48" fmla="*/ 10 w 77"/>
                <a:gd name="T49" fmla="*/ 8 h 69"/>
                <a:gd name="T50" fmla="*/ 16 w 77"/>
                <a:gd name="T51" fmla="*/ 4 h 69"/>
                <a:gd name="T52" fmla="*/ 24 w 77"/>
                <a:gd name="T53" fmla="*/ 0 h 69"/>
                <a:gd name="T54" fmla="*/ 36 w 77"/>
                <a:gd name="T55" fmla="*/ 0 h 69"/>
                <a:gd name="T56" fmla="*/ 77 w 77"/>
                <a:gd name="T57" fmla="*/ 0 h 69"/>
                <a:gd name="T58" fmla="*/ 77 w 77"/>
                <a:gd name="T59" fmla="*/ 10 h 69"/>
                <a:gd name="T60" fmla="*/ 42 w 77"/>
                <a:gd name="T61" fmla="*/ 10 h 69"/>
                <a:gd name="T62" fmla="*/ 40 w 77"/>
                <a:gd name="T63" fmla="*/ 10 h 69"/>
                <a:gd name="T64" fmla="*/ 38 w 77"/>
                <a:gd name="T65" fmla="*/ 10 h 69"/>
                <a:gd name="T66" fmla="*/ 26 w 77"/>
                <a:gd name="T67" fmla="*/ 12 h 69"/>
                <a:gd name="T68" fmla="*/ 18 w 77"/>
                <a:gd name="T69" fmla="*/ 16 h 69"/>
                <a:gd name="T70" fmla="*/ 14 w 77"/>
                <a:gd name="T71" fmla="*/ 24 h 69"/>
                <a:gd name="T72" fmla="*/ 12 w 77"/>
                <a:gd name="T73" fmla="*/ 34 h 69"/>
                <a:gd name="T74" fmla="*/ 12 w 77"/>
                <a:gd name="T75" fmla="*/ 40 h 69"/>
                <a:gd name="T76" fmla="*/ 14 w 77"/>
                <a:gd name="T77" fmla="*/ 46 h 69"/>
                <a:gd name="T78" fmla="*/ 16 w 77"/>
                <a:gd name="T79" fmla="*/ 50 h 69"/>
                <a:gd name="T80" fmla="*/ 20 w 77"/>
                <a:gd name="T81" fmla="*/ 56 h 69"/>
                <a:gd name="T82" fmla="*/ 24 w 77"/>
                <a:gd name="T83" fmla="*/ 59 h 69"/>
                <a:gd name="T84" fmla="*/ 28 w 77"/>
                <a:gd name="T85" fmla="*/ 61 h 69"/>
                <a:gd name="T86" fmla="*/ 32 w 77"/>
                <a:gd name="T87" fmla="*/ 63 h 69"/>
                <a:gd name="T88" fmla="*/ 36 w 77"/>
                <a:gd name="T89" fmla="*/ 63 h 69"/>
                <a:gd name="T90" fmla="*/ 44 w 77"/>
                <a:gd name="T91" fmla="*/ 61 h 69"/>
                <a:gd name="T92" fmla="*/ 50 w 77"/>
                <a:gd name="T93" fmla="*/ 58 h 69"/>
                <a:gd name="T94" fmla="*/ 54 w 77"/>
                <a:gd name="T95" fmla="*/ 50 h 69"/>
                <a:gd name="T96" fmla="*/ 56 w 77"/>
                <a:gd name="T97" fmla="*/ 40 h 69"/>
                <a:gd name="T98" fmla="*/ 56 w 77"/>
                <a:gd name="T99" fmla="*/ 32 h 69"/>
                <a:gd name="T100" fmla="*/ 52 w 77"/>
                <a:gd name="T101" fmla="*/ 24 h 69"/>
                <a:gd name="T102" fmla="*/ 48 w 77"/>
                <a:gd name="T103" fmla="*/ 18 h 69"/>
                <a:gd name="T104" fmla="*/ 42 w 77"/>
                <a:gd name="T105" fmla="*/ 10 h 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7" h="69">
                  <a:moveTo>
                    <a:pt x="77" y="10"/>
                  </a:moveTo>
                  <a:lnTo>
                    <a:pt x="48" y="10"/>
                  </a:lnTo>
                  <a:lnTo>
                    <a:pt x="56" y="18"/>
                  </a:lnTo>
                  <a:lnTo>
                    <a:pt x="64" y="24"/>
                  </a:lnTo>
                  <a:lnTo>
                    <a:pt x="68" y="32"/>
                  </a:lnTo>
                  <a:lnTo>
                    <a:pt x="68" y="42"/>
                  </a:lnTo>
                  <a:lnTo>
                    <a:pt x="68" y="48"/>
                  </a:lnTo>
                  <a:lnTo>
                    <a:pt x="66" y="52"/>
                  </a:lnTo>
                  <a:lnTo>
                    <a:pt x="64" y="56"/>
                  </a:lnTo>
                  <a:lnTo>
                    <a:pt x="60" y="59"/>
                  </a:lnTo>
                  <a:lnTo>
                    <a:pt x="56" y="63"/>
                  </a:lnTo>
                  <a:lnTo>
                    <a:pt x="50" y="65"/>
                  </a:lnTo>
                  <a:lnTo>
                    <a:pt x="44" y="67"/>
                  </a:lnTo>
                  <a:lnTo>
                    <a:pt x="36" y="69"/>
                  </a:lnTo>
                  <a:lnTo>
                    <a:pt x="30" y="67"/>
                  </a:lnTo>
                  <a:lnTo>
                    <a:pt x="22" y="65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6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4" y="14"/>
                  </a:lnTo>
                  <a:lnTo>
                    <a:pt x="10" y="8"/>
                  </a:lnTo>
                  <a:lnTo>
                    <a:pt x="16" y="4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77" y="0"/>
                  </a:lnTo>
                  <a:lnTo>
                    <a:pt x="77" y="10"/>
                  </a:lnTo>
                  <a:close/>
                  <a:moveTo>
                    <a:pt x="42" y="10"/>
                  </a:moveTo>
                  <a:lnTo>
                    <a:pt x="40" y="10"/>
                  </a:lnTo>
                  <a:lnTo>
                    <a:pt x="38" y="10"/>
                  </a:lnTo>
                  <a:lnTo>
                    <a:pt x="26" y="12"/>
                  </a:lnTo>
                  <a:lnTo>
                    <a:pt x="18" y="16"/>
                  </a:lnTo>
                  <a:lnTo>
                    <a:pt x="14" y="24"/>
                  </a:lnTo>
                  <a:lnTo>
                    <a:pt x="12" y="34"/>
                  </a:lnTo>
                  <a:lnTo>
                    <a:pt x="12" y="40"/>
                  </a:lnTo>
                  <a:lnTo>
                    <a:pt x="14" y="46"/>
                  </a:lnTo>
                  <a:lnTo>
                    <a:pt x="16" y="50"/>
                  </a:lnTo>
                  <a:lnTo>
                    <a:pt x="20" y="56"/>
                  </a:lnTo>
                  <a:lnTo>
                    <a:pt x="24" y="59"/>
                  </a:lnTo>
                  <a:lnTo>
                    <a:pt x="28" y="61"/>
                  </a:lnTo>
                  <a:lnTo>
                    <a:pt x="32" y="63"/>
                  </a:lnTo>
                  <a:lnTo>
                    <a:pt x="36" y="63"/>
                  </a:lnTo>
                  <a:lnTo>
                    <a:pt x="44" y="61"/>
                  </a:lnTo>
                  <a:lnTo>
                    <a:pt x="50" y="58"/>
                  </a:lnTo>
                  <a:lnTo>
                    <a:pt x="54" y="50"/>
                  </a:lnTo>
                  <a:lnTo>
                    <a:pt x="56" y="40"/>
                  </a:lnTo>
                  <a:lnTo>
                    <a:pt x="56" y="32"/>
                  </a:lnTo>
                  <a:lnTo>
                    <a:pt x="52" y="24"/>
                  </a:lnTo>
                  <a:lnTo>
                    <a:pt x="48" y="18"/>
                  </a:lnTo>
                  <a:lnTo>
                    <a:pt x="42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46" name="Freeform 52">
              <a:extLst>
                <a:ext uri="{FF2B5EF4-FFF2-40B4-BE49-F238E27FC236}">
                  <a16:creationId xmlns:a16="http://schemas.microsoft.com/office/drawing/2014/main" id="{23D5D21A-098C-47D5-A713-1E9555696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" y="1472"/>
              <a:ext cx="54" cy="56"/>
            </a:xfrm>
            <a:custGeom>
              <a:avLst/>
              <a:gdLst>
                <a:gd name="T0" fmla="*/ 30 w 54"/>
                <a:gd name="T1" fmla="*/ 0 h 56"/>
                <a:gd name="T2" fmla="*/ 30 w 54"/>
                <a:gd name="T3" fmla="*/ 24 h 56"/>
                <a:gd name="T4" fmla="*/ 54 w 54"/>
                <a:gd name="T5" fmla="*/ 24 h 56"/>
                <a:gd name="T6" fmla="*/ 54 w 54"/>
                <a:gd name="T7" fmla="*/ 30 h 56"/>
                <a:gd name="T8" fmla="*/ 30 w 54"/>
                <a:gd name="T9" fmla="*/ 30 h 56"/>
                <a:gd name="T10" fmla="*/ 30 w 54"/>
                <a:gd name="T11" fmla="*/ 56 h 56"/>
                <a:gd name="T12" fmla="*/ 26 w 54"/>
                <a:gd name="T13" fmla="*/ 56 h 56"/>
                <a:gd name="T14" fmla="*/ 26 w 54"/>
                <a:gd name="T15" fmla="*/ 30 h 56"/>
                <a:gd name="T16" fmla="*/ 0 w 54"/>
                <a:gd name="T17" fmla="*/ 30 h 56"/>
                <a:gd name="T18" fmla="*/ 0 w 54"/>
                <a:gd name="T19" fmla="*/ 24 h 56"/>
                <a:gd name="T20" fmla="*/ 26 w 54"/>
                <a:gd name="T21" fmla="*/ 24 h 56"/>
                <a:gd name="T22" fmla="*/ 26 w 54"/>
                <a:gd name="T23" fmla="*/ 0 h 56"/>
                <a:gd name="T24" fmla="*/ 30 w 54"/>
                <a:gd name="T25" fmla="*/ 0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4" h="56">
                  <a:moveTo>
                    <a:pt x="30" y="0"/>
                  </a:moveTo>
                  <a:lnTo>
                    <a:pt x="30" y="24"/>
                  </a:lnTo>
                  <a:lnTo>
                    <a:pt x="54" y="24"/>
                  </a:lnTo>
                  <a:lnTo>
                    <a:pt x="54" y="30"/>
                  </a:lnTo>
                  <a:lnTo>
                    <a:pt x="30" y="30"/>
                  </a:lnTo>
                  <a:lnTo>
                    <a:pt x="30" y="56"/>
                  </a:lnTo>
                  <a:lnTo>
                    <a:pt x="26" y="56"/>
                  </a:lnTo>
                  <a:lnTo>
                    <a:pt x="26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6" y="24"/>
                  </a:lnTo>
                  <a:lnTo>
                    <a:pt x="2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47" name="Freeform 53">
              <a:extLst>
                <a:ext uri="{FF2B5EF4-FFF2-40B4-BE49-F238E27FC236}">
                  <a16:creationId xmlns:a16="http://schemas.microsoft.com/office/drawing/2014/main" id="{2A0505A5-B539-46E9-998F-C7E5E5F861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9" y="1469"/>
              <a:ext cx="62" cy="63"/>
            </a:xfrm>
            <a:custGeom>
              <a:avLst/>
              <a:gdLst>
                <a:gd name="T0" fmla="*/ 38 w 62"/>
                <a:gd name="T1" fmla="*/ 27 h 63"/>
                <a:gd name="T2" fmla="*/ 30 w 62"/>
                <a:gd name="T3" fmla="*/ 3 h 63"/>
                <a:gd name="T4" fmla="*/ 34 w 62"/>
                <a:gd name="T5" fmla="*/ 33 h 63"/>
                <a:gd name="T6" fmla="*/ 30 w 62"/>
                <a:gd name="T7" fmla="*/ 27 h 63"/>
                <a:gd name="T8" fmla="*/ 34 w 62"/>
                <a:gd name="T9" fmla="*/ 33 h 63"/>
                <a:gd name="T10" fmla="*/ 58 w 62"/>
                <a:gd name="T11" fmla="*/ 23 h 63"/>
                <a:gd name="T12" fmla="*/ 34 w 62"/>
                <a:gd name="T13" fmla="*/ 33 h 63"/>
                <a:gd name="T14" fmla="*/ 58 w 62"/>
                <a:gd name="T15" fmla="*/ 23 h 63"/>
                <a:gd name="T16" fmla="*/ 62 w 62"/>
                <a:gd name="T17" fmla="*/ 27 h 63"/>
                <a:gd name="T18" fmla="*/ 58 w 62"/>
                <a:gd name="T19" fmla="*/ 23 h 63"/>
                <a:gd name="T20" fmla="*/ 62 w 62"/>
                <a:gd name="T21" fmla="*/ 33 h 63"/>
                <a:gd name="T22" fmla="*/ 54 w 62"/>
                <a:gd name="T23" fmla="*/ 27 h 63"/>
                <a:gd name="T24" fmla="*/ 62 w 62"/>
                <a:gd name="T25" fmla="*/ 33 h 63"/>
                <a:gd name="T26" fmla="*/ 58 w 62"/>
                <a:gd name="T27" fmla="*/ 37 h 63"/>
                <a:gd name="T28" fmla="*/ 62 w 62"/>
                <a:gd name="T29" fmla="*/ 33 h 63"/>
                <a:gd name="T30" fmla="*/ 34 w 62"/>
                <a:gd name="T31" fmla="*/ 37 h 63"/>
                <a:gd name="T32" fmla="*/ 58 w 62"/>
                <a:gd name="T33" fmla="*/ 29 h 63"/>
                <a:gd name="T34" fmla="*/ 30 w 62"/>
                <a:gd name="T35" fmla="*/ 33 h 63"/>
                <a:gd name="T36" fmla="*/ 34 w 62"/>
                <a:gd name="T37" fmla="*/ 29 h 63"/>
                <a:gd name="T38" fmla="*/ 30 w 62"/>
                <a:gd name="T39" fmla="*/ 33 h 63"/>
                <a:gd name="T40" fmla="*/ 38 w 62"/>
                <a:gd name="T41" fmla="*/ 59 h 63"/>
                <a:gd name="T42" fmla="*/ 30 w 62"/>
                <a:gd name="T43" fmla="*/ 33 h 63"/>
                <a:gd name="T44" fmla="*/ 38 w 62"/>
                <a:gd name="T45" fmla="*/ 59 h 63"/>
                <a:gd name="T46" fmla="*/ 34 w 62"/>
                <a:gd name="T47" fmla="*/ 63 h 63"/>
                <a:gd name="T48" fmla="*/ 38 w 62"/>
                <a:gd name="T49" fmla="*/ 59 h 63"/>
                <a:gd name="T50" fmla="*/ 30 w 62"/>
                <a:gd name="T51" fmla="*/ 63 h 63"/>
                <a:gd name="T52" fmla="*/ 34 w 62"/>
                <a:gd name="T53" fmla="*/ 53 h 63"/>
                <a:gd name="T54" fmla="*/ 30 w 62"/>
                <a:gd name="T55" fmla="*/ 63 h 63"/>
                <a:gd name="T56" fmla="*/ 26 w 62"/>
                <a:gd name="T57" fmla="*/ 59 h 63"/>
                <a:gd name="T58" fmla="*/ 30 w 62"/>
                <a:gd name="T59" fmla="*/ 63 h 63"/>
                <a:gd name="T60" fmla="*/ 26 w 62"/>
                <a:gd name="T61" fmla="*/ 33 h 63"/>
                <a:gd name="T62" fmla="*/ 34 w 62"/>
                <a:gd name="T63" fmla="*/ 59 h 63"/>
                <a:gd name="T64" fmla="*/ 30 w 62"/>
                <a:gd name="T65" fmla="*/ 29 h 63"/>
                <a:gd name="T66" fmla="*/ 34 w 62"/>
                <a:gd name="T67" fmla="*/ 33 h 63"/>
                <a:gd name="T68" fmla="*/ 30 w 62"/>
                <a:gd name="T69" fmla="*/ 29 h 63"/>
                <a:gd name="T70" fmla="*/ 4 w 62"/>
                <a:gd name="T71" fmla="*/ 37 h 63"/>
                <a:gd name="T72" fmla="*/ 30 w 62"/>
                <a:gd name="T73" fmla="*/ 29 h 63"/>
                <a:gd name="T74" fmla="*/ 4 w 62"/>
                <a:gd name="T75" fmla="*/ 37 h 63"/>
                <a:gd name="T76" fmla="*/ 0 w 62"/>
                <a:gd name="T77" fmla="*/ 33 h 63"/>
                <a:gd name="T78" fmla="*/ 4 w 62"/>
                <a:gd name="T79" fmla="*/ 37 h 63"/>
                <a:gd name="T80" fmla="*/ 0 w 62"/>
                <a:gd name="T81" fmla="*/ 27 h 63"/>
                <a:gd name="T82" fmla="*/ 8 w 62"/>
                <a:gd name="T83" fmla="*/ 33 h 63"/>
                <a:gd name="T84" fmla="*/ 0 w 62"/>
                <a:gd name="T85" fmla="*/ 27 h 63"/>
                <a:gd name="T86" fmla="*/ 4 w 62"/>
                <a:gd name="T87" fmla="*/ 23 h 63"/>
                <a:gd name="T88" fmla="*/ 0 w 62"/>
                <a:gd name="T89" fmla="*/ 27 h 63"/>
                <a:gd name="T90" fmla="*/ 30 w 62"/>
                <a:gd name="T91" fmla="*/ 23 h 63"/>
                <a:gd name="T92" fmla="*/ 4 w 62"/>
                <a:gd name="T93" fmla="*/ 33 h 63"/>
                <a:gd name="T94" fmla="*/ 34 w 62"/>
                <a:gd name="T95" fmla="*/ 27 h 63"/>
                <a:gd name="T96" fmla="*/ 30 w 62"/>
                <a:gd name="T97" fmla="*/ 33 h 63"/>
                <a:gd name="T98" fmla="*/ 34 w 62"/>
                <a:gd name="T99" fmla="*/ 27 h 63"/>
                <a:gd name="T100" fmla="*/ 26 w 62"/>
                <a:gd name="T101" fmla="*/ 3 h 63"/>
                <a:gd name="T102" fmla="*/ 34 w 62"/>
                <a:gd name="T103" fmla="*/ 27 h 63"/>
                <a:gd name="T104" fmla="*/ 26 w 62"/>
                <a:gd name="T105" fmla="*/ 3 h 63"/>
                <a:gd name="T106" fmla="*/ 30 w 62"/>
                <a:gd name="T107" fmla="*/ 0 h 63"/>
                <a:gd name="T108" fmla="*/ 26 w 62"/>
                <a:gd name="T109" fmla="*/ 3 h 63"/>
                <a:gd name="T110" fmla="*/ 34 w 62"/>
                <a:gd name="T111" fmla="*/ 0 h 63"/>
                <a:gd name="T112" fmla="*/ 30 w 62"/>
                <a:gd name="T113" fmla="*/ 7 h 63"/>
                <a:gd name="T114" fmla="*/ 34 w 62"/>
                <a:gd name="T115" fmla="*/ 0 h 63"/>
                <a:gd name="T116" fmla="*/ 38 w 62"/>
                <a:gd name="T117" fmla="*/ 3 h 63"/>
                <a:gd name="T118" fmla="*/ 34 w 62"/>
                <a:gd name="T119" fmla="*/ 0 h 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2" h="63">
                  <a:moveTo>
                    <a:pt x="38" y="3"/>
                  </a:moveTo>
                  <a:lnTo>
                    <a:pt x="38" y="27"/>
                  </a:lnTo>
                  <a:lnTo>
                    <a:pt x="30" y="27"/>
                  </a:lnTo>
                  <a:lnTo>
                    <a:pt x="30" y="3"/>
                  </a:lnTo>
                  <a:lnTo>
                    <a:pt x="38" y="3"/>
                  </a:lnTo>
                  <a:close/>
                  <a:moveTo>
                    <a:pt x="34" y="33"/>
                  </a:moveTo>
                  <a:lnTo>
                    <a:pt x="30" y="33"/>
                  </a:lnTo>
                  <a:lnTo>
                    <a:pt x="30" y="27"/>
                  </a:lnTo>
                  <a:lnTo>
                    <a:pt x="34" y="27"/>
                  </a:lnTo>
                  <a:lnTo>
                    <a:pt x="34" y="33"/>
                  </a:lnTo>
                  <a:close/>
                  <a:moveTo>
                    <a:pt x="34" y="23"/>
                  </a:moveTo>
                  <a:lnTo>
                    <a:pt x="58" y="23"/>
                  </a:lnTo>
                  <a:lnTo>
                    <a:pt x="58" y="33"/>
                  </a:lnTo>
                  <a:lnTo>
                    <a:pt x="34" y="33"/>
                  </a:lnTo>
                  <a:lnTo>
                    <a:pt x="34" y="23"/>
                  </a:lnTo>
                  <a:close/>
                  <a:moveTo>
                    <a:pt x="58" y="23"/>
                  </a:moveTo>
                  <a:lnTo>
                    <a:pt x="62" y="23"/>
                  </a:lnTo>
                  <a:lnTo>
                    <a:pt x="62" y="27"/>
                  </a:lnTo>
                  <a:lnTo>
                    <a:pt x="58" y="27"/>
                  </a:lnTo>
                  <a:lnTo>
                    <a:pt x="58" y="23"/>
                  </a:lnTo>
                  <a:close/>
                  <a:moveTo>
                    <a:pt x="62" y="27"/>
                  </a:moveTo>
                  <a:lnTo>
                    <a:pt x="62" y="33"/>
                  </a:lnTo>
                  <a:lnTo>
                    <a:pt x="54" y="33"/>
                  </a:lnTo>
                  <a:lnTo>
                    <a:pt x="54" y="27"/>
                  </a:lnTo>
                  <a:lnTo>
                    <a:pt x="62" y="27"/>
                  </a:lnTo>
                  <a:close/>
                  <a:moveTo>
                    <a:pt x="62" y="33"/>
                  </a:moveTo>
                  <a:lnTo>
                    <a:pt x="62" y="37"/>
                  </a:lnTo>
                  <a:lnTo>
                    <a:pt x="58" y="37"/>
                  </a:lnTo>
                  <a:lnTo>
                    <a:pt x="58" y="33"/>
                  </a:lnTo>
                  <a:lnTo>
                    <a:pt x="62" y="33"/>
                  </a:lnTo>
                  <a:close/>
                  <a:moveTo>
                    <a:pt x="58" y="37"/>
                  </a:moveTo>
                  <a:lnTo>
                    <a:pt x="34" y="37"/>
                  </a:lnTo>
                  <a:lnTo>
                    <a:pt x="34" y="29"/>
                  </a:lnTo>
                  <a:lnTo>
                    <a:pt x="58" y="29"/>
                  </a:lnTo>
                  <a:lnTo>
                    <a:pt x="58" y="37"/>
                  </a:lnTo>
                  <a:close/>
                  <a:moveTo>
                    <a:pt x="30" y="33"/>
                  </a:moveTo>
                  <a:lnTo>
                    <a:pt x="30" y="29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0" y="33"/>
                  </a:lnTo>
                  <a:close/>
                  <a:moveTo>
                    <a:pt x="38" y="33"/>
                  </a:moveTo>
                  <a:lnTo>
                    <a:pt x="38" y="59"/>
                  </a:lnTo>
                  <a:lnTo>
                    <a:pt x="30" y="59"/>
                  </a:lnTo>
                  <a:lnTo>
                    <a:pt x="30" y="33"/>
                  </a:lnTo>
                  <a:lnTo>
                    <a:pt x="38" y="33"/>
                  </a:lnTo>
                  <a:close/>
                  <a:moveTo>
                    <a:pt x="38" y="59"/>
                  </a:moveTo>
                  <a:lnTo>
                    <a:pt x="38" y="63"/>
                  </a:lnTo>
                  <a:lnTo>
                    <a:pt x="34" y="63"/>
                  </a:lnTo>
                  <a:lnTo>
                    <a:pt x="34" y="59"/>
                  </a:lnTo>
                  <a:lnTo>
                    <a:pt x="38" y="59"/>
                  </a:lnTo>
                  <a:close/>
                  <a:moveTo>
                    <a:pt x="34" y="63"/>
                  </a:moveTo>
                  <a:lnTo>
                    <a:pt x="30" y="63"/>
                  </a:lnTo>
                  <a:lnTo>
                    <a:pt x="30" y="53"/>
                  </a:lnTo>
                  <a:lnTo>
                    <a:pt x="34" y="53"/>
                  </a:lnTo>
                  <a:lnTo>
                    <a:pt x="34" y="63"/>
                  </a:lnTo>
                  <a:close/>
                  <a:moveTo>
                    <a:pt x="30" y="63"/>
                  </a:moveTo>
                  <a:lnTo>
                    <a:pt x="26" y="63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close/>
                  <a:moveTo>
                    <a:pt x="26" y="59"/>
                  </a:moveTo>
                  <a:lnTo>
                    <a:pt x="26" y="33"/>
                  </a:lnTo>
                  <a:lnTo>
                    <a:pt x="34" y="33"/>
                  </a:lnTo>
                  <a:lnTo>
                    <a:pt x="34" y="59"/>
                  </a:lnTo>
                  <a:lnTo>
                    <a:pt x="26" y="59"/>
                  </a:lnTo>
                  <a:close/>
                  <a:moveTo>
                    <a:pt x="30" y="29"/>
                  </a:moveTo>
                  <a:lnTo>
                    <a:pt x="34" y="29"/>
                  </a:lnTo>
                  <a:lnTo>
                    <a:pt x="34" y="33"/>
                  </a:lnTo>
                  <a:lnTo>
                    <a:pt x="30" y="33"/>
                  </a:lnTo>
                  <a:lnTo>
                    <a:pt x="30" y="29"/>
                  </a:lnTo>
                  <a:close/>
                  <a:moveTo>
                    <a:pt x="30" y="37"/>
                  </a:moveTo>
                  <a:lnTo>
                    <a:pt x="4" y="37"/>
                  </a:lnTo>
                  <a:lnTo>
                    <a:pt x="4" y="29"/>
                  </a:lnTo>
                  <a:lnTo>
                    <a:pt x="30" y="29"/>
                  </a:lnTo>
                  <a:lnTo>
                    <a:pt x="30" y="37"/>
                  </a:lnTo>
                  <a:close/>
                  <a:moveTo>
                    <a:pt x="4" y="37"/>
                  </a:moveTo>
                  <a:lnTo>
                    <a:pt x="0" y="37"/>
                  </a:lnTo>
                  <a:lnTo>
                    <a:pt x="0" y="33"/>
                  </a:lnTo>
                  <a:lnTo>
                    <a:pt x="4" y="33"/>
                  </a:lnTo>
                  <a:lnTo>
                    <a:pt x="4" y="37"/>
                  </a:lnTo>
                  <a:close/>
                  <a:moveTo>
                    <a:pt x="0" y="33"/>
                  </a:moveTo>
                  <a:lnTo>
                    <a:pt x="0" y="27"/>
                  </a:lnTo>
                  <a:lnTo>
                    <a:pt x="8" y="27"/>
                  </a:lnTo>
                  <a:lnTo>
                    <a:pt x="8" y="33"/>
                  </a:lnTo>
                  <a:lnTo>
                    <a:pt x="0" y="33"/>
                  </a:lnTo>
                  <a:close/>
                  <a:moveTo>
                    <a:pt x="0" y="27"/>
                  </a:moveTo>
                  <a:lnTo>
                    <a:pt x="0" y="23"/>
                  </a:lnTo>
                  <a:lnTo>
                    <a:pt x="4" y="23"/>
                  </a:lnTo>
                  <a:lnTo>
                    <a:pt x="4" y="27"/>
                  </a:lnTo>
                  <a:lnTo>
                    <a:pt x="0" y="27"/>
                  </a:lnTo>
                  <a:close/>
                  <a:moveTo>
                    <a:pt x="4" y="23"/>
                  </a:moveTo>
                  <a:lnTo>
                    <a:pt x="30" y="23"/>
                  </a:lnTo>
                  <a:lnTo>
                    <a:pt x="30" y="33"/>
                  </a:lnTo>
                  <a:lnTo>
                    <a:pt x="4" y="33"/>
                  </a:lnTo>
                  <a:lnTo>
                    <a:pt x="4" y="23"/>
                  </a:lnTo>
                  <a:close/>
                  <a:moveTo>
                    <a:pt x="34" y="27"/>
                  </a:moveTo>
                  <a:lnTo>
                    <a:pt x="34" y="33"/>
                  </a:lnTo>
                  <a:lnTo>
                    <a:pt x="30" y="33"/>
                  </a:lnTo>
                  <a:lnTo>
                    <a:pt x="30" y="27"/>
                  </a:lnTo>
                  <a:lnTo>
                    <a:pt x="34" y="27"/>
                  </a:lnTo>
                  <a:close/>
                  <a:moveTo>
                    <a:pt x="26" y="27"/>
                  </a:moveTo>
                  <a:lnTo>
                    <a:pt x="26" y="3"/>
                  </a:lnTo>
                  <a:lnTo>
                    <a:pt x="34" y="3"/>
                  </a:lnTo>
                  <a:lnTo>
                    <a:pt x="34" y="27"/>
                  </a:lnTo>
                  <a:lnTo>
                    <a:pt x="26" y="27"/>
                  </a:lnTo>
                  <a:close/>
                  <a:moveTo>
                    <a:pt x="26" y="3"/>
                  </a:moveTo>
                  <a:lnTo>
                    <a:pt x="26" y="0"/>
                  </a:lnTo>
                  <a:lnTo>
                    <a:pt x="30" y="0"/>
                  </a:lnTo>
                  <a:lnTo>
                    <a:pt x="30" y="3"/>
                  </a:lnTo>
                  <a:lnTo>
                    <a:pt x="26" y="3"/>
                  </a:lnTo>
                  <a:close/>
                  <a:moveTo>
                    <a:pt x="30" y="0"/>
                  </a:moveTo>
                  <a:lnTo>
                    <a:pt x="34" y="0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0"/>
                  </a:lnTo>
                  <a:close/>
                  <a:moveTo>
                    <a:pt x="34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</p:grpSp>
      <p:sp>
        <p:nvSpPr>
          <p:cNvPr id="59" name="Freeform 54">
            <a:extLst>
              <a:ext uri="{FF2B5EF4-FFF2-40B4-BE49-F238E27FC236}">
                <a16:creationId xmlns:a16="http://schemas.microsoft.com/office/drawing/2014/main" id="{F36AF78E-AEC5-46D7-A0E7-8ACF1B76673C}"/>
              </a:ext>
            </a:extLst>
          </p:cNvPr>
          <p:cNvSpPr>
            <a:spLocks/>
          </p:cNvSpPr>
          <p:nvPr/>
        </p:nvSpPr>
        <p:spPr bwMode="auto">
          <a:xfrm>
            <a:off x="3653104" y="4877856"/>
            <a:ext cx="116497" cy="81571"/>
          </a:xfrm>
          <a:custGeom>
            <a:avLst/>
            <a:gdLst>
              <a:gd name="T0" fmla="*/ 65088 w 79"/>
              <a:gd name="T1" fmla="*/ 19050 h 68"/>
              <a:gd name="T2" fmla="*/ 68263 w 79"/>
              <a:gd name="T3" fmla="*/ 9525 h 68"/>
              <a:gd name="T4" fmla="*/ 77788 w 79"/>
              <a:gd name="T5" fmla="*/ 6350 h 68"/>
              <a:gd name="T6" fmla="*/ 84138 w 79"/>
              <a:gd name="T7" fmla="*/ 0 h 68"/>
              <a:gd name="T8" fmla="*/ 93663 w 79"/>
              <a:gd name="T9" fmla="*/ 0 h 68"/>
              <a:gd name="T10" fmla="*/ 103188 w 79"/>
              <a:gd name="T11" fmla="*/ 0 h 68"/>
              <a:gd name="T12" fmla="*/ 109538 w 79"/>
              <a:gd name="T13" fmla="*/ 3175 h 68"/>
              <a:gd name="T14" fmla="*/ 112713 w 79"/>
              <a:gd name="T15" fmla="*/ 6350 h 68"/>
              <a:gd name="T16" fmla="*/ 119063 w 79"/>
              <a:gd name="T17" fmla="*/ 12700 h 68"/>
              <a:gd name="T18" fmla="*/ 125413 w 79"/>
              <a:gd name="T19" fmla="*/ 28575 h 68"/>
              <a:gd name="T20" fmla="*/ 125413 w 79"/>
              <a:gd name="T21" fmla="*/ 53975 h 68"/>
              <a:gd name="T22" fmla="*/ 125413 w 79"/>
              <a:gd name="T23" fmla="*/ 107950 h 68"/>
              <a:gd name="T24" fmla="*/ 115888 w 79"/>
              <a:gd name="T25" fmla="*/ 107950 h 68"/>
              <a:gd name="T26" fmla="*/ 115888 w 79"/>
              <a:gd name="T27" fmla="*/ 50800 h 68"/>
              <a:gd name="T28" fmla="*/ 115888 w 79"/>
              <a:gd name="T29" fmla="*/ 34925 h 68"/>
              <a:gd name="T30" fmla="*/ 109538 w 79"/>
              <a:gd name="T31" fmla="*/ 22225 h 68"/>
              <a:gd name="T32" fmla="*/ 103188 w 79"/>
              <a:gd name="T33" fmla="*/ 15875 h 68"/>
              <a:gd name="T34" fmla="*/ 93663 w 79"/>
              <a:gd name="T35" fmla="*/ 12700 h 68"/>
              <a:gd name="T36" fmla="*/ 87313 w 79"/>
              <a:gd name="T37" fmla="*/ 12700 h 68"/>
              <a:gd name="T38" fmla="*/ 80963 w 79"/>
              <a:gd name="T39" fmla="*/ 15875 h 68"/>
              <a:gd name="T40" fmla="*/ 74613 w 79"/>
              <a:gd name="T41" fmla="*/ 22225 h 68"/>
              <a:gd name="T42" fmla="*/ 71438 w 79"/>
              <a:gd name="T43" fmla="*/ 28575 h 68"/>
              <a:gd name="T44" fmla="*/ 68263 w 79"/>
              <a:gd name="T45" fmla="*/ 31750 h 68"/>
              <a:gd name="T46" fmla="*/ 68263 w 79"/>
              <a:gd name="T47" fmla="*/ 38100 h 68"/>
              <a:gd name="T48" fmla="*/ 68263 w 79"/>
              <a:gd name="T49" fmla="*/ 44450 h 68"/>
              <a:gd name="T50" fmla="*/ 68263 w 79"/>
              <a:gd name="T51" fmla="*/ 57150 h 68"/>
              <a:gd name="T52" fmla="*/ 68263 w 79"/>
              <a:gd name="T53" fmla="*/ 107950 h 68"/>
              <a:gd name="T54" fmla="*/ 60325 w 79"/>
              <a:gd name="T55" fmla="*/ 107950 h 68"/>
              <a:gd name="T56" fmla="*/ 60325 w 79"/>
              <a:gd name="T57" fmla="*/ 47625 h 68"/>
              <a:gd name="T58" fmla="*/ 57150 w 79"/>
              <a:gd name="T59" fmla="*/ 31750 h 68"/>
              <a:gd name="T60" fmla="*/ 53975 w 79"/>
              <a:gd name="T61" fmla="*/ 22225 h 68"/>
              <a:gd name="T62" fmla="*/ 44450 w 79"/>
              <a:gd name="T63" fmla="*/ 15875 h 68"/>
              <a:gd name="T64" fmla="*/ 34925 w 79"/>
              <a:gd name="T65" fmla="*/ 12700 h 68"/>
              <a:gd name="T66" fmla="*/ 28575 w 79"/>
              <a:gd name="T67" fmla="*/ 12700 h 68"/>
              <a:gd name="T68" fmla="*/ 22225 w 79"/>
              <a:gd name="T69" fmla="*/ 15875 h 68"/>
              <a:gd name="T70" fmla="*/ 15875 w 79"/>
              <a:gd name="T71" fmla="*/ 22225 h 68"/>
              <a:gd name="T72" fmla="*/ 12700 w 79"/>
              <a:gd name="T73" fmla="*/ 28575 h 68"/>
              <a:gd name="T74" fmla="*/ 12700 w 79"/>
              <a:gd name="T75" fmla="*/ 31750 h 68"/>
              <a:gd name="T76" fmla="*/ 9525 w 79"/>
              <a:gd name="T77" fmla="*/ 38100 h 68"/>
              <a:gd name="T78" fmla="*/ 9525 w 79"/>
              <a:gd name="T79" fmla="*/ 44450 h 68"/>
              <a:gd name="T80" fmla="*/ 9525 w 79"/>
              <a:gd name="T81" fmla="*/ 57150 h 68"/>
              <a:gd name="T82" fmla="*/ 9525 w 79"/>
              <a:gd name="T83" fmla="*/ 107950 h 68"/>
              <a:gd name="T84" fmla="*/ 0 w 79"/>
              <a:gd name="T85" fmla="*/ 107950 h 68"/>
              <a:gd name="T86" fmla="*/ 0 w 79"/>
              <a:gd name="T87" fmla="*/ 3175 h 68"/>
              <a:gd name="T88" fmla="*/ 9525 w 79"/>
              <a:gd name="T89" fmla="*/ 3175 h 68"/>
              <a:gd name="T90" fmla="*/ 9525 w 79"/>
              <a:gd name="T91" fmla="*/ 15875 h 68"/>
              <a:gd name="T92" fmla="*/ 15875 w 79"/>
              <a:gd name="T93" fmla="*/ 9525 h 68"/>
              <a:gd name="T94" fmla="*/ 22225 w 79"/>
              <a:gd name="T95" fmla="*/ 3175 h 68"/>
              <a:gd name="T96" fmla="*/ 28575 w 79"/>
              <a:gd name="T97" fmla="*/ 0 h 68"/>
              <a:gd name="T98" fmla="*/ 34925 w 79"/>
              <a:gd name="T99" fmla="*/ 0 h 68"/>
              <a:gd name="T100" fmla="*/ 44450 w 79"/>
              <a:gd name="T101" fmla="*/ 0 h 68"/>
              <a:gd name="T102" fmla="*/ 53975 w 79"/>
              <a:gd name="T103" fmla="*/ 6350 h 68"/>
              <a:gd name="T104" fmla="*/ 60325 w 79"/>
              <a:gd name="T105" fmla="*/ 12700 h 68"/>
              <a:gd name="T106" fmla="*/ 65088 w 79"/>
              <a:gd name="T107" fmla="*/ 19050 h 6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9" h="68">
                <a:moveTo>
                  <a:pt x="41" y="12"/>
                </a:moveTo>
                <a:lnTo>
                  <a:pt x="43" y="6"/>
                </a:lnTo>
                <a:lnTo>
                  <a:pt x="49" y="4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69" y="2"/>
                </a:lnTo>
                <a:lnTo>
                  <a:pt x="71" y="4"/>
                </a:lnTo>
                <a:lnTo>
                  <a:pt x="75" y="8"/>
                </a:lnTo>
                <a:lnTo>
                  <a:pt x="79" y="18"/>
                </a:lnTo>
                <a:lnTo>
                  <a:pt x="79" y="34"/>
                </a:lnTo>
                <a:lnTo>
                  <a:pt x="79" y="68"/>
                </a:lnTo>
                <a:lnTo>
                  <a:pt x="73" y="68"/>
                </a:lnTo>
                <a:lnTo>
                  <a:pt x="73" y="32"/>
                </a:lnTo>
                <a:lnTo>
                  <a:pt x="73" y="22"/>
                </a:lnTo>
                <a:lnTo>
                  <a:pt x="69" y="14"/>
                </a:lnTo>
                <a:lnTo>
                  <a:pt x="65" y="10"/>
                </a:lnTo>
                <a:lnTo>
                  <a:pt x="59" y="8"/>
                </a:lnTo>
                <a:lnTo>
                  <a:pt x="55" y="8"/>
                </a:lnTo>
                <a:lnTo>
                  <a:pt x="51" y="10"/>
                </a:lnTo>
                <a:lnTo>
                  <a:pt x="47" y="14"/>
                </a:lnTo>
                <a:lnTo>
                  <a:pt x="45" y="18"/>
                </a:lnTo>
                <a:lnTo>
                  <a:pt x="43" y="20"/>
                </a:lnTo>
                <a:lnTo>
                  <a:pt x="43" y="24"/>
                </a:lnTo>
                <a:lnTo>
                  <a:pt x="43" y="28"/>
                </a:lnTo>
                <a:lnTo>
                  <a:pt x="43" y="36"/>
                </a:lnTo>
                <a:lnTo>
                  <a:pt x="43" y="68"/>
                </a:lnTo>
                <a:lnTo>
                  <a:pt x="38" y="68"/>
                </a:lnTo>
                <a:lnTo>
                  <a:pt x="38" y="30"/>
                </a:lnTo>
                <a:lnTo>
                  <a:pt x="36" y="20"/>
                </a:lnTo>
                <a:lnTo>
                  <a:pt x="34" y="14"/>
                </a:lnTo>
                <a:lnTo>
                  <a:pt x="28" y="10"/>
                </a:lnTo>
                <a:lnTo>
                  <a:pt x="22" y="8"/>
                </a:lnTo>
                <a:lnTo>
                  <a:pt x="18" y="8"/>
                </a:lnTo>
                <a:lnTo>
                  <a:pt x="14" y="10"/>
                </a:lnTo>
                <a:lnTo>
                  <a:pt x="10" y="14"/>
                </a:lnTo>
                <a:lnTo>
                  <a:pt x="8" y="18"/>
                </a:lnTo>
                <a:lnTo>
                  <a:pt x="8" y="20"/>
                </a:lnTo>
                <a:lnTo>
                  <a:pt x="6" y="24"/>
                </a:lnTo>
                <a:lnTo>
                  <a:pt x="6" y="28"/>
                </a:lnTo>
                <a:lnTo>
                  <a:pt x="6" y="36"/>
                </a:lnTo>
                <a:lnTo>
                  <a:pt x="6" y="68"/>
                </a:lnTo>
                <a:lnTo>
                  <a:pt x="0" y="68"/>
                </a:lnTo>
                <a:lnTo>
                  <a:pt x="0" y="2"/>
                </a:lnTo>
                <a:lnTo>
                  <a:pt x="6" y="2"/>
                </a:lnTo>
                <a:lnTo>
                  <a:pt x="6" y="10"/>
                </a:lnTo>
                <a:lnTo>
                  <a:pt x="10" y="6"/>
                </a:lnTo>
                <a:lnTo>
                  <a:pt x="14" y="2"/>
                </a:lnTo>
                <a:lnTo>
                  <a:pt x="18" y="0"/>
                </a:lnTo>
                <a:lnTo>
                  <a:pt x="22" y="0"/>
                </a:lnTo>
                <a:lnTo>
                  <a:pt x="28" y="0"/>
                </a:lnTo>
                <a:lnTo>
                  <a:pt x="34" y="4"/>
                </a:lnTo>
                <a:lnTo>
                  <a:pt x="38" y="8"/>
                </a:lnTo>
                <a:lnTo>
                  <a:pt x="41" y="12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60" name="Freeform 55">
            <a:extLst>
              <a:ext uri="{FF2B5EF4-FFF2-40B4-BE49-F238E27FC236}">
                <a16:creationId xmlns:a16="http://schemas.microsoft.com/office/drawing/2014/main" id="{09737D40-C45D-4026-8A8D-2F761E80F07B}"/>
              </a:ext>
            </a:extLst>
          </p:cNvPr>
          <p:cNvSpPr>
            <a:spLocks/>
          </p:cNvSpPr>
          <p:nvPr/>
        </p:nvSpPr>
        <p:spPr bwMode="auto">
          <a:xfrm>
            <a:off x="3653104" y="4877856"/>
            <a:ext cx="116497" cy="81571"/>
          </a:xfrm>
          <a:custGeom>
            <a:avLst/>
            <a:gdLst>
              <a:gd name="T0" fmla="*/ 65088 w 79"/>
              <a:gd name="T1" fmla="*/ 19050 h 68"/>
              <a:gd name="T2" fmla="*/ 68263 w 79"/>
              <a:gd name="T3" fmla="*/ 9525 h 68"/>
              <a:gd name="T4" fmla="*/ 77788 w 79"/>
              <a:gd name="T5" fmla="*/ 6350 h 68"/>
              <a:gd name="T6" fmla="*/ 84138 w 79"/>
              <a:gd name="T7" fmla="*/ 0 h 68"/>
              <a:gd name="T8" fmla="*/ 93663 w 79"/>
              <a:gd name="T9" fmla="*/ 0 h 68"/>
              <a:gd name="T10" fmla="*/ 103188 w 79"/>
              <a:gd name="T11" fmla="*/ 0 h 68"/>
              <a:gd name="T12" fmla="*/ 109538 w 79"/>
              <a:gd name="T13" fmla="*/ 3175 h 68"/>
              <a:gd name="T14" fmla="*/ 112713 w 79"/>
              <a:gd name="T15" fmla="*/ 6350 h 68"/>
              <a:gd name="T16" fmla="*/ 119063 w 79"/>
              <a:gd name="T17" fmla="*/ 12700 h 68"/>
              <a:gd name="T18" fmla="*/ 125413 w 79"/>
              <a:gd name="T19" fmla="*/ 28575 h 68"/>
              <a:gd name="T20" fmla="*/ 125413 w 79"/>
              <a:gd name="T21" fmla="*/ 53975 h 68"/>
              <a:gd name="T22" fmla="*/ 125413 w 79"/>
              <a:gd name="T23" fmla="*/ 107950 h 68"/>
              <a:gd name="T24" fmla="*/ 115888 w 79"/>
              <a:gd name="T25" fmla="*/ 107950 h 68"/>
              <a:gd name="T26" fmla="*/ 115888 w 79"/>
              <a:gd name="T27" fmla="*/ 50800 h 68"/>
              <a:gd name="T28" fmla="*/ 115888 w 79"/>
              <a:gd name="T29" fmla="*/ 34925 h 68"/>
              <a:gd name="T30" fmla="*/ 109538 w 79"/>
              <a:gd name="T31" fmla="*/ 22225 h 68"/>
              <a:gd name="T32" fmla="*/ 103188 w 79"/>
              <a:gd name="T33" fmla="*/ 15875 h 68"/>
              <a:gd name="T34" fmla="*/ 93663 w 79"/>
              <a:gd name="T35" fmla="*/ 12700 h 68"/>
              <a:gd name="T36" fmla="*/ 87313 w 79"/>
              <a:gd name="T37" fmla="*/ 12700 h 68"/>
              <a:gd name="T38" fmla="*/ 80963 w 79"/>
              <a:gd name="T39" fmla="*/ 15875 h 68"/>
              <a:gd name="T40" fmla="*/ 74613 w 79"/>
              <a:gd name="T41" fmla="*/ 22225 h 68"/>
              <a:gd name="T42" fmla="*/ 71438 w 79"/>
              <a:gd name="T43" fmla="*/ 28575 h 68"/>
              <a:gd name="T44" fmla="*/ 68263 w 79"/>
              <a:gd name="T45" fmla="*/ 31750 h 68"/>
              <a:gd name="T46" fmla="*/ 68263 w 79"/>
              <a:gd name="T47" fmla="*/ 38100 h 68"/>
              <a:gd name="T48" fmla="*/ 68263 w 79"/>
              <a:gd name="T49" fmla="*/ 44450 h 68"/>
              <a:gd name="T50" fmla="*/ 68263 w 79"/>
              <a:gd name="T51" fmla="*/ 57150 h 68"/>
              <a:gd name="T52" fmla="*/ 68263 w 79"/>
              <a:gd name="T53" fmla="*/ 107950 h 68"/>
              <a:gd name="T54" fmla="*/ 60325 w 79"/>
              <a:gd name="T55" fmla="*/ 107950 h 68"/>
              <a:gd name="T56" fmla="*/ 60325 w 79"/>
              <a:gd name="T57" fmla="*/ 47625 h 68"/>
              <a:gd name="T58" fmla="*/ 57150 w 79"/>
              <a:gd name="T59" fmla="*/ 31750 h 68"/>
              <a:gd name="T60" fmla="*/ 53975 w 79"/>
              <a:gd name="T61" fmla="*/ 22225 h 68"/>
              <a:gd name="T62" fmla="*/ 44450 w 79"/>
              <a:gd name="T63" fmla="*/ 15875 h 68"/>
              <a:gd name="T64" fmla="*/ 34925 w 79"/>
              <a:gd name="T65" fmla="*/ 12700 h 68"/>
              <a:gd name="T66" fmla="*/ 28575 w 79"/>
              <a:gd name="T67" fmla="*/ 12700 h 68"/>
              <a:gd name="T68" fmla="*/ 22225 w 79"/>
              <a:gd name="T69" fmla="*/ 15875 h 68"/>
              <a:gd name="T70" fmla="*/ 15875 w 79"/>
              <a:gd name="T71" fmla="*/ 22225 h 68"/>
              <a:gd name="T72" fmla="*/ 12700 w 79"/>
              <a:gd name="T73" fmla="*/ 28575 h 68"/>
              <a:gd name="T74" fmla="*/ 12700 w 79"/>
              <a:gd name="T75" fmla="*/ 31750 h 68"/>
              <a:gd name="T76" fmla="*/ 9525 w 79"/>
              <a:gd name="T77" fmla="*/ 38100 h 68"/>
              <a:gd name="T78" fmla="*/ 9525 w 79"/>
              <a:gd name="T79" fmla="*/ 44450 h 68"/>
              <a:gd name="T80" fmla="*/ 9525 w 79"/>
              <a:gd name="T81" fmla="*/ 57150 h 68"/>
              <a:gd name="T82" fmla="*/ 9525 w 79"/>
              <a:gd name="T83" fmla="*/ 107950 h 68"/>
              <a:gd name="T84" fmla="*/ 0 w 79"/>
              <a:gd name="T85" fmla="*/ 107950 h 68"/>
              <a:gd name="T86" fmla="*/ 0 w 79"/>
              <a:gd name="T87" fmla="*/ 3175 h 68"/>
              <a:gd name="T88" fmla="*/ 9525 w 79"/>
              <a:gd name="T89" fmla="*/ 3175 h 68"/>
              <a:gd name="T90" fmla="*/ 9525 w 79"/>
              <a:gd name="T91" fmla="*/ 15875 h 68"/>
              <a:gd name="T92" fmla="*/ 15875 w 79"/>
              <a:gd name="T93" fmla="*/ 9525 h 68"/>
              <a:gd name="T94" fmla="*/ 22225 w 79"/>
              <a:gd name="T95" fmla="*/ 3175 h 68"/>
              <a:gd name="T96" fmla="*/ 28575 w 79"/>
              <a:gd name="T97" fmla="*/ 0 h 68"/>
              <a:gd name="T98" fmla="*/ 34925 w 79"/>
              <a:gd name="T99" fmla="*/ 0 h 68"/>
              <a:gd name="T100" fmla="*/ 44450 w 79"/>
              <a:gd name="T101" fmla="*/ 0 h 68"/>
              <a:gd name="T102" fmla="*/ 53975 w 79"/>
              <a:gd name="T103" fmla="*/ 6350 h 68"/>
              <a:gd name="T104" fmla="*/ 60325 w 79"/>
              <a:gd name="T105" fmla="*/ 12700 h 68"/>
              <a:gd name="T106" fmla="*/ 65088 w 79"/>
              <a:gd name="T107" fmla="*/ 19050 h 6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9" h="68">
                <a:moveTo>
                  <a:pt x="41" y="12"/>
                </a:moveTo>
                <a:lnTo>
                  <a:pt x="43" y="6"/>
                </a:lnTo>
                <a:lnTo>
                  <a:pt x="49" y="4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69" y="2"/>
                </a:lnTo>
                <a:lnTo>
                  <a:pt x="71" y="4"/>
                </a:lnTo>
                <a:lnTo>
                  <a:pt x="75" y="8"/>
                </a:lnTo>
                <a:lnTo>
                  <a:pt x="79" y="18"/>
                </a:lnTo>
                <a:lnTo>
                  <a:pt x="79" y="34"/>
                </a:lnTo>
                <a:lnTo>
                  <a:pt x="79" y="68"/>
                </a:lnTo>
                <a:lnTo>
                  <a:pt x="73" y="68"/>
                </a:lnTo>
                <a:lnTo>
                  <a:pt x="73" y="32"/>
                </a:lnTo>
                <a:lnTo>
                  <a:pt x="73" y="22"/>
                </a:lnTo>
                <a:lnTo>
                  <a:pt x="69" y="14"/>
                </a:lnTo>
                <a:lnTo>
                  <a:pt x="65" y="10"/>
                </a:lnTo>
                <a:lnTo>
                  <a:pt x="59" y="8"/>
                </a:lnTo>
                <a:lnTo>
                  <a:pt x="55" y="8"/>
                </a:lnTo>
                <a:lnTo>
                  <a:pt x="51" y="10"/>
                </a:lnTo>
                <a:lnTo>
                  <a:pt x="47" y="14"/>
                </a:lnTo>
                <a:lnTo>
                  <a:pt x="45" y="18"/>
                </a:lnTo>
                <a:lnTo>
                  <a:pt x="43" y="20"/>
                </a:lnTo>
                <a:lnTo>
                  <a:pt x="43" y="24"/>
                </a:lnTo>
                <a:lnTo>
                  <a:pt x="43" y="28"/>
                </a:lnTo>
                <a:lnTo>
                  <a:pt x="43" y="36"/>
                </a:lnTo>
                <a:lnTo>
                  <a:pt x="43" y="68"/>
                </a:lnTo>
                <a:lnTo>
                  <a:pt x="38" y="68"/>
                </a:lnTo>
                <a:lnTo>
                  <a:pt x="38" y="30"/>
                </a:lnTo>
                <a:lnTo>
                  <a:pt x="36" y="20"/>
                </a:lnTo>
                <a:lnTo>
                  <a:pt x="34" y="14"/>
                </a:lnTo>
                <a:lnTo>
                  <a:pt x="28" y="10"/>
                </a:lnTo>
                <a:lnTo>
                  <a:pt x="22" y="8"/>
                </a:lnTo>
                <a:lnTo>
                  <a:pt x="18" y="8"/>
                </a:lnTo>
                <a:lnTo>
                  <a:pt x="14" y="10"/>
                </a:lnTo>
                <a:lnTo>
                  <a:pt x="10" y="14"/>
                </a:lnTo>
                <a:lnTo>
                  <a:pt x="8" y="18"/>
                </a:lnTo>
                <a:lnTo>
                  <a:pt x="8" y="20"/>
                </a:lnTo>
                <a:lnTo>
                  <a:pt x="6" y="24"/>
                </a:lnTo>
                <a:lnTo>
                  <a:pt x="6" y="28"/>
                </a:lnTo>
                <a:lnTo>
                  <a:pt x="6" y="36"/>
                </a:lnTo>
                <a:lnTo>
                  <a:pt x="6" y="68"/>
                </a:lnTo>
                <a:lnTo>
                  <a:pt x="0" y="68"/>
                </a:lnTo>
                <a:lnTo>
                  <a:pt x="0" y="2"/>
                </a:lnTo>
                <a:lnTo>
                  <a:pt x="6" y="2"/>
                </a:lnTo>
                <a:lnTo>
                  <a:pt x="6" y="10"/>
                </a:lnTo>
                <a:lnTo>
                  <a:pt x="10" y="6"/>
                </a:lnTo>
                <a:lnTo>
                  <a:pt x="14" y="2"/>
                </a:lnTo>
                <a:lnTo>
                  <a:pt x="18" y="0"/>
                </a:lnTo>
                <a:lnTo>
                  <a:pt x="22" y="0"/>
                </a:lnTo>
                <a:lnTo>
                  <a:pt x="28" y="0"/>
                </a:lnTo>
                <a:lnTo>
                  <a:pt x="34" y="4"/>
                </a:lnTo>
                <a:lnTo>
                  <a:pt x="38" y="8"/>
                </a:lnTo>
                <a:lnTo>
                  <a:pt x="41" y="12"/>
                </a:lnTo>
              </a:path>
            </a:pathLst>
          </a:custGeom>
          <a:noFill/>
          <a:ln w="6350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61" name="Freeform 56">
            <a:extLst>
              <a:ext uri="{FF2B5EF4-FFF2-40B4-BE49-F238E27FC236}">
                <a16:creationId xmlns:a16="http://schemas.microsoft.com/office/drawing/2014/main" id="{1750D9A2-3982-4C20-9C88-B3A616E891F2}"/>
              </a:ext>
            </a:extLst>
          </p:cNvPr>
          <p:cNvSpPr>
            <a:spLocks/>
          </p:cNvSpPr>
          <p:nvPr/>
        </p:nvSpPr>
        <p:spPr bwMode="auto">
          <a:xfrm>
            <a:off x="3807942" y="4935436"/>
            <a:ext cx="47189" cy="77972"/>
          </a:xfrm>
          <a:custGeom>
            <a:avLst/>
            <a:gdLst>
              <a:gd name="T0" fmla="*/ 0 w 32"/>
              <a:gd name="T1" fmla="*/ 103187 h 65"/>
              <a:gd name="T2" fmla="*/ 0 w 32"/>
              <a:gd name="T3" fmla="*/ 0 h 65"/>
              <a:gd name="T4" fmla="*/ 50800 w 32"/>
              <a:gd name="T5" fmla="*/ 0 h 65"/>
              <a:gd name="T6" fmla="*/ 50800 w 32"/>
              <a:gd name="T7" fmla="*/ 9525 h 65"/>
              <a:gd name="T8" fmla="*/ 9525 w 32"/>
              <a:gd name="T9" fmla="*/ 9525 h 65"/>
              <a:gd name="T10" fmla="*/ 9525 w 32"/>
              <a:gd name="T11" fmla="*/ 47625 h 65"/>
              <a:gd name="T12" fmla="*/ 50800 w 32"/>
              <a:gd name="T13" fmla="*/ 47625 h 65"/>
              <a:gd name="T14" fmla="*/ 50800 w 32"/>
              <a:gd name="T15" fmla="*/ 57150 h 65"/>
              <a:gd name="T16" fmla="*/ 9525 w 32"/>
              <a:gd name="T17" fmla="*/ 57150 h 65"/>
              <a:gd name="T18" fmla="*/ 9525 w 32"/>
              <a:gd name="T19" fmla="*/ 103187 h 65"/>
              <a:gd name="T20" fmla="*/ 0 w 32"/>
              <a:gd name="T21" fmla="*/ 103187 h 6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" h="65">
                <a:moveTo>
                  <a:pt x="0" y="65"/>
                </a:moveTo>
                <a:lnTo>
                  <a:pt x="0" y="0"/>
                </a:lnTo>
                <a:lnTo>
                  <a:pt x="32" y="0"/>
                </a:lnTo>
                <a:lnTo>
                  <a:pt x="32" y="6"/>
                </a:lnTo>
                <a:lnTo>
                  <a:pt x="6" y="6"/>
                </a:lnTo>
                <a:lnTo>
                  <a:pt x="6" y="30"/>
                </a:lnTo>
                <a:lnTo>
                  <a:pt x="32" y="30"/>
                </a:lnTo>
                <a:lnTo>
                  <a:pt x="32" y="36"/>
                </a:lnTo>
                <a:lnTo>
                  <a:pt x="6" y="36"/>
                </a:lnTo>
                <a:lnTo>
                  <a:pt x="6" y="65"/>
                </a:lnTo>
                <a:lnTo>
                  <a:pt x="0" y="65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62" name="Freeform 57">
            <a:extLst>
              <a:ext uri="{FF2B5EF4-FFF2-40B4-BE49-F238E27FC236}">
                <a16:creationId xmlns:a16="http://schemas.microsoft.com/office/drawing/2014/main" id="{6806D9D0-458F-4586-B009-BE2E43886AFF}"/>
              </a:ext>
            </a:extLst>
          </p:cNvPr>
          <p:cNvSpPr>
            <a:spLocks/>
          </p:cNvSpPr>
          <p:nvPr/>
        </p:nvSpPr>
        <p:spPr bwMode="auto">
          <a:xfrm>
            <a:off x="3807942" y="4935436"/>
            <a:ext cx="47189" cy="77972"/>
          </a:xfrm>
          <a:custGeom>
            <a:avLst/>
            <a:gdLst>
              <a:gd name="T0" fmla="*/ 0 w 32"/>
              <a:gd name="T1" fmla="*/ 103187 h 65"/>
              <a:gd name="T2" fmla="*/ 0 w 32"/>
              <a:gd name="T3" fmla="*/ 0 h 65"/>
              <a:gd name="T4" fmla="*/ 50800 w 32"/>
              <a:gd name="T5" fmla="*/ 0 h 65"/>
              <a:gd name="T6" fmla="*/ 50800 w 32"/>
              <a:gd name="T7" fmla="*/ 9525 h 65"/>
              <a:gd name="T8" fmla="*/ 9525 w 32"/>
              <a:gd name="T9" fmla="*/ 9525 h 65"/>
              <a:gd name="T10" fmla="*/ 9525 w 32"/>
              <a:gd name="T11" fmla="*/ 47625 h 65"/>
              <a:gd name="T12" fmla="*/ 50800 w 32"/>
              <a:gd name="T13" fmla="*/ 47625 h 65"/>
              <a:gd name="T14" fmla="*/ 50800 w 32"/>
              <a:gd name="T15" fmla="*/ 57150 h 65"/>
              <a:gd name="T16" fmla="*/ 9525 w 32"/>
              <a:gd name="T17" fmla="*/ 57150 h 65"/>
              <a:gd name="T18" fmla="*/ 9525 w 32"/>
              <a:gd name="T19" fmla="*/ 103187 h 65"/>
              <a:gd name="T20" fmla="*/ 0 w 32"/>
              <a:gd name="T21" fmla="*/ 103187 h 6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" h="65">
                <a:moveTo>
                  <a:pt x="0" y="65"/>
                </a:moveTo>
                <a:lnTo>
                  <a:pt x="0" y="0"/>
                </a:lnTo>
                <a:lnTo>
                  <a:pt x="32" y="0"/>
                </a:lnTo>
                <a:lnTo>
                  <a:pt x="32" y="6"/>
                </a:lnTo>
                <a:lnTo>
                  <a:pt x="6" y="6"/>
                </a:lnTo>
                <a:lnTo>
                  <a:pt x="6" y="30"/>
                </a:lnTo>
                <a:lnTo>
                  <a:pt x="32" y="30"/>
                </a:lnTo>
                <a:lnTo>
                  <a:pt x="32" y="36"/>
                </a:lnTo>
                <a:lnTo>
                  <a:pt x="6" y="36"/>
                </a:lnTo>
                <a:lnTo>
                  <a:pt x="6" y="65"/>
                </a:lnTo>
                <a:lnTo>
                  <a:pt x="0" y="65"/>
                </a:lnTo>
                <a:close/>
              </a:path>
            </a:pathLst>
          </a:custGeom>
          <a:noFill/>
          <a:ln w="6350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63" name="Freeform 58">
            <a:extLst>
              <a:ext uri="{FF2B5EF4-FFF2-40B4-BE49-F238E27FC236}">
                <a16:creationId xmlns:a16="http://schemas.microsoft.com/office/drawing/2014/main" id="{66335808-3732-4874-B2F7-BD642CF50D01}"/>
              </a:ext>
            </a:extLst>
          </p:cNvPr>
          <p:cNvSpPr>
            <a:spLocks noEditPoints="1"/>
          </p:cNvSpPr>
          <p:nvPr/>
        </p:nvSpPr>
        <p:spPr bwMode="auto">
          <a:xfrm>
            <a:off x="3891996" y="4899449"/>
            <a:ext cx="76682" cy="26391"/>
          </a:xfrm>
          <a:custGeom>
            <a:avLst/>
            <a:gdLst>
              <a:gd name="T0" fmla="*/ 82550 w 52"/>
              <a:gd name="T1" fmla="*/ 25400 h 22"/>
              <a:gd name="T2" fmla="*/ 82550 w 52"/>
              <a:gd name="T3" fmla="*/ 34925 h 22"/>
              <a:gd name="T4" fmla="*/ 0 w 52"/>
              <a:gd name="T5" fmla="*/ 34925 h 22"/>
              <a:gd name="T6" fmla="*/ 0 w 52"/>
              <a:gd name="T7" fmla="*/ 25400 h 22"/>
              <a:gd name="T8" fmla="*/ 82550 w 52"/>
              <a:gd name="T9" fmla="*/ 25400 h 22"/>
              <a:gd name="T10" fmla="*/ 82550 w 52"/>
              <a:gd name="T11" fmla="*/ 0 h 22"/>
              <a:gd name="T12" fmla="*/ 82550 w 52"/>
              <a:gd name="T13" fmla="*/ 6350 h 22"/>
              <a:gd name="T14" fmla="*/ 0 w 52"/>
              <a:gd name="T15" fmla="*/ 6350 h 22"/>
              <a:gd name="T16" fmla="*/ 0 w 52"/>
              <a:gd name="T17" fmla="*/ 0 h 22"/>
              <a:gd name="T18" fmla="*/ 82550 w 52"/>
              <a:gd name="T19" fmla="*/ 0 h 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2" h="22">
                <a:moveTo>
                  <a:pt x="52" y="16"/>
                </a:moveTo>
                <a:lnTo>
                  <a:pt x="52" y="22"/>
                </a:lnTo>
                <a:lnTo>
                  <a:pt x="0" y="22"/>
                </a:lnTo>
                <a:lnTo>
                  <a:pt x="0" y="16"/>
                </a:lnTo>
                <a:lnTo>
                  <a:pt x="52" y="16"/>
                </a:lnTo>
                <a:close/>
                <a:moveTo>
                  <a:pt x="52" y="0"/>
                </a:moveTo>
                <a:lnTo>
                  <a:pt x="52" y="4"/>
                </a:lnTo>
                <a:lnTo>
                  <a:pt x="0" y="4"/>
                </a:lnTo>
                <a:lnTo>
                  <a:pt x="0" y="0"/>
                </a:lnTo>
                <a:lnTo>
                  <a:pt x="52" y="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64" name="Rectangle 59">
            <a:extLst>
              <a:ext uri="{FF2B5EF4-FFF2-40B4-BE49-F238E27FC236}">
                <a16:creationId xmlns:a16="http://schemas.microsoft.com/office/drawing/2014/main" id="{EB67BB3C-5CB6-471F-92E9-5AF8CCA71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1996" y="4918642"/>
            <a:ext cx="76682" cy="7197"/>
          </a:xfrm>
          <a:prstGeom prst="rect">
            <a:avLst/>
          </a:prstGeom>
          <a:noFill/>
          <a:ln w="6350">
            <a:solidFill>
              <a:srgbClr val="1F1A1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65" name="Rectangle 60">
            <a:extLst>
              <a:ext uri="{FF2B5EF4-FFF2-40B4-BE49-F238E27FC236}">
                <a16:creationId xmlns:a16="http://schemas.microsoft.com/office/drawing/2014/main" id="{F0A8AA02-096D-42C8-91AD-1E725ADAD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1996" y="4899449"/>
            <a:ext cx="76682" cy="4798"/>
          </a:xfrm>
          <a:prstGeom prst="rect">
            <a:avLst/>
          </a:prstGeom>
          <a:noFill/>
          <a:ln w="6350">
            <a:solidFill>
              <a:srgbClr val="1F1A1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66" name="Freeform 61">
            <a:extLst>
              <a:ext uri="{FF2B5EF4-FFF2-40B4-BE49-F238E27FC236}">
                <a16:creationId xmlns:a16="http://schemas.microsoft.com/office/drawing/2014/main" id="{89BAC486-7E15-4411-ABCD-F81CACA7E0D7}"/>
              </a:ext>
            </a:extLst>
          </p:cNvPr>
          <p:cNvSpPr>
            <a:spLocks/>
          </p:cNvSpPr>
          <p:nvPr/>
        </p:nvSpPr>
        <p:spPr bwMode="auto">
          <a:xfrm>
            <a:off x="3653104" y="3238031"/>
            <a:ext cx="116497" cy="80372"/>
          </a:xfrm>
          <a:custGeom>
            <a:avLst/>
            <a:gdLst>
              <a:gd name="T0" fmla="*/ 65088 w 79"/>
              <a:gd name="T1" fmla="*/ 19050 h 67"/>
              <a:gd name="T2" fmla="*/ 68263 w 79"/>
              <a:gd name="T3" fmla="*/ 9525 h 67"/>
              <a:gd name="T4" fmla="*/ 77788 w 79"/>
              <a:gd name="T5" fmla="*/ 6350 h 67"/>
              <a:gd name="T6" fmla="*/ 84138 w 79"/>
              <a:gd name="T7" fmla="*/ 0 h 67"/>
              <a:gd name="T8" fmla="*/ 93663 w 79"/>
              <a:gd name="T9" fmla="*/ 0 h 67"/>
              <a:gd name="T10" fmla="*/ 103188 w 79"/>
              <a:gd name="T11" fmla="*/ 0 h 67"/>
              <a:gd name="T12" fmla="*/ 109538 w 79"/>
              <a:gd name="T13" fmla="*/ 3175 h 67"/>
              <a:gd name="T14" fmla="*/ 112713 w 79"/>
              <a:gd name="T15" fmla="*/ 6350 h 67"/>
              <a:gd name="T16" fmla="*/ 119063 w 79"/>
              <a:gd name="T17" fmla="*/ 12700 h 67"/>
              <a:gd name="T18" fmla="*/ 125413 w 79"/>
              <a:gd name="T19" fmla="*/ 28575 h 67"/>
              <a:gd name="T20" fmla="*/ 125413 w 79"/>
              <a:gd name="T21" fmla="*/ 53975 h 67"/>
              <a:gd name="T22" fmla="*/ 125413 w 79"/>
              <a:gd name="T23" fmla="*/ 106363 h 67"/>
              <a:gd name="T24" fmla="*/ 115888 w 79"/>
              <a:gd name="T25" fmla="*/ 106363 h 67"/>
              <a:gd name="T26" fmla="*/ 115888 w 79"/>
              <a:gd name="T27" fmla="*/ 50800 h 67"/>
              <a:gd name="T28" fmla="*/ 115888 w 79"/>
              <a:gd name="T29" fmla="*/ 34925 h 67"/>
              <a:gd name="T30" fmla="*/ 109538 w 79"/>
              <a:gd name="T31" fmla="*/ 22225 h 67"/>
              <a:gd name="T32" fmla="*/ 103188 w 79"/>
              <a:gd name="T33" fmla="*/ 15875 h 67"/>
              <a:gd name="T34" fmla="*/ 93663 w 79"/>
              <a:gd name="T35" fmla="*/ 12700 h 67"/>
              <a:gd name="T36" fmla="*/ 87313 w 79"/>
              <a:gd name="T37" fmla="*/ 12700 h 67"/>
              <a:gd name="T38" fmla="*/ 80963 w 79"/>
              <a:gd name="T39" fmla="*/ 15875 h 67"/>
              <a:gd name="T40" fmla="*/ 74613 w 79"/>
              <a:gd name="T41" fmla="*/ 22225 h 67"/>
              <a:gd name="T42" fmla="*/ 71438 w 79"/>
              <a:gd name="T43" fmla="*/ 28575 h 67"/>
              <a:gd name="T44" fmla="*/ 68263 w 79"/>
              <a:gd name="T45" fmla="*/ 31750 h 67"/>
              <a:gd name="T46" fmla="*/ 68263 w 79"/>
              <a:gd name="T47" fmla="*/ 38100 h 67"/>
              <a:gd name="T48" fmla="*/ 68263 w 79"/>
              <a:gd name="T49" fmla="*/ 44450 h 67"/>
              <a:gd name="T50" fmla="*/ 68263 w 79"/>
              <a:gd name="T51" fmla="*/ 57150 h 67"/>
              <a:gd name="T52" fmla="*/ 68263 w 79"/>
              <a:gd name="T53" fmla="*/ 106363 h 67"/>
              <a:gd name="T54" fmla="*/ 60325 w 79"/>
              <a:gd name="T55" fmla="*/ 106363 h 67"/>
              <a:gd name="T56" fmla="*/ 60325 w 79"/>
              <a:gd name="T57" fmla="*/ 47625 h 67"/>
              <a:gd name="T58" fmla="*/ 57150 w 79"/>
              <a:gd name="T59" fmla="*/ 31750 h 67"/>
              <a:gd name="T60" fmla="*/ 53975 w 79"/>
              <a:gd name="T61" fmla="*/ 22225 h 67"/>
              <a:gd name="T62" fmla="*/ 44450 w 79"/>
              <a:gd name="T63" fmla="*/ 15875 h 67"/>
              <a:gd name="T64" fmla="*/ 34925 w 79"/>
              <a:gd name="T65" fmla="*/ 12700 h 67"/>
              <a:gd name="T66" fmla="*/ 28575 w 79"/>
              <a:gd name="T67" fmla="*/ 12700 h 67"/>
              <a:gd name="T68" fmla="*/ 22225 w 79"/>
              <a:gd name="T69" fmla="*/ 15875 h 67"/>
              <a:gd name="T70" fmla="*/ 15875 w 79"/>
              <a:gd name="T71" fmla="*/ 22225 h 67"/>
              <a:gd name="T72" fmla="*/ 12700 w 79"/>
              <a:gd name="T73" fmla="*/ 28575 h 67"/>
              <a:gd name="T74" fmla="*/ 12700 w 79"/>
              <a:gd name="T75" fmla="*/ 31750 h 67"/>
              <a:gd name="T76" fmla="*/ 9525 w 79"/>
              <a:gd name="T77" fmla="*/ 38100 h 67"/>
              <a:gd name="T78" fmla="*/ 9525 w 79"/>
              <a:gd name="T79" fmla="*/ 44450 h 67"/>
              <a:gd name="T80" fmla="*/ 9525 w 79"/>
              <a:gd name="T81" fmla="*/ 57150 h 67"/>
              <a:gd name="T82" fmla="*/ 9525 w 79"/>
              <a:gd name="T83" fmla="*/ 106363 h 67"/>
              <a:gd name="T84" fmla="*/ 0 w 79"/>
              <a:gd name="T85" fmla="*/ 106363 h 67"/>
              <a:gd name="T86" fmla="*/ 0 w 79"/>
              <a:gd name="T87" fmla="*/ 3175 h 67"/>
              <a:gd name="T88" fmla="*/ 9525 w 79"/>
              <a:gd name="T89" fmla="*/ 3175 h 67"/>
              <a:gd name="T90" fmla="*/ 9525 w 79"/>
              <a:gd name="T91" fmla="*/ 12700 h 67"/>
              <a:gd name="T92" fmla="*/ 15875 w 79"/>
              <a:gd name="T93" fmla="*/ 9525 h 67"/>
              <a:gd name="T94" fmla="*/ 22225 w 79"/>
              <a:gd name="T95" fmla="*/ 3175 h 67"/>
              <a:gd name="T96" fmla="*/ 28575 w 79"/>
              <a:gd name="T97" fmla="*/ 0 h 67"/>
              <a:gd name="T98" fmla="*/ 34925 w 79"/>
              <a:gd name="T99" fmla="*/ 0 h 67"/>
              <a:gd name="T100" fmla="*/ 44450 w 79"/>
              <a:gd name="T101" fmla="*/ 0 h 67"/>
              <a:gd name="T102" fmla="*/ 53975 w 79"/>
              <a:gd name="T103" fmla="*/ 6350 h 67"/>
              <a:gd name="T104" fmla="*/ 60325 w 79"/>
              <a:gd name="T105" fmla="*/ 9525 h 67"/>
              <a:gd name="T106" fmla="*/ 65088 w 79"/>
              <a:gd name="T107" fmla="*/ 19050 h 67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9" h="67">
                <a:moveTo>
                  <a:pt x="41" y="12"/>
                </a:moveTo>
                <a:lnTo>
                  <a:pt x="43" y="6"/>
                </a:lnTo>
                <a:lnTo>
                  <a:pt x="49" y="4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69" y="2"/>
                </a:lnTo>
                <a:lnTo>
                  <a:pt x="71" y="4"/>
                </a:lnTo>
                <a:lnTo>
                  <a:pt x="75" y="8"/>
                </a:lnTo>
                <a:lnTo>
                  <a:pt x="79" y="18"/>
                </a:lnTo>
                <a:lnTo>
                  <a:pt x="79" y="34"/>
                </a:lnTo>
                <a:lnTo>
                  <a:pt x="79" y="67"/>
                </a:lnTo>
                <a:lnTo>
                  <a:pt x="73" y="67"/>
                </a:lnTo>
                <a:lnTo>
                  <a:pt x="73" y="32"/>
                </a:lnTo>
                <a:lnTo>
                  <a:pt x="73" y="22"/>
                </a:lnTo>
                <a:lnTo>
                  <a:pt x="69" y="14"/>
                </a:lnTo>
                <a:lnTo>
                  <a:pt x="65" y="10"/>
                </a:lnTo>
                <a:lnTo>
                  <a:pt x="59" y="8"/>
                </a:lnTo>
                <a:lnTo>
                  <a:pt x="55" y="8"/>
                </a:lnTo>
                <a:lnTo>
                  <a:pt x="51" y="10"/>
                </a:lnTo>
                <a:lnTo>
                  <a:pt x="47" y="14"/>
                </a:lnTo>
                <a:lnTo>
                  <a:pt x="45" y="18"/>
                </a:lnTo>
                <a:lnTo>
                  <a:pt x="43" y="20"/>
                </a:lnTo>
                <a:lnTo>
                  <a:pt x="43" y="24"/>
                </a:lnTo>
                <a:lnTo>
                  <a:pt x="43" y="28"/>
                </a:lnTo>
                <a:lnTo>
                  <a:pt x="43" y="36"/>
                </a:lnTo>
                <a:lnTo>
                  <a:pt x="43" y="67"/>
                </a:lnTo>
                <a:lnTo>
                  <a:pt x="38" y="67"/>
                </a:lnTo>
                <a:lnTo>
                  <a:pt x="38" y="30"/>
                </a:lnTo>
                <a:lnTo>
                  <a:pt x="36" y="20"/>
                </a:lnTo>
                <a:lnTo>
                  <a:pt x="34" y="14"/>
                </a:lnTo>
                <a:lnTo>
                  <a:pt x="28" y="10"/>
                </a:lnTo>
                <a:lnTo>
                  <a:pt x="22" y="8"/>
                </a:lnTo>
                <a:lnTo>
                  <a:pt x="18" y="8"/>
                </a:lnTo>
                <a:lnTo>
                  <a:pt x="14" y="10"/>
                </a:lnTo>
                <a:lnTo>
                  <a:pt x="10" y="14"/>
                </a:lnTo>
                <a:lnTo>
                  <a:pt x="8" y="18"/>
                </a:lnTo>
                <a:lnTo>
                  <a:pt x="8" y="20"/>
                </a:lnTo>
                <a:lnTo>
                  <a:pt x="6" y="24"/>
                </a:lnTo>
                <a:lnTo>
                  <a:pt x="6" y="28"/>
                </a:lnTo>
                <a:lnTo>
                  <a:pt x="6" y="36"/>
                </a:lnTo>
                <a:lnTo>
                  <a:pt x="6" y="67"/>
                </a:lnTo>
                <a:lnTo>
                  <a:pt x="0" y="67"/>
                </a:lnTo>
                <a:lnTo>
                  <a:pt x="0" y="2"/>
                </a:lnTo>
                <a:lnTo>
                  <a:pt x="6" y="2"/>
                </a:lnTo>
                <a:lnTo>
                  <a:pt x="6" y="8"/>
                </a:lnTo>
                <a:lnTo>
                  <a:pt x="10" y="6"/>
                </a:lnTo>
                <a:lnTo>
                  <a:pt x="14" y="2"/>
                </a:lnTo>
                <a:lnTo>
                  <a:pt x="18" y="0"/>
                </a:lnTo>
                <a:lnTo>
                  <a:pt x="22" y="0"/>
                </a:lnTo>
                <a:lnTo>
                  <a:pt x="28" y="0"/>
                </a:lnTo>
                <a:lnTo>
                  <a:pt x="34" y="4"/>
                </a:lnTo>
                <a:lnTo>
                  <a:pt x="38" y="6"/>
                </a:lnTo>
                <a:lnTo>
                  <a:pt x="41" y="12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67" name="Freeform 62">
            <a:extLst>
              <a:ext uri="{FF2B5EF4-FFF2-40B4-BE49-F238E27FC236}">
                <a16:creationId xmlns:a16="http://schemas.microsoft.com/office/drawing/2014/main" id="{DC6BE71C-43BA-4FB5-BD61-2400F149DDCC}"/>
              </a:ext>
            </a:extLst>
          </p:cNvPr>
          <p:cNvSpPr>
            <a:spLocks/>
          </p:cNvSpPr>
          <p:nvPr/>
        </p:nvSpPr>
        <p:spPr bwMode="auto">
          <a:xfrm>
            <a:off x="3653104" y="3238031"/>
            <a:ext cx="116497" cy="80372"/>
          </a:xfrm>
          <a:custGeom>
            <a:avLst/>
            <a:gdLst>
              <a:gd name="T0" fmla="*/ 65088 w 79"/>
              <a:gd name="T1" fmla="*/ 19050 h 67"/>
              <a:gd name="T2" fmla="*/ 68263 w 79"/>
              <a:gd name="T3" fmla="*/ 9525 h 67"/>
              <a:gd name="T4" fmla="*/ 77788 w 79"/>
              <a:gd name="T5" fmla="*/ 6350 h 67"/>
              <a:gd name="T6" fmla="*/ 84138 w 79"/>
              <a:gd name="T7" fmla="*/ 0 h 67"/>
              <a:gd name="T8" fmla="*/ 93663 w 79"/>
              <a:gd name="T9" fmla="*/ 0 h 67"/>
              <a:gd name="T10" fmla="*/ 103188 w 79"/>
              <a:gd name="T11" fmla="*/ 0 h 67"/>
              <a:gd name="T12" fmla="*/ 109538 w 79"/>
              <a:gd name="T13" fmla="*/ 3175 h 67"/>
              <a:gd name="T14" fmla="*/ 112713 w 79"/>
              <a:gd name="T15" fmla="*/ 6350 h 67"/>
              <a:gd name="T16" fmla="*/ 119063 w 79"/>
              <a:gd name="T17" fmla="*/ 12700 h 67"/>
              <a:gd name="T18" fmla="*/ 125413 w 79"/>
              <a:gd name="T19" fmla="*/ 28575 h 67"/>
              <a:gd name="T20" fmla="*/ 125413 w 79"/>
              <a:gd name="T21" fmla="*/ 53975 h 67"/>
              <a:gd name="T22" fmla="*/ 125413 w 79"/>
              <a:gd name="T23" fmla="*/ 106363 h 67"/>
              <a:gd name="T24" fmla="*/ 115888 w 79"/>
              <a:gd name="T25" fmla="*/ 106363 h 67"/>
              <a:gd name="T26" fmla="*/ 115888 w 79"/>
              <a:gd name="T27" fmla="*/ 50800 h 67"/>
              <a:gd name="T28" fmla="*/ 115888 w 79"/>
              <a:gd name="T29" fmla="*/ 34925 h 67"/>
              <a:gd name="T30" fmla="*/ 109538 w 79"/>
              <a:gd name="T31" fmla="*/ 22225 h 67"/>
              <a:gd name="T32" fmla="*/ 103188 w 79"/>
              <a:gd name="T33" fmla="*/ 15875 h 67"/>
              <a:gd name="T34" fmla="*/ 93663 w 79"/>
              <a:gd name="T35" fmla="*/ 12700 h 67"/>
              <a:gd name="T36" fmla="*/ 87313 w 79"/>
              <a:gd name="T37" fmla="*/ 12700 h 67"/>
              <a:gd name="T38" fmla="*/ 80963 w 79"/>
              <a:gd name="T39" fmla="*/ 15875 h 67"/>
              <a:gd name="T40" fmla="*/ 74613 w 79"/>
              <a:gd name="T41" fmla="*/ 22225 h 67"/>
              <a:gd name="T42" fmla="*/ 71438 w 79"/>
              <a:gd name="T43" fmla="*/ 28575 h 67"/>
              <a:gd name="T44" fmla="*/ 68263 w 79"/>
              <a:gd name="T45" fmla="*/ 31750 h 67"/>
              <a:gd name="T46" fmla="*/ 68263 w 79"/>
              <a:gd name="T47" fmla="*/ 38100 h 67"/>
              <a:gd name="T48" fmla="*/ 68263 w 79"/>
              <a:gd name="T49" fmla="*/ 44450 h 67"/>
              <a:gd name="T50" fmla="*/ 68263 w 79"/>
              <a:gd name="T51" fmla="*/ 57150 h 67"/>
              <a:gd name="T52" fmla="*/ 68263 w 79"/>
              <a:gd name="T53" fmla="*/ 106363 h 67"/>
              <a:gd name="T54" fmla="*/ 60325 w 79"/>
              <a:gd name="T55" fmla="*/ 106363 h 67"/>
              <a:gd name="T56" fmla="*/ 60325 w 79"/>
              <a:gd name="T57" fmla="*/ 47625 h 67"/>
              <a:gd name="T58" fmla="*/ 57150 w 79"/>
              <a:gd name="T59" fmla="*/ 31750 h 67"/>
              <a:gd name="T60" fmla="*/ 53975 w 79"/>
              <a:gd name="T61" fmla="*/ 22225 h 67"/>
              <a:gd name="T62" fmla="*/ 44450 w 79"/>
              <a:gd name="T63" fmla="*/ 15875 h 67"/>
              <a:gd name="T64" fmla="*/ 34925 w 79"/>
              <a:gd name="T65" fmla="*/ 12700 h 67"/>
              <a:gd name="T66" fmla="*/ 28575 w 79"/>
              <a:gd name="T67" fmla="*/ 12700 h 67"/>
              <a:gd name="T68" fmla="*/ 22225 w 79"/>
              <a:gd name="T69" fmla="*/ 15875 h 67"/>
              <a:gd name="T70" fmla="*/ 15875 w 79"/>
              <a:gd name="T71" fmla="*/ 22225 h 67"/>
              <a:gd name="T72" fmla="*/ 12700 w 79"/>
              <a:gd name="T73" fmla="*/ 28575 h 67"/>
              <a:gd name="T74" fmla="*/ 12700 w 79"/>
              <a:gd name="T75" fmla="*/ 31750 h 67"/>
              <a:gd name="T76" fmla="*/ 9525 w 79"/>
              <a:gd name="T77" fmla="*/ 38100 h 67"/>
              <a:gd name="T78" fmla="*/ 9525 w 79"/>
              <a:gd name="T79" fmla="*/ 44450 h 67"/>
              <a:gd name="T80" fmla="*/ 9525 w 79"/>
              <a:gd name="T81" fmla="*/ 57150 h 67"/>
              <a:gd name="T82" fmla="*/ 9525 w 79"/>
              <a:gd name="T83" fmla="*/ 106363 h 67"/>
              <a:gd name="T84" fmla="*/ 0 w 79"/>
              <a:gd name="T85" fmla="*/ 106363 h 67"/>
              <a:gd name="T86" fmla="*/ 0 w 79"/>
              <a:gd name="T87" fmla="*/ 3175 h 67"/>
              <a:gd name="T88" fmla="*/ 9525 w 79"/>
              <a:gd name="T89" fmla="*/ 3175 h 67"/>
              <a:gd name="T90" fmla="*/ 9525 w 79"/>
              <a:gd name="T91" fmla="*/ 12700 h 67"/>
              <a:gd name="T92" fmla="*/ 15875 w 79"/>
              <a:gd name="T93" fmla="*/ 9525 h 67"/>
              <a:gd name="T94" fmla="*/ 22225 w 79"/>
              <a:gd name="T95" fmla="*/ 3175 h 67"/>
              <a:gd name="T96" fmla="*/ 28575 w 79"/>
              <a:gd name="T97" fmla="*/ 0 h 67"/>
              <a:gd name="T98" fmla="*/ 34925 w 79"/>
              <a:gd name="T99" fmla="*/ 0 h 67"/>
              <a:gd name="T100" fmla="*/ 44450 w 79"/>
              <a:gd name="T101" fmla="*/ 0 h 67"/>
              <a:gd name="T102" fmla="*/ 53975 w 79"/>
              <a:gd name="T103" fmla="*/ 6350 h 67"/>
              <a:gd name="T104" fmla="*/ 60325 w 79"/>
              <a:gd name="T105" fmla="*/ 9525 h 67"/>
              <a:gd name="T106" fmla="*/ 65088 w 79"/>
              <a:gd name="T107" fmla="*/ 19050 h 67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9" h="67">
                <a:moveTo>
                  <a:pt x="41" y="12"/>
                </a:moveTo>
                <a:lnTo>
                  <a:pt x="43" y="6"/>
                </a:lnTo>
                <a:lnTo>
                  <a:pt x="49" y="4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69" y="2"/>
                </a:lnTo>
                <a:lnTo>
                  <a:pt x="71" y="4"/>
                </a:lnTo>
                <a:lnTo>
                  <a:pt x="75" y="8"/>
                </a:lnTo>
                <a:lnTo>
                  <a:pt x="79" y="18"/>
                </a:lnTo>
                <a:lnTo>
                  <a:pt x="79" y="34"/>
                </a:lnTo>
                <a:lnTo>
                  <a:pt x="79" y="67"/>
                </a:lnTo>
                <a:lnTo>
                  <a:pt x="73" y="67"/>
                </a:lnTo>
                <a:lnTo>
                  <a:pt x="73" y="32"/>
                </a:lnTo>
                <a:lnTo>
                  <a:pt x="73" y="22"/>
                </a:lnTo>
                <a:lnTo>
                  <a:pt x="69" y="14"/>
                </a:lnTo>
                <a:lnTo>
                  <a:pt x="65" y="10"/>
                </a:lnTo>
                <a:lnTo>
                  <a:pt x="59" y="8"/>
                </a:lnTo>
                <a:lnTo>
                  <a:pt x="55" y="8"/>
                </a:lnTo>
                <a:lnTo>
                  <a:pt x="51" y="10"/>
                </a:lnTo>
                <a:lnTo>
                  <a:pt x="47" y="14"/>
                </a:lnTo>
                <a:lnTo>
                  <a:pt x="45" y="18"/>
                </a:lnTo>
                <a:lnTo>
                  <a:pt x="43" y="20"/>
                </a:lnTo>
                <a:lnTo>
                  <a:pt x="43" y="24"/>
                </a:lnTo>
                <a:lnTo>
                  <a:pt x="43" y="28"/>
                </a:lnTo>
                <a:lnTo>
                  <a:pt x="43" y="36"/>
                </a:lnTo>
                <a:lnTo>
                  <a:pt x="43" y="67"/>
                </a:lnTo>
                <a:lnTo>
                  <a:pt x="38" y="67"/>
                </a:lnTo>
                <a:lnTo>
                  <a:pt x="38" y="30"/>
                </a:lnTo>
                <a:lnTo>
                  <a:pt x="36" y="20"/>
                </a:lnTo>
                <a:lnTo>
                  <a:pt x="34" y="14"/>
                </a:lnTo>
                <a:lnTo>
                  <a:pt x="28" y="10"/>
                </a:lnTo>
                <a:lnTo>
                  <a:pt x="22" y="8"/>
                </a:lnTo>
                <a:lnTo>
                  <a:pt x="18" y="8"/>
                </a:lnTo>
                <a:lnTo>
                  <a:pt x="14" y="10"/>
                </a:lnTo>
                <a:lnTo>
                  <a:pt x="10" y="14"/>
                </a:lnTo>
                <a:lnTo>
                  <a:pt x="8" y="18"/>
                </a:lnTo>
                <a:lnTo>
                  <a:pt x="8" y="20"/>
                </a:lnTo>
                <a:lnTo>
                  <a:pt x="6" y="24"/>
                </a:lnTo>
                <a:lnTo>
                  <a:pt x="6" y="28"/>
                </a:lnTo>
                <a:lnTo>
                  <a:pt x="6" y="36"/>
                </a:lnTo>
                <a:lnTo>
                  <a:pt x="6" y="67"/>
                </a:lnTo>
                <a:lnTo>
                  <a:pt x="0" y="67"/>
                </a:lnTo>
                <a:lnTo>
                  <a:pt x="0" y="2"/>
                </a:lnTo>
                <a:lnTo>
                  <a:pt x="6" y="2"/>
                </a:lnTo>
                <a:lnTo>
                  <a:pt x="6" y="8"/>
                </a:lnTo>
                <a:lnTo>
                  <a:pt x="10" y="6"/>
                </a:lnTo>
                <a:lnTo>
                  <a:pt x="14" y="2"/>
                </a:lnTo>
                <a:lnTo>
                  <a:pt x="18" y="0"/>
                </a:lnTo>
                <a:lnTo>
                  <a:pt x="22" y="0"/>
                </a:lnTo>
                <a:lnTo>
                  <a:pt x="28" y="0"/>
                </a:lnTo>
                <a:lnTo>
                  <a:pt x="34" y="4"/>
                </a:lnTo>
                <a:lnTo>
                  <a:pt x="38" y="6"/>
                </a:lnTo>
                <a:lnTo>
                  <a:pt x="41" y="12"/>
                </a:lnTo>
              </a:path>
            </a:pathLst>
          </a:custGeom>
          <a:noFill/>
          <a:ln w="6350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68" name="Freeform 63">
            <a:extLst>
              <a:ext uri="{FF2B5EF4-FFF2-40B4-BE49-F238E27FC236}">
                <a16:creationId xmlns:a16="http://schemas.microsoft.com/office/drawing/2014/main" id="{06880B34-D9CC-4686-BADC-8CFD85BA468E}"/>
              </a:ext>
            </a:extLst>
          </p:cNvPr>
          <p:cNvSpPr>
            <a:spLocks/>
          </p:cNvSpPr>
          <p:nvPr/>
        </p:nvSpPr>
        <p:spPr bwMode="auto">
          <a:xfrm>
            <a:off x="3807942" y="3294412"/>
            <a:ext cx="47189" cy="79172"/>
          </a:xfrm>
          <a:custGeom>
            <a:avLst/>
            <a:gdLst>
              <a:gd name="T0" fmla="*/ 0 w 32"/>
              <a:gd name="T1" fmla="*/ 104775 h 66"/>
              <a:gd name="T2" fmla="*/ 0 w 32"/>
              <a:gd name="T3" fmla="*/ 0 h 66"/>
              <a:gd name="T4" fmla="*/ 50800 w 32"/>
              <a:gd name="T5" fmla="*/ 0 h 66"/>
              <a:gd name="T6" fmla="*/ 50800 w 32"/>
              <a:gd name="T7" fmla="*/ 9525 h 66"/>
              <a:gd name="T8" fmla="*/ 9525 w 32"/>
              <a:gd name="T9" fmla="*/ 9525 h 66"/>
              <a:gd name="T10" fmla="*/ 9525 w 32"/>
              <a:gd name="T11" fmla="*/ 44450 h 66"/>
              <a:gd name="T12" fmla="*/ 50800 w 32"/>
              <a:gd name="T13" fmla="*/ 44450 h 66"/>
              <a:gd name="T14" fmla="*/ 50800 w 32"/>
              <a:gd name="T15" fmla="*/ 57150 h 66"/>
              <a:gd name="T16" fmla="*/ 9525 w 32"/>
              <a:gd name="T17" fmla="*/ 57150 h 66"/>
              <a:gd name="T18" fmla="*/ 9525 w 32"/>
              <a:gd name="T19" fmla="*/ 104775 h 66"/>
              <a:gd name="T20" fmla="*/ 0 w 32"/>
              <a:gd name="T21" fmla="*/ 104775 h 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" h="66">
                <a:moveTo>
                  <a:pt x="0" y="66"/>
                </a:moveTo>
                <a:lnTo>
                  <a:pt x="0" y="0"/>
                </a:lnTo>
                <a:lnTo>
                  <a:pt x="32" y="0"/>
                </a:lnTo>
                <a:lnTo>
                  <a:pt x="32" y="6"/>
                </a:lnTo>
                <a:lnTo>
                  <a:pt x="6" y="6"/>
                </a:lnTo>
                <a:lnTo>
                  <a:pt x="6" y="28"/>
                </a:lnTo>
                <a:lnTo>
                  <a:pt x="32" y="28"/>
                </a:lnTo>
                <a:lnTo>
                  <a:pt x="32" y="36"/>
                </a:lnTo>
                <a:lnTo>
                  <a:pt x="6" y="36"/>
                </a:lnTo>
                <a:lnTo>
                  <a:pt x="6" y="66"/>
                </a:lnTo>
                <a:lnTo>
                  <a:pt x="0" y="66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69" name="Freeform 64">
            <a:extLst>
              <a:ext uri="{FF2B5EF4-FFF2-40B4-BE49-F238E27FC236}">
                <a16:creationId xmlns:a16="http://schemas.microsoft.com/office/drawing/2014/main" id="{DBE4B4F1-2EF0-4C5B-95E9-9F2BC63800CE}"/>
              </a:ext>
            </a:extLst>
          </p:cNvPr>
          <p:cNvSpPr>
            <a:spLocks/>
          </p:cNvSpPr>
          <p:nvPr/>
        </p:nvSpPr>
        <p:spPr bwMode="auto">
          <a:xfrm>
            <a:off x="3807942" y="3294412"/>
            <a:ext cx="47189" cy="79172"/>
          </a:xfrm>
          <a:custGeom>
            <a:avLst/>
            <a:gdLst>
              <a:gd name="T0" fmla="*/ 0 w 32"/>
              <a:gd name="T1" fmla="*/ 104775 h 66"/>
              <a:gd name="T2" fmla="*/ 0 w 32"/>
              <a:gd name="T3" fmla="*/ 0 h 66"/>
              <a:gd name="T4" fmla="*/ 50800 w 32"/>
              <a:gd name="T5" fmla="*/ 0 h 66"/>
              <a:gd name="T6" fmla="*/ 50800 w 32"/>
              <a:gd name="T7" fmla="*/ 9525 h 66"/>
              <a:gd name="T8" fmla="*/ 9525 w 32"/>
              <a:gd name="T9" fmla="*/ 9525 h 66"/>
              <a:gd name="T10" fmla="*/ 9525 w 32"/>
              <a:gd name="T11" fmla="*/ 44450 h 66"/>
              <a:gd name="T12" fmla="*/ 50800 w 32"/>
              <a:gd name="T13" fmla="*/ 44450 h 66"/>
              <a:gd name="T14" fmla="*/ 50800 w 32"/>
              <a:gd name="T15" fmla="*/ 57150 h 66"/>
              <a:gd name="T16" fmla="*/ 9525 w 32"/>
              <a:gd name="T17" fmla="*/ 57150 h 66"/>
              <a:gd name="T18" fmla="*/ 9525 w 32"/>
              <a:gd name="T19" fmla="*/ 104775 h 66"/>
              <a:gd name="T20" fmla="*/ 0 w 32"/>
              <a:gd name="T21" fmla="*/ 104775 h 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" h="66">
                <a:moveTo>
                  <a:pt x="0" y="66"/>
                </a:moveTo>
                <a:lnTo>
                  <a:pt x="0" y="0"/>
                </a:lnTo>
                <a:lnTo>
                  <a:pt x="32" y="0"/>
                </a:lnTo>
                <a:lnTo>
                  <a:pt x="32" y="6"/>
                </a:lnTo>
                <a:lnTo>
                  <a:pt x="6" y="6"/>
                </a:lnTo>
                <a:lnTo>
                  <a:pt x="6" y="28"/>
                </a:lnTo>
                <a:lnTo>
                  <a:pt x="32" y="28"/>
                </a:lnTo>
                <a:lnTo>
                  <a:pt x="32" y="36"/>
                </a:lnTo>
                <a:lnTo>
                  <a:pt x="6" y="36"/>
                </a:lnTo>
                <a:lnTo>
                  <a:pt x="6" y="66"/>
                </a:lnTo>
                <a:lnTo>
                  <a:pt x="0" y="66"/>
                </a:lnTo>
                <a:close/>
              </a:path>
            </a:pathLst>
          </a:custGeom>
          <a:noFill/>
          <a:ln w="6350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70" name="Freeform 65">
            <a:extLst>
              <a:ext uri="{FF2B5EF4-FFF2-40B4-BE49-F238E27FC236}">
                <a16:creationId xmlns:a16="http://schemas.microsoft.com/office/drawing/2014/main" id="{A3F086A2-5C7F-4363-9AE1-CA1DE5510A60}"/>
              </a:ext>
            </a:extLst>
          </p:cNvPr>
          <p:cNvSpPr>
            <a:spLocks noEditPoints="1"/>
          </p:cNvSpPr>
          <p:nvPr/>
        </p:nvSpPr>
        <p:spPr bwMode="auto">
          <a:xfrm>
            <a:off x="3891996" y="3259624"/>
            <a:ext cx="76682" cy="22792"/>
          </a:xfrm>
          <a:custGeom>
            <a:avLst/>
            <a:gdLst>
              <a:gd name="T0" fmla="*/ 82550 w 52"/>
              <a:gd name="T1" fmla="*/ 25400 h 19"/>
              <a:gd name="T2" fmla="*/ 82550 w 52"/>
              <a:gd name="T3" fmla="*/ 30163 h 19"/>
              <a:gd name="T4" fmla="*/ 0 w 52"/>
              <a:gd name="T5" fmla="*/ 30163 h 19"/>
              <a:gd name="T6" fmla="*/ 0 w 52"/>
              <a:gd name="T7" fmla="*/ 25400 h 19"/>
              <a:gd name="T8" fmla="*/ 82550 w 52"/>
              <a:gd name="T9" fmla="*/ 25400 h 19"/>
              <a:gd name="T10" fmla="*/ 82550 w 52"/>
              <a:gd name="T11" fmla="*/ 0 h 19"/>
              <a:gd name="T12" fmla="*/ 82550 w 52"/>
              <a:gd name="T13" fmla="*/ 6350 h 19"/>
              <a:gd name="T14" fmla="*/ 0 w 52"/>
              <a:gd name="T15" fmla="*/ 6350 h 19"/>
              <a:gd name="T16" fmla="*/ 0 w 52"/>
              <a:gd name="T17" fmla="*/ 0 h 19"/>
              <a:gd name="T18" fmla="*/ 82550 w 52"/>
              <a:gd name="T19" fmla="*/ 0 h 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2" h="19">
                <a:moveTo>
                  <a:pt x="52" y="16"/>
                </a:moveTo>
                <a:lnTo>
                  <a:pt x="52" y="19"/>
                </a:lnTo>
                <a:lnTo>
                  <a:pt x="0" y="19"/>
                </a:lnTo>
                <a:lnTo>
                  <a:pt x="0" y="16"/>
                </a:lnTo>
                <a:lnTo>
                  <a:pt x="52" y="16"/>
                </a:lnTo>
                <a:close/>
                <a:moveTo>
                  <a:pt x="52" y="0"/>
                </a:moveTo>
                <a:lnTo>
                  <a:pt x="52" y="4"/>
                </a:lnTo>
                <a:lnTo>
                  <a:pt x="0" y="4"/>
                </a:lnTo>
                <a:lnTo>
                  <a:pt x="0" y="0"/>
                </a:lnTo>
                <a:lnTo>
                  <a:pt x="52" y="0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71" name="Rectangle 66">
            <a:extLst>
              <a:ext uri="{FF2B5EF4-FFF2-40B4-BE49-F238E27FC236}">
                <a16:creationId xmlns:a16="http://schemas.microsoft.com/office/drawing/2014/main" id="{A4F5E2BD-305C-407A-9228-5E519F280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1996" y="3278817"/>
            <a:ext cx="76682" cy="3599"/>
          </a:xfrm>
          <a:prstGeom prst="rect">
            <a:avLst/>
          </a:prstGeom>
          <a:noFill/>
          <a:ln w="6350">
            <a:solidFill>
              <a:srgbClr val="1F1A1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72" name="Rectangle 67">
            <a:extLst>
              <a:ext uri="{FF2B5EF4-FFF2-40B4-BE49-F238E27FC236}">
                <a16:creationId xmlns:a16="http://schemas.microsoft.com/office/drawing/2014/main" id="{353FA496-1CD0-4A1D-AF59-F40999F0B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1996" y="3259624"/>
            <a:ext cx="76682" cy="4798"/>
          </a:xfrm>
          <a:prstGeom prst="rect">
            <a:avLst/>
          </a:prstGeom>
          <a:noFill/>
          <a:ln w="6350">
            <a:solidFill>
              <a:srgbClr val="1F1A1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73" name="Rectangle 68">
            <a:extLst>
              <a:ext uri="{FF2B5EF4-FFF2-40B4-BE49-F238E27FC236}">
                <a16:creationId xmlns:a16="http://schemas.microsoft.com/office/drawing/2014/main" id="{8E9E6B9B-0C2F-429B-9B36-9174FEB49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6027" y="3344794"/>
            <a:ext cx="464513" cy="5998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grpSp>
        <p:nvGrpSpPr>
          <p:cNvPr id="75" name="Group 70">
            <a:extLst>
              <a:ext uri="{FF2B5EF4-FFF2-40B4-BE49-F238E27FC236}">
                <a16:creationId xmlns:a16="http://schemas.microsoft.com/office/drawing/2014/main" id="{1E8770F6-54C8-4019-B58B-3EAC22C10FA9}"/>
              </a:ext>
            </a:extLst>
          </p:cNvPr>
          <p:cNvGrpSpPr>
            <a:grpSpLocks/>
          </p:cNvGrpSpPr>
          <p:nvPr/>
        </p:nvGrpSpPr>
        <p:grpSpPr bwMode="auto">
          <a:xfrm>
            <a:off x="4739918" y="3356790"/>
            <a:ext cx="3368089" cy="1920526"/>
            <a:chOff x="3253" y="991"/>
            <a:chExt cx="2284" cy="1245"/>
          </a:xfrm>
        </p:grpSpPr>
        <p:sp>
          <p:nvSpPr>
            <p:cNvPr id="111" name="Freeform 71">
              <a:extLst>
                <a:ext uri="{FF2B5EF4-FFF2-40B4-BE49-F238E27FC236}">
                  <a16:creationId xmlns:a16="http://schemas.microsoft.com/office/drawing/2014/main" id="{E7CE866C-AF2A-4D4E-A2D0-4A695E89F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3" y="1086"/>
              <a:ext cx="420" cy="1150"/>
            </a:xfrm>
            <a:custGeom>
              <a:avLst/>
              <a:gdLst>
                <a:gd name="T0" fmla="*/ 398 w 420"/>
                <a:gd name="T1" fmla="*/ 0 h 1150"/>
                <a:gd name="T2" fmla="*/ 0 w 420"/>
                <a:gd name="T3" fmla="*/ 1142 h 1150"/>
                <a:gd name="T4" fmla="*/ 22 w 420"/>
                <a:gd name="T5" fmla="*/ 1150 h 1150"/>
                <a:gd name="T6" fmla="*/ 420 w 420"/>
                <a:gd name="T7" fmla="*/ 6 h 1150"/>
                <a:gd name="T8" fmla="*/ 398 w 420"/>
                <a:gd name="T9" fmla="*/ 0 h 1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0" h="1150">
                  <a:moveTo>
                    <a:pt x="398" y="0"/>
                  </a:moveTo>
                  <a:lnTo>
                    <a:pt x="0" y="1142"/>
                  </a:lnTo>
                  <a:lnTo>
                    <a:pt x="22" y="1150"/>
                  </a:lnTo>
                  <a:lnTo>
                    <a:pt x="420" y="6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12" name="Freeform 72">
              <a:extLst>
                <a:ext uri="{FF2B5EF4-FFF2-40B4-BE49-F238E27FC236}">
                  <a16:creationId xmlns:a16="http://schemas.microsoft.com/office/drawing/2014/main" id="{5AEF8838-0717-44CD-AB03-D8D3A05F0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" y="993"/>
              <a:ext cx="114" cy="125"/>
            </a:xfrm>
            <a:custGeom>
              <a:avLst/>
              <a:gdLst>
                <a:gd name="T0" fmla="*/ 0 w 114"/>
                <a:gd name="T1" fmla="*/ 85 h 125"/>
                <a:gd name="T2" fmla="*/ 93 w 114"/>
                <a:gd name="T3" fmla="*/ 0 h 125"/>
                <a:gd name="T4" fmla="*/ 114 w 114"/>
                <a:gd name="T5" fmla="*/ 125 h 125"/>
                <a:gd name="T6" fmla="*/ 0 w 114"/>
                <a:gd name="T7" fmla="*/ 85 h 125"/>
                <a:gd name="T8" fmla="*/ 93 w 114"/>
                <a:gd name="T9" fmla="*/ 0 h 125"/>
                <a:gd name="T10" fmla="*/ 0 w 114"/>
                <a:gd name="T11" fmla="*/ 85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25">
                  <a:moveTo>
                    <a:pt x="0" y="85"/>
                  </a:moveTo>
                  <a:lnTo>
                    <a:pt x="93" y="0"/>
                  </a:lnTo>
                  <a:lnTo>
                    <a:pt x="114" y="125"/>
                  </a:lnTo>
                  <a:lnTo>
                    <a:pt x="0" y="85"/>
                  </a:lnTo>
                  <a:lnTo>
                    <a:pt x="93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13" name="Freeform 73">
              <a:extLst>
                <a:ext uri="{FF2B5EF4-FFF2-40B4-BE49-F238E27FC236}">
                  <a16:creationId xmlns:a16="http://schemas.microsoft.com/office/drawing/2014/main" id="{0DE7395B-BD31-4DF7-8CD3-000C4E8BA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5" y="1086"/>
              <a:ext cx="420" cy="1150"/>
            </a:xfrm>
            <a:custGeom>
              <a:avLst/>
              <a:gdLst>
                <a:gd name="T0" fmla="*/ 398 w 420"/>
                <a:gd name="T1" fmla="*/ 0 h 1150"/>
                <a:gd name="T2" fmla="*/ 0 w 420"/>
                <a:gd name="T3" fmla="*/ 1142 h 1150"/>
                <a:gd name="T4" fmla="*/ 21 w 420"/>
                <a:gd name="T5" fmla="*/ 1150 h 1150"/>
                <a:gd name="T6" fmla="*/ 420 w 420"/>
                <a:gd name="T7" fmla="*/ 6 h 1150"/>
                <a:gd name="T8" fmla="*/ 398 w 420"/>
                <a:gd name="T9" fmla="*/ 0 h 1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0" h="1150">
                  <a:moveTo>
                    <a:pt x="398" y="0"/>
                  </a:moveTo>
                  <a:lnTo>
                    <a:pt x="0" y="1142"/>
                  </a:lnTo>
                  <a:lnTo>
                    <a:pt x="21" y="1150"/>
                  </a:lnTo>
                  <a:lnTo>
                    <a:pt x="420" y="6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14" name="Freeform 74">
              <a:extLst>
                <a:ext uri="{FF2B5EF4-FFF2-40B4-BE49-F238E27FC236}">
                  <a16:creationId xmlns:a16="http://schemas.microsoft.com/office/drawing/2014/main" id="{043435D3-1D82-40F8-8DA0-B34834A59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" y="993"/>
              <a:ext cx="115" cy="125"/>
            </a:xfrm>
            <a:custGeom>
              <a:avLst/>
              <a:gdLst>
                <a:gd name="T0" fmla="*/ 0 w 115"/>
                <a:gd name="T1" fmla="*/ 85 h 125"/>
                <a:gd name="T2" fmla="*/ 95 w 115"/>
                <a:gd name="T3" fmla="*/ 0 h 125"/>
                <a:gd name="T4" fmla="*/ 115 w 115"/>
                <a:gd name="T5" fmla="*/ 125 h 125"/>
                <a:gd name="T6" fmla="*/ 0 w 115"/>
                <a:gd name="T7" fmla="*/ 85 h 125"/>
                <a:gd name="T8" fmla="*/ 95 w 115"/>
                <a:gd name="T9" fmla="*/ 0 h 125"/>
                <a:gd name="T10" fmla="*/ 0 w 115"/>
                <a:gd name="T11" fmla="*/ 85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25">
                  <a:moveTo>
                    <a:pt x="0" y="85"/>
                  </a:moveTo>
                  <a:lnTo>
                    <a:pt x="95" y="0"/>
                  </a:lnTo>
                  <a:lnTo>
                    <a:pt x="115" y="125"/>
                  </a:lnTo>
                  <a:lnTo>
                    <a:pt x="0" y="85"/>
                  </a:lnTo>
                  <a:lnTo>
                    <a:pt x="95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15" name="Freeform 75">
              <a:extLst>
                <a:ext uri="{FF2B5EF4-FFF2-40B4-BE49-F238E27FC236}">
                  <a16:creationId xmlns:a16="http://schemas.microsoft.com/office/drawing/2014/main" id="{4768EB11-4610-410A-B3B9-842DABB72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1086"/>
              <a:ext cx="420" cy="1150"/>
            </a:xfrm>
            <a:custGeom>
              <a:avLst/>
              <a:gdLst>
                <a:gd name="T0" fmla="*/ 398 w 420"/>
                <a:gd name="T1" fmla="*/ 0 h 1150"/>
                <a:gd name="T2" fmla="*/ 0 w 420"/>
                <a:gd name="T3" fmla="*/ 1142 h 1150"/>
                <a:gd name="T4" fmla="*/ 21 w 420"/>
                <a:gd name="T5" fmla="*/ 1150 h 1150"/>
                <a:gd name="T6" fmla="*/ 420 w 420"/>
                <a:gd name="T7" fmla="*/ 6 h 1150"/>
                <a:gd name="T8" fmla="*/ 398 w 420"/>
                <a:gd name="T9" fmla="*/ 0 h 1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0" h="1150">
                  <a:moveTo>
                    <a:pt x="398" y="0"/>
                  </a:moveTo>
                  <a:lnTo>
                    <a:pt x="0" y="1142"/>
                  </a:lnTo>
                  <a:lnTo>
                    <a:pt x="21" y="1150"/>
                  </a:lnTo>
                  <a:lnTo>
                    <a:pt x="420" y="6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16" name="Freeform 76">
              <a:extLst>
                <a:ext uri="{FF2B5EF4-FFF2-40B4-BE49-F238E27FC236}">
                  <a16:creationId xmlns:a16="http://schemas.microsoft.com/office/drawing/2014/main" id="{61589E50-FE48-4E39-BA5B-676619442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" y="993"/>
              <a:ext cx="115" cy="125"/>
            </a:xfrm>
            <a:custGeom>
              <a:avLst/>
              <a:gdLst>
                <a:gd name="T0" fmla="*/ 0 w 115"/>
                <a:gd name="T1" fmla="*/ 85 h 125"/>
                <a:gd name="T2" fmla="*/ 93 w 115"/>
                <a:gd name="T3" fmla="*/ 0 h 125"/>
                <a:gd name="T4" fmla="*/ 115 w 115"/>
                <a:gd name="T5" fmla="*/ 125 h 125"/>
                <a:gd name="T6" fmla="*/ 0 w 115"/>
                <a:gd name="T7" fmla="*/ 85 h 125"/>
                <a:gd name="T8" fmla="*/ 93 w 115"/>
                <a:gd name="T9" fmla="*/ 0 h 125"/>
                <a:gd name="T10" fmla="*/ 0 w 115"/>
                <a:gd name="T11" fmla="*/ 85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25">
                  <a:moveTo>
                    <a:pt x="0" y="85"/>
                  </a:moveTo>
                  <a:lnTo>
                    <a:pt x="93" y="0"/>
                  </a:lnTo>
                  <a:lnTo>
                    <a:pt x="115" y="125"/>
                  </a:lnTo>
                  <a:lnTo>
                    <a:pt x="0" y="85"/>
                  </a:lnTo>
                  <a:lnTo>
                    <a:pt x="93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17" name="Freeform 77">
              <a:extLst>
                <a:ext uri="{FF2B5EF4-FFF2-40B4-BE49-F238E27FC236}">
                  <a16:creationId xmlns:a16="http://schemas.microsoft.com/office/drawing/2014/main" id="{27C2CAD5-7852-43BD-8C1D-E9B2E0687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" y="1086"/>
              <a:ext cx="421" cy="1150"/>
            </a:xfrm>
            <a:custGeom>
              <a:avLst/>
              <a:gdLst>
                <a:gd name="T0" fmla="*/ 399 w 421"/>
                <a:gd name="T1" fmla="*/ 0 h 1150"/>
                <a:gd name="T2" fmla="*/ 0 w 421"/>
                <a:gd name="T3" fmla="*/ 1142 h 1150"/>
                <a:gd name="T4" fmla="*/ 22 w 421"/>
                <a:gd name="T5" fmla="*/ 1150 h 1150"/>
                <a:gd name="T6" fmla="*/ 421 w 421"/>
                <a:gd name="T7" fmla="*/ 6 h 1150"/>
                <a:gd name="T8" fmla="*/ 399 w 421"/>
                <a:gd name="T9" fmla="*/ 0 h 1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1" h="1150">
                  <a:moveTo>
                    <a:pt x="399" y="0"/>
                  </a:moveTo>
                  <a:lnTo>
                    <a:pt x="0" y="1142"/>
                  </a:lnTo>
                  <a:lnTo>
                    <a:pt x="22" y="1150"/>
                  </a:lnTo>
                  <a:lnTo>
                    <a:pt x="421" y="6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18" name="Freeform 78">
              <a:extLst>
                <a:ext uri="{FF2B5EF4-FFF2-40B4-BE49-F238E27FC236}">
                  <a16:creationId xmlns:a16="http://schemas.microsoft.com/office/drawing/2014/main" id="{6FEFFE69-18F5-403E-93D1-6F255D6C8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993"/>
              <a:ext cx="115" cy="125"/>
            </a:xfrm>
            <a:custGeom>
              <a:avLst/>
              <a:gdLst>
                <a:gd name="T0" fmla="*/ 0 w 115"/>
                <a:gd name="T1" fmla="*/ 85 h 125"/>
                <a:gd name="T2" fmla="*/ 95 w 115"/>
                <a:gd name="T3" fmla="*/ 0 h 125"/>
                <a:gd name="T4" fmla="*/ 115 w 115"/>
                <a:gd name="T5" fmla="*/ 125 h 125"/>
                <a:gd name="T6" fmla="*/ 0 w 115"/>
                <a:gd name="T7" fmla="*/ 85 h 125"/>
                <a:gd name="T8" fmla="*/ 95 w 115"/>
                <a:gd name="T9" fmla="*/ 0 h 125"/>
                <a:gd name="T10" fmla="*/ 0 w 115"/>
                <a:gd name="T11" fmla="*/ 85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25">
                  <a:moveTo>
                    <a:pt x="0" y="85"/>
                  </a:moveTo>
                  <a:lnTo>
                    <a:pt x="95" y="0"/>
                  </a:lnTo>
                  <a:lnTo>
                    <a:pt x="115" y="125"/>
                  </a:lnTo>
                  <a:lnTo>
                    <a:pt x="0" y="85"/>
                  </a:lnTo>
                  <a:lnTo>
                    <a:pt x="95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19" name="Freeform 79">
              <a:extLst>
                <a:ext uri="{FF2B5EF4-FFF2-40B4-BE49-F238E27FC236}">
                  <a16:creationId xmlns:a16="http://schemas.microsoft.com/office/drawing/2014/main" id="{EB74DE59-B02B-4388-A54B-3C3623A59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" y="991"/>
              <a:ext cx="339" cy="1193"/>
            </a:xfrm>
            <a:custGeom>
              <a:avLst/>
              <a:gdLst>
                <a:gd name="T0" fmla="*/ 12 w 339"/>
                <a:gd name="T1" fmla="*/ 1193 h 1193"/>
                <a:gd name="T2" fmla="*/ 339 w 339"/>
                <a:gd name="T3" fmla="*/ 4 h 1193"/>
                <a:gd name="T4" fmla="*/ 329 w 339"/>
                <a:gd name="T5" fmla="*/ 0 h 1193"/>
                <a:gd name="T6" fmla="*/ 0 w 339"/>
                <a:gd name="T7" fmla="*/ 1191 h 1193"/>
                <a:gd name="T8" fmla="*/ 12 w 339"/>
                <a:gd name="T9" fmla="*/ 1193 h 1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" h="1193">
                  <a:moveTo>
                    <a:pt x="12" y="1193"/>
                  </a:moveTo>
                  <a:lnTo>
                    <a:pt x="339" y="4"/>
                  </a:lnTo>
                  <a:lnTo>
                    <a:pt x="329" y="0"/>
                  </a:lnTo>
                  <a:lnTo>
                    <a:pt x="0" y="1191"/>
                  </a:lnTo>
                  <a:lnTo>
                    <a:pt x="12" y="119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0" name="Freeform 80">
              <a:extLst>
                <a:ext uri="{FF2B5EF4-FFF2-40B4-BE49-F238E27FC236}">
                  <a16:creationId xmlns:a16="http://schemas.microsoft.com/office/drawing/2014/main" id="{AA618802-FFE7-4EA4-9DA6-C87864E8A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134"/>
              <a:ext cx="67" cy="88"/>
            </a:xfrm>
            <a:custGeom>
              <a:avLst/>
              <a:gdLst>
                <a:gd name="T0" fmla="*/ 12 w 67"/>
                <a:gd name="T1" fmla="*/ 88 h 88"/>
                <a:gd name="T2" fmla="*/ 67 w 67"/>
                <a:gd name="T3" fmla="*/ 18 h 88"/>
                <a:gd name="T4" fmla="*/ 67 w 67"/>
                <a:gd name="T5" fmla="*/ 18 h 88"/>
                <a:gd name="T6" fmla="*/ 65 w 67"/>
                <a:gd name="T7" fmla="*/ 20 h 88"/>
                <a:gd name="T8" fmla="*/ 63 w 67"/>
                <a:gd name="T9" fmla="*/ 20 h 88"/>
                <a:gd name="T10" fmla="*/ 61 w 67"/>
                <a:gd name="T11" fmla="*/ 20 h 88"/>
                <a:gd name="T12" fmla="*/ 57 w 67"/>
                <a:gd name="T13" fmla="*/ 20 h 88"/>
                <a:gd name="T14" fmla="*/ 55 w 67"/>
                <a:gd name="T15" fmla="*/ 20 h 88"/>
                <a:gd name="T16" fmla="*/ 54 w 67"/>
                <a:gd name="T17" fmla="*/ 20 h 88"/>
                <a:gd name="T18" fmla="*/ 52 w 67"/>
                <a:gd name="T19" fmla="*/ 20 h 88"/>
                <a:gd name="T20" fmla="*/ 50 w 67"/>
                <a:gd name="T21" fmla="*/ 20 h 88"/>
                <a:gd name="T22" fmla="*/ 48 w 67"/>
                <a:gd name="T23" fmla="*/ 20 h 88"/>
                <a:gd name="T24" fmla="*/ 46 w 67"/>
                <a:gd name="T25" fmla="*/ 20 h 88"/>
                <a:gd name="T26" fmla="*/ 42 w 67"/>
                <a:gd name="T27" fmla="*/ 20 h 88"/>
                <a:gd name="T28" fmla="*/ 40 w 67"/>
                <a:gd name="T29" fmla="*/ 20 h 88"/>
                <a:gd name="T30" fmla="*/ 38 w 67"/>
                <a:gd name="T31" fmla="*/ 20 h 88"/>
                <a:gd name="T32" fmla="*/ 36 w 67"/>
                <a:gd name="T33" fmla="*/ 18 h 88"/>
                <a:gd name="T34" fmla="*/ 34 w 67"/>
                <a:gd name="T35" fmla="*/ 18 h 88"/>
                <a:gd name="T36" fmla="*/ 32 w 67"/>
                <a:gd name="T37" fmla="*/ 18 h 88"/>
                <a:gd name="T38" fmla="*/ 30 w 67"/>
                <a:gd name="T39" fmla="*/ 18 h 88"/>
                <a:gd name="T40" fmla="*/ 28 w 67"/>
                <a:gd name="T41" fmla="*/ 16 h 88"/>
                <a:gd name="T42" fmla="*/ 26 w 67"/>
                <a:gd name="T43" fmla="*/ 16 h 88"/>
                <a:gd name="T44" fmla="*/ 24 w 67"/>
                <a:gd name="T45" fmla="*/ 14 h 88"/>
                <a:gd name="T46" fmla="*/ 22 w 67"/>
                <a:gd name="T47" fmla="*/ 14 h 88"/>
                <a:gd name="T48" fmla="*/ 20 w 67"/>
                <a:gd name="T49" fmla="*/ 14 h 88"/>
                <a:gd name="T50" fmla="*/ 18 w 67"/>
                <a:gd name="T51" fmla="*/ 12 h 88"/>
                <a:gd name="T52" fmla="*/ 16 w 67"/>
                <a:gd name="T53" fmla="*/ 12 h 88"/>
                <a:gd name="T54" fmla="*/ 14 w 67"/>
                <a:gd name="T55" fmla="*/ 10 h 88"/>
                <a:gd name="T56" fmla="*/ 12 w 67"/>
                <a:gd name="T57" fmla="*/ 8 h 88"/>
                <a:gd name="T58" fmla="*/ 10 w 67"/>
                <a:gd name="T59" fmla="*/ 8 h 88"/>
                <a:gd name="T60" fmla="*/ 8 w 67"/>
                <a:gd name="T61" fmla="*/ 6 h 88"/>
                <a:gd name="T62" fmla="*/ 6 w 67"/>
                <a:gd name="T63" fmla="*/ 4 h 88"/>
                <a:gd name="T64" fmla="*/ 4 w 67"/>
                <a:gd name="T65" fmla="*/ 4 h 88"/>
                <a:gd name="T66" fmla="*/ 2 w 67"/>
                <a:gd name="T67" fmla="*/ 2 h 88"/>
                <a:gd name="T68" fmla="*/ 0 w 67"/>
                <a:gd name="T69" fmla="*/ 0 h 88"/>
                <a:gd name="T70" fmla="*/ 12 w 67"/>
                <a:gd name="T71" fmla="*/ 88 h 88"/>
                <a:gd name="T72" fmla="*/ 12 w 67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88">
                  <a:moveTo>
                    <a:pt x="12" y="88"/>
                  </a:moveTo>
                  <a:lnTo>
                    <a:pt x="67" y="18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61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2" y="20"/>
                  </a:lnTo>
                  <a:lnTo>
                    <a:pt x="50" y="20"/>
                  </a:lnTo>
                  <a:lnTo>
                    <a:pt x="48" y="20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18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12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1" name="Freeform 81">
              <a:extLst>
                <a:ext uri="{FF2B5EF4-FFF2-40B4-BE49-F238E27FC236}">
                  <a16:creationId xmlns:a16="http://schemas.microsoft.com/office/drawing/2014/main" id="{39E3A98F-E728-4244-8990-CC4F967D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6" y="993"/>
              <a:ext cx="14" cy="1189"/>
            </a:xfrm>
            <a:custGeom>
              <a:avLst/>
              <a:gdLst>
                <a:gd name="T0" fmla="*/ 14 w 14"/>
                <a:gd name="T1" fmla="*/ 1189 h 1189"/>
                <a:gd name="T2" fmla="*/ 10 w 14"/>
                <a:gd name="T3" fmla="*/ 0 h 1189"/>
                <a:gd name="T4" fmla="*/ 0 w 14"/>
                <a:gd name="T5" fmla="*/ 0 h 1189"/>
                <a:gd name="T6" fmla="*/ 2 w 14"/>
                <a:gd name="T7" fmla="*/ 1189 h 1189"/>
                <a:gd name="T8" fmla="*/ 14 w 14"/>
                <a:gd name="T9" fmla="*/ 1189 h 1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189">
                  <a:moveTo>
                    <a:pt x="14" y="1189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2" y="1189"/>
                  </a:lnTo>
                  <a:lnTo>
                    <a:pt x="14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2" name="Freeform 82">
              <a:extLst>
                <a:ext uri="{FF2B5EF4-FFF2-40B4-BE49-F238E27FC236}">
                  <a16:creationId xmlns:a16="http://schemas.microsoft.com/office/drawing/2014/main" id="{79B5B30B-D4EA-461A-A06C-C1924A917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140"/>
              <a:ext cx="69" cy="82"/>
            </a:xfrm>
            <a:custGeom>
              <a:avLst/>
              <a:gdLst>
                <a:gd name="T0" fmla="*/ 36 w 69"/>
                <a:gd name="T1" fmla="*/ 82 h 82"/>
                <a:gd name="T2" fmla="*/ 69 w 69"/>
                <a:gd name="T3" fmla="*/ 0 h 82"/>
                <a:gd name="T4" fmla="*/ 69 w 69"/>
                <a:gd name="T5" fmla="*/ 0 h 82"/>
                <a:gd name="T6" fmla="*/ 67 w 69"/>
                <a:gd name="T7" fmla="*/ 2 h 82"/>
                <a:gd name="T8" fmla="*/ 65 w 69"/>
                <a:gd name="T9" fmla="*/ 2 h 82"/>
                <a:gd name="T10" fmla="*/ 63 w 69"/>
                <a:gd name="T11" fmla="*/ 4 h 82"/>
                <a:gd name="T12" fmla="*/ 61 w 69"/>
                <a:gd name="T13" fmla="*/ 4 h 82"/>
                <a:gd name="T14" fmla="*/ 59 w 69"/>
                <a:gd name="T15" fmla="*/ 6 h 82"/>
                <a:gd name="T16" fmla="*/ 57 w 69"/>
                <a:gd name="T17" fmla="*/ 6 h 82"/>
                <a:gd name="T18" fmla="*/ 55 w 69"/>
                <a:gd name="T19" fmla="*/ 6 h 82"/>
                <a:gd name="T20" fmla="*/ 53 w 69"/>
                <a:gd name="T21" fmla="*/ 6 h 82"/>
                <a:gd name="T22" fmla="*/ 52 w 69"/>
                <a:gd name="T23" fmla="*/ 8 h 82"/>
                <a:gd name="T24" fmla="*/ 48 w 69"/>
                <a:gd name="T25" fmla="*/ 8 h 82"/>
                <a:gd name="T26" fmla="*/ 46 w 69"/>
                <a:gd name="T27" fmla="*/ 8 h 82"/>
                <a:gd name="T28" fmla="*/ 44 w 69"/>
                <a:gd name="T29" fmla="*/ 8 h 82"/>
                <a:gd name="T30" fmla="*/ 42 w 69"/>
                <a:gd name="T31" fmla="*/ 8 h 82"/>
                <a:gd name="T32" fmla="*/ 40 w 69"/>
                <a:gd name="T33" fmla="*/ 10 h 82"/>
                <a:gd name="T34" fmla="*/ 38 w 69"/>
                <a:gd name="T35" fmla="*/ 10 h 82"/>
                <a:gd name="T36" fmla="*/ 36 w 69"/>
                <a:gd name="T37" fmla="*/ 10 h 82"/>
                <a:gd name="T38" fmla="*/ 34 w 69"/>
                <a:gd name="T39" fmla="*/ 10 h 82"/>
                <a:gd name="T40" fmla="*/ 32 w 69"/>
                <a:gd name="T41" fmla="*/ 10 h 82"/>
                <a:gd name="T42" fmla="*/ 30 w 69"/>
                <a:gd name="T43" fmla="*/ 8 h 82"/>
                <a:gd name="T44" fmla="*/ 26 w 69"/>
                <a:gd name="T45" fmla="*/ 8 h 82"/>
                <a:gd name="T46" fmla="*/ 24 w 69"/>
                <a:gd name="T47" fmla="*/ 8 h 82"/>
                <a:gd name="T48" fmla="*/ 22 w 69"/>
                <a:gd name="T49" fmla="*/ 8 h 82"/>
                <a:gd name="T50" fmla="*/ 20 w 69"/>
                <a:gd name="T51" fmla="*/ 8 h 82"/>
                <a:gd name="T52" fmla="*/ 18 w 69"/>
                <a:gd name="T53" fmla="*/ 8 h 82"/>
                <a:gd name="T54" fmla="*/ 16 w 69"/>
                <a:gd name="T55" fmla="*/ 6 h 82"/>
                <a:gd name="T56" fmla="*/ 14 w 69"/>
                <a:gd name="T57" fmla="*/ 6 h 82"/>
                <a:gd name="T58" fmla="*/ 12 w 69"/>
                <a:gd name="T59" fmla="*/ 6 h 82"/>
                <a:gd name="T60" fmla="*/ 10 w 69"/>
                <a:gd name="T61" fmla="*/ 4 h 82"/>
                <a:gd name="T62" fmla="*/ 6 w 69"/>
                <a:gd name="T63" fmla="*/ 4 h 82"/>
                <a:gd name="T64" fmla="*/ 4 w 69"/>
                <a:gd name="T65" fmla="*/ 2 h 82"/>
                <a:gd name="T66" fmla="*/ 2 w 69"/>
                <a:gd name="T67" fmla="*/ 2 h 82"/>
                <a:gd name="T68" fmla="*/ 0 w 69"/>
                <a:gd name="T69" fmla="*/ 0 h 82"/>
                <a:gd name="T70" fmla="*/ 36 w 69"/>
                <a:gd name="T71" fmla="*/ 82 h 82"/>
                <a:gd name="T72" fmla="*/ 36 w 69"/>
                <a:gd name="T73" fmla="*/ 82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82">
                  <a:moveTo>
                    <a:pt x="36" y="82"/>
                  </a:moveTo>
                  <a:lnTo>
                    <a:pt x="69" y="0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9" y="6"/>
                  </a:lnTo>
                  <a:lnTo>
                    <a:pt x="57" y="6"/>
                  </a:lnTo>
                  <a:lnTo>
                    <a:pt x="55" y="6"/>
                  </a:lnTo>
                  <a:lnTo>
                    <a:pt x="53" y="6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36" y="8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3" name="Freeform 83">
              <a:extLst>
                <a:ext uri="{FF2B5EF4-FFF2-40B4-BE49-F238E27FC236}">
                  <a16:creationId xmlns:a16="http://schemas.microsoft.com/office/drawing/2014/main" id="{F46F7089-30D3-4472-A579-E734E15FE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993"/>
              <a:ext cx="285" cy="1191"/>
            </a:xfrm>
            <a:custGeom>
              <a:avLst/>
              <a:gdLst>
                <a:gd name="T0" fmla="*/ 285 w 285"/>
                <a:gd name="T1" fmla="*/ 1189 h 1191"/>
                <a:gd name="T2" fmla="*/ 10 w 285"/>
                <a:gd name="T3" fmla="*/ 0 h 1191"/>
                <a:gd name="T4" fmla="*/ 0 w 285"/>
                <a:gd name="T5" fmla="*/ 2 h 1191"/>
                <a:gd name="T6" fmla="*/ 275 w 285"/>
                <a:gd name="T7" fmla="*/ 1191 h 1191"/>
                <a:gd name="T8" fmla="*/ 285 w 285"/>
                <a:gd name="T9" fmla="*/ 1189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" h="1191">
                  <a:moveTo>
                    <a:pt x="285" y="1189"/>
                  </a:moveTo>
                  <a:lnTo>
                    <a:pt x="10" y="0"/>
                  </a:lnTo>
                  <a:lnTo>
                    <a:pt x="0" y="2"/>
                  </a:lnTo>
                  <a:lnTo>
                    <a:pt x="275" y="1191"/>
                  </a:lnTo>
                  <a:lnTo>
                    <a:pt x="285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4" name="Freeform 84">
              <a:extLst>
                <a:ext uri="{FF2B5EF4-FFF2-40B4-BE49-F238E27FC236}">
                  <a16:creationId xmlns:a16="http://schemas.microsoft.com/office/drawing/2014/main" id="{B9EEBD9B-B48A-49A9-BA37-63EBEDF07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" y="2134"/>
              <a:ext cx="68" cy="88"/>
            </a:xfrm>
            <a:custGeom>
              <a:avLst/>
              <a:gdLst>
                <a:gd name="T0" fmla="*/ 52 w 68"/>
                <a:gd name="T1" fmla="*/ 88 h 88"/>
                <a:gd name="T2" fmla="*/ 68 w 68"/>
                <a:gd name="T3" fmla="*/ 0 h 88"/>
                <a:gd name="T4" fmla="*/ 68 w 68"/>
                <a:gd name="T5" fmla="*/ 0 h 88"/>
                <a:gd name="T6" fmla="*/ 66 w 68"/>
                <a:gd name="T7" fmla="*/ 2 h 88"/>
                <a:gd name="T8" fmla="*/ 64 w 68"/>
                <a:gd name="T9" fmla="*/ 4 h 88"/>
                <a:gd name="T10" fmla="*/ 62 w 68"/>
                <a:gd name="T11" fmla="*/ 4 h 88"/>
                <a:gd name="T12" fmla="*/ 60 w 68"/>
                <a:gd name="T13" fmla="*/ 6 h 88"/>
                <a:gd name="T14" fmla="*/ 58 w 68"/>
                <a:gd name="T15" fmla="*/ 8 h 88"/>
                <a:gd name="T16" fmla="*/ 56 w 68"/>
                <a:gd name="T17" fmla="*/ 8 h 88"/>
                <a:gd name="T18" fmla="*/ 54 w 68"/>
                <a:gd name="T19" fmla="*/ 10 h 88"/>
                <a:gd name="T20" fmla="*/ 52 w 68"/>
                <a:gd name="T21" fmla="*/ 10 h 88"/>
                <a:gd name="T22" fmla="*/ 50 w 68"/>
                <a:gd name="T23" fmla="*/ 12 h 88"/>
                <a:gd name="T24" fmla="*/ 48 w 68"/>
                <a:gd name="T25" fmla="*/ 12 h 88"/>
                <a:gd name="T26" fmla="*/ 46 w 68"/>
                <a:gd name="T27" fmla="*/ 14 h 88"/>
                <a:gd name="T28" fmla="*/ 44 w 68"/>
                <a:gd name="T29" fmla="*/ 14 h 88"/>
                <a:gd name="T30" fmla="*/ 42 w 68"/>
                <a:gd name="T31" fmla="*/ 16 h 88"/>
                <a:gd name="T32" fmla="*/ 40 w 68"/>
                <a:gd name="T33" fmla="*/ 16 h 88"/>
                <a:gd name="T34" fmla="*/ 38 w 68"/>
                <a:gd name="T35" fmla="*/ 16 h 88"/>
                <a:gd name="T36" fmla="*/ 36 w 68"/>
                <a:gd name="T37" fmla="*/ 16 h 88"/>
                <a:gd name="T38" fmla="*/ 34 w 68"/>
                <a:gd name="T39" fmla="*/ 18 h 88"/>
                <a:gd name="T40" fmla="*/ 32 w 68"/>
                <a:gd name="T41" fmla="*/ 18 h 88"/>
                <a:gd name="T42" fmla="*/ 30 w 68"/>
                <a:gd name="T43" fmla="*/ 18 h 88"/>
                <a:gd name="T44" fmla="*/ 26 w 68"/>
                <a:gd name="T45" fmla="*/ 18 h 88"/>
                <a:gd name="T46" fmla="*/ 24 w 68"/>
                <a:gd name="T47" fmla="*/ 18 h 88"/>
                <a:gd name="T48" fmla="*/ 22 w 68"/>
                <a:gd name="T49" fmla="*/ 18 h 88"/>
                <a:gd name="T50" fmla="*/ 20 w 68"/>
                <a:gd name="T51" fmla="*/ 18 h 88"/>
                <a:gd name="T52" fmla="*/ 18 w 68"/>
                <a:gd name="T53" fmla="*/ 18 h 88"/>
                <a:gd name="T54" fmla="*/ 16 w 68"/>
                <a:gd name="T55" fmla="*/ 18 h 88"/>
                <a:gd name="T56" fmla="*/ 14 w 68"/>
                <a:gd name="T57" fmla="*/ 18 h 88"/>
                <a:gd name="T58" fmla="*/ 12 w 68"/>
                <a:gd name="T59" fmla="*/ 18 h 88"/>
                <a:gd name="T60" fmla="*/ 8 w 68"/>
                <a:gd name="T61" fmla="*/ 18 h 88"/>
                <a:gd name="T62" fmla="*/ 6 w 68"/>
                <a:gd name="T63" fmla="*/ 18 h 88"/>
                <a:gd name="T64" fmla="*/ 4 w 68"/>
                <a:gd name="T65" fmla="*/ 18 h 88"/>
                <a:gd name="T66" fmla="*/ 2 w 68"/>
                <a:gd name="T67" fmla="*/ 16 h 88"/>
                <a:gd name="T68" fmla="*/ 0 w 68"/>
                <a:gd name="T69" fmla="*/ 16 h 88"/>
                <a:gd name="T70" fmla="*/ 52 w 68"/>
                <a:gd name="T71" fmla="*/ 88 h 88"/>
                <a:gd name="T72" fmla="*/ 52 w 68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8" h="88">
                  <a:moveTo>
                    <a:pt x="52" y="88"/>
                  </a:moveTo>
                  <a:lnTo>
                    <a:pt x="68" y="0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2"/>
                  </a:lnTo>
                  <a:lnTo>
                    <a:pt x="48" y="12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6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52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5" name="Freeform 85">
              <a:extLst>
                <a:ext uri="{FF2B5EF4-FFF2-40B4-BE49-F238E27FC236}">
                  <a16:creationId xmlns:a16="http://schemas.microsoft.com/office/drawing/2014/main" id="{76D00FBD-A49C-4E7B-8C2C-3FBE486D2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" y="991"/>
              <a:ext cx="339" cy="1193"/>
            </a:xfrm>
            <a:custGeom>
              <a:avLst/>
              <a:gdLst>
                <a:gd name="T0" fmla="*/ 10 w 339"/>
                <a:gd name="T1" fmla="*/ 1193 h 1193"/>
                <a:gd name="T2" fmla="*/ 339 w 339"/>
                <a:gd name="T3" fmla="*/ 4 h 1193"/>
                <a:gd name="T4" fmla="*/ 327 w 339"/>
                <a:gd name="T5" fmla="*/ 0 h 1193"/>
                <a:gd name="T6" fmla="*/ 0 w 339"/>
                <a:gd name="T7" fmla="*/ 1191 h 1193"/>
                <a:gd name="T8" fmla="*/ 10 w 339"/>
                <a:gd name="T9" fmla="*/ 1193 h 1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" h="1193">
                  <a:moveTo>
                    <a:pt x="10" y="1193"/>
                  </a:moveTo>
                  <a:lnTo>
                    <a:pt x="339" y="4"/>
                  </a:lnTo>
                  <a:lnTo>
                    <a:pt x="327" y="0"/>
                  </a:lnTo>
                  <a:lnTo>
                    <a:pt x="0" y="1191"/>
                  </a:lnTo>
                  <a:lnTo>
                    <a:pt x="10" y="119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6" name="Freeform 86">
              <a:extLst>
                <a:ext uri="{FF2B5EF4-FFF2-40B4-BE49-F238E27FC236}">
                  <a16:creationId xmlns:a16="http://schemas.microsoft.com/office/drawing/2014/main" id="{BB0BE84E-3D54-4B7F-B93F-456B15635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" y="2134"/>
              <a:ext cx="67" cy="88"/>
            </a:xfrm>
            <a:custGeom>
              <a:avLst/>
              <a:gdLst>
                <a:gd name="T0" fmla="*/ 12 w 67"/>
                <a:gd name="T1" fmla="*/ 88 h 88"/>
                <a:gd name="T2" fmla="*/ 67 w 67"/>
                <a:gd name="T3" fmla="*/ 18 h 88"/>
                <a:gd name="T4" fmla="*/ 67 w 67"/>
                <a:gd name="T5" fmla="*/ 18 h 88"/>
                <a:gd name="T6" fmla="*/ 65 w 67"/>
                <a:gd name="T7" fmla="*/ 20 h 88"/>
                <a:gd name="T8" fmla="*/ 63 w 67"/>
                <a:gd name="T9" fmla="*/ 20 h 88"/>
                <a:gd name="T10" fmla="*/ 59 w 67"/>
                <a:gd name="T11" fmla="*/ 20 h 88"/>
                <a:gd name="T12" fmla="*/ 57 w 67"/>
                <a:gd name="T13" fmla="*/ 20 h 88"/>
                <a:gd name="T14" fmla="*/ 55 w 67"/>
                <a:gd name="T15" fmla="*/ 20 h 88"/>
                <a:gd name="T16" fmla="*/ 54 w 67"/>
                <a:gd name="T17" fmla="*/ 20 h 88"/>
                <a:gd name="T18" fmla="*/ 52 w 67"/>
                <a:gd name="T19" fmla="*/ 20 h 88"/>
                <a:gd name="T20" fmla="*/ 50 w 67"/>
                <a:gd name="T21" fmla="*/ 20 h 88"/>
                <a:gd name="T22" fmla="*/ 46 w 67"/>
                <a:gd name="T23" fmla="*/ 20 h 88"/>
                <a:gd name="T24" fmla="*/ 44 w 67"/>
                <a:gd name="T25" fmla="*/ 20 h 88"/>
                <a:gd name="T26" fmla="*/ 42 w 67"/>
                <a:gd name="T27" fmla="*/ 20 h 88"/>
                <a:gd name="T28" fmla="*/ 40 w 67"/>
                <a:gd name="T29" fmla="*/ 20 h 88"/>
                <a:gd name="T30" fmla="*/ 38 w 67"/>
                <a:gd name="T31" fmla="*/ 20 h 88"/>
                <a:gd name="T32" fmla="*/ 36 w 67"/>
                <a:gd name="T33" fmla="*/ 18 h 88"/>
                <a:gd name="T34" fmla="*/ 34 w 67"/>
                <a:gd name="T35" fmla="*/ 18 h 88"/>
                <a:gd name="T36" fmla="*/ 32 w 67"/>
                <a:gd name="T37" fmla="*/ 18 h 88"/>
                <a:gd name="T38" fmla="*/ 30 w 67"/>
                <a:gd name="T39" fmla="*/ 18 h 88"/>
                <a:gd name="T40" fmla="*/ 28 w 67"/>
                <a:gd name="T41" fmla="*/ 16 h 88"/>
                <a:gd name="T42" fmla="*/ 26 w 67"/>
                <a:gd name="T43" fmla="*/ 16 h 88"/>
                <a:gd name="T44" fmla="*/ 24 w 67"/>
                <a:gd name="T45" fmla="*/ 14 h 88"/>
                <a:gd name="T46" fmla="*/ 22 w 67"/>
                <a:gd name="T47" fmla="*/ 14 h 88"/>
                <a:gd name="T48" fmla="*/ 20 w 67"/>
                <a:gd name="T49" fmla="*/ 14 h 88"/>
                <a:gd name="T50" fmla="*/ 18 w 67"/>
                <a:gd name="T51" fmla="*/ 12 h 88"/>
                <a:gd name="T52" fmla="*/ 16 w 67"/>
                <a:gd name="T53" fmla="*/ 12 h 88"/>
                <a:gd name="T54" fmla="*/ 14 w 67"/>
                <a:gd name="T55" fmla="*/ 10 h 88"/>
                <a:gd name="T56" fmla="*/ 12 w 67"/>
                <a:gd name="T57" fmla="*/ 8 h 88"/>
                <a:gd name="T58" fmla="*/ 10 w 67"/>
                <a:gd name="T59" fmla="*/ 8 h 88"/>
                <a:gd name="T60" fmla="*/ 8 w 67"/>
                <a:gd name="T61" fmla="*/ 6 h 88"/>
                <a:gd name="T62" fmla="*/ 6 w 67"/>
                <a:gd name="T63" fmla="*/ 4 h 88"/>
                <a:gd name="T64" fmla="*/ 4 w 67"/>
                <a:gd name="T65" fmla="*/ 4 h 88"/>
                <a:gd name="T66" fmla="*/ 2 w 67"/>
                <a:gd name="T67" fmla="*/ 2 h 88"/>
                <a:gd name="T68" fmla="*/ 0 w 67"/>
                <a:gd name="T69" fmla="*/ 0 h 88"/>
                <a:gd name="T70" fmla="*/ 12 w 67"/>
                <a:gd name="T71" fmla="*/ 88 h 88"/>
                <a:gd name="T72" fmla="*/ 12 w 67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88">
                  <a:moveTo>
                    <a:pt x="12" y="88"/>
                  </a:moveTo>
                  <a:lnTo>
                    <a:pt x="67" y="18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9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2" y="20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18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12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7" name="Freeform 87">
              <a:extLst>
                <a:ext uri="{FF2B5EF4-FFF2-40B4-BE49-F238E27FC236}">
                  <a16:creationId xmlns:a16="http://schemas.microsoft.com/office/drawing/2014/main" id="{8A748BD6-13CA-435E-ACB2-DD50B687E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" y="993"/>
              <a:ext cx="16" cy="1183"/>
            </a:xfrm>
            <a:custGeom>
              <a:avLst/>
              <a:gdLst>
                <a:gd name="T0" fmla="*/ 16 w 16"/>
                <a:gd name="T1" fmla="*/ 1183 h 1183"/>
                <a:gd name="T2" fmla="*/ 12 w 16"/>
                <a:gd name="T3" fmla="*/ 0 h 1183"/>
                <a:gd name="T4" fmla="*/ 0 w 16"/>
                <a:gd name="T5" fmla="*/ 0 h 1183"/>
                <a:gd name="T6" fmla="*/ 4 w 16"/>
                <a:gd name="T7" fmla="*/ 1183 h 1183"/>
                <a:gd name="T8" fmla="*/ 16 w 16"/>
                <a:gd name="T9" fmla="*/ 1183 h 1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83">
                  <a:moveTo>
                    <a:pt x="16" y="118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4" y="1183"/>
                  </a:lnTo>
                  <a:lnTo>
                    <a:pt x="16" y="118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8" name="Freeform 88">
              <a:extLst>
                <a:ext uri="{FF2B5EF4-FFF2-40B4-BE49-F238E27FC236}">
                  <a16:creationId xmlns:a16="http://schemas.microsoft.com/office/drawing/2014/main" id="{F73C44E1-A562-4445-98CB-AE10F9B98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0" y="2134"/>
              <a:ext cx="69" cy="82"/>
            </a:xfrm>
            <a:custGeom>
              <a:avLst/>
              <a:gdLst>
                <a:gd name="T0" fmla="*/ 36 w 69"/>
                <a:gd name="T1" fmla="*/ 82 h 82"/>
                <a:gd name="T2" fmla="*/ 69 w 69"/>
                <a:gd name="T3" fmla="*/ 0 h 82"/>
                <a:gd name="T4" fmla="*/ 69 w 69"/>
                <a:gd name="T5" fmla="*/ 0 h 82"/>
                <a:gd name="T6" fmla="*/ 67 w 69"/>
                <a:gd name="T7" fmla="*/ 2 h 82"/>
                <a:gd name="T8" fmla="*/ 65 w 69"/>
                <a:gd name="T9" fmla="*/ 2 h 82"/>
                <a:gd name="T10" fmla="*/ 63 w 69"/>
                <a:gd name="T11" fmla="*/ 4 h 82"/>
                <a:gd name="T12" fmla="*/ 61 w 69"/>
                <a:gd name="T13" fmla="*/ 4 h 82"/>
                <a:gd name="T14" fmla="*/ 59 w 69"/>
                <a:gd name="T15" fmla="*/ 4 h 82"/>
                <a:gd name="T16" fmla="*/ 57 w 69"/>
                <a:gd name="T17" fmla="*/ 6 h 82"/>
                <a:gd name="T18" fmla="*/ 53 w 69"/>
                <a:gd name="T19" fmla="*/ 6 h 82"/>
                <a:gd name="T20" fmla="*/ 51 w 69"/>
                <a:gd name="T21" fmla="*/ 6 h 82"/>
                <a:gd name="T22" fmla="*/ 50 w 69"/>
                <a:gd name="T23" fmla="*/ 8 h 82"/>
                <a:gd name="T24" fmla="*/ 48 w 69"/>
                <a:gd name="T25" fmla="*/ 8 h 82"/>
                <a:gd name="T26" fmla="*/ 46 w 69"/>
                <a:gd name="T27" fmla="*/ 8 h 82"/>
                <a:gd name="T28" fmla="*/ 44 w 69"/>
                <a:gd name="T29" fmla="*/ 8 h 82"/>
                <a:gd name="T30" fmla="*/ 42 w 69"/>
                <a:gd name="T31" fmla="*/ 8 h 82"/>
                <a:gd name="T32" fmla="*/ 40 w 69"/>
                <a:gd name="T33" fmla="*/ 8 h 82"/>
                <a:gd name="T34" fmla="*/ 38 w 69"/>
                <a:gd name="T35" fmla="*/ 8 h 82"/>
                <a:gd name="T36" fmla="*/ 36 w 69"/>
                <a:gd name="T37" fmla="*/ 8 h 82"/>
                <a:gd name="T38" fmla="*/ 32 w 69"/>
                <a:gd name="T39" fmla="*/ 8 h 82"/>
                <a:gd name="T40" fmla="*/ 30 w 69"/>
                <a:gd name="T41" fmla="*/ 8 h 82"/>
                <a:gd name="T42" fmla="*/ 28 w 69"/>
                <a:gd name="T43" fmla="*/ 8 h 82"/>
                <a:gd name="T44" fmla="*/ 26 w 69"/>
                <a:gd name="T45" fmla="*/ 8 h 82"/>
                <a:gd name="T46" fmla="*/ 24 w 69"/>
                <a:gd name="T47" fmla="*/ 8 h 82"/>
                <a:gd name="T48" fmla="*/ 22 w 69"/>
                <a:gd name="T49" fmla="*/ 8 h 82"/>
                <a:gd name="T50" fmla="*/ 20 w 69"/>
                <a:gd name="T51" fmla="*/ 8 h 82"/>
                <a:gd name="T52" fmla="*/ 18 w 69"/>
                <a:gd name="T53" fmla="*/ 6 h 82"/>
                <a:gd name="T54" fmla="*/ 16 w 69"/>
                <a:gd name="T55" fmla="*/ 6 h 82"/>
                <a:gd name="T56" fmla="*/ 14 w 69"/>
                <a:gd name="T57" fmla="*/ 6 h 82"/>
                <a:gd name="T58" fmla="*/ 10 w 69"/>
                <a:gd name="T59" fmla="*/ 4 h 82"/>
                <a:gd name="T60" fmla="*/ 8 w 69"/>
                <a:gd name="T61" fmla="*/ 4 h 82"/>
                <a:gd name="T62" fmla="*/ 6 w 69"/>
                <a:gd name="T63" fmla="*/ 4 h 82"/>
                <a:gd name="T64" fmla="*/ 4 w 69"/>
                <a:gd name="T65" fmla="*/ 2 h 82"/>
                <a:gd name="T66" fmla="*/ 2 w 69"/>
                <a:gd name="T67" fmla="*/ 2 h 82"/>
                <a:gd name="T68" fmla="*/ 0 w 69"/>
                <a:gd name="T69" fmla="*/ 0 h 82"/>
                <a:gd name="T70" fmla="*/ 36 w 69"/>
                <a:gd name="T71" fmla="*/ 82 h 82"/>
                <a:gd name="T72" fmla="*/ 36 w 69"/>
                <a:gd name="T73" fmla="*/ 82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82">
                  <a:moveTo>
                    <a:pt x="36" y="82"/>
                  </a:moveTo>
                  <a:lnTo>
                    <a:pt x="69" y="0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50" y="8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36" y="8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29" name="Freeform 89">
              <a:extLst>
                <a:ext uri="{FF2B5EF4-FFF2-40B4-BE49-F238E27FC236}">
                  <a16:creationId xmlns:a16="http://schemas.microsoft.com/office/drawing/2014/main" id="{21D09CE5-AB37-4549-8E0F-42D9887DE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0" y="993"/>
              <a:ext cx="287" cy="1191"/>
            </a:xfrm>
            <a:custGeom>
              <a:avLst/>
              <a:gdLst>
                <a:gd name="T0" fmla="*/ 287 w 287"/>
                <a:gd name="T1" fmla="*/ 1189 h 1191"/>
                <a:gd name="T2" fmla="*/ 12 w 287"/>
                <a:gd name="T3" fmla="*/ 0 h 1191"/>
                <a:gd name="T4" fmla="*/ 0 w 287"/>
                <a:gd name="T5" fmla="*/ 2 h 1191"/>
                <a:gd name="T6" fmla="*/ 275 w 287"/>
                <a:gd name="T7" fmla="*/ 1191 h 1191"/>
                <a:gd name="T8" fmla="*/ 287 w 287"/>
                <a:gd name="T9" fmla="*/ 1189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7" h="1191">
                  <a:moveTo>
                    <a:pt x="287" y="118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275" y="1191"/>
                  </a:lnTo>
                  <a:lnTo>
                    <a:pt x="287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0" name="Freeform 90">
              <a:extLst>
                <a:ext uri="{FF2B5EF4-FFF2-40B4-BE49-F238E27FC236}">
                  <a16:creationId xmlns:a16="http://schemas.microsoft.com/office/drawing/2014/main" id="{C99C1EC2-2DA2-4CBF-96E5-2E73B5034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2134"/>
              <a:ext cx="70" cy="88"/>
            </a:xfrm>
            <a:custGeom>
              <a:avLst/>
              <a:gdLst>
                <a:gd name="T0" fmla="*/ 54 w 70"/>
                <a:gd name="T1" fmla="*/ 88 h 88"/>
                <a:gd name="T2" fmla="*/ 70 w 70"/>
                <a:gd name="T3" fmla="*/ 0 h 88"/>
                <a:gd name="T4" fmla="*/ 70 w 70"/>
                <a:gd name="T5" fmla="*/ 0 h 88"/>
                <a:gd name="T6" fmla="*/ 68 w 70"/>
                <a:gd name="T7" fmla="*/ 2 h 88"/>
                <a:gd name="T8" fmla="*/ 66 w 70"/>
                <a:gd name="T9" fmla="*/ 4 h 88"/>
                <a:gd name="T10" fmla="*/ 64 w 70"/>
                <a:gd name="T11" fmla="*/ 4 h 88"/>
                <a:gd name="T12" fmla="*/ 62 w 70"/>
                <a:gd name="T13" fmla="*/ 6 h 88"/>
                <a:gd name="T14" fmla="*/ 60 w 70"/>
                <a:gd name="T15" fmla="*/ 8 h 88"/>
                <a:gd name="T16" fmla="*/ 58 w 70"/>
                <a:gd name="T17" fmla="*/ 8 h 88"/>
                <a:gd name="T18" fmla="*/ 56 w 70"/>
                <a:gd name="T19" fmla="*/ 10 h 88"/>
                <a:gd name="T20" fmla="*/ 54 w 70"/>
                <a:gd name="T21" fmla="*/ 10 h 88"/>
                <a:gd name="T22" fmla="*/ 52 w 70"/>
                <a:gd name="T23" fmla="*/ 12 h 88"/>
                <a:gd name="T24" fmla="*/ 50 w 70"/>
                <a:gd name="T25" fmla="*/ 12 h 88"/>
                <a:gd name="T26" fmla="*/ 48 w 70"/>
                <a:gd name="T27" fmla="*/ 14 h 88"/>
                <a:gd name="T28" fmla="*/ 46 w 70"/>
                <a:gd name="T29" fmla="*/ 14 h 88"/>
                <a:gd name="T30" fmla="*/ 44 w 70"/>
                <a:gd name="T31" fmla="*/ 16 h 88"/>
                <a:gd name="T32" fmla="*/ 42 w 70"/>
                <a:gd name="T33" fmla="*/ 16 h 88"/>
                <a:gd name="T34" fmla="*/ 40 w 70"/>
                <a:gd name="T35" fmla="*/ 16 h 88"/>
                <a:gd name="T36" fmla="*/ 38 w 70"/>
                <a:gd name="T37" fmla="*/ 16 h 88"/>
                <a:gd name="T38" fmla="*/ 34 w 70"/>
                <a:gd name="T39" fmla="*/ 18 h 88"/>
                <a:gd name="T40" fmla="*/ 32 w 70"/>
                <a:gd name="T41" fmla="*/ 18 h 88"/>
                <a:gd name="T42" fmla="*/ 30 w 70"/>
                <a:gd name="T43" fmla="*/ 18 h 88"/>
                <a:gd name="T44" fmla="*/ 28 w 70"/>
                <a:gd name="T45" fmla="*/ 18 h 88"/>
                <a:gd name="T46" fmla="*/ 26 w 70"/>
                <a:gd name="T47" fmla="*/ 18 h 88"/>
                <a:gd name="T48" fmla="*/ 24 w 70"/>
                <a:gd name="T49" fmla="*/ 18 h 88"/>
                <a:gd name="T50" fmla="*/ 22 w 70"/>
                <a:gd name="T51" fmla="*/ 18 h 88"/>
                <a:gd name="T52" fmla="*/ 20 w 70"/>
                <a:gd name="T53" fmla="*/ 18 h 88"/>
                <a:gd name="T54" fmla="*/ 18 w 70"/>
                <a:gd name="T55" fmla="*/ 18 h 88"/>
                <a:gd name="T56" fmla="*/ 14 w 70"/>
                <a:gd name="T57" fmla="*/ 18 h 88"/>
                <a:gd name="T58" fmla="*/ 12 w 70"/>
                <a:gd name="T59" fmla="*/ 18 h 88"/>
                <a:gd name="T60" fmla="*/ 10 w 70"/>
                <a:gd name="T61" fmla="*/ 18 h 88"/>
                <a:gd name="T62" fmla="*/ 8 w 70"/>
                <a:gd name="T63" fmla="*/ 18 h 88"/>
                <a:gd name="T64" fmla="*/ 6 w 70"/>
                <a:gd name="T65" fmla="*/ 18 h 88"/>
                <a:gd name="T66" fmla="*/ 4 w 70"/>
                <a:gd name="T67" fmla="*/ 16 h 88"/>
                <a:gd name="T68" fmla="*/ 0 w 70"/>
                <a:gd name="T69" fmla="*/ 16 h 88"/>
                <a:gd name="T70" fmla="*/ 54 w 70"/>
                <a:gd name="T71" fmla="*/ 88 h 88"/>
                <a:gd name="T72" fmla="*/ 54 w 70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0" h="88">
                  <a:moveTo>
                    <a:pt x="54" y="88"/>
                  </a:move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6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1" name="Freeform 91">
              <a:extLst>
                <a:ext uri="{FF2B5EF4-FFF2-40B4-BE49-F238E27FC236}">
                  <a16:creationId xmlns:a16="http://schemas.microsoft.com/office/drawing/2014/main" id="{AB479651-DD27-4C26-B484-213876019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9" y="991"/>
              <a:ext cx="341" cy="1193"/>
            </a:xfrm>
            <a:custGeom>
              <a:avLst/>
              <a:gdLst>
                <a:gd name="T0" fmla="*/ 12 w 341"/>
                <a:gd name="T1" fmla="*/ 1193 h 1193"/>
                <a:gd name="T2" fmla="*/ 341 w 341"/>
                <a:gd name="T3" fmla="*/ 4 h 1193"/>
                <a:gd name="T4" fmla="*/ 329 w 341"/>
                <a:gd name="T5" fmla="*/ 0 h 1193"/>
                <a:gd name="T6" fmla="*/ 0 w 341"/>
                <a:gd name="T7" fmla="*/ 1191 h 1193"/>
                <a:gd name="T8" fmla="*/ 12 w 341"/>
                <a:gd name="T9" fmla="*/ 1193 h 1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1" h="1193">
                  <a:moveTo>
                    <a:pt x="12" y="1193"/>
                  </a:moveTo>
                  <a:lnTo>
                    <a:pt x="341" y="4"/>
                  </a:lnTo>
                  <a:lnTo>
                    <a:pt x="329" y="0"/>
                  </a:lnTo>
                  <a:lnTo>
                    <a:pt x="0" y="1191"/>
                  </a:lnTo>
                  <a:lnTo>
                    <a:pt x="12" y="119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2" name="Freeform 92">
              <a:extLst>
                <a:ext uri="{FF2B5EF4-FFF2-40B4-BE49-F238E27FC236}">
                  <a16:creationId xmlns:a16="http://schemas.microsoft.com/office/drawing/2014/main" id="{9B144BD5-3A98-480F-994A-7F5E9EE23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3" y="2134"/>
              <a:ext cx="67" cy="88"/>
            </a:xfrm>
            <a:custGeom>
              <a:avLst/>
              <a:gdLst>
                <a:gd name="T0" fmla="*/ 12 w 67"/>
                <a:gd name="T1" fmla="*/ 88 h 88"/>
                <a:gd name="T2" fmla="*/ 67 w 67"/>
                <a:gd name="T3" fmla="*/ 18 h 88"/>
                <a:gd name="T4" fmla="*/ 67 w 67"/>
                <a:gd name="T5" fmla="*/ 18 h 88"/>
                <a:gd name="T6" fmla="*/ 63 w 67"/>
                <a:gd name="T7" fmla="*/ 20 h 88"/>
                <a:gd name="T8" fmla="*/ 61 w 67"/>
                <a:gd name="T9" fmla="*/ 20 h 88"/>
                <a:gd name="T10" fmla="*/ 59 w 67"/>
                <a:gd name="T11" fmla="*/ 20 h 88"/>
                <a:gd name="T12" fmla="*/ 57 w 67"/>
                <a:gd name="T13" fmla="*/ 20 h 88"/>
                <a:gd name="T14" fmla="*/ 55 w 67"/>
                <a:gd name="T15" fmla="*/ 20 h 88"/>
                <a:gd name="T16" fmla="*/ 54 w 67"/>
                <a:gd name="T17" fmla="*/ 20 h 88"/>
                <a:gd name="T18" fmla="*/ 50 w 67"/>
                <a:gd name="T19" fmla="*/ 20 h 88"/>
                <a:gd name="T20" fmla="*/ 48 w 67"/>
                <a:gd name="T21" fmla="*/ 20 h 88"/>
                <a:gd name="T22" fmla="*/ 46 w 67"/>
                <a:gd name="T23" fmla="*/ 20 h 88"/>
                <a:gd name="T24" fmla="*/ 44 w 67"/>
                <a:gd name="T25" fmla="*/ 20 h 88"/>
                <a:gd name="T26" fmla="*/ 42 w 67"/>
                <a:gd name="T27" fmla="*/ 20 h 88"/>
                <a:gd name="T28" fmla="*/ 40 w 67"/>
                <a:gd name="T29" fmla="*/ 20 h 88"/>
                <a:gd name="T30" fmla="*/ 38 w 67"/>
                <a:gd name="T31" fmla="*/ 20 h 88"/>
                <a:gd name="T32" fmla="*/ 36 w 67"/>
                <a:gd name="T33" fmla="*/ 18 h 88"/>
                <a:gd name="T34" fmla="*/ 34 w 67"/>
                <a:gd name="T35" fmla="*/ 18 h 88"/>
                <a:gd name="T36" fmla="*/ 30 w 67"/>
                <a:gd name="T37" fmla="*/ 18 h 88"/>
                <a:gd name="T38" fmla="*/ 28 w 67"/>
                <a:gd name="T39" fmla="*/ 18 h 88"/>
                <a:gd name="T40" fmla="*/ 26 w 67"/>
                <a:gd name="T41" fmla="*/ 16 h 88"/>
                <a:gd name="T42" fmla="*/ 24 w 67"/>
                <a:gd name="T43" fmla="*/ 16 h 88"/>
                <a:gd name="T44" fmla="*/ 22 w 67"/>
                <a:gd name="T45" fmla="*/ 14 h 88"/>
                <a:gd name="T46" fmla="*/ 20 w 67"/>
                <a:gd name="T47" fmla="*/ 14 h 88"/>
                <a:gd name="T48" fmla="*/ 18 w 67"/>
                <a:gd name="T49" fmla="*/ 14 h 88"/>
                <a:gd name="T50" fmla="*/ 16 w 67"/>
                <a:gd name="T51" fmla="*/ 12 h 88"/>
                <a:gd name="T52" fmla="*/ 14 w 67"/>
                <a:gd name="T53" fmla="*/ 12 h 88"/>
                <a:gd name="T54" fmla="*/ 12 w 67"/>
                <a:gd name="T55" fmla="*/ 10 h 88"/>
                <a:gd name="T56" fmla="*/ 10 w 67"/>
                <a:gd name="T57" fmla="*/ 8 h 88"/>
                <a:gd name="T58" fmla="*/ 8 w 67"/>
                <a:gd name="T59" fmla="*/ 8 h 88"/>
                <a:gd name="T60" fmla="*/ 6 w 67"/>
                <a:gd name="T61" fmla="*/ 6 h 88"/>
                <a:gd name="T62" fmla="*/ 4 w 67"/>
                <a:gd name="T63" fmla="*/ 4 h 88"/>
                <a:gd name="T64" fmla="*/ 2 w 67"/>
                <a:gd name="T65" fmla="*/ 4 h 88"/>
                <a:gd name="T66" fmla="*/ 2 w 67"/>
                <a:gd name="T67" fmla="*/ 2 h 88"/>
                <a:gd name="T68" fmla="*/ 0 w 67"/>
                <a:gd name="T69" fmla="*/ 0 h 88"/>
                <a:gd name="T70" fmla="*/ 12 w 67"/>
                <a:gd name="T71" fmla="*/ 88 h 88"/>
                <a:gd name="T72" fmla="*/ 12 w 67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88">
                  <a:moveTo>
                    <a:pt x="12" y="88"/>
                  </a:moveTo>
                  <a:lnTo>
                    <a:pt x="67" y="18"/>
                  </a:lnTo>
                  <a:lnTo>
                    <a:pt x="63" y="20"/>
                  </a:lnTo>
                  <a:lnTo>
                    <a:pt x="61" y="20"/>
                  </a:lnTo>
                  <a:lnTo>
                    <a:pt x="59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0" y="20"/>
                  </a:lnTo>
                  <a:lnTo>
                    <a:pt x="48" y="20"/>
                  </a:lnTo>
                  <a:lnTo>
                    <a:pt x="46" y="20"/>
                  </a:ln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18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12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3" name="Freeform 93">
              <a:extLst>
                <a:ext uri="{FF2B5EF4-FFF2-40B4-BE49-F238E27FC236}">
                  <a16:creationId xmlns:a16="http://schemas.microsoft.com/office/drawing/2014/main" id="{859674E3-DBA7-4B8F-A86B-F782953A2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" y="993"/>
              <a:ext cx="14" cy="1189"/>
            </a:xfrm>
            <a:custGeom>
              <a:avLst/>
              <a:gdLst>
                <a:gd name="T0" fmla="*/ 14 w 14"/>
                <a:gd name="T1" fmla="*/ 1189 h 1189"/>
                <a:gd name="T2" fmla="*/ 12 w 14"/>
                <a:gd name="T3" fmla="*/ 0 h 1189"/>
                <a:gd name="T4" fmla="*/ 0 w 14"/>
                <a:gd name="T5" fmla="*/ 0 h 1189"/>
                <a:gd name="T6" fmla="*/ 2 w 14"/>
                <a:gd name="T7" fmla="*/ 1189 h 1189"/>
                <a:gd name="T8" fmla="*/ 14 w 14"/>
                <a:gd name="T9" fmla="*/ 1189 h 1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189">
                  <a:moveTo>
                    <a:pt x="14" y="1189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2" y="1189"/>
                  </a:lnTo>
                  <a:lnTo>
                    <a:pt x="14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4" name="Freeform 94">
              <a:extLst>
                <a:ext uri="{FF2B5EF4-FFF2-40B4-BE49-F238E27FC236}">
                  <a16:creationId xmlns:a16="http://schemas.microsoft.com/office/drawing/2014/main" id="{576D1588-ADBA-4282-A9F0-0B26FA80D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140"/>
              <a:ext cx="69" cy="82"/>
            </a:xfrm>
            <a:custGeom>
              <a:avLst/>
              <a:gdLst>
                <a:gd name="T0" fmla="*/ 34 w 69"/>
                <a:gd name="T1" fmla="*/ 82 h 82"/>
                <a:gd name="T2" fmla="*/ 69 w 69"/>
                <a:gd name="T3" fmla="*/ 0 h 82"/>
                <a:gd name="T4" fmla="*/ 69 w 69"/>
                <a:gd name="T5" fmla="*/ 0 h 82"/>
                <a:gd name="T6" fmla="*/ 67 w 69"/>
                <a:gd name="T7" fmla="*/ 2 h 82"/>
                <a:gd name="T8" fmla="*/ 65 w 69"/>
                <a:gd name="T9" fmla="*/ 2 h 82"/>
                <a:gd name="T10" fmla="*/ 63 w 69"/>
                <a:gd name="T11" fmla="*/ 4 h 82"/>
                <a:gd name="T12" fmla="*/ 61 w 69"/>
                <a:gd name="T13" fmla="*/ 4 h 82"/>
                <a:gd name="T14" fmla="*/ 57 w 69"/>
                <a:gd name="T15" fmla="*/ 6 h 82"/>
                <a:gd name="T16" fmla="*/ 55 w 69"/>
                <a:gd name="T17" fmla="*/ 6 h 82"/>
                <a:gd name="T18" fmla="*/ 53 w 69"/>
                <a:gd name="T19" fmla="*/ 6 h 82"/>
                <a:gd name="T20" fmla="*/ 51 w 69"/>
                <a:gd name="T21" fmla="*/ 6 h 82"/>
                <a:gd name="T22" fmla="*/ 50 w 69"/>
                <a:gd name="T23" fmla="*/ 8 h 82"/>
                <a:gd name="T24" fmla="*/ 48 w 69"/>
                <a:gd name="T25" fmla="*/ 8 h 82"/>
                <a:gd name="T26" fmla="*/ 46 w 69"/>
                <a:gd name="T27" fmla="*/ 8 h 82"/>
                <a:gd name="T28" fmla="*/ 44 w 69"/>
                <a:gd name="T29" fmla="*/ 8 h 82"/>
                <a:gd name="T30" fmla="*/ 42 w 69"/>
                <a:gd name="T31" fmla="*/ 8 h 82"/>
                <a:gd name="T32" fmla="*/ 38 w 69"/>
                <a:gd name="T33" fmla="*/ 10 h 82"/>
                <a:gd name="T34" fmla="*/ 36 w 69"/>
                <a:gd name="T35" fmla="*/ 10 h 82"/>
                <a:gd name="T36" fmla="*/ 34 w 69"/>
                <a:gd name="T37" fmla="*/ 10 h 82"/>
                <a:gd name="T38" fmla="*/ 32 w 69"/>
                <a:gd name="T39" fmla="*/ 10 h 82"/>
                <a:gd name="T40" fmla="*/ 30 w 69"/>
                <a:gd name="T41" fmla="*/ 10 h 82"/>
                <a:gd name="T42" fmla="*/ 28 w 69"/>
                <a:gd name="T43" fmla="*/ 8 h 82"/>
                <a:gd name="T44" fmla="*/ 26 w 69"/>
                <a:gd name="T45" fmla="*/ 8 h 82"/>
                <a:gd name="T46" fmla="*/ 24 w 69"/>
                <a:gd name="T47" fmla="*/ 8 h 82"/>
                <a:gd name="T48" fmla="*/ 22 w 69"/>
                <a:gd name="T49" fmla="*/ 8 h 82"/>
                <a:gd name="T50" fmla="*/ 20 w 69"/>
                <a:gd name="T51" fmla="*/ 8 h 82"/>
                <a:gd name="T52" fmla="*/ 16 w 69"/>
                <a:gd name="T53" fmla="*/ 8 h 82"/>
                <a:gd name="T54" fmla="*/ 14 w 69"/>
                <a:gd name="T55" fmla="*/ 6 h 82"/>
                <a:gd name="T56" fmla="*/ 12 w 69"/>
                <a:gd name="T57" fmla="*/ 6 h 82"/>
                <a:gd name="T58" fmla="*/ 10 w 69"/>
                <a:gd name="T59" fmla="*/ 6 h 82"/>
                <a:gd name="T60" fmla="*/ 8 w 69"/>
                <a:gd name="T61" fmla="*/ 4 h 82"/>
                <a:gd name="T62" fmla="*/ 6 w 69"/>
                <a:gd name="T63" fmla="*/ 4 h 82"/>
                <a:gd name="T64" fmla="*/ 4 w 69"/>
                <a:gd name="T65" fmla="*/ 2 h 82"/>
                <a:gd name="T66" fmla="*/ 2 w 69"/>
                <a:gd name="T67" fmla="*/ 2 h 82"/>
                <a:gd name="T68" fmla="*/ 0 w 69"/>
                <a:gd name="T69" fmla="*/ 0 h 82"/>
                <a:gd name="T70" fmla="*/ 34 w 69"/>
                <a:gd name="T71" fmla="*/ 82 h 82"/>
                <a:gd name="T72" fmla="*/ 34 w 69"/>
                <a:gd name="T73" fmla="*/ 82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82">
                  <a:moveTo>
                    <a:pt x="34" y="82"/>
                  </a:moveTo>
                  <a:lnTo>
                    <a:pt x="69" y="0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7" y="6"/>
                  </a:lnTo>
                  <a:lnTo>
                    <a:pt x="55" y="6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50" y="8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34" y="8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5" name="Freeform 95">
              <a:extLst>
                <a:ext uri="{FF2B5EF4-FFF2-40B4-BE49-F238E27FC236}">
                  <a16:creationId xmlns:a16="http://schemas.microsoft.com/office/drawing/2014/main" id="{834E8E22-A719-4774-91FC-1270AB216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" y="991"/>
              <a:ext cx="338" cy="1193"/>
            </a:xfrm>
            <a:custGeom>
              <a:avLst/>
              <a:gdLst>
                <a:gd name="T0" fmla="*/ 10 w 338"/>
                <a:gd name="T1" fmla="*/ 1193 h 1193"/>
                <a:gd name="T2" fmla="*/ 338 w 338"/>
                <a:gd name="T3" fmla="*/ 4 h 1193"/>
                <a:gd name="T4" fmla="*/ 327 w 338"/>
                <a:gd name="T5" fmla="*/ 0 h 1193"/>
                <a:gd name="T6" fmla="*/ 0 w 338"/>
                <a:gd name="T7" fmla="*/ 1191 h 1193"/>
                <a:gd name="T8" fmla="*/ 10 w 338"/>
                <a:gd name="T9" fmla="*/ 1193 h 1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8" h="1193">
                  <a:moveTo>
                    <a:pt x="10" y="1193"/>
                  </a:moveTo>
                  <a:lnTo>
                    <a:pt x="338" y="4"/>
                  </a:lnTo>
                  <a:lnTo>
                    <a:pt x="327" y="0"/>
                  </a:lnTo>
                  <a:lnTo>
                    <a:pt x="0" y="1191"/>
                  </a:lnTo>
                  <a:lnTo>
                    <a:pt x="10" y="119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 dirty="0"/>
            </a:p>
          </p:txBody>
        </p:sp>
        <p:sp>
          <p:nvSpPr>
            <p:cNvPr id="136" name="Freeform 96">
              <a:extLst>
                <a:ext uri="{FF2B5EF4-FFF2-40B4-BE49-F238E27FC236}">
                  <a16:creationId xmlns:a16="http://schemas.microsoft.com/office/drawing/2014/main" id="{B44E1AC9-9AB4-4B74-BA16-1CD82B7B0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" y="2134"/>
              <a:ext cx="67" cy="88"/>
            </a:xfrm>
            <a:custGeom>
              <a:avLst/>
              <a:gdLst>
                <a:gd name="T0" fmla="*/ 12 w 67"/>
                <a:gd name="T1" fmla="*/ 88 h 88"/>
                <a:gd name="T2" fmla="*/ 67 w 67"/>
                <a:gd name="T3" fmla="*/ 18 h 88"/>
                <a:gd name="T4" fmla="*/ 67 w 67"/>
                <a:gd name="T5" fmla="*/ 18 h 88"/>
                <a:gd name="T6" fmla="*/ 65 w 67"/>
                <a:gd name="T7" fmla="*/ 20 h 88"/>
                <a:gd name="T8" fmla="*/ 63 w 67"/>
                <a:gd name="T9" fmla="*/ 20 h 88"/>
                <a:gd name="T10" fmla="*/ 59 w 67"/>
                <a:gd name="T11" fmla="*/ 20 h 88"/>
                <a:gd name="T12" fmla="*/ 57 w 67"/>
                <a:gd name="T13" fmla="*/ 20 h 88"/>
                <a:gd name="T14" fmla="*/ 55 w 67"/>
                <a:gd name="T15" fmla="*/ 20 h 88"/>
                <a:gd name="T16" fmla="*/ 53 w 67"/>
                <a:gd name="T17" fmla="*/ 20 h 88"/>
                <a:gd name="T18" fmla="*/ 51 w 67"/>
                <a:gd name="T19" fmla="*/ 20 h 88"/>
                <a:gd name="T20" fmla="*/ 49 w 67"/>
                <a:gd name="T21" fmla="*/ 20 h 88"/>
                <a:gd name="T22" fmla="*/ 47 w 67"/>
                <a:gd name="T23" fmla="*/ 20 h 88"/>
                <a:gd name="T24" fmla="*/ 43 w 67"/>
                <a:gd name="T25" fmla="*/ 20 h 88"/>
                <a:gd name="T26" fmla="*/ 41 w 67"/>
                <a:gd name="T27" fmla="*/ 20 h 88"/>
                <a:gd name="T28" fmla="*/ 39 w 67"/>
                <a:gd name="T29" fmla="*/ 20 h 88"/>
                <a:gd name="T30" fmla="*/ 37 w 67"/>
                <a:gd name="T31" fmla="*/ 20 h 88"/>
                <a:gd name="T32" fmla="*/ 35 w 67"/>
                <a:gd name="T33" fmla="*/ 18 h 88"/>
                <a:gd name="T34" fmla="*/ 33 w 67"/>
                <a:gd name="T35" fmla="*/ 18 h 88"/>
                <a:gd name="T36" fmla="*/ 32 w 67"/>
                <a:gd name="T37" fmla="*/ 18 h 88"/>
                <a:gd name="T38" fmla="*/ 30 w 67"/>
                <a:gd name="T39" fmla="*/ 18 h 88"/>
                <a:gd name="T40" fmla="*/ 28 w 67"/>
                <a:gd name="T41" fmla="*/ 16 h 88"/>
                <a:gd name="T42" fmla="*/ 26 w 67"/>
                <a:gd name="T43" fmla="*/ 16 h 88"/>
                <a:gd name="T44" fmla="*/ 24 w 67"/>
                <a:gd name="T45" fmla="*/ 14 h 88"/>
                <a:gd name="T46" fmla="*/ 22 w 67"/>
                <a:gd name="T47" fmla="*/ 14 h 88"/>
                <a:gd name="T48" fmla="*/ 20 w 67"/>
                <a:gd name="T49" fmla="*/ 14 h 88"/>
                <a:gd name="T50" fmla="*/ 18 w 67"/>
                <a:gd name="T51" fmla="*/ 12 h 88"/>
                <a:gd name="T52" fmla="*/ 16 w 67"/>
                <a:gd name="T53" fmla="*/ 12 h 88"/>
                <a:gd name="T54" fmla="*/ 14 w 67"/>
                <a:gd name="T55" fmla="*/ 10 h 88"/>
                <a:gd name="T56" fmla="*/ 12 w 67"/>
                <a:gd name="T57" fmla="*/ 8 h 88"/>
                <a:gd name="T58" fmla="*/ 10 w 67"/>
                <a:gd name="T59" fmla="*/ 8 h 88"/>
                <a:gd name="T60" fmla="*/ 8 w 67"/>
                <a:gd name="T61" fmla="*/ 6 h 88"/>
                <a:gd name="T62" fmla="*/ 6 w 67"/>
                <a:gd name="T63" fmla="*/ 4 h 88"/>
                <a:gd name="T64" fmla="*/ 4 w 67"/>
                <a:gd name="T65" fmla="*/ 4 h 88"/>
                <a:gd name="T66" fmla="*/ 2 w 67"/>
                <a:gd name="T67" fmla="*/ 2 h 88"/>
                <a:gd name="T68" fmla="*/ 0 w 67"/>
                <a:gd name="T69" fmla="*/ 0 h 88"/>
                <a:gd name="T70" fmla="*/ 12 w 67"/>
                <a:gd name="T71" fmla="*/ 88 h 88"/>
                <a:gd name="T72" fmla="*/ 12 w 67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88">
                  <a:moveTo>
                    <a:pt x="12" y="88"/>
                  </a:moveTo>
                  <a:lnTo>
                    <a:pt x="67" y="18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9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3" y="20"/>
                  </a:lnTo>
                  <a:lnTo>
                    <a:pt x="41" y="20"/>
                  </a:lnTo>
                  <a:lnTo>
                    <a:pt x="39" y="20"/>
                  </a:lnTo>
                  <a:lnTo>
                    <a:pt x="37" y="20"/>
                  </a:lnTo>
                  <a:lnTo>
                    <a:pt x="35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12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7" name="Freeform 97">
              <a:extLst>
                <a:ext uri="{FF2B5EF4-FFF2-40B4-BE49-F238E27FC236}">
                  <a16:creationId xmlns:a16="http://schemas.microsoft.com/office/drawing/2014/main" id="{F9E93A00-BD97-42E3-A278-6425C55F2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4" y="1086"/>
              <a:ext cx="420" cy="1150"/>
            </a:xfrm>
            <a:custGeom>
              <a:avLst/>
              <a:gdLst>
                <a:gd name="T0" fmla="*/ 398 w 420"/>
                <a:gd name="T1" fmla="*/ 0 h 1150"/>
                <a:gd name="T2" fmla="*/ 0 w 420"/>
                <a:gd name="T3" fmla="*/ 1142 h 1150"/>
                <a:gd name="T4" fmla="*/ 22 w 420"/>
                <a:gd name="T5" fmla="*/ 1150 h 1150"/>
                <a:gd name="T6" fmla="*/ 420 w 420"/>
                <a:gd name="T7" fmla="*/ 6 h 1150"/>
                <a:gd name="T8" fmla="*/ 398 w 420"/>
                <a:gd name="T9" fmla="*/ 0 h 1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0" h="1150">
                  <a:moveTo>
                    <a:pt x="398" y="0"/>
                  </a:moveTo>
                  <a:lnTo>
                    <a:pt x="0" y="1142"/>
                  </a:lnTo>
                  <a:lnTo>
                    <a:pt x="22" y="1150"/>
                  </a:lnTo>
                  <a:lnTo>
                    <a:pt x="420" y="6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8" name="Freeform 98">
              <a:extLst>
                <a:ext uri="{FF2B5EF4-FFF2-40B4-BE49-F238E27FC236}">
                  <a16:creationId xmlns:a16="http://schemas.microsoft.com/office/drawing/2014/main" id="{1EC45C13-6305-4727-9860-277BEF82E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" y="993"/>
              <a:ext cx="115" cy="125"/>
            </a:xfrm>
            <a:custGeom>
              <a:avLst/>
              <a:gdLst>
                <a:gd name="T0" fmla="*/ 0 w 115"/>
                <a:gd name="T1" fmla="*/ 85 h 125"/>
                <a:gd name="T2" fmla="*/ 93 w 115"/>
                <a:gd name="T3" fmla="*/ 0 h 125"/>
                <a:gd name="T4" fmla="*/ 115 w 115"/>
                <a:gd name="T5" fmla="*/ 125 h 125"/>
                <a:gd name="T6" fmla="*/ 0 w 115"/>
                <a:gd name="T7" fmla="*/ 85 h 125"/>
                <a:gd name="T8" fmla="*/ 93 w 115"/>
                <a:gd name="T9" fmla="*/ 0 h 125"/>
                <a:gd name="T10" fmla="*/ 0 w 115"/>
                <a:gd name="T11" fmla="*/ 85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25">
                  <a:moveTo>
                    <a:pt x="0" y="85"/>
                  </a:moveTo>
                  <a:lnTo>
                    <a:pt x="93" y="0"/>
                  </a:lnTo>
                  <a:lnTo>
                    <a:pt x="115" y="125"/>
                  </a:lnTo>
                  <a:lnTo>
                    <a:pt x="0" y="85"/>
                  </a:lnTo>
                  <a:lnTo>
                    <a:pt x="93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39" name="Freeform 99">
              <a:extLst>
                <a:ext uri="{FF2B5EF4-FFF2-40B4-BE49-F238E27FC236}">
                  <a16:creationId xmlns:a16="http://schemas.microsoft.com/office/drawing/2014/main" id="{AFF7821D-2D19-4B83-AE77-7BE8D4AD3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993"/>
              <a:ext cx="15" cy="1189"/>
            </a:xfrm>
            <a:custGeom>
              <a:avLst/>
              <a:gdLst>
                <a:gd name="T0" fmla="*/ 15 w 15"/>
                <a:gd name="T1" fmla="*/ 1189 h 1189"/>
                <a:gd name="T2" fmla="*/ 11 w 15"/>
                <a:gd name="T3" fmla="*/ 0 h 1189"/>
                <a:gd name="T4" fmla="*/ 0 w 15"/>
                <a:gd name="T5" fmla="*/ 0 h 1189"/>
                <a:gd name="T6" fmla="*/ 3 w 15"/>
                <a:gd name="T7" fmla="*/ 1189 h 1189"/>
                <a:gd name="T8" fmla="*/ 15 w 15"/>
                <a:gd name="T9" fmla="*/ 1189 h 1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189">
                  <a:moveTo>
                    <a:pt x="15" y="118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3" y="1189"/>
                  </a:lnTo>
                  <a:lnTo>
                    <a:pt x="15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40" name="Freeform 100">
              <a:extLst>
                <a:ext uri="{FF2B5EF4-FFF2-40B4-BE49-F238E27FC236}">
                  <a16:creationId xmlns:a16="http://schemas.microsoft.com/office/drawing/2014/main" id="{F611F61B-3F48-4BFB-9E08-28AD33A9A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" y="2140"/>
              <a:ext cx="69" cy="82"/>
            </a:xfrm>
            <a:custGeom>
              <a:avLst/>
              <a:gdLst>
                <a:gd name="T0" fmla="*/ 35 w 69"/>
                <a:gd name="T1" fmla="*/ 82 h 82"/>
                <a:gd name="T2" fmla="*/ 69 w 69"/>
                <a:gd name="T3" fmla="*/ 0 h 82"/>
                <a:gd name="T4" fmla="*/ 69 w 69"/>
                <a:gd name="T5" fmla="*/ 0 h 82"/>
                <a:gd name="T6" fmla="*/ 67 w 69"/>
                <a:gd name="T7" fmla="*/ 2 h 82"/>
                <a:gd name="T8" fmla="*/ 65 w 69"/>
                <a:gd name="T9" fmla="*/ 2 h 82"/>
                <a:gd name="T10" fmla="*/ 63 w 69"/>
                <a:gd name="T11" fmla="*/ 4 h 82"/>
                <a:gd name="T12" fmla="*/ 61 w 69"/>
                <a:gd name="T13" fmla="*/ 4 h 82"/>
                <a:gd name="T14" fmla="*/ 59 w 69"/>
                <a:gd name="T15" fmla="*/ 6 h 82"/>
                <a:gd name="T16" fmla="*/ 57 w 69"/>
                <a:gd name="T17" fmla="*/ 6 h 82"/>
                <a:gd name="T18" fmla="*/ 55 w 69"/>
                <a:gd name="T19" fmla="*/ 6 h 82"/>
                <a:gd name="T20" fmla="*/ 53 w 69"/>
                <a:gd name="T21" fmla="*/ 6 h 82"/>
                <a:gd name="T22" fmla="*/ 51 w 69"/>
                <a:gd name="T23" fmla="*/ 8 h 82"/>
                <a:gd name="T24" fmla="*/ 47 w 69"/>
                <a:gd name="T25" fmla="*/ 8 h 82"/>
                <a:gd name="T26" fmla="*/ 45 w 69"/>
                <a:gd name="T27" fmla="*/ 8 h 82"/>
                <a:gd name="T28" fmla="*/ 43 w 69"/>
                <a:gd name="T29" fmla="*/ 8 h 82"/>
                <a:gd name="T30" fmla="*/ 41 w 69"/>
                <a:gd name="T31" fmla="*/ 8 h 82"/>
                <a:gd name="T32" fmla="*/ 39 w 69"/>
                <a:gd name="T33" fmla="*/ 10 h 82"/>
                <a:gd name="T34" fmla="*/ 37 w 69"/>
                <a:gd name="T35" fmla="*/ 10 h 82"/>
                <a:gd name="T36" fmla="*/ 35 w 69"/>
                <a:gd name="T37" fmla="*/ 10 h 82"/>
                <a:gd name="T38" fmla="*/ 33 w 69"/>
                <a:gd name="T39" fmla="*/ 10 h 82"/>
                <a:gd name="T40" fmla="*/ 31 w 69"/>
                <a:gd name="T41" fmla="*/ 10 h 82"/>
                <a:gd name="T42" fmla="*/ 28 w 69"/>
                <a:gd name="T43" fmla="*/ 8 h 82"/>
                <a:gd name="T44" fmla="*/ 26 w 69"/>
                <a:gd name="T45" fmla="*/ 8 h 82"/>
                <a:gd name="T46" fmla="*/ 24 w 69"/>
                <a:gd name="T47" fmla="*/ 8 h 82"/>
                <a:gd name="T48" fmla="*/ 22 w 69"/>
                <a:gd name="T49" fmla="*/ 8 h 82"/>
                <a:gd name="T50" fmla="*/ 20 w 69"/>
                <a:gd name="T51" fmla="*/ 8 h 82"/>
                <a:gd name="T52" fmla="*/ 18 w 69"/>
                <a:gd name="T53" fmla="*/ 8 h 82"/>
                <a:gd name="T54" fmla="*/ 16 w 69"/>
                <a:gd name="T55" fmla="*/ 6 h 82"/>
                <a:gd name="T56" fmla="*/ 14 w 69"/>
                <a:gd name="T57" fmla="*/ 6 h 82"/>
                <a:gd name="T58" fmla="*/ 12 w 69"/>
                <a:gd name="T59" fmla="*/ 6 h 82"/>
                <a:gd name="T60" fmla="*/ 10 w 69"/>
                <a:gd name="T61" fmla="*/ 4 h 82"/>
                <a:gd name="T62" fmla="*/ 6 w 69"/>
                <a:gd name="T63" fmla="*/ 4 h 82"/>
                <a:gd name="T64" fmla="*/ 4 w 69"/>
                <a:gd name="T65" fmla="*/ 2 h 82"/>
                <a:gd name="T66" fmla="*/ 2 w 69"/>
                <a:gd name="T67" fmla="*/ 2 h 82"/>
                <a:gd name="T68" fmla="*/ 0 w 69"/>
                <a:gd name="T69" fmla="*/ 0 h 82"/>
                <a:gd name="T70" fmla="*/ 35 w 69"/>
                <a:gd name="T71" fmla="*/ 82 h 82"/>
                <a:gd name="T72" fmla="*/ 35 w 69"/>
                <a:gd name="T73" fmla="*/ 82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82">
                  <a:moveTo>
                    <a:pt x="35" y="82"/>
                  </a:moveTo>
                  <a:lnTo>
                    <a:pt x="69" y="0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9" y="6"/>
                  </a:lnTo>
                  <a:lnTo>
                    <a:pt x="57" y="6"/>
                  </a:lnTo>
                  <a:lnTo>
                    <a:pt x="55" y="6"/>
                  </a:lnTo>
                  <a:lnTo>
                    <a:pt x="53" y="6"/>
                  </a:lnTo>
                  <a:lnTo>
                    <a:pt x="51" y="8"/>
                  </a:lnTo>
                  <a:lnTo>
                    <a:pt x="47" y="8"/>
                  </a:lnTo>
                  <a:lnTo>
                    <a:pt x="45" y="8"/>
                  </a:lnTo>
                  <a:lnTo>
                    <a:pt x="43" y="8"/>
                  </a:lnTo>
                  <a:lnTo>
                    <a:pt x="41" y="8"/>
                  </a:lnTo>
                  <a:lnTo>
                    <a:pt x="39" y="10"/>
                  </a:lnTo>
                  <a:lnTo>
                    <a:pt x="37" y="10"/>
                  </a:lnTo>
                  <a:lnTo>
                    <a:pt x="35" y="10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35" y="8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41" name="Freeform 101">
              <a:extLst>
                <a:ext uri="{FF2B5EF4-FFF2-40B4-BE49-F238E27FC236}">
                  <a16:creationId xmlns:a16="http://schemas.microsoft.com/office/drawing/2014/main" id="{AE07C4E5-934F-427A-A482-C3694402E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6" y="991"/>
              <a:ext cx="341" cy="1193"/>
            </a:xfrm>
            <a:custGeom>
              <a:avLst/>
              <a:gdLst>
                <a:gd name="T0" fmla="*/ 12 w 341"/>
                <a:gd name="T1" fmla="*/ 1193 h 1193"/>
                <a:gd name="T2" fmla="*/ 341 w 341"/>
                <a:gd name="T3" fmla="*/ 4 h 1193"/>
                <a:gd name="T4" fmla="*/ 329 w 341"/>
                <a:gd name="T5" fmla="*/ 0 h 1193"/>
                <a:gd name="T6" fmla="*/ 0 w 341"/>
                <a:gd name="T7" fmla="*/ 1191 h 1193"/>
                <a:gd name="T8" fmla="*/ 12 w 341"/>
                <a:gd name="T9" fmla="*/ 1193 h 1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1" h="1193">
                  <a:moveTo>
                    <a:pt x="12" y="1193"/>
                  </a:moveTo>
                  <a:lnTo>
                    <a:pt x="341" y="4"/>
                  </a:lnTo>
                  <a:lnTo>
                    <a:pt x="329" y="0"/>
                  </a:lnTo>
                  <a:lnTo>
                    <a:pt x="0" y="1191"/>
                  </a:lnTo>
                  <a:lnTo>
                    <a:pt x="12" y="119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42" name="Freeform 102">
              <a:extLst>
                <a:ext uri="{FF2B5EF4-FFF2-40B4-BE49-F238E27FC236}">
                  <a16:creationId xmlns:a16="http://schemas.microsoft.com/office/drawing/2014/main" id="{ECDEEC95-9DF2-4F55-95A6-9BEA0D37E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" y="2134"/>
              <a:ext cx="67" cy="88"/>
            </a:xfrm>
            <a:custGeom>
              <a:avLst/>
              <a:gdLst>
                <a:gd name="T0" fmla="*/ 11 w 67"/>
                <a:gd name="T1" fmla="*/ 88 h 88"/>
                <a:gd name="T2" fmla="*/ 67 w 67"/>
                <a:gd name="T3" fmla="*/ 18 h 88"/>
                <a:gd name="T4" fmla="*/ 67 w 67"/>
                <a:gd name="T5" fmla="*/ 18 h 88"/>
                <a:gd name="T6" fmla="*/ 63 w 67"/>
                <a:gd name="T7" fmla="*/ 20 h 88"/>
                <a:gd name="T8" fmla="*/ 61 w 67"/>
                <a:gd name="T9" fmla="*/ 20 h 88"/>
                <a:gd name="T10" fmla="*/ 59 w 67"/>
                <a:gd name="T11" fmla="*/ 20 h 88"/>
                <a:gd name="T12" fmla="*/ 57 w 67"/>
                <a:gd name="T13" fmla="*/ 20 h 88"/>
                <a:gd name="T14" fmla="*/ 55 w 67"/>
                <a:gd name="T15" fmla="*/ 20 h 88"/>
                <a:gd name="T16" fmla="*/ 51 w 67"/>
                <a:gd name="T17" fmla="*/ 20 h 88"/>
                <a:gd name="T18" fmla="*/ 49 w 67"/>
                <a:gd name="T19" fmla="*/ 20 h 88"/>
                <a:gd name="T20" fmla="*/ 47 w 67"/>
                <a:gd name="T21" fmla="*/ 20 h 88"/>
                <a:gd name="T22" fmla="*/ 45 w 67"/>
                <a:gd name="T23" fmla="*/ 20 h 88"/>
                <a:gd name="T24" fmla="*/ 43 w 67"/>
                <a:gd name="T25" fmla="*/ 20 h 88"/>
                <a:gd name="T26" fmla="*/ 41 w 67"/>
                <a:gd name="T27" fmla="*/ 20 h 88"/>
                <a:gd name="T28" fmla="*/ 39 w 67"/>
                <a:gd name="T29" fmla="*/ 20 h 88"/>
                <a:gd name="T30" fmla="*/ 37 w 67"/>
                <a:gd name="T31" fmla="*/ 20 h 88"/>
                <a:gd name="T32" fmla="*/ 35 w 67"/>
                <a:gd name="T33" fmla="*/ 18 h 88"/>
                <a:gd name="T34" fmla="*/ 31 w 67"/>
                <a:gd name="T35" fmla="*/ 18 h 88"/>
                <a:gd name="T36" fmla="*/ 29 w 67"/>
                <a:gd name="T37" fmla="*/ 18 h 88"/>
                <a:gd name="T38" fmla="*/ 27 w 67"/>
                <a:gd name="T39" fmla="*/ 18 h 88"/>
                <a:gd name="T40" fmla="*/ 25 w 67"/>
                <a:gd name="T41" fmla="*/ 16 h 88"/>
                <a:gd name="T42" fmla="*/ 23 w 67"/>
                <a:gd name="T43" fmla="*/ 16 h 88"/>
                <a:gd name="T44" fmla="*/ 21 w 67"/>
                <a:gd name="T45" fmla="*/ 14 h 88"/>
                <a:gd name="T46" fmla="*/ 19 w 67"/>
                <a:gd name="T47" fmla="*/ 14 h 88"/>
                <a:gd name="T48" fmla="*/ 17 w 67"/>
                <a:gd name="T49" fmla="*/ 14 h 88"/>
                <a:gd name="T50" fmla="*/ 15 w 67"/>
                <a:gd name="T51" fmla="*/ 12 h 88"/>
                <a:gd name="T52" fmla="*/ 13 w 67"/>
                <a:gd name="T53" fmla="*/ 12 h 88"/>
                <a:gd name="T54" fmla="*/ 11 w 67"/>
                <a:gd name="T55" fmla="*/ 10 h 88"/>
                <a:gd name="T56" fmla="*/ 9 w 67"/>
                <a:gd name="T57" fmla="*/ 8 h 88"/>
                <a:gd name="T58" fmla="*/ 8 w 67"/>
                <a:gd name="T59" fmla="*/ 8 h 88"/>
                <a:gd name="T60" fmla="*/ 6 w 67"/>
                <a:gd name="T61" fmla="*/ 6 h 88"/>
                <a:gd name="T62" fmla="*/ 4 w 67"/>
                <a:gd name="T63" fmla="*/ 4 h 88"/>
                <a:gd name="T64" fmla="*/ 2 w 67"/>
                <a:gd name="T65" fmla="*/ 4 h 88"/>
                <a:gd name="T66" fmla="*/ 0 w 67"/>
                <a:gd name="T67" fmla="*/ 2 h 88"/>
                <a:gd name="T68" fmla="*/ 0 w 67"/>
                <a:gd name="T69" fmla="*/ 0 h 88"/>
                <a:gd name="T70" fmla="*/ 11 w 67"/>
                <a:gd name="T71" fmla="*/ 88 h 88"/>
                <a:gd name="T72" fmla="*/ 11 w 67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88">
                  <a:moveTo>
                    <a:pt x="11" y="88"/>
                  </a:moveTo>
                  <a:lnTo>
                    <a:pt x="67" y="18"/>
                  </a:lnTo>
                  <a:lnTo>
                    <a:pt x="63" y="20"/>
                  </a:lnTo>
                  <a:lnTo>
                    <a:pt x="61" y="20"/>
                  </a:lnTo>
                  <a:lnTo>
                    <a:pt x="59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1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5" y="20"/>
                  </a:lnTo>
                  <a:lnTo>
                    <a:pt x="43" y="20"/>
                  </a:lnTo>
                  <a:lnTo>
                    <a:pt x="41" y="20"/>
                  </a:lnTo>
                  <a:lnTo>
                    <a:pt x="39" y="20"/>
                  </a:lnTo>
                  <a:lnTo>
                    <a:pt x="37" y="20"/>
                  </a:lnTo>
                  <a:lnTo>
                    <a:pt x="35" y="18"/>
                  </a:lnTo>
                  <a:lnTo>
                    <a:pt x="31" y="18"/>
                  </a:lnTo>
                  <a:lnTo>
                    <a:pt x="29" y="18"/>
                  </a:lnTo>
                  <a:lnTo>
                    <a:pt x="27" y="18"/>
                  </a:lnTo>
                  <a:lnTo>
                    <a:pt x="25" y="16"/>
                  </a:lnTo>
                  <a:lnTo>
                    <a:pt x="23" y="16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3" y="12"/>
                  </a:lnTo>
                  <a:lnTo>
                    <a:pt x="11" y="10"/>
                  </a:lnTo>
                  <a:lnTo>
                    <a:pt x="9" y="8"/>
                  </a:lnTo>
                  <a:lnTo>
                    <a:pt x="8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43" name="Freeform 103">
              <a:extLst>
                <a:ext uri="{FF2B5EF4-FFF2-40B4-BE49-F238E27FC236}">
                  <a16:creationId xmlns:a16="http://schemas.microsoft.com/office/drawing/2014/main" id="{50CFC744-CA63-452D-80F7-85036F078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2" y="993"/>
              <a:ext cx="287" cy="1191"/>
            </a:xfrm>
            <a:custGeom>
              <a:avLst/>
              <a:gdLst>
                <a:gd name="T0" fmla="*/ 287 w 287"/>
                <a:gd name="T1" fmla="*/ 1189 h 1191"/>
                <a:gd name="T2" fmla="*/ 12 w 287"/>
                <a:gd name="T3" fmla="*/ 0 h 1191"/>
                <a:gd name="T4" fmla="*/ 0 w 287"/>
                <a:gd name="T5" fmla="*/ 2 h 1191"/>
                <a:gd name="T6" fmla="*/ 275 w 287"/>
                <a:gd name="T7" fmla="*/ 1191 h 1191"/>
                <a:gd name="T8" fmla="*/ 287 w 287"/>
                <a:gd name="T9" fmla="*/ 1189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7" h="1191">
                  <a:moveTo>
                    <a:pt x="287" y="118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275" y="1191"/>
                  </a:lnTo>
                  <a:lnTo>
                    <a:pt x="287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44" name="Freeform 104">
              <a:extLst>
                <a:ext uri="{FF2B5EF4-FFF2-40B4-BE49-F238E27FC236}">
                  <a16:creationId xmlns:a16="http://schemas.microsoft.com/office/drawing/2014/main" id="{41C26EFC-015F-441F-BD44-3989EC76F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" y="2134"/>
              <a:ext cx="70" cy="88"/>
            </a:xfrm>
            <a:custGeom>
              <a:avLst/>
              <a:gdLst>
                <a:gd name="T0" fmla="*/ 54 w 70"/>
                <a:gd name="T1" fmla="*/ 88 h 88"/>
                <a:gd name="T2" fmla="*/ 70 w 70"/>
                <a:gd name="T3" fmla="*/ 0 h 88"/>
                <a:gd name="T4" fmla="*/ 70 w 70"/>
                <a:gd name="T5" fmla="*/ 0 h 88"/>
                <a:gd name="T6" fmla="*/ 68 w 70"/>
                <a:gd name="T7" fmla="*/ 2 h 88"/>
                <a:gd name="T8" fmla="*/ 66 w 70"/>
                <a:gd name="T9" fmla="*/ 4 h 88"/>
                <a:gd name="T10" fmla="*/ 64 w 70"/>
                <a:gd name="T11" fmla="*/ 4 h 88"/>
                <a:gd name="T12" fmla="*/ 62 w 70"/>
                <a:gd name="T13" fmla="*/ 6 h 88"/>
                <a:gd name="T14" fmla="*/ 60 w 70"/>
                <a:gd name="T15" fmla="*/ 8 h 88"/>
                <a:gd name="T16" fmla="*/ 58 w 70"/>
                <a:gd name="T17" fmla="*/ 8 h 88"/>
                <a:gd name="T18" fmla="*/ 56 w 70"/>
                <a:gd name="T19" fmla="*/ 10 h 88"/>
                <a:gd name="T20" fmla="*/ 54 w 70"/>
                <a:gd name="T21" fmla="*/ 10 h 88"/>
                <a:gd name="T22" fmla="*/ 52 w 70"/>
                <a:gd name="T23" fmla="*/ 12 h 88"/>
                <a:gd name="T24" fmla="*/ 50 w 70"/>
                <a:gd name="T25" fmla="*/ 12 h 88"/>
                <a:gd name="T26" fmla="*/ 48 w 70"/>
                <a:gd name="T27" fmla="*/ 14 h 88"/>
                <a:gd name="T28" fmla="*/ 46 w 70"/>
                <a:gd name="T29" fmla="*/ 14 h 88"/>
                <a:gd name="T30" fmla="*/ 42 w 70"/>
                <a:gd name="T31" fmla="*/ 16 h 88"/>
                <a:gd name="T32" fmla="*/ 40 w 70"/>
                <a:gd name="T33" fmla="*/ 16 h 88"/>
                <a:gd name="T34" fmla="*/ 38 w 70"/>
                <a:gd name="T35" fmla="*/ 16 h 88"/>
                <a:gd name="T36" fmla="*/ 36 w 70"/>
                <a:gd name="T37" fmla="*/ 16 h 88"/>
                <a:gd name="T38" fmla="*/ 34 w 70"/>
                <a:gd name="T39" fmla="*/ 18 h 88"/>
                <a:gd name="T40" fmla="*/ 32 w 70"/>
                <a:gd name="T41" fmla="*/ 18 h 88"/>
                <a:gd name="T42" fmla="*/ 30 w 70"/>
                <a:gd name="T43" fmla="*/ 18 h 88"/>
                <a:gd name="T44" fmla="*/ 28 w 70"/>
                <a:gd name="T45" fmla="*/ 18 h 88"/>
                <a:gd name="T46" fmla="*/ 26 w 70"/>
                <a:gd name="T47" fmla="*/ 18 h 88"/>
                <a:gd name="T48" fmla="*/ 24 w 70"/>
                <a:gd name="T49" fmla="*/ 18 h 88"/>
                <a:gd name="T50" fmla="*/ 22 w 70"/>
                <a:gd name="T51" fmla="*/ 18 h 88"/>
                <a:gd name="T52" fmla="*/ 18 w 70"/>
                <a:gd name="T53" fmla="*/ 18 h 88"/>
                <a:gd name="T54" fmla="*/ 16 w 70"/>
                <a:gd name="T55" fmla="*/ 18 h 88"/>
                <a:gd name="T56" fmla="*/ 14 w 70"/>
                <a:gd name="T57" fmla="*/ 18 h 88"/>
                <a:gd name="T58" fmla="*/ 12 w 70"/>
                <a:gd name="T59" fmla="*/ 18 h 88"/>
                <a:gd name="T60" fmla="*/ 10 w 70"/>
                <a:gd name="T61" fmla="*/ 18 h 88"/>
                <a:gd name="T62" fmla="*/ 8 w 70"/>
                <a:gd name="T63" fmla="*/ 18 h 88"/>
                <a:gd name="T64" fmla="*/ 4 w 70"/>
                <a:gd name="T65" fmla="*/ 18 h 88"/>
                <a:gd name="T66" fmla="*/ 2 w 70"/>
                <a:gd name="T67" fmla="*/ 16 h 88"/>
                <a:gd name="T68" fmla="*/ 0 w 70"/>
                <a:gd name="T69" fmla="*/ 16 h 88"/>
                <a:gd name="T70" fmla="*/ 54 w 70"/>
                <a:gd name="T71" fmla="*/ 88 h 88"/>
                <a:gd name="T72" fmla="*/ 54 w 70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0" h="88">
                  <a:moveTo>
                    <a:pt x="54" y="88"/>
                  </a:move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6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</p:grpSp>
      <p:sp>
        <p:nvSpPr>
          <p:cNvPr id="76" name="Rectangle 105">
            <a:extLst>
              <a:ext uri="{FF2B5EF4-FFF2-40B4-BE49-F238E27FC236}">
                <a16:creationId xmlns:a16="http://schemas.microsoft.com/office/drawing/2014/main" id="{6265A039-78B6-46B4-9337-BBCFC8421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668" y="5283314"/>
            <a:ext cx="1586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-2</a:t>
            </a:r>
            <a:endParaRPr lang="pl-PL" altLang="en-US" b="0"/>
          </a:p>
        </p:txBody>
      </p:sp>
      <p:sp>
        <p:nvSpPr>
          <p:cNvPr id="77" name="Rectangle 106">
            <a:extLst>
              <a:ext uri="{FF2B5EF4-FFF2-40B4-BE49-F238E27FC236}">
                <a16:creationId xmlns:a16="http://schemas.microsoft.com/office/drawing/2014/main" id="{E7423058-8C07-4173-9231-3A41AA6DB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1019" y="5283314"/>
            <a:ext cx="1586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-1</a:t>
            </a:r>
            <a:endParaRPr lang="pl-PL" altLang="en-US" b="0"/>
          </a:p>
        </p:txBody>
      </p:sp>
      <p:sp>
        <p:nvSpPr>
          <p:cNvPr id="78" name="Rectangle 107">
            <a:extLst>
              <a:ext uri="{FF2B5EF4-FFF2-40B4-BE49-F238E27FC236}">
                <a16:creationId xmlns:a16="http://schemas.microsoft.com/office/drawing/2014/main" id="{11982DFF-F8B2-48EF-87A1-17A1A53EB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8709" y="5283314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0</a:t>
            </a:r>
            <a:endParaRPr lang="pl-PL" altLang="en-US" b="0"/>
          </a:p>
        </p:txBody>
      </p:sp>
      <p:sp>
        <p:nvSpPr>
          <p:cNvPr id="79" name="Rectangle 108">
            <a:extLst>
              <a:ext uri="{FF2B5EF4-FFF2-40B4-BE49-F238E27FC236}">
                <a16:creationId xmlns:a16="http://schemas.microsoft.com/office/drawing/2014/main" id="{A19EC157-0112-4224-A61B-5A8690551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1011" y="5283314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1</a:t>
            </a:r>
            <a:endParaRPr lang="pl-PL" altLang="en-US" b="0"/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D2D602F3-4D47-4981-833C-A36DE0171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8702" y="5280915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2</a:t>
            </a:r>
            <a:endParaRPr lang="pl-PL" altLang="en-US" b="0"/>
          </a:p>
        </p:txBody>
      </p:sp>
      <p:sp>
        <p:nvSpPr>
          <p:cNvPr id="81" name="Rectangle 110">
            <a:extLst>
              <a:ext uri="{FF2B5EF4-FFF2-40B4-BE49-F238E27FC236}">
                <a16:creationId xmlns:a16="http://schemas.microsoft.com/office/drawing/2014/main" id="{47358005-B603-4A38-B27F-1FA176035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668" y="3166057"/>
            <a:ext cx="1586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-2</a:t>
            </a:r>
            <a:endParaRPr lang="pl-PL" altLang="en-US" b="0"/>
          </a:p>
        </p:txBody>
      </p:sp>
      <p:sp>
        <p:nvSpPr>
          <p:cNvPr id="82" name="Rectangle 111">
            <a:extLst>
              <a:ext uri="{FF2B5EF4-FFF2-40B4-BE49-F238E27FC236}">
                <a16:creationId xmlns:a16="http://schemas.microsoft.com/office/drawing/2014/main" id="{4B333917-68D9-4CC3-9142-910A8CE04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1019" y="3166057"/>
            <a:ext cx="1586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-1</a:t>
            </a:r>
            <a:endParaRPr lang="pl-PL" altLang="en-US" b="0"/>
          </a:p>
        </p:txBody>
      </p:sp>
      <p:sp>
        <p:nvSpPr>
          <p:cNvPr id="83" name="Rectangle 112">
            <a:extLst>
              <a:ext uri="{FF2B5EF4-FFF2-40B4-BE49-F238E27FC236}">
                <a16:creationId xmlns:a16="http://schemas.microsoft.com/office/drawing/2014/main" id="{D0C9FBB1-6CE5-457A-AF1C-6E3ED9665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8709" y="3166057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0</a:t>
            </a:r>
            <a:endParaRPr lang="pl-PL" altLang="en-US" b="0"/>
          </a:p>
        </p:txBody>
      </p:sp>
      <p:sp>
        <p:nvSpPr>
          <p:cNvPr id="84" name="Rectangle 113">
            <a:extLst>
              <a:ext uri="{FF2B5EF4-FFF2-40B4-BE49-F238E27FC236}">
                <a16:creationId xmlns:a16="http://schemas.microsoft.com/office/drawing/2014/main" id="{FEB99CE7-1230-42AE-A780-5B1CD8E8D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1011" y="3166057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1</a:t>
            </a:r>
            <a:endParaRPr lang="pl-PL" altLang="en-US" b="0"/>
          </a:p>
        </p:txBody>
      </p:sp>
      <p:sp>
        <p:nvSpPr>
          <p:cNvPr id="85" name="Rectangle 114">
            <a:extLst>
              <a:ext uri="{FF2B5EF4-FFF2-40B4-BE49-F238E27FC236}">
                <a16:creationId xmlns:a16="http://schemas.microsoft.com/office/drawing/2014/main" id="{BBD22BBD-407E-410C-B31B-499B19D2B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8702" y="3163658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2</a:t>
            </a:r>
            <a:endParaRPr lang="pl-PL" altLang="en-US" b="0"/>
          </a:p>
        </p:txBody>
      </p:sp>
      <p:sp>
        <p:nvSpPr>
          <p:cNvPr id="86" name="Rectangle 115">
            <a:extLst>
              <a:ext uri="{FF2B5EF4-FFF2-40B4-BE49-F238E27FC236}">
                <a16:creationId xmlns:a16="http://schemas.microsoft.com/office/drawing/2014/main" id="{64012AAA-2337-4602-8F01-96868F1DE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0060" y="3166057"/>
            <a:ext cx="1586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-3</a:t>
            </a:r>
            <a:endParaRPr lang="pl-PL" altLang="en-US" b="0"/>
          </a:p>
        </p:txBody>
      </p:sp>
      <p:sp>
        <p:nvSpPr>
          <p:cNvPr id="87" name="Rectangle 116">
            <a:extLst>
              <a:ext uri="{FF2B5EF4-FFF2-40B4-BE49-F238E27FC236}">
                <a16:creationId xmlns:a16="http://schemas.microsoft.com/office/drawing/2014/main" id="{9A74C1D3-46D4-43C9-9B39-493BB8101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053" y="3166057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3</a:t>
            </a:r>
            <a:endParaRPr lang="pl-PL" altLang="en-US" b="0"/>
          </a:p>
        </p:txBody>
      </p:sp>
      <p:sp>
        <p:nvSpPr>
          <p:cNvPr id="88" name="Rectangle 117">
            <a:extLst>
              <a:ext uri="{FF2B5EF4-FFF2-40B4-BE49-F238E27FC236}">
                <a16:creationId xmlns:a16="http://schemas.microsoft.com/office/drawing/2014/main" id="{7ECFBF83-7D3A-4B25-9F1A-90A4ABAE8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8668" y="2952634"/>
            <a:ext cx="152285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0" dirty="0">
                <a:solidFill>
                  <a:srgbClr val="1F1A17"/>
                </a:solidFill>
              </a:rPr>
              <a:t>Magnetic sublevels</a:t>
            </a:r>
            <a:endParaRPr lang="pl-PL" altLang="en-US" b="0" dirty="0"/>
          </a:p>
        </p:txBody>
      </p:sp>
      <p:sp>
        <p:nvSpPr>
          <p:cNvPr id="89" name="Rectangle 118">
            <a:extLst>
              <a:ext uri="{FF2B5EF4-FFF2-40B4-BE49-F238E27FC236}">
                <a16:creationId xmlns:a16="http://schemas.microsoft.com/office/drawing/2014/main" id="{2D7F5D57-4F9A-45A4-B4D8-E176D259C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0552" y="2999316"/>
            <a:ext cx="4969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>
                <a:solidFill>
                  <a:srgbClr val="1F1A17"/>
                </a:solidFill>
              </a:rPr>
              <a:t> </a:t>
            </a:r>
            <a:endParaRPr lang="pl-PL" altLang="en-US" b="0"/>
          </a:p>
        </p:txBody>
      </p:sp>
      <p:grpSp>
        <p:nvGrpSpPr>
          <p:cNvPr id="90" name="Group 119">
            <a:extLst>
              <a:ext uri="{FF2B5EF4-FFF2-40B4-BE49-F238E27FC236}">
                <a16:creationId xmlns:a16="http://schemas.microsoft.com/office/drawing/2014/main" id="{AF6D3625-C7C4-41E2-9B31-062FE4AE03D4}"/>
              </a:ext>
            </a:extLst>
          </p:cNvPr>
          <p:cNvGrpSpPr>
            <a:grpSpLocks/>
          </p:cNvGrpSpPr>
          <p:nvPr/>
        </p:nvGrpSpPr>
        <p:grpSpPr bwMode="auto">
          <a:xfrm>
            <a:off x="5599312" y="5502070"/>
            <a:ext cx="990961" cy="951266"/>
            <a:chOff x="1728" y="3502"/>
            <a:chExt cx="672" cy="793"/>
          </a:xfrm>
        </p:grpSpPr>
        <p:sp>
          <p:nvSpPr>
            <p:cNvPr id="105" name="Freeform 120">
              <a:extLst>
                <a:ext uri="{FF2B5EF4-FFF2-40B4-BE49-F238E27FC236}">
                  <a16:creationId xmlns:a16="http://schemas.microsoft.com/office/drawing/2014/main" id="{793FC9BE-B342-490B-9DCB-58EE4FA854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4" y="3502"/>
              <a:ext cx="144" cy="576"/>
            </a:xfrm>
            <a:custGeom>
              <a:avLst/>
              <a:gdLst>
                <a:gd name="T0" fmla="*/ 132 w 121"/>
                <a:gd name="T1" fmla="*/ 572 h 291"/>
                <a:gd name="T2" fmla="*/ 117 w 121"/>
                <a:gd name="T3" fmla="*/ 550 h 291"/>
                <a:gd name="T4" fmla="*/ 105 w 121"/>
                <a:gd name="T5" fmla="*/ 511 h 291"/>
                <a:gd name="T6" fmla="*/ 95 w 121"/>
                <a:gd name="T7" fmla="*/ 459 h 291"/>
                <a:gd name="T8" fmla="*/ 86 w 121"/>
                <a:gd name="T9" fmla="*/ 368 h 291"/>
                <a:gd name="T10" fmla="*/ 81 w 121"/>
                <a:gd name="T11" fmla="*/ 236 h 291"/>
                <a:gd name="T12" fmla="*/ 90 w 121"/>
                <a:gd name="T13" fmla="*/ 168 h 291"/>
                <a:gd name="T14" fmla="*/ 100 w 121"/>
                <a:gd name="T15" fmla="*/ 420 h 291"/>
                <a:gd name="T16" fmla="*/ 117 w 121"/>
                <a:gd name="T17" fmla="*/ 519 h 291"/>
                <a:gd name="T18" fmla="*/ 127 w 121"/>
                <a:gd name="T19" fmla="*/ 546 h 291"/>
                <a:gd name="T20" fmla="*/ 144 w 121"/>
                <a:gd name="T21" fmla="*/ 558 h 291"/>
                <a:gd name="T22" fmla="*/ 79 w 121"/>
                <a:gd name="T23" fmla="*/ 172 h 291"/>
                <a:gd name="T24" fmla="*/ 76 w 121"/>
                <a:gd name="T25" fmla="*/ 63 h 291"/>
                <a:gd name="T26" fmla="*/ 71 w 121"/>
                <a:gd name="T27" fmla="*/ 20 h 291"/>
                <a:gd name="T28" fmla="*/ 76 w 121"/>
                <a:gd name="T29" fmla="*/ 4 h 291"/>
                <a:gd name="T30" fmla="*/ 83 w 121"/>
                <a:gd name="T31" fmla="*/ 28 h 291"/>
                <a:gd name="T32" fmla="*/ 88 w 121"/>
                <a:gd name="T33" fmla="*/ 103 h 291"/>
                <a:gd name="T34" fmla="*/ 79 w 121"/>
                <a:gd name="T35" fmla="*/ 172 h 291"/>
                <a:gd name="T36" fmla="*/ 7 w 121"/>
                <a:gd name="T37" fmla="*/ 554 h 291"/>
                <a:gd name="T38" fmla="*/ 19 w 121"/>
                <a:gd name="T39" fmla="*/ 538 h 291"/>
                <a:gd name="T40" fmla="*/ 31 w 121"/>
                <a:gd name="T41" fmla="*/ 483 h 291"/>
                <a:gd name="T42" fmla="*/ 45 w 121"/>
                <a:gd name="T43" fmla="*/ 315 h 291"/>
                <a:gd name="T44" fmla="*/ 62 w 121"/>
                <a:gd name="T45" fmla="*/ 192 h 291"/>
                <a:gd name="T46" fmla="*/ 48 w 121"/>
                <a:gd name="T47" fmla="*/ 447 h 291"/>
                <a:gd name="T48" fmla="*/ 29 w 121"/>
                <a:gd name="T49" fmla="*/ 538 h 291"/>
                <a:gd name="T50" fmla="*/ 17 w 121"/>
                <a:gd name="T51" fmla="*/ 564 h 291"/>
                <a:gd name="T52" fmla="*/ 0 w 121"/>
                <a:gd name="T53" fmla="*/ 576 h 291"/>
                <a:gd name="T54" fmla="*/ 52 w 121"/>
                <a:gd name="T55" fmla="*/ 188 h 291"/>
                <a:gd name="T56" fmla="*/ 57 w 121"/>
                <a:gd name="T57" fmla="*/ 55 h 291"/>
                <a:gd name="T58" fmla="*/ 64 w 121"/>
                <a:gd name="T59" fmla="*/ 16 h 291"/>
                <a:gd name="T60" fmla="*/ 74 w 121"/>
                <a:gd name="T61" fmla="*/ 0 h 291"/>
                <a:gd name="T62" fmla="*/ 71 w 121"/>
                <a:gd name="T63" fmla="*/ 32 h 291"/>
                <a:gd name="T64" fmla="*/ 64 w 121"/>
                <a:gd name="T65" fmla="*/ 127 h 291"/>
                <a:gd name="T66" fmla="*/ 52 w 121"/>
                <a:gd name="T67" fmla="*/ 188 h 29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1" h="291">
                  <a:moveTo>
                    <a:pt x="119" y="291"/>
                  </a:moveTo>
                  <a:lnTo>
                    <a:pt x="111" y="289"/>
                  </a:lnTo>
                  <a:lnTo>
                    <a:pt x="103" y="285"/>
                  </a:lnTo>
                  <a:lnTo>
                    <a:pt x="98" y="278"/>
                  </a:lnTo>
                  <a:lnTo>
                    <a:pt x="92" y="270"/>
                  </a:lnTo>
                  <a:lnTo>
                    <a:pt x="88" y="258"/>
                  </a:lnTo>
                  <a:lnTo>
                    <a:pt x="84" y="246"/>
                  </a:lnTo>
                  <a:lnTo>
                    <a:pt x="80" y="232"/>
                  </a:lnTo>
                  <a:lnTo>
                    <a:pt x="76" y="218"/>
                  </a:lnTo>
                  <a:lnTo>
                    <a:pt x="72" y="186"/>
                  </a:lnTo>
                  <a:lnTo>
                    <a:pt x="70" y="153"/>
                  </a:lnTo>
                  <a:lnTo>
                    <a:pt x="68" y="119"/>
                  </a:lnTo>
                  <a:lnTo>
                    <a:pt x="66" y="87"/>
                  </a:lnTo>
                  <a:lnTo>
                    <a:pt x="76" y="85"/>
                  </a:lnTo>
                  <a:lnTo>
                    <a:pt x="78" y="151"/>
                  </a:lnTo>
                  <a:lnTo>
                    <a:pt x="84" y="212"/>
                  </a:lnTo>
                  <a:lnTo>
                    <a:pt x="90" y="240"/>
                  </a:lnTo>
                  <a:lnTo>
                    <a:pt x="98" y="262"/>
                  </a:lnTo>
                  <a:lnTo>
                    <a:pt x="102" y="270"/>
                  </a:lnTo>
                  <a:lnTo>
                    <a:pt x="107" y="276"/>
                  </a:lnTo>
                  <a:lnTo>
                    <a:pt x="113" y="280"/>
                  </a:lnTo>
                  <a:lnTo>
                    <a:pt x="121" y="282"/>
                  </a:lnTo>
                  <a:lnTo>
                    <a:pt x="119" y="291"/>
                  </a:lnTo>
                  <a:close/>
                  <a:moveTo>
                    <a:pt x="66" y="87"/>
                  </a:moveTo>
                  <a:lnTo>
                    <a:pt x="64" y="56"/>
                  </a:lnTo>
                  <a:lnTo>
                    <a:pt x="64" y="32"/>
                  </a:lnTo>
                  <a:lnTo>
                    <a:pt x="62" y="16"/>
                  </a:lnTo>
                  <a:lnTo>
                    <a:pt x="60" y="10"/>
                  </a:lnTo>
                  <a:lnTo>
                    <a:pt x="60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0" y="14"/>
                  </a:lnTo>
                  <a:lnTo>
                    <a:pt x="72" y="26"/>
                  </a:lnTo>
                  <a:lnTo>
                    <a:pt x="74" y="52"/>
                  </a:lnTo>
                  <a:lnTo>
                    <a:pt x="76" y="85"/>
                  </a:lnTo>
                  <a:lnTo>
                    <a:pt x="66" y="87"/>
                  </a:lnTo>
                  <a:close/>
                  <a:moveTo>
                    <a:pt x="0" y="282"/>
                  </a:moveTo>
                  <a:lnTo>
                    <a:pt x="6" y="280"/>
                  </a:lnTo>
                  <a:lnTo>
                    <a:pt x="12" y="278"/>
                  </a:lnTo>
                  <a:lnTo>
                    <a:pt x="16" y="272"/>
                  </a:lnTo>
                  <a:lnTo>
                    <a:pt x="20" y="264"/>
                  </a:lnTo>
                  <a:lnTo>
                    <a:pt x="26" y="244"/>
                  </a:lnTo>
                  <a:lnTo>
                    <a:pt x="32" y="218"/>
                  </a:lnTo>
                  <a:lnTo>
                    <a:pt x="38" y="159"/>
                  </a:lnTo>
                  <a:lnTo>
                    <a:pt x="44" y="95"/>
                  </a:lnTo>
                  <a:lnTo>
                    <a:pt x="52" y="97"/>
                  </a:lnTo>
                  <a:lnTo>
                    <a:pt x="48" y="163"/>
                  </a:lnTo>
                  <a:lnTo>
                    <a:pt x="40" y="226"/>
                  </a:lnTo>
                  <a:lnTo>
                    <a:pt x="34" y="252"/>
                  </a:lnTo>
                  <a:lnTo>
                    <a:pt x="24" y="272"/>
                  </a:lnTo>
                  <a:lnTo>
                    <a:pt x="20" y="280"/>
                  </a:lnTo>
                  <a:lnTo>
                    <a:pt x="14" y="285"/>
                  </a:lnTo>
                  <a:lnTo>
                    <a:pt x="8" y="289"/>
                  </a:lnTo>
                  <a:lnTo>
                    <a:pt x="0" y="291"/>
                  </a:lnTo>
                  <a:lnTo>
                    <a:pt x="0" y="282"/>
                  </a:lnTo>
                  <a:close/>
                  <a:moveTo>
                    <a:pt x="44" y="95"/>
                  </a:moveTo>
                  <a:lnTo>
                    <a:pt x="46" y="58"/>
                  </a:lnTo>
                  <a:lnTo>
                    <a:pt x="48" y="28"/>
                  </a:lnTo>
                  <a:lnTo>
                    <a:pt x="52" y="16"/>
                  </a:lnTo>
                  <a:lnTo>
                    <a:pt x="54" y="8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2" y="10"/>
                  </a:lnTo>
                  <a:lnTo>
                    <a:pt x="60" y="16"/>
                  </a:lnTo>
                  <a:lnTo>
                    <a:pt x="56" y="36"/>
                  </a:lnTo>
                  <a:lnTo>
                    <a:pt x="54" y="64"/>
                  </a:lnTo>
                  <a:lnTo>
                    <a:pt x="52" y="97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06" name="Freeform 121">
              <a:extLst>
                <a:ext uri="{FF2B5EF4-FFF2-40B4-BE49-F238E27FC236}">
                  <a16:creationId xmlns:a16="http://schemas.microsoft.com/office/drawing/2014/main" id="{F0930ACD-AB4D-43FF-8566-E319ECDB17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2" y="3742"/>
              <a:ext cx="96" cy="321"/>
            </a:xfrm>
            <a:custGeom>
              <a:avLst/>
              <a:gdLst>
                <a:gd name="T0" fmla="*/ 0 w 71"/>
                <a:gd name="T1" fmla="*/ 317 h 560"/>
                <a:gd name="T2" fmla="*/ 3 w 71"/>
                <a:gd name="T3" fmla="*/ 317 h 560"/>
                <a:gd name="T4" fmla="*/ 8 w 71"/>
                <a:gd name="T5" fmla="*/ 321 h 560"/>
                <a:gd name="T6" fmla="*/ 3 w 71"/>
                <a:gd name="T7" fmla="*/ 321 h 560"/>
                <a:gd name="T8" fmla="*/ 0 w 71"/>
                <a:gd name="T9" fmla="*/ 317 h 560"/>
                <a:gd name="T10" fmla="*/ 3 w 71"/>
                <a:gd name="T11" fmla="*/ 317 h 560"/>
                <a:gd name="T12" fmla="*/ 3 w 71"/>
                <a:gd name="T13" fmla="*/ 317 h 560"/>
                <a:gd name="T14" fmla="*/ 3 w 71"/>
                <a:gd name="T15" fmla="*/ 317 h 560"/>
                <a:gd name="T16" fmla="*/ 5 w 71"/>
                <a:gd name="T17" fmla="*/ 319 h 560"/>
                <a:gd name="T18" fmla="*/ 3 w 71"/>
                <a:gd name="T19" fmla="*/ 317 h 560"/>
                <a:gd name="T20" fmla="*/ 3 w 71"/>
                <a:gd name="T21" fmla="*/ 317 h 560"/>
                <a:gd name="T22" fmla="*/ 14 w 71"/>
                <a:gd name="T23" fmla="*/ 314 h 560"/>
                <a:gd name="T24" fmla="*/ 22 w 71"/>
                <a:gd name="T25" fmla="*/ 309 h 560"/>
                <a:gd name="T26" fmla="*/ 30 w 71"/>
                <a:gd name="T27" fmla="*/ 301 h 560"/>
                <a:gd name="T28" fmla="*/ 35 w 71"/>
                <a:gd name="T29" fmla="*/ 292 h 560"/>
                <a:gd name="T30" fmla="*/ 47 w 71"/>
                <a:gd name="T31" fmla="*/ 268 h 560"/>
                <a:gd name="T32" fmla="*/ 55 w 71"/>
                <a:gd name="T33" fmla="*/ 238 h 560"/>
                <a:gd name="T34" fmla="*/ 61 w 71"/>
                <a:gd name="T35" fmla="*/ 204 h 560"/>
                <a:gd name="T36" fmla="*/ 66 w 71"/>
                <a:gd name="T37" fmla="*/ 168 h 560"/>
                <a:gd name="T38" fmla="*/ 69 w 71"/>
                <a:gd name="T39" fmla="*/ 131 h 560"/>
                <a:gd name="T40" fmla="*/ 72 w 71"/>
                <a:gd name="T41" fmla="*/ 97 h 560"/>
                <a:gd name="T42" fmla="*/ 82 w 71"/>
                <a:gd name="T43" fmla="*/ 97 h 560"/>
                <a:gd name="T44" fmla="*/ 80 w 71"/>
                <a:gd name="T45" fmla="*/ 132 h 560"/>
                <a:gd name="T46" fmla="*/ 77 w 71"/>
                <a:gd name="T47" fmla="*/ 170 h 560"/>
                <a:gd name="T48" fmla="*/ 74 w 71"/>
                <a:gd name="T49" fmla="*/ 206 h 560"/>
                <a:gd name="T50" fmla="*/ 66 w 71"/>
                <a:gd name="T51" fmla="*/ 241 h 560"/>
                <a:gd name="T52" fmla="*/ 61 w 71"/>
                <a:gd name="T53" fmla="*/ 256 h 560"/>
                <a:gd name="T54" fmla="*/ 55 w 71"/>
                <a:gd name="T55" fmla="*/ 271 h 560"/>
                <a:gd name="T56" fmla="*/ 50 w 71"/>
                <a:gd name="T57" fmla="*/ 285 h 560"/>
                <a:gd name="T58" fmla="*/ 45 w 71"/>
                <a:gd name="T59" fmla="*/ 296 h 560"/>
                <a:gd name="T60" fmla="*/ 37 w 71"/>
                <a:gd name="T61" fmla="*/ 306 h 560"/>
                <a:gd name="T62" fmla="*/ 27 w 71"/>
                <a:gd name="T63" fmla="*/ 314 h 560"/>
                <a:gd name="T64" fmla="*/ 19 w 71"/>
                <a:gd name="T65" fmla="*/ 319 h 560"/>
                <a:gd name="T66" fmla="*/ 5 w 71"/>
                <a:gd name="T67" fmla="*/ 321 h 560"/>
                <a:gd name="T68" fmla="*/ 3 w 71"/>
                <a:gd name="T69" fmla="*/ 317 h 560"/>
                <a:gd name="T70" fmla="*/ 72 w 71"/>
                <a:gd name="T71" fmla="*/ 97 h 560"/>
                <a:gd name="T72" fmla="*/ 74 w 71"/>
                <a:gd name="T73" fmla="*/ 59 h 560"/>
                <a:gd name="T74" fmla="*/ 77 w 71"/>
                <a:gd name="T75" fmla="*/ 28 h 560"/>
                <a:gd name="T76" fmla="*/ 80 w 71"/>
                <a:gd name="T77" fmla="*/ 15 h 560"/>
                <a:gd name="T78" fmla="*/ 85 w 71"/>
                <a:gd name="T79" fmla="*/ 7 h 560"/>
                <a:gd name="T80" fmla="*/ 85 w 71"/>
                <a:gd name="T81" fmla="*/ 4 h 560"/>
                <a:gd name="T82" fmla="*/ 88 w 71"/>
                <a:gd name="T83" fmla="*/ 2 h 560"/>
                <a:gd name="T84" fmla="*/ 91 w 71"/>
                <a:gd name="T85" fmla="*/ 0 h 560"/>
                <a:gd name="T86" fmla="*/ 96 w 71"/>
                <a:gd name="T87" fmla="*/ 0 h 560"/>
                <a:gd name="T88" fmla="*/ 96 w 71"/>
                <a:gd name="T89" fmla="*/ 5 h 560"/>
                <a:gd name="T90" fmla="*/ 91 w 71"/>
                <a:gd name="T91" fmla="*/ 12 h 560"/>
                <a:gd name="T92" fmla="*/ 88 w 71"/>
                <a:gd name="T93" fmla="*/ 32 h 560"/>
                <a:gd name="T94" fmla="*/ 85 w 71"/>
                <a:gd name="T95" fmla="*/ 61 h 560"/>
                <a:gd name="T96" fmla="*/ 82 w 71"/>
                <a:gd name="T97" fmla="*/ 97 h 560"/>
                <a:gd name="T98" fmla="*/ 72 w 71"/>
                <a:gd name="T99" fmla="*/ 97 h 56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1" h="560">
                  <a:moveTo>
                    <a:pt x="0" y="553"/>
                  </a:moveTo>
                  <a:lnTo>
                    <a:pt x="2" y="553"/>
                  </a:lnTo>
                  <a:lnTo>
                    <a:pt x="6" y="560"/>
                  </a:lnTo>
                  <a:lnTo>
                    <a:pt x="2" y="560"/>
                  </a:lnTo>
                  <a:lnTo>
                    <a:pt x="0" y="553"/>
                  </a:lnTo>
                  <a:close/>
                  <a:moveTo>
                    <a:pt x="2" y="553"/>
                  </a:moveTo>
                  <a:lnTo>
                    <a:pt x="2" y="553"/>
                  </a:lnTo>
                  <a:lnTo>
                    <a:pt x="4" y="556"/>
                  </a:lnTo>
                  <a:lnTo>
                    <a:pt x="2" y="553"/>
                  </a:lnTo>
                  <a:close/>
                  <a:moveTo>
                    <a:pt x="2" y="553"/>
                  </a:moveTo>
                  <a:lnTo>
                    <a:pt x="10" y="547"/>
                  </a:lnTo>
                  <a:lnTo>
                    <a:pt x="16" y="539"/>
                  </a:lnTo>
                  <a:lnTo>
                    <a:pt x="22" y="525"/>
                  </a:lnTo>
                  <a:lnTo>
                    <a:pt x="26" y="509"/>
                  </a:lnTo>
                  <a:lnTo>
                    <a:pt x="35" y="467"/>
                  </a:lnTo>
                  <a:lnTo>
                    <a:pt x="41" y="416"/>
                  </a:lnTo>
                  <a:lnTo>
                    <a:pt x="45" y="356"/>
                  </a:lnTo>
                  <a:lnTo>
                    <a:pt x="49" y="293"/>
                  </a:lnTo>
                  <a:lnTo>
                    <a:pt x="51" y="229"/>
                  </a:lnTo>
                  <a:lnTo>
                    <a:pt x="53" y="170"/>
                  </a:lnTo>
                  <a:lnTo>
                    <a:pt x="61" y="170"/>
                  </a:lnTo>
                  <a:lnTo>
                    <a:pt x="59" y="231"/>
                  </a:lnTo>
                  <a:lnTo>
                    <a:pt x="57" y="297"/>
                  </a:lnTo>
                  <a:lnTo>
                    <a:pt x="55" y="360"/>
                  </a:lnTo>
                  <a:lnTo>
                    <a:pt x="49" y="420"/>
                  </a:lnTo>
                  <a:lnTo>
                    <a:pt x="45" y="447"/>
                  </a:lnTo>
                  <a:lnTo>
                    <a:pt x="41" y="473"/>
                  </a:lnTo>
                  <a:lnTo>
                    <a:pt x="37" y="497"/>
                  </a:lnTo>
                  <a:lnTo>
                    <a:pt x="33" y="517"/>
                  </a:lnTo>
                  <a:lnTo>
                    <a:pt x="27" y="533"/>
                  </a:lnTo>
                  <a:lnTo>
                    <a:pt x="20" y="547"/>
                  </a:lnTo>
                  <a:lnTo>
                    <a:pt x="14" y="556"/>
                  </a:lnTo>
                  <a:lnTo>
                    <a:pt x="4" y="560"/>
                  </a:lnTo>
                  <a:lnTo>
                    <a:pt x="2" y="553"/>
                  </a:lnTo>
                  <a:close/>
                  <a:moveTo>
                    <a:pt x="53" y="170"/>
                  </a:moveTo>
                  <a:lnTo>
                    <a:pt x="55" y="103"/>
                  </a:lnTo>
                  <a:lnTo>
                    <a:pt x="57" y="49"/>
                  </a:lnTo>
                  <a:lnTo>
                    <a:pt x="59" y="27"/>
                  </a:lnTo>
                  <a:lnTo>
                    <a:pt x="63" y="13"/>
                  </a:lnTo>
                  <a:lnTo>
                    <a:pt x="63" y="7"/>
                  </a:lnTo>
                  <a:lnTo>
                    <a:pt x="65" y="4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1" y="9"/>
                  </a:lnTo>
                  <a:lnTo>
                    <a:pt x="67" y="21"/>
                  </a:lnTo>
                  <a:lnTo>
                    <a:pt x="65" y="55"/>
                  </a:lnTo>
                  <a:lnTo>
                    <a:pt x="63" y="107"/>
                  </a:lnTo>
                  <a:lnTo>
                    <a:pt x="61" y="170"/>
                  </a:lnTo>
                  <a:lnTo>
                    <a:pt x="53" y="17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8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07" name="Freeform 122">
              <a:extLst>
                <a:ext uri="{FF2B5EF4-FFF2-40B4-BE49-F238E27FC236}">
                  <a16:creationId xmlns:a16="http://schemas.microsoft.com/office/drawing/2014/main" id="{C13D7F86-BF33-4DD9-AEC7-F599D27931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56" y="4065"/>
              <a:ext cx="159" cy="13"/>
            </a:xfrm>
            <a:custGeom>
              <a:avLst/>
              <a:gdLst>
                <a:gd name="T0" fmla="*/ 1 w 274"/>
                <a:gd name="T1" fmla="*/ 0 h 13"/>
                <a:gd name="T2" fmla="*/ 7 w 274"/>
                <a:gd name="T3" fmla="*/ 1 h 13"/>
                <a:gd name="T4" fmla="*/ 13 w 274"/>
                <a:gd name="T5" fmla="*/ 3 h 13"/>
                <a:gd name="T6" fmla="*/ 12 w 274"/>
                <a:gd name="T7" fmla="*/ 11 h 13"/>
                <a:gd name="T8" fmla="*/ 6 w 274"/>
                <a:gd name="T9" fmla="*/ 9 h 13"/>
                <a:gd name="T10" fmla="*/ 0 w 274"/>
                <a:gd name="T11" fmla="*/ 7 h 13"/>
                <a:gd name="T12" fmla="*/ 1 w 274"/>
                <a:gd name="T13" fmla="*/ 0 h 13"/>
                <a:gd name="T14" fmla="*/ 13 w 274"/>
                <a:gd name="T15" fmla="*/ 3 h 13"/>
                <a:gd name="T16" fmla="*/ 17 w 274"/>
                <a:gd name="T17" fmla="*/ 3 h 13"/>
                <a:gd name="T18" fmla="*/ 22 w 274"/>
                <a:gd name="T19" fmla="*/ 3 h 13"/>
                <a:gd name="T20" fmla="*/ 22 w 274"/>
                <a:gd name="T21" fmla="*/ 13 h 13"/>
                <a:gd name="T22" fmla="*/ 17 w 274"/>
                <a:gd name="T23" fmla="*/ 13 h 13"/>
                <a:gd name="T24" fmla="*/ 12 w 274"/>
                <a:gd name="T25" fmla="*/ 11 h 13"/>
                <a:gd name="T26" fmla="*/ 13 w 274"/>
                <a:gd name="T27" fmla="*/ 3 h 13"/>
                <a:gd name="T28" fmla="*/ 22 w 274"/>
                <a:gd name="T29" fmla="*/ 3 h 13"/>
                <a:gd name="T30" fmla="*/ 149 w 274"/>
                <a:gd name="T31" fmla="*/ 3 h 13"/>
                <a:gd name="T32" fmla="*/ 149 w 274"/>
                <a:gd name="T33" fmla="*/ 13 h 13"/>
                <a:gd name="T34" fmla="*/ 22 w 274"/>
                <a:gd name="T35" fmla="*/ 13 h 13"/>
                <a:gd name="T36" fmla="*/ 22 w 274"/>
                <a:gd name="T37" fmla="*/ 3 h 13"/>
                <a:gd name="T38" fmla="*/ 149 w 274"/>
                <a:gd name="T39" fmla="*/ 3 h 13"/>
                <a:gd name="T40" fmla="*/ 152 w 274"/>
                <a:gd name="T41" fmla="*/ 3 h 13"/>
                <a:gd name="T42" fmla="*/ 154 w 274"/>
                <a:gd name="T43" fmla="*/ 3 h 13"/>
                <a:gd name="T44" fmla="*/ 154 w 274"/>
                <a:gd name="T45" fmla="*/ 11 h 13"/>
                <a:gd name="T46" fmla="*/ 152 w 274"/>
                <a:gd name="T47" fmla="*/ 11 h 13"/>
                <a:gd name="T48" fmla="*/ 149 w 274"/>
                <a:gd name="T49" fmla="*/ 13 h 13"/>
                <a:gd name="T50" fmla="*/ 149 w 274"/>
                <a:gd name="T51" fmla="*/ 3 h 13"/>
                <a:gd name="T52" fmla="*/ 154 w 274"/>
                <a:gd name="T53" fmla="*/ 3 h 13"/>
                <a:gd name="T54" fmla="*/ 156 w 274"/>
                <a:gd name="T55" fmla="*/ 1 h 13"/>
                <a:gd name="T56" fmla="*/ 158 w 274"/>
                <a:gd name="T57" fmla="*/ 1 h 13"/>
                <a:gd name="T58" fmla="*/ 159 w 274"/>
                <a:gd name="T59" fmla="*/ 11 h 13"/>
                <a:gd name="T60" fmla="*/ 157 w 274"/>
                <a:gd name="T61" fmla="*/ 11 h 13"/>
                <a:gd name="T62" fmla="*/ 154 w 274"/>
                <a:gd name="T63" fmla="*/ 11 h 13"/>
                <a:gd name="T64" fmla="*/ 154 w 274"/>
                <a:gd name="T65" fmla="*/ 3 h 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4" h="13">
                  <a:moveTo>
                    <a:pt x="2" y="0"/>
                  </a:moveTo>
                  <a:lnTo>
                    <a:pt x="12" y="1"/>
                  </a:lnTo>
                  <a:lnTo>
                    <a:pt x="22" y="3"/>
                  </a:lnTo>
                  <a:lnTo>
                    <a:pt x="20" y="11"/>
                  </a:lnTo>
                  <a:lnTo>
                    <a:pt x="10" y="9"/>
                  </a:lnTo>
                  <a:lnTo>
                    <a:pt x="0" y="7"/>
                  </a:lnTo>
                  <a:lnTo>
                    <a:pt x="2" y="0"/>
                  </a:lnTo>
                  <a:close/>
                  <a:moveTo>
                    <a:pt x="22" y="3"/>
                  </a:moveTo>
                  <a:lnTo>
                    <a:pt x="30" y="3"/>
                  </a:lnTo>
                  <a:lnTo>
                    <a:pt x="38" y="3"/>
                  </a:lnTo>
                  <a:lnTo>
                    <a:pt x="38" y="13"/>
                  </a:lnTo>
                  <a:lnTo>
                    <a:pt x="30" y="13"/>
                  </a:lnTo>
                  <a:lnTo>
                    <a:pt x="20" y="11"/>
                  </a:lnTo>
                  <a:lnTo>
                    <a:pt x="22" y="3"/>
                  </a:lnTo>
                  <a:close/>
                  <a:moveTo>
                    <a:pt x="38" y="3"/>
                  </a:moveTo>
                  <a:lnTo>
                    <a:pt x="256" y="3"/>
                  </a:lnTo>
                  <a:lnTo>
                    <a:pt x="256" y="13"/>
                  </a:lnTo>
                  <a:lnTo>
                    <a:pt x="38" y="13"/>
                  </a:lnTo>
                  <a:lnTo>
                    <a:pt x="38" y="3"/>
                  </a:lnTo>
                  <a:close/>
                  <a:moveTo>
                    <a:pt x="256" y="3"/>
                  </a:moveTo>
                  <a:lnTo>
                    <a:pt x="262" y="3"/>
                  </a:lnTo>
                  <a:lnTo>
                    <a:pt x="266" y="3"/>
                  </a:lnTo>
                  <a:lnTo>
                    <a:pt x="266" y="11"/>
                  </a:lnTo>
                  <a:lnTo>
                    <a:pt x="262" y="11"/>
                  </a:lnTo>
                  <a:lnTo>
                    <a:pt x="256" y="13"/>
                  </a:lnTo>
                  <a:lnTo>
                    <a:pt x="256" y="3"/>
                  </a:lnTo>
                  <a:close/>
                  <a:moveTo>
                    <a:pt x="266" y="3"/>
                  </a:moveTo>
                  <a:lnTo>
                    <a:pt x="268" y="1"/>
                  </a:lnTo>
                  <a:lnTo>
                    <a:pt x="272" y="1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6" y="11"/>
                  </a:lnTo>
                  <a:lnTo>
                    <a:pt x="266" y="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08" name="Freeform 123">
              <a:extLst>
                <a:ext uri="{FF2B5EF4-FFF2-40B4-BE49-F238E27FC236}">
                  <a16:creationId xmlns:a16="http://schemas.microsoft.com/office/drawing/2014/main" id="{1867F794-A88B-4091-A1C3-AA6570A0E5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01" y="3742"/>
              <a:ext cx="67" cy="321"/>
            </a:xfrm>
            <a:custGeom>
              <a:avLst/>
              <a:gdLst>
                <a:gd name="T0" fmla="*/ 67 w 67"/>
                <a:gd name="T1" fmla="*/ 321 h 560"/>
                <a:gd name="T2" fmla="*/ 63 w 67"/>
                <a:gd name="T3" fmla="*/ 320 h 560"/>
                <a:gd name="T4" fmla="*/ 60 w 67"/>
                <a:gd name="T5" fmla="*/ 319 h 560"/>
                <a:gd name="T6" fmla="*/ 56 w 67"/>
                <a:gd name="T7" fmla="*/ 318 h 560"/>
                <a:gd name="T8" fmla="*/ 52 w 67"/>
                <a:gd name="T9" fmla="*/ 316 h 560"/>
                <a:gd name="T10" fmla="*/ 46 w 67"/>
                <a:gd name="T11" fmla="*/ 309 h 560"/>
                <a:gd name="T12" fmla="*/ 40 w 67"/>
                <a:gd name="T13" fmla="*/ 300 h 560"/>
                <a:gd name="T14" fmla="*/ 34 w 67"/>
                <a:gd name="T15" fmla="*/ 288 h 560"/>
                <a:gd name="T16" fmla="*/ 30 w 67"/>
                <a:gd name="T17" fmla="*/ 276 h 560"/>
                <a:gd name="T18" fmla="*/ 26 w 67"/>
                <a:gd name="T19" fmla="*/ 261 h 560"/>
                <a:gd name="T20" fmla="*/ 22 w 67"/>
                <a:gd name="T21" fmla="*/ 245 h 560"/>
                <a:gd name="T22" fmla="*/ 16 w 67"/>
                <a:gd name="T23" fmla="*/ 211 h 560"/>
                <a:gd name="T24" fmla="*/ 14 w 67"/>
                <a:gd name="T25" fmla="*/ 174 h 560"/>
                <a:gd name="T26" fmla="*/ 10 w 67"/>
                <a:gd name="T27" fmla="*/ 136 h 560"/>
                <a:gd name="T28" fmla="*/ 8 w 67"/>
                <a:gd name="T29" fmla="*/ 100 h 560"/>
                <a:gd name="T30" fmla="*/ 18 w 67"/>
                <a:gd name="T31" fmla="*/ 100 h 560"/>
                <a:gd name="T32" fmla="*/ 20 w 67"/>
                <a:gd name="T33" fmla="*/ 135 h 560"/>
                <a:gd name="T34" fmla="*/ 22 w 67"/>
                <a:gd name="T35" fmla="*/ 171 h 560"/>
                <a:gd name="T36" fmla="*/ 26 w 67"/>
                <a:gd name="T37" fmla="*/ 208 h 560"/>
                <a:gd name="T38" fmla="*/ 30 w 67"/>
                <a:gd name="T39" fmla="*/ 242 h 560"/>
                <a:gd name="T40" fmla="*/ 36 w 67"/>
                <a:gd name="T41" fmla="*/ 271 h 560"/>
                <a:gd name="T42" fmla="*/ 44 w 67"/>
                <a:gd name="T43" fmla="*/ 295 h 560"/>
                <a:gd name="T44" fmla="*/ 50 w 67"/>
                <a:gd name="T45" fmla="*/ 303 h 560"/>
                <a:gd name="T46" fmla="*/ 56 w 67"/>
                <a:gd name="T47" fmla="*/ 310 h 560"/>
                <a:gd name="T48" fmla="*/ 58 w 67"/>
                <a:gd name="T49" fmla="*/ 312 h 560"/>
                <a:gd name="T50" fmla="*/ 62 w 67"/>
                <a:gd name="T51" fmla="*/ 315 h 560"/>
                <a:gd name="T52" fmla="*/ 63 w 67"/>
                <a:gd name="T53" fmla="*/ 316 h 560"/>
                <a:gd name="T54" fmla="*/ 67 w 67"/>
                <a:gd name="T55" fmla="*/ 316 h 560"/>
                <a:gd name="T56" fmla="*/ 67 w 67"/>
                <a:gd name="T57" fmla="*/ 321 h 560"/>
                <a:gd name="T58" fmla="*/ 8 w 67"/>
                <a:gd name="T59" fmla="*/ 100 h 560"/>
                <a:gd name="T60" fmla="*/ 6 w 67"/>
                <a:gd name="T61" fmla="*/ 62 h 560"/>
                <a:gd name="T62" fmla="*/ 4 w 67"/>
                <a:gd name="T63" fmla="*/ 33 h 560"/>
                <a:gd name="T64" fmla="*/ 2 w 67"/>
                <a:gd name="T65" fmla="*/ 12 h 560"/>
                <a:gd name="T66" fmla="*/ 0 w 67"/>
                <a:gd name="T67" fmla="*/ 5 h 560"/>
                <a:gd name="T68" fmla="*/ 0 w 67"/>
                <a:gd name="T69" fmla="*/ 0 h 560"/>
                <a:gd name="T70" fmla="*/ 2 w 67"/>
                <a:gd name="T71" fmla="*/ 0 h 560"/>
                <a:gd name="T72" fmla="*/ 4 w 67"/>
                <a:gd name="T73" fmla="*/ 2 h 560"/>
                <a:gd name="T74" fmla="*/ 6 w 67"/>
                <a:gd name="T75" fmla="*/ 4 h 560"/>
                <a:gd name="T76" fmla="*/ 8 w 67"/>
                <a:gd name="T77" fmla="*/ 7 h 560"/>
                <a:gd name="T78" fmla="*/ 10 w 67"/>
                <a:gd name="T79" fmla="*/ 17 h 560"/>
                <a:gd name="T80" fmla="*/ 12 w 67"/>
                <a:gd name="T81" fmla="*/ 28 h 560"/>
                <a:gd name="T82" fmla="*/ 16 w 67"/>
                <a:gd name="T83" fmla="*/ 60 h 560"/>
                <a:gd name="T84" fmla="*/ 18 w 67"/>
                <a:gd name="T85" fmla="*/ 100 h 560"/>
                <a:gd name="T86" fmla="*/ 8 w 67"/>
                <a:gd name="T87" fmla="*/ 100 h 5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7" h="560">
                  <a:moveTo>
                    <a:pt x="67" y="560"/>
                  </a:moveTo>
                  <a:lnTo>
                    <a:pt x="63" y="558"/>
                  </a:lnTo>
                  <a:lnTo>
                    <a:pt x="60" y="556"/>
                  </a:lnTo>
                  <a:lnTo>
                    <a:pt x="56" y="554"/>
                  </a:lnTo>
                  <a:lnTo>
                    <a:pt x="52" y="551"/>
                  </a:lnTo>
                  <a:lnTo>
                    <a:pt x="46" y="539"/>
                  </a:lnTo>
                  <a:lnTo>
                    <a:pt x="40" y="523"/>
                  </a:lnTo>
                  <a:lnTo>
                    <a:pt x="34" y="503"/>
                  </a:lnTo>
                  <a:lnTo>
                    <a:pt x="30" y="481"/>
                  </a:lnTo>
                  <a:lnTo>
                    <a:pt x="26" y="455"/>
                  </a:lnTo>
                  <a:lnTo>
                    <a:pt x="22" y="428"/>
                  </a:lnTo>
                  <a:lnTo>
                    <a:pt x="16" y="368"/>
                  </a:lnTo>
                  <a:lnTo>
                    <a:pt x="14" y="303"/>
                  </a:lnTo>
                  <a:lnTo>
                    <a:pt x="10" y="237"/>
                  </a:lnTo>
                  <a:lnTo>
                    <a:pt x="8" y="174"/>
                  </a:lnTo>
                  <a:lnTo>
                    <a:pt x="18" y="174"/>
                  </a:lnTo>
                  <a:lnTo>
                    <a:pt x="20" y="235"/>
                  </a:lnTo>
                  <a:lnTo>
                    <a:pt x="22" y="299"/>
                  </a:lnTo>
                  <a:lnTo>
                    <a:pt x="26" y="362"/>
                  </a:lnTo>
                  <a:lnTo>
                    <a:pt x="30" y="422"/>
                  </a:lnTo>
                  <a:lnTo>
                    <a:pt x="36" y="473"/>
                  </a:lnTo>
                  <a:lnTo>
                    <a:pt x="44" y="515"/>
                  </a:lnTo>
                  <a:lnTo>
                    <a:pt x="50" y="529"/>
                  </a:lnTo>
                  <a:lnTo>
                    <a:pt x="56" y="541"/>
                  </a:lnTo>
                  <a:lnTo>
                    <a:pt x="58" y="545"/>
                  </a:lnTo>
                  <a:lnTo>
                    <a:pt x="62" y="549"/>
                  </a:lnTo>
                  <a:lnTo>
                    <a:pt x="63" y="551"/>
                  </a:lnTo>
                  <a:lnTo>
                    <a:pt x="67" y="551"/>
                  </a:lnTo>
                  <a:lnTo>
                    <a:pt x="67" y="560"/>
                  </a:lnTo>
                  <a:close/>
                  <a:moveTo>
                    <a:pt x="8" y="174"/>
                  </a:moveTo>
                  <a:lnTo>
                    <a:pt x="6" y="109"/>
                  </a:lnTo>
                  <a:lnTo>
                    <a:pt x="4" y="57"/>
                  </a:lnTo>
                  <a:lnTo>
                    <a:pt x="2" y="21"/>
                  </a:lnTo>
                  <a:lnTo>
                    <a:pt x="0" y="9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6" y="7"/>
                  </a:lnTo>
                  <a:lnTo>
                    <a:pt x="8" y="13"/>
                  </a:lnTo>
                  <a:lnTo>
                    <a:pt x="10" y="29"/>
                  </a:lnTo>
                  <a:lnTo>
                    <a:pt x="12" y="49"/>
                  </a:lnTo>
                  <a:lnTo>
                    <a:pt x="16" y="105"/>
                  </a:lnTo>
                  <a:lnTo>
                    <a:pt x="18" y="174"/>
                  </a:lnTo>
                  <a:lnTo>
                    <a:pt x="8" y="17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8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109" name="Rectangle 124">
              <a:extLst>
                <a:ext uri="{FF2B5EF4-FFF2-40B4-BE49-F238E27FC236}">
                  <a16:creationId xmlns:a16="http://schemas.microsoft.com/office/drawing/2014/main" id="{CD598E8A-A8BB-4CD9-A75D-FD29F31E2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3" y="4115"/>
              <a:ext cx="5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frequency</a:t>
              </a:r>
              <a:endParaRPr lang="pl-PL" altLang="en-US" b="0"/>
            </a:p>
          </p:txBody>
        </p:sp>
        <p:sp>
          <p:nvSpPr>
            <p:cNvPr id="110" name="Line 125">
              <a:extLst>
                <a:ext uri="{FF2B5EF4-FFF2-40B4-BE49-F238E27FC236}">
                  <a16:creationId xmlns:a16="http://schemas.microsoft.com/office/drawing/2014/main" id="{159FB7C4-49FF-458B-8563-0C6BB13D57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4115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400"/>
            </a:p>
          </p:txBody>
        </p:sp>
      </p:grpSp>
      <p:sp>
        <p:nvSpPr>
          <p:cNvPr id="91" name="Rectangle 126">
            <a:extLst>
              <a:ext uri="{FF2B5EF4-FFF2-40B4-BE49-F238E27FC236}">
                <a16:creationId xmlns:a16="http://schemas.microsoft.com/office/drawing/2014/main" id="{AE934151-0BC6-4976-9AFF-2FAF31BFE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3372" y="4493166"/>
            <a:ext cx="77617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0" dirty="0"/>
              <a:t>D2-line</a:t>
            </a:r>
          </a:p>
          <a:p>
            <a:pPr eaLnBrk="1" hangingPunct="1"/>
            <a:endParaRPr lang="en-US" altLang="en-US" b="0" dirty="0"/>
          </a:p>
          <a:p>
            <a:pPr eaLnBrk="1" hangingPunct="1"/>
            <a:r>
              <a:rPr lang="en-US" altLang="en-US" b="0" dirty="0">
                <a:latin typeface="Symbol" panose="05050102010706020507" pitchFamily="18" charset="2"/>
              </a:rPr>
              <a:t>s</a:t>
            </a:r>
            <a:r>
              <a:rPr lang="en-US" altLang="en-US" b="0" dirty="0"/>
              <a:t>+ light</a:t>
            </a:r>
            <a:endParaRPr lang="pl-PL" altLang="en-US" b="0" dirty="0"/>
          </a:p>
        </p:txBody>
      </p:sp>
      <p:sp>
        <p:nvSpPr>
          <p:cNvPr id="92" name="Freeform 129">
            <a:extLst>
              <a:ext uri="{FF2B5EF4-FFF2-40B4-BE49-F238E27FC236}">
                <a16:creationId xmlns:a16="http://schemas.microsoft.com/office/drawing/2014/main" id="{A5AB474B-A64B-4D86-A5A5-AE8B7C5BD7CC}"/>
              </a:ext>
            </a:extLst>
          </p:cNvPr>
          <p:cNvSpPr>
            <a:spLocks/>
          </p:cNvSpPr>
          <p:nvPr/>
        </p:nvSpPr>
        <p:spPr bwMode="auto">
          <a:xfrm>
            <a:off x="1935143" y="5670778"/>
            <a:ext cx="5899" cy="11996"/>
          </a:xfrm>
          <a:custGeom>
            <a:avLst/>
            <a:gdLst>
              <a:gd name="T0" fmla="*/ 6350 w 4"/>
              <a:gd name="T1" fmla="*/ 0 h 10"/>
              <a:gd name="T2" fmla="*/ 3175 w 4"/>
              <a:gd name="T3" fmla="*/ 0 h 10"/>
              <a:gd name="T4" fmla="*/ 3175 w 4"/>
              <a:gd name="T5" fmla="*/ 0 h 10"/>
              <a:gd name="T6" fmla="*/ 0 w 4"/>
              <a:gd name="T7" fmla="*/ 3175 h 10"/>
              <a:gd name="T8" fmla="*/ 0 w 4"/>
              <a:gd name="T9" fmla="*/ 3175 h 10"/>
              <a:gd name="T10" fmla="*/ 0 w 4"/>
              <a:gd name="T11" fmla="*/ 6350 h 10"/>
              <a:gd name="T12" fmla="*/ 0 w 4"/>
              <a:gd name="T13" fmla="*/ 9525 h 10"/>
              <a:gd name="T14" fmla="*/ 0 w 4"/>
              <a:gd name="T15" fmla="*/ 9525 h 10"/>
              <a:gd name="T16" fmla="*/ 0 w 4"/>
              <a:gd name="T17" fmla="*/ 12700 h 10"/>
              <a:gd name="T18" fmla="*/ 0 w 4"/>
              <a:gd name="T19" fmla="*/ 12700 h 10"/>
              <a:gd name="T20" fmla="*/ 0 w 4"/>
              <a:gd name="T21" fmla="*/ 15875 h 10"/>
              <a:gd name="T22" fmla="*/ 0 w 4"/>
              <a:gd name="T23" fmla="*/ 15875 h 10"/>
              <a:gd name="T24" fmla="*/ 3175 w 4"/>
              <a:gd name="T25" fmla="*/ 15875 h 10"/>
              <a:gd name="T26" fmla="*/ 3175 w 4"/>
              <a:gd name="T27" fmla="*/ 15875 h 10"/>
              <a:gd name="T28" fmla="*/ 6350 w 4"/>
              <a:gd name="T29" fmla="*/ 15875 h 10"/>
              <a:gd name="T30" fmla="*/ 6350 w 4"/>
              <a:gd name="T31" fmla="*/ 0 h 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" h="10">
                <a:moveTo>
                  <a:pt x="4" y="0"/>
                </a:move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4" y="10"/>
                </a:lnTo>
                <a:lnTo>
                  <a:pt x="4" y="0"/>
                </a:lnTo>
                <a:close/>
              </a:path>
            </a:pathLst>
          </a:custGeom>
          <a:solidFill>
            <a:srgbClr val="2A2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93" name="Rectangle 130">
            <a:extLst>
              <a:ext uri="{FF2B5EF4-FFF2-40B4-BE49-F238E27FC236}">
                <a16:creationId xmlns:a16="http://schemas.microsoft.com/office/drawing/2014/main" id="{832B1BFB-D8E8-4DA1-9B48-57841037C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9293" y="5429010"/>
            <a:ext cx="59471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en-US" b="0" dirty="0">
                <a:solidFill>
                  <a:srgbClr val="131516"/>
                </a:solidFill>
              </a:rPr>
              <a:t>3s </a:t>
            </a:r>
            <a:r>
              <a:rPr lang="pl-PL" altLang="en-US" b="0" baseline="30000" dirty="0">
                <a:solidFill>
                  <a:srgbClr val="131516"/>
                </a:solidFill>
              </a:rPr>
              <a:t>2</a:t>
            </a:r>
            <a:r>
              <a:rPr lang="pl-PL" altLang="en-US" b="0" dirty="0">
                <a:solidFill>
                  <a:srgbClr val="131516"/>
                </a:solidFill>
              </a:rPr>
              <a:t>S</a:t>
            </a:r>
            <a:r>
              <a:rPr lang="en-US" altLang="en-US" b="0" baseline="-25000" dirty="0">
                <a:solidFill>
                  <a:srgbClr val="131516"/>
                </a:solidFill>
              </a:rPr>
              <a:t>1/2</a:t>
            </a:r>
            <a:endParaRPr lang="pl-PL" altLang="en-US" b="0" baseline="-25000" dirty="0"/>
          </a:p>
        </p:txBody>
      </p:sp>
      <p:sp>
        <p:nvSpPr>
          <p:cNvPr id="94" name="Rectangle 131">
            <a:extLst>
              <a:ext uri="{FF2B5EF4-FFF2-40B4-BE49-F238E27FC236}">
                <a16:creationId xmlns:a16="http://schemas.microsoft.com/office/drawing/2014/main" id="{D7E73CF7-1032-4692-8FBD-47BF77CB1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5788" y="5529227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pl-PL" altLang="en-US" b="0" dirty="0"/>
          </a:p>
        </p:txBody>
      </p:sp>
      <p:sp>
        <p:nvSpPr>
          <p:cNvPr id="95" name="Rectangle 132">
            <a:extLst>
              <a:ext uri="{FF2B5EF4-FFF2-40B4-BE49-F238E27FC236}">
                <a16:creationId xmlns:a16="http://schemas.microsoft.com/office/drawing/2014/main" id="{016E3D0B-3C8E-43B7-A76D-8DF912C56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3944" y="5529227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pl-PL" altLang="en-US" b="0" dirty="0"/>
          </a:p>
        </p:txBody>
      </p:sp>
      <p:sp>
        <p:nvSpPr>
          <p:cNvPr id="96" name="Rectangle 133">
            <a:extLst>
              <a:ext uri="{FF2B5EF4-FFF2-40B4-BE49-F238E27FC236}">
                <a16:creationId xmlns:a16="http://schemas.microsoft.com/office/drawing/2014/main" id="{7C78401F-92CC-479D-83AE-8731E1FA8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7031" y="5529227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pl-PL" altLang="en-US" b="0" dirty="0"/>
          </a:p>
        </p:txBody>
      </p:sp>
      <p:sp>
        <p:nvSpPr>
          <p:cNvPr id="97" name="Rectangle 134">
            <a:extLst>
              <a:ext uri="{FF2B5EF4-FFF2-40B4-BE49-F238E27FC236}">
                <a16:creationId xmlns:a16="http://schemas.microsoft.com/office/drawing/2014/main" id="{981868B8-3229-4A7C-B32B-963A9B9FF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55" y="6350939"/>
            <a:ext cx="825801" cy="19193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98" name="Rectangle 135">
            <a:extLst>
              <a:ext uri="{FF2B5EF4-FFF2-40B4-BE49-F238E27FC236}">
                <a16:creationId xmlns:a16="http://schemas.microsoft.com/office/drawing/2014/main" id="{1B1B6E75-F78D-4621-A140-5800AADC8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55" y="5260522"/>
            <a:ext cx="825801" cy="5998"/>
          </a:xfrm>
          <a:prstGeom prst="rect">
            <a:avLst/>
          </a:prstGeom>
          <a:solidFill>
            <a:srgbClr val="1F1A1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99" name="Rectangle 136">
            <a:extLst>
              <a:ext uri="{FF2B5EF4-FFF2-40B4-BE49-F238E27FC236}">
                <a16:creationId xmlns:a16="http://schemas.microsoft.com/office/drawing/2014/main" id="{DAABF9F5-3902-47EF-8A7E-B77A5CE24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702" y="5663580"/>
            <a:ext cx="573637" cy="21592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0" name="Freeform 137">
            <a:extLst>
              <a:ext uri="{FF2B5EF4-FFF2-40B4-BE49-F238E27FC236}">
                <a16:creationId xmlns:a16="http://schemas.microsoft.com/office/drawing/2014/main" id="{8B35B722-0A76-45C6-881C-692E8710CD3E}"/>
              </a:ext>
            </a:extLst>
          </p:cNvPr>
          <p:cNvSpPr>
            <a:spLocks/>
          </p:cNvSpPr>
          <p:nvPr/>
        </p:nvSpPr>
        <p:spPr bwMode="auto">
          <a:xfrm>
            <a:off x="2159289" y="5255723"/>
            <a:ext cx="449766" cy="1104813"/>
          </a:xfrm>
          <a:custGeom>
            <a:avLst/>
            <a:gdLst>
              <a:gd name="T0" fmla="*/ 484187 w 305"/>
              <a:gd name="T1" fmla="*/ 1462088 h 935"/>
              <a:gd name="T2" fmla="*/ 0 w 305"/>
              <a:gd name="T3" fmla="*/ 550433 h 935"/>
              <a:gd name="T4" fmla="*/ 484187 w 305"/>
              <a:gd name="T5" fmla="*/ 0 h 93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05" h="935">
                <a:moveTo>
                  <a:pt x="305" y="935"/>
                </a:moveTo>
                <a:lnTo>
                  <a:pt x="0" y="352"/>
                </a:lnTo>
                <a:lnTo>
                  <a:pt x="305" y="0"/>
                </a:lnTo>
              </a:path>
            </a:pathLst>
          </a:custGeom>
          <a:noFill/>
          <a:ln w="3175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400"/>
          </a:p>
        </p:txBody>
      </p:sp>
      <p:sp>
        <p:nvSpPr>
          <p:cNvPr id="101" name="Rectangle 138">
            <a:extLst>
              <a:ext uri="{FF2B5EF4-FFF2-40B4-BE49-F238E27FC236}">
                <a16:creationId xmlns:a16="http://schemas.microsoft.com/office/drawing/2014/main" id="{83909DAE-1B87-4F55-B4B6-62DC6826A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7853" y="5091381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0" dirty="0">
                <a:solidFill>
                  <a:srgbClr val="1F1A17"/>
                </a:solidFill>
              </a:rPr>
              <a:t>  </a:t>
            </a:r>
            <a:r>
              <a:rPr lang="pl-PL" altLang="en-US" b="0" dirty="0">
                <a:solidFill>
                  <a:srgbClr val="1F1A17"/>
                </a:solidFill>
              </a:rPr>
              <a:t>2</a:t>
            </a:r>
            <a:endParaRPr lang="pl-PL" altLang="en-US" b="0" dirty="0"/>
          </a:p>
        </p:txBody>
      </p:sp>
      <p:sp>
        <p:nvSpPr>
          <p:cNvPr id="102" name="Rectangle 139">
            <a:extLst>
              <a:ext uri="{FF2B5EF4-FFF2-40B4-BE49-F238E27FC236}">
                <a16:creationId xmlns:a16="http://schemas.microsoft.com/office/drawing/2014/main" id="{B8F7B3ED-99A6-4A1B-9580-77323FF1C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7853" y="6205790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0" dirty="0">
                <a:solidFill>
                  <a:srgbClr val="1F1A17"/>
                </a:solidFill>
              </a:rPr>
              <a:t>  </a:t>
            </a:r>
            <a:r>
              <a:rPr lang="pl-PL" altLang="en-US" b="0" dirty="0">
                <a:solidFill>
                  <a:srgbClr val="1F1A17"/>
                </a:solidFill>
              </a:rPr>
              <a:t>1</a:t>
            </a:r>
            <a:endParaRPr lang="pl-PL" altLang="en-US" b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09E5A9F-9EE6-4A6F-8E9B-A07A190C19DE}"/>
              </a:ext>
            </a:extLst>
          </p:cNvPr>
          <p:cNvGrpSpPr/>
          <p:nvPr/>
        </p:nvGrpSpPr>
        <p:grpSpPr>
          <a:xfrm>
            <a:off x="4675033" y="4142514"/>
            <a:ext cx="2986156" cy="1139600"/>
            <a:chOff x="4675033" y="4142514"/>
            <a:chExt cx="2986156" cy="1139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08040F0-F510-4BA5-8789-1A1F4428D1FA}"/>
                </a:ext>
              </a:extLst>
            </p:cNvPr>
            <p:cNvSpPr/>
            <p:nvPr/>
          </p:nvSpPr>
          <p:spPr>
            <a:xfrm>
              <a:off x="6527188" y="4918065"/>
              <a:ext cx="467462" cy="33304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03FD041-22CF-46EB-B019-1686D27AD908}"/>
                </a:ext>
              </a:extLst>
            </p:cNvPr>
            <p:cNvSpPr/>
            <p:nvPr/>
          </p:nvSpPr>
          <p:spPr>
            <a:xfrm>
              <a:off x="7193727" y="4142514"/>
              <a:ext cx="467462" cy="1113547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4" name="Rectangle 46">
              <a:extLst>
                <a:ext uri="{FF2B5EF4-FFF2-40B4-BE49-F238E27FC236}">
                  <a16:creationId xmlns:a16="http://schemas.microsoft.com/office/drawing/2014/main" id="{E3FB94FC-DB12-4D66-8A97-5B331EE29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033" y="5260522"/>
              <a:ext cx="464513" cy="21592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55" name="Rectangle 47">
              <a:extLst>
                <a:ext uri="{FF2B5EF4-FFF2-40B4-BE49-F238E27FC236}">
                  <a16:creationId xmlns:a16="http://schemas.microsoft.com/office/drawing/2014/main" id="{9DD2F988-ABF0-455C-82DF-01CDF7DFA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4384" y="5260522"/>
              <a:ext cx="467462" cy="21592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56" name="Rectangle 48">
              <a:extLst>
                <a:ext uri="{FF2B5EF4-FFF2-40B4-BE49-F238E27FC236}">
                  <a16:creationId xmlns:a16="http://schemas.microsoft.com/office/drawing/2014/main" id="{D3B4894E-BD58-4A4C-995D-7149E16C4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6684" y="5260522"/>
              <a:ext cx="467462" cy="21592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57" name="Rectangle 49">
              <a:extLst>
                <a:ext uri="{FF2B5EF4-FFF2-40B4-BE49-F238E27FC236}">
                  <a16:creationId xmlns:a16="http://schemas.microsoft.com/office/drawing/2014/main" id="{2506AF7F-3CB6-4F28-807A-298DA1109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8985" y="5260522"/>
              <a:ext cx="464513" cy="21592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74" name="Rectangle 69">
              <a:extLst>
                <a:ext uri="{FF2B5EF4-FFF2-40B4-BE49-F238E27FC236}">
                  <a16:creationId xmlns:a16="http://schemas.microsoft.com/office/drawing/2014/main" id="{BD9E11ED-E935-4962-9CE7-3F5BA0B70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3727" y="5260522"/>
              <a:ext cx="467462" cy="21592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A4E58959-09DB-4170-A930-45B32295B2A4}"/>
                </a:ext>
              </a:extLst>
            </p:cNvPr>
            <p:cNvSpPr/>
            <p:nvPr/>
          </p:nvSpPr>
          <p:spPr>
            <a:xfrm>
              <a:off x="5922145" y="5171865"/>
              <a:ext cx="467462" cy="7929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08251181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Radiation-detected NMR at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80729"/>
            <a:ext cx="7653536" cy="504056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ISOLDE: CERN’s laboratory for production and studies of radioactive nuclei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7" descr="cern-accel.png">
            <a:extLst>
              <a:ext uri="{FF2B5EF4-FFF2-40B4-BE49-F238E27FC236}">
                <a16:creationId xmlns:a16="http://schemas.microsoft.com/office/drawing/2014/main" id="{56ADF9A7-9480-49E8-A136-7B8B771E3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94" y="1299725"/>
            <a:ext cx="8534400" cy="54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BCB15849-DDA1-4B01-B5C0-E71CC7023646}"/>
              </a:ext>
            </a:extLst>
          </p:cNvPr>
          <p:cNvSpPr/>
          <p:nvPr/>
        </p:nvSpPr>
        <p:spPr>
          <a:xfrm>
            <a:off x="6012160" y="4077072"/>
            <a:ext cx="2362200" cy="1371600"/>
          </a:xfrm>
          <a:prstGeom prst="ellipse">
            <a:avLst/>
          </a:prstGeom>
          <a:noFill/>
          <a:ln w="57150" cmpd="sng">
            <a:solidFill>
              <a:srgbClr val="69B8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8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Elements polarized with lasers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7653536" cy="4525963"/>
          </a:xfrm>
        </p:spPr>
        <p:txBody>
          <a:bodyPr/>
          <a:lstStyle/>
          <a:p>
            <a:r>
              <a:rPr lang="en-US" dirty="0"/>
              <a:t>Laser polarization works best for alkali and alkali-earth metals</a:t>
            </a:r>
          </a:p>
          <a:p>
            <a:pPr lvl="1">
              <a:spcBef>
                <a:spcPts val="600"/>
              </a:spcBef>
              <a:defRPr/>
            </a:pPr>
            <a:r>
              <a:rPr lang="en-US" dirty="0"/>
              <a:t>Radioactive half-lives: dozen </a:t>
            </a:r>
            <a:r>
              <a:rPr lang="en-US" dirty="0" err="1"/>
              <a:t>ms</a:t>
            </a:r>
            <a:r>
              <a:rPr lang="en-US" dirty="0"/>
              <a:t> to several s </a:t>
            </a:r>
          </a:p>
          <a:p>
            <a:pPr lvl="1">
              <a:spcBef>
                <a:spcPts val="600"/>
              </a:spcBef>
              <a:defRPr/>
            </a:pPr>
            <a:endParaRPr lang="en-US" dirty="0"/>
          </a:p>
          <a:p>
            <a:pPr>
              <a:spcBef>
                <a:spcPts val="600"/>
              </a:spcBef>
              <a:defRPr/>
            </a:pPr>
            <a:r>
              <a:rPr lang="en-US" dirty="0"/>
              <a:t>Laser-polarized at ISOLDE:</a:t>
            </a:r>
          </a:p>
          <a:p>
            <a:pPr lvl="1">
              <a:spcBef>
                <a:spcPts val="600"/>
              </a:spcBef>
              <a:defRPr/>
            </a:pPr>
            <a:r>
              <a:rPr lang="en-US" dirty="0">
                <a:solidFill>
                  <a:srgbClr val="7BBA21"/>
                </a:solidFill>
              </a:rPr>
              <a:t>Already polarized </a:t>
            </a:r>
          </a:p>
          <a:p>
            <a:pPr lvl="1">
              <a:spcBef>
                <a:spcPts val="600"/>
              </a:spcBef>
              <a:defRPr/>
            </a:pPr>
            <a:r>
              <a:rPr lang="en-US" dirty="0">
                <a:solidFill>
                  <a:srgbClr val="29348C"/>
                </a:solidFill>
              </a:rPr>
              <a:t>Planned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878560" y="6500366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525021"/>
            <a:ext cx="2519362" cy="360363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779912" y="4239344"/>
            <a:ext cx="2133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12077C2-2C23-4BAC-8DAF-5584F1E71A84}"/>
              </a:ext>
            </a:extLst>
          </p:cNvPr>
          <p:cNvGrpSpPr/>
          <p:nvPr/>
        </p:nvGrpSpPr>
        <p:grpSpPr>
          <a:xfrm>
            <a:off x="251520" y="2852936"/>
            <a:ext cx="8859044" cy="4032448"/>
            <a:chOff x="251520" y="2852936"/>
            <a:chExt cx="8859044" cy="403244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7" t="40586" r="8952" b="14363"/>
            <a:stretch/>
          </p:blipFill>
          <p:spPr bwMode="auto">
            <a:xfrm>
              <a:off x="251520" y="2852936"/>
              <a:ext cx="8859044" cy="403244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4225280" y="2878188"/>
              <a:ext cx="1440160" cy="7920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F4E44E-2E2D-4C9E-AA29-32EC8457A213}"/>
              </a:ext>
            </a:extLst>
          </p:cNvPr>
          <p:cNvGrpSpPr/>
          <p:nvPr/>
        </p:nvGrpSpPr>
        <p:grpSpPr>
          <a:xfrm>
            <a:off x="962412" y="3273232"/>
            <a:ext cx="836176" cy="847928"/>
            <a:chOff x="962412" y="3273232"/>
            <a:chExt cx="836176" cy="84792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5B4AD2-5117-418F-9B75-6312713D4979}"/>
                </a:ext>
              </a:extLst>
            </p:cNvPr>
            <p:cNvSpPr/>
            <p:nvPr/>
          </p:nvSpPr>
          <p:spPr>
            <a:xfrm>
              <a:off x="962412" y="3686904"/>
              <a:ext cx="41136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07BEAFC-2340-4A61-8820-8C0E2BC6B544}"/>
                </a:ext>
              </a:extLst>
            </p:cNvPr>
            <p:cNvSpPr/>
            <p:nvPr/>
          </p:nvSpPr>
          <p:spPr>
            <a:xfrm>
              <a:off x="1387228" y="3689112"/>
              <a:ext cx="41136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C41E91F-E20A-4C45-B2EF-21394B5FD70A}"/>
                </a:ext>
              </a:extLst>
            </p:cNvPr>
            <p:cNvSpPr/>
            <p:nvPr/>
          </p:nvSpPr>
          <p:spPr>
            <a:xfrm>
              <a:off x="962412" y="3284984"/>
              <a:ext cx="41136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74C7F21-B246-4A4B-8A48-FE7E5B07EF64}"/>
                </a:ext>
              </a:extLst>
            </p:cNvPr>
            <p:cNvSpPr/>
            <p:nvPr/>
          </p:nvSpPr>
          <p:spPr>
            <a:xfrm>
              <a:off x="1387228" y="3273232"/>
              <a:ext cx="41136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4B5CB-D09A-463A-90E4-EDD601B86C26}"/>
              </a:ext>
            </a:extLst>
          </p:cNvPr>
          <p:cNvGrpSpPr/>
          <p:nvPr/>
        </p:nvGrpSpPr>
        <p:grpSpPr>
          <a:xfrm>
            <a:off x="957640" y="4105040"/>
            <a:ext cx="5507508" cy="455148"/>
            <a:chOff x="957640" y="4105040"/>
            <a:chExt cx="5507508" cy="45514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C0E7D20-BB1C-4B81-ACB3-951639961751}"/>
                </a:ext>
              </a:extLst>
            </p:cNvPr>
            <p:cNvSpPr/>
            <p:nvPr/>
          </p:nvSpPr>
          <p:spPr>
            <a:xfrm>
              <a:off x="957640" y="4125932"/>
              <a:ext cx="411360" cy="432048"/>
            </a:xfrm>
            <a:prstGeom prst="rect">
              <a:avLst/>
            </a:pr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4D44BA5-FD8B-48C7-BBC0-FB21B4BD38F8}"/>
                </a:ext>
              </a:extLst>
            </p:cNvPr>
            <p:cNvSpPr/>
            <p:nvPr/>
          </p:nvSpPr>
          <p:spPr>
            <a:xfrm>
              <a:off x="1382456" y="4128140"/>
              <a:ext cx="411360" cy="432048"/>
            </a:xfrm>
            <a:prstGeom prst="rect">
              <a:avLst/>
            </a:pr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A245F41-2266-412A-AAF3-DDDFB1409FBF}"/>
                </a:ext>
              </a:extLst>
            </p:cNvPr>
            <p:cNvSpPr/>
            <p:nvPr/>
          </p:nvSpPr>
          <p:spPr>
            <a:xfrm>
              <a:off x="5628972" y="4105040"/>
              <a:ext cx="411360" cy="436368"/>
            </a:xfrm>
            <a:prstGeom prst="rect">
              <a:avLst/>
            </a:pr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1C164F1-0838-48C1-B1B1-723331531666}"/>
                </a:ext>
              </a:extLst>
            </p:cNvPr>
            <p:cNvSpPr/>
            <p:nvPr/>
          </p:nvSpPr>
          <p:spPr>
            <a:xfrm>
              <a:off x="6053788" y="4107248"/>
              <a:ext cx="411360" cy="436368"/>
            </a:xfrm>
            <a:prstGeom prst="rect">
              <a:avLst/>
            </a:pr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FCCD55D-58F1-4166-988E-63017211343B}"/>
              </a:ext>
            </a:extLst>
          </p:cNvPr>
          <p:cNvSpPr/>
          <p:nvPr/>
        </p:nvSpPr>
        <p:spPr>
          <a:xfrm>
            <a:off x="8686800" y="3717032"/>
            <a:ext cx="423764" cy="4019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633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804" y="-121026"/>
            <a:ext cx="8676456" cy="980736"/>
          </a:xfrm>
        </p:spPr>
        <p:txBody>
          <a:bodyPr>
            <a:norm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setup at ISOLDE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88" y="2080605"/>
            <a:ext cx="7653536" cy="4525963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07504" y="1650269"/>
            <a:ext cx="8676456" cy="5037137"/>
            <a:chOff x="467545" y="1388446"/>
            <a:chExt cx="8676455" cy="5038348"/>
          </a:xfrm>
        </p:grpSpPr>
        <p:pic>
          <p:nvPicPr>
            <p:cNvPr id="20" name="Picture 19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3"/>
            <a:stretch/>
          </p:blipFill>
          <p:spPr bwMode="auto">
            <a:xfrm>
              <a:off x="467545" y="1388446"/>
              <a:ext cx="8676455" cy="5038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555626" y="5151726"/>
              <a:ext cx="954088" cy="1968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1339" y="5424841"/>
              <a:ext cx="976312" cy="198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33" name="TextBox 3"/>
          <p:cNvSpPr txBox="1">
            <a:spLocks noChangeArrowheads="1"/>
          </p:cNvSpPr>
          <p:nvPr/>
        </p:nvSpPr>
        <p:spPr bwMode="auto">
          <a:xfrm>
            <a:off x="4591325" y="2734926"/>
            <a:ext cx="14210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dirty="0">
                <a:solidFill>
                  <a:srgbClr val="FFFFFF"/>
                </a:solidFill>
              </a:rPr>
              <a:t>magnetic mass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solidFill>
                  <a:srgbClr val="FFFFFF"/>
                </a:solidFill>
              </a:rPr>
              <a:t>separator</a:t>
            </a:r>
            <a:endParaRPr lang="en-GB" altLang="en-US" sz="1600" dirty="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dirty="0">
              <a:solidFill>
                <a:srgbClr val="FFFFFF"/>
              </a:solidFill>
            </a:endParaRPr>
          </a:p>
        </p:txBody>
      </p:sp>
      <p:sp>
        <p:nvSpPr>
          <p:cNvPr id="34" name="TextBox 3"/>
          <p:cNvSpPr txBox="1">
            <a:spLocks noChangeArrowheads="1"/>
          </p:cNvSpPr>
          <p:nvPr/>
        </p:nvSpPr>
        <p:spPr bwMode="auto">
          <a:xfrm>
            <a:off x="7308304" y="4984123"/>
            <a:ext cx="15354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FFFF"/>
                </a:solidFill>
              </a:rPr>
              <a:t>1.4 </a:t>
            </a:r>
            <a:r>
              <a:rPr lang="en-US" altLang="en-US" sz="1600" dirty="0" err="1">
                <a:solidFill>
                  <a:srgbClr val="FFFFFF"/>
                </a:solidFill>
              </a:rPr>
              <a:t>GeV</a:t>
            </a:r>
            <a:r>
              <a:rPr lang="en-US" altLang="en-US" sz="1600" dirty="0">
                <a:solidFill>
                  <a:srgbClr val="FFFFFF"/>
                </a:solidFill>
              </a:rPr>
              <a:t> protons</a:t>
            </a:r>
            <a:endParaRPr lang="en-GB" altLang="en-US" sz="1600" dirty="0">
              <a:solidFill>
                <a:srgbClr val="FFFFFF"/>
              </a:solidFill>
            </a:endParaRPr>
          </a:p>
        </p:txBody>
      </p:sp>
      <p:sp>
        <p:nvSpPr>
          <p:cNvPr id="35" name="TextBox 3"/>
          <p:cNvSpPr txBox="1">
            <a:spLocks noChangeArrowheads="1"/>
          </p:cNvSpPr>
          <p:nvPr/>
        </p:nvSpPr>
        <p:spPr bwMode="auto">
          <a:xfrm>
            <a:off x="6983460" y="3382893"/>
            <a:ext cx="6830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FFFF"/>
                </a:solidFill>
              </a:rPr>
              <a:t>target</a:t>
            </a:r>
            <a:endParaRPr lang="en-GB" altLang="en-US" sz="1600" dirty="0">
              <a:solidFill>
                <a:srgbClr val="FFFFFF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8429661" y="4852944"/>
            <a:ext cx="78605" cy="3004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/>
          </p:cNvCxnSpPr>
          <p:nvPr/>
        </p:nvCxnSpPr>
        <p:spPr>
          <a:xfrm flipH="1">
            <a:off x="6732240" y="3647223"/>
            <a:ext cx="463845" cy="88336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</p:cNvCxnSpPr>
          <p:nvPr/>
        </p:nvCxnSpPr>
        <p:spPr>
          <a:xfrm>
            <a:off x="5057250" y="3316511"/>
            <a:ext cx="1520976" cy="16676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8244408" y="4703572"/>
            <a:ext cx="467159" cy="4304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</p:cNvCxnSpPr>
          <p:nvPr/>
        </p:nvCxnSpPr>
        <p:spPr>
          <a:xfrm flipH="1">
            <a:off x="5661394" y="3647223"/>
            <a:ext cx="1420887" cy="25346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</p:cNvCxnSpPr>
          <p:nvPr/>
        </p:nvCxnSpPr>
        <p:spPr>
          <a:xfrm>
            <a:off x="4976002" y="3349702"/>
            <a:ext cx="403962" cy="10746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5800564" y="4395838"/>
            <a:ext cx="192196" cy="5730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>
            <a:off x="3491880" y="1447618"/>
            <a:ext cx="1296144" cy="37601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4075708" y="5311489"/>
            <a:ext cx="1154185" cy="32305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1653B4-FF91-43E1-AA5D-F9D4C9388187}"/>
              </a:ext>
            </a:extLst>
          </p:cNvPr>
          <p:cNvSpPr txBox="1"/>
          <p:nvPr/>
        </p:nvSpPr>
        <p:spPr>
          <a:xfrm>
            <a:off x="218480" y="1020372"/>
            <a:ext cx="5474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Laser-polarization and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beamline at ISOLDE/CERN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0CE60F2-7736-481B-9258-688F2A7AD6B5}"/>
              </a:ext>
            </a:extLst>
          </p:cNvPr>
          <p:cNvCxnSpPr>
            <a:cxnSpLocks/>
          </p:cNvCxnSpPr>
          <p:nvPr/>
        </p:nvCxnSpPr>
        <p:spPr>
          <a:xfrm flipH="1">
            <a:off x="4976002" y="4968849"/>
            <a:ext cx="1478204" cy="20265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7E78778-6071-473F-B85D-DD96D3B47D43}"/>
              </a:ext>
            </a:extLst>
          </p:cNvPr>
          <p:cNvSpPr txBox="1"/>
          <p:nvPr/>
        </p:nvSpPr>
        <p:spPr>
          <a:xfrm>
            <a:off x="5494232" y="5895036"/>
            <a:ext cx="2750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Radioactive ion beam at 60keV</a:t>
            </a:r>
            <a:endParaRPr lang="fr-FR" sz="16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8377CE2-78E7-4065-9BED-421B86491BDC}"/>
              </a:ext>
            </a:extLst>
          </p:cNvPr>
          <p:cNvCxnSpPr>
            <a:cxnSpLocks/>
          </p:cNvCxnSpPr>
          <p:nvPr/>
        </p:nvCxnSpPr>
        <p:spPr>
          <a:xfrm flipH="1" flipV="1">
            <a:off x="5817738" y="5180389"/>
            <a:ext cx="209943" cy="7816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618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A2545-1C12-409F-B1B2-BEC9E111B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57" y="-8"/>
            <a:ext cx="8994979" cy="690820"/>
          </a:xfrm>
        </p:spPr>
        <p:txBody>
          <a:bodyPr>
            <a:noAutofit/>
          </a:bodyPr>
          <a:lstStyle/>
          <a:p>
            <a:r>
              <a:rPr lang="en-GB" sz="4200" dirty="0"/>
              <a:t>Experimental setup 2016 - 2019</a:t>
            </a:r>
            <a:endParaRPr lang="en-CH" sz="4200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E957737-7974-4B63-8CC4-8F8C54457146}"/>
              </a:ext>
            </a:extLst>
          </p:cNvPr>
          <p:cNvSpPr txBox="1">
            <a:spLocks/>
          </p:cNvSpPr>
          <p:nvPr/>
        </p:nvSpPr>
        <p:spPr>
          <a:xfrm>
            <a:off x="64501" y="5877272"/>
            <a:ext cx="5184575" cy="624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M. Kowalska et al., J. Phys. G: </a:t>
            </a:r>
            <a:r>
              <a:rPr lang="en-US" sz="1200" dirty="0" err="1"/>
              <a:t>Nucl</a:t>
            </a:r>
            <a:r>
              <a:rPr lang="en-US" sz="1200" dirty="0"/>
              <a:t>. Part. Phys. 44 (2017) 084005</a:t>
            </a:r>
          </a:p>
          <a:p>
            <a:r>
              <a:rPr lang="en-US" sz="1200" dirty="0"/>
              <a:t>W. Gins et al., </a:t>
            </a:r>
            <a:r>
              <a:rPr lang="en-GB" sz="1200" dirty="0" err="1"/>
              <a:t>Nucl</a:t>
            </a:r>
            <a:r>
              <a:rPr lang="en-GB" sz="1200" dirty="0"/>
              <a:t>. </a:t>
            </a:r>
            <a:r>
              <a:rPr lang="en-GB" sz="1200" dirty="0" err="1"/>
              <a:t>Instrum</a:t>
            </a:r>
            <a:r>
              <a:rPr lang="en-GB" sz="1200" dirty="0"/>
              <a:t>. Meth. A 925 (2019) 24</a:t>
            </a:r>
          </a:p>
          <a:p>
            <a:r>
              <a:rPr lang="en-GB" sz="1200" dirty="0"/>
              <a:t>R. Harding et al., Phys. Rev. X Phys. Rev. X 10, 041061</a:t>
            </a:r>
          </a:p>
          <a:p>
            <a:r>
              <a:rPr lang="en-GB" sz="1200" dirty="0"/>
              <a:t>J. Croese et al., </a:t>
            </a:r>
            <a:r>
              <a:rPr lang="en-GB" sz="1200" dirty="0" err="1"/>
              <a:t>Nucl</a:t>
            </a:r>
            <a:r>
              <a:rPr lang="en-GB" sz="1200" dirty="0"/>
              <a:t>. Inst. Meth. A (2022)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85949-E8B6-427C-BE3C-5AB75E898D83}"/>
              </a:ext>
            </a:extLst>
          </p:cNvPr>
          <p:cNvSpPr txBox="1"/>
          <p:nvPr/>
        </p:nvSpPr>
        <p:spPr>
          <a:xfrm>
            <a:off x="404079" y="1903011"/>
            <a:ext cx="256428" cy="4139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9</a:t>
            </a:r>
          </a:p>
        </p:txBody>
      </p:sp>
      <p:pic>
        <p:nvPicPr>
          <p:cNvPr id="22" name="Content Placeholder 10">
            <a:extLst>
              <a:ext uri="{FF2B5EF4-FFF2-40B4-BE49-F238E27FC236}">
                <a16:creationId xmlns:a16="http://schemas.microsoft.com/office/drawing/2014/main" id="{34584D58-903D-4E20-92A6-AEC43D2920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6" t="57190" r="7696" b="26760"/>
          <a:stretch/>
        </p:blipFill>
        <p:spPr>
          <a:xfrm flipH="1">
            <a:off x="64501" y="3996252"/>
            <a:ext cx="8899503" cy="180901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5395ED5-E21A-496F-B115-FF4672F5EC96}"/>
              </a:ext>
            </a:extLst>
          </p:cNvPr>
          <p:cNvSpPr txBox="1"/>
          <p:nvPr/>
        </p:nvSpPr>
        <p:spPr>
          <a:xfrm>
            <a:off x="427140" y="2030924"/>
            <a:ext cx="256428" cy="413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C020AE-0903-4920-8701-0DE26D501AC5}"/>
              </a:ext>
            </a:extLst>
          </p:cNvPr>
          <p:cNvSpPr txBox="1"/>
          <p:nvPr/>
        </p:nvSpPr>
        <p:spPr>
          <a:xfrm>
            <a:off x="5939136" y="818725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Design: F. Wienholtz, W. Gins, R. Harding</a:t>
            </a:r>
            <a:endParaRPr lang="en-CH" sz="14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C6BF914-EADA-43E8-AFDD-D63FCB0F2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1548615"/>
            <a:ext cx="9144000" cy="1978815"/>
          </a:xfrm>
          <a:prstGeom prst="rect">
            <a:avLst/>
          </a:prstGeom>
        </p:spPr>
      </p:pic>
      <p:pic>
        <p:nvPicPr>
          <p:cNvPr id="32" name="Picture 8" descr="http://www.levkingroup.com/uploads/RTEmagicC_logo_erc_01.png.png">
            <a:hlinkClick r:id="rId4"/>
            <a:extLst>
              <a:ext uri="{FF2B5EF4-FFF2-40B4-BE49-F238E27FC236}">
                <a16:creationId xmlns:a16="http://schemas.microsoft.com/office/drawing/2014/main" id="{67C6B47B-16FD-4EA7-B598-D26FF3E864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3" t="1779" r="27138" b="18174"/>
          <a:stretch/>
        </p:blipFill>
        <p:spPr bwMode="auto">
          <a:xfrm>
            <a:off x="106966" y="44624"/>
            <a:ext cx="648610" cy="64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1B55F8-D876-469D-9622-A499D163A120}"/>
              </a:ext>
            </a:extLst>
          </p:cNvPr>
          <p:cNvSpPr txBox="1"/>
          <p:nvPr/>
        </p:nvSpPr>
        <p:spPr>
          <a:xfrm>
            <a:off x="6084168" y="3265820"/>
            <a:ext cx="1602875" cy="52322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pPr algn="ctr"/>
            <a:r>
              <a:rPr lang="en-GB" sz="1400" dirty="0"/>
              <a:t>Polarisation detection</a:t>
            </a:r>
          </a:p>
          <a:p>
            <a:pPr algn="ctr"/>
            <a:r>
              <a:rPr lang="en-GB" sz="1400" dirty="0"/>
              <a:t>(scintillators + </a:t>
            </a:r>
            <a:r>
              <a:rPr lang="en-GB" sz="1400" dirty="0" err="1"/>
              <a:t>SiPMs</a:t>
            </a:r>
            <a:r>
              <a:rPr lang="en-GB" sz="1400" dirty="0"/>
              <a:t>)</a:t>
            </a:r>
            <a:endParaRPr lang="en-CH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2C208F-78D8-4CA3-9A60-4A97201E451C}"/>
              </a:ext>
            </a:extLst>
          </p:cNvPr>
          <p:cNvSpPr txBox="1"/>
          <p:nvPr/>
        </p:nvSpPr>
        <p:spPr>
          <a:xfrm>
            <a:off x="149877" y="984605"/>
            <a:ext cx="5499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-asymmetry and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measurements at 0.5 and 1.2 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55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Nuclear_chart.png">
            <a:extLst>
              <a:ext uri="{FF2B5EF4-FFF2-40B4-BE49-F238E27FC236}">
                <a16:creationId xmlns:a16="http://schemas.microsoft.com/office/drawing/2014/main" id="{E170FA1D-AF8D-6789-CE57-3CC68EB99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924"/>
            <a:ext cx="9072000" cy="623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E4B817-EE08-9FE1-0FFF-39052A920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 RD-NMR probe nuclei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45A6F-BA6F-CDA6-C85F-2B6FE04B6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" y="692696"/>
            <a:ext cx="9108503" cy="2232248"/>
          </a:xfrm>
        </p:spPr>
        <p:txBody>
          <a:bodyPr>
            <a:normAutofit/>
          </a:bodyPr>
          <a:lstStyle/>
          <a:p>
            <a:r>
              <a:rPr lang="en-US" dirty="0"/>
              <a:t>300 stable isotopes, </a:t>
            </a:r>
            <a:r>
              <a:rPr lang="en-US" b="1" dirty="0"/>
              <a:t>over 3000 known unstable isotopes</a:t>
            </a:r>
          </a:p>
          <a:p>
            <a:r>
              <a:rPr lang="en-US" dirty="0"/>
              <a:t>Our past and upcoming RD-NMR probes</a:t>
            </a:r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6080CD-E977-0EF0-2A06-078414720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417" y="2411363"/>
            <a:ext cx="1106959" cy="1132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E898C0-9A7E-5C52-164C-F13F13ED1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4786" y="2436132"/>
            <a:ext cx="1063718" cy="10896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AD0BC7-C40D-0FAF-178F-14B73D042C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1318" y="2083523"/>
            <a:ext cx="1085051" cy="10762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72F29C8-DD42-724A-5C46-C3BA140BEC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4088" y="4715602"/>
            <a:ext cx="3268985" cy="10896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FE884E1-B645-568B-8C52-D696A3DF03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44" y="5728163"/>
            <a:ext cx="2258814" cy="11405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CAFC81B-1F15-54EB-62BD-CE4B09153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4143" y="5310441"/>
            <a:ext cx="1115929" cy="112478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64516D-7C19-8996-E280-417F01CEF2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5402" y="4582818"/>
            <a:ext cx="1044894" cy="10698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D854683-5DF3-17BA-8730-242FEE00B9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1980" y="3554916"/>
            <a:ext cx="1085355" cy="108966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D802872-89CC-40F8-5949-BAA54996F5B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62100" y="3159752"/>
            <a:ext cx="1147192" cy="112478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809BEB8-746A-245A-0C07-3A4750EA0669}"/>
              </a:ext>
            </a:extLst>
          </p:cNvPr>
          <p:cNvCxnSpPr>
            <a:cxnSpLocks/>
          </p:cNvCxnSpPr>
          <p:nvPr/>
        </p:nvCxnSpPr>
        <p:spPr>
          <a:xfrm flipV="1">
            <a:off x="179512" y="2060848"/>
            <a:ext cx="0" cy="2393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13F93B4-6017-0044-875F-E0A9B3DCB923}"/>
              </a:ext>
            </a:extLst>
          </p:cNvPr>
          <p:cNvCxnSpPr>
            <a:cxnSpLocks/>
          </p:cNvCxnSpPr>
          <p:nvPr/>
        </p:nvCxnSpPr>
        <p:spPr>
          <a:xfrm>
            <a:off x="5889835" y="6762068"/>
            <a:ext cx="26731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CAB7B89-9988-F95E-5C95-AE8DF5770169}"/>
              </a:ext>
            </a:extLst>
          </p:cNvPr>
          <p:cNvSpPr txBox="1"/>
          <p:nvPr/>
        </p:nvSpPr>
        <p:spPr>
          <a:xfrm>
            <a:off x="6513076" y="6444044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neutrons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CA65B22-10C7-A968-9440-B373E7151162}"/>
              </a:ext>
            </a:extLst>
          </p:cNvPr>
          <p:cNvSpPr txBox="1"/>
          <p:nvPr/>
        </p:nvSpPr>
        <p:spPr>
          <a:xfrm rot="16200000">
            <a:off x="-20253" y="2571870"/>
            <a:ext cx="9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0E99E1-6AD1-61C4-0A68-B216431FC9DF}"/>
              </a:ext>
            </a:extLst>
          </p:cNvPr>
          <p:cNvSpPr txBox="1"/>
          <p:nvPr/>
        </p:nvSpPr>
        <p:spPr>
          <a:xfrm>
            <a:off x="539552" y="1822215"/>
            <a:ext cx="166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beta-NMR</a:t>
            </a:r>
            <a:r>
              <a:rPr lang="en-US" b="1" dirty="0"/>
              <a:t>/MRI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69DD9A-9AA0-0E18-622D-F8C426242D1E}"/>
              </a:ext>
            </a:extLst>
          </p:cNvPr>
          <p:cNvSpPr txBox="1"/>
          <p:nvPr/>
        </p:nvSpPr>
        <p:spPr>
          <a:xfrm>
            <a:off x="3600432" y="1547500"/>
            <a:ext cx="1939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gamma-NMR/MRI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B0F8ED-EF42-F926-553E-CFA4C9C851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874" y="1268760"/>
            <a:ext cx="1060062" cy="1026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299929-F615-CCDC-9F3C-6D81ECFBFE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75794" y="1276991"/>
            <a:ext cx="1060062" cy="10557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6A44F9-5B4E-DC2D-CB7C-CE9CDA4AA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76434" y="1282741"/>
            <a:ext cx="1060062" cy="104718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6429ED0-1F5E-AFCF-C575-DAA45B7465F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80112" y="3573016"/>
            <a:ext cx="1098555" cy="108076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AA66BD4-48C3-0E80-9514-86715237709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04248" y="3573016"/>
            <a:ext cx="1085355" cy="108096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11AA5A5-522C-85E6-0466-79DBC7AC652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28384" y="3568090"/>
            <a:ext cx="1115930" cy="109352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B33E074-E4CF-DF63-D755-C8E8EFCCB95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901494" y="5747177"/>
            <a:ext cx="1094442" cy="108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29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A2545-1C12-409F-B1B2-BEC9E111B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57" y="72000"/>
            <a:ext cx="8994979" cy="520212"/>
          </a:xfrm>
        </p:spPr>
        <p:txBody>
          <a:bodyPr>
            <a:noAutofit/>
          </a:bodyPr>
          <a:lstStyle/>
          <a:p>
            <a:r>
              <a:rPr lang="en-GB" sz="4200" dirty="0"/>
              <a:t>Experimental setup since 2021</a:t>
            </a:r>
            <a:endParaRPr lang="en-CH" sz="4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395ED5-E21A-496F-B115-FF4672F5EC96}"/>
              </a:ext>
            </a:extLst>
          </p:cNvPr>
          <p:cNvSpPr txBox="1"/>
          <p:nvPr/>
        </p:nvSpPr>
        <p:spPr>
          <a:xfrm>
            <a:off x="427140" y="1679061"/>
            <a:ext cx="256428" cy="413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32" name="Picture 8" descr="http://www.levkingroup.com/uploads/RTEmagicC_logo_erc_01.png.png">
            <a:hlinkClick r:id="rId2"/>
            <a:extLst>
              <a:ext uri="{FF2B5EF4-FFF2-40B4-BE49-F238E27FC236}">
                <a16:creationId xmlns:a16="http://schemas.microsoft.com/office/drawing/2014/main" id="{67C6B47B-16FD-4EA7-B598-D26FF3E864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3" t="1779" r="27138" b="18174"/>
          <a:stretch/>
        </p:blipFill>
        <p:spPr bwMode="auto">
          <a:xfrm>
            <a:off x="94389" y="65253"/>
            <a:ext cx="627445" cy="62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">
            <a:extLst>
              <a:ext uri="{FF2B5EF4-FFF2-40B4-BE49-F238E27FC236}">
                <a16:creationId xmlns:a16="http://schemas.microsoft.com/office/drawing/2014/main" id="{5A902327-F5D8-4E57-A709-056D756513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3" t="49531" r="4375" b="18614"/>
          <a:stretch/>
        </p:blipFill>
        <p:spPr>
          <a:xfrm>
            <a:off x="41517" y="4138880"/>
            <a:ext cx="8994979" cy="2602488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38966E-45D1-4DC6-A66C-F9C8B50C3EF5}"/>
              </a:ext>
            </a:extLst>
          </p:cNvPr>
          <p:cNvSpPr txBox="1"/>
          <p:nvPr/>
        </p:nvSpPr>
        <p:spPr>
          <a:xfrm>
            <a:off x="94389" y="908720"/>
            <a:ext cx="4702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2021 : 4.7 T superconducting magnet from ETHZ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D2EF39-5A9C-47E7-80A1-BE8E4BBD566C}"/>
              </a:ext>
            </a:extLst>
          </p:cNvPr>
          <p:cNvSpPr txBox="1"/>
          <p:nvPr/>
        </p:nvSpPr>
        <p:spPr>
          <a:xfrm>
            <a:off x="1396675" y="3479523"/>
            <a:ext cx="2097468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600" dirty="0"/>
              <a:t>Detection:</a:t>
            </a:r>
          </a:p>
          <a:p>
            <a:pPr algn="ctr"/>
            <a:r>
              <a:rPr lang="en-GB" sz="1600" dirty="0"/>
              <a:t>Scintillators + </a:t>
            </a:r>
            <a:r>
              <a:rPr lang="en-GB" sz="1600" dirty="0" err="1"/>
              <a:t>SiPMs</a:t>
            </a:r>
            <a:endParaRPr lang="en-CH" sz="1600" dirty="0"/>
          </a:p>
        </p:txBody>
      </p:sp>
      <p:sp>
        <p:nvSpPr>
          <p:cNvPr id="16" name="Line 5">
            <a:extLst>
              <a:ext uri="{FF2B5EF4-FFF2-40B4-BE49-F238E27FC236}">
                <a16:creationId xmlns:a16="http://schemas.microsoft.com/office/drawing/2014/main" id="{2B200501-EAA1-4C1C-BF60-250CEDFB1A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72198" y="4737101"/>
            <a:ext cx="2592290" cy="14416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A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8" name="Line 8">
            <a:extLst>
              <a:ext uri="{FF2B5EF4-FFF2-40B4-BE49-F238E27FC236}">
                <a16:creationId xmlns:a16="http://schemas.microsoft.com/office/drawing/2014/main" id="{2872D3C3-A6AD-42B9-A5BD-44779E9C93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77851" y="4840343"/>
            <a:ext cx="1869259" cy="8317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A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6F925C-B70F-4C6A-B271-7E7EE0234EDB}"/>
              </a:ext>
            </a:extLst>
          </p:cNvPr>
          <p:cNvSpPr txBox="1"/>
          <p:nvPr/>
        </p:nvSpPr>
        <p:spPr>
          <a:xfrm>
            <a:off x="35496" y="3564305"/>
            <a:ext cx="1836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Sample + rf coil </a:t>
            </a:r>
          </a:p>
          <a:p>
            <a:r>
              <a:rPr lang="en-GB" sz="1600" dirty="0"/>
              <a:t>+ B-field probe</a:t>
            </a:r>
            <a:endParaRPr lang="fr-FR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7C6F4C-3599-4D51-88FA-3CDF44E903ED}"/>
              </a:ext>
            </a:extLst>
          </p:cNvPr>
          <p:cNvSpPr txBox="1"/>
          <p:nvPr/>
        </p:nvSpPr>
        <p:spPr>
          <a:xfrm>
            <a:off x="6038372" y="3782223"/>
            <a:ext cx="3358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Beam neutralisation (optional)</a:t>
            </a:r>
            <a:endParaRPr lang="fr-FR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E6151E-9D15-490B-BACB-C1205961D506}"/>
              </a:ext>
            </a:extLst>
          </p:cNvPr>
          <p:cNvSpPr txBox="1"/>
          <p:nvPr/>
        </p:nvSpPr>
        <p:spPr>
          <a:xfrm rot="21385472">
            <a:off x="6164412" y="4467088"/>
            <a:ext cx="3370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Cir</a:t>
            </a:r>
            <a:r>
              <a:rPr lang="en-GB" dirty="0">
                <a:solidFill>
                  <a:schemeClr val="bg1"/>
                </a:solidFill>
              </a:rPr>
              <a:t>cularly polarised laser light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D6D5B0-FCA9-4007-BCA4-EA0D51FB50B1}"/>
              </a:ext>
            </a:extLst>
          </p:cNvPr>
          <p:cNvSpPr txBox="1"/>
          <p:nvPr/>
        </p:nvSpPr>
        <p:spPr>
          <a:xfrm>
            <a:off x="3433169" y="3679545"/>
            <a:ext cx="2844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polarisation via optical pumping</a:t>
            </a:r>
            <a:endParaRPr lang="fr-FR" sz="1600" dirty="0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957A9791-1EE1-47F9-B2AC-792DDF496F33}"/>
              </a:ext>
            </a:extLst>
          </p:cNvPr>
          <p:cNvSpPr/>
          <p:nvPr/>
        </p:nvSpPr>
        <p:spPr>
          <a:xfrm rot="5400000">
            <a:off x="4326402" y="3176058"/>
            <a:ext cx="138500" cy="18075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06C2851-2580-4DED-A6DF-F35A1D2DDA62}"/>
              </a:ext>
            </a:extLst>
          </p:cNvPr>
          <p:cNvCxnSpPr>
            <a:cxnSpLocks/>
          </p:cNvCxnSpPr>
          <p:nvPr/>
        </p:nvCxnSpPr>
        <p:spPr>
          <a:xfrm flipH="1">
            <a:off x="5508107" y="4035968"/>
            <a:ext cx="878203" cy="90527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47B3CA0-9A7B-46C3-A3A0-8F3848550508}"/>
              </a:ext>
            </a:extLst>
          </p:cNvPr>
          <p:cNvSpPr txBox="1"/>
          <p:nvPr/>
        </p:nvSpPr>
        <p:spPr>
          <a:xfrm rot="21339648">
            <a:off x="6858274" y="4855577"/>
            <a:ext cx="2412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Ion beam from ISOLDE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282238C-994C-42DD-B445-E34D942E35DD}"/>
              </a:ext>
            </a:extLst>
          </p:cNvPr>
          <p:cNvCxnSpPr>
            <a:cxnSpLocks/>
          </p:cNvCxnSpPr>
          <p:nvPr/>
        </p:nvCxnSpPr>
        <p:spPr>
          <a:xfrm>
            <a:off x="2788032" y="4064298"/>
            <a:ext cx="253072" cy="12513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CA21E13-C8FB-40F2-A5B2-337C77999F68}"/>
              </a:ext>
            </a:extLst>
          </p:cNvPr>
          <p:cNvCxnSpPr>
            <a:cxnSpLocks/>
          </p:cNvCxnSpPr>
          <p:nvPr/>
        </p:nvCxnSpPr>
        <p:spPr>
          <a:xfrm flipH="1">
            <a:off x="1684959" y="4035968"/>
            <a:ext cx="637339" cy="151088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A5DC6DC-86D3-47E4-AB25-2A17CDFC59D8}"/>
              </a:ext>
            </a:extLst>
          </p:cNvPr>
          <p:cNvCxnSpPr>
            <a:cxnSpLocks/>
          </p:cNvCxnSpPr>
          <p:nvPr/>
        </p:nvCxnSpPr>
        <p:spPr>
          <a:xfrm>
            <a:off x="1458143" y="4035968"/>
            <a:ext cx="694068" cy="15532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4" name="Content Placeholder 6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00E8618C-6B4C-458A-AEBE-503229F749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02" t="11414" r="23119" b="39298"/>
          <a:stretch/>
        </p:blipFill>
        <p:spPr>
          <a:xfrm rot="5400000">
            <a:off x="1038447" y="760916"/>
            <a:ext cx="1928679" cy="3659995"/>
          </a:xfr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A124797-9359-45C6-9A58-7A742B8D0642}"/>
              </a:ext>
            </a:extLst>
          </p:cNvPr>
          <p:cNvCxnSpPr>
            <a:cxnSpLocks/>
          </p:cNvCxnSpPr>
          <p:nvPr/>
        </p:nvCxnSpPr>
        <p:spPr>
          <a:xfrm flipV="1">
            <a:off x="1288056" y="3140225"/>
            <a:ext cx="1258519" cy="48655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" name="Picture 50" descr="A picture containing indoor&#10;&#10;Description automatically generated">
            <a:extLst>
              <a:ext uri="{FF2B5EF4-FFF2-40B4-BE49-F238E27FC236}">
                <a16:creationId xmlns:a16="http://schemas.microsoft.com/office/drawing/2014/main" id="{0C5C23FF-D59E-478C-8528-9E2BFD73D93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6" t="32565" r="35527" b="4167"/>
          <a:stretch/>
        </p:blipFill>
        <p:spPr>
          <a:xfrm rot="5400000">
            <a:off x="6710987" y="1467486"/>
            <a:ext cx="2072674" cy="1991375"/>
          </a:xfrm>
          <a:prstGeom prst="rect">
            <a:avLst/>
          </a:prstGeom>
        </p:spPr>
      </p:pic>
      <p:pic>
        <p:nvPicPr>
          <p:cNvPr id="52" name="Picture 51" descr="A picture containing engine&#10;&#10;Description automatically generated">
            <a:extLst>
              <a:ext uri="{FF2B5EF4-FFF2-40B4-BE49-F238E27FC236}">
                <a16:creationId xmlns:a16="http://schemas.microsoft.com/office/drawing/2014/main" id="{B13A8E1B-0FB4-4AA1-A53B-0BE453DD66F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8365" r="21304" b="8037"/>
          <a:stretch/>
        </p:blipFill>
        <p:spPr>
          <a:xfrm rot="5400000">
            <a:off x="4249419" y="1217962"/>
            <a:ext cx="2286997" cy="2474600"/>
          </a:xfrm>
          <a:prstGeom prst="rect">
            <a:avLst/>
          </a:prstGeom>
        </p:spPr>
      </p:pic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38BA2305-054C-480C-ACE8-8B8AF916CAF0}"/>
              </a:ext>
            </a:extLst>
          </p:cNvPr>
          <p:cNvSpPr txBox="1">
            <a:spLocks/>
          </p:cNvSpPr>
          <p:nvPr/>
        </p:nvSpPr>
        <p:spPr>
          <a:xfrm>
            <a:off x="3832784" y="6222398"/>
            <a:ext cx="5328593" cy="4945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J. Croese et al., </a:t>
            </a:r>
            <a:r>
              <a:rPr lang="en-US" sz="1200" dirty="0" err="1">
                <a:solidFill>
                  <a:schemeClr val="bg1"/>
                </a:solidFill>
              </a:rPr>
              <a:t>Nucl</a:t>
            </a:r>
            <a:r>
              <a:rPr lang="en-US" sz="1200" dirty="0">
                <a:solidFill>
                  <a:schemeClr val="bg1"/>
                </a:solidFill>
              </a:rPr>
              <a:t>. Instr. and Meth. A (2021), M. Jankowski et al., in preparation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B632C45-8A9D-4CBB-B0FE-CC77405C7451}"/>
              </a:ext>
            </a:extLst>
          </p:cNvPr>
          <p:cNvCxnSpPr>
            <a:cxnSpLocks/>
          </p:cNvCxnSpPr>
          <p:nvPr/>
        </p:nvCxnSpPr>
        <p:spPr>
          <a:xfrm flipV="1">
            <a:off x="3013882" y="3088478"/>
            <a:ext cx="1283666" cy="61287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15FD1AC-6181-4E18-9A79-E04B66D5A5CD}"/>
              </a:ext>
            </a:extLst>
          </p:cNvPr>
          <p:cNvCxnSpPr>
            <a:cxnSpLocks/>
          </p:cNvCxnSpPr>
          <p:nvPr/>
        </p:nvCxnSpPr>
        <p:spPr>
          <a:xfrm flipV="1">
            <a:off x="3209630" y="2941776"/>
            <a:ext cx="3729318" cy="8624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85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78207-135A-C0C2-771E-D6D9AFF7A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52414"/>
            <a:ext cx="9072000" cy="620696"/>
          </a:xfrm>
        </p:spPr>
        <p:txBody>
          <a:bodyPr>
            <a:normAutofit fontScale="90000"/>
          </a:bodyPr>
          <a:lstStyle/>
          <a:p>
            <a:r>
              <a:rPr lang="en-US" dirty="0"/>
              <a:t>Projects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0D3185-97A2-40C1-C54A-8B6DD7546A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4025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39249-6F15-4FA4-9062-F6EC57D47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993"/>
            <a:ext cx="9252520" cy="712095"/>
          </a:xfrm>
        </p:spPr>
        <p:txBody>
          <a:bodyPr>
            <a:normAutofit/>
          </a:bodyPr>
          <a:lstStyle/>
          <a:p>
            <a:r>
              <a:rPr lang="en-GB" dirty="0"/>
              <a:t>ppm magnetic moments of unstable nuclei 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44376-ECEC-4F12-9FD9-88C753118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495" y="1340768"/>
            <a:ext cx="8784976" cy="60332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Two orders of magnitude improvement over literature thanks to:</a:t>
            </a:r>
          </a:p>
          <a:p>
            <a:pPr marL="0" indent="0">
              <a:buNone/>
            </a:pPr>
            <a:endParaRPr lang="en-GB" sz="2000" b="1" dirty="0"/>
          </a:p>
          <a:p>
            <a:r>
              <a:rPr lang="en-GB" dirty="0"/>
              <a:t>Extremely narrow resonances =&gt; liquid samples</a:t>
            </a:r>
          </a:p>
          <a:p>
            <a:endParaRPr lang="en-GB" dirty="0"/>
          </a:p>
          <a:p>
            <a:r>
              <a:rPr lang="en-GB" dirty="0"/>
              <a:t>In-situ NMR measurement of stable reference =&gt; vacuum-compatible 1H or 2H NMR probe</a:t>
            </a:r>
          </a:p>
          <a:p>
            <a:endParaRPr lang="en-GB" dirty="0"/>
          </a:p>
          <a:p>
            <a:r>
              <a:rPr lang="en-GB" dirty="0"/>
              <a:t>Increased field stability =&gt; 1H NMR feedback loop</a:t>
            </a:r>
          </a:p>
          <a:p>
            <a:endParaRPr lang="en-GB" dirty="0"/>
          </a:p>
          <a:p>
            <a:r>
              <a:rPr lang="en-GB" dirty="0"/>
              <a:t>Increased field homogeneity =&gt; shimming coils</a:t>
            </a:r>
          </a:p>
          <a:p>
            <a:endParaRPr lang="en-GB" dirty="0"/>
          </a:p>
          <a:p>
            <a:r>
              <a:rPr lang="en-GB" dirty="0"/>
              <a:t>ppm NMR shielding and reference moment =&gt; ab initio calculations (A. </a:t>
            </a:r>
            <a:r>
              <a:rPr lang="en-GB" dirty="0" err="1"/>
              <a:t>Antusek</a:t>
            </a:r>
            <a:r>
              <a:rPr lang="en-GB" dirty="0"/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E6EE30-74C3-4E23-85D3-9F30055C483C}"/>
              </a:ext>
            </a:extLst>
          </p:cNvPr>
          <p:cNvSpPr/>
          <p:nvPr/>
        </p:nvSpPr>
        <p:spPr>
          <a:xfrm>
            <a:off x="107504" y="6453336"/>
            <a:ext cx="49456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 R. Harding et al., Phys. </a:t>
            </a:r>
            <a:r>
              <a:rPr lang="fr-FR" sz="1200" dirty="0" err="1"/>
              <a:t>Rev</a:t>
            </a:r>
            <a:r>
              <a:rPr lang="fr-FR" sz="1200" dirty="0"/>
              <a:t>. X 10, 041061 (2020) 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116997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F4A5F82-43FA-4909-979D-BD2C8BD563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61" r="3035"/>
          <a:stretch/>
        </p:blipFill>
        <p:spPr>
          <a:xfrm>
            <a:off x="5004048" y="5244194"/>
            <a:ext cx="4076433" cy="16138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C39249-6F15-4FA4-9062-F6EC57D47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64" y="-14993"/>
            <a:ext cx="9195556" cy="725488"/>
          </a:xfrm>
        </p:spPr>
        <p:txBody>
          <a:bodyPr>
            <a:normAutofit/>
          </a:bodyPr>
          <a:lstStyle/>
          <a:p>
            <a:r>
              <a:rPr lang="en-GB" dirty="0"/>
              <a:t>Magnetic dipole moments of stable nuclei 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44376-ECEC-4F12-9FD9-88C753118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44" y="882538"/>
            <a:ext cx="9059856" cy="470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1H (proton): ppb accuracy</a:t>
            </a:r>
          </a:p>
          <a:p>
            <a:pPr marL="0" indent="0">
              <a:buNone/>
            </a:pPr>
            <a:r>
              <a:rPr lang="en-GB" dirty="0"/>
              <a:t>Heavier than 1H: ppm precision quoted in tables, but accuracy at per-mill level:</a:t>
            </a:r>
          </a:p>
          <a:p>
            <a:endParaRPr lang="en-GB" dirty="0"/>
          </a:p>
          <a:p>
            <a:r>
              <a:rPr lang="en-GB" dirty="0"/>
              <a:t>Experimental data at ppm level:</a:t>
            </a:r>
          </a:p>
          <a:p>
            <a:pPr lvl="1"/>
            <a:r>
              <a:rPr lang="en-GB" dirty="0"/>
              <a:t>NMR</a:t>
            </a:r>
          </a:p>
          <a:p>
            <a:pPr lvl="1"/>
            <a:r>
              <a:rPr lang="en-GB" dirty="0"/>
              <a:t>Atomic Beam Magnetic Resonance</a:t>
            </a:r>
          </a:p>
          <a:p>
            <a:endParaRPr lang="en-GB" dirty="0"/>
          </a:p>
          <a:p>
            <a:r>
              <a:rPr lang="en-GB" dirty="0"/>
              <a:t>Calculation of shielding by electrons in magnetic field:</a:t>
            </a:r>
          </a:p>
          <a:p>
            <a:pPr lvl="1"/>
            <a:r>
              <a:rPr lang="en-GB" dirty="0"/>
              <a:t>Problematic: most calculations from 60’s or 70’s – per-mill accuracy</a:t>
            </a:r>
          </a:p>
          <a:p>
            <a:pPr lvl="1"/>
            <a:r>
              <a:rPr lang="en-GB" dirty="0"/>
              <a:t>Only recently: ab initio calculations (coupled cluster approach), ppm accuracy</a:t>
            </a:r>
          </a:p>
          <a:p>
            <a:pPr lvl="1"/>
            <a:endParaRPr lang="en-GB" dirty="0"/>
          </a:p>
          <a:p>
            <a:r>
              <a:rPr lang="en-GB" dirty="0"/>
              <a:t>Recent example, highly-charged </a:t>
            </a:r>
            <a:r>
              <a:rPr lang="en-GB" baseline="30000" dirty="0"/>
              <a:t>208</a:t>
            </a:r>
            <a:r>
              <a:rPr lang="en-GB" dirty="0"/>
              <a:t>Bi and tests of QED in strong fields at GSI:</a:t>
            </a:r>
          </a:p>
          <a:p>
            <a:pPr lvl="1"/>
            <a:r>
              <a:rPr lang="en-GB" dirty="0"/>
              <a:t>7-sigma difference between measured and predicted HFS splitting</a:t>
            </a:r>
          </a:p>
          <a:p>
            <a:pPr lvl="1"/>
            <a:r>
              <a:rPr lang="en-GB" dirty="0"/>
              <a:t>discrepancy resolved by more accurate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(209Bi) with ab initio NMR shielding calculations</a:t>
            </a:r>
          </a:p>
          <a:p>
            <a:pPr marL="457200" lvl="1" indent="0">
              <a:buNone/>
            </a:pPr>
            <a:r>
              <a:rPr lang="en-GB" dirty="0"/>
              <a:t>=&gt; QED works even at such strong fields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39CD6-6FDD-49E0-AB85-17DF7C8E0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B9452-A9D3-4EBD-8126-A951FD397B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51344" y="2276872"/>
            <a:ext cx="4608512" cy="577253"/>
          </a:xfrm>
        </p:spPr>
        <p:txBody>
          <a:bodyPr/>
          <a:lstStyle/>
          <a:p>
            <a:r>
              <a:rPr lang="fr-FR" dirty="0"/>
              <a:t>M. G. H. </a:t>
            </a:r>
            <a:r>
              <a:rPr lang="fr-FR" dirty="0" err="1"/>
              <a:t>Gustavsson</a:t>
            </a:r>
            <a:r>
              <a:rPr lang="fr-FR" dirty="0"/>
              <a:t>, A.-M. </a:t>
            </a:r>
            <a:r>
              <a:rPr lang="fr-FR" dirty="0" err="1"/>
              <a:t>Mårtensson-Pendrill</a:t>
            </a:r>
            <a:r>
              <a:rPr lang="fr-FR" dirty="0"/>
              <a:t>, Phys. </a:t>
            </a:r>
            <a:r>
              <a:rPr lang="fr-FR" dirty="0" err="1"/>
              <a:t>Rev</a:t>
            </a:r>
            <a:r>
              <a:rPr lang="fr-FR" dirty="0"/>
              <a:t>. A 58 (1998) </a:t>
            </a:r>
          </a:p>
          <a:p>
            <a:r>
              <a:rPr lang="en-GB" dirty="0"/>
              <a:t>K. </a:t>
            </a:r>
            <a:r>
              <a:rPr lang="en-GB" dirty="0" err="1"/>
              <a:t>Jackowski</a:t>
            </a:r>
            <a:r>
              <a:rPr lang="en-GB" dirty="0"/>
              <a:t> et al., J. Phys. Chem. A 114, 2471 (2010)</a:t>
            </a:r>
          </a:p>
          <a:p>
            <a:endParaRPr lang="en-CH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229D662F-641B-49AA-869D-595D7D53E5DD}"/>
              </a:ext>
            </a:extLst>
          </p:cNvPr>
          <p:cNvSpPr txBox="1">
            <a:spLocks/>
          </p:cNvSpPr>
          <p:nvPr/>
        </p:nvSpPr>
        <p:spPr>
          <a:xfrm>
            <a:off x="84144" y="6013551"/>
            <a:ext cx="3362908" cy="7254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J. Ullmann et al., Nat. </a:t>
            </a:r>
            <a:r>
              <a:rPr lang="fr-FR" dirty="0" err="1"/>
              <a:t>Comm</a:t>
            </a:r>
            <a:r>
              <a:rPr lang="fr-FR" dirty="0"/>
              <a:t>. 8, 15484 (2017) </a:t>
            </a:r>
            <a:endParaRPr lang="en-GB" dirty="0"/>
          </a:p>
          <a:p>
            <a:r>
              <a:rPr lang="fr-FR" dirty="0"/>
              <a:t>L. V. </a:t>
            </a:r>
            <a:r>
              <a:rPr lang="fr-FR" dirty="0" err="1"/>
              <a:t>Skripnikov</a:t>
            </a:r>
            <a:r>
              <a:rPr lang="fr-FR" dirty="0"/>
              <a:t>, Phys.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/>
              <a:t>Lett</a:t>
            </a:r>
            <a:r>
              <a:rPr lang="fr-FR" dirty="0"/>
              <a:t>. 120, 093001 </a:t>
            </a:r>
            <a:r>
              <a:rPr lang="en-CH" dirty="0"/>
              <a:t>(2018)</a:t>
            </a:r>
          </a:p>
          <a:p>
            <a:r>
              <a:rPr lang="fr-FR" dirty="0"/>
              <a:t>A. </a:t>
            </a:r>
            <a:r>
              <a:rPr lang="fr-FR" dirty="0" err="1"/>
              <a:t>Antusek</a:t>
            </a:r>
            <a:r>
              <a:rPr lang="fr-FR" dirty="0"/>
              <a:t> et al., P</a:t>
            </a:r>
            <a:r>
              <a:rPr lang="en-GB" dirty="0" err="1"/>
              <a:t>hys</a:t>
            </a:r>
            <a:r>
              <a:rPr lang="en-GB" dirty="0"/>
              <a:t>. Rev. A 98, 052509 (2018)</a:t>
            </a:r>
          </a:p>
          <a:p>
            <a:endParaRPr lang="fr-FR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4098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  <p:bldP spid="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9A176-C1E3-4085-812B-37700A9B4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2" y="-7"/>
            <a:ext cx="8939146" cy="980735"/>
          </a:xfrm>
        </p:spPr>
        <p:txBody>
          <a:bodyPr>
            <a:normAutofit/>
          </a:bodyPr>
          <a:lstStyle/>
          <a:p>
            <a:r>
              <a:rPr lang="en-GB" sz="3600" dirty="0"/>
              <a:t>ppm-accuracy in nuclear magnetic moments</a:t>
            </a:r>
            <a:endParaRPr lang="en-CH" sz="36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A4BFAB6-E0D3-4E22-9F5A-1E928D66B89E}"/>
              </a:ext>
            </a:extLst>
          </p:cNvPr>
          <p:cNvGrpSpPr/>
          <p:nvPr/>
        </p:nvGrpSpPr>
        <p:grpSpPr>
          <a:xfrm>
            <a:off x="-108520" y="1425458"/>
            <a:ext cx="6341590" cy="5182927"/>
            <a:chOff x="1187624" y="1556792"/>
            <a:chExt cx="6822678" cy="525819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11AD246-7727-4D18-BDF9-8E0853C45334}"/>
                </a:ext>
              </a:extLst>
            </p:cNvPr>
            <p:cNvGrpSpPr/>
            <p:nvPr/>
          </p:nvGrpSpPr>
          <p:grpSpPr>
            <a:xfrm>
              <a:off x="1187624" y="1556792"/>
              <a:ext cx="6822678" cy="5220092"/>
              <a:chOff x="467544" y="1052736"/>
              <a:chExt cx="7542758" cy="5724148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9211F22-BB72-4779-9DE7-2164351F8B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7544" y="1052736"/>
                <a:ext cx="7542758" cy="5724148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766C6E8-40F6-4083-9402-F797D9D925F4}"/>
                  </a:ext>
                </a:extLst>
              </p:cNvPr>
              <p:cNvSpPr/>
              <p:nvPr/>
            </p:nvSpPr>
            <p:spPr>
              <a:xfrm>
                <a:off x="6516216" y="1293143"/>
                <a:ext cx="792088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A2324C1-94F9-4938-8C22-D1C040F8D80D}"/>
                  </a:ext>
                </a:extLst>
              </p:cNvPr>
              <p:cNvSpPr/>
              <p:nvPr/>
            </p:nvSpPr>
            <p:spPr>
              <a:xfrm>
                <a:off x="7082755" y="1196752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BFC983E-536A-41D8-80F4-83B6BC9CFA1D}"/>
                </a:ext>
              </a:extLst>
            </p:cNvPr>
            <p:cNvSpPr txBox="1"/>
            <p:nvPr/>
          </p:nvSpPr>
          <p:spPr>
            <a:xfrm>
              <a:off x="1885022" y="1760602"/>
              <a:ext cx="2503038" cy="936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26Na</a:t>
              </a:r>
            </a:p>
            <a:p>
              <a:r>
                <a:rPr lang="en-US" dirty="0"/>
                <a:t>t1/2=1.1 s</a:t>
              </a:r>
            </a:p>
            <a:p>
              <a:r>
                <a:rPr lang="en-US" dirty="0"/>
                <a:t>about 1e8 nuclei</a:t>
              </a:r>
              <a:endParaRPr lang="en-CH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EA44AC3-ED24-471E-9616-3A387273A97E}"/>
                </a:ext>
              </a:extLst>
            </p:cNvPr>
            <p:cNvSpPr txBox="1"/>
            <p:nvPr/>
          </p:nvSpPr>
          <p:spPr>
            <a:xfrm rot="16200000">
              <a:off x="1051051" y="5005734"/>
              <a:ext cx="945900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Symbol" panose="05050102010706020507" pitchFamily="18" charset="2"/>
                </a:rPr>
                <a:t>b</a:t>
              </a:r>
              <a:r>
                <a:rPr lang="en-GB" sz="1900" dirty="0"/>
                <a:t> decay</a:t>
              </a:r>
              <a:endParaRPr lang="en-CH" sz="19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9231BBD-E99E-4961-919F-5BB5DB01CA0B}"/>
                </a:ext>
              </a:extLst>
            </p:cNvPr>
            <p:cNvSpPr txBox="1"/>
            <p:nvPr/>
          </p:nvSpPr>
          <p:spPr>
            <a:xfrm>
              <a:off x="5148064" y="6445652"/>
              <a:ext cx="75854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[MHz]</a:t>
              </a:r>
              <a:endParaRPr lang="en-CH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60F63E-F708-4288-81E5-323C812A8A8F}"/>
              </a:ext>
            </a:extLst>
          </p:cNvPr>
          <p:cNvGrpSpPr/>
          <p:nvPr/>
        </p:nvGrpSpPr>
        <p:grpSpPr>
          <a:xfrm>
            <a:off x="4716016" y="1897914"/>
            <a:ext cx="2013902" cy="1675102"/>
            <a:chOff x="5873873" y="1753898"/>
            <a:chExt cx="3793840" cy="2813993"/>
          </a:xfrm>
          <a:solidFill>
            <a:schemeClr val="bg1"/>
          </a:solidFill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0EA2A4B-62FA-4E82-8861-EDE71FDCE4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62" t="34234" r="44024" b="34864"/>
            <a:stretch/>
          </p:blipFill>
          <p:spPr>
            <a:xfrm rot="9915729">
              <a:off x="6442857" y="1753898"/>
              <a:ext cx="3224856" cy="2813993"/>
            </a:xfrm>
            <a:prstGeom prst="rect">
              <a:avLst/>
            </a:prstGeom>
            <a:grpFill/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AB51628-2345-4A43-8210-5419E3C827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85" t="40050" r="22143" b="47175"/>
            <a:stretch/>
          </p:blipFill>
          <p:spPr>
            <a:xfrm rot="194220">
              <a:off x="5873873" y="3010060"/>
              <a:ext cx="1123049" cy="1052393"/>
            </a:xfrm>
            <a:prstGeom prst="rect">
              <a:avLst/>
            </a:prstGeom>
            <a:grpFill/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0ACDA05-6247-4EB7-B359-9C8A45A37970}"/>
              </a:ext>
            </a:extLst>
          </p:cNvPr>
          <p:cNvGrpSpPr/>
          <p:nvPr/>
        </p:nvGrpSpPr>
        <p:grpSpPr>
          <a:xfrm>
            <a:off x="3707904" y="3330597"/>
            <a:ext cx="5277045" cy="3430024"/>
            <a:chOff x="3707904" y="3330597"/>
            <a:chExt cx="5277045" cy="343002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567A09A-3E4C-45C2-B45E-596C7ED16D23}"/>
                </a:ext>
              </a:extLst>
            </p:cNvPr>
            <p:cNvGrpSpPr/>
            <p:nvPr/>
          </p:nvGrpSpPr>
          <p:grpSpPr>
            <a:xfrm>
              <a:off x="5011930" y="3330597"/>
              <a:ext cx="3973019" cy="3430024"/>
              <a:chOff x="6659954" y="1523528"/>
              <a:chExt cx="6007649" cy="4906568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35FE70D8-2A6D-490D-8970-4BDD9E0E59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59954" y="1523528"/>
                <a:ext cx="6007649" cy="4906568"/>
              </a:xfrm>
              <a:prstGeom prst="rect">
                <a:avLst/>
              </a:prstGeom>
            </p:spPr>
          </p:pic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BD4CC31-EF62-4A90-A692-0B4F89CE8DF3}"/>
                  </a:ext>
                </a:extLst>
              </p:cNvPr>
              <p:cNvSpPr/>
              <p:nvPr/>
            </p:nvSpPr>
            <p:spPr>
              <a:xfrm>
                <a:off x="10105270" y="1961463"/>
                <a:ext cx="2081688" cy="11074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C56EE76-F9B2-498C-A1DB-FAF1F3E36528}"/>
                </a:ext>
              </a:extLst>
            </p:cNvPr>
            <p:cNvCxnSpPr/>
            <p:nvPr/>
          </p:nvCxnSpPr>
          <p:spPr>
            <a:xfrm flipH="1">
              <a:off x="3707904" y="5432542"/>
              <a:ext cx="130402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25E0354-7A4F-41CE-BF6C-7F168A6203F4}"/>
              </a:ext>
            </a:extLst>
          </p:cNvPr>
          <p:cNvSpPr/>
          <p:nvPr/>
        </p:nvSpPr>
        <p:spPr>
          <a:xfrm>
            <a:off x="6550933" y="1792529"/>
            <a:ext cx="23619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en-US" dirty="0"/>
              <a:t>vacuum-compatible liquid hosts: </a:t>
            </a:r>
          </a:p>
          <a:p>
            <a:pPr marL="114300" indent="0" algn="ctr">
              <a:buNone/>
            </a:pPr>
            <a:r>
              <a:rPr lang="en-US" dirty="0"/>
              <a:t>ionic liquids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35C83-B4D9-4766-9748-A71F1940635F}"/>
              </a:ext>
            </a:extLst>
          </p:cNvPr>
          <p:cNvSpPr txBox="1"/>
          <p:nvPr/>
        </p:nvSpPr>
        <p:spPr>
          <a:xfrm>
            <a:off x="420218" y="1057674"/>
            <a:ext cx="827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Molecular tumbling in liquids =&gt; over 100 x narrower resonances than in solid hosts </a:t>
            </a:r>
            <a:endParaRPr lang="en-CH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E56893-F71F-4DFB-8585-DAC190366B31}"/>
              </a:ext>
            </a:extLst>
          </p:cNvPr>
          <p:cNvSpPr/>
          <p:nvPr/>
        </p:nvSpPr>
        <p:spPr>
          <a:xfrm>
            <a:off x="35496" y="6608385"/>
            <a:ext cx="49456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 R. Harding et al., Phys. </a:t>
            </a:r>
            <a:r>
              <a:rPr lang="fr-FR" sz="1200" dirty="0" err="1"/>
              <a:t>Rev</a:t>
            </a:r>
            <a:r>
              <a:rPr lang="fr-FR" sz="1200" dirty="0"/>
              <a:t>. X 10, 041061 (2020) 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259351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0367E-2F68-4454-8595-5380A4F6E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03" y="-7"/>
            <a:ext cx="9181817" cy="751234"/>
          </a:xfrm>
        </p:spPr>
        <p:txBody>
          <a:bodyPr>
            <a:normAutofit/>
          </a:bodyPr>
          <a:lstStyle/>
          <a:p>
            <a:r>
              <a:rPr lang="en-GB" dirty="0"/>
              <a:t>Ab initio quantum chemistry calculations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47C0D-CCD2-42F5-B7D7-C30A576FF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052735"/>
            <a:ext cx="8496944" cy="5688631"/>
          </a:xfrm>
        </p:spPr>
        <p:txBody>
          <a:bodyPr>
            <a:normAutofit/>
          </a:bodyPr>
          <a:lstStyle/>
          <a:p>
            <a:r>
              <a:rPr lang="en-GB" dirty="0"/>
              <a:t>New ab initio chemical calculations of Na shielding for reference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(23Na):</a:t>
            </a:r>
          </a:p>
          <a:p>
            <a:pPr lvl="1"/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(23Na) from NMR measurement of NaCl in H</a:t>
            </a:r>
            <a:r>
              <a:rPr lang="en-GB" baseline="-25000" dirty="0"/>
              <a:t>2</a:t>
            </a:r>
            <a:r>
              <a:rPr lang="en-GB" dirty="0"/>
              <a:t>O: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(23Na) value from ABMR (atomic beam magnetic resonance) of Na atom beam in B-field: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03AF25-AE5C-436F-8F96-F9BAAC28B8BC}"/>
              </a:ext>
            </a:extLst>
          </p:cNvPr>
          <p:cNvSpPr/>
          <p:nvPr/>
        </p:nvSpPr>
        <p:spPr>
          <a:xfrm>
            <a:off x="70703" y="6318222"/>
            <a:ext cx="394156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00" dirty="0"/>
              <a:t>A. Antušek et al., </a:t>
            </a:r>
            <a:r>
              <a:rPr lang="en-CH" sz="1300" dirty="0"/>
              <a:t>Chem</a:t>
            </a:r>
            <a:r>
              <a:rPr lang="en-GB" sz="1300" dirty="0"/>
              <a:t>.</a:t>
            </a:r>
            <a:r>
              <a:rPr lang="en-CH" sz="1300" dirty="0"/>
              <a:t> Phys</a:t>
            </a:r>
            <a:r>
              <a:rPr lang="en-GB" sz="1300" dirty="0"/>
              <a:t>.</a:t>
            </a:r>
            <a:r>
              <a:rPr lang="en-CH" sz="1300" dirty="0"/>
              <a:t> Letters 532</a:t>
            </a:r>
            <a:r>
              <a:rPr lang="en-GB" sz="1300" dirty="0"/>
              <a:t>, 1</a:t>
            </a:r>
            <a:r>
              <a:rPr lang="en-CH" sz="1300" dirty="0"/>
              <a:t> (2012)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F55DA7-FF99-482E-89EA-65DA8C7E82E5}"/>
              </a:ext>
            </a:extLst>
          </p:cNvPr>
          <p:cNvSpPr/>
          <p:nvPr/>
        </p:nvSpPr>
        <p:spPr>
          <a:xfrm>
            <a:off x="7927131" y="1196752"/>
            <a:ext cx="104797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00" dirty="0"/>
              <a:t>A. Antušek, </a:t>
            </a:r>
          </a:p>
          <a:p>
            <a:r>
              <a:rPr lang="fr-FR" sz="1300" dirty="0"/>
              <a:t>Bratislava</a:t>
            </a:r>
            <a:endParaRPr lang="en-CH" sz="13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5382E4-F543-4C7A-B38F-DA485D0B7A34}"/>
              </a:ext>
            </a:extLst>
          </p:cNvPr>
          <p:cNvGrpSpPr/>
          <p:nvPr/>
        </p:nvGrpSpPr>
        <p:grpSpPr>
          <a:xfrm>
            <a:off x="1115616" y="4725144"/>
            <a:ext cx="6532383" cy="1130864"/>
            <a:chOff x="1287512" y="4962432"/>
            <a:chExt cx="6532383" cy="11308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6B18994-E66D-4C0D-8449-FAEACC4B8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7512" y="5383502"/>
              <a:ext cx="6210696" cy="70979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2A2ADCF-8C68-409C-B018-88A1F9E7558B}"/>
                </a:ext>
              </a:extLst>
            </p:cNvPr>
            <p:cNvSpPr txBox="1"/>
            <p:nvPr/>
          </p:nvSpPr>
          <p:spPr>
            <a:xfrm>
              <a:off x="3303615" y="5036720"/>
              <a:ext cx="1882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With old shielding</a:t>
              </a:r>
              <a:endParaRPr lang="en-CH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443F6EE-C5F6-456E-8BCF-6324098D6717}"/>
                </a:ext>
              </a:extLst>
            </p:cNvPr>
            <p:cNvSpPr txBox="1"/>
            <p:nvPr/>
          </p:nvSpPr>
          <p:spPr>
            <a:xfrm>
              <a:off x="5796136" y="5011431"/>
              <a:ext cx="20237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00B050"/>
                  </a:solidFill>
                </a:rPr>
                <a:t>With new shielding</a:t>
              </a:r>
              <a:endParaRPr lang="en-CH" b="1" dirty="0">
                <a:solidFill>
                  <a:srgbClr val="00B05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7FD6286-D94E-45C7-98B3-780443B158DE}"/>
                </a:ext>
              </a:extLst>
            </p:cNvPr>
            <p:cNvSpPr/>
            <p:nvPr/>
          </p:nvSpPr>
          <p:spPr>
            <a:xfrm>
              <a:off x="1403648" y="4962432"/>
              <a:ext cx="1470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Symbol" panose="05050102010706020507" pitchFamily="18" charset="2"/>
                </a:rPr>
                <a:t>m</a:t>
              </a:r>
              <a:r>
                <a:rPr lang="en-GB" dirty="0"/>
                <a:t>(23Na) [</a:t>
              </a:r>
              <a:r>
                <a:rPr lang="en-GB" dirty="0" err="1">
                  <a:latin typeface="Symbol" panose="05050102010706020507" pitchFamily="18" charset="2"/>
                </a:rPr>
                <a:t>m</a:t>
              </a:r>
              <a:r>
                <a:rPr lang="en-GB" baseline="-25000" dirty="0" err="1"/>
                <a:t>N</a:t>
              </a:r>
              <a:r>
                <a:rPr lang="en-GB" dirty="0"/>
                <a:t>] </a:t>
              </a:r>
              <a:endParaRPr lang="en-CH" dirty="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C3E69CD3-48DB-4690-8E6A-2336C5E981C5}"/>
              </a:ext>
            </a:extLst>
          </p:cNvPr>
          <p:cNvSpPr/>
          <p:nvPr/>
        </p:nvSpPr>
        <p:spPr>
          <a:xfrm>
            <a:off x="2683278" y="39219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CMR10"/>
              </a:rPr>
              <a:t>relativistic DHF</a:t>
            </a:r>
          </a:p>
          <a:p>
            <a:r>
              <a:rPr lang="en-GB" dirty="0">
                <a:latin typeface="CMR10"/>
              </a:rPr>
              <a:t>paramagnetic shielding = 637.1+/- 0.1</a:t>
            </a:r>
            <a:r>
              <a:rPr lang="fr-FR" dirty="0">
                <a:latin typeface="CMR10"/>
              </a:rPr>
              <a:t> ppm</a:t>
            </a:r>
            <a:endParaRPr lang="en-CH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A9FC9ED-4A70-4B81-9A22-C1223FF550E5}"/>
              </a:ext>
            </a:extLst>
          </p:cNvPr>
          <p:cNvGrpSpPr/>
          <p:nvPr/>
        </p:nvGrpSpPr>
        <p:grpSpPr>
          <a:xfrm>
            <a:off x="971600" y="1950391"/>
            <a:ext cx="7627376" cy="1595685"/>
            <a:chOff x="971600" y="1950391"/>
            <a:chExt cx="7627376" cy="159568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31C08C2-1101-4D47-84FB-6CC3CC6E0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1600" y="2178159"/>
              <a:ext cx="1349934" cy="114014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75E7A57-B3C6-4369-B15D-B800120394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987" r="13013"/>
            <a:stretch/>
          </p:blipFill>
          <p:spPr>
            <a:xfrm>
              <a:off x="2716450" y="1950391"/>
              <a:ext cx="1145799" cy="1595685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389F05-8030-4C44-A6DF-CC1D2144F2D0}"/>
                </a:ext>
              </a:extLst>
            </p:cNvPr>
            <p:cNvSpPr/>
            <p:nvPr/>
          </p:nvSpPr>
          <p:spPr>
            <a:xfrm>
              <a:off x="5185862" y="2159568"/>
              <a:ext cx="341311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CMR10"/>
                </a:rPr>
                <a:t>Coupled cluster theory</a:t>
              </a:r>
            </a:p>
            <a:p>
              <a:r>
                <a:rPr lang="en-GB" dirty="0">
                  <a:latin typeface="CMR10"/>
                </a:rPr>
                <a:t>NMR shielding: </a:t>
              </a:r>
              <a:r>
                <a:rPr lang="en-CH" dirty="0">
                  <a:latin typeface="CMR10"/>
                </a:rPr>
                <a:t>582.0</a:t>
              </a:r>
              <a:r>
                <a:rPr lang="en-GB" dirty="0">
                  <a:latin typeface="CMR10"/>
                </a:rPr>
                <a:t> +/- 2.6 ppm</a:t>
              </a:r>
              <a:endParaRPr lang="en-CH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E0006FE-B22A-40F5-BD69-EEBDB74ECDCE}"/>
              </a:ext>
            </a:extLst>
          </p:cNvPr>
          <p:cNvSpPr txBox="1"/>
          <p:nvPr/>
        </p:nvSpPr>
        <p:spPr>
          <a:xfrm>
            <a:off x="4027393" y="5973450"/>
            <a:ext cx="4634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Previous corrections inaccurate, as in e.g. 209Bi</a:t>
            </a:r>
            <a:endParaRPr lang="en-CH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187CD6-235C-445F-8085-E646E147C383}"/>
              </a:ext>
            </a:extLst>
          </p:cNvPr>
          <p:cNvSpPr/>
          <p:nvPr/>
        </p:nvSpPr>
        <p:spPr>
          <a:xfrm>
            <a:off x="35496" y="6608385"/>
            <a:ext cx="49456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 R. Harding et al., Phys. </a:t>
            </a:r>
            <a:r>
              <a:rPr lang="fr-FR" sz="1200" dirty="0" err="1"/>
              <a:t>Rev</a:t>
            </a:r>
            <a:r>
              <a:rPr lang="fr-FR" sz="1200" dirty="0"/>
              <a:t>. X 10, 041061 (2020) 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409823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0367E-2F68-4454-8595-5380A4F6E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"/>
            <a:ext cx="9144000" cy="701996"/>
          </a:xfrm>
        </p:spPr>
        <p:txBody>
          <a:bodyPr>
            <a:noAutofit/>
          </a:bodyPr>
          <a:lstStyle/>
          <a:p>
            <a:r>
              <a:rPr lang="en-GB" sz="3800" dirty="0"/>
              <a:t>ppm accuracy in frequency ratio &amp; reference</a:t>
            </a:r>
            <a:endParaRPr lang="en-CH" sz="3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47C0D-CCD2-42F5-B7D7-C30A576FF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908720"/>
            <a:ext cx="2650638" cy="4752528"/>
          </a:xfrm>
        </p:spPr>
        <p:txBody>
          <a:bodyPr>
            <a:normAutofit/>
          </a:bodyPr>
          <a:lstStyle/>
          <a:p>
            <a:r>
              <a:rPr lang="en-GB" sz="2200" dirty="0"/>
              <a:t>26Na relative to stable 23Na</a:t>
            </a:r>
            <a:endParaRPr lang="en-CH" sz="22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0CA9AF-59DF-48FA-8B7C-DD0C7ED95A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69A128-123B-4634-9BE2-916DECA9F5F5}"/>
              </a:ext>
            </a:extLst>
          </p:cNvPr>
          <p:cNvSpPr txBox="1"/>
          <p:nvPr/>
        </p:nvSpPr>
        <p:spPr>
          <a:xfrm>
            <a:off x="395536" y="2248965"/>
            <a:ext cx="1512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Accurate frequency ratio: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A53FC4-391E-443A-BA3B-15DE64FEE97E}"/>
              </a:ext>
            </a:extLst>
          </p:cNvPr>
          <p:cNvSpPr txBox="1"/>
          <p:nvPr/>
        </p:nvSpPr>
        <p:spPr>
          <a:xfrm>
            <a:off x="206723" y="4798486"/>
            <a:ext cx="16289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Accurate reference:</a:t>
            </a:r>
            <a:endParaRPr lang="en-CH" sz="2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7BEE8E-6C33-4F9C-8986-C2B1A0A884B9}"/>
              </a:ext>
            </a:extLst>
          </p:cNvPr>
          <p:cNvSpPr txBox="1"/>
          <p:nvPr/>
        </p:nvSpPr>
        <p:spPr>
          <a:xfrm>
            <a:off x="7812360" y="5276556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A. </a:t>
            </a:r>
            <a:r>
              <a:rPr lang="en-GB" sz="1600" dirty="0" err="1"/>
              <a:t>Antusek</a:t>
            </a:r>
            <a:r>
              <a:rPr lang="en-GB" sz="1600" dirty="0"/>
              <a:t>, Bratislava</a:t>
            </a:r>
            <a:endParaRPr lang="en-CH" sz="16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8C1683-FEF5-4C67-A239-572AFEE5AC11}"/>
              </a:ext>
            </a:extLst>
          </p:cNvPr>
          <p:cNvGrpSpPr/>
          <p:nvPr/>
        </p:nvGrpSpPr>
        <p:grpSpPr>
          <a:xfrm>
            <a:off x="1979712" y="5133643"/>
            <a:ext cx="5400600" cy="959653"/>
            <a:chOff x="1979712" y="5827698"/>
            <a:chExt cx="4752975" cy="79057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116DABA-FDF2-4BAF-A6CF-A09201A8B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9712" y="5827698"/>
              <a:ext cx="4752975" cy="79057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0A0C7E-4141-4964-A5DA-167A63251A55}"/>
                </a:ext>
              </a:extLst>
            </p:cNvPr>
            <p:cNvSpPr/>
            <p:nvPr/>
          </p:nvSpPr>
          <p:spPr>
            <a:xfrm>
              <a:off x="4644008" y="5827698"/>
              <a:ext cx="288032" cy="2655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ECB4723-25AE-4F47-AF11-F38EE7BF4A5F}"/>
              </a:ext>
            </a:extLst>
          </p:cNvPr>
          <p:cNvSpPr txBox="1"/>
          <p:nvPr/>
        </p:nvSpPr>
        <p:spPr>
          <a:xfrm>
            <a:off x="1934560" y="508518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(23Na) /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baseline="-25000" dirty="0" err="1"/>
              <a:t>N</a:t>
            </a:r>
            <a:endParaRPr lang="en-CH" baseline="-25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08312D7-CE41-4A8A-8615-FD53B17F9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627" y="964232"/>
            <a:ext cx="5840830" cy="347699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471D3E0-B725-4F58-BDA6-71A45520F4B9}"/>
              </a:ext>
            </a:extLst>
          </p:cNvPr>
          <p:cNvSpPr/>
          <p:nvPr/>
        </p:nvSpPr>
        <p:spPr>
          <a:xfrm>
            <a:off x="35496" y="6608385"/>
            <a:ext cx="49456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 R. Harding et al., Phys. </a:t>
            </a:r>
            <a:r>
              <a:rPr lang="fr-FR" sz="1200" dirty="0" err="1"/>
              <a:t>Rev</a:t>
            </a:r>
            <a:r>
              <a:rPr lang="fr-FR" sz="1200" dirty="0"/>
              <a:t>. X 10, 041061 (2020) 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219783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  <p:bldP spid="1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C47DA-7715-45B9-AA37-01C988B96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"/>
            <a:ext cx="9144000" cy="709669"/>
          </a:xfrm>
        </p:spPr>
        <p:txBody>
          <a:bodyPr>
            <a:normAutofit fontScale="90000"/>
          </a:bodyPr>
          <a:lstStyle/>
          <a:p>
            <a:r>
              <a:rPr lang="en-GB" sz="3900" dirty="0"/>
              <a:t>Moments of radio-nuclei with ppm accuracy</a:t>
            </a:r>
            <a:endParaRPr lang="en-CH" sz="3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E6829-E9B9-44B5-92B7-86FCB5C51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230" y="764704"/>
            <a:ext cx="8143875" cy="4525963"/>
          </a:xfrm>
        </p:spPr>
        <p:txBody>
          <a:bodyPr/>
          <a:lstStyle/>
          <a:p>
            <a:r>
              <a:rPr lang="en-GB" dirty="0"/>
              <a:t>2 orders of magnitude more precise than previously: ppm accuracy</a:t>
            </a:r>
          </a:p>
          <a:p>
            <a:r>
              <a:rPr lang="en-GB" dirty="0"/>
              <a:t>Improved precision and accuracy for 27-31Na using 26Na moment as reference (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in solid hosts)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50FBB-2ED1-4F8F-B499-4CE7BB5C8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0DE04D-28D7-4B0E-8B4A-BE4BBFCC6E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5B30AA-500E-4E45-B3C6-3C561F77BEC2}"/>
              </a:ext>
            </a:extLst>
          </p:cNvPr>
          <p:cNvSpPr txBox="1"/>
          <p:nvPr/>
        </p:nvSpPr>
        <p:spPr>
          <a:xfrm>
            <a:off x="1381240" y="4509120"/>
            <a:ext cx="64311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Direct comparison to conventional NMR</a:t>
            </a:r>
          </a:p>
          <a:p>
            <a:r>
              <a:rPr lang="en-GB" sz="2000" b="1" dirty="0"/>
              <a:t>Experimental approach – speeds up </a:t>
            </a:r>
            <a:r>
              <a:rPr lang="en-GB" sz="2000" b="1" dirty="0">
                <a:latin typeface="Symbol" panose="05050102010706020507" pitchFamily="18" charset="2"/>
              </a:rPr>
              <a:t>b</a:t>
            </a:r>
            <a:r>
              <a:rPr lang="en-GB" sz="2000" b="1" dirty="0"/>
              <a:t>-NMR measurements</a:t>
            </a:r>
            <a:endParaRPr lang="en-CH" sz="2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DEE07D-D202-4A3C-93D7-0D034DEF8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405" y="1988840"/>
            <a:ext cx="6852955" cy="25229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D50403-F803-40EE-B1FC-C795240CD84B}"/>
              </a:ext>
            </a:extLst>
          </p:cNvPr>
          <p:cNvSpPr txBox="1"/>
          <p:nvPr/>
        </p:nvSpPr>
        <p:spPr>
          <a:xfrm>
            <a:off x="3059832" y="1844824"/>
            <a:ext cx="3046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Magnetic dipole moments:</a:t>
            </a:r>
            <a:endParaRPr lang="en-CH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C83ABD-4758-4B62-A736-B8F85637D2A0}"/>
              </a:ext>
            </a:extLst>
          </p:cNvPr>
          <p:cNvSpPr/>
          <p:nvPr/>
        </p:nvSpPr>
        <p:spPr>
          <a:xfrm>
            <a:off x="6671198" y="6391719"/>
            <a:ext cx="49456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 R. Harding et al., Phys. </a:t>
            </a:r>
            <a:r>
              <a:rPr lang="fr-FR" sz="1200" dirty="0" err="1"/>
              <a:t>Rev</a:t>
            </a:r>
            <a:r>
              <a:rPr lang="fr-FR" sz="1200" dirty="0"/>
              <a:t>. X (2020)</a:t>
            </a:r>
            <a:endParaRPr lang="en-CH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198650-F9DD-1732-63B8-EE3246778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345710"/>
            <a:ext cx="1826694" cy="12652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138E58-9BDB-5215-D365-EB50D80B47B2}"/>
              </a:ext>
            </a:extLst>
          </p:cNvPr>
          <p:cNvSpPr txBox="1"/>
          <p:nvPr/>
        </p:nvSpPr>
        <p:spPr>
          <a:xfrm>
            <a:off x="2283485" y="5517232"/>
            <a:ext cx="6248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nucleus: </a:t>
            </a:r>
            <a:r>
              <a:rPr lang="en-US" baseline="30000" dirty="0"/>
              <a:t>11</a:t>
            </a:r>
            <a:r>
              <a:rPr lang="en-US" dirty="0"/>
              <a:t>Be</a:t>
            </a:r>
          </a:p>
          <a:p>
            <a:r>
              <a:rPr lang="en-US" dirty="0"/>
              <a:t>Will require reference </a:t>
            </a:r>
            <a:r>
              <a:rPr lang="en-US" dirty="0" err="1"/>
              <a:t>merasurement</a:t>
            </a:r>
            <a:r>
              <a:rPr lang="en-US" dirty="0"/>
              <a:t> of stable </a:t>
            </a:r>
            <a:r>
              <a:rPr lang="en-US" baseline="30000" dirty="0"/>
              <a:t>9</a:t>
            </a:r>
            <a:r>
              <a:rPr lang="en-US" dirty="0"/>
              <a:t>Be in ionic liquid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49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0367E-2F68-4454-8595-5380A4F6E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New probe nuclei for NMR studies</a:t>
            </a: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AA3CE-1A0D-4F82-BAB4-E0B20BD589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9966A-5A5A-49E9-9760-671DFF76FC7A}"/>
              </a:ext>
            </a:extLst>
          </p:cNvPr>
          <p:cNvSpPr txBox="1"/>
          <p:nvPr/>
        </p:nvSpPr>
        <p:spPr>
          <a:xfrm>
            <a:off x="539552" y="908720"/>
            <a:ext cx="79208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/>
              <a:t>Complementary NMR properties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DA0C3B-8D67-48F7-9A40-3575E33B2A35}"/>
              </a:ext>
            </a:extLst>
          </p:cNvPr>
          <p:cNvSpPr/>
          <p:nvPr/>
        </p:nvSpPr>
        <p:spPr>
          <a:xfrm>
            <a:off x="2544217" y="5831033"/>
            <a:ext cx="19127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200" dirty="0"/>
              <a:t>+</a:t>
            </a:r>
            <a:r>
              <a:rPr lang="en-CH" sz="2200" dirty="0"/>
              <a:t>2.45534</a:t>
            </a:r>
            <a:r>
              <a:rPr lang="en-GB" sz="2200" dirty="0"/>
              <a:t>(8)</a:t>
            </a:r>
            <a:r>
              <a:rPr lang="en-CH" sz="2200" dirty="0"/>
              <a:t> </a:t>
            </a:r>
            <a:r>
              <a:rPr lang="en-GB" sz="2200" dirty="0" err="1">
                <a:latin typeface="Symbol" panose="05050102010706020507" pitchFamily="18" charset="2"/>
              </a:rPr>
              <a:t>m</a:t>
            </a:r>
            <a:r>
              <a:rPr lang="en-GB" sz="2200" baseline="-25000" dirty="0" err="1"/>
              <a:t>N</a:t>
            </a:r>
            <a:endParaRPr lang="en-GB" sz="2200" baseline="-25000" dirty="0"/>
          </a:p>
          <a:p>
            <a:pPr algn="ctr"/>
            <a:r>
              <a:rPr lang="en-GB" sz="2200" dirty="0"/>
              <a:t>+ 86 mb</a:t>
            </a:r>
            <a:endParaRPr lang="en-CH" sz="22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AEF580-0630-403F-BB7F-63C1F7AFEEDC}"/>
              </a:ext>
            </a:extLst>
          </p:cNvPr>
          <p:cNvGrpSpPr/>
          <p:nvPr/>
        </p:nvGrpSpPr>
        <p:grpSpPr>
          <a:xfrm>
            <a:off x="108008" y="1758420"/>
            <a:ext cx="8884103" cy="4819882"/>
            <a:chOff x="108008" y="1758420"/>
            <a:chExt cx="8884103" cy="481988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15F28B3-322C-419F-A1B5-72D17B94E3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9675"/>
            <a:stretch/>
          </p:blipFill>
          <p:spPr>
            <a:xfrm>
              <a:off x="338436" y="1793034"/>
              <a:ext cx="2157893" cy="155571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67A9CB-41A5-4E58-B942-1B477221BD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075"/>
            <a:stretch/>
          </p:blipFill>
          <p:spPr>
            <a:xfrm>
              <a:off x="108008" y="4255530"/>
              <a:ext cx="8884103" cy="1555719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EA71CA4-A4C4-48E0-A244-266409985C15}"/>
                </a:ext>
              </a:extLst>
            </p:cNvPr>
            <p:cNvGrpSpPr/>
            <p:nvPr/>
          </p:nvGrpSpPr>
          <p:grpSpPr>
            <a:xfrm>
              <a:off x="4572000" y="1758420"/>
              <a:ext cx="4319747" cy="1614102"/>
              <a:chOff x="5513128" y="1380907"/>
              <a:chExt cx="3599667" cy="133988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5279E40-2656-4A8C-B42E-D1E0093C7B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0634"/>
              <a:stretch/>
            </p:blipFill>
            <p:spPr>
              <a:xfrm>
                <a:off x="5513128" y="1380907"/>
                <a:ext cx="3599667" cy="1339885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D019F4B-5A72-412D-ADD9-26C0DF4474A0}"/>
                  </a:ext>
                </a:extLst>
              </p:cNvPr>
              <p:cNvSpPr/>
              <p:nvPr/>
            </p:nvSpPr>
            <p:spPr>
              <a:xfrm>
                <a:off x="5513129" y="2290841"/>
                <a:ext cx="907923" cy="410901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E6B7676-8B2E-4761-891C-D6F55AE1E038}"/>
                  </a:ext>
                </a:extLst>
              </p:cNvPr>
              <p:cNvSpPr/>
              <p:nvPr/>
            </p:nvSpPr>
            <p:spPr>
              <a:xfrm>
                <a:off x="7752193" y="2648377"/>
                <a:ext cx="907923" cy="7241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86F7CBB-4966-4A9F-B855-D6765459E5A2}"/>
                </a:ext>
              </a:extLst>
            </p:cNvPr>
            <p:cNvSpPr txBox="1"/>
            <p:nvPr/>
          </p:nvSpPr>
          <p:spPr>
            <a:xfrm>
              <a:off x="366673" y="3348358"/>
              <a:ext cx="26113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 </a:t>
              </a:r>
              <a:r>
                <a:rPr lang="en-GB" sz="2200" dirty="0" err="1">
                  <a:latin typeface="Symbol" panose="05050102010706020507" pitchFamily="18" charset="2"/>
                </a:rPr>
                <a:t>m</a:t>
              </a:r>
              <a:r>
                <a:rPr lang="en-GB" sz="2200" baseline="-25000" dirty="0" err="1"/>
                <a:t>I</a:t>
              </a:r>
              <a:r>
                <a:rPr lang="en-GB" sz="2200" dirty="0"/>
                <a:t> = +</a:t>
              </a:r>
              <a:r>
                <a:rPr lang="en-CH" sz="2200" dirty="0"/>
                <a:t>2.217494</a:t>
              </a:r>
              <a:r>
                <a:rPr lang="en-GB" sz="2200" dirty="0"/>
                <a:t>(5) </a:t>
              </a:r>
              <a:r>
                <a:rPr lang="en-GB" sz="2200" dirty="0" err="1">
                  <a:latin typeface="Symbol" panose="05050102010706020507" pitchFamily="18" charset="2"/>
                </a:rPr>
                <a:t>m</a:t>
              </a:r>
              <a:r>
                <a:rPr lang="en-GB" sz="2200" baseline="-25000" dirty="0" err="1"/>
                <a:t>N</a:t>
              </a:r>
              <a:endParaRPr lang="en-GB" sz="2200" dirty="0"/>
            </a:p>
            <a:p>
              <a:r>
                <a:rPr lang="en-GB" sz="2200" dirty="0"/>
                <a:t>Q (b):  106 mb</a:t>
              </a:r>
              <a:endParaRPr lang="en-CH" sz="2200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53873BF-545B-45F9-AC60-764F7123FAF0}"/>
                </a:ext>
              </a:extLst>
            </p:cNvPr>
            <p:cNvSpPr txBox="1"/>
            <p:nvPr/>
          </p:nvSpPr>
          <p:spPr>
            <a:xfrm>
              <a:off x="4695448" y="3030511"/>
              <a:ext cx="9566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Half-live</a:t>
              </a:r>
              <a:endParaRPr lang="en-CH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878B86-EA79-4B53-A9F1-EA5B92C15CA3}"/>
                </a:ext>
              </a:extLst>
            </p:cNvPr>
            <p:cNvSpPr/>
            <p:nvPr/>
          </p:nvSpPr>
          <p:spPr>
            <a:xfrm>
              <a:off x="6679864" y="3396152"/>
              <a:ext cx="2055371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dirty="0"/>
                <a:t>+</a:t>
              </a:r>
              <a:r>
                <a:rPr lang="en-CH" sz="2200" dirty="0"/>
                <a:t>3.89211</a:t>
              </a:r>
              <a:r>
                <a:rPr lang="en-GB" sz="2200" dirty="0"/>
                <a:t>(11) </a:t>
              </a:r>
              <a:r>
                <a:rPr lang="en-GB" sz="2200" dirty="0" err="1">
                  <a:latin typeface="Symbol" panose="05050102010706020507" pitchFamily="18" charset="2"/>
                </a:rPr>
                <a:t>m</a:t>
              </a:r>
              <a:r>
                <a:rPr lang="en-GB" sz="2200" baseline="-25000" dirty="0" err="1"/>
                <a:t>N</a:t>
              </a:r>
              <a:endParaRPr lang="en-GB" sz="2200" baseline="-25000" dirty="0"/>
            </a:p>
            <a:p>
              <a:pPr algn="ctr"/>
              <a:r>
                <a:rPr lang="en-GB" sz="2200" dirty="0"/>
                <a:t>- 7 mb</a:t>
              </a:r>
              <a:endParaRPr lang="en-CH" sz="22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53F8C8A-1B95-4BEB-8966-388FA975119A}"/>
                </a:ext>
              </a:extLst>
            </p:cNvPr>
            <p:cNvSpPr/>
            <p:nvPr/>
          </p:nvSpPr>
          <p:spPr>
            <a:xfrm>
              <a:off x="4562528" y="3387768"/>
              <a:ext cx="2198038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dirty="0"/>
                <a:t>+</a:t>
              </a:r>
              <a:r>
                <a:rPr lang="en-CH" sz="2200" dirty="0"/>
                <a:t>2.8493</a:t>
              </a:r>
              <a:r>
                <a:rPr lang="en-GB" sz="2200" dirty="0"/>
                <a:t>78(20) </a:t>
              </a:r>
              <a:r>
                <a:rPr lang="en-GB" sz="2200" dirty="0" err="1">
                  <a:latin typeface="Symbol" panose="05050102010706020507" pitchFamily="18" charset="2"/>
                </a:rPr>
                <a:t>m</a:t>
              </a:r>
              <a:r>
                <a:rPr lang="en-GB" sz="2200" baseline="-25000" dirty="0" err="1"/>
                <a:t>N</a:t>
              </a:r>
              <a:endParaRPr lang="en-GB" sz="2200" baseline="-25000" dirty="0"/>
            </a:p>
            <a:p>
              <a:pPr algn="ctr"/>
              <a:r>
                <a:rPr lang="en-GB" sz="2200" dirty="0"/>
                <a:t>- 5 mb</a:t>
              </a:r>
              <a:endParaRPr lang="en-CH" sz="2200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B530BA-F378-421E-8031-0B8D7DC275B0}"/>
                </a:ext>
              </a:extLst>
            </p:cNvPr>
            <p:cNvSpPr/>
            <p:nvPr/>
          </p:nvSpPr>
          <p:spPr>
            <a:xfrm>
              <a:off x="272225" y="5808861"/>
              <a:ext cx="191270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dirty="0"/>
                <a:t>+</a:t>
              </a:r>
              <a:r>
                <a:rPr lang="en-CH" sz="2200" dirty="0"/>
                <a:t>2.41843</a:t>
              </a:r>
              <a:r>
                <a:rPr lang="en-GB" sz="2200" dirty="0"/>
                <a:t>(9) </a:t>
              </a:r>
              <a:r>
                <a:rPr lang="en-GB" sz="2200" dirty="0" err="1">
                  <a:latin typeface="Symbol" panose="05050102010706020507" pitchFamily="18" charset="2"/>
                </a:rPr>
                <a:t>m</a:t>
              </a:r>
              <a:r>
                <a:rPr lang="en-GB" sz="2200" baseline="-25000" dirty="0" err="1"/>
                <a:t>N</a:t>
              </a:r>
              <a:endParaRPr lang="en-GB" sz="2200" baseline="-25000" dirty="0"/>
            </a:p>
            <a:p>
              <a:pPr algn="ctr"/>
              <a:r>
                <a:rPr lang="en-GB" sz="2200" dirty="0"/>
                <a:t>+ 40 mb</a:t>
              </a:r>
              <a:endParaRPr lang="en-CH" sz="2200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4753AA2-33F2-434A-A5AF-BF837CCE479F}"/>
                </a:ext>
              </a:extLst>
            </p:cNvPr>
            <p:cNvSpPr/>
            <p:nvPr/>
          </p:nvSpPr>
          <p:spPr>
            <a:xfrm>
              <a:off x="4745379" y="5805264"/>
              <a:ext cx="177003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dirty="0"/>
                <a:t>+</a:t>
              </a:r>
              <a:r>
                <a:rPr lang="en-CH" sz="2200" dirty="0"/>
                <a:t>2.068</a:t>
              </a:r>
              <a:r>
                <a:rPr lang="en-GB" sz="2200" dirty="0"/>
                <a:t>1(5)</a:t>
              </a:r>
              <a:r>
                <a:rPr lang="en-CH" sz="2200" dirty="0"/>
                <a:t> </a:t>
              </a:r>
              <a:r>
                <a:rPr lang="en-GB" sz="2200" dirty="0" err="1">
                  <a:latin typeface="Symbol" panose="05050102010706020507" pitchFamily="18" charset="2"/>
                </a:rPr>
                <a:t>m</a:t>
              </a:r>
              <a:r>
                <a:rPr lang="en-GB" sz="2200" baseline="-25000" dirty="0" err="1"/>
                <a:t>N</a:t>
              </a:r>
              <a:endParaRPr lang="en-GB" sz="2200" baseline="-25000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1A6E063-6D28-4900-8165-DECC3745DE51}"/>
                </a:ext>
              </a:extLst>
            </p:cNvPr>
            <p:cNvSpPr/>
            <p:nvPr/>
          </p:nvSpPr>
          <p:spPr>
            <a:xfrm>
              <a:off x="6978300" y="5805264"/>
              <a:ext cx="191270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dirty="0"/>
                <a:t>+</a:t>
              </a:r>
              <a:r>
                <a:rPr lang="en-CH" sz="2200" dirty="0"/>
                <a:t>2.2966</a:t>
              </a:r>
              <a:r>
                <a:rPr lang="en-GB" sz="2200" dirty="0"/>
                <a:t>8(8)</a:t>
              </a:r>
              <a:r>
                <a:rPr lang="en-CH" sz="2200" dirty="0"/>
                <a:t> </a:t>
              </a:r>
              <a:r>
                <a:rPr lang="en-GB" sz="2200" dirty="0" err="1">
                  <a:latin typeface="Symbol" panose="05050102010706020507" pitchFamily="18" charset="2"/>
                </a:rPr>
                <a:t>m</a:t>
              </a:r>
              <a:r>
                <a:rPr lang="en-GB" sz="2200" baseline="-25000" dirty="0" err="1"/>
                <a:t>N</a:t>
              </a:r>
              <a:endParaRPr lang="en-GB" sz="22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90507443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9EA81-9DB3-66B2-247D-AF864B98F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Liquid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on I=1/2 potassium nuclei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E7365-9F24-AB19-A36F-B0811FE0D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6"/>
            <a:ext cx="5374704" cy="4752528"/>
          </a:xfrm>
        </p:spPr>
        <p:txBody>
          <a:bodyPr/>
          <a:lstStyle/>
          <a:p>
            <a:r>
              <a:rPr lang="en-US" dirty="0"/>
              <a:t>Stable K NMR: usually </a:t>
            </a:r>
            <a:r>
              <a:rPr lang="en-US" baseline="30000" dirty="0"/>
              <a:t>39</a:t>
            </a:r>
            <a:r>
              <a:rPr lang="en-US" dirty="0"/>
              <a:t>K (I=3/2),                   low receptivity and Q line broadening</a:t>
            </a:r>
          </a:p>
          <a:p>
            <a:r>
              <a:rPr lang="en-US" dirty="0"/>
              <a:t>In ionic liquids and deep eutectic solvent (</a:t>
            </a:r>
            <a:r>
              <a:rPr lang="en-US" dirty="0" err="1"/>
              <a:t>glycholine</a:t>
            </a:r>
            <a:r>
              <a:rPr lang="en-US" dirty="0"/>
              <a:t>) -&gt; almost no signal</a:t>
            </a:r>
          </a:p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-NMR: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799962-F6AE-09E4-1CF2-6CCAB3E568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B60DBC-A55A-AAFF-8968-FF675913C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52" y="2444599"/>
            <a:ext cx="1658938" cy="12241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D75D54-3321-E6A2-FC5B-8D5D29A06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372" y="2456892"/>
            <a:ext cx="1778598" cy="122413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0EF5257D-4DE4-0145-4409-6806E19CED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621" r="-1431"/>
          <a:stretch/>
        </p:blipFill>
        <p:spPr>
          <a:xfrm>
            <a:off x="3851920" y="764703"/>
            <a:ext cx="5256080" cy="26453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95CF551-DF3D-EAA5-8369-C8D0026D6ED2}"/>
              </a:ext>
            </a:extLst>
          </p:cNvPr>
          <p:cNvSpPr txBox="1"/>
          <p:nvPr/>
        </p:nvSpPr>
        <p:spPr>
          <a:xfrm>
            <a:off x="7524328" y="797123"/>
            <a:ext cx="15121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0.1 M </a:t>
            </a:r>
            <a:r>
              <a:rPr lang="en-GB" sz="1400" dirty="0" err="1"/>
              <a:t>KCl</a:t>
            </a:r>
            <a:r>
              <a:rPr lang="en-GB" sz="1400" dirty="0"/>
              <a:t> in D</a:t>
            </a:r>
            <a:r>
              <a:rPr lang="en-GB" sz="1400" baseline="-25000" dirty="0"/>
              <a:t>2</a:t>
            </a:r>
            <a:r>
              <a:rPr lang="en-GB" sz="1400" dirty="0"/>
              <a:t>O</a:t>
            </a:r>
          </a:p>
          <a:p>
            <a:r>
              <a:rPr lang="en-GB" sz="1400" dirty="0"/>
              <a:t>128 scans,</a:t>
            </a:r>
          </a:p>
          <a:p>
            <a:r>
              <a:rPr lang="en-GB" sz="1400" dirty="0"/>
              <a:t> acquisition time  ~10 min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1D09EE-6B47-8F3E-EB46-7D10B41F7866}"/>
              </a:ext>
            </a:extLst>
          </p:cNvPr>
          <p:cNvSpPr txBox="1"/>
          <p:nvPr/>
        </p:nvSpPr>
        <p:spPr>
          <a:xfrm>
            <a:off x="6156176" y="764703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9.4 T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55A744B-276F-B139-A3EE-4E410154D1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3699317"/>
            <a:ext cx="4401779" cy="313914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95359A-12B7-25D4-1675-55A882AF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312"/>
          <a:stretch/>
        </p:blipFill>
        <p:spPr>
          <a:xfrm>
            <a:off x="4420236" y="3627885"/>
            <a:ext cx="4328228" cy="3086693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6487BA5-9465-3BE1-DEAF-1459451470EF}"/>
              </a:ext>
            </a:extLst>
          </p:cNvPr>
          <p:cNvCxnSpPr>
            <a:cxnSpLocks/>
          </p:cNvCxnSpPr>
          <p:nvPr/>
        </p:nvCxnSpPr>
        <p:spPr>
          <a:xfrm flipV="1">
            <a:off x="4860032" y="3236976"/>
            <a:ext cx="1065280" cy="667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A51001-AC51-7BC2-805B-905C8FD2B952}"/>
              </a:ext>
            </a:extLst>
          </p:cNvPr>
          <p:cNvCxnSpPr>
            <a:cxnSpLocks/>
          </p:cNvCxnSpPr>
          <p:nvPr/>
        </p:nvCxnSpPr>
        <p:spPr>
          <a:xfrm flipH="1" flipV="1">
            <a:off x="8100392" y="3236976"/>
            <a:ext cx="648072" cy="696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2A18204-0B81-389A-19F1-BAE6B90227C6}"/>
              </a:ext>
            </a:extLst>
          </p:cNvPr>
          <p:cNvSpPr txBox="1"/>
          <p:nvPr/>
        </p:nvSpPr>
        <p:spPr>
          <a:xfrm>
            <a:off x="5940151" y="2689756"/>
            <a:ext cx="28083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KCl</a:t>
            </a:r>
            <a:r>
              <a:rPr lang="en-GB" sz="1400" dirty="0"/>
              <a:t> in EMIM-DCA (+ H</a:t>
            </a:r>
            <a:r>
              <a:rPr lang="en-GB" sz="1400" baseline="-25000" dirty="0"/>
              <a:t>2</a:t>
            </a:r>
            <a:r>
              <a:rPr lang="en-GB" sz="1400" dirty="0"/>
              <a:t>O traces)</a:t>
            </a:r>
          </a:p>
          <a:p>
            <a:r>
              <a:rPr lang="en-GB" sz="1400" dirty="0"/>
              <a:t>16 000 scans, acquisition time &gt;10 h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80717E9-AEF3-030F-FE14-630D496F6E74}"/>
              </a:ext>
            </a:extLst>
          </p:cNvPr>
          <p:cNvCxnSpPr>
            <a:cxnSpLocks/>
          </p:cNvCxnSpPr>
          <p:nvPr/>
        </p:nvCxnSpPr>
        <p:spPr>
          <a:xfrm flipH="1" flipV="1">
            <a:off x="5788528" y="2833772"/>
            <a:ext cx="169912" cy="91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21C651F-E210-F667-663B-2CA879AB1036}"/>
              </a:ext>
            </a:extLst>
          </p:cNvPr>
          <p:cNvCxnSpPr/>
          <p:nvPr/>
        </p:nvCxnSpPr>
        <p:spPr>
          <a:xfrm flipH="1">
            <a:off x="7236296" y="1134035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47B6546-AD11-320F-A146-FCA226DE42C6}"/>
              </a:ext>
            </a:extLst>
          </p:cNvPr>
          <p:cNvSpPr txBox="1"/>
          <p:nvPr/>
        </p:nvSpPr>
        <p:spPr>
          <a:xfrm>
            <a:off x="2746368" y="4005064"/>
            <a:ext cx="16065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KCl</a:t>
            </a:r>
            <a:r>
              <a:rPr lang="en-US" sz="1600" b="1" dirty="0"/>
              <a:t> crystal,</a:t>
            </a:r>
          </a:p>
          <a:p>
            <a:r>
              <a:rPr lang="en-US" sz="1600" b="1" dirty="0"/>
              <a:t>10</a:t>
            </a:r>
            <a:r>
              <a:rPr lang="en-US" sz="1600" b="1" baseline="30000" dirty="0"/>
              <a:t>10</a:t>
            </a:r>
            <a:r>
              <a:rPr lang="en-US" sz="1600" b="1" dirty="0"/>
              <a:t> nuclei of </a:t>
            </a:r>
            <a:r>
              <a:rPr lang="en-US" sz="1600" b="1" baseline="30000" dirty="0"/>
              <a:t>47</a:t>
            </a:r>
            <a:r>
              <a:rPr lang="en-US" sz="1600" b="1" dirty="0"/>
              <a:t>K</a:t>
            </a:r>
            <a:endParaRPr lang="en-GB" sz="16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B70C1B8-739F-3807-28EF-FCAB01A7BF75}"/>
              </a:ext>
            </a:extLst>
          </p:cNvPr>
          <p:cNvSpPr txBox="1"/>
          <p:nvPr/>
        </p:nvSpPr>
        <p:spPr>
          <a:xfrm>
            <a:off x="7236296" y="3980489"/>
            <a:ext cx="1537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EMIM-DCA IL,</a:t>
            </a:r>
          </a:p>
          <a:p>
            <a:r>
              <a:rPr lang="en-US" sz="1600" b="1" dirty="0"/>
              <a:t>10</a:t>
            </a:r>
            <a:r>
              <a:rPr lang="en-US" sz="1600" b="1" baseline="30000" dirty="0"/>
              <a:t>9</a:t>
            </a:r>
            <a:r>
              <a:rPr lang="en-US" sz="1600" b="1" dirty="0"/>
              <a:t> nuclei of </a:t>
            </a:r>
            <a:r>
              <a:rPr lang="en-US" sz="1600" b="1" baseline="30000" dirty="0"/>
              <a:t>47</a:t>
            </a:r>
            <a:r>
              <a:rPr lang="en-US" sz="1600" b="1" dirty="0"/>
              <a:t>K</a:t>
            </a:r>
            <a:endParaRPr lang="en-GB" sz="1600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D0E2F66-7BD0-59CC-BFCE-C6EBA5EDB3AB}"/>
              </a:ext>
            </a:extLst>
          </p:cNvPr>
          <p:cNvSpPr/>
          <p:nvPr/>
        </p:nvSpPr>
        <p:spPr>
          <a:xfrm>
            <a:off x="377248" y="4032496"/>
            <a:ext cx="122413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AA15A85-7AE6-A0C2-D6A1-CD446F6B0FE1}"/>
              </a:ext>
            </a:extLst>
          </p:cNvPr>
          <p:cNvSpPr/>
          <p:nvPr/>
        </p:nvSpPr>
        <p:spPr>
          <a:xfrm>
            <a:off x="4860032" y="3922768"/>
            <a:ext cx="122413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BE39C0C-BBAB-6F38-2984-6566E6B1218A}"/>
              </a:ext>
            </a:extLst>
          </p:cNvPr>
          <p:cNvSpPr txBox="1"/>
          <p:nvPr/>
        </p:nvSpPr>
        <p:spPr>
          <a:xfrm>
            <a:off x="323699" y="4054482"/>
            <a:ext cx="14606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M. Jankowski et al.,</a:t>
            </a:r>
          </a:p>
          <a:p>
            <a:r>
              <a:rPr lang="en-US" sz="1200" dirty="0"/>
              <a:t>in preparation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9850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56" grpId="0" animBg="1"/>
      <p:bldP spid="57" grpId="0" animBg="1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8F1EEEF-9512-3C25-FD27-05A59451E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573BC-213A-AB15-F8E1-E6079780F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dirty="0"/>
              <a:t>Radiation-detected NMR: hyperpolarisation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008EE-E766-BF8F-E514-ABEA96DBE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" y="692696"/>
            <a:ext cx="8180591" cy="1370386"/>
          </a:xfrm>
        </p:spPr>
        <p:txBody>
          <a:bodyPr>
            <a:normAutofit/>
          </a:bodyPr>
          <a:lstStyle/>
          <a:p>
            <a:r>
              <a:rPr lang="en-US" sz="2000" dirty="0"/>
              <a:t>Criteria (element-dependent) :</a:t>
            </a:r>
          </a:p>
          <a:p>
            <a:pPr lvl="1"/>
            <a:r>
              <a:rPr lang="en-US" sz="2000" dirty="0"/>
              <a:t>Speed and degree of </a:t>
            </a:r>
            <a:r>
              <a:rPr lang="en-US" sz="2000" dirty="0" err="1"/>
              <a:t>polarisation</a:t>
            </a:r>
            <a:endParaRPr lang="en-US" sz="2000" dirty="0"/>
          </a:p>
          <a:p>
            <a:pPr lvl="1"/>
            <a:r>
              <a:rPr lang="en-US" sz="2000" dirty="0"/>
              <a:t>Type of production facility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9055DF-E0FE-613A-044A-61D27A2E870C}"/>
              </a:ext>
            </a:extLst>
          </p:cNvPr>
          <p:cNvSpPr txBox="1"/>
          <p:nvPr/>
        </p:nvSpPr>
        <p:spPr>
          <a:xfrm>
            <a:off x="615819" y="2215742"/>
            <a:ext cx="1795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Optical pumping:</a:t>
            </a:r>
          </a:p>
          <a:p>
            <a:pPr algn="ctr"/>
            <a:r>
              <a:rPr lang="en-US" dirty="0"/>
              <a:t>laser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86706D-8766-17F7-00FC-01F953BA7C33}"/>
              </a:ext>
            </a:extLst>
          </p:cNvPr>
          <p:cNvSpPr txBox="1"/>
          <p:nvPr/>
        </p:nvSpPr>
        <p:spPr>
          <a:xfrm>
            <a:off x="5724128" y="2113397"/>
            <a:ext cx="3175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Spin Exchange Optical pumping </a:t>
            </a:r>
          </a:p>
          <a:p>
            <a:r>
              <a:rPr lang="en-US" dirty="0"/>
              <a:t>(SEOP): laser + atomic collisions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3E79FA-033D-E6D0-7454-56FF1A2554D7}"/>
              </a:ext>
            </a:extLst>
          </p:cNvPr>
          <p:cNvSpPr txBox="1"/>
          <p:nvPr/>
        </p:nvSpPr>
        <p:spPr>
          <a:xfrm>
            <a:off x="3131841" y="5316081"/>
            <a:ext cx="2325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Production  mechanism</a:t>
            </a:r>
          </a:p>
          <a:p>
            <a:pPr algn="ctr"/>
            <a:r>
              <a:rPr lang="en-US" dirty="0"/>
              <a:t>(heavy-ion reactions)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DA39A4-DCDC-07E9-F282-E83C47F61FB9}"/>
              </a:ext>
            </a:extLst>
          </p:cNvPr>
          <p:cNvSpPr txBox="1"/>
          <p:nvPr/>
        </p:nvSpPr>
        <p:spPr>
          <a:xfrm>
            <a:off x="3528695" y="270306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Capture of </a:t>
            </a:r>
            <a:r>
              <a:rPr lang="en-US" dirty="0" err="1"/>
              <a:t>polarised</a:t>
            </a:r>
            <a:r>
              <a:rPr lang="en-US" dirty="0"/>
              <a:t> neutrons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DB1870-E65A-5160-069B-3FF1DFEF0129}"/>
              </a:ext>
            </a:extLst>
          </p:cNvPr>
          <p:cNvSpPr txBox="1"/>
          <p:nvPr/>
        </p:nvSpPr>
        <p:spPr>
          <a:xfrm>
            <a:off x="5578764" y="5287970"/>
            <a:ext cx="3185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being explored: </a:t>
            </a:r>
          </a:p>
          <a:p>
            <a:pPr algn="ctr"/>
            <a:r>
              <a:rPr lang="en-US" dirty="0"/>
              <a:t>‘Chemical’ methods </a:t>
            </a:r>
          </a:p>
          <a:p>
            <a:pPr algn="ctr"/>
            <a:r>
              <a:rPr lang="en-US" dirty="0"/>
              <a:t>(pH</a:t>
            </a:r>
            <a:r>
              <a:rPr lang="en-US" baseline="-25000" dirty="0"/>
              <a:t>2</a:t>
            </a:r>
            <a:r>
              <a:rPr lang="en-US" dirty="0"/>
              <a:t>, DNP)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8AC6FE-1EF0-92EA-D045-31CEE13050DF}"/>
              </a:ext>
            </a:extLst>
          </p:cNvPr>
          <p:cNvCxnSpPr>
            <a:cxnSpLocks/>
          </p:cNvCxnSpPr>
          <p:nvPr/>
        </p:nvCxnSpPr>
        <p:spPr>
          <a:xfrm flipH="1" flipV="1">
            <a:off x="1691680" y="2940296"/>
            <a:ext cx="192256" cy="570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7601D7B-FCFA-F309-D94F-85626D370FCE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6525345" y="2759728"/>
            <a:ext cx="786494" cy="1820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E68E24-264B-D1BC-39A5-B5391BC45C9B}"/>
              </a:ext>
            </a:extLst>
          </p:cNvPr>
          <p:cNvCxnSpPr>
            <a:cxnSpLocks/>
          </p:cNvCxnSpPr>
          <p:nvPr/>
        </p:nvCxnSpPr>
        <p:spPr>
          <a:xfrm flipV="1">
            <a:off x="3251670" y="3427622"/>
            <a:ext cx="566582" cy="389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B96C0F-F30B-5E3D-8815-147631E0C83A}"/>
              </a:ext>
            </a:extLst>
          </p:cNvPr>
          <p:cNvCxnSpPr>
            <a:cxnSpLocks/>
          </p:cNvCxnSpPr>
          <p:nvPr/>
        </p:nvCxnSpPr>
        <p:spPr>
          <a:xfrm flipH="1" flipV="1">
            <a:off x="5292080" y="3348461"/>
            <a:ext cx="527876" cy="296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957EC79-9E81-B925-7F2C-3C33C1340C15}"/>
              </a:ext>
            </a:extLst>
          </p:cNvPr>
          <p:cNvCxnSpPr>
            <a:cxnSpLocks/>
          </p:cNvCxnSpPr>
          <p:nvPr/>
        </p:nvCxnSpPr>
        <p:spPr>
          <a:xfrm flipH="1">
            <a:off x="4644008" y="4573273"/>
            <a:ext cx="1181228" cy="727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F75F012-4FC4-1A48-9FFC-27A5D9665CD7}"/>
              </a:ext>
            </a:extLst>
          </p:cNvPr>
          <p:cNvCxnSpPr>
            <a:cxnSpLocks/>
          </p:cNvCxnSpPr>
          <p:nvPr/>
        </p:nvCxnSpPr>
        <p:spPr>
          <a:xfrm>
            <a:off x="3058914" y="4414464"/>
            <a:ext cx="974110" cy="873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1A25EE1-0DA7-378F-0107-60E343D884B8}"/>
              </a:ext>
            </a:extLst>
          </p:cNvPr>
          <p:cNvCxnSpPr>
            <a:cxnSpLocks/>
          </p:cNvCxnSpPr>
          <p:nvPr/>
        </p:nvCxnSpPr>
        <p:spPr>
          <a:xfrm>
            <a:off x="6525345" y="4725144"/>
            <a:ext cx="566935" cy="64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E0A644C-448D-7DBE-3573-165240AB6BA5}"/>
              </a:ext>
            </a:extLst>
          </p:cNvPr>
          <p:cNvSpPr txBox="1"/>
          <p:nvPr/>
        </p:nvSpPr>
        <p:spPr>
          <a:xfrm>
            <a:off x="615818" y="5361684"/>
            <a:ext cx="2395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temperature (</a:t>
            </a:r>
            <a:r>
              <a:rPr lang="en-US" dirty="0" err="1"/>
              <a:t>mK</a:t>
            </a:r>
            <a:r>
              <a:rPr lang="en-US" dirty="0"/>
              <a:t>) nuclear orientation</a:t>
            </a:r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BAF7488-E6CC-E22D-5870-CB8F13122626}"/>
              </a:ext>
            </a:extLst>
          </p:cNvPr>
          <p:cNvSpPr/>
          <p:nvPr/>
        </p:nvSpPr>
        <p:spPr>
          <a:xfrm>
            <a:off x="833429" y="3307246"/>
            <a:ext cx="2533059" cy="19939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DD3732-A76D-37C5-67EC-5B42AADC0782}"/>
              </a:ext>
            </a:extLst>
          </p:cNvPr>
          <p:cNvSpPr txBox="1"/>
          <p:nvPr/>
        </p:nvSpPr>
        <p:spPr>
          <a:xfrm>
            <a:off x="978069" y="3510533"/>
            <a:ext cx="22437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Short-lived</a:t>
            </a:r>
            <a:r>
              <a:rPr lang="en-US" sz="2000" dirty="0"/>
              <a:t> </a:t>
            </a:r>
            <a:r>
              <a:rPr lang="en-US" sz="2000" b="1" dirty="0"/>
              <a:t>nuclei</a:t>
            </a:r>
          </a:p>
          <a:p>
            <a:pPr algn="ctr"/>
            <a:r>
              <a:rPr lang="en-US" sz="2000" b="1" dirty="0"/>
              <a:t>(t1/2 = </a:t>
            </a:r>
            <a:r>
              <a:rPr lang="en-US" sz="2000" b="1" dirty="0" err="1"/>
              <a:t>ms</a:t>
            </a:r>
            <a:r>
              <a:rPr lang="en-US" sz="2000" b="1" dirty="0"/>
              <a:t> to s):</a:t>
            </a:r>
          </a:p>
          <a:p>
            <a:pPr algn="ctr"/>
            <a:r>
              <a:rPr lang="en-GB" sz="2000" dirty="0"/>
              <a:t>In-beam polarisation at production side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02A2B6F-F7EF-4CB5-02D8-563E7AD9F6B7}"/>
              </a:ext>
            </a:extLst>
          </p:cNvPr>
          <p:cNvSpPr/>
          <p:nvPr/>
        </p:nvSpPr>
        <p:spPr>
          <a:xfrm>
            <a:off x="4930896" y="3427622"/>
            <a:ext cx="2893099" cy="167485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4A162F-35F2-0A12-5050-8809044EBFDC}"/>
              </a:ext>
            </a:extLst>
          </p:cNvPr>
          <p:cNvSpPr txBox="1"/>
          <p:nvPr/>
        </p:nvSpPr>
        <p:spPr>
          <a:xfrm>
            <a:off x="5226940" y="3510533"/>
            <a:ext cx="22437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Long-lived nuclei (t1/2 = min to day):</a:t>
            </a:r>
          </a:p>
          <a:p>
            <a:pPr algn="ctr"/>
            <a:r>
              <a:rPr lang="en-GB" sz="2000" dirty="0"/>
              <a:t>polarisation decoupled from production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0AAFDD2-2279-F502-316A-D69BB6EA203D}"/>
              </a:ext>
            </a:extLst>
          </p:cNvPr>
          <p:cNvCxnSpPr>
            <a:cxnSpLocks/>
          </p:cNvCxnSpPr>
          <p:nvPr/>
        </p:nvCxnSpPr>
        <p:spPr>
          <a:xfrm flipH="1">
            <a:off x="1446549" y="5267843"/>
            <a:ext cx="177382" cy="153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7264DC1-950E-2DFF-F6B8-32794A307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42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20" grpId="0"/>
      <p:bldP spid="22" grpId="0" animBg="1"/>
      <p:bldP spid="24" grpId="0"/>
      <p:bldP spid="26" grpId="0" animBg="1"/>
      <p:bldP spid="28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433E-090D-47A4-8CF7-F041B5A6A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and DNA G-Quadruplexes</a:t>
            </a:r>
            <a:endParaRPr lang="en-CH" dirty="0"/>
          </a:p>
        </p:txBody>
      </p:sp>
      <p:sp>
        <p:nvSpPr>
          <p:cNvPr id="14" name="Content Placeholder 11">
            <a:extLst>
              <a:ext uri="{FF2B5EF4-FFF2-40B4-BE49-F238E27FC236}">
                <a16:creationId xmlns:a16="http://schemas.microsoft.com/office/drawing/2014/main" id="{553178B1-480E-40E9-B674-21C71245E378}"/>
              </a:ext>
            </a:extLst>
          </p:cNvPr>
          <p:cNvSpPr txBox="1">
            <a:spLocks/>
          </p:cNvSpPr>
          <p:nvPr/>
        </p:nvSpPr>
        <p:spPr>
          <a:xfrm>
            <a:off x="42457" y="772322"/>
            <a:ext cx="8136904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76E63C-9850-0FFA-119D-60D17E012532}"/>
              </a:ext>
            </a:extLst>
          </p:cNvPr>
          <p:cNvSpPr txBox="1"/>
          <p:nvPr/>
        </p:nvSpPr>
        <p:spPr>
          <a:xfrm>
            <a:off x="381453" y="1958097"/>
            <a:ext cx="711808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Symbol" panose="05050102010706020507" pitchFamily="18" charset="2"/>
              </a:rPr>
              <a:t>b</a:t>
            </a:r>
            <a:r>
              <a:rPr lang="en-GB" sz="2000" dirty="0"/>
              <a:t>-NMR advantages:</a:t>
            </a:r>
          </a:p>
          <a:p>
            <a:pPr lvl="1"/>
            <a:r>
              <a:rPr lang="en-GB" sz="2000" dirty="0"/>
              <a:t>Sensitivity: metal ions are easily visible, cleaner spectra</a:t>
            </a:r>
          </a:p>
          <a:p>
            <a:pPr lvl="1"/>
            <a:r>
              <a:rPr lang="en-GB" sz="2000" dirty="0"/>
              <a:t>Smaller quadrupole moments -&gt; longer relaxation and narrower spectra</a:t>
            </a:r>
          </a:p>
          <a:p>
            <a:pPr lvl="1"/>
            <a:r>
              <a:rPr lang="en-GB" sz="2000" dirty="0"/>
              <a:t>Real-time: folding intermediates</a:t>
            </a:r>
            <a:endParaRPr lang="en-CH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D47FF31-0DF1-4D82-420A-969C3AC0E8EA}"/>
              </a:ext>
            </a:extLst>
          </p:cNvPr>
          <p:cNvSpPr txBox="1">
            <a:spLocks/>
          </p:cNvSpPr>
          <p:nvPr/>
        </p:nvSpPr>
        <p:spPr>
          <a:xfrm>
            <a:off x="179512" y="971447"/>
            <a:ext cx="8784976" cy="1451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DNA G-quadruplexes: </a:t>
            </a:r>
          </a:p>
          <a:p>
            <a:pPr lvl="1"/>
            <a:r>
              <a:rPr lang="en-US" dirty="0"/>
              <a:t>present </a:t>
            </a:r>
            <a:r>
              <a:rPr lang="en-US" dirty="0" err="1"/>
              <a:t>e.g</a:t>
            </a:r>
            <a:r>
              <a:rPr lang="en-US" dirty="0"/>
              <a:t> in telomers, crucial: binding to alkali metals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A4DA5E-F749-EE53-64FA-3827B43BF8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187"/>
          <a:stretch/>
        </p:blipFill>
        <p:spPr>
          <a:xfrm>
            <a:off x="381453" y="4221088"/>
            <a:ext cx="8611553" cy="1897273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1722CF-917D-195D-06DE-A067139D5974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2520230" y="6423869"/>
            <a:ext cx="2519362" cy="360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Karg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462048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4B817-EE08-9FE1-0FFF-39052A920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Potassium binding to DNA G-quadruplexes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45A6F-BA6F-CDA6-C85F-2B6FE04B6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20688"/>
            <a:ext cx="8784976" cy="2232248"/>
          </a:xfrm>
        </p:spPr>
        <p:txBody>
          <a:bodyPr>
            <a:normAutofit/>
          </a:bodyPr>
          <a:lstStyle/>
          <a:p>
            <a:r>
              <a:rPr lang="en-US" dirty="0"/>
              <a:t>Suitable vacuum-compatible solvent to fold G-quadruplex: </a:t>
            </a:r>
          </a:p>
          <a:p>
            <a:pPr lvl="1"/>
            <a:r>
              <a:rPr lang="en-US" dirty="0"/>
              <a:t>Ionic liquids not suitable</a:t>
            </a:r>
          </a:p>
          <a:p>
            <a:pPr lvl="1"/>
            <a:r>
              <a:rPr lang="en-US" dirty="0"/>
              <a:t>Deep </a:t>
            </a:r>
            <a:r>
              <a:rPr lang="en-US" dirty="0" err="1"/>
              <a:t>Eutetic</a:t>
            </a:r>
            <a:r>
              <a:rPr lang="en-US" dirty="0"/>
              <a:t> Solvent </a:t>
            </a:r>
            <a:r>
              <a:rPr lang="en-US" dirty="0" err="1"/>
              <a:t>glycholine</a:t>
            </a:r>
            <a:r>
              <a:rPr lang="en-US" dirty="0"/>
              <a:t> (glycerol + choline chloride) shown to fold GQ</a:t>
            </a:r>
          </a:p>
          <a:p>
            <a:pPr lvl="1"/>
            <a:endParaRPr lang="en-US" dirty="0"/>
          </a:p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experiments in 2022: </a:t>
            </a:r>
            <a:r>
              <a:rPr lang="en-US" baseline="30000" dirty="0"/>
              <a:t>47</a:t>
            </a:r>
            <a:r>
              <a:rPr lang="en-US" dirty="0"/>
              <a:t>K implanted into glycholine + DNA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C931F-643D-C745-90BB-42451904C5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3608" y="5516910"/>
            <a:ext cx="2519362" cy="360363"/>
          </a:xfrm>
        </p:spPr>
        <p:txBody>
          <a:bodyPr/>
          <a:lstStyle/>
          <a:p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4E4C54-941C-13D6-A62D-D91A286529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623" t="4143" r="623" b="1898"/>
          <a:stretch/>
        </p:blipFill>
        <p:spPr>
          <a:xfrm>
            <a:off x="-36512" y="2708920"/>
            <a:ext cx="4405239" cy="31100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FA7D5C3-852D-298F-57A2-950E603BBA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14" t="3907" r="614"/>
          <a:stretch/>
        </p:blipFill>
        <p:spPr>
          <a:xfrm>
            <a:off x="4499992" y="2708920"/>
            <a:ext cx="4469906" cy="32129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6D84BD-3093-95F8-2082-C867C35ADFC1}"/>
              </a:ext>
            </a:extLst>
          </p:cNvPr>
          <p:cNvSpPr txBox="1"/>
          <p:nvPr/>
        </p:nvSpPr>
        <p:spPr>
          <a:xfrm>
            <a:off x="2983484" y="3068961"/>
            <a:ext cx="10844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Pure </a:t>
            </a:r>
            <a:r>
              <a:rPr lang="en-US" sz="1500" b="1" dirty="0" err="1"/>
              <a:t>glycholine</a:t>
            </a:r>
            <a:endParaRPr lang="en-GB" sz="15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2694FC-544A-66BE-B1A1-375F58AB67EA}"/>
              </a:ext>
            </a:extLst>
          </p:cNvPr>
          <p:cNvSpPr txBox="1"/>
          <p:nvPr/>
        </p:nvSpPr>
        <p:spPr>
          <a:xfrm>
            <a:off x="7303964" y="3068961"/>
            <a:ext cx="1660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Glycholine</a:t>
            </a:r>
            <a:r>
              <a:rPr lang="en-US" sz="1400" b="1" dirty="0"/>
              <a:t> + c-MYC folded around Na+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E533E3-0822-6A63-36A4-C7F6F1FC5931}"/>
              </a:ext>
            </a:extLst>
          </p:cNvPr>
          <p:cNvSpPr txBox="1"/>
          <p:nvPr/>
        </p:nvSpPr>
        <p:spPr>
          <a:xfrm>
            <a:off x="-307814" y="6298056"/>
            <a:ext cx="97596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In presence of DNA: K resonance shifted and broadened: implanted K replaces Na inside G-quadruplex?</a:t>
            </a:r>
            <a:endParaRPr lang="en-GB" sz="16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0649B8-691D-2A6B-B47C-491389191F6D}"/>
              </a:ext>
            </a:extLst>
          </p:cNvPr>
          <p:cNvSpPr txBox="1"/>
          <p:nvPr/>
        </p:nvSpPr>
        <p:spPr>
          <a:xfrm>
            <a:off x="8040433" y="786439"/>
            <a:ext cx="833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Karg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C77675C-D585-6B7C-AB4B-91CBF122CB3F}"/>
              </a:ext>
            </a:extLst>
          </p:cNvPr>
          <p:cNvSpPr/>
          <p:nvPr/>
        </p:nvSpPr>
        <p:spPr>
          <a:xfrm>
            <a:off x="540060" y="3031391"/>
            <a:ext cx="122413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EE591E-1F0E-B443-F7C8-F10EF2FEAEC6}"/>
              </a:ext>
            </a:extLst>
          </p:cNvPr>
          <p:cNvSpPr/>
          <p:nvPr/>
        </p:nvSpPr>
        <p:spPr>
          <a:xfrm>
            <a:off x="5068449" y="3050441"/>
            <a:ext cx="122413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56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  <p:bldP spid="14" grpId="0"/>
      <p:bldP spid="18" grpId="0"/>
      <p:bldP spid="20" grpId="0" animBg="1"/>
      <p:bldP spid="21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4B817-EE08-9FE1-0FFF-39052A920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Liquid dispenser system at high vacuum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45A6F-BA6F-CDA6-C85F-2B6FE04B6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6"/>
            <a:ext cx="9108503" cy="2232248"/>
          </a:xfrm>
        </p:spPr>
        <p:txBody>
          <a:bodyPr>
            <a:normAutofit/>
          </a:bodyPr>
          <a:lstStyle/>
          <a:p>
            <a:r>
              <a:rPr lang="en-DE" dirty="0"/>
              <a:t>Fresh droplet </a:t>
            </a:r>
            <a:r>
              <a:rPr lang="en-DE" dirty="0">
                <a:sym typeface="Wingdings" pitchFamily="2" charset="2"/>
              </a:rPr>
              <a:t> avoid peak broadening</a:t>
            </a:r>
            <a:endParaRPr lang="en-DE" dirty="0"/>
          </a:p>
          <a:p>
            <a:pPr lvl="1"/>
            <a:r>
              <a:rPr lang="en-DE" dirty="0"/>
              <a:t>Container with liquid sample inside beamline</a:t>
            </a:r>
            <a:r>
              <a:rPr lang="en-US" dirty="0"/>
              <a:t>, but o</a:t>
            </a:r>
            <a:r>
              <a:rPr lang="en-DE" dirty="0"/>
              <a:t>pen from outside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0649B8-691D-2A6B-B47C-491389191F6D}"/>
              </a:ext>
            </a:extLst>
          </p:cNvPr>
          <p:cNvSpPr txBox="1"/>
          <p:nvPr/>
        </p:nvSpPr>
        <p:spPr>
          <a:xfrm>
            <a:off x="6660232" y="6300028"/>
            <a:ext cx="2288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T. Treczoks, N. Azaryan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92D02D7-DDFA-A2B5-3C47-DAE7A16BBC5B}"/>
              </a:ext>
            </a:extLst>
          </p:cNvPr>
          <p:cNvSpPr txBox="1">
            <a:spLocks/>
          </p:cNvSpPr>
          <p:nvPr/>
        </p:nvSpPr>
        <p:spPr>
          <a:xfrm>
            <a:off x="-468560" y="1484784"/>
            <a:ext cx="10515600" cy="4125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DE" dirty="0"/>
          </a:p>
        </p:txBody>
      </p:sp>
      <p:pic>
        <p:nvPicPr>
          <p:cNvPr id="8" name="Picture 7" descr="A picture containing indoor, cooking, kitchen appliance, pan&#10;&#10;Description automatically generated">
            <a:extLst>
              <a:ext uri="{FF2B5EF4-FFF2-40B4-BE49-F238E27FC236}">
                <a16:creationId xmlns:a16="http://schemas.microsoft.com/office/drawing/2014/main" id="{3B7D5D62-1F01-66C0-0061-BF93D5F3A6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14" t="28972" b="7663"/>
          <a:stretch/>
        </p:blipFill>
        <p:spPr>
          <a:xfrm>
            <a:off x="251520" y="2526044"/>
            <a:ext cx="5048486" cy="2631148"/>
          </a:xfrm>
          <a:prstGeom prst="rect">
            <a:avLst/>
          </a:prstGeom>
        </p:spPr>
      </p:pic>
      <p:pic>
        <p:nvPicPr>
          <p:cNvPr id="9" name="Picture 8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3F17AC4A-9D4F-5AF7-ED14-192AED6DB7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179" t="2342" r="10880" b="6629"/>
          <a:stretch/>
        </p:blipFill>
        <p:spPr>
          <a:xfrm>
            <a:off x="5705986" y="1501423"/>
            <a:ext cx="3274115" cy="422220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855D4E4-E7C9-A820-A526-400DE63D9133}"/>
              </a:ext>
            </a:extLst>
          </p:cNvPr>
          <p:cNvSpPr/>
          <p:nvPr/>
        </p:nvSpPr>
        <p:spPr>
          <a:xfrm rot="996060">
            <a:off x="1262181" y="2901126"/>
            <a:ext cx="1002885" cy="350361"/>
          </a:xfrm>
          <a:prstGeom prst="rect">
            <a:avLst/>
          </a:prstGeom>
          <a:noFill/>
          <a:ln w="38100">
            <a:solidFill>
              <a:srgbClr val="FFC000">
                <a:alpha val="8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3DAC752-7A4A-7F10-8BA9-568EBB7D485A}"/>
              </a:ext>
            </a:extLst>
          </p:cNvPr>
          <p:cNvSpPr/>
          <p:nvPr/>
        </p:nvSpPr>
        <p:spPr>
          <a:xfrm>
            <a:off x="3986726" y="3660534"/>
            <a:ext cx="1013895" cy="1048712"/>
          </a:xfrm>
          <a:prstGeom prst="ellipse">
            <a:avLst/>
          </a:prstGeom>
          <a:noFill/>
          <a:ln w="38100">
            <a:solidFill>
              <a:srgbClr val="00B0F0">
                <a:alpha val="8464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C885BEC-30AD-C510-E59C-CCBB9FD1C297}"/>
              </a:ext>
            </a:extLst>
          </p:cNvPr>
          <p:cNvSpPr/>
          <p:nvPr/>
        </p:nvSpPr>
        <p:spPr>
          <a:xfrm>
            <a:off x="3687341" y="3473242"/>
            <a:ext cx="886875" cy="861716"/>
          </a:xfrm>
          <a:prstGeom prst="ellipse">
            <a:avLst/>
          </a:prstGeom>
          <a:noFill/>
          <a:ln w="38100">
            <a:solidFill>
              <a:srgbClr val="00B0F0">
                <a:alpha val="8464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9523A58-A08E-1971-47DB-37FDFC1C3C0A}"/>
              </a:ext>
            </a:extLst>
          </p:cNvPr>
          <p:cNvSpPr/>
          <p:nvPr/>
        </p:nvSpPr>
        <p:spPr>
          <a:xfrm>
            <a:off x="7372563" y="3298146"/>
            <a:ext cx="183995" cy="184100"/>
          </a:xfrm>
          <a:prstGeom prst="ellips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98D2FAF-CB2E-99BB-1872-2A93079266C6}"/>
              </a:ext>
            </a:extLst>
          </p:cNvPr>
          <p:cNvSpPr/>
          <p:nvPr/>
        </p:nvSpPr>
        <p:spPr>
          <a:xfrm>
            <a:off x="6880283" y="2238033"/>
            <a:ext cx="650932" cy="1060450"/>
          </a:xfrm>
          <a:custGeom>
            <a:avLst/>
            <a:gdLst>
              <a:gd name="connsiteX0" fmla="*/ 0 w 650932"/>
              <a:gd name="connsiteY0" fmla="*/ 0 h 1060450"/>
              <a:gd name="connsiteX1" fmla="*/ 403225 w 650932"/>
              <a:gd name="connsiteY1" fmla="*/ 263525 h 1060450"/>
              <a:gd name="connsiteX2" fmla="*/ 606425 w 650932"/>
              <a:gd name="connsiteY2" fmla="*/ 419100 h 1060450"/>
              <a:gd name="connsiteX3" fmla="*/ 650875 w 650932"/>
              <a:gd name="connsiteY3" fmla="*/ 574675 h 1060450"/>
              <a:gd name="connsiteX4" fmla="*/ 619125 w 650932"/>
              <a:gd name="connsiteY4" fmla="*/ 1060450 h 106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932" h="1060450">
                <a:moveTo>
                  <a:pt x="0" y="0"/>
                </a:moveTo>
                <a:cubicBezTo>
                  <a:pt x="151077" y="96837"/>
                  <a:pt x="302154" y="193675"/>
                  <a:pt x="403225" y="263525"/>
                </a:cubicBezTo>
                <a:cubicBezTo>
                  <a:pt x="504296" y="333375"/>
                  <a:pt x="565150" y="367242"/>
                  <a:pt x="606425" y="419100"/>
                </a:cubicBezTo>
                <a:cubicBezTo>
                  <a:pt x="647700" y="470958"/>
                  <a:pt x="648758" y="467783"/>
                  <a:pt x="650875" y="574675"/>
                </a:cubicBezTo>
                <a:cubicBezTo>
                  <a:pt x="652992" y="681567"/>
                  <a:pt x="595842" y="1003300"/>
                  <a:pt x="619125" y="1060450"/>
                </a:cubicBezTo>
              </a:path>
            </a:pathLst>
          </a:cu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AC48D76B-9676-BA51-14B5-356C63310BD1}"/>
              </a:ext>
            </a:extLst>
          </p:cNvPr>
          <p:cNvSpPr/>
          <p:nvPr/>
        </p:nvSpPr>
        <p:spPr>
          <a:xfrm>
            <a:off x="3943586" y="3220266"/>
            <a:ext cx="393277" cy="763398"/>
          </a:xfrm>
          <a:custGeom>
            <a:avLst/>
            <a:gdLst>
              <a:gd name="connsiteX0" fmla="*/ 0 w 393277"/>
              <a:gd name="connsiteY0" fmla="*/ 0 h 763398"/>
              <a:gd name="connsiteX1" fmla="*/ 306198 w 393277"/>
              <a:gd name="connsiteY1" fmla="*/ 251670 h 763398"/>
              <a:gd name="connsiteX2" fmla="*/ 381699 w 393277"/>
              <a:gd name="connsiteY2" fmla="*/ 423644 h 763398"/>
              <a:gd name="connsiteX3" fmla="*/ 390088 w 393277"/>
              <a:gd name="connsiteY3" fmla="*/ 616591 h 763398"/>
              <a:gd name="connsiteX4" fmla="*/ 352338 w 393277"/>
              <a:gd name="connsiteY4" fmla="*/ 763398 h 76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277" h="763398">
                <a:moveTo>
                  <a:pt x="0" y="0"/>
                </a:moveTo>
                <a:cubicBezTo>
                  <a:pt x="121291" y="90531"/>
                  <a:pt x="242582" y="181063"/>
                  <a:pt x="306198" y="251670"/>
                </a:cubicBezTo>
                <a:cubicBezTo>
                  <a:pt x="369814" y="322277"/>
                  <a:pt x="367717" y="362824"/>
                  <a:pt x="381699" y="423644"/>
                </a:cubicBezTo>
                <a:cubicBezTo>
                  <a:pt x="395681" y="484464"/>
                  <a:pt x="394982" y="559965"/>
                  <a:pt x="390088" y="616591"/>
                </a:cubicBezTo>
                <a:cubicBezTo>
                  <a:pt x="385195" y="673217"/>
                  <a:pt x="368766" y="718307"/>
                  <a:pt x="352338" y="763398"/>
                </a:cubicBezTo>
              </a:path>
            </a:pathLst>
          </a:custGeom>
          <a:noFill/>
          <a:ln w="317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AD894EE-F70B-5FB9-76B6-9E4F14437ADB}"/>
              </a:ext>
            </a:extLst>
          </p:cNvPr>
          <p:cNvSpPr/>
          <p:nvPr/>
        </p:nvSpPr>
        <p:spPr>
          <a:xfrm rot="571646">
            <a:off x="4263236" y="3931208"/>
            <a:ext cx="63062" cy="161284"/>
          </a:xfrm>
          <a:prstGeom prst="ellipse">
            <a:avLst/>
          </a:prstGeom>
          <a:noFill/>
          <a:ln w="317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F06A8F1-209E-97B1-BAF2-3AEF412D1FAD}"/>
              </a:ext>
            </a:extLst>
          </p:cNvPr>
          <p:cNvCxnSpPr>
            <a:stCxn id="11" idx="3"/>
          </p:cNvCxnSpPr>
          <p:nvPr/>
        </p:nvCxnSpPr>
        <p:spPr>
          <a:xfrm>
            <a:off x="2244165" y="3219572"/>
            <a:ext cx="757829" cy="222906"/>
          </a:xfrm>
          <a:prstGeom prst="line">
            <a:avLst/>
          </a:prstGeom>
          <a:ln w="38100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1">
            <a:extLst>
              <a:ext uri="{FF2B5EF4-FFF2-40B4-BE49-F238E27FC236}">
                <a16:creationId xmlns:a16="http://schemas.microsoft.com/office/drawing/2014/main" id="{1A54F6AF-36CE-BB48-70EE-84EE74432187}"/>
              </a:ext>
            </a:extLst>
          </p:cNvPr>
          <p:cNvSpPr/>
          <p:nvPr/>
        </p:nvSpPr>
        <p:spPr>
          <a:xfrm>
            <a:off x="3007249" y="3182048"/>
            <a:ext cx="951186" cy="284415"/>
          </a:xfrm>
          <a:custGeom>
            <a:avLst/>
            <a:gdLst>
              <a:gd name="connsiteX0" fmla="*/ 0 w 951186"/>
              <a:gd name="connsiteY0" fmla="*/ 265685 h 284415"/>
              <a:gd name="connsiteX1" fmla="*/ 157655 w 951186"/>
              <a:gd name="connsiteY1" fmla="*/ 281450 h 284415"/>
              <a:gd name="connsiteX2" fmla="*/ 294290 w 951186"/>
              <a:gd name="connsiteY2" fmla="*/ 213133 h 284415"/>
              <a:gd name="connsiteX3" fmla="*/ 509752 w 951186"/>
              <a:gd name="connsiteY3" fmla="*/ 92264 h 284415"/>
              <a:gd name="connsiteX4" fmla="*/ 693683 w 951186"/>
              <a:gd name="connsiteY4" fmla="*/ 13437 h 284415"/>
              <a:gd name="connsiteX5" fmla="*/ 814552 w 951186"/>
              <a:gd name="connsiteY5" fmla="*/ 2926 h 284415"/>
              <a:gd name="connsiteX6" fmla="*/ 951186 w 951186"/>
              <a:gd name="connsiteY6" fmla="*/ 44968 h 284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1186" h="284415">
                <a:moveTo>
                  <a:pt x="0" y="265685"/>
                </a:moveTo>
                <a:cubicBezTo>
                  <a:pt x="54303" y="277947"/>
                  <a:pt x="108607" y="290209"/>
                  <a:pt x="157655" y="281450"/>
                </a:cubicBezTo>
                <a:cubicBezTo>
                  <a:pt x="206703" y="272691"/>
                  <a:pt x="235607" y="244664"/>
                  <a:pt x="294290" y="213133"/>
                </a:cubicBezTo>
                <a:cubicBezTo>
                  <a:pt x="352973" y="181602"/>
                  <a:pt x="443187" y="125547"/>
                  <a:pt x="509752" y="92264"/>
                </a:cubicBezTo>
                <a:cubicBezTo>
                  <a:pt x="576318" y="58981"/>
                  <a:pt x="642883" y="28327"/>
                  <a:pt x="693683" y="13437"/>
                </a:cubicBezTo>
                <a:cubicBezTo>
                  <a:pt x="744483" y="-1453"/>
                  <a:pt x="771635" y="-2329"/>
                  <a:pt x="814552" y="2926"/>
                </a:cubicBezTo>
                <a:cubicBezTo>
                  <a:pt x="857469" y="8181"/>
                  <a:pt x="900386" y="22196"/>
                  <a:pt x="951186" y="44968"/>
                </a:cubicBezTo>
              </a:path>
            </a:pathLst>
          </a:custGeom>
          <a:noFill/>
          <a:ln w="38100">
            <a:solidFill>
              <a:schemeClr val="bg1"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10578A9-9C61-A4D5-BAAB-776D7CC74A1A}"/>
              </a:ext>
            </a:extLst>
          </p:cNvPr>
          <p:cNvSpPr/>
          <p:nvPr/>
        </p:nvSpPr>
        <p:spPr>
          <a:xfrm>
            <a:off x="5436096" y="2205923"/>
            <a:ext cx="1455683" cy="1099241"/>
          </a:xfrm>
          <a:custGeom>
            <a:avLst/>
            <a:gdLst>
              <a:gd name="connsiteX0" fmla="*/ 1455683 w 1455683"/>
              <a:gd name="connsiteY0" fmla="*/ 53021 h 1099241"/>
              <a:gd name="connsiteX1" fmla="*/ 1308538 w 1455683"/>
              <a:gd name="connsiteY1" fmla="*/ 469 h 1099241"/>
              <a:gd name="connsiteX2" fmla="*/ 1061545 w 1455683"/>
              <a:gd name="connsiteY2" fmla="*/ 37256 h 1099241"/>
              <a:gd name="connsiteX3" fmla="*/ 819807 w 1455683"/>
              <a:gd name="connsiteY3" fmla="*/ 189656 h 1099241"/>
              <a:gd name="connsiteX4" fmla="*/ 677917 w 1455683"/>
              <a:gd name="connsiteY4" fmla="*/ 420883 h 1099241"/>
              <a:gd name="connsiteX5" fmla="*/ 530772 w 1455683"/>
              <a:gd name="connsiteY5" fmla="*/ 657366 h 1099241"/>
              <a:gd name="connsiteX6" fmla="*/ 273269 w 1455683"/>
              <a:gd name="connsiteY6" fmla="*/ 972676 h 1099241"/>
              <a:gd name="connsiteX7" fmla="*/ 0 w 1455683"/>
              <a:gd name="connsiteY7" fmla="*/ 1098801 h 109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5683" h="1099241">
                <a:moveTo>
                  <a:pt x="1455683" y="53021"/>
                </a:moveTo>
                <a:cubicBezTo>
                  <a:pt x="1414955" y="28058"/>
                  <a:pt x="1374228" y="3096"/>
                  <a:pt x="1308538" y="469"/>
                </a:cubicBezTo>
                <a:cubicBezTo>
                  <a:pt x="1242848" y="-2158"/>
                  <a:pt x="1143000" y="5725"/>
                  <a:pt x="1061545" y="37256"/>
                </a:cubicBezTo>
                <a:cubicBezTo>
                  <a:pt x="980090" y="68787"/>
                  <a:pt x="883745" y="125718"/>
                  <a:pt x="819807" y="189656"/>
                </a:cubicBezTo>
                <a:cubicBezTo>
                  <a:pt x="755869" y="253594"/>
                  <a:pt x="726089" y="342931"/>
                  <a:pt x="677917" y="420883"/>
                </a:cubicBezTo>
                <a:cubicBezTo>
                  <a:pt x="629745" y="498835"/>
                  <a:pt x="598213" y="565400"/>
                  <a:pt x="530772" y="657366"/>
                </a:cubicBezTo>
                <a:cubicBezTo>
                  <a:pt x="463331" y="749332"/>
                  <a:pt x="361731" y="899104"/>
                  <a:pt x="273269" y="972676"/>
                </a:cubicBezTo>
                <a:cubicBezTo>
                  <a:pt x="184807" y="1046248"/>
                  <a:pt x="20145" y="1104932"/>
                  <a:pt x="0" y="1098801"/>
                </a:cubicBezTo>
              </a:path>
            </a:pathLst>
          </a:custGeom>
          <a:noFill/>
          <a:ln w="38100">
            <a:solidFill>
              <a:schemeClr val="bg1"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B7FDBFC-09D1-29C3-FD70-A4AEFA9D7E58}"/>
              </a:ext>
            </a:extLst>
          </p:cNvPr>
          <p:cNvSpPr txBox="1"/>
          <p:nvPr/>
        </p:nvSpPr>
        <p:spPr>
          <a:xfrm>
            <a:off x="2159568" y="2711686"/>
            <a:ext cx="976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solidFill>
                  <a:srgbClr val="FFC000"/>
                </a:solidFill>
              </a:rPr>
              <a:t>container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21F8-C339-2BB8-AF99-6EA5F61C4119}"/>
              </a:ext>
            </a:extLst>
          </p:cNvPr>
          <p:cNvSpPr txBox="1"/>
          <p:nvPr/>
        </p:nvSpPr>
        <p:spPr>
          <a:xfrm>
            <a:off x="2849097" y="3799980"/>
            <a:ext cx="804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solidFill>
                  <a:srgbClr val="00B0F0"/>
                </a:solidFill>
              </a:rPr>
              <a:t>RF coils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DD9F4FB-6D83-47C3-3254-8F82099B369B}"/>
              </a:ext>
            </a:extLst>
          </p:cNvPr>
          <p:cNvGrpSpPr/>
          <p:nvPr/>
        </p:nvGrpSpPr>
        <p:grpSpPr>
          <a:xfrm>
            <a:off x="7561758" y="2140200"/>
            <a:ext cx="1471728" cy="994585"/>
            <a:chOff x="9377800" y="2204042"/>
            <a:chExt cx="1471728" cy="994585"/>
          </a:xfrm>
        </p:grpSpPr>
        <p:sp>
          <p:nvSpPr>
            <p:cNvPr id="35" name="Right Arrow 29">
              <a:extLst>
                <a:ext uri="{FF2B5EF4-FFF2-40B4-BE49-F238E27FC236}">
                  <a16:creationId xmlns:a16="http://schemas.microsoft.com/office/drawing/2014/main" id="{7F4351F3-4323-9456-E980-1DDFE3D3FC07}"/>
                </a:ext>
              </a:extLst>
            </p:cNvPr>
            <p:cNvSpPr/>
            <p:nvPr/>
          </p:nvSpPr>
          <p:spPr>
            <a:xfrm rot="8702752">
              <a:off x="9377800" y="2723774"/>
              <a:ext cx="1362456" cy="474853"/>
            </a:xfrm>
            <a:prstGeom prst="rightArrow">
              <a:avLst>
                <a:gd name="adj1" fmla="val 34595"/>
                <a:gd name="adj2" fmla="val 78885"/>
              </a:avLst>
            </a:prstGeom>
            <a:solidFill>
              <a:schemeClr val="accent6">
                <a:lumMod val="60000"/>
                <a:lumOff val="40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effectLst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F42F547-AEBA-810F-D709-A2344D6C8EE8}"/>
                </a:ext>
              </a:extLst>
            </p:cNvPr>
            <p:cNvSpPr txBox="1"/>
            <p:nvPr/>
          </p:nvSpPr>
          <p:spPr>
            <a:xfrm>
              <a:off x="10193579" y="2204042"/>
              <a:ext cx="6559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1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beam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D580A73-8DA9-459D-6D3C-4E0B1D27871F}"/>
              </a:ext>
            </a:extLst>
          </p:cNvPr>
          <p:cNvSpPr txBox="1"/>
          <p:nvPr/>
        </p:nvSpPr>
        <p:spPr>
          <a:xfrm>
            <a:off x="3404634" y="5168225"/>
            <a:ext cx="1527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Photos: M. Jankowski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4201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31" grpId="0"/>
      <p:bldP spid="3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81ABE-0EA1-B8E8-46F4-8035EB2E5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latin typeface="Symbol" panose="05050102010706020507" pitchFamily="18" charset="2"/>
              </a:rPr>
              <a:t>b</a:t>
            </a:r>
            <a:r>
              <a:rPr lang="en-US" sz="4000" dirty="0"/>
              <a:t>-ZULF-NMR on long-lived PET nuclei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F5B85-FB12-D6B2-227E-A6B0C117E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RD-ZULF-NMR: radiation-detected + zero-to-ultralow-field NMR:</a:t>
            </a:r>
          </a:p>
          <a:p>
            <a:pPr lvl="1"/>
            <a:r>
              <a:rPr lang="en-US" dirty="0"/>
              <a:t>Combine ZULF-NMR portability with RD-NMR sensitivity</a:t>
            </a:r>
          </a:p>
          <a:p>
            <a:pPr lvl="1"/>
            <a:r>
              <a:rPr lang="en-US" dirty="0"/>
              <a:t>Proof-of-principle </a:t>
            </a:r>
            <a:r>
              <a:rPr lang="en-US" dirty="0" err="1"/>
              <a:t>polarisation</a:t>
            </a:r>
            <a:r>
              <a:rPr lang="en-US" dirty="0"/>
              <a:t> experiment in May 2023</a:t>
            </a:r>
          </a:p>
          <a:p>
            <a:pPr lvl="1"/>
            <a:r>
              <a:rPr lang="en-US" dirty="0"/>
              <a:t>Suitable candidates: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32AE68-57D6-97F8-738B-70AB66F07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9512" y="6406126"/>
            <a:ext cx="3960440" cy="432048"/>
          </a:xfrm>
        </p:spPr>
        <p:txBody>
          <a:bodyPr/>
          <a:lstStyle/>
          <a:p>
            <a:r>
              <a:rPr lang="en-US" dirty="0"/>
              <a:t>In collaboration with U Mainz: D. Budker, D. </a:t>
            </a:r>
            <a:r>
              <a:rPr lang="en-US" dirty="0" err="1"/>
              <a:t>Barskyi</a:t>
            </a:r>
            <a:r>
              <a:rPr lang="en-US" dirty="0"/>
              <a:t> and HUG (V. Garibotto, A. </a:t>
            </a:r>
            <a:r>
              <a:rPr lang="en-US" dirty="0" err="1"/>
              <a:t>Grotzky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3AB882-DA49-9E47-1659-08AE4D40A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457" y="767285"/>
            <a:ext cx="707039" cy="7228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04ABA5-928A-ED70-0DC6-87879DA26C51}"/>
              </a:ext>
            </a:extLst>
          </p:cNvPr>
          <p:cNvSpPr txBox="1"/>
          <p:nvPr/>
        </p:nvSpPr>
        <p:spPr>
          <a:xfrm>
            <a:off x="6457249" y="805753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Medical Applications Fund and ERC PoC</a:t>
            </a:r>
            <a:endParaRPr lang="en-GB" sz="16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5692BD9-1B12-7740-AEF1-3F1E88F1E5EC}"/>
              </a:ext>
            </a:extLst>
          </p:cNvPr>
          <p:cNvSpPr/>
          <p:nvPr/>
        </p:nvSpPr>
        <p:spPr>
          <a:xfrm>
            <a:off x="3065921" y="3527217"/>
            <a:ext cx="2462197" cy="9626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Parahydrogen prepared from small H2 bottle </a:t>
            </a:r>
            <a:endParaRPr lang="en-DE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33485E-667D-99AD-7F12-4E1A789C1550}"/>
              </a:ext>
            </a:extLst>
          </p:cNvPr>
          <p:cNvSpPr/>
          <p:nvPr/>
        </p:nvSpPr>
        <p:spPr>
          <a:xfrm>
            <a:off x="1204992" y="4847856"/>
            <a:ext cx="3774822" cy="5586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en-US" sz="15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hyperpolarising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chemical reaction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inside ZULF apparatus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2E88CBA-D0B0-27F1-D056-C5A957698330}"/>
              </a:ext>
            </a:extLst>
          </p:cNvPr>
          <p:cNvSpPr/>
          <p:nvPr/>
        </p:nvSpPr>
        <p:spPr>
          <a:xfrm>
            <a:off x="1155541" y="5822674"/>
            <a:ext cx="3774822" cy="55865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field pulse and signal acquisition in beta-decay asymmetry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EAED8E-920A-EE7D-DFA4-EA72634B6F36}"/>
              </a:ext>
            </a:extLst>
          </p:cNvPr>
          <p:cNvCxnSpPr>
            <a:cxnSpLocks/>
          </p:cNvCxnSpPr>
          <p:nvPr/>
        </p:nvCxnSpPr>
        <p:spPr>
          <a:xfrm>
            <a:off x="1697259" y="4427054"/>
            <a:ext cx="586100" cy="3636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7547B72-3ADE-5C0A-ADF6-E05BA6E119E8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3713307" y="4489836"/>
            <a:ext cx="583713" cy="3793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85DC31-4632-356A-961F-5DEF11CFE6A6}"/>
              </a:ext>
            </a:extLst>
          </p:cNvPr>
          <p:cNvCxnSpPr>
            <a:cxnSpLocks/>
          </p:cNvCxnSpPr>
          <p:nvPr/>
        </p:nvCxnSpPr>
        <p:spPr>
          <a:xfrm>
            <a:off x="2984743" y="5455591"/>
            <a:ext cx="0" cy="26892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36DC8A8-93FF-3600-F576-175DDBB33BF1}"/>
              </a:ext>
            </a:extLst>
          </p:cNvPr>
          <p:cNvSpPr/>
          <p:nvPr/>
        </p:nvSpPr>
        <p:spPr>
          <a:xfrm>
            <a:off x="499718" y="3546502"/>
            <a:ext cx="2101981" cy="9626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Isotope production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aqueous solution (like for PET)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ABA8C3-2769-2255-0F16-87185258D3D7}"/>
              </a:ext>
            </a:extLst>
          </p:cNvPr>
          <p:cNvGrpSpPr/>
          <p:nvPr/>
        </p:nvGrpSpPr>
        <p:grpSpPr>
          <a:xfrm>
            <a:off x="6012160" y="1588566"/>
            <a:ext cx="2915408" cy="5224810"/>
            <a:chOff x="123425" y="816595"/>
            <a:chExt cx="2915408" cy="5224810"/>
          </a:xfrm>
        </p:grpSpPr>
        <p:pic>
          <p:nvPicPr>
            <p:cNvPr id="7" name="Picture 6" descr="Diagram&#10;&#10;Description automatically generated">
              <a:extLst>
                <a:ext uri="{FF2B5EF4-FFF2-40B4-BE49-F238E27FC236}">
                  <a16:creationId xmlns:a16="http://schemas.microsoft.com/office/drawing/2014/main" id="{70A9214F-7226-A563-4E7A-006CD45248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961" y="816595"/>
              <a:ext cx="2875872" cy="522481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D680E69-82B7-6028-722F-739C6E243865}"/>
                </a:ext>
              </a:extLst>
            </p:cNvPr>
            <p:cNvSpPr/>
            <p:nvPr/>
          </p:nvSpPr>
          <p:spPr>
            <a:xfrm>
              <a:off x="1847909" y="4526327"/>
              <a:ext cx="89948" cy="36445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D85333D-B4F9-1A4A-619F-D77D6DADAD40}"/>
                </a:ext>
              </a:extLst>
            </p:cNvPr>
            <p:cNvSpPr/>
            <p:nvPr/>
          </p:nvSpPr>
          <p:spPr>
            <a:xfrm>
              <a:off x="1579528" y="4526327"/>
              <a:ext cx="89948" cy="36445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023A5FA-A345-1B4A-9CF6-AD37A519A536}"/>
                </a:ext>
              </a:extLst>
            </p:cNvPr>
            <p:cNvSpPr txBox="1"/>
            <p:nvPr/>
          </p:nvSpPr>
          <p:spPr>
            <a:xfrm>
              <a:off x="123425" y="5309862"/>
              <a:ext cx="131109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beta-particle detectors</a:t>
              </a:r>
              <a:endParaRPr lang="en-CH" sz="1400" b="1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C6710A9-6E64-B99D-812D-FD46B67261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5278" y="4771666"/>
              <a:ext cx="388291" cy="69442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61AD04D-6900-F740-94A9-ED8E3FEB72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5278" y="4758889"/>
              <a:ext cx="644576" cy="74225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B45C475B-016F-DA61-6BD3-055E8EE72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2178350"/>
            <a:ext cx="1570743" cy="11764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F353D5-281C-6FF0-4B49-A8F840842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8790" y="2179178"/>
            <a:ext cx="1570743" cy="120423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213A29C-080F-47E4-363A-D52D7D9733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2352" y="2197872"/>
            <a:ext cx="1577720" cy="11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21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9" grpId="0" animBg="1"/>
      <p:bldP spid="10" grpId="0" animBg="1"/>
      <p:bldP spid="1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C0E95-2C1F-45E4-A7EE-D832D702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Symbol" panose="05050102010706020507" pitchFamily="18" charset="2"/>
              </a:rPr>
              <a:t>g</a:t>
            </a:r>
            <a:r>
              <a:rPr lang="en-GB" dirty="0"/>
              <a:t>-detected MRI</a:t>
            </a:r>
            <a:endParaRPr lang="fr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F7EDE4-DCD3-4ED2-899E-1BDD534C0391}"/>
              </a:ext>
            </a:extLst>
          </p:cNvPr>
          <p:cNvGrpSpPr/>
          <p:nvPr/>
        </p:nvGrpSpPr>
        <p:grpSpPr>
          <a:xfrm>
            <a:off x="3635896" y="1772816"/>
            <a:ext cx="5616624" cy="4464496"/>
            <a:chOff x="4442222" y="3047642"/>
            <a:chExt cx="4738290" cy="372643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D145E17-5B2B-43BA-B158-A1129436CE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b="-885"/>
            <a:stretch/>
          </p:blipFill>
          <p:spPr>
            <a:xfrm>
              <a:off x="4442222" y="3047642"/>
              <a:ext cx="4738290" cy="372643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64BD1A8-9CD3-4461-98F1-0F91FC7DFA22}"/>
                </a:ext>
              </a:extLst>
            </p:cNvPr>
            <p:cNvSpPr/>
            <p:nvPr/>
          </p:nvSpPr>
          <p:spPr>
            <a:xfrm>
              <a:off x="6181049" y="4293096"/>
              <a:ext cx="1152128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6453DE4-99EF-48A9-A153-96AC649AA0C6}"/>
              </a:ext>
            </a:extLst>
          </p:cNvPr>
          <p:cNvSpPr txBox="1">
            <a:spLocks/>
          </p:cNvSpPr>
          <p:nvPr/>
        </p:nvSpPr>
        <p:spPr>
          <a:xfrm>
            <a:off x="5136207" y="2060848"/>
            <a:ext cx="3853408" cy="2279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hlinkClick r:id="rId3"/>
              </a:rPr>
              <a:t>http://science.mq.edu.au/~dyves/research/hyper.html</a:t>
            </a:r>
            <a:r>
              <a:rPr lang="fr-FR" dirty="0"/>
              <a:t>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86607927-D646-4DDE-8062-2796A55DB5A2}"/>
              </a:ext>
            </a:extLst>
          </p:cNvPr>
          <p:cNvSpPr/>
          <p:nvPr/>
        </p:nvSpPr>
        <p:spPr>
          <a:xfrm rot="10800000">
            <a:off x="6516216" y="3789040"/>
            <a:ext cx="812776" cy="2279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701980-E5C5-4E33-93CB-C90BF60FF4AA}"/>
              </a:ext>
            </a:extLst>
          </p:cNvPr>
          <p:cNvSpPr txBox="1"/>
          <p:nvPr/>
        </p:nvSpPr>
        <p:spPr>
          <a:xfrm>
            <a:off x="1043608" y="836712"/>
            <a:ext cx="6946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Aim: </a:t>
            </a:r>
            <a:r>
              <a:rPr lang="en-GB" dirty="0"/>
              <a:t>combine advantages of nuclear medicine and MRI in one modality</a:t>
            </a:r>
            <a:endParaRPr lang="fr-FR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031D1E9-9D28-45F9-8A4B-BC464B4C0AC5}"/>
              </a:ext>
            </a:extLst>
          </p:cNvPr>
          <p:cNvSpPr txBox="1">
            <a:spLocks/>
          </p:cNvSpPr>
          <p:nvPr/>
        </p:nvSpPr>
        <p:spPr>
          <a:xfrm>
            <a:off x="25152" y="1532766"/>
            <a:ext cx="3853408" cy="5260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Record MRI signals from PET/SPECT-type nuclei</a:t>
            </a:r>
          </a:p>
          <a:p>
            <a:r>
              <a:rPr lang="en-US" dirty="0"/>
              <a:t>Hyperpolarize spins and observe asymmetry of gamma decay</a:t>
            </a:r>
          </a:p>
          <a:p>
            <a:r>
              <a:rPr lang="en-US" dirty="0"/>
              <a:t>Result - </a:t>
            </a:r>
            <a:r>
              <a:rPr lang="en-US" dirty="0">
                <a:solidFill>
                  <a:srgbClr val="00B050"/>
                </a:solidFill>
              </a:rPr>
              <a:t>high efficiency (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rgbClr val="00B050"/>
                </a:solidFill>
              </a:rPr>
              <a:t> detection) and high resolution (MRI)</a:t>
            </a:r>
            <a:endParaRPr lang="en-US" dirty="0"/>
          </a:p>
          <a:p>
            <a:endParaRPr lang="en-US" dirty="0"/>
          </a:p>
          <a:p>
            <a:r>
              <a:rPr lang="en-US" dirty="0"/>
              <a:t>Gamma-MRI Equipment: </a:t>
            </a:r>
          </a:p>
          <a:p>
            <a:pPr lvl="1"/>
            <a:r>
              <a:rPr lang="en-US" dirty="0"/>
              <a:t>I&gt;1/2 gamma-emitting nuclei</a:t>
            </a:r>
          </a:p>
          <a:p>
            <a:pPr lvl="1"/>
            <a:r>
              <a:rPr lang="en-US" dirty="0"/>
              <a:t>Spin-polarizer</a:t>
            </a:r>
          </a:p>
          <a:p>
            <a:pPr lvl="1"/>
            <a:r>
              <a:rPr lang="en-US" dirty="0"/>
              <a:t>MRI magnet</a:t>
            </a:r>
          </a:p>
          <a:p>
            <a:pPr lvl="1"/>
            <a:r>
              <a:rPr lang="en-US" b="1" dirty="0"/>
              <a:t>Gamma detectors inside B field</a:t>
            </a:r>
          </a:p>
          <a:p>
            <a:pPr lvl="1"/>
            <a:endParaRPr lang="en-US" b="1" dirty="0"/>
          </a:p>
          <a:p>
            <a:r>
              <a:rPr lang="en-US" b="1" dirty="0"/>
              <a:t>Shown to work in 2D by: </a:t>
            </a:r>
          </a:p>
          <a:p>
            <a:pPr marL="0" indent="0">
              <a:buNone/>
            </a:pPr>
            <a:r>
              <a:rPr lang="en-US" sz="1400" dirty="0"/>
              <a:t>Y. Zheng, G.W. Miller, W.A. Tobias, G.D. Cates, Nature 537, 652 (2016)</a:t>
            </a:r>
          </a:p>
          <a:p>
            <a:endParaRPr lang="en-US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31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02B1C-1268-AB60-548C-103B2B05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Stable </a:t>
            </a:r>
            <a:r>
              <a:rPr lang="en-US" baseline="30000" dirty="0"/>
              <a:t>129</a:t>
            </a:r>
            <a:r>
              <a:rPr lang="en-US" dirty="0"/>
              <a:t>Xe MRI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31654-40D9-9993-AB40-EA6A0C64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695C9C-4914-C1AF-B607-79FC2D5F72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39"/>
          <a:stretch/>
        </p:blipFill>
        <p:spPr>
          <a:xfrm>
            <a:off x="5214948" y="913195"/>
            <a:ext cx="3929052" cy="5472608"/>
          </a:xfrm>
          <a:prstGeom prst="rect">
            <a:avLst/>
          </a:prstGeom>
        </p:spPr>
      </p:pic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77F1BAC-93D7-A6C1-6BC9-CFEB7E32E8CF}"/>
              </a:ext>
            </a:extLst>
          </p:cNvPr>
          <p:cNvSpPr txBox="1">
            <a:spLocks/>
          </p:cNvSpPr>
          <p:nvPr/>
        </p:nvSpPr>
        <p:spPr>
          <a:xfrm>
            <a:off x="5508104" y="6472906"/>
            <a:ext cx="3456384" cy="340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R.L. Eddy, G. </a:t>
            </a:r>
            <a:r>
              <a:rPr lang="en-GB" dirty="0" err="1"/>
              <a:t>Parraga</a:t>
            </a:r>
            <a:r>
              <a:rPr lang="en-GB" dirty="0"/>
              <a:t>, Eur. Resp. J. 2020 55: 1901987</a:t>
            </a:r>
          </a:p>
          <a:p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F94576E-916D-1446-4BA9-BB7201ECDC4F}"/>
              </a:ext>
            </a:extLst>
          </p:cNvPr>
          <p:cNvSpPr txBox="1">
            <a:spLocks/>
          </p:cNvSpPr>
          <p:nvPr/>
        </p:nvSpPr>
        <p:spPr>
          <a:xfrm>
            <a:off x="0" y="980728"/>
            <a:ext cx="3131840" cy="5287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Provides information on: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pulmonary ventilation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tissue microstructure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gas exchange</a:t>
            </a:r>
          </a:p>
          <a:p>
            <a:endParaRPr lang="en-GB" dirty="0">
              <a:solidFill>
                <a:srgbClr val="231F20"/>
              </a:solidFill>
              <a:latin typeface="AdvOTb65e897d.B"/>
            </a:endParaRPr>
          </a:p>
          <a:p>
            <a:r>
              <a:rPr lang="en-GB" dirty="0">
                <a:solidFill>
                  <a:srgbClr val="231F20"/>
                </a:solidFill>
                <a:latin typeface="AdvOTb65e897d.B"/>
              </a:rPr>
              <a:t>Features: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Sensitive 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Fast (&lt; 10 s)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Precise (3 mm)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No proton background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Chemical information</a:t>
            </a:r>
          </a:p>
          <a:p>
            <a:pPr lvl="1"/>
            <a:endParaRPr lang="en-GB" dirty="0">
              <a:solidFill>
                <a:srgbClr val="231F20"/>
              </a:solidFill>
              <a:latin typeface="AdvOTb65e897d.B"/>
            </a:endParaRPr>
          </a:p>
          <a:p>
            <a:r>
              <a:rPr lang="en-GB" dirty="0">
                <a:solidFill>
                  <a:srgbClr val="231F20"/>
                </a:solidFill>
                <a:latin typeface="AdvOTb65e897d.B"/>
              </a:rPr>
              <a:t>Applications: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Respiratory diseases</a:t>
            </a:r>
          </a:p>
          <a:p>
            <a:pPr lvl="1"/>
            <a:r>
              <a:rPr lang="en-GB" dirty="0">
                <a:solidFill>
                  <a:srgbClr val="231F20"/>
                </a:solidFill>
                <a:latin typeface="AdvOTb65e897d.B"/>
              </a:rPr>
              <a:t>Emerging: functional images of highly perfused organs: kidneys, brain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D61EE4E-0856-45B6-87D5-C4905DB145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4" r="67004"/>
          <a:stretch/>
        </p:blipFill>
        <p:spPr>
          <a:xfrm>
            <a:off x="3003885" y="891929"/>
            <a:ext cx="2277562" cy="5995599"/>
          </a:xfrm>
          <a:prstGeom prst="rect">
            <a:avLst/>
          </a:prstGeom>
        </p:spPr>
      </p:pic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2F8E99A0-6803-7CEE-D944-E08AF66E483F}"/>
              </a:ext>
            </a:extLst>
          </p:cNvPr>
          <p:cNvSpPr txBox="1">
            <a:spLocks/>
          </p:cNvSpPr>
          <p:nvPr/>
        </p:nvSpPr>
        <p:spPr>
          <a:xfrm>
            <a:off x="-24102" y="6320024"/>
            <a:ext cx="3742131" cy="619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 J. Chacon-Caldera, Magn Reson Med. 2020;83(1):262</a:t>
            </a:r>
            <a:endParaRPr lang="en-GB" dirty="0"/>
          </a:p>
          <a:p>
            <a:r>
              <a:rPr lang="en-GB" dirty="0"/>
              <a:t>Y. </a:t>
            </a:r>
            <a:r>
              <a:rPr lang="en-GB" dirty="0" err="1"/>
              <a:t>Shepelytskyi</a:t>
            </a:r>
            <a:r>
              <a:rPr lang="en-GB" dirty="0"/>
              <a:t>, </a:t>
            </a:r>
            <a:r>
              <a:rPr lang="en-GB" dirty="0" err="1"/>
              <a:t>Magn</a:t>
            </a:r>
            <a:r>
              <a:rPr lang="en-GB" dirty="0"/>
              <a:t> </a:t>
            </a:r>
            <a:r>
              <a:rPr lang="en-GB" dirty="0" err="1"/>
              <a:t>Reson</a:t>
            </a:r>
            <a:r>
              <a:rPr lang="en-GB" dirty="0"/>
              <a:t> Med. 2022;88:83</a:t>
            </a:r>
          </a:p>
        </p:txBody>
      </p:sp>
    </p:spTree>
    <p:extLst>
      <p:ext uri="{BB962C8B-B14F-4D97-AF65-F5344CB8AC3E}">
        <p14:creationId xmlns:p14="http://schemas.microsoft.com/office/powerpoint/2010/main" val="264672850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E0F19-9621-DE86-E780-71047EBD9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-MRI with long-lived Xe isomers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6C8767-D219-4B2F-8B54-A4949EC08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612" y="656929"/>
            <a:ext cx="1903660" cy="6838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E5D344-1372-69F0-C855-374A370C21AB}"/>
              </a:ext>
            </a:extLst>
          </p:cNvPr>
          <p:cNvSpPr txBox="1"/>
          <p:nvPr/>
        </p:nvSpPr>
        <p:spPr>
          <a:xfrm>
            <a:off x="7452320" y="708794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EU FET-OPEN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8EEB879-30A4-F45D-B4A4-F76B652EB605}"/>
              </a:ext>
            </a:extLst>
          </p:cNvPr>
          <p:cNvSpPr txBox="1">
            <a:spLocks/>
          </p:cNvSpPr>
          <p:nvPr/>
        </p:nvSpPr>
        <p:spPr>
          <a:xfrm>
            <a:off x="9108000" y="1422722"/>
            <a:ext cx="4909383" cy="4012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S</a:t>
            </a:r>
            <a:r>
              <a:rPr lang="en-GB" dirty="0" err="1">
                <a:latin typeface="+mj-lt"/>
              </a:rPr>
              <a:t>imultaneous</a:t>
            </a:r>
            <a:r>
              <a:rPr lang="en-GB" dirty="0">
                <a:latin typeface="+mj-lt"/>
              </a:rPr>
              <a:t> exploitation of gamma (γ) detection sensitivity + spatial resolution and flexibility of MRI</a:t>
            </a:r>
          </a:p>
          <a:p>
            <a:pPr lvl="1"/>
            <a:r>
              <a:rPr lang="en-GB" dirty="0">
                <a:latin typeface="+mj-lt"/>
              </a:rPr>
              <a:t>Use of </a:t>
            </a:r>
            <a:r>
              <a:rPr lang="en-GB" u="sng" dirty="0">
                <a:latin typeface="+mj-lt"/>
              </a:rPr>
              <a:t>polarised</a:t>
            </a:r>
            <a:r>
              <a:rPr lang="en-GB" dirty="0">
                <a:latin typeface="+mj-lt"/>
              </a:rPr>
              <a:t> unstable tracers</a:t>
            </a:r>
          </a:p>
          <a:p>
            <a:pPr lvl="1"/>
            <a:r>
              <a:rPr lang="en-GB" dirty="0"/>
              <a:t>Increase MRI sensitivity and nuclear medicine resolution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+mj-lt"/>
              </a:rPr>
              <a:t>positioning given by MRI sequences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+mj-lt"/>
              </a:rPr>
              <a:t>tracer amount given by degree of asymmetry of γ-emission </a:t>
            </a: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+mj-lt"/>
              </a:rPr>
              <a:t>	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D01A50-B162-5453-72AE-FF5A13023BFD}"/>
              </a:ext>
            </a:extLst>
          </p:cNvPr>
          <p:cNvSpPr txBox="1"/>
          <p:nvPr/>
        </p:nvSpPr>
        <p:spPr>
          <a:xfrm>
            <a:off x="107504" y="3573016"/>
            <a:ext cx="4591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+mj-lt"/>
              </a:rPr>
              <a:t>Work on 0.1 T Gamma-MRI prototype ongoing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4475C8-E480-3880-3E7D-9FCBD74D5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5378" y="1340768"/>
            <a:ext cx="4113126" cy="52565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FAB4E7-F0AF-F597-F6C0-2E0C9A2049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904" b="8733"/>
          <a:stretch/>
        </p:blipFill>
        <p:spPr>
          <a:xfrm>
            <a:off x="759745" y="4005064"/>
            <a:ext cx="3281362" cy="25829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64F24D-8E2F-6C80-BF86-AC57474255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4805"/>
          <a:stretch/>
        </p:blipFill>
        <p:spPr>
          <a:xfrm>
            <a:off x="7411" y="1268760"/>
            <a:ext cx="5218699" cy="163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47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1E979-DF18-439D-A5A3-1C9774192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-8"/>
            <a:ext cx="8075240" cy="6007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-detected MRI – spatial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723EB-F272-40C2-BAB8-DE50B2023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92696"/>
            <a:ext cx="9433048" cy="4525963"/>
          </a:xfrm>
        </p:spPr>
        <p:txBody>
          <a:bodyPr/>
          <a:lstStyle/>
          <a:p>
            <a:r>
              <a:rPr lang="en-US" dirty="0"/>
              <a:t>Gamma-MRI</a:t>
            </a:r>
          </a:p>
          <a:p>
            <a:pPr lvl="1"/>
            <a:r>
              <a:rPr lang="en-US" dirty="0"/>
              <a:t>Higher sensitivity than conventional MRI: signal detection via gamma radiation</a:t>
            </a:r>
          </a:p>
          <a:p>
            <a:pPr lvl="1"/>
            <a:r>
              <a:rPr lang="en-US" dirty="0"/>
              <a:t>Higher resolution than nuclear medicine techniques: position via rf pulses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0455CB-9023-4FAB-B5BC-2AA4B484459D}"/>
              </a:ext>
            </a:extLst>
          </p:cNvPr>
          <p:cNvSpPr txBox="1"/>
          <p:nvPr/>
        </p:nvSpPr>
        <p:spPr>
          <a:xfrm>
            <a:off x="107504" y="6488668"/>
            <a:ext cx="1363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Plot by K. Kulesz</a:t>
            </a:r>
            <a:endParaRPr lang="fr-FR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F25AD3-BB23-44E8-8E12-30EAC768E1EE}"/>
              </a:ext>
            </a:extLst>
          </p:cNvPr>
          <p:cNvGrpSpPr/>
          <p:nvPr/>
        </p:nvGrpSpPr>
        <p:grpSpPr>
          <a:xfrm>
            <a:off x="0" y="1899997"/>
            <a:ext cx="9144000" cy="4958003"/>
            <a:chOff x="0" y="2519648"/>
            <a:chExt cx="9144000" cy="43383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54E2CEA-C87E-419D-BF6C-9015826E1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519648"/>
              <a:ext cx="9144000" cy="433835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4CBEAF2-23C4-4636-9D35-8D3E06934EBC}"/>
                </a:ext>
              </a:extLst>
            </p:cNvPr>
            <p:cNvSpPr/>
            <p:nvPr/>
          </p:nvSpPr>
          <p:spPr>
            <a:xfrm>
              <a:off x="6732240" y="3356992"/>
              <a:ext cx="2160240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CF3F429-F4AC-4CDB-84DC-DBE9E2D98077}"/>
              </a:ext>
            </a:extLst>
          </p:cNvPr>
          <p:cNvSpPr txBox="1"/>
          <p:nvPr/>
        </p:nvSpPr>
        <p:spPr>
          <a:xfrm>
            <a:off x="4644008" y="3284984"/>
            <a:ext cx="1126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 polarisation</a:t>
            </a:r>
            <a:endParaRPr lang="fr-FR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34DAB8-0101-4109-86F4-CE1ABEF90E5E}"/>
              </a:ext>
            </a:extLst>
          </p:cNvPr>
          <p:cNvSpPr txBox="1"/>
          <p:nvPr/>
        </p:nvSpPr>
        <p:spPr>
          <a:xfrm>
            <a:off x="5538428" y="2658638"/>
            <a:ext cx="1126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Polarisation</a:t>
            </a:r>
            <a:endParaRPr lang="fr-FR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28D8E0-A92B-48F7-9948-1B9677ABBD70}"/>
              </a:ext>
            </a:extLst>
          </p:cNvPr>
          <p:cNvSpPr txBox="1"/>
          <p:nvPr/>
        </p:nvSpPr>
        <p:spPr>
          <a:xfrm>
            <a:off x="7271792" y="2856940"/>
            <a:ext cx="1126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Rf excitation in resonance with 1 voxel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58183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  <p:bldP spid="2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633A3-A28D-786A-12BF-7B34F00FA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and outlook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DA65A-66CA-8E2E-FA89-B144819F6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412776"/>
            <a:ext cx="7992888" cy="4752528"/>
          </a:xfrm>
        </p:spPr>
        <p:txBody>
          <a:bodyPr/>
          <a:lstStyle/>
          <a:p>
            <a:r>
              <a:rPr lang="en-US" dirty="0"/>
              <a:t>Radiation-detected NMR:</a:t>
            </a:r>
          </a:p>
          <a:p>
            <a:pPr lvl="1"/>
            <a:r>
              <a:rPr lang="en-US" dirty="0"/>
              <a:t>Extremely sensitive</a:t>
            </a:r>
          </a:p>
          <a:p>
            <a:pPr lvl="1"/>
            <a:r>
              <a:rPr lang="en-US" dirty="0"/>
              <a:t>Offering new (unstable) NMR nuclei</a:t>
            </a:r>
          </a:p>
          <a:p>
            <a:endParaRPr lang="en-US" dirty="0"/>
          </a:p>
          <a:p>
            <a:r>
              <a:rPr lang="en-US" dirty="0"/>
              <a:t>Interesting for:</a:t>
            </a:r>
          </a:p>
          <a:p>
            <a:pPr lvl="1"/>
            <a:r>
              <a:rPr lang="en-US" dirty="0"/>
              <a:t>Physics – magnetic moments</a:t>
            </a:r>
          </a:p>
          <a:p>
            <a:pPr lvl="1"/>
            <a:r>
              <a:rPr lang="en-US" dirty="0"/>
              <a:t>Chemistry – in zero-to-low magnetic field</a:t>
            </a:r>
          </a:p>
          <a:p>
            <a:pPr lvl="1"/>
            <a:r>
              <a:rPr lang="en-US" dirty="0"/>
              <a:t>Biology: metal ions and biomolecules</a:t>
            </a:r>
          </a:p>
          <a:p>
            <a:pPr lvl="1"/>
            <a:r>
              <a:rPr lang="en-US" dirty="0"/>
              <a:t>Medicine: new imaging technique</a:t>
            </a:r>
          </a:p>
          <a:p>
            <a:endParaRPr lang="en-US" dirty="0"/>
          </a:p>
          <a:p>
            <a:r>
              <a:rPr lang="en-US" dirty="0"/>
              <a:t>Many developments ongoing</a:t>
            </a:r>
          </a:p>
          <a:p>
            <a:pPr lvl="1"/>
            <a:r>
              <a:rPr lang="en-US" dirty="0"/>
              <a:t>Collaboration with theory and across </a:t>
            </a:r>
            <a:r>
              <a:rPr lang="en-US"/>
              <a:t>fields crucial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092F98-E95C-896D-F46D-5543B16A0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01585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437F8-3F23-473D-F2EC-FDED1062D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Acknowledgements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CF7E7-A727-2E23-F2FC-3A209C8AC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5"/>
            <a:ext cx="8064896" cy="640871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Team</a:t>
            </a:r>
            <a:r>
              <a:rPr lang="en-US" dirty="0"/>
              <a:t>: N. Azaryan, M. Bissell, M. Chojnacki, </a:t>
            </a:r>
          </a:p>
          <a:p>
            <a:pPr marL="0" indent="0">
              <a:buNone/>
            </a:pPr>
            <a:r>
              <a:rPr lang="en-US" dirty="0"/>
              <a:t>M. Jankowski, I. Michelon,  M. Pesek, M. Piersa, </a:t>
            </a:r>
          </a:p>
          <a:p>
            <a:pPr marL="0" indent="0">
              <a:buNone/>
            </a:pPr>
            <a:r>
              <a:rPr lang="en-US" dirty="0"/>
              <a:t>T. Treczoks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Alumni</a:t>
            </a:r>
            <a:r>
              <a:rPr lang="en-US" dirty="0"/>
              <a:t>: J. Croese, L. </a:t>
            </a:r>
            <a:r>
              <a:rPr lang="en-US" dirty="0" err="1"/>
              <a:t>Dupond</a:t>
            </a:r>
            <a:r>
              <a:rPr lang="en-US" dirty="0"/>
              <a:t>, K. </a:t>
            </a:r>
            <a:r>
              <a:rPr lang="en-US" dirty="0" err="1"/>
              <a:t>Dziubinska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R. Engel, W. Gins, R. Harding, B. Karg, K. Kulesz, </a:t>
            </a:r>
          </a:p>
          <a:p>
            <a:pPr marL="0" indent="0">
              <a:buNone/>
            </a:pPr>
            <a:r>
              <a:rPr lang="en-US" dirty="0"/>
              <a:t>S. Warren, F. Wienholtz, </a:t>
            </a:r>
            <a:r>
              <a:rPr lang="fi-FI" dirty="0"/>
              <a:t>E. Wistrom</a:t>
            </a:r>
            <a:r>
              <a:rPr lang="en-US" dirty="0"/>
              <a:t>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700" b="1" dirty="0"/>
              <a:t>Scientific collaborators:</a:t>
            </a:r>
          </a:p>
          <a:p>
            <a:r>
              <a:rPr lang="en-US" sz="1700" dirty="0">
                <a:latin typeface="Symbol" panose="05050102010706020507" pitchFamily="18" charset="2"/>
              </a:rPr>
              <a:t>b</a:t>
            </a:r>
            <a:r>
              <a:rPr lang="en-US" sz="1700" dirty="0"/>
              <a:t>-NMR on short lived-isotopes</a:t>
            </a:r>
          </a:p>
          <a:p>
            <a:pPr lvl="1"/>
            <a:r>
              <a:rPr lang="en-US" sz="1700" dirty="0"/>
              <a:t>UNIGE: NMR: J. Viger-Gravel, M. Pupier; </a:t>
            </a:r>
            <a:r>
              <a:rPr lang="en-US" sz="1700" dirty="0" err="1"/>
              <a:t>Vzz</a:t>
            </a:r>
            <a:r>
              <a:rPr lang="en-US" sz="1700" dirty="0"/>
              <a:t> calculations: T. Wesolowski, Y. </a:t>
            </a:r>
            <a:r>
              <a:rPr lang="en-US" sz="1700" dirty="0" err="1"/>
              <a:t>Gimball</a:t>
            </a:r>
            <a:r>
              <a:rPr lang="en-US" sz="1700" dirty="0"/>
              <a:t>-Zofka</a:t>
            </a:r>
          </a:p>
          <a:p>
            <a:pPr lvl="1"/>
            <a:r>
              <a:rPr lang="en-US" sz="1700" dirty="0"/>
              <a:t>Slovak Academy of Sciences: NMR </a:t>
            </a:r>
            <a:r>
              <a:rPr lang="en-US" sz="1700" dirty="0" err="1"/>
              <a:t>shieldings</a:t>
            </a:r>
            <a:r>
              <a:rPr lang="en-US" sz="1700" dirty="0"/>
              <a:t>: A. </a:t>
            </a:r>
            <a:r>
              <a:rPr lang="en-US" sz="1700" dirty="0" err="1"/>
              <a:t>Antusek</a:t>
            </a:r>
            <a:r>
              <a:rPr lang="en-US" sz="1700" dirty="0"/>
              <a:t>, A. Hurajt</a:t>
            </a:r>
          </a:p>
          <a:p>
            <a:pPr lvl="1"/>
            <a:r>
              <a:rPr lang="en-US" sz="1700" dirty="0"/>
              <a:t>Poznan U.: NMR: M. Baranowski, M. Kozak, J. Wolak</a:t>
            </a:r>
          </a:p>
          <a:p>
            <a:pPr lvl="1"/>
            <a:r>
              <a:rPr lang="en-US" sz="1700" dirty="0"/>
              <a:t>Czech Academy of Sciences: online setups: D. Zakoucky</a:t>
            </a:r>
          </a:p>
          <a:p>
            <a:pPr lvl="1"/>
            <a:r>
              <a:rPr lang="en-US" sz="1700" dirty="0"/>
              <a:t>Teheran U.: molecular dynamics: M. Maddah</a:t>
            </a:r>
          </a:p>
          <a:p>
            <a:pPr lvl="1"/>
            <a:r>
              <a:rPr lang="en-US" sz="1700" dirty="0"/>
              <a:t>Leipzig U.: NMR: J. </a:t>
            </a:r>
            <a:r>
              <a:rPr lang="en-US" sz="1700" dirty="0" err="1"/>
              <a:t>Matysik</a:t>
            </a:r>
            <a:endParaRPr lang="en-US" sz="1700" dirty="0"/>
          </a:p>
          <a:p>
            <a:pPr lvl="1"/>
            <a:r>
              <a:rPr lang="en-US" sz="1700" dirty="0"/>
              <a:t>U. Tennessee: b-detectors: M. Madurga</a:t>
            </a:r>
          </a:p>
          <a:p>
            <a:r>
              <a:rPr lang="en-US" sz="1700" dirty="0"/>
              <a:t>Gamma-MRI</a:t>
            </a:r>
          </a:p>
          <a:p>
            <a:pPr lvl="1"/>
            <a:r>
              <a:rPr lang="en-US" sz="1700" dirty="0"/>
              <a:t>CERN: isotope production: U. Koester, J. Schell, A. </a:t>
            </a:r>
            <a:r>
              <a:rPr lang="pt-BR" sz="1700" dirty="0"/>
              <a:t>Mokhles Gerami</a:t>
            </a:r>
            <a:endParaRPr lang="en-US" sz="1700" dirty="0"/>
          </a:p>
          <a:p>
            <a:pPr lvl="1"/>
            <a:r>
              <a:rPr lang="en-US" sz="1700" dirty="0"/>
              <a:t>HESSO/HEPIA: J-N. Hyacinthe, S. Pallada + team: Xe hyperpolarization</a:t>
            </a:r>
          </a:p>
          <a:p>
            <a:pPr lvl="1"/>
            <a:r>
              <a:rPr lang="en-US" sz="1700" dirty="0"/>
              <a:t>U </a:t>
            </a:r>
            <a:r>
              <a:rPr lang="en-US" sz="1700" dirty="0" err="1"/>
              <a:t>Complutense</a:t>
            </a:r>
            <a:r>
              <a:rPr lang="en-US" sz="1700" dirty="0"/>
              <a:t> Madrid: J-M. Udias, L. Fraile + team: g-detectors</a:t>
            </a:r>
          </a:p>
          <a:p>
            <a:pPr lvl="1"/>
            <a:r>
              <a:rPr lang="en-US" sz="1700" dirty="0"/>
              <a:t>RS2D: J. Rivoire + team: NMR console</a:t>
            </a:r>
          </a:p>
          <a:p>
            <a:pPr lvl="1"/>
            <a:r>
              <a:rPr lang="en-US" sz="1700" dirty="0"/>
              <a:t>KU Leuven: D. </a:t>
            </a:r>
            <a:r>
              <a:rPr lang="en-US" sz="1700" dirty="0" err="1"/>
              <a:t>Sakalariou</a:t>
            </a:r>
            <a:r>
              <a:rPr lang="en-US" sz="1700" dirty="0"/>
              <a:t> + team: MRI magnet + gradients</a:t>
            </a:r>
          </a:p>
          <a:p>
            <a:pPr lvl="1"/>
            <a:r>
              <a:rPr lang="en-US" sz="1700" dirty="0"/>
              <a:t>U Maastricht: simulations + encapsulation: R. Jolivet, K. </a:t>
            </a:r>
            <a:r>
              <a:rPr lang="en-US" sz="1700" dirty="0" err="1"/>
              <a:t>Dziubinska</a:t>
            </a:r>
            <a:r>
              <a:rPr lang="en-US" sz="1700" dirty="0"/>
              <a:t>-Kuehn</a:t>
            </a:r>
          </a:p>
          <a:p>
            <a:r>
              <a:rPr lang="en-US" sz="1700" dirty="0"/>
              <a:t>RD-ZULF-NMR:</a:t>
            </a:r>
          </a:p>
          <a:p>
            <a:pPr lvl="1"/>
            <a:r>
              <a:rPr lang="en-US" sz="1700" dirty="0"/>
              <a:t>Mainz: ZULF-NMR: D. Budker, D. </a:t>
            </a:r>
            <a:r>
              <a:rPr lang="en-US" sz="1700" dirty="0" err="1"/>
              <a:t>Barskyi</a:t>
            </a:r>
            <a:endParaRPr lang="en-US" sz="1700" dirty="0"/>
          </a:p>
          <a:p>
            <a:pPr lvl="1"/>
            <a:r>
              <a:rPr lang="en-US" sz="1700" dirty="0"/>
              <a:t>HUG: isotope production: A. </a:t>
            </a:r>
            <a:r>
              <a:rPr lang="en-US" sz="1700" dirty="0" err="1"/>
              <a:t>Grotzky</a:t>
            </a:r>
            <a:endParaRPr lang="en-US" sz="17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3276CA-482F-D22A-AA78-09F5AED01A22}"/>
              </a:ext>
            </a:extLst>
          </p:cNvPr>
          <p:cNvSpPr txBox="1"/>
          <p:nvPr/>
        </p:nvSpPr>
        <p:spPr>
          <a:xfrm>
            <a:off x="6964603" y="3653479"/>
            <a:ext cx="100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Funding:</a:t>
            </a:r>
          </a:p>
          <a:p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41BA986-FD72-1A24-032C-F1EDE7407A59}"/>
              </a:ext>
            </a:extLst>
          </p:cNvPr>
          <p:cNvGrpSpPr/>
          <p:nvPr/>
        </p:nvGrpSpPr>
        <p:grpSpPr>
          <a:xfrm>
            <a:off x="7094351" y="3945119"/>
            <a:ext cx="742702" cy="1428097"/>
            <a:chOff x="6588224" y="2726649"/>
            <a:chExt cx="742702" cy="1428097"/>
          </a:xfrm>
        </p:grpSpPr>
        <p:pic>
          <p:nvPicPr>
            <p:cNvPr id="8" name="Picture 8" descr="http://www.levkingroup.com/uploads/RTEmagicC_logo_erc_01.png.png">
              <a:hlinkClick r:id="rId2"/>
              <a:extLst>
                <a:ext uri="{FF2B5EF4-FFF2-40B4-BE49-F238E27FC236}">
                  <a16:creationId xmlns:a16="http://schemas.microsoft.com/office/drawing/2014/main" id="{F1BE0CDC-44BC-FBEB-F4FC-965C22F45E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03" t="1779" r="27138" b="18174"/>
            <a:stretch/>
          </p:blipFill>
          <p:spPr bwMode="auto">
            <a:xfrm>
              <a:off x="6588224" y="2726649"/>
              <a:ext cx="742702" cy="742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" descr="CERN144">
              <a:extLst>
                <a:ext uri="{FF2B5EF4-FFF2-40B4-BE49-F238E27FC236}">
                  <a16:creationId xmlns:a16="http://schemas.microsoft.com/office/drawing/2014/main" id="{A1049800-52BD-25E2-A0FB-399F366A37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614" y="3519606"/>
              <a:ext cx="635140" cy="635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680B310-137E-B0B1-F2E8-F708D9A963FE}"/>
              </a:ext>
            </a:extLst>
          </p:cNvPr>
          <p:cNvSpPr txBox="1"/>
          <p:nvPr/>
        </p:nvSpPr>
        <p:spPr>
          <a:xfrm>
            <a:off x="7771203" y="4064745"/>
            <a:ext cx="11664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err="1"/>
              <a:t>BetaDropNMR</a:t>
            </a:r>
            <a:endParaRPr lang="en-US" sz="1300" dirty="0"/>
          </a:p>
          <a:p>
            <a:r>
              <a:rPr lang="en-US" sz="1300" dirty="0" err="1"/>
              <a:t>PreSoBEN</a:t>
            </a:r>
            <a:endParaRPr lang="en-GB" sz="1300" dirty="0"/>
          </a:p>
        </p:txBody>
      </p:sp>
      <p:pic>
        <p:nvPicPr>
          <p:cNvPr id="5" name="Picture 4" descr="A group of people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ABB58748-C51C-3911-A66D-BBBC136D31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37400" r="15017" b="22700"/>
          <a:stretch/>
        </p:blipFill>
        <p:spPr>
          <a:xfrm>
            <a:off x="4314780" y="685239"/>
            <a:ext cx="4865732" cy="232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184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34D89-9509-4758-B14B-1D9C103C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Radiation-detected NMR: decay asymmetry</a:t>
            </a: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999B57-572C-4CFD-AD9D-52AEF1038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237" y="6364321"/>
            <a:ext cx="2519362" cy="360363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CF3BE-DB33-4A28-A785-37D08289130B}"/>
              </a:ext>
            </a:extLst>
          </p:cNvPr>
          <p:cNvSpPr txBox="1"/>
          <p:nvPr/>
        </p:nvSpPr>
        <p:spPr>
          <a:xfrm>
            <a:off x="5508104" y="1268760"/>
            <a:ext cx="1402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Gamma decay,</a:t>
            </a:r>
          </a:p>
          <a:p>
            <a:r>
              <a:rPr lang="en-US" sz="1600" dirty="0"/>
              <a:t>  spin &gt;1/2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A28326-87D9-44B6-9944-41FE946C5CE2}"/>
              </a:ext>
            </a:extLst>
          </p:cNvPr>
          <p:cNvGrpSpPr/>
          <p:nvPr/>
        </p:nvGrpSpPr>
        <p:grpSpPr>
          <a:xfrm>
            <a:off x="605424" y="1916832"/>
            <a:ext cx="4174015" cy="1175478"/>
            <a:chOff x="585513" y="1389426"/>
            <a:chExt cx="4174015" cy="1175478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0BFEC10-DAB3-4C60-AF8B-9C100DD6A4B5}"/>
                </a:ext>
              </a:extLst>
            </p:cNvPr>
            <p:cNvCxnSpPr/>
            <p:nvPr/>
          </p:nvCxnSpPr>
          <p:spPr>
            <a:xfrm flipV="1">
              <a:off x="4355976" y="2060848"/>
              <a:ext cx="0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B7F9246-9009-46F5-9BD9-CC83A09C417E}"/>
                </a:ext>
              </a:extLst>
            </p:cNvPr>
            <p:cNvSpPr txBox="1"/>
            <p:nvPr/>
          </p:nvSpPr>
          <p:spPr>
            <a:xfrm>
              <a:off x="4371280" y="2190688"/>
              <a:ext cx="388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baseline="-25000" dirty="0"/>
                <a:t>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2F3C414-0994-41F9-BBCD-09847B2A03B4}"/>
                </a:ext>
              </a:extLst>
            </p:cNvPr>
            <p:cNvSpPr txBox="1"/>
            <p:nvPr/>
          </p:nvSpPr>
          <p:spPr>
            <a:xfrm>
              <a:off x="585513" y="1389426"/>
              <a:ext cx="10908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Beta decay</a:t>
              </a:r>
            </a:p>
            <a:p>
              <a:r>
                <a:rPr lang="en-US" sz="1600" dirty="0"/>
                <a:t> spin &gt;0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91E17FA-6A42-4B6E-9B10-B10872E891A8}"/>
              </a:ext>
            </a:extLst>
          </p:cNvPr>
          <p:cNvSpPr/>
          <p:nvPr/>
        </p:nvSpPr>
        <p:spPr>
          <a:xfrm rot="5400000">
            <a:off x="2672943" y="494662"/>
            <a:ext cx="369334" cy="9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>
                <a:latin typeface="Symbol" panose="05050102010706020507" pitchFamily="18" charset="2"/>
              </a:rPr>
              <a:t>b</a:t>
            </a:r>
            <a:r>
              <a:rPr lang="en-GB" sz="1400" dirty="0"/>
              <a:t> detector</a:t>
            </a:r>
            <a:endParaRPr lang="fr-FR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6666F5-BC3D-4DA8-B835-184152221773}"/>
              </a:ext>
            </a:extLst>
          </p:cNvPr>
          <p:cNvSpPr/>
          <p:nvPr/>
        </p:nvSpPr>
        <p:spPr>
          <a:xfrm rot="10800000">
            <a:off x="8079288" y="2194080"/>
            <a:ext cx="479108" cy="9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>
                <a:latin typeface="Symbol" panose="05050102010706020507" pitchFamily="18" charset="2"/>
              </a:rPr>
              <a:t>g</a:t>
            </a:r>
            <a:r>
              <a:rPr lang="en-GB" sz="1400" dirty="0"/>
              <a:t> detector</a:t>
            </a:r>
            <a:endParaRPr lang="fr-FR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EEEDE4-2E16-480E-B972-1EE1B49B4F57}"/>
              </a:ext>
            </a:extLst>
          </p:cNvPr>
          <p:cNvSpPr txBox="1"/>
          <p:nvPr/>
        </p:nvSpPr>
        <p:spPr>
          <a:xfrm>
            <a:off x="214900" y="692696"/>
            <a:ext cx="183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Decay anisotropy</a:t>
            </a:r>
            <a:endParaRPr lang="fr-FR" b="1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A1BB7C-3F9C-EC4E-E293-0002BF293BFB}"/>
              </a:ext>
            </a:extLst>
          </p:cNvPr>
          <p:cNvGrpSpPr/>
          <p:nvPr/>
        </p:nvGrpSpPr>
        <p:grpSpPr>
          <a:xfrm>
            <a:off x="2357216" y="1052736"/>
            <a:ext cx="957320" cy="2639507"/>
            <a:chOff x="414564" y="2217147"/>
            <a:chExt cx="957320" cy="2639507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38E218D-88E1-C4AC-0886-C77347C11DD5}"/>
                </a:ext>
              </a:extLst>
            </p:cNvPr>
            <p:cNvSpPr/>
            <p:nvPr/>
          </p:nvSpPr>
          <p:spPr>
            <a:xfrm>
              <a:off x="643379" y="2937227"/>
              <a:ext cx="504056" cy="451518"/>
            </a:xfrm>
            <a:prstGeom prst="ellipse">
              <a:avLst/>
            </a:prstGeom>
            <a:solidFill>
              <a:schemeClr val="bg1">
                <a:lumMod val="65000"/>
                <a:alpha val="86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freezing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2A69853-52BA-0983-CA52-BE72C7B1A7C6}"/>
                    </a:ext>
                  </a:extLst>
                </p:cNvPr>
                <p:cNvSpPr txBox="1"/>
                <p:nvPr/>
              </p:nvSpPr>
              <p:spPr>
                <a:xfrm>
                  <a:off x="971600" y="2217147"/>
                  <a:ext cx="400284" cy="4781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</m:groupChr>
                      </m:oMath>
                    </m:oMathPara>
                  </a14:m>
                  <a:endParaRPr lang="fr-FR" sz="24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5B40887-0478-471A-8434-5757C03B0D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600" y="2217147"/>
                  <a:ext cx="400284" cy="478122"/>
                </a:xfrm>
                <a:prstGeom prst="rect">
                  <a:avLst/>
                </a:prstGeom>
                <a:blipFill>
                  <a:blip r:embed="rId7"/>
                  <a:stretch>
                    <a:fillRect l="-40909" t="-29114" r="-75758" b="-4050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D146363-032A-769D-6643-44FF46FF8B93}"/>
                </a:ext>
              </a:extLst>
            </p:cNvPr>
            <p:cNvCxnSpPr>
              <a:cxnSpLocks/>
            </p:cNvCxnSpPr>
            <p:nvPr/>
          </p:nvCxnSpPr>
          <p:spPr>
            <a:xfrm>
              <a:off x="885118" y="3450509"/>
              <a:ext cx="0" cy="1339505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E38F0AE4-E524-871E-CB91-95159CD4F73A}"/>
                </a:ext>
              </a:extLst>
            </p:cNvPr>
            <p:cNvSpPr/>
            <p:nvPr/>
          </p:nvSpPr>
          <p:spPr>
            <a:xfrm rot="10800000">
              <a:off x="827584" y="2348880"/>
              <a:ext cx="135646" cy="796416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F5203E1-A4E7-E34D-A736-B69866FBD9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199" y="3407505"/>
              <a:ext cx="271385" cy="133767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B650DAD-B5B8-47DE-7FAA-D3DAEB9D7E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325" y="3627689"/>
              <a:ext cx="94540" cy="105504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DA3238B-EF55-1354-8135-C06AA1D1FAE5}"/>
                </a:ext>
              </a:extLst>
            </p:cNvPr>
            <p:cNvGrpSpPr/>
            <p:nvPr/>
          </p:nvGrpSpPr>
          <p:grpSpPr>
            <a:xfrm rot="21322603" flipH="1">
              <a:off x="984908" y="3428626"/>
              <a:ext cx="381257" cy="1428028"/>
              <a:chOff x="771343" y="3508994"/>
              <a:chExt cx="322601" cy="1428028"/>
            </a:xfrm>
          </p:grpSpPr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9CC0D4D-5A1E-4180-A676-40E1758CF0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3944" y="3597517"/>
                <a:ext cx="0" cy="1339505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57E2B97D-3101-C18B-D002-2804448A6ADE}"/>
                  </a:ext>
                </a:extLst>
              </p:cNvPr>
              <p:cNvCxnSpPr>
                <a:cxnSpLocks/>
              </p:cNvCxnSpPr>
              <p:nvPr/>
            </p:nvCxnSpPr>
            <p:spPr>
              <a:xfrm rot="21322603" flipH="1">
                <a:off x="771343" y="3508994"/>
                <a:ext cx="302769" cy="1363528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8B4076E-654A-170E-04B9-8DDCB28880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52186" y="3723205"/>
                <a:ext cx="94540" cy="105504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F3581ACD-FB04-17E7-186D-B959EBF25905}"/>
                    </a:ext>
                  </a:extLst>
                </p:cNvPr>
                <p:cNvSpPr txBox="1"/>
                <p:nvPr/>
              </p:nvSpPr>
              <p:spPr>
                <a:xfrm>
                  <a:off x="414564" y="3867268"/>
                  <a:ext cx="26417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B16DB210-619D-4210-AC56-938B942B3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564" y="3867268"/>
                  <a:ext cx="26417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41860" r="-37209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F23DC61-7CD5-CE30-366C-292FAEAF8D06}"/>
              </a:ext>
            </a:extLst>
          </p:cNvPr>
          <p:cNvGrpSpPr/>
          <p:nvPr/>
        </p:nvGrpSpPr>
        <p:grpSpPr>
          <a:xfrm>
            <a:off x="5548376" y="1700808"/>
            <a:ext cx="2244148" cy="1728192"/>
            <a:chOff x="6454906" y="2636912"/>
            <a:chExt cx="2244148" cy="172819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E815D1B-A67A-8D12-3F89-4BB155E92E39}"/>
                </a:ext>
              </a:extLst>
            </p:cNvPr>
            <p:cNvSpPr/>
            <p:nvPr/>
          </p:nvSpPr>
          <p:spPr>
            <a:xfrm>
              <a:off x="7321095" y="3356992"/>
              <a:ext cx="504056" cy="451518"/>
            </a:xfrm>
            <a:prstGeom prst="ellipse">
              <a:avLst/>
            </a:prstGeom>
            <a:solidFill>
              <a:schemeClr val="bg1">
                <a:lumMod val="65000"/>
                <a:alpha val="86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freezing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F32E503F-14F5-FF1E-DFF7-03F0259F1DCD}"/>
                    </a:ext>
                  </a:extLst>
                </p:cNvPr>
                <p:cNvSpPr txBox="1"/>
                <p:nvPr/>
              </p:nvSpPr>
              <p:spPr>
                <a:xfrm>
                  <a:off x="7649316" y="2636912"/>
                  <a:ext cx="400284" cy="4781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</m:groupChr>
                      </m:oMath>
                    </m:oMathPara>
                  </a14:m>
                  <a:endParaRPr lang="fr-FR" sz="24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46F3651-8A14-4891-9B1D-BD8AB39A05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9316" y="2636912"/>
                  <a:ext cx="400284" cy="478122"/>
                </a:xfrm>
                <a:prstGeom prst="rect">
                  <a:avLst/>
                </a:prstGeom>
                <a:blipFill>
                  <a:blip r:embed="rId4"/>
                  <a:stretch>
                    <a:fillRect l="-39394" t="-30769" r="-77273" b="-410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86144533-DFBF-CA2A-1DED-1CABFF9536A8}"/>
                    </a:ext>
                  </a:extLst>
                </p:cNvPr>
                <p:cNvSpPr txBox="1"/>
                <p:nvPr/>
              </p:nvSpPr>
              <p:spPr>
                <a:xfrm>
                  <a:off x="6651095" y="3995772"/>
                  <a:ext cx="254553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1778AAAC-623A-4F84-996E-14F0CF8E2D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1095" y="3995772"/>
                  <a:ext cx="254553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3810" r="-21429" b="-2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C49146E-FAA0-7992-9CF5-C9D099A1A1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>
              <a:off x="7857038" y="3550478"/>
              <a:ext cx="842016" cy="12698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03C484D-2AF2-B081-00B7-3839E710AD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 rot="21000000">
              <a:off x="7833584" y="3391504"/>
              <a:ext cx="842016" cy="12698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AC8BBBBB-01CE-A3D8-0748-2E804E1AA1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072" b="30805"/>
            <a:stretch/>
          </p:blipFill>
          <p:spPr>
            <a:xfrm rot="412517">
              <a:off x="7850184" y="3694966"/>
              <a:ext cx="842016" cy="126988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5D1C784-6659-032B-A8B9-38F04D35746C}"/>
                </a:ext>
              </a:extLst>
            </p:cNvPr>
            <p:cNvGrpSpPr/>
            <p:nvPr/>
          </p:nvGrpSpPr>
          <p:grpSpPr>
            <a:xfrm rot="10800000">
              <a:off x="6454906" y="3398747"/>
              <a:ext cx="865470" cy="430450"/>
              <a:chOff x="7985984" y="3543904"/>
              <a:chExt cx="865470" cy="430450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D3AB8E5E-353B-A3FF-433A-7B19F36503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>
                <a:off x="8009438" y="3702878"/>
                <a:ext cx="842016" cy="126988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31BA8D27-71B2-CF30-DEC5-598D96BF53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 rot="21000000">
                <a:off x="7985984" y="3543904"/>
                <a:ext cx="842016" cy="126988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7DE39C67-F173-585E-5301-9D194AB64E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8072" b="30805"/>
              <a:stretch/>
            </p:blipFill>
            <p:spPr>
              <a:xfrm rot="412517">
                <a:off x="8002584" y="3847366"/>
                <a:ext cx="842016" cy="126988"/>
              </a:xfrm>
              <a:prstGeom prst="rect">
                <a:avLst/>
              </a:prstGeom>
            </p:spPr>
          </p:pic>
        </p:grp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03D08A94-49C3-AD32-3ED8-7545FD57C6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230" y="4685674"/>
            <a:ext cx="9192410" cy="1983686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A39B8EBA-DE7B-59C8-2B70-164E02B89013}"/>
              </a:ext>
            </a:extLst>
          </p:cNvPr>
          <p:cNvSpPr txBox="1"/>
          <p:nvPr/>
        </p:nvSpPr>
        <p:spPr>
          <a:xfrm>
            <a:off x="8307370" y="6530860"/>
            <a:ext cx="81945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L. </a:t>
            </a:r>
            <a:r>
              <a:rPr lang="en-US" sz="1200" dirty="0" err="1"/>
              <a:t>Dupond</a:t>
            </a:r>
            <a:endParaRPr lang="en-GB" sz="12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EAA7950-6846-8AEB-7763-8227D004F8AF}"/>
              </a:ext>
            </a:extLst>
          </p:cNvPr>
          <p:cNvSpPr/>
          <p:nvPr/>
        </p:nvSpPr>
        <p:spPr>
          <a:xfrm rot="5400000">
            <a:off x="6462939" y="3238792"/>
            <a:ext cx="479108" cy="9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>
                <a:latin typeface="Symbol" panose="05050102010706020507" pitchFamily="18" charset="2"/>
              </a:rPr>
              <a:t>g</a:t>
            </a:r>
            <a:r>
              <a:rPr lang="en-GB" sz="1400" dirty="0"/>
              <a:t> detector</a:t>
            </a:r>
            <a:endParaRPr lang="fr-FR" sz="14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D8FDB3C-6319-2B2D-67E7-D8212B4C4DED}"/>
              </a:ext>
            </a:extLst>
          </p:cNvPr>
          <p:cNvSpPr/>
          <p:nvPr/>
        </p:nvSpPr>
        <p:spPr>
          <a:xfrm rot="5400000">
            <a:off x="2662920" y="3490821"/>
            <a:ext cx="407099" cy="9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>
                <a:latin typeface="Symbol" panose="05050102010706020507" pitchFamily="18" charset="2"/>
              </a:rPr>
              <a:t>b</a:t>
            </a:r>
            <a:r>
              <a:rPr lang="en-GB" sz="1400" dirty="0"/>
              <a:t> detector</a:t>
            </a:r>
            <a:endParaRPr lang="fr-F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95EAAD-ACC4-3A69-2B0D-B703F6231C94}"/>
              </a:ext>
            </a:extLst>
          </p:cNvPr>
          <p:cNvSpPr txBox="1"/>
          <p:nvPr/>
        </p:nvSpPr>
        <p:spPr>
          <a:xfrm>
            <a:off x="214900" y="3765483"/>
            <a:ext cx="161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beta-NMR/MRI</a:t>
            </a:r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006713-150C-6979-AC4D-625BE2E1B348}"/>
              </a:ext>
            </a:extLst>
          </p:cNvPr>
          <p:cNvSpPr txBox="1"/>
          <p:nvPr/>
        </p:nvSpPr>
        <p:spPr>
          <a:xfrm>
            <a:off x="7217730" y="3760864"/>
            <a:ext cx="189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gamma-NMR/MRI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C5ECF1-E9CF-F1D9-34B9-BBF42AE93334}"/>
              </a:ext>
            </a:extLst>
          </p:cNvPr>
          <p:cNvSpPr txBox="1"/>
          <p:nvPr/>
        </p:nvSpPr>
        <p:spPr>
          <a:xfrm>
            <a:off x="3522817" y="4547459"/>
            <a:ext cx="2269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Procedure (RD-NMR): 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EA5DF-8EFC-9321-4147-D1455ECA5516}"/>
              </a:ext>
            </a:extLst>
          </p:cNvPr>
          <p:cNvSpPr txBox="1"/>
          <p:nvPr/>
        </p:nvSpPr>
        <p:spPr>
          <a:xfrm>
            <a:off x="266557" y="4267446"/>
            <a:ext cx="4109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Stopped in mm’s of material: 1-2D studies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CF3DB6-0CB0-AA61-223D-61F1C138E986}"/>
              </a:ext>
            </a:extLst>
          </p:cNvPr>
          <p:cNvSpPr txBox="1"/>
          <p:nvPr/>
        </p:nvSpPr>
        <p:spPr>
          <a:xfrm>
            <a:off x="5002295" y="4204789"/>
            <a:ext cx="3832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pass cm’s of material: 1-2D studies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480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11CF0-56C2-2E7F-DCC7-A6D5A0A09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liquid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to understand short-lived nuclei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7FD1-E04B-DC4E-BA1E-6E315C80D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692696"/>
            <a:ext cx="7488832" cy="4752528"/>
          </a:xfrm>
        </p:spPr>
        <p:txBody>
          <a:bodyPr/>
          <a:lstStyle/>
          <a:p>
            <a:r>
              <a:rPr lang="en-US" dirty="0"/>
              <a:t>Liquid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-NMR at ISOLDE facility + NMR shielding calculations:</a:t>
            </a:r>
          </a:p>
          <a:p>
            <a:pPr lvl="1"/>
            <a:r>
              <a:rPr lang="en-US" dirty="0"/>
              <a:t>Accurate magnetic moments of short-lived nuclei</a:t>
            </a:r>
          </a:p>
          <a:p>
            <a:pPr lvl="1"/>
            <a:r>
              <a:rPr lang="en-US" dirty="0"/>
              <a:t>+ rf-laser spectroscopy =&gt; first precise studies of distribution               of </a:t>
            </a:r>
            <a:r>
              <a:rPr lang="en-US" dirty="0" err="1"/>
              <a:t>magnetisation</a:t>
            </a:r>
            <a:r>
              <a:rPr lang="en-US" dirty="0"/>
              <a:t> and neutrons in unstable nuclei</a:t>
            </a:r>
          </a:p>
          <a:p>
            <a:r>
              <a:rPr lang="en-US" dirty="0"/>
              <a:t>Project just started: </a:t>
            </a:r>
          </a:p>
          <a:p>
            <a:pPr lvl="1"/>
            <a:r>
              <a:rPr lang="en-US" dirty="0"/>
              <a:t>Planned studies on Be, Na, Mg, K, Rn, Fr, Ra isotopes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D1AE3D-8698-C247-5542-E3445FCD48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8" descr="http://www.levkingroup.com/uploads/RTEmagicC_logo_erc_01.png.png">
            <a:hlinkClick r:id="rId2"/>
            <a:extLst>
              <a:ext uri="{FF2B5EF4-FFF2-40B4-BE49-F238E27FC236}">
                <a16:creationId xmlns:a16="http://schemas.microsoft.com/office/drawing/2014/main" id="{D9827DE6-D61C-71FC-EF43-F9BAEC8E06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3" t="1779" r="27138" b="18174"/>
          <a:stretch/>
        </p:blipFill>
        <p:spPr bwMode="auto">
          <a:xfrm>
            <a:off x="7668344" y="1124744"/>
            <a:ext cx="862187" cy="86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5BE04D-B473-AB20-3A34-386B6E2A9B35}"/>
              </a:ext>
            </a:extLst>
          </p:cNvPr>
          <p:cNvSpPr txBox="1"/>
          <p:nvPr/>
        </p:nvSpPr>
        <p:spPr>
          <a:xfrm>
            <a:off x="7507138" y="1936826"/>
            <a:ext cx="1140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PreSOBEN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58EF499-DF8A-3392-9EB9-2E216AE242E6}"/>
              </a:ext>
            </a:extLst>
          </p:cNvPr>
          <p:cNvGrpSpPr/>
          <p:nvPr/>
        </p:nvGrpSpPr>
        <p:grpSpPr>
          <a:xfrm>
            <a:off x="35496" y="2732195"/>
            <a:ext cx="8991605" cy="3937165"/>
            <a:chOff x="755576" y="1443636"/>
            <a:chExt cx="7473461" cy="2993473"/>
          </a:xfrm>
        </p:grpSpPr>
        <p:pic>
          <p:nvPicPr>
            <p:cNvPr id="14" name="Picture 1">
              <a:extLst>
                <a:ext uri="{FF2B5EF4-FFF2-40B4-BE49-F238E27FC236}">
                  <a16:creationId xmlns:a16="http://schemas.microsoft.com/office/drawing/2014/main" id="{4E60F618-47E1-7FF3-B0FA-4195F7AE10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1443636"/>
              <a:ext cx="7473461" cy="299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B62B7EA-45CE-75A0-CEAD-F30A5199F26A}"/>
                </a:ext>
              </a:extLst>
            </p:cNvPr>
            <p:cNvSpPr/>
            <p:nvPr/>
          </p:nvSpPr>
          <p:spPr>
            <a:xfrm>
              <a:off x="5023098" y="2780928"/>
              <a:ext cx="72008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9977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/>
              <a:t>Idea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817A87DA-AD0D-4655-8C42-889C59541D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27864" y="6486090"/>
            <a:ext cx="2033573" cy="360363"/>
          </a:xfrm>
        </p:spPr>
        <p:txBody>
          <a:bodyPr/>
          <a:lstStyle/>
          <a:p>
            <a:endParaRPr lang="fr-FR" sz="1600" dirty="0"/>
          </a:p>
        </p:txBody>
      </p: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EBF3DC63-B21B-4465-BCD9-126056752BD9}"/>
              </a:ext>
            </a:extLst>
          </p:cNvPr>
          <p:cNvSpPr txBox="1">
            <a:spLocks/>
          </p:cNvSpPr>
          <p:nvPr/>
        </p:nvSpPr>
        <p:spPr>
          <a:xfrm>
            <a:off x="4468510" y="6492214"/>
            <a:ext cx="547744" cy="409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81</a:t>
            </a:fld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Content Placeholder 5">
            <a:extLst>
              <a:ext uri="{FF2B5EF4-FFF2-40B4-BE49-F238E27FC236}">
                <a16:creationId xmlns:a16="http://schemas.microsoft.com/office/drawing/2014/main" id="{90B425E0-FEFE-4AC4-9E21-D3609C2F7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40" y="1556792"/>
            <a:ext cx="8883820" cy="5038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b="1" dirty="0">
                <a:solidFill>
                  <a:srgbClr val="29348C"/>
                </a:solidFill>
              </a:rPr>
              <a:t>What is Magnetic Hyperfine Anomaly? = Bohr-Weisskopf effect (</a:t>
            </a:r>
            <a:r>
              <a:rPr lang="en-GB" sz="2200" b="1" dirty="0">
                <a:solidFill>
                  <a:srgbClr val="29348C"/>
                </a:solidFill>
                <a:latin typeface="Symbol" panose="05050102010706020507" pitchFamily="18" charset="2"/>
              </a:rPr>
              <a:t>e</a:t>
            </a:r>
            <a:r>
              <a:rPr lang="en-GB" sz="2200" b="1" dirty="0">
                <a:solidFill>
                  <a:srgbClr val="29348C"/>
                </a:solidFill>
              </a:rPr>
              <a:t>) </a:t>
            </a:r>
          </a:p>
          <a:p>
            <a:r>
              <a:rPr lang="en-GB" sz="2000" dirty="0"/>
              <a:t>Effect of </a:t>
            </a:r>
            <a:r>
              <a:rPr lang="en-GB" sz="2000" b="1" dirty="0"/>
              <a:t>finite nuclear magnetisation </a:t>
            </a:r>
            <a:r>
              <a:rPr lang="en-GB" sz="2000" dirty="0"/>
              <a:t>on hyperfine structure</a:t>
            </a:r>
          </a:p>
          <a:p>
            <a:r>
              <a:rPr lang="en-GB" sz="2000" dirty="0"/>
              <a:t>Probes </a:t>
            </a:r>
            <a:r>
              <a:rPr lang="en-GB" sz="2000" b="1" dirty="0"/>
              <a:t>distribution of nuclear magnetisation</a:t>
            </a:r>
            <a:r>
              <a:rPr lang="en-GB" sz="2000" dirty="0"/>
              <a:t> and, via it, unpaired </a:t>
            </a:r>
            <a:r>
              <a:rPr lang="en-GB" sz="2000" b="1" dirty="0"/>
              <a:t>neutrons</a:t>
            </a:r>
          </a:p>
          <a:p>
            <a:r>
              <a:rPr lang="en-GB" sz="2000" dirty="0"/>
              <a:t>Very small effect, </a:t>
            </a:r>
            <a:r>
              <a:rPr lang="en-GB" sz="2000" b="1" dirty="0"/>
              <a:t>down to 10</a:t>
            </a:r>
            <a:r>
              <a:rPr lang="en-GB" sz="2000" b="1" baseline="30000" dirty="0"/>
              <a:t>-6</a:t>
            </a:r>
            <a:r>
              <a:rPr lang="en-GB" sz="2000" b="1" dirty="0"/>
              <a:t> </a:t>
            </a:r>
            <a:r>
              <a:rPr lang="en-GB" sz="2000" dirty="0"/>
              <a:t>(up to 10</a:t>
            </a:r>
            <a:r>
              <a:rPr lang="en-GB" sz="2000" baseline="30000" dirty="0"/>
              <a:t>-2</a:t>
            </a:r>
            <a:r>
              <a:rPr lang="en-GB" sz="2000" dirty="0"/>
              <a:t> in rare cases) </a:t>
            </a:r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r>
              <a:rPr lang="en-GB" sz="2200" b="1" dirty="0">
                <a:solidFill>
                  <a:srgbClr val="29348C"/>
                </a:solidFill>
              </a:rPr>
              <a:t>What do we require to determine it experimentally?</a:t>
            </a:r>
          </a:p>
          <a:p>
            <a:r>
              <a:rPr lang="en-GB" sz="2000" b="1" dirty="0"/>
              <a:t>magnetic dipole moment </a:t>
            </a:r>
            <a:r>
              <a:rPr lang="en-GB" sz="2000" dirty="0"/>
              <a:t>down to </a:t>
            </a:r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r>
              <a:rPr lang="en-GB" sz="2000" b="1" dirty="0"/>
              <a:t>-10</a:t>
            </a:r>
            <a:r>
              <a:rPr lang="en-GB" sz="2000" b="1" baseline="30000" dirty="0"/>
              <a:t>-6</a:t>
            </a:r>
            <a:r>
              <a:rPr lang="en-GB" sz="2000" b="1" dirty="0"/>
              <a:t> accuracy</a:t>
            </a:r>
          </a:p>
          <a:p>
            <a:r>
              <a:rPr lang="en-GB" sz="2000" b="1" dirty="0"/>
              <a:t>magnetic hyperfine structure constant </a:t>
            </a:r>
            <a:r>
              <a:rPr lang="en-GB" sz="2000" dirty="0"/>
              <a:t>down to </a:t>
            </a:r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r>
              <a:rPr lang="en-GB" sz="2000" b="1" dirty="0"/>
              <a:t>-10</a:t>
            </a:r>
            <a:r>
              <a:rPr lang="en-GB" sz="2000" b="1" baseline="30000" dirty="0"/>
              <a:t>-5</a:t>
            </a:r>
            <a:r>
              <a:rPr lang="en-GB" sz="2000" b="1" dirty="0"/>
              <a:t> accuracy</a:t>
            </a:r>
            <a:endParaRPr lang="en-GB" sz="2000" dirty="0"/>
          </a:p>
          <a:p>
            <a:endParaRPr lang="fr-FR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36E881-5408-4BAE-9EC9-7046F079AEC4}"/>
              </a:ext>
            </a:extLst>
          </p:cNvPr>
          <p:cNvSpPr txBox="1"/>
          <p:nvPr/>
        </p:nvSpPr>
        <p:spPr>
          <a:xfrm>
            <a:off x="686050" y="750212"/>
            <a:ext cx="800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Measure Hyperfine Anomaly in unstable nuclei, not neglect it</a:t>
            </a:r>
            <a:endParaRPr lang="fr-FR" sz="2400" b="1" dirty="0">
              <a:solidFill>
                <a:srgbClr val="C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2984C6-D47F-4EFC-B49D-40234F6726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6" r="5666"/>
          <a:stretch/>
        </p:blipFill>
        <p:spPr>
          <a:xfrm>
            <a:off x="6925929" y="2781888"/>
            <a:ext cx="1767121" cy="15714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26F90B-3FA5-4F19-9334-195A2FE018A1}"/>
              </a:ext>
            </a:extLst>
          </p:cNvPr>
          <p:cNvSpPr txBox="1"/>
          <p:nvPr/>
        </p:nvSpPr>
        <p:spPr>
          <a:xfrm>
            <a:off x="-193229" y="5835274"/>
            <a:ext cx="92554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buFont typeface="Symbol" panose="05050102010706020507" pitchFamily="18" charset="2"/>
              <a:buChar char="Þ"/>
            </a:pPr>
            <a:r>
              <a:rPr lang="en-GB" sz="2400" b="1" dirty="0">
                <a:solidFill>
                  <a:srgbClr val="29348C"/>
                </a:solidFill>
              </a:rPr>
              <a:t>2 orders of magnitude higher accuracy </a:t>
            </a:r>
          </a:p>
          <a:p>
            <a:pPr algn="ctr"/>
            <a:r>
              <a:rPr lang="en-GB" sz="2400" b="1" dirty="0">
                <a:solidFill>
                  <a:srgbClr val="29348C"/>
                </a:solidFill>
              </a:rPr>
              <a:t>than previously reachable for unstable nuclei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C78923-45C7-4CC3-BC61-B0653C1FF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940" y="42477"/>
            <a:ext cx="559907" cy="5642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B34AB9-B9B6-4866-8C12-BD3FE898F857}"/>
              </a:ext>
            </a:extLst>
          </p:cNvPr>
          <p:cNvSpPr txBox="1"/>
          <p:nvPr/>
        </p:nvSpPr>
        <p:spPr>
          <a:xfrm>
            <a:off x="8047847" y="146234"/>
            <a:ext cx="1140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PreSOBEN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71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858C3-2F92-4047-9A96-3E431986E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Ingredients</a:t>
            </a:r>
            <a:endParaRPr lang="fr-FR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67C1BAE-E786-4F23-92D0-9B0A65478695}"/>
              </a:ext>
            </a:extLst>
          </p:cNvPr>
          <p:cNvSpPr txBox="1"/>
          <p:nvPr/>
        </p:nvSpPr>
        <p:spPr>
          <a:xfrm>
            <a:off x="1746559" y="2683744"/>
            <a:ext cx="570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I&gt;0</a:t>
            </a:r>
          </a:p>
        </p:txBody>
      </p:sp>
      <p:sp>
        <p:nvSpPr>
          <p:cNvPr id="142" name="Arrow: Right 141">
            <a:extLst>
              <a:ext uri="{FF2B5EF4-FFF2-40B4-BE49-F238E27FC236}">
                <a16:creationId xmlns:a16="http://schemas.microsoft.com/office/drawing/2014/main" id="{AE31805E-DBBA-494F-B758-5337C70BC7DC}"/>
              </a:ext>
            </a:extLst>
          </p:cNvPr>
          <p:cNvSpPr/>
          <p:nvPr/>
        </p:nvSpPr>
        <p:spPr>
          <a:xfrm>
            <a:off x="6024165" y="2035632"/>
            <a:ext cx="273158" cy="681124"/>
          </a:xfrm>
          <a:prstGeom prst="rightArrow">
            <a:avLst>
              <a:gd name="adj1" fmla="val 50000"/>
              <a:gd name="adj2" fmla="val 45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Arrow: Right 142">
            <a:extLst>
              <a:ext uri="{FF2B5EF4-FFF2-40B4-BE49-F238E27FC236}">
                <a16:creationId xmlns:a16="http://schemas.microsoft.com/office/drawing/2014/main" id="{EFE35E8D-7533-4023-9AA1-6D6B1BEDB70D}"/>
              </a:ext>
            </a:extLst>
          </p:cNvPr>
          <p:cNvSpPr/>
          <p:nvPr/>
        </p:nvSpPr>
        <p:spPr>
          <a:xfrm rot="10800000">
            <a:off x="2546686" y="1963624"/>
            <a:ext cx="243403" cy="682628"/>
          </a:xfrm>
          <a:prstGeom prst="rightArrow">
            <a:avLst>
              <a:gd name="adj1" fmla="val 50000"/>
              <a:gd name="adj2" fmla="val 45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C12C03-542E-4FFE-A318-97874E0D5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613" y="688043"/>
            <a:ext cx="8121389" cy="850041"/>
          </a:xfrm>
        </p:spPr>
        <p:txBody>
          <a:bodyPr>
            <a:noAutofit/>
          </a:bodyPr>
          <a:lstStyle/>
          <a:p>
            <a:pPr algn="ctr"/>
            <a:r>
              <a:rPr lang="en-GB" sz="2200" dirty="0"/>
              <a:t>Spin polarisation and asymmetric decay: Optical pumping</a:t>
            </a:r>
          </a:p>
        </p:txBody>
      </p:sp>
      <p:sp>
        <p:nvSpPr>
          <p:cNvPr id="92" name="Slide Number Placeholder 5">
            <a:extLst>
              <a:ext uri="{FF2B5EF4-FFF2-40B4-BE49-F238E27FC236}">
                <a16:creationId xmlns:a16="http://schemas.microsoft.com/office/drawing/2014/main" id="{F86FD757-1038-43CD-8151-FC26879C1A44}"/>
              </a:ext>
            </a:extLst>
          </p:cNvPr>
          <p:cNvSpPr txBox="1">
            <a:spLocks/>
          </p:cNvSpPr>
          <p:nvPr/>
        </p:nvSpPr>
        <p:spPr>
          <a:xfrm>
            <a:off x="8604448" y="6455230"/>
            <a:ext cx="547744" cy="446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82</a:t>
            </a:fld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532938CB-1F33-44C8-BAE6-86B91062D6A8}"/>
              </a:ext>
            </a:extLst>
          </p:cNvPr>
          <p:cNvGrpSpPr/>
          <p:nvPr/>
        </p:nvGrpSpPr>
        <p:grpSpPr>
          <a:xfrm>
            <a:off x="597068" y="1315393"/>
            <a:ext cx="957320" cy="2639507"/>
            <a:chOff x="414564" y="2217147"/>
            <a:chExt cx="957320" cy="263950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FECF204-40D5-484A-B2B9-E6447AAC7FDE}"/>
                </a:ext>
              </a:extLst>
            </p:cNvPr>
            <p:cNvSpPr/>
            <p:nvPr/>
          </p:nvSpPr>
          <p:spPr>
            <a:xfrm>
              <a:off x="643379" y="2937227"/>
              <a:ext cx="504056" cy="451518"/>
            </a:xfrm>
            <a:prstGeom prst="ellipse">
              <a:avLst/>
            </a:prstGeom>
            <a:solidFill>
              <a:schemeClr val="bg1">
                <a:lumMod val="65000"/>
                <a:alpha val="86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freezing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5B40887-0478-471A-8434-5757C03B0DB4}"/>
                    </a:ext>
                  </a:extLst>
                </p:cNvPr>
                <p:cNvSpPr txBox="1"/>
                <p:nvPr/>
              </p:nvSpPr>
              <p:spPr>
                <a:xfrm>
                  <a:off x="971600" y="2217147"/>
                  <a:ext cx="400284" cy="4781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</m:groupChr>
                      </m:oMath>
                    </m:oMathPara>
                  </a14:m>
                  <a:endParaRPr lang="fr-FR" sz="24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5B40887-0478-471A-8434-5757C03B0D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600" y="2217147"/>
                  <a:ext cx="400284" cy="478122"/>
                </a:xfrm>
                <a:prstGeom prst="rect">
                  <a:avLst/>
                </a:prstGeom>
                <a:blipFill>
                  <a:blip r:embed="rId2"/>
                  <a:stretch>
                    <a:fillRect l="-40909" t="-29114" r="-75758" b="-4050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10F0D70-D6AB-411C-9D72-9BF98C86F115}"/>
                </a:ext>
              </a:extLst>
            </p:cNvPr>
            <p:cNvCxnSpPr>
              <a:cxnSpLocks/>
            </p:cNvCxnSpPr>
            <p:nvPr/>
          </p:nvCxnSpPr>
          <p:spPr>
            <a:xfrm>
              <a:off x="885118" y="3450509"/>
              <a:ext cx="0" cy="1339505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Arrow: Down 106">
              <a:extLst>
                <a:ext uri="{FF2B5EF4-FFF2-40B4-BE49-F238E27FC236}">
                  <a16:creationId xmlns:a16="http://schemas.microsoft.com/office/drawing/2014/main" id="{570C9DC7-ED50-4EE7-81AC-3D87A24DB656}"/>
                </a:ext>
              </a:extLst>
            </p:cNvPr>
            <p:cNvSpPr/>
            <p:nvPr/>
          </p:nvSpPr>
          <p:spPr>
            <a:xfrm rot="10800000">
              <a:off x="827584" y="2348880"/>
              <a:ext cx="135646" cy="796416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6B44038A-3D74-4479-BD16-19321461EA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199" y="3407505"/>
              <a:ext cx="271385" cy="133767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EBA1B42D-BCB0-4BF8-BCCA-C774F88485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325" y="3627689"/>
              <a:ext cx="94540" cy="105504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EEB8BE1A-7186-44EA-BAEA-46219D540F0B}"/>
                </a:ext>
              </a:extLst>
            </p:cNvPr>
            <p:cNvGrpSpPr/>
            <p:nvPr/>
          </p:nvGrpSpPr>
          <p:grpSpPr>
            <a:xfrm rot="21322603" flipH="1">
              <a:off x="984908" y="3428626"/>
              <a:ext cx="381257" cy="1428028"/>
              <a:chOff x="771343" y="3508994"/>
              <a:chExt cx="322601" cy="1428028"/>
            </a:xfrm>
          </p:grpSpPr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34E97FB2-CD8E-4BB6-98F9-6B3B477C3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3944" y="3597517"/>
                <a:ext cx="0" cy="1339505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>
                <a:extLst>
                  <a:ext uri="{FF2B5EF4-FFF2-40B4-BE49-F238E27FC236}">
                    <a16:creationId xmlns:a16="http://schemas.microsoft.com/office/drawing/2014/main" id="{E6260AF7-D106-48DC-9375-9B4D8550656F}"/>
                  </a:ext>
                </a:extLst>
              </p:cNvPr>
              <p:cNvCxnSpPr>
                <a:cxnSpLocks/>
              </p:cNvCxnSpPr>
              <p:nvPr/>
            </p:nvCxnSpPr>
            <p:spPr>
              <a:xfrm rot="21322603" flipH="1">
                <a:off x="771343" y="3508994"/>
                <a:ext cx="302769" cy="1363528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498D50FF-D9F9-471E-A6CD-20559E1FA0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52186" y="3723205"/>
                <a:ext cx="94540" cy="105504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B16DB210-619D-4210-AC56-938B942B30EB}"/>
                    </a:ext>
                  </a:extLst>
                </p:cNvPr>
                <p:cNvSpPr txBox="1"/>
                <p:nvPr/>
              </p:nvSpPr>
              <p:spPr>
                <a:xfrm>
                  <a:off x="414564" y="3867268"/>
                  <a:ext cx="26417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B16DB210-619D-4210-AC56-938B942B3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564" y="3867268"/>
                  <a:ext cx="264175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41860" r="-37209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B34FB689-1756-4D6D-A3EC-E187EBFD42E6}"/>
              </a:ext>
            </a:extLst>
          </p:cNvPr>
          <p:cNvGrpSpPr/>
          <p:nvPr/>
        </p:nvGrpSpPr>
        <p:grpSpPr>
          <a:xfrm>
            <a:off x="6710898" y="1313143"/>
            <a:ext cx="2244148" cy="2339394"/>
            <a:chOff x="6454906" y="2636912"/>
            <a:chExt cx="2244148" cy="2339394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F1019242-4B4B-42CD-B366-4387B21DB8CF}"/>
                </a:ext>
              </a:extLst>
            </p:cNvPr>
            <p:cNvSpPr txBox="1"/>
            <p:nvPr/>
          </p:nvSpPr>
          <p:spPr>
            <a:xfrm>
              <a:off x="7177822" y="4545419"/>
              <a:ext cx="79060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I&gt;1/2</a:t>
              </a: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0A80D4A9-A732-4097-A6D3-6F8A42F747E1}"/>
                </a:ext>
              </a:extLst>
            </p:cNvPr>
            <p:cNvSpPr/>
            <p:nvPr/>
          </p:nvSpPr>
          <p:spPr>
            <a:xfrm>
              <a:off x="7321095" y="3356992"/>
              <a:ext cx="504056" cy="451518"/>
            </a:xfrm>
            <a:prstGeom prst="ellipse">
              <a:avLst/>
            </a:prstGeom>
            <a:solidFill>
              <a:schemeClr val="bg1">
                <a:lumMod val="65000"/>
                <a:alpha val="86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freezing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46F3651-8A14-4891-9B1D-BD8AB39A0534}"/>
                    </a:ext>
                  </a:extLst>
                </p:cNvPr>
                <p:cNvSpPr txBox="1"/>
                <p:nvPr/>
              </p:nvSpPr>
              <p:spPr>
                <a:xfrm>
                  <a:off x="7649316" y="2636912"/>
                  <a:ext cx="400284" cy="47812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</m:groupChr>
                      </m:oMath>
                    </m:oMathPara>
                  </a14:m>
                  <a:endParaRPr lang="fr-FR" sz="24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46F3651-8A14-4891-9B1D-BD8AB39A05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9316" y="2636912"/>
                  <a:ext cx="400284" cy="478122"/>
                </a:xfrm>
                <a:prstGeom prst="rect">
                  <a:avLst/>
                </a:prstGeom>
                <a:blipFill>
                  <a:blip r:embed="rId4"/>
                  <a:stretch>
                    <a:fillRect l="-39394" t="-30769" r="-77273" b="-410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1778AAAC-623A-4F84-996E-14F0CF8E2D41}"/>
                    </a:ext>
                  </a:extLst>
                </p:cNvPr>
                <p:cNvSpPr txBox="1"/>
                <p:nvPr/>
              </p:nvSpPr>
              <p:spPr>
                <a:xfrm>
                  <a:off x="6651095" y="3995772"/>
                  <a:ext cx="254553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1778AAAC-623A-4F84-996E-14F0CF8E2D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1095" y="3995772"/>
                  <a:ext cx="254553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3810" r="-21429" b="-2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39" name="Picture 238">
              <a:extLst>
                <a:ext uri="{FF2B5EF4-FFF2-40B4-BE49-F238E27FC236}">
                  <a16:creationId xmlns:a16="http://schemas.microsoft.com/office/drawing/2014/main" id="{B8FCCA16-5A82-495D-B2D6-DC9667D4CA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072" b="30805"/>
            <a:stretch/>
          </p:blipFill>
          <p:spPr>
            <a:xfrm>
              <a:off x="7857038" y="3550478"/>
              <a:ext cx="842016" cy="126988"/>
            </a:xfrm>
            <a:prstGeom prst="rect">
              <a:avLst/>
            </a:prstGeom>
          </p:spPr>
        </p:pic>
        <p:pic>
          <p:nvPicPr>
            <p:cNvPr id="243" name="Picture 242">
              <a:extLst>
                <a:ext uri="{FF2B5EF4-FFF2-40B4-BE49-F238E27FC236}">
                  <a16:creationId xmlns:a16="http://schemas.microsoft.com/office/drawing/2014/main" id="{0280E4D1-5103-4497-AD16-888F70695A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072" b="30805"/>
            <a:stretch/>
          </p:blipFill>
          <p:spPr>
            <a:xfrm rot="21000000">
              <a:off x="7833584" y="3391504"/>
              <a:ext cx="842016" cy="126988"/>
            </a:xfrm>
            <a:prstGeom prst="rect">
              <a:avLst/>
            </a:prstGeom>
          </p:spPr>
        </p:pic>
        <p:pic>
          <p:nvPicPr>
            <p:cNvPr id="244" name="Picture 243">
              <a:extLst>
                <a:ext uri="{FF2B5EF4-FFF2-40B4-BE49-F238E27FC236}">
                  <a16:creationId xmlns:a16="http://schemas.microsoft.com/office/drawing/2014/main" id="{0A627B13-2417-4F88-B49C-81145EDAD9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072" b="30805"/>
            <a:stretch/>
          </p:blipFill>
          <p:spPr>
            <a:xfrm rot="412517">
              <a:off x="7850184" y="3694966"/>
              <a:ext cx="842016" cy="126988"/>
            </a:xfrm>
            <a:prstGeom prst="rect">
              <a:avLst/>
            </a:prstGeom>
          </p:spPr>
        </p:pic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id="{6414BEEC-47F5-4C16-934E-151408EDE648}"/>
                </a:ext>
              </a:extLst>
            </p:cNvPr>
            <p:cNvGrpSpPr/>
            <p:nvPr/>
          </p:nvGrpSpPr>
          <p:grpSpPr>
            <a:xfrm rot="10800000">
              <a:off x="6454906" y="3398747"/>
              <a:ext cx="865470" cy="430450"/>
              <a:chOff x="7985984" y="3543904"/>
              <a:chExt cx="865470" cy="430450"/>
            </a:xfrm>
          </p:grpSpPr>
          <p:pic>
            <p:nvPicPr>
              <p:cNvPr id="245" name="Picture 244">
                <a:extLst>
                  <a:ext uri="{FF2B5EF4-FFF2-40B4-BE49-F238E27FC236}">
                    <a16:creationId xmlns:a16="http://schemas.microsoft.com/office/drawing/2014/main" id="{E65AE50C-165D-43A6-A311-7956C6CADE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8072" b="30805"/>
              <a:stretch/>
            </p:blipFill>
            <p:spPr>
              <a:xfrm>
                <a:off x="8009438" y="3702878"/>
                <a:ext cx="842016" cy="126988"/>
              </a:xfrm>
              <a:prstGeom prst="rect">
                <a:avLst/>
              </a:prstGeom>
            </p:spPr>
          </p:pic>
          <p:pic>
            <p:nvPicPr>
              <p:cNvPr id="246" name="Picture 245">
                <a:extLst>
                  <a:ext uri="{FF2B5EF4-FFF2-40B4-BE49-F238E27FC236}">
                    <a16:creationId xmlns:a16="http://schemas.microsoft.com/office/drawing/2014/main" id="{11DFECAF-6007-4E0D-A153-C333AE1E27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8072" b="30805"/>
              <a:stretch/>
            </p:blipFill>
            <p:spPr>
              <a:xfrm rot="21000000">
                <a:off x="7985984" y="3543904"/>
                <a:ext cx="842016" cy="126988"/>
              </a:xfrm>
              <a:prstGeom prst="rect">
                <a:avLst/>
              </a:prstGeom>
            </p:spPr>
          </p:pic>
          <p:pic>
            <p:nvPicPr>
              <p:cNvPr id="247" name="Picture 246">
                <a:extLst>
                  <a:ext uri="{FF2B5EF4-FFF2-40B4-BE49-F238E27FC236}">
                    <a16:creationId xmlns:a16="http://schemas.microsoft.com/office/drawing/2014/main" id="{9B65CB51-7241-4651-966A-0D02E8BDC8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8072" b="30805"/>
              <a:stretch/>
            </p:blipFill>
            <p:spPr>
              <a:xfrm rot="412517">
                <a:off x="8002584" y="3847366"/>
                <a:ext cx="842016" cy="126988"/>
              </a:xfrm>
              <a:prstGeom prst="rect">
                <a:avLst/>
              </a:prstGeom>
            </p:spPr>
          </p:pic>
        </p:grpSp>
      </p:grpSp>
      <p:pic>
        <p:nvPicPr>
          <p:cNvPr id="254" name="Picture 253">
            <a:extLst>
              <a:ext uri="{FF2B5EF4-FFF2-40B4-BE49-F238E27FC236}">
                <a16:creationId xmlns:a16="http://schemas.microsoft.com/office/drawing/2014/main" id="{0F859923-0D16-456D-A90C-3E4C39490A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60029">
            <a:off x="7972590" y="2512080"/>
            <a:ext cx="471600" cy="162240"/>
          </a:xfrm>
          <a:prstGeom prst="rect">
            <a:avLst/>
          </a:prstGeom>
        </p:spPr>
      </p:pic>
      <p:pic>
        <p:nvPicPr>
          <p:cNvPr id="255" name="Picture 254">
            <a:extLst>
              <a:ext uri="{FF2B5EF4-FFF2-40B4-BE49-F238E27FC236}">
                <a16:creationId xmlns:a16="http://schemas.microsoft.com/office/drawing/2014/main" id="{D014CE7A-1514-48A2-929E-59D5E34ADD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8778091">
            <a:off x="7165345" y="2511560"/>
            <a:ext cx="471600" cy="149631"/>
          </a:xfrm>
          <a:prstGeom prst="rect">
            <a:avLst/>
          </a:prstGeom>
        </p:spPr>
      </p:pic>
      <p:grpSp>
        <p:nvGrpSpPr>
          <p:cNvPr id="258" name="Group 257">
            <a:extLst>
              <a:ext uri="{FF2B5EF4-FFF2-40B4-BE49-F238E27FC236}">
                <a16:creationId xmlns:a16="http://schemas.microsoft.com/office/drawing/2014/main" id="{B4CCED6A-6223-4DBD-BC9C-A570673030F6}"/>
              </a:ext>
            </a:extLst>
          </p:cNvPr>
          <p:cNvGrpSpPr/>
          <p:nvPr/>
        </p:nvGrpSpPr>
        <p:grpSpPr>
          <a:xfrm rot="10800000">
            <a:off x="7181780" y="1899845"/>
            <a:ext cx="1278845" cy="162760"/>
            <a:chOff x="7343473" y="4923833"/>
            <a:chExt cx="1278845" cy="162760"/>
          </a:xfrm>
        </p:grpSpPr>
        <p:pic>
          <p:nvPicPr>
            <p:cNvPr id="256" name="Picture 255">
              <a:extLst>
                <a:ext uri="{FF2B5EF4-FFF2-40B4-BE49-F238E27FC236}">
                  <a16:creationId xmlns:a16="http://schemas.microsoft.com/office/drawing/2014/main" id="{37681192-DF87-4DA3-8857-1473B2149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460029">
              <a:off x="8150718" y="4924353"/>
              <a:ext cx="471600" cy="162240"/>
            </a:xfrm>
            <a:prstGeom prst="rect">
              <a:avLst/>
            </a:prstGeom>
          </p:spPr>
        </p:pic>
        <p:pic>
          <p:nvPicPr>
            <p:cNvPr id="257" name="Picture 256">
              <a:extLst>
                <a:ext uri="{FF2B5EF4-FFF2-40B4-BE49-F238E27FC236}">
                  <a16:creationId xmlns:a16="http://schemas.microsoft.com/office/drawing/2014/main" id="{C0378B24-D70F-4292-98A6-665945F36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8778091">
              <a:off x="7343473" y="4923833"/>
              <a:ext cx="471600" cy="149631"/>
            </a:xfrm>
            <a:prstGeom prst="rect">
              <a:avLst/>
            </a:prstGeom>
          </p:spPr>
        </p:pic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0AD6B429-1561-4530-B84E-FCB42DBA8A18}"/>
              </a:ext>
            </a:extLst>
          </p:cNvPr>
          <p:cNvGrpSpPr/>
          <p:nvPr/>
        </p:nvGrpSpPr>
        <p:grpSpPr>
          <a:xfrm rot="10800000">
            <a:off x="7581783" y="1738559"/>
            <a:ext cx="500166" cy="318447"/>
            <a:chOff x="7577393" y="4713310"/>
            <a:chExt cx="500166" cy="318447"/>
          </a:xfrm>
        </p:grpSpPr>
        <p:pic>
          <p:nvPicPr>
            <p:cNvPr id="260" name="Picture 259">
              <a:extLst>
                <a:ext uri="{FF2B5EF4-FFF2-40B4-BE49-F238E27FC236}">
                  <a16:creationId xmlns:a16="http://schemas.microsoft.com/office/drawing/2014/main" id="{9BB7E3C1-0BC7-4C64-ACCD-62A6087D2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3775329">
              <a:off x="7841260" y="4795458"/>
              <a:ext cx="285059" cy="187539"/>
            </a:xfrm>
            <a:prstGeom prst="rect">
              <a:avLst/>
            </a:prstGeom>
          </p:spPr>
        </p:pic>
        <p:pic>
          <p:nvPicPr>
            <p:cNvPr id="261" name="Picture 260">
              <a:extLst>
                <a:ext uri="{FF2B5EF4-FFF2-40B4-BE49-F238E27FC236}">
                  <a16:creationId xmlns:a16="http://schemas.microsoft.com/office/drawing/2014/main" id="{F80FA87A-A2CF-49E0-898F-41A07D512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7800815">
              <a:off x="7528633" y="4762070"/>
              <a:ext cx="285059" cy="187539"/>
            </a:xfrm>
            <a:prstGeom prst="rect">
              <a:avLst/>
            </a:prstGeom>
          </p:spPr>
        </p:pic>
      </p:grpSp>
      <p:sp>
        <p:nvSpPr>
          <p:cNvPr id="263" name="Arrow: Down 262">
            <a:extLst>
              <a:ext uri="{FF2B5EF4-FFF2-40B4-BE49-F238E27FC236}">
                <a16:creationId xmlns:a16="http://schemas.microsoft.com/office/drawing/2014/main" id="{7A1A023F-98B8-49F3-BE21-55CA5703FE18}"/>
              </a:ext>
            </a:extLst>
          </p:cNvPr>
          <p:cNvSpPr/>
          <p:nvPr/>
        </p:nvSpPr>
        <p:spPr>
          <a:xfrm rot="10800000">
            <a:off x="7731672" y="1429885"/>
            <a:ext cx="135646" cy="7964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3CC52D56-3149-467A-A5B6-DF5547D98C1E}"/>
              </a:ext>
            </a:extLst>
          </p:cNvPr>
          <p:cNvGrpSpPr/>
          <p:nvPr/>
        </p:nvGrpSpPr>
        <p:grpSpPr>
          <a:xfrm>
            <a:off x="7572402" y="2466405"/>
            <a:ext cx="500166" cy="318447"/>
            <a:chOff x="7577393" y="4713310"/>
            <a:chExt cx="500166" cy="318447"/>
          </a:xfrm>
        </p:grpSpPr>
        <p:pic>
          <p:nvPicPr>
            <p:cNvPr id="265" name="Picture 264">
              <a:extLst>
                <a:ext uri="{FF2B5EF4-FFF2-40B4-BE49-F238E27FC236}">
                  <a16:creationId xmlns:a16="http://schemas.microsoft.com/office/drawing/2014/main" id="{E1DAF7E2-7E73-4755-9D00-1ADE9F968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3775329">
              <a:off x="7841260" y="4795458"/>
              <a:ext cx="285059" cy="187539"/>
            </a:xfrm>
            <a:prstGeom prst="rect">
              <a:avLst/>
            </a:prstGeom>
          </p:spPr>
        </p:pic>
        <p:pic>
          <p:nvPicPr>
            <p:cNvPr id="266" name="Picture 265">
              <a:extLst>
                <a:ext uri="{FF2B5EF4-FFF2-40B4-BE49-F238E27FC236}">
                  <a16:creationId xmlns:a16="http://schemas.microsoft.com/office/drawing/2014/main" id="{029D5FD9-1064-426B-9E9E-692804B8F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7800815">
              <a:off x="7528633" y="4762070"/>
              <a:ext cx="285059" cy="187539"/>
            </a:xfrm>
            <a:prstGeom prst="rect">
              <a:avLst/>
            </a:prstGeom>
          </p:spPr>
        </p:pic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FB08593C-34A1-46E4-8646-2C16D745C7C2}"/>
              </a:ext>
            </a:extLst>
          </p:cNvPr>
          <p:cNvGrpSpPr/>
          <p:nvPr/>
        </p:nvGrpSpPr>
        <p:grpSpPr>
          <a:xfrm>
            <a:off x="3023320" y="1196282"/>
            <a:ext cx="2926958" cy="2567542"/>
            <a:chOff x="872988" y="914400"/>
            <a:chExt cx="3999475" cy="5010387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605B2DFC-D1E5-4D61-930E-356F43CB35DE}"/>
                </a:ext>
              </a:extLst>
            </p:cNvPr>
            <p:cNvGrpSpPr/>
            <p:nvPr/>
          </p:nvGrpSpPr>
          <p:grpSpPr>
            <a:xfrm flipH="1">
              <a:off x="2466792" y="3528365"/>
              <a:ext cx="1829173" cy="1854606"/>
              <a:chOff x="5916684" y="4338146"/>
              <a:chExt cx="1744505" cy="943968"/>
            </a:xfrm>
          </p:grpSpPr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EB54598C-2F87-4C75-BD4F-5DF7001DAF61}"/>
                  </a:ext>
                </a:extLst>
              </p:cNvPr>
              <p:cNvSpPr/>
              <p:nvPr/>
            </p:nvSpPr>
            <p:spPr>
              <a:xfrm>
                <a:off x="7193727" y="4338146"/>
                <a:ext cx="467462" cy="917915"/>
              </a:xfrm>
              <a:prstGeom prst="rect">
                <a:avLst/>
              </a:prstGeom>
              <a:solidFill>
                <a:srgbClr val="FF99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314" name="Rectangle 313">
                <a:extLst>
                  <a:ext uri="{FF2B5EF4-FFF2-40B4-BE49-F238E27FC236}">
                    <a16:creationId xmlns:a16="http://schemas.microsoft.com/office/drawing/2014/main" id="{E89E9D51-338A-4C4A-8EB2-B1044FDDE8FE}"/>
                  </a:ext>
                </a:extLst>
              </p:cNvPr>
              <p:cNvSpPr/>
              <p:nvPr/>
            </p:nvSpPr>
            <p:spPr>
              <a:xfrm>
                <a:off x="6527188" y="5044936"/>
                <a:ext cx="467462" cy="206174"/>
              </a:xfrm>
              <a:prstGeom prst="rect">
                <a:avLst/>
              </a:prstGeom>
              <a:solidFill>
                <a:srgbClr val="FF99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315" name="Rectangle 48">
                <a:extLst>
                  <a:ext uri="{FF2B5EF4-FFF2-40B4-BE49-F238E27FC236}">
                    <a16:creationId xmlns:a16="http://schemas.microsoft.com/office/drawing/2014/main" id="{97DF8238-46FB-40FE-8235-855D47973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6684" y="5260522"/>
                <a:ext cx="467462" cy="2159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altLang="en-US" sz="2000"/>
              </a:p>
            </p:txBody>
          </p:sp>
          <p:sp>
            <p:nvSpPr>
              <p:cNvPr id="316" name="Rectangle 49">
                <a:extLst>
                  <a:ext uri="{FF2B5EF4-FFF2-40B4-BE49-F238E27FC236}">
                    <a16:creationId xmlns:a16="http://schemas.microsoft.com/office/drawing/2014/main" id="{15E8441E-CF7C-46B2-8950-C180E5A04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8985" y="5260522"/>
                <a:ext cx="464513" cy="2159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altLang="en-US" sz="2000"/>
              </a:p>
            </p:txBody>
          </p:sp>
          <p:sp>
            <p:nvSpPr>
              <p:cNvPr id="317" name="Rectangle 69">
                <a:extLst>
                  <a:ext uri="{FF2B5EF4-FFF2-40B4-BE49-F238E27FC236}">
                    <a16:creationId xmlns:a16="http://schemas.microsoft.com/office/drawing/2014/main" id="{9E802A07-DD20-45D6-9433-1406C5A80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3727" y="5260522"/>
                <a:ext cx="467462" cy="2159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altLang="en-US" sz="200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061DC7CE-9E8C-4E16-A8FD-60F7183107F7}"/>
                  </a:ext>
                </a:extLst>
              </p:cNvPr>
              <p:cNvSpPr/>
              <p:nvPr/>
            </p:nvSpPr>
            <p:spPr>
              <a:xfrm>
                <a:off x="5922145" y="5205437"/>
                <a:ext cx="467462" cy="45719"/>
              </a:xfrm>
              <a:prstGeom prst="rect">
                <a:avLst/>
              </a:prstGeom>
              <a:solidFill>
                <a:srgbClr val="FF99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</p:grpSp>
        <p:sp>
          <p:nvSpPr>
            <p:cNvPr id="269" name="Rectangle 134">
              <a:extLst>
                <a:ext uri="{FF2B5EF4-FFF2-40B4-BE49-F238E27FC236}">
                  <a16:creationId xmlns:a16="http://schemas.microsoft.com/office/drawing/2014/main" id="{AFEED749-68CC-445B-9173-E65AFE7EC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842" y="5336709"/>
              <a:ext cx="866578" cy="3770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 sz="2000"/>
            </a:p>
          </p:txBody>
        </p:sp>
        <p:sp>
          <p:nvSpPr>
            <p:cNvPr id="270" name="Rectangle 135">
              <a:extLst>
                <a:ext uri="{FF2B5EF4-FFF2-40B4-BE49-F238E27FC236}">
                  <a16:creationId xmlns:a16="http://schemas.microsoft.com/office/drawing/2014/main" id="{E7E6C732-B523-4D9D-92A9-821C8C5C2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400" y="1587165"/>
              <a:ext cx="866578" cy="11784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 sz="2000"/>
            </a:p>
          </p:txBody>
        </p:sp>
        <p:sp>
          <p:nvSpPr>
            <p:cNvPr id="271" name="Rectangle 138">
              <a:extLst>
                <a:ext uri="{FF2B5EF4-FFF2-40B4-BE49-F238E27FC236}">
                  <a16:creationId xmlns:a16="http://schemas.microsoft.com/office/drawing/2014/main" id="{4FCE181A-19D6-45C8-B74B-56E357CD6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698" y="970464"/>
              <a:ext cx="387699" cy="46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1F1A17"/>
                  </a:solidFill>
                </a:rPr>
                <a:t>  </a:t>
              </a:r>
              <a:r>
                <a:rPr lang="en-GB" altLang="en-US" sz="2000" dirty="0">
                  <a:solidFill>
                    <a:srgbClr val="1F1A17"/>
                  </a:solidFill>
                </a:rPr>
                <a:t>2</a:t>
              </a:r>
              <a:endParaRPr lang="pl-PL" altLang="en-US" sz="2000" dirty="0"/>
            </a:p>
          </p:txBody>
        </p:sp>
        <p:sp>
          <p:nvSpPr>
            <p:cNvPr id="272" name="Rectangle 139">
              <a:extLst>
                <a:ext uri="{FF2B5EF4-FFF2-40B4-BE49-F238E27FC236}">
                  <a16:creationId xmlns:a16="http://schemas.microsoft.com/office/drawing/2014/main" id="{33D87649-97D2-47A5-B4E1-A2E568A80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239" y="5413340"/>
              <a:ext cx="387699" cy="464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1F1A17"/>
                  </a:solidFill>
                </a:rPr>
                <a:t>  </a:t>
              </a:r>
              <a:r>
                <a:rPr lang="en-GB" altLang="en-US" sz="2000" dirty="0">
                  <a:solidFill>
                    <a:srgbClr val="1F1A17"/>
                  </a:solidFill>
                </a:rPr>
                <a:t>1</a:t>
              </a:r>
              <a:endParaRPr lang="pl-PL" altLang="en-US" sz="2000" dirty="0"/>
            </a:p>
          </p:txBody>
        </p:sp>
        <p:sp>
          <p:nvSpPr>
            <p:cNvPr id="273" name="Rectangle 40">
              <a:extLst>
                <a:ext uri="{FF2B5EF4-FFF2-40B4-BE49-F238E27FC236}">
                  <a16:creationId xmlns:a16="http://schemas.microsoft.com/office/drawing/2014/main" id="{2D2AE0D4-D8E5-4D91-879B-E770E046B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1682" y="1593158"/>
              <a:ext cx="469238" cy="11784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 sz="2000"/>
            </a:p>
          </p:txBody>
        </p:sp>
        <p:sp>
          <p:nvSpPr>
            <p:cNvPr id="274" name="Rectangle 41">
              <a:extLst>
                <a:ext uri="{FF2B5EF4-FFF2-40B4-BE49-F238E27FC236}">
                  <a16:creationId xmlns:a16="http://schemas.microsoft.com/office/drawing/2014/main" id="{3937B784-DCD1-4E2D-A625-C0A2B55C7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311" y="1593158"/>
              <a:ext cx="469238" cy="11784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 sz="2000"/>
            </a:p>
          </p:txBody>
        </p:sp>
        <p:sp>
          <p:nvSpPr>
            <p:cNvPr id="275" name="Rectangle 42">
              <a:extLst>
                <a:ext uri="{FF2B5EF4-FFF2-40B4-BE49-F238E27FC236}">
                  <a16:creationId xmlns:a16="http://schemas.microsoft.com/office/drawing/2014/main" id="{7F5D5349-6C56-4DE2-9D3B-8B0ADC066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5963" y="1593158"/>
              <a:ext cx="472218" cy="11784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 sz="2000"/>
            </a:p>
          </p:txBody>
        </p:sp>
        <p:sp>
          <p:nvSpPr>
            <p:cNvPr id="276" name="Rectangle 43">
              <a:extLst>
                <a:ext uri="{FF2B5EF4-FFF2-40B4-BE49-F238E27FC236}">
                  <a16:creationId xmlns:a16="http://schemas.microsoft.com/office/drawing/2014/main" id="{16026190-DE65-435E-A2C5-11DA4A302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4592" y="1593158"/>
              <a:ext cx="472218" cy="11784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 sz="2000"/>
            </a:p>
          </p:txBody>
        </p:sp>
        <p:sp>
          <p:nvSpPr>
            <p:cNvPr id="277" name="Rectangle 44">
              <a:extLst>
                <a:ext uri="{FF2B5EF4-FFF2-40B4-BE49-F238E27FC236}">
                  <a16:creationId xmlns:a16="http://schemas.microsoft.com/office/drawing/2014/main" id="{8C6F0246-687F-4F6D-9143-5F8CCBB5B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225" y="1593158"/>
              <a:ext cx="469238" cy="11784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 sz="2000"/>
            </a:p>
          </p:txBody>
        </p:sp>
        <p:sp>
          <p:nvSpPr>
            <p:cNvPr id="278" name="Rectangle 110">
              <a:extLst>
                <a:ext uri="{FF2B5EF4-FFF2-40B4-BE49-F238E27FC236}">
                  <a16:creationId xmlns:a16="http://schemas.microsoft.com/office/drawing/2014/main" id="{8B55F6D3-DF8F-44D7-B42A-01020DFD9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5258" y="970464"/>
              <a:ext cx="311034" cy="464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sz="2000" b="0" dirty="0">
                  <a:solidFill>
                    <a:srgbClr val="1F1A17"/>
                  </a:solidFill>
                </a:rPr>
                <a:t>-2</a:t>
              </a:r>
              <a:endParaRPr lang="pl-PL" altLang="en-US" sz="2000" b="0" dirty="0"/>
            </a:p>
          </p:txBody>
        </p:sp>
        <p:sp>
          <p:nvSpPr>
            <p:cNvPr id="279" name="Rectangle 111">
              <a:extLst>
                <a:ext uri="{FF2B5EF4-FFF2-40B4-BE49-F238E27FC236}">
                  <a16:creationId xmlns:a16="http://schemas.microsoft.com/office/drawing/2014/main" id="{F160637D-C3F7-489C-B8E5-ECE71E62D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6763" y="970464"/>
              <a:ext cx="311034" cy="46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sz="2000" b="0" dirty="0">
                  <a:solidFill>
                    <a:srgbClr val="1F1A17"/>
                  </a:solidFill>
                </a:rPr>
                <a:t>-1</a:t>
              </a:r>
              <a:endParaRPr lang="pl-PL" altLang="en-US" sz="2000" b="0" dirty="0"/>
            </a:p>
          </p:txBody>
        </p:sp>
        <p:sp>
          <p:nvSpPr>
            <p:cNvPr id="280" name="Rectangle 112">
              <a:extLst>
                <a:ext uri="{FF2B5EF4-FFF2-40B4-BE49-F238E27FC236}">
                  <a16:creationId xmlns:a16="http://schemas.microsoft.com/office/drawing/2014/main" id="{6937317A-51B8-45B2-8674-91F803EA7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9070" y="970464"/>
              <a:ext cx="194944" cy="46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sz="2000" b="0" dirty="0">
                  <a:solidFill>
                    <a:srgbClr val="1F1A17"/>
                  </a:solidFill>
                </a:rPr>
                <a:t>0</a:t>
              </a:r>
              <a:endParaRPr lang="pl-PL" altLang="en-US" sz="2000" b="0" dirty="0"/>
            </a:p>
          </p:txBody>
        </p:sp>
        <p:sp>
          <p:nvSpPr>
            <p:cNvPr id="281" name="Rectangle 113">
              <a:extLst>
                <a:ext uri="{FF2B5EF4-FFF2-40B4-BE49-F238E27FC236}">
                  <a16:creationId xmlns:a16="http://schemas.microsoft.com/office/drawing/2014/main" id="{E45A9FB7-913A-4852-8A7B-3528884E4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922" y="970464"/>
              <a:ext cx="194944" cy="46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sz="2000" b="0" dirty="0">
                  <a:solidFill>
                    <a:srgbClr val="1F1A17"/>
                  </a:solidFill>
                </a:rPr>
                <a:t>1</a:t>
              </a:r>
              <a:endParaRPr lang="pl-PL" altLang="en-US" sz="2000" b="0" dirty="0"/>
            </a:p>
          </p:txBody>
        </p:sp>
        <p:sp>
          <p:nvSpPr>
            <p:cNvPr id="282" name="Rectangle 118">
              <a:extLst>
                <a:ext uri="{FF2B5EF4-FFF2-40B4-BE49-F238E27FC236}">
                  <a16:creationId xmlns:a16="http://schemas.microsoft.com/office/drawing/2014/main" id="{3900F9AE-219B-4A0F-9E60-67CB80930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977" y="914400"/>
              <a:ext cx="96378" cy="464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sz="2000" b="0" dirty="0">
                  <a:solidFill>
                    <a:srgbClr val="1F1A17"/>
                  </a:solidFill>
                </a:rPr>
                <a:t> </a:t>
              </a:r>
              <a:endParaRPr lang="pl-PL" altLang="en-US" sz="2000" b="0" dirty="0"/>
            </a:p>
          </p:txBody>
        </p:sp>
        <p:sp>
          <p:nvSpPr>
            <p:cNvPr id="283" name="Freeform 75">
              <a:extLst>
                <a:ext uri="{FF2B5EF4-FFF2-40B4-BE49-F238E27FC236}">
                  <a16:creationId xmlns:a16="http://schemas.microsoft.com/office/drawing/2014/main" id="{B9E9C3CE-D68A-4074-9A0E-44BAEF507B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67651" y="1885046"/>
              <a:ext cx="612080" cy="3485324"/>
            </a:xfrm>
            <a:custGeom>
              <a:avLst/>
              <a:gdLst>
                <a:gd name="T0" fmla="*/ 398 w 420"/>
                <a:gd name="T1" fmla="*/ 0 h 1150"/>
                <a:gd name="T2" fmla="*/ 0 w 420"/>
                <a:gd name="T3" fmla="*/ 1142 h 1150"/>
                <a:gd name="T4" fmla="*/ 21 w 420"/>
                <a:gd name="T5" fmla="*/ 1150 h 1150"/>
                <a:gd name="T6" fmla="*/ 420 w 420"/>
                <a:gd name="T7" fmla="*/ 6 h 1150"/>
                <a:gd name="T8" fmla="*/ 398 w 420"/>
                <a:gd name="T9" fmla="*/ 0 h 1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0" h="1150">
                  <a:moveTo>
                    <a:pt x="398" y="0"/>
                  </a:moveTo>
                  <a:lnTo>
                    <a:pt x="0" y="1142"/>
                  </a:lnTo>
                  <a:lnTo>
                    <a:pt x="21" y="1150"/>
                  </a:lnTo>
                  <a:lnTo>
                    <a:pt x="420" y="6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84" name="Freeform 76">
              <a:extLst>
                <a:ext uri="{FF2B5EF4-FFF2-40B4-BE49-F238E27FC236}">
                  <a16:creationId xmlns:a16="http://schemas.microsoft.com/office/drawing/2014/main" id="{696FE6D9-B824-4C9E-AA5B-83D3E0E1CF2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04986" y="1603189"/>
              <a:ext cx="167593" cy="378840"/>
            </a:xfrm>
            <a:custGeom>
              <a:avLst/>
              <a:gdLst>
                <a:gd name="T0" fmla="*/ 0 w 115"/>
                <a:gd name="T1" fmla="*/ 85 h 125"/>
                <a:gd name="T2" fmla="*/ 93 w 115"/>
                <a:gd name="T3" fmla="*/ 0 h 125"/>
                <a:gd name="T4" fmla="*/ 115 w 115"/>
                <a:gd name="T5" fmla="*/ 125 h 125"/>
                <a:gd name="T6" fmla="*/ 0 w 115"/>
                <a:gd name="T7" fmla="*/ 85 h 125"/>
                <a:gd name="T8" fmla="*/ 93 w 115"/>
                <a:gd name="T9" fmla="*/ 0 h 125"/>
                <a:gd name="T10" fmla="*/ 0 w 115"/>
                <a:gd name="T11" fmla="*/ 85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25">
                  <a:moveTo>
                    <a:pt x="0" y="85"/>
                  </a:moveTo>
                  <a:lnTo>
                    <a:pt x="93" y="0"/>
                  </a:lnTo>
                  <a:lnTo>
                    <a:pt x="115" y="125"/>
                  </a:lnTo>
                  <a:lnTo>
                    <a:pt x="0" y="85"/>
                  </a:lnTo>
                  <a:lnTo>
                    <a:pt x="93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85" name="Freeform 77">
              <a:extLst>
                <a:ext uri="{FF2B5EF4-FFF2-40B4-BE49-F238E27FC236}">
                  <a16:creationId xmlns:a16="http://schemas.microsoft.com/office/drawing/2014/main" id="{DD441A24-7AC8-4B42-82A3-81F49B7962D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23510" y="1885046"/>
              <a:ext cx="613537" cy="3485324"/>
            </a:xfrm>
            <a:custGeom>
              <a:avLst/>
              <a:gdLst>
                <a:gd name="T0" fmla="*/ 399 w 421"/>
                <a:gd name="T1" fmla="*/ 0 h 1150"/>
                <a:gd name="T2" fmla="*/ 0 w 421"/>
                <a:gd name="T3" fmla="*/ 1142 h 1150"/>
                <a:gd name="T4" fmla="*/ 22 w 421"/>
                <a:gd name="T5" fmla="*/ 1150 h 1150"/>
                <a:gd name="T6" fmla="*/ 421 w 421"/>
                <a:gd name="T7" fmla="*/ 6 h 1150"/>
                <a:gd name="T8" fmla="*/ 399 w 421"/>
                <a:gd name="T9" fmla="*/ 0 h 1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1" h="1150">
                  <a:moveTo>
                    <a:pt x="399" y="0"/>
                  </a:moveTo>
                  <a:lnTo>
                    <a:pt x="0" y="1142"/>
                  </a:lnTo>
                  <a:lnTo>
                    <a:pt x="22" y="1150"/>
                  </a:lnTo>
                  <a:lnTo>
                    <a:pt x="421" y="6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86" name="Freeform 78">
              <a:extLst>
                <a:ext uri="{FF2B5EF4-FFF2-40B4-BE49-F238E27FC236}">
                  <a16:creationId xmlns:a16="http://schemas.microsoft.com/office/drawing/2014/main" id="{009FB35A-3086-48BB-A29E-C591E34EFF0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60845" y="1603189"/>
              <a:ext cx="167593" cy="378840"/>
            </a:xfrm>
            <a:custGeom>
              <a:avLst/>
              <a:gdLst>
                <a:gd name="T0" fmla="*/ 0 w 115"/>
                <a:gd name="T1" fmla="*/ 85 h 125"/>
                <a:gd name="T2" fmla="*/ 95 w 115"/>
                <a:gd name="T3" fmla="*/ 0 h 125"/>
                <a:gd name="T4" fmla="*/ 115 w 115"/>
                <a:gd name="T5" fmla="*/ 125 h 125"/>
                <a:gd name="T6" fmla="*/ 0 w 115"/>
                <a:gd name="T7" fmla="*/ 85 h 125"/>
                <a:gd name="T8" fmla="*/ 95 w 115"/>
                <a:gd name="T9" fmla="*/ 0 h 125"/>
                <a:gd name="T10" fmla="*/ 0 w 115"/>
                <a:gd name="T11" fmla="*/ 85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25">
                  <a:moveTo>
                    <a:pt x="0" y="85"/>
                  </a:moveTo>
                  <a:lnTo>
                    <a:pt x="95" y="0"/>
                  </a:lnTo>
                  <a:lnTo>
                    <a:pt x="115" y="125"/>
                  </a:lnTo>
                  <a:lnTo>
                    <a:pt x="0" y="85"/>
                  </a:lnTo>
                  <a:lnTo>
                    <a:pt x="95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87" name="Freeform 88">
              <a:extLst>
                <a:ext uri="{FF2B5EF4-FFF2-40B4-BE49-F238E27FC236}">
                  <a16:creationId xmlns:a16="http://schemas.microsoft.com/office/drawing/2014/main" id="{BF5C3913-8B36-4C4F-8843-62E93CF2303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72790" y="5061237"/>
              <a:ext cx="100556" cy="248519"/>
            </a:xfrm>
            <a:custGeom>
              <a:avLst/>
              <a:gdLst>
                <a:gd name="T0" fmla="*/ 36 w 69"/>
                <a:gd name="T1" fmla="*/ 82 h 82"/>
                <a:gd name="T2" fmla="*/ 69 w 69"/>
                <a:gd name="T3" fmla="*/ 0 h 82"/>
                <a:gd name="T4" fmla="*/ 69 w 69"/>
                <a:gd name="T5" fmla="*/ 0 h 82"/>
                <a:gd name="T6" fmla="*/ 67 w 69"/>
                <a:gd name="T7" fmla="*/ 2 h 82"/>
                <a:gd name="T8" fmla="*/ 65 w 69"/>
                <a:gd name="T9" fmla="*/ 2 h 82"/>
                <a:gd name="T10" fmla="*/ 63 w 69"/>
                <a:gd name="T11" fmla="*/ 4 h 82"/>
                <a:gd name="T12" fmla="*/ 61 w 69"/>
                <a:gd name="T13" fmla="*/ 4 h 82"/>
                <a:gd name="T14" fmla="*/ 59 w 69"/>
                <a:gd name="T15" fmla="*/ 4 h 82"/>
                <a:gd name="T16" fmla="*/ 57 w 69"/>
                <a:gd name="T17" fmla="*/ 6 h 82"/>
                <a:gd name="T18" fmla="*/ 53 w 69"/>
                <a:gd name="T19" fmla="*/ 6 h 82"/>
                <a:gd name="T20" fmla="*/ 51 w 69"/>
                <a:gd name="T21" fmla="*/ 6 h 82"/>
                <a:gd name="T22" fmla="*/ 50 w 69"/>
                <a:gd name="T23" fmla="*/ 8 h 82"/>
                <a:gd name="T24" fmla="*/ 48 w 69"/>
                <a:gd name="T25" fmla="*/ 8 h 82"/>
                <a:gd name="T26" fmla="*/ 46 w 69"/>
                <a:gd name="T27" fmla="*/ 8 h 82"/>
                <a:gd name="T28" fmla="*/ 44 w 69"/>
                <a:gd name="T29" fmla="*/ 8 h 82"/>
                <a:gd name="T30" fmla="*/ 42 w 69"/>
                <a:gd name="T31" fmla="*/ 8 h 82"/>
                <a:gd name="T32" fmla="*/ 40 w 69"/>
                <a:gd name="T33" fmla="*/ 8 h 82"/>
                <a:gd name="T34" fmla="*/ 38 w 69"/>
                <a:gd name="T35" fmla="*/ 8 h 82"/>
                <a:gd name="T36" fmla="*/ 36 w 69"/>
                <a:gd name="T37" fmla="*/ 8 h 82"/>
                <a:gd name="T38" fmla="*/ 32 w 69"/>
                <a:gd name="T39" fmla="*/ 8 h 82"/>
                <a:gd name="T40" fmla="*/ 30 w 69"/>
                <a:gd name="T41" fmla="*/ 8 h 82"/>
                <a:gd name="T42" fmla="*/ 28 w 69"/>
                <a:gd name="T43" fmla="*/ 8 h 82"/>
                <a:gd name="T44" fmla="*/ 26 w 69"/>
                <a:gd name="T45" fmla="*/ 8 h 82"/>
                <a:gd name="T46" fmla="*/ 24 w 69"/>
                <a:gd name="T47" fmla="*/ 8 h 82"/>
                <a:gd name="T48" fmla="*/ 22 w 69"/>
                <a:gd name="T49" fmla="*/ 8 h 82"/>
                <a:gd name="T50" fmla="*/ 20 w 69"/>
                <a:gd name="T51" fmla="*/ 8 h 82"/>
                <a:gd name="T52" fmla="*/ 18 w 69"/>
                <a:gd name="T53" fmla="*/ 6 h 82"/>
                <a:gd name="T54" fmla="*/ 16 w 69"/>
                <a:gd name="T55" fmla="*/ 6 h 82"/>
                <a:gd name="T56" fmla="*/ 14 w 69"/>
                <a:gd name="T57" fmla="*/ 6 h 82"/>
                <a:gd name="T58" fmla="*/ 10 w 69"/>
                <a:gd name="T59" fmla="*/ 4 h 82"/>
                <a:gd name="T60" fmla="*/ 8 w 69"/>
                <a:gd name="T61" fmla="*/ 4 h 82"/>
                <a:gd name="T62" fmla="*/ 6 w 69"/>
                <a:gd name="T63" fmla="*/ 4 h 82"/>
                <a:gd name="T64" fmla="*/ 4 w 69"/>
                <a:gd name="T65" fmla="*/ 2 h 82"/>
                <a:gd name="T66" fmla="*/ 2 w 69"/>
                <a:gd name="T67" fmla="*/ 2 h 82"/>
                <a:gd name="T68" fmla="*/ 0 w 69"/>
                <a:gd name="T69" fmla="*/ 0 h 82"/>
                <a:gd name="T70" fmla="*/ 36 w 69"/>
                <a:gd name="T71" fmla="*/ 82 h 82"/>
                <a:gd name="T72" fmla="*/ 36 w 69"/>
                <a:gd name="T73" fmla="*/ 82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82">
                  <a:moveTo>
                    <a:pt x="36" y="82"/>
                  </a:moveTo>
                  <a:lnTo>
                    <a:pt x="69" y="0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50" y="8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36" y="8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88" name="Freeform 90">
              <a:extLst>
                <a:ext uri="{FF2B5EF4-FFF2-40B4-BE49-F238E27FC236}">
                  <a16:creationId xmlns:a16="http://schemas.microsoft.com/office/drawing/2014/main" id="{65FE4F28-AC7F-4688-874C-82E72D463FD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82225" y="5061237"/>
              <a:ext cx="102013" cy="266703"/>
            </a:xfrm>
            <a:custGeom>
              <a:avLst/>
              <a:gdLst>
                <a:gd name="T0" fmla="*/ 54 w 70"/>
                <a:gd name="T1" fmla="*/ 88 h 88"/>
                <a:gd name="T2" fmla="*/ 70 w 70"/>
                <a:gd name="T3" fmla="*/ 0 h 88"/>
                <a:gd name="T4" fmla="*/ 70 w 70"/>
                <a:gd name="T5" fmla="*/ 0 h 88"/>
                <a:gd name="T6" fmla="*/ 68 w 70"/>
                <a:gd name="T7" fmla="*/ 2 h 88"/>
                <a:gd name="T8" fmla="*/ 66 w 70"/>
                <a:gd name="T9" fmla="*/ 4 h 88"/>
                <a:gd name="T10" fmla="*/ 64 w 70"/>
                <a:gd name="T11" fmla="*/ 4 h 88"/>
                <a:gd name="T12" fmla="*/ 62 w 70"/>
                <a:gd name="T13" fmla="*/ 6 h 88"/>
                <a:gd name="T14" fmla="*/ 60 w 70"/>
                <a:gd name="T15" fmla="*/ 8 h 88"/>
                <a:gd name="T16" fmla="*/ 58 w 70"/>
                <a:gd name="T17" fmla="*/ 8 h 88"/>
                <a:gd name="T18" fmla="*/ 56 w 70"/>
                <a:gd name="T19" fmla="*/ 10 h 88"/>
                <a:gd name="T20" fmla="*/ 54 w 70"/>
                <a:gd name="T21" fmla="*/ 10 h 88"/>
                <a:gd name="T22" fmla="*/ 52 w 70"/>
                <a:gd name="T23" fmla="*/ 12 h 88"/>
                <a:gd name="T24" fmla="*/ 50 w 70"/>
                <a:gd name="T25" fmla="*/ 12 h 88"/>
                <a:gd name="T26" fmla="*/ 48 w 70"/>
                <a:gd name="T27" fmla="*/ 14 h 88"/>
                <a:gd name="T28" fmla="*/ 46 w 70"/>
                <a:gd name="T29" fmla="*/ 14 h 88"/>
                <a:gd name="T30" fmla="*/ 44 w 70"/>
                <a:gd name="T31" fmla="*/ 16 h 88"/>
                <a:gd name="T32" fmla="*/ 42 w 70"/>
                <a:gd name="T33" fmla="*/ 16 h 88"/>
                <a:gd name="T34" fmla="*/ 40 w 70"/>
                <a:gd name="T35" fmla="*/ 16 h 88"/>
                <a:gd name="T36" fmla="*/ 38 w 70"/>
                <a:gd name="T37" fmla="*/ 16 h 88"/>
                <a:gd name="T38" fmla="*/ 34 w 70"/>
                <a:gd name="T39" fmla="*/ 18 h 88"/>
                <a:gd name="T40" fmla="*/ 32 w 70"/>
                <a:gd name="T41" fmla="*/ 18 h 88"/>
                <a:gd name="T42" fmla="*/ 30 w 70"/>
                <a:gd name="T43" fmla="*/ 18 h 88"/>
                <a:gd name="T44" fmla="*/ 28 w 70"/>
                <a:gd name="T45" fmla="*/ 18 h 88"/>
                <a:gd name="T46" fmla="*/ 26 w 70"/>
                <a:gd name="T47" fmla="*/ 18 h 88"/>
                <a:gd name="T48" fmla="*/ 24 w 70"/>
                <a:gd name="T49" fmla="*/ 18 h 88"/>
                <a:gd name="T50" fmla="*/ 22 w 70"/>
                <a:gd name="T51" fmla="*/ 18 h 88"/>
                <a:gd name="T52" fmla="*/ 20 w 70"/>
                <a:gd name="T53" fmla="*/ 18 h 88"/>
                <a:gd name="T54" fmla="*/ 18 w 70"/>
                <a:gd name="T55" fmla="*/ 18 h 88"/>
                <a:gd name="T56" fmla="*/ 14 w 70"/>
                <a:gd name="T57" fmla="*/ 18 h 88"/>
                <a:gd name="T58" fmla="*/ 12 w 70"/>
                <a:gd name="T59" fmla="*/ 18 h 88"/>
                <a:gd name="T60" fmla="*/ 10 w 70"/>
                <a:gd name="T61" fmla="*/ 18 h 88"/>
                <a:gd name="T62" fmla="*/ 8 w 70"/>
                <a:gd name="T63" fmla="*/ 18 h 88"/>
                <a:gd name="T64" fmla="*/ 6 w 70"/>
                <a:gd name="T65" fmla="*/ 18 h 88"/>
                <a:gd name="T66" fmla="*/ 4 w 70"/>
                <a:gd name="T67" fmla="*/ 16 h 88"/>
                <a:gd name="T68" fmla="*/ 0 w 70"/>
                <a:gd name="T69" fmla="*/ 16 h 88"/>
                <a:gd name="T70" fmla="*/ 54 w 70"/>
                <a:gd name="T71" fmla="*/ 88 h 88"/>
                <a:gd name="T72" fmla="*/ 54 w 70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0" h="88">
                  <a:moveTo>
                    <a:pt x="54" y="88"/>
                  </a:move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6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89" name="Freeform 91">
              <a:extLst>
                <a:ext uri="{FF2B5EF4-FFF2-40B4-BE49-F238E27FC236}">
                  <a16:creationId xmlns:a16="http://schemas.microsoft.com/office/drawing/2014/main" id="{A0D77D4F-331F-43C0-8D11-725908F39E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02973" y="1597128"/>
              <a:ext cx="496950" cy="3615645"/>
            </a:xfrm>
            <a:custGeom>
              <a:avLst/>
              <a:gdLst>
                <a:gd name="T0" fmla="*/ 12 w 341"/>
                <a:gd name="T1" fmla="*/ 1193 h 1193"/>
                <a:gd name="T2" fmla="*/ 341 w 341"/>
                <a:gd name="T3" fmla="*/ 4 h 1193"/>
                <a:gd name="T4" fmla="*/ 329 w 341"/>
                <a:gd name="T5" fmla="*/ 0 h 1193"/>
                <a:gd name="T6" fmla="*/ 0 w 341"/>
                <a:gd name="T7" fmla="*/ 1191 h 1193"/>
                <a:gd name="T8" fmla="*/ 12 w 341"/>
                <a:gd name="T9" fmla="*/ 1193 h 1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1" h="1193">
                  <a:moveTo>
                    <a:pt x="12" y="1193"/>
                  </a:moveTo>
                  <a:lnTo>
                    <a:pt x="341" y="4"/>
                  </a:lnTo>
                  <a:lnTo>
                    <a:pt x="329" y="0"/>
                  </a:lnTo>
                  <a:lnTo>
                    <a:pt x="0" y="1191"/>
                  </a:lnTo>
                  <a:lnTo>
                    <a:pt x="12" y="119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0" name="Freeform 92">
              <a:extLst>
                <a:ext uri="{FF2B5EF4-FFF2-40B4-BE49-F238E27FC236}">
                  <a16:creationId xmlns:a16="http://schemas.microsoft.com/office/drawing/2014/main" id="{7FFDBCA4-C30A-4DD6-B946-C834833B2D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25599" y="5061237"/>
              <a:ext cx="97641" cy="266703"/>
            </a:xfrm>
            <a:custGeom>
              <a:avLst/>
              <a:gdLst>
                <a:gd name="T0" fmla="*/ 12 w 67"/>
                <a:gd name="T1" fmla="*/ 88 h 88"/>
                <a:gd name="T2" fmla="*/ 67 w 67"/>
                <a:gd name="T3" fmla="*/ 18 h 88"/>
                <a:gd name="T4" fmla="*/ 67 w 67"/>
                <a:gd name="T5" fmla="*/ 18 h 88"/>
                <a:gd name="T6" fmla="*/ 63 w 67"/>
                <a:gd name="T7" fmla="*/ 20 h 88"/>
                <a:gd name="T8" fmla="*/ 61 w 67"/>
                <a:gd name="T9" fmla="*/ 20 h 88"/>
                <a:gd name="T10" fmla="*/ 59 w 67"/>
                <a:gd name="T11" fmla="*/ 20 h 88"/>
                <a:gd name="T12" fmla="*/ 57 w 67"/>
                <a:gd name="T13" fmla="*/ 20 h 88"/>
                <a:gd name="T14" fmla="*/ 55 w 67"/>
                <a:gd name="T15" fmla="*/ 20 h 88"/>
                <a:gd name="T16" fmla="*/ 54 w 67"/>
                <a:gd name="T17" fmla="*/ 20 h 88"/>
                <a:gd name="T18" fmla="*/ 50 w 67"/>
                <a:gd name="T19" fmla="*/ 20 h 88"/>
                <a:gd name="T20" fmla="*/ 48 w 67"/>
                <a:gd name="T21" fmla="*/ 20 h 88"/>
                <a:gd name="T22" fmla="*/ 46 w 67"/>
                <a:gd name="T23" fmla="*/ 20 h 88"/>
                <a:gd name="T24" fmla="*/ 44 w 67"/>
                <a:gd name="T25" fmla="*/ 20 h 88"/>
                <a:gd name="T26" fmla="*/ 42 w 67"/>
                <a:gd name="T27" fmla="*/ 20 h 88"/>
                <a:gd name="T28" fmla="*/ 40 w 67"/>
                <a:gd name="T29" fmla="*/ 20 h 88"/>
                <a:gd name="T30" fmla="*/ 38 w 67"/>
                <a:gd name="T31" fmla="*/ 20 h 88"/>
                <a:gd name="T32" fmla="*/ 36 w 67"/>
                <a:gd name="T33" fmla="*/ 18 h 88"/>
                <a:gd name="T34" fmla="*/ 34 w 67"/>
                <a:gd name="T35" fmla="*/ 18 h 88"/>
                <a:gd name="T36" fmla="*/ 30 w 67"/>
                <a:gd name="T37" fmla="*/ 18 h 88"/>
                <a:gd name="T38" fmla="*/ 28 w 67"/>
                <a:gd name="T39" fmla="*/ 18 h 88"/>
                <a:gd name="T40" fmla="*/ 26 w 67"/>
                <a:gd name="T41" fmla="*/ 16 h 88"/>
                <a:gd name="T42" fmla="*/ 24 w 67"/>
                <a:gd name="T43" fmla="*/ 16 h 88"/>
                <a:gd name="T44" fmla="*/ 22 w 67"/>
                <a:gd name="T45" fmla="*/ 14 h 88"/>
                <a:gd name="T46" fmla="*/ 20 w 67"/>
                <a:gd name="T47" fmla="*/ 14 h 88"/>
                <a:gd name="T48" fmla="*/ 18 w 67"/>
                <a:gd name="T49" fmla="*/ 14 h 88"/>
                <a:gd name="T50" fmla="*/ 16 w 67"/>
                <a:gd name="T51" fmla="*/ 12 h 88"/>
                <a:gd name="T52" fmla="*/ 14 w 67"/>
                <a:gd name="T53" fmla="*/ 12 h 88"/>
                <a:gd name="T54" fmla="*/ 12 w 67"/>
                <a:gd name="T55" fmla="*/ 10 h 88"/>
                <a:gd name="T56" fmla="*/ 10 w 67"/>
                <a:gd name="T57" fmla="*/ 8 h 88"/>
                <a:gd name="T58" fmla="*/ 8 w 67"/>
                <a:gd name="T59" fmla="*/ 8 h 88"/>
                <a:gd name="T60" fmla="*/ 6 w 67"/>
                <a:gd name="T61" fmla="*/ 6 h 88"/>
                <a:gd name="T62" fmla="*/ 4 w 67"/>
                <a:gd name="T63" fmla="*/ 4 h 88"/>
                <a:gd name="T64" fmla="*/ 2 w 67"/>
                <a:gd name="T65" fmla="*/ 4 h 88"/>
                <a:gd name="T66" fmla="*/ 2 w 67"/>
                <a:gd name="T67" fmla="*/ 2 h 88"/>
                <a:gd name="T68" fmla="*/ 0 w 67"/>
                <a:gd name="T69" fmla="*/ 0 h 88"/>
                <a:gd name="T70" fmla="*/ 12 w 67"/>
                <a:gd name="T71" fmla="*/ 88 h 88"/>
                <a:gd name="T72" fmla="*/ 12 w 67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88">
                  <a:moveTo>
                    <a:pt x="12" y="88"/>
                  </a:moveTo>
                  <a:lnTo>
                    <a:pt x="67" y="18"/>
                  </a:lnTo>
                  <a:lnTo>
                    <a:pt x="63" y="20"/>
                  </a:lnTo>
                  <a:lnTo>
                    <a:pt x="61" y="20"/>
                  </a:lnTo>
                  <a:lnTo>
                    <a:pt x="59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0" y="20"/>
                  </a:lnTo>
                  <a:lnTo>
                    <a:pt x="48" y="20"/>
                  </a:lnTo>
                  <a:lnTo>
                    <a:pt x="46" y="20"/>
                  </a:ln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18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12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1" name="Freeform 93">
              <a:extLst>
                <a:ext uri="{FF2B5EF4-FFF2-40B4-BE49-F238E27FC236}">
                  <a16:creationId xmlns:a16="http://schemas.microsoft.com/office/drawing/2014/main" id="{D251F6E0-0AFE-4037-B07B-7BED38870A2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00058" y="1603189"/>
              <a:ext cx="20403" cy="3603522"/>
            </a:xfrm>
            <a:custGeom>
              <a:avLst/>
              <a:gdLst>
                <a:gd name="T0" fmla="*/ 14 w 14"/>
                <a:gd name="T1" fmla="*/ 1189 h 1189"/>
                <a:gd name="T2" fmla="*/ 12 w 14"/>
                <a:gd name="T3" fmla="*/ 0 h 1189"/>
                <a:gd name="T4" fmla="*/ 0 w 14"/>
                <a:gd name="T5" fmla="*/ 0 h 1189"/>
                <a:gd name="T6" fmla="*/ 2 w 14"/>
                <a:gd name="T7" fmla="*/ 1189 h 1189"/>
                <a:gd name="T8" fmla="*/ 14 w 14"/>
                <a:gd name="T9" fmla="*/ 1189 h 1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189">
                  <a:moveTo>
                    <a:pt x="14" y="1189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2" y="1189"/>
                  </a:lnTo>
                  <a:lnTo>
                    <a:pt x="14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2" name="Freeform 94">
              <a:extLst>
                <a:ext uri="{FF2B5EF4-FFF2-40B4-BE49-F238E27FC236}">
                  <a16:creationId xmlns:a16="http://schemas.microsoft.com/office/drawing/2014/main" id="{B281229C-C6CB-4702-8AA3-C11608C5CDC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57795" y="5079421"/>
              <a:ext cx="100556" cy="248519"/>
            </a:xfrm>
            <a:custGeom>
              <a:avLst/>
              <a:gdLst>
                <a:gd name="T0" fmla="*/ 34 w 69"/>
                <a:gd name="T1" fmla="*/ 82 h 82"/>
                <a:gd name="T2" fmla="*/ 69 w 69"/>
                <a:gd name="T3" fmla="*/ 0 h 82"/>
                <a:gd name="T4" fmla="*/ 69 w 69"/>
                <a:gd name="T5" fmla="*/ 0 h 82"/>
                <a:gd name="T6" fmla="*/ 67 w 69"/>
                <a:gd name="T7" fmla="*/ 2 h 82"/>
                <a:gd name="T8" fmla="*/ 65 w 69"/>
                <a:gd name="T9" fmla="*/ 2 h 82"/>
                <a:gd name="T10" fmla="*/ 63 w 69"/>
                <a:gd name="T11" fmla="*/ 4 h 82"/>
                <a:gd name="T12" fmla="*/ 61 w 69"/>
                <a:gd name="T13" fmla="*/ 4 h 82"/>
                <a:gd name="T14" fmla="*/ 57 w 69"/>
                <a:gd name="T15" fmla="*/ 6 h 82"/>
                <a:gd name="T16" fmla="*/ 55 w 69"/>
                <a:gd name="T17" fmla="*/ 6 h 82"/>
                <a:gd name="T18" fmla="*/ 53 w 69"/>
                <a:gd name="T19" fmla="*/ 6 h 82"/>
                <a:gd name="T20" fmla="*/ 51 w 69"/>
                <a:gd name="T21" fmla="*/ 6 h 82"/>
                <a:gd name="T22" fmla="*/ 50 w 69"/>
                <a:gd name="T23" fmla="*/ 8 h 82"/>
                <a:gd name="T24" fmla="*/ 48 w 69"/>
                <a:gd name="T25" fmla="*/ 8 h 82"/>
                <a:gd name="T26" fmla="*/ 46 w 69"/>
                <a:gd name="T27" fmla="*/ 8 h 82"/>
                <a:gd name="T28" fmla="*/ 44 w 69"/>
                <a:gd name="T29" fmla="*/ 8 h 82"/>
                <a:gd name="T30" fmla="*/ 42 w 69"/>
                <a:gd name="T31" fmla="*/ 8 h 82"/>
                <a:gd name="T32" fmla="*/ 38 w 69"/>
                <a:gd name="T33" fmla="*/ 10 h 82"/>
                <a:gd name="T34" fmla="*/ 36 w 69"/>
                <a:gd name="T35" fmla="*/ 10 h 82"/>
                <a:gd name="T36" fmla="*/ 34 w 69"/>
                <a:gd name="T37" fmla="*/ 10 h 82"/>
                <a:gd name="T38" fmla="*/ 32 w 69"/>
                <a:gd name="T39" fmla="*/ 10 h 82"/>
                <a:gd name="T40" fmla="*/ 30 w 69"/>
                <a:gd name="T41" fmla="*/ 10 h 82"/>
                <a:gd name="T42" fmla="*/ 28 w 69"/>
                <a:gd name="T43" fmla="*/ 8 h 82"/>
                <a:gd name="T44" fmla="*/ 26 w 69"/>
                <a:gd name="T45" fmla="*/ 8 h 82"/>
                <a:gd name="T46" fmla="*/ 24 w 69"/>
                <a:gd name="T47" fmla="*/ 8 h 82"/>
                <a:gd name="T48" fmla="*/ 22 w 69"/>
                <a:gd name="T49" fmla="*/ 8 h 82"/>
                <a:gd name="T50" fmla="*/ 20 w 69"/>
                <a:gd name="T51" fmla="*/ 8 h 82"/>
                <a:gd name="T52" fmla="*/ 16 w 69"/>
                <a:gd name="T53" fmla="*/ 8 h 82"/>
                <a:gd name="T54" fmla="*/ 14 w 69"/>
                <a:gd name="T55" fmla="*/ 6 h 82"/>
                <a:gd name="T56" fmla="*/ 12 w 69"/>
                <a:gd name="T57" fmla="*/ 6 h 82"/>
                <a:gd name="T58" fmla="*/ 10 w 69"/>
                <a:gd name="T59" fmla="*/ 6 h 82"/>
                <a:gd name="T60" fmla="*/ 8 w 69"/>
                <a:gd name="T61" fmla="*/ 4 h 82"/>
                <a:gd name="T62" fmla="*/ 6 w 69"/>
                <a:gd name="T63" fmla="*/ 4 h 82"/>
                <a:gd name="T64" fmla="*/ 4 w 69"/>
                <a:gd name="T65" fmla="*/ 2 h 82"/>
                <a:gd name="T66" fmla="*/ 2 w 69"/>
                <a:gd name="T67" fmla="*/ 2 h 82"/>
                <a:gd name="T68" fmla="*/ 0 w 69"/>
                <a:gd name="T69" fmla="*/ 0 h 82"/>
                <a:gd name="T70" fmla="*/ 34 w 69"/>
                <a:gd name="T71" fmla="*/ 82 h 82"/>
                <a:gd name="T72" fmla="*/ 34 w 69"/>
                <a:gd name="T73" fmla="*/ 82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82">
                  <a:moveTo>
                    <a:pt x="34" y="82"/>
                  </a:moveTo>
                  <a:lnTo>
                    <a:pt x="69" y="0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7" y="6"/>
                  </a:lnTo>
                  <a:lnTo>
                    <a:pt x="55" y="6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50" y="8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34" y="8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3" name="Freeform 95">
              <a:extLst>
                <a:ext uri="{FF2B5EF4-FFF2-40B4-BE49-F238E27FC236}">
                  <a16:creationId xmlns:a16="http://schemas.microsoft.com/office/drawing/2014/main" id="{7EAF9EDA-4165-4771-970A-23FC07704E8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60289" y="1597128"/>
              <a:ext cx="492578" cy="3615645"/>
            </a:xfrm>
            <a:custGeom>
              <a:avLst/>
              <a:gdLst>
                <a:gd name="T0" fmla="*/ 10 w 338"/>
                <a:gd name="T1" fmla="*/ 1193 h 1193"/>
                <a:gd name="T2" fmla="*/ 338 w 338"/>
                <a:gd name="T3" fmla="*/ 4 h 1193"/>
                <a:gd name="T4" fmla="*/ 327 w 338"/>
                <a:gd name="T5" fmla="*/ 0 h 1193"/>
                <a:gd name="T6" fmla="*/ 0 w 338"/>
                <a:gd name="T7" fmla="*/ 1191 h 1193"/>
                <a:gd name="T8" fmla="*/ 10 w 338"/>
                <a:gd name="T9" fmla="*/ 1193 h 1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8" h="1193">
                  <a:moveTo>
                    <a:pt x="10" y="1193"/>
                  </a:moveTo>
                  <a:lnTo>
                    <a:pt x="338" y="4"/>
                  </a:lnTo>
                  <a:lnTo>
                    <a:pt x="327" y="0"/>
                  </a:lnTo>
                  <a:lnTo>
                    <a:pt x="0" y="1191"/>
                  </a:lnTo>
                  <a:lnTo>
                    <a:pt x="10" y="119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 dirty="0"/>
            </a:p>
          </p:txBody>
        </p:sp>
        <p:sp>
          <p:nvSpPr>
            <p:cNvPr id="294" name="Freeform 96">
              <a:extLst>
                <a:ext uri="{FF2B5EF4-FFF2-40B4-BE49-F238E27FC236}">
                  <a16:creationId xmlns:a16="http://schemas.microsoft.com/office/drawing/2014/main" id="{B64EC6C3-9781-4074-B216-BA183EA56D8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81458" y="5061237"/>
              <a:ext cx="97641" cy="266703"/>
            </a:xfrm>
            <a:custGeom>
              <a:avLst/>
              <a:gdLst>
                <a:gd name="T0" fmla="*/ 12 w 67"/>
                <a:gd name="T1" fmla="*/ 88 h 88"/>
                <a:gd name="T2" fmla="*/ 67 w 67"/>
                <a:gd name="T3" fmla="*/ 18 h 88"/>
                <a:gd name="T4" fmla="*/ 67 w 67"/>
                <a:gd name="T5" fmla="*/ 18 h 88"/>
                <a:gd name="T6" fmla="*/ 65 w 67"/>
                <a:gd name="T7" fmla="*/ 20 h 88"/>
                <a:gd name="T8" fmla="*/ 63 w 67"/>
                <a:gd name="T9" fmla="*/ 20 h 88"/>
                <a:gd name="T10" fmla="*/ 59 w 67"/>
                <a:gd name="T11" fmla="*/ 20 h 88"/>
                <a:gd name="T12" fmla="*/ 57 w 67"/>
                <a:gd name="T13" fmla="*/ 20 h 88"/>
                <a:gd name="T14" fmla="*/ 55 w 67"/>
                <a:gd name="T15" fmla="*/ 20 h 88"/>
                <a:gd name="T16" fmla="*/ 53 w 67"/>
                <a:gd name="T17" fmla="*/ 20 h 88"/>
                <a:gd name="T18" fmla="*/ 51 w 67"/>
                <a:gd name="T19" fmla="*/ 20 h 88"/>
                <a:gd name="T20" fmla="*/ 49 w 67"/>
                <a:gd name="T21" fmla="*/ 20 h 88"/>
                <a:gd name="T22" fmla="*/ 47 w 67"/>
                <a:gd name="T23" fmla="*/ 20 h 88"/>
                <a:gd name="T24" fmla="*/ 43 w 67"/>
                <a:gd name="T25" fmla="*/ 20 h 88"/>
                <a:gd name="T26" fmla="*/ 41 w 67"/>
                <a:gd name="T27" fmla="*/ 20 h 88"/>
                <a:gd name="T28" fmla="*/ 39 w 67"/>
                <a:gd name="T29" fmla="*/ 20 h 88"/>
                <a:gd name="T30" fmla="*/ 37 w 67"/>
                <a:gd name="T31" fmla="*/ 20 h 88"/>
                <a:gd name="T32" fmla="*/ 35 w 67"/>
                <a:gd name="T33" fmla="*/ 18 h 88"/>
                <a:gd name="T34" fmla="*/ 33 w 67"/>
                <a:gd name="T35" fmla="*/ 18 h 88"/>
                <a:gd name="T36" fmla="*/ 32 w 67"/>
                <a:gd name="T37" fmla="*/ 18 h 88"/>
                <a:gd name="T38" fmla="*/ 30 w 67"/>
                <a:gd name="T39" fmla="*/ 18 h 88"/>
                <a:gd name="T40" fmla="*/ 28 w 67"/>
                <a:gd name="T41" fmla="*/ 16 h 88"/>
                <a:gd name="T42" fmla="*/ 26 w 67"/>
                <a:gd name="T43" fmla="*/ 16 h 88"/>
                <a:gd name="T44" fmla="*/ 24 w 67"/>
                <a:gd name="T45" fmla="*/ 14 h 88"/>
                <a:gd name="T46" fmla="*/ 22 w 67"/>
                <a:gd name="T47" fmla="*/ 14 h 88"/>
                <a:gd name="T48" fmla="*/ 20 w 67"/>
                <a:gd name="T49" fmla="*/ 14 h 88"/>
                <a:gd name="T50" fmla="*/ 18 w 67"/>
                <a:gd name="T51" fmla="*/ 12 h 88"/>
                <a:gd name="T52" fmla="*/ 16 w 67"/>
                <a:gd name="T53" fmla="*/ 12 h 88"/>
                <a:gd name="T54" fmla="*/ 14 w 67"/>
                <a:gd name="T55" fmla="*/ 10 h 88"/>
                <a:gd name="T56" fmla="*/ 12 w 67"/>
                <a:gd name="T57" fmla="*/ 8 h 88"/>
                <a:gd name="T58" fmla="*/ 10 w 67"/>
                <a:gd name="T59" fmla="*/ 8 h 88"/>
                <a:gd name="T60" fmla="*/ 8 w 67"/>
                <a:gd name="T61" fmla="*/ 6 h 88"/>
                <a:gd name="T62" fmla="*/ 6 w 67"/>
                <a:gd name="T63" fmla="*/ 4 h 88"/>
                <a:gd name="T64" fmla="*/ 4 w 67"/>
                <a:gd name="T65" fmla="*/ 4 h 88"/>
                <a:gd name="T66" fmla="*/ 2 w 67"/>
                <a:gd name="T67" fmla="*/ 2 h 88"/>
                <a:gd name="T68" fmla="*/ 0 w 67"/>
                <a:gd name="T69" fmla="*/ 0 h 88"/>
                <a:gd name="T70" fmla="*/ 12 w 67"/>
                <a:gd name="T71" fmla="*/ 88 h 88"/>
                <a:gd name="T72" fmla="*/ 12 w 67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88">
                  <a:moveTo>
                    <a:pt x="12" y="88"/>
                  </a:moveTo>
                  <a:lnTo>
                    <a:pt x="67" y="18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9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3" y="20"/>
                  </a:lnTo>
                  <a:lnTo>
                    <a:pt x="41" y="20"/>
                  </a:lnTo>
                  <a:lnTo>
                    <a:pt x="39" y="20"/>
                  </a:lnTo>
                  <a:lnTo>
                    <a:pt x="37" y="20"/>
                  </a:lnTo>
                  <a:lnTo>
                    <a:pt x="35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12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5" name="Freeform 97">
              <a:extLst>
                <a:ext uri="{FF2B5EF4-FFF2-40B4-BE49-F238E27FC236}">
                  <a16:creationId xmlns:a16="http://schemas.microsoft.com/office/drawing/2014/main" id="{65520719-1398-49D5-B4B2-E2BE5DF0A2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74998" y="1885046"/>
              <a:ext cx="612080" cy="3485324"/>
            </a:xfrm>
            <a:custGeom>
              <a:avLst/>
              <a:gdLst>
                <a:gd name="T0" fmla="*/ 398 w 420"/>
                <a:gd name="T1" fmla="*/ 0 h 1150"/>
                <a:gd name="T2" fmla="*/ 0 w 420"/>
                <a:gd name="T3" fmla="*/ 1142 h 1150"/>
                <a:gd name="T4" fmla="*/ 22 w 420"/>
                <a:gd name="T5" fmla="*/ 1150 h 1150"/>
                <a:gd name="T6" fmla="*/ 420 w 420"/>
                <a:gd name="T7" fmla="*/ 6 h 1150"/>
                <a:gd name="T8" fmla="*/ 398 w 420"/>
                <a:gd name="T9" fmla="*/ 0 h 1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0" h="1150">
                  <a:moveTo>
                    <a:pt x="398" y="0"/>
                  </a:moveTo>
                  <a:lnTo>
                    <a:pt x="0" y="1142"/>
                  </a:lnTo>
                  <a:lnTo>
                    <a:pt x="22" y="1150"/>
                  </a:lnTo>
                  <a:lnTo>
                    <a:pt x="420" y="6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6" name="Freeform 98">
              <a:extLst>
                <a:ext uri="{FF2B5EF4-FFF2-40B4-BE49-F238E27FC236}">
                  <a16:creationId xmlns:a16="http://schemas.microsoft.com/office/drawing/2014/main" id="{F530E2FB-71A3-4707-AF2E-2F187CB32AB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10875" y="1603189"/>
              <a:ext cx="167593" cy="378840"/>
            </a:xfrm>
            <a:custGeom>
              <a:avLst/>
              <a:gdLst>
                <a:gd name="T0" fmla="*/ 0 w 115"/>
                <a:gd name="T1" fmla="*/ 85 h 125"/>
                <a:gd name="T2" fmla="*/ 93 w 115"/>
                <a:gd name="T3" fmla="*/ 0 h 125"/>
                <a:gd name="T4" fmla="*/ 115 w 115"/>
                <a:gd name="T5" fmla="*/ 125 h 125"/>
                <a:gd name="T6" fmla="*/ 0 w 115"/>
                <a:gd name="T7" fmla="*/ 85 h 125"/>
                <a:gd name="T8" fmla="*/ 93 w 115"/>
                <a:gd name="T9" fmla="*/ 0 h 125"/>
                <a:gd name="T10" fmla="*/ 0 w 115"/>
                <a:gd name="T11" fmla="*/ 85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25">
                  <a:moveTo>
                    <a:pt x="0" y="85"/>
                  </a:moveTo>
                  <a:lnTo>
                    <a:pt x="93" y="0"/>
                  </a:lnTo>
                  <a:lnTo>
                    <a:pt x="115" y="125"/>
                  </a:lnTo>
                  <a:lnTo>
                    <a:pt x="0" y="85"/>
                  </a:lnTo>
                  <a:lnTo>
                    <a:pt x="93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7" name="Freeform 99">
              <a:extLst>
                <a:ext uri="{FF2B5EF4-FFF2-40B4-BE49-F238E27FC236}">
                  <a16:creationId xmlns:a16="http://schemas.microsoft.com/office/drawing/2014/main" id="{2917ADE9-C5F4-4CCE-9F2F-A6FA387D40D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51545" y="1603189"/>
              <a:ext cx="21860" cy="3603522"/>
            </a:xfrm>
            <a:custGeom>
              <a:avLst/>
              <a:gdLst>
                <a:gd name="T0" fmla="*/ 15 w 15"/>
                <a:gd name="T1" fmla="*/ 1189 h 1189"/>
                <a:gd name="T2" fmla="*/ 11 w 15"/>
                <a:gd name="T3" fmla="*/ 0 h 1189"/>
                <a:gd name="T4" fmla="*/ 0 w 15"/>
                <a:gd name="T5" fmla="*/ 0 h 1189"/>
                <a:gd name="T6" fmla="*/ 3 w 15"/>
                <a:gd name="T7" fmla="*/ 1189 h 1189"/>
                <a:gd name="T8" fmla="*/ 15 w 15"/>
                <a:gd name="T9" fmla="*/ 1189 h 1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189">
                  <a:moveTo>
                    <a:pt x="15" y="118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3" y="1189"/>
                  </a:lnTo>
                  <a:lnTo>
                    <a:pt x="15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8" name="Freeform 100">
              <a:extLst>
                <a:ext uri="{FF2B5EF4-FFF2-40B4-BE49-F238E27FC236}">
                  <a16:creationId xmlns:a16="http://schemas.microsoft.com/office/drawing/2014/main" id="{0CE262B2-02CA-469B-8EF8-7AE47BCF7DC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10740" y="5079421"/>
              <a:ext cx="100556" cy="248519"/>
            </a:xfrm>
            <a:custGeom>
              <a:avLst/>
              <a:gdLst>
                <a:gd name="T0" fmla="*/ 35 w 69"/>
                <a:gd name="T1" fmla="*/ 82 h 82"/>
                <a:gd name="T2" fmla="*/ 69 w 69"/>
                <a:gd name="T3" fmla="*/ 0 h 82"/>
                <a:gd name="T4" fmla="*/ 69 w 69"/>
                <a:gd name="T5" fmla="*/ 0 h 82"/>
                <a:gd name="T6" fmla="*/ 67 w 69"/>
                <a:gd name="T7" fmla="*/ 2 h 82"/>
                <a:gd name="T8" fmla="*/ 65 w 69"/>
                <a:gd name="T9" fmla="*/ 2 h 82"/>
                <a:gd name="T10" fmla="*/ 63 w 69"/>
                <a:gd name="T11" fmla="*/ 4 h 82"/>
                <a:gd name="T12" fmla="*/ 61 w 69"/>
                <a:gd name="T13" fmla="*/ 4 h 82"/>
                <a:gd name="T14" fmla="*/ 59 w 69"/>
                <a:gd name="T15" fmla="*/ 6 h 82"/>
                <a:gd name="T16" fmla="*/ 57 w 69"/>
                <a:gd name="T17" fmla="*/ 6 h 82"/>
                <a:gd name="T18" fmla="*/ 55 w 69"/>
                <a:gd name="T19" fmla="*/ 6 h 82"/>
                <a:gd name="T20" fmla="*/ 53 w 69"/>
                <a:gd name="T21" fmla="*/ 6 h 82"/>
                <a:gd name="T22" fmla="*/ 51 w 69"/>
                <a:gd name="T23" fmla="*/ 8 h 82"/>
                <a:gd name="T24" fmla="*/ 47 w 69"/>
                <a:gd name="T25" fmla="*/ 8 h 82"/>
                <a:gd name="T26" fmla="*/ 45 w 69"/>
                <a:gd name="T27" fmla="*/ 8 h 82"/>
                <a:gd name="T28" fmla="*/ 43 w 69"/>
                <a:gd name="T29" fmla="*/ 8 h 82"/>
                <a:gd name="T30" fmla="*/ 41 w 69"/>
                <a:gd name="T31" fmla="*/ 8 h 82"/>
                <a:gd name="T32" fmla="*/ 39 w 69"/>
                <a:gd name="T33" fmla="*/ 10 h 82"/>
                <a:gd name="T34" fmla="*/ 37 w 69"/>
                <a:gd name="T35" fmla="*/ 10 h 82"/>
                <a:gd name="T36" fmla="*/ 35 w 69"/>
                <a:gd name="T37" fmla="*/ 10 h 82"/>
                <a:gd name="T38" fmla="*/ 33 w 69"/>
                <a:gd name="T39" fmla="*/ 10 h 82"/>
                <a:gd name="T40" fmla="*/ 31 w 69"/>
                <a:gd name="T41" fmla="*/ 10 h 82"/>
                <a:gd name="T42" fmla="*/ 28 w 69"/>
                <a:gd name="T43" fmla="*/ 8 h 82"/>
                <a:gd name="T44" fmla="*/ 26 w 69"/>
                <a:gd name="T45" fmla="*/ 8 h 82"/>
                <a:gd name="T46" fmla="*/ 24 w 69"/>
                <a:gd name="T47" fmla="*/ 8 h 82"/>
                <a:gd name="T48" fmla="*/ 22 w 69"/>
                <a:gd name="T49" fmla="*/ 8 h 82"/>
                <a:gd name="T50" fmla="*/ 20 w 69"/>
                <a:gd name="T51" fmla="*/ 8 h 82"/>
                <a:gd name="T52" fmla="*/ 18 w 69"/>
                <a:gd name="T53" fmla="*/ 8 h 82"/>
                <a:gd name="T54" fmla="*/ 16 w 69"/>
                <a:gd name="T55" fmla="*/ 6 h 82"/>
                <a:gd name="T56" fmla="*/ 14 w 69"/>
                <a:gd name="T57" fmla="*/ 6 h 82"/>
                <a:gd name="T58" fmla="*/ 12 w 69"/>
                <a:gd name="T59" fmla="*/ 6 h 82"/>
                <a:gd name="T60" fmla="*/ 10 w 69"/>
                <a:gd name="T61" fmla="*/ 4 h 82"/>
                <a:gd name="T62" fmla="*/ 6 w 69"/>
                <a:gd name="T63" fmla="*/ 4 h 82"/>
                <a:gd name="T64" fmla="*/ 4 w 69"/>
                <a:gd name="T65" fmla="*/ 2 h 82"/>
                <a:gd name="T66" fmla="*/ 2 w 69"/>
                <a:gd name="T67" fmla="*/ 2 h 82"/>
                <a:gd name="T68" fmla="*/ 0 w 69"/>
                <a:gd name="T69" fmla="*/ 0 h 82"/>
                <a:gd name="T70" fmla="*/ 35 w 69"/>
                <a:gd name="T71" fmla="*/ 82 h 82"/>
                <a:gd name="T72" fmla="*/ 35 w 69"/>
                <a:gd name="T73" fmla="*/ 82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" h="82">
                  <a:moveTo>
                    <a:pt x="35" y="82"/>
                  </a:moveTo>
                  <a:lnTo>
                    <a:pt x="69" y="0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9" y="6"/>
                  </a:lnTo>
                  <a:lnTo>
                    <a:pt x="57" y="6"/>
                  </a:lnTo>
                  <a:lnTo>
                    <a:pt x="55" y="6"/>
                  </a:lnTo>
                  <a:lnTo>
                    <a:pt x="53" y="6"/>
                  </a:lnTo>
                  <a:lnTo>
                    <a:pt x="51" y="8"/>
                  </a:lnTo>
                  <a:lnTo>
                    <a:pt x="47" y="8"/>
                  </a:lnTo>
                  <a:lnTo>
                    <a:pt x="45" y="8"/>
                  </a:lnTo>
                  <a:lnTo>
                    <a:pt x="43" y="8"/>
                  </a:lnTo>
                  <a:lnTo>
                    <a:pt x="41" y="8"/>
                  </a:lnTo>
                  <a:lnTo>
                    <a:pt x="39" y="10"/>
                  </a:lnTo>
                  <a:lnTo>
                    <a:pt x="37" y="10"/>
                  </a:lnTo>
                  <a:lnTo>
                    <a:pt x="35" y="10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35" y="8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99" name="Freeform 101">
              <a:extLst>
                <a:ext uri="{FF2B5EF4-FFF2-40B4-BE49-F238E27FC236}">
                  <a16:creationId xmlns:a16="http://schemas.microsoft.com/office/drawing/2014/main" id="{66C3EDF9-16AA-4C82-B15E-892DC9A247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10319" y="1597128"/>
              <a:ext cx="496950" cy="3615645"/>
            </a:xfrm>
            <a:custGeom>
              <a:avLst/>
              <a:gdLst>
                <a:gd name="T0" fmla="*/ 12 w 341"/>
                <a:gd name="T1" fmla="*/ 1193 h 1193"/>
                <a:gd name="T2" fmla="*/ 341 w 341"/>
                <a:gd name="T3" fmla="*/ 4 h 1193"/>
                <a:gd name="T4" fmla="*/ 329 w 341"/>
                <a:gd name="T5" fmla="*/ 0 h 1193"/>
                <a:gd name="T6" fmla="*/ 0 w 341"/>
                <a:gd name="T7" fmla="*/ 1191 h 1193"/>
                <a:gd name="T8" fmla="*/ 12 w 341"/>
                <a:gd name="T9" fmla="*/ 1193 h 1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1" h="1193">
                  <a:moveTo>
                    <a:pt x="12" y="1193"/>
                  </a:moveTo>
                  <a:lnTo>
                    <a:pt x="341" y="4"/>
                  </a:lnTo>
                  <a:lnTo>
                    <a:pt x="329" y="0"/>
                  </a:lnTo>
                  <a:lnTo>
                    <a:pt x="0" y="1191"/>
                  </a:lnTo>
                  <a:lnTo>
                    <a:pt x="12" y="119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300" name="Freeform 102">
              <a:extLst>
                <a:ext uri="{FF2B5EF4-FFF2-40B4-BE49-F238E27FC236}">
                  <a16:creationId xmlns:a16="http://schemas.microsoft.com/office/drawing/2014/main" id="{7DBE90F9-ABA9-4CDA-8AED-34BDD95100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531488" y="5061237"/>
              <a:ext cx="97641" cy="266703"/>
            </a:xfrm>
            <a:custGeom>
              <a:avLst/>
              <a:gdLst>
                <a:gd name="T0" fmla="*/ 11 w 67"/>
                <a:gd name="T1" fmla="*/ 88 h 88"/>
                <a:gd name="T2" fmla="*/ 67 w 67"/>
                <a:gd name="T3" fmla="*/ 18 h 88"/>
                <a:gd name="T4" fmla="*/ 67 w 67"/>
                <a:gd name="T5" fmla="*/ 18 h 88"/>
                <a:gd name="T6" fmla="*/ 63 w 67"/>
                <a:gd name="T7" fmla="*/ 20 h 88"/>
                <a:gd name="T8" fmla="*/ 61 w 67"/>
                <a:gd name="T9" fmla="*/ 20 h 88"/>
                <a:gd name="T10" fmla="*/ 59 w 67"/>
                <a:gd name="T11" fmla="*/ 20 h 88"/>
                <a:gd name="T12" fmla="*/ 57 w 67"/>
                <a:gd name="T13" fmla="*/ 20 h 88"/>
                <a:gd name="T14" fmla="*/ 55 w 67"/>
                <a:gd name="T15" fmla="*/ 20 h 88"/>
                <a:gd name="T16" fmla="*/ 51 w 67"/>
                <a:gd name="T17" fmla="*/ 20 h 88"/>
                <a:gd name="T18" fmla="*/ 49 w 67"/>
                <a:gd name="T19" fmla="*/ 20 h 88"/>
                <a:gd name="T20" fmla="*/ 47 w 67"/>
                <a:gd name="T21" fmla="*/ 20 h 88"/>
                <a:gd name="T22" fmla="*/ 45 w 67"/>
                <a:gd name="T23" fmla="*/ 20 h 88"/>
                <a:gd name="T24" fmla="*/ 43 w 67"/>
                <a:gd name="T25" fmla="*/ 20 h 88"/>
                <a:gd name="T26" fmla="*/ 41 w 67"/>
                <a:gd name="T27" fmla="*/ 20 h 88"/>
                <a:gd name="T28" fmla="*/ 39 w 67"/>
                <a:gd name="T29" fmla="*/ 20 h 88"/>
                <a:gd name="T30" fmla="*/ 37 w 67"/>
                <a:gd name="T31" fmla="*/ 20 h 88"/>
                <a:gd name="T32" fmla="*/ 35 w 67"/>
                <a:gd name="T33" fmla="*/ 18 h 88"/>
                <a:gd name="T34" fmla="*/ 31 w 67"/>
                <a:gd name="T35" fmla="*/ 18 h 88"/>
                <a:gd name="T36" fmla="*/ 29 w 67"/>
                <a:gd name="T37" fmla="*/ 18 h 88"/>
                <a:gd name="T38" fmla="*/ 27 w 67"/>
                <a:gd name="T39" fmla="*/ 18 h 88"/>
                <a:gd name="T40" fmla="*/ 25 w 67"/>
                <a:gd name="T41" fmla="*/ 16 h 88"/>
                <a:gd name="T42" fmla="*/ 23 w 67"/>
                <a:gd name="T43" fmla="*/ 16 h 88"/>
                <a:gd name="T44" fmla="*/ 21 w 67"/>
                <a:gd name="T45" fmla="*/ 14 h 88"/>
                <a:gd name="T46" fmla="*/ 19 w 67"/>
                <a:gd name="T47" fmla="*/ 14 h 88"/>
                <a:gd name="T48" fmla="*/ 17 w 67"/>
                <a:gd name="T49" fmla="*/ 14 h 88"/>
                <a:gd name="T50" fmla="*/ 15 w 67"/>
                <a:gd name="T51" fmla="*/ 12 h 88"/>
                <a:gd name="T52" fmla="*/ 13 w 67"/>
                <a:gd name="T53" fmla="*/ 12 h 88"/>
                <a:gd name="T54" fmla="*/ 11 w 67"/>
                <a:gd name="T55" fmla="*/ 10 h 88"/>
                <a:gd name="T56" fmla="*/ 9 w 67"/>
                <a:gd name="T57" fmla="*/ 8 h 88"/>
                <a:gd name="T58" fmla="*/ 8 w 67"/>
                <a:gd name="T59" fmla="*/ 8 h 88"/>
                <a:gd name="T60" fmla="*/ 6 w 67"/>
                <a:gd name="T61" fmla="*/ 6 h 88"/>
                <a:gd name="T62" fmla="*/ 4 w 67"/>
                <a:gd name="T63" fmla="*/ 4 h 88"/>
                <a:gd name="T64" fmla="*/ 2 w 67"/>
                <a:gd name="T65" fmla="*/ 4 h 88"/>
                <a:gd name="T66" fmla="*/ 0 w 67"/>
                <a:gd name="T67" fmla="*/ 2 h 88"/>
                <a:gd name="T68" fmla="*/ 0 w 67"/>
                <a:gd name="T69" fmla="*/ 0 h 88"/>
                <a:gd name="T70" fmla="*/ 11 w 67"/>
                <a:gd name="T71" fmla="*/ 88 h 88"/>
                <a:gd name="T72" fmla="*/ 11 w 67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88">
                  <a:moveTo>
                    <a:pt x="11" y="88"/>
                  </a:moveTo>
                  <a:lnTo>
                    <a:pt x="67" y="18"/>
                  </a:lnTo>
                  <a:lnTo>
                    <a:pt x="63" y="20"/>
                  </a:lnTo>
                  <a:lnTo>
                    <a:pt x="61" y="20"/>
                  </a:lnTo>
                  <a:lnTo>
                    <a:pt x="59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1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5" y="20"/>
                  </a:lnTo>
                  <a:lnTo>
                    <a:pt x="43" y="20"/>
                  </a:lnTo>
                  <a:lnTo>
                    <a:pt x="41" y="20"/>
                  </a:lnTo>
                  <a:lnTo>
                    <a:pt x="39" y="20"/>
                  </a:lnTo>
                  <a:lnTo>
                    <a:pt x="37" y="20"/>
                  </a:lnTo>
                  <a:lnTo>
                    <a:pt x="35" y="18"/>
                  </a:lnTo>
                  <a:lnTo>
                    <a:pt x="31" y="18"/>
                  </a:lnTo>
                  <a:lnTo>
                    <a:pt x="29" y="18"/>
                  </a:lnTo>
                  <a:lnTo>
                    <a:pt x="27" y="18"/>
                  </a:lnTo>
                  <a:lnTo>
                    <a:pt x="25" y="16"/>
                  </a:lnTo>
                  <a:lnTo>
                    <a:pt x="23" y="16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3" y="12"/>
                  </a:lnTo>
                  <a:lnTo>
                    <a:pt x="11" y="10"/>
                  </a:lnTo>
                  <a:lnTo>
                    <a:pt x="9" y="8"/>
                  </a:lnTo>
                  <a:lnTo>
                    <a:pt x="8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301" name="Freeform 103">
              <a:extLst>
                <a:ext uri="{FF2B5EF4-FFF2-40B4-BE49-F238E27FC236}">
                  <a16:creationId xmlns:a16="http://schemas.microsoft.com/office/drawing/2014/main" id="{CE358EFD-296F-40E6-89D0-A18D014B29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96377" y="1603189"/>
              <a:ext cx="418254" cy="3609583"/>
            </a:xfrm>
            <a:custGeom>
              <a:avLst/>
              <a:gdLst>
                <a:gd name="T0" fmla="*/ 287 w 287"/>
                <a:gd name="T1" fmla="*/ 1189 h 1191"/>
                <a:gd name="T2" fmla="*/ 12 w 287"/>
                <a:gd name="T3" fmla="*/ 0 h 1191"/>
                <a:gd name="T4" fmla="*/ 0 w 287"/>
                <a:gd name="T5" fmla="*/ 2 h 1191"/>
                <a:gd name="T6" fmla="*/ 275 w 287"/>
                <a:gd name="T7" fmla="*/ 1191 h 1191"/>
                <a:gd name="T8" fmla="*/ 287 w 287"/>
                <a:gd name="T9" fmla="*/ 1189 h 1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7" h="1191">
                  <a:moveTo>
                    <a:pt x="287" y="118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275" y="1191"/>
                  </a:lnTo>
                  <a:lnTo>
                    <a:pt x="287" y="118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302" name="Freeform 104">
              <a:extLst>
                <a:ext uri="{FF2B5EF4-FFF2-40B4-BE49-F238E27FC236}">
                  <a16:creationId xmlns:a16="http://schemas.microsoft.com/office/drawing/2014/main" id="{6E28E7B0-F2D6-4CEB-A3A5-B228A27DBC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67230" y="5061237"/>
              <a:ext cx="102013" cy="266703"/>
            </a:xfrm>
            <a:custGeom>
              <a:avLst/>
              <a:gdLst>
                <a:gd name="T0" fmla="*/ 54 w 70"/>
                <a:gd name="T1" fmla="*/ 88 h 88"/>
                <a:gd name="T2" fmla="*/ 70 w 70"/>
                <a:gd name="T3" fmla="*/ 0 h 88"/>
                <a:gd name="T4" fmla="*/ 70 w 70"/>
                <a:gd name="T5" fmla="*/ 0 h 88"/>
                <a:gd name="T6" fmla="*/ 68 w 70"/>
                <a:gd name="T7" fmla="*/ 2 h 88"/>
                <a:gd name="T8" fmla="*/ 66 w 70"/>
                <a:gd name="T9" fmla="*/ 4 h 88"/>
                <a:gd name="T10" fmla="*/ 64 w 70"/>
                <a:gd name="T11" fmla="*/ 4 h 88"/>
                <a:gd name="T12" fmla="*/ 62 w 70"/>
                <a:gd name="T13" fmla="*/ 6 h 88"/>
                <a:gd name="T14" fmla="*/ 60 w 70"/>
                <a:gd name="T15" fmla="*/ 8 h 88"/>
                <a:gd name="T16" fmla="*/ 58 w 70"/>
                <a:gd name="T17" fmla="*/ 8 h 88"/>
                <a:gd name="T18" fmla="*/ 56 w 70"/>
                <a:gd name="T19" fmla="*/ 10 h 88"/>
                <a:gd name="T20" fmla="*/ 54 w 70"/>
                <a:gd name="T21" fmla="*/ 10 h 88"/>
                <a:gd name="T22" fmla="*/ 52 w 70"/>
                <a:gd name="T23" fmla="*/ 12 h 88"/>
                <a:gd name="T24" fmla="*/ 50 w 70"/>
                <a:gd name="T25" fmla="*/ 12 h 88"/>
                <a:gd name="T26" fmla="*/ 48 w 70"/>
                <a:gd name="T27" fmla="*/ 14 h 88"/>
                <a:gd name="T28" fmla="*/ 46 w 70"/>
                <a:gd name="T29" fmla="*/ 14 h 88"/>
                <a:gd name="T30" fmla="*/ 42 w 70"/>
                <a:gd name="T31" fmla="*/ 16 h 88"/>
                <a:gd name="T32" fmla="*/ 40 w 70"/>
                <a:gd name="T33" fmla="*/ 16 h 88"/>
                <a:gd name="T34" fmla="*/ 38 w 70"/>
                <a:gd name="T35" fmla="*/ 16 h 88"/>
                <a:gd name="T36" fmla="*/ 36 w 70"/>
                <a:gd name="T37" fmla="*/ 16 h 88"/>
                <a:gd name="T38" fmla="*/ 34 w 70"/>
                <a:gd name="T39" fmla="*/ 18 h 88"/>
                <a:gd name="T40" fmla="*/ 32 w 70"/>
                <a:gd name="T41" fmla="*/ 18 h 88"/>
                <a:gd name="T42" fmla="*/ 30 w 70"/>
                <a:gd name="T43" fmla="*/ 18 h 88"/>
                <a:gd name="T44" fmla="*/ 28 w 70"/>
                <a:gd name="T45" fmla="*/ 18 h 88"/>
                <a:gd name="T46" fmla="*/ 26 w 70"/>
                <a:gd name="T47" fmla="*/ 18 h 88"/>
                <a:gd name="T48" fmla="*/ 24 w 70"/>
                <a:gd name="T49" fmla="*/ 18 h 88"/>
                <a:gd name="T50" fmla="*/ 22 w 70"/>
                <a:gd name="T51" fmla="*/ 18 h 88"/>
                <a:gd name="T52" fmla="*/ 18 w 70"/>
                <a:gd name="T53" fmla="*/ 18 h 88"/>
                <a:gd name="T54" fmla="*/ 16 w 70"/>
                <a:gd name="T55" fmla="*/ 18 h 88"/>
                <a:gd name="T56" fmla="*/ 14 w 70"/>
                <a:gd name="T57" fmla="*/ 18 h 88"/>
                <a:gd name="T58" fmla="*/ 12 w 70"/>
                <a:gd name="T59" fmla="*/ 18 h 88"/>
                <a:gd name="T60" fmla="*/ 10 w 70"/>
                <a:gd name="T61" fmla="*/ 18 h 88"/>
                <a:gd name="T62" fmla="*/ 8 w 70"/>
                <a:gd name="T63" fmla="*/ 18 h 88"/>
                <a:gd name="T64" fmla="*/ 4 w 70"/>
                <a:gd name="T65" fmla="*/ 18 h 88"/>
                <a:gd name="T66" fmla="*/ 2 w 70"/>
                <a:gd name="T67" fmla="*/ 16 h 88"/>
                <a:gd name="T68" fmla="*/ 0 w 70"/>
                <a:gd name="T69" fmla="*/ 16 h 88"/>
                <a:gd name="T70" fmla="*/ 54 w 70"/>
                <a:gd name="T71" fmla="*/ 88 h 88"/>
                <a:gd name="T72" fmla="*/ 54 w 70"/>
                <a:gd name="T73" fmla="*/ 88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0" h="88">
                  <a:moveTo>
                    <a:pt x="54" y="88"/>
                  </a:move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6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303" name="Text Box 49">
              <a:extLst>
                <a:ext uri="{FF2B5EF4-FFF2-40B4-BE49-F238E27FC236}">
                  <a16:creationId xmlns:a16="http://schemas.microsoft.com/office/drawing/2014/main" id="{27D87E62-B4FF-4E3B-A541-0C5F3697BD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054" y="3166515"/>
              <a:ext cx="732028" cy="65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200" dirty="0"/>
                <a:t>m</a:t>
              </a:r>
              <a:r>
                <a:rPr lang="en-US" sz="2200" baseline="-20000" dirty="0"/>
                <a:t>F</a:t>
              </a:r>
              <a:endParaRPr lang="de-DE" sz="2200" baseline="-20000" dirty="0"/>
            </a:p>
          </p:txBody>
        </p: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50F3B0A6-29BE-4E5C-AE00-5B1FA0DBC0AF}"/>
                </a:ext>
              </a:extLst>
            </p:cNvPr>
            <p:cNvGrpSpPr/>
            <p:nvPr/>
          </p:nvGrpSpPr>
          <p:grpSpPr>
            <a:xfrm>
              <a:off x="2560849" y="5459902"/>
              <a:ext cx="1619094" cy="464885"/>
              <a:chOff x="4579633" y="3649823"/>
              <a:chExt cx="1455206" cy="155060"/>
            </a:xfrm>
          </p:grpSpPr>
          <p:sp>
            <p:nvSpPr>
              <p:cNvPr id="310" name="Rectangle 106">
                <a:extLst>
                  <a:ext uri="{FF2B5EF4-FFF2-40B4-BE49-F238E27FC236}">
                    <a16:creationId xmlns:a16="http://schemas.microsoft.com/office/drawing/2014/main" id="{D1194A9F-6003-47D3-9570-101E5DC30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9633" y="3649825"/>
                <a:ext cx="279550" cy="155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pl-PL" altLang="en-US" sz="2000" b="0" dirty="0">
                    <a:solidFill>
                      <a:srgbClr val="1F1A17"/>
                    </a:solidFill>
                  </a:rPr>
                  <a:t>-1</a:t>
                </a:r>
                <a:endParaRPr lang="pl-PL" altLang="en-US" sz="2000" b="0" dirty="0"/>
              </a:p>
            </p:txBody>
          </p:sp>
          <p:sp>
            <p:nvSpPr>
              <p:cNvPr id="311" name="Rectangle 107">
                <a:extLst>
                  <a:ext uri="{FF2B5EF4-FFF2-40B4-BE49-F238E27FC236}">
                    <a16:creationId xmlns:a16="http://schemas.microsoft.com/office/drawing/2014/main" id="{791A42FF-7D33-4FF7-A146-3DE04D424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7323" y="3649824"/>
                <a:ext cx="175213" cy="155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pl-PL" altLang="en-US" sz="2000" b="0" dirty="0">
                    <a:solidFill>
                      <a:srgbClr val="1F1A17"/>
                    </a:solidFill>
                  </a:rPr>
                  <a:t>0</a:t>
                </a:r>
                <a:endParaRPr lang="pl-PL" altLang="en-US" sz="2000" b="0" dirty="0"/>
              </a:p>
            </p:txBody>
          </p:sp>
          <p:sp>
            <p:nvSpPr>
              <p:cNvPr id="312" name="Rectangle 108">
                <a:extLst>
                  <a:ext uri="{FF2B5EF4-FFF2-40B4-BE49-F238E27FC236}">
                    <a16:creationId xmlns:a16="http://schemas.microsoft.com/office/drawing/2014/main" id="{F9D0B802-5196-402A-8418-28B44A33F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9626" y="3649823"/>
                <a:ext cx="175213" cy="155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pl-PL" altLang="en-US" sz="2000" b="0">
                    <a:solidFill>
                      <a:srgbClr val="1F1A17"/>
                    </a:solidFill>
                  </a:rPr>
                  <a:t>1</a:t>
                </a:r>
                <a:endParaRPr lang="pl-PL" altLang="en-US" sz="2000" b="0"/>
              </a:p>
            </p:txBody>
          </p:sp>
        </p:grp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05FC87D7-4921-4984-87FC-B429345523B4}"/>
                </a:ext>
              </a:extLst>
            </p:cNvPr>
            <p:cNvSpPr txBox="1"/>
            <p:nvPr/>
          </p:nvSpPr>
          <p:spPr>
            <a:xfrm>
              <a:off x="4042930" y="3071921"/>
              <a:ext cx="635651" cy="69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latin typeface="Symbol" panose="05050102010706020507" pitchFamily="18" charset="2"/>
                </a:rPr>
                <a:t>s</a:t>
              </a:r>
              <a:r>
                <a:rPr lang="en-GB" sz="2400" dirty="0"/>
                <a:t>-</a:t>
              </a:r>
              <a:endParaRPr lang="fr-FR" sz="2400" dirty="0"/>
            </a:p>
          </p:txBody>
        </p:sp>
        <p:sp>
          <p:nvSpPr>
            <p:cNvPr id="306" name="Rectangle 110">
              <a:extLst>
                <a:ext uri="{FF2B5EF4-FFF2-40B4-BE49-F238E27FC236}">
                  <a16:creationId xmlns:a16="http://schemas.microsoft.com/office/drawing/2014/main" id="{13343861-22DF-40D0-BEFF-A2C27BBBF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335" y="970464"/>
              <a:ext cx="194944" cy="46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GB" altLang="en-US" sz="2000" b="0" dirty="0">
                  <a:solidFill>
                    <a:srgbClr val="1F1A17"/>
                  </a:solidFill>
                </a:rPr>
                <a:t>2</a:t>
              </a:r>
              <a:endParaRPr lang="pl-PL" altLang="en-US" sz="2000" b="0" dirty="0"/>
            </a:p>
          </p:txBody>
        </p:sp>
        <p:cxnSp>
          <p:nvCxnSpPr>
            <p:cNvPr id="307" name="Straight Arrow Connector 306">
              <a:extLst>
                <a:ext uri="{FF2B5EF4-FFF2-40B4-BE49-F238E27FC236}">
                  <a16:creationId xmlns:a16="http://schemas.microsoft.com/office/drawing/2014/main" id="{12BCF5AE-135E-4599-9A25-09A22FC3A833}"/>
                </a:ext>
              </a:extLst>
            </p:cNvPr>
            <p:cNvCxnSpPr>
              <a:cxnSpLocks/>
            </p:cNvCxnSpPr>
            <p:nvPr/>
          </p:nvCxnSpPr>
          <p:spPr>
            <a:xfrm>
              <a:off x="1249477" y="1604942"/>
              <a:ext cx="0" cy="3695909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0B1EF62B-4195-45D3-8119-C6749EDB5FA1}"/>
                </a:ext>
              </a:extLst>
            </p:cNvPr>
            <p:cNvSpPr txBox="1"/>
            <p:nvPr/>
          </p:nvSpPr>
          <p:spPr>
            <a:xfrm>
              <a:off x="1278966" y="3166514"/>
              <a:ext cx="488894" cy="840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fr-FR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9" name="TextBox 308">
                  <a:extLst>
                    <a:ext uri="{FF2B5EF4-FFF2-40B4-BE49-F238E27FC236}">
                      <a16:creationId xmlns:a16="http://schemas.microsoft.com/office/drawing/2014/main" id="{8E9BE64E-EDAA-4239-BA7E-562F754CF5E0}"/>
                    </a:ext>
                  </a:extLst>
                </p:cNvPr>
                <p:cNvSpPr txBox="1"/>
                <p:nvPr/>
              </p:nvSpPr>
              <p:spPr>
                <a:xfrm rot="16200000">
                  <a:off x="-304040" y="3287678"/>
                  <a:ext cx="2753584" cy="3995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GB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GB" sz="19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THz</m:t>
                        </m:r>
                      </m:oMath>
                    </m:oMathPara>
                  </a14:m>
                  <a:endParaRPr lang="fr-FR" sz="1900" dirty="0"/>
                </a:p>
              </p:txBody>
            </p:sp>
          </mc:Choice>
          <mc:Fallback xmlns="">
            <p:sp>
              <p:nvSpPr>
                <p:cNvPr id="309" name="TextBox 308">
                  <a:extLst>
                    <a:ext uri="{FF2B5EF4-FFF2-40B4-BE49-F238E27FC236}">
                      <a16:creationId xmlns:a16="http://schemas.microsoft.com/office/drawing/2014/main" id="{8E9BE64E-EDAA-4239-BA7E-562F754CF5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304040" y="3287678"/>
                  <a:ext cx="2753584" cy="399528"/>
                </a:xfrm>
                <a:prstGeom prst="rect">
                  <a:avLst/>
                </a:prstGeom>
                <a:blipFill>
                  <a:blip r:embed="rId9"/>
                  <a:stretch>
                    <a:fillRect l="-2083" t="-17749" r="-6250" b="-606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8" name="Content Placeholder 5">
            <a:extLst>
              <a:ext uri="{FF2B5EF4-FFF2-40B4-BE49-F238E27FC236}">
                <a16:creationId xmlns:a16="http://schemas.microsoft.com/office/drawing/2014/main" id="{F3CCA9EB-F0F4-4306-AD4C-EA74B59C8E9F}"/>
              </a:ext>
            </a:extLst>
          </p:cNvPr>
          <p:cNvSpPr txBox="1">
            <a:spLocks/>
          </p:cNvSpPr>
          <p:nvPr/>
        </p:nvSpPr>
        <p:spPr>
          <a:xfrm>
            <a:off x="115145" y="4144186"/>
            <a:ext cx="8121389" cy="2912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10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 dirty="0"/>
              <a:t>Accurate magnetic moments: Radiation-detected NMR in liquids</a:t>
            </a:r>
          </a:p>
          <a:p>
            <a:pPr lvl="1" algn="ctr"/>
            <a:r>
              <a:rPr lang="en-GB" sz="2000" dirty="0"/>
              <a:t>Rf-induced flip of nuclear spin in strong magnetic field</a:t>
            </a:r>
          </a:p>
          <a:p>
            <a:pPr lvl="1" algn="ctr"/>
            <a:r>
              <a:rPr lang="en-GB" sz="2000" dirty="0"/>
              <a:t>Resonance detection: change in decay anisotropy</a:t>
            </a:r>
          </a:p>
          <a:p>
            <a:pPr algn="ctr"/>
            <a:endParaRPr lang="en-GB" sz="2200" dirty="0"/>
          </a:p>
          <a:p>
            <a:pPr algn="ctr"/>
            <a:r>
              <a:rPr lang="en-GB" sz="2200" dirty="0"/>
              <a:t>Accurate HFS constant A: Rf-laser double resonance</a:t>
            </a:r>
          </a:p>
          <a:p>
            <a:pPr lvl="1" algn="ctr"/>
            <a:r>
              <a:rPr lang="en-GB" sz="2000" dirty="0"/>
              <a:t>Excitation within hyperfine </a:t>
            </a:r>
            <a:r>
              <a:rPr lang="en-GB" sz="2000" dirty="0" err="1"/>
              <a:t>multiplet</a:t>
            </a:r>
            <a:r>
              <a:rPr lang="en-GB" sz="2000" dirty="0"/>
              <a:t> in no or weak magnetic field</a:t>
            </a:r>
            <a:endParaRPr lang="en-GB" sz="2400" dirty="0"/>
          </a:p>
          <a:p>
            <a:pPr algn="ctr"/>
            <a:endParaRPr lang="fr-FR" sz="2200" dirty="0"/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3BDADA37-C6A4-4862-A369-4C6329625C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89738" y="4328121"/>
            <a:ext cx="559907" cy="5642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6C9B4A-7EC2-4FD8-91E1-9A098A6EEDA9}"/>
              </a:ext>
            </a:extLst>
          </p:cNvPr>
          <p:cNvSpPr txBox="1"/>
          <p:nvPr/>
        </p:nvSpPr>
        <p:spPr>
          <a:xfrm>
            <a:off x="7612732" y="4872968"/>
            <a:ext cx="153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betaDropNMR</a:t>
            </a:r>
            <a:endParaRPr lang="en-GB" dirty="0"/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A5A3F16A-FD0A-4ECD-8C46-7EAA4661FB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87940" y="42477"/>
            <a:ext cx="559907" cy="564281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3BF9A438-5C8F-49CA-96C2-736AE586AD95}"/>
              </a:ext>
            </a:extLst>
          </p:cNvPr>
          <p:cNvSpPr txBox="1"/>
          <p:nvPr/>
        </p:nvSpPr>
        <p:spPr>
          <a:xfrm>
            <a:off x="8047847" y="146234"/>
            <a:ext cx="1140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PreSOBEN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81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16" y="-8"/>
            <a:ext cx="9031360" cy="679234"/>
          </a:xfrm>
        </p:spPr>
        <p:txBody>
          <a:bodyPr>
            <a:normAutofit/>
          </a:bodyPr>
          <a:lstStyle/>
          <a:p>
            <a:r>
              <a:rPr lang="en-GB" sz="3600" dirty="0"/>
              <a:t>rf-laser double resonance spectroscopy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27585" y="1016732"/>
            <a:ext cx="7560840" cy="3276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9264" y="2262640"/>
            <a:ext cx="8687380" cy="1666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 dirty="0">
                <a:solidFill>
                  <a:srgbClr val="29348C"/>
                </a:solidFill>
              </a:rPr>
              <a:t>Rf excitation within hyperfine (HF) </a:t>
            </a:r>
            <a:r>
              <a:rPr lang="en-GB" sz="2200" b="1" dirty="0" err="1">
                <a:solidFill>
                  <a:srgbClr val="29348C"/>
                </a:solidFill>
              </a:rPr>
              <a:t>multiplet</a:t>
            </a:r>
            <a:endParaRPr lang="en-GB" sz="2200" b="1" dirty="0">
              <a:solidFill>
                <a:srgbClr val="29348C"/>
              </a:solidFill>
            </a:endParaRPr>
          </a:p>
          <a:p>
            <a:r>
              <a:rPr lang="en-GB" sz="2000" dirty="0"/>
              <a:t>Rf excitation =&gt; narrow resonance</a:t>
            </a:r>
          </a:p>
          <a:p>
            <a:r>
              <a:rPr lang="en-GB" sz="2000" dirty="0"/>
              <a:t>HF splitting measured directly not as a difference optical frequencies</a:t>
            </a:r>
          </a:p>
          <a:p>
            <a:r>
              <a:rPr lang="en-GB" sz="2000" dirty="0"/>
              <a:t>Detection: fluorescence or change in decay asymmetry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41561" y="806492"/>
            <a:ext cx="6264696" cy="1462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 dirty="0">
                <a:solidFill>
                  <a:srgbClr val="29348C"/>
                </a:solidFill>
              </a:rPr>
              <a:t>Optical pumping into defined states</a:t>
            </a:r>
          </a:p>
          <a:p>
            <a:r>
              <a:rPr lang="en-GB" sz="2000" dirty="0"/>
              <a:t>Transition to atomic excited state</a:t>
            </a:r>
          </a:p>
          <a:p>
            <a:r>
              <a:rPr lang="en-GB" sz="2000" dirty="0"/>
              <a:t>Circular or linear light polarisation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0EC26D-E0A5-44B6-851D-23C6E1B845C5}"/>
              </a:ext>
            </a:extLst>
          </p:cNvPr>
          <p:cNvSpPr txBox="1"/>
          <p:nvPr/>
        </p:nvSpPr>
        <p:spPr>
          <a:xfrm>
            <a:off x="6614" y="4163645"/>
            <a:ext cx="8857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kHz-wide resonance =&gt; hyperfine structure constant with 10</a:t>
            </a:r>
            <a:r>
              <a:rPr lang="en-GB" sz="2000" b="1" baseline="30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-10</a:t>
            </a:r>
            <a:r>
              <a:rPr lang="en-GB" sz="2000" b="1" baseline="30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 higher accuracy</a:t>
            </a:r>
            <a:endParaRPr lang="fr-FR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7C88480-6BB8-4166-872C-A5F3932FEABB}"/>
              </a:ext>
            </a:extLst>
          </p:cNvPr>
          <p:cNvGrpSpPr/>
          <p:nvPr/>
        </p:nvGrpSpPr>
        <p:grpSpPr>
          <a:xfrm>
            <a:off x="1389903" y="4634048"/>
            <a:ext cx="2462018" cy="2204314"/>
            <a:chOff x="6980321" y="936184"/>
            <a:chExt cx="2081962" cy="245949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BE0D6EA-29DB-45D0-9FE7-F08688DA4985}"/>
                </a:ext>
              </a:extLst>
            </p:cNvPr>
            <p:cNvSpPr txBox="1"/>
            <p:nvPr/>
          </p:nvSpPr>
          <p:spPr>
            <a:xfrm>
              <a:off x="7169842" y="3087897"/>
              <a:ext cx="189244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Frequency offset (MHz)</a:t>
              </a:r>
              <a:endParaRPr lang="fr-FR" sz="1400" dirty="0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C8C6554-E8D9-4D9F-9012-131FFF43D9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488" t="11492" r="1" b="10211"/>
            <a:stretch/>
          </p:blipFill>
          <p:spPr>
            <a:xfrm>
              <a:off x="7043830" y="948475"/>
              <a:ext cx="1749482" cy="1938717"/>
            </a:xfrm>
            <a:prstGeom prst="rect">
              <a:avLst/>
            </a:prstGeom>
          </p:spPr>
        </p:pic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76D30613-8CA9-4AA7-B4EC-7634AA7D4D2D}"/>
                </a:ext>
              </a:extLst>
            </p:cNvPr>
            <p:cNvSpPr txBox="1"/>
            <p:nvPr/>
          </p:nvSpPr>
          <p:spPr>
            <a:xfrm>
              <a:off x="7978882" y="1683385"/>
              <a:ext cx="943528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/>
                <a:t>26Na,</a:t>
              </a:r>
            </a:p>
            <a:p>
              <a:pPr algn="r"/>
              <a:r>
                <a:rPr lang="en-GB" sz="1400" dirty="0"/>
                <a:t>589-nm</a:t>
              </a:r>
            </a:p>
            <a:p>
              <a:pPr algn="r"/>
              <a:r>
                <a:rPr lang="en-GB" sz="1400" dirty="0"/>
                <a:t>laser</a:t>
              </a:r>
            </a:p>
            <a:p>
              <a:pPr algn="r"/>
              <a:r>
                <a:rPr lang="en-GB" sz="1400" dirty="0"/>
                <a:t>excitation,</a:t>
              </a:r>
            </a:p>
            <a:p>
              <a:pPr algn="r"/>
              <a:r>
                <a:rPr lang="fr-FR" sz="1400" dirty="0" err="1"/>
                <a:t>Dec</a:t>
              </a:r>
              <a:r>
                <a:rPr lang="fr-FR" sz="1400" dirty="0"/>
                <a:t> 2018</a:t>
              </a:r>
            </a:p>
          </p:txBody>
        </p:sp>
        <p:pic>
          <p:nvPicPr>
            <p:cNvPr id="234" name="Picture 233">
              <a:extLst>
                <a:ext uri="{FF2B5EF4-FFF2-40B4-BE49-F238E27FC236}">
                  <a16:creationId xmlns:a16="http://schemas.microsoft.com/office/drawing/2014/main" id="{F37C438F-7983-4B89-813B-68A23AA95618}"/>
                </a:ext>
              </a:extLst>
            </p:cNvPr>
            <p:cNvPicPr>
              <a:picLocks/>
            </p:cNvPicPr>
            <p:nvPr/>
          </p:nvPicPr>
          <p:blipFill rotWithShape="1">
            <a:blip r:embed="rId4"/>
            <a:srcRect l="18265" t="84224" r="7138" b="12959"/>
            <a:stretch/>
          </p:blipFill>
          <p:spPr>
            <a:xfrm>
              <a:off x="7153068" y="2892937"/>
              <a:ext cx="1504993" cy="83543"/>
            </a:xfrm>
            <a:prstGeom prst="rect">
              <a:avLst/>
            </a:prstGeom>
          </p:spPr>
        </p:pic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1816AEF1-56FF-497F-A6E8-5CA5AFBAD615}"/>
                </a:ext>
              </a:extLst>
            </p:cNvPr>
            <p:cNvSpPr txBox="1"/>
            <p:nvPr/>
          </p:nvSpPr>
          <p:spPr>
            <a:xfrm>
              <a:off x="6980321" y="2960269"/>
              <a:ext cx="190597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200" dirty="0"/>
                <a:t>-300   -100      100   300   500   </a:t>
              </a:r>
              <a:endParaRPr lang="fr-FR" sz="1200" dirty="0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364BD6B5-F0CE-4AC6-98A0-7BA1D5E91831}"/>
                </a:ext>
              </a:extLst>
            </p:cNvPr>
            <p:cNvSpPr/>
            <p:nvPr/>
          </p:nvSpPr>
          <p:spPr>
            <a:xfrm>
              <a:off x="7102359" y="936184"/>
              <a:ext cx="1813898" cy="199932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42985BF-3B0B-406C-B2A3-FA4795D8FF06}"/>
              </a:ext>
            </a:extLst>
          </p:cNvPr>
          <p:cNvGrpSpPr/>
          <p:nvPr/>
        </p:nvGrpSpPr>
        <p:grpSpPr>
          <a:xfrm>
            <a:off x="4483678" y="4474284"/>
            <a:ext cx="2736359" cy="2411100"/>
            <a:chOff x="6300137" y="3337247"/>
            <a:chExt cx="2736359" cy="241110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1A9744-E779-4392-84B3-E34029090595}"/>
                </a:ext>
              </a:extLst>
            </p:cNvPr>
            <p:cNvSpPr txBox="1"/>
            <p:nvPr/>
          </p:nvSpPr>
          <p:spPr>
            <a:xfrm rot="16200000">
              <a:off x="5413451" y="4223933"/>
              <a:ext cx="21119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rf transition probability</a:t>
              </a:r>
              <a:endParaRPr lang="fr-FR" sz="1600" dirty="0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FD159B0-86D3-4B9D-847C-0913E1BBE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8534" y="3448332"/>
              <a:ext cx="2347962" cy="1999325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19C2B49-C05A-44DD-9AAD-F013C8DB0A4A}"/>
                </a:ext>
              </a:extLst>
            </p:cNvPr>
            <p:cNvSpPr/>
            <p:nvPr/>
          </p:nvSpPr>
          <p:spPr>
            <a:xfrm>
              <a:off x="6968587" y="3553271"/>
              <a:ext cx="1989402" cy="1663002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6C1ACC0-7F73-48AC-AFA2-33B6173D14AE}"/>
                </a:ext>
              </a:extLst>
            </p:cNvPr>
            <p:cNvSpPr txBox="1"/>
            <p:nvPr/>
          </p:nvSpPr>
          <p:spPr>
            <a:xfrm>
              <a:off x="6875408" y="3509135"/>
              <a:ext cx="10447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26Na, rf transition,</a:t>
              </a:r>
              <a:endParaRPr lang="fr-FR" sz="1400" dirty="0"/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6F572293-AC97-435D-BD86-36377A07F31D}"/>
                </a:ext>
              </a:extLst>
            </p:cNvPr>
            <p:cNvSpPr txBox="1"/>
            <p:nvPr/>
          </p:nvSpPr>
          <p:spPr>
            <a:xfrm>
              <a:off x="7036531" y="5440570"/>
              <a:ext cx="1892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Frequency offset (MHz)</a:t>
              </a:r>
              <a:endParaRPr lang="fr-FR" sz="1400" dirty="0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AAFB5EA5-05A6-41BA-A9E3-C275D4A28567}"/>
                </a:ext>
              </a:extLst>
            </p:cNvPr>
            <p:cNvSpPr txBox="1"/>
            <p:nvPr/>
          </p:nvSpPr>
          <p:spPr>
            <a:xfrm>
              <a:off x="6949766" y="3936836"/>
              <a:ext cx="9524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simulation</a:t>
              </a:r>
              <a:endParaRPr lang="fr-FR" sz="1400" dirty="0"/>
            </a:p>
          </p:txBody>
        </p:sp>
      </p:grp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F3226F7-7747-4098-9BA6-CD5985D0DA21}"/>
              </a:ext>
            </a:extLst>
          </p:cNvPr>
          <p:cNvSpPr/>
          <p:nvPr/>
        </p:nvSpPr>
        <p:spPr>
          <a:xfrm>
            <a:off x="4001433" y="5549629"/>
            <a:ext cx="372291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4753E8-DF44-4DF6-83A6-A4C539A8055E}"/>
              </a:ext>
            </a:extLst>
          </p:cNvPr>
          <p:cNvSpPr txBox="1"/>
          <p:nvPr/>
        </p:nvSpPr>
        <p:spPr>
          <a:xfrm>
            <a:off x="3886833" y="5163069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aim</a:t>
            </a:r>
            <a:endParaRPr lang="fr-FR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35D190-D0E3-4696-8493-7BCCDCE2B8B3}"/>
              </a:ext>
            </a:extLst>
          </p:cNvPr>
          <p:cNvSpPr txBox="1"/>
          <p:nvPr/>
        </p:nvSpPr>
        <p:spPr>
          <a:xfrm>
            <a:off x="1075232" y="4774924"/>
            <a:ext cx="433808" cy="16158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GB" sz="1200" dirty="0"/>
              <a:t>0</a:t>
            </a:r>
          </a:p>
          <a:p>
            <a:pPr algn="r">
              <a:spcBef>
                <a:spcPts val="300"/>
              </a:spcBef>
            </a:pPr>
            <a:endParaRPr lang="en-GB" sz="1200" dirty="0"/>
          </a:p>
          <a:p>
            <a:pPr algn="r">
              <a:spcBef>
                <a:spcPts val="300"/>
              </a:spcBef>
            </a:pPr>
            <a:r>
              <a:rPr lang="en-GB" sz="1200" dirty="0"/>
              <a:t>-5</a:t>
            </a:r>
          </a:p>
          <a:p>
            <a:pPr algn="r">
              <a:spcBef>
                <a:spcPts val="300"/>
              </a:spcBef>
            </a:pPr>
            <a:endParaRPr lang="en-GB" sz="1200" dirty="0"/>
          </a:p>
          <a:p>
            <a:pPr algn="r">
              <a:spcBef>
                <a:spcPts val="300"/>
              </a:spcBef>
            </a:pPr>
            <a:r>
              <a:rPr lang="en-GB" sz="1200" dirty="0"/>
              <a:t>-10</a:t>
            </a:r>
          </a:p>
          <a:p>
            <a:pPr algn="r">
              <a:spcBef>
                <a:spcPts val="300"/>
              </a:spcBef>
            </a:pPr>
            <a:endParaRPr lang="en-GB" sz="1200" dirty="0"/>
          </a:p>
          <a:p>
            <a:pPr algn="r">
              <a:spcBef>
                <a:spcPts val="300"/>
              </a:spcBef>
            </a:pPr>
            <a:r>
              <a:rPr lang="en-GB" sz="1200" dirty="0"/>
              <a:t>-15</a:t>
            </a:r>
            <a:endParaRPr lang="fr-FR" sz="12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3AB22CB-E047-4704-B6B1-66333F2B5C11}"/>
              </a:ext>
            </a:extLst>
          </p:cNvPr>
          <p:cNvSpPr txBox="1"/>
          <p:nvPr/>
        </p:nvSpPr>
        <p:spPr>
          <a:xfrm rot="16200000">
            <a:off x="293479" y="5461175"/>
            <a:ext cx="151560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>
                <a:latin typeface="Symbol" panose="05050102010706020507" pitchFamily="18" charset="2"/>
              </a:rPr>
              <a:t>b</a:t>
            </a:r>
            <a:r>
              <a:rPr lang="en-GB" sz="1300" dirty="0"/>
              <a:t>-decay asymmetry</a:t>
            </a:r>
            <a:endParaRPr lang="fr-FR" sz="1300" dirty="0"/>
          </a:p>
        </p:txBody>
      </p:sp>
    </p:spTree>
    <p:extLst>
      <p:ext uri="{BB962C8B-B14F-4D97-AF65-F5344CB8AC3E}">
        <p14:creationId xmlns:p14="http://schemas.microsoft.com/office/powerpoint/2010/main" val="315165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/>
      <p:bldP spid="11" grpId="0" animBg="1"/>
      <p:bldP spid="14" grpId="0"/>
      <p:bldP spid="15" grpId="0" animBg="1"/>
      <p:bldP spid="92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99D1E-45AB-BAA0-B0D3-4FA75C26E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9741-2320-6A3E-2FEA-2FB688926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F5F62D-B224-864C-4707-BA5A317AC3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272636-B013-4448-5071-FA6B0ED13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4182"/>
            <a:ext cx="9144000" cy="574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1577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A1515-2961-4EEA-99BE-0BDFA8D55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" y="-8"/>
            <a:ext cx="9072000" cy="980736"/>
          </a:xfrm>
        </p:spPr>
        <p:txBody>
          <a:bodyPr>
            <a:normAutofit/>
          </a:bodyPr>
          <a:lstStyle/>
          <a:p>
            <a:r>
              <a:rPr lang="en-GB" dirty="0"/>
              <a:t>Beta-detected NMR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8CC5ED-96D6-4D7D-B26B-C9D26ECDB219}"/>
              </a:ext>
            </a:extLst>
          </p:cNvPr>
          <p:cNvSpPr txBox="1"/>
          <p:nvPr/>
        </p:nvSpPr>
        <p:spPr>
          <a:xfrm>
            <a:off x="1123748" y="993848"/>
            <a:ext cx="6896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</a:rPr>
              <a:t>ultra-sensitive real-time NMR with short-lived nuclei</a:t>
            </a:r>
            <a:endParaRPr lang="en-CH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92994-AFD6-4B1F-8B8A-2E13FF7A6C51}"/>
              </a:ext>
            </a:extLst>
          </p:cNvPr>
          <p:cNvSpPr txBox="1"/>
          <p:nvPr/>
        </p:nvSpPr>
        <p:spPr>
          <a:xfrm>
            <a:off x="35496" y="1549241"/>
            <a:ext cx="4190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Hyperpolarisation via optical pumping: atomic hyperfine structure </a:t>
            </a:r>
          </a:p>
          <a:p>
            <a:r>
              <a:rPr lang="en-GB" sz="2000" dirty="0"/>
              <a:t>= &gt; up to 100 % of spin polarisation </a:t>
            </a:r>
            <a:endParaRPr lang="en-CH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BD216C-EF0B-49D2-B8FC-66ADCEE71CEC}"/>
              </a:ext>
            </a:extLst>
          </p:cNvPr>
          <p:cNvSpPr txBox="1"/>
          <p:nvPr/>
        </p:nvSpPr>
        <p:spPr>
          <a:xfrm>
            <a:off x="4305246" y="1621249"/>
            <a:ext cx="49472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Resonance detection in </a:t>
            </a:r>
            <a:r>
              <a:rPr lang="en-GB" sz="2000" dirty="0">
                <a:latin typeface="Symbol" panose="05050102010706020507" pitchFamily="18" charset="2"/>
              </a:rPr>
              <a:t>b</a:t>
            </a:r>
            <a:r>
              <a:rPr lang="en-GB" sz="2000" dirty="0"/>
              <a:t> decay asymmetry: property of the weak force</a:t>
            </a:r>
          </a:p>
          <a:p>
            <a:r>
              <a:rPr lang="en-GB" sz="2000" dirty="0"/>
              <a:t>=&gt; Every </a:t>
            </a:r>
            <a:r>
              <a:rPr lang="en-GB" sz="2000" dirty="0">
                <a:latin typeface="Symbol" panose="05050102010706020507" pitchFamily="18" charset="2"/>
              </a:rPr>
              <a:t>b</a:t>
            </a:r>
            <a:r>
              <a:rPr lang="en-GB" sz="2000" dirty="0"/>
              <a:t> particle hitting detectors counted</a:t>
            </a:r>
            <a:endParaRPr lang="en-CH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1CE2CE-F258-485C-8CC2-42F4D585F4A5}"/>
              </a:ext>
            </a:extLst>
          </p:cNvPr>
          <p:cNvSpPr txBox="1"/>
          <p:nvPr/>
        </p:nvSpPr>
        <p:spPr>
          <a:xfrm>
            <a:off x="233467" y="5483861"/>
            <a:ext cx="66541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Result: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NMR spectra possible on 10</a:t>
            </a:r>
            <a:r>
              <a:rPr lang="en-GB" sz="2000" baseline="30000" dirty="0"/>
              <a:t>7</a:t>
            </a:r>
            <a:r>
              <a:rPr lang="en-GB" sz="2000" dirty="0"/>
              <a:t> active nuclei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Probe nuclei with other NMR properties than stable 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Real-time observation with time 0 = beam entering sample </a:t>
            </a:r>
            <a:endParaRPr lang="en-CH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01DF6F-90AA-4575-95E6-47E33FFABD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7"/>
          <a:stretch/>
        </p:blipFill>
        <p:spPr>
          <a:xfrm>
            <a:off x="5524437" y="2564904"/>
            <a:ext cx="2720133" cy="272732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56002B-8957-4FEB-9708-8F43925EB40C}"/>
              </a:ext>
            </a:extLst>
          </p:cNvPr>
          <p:cNvCxnSpPr/>
          <p:nvPr/>
        </p:nvCxnSpPr>
        <p:spPr>
          <a:xfrm flipV="1">
            <a:off x="7740352" y="2606159"/>
            <a:ext cx="0" cy="403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035F2E2-0D8E-4783-90A3-A5E9D9FC8AD4}"/>
              </a:ext>
            </a:extLst>
          </p:cNvPr>
          <p:cNvSpPr txBox="1"/>
          <p:nvPr/>
        </p:nvSpPr>
        <p:spPr>
          <a:xfrm>
            <a:off x="7740352" y="2651646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B0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7CC78D-0C6D-4F66-8463-216C8EC26AAD}"/>
              </a:ext>
            </a:extLst>
          </p:cNvPr>
          <p:cNvGrpSpPr/>
          <p:nvPr/>
        </p:nvGrpSpPr>
        <p:grpSpPr>
          <a:xfrm>
            <a:off x="107504" y="2648449"/>
            <a:ext cx="4627436" cy="2593525"/>
            <a:chOff x="3653104" y="2905233"/>
            <a:chExt cx="4627436" cy="2593525"/>
          </a:xfrm>
        </p:grpSpPr>
        <p:sp>
          <p:nvSpPr>
            <p:cNvPr id="17" name="Rectangle 40">
              <a:extLst>
                <a:ext uri="{FF2B5EF4-FFF2-40B4-BE49-F238E27FC236}">
                  <a16:creationId xmlns:a16="http://schemas.microsoft.com/office/drawing/2014/main" id="{928F7545-9666-4A05-A535-D52911B62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2733" y="3344794"/>
              <a:ext cx="464513" cy="5998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18" name="Rectangle 41">
              <a:extLst>
                <a:ext uri="{FF2B5EF4-FFF2-40B4-BE49-F238E27FC236}">
                  <a16:creationId xmlns:a16="http://schemas.microsoft.com/office/drawing/2014/main" id="{0746478F-397B-4D03-B33D-5A1971E55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033" y="3344794"/>
              <a:ext cx="464513" cy="5998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19" name="Rectangle 42">
              <a:extLst>
                <a:ext uri="{FF2B5EF4-FFF2-40B4-BE49-F238E27FC236}">
                  <a16:creationId xmlns:a16="http://schemas.microsoft.com/office/drawing/2014/main" id="{9131557A-BB9E-4A54-B2F7-3BED35DCF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4384" y="3344794"/>
              <a:ext cx="467462" cy="5998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20" name="Rectangle 43">
              <a:extLst>
                <a:ext uri="{FF2B5EF4-FFF2-40B4-BE49-F238E27FC236}">
                  <a16:creationId xmlns:a16="http://schemas.microsoft.com/office/drawing/2014/main" id="{8A3D52CB-AE47-43D6-80CB-022C419B0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6684" y="3344794"/>
              <a:ext cx="467462" cy="5998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21" name="Rectangle 44">
              <a:extLst>
                <a:ext uri="{FF2B5EF4-FFF2-40B4-BE49-F238E27FC236}">
                  <a16:creationId xmlns:a16="http://schemas.microsoft.com/office/drawing/2014/main" id="{63CBBB1F-CA93-4885-BBAB-AAB6A59E7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8985" y="3344794"/>
              <a:ext cx="464513" cy="5998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22" name="Rectangle 45">
              <a:extLst>
                <a:ext uri="{FF2B5EF4-FFF2-40B4-BE49-F238E27FC236}">
                  <a16:creationId xmlns:a16="http://schemas.microsoft.com/office/drawing/2014/main" id="{F7047112-F0A3-4313-9D9C-5F5B1F1B3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8336" y="3344794"/>
              <a:ext cx="467462" cy="5998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grpSp>
          <p:nvGrpSpPr>
            <p:cNvPr id="23" name="Group 50">
              <a:extLst>
                <a:ext uri="{FF2B5EF4-FFF2-40B4-BE49-F238E27FC236}">
                  <a16:creationId xmlns:a16="http://schemas.microsoft.com/office/drawing/2014/main" id="{BFA7CAA7-D468-49F0-B1B4-C59C06668E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48309" y="3937386"/>
              <a:ext cx="202027" cy="146349"/>
              <a:chOff x="2784" y="1469"/>
              <a:chExt cx="137" cy="122"/>
            </a:xfrm>
          </p:grpSpPr>
          <p:sp>
            <p:nvSpPr>
              <p:cNvPr id="97" name="Freeform 51">
                <a:extLst>
                  <a:ext uri="{FF2B5EF4-FFF2-40B4-BE49-F238E27FC236}">
                    <a16:creationId xmlns:a16="http://schemas.microsoft.com/office/drawing/2014/main" id="{27E52CA4-F9AA-42D2-B7E6-659B3D2818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4" y="1522"/>
                <a:ext cx="77" cy="69"/>
              </a:xfrm>
              <a:custGeom>
                <a:avLst/>
                <a:gdLst>
                  <a:gd name="T0" fmla="*/ 77 w 77"/>
                  <a:gd name="T1" fmla="*/ 10 h 69"/>
                  <a:gd name="T2" fmla="*/ 48 w 77"/>
                  <a:gd name="T3" fmla="*/ 10 h 69"/>
                  <a:gd name="T4" fmla="*/ 56 w 77"/>
                  <a:gd name="T5" fmla="*/ 18 h 69"/>
                  <a:gd name="T6" fmla="*/ 64 w 77"/>
                  <a:gd name="T7" fmla="*/ 24 h 69"/>
                  <a:gd name="T8" fmla="*/ 68 w 77"/>
                  <a:gd name="T9" fmla="*/ 32 h 69"/>
                  <a:gd name="T10" fmla="*/ 68 w 77"/>
                  <a:gd name="T11" fmla="*/ 42 h 69"/>
                  <a:gd name="T12" fmla="*/ 68 w 77"/>
                  <a:gd name="T13" fmla="*/ 48 h 69"/>
                  <a:gd name="T14" fmla="*/ 66 w 77"/>
                  <a:gd name="T15" fmla="*/ 52 h 69"/>
                  <a:gd name="T16" fmla="*/ 64 w 77"/>
                  <a:gd name="T17" fmla="*/ 56 h 69"/>
                  <a:gd name="T18" fmla="*/ 60 w 77"/>
                  <a:gd name="T19" fmla="*/ 59 h 69"/>
                  <a:gd name="T20" fmla="*/ 56 w 77"/>
                  <a:gd name="T21" fmla="*/ 63 h 69"/>
                  <a:gd name="T22" fmla="*/ 50 w 77"/>
                  <a:gd name="T23" fmla="*/ 65 h 69"/>
                  <a:gd name="T24" fmla="*/ 44 w 77"/>
                  <a:gd name="T25" fmla="*/ 67 h 69"/>
                  <a:gd name="T26" fmla="*/ 36 w 77"/>
                  <a:gd name="T27" fmla="*/ 69 h 69"/>
                  <a:gd name="T28" fmla="*/ 30 w 77"/>
                  <a:gd name="T29" fmla="*/ 67 h 69"/>
                  <a:gd name="T30" fmla="*/ 22 w 77"/>
                  <a:gd name="T31" fmla="*/ 65 h 69"/>
                  <a:gd name="T32" fmla="*/ 16 w 77"/>
                  <a:gd name="T33" fmla="*/ 61 h 69"/>
                  <a:gd name="T34" fmla="*/ 10 w 77"/>
                  <a:gd name="T35" fmla="*/ 58 h 69"/>
                  <a:gd name="T36" fmla="*/ 6 w 77"/>
                  <a:gd name="T37" fmla="*/ 52 h 69"/>
                  <a:gd name="T38" fmla="*/ 2 w 77"/>
                  <a:gd name="T39" fmla="*/ 46 h 69"/>
                  <a:gd name="T40" fmla="*/ 0 w 77"/>
                  <a:gd name="T41" fmla="*/ 40 h 69"/>
                  <a:gd name="T42" fmla="*/ 0 w 77"/>
                  <a:gd name="T43" fmla="*/ 32 h 69"/>
                  <a:gd name="T44" fmla="*/ 0 w 77"/>
                  <a:gd name="T45" fmla="*/ 22 h 69"/>
                  <a:gd name="T46" fmla="*/ 4 w 77"/>
                  <a:gd name="T47" fmla="*/ 14 h 69"/>
                  <a:gd name="T48" fmla="*/ 10 w 77"/>
                  <a:gd name="T49" fmla="*/ 8 h 69"/>
                  <a:gd name="T50" fmla="*/ 16 w 77"/>
                  <a:gd name="T51" fmla="*/ 4 h 69"/>
                  <a:gd name="T52" fmla="*/ 24 w 77"/>
                  <a:gd name="T53" fmla="*/ 0 h 69"/>
                  <a:gd name="T54" fmla="*/ 36 w 77"/>
                  <a:gd name="T55" fmla="*/ 0 h 69"/>
                  <a:gd name="T56" fmla="*/ 77 w 77"/>
                  <a:gd name="T57" fmla="*/ 0 h 69"/>
                  <a:gd name="T58" fmla="*/ 77 w 77"/>
                  <a:gd name="T59" fmla="*/ 10 h 69"/>
                  <a:gd name="T60" fmla="*/ 42 w 77"/>
                  <a:gd name="T61" fmla="*/ 10 h 69"/>
                  <a:gd name="T62" fmla="*/ 40 w 77"/>
                  <a:gd name="T63" fmla="*/ 10 h 69"/>
                  <a:gd name="T64" fmla="*/ 38 w 77"/>
                  <a:gd name="T65" fmla="*/ 10 h 69"/>
                  <a:gd name="T66" fmla="*/ 26 w 77"/>
                  <a:gd name="T67" fmla="*/ 12 h 69"/>
                  <a:gd name="T68" fmla="*/ 18 w 77"/>
                  <a:gd name="T69" fmla="*/ 16 h 69"/>
                  <a:gd name="T70" fmla="*/ 14 w 77"/>
                  <a:gd name="T71" fmla="*/ 24 h 69"/>
                  <a:gd name="T72" fmla="*/ 12 w 77"/>
                  <a:gd name="T73" fmla="*/ 34 h 69"/>
                  <a:gd name="T74" fmla="*/ 12 w 77"/>
                  <a:gd name="T75" fmla="*/ 40 h 69"/>
                  <a:gd name="T76" fmla="*/ 14 w 77"/>
                  <a:gd name="T77" fmla="*/ 46 h 69"/>
                  <a:gd name="T78" fmla="*/ 16 w 77"/>
                  <a:gd name="T79" fmla="*/ 50 h 69"/>
                  <a:gd name="T80" fmla="*/ 20 w 77"/>
                  <a:gd name="T81" fmla="*/ 56 h 69"/>
                  <a:gd name="T82" fmla="*/ 24 w 77"/>
                  <a:gd name="T83" fmla="*/ 59 h 69"/>
                  <a:gd name="T84" fmla="*/ 28 w 77"/>
                  <a:gd name="T85" fmla="*/ 61 h 69"/>
                  <a:gd name="T86" fmla="*/ 32 w 77"/>
                  <a:gd name="T87" fmla="*/ 63 h 69"/>
                  <a:gd name="T88" fmla="*/ 36 w 77"/>
                  <a:gd name="T89" fmla="*/ 63 h 69"/>
                  <a:gd name="T90" fmla="*/ 44 w 77"/>
                  <a:gd name="T91" fmla="*/ 61 h 69"/>
                  <a:gd name="T92" fmla="*/ 50 w 77"/>
                  <a:gd name="T93" fmla="*/ 58 h 69"/>
                  <a:gd name="T94" fmla="*/ 54 w 77"/>
                  <a:gd name="T95" fmla="*/ 50 h 69"/>
                  <a:gd name="T96" fmla="*/ 56 w 77"/>
                  <a:gd name="T97" fmla="*/ 40 h 69"/>
                  <a:gd name="T98" fmla="*/ 56 w 77"/>
                  <a:gd name="T99" fmla="*/ 32 h 69"/>
                  <a:gd name="T100" fmla="*/ 52 w 77"/>
                  <a:gd name="T101" fmla="*/ 24 h 69"/>
                  <a:gd name="T102" fmla="*/ 48 w 77"/>
                  <a:gd name="T103" fmla="*/ 18 h 69"/>
                  <a:gd name="T104" fmla="*/ 42 w 77"/>
                  <a:gd name="T105" fmla="*/ 10 h 6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77" h="69">
                    <a:moveTo>
                      <a:pt x="77" y="10"/>
                    </a:moveTo>
                    <a:lnTo>
                      <a:pt x="48" y="10"/>
                    </a:lnTo>
                    <a:lnTo>
                      <a:pt x="56" y="18"/>
                    </a:lnTo>
                    <a:lnTo>
                      <a:pt x="64" y="24"/>
                    </a:lnTo>
                    <a:lnTo>
                      <a:pt x="68" y="32"/>
                    </a:lnTo>
                    <a:lnTo>
                      <a:pt x="68" y="42"/>
                    </a:lnTo>
                    <a:lnTo>
                      <a:pt x="68" y="48"/>
                    </a:lnTo>
                    <a:lnTo>
                      <a:pt x="66" y="52"/>
                    </a:lnTo>
                    <a:lnTo>
                      <a:pt x="64" y="56"/>
                    </a:lnTo>
                    <a:lnTo>
                      <a:pt x="60" y="59"/>
                    </a:lnTo>
                    <a:lnTo>
                      <a:pt x="56" y="63"/>
                    </a:lnTo>
                    <a:lnTo>
                      <a:pt x="50" y="65"/>
                    </a:lnTo>
                    <a:lnTo>
                      <a:pt x="44" y="67"/>
                    </a:lnTo>
                    <a:lnTo>
                      <a:pt x="36" y="69"/>
                    </a:lnTo>
                    <a:lnTo>
                      <a:pt x="30" y="67"/>
                    </a:lnTo>
                    <a:lnTo>
                      <a:pt x="22" y="65"/>
                    </a:lnTo>
                    <a:lnTo>
                      <a:pt x="16" y="61"/>
                    </a:lnTo>
                    <a:lnTo>
                      <a:pt x="10" y="58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2"/>
                    </a:lnTo>
                    <a:lnTo>
                      <a:pt x="4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4" y="0"/>
                    </a:lnTo>
                    <a:lnTo>
                      <a:pt x="36" y="0"/>
                    </a:lnTo>
                    <a:lnTo>
                      <a:pt x="77" y="0"/>
                    </a:lnTo>
                    <a:lnTo>
                      <a:pt x="77" y="10"/>
                    </a:lnTo>
                    <a:close/>
                    <a:moveTo>
                      <a:pt x="42" y="10"/>
                    </a:moveTo>
                    <a:lnTo>
                      <a:pt x="40" y="10"/>
                    </a:lnTo>
                    <a:lnTo>
                      <a:pt x="38" y="10"/>
                    </a:lnTo>
                    <a:lnTo>
                      <a:pt x="26" y="12"/>
                    </a:lnTo>
                    <a:lnTo>
                      <a:pt x="18" y="16"/>
                    </a:lnTo>
                    <a:lnTo>
                      <a:pt x="14" y="24"/>
                    </a:lnTo>
                    <a:lnTo>
                      <a:pt x="12" y="34"/>
                    </a:lnTo>
                    <a:lnTo>
                      <a:pt x="12" y="40"/>
                    </a:lnTo>
                    <a:lnTo>
                      <a:pt x="14" y="46"/>
                    </a:lnTo>
                    <a:lnTo>
                      <a:pt x="16" y="50"/>
                    </a:lnTo>
                    <a:lnTo>
                      <a:pt x="20" y="56"/>
                    </a:lnTo>
                    <a:lnTo>
                      <a:pt x="24" y="59"/>
                    </a:lnTo>
                    <a:lnTo>
                      <a:pt x="28" y="61"/>
                    </a:lnTo>
                    <a:lnTo>
                      <a:pt x="32" y="63"/>
                    </a:lnTo>
                    <a:lnTo>
                      <a:pt x="36" y="63"/>
                    </a:lnTo>
                    <a:lnTo>
                      <a:pt x="44" y="61"/>
                    </a:lnTo>
                    <a:lnTo>
                      <a:pt x="50" y="58"/>
                    </a:lnTo>
                    <a:lnTo>
                      <a:pt x="54" y="50"/>
                    </a:lnTo>
                    <a:lnTo>
                      <a:pt x="56" y="40"/>
                    </a:lnTo>
                    <a:lnTo>
                      <a:pt x="56" y="32"/>
                    </a:lnTo>
                    <a:lnTo>
                      <a:pt x="52" y="24"/>
                    </a:lnTo>
                    <a:lnTo>
                      <a:pt x="48" y="18"/>
                    </a:lnTo>
                    <a:lnTo>
                      <a:pt x="42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8" name="Freeform 52">
                <a:extLst>
                  <a:ext uri="{FF2B5EF4-FFF2-40B4-BE49-F238E27FC236}">
                    <a16:creationId xmlns:a16="http://schemas.microsoft.com/office/drawing/2014/main" id="{B81406F3-F9FF-45E9-81D7-7D729D0ED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3" y="1472"/>
                <a:ext cx="54" cy="56"/>
              </a:xfrm>
              <a:custGeom>
                <a:avLst/>
                <a:gdLst>
                  <a:gd name="T0" fmla="*/ 30 w 54"/>
                  <a:gd name="T1" fmla="*/ 0 h 56"/>
                  <a:gd name="T2" fmla="*/ 30 w 54"/>
                  <a:gd name="T3" fmla="*/ 24 h 56"/>
                  <a:gd name="T4" fmla="*/ 54 w 54"/>
                  <a:gd name="T5" fmla="*/ 24 h 56"/>
                  <a:gd name="T6" fmla="*/ 54 w 54"/>
                  <a:gd name="T7" fmla="*/ 30 h 56"/>
                  <a:gd name="T8" fmla="*/ 30 w 54"/>
                  <a:gd name="T9" fmla="*/ 30 h 56"/>
                  <a:gd name="T10" fmla="*/ 30 w 54"/>
                  <a:gd name="T11" fmla="*/ 56 h 56"/>
                  <a:gd name="T12" fmla="*/ 26 w 54"/>
                  <a:gd name="T13" fmla="*/ 56 h 56"/>
                  <a:gd name="T14" fmla="*/ 26 w 54"/>
                  <a:gd name="T15" fmla="*/ 30 h 56"/>
                  <a:gd name="T16" fmla="*/ 0 w 54"/>
                  <a:gd name="T17" fmla="*/ 30 h 56"/>
                  <a:gd name="T18" fmla="*/ 0 w 54"/>
                  <a:gd name="T19" fmla="*/ 24 h 56"/>
                  <a:gd name="T20" fmla="*/ 26 w 54"/>
                  <a:gd name="T21" fmla="*/ 24 h 56"/>
                  <a:gd name="T22" fmla="*/ 26 w 54"/>
                  <a:gd name="T23" fmla="*/ 0 h 56"/>
                  <a:gd name="T24" fmla="*/ 30 w 54"/>
                  <a:gd name="T25" fmla="*/ 0 h 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4" h="56">
                    <a:moveTo>
                      <a:pt x="30" y="0"/>
                    </a:moveTo>
                    <a:lnTo>
                      <a:pt x="30" y="24"/>
                    </a:lnTo>
                    <a:lnTo>
                      <a:pt x="54" y="24"/>
                    </a:lnTo>
                    <a:lnTo>
                      <a:pt x="54" y="30"/>
                    </a:lnTo>
                    <a:lnTo>
                      <a:pt x="30" y="30"/>
                    </a:lnTo>
                    <a:lnTo>
                      <a:pt x="30" y="56"/>
                    </a:lnTo>
                    <a:lnTo>
                      <a:pt x="26" y="56"/>
                    </a:lnTo>
                    <a:lnTo>
                      <a:pt x="26" y="30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26" y="24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9" name="Freeform 53">
                <a:extLst>
                  <a:ext uri="{FF2B5EF4-FFF2-40B4-BE49-F238E27FC236}">
                    <a16:creationId xmlns:a16="http://schemas.microsoft.com/office/drawing/2014/main" id="{AEC759DC-2A3C-402E-9634-A63BB4D89B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9" y="1469"/>
                <a:ext cx="62" cy="63"/>
              </a:xfrm>
              <a:custGeom>
                <a:avLst/>
                <a:gdLst>
                  <a:gd name="T0" fmla="*/ 38 w 62"/>
                  <a:gd name="T1" fmla="*/ 27 h 63"/>
                  <a:gd name="T2" fmla="*/ 30 w 62"/>
                  <a:gd name="T3" fmla="*/ 3 h 63"/>
                  <a:gd name="T4" fmla="*/ 34 w 62"/>
                  <a:gd name="T5" fmla="*/ 33 h 63"/>
                  <a:gd name="T6" fmla="*/ 30 w 62"/>
                  <a:gd name="T7" fmla="*/ 27 h 63"/>
                  <a:gd name="T8" fmla="*/ 34 w 62"/>
                  <a:gd name="T9" fmla="*/ 33 h 63"/>
                  <a:gd name="T10" fmla="*/ 58 w 62"/>
                  <a:gd name="T11" fmla="*/ 23 h 63"/>
                  <a:gd name="T12" fmla="*/ 34 w 62"/>
                  <a:gd name="T13" fmla="*/ 33 h 63"/>
                  <a:gd name="T14" fmla="*/ 58 w 62"/>
                  <a:gd name="T15" fmla="*/ 23 h 63"/>
                  <a:gd name="T16" fmla="*/ 62 w 62"/>
                  <a:gd name="T17" fmla="*/ 27 h 63"/>
                  <a:gd name="T18" fmla="*/ 58 w 62"/>
                  <a:gd name="T19" fmla="*/ 23 h 63"/>
                  <a:gd name="T20" fmla="*/ 62 w 62"/>
                  <a:gd name="T21" fmla="*/ 33 h 63"/>
                  <a:gd name="T22" fmla="*/ 54 w 62"/>
                  <a:gd name="T23" fmla="*/ 27 h 63"/>
                  <a:gd name="T24" fmla="*/ 62 w 62"/>
                  <a:gd name="T25" fmla="*/ 33 h 63"/>
                  <a:gd name="T26" fmla="*/ 58 w 62"/>
                  <a:gd name="T27" fmla="*/ 37 h 63"/>
                  <a:gd name="T28" fmla="*/ 62 w 62"/>
                  <a:gd name="T29" fmla="*/ 33 h 63"/>
                  <a:gd name="T30" fmla="*/ 34 w 62"/>
                  <a:gd name="T31" fmla="*/ 37 h 63"/>
                  <a:gd name="T32" fmla="*/ 58 w 62"/>
                  <a:gd name="T33" fmla="*/ 29 h 63"/>
                  <a:gd name="T34" fmla="*/ 30 w 62"/>
                  <a:gd name="T35" fmla="*/ 33 h 63"/>
                  <a:gd name="T36" fmla="*/ 34 w 62"/>
                  <a:gd name="T37" fmla="*/ 29 h 63"/>
                  <a:gd name="T38" fmla="*/ 30 w 62"/>
                  <a:gd name="T39" fmla="*/ 33 h 63"/>
                  <a:gd name="T40" fmla="*/ 38 w 62"/>
                  <a:gd name="T41" fmla="*/ 59 h 63"/>
                  <a:gd name="T42" fmla="*/ 30 w 62"/>
                  <a:gd name="T43" fmla="*/ 33 h 63"/>
                  <a:gd name="T44" fmla="*/ 38 w 62"/>
                  <a:gd name="T45" fmla="*/ 59 h 63"/>
                  <a:gd name="T46" fmla="*/ 34 w 62"/>
                  <a:gd name="T47" fmla="*/ 63 h 63"/>
                  <a:gd name="T48" fmla="*/ 38 w 62"/>
                  <a:gd name="T49" fmla="*/ 59 h 63"/>
                  <a:gd name="T50" fmla="*/ 30 w 62"/>
                  <a:gd name="T51" fmla="*/ 63 h 63"/>
                  <a:gd name="T52" fmla="*/ 34 w 62"/>
                  <a:gd name="T53" fmla="*/ 53 h 63"/>
                  <a:gd name="T54" fmla="*/ 30 w 62"/>
                  <a:gd name="T55" fmla="*/ 63 h 63"/>
                  <a:gd name="T56" fmla="*/ 26 w 62"/>
                  <a:gd name="T57" fmla="*/ 59 h 63"/>
                  <a:gd name="T58" fmla="*/ 30 w 62"/>
                  <a:gd name="T59" fmla="*/ 63 h 63"/>
                  <a:gd name="T60" fmla="*/ 26 w 62"/>
                  <a:gd name="T61" fmla="*/ 33 h 63"/>
                  <a:gd name="T62" fmla="*/ 34 w 62"/>
                  <a:gd name="T63" fmla="*/ 59 h 63"/>
                  <a:gd name="T64" fmla="*/ 30 w 62"/>
                  <a:gd name="T65" fmla="*/ 29 h 63"/>
                  <a:gd name="T66" fmla="*/ 34 w 62"/>
                  <a:gd name="T67" fmla="*/ 33 h 63"/>
                  <a:gd name="T68" fmla="*/ 30 w 62"/>
                  <a:gd name="T69" fmla="*/ 29 h 63"/>
                  <a:gd name="T70" fmla="*/ 4 w 62"/>
                  <a:gd name="T71" fmla="*/ 37 h 63"/>
                  <a:gd name="T72" fmla="*/ 30 w 62"/>
                  <a:gd name="T73" fmla="*/ 29 h 63"/>
                  <a:gd name="T74" fmla="*/ 4 w 62"/>
                  <a:gd name="T75" fmla="*/ 37 h 63"/>
                  <a:gd name="T76" fmla="*/ 0 w 62"/>
                  <a:gd name="T77" fmla="*/ 33 h 63"/>
                  <a:gd name="T78" fmla="*/ 4 w 62"/>
                  <a:gd name="T79" fmla="*/ 37 h 63"/>
                  <a:gd name="T80" fmla="*/ 0 w 62"/>
                  <a:gd name="T81" fmla="*/ 27 h 63"/>
                  <a:gd name="T82" fmla="*/ 8 w 62"/>
                  <a:gd name="T83" fmla="*/ 33 h 63"/>
                  <a:gd name="T84" fmla="*/ 0 w 62"/>
                  <a:gd name="T85" fmla="*/ 27 h 63"/>
                  <a:gd name="T86" fmla="*/ 4 w 62"/>
                  <a:gd name="T87" fmla="*/ 23 h 63"/>
                  <a:gd name="T88" fmla="*/ 0 w 62"/>
                  <a:gd name="T89" fmla="*/ 27 h 63"/>
                  <a:gd name="T90" fmla="*/ 30 w 62"/>
                  <a:gd name="T91" fmla="*/ 23 h 63"/>
                  <a:gd name="T92" fmla="*/ 4 w 62"/>
                  <a:gd name="T93" fmla="*/ 33 h 63"/>
                  <a:gd name="T94" fmla="*/ 34 w 62"/>
                  <a:gd name="T95" fmla="*/ 27 h 63"/>
                  <a:gd name="T96" fmla="*/ 30 w 62"/>
                  <a:gd name="T97" fmla="*/ 33 h 63"/>
                  <a:gd name="T98" fmla="*/ 34 w 62"/>
                  <a:gd name="T99" fmla="*/ 27 h 63"/>
                  <a:gd name="T100" fmla="*/ 26 w 62"/>
                  <a:gd name="T101" fmla="*/ 3 h 63"/>
                  <a:gd name="T102" fmla="*/ 34 w 62"/>
                  <a:gd name="T103" fmla="*/ 27 h 63"/>
                  <a:gd name="T104" fmla="*/ 26 w 62"/>
                  <a:gd name="T105" fmla="*/ 3 h 63"/>
                  <a:gd name="T106" fmla="*/ 30 w 62"/>
                  <a:gd name="T107" fmla="*/ 0 h 63"/>
                  <a:gd name="T108" fmla="*/ 26 w 62"/>
                  <a:gd name="T109" fmla="*/ 3 h 63"/>
                  <a:gd name="T110" fmla="*/ 34 w 62"/>
                  <a:gd name="T111" fmla="*/ 0 h 63"/>
                  <a:gd name="T112" fmla="*/ 30 w 62"/>
                  <a:gd name="T113" fmla="*/ 7 h 63"/>
                  <a:gd name="T114" fmla="*/ 34 w 62"/>
                  <a:gd name="T115" fmla="*/ 0 h 63"/>
                  <a:gd name="T116" fmla="*/ 38 w 62"/>
                  <a:gd name="T117" fmla="*/ 3 h 63"/>
                  <a:gd name="T118" fmla="*/ 34 w 62"/>
                  <a:gd name="T119" fmla="*/ 0 h 63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62" h="63">
                    <a:moveTo>
                      <a:pt x="38" y="3"/>
                    </a:moveTo>
                    <a:lnTo>
                      <a:pt x="38" y="27"/>
                    </a:lnTo>
                    <a:lnTo>
                      <a:pt x="30" y="27"/>
                    </a:lnTo>
                    <a:lnTo>
                      <a:pt x="30" y="3"/>
                    </a:lnTo>
                    <a:lnTo>
                      <a:pt x="38" y="3"/>
                    </a:lnTo>
                    <a:close/>
                    <a:moveTo>
                      <a:pt x="34" y="33"/>
                    </a:moveTo>
                    <a:lnTo>
                      <a:pt x="30" y="33"/>
                    </a:lnTo>
                    <a:lnTo>
                      <a:pt x="30" y="27"/>
                    </a:lnTo>
                    <a:lnTo>
                      <a:pt x="34" y="27"/>
                    </a:lnTo>
                    <a:lnTo>
                      <a:pt x="34" y="33"/>
                    </a:lnTo>
                    <a:close/>
                    <a:moveTo>
                      <a:pt x="34" y="23"/>
                    </a:moveTo>
                    <a:lnTo>
                      <a:pt x="58" y="23"/>
                    </a:lnTo>
                    <a:lnTo>
                      <a:pt x="58" y="33"/>
                    </a:lnTo>
                    <a:lnTo>
                      <a:pt x="34" y="33"/>
                    </a:lnTo>
                    <a:lnTo>
                      <a:pt x="34" y="23"/>
                    </a:lnTo>
                    <a:close/>
                    <a:moveTo>
                      <a:pt x="58" y="23"/>
                    </a:moveTo>
                    <a:lnTo>
                      <a:pt x="62" y="23"/>
                    </a:lnTo>
                    <a:lnTo>
                      <a:pt x="62" y="27"/>
                    </a:lnTo>
                    <a:lnTo>
                      <a:pt x="58" y="27"/>
                    </a:lnTo>
                    <a:lnTo>
                      <a:pt x="58" y="23"/>
                    </a:lnTo>
                    <a:close/>
                    <a:moveTo>
                      <a:pt x="62" y="27"/>
                    </a:moveTo>
                    <a:lnTo>
                      <a:pt x="62" y="33"/>
                    </a:lnTo>
                    <a:lnTo>
                      <a:pt x="54" y="33"/>
                    </a:lnTo>
                    <a:lnTo>
                      <a:pt x="54" y="27"/>
                    </a:lnTo>
                    <a:lnTo>
                      <a:pt x="62" y="27"/>
                    </a:lnTo>
                    <a:close/>
                    <a:moveTo>
                      <a:pt x="62" y="33"/>
                    </a:moveTo>
                    <a:lnTo>
                      <a:pt x="62" y="37"/>
                    </a:lnTo>
                    <a:lnTo>
                      <a:pt x="58" y="37"/>
                    </a:lnTo>
                    <a:lnTo>
                      <a:pt x="58" y="33"/>
                    </a:lnTo>
                    <a:lnTo>
                      <a:pt x="62" y="33"/>
                    </a:lnTo>
                    <a:close/>
                    <a:moveTo>
                      <a:pt x="58" y="37"/>
                    </a:moveTo>
                    <a:lnTo>
                      <a:pt x="34" y="37"/>
                    </a:lnTo>
                    <a:lnTo>
                      <a:pt x="34" y="29"/>
                    </a:lnTo>
                    <a:lnTo>
                      <a:pt x="58" y="29"/>
                    </a:lnTo>
                    <a:lnTo>
                      <a:pt x="58" y="37"/>
                    </a:lnTo>
                    <a:close/>
                    <a:moveTo>
                      <a:pt x="30" y="33"/>
                    </a:moveTo>
                    <a:lnTo>
                      <a:pt x="30" y="29"/>
                    </a:lnTo>
                    <a:lnTo>
                      <a:pt x="34" y="29"/>
                    </a:lnTo>
                    <a:lnTo>
                      <a:pt x="34" y="33"/>
                    </a:lnTo>
                    <a:lnTo>
                      <a:pt x="30" y="33"/>
                    </a:lnTo>
                    <a:close/>
                    <a:moveTo>
                      <a:pt x="38" y="33"/>
                    </a:moveTo>
                    <a:lnTo>
                      <a:pt x="38" y="59"/>
                    </a:lnTo>
                    <a:lnTo>
                      <a:pt x="30" y="59"/>
                    </a:lnTo>
                    <a:lnTo>
                      <a:pt x="30" y="33"/>
                    </a:lnTo>
                    <a:lnTo>
                      <a:pt x="38" y="33"/>
                    </a:lnTo>
                    <a:close/>
                    <a:moveTo>
                      <a:pt x="38" y="59"/>
                    </a:moveTo>
                    <a:lnTo>
                      <a:pt x="38" y="63"/>
                    </a:lnTo>
                    <a:lnTo>
                      <a:pt x="34" y="63"/>
                    </a:lnTo>
                    <a:lnTo>
                      <a:pt x="34" y="59"/>
                    </a:lnTo>
                    <a:lnTo>
                      <a:pt x="38" y="59"/>
                    </a:lnTo>
                    <a:close/>
                    <a:moveTo>
                      <a:pt x="34" y="63"/>
                    </a:moveTo>
                    <a:lnTo>
                      <a:pt x="30" y="63"/>
                    </a:lnTo>
                    <a:lnTo>
                      <a:pt x="30" y="53"/>
                    </a:lnTo>
                    <a:lnTo>
                      <a:pt x="34" y="53"/>
                    </a:lnTo>
                    <a:lnTo>
                      <a:pt x="34" y="63"/>
                    </a:lnTo>
                    <a:close/>
                    <a:moveTo>
                      <a:pt x="30" y="63"/>
                    </a:moveTo>
                    <a:lnTo>
                      <a:pt x="26" y="63"/>
                    </a:lnTo>
                    <a:lnTo>
                      <a:pt x="26" y="59"/>
                    </a:lnTo>
                    <a:lnTo>
                      <a:pt x="30" y="59"/>
                    </a:lnTo>
                    <a:lnTo>
                      <a:pt x="30" y="63"/>
                    </a:lnTo>
                    <a:close/>
                    <a:moveTo>
                      <a:pt x="26" y="59"/>
                    </a:moveTo>
                    <a:lnTo>
                      <a:pt x="26" y="33"/>
                    </a:lnTo>
                    <a:lnTo>
                      <a:pt x="34" y="33"/>
                    </a:lnTo>
                    <a:lnTo>
                      <a:pt x="34" y="59"/>
                    </a:lnTo>
                    <a:lnTo>
                      <a:pt x="26" y="59"/>
                    </a:lnTo>
                    <a:close/>
                    <a:moveTo>
                      <a:pt x="30" y="29"/>
                    </a:moveTo>
                    <a:lnTo>
                      <a:pt x="34" y="29"/>
                    </a:lnTo>
                    <a:lnTo>
                      <a:pt x="34" y="33"/>
                    </a:lnTo>
                    <a:lnTo>
                      <a:pt x="30" y="33"/>
                    </a:lnTo>
                    <a:lnTo>
                      <a:pt x="30" y="29"/>
                    </a:lnTo>
                    <a:close/>
                    <a:moveTo>
                      <a:pt x="30" y="37"/>
                    </a:moveTo>
                    <a:lnTo>
                      <a:pt x="4" y="37"/>
                    </a:lnTo>
                    <a:lnTo>
                      <a:pt x="4" y="29"/>
                    </a:lnTo>
                    <a:lnTo>
                      <a:pt x="30" y="29"/>
                    </a:lnTo>
                    <a:lnTo>
                      <a:pt x="30" y="37"/>
                    </a:lnTo>
                    <a:close/>
                    <a:moveTo>
                      <a:pt x="4" y="37"/>
                    </a:moveTo>
                    <a:lnTo>
                      <a:pt x="0" y="37"/>
                    </a:lnTo>
                    <a:lnTo>
                      <a:pt x="0" y="33"/>
                    </a:lnTo>
                    <a:lnTo>
                      <a:pt x="4" y="33"/>
                    </a:lnTo>
                    <a:lnTo>
                      <a:pt x="4" y="37"/>
                    </a:lnTo>
                    <a:close/>
                    <a:moveTo>
                      <a:pt x="0" y="33"/>
                    </a:moveTo>
                    <a:lnTo>
                      <a:pt x="0" y="27"/>
                    </a:lnTo>
                    <a:lnTo>
                      <a:pt x="8" y="27"/>
                    </a:lnTo>
                    <a:lnTo>
                      <a:pt x="8" y="33"/>
                    </a:lnTo>
                    <a:lnTo>
                      <a:pt x="0" y="33"/>
                    </a:lnTo>
                    <a:close/>
                    <a:moveTo>
                      <a:pt x="0" y="27"/>
                    </a:moveTo>
                    <a:lnTo>
                      <a:pt x="0" y="23"/>
                    </a:lnTo>
                    <a:lnTo>
                      <a:pt x="4" y="23"/>
                    </a:lnTo>
                    <a:lnTo>
                      <a:pt x="4" y="27"/>
                    </a:lnTo>
                    <a:lnTo>
                      <a:pt x="0" y="27"/>
                    </a:lnTo>
                    <a:close/>
                    <a:moveTo>
                      <a:pt x="4" y="23"/>
                    </a:moveTo>
                    <a:lnTo>
                      <a:pt x="30" y="23"/>
                    </a:lnTo>
                    <a:lnTo>
                      <a:pt x="30" y="33"/>
                    </a:lnTo>
                    <a:lnTo>
                      <a:pt x="4" y="33"/>
                    </a:lnTo>
                    <a:lnTo>
                      <a:pt x="4" y="23"/>
                    </a:lnTo>
                    <a:close/>
                    <a:moveTo>
                      <a:pt x="34" y="27"/>
                    </a:moveTo>
                    <a:lnTo>
                      <a:pt x="34" y="33"/>
                    </a:lnTo>
                    <a:lnTo>
                      <a:pt x="30" y="33"/>
                    </a:lnTo>
                    <a:lnTo>
                      <a:pt x="30" y="27"/>
                    </a:lnTo>
                    <a:lnTo>
                      <a:pt x="34" y="27"/>
                    </a:lnTo>
                    <a:close/>
                    <a:moveTo>
                      <a:pt x="26" y="27"/>
                    </a:moveTo>
                    <a:lnTo>
                      <a:pt x="26" y="3"/>
                    </a:lnTo>
                    <a:lnTo>
                      <a:pt x="34" y="3"/>
                    </a:lnTo>
                    <a:lnTo>
                      <a:pt x="34" y="27"/>
                    </a:lnTo>
                    <a:lnTo>
                      <a:pt x="26" y="27"/>
                    </a:lnTo>
                    <a:close/>
                    <a:moveTo>
                      <a:pt x="26" y="3"/>
                    </a:moveTo>
                    <a:lnTo>
                      <a:pt x="26" y="0"/>
                    </a:lnTo>
                    <a:lnTo>
                      <a:pt x="30" y="0"/>
                    </a:lnTo>
                    <a:lnTo>
                      <a:pt x="30" y="3"/>
                    </a:lnTo>
                    <a:lnTo>
                      <a:pt x="26" y="3"/>
                    </a:lnTo>
                    <a:close/>
                    <a:moveTo>
                      <a:pt x="30" y="0"/>
                    </a:moveTo>
                    <a:lnTo>
                      <a:pt x="34" y="0"/>
                    </a:lnTo>
                    <a:lnTo>
                      <a:pt x="34" y="7"/>
                    </a:lnTo>
                    <a:lnTo>
                      <a:pt x="30" y="7"/>
                    </a:lnTo>
                    <a:lnTo>
                      <a:pt x="30" y="0"/>
                    </a:lnTo>
                    <a:close/>
                    <a:moveTo>
                      <a:pt x="34" y="0"/>
                    </a:moveTo>
                    <a:lnTo>
                      <a:pt x="38" y="0"/>
                    </a:lnTo>
                    <a:lnTo>
                      <a:pt x="38" y="3"/>
                    </a:lnTo>
                    <a:lnTo>
                      <a:pt x="34" y="3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</p:grp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8A68F330-807D-4FB4-ACD1-7F577ADC5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3104" y="4877856"/>
              <a:ext cx="116497" cy="81571"/>
            </a:xfrm>
            <a:custGeom>
              <a:avLst/>
              <a:gdLst>
                <a:gd name="T0" fmla="*/ 65088 w 79"/>
                <a:gd name="T1" fmla="*/ 19050 h 68"/>
                <a:gd name="T2" fmla="*/ 68263 w 79"/>
                <a:gd name="T3" fmla="*/ 9525 h 68"/>
                <a:gd name="T4" fmla="*/ 77788 w 79"/>
                <a:gd name="T5" fmla="*/ 6350 h 68"/>
                <a:gd name="T6" fmla="*/ 84138 w 79"/>
                <a:gd name="T7" fmla="*/ 0 h 68"/>
                <a:gd name="T8" fmla="*/ 93663 w 79"/>
                <a:gd name="T9" fmla="*/ 0 h 68"/>
                <a:gd name="T10" fmla="*/ 103188 w 79"/>
                <a:gd name="T11" fmla="*/ 0 h 68"/>
                <a:gd name="T12" fmla="*/ 109538 w 79"/>
                <a:gd name="T13" fmla="*/ 3175 h 68"/>
                <a:gd name="T14" fmla="*/ 112713 w 79"/>
                <a:gd name="T15" fmla="*/ 6350 h 68"/>
                <a:gd name="T16" fmla="*/ 119063 w 79"/>
                <a:gd name="T17" fmla="*/ 12700 h 68"/>
                <a:gd name="T18" fmla="*/ 125413 w 79"/>
                <a:gd name="T19" fmla="*/ 28575 h 68"/>
                <a:gd name="T20" fmla="*/ 125413 w 79"/>
                <a:gd name="T21" fmla="*/ 53975 h 68"/>
                <a:gd name="T22" fmla="*/ 125413 w 79"/>
                <a:gd name="T23" fmla="*/ 107950 h 68"/>
                <a:gd name="T24" fmla="*/ 115888 w 79"/>
                <a:gd name="T25" fmla="*/ 107950 h 68"/>
                <a:gd name="T26" fmla="*/ 115888 w 79"/>
                <a:gd name="T27" fmla="*/ 50800 h 68"/>
                <a:gd name="T28" fmla="*/ 115888 w 79"/>
                <a:gd name="T29" fmla="*/ 34925 h 68"/>
                <a:gd name="T30" fmla="*/ 109538 w 79"/>
                <a:gd name="T31" fmla="*/ 22225 h 68"/>
                <a:gd name="T32" fmla="*/ 103188 w 79"/>
                <a:gd name="T33" fmla="*/ 15875 h 68"/>
                <a:gd name="T34" fmla="*/ 93663 w 79"/>
                <a:gd name="T35" fmla="*/ 12700 h 68"/>
                <a:gd name="T36" fmla="*/ 87313 w 79"/>
                <a:gd name="T37" fmla="*/ 12700 h 68"/>
                <a:gd name="T38" fmla="*/ 80963 w 79"/>
                <a:gd name="T39" fmla="*/ 15875 h 68"/>
                <a:gd name="T40" fmla="*/ 74613 w 79"/>
                <a:gd name="T41" fmla="*/ 22225 h 68"/>
                <a:gd name="T42" fmla="*/ 71438 w 79"/>
                <a:gd name="T43" fmla="*/ 28575 h 68"/>
                <a:gd name="T44" fmla="*/ 68263 w 79"/>
                <a:gd name="T45" fmla="*/ 31750 h 68"/>
                <a:gd name="T46" fmla="*/ 68263 w 79"/>
                <a:gd name="T47" fmla="*/ 38100 h 68"/>
                <a:gd name="T48" fmla="*/ 68263 w 79"/>
                <a:gd name="T49" fmla="*/ 44450 h 68"/>
                <a:gd name="T50" fmla="*/ 68263 w 79"/>
                <a:gd name="T51" fmla="*/ 57150 h 68"/>
                <a:gd name="T52" fmla="*/ 68263 w 79"/>
                <a:gd name="T53" fmla="*/ 107950 h 68"/>
                <a:gd name="T54" fmla="*/ 60325 w 79"/>
                <a:gd name="T55" fmla="*/ 107950 h 68"/>
                <a:gd name="T56" fmla="*/ 60325 w 79"/>
                <a:gd name="T57" fmla="*/ 47625 h 68"/>
                <a:gd name="T58" fmla="*/ 57150 w 79"/>
                <a:gd name="T59" fmla="*/ 31750 h 68"/>
                <a:gd name="T60" fmla="*/ 53975 w 79"/>
                <a:gd name="T61" fmla="*/ 22225 h 68"/>
                <a:gd name="T62" fmla="*/ 44450 w 79"/>
                <a:gd name="T63" fmla="*/ 15875 h 68"/>
                <a:gd name="T64" fmla="*/ 34925 w 79"/>
                <a:gd name="T65" fmla="*/ 12700 h 68"/>
                <a:gd name="T66" fmla="*/ 28575 w 79"/>
                <a:gd name="T67" fmla="*/ 12700 h 68"/>
                <a:gd name="T68" fmla="*/ 22225 w 79"/>
                <a:gd name="T69" fmla="*/ 15875 h 68"/>
                <a:gd name="T70" fmla="*/ 15875 w 79"/>
                <a:gd name="T71" fmla="*/ 22225 h 68"/>
                <a:gd name="T72" fmla="*/ 12700 w 79"/>
                <a:gd name="T73" fmla="*/ 28575 h 68"/>
                <a:gd name="T74" fmla="*/ 12700 w 79"/>
                <a:gd name="T75" fmla="*/ 31750 h 68"/>
                <a:gd name="T76" fmla="*/ 9525 w 79"/>
                <a:gd name="T77" fmla="*/ 38100 h 68"/>
                <a:gd name="T78" fmla="*/ 9525 w 79"/>
                <a:gd name="T79" fmla="*/ 44450 h 68"/>
                <a:gd name="T80" fmla="*/ 9525 w 79"/>
                <a:gd name="T81" fmla="*/ 57150 h 68"/>
                <a:gd name="T82" fmla="*/ 9525 w 79"/>
                <a:gd name="T83" fmla="*/ 107950 h 68"/>
                <a:gd name="T84" fmla="*/ 0 w 79"/>
                <a:gd name="T85" fmla="*/ 107950 h 68"/>
                <a:gd name="T86" fmla="*/ 0 w 79"/>
                <a:gd name="T87" fmla="*/ 3175 h 68"/>
                <a:gd name="T88" fmla="*/ 9525 w 79"/>
                <a:gd name="T89" fmla="*/ 3175 h 68"/>
                <a:gd name="T90" fmla="*/ 9525 w 79"/>
                <a:gd name="T91" fmla="*/ 15875 h 68"/>
                <a:gd name="T92" fmla="*/ 15875 w 79"/>
                <a:gd name="T93" fmla="*/ 9525 h 68"/>
                <a:gd name="T94" fmla="*/ 22225 w 79"/>
                <a:gd name="T95" fmla="*/ 3175 h 68"/>
                <a:gd name="T96" fmla="*/ 28575 w 79"/>
                <a:gd name="T97" fmla="*/ 0 h 68"/>
                <a:gd name="T98" fmla="*/ 34925 w 79"/>
                <a:gd name="T99" fmla="*/ 0 h 68"/>
                <a:gd name="T100" fmla="*/ 44450 w 79"/>
                <a:gd name="T101" fmla="*/ 0 h 68"/>
                <a:gd name="T102" fmla="*/ 53975 w 79"/>
                <a:gd name="T103" fmla="*/ 6350 h 68"/>
                <a:gd name="T104" fmla="*/ 60325 w 79"/>
                <a:gd name="T105" fmla="*/ 12700 h 68"/>
                <a:gd name="T106" fmla="*/ 65088 w 79"/>
                <a:gd name="T107" fmla="*/ 19050 h 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" h="68">
                  <a:moveTo>
                    <a:pt x="41" y="12"/>
                  </a:moveTo>
                  <a:lnTo>
                    <a:pt x="43" y="6"/>
                  </a:lnTo>
                  <a:lnTo>
                    <a:pt x="49" y="4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9" y="2"/>
                  </a:lnTo>
                  <a:lnTo>
                    <a:pt x="71" y="4"/>
                  </a:lnTo>
                  <a:lnTo>
                    <a:pt x="75" y="8"/>
                  </a:lnTo>
                  <a:lnTo>
                    <a:pt x="79" y="18"/>
                  </a:lnTo>
                  <a:lnTo>
                    <a:pt x="79" y="34"/>
                  </a:lnTo>
                  <a:lnTo>
                    <a:pt x="79" y="68"/>
                  </a:lnTo>
                  <a:lnTo>
                    <a:pt x="73" y="68"/>
                  </a:lnTo>
                  <a:lnTo>
                    <a:pt x="73" y="32"/>
                  </a:lnTo>
                  <a:lnTo>
                    <a:pt x="73" y="22"/>
                  </a:lnTo>
                  <a:lnTo>
                    <a:pt x="69" y="14"/>
                  </a:lnTo>
                  <a:lnTo>
                    <a:pt x="65" y="10"/>
                  </a:lnTo>
                  <a:lnTo>
                    <a:pt x="59" y="8"/>
                  </a:lnTo>
                  <a:lnTo>
                    <a:pt x="55" y="8"/>
                  </a:lnTo>
                  <a:lnTo>
                    <a:pt x="51" y="10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43" y="20"/>
                  </a:lnTo>
                  <a:lnTo>
                    <a:pt x="43" y="24"/>
                  </a:lnTo>
                  <a:lnTo>
                    <a:pt x="43" y="28"/>
                  </a:lnTo>
                  <a:lnTo>
                    <a:pt x="43" y="36"/>
                  </a:lnTo>
                  <a:lnTo>
                    <a:pt x="43" y="68"/>
                  </a:lnTo>
                  <a:lnTo>
                    <a:pt x="38" y="68"/>
                  </a:lnTo>
                  <a:lnTo>
                    <a:pt x="38" y="30"/>
                  </a:lnTo>
                  <a:lnTo>
                    <a:pt x="36" y="20"/>
                  </a:lnTo>
                  <a:lnTo>
                    <a:pt x="34" y="14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6" y="36"/>
                  </a:lnTo>
                  <a:lnTo>
                    <a:pt x="6" y="68"/>
                  </a:lnTo>
                  <a:lnTo>
                    <a:pt x="0" y="68"/>
                  </a:lnTo>
                  <a:lnTo>
                    <a:pt x="0" y="2"/>
                  </a:lnTo>
                  <a:lnTo>
                    <a:pt x="6" y="2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34" y="4"/>
                  </a:lnTo>
                  <a:lnTo>
                    <a:pt x="38" y="8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C590FE97-E496-45B9-9BFD-4D42E1501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3104" y="4877856"/>
              <a:ext cx="116497" cy="81571"/>
            </a:xfrm>
            <a:custGeom>
              <a:avLst/>
              <a:gdLst>
                <a:gd name="T0" fmla="*/ 65088 w 79"/>
                <a:gd name="T1" fmla="*/ 19050 h 68"/>
                <a:gd name="T2" fmla="*/ 68263 w 79"/>
                <a:gd name="T3" fmla="*/ 9525 h 68"/>
                <a:gd name="T4" fmla="*/ 77788 w 79"/>
                <a:gd name="T5" fmla="*/ 6350 h 68"/>
                <a:gd name="T6" fmla="*/ 84138 w 79"/>
                <a:gd name="T7" fmla="*/ 0 h 68"/>
                <a:gd name="T8" fmla="*/ 93663 w 79"/>
                <a:gd name="T9" fmla="*/ 0 h 68"/>
                <a:gd name="T10" fmla="*/ 103188 w 79"/>
                <a:gd name="T11" fmla="*/ 0 h 68"/>
                <a:gd name="T12" fmla="*/ 109538 w 79"/>
                <a:gd name="T13" fmla="*/ 3175 h 68"/>
                <a:gd name="T14" fmla="*/ 112713 w 79"/>
                <a:gd name="T15" fmla="*/ 6350 h 68"/>
                <a:gd name="T16" fmla="*/ 119063 w 79"/>
                <a:gd name="T17" fmla="*/ 12700 h 68"/>
                <a:gd name="T18" fmla="*/ 125413 w 79"/>
                <a:gd name="T19" fmla="*/ 28575 h 68"/>
                <a:gd name="T20" fmla="*/ 125413 w 79"/>
                <a:gd name="T21" fmla="*/ 53975 h 68"/>
                <a:gd name="T22" fmla="*/ 125413 w 79"/>
                <a:gd name="T23" fmla="*/ 107950 h 68"/>
                <a:gd name="T24" fmla="*/ 115888 w 79"/>
                <a:gd name="T25" fmla="*/ 107950 h 68"/>
                <a:gd name="T26" fmla="*/ 115888 w 79"/>
                <a:gd name="T27" fmla="*/ 50800 h 68"/>
                <a:gd name="T28" fmla="*/ 115888 w 79"/>
                <a:gd name="T29" fmla="*/ 34925 h 68"/>
                <a:gd name="T30" fmla="*/ 109538 w 79"/>
                <a:gd name="T31" fmla="*/ 22225 h 68"/>
                <a:gd name="T32" fmla="*/ 103188 w 79"/>
                <a:gd name="T33" fmla="*/ 15875 h 68"/>
                <a:gd name="T34" fmla="*/ 93663 w 79"/>
                <a:gd name="T35" fmla="*/ 12700 h 68"/>
                <a:gd name="T36" fmla="*/ 87313 w 79"/>
                <a:gd name="T37" fmla="*/ 12700 h 68"/>
                <a:gd name="T38" fmla="*/ 80963 w 79"/>
                <a:gd name="T39" fmla="*/ 15875 h 68"/>
                <a:gd name="T40" fmla="*/ 74613 w 79"/>
                <a:gd name="T41" fmla="*/ 22225 h 68"/>
                <a:gd name="T42" fmla="*/ 71438 w 79"/>
                <a:gd name="T43" fmla="*/ 28575 h 68"/>
                <a:gd name="T44" fmla="*/ 68263 w 79"/>
                <a:gd name="T45" fmla="*/ 31750 h 68"/>
                <a:gd name="T46" fmla="*/ 68263 w 79"/>
                <a:gd name="T47" fmla="*/ 38100 h 68"/>
                <a:gd name="T48" fmla="*/ 68263 w 79"/>
                <a:gd name="T49" fmla="*/ 44450 h 68"/>
                <a:gd name="T50" fmla="*/ 68263 w 79"/>
                <a:gd name="T51" fmla="*/ 57150 h 68"/>
                <a:gd name="T52" fmla="*/ 68263 w 79"/>
                <a:gd name="T53" fmla="*/ 107950 h 68"/>
                <a:gd name="T54" fmla="*/ 60325 w 79"/>
                <a:gd name="T55" fmla="*/ 107950 h 68"/>
                <a:gd name="T56" fmla="*/ 60325 w 79"/>
                <a:gd name="T57" fmla="*/ 47625 h 68"/>
                <a:gd name="T58" fmla="*/ 57150 w 79"/>
                <a:gd name="T59" fmla="*/ 31750 h 68"/>
                <a:gd name="T60" fmla="*/ 53975 w 79"/>
                <a:gd name="T61" fmla="*/ 22225 h 68"/>
                <a:gd name="T62" fmla="*/ 44450 w 79"/>
                <a:gd name="T63" fmla="*/ 15875 h 68"/>
                <a:gd name="T64" fmla="*/ 34925 w 79"/>
                <a:gd name="T65" fmla="*/ 12700 h 68"/>
                <a:gd name="T66" fmla="*/ 28575 w 79"/>
                <a:gd name="T67" fmla="*/ 12700 h 68"/>
                <a:gd name="T68" fmla="*/ 22225 w 79"/>
                <a:gd name="T69" fmla="*/ 15875 h 68"/>
                <a:gd name="T70" fmla="*/ 15875 w 79"/>
                <a:gd name="T71" fmla="*/ 22225 h 68"/>
                <a:gd name="T72" fmla="*/ 12700 w 79"/>
                <a:gd name="T73" fmla="*/ 28575 h 68"/>
                <a:gd name="T74" fmla="*/ 12700 w 79"/>
                <a:gd name="T75" fmla="*/ 31750 h 68"/>
                <a:gd name="T76" fmla="*/ 9525 w 79"/>
                <a:gd name="T77" fmla="*/ 38100 h 68"/>
                <a:gd name="T78" fmla="*/ 9525 w 79"/>
                <a:gd name="T79" fmla="*/ 44450 h 68"/>
                <a:gd name="T80" fmla="*/ 9525 w 79"/>
                <a:gd name="T81" fmla="*/ 57150 h 68"/>
                <a:gd name="T82" fmla="*/ 9525 w 79"/>
                <a:gd name="T83" fmla="*/ 107950 h 68"/>
                <a:gd name="T84" fmla="*/ 0 w 79"/>
                <a:gd name="T85" fmla="*/ 107950 h 68"/>
                <a:gd name="T86" fmla="*/ 0 w 79"/>
                <a:gd name="T87" fmla="*/ 3175 h 68"/>
                <a:gd name="T88" fmla="*/ 9525 w 79"/>
                <a:gd name="T89" fmla="*/ 3175 h 68"/>
                <a:gd name="T90" fmla="*/ 9525 w 79"/>
                <a:gd name="T91" fmla="*/ 15875 h 68"/>
                <a:gd name="T92" fmla="*/ 15875 w 79"/>
                <a:gd name="T93" fmla="*/ 9525 h 68"/>
                <a:gd name="T94" fmla="*/ 22225 w 79"/>
                <a:gd name="T95" fmla="*/ 3175 h 68"/>
                <a:gd name="T96" fmla="*/ 28575 w 79"/>
                <a:gd name="T97" fmla="*/ 0 h 68"/>
                <a:gd name="T98" fmla="*/ 34925 w 79"/>
                <a:gd name="T99" fmla="*/ 0 h 68"/>
                <a:gd name="T100" fmla="*/ 44450 w 79"/>
                <a:gd name="T101" fmla="*/ 0 h 68"/>
                <a:gd name="T102" fmla="*/ 53975 w 79"/>
                <a:gd name="T103" fmla="*/ 6350 h 68"/>
                <a:gd name="T104" fmla="*/ 60325 w 79"/>
                <a:gd name="T105" fmla="*/ 12700 h 68"/>
                <a:gd name="T106" fmla="*/ 65088 w 79"/>
                <a:gd name="T107" fmla="*/ 19050 h 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" h="68">
                  <a:moveTo>
                    <a:pt x="41" y="12"/>
                  </a:moveTo>
                  <a:lnTo>
                    <a:pt x="43" y="6"/>
                  </a:lnTo>
                  <a:lnTo>
                    <a:pt x="49" y="4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9" y="2"/>
                  </a:lnTo>
                  <a:lnTo>
                    <a:pt x="71" y="4"/>
                  </a:lnTo>
                  <a:lnTo>
                    <a:pt x="75" y="8"/>
                  </a:lnTo>
                  <a:lnTo>
                    <a:pt x="79" y="18"/>
                  </a:lnTo>
                  <a:lnTo>
                    <a:pt x="79" y="34"/>
                  </a:lnTo>
                  <a:lnTo>
                    <a:pt x="79" y="68"/>
                  </a:lnTo>
                  <a:lnTo>
                    <a:pt x="73" y="68"/>
                  </a:lnTo>
                  <a:lnTo>
                    <a:pt x="73" y="32"/>
                  </a:lnTo>
                  <a:lnTo>
                    <a:pt x="73" y="22"/>
                  </a:lnTo>
                  <a:lnTo>
                    <a:pt x="69" y="14"/>
                  </a:lnTo>
                  <a:lnTo>
                    <a:pt x="65" y="10"/>
                  </a:lnTo>
                  <a:lnTo>
                    <a:pt x="59" y="8"/>
                  </a:lnTo>
                  <a:lnTo>
                    <a:pt x="55" y="8"/>
                  </a:lnTo>
                  <a:lnTo>
                    <a:pt x="51" y="10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43" y="20"/>
                  </a:lnTo>
                  <a:lnTo>
                    <a:pt x="43" y="24"/>
                  </a:lnTo>
                  <a:lnTo>
                    <a:pt x="43" y="28"/>
                  </a:lnTo>
                  <a:lnTo>
                    <a:pt x="43" y="36"/>
                  </a:lnTo>
                  <a:lnTo>
                    <a:pt x="43" y="68"/>
                  </a:lnTo>
                  <a:lnTo>
                    <a:pt x="38" y="68"/>
                  </a:lnTo>
                  <a:lnTo>
                    <a:pt x="38" y="30"/>
                  </a:lnTo>
                  <a:lnTo>
                    <a:pt x="36" y="20"/>
                  </a:lnTo>
                  <a:lnTo>
                    <a:pt x="34" y="14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6" y="36"/>
                  </a:lnTo>
                  <a:lnTo>
                    <a:pt x="6" y="68"/>
                  </a:lnTo>
                  <a:lnTo>
                    <a:pt x="0" y="68"/>
                  </a:lnTo>
                  <a:lnTo>
                    <a:pt x="0" y="2"/>
                  </a:lnTo>
                  <a:lnTo>
                    <a:pt x="6" y="2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34" y="4"/>
                  </a:lnTo>
                  <a:lnTo>
                    <a:pt x="38" y="8"/>
                  </a:lnTo>
                  <a:lnTo>
                    <a:pt x="41" y="12"/>
                  </a:lnTo>
                </a:path>
              </a:pathLst>
            </a:custGeom>
            <a:noFill/>
            <a:ln w="6350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FA659E0B-1030-48F9-BF12-2E2CF5939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942" y="4935436"/>
              <a:ext cx="47189" cy="77972"/>
            </a:xfrm>
            <a:custGeom>
              <a:avLst/>
              <a:gdLst>
                <a:gd name="T0" fmla="*/ 0 w 32"/>
                <a:gd name="T1" fmla="*/ 103187 h 65"/>
                <a:gd name="T2" fmla="*/ 0 w 32"/>
                <a:gd name="T3" fmla="*/ 0 h 65"/>
                <a:gd name="T4" fmla="*/ 50800 w 32"/>
                <a:gd name="T5" fmla="*/ 0 h 65"/>
                <a:gd name="T6" fmla="*/ 50800 w 32"/>
                <a:gd name="T7" fmla="*/ 9525 h 65"/>
                <a:gd name="T8" fmla="*/ 9525 w 32"/>
                <a:gd name="T9" fmla="*/ 9525 h 65"/>
                <a:gd name="T10" fmla="*/ 9525 w 32"/>
                <a:gd name="T11" fmla="*/ 47625 h 65"/>
                <a:gd name="T12" fmla="*/ 50800 w 32"/>
                <a:gd name="T13" fmla="*/ 47625 h 65"/>
                <a:gd name="T14" fmla="*/ 50800 w 32"/>
                <a:gd name="T15" fmla="*/ 57150 h 65"/>
                <a:gd name="T16" fmla="*/ 9525 w 32"/>
                <a:gd name="T17" fmla="*/ 57150 h 65"/>
                <a:gd name="T18" fmla="*/ 9525 w 32"/>
                <a:gd name="T19" fmla="*/ 103187 h 65"/>
                <a:gd name="T20" fmla="*/ 0 w 32"/>
                <a:gd name="T21" fmla="*/ 103187 h 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5">
                  <a:moveTo>
                    <a:pt x="0" y="65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"/>
                  </a:lnTo>
                  <a:lnTo>
                    <a:pt x="6" y="6"/>
                  </a:lnTo>
                  <a:lnTo>
                    <a:pt x="6" y="30"/>
                  </a:lnTo>
                  <a:lnTo>
                    <a:pt x="32" y="30"/>
                  </a:lnTo>
                  <a:lnTo>
                    <a:pt x="32" y="36"/>
                  </a:lnTo>
                  <a:lnTo>
                    <a:pt x="6" y="36"/>
                  </a:lnTo>
                  <a:lnTo>
                    <a:pt x="6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E3F7110-F337-4806-8209-C28AD2264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942" y="4935436"/>
              <a:ext cx="47189" cy="77972"/>
            </a:xfrm>
            <a:custGeom>
              <a:avLst/>
              <a:gdLst>
                <a:gd name="T0" fmla="*/ 0 w 32"/>
                <a:gd name="T1" fmla="*/ 103187 h 65"/>
                <a:gd name="T2" fmla="*/ 0 w 32"/>
                <a:gd name="T3" fmla="*/ 0 h 65"/>
                <a:gd name="T4" fmla="*/ 50800 w 32"/>
                <a:gd name="T5" fmla="*/ 0 h 65"/>
                <a:gd name="T6" fmla="*/ 50800 w 32"/>
                <a:gd name="T7" fmla="*/ 9525 h 65"/>
                <a:gd name="T8" fmla="*/ 9525 w 32"/>
                <a:gd name="T9" fmla="*/ 9525 h 65"/>
                <a:gd name="T10" fmla="*/ 9525 w 32"/>
                <a:gd name="T11" fmla="*/ 47625 h 65"/>
                <a:gd name="T12" fmla="*/ 50800 w 32"/>
                <a:gd name="T13" fmla="*/ 47625 h 65"/>
                <a:gd name="T14" fmla="*/ 50800 w 32"/>
                <a:gd name="T15" fmla="*/ 57150 h 65"/>
                <a:gd name="T16" fmla="*/ 9525 w 32"/>
                <a:gd name="T17" fmla="*/ 57150 h 65"/>
                <a:gd name="T18" fmla="*/ 9525 w 32"/>
                <a:gd name="T19" fmla="*/ 103187 h 65"/>
                <a:gd name="T20" fmla="*/ 0 w 32"/>
                <a:gd name="T21" fmla="*/ 103187 h 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5">
                  <a:moveTo>
                    <a:pt x="0" y="65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"/>
                  </a:lnTo>
                  <a:lnTo>
                    <a:pt x="6" y="6"/>
                  </a:lnTo>
                  <a:lnTo>
                    <a:pt x="6" y="30"/>
                  </a:lnTo>
                  <a:lnTo>
                    <a:pt x="32" y="30"/>
                  </a:lnTo>
                  <a:lnTo>
                    <a:pt x="32" y="36"/>
                  </a:lnTo>
                  <a:lnTo>
                    <a:pt x="6" y="36"/>
                  </a:lnTo>
                  <a:lnTo>
                    <a:pt x="6" y="65"/>
                  </a:lnTo>
                  <a:lnTo>
                    <a:pt x="0" y="65"/>
                  </a:lnTo>
                  <a:close/>
                </a:path>
              </a:pathLst>
            </a:custGeom>
            <a:noFill/>
            <a:ln w="6350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28" name="Freeform 58">
              <a:extLst>
                <a:ext uri="{FF2B5EF4-FFF2-40B4-BE49-F238E27FC236}">
                  <a16:creationId xmlns:a16="http://schemas.microsoft.com/office/drawing/2014/main" id="{E3E0EFAF-348E-4B38-B2BC-C54CD48D2E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91996" y="4899449"/>
              <a:ext cx="76682" cy="26391"/>
            </a:xfrm>
            <a:custGeom>
              <a:avLst/>
              <a:gdLst>
                <a:gd name="T0" fmla="*/ 82550 w 52"/>
                <a:gd name="T1" fmla="*/ 25400 h 22"/>
                <a:gd name="T2" fmla="*/ 82550 w 52"/>
                <a:gd name="T3" fmla="*/ 34925 h 22"/>
                <a:gd name="T4" fmla="*/ 0 w 52"/>
                <a:gd name="T5" fmla="*/ 34925 h 22"/>
                <a:gd name="T6" fmla="*/ 0 w 52"/>
                <a:gd name="T7" fmla="*/ 25400 h 22"/>
                <a:gd name="T8" fmla="*/ 82550 w 52"/>
                <a:gd name="T9" fmla="*/ 25400 h 22"/>
                <a:gd name="T10" fmla="*/ 82550 w 52"/>
                <a:gd name="T11" fmla="*/ 0 h 22"/>
                <a:gd name="T12" fmla="*/ 82550 w 52"/>
                <a:gd name="T13" fmla="*/ 6350 h 22"/>
                <a:gd name="T14" fmla="*/ 0 w 52"/>
                <a:gd name="T15" fmla="*/ 6350 h 22"/>
                <a:gd name="T16" fmla="*/ 0 w 52"/>
                <a:gd name="T17" fmla="*/ 0 h 22"/>
                <a:gd name="T18" fmla="*/ 82550 w 52"/>
                <a:gd name="T19" fmla="*/ 0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22">
                  <a:moveTo>
                    <a:pt x="52" y="16"/>
                  </a:moveTo>
                  <a:lnTo>
                    <a:pt x="52" y="22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52" y="16"/>
                  </a:lnTo>
                  <a:close/>
                  <a:moveTo>
                    <a:pt x="52" y="0"/>
                  </a:moveTo>
                  <a:lnTo>
                    <a:pt x="5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29" name="Rectangle 59">
              <a:extLst>
                <a:ext uri="{FF2B5EF4-FFF2-40B4-BE49-F238E27FC236}">
                  <a16:creationId xmlns:a16="http://schemas.microsoft.com/office/drawing/2014/main" id="{4FC17352-A403-4947-BDA2-2332542F6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996" y="4918642"/>
              <a:ext cx="76682" cy="7197"/>
            </a:xfrm>
            <a:prstGeom prst="rect">
              <a:avLst/>
            </a:prstGeom>
            <a:noFill/>
            <a:ln w="6350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30" name="Rectangle 60">
              <a:extLst>
                <a:ext uri="{FF2B5EF4-FFF2-40B4-BE49-F238E27FC236}">
                  <a16:creationId xmlns:a16="http://schemas.microsoft.com/office/drawing/2014/main" id="{B261B0EC-E75D-4259-830D-90A4B8170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996" y="4899449"/>
              <a:ext cx="76682" cy="4798"/>
            </a:xfrm>
            <a:prstGeom prst="rect">
              <a:avLst/>
            </a:prstGeom>
            <a:noFill/>
            <a:ln w="6350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31" name="Freeform 61">
              <a:extLst>
                <a:ext uri="{FF2B5EF4-FFF2-40B4-BE49-F238E27FC236}">
                  <a16:creationId xmlns:a16="http://schemas.microsoft.com/office/drawing/2014/main" id="{BBC61CE0-5A64-46FE-AED6-917530375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3104" y="3238031"/>
              <a:ext cx="116497" cy="80372"/>
            </a:xfrm>
            <a:custGeom>
              <a:avLst/>
              <a:gdLst>
                <a:gd name="T0" fmla="*/ 65088 w 79"/>
                <a:gd name="T1" fmla="*/ 19050 h 67"/>
                <a:gd name="T2" fmla="*/ 68263 w 79"/>
                <a:gd name="T3" fmla="*/ 9525 h 67"/>
                <a:gd name="T4" fmla="*/ 77788 w 79"/>
                <a:gd name="T5" fmla="*/ 6350 h 67"/>
                <a:gd name="T6" fmla="*/ 84138 w 79"/>
                <a:gd name="T7" fmla="*/ 0 h 67"/>
                <a:gd name="T8" fmla="*/ 93663 w 79"/>
                <a:gd name="T9" fmla="*/ 0 h 67"/>
                <a:gd name="T10" fmla="*/ 103188 w 79"/>
                <a:gd name="T11" fmla="*/ 0 h 67"/>
                <a:gd name="T12" fmla="*/ 109538 w 79"/>
                <a:gd name="T13" fmla="*/ 3175 h 67"/>
                <a:gd name="T14" fmla="*/ 112713 w 79"/>
                <a:gd name="T15" fmla="*/ 6350 h 67"/>
                <a:gd name="T16" fmla="*/ 119063 w 79"/>
                <a:gd name="T17" fmla="*/ 12700 h 67"/>
                <a:gd name="T18" fmla="*/ 125413 w 79"/>
                <a:gd name="T19" fmla="*/ 28575 h 67"/>
                <a:gd name="T20" fmla="*/ 125413 w 79"/>
                <a:gd name="T21" fmla="*/ 53975 h 67"/>
                <a:gd name="T22" fmla="*/ 125413 w 79"/>
                <a:gd name="T23" fmla="*/ 106363 h 67"/>
                <a:gd name="T24" fmla="*/ 115888 w 79"/>
                <a:gd name="T25" fmla="*/ 106363 h 67"/>
                <a:gd name="T26" fmla="*/ 115888 w 79"/>
                <a:gd name="T27" fmla="*/ 50800 h 67"/>
                <a:gd name="T28" fmla="*/ 115888 w 79"/>
                <a:gd name="T29" fmla="*/ 34925 h 67"/>
                <a:gd name="T30" fmla="*/ 109538 w 79"/>
                <a:gd name="T31" fmla="*/ 22225 h 67"/>
                <a:gd name="T32" fmla="*/ 103188 w 79"/>
                <a:gd name="T33" fmla="*/ 15875 h 67"/>
                <a:gd name="T34" fmla="*/ 93663 w 79"/>
                <a:gd name="T35" fmla="*/ 12700 h 67"/>
                <a:gd name="T36" fmla="*/ 87313 w 79"/>
                <a:gd name="T37" fmla="*/ 12700 h 67"/>
                <a:gd name="T38" fmla="*/ 80963 w 79"/>
                <a:gd name="T39" fmla="*/ 15875 h 67"/>
                <a:gd name="T40" fmla="*/ 74613 w 79"/>
                <a:gd name="T41" fmla="*/ 22225 h 67"/>
                <a:gd name="T42" fmla="*/ 71438 w 79"/>
                <a:gd name="T43" fmla="*/ 28575 h 67"/>
                <a:gd name="T44" fmla="*/ 68263 w 79"/>
                <a:gd name="T45" fmla="*/ 31750 h 67"/>
                <a:gd name="T46" fmla="*/ 68263 w 79"/>
                <a:gd name="T47" fmla="*/ 38100 h 67"/>
                <a:gd name="T48" fmla="*/ 68263 w 79"/>
                <a:gd name="T49" fmla="*/ 44450 h 67"/>
                <a:gd name="T50" fmla="*/ 68263 w 79"/>
                <a:gd name="T51" fmla="*/ 57150 h 67"/>
                <a:gd name="T52" fmla="*/ 68263 w 79"/>
                <a:gd name="T53" fmla="*/ 106363 h 67"/>
                <a:gd name="T54" fmla="*/ 60325 w 79"/>
                <a:gd name="T55" fmla="*/ 106363 h 67"/>
                <a:gd name="T56" fmla="*/ 60325 w 79"/>
                <a:gd name="T57" fmla="*/ 47625 h 67"/>
                <a:gd name="T58" fmla="*/ 57150 w 79"/>
                <a:gd name="T59" fmla="*/ 31750 h 67"/>
                <a:gd name="T60" fmla="*/ 53975 w 79"/>
                <a:gd name="T61" fmla="*/ 22225 h 67"/>
                <a:gd name="T62" fmla="*/ 44450 w 79"/>
                <a:gd name="T63" fmla="*/ 15875 h 67"/>
                <a:gd name="T64" fmla="*/ 34925 w 79"/>
                <a:gd name="T65" fmla="*/ 12700 h 67"/>
                <a:gd name="T66" fmla="*/ 28575 w 79"/>
                <a:gd name="T67" fmla="*/ 12700 h 67"/>
                <a:gd name="T68" fmla="*/ 22225 w 79"/>
                <a:gd name="T69" fmla="*/ 15875 h 67"/>
                <a:gd name="T70" fmla="*/ 15875 w 79"/>
                <a:gd name="T71" fmla="*/ 22225 h 67"/>
                <a:gd name="T72" fmla="*/ 12700 w 79"/>
                <a:gd name="T73" fmla="*/ 28575 h 67"/>
                <a:gd name="T74" fmla="*/ 12700 w 79"/>
                <a:gd name="T75" fmla="*/ 31750 h 67"/>
                <a:gd name="T76" fmla="*/ 9525 w 79"/>
                <a:gd name="T77" fmla="*/ 38100 h 67"/>
                <a:gd name="T78" fmla="*/ 9525 w 79"/>
                <a:gd name="T79" fmla="*/ 44450 h 67"/>
                <a:gd name="T80" fmla="*/ 9525 w 79"/>
                <a:gd name="T81" fmla="*/ 57150 h 67"/>
                <a:gd name="T82" fmla="*/ 9525 w 79"/>
                <a:gd name="T83" fmla="*/ 106363 h 67"/>
                <a:gd name="T84" fmla="*/ 0 w 79"/>
                <a:gd name="T85" fmla="*/ 106363 h 67"/>
                <a:gd name="T86" fmla="*/ 0 w 79"/>
                <a:gd name="T87" fmla="*/ 3175 h 67"/>
                <a:gd name="T88" fmla="*/ 9525 w 79"/>
                <a:gd name="T89" fmla="*/ 3175 h 67"/>
                <a:gd name="T90" fmla="*/ 9525 w 79"/>
                <a:gd name="T91" fmla="*/ 12700 h 67"/>
                <a:gd name="T92" fmla="*/ 15875 w 79"/>
                <a:gd name="T93" fmla="*/ 9525 h 67"/>
                <a:gd name="T94" fmla="*/ 22225 w 79"/>
                <a:gd name="T95" fmla="*/ 3175 h 67"/>
                <a:gd name="T96" fmla="*/ 28575 w 79"/>
                <a:gd name="T97" fmla="*/ 0 h 67"/>
                <a:gd name="T98" fmla="*/ 34925 w 79"/>
                <a:gd name="T99" fmla="*/ 0 h 67"/>
                <a:gd name="T100" fmla="*/ 44450 w 79"/>
                <a:gd name="T101" fmla="*/ 0 h 67"/>
                <a:gd name="T102" fmla="*/ 53975 w 79"/>
                <a:gd name="T103" fmla="*/ 6350 h 67"/>
                <a:gd name="T104" fmla="*/ 60325 w 79"/>
                <a:gd name="T105" fmla="*/ 9525 h 67"/>
                <a:gd name="T106" fmla="*/ 65088 w 79"/>
                <a:gd name="T107" fmla="*/ 19050 h 6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" h="67">
                  <a:moveTo>
                    <a:pt x="41" y="12"/>
                  </a:moveTo>
                  <a:lnTo>
                    <a:pt x="43" y="6"/>
                  </a:lnTo>
                  <a:lnTo>
                    <a:pt x="49" y="4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9" y="2"/>
                  </a:lnTo>
                  <a:lnTo>
                    <a:pt x="71" y="4"/>
                  </a:lnTo>
                  <a:lnTo>
                    <a:pt x="75" y="8"/>
                  </a:lnTo>
                  <a:lnTo>
                    <a:pt x="79" y="18"/>
                  </a:lnTo>
                  <a:lnTo>
                    <a:pt x="79" y="34"/>
                  </a:lnTo>
                  <a:lnTo>
                    <a:pt x="79" y="67"/>
                  </a:lnTo>
                  <a:lnTo>
                    <a:pt x="73" y="67"/>
                  </a:lnTo>
                  <a:lnTo>
                    <a:pt x="73" y="32"/>
                  </a:lnTo>
                  <a:lnTo>
                    <a:pt x="73" y="22"/>
                  </a:lnTo>
                  <a:lnTo>
                    <a:pt x="69" y="14"/>
                  </a:lnTo>
                  <a:lnTo>
                    <a:pt x="65" y="10"/>
                  </a:lnTo>
                  <a:lnTo>
                    <a:pt x="59" y="8"/>
                  </a:lnTo>
                  <a:lnTo>
                    <a:pt x="55" y="8"/>
                  </a:lnTo>
                  <a:lnTo>
                    <a:pt x="51" y="10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43" y="20"/>
                  </a:lnTo>
                  <a:lnTo>
                    <a:pt x="43" y="24"/>
                  </a:lnTo>
                  <a:lnTo>
                    <a:pt x="43" y="28"/>
                  </a:lnTo>
                  <a:lnTo>
                    <a:pt x="43" y="36"/>
                  </a:lnTo>
                  <a:lnTo>
                    <a:pt x="43" y="67"/>
                  </a:lnTo>
                  <a:lnTo>
                    <a:pt x="38" y="67"/>
                  </a:lnTo>
                  <a:lnTo>
                    <a:pt x="38" y="30"/>
                  </a:lnTo>
                  <a:lnTo>
                    <a:pt x="36" y="20"/>
                  </a:lnTo>
                  <a:lnTo>
                    <a:pt x="34" y="14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6" y="36"/>
                  </a:lnTo>
                  <a:lnTo>
                    <a:pt x="6" y="67"/>
                  </a:lnTo>
                  <a:lnTo>
                    <a:pt x="0" y="67"/>
                  </a:lnTo>
                  <a:lnTo>
                    <a:pt x="0" y="2"/>
                  </a:lnTo>
                  <a:lnTo>
                    <a:pt x="6" y="2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32" name="Freeform 62">
              <a:extLst>
                <a:ext uri="{FF2B5EF4-FFF2-40B4-BE49-F238E27FC236}">
                  <a16:creationId xmlns:a16="http://schemas.microsoft.com/office/drawing/2014/main" id="{F8BD253B-E9FE-463E-988B-532167C66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3104" y="3238031"/>
              <a:ext cx="116497" cy="80372"/>
            </a:xfrm>
            <a:custGeom>
              <a:avLst/>
              <a:gdLst>
                <a:gd name="T0" fmla="*/ 65088 w 79"/>
                <a:gd name="T1" fmla="*/ 19050 h 67"/>
                <a:gd name="T2" fmla="*/ 68263 w 79"/>
                <a:gd name="T3" fmla="*/ 9525 h 67"/>
                <a:gd name="T4" fmla="*/ 77788 w 79"/>
                <a:gd name="T5" fmla="*/ 6350 h 67"/>
                <a:gd name="T6" fmla="*/ 84138 w 79"/>
                <a:gd name="T7" fmla="*/ 0 h 67"/>
                <a:gd name="T8" fmla="*/ 93663 w 79"/>
                <a:gd name="T9" fmla="*/ 0 h 67"/>
                <a:gd name="T10" fmla="*/ 103188 w 79"/>
                <a:gd name="T11" fmla="*/ 0 h 67"/>
                <a:gd name="T12" fmla="*/ 109538 w 79"/>
                <a:gd name="T13" fmla="*/ 3175 h 67"/>
                <a:gd name="T14" fmla="*/ 112713 w 79"/>
                <a:gd name="T15" fmla="*/ 6350 h 67"/>
                <a:gd name="T16" fmla="*/ 119063 w 79"/>
                <a:gd name="T17" fmla="*/ 12700 h 67"/>
                <a:gd name="T18" fmla="*/ 125413 w 79"/>
                <a:gd name="T19" fmla="*/ 28575 h 67"/>
                <a:gd name="T20" fmla="*/ 125413 w 79"/>
                <a:gd name="T21" fmla="*/ 53975 h 67"/>
                <a:gd name="T22" fmla="*/ 125413 w 79"/>
                <a:gd name="T23" fmla="*/ 106363 h 67"/>
                <a:gd name="T24" fmla="*/ 115888 w 79"/>
                <a:gd name="T25" fmla="*/ 106363 h 67"/>
                <a:gd name="T26" fmla="*/ 115888 w 79"/>
                <a:gd name="T27" fmla="*/ 50800 h 67"/>
                <a:gd name="T28" fmla="*/ 115888 w 79"/>
                <a:gd name="T29" fmla="*/ 34925 h 67"/>
                <a:gd name="T30" fmla="*/ 109538 w 79"/>
                <a:gd name="T31" fmla="*/ 22225 h 67"/>
                <a:gd name="T32" fmla="*/ 103188 w 79"/>
                <a:gd name="T33" fmla="*/ 15875 h 67"/>
                <a:gd name="T34" fmla="*/ 93663 w 79"/>
                <a:gd name="T35" fmla="*/ 12700 h 67"/>
                <a:gd name="T36" fmla="*/ 87313 w 79"/>
                <a:gd name="T37" fmla="*/ 12700 h 67"/>
                <a:gd name="T38" fmla="*/ 80963 w 79"/>
                <a:gd name="T39" fmla="*/ 15875 h 67"/>
                <a:gd name="T40" fmla="*/ 74613 w 79"/>
                <a:gd name="T41" fmla="*/ 22225 h 67"/>
                <a:gd name="T42" fmla="*/ 71438 w 79"/>
                <a:gd name="T43" fmla="*/ 28575 h 67"/>
                <a:gd name="T44" fmla="*/ 68263 w 79"/>
                <a:gd name="T45" fmla="*/ 31750 h 67"/>
                <a:gd name="T46" fmla="*/ 68263 w 79"/>
                <a:gd name="T47" fmla="*/ 38100 h 67"/>
                <a:gd name="T48" fmla="*/ 68263 w 79"/>
                <a:gd name="T49" fmla="*/ 44450 h 67"/>
                <a:gd name="T50" fmla="*/ 68263 w 79"/>
                <a:gd name="T51" fmla="*/ 57150 h 67"/>
                <a:gd name="T52" fmla="*/ 68263 w 79"/>
                <a:gd name="T53" fmla="*/ 106363 h 67"/>
                <a:gd name="T54" fmla="*/ 60325 w 79"/>
                <a:gd name="T55" fmla="*/ 106363 h 67"/>
                <a:gd name="T56" fmla="*/ 60325 w 79"/>
                <a:gd name="T57" fmla="*/ 47625 h 67"/>
                <a:gd name="T58" fmla="*/ 57150 w 79"/>
                <a:gd name="T59" fmla="*/ 31750 h 67"/>
                <a:gd name="T60" fmla="*/ 53975 w 79"/>
                <a:gd name="T61" fmla="*/ 22225 h 67"/>
                <a:gd name="T62" fmla="*/ 44450 w 79"/>
                <a:gd name="T63" fmla="*/ 15875 h 67"/>
                <a:gd name="T64" fmla="*/ 34925 w 79"/>
                <a:gd name="T65" fmla="*/ 12700 h 67"/>
                <a:gd name="T66" fmla="*/ 28575 w 79"/>
                <a:gd name="T67" fmla="*/ 12700 h 67"/>
                <a:gd name="T68" fmla="*/ 22225 w 79"/>
                <a:gd name="T69" fmla="*/ 15875 h 67"/>
                <a:gd name="T70" fmla="*/ 15875 w 79"/>
                <a:gd name="T71" fmla="*/ 22225 h 67"/>
                <a:gd name="T72" fmla="*/ 12700 w 79"/>
                <a:gd name="T73" fmla="*/ 28575 h 67"/>
                <a:gd name="T74" fmla="*/ 12700 w 79"/>
                <a:gd name="T75" fmla="*/ 31750 h 67"/>
                <a:gd name="T76" fmla="*/ 9525 w 79"/>
                <a:gd name="T77" fmla="*/ 38100 h 67"/>
                <a:gd name="T78" fmla="*/ 9525 w 79"/>
                <a:gd name="T79" fmla="*/ 44450 h 67"/>
                <a:gd name="T80" fmla="*/ 9525 w 79"/>
                <a:gd name="T81" fmla="*/ 57150 h 67"/>
                <a:gd name="T82" fmla="*/ 9525 w 79"/>
                <a:gd name="T83" fmla="*/ 106363 h 67"/>
                <a:gd name="T84" fmla="*/ 0 w 79"/>
                <a:gd name="T85" fmla="*/ 106363 h 67"/>
                <a:gd name="T86" fmla="*/ 0 w 79"/>
                <a:gd name="T87" fmla="*/ 3175 h 67"/>
                <a:gd name="T88" fmla="*/ 9525 w 79"/>
                <a:gd name="T89" fmla="*/ 3175 h 67"/>
                <a:gd name="T90" fmla="*/ 9525 w 79"/>
                <a:gd name="T91" fmla="*/ 12700 h 67"/>
                <a:gd name="T92" fmla="*/ 15875 w 79"/>
                <a:gd name="T93" fmla="*/ 9525 h 67"/>
                <a:gd name="T94" fmla="*/ 22225 w 79"/>
                <a:gd name="T95" fmla="*/ 3175 h 67"/>
                <a:gd name="T96" fmla="*/ 28575 w 79"/>
                <a:gd name="T97" fmla="*/ 0 h 67"/>
                <a:gd name="T98" fmla="*/ 34925 w 79"/>
                <a:gd name="T99" fmla="*/ 0 h 67"/>
                <a:gd name="T100" fmla="*/ 44450 w 79"/>
                <a:gd name="T101" fmla="*/ 0 h 67"/>
                <a:gd name="T102" fmla="*/ 53975 w 79"/>
                <a:gd name="T103" fmla="*/ 6350 h 67"/>
                <a:gd name="T104" fmla="*/ 60325 w 79"/>
                <a:gd name="T105" fmla="*/ 9525 h 67"/>
                <a:gd name="T106" fmla="*/ 65088 w 79"/>
                <a:gd name="T107" fmla="*/ 19050 h 6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" h="67">
                  <a:moveTo>
                    <a:pt x="41" y="12"/>
                  </a:moveTo>
                  <a:lnTo>
                    <a:pt x="43" y="6"/>
                  </a:lnTo>
                  <a:lnTo>
                    <a:pt x="49" y="4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9" y="2"/>
                  </a:lnTo>
                  <a:lnTo>
                    <a:pt x="71" y="4"/>
                  </a:lnTo>
                  <a:lnTo>
                    <a:pt x="75" y="8"/>
                  </a:lnTo>
                  <a:lnTo>
                    <a:pt x="79" y="18"/>
                  </a:lnTo>
                  <a:lnTo>
                    <a:pt x="79" y="34"/>
                  </a:lnTo>
                  <a:lnTo>
                    <a:pt x="79" y="67"/>
                  </a:lnTo>
                  <a:lnTo>
                    <a:pt x="73" y="67"/>
                  </a:lnTo>
                  <a:lnTo>
                    <a:pt x="73" y="32"/>
                  </a:lnTo>
                  <a:lnTo>
                    <a:pt x="73" y="22"/>
                  </a:lnTo>
                  <a:lnTo>
                    <a:pt x="69" y="14"/>
                  </a:lnTo>
                  <a:lnTo>
                    <a:pt x="65" y="10"/>
                  </a:lnTo>
                  <a:lnTo>
                    <a:pt x="59" y="8"/>
                  </a:lnTo>
                  <a:lnTo>
                    <a:pt x="55" y="8"/>
                  </a:lnTo>
                  <a:lnTo>
                    <a:pt x="51" y="10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43" y="20"/>
                  </a:lnTo>
                  <a:lnTo>
                    <a:pt x="43" y="24"/>
                  </a:lnTo>
                  <a:lnTo>
                    <a:pt x="43" y="28"/>
                  </a:lnTo>
                  <a:lnTo>
                    <a:pt x="43" y="36"/>
                  </a:lnTo>
                  <a:lnTo>
                    <a:pt x="43" y="67"/>
                  </a:lnTo>
                  <a:lnTo>
                    <a:pt x="38" y="67"/>
                  </a:lnTo>
                  <a:lnTo>
                    <a:pt x="38" y="30"/>
                  </a:lnTo>
                  <a:lnTo>
                    <a:pt x="36" y="20"/>
                  </a:lnTo>
                  <a:lnTo>
                    <a:pt x="34" y="14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6" y="36"/>
                  </a:lnTo>
                  <a:lnTo>
                    <a:pt x="6" y="67"/>
                  </a:lnTo>
                  <a:lnTo>
                    <a:pt x="0" y="67"/>
                  </a:lnTo>
                  <a:lnTo>
                    <a:pt x="0" y="2"/>
                  </a:lnTo>
                  <a:lnTo>
                    <a:pt x="6" y="2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1" y="12"/>
                  </a:lnTo>
                </a:path>
              </a:pathLst>
            </a:custGeom>
            <a:noFill/>
            <a:ln w="6350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33" name="Freeform 63">
              <a:extLst>
                <a:ext uri="{FF2B5EF4-FFF2-40B4-BE49-F238E27FC236}">
                  <a16:creationId xmlns:a16="http://schemas.microsoft.com/office/drawing/2014/main" id="{905085C6-117C-4510-962F-9B662610D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942" y="3294412"/>
              <a:ext cx="47189" cy="79172"/>
            </a:xfrm>
            <a:custGeom>
              <a:avLst/>
              <a:gdLst>
                <a:gd name="T0" fmla="*/ 0 w 32"/>
                <a:gd name="T1" fmla="*/ 104775 h 66"/>
                <a:gd name="T2" fmla="*/ 0 w 32"/>
                <a:gd name="T3" fmla="*/ 0 h 66"/>
                <a:gd name="T4" fmla="*/ 50800 w 32"/>
                <a:gd name="T5" fmla="*/ 0 h 66"/>
                <a:gd name="T6" fmla="*/ 50800 w 32"/>
                <a:gd name="T7" fmla="*/ 9525 h 66"/>
                <a:gd name="T8" fmla="*/ 9525 w 32"/>
                <a:gd name="T9" fmla="*/ 9525 h 66"/>
                <a:gd name="T10" fmla="*/ 9525 w 32"/>
                <a:gd name="T11" fmla="*/ 44450 h 66"/>
                <a:gd name="T12" fmla="*/ 50800 w 32"/>
                <a:gd name="T13" fmla="*/ 44450 h 66"/>
                <a:gd name="T14" fmla="*/ 50800 w 32"/>
                <a:gd name="T15" fmla="*/ 57150 h 66"/>
                <a:gd name="T16" fmla="*/ 9525 w 32"/>
                <a:gd name="T17" fmla="*/ 57150 h 66"/>
                <a:gd name="T18" fmla="*/ 9525 w 32"/>
                <a:gd name="T19" fmla="*/ 104775 h 66"/>
                <a:gd name="T20" fmla="*/ 0 w 32"/>
                <a:gd name="T21" fmla="*/ 104775 h 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6">
                  <a:moveTo>
                    <a:pt x="0" y="66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"/>
                  </a:lnTo>
                  <a:lnTo>
                    <a:pt x="6" y="6"/>
                  </a:lnTo>
                  <a:lnTo>
                    <a:pt x="6" y="28"/>
                  </a:lnTo>
                  <a:lnTo>
                    <a:pt x="32" y="28"/>
                  </a:lnTo>
                  <a:lnTo>
                    <a:pt x="32" y="36"/>
                  </a:lnTo>
                  <a:lnTo>
                    <a:pt x="6" y="36"/>
                  </a:lnTo>
                  <a:lnTo>
                    <a:pt x="6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34" name="Freeform 64">
              <a:extLst>
                <a:ext uri="{FF2B5EF4-FFF2-40B4-BE49-F238E27FC236}">
                  <a16:creationId xmlns:a16="http://schemas.microsoft.com/office/drawing/2014/main" id="{84C99DF2-426E-41F1-8B37-9F3010B0E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942" y="3294412"/>
              <a:ext cx="47189" cy="79172"/>
            </a:xfrm>
            <a:custGeom>
              <a:avLst/>
              <a:gdLst>
                <a:gd name="T0" fmla="*/ 0 w 32"/>
                <a:gd name="T1" fmla="*/ 104775 h 66"/>
                <a:gd name="T2" fmla="*/ 0 w 32"/>
                <a:gd name="T3" fmla="*/ 0 h 66"/>
                <a:gd name="T4" fmla="*/ 50800 w 32"/>
                <a:gd name="T5" fmla="*/ 0 h 66"/>
                <a:gd name="T6" fmla="*/ 50800 w 32"/>
                <a:gd name="T7" fmla="*/ 9525 h 66"/>
                <a:gd name="T8" fmla="*/ 9525 w 32"/>
                <a:gd name="T9" fmla="*/ 9525 h 66"/>
                <a:gd name="T10" fmla="*/ 9525 w 32"/>
                <a:gd name="T11" fmla="*/ 44450 h 66"/>
                <a:gd name="T12" fmla="*/ 50800 w 32"/>
                <a:gd name="T13" fmla="*/ 44450 h 66"/>
                <a:gd name="T14" fmla="*/ 50800 w 32"/>
                <a:gd name="T15" fmla="*/ 57150 h 66"/>
                <a:gd name="T16" fmla="*/ 9525 w 32"/>
                <a:gd name="T17" fmla="*/ 57150 h 66"/>
                <a:gd name="T18" fmla="*/ 9525 w 32"/>
                <a:gd name="T19" fmla="*/ 104775 h 66"/>
                <a:gd name="T20" fmla="*/ 0 w 32"/>
                <a:gd name="T21" fmla="*/ 104775 h 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6">
                  <a:moveTo>
                    <a:pt x="0" y="66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"/>
                  </a:lnTo>
                  <a:lnTo>
                    <a:pt x="6" y="6"/>
                  </a:lnTo>
                  <a:lnTo>
                    <a:pt x="6" y="28"/>
                  </a:lnTo>
                  <a:lnTo>
                    <a:pt x="32" y="28"/>
                  </a:lnTo>
                  <a:lnTo>
                    <a:pt x="32" y="36"/>
                  </a:lnTo>
                  <a:lnTo>
                    <a:pt x="6" y="36"/>
                  </a:lnTo>
                  <a:lnTo>
                    <a:pt x="6" y="66"/>
                  </a:lnTo>
                  <a:lnTo>
                    <a:pt x="0" y="66"/>
                  </a:lnTo>
                  <a:close/>
                </a:path>
              </a:pathLst>
            </a:custGeom>
            <a:noFill/>
            <a:ln w="6350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35" name="Freeform 65">
              <a:extLst>
                <a:ext uri="{FF2B5EF4-FFF2-40B4-BE49-F238E27FC236}">
                  <a16:creationId xmlns:a16="http://schemas.microsoft.com/office/drawing/2014/main" id="{06C95325-E417-488A-BF29-8A0E8749C0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91996" y="3259624"/>
              <a:ext cx="76682" cy="22792"/>
            </a:xfrm>
            <a:custGeom>
              <a:avLst/>
              <a:gdLst>
                <a:gd name="T0" fmla="*/ 82550 w 52"/>
                <a:gd name="T1" fmla="*/ 25400 h 19"/>
                <a:gd name="T2" fmla="*/ 82550 w 52"/>
                <a:gd name="T3" fmla="*/ 30163 h 19"/>
                <a:gd name="T4" fmla="*/ 0 w 52"/>
                <a:gd name="T5" fmla="*/ 30163 h 19"/>
                <a:gd name="T6" fmla="*/ 0 w 52"/>
                <a:gd name="T7" fmla="*/ 25400 h 19"/>
                <a:gd name="T8" fmla="*/ 82550 w 52"/>
                <a:gd name="T9" fmla="*/ 25400 h 19"/>
                <a:gd name="T10" fmla="*/ 82550 w 52"/>
                <a:gd name="T11" fmla="*/ 0 h 19"/>
                <a:gd name="T12" fmla="*/ 82550 w 52"/>
                <a:gd name="T13" fmla="*/ 6350 h 19"/>
                <a:gd name="T14" fmla="*/ 0 w 52"/>
                <a:gd name="T15" fmla="*/ 6350 h 19"/>
                <a:gd name="T16" fmla="*/ 0 w 52"/>
                <a:gd name="T17" fmla="*/ 0 h 19"/>
                <a:gd name="T18" fmla="*/ 82550 w 52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9">
                  <a:moveTo>
                    <a:pt x="52" y="16"/>
                  </a:moveTo>
                  <a:lnTo>
                    <a:pt x="5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2" y="16"/>
                  </a:lnTo>
                  <a:close/>
                  <a:moveTo>
                    <a:pt x="52" y="0"/>
                  </a:moveTo>
                  <a:lnTo>
                    <a:pt x="5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400"/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DF916BE7-52B1-4B27-B973-5A5E3F4CF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996" y="3278817"/>
              <a:ext cx="76682" cy="3599"/>
            </a:xfrm>
            <a:prstGeom prst="rect">
              <a:avLst/>
            </a:prstGeom>
            <a:noFill/>
            <a:ln w="6350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37" name="Rectangle 67">
              <a:extLst>
                <a:ext uri="{FF2B5EF4-FFF2-40B4-BE49-F238E27FC236}">
                  <a16:creationId xmlns:a16="http://schemas.microsoft.com/office/drawing/2014/main" id="{3D103869-3962-42CC-B889-0E1E7DA4B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996" y="3259624"/>
              <a:ext cx="76682" cy="4798"/>
            </a:xfrm>
            <a:prstGeom prst="rect">
              <a:avLst/>
            </a:prstGeom>
            <a:noFill/>
            <a:ln w="6350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38" name="Rectangle 68">
              <a:extLst>
                <a:ext uri="{FF2B5EF4-FFF2-40B4-BE49-F238E27FC236}">
                  <a16:creationId xmlns:a16="http://schemas.microsoft.com/office/drawing/2014/main" id="{0927F888-A6D0-4E11-B53C-556735BA2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6027" y="3344794"/>
              <a:ext cx="464513" cy="5998"/>
            </a:xfrm>
            <a:prstGeom prst="rect">
              <a:avLst/>
            </a:prstGeom>
            <a:solidFill>
              <a:srgbClr val="1F1A1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grpSp>
          <p:nvGrpSpPr>
            <p:cNvPr id="39" name="Group 70">
              <a:extLst>
                <a:ext uri="{FF2B5EF4-FFF2-40B4-BE49-F238E27FC236}">
                  <a16:creationId xmlns:a16="http://schemas.microsoft.com/office/drawing/2014/main" id="{C8219A78-30DE-4C2D-86FD-7C46060A0D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9918" y="3356790"/>
              <a:ext cx="3368089" cy="1920526"/>
              <a:chOff x="3253" y="991"/>
              <a:chExt cx="2284" cy="1245"/>
            </a:xfrm>
          </p:grpSpPr>
          <p:sp>
            <p:nvSpPr>
              <p:cNvPr id="63" name="Freeform 71">
                <a:extLst>
                  <a:ext uri="{FF2B5EF4-FFF2-40B4-BE49-F238E27FC236}">
                    <a16:creationId xmlns:a16="http://schemas.microsoft.com/office/drawing/2014/main" id="{16662F05-0163-43B0-81E2-D2EFE797B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3" y="1086"/>
                <a:ext cx="420" cy="1150"/>
              </a:xfrm>
              <a:custGeom>
                <a:avLst/>
                <a:gdLst>
                  <a:gd name="T0" fmla="*/ 398 w 420"/>
                  <a:gd name="T1" fmla="*/ 0 h 1150"/>
                  <a:gd name="T2" fmla="*/ 0 w 420"/>
                  <a:gd name="T3" fmla="*/ 1142 h 1150"/>
                  <a:gd name="T4" fmla="*/ 22 w 420"/>
                  <a:gd name="T5" fmla="*/ 1150 h 1150"/>
                  <a:gd name="T6" fmla="*/ 420 w 420"/>
                  <a:gd name="T7" fmla="*/ 6 h 1150"/>
                  <a:gd name="T8" fmla="*/ 398 w 420"/>
                  <a:gd name="T9" fmla="*/ 0 h 1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0" h="1150">
                    <a:moveTo>
                      <a:pt x="398" y="0"/>
                    </a:moveTo>
                    <a:lnTo>
                      <a:pt x="0" y="1142"/>
                    </a:lnTo>
                    <a:lnTo>
                      <a:pt x="22" y="1150"/>
                    </a:lnTo>
                    <a:lnTo>
                      <a:pt x="420" y="6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64" name="Freeform 72">
                <a:extLst>
                  <a:ext uri="{FF2B5EF4-FFF2-40B4-BE49-F238E27FC236}">
                    <a16:creationId xmlns:a16="http://schemas.microsoft.com/office/drawing/2014/main" id="{35D8E660-68C6-41B2-84E5-DDCD8E0E0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993"/>
                <a:ext cx="114" cy="125"/>
              </a:xfrm>
              <a:custGeom>
                <a:avLst/>
                <a:gdLst>
                  <a:gd name="T0" fmla="*/ 0 w 114"/>
                  <a:gd name="T1" fmla="*/ 85 h 125"/>
                  <a:gd name="T2" fmla="*/ 93 w 114"/>
                  <a:gd name="T3" fmla="*/ 0 h 125"/>
                  <a:gd name="T4" fmla="*/ 114 w 114"/>
                  <a:gd name="T5" fmla="*/ 125 h 125"/>
                  <a:gd name="T6" fmla="*/ 0 w 114"/>
                  <a:gd name="T7" fmla="*/ 85 h 125"/>
                  <a:gd name="T8" fmla="*/ 93 w 114"/>
                  <a:gd name="T9" fmla="*/ 0 h 125"/>
                  <a:gd name="T10" fmla="*/ 0 w 114"/>
                  <a:gd name="T11" fmla="*/ 85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25">
                    <a:moveTo>
                      <a:pt x="0" y="85"/>
                    </a:moveTo>
                    <a:lnTo>
                      <a:pt x="93" y="0"/>
                    </a:lnTo>
                    <a:lnTo>
                      <a:pt x="114" y="125"/>
                    </a:lnTo>
                    <a:lnTo>
                      <a:pt x="0" y="85"/>
                    </a:lnTo>
                    <a:lnTo>
                      <a:pt x="93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65" name="Freeform 73">
                <a:extLst>
                  <a:ext uri="{FF2B5EF4-FFF2-40B4-BE49-F238E27FC236}">
                    <a16:creationId xmlns:a16="http://schemas.microsoft.com/office/drawing/2014/main" id="{2B46A9D5-AF67-4E5B-8207-14DD61D2E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5" y="1086"/>
                <a:ext cx="420" cy="1150"/>
              </a:xfrm>
              <a:custGeom>
                <a:avLst/>
                <a:gdLst>
                  <a:gd name="T0" fmla="*/ 398 w 420"/>
                  <a:gd name="T1" fmla="*/ 0 h 1150"/>
                  <a:gd name="T2" fmla="*/ 0 w 420"/>
                  <a:gd name="T3" fmla="*/ 1142 h 1150"/>
                  <a:gd name="T4" fmla="*/ 21 w 420"/>
                  <a:gd name="T5" fmla="*/ 1150 h 1150"/>
                  <a:gd name="T6" fmla="*/ 420 w 420"/>
                  <a:gd name="T7" fmla="*/ 6 h 1150"/>
                  <a:gd name="T8" fmla="*/ 398 w 420"/>
                  <a:gd name="T9" fmla="*/ 0 h 1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0" h="1150">
                    <a:moveTo>
                      <a:pt x="398" y="0"/>
                    </a:moveTo>
                    <a:lnTo>
                      <a:pt x="0" y="1142"/>
                    </a:lnTo>
                    <a:lnTo>
                      <a:pt x="21" y="1150"/>
                    </a:lnTo>
                    <a:lnTo>
                      <a:pt x="420" y="6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66" name="Freeform 74">
                <a:extLst>
                  <a:ext uri="{FF2B5EF4-FFF2-40B4-BE49-F238E27FC236}">
                    <a16:creationId xmlns:a16="http://schemas.microsoft.com/office/drawing/2014/main" id="{3C9E741E-9996-4C90-BE91-F245F7040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993"/>
                <a:ext cx="115" cy="125"/>
              </a:xfrm>
              <a:custGeom>
                <a:avLst/>
                <a:gdLst>
                  <a:gd name="T0" fmla="*/ 0 w 115"/>
                  <a:gd name="T1" fmla="*/ 85 h 125"/>
                  <a:gd name="T2" fmla="*/ 95 w 115"/>
                  <a:gd name="T3" fmla="*/ 0 h 125"/>
                  <a:gd name="T4" fmla="*/ 115 w 115"/>
                  <a:gd name="T5" fmla="*/ 125 h 125"/>
                  <a:gd name="T6" fmla="*/ 0 w 115"/>
                  <a:gd name="T7" fmla="*/ 85 h 125"/>
                  <a:gd name="T8" fmla="*/ 95 w 115"/>
                  <a:gd name="T9" fmla="*/ 0 h 125"/>
                  <a:gd name="T10" fmla="*/ 0 w 115"/>
                  <a:gd name="T11" fmla="*/ 85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5" h="125">
                    <a:moveTo>
                      <a:pt x="0" y="85"/>
                    </a:moveTo>
                    <a:lnTo>
                      <a:pt x="95" y="0"/>
                    </a:lnTo>
                    <a:lnTo>
                      <a:pt x="115" y="125"/>
                    </a:lnTo>
                    <a:lnTo>
                      <a:pt x="0" y="85"/>
                    </a:lnTo>
                    <a:lnTo>
                      <a:pt x="95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67" name="Freeform 75">
                <a:extLst>
                  <a:ext uri="{FF2B5EF4-FFF2-40B4-BE49-F238E27FC236}">
                    <a16:creationId xmlns:a16="http://schemas.microsoft.com/office/drawing/2014/main" id="{A425B4EF-1422-4F03-8260-D6596EC24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7" y="1086"/>
                <a:ext cx="420" cy="1150"/>
              </a:xfrm>
              <a:custGeom>
                <a:avLst/>
                <a:gdLst>
                  <a:gd name="T0" fmla="*/ 398 w 420"/>
                  <a:gd name="T1" fmla="*/ 0 h 1150"/>
                  <a:gd name="T2" fmla="*/ 0 w 420"/>
                  <a:gd name="T3" fmla="*/ 1142 h 1150"/>
                  <a:gd name="T4" fmla="*/ 21 w 420"/>
                  <a:gd name="T5" fmla="*/ 1150 h 1150"/>
                  <a:gd name="T6" fmla="*/ 420 w 420"/>
                  <a:gd name="T7" fmla="*/ 6 h 1150"/>
                  <a:gd name="T8" fmla="*/ 398 w 420"/>
                  <a:gd name="T9" fmla="*/ 0 h 1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0" h="1150">
                    <a:moveTo>
                      <a:pt x="398" y="0"/>
                    </a:moveTo>
                    <a:lnTo>
                      <a:pt x="0" y="1142"/>
                    </a:lnTo>
                    <a:lnTo>
                      <a:pt x="21" y="1150"/>
                    </a:lnTo>
                    <a:lnTo>
                      <a:pt x="420" y="6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68" name="Freeform 76">
                <a:extLst>
                  <a:ext uri="{FF2B5EF4-FFF2-40B4-BE49-F238E27FC236}">
                    <a16:creationId xmlns:a16="http://schemas.microsoft.com/office/drawing/2014/main" id="{CC8CE4DA-65A4-4FB4-8AAC-1A315DDFD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" y="993"/>
                <a:ext cx="115" cy="125"/>
              </a:xfrm>
              <a:custGeom>
                <a:avLst/>
                <a:gdLst>
                  <a:gd name="T0" fmla="*/ 0 w 115"/>
                  <a:gd name="T1" fmla="*/ 85 h 125"/>
                  <a:gd name="T2" fmla="*/ 93 w 115"/>
                  <a:gd name="T3" fmla="*/ 0 h 125"/>
                  <a:gd name="T4" fmla="*/ 115 w 115"/>
                  <a:gd name="T5" fmla="*/ 125 h 125"/>
                  <a:gd name="T6" fmla="*/ 0 w 115"/>
                  <a:gd name="T7" fmla="*/ 85 h 125"/>
                  <a:gd name="T8" fmla="*/ 93 w 115"/>
                  <a:gd name="T9" fmla="*/ 0 h 125"/>
                  <a:gd name="T10" fmla="*/ 0 w 115"/>
                  <a:gd name="T11" fmla="*/ 85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5" h="125">
                    <a:moveTo>
                      <a:pt x="0" y="85"/>
                    </a:moveTo>
                    <a:lnTo>
                      <a:pt x="93" y="0"/>
                    </a:lnTo>
                    <a:lnTo>
                      <a:pt x="115" y="125"/>
                    </a:lnTo>
                    <a:lnTo>
                      <a:pt x="0" y="85"/>
                    </a:lnTo>
                    <a:lnTo>
                      <a:pt x="93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69" name="Freeform 77">
                <a:extLst>
                  <a:ext uri="{FF2B5EF4-FFF2-40B4-BE49-F238E27FC236}">
                    <a16:creationId xmlns:a16="http://schemas.microsoft.com/office/drawing/2014/main" id="{B7B16EA2-F7F6-4BBB-93DA-88B61F221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8" y="1086"/>
                <a:ext cx="421" cy="1150"/>
              </a:xfrm>
              <a:custGeom>
                <a:avLst/>
                <a:gdLst>
                  <a:gd name="T0" fmla="*/ 399 w 421"/>
                  <a:gd name="T1" fmla="*/ 0 h 1150"/>
                  <a:gd name="T2" fmla="*/ 0 w 421"/>
                  <a:gd name="T3" fmla="*/ 1142 h 1150"/>
                  <a:gd name="T4" fmla="*/ 22 w 421"/>
                  <a:gd name="T5" fmla="*/ 1150 h 1150"/>
                  <a:gd name="T6" fmla="*/ 421 w 421"/>
                  <a:gd name="T7" fmla="*/ 6 h 1150"/>
                  <a:gd name="T8" fmla="*/ 399 w 421"/>
                  <a:gd name="T9" fmla="*/ 0 h 1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1" h="1150">
                    <a:moveTo>
                      <a:pt x="399" y="0"/>
                    </a:moveTo>
                    <a:lnTo>
                      <a:pt x="0" y="1142"/>
                    </a:lnTo>
                    <a:lnTo>
                      <a:pt x="22" y="1150"/>
                    </a:lnTo>
                    <a:lnTo>
                      <a:pt x="421" y="6"/>
                    </a:lnTo>
                    <a:lnTo>
                      <a:pt x="399" y="0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0" name="Freeform 78">
                <a:extLst>
                  <a:ext uri="{FF2B5EF4-FFF2-40B4-BE49-F238E27FC236}">
                    <a16:creationId xmlns:a16="http://schemas.microsoft.com/office/drawing/2014/main" id="{6FD6DC50-A977-4018-BCA8-576CE4229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993"/>
                <a:ext cx="115" cy="125"/>
              </a:xfrm>
              <a:custGeom>
                <a:avLst/>
                <a:gdLst>
                  <a:gd name="T0" fmla="*/ 0 w 115"/>
                  <a:gd name="T1" fmla="*/ 85 h 125"/>
                  <a:gd name="T2" fmla="*/ 95 w 115"/>
                  <a:gd name="T3" fmla="*/ 0 h 125"/>
                  <a:gd name="T4" fmla="*/ 115 w 115"/>
                  <a:gd name="T5" fmla="*/ 125 h 125"/>
                  <a:gd name="T6" fmla="*/ 0 w 115"/>
                  <a:gd name="T7" fmla="*/ 85 h 125"/>
                  <a:gd name="T8" fmla="*/ 95 w 115"/>
                  <a:gd name="T9" fmla="*/ 0 h 125"/>
                  <a:gd name="T10" fmla="*/ 0 w 115"/>
                  <a:gd name="T11" fmla="*/ 85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5" h="125">
                    <a:moveTo>
                      <a:pt x="0" y="85"/>
                    </a:moveTo>
                    <a:lnTo>
                      <a:pt x="95" y="0"/>
                    </a:lnTo>
                    <a:lnTo>
                      <a:pt x="115" y="125"/>
                    </a:lnTo>
                    <a:lnTo>
                      <a:pt x="0" y="85"/>
                    </a:lnTo>
                    <a:lnTo>
                      <a:pt x="95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1" name="Freeform 79">
                <a:extLst>
                  <a:ext uri="{FF2B5EF4-FFF2-40B4-BE49-F238E27FC236}">
                    <a16:creationId xmlns:a16="http://schemas.microsoft.com/office/drawing/2014/main" id="{79C0337A-C4D9-4782-8AEA-990CDC376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7" y="991"/>
                <a:ext cx="339" cy="1193"/>
              </a:xfrm>
              <a:custGeom>
                <a:avLst/>
                <a:gdLst>
                  <a:gd name="T0" fmla="*/ 12 w 339"/>
                  <a:gd name="T1" fmla="*/ 1193 h 1193"/>
                  <a:gd name="T2" fmla="*/ 339 w 339"/>
                  <a:gd name="T3" fmla="*/ 4 h 1193"/>
                  <a:gd name="T4" fmla="*/ 329 w 339"/>
                  <a:gd name="T5" fmla="*/ 0 h 1193"/>
                  <a:gd name="T6" fmla="*/ 0 w 339"/>
                  <a:gd name="T7" fmla="*/ 1191 h 1193"/>
                  <a:gd name="T8" fmla="*/ 12 w 339"/>
                  <a:gd name="T9" fmla="*/ 1193 h 1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9" h="1193">
                    <a:moveTo>
                      <a:pt x="12" y="1193"/>
                    </a:moveTo>
                    <a:lnTo>
                      <a:pt x="339" y="4"/>
                    </a:lnTo>
                    <a:lnTo>
                      <a:pt x="329" y="0"/>
                    </a:lnTo>
                    <a:lnTo>
                      <a:pt x="0" y="1191"/>
                    </a:lnTo>
                    <a:lnTo>
                      <a:pt x="12" y="119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2" name="Freeform 80">
                <a:extLst>
                  <a:ext uri="{FF2B5EF4-FFF2-40B4-BE49-F238E27FC236}">
                    <a16:creationId xmlns:a16="http://schemas.microsoft.com/office/drawing/2014/main" id="{816C45B1-B2C1-40AC-8E8C-0AEEEDEE2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9" y="2134"/>
                <a:ext cx="67" cy="88"/>
              </a:xfrm>
              <a:custGeom>
                <a:avLst/>
                <a:gdLst>
                  <a:gd name="T0" fmla="*/ 12 w 67"/>
                  <a:gd name="T1" fmla="*/ 88 h 88"/>
                  <a:gd name="T2" fmla="*/ 67 w 67"/>
                  <a:gd name="T3" fmla="*/ 18 h 88"/>
                  <a:gd name="T4" fmla="*/ 67 w 67"/>
                  <a:gd name="T5" fmla="*/ 18 h 88"/>
                  <a:gd name="T6" fmla="*/ 65 w 67"/>
                  <a:gd name="T7" fmla="*/ 20 h 88"/>
                  <a:gd name="T8" fmla="*/ 63 w 67"/>
                  <a:gd name="T9" fmla="*/ 20 h 88"/>
                  <a:gd name="T10" fmla="*/ 61 w 67"/>
                  <a:gd name="T11" fmla="*/ 20 h 88"/>
                  <a:gd name="T12" fmla="*/ 57 w 67"/>
                  <a:gd name="T13" fmla="*/ 20 h 88"/>
                  <a:gd name="T14" fmla="*/ 55 w 67"/>
                  <a:gd name="T15" fmla="*/ 20 h 88"/>
                  <a:gd name="T16" fmla="*/ 54 w 67"/>
                  <a:gd name="T17" fmla="*/ 20 h 88"/>
                  <a:gd name="T18" fmla="*/ 52 w 67"/>
                  <a:gd name="T19" fmla="*/ 20 h 88"/>
                  <a:gd name="T20" fmla="*/ 50 w 67"/>
                  <a:gd name="T21" fmla="*/ 20 h 88"/>
                  <a:gd name="T22" fmla="*/ 48 w 67"/>
                  <a:gd name="T23" fmla="*/ 20 h 88"/>
                  <a:gd name="T24" fmla="*/ 46 w 67"/>
                  <a:gd name="T25" fmla="*/ 20 h 88"/>
                  <a:gd name="T26" fmla="*/ 42 w 67"/>
                  <a:gd name="T27" fmla="*/ 20 h 88"/>
                  <a:gd name="T28" fmla="*/ 40 w 67"/>
                  <a:gd name="T29" fmla="*/ 20 h 88"/>
                  <a:gd name="T30" fmla="*/ 38 w 67"/>
                  <a:gd name="T31" fmla="*/ 20 h 88"/>
                  <a:gd name="T32" fmla="*/ 36 w 67"/>
                  <a:gd name="T33" fmla="*/ 18 h 88"/>
                  <a:gd name="T34" fmla="*/ 34 w 67"/>
                  <a:gd name="T35" fmla="*/ 18 h 88"/>
                  <a:gd name="T36" fmla="*/ 32 w 67"/>
                  <a:gd name="T37" fmla="*/ 18 h 88"/>
                  <a:gd name="T38" fmla="*/ 30 w 67"/>
                  <a:gd name="T39" fmla="*/ 18 h 88"/>
                  <a:gd name="T40" fmla="*/ 28 w 67"/>
                  <a:gd name="T41" fmla="*/ 16 h 88"/>
                  <a:gd name="T42" fmla="*/ 26 w 67"/>
                  <a:gd name="T43" fmla="*/ 16 h 88"/>
                  <a:gd name="T44" fmla="*/ 24 w 67"/>
                  <a:gd name="T45" fmla="*/ 14 h 88"/>
                  <a:gd name="T46" fmla="*/ 22 w 67"/>
                  <a:gd name="T47" fmla="*/ 14 h 88"/>
                  <a:gd name="T48" fmla="*/ 20 w 67"/>
                  <a:gd name="T49" fmla="*/ 14 h 88"/>
                  <a:gd name="T50" fmla="*/ 18 w 67"/>
                  <a:gd name="T51" fmla="*/ 12 h 88"/>
                  <a:gd name="T52" fmla="*/ 16 w 67"/>
                  <a:gd name="T53" fmla="*/ 12 h 88"/>
                  <a:gd name="T54" fmla="*/ 14 w 67"/>
                  <a:gd name="T55" fmla="*/ 10 h 88"/>
                  <a:gd name="T56" fmla="*/ 12 w 67"/>
                  <a:gd name="T57" fmla="*/ 8 h 88"/>
                  <a:gd name="T58" fmla="*/ 10 w 67"/>
                  <a:gd name="T59" fmla="*/ 8 h 88"/>
                  <a:gd name="T60" fmla="*/ 8 w 67"/>
                  <a:gd name="T61" fmla="*/ 6 h 88"/>
                  <a:gd name="T62" fmla="*/ 6 w 67"/>
                  <a:gd name="T63" fmla="*/ 4 h 88"/>
                  <a:gd name="T64" fmla="*/ 4 w 67"/>
                  <a:gd name="T65" fmla="*/ 4 h 88"/>
                  <a:gd name="T66" fmla="*/ 2 w 67"/>
                  <a:gd name="T67" fmla="*/ 2 h 88"/>
                  <a:gd name="T68" fmla="*/ 0 w 67"/>
                  <a:gd name="T69" fmla="*/ 0 h 88"/>
                  <a:gd name="T70" fmla="*/ 12 w 67"/>
                  <a:gd name="T71" fmla="*/ 88 h 88"/>
                  <a:gd name="T72" fmla="*/ 12 w 67"/>
                  <a:gd name="T73" fmla="*/ 88 h 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7" h="88">
                    <a:moveTo>
                      <a:pt x="12" y="88"/>
                    </a:moveTo>
                    <a:lnTo>
                      <a:pt x="67" y="18"/>
                    </a:lnTo>
                    <a:lnTo>
                      <a:pt x="65" y="20"/>
                    </a:lnTo>
                    <a:lnTo>
                      <a:pt x="63" y="20"/>
                    </a:lnTo>
                    <a:lnTo>
                      <a:pt x="61" y="20"/>
                    </a:lnTo>
                    <a:lnTo>
                      <a:pt x="57" y="20"/>
                    </a:lnTo>
                    <a:lnTo>
                      <a:pt x="55" y="20"/>
                    </a:lnTo>
                    <a:lnTo>
                      <a:pt x="54" y="20"/>
                    </a:lnTo>
                    <a:lnTo>
                      <a:pt x="52" y="20"/>
                    </a:lnTo>
                    <a:lnTo>
                      <a:pt x="50" y="20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6" y="18"/>
                    </a:lnTo>
                    <a:lnTo>
                      <a:pt x="34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3" name="Freeform 81">
                <a:extLst>
                  <a:ext uri="{FF2B5EF4-FFF2-40B4-BE49-F238E27FC236}">
                    <a16:creationId xmlns:a16="http://schemas.microsoft.com/office/drawing/2014/main" id="{71B635DF-10ED-4167-B93E-5DDA567DF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6" y="993"/>
                <a:ext cx="14" cy="1189"/>
              </a:xfrm>
              <a:custGeom>
                <a:avLst/>
                <a:gdLst>
                  <a:gd name="T0" fmla="*/ 14 w 14"/>
                  <a:gd name="T1" fmla="*/ 1189 h 1189"/>
                  <a:gd name="T2" fmla="*/ 10 w 14"/>
                  <a:gd name="T3" fmla="*/ 0 h 1189"/>
                  <a:gd name="T4" fmla="*/ 0 w 14"/>
                  <a:gd name="T5" fmla="*/ 0 h 1189"/>
                  <a:gd name="T6" fmla="*/ 2 w 14"/>
                  <a:gd name="T7" fmla="*/ 1189 h 1189"/>
                  <a:gd name="T8" fmla="*/ 14 w 14"/>
                  <a:gd name="T9" fmla="*/ 1189 h 1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189">
                    <a:moveTo>
                      <a:pt x="14" y="1189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2" y="1189"/>
                    </a:lnTo>
                    <a:lnTo>
                      <a:pt x="14" y="118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4" name="Freeform 82">
                <a:extLst>
                  <a:ext uri="{FF2B5EF4-FFF2-40B4-BE49-F238E27FC236}">
                    <a16:creationId xmlns:a16="http://schemas.microsoft.com/office/drawing/2014/main" id="{C47B54F2-A2BF-4E61-A868-B5C8A69AB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2140"/>
                <a:ext cx="69" cy="82"/>
              </a:xfrm>
              <a:custGeom>
                <a:avLst/>
                <a:gdLst>
                  <a:gd name="T0" fmla="*/ 36 w 69"/>
                  <a:gd name="T1" fmla="*/ 82 h 82"/>
                  <a:gd name="T2" fmla="*/ 69 w 69"/>
                  <a:gd name="T3" fmla="*/ 0 h 82"/>
                  <a:gd name="T4" fmla="*/ 69 w 69"/>
                  <a:gd name="T5" fmla="*/ 0 h 82"/>
                  <a:gd name="T6" fmla="*/ 67 w 69"/>
                  <a:gd name="T7" fmla="*/ 2 h 82"/>
                  <a:gd name="T8" fmla="*/ 65 w 69"/>
                  <a:gd name="T9" fmla="*/ 2 h 82"/>
                  <a:gd name="T10" fmla="*/ 63 w 69"/>
                  <a:gd name="T11" fmla="*/ 4 h 82"/>
                  <a:gd name="T12" fmla="*/ 61 w 69"/>
                  <a:gd name="T13" fmla="*/ 4 h 82"/>
                  <a:gd name="T14" fmla="*/ 59 w 69"/>
                  <a:gd name="T15" fmla="*/ 6 h 82"/>
                  <a:gd name="T16" fmla="*/ 57 w 69"/>
                  <a:gd name="T17" fmla="*/ 6 h 82"/>
                  <a:gd name="T18" fmla="*/ 55 w 69"/>
                  <a:gd name="T19" fmla="*/ 6 h 82"/>
                  <a:gd name="T20" fmla="*/ 53 w 69"/>
                  <a:gd name="T21" fmla="*/ 6 h 82"/>
                  <a:gd name="T22" fmla="*/ 52 w 69"/>
                  <a:gd name="T23" fmla="*/ 8 h 82"/>
                  <a:gd name="T24" fmla="*/ 48 w 69"/>
                  <a:gd name="T25" fmla="*/ 8 h 82"/>
                  <a:gd name="T26" fmla="*/ 46 w 69"/>
                  <a:gd name="T27" fmla="*/ 8 h 82"/>
                  <a:gd name="T28" fmla="*/ 44 w 69"/>
                  <a:gd name="T29" fmla="*/ 8 h 82"/>
                  <a:gd name="T30" fmla="*/ 42 w 69"/>
                  <a:gd name="T31" fmla="*/ 8 h 82"/>
                  <a:gd name="T32" fmla="*/ 40 w 69"/>
                  <a:gd name="T33" fmla="*/ 10 h 82"/>
                  <a:gd name="T34" fmla="*/ 38 w 69"/>
                  <a:gd name="T35" fmla="*/ 10 h 82"/>
                  <a:gd name="T36" fmla="*/ 36 w 69"/>
                  <a:gd name="T37" fmla="*/ 10 h 82"/>
                  <a:gd name="T38" fmla="*/ 34 w 69"/>
                  <a:gd name="T39" fmla="*/ 10 h 82"/>
                  <a:gd name="T40" fmla="*/ 32 w 69"/>
                  <a:gd name="T41" fmla="*/ 10 h 82"/>
                  <a:gd name="T42" fmla="*/ 30 w 69"/>
                  <a:gd name="T43" fmla="*/ 8 h 82"/>
                  <a:gd name="T44" fmla="*/ 26 w 69"/>
                  <a:gd name="T45" fmla="*/ 8 h 82"/>
                  <a:gd name="T46" fmla="*/ 24 w 69"/>
                  <a:gd name="T47" fmla="*/ 8 h 82"/>
                  <a:gd name="T48" fmla="*/ 22 w 69"/>
                  <a:gd name="T49" fmla="*/ 8 h 82"/>
                  <a:gd name="T50" fmla="*/ 20 w 69"/>
                  <a:gd name="T51" fmla="*/ 8 h 82"/>
                  <a:gd name="T52" fmla="*/ 18 w 69"/>
                  <a:gd name="T53" fmla="*/ 8 h 82"/>
                  <a:gd name="T54" fmla="*/ 16 w 69"/>
                  <a:gd name="T55" fmla="*/ 6 h 82"/>
                  <a:gd name="T56" fmla="*/ 14 w 69"/>
                  <a:gd name="T57" fmla="*/ 6 h 82"/>
                  <a:gd name="T58" fmla="*/ 12 w 69"/>
                  <a:gd name="T59" fmla="*/ 6 h 82"/>
                  <a:gd name="T60" fmla="*/ 10 w 69"/>
                  <a:gd name="T61" fmla="*/ 4 h 82"/>
                  <a:gd name="T62" fmla="*/ 6 w 69"/>
                  <a:gd name="T63" fmla="*/ 4 h 82"/>
                  <a:gd name="T64" fmla="*/ 4 w 69"/>
                  <a:gd name="T65" fmla="*/ 2 h 82"/>
                  <a:gd name="T66" fmla="*/ 2 w 69"/>
                  <a:gd name="T67" fmla="*/ 2 h 82"/>
                  <a:gd name="T68" fmla="*/ 0 w 69"/>
                  <a:gd name="T69" fmla="*/ 0 h 82"/>
                  <a:gd name="T70" fmla="*/ 36 w 69"/>
                  <a:gd name="T71" fmla="*/ 82 h 82"/>
                  <a:gd name="T72" fmla="*/ 36 w 69"/>
                  <a:gd name="T73" fmla="*/ 82 h 8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9" h="82">
                    <a:moveTo>
                      <a:pt x="36" y="82"/>
                    </a:moveTo>
                    <a:lnTo>
                      <a:pt x="69" y="0"/>
                    </a:lnTo>
                    <a:lnTo>
                      <a:pt x="67" y="2"/>
                    </a:lnTo>
                    <a:lnTo>
                      <a:pt x="65" y="2"/>
                    </a:lnTo>
                    <a:lnTo>
                      <a:pt x="63" y="4"/>
                    </a:lnTo>
                    <a:lnTo>
                      <a:pt x="61" y="4"/>
                    </a:lnTo>
                    <a:lnTo>
                      <a:pt x="59" y="6"/>
                    </a:lnTo>
                    <a:lnTo>
                      <a:pt x="57" y="6"/>
                    </a:lnTo>
                    <a:lnTo>
                      <a:pt x="55" y="6"/>
                    </a:lnTo>
                    <a:lnTo>
                      <a:pt x="53" y="6"/>
                    </a:lnTo>
                    <a:lnTo>
                      <a:pt x="52" y="8"/>
                    </a:lnTo>
                    <a:lnTo>
                      <a:pt x="48" y="8"/>
                    </a:lnTo>
                    <a:lnTo>
                      <a:pt x="46" y="8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4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6" y="8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5" name="Freeform 83">
                <a:extLst>
                  <a:ext uri="{FF2B5EF4-FFF2-40B4-BE49-F238E27FC236}">
                    <a16:creationId xmlns:a16="http://schemas.microsoft.com/office/drawing/2014/main" id="{A89395C5-633C-4A80-88CA-0362780D1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993"/>
                <a:ext cx="285" cy="1191"/>
              </a:xfrm>
              <a:custGeom>
                <a:avLst/>
                <a:gdLst>
                  <a:gd name="T0" fmla="*/ 285 w 285"/>
                  <a:gd name="T1" fmla="*/ 1189 h 1191"/>
                  <a:gd name="T2" fmla="*/ 10 w 285"/>
                  <a:gd name="T3" fmla="*/ 0 h 1191"/>
                  <a:gd name="T4" fmla="*/ 0 w 285"/>
                  <a:gd name="T5" fmla="*/ 2 h 1191"/>
                  <a:gd name="T6" fmla="*/ 275 w 285"/>
                  <a:gd name="T7" fmla="*/ 1191 h 1191"/>
                  <a:gd name="T8" fmla="*/ 285 w 285"/>
                  <a:gd name="T9" fmla="*/ 1189 h 1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" h="1191">
                    <a:moveTo>
                      <a:pt x="285" y="1189"/>
                    </a:moveTo>
                    <a:lnTo>
                      <a:pt x="10" y="0"/>
                    </a:lnTo>
                    <a:lnTo>
                      <a:pt x="0" y="2"/>
                    </a:lnTo>
                    <a:lnTo>
                      <a:pt x="275" y="1191"/>
                    </a:lnTo>
                    <a:lnTo>
                      <a:pt x="285" y="118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6" name="Freeform 84">
                <a:extLst>
                  <a:ext uri="{FF2B5EF4-FFF2-40B4-BE49-F238E27FC236}">
                    <a16:creationId xmlns:a16="http://schemas.microsoft.com/office/drawing/2014/main" id="{647C0ED5-88C4-479F-B2B6-0D1575B29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" y="2134"/>
                <a:ext cx="68" cy="88"/>
              </a:xfrm>
              <a:custGeom>
                <a:avLst/>
                <a:gdLst>
                  <a:gd name="T0" fmla="*/ 52 w 68"/>
                  <a:gd name="T1" fmla="*/ 88 h 88"/>
                  <a:gd name="T2" fmla="*/ 68 w 68"/>
                  <a:gd name="T3" fmla="*/ 0 h 88"/>
                  <a:gd name="T4" fmla="*/ 68 w 68"/>
                  <a:gd name="T5" fmla="*/ 0 h 88"/>
                  <a:gd name="T6" fmla="*/ 66 w 68"/>
                  <a:gd name="T7" fmla="*/ 2 h 88"/>
                  <a:gd name="T8" fmla="*/ 64 w 68"/>
                  <a:gd name="T9" fmla="*/ 4 h 88"/>
                  <a:gd name="T10" fmla="*/ 62 w 68"/>
                  <a:gd name="T11" fmla="*/ 4 h 88"/>
                  <a:gd name="T12" fmla="*/ 60 w 68"/>
                  <a:gd name="T13" fmla="*/ 6 h 88"/>
                  <a:gd name="T14" fmla="*/ 58 w 68"/>
                  <a:gd name="T15" fmla="*/ 8 h 88"/>
                  <a:gd name="T16" fmla="*/ 56 w 68"/>
                  <a:gd name="T17" fmla="*/ 8 h 88"/>
                  <a:gd name="T18" fmla="*/ 54 w 68"/>
                  <a:gd name="T19" fmla="*/ 10 h 88"/>
                  <a:gd name="T20" fmla="*/ 52 w 68"/>
                  <a:gd name="T21" fmla="*/ 10 h 88"/>
                  <a:gd name="T22" fmla="*/ 50 w 68"/>
                  <a:gd name="T23" fmla="*/ 12 h 88"/>
                  <a:gd name="T24" fmla="*/ 48 w 68"/>
                  <a:gd name="T25" fmla="*/ 12 h 88"/>
                  <a:gd name="T26" fmla="*/ 46 w 68"/>
                  <a:gd name="T27" fmla="*/ 14 h 88"/>
                  <a:gd name="T28" fmla="*/ 44 w 68"/>
                  <a:gd name="T29" fmla="*/ 14 h 88"/>
                  <a:gd name="T30" fmla="*/ 42 w 68"/>
                  <a:gd name="T31" fmla="*/ 16 h 88"/>
                  <a:gd name="T32" fmla="*/ 40 w 68"/>
                  <a:gd name="T33" fmla="*/ 16 h 88"/>
                  <a:gd name="T34" fmla="*/ 38 w 68"/>
                  <a:gd name="T35" fmla="*/ 16 h 88"/>
                  <a:gd name="T36" fmla="*/ 36 w 68"/>
                  <a:gd name="T37" fmla="*/ 16 h 88"/>
                  <a:gd name="T38" fmla="*/ 34 w 68"/>
                  <a:gd name="T39" fmla="*/ 18 h 88"/>
                  <a:gd name="T40" fmla="*/ 32 w 68"/>
                  <a:gd name="T41" fmla="*/ 18 h 88"/>
                  <a:gd name="T42" fmla="*/ 30 w 68"/>
                  <a:gd name="T43" fmla="*/ 18 h 88"/>
                  <a:gd name="T44" fmla="*/ 26 w 68"/>
                  <a:gd name="T45" fmla="*/ 18 h 88"/>
                  <a:gd name="T46" fmla="*/ 24 w 68"/>
                  <a:gd name="T47" fmla="*/ 18 h 88"/>
                  <a:gd name="T48" fmla="*/ 22 w 68"/>
                  <a:gd name="T49" fmla="*/ 18 h 88"/>
                  <a:gd name="T50" fmla="*/ 20 w 68"/>
                  <a:gd name="T51" fmla="*/ 18 h 88"/>
                  <a:gd name="T52" fmla="*/ 18 w 68"/>
                  <a:gd name="T53" fmla="*/ 18 h 88"/>
                  <a:gd name="T54" fmla="*/ 16 w 68"/>
                  <a:gd name="T55" fmla="*/ 18 h 88"/>
                  <a:gd name="T56" fmla="*/ 14 w 68"/>
                  <a:gd name="T57" fmla="*/ 18 h 88"/>
                  <a:gd name="T58" fmla="*/ 12 w 68"/>
                  <a:gd name="T59" fmla="*/ 18 h 88"/>
                  <a:gd name="T60" fmla="*/ 8 w 68"/>
                  <a:gd name="T61" fmla="*/ 18 h 88"/>
                  <a:gd name="T62" fmla="*/ 6 w 68"/>
                  <a:gd name="T63" fmla="*/ 18 h 88"/>
                  <a:gd name="T64" fmla="*/ 4 w 68"/>
                  <a:gd name="T65" fmla="*/ 18 h 88"/>
                  <a:gd name="T66" fmla="*/ 2 w 68"/>
                  <a:gd name="T67" fmla="*/ 16 h 88"/>
                  <a:gd name="T68" fmla="*/ 0 w 68"/>
                  <a:gd name="T69" fmla="*/ 16 h 88"/>
                  <a:gd name="T70" fmla="*/ 52 w 68"/>
                  <a:gd name="T71" fmla="*/ 88 h 88"/>
                  <a:gd name="T72" fmla="*/ 52 w 68"/>
                  <a:gd name="T73" fmla="*/ 88 h 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8" h="88">
                    <a:moveTo>
                      <a:pt x="52" y="88"/>
                    </a:moveTo>
                    <a:lnTo>
                      <a:pt x="68" y="0"/>
                    </a:lnTo>
                    <a:lnTo>
                      <a:pt x="66" y="2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0" y="6"/>
                    </a:lnTo>
                    <a:lnTo>
                      <a:pt x="58" y="8"/>
                    </a:lnTo>
                    <a:lnTo>
                      <a:pt x="56" y="8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0" y="12"/>
                    </a:lnTo>
                    <a:lnTo>
                      <a:pt x="48" y="12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2" y="16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26" y="18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6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52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7" name="Freeform 85">
                <a:extLst>
                  <a:ext uri="{FF2B5EF4-FFF2-40B4-BE49-F238E27FC236}">
                    <a16:creationId xmlns:a16="http://schemas.microsoft.com/office/drawing/2014/main" id="{F5089CCA-E496-40B3-A618-FB2645F74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991"/>
                <a:ext cx="339" cy="1193"/>
              </a:xfrm>
              <a:custGeom>
                <a:avLst/>
                <a:gdLst>
                  <a:gd name="T0" fmla="*/ 10 w 339"/>
                  <a:gd name="T1" fmla="*/ 1193 h 1193"/>
                  <a:gd name="T2" fmla="*/ 339 w 339"/>
                  <a:gd name="T3" fmla="*/ 4 h 1193"/>
                  <a:gd name="T4" fmla="*/ 327 w 339"/>
                  <a:gd name="T5" fmla="*/ 0 h 1193"/>
                  <a:gd name="T6" fmla="*/ 0 w 339"/>
                  <a:gd name="T7" fmla="*/ 1191 h 1193"/>
                  <a:gd name="T8" fmla="*/ 10 w 339"/>
                  <a:gd name="T9" fmla="*/ 1193 h 1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9" h="1193">
                    <a:moveTo>
                      <a:pt x="10" y="1193"/>
                    </a:moveTo>
                    <a:lnTo>
                      <a:pt x="339" y="4"/>
                    </a:lnTo>
                    <a:lnTo>
                      <a:pt x="327" y="0"/>
                    </a:lnTo>
                    <a:lnTo>
                      <a:pt x="0" y="1191"/>
                    </a:lnTo>
                    <a:lnTo>
                      <a:pt x="10" y="119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8" name="Freeform 86">
                <a:extLst>
                  <a:ext uri="{FF2B5EF4-FFF2-40B4-BE49-F238E27FC236}">
                    <a16:creationId xmlns:a16="http://schemas.microsoft.com/office/drawing/2014/main" id="{DB8221C3-9F79-41C3-A716-A8D4200EA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2134"/>
                <a:ext cx="67" cy="88"/>
              </a:xfrm>
              <a:custGeom>
                <a:avLst/>
                <a:gdLst>
                  <a:gd name="T0" fmla="*/ 12 w 67"/>
                  <a:gd name="T1" fmla="*/ 88 h 88"/>
                  <a:gd name="T2" fmla="*/ 67 w 67"/>
                  <a:gd name="T3" fmla="*/ 18 h 88"/>
                  <a:gd name="T4" fmla="*/ 67 w 67"/>
                  <a:gd name="T5" fmla="*/ 18 h 88"/>
                  <a:gd name="T6" fmla="*/ 65 w 67"/>
                  <a:gd name="T7" fmla="*/ 20 h 88"/>
                  <a:gd name="T8" fmla="*/ 63 w 67"/>
                  <a:gd name="T9" fmla="*/ 20 h 88"/>
                  <a:gd name="T10" fmla="*/ 59 w 67"/>
                  <a:gd name="T11" fmla="*/ 20 h 88"/>
                  <a:gd name="T12" fmla="*/ 57 w 67"/>
                  <a:gd name="T13" fmla="*/ 20 h 88"/>
                  <a:gd name="T14" fmla="*/ 55 w 67"/>
                  <a:gd name="T15" fmla="*/ 20 h 88"/>
                  <a:gd name="T16" fmla="*/ 54 w 67"/>
                  <a:gd name="T17" fmla="*/ 20 h 88"/>
                  <a:gd name="T18" fmla="*/ 52 w 67"/>
                  <a:gd name="T19" fmla="*/ 20 h 88"/>
                  <a:gd name="T20" fmla="*/ 50 w 67"/>
                  <a:gd name="T21" fmla="*/ 20 h 88"/>
                  <a:gd name="T22" fmla="*/ 46 w 67"/>
                  <a:gd name="T23" fmla="*/ 20 h 88"/>
                  <a:gd name="T24" fmla="*/ 44 w 67"/>
                  <a:gd name="T25" fmla="*/ 20 h 88"/>
                  <a:gd name="T26" fmla="*/ 42 w 67"/>
                  <a:gd name="T27" fmla="*/ 20 h 88"/>
                  <a:gd name="T28" fmla="*/ 40 w 67"/>
                  <a:gd name="T29" fmla="*/ 20 h 88"/>
                  <a:gd name="T30" fmla="*/ 38 w 67"/>
                  <a:gd name="T31" fmla="*/ 20 h 88"/>
                  <a:gd name="T32" fmla="*/ 36 w 67"/>
                  <a:gd name="T33" fmla="*/ 18 h 88"/>
                  <a:gd name="T34" fmla="*/ 34 w 67"/>
                  <a:gd name="T35" fmla="*/ 18 h 88"/>
                  <a:gd name="T36" fmla="*/ 32 w 67"/>
                  <a:gd name="T37" fmla="*/ 18 h 88"/>
                  <a:gd name="T38" fmla="*/ 30 w 67"/>
                  <a:gd name="T39" fmla="*/ 18 h 88"/>
                  <a:gd name="T40" fmla="*/ 28 w 67"/>
                  <a:gd name="T41" fmla="*/ 16 h 88"/>
                  <a:gd name="T42" fmla="*/ 26 w 67"/>
                  <a:gd name="T43" fmla="*/ 16 h 88"/>
                  <a:gd name="T44" fmla="*/ 24 w 67"/>
                  <a:gd name="T45" fmla="*/ 14 h 88"/>
                  <a:gd name="T46" fmla="*/ 22 w 67"/>
                  <a:gd name="T47" fmla="*/ 14 h 88"/>
                  <a:gd name="T48" fmla="*/ 20 w 67"/>
                  <a:gd name="T49" fmla="*/ 14 h 88"/>
                  <a:gd name="T50" fmla="*/ 18 w 67"/>
                  <a:gd name="T51" fmla="*/ 12 h 88"/>
                  <a:gd name="T52" fmla="*/ 16 w 67"/>
                  <a:gd name="T53" fmla="*/ 12 h 88"/>
                  <a:gd name="T54" fmla="*/ 14 w 67"/>
                  <a:gd name="T55" fmla="*/ 10 h 88"/>
                  <a:gd name="T56" fmla="*/ 12 w 67"/>
                  <a:gd name="T57" fmla="*/ 8 h 88"/>
                  <a:gd name="T58" fmla="*/ 10 w 67"/>
                  <a:gd name="T59" fmla="*/ 8 h 88"/>
                  <a:gd name="T60" fmla="*/ 8 w 67"/>
                  <a:gd name="T61" fmla="*/ 6 h 88"/>
                  <a:gd name="T62" fmla="*/ 6 w 67"/>
                  <a:gd name="T63" fmla="*/ 4 h 88"/>
                  <a:gd name="T64" fmla="*/ 4 w 67"/>
                  <a:gd name="T65" fmla="*/ 4 h 88"/>
                  <a:gd name="T66" fmla="*/ 2 w 67"/>
                  <a:gd name="T67" fmla="*/ 2 h 88"/>
                  <a:gd name="T68" fmla="*/ 0 w 67"/>
                  <a:gd name="T69" fmla="*/ 0 h 88"/>
                  <a:gd name="T70" fmla="*/ 12 w 67"/>
                  <a:gd name="T71" fmla="*/ 88 h 88"/>
                  <a:gd name="T72" fmla="*/ 12 w 67"/>
                  <a:gd name="T73" fmla="*/ 88 h 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7" h="88">
                    <a:moveTo>
                      <a:pt x="12" y="88"/>
                    </a:moveTo>
                    <a:lnTo>
                      <a:pt x="67" y="18"/>
                    </a:lnTo>
                    <a:lnTo>
                      <a:pt x="65" y="20"/>
                    </a:lnTo>
                    <a:lnTo>
                      <a:pt x="63" y="20"/>
                    </a:lnTo>
                    <a:lnTo>
                      <a:pt x="59" y="20"/>
                    </a:lnTo>
                    <a:lnTo>
                      <a:pt x="57" y="20"/>
                    </a:lnTo>
                    <a:lnTo>
                      <a:pt x="55" y="20"/>
                    </a:lnTo>
                    <a:lnTo>
                      <a:pt x="54" y="20"/>
                    </a:lnTo>
                    <a:lnTo>
                      <a:pt x="52" y="20"/>
                    </a:lnTo>
                    <a:lnTo>
                      <a:pt x="50" y="20"/>
                    </a:lnTo>
                    <a:lnTo>
                      <a:pt x="46" y="20"/>
                    </a:lnTo>
                    <a:lnTo>
                      <a:pt x="44" y="20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6" y="18"/>
                    </a:lnTo>
                    <a:lnTo>
                      <a:pt x="34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79" name="Freeform 87">
                <a:extLst>
                  <a:ext uri="{FF2B5EF4-FFF2-40B4-BE49-F238E27FC236}">
                    <a16:creationId xmlns:a16="http://schemas.microsoft.com/office/drawing/2014/main" id="{7A91C891-35CA-45A5-9C7F-DCE4703D3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6" y="993"/>
                <a:ext cx="16" cy="1183"/>
              </a:xfrm>
              <a:custGeom>
                <a:avLst/>
                <a:gdLst>
                  <a:gd name="T0" fmla="*/ 16 w 16"/>
                  <a:gd name="T1" fmla="*/ 1183 h 1183"/>
                  <a:gd name="T2" fmla="*/ 12 w 16"/>
                  <a:gd name="T3" fmla="*/ 0 h 1183"/>
                  <a:gd name="T4" fmla="*/ 0 w 16"/>
                  <a:gd name="T5" fmla="*/ 0 h 1183"/>
                  <a:gd name="T6" fmla="*/ 4 w 16"/>
                  <a:gd name="T7" fmla="*/ 1183 h 1183"/>
                  <a:gd name="T8" fmla="*/ 16 w 16"/>
                  <a:gd name="T9" fmla="*/ 1183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183">
                    <a:moveTo>
                      <a:pt x="16" y="1183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4" y="1183"/>
                    </a:lnTo>
                    <a:lnTo>
                      <a:pt x="16" y="118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0" name="Freeform 88">
                <a:extLst>
                  <a:ext uri="{FF2B5EF4-FFF2-40B4-BE49-F238E27FC236}">
                    <a16:creationId xmlns:a16="http://schemas.microsoft.com/office/drawing/2014/main" id="{5093FEE3-11C8-4DB1-89D1-CCE30DD68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" y="2134"/>
                <a:ext cx="69" cy="82"/>
              </a:xfrm>
              <a:custGeom>
                <a:avLst/>
                <a:gdLst>
                  <a:gd name="T0" fmla="*/ 36 w 69"/>
                  <a:gd name="T1" fmla="*/ 82 h 82"/>
                  <a:gd name="T2" fmla="*/ 69 w 69"/>
                  <a:gd name="T3" fmla="*/ 0 h 82"/>
                  <a:gd name="T4" fmla="*/ 69 w 69"/>
                  <a:gd name="T5" fmla="*/ 0 h 82"/>
                  <a:gd name="T6" fmla="*/ 67 w 69"/>
                  <a:gd name="T7" fmla="*/ 2 h 82"/>
                  <a:gd name="T8" fmla="*/ 65 w 69"/>
                  <a:gd name="T9" fmla="*/ 2 h 82"/>
                  <a:gd name="T10" fmla="*/ 63 w 69"/>
                  <a:gd name="T11" fmla="*/ 4 h 82"/>
                  <a:gd name="T12" fmla="*/ 61 w 69"/>
                  <a:gd name="T13" fmla="*/ 4 h 82"/>
                  <a:gd name="T14" fmla="*/ 59 w 69"/>
                  <a:gd name="T15" fmla="*/ 4 h 82"/>
                  <a:gd name="T16" fmla="*/ 57 w 69"/>
                  <a:gd name="T17" fmla="*/ 6 h 82"/>
                  <a:gd name="T18" fmla="*/ 53 w 69"/>
                  <a:gd name="T19" fmla="*/ 6 h 82"/>
                  <a:gd name="T20" fmla="*/ 51 w 69"/>
                  <a:gd name="T21" fmla="*/ 6 h 82"/>
                  <a:gd name="T22" fmla="*/ 50 w 69"/>
                  <a:gd name="T23" fmla="*/ 8 h 82"/>
                  <a:gd name="T24" fmla="*/ 48 w 69"/>
                  <a:gd name="T25" fmla="*/ 8 h 82"/>
                  <a:gd name="T26" fmla="*/ 46 w 69"/>
                  <a:gd name="T27" fmla="*/ 8 h 82"/>
                  <a:gd name="T28" fmla="*/ 44 w 69"/>
                  <a:gd name="T29" fmla="*/ 8 h 82"/>
                  <a:gd name="T30" fmla="*/ 42 w 69"/>
                  <a:gd name="T31" fmla="*/ 8 h 82"/>
                  <a:gd name="T32" fmla="*/ 40 w 69"/>
                  <a:gd name="T33" fmla="*/ 8 h 82"/>
                  <a:gd name="T34" fmla="*/ 38 w 69"/>
                  <a:gd name="T35" fmla="*/ 8 h 82"/>
                  <a:gd name="T36" fmla="*/ 36 w 69"/>
                  <a:gd name="T37" fmla="*/ 8 h 82"/>
                  <a:gd name="T38" fmla="*/ 32 w 69"/>
                  <a:gd name="T39" fmla="*/ 8 h 82"/>
                  <a:gd name="T40" fmla="*/ 30 w 69"/>
                  <a:gd name="T41" fmla="*/ 8 h 82"/>
                  <a:gd name="T42" fmla="*/ 28 w 69"/>
                  <a:gd name="T43" fmla="*/ 8 h 82"/>
                  <a:gd name="T44" fmla="*/ 26 w 69"/>
                  <a:gd name="T45" fmla="*/ 8 h 82"/>
                  <a:gd name="T46" fmla="*/ 24 w 69"/>
                  <a:gd name="T47" fmla="*/ 8 h 82"/>
                  <a:gd name="T48" fmla="*/ 22 w 69"/>
                  <a:gd name="T49" fmla="*/ 8 h 82"/>
                  <a:gd name="T50" fmla="*/ 20 w 69"/>
                  <a:gd name="T51" fmla="*/ 8 h 82"/>
                  <a:gd name="T52" fmla="*/ 18 w 69"/>
                  <a:gd name="T53" fmla="*/ 6 h 82"/>
                  <a:gd name="T54" fmla="*/ 16 w 69"/>
                  <a:gd name="T55" fmla="*/ 6 h 82"/>
                  <a:gd name="T56" fmla="*/ 14 w 69"/>
                  <a:gd name="T57" fmla="*/ 6 h 82"/>
                  <a:gd name="T58" fmla="*/ 10 w 69"/>
                  <a:gd name="T59" fmla="*/ 4 h 82"/>
                  <a:gd name="T60" fmla="*/ 8 w 69"/>
                  <a:gd name="T61" fmla="*/ 4 h 82"/>
                  <a:gd name="T62" fmla="*/ 6 w 69"/>
                  <a:gd name="T63" fmla="*/ 4 h 82"/>
                  <a:gd name="T64" fmla="*/ 4 w 69"/>
                  <a:gd name="T65" fmla="*/ 2 h 82"/>
                  <a:gd name="T66" fmla="*/ 2 w 69"/>
                  <a:gd name="T67" fmla="*/ 2 h 82"/>
                  <a:gd name="T68" fmla="*/ 0 w 69"/>
                  <a:gd name="T69" fmla="*/ 0 h 82"/>
                  <a:gd name="T70" fmla="*/ 36 w 69"/>
                  <a:gd name="T71" fmla="*/ 82 h 82"/>
                  <a:gd name="T72" fmla="*/ 36 w 69"/>
                  <a:gd name="T73" fmla="*/ 82 h 8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9" h="82">
                    <a:moveTo>
                      <a:pt x="36" y="82"/>
                    </a:moveTo>
                    <a:lnTo>
                      <a:pt x="69" y="0"/>
                    </a:lnTo>
                    <a:lnTo>
                      <a:pt x="67" y="2"/>
                    </a:lnTo>
                    <a:lnTo>
                      <a:pt x="65" y="2"/>
                    </a:lnTo>
                    <a:lnTo>
                      <a:pt x="63" y="4"/>
                    </a:lnTo>
                    <a:lnTo>
                      <a:pt x="61" y="4"/>
                    </a:lnTo>
                    <a:lnTo>
                      <a:pt x="59" y="4"/>
                    </a:lnTo>
                    <a:lnTo>
                      <a:pt x="57" y="6"/>
                    </a:lnTo>
                    <a:lnTo>
                      <a:pt x="53" y="6"/>
                    </a:lnTo>
                    <a:lnTo>
                      <a:pt x="51" y="6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6" y="8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0" y="8"/>
                    </a:lnTo>
                    <a:lnTo>
                      <a:pt x="38" y="8"/>
                    </a:lnTo>
                    <a:lnTo>
                      <a:pt x="36" y="8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6" y="8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C01B4FD8-02EF-43CC-9297-EC0129513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993"/>
                <a:ext cx="287" cy="1191"/>
              </a:xfrm>
              <a:custGeom>
                <a:avLst/>
                <a:gdLst>
                  <a:gd name="T0" fmla="*/ 287 w 287"/>
                  <a:gd name="T1" fmla="*/ 1189 h 1191"/>
                  <a:gd name="T2" fmla="*/ 12 w 287"/>
                  <a:gd name="T3" fmla="*/ 0 h 1191"/>
                  <a:gd name="T4" fmla="*/ 0 w 287"/>
                  <a:gd name="T5" fmla="*/ 2 h 1191"/>
                  <a:gd name="T6" fmla="*/ 275 w 287"/>
                  <a:gd name="T7" fmla="*/ 1191 h 1191"/>
                  <a:gd name="T8" fmla="*/ 287 w 287"/>
                  <a:gd name="T9" fmla="*/ 1189 h 1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7" h="1191">
                    <a:moveTo>
                      <a:pt x="287" y="1189"/>
                    </a:moveTo>
                    <a:lnTo>
                      <a:pt x="12" y="0"/>
                    </a:lnTo>
                    <a:lnTo>
                      <a:pt x="0" y="2"/>
                    </a:lnTo>
                    <a:lnTo>
                      <a:pt x="275" y="1191"/>
                    </a:lnTo>
                    <a:lnTo>
                      <a:pt x="287" y="118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2" name="Freeform 90">
                <a:extLst>
                  <a:ext uri="{FF2B5EF4-FFF2-40B4-BE49-F238E27FC236}">
                    <a16:creationId xmlns:a16="http://schemas.microsoft.com/office/drawing/2014/main" id="{D8B725A5-6EF0-4B2C-B490-3900FC251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7" y="2134"/>
                <a:ext cx="70" cy="88"/>
              </a:xfrm>
              <a:custGeom>
                <a:avLst/>
                <a:gdLst>
                  <a:gd name="T0" fmla="*/ 54 w 70"/>
                  <a:gd name="T1" fmla="*/ 88 h 88"/>
                  <a:gd name="T2" fmla="*/ 70 w 70"/>
                  <a:gd name="T3" fmla="*/ 0 h 88"/>
                  <a:gd name="T4" fmla="*/ 70 w 70"/>
                  <a:gd name="T5" fmla="*/ 0 h 88"/>
                  <a:gd name="T6" fmla="*/ 68 w 70"/>
                  <a:gd name="T7" fmla="*/ 2 h 88"/>
                  <a:gd name="T8" fmla="*/ 66 w 70"/>
                  <a:gd name="T9" fmla="*/ 4 h 88"/>
                  <a:gd name="T10" fmla="*/ 64 w 70"/>
                  <a:gd name="T11" fmla="*/ 4 h 88"/>
                  <a:gd name="T12" fmla="*/ 62 w 70"/>
                  <a:gd name="T13" fmla="*/ 6 h 88"/>
                  <a:gd name="T14" fmla="*/ 60 w 70"/>
                  <a:gd name="T15" fmla="*/ 8 h 88"/>
                  <a:gd name="T16" fmla="*/ 58 w 70"/>
                  <a:gd name="T17" fmla="*/ 8 h 88"/>
                  <a:gd name="T18" fmla="*/ 56 w 70"/>
                  <a:gd name="T19" fmla="*/ 10 h 88"/>
                  <a:gd name="T20" fmla="*/ 54 w 70"/>
                  <a:gd name="T21" fmla="*/ 10 h 88"/>
                  <a:gd name="T22" fmla="*/ 52 w 70"/>
                  <a:gd name="T23" fmla="*/ 12 h 88"/>
                  <a:gd name="T24" fmla="*/ 50 w 70"/>
                  <a:gd name="T25" fmla="*/ 12 h 88"/>
                  <a:gd name="T26" fmla="*/ 48 w 70"/>
                  <a:gd name="T27" fmla="*/ 14 h 88"/>
                  <a:gd name="T28" fmla="*/ 46 w 70"/>
                  <a:gd name="T29" fmla="*/ 14 h 88"/>
                  <a:gd name="T30" fmla="*/ 44 w 70"/>
                  <a:gd name="T31" fmla="*/ 16 h 88"/>
                  <a:gd name="T32" fmla="*/ 42 w 70"/>
                  <a:gd name="T33" fmla="*/ 16 h 88"/>
                  <a:gd name="T34" fmla="*/ 40 w 70"/>
                  <a:gd name="T35" fmla="*/ 16 h 88"/>
                  <a:gd name="T36" fmla="*/ 38 w 70"/>
                  <a:gd name="T37" fmla="*/ 16 h 88"/>
                  <a:gd name="T38" fmla="*/ 34 w 70"/>
                  <a:gd name="T39" fmla="*/ 18 h 88"/>
                  <a:gd name="T40" fmla="*/ 32 w 70"/>
                  <a:gd name="T41" fmla="*/ 18 h 88"/>
                  <a:gd name="T42" fmla="*/ 30 w 70"/>
                  <a:gd name="T43" fmla="*/ 18 h 88"/>
                  <a:gd name="T44" fmla="*/ 28 w 70"/>
                  <a:gd name="T45" fmla="*/ 18 h 88"/>
                  <a:gd name="T46" fmla="*/ 26 w 70"/>
                  <a:gd name="T47" fmla="*/ 18 h 88"/>
                  <a:gd name="T48" fmla="*/ 24 w 70"/>
                  <a:gd name="T49" fmla="*/ 18 h 88"/>
                  <a:gd name="T50" fmla="*/ 22 w 70"/>
                  <a:gd name="T51" fmla="*/ 18 h 88"/>
                  <a:gd name="T52" fmla="*/ 20 w 70"/>
                  <a:gd name="T53" fmla="*/ 18 h 88"/>
                  <a:gd name="T54" fmla="*/ 18 w 70"/>
                  <a:gd name="T55" fmla="*/ 18 h 88"/>
                  <a:gd name="T56" fmla="*/ 14 w 70"/>
                  <a:gd name="T57" fmla="*/ 18 h 88"/>
                  <a:gd name="T58" fmla="*/ 12 w 70"/>
                  <a:gd name="T59" fmla="*/ 18 h 88"/>
                  <a:gd name="T60" fmla="*/ 10 w 70"/>
                  <a:gd name="T61" fmla="*/ 18 h 88"/>
                  <a:gd name="T62" fmla="*/ 8 w 70"/>
                  <a:gd name="T63" fmla="*/ 18 h 88"/>
                  <a:gd name="T64" fmla="*/ 6 w 70"/>
                  <a:gd name="T65" fmla="*/ 18 h 88"/>
                  <a:gd name="T66" fmla="*/ 4 w 70"/>
                  <a:gd name="T67" fmla="*/ 16 h 88"/>
                  <a:gd name="T68" fmla="*/ 0 w 70"/>
                  <a:gd name="T69" fmla="*/ 16 h 88"/>
                  <a:gd name="T70" fmla="*/ 54 w 70"/>
                  <a:gd name="T71" fmla="*/ 88 h 88"/>
                  <a:gd name="T72" fmla="*/ 54 w 70"/>
                  <a:gd name="T73" fmla="*/ 88 h 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0" h="88">
                    <a:moveTo>
                      <a:pt x="54" y="88"/>
                    </a:moveTo>
                    <a:lnTo>
                      <a:pt x="70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4" y="4"/>
                    </a:lnTo>
                    <a:lnTo>
                      <a:pt x="62" y="6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4" y="16"/>
                    </a:lnTo>
                    <a:lnTo>
                      <a:pt x="42" y="16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4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54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3" name="Freeform 91">
                <a:extLst>
                  <a:ext uri="{FF2B5EF4-FFF2-40B4-BE49-F238E27FC236}">
                    <a16:creationId xmlns:a16="http://schemas.microsoft.com/office/drawing/2014/main" id="{FC599C0A-7388-4248-9351-B651EDFCC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9" y="991"/>
                <a:ext cx="341" cy="1193"/>
              </a:xfrm>
              <a:custGeom>
                <a:avLst/>
                <a:gdLst>
                  <a:gd name="T0" fmla="*/ 12 w 341"/>
                  <a:gd name="T1" fmla="*/ 1193 h 1193"/>
                  <a:gd name="T2" fmla="*/ 341 w 341"/>
                  <a:gd name="T3" fmla="*/ 4 h 1193"/>
                  <a:gd name="T4" fmla="*/ 329 w 341"/>
                  <a:gd name="T5" fmla="*/ 0 h 1193"/>
                  <a:gd name="T6" fmla="*/ 0 w 341"/>
                  <a:gd name="T7" fmla="*/ 1191 h 1193"/>
                  <a:gd name="T8" fmla="*/ 12 w 341"/>
                  <a:gd name="T9" fmla="*/ 1193 h 1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1" h="1193">
                    <a:moveTo>
                      <a:pt x="12" y="1193"/>
                    </a:moveTo>
                    <a:lnTo>
                      <a:pt x="341" y="4"/>
                    </a:lnTo>
                    <a:lnTo>
                      <a:pt x="329" y="0"/>
                    </a:lnTo>
                    <a:lnTo>
                      <a:pt x="0" y="1191"/>
                    </a:lnTo>
                    <a:lnTo>
                      <a:pt x="12" y="119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4" name="Freeform 92">
                <a:extLst>
                  <a:ext uri="{FF2B5EF4-FFF2-40B4-BE49-F238E27FC236}">
                    <a16:creationId xmlns:a16="http://schemas.microsoft.com/office/drawing/2014/main" id="{C9CFBB34-51C3-4DF1-BBB0-2BA7BCE4E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2134"/>
                <a:ext cx="67" cy="88"/>
              </a:xfrm>
              <a:custGeom>
                <a:avLst/>
                <a:gdLst>
                  <a:gd name="T0" fmla="*/ 12 w 67"/>
                  <a:gd name="T1" fmla="*/ 88 h 88"/>
                  <a:gd name="T2" fmla="*/ 67 w 67"/>
                  <a:gd name="T3" fmla="*/ 18 h 88"/>
                  <a:gd name="T4" fmla="*/ 67 w 67"/>
                  <a:gd name="T5" fmla="*/ 18 h 88"/>
                  <a:gd name="T6" fmla="*/ 63 w 67"/>
                  <a:gd name="T7" fmla="*/ 20 h 88"/>
                  <a:gd name="T8" fmla="*/ 61 w 67"/>
                  <a:gd name="T9" fmla="*/ 20 h 88"/>
                  <a:gd name="T10" fmla="*/ 59 w 67"/>
                  <a:gd name="T11" fmla="*/ 20 h 88"/>
                  <a:gd name="T12" fmla="*/ 57 w 67"/>
                  <a:gd name="T13" fmla="*/ 20 h 88"/>
                  <a:gd name="T14" fmla="*/ 55 w 67"/>
                  <a:gd name="T15" fmla="*/ 20 h 88"/>
                  <a:gd name="T16" fmla="*/ 54 w 67"/>
                  <a:gd name="T17" fmla="*/ 20 h 88"/>
                  <a:gd name="T18" fmla="*/ 50 w 67"/>
                  <a:gd name="T19" fmla="*/ 20 h 88"/>
                  <a:gd name="T20" fmla="*/ 48 w 67"/>
                  <a:gd name="T21" fmla="*/ 20 h 88"/>
                  <a:gd name="T22" fmla="*/ 46 w 67"/>
                  <a:gd name="T23" fmla="*/ 20 h 88"/>
                  <a:gd name="T24" fmla="*/ 44 w 67"/>
                  <a:gd name="T25" fmla="*/ 20 h 88"/>
                  <a:gd name="T26" fmla="*/ 42 w 67"/>
                  <a:gd name="T27" fmla="*/ 20 h 88"/>
                  <a:gd name="T28" fmla="*/ 40 w 67"/>
                  <a:gd name="T29" fmla="*/ 20 h 88"/>
                  <a:gd name="T30" fmla="*/ 38 w 67"/>
                  <a:gd name="T31" fmla="*/ 20 h 88"/>
                  <a:gd name="T32" fmla="*/ 36 w 67"/>
                  <a:gd name="T33" fmla="*/ 18 h 88"/>
                  <a:gd name="T34" fmla="*/ 34 w 67"/>
                  <a:gd name="T35" fmla="*/ 18 h 88"/>
                  <a:gd name="T36" fmla="*/ 30 w 67"/>
                  <a:gd name="T37" fmla="*/ 18 h 88"/>
                  <a:gd name="T38" fmla="*/ 28 w 67"/>
                  <a:gd name="T39" fmla="*/ 18 h 88"/>
                  <a:gd name="T40" fmla="*/ 26 w 67"/>
                  <a:gd name="T41" fmla="*/ 16 h 88"/>
                  <a:gd name="T42" fmla="*/ 24 w 67"/>
                  <a:gd name="T43" fmla="*/ 16 h 88"/>
                  <a:gd name="T44" fmla="*/ 22 w 67"/>
                  <a:gd name="T45" fmla="*/ 14 h 88"/>
                  <a:gd name="T46" fmla="*/ 20 w 67"/>
                  <a:gd name="T47" fmla="*/ 14 h 88"/>
                  <a:gd name="T48" fmla="*/ 18 w 67"/>
                  <a:gd name="T49" fmla="*/ 14 h 88"/>
                  <a:gd name="T50" fmla="*/ 16 w 67"/>
                  <a:gd name="T51" fmla="*/ 12 h 88"/>
                  <a:gd name="T52" fmla="*/ 14 w 67"/>
                  <a:gd name="T53" fmla="*/ 12 h 88"/>
                  <a:gd name="T54" fmla="*/ 12 w 67"/>
                  <a:gd name="T55" fmla="*/ 10 h 88"/>
                  <a:gd name="T56" fmla="*/ 10 w 67"/>
                  <a:gd name="T57" fmla="*/ 8 h 88"/>
                  <a:gd name="T58" fmla="*/ 8 w 67"/>
                  <a:gd name="T59" fmla="*/ 8 h 88"/>
                  <a:gd name="T60" fmla="*/ 6 w 67"/>
                  <a:gd name="T61" fmla="*/ 6 h 88"/>
                  <a:gd name="T62" fmla="*/ 4 w 67"/>
                  <a:gd name="T63" fmla="*/ 4 h 88"/>
                  <a:gd name="T64" fmla="*/ 2 w 67"/>
                  <a:gd name="T65" fmla="*/ 4 h 88"/>
                  <a:gd name="T66" fmla="*/ 2 w 67"/>
                  <a:gd name="T67" fmla="*/ 2 h 88"/>
                  <a:gd name="T68" fmla="*/ 0 w 67"/>
                  <a:gd name="T69" fmla="*/ 0 h 88"/>
                  <a:gd name="T70" fmla="*/ 12 w 67"/>
                  <a:gd name="T71" fmla="*/ 88 h 88"/>
                  <a:gd name="T72" fmla="*/ 12 w 67"/>
                  <a:gd name="T73" fmla="*/ 88 h 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7" h="88">
                    <a:moveTo>
                      <a:pt x="12" y="88"/>
                    </a:moveTo>
                    <a:lnTo>
                      <a:pt x="67" y="18"/>
                    </a:lnTo>
                    <a:lnTo>
                      <a:pt x="63" y="20"/>
                    </a:lnTo>
                    <a:lnTo>
                      <a:pt x="61" y="20"/>
                    </a:lnTo>
                    <a:lnTo>
                      <a:pt x="59" y="20"/>
                    </a:lnTo>
                    <a:lnTo>
                      <a:pt x="57" y="20"/>
                    </a:lnTo>
                    <a:lnTo>
                      <a:pt x="55" y="20"/>
                    </a:lnTo>
                    <a:lnTo>
                      <a:pt x="54" y="20"/>
                    </a:lnTo>
                    <a:lnTo>
                      <a:pt x="50" y="20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4" y="20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6" y="18"/>
                    </a:lnTo>
                    <a:lnTo>
                      <a:pt x="34" y="18"/>
                    </a:lnTo>
                    <a:lnTo>
                      <a:pt x="30" y="18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0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5" name="Freeform 93">
                <a:extLst>
                  <a:ext uri="{FF2B5EF4-FFF2-40B4-BE49-F238E27FC236}">
                    <a16:creationId xmlns:a16="http://schemas.microsoft.com/office/drawing/2014/main" id="{F738A4C6-2F24-4939-B771-56076AE17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993"/>
                <a:ext cx="14" cy="1189"/>
              </a:xfrm>
              <a:custGeom>
                <a:avLst/>
                <a:gdLst>
                  <a:gd name="T0" fmla="*/ 14 w 14"/>
                  <a:gd name="T1" fmla="*/ 1189 h 1189"/>
                  <a:gd name="T2" fmla="*/ 12 w 14"/>
                  <a:gd name="T3" fmla="*/ 0 h 1189"/>
                  <a:gd name="T4" fmla="*/ 0 w 14"/>
                  <a:gd name="T5" fmla="*/ 0 h 1189"/>
                  <a:gd name="T6" fmla="*/ 2 w 14"/>
                  <a:gd name="T7" fmla="*/ 1189 h 1189"/>
                  <a:gd name="T8" fmla="*/ 14 w 14"/>
                  <a:gd name="T9" fmla="*/ 1189 h 1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189">
                    <a:moveTo>
                      <a:pt x="14" y="1189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2" y="1189"/>
                    </a:lnTo>
                    <a:lnTo>
                      <a:pt x="14" y="118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6" name="Freeform 94">
                <a:extLst>
                  <a:ext uri="{FF2B5EF4-FFF2-40B4-BE49-F238E27FC236}">
                    <a16:creationId xmlns:a16="http://schemas.microsoft.com/office/drawing/2014/main" id="{AF67DFFB-2789-4006-A724-B31AA601F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2" y="2140"/>
                <a:ext cx="69" cy="82"/>
              </a:xfrm>
              <a:custGeom>
                <a:avLst/>
                <a:gdLst>
                  <a:gd name="T0" fmla="*/ 34 w 69"/>
                  <a:gd name="T1" fmla="*/ 82 h 82"/>
                  <a:gd name="T2" fmla="*/ 69 w 69"/>
                  <a:gd name="T3" fmla="*/ 0 h 82"/>
                  <a:gd name="T4" fmla="*/ 69 w 69"/>
                  <a:gd name="T5" fmla="*/ 0 h 82"/>
                  <a:gd name="T6" fmla="*/ 67 w 69"/>
                  <a:gd name="T7" fmla="*/ 2 h 82"/>
                  <a:gd name="T8" fmla="*/ 65 w 69"/>
                  <a:gd name="T9" fmla="*/ 2 h 82"/>
                  <a:gd name="T10" fmla="*/ 63 w 69"/>
                  <a:gd name="T11" fmla="*/ 4 h 82"/>
                  <a:gd name="T12" fmla="*/ 61 w 69"/>
                  <a:gd name="T13" fmla="*/ 4 h 82"/>
                  <a:gd name="T14" fmla="*/ 57 w 69"/>
                  <a:gd name="T15" fmla="*/ 6 h 82"/>
                  <a:gd name="T16" fmla="*/ 55 w 69"/>
                  <a:gd name="T17" fmla="*/ 6 h 82"/>
                  <a:gd name="T18" fmla="*/ 53 w 69"/>
                  <a:gd name="T19" fmla="*/ 6 h 82"/>
                  <a:gd name="T20" fmla="*/ 51 w 69"/>
                  <a:gd name="T21" fmla="*/ 6 h 82"/>
                  <a:gd name="T22" fmla="*/ 50 w 69"/>
                  <a:gd name="T23" fmla="*/ 8 h 82"/>
                  <a:gd name="T24" fmla="*/ 48 w 69"/>
                  <a:gd name="T25" fmla="*/ 8 h 82"/>
                  <a:gd name="T26" fmla="*/ 46 w 69"/>
                  <a:gd name="T27" fmla="*/ 8 h 82"/>
                  <a:gd name="T28" fmla="*/ 44 w 69"/>
                  <a:gd name="T29" fmla="*/ 8 h 82"/>
                  <a:gd name="T30" fmla="*/ 42 w 69"/>
                  <a:gd name="T31" fmla="*/ 8 h 82"/>
                  <a:gd name="T32" fmla="*/ 38 w 69"/>
                  <a:gd name="T33" fmla="*/ 10 h 82"/>
                  <a:gd name="T34" fmla="*/ 36 w 69"/>
                  <a:gd name="T35" fmla="*/ 10 h 82"/>
                  <a:gd name="T36" fmla="*/ 34 w 69"/>
                  <a:gd name="T37" fmla="*/ 10 h 82"/>
                  <a:gd name="T38" fmla="*/ 32 w 69"/>
                  <a:gd name="T39" fmla="*/ 10 h 82"/>
                  <a:gd name="T40" fmla="*/ 30 w 69"/>
                  <a:gd name="T41" fmla="*/ 10 h 82"/>
                  <a:gd name="T42" fmla="*/ 28 w 69"/>
                  <a:gd name="T43" fmla="*/ 8 h 82"/>
                  <a:gd name="T44" fmla="*/ 26 w 69"/>
                  <a:gd name="T45" fmla="*/ 8 h 82"/>
                  <a:gd name="T46" fmla="*/ 24 w 69"/>
                  <a:gd name="T47" fmla="*/ 8 h 82"/>
                  <a:gd name="T48" fmla="*/ 22 w 69"/>
                  <a:gd name="T49" fmla="*/ 8 h 82"/>
                  <a:gd name="T50" fmla="*/ 20 w 69"/>
                  <a:gd name="T51" fmla="*/ 8 h 82"/>
                  <a:gd name="T52" fmla="*/ 16 w 69"/>
                  <a:gd name="T53" fmla="*/ 8 h 82"/>
                  <a:gd name="T54" fmla="*/ 14 w 69"/>
                  <a:gd name="T55" fmla="*/ 6 h 82"/>
                  <a:gd name="T56" fmla="*/ 12 w 69"/>
                  <a:gd name="T57" fmla="*/ 6 h 82"/>
                  <a:gd name="T58" fmla="*/ 10 w 69"/>
                  <a:gd name="T59" fmla="*/ 6 h 82"/>
                  <a:gd name="T60" fmla="*/ 8 w 69"/>
                  <a:gd name="T61" fmla="*/ 4 h 82"/>
                  <a:gd name="T62" fmla="*/ 6 w 69"/>
                  <a:gd name="T63" fmla="*/ 4 h 82"/>
                  <a:gd name="T64" fmla="*/ 4 w 69"/>
                  <a:gd name="T65" fmla="*/ 2 h 82"/>
                  <a:gd name="T66" fmla="*/ 2 w 69"/>
                  <a:gd name="T67" fmla="*/ 2 h 82"/>
                  <a:gd name="T68" fmla="*/ 0 w 69"/>
                  <a:gd name="T69" fmla="*/ 0 h 82"/>
                  <a:gd name="T70" fmla="*/ 34 w 69"/>
                  <a:gd name="T71" fmla="*/ 82 h 82"/>
                  <a:gd name="T72" fmla="*/ 34 w 69"/>
                  <a:gd name="T73" fmla="*/ 82 h 8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9" h="82">
                    <a:moveTo>
                      <a:pt x="34" y="82"/>
                    </a:moveTo>
                    <a:lnTo>
                      <a:pt x="69" y="0"/>
                    </a:lnTo>
                    <a:lnTo>
                      <a:pt x="67" y="2"/>
                    </a:lnTo>
                    <a:lnTo>
                      <a:pt x="65" y="2"/>
                    </a:lnTo>
                    <a:lnTo>
                      <a:pt x="63" y="4"/>
                    </a:lnTo>
                    <a:lnTo>
                      <a:pt x="61" y="4"/>
                    </a:lnTo>
                    <a:lnTo>
                      <a:pt x="57" y="6"/>
                    </a:lnTo>
                    <a:lnTo>
                      <a:pt x="55" y="6"/>
                    </a:lnTo>
                    <a:lnTo>
                      <a:pt x="53" y="6"/>
                    </a:lnTo>
                    <a:lnTo>
                      <a:pt x="51" y="6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6" y="8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38" y="10"/>
                    </a:lnTo>
                    <a:lnTo>
                      <a:pt x="36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6" y="8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4" y="8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7" name="Freeform 95">
                <a:extLst>
                  <a:ext uri="{FF2B5EF4-FFF2-40B4-BE49-F238E27FC236}">
                    <a16:creationId xmlns:a16="http://schemas.microsoft.com/office/drawing/2014/main" id="{18EBF6A5-2912-4D07-9B8D-A89D16141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3" y="991"/>
                <a:ext cx="338" cy="1193"/>
              </a:xfrm>
              <a:custGeom>
                <a:avLst/>
                <a:gdLst>
                  <a:gd name="T0" fmla="*/ 10 w 338"/>
                  <a:gd name="T1" fmla="*/ 1193 h 1193"/>
                  <a:gd name="T2" fmla="*/ 338 w 338"/>
                  <a:gd name="T3" fmla="*/ 4 h 1193"/>
                  <a:gd name="T4" fmla="*/ 327 w 338"/>
                  <a:gd name="T5" fmla="*/ 0 h 1193"/>
                  <a:gd name="T6" fmla="*/ 0 w 338"/>
                  <a:gd name="T7" fmla="*/ 1191 h 1193"/>
                  <a:gd name="T8" fmla="*/ 10 w 338"/>
                  <a:gd name="T9" fmla="*/ 1193 h 1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8" h="1193">
                    <a:moveTo>
                      <a:pt x="10" y="1193"/>
                    </a:moveTo>
                    <a:lnTo>
                      <a:pt x="338" y="4"/>
                    </a:lnTo>
                    <a:lnTo>
                      <a:pt x="327" y="0"/>
                    </a:lnTo>
                    <a:lnTo>
                      <a:pt x="0" y="1191"/>
                    </a:lnTo>
                    <a:lnTo>
                      <a:pt x="10" y="119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 dirty="0"/>
              </a:p>
            </p:txBody>
          </p:sp>
          <p:sp>
            <p:nvSpPr>
              <p:cNvPr id="88" name="Freeform 96">
                <a:extLst>
                  <a:ext uri="{FF2B5EF4-FFF2-40B4-BE49-F238E27FC236}">
                    <a16:creationId xmlns:a16="http://schemas.microsoft.com/office/drawing/2014/main" id="{502B61A4-B795-44C7-88F1-A5108A4CD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" y="2134"/>
                <a:ext cx="67" cy="88"/>
              </a:xfrm>
              <a:custGeom>
                <a:avLst/>
                <a:gdLst>
                  <a:gd name="T0" fmla="*/ 12 w 67"/>
                  <a:gd name="T1" fmla="*/ 88 h 88"/>
                  <a:gd name="T2" fmla="*/ 67 w 67"/>
                  <a:gd name="T3" fmla="*/ 18 h 88"/>
                  <a:gd name="T4" fmla="*/ 67 w 67"/>
                  <a:gd name="T5" fmla="*/ 18 h 88"/>
                  <a:gd name="T6" fmla="*/ 65 w 67"/>
                  <a:gd name="T7" fmla="*/ 20 h 88"/>
                  <a:gd name="T8" fmla="*/ 63 w 67"/>
                  <a:gd name="T9" fmla="*/ 20 h 88"/>
                  <a:gd name="T10" fmla="*/ 59 w 67"/>
                  <a:gd name="T11" fmla="*/ 20 h 88"/>
                  <a:gd name="T12" fmla="*/ 57 w 67"/>
                  <a:gd name="T13" fmla="*/ 20 h 88"/>
                  <a:gd name="T14" fmla="*/ 55 w 67"/>
                  <a:gd name="T15" fmla="*/ 20 h 88"/>
                  <a:gd name="T16" fmla="*/ 53 w 67"/>
                  <a:gd name="T17" fmla="*/ 20 h 88"/>
                  <a:gd name="T18" fmla="*/ 51 w 67"/>
                  <a:gd name="T19" fmla="*/ 20 h 88"/>
                  <a:gd name="T20" fmla="*/ 49 w 67"/>
                  <a:gd name="T21" fmla="*/ 20 h 88"/>
                  <a:gd name="T22" fmla="*/ 47 w 67"/>
                  <a:gd name="T23" fmla="*/ 20 h 88"/>
                  <a:gd name="T24" fmla="*/ 43 w 67"/>
                  <a:gd name="T25" fmla="*/ 20 h 88"/>
                  <a:gd name="T26" fmla="*/ 41 w 67"/>
                  <a:gd name="T27" fmla="*/ 20 h 88"/>
                  <a:gd name="T28" fmla="*/ 39 w 67"/>
                  <a:gd name="T29" fmla="*/ 20 h 88"/>
                  <a:gd name="T30" fmla="*/ 37 w 67"/>
                  <a:gd name="T31" fmla="*/ 20 h 88"/>
                  <a:gd name="T32" fmla="*/ 35 w 67"/>
                  <a:gd name="T33" fmla="*/ 18 h 88"/>
                  <a:gd name="T34" fmla="*/ 33 w 67"/>
                  <a:gd name="T35" fmla="*/ 18 h 88"/>
                  <a:gd name="T36" fmla="*/ 32 w 67"/>
                  <a:gd name="T37" fmla="*/ 18 h 88"/>
                  <a:gd name="T38" fmla="*/ 30 w 67"/>
                  <a:gd name="T39" fmla="*/ 18 h 88"/>
                  <a:gd name="T40" fmla="*/ 28 w 67"/>
                  <a:gd name="T41" fmla="*/ 16 h 88"/>
                  <a:gd name="T42" fmla="*/ 26 w 67"/>
                  <a:gd name="T43" fmla="*/ 16 h 88"/>
                  <a:gd name="T44" fmla="*/ 24 w 67"/>
                  <a:gd name="T45" fmla="*/ 14 h 88"/>
                  <a:gd name="T46" fmla="*/ 22 w 67"/>
                  <a:gd name="T47" fmla="*/ 14 h 88"/>
                  <a:gd name="T48" fmla="*/ 20 w 67"/>
                  <a:gd name="T49" fmla="*/ 14 h 88"/>
                  <a:gd name="T50" fmla="*/ 18 w 67"/>
                  <a:gd name="T51" fmla="*/ 12 h 88"/>
                  <a:gd name="T52" fmla="*/ 16 w 67"/>
                  <a:gd name="T53" fmla="*/ 12 h 88"/>
                  <a:gd name="T54" fmla="*/ 14 w 67"/>
                  <a:gd name="T55" fmla="*/ 10 h 88"/>
                  <a:gd name="T56" fmla="*/ 12 w 67"/>
                  <a:gd name="T57" fmla="*/ 8 h 88"/>
                  <a:gd name="T58" fmla="*/ 10 w 67"/>
                  <a:gd name="T59" fmla="*/ 8 h 88"/>
                  <a:gd name="T60" fmla="*/ 8 w 67"/>
                  <a:gd name="T61" fmla="*/ 6 h 88"/>
                  <a:gd name="T62" fmla="*/ 6 w 67"/>
                  <a:gd name="T63" fmla="*/ 4 h 88"/>
                  <a:gd name="T64" fmla="*/ 4 w 67"/>
                  <a:gd name="T65" fmla="*/ 4 h 88"/>
                  <a:gd name="T66" fmla="*/ 2 w 67"/>
                  <a:gd name="T67" fmla="*/ 2 h 88"/>
                  <a:gd name="T68" fmla="*/ 0 w 67"/>
                  <a:gd name="T69" fmla="*/ 0 h 88"/>
                  <a:gd name="T70" fmla="*/ 12 w 67"/>
                  <a:gd name="T71" fmla="*/ 88 h 88"/>
                  <a:gd name="T72" fmla="*/ 12 w 67"/>
                  <a:gd name="T73" fmla="*/ 88 h 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7" h="88">
                    <a:moveTo>
                      <a:pt x="12" y="88"/>
                    </a:moveTo>
                    <a:lnTo>
                      <a:pt x="67" y="18"/>
                    </a:lnTo>
                    <a:lnTo>
                      <a:pt x="65" y="20"/>
                    </a:lnTo>
                    <a:lnTo>
                      <a:pt x="63" y="20"/>
                    </a:lnTo>
                    <a:lnTo>
                      <a:pt x="59" y="20"/>
                    </a:lnTo>
                    <a:lnTo>
                      <a:pt x="57" y="20"/>
                    </a:lnTo>
                    <a:lnTo>
                      <a:pt x="55" y="2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49" y="20"/>
                    </a:lnTo>
                    <a:lnTo>
                      <a:pt x="47" y="20"/>
                    </a:lnTo>
                    <a:lnTo>
                      <a:pt x="43" y="20"/>
                    </a:lnTo>
                    <a:lnTo>
                      <a:pt x="41" y="20"/>
                    </a:lnTo>
                    <a:lnTo>
                      <a:pt x="39" y="20"/>
                    </a:lnTo>
                    <a:lnTo>
                      <a:pt x="37" y="20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89" name="Freeform 97">
                <a:extLst>
                  <a:ext uri="{FF2B5EF4-FFF2-40B4-BE49-F238E27FC236}">
                    <a16:creationId xmlns:a16="http://schemas.microsoft.com/office/drawing/2014/main" id="{C6B5E787-F99E-46E8-A50F-37C64B561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4" y="1086"/>
                <a:ext cx="420" cy="1150"/>
              </a:xfrm>
              <a:custGeom>
                <a:avLst/>
                <a:gdLst>
                  <a:gd name="T0" fmla="*/ 398 w 420"/>
                  <a:gd name="T1" fmla="*/ 0 h 1150"/>
                  <a:gd name="T2" fmla="*/ 0 w 420"/>
                  <a:gd name="T3" fmla="*/ 1142 h 1150"/>
                  <a:gd name="T4" fmla="*/ 22 w 420"/>
                  <a:gd name="T5" fmla="*/ 1150 h 1150"/>
                  <a:gd name="T6" fmla="*/ 420 w 420"/>
                  <a:gd name="T7" fmla="*/ 6 h 1150"/>
                  <a:gd name="T8" fmla="*/ 398 w 420"/>
                  <a:gd name="T9" fmla="*/ 0 h 1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0" h="1150">
                    <a:moveTo>
                      <a:pt x="398" y="0"/>
                    </a:moveTo>
                    <a:lnTo>
                      <a:pt x="0" y="1142"/>
                    </a:lnTo>
                    <a:lnTo>
                      <a:pt x="22" y="1150"/>
                    </a:lnTo>
                    <a:lnTo>
                      <a:pt x="420" y="6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0" name="Freeform 98">
                <a:extLst>
                  <a:ext uri="{FF2B5EF4-FFF2-40B4-BE49-F238E27FC236}">
                    <a16:creationId xmlns:a16="http://schemas.microsoft.com/office/drawing/2014/main" id="{DBF9B6D8-CEB8-4E8C-9FA3-E52BC5C81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3" y="993"/>
                <a:ext cx="115" cy="125"/>
              </a:xfrm>
              <a:custGeom>
                <a:avLst/>
                <a:gdLst>
                  <a:gd name="T0" fmla="*/ 0 w 115"/>
                  <a:gd name="T1" fmla="*/ 85 h 125"/>
                  <a:gd name="T2" fmla="*/ 93 w 115"/>
                  <a:gd name="T3" fmla="*/ 0 h 125"/>
                  <a:gd name="T4" fmla="*/ 115 w 115"/>
                  <a:gd name="T5" fmla="*/ 125 h 125"/>
                  <a:gd name="T6" fmla="*/ 0 w 115"/>
                  <a:gd name="T7" fmla="*/ 85 h 125"/>
                  <a:gd name="T8" fmla="*/ 93 w 115"/>
                  <a:gd name="T9" fmla="*/ 0 h 125"/>
                  <a:gd name="T10" fmla="*/ 0 w 115"/>
                  <a:gd name="T11" fmla="*/ 85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5" h="125">
                    <a:moveTo>
                      <a:pt x="0" y="85"/>
                    </a:moveTo>
                    <a:lnTo>
                      <a:pt x="93" y="0"/>
                    </a:lnTo>
                    <a:lnTo>
                      <a:pt x="115" y="125"/>
                    </a:lnTo>
                    <a:lnTo>
                      <a:pt x="0" y="85"/>
                    </a:lnTo>
                    <a:lnTo>
                      <a:pt x="93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1" name="Freeform 99">
                <a:extLst>
                  <a:ext uri="{FF2B5EF4-FFF2-40B4-BE49-F238E27FC236}">
                    <a16:creationId xmlns:a16="http://schemas.microsoft.com/office/drawing/2014/main" id="{CB90A23C-66B1-475D-923D-E57D84600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2" y="993"/>
                <a:ext cx="15" cy="1189"/>
              </a:xfrm>
              <a:custGeom>
                <a:avLst/>
                <a:gdLst>
                  <a:gd name="T0" fmla="*/ 15 w 15"/>
                  <a:gd name="T1" fmla="*/ 1189 h 1189"/>
                  <a:gd name="T2" fmla="*/ 11 w 15"/>
                  <a:gd name="T3" fmla="*/ 0 h 1189"/>
                  <a:gd name="T4" fmla="*/ 0 w 15"/>
                  <a:gd name="T5" fmla="*/ 0 h 1189"/>
                  <a:gd name="T6" fmla="*/ 3 w 15"/>
                  <a:gd name="T7" fmla="*/ 1189 h 1189"/>
                  <a:gd name="T8" fmla="*/ 15 w 15"/>
                  <a:gd name="T9" fmla="*/ 1189 h 1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189">
                    <a:moveTo>
                      <a:pt x="15" y="1189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3" y="1189"/>
                    </a:lnTo>
                    <a:lnTo>
                      <a:pt x="15" y="118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2" name="Freeform 100">
                <a:extLst>
                  <a:ext uri="{FF2B5EF4-FFF2-40B4-BE49-F238E27FC236}">
                    <a16:creationId xmlns:a16="http://schemas.microsoft.com/office/drawing/2014/main" id="{1CFEB1BB-4D26-4701-BB08-89347542A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2140"/>
                <a:ext cx="69" cy="82"/>
              </a:xfrm>
              <a:custGeom>
                <a:avLst/>
                <a:gdLst>
                  <a:gd name="T0" fmla="*/ 35 w 69"/>
                  <a:gd name="T1" fmla="*/ 82 h 82"/>
                  <a:gd name="T2" fmla="*/ 69 w 69"/>
                  <a:gd name="T3" fmla="*/ 0 h 82"/>
                  <a:gd name="T4" fmla="*/ 69 w 69"/>
                  <a:gd name="T5" fmla="*/ 0 h 82"/>
                  <a:gd name="T6" fmla="*/ 67 w 69"/>
                  <a:gd name="T7" fmla="*/ 2 h 82"/>
                  <a:gd name="T8" fmla="*/ 65 w 69"/>
                  <a:gd name="T9" fmla="*/ 2 h 82"/>
                  <a:gd name="T10" fmla="*/ 63 w 69"/>
                  <a:gd name="T11" fmla="*/ 4 h 82"/>
                  <a:gd name="T12" fmla="*/ 61 w 69"/>
                  <a:gd name="T13" fmla="*/ 4 h 82"/>
                  <a:gd name="T14" fmla="*/ 59 w 69"/>
                  <a:gd name="T15" fmla="*/ 6 h 82"/>
                  <a:gd name="T16" fmla="*/ 57 w 69"/>
                  <a:gd name="T17" fmla="*/ 6 h 82"/>
                  <a:gd name="T18" fmla="*/ 55 w 69"/>
                  <a:gd name="T19" fmla="*/ 6 h 82"/>
                  <a:gd name="T20" fmla="*/ 53 w 69"/>
                  <a:gd name="T21" fmla="*/ 6 h 82"/>
                  <a:gd name="T22" fmla="*/ 51 w 69"/>
                  <a:gd name="T23" fmla="*/ 8 h 82"/>
                  <a:gd name="T24" fmla="*/ 47 w 69"/>
                  <a:gd name="T25" fmla="*/ 8 h 82"/>
                  <a:gd name="T26" fmla="*/ 45 w 69"/>
                  <a:gd name="T27" fmla="*/ 8 h 82"/>
                  <a:gd name="T28" fmla="*/ 43 w 69"/>
                  <a:gd name="T29" fmla="*/ 8 h 82"/>
                  <a:gd name="T30" fmla="*/ 41 w 69"/>
                  <a:gd name="T31" fmla="*/ 8 h 82"/>
                  <a:gd name="T32" fmla="*/ 39 w 69"/>
                  <a:gd name="T33" fmla="*/ 10 h 82"/>
                  <a:gd name="T34" fmla="*/ 37 w 69"/>
                  <a:gd name="T35" fmla="*/ 10 h 82"/>
                  <a:gd name="T36" fmla="*/ 35 w 69"/>
                  <a:gd name="T37" fmla="*/ 10 h 82"/>
                  <a:gd name="T38" fmla="*/ 33 w 69"/>
                  <a:gd name="T39" fmla="*/ 10 h 82"/>
                  <a:gd name="T40" fmla="*/ 31 w 69"/>
                  <a:gd name="T41" fmla="*/ 10 h 82"/>
                  <a:gd name="T42" fmla="*/ 28 w 69"/>
                  <a:gd name="T43" fmla="*/ 8 h 82"/>
                  <a:gd name="T44" fmla="*/ 26 w 69"/>
                  <a:gd name="T45" fmla="*/ 8 h 82"/>
                  <a:gd name="T46" fmla="*/ 24 w 69"/>
                  <a:gd name="T47" fmla="*/ 8 h 82"/>
                  <a:gd name="T48" fmla="*/ 22 w 69"/>
                  <a:gd name="T49" fmla="*/ 8 h 82"/>
                  <a:gd name="T50" fmla="*/ 20 w 69"/>
                  <a:gd name="T51" fmla="*/ 8 h 82"/>
                  <a:gd name="T52" fmla="*/ 18 w 69"/>
                  <a:gd name="T53" fmla="*/ 8 h 82"/>
                  <a:gd name="T54" fmla="*/ 16 w 69"/>
                  <a:gd name="T55" fmla="*/ 6 h 82"/>
                  <a:gd name="T56" fmla="*/ 14 w 69"/>
                  <a:gd name="T57" fmla="*/ 6 h 82"/>
                  <a:gd name="T58" fmla="*/ 12 w 69"/>
                  <a:gd name="T59" fmla="*/ 6 h 82"/>
                  <a:gd name="T60" fmla="*/ 10 w 69"/>
                  <a:gd name="T61" fmla="*/ 4 h 82"/>
                  <a:gd name="T62" fmla="*/ 6 w 69"/>
                  <a:gd name="T63" fmla="*/ 4 h 82"/>
                  <a:gd name="T64" fmla="*/ 4 w 69"/>
                  <a:gd name="T65" fmla="*/ 2 h 82"/>
                  <a:gd name="T66" fmla="*/ 2 w 69"/>
                  <a:gd name="T67" fmla="*/ 2 h 82"/>
                  <a:gd name="T68" fmla="*/ 0 w 69"/>
                  <a:gd name="T69" fmla="*/ 0 h 82"/>
                  <a:gd name="T70" fmla="*/ 35 w 69"/>
                  <a:gd name="T71" fmla="*/ 82 h 82"/>
                  <a:gd name="T72" fmla="*/ 35 w 69"/>
                  <a:gd name="T73" fmla="*/ 82 h 8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9" h="82">
                    <a:moveTo>
                      <a:pt x="35" y="82"/>
                    </a:moveTo>
                    <a:lnTo>
                      <a:pt x="69" y="0"/>
                    </a:lnTo>
                    <a:lnTo>
                      <a:pt x="67" y="2"/>
                    </a:lnTo>
                    <a:lnTo>
                      <a:pt x="65" y="2"/>
                    </a:lnTo>
                    <a:lnTo>
                      <a:pt x="63" y="4"/>
                    </a:lnTo>
                    <a:lnTo>
                      <a:pt x="61" y="4"/>
                    </a:lnTo>
                    <a:lnTo>
                      <a:pt x="59" y="6"/>
                    </a:lnTo>
                    <a:lnTo>
                      <a:pt x="57" y="6"/>
                    </a:lnTo>
                    <a:lnTo>
                      <a:pt x="55" y="6"/>
                    </a:lnTo>
                    <a:lnTo>
                      <a:pt x="53" y="6"/>
                    </a:lnTo>
                    <a:lnTo>
                      <a:pt x="51" y="8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8"/>
                    </a:lnTo>
                    <a:lnTo>
                      <a:pt x="41" y="8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5" y="10"/>
                    </a:lnTo>
                    <a:lnTo>
                      <a:pt x="33" y="10"/>
                    </a:lnTo>
                    <a:lnTo>
                      <a:pt x="31" y="10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4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5" y="8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3" name="Freeform 101">
                <a:extLst>
                  <a:ext uri="{FF2B5EF4-FFF2-40B4-BE49-F238E27FC236}">
                    <a16:creationId xmlns:a16="http://schemas.microsoft.com/office/drawing/2014/main" id="{CD8D271E-280A-4656-B4C0-30AF9447F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991"/>
                <a:ext cx="341" cy="1193"/>
              </a:xfrm>
              <a:custGeom>
                <a:avLst/>
                <a:gdLst>
                  <a:gd name="T0" fmla="*/ 12 w 341"/>
                  <a:gd name="T1" fmla="*/ 1193 h 1193"/>
                  <a:gd name="T2" fmla="*/ 341 w 341"/>
                  <a:gd name="T3" fmla="*/ 4 h 1193"/>
                  <a:gd name="T4" fmla="*/ 329 w 341"/>
                  <a:gd name="T5" fmla="*/ 0 h 1193"/>
                  <a:gd name="T6" fmla="*/ 0 w 341"/>
                  <a:gd name="T7" fmla="*/ 1191 h 1193"/>
                  <a:gd name="T8" fmla="*/ 12 w 341"/>
                  <a:gd name="T9" fmla="*/ 1193 h 1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1" h="1193">
                    <a:moveTo>
                      <a:pt x="12" y="1193"/>
                    </a:moveTo>
                    <a:lnTo>
                      <a:pt x="341" y="4"/>
                    </a:lnTo>
                    <a:lnTo>
                      <a:pt x="329" y="0"/>
                    </a:lnTo>
                    <a:lnTo>
                      <a:pt x="0" y="1191"/>
                    </a:lnTo>
                    <a:lnTo>
                      <a:pt x="12" y="119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4" name="Freeform 102">
                <a:extLst>
                  <a:ext uri="{FF2B5EF4-FFF2-40B4-BE49-F238E27FC236}">
                    <a16:creationId xmlns:a16="http://schemas.microsoft.com/office/drawing/2014/main" id="{248BD35B-A476-49EC-A536-488AB6901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134"/>
                <a:ext cx="67" cy="88"/>
              </a:xfrm>
              <a:custGeom>
                <a:avLst/>
                <a:gdLst>
                  <a:gd name="T0" fmla="*/ 11 w 67"/>
                  <a:gd name="T1" fmla="*/ 88 h 88"/>
                  <a:gd name="T2" fmla="*/ 67 w 67"/>
                  <a:gd name="T3" fmla="*/ 18 h 88"/>
                  <a:gd name="T4" fmla="*/ 67 w 67"/>
                  <a:gd name="T5" fmla="*/ 18 h 88"/>
                  <a:gd name="T6" fmla="*/ 63 w 67"/>
                  <a:gd name="T7" fmla="*/ 20 h 88"/>
                  <a:gd name="T8" fmla="*/ 61 w 67"/>
                  <a:gd name="T9" fmla="*/ 20 h 88"/>
                  <a:gd name="T10" fmla="*/ 59 w 67"/>
                  <a:gd name="T11" fmla="*/ 20 h 88"/>
                  <a:gd name="T12" fmla="*/ 57 w 67"/>
                  <a:gd name="T13" fmla="*/ 20 h 88"/>
                  <a:gd name="T14" fmla="*/ 55 w 67"/>
                  <a:gd name="T15" fmla="*/ 20 h 88"/>
                  <a:gd name="T16" fmla="*/ 51 w 67"/>
                  <a:gd name="T17" fmla="*/ 20 h 88"/>
                  <a:gd name="T18" fmla="*/ 49 w 67"/>
                  <a:gd name="T19" fmla="*/ 20 h 88"/>
                  <a:gd name="T20" fmla="*/ 47 w 67"/>
                  <a:gd name="T21" fmla="*/ 20 h 88"/>
                  <a:gd name="T22" fmla="*/ 45 w 67"/>
                  <a:gd name="T23" fmla="*/ 20 h 88"/>
                  <a:gd name="T24" fmla="*/ 43 w 67"/>
                  <a:gd name="T25" fmla="*/ 20 h 88"/>
                  <a:gd name="T26" fmla="*/ 41 w 67"/>
                  <a:gd name="T27" fmla="*/ 20 h 88"/>
                  <a:gd name="T28" fmla="*/ 39 w 67"/>
                  <a:gd name="T29" fmla="*/ 20 h 88"/>
                  <a:gd name="T30" fmla="*/ 37 w 67"/>
                  <a:gd name="T31" fmla="*/ 20 h 88"/>
                  <a:gd name="T32" fmla="*/ 35 w 67"/>
                  <a:gd name="T33" fmla="*/ 18 h 88"/>
                  <a:gd name="T34" fmla="*/ 31 w 67"/>
                  <a:gd name="T35" fmla="*/ 18 h 88"/>
                  <a:gd name="T36" fmla="*/ 29 w 67"/>
                  <a:gd name="T37" fmla="*/ 18 h 88"/>
                  <a:gd name="T38" fmla="*/ 27 w 67"/>
                  <a:gd name="T39" fmla="*/ 18 h 88"/>
                  <a:gd name="T40" fmla="*/ 25 w 67"/>
                  <a:gd name="T41" fmla="*/ 16 h 88"/>
                  <a:gd name="T42" fmla="*/ 23 w 67"/>
                  <a:gd name="T43" fmla="*/ 16 h 88"/>
                  <a:gd name="T44" fmla="*/ 21 w 67"/>
                  <a:gd name="T45" fmla="*/ 14 h 88"/>
                  <a:gd name="T46" fmla="*/ 19 w 67"/>
                  <a:gd name="T47" fmla="*/ 14 h 88"/>
                  <a:gd name="T48" fmla="*/ 17 w 67"/>
                  <a:gd name="T49" fmla="*/ 14 h 88"/>
                  <a:gd name="T50" fmla="*/ 15 w 67"/>
                  <a:gd name="T51" fmla="*/ 12 h 88"/>
                  <a:gd name="T52" fmla="*/ 13 w 67"/>
                  <a:gd name="T53" fmla="*/ 12 h 88"/>
                  <a:gd name="T54" fmla="*/ 11 w 67"/>
                  <a:gd name="T55" fmla="*/ 10 h 88"/>
                  <a:gd name="T56" fmla="*/ 9 w 67"/>
                  <a:gd name="T57" fmla="*/ 8 h 88"/>
                  <a:gd name="T58" fmla="*/ 8 w 67"/>
                  <a:gd name="T59" fmla="*/ 8 h 88"/>
                  <a:gd name="T60" fmla="*/ 6 w 67"/>
                  <a:gd name="T61" fmla="*/ 6 h 88"/>
                  <a:gd name="T62" fmla="*/ 4 w 67"/>
                  <a:gd name="T63" fmla="*/ 4 h 88"/>
                  <a:gd name="T64" fmla="*/ 2 w 67"/>
                  <a:gd name="T65" fmla="*/ 4 h 88"/>
                  <a:gd name="T66" fmla="*/ 0 w 67"/>
                  <a:gd name="T67" fmla="*/ 2 h 88"/>
                  <a:gd name="T68" fmla="*/ 0 w 67"/>
                  <a:gd name="T69" fmla="*/ 0 h 88"/>
                  <a:gd name="T70" fmla="*/ 11 w 67"/>
                  <a:gd name="T71" fmla="*/ 88 h 88"/>
                  <a:gd name="T72" fmla="*/ 11 w 67"/>
                  <a:gd name="T73" fmla="*/ 88 h 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7" h="88">
                    <a:moveTo>
                      <a:pt x="11" y="88"/>
                    </a:moveTo>
                    <a:lnTo>
                      <a:pt x="67" y="18"/>
                    </a:lnTo>
                    <a:lnTo>
                      <a:pt x="63" y="20"/>
                    </a:lnTo>
                    <a:lnTo>
                      <a:pt x="61" y="20"/>
                    </a:lnTo>
                    <a:lnTo>
                      <a:pt x="59" y="20"/>
                    </a:lnTo>
                    <a:lnTo>
                      <a:pt x="57" y="20"/>
                    </a:lnTo>
                    <a:lnTo>
                      <a:pt x="55" y="20"/>
                    </a:lnTo>
                    <a:lnTo>
                      <a:pt x="51" y="20"/>
                    </a:lnTo>
                    <a:lnTo>
                      <a:pt x="49" y="20"/>
                    </a:lnTo>
                    <a:lnTo>
                      <a:pt x="47" y="20"/>
                    </a:lnTo>
                    <a:lnTo>
                      <a:pt x="45" y="20"/>
                    </a:lnTo>
                    <a:lnTo>
                      <a:pt x="43" y="20"/>
                    </a:lnTo>
                    <a:lnTo>
                      <a:pt x="41" y="20"/>
                    </a:lnTo>
                    <a:lnTo>
                      <a:pt x="39" y="20"/>
                    </a:lnTo>
                    <a:lnTo>
                      <a:pt x="37" y="20"/>
                    </a:lnTo>
                    <a:lnTo>
                      <a:pt x="35" y="18"/>
                    </a:lnTo>
                    <a:lnTo>
                      <a:pt x="31" y="18"/>
                    </a:lnTo>
                    <a:lnTo>
                      <a:pt x="29" y="18"/>
                    </a:lnTo>
                    <a:lnTo>
                      <a:pt x="27" y="18"/>
                    </a:lnTo>
                    <a:lnTo>
                      <a:pt x="25" y="16"/>
                    </a:lnTo>
                    <a:lnTo>
                      <a:pt x="23" y="16"/>
                    </a:lnTo>
                    <a:lnTo>
                      <a:pt x="21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1" y="10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1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5" name="Freeform 103">
                <a:extLst>
                  <a:ext uri="{FF2B5EF4-FFF2-40B4-BE49-F238E27FC236}">
                    <a16:creationId xmlns:a16="http://schemas.microsoft.com/office/drawing/2014/main" id="{01CA14EF-945C-4C41-9D8F-BD309C837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2" y="993"/>
                <a:ext cx="287" cy="1191"/>
              </a:xfrm>
              <a:custGeom>
                <a:avLst/>
                <a:gdLst>
                  <a:gd name="T0" fmla="*/ 287 w 287"/>
                  <a:gd name="T1" fmla="*/ 1189 h 1191"/>
                  <a:gd name="T2" fmla="*/ 12 w 287"/>
                  <a:gd name="T3" fmla="*/ 0 h 1191"/>
                  <a:gd name="T4" fmla="*/ 0 w 287"/>
                  <a:gd name="T5" fmla="*/ 2 h 1191"/>
                  <a:gd name="T6" fmla="*/ 275 w 287"/>
                  <a:gd name="T7" fmla="*/ 1191 h 1191"/>
                  <a:gd name="T8" fmla="*/ 287 w 287"/>
                  <a:gd name="T9" fmla="*/ 1189 h 1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7" h="1191">
                    <a:moveTo>
                      <a:pt x="287" y="1189"/>
                    </a:moveTo>
                    <a:lnTo>
                      <a:pt x="12" y="0"/>
                    </a:lnTo>
                    <a:lnTo>
                      <a:pt x="0" y="2"/>
                    </a:lnTo>
                    <a:lnTo>
                      <a:pt x="275" y="1191"/>
                    </a:lnTo>
                    <a:lnTo>
                      <a:pt x="287" y="118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  <p:sp>
            <p:nvSpPr>
              <p:cNvPr id="96" name="Freeform 104">
                <a:extLst>
                  <a:ext uri="{FF2B5EF4-FFF2-40B4-BE49-F238E27FC236}">
                    <a16:creationId xmlns:a16="http://schemas.microsoft.com/office/drawing/2014/main" id="{E259467B-0758-472B-A2E6-4FB0788E3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2134"/>
                <a:ext cx="70" cy="88"/>
              </a:xfrm>
              <a:custGeom>
                <a:avLst/>
                <a:gdLst>
                  <a:gd name="T0" fmla="*/ 54 w 70"/>
                  <a:gd name="T1" fmla="*/ 88 h 88"/>
                  <a:gd name="T2" fmla="*/ 70 w 70"/>
                  <a:gd name="T3" fmla="*/ 0 h 88"/>
                  <a:gd name="T4" fmla="*/ 70 w 70"/>
                  <a:gd name="T5" fmla="*/ 0 h 88"/>
                  <a:gd name="T6" fmla="*/ 68 w 70"/>
                  <a:gd name="T7" fmla="*/ 2 h 88"/>
                  <a:gd name="T8" fmla="*/ 66 w 70"/>
                  <a:gd name="T9" fmla="*/ 4 h 88"/>
                  <a:gd name="T10" fmla="*/ 64 w 70"/>
                  <a:gd name="T11" fmla="*/ 4 h 88"/>
                  <a:gd name="T12" fmla="*/ 62 w 70"/>
                  <a:gd name="T13" fmla="*/ 6 h 88"/>
                  <a:gd name="T14" fmla="*/ 60 w 70"/>
                  <a:gd name="T15" fmla="*/ 8 h 88"/>
                  <a:gd name="T16" fmla="*/ 58 w 70"/>
                  <a:gd name="T17" fmla="*/ 8 h 88"/>
                  <a:gd name="T18" fmla="*/ 56 w 70"/>
                  <a:gd name="T19" fmla="*/ 10 h 88"/>
                  <a:gd name="T20" fmla="*/ 54 w 70"/>
                  <a:gd name="T21" fmla="*/ 10 h 88"/>
                  <a:gd name="T22" fmla="*/ 52 w 70"/>
                  <a:gd name="T23" fmla="*/ 12 h 88"/>
                  <a:gd name="T24" fmla="*/ 50 w 70"/>
                  <a:gd name="T25" fmla="*/ 12 h 88"/>
                  <a:gd name="T26" fmla="*/ 48 w 70"/>
                  <a:gd name="T27" fmla="*/ 14 h 88"/>
                  <a:gd name="T28" fmla="*/ 46 w 70"/>
                  <a:gd name="T29" fmla="*/ 14 h 88"/>
                  <a:gd name="T30" fmla="*/ 42 w 70"/>
                  <a:gd name="T31" fmla="*/ 16 h 88"/>
                  <a:gd name="T32" fmla="*/ 40 w 70"/>
                  <a:gd name="T33" fmla="*/ 16 h 88"/>
                  <a:gd name="T34" fmla="*/ 38 w 70"/>
                  <a:gd name="T35" fmla="*/ 16 h 88"/>
                  <a:gd name="T36" fmla="*/ 36 w 70"/>
                  <a:gd name="T37" fmla="*/ 16 h 88"/>
                  <a:gd name="T38" fmla="*/ 34 w 70"/>
                  <a:gd name="T39" fmla="*/ 18 h 88"/>
                  <a:gd name="T40" fmla="*/ 32 w 70"/>
                  <a:gd name="T41" fmla="*/ 18 h 88"/>
                  <a:gd name="T42" fmla="*/ 30 w 70"/>
                  <a:gd name="T43" fmla="*/ 18 h 88"/>
                  <a:gd name="T44" fmla="*/ 28 w 70"/>
                  <a:gd name="T45" fmla="*/ 18 h 88"/>
                  <a:gd name="T46" fmla="*/ 26 w 70"/>
                  <a:gd name="T47" fmla="*/ 18 h 88"/>
                  <a:gd name="T48" fmla="*/ 24 w 70"/>
                  <a:gd name="T49" fmla="*/ 18 h 88"/>
                  <a:gd name="T50" fmla="*/ 22 w 70"/>
                  <a:gd name="T51" fmla="*/ 18 h 88"/>
                  <a:gd name="T52" fmla="*/ 18 w 70"/>
                  <a:gd name="T53" fmla="*/ 18 h 88"/>
                  <a:gd name="T54" fmla="*/ 16 w 70"/>
                  <a:gd name="T55" fmla="*/ 18 h 88"/>
                  <a:gd name="T56" fmla="*/ 14 w 70"/>
                  <a:gd name="T57" fmla="*/ 18 h 88"/>
                  <a:gd name="T58" fmla="*/ 12 w 70"/>
                  <a:gd name="T59" fmla="*/ 18 h 88"/>
                  <a:gd name="T60" fmla="*/ 10 w 70"/>
                  <a:gd name="T61" fmla="*/ 18 h 88"/>
                  <a:gd name="T62" fmla="*/ 8 w 70"/>
                  <a:gd name="T63" fmla="*/ 18 h 88"/>
                  <a:gd name="T64" fmla="*/ 4 w 70"/>
                  <a:gd name="T65" fmla="*/ 18 h 88"/>
                  <a:gd name="T66" fmla="*/ 2 w 70"/>
                  <a:gd name="T67" fmla="*/ 16 h 88"/>
                  <a:gd name="T68" fmla="*/ 0 w 70"/>
                  <a:gd name="T69" fmla="*/ 16 h 88"/>
                  <a:gd name="T70" fmla="*/ 54 w 70"/>
                  <a:gd name="T71" fmla="*/ 88 h 88"/>
                  <a:gd name="T72" fmla="*/ 54 w 70"/>
                  <a:gd name="T73" fmla="*/ 88 h 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0" h="88">
                    <a:moveTo>
                      <a:pt x="54" y="88"/>
                    </a:moveTo>
                    <a:lnTo>
                      <a:pt x="70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4" y="4"/>
                    </a:lnTo>
                    <a:lnTo>
                      <a:pt x="62" y="6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2" y="16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18" y="18"/>
                    </a:lnTo>
                    <a:lnTo>
                      <a:pt x="16" y="18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4" y="18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54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400"/>
              </a:p>
            </p:txBody>
          </p:sp>
        </p:grpSp>
        <p:sp>
          <p:nvSpPr>
            <p:cNvPr id="40" name="Rectangle 105">
              <a:extLst>
                <a:ext uri="{FF2B5EF4-FFF2-40B4-BE49-F238E27FC236}">
                  <a16:creationId xmlns:a16="http://schemas.microsoft.com/office/drawing/2014/main" id="{9FBC3DA6-C681-4103-B477-2F5F0B274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668" y="5283314"/>
              <a:ext cx="1586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-2</a:t>
              </a:r>
              <a:endParaRPr lang="pl-PL" altLang="en-US" b="0"/>
            </a:p>
          </p:txBody>
        </p:sp>
        <p:sp>
          <p:nvSpPr>
            <p:cNvPr id="41" name="Rectangle 106">
              <a:extLst>
                <a:ext uri="{FF2B5EF4-FFF2-40B4-BE49-F238E27FC236}">
                  <a16:creationId xmlns:a16="http://schemas.microsoft.com/office/drawing/2014/main" id="{F9F3EA9C-F6D6-444D-A893-1D1306307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019" y="5283314"/>
              <a:ext cx="1586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-1</a:t>
              </a:r>
              <a:endParaRPr lang="pl-PL" altLang="en-US" b="0"/>
            </a:p>
          </p:txBody>
        </p:sp>
        <p:sp>
          <p:nvSpPr>
            <p:cNvPr id="42" name="Rectangle 107">
              <a:extLst>
                <a:ext uri="{FF2B5EF4-FFF2-40B4-BE49-F238E27FC236}">
                  <a16:creationId xmlns:a16="http://schemas.microsoft.com/office/drawing/2014/main" id="{B7AF9075-513B-482A-8E9F-2EA09469A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8709" y="5283314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0</a:t>
              </a:r>
              <a:endParaRPr lang="pl-PL" altLang="en-US" b="0"/>
            </a:p>
          </p:txBody>
        </p:sp>
        <p:sp>
          <p:nvSpPr>
            <p:cNvPr id="43" name="Rectangle 108">
              <a:extLst>
                <a:ext uri="{FF2B5EF4-FFF2-40B4-BE49-F238E27FC236}">
                  <a16:creationId xmlns:a16="http://schemas.microsoft.com/office/drawing/2014/main" id="{17B4FD17-9A99-4509-9C69-29E802A11E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1011" y="5283314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1</a:t>
              </a:r>
              <a:endParaRPr lang="pl-PL" altLang="en-US" b="0"/>
            </a:p>
          </p:txBody>
        </p:sp>
        <p:sp>
          <p:nvSpPr>
            <p:cNvPr id="44" name="Rectangle 109">
              <a:extLst>
                <a:ext uri="{FF2B5EF4-FFF2-40B4-BE49-F238E27FC236}">
                  <a16:creationId xmlns:a16="http://schemas.microsoft.com/office/drawing/2014/main" id="{9BE7E5CC-230E-44DB-BCA5-A2D9AB16C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8702" y="5280915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2</a:t>
              </a:r>
              <a:endParaRPr lang="pl-PL" altLang="en-US" b="0"/>
            </a:p>
          </p:txBody>
        </p:sp>
        <p:sp>
          <p:nvSpPr>
            <p:cNvPr id="45" name="Rectangle 110">
              <a:extLst>
                <a:ext uri="{FF2B5EF4-FFF2-40B4-BE49-F238E27FC236}">
                  <a16:creationId xmlns:a16="http://schemas.microsoft.com/office/drawing/2014/main" id="{323A096B-55AF-40E8-88F8-B4E6C3CB4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668" y="3166057"/>
              <a:ext cx="1586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-2</a:t>
              </a:r>
              <a:endParaRPr lang="pl-PL" altLang="en-US" b="0"/>
            </a:p>
          </p:txBody>
        </p:sp>
        <p:sp>
          <p:nvSpPr>
            <p:cNvPr id="46" name="Rectangle 111">
              <a:extLst>
                <a:ext uri="{FF2B5EF4-FFF2-40B4-BE49-F238E27FC236}">
                  <a16:creationId xmlns:a16="http://schemas.microsoft.com/office/drawing/2014/main" id="{CF58BEB3-4CE6-4C53-9FC7-4E01684D8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019" y="3166057"/>
              <a:ext cx="1586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-1</a:t>
              </a:r>
              <a:endParaRPr lang="pl-PL" altLang="en-US" b="0"/>
            </a:p>
          </p:txBody>
        </p:sp>
        <p:sp>
          <p:nvSpPr>
            <p:cNvPr id="47" name="Rectangle 112">
              <a:extLst>
                <a:ext uri="{FF2B5EF4-FFF2-40B4-BE49-F238E27FC236}">
                  <a16:creationId xmlns:a16="http://schemas.microsoft.com/office/drawing/2014/main" id="{F6875D13-67E6-4425-A1C2-29D5AB92B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8709" y="3166057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0</a:t>
              </a:r>
              <a:endParaRPr lang="pl-PL" altLang="en-US" b="0"/>
            </a:p>
          </p:txBody>
        </p:sp>
        <p:sp>
          <p:nvSpPr>
            <p:cNvPr id="48" name="Rectangle 113">
              <a:extLst>
                <a:ext uri="{FF2B5EF4-FFF2-40B4-BE49-F238E27FC236}">
                  <a16:creationId xmlns:a16="http://schemas.microsoft.com/office/drawing/2014/main" id="{1575E516-7D5A-4160-9D32-43A08F425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1011" y="3166057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1</a:t>
              </a:r>
              <a:endParaRPr lang="pl-PL" altLang="en-US" b="0"/>
            </a:p>
          </p:txBody>
        </p:sp>
        <p:sp>
          <p:nvSpPr>
            <p:cNvPr id="49" name="Rectangle 114">
              <a:extLst>
                <a:ext uri="{FF2B5EF4-FFF2-40B4-BE49-F238E27FC236}">
                  <a16:creationId xmlns:a16="http://schemas.microsoft.com/office/drawing/2014/main" id="{C2A48EFF-E545-4FC2-9338-57A6A0FF0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8702" y="3163658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2</a:t>
              </a:r>
              <a:endParaRPr lang="pl-PL" altLang="en-US" b="0"/>
            </a:p>
          </p:txBody>
        </p:sp>
        <p:sp>
          <p:nvSpPr>
            <p:cNvPr id="50" name="Rectangle 115">
              <a:extLst>
                <a:ext uri="{FF2B5EF4-FFF2-40B4-BE49-F238E27FC236}">
                  <a16:creationId xmlns:a16="http://schemas.microsoft.com/office/drawing/2014/main" id="{18DE073F-7C64-4808-A9C6-D7DDCE8AC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060" y="3166057"/>
              <a:ext cx="1586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 dirty="0">
                  <a:solidFill>
                    <a:srgbClr val="1F1A17"/>
                  </a:solidFill>
                </a:rPr>
                <a:t>-3</a:t>
              </a:r>
              <a:endParaRPr lang="pl-PL" altLang="en-US" b="0" dirty="0"/>
            </a:p>
          </p:txBody>
        </p:sp>
        <p:sp>
          <p:nvSpPr>
            <p:cNvPr id="51" name="Rectangle 116">
              <a:extLst>
                <a:ext uri="{FF2B5EF4-FFF2-40B4-BE49-F238E27FC236}">
                  <a16:creationId xmlns:a16="http://schemas.microsoft.com/office/drawing/2014/main" id="{3CF16A7D-DAC3-40C0-A095-24A602F3E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8053" y="3166057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3</a:t>
              </a:r>
              <a:endParaRPr lang="pl-PL" altLang="en-US" b="0"/>
            </a:p>
          </p:txBody>
        </p:sp>
        <p:sp>
          <p:nvSpPr>
            <p:cNvPr id="52" name="Rectangle 117">
              <a:extLst>
                <a:ext uri="{FF2B5EF4-FFF2-40B4-BE49-F238E27FC236}">
                  <a16:creationId xmlns:a16="http://schemas.microsoft.com/office/drawing/2014/main" id="{3CECAAA8-01EE-4F28-9646-1125889FF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248" y="2905233"/>
              <a:ext cx="212077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b="0" dirty="0">
                  <a:solidFill>
                    <a:srgbClr val="1F1A17"/>
                  </a:solidFill>
                </a:rPr>
                <a:t>Atomic magnetic sublevels</a:t>
              </a:r>
              <a:endParaRPr lang="pl-PL" altLang="en-US" b="0" dirty="0"/>
            </a:p>
          </p:txBody>
        </p:sp>
        <p:sp>
          <p:nvSpPr>
            <p:cNvPr id="53" name="Rectangle 118">
              <a:extLst>
                <a:ext uri="{FF2B5EF4-FFF2-40B4-BE49-F238E27FC236}">
                  <a16:creationId xmlns:a16="http://schemas.microsoft.com/office/drawing/2014/main" id="{2598E736-9CBB-49C3-BDAC-70E788D2F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0552" y="2999316"/>
              <a:ext cx="4969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pl-PL" altLang="en-US" b="0">
                  <a:solidFill>
                    <a:srgbClr val="1F1A17"/>
                  </a:solidFill>
                </a:rPr>
                <a:t> </a:t>
              </a:r>
              <a:endParaRPr lang="pl-PL" altLang="en-US" b="0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EF7A307-658A-4E75-B159-E3FEADBAFEF4}"/>
                </a:ext>
              </a:extLst>
            </p:cNvPr>
            <p:cNvGrpSpPr/>
            <p:nvPr/>
          </p:nvGrpSpPr>
          <p:grpSpPr>
            <a:xfrm>
              <a:off x="4675033" y="4142514"/>
              <a:ext cx="2986156" cy="1139600"/>
              <a:chOff x="4675033" y="4142514"/>
              <a:chExt cx="2986156" cy="113960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4D35A1FA-D34C-4011-9627-3B61EFCE528A}"/>
                  </a:ext>
                </a:extLst>
              </p:cNvPr>
              <p:cNvSpPr/>
              <p:nvPr/>
            </p:nvSpPr>
            <p:spPr>
              <a:xfrm>
                <a:off x="6527188" y="4918065"/>
                <a:ext cx="467462" cy="333045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7350B570-FEF2-433F-A621-3580D7C74754}"/>
                  </a:ext>
                </a:extLst>
              </p:cNvPr>
              <p:cNvSpPr/>
              <p:nvPr/>
            </p:nvSpPr>
            <p:spPr>
              <a:xfrm>
                <a:off x="7193727" y="4142514"/>
                <a:ext cx="467462" cy="1113547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6618DDBE-4F40-46D4-8D34-9D7031A74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5033" y="5260522"/>
                <a:ext cx="464513" cy="2159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5C35C0F4-7ED0-4918-BB79-AC175B4FA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4384" y="5260522"/>
                <a:ext cx="467462" cy="2159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2B2F87BF-2815-40B5-AE03-890CC05C1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6684" y="5260522"/>
                <a:ext cx="467462" cy="2159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083DF0B3-B036-4D41-8946-FD10E963B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8985" y="5260522"/>
                <a:ext cx="464513" cy="2159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61" name="Rectangle 69">
                <a:extLst>
                  <a:ext uri="{FF2B5EF4-FFF2-40B4-BE49-F238E27FC236}">
                    <a16:creationId xmlns:a16="http://schemas.microsoft.com/office/drawing/2014/main" id="{A671D682-7AA8-4461-A60A-FDD57091D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3727" y="5260522"/>
                <a:ext cx="467462" cy="2159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3805186B-7BC0-4EC2-9453-2BD4A2E8F33F}"/>
                  </a:ext>
                </a:extLst>
              </p:cNvPr>
              <p:cNvSpPr/>
              <p:nvPr/>
            </p:nvSpPr>
            <p:spPr>
              <a:xfrm>
                <a:off x="5922145" y="5171865"/>
                <a:ext cx="467462" cy="7929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251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8" grpId="0"/>
      <p:bldP spid="14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Content Placeholder 8">
            <a:extLst>
              <a:ext uri="{FF2B5EF4-FFF2-40B4-BE49-F238E27FC236}">
                <a16:creationId xmlns:a16="http://schemas.microsoft.com/office/drawing/2014/main" id="{41906AE9-42F4-4A2E-AC34-6160F66708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" t="7123" r="8042" b="20440"/>
          <a:stretch/>
        </p:blipFill>
        <p:spPr>
          <a:xfrm rot="21406257">
            <a:off x="534075" y="1479707"/>
            <a:ext cx="7539575" cy="5244508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392354" y="-7"/>
            <a:ext cx="8294354" cy="980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/>
              <a:t>Liquid-NMR chamber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9D62C2-D574-414F-8D29-738BE117C426}"/>
              </a:ext>
            </a:extLst>
          </p:cNvPr>
          <p:cNvSpPr txBox="1"/>
          <p:nvPr/>
        </p:nvSpPr>
        <p:spPr>
          <a:xfrm>
            <a:off x="179512" y="980728"/>
            <a:ext cx="84650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/>
              <a:t>Challenge: </a:t>
            </a:r>
            <a:r>
              <a:rPr lang="en-GB" sz="2100" dirty="0"/>
              <a:t>maintain liquid samples with high vacuum in polarization section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0392B9A-05CB-4625-9B65-9F5742E77BAD}"/>
              </a:ext>
            </a:extLst>
          </p:cNvPr>
          <p:cNvGrpSpPr/>
          <p:nvPr/>
        </p:nvGrpSpPr>
        <p:grpSpPr>
          <a:xfrm rot="377369">
            <a:off x="1849660" y="1821225"/>
            <a:ext cx="5075767" cy="4518462"/>
            <a:chOff x="23564582" y="10510434"/>
            <a:chExt cx="5117719" cy="6092552"/>
          </a:xfrm>
        </p:grpSpPr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378AF549-1C5E-4341-B0E0-8C979B428C47}"/>
                </a:ext>
              </a:extLst>
            </p:cNvPr>
            <p:cNvCxnSpPr>
              <a:cxnSpLocks/>
              <a:endCxn id="61" idx="0"/>
            </p:cNvCxnSpPr>
            <p:nvPr/>
          </p:nvCxnSpPr>
          <p:spPr>
            <a:xfrm flipV="1">
              <a:off x="23852204" y="10554263"/>
              <a:ext cx="784577" cy="7039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C32130B-19A6-4384-9086-F5CB3E24A22B}"/>
                </a:ext>
              </a:extLst>
            </p:cNvPr>
            <p:cNvSpPr txBox="1"/>
            <p:nvPr/>
          </p:nvSpPr>
          <p:spPr>
            <a:xfrm rot="19529096">
              <a:off x="23564582" y="10510434"/>
              <a:ext cx="2355397" cy="49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B-field direction (0.5 T)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1EE9B3FA-69EE-446B-A6D4-1AF00F96008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072204" y="14860544"/>
              <a:ext cx="2312909" cy="1068690"/>
              <a:chOff x="6856795" y="4182032"/>
              <a:chExt cx="1156450" cy="543112"/>
            </a:xfrm>
          </p:grpSpPr>
          <p:sp>
            <p:nvSpPr>
              <p:cNvPr id="64" name="Down Arrow 3">
                <a:extLst>
                  <a:ext uri="{FF2B5EF4-FFF2-40B4-BE49-F238E27FC236}">
                    <a16:creationId xmlns:a16="http://schemas.microsoft.com/office/drawing/2014/main" id="{9E88915B-7E86-433C-8D7D-343DB01E1B94}"/>
                  </a:ext>
                </a:extLst>
              </p:cNvPr>
              <p:cNvSpPr/>
              <p:nvPr/>
            </p:nvSpPr>
            <p:spPr>
              <a:xfrm rot="7197678">
                <a:off x="7276604" y="3829300"/>
                <a:ext cx="316832" cy="1156450"/>
              </a:xfrm>
              <a:prstGeom prst="downArrow">
                <a:avLst/>
              </a:prstGeom>
              <a:solidFill>
                <a:srgbClr val="00B050"/>
              </a:solidFill>
              <a:ln>
                <a:solidFill>
                  <a:srgbClr val="7BBA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C176C4E3-6D53-41DB-A7F5-F72AE9AD2E43}"/>
                  </a:ext>
                </a:extLst>
              </p:cNvPr>
              <p:cNvGrpSpPr/>
              <p:nvPr/>
            </p:nvGrpSpPr>
            <p:grpSpPr>
              <a:xfrm>
                <a:off x="7100518" y="4182032"/>
                <a:ext cx="783850" cy="543112"/>
                <a:chOff x="7100518" y="4182032"/>
                <a:chExt cx="783850" cy="543112"/>
              </a:xfrm>
            </p:grpSpPr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B1AD8FE6-D3B6-4530-92F7-BC5B0D7C61EB}"/>
                    </a:ext>
                  </a:extLst>
                </p:cNvPr>
                <p:cNvGrpSpPr/>
                <p:nvPr/>
              </p:nvGrpSpPr>
              <p:grpSpPr>
                <a:xfrm>
                  <a:off x="7722240" y="4613174"/>
                  <a:ext cx="162128" cy="111970"/>
                  <a:chOff x="7668344" y="2392884"/>
                  <a:chExt cx="318708" cy="216000"/>
                </a:xfrm>
                <a:solidFill>
                  <a:srgbClr val="C00000"/>
                </a:solidFill>
              </p:grpSpPr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A0E408AB-A1F5-4B54-B2A2-2B0A517A7930}"/>
                      </a:ext>
                    </a:extLst>
                  </p:cNvPr>
                  <p:cNvSpPr/>
                  <p:nvPr/>
                </p:nvSpPr>
                <p:spPr>
                  <a:xfrm>
                    <a:off x="7771028" y="2392884"/>
                    <a:ext cx="216024" cy="216000"/>
                  </a:xfrm>
                  <a:prstGeom prst="ellipse">
                    <a:avLst/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rgbClr val="C00000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77" name="Right Arrow 112">
                    <a:extLst>
                      <a:ext uri="{FF2B5EF4-FFF2-40B4-BE49-F238E27FC236}">
                        <a16:creationId xmlns:a16="http://schemas.microsoft.com/office/drawing/2014/main" id="{C335E0FA-61B7-41DA-BFFB-0A8C0EF71A19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668344" y="2453637"/>
                    <a:ext cx="144000" cy="97820"/>
                  </a:xfrm>
                  <a:prstGeom prst="rightArrow">
                    <a:avLst/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9AACEAFF-28A8-44CB-BE0B-4993EED964C2}"/>
                    </a:ext>
                  </a:extLst>
                </p:cNvPr>
                <p:cNvGrpSpPr/>
                <p:nvPr/>
              </p:nvGrpSpPr>
              <p:grpSpPr>
                <a:xfrm>
                  <a:off x="7524328" y="4509120"/>
                  <a:ext cx="162128" cy="111970"/>
                  <a:chOff x="7668344" y="2392884"/>
                  <a:chExt cx="318708" cy="216000"/>
                </a:xfrm>
                <a:solidFill>
                  <a:srgbClr val="C00000"/>
                </a:solidFill>
              </p:grpSpPr>
              <p:sp>
                <p:nvSpPr>
                  <p:cNvPr id="74" name="Oval 73">
                    <a:extLst>
                      <a:ext uri="{FF2B5EF4-FFF2-40B4-BE49-F238E27FC236}">
                        <a16:creationId xmlns:a16="http://schemas.microsoft.com/office/drawing/2014/main" id="{74296769-CA47-4085-8FE0-6891F5FE25F0}"/>
                      </a:ext>
                    </a:extLst>
                  </p:cNvPr>
                  <p:cNvSpPr/>
                  <p:nvPr/>
                </p:nvSpPr>
                <p:spPr>
                  <a:xfrm>
                    <a:off x="7771028" y="2392884"/>
                    <a:ext cx="216024" cy="216000"/>
                  </a:xfrm>
                  <a:prstGeom prst="ellipse">
                    <a:avLst/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rgbClr val="C00000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75" name="Right Arrow 115">
                    <a:extLst>
                      <a:ext uri="{FF2B5EF4-FFF2-40B4-BE49-F238E27FC236}">
                        <a16:creationId xmlns:a16="http://schemas.microsoft.com/office/drawing/2014/main" id="{EF56686C-D5E2-4BEC-B62A-746692D61F03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668344" y="2453637"/>
                    <a:ext cx="144000" cy="97820"/>
                  </a:xfrm>
                  <a:prstGeom prst="rightArrow">
                    <a:avLst/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2805DDE3-3B01-4A46-89AD-651F4C6890EA}"/>
                    </a:ext>
                  </a:extLst>
                </p:cNvPr>
                <p:cNvGrpSpPr/>
                <p:nvPr/>
              </p:nvGrpSpPr>
              <p:grpSpPr>
                <a:xfrm>
                  <a:off x="7308304" y="4348628"/>
                  <a:ext cx="162128" cy="111970"/>
                  <a:chOff x="7668344" y="2392884"/>
                  <a:chExt cx="318708" cy="216000"/>
                </a:xfrm>
                <a:solidFill>
                  <a:srgbClr val="C00000"/>
                </a:solidFill>
              </p:grpSpPr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4C92646F-0826-4777-8BD8-64A46990C5C4}"/>
                      </a:ext>
                    </a:extLst>
                  </p:cNvPr>
                  <p:cNvSpPr/>
                  <p:nvPr/>
                </p:nvSpPr>
                <p:spPr>
                  <a:xfrm>
                    <a:off x="7771028" y="2392884"/>
                    <a:ext cx="216024" cy="216000"/>
                  </a:xfrm>
                  <a:prstGeom prst="ellipse">
                    <a:avLst/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rgbClr val="C00000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73" name="Right Arrow 118">
                    <a:extLst>
                      <a:ext uri="{FF2B5EF4-FFF2-40B4-BE49-F238E27FC236}">
                        <a16:creationId xmlns:a16="http://schemas.microsoft.com/office/drawing/2014/main" id="{8D5A453D-AFC2-4D1B-AB83-1575A207C5D0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668344" y="2453637"/>
                    <a:ext cx="144000" cy="97820"/>
                  </a:xfrm>
                  <a:prstGeom prst="rightArrow">
                    <a:avLst/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7BDD9B5F-1B28-49AF-93A5-0319C06B3580}"/>
                    </a:ext>
                  </a:extLst>
                </p:cNvPr>
                <p:cNvGrpSpPr/>
                <p:nvPr/>
              </p:nvGrpSpPr>
              <p:grpSpPr>
                <a:xfrm>
                  <a:off x="7100518" y="4182032"/>
                  <a:ext cx="162128" cy="111970"/>
                  <a:chOff x="7668344" y="2392884"/>
                  <a:chExt cx="318708" cy="216000"/>
                </a:xfrm>
                <a:solidFill>
                  <a:srgbClr val="C00000"/>
                </a:solidFill>
              </p:grpSpPr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id="{C0DF2416-D1DE-4AF9-8F3D-0BBC9775C3D2}"/>
                      </a:ext>
                    </a:extLst>
                  </p:cNvPr>
                  <p:cNvSpPr/>
                  <p:nvPr/>
                </p:nvSpPr>
                <p:spPr>
                  <a:xfrm>
                    <a:off x="7771028" y="2392884"/>
                    <a:ext cx="216024" cy="216000"/>
                  </a:xfrm>
                  <a:prstGeom prst="ellipse">
                    <a:avLst/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>
                        <a:solidFill>
                          <a:srgbClr val="C00000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71" name="Right Arrow 121">
                    <a:extLst>
                      <a:ext uri="{FF2B5EF4-FFF2-40B4-BE49-F238E27FC236}">
                        <a16:creationId xmlns:a16="http://schemas.microsoft.com/office/drawing/2014/main" id="{B12821E4-45F3-4554-8A28-5FDCEEA6E6B7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668344" y="2453637"/>
                    <a:ext cx="144000" cy="97820"/>
                  </a:xfrm>
                  <a:prstGeom prst="rightArrow">
                    <a:avLst/>
                  </a:prstGeom>
                  <a:grp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A4E73E9-C991-472A-9ABE-5FAB5D919E8E}"/>
                </a:ext>
              </a:extLst>
            </p:cNvPr>
            <p:cNvSpPr/>
            <p:nvPr/>
          </p:nvSpPr>
          <p:spPr>
            <a:xfrm rot="1888098">
              <a:off x="25689861" y="15731494"/>
              <a:ext cx="2992440" cy="8714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dirty="0"/>
                <a:t>Polarized radioactive metal ions/ atoms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326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06970-5206-4799-AF2A-EEB14B009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" y="-8"/>
            <a:ext cx="9072000" cy="980736"/>
          </a:xfrm>
        </p:spPr>
        <p:txBody>
          <a:bodyPr/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spectra recording</a:t>
            </a:r>
            <a:endParaRPr lang="en-CH" dirty="0"/>
          </a:p>
        </p:txBody>
      </p: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id="{996AF804-9CC7-4146-8F8C-AF0F344C6251}"/>
              </a:ext>
            </a:extLst>
          </p:cNvPr>
          <p:cNvSpPr txBox="1">
            <a:spLocks/>
          </p:cNvSpPr>
          <p:nvPr/>
        </p:nvSpPr>
        <p:spPr>
          <a:xfrm>
            <a:off x="2785366" y="1092847"/>
            <a:ext cx="5472608" cy="3024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6" name="Content Placeholder 6">
            <a:extLst>
              <a:ext uri="{FF2B5EF4-FFF2-40B4-BE49-F238E27FC236}">
                <a16:creationId xmlns:a16="http://schemas.microsoft.com/office/drawing/2014/main" id="{FE159DC7-B3D3-490D-9F13-0D3CE6DDE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007" y="980728"/>
            <a:ext cx="8424936" cy="2638968"/>
          </a:xfrm>
        </p:spPr>
        <p:txBody>
          <a:bodyPr>
            <a:normAutofit/>
          </a:bodyPr>
          <a:lstStyle/>
          <a:p>
            <a:r>
              <a:rPr lang="en-US" dirty="0"/>
              <a:t>Same principles as continuous wave NMR</a:t>
            </a:r>
          </a:p>
          <a:p>
            <a:endParaRPr lang="en-US" dirty="0"/>
          </a:p>
          <a:p>
            <a:r>
              <a:rPr lang="en-US" dirty="0"/>
              <a:t>Short-lived I&gt;0 beta-decaying nuclei </a:t>
            </a:r>
            <a:r>
              <a:rPr lang="en-US" b="1" dirty="0"/>
              <a:t>brought </a:t>
            </a:r>
            <a:r>
              <a:rPr lang="en-US" dirty="0"/>
              <a:t>from </a:t>
            </a:r>
            <a:r>
              <a:rPr lang="en-US" b="1" dirty="0"/>
              <a:t>outside</a:t>
            </a:r>
          </a:p>
          <a:p>
            <a:pPr lvl="1"/>
            <a:endParaRPr lang="en-US" b="1" dirty="0"/>
          </a:p>
          <a:p>
            <a:r>
              <a:rPr lang="en-US" dirty="0"/>
              <a:t>Resonance: </a:t>
            </a:r>
            <a:r>
              <a:rPr lang="en-US" b="1" dirty="0"/>
              <a:t>Change in beta decay asymmetry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BB9CA3F-11CC-45FD-8413-C1657E65E626}"/>
              </a:ext>
            </a:extLst>
          </p:cNvPr>
          <p:cNvGrpSpPr/>
          <p:nvPr/>
        </p:nvGrpSpPr>
        <p:grpSpPr>
          <a:xfrm flipH="1">
            <a:off x="4743484" y="6453336"/>
            <a:ext cx="1435029" cy="369332"/>
            <a:chOff x="3622576" y="5576928"/>
            <a:chExt cx="2016224" cy="369332"/>
          </a:xfrm>
        </p:grpSpPr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9B9A4CE6-DDC5-41E2-888E-DA2A95CF91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22576" y="5576928"/>
              <a:ext cx="2016224" cy="0"/>
            </a:xfrm>
            <a:prstGeom prst="straightConnector1">
              <a:avLst/>
            </a:prstGeom>
            <a:ln w="63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6CF6B81-049E-4104-9F9D-653A62112163}"/>
                </a:ext>
              </a:extLst>
            </p:cNvPr>
            <p:cNvSpPr txBox="1"/>
            <p:nvPr/>
          </p:nvSpPr>
          <p:spPr>
            <a:xfrm>
              <a:off x="3771570" y="5576928"/>
              <a:ext cx="388248" cy="369332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baseline="-25000" dirty="0"/>
                <a:t>0</a:t>
              </a:r>
              <a:endParaRPr lang="en-CH" baseline="-25000" dirty="0"/>
            </a:p>
          </p:txBody>
        </p:sp>
      </p:grp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5FB3AF2E-6A57-4A51-BA64-5E5BD6C7E379}"/>
              </a:ext>
            </a:extLst>
          </p:cNvPr>
          <p:cNvCxnSpPr>
            <a:cxnSpLocks/>
          </p:cNvCxnSpPr>
          <p:nvPr/>
        </p:nvCxnSpPr>
        <p:spPr>
          <a:xfrm>
            <a:off x="5289094" y="5380552"/>
            <a:ext cx="53792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" name="Picture 80">
            <a:extLst>
              <a:ext uri="{FF2B5EF4-FFF2-40B4-BE49-F238E27FC236}">
                <a16:creationId xmlns:a16="http://schemas.microsoft.com/office/drawing/2014/main" id="{7F2FF50A-AE4D-406C-AA21-6721BF2574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086" y="5205985"/>
            <a:ext cx="349134" cy="349134"/>
          </a:xfrm>
          <a:prstGeom prst="rect">
            <a:avLst/>
          </a:prstGeom>
        </p:spPr>
      </p:pic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23BF8F7E-846B-464C-9E27-53F59646372D}"/>
              </a:ext>
            </a:extLst>
          </p:cNvPr>
          <p:cNvCxnSpPr/>
          <p:nvPr/>
        </p:nvCxnSpPr>
        <p:spPr>
          <a:xfrm flipV="1">
            <a:off x="5534450" y="5201202"/>
            <a:ext cx="295971" cy="141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0E99B9A-9F39-486D-8B96-C19A96265555}"/>
              </a:ext>
            </a:extLst>
          </p:cNvPr>
          <p:cNvCxnSpPr>
            <a:cxnSpLocks/>
          </p:cNvCxnSpPr>
          <p:nvPr/>
        </p:nvCxnSpPr>
        <p:spPr>
          <a:xfrm flipV="1">
            <a:off x="5484487" y="5182837"/>
            <a:ext cx="540303" cy="180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BB1A53F2-977B-4D05-90FF-8AE7B6030631}"/>
              </a:ext>
            </a:extLst>
          </p:cNvPr>
          <p:cNvCxnSpPr>
            <a:cxnSpLocks/>
          </p:cNvCxnSpPr>
          <p:nvPr/>
        </p:nvCxnSpPr>
        <p:spPr>
          <a:xfrm flipV="1">
            <a:off x="5543529" y="5331701"/>
            <a:ext cx="324430" cy="20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1E582E41-6D81-4917-AA4C-7FC47DF2BF3B}"/>
              </a:ext>
            </a:extLst>
          </p:cNvPr>
          <p:cNvCxnSpPr>
            <a:cxnSpLocks/>
          </p:cNvCxnSpPr>
          <p:nvPr/>
        </p:nvCxnSpPr>
        <p:spPr>
          <a:xfrm>
            <a:off x="5558259" y="5348477"/>
            <a:ext cx="325604" cy="85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98E97E4-50F9-4594-B74E-20C80F279535}"/>
              </a:ext>
            </a:extLst>
          </p:cNvPr>
          <p:cNvCxnSpPr>
            <a:cxnSpLocks/>
          </p:cNvCxnSpPr>
          <p:nvPr/>
        </p:nvCxnSpPr>
        <p:spPr>
          <a:xfrm>
            <a:off x="5543529" y="5348477"/>
            <a:ext cx="481261" cy="228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BF89DAD-9C03-4E2D-9F75-40D18CD40634}"/>
              </a:ext>
            </a:extLst>
          </p:cNvPr>
          <p:cNvCxnSpPr>
            <a:cxnSpLocks/>
          </p:cNvCxnSpPr>
          <p:nvPr/>
        </p:nvCxnSpPr>
        <p:spPr>
          <a:xfrm flipV="1">
            <a:off x="5484487" y="5359625"/>
            <a:ext cx="599345" cy="27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6DCA744-A237-449A-B518-04DDA6056BB2}"/>
              </a:ext>
            </a:extLst>
          </p:cNvPr>
          <p:cNvCxnSpPr>
            <a:cxnSpLocks/>
          </p:cNvCxnSpPr>
          <p:nvPr/>
        </p:nvCxnSpPr>
        <p:spPr>
          <a:xfrm flipV="1">
            <a:off x="5525964" y="5064859"/>
            <a:ext cx="357899" cy="311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A71948D-A99A-4717-8017-6423193B8EF3}"/>
              </a:ext>
            </a:extLst>
          </p:cNvPr>
          <p:cNvGrpSpPr/>
          <p:nvPr/>
        </p:nvGrpSpPr>
        <p:grpSpPr>
          <a:xfrm>
            <a:off x="4802183" y="5302238"/>
            <a:ext cx="495281" cy="211612"/>
            <a:chOff x="4030560" y="4158653"/>
            <a:chExt cx="495281" cy="211612"/>
          </a:xfrm>
        </p:grpSpPr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D3B96398-6B22-4C7A-AF21-C9BC8CEE32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41073" y="4158653"/>
              <a:ext cx="484768" cy="36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E305C046-0403-4DA4-BF8E-EAE232FFAC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6634" y="4300551"/>
              <a:ext cx="458694" cy="697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2F41F8A0-BFB4-48F2-9D03-5FD7998D63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30560" y="4234853"/>
              <a:ext cx="484768" cy="36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Rectangle 92">
            <a:extLst>
              <a:ext uri="{FF2B5EF4-FFF2-40B4-BE49-F238E27FC236}">
                <a16:creationId xmlns:a16="http://schemas.microsoft.com/office/drawing/2014/main" id="{6BFE93C7-C1A2-4B0A-A048-77187764261C}"/>
              </a:ext>
            </a:extLst>
          </p:cNvPr>
          <p:cNvSpPr/>
          <p:nvPr/>
        </p:nvSpPr>
        <p:spPr>
          <a:xfrm>
            <a:off x="6210306" y="4403925"/>
            <a:ext cx="490736" cy="22322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434A4ACC-F7AE-4BEC-AC6F-3E2C3ABD3D1D}"/>
              </a:ext>
            </a:extLst>
          </p:cNvPr>
          <p:cNvGrpSpPr/>
          <p:nvPr/>
        </p:nvGrpSpPr>
        <p:grpSpPr>
          <a:xfrm>
            <a:off x="5971031" y="5602454"/>
            <a:ext cx="2042912" cy="555626"/>
            <a:chOff x="5262693" y="4295934"/>
            <a:chExt cx="2042912" cy="555626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FB01D38-2176-4FD0-A0EF-73F937D0AAFA}"/>
                </a:ext>
              </a:extLst>
            </p:cNvPr>
            <p:cNvSpPr txBox="1"/>
            <p:nvPr/>
          </p:nvSpPr>
          <p:spPr>
            <a:xfrm>
              <a:off x="6146313" y="4482228"/>
              <a:ext cx="1159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β</a:t>
              </a:r>
              <a:r>
                <a:rPr lang="en-US" dirty="0"/>
                <a:t> particles</a:t>
              </a:r>
              <a:endParaRPr lang="en-CH" dirty="0"/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DE787B68-7749-4291-A6BE-4B424F3B274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62693" y="4295934"/>
              <a:ext cx="881769" cy="310858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056F1797-6E16-424A-9B9F-90B74487D1B8}"/>
              </a:ext>
            </a:extLst>
          </p:cNvPr>
          <p:cNvSpPr/>
          <p:nvPr/>
        </p:nvSpPr>
        <p:spPr>
          <a:xfrm>
            <a:off x="4158739" y="4399898"/>
            <a:ext cx="490736" cy="22322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A91574B8-CBBD-46A1-9AA3-93E91CCC171E}"/>
              </a:ext>
            </a:extLst>
          </p:cNvPr>
          <p:cNvGrpSpPr/>
          <p:nvPr/>
        </p:nvGrpSpPr>
        <p:grpSpPr>
          <a:xfrm>
            <a:off x="4571810" y="3566175"/>
            <a:ext cx="2798442" cy="843175"/>
            <a:chOff x="3974432" y="2213457"/>
            <a:chExt cx="2798442" cy="843175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52F526A-33BE-473F-AD52-CE878892387F}"/>
                </a:ext>
              </a:extLst>
            </p:cNvPr>
            <p:cNvSpPr txBox="1"/>
            <p:nvPr/>
          </p:nvSpPr>
          <p:spPr>
            <a:xfrm>
              <a:off x="5508104" y="2213457"/>
              <a:ext cx="1264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β</a:t>
              </a:r>
              <a:r>
                <a:rPr lang="en-US" dirty="0"/>
                <a:t>-detectors</a:t>
              </a:r>
              <a:endParaRPr lang="en-CH" dirty="0"/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F5232E82-96E3-4520-AD59-DF17EA66C415}"/>
                </a:ext>
              </a:extLst>
            </p:cNvPr>
            <p:cNvCxnSpPr>
              <a:cxnSpLocks/>
              <a:stCxn id="99" idx="1"/>
            </p:cNvCxnSpPr>
            <p:nvPr/>
          </p:nvCxnSpPr>
          <p:spPr>
            <a:xfrm flipH="1">
              <a:off x="3974432" y="2398123"/>
              <a:ext cx="1533672" cy="65850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613707C7-9B03-42CA-A48E-B9024D07DA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74632" y="2552653"/>
              <a:ext cx="303956" cy="45189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94588983-D7EA-4CCD-93EB-33F14D538295}"/>
              </a:ext>
            </a:extLst>
          </p:cNvPr>
          <p:cNvGrpSpPr/>
          <p:nvPr/>
        </p:nvGrpSpPr>
        <p:grpSpPr>
          <a:xfrm>
            <a:off x="901283" y="4269881"/>
            <a:ext cx="461236" cy="2174020"/>
            <a:chOff x="78316" y="2708920"/>
            <a:chExt cx="461236" cy="2174020"/>
          </a:xfrm>
        </p:grpSpPr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50161935-8283-4ADA-8025-27C75F4D693B}"/>
                </a:ext>
              </a:extLst>
            </p:cNvPr>
            <p:cNvCxnSpPr/>
            <p:nvPr/>
          </p:nvCxnSpPr>
          <p:spPr>
            <a:xfrm flipV="1">
              <a:off x="539552" y="2708920"/>
              <a:ext cx="0" cy="216024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F1842EDB-7639-464F-B33D-1AB4452A4164}"/>
                </a:ext>
              </a:extLst>
            </p:cNvPr>
            <p:cNvSpPr txBox="1"/>
            <p:nvPr/>
          </p:nvSpPr>
          <p:spPr>
            <a:xfrm rot="16200000">
              <a:off x="-746654" y="3688639"/>
              <a:ext cx="2019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anose="05050102010706020507" pitchFamily="18" charset="2"/>
                </a:rPr>
                <a:t>b</a:t>
              </a:r>
              <a:r>
                <a:rPr lang="en-US" dirty="0"/>
                <a:t>-decay asymmetry</a:t>
              </a:r>
              <a:endParaRPr lang="en-CH" dirty="0"/>
            </a:p>
          </p:txBody>
        </p:sp>
      </p:grpSp>
      <p:sp>
        <p:nvSpPr>
          <p:cNvPr id="105" name="Rectangle 104">
            <a:extLst>
              <a:ext uri="{FF2B5EF4-FFF2-40B4-BE49-F238E27FC236}">
                <a16:creationId xmlns:a16="http://schemas.microsoft.com/office/drawing/2014/main" id="{BF6B8508-A1B8-4E0A-A997-993B8FE329BD}"/>
              </a:ext>
            </a:extLst>
          </p:cNvPr>
          <p:cNvSpPr/>
          <p:nvPr/>
        </p:nvSpPr>
        <p:spPr>
          <a:xfrm>
            <a:off x="1460816" y="4989961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BD6F56A-B7E6-4014-8BE3-E0A842AE2B88}"/>
              </a:ext>
            </a:extLst>
          </p:cNvPr>
          <p:cNvSpPr/>
          <p:nvPr/>
        </p:nvSpPr>
        <p:spPr>
          <a:xfrm>
            <a:off x="1613216" y="4944242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A361C27B-4F4F-4943-8F81-F9B5A9A65F02}"/>
              </a:ext>
            </a:extLst>
          </p:cNvPr>
          <p:cNvSpPr/>
          <p:nvPr/>
        </p:nvSpPr>
        <p:spPr>
          <a:xfrm>
            <a:off x="1765616" y="5061969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2CE7FD3-1E8F-4011-8E58-3CEB55DBB495}"/>
              </a:ext>
            </a:extLst>
          </p:cNvPr>
          <p:cNvSpPr/>
          <p:nvPr/>
        </p:nvSpPr>
        <p:spPr>
          <a:xfrm>
            <a:off x="1918016" y="5205985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382A47F8-58E1-47C3-9E1C-2E9BA700C021}"/>
              </a:ext>
            </a:extLst>
          </p:cNvPr>
          <p:cNvSpPr/>
          <p:nvPr/>
        </p:nvSpPr>
        <p:spPr>
          <a:xfrm>
            <a:off x="2070416" y="5422009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6513792-5705-4466-91C5-0C9CE327330C}"/>
              </a:ext>
            </a:extLst>
          </p:cNvPr>
          <p:cNvSpPr/>
          <p:nvPr/>
        </p:nvSpPr>
        <p:spPr>
          <a:xfrm>
            <a:off x="2180896" y="5638033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4887ACB-703A-4E88-8576-6FFAEAEBC0E2}"/>
              </a:ext>
            </a:extLst>
          </p:cNvPr>
          <p:cNvSpPr/>
          <p:nvPr/>
        </p:nvSpPr>
        <p:spPr>
          <a:xfrm>
            <a:off x="2298623" y="5904361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C81939C9-78B8-476B-AF17-5E4B3036E247}"/>
              </a:ext>
            </a:extLst>
          </p:cNvPr>
          <p:cNvSpPr/>
          <p:nvPr/>
        </p:nvSpPr>
        <p:spPr>
          <a:xfrm>
            <a:off x="2370631" y="5638033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4B603BA-9127-4E72-9CB2-7A3C956A463D}"/>
              </a:ext>
            </a:extLst>
          </p:cNvPr>
          <p:cNvSpPr/>
          <p:nvPr/>
        </p:nvSpPr>
        <p:spPr>
          <a:xfrm>
            <a:off x="2514647" y="5448298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38414264-A014-4C8E-96E0-61F3DBD9A800}"/>
              </a:ext>
            </a:extLst>
          </p:cNvPr>
          <p:cNvSpPr/>
          <p:nvPr/>
        </p:nvSpPr>
        <p:spPr>
          <a:xfrm>
            <a:off x="3044992" y="5133977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FC90D309-735A-4DCA-8921-12562205F50E}"/>
              </a:ext>
            </a:extLst>
          </p:cNvPr>
          <p:cNvSpPr/>
          <p:nvPr/>
        </p:nvSpPr>
        <p:spPr>
          <a:xfrm>
            <a:off x="2658663" y="5205985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17D5716-C28C-4F80-A3FD-EE14B5FC64F6}"/>
              </a:ext>
            </a:extLst>
          </p:cNvPr>
          <p:cNvGrpSpPr/>
          <p:nvPr/>
        </p:nvGrpSpPr>
        <p:grpSpPr>
          <a:xfrm>
            <a:off x="4972679" y="4178370"/>
            <a:ext cx="867643" cy="1623181"/>
            <a:chOff x="4169596" y="3004551"/>
            <a:chExt cx="867643" cy="1623181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3A8AA35C-E7DB-4551-8138-757C31C79872}"/>
                </a:ext>
              </a:extLst>
            </p:cNvPr>
            <p:cNvGrpSpPr/>
            <p:nvPr/>
          </p:nvGrpSpPr>
          <p:grpSpPr>
            <a:xfrm>
              <a:off x="4169596" y="3004551"/>
              <a:ext cx="848515" cy="1121000"/>
              <a:chOff x="5905328" y="2379756"/>
              <a:chExt cx="848515" cy="1121000"/>
            </a:xfrm>
          </p:grpSpPr>
          <p:sp>
            <p:nvSpPr>
              <p:cNvPr id="126" name="Arc 125">
                <a:extLst>
                  <a:ext uri="{FF2B5EF4-FFF2-40B4-BE49-F238E27FC236}">
                    <a16:creationId xmlns:a16="http://schemas.microsoft.com/office/drawing/2014/main" id="{25AE4FC1-4864-47D6-AA7E-1C4610205B01}"/>
                  </a:ext>
                </a:extLst>
              </p:cNvPr>
              <p:cNvSpPr/>
              <p:nvPr/>
            </p:nvSpPr>
            <p:spPr>
              <a:xfrm>
                <a:off x="5905328" y="2379756"/>
                <a:ext cx="829387" cy="902903"/>
              </a:xfrm>
              <a:prstGeom prst="arc">
                <a:avLst>
                  <a:gd name="adj1" fmla="val 2961305"/>
                  <a:gd name="adj2" fmla="val 7798786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27" name="Arc 126">
                <a:extLst>
                  <a:ext uri="{FF2B5EF4-FFF2-40B4-BE49-F238E27FC236}">
                    <a16:creationId xmlns:a16="http://schemas.microsoft.com/office/drawing/2014/main" id="{82657414-C4FD-4FF5-8E22-CE28D6042CF2}"/>
                  </a:ext>
                </a:extLst>
              </p:cNvPr>
              <p:cNvSpPr/>
              <p:nvPr/>
            </p:nvSpPr>
            <p:spPr>
              <a:xfrm>
                <a:off x="5914892" y="2455956"/>
                <a:ext cx="829387" cy="902903"/>
              </a:xfrm>
              <a:prstGeom prst="arc">
                <a:avLst>
                  <a:gd name="adj1" fmla="val 2961305"/>
                  <a:gd name="adj2" fmla="val 7798786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128" name="Arc 127">
                <a:extLst>
                  <a:ext uri="{FF2B5EF4-FFF2-40B4-BE49-F238E27FC236}">
                    <a16:creationId xmlns:a16="http://schemas.microsoft.com/office/drawing/2014/main" id="{41A73E8B-D69C-4068-86BC-F43D7E11A974}"/>
                  </a:ext>
                </a:extLst>
              </p:cNvPr>
              <p:cNvSpPr/>
              <p:nvPr/>
            </p:nvSpPr>
            <p:spPr>
              <a:xfrm>
                <a:off x="5924456" y="2524830"/>
                <a:ext cx="829387" cy="902903"/>
              </a:xfrm>
              <a:prstGeom prst="arc">
                <a:avLst>
                  <a:gd name="adj1" fmla="val 2961305"/>
                  <a:gd name="adj2" fmla="val 7798786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29" name="Arc 128">
                <a:extLst>
                  <a:ext uri="{FF2B5EF4-FFF2-40B4-BE49-F238E27FC236}">
                    <a16:creationId xmlns:a16="http://schemas.microsoft.com/office/drawing/2014/main" id="{BE3F7621-FC54-4E4B-AA57-35CE6AC3F609}"/>
                  </a:ext>
                </a:extLst>
              </p:cNvPr>
              <p:cNvSpPr/>
              <p:nvPr/>
            </p:nvSpPr>
            <p:spPr>
              <a:xfrm>
                <a:off x="5914891" y="2597853"/>
                <a:ext cx="829387" cy="902903"/>
              </a:xfrm>
              <a:prstGeom prst="arc">
                <a:avLst>
                  <a:gd name="adj1" fmla="val 2961305"/>
                  <a:gd name="adj2" fmla="val 7798786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590762BA-9ADF-4CCB-B547-171BC092DA4F}"/>
                </a:ext>
              </a:extLst>
            </p:cNvPr>
            <p:cNvGrpSpPr/>
            <p:nvPr/>
          </p:nvGrpSpPr>
          <p:grpSpPr>
            <a:xfrm>
              <a:off x="4188724" y="3506732"/>
              <a:ext cx="848515" cy="1121000"/>
              <a:chOff x="5905328" y="2379756"/>
              <a:chExt cx="848515" cy="1121000"/>
            </a:xfrm>
          </p:grpSpPr>
          <p:sp>
            <p:nvSpPr>
              <p:cNvPr id="122" name="Arc 121">
                <a:extLst>
                  <a:ext uri="{FF2B5EF4-FFF2-40B4-BE49-F238E27FC236}">
                    <a16:creationId xmlns:a16="http://schemas.microsoft.com/office/drawing/2014/main" id="{3410C74F-E5E5-4F6A-99B7-1FED684CB2E7}"/>
                  </a:ext>
                </a:extLst>
              </p:cNvPr>
              <p:cNvSpPr/>
              <p:nvPr/>
            </p:nvSpPr>
            <p:spPr>
              <a:xfrm>
                <a:off x="5905328" y="2379756"/>
                <a:ext cx="829387" cy="902903"/>
              </a:xfrm>
              <a:prstGeom prst="arc">
                <a:avLst>
                  <a:gd name="adj1" fmla="val 2961305"/>
                  <a:gd name="adj2" fmla="val 7798786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23" name="Arc 122">
                <a:extLst>
                  <a:ext uri="{FF2B5EF4-FFF2-40B4-BE49-F238E27FC236}">
                    <a16:creationId xmlns:a16="http://schemas.microsoft.com/office/drawing/2014/main" id="{663C4224-A137-45BC-B08E-3A6F5F50D503}"/>
                  </a:ext>
                </a:extLst>
              </p:cNvPr>
              <p:cNvSpPr/>
              <p:nvPr/>
            </p:nvSpPr>
            <p:spPr>
              <a:xfrm>
                <a:off x="5914892" y="2455956"/>
                <a:ext cx="829387" cy="902903"/>
              </a:xfrm>
              <a:prstGeom prst="arc">
                <a:avLst>
                  <a:gd name="adj1" fmla="val 2961305"/>
                  <a:gd name="adj2" fmla="val 7798786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124" name="Arc 123">
                <a:extLst>
                  <a:ext uri="{FF2B5EF4-FFF2-40B4-BE49-F238E27FC236}">
                    <a16:creationId xmlns:a16="http://schemas.microsoft.com/office/drawing/2014/main" id="{EC662DC9-70F2-43D0-94F5-ABAC997FD239}"/>
                  </a:ext>
                </a:extLst>
              </p:cNvPr>
              <p:cNvSpPr/>
              <p:nvPr/>
            </p:nvSpPr>
            <p:spPr>
              <a:xfrm>
                <a:off x="5924456" y="2524830"/>
                <a:ext cx="829387" cy="902903"/>
              </a:xfrm>
              <a:prstGeom prst="arc">
                <a:avLst>
                  <a:gd name="adj1" fmla="val 2961305"/>
                  <a:gd name="adj2" fmla="val 7798786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25" name="Arc 124">
                <a:extLst>
                  <a:ext uri="{FF2B5EF4-FFF2-40B4-BE49-F238E27FC236}">
                    <a16:creationId xmlns:a16="http://schemas.microsoft.com/office/drawing/2014/main" id="{7C713BB6-CC62-4A40-82B6-BFB461FF48DD}"/>
                  </a:ext>
                </a:extLst>
              </p:cNvPr>
              <p:cNvSpPr/>
              <p:nvPr/>
            </p:nvSpPr>
            <p:spPr>
              <a:xfrm>
                <a:off x="5914891" y="2597853"/>
                <a:ext cx="829387" cy="902903"/>
              </a:xfrm>
              <a:prstGeom prst="arc">
                <a:avLst>
                  <a:gd name="adj1" fmla="val 2961305"/>
                  <a:gd name="adj2" fmla="val 7798786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8869AFF-35F4-423F-97F5-4B7213857CD9}"/>
                </a:ext>
              </a:extLst>
            </p:cNvPr>
            <p:cNvCxnSpPr>
              <a:cxnSpLocks/>
              <a:stCxn id="126" idx="2"/>
              <a:endCxn id="125" idx="2"/>
            </p:cNvCxnSpPr>
            <p:nvPr/>
          </p:nvCxnSpPr>
          <p:spPr>
            <a:xfrm>
              <a:off x="4304711" y="3789430"/>
              <a:ext cx="28691" cy="72027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9515B0F0-7A1A-46F8-BE12-BD96438BE5BB}"/>
                </a:ext>
              </a:extLst>
            </p:cNvPr>
            <p:cNvCxnSpPr>
              <a:cxnSpLocks/>
            </p:cNvCxnSpPr>
            <p:nvPr/>
          </p:nvCxnSpPr>
          <p:spPr>
            <a:xfrm>
              <a:off x="4875996" y="4311553"/>
              <a:ext cx="9062" cy="22749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16A4E808-0FA3-42B3-A213-6963131DEC42}"/>
                </a:ext>
              </a:extLst>
            </p:cNvPr>
            <p:cNvCxnSpPr>
              <a:cxnSpLocks/>
            </p:cNvCxnSpPr>
            <p:nvPr/>
          </p:nvCxnSpPr>
          <p:spPr>
            <a:xfrm>
              <a:off x="4866934" y="3789009"/>
              <a:ext cx="9062" cy="22749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B794B73-9820-4E1A-8057-339A5C31525C}"/>
              </a:ext>
            </a:extLst>
          </p:cNvPr>
          <p:cNvGrpSpPr/>
          <p:nvPr/>
        </p:nvGrpSpPr>
        <p:grpSpPr>
          <a:xfrm>
            <a:off x="5749528" y="4287391"/>
            <a:ext cx="2303145" cy="617063"/>
            <a:chOff x="4927879" y="3107766"/>
            <a:chExt cx="2303145" cy="617063"/>
          </a:xfrm>
        </p:grpSpPr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4030D662-A18D-465F-BEE3-02FCDC8495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27879" y="3437858"/>
              <a:ext cx="1446746" cy="28697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B1778F20-8649-4645-B871-3BA334EE1C5D}"/>
                </a:ext>
              </a:extLst>
            </p:cNvPr>
            <p:cNvSpPr txBox="1"/>
            <p:nvPr/>
          </p:nvSpPr>
          <p:spPr>
            <a:xfrm>
              <a:off x="6411569" y="3107766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RF Coil</a:t>
              </a:r>
              <a:endParaRPr lang="en-CH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C92DAAE3-F2B2-47B7-AA8C-CED010ECC1A2}"/>
              </a:ext>
            </a:extLst>
          </p:cNvPr>
          <p:cNvGrpSpPr/>
          <p:nvPr/>
        </p:nvGrpSpPr>
        <p:grpSpPr>
          <a:xfrm>
            <a:off x="1362519" y="6418690"/>
            <a:ext cx="2232248" cy="374487"/>
            <a:chOff x="539552" y="4857729"/>
            <a:chExt cx="2232248" cy="374487"/>
          </a:xfrm>
        </p:grpSpPr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3A310CE9-8047-4887-98C2-CEF42860EE91}"/>
                </a:ext>
              </a:extLst>
            </p:cNvPr>
            <p:cNvCxnSpPr/>
            <p:nvPr/>
          </p:nvCxnSpPr>
          <p:spPr>
            <a:xfrm>
              <a:off x="539552" y="4857729"/>
              <a:ext cx="223224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1631E39-2F7C-4293-90F4-77372FA27F66}"/>
                </a:ext>
              </a:extLst>
            </p:cNvPr>
            <p:cNvSpPr txBox="1"/>
            <p:nvPr/>
          </p:nvSpPr>
          <p:spPr>
            <a:xfrm>
              <a:off x="1334465" y="486288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RF</a:t>
              </a:r>
              <a:endParaRPr lang="en-CH" dirty="0"/>
            </a:p>
          </p:txBody>
        </p:sp>
      </p:grpSp>
      <p:sp>
        <p:nvSpPr>
          <p:cNvPr id="136" name="Rectangle 135">
            <a:extLst>
              <a:ext uri="{FF2B5EF4-FFF2-40B4-BE49-F238E27FC236}">
                <a16:creationId xmlns:a16="http://schemas.microsoft.com/office/drawing/2014/main" id="{C38E1CCF-89FC-4A95-ADDC-1AED3114A7FD}"/>
              </a:ext>
            </a:extLst>
          </p:cNvPr>
          <p:cNvSpPr/>
          <p:nvPr/>
        </p:nvSpPr>
        <p:spPr>
          <a:xfrm>
            <a:off x="2764221" y="5072479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EC0B02D0-4F7E-4045-9406-C4AD2AB43FC1}"/>
              </a:ext>
            </a:extLst>
          </p:cNvPr>
          <p:cNvSpPr/>
          <p:nvPr/>
        </p:nvSpPr>
        <p:spPr>
          <a:xfrm>
            <a:off x="2900976" y="5061969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8C7E0C16-2388-4FCD-A865-B00A48393AF4}"/>
              </a:ext>
            </a:extLst>
          </p:cNvPr>
          <p:cNvSpPr/>
          <p:nvPr/>
        </p:nvSpPr>
        <p:spPr>
          <a:xfrm>
            <a:off x="3162719" y="5061969"/>
            <a:ext cx="4571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197FC4AD-BA61-4CBC-B214-DB1A15C72BBF}"/>
              </a:ext>
            </a:extLst>
          </p:cNvPr>
          <p:cNvCxnSpPr/>
          <p:nvPr/>
        </p:nvCxnSpPr>
        <p:spPr>
          <a:xfrm flipH="1" flipV="1">
            <a:off x="4817618" y="5199234"/>
            <a:ext cx="432048" cy="68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380B48AB-D638-4879-8A0F-65ADACC81A13}"/>
              </a:ext>
            </a:extLst>
          </p:cNvPr>
          <p:cNvCxnSpPr>
            <a:cxnSpLocks/>
          </p:cNvCxnSpPr>
          <p:nvPr/>
        </p:nvCxnSpPr>
        <p:spPr>
          <a:xfrm flipH="1">
            <a:off x="4957829" y="5411660"/>
            <a:ext cx="348778" cy="146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239525D3-5A7C-4337-9EA5-E7A3D9453000}"/>
              </a:ext>
            </a:extLst>
          </p:cNvPr>
          <p:cNvCxnSpPr>
            <a:cxnSpLocks/>
          </p:cNvCxnSpPr>
          <p:nvPr/>
        </p:nvCxnSpPr>
        <p:spPr>
          <a:xfrm flipH="1" flipV="1">
            <a:off x="4957676" y="5155579"/>
            <a:ext cx="271264" cy="124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81C065B0-9BCA-4316-9CAF-8B0EBEAFBAB9}"/>
              </a:ext>
            </a:extLst>
          </p:cNvPr>
          <p:cNvSpPr txBox="1"/>
          <p:nvPr/>
        </p:nvSpPr>
        <p:spPr>
          <a:xfrm>
            <a:off x="7995537" y="5072479"/>
            <a:ext cx="735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From</a:t>
            </a:r>
          </a:p>
          <a:p>
            <a:r>
              <a:rPr lang="en-GB" sz="1200" dirty="0"/>
              <a:t>J. Croese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06105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93" grpId="0" animBg="1"/>
      <p:bldP spid="97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36" grpId="0" animBg="1"/>
      <p:bldP spid="137" grpId="0" animBg="1"/>
      <p:bldP spid="138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0367E-2F68-4454-8595-5380A4F6E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Accurate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 of radio-nuclei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47C0D-CCD2-42F5-B7D7-C30A576FF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908720"/>
            <a:ext cx="2650638" cy="4752528"/>
          </a:xfrm>
        </p:spPr>
        <p:txBody>
          <a:bodyPr>
            <a:normAutofit/>
          </a:bodyPr>
          <a:lstStyle/>
          <a:p>
            <a:r>
              <a:rPr lang="en-GB" sz="2200" dirty="0"/>
              <a:t>26Na relative to stable 23Na</a:t>
            </a:r>
            <a:endParaRPr lang="en-CH" sz="2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42808E1-9F53-446B-84AB-8F6E8D1B0013}"/>
              </a:ext>
            </a:extLst>
          </p:cNvPr>
          <p:cNvGrpSpPr/>
          <p:nvPr/>
        </p:nvGrpSpPr>
        <p:grpSpPr>
          <a:xfrm>
            <a:off x="2515412" y="980728"/>
            <a:ext cx="6161044" cy="3565818"/>
            <a:chOff x="354887" y="1495865"/>
            <a:chExt cx="6161044" cy="37333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BAF69C1-D496-4760-A64B-20217B5333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9552" y="1495865"/>
              <a:ext cx="5976379" cy="373333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2827EAA-BE90-4CFD-8EC4-9ED1363C4BF5}"/>
                </a:ext>
              </a:extLst>
            </p:cNvPr>
            <p:cNvSpPr txBox="1"/>
            <p:nvPr/>
          </p:nvSpPr>
          <p:spPr>
            <a:xfrm rot="16200000">
              <a:off x="-562619" y="3122370"/>
              <a:ext cx="2204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26Na/23Na Larmor</a:t>
              </a:r>
              <a:endParaRPr lang="en-CH" dirty="0"/>
            </a:p>
          </p:txBody>
        </p:sp>
      </p:grp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0CA9AF-59DF-48FA-8B7C-DD0C7ED95A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69A128-123B-4634-9BE2-916DECA9F5F5}"/>
              </a:ext>
            </a:extLst>
          </p:cNvPr>
          <p:cNvSpPr txBox="1"/>
          <p:nvPr/>
        </p:nvSpPr>
        <p:spPr>
          <a:xfrm>
            <a:off x="395536" y="2248965"/>
            <a:ext cx="1512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Accurate frequency ratio: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A53FC4-391E-443A-BA3B-15DE64FEE97E}"/>
              </a:ext>
            </a:extLst>
          </p:cNvPr>
          <p:cNvSpPr txBox="1"/>
          <p:nvPr/>
        </p:nvSpPr>
        <p:spPr>
          <a:xfrm>
            <a:off x="206723" y="4891415"/>
            <a:ext cx="16289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Accurate reference:</a:t>
            </a:r>
            <a:endParaRPr lang="en-CH" sz="2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EF8B2C-786B-413D-B4A2-E1CAE442B692}"/>
              </a:ext>
            </a:extLst>
          </p:cNvPr>
          <p:cNvSpPr txBox="1"/>
          <p:nvPr/>
        </p:nvSpPr>
        <p:spPr>
          <a:xfrm>
            <a:off x="1907704" y="4725144"/>
            <a:ext cx="70569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Old precise experimental data: Atomic Beam Mag. Res. &amp; NMR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NMR: New coupled cluster calculations of solvated 23Na+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ABMR: New DHF calculations of free Na atom </a:t>
            </a:r>
            <a:endParaRPr lang="en-CH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7BEE8E-6C33-4F9C-8986-C2B1A0A884B9}"/>
              </a:ext>
            </a:extLst>
          </p:cNvPr>
          <p:cNvSpPr txBox="1"/>
          <p:nvPr/>
        </p:nvSpPr>
        <p:spPr>
          <a:xfrm>
            <a:off x="7308304" y="588070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A. </a:t>
            </a:r>
            <a:r>
              <a:rPr lang="en-GB" sz="1600" dirty="0" err="1"/>
              <a:t>Antusek</a:t>
            </a:r>
            <a:r>
              <a:rPr lang="en-GB" sz="1600" dirty="0"/>
              <a:t>, Bratislava</a:t>
            </a:r>
            <a:endParaRPr lang="en-CH" sz="16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8C1683-FEF5-4C67-A239-572AFEE5AC11}"/>
              </a:ext>
            </a:extLst>
          </p:cNvPr>
          <p:cNvGrpSpPr/>
          <p:nvPr/>
        </p:nvGrpSpPr>
        <p:grpSpPr>
          <a:xfrm>
            <a:off x="1979712" y="5827698"/>
            <a:ext cx="4752975" cy="790575"/>
            <a:chOff x="1979712" y="5827698"/>
            <a:chExt cx="4752975" cy="79057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116DABA-FDF2-4BAF-A6CF-A09201A8B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9712" y="5827698"/>
              <a:ext cx="4752975" cy="79057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0A0C7E-4141-4964-A5DA-167A63251A55}"/>
                </a:ext>
              </a:extLst>
            </p:cNvPr>
            <p:cNvSpPr/>
            <p:nvPr/>
          </p:nvSpPr>
          <p:spPr>
            <a:xfrm>
              <a:off x="4644008" y="5827698"/>
              <a:ext cx="288032" cy="2655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ECB4723-25AE-4F47-AF11-F38EE7BF4A5F}"/>
              </a:ext>
            </a:extLst>
          </p:cNvPr>
          <p:cNvSpPr txBox="1"/>
          <p:nvPr/>
        </p:nvSpPr>
        <p:spPr>
          <a:xfrm>
            <a:off x="1934560" y="572396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(23Na) /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baseline="-25000" dirty="0" err="1"/>
              <a:t>N</a:t>
            </a:r>
            <a:endParaRPr lang="en-CH" baseline="-25000" dirty="0"/>
          </a:p>
        </p:txBody>
      </p:sp>
    </p:spTree>
    <p:extLst>
      <p:ext uri="{BB962C8B-B14F-4D97-AF65-F5344CB8AC3E}">
        <p14:creationId xmlns:p14="http://schemas.microsoft.com/office/powerpoint/2010/main" val="426125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8" grpId="0"/>
      <p:bldP spid="12" grpId="0"/>
      <p:bldP spid="15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804" y="-121026"/>
            <a:ext cx="8676456" cy="980736"/>
          </a:xfrm>
        </p:spPr>
        <p:txBody>
          <a:bodyPr>
            <a:noAutofit/>
          </a:bodyPr>
          <a:lstStyle/>
          <a:p>
            <a:r>
              <a:rPr lang="en-US" sz="3600" dirty="0"/>
              <a:t>Experiment at ISOLDE-CERN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88" y="2080605"/>
            <a:ext cx="7653536" cy="4525963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07504" y="1650269"/>
            <a:ext cx="8676456" cy="5037137"/>
            <a:chOff x="467545" y="1388446"/>
            <a:chExt cx="8676455" cy="5038348"/>
          </a:xfrm>
        </p:grpSpPr>
        <p:pic>
          <p:nvPicPr>
            <p:cNvPr id="20" name="Picture 19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3"/>
            <a:stretch/>
          </p:blipFill>
          <p:spPr bwMode="auto">
            <a:xfrm>
              <a:off x="467545" y="1388446"/>
              <a:ext cx="8676455" cy="5038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555626" y="5151726"/>
              <a:ext cx="954088" cy="1968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1339" y="5424841"/>
              <a:ext cx="976312" cy="198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33" name="TextBox 3"/>
          <p:cNvSpPr txBox="1">
            <a:spLocks noChangeArrowheads="1"/>
          </p:cNvSpPr>
          <p:nvPr/>
        </p:nvSpPr>
        <p:spPr bwMode="auto">
          <a:xfrm>
            <a:off x="4591325" y="2734926"/>
            <a:ext cx="14210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dirty="0">
                <a:solidFill>
                  <a:srgbClr val="FFFFFF"/>
                </a:solidFill>
              </a:rPr>
              <a:t>magnetic mass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solidFill>
                  <a:srgbClr val="FFFFFF"/>
                </a:solidFill>
              </a:rPr>
              <a:t>separator</a:t>
            </a:r>
            <a:endParaRPr lang="en-GB" altLang="en-US" sz="1600" dirty="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dirty="0">
              <a:solidFill>
                <a:srgbClr val="FFFFFF"/>
              </a:solidFill>
            </a:endParaRPr>
          </a:p>
        </p:txBody>
      </p:sp>
      <p:sp>
        <p:nvSpPr>
          <p:cNvPr id="34" name="TextBox 3"/>
          <p:cNvSpPr txBox="1">
            <a:spLocks noChangeArrowheads="1"/>
          </p:cNvSpPr>
          <p:nvPr/>
        </p:nvSpPr>
        <p:spPr bwMode="auto">
          <a:xfrm>
            <a:off x="7308304" y="4984123"/>
            <a:ext cx="15354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FFFF"/>
                </a:solidFill>
              </a:rPr>
              <a:t>1.4 </a:t>
            </a:r>
            <a:r>
              <a:rPr lang="en-US" altLang="en-US" sz="1600" dirty="0" err="1">
                <a:solidFill>
                  <a:srgbClr val="FFFFFF"/>
                </a:solidFill>
              </a:rPr>
              <a:t>GeV</a:t>
            </a:r>
            <a:r>
              <a:rPr lang="en-US" altLang="en-US" sz="1600" dirty="0">
                <a:solidFill>
                  <a:srgbClr val="FFFFFF"/>
                </a:solidFill>
              </a:rPr>
              <a:t> protons</a:t>
            </a:r>
            <a:endParaRPr lang="en-GB" altLang="en-US" sz="1600" dirty="0">
              <a:solidFill>
                <a:srgbClr val="FFFFFF"/>
              </a:solidFill>
            </a:endParaRPr>
          </a:p>
        </p:txBody>
      </p:sp>
      <p:sp>
        <p:nvSpPr>
          <p:cNvPr id="35" name="TextBox 3"/>
          <p:cNvSpPr txBox="1">
            <a:spLocks noChangeArrowheads="1"/>
          </p:cNvSpPr>
          <p:nvPr/>
        </p:nvSpPr>
        <p:spPr bwMode="auto">
          <a:xfrm>
            <a:off x="6983460" y="3382893"/>
            <a:ext cx="6830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FFFF"/>
                </a:solidFill>
              </a:rPr>
              <a:t>target</a:t>
            </a:r>
            <a:endParaRPr lang="en-GB" altLang="en-US" sz="1600" dirty="0">
              <a:solidFill>
                <a:srgbClr val="FFFFFF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8429661" y="4852944"/>
            <a:ext cx="78605" cy="3004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/>
          </p:cNvCxnSpPr>
          <p:nvPr/>
        </p:nvCxnSpPr>
        <p:spPr>
          <a:xfrm flipH="1">
            <a:off x="6732240" y="3647223"/>
            <a:ext cx="463845" cy="88336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</p:cNvCxnSpPr>
          <p:nvPr/>
        </p:nvCxnSpPr>
        <p:spPr>
          <a:xfrm>
            <a:off x="5057250" y="3316511"/>
            <a:ext cx="1520976" cy="16676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8244408" y="4703572"/>
            <a:ext cx="467159" cy="4304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</p:cNvCxnSpPr>
          <p:nvPr/>
        </p:nvCxnSpPr>
        <p:spPr>
          <a:xfrm flipH="1">
            <a:off x="5661394" y="3647223"/>
            <a:ext cx="1420887" cy="25346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</p:cNvCxnSpPr>
          <p:nvPr/>
        </p:nvCxnSpPr>
        <p:spPr>
          <a:xfrm>
            <a:off x="4976002" y="3349702"/>
            <a:ext cx="403962" cy="10746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5800564" y="4395838"/>
            <a:ext cx="192196" cy="5730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4075708" y="5311489"/>
            <a:ext cx="1154185" cy="32305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1653B4-FF91-43E1-AA5D-F9D4C9388187}"/>
              </a:ext>
            </a:extLst>
          </p:cNvPr>
          <p:cNvSpPr txBox="1"/>
          <p:nvPr/>
        </p:nvSpPr>
        <p:spPr>
          <a:xfrm>
            <a:off x="790598" y="1078286"/>
            <a:ext cx="6942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ISOLDE: CERN facility for production and research with radioactive nuclei</a:t>
            </a:r>
          </a:p>
        </p:txBody>
      </p:sp>
    </p:spTree>
    <p:extLst>
      <p:ext uri="{BB962C8B-B14F-4D97-AF65-F5344CB8AC3E}">
        <p14:creationId xmlns:p14="http://schemas.microsoft.com/office/powerpoint/2010/main" val="1741870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23962-36BF-63A2-65EC-1CC3ABFC7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" y="2924944"/>
            <a:ext cx="9072000" cy="620696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54AAC-4F82-0CE0-32BF-9931792DBB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579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71352</TotalTime>
  <Words>6444</Words>
  <Application>Microsoft Office PowerPoint</Application>
  <PresentationFormat>On-screen Show (4:3)</PresentationFormat>
  <Paragraphs>1257</Paragraphs>
  <Slides>89</Slides>
  <Notes>4</Notes>
  <HiddenSlides>18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9" baseType="lpstr">
      <vt:lpstr>AdvOTb65e897d.B</vt:lpstr>
      <vt:lpstr>Arial</vt:lpstr>
      <vt:lpstr>Calibri</vt:lpstr>
      <vt:lpstr>Cambria Math</vt:lpstr>
      <vt:lpstr>CMR10</vt:lpstr>
      <vt:lpstr>Comic Sans MS</vt:lpstr>
      <vt:lpstr>Noto Sans Symbols</vt:lpstr>
      <vt:lpstr>Symbol</vt:lpstr>
      <vt:lpstr>Wingdings</vt:lpstr>
      <vt:lpstr>Office Theme</vt:lpstr>
      <vt:lpstr> Radiation-detected  magnetic resonance    RD-NMR and RD-MRI </vt:lpstr>
      <vt:lpstr>Principles of RD-NMR</vt:lpstr>
      <vt:lpstr>Conventional NMR and MRI: principle</vt:lpstr>
      <vt:lpstr>Conventional NMR and MRI: applications</vt:lpstr>
      <vt:lpstr>Conventional NMR/MRI: challenges</vt:lpstr>
      <vt:lpstr>Present RD-NMR probe nuclei</vt:lpstr>
      <vt:lpstr>Radiation-detected NMR: hyperpolarisation</vt:lpstr>
      <vt:lpstr>Radiation-detected NMR: decay asymmetry</vt:lpstr>
      <vt:lpstr>Examples</vt:lpstr>
      <vt:lpstr>Use of polarised unstable nuclei</vt:lpstr>
      <vt:lpstr>Sensitivity and new nuclei</vt:lpstr>
      <vt:lpstr>Sub-micrometer resolution</vt:lpstr>
      <vt:lpstr>Real-time measurement</vt:lpstr>
      <vt:lpstr>Portable and cost-efficient setups</vt:lpstr>
      <vt:lpstr>Team and expertise</vt:lpstr>
      <vt:lpstr>b-NMR: metal ions in chemistry and biology</vt:lpstr>
      <vt:lpstr>RD-ZULF-NMR</vt:lpstr>
      <vt:lpstr>g-MRI with long-lived polarised nuclei</vt:lpstr>
      <vt:lpstr>g-MRI and lung &amp; brain imaging with Xe isomers</vt:lpstr>
      <vt:lpstr>Radiation-detected (RD-)NMR</vt:lpstr>
      <vt:lpstr>ISOLDE radionuclei</vt:lpstr>
      <vt:lpstr>Isotope production for RD-NMR</vt:lpstr>
      <vt:lpstr>Hyperpolarisation for RD-NMR</vt:lpstr>
      <vt:lpstr>Use of polarised unstable nuclei</vt:lpstr>
      <vt:lpstr>Chemistry, biology, and material science  with beta-NMR  on optically-pumped short-lived nuclei</vt:lpstr>
      <vt:lpstr>b-NMR on optically-pumped short-lived nuclei</vt:lpstr>
      <vt:lpstr>RD-NMR nuclei for optical pumping</vt:lpstr>
      <vt:lpstr>RD-NMR probe nuclei</vt:lpstr>
      <vt:lpstr>Liquid b-NMR on I=1/2 potassium nuclei</vt:lpstr>
      <vt:lpstr>DNA G-quadruplex binding to potassium </vt:lpstr>
      <vt:lpstr>PowerPoint Presentation</vt:lpstr>
      <vt:lpstr>Li diffusion in all solid-state batteries</vt:lpstr>
      <vt:lpstr>Distribution of B field &amp; neutrons in unstable nuclei</vt:lpstr>
      <vt:lpstr>Distribution of magnetic field &amp; neutrons in nuclei</vt:lpstr>
      <vt:lpstr>Distribution of magnetisation in 47K vs stable 39K</vt:lpstr>
      <vt:lpstr>Chemistry and biology on PET isotopes with para-hydrogen and DNP polarisation</vt:lpstr>
      <vt:lpstr>RD-ZULF-NMR on long-lived PET isotopes</vt:lpstr>
      <vt:lpstr>SABRE optimization with natural-abundance  15N</vt:lpstr>
      <vt:lpstr>Setup for RD-ZULF-NMR</vt:lpstr>
      <vt:lpstr>First SABRE polarization tests on 13N</vt:lpstr>
      <vt:lpstr>PET isotopes polarized with DNP</vt:lpstr>
      <vt:lpstr>g-detected MRI</vt:lpstr>
      <vt:lpstr>Stable 129Xe MRI</vt:lpstr>
      <vt:lpstr>g-MRI with long-lived Xe isomers</vt:lpstr>
      <vt:lpstr>g-detected MRI – spatial resolution</vt:lpstr>
      <vt:lpstr>Acknowledgements</vt:lpstr>
      <vt:lpstr>More studies planned for 2024</vt:lpstr>
      <vt:lpstr>Radiation-detected NMR</vt:lpstr>
      <vt:lpstr>Hyperpolarisation for RD-NMR</vt:lpstr>
      <vt:lpstr>b-NMR on optically-pumped short-lived nuclei</vt:lpstr>
      <vt:lpstr>ppm magnetic moments of unstable nuclei </vt:lpstr>
      <vt:lpstr>Potassium binding to DNA G-quadruplexes</vt:lpstr>
      <vt:lpstr>Backup </vt:lpstr>
      <vt:lpstr>RD-NMR measurement</vt:lpstr>
      <vt:lpstr>Spin polarization via optical pumping</vt:lpstr>
      <vt:lpstr>Radiation-detected NMR at CERN</vt:lpstr>
      <vt:lpstr>Elements polarized with lasers</vt:lpstr>
      <vt:lpstr>b-NMR setup at ISOLDE</vt:lpstr>
      <vt:lpstr>Experimental setup 2016 - 2019</vt:lpstr>
      <vt:lpstr>Experimental setup since 2021</vt:lpstr>
      <vt:lpstr>Projects</vt:lpstr>
      <vt:lpstr>ppm magnetic moments of unstable nuclei </vt:lpstr>
      <vt:lpstr>Magnetic dipole moments of stable nuclei </vt:lpstr>
      <vt:lpstr>ppm-accuracy in nuclear magnetic moments</vt:lpstr>
      <vt:lpstr>Ab initio quantum chemistry calculations</vt:lpstr>
      <vt:lpstr>ppm accuracy in frequency ratio &amp; reference</vt:lpstr>
      <vt:lpstr>Moments of radio-nuclei with ppm accuracy</vt:lpstr>
      <vt:lpstr>New probe nuclei for NMR studies</vt:lpstr>
      <vt:lpstr>Liquid b-NMR on I=1/2 potassium nuclei</vt:lpstr>
      <vt:lpstr>b-NMR and DNA G-Quadruplexes</vt:lpstr>
      <vt:lpstr>Potassium binding to DNA G-quadruplexes</vt:lpstr>
      <vt:lpstr>Liquid dispenser system at high vacuum</vt:lpstr>
      <vt:lpstr>b-ZULF-NMR on long-lived PET nuclei</vt:lpstr>
      <vt:lpstr>g-detected MRI</vt:lpstr>
      <vt:lpstr>Stable 129Xe MRI</vt:lpstr>
      <vt:lpstr>g-MRI with long-lived Xe isomers</vt:lpstr>
      <vt:lpstr>g-detected MRI – spatial resolution</vt:lpstr>
      <vt:lpstr>Summary and outlook</vt:lpstr>
      <vt:lpstr>Acknowledgements</vt:lpstr>
      <vt:lpstr>liquid b-NMR to understand short-lived nuclei</vt:lpstr>
      <vt:lpstr>Idea</vt:lpstr>
      <vt:lpstr>Ingredients</vt:lpstr>
      <vt:lpstr>rf-laser double resonance spectroscopy</vt:lpstr>
      <vt:lpstr>PowerPoint Presentation</vt:lpstr>
      <vt:lpstr>Beta-detected NMR</vt:lpstr>
      <vt:lpstr>Liquid-NMR chamber</vt:lpstr>
      <vt:lpstr>b-NMR spectra recording</vt:lpstr>
      <vt:lpstr>Accurate m of radio-nuclei</vt:lpstr>
      <vt:lpstr>Experiment at ISOLDE-CERN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mkowalska</dc:creator>
  <cp:lastModifiedBy>Magdalena Kowalska</cp:lastModifiedBy>
  <cp:revision>1463</cp:revision>
  <cp:lastPrinted>2017-06-12T14:02:24Z</cp:lastPrinted>
  <dcterms:created xsi:type="dcterms:W3CDTF">2012-03-08T16:06:15Z</dcterms:created>
  <dcterms:modified xsi:type="dcterms:W3CDTF">2024-08-28T16:13:26Z</dcterms:modified>
</cp:coreProperties>
</file>