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1"/>
  </p:notesMasterIdLst>
  <p:sldIdLst>
    <p:sldId id="256" r:id="rId5"/>
    <p:sldId id="356" r:id="rId6"/>
    <p:sldId id="362" r:id="rId7"/>
    <p:sldId id="363" r:id="rId8"/>
    <p:sldId id="359" r:id="rId9"/>
    <p:sldId id="372" r:id="rId10"/>
    <p:sldId id="366" r:id="rId11"/>
    <p:sldId id="368" r:id="rId12"/>
    <p:sldId id="370" r:id="rId13"/>
    <p:sldId id="371" r:id="rId14"/>
    <p:sldId id="369" r:id="rId15"/>
    <p:sldId id="373" r:id="rId16"/>
    <p:sldId id="374" r:id="rId17"/>
    <p:sldId id="281" r:id="rId18"/>
    <p:sldId id="282" r:id="rId19"/>
    <p:sldId id="357" r:id="rId20"/>
    <p:sldId id="361" r:id="rId21"/>
    <p:sldId id="360" r:id="rId22"/>
    <p:sldId id="264" r:id="rId23"/>
    <p:sldId id="279" r:id="rId24"/>
    <p:sldId id="269" r:id="rId25"/>
    <p:sldId id="270" r:id="rId26"/>
    <p:sldId id="277" r:id="rId27"/>
    <p:sldId id="271" r:id="rId28"/>
    <p:sldId id="273" r:id="rId29"/>
    <p:sldId id="272" r:id="rId30"/>
    <p:sldId id="276" r:id="rId31"/>
    <p:sldId id="290" r:id="rId32"/>
    <p:sldId id="288" r:id="rId33"/>
    <p:sldId id="289" r:id="rId34"/>
    <p:sldId id="296" r:id="rId35"/>
    <p:sldId id="297" r:id="rId36"/>
    <p:sldId id="299" r:id="rId37"/>
    <p:sldId id="301" r:id="rId38"/>
    <p:sldId id="302" r:id="rId39"/>
    <p:sldId id="303"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25" autoAdjust="0"/>
    <p:restoredTop sz="84579" autoAdjust="0"/>
  </p:normalViewPr>
  <p:slideViewPr>
    <p:cSldViewPr snapToGrid="0">
      <p:cViewPr varScale="1">
        <p:scale>
          <a:sx n="91" d="100"/>
          <a:sy n="91" d="100"/>
        </p:scale>
        <p:origin x="159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BF0E12-32BA-40F4-A4F2-E9B27B434222}" type="datetimeFigureOut">
              <a:rPr lang="en-US" smtClean="0"/>
              <a:t>7/25/24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1EFF3D-4C22-4CB7-A9B3-335346EDFAE7}" type="slidenum">
              <a:rPr lang="en-US" smtClean="0"/>
              <a:t>‹#›</a:t>
            </a:fld>
            <a:endParaRPr lang="en-US"/>
          </a:p>
        </p:txBody>
      </p:sp>
    </p:spTree>
    <p:extLst>
      <p:ext uri="{BB962C8B-B14F-4D97-AF65-F5344CB8AC3E}">
        <p14:creationId xmlns:p14="http://schemas.microsoft.com/office/powerpoint/2010/main" val="2919433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arial" panose="020B0604020202020204" pitchFamily="34" charset="0"/>
              </a:rPr>
              <a:t>Four-top candidate from 2018. Event display of a candidate four-top-quark event (Run 349114, Event 1280053930) with seven jets (four of them are b-tagged); two of the top quarks decay leptonically (one with a resulting muon, shown in red, and one with an electron, shown in green), and two top quarks decay hadronically. Green rectangles correspond to energy deposits in cells of the electromagnetic calorimeter, while yellow rectangles correspond to energy deposits in cells of the hadron calorimeter. The jets (b-tagged jets) are shown as yellow (blue) cones. The direction of the missing transverse momentum is indicated by a dotted line.</a:t>
            </a:r>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23</a:t>
            </a:fld>
            <a:endParaRPr lang="en-US"/>
          </a:p>
        </p:txBody>
      </p:sp>
    </p:spTree>
    <p:extLst>
      <p:ext uri="{BB962C8B-B14F-4D97-AF65-F5344CB8AC3E}">
        <p14:creationId xmlns:p14="http://schemas.microsoft.com/office/powerpoint/2010/main" val="3596791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28</a:t>
            </a:fld>
            <a:endParaRPr lang="en-US"/>
          </a:p>
        </p:txBody>
      </p:sp>
    </p:spTree>
    <p:extLst>
      <p:ext uri="{BB962C8B-B14F-4D97-AF65-F5344CB8AC3E}">
        <p14:creationId xmlns:p14="http://schemas.microsoft.com/office/powerpoint/2010/main" val="1023754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30</a:t>
            </a:fld>
            <a:endParaRPr lang="en-US"/>
          </a:p>
        </p:txBody>
      </p:sp>
    </p:spTree>
    <p:extLst>
      <p:ext uri="{BB962C8B-B14F-4D97-AF65-F5344CB8AC3E}">
        <p14:creationId xmlns:p14="http://schemas.microsoft.com/office/powerpoint/2010/main" val="8424139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16000" y="2181663"/>
            <a:ext cx="3360000" cy="2494674"/>
          </a:xfrm>
          <a:prstGeom prst="rect">
            <a:avLst/>
          </a:prstGeom>
        </p:spPr>
      </p:pic>
    </p:spTree>
    <p:extLst>
      <p:ext uri="{BB962C8B-B14F-4D97-AF65-F5344CB8AC3E}">
        <p14:creationId xmlns:p14="http://schemas.microsoft.com/office/powerpoint/2010/main" val="21646965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3" name="Footer Placeholder 2">
            <a:extLst>
              <a:ext uri="{FF2B5EF4-FFF2-40B4-BE49-F238E27FC236}">
                <a16:creationId xmlns:a16="http://schemas.microsoft.com/office/drawing/2014/main" id="{F536317C-B766-8D2D-253A-AA7086F59A1D}"/>
              </a:ext>
            </a:extLst>
          </p:cNvPr>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751506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41316869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solidFill>
                  <a:srgbClr val="0055A0">
                    <a:tint val="75000"/>
                  </a:srgbClr>
                </a:solidFill>
              </a:rPr>
              <a:t>A. Filenius</a:t>
            </a:r>
          </a:p>
        </p:txBody>
      </p:sp>
    </p:spTree>
    <p:extLst>
      <p:ext uri="{BB962C8B-B14F-4D97-AF65-F5344CB8AC3E}">
        <p14:creationId xmlns:p14="http://schemas.microsoft.com/office/powerpoint/2010/main" val="55731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7" name="Image 2"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65562" y="2663939"/>
            <a:ext cx="2060876" cy="1530123"/>
          </a:xfrm>
          <a:prstGeom prst="rect">
            <a:avLst/>
          </a:prstGeom>
        </p:spPr>
      </p:pic>
    </p:spTree>
    <p:extLst>
      <p:ext uri="{BB962C8B-B14F-4D97-AF65-F5344CB8AC3E}">
        <p14:creationId xmlns:p14="http://schemas.microsoft.com/office/powerpoint/2010/main" val="3924283750"/>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68880-79AC-2CF1-2B49-A872A91AD9CD}"/>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E5B7475F-6413-F853-FF8A-13E4B90430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Slide Number Placeholder 5">
            <a:extLst>
              <a:ext uri="{FF2B5EF4-FFF2-40B4-BE49-F238E27FC236}">
                <a16:creationId xmlns:a16="http://schemas.microsoft.com/office/drawing/2014/main" id="{FCCDBCF3-5C41-1B1D-E9C1-0C032014A5DF}"/>
              </a:ext>
            </a:extLst>
          </p:cNvPr>
          <p:cNvSpPr>
            <a:spLocks noGrp="1"/>
          </p:cNvSpPr>
          <p:nvPr>
            <p:ph type="sldNum" sz="quarter" idx="12"/>
          </p:nvPr>
        </p:nvSpPr>
        <p:spPr/>
        <p:txBody>
          <a:bodyPr/>
          <a:lstStyle/>
          <a:p>
            <a:fld id="{118D88C7-C99C-447C-8BCF-8F8A84AD502D}" type="slidenum">
              <a:rPr lang="en-US" smtClean="0"/>
              <a:t>‹#›</a:t>
            </a:fld>
            <a:endParaRPr lang="en-US"/>
          </a:p>
        </p:txBody>
      </p:sp>
      <p:sp>
        <p:nvSpPr>
          <p:cNvPr id="8" name="Footer Placeholder 4">
            <a:extLst>
              <a:ext uri="{FF2B5EF4-FFF2-40B4-BE49-F238E27FC236}">
                <a16:creationId xmlns:a16="http://schemas.microsoft.com/office/drawing/2014/main" id="{F7BD5C10-3FA6-8DCC-A7AD-0109CD2EE7EF}"/>
              </a:ext>
            </a:extLst>
          </p:cNvPr>
          <p:cNvSpPr>
            <a:spLocks noGrp="1"/>
          </p:cNvSpPr>
          <p:nvPr>
            <p:ph type="ftr" sz="quarter" idx="11"/>
          </p:nvPr>
        </p:nvSpPr>
        <p:spPr>
          <a:xfrm>
            <a:off x="6910341" y="6356351"/>
            <a:ext cx="3860800" cy="365125"/>
          </a:xfrm>
        </p:spPr>
        <p:txBody>
          <a:bodyPr/>
          <a:lstStyle/>
          <a:p>
            <a:endParaRPr lang="en-US"/>
          </a:p>
        </p:txBody>
      </p:sp>
    </p:spTree>
    <p:extLst>
      <p:ext uri="{BB962C8B-B14F-4D97-AF65-F5344CB8AC3E}">
        <p14:creationId xmlns:p14="http://schemas.microsoft.com/office/powerpoint/2010/main" val="4148908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65562" y="2486891"/>
            <a:ext cx="2060876" cy="1707171"/>
          </a:xfrm>
          <a:prstGeom prst="rect">
            <a:avLst/>
          </a:prstGeom>
        </p:spPr>
      </p:pic>
    </p:spTree>
    <p:extLst>
      <p:ext uri="{BB962C8B-B14F-4D97-AF65-F5344CB8AC3E}">
        <p14:creationId xmlns:p14="http://schemas.microsoft.com/office/powerpoint/2010/main" val="1083448131"/>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6000" y="1683327"/>
            <a:ext cx="3360000" cy="3005673"/>
          </a:xfrm>
          <a:prstGeom prst="rect">
            <a:avLst/>
          </a:prstGeom>
        </p:spPr>
      </p:pic>
    </p:spTree>
    <p:extLst>
      <p:ext uri="{BB962C8B-B14F-4D97-AF65-F5344CB8AC3E}">
        <p14:creationId xmlns:p14="http://schemas.microsoft.com/office/powerpoint/2010/main" val="121933024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p:nvPicPr>
        <p:blipFill rotWithShape="1">
          <a:blip r:embed="rId2" cstate="email">
            <a:extLst>
              <a:ext uri="{28A0092B-C50C-407E-A947-70E740481C1C}">
                <a14:useLocalDpi xmlns:a14="http://schemas.microsoft.com/office/drawing/2010/main" val="0"/>
              </a:ext>
            </a:extLst>
          </a:blip>
          <a:srcRect b="17835"/>
          <a:stretch/>
        </p:blipFill>
        <p:spPr>
          <a:xfrm>
            <a:off x="5279254" y="2765965"/>
            <a:ext cx="1629261" cy="1261931"/>
          </a:xfrm>
          <a:prstGeom prst="rect">
            <a:avLst/>
          </a:prstGeom>
        </p:spPr>
      </p:pic>
      <p:sp>
        <p:nvSpPr>
          <p:cNvPr id="6"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36027293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6" name="Footer Placeholder 2">
            <a:extLst>
              <a:ext uri="{FF2B5EF4-FFF2-40B4-BE49-F238E27FC236}">
                <a16:creationId xmlns:a16="http://schemas.microsoft.com/office/drawing/2014/main" id="{B25D03D3-CB06-8D84-B271-DE20C733BBC8}"/>
              </a:ext>
            </a:extLst>
          </p:cNvPr>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2279239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2561338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5" name="Footer Placeholder 2">
            <a:extLst>
              <a:ext uri="{FF2B5EF4-FFF2-40B4-BE49-F238E27FC236}">
                <a16:creationId xmlns:a16="http://schemas.microsoft.com/office/drawing/2014/main" id="{27D96A04-2871-8F20-2AC1-3CC724392EAF}"/>
              </a:ext>
            </a:extLst>
          </p:cNvPr>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2597206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609600" y="1600201"/>
            <a:ext cx="48768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6" name="Footer Placeholder 2">
            <a:extLst>
              <a:ext uri="{FF2B5EF4-FFF2-40B4-BE49-F238E27FC236}">
                <a16:creationId xmlns:a16="http://schemas.microsoft.com/office/drawing/2014/main" id="{C3FE147E-5B89-A4B0-405E-FDE77C6A8F1B}"/>
              </a:ext>
            </a:extLst>
          </p:cNvPr>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2839117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1"/>
            <a:ext cx="109728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4" name="Espace réservé du texte 3"/>
          <p:cNvSpPr>
            <a:spLocks noGrp="1"/>
          </p:cNvSpPr>
          <p:nvPr>
            <p:ph type="body" sz="half" idx="3"/>
          </p:nvPr>
        </p:nvSpPr>
        <p:spPr>
          <a:xfrm>
            <a:off x="6193368"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8" name="Footer Placeholder 2">
            <a:extLst>
              <a:ext uri="{FF2B5EF4-FFF2-40B4-BE49-F238E27FC236}">
                <a16:creationId xmlns:a16="http://schemas.microsoft.com/office/drawing/2014/main" id="{A43B6666-E3BE-9460-D2BA-D83D96B56CCF}"/>
              </a:ext>
            </a:extLst>
          </p:cNvPr>
          <p:cNvSpPr>
            <a:spLocks noGrp="1"/>
          </p:cNvSpPr>
          <p:nvPr>
            <p:ph type="ftr" sz="quarter" idx="14"/>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2460093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0" y="1325607"/>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0" y="6157663"/>
            <a:ext cx="12192000" cy="707202"/>
          </a:xfrm>
          <a:prstGeom prst="rect">
            <a:avLst/>
          </a:prstGeom>
        </p:spPr>
      </p:pic>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pic>
        <p:nvPicPr>
          <p:cNvPr id="2050" name="Picture 2">
            <a:extLst>
              <a:ext uri="{FF2B5EF4-FFF2-40B4-BE49-F238E27FC236}">
                <a16:creationId xmlns:a16="http://schemas.microsoft.com/office/drawing/2014/main" id="{BBA41BDF-D797-02AB-F37C-DB5E4EB23AA8}"/>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286000" y="1847850"/>
            <a:ext cx="7620000" cy="31623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EAF00BA8-BA22-4873-F2EA-48C368C53FB0}"/>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1039089" y="6293127"/>
            <a:ext cx="1032165" cy="428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16438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arxiv.org/abs/2106.03898" TargetMode="Externa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29.png"/></Relationships>
</file>

<file path=ppt/slides/_rels/slide3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9.png"/><Relationship Id="rId7" Type="http://schemas.openxmlformats.org/officeDocument/2006/relationships/image" Target="../media/image36.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hyperlink" Target="https://arxiv.org/abs/1907.11181" TargetMode="External"/><Relationship Id="rId2" Type="http://schemas.openxmlformats.org/officeDocument/2006/relationships/hyperlink" Target="https://doi.org/10.1016/j.nima.2014.02.029" TargetMode="External"/><Relationship Id="rId1" Type="http://schemas.openxmlformats.org/officeDocument/2006/relationships/slideLayout" Target="../slideLayouts/slideLayout7.xml"/><Relationship Id="rId5" Type="http://schemas.openxmlformats.org/officeDocument/2006/relationships/hyperlink" Target="https://arxiv.org/abs/2106.03898" TargetMode="External"/><Relationship Id="rId4" Type="http://schemas.openxmlformats.org/officeDocument/2006/relationships/hyperlink" Target="https://cds.cern.ch/record/2765538/files/ATL-COM-PHYS-2021-195.pdf"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arxiv.org/abs/hep-ex/9808029" TargetMode="External"/><Relationship Id="rId2" Type="http://schemas.openxmlformats.org/officeDocument/2006/relationships/hyperlink" Target="https://pdg.lbl.gov/2019/reviews/rpp2019-rev-top-quark.pdf" TargetMode="External"/><Relationship Id="rId1" Type="http://schemas.openxmlformats.org/officeDocument/2006/relationships/slideLayout" Target="../slideLayouts/slideLayout7.xml"/><Relationship Id="rId4" Type="http://schemas.openxmlformats.org/officeDocument/2006/relationships/hyperlink" Target="https://arxiv.org/abs/2307.02405"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728F8-3971-044D-ED34-85E00027D8C5}"/>
              </a:ext>
            </a:extLst>
          </p:cNvPr>
          <p:cNvSpPr>
            <a:spLocks noGrp="1"/>
          </p:cNvSpPr>
          <p:nvPr>
            <p:ph type="ctrTitle"/>
          </p:nvPr>
        </p:nvSpPr>
        <p:spPr>
          <a:xfrm>
            <a:off x="268856" y="868362"/>
            <a:ext cx="11654287" cy="2387600"/>
          </a:xfrm>
        </p:spPr>
        <p:txBody>
          <a:bodyPr>
            <a:normAutofit/>
          </a:bodyPr>
          <a:lstStyle/>
          <a:p>
            <a:r>
              <a:rPr lang="en-US" sz="3200" b="1" dirty="0"/>
              <a:t>Project Update</a:t>
            </a:r>
            <a:br>
              <a:rPr lang="en-US" sz="3200" dirty="0"/>
            </a:br>
            <a:r>
              <a:rPr lang="en-US" sz="3200" dirty="0"/>
              <a:t>Investigating Four-Top Production with ATLAS</a:t>
            </a:r>
          </a:p>
        </p:txBody>
      </p:sp>
      <p:sp>
        <p:nvSpPr>
          <p:cNvPr id="3" name="Subtitle 2">
            <a:extLst>
              <a:ext uri="{FF2B5EF4-FFF2-40B4-BE49-F238E27FC236}">
                <a16:creationId xmlns:a16="http://schemas.microsoft.com/office/drawing/2014/main" id="{EE86E8CF-E0DC-485C-15A5-3AF4FB744F25}"/>
              </a:ext>
            </a:extLst>
          </p:cNvPr>
          <p:cNvSpPr>
            <a:spLocks noGrp="1"/>
          </p:cNvSpPr>
          <p:nvPr>
            <p:ph type="subTitle" idx="1"/>
          </p:nvPr>
        </p:nvSpPr>
        <p:spPr/>
        <p:txBody>
          <a:bodyPr>
            <a:normAutofit lnSpcReduction="10000"/>
          </a:bodyPr>
          <a:lstStyle/>
          <a:p>
            <a:r>
              <a:rPr lang="en-US" dirty="0"/>
              <a:t>Dean Reiter</a:t>
            </a:r>
          </a:p>
          <a:p>
            <a:r>
              <a:rPr lang="en-US" dirty="0"/>
              <a:t>Cornell University</a:t>
            </a:r>
          </a:p>
          <a:p>
            <a:r>
              <a:rPr lang="en-US" dirty="0"/>
              <a:t>Advisor: </a:t>
            </a:r>
            <a:r>
              <a:rPr lang="en-US" dirty="0" err="1"/>
              <a:t>Nedaa</a:t>
            </a:r>
            <a:r>
              <a:rPr lang="en-US" dirty="0"/>
              <a:t>-Alexandra </a:t>
            </a:r>
            <a:r>
              <a:rPr lang="en-US" dirty="0" err="1"/>
              <a:t>Asbah</a:t>
            </a:r>
            <a:endParaRPr lang="en-US" dirty="0"/>
          </a:p>
          <a:p>
            <a:r>
              <a:rPr lang="en-US" dirty="0"/>
              <a:t>July 25, 2024</a:t>
            </a:r>
          </a:p>
        </p:txBody>
      </p:sp>
    </p:spTree>
    <p:extLst>
      <p:ext uri="{BB962C8B-B14F-4D97-AF65-F5344CB8AC3E}">
        <p14:creationId xmlns:p14="http://schemas.microsoft.com/office/powerpoint/2010/main" val="27757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9A4D7-E3CA-776A-6313-1F29503EF292}"/>
              </a:ext>
            </a:extLst>
          </p:cNvPr>
          <p:cNvSpPr>
            <a:spLocks noGrp="1"/>
          </p:cNvSpPr>
          <p:nvPr>
            <p:ph type="title"/>
          </p:nvPr>
        </p:nvSpPr>
        <p:spPr/>
        <p:txBody>
          <a:bodyPr/>
          <a:lstStyle/>
          <a:p>
            <a:r>
              <a:rPr lang="en-US" dirty="0"/>
              <a:t>Target Data</a:t>
            </a:r>
          </a:p>
        </p:txBody>
      </p:sp>
      <p:sp>
        <p:nvSpPr>
          <p:cNvPr id="3" name="Content Placeholder 2">
            <a:extLst>
              <a:ext uri="{FF2B5EF4-FFF2-40B4-BE49-F238E27FC236}">
                <a16:creationId xmlns:a16="http://schemas.microsoft.com/office/drawing/2014/main" id="{46A003ED-3208-E811-BEA5-67B434442B08}"/>
              </a:ext>
            </a:extLst>
          </p:cNvPr>
          <p:cNvSpPr>
            <a:spLocks noGrp="1"/>
          </p:cNvSpPr>
          <p:nvPr>
            <p:ph idx="1"/>
          </p:nvPr>
        </p:nvSpPr>
        <p:spPr>
          <a:xfrm>
            <a:off x="609600" y="1325607"/>
            <a:ext cx="6156960" cy="4667421"/>
          </a:xfrm>
        </p:spPr>
        <p:txBody>
          <a:bodyPr/>
          <a:lstStyle/>
          <a:p>
            <a:r>
              <a:rPr lang="en-US" dirty="0"/>
              <a:t>Contains indices of correct assignments</a:t>
            </a:r>
          </a:p>
          <a:p>
            <a:r>
              <a:rPr lang="en-US" dirty="0"/>
              <a:t>-1 means there is a missing jet</a:t>
            </a:r>
          </a:p>
          <a:p>
            <a:pPr lvl="1"/>
            <a:r>
              <a:rPr lang="en-US" dirty="0"/>
              <a:t>Impossible to fully reconstruct</a:t>
            </a:r>
          </a:p>
        </p:txBody>
      </p:sp>
      <p:sp>
        <p:nvSpPr>
          <p:cNvPr id="4" name="Slide Number Placeholder 3">
            <a:extLst>
              <a:ext uri="{FF2B5EF4-FFF2-40B4-BE49-F238E27FC236}">
                <a16:creationId xmlns:a16="http://schemas.microsoft.com/office/drawing/2014/main" id="{13497F50-BACE-8351-F1E5-CE7D1DB49B83}"/>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10</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B9CC6FE6-D557-92BE-DC3F-5C0C33858D75}"/>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6" name="Picture 5">
            <a:extLst>
              <a:ext uri="{FF2B5EF4-FFF2-40B4-BE49-F238E27FC236}">
                <a16:creationId xmlns:a16="http://schemas.microsoft.com/office/drawing/2014/main" id="{4CECCBBA-0C2F-FD23-E8A1-AC3B111E331B}"/>
              </a:ext>
            </a:extLst>
          </p:cNvPr>
          <p:cNvPicPr>
            <a:picLocks noChangeAspect="1"/>
          </p:cNvPicPr>
          <p:nvPr/>
        </p:nvPicPr>
        <p:blipFill>
          <a:blip r:embed="rId2"/>
          <a:stretch>
            <a:fillRect/>
          </a:stretch>
        </p:blipFill>
        <p:spPr>
          <a:xfrm>
            <a:off x="7406874" y="274710"/>
            <a:ext cx="3755566" cy="5718318"/>
          </a:xfrm>
          <a:prstGeom prst="rect">
            <a:avLst/>
          </a:prstGeom>
        </p:spPr>
      </p:pic>
    </p:spTree>
    <p:extLst>
      <p:ext uri="{BB962C8B-B14F-4D97-AF65-F5344CB8AC3E}">
        <p14:creationId xmlns:p14="http://schemas.microsoft.com/office/powerpoint/2010/main" val="3929064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906A0-F79B-3869-6469-9D2B10E5EDE0}"/>
              </a:ext>
            </a:extLst>
          </p:cNvPr>
          <p:cNvSpPr>
            <a:spLocks noGrp="1"/>
          </p:cNvSpPr>
          <p:nvPr>
            <p:ph type="title"/>
          </p:nvPr>
        </p:nvSpPr>
        <p:spPr>
          <a:xfrm>
            <a:off x="609600" y="385164"/>
            <a:ext cx="10969139" cy="940443"/>
          </a:xfrm>
        </p:spPr>
        <p:txBody>
          <a:bodyPr/>
          <a:lstStyle/>
          <a:p>
            <a:r>
              <a:rPr lang="en-US" dirty="0"/>
              <a:t>Output</a:t>
            </a:r>
          </a:p>
        </p:txBody>
      </p:sp>
      <p:sp>
        <p:nvSpPr>
          <p:cNvPr id="3" name="Content Placeholder 2">
            <a:extLst>
              <a:ext uri="{FF2B5EF4-FFF2-40B4-BE49-F238E27FC236}">
                <a16:creationId xmlns:a16="http://schemas.microsoft.com/office/drawing/2014/main" id="{25B169BE-3242-F436-E9DB-8AEDCAC67114}"/>
              </a:ext>
            </a:extLst>
          </p:cNvPr>
          <p:cNvSpPr>
            <a:spLocks noGrp="1"/>
          </p:cNvSpPr>
          <p:nvPr>
            <p:ph idx="1"/>
          </p:nvPr>
        </p:nvSpPr>
        <p:spPr>
          <a:xfrm>
            <a:off x="609600" y="1325607"/>
            <a:ext cx="10644554" cy="4667421"/>
          </a:xfrm>
        </p:spPr>
        <p:txBody>
          <a:bodyPr>
            <a:normAutofit/>
          </a:bodyPr>
          <a:lstStyle/>
          <a:p>
            <a:r>
              <a:rPr lang="en-US" dirty="0"/>
              <a:t>Most likely assignment for each event and “Assignment probability”</a:t>
            </a:r>
          </a:p>
          <a:p>
            <a:pPr lvl="1"/>
            <a:r>
              <a:rPr lang="en-US" dirty="0"/>
              <a:t>How likely the assignment is correct</a:t>
            </a:r>
          </a:p>
          <a:p>
            <a:r>
              <a:rPr lang="en-US" dirty="0"/>
              <a:t>“Detection probability” for each target</a:t>
            </a:r>
          </a:p>
          <a:p>
            <a:pPr lvl="1"/>
            <a:r>
              <a:rPr lang="en-US" dirty="0"/>
              <a:t>How likely the parent particle is “</a:t>
            </a:r>
            <a:r>
              <a:rPr lang="en-US" dirty="0" err="1"/>
              <a:t>reconstructable</a:t>
            </a:r>
            <a:r>
              <a:rPr lang="en-US" dirty="0"/>
              <a:t>”</a:t>
            </a:r>
          </a:p>
          <a:p>
            <a:pPr lvl="1"/>
            <a:r>
              <a:rPr lang="en-US" dirty="0"/>
              <a:t>How likely all decay products were detected (not missing)</a:t>
            </a:r>
          </a:p>
        </p:txBody>
      </p:sp>
      <p:sp>
        <p:nvSpPr>
          <p:cNvPr id="4" name="Slide Number Placeholder 3">
            <a:extLst>
              <a:ext uri="{FF2B5EF4-FFF2-40B4-BE49-F238E27FC236}">
                <a16:creationId xmlns:a16="http://schemas.microsoft.com/office/drawing/2014/main" id="{6AB95D05-DC56-F092-DE42-295CF5001F44}"/>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11</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06076E18-01DC-12BF-8DF7-E89A9B80B776}"/>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6" name="Picture 5">
            <a:extLst>
              <a:ext uri="{FF2B5EF4-FFF2-40B4-BE49-F238E27FC236}">
                <a16:creationId xmlns:a16="http://schemas.microsoft.com/office/drawing/2014/main" id="{034D8B52-627F-75A8-2E1C-67EFFA659787}"/>
              </a:ext>
            </a:extLst>
          </p:cNvPr>
          <p:cNvPicPr>
            <a:picLocks noChangeAspect="1"/>
          </p:cNvPicPr>
          <p:nvPr/>
        </p:nvPicPr>
        <p:blipFill>
          <a:blip r:embed="rId2"/>
          <a:stretch>
            <a:fillRect/>
          </a:stretch>
        </p:blipFill>
        <p:spPr>
          <a:xfrm>
            <a:off x="2783149" y="4549443"/>
            <a:ext cx="4778145" cy="1923393"/>
          </a:xfrm>
          <a:prstGeom prst="rect">
            <a:avLst/>
          </a:prstGeom>
        </p:spPr>
      </p:pic>
    </p:spTree>
    <p:extLst>
      <p:ext uri="{BB962C8B-B14F-4D97-AF65-F5344CB8AC3E}">
        <p14:creationId xmlns:p14="http://schemas.microsoft.com/office/powerpoint/2010/main" val="1645270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500B2-80A6-F0DF-80BE-0B607476F60D}"/>
              </a:ext>
            </a:extLst>
          </p:cNvPr>
          <p:cNvSpPr>
            <a:spLocks noGrp="1"/>
          </p:cNvSpPr>
          <p:nvPr>
            <p:ph type="title"/>
          </p:nvPr>
        </p:nvSpPr>
        <p:spPr/>
        <p:txBody>
          <a:bodyPr/>
          <a:lstStyle/>
          <a:p>
            <a:r>
              <a:rPr lang="en-US" dirty="0"/>
              <a:t>Next Steps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F6A7AA3-A91D-5E27-9C4B-0AD37C29F4DE}"/>
                  </a:ext>
                </a:extLst>
              </p:cNvPr>
              <p:cNvSpPr>
                <a:spLocks noGrp="1"/>
              </p:cNvSpPr>
              <p:nvPr>
                <p:ph idx="1"/>
              </p:nvPr>
            </p:nvSpPr>
            <p:spPr/>
            <p:txBody>
              <a:bodyPr>
                <a:normAutofit/>
              </a:bodyPr>
              <a:lstStyle/>
              <a:p>
                <a:r>
                  <a:rPr lang="en-US" dirty="0"/>
                  <a:t>Finish script to convert ROOT file data into HDF5 format for </a:t>
                </a:r>
                <a:r>
                  <a:rPr lang="en-US" dirty="0" err="1"/>
                  <a:t>SPANet</a:t>
                </a:r>
                <a:r>
                  <a:rPr lang="en-US" dirty="0"/>
                  <a:t> training</a:t>
                </a:r>
              </a:p>
              <a:p>
                <a:r>
                  <a:rPr lang="en-US" dirty="0"/>
                  <a:t>Write script to read output data (also in HDF5)</a:t>
                </a:r>
              </a:p>
              <a:p>
                <a:pPr lvl="1"/>
                <a:r>
                  <a:rPr lang="en-US" dirty="0"/>
                  <a:t>Compute variables like reconstructed top quark mass</a:t>
                </a:r>
              </a:p>
              <a:p>
                <a:pPr lvl="1"/>
                <a:r>
                  <a:rPr lang="en-US" dirty="0"/>
                  <a:t>Also write script to compute accuracy of model’s assignments</a:t>
                </a:r>
              </a:p>
              <a:p>
                <a:r>
                  <a:rPr lang="en-US" dirty="0"/>
                  <a:t>Test model on 2LSS (dilepton) decays of </a:t>
                </a:r>
                <a14:m>
                  <m:oMath xmlns:m="http://schemas.openxmlformats.org/officeDocument/2006/math">
                    <m:r>
                      <a:rPr lang="en-US" sz="3200" b="0" i="1" smtClean="0">
                        <a:latin typeface="Cambria Math" panose="02040503050406030204" pitchFamily="18" charset="0"/>
                      </a:rPr>
                      <m:t>𝑡</m:t>
                    </m:r>
                    <m:acc>
                      <m:accPr>
                        <m:chr m:val="̅"/>
                        <m:ctrlPr>
                          <a:rPr lang="en-US" sz="3200" i="1" smtClean="0">
                            <a:latin typeface="Cambria Math" panose="02040503050406030204" pitchFamily="18" charset="0"/>
                          </a:rPr>
                        </m:ctrlPr>
                      </m:accPr>
                      <m:e>
                        <m:r>
                          <a:rPr lang="en-US" sz="3200" b="0" i="1" smtClean="0">
                            <a:latin typeface="Cambria Math" panose="02040503050406030204" pitchFamily="18" charset="0"/>
                          </a:rPr>
                          <m:t>𝑡</m:t>
                        </m:r>
                      </m:e>
                    </m:acc>
                    <m:r>
                      <a:rPr lang="en-US" sz="3200" i="1">
                        <a:latin typeface="Cambria Math" panose="02040503050406030204" pitchFamily="18" charset="0"/>
                      </a:rPr>
                      <m:t>𝑡</m:t>
                    </m:r>
                    <m:acc>
                      <m:accPr>
                        <m:chr m:val="̅"/>
                        <m:ctrlPr>
                          <a:rPr lang="en-US" sz="3200" i="1">
                            <a:latin typeface="Cambria Math" panose="02040503050406030204" pitchFamily="18" charset="0"/>
                          </a:rPr>
                        </m:ctrlPr>
                      </m:accPr>
                      <m:e>
                        <m:r>
                          <a:rPr lang="en-US" sz="3200" i="1">
                            <a:latin typeface="Cambria Math" panose="02040503050406030204" pitchFamily="18" charset="0"/>
                          </a:rPr>
                          <m:t>𝑡</m:t>
                        </m:r>
                      </m:e>
                    </m:acc>
                  </m:oMath>
                </a14:m>
                <a:endParaRPr lang="en-US" dirty="0"/>
              </a:p>
              <a:p>
                <a:pPr lvl="1"/>
                <a:r>
                  <a:rPr lang="en-US" dirty="0"/>
                  <a:t>First just hadronic decays, then also leptonic decays</a:t>
                </a:r>
              </a:p>
              <a:p>
                <a:pPr lvl="1"/>
                <a:r>
                  <a:rPr lang="en-US" dirty="0"/>
                  <a:t>Evaluate accuracy/efficiency</a:t>
                </a:r>
              </a:p>
            </p:txBody>
          </p:sp>
        </mc:Choice>
        <mc:Fallback>
          <p:sp>
            <p:nvSpPr>
              <p:cNvPr id="3" name="Content Placeholder 2">
                <a:extLst>
                  <a:ext uri="{FF2B5EF4-FFF2-40B4-BE49-F238E27FC236}">
                    <a16:creationId xmlns:a16="http://schemas.microsoft.com/office/drawing/2014/main" id="{9F6A7AA3-A91D-5E27-9C4B-0AD37C29F4DE}"/>
                  </a:ext>
                </a:extLst>
              </p:cNvPr>
              <p:cNvSpPr>
                <a:spLocks noGrp="1" noRot="1" noChangeAspect="1" noMove="1" noResize="1" noEditPoints="1" noAdjustHandles="1" noChangeArrowheads="1" noChangeShapeType="1" noTextEdit="1"/>
              </p:cNvSpPr>
              <p:nvPr>
                <p:ph idx="1"/>
              </p:nvPr>
            </p:nvSpPr>
            <p:spPr>
              <a:blipFill>
                <a:blip r:embed="rId2"/>
                <a:stretch>
                  <a:fillRect l="-463" t="-163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DB55BC4-E1F9-419D-0A43-2F1FFA2486BA}"/>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12</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C57FE050-03AF-0C31-1C10-FF1F288ADD3C}"/>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32793980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9C144-9C6B-C272-F475-65D152C9D19A}"/>
              </a:ext>
            </a:extLst>
          </p:cNvPr>
          <p:cNvSpPr>
            <a:spLocks noGrp="1"/>
          </p:cNvSpPr>
          <p:nvPr>
            <p:ph type="title"/>
          </p:nvPr>
        </p:nvSpPr>
        <p:spPr/>
        <p:txBody>
          <a:bodyPr/>
          <a:lstStyle/>
          <a:p>
            <a:r>
              <a:rPr lang="en-US" dirty="0"/>
              <a:t>If there is time…</a:t>
            </a:r>
          </a:p>
        </p:txBody>
      </p:sp>
      <p:sp>
        <p:nvSpPr>
          <p:cNvPr id="3" name="Content Placeholder 2">
            <a:extLst>
              <a:ext uri="{FF2B5EF4-FFF2-40B4-BE49-F238E27FC236}">
                <a16:creationId xmlns:a16="http://schemas.microsoft.com/office/drawing/2014/main" id="{E1F1B3C3-CABE-5D97-C23B-56D2D2B2E65C}"/>
              </a:ext>
            </a:extLst>
          </p:cNvPr>
          <p:cNvSpPr>
            <a:spLocks noGrp="1"/>
          </p:cNvSpPr>
          <p:nvPr>
            <p:ph idx="1"/>
          </p:nvPr>
        </p:nvSpPr>
        <p:spPr/>
        <p:txBody>
          <a:bodyPr/>
          <a:lstStyle/>
          <a:p>
            <a:r>
              <a:rPr lang="en-US" dirty="0"/>
              <a:t>Test model on 3L, 4L decay channels</a:t>
            </a:r>
          </a:p>
          <a:p>
            <a:r>
              <a:rPr lang="en-US" dirty="0"/>
              <a:t>Train and test models on data including backgrounds</a:t>
            </a:r>
          </a:p>
          <a:p>
            <a:pPr lvl="1"/>
            <a:r>
              <a:rPr lang="en-US" dirty="0"/>
              <a:t>Evaluate ability to separate signal from background</a:t>
            </a:r>
          </a:p>
        </p:txBody>
      </p:sp>
      <p:sp>
        <p:nvSpPr>
          <p:cNvPr id="4" name="Slide Number Placeholder 3">
            <a:extLst>
              <a:ext uri="{FF2B5EF4-FFF2-40B4-BE49-F238E27FC236}">
                <a16:creationId xmlns:a16="http://schemas.microsoft.com/office/drawing/2014/main" id="{C2E0A386-817C-3D54-4B78-F61A1D094892}"/>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13</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98AD3F7B-925A-6A39-9475-5273D2EAE39B}"/>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199203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60323-BB2A-2D61-298C-BA3C44E7EE08}"/>
              </a:ext>
            </a:extLst>
          </p:cNvPr>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9147342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60323-BB2A-2D61-298C-BA3C44E7EE08}"/>
              </a:ext>
            </a:extLst>
          </p:cNvPr>
          <p:cNvSpPr>
            <a:spLocks noGrp="1"/>
          </p:cNvSpPr>
          <p:nvPr>
            <p:ph type="title"/>
          </p:nvPr>
        </p:nvSpPr>
        <p:spPr/>
        <p:txBody>
          <a:bodyPr/>
          <a:lstStyle/>
          <a:p>
            <a:r>
              <a:rPr lang="en-US" dirty="0"/>
              <a:t>Backup Slides</a:t>
            </a:r>
          </a:p>
        </p:txBody>
      </p:sp>
    </p:spTree>
    <p:extLst>
      <p:ext uri="{BB962C8B-B14F-4D97-AF65-F5344CB8AC3E}">
        <p14:creationId xmlns:p14="http://schemas.microsoft.com/office/powerpoint/2010/main" val="24105180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93295-8AC4-8C39-B193-8EE87FEFDBE3}"/>
              </a:ext>
            </a:extLst>
          </p:cNvPr>
          <p:cNvSpPr>
            <a:spLocks noGrp="1"/>
          </p:cNvSpPr>
          <p:nvPr>
            <p:ph type="title"/>
          </p:nvPr>
        </p:nvSpPr>
        <p:spPr/>
        <p:txBody>
          <a:bodyPr/>
          <a:lstStyle/>
          <a:p>
            <a:r>
              <a:rPr lang="en-US" dirty="0"/>
              <a:t>Summer Goals</a:t>
            </a:r>
          </a:p>
        </p:txBody>
      </p:sp>
      <p:sp>
        <p:nvSpPr>
          <p:cNvPr id="3" name="Content Placeholder 2">
            <a:extLst>
              <a:ext uri="{FF2B5EF4-FFF2-40B4-BE49-F238E27FC236}">
                <a16:creationId xmlns:a16="http://schemas.microsoft.com/office/drawing/2014/main" id="{9F0DBC74-BBDD-8323-40B2-BDAB2A9659B4}"/>
              </a:ext>
            </a:extLst>
          </p:cNvPr>
          <p:cNvSpPr>
            <a:spLocks noGrp="1"/>
          </p:cNvSpPr>
          <p:nvPr>
            <p:ph idx="1"/>
          </p:nvPr>
        </p:nvSpPr>
        <p:spPr>
          <a:xfrm>
            <a:off x="609600" y="1283077"/>
            <a:ext cx="10650279" cy="4667421"/>
          </a:xfrm>
        </p:spPr>
        <p:txBody>
          <a:bodyPr>
            <a:normAutofit/>
          </a:bodyPr>
          <a:lstStyle/>
          <a:p>
            <a:r>
              <a:rPr lang="en-US" dirty="0"/>
              <a:t>Try to use </a:t>
            </a:r>
            <a:r>
              <a:rPr lang="en-US" dirty="0" err="1"/>
              <a:t>SPANet</a:t>
            </a:r>
            <a:r>
              <a:rPr lang="en-US" dirty="0"/>
              <a:t> to reconstruct multileptonic four top quark decay</a:t>
            </a:r>
          </a:p>
          <a:p>
            <a:pPr lvl="1"/>
            <a:r>
              <a:rPr lang="en-US" dirty="0"/>
              <a:t>Try to determine the accuracy and efficiency of this method</a:t>
            </a:r>
          </a:p>
          <a:p>
            <a:pPr lvl="1"/>
            <a:r>
              <a:rPr lang="en-US" dirty="0"/>
              <a:t>Determine whether the reconstruction yields any kinematic variables which can be input into an MVA and improve signal-background separation</a:t>
            </a:r>
          </a:p>
          <a:p>
            <a:r>
              <a:rPr lang="en-US" dirty="0"/>
              <a:t>Finalize study on chi-squared reconstruction algorithm </a:t>
            </a:r>
          </a:p>
          <a:p>
            <a:r>
              <a:rPr lang="en-US" sz="2400" dirty="0"/>
              <a:t>If time, look into using these reconstruction techniques to identify background decays (e.g. </a:t>
            </a:r>
            <a:r>
              <a:rPr lang="en-US" sz="2400" dirty="0" err="1"/>
              <a:t>ttH</a:t>
            </a:r>
            <a:r>
              <a:rPr lang="en-US" sz="2400" dirty="0"/>
              <a:t>, </a:t>
            </a:r>
            <a:r>
              <a:rPr lang="en-US" sz="2400" dirty="0" err="1"/>
              <a:t>ttW</a:t>
            </a:r>
            <a:r>
              <a:rPr lang="en-US" sz="2400" dirty="0"/>
              <a:t>)</a:t>
            </a:r>
          </a:p>
        </p:txBody>
      </p:sp>
      <p:sp>
        <p:nvSpPr>
          <p:cNvPr id="4" name="Slide Number Placeholder 3">
            <a:extLst>
              <a:ext uri="{FF2B5EF4-FFF2-40B4-BE49-F238E27FC236}">
                <a16:creationId xmlns:a16="http://schemas.microsoft.com/office/drawing/2014/main" id="{02FF13D4-3852-8A56-A888-7A0355D9C039}"/>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16</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9222AFB5-E08D-E763-7ECB-7B9CDD09C66C}"/>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27535623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62114-72CD-A43F-4FC1-13FF0F58CF66}"/>
              </a:ext>
            </a:extLst>
          </p:cNvPr>
          <p:cNvSpPr>
            <a:spLocks noGrp="1"/>
          </p:cNvSpPr>
          <p:nvPr>
            <p:ph type="title"/>
          </p:nvPr>
        </p:nvSpPr>
        <p:spPr>
          <a:xfrm>
            <a:off x="609600" y="274638"/>
            <a:ext cx="9956800" cy="1143000"/>
          </a:xfrm>
        </p:spPr>
        <p:txBody>
          <a:bodyPr anchor="ctr">
            <a:normAutofit/>
          </a:bodyPr>
          <a:lstStyle/>
          <a:p>
            <a:r>
              <a:rPr lang="en-US" dirty="0" err="1"/>
              <a:t>SPANet</a:t>
            </a:r>
            <a:endParaRPr lang="en-US" dirty="0"/>
          </a:p>
        </p:txBody>
      </p:sp>
      <p:sp>
        <p:nvSpPr>
          <p:cNvPr id="12" name="Content Placeholder 2">
            <a:extLst>
              <a:ext uri="{FF2B5EF4-FFF2-40B4-BE49-F238E27FC236}">
                <a16:creationId xmlns:a16="http://schemas.microsoft.com/office/drawing/2014/main" id="{8D905747-3598-596C-B025-2467F91770E0}"/>
              </a:ext>
            </a:extLst>
          </p:cNvPr>
          <p:cNvSpPr>
            <a:spLocks noGrp="1"/>
          </p:cNvSpPr>
          <p:nvPr>
            <p:ph sz="half" idx="1"/>
          </p:nvPr>
        </p:nvSpPr>
        <p:spPr>
          <a:xfrm>
            <a:off x="609600" y="1600201"/>
            <a:ext cx="4876800" cy="4350384"/>
          </a:xfrm>
        </p:spPr>
        <p:txBody>
          <a:bodyPr/>
          <a:lstStyle/>
          <a:p>
            <a:r>
              <a:rPr lang="en-US" dirty="0"/>
              <a:t>Was tested on hadronic top quark decays in 2022 paper</a:t>
            </a:r>
          </a:p>
          <a:p>
            <a:pPr lvl="1"/>
            <a:r>
              <a:rPr lang="en-US" dirty="0">
                <a:hlinkClick r:id="rId2"/>
              </a:rPr>
              <a:t>https://arxiv.org/abs/2106.03898</a:t>
            </a:r>
            <a:r>
              <a:rPr lang="en-US" dirty="0"/>
              <a:t> </a:t>
            </a:r>
          </a:p>
          <a:p>
            <a:r>
              <a:rPr lang="en-US" dirty="0" err="1"/>
              <a:t>SPANet</a:t>
            </a:r>
            <a:r>
              <a:rPr lang="en-US" dirty="0"/>
              <a:t> reconstructed 19.4% more </a:t>
            </a:r>
            <a:r>
              <a:rPr lang="en-US" dirty="0" err="1"/>
              <a:t>tt</a:t>
            </a:r>
            <a:r>
              <a:rPr lang="en-US" dirty="0"/>
              <a:t> bar events </a:t>
            </a:r>
          </a:p>
          <a:p>
            <a:r>
              <a:rPr lang="en-US" dirty="0"/>
              <a:t>19.6% more top quarks</a:t>
            </a:r>
          </a:p>
        </p:txBody>
      </p:sp>
      <p:pic>
        <p:nvPicPr>
          <p:cNvPr id="7" name="Content Placeholder 6">
            <a:extLst>
              <a:ext uri="{FF2B5EF4-FFF2-40B4-BE49-F238E27FC236}">
                <a16:creationId xmlns:a16="http://schemas.microsoft.com/office/drawing/2014/main" id="{3659FB55-C8AB-2115-9E47-5D234E2FFFA7}"/>
              </a:ext>
            </a:extLst>
          </p:cNvPr>
          <p:cNvPicPr>
            <a:picLocks noGrp="1" noChangeAspect="1"/>
          </p:cNvPicPr>
          <p:nvPr>
            <p:ph sz="half" idx="2"/>
          </p:nvPr>
        </p:nvPicPr>
        <p:blipFill>
          <a:blip r:embed="rId3"/>
          <a:stretch>
            <a:fillRect/>
          </a:stretch>
        </p:blipFill>
        <p:spPr>
          <a:xfrm>
            <a:off x="5761827" y="1600201"/>
            <a:ext cx="6249622" cy="3202930"/>
          </a:xfrm>
          <a:noFill/>
        </p:spPr>
      </p:pic>
      <p:sp>
        <p:nvSpPr>
          <p:cNvPr id="4" name="Slide Number Placeholder 3">
            <a:extLst>
              <a:ext uri="{FF2B5EF4-FFF2-40B4-BE49-F238E27FC236}">
                <a16:creationId xmlns:a16="http://schemas.microsoft.com/office/drawing/2014/main" id="{79E56D34-7494-F0DB-C2B1-62354B6AC284}"/>
              </a:ext>
            </a:extLst>
          </p:cNvPr>
          <p:cNvSpPr>
            <a:spLocks noGrp="1"/>
          </p:cNvSpPr>
          <p:nvPr>
            <p:ph type="sldNum" sz="quarter" idx="4"/>
          </p:nvPr>
        </p:nvSpPr>
        <p:spPr>
          <a:xfrm>
            <a:off x="10913835" y="6356351"/>
            <a:ext cx="668565" cy="365125"/>
          </a:xfrm>
        </p:spPr>
        <p:txBody>
          <a:bodyPr anchor="ctr">
            <a:normAutofit/>
          </a:bodyPr>
          <a:lstStyle/>
          <a:p>
            <a:pPr>
              <a:spcAft>
                <a:spcPts val="600"/>
              </a:spcAft>
            </a:pPr>
            <a:fld id="{7FE84A20-3561-481C-B08E-8C16483B05C2}" type="slidenum">
              <a:rPr lang="en-GB" smtClean="0">
                <a:solidFill>
                  <a:srgbClr val="0055A0">
                    <a:tint val="75000"/>
                  </a:srgbClr>
                </a:solidFill>
              </a:rPr>
              <a:pPr>
                <a:spcAft>
                  <a:spcPts val="600"/>
                </a:spcAft>
              </a:pPr>
              <a:t>17</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5BF5E6B2-441F-8DAA-60D3-42ADC57A038D}"/>
              </a:ext>
            </a:extLst>
          </p:cNvPr>
          <p:cNvSpPr>
            <a:spLocks noGrp="1"/>
          </p:cNvSpPr>
          <p:nvPr>
            <p:ph type="ftr" sz="quarter" idx="3"/>
          </p:nvPr>
        </p:nvSpPr>
        <p:spPr>
          <a:xfrm>
            <a:off x="6910341" y="6356351"/>
            <a:ext cx="3860800" cy="365125"/>
          </a:xfrm>
        </p:spPr>
        <p:txBody>
          <a:bodyPr anchor="ctr">
            <a:normAutofit/>
          </a:bodyPr>
          <a:lstStyle/>
          <a:p>
            <a:pPr>
              <a:spcAft>
                <a:spcPts val="600"/>
              </a:spcAft>
            </a:pPr>
            <a:r>
              <a:rPr lang="en-GB">
                <a:solidFill>
                  <a:srgbClr val="0055A0">
                    <a:tint val="75000"/>
                  </a:srgbClr>
                </a:solidFill>
              </a:rPr>
              <a:t>D. Reiter</a:t>
            </a:r>
          </a:p>
        </p:txBody>
      </p:sp>
    </p:spTree>
    <p:extLst>
      <p:ext uri="{BB962C8B-B14F-4D97-AF65-F5344CB8AC3E}">
        <p14:creationId xmlns:p14="http://schemas.microsoft.com/office/powerpoint/2010/main" val="15133656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81AC5-A234-9B82-F74E-07E3CC037EE4}"/>
              </a:ext>
            </a:extLst>
          </p:cNvPr>
          <p:cNvSpPr>
            <a:spLocks noGrp="1"/>
          </p:cNvSpPr>
          <p:nvPr>
            <p:ph type="title"/>
          </p:nvPr>
        </p:nvSpPr>
        <p:spPr/>
        <p:txBody>
          <a:bodyPr/>
          <a:lstStyle/>
          <a:p>
            <a:r>
              <a:rPr lang="en-US" dirty="0"/>
              <a:t>Chi-Squared Reconstruction</a:t>
            </a:r>
          </a:p>
        </p:txBody>
      </p:sp>
      <p:sp>
        <p:nvSpPr>
          <p:cNvPr id="3" name="Content Placeholder 2">
            <a:extLst>
              <a:ext uri="{FF2B5EF4-FFF2-40B4-BE49-F238E27FC236}">
                <a16:creationId xmlns:a16="http://schemas.microsoft.com/office/drawing/2014/main" id="{9C483CD7-3220-E38E-13E5-314F3D7A04D3}"/>
              </a:ext>
            </a:extLst>
          </p:cNvPr>
          <p:cNvSpPr>
            <a:spLocks noGrp="1"/>
          </p:cNvSpPr>
          <p:nvPr>
            <p:ph idx="1"/>
          </p:nvPr>
        </p:nvSpPr>
        <p:spPr/>
        <p:txBody>
          <a:bodyPr/>
          <a:lstStyle/>
          <a:p>
            <a:r>
              <a:rPr lang="en-US" dirty="0"/>
              <a:t>Algorithm searches every combination of jets in a final state</a:t>
            </a:r>
          </a:p>
          <a:p>
            <a:r>
              <a:rPr lang="en-US" dirty="0"/>
              <a:t>Scores combinations based on the known invariant mass of the top quark and W boson </a:t>
            </a:r>
          </a:p>
          <a:p>
            <a:r>
              <a:rPr lang="en-US" dirty="0"/>
              <a:t>Computationally expensive</a:t>
            </a:r>
          </a:p>
        </p:txBody>
      </p:sp>
      <p:sp>
        <p:nvSpPr>
          <p:cNvPr id="4" name="Slide Number Placeholder 3">
            <a:extLst>
              <a:ext uri="{FF2B5EF4-FFF2-40B4-BE49-F238E27FC236}">
                <a16:creationId xmlns:a16="http://schemas.microsoft.com/office/drawing/2014/main" id="{828651C8-FD27-021A-FC22-AF4D22A86B08}"/>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18</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CAD12A74-5180-E047-574E-8D46C7D59A51}"/>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1C79855C-FCE7-A369-EDB3-3696E5D71704}"/>
                  </a:ext>
                </a:extLst>
              </p:cNvPr>
              <p:cNvSpPr txBox="1"/>
              <p:nvPr/>
            </p:nvSpPr>
            <p:spPr>
              <a:xfrm>
                <a:off x="3945609" y="3916769"/>
                <a:ext cx="3870611" cy="773417"/>
              </a:xfrm>
              <a:prstGeom prst="rect">
                <a:avLst/>
              </a:prstGeom>
              <a:noFill/>
            </p:spPr>
            <p:txBody>
              <a:bodyPr wrap="none" lIns="0" tIns="0" rIns="0" bIns="0" rtlCol="0">
                <a:spAutoFit/>
              </a:bodyPr>
              <a:lstStyle/>
              <a:p>
                <a14:m>
                  <m:oMath xmlns:m="http://schemas.openxmlformats.org/officeDocument/2006/math">
                    <m:sSup>
                      <m:sSupPr>
                        <m:ctrlPr>
                          <a:rPr lang="en-US" sz="2400" b="0" i="1" smtClean="0">
                            <a:solidFill>
                              <a:schemeClr val="bg2">
                                <a:lumMod val="10000"/>
                              </a:schemeClr>
                            </a:solidFill>
                            <a:latin typeface="Cambria Math" panose="02040503050406030204" pitchFamily="18" charset="0"/>
                          </a:rPr>
                        </m:ctrlPr>
                      </m:sSupPr>
                      <m:e>
                        <m:r>
                          <m:rPr>
                            <m:sty m:val="p"/>
                          </m:rPr>
                          <a:rPr lang="el-GR" sz="2400" i="1" smtClean="0">
                            <a:solidFill>
                              <a:schemeClr val="bg2">
                                <a:lumMod val="10000"/>
                              </a:schemeClr>
                            </a:solidFill>
                            <a:latin typeface="Cambria Math" panose="02040503050406030204" pitchFamily="18" charset="0"/>
                          </a:rPr>
                          <m:t>χ</m:t>
                        </m:r>
                      </m:e>
                      <m:sup>
                        <m:r>
                          <a:rPr lang="en-US" sz="2400" b="0" i="1" smtClean="0">
                            <a:solidFill>
                              <a:schemeClr val="bg2">
                                <a:lumMod val="10000"/>
                              </a:schemeClr>
                            </a:solidFill>
                            <a:latin typeface="Cambria Math" panose="02040503050406030204" pitchFamily="18" charset="0"/>
                          </a:rPr>
                          <m:t>2</m:t>
                        </m:r>
                      </m:sup>
                    </m:sSup>
                    <m:r>
                      <a:rPr lang="en-US" sz="2400" b="0" i="1" smtClean="0">
                        <a:solidFill>
                          <a:schemeClr val="bg2">
                            <a:lumMod val="10000"/>
                          </a:schemeClr>
                        </a:solidFill>
                        <a:latin typeface="Cambria Math" panose="02040503050406030204" pitchFamily="18" charset="0"/>
                      </a:rPr>
                      <m:t>=</m:t>
                    </m:r>
                    <m:f>
                      <m:fPr>
                        <m:ctrlPr>
                          <a:rPr lang="en-US" sz="2400" b="0" i="1" smtClean="0">
                            <a:solidFill>
                              <a:schemeClr val="bg2">
                                <a:lumMod val="10000"/>
                              </a:schemeClr>
                            </a:solidFill>
                            <a:latin typeface="Cambria Math" panose="02040503050406030204" pitchFamily="18" charset="0"/>
                          </a:rPr>
                        </m:ctrlPr>
                      </m:fPr>
                      <m:num>
                        <m:sSup>
                          <m:sSupPr>
                            <m:ctrlPr>
                              <a:rPr lang="en-US" sz="2400" b="0" i="1" smtClean="0">
                                <a:solidFill>
                                  <a:schemeClr val="bg2">
                                    <a:lumMod val="10000"/>
                                  </a:schemeClr>
                                </a:solidFill>
                                <a:latin typeface="Cambria Math" panose="02040503050406030204" pitchFamily="18" charset="0"/>
                              </a:rPr>
                            </m:ctrlPr>
                          </m:sSupPr>
                          <m:e>
                            <m:d>
                              <m:dPr>
                                <m:ctrlPr>
                                  <a:rPr lang="en-US" sz="2400" b="0" i="1" smtClean="0">
                                    <a:solidFill>
                                      <a:schemeClr val="bg2">
                                        <a:lumMod val="10000"/>
                                      </a:schemeClr>
                                    </a:solidFill>
                                    <a:latin typeface="Cambria Math" panose="02040503050406030204" pitchFamily="18" charset="0"/>
                                  </a:rPr>
                                </m:ctrlPr>
                              </m:dPr>
                              <m:e>
                                <m:sSub>
                                  <m:sSubPr>
                                    <m:ctrlPr>
                                      <a:rPr lang="en-US" sz="2400" b="0" i="1" smtClean="0">
                                        <a:solidFill>
                                          <a:schemeClr val="bg2">
                                            <a:lumMod val="10000"/>
                                          </a:schemeClr>
                                        </a:solidFill>
                                        <a:latin typeface="Cambria Math" panose="02040503050406030204" pitchFamily="18" charset="0"/>
                                      </a:rPr>
                                    </m:ctrlPr>
                                  </m:sSubPr>
                                  <m:e>
                                    <m:r>
                                      <a:rPr lang="en-US" sz="2400" b="0" i="1" smtClean="0">
                                        <a:solidFill>
                                          <a:schemeClr val="bg2">
                                            <a:lumMod val="10000"/>
                                          </a:schemeClr>
                                        </a:solidFill>
                                        <a:latin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rPr>
                                      <m:t>𝑏𝑞𝑞</m:t>
                                    </m:r>
                                  </m:sub>
                                </m:sSub>
                                <m:r>
                                  <a:rPr lang="en-US" sz="2400" b="0" i="1" smtClean="0">
                                    <a:solidFill>
                                      <a:schemeClr val="bg2">
                                        <a:lumMod val="10000"/>
                                      </a:schemeClr>
                                    </a:solidFill>
                                    <a:latin typeface="Cambria Math" panose="02040503050406030204" pitchFamily="18" charset="0"/>
                                  </a:rPr>
                                  <m:t>−</m:t>
                                </m:r>
                                <m:sSub>
                                  <m:sSubPr>
                                    <m:ctrlPr>
                                      <a:rPr lang="en-US" sz="2400" b="0" i="1" smtClean="0">
                                        <a:solidFill>
                                          <a:schemeClr val="bg2">
                                            <a:lumMod val="10000"/>
                                          </a:schemeClr>
                                        </a:solidFill>
                                        <a:latin typeface="Cambria Math" panose="02040503050406030204" pitchFamily="18" charset="0"/>
                                      </a:rPr>
                                    </m:ctrlPr>
                                  </m:sSubPr>
                                  <m:e>
                                    <m:r>
                                      <a:rPr lang="en-US" sz="2400" b="0" i="1" smtClean="0">
                                        <a:solidFill>
                                          <a:schemeClr val="bg2">
                                            <a:lumMod val="10000"/>
                                          </a:schemeClr>
                                        </a:solidFill>
                                        <a:latin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rPr>
                                      <m:t>𝑡</m:t>
                                    </m:r>
                                  </m:sub>
                                </m:sSub>
                              </m:e>
                            </m:d>
                          </m:e>
                          <m:sup>
                            <m:r>
                              <a:rPr lang="en-US" sz="2400" b="0" i="1" smtClean="0">
                                <a:solidFill>
                                  <a:schemeClr val="bg2">
                                    <a:lumMod val="10000"/>
                                  </a:schemeClr>
                                </a:solidFill>
                                <a:latin typeface="Cambria Math" panose="02040503050406030204" pitchFamily="18" charset="0"/>
                              </a:rPr>
                              <m:t>2</m:t>
                            </m:r>
                          </m:sup>
                        </m:sSup>
                      </m:num>
                      <m:den>
                        <m:sSubSup>
                          <m:sSubSupPr>
                            <m:ctrlPr>
                              <a:rPr lang="en-US" sz="2400" b="0" i="1" smtClean="0">
                                <a:solidFill>
                                  <a:schemeClr val="bg2">
                                    <a:lumMod val="10000"/>
                                  </a:schemeClr>
                                </a:solidFill>
                                <a:latin typeface="Cambria Math" panose="02040503050406030204" pitchFamily="18" charset="0"/>
                                <a:ea typeface="Cambria Math" panose="02040503050406030204" pitchFamily="18" charset="0"/>
                              </a:rPr>
                            </m:ctrlPr>
                          </m:sSubSupPr>
                          <m:e>
                            <m:r>
                              <a:rPr lang="en-US" sz="2400" b="0" i="1" smtClean="0">
                                <a:solidFill>
                                  <a:schemeClr val="bg2">
                                    <a:lumMod val="10000"/>
                                  </a:schemeClr>
                                </a:solidFill>
                                <a:latin typeface="Cambria Math" panose="02040503050406030204" pitchFamily="18" charset="0"/>
                                <a:ea typeface="Cambria Math" panose="02040503050406030204" pitchFamily="18" charset="0"/>
                              </a:rPr>
                              <m:t>𝜎</m:t>
                            </m:r>
                          </m:e>
                          <m:sub>
                            <m:sSub>
                              <m:sSubPr>
                                <m:ctrlPr>
                                  <a:rPr lang="en-US" sz="2400" b="0" i="1" smtClean="0">
                                    <a:solidFill>
                                      <a:schemeClr val="bg2">
                                        <a:lumMod val="10000"/>
                                      </a:schemeClr>
                                    </a:solidFill>
                                    <a:latin typeface="Cambria Math" panose="02040503050406030204" pitchFamily="18" charset="0"/>
                                    <a:ea typeface="Cambria Math" panose="02040503050406030204" pitchFamily="18" charset="0"/>
                                  </a:rPr>
                                </m:ctrlPr>
                              </m:sSubPr>
                              <m:e>
                                <m:r>
                                  <a:rPr lang="en-US" sz="2400" b="0" i="1" smtClean="0">
                                    <a:solidFill>
                                      <a:schemeClr val="bg2">
                                        <a:lumMod val="10000"/>
                                      </a:schemeClr>
                                    </a:solidFill>
                                    <a:latin typeface="Cambria Math" panose="02040503050406030204" pitchFamily="18" charset="0"/>
                                    <a:ea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ea typeface="Cambria Math" panose="02040503050406030204" pitchFamily="18" charset="0"/>
                                  </a:rPr>
                                  <m:t>𝑡</m:t>
                                </m:r>
                              </m:sub>
                            </m:sSub>
                          </m:sub>
                          <m:sup>
                            <m:r>
                              <a:rPr lang="en-US" sz="2400" b="0" i="1" smtClean="0">
                                <a:solidFill>
                                  <a:schemeClr val="bg2">
                                    <a:lumMod val="10000"/>
                                  </a:schemeClr>
                                </a:solidFill>
                                <a:latin typeface="Cambria Math" panose="02040503050406030204" pitchFamily="18" charset="0"/>
                                <a:ea typeface="Cambria Math" panose="02040503050406030204" pitchFamily="18" charset="0"/>
                              </a:rPr>
                              <m:t>2</m:t>
                            </m:r>
                          </m:sup>
                        </m:sSubSup>
                      </m:den>
                    </m:f>
                    <m:r>
                      <a:rPr lang="en-US" sz="2400" b="0" i="1" smtClean="0">
                        <a:solidFill>
                          <a:schemeClr val="bg2">
                            <a:lumMod val="10000"/>
                          </a:schemeClr>
                        </a:solidFill>
                        <a:latin typeface="Cambria Math" panose="02040503050406030204" pitchFamily="18" charset="0"/>
                      </a:rPr>
                      <m:t>+</m:t>
                    </m:r>
                    <m:f>
                      <m:fPr>
                        <m:ctrlPr>
                          <a:rPr lang="en-US" sz="2400" i="1">
                            <a:solidFill>
                              <a:schemeClr val="bg2">
                                <a:lumMod val="10000"/>
                              </a:schemeClr>
                            </a:solidFill>
                            <a:latin typeface="Cambria Math" panose="02040503050406030204" pitchFamily="18" charset="0"/>
                          </a:rPr>
                        </m:ctrlPr>
                      </m:fPr>
                      <m:num>
                        <m:sSup>
                          <m:sSupPr>
                            <m:ctrlPr>
                              <a:rPr lang="en-US" sz="2400" i="1">
                                <a:solidFill>
                                  <a:schemeClr val="bg2">
                                    <a:lumMod val="10000"/>
                                  </a:schemeClr>
                                </a:solidFill>
                                <a:latin typeface="Cambria Math" panose="02040503050406030204" pitchFamily="18" charset="0"/>
                              </a:rPr>
                            </m:ctrlPr>
                          </m:sSupPr>
                          <m:e>
                            <m:d>
                              <m:dPr>
                                <m:ctrlPr>
                                  <a:rPr lang="en-US" sz="2400" i="1">
                                    <a:solidFill>
                                      <a:schemeClr val="bg2">
                                        <a:lumMod val="10000"/>
                                      </a:schemeClr>
                                    </a:solidFill>
                                    <a:latin typeface="Cambria Math" panose="02040503050406030204" pitchFamily="18" charset="0"/>
                                  </a:rPr>
                                </m:ctrlPr>
                              </m:dPr>
                              <m:e>
                                <m:sSub>
                                  <m:sSubPr>
                                    <m:ctrlPr>
                                      <a:rPr lang="en-US" sz="2400" i="1">
                                        <a:solidFill>
                                          <a:schemeClr val="bg2">
                                            <a:lumMod val="10000"/>
                                          </a:schemeClr>
                                        </a:solidFill>
                                        <a:latin typeface="Cambria Math" panose="02040503050406030204" pitchFamily="18" charset="0"/>
                                      </a:rPr>
                                    </m:ctrlPr>
                                  </m:sSubPr>
                                  <m:e>
                                    <m:r>
                                      <a:rPr lang="en-US" sz="2400" i="1">
                                        <a:solidFill>
                                          <a:schemeClr val="bg2">
                                            <a:lumMod val="10000"/>
                                          </a:schemeClr>
                                        </a:solidFill>
                                        <a:latin typeface="Cambria Math" panose="02040503050406030204" pitchFamily="18" charset="0"/>
                                      </a:rPr>
                                      <m:t>𝑚</m:t>
                                    </m:r>
                                  </m:e>
                                  <m:sub>
                                    <m:r>
                                      <a:rPr lang="en-US" sz="2400" i="1">
                                        <a:solidFill>
                                          <a:schemeClr val="bg2">
                                            <a:lumMod val="10000"/>
                                          </a:schemeClr>
                                        </a:solidFill>
                                        <a:latin typeface="Cambria Math" panose="02040503050406030204" pitchFamily="18" charset="0"/>
                                      </a:rPr>
                                      <m:t>𝑞𝑞</m:t>
                                    </m:r>
                                  </m:sub>
                                </m:sSub>
                                <m:r>
                                  <a:rPr lang="en-US" sz="2400" i="1">
                                    <a:solidFill>
                                      <a:schemeClr val="bg2">
                                        <a:lumMod val="10000"/>
                                      </a:schemeClr>
                                    </a:solidFill>
                                    <a:latin typeface="Cambria Math" panose="02040503050406030204" pitchFamily="18" charset="0"/>
                                  </a:rPr>
                                  <m:t>−</m:t>
                                </m:r>
                                <m:sSub>
                                  <m:sSubPr>
                                    <m:ctrlPr>
                                      <a:rPr lang="en-US" sz="2400" i="1">
                                        <a:solidFill>
                                          <a:schemeClr val="bg2">
                                            <a:lumMod val="10000"/>
                                          </a:schemeClr>
                                        </a:solidFill>
                                        <a:latin typeface="Cambria Math" panose="02040503050406030204" pitchFamily="18" charset="0"/>
                                      </a:rPr>
                                    </m:ctrlPr>
                                  </m:sSubPr>
                                  <m:e>
                                    <m:r>
                                      <a:rPr lang="en-US" sz="2400" i="1">
                                        <a:solidFill>
                                          <a:schemeClr val="bg2">
                                            <a:lumMod val="10000"/>
                                          </a:schemeClr>
                                        </a:solidFill>
                                        <a:latin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rPr>
                                      <m:t>𝑊</m:t>
                                    </m:r>
                                  </m:sub>
                                </m:sSub>
                              </m:e>
                            </m:d>
                          </m:e>
                          <m:sup>
                            <m:r>
                              <a:rPr lang="en-US" sz="2400" i="1">
                                <a:solidFill>
                                  <a:schemeClr val="bg2">
                                    <a:lumMod val="10000"/>
                                  </a:schemeClr>
                                </a:solidFill>
                                <a:latin typeface="Cambria Math" panose="02040503050406030204" pitchFamily="18" charset="0"/>
                              </a:rPr>
                              <m:t>2</m:t>
                            </m:r>
                          </m:sup>
                        </m:sSup>
                      </m:num>
                      <m:den>
                        <m:sSubSup>
                          <m:sSubSupPr>
                            <m:ctrlPr>
                              <a:rPr lang="en-US" sz="2400" i="1">
                                <a:solidFill>
                                  <a:schemeClr val="bg2">
                                    <a:lumMod val="10000"/>
                                  </a:schemeClr>
                                </a:solidFill>
                                <a:latin typeface="Cambria Math" panose="02040503050406030204" pitchFamily="18" charset="0"/>
                                <a:ea typeface="Cambria Math" panose="02040503050406030204" pitchFamily="18" charset="0"/>
                              </a:rPr>
                            </m:ctrlPr>
                          </m:sSubSupPr>
                          <m:e>
                            <m:r>
                              <a:rPr lang="en-US" sz="2400" i="1">
                                <a:solidFill>
                                  <a:schemeClr val="bg2">
                                    <a:lumMod val="10000"/>
                                  </a:schemeClr>
                                </a:solidFill>
                                <a:latin typeface="Cambria Math" panose="02040503050406030204" pitchFamily="18" charset="0"/>
                                <a:ea typeface="Cambria Math" panose="02040503050406030204" pitchFamily="18" charset="0"/>
                              </a:rPr>
                              <m:t>𝜎</m:t>
                            </m:r>
                          </m:e>
                          <m:sub>
                            <m:sSub>
                              <m:sSubPr>
                                <m:ctrlPr>
                                  <a:rPr lang="en-US" sz="2400" i="1">
                                    <a:solidFill>
                                      <a:schemeClr val="bg2">
                                        <a:lumMod val="10000"/>
                                      </a:schemeClr>
                                    </a:solidFill>
                                    <a:latin typeface="Cambria Math" panose="02040503050406030204" pitchFamily="18" charset="0"/>
                                    <a:ea typeface="Cambria Math" panose="02040503050406030204" pitchFamily="18" charset="0"/>
                                  </a:rPr>
                                </m:ctrlPr>
                              </m:sSubPr>
                              <m:e>
                                <m:r>
                                  <a:rPr lang="en-US" sz="2400" i="1">
                                    <a:solidFill>
                                      <a:schemeClr val="bg2">
                                        <a:lumMod val="10000"/>
                                      </a:schemeClr>
                                    </a:solidFill>
                                    <a:latin typeface="Cambria Math" panose="02040503050406030204" pitchFamily="18" charset="0"/>
                                    <a:ea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ea typeface="Cambria Math" panose="02040503050406030204" pitchFamily="18" charset="0"/>
                                  </a:rPr>
                                  <m:t>𝑊</m:t>
                                </m:r>
                              </m:sub>
                            </m:sSub>
                          </m:sub>
                          <m:sup>
                            <m:r>
                              <a:rPr lang="en-US" sz="2400" i="1">
                                <a:solidFill>
                                  <a:schemeClr val="bg2">
                                    <a:lumMod val="10000"/>
                                  </a:schemeClr>
                                </a:solidFill>
                                <a:latin typeface="Cambria Math" panose="02040503050406030204" pitchFamily="18" charset="0"/>
                                <a:ea typeface="Cambria Math" panose="02040503050406030204" pitchFamily="18" charset="0"/>
                              </a:rPr>
                              <m:t>2</m:t>
                            </m:r>
                          </m:sup>
                        </m:sSubSup>
                      </m:den>
                    </m:f>
                  </m:oMath>
                </a14:m>
                <a:r>
                  <a:rPr lang="en-US" sz="2400" dirty="0">
                    <a:solidFill>
                      <a:schemeClr val="bg2">
                        <a:lumMod val="10000"/>
                      </a:schemeClr>
                    </a:solidFill>
                  </a:rPr>
                  <a:t> </a:t>
                </a:r>
              </a:p>
            </p:txBody>
          </p:sp>
        </mc:Choice>
        <mc:Fallback>
          <p:sp>
            <p:nvSpPr>
              <p:cNvPr id="6" name="TextBox 5">
                <a:extLst>
                  <a:ext uri="{FF2B5EF4-FFF2-40B4-BE49-F238E27FC236}">
                    <a16:creationId xmlns:a16="http://schemas.microsoft.com/office/drawing/2014/main" id="{1C79855C-FCE7-A369-EDB3-3696E5D71704}"/>
                  </a:ext>
                </a:extLst>
              </p:cNvPr>
              <p:cNvSpPr txBox="1">
                <a:spLocks noRot="1" noChangeAspect="1" noMove="1" noResize="1" noEditPoints="1" noAdjustHandles="1" noChangeArrowheads="1" noChangeShapeType="1" noTextEdit="1"/>
              </p:cNvSpPr>
              <p:nvPr/>
            </p:nvSpPr>
            <p:spPr>
              <a:xfrm>
                <a:off x="3945609" y="3916769"/>
                <a:ext cx="3870611" cy="773417"/>
              </a:xfrm>
              <a:prstGeom prst="rect">
                <a:avLst/>
              </a:prstGeom>
              <a:blipFill>
                <a:blip r:embed="rId2"/>
                <a:stretch>
                  <a:fillRect l="-2614" b="-6452"/>
                </a:stretch>
              </a:blipFill>
            </p:spPr>
            <p:txBody>
              <a:bodyPr/>
              <a:lstStyle/>
              <a:p>
                <a:r>
                  <a:rPr lang="en-US">
                    <a:noFill/>
                  </a:rPr>
                  <a:t> </a:t>
                </a:r>
              </a:p>
            </p:txBody>
          </p:sp>
        </mc:Fallback>
      </mc:AlternateContent>
    </p:spTree>
    <p:extLst>
      <p:ext uri="{BB962C8B-B14F-4D97-AF65-F5344CB8AC3E}">
        <p14:creationId xmlns:p14="http://schemas.microsoft.com/office/powerpoint/2010/main" val="18411438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75270-5038-0B20-4D6A-22FB730CF8A8}"/>
              </a:ext>
            </a:extLst>
          </p:cNvPr>
          <p:cNvSpPr>
            <a:spLocks noGrp="1"/>
          </p:cNvSpPr>
          <p:nvPr>
            <p:ph type="title"/>
          </p:nvPr>
        </p:nvSpPr>
        <p:spPr/>
        <p:txBody>
          <a:bodyPr/>
          <a:lstStyle/>
          <a:p>
            <a:r>
              <a:rPr lang="en-US" dirty="0"/>
              <a:t>Past Observation of 4 Tops</a:t>
            </a:r>
          </a:p>
        </p:txBody>
      </p:sp>
      <p:sp>
        <p:nvSpPr>
          <p:cNvPr id="4" name="Slide Number Placeholder 3">
            <a:extLst>
              <a:ext uri="{FF2B5EF4-FFF2-40B4-BE49-F238E27FC236}">
                <a16:creationId xmlns:a16="http://schemas.microsoft.com/office/drawing/2014/main" id="{D22A54E8-0A30-6739-17C1-27A63C623FDA}"/>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19</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9D396D2C-F599-DD96-D147-264DDEAFE27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3" name="TextBox 2">
            <a:extLst>
              <a:ext uri="{FF2B5EF4-FFF2-40B4-BE49-F238E27FC236}">
                <a16:creationId xmlns:a16="http://schemas.microsoft.com/office/drawing/2014/main" id="{7D1E95DF-E505-4697-64C9-2E42323A478E}"/>
              </a:ext>
            </a:extLst>
          </p:cNvPr>
          <p:cNvSpPr txBox="1"/>
          <p:nvPr/>
        </p:nvSpPr>
        <p:spPr>
          <a:xfrm>
            <a:off x="609600" y="1592824"/>
            <a:ext cx="5692877" cy="3323987"/>
          </a:xfrm>
          <a:prstGeom prst="rect">
            <a:avLst/>
          </a:prstGeom>
          <a:noFill/>
        </p:spPr>
        <p:txBody>
          <a:bodyPr wrap="square" rtlCol="0">
            <a:spAutoFit/>
          </a:bodyPr>
          <a:lstStyle/>
          <a:p>
            <a:pPr marL="285750" indent="-285750">
              <a:buFont typeface="Arial" panose="020B0604020202020204" pitchFamily="34" charset="0"/>
              <a:buChar char="•"/>
            </a:pPr>
            <a:r>
              <a:rPr lang="en-US" sz="2400" dirty="0"/>
              <a:t>2020/2023 Papers</a:t>
            </a:r>
          </a:p>
          <a:p>
            <a:pPr marL="285750" indent="-285750">
              <a:buFont typeface="Arial" panose="020B0604020202020204" pitchFamily="34" charset="0"/>
              <a:buChar char="•"/>
            </a:pPr>
            <a:r>
              <a:rPr lang="en-US" sz="2400" dirty="0"/>
              <a:t>Used Run 2 Data @13 </a:t>
            </a:r>
            <a:r>
              <a:rPr lang="en-US" sz="2400" dirty="0" err="1"/>
              <a:t>TeV</a:t>
            </a:r>
            <a:endParaRPr lang="en-US" sz="2400" dirty="0"/>
          </a:p>
          <a:p>
            <a:pPr marL="285750" indent="-285750">
              <a:buFont typeface="Arial" panose="020B0604020202020204" pitchFamily="34" charset="0"/>
              <a:buChar char="•"/>
            </a:pPr>
            <a:r>
              <a:rPr lang="en-US" sz="2400" dirty="0"/>
              <a:t>Observed 4 Tops with ~ 6 sigma</a:t>
            </a:r>
          </a:p>
          <a:p>
            <a:endParaRPr lang="en-US" sz="2400" dirty="0"/>
          </a:p>
          <a:p>
            <a:pPr marL="285750" indent="-285750">
              <a:buFont typeface="Arial" panose="020B0604020202020204" pitchFamily="34" charset="0"/>
              <a:buChar char="•"/>
            </a:pPr>
            <a:r>
              <a:rPr lang="en-US" sz="2400" dirty="0"/>
              <a:t>Now looking at Run 3 Data @13.6 </a:t>
            </a:r>
            <a:r>
              <a:rPr lang="en-US" sz="2400" dirty="0" err="1"/>
              <a:t>TeV</a:t>
            </a:r>
            <a:endParaRPr lang="en-US" sz="2400" dirty="0"/>
          </a:p>
          <a:p>
            <a:pPr marL="285750" indent="-285750">
              <a:buFont typeface="Arial" panose="020B0604020202020204" pitchFamily="34" charset="0"/>
              <a:buChar char="•"/>
            </a:pPr>
            <a:r>
              <a:rPr lang="en-US" sz="2400" dirty="0"/>
              <a:t>Need to update analysis framework and code </a:t>
            </a:r>
          </a:p>
          <a:p>
            <a:pPr marL="742950" lvl="1" indent="-285750">
              <a:buFont typeface="Arial" panose="020B0604020202020204" pitchFamily="34" charset="0"/>
              <a:buChar char="•"/>
            </a:pPr>
            <a:r>
              <a:rPr lang="en-US" sz="2400" dirty="0"/>
              <a:t>Also helps prepare for HL-LHC</a:t>
            </a:r>
          </a:p>
          <a:p>
            <a:pPr marL="285750" indent="-285750">
              <a:buFont typeface="Arial" panose="020B0604020202020204" pitchFamily="34" charset="0"/>
              <a:buChar char="•"/>
            </a:pPr>
            <a:endParaRPr lang="en-US" dirty="0"/>
          </a:p>
        </p:txBody>
      </p:sp>
      <p:pic>
        <p:nvPicPr>
          <p:cNvPr id="4098" name="Picture 2">
            <a:extLst>
              <a:ext uri="{FF2B5EF4-FFF2-40B4-BE49-F238E27FC236}">
                <a16:creationId xmlns:a16="http://schemas.microsoft.com/office/drawing/2014/main" id="{AE432AFB-C854-D77A-6FDC-D60A341766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3913" y="1123644"/>
            <a:ext cx="4601506" cy="500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5395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FF27D-B0FE-1D89-790E-25170D66000B}"/>
              </a:ext>
            </a:extLst>
          </p:cNvPr>
          <p:cNvSpPr>
            <a:spLocks noGrp="1"/>
          </p:cNvSpPr>
          <p:nvPr>
            <p:ph type="title"/>
          </p:nvPr>
        </p:nvSpPr>
        <p:spPr/>
        <p:txBody>
          <a:bodyPr/>
          <a:lstStyle/>
          <a:p>
            <a:r>
              <a:rPr lang="en-US" dirty="0"/>
              <a:t>Progress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7C26559A-AE89-756F-7B03-05710C726B2A}"/>
                  </a:ext>
                </a:extLst>
              </p:cNvPr>
              <p:cNvSpPr>
                <a:spLocks noGrp="1"/>
              </p:cNvSpPr>
              <p:nvPr>
                <p:ph idx="1"/>
              </p:nvPr>
            </p:nvSpPr>
            <p:spPr/>
            <p:txBody>
              <a:bodyPr/>
              <a:lstStyle/>
              <a:p>
                <a:r>
                  <a:rPr lang="en-US" dirty="0"/>
                  <a:t>Learning how to use machine learning model </a:t>
                </a:r>
                <a:r>
                  <a:rPr lang="en-US" dirty="0" err="1"/>
                  <a:t>SPANet</a:t>
                </a:r>
                <a:endParaRPr lang="en-US" dirty="0"/>
              </a:p>
              <a:p>
                <a:r>
                  <a:rPr lang="en-US" dirty="0"/>
                  <a:t>Currently training model on </a:t>
                </a:r>
                <a14:m>
                  <m:oMath xmlns:m="http://schemas.openxmlformats.org/officeDocument/2006/math">
                    <m:r>
                      <a:rPr lang="en-US" sz="3200" b="0" i="1" smtClean="0">
                        <a:latin typeface="Cambria Math" panose="02040503050406030204" pitchFamily="18" charset="0"/>
                      </a:rPr>
                      <m:t>𝑡</m:t>
                    </m:r>
                    <m:acc>
                      <m:accPr>
                        <m:chr m:val="̅"/>
                        <m:ctrlPr>
                          <a:rPr lang="en-US" sz="3200" i="1" smtClean="0">
                            <a:latin typeface="Cambria Math" panose="02040503050406030204" pitchFamily="18" charset="0"/>
                          </a:rPr>
                        </m:ctrlPr>
                      </m:accPr>
                      <m:e>
                        <m:r>
                          <a:rPr lang="en-US" sz="3200" b="0" i="1" smtClean="0">
                            <a:latin typeface="Cambria Math" panose="02040503050406030204" pitchFamily="18" charset="0"/>
                          </a:rPr>
                          <m:t>𝑡</m:t>
                        </m:r>
                      </m:e>
                    </m:acc>
                  </m:oMath>
                </a14:m>
                <a:r>
                  <a:rPr lang="en-US" dirty="0"/>
                  <a:t> tutorial data</a:t>
                </a:r>
              </a:p>
              <a:p>
                <a:r>
                  <a:rPr lang="en-US" dirty="0"/>
                  <a:t>Writing script to format n-tuple data for training</a:t>
                </a:r>
              </a:p>
              <a:p>
                <a:endParaRPr lang="en-US" dirty="0"/>
              </a:p>
            </p:txBody>
          </p:sp>
        </mc:Choice>
        <mc:Fallback>
          <p:sp>
            <p:nvSpPr>
              <p:cNvPr id="3" name="Content Placeholder 2">
                <a:extLst>
                  <a:ext uri="{FF2B5EF4-FFF2-40B4-BE49-F238E27FC236}">
                    <a16:creationId xmlns:a16="http://schemas.microsoft.com/office/drawing/2014/main" id="{7C26559A-AE89-756F-7B03-05710C726B2A}"/>
                  </a:ext>
                </a:extLst>
              </p:cNvPr>
              <p:cNvSpPr>
                <a:spLocks noGrp="1" noRot="1" noChangeAspect="1" noMove="1" noResize="1" noEditPoints="1" noAdjustHandles="1" noChangeArrowheads="1" noChangeShapeType="1" noTextEdit="1"/>
              </p:cNvSpPr>
              <p:nvPr>
                <p:ph idx="1"/>
              </p:nvPr>
            </p:nvSpPr>
            <p:spPr>
              <a:blipFill>
                <a:blip r:embed="rId2"/>
                <a:stretch>
                  <a:fillRect l="-463" t="-163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7D8177F8-4ABE-438C-B87C-A9FED43F2B12}"/>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A9C81B7E-D7D6-E768-5ECD-8AACDA4F001C}"/>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27315587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154A2CD9-0B29-AE50-96ED-752ABFF2D7B2}"/>
                  </a:ext>
                </a:extLst>
              </p:cNvPr>
              <p:cNvSpPr>
                <a:spLocks noGrp="1"/>
              </p:cNvSpPr>
              <p:nvPr>
                <p:ph type="title"/>
              </p:nvPr>
            </p:nvSpPr>
            <p:spPr/>
            <p:txBody>
              <a:bodyPr/>
              <a:lstStyle/>
              <a:p>
                <a:r>
                  <a:rPr lang="en-US" dirty="0"/>
                  <a:t>Example: </a:t>
                </a:r>
                <a14:m>
                  <m:oMath xmlns:m="http://schemas.openxmlformats.org/officeDocument/2006/math">
                    <m:r>
                      <a:rPr lang="en-US" sz="4800" b="0" i="1" smtClean="0">
                        <a:latin typeface="Cambria Math" panose="02040503050406030204" pitchFamily="18" charset="0"/>
                      </a:rPr>
                      <m:t>𝑡</m:t>
                    </m:r>
                    <m:acc>
                      <m:accPr>
                        <m:chr m:val="̅"/>
                        <m:ctrlPr>
                          <a:rPr lang="en-US" sz="4800" i="1" smtClean="0">
                            <a:latin typeface="Cambria Math" panose="02040503050406030204" pitchFamily="18" charset="0"/>
                          </a:rPr>
                        </m:ctrlPr>
                      </m:accPr>
                      <m:e>
                        <m:r>
                          <a:rPr lang="en-US" sz="4800" b="0" i="1" smtClean="0">
                            <a:latin typeface="Cambria Math" panose="02040503050406030204" pitchFamily="18" charset="0"/>
                          </a:rPr>
                          <m:t>𝑡</m:t>
                        </m:r>
                      </m:e>
                    </m:acc>
                  </m:oMath>
                </a14:m>
                <a:r>
                  <a:rPr lang="en-US" dirty="0"/>
                  <a:t> Production</a:t>
                </a:r>
              </a:p>
            </p:txBody>
          </p:sp>
        </mc:Choice>
        <mc:Fallback>
          <p:sp>
            <p:nvSpPr>
              <p:cNvPr id="2" name="Title 1">
                <a:extLst>
                  <a:ext uri="{FF2B5EF4-FFF2-40B4-BE49-F238E27FC236}">
                    <a16:creationId xmlns:a16="http://schemas.microsoft.com/office/drawing/2014/main" id="{154A2CD9-0B29-AE50-96ED-752ABFF2D7B2}"/>
                  </a:ext>
                </a:extLst>
              </p:cNvPr>
              <p:cNvSpPr>
                <a:spLocks noGrp="1" noRot="1" noChangeAspect="1" noMove="1" noResize="1" noEditPoints="1" noAdjustHandles="1" noChangeArrowheads="1" noChangeShapeType="1" noTextEdit="1"/>
              </p:cNvSpPr>
              <p:nvPr>
                <p:ph type="title"/>
              </p:nvPr>
            </p:nvSpPr>
            <p:spPr>
              <a:blipFill>
                <a:blip r:embed="rId2"/>
                <a:stretch>
                  <a:fillRect l="-2778" t="-5333" b="-2400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0BD6917-7DBC-5346-AA6B-C10B6544ABEF}"/>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20</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F576AC0C-AE64-D0A1-7295-125959668696}"/>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1026" name="Picture 2" descr="Top quark - Wikipedia">
            <a:extLst>
              <a:ext uri="{FF2B5EF4-FFF2-40B4-BE49-F238E27FC236}">
                <a16:creationId xmlns:a16="http://schemas.microsoft.com/office/drawing/2014/main" id="{F00C83C1-5E24-49A5-625C-A1F9A72F5F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2854" y="1345721"/>
            <a:ext cx="6140843" cy="4528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8899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EDA84-3361-3CCB-86ED-6A2A6B3F1629}"/>
              </a:ext>
            </a:extLst>
          </p:cNvPr>
          <p:cNvSpPr>
            <a:spLocks noGrp="1"/>
          </p:cNvSpPr>
          <p:nvPr>
            <p:ph type="title"/>
          </p:nvPr>
        </p:nvSpPr>
        <p:spPr/>
        <p:txBody>
          <a:bodyPr/>
          <a:lstStyle/>
          <a:p>
            <a:r>
              <a:rPr lang="en-US" dirty="0"/>
              <a:t>B-Jet Tagging vs Leptons</a:t>
            </a:r>
          </a:p>
        </p:txBody>
      </p:sp>
      <p:sp>
        <p:nvSpPr>
          <p:cNvPr id="4" name="Slide Number Placeholder 3">
            <a:extLst>
              <a:ext uri="{FF2B5EF4-FFF2-40B4-BE49-F238E27FC236}">
                <a16:creationId xmlns:a16="http://schemas.microsoft.com/office/drawing/2014/main" id="{BF65C8DE-4F3C-A5EB-3C68-C2E14765D284}"/>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21</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3BC7A346-D079-37EC-9628-40F400F48591}"/>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3074" name="Picture 2" descr="Configuration and performance of the ATLAS $b$-jet triggers in Run 2 - CERN  Document Server">
            <a:extLst>
              <a:ext uri="{FF2B5EF4-FFF2-40B4-BE49-F238E27FC236}">
                <a16:creationId xmlns:a16="http://schemas.microsoft.com/office/drawing/2014/main" id="{FF251699-BF18-CFDF-32A0-48FFC435197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022" r="8985"/>
          <a:stretch/>
        </p:blipFill>
        <p:spPr bwMode="auto">
          <a:xfrm>
            <a:off x="529960" y="1345925"/>
            <a:ext cx="5123588" cy="452117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ATLAS Schematics">
            <a:extLst>
              <a:ext uri="{FF2B5EF4-FFF2-40B4-BE49-F238E27FC236}">
                <a16:creationId xmlns:a16="http://schemas.microsoft.com/office/drawing/2014/main" id="{1C6E132C-4CDB-9A38-E517-F085DBA0164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066" r="6535"/>
          <a:stretch/>
        </p:blipFill>
        <p:spPr bwMode="auto">
          <a:xfrm>
            <a:off x="6094169" y="1208425"/>
            <a:ext cx="5397911" cy="4710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45749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008F7-D4FF-D7A4-0691-A92699E3C4AC}"/>
              </a:ext>
            </a:extLst>
          </p:cNvPr>
          <p:cNvSpPr>
            <a:spLocks noGrp="1"/>
          </p:cNvSpPr>
          <p:nvPr>
            <p:ph type="title"/>
          </p:nvPr>
        </p:nvSpPr>
        <p:spPr/>
        <p:txBody>
          <a:bodyPr/>
          <a:lstStyle/>
          <a:p>
            <a:r>
              <a:rPr lang="en-US" dirty="0"/>
              <a:t>Four Tops</a:t>
            </a:r>
          </a:p>
        </p:txBody>
      </p:sp>
      <p:sp>
        <p:nvSpPr>
          <p:cNvPr id="4" name="Slide Number Placeholder 3">
            <a:extLst>
              <a:ext uri="{FF2B5EF4-FFF2-40B4-BE49-F238E27FC236}">
                <a16:creationId xmlns:a16="http://schemas.microsoft.com/office/drawing/2014/main" id="{E22E1BB8-3513-7C08-164A-5F4A4CE15300}"/>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22</a:t>
            </a:fld>
            <a:endParaRPr lang="en-GB">
              <a:solidFill>
                <a:srgbClr val="0055A0">
                  <a:tint val="75000"/>
                </a:srgbClr>
              </a:solidFill>
            </a:endParaRPr>
          </a:p>
        </p:txBody>
      </p:sp>
      <p:sp>
        <p:nvSpPr>
          <p:cNvPr id="5" name="Date Placeholder 4">
            <a:extLst>
              <a:ext uri="{FF2B5EF4-FFF2-40B4-BE49-F238E27FC236}">
                <a16:creationId xmlns:a16="http://schemas.microsoft.com/office/drawing/2014/main" id="{262ED88D-2467-A42D-4621-891A09050539}"/>
              </a:ext>
            </a:extLst>
          </p:cNvPr>
          <p:cNvSpPr>
            <a:spLocks noGrp="1"/>
          </p:cNvSpPr>
          <p:nvPr>
            <p:ph type="dt" sz="half" idx="4294967295"/>
          </p:nvPr>
        </p:nvSpPr>
        <p:spPr>
          <a:xfrm>
            <a:off x="3959113" y="6362378"/>
            <a:ext cx="2844800" cy="365125"/>
          </a:xfrm>
          <a:prstGeom prst="rect">
            <a:avLst/>
          </a:prstGeom>
        </p:spPr>
        <p:txBody>
          <a:bodyPr/>
          <a:lstStyle/>
          <a:p>
            <a:r>
              <a:rPr lang="en-US">
                <a:solidFill>
                  <a:srgbClr val="0055A0">
                    <a:tint val="75000"/>
                  </a:srgbClr>
                </a:solidFill>
              </a:rPr>
              <a:t>2/15/2024</a:t>
            </a:r>
            <a:endParaRPr lang="en-GB" dirty="0">
              <a:solidFill>
                <a:srgbClr val="0055A0">
                  <a:tint val="75000"/>
                </a:srgbClr>
              </a:solidFill>
            </a:endParaRPr>
          </a:p>
        </p:txBody>
      </p:sp>
      <p:sp>
        <p:nvSpPr>
          <p:cNvPr id="6" name="Footer Placeholder 5">
            <a:extLst>
              <a:ext uri="{FF2B5EF4-FFF2-40B4-BE49-F238E27FC236}">
                <a16:creationId xmlns:a16="http://schemas.microsoft.com/office/drawing/2014/main" id="{9985BC72-734B-215B-99F0-1B1B75E01823}"/>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D1ED4B54-D0FE-D7CD-AB76-27CB329F373D}"/>
              </a:ext>
            </a:extLst>
          </p:cNvPr>
          <p:cNvPicPr>
            <a:picLocks noChangeAspect="1"/>
          </p:cNvPicPr>
          <p:nvPr/>
        </p:nvPicPr>
        <p:blipFill>
          <a:blip r:embed="rId2"/>
          <a:stretch>
            <a:fillRect/>
          </a:stretch>
        </p:blipFill>
        <p:spPr>
          <a:xfrm>
            <a:off x="541318" y="1565818"/>
            <a:ext cx="11105702" cy="3906528"/>
          </a:xfrm>
          <a:prstGeom prst="rect">
            <a:avLst/>
          </a:prstGeom>
        </p:spPr>
      </p:pic>
    </p:spTree>
    <p:extLst>
      <p:ext uri="{BB962C8B-B14F-4D97-AF65-F5344CB8AC3E}">
        <p14:creationId xmlns:p14="http://schemas.microsoft.com/office/powerpoint/2010/main" val="37621386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1FF0AD8-6616-14EC-0BBC-39C0419ACFAA}"/>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23</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0D3A48DE-4524-6F8C-E43E-41F90B3C576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5122" name="Picture 2">
            <a:extLst>
              <a:ext uri="{FF2B5EF4-FFF2-40B4-BE49-F238E27FC236}">
                <a16:creationId xmlns:a16="http://schemas.microsoft.com/office/drawing/2014/main" id="{38B49326-7E65-30B6-93B0-C46774013F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5677" y="130497"/>
            <a:ext cx="8989552" cy="5935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21264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7C207-CFB2-EFE4-A5FB-274E3F99B535}"/>
              </a:ext>
            </a:extLst>
          </p:cNvPr>
          <p:cNvSpPr>
            <a:spLocks noGrp="1"/>
          </p:cNvSpPr>
          <p:nvPr>
            <p:ph type="title"/>
          </p:nvPr>
        </p:nvSpPr>
        <p:spPr/>
        <p:txBody>
          <a:bodyPr/>
          <a:lstStyle/>
          <a:p>
            <a:r>
              <a:rPr lang="en-US" dirty="0"/>
              <a:t>Branching ratios</a:t>
            </a:r>
          </a:p>
        </p:txBody>
      </p:sp>
      <p:sp>
        <p:nvSpPr>
          <p:cNvPr id="3" name="Content Placeholder 2">
            <a:extLst>
              <a:ext uri="{FF2B5EF4-FFF2-40B4-BE49-F238E27FC236}">
                <a16:creationId xmlns:a16="http://schemas.microsoft.com/office/drawing/2014/main" id="{6A31AC5A-E55A-6C9B-B671-BC3A3926AB88}"/>
              </a:ext>
            </a:extLst>
          </p:cNvPr>
          <p:cNvSpPr>
            <a:spLocks noGrp="1"/>
          </p:cNvSpPr>
          <p:nvPr>
            <p:ph idx="1"/>
          </p:nvPr>
        </p:nvSpPr>
        <p:spPr>
          <a:xfrm>
            <a:off x="609601" y="1325607"/>
            <a:ext cx="5150116" cy="4667421"/>
          </a:xfrm>
        </p:spPr>
        <p:txBody>
          <a:bodyPr/>
          <a:lstStyle/>
          <a:p>
            <a:r>
              <a:rPr lang="en-US" dirty="0"/>
              <a:t>Most 4 Tops decay into all hadrons</a:t>
            </a:r>
          </a:p>
          <a:p>
            <a:r>
              <a:rPr lang="en-US" dirty="0"/>
              <a:t>2 and 3 lepton channels (3l, 2lss) are cleanest</a:t>
            </a:r>
          </a:p>
        </p:txBody>
      </p:sp>
      <p:sp>
        <p:nvSpPr>
          <p:cNvPr id="4" name="Slide Number Placeholder 3">
            <a:extLst>
              <a:ext uri="{FF2B5EF4-FFF2-40B4-BE49-F238E27FC236}">
                <a16:creationId xmlns:a16="http://schemas.microsoft.com/office/drawing/2014/main" id="{E3086EAE-C30B-9670-B737-F4105C747DB6}"/>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24</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66037826-643D-DEF5-A954-540BACCBD54F}"/>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1FB927D6-119C-B42E-A9BD-3C444C9D7275}"/>
              </a:ext>
            </a:extLst>
          </p:cNvPr>
          <p:cNvPicPr>
            <a:picLocks noChangeAspect="1"/>
          </p:cNvPicPr>
          <p:nvPr/>
        </p:nvPicPr>
        <p:blipFill>
          <a:blip r:embed="rId2"/>
          <a:stretch>
            <a:fillRect/>
          </a:stretch>
        </p:blipFill>
        <p:spPr>
          <a:xfrm>
            <a:off x="6094169" y="1709671"/>
            <a:ext cx="5340747" cy="3345375"/>
          </a:xfrm>
          <a:prstGeom prst="rect">
            <a:avLst/>
          </a:prstGeom>
        </p:spPr>
      </p:pic>
    </p:spTree>
    <p:extLst>
      <p:ext uri="{BB962C8B-B14F-4D97-AF65-F5344CB8AC3E}">
        <p14:creationId xmlns:p14="http://schemas.microsoft.com/office/powerpoint/2010/main" val="40125435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B7D46-899E-0092-942C-E2AB48AE986D}"/>
              </a:ext>
            </a:extLst>
          </p:cNvPr>
          <p:cNvSpPr>
            <a:spLocks noGrp="1"/>
          </p:cNvSpPr>
          <p:nvPr>
            <p:ph type="title"/>
          </p:nvPr>
        </p:nvSpPr>
        <p:spPr/>
        <p:txBody>
          <a:bodyPr/>
          <a:lstStyle/>
          <a:p>
            <a:r>
              <a:rPr lang="en-US" dirty="0"/>
              <a:t>Backgrounds</a:t>
            </a:r>
          </a:p>
        </p:txBody>
      </p:sp>
      <p:sp>
        <p:nvSpPr>
          <p:cNvPr id="4" name="Slide Number Placeholder 3">
            <a:extLst>
              <a:ext uri="{FF2B5EF4-FFF2-40B4-BE49-F238E27FC236}">
                <a16:creationId xmlns:a16="http://schemas.microsoft.com/office/drawing/2014/main" id="{3977123E-4279-6DB9-BFDE-9D69EEE52097}"/>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25</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09062987-FFDB-86C1-FD01-836D442F5D73}"/>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12177073-C02E-F0AD-F09F-54F9F10CA3AA}"/>
              </a:ext>
            </a:extLst>
          </p:cNvPr>
          <p:cNvPicPr>
            <a:picLocks noChangeAspect="1"/>
          </p:cNvPicPr>
          <p:nvPr/>
        </p:nvPicPr>
        <p:blipFill>
          <a:blip r:embed="rId2"/>
          <a:stretch>
            <a:fillRect/>
          </a:stretch>
        </p:blipFill>
        <p:spPr>
          <a:xfrm>
            <a:off x="2128068" y="1173936"/>
            <a:ext cx="7674694" cy="4552203"/>
          </a:xfrm>
          <a:prstGeom prst="rect">
            <a:avLst/>
          </a:prstGeom>
        </p:spPr>
      </p:pic>
    </p:spTree>
    <p:extLst>
      <p:ext uri="{BB962C8B-B14F-4D97-AF65-F5344CB8AC3E}">
        <p14:creationId xmlns:p14="http://schemas.microsoft.com/office/powerpoint/2010/main" val="31643595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9405B-6865-9778-A4BB-CE6BD5DF1543}"/>
              </a:ext>
            </a:extLst>
          </p:cNvPr>
          <p:cNvSpPr>
            <a:spLocks noGrp="1"/>
          </p:cNvSpPr>
          <p:nvPr>
            <p:ph type="title"/>
          </p:nvPr>
        </p:nvSpPr>
        <p:spPr/>
        <p:txBody>
          <a:bodyPr/>
          <a:lstStyle/>
          <a:p>
            <a:r>
              <a:rPr lang="en-US" dirty="0"/>
              <a:t>Example of 3L Channel Signal</a:t>
            </a:r>
          </a:p>
        </p:txBody>
      </p:sp>
      <p:sp>
        <p:nvSpPr>
          <p:cNvPr id="4" name="Slide Number Placeholder 3">
            <a:extLst>
              <a:ext uri="{FF2B5EF4-FFF2-40B4-BE49-F238E27FC236}">
                <a16:creationId xmlns:a16="http://schemas.microsoft.com/office/drawing/2014/main" id="{A38CA263-182B-37FC-1A66-A2EB7A53B898}"/>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26</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608E10FF-0A16-2BF7-48D8-3679C3877772}"/>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8CF2D535-6DCD-0C14-45D1-AC6A171CC5AF}"/>
              </a:ext>
            </a:extLst>
          </p:cNvPr>
          <p:cNvPicPr>
            <a:picLocks noChangeAspect="1"/>
          </p:cNvPicPr>
          <p:nvPr/>
        </p:nvPicPr>
        <p:blipFill>
          <a:blip r:embed="rId2"/>
          <a:stretch>
            <a:fillRect/>
          </a:stretch>
        </p:blipFill>
        <p:spPr>
          <a:xfrm>
            <a:off x="2489159" y="1173936"/>
            <a:ext cx="6731346" cy="4826248"/>
          </a:xfrm>
          <a:prstGeom prst="rect">
            <a:avLst/>
          </a:prstGeom>
        </p:spPr>
      </p:pic>
    </p:spTree>
    <p:extLst>
      <p:ext uri="{BB962C8B-B14F-4D97-AF65-F5344CB8AC3E}">
        <p14:creationId xmlns:p14="http://schemas.microsoft.com/office/powerpoint/2010/main" val="27023331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92F86-E3B0-562D-D33D-6D2ED455B6C2}"/>
              </a:ext>
            </a:extLst>
          </p:cNvPr>
          <p:cNvSpPr>
            <a:spLocks noGrp="1"/>
          </p:cNvSpPr>
          <p:nvPr>
            <p:ph type="title"/>
          </p:nvPr>
        </p:nvSpPr>
        <p:spPr/>
        <p:txBody>
          <a:bodyPr/>
          <a:lstStyle/>
          <a:p>
            <a:r>
              <a:rPr lang="en-US" dirty="0"/>
              <a:t>Example of 3L Background</a:t>
            </a:r>
          </a:p>
        </p:txBody>
      </p:sp>
      <p:sp>
        <p:nvSpPr>
          <p:cNvPr id="4" name="Slide Number Placeholder 3">
            <a:extLst>
              <a:ext uri="{FF2B5EF4-FFF2-40B4-BE49-F238E27FC236}">
                <a16:creationId xmlns:a16="http://schemas.microsoft.com/office/drawing/2014/main" id="{77BAB5B1-44B5-5FC1-3F7D-47410DE8CA12}"/>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27</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2C7C6D69-3DAC-836A-11E0-73965DEE527F}"/>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717420BB-B3B7-CA00-0173-145146A1F7EC}"/>
              </a:ext>
            </a:extLst>
          </p:cNvPr>
          <p:cNvPicPr>
            <a:picLocks noChangeAspect="1"/>
          </p:cNvPicPr>
          <p:nvPr/>
        </p:nvPicPr>
        <p:blipFill>
          <a:blip r:embed="rId2"/>
          <a:stretch>
            <a:fillRect/>
          </a:stretch>
        </p:blipFill>
        <p:spPr>
          <a:xfrm>
            <a:off x="2629689" y="1173936"/>
            <a:ext cx="6485998" cy="4746825"/>
          </a:xfrm>
          <a:prstGeom prst="rect">
            <a:avLst/>
          </a:prstGeom>
        </p:spPr>
      </p:pic>
    </p:spTree>
    <p:extLst>
      <p:ext uri="{BB962C8B-B14F-4D97-AF65-F5344CB8AC3E}">
        <p14:creationId xmlns:p14="http://schemas.microsoft.com/office/powerpoint/2010/main" val="22866416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FA401-75A3-5A1F-D701-59295FCE93A8}"/>
              </a:ext>
            </a:extLst>
          </p:cNvPr>
          <p:cNvSpPr>
            <a:spLocks noGrp="1"/>
          </p:cNvSpPr>
          <p:nvPr>
            <p:ph type="title"/>
          </p:nvPr>
        </p:nvSpPr>
        <p:spPr/>
        <p:txBody>
          <a:bodyPr/>
          <a:lstStyle/>
          <a:p>
            <a:r>
              <a:rPr lang="en-US" dirty="0"/>
              <a:t>Recap: Top Quark Reconstruction</a:t>
            </a:r>
          </a:p>
        </p:txBody>
      </p:sp>
      <p:sp>
        <p:nvSpPr>
          <p:cNvPr id="3" name="Content Placeholder 2">
            <a:extLst>
              <a:ext uri="{FF2B5EF4-FFF2-40B4-BE49-F238E27FC236}">
                <a16:creationId xmlns:a16="http://schemas.microsoft.com/office/drawing/2014/main" id="{3DE67FF6-81CB-BF8D-4D64-99C168EB1933}"/>
              </a:ext>
            </a:extLst>
          </p:cNvPr>
          <p:cNvSpPr>
            <a:spLocks noGrp="1"/>
          </p:cNvSpPr>
          <p:nvPr>
            <p:ph idx="1"/>
          </p:nvPr>
        </p:nvSpPr>
        <p:spPr>
          <a:xfrm>
            <a:off x="609600" y="1325607"/>
            <a:ext cx="6119003" cy="4667421"/>
          </a:xfrm>
        </p:spPr>
        <p:txBody>
          <a:bodyPr>
            <a:normAutofit/>
          </a:bodyPr>
          <a:lstStyle/>
          <a:p>
            <a:r>
              <a:rPr lang="en-US" dirty="0"/>
              <a:t>You can reconstruct a top quark by finding its decay products</a:t>
            </a:r>
          </a:p>
          <a:p>
            <a:r>
              <a:rPr lang="en-US" dirty="0"/>
              <a:t>Gives us more kinematic information to separate signal from background</a:t>
            </a:r>
          </a:p>
          <a:p>
            <a:pPr lvl="1"/>
            <a:r>
              <a:rPr lang="en-US" dirty="0"/>
              <a:t>More input for multivariate analysis algorithm  </a:t>
            </a:r>
          </a:p>
          <a:p>
            <a:r>
              <a:rPr lang="en-US" dirty="0"/>
              <a:t>Need to study whether this is feasible, effective</a:t>
            </a:r>
          </a:p>
        </p:txBody>
      </p:sp>
      <p:sp>
        <p:nvSpPr>
          <p:cNvPr id="4" name="Slide Number Placeholder 3">
            <a:extLst>
              <a:ext uri="{FF2B5EF4-FFF2-40B4-BE49-F238E27FC236}">
                <a16:creationId xmlns:a16="http://schemas.microsoft.com/office/drawing/2014/main" id="{F38738C1-2E56-DAE8-4DD3-F423ECC3F48F}"/>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28</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56B96328-7F15-6ABB-5920-B6E380EDCA87}"/>
              </a:ext>
            </a:extLst>
          </p:cNvPr>
          <p:cNvSpPr>
            <a:spLocks noGrp="1"/>
          </p:cNvSpPr>
          <p:nvPr>
            <p:ph type="ftr" sz="quarter" idx="3"/>
          </p:nvPr>
        </p:nvSpPr>
        <p:spPr/>
        <p:txBody>
          <a:bodyPr/>
          <a:lstStyle/>
          <a:p>
            <a:r>
              <a:rPr lang="en-GB" dirty="0">
                <a:solidFill>
                  <a:srgbClr val="0055A0">
                    <a:tint val="75000"/>
                  </a:srgbClr>
                </a:solidFill>
              </a:rPr>
              <a:t>D. Reiter</a:t>
            </a:r>
          </a:p>
        </p:txBody>
      </p:sp>
      <p:pic>
        <p:nvPicPr>
          <p:cNvPr id="8" name="Picture 2" descr="Top quark - Wikipedia">
            <a:extLst>
              <a:ext uri="{FF2B5EF4-FFF2-40B4-BE49-F238E27FC236}">
                <a16:creationId xmlns:a16="http://schemas.microsoft.com/office/drawing/2014/main" id="{990519B3-5CF0-64A0-7B79-E6CE484F98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6814" y="1707528"/>
            <a:ext cx="5186258" cy="3824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10619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61FA3-6CEF-31E5-ADD9-FFAE223A54B6}"/>
              </a:ext>
            </a:extLst>
          </p:cNvPr>
          <p:cNvSpPr>
            <a:spLocks noGrp="1"/>
          </p:cNvSpPr>
          <p:nvPr>
            <p:ph type="title"/>
          </p:nvPr>
        </p:nvSpPr>
        <p:spPr/>
        <p:txBody>
          <a:bodyPr/>
          <a:lstStyle/>
          <a:p>
            <a:r>
              <a:rPr lang="en-US" dirty="0"/>
              <a:t>Recap: Top Quark Decay</a:t>
            </a:r>
          </a:p>
        </p:txBody>
      </p:sp>
      <p:sp>
        <p:nvSpPr>
          <p:cNvPr id="4" name="Slide Number Placeholder 3">
            <a:extLst>
              <a:ext uri="{FF2B5EF4-FFF2-40B4-BE49-F238E27FC236}">
                <a16:creationId xmlns:a16="http://schemas.microsoft.com/office/drawing/2014/main" id="{78366A18-BFE8-4BFA-8117-951571834C06}"/>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29</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5B39F3B-9F98-6245-EAA7-A584249F4761}"/>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9F908819-49BE-1C26-432F-D5CAC6BB896E}"/>
              </a:ext>
            </a:extLst>
          </p:cNvPr>
          <p:cNvPicPr>
            <a:picLocks noChangeAspect="1"/>
          </p:cNvPicPr>
          <p:nvPr/>
        </p:nvPicPr>
        <p:blipFill>
          <a:blip r:embed="rId2"/>
          <a:stretch>
            <a:fillRect/>
          </a:stretch>
        </p:blipFill>
        <p:spPr>
          <a:xfrm>
            <a:off x="6322794" y="1664898"/>
            <a:ext cx="5662172" cy="3418963"/>
          </a:xfrm>
          <a:prstGeom prst="rect">
            <a:avLst/>
          </a:prstGeom>
        </p:spPr>
      </p:pic>
      <p:sp>
        <p:nvSpPr>
          <p:cNvPr id="6" name="TextBox 5">
            <a:extLst>
              <a:ext uri="{FF2B5EF4-FFF2-40B4-BE49-F238E27FC236}">
                <a16:creationId xmlns:a16="http://schemas.microsoft.com/office/drawing/2014/main" id="{467B7BA8-55F6-6EA2-3195-B47AE6E2CBEE}"/>
              </a:ext>
            </a:extLst>
          </p:cNvPr>
          <p:cNvSpPr txBox="1"/>
          <p:nvPr/>
        </p:nvSpPr>
        <p:spPr>
          <a:xfrm>
            <a:off x="810881" y="1480755"/>
            <a:ext cx="6392175" cy="3970318"/>
          </a:xfrm>
          <a:prstGeom prst="rect">
            <a:avLst/>
          </a:prstGeom>
          <a:noFill/>
        </p:spPr>
        <p:txBody>
          <a:bodyPr wrap="square" rtlCol="0">
            <a:spAutoFit/>
          </a:bodyPr>
          <a:lstStyle/>
          <a:p>
            <a:pPr marL="285750" indent="-285750">
              <a:buFont typeface="Arial" panose="020B0604020202020204" pitchFamily="34" charset="0"/>
              <a:buChar char="•"/>
            </a:pPr>
            <a:r>
              <a:rPr lang="en-US" sz="2800" dirty="0"/>
              <a:t>Top quark decay is </a:t>
            </a:r>
            <a:r>
              <a:rPr lang="en-US" sz="2800" b="1" dirty="0"/>
              <a:t>hadronic </a:t>
            </a:r>
            <a:r>
              <a:rPr lang="en-US" sz="2800" dirty="0"/>
              <a:t> or </a:t>
            </a:r>
            <a:r>
              <a:rPr lang="en-US" sz="2800" b="1" dirty="0"/>
              <a:t>leptonic</a:t>
            </a:r>
          </a:p>
          <a:p>
            <a:endParaRPr lang="en-US" sz="2800" b="1" dirty="0"/>
          </a:p>
          <a:p>
            <a:pPr marL="285750" indent="-285750">
              <a:buFont typeface="Arial" panose="020B0604020202020204" pitchFamily="34" charset="0"/>
              <a:buChar char="•"/>
            </a:pPr>
            <a:r>
              <a:rPr lang="en-US" sz="2800" dirty="0"/>
              <a:t>Hadronic</a:t>
            </a:r>
          </a:p>
          <a:p>
            <a:pPr marL="742950" lvl="1" indent="-285750">
              <a:buFont typeface="Arial" panose="020B0604020202020204" pitchFamily="34" charset="0"/>
              <a:buChar char="•"/>
            </a:pPr>
            <a:r>
              <a:rPr lang="en-US" sz="2800" dirty="0"/>
              <a:t>3 jets (at least 1 b-jet)</a:t>
            </a:r>
          </a:p>
          <a:p>
            <a:pPr marL="285750" indent="-285750">
              <a:buFont typeface="Arial" panose="020B0604020202020204" pitchFamily="34" charset="0"/>
              <a:buChar char="•"/>
            </a:pPr>
            <a:r>
              <a:rPr lang="en-US" sz="2800" dirty="0"/>
              <a:t>Leptonic</a:t>
            </a:r>
          </a:p>
          <a:p>
            <a:pPr marL="742950" lvl="1" indent="-285750">
              <a:buFont typeface="Arial" panose="020B0604020202020204" pitchFamily="34" charset="0"/>
              <a:buChar char="•"/>
            </a:pPr>
            <a:r>
              <a:rPr lang="en-US" sz="2800" dirty="0"/>
              <a:t>1 b-jet</a:t>
            </a:r>
          </a:p>
          <a:p>
            <a:pPr marL="742950" lvl="1" indent="-285750">
              <a:buFont typeface="Arial" panose="020B0604020202020204" pitchFamily="34" charset="0"/>
              <a:buChar char="•"/>
            </a:pPr>
            <a:r>
              <a:rPr lang="en-US" sz="2800" dirty="0"/>
              <a:t>1 lepton (electron, muon, </a:t>
            </a:r>
            <a:r>
              <a:rPr lang="en-US" sz="2800" strike="sngStrike" dirty="0"/>
              <a:t>tau</a:t>
            </a:r>
            <a:r>
              <a:rPr lang="en-US" sz="2800" dirty="0"/>
              <a:t>)</a:t>
            </a:r>
          </a:p>
          <a:p>
            <a:pPr marL="742950" lvl="1" indent="-285750">
              <a:buFont typeface="Arial" panose="020B0604020202020204" pitchFamily="34" charset="0"/>
              <a:buChar char="•"/>
            </a:pPr>
            <a:r>
              <a:rPr lang="en-US" sz="2800" dirty="0"/>
              <a:t>1 neutrino</a:t>
            </a:r>
          </a:p>
        </p:txBody>
      </p:sp>
    </p:spTree>
    <p:extLst>
      <p:ext uri="{BB962C8B-B14F-4D97-AF65-F5344CB8AC3E}">
        <p14:creationId xmlns:p14="http://schemas.microsoft.com/office/powerpoint/2010/main" val="90557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97194-DC3D-8BDF-3F61-596D0D453656}"/>
              </a:ext>
            </a:extLst>
          </p:cNvPr>
          <p:cNvSpPr>
            <a:spLocks noGrp="1"/>
          </p:cNvSpPr>
          <p:nvPr>
            <p:ph type="title"/>
          </p:nvPr>
        </p:nvSpPr>
        <p:spPr/>
        <p:txBody>
          <a:bodyPr/>
          <a:lstStyle/>
          <a:p>
            <a:r>
              <a:rPr lang="en-US" dirty="0"/>
              <a:t>What is </a:t>
            </a:r>
            <a:r>
              <a:rPr lang="en-US" dirty="0" err="1"/>
              <a:t>SPANet</a:t>
            </a:r>
            <a:r>
              <a:rPr lang="en-US" dirty="0"/>
              <a:t>?</a:t>
            </a:r>
          </a:p>
        </p:txBody>
      </p:sp>
      <p:sp>
        <p:nvSpPr>
          <p:cNvPr id="4" name="Slide Number Placeholder 3">
            <a:extLst>
              <a:ext uri="{FF2B5EF4-FFF2-40B4-BE49-F238E27FC236}">
                <a16:creationId xmlns:a16="http://schemas.microsoft.com/office/drawing/2014/main" id="{AB713ADB-0591-C27D-F201-A35462F5E92C}"/>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15C450FB-3D36-AADE-F0DE-8F7300CBC540}"/>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6" name="Picture 5">
            <a:extLst>
              <a:ext uri="{FF2B5EF4-FFF2-40B4-BE49-F238E27FC236}">
                <a16:creationId xmlns:a16="http://schemas.microsoft.com/office/drawing/2014/main" id="{AA56076C-5769-5994-0E78-DE577B462039}"/>
              </a:ext>
            </a:extLst>
          </p:cNvPr>
          <p:cNvPicPr>
            <a:picLocks noChangeAspect="1"/>
          </p:cNvPicPr>
          <p:nvPr/>
        </p:nvPicPr>
        <p:blipFill>
          <a:blip r:embed="rId2"/>
          <a:stretch>
            <a:fillRect/>
          </a:stretch>
        </p:blipFill>
        <p:spPr>
          <a:xfrm>
            <a:off x="1631852" y="1233491"/>
            <a:ext cx="9039006" cy="4706700"/>
          </a:xfrm>
          <a:prstGeom prst="rect">
            <a:avLst/>
          </a:prstGeom>
        </p:spPr>
      </p:pic>
    </p:spTree>
    <p:extLst>
      <p:ext uri="{BB962C8B-B14F-4D97-AF65-F5344CB8AC3E}">
        <p14:creationId xmlns:p14="http://schemas.microsoft.com/office/powerpoint/2010/main" val="23559242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61FA3-6CEF-31E5-ADD9-FFAE223A54B6}"/>
              </a:ext>
            </a:extLst>
          </p:cNvPr>
          <p:cNvSpPr>
            <a:spLocks noGrp="1"/>
          </p:cNvSpPr>
          <p:nvPr>
            <p:ph type="title"/>
          </p:nvPr>
        </p:nvSpPr>
        <p:spPr/>
        <p:txBody>
          <a:bodyPr>
            <a:normAutofit/>
          </a:bodyPr>
          <a:lstStyle/>
          <a:p>
            <a:r>
              <a:rPr lang="en-US" dirty="0"/>
              <a:t>Recap: Four Tops</a:t>
            </a:r>
          </a:p>
        </p:txBody>
      </p:sp>
      <p:sp>
        <p:nvSpPr>
          <p:cNvPr id="4" name="Slide Number Placeholder 3">
            <a:extLst>
              <a:ext uri="{FF2B5EF4-FFF2-40B4-BE49-F238E27FC236}">
                <a16:creationId xmlns:a16="http://schemas.microsoft.com/office/drawing/2014/main" id="{78366A18-BFE8-4BFA-8117-951571834C06}"/>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30</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5B39F3B-9F98-6245-EAA7-A584249F4761}"/>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8369CED8-57D3-AD84-5E93-2168B1CB3653}"/>
              </a:ext>
            </a:extLst>
          </p:cNvPr>
          <p:cNvPicPr>
            <a:picLocks noChangeAspect="1"/>
          </p:cNvPicPr>
          <p:nvPr/>
        </p:nvPicPr>
        <p:blipFill>
          <a:blip r:embed="rId3"/>
          <a:stretch>
            <a:fillRect/>
          </a:stretch>
        </p:blipFill>
        <p:spPr>
          <a:xfrm>
            <a:off x="4369306" y="3446010"/>
            <a:ext cx="3957801" cy="2479115"/>
          </a:xfrm>
          <a:prstGeom prst="rect">
            <a:avLst/>
          </a:prstGeom>
        </p:spPr>
      </p:pic>
      <p:sp>
        <p:nvSpPr>
          <p:cNvPr id="9" name="Content Placeholder 2">
            <a:extLst>
              <a:ext uri="{FF2B5EF4-FFF2-40B4-BE49-F238E27FC236}">
                <a16:creationId xmlns:a16="http://schemas.microsoft.com/office/drawing/2014/main" id="{55815D55-E9D3-4C9F-7941-1F34E943F6DD}"/>
              </a:ext>
            </a:extLst>
          </p:cNvPr>
          <p:cNvSpPr>
            <a:spLocks noGrp="1"/>
          </p:cNvSpPr>
          <p:nvPr>
            <p:ph idx="1"/>
          </p:nvPr>
        </p:nvSpPr>
        <p:spPr>
          <a:xfrm>
            <a:off x="609600" y="1396059"/>
            <a:ext cx="6675618" cy="4065881"/>
          </a:xfrm>
        </p:spPr>
        <p:txBody>
          <a:bodyPr/>
          <a:lstStyle/>
          <a:p>
            <a:r>
              <a:rPr lang="en-US" dirty="0"/>
              <a:t>Much more complex topologies</a:t>
            </a:r>
          </a:p>
          <a:p>
            <a:r>
              <a:rPr lang="en-US" dirty="0"/>
              <a:t>Most 4 tops decay into all hadrons</a:t>
            </a:r>
          </a:p>
          <a:p>
            <a:r>
              <a:rPr lang="en-US" dirty="0"/>
              <a:t>2 and 3 lepton channels (3L, 2LSS) are cleanest</a:t>
            </a:r>
          </a:p>
        </p:txBody>
      </p:sp>
      <p:pic>
        <p:nvPicPr>
          <p:cNvPr id="3" name="Picture 2">
            <a:extLst>
              <a:ext uri="{FF2B5EF4-FFF2-40B4-BE49-F238E27FC236}">
                <a16:creationId xmlns:a16="http://schemas.microsoft.com/office/drawing/2014/main" id="{5F669D1F-0679-E7AB-4F6D-7E1D4A1FDCAE}"/>
              </a:ext>
            </a:extLst>
          </p:cNvPr>
          <p:cNvPicPr>
            <a:picLocks noChangeAspect="1"/>
          </p:cNvPicPr>
          <p:nvPr/>
        </p:nvPicPr>
        <p:blipFill rotWithShape="1">
          <a:blip r:embed="rId4"/>
          <a:srcRect l="10590" r="49640" b="19188"/>
          <a:stretch/>
        </p:blipFill>
        <p:spPr>
          <a:xfrm>
            <a:off x="609600" y="3592357"/>
            <a:ext cx="3255295" cy="2326783"/>
          </a:xfrm>
          <a:prstGeom prst="rect">
            <a:avLst/>
          </a:prstGeom>
        </p:spPr>
      </p:pic>
      <p:pic>
        <p:nvPicPr>
          <p:cNvPr id="1026" name="Picture 2">
            <a:extLst>
              <a:ext uri="{FF2B5EF4-FFF2-40B4-BE49-F238E27FC236}">
                <a16:creationId xmlns:a16="http://schemas.microsoft.com/office/drawing/2014/main" id="{5AA26427-DB03-FBF8-E045-9F2DF67B76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27107" y="531487"/>
            <a:ext cx="3251632" cy="279399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C380BAC-749A-2CE8-3F35-85F267841163}"/>
              </a:ext>
            </a:extLst>
          </p:cNvPr>
          <p:cNvSpPr txBox="1"/>
          <p:nvPr/>
        </p:nvSpPr>
        <p:spPr>
          <a:xfrm>
            <a:off x="8457307" y="3254144"/>
            <a:ext cx="3121432" cy="369332"/>
          </a:xfrm>
          <a:prstGeom prst="rect">
            <a:avLst/>
          </a:prstGeom>
          <a:noFill/>
        </p:spPr>
        <p:txBody>
          <a:bodyPr wrap="none" rtlCol="0">
            <a:spAutoFit/>
          </a:bodyPr>
          <a:lstStyle/>
          <a:p>
            <a:r>
              <a:rPr lang="en-US" dirty="0"/>
              <a:t>Ex: All hadronic (0L) channel</a:t>
            </a:r>
          </a:p>
        </p:txBody>
      </p:sp>
    </p:spTree>
    <p:extLst>
      <p:ext uri="{BB962C8B-B14F-4D97-AF65-F5344CB8AC3E}">
        <p14:creationId xmlns:p14="http://schemas.microsoft.com/office/powerpoint/2010/main" val="36254440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66E91-D1FF-4CFD-D1C4-9F7DBD994942}"/>
              </a:ext>
            </a:extLst>
          </p:cNvPr>
          <p:cNvSpPr>
            <a:spLocks noGrp="1"/>
          </p:cNvSpPr>
          <p:nvPr>
            <p:ph type="title"/>
          </p:nvPr>
        </p:nvSpPr>
        <p:spPr/>
        <p:txBody>
          <a:bodyPr/>
          <a:lstStyle/>
          <a:p>
            <a:r>
              <a:rPr lang="en-US" dirty="0"/>
              <a:t>“Set Assignment Problem”</a:t>
            </a:r>
          </a:p>
        </p:txBody>
      </p:sp>
      <p:sp>
        <p:nvSpPr>
          <p:cNvPr id="4" name="Slide Number Placeholder 3">
            <a:extLst>
              <a:ext uri="{FF2B5EF4-FFF2-40B4-BE49-F238E27FC236}">
                <a16:creationId xmlns:a16="http://schemas.microsoft.com/office/drawing/2014/main" id="{D2D9915D-9078-0473-5D47-05A8EB4DAF8E}"/>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31</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4AFCA84D-9FF6-DB28-33EF-620F1649787A}"/>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7" name="TextBox 6">
            <a:extLst>
              <a:ext uri="{FF2B5EF4-FFF2-40B4-BE49-F238E27FC236}">
                <a16:creationId xmlns:a16="http://schemas.microsoft.com/office/drawing/2014/main" id="{7C6497A7-9080-EABD-7C0C-D6E711563696}"/>
              </a:ext>
            </a:extLst>
          </p:cNvPr>
          <p:cNvSpPr txBox="1"/>
          <p:nvPr/>
        </p:nvSpPr>
        <p:spPr>
          <a:xfrm>
            <a:off x="672860" y="1293962"/>
            <a:ext cx="248786" cy="369332"/>
          </a:xfrm>
          <a:prstGeom prst="rect">
            <a:avLst/>
          </a:prstGeom>
          <a:noFill/>
        </p:spPr>
        <p:txBody>
          <a:bodyPr wrap="none" rtlCol="0">
            <a:spAutoFit/>
          </a:bodyPr>
          <a:lstStyle/>
          <a:p>
            <a:r>
              <a:rPr lang="en-US" dirty="0"/>
              <a:t> </a:t>
            </a:r>
          </a:p>
        </p:txBody>
      </p:sp>
      <p:pic>
        <p:nvPicPr>
          <p:cNvPr id="8" name="Picture 7">
            <a:extLst>
              <a:ext uri="{FF2B5EF4-FFF2-40B4-BE49-F238E27FC236}">
                <a16:creationId xmlns:a16="http://schemas.microsoft.com/office/drawing/2014/main" id="{43BA2ADF-2B57-C198-EFCB-29FB25C75785}"/>
              </a:ext>
            </a:extLst>
          </p:cNvPr>
          <p:cNvPicPr>
            <a:picLocks noChangeAspect="1"/>
          </p:cNvPicPr>
          <p:nvPr/>
        </p:nvPicPr>
        <p:blipFill>
          <a:blip r:embed="rId2"/>
          <a:stretch>
            <a:fillRect/>
          </a:stretch>
        </p:blipFill>
        <p:spPr>
          <a:xfrm>
            <a:off x="609600" y="1783320"/>
            <a:ext cx="5088023" cy="3648017"/>
          </a:xfrm>
          <a:prstGeom prst="rect">
            <a:avLst/>
          </a:prstGeom>
        </p:spPr>
      </p:pic>
      <p:pic>
        <p:nvPicPr>
          <p:cNvPr id="10" name="Picture 9">
            <a:extLst>
              <a:ext uri="{FF2B5EF4-FFF2-40B4-BE49-F238E27FC236}">
                <a16:creationId xmlns:a16="http://schemas.microsoft.com/office/drawing/2014/main" id="{8FD33D75-B0EE-EFFC-E453-064C090F613B}"/>
              </a:ext>
            </a:extLst>
          </p:cNvPr>
          <p:cNvPicPr>
            <a:picLocks noChangeAspect="1"/>
          </p:cNvPicPr>
          <p:nvPr/>
        </p:nvPicPr>
        <p:blipFill>
          <a:blip r:embed="rId3"/>
          <a:stretch>
            <a:fillRect/>
          </a:stretch>
        </p:blipFill>
        <p:spPr>
          <a:xfrm>
            <a:off x="7203639" y="1241432"/>
            <a:ext cx="1218882" cy="996838"/>
          </a:xfrm>
          <a:prstGeom prst="rect">
            <a:avLst/>
          </a:prstGeom>
        </p:spPr>
      </p:pic>
      <p:pic>
        <p:nvPicPr>
          <p:cNvPr id="12" name="Picture 11">
            <a:extLst>
              <a:ext uri="{FF2B5EF4-FFF2-40B4-BE49-F238E27FC236}">
                <a16:creationId xmlns:a16="http://schemas.microsoft.com/office/drawing/2014/main" id="{CF59C88C-2064-1DAF-2CD4-C8FE1194696A}"/>
              </a:ext>
            </a:extLst>
          </p:cNvPr>
          <p:cNvPicPr>
            <a:picLocks noChangeAspect="1"/>
          </p:cNvPicPr>
          <p:nvPr/>
        </p:nvPicPr>
        <p:blipFill>
          <a:blip r:embed="rId4"/>
          <a:stretch>
            <a:fillRect/>
          </a:stretch>
        </p:blipFill>
        <p:spPr>
          <a:xfrm>
            <a:off x="8372470" y="2380191"/>
            <a:ext cx="1581231" cy="1162110"/>
          </a:xfrm>
          <a:prstGeom prst="rect">
            <a:avLst/>
          </a:prstGeom>
        </p:spPr>
      </p:pic>
      <p:pic>
        <p:nvPicPr>
          <p:cNvPr id="13" name="Picture 12">
            <a:extLst>
              <a:ext uri="{FF2B5EF4-FFF2-40B4-BE49-F238E27FC236}">
                <a16:creationId xmlns:a16="http://schemas.microsoft.com/office/drawing/2014/main" id="{C690616D-FB42-A8CA-C10B-D15290380A90}"/>
              </a:ext>
            </a:extLst>
          </p:cNvPr>
          <p:cNvPicPr>
            <a:picLocks noChangeAspect="1"/>
          </p:cNvPicPr>
          <p:nvPr/>
        </p:nvPicPr>
        <p:blipFill>
          <a:blip r:embed="rId3"/>
          <a:stretch>
            <a:fillRect/>
          </a:stretch>
        </p:blipFill>
        <p:spPr>
          <a:xfrm>
            <a:off x="6896435" y="2630198"/>
            <a:ext cx="1218882" cy="996838"/>
          </a:xfrm>
          <a:prstGeom prst="rect">
            <a:avLst/>
          </a:prstGeom>
        </p:spPr>
      </p:pic>
      <p:pic>
        <p:nvPicPr>
          <p:cNvPr id="14" name="Picture 13">
            <a:extLst>
              <a:ext uri="{FF2B5EF4-FFF2-40B4-BE49-F238E27FC236}">
                <a16:creationId xmlns:a16="http://schemas.microsoft.com/office/drawing/2014/main" id="{233C3BE5-D82F-C6D1-B4D1-778017EBEB01}"/>
              </a:ext>
            </a:extLst>
          </p:cNvPr>
          <p:cNvPicPr>
            <a:picLocks noChangeAspect="1"/>
          </p:cNvPicPr>
          <p:nvPr/>
        </p:nvPicPr>
        <p:blipFill>
          <a:blip r:embed="rId3"/>
          <a:stretch>
            <a:fillRect/>
          </a:stretch>
        </p:blipFill>
        <p:spPr>
          <a:xfrm>
            <a:off x="9923571" y="1043336"/>
            <a:ext cx="1218882" cy="996838"/>
          </a:xfrm>
          <a:prstGeom prst="rect">
            <a:avLst/>
          </a:prstGeom>
        </p:spPr>
      </p:pic>
      <p:pic>
        <p:nvPicPr>
          <p:cNvPr id="15" name="Picture 14">
            <a:extLst>
              <a:ext uri="{FF2B5EF4-FFF2-40B4-BE49-F238E27FC236}">
                <a16:creationId xmlns:a16="http://schemas.microsoft.com/office/drawing/2014/main" id="{1ED84E3F-26F4-ADAC-0447-76C6D35776A7}"/>
              </a:ext>
            </a:extLst>
          </p:cNvPr>
          <p:cNvPicPr>
            <a:picLocks noChangeAspect="1"/>
          </p:cNvPicPr>
          <p:nvPr/>
        </p:nvPicPr>
        <p:blipFill>
          <a:blip r:embed="rId3"/>
          <a:stretch>
            <a:fillRect/>
          </a:stretch>
        </p:blipFill>
        <p:spPr>
          <a:xfrm>
            <a:off x="8776921" y="3658546"/>
            <a:ext cx="1218882" cy="996838"/>
          </a:xfrm>
          <a:prstGeom prst="rect">
            <a:avLst/>
          </a:prstGeom>
        </p:spPr>
      </p:pic>
      <p:pic>
        <p:nvPicPr>
          <p:cNvPr id="16" name="Picture 15">
            <a:extLst>
              <a:ext uri="{FF2B5EF4-FFF2-40B4-BE49-F238E27FC236}">
                <a16:creationId xmlns:a16="http://schemas.microsoft.com/office/drawing/2014/main" id="{F611345C-6D19-0526-C8F0-81CF96722E58}"/>
              </a:ext>
            </a:extLst>
          </p:cNvPr>
          <p:cNvPicPr>
            <a:picLocks noChangeAspect="1"/>
          </p:cNvPicPr>
          <p:nvPr/>
        </p:nvPicPr>
        <p:blipFill>
          <a:blip r:embed="rId4"/>
          <a:stretch>
            <a:fillRect/>
          </a:stretch>
        </p:blipFill>
        <p:spPr>
          <a:xfrm>
            <a:off x="7259510" y="3975254"/>
            <a:ext cx="1581231" cy="1317276"/>
          </a:xfrm>
          <a:prstGeom prst="rect">
            <a:avLst/>
          </a:prstGeom>
        </p:spPr>
      </p:pic>
      <p:pic>
        <p:nvPicPr>
          <p:cNvPr id="20" name="Picture 19">
            <a:extLst>
              <a:ext uri="{FF2B5EF4-FFF2-40B4-BE49-F238E27FC236}">
                <a16:creationId xmlns:a16="http://schemas.microsoft.com/office/drawing/2014/main" id="{96C3BADC-4AD8-0E25-C19B-5783E37C1C90}"/>
              </a:ext>
            </a:extLst>
          </p:cNvPr>
          <p:cNvPicPr>
            <a:picLocks noChangeAspect="1"/>
          </p:cNvPicPr>
          <p:nvPr/>
        </p:nvPicPr>
        <p:blipFill>
          <a:blip r:embed="rId5"/>
          <a:stretch>
            <a:fillRect/>
          </a:stretch>
        </p:blipFill>
        <p:spPr>
          <a:xfrm>
            <a:off x="9044241" y="1050092"/>
            <a:ext cx="539778" cy="533427"/>
          </a:xfrm>
          <a:prstGeom prst="rect">
            <a:avLst/>
          </a:prstGeom>
        </p:spPr>
      </p:pic>
      <p:pic>
        <p:nvPicPr>
          <p:cNvPr id="22" name="Picture 21">
            <a:extLst>
              <a:ext uri="{FF2B5EF4-FFF2-40B4-BE49-F238E27FC236}">
                <a16:creationId xmlns:a16="http://schemas.microsoft.com/office/drawing/2014/main" id="{ECE0EF59-9FD5-3138-9356-D5EF44DD4F65}"/>
              </a:ext>
            </a:extLst>
          </p:cNvPr>
          <p:cNvPicPr>
            <a:picLocks noChangeAspect="1"/>
          </p:cNvPicPr>
          <p:nvPr/>
        </p:nvPicPr>
        <p:blipFill>
          <a:blip r:embed="rId6"/>
          <a:stretch>
            <a:fillRect/>
          </a:stretch>
        </p:blipFill>
        <p:spPr>
          <a:xfrm>
            <a:off x="10212312" y="2541849"/>
            <a:ext cx="558829" cy="558829"/>
          </a:xfrm>
          <a:prstGeom prst="rect">
            <a:avLst/>
          </a:prstGeom>
        </p:spPr>
      </p:pic>
      <p:pic>
        <p:nvPicPr>
          <p:cNvPr id="23" name="Picture 22">
            <a:extLst>
              <a:ext uri="{FF2B5EF4-FFF2-40B4-BE49-F238E27FC236}">
                <a16:creationId xmlns:a16="http://schemas.microsoft.com/office/drawing/2014/main" id="{AA7DE78E-8D3E-63C7-F1B4-A89A3C56B5CA}"/>
              </a:ext>
            </a:extLst>
          </p:cNvPr>
          <p:cNvPicPr>
            <a:picLocks noChangeAspect="1"/>
          </p:cNvPicPr>
          <p:nvPr/>
        </p:nvPicPr>
        <p:blipFill>
          <a:blip r:embed="rId6"/>
          <a:stretch>
            <a:fillRect/>
          </a:stretch>
        </p:blipFill>
        <p:spPr>
          <a:xfrm>
            <a:off x="8372470" y="3049570"/>
            <a:ext cx="558829" cy="558829"/>
          </a:xfrm>
          <a:prstGeom prst="rect">
            <a:avLst/>
          </a:prstGeom>
        </p:spPr>
      </p:pic>
      <p:sp>
        <p:nvSpPr>
          <p:cNvPr id="24" name="Oval 23">
            <a:extLst>
              <a:ext uri="{FF2B5EF4-FFF2-40B4-BE49-F238E27FC236}">
                <a16:creationId xmlns:a16="http://schemas.microsoft.com/office/drawing/2014/main" id="{4C6DE013-ED7B-0B31-5A40-2B6474F6C92F}"/>
              </a:ext>
            </a:extLst>
          </p:cNvPr>
          <p:cNvSpPr/>
          <p:nvPr/>
        </p:nvSpPr>
        <p:spPr>
          <a:xfrm>
            <a:off x="9923571" y="3952019"/>
            <a:ext cx="1848573" cy="1756507"/>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2B71694B-1BBF-CFC0-BCC4-4996070DC384}"/>
              </a:ext>
            </a:extLst>
          </p:cNvPr>
          <p:cNvSpPr txBox="1"/>
          <p:nvPr/>
        </p:nvSpPr>
        <p:spPr>
          <a:xfrm>
            <a:off x="10402628" y="4571095"/>
            <a:ext cx="965329" cy="461665"/>
          </a:xfrm>
          <a:prstGeom prst="rect">
            <a:avLst/>
          </a:prstGeom>
          <a:noFill/>
        </p:spPr>
        <p:txBody>
          <a:bodyPr wrap="none" rtlCol="0">
            <a:spAutoFit/>
          </a:bodyPr>
          <a:lstStyle/>
          <a:p>
            <a:r>
              <a:rPr lang="en-US" sz="2400" b="1" dirty="0" err="1">
                <a:solidFill>
                  <a:srgbClr val="FF0000"/>
                </a:solidFill>
              </a:rPr>
              <a:t>p</a:t>
            </a:r>
            <a:r>
              <a:rPr lang="en-US" sz="2400" b="1" baseline="-25000" dirty="0" err="1">
                <a:solidFill>
                  <a:srgbClr val="FF0000"/>
                </a:solidFill>
              </a:rPr>
              <a:t>T</a:t>
            </a:r>
            <a:r>
              <a:rPr lang="en-US" sz="2400" b="1" baseline="30000" dirty="0" err="1">
                <a:solidFill>
                  <a:srgbClr val="FF0000"/>
                </a:solidFill>
              </a:rPr>
              <a:t>miss</a:t>
            </a:r>
            <a:endParaRPr lang="en-US" sz="2400" b="1" baseline="30000" dirty="0">
              <a:solidFill>
                <a:srgbClr val="FF0000"/>
              </a:solidFill>
            </a:endParaRPr>
          </a:p>
        </p:txBody>
      </p:sp>
      <p:pic>
        <p:nvPicPr>
          <p:cNvPr id="28" name="Picture 27">
            <a:extLst>
              <a:ext uri="{FF2B5EF4-FFF2-40B4-BE49-F238E27FC236}">
                <a16:creationId xmlns:a16="http://schemas.microsoft.com/office/drawing/2014/main" id="{41C6B8B5-893B-5431-C463-34220F5E2ED9}"/>
              </a:ext>
            </a:extLst>
          </p:cNvPr>
          <p:cNvPicPr>
            <a:picLocks noChangeAspect="1"/>
          </p:cNvPicPr>
          <p:nvPr/>
        </p:nvPicPr>
        <p:blipFill>
          <a:blip r:embed="rId7"/>
          <a:stretch>
            <a:fillRect/>
          </a:stretch>
        </p:blipFill>
        <p:spPr>
          <a:xfrm>
            <a:off x="10290886" y="4236776"/>
            <a:ext cx="533733" cy="552571"/>
          </a:xfrm>
          <a:prstGeom prst="rect">
            <a:avLst/>
          </a:prstGeom>
        </p:spPr>
      </p:pic>
      <p:pic>
        <p:nvPicPr>
          <p:cNvPr id="30" name="Picture 29">
            <a:extLst>
              <a:ext uri="{FF2B5EF4-FFF2-40B4-BE49-F238E27FC236}">
                <a16:creationId xmlns:a16="http://schemas.microsoft.com/office/drawing/2014/main" id="{1582B36F-C51A-F2C3-CBB2-214A8C5D0945}"/>
              </a:ext>
            </a:extLst>
          </p:cNvPr>
          <p:cNvPicPr>
            <a:picLocks noChangeAspect="1"/>
          </p:cNvPicPr>
          <p:nvPr/>
        </p:nvPicPr>
        <p:blipFill>
          <a:blip r:embed="rId8"/>
          <a:stretch>
            <a:fillRect/>
          </a:stretch>
        </p:blipFill>
        <p:spPr>
          <a:xfrm>
            <a:off x="10521196" y="4988139"/>
            <a:ext cx="499890" cy="512082"/>
          </a:xfrm>
          <a:prstGeom prst="rect">
            <a:avLst/>
          </a:prstGeom>
        </p:spPr>
      </p:pic>
      <p:pic>
        <p:nvPicPr>
          <p:cNvPr id="32" name="Picture 31">
            <a:extLst>
              <a:ext uri="{FF2B5EF4-FFF2-40B4-BE49-F238E27FC236}">
                <a16:creationId xmlns:a16="http://schemas.microsoft.com/office/drawing/2014/main" id="{06C50F6A-735A-5EFE-6CD9-1A4E6C502CD5}"/>
              </a:ext>
            </a:extLst>
          </p:cNvPr>
          <p:cNvPicPr>
            <a:picLocks noChangeAspect="1"/>
          </p:cNvPicPr>
          <p:nvPr/>
        </p:nvPicPr>
        <p:blipFill>
          <a:blip r:embed="rId8"/>
          <a:stretch>
            <a:fillRect/>
          </a:stretch>
        </p:blipFill>
        <p:spPr>
          <a:xfrm>
            <a:off x="10955275" y="4476057"/>
            <a:ext cx="499890" cy="512082"/>
          </a:xfrm>
          <a:prstGeom prst="rect">
            <a:avLst/>
          </a:prstGeom>
        </p:spPr>
      </p:pic>
      <p:cxnSp>
        <p:nvCxnSpPr>
          <p:cNvPr id="37" name="Straight Arrow Connector 36">
            <a:extLst>
              <a:ext uri="{FF2B5EF4-FFF2-40B4-BE49-F238E27FC236}">
                <a16:creationId xmlns:a16="http://schemas.microsoft.com/office/drawing/2014/main" id="{1D469A35-A425-A1C0-ADCF-33A5B3D7AD0B}"/>
              </a:ext>
            </a:extLst>
          </p:cNvPr>
          <p:cNvCxnSpPr>
            <a:cxnSpLocks/>
          </p:cNvCxnSpPr>
          <p:nvPr/>
        </p:nvCxnSpPr>
        <p:spPr>
          <a:xfrm flipH="1">
            <a:off x="4576258" y="4476057"/>
            <a:ext cx="2841846" cy="160412"/>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62005D6E-50E9-A8A2-2C23-203071F5C79A}"/>
              </a:ext>
            </a:extLst>
          </p:cNvPr>
          <p:cNvCxnSpPr>
            <a:cxnSpLocks/>
          </p:cNvCxnSpPr>
          <p:nvPr/>
        </p:nvCxnSpPr>
        <p:spPr>
          <a:xfrm flipH="1">
            <a:off x="4101796" y="2906716"/>
            <a:ext cx="4521452" cy="2316009"/>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69D8B44D-D159-04E5-D6DA-106226B8F7D4}"/>
              </a:ext>
            </a:extLst>
          </p:cNvPr>
          <p:cNvCxnSpPr>
            <a:cxnSpLocks/>
          </p:cNvCxnSpPr>
          <p:nvPr/>
        </p:nvCxnSpPr>
        <p:spPr>
          <a:xfrm flipH="1" flipV="1">
            <a:off x="5494488" y="2739073"/>
            <a:ext cx="2849626" cy="557228"/>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D6AF872B-9A2B-25DF-0DFB-EA9FE472D0D8}"/>
              </a:ext>
            </a:extLst>
          </p:cNvPr>
          <p:cNvCxnSpPr>
            <a:cxnSpLocks/>
          </p:cNvCxnSpPr>
          <p:nvPr/>
        </p:nvCxnSpPr>
        <p:spPr>
          <a:xfrm flipH="1">
            <a:off x="4576258" y="1370522"/>
            <a:ext cx="4264483" cy="968143"/>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63173935-68D6-9E69-B147-04C5841AA19C}"/>
              </a:ext>
            </a:extLst>
          </p:cNvPr>
          <p:cNvCxnSpPr>
            <a:cxnSpLocks/>
          </p:cNvCxnSpPr>
          <p:nvPr/>
        </p:nvCxnSpPr>
        <p:spPr>
          <a:xfrm flipH="1" flipV="1">
            <a:off x="4057071" y="1964654"/>
            <a:ext cx="6140574" cy="2572573"/>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92305415-E375-C964-DD90-A2D22A417F82}"/>
              </a:ext>
            </a:extLst>
          </p:cNvPr>
          <p:cNvCxnSpPr>
            <a:cxnSpLocks/>
          </p:cNvCxnSpPr>
          <p:nvPr/>
        </p:nvCxnSpPr>
        <p:spPr>
          <a:xfrm flipH="1">
            <a:off x="3954538" y="1699068"/>
            <a:ext cx="6108645" cy="993866"/>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F7367C03-1508-1581-16CB-A8D090ACDCED}"/>
              </a:ext>
            </a:extLst>
          </p:cNvPr>
          <p:cNvCxnSpPr>
            <a:cxnSpLocks/>
          </p:cNvCxnSpPr>
          <p:nvPr/>
        </p:nvCxnSpPr>
        <p:spPr>
          <a:xfrm flipH="1">
            <a:off x="4134701" y="1880592"/>
            <a:ext cx="3359705" cy="2381683"/>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D59E40F3-32B4-95A0-F486-55BA1917E763}"/>
              </a:ext>
            </a:extLst>
          </p:cNvPr>
          <p:cNvCxnSpPr>
            <a:cxnSpLocks/>
          </p:cNvCxnSpPr>
          <p:nvPr/>
        </p:nvCxnSpPr>
        <p:spPr>
          <a:xfrm flipH="1" flipV="1">
            <a:off x="4674485" y="4045501"/>
            <a:ext cx="4369756" cy="69817"/>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317FC6F0-3038-34F2-C0C4-134EBE1FE0AF}"/>
              </a:ext>
            </a:extLst>
          </p:cNvPr>
          <p:cNvCxnSpPr>
            <a:cxnSpLocks/>
          </p:cNvCxnSpPr>
          <p:nvPr/>
        </p:nvCxnSpPr>
        <p:spPr>
          <a:xfrm flipH="1">
            <a:off x="4808969" y="3087970"/>
            <a:ext cx="2263769" cy="216211"/>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59">
            <a:extLst>
              <a:ext uri="{FF2B5EF4-FFF2-40B4-BE49-F238E27FC236}">
                <a16:creationId xmlns:a16="http://schemas.microsoft.com/office/drawing/2014/main" id="{0F54BF99-129B-9F60-7D36-DB9040BA32AD}"/>
              </a:ext>
            </a:extLst>
          </p:cNvPr>
          <p:cNvCxnSpPr>
            <a:cxnSpLocks/>
          </p:cNvCxnSpPr>
          <p:nvPr/>
        </p:nvCxnSpPr>
        <p:spPr>
          <a:xfrm flipH="1" flipV="1">
            <a:off x="5230965" y="3542301"/>
            <a:ext cx="5655262" cy="1234419"/>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2" name="Straight Arrow Connector 61">
            <a:extLst>
              <a:ext uri="{FF2B5EF4-FFF2-40B4-BE49-F238E27FC236}">
                <a16:creationId xmlns:a16="http://schemas.microsoft.com/office/drawing/2014/main" id="{1DF04826-1F60-C858-D4E1-18BB40ACB8DA}"/>
              </a:ext>
            </a:extLst>
          </p:cNvPr>
          <p:cNvCxnSpPr>
            <a:cxnSpLocks/>
          </p:cNvCxnSpPr>
          <p:nvPr/>
        </p:nvCxnSpPr>
        <p:spPr>
          <a:xfrm flipH="1" flipV="1">
            <a:off x="4977231" y="2566816"/>
            <a:ext cx="5413854" cy="265536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D84E7C7C-A39B-E9C8-3DC7-DA1C767BB6D5}"/>
              </a:ext>
            </a:extLst>
          </p:cNvPr>
          <p:cNvCxnSpPr>
            <a:cxnSpLocks/>
          </p:cNvCxnSpPr>
          <p:nvPr/>
        </p:nvCxnSpPr>
        <p:spPr>
          <a:xfrm flipH="1">
            <a:off x="5463219" y="2928171"/>
            <a:ext cx="4779151" cy="930838"/>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66" name="TextBox 65">
            <a:extLst>
              <a:ext uri="{FF2B5EF4-FFF2-40B4-BE49-F238E27FC236}">
                <a16:creationId xmlns:a16="http://schemas.microsoft.com/office/drawing/2014/main" id="{D48723A3-8720-925A-7C02-6953727C158B}"/>
              </a:ext>
            </a:extLst>
          </p:cNvPr>
          <p:cNvSpPr txBox="1"/>
          <p:nvPr/>
        </p:nvSpPr>
        <p:spPr>
          <a:xfrm>
            <a:off x="921646" y="5431337"/>
            <a:ext cx="2762295" cy="369332"/>
          </a:xfrm>
          <a:prstGeom prst="rect">
            <a:avLst/>
          </a:prstGeom>
          <a:noFill/>
        </p:spPr>
        <p:txBody>
          <a:bodyPr wrap="none" rtlCol="0">
            <a:spAutoFit/>
          </a:bodyPr>
          <a:lstStyle/>
          <a:p>
            <a:r>
              <a:rPr lang="en-US" dirty="0"/>
              <a:t>Ex: 3-lepton (3L) channel</a:t>
            </a:r>
          </a:p>
        </p:txBody>
      </p:sp>
    </p:spTree>
    <p:extLst>
      <p:ext uri="{BB962C8B-B14F-4D97-AF65-F5344CB8AC3E}">
        <p14:creationId xmlns:p14="http://schemas.microsoft.com/office/powerpoint/2010/main" val="623654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E5D0D-1340-F081-8827-1F22B347AD4C}"/>
              </a:ext>
            </a:extLst>
          </p:cNvPr>
          <p:cNvSpPr>
            <a:spLocks noGrp="1"/>
          </p:cNvSpPr>
          <p:nvPr>
            <p:ph type="title"/>
          </p:nvPr>
        </p:nvSpPr>
        <p:spPr/>
        <p:txBody>
          <a:bodyPr/>
          <a:lstStyle/>
          <a:p>
            <a:r>
              <a:rPr lang="en-US" dirty="0"/>
              <a:t>What are our final states?</a:t>
            </a:r>
          </a:p>
        </p:txBody>
      </p:sp>
      <p:sp>
        <p:nvSpPr>
          <p:cNvPr id="3" name="Content Placeholder 2">
            <a:extLst>
              <a:ext uri="{FF2B5EF4-FFF2-40B4-BE49-F238E27FC236}">
                <a16:creationId xmlns:a16="http://schemas.microsoft.com/office/drawing/2014/main" id="{468151B3-7056-945F-0F99-FF4E8DEE92D1}"/>
              </a:ext>
            </a:extLst>
          </p:cNvPr>
          <p:cNvSpPr>
            <a:spLocks noGrp="1"/>
          </p:cNvSpPr>
          <p:nvPr>
            <p:ph idx="1"/>
          </p:nvPr>
        </p:nvSpPr>
        <p:spPr>
          <a:xfrm>
            <a:off x="609600" y="1785668"/>
            <a:ext cx="4876800" cy="3709358"/>
          </a:xfrm>
        </p:spPr>
        <p:txBody>
          <a:bodyPr>
            <a:normAutofit lnSpcReduction="10000"/>
          </a:bodyPr>
          <a:lstStyle/>
          <a:p>
            <a:r>
              <a:rPr lang="en-US" dirty="0"/>
              <a:t>2 hadronic tops</a:t>
            </a:r>
          </a:p>
          <a:p>
            <a:r>
              <a:rPr lang="en-US" dirty="0"/>
              <a:t>2 leptonic tops</a:t>
            </a:r>
          </a:p>
          <a:p>
            <a:r>
              <a:rPr lang="en-US" dirty="0"/>
              <a:t>Final State</a:t>
            </a:r>
          </a:p>
          <a:p>
            <a:pPr lvl="1"/>
            <a:r>
              <a:rPr lang="en-US" dirty="0"/>
              <a:t>2 Leptons (same charge)</a:t>
            </a:r>
          </a:p>
          <a:p>
            <a:pPr lvl="1"/>
            <a:r>
              <a:rPr lang="en-US" dirty="0"/>
              <a:t>8 Jets</a:t>
            </a:r>
          </a:p>
          <a:p>
            <a:pPr lvl="3"/>
            <a:r>
              <a:rPr lang="en-US" dirty="0"/>
              <a:t>At least 4 b-jets </a:t>
            </a:r>
          </a:p>
          <a:p>
            <a:pPr lvl="1"/>
            <a:r>
              <a:rPr lang="en-US" dirty="0"/>
              <a:t>Missing energy</a:t>
            </a:r>
          </a:p>
          <a:p>
            <a:pPr lvl="3"/>
            <a:r>
              <a:rPr lang="en-US" dirty="0"/>
              <a:t>2 neutrinos </a:t>
            </a:r>
          </a:p>
        </p:txBody>
      </p:sp>
      <p:sp>
        <p:nvSpPr>
          <p:cNvPr id="4" name="Slide Number Placeholder 3">
            <a:extLst>
              <a:ext uri="{FF2B5EF4-FFF2-40B4-BE49-F238E27FC236}">
                <a16:creationId xmlns:a16="http://schemas.microsoft.com/office/drawing/2014/main" id="{1BA758C0-F713-0C9E-17F7-8AD6140ED49C}"/>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32</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B4254FB7-9224-8851-C423-A36038E5C76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7" name="TextBox 6">
            <a:extLst>
              <a:ext uri="{FF2B5EF4-FFF2-40B4-BE49-F238E27FC236}">
                <a16:creationId xmlns:a16="http://schemas.microsoft.com/office/drawing/2014/main" id="{371FE598-9775-CE1F-C244-BBF582A7414E}"/>
              </a:ext>
            </a:extLst>
          </p:cNvPr>
          <p:cNvSpPr txBox="1"/>
          <p:nvPr/>
        </p:nvSpPr>
        <p:spPr>
          <a:xfrm>
            <a:off x="526212" y="1126787"/>
            <a:ext cx="5309467" cy="584775"/>
          </a:xfrm>
          <a:prstGeom prst="rect">
            <a:avLst/>
          </a:prstGeom>
          <a:noFill/>
        </p:spPr>
        <p:txBody>
          <a:bodyPr wrap="none" rtlCol="0">
            <a:spAutoFit/>
          </a:bodyPr>
          <a:lstStyle/>
          <a:p>
            <a:r>
              <a:rPr lang="en-US" sz="3200" dirty="0"/>
              <a:t>2-Lepton Same Sign (2LSS)</a:t>
            </a:r>
          </a:p>
        </p:txBody>
      </p:sp>
      <p:sp>
        <p:nvSpPr>
          <p:cNvPr id="8" name="TextBox 7">
            <a:extLst>
              <a:ext uri="{FF2B5EF4-FFF2-40B4-BE49-F238E27FC236}">
                <a16:creationId xmlns:a16="http://schemas.microsoft.com/office/drawing/2014/main" id="{516C5E24-3FB0-163E-F4D5-BA855CDBDFD8}"/>
              </a:ext>
            </a:extLst>
          </p:cNvPr>
          <p:cNvSpPr txBox="1"/>
          <p:nvPr/>
        </p:nvSpPr>
        <p:spPr>
          <a:xfrm>
            <a:off x="7519706" y="1150362"/>
            <a:ext cx="2642070" cy="584775"/>
          </a:xfrm>
          <a:prstGeom prst="rect">
            <a:avLst/>
          </a:prstGeom>
          <a:noFill/>
        </p:spPr>
        <p:txBody>
          <a:bodyPr wrap="none" rtlCol="0">
            <a:spAutoFit/>
          </a:bodyPr>
          <a:lstStyle/>
          <a:p>
            <a:r>
              <a:rPr lang="en-US" sz="3200" dirty="0"/>
              <a:t>3-Lepton (3L)</a:t>
            </a:r>
          </a:p>
        </p:txBody>
      </p:sp>
      <p:sp>
        <p:nvSpPr>
          <p:cNvPr id="9" name="Content Placeholder 2">
            <a:extLst>
              <a:ext uri="{FF2B5EF4-FFF2-40B4-BE49-F238E27FC236}">
                <a16:creationId xmlns:a16="http://schemas.microsoft.com/office/drawing/2014/main" id="{5789C58A-4921-B2C5-BBF3-2876359253FD}"/>
              </a:ext>
            </a:extLst>
          </p:cNvPr>
          <p:cNvSpPr txBox="1">
            <a:spLocks/>
          </p:cNvSpPr>
          <p:nvPr/>
        </p:nvSpPr>
        <p:spPr>
          <a:xfrm>
            <a:off x="7315200" y="1785668"/>
            <a:ext cx="4876800" cy="3709358"/>
          </a:xfrm>
          <a:prstGeom prst="rect">
            <a:avLst/>
          </a:prstGeom>
        </p:spPr>
        <p:txBody>
          <a:bodyPr vert="horz">
            <a:normAutofit lnSpcReduction="1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dirty="0"/>
              <a:t>1 hadronic top</a:t>
            </a:r>
          </a:p>
          <a:p>
            <a:r>
              <a:rPr lang="en-US" dirty="0"/>
              <a:t>3 leptonic tops</a:t>
            </a:r>
          </a:p>
          <a:p>
            <a:r>
              <a:rPr lang="en-US" dirty="0"/>
              <a:t>Final State</a:t>
            </a:r>
          </a:p>
          <a:p>
            <a:pPr lvl="1"/>
            <a:r>
              <a:rPr lang="en-US" dirty="0"/>
              <a:t>3 Leptons</a:t>
            </a:r>
          </a:p>
          <a:p>
            <a:pPr lvl="1"/>
            <a:r>
              <a:rPr lang="en-US" dirty="0"/>
              <a:t>6 Jets</a:t>
            </a:r>
          </a:p>
          <a:p>
            <a:pPr lvl="3"/>
            <a:r>
              <a:rPr lang="en-US" dirty="0"/>
              <a:t>At least 4 b-jets </a:t>
            </a:r>
          </a:p>
          <a:p>
            <a:pPr lvl="1"/>
            <a:r>
              <a:rPr lang="en-US" dirty="0"/>
              <a:t>Missing energy</a:t>
            </a:r>
          </a:p>
          <a:p>
            <a:pPr lvl="3"/>
            <a:r>
              <a:rPr lang="en-US" dirty="0"/>
              <a:t>3 neutrinos </a:t>
            </a:r>
          </a:p>
        </p:txBody>
      </p:sp>
    </p:spTree>
    <p:extLst>
      <p:ext uri="{BB962C8B-B14F-4D97-AF65-F5344CB8AC3E}">
        <p14:creationId xmlns:p14="http://schemas.microsoft.com/office/powerpoint/2010/main" val="9779827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44D4D-7D15-621D-7D99-A0059E3E4484}"/>
              </a:ext>
            </a:extLst>
          </p:cNvPr>
          <p:cNvSpPr>
            <a:spLocks noGrp="1"/>
          </p:cNvSpPr>
          <p:nvPr>
            <p:ph type="title"/>
          </p:nvPr>
        </p:nvSpPr>
        <p:spPr>
          <a:xfrm>
            <a:off x="613261" y="233493"/>
            <a:ext cx="10969139" cy="940443"/>
          </a:xfrm>
        </p:spPr>
        <p:txBody>
          <a:bodyPr/>
          <a:lstStyle/>
          <a:p>
            <a:r>
              <a:rPr lang="en-US" dirty="0"/>
              <a:t>What are our backgrounds?</a:t>
            </a:r>
          </a:p>
        </p:txBody>
      </p:sp>
      <p:sp>
        <p:nvSpPr>
          <p:cNvPr id="4" name="Slide Number Placeholder 3">
            <a:extLst>
              <a:ext uri="{FF2B5EF4-FFF2-40B4-BE49-F238E27FC236}">
                <a16:creationId xmlns:a16="http://schemas.microsoft.com/office/drawing/2014/main" id="{2FDA3672-9AE7-1EDB-9109-10B11F00FCF1}"/>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33</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490D3DD4-41A6-3A96-16A1-AD17DEDD0EE5}"/>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B91621EB-5FBF-2F9A-3449-5D8F6A610FB1}"/>
              </a:ext>
            </a:extLst>
          </p:cNvPr>
          <p:cNvPicPr>
            <a:picLocks noChangeAspect="1"/>
          </p:cNvPicPr>
          <p:nvPr/>
        </p:nvPicPr>
        <p:blipFill>
          <a:blip r:embed="rId2"/>
          <a:stretch>
            <a:fillRect/>
          </a:stretch>
        </p:blipFill>
        <p:spPr>
          <a:xfrm>
            <a:off x="7735281" y="1093638"/>
            <a:ext cx="4146799" cy="3034865"/>
          </a:xfrm>
          <a:prstGeom prst="rect">
            <a:avLst/>
          </a:prstGeom>
        </p:spPr>
      </p:pic>
      <p:sp>
        <p:nvSpPr>
          <p:cNvPr id="8" name="TextBox 7">
            <a:extLst>
              <a:ext uri="{FF2B5EF4-FFF2-40B4-BE49-F238E27FC236}">
                <a16:creationId xmlns:a16="http://schemas.microsoft.com/office/drawing/2014/main" id="{07EA2227-4D93-BDD7-BD0A-4A9F93269EEB}"/>
              </a:ext>
            </a:extLst>
          </p:cNvPr>
          <p:cNvSpPr txBox="1"/>
          <p:nvPr/>
        </p:nvSpPr>
        <p:spPr>
          <a:xfrm>
            <a:off x="777726" y="1173936"/>
            <a:ext cx="4654095" cy="1292662"/>
          </a:xfrm>
          <a:prstGeom prst="rect">
            <a:avLst/>
          </a:prstGeom>
          <a:noFill/>
        </p:spPr>
        <p:txBody>
          <a:bodyPr wrap="none" rtlCol="0">
            <a:spAutoFit/>
          </a:bodyPr>
          <a:lstStyle/>
          <a:p>
            <a:pPr marL="285750" indent="-285750">
              <a:buFont typeface="Arial" panose="020B0604020202020204" pitchFamily="34" charset="0"/>
              <a:buChar char="•"/>
            </a:pPr>
            <a:r>
              <a:rPr lang="en-US" sz="2000" dirty="0"/>
              <a:t>Largest backgrounds are </a:t>
            </a:r>
            <a:r>
              <a:rPr lang="en-US" sz="2000" dirty="0" err="1"/>
              <a:t>ttW</a:t>
            </a:r>
            <a:r>
              <a:rPr lang="en-US" sz="2000" dirty="0"/>
              <a:t>, </a:t>
            </a:r>
            <a:r>
              <a:rPr lang="en-US" sz="2000" dirty="0" err="1"/>
              <a:t>ttZ</a:t>
            </a:r>
            <a:r>
              <a:rPr lang="en-US" sz="2000" dirty="0"/>
              <a:t>, </a:t>
            </a:r>
            <a:r>
              <a:rPr lang="en-US" sz="2000" dirty="0" err="1"/>
              <a:t>ttH</a:t>
            </a:r>
            <a:endParaRPr lang="en-US" sz="2000" dirty="0"/>
          </a:p>
          <a:p>
            <a:pPr marL="285750" indent="-285750">
              <a:buFont typeface="Arial" panose="020B0604020202020204" pitchFamily="34" charset="0"/>
              <a:buChar char="•"/>
            </a:pPr>
            <a:r>
              <a:rPr lang="en-US" sz="2000" dirty="0"/>
              <a:t>Can look like four tops signal</a:t>
            </a:r>
          </a:p>
          <a:p>
            <a:pPr marL="742950" lvl="1" indent="-285750">
              <a:buFont typeface="Arial" panose="020B0604020202020204" pitchFamily="34" charset="0"/>
              <a:buChar char="•"/>
            </a:pPr>
            <a:r>
              <a:rPr lang="en-US" sz="2000" dirty="0"/>
              <a:t>Possibility of gluon splitting</a:t>
            </a:r>
          </a:p>
          <a:p>
            <a:pPr marL="285750" indent="-285750">
              <a:buFont typeface="Arial" panose="020B0604020202020204" pitchFamily="34" charset="0"/>
              <a:buChar char="•"/>
            </a:pPr>
            <a:endParaRPr lang="en-US" dirty="0"/>
          </a:p>
        </p:txBody>
      </p:sp>
      <p:pic>
        <p:nvPicPr>
          <p:cNvPr id="2050" name="Picture 2">
            <a:extLst>
              <a:ext uri="{FF2B5EF4-FFF2-40B4-BE49-F238E27FC236}">
                <a16:creationId xmlns:a16="http://schemas.microsoft.com/office/drawing/2014/main" id="{00AE0B10-CFD7-FA08-602B-605D6FA6E9C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8268"/>
          <a:stretch/>
        </p:blipFill>
        <p:spPr bwMode="auto">
          <a:xfrm>
            <a:off x="777726" y="2137916"/>
            <a:ext cx="6383277" cy="199058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6DB742C1-CDAF-92B4-F310-5E6A658CFF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942" y="4128504"/>
            <a:ext cx="7682693" cy="1644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04389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3E66C-701D-83E2-A9A7-ADFADCF9B3A5}"/>
              </a:ext>
            </a:extLst>
          </p:cNvPr>
          <p:cNvSpPr>
            <a:spLocks noGrp="1"/>
          </p:cNvSpPr>
          <p:nvPr>
            <p:ph type="title"/>
          </p:nvPr>
        </p:nvSpPr>
        <p:spPr/>
        <p:txBody>
          <a:bodyPr/>
          <a:lstStyle/>
          <a:p>
            <a:r>
              <a:rPr lang="en-US" dirty="0"/>
              <a:t>Hadronic Top Reconstruction, cont.</a:t>
            </a:r>
          </a:p>
        </p:txBody>
      </p:sp>
      <p:sp>
        <p:nvSpPr>
          <p:cNvPr id="3" name="Content Placeholder 2">
            <a:extLst>
              <a:ext uri="{FF2B5EF4-FFF2-40B4-BE49-F238E27FC236}">
                <a16:creationId xmlns:a16="http://schemas.microsoft.com/office/drawing/2014/main" id="{BDC08CDD-03CC-C6D0-6272-E62388EB2059}"/>
              </a:ext>
            </a:extLst>
          </p:cNvPr>
          <p:cNvSpPr>
            <a:spLocks noGrp="1"/>
          </p:cNvSpPr>
          <p:nvPr>
            <p:ph idx="1"/>
          </p:nvPr>
        </p:nvSpPr>
        <p:spPr/>
        <p:txBody>
          <a:bodyPr>
            <a:normAutofit fontScale="77500" lnSpcReduction="20000"/>
          </a:bodyPr>
          <a:lstStyle/>
          <a:p>
            <a:r>
              <a:rPr lang="en-US" dirty="0"/>
              <a:t>Kinematic Fitting </a:t>
            </a:r>
          </a:p>
          <a:p>
            <a:pPr lvl="1"/>
            <a:r>
              <a:rPr lang="en-US" dirty="0" err="1">
                <a:latin typeface="Arial" panose="020B0604020202020204" pitchFamily="34" charset="0"/>
                <a:cs typeface="Arial" panose="020B0604020202020204" pitchFamily="34" charset="0"/>
              </a:rPr>
              <a:t>KLFitter</a:t>
            </a:r>
            <a:r>
              <a:rPr lang="en-US"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hlinkClick r:id="rId2"/>
              </a:rPr>
              <a:t>https://doi.org/10.1016/j.nima.2014.02.029</a:t>
            </a:r>
            <a:r>
              <a:rPr lang="en-US" dirty="0">
                <a:solidFill>
                  <a:srgbClr val="000000"/>
                </a:solidFill>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(semi-leptonic </a:t>
            </a:r>
            <a:r>
              <a:rPr lang="en-US" dirty="0" err="1">
                <a:latin typeface="Arial" panose="020B0604020202020204" pitchFamily="34" charset="0"/>
                <a:cs typeface="Arial" panose="020B0604020202020204" pitchFamily="34" charset="0"/>
              </a:rPr>
              <a:t>tt</a:t>
            </a:r>
            <a:r>
              <a:rPr lang="en-US" dirty="0">
                <a:latin typeface="Arial" panose="020B0604020202020204" pitchFamily="34" charset="0"/>
                <a:cs typeface="Arial" panose="020B0604020202020204" pitchFamily="34" charset="0"/>
              </a:rPr>
              <a:t>) </a:t>
            </a:r>
          </a:p>
          <a:p>
            <a:r>
              <a:rPr lang="en-US" dirty="0"/>
              <a:t>Boosted Decision Trees</a:t>
            </a:r>
          </a:p>
          <a:p>
            <a:r>
              <a:rPr lang="en-US" dirty="0"/>
              <a:t>Deep Neural Networks</a:t>
            </a:r>
          </a:p>
          <a:p>
            <a:pPr lvl="1"/>
            <a:r>
              <a:rPr lang="en-US" dirty="0">
                <a:hlinkClick r:id="rId3"/>
              </a:rPr>
              <a:t>https://arxiv.org/abs/1907.11181</a:t>
            </a:r>
            <a:r>
              <a:rPr lang="en-US" dirty="0"/>
              <a:t> (semi-leptonic </a:t>
            </a:r>
            <a:r>
              <a:rPr lang="en-US" dirty="0" err="1"/>
              <a:t>tt</a:t>
            </a:r>
            <a:r>
              <a:rPr lang="en-US" dirty="0"/>
              <a:t>)</a:t>
            </a:r>
          </a:p>
          <a:p>
            <a:r>
              <a:rPr lang="en-US" dirty="0"/>
              <a:t>Graph Neural Networks</a:t>
            </a:r>
          </a:p>
          <a:p>
            <a:pPr lvl="1"/>
            <a:r>
              <a:rPr lang="en-US" dirty="0"/>
              <a:t>Briefly investigated in 2023 ATLAS four tops observation study</a:t>
            </a:r>
          </a:p>
          <a:p>
            <a:pPr lvl="1"/>
            <a:r>
              <a:rPr lang="en-US" dirty="0"/>
              <a:t>Did not manage to increase sensitivity over background </a:t>
            </a:r>
          </a:p>
          <a:p>
            <a:pPr lvl="1"/>
            <a:r>
              <a:rPr lang="en-US" dirty="0">
                <a:hlinkClick r:id="rId4"/>
              </a:rPr>
              <a:t>https://cds.cern.ch/record/2765538/files/ATL-COM-PHYS-2021-195.pdf</a:t>
            </a:r>
            <a:r>
              <a:rPr lang="en-US" dirty="0"/>
              <a:t> </a:t>
            </a:r>
          </a:p>
          <a:p>
            <a:r>
              <a:rPr lang="en-US" dirty="0"/>
              <a:t>Other: SPA-NET</a:t>
            </a:r>
          </a:p>
          <a:p>
            <a:pPr lvl="1"/>
            <a:r>
              <a:rPr lang="en-US" dirty="0"/>
              <a:t>Attention based network which preserves physical symmetries</a:t>
            </a:r>
          </a:p>
          <a:p>
            <a:pPr lvl="1"/>
            <a:r>
              <a:rPr lang="en-US" dirty="0"/>
              <a:t>20% improved efficiency over chi-squared method</a:t>
            </a:r>
          </a:p>
          <a:p>
            <a:pPr lvl="1"/>
            <a:r>
              <a:rPr lang="en-US" dirty="0"/>
              <a:t>Was able to reconstruct 0L </a:t>
            </a:r>
            <a:r>
              <a:rPr lang="en-US" dirty="0" err="1"/>
              <a:t>tttt</a:t>
            </a:r>
            <a:r>
              <a:rPr lang="en-US" dirty="0"/>
              <a:t> events</a:t>
            </a:r>
          </a:p>
          <a:p>
            <a:pPr lvl="1"/>
            <a:r>
              <a:rPr lang="en-US" dirty="0">
                <a:hlinkClick r:id="rId5"/>
              </a:rPr>
              <a:t>https://arxiv.org/abs/2106.03898</a:t>
            </a:r>
            <a:r>
              <a:rPr lang="en-US" dirty="0"/>
              <a:t> </a:t>
            </a:r>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8F31FDB2-30EA-81EC-C8BC-27B93BD95EAD}"/>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34</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8A2DC2EF-BE2A-F14F-4301-7D0257B36906}"/>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24870208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C50F2-795E-1CD2-A81E-5F6BBDB03AB6}"/>
              </a:ext>
            </a:extLst>
          </p:cNvPr>
          <p:cNvSpPr>
            <a:spLocks noGrp="1"/>
          </p:cNvSpPr>
          <p:nvPr>
            <p:ph type="title"/>
          </p:nvPr>
        </p:nvSpPr>
        <p:spPr/>
        <p:txBody>
          <a:bodyPr/>
          <a:lstStyle/>
          <a:p>
            <a:r>
              <a:rPr lang="en-US" dirty="0"/>
              <a:t>Leptonic Top Reconstruction</a:t>
            </a:r>
          </a:p>
        </p:txBody>
      </p:sp>
      <p:sp>
        <p:nvSpPr>
          <p:cNvPr id="3" name="Content Placeholder 2">
            <a:extLst>
              <a:ext uri="{FF2B5EF4-FFF2-40B4-BE49-F238E27FC236}">
                <a16:creationId xmlns:a16="http://schemas.microsoft.com/office/drawing/2014/main" id="{1D301EB7-1A31-7E4A-3116-BE47C459E6B9}"/>
              </a:ext>
            </a:extLst>
          </p:cNvPr>
          <p:cNvSpPr>
            <a:spLocks noGrp="1"/>
          </p:cNvSpPr>
          <p:nvPr>
            <p:ph idx="1"/>
          </p:nvPr>
        </p:nvSpPr>
        <p:spPr/>
        <p:txBody>
          <a:bodyPr>
            <a:normAutofit fontScale="92500" lnSpcReduction="10000"/>
          </a:bodyPr>
          <a:lstStyle/>
          <a:p>
            <a:r>
              <a:rPr lang="en-US" dirty="0"/>
              <a:t>Mass reconstruction is non-trivial</a:t>
            </a:r>
          </a:p>
          <a:p>
            <a:pPr lvl="1"/>
            <a:r>
              <a:rPr lang="en-US" dirty="0"/>
              <a:t>System is kinematically unconstrained</a:t>
            </a:r>
          </a:p>
          <a:p>
            <a:pPr lvl="1"/>
            <a:r>
              <a:rPr lang="en-US" dirty="0"/>
              <a:t>Missing transverse momentum is the sum from 2+ neutrinos</a:t>
            </a:r>
          </a:p>
          <a:p>
            <a:pPr lvl="1"/>
            <a:r>
              <a:rPr lang="en-US" dirty="0"/>
              <a:t>Cannot determine momenta of individual neutrinos</a:t>
            </a:r>
          </a:p>
          <a:p>
            <a:r>
              <a:rPr lang="en-US" dirty="0"/>
              <a:t>Possible solutions (constraining m</a:t>
            </a:r>
            <a:r>
              <a:rPr lang="en-US" baseline="-25000" dirty="0"/>
              <a:t>t</a:t>
            </a:r>
            <a:r>
              <a:rPr lang="en-US" dirty="0"/>
              <a:t> and </a:t>
            </a:r>
            <a:r>
              <a:rPr lang="en-US" dirty="0" err="1"/>
              <a:t>m</a:t>
            </a:r>
            <a:r>
              <a:rPr lang="en-US" baseline="-25000" dirty="0" err="1"/>
              <a:t>W</a:t>
            </a:r>
            <a:r>
              <a:rPr lang="en-US" dirty="0"/>
              <a:t>)</a:t>
            </a:r>
          </a:p>
          <a:p>
            <a:pPr lvl="3"/>
            <a:r>
              <a:rPr lang="en-US" dirty="0">
                <a:hlinkClick r:id="rId2"/>
              </a:rPr>
              <a:t>https://pdg.lbl.gov/2019/reviews/rpp2019-rev-top-quark.pdf</a:t>
            </a:r>
            <a:r>
              <a:rPr lang="en-US" dirty="0"/>
              <a:t> </a:t>
            </a:r>
          </a:p>
          <a:p>
            <a:pPr lvl="1"/>
            <a:r>
              <a:rPr lang="en-US" dirty="0"/>
              <a:t>Analytic solutions</a:t>
            </a:r>
          </a:p>
          <a:p>
            <a:pPr lvl="1"/>
            <a:r>
              <a:rPr lang="en-US" dirty="0"/>
              <a:t>Neutrino weighting methods </a:t>
            </a:r>
          </a:p>
          <a:p>
            <a:pPr lvl="3"/>
            <a:r>
              <a:rPr lang="en-US" dirty="0">
                <a:hlinkClick r:id="rId3"/>
              </a:rPr>
              <a:t>https://arxiv.org/abs/hep-ex/9808029</a:t>
            </a:r>
            <a:r>
              <a:rPr lang="en-US" dirty="0"/>
              <a:t> </a:t>
            </a:r>
          </a:p>
          <a:p>
            <a:pPr lvl="1"/>
            <a:r>
              <a:rPr lang="en-US" dirty="0"/>
              <a:t>Neutrino reconstruction with deep neural networks (2023)</a:t>
            </a:r>
          </a:p>
          <a:p>
            <a:pPr lvl="3"/>
            <a:r>
              <a:rPr lang="en-US" dirty="0">
                <a:hlinkClick r:id="rId4"/>
              </a:rPr>
              <a:t>https://arxiv.org/abs/2307.02405</a:t>
            </a:r>
            <a:r>
              <a:rPr lang="en-US" dirty="0"/>
              <a:t> </a:t>
            </a:r>
          </a:p>
          <a:p>
            <a:pPr lvl="3"/>
            <a:r>
              <a:rPr lang="en-US" dirty="0"/>
              <a:t>Can recover full neutrino momenta in multi-neutrino final states </a:t>
            </a:r>
          </a:p>
          <a:p>
            <a:pPr marL="749808" lvl="2" indent="0">
              <a:buNone/>
            </a:pPr>
            <a:endParaRPr lang="en-US" dirty="0"/>
          </a:p>
          <a:p>
            <a:pPr marL="749808" lvl="2" indent="0">
              <a:buNone/>
            </a:pPr>
            <a:endParaRPr lang="en-US" dirty="0"/>
          </a:p>
          <a:p>
            <a:pPr lvl="1"/>
            <a:endParaRPr lang="en-US" dirty="0"/>
          </a:p>
          <a:p>
            <a:pPr marL="448056" lvl="1" indent="0">
              <a:buNone/>
            </a:pPr>
            <a:endParaRPr lang="en-US" dirty="0"/>
          </a:p>
        </p:txBody>
      </p:sp>
      <p:sp>
        <p:nvSpPr>
          <p:cNvPr id="4" name="Slide Number Placeholder 3">
            <a:extLst>
              <a:ext uri="{FF2B5EF4-FFF2-40B4-BE49-F238E27FC236}">
                <a16:creationId xmlns:a16="http://schemas.microsoft.com/office/drawing/2014/main" id="{5E108DD3-D33B-F10C-3BCC-E93BEF908C42}"/>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35</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3B67046-6067-9417-98C1-A952BB03071E}"/>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14498470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C50F2-795E-1CD2-A81E-5F6BBDB03AB6}"/>
              </a:ext>
            </a:extLst>
          </p:cNvPr>
          <p:cNvSpPr>
            <a:spLocks noGrp="1"/>
          </p:cNvSpPr>
          <p:nvPr>
            <p:ph type="title"/>
          </p:nvPr>
        </p:nvSpPr>
        <p:spPr/>
        <p:txBody>
          <a:bodyPr/>
          <a:lstStyle/>
          <a:p>
            <a:r>
              <a:rPr lang="en-US" dirty="0"/>
              <a:t>Leptonic Top Reconstruction, cont.</a:t>
            </a:r>
          </a:p>
        </p:txBody>
      </p:sp>
      <p:sp>
        <p:nvSpPr>
          <p:cNvPr id="3" name="Content Placeholder 2">
            <a:extLst>
              <a:ext uri="{FF2B5EF4-FFF2-40B4-BE49-F238E27FC236}">
                <a16:creationId xmlns:a16="http://schemas.microsoft.com/office/drawing/2014/main" id="{1D301EB7-1A31-7E4A-3116-BE47C459E6B9}"/>
              </a:ext>
            </a:extLst>
          </p:cNvPr>
          <p:cNvSpPr>
            <a:spLocks noGrp="1"/>
          </p:cNvSpPr>
          <p:nvPr>
            <p:ph idx="1"/>
          </p:nvPr>
        </p:nvSpPr>
        <p:spPr>
          <a:xfrm>
            <a:off x="401684" y="1325607"/>
            <a:ext cx="6784929" cy="3132093"/>
          </a:xfrm>
        </p:spPr>
        <p:txBody>
          <a:bodyPr>
            <a:normAutofit fontScale="92500" lnSpcReduction="20000"/>
          </a:bodyPr>
          <a:lstStyle/>
          <a:p>
            <a:r>
              <a:rPr lang="en-US" dirty="0"/>
              <a:t>Other observables sensitive to top quark mass</a:t>
            </a:r>
          </a:p>
          <a:p>
            <a:pPr lvl="1"/>
            <a:r>
              <a:rPr lang="en-US" dirty="0"/>
              <a:t>Invariant mass of bottom jet and lepton system is theoretically limited by top quark mass</a:t>
            </a:r>
          </a:p>
          <a:p>
            <a:pPr lvl="1"/>
            <a:r>
              <a:rPr lang="en-US" dirty="0"/>
              <a:t>Other transverse-mass-like variables </a:t>
            </a:r>
          </a:p>
          <a:p>
            <a:pPr lvl="1"/>
            <a:r>
              <a:rPr lang="en-US" dirty="0"/>
              <a:t>Maybe can be fitted to known distributions to reconstruct leptonic tops? Maybe can be used as discriminating variables </a:t>
            </a:r>
          </a:p>
          <a:p>
            <a:pPr lvl="1"/>
            <a:endParaRPr lang="en-US" dirty="0"/>
          </a:p>
          <a:p>
            <a:pPr lvl="1"/>
            <a:endParaRPr lang="en-US" dirty="0"/>
          </a:p>
          <a:p>
            <a:pPr marL="749808" lvl="2" indent="0">
              <a:buNone/>
            </a:pPr>
            <a:endParaRPr lang="en-US" dirty="0"/>
          </a:p>
          <a:p>
            <a:pPr marL="749808" lvl="2" indent="0">
              <a:buNone/>
            </a:pPr>
            <a:endParaRPr lang="en-US" dirty="0"/>
          </a:p>
          <a:p>
            <a:pPr lvl="1"/>
            <a:endParaRPr lang="en-US" dirty="0"/>
          </a:p>
          <a:p>
            <a:pPr marL="448056" lvl="1" indent="0">
              <a:buNone/>
            </a:pPr>
            <a:endParaRPr lang="en-US" dirty="0"/>
          </a:p>
        </p:txBody>
      </p:sp>
      <p:sp>
        <p:nvSpPr>
          <p:cNvPr id="4" name="Slide Number Placeholder 3">
            <a:extLst>
              <a:ext uri="{FF2B5EF4-FFF2-40B4-BE49-F238E27FC236}">
                <a16:creationId xmlns:a16="http://schemas.microsoft.com/office/drawing/2014/main" id="{5E108DD3-D33B-F10C-3BCC-E93BEF908C42}"/>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36</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3B67046-6067-9417-98C1-A952BB03071E}"/>
              </a:ext>
            </a:extLst>
          </p:cNvPr>
          <p:cNvSpPr>
            <a:spLocks noGrp="1"/>
          </p:cNvSpPr>
          <p:nvPr>
            <p:ph type="ftr" sz="quarter" idx="3"/>
          </p:nvPr>
        </p:nvSpPr>
        <p:spPr/>
        <p:txBody>
          <a:bodyPr/>
          <a:lstStyle/>
          <a:p>
            <a:r>
              <a:rPr lang="en-GB" dirty="0">
                <a:solidFill>
                  <a:srgbClr val="0055A0">
                    <a:tint val="75000"/>
                  </a:srgbClr>
                </a:solidFill>
              </a:rPr>
              <a:t>D. Reiter</a:t>
            </a:r>
          </a:p>
        </p:txBody>
      </p:sp>
      <p:pic>
        <p:nvPicPr>
          <p:cNvPr id="4102" name="Picture 6">
            <a:extLst>
              <a:ext uri="{FF2B5EF4-FFF2-40B4-BE49-F238E27FC236}">
                <a16:creationId xmlns:a16="http://schemas.microsoft.com/office/drawing/2014/main" id="{6E146B4C-8A27-FF9D-44A7-4AC2AB7D434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191" b="35000"/>
          <a:stretch/>
        </p:blipFill>
        <p:spPr bwMode="auto">
          <a:xfrm>
            <a:off x="7653291" y="1173936"/>
            <a:ext cx="4538709" cy="445770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a:extLst>
              <a:ext uri="{FF2B5EF4-FFF2-40B4-BE49-F238E27FC236}">
                <a16:creationId xmlns:a16="http://schemas.microsoft.com/office/drawing/2014/main" id="{27C26AD1-C9A6-4F6C-2F1F-B29DEB10777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585" b="3274"/>
          <a:stretch/>
        </p:blipFill>
        <p:spPr bwMode="auto">
          <a:xfrm>
            <a:off x="373355" y="4432332"/>
            <a:ext cx="3184548" cy="86303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E60F046-B136-9F5B-F13C-F2F5D7FEF162}"/>
              </a:ext>
            </a:extLst>
          </p:cNvPr>
          <p:cNvSpPr txBox="1"/>
          <p:nvPr/>
        </p:nvSpPr>
        <p:spPr>
          <a:xfrm>
            <a:off x="7688613" y="5687496"/>
            <a:ext cx="6165056" cy="369332"/>
          </a:xfrm>
          <a:prstGeom prst="rect">
            <a:avLst/>
          </a:prstGeom>
          <a:noFill/>
        </p:spPr>
        <p:txBody>
          <a:bodyPr wrap="square">
            <a:spAutoFit/>
          </a:bodyPr>
          <a:lstStyle/>
          <a:p>
            <a:r>
              <a:rPr lang="en-US" dirty="0"/>
              <a:t>https://arxiv.org/abs/1704.06142</a:t>
            </a:r>
          </a:p>
        </p:txBody>
      </p:sp>
      <p:pic>
        <p:nvPicPr>
          <p:cNvPr id="9" name="Picture 8">
            <a:extLst>
              <a:ext uri="{FF2B5EF4-FFF2-40B4-BE49-F238E27FC236}">
                <a16:creationId xmlns:a16="http://schemas.microsoft.com/office/drawing/2014/main" id="{DCFA8C39-4446-6F6A-7264-59F39AA61DB5}"/>
              </a:ext>
            </a:extLst>
          </p:cNvPr>
          <p:cNvPicPr>
            <a:picLocks noChangeAspect="1"/>
          </p:cNvPicPr>
          <p:nvPr/>
        </p:nvPicPr>
        <p:blipFill>
          <a:blip r:embed="rId4"/>
          <a:stretch>
            <a:fillRect/>
          </a:stretch>
        </p:blipFill>
        <p:spPr>
          <a:xfrm>
            <a:off x="3599852" y="4432332"/>
            <a:ext cx="4267419" cy="825542"/>
          </a:xfrm>
          <a:prstGeom prst="rect">
            <a:avLst/>
          </a:prstGeom>
        </p:spPr>
      </p:pic>
      <p:pic>
        <p:nvPicPr>
          <p:cNvPr id="4108" name="Picture 12">
            <a:extLst>
              <a:ext uri="{FF2B5EF4-FFF2-40B4-BE49-F238E27FC236}">
                <a16:creationId xmlns:a16="http://schemas.microsoft.com/office/drawing/2014/main" id="{6F3163FD-5ED0-A5E4-DF71-C97294418D8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8509" y="5251763"/>
            <a:ext cx="5538788" cy="759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0463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66E91-D1FF-4CFD-D1C4-9F7DBD994942}"/>
              </a:ext>
            </a:extLst>
          </p:cNvPr>
          <p:cNvSpPr>
            <a:spLocks noGrp="1"/>
          </p:cNvSpPr>
          <p:nvPr>
            <p:ph type="title"/>
          </p:nvPr>
        </p:nvSpPr>
        <p:spPr/>
        <p:txBody>
          <a:bodyPr/>
          <a:lstStyle/>
          <a:p>
            <a:r>
              <a:rPr lang="en-US" dirty="0"/>
              <a:t>“Set Assignment Problem”</a:t>
            </a:r>
          </a:p>
        </p:txBody>
      </p:sp>
      <p:sp>
        <p:nvSpPr>
          <p:cNvPr id="4" name="Slide Number Placeholder 3">
            <a:extLst>
              <a:ext uri="{FF2B5EF4-FFF2-40B4-BE49-F238E27FC236}">
                <a16:creationId xmlns:a16="http://schemas.microsoft.com/office/drawing/2014/main" id="{D2D9915D-9078-0473-5D47-05A8EB4DAF8E}"/>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4</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4AFCA84D-9FF6-DB28-33EF-620F1649787A}"/>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7" name="TextBox 6">
            <a:extLst>
              <a:ext uri="{FF2B5EF4-FFF2-40B4-BE49-F238E27FC236}">
                <a16:creationId xmlns:a16="http://schemas.microsoft.com/office/drawing/2014/main" id="{7C6497A7-9080-EABD-7C0C-D6E711563696}"/>
              </a:ext>
            </a:extLst>
          </p:cNvPr>
          <p:cNvSpPr txBox="1"/>
          <p:nvPr/>
        </p:nvSpPr>
        <p:spPr>
          <a:xfrm>
            <a:off x="672860" y="1293962"/>
            <a:ext cx="248786" cy="369332"/>
          </a:xfrm>
          <a:prstGeom prst="rect">
            <a:avLst/>
          </a:prstGeom>
          <a:noFill/>
        </p:spPr>
        <p:txBody>
          <a:bodyPr wrap="none" rtlCol="0">
            <a:spAutoFit/>
          </a:bodyPr>
          <a:lstStyle/>
          <a:p>
            <a:r>
              <a:rPr lang="en-US" dirty="0"/>
              <a:t> </a:t>
            </a:r>
          </a:p>
        </p:txBody>
      </p:sp>
      <p:pic>
        <p:nvPicPr>
          <p:cNvPr id="8" name="Picture 7">
            <a:extLst>
              <a:ext uri="{FF2B5EF4-FFF2-40B4-BE49-F238E27FC236}">
                <a16:creationId xmlns:a16="http://schemas.microsoft.com/office/drawing/2014/main" id="{43BA2ADF-2B57-C198-EFCB-29FB25C75785}"/>
              </a:ext>
            </a:extLst>
          </p:cNvPr>
          <p:cNvPicPr>
            <a:picLocks noChangeAspect="1"/>
          </p:cNvPicPr>
          <p:nvPr/>
        </p:nvPicPr>
        <p:blipFill>
          <a:blip r:embed="rId2"/>
          <a:stretch>
            <a:fillRect/>
          </a:stretch>
        </p:blipFill>
        <p:spPr>
          <a:xfrm>
            <a:off x="609600" y="1783320"/>
            <a:ext cx="5088023" cy="3648017"/>
          </a:xfrm>
          <a:prstGeom prst="rect">
            <a:avLst/>
          </a:prstGeom>
        </p:spPr>
      </p:pic>
      <p:pic>
        <p:nvPicPr>
          <p:cNvPr id="10" name="Picture 9">
            <a:extLst>
              <a:ext uri="{FF2B5EF4-FFF2-40B4-BE49-F238E27FC236}">
                <a16:creationId xmlns:a16="http://schemas.microsoft.com/office/drawing/2014/main" id="{8FD33D75-B0EE-EFFC-E453-064C090F613B}"/>
              </a:ext>
            </a:extLst>
          </p:cNvPr>
          <p:cNvPicPr>
            <a:picLocks noChangeAspect="1"/>
          </p:cNvPicPr>
          <p:nvPr/>
        </p:nvPicPr>
        <p:blipFill>
          <a:blip r:embed="rId3"/>
          <a:stretch>
            <a:fillRect/>
          </a:stretch>
        </p:blipFill>
        <p:spPr>
          <a:xfrm>
            <a:off x="7203639" y="1241432"/>
            <a:ext cx="1218882" cy="996838"/>
          </a:xfrm>
          <a:prstGeom prst="rect">
            <a:avLst/>
          </a:prstGeom>
        </p:spPr>
      </p:pic>
      <p:pic>
        <p:nvPicPr>
          <p:cNvPr id="12" name="Picture 11">
            <a:extLst>
              <a:ext uri="{FF2B5EF4-FFF2-40B4-BE49-F238E27FC236}">
                <a16:creationId xmlns:a16="http://schemas.microsoft.com/office/drawing/2014/main" id="{CF59C88C-2064-1DAF-2CD4-C8FE1194696A}"/>
              </a:ext>
            </a:extLst>
          </p:cNvPr>
          <p:cNvPicPr>
            <a:picLocks noChangeAspect="1"/>
          </p:cNvPicPr>
          <p:nvPr/>
        </p:nvPicPr>
        <p:blipFill>
          <a:blip r:embed="rId4"/>
          <a:stretch>
            <a:fillRect/>
          </a:stretch>
        </p:blipFill>
        <p:spPr>
          <a:xfrm>
            <a:off x="8372470" y="2380191"/>
            <a:ext cx="1581231" cy="1162110"/>
          </a:xfrm>
          <a:prstGeom prst="rect">
            <a:avLst/>
          </a:prstGeom>
        </p:spPr>
      </p:pic>
      <p:pic>
        <p:nvPicPr>
          <p:cNvPr id="13" name="Picture 12">
            <a:extLst>
              <a:ext uri="{FF2B5EF4-FFF2-40B4-BE49-F238E27FC236}">
                <a16:creationId xmlns:a16="http://schemas.microsoft.com/office/drawing/2014/main" id="{C690616D-FB42-A8CA-C10B-D15290380A90}"/>
              </a:ext>
            </a:extLst>
          </p:cNvPr>
          <p:cNvPicPr>
            <a:picLocks noChangeAspect="1"/>
          </p:cNvPicPr>
          <p:nvPr/>
        </p:nvPicPr>
        <p:blipFill>
          <a:blip r:embed="rId3"/>
          <a:stretch>
            <a:fillRect/>
          </a:stretch>
        </p:blipFill>
        <p:spPr>
          <a:xfrm>
            <a:off x="6896435" y="2630198"/>
            <a:ext cx="1218882" cy="996838"/>
          </a:xfrm>
          <a:prstGeom prst="rect">
            <a:avLst/>
          </a:prstGeom>
        </p:spPr>
      </p:pic>
      <p:pic>
        <p:nvPicPr>
          <p:cNvPr id="14" name="Picture 13">
            <a:extLst>
              <a:ext uri="{FF2B5EF4-FFF2-40B4-BE49-F238E27FC236}">
                <a16:creationId xmlns:a16="http://schemas.microsoft.com/office/drawing/2014/main" id="{233C3BE5-D82F-C6D1-B4D1-778017EBEB01}"/>
              </a:ext>
            </a:extLst>
          </p:cNvPr>
          <p:cNvPicPr>
            <a:picLocks noChangeAspect="1"/>
          </p:cNvPicPr>
          <p:nvPr/>
        </p:nvPicPr>
        <p:blipFill>
          <a:blip r:embed="rId3"/>
          <a:stretch>
            <a:fillRect/>
          </a:stretch>
        </p:blipFill>
        <p:spPr>
          <a:xfrm>
            <a:off x="9923571" y="1043336"/>
            <a:ext cx="1218882" cy="996838"/>
          </a:xfrm>
          <a:prstGeom prst="rect">
            <a:avLst/>
          </a:prstGeom>
        </p:spPr>
      </p:pic>
      <p:pic>
        <p:nvPicPr>
          <p:cNvPr id="15" name="Picture 14">
            <a:extLst>
              <a:ext uri="{FF2B5EF4-FFF2-40B4-BE49-F238E27FC236}">
                <a16:creationId xmlns:a16="http://schemas.microsoft.com/office/drawing/2014/main" id="{1ED84E3F-26F4-ADAC-0447-76C6D35776A7}"/>
              </a:ext>
            </a:extLst>
          </p:cNvPr>
          <p:cNvPicPr>
            <a:picLocks noChangeAspect="1"/>
          </p:cNvPicPr>
          <p:nvPr/>
        </p:nvPicPr>
        <p:blipFill>
          <a:blip r:embed="rId3"/>
          <a:stretch>
            <a:fillRect/>
          </a:stretch>
        </p:blipFill>
        <p:spPr>
          <a:xfrm>
            <a:off x="8776921" y="3658546"/>
            <a:ext cx="1218882" cy="996838"/>
          </a:xfrm>
          <a:prstGeom prst="rect">
            <a:avLst/>
          </a:prstGeom>
        </p:spPr>
      </p:pic>
      <p:pic>
        <p:nvPicPr>
          <p:cNvPr id="16" name="Picture 15">
            <a:extLst>
              <a:ext uri="{FF2B5EF4-FFF2-40B4-BE49-F238E27FC236}">
                <a16:creationId xmlns:a16="http://schemas.microsoft.com/office/drawing/2014/main" id="{F611345C-6D19-0526-C8F0-81CF96722E58}"/>
              </a:ext>
            </a:extLst>
          </p:cNvPr>
          <p:cNvPicPr>
            <a:picLocks noChangeAspect="1"/>
          </p:cNvPicPr>
          <p:nvPr/>
        </p:nvPicPr>
        <p:blipFill>
          <a:blip r:embed="rId4"/>
          <a:stretch>
            <a:fillRect/>
          </a:stretch>
        </p:blipFill>
        <p:spPr>
          <a:xfrm>
            <a:off x="7259510" y="3975254"/>
            <a:ext cx="1581231" cy="1317276"/>
          </a:xfrm>
          <a:prstGeom prst="rect">
            <a:avLst/>
          </a:prstGeom>
        </p:spPr>
      </p:pic>
      <p:pic>
        <p:nvPicPr>
          <p:cNvPr id="20" name="Picture 19">
            <a:extLst>
              <a:ext uri="{FF2B5EF4-FFF2-40B4-BE49-F238E27FC236}">
                <a16:creationId xmlns:a16="http://schemas.microsoft.com/office/drawing/2014/main" id="{96C3BADC-4AD8-0E25-C19B-5783E37C1C90}"/>
              </a:ext>
            </a:extLst>
          </p:cNvPr>
          <p:cNvPicPr>
            <a:picLocks noChangeAspect="1"/>
          </p:cNvPicPr>
          <p:nvPr/>
        </p:nvPicPr>
        <p:blipFill>
          <a:blip r:embed="rId5"/>
          <a:stretch>
            <a:fillRect/>
          </a:stretch>
        </p:blipFill>
        <p:spPr>
          <a:xfrm>
            <a:off x="9044241" y="1050092"/>
            <a:ext cx="539778" cy="533427"/>
          </a:xfrm>
          <a:prstGeom prst="rect">
            <a:avLst/>
          </a:prstGeom>
        </p:spPr>
      </p:pic>
      <p:pic>
        <p:nvPicPr>
          <p:cNvPr id="22" name="Picture 21">
            <a:extLst>
              <a:ext uri="{FF2B5EF4-FFF2-40B4-BE49-F238E27FC236}">
                <a16:creationId xmlns:a16="http://schemas.microsoft.com/office/drawing/2014/main" id="{ECE0EF59-9FD5-3138-9356-D5EF44DD4F65}"/>
              </a:ext>
            </a:extLst>
          </p:cNvPr>
          <p:cNvPicPr>
            <a:picLocks noChangeAspect="1"/>
          </p:cNvPicPr>
          <p:nvPr/>
        </p:nvPicPr>
        <p:blipFill>
          <a:blip r:embed="rId6"/>
          <a:stretch>
            <a:fillRect/>
          </a:stretch>
        </p:blipFill>
        <p:spPr>
          <a:xfrm>
            <a:off x="10212312" y="2541849"/>
            <a:ext cx="558829" cy="558829"/>
          </a:xfrm>
          <a:prstGeom prst="rect">
            <a:avLst/>
          </a:prstGeom>
        </p:spPr>
      </p:pic>
      <p:pic>
        <p:nvPicPr>
          <p:cNvPr id="23" name="Picture 22">
            <a:extLst>
              <a:ext uri="{FF2B5EF4-FFF2-40B4-BE49-F238E27FC236}">
                <a16:creationId xmlns:a16="http://schemas.microsoft.com/office/drawing/2014/main" id="{AA7DE78E-8D3E-63C7-F1B4-A89A3C56B5CA}"/>
              </a:ext>
            </a:extLst>
          </p:cNvPr>
          <p:cNvPicPr>
            <a:picLocks noChangeAspect="1"/>
          </p:cNvPicPr>
          <p:nvPr/>
        </p:nvPicPr>
        <p:blipFill>
          <a:blip r:embed="rId6"/>
          <a:stretch>
            <a:fillRect/>
          </a:stretch>
        </p:blipFill>
        <p:spPr>
          <a:xfrm>
            <a:off x="8372470" y="3049570"/>
            <a:ext cx="558829" cy="558829"/>
          </a:xfrm>
          <a:prstGeom prst="rect">
            <a:avLst/>
          </a:prstGeom>
        </p:spPr>
      </p:pic>
      <p:cxnSp>
        <p:nvCxnSpPr>
          <p:cNvPr id="37" name="Straight Arrow Connector 36">
            <a:extLst>
              <a:ext uri="{FF2B5EF4-FFF2-40B4-BE49-F238E27FC236}">
                <a16:creationId xmlns:a16="http://schemas.microsoft.com/office/drawing/2014/main" id="{1D469A35-A425-A1C0-ADCF-33A5B3D7AD0B}"/>
              </a:ext>
            </a:extLst>
          </p:cNvPr>
          <p:cNvCxnSpPr>
            <a:cxnSpLocks/>
          </p:cNvCxnSpPr>
          <p:nvPr/>
        </p:nvCxnSpPr>
        <p:spPr>
          <a:xfrm flipH="1">
            <a:off x="4576258" y="4476057"/>
            <a:ext cx="2841846" cy="160412"/>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62005D6E-50E9-A8A2-2C23-203071F5C79A}"/>
              </a:ext>
            </a:extLst>
          </p:cNvPr>
          <p:cNvCxnSpPr>
            <a:cxnSpLocks/>
          </p:cNvCxnSpPr>
          <p:nvPr/>
        </p:nvCxnSpPr>
        <p:spPr>
          <a:xfrm flipH="1">
            <a:off x="4101796" y="2906716"/>
            <a:ext cx="4521452" cy="2316009"/>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69D8B44D-D159-04E5-D6DA-106226B8F7D4}"/>
              </a:ext>
            </a:extLst>
          </p:cNvPr>
          <p:cNvCxnSpPr>
            <a:cxnSpLocks/>
          </p:cNvCxnSpPr>
          <p:nvPr/>
        </p:nvCxnSpPr>
        <p:spPr>
          <a:xfrm flipH="1" flipV="1">
            <a:off x="5494488" y="2739073"/>
            <a:ext cx="2849626" cy="557228"/>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D6AF872B-9A2B-25DF-0DFB-EA9FE472D0D8}"/>
              </a:ext>
            </a:extLst>
          </p:cNvPr>
          <p:cNvCxnSpPr>
            <a:cxnSpLocks/>
          </p:cNvCxnSpPr>
          <p:nvPr/>
        </p:nvCxnSpPr>
        <p:spPr>
          <a:xfrm flipH="1">
            <a:off x="4576258" y="1370522"/>
            <a:ext cx="4264483" cy="968143"/>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92305415-E375-C964-DD90-A2D22A417F82}"/>
              </a:ext>
            </a:extLst>
          </p:cNvPr>
          <p:cNvCxnSpPr>
            <a:cxnSpLocks/>
          </p:cNvCxnSpPr>
          <p:nvPr/>
        </p:nvCxnSpPr>
        <p:spPr>
          <a:xfrm flipH="1">
            <a:off x="3954538" y="1699068"/>
            <a:ext cx="6108645" cy="993866"/>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F7367C03-1508-1581-16CB-A8D090ACDCED}"/>
              </a:ext>
            </a:extLst>
          </p:cNvPr>
          <p:cNvCxnSpPr>
            <a:cxnSpLocks/>
          </p:cNvCxnSpPr>
          <p:nvPr/>
        </p:nvCxnSpPr>
        <p:spPr>
          <a:xfrm flipH="1">
            <a:off x="4134701" y="1880592"/>
            <a:ext cx="3359705" cy="2381683"/>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D59E40F3-32B4-95A0-F486-55BA1917E763}"/>
              </a:ext>
            </a:extLst>
          </p:cNvPr>
          <p:cNvCxnSpPr>
            <a:cxnSpLocks/>
          </p:cNvCxnSpPr>
          <p:nvPr/>
        </p:nvCxnSpPr>
        <p:spPr>
          <a:xfrm flipH="1" flipV="1">
            <a:off x="4674485" y="4045501"/>
            <a:ext cx="4369756" cy="69817"/>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317FC6F0-3038-34F2-C0C4-134EBE1FE0AF}"/>
              </a:ext>
            </a:extLst>
          </p:cNvPr>
          <p:cNvCxnSpPr>
            <a:cxnSpLocks/>
          </p:cNvCxnSpPr>
          <p:nvPr/>
        </p:nvCxnSpPr>
        <p:spPr>
          <a:xfrm flipH="1">
            <a:off x="4808969" y="3087970"/>
            <a:ext cx="2263769" cy="216211"/>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D84E7C7C-A39B-E9C8-3DC7-DA1C767BB6D5}"/>
              </a:ext>
            </a:extLst>
          </p:cNvPr>
          <p:cNvCxnSpPr>
            <a:cxnSpLocks/>
          </p:cNvCxnSpPr>
          <p:nvPr/>
        </p:nvCxnSpPr>
        <p:spPr>
          <a:xfrm flipH="1">
            <a:off x="5463219" y="2928171"/>
            <a:ext cx="4779151" cy="930838"/>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66" name="TextBox 65">
            <a:extLst>
              <a:ext uri="{FF2B5EF4-FFF2-40B4-BE49-F238E27FC236}">
                <a16:creationId xmlns:a16="http://schemas.microsoft.com/office/drawing/2014/main" id="{D48723A3-8720-925A-7C02-6953727C158B}"/>
              </a:ext>
            </a:extLst>
          </p:cNvPr>
          <p:cNvSpPr txBox="1"/>
          <p:nvPr/>
        </p:nvSpPr>
        <p:spPr>
          <a:xfrm>
            <a:off x="921646" y="5431337"/>
            <a:ext cx="2762295" cy="369332"/>
          </a:xfrm>
          <a:prstGeom prst="rect">
            <a:avLst/>
          </a:prstGeom>
          <a:noFill/>
        </p:spPr>
        <p:txBody>
          <a:bodyPr wrap="none" rtlCol="0">
            <a:spAutoFit/>
          </a:bodyPr>
          <a:lstStyle/>
          <a:p>
            <a:r>
              <a:rPr lang="en-US" dirty="0"/>
              <a:t>Ex: 3-lepton (3L) channel</a:t>
            </a:r>
          </a:p>
        </p:txBody>
      </p:sp>
    </p:spTree>
    <p:extLst>
      <p:ext uri="{BB962C8B-B14F-4D97-AF65-F5344CB8AC3E}">
        <p14:creationId xmlns:p14="http://schemas.microsoft.com/office/powerpoint/2010/main" val="2473029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D52B1-A419-F459-3A8F-DA910A9E6B5B}"/>
              </a:ext>
            </a:extLst>
          </p:cNvPr>
          <p:cNvSpPr>
            <a:spLocks noGrp="1"/>
          </p:cNvSpPr>
          <p:nvPr>
            <p:ph type="title"/>
          </p:nvPr>
        </p:nvSpPr>
        <p:spPr>
          <a:xfrm>
            <a:off x="609600" y="274638"/>
            <a:ext cx="9956800" cy="1143000"/>
          </a:xfrm>
        </p:spPr>
        <p:txBody>
          <a:bodyPr anchor="ctr">
            <a:normAutofit/>
          </a:bodyPr>
          <a:lstStyle/>
          <a:p>
            <a:r>
              <a:rPr lang="en-US" dirty="0" err="1"/>
              <a:t>SPANet</a:t>
            </a:r>
            <a:endParaRPr lang="en-US" dirty="0"/>
          </a:p>
        </p:txBody>
      </p:sp>
      <mc:AlternateContent xmlns:mc="http://schemas.openxmlformats.org/markup-compatibility/2006">
        <mc:Choice xmlns:a14="http://schemas.microsoft.com/office/drawing/2010/main" Requires="a14">
          <p:sp>
            <p:nvSpPr>
              <p:cNvPr id="12" name="Content Placeholder 2">
                <a:extLst>
                  <a:ext uri="{FF2B5EF4-FFF2-40B4-BE49-F238E27FC236}">
                    <a16:creationId xmlns:a16="http://schemas.microsoft.com/office/drawing/2014/main" id="{FE18EA20-3FDA-70AB-D7E1-C428F701E9A2}"/>
                  </a:ext>
                </a:extLst>
              </p:cNvPr>
              <p:cNvSpPr>
                <a:spLocks noGrp="1"/>
              </p:cNvSpPr>
              <p:nvPr>
                <p:ph sz="half" idx="1"/>
              </p:nvPr>
            </p:nvSpPr>
            <p:spPr>
              <a:xfrm>
                <a:off x="527295" y="1635711"/>
                <a:ext cx="11259846" cy="4350384"/>
              </a:xfrm>
            </p:spPr>
            <p:txBody>
              <a:bodyPr/>
              <a:lstStyle/>
              <a:p>
                <a:r>
                  <a:rPr lang="en-US" dirty="0"/>
                  <a:t>Attention based neural network model</a:t>
                </a:r>
              </a:p>
              <a:p>
                <a:r>
                  <a:rPr lang="en-US" dirty="0"/>
                  <a:t>Reconstructs particle decays</a:t>
                </a:r>
              </a:p>
              <a:p>
                <a:r>
                  <a:rPr lang="en-US" dirty="0"/>
                  <a:t>Takes into account known physical symmetries</a:t>
                </a:r>
              </a:p>
              <a:p>
                <a:r>
                  <a:rPr lang="en-US" dirty="0"/>
                  <a:t>Can be applied to any decay topology</a:t>
                </a:r>
              </a:p>
              <a:p>
                <a:r>
                  <a:rPr lang="en-US" dirty="0"/>
                  <a:t>No need to search every permutation, less computation</a:t>
                </a:r>
              </a:p>
              <a:p>
                <a:r>
                  <a:rPr lang="en-US" dirty="0"/>
                  <a:t>Has been tested to reconstruct all hadronic channel of </a:t>
                </a:r>
                <a14:m>
                  <m:oMath xmlns:m="http://schemas.openxmlformats.org/officeDocument/2006/math">
                    <m:r>
                      <a:rPr lang="en-US" sz="2800" b="0" i="1" smtClean="0">
                        <a:latin typeface="Cambria Math" panose="02040503050406030204" pitchFamily="18" charset="0"/>
                      </a:rPr>
                      <m:t>𝑡</m:t>
                    </m:r>
                    <m:acc>
                      <m:accPr>
                        <m:chr m:val="̅"/>
                        <m:ctrlPr>
                          <a:rPr lang="en-US" sz="2800" i="1" smtClean="0">
                            <a:latin typeface="Cambria Math" panose="02040503050406030204" pitchFamily="18" charset="0"/>
                          </a:rPr>
                        </m:ctrlPr>
                      </m:accPr>
                      <m:e>
                        <m:r>
                          <a:rPr lang="en-US" sz="2800" b="0" i="1" smtClean="0">
                            <a:latin typeface="Cambria Math" panose="02040503050406030204" pitchFamily="18" charset="0"/>
                          </a:rPr>
                          <m:t>𝑡</m:t>
                        </m:r>
                      </m:e>
                    </m:acc>
                    <m:r>
                      <a:rPr lang="en-US" sz="2800" i="1">
                        <a:latin typeface="Cambria Math" panose="02040503050406030204" pitchFamily="18" charset="0"/>
                      </a:rPr>
                      <m:t>𝑡</m:t>
                    </m:r>
                    <m:acc>
                      <m:accPr>
                        <m:chr m:val="̅"/>
                        <m:ctrlPr>
                          <a:rPr lang="en-US" sz="2800" i="1">
                            <a:latin typeface="Cambria Math" panose="02040503050406030204" pitchFamily="18" charset="0"/>
                          </a:rPr>
                        </m:ctrlPr>
                      </m:accPr>
                      <m:e>
                        <m:r>
                          <a:rPr lang="en-US" sz="2800" i="1">
                            <a:latin typeface="Cambria Math" panose="02040503050406030204" pitchFamily="18" charset="0"/>
                          </a:rPr>
                          <m:t>𝑡</m:t>
                        </m:r>
                      </m:e>
                    </m:acc>
                  </m:oMath>
                </a14:m>
                <a:endParaRPr lang="en-US" dirty="0"/>
              </a:p>
              <a:p>
                <a:r>
                  <a:rPr lang="en-US" dirty="0"/>
                  <a:t>More efficient than permutation based (chi-squared) method</a:t>
                </a:r>
              </a:p>
              <a:p>
                <a:endParaRPr lang="en-US" dirty="0"/>
              </a:p>
            </p:txBody>
          </p:sp>
        </mc:Choice>
        <mc:Fallback>
          <p:sp>
            <p:nvSpPr>
              <p:cNvPr id="12" name="Content Placeholder 2">
                <a:extLst>
                  <a:ext uri="{FF2B5EF4-FFF2-40B4-BE49-F238E27FC236}">
                    <a16:creationId xmlns:a16="http://schemas.microsoft.com/office/drawing/2014/main" id="{FE18EA20-3FDA-70AB-D7E1-C428F701E9A2}"/>
                  </a:ext>
                </a:extLst>
              </p:cNvPr>
              <p:cNvSpPr>
                <a:spLocks noGrp="1" noRot="1" noChangeAspect="1" noMove="1" noResize="1" noEditPoints="1" noAdjustHandles="1" noChangeArrowheads="1" noChangeShapeType="1" noTextEdit="1"/>
              </p:cNvSpPr>
              <p:nvPr>
                <p:ph sz="half" idx="1"/>
              </p:nvPr>
            </p:nvSpPr>
            <p:spPr>
              <a:xfrm>
                <a:off x="527295" y="1635711"/>
                <a:ext cx="11259846" cy="4350384"/>
              </a:xfrm>
              <a:blipFill>
                <a:blip r:embed="rId2"/>
                <a:stretch>
                  <a:fillRect l="-225" t="-1163"/>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70131620-8865-4DAB-C70B-54CC64467767}"/>
              </a:ext>
            </a:extLst>
          </p:cNvPr>
          <p:cNvSpPr>
            <a:spLocks noGrp="1"/>
          </p:cNvSpPr>
          <p:nvPr>
            <p:ph type="sldNum" sz="quarter" idx="4"/>
          </p:nvPr>
        </p:nvSpPr>
        <p:spPr>
          <a:xfrm>
            <a:off x="10913835" y="6356351"/>
            <a:ext cx="668565" cy="365125"/>
          </a:xfrm>
        </p:spPr>
        <p:txBody>
          <a:bodyPr anchor="ctr">
            <a:normAutofit/>
          </a:bodyPr>
          <a:lstStyle/>
          <a:p>
            <a:pPr>
              <a:spcAft>
                <a:spcPts val="600"/>
              </a:spcAft>
            </a:pPr>
            <a:fld id="{7FE84A20-3561-481C-B08E-8C16483B05C2}" type="slidenum">
              <a:rPr lang="en-GB" smtClean="0">
                <a:solidFill>
                  <a:srgbClr val="0055A0">
                    <a:tint val="75000"/>
                  </a:srgbClr>
                </a:solidFill>
              </a:rPr>
              <a:pPr>
                <a:spcAft>
                  <a:spcPts val="600"/>
                </a:spcAft>
              </a:pPr>
              <a:t>5</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6AEE6EF7-AACD-8121-5C71-A96D0437469F}"/>
              </a:ext>
            </a:extLst>
          </p:cNvPr>
          <p:cNvSpPr>
            <a:spLocks noGrp="1"/>
          </p:cNvSpPr>
          <p:nvPr>
            <p:ph type="ftr" sz="quarter" idx="3"/>
          </p:nvPr>
        </p:nvSpPr>
        <p:spPr>
          <a:xfrm>
            <a:off x="6910341" y="6356351"/>
            <a:ext cx="3860800" cy="365125"/>
          </a:xfrm>
        </p:spPr>
        <p:txBody>
          <a:bodyPr anchor="ctr">
            <a:normAutofit/>
          </a:bodyPr>
          <a:lstStyle/>
          <a:p>
            <a:pPr>
              <a:spcAft>
                <a:spcPts val="600"/>
              </a:spcAft>
            </a:pPr>
            <a:r>
              <a:rPr lang="en-GB">
                <a:solidFill>
                  <a:srgbClr val="0055A0">
                    <a:tint val="75000"/>
                  </a:srgbClr>
                </a:solidFill>
              </a:rPr>
              <a:t>D. Reiter</a:t>
            </a:r>
          </a:p>
        </p:txBody>
      </p:sp>
    </p:spTree>
    <p:extLst>
      <p:ext uri="{BB962C8B-B14F-4D97-AF65-F5344CB8AC3E}">
        <p14:creationId xmlns:p14="http://schemas.microsoft.com/office/powerpoint/2010/main" val="521507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470D1ADF-8DDA-31E1-C429-744C643D3276}"/>
                  </a:ext>
                </a:extLst>
              </p:cNvPr>
              <p:cNvSpPr>
                <a:spLocks noGrp="1"/>
              </p:cNvSpPr>
              <p:nvPr>
                <p:ph type="title"/>
              </p:nvPr>
            </p:nvSpPr>
            <p:spPr/>
            <p:txBody>
              <a:bodyPr/>
              <a:lstStyle/>
              <a:p>
                <a:r>
                  <a:rPr lang="en-US" dirty="0"/>
                  <a:t>Example: </a:t>
                </a:r>
                <a14:m>
                  <m:oMath xmlns:m="http://schemas.openxmlformats.org/officeDocument/2006/math">
                    <m:r>
                      <a:rPr lang="en-US" sz="4400" b="0" i="1" smtClean="0">
                        <a:latin typeface="Cambria Math" panose="02040503050406030204" pitchFamily="18" charset="0"/>
                      </a:rPr>
                      <m:t>𝑡</m:t>
                    </m:r>
                    <m:acc>
                      <m:accPr>
                        <m:chr m:val="̅"/>
                        <m:ctrlPr>
                          <a:rPr lang="en-US" sz="4400" i="1" smtClean="0">
                            <a:latin typeface="Cambria Math" panose="02040503050406030204" pitchFamily="18" charset="0"/>
                          </a:rPr>
                        </m:ctrlPr>
                      </m:accPr>
                      <m:e>
                        <m:r>
                          <a:rPr lang="en-US" sz="4400" b="0" i="1" smtClean="0">
                            <a:latin typeface="Cambria Math" panose="02040503050406030204" pitchFamily="18" charset="0"/>
                          </a:rPr>
                          <m:t>𝑡</m:t>
                        </m:r>
                      </m:e>
                    </m:acc>
                  </m:oMath>
                </a14:m>
                <a:endParaRPr lang="en-US" dirty="0"/>
              </a:p>
            </p:txBody>
          </p:sp>
        </mc:Choice>
        <mc:Fallback>
          <p:sp>
            <p:nvSpPr>
              <p:cNvPr id="2" name="Title 1">
                <a:extLst>
                  <a:ext uri="{FF2B5EF4-FFF2-40B4-BE49-F238E27FC236}">
                    <a16:creationId xmlns:a16="http://schemas.microsoft.com/office/drawing/2014/main" id="{470D1ADF-8DDA-31E1-C429-744C643D3276}"/>
                  </a:ext>
                </a:extLst>
              </p:cNvPr>
              <p:cNvSpPr>
                <a:spLocks noGrp="1" noRot="1" noChangeAspect="1" noMove="1" noResize="1" noEditPoints="1" noAdjustHandles="1" noChangeArrowheads="1" noChangeShapeType="1" noTextEdit="1"/>
              </p:cNvSpPr>
              <p:nvPr>
                <p:ph type="title"/>
              </p:nvPr>
            </p:nvSpPr>
            <p:spPr>
              <a:blipFill>
                <a:blip r:embed="rId2"/>
                <a:stretch>
                  <a:fillRect l="-2778" t="-6667" b="-2400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27FC5EDC-734A-D10F-7B29-75ACABEF575E}"/>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6</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EFEDE134-8EF7-F540-7FDF-17EBE8BE38B2}"/>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1026" name="Picture 2" descr="A new precise top mass measurement with jets | A Quantum Diaries Survivor">
            <a:extLst>
              <a:ext uri="{FF2B5EF4-FFF2-40B4-BE49-F238E27FC236}">
                <a16:creationId xmlns:a16="http://schemas.microsoft.com/office/drawing/2014/main" id="{CAD526C7-22F8-721A-B724-0306911FB3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0046" y="1214508"/>
            <a:ext cx="5845125" cy="44289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1420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5A488-5D43-76B5-AE77-00732AE7D3E9}"/>
              </a:ext>
            </a:extLst>
          </p:cNvPr>
          <p:cNvSpPr>
            <a:spLocks noGrp="1"/>
          </p:cNvSpPr>
          <p:nvPr>
            <p:ph type="title"/>
          </p:nvPr>
        </p:nvSpPr>
        <p:spPr/>
        <p:txBody>
          <a:bodyPr/>
          <a:lstStyle/>
          <a:p>
            <a:r>
              <a:rPr lang="en-US" dirty="0"/>
              <a:t>Configuration</a:t>
            </a:r>
          </a:p>
        </p:txBody>
      </p:sp>
      <p:sp>
        <p:nvSpPr>
          <p:cNvPr id="3" name="Content Placeholder 2">
            <a:extLst>
              <a:ext uri="{FF2B5EF4-FFF2-40B4-BE49-F238E27FC236}">
                <a16:creationId xmlns:a16="http://schemas.microsoft.com/office/drawing/2014/main" id="{230856BE-CF78-6A7A-696C-12121D4CF459}"/>
              </a:ext>
            </a:extLst>
          </p:cNvPr>
          <p:cNvSpPr>
            <a:spLocks noGrp="1"/>
          </p:cNvSpPr>
          <p:nvPr>
            <p:ph idx="1"/>
          </p:nvPr>
        </p:nvSpPr>
        <p:spPr>
          <a:xfrm>
            <a:off x="609601" y="1325607"/>
            <a:ext cx="4947138" cy="4667421"/>
          </a:xfrm>
        </p:spPr>
        <p:txBody>
          <a:bodyPr/>
          <a:lstStyle/>
          <a:p>
            <a:r>
              <a:rPr lang="en-US" dirty="0"/>
              <a:t>Part of configuration file for training</a:t>
            </a:r>
          </a:p>
          <a:p>
            <a:r>
              <a:rPr lang="en-US" dirty="0"/>
              <a:t>Define decay topology</a:t>
            </a:r>
          </a:p>
        </p:txBody>
      </p:sp>
      <p:sp>
        <p:nvSpPr>
          <p:cNvPr id="4" name="Slide Number Placeholder 3">
            <a:extLst>
              <a:ext uri="{FF2B5EF4-FFF2-40B4-BE49-F238E27FC236}">
                <a16:creationId xmlns:a16="http://schemas.microsoft.com/office/drawing/2014/main" id="{B7487014-7970-EEC7-6829-39AC0089A0BD}"/>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7</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C5ED4C40-D4BC-9032-46E0-986E82AE339E}"/>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6" name="Picture 5">
            <a:extLst>
              <a:ext uri="{FF2B5EF4-FFF2-40B4-BE49-F238E27FC236}">
                <a16:creationId xmlns:a16="http://schemas.microsoft.com/office/drawing/2014/main" id="{94663C73-84BB-F62F-AFD7-588552682823}"/>
              </a:ext>
            </a:extLst>
          </p:cNvPr>
          <p:cNvPicPr>
            <a:picLocks noChangeAspect="1"/>
          </p:cNvPicPr>
          <p:nvPr/>
        </p:nvPicPr>
        <p:blipFill>
          <a:blip r:embed="rId2"/>
          <a:stretch>
            <a:fillRect/>
          </a:stretch>
        </p:blipFill>
        <p:spPr>
          <a:xfrm>
            <a:off x="5556739" y="892582"/>
            <a:ext cx="6362001" cy="4819091"/>
          </a:xfrm>
          <a:prstGeom prst="rect">
            <a:avLst/>
          </a:prstGeom>
        </p:spPr>
      </p:pic>
    </p:spTree>
    <p:extLst>
      <p:ext uri="{BB962C8B-B14F-4D97-AF65-F5344CB8AC3E}">
        <p14:creationId xmlns:p14="http://schemas.microsoft.com/office/powerpoint/2010/main" val="2845527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DC51B-310B-3A05-15C6-762ABA039BF2}"/>
              </a:ext>
            </a:extLst>
          </p:cNvPr>
          <p:cNvSpPr>
            <a:spLocks noGrp="1"/>
          </p:cNvSpPr>
          <p:nvPr>
            <p:ph type="title"/>
          </p:nvPr>
        </p:nvSpPr>
        <p:spPr/>
        <p:txBody>
          <a:bodyPr/>
          <a:lstStyle/>
          <a:p>
            <a:r>
              <a:rPr lang="en-US" dirty="0"/>
              <a:t>Training Data Structure</a:t>
            </a:r>
          </a:p>
        </p:txBody>
      </p:sp>
      <p:sp>
        <p:nvSpPr>
          <p:cNvPr id="3" name="Content Placeholder 2">
            <a:extLst>
              <a:ext uri="{FF2B5EF4-FFF2-40B4-BE49-F238E27FC236}">
                <a16:creationId xmlns:a16="http://schemas.microsoft.com/office/drawing/2014/main" id="{0CFC7B89-0032-EADC-B171-E8C051FAC9A1}"/>
              </a:ext>
            </a:extLst>
          </p:cNvPr>
          <p:cNvSpPr>
            <a:spLocks noGrp="1"/>
          </p:cNvSpPr>
          <p:nvPr>
            <p:ph idx="1"/>
          </p:nvPr>
        </p:nvSpPr>
        <p:spPr>
          <a:xfrm>
            <a:off x="609600" y="1325607"/>
            <a:ext cx="5101883" cy="4667421"/>
          </a:xfrm>
        </p:spPr>
        <p:txBody>
          <a:bodyPr/>
          <a:lstStyle/>
          <a:p>
            <a:r>
              <a:rPr lang="en-US" dirty="0"/>
              <a:t>Inputs</a:t>
            </a:r>
          </a:p>
          <a:p>
            <a:pPr lvl="1"/>
            <a:r>
              <a:rPr lang="en-US" dirty="0"/>
              <a:t>Kinematic information about particles in final state</a:t>
            </a:r>
          </a:p>
          <a:p>
            <a:r>
              <a:rPr lang="en-US" dirty="0"/>
              <a:t>Targets</a:t>
            </a:r>
          </a:p>
          <a:p>
            <a:pPr lvl="1"/>
            <a:r>
              <a:rPr lang="en-US" dirty="0"/>
              <a:t>Indices of correct decay products</a:t>
            </a:r>
          </a:p>
          <a:p>
            <a:pPr lvl="1"/>
            <a:r>
              <a:rPr lang="en-US" dirty="0"/>
              <a:t>Which particles in final states are which</a:t>
            </a:r>
          </a:p>
          <a:p>
            <a:pPr marL="448056" lvl="1" indent="0">
              <a:buNone/>
            </a:pPr>
            <a:endParaRPr lang="en-US" dirty="0"/>
          </a:p>
        </p:txBody>
      </p:sp>
      <p:sp>
        <p:nvSpPr>
          <p:cNvPr id="4" name="Slide Number Placeholder 3">
            <a:extLst>
              <a:ext uri="{FF2B5EF4-FFF2-40B4-BE49-F238E27FC236}">
                <a16:creationId xmlns:a16="http://schemas.microsoft.com/office/drawing/2014/main" id="{B32B79C7-D8D4-B59C-73C0-1895B1E6FDC1}"/>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8</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223B2506-8138-BF02-2ED0-B13B172E0444}"/>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6" name="Picture 5">
            <a:extLst>
              <a:ext uri="{FF2B5EF4-FFF2-40B4-BE49-F238E27FC236}">
                <a16:creationId xmlns:a16="http://schemas.microsoft.com/office/drawing/2014/main" id="{70B048AC-2C51-F6A8-9E44-C41AAFF41C9B}"/>
              </a:ext>
            </a:extLst>
          </p:cNvPr>
          <p:cNvPicPr>
            <a:picLocks noChangeAspect="1"/>
          </p:cNvPicPr>
          <p:nvPr/>
        </p:nvPicPr>
        <p:blipFill>
          <a:blip r:embed="rId2"/>
          <a:stretch>
            <a:fillRect/>
          </a:stretch>
        </p:blipFill>
        <p:spPr>
          <a:xfrm>
            <a:off x="5842906" y="1183194"/>
            <a:ext cx="5995669" cy="4809834"/>
          </a:xfrm>
          <a:prstGeom prst="rect">
            <a:avLst/>
          </a:prstGeom>
        </p:spPr>
      </p:pic>
    </p:spTree>
    <p:extLst>
      <p:ext uri="{BB962C8B-B14F-4D97-AF65-F5344CB8AC3E}">
        <p14:creationId xmlns:p14="http://schemas.microsoft.com/office/powerpoint/2010/main" val="210461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DE886-6AFA-895A-6532-99991CF2FD0E}"/>
              </a:ext>
            </a:extLst>
          </p:cNvPr>
          <p:cNvSpPr>
            <a:spLocks noGrp="1"/>
          </p:cNvSpPr>
          <p:nvPr>
            <p:ph type="title"/>
          </p:nvPr>
        </p:nvSpPr>
        <p:spPr/>
        <p:txBody>
          <a:bodyPr/>
          <a:lstStyle/>
          <a:p>
            <a:r>
              <a:rPr lang="en-US" dirty="0"/>
              <a:t>Input Data</a:t>
            </a:r>
          </a:p>
        </p:txBody>
      </p:sp>
      <p:sp>
        <p:nvSpPr>
          <p:cNvPr id="4" name="Slide Number Placeholder 3">
            <a:extLst>
              <a:ext uri="{FF2B5EF4-FFF2-40B4-BE49-F238E27FC236}">
                <a16:creationId xmlns:a16="http://schemas.microsoft.com/office/drawing/2014/main" id="{2CE72E10-E9C7-FE4D-5A01-9400018C77D9}"/>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9</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77FF044D-2BBE-674E-EB79-833073A94AE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EC1896E7-27C7-3466-1C64-B99E07036F89}"/>
              </a:ext>
            </a:extLst>
          </p:cNvPr>
          <p:cNvPicPr>
            <a:picLocks noChangeAspect="1"/>
          </p:cNvPicPr>
          <p:nvPr/>
        </p:nvPicPr>
        <p:blipFill>
          <a:blip r:embed="rId2"/>
          <a:stretch>
            <a:fillRect/>
          </a:stretch>
        </p:blipFill>
        <p:spPr>
          <a:xfrm>
            <a:off x="1648264" y="1173936"/>
            <a:ext cx="8241324" cy="4869872"/>
          </a:xfrm>
          <a:prstGeom prst="rect">
            <a:avLst/>
          </a:prstGeom>
        </p:spPr>
      </p:pic>
    </p:spTree>
    <p:extLst>
      <p:ext uri="{BB962C8B-B14F-4D97-AF65-F5344CB8AC3E}">
        <p14:creationId xmlns:p14="http://schemas.microsoft.com/office/powerpoint/2010/main" val="2584084314"/>
      </p:ext>
    </p:extLst>
  </p:cSld>
  <p:clrMapOvr>
    <a:masterClrMapping/>
  </p:clrMapOvr>
</p:sld>
</file>

<file path=ppt/theme/theme1.xml><?xml version="1.0" encoding="utf-8"?>
<a:theme xmlns:a="http://schemas.openxmlformats.org/drawingml/2006/main" name="CERN ATLAS">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ERN" id="{7325B78C-61B3-472B-AF65-41737C4BEAFC}" vid="{68D69084-9033-4C9D-AC96-C1D8BE4BCC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8BDE51BBBD88240958B30FBFE4FF3B2" ma:contentTypeVersion="13" ma:contentTypeDescription="Create a new document." ma:contentTypeScope="" ma:versionID="d46a11629b5c8ba2b0b4cc88e58d3a0d">
  <xsd:schema xmlns:xsd="http://www.w3.org/2001/XMLSchema" xmlns:xs="http://www.w3.org/2001/XMLSchema" xmlns:p="http://schemas.microsoft.com/office/2006/metadata/properties" xmlns:ns3="29350fd9-4153-4ef4-9291-5bc4100f7f88" targetNamespace="http://schemas.microsoft.com/office/2006/metadata/properties" ma:root="true" ma:fieldsID="a1fc9492ac88d680a756db73f66aa897" ns3:_="">
    <xsd:import namespace="29350fd9-4153-4ef4-9291-5bc4100f7f8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ServiceObjectDetectorVersions" minOccurs="0"/>
                <xsd:element ref="ns3:MediaServiceSystemTags" minOccurs="0"/>
                <xsd:element ref="ns3:MediaLengthInSecond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9350fd9-4153-4ef4-9291-5bc4100f7f8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SystemTags" ma:index="18" nillable="true" ma:displayName="MediaServiceSystemTags" ma:hidden="true" ma:internalName="MediaServiceSystemTags" ma:readOnly="true">
      <xsd:simpleType>
        <xsd:restriction base="dms:Note"/>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F3CD21D-23CF-4D7C-B71C-0A5BB9F858D4}">
  <ds:schemaRefs>
    <ds:schemaRef ds:uri="http://purl.org/dc/dcmitype/"/>
    <ds:schemaRef ds:uri="http://schemas.openxmlformats.org/package/2006/metadata/core-properties"/>
    <ds:schemaRef ds:uri="http://purl.org/dc/terms/"/>
    <ds:schemaRef ds:uri="http://schemas.microsoft.com/office/2006/documentManagement/types"/>
    <ds:schemaRef ds:uri="29350fd9-4153-4ef4-9291-5bc4100f7f88"/>
    <ds:schemaRef ds:uri="http://purl.org/dc/elements/1.1/"/>
    <ds:schemaRef ds:uri="http://www.w3.org/XML/1998/namespace"/>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90BC28AD-C27B-40D2-948F-AA11B9CC84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9350fd9-4153-4ef4-9291-5bc4100f7f8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0C551FF-AFC8-4D1E-8DC0-5873DDCE04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8760</TotalTime>
  <Words>1272</Words>
  <Application>Microsoft Macintosh PowerPoint</Application>
  <PresentationFormat>Widescreen</PresentationFormat>
  <Paragraphs>247</Paragraphs>
  <Slides>36</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Aptos</vt:lpstr>
      <vt:lpstr>Arial</vt:lpstr>
      <vt:lpstr>Arial</vt:lpstr>
      <vt:lpstr>Cambria Math</vt:lpstr>
      <vt:lpstr>Optima</vt:lpstr>
      <vt:lpstr>CERN ATLAS</vt:lpstr>
      <vt:lpstr>Project Update Investigating Four-Top Production with ATLAS</vt:lpstr>
      <vt:lpstr>Progress</vt:lpstr>
      <vt:lpstr>What is SPANet?</vt:lpstr>
      <vt:lpstr>“Set Assignment Problem”</vt:lpstr>
      <vt:lpstr>SPANet</vt:lpstr>
      <vt:lpstr>Example: tt ̅</vt:lpstr>
      <vt:lpstr>Configuration</vt:lpstr>
      <vt:lpstr>Training Data Structure</vt:lpstr>
      <vt:lpstr>Input Data</vt:lpstr>
      <vt:lpstr>Target Data</vt:lpstr>
      <vt:lpstr>Output</vt:lpstr>
      <vt:lpstr>Next Steps</vt:lpstr>
      <vt:lpstr>If there is time…</vt:lpstr>
      <vt:lpstr>Thank you</vt:lpstr>
      <vt:lpstr>Backup Slides</vt:lpstr>
      <vt:lpstr>Summer Goals</vt:lpstr>
      <vt:lpstr>SPANet</vt:lpstr>
      <vt:lpstr>Chi-Squared Reconstruction</vt:lpstr>
      <vt:lpstr>Past Observation of 4 Tops</vt:lpstr>
      <vt:lpstr>Example: tt ̅ Production</vt:lpstr>
      <vt:lpstr>B-Jet Tagging vs Leptons</vt:lpstr>
      <vt:lpstr>Four Tops</vt:lpstr>
      <vt:lpstr>PowerPoint Presentation</vt:lpstr>
      <vt:lpstr>Branching ratios</vt:lpstr>
      <vt:lpstr>Backgrounds</vt:lpstr>
      <vt:lpstr>Example of 3L Channel Signal</vt:lpstr>
      <vt:lpstr>Example of 3L Background</vt:lpstr>
      <vt:lpstr>Recap: Top Quark Reconstruction</vt:lpstr>
      <vt:lpstr>Recap: Top Quark Decay</vt:lpstr>
      <vt:lpstr>Recap: Four Tops</vt:lpstr>
      <vt:lpstr>“Set Assignment Problem”</vt:lpstr>
      <vt:lpstr>What are our final states?</vt:lpstr>
      <vt:lpstr>What are our backgrounds?</vt:lpstr>
      <vt:lpstr>Hadronic Top Reconstruction, cont.</vt:lpstr>
      <vt:lpstr>Leptonic Top Reconstruction</vt:lpstr>
      <vt:lpstr>Leptonic Top Reconstruction, cont.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Dean Reiter</dc:creator>
  <cp:lastModifiedBy>Dean Adam Reiter</cp:lastModifiedBy>
  <cp:revision>101</cp:revision>
  <dcterms:created xsi:type="dcterms:W3CDTF">2024-02-15T14:09:59Z</dcterms:created>
  <dcterms:modified xsi:type="dcterms:W3CDTF">2024-07-25T11:12:07Z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0x010100B8BDE51BBBD88240958B30FBFE4FF3B2</vt:lpwstr>
  </property>
</Properties>
</file>