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handoutMasterIdLst>
    <p:handoutMasterId r:id="rId26"/>
  </p:handoutMasterIdLst>
  <p:sldIdLst>
    <p:sldId id="257" r:id="rId2"/>
    <p:sldId id="1503" r:id="rId3"/>
    <p:sldId id="1617" r:id="rId4"/>
    <p:sldId id="1652" r:id="rId5"/>
    <p:sldId id="1653" r:id="rId6"/>
    <p:sldId id="1648" r:id="rId7"/>
    <p:sldId id="1656" r:id="rId8"/>
    <p:sldId id="1635" r:id="rId9"/>
    <p:sldId id="1637" r:id="rId10"/>
    <p:sldId id="1638" r:id="rId11"/>
    <p:sldId id="1642" r:id="rId12"/>
    <p:sldId id="1660" r:id="rId13"/>
    <p:sldId id="1664" r:id="rId14"/>
    <p:sldId id="1658" r:id="rId15"/>
    <p:sldId id="1661" r:id="rId16"/>
    <p:sldId id="1662" r:id="rId17"/>
    <p:sldId id="1659" r:id="rId18"/>
    <p:sldId id="1481" r:id="rId19"/>
    <p:sldId id="1614" r:id="rId20"/>
    <p:sldId id="1620" r:id="rId21"/>
    <p:sldId id="1651" r:id="rId22"/>
    <p:sldId id="1655" r:id="rId23"/>
    <p:sldId id="1657" r:id="rId24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1503"/>
            <p14:sldId id="1617"/>
            <p14:sldId id="1652"/>
            <p14:sldId id="1653"/>
            <p14:sldId id="1648"/>
            <p14:sldId id="1656"/>
            <p14:sldId id="1635"/>
            <p14:sldId id="1637"/>
            <p14:sldId id="1638"/>
            <p14:sldId id="1642"/>
            <p14:sldId id="1660"/>
            <p14:sldId id="1664"/>
            <p14:sldId id="1658"/>
            <p14:sldId id="1661"/>
            <p14:sldId id="1662"/>
            <p14:sldId id="1659"/>
            <p14:sldId id="1481"/>
            <p14:sldId id="1614"/>
            <p14:sldId id="1620"/>
            <p14:sldId id="1651"/>
            <p14:sldId id="1655"/>
            <p14:sldId id="1657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0000FF"/>
    <a:srgbClr val="FF7F0E"/>
    <a:srgbClr val="DFDFDF"/>
    <a:srgbClr val="D4BEF7"/>
    <a:srgbClr val="212528"/>
    <a:srgbClr val="0000BC"/>
    <a:srgbClr val="43C54A"/>
    <a:srgbClr val="D9A402"/>
    <a:srgbClr val="F6F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8" autoAdjust="0"/>
    <p:restoredTop sz="93883" autoAdjust="0"/>
  </p:normalViewPr>
  <p:slideViewPr>
    <p:cSldViewPr>
      <p:cViewPr varScale="1">
        <p:scale>
          <a:sx n="85" d="100"/>
          <a:sy n="85" d="100"/>
        </p:scale>
        <p:origin x="1012" y="6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225" d="100"/>
        <a:sy n="225" d="100"/>
      </p:scale>
      <p:origin x="0" y="0"/>
    </p:cViewPr>
  </p:notesTextViewPr>
  <p:sorterViewPr>
    <p:cViewPr>
      <p:scale>
        <a:sx n="100" d="100"/>
        <a:sy n="100" d="100"/>
      </p:scale>
      <p:origin x="0" y="-2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0BC2DB-49C4-4DB7-86B1-BD7888D081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Elaf Musa –FCCIS W2 Nov 15, 2023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65EED6-67F3-4E92-B653-7694CA0EBA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F7484-83D9-4D62-A9FB-188DA76E4B0E}" type="datetimeFigureOut">
              <a:rPr lang="de-DE" smtClean="0"/>
              <a:t>23.07.2024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03977-9695-4130-BBD0-8DF9F469B9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2321A3-7763-43E9-81EF-ECFC866D8F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5110E-DE61-4369-8CD8-BD9C247D205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98646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/>
              <a:t>Elaf Musa –FCCIS W2 Nov 15, 2023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23.07.2024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26110E5A-E115-4876-B170-B4875B6DAE6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1439889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890847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0718420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4069676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33358634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355469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98659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16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4588843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1108321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20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19049029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21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372255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100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100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25  &amp; 25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1FB21E47-5F02-4535-BED3-39C31288519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512758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22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5610290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23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3754527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742015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418085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384823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3030826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171247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2700742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Ttbar, 4IP lattice. These are the main results.</a:t>
            </a:r>
          </a:p>
          <a:p>
            <a:endParaRPr lang="en-GB" dirty="0"/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1.509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nm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{median}} = </a:t>
            </a:r>
            <a:r>
              <a:rPr lang="en-GB" dirty="0"/>
              <a:t>0.353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pm rad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</a:t>
            </a:r>
            <a:r>
              <a:rPr lang="en-GB" dirty="0"/>
              <a:t>0.023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 $\%$ \\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b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\begin{table}[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htb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!]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centering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\begin{tabular}{p{3cm}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cccccc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Type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Delta$X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Delta$Y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Delta$PSI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Delta$THETA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Delta$PHI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  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 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mu$m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 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&amp; ($\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mu$rad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)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vspace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{.1cm} \\ 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quadrupole*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Arc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* &amp; 100  &amp; 50  &amp; 300 &amp; 150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Dipoles &amp; 1000  &amp; 1000  &amp; 300 &amp; 1000 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Girders &amp; 200  &amp; 200 &amp; - &amp; 1000 &amp; 0 &amp; 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quadrupole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  IR 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sextupoles</a:t>
            </a:r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 &amp; 100  &amp; 100  &amp; 250 &amp; 200 &amp; 70 &amp; 70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%    BPM** &amp; 40 &amp; 40 &amp; 100 &amp; - \\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GB" dirty="0" err="1">
                <a:solidFill>
                  <a:srgbClr val="000000"/>
                </a:solidFill>
                <a:effectLst/>
                <a:latin typeface="Monaco" pitchFamily="2" charset="77"/>
              </a:rPr>
              <a:t>hline</a:t>
            </a:r>
            <a:endParaRPr lang="en-GB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  \end{tabular}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Monaco" pitchFamily="2" charset="77"/>
              </a:rPr>
              <a:t>\end{table}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1A71A56-DE10-4E95-88A2-F51F10BF2BE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Elaf Musa –FCCIS W2 Nov 15, 2023</a:t>
            </a:r>
          </a:p>
        </p:txBody>
      </p:sp>
    </p:spTree>
    <p:extLst>
      <p:ext uri="{BB962C8B-B14F-4D97-AF65-F5344CB8AC3E}">
        <p14:creationId xmlns:p14="http://schemas.microsoft.com/office/powerpoint/2010/main" val="340634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7" r:id="rId12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984" y="378133"/>
            <a:ext cx="8263350" cy="1790700"/>
          </a:xfrm>
        </p:spPr>
        <p:txBody>
          <a:bodyPr/>
          <a:lstStyle/>
          <a:p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Tuning studies with </a:t>
            </a:r>
            <a:r>
              <a:rPr lang="en-US" dirty="0" err="1">
                <a:latin typeface="+mn-lt"/>
              </a:rPr>
              <a:t>pyAT</a:t>
            </a:r>
            <a:endParaRPr lang="en-US" dirty="0">
              <a:latin typeface="+mn-lt"/>
            </a:endParaRPr>
          </a:p>
        </p:txBody>
      </p:sp>
      <p:sp>
        <p:nvSpPr>
          <p:cNvPr id="15" name="Untertitel 2">
            <a:extLst>
              <a:ext uri="{FF2B5EF4-FFF2-40B4-BE49-F238E27FC236}">
                <a16:creationId xmlns:a16="http://schemas.microsoft.com/office/drawing/2014/main" id="{4F095A89-756B-6440-BEA1-282B4BA61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37082" y="2509317"/>
            <a:ext cx="8892480" cy="1241822"/>
          </a:xfrm>
        </p:spPr>
        <p:txBody>
          <a:bodyPr/>
          <a:lstStyle/>
          <a:p>
            <a:r>
              <a:rPr lang="en-US" sz="1800" dirty="0"/>
              <a:t>Elaf Musa</a:t>
            </a:r>
          </a:p>
          <a:p>
            <a:endParaRPr lang="de-DE" sz="1600" dirty="0"/>
          </a:p>
          <a:p>
            <a:r>
              <a:rPr lang="en-US" sz="1600" dirty="0"/>
              <a:t>Jul 23th, 2024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ADCF09-7CB7-D349-A3FD-8E1D773AA048}"/>
              </a:ext>
            </a:extLst>
          </p:cNvPr>
          <p:cNvSpPr/>
          <p:nvPr/>
        </p:nvSpPr>
        <p:spPr>
          <a:xfrm>
            <a:off x="761409" y="4707523"/>
            <a:ext cx="5513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>
                <a:solidFill>
                  <a:schemeClr val="bg1">
                    <a:lumMod val="50000"/>
                  </a:schemeClr>
                </a:solidFill>
              </a:rPr>
              <a:t>FCCIS – The Future Circular Collider Innovation Study. This INFRADEV Research and Innovation Action project receives funding from the European Union’s H2020 Framework Programme under grant agreement no. 951754.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04705CE1-F588-8D4A-B8B7-2B68BF2373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5" t="91116" r="35900" b="5419"/>
          <a:stretch/>
        </p:blipFill>
        <p:spPr bwMode="auto">
          <a:xfrm>
            <a:off x="177593" y="4690563"/>
            <a:ext cx="609503" cy="37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41FAFD9-E576-4AAA-B96E-70757B4D6F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61003"/>
            <a:ext cx="566585" cy="5665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338E42-6C28-4D2D-BB74-618C846107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675" y="414847"/>
            <a:ext cx="1422046" cy="484814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10E3F60F-E51C-4C31-A4C6-CE23C5E9E082}"/>
              </a:ext>
            </a:extLst>
          </p:cNvPr>
          <p:cNvSpPr txBox="1">
            <a:spLocks/>
          </p:cNvSpPr>
          <p:nvPr/>
        </p:nvSpPr>
        <p:spPr>
          <a:xfrm>
            <a:off x="492048" y="3475721"/>
            <a:ext cx="8263350" cy="1241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6E01FE7C-6F94-4AF4-9D41-6CE0DC69BAFC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B242CE-9C5B-4672-817A-40DEE7D6BF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53" y="1203598"/>
            <a:ext cx="8125894" cy="32887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01C635-D34A-4997-9311-61FC1F815B90}"/>
              </a:ext>
            </a:extLst>
          </p:cNvPr>
          <p:cNvSpPr txBox="1"/>
          <p:nvPr/>
        </p:nvSpPr>
        <p:spPr>
          <a:xfrm>
            <a:off x="395536" y="502882"/>
            <a:ext cx="577402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/>
              <a:t> IR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427712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234294-161B-4906-AD46-A8F850EA8D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03598"/>
            <a:ext cx="7812360" cy="31779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180264-B787-49AA-970A-EE202F75FB77}"/>
              </a:ext>
            </a:extLst>
          </p:cNvPr>
          <p:cNvSpPr txBox="1"/>
          <p:nvPr/>
        </p:nvSpPr>
        <p:spPr>
          <a:xfrm>
            <a:off x="395536" y="502882"/>
            <a:ext cx="1588897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/>
              <a:t>Arc region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179089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80264-B787-49AA-970A-EE202F75FB77}"/>
              </a:ext>
            </a:extLst>
          </p:cNvPr>
          <p:cNvSpPr txBox="1"/>
          <p:nvPr/>
        </p:nvSpPr>
        <p:spPr>
          <a:xfrm>
            <a:off x="325484" y="411510"/>
            <a:ext cx="7148111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2400" dirty="0"/>
              <a:t>Change of optics with alignment errors (</a:t>
            </a:r>
            <a:r>
              <a:rPr lang="en-US" sz="2400" dirty="0" err="1"/>
              <a:t>tt</a:t>
            </a:r>
            <a:r>
              <a:rPr lang="en-US" sz="2400" dirty="0"/>
              <a:t> bar vs. z)</a:t>
            </a:r>
            <a:endParaRPr lang="de-DE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6738D8-783B-43DA-9206-DF03B02410D1}"/>
              </a:ext>
            </a:extLst>
          </p:cNvPr>
          <p:cNvSpPr txBox="1"/>
          <p:nvPr/>
        </p:nvSpPr>
        <p:spPr>
          <a:xfrm>
            <a:off x="325484" y="929729"/>
            <a:ext cx="8798242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DX, DY misalignment errors assigned to all quadrupoles, </a:t>
            </a:r>
            <a:r>
              <a:rPr lang="en-US" sz="1800" dirty="0" err="1"/>
              <a:t>sextupoles</a:t>
            </a:r>
            <a:r>
              <a:rPr lang="en-US" sz="1800" dirty="0"/>
              <a:t> and dipoles.</a:t>
            </a:r>
            <a:endParaRPr lang="de-DE" sz="1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FC2B6A-2897-4C22-9A91-DB5DFAB15128}"/>
              </a:ext>
            </a:extLst>
          </p:cNvPr>
          <p:cNvSpPr txBox="1"/>
          <p:nvPr/>
        </p:nvSpPr>
        <p:spPr>
          <a:xfrm>
            <a:off x="2196431" y="1432944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 err="1">
                <a:solidFill>
                  <a:srgbClr val="C00000"/>
                </a:solidFill>
              </a:rPr>
              <a:t>tt</a:t>
            </a:r>
            <a:r>
              <a:rPr lang="en-US" sz="2000" dirty="0">
                <a:solidFill>
                  <a:srgbClr val="C00000"/>
                </a:solidFill>
              </a:rPr>
              <a:t> bar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954063-1915-4142-9FDE-6B0C4F0B2144}"/>
              </a:ext>
            </a:extLst>
          </p:cNvPr>
          <p:cNvSpPr txBox="1"/>
          <p:nvPr/>
        </p:nvSpPr>
        <p:spPr>
          <a:xfrm>
            <a:off x="6673376" y="1448333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rgbClr val="C00000"/>
                </a:solidFill>
              </a:rPr>
              <a:t>Z</a:t>
            </a:r>
            <a:endParaRPr lang="de-DE" sz="2000" dirty="0">
              <a:solidFill>
                <a:srgbClr val="C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A4E3DD6-0418-4A39-9A59-5340E737B9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48726"/>
            <a:ext cx="4170046" cy="21507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F6EF55-6C21-444C-87F8-7E3BB5E9CF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03" y="1948726"/>
            <a:ext cx="3888432" cy="215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858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13</a:t>
            </a:fld>
            <a:endParaRPr lang="de-A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58BB03-D672-429A-9102-33B5B37CC9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885" y="790457"/>
            <a:ext cx="3876902" cy="21593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8D2494-3383-4E60-92DC-8DC94EDC7A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65" y="808273"/>
            <a:ext cx="3876902" cy="21237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FC2B6A-2897-4C22-9A91-DB5DFAB15128}"/>
              </a:ext>
            </a:extLst>
          </p:cNvPr>
          <p:cNvSpPr txBox="1"/>
          <p:nvPr/>
        </p:nvSpPr>
        <p:spPr>
          <a:xfrm>
            <a:off x="1979712" y="272239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 err="1">
                <a:solidFill>
                  <a:srgbClr val="C00000"/>
                </a:solidFill>
              </a:rPr>
              <a:t>tt</a:t>
            </a:r>
            <a:r>
              <a:rPr lang="en-US" sz="2000" dirty="0">
                <a:solidFill>
                  <a:srgbClr val="C00000"/>
                </a:solidFill>
              </a:rPr>
              <a:t> bar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954063-1915-4142-9FDE-6B0C4F0B2144}"/>
              </a:ext>
            </a:extLst>
          </p:cNvPr>
          <p:cNvSpPr txBox="1"/>
          <p:nvPr/>
        </p:nvSpPr>
        <p:spPr>
          <a:xfrm>
            <a:off x="6228184" y="272239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rgbClr val="C00000"/>
                </a:solidFill>
              </a:rPr>
              <a:t>Z</a:t>
            </a:r>
            <a:endParaRPr lang="de-DE" sz="2000" dirty="0">
              <a:solidFill>
                <a:srgbClr val="C0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149B84-1565-4D49-8F01-F4AF9F310A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65" y="2949831"/>
            <a:ext cx="3872417" cy="20400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23B004-08CF-4543-B0A3-04D8BBA363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110" y="3007499"/>
            <a:ext cx="3883678" cy="209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70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172D87-EEAE-4CD8-BA2E-F216F5908A50}"/>
              </a:ext>
            </a:extLst>
          </p:cNvPr>
          <p:cNvSpPr txBox="1"/>
          <p:nvPr/>
        </p:nvSpPr>
        <p:spPr>
          <a:xfrm>
            <a:off x="2183540" y="208578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 err="1">
                <a:solidFill>
                  <a:srgbClr val="C00000"/>
                </a:solidFill>
              </a:rPr>
              <a:t>tt</a:t>
            </a:r>
            <a:r>
              <a:rPr lang="en-US" sz="2000" dirty="0">
                <a:solidFill>
                  <a:srgbClr val="C00000"/>
                </a:solidFill>
              </a:rPr>
              <a:t> bar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7EB9BF-1144-48FC-A04B-E698C32FDEA5}"/>
              </a:ext>
            </a:extLst>
          </p:cNvPr>
          <p:cNvSpPr txBox="1"/>
          <p:nvPr/>
        </p:nvSpPr>
        <p:spPr>
          <a:xfrm>
            <a:off x="6454953" y="208577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rgbClr val="C00000"/>
                </a:solidFill>
              </a:rPr>
              <a:t>Z</a:t>
            </a:r>
            <a:endParaRPr lang="de-DE" sz="2000" dirty="0">
              <a:solidFill>
                <a:srgbClr val="C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4B333A-AC62-4827-B12B-4104A75776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2" y="664205"/>
            <a:ext cx="3923927" cy="21631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7416DB-47C4-4696-B78F-4634B9CA88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47" y="2784863"/>
            <a:ext cx="3923928" cy="22140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639716-A2E4-42BC-BFCC-F794E0B2F7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17490"/>
            <a:ext cx="4030979" cy="22451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81B155A-0476-4A96-AF05-D25E4B905F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102" y="2784863"/>
            <a:ext cx="4104741" cy="224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19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B965C6-4A6A-4060-B592-BC824D1583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677" y="802278"/>
            <a:ext cx="3961427" cy="22352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2003C54-C080-4790-8E74-23D1900A2D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13" y="785713"/>
            <a:ext cx="3748359" cy="21149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9F7E5C5-C514-435D-8A2B-A80DE25B0F71}"/>
              </a:ext>
            </a:extLst>
          </p:cNvPr>
          <p:cNvSpPr txBox="1"/>
          <p:nvPr/>
        </p:nvSpPr>
        <p:spPr>
          <a:xfrm>
            <a:off x="1979712" y="267494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 err="1">
                <a:solidFill>
                  <a:srgbClr val="C00000"/>
                </a:solidFill>
              </a:rPr>
              <a:t>tt</a:t>
            </a:r>
            <a:r>
              <a:rPr lang="en-US" sz="2000" dirty="0">
                <a:solidFill>
                  <a:srgbClr val="C00000"/>
                </a:solidFill>
              </a:rPr>
              <a:t> bar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175B09-3F09-4BC9-8F2A-8EEA4E3D657E}"/>
              </a:ext>
            </a:extLst>
          </p:cNvPr>
          <p:cNvSpPr txBox="1"/>
          <p:nvPr/>
        </p:nvSpPr>
        <p:spPr>
          <a:xfrm>
            <a:off x="6617890" y="267494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rgbClr val="C00000"/>
                </a:solidFill>
              </a:rPr>
              <a:t>Z</a:t>
            </a:r>
            <a:endParaRPr lang="de-DE" sz="2000" dirty="0">
              <a:solidFill>
                <a:srgbClr val="C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740FAA-F965-4A2A-BB2D-6C1AA828E0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859" y="2945989"/>
            <a:ext cx="3795892" cy="2102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11EA36-D5F4-449C-BBB1-AF478A46EC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13" y="2945989"/>
            <a:ext cx="3744416" cy="207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855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16</a:t>
            </a:fld>
            <a:endParaRPr lang="de-A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8064BA-A69F-4CA5-A7F4-6B8580E9D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940" y="736773"/>
            <a:ext cx="3867900" cy="20805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C09373-C8FC-4DD2-BEE5-3D7AED48B5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57" y="778711"/>
            <a:ext cx="3804891" cy="20741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81DECC4-037D-4ED3-80D6-714A76D761AD}"/>
              </a:ext>
            </a:extLst>
          </p:cNvPr>
          <p:cNvSpPr txBox="1"/>
          <p:nvPr/>
        </p:nvSpPr>
        <p:spPr>
          <a:xfrm>
            <a:off x="1979712" y="267494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 err="1">
                <a:solidFill>
                  <a:srgbClr val="C00000"/>
                </a:solidFill>
              </a:rPr>
              <a:t>tt</a:t>
            </a:r>
            <a:r>
              <a:rPr lang="en-US" sz="2000" dirty="0">
                <a:solidFill>
                  <a:srgbClr val="C00000"/>
                </a:solidFill>
              </a:rPr>
              <a:t> bar</a:t>
            </a:r>
            <a:endParaRPr lang="de-DE" sz="2000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99A7D8-1EE4-4775-AC33-DE02EB067076}"/>
              </a:ext>
            </a:extLst>
          </p:cNvPr>
          <p:cNvSpPr txBox="1"/>
          <p:nvPr/>
        </p:nvSpPr>
        <p:spPr>
          <a:xfrm>
            <a:off x="6617890" y="267494"/>
            <a:ext cx="800219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rgbClr val="C00000"/>
                </a:solidFill>
              </a:rPr>
              <a:t>Z</a:t>
            </a:r>
            <a:endParaRPr lang="de-DE" sz="2000" dirty="0">
              <a:solidFill>
                <a:srgbClr val="C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4F3256-94B8-4372-A248-A76A4CA8B7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877383"/>
            <a:ext cx="3830277" cy="21154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8C54FF-2FEF-40BB-A4C4-E3D1D56521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" y="3003798"/>
            <a:ext cx="3830277" cy="209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25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80264-B787-49AA-970A-EE202F75FB77}"/>
              </a:ext>
            </a:extLst>
          </p:cNvPr>
          <p:cNvSpPr txBox="1"/>
          <p:nvPr/>
        </p:nvSpPr>
        <p:spPr>
          <a:xfrm>
            <a:off x="325484" y="411510"/>
            <a:ext cx="1502334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de-DE" sz="2400" dirty="0"/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6738D8-783B-43DA-9206-DF03B02410D1}"/>
              </a:ext>
            </a:extLst>
          </p:cNvPr>
          <p:cNvSpPr txBox="1"/>
          <p:nvPr/>
        </p:nvSpPr>
        <p:spPr>
          <a:xfrm>
            <a:off x="325484" y="929729"/>
            <a:ext cx="530915" cy="97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de-DE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5A70F0C-CC55-4F73-BE02-915E426EC582}"/>
                  </a:ext>
                </a:extLst>
              </p:cNvPr>
              <p:cNvSpPr txBox="1"/>
              <p:nvPr/>
            </p:nvSpPr>
            <p:spPr>
              <a:xfrm>
                <a:off x="395536" y="693443"/>
                <a:ext cx="8639243" cy="2044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algn="l">
                  <a:lnSpc>
                    <a:spcPts val="3700"/>
                  </a:lnSpc>
                  <a:buFont typeface="Arial" panose="020B0604020202020204" pitchFamily="34" charset="0"/>
                  <a:buChar char="•"/>
                </a:pPr>
                <a:endParaRPr lang="en-US" sz="3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Removing the crabbing from the V22 Z lattice had a marginal impact on the tuning results.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Adding BPMs and dipoles misalignments led to the failure of some seeds.</a:t>
                </a:r>
                <a:endParaRPr lang="en-US" sz="1600" b="0" i="1" dirty="0">
                  <a:solidFill>
                    <a:srgbClr val="0F124A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b="0" i="1" dirty="0">
                  <a:solidFill>
                    <a:srgbClr val="0F124A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𝑡𝑡</m:t>
                    </m:r>
                    <m:r>
                      <a:rPr lang="en-US" sz="1600" i="1" dirty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𝑏𝑎𝑟</m:t>
                    </m:r>
                  </m:oMath>
                </a14:m>
                <a:r>
                  <a:rPr lang="en-US" sz="1600" dirty="0"/>
                  <a:t> lattice is less sensitive to errors and is therefore easier to correct compared to the Z lattice.</a:t>
                </a:r>
                <a:endParaRPr lang="de-DE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5A70F0C-CC55-4F73-BE02-915E426EC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693443"/>
                <a:ext cx="8639243" cy="2044149"/>
              </a:xfrm>
              <a:prstGeom prst="rect">
                <a:avLst/>
              </a:prstGeom>
              <a:blipFill>
                <a:blip r:embed="rId3"/>
                <a:stretch>
                  <a:fillRect l="-282" b="-32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4657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7B46A-8D63-544E-8CB1-818ED1E49A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950" y="1059582"/>
            <a:ext cx="8263350" cy="1790700"/>
          </a:xfrm>
        </p:spPr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3A228-DE4A-074D-B677-9F511AAF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59600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7B46A-8D63-544E-8CB1-818ED1E49A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3A228-DE4A-074D-B677-9F511AAF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55060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966B1E-D6C4-4AC0-BA22-4F229ADCA074}"/>
              </a:ext>
            </a:extLst>
          </p:cNvPr>
          <p:cNvSpPr txBox="1"/>
          <p:nvPr/>
        </p:nvSpPr>
        <p:spPr>
          <a:xfrm>
            <a:off x="395536" y="627534"/>
            <a:ext cx="8856984" cy="2990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latin typeface="+mj-lt"/>
              </a:rPr>
              <a:t>Table of content </a:t>
            </a:r>
            <a:endParaRPr lang="en-US" sz="2000" dirty="0"/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Tuning simulations with SR: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1800" dirty="0"/>
              <a:t>     - w &amp; w/o zero crabbing</a:t>
            </a:r>
          </a:p>
          <a:p>
            <a:r>
              <a:rPr lang="en-US" sz="1800" dirty="0"/>
              <a:t>     - Including:</a:t>
            </a:r>
          </a:p>
          <a:p>
            <a:pPr marL="971477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Dipole misalignments </a:t>
            </a:r>
          </a:p>
          <a:p>
            <a:pPr marL="971477" lvl="2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BPM</a:t>
            </a:r>
            <a:r>
              <a:rPr lang="de-DE" sz="1800" dirty="0"/>
              <a:t> 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misalignments</a:t>
            </a:r>
          </a:p>
          <a:p>
            <a:pPr marL="628613" lvl="1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5390F4-7D1F-41B7-92F9-814262843F5C}"/>
              </a:ext>
            </a:extLst>
          </p:cNvPr>
          <p:cNvSpPr txBox="1"/>
          <p:nvPr/>
        </p:nvSpPr>
        <p:spPr>
          <a:xfrm>
            <a:off x="467544" y="3051434"/>
            <a:ext cx="4528804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F124A"/>
                </a:solidFill>
              </a:rPr>
              <a:t>Z&amp; </a:t>
            </a:r>
            <a:r>
              <a:rPr lang="en-US" sz="2000" dirty="0" err="1">
                <a:solidFill>
                  <a:srgbClr val="0F124A"/>
                </a:solidFill>
              </a:rPr>
              <a:t>tt</a:t>
            </a:r>
            <a:r>
              <a:rPr lang="en-US" sz="2000" dirty="0">
                <a:solidFill>
                  <a:srgbClr val="0F124A"/>
                </a:solidFill>
              </a:rPr>
              <a:t> bar lattice sensitivity to errors.</a:t>
            </a:r>
            <a:endParaRPr lang="de-DE" sz="2000" dirty="0">
              <a:solidFill>
                <a:srgbClr val="0F124A"/>
              </a:solidFill>
            </a:endParaRPr>
          </a:p>
          <a:p>
            <a:pPr algn="l">
              <a:lnSpc>
                <a:spcPts val="3700"/>
              </a:lnSpc>
            </a:pP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3924745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20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20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25933" y="370860"/>
            <a:ext cx="924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After correction of alignment errors :</a:t>
            </a:r>
            <a:endParaRPr lang="de-DE" sz="1800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24E051-7437-4E4D-9B1C-5801829B9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013541"/>
              </p:ext>
            </p:extLst>
          </p:nvPr>
        </p:nvGraphicFramePr>
        <p:xfrm>
          <a:off x="5949715" y="384832"/>
          <a:ext cx="3168352" cy="9184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</a:tblGrid>
              <a:tr h="2085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bg2"/>
                          </a:solidFill>
                        </a:rPr>
                        <a:t>Elements</a:t>
                      </a:r>
                      <a:endParaRPr lang="de-DE" sz="1000" b="1" dirty="0">
                        <a:solidFill>
                          <a:schemeClr val="bg2"/>
                        </a:solidFill>
                      </a:endParaRPr>
                    </a:p>
                    <a:p>
                      <a:r>
                        <a:rPr lang="en-US" sz="1000" b="1" dirty="0"/>
                        <a:t> 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Hor. &amp; Ver. displacement</a:t>
                      </a:r>
                      <a:endParaRPr lang="de-DE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20650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Arc quads and sext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100 </a:t>
                      </a:r>
                      <a:r>
                        <a:rPr lang="el-GR" sz="1000" b="1" dirty="0"/>
                        <a:t>μ</a:t>
                      </a:r>
                      <a:r>
                        <a:rPr lang="de-DE" sz="1000" b="1" dirty="0"/>
                        <a:t>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78368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All dipoles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150 </a:t>
                      </a:r>
                      <a:r>
                        <a:rPr lang="el-GR" sz="1000" b="1" dirty="0"/>
                        <a:t>μ</a:t>
                      </a:r>
                      <a:r>
                        <a:rPr lang="de-DE" sz="1000" b="1" dirty="0"/>
                        <a:t>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1C53688B-5F90-4C4D-9F79-1FBAD85431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" t="8510" r="7149" b="710"/>
          <a:stretch/>
        </p:blipFill>
        <p:spPr>
          <a:xfrm>
            <a:off x="539552" y="1464304"/>
            <a:ext cx="3585370" cy="27317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B01D1E-6D85-449C-B4BD-12E88D8345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13" b="1373"/>
          <a:stretch/>
        </p:blipFill>
        <p:spPr>
          <a:xfrm>
            <a:off x="4572000" y="1317252"/>
            <a:ext cx="2841394" cy="2854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DBCBB3-80B2-4023-9CA6-769048745713}"/>
              </a:ext>
            </a:extLst>
          </p:cNvPr>
          <p:cNvSpPr txBox="1"/>
          <p:nvPr/>
        </p:nvSpPr>
        <p:spPr>
          <a:xfrm>
            <a:off x="5724128" y="1460413"/>
            <a:ext cx="1691489" cy="7514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200" dirty="0"/>
              <a:t>20 seeds</a:t>
            </a:r>
          </a:p>
          <a:p>
            <a:r>
              <a:rPr lang="de-DE" sz="1200" dirty="0"/>
              <a:t>median</a:t>
            </a:r>
            <a:r>
              <a:rPr lang="en-US" sz="1200" dirty="0"/>
              <a:t> </a:t>
            </a:r>
            <a:r>
              <a:rPr lang="el-GR" sz="1200" dirty="0"/>
              <a:t>ε</a:t>
            </a:r>
            <a:r>
              <a:rPr lang="en-US" sz="1200" dirty="0"/>
              <a:t>y = </a:t>
            </a:r>
            <a:r>
              <a:rPr lang="de-DE" sz="1200" dirty="0"/>
              <a:t>0.159 </a:t>
            </a:r>
            <a:r>
              <a:rPr lang="de-DE" sz="1200" dirty="0" err="1"/>
              <a:t>pm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304053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21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21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0" y="510112"/>
            <a:ext cx="924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After correction of alignment errors</a:t>
            </a:r>
            <a:endParaRPr lang="de-DE" sz="1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2A05D5-8607-42FA-AF28-FBBE466F9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95" y="1225604"/>
            <a:ext cx="4032448" cy="30243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90AEA3-67F1-4AD8-8EF5-535601D8A5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4499992" y="1388043"/>
            <a:ext cx="2896826" cy="2896826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8EDA321-40E0-405E-8543-1AF5859058E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949715" y="384832"/>
          <a:ext cx="3168352" cy="9184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</a:tblGrid>
              <a:tr h="2085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bg2"/>
                          </a:solidFill>
                        </a:rPr>
                        <a:t>Elements</a:t>
                      </a:r>
                      <a:endParaRPr lang="de-DE" sz="1000" b="1" dirty="0">
                        <a:solidFill>
                          <a:schemeClr val="bg2"/>
                        </a:solidFill>
                      </a:endParaRPr>
                    </a:p>
                    <a:p>
                      <a:r>
                        <a:rPr lang="en-US" sz="1000" b="1" dirty="0"/>
                        <a:t> 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Hor. &amp; Ver. displacement</a:t>
                      </a:r>
                      <a:endParaRPr lang="de-DE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20650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Arc quads and sext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100 </a:t>
                      </a:r>
                      <a:r>
                        <a:rPr lang="el-GR" sz="1000" b="1" dirty="0"/>
                        <a:t>μ</a:t>
                      </a:r>
                      <a:r>
                        <a:rPr lang="de-DE" sz="1000" b="1" dirty="0"/>
                        <a:t>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78368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All dipoles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150 </a:t>
                      </a:r>
                      <a:r>
                        <a:rPr lang="el-GR" sz="1000" b="1" dirty="0"/>
                        <a:t>μ</a:t>
                      </a:r>
                      <a:r>
                        <a:rPr lang="de-DE" sz="1000" b="1" dirty="0"/>
                        <a:t>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6ABDE41-8F65-44E2-84F7-92BF3A27D8E8}"/>
              </a:ext>
            </a:extLst>
          </p:cNvPr>
          <p:cNvSpPr txBox="1"/>
          <p:nvPr/>
        </p:nvSpPr>
        <p:spPr>
          <a:xfrm>
            <a:off x="323528" y="694178"/>
            <a:ext cx="1624163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Zero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</a:rPr>
              <a:t>crabing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45C1F9-DC30-49A4-BDD0-73D62F6C0E04}"/>
              </a:ext>
            </a:extLst>
          </p:cNvPr>
          <p:cNvSpPr txBox="1"/>
          <p:nvPr/>
        </p:nvSpPr>
        <p:spPr>
          <a:xfrm>
            <a:off x="5580112" y="1473875"/>
            <a:ext cx="1762021" cy="77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200" dirty="0"/>
              <a:t>20 seeds/ 1 failed seed</a:t>
            </a:r>
          </a:p>
          <a:p>
            <a:r>
              <a:rPr lang="de-DE" sz="1200" dirty="0"/>
              <a:t>median</a:t>
            </a:r>
            <a:r>
              <a:rPr lang="en-US" sz="1200" dirty="0"/>
              <a:t> </a:t>
            </a:r>
            <a:r>
              <a:rPr lang="el-GR" sz="1200" dirty="0"/>
              <a:t>ε</a:t>
            </a:r>
            <a:r>
              <a:rPr lang="en-US" sz="1200" dirty="0"/>
              <a:t>y = </a:t>
            </a:r>
            <a:r>
              <a:rPr lang="de-DE" sz="1200" dirty="0"/>
              <a:t>0.10 </a:t>
            </a:r>
            <a:r>
              <a:rPr lang="de-DE" sz="1200" dirty="0" err="1"/>
              <a:t>pm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588996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22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22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10667" y="483518"/>
            <a:ext cx="9244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After correction of alignment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1" dirty="0">
                <a:solidFill>
                  <a:schemeClr val="tx2">
                    <a:lumMod val="75000"/>
                  </a:schemeClr>
                </a:solidFill>
              </a:rPr>
              <a:t>BPM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</a:rPr>
              <a:t>aligned</a:t>
            </a:r>
            <a:r>
              <a:rPr lang="de-DE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</a:rPr>
              <a:t>sextupoles</a:t>
            </a:r>
            <a:r>
              <a:rPr lang="en-US" sz="1800" b="1" dirty="0"/>
              <a:t> </a:t>
            </a:r>
            <a:endParaRPr lang="de-DE" sz="1800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AB7E93C-E327-4028-A07B-BB7F203BBC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36465"/>
              </p:ext>
            </p:extLst>
          </p:nvPr>
        </p:nvGraphicFramePr>
        <p:xfrm>
          <a:off x="5534816" y="387913"/>
          <a:ext cx="3499963" cy="120860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68160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431803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</a:tblGrid>
              <a:tr h="38847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bg2"/>
                          </a:solidFill>
                        </a:rPr>
                        <a:t>Elements</a:t>
                      </a:r>
                      <a:endParaRPr lang="de-DE" sz="1050" dirty="0">
                        <a:solidFill>
                          <a:schemeClr val="bg2"/>
                        </a:solidFill>
                      </a:endParaRPr>
                    </a:p>
                    <a:p>
                      <a:r>
                        <a:rPr lang="en-US" sz="1050" dirty="0"/>
                        <a:t> 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Hor. &amp; Ver. displacement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237403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Arc quads and sext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/>
                        <a:t>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37403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All dipoles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150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/>
                        <a:t>m</a:t>
                      </a:r>
                      <a:r>
                        <a:rPr lang="de-DE" sz="1050" b="1" dirty="0"/>
                        <a:t> 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  <a:tr h="294202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BPMs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Same as sext.</a:t>
                      </a:r>
                      <a:endParaRPr lang="de-DE" sz="105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466527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139E275F-9B58-4E4F-AC17-2C7E73BD7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98486"/>
            <a:ext cx="2992369" cy="30104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2B6442-4339-4FA7-88C6-B07343F95FA1}"/>
              </a:ext>
            </a:extLst>
          </p:cNvPr>
          <p:cNvSpPr txBox="1"/>
          <p:nvPr/>
        </p:nvSpPr>
        <p:spPr>
          <a:xfrm>
            <a:off x="5724128" y="1995686"/>
            <a:ext cx="1762021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200" dirty="0"/>
              <a:t>20 seeds/ 2 failed seed</a:t>
            </a:r>
          </a:p>
          <a:p>
            <a:r>
              <a:rPr lang="de-DE" sz="1200" dirty="0"/>
              <a:t>median</a:t>
            </a:r>
            <a:r>
              <a:rPr lang="en-US" sz="1200" dirty="0"/>
              <a:t> </a:t>
            </a:r>
            <a:r>
              <a:rPr lang="el-GR" sz="1200" dirty="0"/>
              <a:t>ε</a:t>
            </a:r>
            <a:r>
              <a:rPr lang="en-US" sz="1200" dirty="0"/>
              <a:t>y = </a:t>
            </a:r>
            <a:r>
              <a:rPr lang="de-DE" sz="1200" dirty="0"/>
              <a:t>0.81 </a:t>
            </a:r>
            <a:r>
              <a:rPr lang="de-DE" sz="1200" dirty="0" err="1"/>
              <a:t>pm</a:t>
            </a:r>
            <a:endParaRPr lang="de-DE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C0F557-1FE0-477F-9941-DE9348BF78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59126"/>
            <a:ext cx="3933056" cy="294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470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23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23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10667" y="483518"/>
            <a:ext cx="924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Z and ttbar parameters</a:t>
            </a:r>
            <a:endParaRPr lang="de-DE" sz="1800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AB7E93C-E327-4028-A07B-BB7F203BBC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472809"/>
              </p:ext>
            </p:extLst>
          </p:nvPr>
        </p:nvGraphicFramePr>
        <p:xfrm>
          <a:off x="395536" y="1337310"/>
          <a:ext cx="3499962" cy="2743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67726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016118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  <a:gridCol w="1016118">
                  <a:extLst>
                    <a:ext uri="{9D8B030D-6E8A-4147-A177-3AD203B41FA5}">
                      <a16:colId xmlns:a16="http://schemas.microsoft.com/office/drawing/2014/main" val="4221363995"/>
                    </a:ext>
                  </a:extLst>
                </a:gridCol>
              </a:tblGrid>
              <a:tr h="38847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/>
                          </a:solidFill>
                        </a:rPr>
                        <a:t>Number of Elements</a:t>
                      </a:r>
                      <a:endParaRPr lang="de-DE" sz="1800" dirty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r>
                        <a:rPr lang="en-US" sz="1800" dirty="0"/>
                        <a:t>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z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Tt bar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23740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IR quads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436</a:t>
                      </a:r>
                      <a:endParaRPr lang="de-DE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488</a:t>
                      </a:r>
                      <a:endParaRPr lang="de-DE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3740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IR sext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64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96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  <a:tr h="29420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Arc quads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1856</a:t>
                      </a:r>
                      <a:endParaRPr lang="de-DE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/>
                        <a:t>3324</a:t>
                      </a:r>
                      <a:endParaRPr lang="de-DE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466527"/>
                  </a:ext>
                </a:extLst>
              </a:tr>
              <a:tr h="29420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Arc sext.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/>
                        <a:t>632</a:t>
                      </a:r>
                      <a:endParaRPr lang="de-DE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/>
                        <a:t>2368</a:t>
                      </a:r>
                      <a:endParaRPr lang="de-DE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574625"/>
                  </a:ext>
                </a:extLst>
              </a:tr>
              <a:tr h="29420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Dipoles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/>
                        <a:t>3056</a:t>
                      </a:r>
                      <a:endParaRPr lang="de-DE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/>
                        <a:t>3056</a:t>
                      </a:r>
                      <a:endParaRPr lang="de-DE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348297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DF6157A-7A89-4049-A304-93F7445A33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367121"/>
            <a:ext cx="4533340" cy="240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08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0" y="422262"/>
            <a:ext cx="924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Nominal DA with synchrotron radiation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D51903-EA88-4758-8F23-10CD4DCEE4BD}"/>
              </a:ext>
            </a:extLst>
          </p:cNvPr>
          <p:cNvSpPr txBox="1"/>
          <p:nvPr/>
        </p:nvSpPr>
        <p:spPr>
          <a:xfrm>
            <a:off x="4727144" y="271345"/>
            <a:ext cx="3552948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For V22 @ Z lattice</a:t>
            </a:r>
            <a:endParaRPr lang="de-DE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6C060F-0371-41E3-B0FD-94918D02F714}"/>
              </a:ext>
            </a:extLst>
          </p:cNvPr>
          <p:cNvSpPr txBox="1"/>
          <p:nvPr/>
        </p:nvSpPr>
        <p:spPr>
          <a:xfrm>
            <a:off x="7250571" y="2017751"/>
            <a:ext cx="19403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 @ ca1.1</a:t>
            </a:r>
          </a:p>
          <a:p>
            <a:r>
              <a:rPr lang="en-US" sz="1400" dirty="0"/>
              <a:t>512 turns</a:t>
            </a:r>
          </a:p>
          <a:p>
            <a:r>
              <a:rPr lang="de-DE" sz="1400" dirty="0" err="1"/>
              <a:t>sigma_x</a:t>
            </a:r>
            <a:r>
              <a:rPr lang="de-DE" sz="1400" dirty="0"/>
              <a:t> = 0.000452</a:t>
            </a:r>
            <a:br>
              <a:rPr lang="de-DE" sz="1400" dirty="0"/>
            </a:br>
            <a:r>
              <a:rPr lang="de-DE" sz="1400" dirty="0" err="1"/>
              <a:t>sigma_y</a:t>
            </a:r>
            <a:r>
              <a:rPr lang="de-DE" sz="1400" dirty="0"/>
              <a:t>  =  0.000018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D36414-0C67-4E52-ACC7-6487C4913DC2}"/>
              </a:ext>
            </a:extLst>
          </p:cNvPr>
          <p:cNvSpPr txBox="1"/>
          <p:nvPr/>
        </p:nvSpPr>
        <p:spPr>
          <a:xfrm>
            <a:off x="262251" y="766224"/>
            <a:ext cx="4464893" cy="4364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Since last tuning meeting 28</a:t>
            </a:r>
            <a:r>
              <a:rPr lang="en-US" sz="1600" baseline="30000" dirty="0"/>
              <a:t>th</a:t>
            </a:r>
            <a:r>
              <a:rPr lang="en-US" sz="1600" dirty="0"/>
              <a:t> June:</a:t>
            </a:r>
          </a:p>
          <a:p>
            <a:pPr marL="285750" indent="-285750" algn="l">
              <a:buFontTx/>
              <a:buChar char="-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Adjusting proper RF parameters.</a:t>
            </a:r>
          </a:p>
          <a:p>
            <a:pPr marL="285750" indent="-285750" algn="l">
              <a:buFontTx/>
              <a:buChar char="-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Iterations of Phase/RDT correction.</a:t>
            </a:r>
          </a:p>
          <a:p>
            <a:pPr marL="285750" indent="-285750" algn="l">
              <a:buFontTx/>
              <a:buChar char="-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Constant correction of orbit and tune.</a:t>
            </a:r>
          </a:p>
          <a:p>
            <a:pPr algn="l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Zero </a:t>
            </a:r>
            <a:r>
              <a:rPr lang="de-DE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crabbing</a:t>
            </a:r>
            <a:r>
              <a:rPr lang="de-DE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:</a:t>
            </a:r>
          </a:p>
          <a:p>
            <a:pPr marL="285750" indent="-285750">
              <a:buFontTx/>
              <a:buChar char="-"/>
            </a:pP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DE" sz="1600" dirty="0">
                <a:solidFill>
                  <a:srgbClr val="0F124A"/>
                </a:solidFill>
              </a:rPr>
              <a:t>         k2sy2l=k2sy1l</a:t>
            </a:r>
            <a:br>
              <a:rPr lang="de-DE" sz="1600" dirty="0">
                <a:solidFill>
                  <a:srgbClr val="0F124A"/>
                </a:solidFill>
              </a:rPr>
            </a:br>
            <a:r>
              <a:rPr lang="de-DE" sz="1600" dirty="0">
                <a:solidFill>
                  <a:srgbClr val="0F124A"/>
                </a:solidFill>
              </a:rPr>
              <a:t>         k2sy2r=k2sy1r</a:t>
            </a:r>
          </a:p>
          <a:p>
            <a:endParaRPr lang="de-DE" sz="1600" b="1" dirty="0">
              <a:solidFill>
                <a:srgbClr val="0F124A"/>
              </a:solidFill>
            </a:endParaRPr>
          </a:p>
          <a:p>
            <a:r>
              <a:rPr lang="en-US" sz="1400" dirty="0">
                <a:solidFill>
                  <a:srgbClr val="0F124A"/>
                </a:solidFill>
              </a:rPr>
              <a:t>k2 of left </a:t>
            </a:r>
            <a:r>
              <a:rPr lang="en-US" sz="1400" dirty="0" err="1">
                <a:solidFill>
                  <a:srgbClr val="0F124A"/>
                </a:solidFill>
              </a:rPr>
              <a:t>sy</a:t>
            </a:r>
            <a:r>
              <a:rPr lang="en-US" sz="1400" dirty="0">
                <a:solidFill>
                  <a:srgbClr val="0F124A"/>
                </a:solidFill>
              </a:rPr>
              <a:t> is 6.291 while for right is -5.940</a:t>
            </a:r>
          </a:p>
          <a:p>
            <a:r>
              <a:rPr lang="en-US" sz="1400" dirty="0">
                <a:solidFill>
                  <a:srgbClr val="0F124A"/>
                </a:solidFill>
              </a:rPr>
              <a:t>(AT </a:t>
            </a:r>
            <a:r>
              <a:rPr lang="en-US" sz="1400" dirty="0" err="1">
                <a:solidFill>
                  <a:srgbClr val="0F124A"/>
                </a:solidFill>
              </a:rPr>
              <a:t>sextupole</a:t>
            </a:r>
            <a:r>
              <a:rPr lang="en-US" sz="1400" dirty="0">
                <a:solidFill>
                  <a:srgbClr val="0F124A"/>
                </a:solidFill>
              </a:rPr>
              <a:t> strength notation is half the K2</a:t>
            </a:r>
          </a:p>
          <a:p>
            <a:r>
              <a:rPr lang="en-US" sz="1400" dirty="0">
                <a:solidFill>
                  <a:srgbClr val="0F124A"/>
                </a:solidFill>
              </a:rPr>
              <a:t> values from MAD-X file)</a:t>
            </a:r>
          </a:p>
          <a:p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ts val="3700"/>
              </a:lnSpc>
            </a:pPr>
            <a:endParaRPr lang="de-DE" sz="3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57E44A-7EB0-4077-AAF3-11DF3C69A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536" y="791594"/>
            <a:ext cx="2921904" cy="21184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0C741B3-2224-401B-8F1A-D20F8327BC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549" y="2865012"/>
            <a:ext cx="2969891" cy="22784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0FBE58-836F-4ECD-AC80-49ACD0E558A7}"/>
              </a:ext>
            </a:extLst>
          </p:cNvPr>
          <p:cNvSpPr txBox="1"/>
          <p:nvPr/>
        </p:nvSpPr>
        <p:spPr>
          <a:xfrm flipH="1">
            <a:off x="7158147" y="3672698"/>
            <a:ext cx="20859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Nominal chroma.=</a:t>
            </a:r>
          </a:p>
          <a:p>
            <a:pPr algn="l"/>
            <a:r>
              <a:rPr lang="en-US" sz="1400" dirty="0"/>
              <a:t>[-0.01448, -0.060 , -0.0705]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882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0" y="510112"/>
            <a:ext cx="924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After correction of alignment errors</a:t>
            </a:r>
            <a:endParaRPr lang="de-DE" sz="1800" b="1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8033D86-B5FD-4649-BEBB-82B2EBCB37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8410"/>
              </p:ext>
            </p:extLst>
          </p:nvPr>
        </p:nvGraphicFramePr>
        <p:xfrm>
          <a:off x="6006569" y="417656"/>
          <a:ext cx="3048904" cy="11141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  <a:gridCol w="744648">
                  <a:extLst>
                    <a:ext uri="{9D8B030D-6E8A-4147-A177-3AD203B41FA5}">
                      <a16:colId xmlns:a16="http://schemas.microsoft.com/office/drawing/2014/main" val="3432284092"/>
                    </a:ext>
                  </a:extLst>
                </a:gridCol>
              </a:tblGrid>
              <a:tr h="4512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bg2"/>
                          </a:solidFill>
                        </a:rPr>
                        <a:t>elements</a:t>
                      </a:r>
                      <a:endParaRPr lang="de-DE" sz="1050" dirty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Hor. &amp; Ver. displacement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Tilt </a:t>
                      </a:r>
                      <a:r>
                        <a:rPr lang="el-GR" sz="1050" dirty="0"/>
                        <a:t>θ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Arc quads and sext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/>
                        <a:t>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100 </a:t>
                      </a:r>
                      <a:r>
                        <a:rPr lang="el-GR" sz="1000" b="0" dirty="0"/>
                        <a:t>μ</a:t>
                      </a:r>
                      <a:r>
                        <a:rPr lang="de-DE" sz="1000" b="0" dirty="0" err="1"/>
                        <a:t>rad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All dipoles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150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/>
                        <a:t>m</a:t>
                      </a:r>
                      <a:r>
                        <a:rPr lang="de-DE" sz="1050" b="1" dirty="0"/>
                        <a:t> 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150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 err="1"/>
                        <a:t>rad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12B798F-2E25-4A78-BA40-C76DE95642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15" y="1508670"/>
            <a:ext cx="3989696" cy="29922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C97F3C-2B8D-4419-BDE8-35A3132A1A9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4283968" y="1638878"/>
            <a:ext cx="2862064" cy="28620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ADE8E38-0CE5-4618-8A74-1535C4C710D8}"/>
              </a:ext>
            </a:extLst>
          </p:cNvPr>
          <p:cNvSpPr txBox="1"/>
          <p:nvPr/>
        </p:nvSpPr>
        <p:spPr>
          <a:xfrm>
            <a:off x="5292080" y="1681990"/>
            <a:ext cx="1762021" cy="77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200" dirty="0"/>
              <a:t>20 seeds/ 1 failed seed</a:t>
            </a:r>
          </a:p>
          <a:p>
            <a:r>
              <a:rPr lang="de-DE" sz="1200" dirty="0"/>
              <a:t>median</a:t>
            </a:r>
            <a:r>
              <a:rPr lang="en-US" sz="1200" dirty="0"/>
              <a:t> </a:t>
            </a:r>
            <a:r>
              <a:rPr lang="el-GR" sz="1200" dirty="0"/>
              <a:t>ε</a:t>
            </a:r>
            <a:r>
              <a:rPr lang="en-US" sz="1200" dirty="0"/>
              <a:t>y = </a:t>
            </a:r>
            <a:r>
              <a:rPr lang="de-DE" sz="1200" dirty="0"/>
              <a:t>0.091 </a:t>
            </a:r>
            <a:r>
              <a:rPr lang="de-DE" sz="1200" dirty="0" err="1"/>
              <a:t>pm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579619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0" y="510112"/>
            <a:ext cx="924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After correction of alignment errors</a:t>
            </a:r>
            <a:endParaRPr lang="de-DE" sz="1800" b="1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8033D86-B5FD-4649-BEBB-82B2EBCB37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06569" y="417656"/>
          <a:ext cx="3048904" cy="11141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  <a:gridCol w="744648">
                  <a:extLst>
                    <a:ext uri="{9D8B030D-6E8A-4147-A177-3AD203B41FA5}">
                      <a16:colId xmlns:a16="http://schemas.microsoft.com/office/drawing/2014/main" val="3432284092"/>
                    </a:ext>
                  </a:extLst>
                </a:gridCol>
              </a:tblGrid>
              <a:tr h="4512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bg2"/>
                          </a:solidFill>
                        </a:rPr>
                        <a:t>elements</a:t>
                      </a:r>
                      <a:endParaRPr lang="de-DE" sz="1050" dirty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Hor. &amp; Ver. displacement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Tilt </a:t>
                      </a:r>
                      <a:r>
                        <a:rPr lang="el-GR" sz="1050" dirty="0"/>
                        <a:t>θ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Arc quads </a:t>
                      </a:r>
                      <a:r>
                        <a:rPr lang="en-US" sz="1050" dirty="0" err="1"/>
                        <a:t>andsext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/>
                        <a:t>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100 </a:t>
                      </a:r>
                      <a:r>
                        <a:rPr lang="el-GR" sz="1000" b="0" dirty="0"/>
                        <a:t>μ</a:t>
                      </a:r>
                      <a:r>
                        <a:rPr lang="de-DE" sz="1000" b="0" dirty="0" err="1"/>
                        <a:t>rad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All dipoles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150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/>
                        <a:t>m</a:t>
                      </a:r>
                      <a:r>
                        <a:rPr lang="de-DE" sz="1050" b="1" dirty="0"/>
                        <a:t> 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150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 err="1"/>
                        <a:t>rad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E98804F-FD2C-472A-90A4-A54A5F8D544F}"/>
              </a:ext>
            </a:extLst>
          </p:cNvPr>
          <p:cNvSpPr txBox="1"/>
          <p:nvPr/>
        </p:nvSpPr>
        <p:spPr>
          <a:xfrm>
            <a:off x="323528" y="694178"/>
            <a:ext cx="1766830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Zero crabbing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72090-3787-459F-85FE-A76411BB6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34" y="1487321"/>
            <a:ext cx="3840426" cy="28803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F4609A-56A2-4977-9C58-18FB562465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7"/>
          <a:stretch/>
        </p:blipFill>
        <p:spPr>
          <a:xfrm>
            <a:off x="4211960" y="1587550"/>
            <a:ext cx="2736304" cy="27800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9912187-DEAA-4BC3-8200-7E0BD081F2ED}"/>
              </a:ext>
            </a:extLst>
          </p:cNvPr>
          <p:cNvSpPr txBox="1"/>
          <p:nvPr/>
        </p:nvSpPr>
        <p:spPr>
          <a:xfrm>
            <a:off x="5004048" y="1804599"/>
            <a:ext cx="1762021" cy="77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200" dirty="0"/>
              <a:t>20 seeds/ 1 failed seed</a:t>
            </a:r>
          </a:p>
          <a:p>
            <a:r>
              <a:rPr lang="de-DE" sz="1200" dirty="0"/>
              <a:t>median</a:t>
            </a:r>
            <a:r>
              <a:rPr lang="en-US" sz="1200" dirty="0"/>
              <a:t> </a:t>
            </a:r>
            <a:r>
              <a:rPr lang="el-GR" sz="1200" dirty="0"/>
              <a:t>ε</a:t>
            </a:r>
            <a:r>
              <a:rPr lang="en-US" sz="1200" dirty="0"/>
              <a:t>y = </a:t>
            </a:r>
            <a:r>
              <a:rPr lang="de-DE" sz="1200" dirty="0"/>
              <a:t>0.06 </a:t>
            </a:r>
            <a:r>
              <a:rPr lang="de-DE" sz="1200" dirty="0" err="1"/>
              <a:t>pm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095942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125152" y="426108"/>
            <a:ext cx="9244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Adding BPM misalignments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B53C8B-F3EA-460C-8993-663C0D509A0F}"/>
              </a:ext>
            </a:extLst>
          </p:cNvPr>
          <p:cNvSpPr txBox="1"/>
          <p:nvPr/>
        </p:nvSpPr>
        <p:spPr>
          <a:xfrm>
            <a:off x="355404" y="845119"/>
            <a:ext cx="446411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/>
              <a:t>Appling BPM misalignments in </a:t>
            </a:r>
            <a:r>
              <a:rPr lang="en-US" sz="1600" b="1" dirty="0" err="1"/>
              <a:t>PyAT</a:t>
            </a:r>
            <a:endParaRPr lang="en-US" sz="1600" b="1" dirty="0"/>
          </a:p>
          <a:p>
            <a:pPr algn="just"/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BPMs are attached to each quadrupole or        to each </a:t>
            </a:r>
            <a:r>
              <a:rPr lang="en-US" sz="1600" dirty="0" err="1"/>
              <a:t>sextupole</a:t>
            </a:r>
            <a:r>
              <a:rPr lang="en-US" sz="1600" dirty="0"/>
              <a:t>.</a:t>
            </a:r>
          </a:p>
          <a:p>
            <a:pPr algn="just"/>
            <a:endParaRPr lang="en-US" sz="1600" dirty="0"/>
          </a:p>
          <a:p>
            <a:pPr marL="285750" indent="-285750" algn="just">
              <a:buFontTx/>
              <a:buChar char="-"/>
            </a:pPr>
            <a:r>
              <a:rPr lang="en-US" sz="1600" dirty="0"/>
              <a:t>Defining “Offset” field to BPM elements.</a:t>
            </a:r>
          </a:p>
          <a:p>
            <a:pPr marL="285750" indent="-285750" algn="just">
              <a:buFontTx/>
              <a:buChar char="-"/>
            </a:pPr>
            <a:endParaRPr lang="en-US" sz="1600" dirty="0"/>
          </a:p>
          <a:p>
            <a:pPr marL="285750" indent="-285750" algn="just">
              <a:buFontTx/>
              <a:buChar char="-"/>
            </a:pPr>
            <a:r>
              <a:rPr lang="en-US" sz="1600" dirty="0"/>
              <a:t>The values of each BPM offset are equal to the assigned offset errors to the corresponding quadrupole or </a:t>
            </a:r>
            <a:r>
              <a:rPr lang="en-US" sz="1600" dirty="0" err="1"/>
              <a:t>sextupole</a:t>
            </a:r>
            <a:r>
              <a:rPr lang="en-US" sz="1600" dirty="0"/>
              <a:t> </a:t>
            </a:r>
          </a:p>
          <a:p>
            <a:pPr marL="285750" indent="-285750" algn="just">
              <a:buFontTx/>
              <a:buChar char="-"/>
            </a:pPr>
            <a:endParaRPr lang="en-US" sz="1600" dirty="0"/>
          </a:p>
          <a:p>
            <a:pPr marL="285750" indent="-285750" algn="just">
              <a:buFontTx/>
              <a:buChar char="-"/>
            </a:pPr>
            <a:r>
              <a:rPr lang="en-US" sz="1600" dirty="0"/>
              <a:t>The hor. &amp; ver. BPM offsets represent the new hor. &amp; ver. reference orbit.</a:t>
            </a:r>
          </a:p>
          <a:p>
            <a:pPr marL="285750" indent="-285750" algn="just">
              <a:buFontTx/>
              <a:buChar char="-"/>
            </a:pPr>
            <a:endParaRPr lang="en-US" sz="1600" dirty="0"/>
          </a:p>
          <a:p>
            <a:pPr marL="285750" indent="-285750" algn="just">
              <a:buFontTx/>
              <a:buChar char="-"/>
            </a:pPr>
            <a:r>
              <a:rPr lang="en-US" sz="1600" dirty="0"/>
              <a:t>Orbit to be corrected = distorted orbit (At get optics function) – new reference orbit.</a:t>
            </a:r>
          </a:p>
          <a:p>
            <a:pPr marL="285750" indent="-285750" algn="just">
              <a:buFontTx/>
              <a:buChar char="-"/>
            </a:pPr>
            <a:endParaRPr lang="de-DE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999BAE-3185-4F15-820B-4B9A316BD2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271" y="1771307"/>
            <a:ext cx="3769205" cy="279807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84DF73A-24DE-4919-9C15-D373E19E60E1}"/>
              </a:ext>
            </a:extLst>
          </p:cNvPr>
          <p:cNvGrpSpPr/>
          <p:nvPr/>
        </p:nvGrpSpPr>
        <p:grpSpPr>
          <a:xfrm>
            <a:off x="4302168" y="182458"/>
            <a:ext cx="4799117" cy="1163767"/>
            <a:chOff x="2555776" y="805801"/>
            <a:chExt cx="6183865" cy="169394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C8458D5-480E-45B5-B17E-65795AD5FB68}"/>
                </a:ext>
              </a:extLst>
            </p:cNvPr>
            <p:cNvSpPr/>
            <p:nvPr/>
          </p:nvSpPr>
          <p:spPr>
            <a:xfrm>
              <a:off x="3131840" y="1419622"/>
              <a:ext cx="2160240" cy="1080120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A7705D-0D6D-40E5-8C8D-1937BB1B7A12}"/>
                </a:ext>
              </a:extLst>
            </p:cNvPr>
            <p:cNvCxnSpPr>
              <a:cxnSpLocks/>
            </p:cNvCxnSpPr>
            <p:nvPr/>
          </p:nvCxnSpPr>
          <p:spPr>
            <a:xfrm>
              <a:off x="2555776" y="1995686"/>
              <a:ext cx="3384376" cy="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F10D512-AB6F-4C6F-B092-C6749F496B9C}"/>
                </a:ext>
              </a:extLst>
            </p:cNvPr>
            <p:cNvCxnSpPr>
              <a:cxnSpLocks/>
            </p:cNvCxnSpPr>
            <p:nvPr/>
          </p:nvCxnSpPr>
          <p:spPr>
            <a:xfrm>
              <a:off x="2555776" y="1563638"/>
              <a:ext cx="3384376" cy="0"/>
            </a:xfrm>
            <a:prstGeom prst="line">
              <a:avLst/>
            </a:prstGeom>
            <a:ln w="19050"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0C4221F-4BCF-4590-9A4F-41782694AF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2657" y="1635646"/>
              <a:ext cx="7495" cy="28803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11BCDDA-82D7-4C64-93CB-1E568687C16C}"/>
                </a:ext>
              </a:extLst>
            </p:cNvPr>
            <p:cNvSpPr/>
            <p:nvPr/>
          </p:nvSpPr>
          <p:spPr>
            <a:xfrm>
              <a:off x="5197946" y="1295902"/>
              <a:ext cx="770951" cy="7118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7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T2[0]</a:t>
              </a:r>
              <a:endParaRPr lang="de-DE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Flowchart: Connector 13">
              <a:extLst>
                <a:ext uri="{FF2B5EF4-FFF2-40B4-BE49-F238E27FC236}">
                  <a16:creationId xmlns:a16="http://schemas.microsoft.com/office/drawing/2014/main" id="{C899F357-82B4-4C74-942B-9FD4C795A745}"/>
                </a:ext>
              </a:extLst>
            </p:cNvPr>
            <p:cNvSpPr/>
            <p:nvPr/>
          </p:nvSpPr>
          <p:spPr>
            <a:xfrm>
              <a:off x="5242557" y="1491630"/>
              <a:ext cx="121531" cy="144013"/>
            </a:xfrm>
            <a:prstGeom prst="flowChartConnector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C07CFAC-86C3-4921-B92A-797839245A57}"/>
                </a:ext>
              </a:extLst>
            </p:cNvPr>
            <p:cNvSpPr txBox="1"/>
            <p:nvPr/>
          </p:nvSpPr>
          <p:spPr>
            <a:xfrm>
              <a:off x="6036171" y="1489952"/>
              <a:ext cx="1435962" cy="711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400" dirty="0"/>
                <a:t>Ref orbit =0</a:t>
              </a:r>
              <a:endParaRPr lang="de-DE" sz="14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A4E211E-7245-4FF2-BD77-17DBDC52EF5D}"/>
                </a:ext>
              </a:extLst>
            </p:cNvPr>
            <p:cNvSpPr txBox="1"/>
            <p:nvPr/>
          </p:nvSpPr>
          <p:spPr>
            <a:xfrm>
              <a:off x="5968898" y="1099051"/>
              <a:ext cx="2770743" cy="720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400" dirty="0"/>
                <a:t>New Ref orbit = T2[0]</a:t>
              </a:r>
              <a:endParaRPr lang="de-DE" sz="1400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650EB33-1EAA-408E-AE9F-AE43CB05DC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4088" y="1295903"/>
              <a:ext cx="155845" cy="1387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D1AE595-8057-40DD-BA12-F445EA18E9F3}"/>
                </a:ext>
              </a:extLst>
            </p:cNvPr>
            <p:cNvSpPr txBox="1"/>
            <p:nvPr/>
          </p:nvSpPr>
          <p:spPr>
            <a:xfrm>
              <a:off x="5442470" y="805801"/>
              <a:ext cx="628698" cy="494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>
                  <a:solidFill>
                    <a:srgbClr val="C00000"/>
                  </a:solidFill>
                </a:rPr>
                <a:t>BPM</a:t>
              </a:r>
              <a:endParaRPr lang="de-DE" sz="3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C693AB9-567D-4213-A24E-2C359D9FE432}"/>
              </a:ext>
            </a:extLst>
          </p:cNvPr>
          <p:cNvGrpSpPr/>
          <p:nvPr/>
        </p:nvGrpSpPr>
        <p:grpSpPr>
          <a:xfrm>
            <a:off x="8254246" y="651455"/>
            <a:ext cx="847039" cy="901897"/>
            <a:chOff x="7297899" y="956061"/>
            <a:chExt cx="847039" cy="901897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C72DA70-B8E9-45F2-9264-0DD88DC3721F}"/>
                </a:ext>
              </a:extLst>
            </p:cNvPr>
            <p:cNvCxnSpPr>
              <a:cxnSpLocks/>
            </p:cNvCxnSpPr>
            <p:nvPr/>
          </p:nvCxnSpPr>
          <p:spPr>
            <a:xfrm>
              <a:off x="7380312" y="1719496"/>
              <a:ext cx="504056" cy="1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DF11501-A276-4CC7-84C0-4A0259710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0312" y="1346214"/>
              <a:ext cx="0" cy="3732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D883656-DC40-4C38-AF06-01B028A42598}"/>
                </a:ext>
              </a:extLst>
            </p:cNvPr>
            <p:cNvSpPr txBox="1"/>
            <p:nvPr/>
          </p:nvSpPr>
          <p:spPr>
            <a:xfrm>
              <a:off x="7857680" y="1363079"/>
              <a:ext cx="287258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/>
                <a:t>s</a:t>
              </a:r>
              <a:endParaRPr lang="de-DE" sz="16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7DBBD64-6904-4747-9FE8-7E958C8BC877}"/>
                </a:ext>
              </a:extLst>
            </p:cNvPr>
            <p:cNvSpPr txBox="1"/>
            <p:nvPr/>
          </p:nvSpPr>
          <p:spPr>
            <a:xfrm>
              <a:off x="7297899" y="956061"/>
              <a:ext cx="287258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/>
                <a:t>x</a:t>
              </a:r>
              <a:endParaRPr lang="de-DE" sz="1600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0A0B7D0-4484-4245-A7C1-D953D3092C9D}"/>
              </a:ext>
            </a:extLst>
          </p:cNvPr>
          <p:cNvSpPr txBox="1"/>
          <p:nvPr/>
        </p:nvSpPr>
        <p:spPr>
          <a:xfrm>
            <a:off x="4886538" y="841932"/>
            <a:ext cx="1000595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Quad/sext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991751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10667" y="483518"/>
            <a:ext cx="92441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After correction of alignment errors</a:t>
            </a:r>
          </a:p>
          <a:p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    BPMs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aligned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de-DE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tx2">
                    <a:lumMod val="75000"/>
                  </a:schemeClr>
                </a:solidFill>
              </a:rPr>
              <a:t>quadrupoles</a:t>
            </a:r>
            <a:endParaRPr lang="de-DE" sz="1600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A190380-C05A-4DC2-8B5A-517A04FEA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426725"/>
              </p:ext>
            </p:extLst>
          </p:nvPr>
        </p:nvGraphicFramePr>
        <p:xfrm>
          <a:off x="6004730" y="418330"/>
          <a:ext cx="3048904" cy="13656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49013907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70587684"/>
                    </a:ext>
                  </a:extLst>
                </a:gridCol>
                <a:gridCol w="744648">
                  <a:extLst>
                    <a:ext uri="{9D8B030D-6E8A-4147-A177-3AD203B41FA5}">
                      <a16:colId xmlns:a16="http://schemas.microsoft.com/office/drawing/2014/main" val="3432284092"/>
                    </a:ext>
                  </a:extLst>
                </a:gridCol>
              </a:tblGrid>
              <a:tr h="45123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bg2"/>
                          </a:solidFill>
                        </a:rPr>
                        <a:t>elements</a:t>
                      </a:r>
                      <a:endParaRPr lang="de-DE" sz="1050" dirty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Hor. &amp; Ver. displacement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Tilt </a:t>
                      </a:r>
                      <a:r>
                        <a:rPr lang="el-GR" sz="1050" dirty="0"/>
                        <a:t>θ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4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Arc quads and sext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/>
                        <a:t>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100 </a:t>
                      </a:r>
                      <a:r>
                        <a:rPr lang="el-GR" sz="1000" b="0" dirty="0"/>
                        <a:t>μ</a:t>
                      </a:r>
                      <a:r>
                        <a:rPr lang="de-DE" sz="1000" b="0" dirty="0" err="1"/>
                        <a:t>rad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86677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All dipoles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150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/>
                        <a:t>m</a:t>
                      </a:r>
                      <a:r>
                        <a:rPr lang="de-DE" sz="1050" b="1" dirty="0"/>
                        <a:t> 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150 </a:t>
                      </a:r>
                      <a:r>
                        <a:rPr lang="el-GR" sz="1050" b="0" dirty="0"/>
                        <a:t>μ</a:t>
                      </a:r>
                      <a:r>
                        <a:rPr lang="de-DE" sz="1050" b="0" dirty="0" err="1"/>
                        <a:t>rad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791864"/>
                  </a:ext>
                </a:extLst>
              </a:tr>
              <a:tr h="230412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BPMs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Same as quads.</a:t>
                      </a:r>
                      <a:endParaRPr lang="de-DE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-</a:t>
                      </a: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84135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6CCFC16E-C738-405D-AFEB-F3FD3F7B59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481" y="1783962"/>
            <a:ext cx="2692192" cy="25455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692D8A3-294D-4187-BDF8-47835DC61DED}"/>
              </a:ext>
            </a:extLst>
          </p:cNvPr>
          <p:cNvSpPr txBox="1"/>
          <p:nvPr/>
        </p:nvSpPr>
        <p:spPr>
          <a:xfrm>
            <a:off x="4315790" y="1849150"/>
            <a:ext cx="1852191" cy="751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200" dirty="0"/>
              <a:t>20 seeds/ 1 failed seed</a:t>
            </a:r>
          </a:p>
          <a:p>
            <a:r>
              <a:rPr lang="de-DE" sz="1200" dirty="0"/>
              <a:t>median</a:t>
            </a:r>
            <a:r>
              <a:rPr lang="en-US" sz="1200" dirty="0"/>
              <a:t> </a:t>
            </a:r>
            <a:r>
              <a:rPr lang="el-GR" sz="1200" dirty="0"/>
              <a:t>ε</a:t>
            </a:r>
            <a:r>
              <a:rPr lang="en-US" sz="1200" dirty="0"/>
              <a:t>y = </a:t>
            </a:r>
            <a:r>
              <a:rPr lang="de-DE" sz="1200" dirty="0"/>
              <a:t>0.029 </a:t>
            </a:r>
            <a:r>
              <a:rPr lang="de-DE" sz="1200" dirty="0" err="1"/>
              <a:t>pm</a:t>
            </a:r>
            <a:endParaRPr lang="de-DE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FE7A18-C73C-453E-8DDB-D7060C98C6A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3" t="9241" r="7275" b="2048"/>
          <a:stretch/>
        </p:blipFill>
        <p:spPr>
          <a:xfrm>
            <a:off x="90366" y="1635646"/>
            <a:ext cx="3600401" cy="27285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F3E502-3E33-4F54-A628-7AF83316DD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077" y="1875791"/>
            <a:ext cx="2428780" cy="242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803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4A3A0-E9A4-4DD0-B42F-2F92F74182A4}"/>
              </a:ext>
            </a:extLst>
          </p:cNvPr>
          <p:cNvSpPr txBox="1"/>
          <p:nvPr/>
        </p:nvSpPr>
        <p:spPr>
          <a:xfrm>
            <a:off x="1547664" y="2139702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F124A"/>
                </a:solidFill>
              </a:rPr>
              <a:t>Z &amp; </a:t>
            </a:r>
            <a:r>
              <a:rPr lang="en-US" sz="2800" b="1" dirty="0" err="1">
                <a:solidFill>
                  <a:srgbClr val="0F124A"/>
                </a:solidFill>
              </a:rPr>
              <a:t>tt</a:t>
            </a:r>
            <a:r>
              <a:rPr lang="en-US" sz="2800" b="1" dirty="0">
                <a:solidFill>
                  <a:srgbClr val="0F124A"/>
                </a:solidFill>
              </a:rPr>
              <a:t> lattice sensitivity to errors</a:t>
            </a:r>
            <a:endParaRPr lang="de-DE" sz="2800" b="1" dirty="0">
              <a:solidFill>
                <a:srgbClr val="0F12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262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168E5F64-BBF1-464E-89A0-E2D0C0C0C095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CFDECC-BABC-49FC-8092-09BC1CFB5140}"/>
              </a:ext>
            </a:extLst>
          </p:cNvPr>
          <p:cNvSpPr txBox="1"/>
          <p:nvPr/>
        </p:nvSpPr>
        <p:spPr>
          <a:xfrm>
            <a:off x="395536" y="502882"/>
            <a:ext cx="577402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/>
              <a:t> IR</a:t>
            </a:r>
            <a:endParaRPr lang="de-DE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DCD1A4-D33E-4FFE-B4A7-959D59A7C976}"/>
                  </a:ext>
                </a:extLst>
              </p:cNvPr>
              <p:cNvSpPr txBox="1"/>
              <p:nvPr/>
            </p:nvSpPr>
            <p:spPr>
              <a:xfrm>
                <a:off x="1475656" y="843558"/>
                <a:ext cx="2813206" cy="5175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de-DE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de-DE" sz="1600" dirty="0"/>
                  <a:t> 1000.07 / 1.599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DCD1A4-D33E-4FFE-B4A7-959D59A7C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843558"/>
                <a:ext cx="2813206" cy="517514"/>
              </a:xfrm>
              <a:prstGeom prst="rect">
                <a:avLst/>
              </a:prstGeom>
              <a:blipFill>
                <a:blip r:embed="rId3"/>
                <a:stretch>
                  <a:fillRect r="-433" b="-82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7004F4C-C112-4F34-8D63-A189BEF618A6}"/>
                  </a:ext>
                </a:extLst>
              </p:cNvPr>
              <p:cNvSpPr txBox="1"/>
              <p:nvPr/>
            </p:nvSpPr>
            <p:spPr>
              <a:xfrm>
                <a:off x="5220072" y="843558"/>
                <a:ext cx="2755498" cy="5175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de-DE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de-DE" sz="1600" dirty="0"/>
                  <a:t> 99.898 / 0.7934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7004F4C-C112-4F34-8D63-A189BEF618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843558"/>
                <a:ext cx="2755498" cy="517514"/>
              </a:xfrm>
              <a:prstGeom prst="rect">
                <a:avLst/>
              </a:prstGeom>
              <a:blipFill>
                <a:blip r:embed="rId4"/>
                <a:stretch>
                  <a:fillRect b="-82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230ED85C-D266-4561-8555-75CCAC8506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38" y="1464686"/>
            <a:ext cx="7343478" cy="298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803078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0</TotalTime>
  <Words>8099</Words>
  <Application>Microsoft Office PowerPoint</Application>
  <PresentationFormat>On-screen Show (16:9)</PresentationFormat>
  <Paragraphs>884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Cambria Math</vt:lpstr>
      <vt:lpstr>Monaco</vt:lpstr>
      <vt:lpstr>Content Slides - Deep Blue</vt:lpstr>
      <vt:lpstr> Tuning studies with pyAT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Backups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Robert Menghini</dc:creator>
  <cp:keywords/>
  <dc:description/>
  <cp:lastModifiedBy>Musa, Elaf</cp:lastModifiedBy>
  <cp:revision>3394</cp:revision>
  <dcterms:created xsi:type="dcterms:W3CDTF">2020-10-27T09:23:42Z</dcterms:created>
  <dcterms:modified xsi:type="dcterms:W3CDTF">2024-07-23T07:48:16Z</dcterms:modified>
  <cp:category/>
</cp:coreProperties>
</file>