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</p:sldMasterIdLst>
  <p:sldIdLst>
    <p:sldId id="257" r:id="rId3"/>
    <p:sldId id="4668" r:id="rId4"/>
    <p:sldId id="4670" r:id="rId5"/>
    <p:sldId id="4672" r:id="rId6"/>
    <p:sldId id="4669" r:id="rId7"/>
    <p:sldId id="46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4" autoAdjust="0"/>
    <p:restoredTop sz="94660"/>
  </p:normalViewPr>
  <p:slideViewPr>
    <p:cSldViewPr snapToGrid="0" showGuides="1">
      <p:cViewPr varScale="1">
        <p:scale>
          <a:sx n="72" d="100"/>
          <a:sy n="72" d="100"/>
        </p:scale>
        <p:origin x="162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517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127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8576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52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44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60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52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44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0363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777264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066371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34744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28786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7351245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370592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20706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600" y="3297782"/>
            <a:ext cx="1097232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9373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820084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399709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4925949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08969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5207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6128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980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590400" y="7622822"/>
            <a:ext cx="1101744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4297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3924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1522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081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9"/>
          <p:cNvPicPr/>
          <p:nvPr/>
        </p:nvPicPr>
        <p:blipFill>
          <a:blip r:embed="rId14"/>
          <a:stretch/>
        </p:blipFill>
        <p:spPr>
          <a:xfrm>
            <a:off x="0" y="0"/>
            <a:ext cx="12191520" cy="6857760"/>
          </a:xfrm>
          <a:prstGeom prst="rect">
            <a:avLst/>
          </a:prstGeom>
          <a:ln>
            <a:noFill/>
          </a:ln>
        </p:spPr>
      </p:pic>
      <p:pic>
        <p:nvPicPr>
          <p:cNvPr id="7" name="Grafik 11"/>
          <p:cNvPicPr/>
          <p:nvPr/>
        </p:nvPicPr>
        <p:blipFill>
          <a:blip r:embed="rId15">
            <a:alphaModFix amt="40000"/>
          </a:blip>
          <a:stretch/>
        </p:blipFill>
        <p:spPr>
          <a:xfrm>
            <a:off x="3506400" y="1132320"/>
            <a:ext cx="5465280" cy="479856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90400" y="1394880"/>
            <a:ext cx="11017440" cy="23870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ts val="3563"/>
              </a:lnSpc>
            </a:pPr>
            <a:r>
              <a:rPr lang="de-DE" sz="4800" b="0" strike="noStrike" cap="all" spc="-1">
                <a:solidFill>
                  <a:srgbClr val="FFFFFF"/>
                </a:solidFill>
                <a:latin typeface="Arial"/>
              </a:rPr>
              <a:t>Add Title</a:t>
            </a:r>
            <a:endParaRPr lang="de-DE" sz="4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/>
          </p:nvPr>
        </p:nvSpPr>
        <p:spPr>
          <a:xfrm>
            <a:off x="11660640" y="70080"/>
            <a:ext cx="385440" cy="2260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ts val="1652"/>
              </a:lnSpc>
            </a:pPr>
            <a:fld id="{5418D9B7-41AC-4D4F-BA1A-FF1ECBDC2359}" type="slidenum">
              <a:rPr lang="en-GB" sz="1067" spc="-1" smtClean="0">
                <a:solidFill>
                  <a:srgbClr val="FFFFFF"/>
                </a:solidFill>
              </a:rPr>
              <a:pPr algn="r">
                <a:lnSpc>
                  <a:spcPts val="1652"/>
                </a:lnSpc>
              </a:pPr>
              <a:t>‹#›</a:t>
            </a:fld>
            <a:endParaRPr lang="en-GB" sz="1067" spc="-1">
              <a:latin typeface="Times New Roman"/>
            </a:endParaRPr>
          </a:p>
        </p:txBody>
      </p:sp>
      <p:pic>
        <p:nvPicPr>
          <p:cNvPr id="4" name="Grafik 15"/>
          <p:cNvPicPr/>
          <p:nvPr/>
        </p:nvPicPr>
        <p:blipFill>
          <a:blip r:embed="rId16"/>
          <a:stretch/>
        </p:blipFill>
        <p:spPr>
          <a:xfrm>
            <a:off x="173760" y="127680"/>
            <a:ext cx="596640" cy="239520"/>
          </a:xfrm>
          <a:prstGeom prst="rect">
            <a:avLst/>
          </a:prstGeom>
          <a:ln>
            <a:noFill/>
          </a:ln>
        </p:spPr>
      </p:pic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Click to edit the outline text format</a:t>
            </a:r>
          </a:p>
          <a:p>
            <a:pPr marL="1151971" lvl="1" indent="-431989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Second Outline Level</a:t>
            </a:r>
          </a:p>
          <a:p>
            <a:pPr marL="1727957" lvl="2" indent="-383990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Third Outline Level</a:t>
            </a:r>
          </a:p>
          <a:p>
            <a:pPr marL="2303942" lvl="3" indent="-287993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Fourth Outline Level</a:t>
            </a:r>
          </a:p>
          <a:p>
            <a:pPr marL="2879928" lvl="4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Fifth Outline Level</a:t>
            </a:r>
          </a:p>
          <a:p>
            <a:pPr marL="3455914" lvl="5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Sixth Outline Level</a:t>
            </a:r>
          </a:p>
          <a:p>
            <a:pPr marL="4031899" lvl="6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03798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1219170" rtl="0" eaLnBrk="1" latinLnBrk="0" hangingPunct="1">
        <a:lnSpc>
          <a:spcPts val="4751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986" indent="-431989" algn="l" defTabSz="1219170" rtl="0" eaLnBrk="1" latinLnBrk="0" hangingPunct="1">
        <a:lnSpc>
          <a:spcPct val="90000"/>
        </a:lnSpc>
        <a:spcBef>
          <a:spcPts val="1889"/>
        </a:spcBef>
        <a:buClr>
          <a:srgbClr val="000000"/>
        </a:buClr>
        <a:buSzPct val="45000"/>
        <a:buFont typeface="Wingdings" charset="2"/>
        <a:buChar char="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600" y="6378000"/>
            <a:ext cx="121914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717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450153" y="602195"/>
            <a:ext cx="11017440" cy="23870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ctr" defTabSz="1219170">
              <a:lnSpc>
                <a:spcPts val="4751"/>
              </a:lnSpc>
            </a:pPr>
            <a:r>
              <a:rPr lang="en-GB" sz="3733" cap="all" spc="-1" dirty="0">
                <a:solidFill>
                  <a:srgbClr val="FFFFFF"/>
                </a:solidFill>
                <a:latin typeface="Arial"/>
              </a:rPr>
              <a:t>Energy, luminosity, operation scenarios</a:t>
            </a:r>
            <a:endParaRPr lang="de-DE" sz="3733" spc="-1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4" name="TextShape 2"/>
          <p:cNvSpPr txBox="1"/>
          <p:nvPr/>
        </p:nvSpPr>
        <p:spPr>
          <a:xfrm>
            <a:off x="590400" y="4606675"/>
            <a:ext cx="11017440" cy="16555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 defTabSz="1219170">
              <a:lnSpc>
                <a:spcPts val="1852"/>
              </a:lnSpc>
            </a:pPr>
            <a:r>
              <a:rPr lang="en-GB" sz="1600" spc="-1" dirty="0">
                <a:solidFill>
                  <a:srgbClr val="FFFFFF"/>
                </a:solidFill>
                <a:latin typeface="Arial"/>
              </a:rPr>
              <a:t>FCC-hh Studies for the next European Strategy: </a:t>
            </a:r>
            <a:r>
              <a:rPr lang="en-GB" sz="1600" spc="-1" dirty="0" err="1">
                <a:solidFill>
                  <a:srgbClr val="FFFFFF"/>
                </a:solidFill>
                <a:latin typeface="Arial"/>
              </a:rPr>
              <a:t>kickoff</a:t>
            </a:r>
            <a:r>
              <a:rPr lang="en-GB" sz="1600" spc="-1" dirty="0">
                <a:solidFill>
                  <a:srgbClr val="FFFFFF"/>
                </a:solidFill>
                <a:latin typeface="Arial"/>
              </a:rPr>
              <a:t> meeting</a:t>
            </a:r>
            <a:r>
              <a:rPr lang="en-US" sz="1600" spc="-1" dirty="0">
                <a:solidFill>
                  <a:srgbClr val="FFFFFF"/>
                </a:solidFill>
                <a:latin typeface="Arial"/>
              </a:rPr>
              <a:t>, 3 September 2024</a:t>
            </a:r>
          </a:p>
          <a:p>
            <a:pPr algn="ctr" defTabSz="1219170">
              <a:lnSpc>
                <a:spcPts val="1852"/>
              </a:lnSpc>
            </a:pPr>
            <a:endParaRPr lang="en-US" sz="1600" spc="-1" dirty="0">
              <a:solidFill>
                <a:srgbClr val="FFFFFF"/>
              </a:solidFill>
              <a:latin typeface="Arial"/>
            </a:endParaRPr>
          </a:p>
          <a:p>
            <a:pPr algn="ctr" defTabSz="1219170">
              <a:lnSpc>
                <a:spcPts val="1852"/>
              </a:lnSpc>
            </a:pPr>
            <a:r>
              <a:rPr lang="en-US" sz="1600" spc="-1" dirty="0">
                <a:solidFill>
                  <a:srgbClr val="FFFFFF"/>
                </a:solidFill>
                <a:latin typeface="Arial"/>
              </a:rPr>
              <a:t>Thanks to Michael Benedikt, Michelangelo Mangano, Ezio Todesco</a:t>
            </a:r>
          </a:p>
        </p:txBody>
      </p:sp>
      <p:sp>
        <p:nvSpPr>
          <p:cNvPr id="255" name="TextShape 3"/>
          <p:cNvSpPr txBox="1"/>
          <p:nvPr/>
        </p:nvSpPr>
        <p:spPr>
          <a:xfrm>
            <a:off x="11660640" y="130080"/>
            <a:ext cx="385440" cy="2260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 defTabSz="1219170">
              <a:lnSpc>
                <a:spcPts val="1652"/>
              </a:lnSpc>
            </a:pPr>
            <a:fld id="{FCF8C41B-6C38-4A78-9906-C2FF7FEA7BAE}" type="slidenum">
              <a:rPr lang="en-GB" sz="1067" spc="-1">
                <a:solidFill>
                  <a:srgbClr val="FFFFFF"/>
                </a:solidFill>
                <a:latin typeface="Arial"/>
              </a:rPr>
              <a:pPr algn="r" defTabSz="1219170">
                <a:lnSpc>
                  <a:spcPts val="1652"/>
                </a:lnSpc>
              </a:pPr>
              <a:t>1</a:t>
            </a:fld>
            <a:endParaRPr lang="en-GB" sz="1067" spc="-1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256" name="CustomShape 4"/>
          <p:cNvSpPr/>
          <p:nvPr/>
        </p:nvSpPr>
        <p:spPr>
          <a:xfrm>
            <a:off x="1344000" y="130080"/>
            <a:ext cx="2717760" cy="22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>
            <a:noAutofit/>
          </a:bodyPr>
          <a:lstStyle/>
          <a:p>
            <a:pPr defTabSz="1219170">
              <a:lnSpc>
                <a:spcPts val="1652"/>
              </a:lnSpc>
            </a:pPr>
            <a:endParaRPr lang="en-GB" sz="1200" spc="-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3B58C8-A58F-0BED-523F-46DF4812DD3E}"/>
              </a:ext>
            </a:extLst>
          </p:cNvPr>
          <p:cNvSpPr txBox="1"/>
          <p:nvPr/>
        </p:nvSpPr>
        <p:spPr>
          <a:xfrm>
            <a:off x="4523223" y="3367067"/>
            <a:ext cx="2871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en-US" sz="2400" dirty="0">
                <a:solidFill>
                  <a:prstClr val="white"/>
                </a:solidFill>
                <a:latin typeface="Arial"/>
              </a:rPr>
              <a:t>Frank Zimmermann</a:t>
            </a:r>
            <a:endParaRPr lang="en-GB" sz="2400" dirty="0">
              <a:solidFill>
                <a:prstClr val="white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D94553-3407-46E5-D962-A9DB71DD04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DF18CE-20EE-AFEC-3A3F-A6858BB220C4}"/>
              </a:ext>
            </a:extLst>
          </p:cNvPr>
          <p:cNvSpPr txBox="1"/>
          <p:nvPr/>
        </p:nvSpPr>
        <p:spPr>
          <a:xfrm>
            <a:off x="605482" y="135202"/>
            <a:ext cx="731642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Assumptions &amp; possible parameter range </a:t>
            </a:r>
            <a:endParaRPr lang="en-GB" sz="3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B90C4C-BAD0-74CA-95D3-A42BE1B9EFC3}"/>
              </a:ext>
            </a:extLst>
          </p:cNvPr>
          <p:cNvSpPr txBox="1"/>
          <p:nvPr/>
        </p:nvSpPr>
        <p:spPr>
          <a:xfrm>
            <a:off x="253057" y="953273"/>
            <a:ext cx="646331" cy="1010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endParaRPr lang="en-GB" sz="3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86ADB6-BEA8-217E-3940-D59153112DCA}"/>
              </a:ext>
            </a:extLst>
          </p:cNvPr>
          <p:cNvSpPr txBox="1"/>
          <p:nvPr/>
        </p:nvSpPr>
        <p:spPr>
          <a:xfrm>
            <a:off x="-148505" y="953273"/>
            <a:ext cx="4967328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dirty="0"/>
              <a:t>With present layout of the FCC, and after diligent optimization (by Massimo, Gustavo, and Thys), the following energies can be reached according to the dipole field:</a:t>
            </a:r>
          </a:p>
          <a:p>
            <a:pPr algn="r"/>
            <a:endParaRPr lang="en-GB" dirty="0"/>
          </a:p>
          <a:p>
            <a:pPr algn="r"/>
            <a:endParaRPr lang="en-GB" dirty="0"/>
          </a:p>
          <a:p>
            <a:pPr algn="r"/>
            <a:endParaRPr lang="en-GB" dirty="0"/>
          </a:p>
          <a:p>
            <a:pPr algn="r"/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1D43B37-5914-CCE2-6825-4BD7EA546B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167703"/>
              </p:ext>
            </p:extLst>
          </p:nvPr>
        </p:nvGraphicFramePr>
        <p:xfrm>
          <a:off x="5033311" y="908555"/>
          <a:ext cx="6905631" cy="212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4864">
                  <a:extLst>
                    <a:ext uri="{9D8B030D-6E8A-4147-A177-3AD203B41FA5}">
                      <a16:colId xmlns:a16="http://schemas.microsoft.com/office/drawing/2014/main" val="1671644860"/>
                    </a:ext>
                  </a:extLst>
                </a:gridCol>
                <a:gridCol w="1548747">
                  <a:extLst>
                    <a:ext uri="{9D8B030D-6E8A-4147-A177-3AD203B41FA5}">
                      <a16:colId xmlns:a16="http://schemas.microsoft.com/office/drawing/2014/main" val="3408133275"/>
                    </a:ext>
                  </a:extLst>
                </a:gridCol>
                <a:gridCol w="3272020">
                  <a:extLst>
                    <a:ext uri="{9D8B030D-6E8A-4147-A177-3AD203B41FA5}">
                      <a16:colId xmlns:a16="http://schemas.microsoft.com/office/drawing/2014/main" val="217810154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Dipole field [T]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c.m.</a:t>
                      </a:r>
                      <a:r>
                        <a:rPr lang="en-US" dirty="0"/>
                        <a:t> energy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Comment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22429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not far above peak field of HL-LHC Nb</a:t>
                      </a:r>
                      <a:r>
                        <a:rPr lang="en-US" baseline="-25000" dirty="0"/>
                        <a:t>3</a:t>
                      </a:r>
                      <a:r>
                        <a:rPr lang="en-US" dirty="0"/>
                        <a:t>Sn quadrupoles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9739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Nb</a:t>
                      </a:r>
                      <a:r>
                        <a:rPr lang="en-US" baseline="-25000" dirty="0"/>
                        <a:t>3</a:t>
                      </a:r>
                      <a:r>
                        <a:rPr lang="en-US" dirty="0"/>
                        <a:t>Sn or HTS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2696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81362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996166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8A4DBD44-D76F-C04F-A9EE-3EB48D1A6A47}"/>
              </a:ext>
            </a:extLst>
          </p:cNvPr>
          <p:cNvSpPr txBox="1"/>
          <p:nvPr/>
        </p:nvSpPr>
        <p:spPr>
          <a:xfrm>
            <a:off x="253057" y="3203543"/>
            <a:ext cx="11490583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Increasing the </a:t>
            </a:r>
            <a:r>
              <a:rPr lang="en-GB" dirty="0" err="1"/>
              <a:t>c.m.</a:t>
            </a:r>
            <a:r>
              <a:rPr lang="en-GB" dirty="0"/>
              <a:t> energy beyond ~100 </a:t>
            </a:r>
            <a:r>
              <a:rPr lang="en-GB" dirty="0" err="1"/>
              <a:t>TeV</a:t>
            </a:r>
            <a:r>
              <a:rPr lang="en-GB" dirty="0"/>
              <a:t>, </a:t>
            </a:r>
            <a:r>
              <a:rPr lang="en-GB" b="1" dirty="0">
                <a:solidFill>
                  <a:srgbClr val="FF0000"/>
                </a:solidFill>
              </a:rPr>
              <a:t>we will assume that the synchrotron-radiation power could not increase, beyond a total of about 4 MW</a:t>
            </a:r>
            <a:r>
              <a:rPr lang="en-GB" dirty="0"/>
              <a:t> (which must be removed from inside the cold magnets)    </a:t>
            </a:r>
          </a:p>
          <a:p>
            <a:endParaRPr lang="en-GB" dirty="0"/>
          </a:p>
          <a:p>
            <a:r>
              <a:rPr lang="en-GB" dirty="0"/>
              <a:t>On the other hand, </a:t>
            </a:r>
            <a:r>
              <a:rPr lang="en-GB" b="1" dirty="0">
                <a:solidFill>
                  <a:srgbClr val="0000CC"/>
                </a:solidFill>
              </a:rPr>
              <a:t>when decreasing the beam energy, one can hold either the synchrotron-radiation power </a:t>
            </a:r>
            <a:r>
              <a:rPr lang="en-GB" dirty="0"/>
              <a:t>(increasing current up to HL-LHC values) </a:t>
            </a:r>
            <a:r>
              <a:rPr lang="en-GB" b="1" dirty="0">
                <a:solidFill>
                  <a:srgbClr val="0000CC"/>
                </a:solidFill>
              </a:rPr>
              <a:t>or the beam current constant</a:t>
            </a:r>
            <a:r>
              <a:rPr lang="en-GB" dirty="0"/>
              <a:t>. Also, the </a:t>
            </a:r>
            <a:r>
              <a:rPr lang="en-GB" b="1" dirty="0">
                <a:solidFill>
                  <a:srgbClr val="0000CC"/>
                </a:solidFill>
              </a:rPr>
              <a:t>pile-up might need to be limited, e.g. to ~1000 events/crossing</a:t>
            </a:r>
            <a:r>
              <a:rPr lang="en-GB" dirty="0"/>
              <a:t>. We thus consider three scenarios for 12 T (0.5 A and 1.12 A beam current, the latter without or with pile-up levelling).</a:t>
            </a:r>
          </a:p>
          <a:p>
            <a:endParaRPr lang="en-GB" dirty="0"/>
          </a:p>
          <a:p>
            <a:r>
              <a:rPr lang="en-GB" dirty="0"/>
              <a:t>Finally, </a:t>
            </a:r>
            <a:r>
              <a:rPr lang="en-GB" b="1" dirty="0">
                <a:solidFill>
                  <a:srgbClr val="FF0000"/>
                </a:solidFill>
              </a:rPr>
              <a:t>further overall lowering the synchrotron radiation power, by reducing the number of bunches, in order to restrict the total power consumption of  the future FCC-hh, would decrease peak and integrated luminosity by the same factor. </a:t>
            </a:r>
          </a:p>
        </p:txBody>
      </p:sp>
    </p:spTree>
    <p:extLst>
      <p:ext uri="{BB962C8B-B14F-4D97-AF65-F5344CB8AC3E}">
        <p14:creationId xmlns:p14="http://schemas.microsoft.com/office/powerpoint/2010/main" val="4272986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D94553-3407-46E5-D962-A9DB71DD04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DF18CE-20EE-AFEC-3A3F-A6858BB220C4}"/>
              </a:ext>
            </a:extLst>
          </p:cNvPr>
          <p:cNvSpPr txBox="1"/>
          <p:nvPr/>
        </p:nvSpPr>
        <p:spPr>
          <a:xfrm>
            <a:off x="605482" y="135202"/>
            <a:ext cx="246894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Six scenarios</a:t>
            </a:r>
            <a:endParaRPr lang="en-GB" sz="3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B90C4C-BAD0-74CA-95D3-A42BE1B9EFC3}"/>
              </a:ext>
            </a:extLst>
          </p:cNvPr>
          <p:cNvSpPr txBox="1"/>
          <p:nvPr/>
        </p:nvSpPr>
        <p:spPr>
          <a:xfrm>
            <a:off x="253057" y="953273"/>
            <a:ext cx="646331" cy="1010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endParaRPr lang="en-US" sz="3000" dirty="0"/>
          </a:p>
          <a:p>
            <a:pPr marL="457200" indent="-457200" algn="l">
              <a:lnSpc>
                <a:spcPts val="3700"/>
              </a:lnSpc>
              <a:buFont typeface="Arial" panose="020B0604020202020204" pitchFamily="34" charset="0"/>
              <a:buChar char="•"/>
            </a:pPr>
            <a:endParaRPr lang="en-GB" sz="3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5814B69-6F40-702E-CF45-E27B485B75C9}"/>
              </a:ext>
            </a:extLst>
          </p:cNvPr>
          <p:cNvSpPr txBox="1"/>
          <p:nvPr/>
        </p:nvSpPr>
        <p:spPr>
          <a:xfrm>
            <a:off x="207177" y="953273"/>
            <a:ext cx="11984823" cy="53206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10000"/>
              </a:lnSpc>
              <a:spcBef>
                <a:spcPts val="600"/>
              </a:spcBef>
              <a:buFont typeface="+mj-lt"/>
              <a:buAutoNum type="arabicParenR"/>
            </a:pPr>
            <a:r>
              <a:rPr lang="en-GB" sz="2400" dirty="0"/>
              <a:t>A machine based on 12 T dipoles, with a beam current of 0.5 A as considered for the 16 T FCC-hh machine (F12LL).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buFont typeface="+mj-lt"/>
              <a:buAutoNum type="arabicParenR"/>
            </a:pPr>
            <a:r>
              <a:rPr lang="en-GB" sz="2400" dirty="0"/>
              <a:t>A machine based on the same 12 T technology close to deployment, but with a higher beam current of 1.1 A, as considered for the HL-LHC (F12HL).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buFont typeface="+mj-lt"/>
              <a:buAutoNum type="arabicParenR"/>
            </a:pPr>
            <a:r>
              <a:rPr lang="en-GB" sz="2400" dirty="0"/>
              <a:t>The same case as F12HL but limiting the pile up not to exceed a value of 1000 (F12PU). 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buFont typeface="+mj-lt"/>
              <a:buAutoNum type="arabicParenR"/>
            </a:pPr>
            <a:r>
              <a:rPr lang="en-GB" sz="2400" dirty="0"/>
              <a:t>A machine based on 14 T dipoles, and 0.5 A current (F14).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buFont typeface="+mj-lt"/>
              <a:buAutoNum type="arabicParenR"/>
            </a:pPr>
            <a:r>
              <a:rPr lang="en-GB" sz="2400" dirty="0"/>
              <a:t>A machine based on High Temperature Superconductor (HTS) dipole magnets with a field of 17 T, just exceeding 100 </a:t>
            </a:r>
            <a:r>
              <a:rPr lang="en-GB" sz="2400" dirty="0" err="1"/>
              <a:t>TeV</a:t>
            </a:r>
            <a:r>
              <a:rPr lang="en-GB" sz="2400" dirty="0"/>
              <a:t> </a:t>
            </a:r>
            <a:r>
              <a:rPr lang="en-GB" sz="2400" dirty="0" err="1"/>
              <a:t>c.m.</a:t>
            </a:r>
            <a:r>
              <a:rPr lang="en-GB" sz="2400" dirty="0"/>
              <a:t>, still with 0.5 A (F17).</a:t>
            </a:r>
          </a:p>
          <a:p>
            <a:pPr marL="342900" indent="-342900">
              <a:lnSpc>
                <a:spcPct val="110000"/>
              </a:lnSpc>
              <a:spcBef>
                <a:spcPts val="600"/>
              </a:spcBef>
              <a:buFont typeface="+mj-lt"/>
              <a:buAutoNum type="arabicParenR"/>
            </a:pPr>
            <a:r>
              <a:rPr lang="en-GB" sz="2400" dirty="0"/>
              <a:t>A machine also based on High Temperature Superconductor (HTS) dipole magnets with a field of 20 T, and a beam current of 0.2 A, so that the synchrotron-radiation power is limited to about 2 MW / beam (F20).</a:t>
            </a:r>
          </a:p>
        </p:txBody>
      </p:sp>
    </p:spTree>
    <p:extLst>
      <p:ext uri="{BB962C8B-B14F-4D97-AF65-F5344CB8AC3E}">
        <p14:creationId xmlns:p14="http://schemas.microsoft.com/office/powerpoint/2010/main" val="2094283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236B558-A674-DDC7-3358-824BE476E9C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DD11BF8-AA4F-9597-D4CE-D210EB147124}"/>
              </a:ext>
            </a:extLst>
          </p:cNvPr>
          <p:cNvSpPr txBox="1"/>
          <p:nvPr/>
        </p:nvSpPr>
        <p:spPr>
          <a:xfrm>
            <a:off x="605482" y="135202"/>
            <a:ext cx="2896947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Key parameters</a:t>
            </a:r>
            <a:endParaRPr lang="en-GB" sz="3000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A32CD64-CEC5-A5A3-7F02-0F9DA273AD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329032"/>
              </p:ext>
            </p:extLst>
          </p:nvPr>
        </p:nvGraphicFramePr>
        <p:xfrm>
          <a:off x="151127" y="0"/>
          <a:ext cx="11725272" cy="630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5848">
                  <a:extLst>
                    <a:ext uri="{9D8B030D-6E8A-4147-A177-3AD203B41FA5}">
                      <a16:colId xmlns:a16="http://schemas.microsoft.com/office/drawing/2014/main" val="62439958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347605039"/>
                    </a:ext>
                  </a:extLst>
                </a:gridCol>
                <a:gridCol w="1065229">
                  <a:extLst>
                    <a:ext uri="{9D8B030D-6E8A-4147-A177-3AD203B41FA5}">
                      <a16:colId xmlns:a16="http://schemas.microsoft.com/office/drawing/2014/main" val="4254554767"/>
                    </a:ext>
                  </a:extLst>
                </a:gridCol>
                <a:gridCol w="1185755">
                  <a:extLst>
                    <a:ext uri="{9D8B030D-6E8A-4147-A177-3AD203B41FA5}">
                      <a16:colId xmlns:a16="http://schemas.microsoft.com/office/drawing/2014/main" val="4085926910"/>
                    </a:ext>
                  </a:extLst>
                </a:gridCol>
                <a:gridCol w="1302808">
                  <a:extLst>
                    <a:ext uri="{9D8B030D-6E8A-4147-A177-3AD203B41FA5}">
                      <a16:colId xmlns:a16="http://schemas.microsoft.com/office/drawing/2014/main" val="3238652499"/>
                    </a:ext>
                  </a:extLst>
                </a:gridCol>
                <a:gridCol w="1302808">
                  <a:extLst>
                    <a:ext uri="{9D8B030D-6E8A-4147-A177-3AD203B41FA5}">
                      <a16:colId xmlns:a16="http://schemas.microsoft.com/office/drawing/2014/main" val="910977074"/>
                    </a:ext>
                  </a:extLst>
                </a:gridCol>
                <a:gridCol w="1176841">
                  <a:extLst>
                    <a:ext uri="{9D8B030D-6E8A-4147-A177-3AD203B41FA5}">
                      <a16:colId xmlns:a16="http://schemas.microsoft.com/office/drawing/2014/main" val="3601657284"/>
                    </a:ext>
                  </a:extLst>
                </a:gridCol>
                <a:gridCol w="1131217">
                  <a:extLst>
                    <a:ext uri="{9D8B030D-6E8A-4147-A177-3AD203B41FA5}">
                      <a16:colId xmlns:a16="http://schemas.microsoft.com/office/drawing/2014/main" val="2013723197"/>
                    </a:ext>
                  </a:extLst>
                </a:gridCol>
                <a:gridCol w="1600366">
                  <a:extLst>
                    <a:ext uri="{9D8B030D-6E8A-4147-A177-3AD203B41FA5}">
                      <a16:colId xmlns:a16="http://schemas.microsoft.com/office/drawing/2014/main" val="250549690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Unit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F12LL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F12HL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F12PU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(HL-)LHC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992577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c.m.</a:t>
                      </a:r>
                      <a:r>
                        <a:rPr lang="en-US" dirty="0"/>
                        <a:t> energy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TeV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975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dipole field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8.33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22565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beam current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1.12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(1.12) 0.58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2024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bunch </a:t>
                      </a:r>
                      <a:r>
                        <a:rPr lang="en-US" dirty="0" err="1"/>
                        <a:t>popul</a:t>
                      </a:r>
                      <a:r>
                        <a:rPr lang="en-US" dirty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  <a:r>
                        <a:rPr lang="en-US" baseline="30000" dirty="0"/>
                        <a:t>11</a:t>
                      </a:r>
                      <a:endParaRPr lang="en-GB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(2.2) 1.15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3394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bunches/beam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(2760) 2808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0784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rf voltage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(16) 16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3142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longit</a:t>
                      </a:r>
                      <a:r>
                        <a:rPr lang="en-US" dirty="0"/>
                        <a:t>. emit.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eVs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6644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norm. tr. emit.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dirty="0"/>
                        <a:t>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(2.5) 3.75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34365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IP beta*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0.37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(0.15) 0.55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7770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initial </a:t>
                      </a:r>
                      <a:r>
                        <a:rPr lang="en-US" dirty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dirty="0"/>
                        <a:t>*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dirty="0"/>
                        <a:t>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(7.1 min) 16.7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5556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initial </a:t>
                      </a:r>
                      <a:r>
                        <a:rPr lang="en-US" i="1" dirty="0"/>
                        <a:t>L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nb</a:t>
                      </a:r>
                      <a:r>
                        <a:rPr lang="en-US" baseline="30000" dirty="0"/>
                        <a:t>-1</a:t>
                      </a:r>
                      <a:r>
                        <a:rPr lang="en-US" dirty="0"/>
                        <a:t>s</a:t>
                      </a:r>
                      <a:r>
                        <a:rPr lang="en-US" baseline="30000" dirty="0"/>
                        <a:t>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(50, </a:t>
                      </a:r>
                      <a:r>
                        <a:rPr lang="en-US" dirty="0" err="1"/>
                        <a:t>lev’d</a:t>
                      </a:r>
                      <a:r>
                        <a:rPr lang="en-US" dirty="0"/>
                        <a:t>) 10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60782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0" dirty="0"/>
                        <a:t>initial pile up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(135) 27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59297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0" dirty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i="1" dirty="0"/>
                        <a:t>E</a:t>
                      </a:r>
                      <a:r>
                        <a:rPr lang="en-US" i="0" dirty="0"/>
                        <a:t> / turn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MeV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0.0067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89077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0" dirty="0"/>
                        <a:t>SR power/beam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kW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2670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(7.3) 3.6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9665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0" dirty="0" err="1"/>
                        <a:t>tr.</a:t>
                      </a:r>
                      <a:r>
                        <a:rPr lang="en-US" i="0" dirty="0" err="1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i="0" dirty="0"/>
                        <a:t> </a:t>
                      </a:r>
                      <a:r>
                        <a:rPr lang="en-US" i="0" dirty="0" err="1"/>
                        <a:t>damp’g</a:t>
                      </a:r>
                      <a:r>
                        <a:rPr lang="en-US" i="0" dirty="0"/>
                        <a:t> time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0.15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25.8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17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0" dirty="0" err="1"/>
                        <a:t>init</a:t>
                      </a:r>
                      <a:r>
                        <a:rPr lang="en-US" i="0" dirty="0"/>
                        <a:t> </a:t>
                      </a:r>
                      <a:r>
                        <a:rPr lang="en-US" i="1" dirty="0"/>
                        <a:t>p</a:t>
                      </a:r>
                      <a:r>
                        <a:rPr lang="en-US" i="0" dirty="0"/>
                        <a:t>-</a:t>
                      </a:r>
                      <a:r>
                        <a:rPr lang="en-US" i="0" dirty="0" err="1"/>
                        <a:t>burnoff</a:t>
                      </a:r>
                      <a:r>
                        <a:rPr lang="en-US" i="0" dirty="0"/>
                        <a:t> time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(15) 40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9618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0939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B9FFB9C5-E93E-CCF9-E106-931C5DBC4D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7565" y="726380"/>
            <a:ext cx="6215784" cy="464825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563305-5808-6E5E-0579-DAECEE7648C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04AD2-D2A4-AEE0-6C5D-BEFF2BAB0045}"/>
              </a:ext>
            </a:extLst>
          </p:cNvPr>
          <p:cNvSpPr txBox="1"/>
          <p:nvPr/>
        </p:nvSpPr>
        <p:spPr>
          <a:xfrm>
            <a:off x="605482" y="135202"/>
            <a:ext cx="3728906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Luminosity over 24 h</a:t>
            </a:r>
            <a:endParaRPr lang="en-GB" sz="30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BCBA166-8B3E-DB3D-0037-4AF8A64393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9528048"/>
              </p:ext>
            </p:extLst>
          </p:nvPr>
        </p:nvGraphicFramePr>
        <p:xfrm>
          <a:off x="151127" y="5374640"/>
          <a:ext cx="11725272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5848">
                  <a:extLst>
                    <a:ext uri="{9D8B030D-6E8A-4147-A177-3AD203B41FA5}">
                      <a16:colId xmlns:a16="http://schemas.microsoft.com/office/drawing/2014/main" val="246530219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1571410245"/>
                    </a:ext>
                  </a:extLst>
                </a:gridCol>
                <a:gridCol w="1065229">
                  <a:extLst>
                    <a:ext uri="{9D8B030D-6E8A-4147-A177-3AD203B41FA5}">
                      <a16:colId xmlns:a16="http://schemas.microsoft.com/office/drawing/2014/main" val="2226151575"/>
                    </a:ext>
                  </a:extLst>
                </a:gridCol>
                <a:gridCol w="1185755">
                  <a:extLst>
                    <a:ext uri="{9D8B030D-6E8A-4147-A177-3AD203B41FA5}">
                      <a16:colId xmlns:a16="http://schemas.microsoft.com/office/drawing/2014/main" val="3384612945"/>
                    </a:ext>
                  </a:extLst>
                </a:gridCol>
                <a:gridCol w="1302808">
                  <a:extLst>
                    <a:ext uri="{9D8B030D-6E8A-4147-A177-3AD203B41FA5}">
                      <a16:colId xmlns:a16="http://schemas.microsoft.com/office/drawing/2014/main" val="2505926406"/>
                    </a:ext>
                  </a:extLst>
                </a:gridCol>
                <a:gridCol w="1302808">
                  <a:extLst>
                    <a:ext uri="{9D8B030D-6E8A-4147-A177-3AD203B41FA5}">
                      <a16:colId xmlns:a16="http://schemas.microsoft.com/office/drawing/2014/main" val="390177311"/>
                    </a:ext>
                  </a:extLst>
                </a:gridCol>
                <a:gridCol w="1176841">
                  <a:extLst>
                    <a:ext uri="{9D8B030D-6E8A-4147-A177-3AD203B41FA5}">
                      <a16:colId xmlns:a16="http://schemas.microsoft.com/office/drawing/2014/main" val="3965379956"/>
                    </a:ext>
                  </a:extLst>
                </a:gridCol>
                <a:gridCol w="1131217">
                  <a:extLst>
                    <a:ext uri="{9D8B030D-6E8A-4147-A177-3AD203B41FA5}">
                      <a16:colId xmlns:a16="http://schemas.microsoft.com/office/drawing/2014/main" val="1730916196"/>
                    </a:ext>
                  </a:extLst>
                </a:gridCol>
                <a:gridCol w="1600366">
                  <a:extLst>
                    <a:ext uri="{9D8B030D-6E8A-4147-A177-3AD203B41FA5}">
                      <a16:colId xmlns:a16="http://schemas.microsoft.com/office/drawing/2014/main" val="16912513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Unit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F12LL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F12HL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F12PU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F14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(HL-)LHC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7668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initial </a:t>
                      </a:r>
                      <a:r>
                        <a:rPr lang="en-US" i="1" dirty="0"/>
                        <a:t>L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nb</a:t>
                      </a:r>
                      <a:r>
                        <a:rPr lang="en-US" baseline="30000" dirty="0"/>
                        <a:t>-1</a:t>
                      </a:r>
                      <a:r>
                        <a:rPr lang="en-US" dirty="0"/>
                        <a:t>s</a:t>
                      </a:r>
                      <a:r>
                        <a:rPr lang="en-US" baseline="30000" dirty="0"/>
                        <a:t>-1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845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(50, </a:t>
                      </a:r>
                      <a:r>
                        <a:rPr lang="en-US" dirty="0" err="1"/>
                        <a:t>lev’d</a:t>
                      </a:r>
                      <a:r>
                        <a:rPr lang="en-US" dirty="0"/>
                        <a:t>) 10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82627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0" dirty="0"/>
                        <a:t>initial pile up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590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732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(135) 27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11902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i="0" dirty="0"/>
                        <a:t>opt. run time</a:t>
                      </a:r>
                      <a:endParaRPr lang="en-GB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(18-13) ~10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93331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816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563305-5808-6E5E-0579-DAECEE7648C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3C04AD2-D2A4-AEE0-6C5D-BEFF2BAB0045}"/>
              </a:ext>
            </a:extLst>
          </p:cNvPr>
          <p:cNvSpPr txBox="1"/>
          <p:nvPr/>
        </p:nvSpPr>
        <p:spPr>
          <a:xfrm>
            <a:off x="605482" y="135202"/>
            <a:ext cx="6034024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Ideal integrated luminosity per day</a:t>
            </a:r>
            <a:endParaRPr lang="en-GB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10029D7A-7300-1FAC-DE87-13F192E08BC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45743236"/>
                  </p:ext>
                </p:extLst>
              </p:nvPr>
            </p:nvGraphicFramePr>
            <p:xfrm>
              <a:off x="233364" y="5670804"/>
              <a:ext cx="11725272" cy="118719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45848">
                      <a:extLst>
                        <a:ext uri="{9D8B030D-6E8A-4147-A177-3AD203B41FA5}">
                          <a16:colId xmlns:a16="http://schemas.microsoft.com/office/drawing/2014/main" val="624399581"/>
                        </a:ext>
                      </a:extLst>
                    </a:gridCol>
                    <a:gridCol w="914400">
                      <a:extLst>
                        <a:ext uri="{9D8B030D-6E8A-4147-A177-3AD203B41FA5}">
                          <a16:colId xmlns:a16="http://schemas.microsoft.com/office/drawing/2014/main" val="1347605039"/>
                        </a:ext>
                      </a:extLst>
                    </a:gridCol>
                    <a:gridCol w="1065229">
                      <a:extLst>
                        <a:ext uri="{9D8B030D-6E8A-4147-A177-3AD203B41FA5}">
                          <a16:colId xmlns:a16="http://schemas.microsoft.com/office/drawing/2014/main" val="4254554767"/>
                        </a:ext>
                      </a:extLst>
                    </a:gridCol>
                    <a:gridCol w="1185755">
                      <a:extLst>
                        <a:ext uri="{9D8B030D-6E8A-4147-A177-3AD203B41FA5}">
                          <a16:colId xmlns:a16="http://schemas.microsoft.com/office/drawing/2014/main" val="4085926910"/>
                        </a:ext>
                      </a:extLst>
                    </a:gridCol>
                    <a:gridCol w="1302808">
                      <a:extLst>
                        <a:ext uri="{9D8B030D-6E8A-4147-A177-3AD203B41FA5}">
                          <a16:colId xmlns:a16="http://schemas.microsoft.com/office/drawing/2014/main" val="3238652499"/>
                        </a:ext>
                      </a:extLst>
                    </a:gridCol>
                    <a:gridCol w="1302808">
                      <a:extLst>
                        <a:ext uri="{9D8B030D-6E8A-4147-A177-3AD203B41FA5}">
                          <a16:colId xmlns:a16="http://schemas.microsoft.com/office/drawing/2014/main" val="910977074"/>
                        </a:ext>
                      </a:extLst>
                    </a:gridCol>
                    <a:gridCol w="1176841">
                      <a:extLst>
                        <a:ext uri="{9D8B030D-6E8A-4147-A177-3AD203B41FA5}">
                          <a16:colId xmlns:a16="http://schemas.microsoft.com/office/drawing/2014/main" val="3601657284"/>
                        </a:ext>
                      </a:extLst>
                    </a:gridCol>
                    <a:gridCol w="1131217">
                      <a:extLst>
                        <a:ext uri="{9D8B030D-6E8A-4147-A177-3AD203B41FA5}">
                          <a16:colId xmlns:a16="http://schemas.microsoft.com/office/drawing/2014/main" val="2013723197"/>
                        </a:ext>
                      </a:extLst>
                    </a:gridCol>
                    <a:gridCol w="1600366">
                      <a:extLst>
                        <a:ext uri="{9D8B030D-6E8A-4147-A177-3AD203B41FA5}">
                          <a16:colId xmlns:a16="http://schemas.microsoft.com/office/drawing/2014/main" val="250549690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F12LL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F12HL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F12PU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F14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F17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F20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(HL-)LHC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9925774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i="0" dirty="0"/>
                            <a:t>ideal </a:t>
                          </a:r>
                          <a14:m>
                            <m:oMath xmlns:m="http://schemas.openxmlformats.org/officeDocument/2006/math"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</m:nary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i="0" dirty="0"/>
                            <a:t> /day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fb</a:t>
                          </a:r>
                          <a:r>
                            <a:rPr lang="en-US" baseline="30000" dirty="0"/>
                            <a:t>-1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17.1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3,1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(1.9) 0.4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4658715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nary>
                                <m:naryPr>
                                  <m:limLoc m:val="undOvr"/>
                                  <m:subHide m:val="on"/>
                                  <m:supHide m:val="on"/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/>
                                <m:sup/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</m:nary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r>
                            <a:rPr lang="en-US" i="0" dirty="0"/>
                            <a:t> /</a:t>
                          </a:r>
                          <a:r>
                            <a:rPr lang="en-US" i="0" baseline="0" dirty="0"/>
                            <a:t> year</a:t>
                          </a:r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fb</a:t>
                          </a:r>
                          <a:r>
                            <a:rPr lang="en-US" baseline="30000" dirty="0"/>
                            <a:t>-1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950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920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920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370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240 (55)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0136156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10029D7A-7300-1FAC-DE87-13F192E08BC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45743236"/>
                  </p:ext>
                </p:extLst>
              </p:nvPr>
            </p:nvGraphicFramePr>
            <p:xfrm>
              <a:off x="233364" y="5670804"/>
              <a:ext cx="11725272" cy="118719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45848">
                      <a:extLst>
                        <a:ext uri="{9D8B030D-6E8A-4147-A177-3AD203B41FA5}">
                          <a16:colId xmlns:a16="http://schemas.microsoft.com/office/drawing/2014/main" val="624399581"/>
                        </a:ext>
                      </a:extLst>
                    </a:gridCol>
                    <a:gridCol w="914400">
                      <a:extLst>
                        <a:ext uri="{9D8B030D-6E8A-4147-A177-3AD203B41FA5}">
                          <a16:colId xmlns:a16="http://schemas.microsoft.com/office/drawing/2014/main" val="1347605039"/>
                        </a:ext>
                      </a:extLst>
                    </a:gridCol>
                    <a:gridCol w="1065229">
                      <a:extLst>
                        <a:ext uri="{9D8B030D-6E8A-4147-A177-3AD203B41FA5}">
                          <a16:colId xmlns:a16="http://schemas.microsoft.com/office/drawing/2014/main" val="4254554767"/>
                        </a:ext>
                      </a:extLst>
                    </a:gridCol>
                    <a:gridCol w="1185755">
                      <a:extLst>
                        <a:ext uri="{9D8B030D-6E8A-4147-A177-3AD203B41FA5}">
                          <a16:colId xmlns:a16="http://schemas.microsoft.com/office/drawing/2014/main" val="4085926910"/>
                        </a:ext>
                      </a:extLst>
                    </a:gridCol>
                    <a:gridCol w="1302808">
                      <a:extLst>
                        <a:ext uri="{9D8B030D-6E8A-4147-A177-3AD203B41FA5}">
                          <a16:colId xmlns:a16="http://schemas.microsoft.com/office/drawing/2014/main" val="3238652499"/>
                        </a:ext>
                      </a:extLst>
                    </a:gridCol>
                    <a:gridCol w="1302808">
                      <a:extLst>
                        <a:ext uri="{9D8B030D-6E8A-4147-A177-3AD203B41FA5}">
                          <a16:colId xmlns:a16="http://schemas.microsoft.com/office/drawing/2014/main" val="910977074"/>
                        </a:ext>
                      </a:extLst>
                    </a:gridCol>
                    <a:gridCol w="1176841">
                      <a:extLst>
                        <a:ext uri="{9D8B030D-6E8A-4147-A177-3AD203B41FA5}">
                          <a16:colId xmlns:a16="http://schemas.microsoft.com/office/drawing/2014/main" val="3601657284"/>
                        </a:ext>
                      </a:extLst>
                    </a:gridCol>
                    <a:gridCol w="1131217">
                      <a:extLst>
                        <a:ext uri="{9D8B030D-6E8A-4147-A177-3AD203B41FA5}">
                          <a16:colId xmlns:a16="http://schemas.microsoft.com/office/drawing/2014/main" val="2013723197"/>
                        </a:ext>
                      </a:extLst>
                    </a:gridCol>
                    <a:gridCol w="1600366">
                      <a:extLst>
                        <a:ext uri="{9D8B030D-6E8A-4147-A177-3AD203B41FA5}">
                          <a16:colId xmlns:a16="http://schemas.microsoft.com/office/drawing/2014/main" val="250549690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Parameter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Unit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F12LL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F12HL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F12PU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F14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F17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F20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(HL-)LHC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99257747"/>
                      </a:ext>
                    </a:extLst>
                  </a:tr>
                  <a:tr h="40817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98" t="-134328" r="-473810" b="-2955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fb</a:t>
                          </a:r>
                          <a:r>
                            <a:rPr lang="en-US" baseline="30000" dirty="0"/>
                            <a:t>-1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7.9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17.1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10.8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7.7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3,1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(1.9) 0.4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46587155"/>
                      </a:ext>
                    </a:extLst>
                  </a:tr>
                  <a:tr h="40817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98" t="-234328" r="-473810" b="-1955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377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fb</a:t>
                          </a:r>
                          <a:r>
                            <a:rPr lang="en-US" baseline="30000" dirty="0"/>
                            <a:t>-1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950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2000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1300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920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920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370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240 (55)</a:t>
                          </a:r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01361567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9473FBDF-473B-E06A-228A-CE21656BE6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639" y="833657"/>
            <a:ext cx="6720286" cy="5044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48894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7921</TotalTime>
  <Words>779</Words>
  <Application>Microsoft Office PowerPoint</Application>
  <PresentationFormat>Widescreen</PresentationFormat>
  <Paragraphs>258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Cambria Math</vt:lpstr>
      <vt:lpstr>Symbol</vt:lpstr>
      <vt:lpstr>Times New Roman</vt:lpstr>
      <vt:lpstr>Wingdings</vt:lpstr>
      <vt:lpstr>1_Office Theme</vt:lpstr>
      <vt:lpstr>Content Slides - Deep Blue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32</cp:revision>
  <dcterms:created xsi:type="dcterms:W3CDTF">2023-08-29T20:07:43Z</dcterms:created>
  <dcterms:modified xsi:type="dcterms:W3CDTF">2024-09-03T11:56:36Z</dcterms:modified>
</cp:coreProperties>
</file>