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38"/>
  </p:notesMasterIdLst>
  <p:handoutMasterIdLst>
    <p:handoutMasterId r:id="rId39"/>
  </p:handoutMasterIdLst>
  <p:sldIdLst>
    <p:sldId id="256" r:id="rId2"/>
    <p:sldId id="261" r:id="rId3"/>
    <p:sldId id="262" r:id="rId4"/>
    <p:sldId id="258" r:id="rId5"/>
    <p:sldId id="280" r:id="rId6"/>
    <p:sldId id="292" r:id="rId7"/>
    <p:sldId id="264" r:id="rId8"/>
    <p:sldId id="265" r:id="rId9"/>
    <p:sldId id="295" r:id="rId10"/>
    <p:sldId id="293" r:id="rId11"/>
    <p:sldId id="266" r:id="rId12"/>
    <p:sldId id="267" r:id="rId13"/>
    <p:sldId id="285" r:id="rId14"/>
    <p:sldId id="290" r:id="rId15"/>
    <p:sldId id="278" r:id="rId16"/>
    <p:sldId id="272" r:id="rId17"/>
    <p:sldId id="284" r:id="rId18"/>
    <p:sldId id="288" r:id="rId19"/>
    <p:sldId id="297" r:id="rId20"/>
    <p:sldId id="296" r:id="rId21"/>
    <p:sldId id="282" r:id="rId22"/>
    <p:sldId id="269" r:id="rId23"/>
    <p:sldId id="294" r:id="rId24"/>
    <p:sldId id="277" r:id="rId25"/>
    <p:sldId id="289" r:id="rId26"/>
    <p:sldId id="271" r:id="rId27"/>
    <p:sldId id="291" r:id="rId28"/>
    <p:sldId id="275" r:id="rId29"/>
    <p:sldId id="287" r:id="rId30"/>
    <p:sldId id="273" r:id="rId31"/>
    <p:sldId id="283" r:id="rId32"/>
    <p:sldId id="257" r:id="rId33"/>
    <p:sldId id="270" r:id="rId34"/>
    <p:sldId id="260" r:id="rId35"/>
    <p:sldId id="281" r:id="rId36"/>
    <p:sldId id="279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1AC0"/>
    <a:srgbClr val="00BC00"/>
    <a:srgbClr val="51C5FF"/>
    <a:srgbClr val="A1ACFF"/>
    <a:srgbClr val="C000C0"/>
    <a:srgbClr val="970000"/>
    <a:srgbClr val="DB3600"/>
    <a:srgbClr val="A20000"/>
    <a:srgbClr val="000051"/>
    <a:srgbClr val="C12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57" autoAdjust="0"/>
    <p:restoredTop sz="50000" autoAdjust="0"/>
  </p:normalViewPr>
  <p:slideViewPr>
    <p:cSldViewPr snapToGrid="0" snapToObjects="1">
      <p:cViewPr>
        <p:scale>
          <a:sx n="102" d="100"/>
          <a:sy n="102" d="100"/>
        </p:scale>
        <p:origin x="528" y="7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5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88DC4-9F1A-4D40-BD3E-5D42405AE465}" type="datetime1">
              <a:rPr lang="en-US" smtClean="0"/>
              <a:pPr/>
              <a:t>12/1/24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2CDFC-C9C8-4F49-BC57-6716D5963F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0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97C1A-A65D-3448-B4DE-9EA30E2A25BF}" type="datetime1">
              <a:rPr lang="en-US" smtClean="0"/>
              <a:pPr/>
              <a:t>12/1/24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B49D7-FFFE-CB40-96E0-8C697DD2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00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866" y="6541558"/>
            <a:ext cx="74420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387359" y="448234"/>
            <a:ext cx="49983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3193835" y="3322582"/>
            <a:ext cx="6699052" cy="34381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N. </a:t>
            </a:r>
            <a:r>
              <a:rPr lang="en-US" dirty="0" err="1"/>
              <a:t>Cartiglia</a:t>
            </a:r>
            <a:r>
              <a:rPr lang="en-US" dirty="0"/>
              <a:t>,  INFN Torino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749286" y="641762"/>
            <a:ext cx="71554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12350" y="-26109"/>
            <a:ext cx="11754658" cy="66787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>
              <a:defRPr sz="3200"/>
            </a:lvl1pPr>
          </a:lstStyle>
          <a:p>
            <a:r>
              <a:rPr lang="en-GB" dirty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to.infn.it/~cartigli/ufsd_project/ewExternalFiles/2208.05717.pdf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4D40B5-3F88-3743-8363-A360B8E5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59A94D-A112-AA44-B512-243BFE45FE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N. </a:t>
            </a:r>
            <a:r>
              <a:rPr lang="en-US" dirty="0" err="1"/>
              <a:t>Cartiglia</a:t>
            </a:r>
            <a:r>
              <a:rPr lang="en-US" dirty="0"/>
              <a:t>,  INFN Torino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90B3EB-9D13-4C4E-941A-8B6FB7246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570" y="-26109"/>
            <a:ext cx="11403437" cy="667871"/>
          </a:xfrm>
        </p:spPr>
        <p:txBody>
          <a:bodyPr/>
          <a:lstStyle/>
          <a:p>
            <a:r>
              <a:rPr lang="en-US" dirty="0"/>
              <a:t>Signal formation in LGAD detectors</a:t>
            </a:r>
            <a:r>
              <a:rPr lang="en-IT" dirty="0"/>
              <a:t>	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71816E-2CE8-FFEF-F301-18EE6543E78A}"/>
              </a:ext>
            </a:extLst>
          </p:cNvPr>
          <p:cNvSpPr txBox="1"/>
          <p:nvPr/>
        </p:nvSpPr>
        <p:spPr>
          <a:xfrm>
            <a:off x="2752627" y="1280359"/>
            <a:ext cx="7293984" cy="2574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Initial Ionization process and Landau distribution in PiN diodes</a:t>
            </a:r>
          </a:p>
          <a:p>
            <a:pPr algn="ctr">
              <a:lnSpc>
                <a:spcPct val="130000"/>
              </a:lnSpc>
            </a:pPr>
            <a:r>
              <a:rPr lang="en-IT" dirty="0"/>
              <a:t>(bare with me in this step, it is interesting)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Space charge effects during e/h drift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Gain quenching in LGAD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Temporal resolution in LGADs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Landau distribution in LGADs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A novel method to measure LGAD gains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BE31AD-7227-8698-A180-801281583113}"/>
              </a:ext>
            </a:extLst>
          </p:cNvPr>
          <p:cNvSpPr txBox="1"/>
          <p:nvPr/>
        </p:nvSpPr>
        <p:spPr>
          <a:xfrm>
            <a:off x="4185861" y="4389643"/>
            <a:ext cx="3820277" cy="1093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b="1" dirty="0"/>
              <a:t>N. Cartiglia</a:t>
            </a:r>
          </a:p>
          <a:p>
            <a:pPr algn="ctr">
              <a:lnSpc>
                <a:spcPct val="130000"/>
              </a:lnSpc>
            </a:pPr>
            <a:r>
              <a:rPr lang="en-IT" sz="1600" b="1" dirty="0"/>
              <a:t>L</a:t>
            </a:r>
            <a:r>
              <a:rPr lang="en-IT" sz="1600" dirty="0"/>
              <a:t>aboratory </a:t>
            </a:r>
            <a:r>
              <a:rPr lang="en-IT" sz="1600" b="1" dirty="0"/>
              <a:t>I</a:t>
            </a:r>
            <a:r>
              <a:rPr lang="en-IT" sz="1600" dirty="0"/>
              <a:t>nnovative </a:t>
            </a:r>
            <a:r>
              <a:rPr lang="en-IT" sz="1600" b="1" dirty="0"/>
              <a:t>S</a:t>
            </a:r>
            <a:r>
              <a:rPr lang="en-IT" sz="1600" dirty="0"/>
              <a:t>ilicon </a:t>
            </a:r>
            <a:r>
              <a:rPr lang="en-IT" sz="1600" b="1" dirty="0"/>
              <a:t>S</a:t>
            </a:r>
            <a:r>
              <a:rPr lang="en-IT" sz="1600" dirty="0"/>
              <a:t>ensors</a:t>
            </a:r>
          </a:p>
          <a:p>
            <a:pPr algn="ctr">
              <a:lnSpc>
                <a:spcPct val="130000"/>
              </a:lnSpc>
            </a:pPr>
            <a:r>
              <a:rPr lang="en-IT" sz="1600" dirty="0"/>
              <a:t>Torino</a:t>
            </a:r>
          </a:p>
        </p:txBody>
      </p:sp>
    </p:spTree>
    <p:extLst>
      <p:ext uri="{BB962C8B-B14F-4D97-AF65-F5344CB8AC3E}">
        <p14:creationId xmlns:p14="http://schemas.microsoft.com/office/powerpoint/2010/main" val="1793964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702D54-F46C-A556-5C72-7D5117049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5644E5-CB4C-51AF-2FEB-F15681E7E5F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D48EB2F-EF74-AB4E-99C9-4494485CC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IT" dirty="0"/>
              <a:t>pace charge effects</a:t>
            </a:r>
          </a:p>
        </p:txBody>
      </p:sp>
      <p:pic>
        <p:nvPicPr>
          <p:cNvPr id="13" name="Picture 12" descr="A rainbow colored graph with numbers&#10;&#10;Description automatically generated">
            <a:extLst>
              <a:ext uri="{FF2B5EF4-FFF2-40B4-BE49-F238E27FC236}">
                <a16:creationId xmlns:a16="http://schemas.microsoft.com/office/drawing/2014/main" id="{04215764-6D03-F780-D930-73B7F359ED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8073" y="2379642"/>
            <a:ext cx="2022597" cy="2661001"/>
          </a:xfrm>
          <a:prstGeom prst="rect">
            <a:avLst/>
          </a:prstGeom>
        </p:spPr>
      </p:pic>
      <p:pic>
        <p:nvPicPr>
          <p:cNvPr id="17" name="Picture 16" descr="A rainbow colored graph with numbers&#10;&#10;Description automatically generated">
            <a:extLst>
              <a:ext uri="{FF2B5EF4-FFF2-40B4-BE49-F238E27FC236}">
                <a16:creationId xmlns:a16="http://schemas.microsoft.com/office/drawing/2014/main" id="{26DF0111-A3F2-1A1D-F804-658448E96A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7209" y="2379642"/>
            <a:ext cx="2120571" cy="266100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7BEE1F2-B24C-C53D-F56B-770E2B564C4E}"/>
              </a:ext>
            </a:extLst>
          </p:cNvPr>
          <p:cNvSpPr txBox="1"/>
          <p:nvPr/>
        </p:nvSpPr>
        <p:spPr>
          <a:xfrm>
            <a:off x="945482" y="5654474"/>
            <a:ext cx="4672873" cy="10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/>
              <a:t>Charge density decreases during drift, equalizing the current</a:t>
            </a:r>
          </a:p>
          <a:p>
            <a:pPr algn="ctr">
              <a:lnSpc>
                <a:spcPct val="150000"/>
              </a:lnSpc>
            </a:pPr>
            <a:r>
              <a:rPr lang="en-US" sz="1400" dirty="0"/>
              <a:t>(connected with the talk “Finding sharks..” M. Moll)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C3DCFD0-C070-A9AE-C835-35E64146027A}"/>
              </a:ext>
            </a:extLst>
          </p:cNvPr>
          <p:cNvCxnSpPr>
            <a:cxnSpLocks/>
          </p:cNvCxnSpPr>
          <p:nvPr/>
        </p:nvCxnSpPr>
        <p:spPr>
          <a:xfrm>
            <a:off x="2213991" y="4130459"/>
            <a:ext cx="0" cy="312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345FACD3-11EE-A920-7867-A9092C183272}"/>
              </a:ext>
            </a:extLst>
          </p:cNvPr>
          <p:cNvSpPr txBox="1"/>
          <p:nvPr/>
        </p:nvSpPr>
        <p:spPr>
          <a:xfrm>
            <a:off x="1221728" y="3445916"/>
            <a:ext cx="969564" cy="273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/>
              <a:t>Electron drift</a:t>
            </a:r>
            <a:endParaRPr lang="en-IT" sz="900" b="1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D604DE1-E092-9456-E258-899194562C57}"/>
              </a:ext>
            </a:extLst>
          </p:cNvPr>
          <p:cNvSpPr/>
          <p:nvPr/>
        </p:nvSpPr>
        <p:spPr>
          <a:xfrm>
            <a:off x="1804588" y="3724474"/>
            <a:ext cx="409403" cy="293962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E357195-0C4B-60CE-1811-27532BC17AB0}"/>
              </a:ext>
            </a:extLst>
          </p:cNvPr>
          <p:cNvSpPr txBox="1"/>
          <p:nvPr/>
        </p:nvSpPr>
        <p:spPr>
          <a:xfrm>
            <a:off x="3867285" y="3494027"/>
            <a:ext cx="1286369" cy="273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/>
              <a:t>Longer distribution</a:t>
            </a:r>
            <a:endParaRPr lang="en-IT" sz="900" b="1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5712FAA-D124-0F74-E017-FB320D909D85}"/>
              </a:ext>
            </a:extLst>
          </p:cNvPr>
          <p:cNvSpPr/>
          <p:nvPr/>
        </p:nvSpPr>
        <p:spPr>
          <a:xfrm>
            <a:off x="4250144" y="2707041"/>
            <a:ext cx="409403" cy="293962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pic>
        <p:nvPicPr>
          <p:cNvPr id="6" name="Picture 5" descr="A graph with a line and dots&#10;&#10;Description automatically generated with medium confidence">
            <a:extLst>
              <a:ext uri="{FF2B5EF4-FFF2-40B4-BE49-F238E27FC236}">
                <a16:creationId xmlns:a16="http://schemas.microsoft.com/office/drawing/2014/main" id="{B3AE5C03-4136-8BE4-DCAF-9C2EECEEF1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5803" y="1928646"/>
            <a:ext cx="6358364" cy="32207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46F6E2-6780-D6FA-B487-7C5C9C4A98FD}"/>
              </a:ext>
            </a:extLst>
          </p:cNvPr>
          <p:cNvSpPr txBox="1"/>
          <p:nvPr/>
        </p:nvSpPr>
        <p:spPr>
          <a:xfrm>
            <a:off x="1126446" y="1592159"/>
            <a:ext cx="3987529" cy="696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WF2 simulation of a charge cloud drifting toward the electrode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EE60B1-CDD8-C675-1A1E-E8F90C7E487A}"/>
              </a:ext>
            </a:extLst>
          </p:cNvPr>
          <p:cNvSpPr txBox="1"/>
          <p:nvPr/>
        </p:nvSpPr>
        <p:spPr>
          <a:xfrm>
            <a:off x="6806645" y="5449581"/>
            <a:ext cx="4860278" cy="69705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/>
              <a:t>With Space charge repulsion, the temporal resolution in WF2 is slightly closer to the measured resolution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AB19A2-5503-9A98-0753-D61FC9EAAB12}"/>
              </a:ext>
            </a:extLst>
          </p:cNvPr>
          <p:cNvSpPr txBox="1"/>
          <p:nvPr/>
        </p:nvSpPr>
        <p:spPr>
          <a:xfrm rot="16200000">
            <a:off x="574356" y="2691121"/>
            <a:ext cx="614271" cy="288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sz="1100" b="1" dirty="0"/>
              <a:t>y</a:t>
            </a:r>
            <a:r>
              <a:rPr lang="en-IT" sz="1100" b="1" dirty="0"/>
              <a:t> [um]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46CBCC-1162-B536-27BB-BCA0D1D98FE4}"/>
              </a:ext>
            </a:extLst>
          </p:cNvPr>
          <p:cNvSpPr txBox="1"/>
          <p:nvPr/>
        </p:nvSpPr>
        <p:spPr>
          <a:xfrm rot="16200000">
            <a:off x="2957121" y="2691122"/>
            <a:ext cx="614271" cy="288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sz="1100" b="1" dirty="0"/>
              <a:t>y</a:t>
            </a:r>
            <a:r>
              <a:rPr lang="en-IT" sz="1100" b="1" dirty="0"/>
              <a:t> [um]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698D6D-E72B-B0A9-B75A-4B3EE065F913}"/>
              </a:ext>
            </a:extLst>
          </p:cNvPr>
          <p:cNvSpPr txBox="1"/>
          <p:nvPr/>
        </p:nvSpPr>
        <p:spPr>
          <a:xfrm>
            <a:off x="4846518" y="4969821"/>
            <a:ext cx="611065" cy="288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sz="1100" b="1" dirty="0"/>
              <a:t>x</a:t>
            </a:r>
            <a:r>
              <a:rPr lang="en-IT" sz="1100" b="1" dirty="0"/>
              <a:t> [um]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2C84D0-0C30-2088-8D22-D8013F22972E}"/>
              </a:ext>
            </a:extLst>
          </p:cNvPr>
          <p:cNvSpPr txBox="1"/>
          <p:nvPr/>
        </p:nvSpPr>
        <p:spPr>
          <a:xfrm>
            <a:off x="2408511" y="4969821"/>
            <a:ext cx="611065" cy="288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sz="1100" b="1" dirty="0"/>
              <a:t>x</a:t>
            </a:r>
            <a:r>
              <a:rPr lang="en-IT" sz="1100" b="1" dirty="0"/>
              <a:t> [um]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483E99-9301-054F-304A-982996B08F76}"/>
              </a:ext>
            </a:extLst>
          </p:cNvPr>
          <p:cNvSpPr txBox="1"/>
          <p:nvPr/>
        </p:nvSpPr>
        <p:spPr>
          <a:xfrm>
            <a:off x="1760953" y="649415"/>
            <a:ext cx="9057451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/>
              <a:t>During the e/h drift, the charge density decreases due to space charge effects </a:t>
            </a:r>
          </a:p>
        </p:txBody>
      </p:sp>
    </p:spTree>
    <p:extLst>
      <p:ext uri="{BB962C8B-B14F-4D97-AF65-F5344CB8AC3E}">
        <p14:creationId xmlns:p14="http://schemas.microsoft.com/office/powerpoint/2010/main" val="344412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702D54-F46C-A556-5C72-7D5117049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2738" y="6423949"/>
            <a:ext cx="674118" cy="316442"/>
          </a:xfrm>
        </p:spPr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5644E5-CB4C-51AF-2FEB-F15681E7E5F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D48EB2F-EF74-AB4E-99C9-4494485CC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Gain quenching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C01211D-F302-79D1-AD77-AE8038B972BC}"/>
              </a:ext>
            </a:extLst>
          </p:cNvPr>
          <p:cNvGrpSpPr/>
          <p:nvPr/>
        </p:nvGrpSpPr>
        <p:grpSpPr>
          <a:xfrm>
            <a:off x="1393604" y="2690515"/>
            <a:ext cx="3309892" cy="2176169"/>
            <a:chOff x="9455233" y="4565122"/>
            <a:chExt cx="2579806" cy="166237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8F2E1C1-A180-3874-E7F0-73DD4950CF7A}"/>
                </a:ext>
              </a:extLst>
            </p:cNvPr>
            <p:cNvSpPr/>
            <p:nvPr/>
          </p:nvSpPr>
          <p:spPr>
            <a:xfrm>
              <a:off x="9455233" y="4565122"/>
              <a:ext cx="2579806" cy="166237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386D241-49B9-051B-10AA-530E2DD56146}"/>
                </a:ext>
              </a:extLst>
            </p:cNvPr>
            <p:cNvSpPr/>
            <p:nvPr/>
          </p:nvSpPr>
          <p:spPr>
            <a:xfrm>
              <a:off x="9455233" y="4565122"/>
              <a:ext cx="2579806" cy="21602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n</a:t>
              </a:r>
              <a:r>
                <a:rPr lang="en-IT" sz="1600" dirty="0">
                  <a:solidFill>
                    <a:schemeClr val="tx1"/>
                  </a:solidFill>
                </a:rPr>
                <a:t>++ electrode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A691FDE-F941-45B0-AE9C-A78D0346C43E}"/>
                </a:ext>
              </a:extLst>
            </p:cNvPr>
            <p:cNvSpPr/>
            <p:nvPr/>
          </p:nvSpPr>
          <p:spPr>
            <a:xfrm>
              <a:off x="9455233" y="5727750"/>
              <a:ext cx="2579806" cy="21602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p</a:t>
              </a:r>
              <a:r>
                <a:rPr lang="en-IT" sz="1600" dirty="0">
                  <a:solidFill>
                    <a:schemeClr val="tx1"/>
                  </a:solidFill>
                </a:rPr>
                <a:t>+ gain implant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FB21265-637E-849B-4257-FFEF3712DAC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22718" y="4858939"/>
              <a:ext cx="10420" cy="81554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E23E552-2730-5355-280E-971B3F5FAF80}"/>
                </a:ext>
              </a:extLst>
            </p:cNvPr>
            <p:cNvSpPr txBox="1"/>
            <p:nvPr/>
          </p:nvSpPr>
          <p:spPr>
            <a:xfrm>
              <a:off x="9733138" y="4976794"/>
              <a:ext cx="834114" cy="611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/>
                <a:t>LGAD 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 err="1"/>
                <a:t>Efield</a:t>
              </a:r>
              <a:endParaRPr lang="en-US" sz="1200" dirty="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5F95F1D-AFC8-9E55-1931-86224C11F35F}"/>
                </a:ext>
              </a:extLst>
            </p:cNvPr>
            <p:cNvGrpSpPr/>
            <p:nvPr/>
          </p:nvGrpSpPr>
          <p:grpSpPr>
            <a:xfrm>
              <a:off x="10681160" y="4817507"/>
              <a:ext cx="1054443" cy="117855"/>
              <a:chOff x="7570573" y="5773339"/>
              <a:chExt cx="1054443" cy="117855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0C10C771-D321-ED2D-F142-D194E63092BF}"/>
                  </a:ext>
                </a:extLst>
              </p:cNvPr>
              <p:cNvSpPr/>
              <p:nvPr/>
            </p:nvSpPr>
            <p:spPr>
              <a:xfrm>
                <a:off x="75705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C680C90-6EF0-6872-A659-AA482F4D956E}"/>
                  </a:ext>
                </a:extLst>
              </p:cNvPr>
              <p:cNvSpPr/>
              <p:nvPr/>
            </p:nvSpPr>
            <p:spPr>
              <a:xfrm>
                <a:off x="77229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E899AFB2-2C8A-9B25-B507-FD3AF218B986}"/>
                  </a:ext>
                </a:extLst>
              </p:cNvPr>
              <p:cNvSpPr/>
              <p:nvPr/>
            </p:nvSpPr>
            <p:spPr>
              <a:xfrm>
                <a:off x="78753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A403FD9F-1DF9-A8A8-6365-94369D8C2A9E}"/>
                  </a:ext>
                </a:extLst>
              </p:cNvPr>
              <p:cNvSpPr/>
              <p:nvPr/>
            </p:nvSpPr>
            <p:spPr>
              <a:xfrm>
                <a:off x="80277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4FBD0036-3C3C-B48B-B9E6-AF31A1715C59}"/>
                  </a:ext>
                </a:extLst>
              </p:cNvPr>
              <p:cNvSpPr/>
              <p:nvPr/>
            </p:nvSpPr>
            <p:spPr>
              <a:xfrm>
                <a:off x="81801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860BDF28-9B5E-C6C1-9B93-8D99520451C4}"/>
                  </a:ext>
                </a:extLst>
              </p:cNvPr>
              <p:cNvSpPr/>
              <p:nvPr/>
            </p:nvSpPr>
            <p:spPr>
              <a:xfrm>
                <a:off x="83325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05277476-0DDA-758A-9041-12DDFC5000F0}"/>
                  </a:ext>
                </a:extLst>
              </p:cNvPr>
              <p:cNvSpPr/>
              <p:nvPr/>
            </p:nvSpPr>
            <p:spPr>
              <a:xfrm>
                <a:off x="84849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361F37F-D922-65F1-9A73-8953FDD4EDEA}"/>
                </a:ext>
              </a:extLst>
            </p:cNvPr>
            <p:cNvGrpSpPr/>
            <p:nvPr/>
          </p:nvGrpSpPr>
          <p:grpSpPr>
            <a:xfrm>
              <a:off x="10681160" y="5573539"/>
              <a:ext cx="1054443" cy="117855"/>
              <a:chOff x="7570573" y="5773339"/>
              <a:chExt cx="1054443" cy="117855"/>
            </a:xfrm>
            <a:solidFill>
              <a:schemeClr val="accent2">
                <a:lumMod val="10000"/>
                <a:lumOff val="90000"/>
              </a:schemeClr>
            </a:solidFill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13E2BCCA-8E31-C5DF-6D85-5DAE341FD538}"/>
                  </a:ext>
                </a:extLst>
              </p:cNvPr>
              <p:cNvSpPr/>
              <p:nvPr/>
            </p:nvSpPr>
            <p:spPr>
              <a:xfrm>
                <a:off x="75705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54EAECE6-F068-547E-937B-63E92F370CF4}"/>
                  </a:ext>
                </a:extLst>
              </p:cNvPr>
              <p:cNvSpPr/>
              <p:nvPr/>
            </p:nvSpPr>
            <p:spPr>
              <a:xfrm>
                <a:off x="77229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0D06BFAD-8983-8CC6-AED6-4C97D4733106}"/>
                  </a:ext>
                </a:extLst>
              </p:cNvPr>
              <p:cNvSpPr/>
              <p:nvPr/>
            </p:nvSpPr>
            <p:spPr>
              <a:xfrm>
                <a:off x="78753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92591F4-8FE7-BC12-26E4-7C27637ED924}"/>
                  </a:ext>
                </a:extLst>
              </p:cNvPr>
              <p:cNvSpPr/>
              <p:nvPr/>
            </p:nvSpPr>
            <p:spPr>
              <a:xfrm>
                <a:off x="80277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10CEAF6E-1A57-E4D9-B127-6CABC8706652}"/>
                  </a:ext>
                </a:extLst>
              </p:cNvPr>
              <p:cNvSpPr/>
              <p:nvPr/>
            </p:nvSpPr>
            <p:spPr>
              <a:xfrm>
                <a:off x="81801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DC802284-AC6C-9EA0-2909-716F44A6C680}"/>
                  </a:ext>
                </a:extLst>
              </p:cNvPr>
              <p:cNvSpPr/>
              <p:nvPr/>
            </p:nvSpPr>
            <p:spPr>
              <a:xfrm>
                <a:off x="83325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0E67C69F-1015-E40D-C769-BA0A89935150}"/>
                  </a:ext>
                </a:extLst>
              </p:cNvPr>
              <p:cNvSpPr/>
              <p:nvPr/>
            </p:nvSpPr>
            <p:spPr>
              <a:xfrm>
                <a:off x="84849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AFB661E4-C93C-B235-17A1-58FAF6845A76}"/>
                </a:ext>
              </a:extLst>
            </p:cNvPr>
            <p:cNvCxnSpPr>
              <a:cxnSpLocks/>
            </p:cNvCxnSpPr>
            <p:nvPr/>
          </p:nvCxnSpPr>
          <p:spPr>
            <a:xfrm>
              <a:off x="11055981" y="5059353"/>
              <a:ext cx="0" cy="4147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359C7E4-CD27-1E84-FF7C-BBD21C4FF4E9}"/>
                </a:ext>
              </a:extLst>
            </p:cNvPr>
            <p:cNvSpPr txBox="1"/>
            <p:nvPr/>
          </p:nvSpPr>
          <p:spPr>
            <a:xfrm>
              <a:off x="11145622" y="4874117"/>
              <a:ext cx="834114" cy="466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/>
                <a:t>Carriers 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 err="1"/>
                <a:t>Efield</a:t>
              </a:r>
              <a:endParaRPr lang="en-US" sz="1200" dirty="0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3CE6039D-A7A5-EE3D-734A-6FCF692EF00B}"/>
              </a:ext>
            </a:extLst>
          </p:cNvPr>
          <p:cNvSpPr txBox="1"/>
          <p:nvPr/>
        </p:nvSpPr>
        <p:spPr>
          <a:xfrm>
            <a:off x="855271" y="1669658"/>
            <a:ext cx="4879311" cy="1020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The charge carriers in the gain layer produce a field that is opposite to the LGAD field, lowering the gain.  </a:t>
            </a:r>
          </a:p>
          <a:p>
            <a:pPr>
              <a:lnSpc>
                <a:spcPct val="150000"/>
              </a:lnSpc>
            </a:pPr>
            <a:endParaRPr lang="en-US" sz="1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E158CD-84B1-126D-110A-BA582B39064E}"/>
              </a:ext>
            </a:extLst>
          </p:cNvPr>
          <p:cNvSpPr txBox="1"/>
          <p:nvPr/>
        </p:nvSpPr>
        <p:spPr>
          <a:xfrm>
            <a:off x="743074" y="5268684"/>
            <a:ext cx="5103704" cy="1343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Due to gain quench, the gain is lower for large charge depositions </a:t>
            </a:r>
          </a:p>
          <a:p>
            <a:pPr algn="ctr">
              <a:lnSpc>
                <a:spcPct val="150000"/>
              </a:lnSpc>
            </a:pPr>
            <a:r>
              <a:rPr lang="en-US" sz="1400" b="1" dirty="0"/>
              <a:t>Gain quenching acts as a dumper, equalizing the current</a:t>
            </a:r>
          </a:p>
        </p:txBody>
      </p:sp>
      <p:pic>
        <p:nvPicPr>
          <p:cNvPr id="8" name="Picture 7" descr="A graph with different colored dots and numbers&#10;&#10;Description automatically generated">
            <a:extLst>
              <a:ext uri="{FF2B5EF4-FFF2-40B4-BE49-F238E27FC236}">
                <a16:creationId xmlns:a16="http://schemas.microsoft.com/office/drawing/2014/main" id="{F28D3765-F80A-E36B-C6DC-F76BAFCE91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9724" y="2169812"/>
            <a:ext cx="6240846" cy="32255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56E65A-2B94-6456-F746-A24C1E1B34D8}"/>
              </a:ext>
            </a:extLst>
          </p:cNvPr>
          <p:cNvSpPr txBox="1"/>
          <p:nvPr/>
        </p:nvSpPr>
        <p:spPr>
          <a:xfrm>
            <a:off x="6876093" y="5483780"/>
            <a:ext cx="5103704" cy="6969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The WF2 simulation with Space charge repulsion and gain quench agrees well the measured resolution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FA738D-408D-ADA1-F8BE-42F9235F0E55}"/>
              </a:ext>
            </a:extLst>
          </p:cNvPr>
          <p:cNvSpPr txBox="1"/>
          <p:nvPr/>
        </p:nvSpPr>
        <p:spPr>
          <a:xfrm>
            <a:off x="6876093" y="5483780"/>
            <a:ext cx="4860278" cy="1020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/>
              <a:t>With Space charge repulsion and gain quench, the temporal resolution in WF2 is very similar to the measured resolution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3A0CB9-18D9-772B-7E61-108FD9055976}"/>
              </a:ext>
            </a:extLst>
          </p:cNvPr>
          <p:cNvSpPr txBox="1"/>
          <p:nvPr/>
        </p:nvSpPr>
        <p:spPr>
          <a:xfrm>
            <a:off x="1760953" y="637842"/>
            <a:ext cx="9057451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/>
              <a:t>The LGAD gain is not constant, it is smaller for large charge clusters</a:t>
            </a:r>
          </a:p>
        </p:txBody>
      </p:sp>
    </p:spTree>
    <p:extLst>
      <p:ext uri="{BB962C8B-B14F-4D97-AF65-F5344CB8AC3E}">
        <p14:creationId xmlns:p14="http://schemas.microsoft.com/office/powerpoint/2010/main" val="278219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309883-A54B-9FD5-F046-C9EF84A5D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B27056-1382-AD54-9477-08943655AA8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F8337F2-19DB-F4EC-A9CB-955912DA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LGAD signal formation: pictorial rappresentation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71FCF1-19B6-7E6E-E021-A5A57E2B8C5C}"/>
              </a:ext>
            </a:extLst>
          </p:cNvPr>
          <p:cNvGrpSpPr/>
          <p:nvPr/>
        </p:nvGrpSpPr>
        <p:grpSpPr>
          <a:xfrm>
            <a:off x="5116533" y="3215122"/>
            <a:ext cx="2616422" cy="3091210"/>
            <a:chOff x="5116533" y="3215122"/>
            <a:chExt cx="2616422" cy="309121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B1C4D6E-F224-E2E6-1348-E183D0B4B338}"/>
                </a:ext>
              </a:extLst>
            </p:cNvPr>
            <p:cNvSpPr/>
            <p:nvPr/>
          </p:nvSpPr>
          <p:spPr>
            <a:xfrm>
              <a:off x="5134841" y="3440541"/>
              <a:ext cx="2579806" cy="204940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FC5B414-1A1C-874F-E8EC-A9F6A5EE7590}"/>
                </a:ext>
              </a:extLst>
            </p:cNvPr>
            <p:cNvSpPr/>
            <p:nvPr/>
          </p:nvSpPr>
          <p:spPr>
            <a:xfrm>
              <a:off x="5134841" y="3215122"/>
              <a:ext cx="2579806" cy="21602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n</a:t>
              </a:r>
              <a:r>
                <a:rPr lang="en-IT" sz="1600" dirty="0">
                  <a:solidFill>
                    <a:schemeClr val="tx1"/>
                  </a:solidFill>
                </a:rPr>
                <a:t>++ electrode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A3699FE-62DB-64D3-60EE-FC3B488ECA0E}"/>
                </a:ext>
              </a:extLst>
            </p:cNvPr>
            <p:cNvSpPr/>
            <p:nvPr/>
          </p:nvSpPr>
          <p:spPr>
            <a:xfrm>
              <a:off x="5136268" y="3591087"/>
              <a:ext cx="2579806" cy="21602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p</a:t>
              </a:r>
              <a:r>
                <a:rPr lang="en-IT" sz="1600" dirty="0">
                  <a:solidFill>
                    <a:schemeClr val="tx1"/>
                  </a:solidFill>
                </a:rPr>
                <a:t>+ gain implant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5F08836-5100-D9B8-608F-7C8BAA630755}"/>
                </a:ext>
              </a:extLst>
            </p:cNvPr>
            <p:cNvGrpSpPr/>
            <p:nvPr/>
          </p:nvGrpSpPr>
          <p:grpSpPr>
            <a:xfrm>
              <a:off x="6366287" y="3489455"/>
              <a:ext cx="190934" cy="1934573"/>
              <a:chOff x="1748741" y="1427771"/>
              <a:chExt cx="683800" cy="1934573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9000B72-32B9-055A-90A0-13B4F3BFC9C2}"/>
                  </a:ext>
                </a:extLst>
              </p:cNvPr>
              <p:cNvSpPr/>
              <p:nvPr/>
            </p:nvSpPr>
            <p:spPr>
              <a:xfrm>
                <a:off x="1962822" y="2831347"/>
                <a:ext cx="255639" cy="347348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EBE0D5B9-6119-38EC-558A-F6076D8279B8}"/>
                  </a:ext>
                </a:extLst>
              </p:cNvPr>
              <p:cNvSpPr/>
              <p:nvPr/>
            </p:nvSpPr>
            <p:spPr>
              <a:xfrm>
                <a:off x="2007067" y="2647699"/>
                <a:ext cx="167149" cy="183648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BB06B58C-95E8-9FB3-0920-AB52EA566BB5}"/>
                  </a:ext>
                </a:extLst>
              </p:cNvPr>
              <p:cNvSpPr/>
              <p:nvPr/>
            </p:nvSpPr>
            <p:spPr>
              <a:xfrm>
                <a:off x="2054769" y="2620926"/>
                <a:ext cx="71744" cy="72768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B1AB0ED-9B98-882B-BBCC-92006BE78CAF}"/>
                  </a:ext>
                </a:extLst>
              </p:cNvPr>
              <p:cNvSpPr/>
              <p:nvPr/>
            </p:nvSpPr>
            <p:spPr>
              <a:xfrm>
                <a:off x="1748741" y="2021672"/>
                <a:ext cx="683800" cy="72010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8FE9895D-95AA-2008-9230-62D193F4B7B3}"/>
                  </a:ext>
                </a:extLst>
              </p:cNvPr>
              <p:cNvSpPr/>
              <p:nvPr/>
            </p:nvSpPr>
            <p:spPr>
              <a:xfrm>
                <a:off x="2015441" y="1874416"/>
                <a:ext cx="150401" cy="235974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83CC004-0FB1-FACC-07E4-AC9B935E741C}"/>
                  </a:ext>
                </a:extLst>
              </p:cNvPr>
              <p:cNvSpPr/>
              <p:nvPr/>
            </p:nvSpPr>
            <p:spPr>
              <a:xfrm>
                <a:off x="2015441" y="3019041"/>
                <a:ext cx="150401" cy="1836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515F5758-8EBA-A3D2-22B3-A348FAA465A8}"/>
                  </a:ext>
                </a:extLst>
              </p:cNvPr>
              <p:cNvSpPr/>
              <p:nvPr/>
            </p:nvSpPr>
            <p:spPr>
              <a:xfrm>
                <a:off x="1962822" y="1630553"/>
                <a:ext cx="255639" cy="331571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32E6DB88-B833-73F2-CC46-8824217021E1}"/>
                  </a:ext>
                </a:extLst>
              </p:cNvPr>
              <p:cNvSpPr/>
              <p:nvPr/>
            </p:nvSpPr>
            <p:spPr>
              <a:xfrm>
                <a:off x="2015440" y="1427771"/>
                <a:ext cx="150401" cy="187006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5B190582-2829-8805-75EC-9B7DD3C51747}"/>
                  </a:ext>
                </a:extLst>
              </p:cNvPr>
              <p:cNvSpPr/>
              <p:nvPr/>
            </p:nvSpPr>
            <p:spPr>
              <a:xfrm>
                <a:off x="1998692" y="3178695"/>
                <a:ext cx="167149" cy="1836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EBEA5AD-D853-AEB1-BEAC-92F1E28303B3}"/>
                </a:ext>
              </a:extLst>
            </p:cNvPr>
            <p:cNvSpPr txBox="1"/>
            <p:nvPr/>
          </p:nvSpPr>
          <p:spPr>
            <a:xfrm>
              <a:off x="5116533" y="5893655"/>
              <a:ext cx="2616422" cy="412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/>
                <a:t>Space Charge effects</a:t>
              </a:r>
              <a:endParaRPr lang="en-IT" b="1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5334AA1-98AB-307D-2152-056569F9008F}"/>
              </a:ext>
            </a:extLst>
          </p:cNvPr>
          <p:cNvGrpSpPr/>
          <p:nvPr/>
        </p:nvGrpSpPr>
        <p:grpSpPr>
          <a:xfrm>
            <a:off x="1059942" y="3191127"/>
            <a:ext cx="2866314" cy="3116244"/>
            <a:chOff x="1059942" y="3191127"/>
            <a:chExt cx="2866314" cy="311624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7EDAD1A-B741-E1DA-9891-BDFCD17B154C}"/>
                </a:ext>
              </a:extLst>
            </p:cNvPr>
            <p:cNvSpPr/>
            <p:nvPr/>
          </p:nvSpPr>
          <p:spPr>
            <a:xfrm>
              <a:off x="1345023" y="3416546"/>
              <a:ext cx="2579806" cy="204940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D23FB0-5071-5970-6C67-0BB09234DAC7}"/>
                </a:ext>
              </a:extLst>
            </p:cNvPr>
            <p:cNvSpPr/>
            <p:nvPr/>
          </p:nvSpPr>
          <p:spPr>
            <a:xfrm>
              <a:off x="1345023" y="3191127"/>
              <a:ext cx="2579806" cy="21602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n</a:t>
              </a:r>
              <a:r>
                <a:rPr lang="en-IT" sz="1600" dirty="0">
                  <a:solidFill>
                    <a:schemeClr val="tx1"/>
                  </a:solidFill>
                </a:rPr>
                <a:t>++ electrode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D3992D-E329-F078-4DA9-0242C1D120E6}"/>
                </a:ext>
              </a:extLst>
            </p:cNvPr>
            <p:cNvSpPr/>
            <p:nvPr/>
          </p:nvSpPr>
          <p:spPr>
            <a:xfrm>
              <a:off x="1346450" y="3567092"/>
              <a:ext cx="2579806" cy="21602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p</a:t>
              </a:r>
              <a:r>
                <a:rPr lang="en-IT" sz="1600" dirty="0">
                  <a:solidFill>
                    <a:schemeClr val="tx1"/>
                  </a:solidFill>
                </a:rPr>
                <a:t>+ gain implant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97872AD-9676-7160-3AA9-C4DDFC992328}"/>
                </a:ext>
              </a:extLst>
            </p:cNvPr>
            <p:cNvGrpSpPr/>
            <p:nvPr/>
          </p:nvGrpSpPr>
          <p:grpSpPr>
            <a:xfrm>
              <a:off x="2319001" y="3489455"/>
              <a:ext cx="324706" cy="1879047"/>
              <a:chOff x="1638721" y="1483297"/>
              <a:chExt cx="898116" cy="1879047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9B28DB16-F29C-684C-B5A3-346786277211}"/>
                  </a:ext>
                </a:extLst>
              </p:cNvPr>
              <p:cNvSpPr/>
              <p:nvPr/>
            </p:nvSpPr>
            <p:spPr>
              <a:xfrm>
                <a:off x="1780298" y="2831347"/>
                <a:ext cx="574012" cy="235974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A48916FC-B9AC-E6AA-AF59-DB1B1BE5B66E}"/>
                  </a:ext>
                </a:extLst>
              </p:cNvPr>
              <p:cNvSpPr/>
              <p:nvPr/>
            </p:nvSpPr>
            <p:spPr>
              <a:xfrm>
                <a:off x="2007067" y="2693695"/>
                <a:ext cx="167149" cy="137651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1D969EA1-6FA1-BDA0-A6F1-5F1E971F94F8}"/>
                  </a:ext>
                </a:extLst>
              </p:cNvPr>
              <p:cNvSpPr/>
              <p:nvPr/>
            </p:nvSpPr>
            <p:spPr>
              <a:xfrm>
                <a:off x="2054769" y="2620926"/>
                <a:ext cx="71744" cy="72768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AFADE8F9-EEF3-F746-D964-045E0B7DB32B}"/>
                  </a:ext>
                </a:extLst>
              </p:cNvPr>
              <p:cNvSpPr/>
              <p:nvPr/>
            </p:nvSpPr>
            <p:spPr>
              <a:xfrm>
                <a:off x="1638721" y="2021673"/>
                <a:ext cx="898116" cy="583476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1A16E538-CE7A-7672-14CD-44C3C3006136}"/>
                  </a:ext>
                </a:extLst>
              </p:cNvPr>
              <p:cNvSpPr/>
              <p:nvPr/>
            </p:nvSpPr>
            <p:spPr>
              <a:xfrm>
                <a:off x="2015441" y="1874416"/>
                <a:ext cx="150401" cy="13148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48AF2324-D07C-21F1-DB24-C5F90B7DE373}"/>
                  </a:ext>
                </a:extLst>
              </p:cNvPr>
              <p:cNvSpPr/>
              <p:nvPr/>
            </p:nvSpPr>
            <p:spPr>
              <a:xfrm>
                <a:off x="2015441" y="3071210"/>
                <a:ext cx="150401" cy="13148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6653508-E3C9-1852-B4BC-446BAE4941C7}"/>
                  </a:ext>
                </a:extLst>
              </p:cNvPr>
              <p:cNvSpPr/>
              <p:nvPr/>
            </p:nvSpPr>
            <p:spPr>
              <a:xfrm>
                <a:off x="1962822" y="1630554"/>
                <a:ext cx="255639" cy="235974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B98AA38-5E83-69F8-C3E9-3229C6D1E5B4}"/>
                  </a:ext>
                </a:extLst>
              </p:cNvPr>
              <p:cNvSpPr/>
              <p:nvPr/>
            </p:nvSpPr>
            <p:spPr>
              <a:xfrm>
                <a:off x="2015440" y="1483297"/>
                <a:ext cx="150401" cy="13148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CCD496E5-1153-8D08-3E07-D479AF71B0A4}"/>
                  </a:ext>
                </a:extLst>
              </p:cNvPr>
              <p:cNvSpPr/>
              <p:nvPr/>
            </p:nvSpPr>
            <p:spPr>
              <a:xfrm>
                <a:off x="1998692" y="3224693"/>
                <a:ext cx="167149" cy="137651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381E452-B448-798E-ABF3-7A3134AD932C}"/>
                </a:ext>
              </a:extLst>
            </p:cNvPr>
            <p:cNvSpPr txBox="1"/>
            <p:nvPr/>
          </p:nvSpPr>
          <p:spPr>
            <a:xfrm>
              <a:off x="1059942" y="5894694"/>
              <a:ext cx="2864887" cy="412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b="1" dirty="0"/>
                <a:t>In</a:t>
              </a:r>
              <a:r>
                <a:rPr lang="en-GB" b="1" dirty="0" err="1"/>
                <a:t>i</a:t>
              </a:r>
              <a:r>
                <a:rPr lang="en-IT" b="1" dirty="0"/>
                <a:t>tial energy deposition</a:t>
              </a: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61CC804A-BD38-2EA0-00A6-EDD65BAED4D0}"/>
                </a:ext>
              </a:extLst>
            </p:cNvPr>
            <p:cNvCxnSpPr/>
            <p:nvPr/>
          </p:nvCxnSpPr>
          <p:spPr>
            <a:xfrm flipV="1">
              <a:off x="2746664" y="4012054"/>
              <a:ext cx="0" cy="8389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EA6B78E-C572-1F7B-6F6B-EDFC4CA6EC40}"/>
                </a:ext>
              </a:extLst>
            </p:cNvPr>
            <p:cNvSpPr txBox="1"/>
            <p:nvPr/>
          </p:nvSpPr>
          <p:spPr>
            <a:xfrm>
              <a:off x="2752714" y="4204231"/>
              <a:ext cx="1172116" cy="305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GB" sz="1200" b="1" dirty="0"/>
                <a:t>E</a:t>
              </a:r>
              <a:r>
                <a:rPr lang="en-IT" sz="1200" b="1" dirty="0"/>
                <a:t>lectrons drift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494F52E-DC85-BB82-81F1-497F1814D608}"/>
              </a:ext>
            </a:extLst>
          </p:cNvPr>
          <p:cNvGrpSpPr/>
          <p:nvPr/>
        </p:nvGrpSpPr>
        <p:grpSpPr>
          <a:xfrm>
            <a:off x="8810087" y="3215122"/>
            <a:ext cx="2581233" cy="3091211"/>
            <a:chOff x="8810087" y="3215122"/>
            <a:chExt cx="2581233" cy="3091211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CBAE00B-B35E-B6AB-3540-46CB4705A97E}"/>
                </a:ext>
              </a:extLst>
            </p:cNvPr>
            <p:cNvSpPr txBox="1"/>
            <p:nvPr/>
          </p:nvSpPr>
          <p:spPr>
            <a:xfrm>
              <a:off x="9139129" y="5893656"/>
              <a:ext cx="2037737" cy="412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/>
                <a:t>Gain Quenching</a:t>
              </a:r>
              <a:endParaRPr lang="en-IT" b="1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D75AD1D-5E8D-6482-0BAB-1C9950CA3CDD}"/>
                </a:ext>
              </a:extLst>
            </p:cNvPr>
            <p:cNvSpPr/>
            <p:nvPr/>
          </p:nvSpPr>
          <p:spPr>
            <a:xfrm>
              <a:off x="8810087" y="3440541"/>
              <a:ext cx="2579806" cy="204940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5A2331A-298B-E037-6E00-036F6D58486C}"/>
                </a:ext>
              </a:extLst>
            </p:cNvPr>
            <p:cNvSpPr/>
            <p:nvPr/>
          </p:nvSpPr>
          <p:spPr>
            <a:xfrm>
              <a:off x="8810087" y="3215122"/>
              <a:ext cx="2579806" cy="21602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n</a:t>
              </a:r>
              <a:r>
                <a:rPr lang="en-IT" sz="1600" dirty="0">
                  <a:solidFill>
                    <a:schemeClr val="tx1"/>
                  </a:solidFill>
                </a:rPr>
                <a:t>++ electrode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8162E13-F193-896E-0A80-CB7D0101884F}"/>
                </a:ext>
              </a:extLst>
            </p:cNvPr>
            <p:cNvSpPr/>
            <p:nvPr/>
          </p:nvSpPr>
          <p:spPr>
            <a:xfrm>
              <a:off x="8811514" y="3591087"/>
              <a:ext cx="2579806" cy="21602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p</a:t>
              </a:r>
              <a:r>
                <a:rPr lang="en-IT" sz="1600" dirty="0">
                  <a:solidFill>
                    <a:schemeClr val="tx1"/>
                  </a:solidFill>
                </a:rPr>
                <a:t>+ gain implant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C9185092-4A26-832A-1A7F-DAAED0604F1E}"/>
                </a:ext>
              </a:extLst>
            </p:cNvPr>
            <p:cNvGrpSpPr/>
            <p:nvPr/>
          </p:nvGrpSpPr>
          <p:grpSpPr>
            <a:xfrm rot="10800000">
              <a:off x="10105539" y="3473962"/>
              <a:ext cx="120637" cy="1934573"/>
              <a:chOff x="1748741" y="1427771"/>
              <a:chExt cx="903838" cy="1934573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34F47F8-C077-E0C4-28A8-86223238F4E7}"/>
                  </a:ext>
                </a:extLst>
              </p:cNvPr>
              <p:cNvSpPr/>
              <p:nvPr/>
            </p:nvSpPr>
            <p:spPr>
              <a:xfrm>
                <a:off x="1962823" y="2746504"/>
                <a:ext cx="689756" cy="347348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9B06DE31-576D-C661-4AE7-CB7C1A1539E8}"/>
                  </a:ext>
                </a:extLst>
              </p:cNvPr>
              <p:cNvSpPr/>
              <p:nvPr/>
            </p:nvSpPr>
            <p:spPr>
              <a:xfrm flipH="1">
                <a:off x="1998690" y="2553429"/>
                <a:ext cx="480863" cy="183648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BB8D8ED3-5D40-B3F2-BA1B-455EAA30ABE4}"/>
                  </a:ext>
                </a:extLst>
              </p:cNvPr>
              <p:cNvSpPr/>
              <p:nvPr/>
            </p:nvSpPr>
            <p:spPr>
              <a:xfrm>
                <a:off x="2054769" y="2620926"/>
                <a:ext cx="71744" cy="72768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F2598299-594A-0DCB-93A6-5A060D3B81A4}"/>
                  </a:ext>
                </a:extLst>
              </p:cNvPr>
              <p:cNvSpPr/>
              <p:nvPr/>
            </p:nvSpPr>
            <p:spPr>
              <a:xfrm>
                <a:off x="1748741" y="2021673"/>
                <a:ext cx="903838" cy="514261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933CE546-1029-FA24-F201-45F7BBD072BD}"/>
                  </a:ext>
                </a:extLst>
              </p:cNvPr>
              <p:cNvSpPr/>
              <p:nvPr/>
            </p:nvSpPr>
            <p:spPr>
              <a:xfrm>
                <a:off x="2015440" y="1874416"/>
                <a:ext cx="447360" cy="235974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1500EC4-C506-B2E8-4B7A-AE78C66E8861}"/>
                  </a:ext>
                </a:extLst>
              </p:cNvPr>
              <p:cNvSpPr/>
              <p:nvPr/>
            </p:nvSpPr>
            <p:spPr>
              <a:xfrm>
                <a:off x="2015440" y="3019041"/>
                <a:ext cx="464113" cy="1836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EFB0C5D7-AD13-4B81-A1D3-1FEDBE479857}"/>
                  </a:ext>
                </a:extLst>
              </p:cNvPr>
              <p:cNvSpPr/>
              <p:nvPr/>
            </p:nvSpPr>
            <p:spPr>
              <a:xfrm>
                <a:off x="1962823" y="1630553"/>
                <a:ext cx="689756" cy="331571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690563AD-3A28-AF47-BB73-380462D3214C}"/>
                  </a:ext>
                </a:extLst>
              </p:cNvPr>
              <p:cNvSpPr/>
              <p:nvPr/>
            </p:nvSpPr>
            <p:spPr>
              <a:xfrm>
                <a:off x="2015436" y="1427771"/>
                <a:ext cx="447364" cy="187006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6575B822-91D2-4929-45D2-06133B5DDDFC}"/>
                  </a:ext>
                </a:extLst>
              </p:cNvPr>
              <p:cNvSpPr/>
              <p:nvPr/>
            </p:nvSpPr>
            <p:spPr>
              <a:xfrm>
                <a:off x="1998690" y="3178695"/>
                <a:ext cx="464110" cy="183649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C274E6A3-E196-6E34-2E60-71842816C19B}"/>
                </a:ext>
              </a:extLst>
            </p:cNvPr>
            <p:cNvCxnSpPr>
              <a:cxnSpLocks/>
            </p:cNvCxnSpPr>
            <p:nvPr/>
          </p:nvCxnSpPr>
          <p:spPr>
            <a:xfrm>
              <a:off x="10368376" y="4172074"/>
              <a:ext cx="0" cy="6485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E7F7030-29FD-8059-1C6F-89424E5B16EB}"/>
                </a:ext>
              </a:extLst>
            </p:cNvPr>
            <p:cNvSpPr txBox="1"/>
            <p:nvPr/>
          </p:nvSpPr>
          <p:spPr>
            <a:xfrm>
              <a:off x="10368376" y="4172980"/>
              <a:ext cx="909223" cy="305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b="1" dirty="0"/>
                <a:t>Holes </a:t>
              </a:r>
              <a:r>
                <a:rPr lang="en-IT" sz="1200" b="1" dirty="0"/>
                <a:t>drift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1FB4E0E3-CAEB-AB3A-0E36-50DF268C6D21}"/>
              </a:ext>
            </a:extLst>
          </p:cNvPr>
          <p:cNvSpPr txBox="1"/>
          <p:nvPr/>
        </p:nvSpPr>
        <p:spPr>
          <a:xfrm>
            <a:off x="727344" y="919972"/>
            <a:ext cx="11394800" cy="149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b="1" dirty="0"/>
              <a:t>LGAD signal formation needs to include these three mechanism</a:t>
            </a:r>
            <a:r>
              <a:rPr lang="en-GB" b="1" dirty="0"/>
              <a:t>s</a:t>
            </a:r>
            <a:r>
              <a:rPr lang="en-IT" b="1" dirty="0"/>
              <a:t>:</a:t>
            </a:r>
            <a:endParaRPr lang="en-IT" dirty="0"/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IT" dirty="0"/>
              <a:t>An initial non-uniform energy deposition obtained as sum of elemental deposits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IT" dirty="0"/>
              <a:t>Space Charge effects during the particle drift.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IT" dirty="0"/>
              <a:t>Gain Quench during multiplication.</a:t>
            </a:r>
          </a:p>
        </p:txBody>
      </p:sp>
    </p:spTree>
    <p:extLst>
      <p:ext uri="{BB962C8B-B14F-4D97-AF65-F5344CB8AC3E}">
        <p14:creationId xmlns:p14="http://schemas.microsoft.com/office/powerpoint/2010/main" val="137056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DA430A-A385-A3E4-6FC5-8B417FD87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390640-DF18-9743-BD68-6E11EAD40D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4AAB27-BDDE-5BFF-9BB5-5582E9597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Effect of gain quench on the LGAD Landau distribution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8BA32-5B27-6742-DA14-CA7F107CACEA}"/>
              </a:ext>
            </a:extLst>
          </p:cNvPr>
          <p:cNvSpPr txBox="1"/>
          <p:nvPr/>
        </p:nvSpPr>
        <p:spPr>
          <a:xfrm>
            <a:off x="1204982" y="1025215"/>
            <a:ext cx="10357631" cy="1371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/>
              <a:t>Since the gain is lower for large charge deposits, </a:t>
            </a:r>
            <a:r>
              <a:rPr lang="en-GB" sz="2000" b="1" dirty="0"/>
              <a:t>the gain mechanism distorts the initial Landau distribution</a:t>
            </a:r>
            <a:r>
              <a:rPr lang="en-GB" sz="2000" dirty="0"/>
              <a:t>, decreasing the Landau high tail.</a:t>
            </a:r>
          </a:p>
          <a:p>
            <a:pPr>
              <a:lnSpc>
                <a:spcPct val="130000"/>
              </a:lnSpc>
            </a:pPr>
            <a:endParaRPr lang="en-GB" sz="2000" b="1" dirty="0">
              <a:solidFill>
                <a:srgbClr val="800000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9B8F07C-65BD-21B2-9E65-DF5B60BAD217}"/>
              </a:ext>
            </a:extLst>
          </p:cNvPr>
          <p:cNvGrpSpPr/>
          <p:nvPr/>
        </p:nvGrpSpPr>
        <p:grpSpPr>
          <a:xfrm>
            <a:off x="6213045" y="2118770"/>
            <a:ext cx="5878019" cy="4055519"/>
            <a:chOff x="6213045" y="2118770"/>
            <a:chExt cx="5878019" cy="4055519"/>
          </a:xfrm>
        </p:grpSpPr>
        <p:pic>
          <p:nvPicPr>
            <p:cNvPr id="26" name="Picture 25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E9D08B6E-AD0B-100B-4FD0-FEF091540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89823" y="2396809"/>
              <a:ext cx="5605540" cy="3724948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43B333-9DB0-3864-6476-CC46A354EAF2}"/>
                </a:ext>
              </a:extLst>
            </p:cNvPr>
            <p:cNvSpPr txBox="1"/>
            <p:nvPr/>
          </p:nvSpPr>
          <p:spPr>
            <a:xfrm>
              <a:off x="7890626" y="2118770"/>
              <a:ext cx="4200438" cy="746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600" b="1" dirty="0"/>
                <a:t>HPK2 beta measurement</a:t>
              </a:r>
            </a:p>
            <a:p>
              <a:pPr>
                <a:lnSpc>
                  <a:spcPct val="130000"/>
                </a:lnSpc>
              </a:pPr>
              <a:endParaRPr lang="en-GB" sz="1600" b="1" dirty="0">
                <a:solidFill>
                  <a:srgbClr val="800000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8FB3C4E-5465-8AA7-16DB-7D2032E24EF5}"/>
                </a:ext>
              </a:extLst>
            </p:cNvPr>
            <p:cNvSpPr txBox="1"/>
            <p:nvPr/>
          </p:nvSpPr>
          <p:spPr>
            <a:xfrm>
              <a:off x="9626925" y="3203033"/>
              <a:ext cx="2032760" cy="582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200" b="1" dirty="0">
                  <a:solidFill>
                    <a:srgbClr val="FF0000"/>
                  </a:solidFill>
                </a:rPr>
                <a:t>Gain 9, rescaled by 7 </a:t>
              </a:r>
            </a:p>
            <a:p>
              <a:pPr>
                <a:lnSpc>
                  <a:spcPct val="130000"/>
                </a:lnSpc>
              </a:pPr>
              <a:endParaRPr lang="en-GB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E07F1C3-1ECB-F7EA-3812-BE5ADBAAA8EF}"/>
                </a:ext>
              </a:extLst>
            </p:cNvPr>
            <p:cNvSpPr txBox="1"/>
            <p:nvPr/>
          </p:nvSpPr>
          <p:spPr>
            <a:xfrm>
              <a:off x="8605422" y="4662395"/>
              <a:ext cx="2032760" cy="582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200" b="1" dirty="0">
                  <a:solidFill>
                    <a:srgbClr val="221AC0"/>
                  </a:solidFill>
                </a:rPr>
                <a:t>Gain 62</a:t>
              </a:r>
            </a:p>
            <a:p>
              <a:pPr>
                <a:lnSpc>
                  <a:spcPct val="130000"/>
                </a:lnSpc>
              </a:pPr>
              <a:endParaRPr lang="en-GB" sz="1200" b="1" dirty="0">
                <a:solidFill>
                  <a:srgbClr val="221AC0"/>
                </a:solidFill>
              </a:endParaRP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9F92A214-A12F-F01C-1232-9CA6EBE7B4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72156" y="4850487"/>
              <a:ext cx="658789" cy="1428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7CA0F59-69B4-5C54-65FE-A1317FB12C18}"/>
                </a:ext>
              </a:extLst>
            </p:cNvPr>
            <p:cNvSpPr txBox="1"/>
            <p:nvPr/>
          </p:nvSpPr>
          <p:spPr>
            <a:xfrm>
              <a:off x="10099530" y="5832785"/>
              <a:ext cx="1167307" cy="3415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Signal [mV]</a:t>
              </a:r>
              <a:endParaRPr lang="en-IT" sz="1400" b="1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5ABECFF-9568-7677-A69A-AAC170C60601}"/>
                </a:ext>
              </a:extLst>
            </p:cNvPr>
            <p:cNvSpPr txBox="1"/>
            <p:nvPr/>
          </p:nvSpPr>
          <p:spPr>
            <a:xfrm>
              <a:off x="10328941" y="4809918"/>
              <a:ext cx="979755" cy="3415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Distortion</a:t>
              </a:r>
              <a:endParaRPr lang="en-IT" sz="1400" b="1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2E4C70F-09A6-A0B4-528C-A970EA5C7D75}"/>
                </a:ext>
              </a:extLst>
            </p:cNvPr>
            <p:cNvSpPr txBox="1"/>
            <p:nvPr/>
          </p:nvSpPr>
          <p:spPr>
            <a:xfrm rot="16200000">
              <a:off x="6016549" y="2647938"/>
              <a:ext cx="734496" cy="3415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Entries</a:t>
              </a:r>
              <a:endParaRPr lang="en-IT" sz="1400" b="1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403863C-B83C-3B91-B859-58B2B45C5DB5}"/>
              </a:ext>
            </a:extLst>
          </p:cNvPr>
          <p:cNvGrpSpPr/>
          <p:nvPr/>
        </p:nvGrpSpPr>
        <p:grpSpPr>
          <a:xfrm>
            <a:off x="403353" y="2559865"/>
            <a:ext cx="5923524" cy="3272920"/>
            <a:chOff x="5595461" y="2556077"/>
            <a:chExt cx="5237172" cy="3272920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3270086-E63C-9834-CD4B-CF055B169B37}"/>
                </a:ext>
              </a:extLst>
            </p:cNvPr>
            <p:cNvCxnSpPr>
              <a:cxnSpLocks/>
            </p:cNvCxnSpPr>
            <p:nvPr/>
          </p:nvCxnSpPr>
          <p:spPr>
            <a:xfrm>
              <a:off x="5980819" y="4734682"/>
              <a:ext cx="4582548" cy="4056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19322CE-719C-B2C4-C7CA-2ACF551E11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80819" y="3094354"/>
              <a:ext cx="0" cy="164032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BE9B201-FD54-D515-ED58-7781C25A692B}"/>
                </a:ext>
              </a:extLst>
            </p:cNvPr>
            <p:cNvSpPr/>
            <p:nvPr/>
          </p:nvSpPr>
          <p:spPr>
            <a:xfrm>
              <a:off x="5980820" y="3165335"/>
              <a:ext cx="1774208" cy="1569712"/>
            </a:xfrm>
            <a:custGeom>
              <a:avLst/>
              <a:gdLst>
                <a:gd name="connsiteX0" fmla="*/ 0 w 2538483"/>
                <a:gd name="connsiteY0" fmla="*/ 1552640 h 1569712"/>
                <a:gd name="connsiteX1" fmla="*/ 218364 w 2538483"/>
                <a:gd name="connsiteY1" fmla="*/ 1552640 h 1569712"/>
                <a:gd name="connsiteX2" fmla="*/ 286603 w 2538483"/>
                <a:gd name="connsiteY2" fmla="*/ 1375219 h 1569712"/>
                <a:gd name="connsiteX3" fmla="*/ 327546 w 2538483"/>
                <a:gd name="connsiteY3" fmla="*/ 1034025 h 1569712"/>
                <a:gd name="connsiteX4" fmla="*/ 354842 w 2538483"/>
                <a:gd name="connsiteY4" fmla="*/ 460819 h 1569712"/>
                <a:gd name="connsiteX5" fmla="*/ 436728 w 2538483"/>
                <a:gd name="connsiteY5" fmla="*/ 24091 h 1569712"/>
                <a:gd name="connsiteX6" fmla="*/ 586854 w 2538483"/>
                <a:gd name="connsiteY6" fmla="*/ 92330 h 1569712"/>
                <a:gd name="connsiteX7" fmla="*/ 750627 w 2538483"/>
                <a:gd name="connsiteY7" fmla="*/ 392581 h 1569712"/>
                <a:gd name="connsiteX8" fmla="*/ 941695 w 2538483"/>
                <a:gd name="connsiteY8" fmla="*/ 829309 h 1569712"/>
                <a:gd name="connsiteX9" fmla="*/ 1255594 w 2538483"/>
                <a:gd name="connsiteY9" fmla="*/ 1074969 h 1569712"/>
                <a:gd name="connsiteX10" fmla="*/ 1733266 w 2538483"/>
                <a:gd name="connsiteY10" fmla="*/ 1320628 h 1569712"/>
                <a:gd name="connsiteX11" fmla="*/ 2142698 w 2538483"/>
                <a:gd name="connsiteY11" fmla="*/ 1402515 h 1569712"/>
                <a:gd name="connsiteX12" fmla="*/ 2538483 w 2538483"/>
                <a:gd name="connsiteY12" fmla="*/ 1443458 h 156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38483" h="1569712">
                  <a:moveTo>
                    <a:pt x="0" y="1552640"/>
                  </a:moveTo>
                  <a:cubicBezTo>
                    <a:pt x="85298" y="1567425"/>
                    <a:pt x="170597" y="1582210"/>
                    <a:pt x="218364" y="1552640"/>
                  </a:cubicBezTo>
                  <a:cubicBezTo>
                    <a:pt x="266131" y="1523070"/>
                    <a:pt x="268406" y="1461655"/>
                    <a:pt x="286603" y="1375219"/>
                  </a:cubicBezTo>
                  <a:cubicBezTo>
                    <a:pt x="304800" y="1288783"/>
                    <a:pt x="316173" y="1186425"/>
                    <a:pt x="327546" y="1034025"/>
                  </a:cubicBezTo>
                  <a:cubicBezTo>
                    <a:pt x="338919" y="881625"/>
                    <a:pt x="336645" y="629141"/>
                    <a:pt x="354842" y="460819"/>
                  </a:cubicBezTo>
                  <a:cubicBezTo>
                    <a:pt x="373039" y="292497"/>
                    <a:pt x="398059" y="85506"/>
                    <a:pt x="436728" y="24091"/>
                  </a:cubicBezTo>
                  <a:cubicBezTo>
                    <a:pt x="475397" y="-37324"/>
                    <a:pt x="534538" y="30915"/>
                    <a:pt x="586854" y="92330"/>
                  </a:cubicBezTo>
                  <a:cubicBezTo>
                    <a:pt x="639170" y="153745"/>
                    <a:pt x="691487" y="269751"/>
                    <a:pt x="750627" y="392581"/>
                  </a:cubicBezTo>
                  <a:cubicBezTo>
                    <a:pt x="809767" y="515411"/>
                    <a:pt x="857534" y="715578"/>
                    <a:pt x="941695" y="829309"/>
                  </a:cubicBezTo>
                  <a:cubicBezTo>
                    <a:pt x="1025856" y="943040"/>
                    <a:pt x="1123666" y="993083"/>
                    <a:pt x="1255594" y="1074969"/>
                  </a:cubicBezTo>
                  <a:cubicBezTo>
                    <a:pt x="1387522" y="1156855"/>
                    <a:pt x="1585415" y="1266037"/>
                    <a:pt x="1733266" y="1320628"/>
                  </a:cubicBezTo>
                  <a:cubicBezTo>
                    <a:pt x="1881117" y="1375219"/>
                    <a:pt x="2008495" y="1382043"/>
                    <a:pt x="2142698" y="1402515"/>
                  </a:cubicBezTo>
                  <a:cubicBezTo>
                    <a:pt x="2276901" y="1422987"/>
                    <a:pt x="2407692" y="1433222"/>
                    <a:pt x="2538483" y="1443458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7B29F972-C258-5A1A-513E-2B50FC01C6C9}"/>
                </a:ext>
              </a:extLst>
            </p:cNvPr>
            <p:cNvSpPr/>
            <p:nvPr/>
          </p:nvSpPr>
          <p:spPr>
            <a:xfrm>
              <a:off x="8692619" y="3158141"/>
              <a:ext cx="1105468" cy="1523181"/>
            </a:xfrm>
            <a:custGeom>
              <a:avLst/>
              <a:gdLst>
                <a:gd name="connsiteX0" fmla="*/ 0 w 1105468"/>
                <a:gd name="connsiteY0" fmla="*/ 1495885 h 1523181"/>
                <a:gd name="connsiteX1" fmla="*/ 68239 w 1105468"/>
                <a:gd name="connsiteY1" fmla="*/ 1318464 h 1523181"/>
                <a:gd name="connsiteX2" fmla="*/ 68239 w 1105468"/>
                <a:gd name="connsiteY2" fmla="*/ 909032 h 1523181"/>
                <a:gd name="connsiteX3" fmla="*/ 95534 w 1105468"/>
                <a:gd name="connsiteY3" fmla="*/ 390417 h 1523181"/>
                <a:gd name="connsiteX4" fmla="*/ 136477 w 1105468"/>
                <a:gd name="connsiteY4" fmla="*/ 62870 h 1523181"/>
                <a:gd name="connsiteX5" fmla="*/ 204716 w 1105468"/>
                <a:gd name="connsiteY5" fmla="*/ 8279 h 1523181"/>
                <a:gd name="connsiteX6" fmla="*/ 272955 w 1105468"/>
                <a:gd name="connsiteY6" fmla="*/ 172052 h 1523181"/>
                <a:gd name="connsiteX7" fmla="*/ 395785 w 1105468"/>
                <a:gd name="connsiteY7" fmla="*/ 458655 h 1523181"/>
                <a:gd name="connsiteX8" fmla="*/ 450376 w 1105468"/>
                <a:gd name="connsiteY8" fmla="*/ 690667 h 1523181"/>
                <a:gd name="connsiteX9" fmla="*/ 491319 w 1105468"/>
                <a:gd name="connsiteY9" fmla="*/ 936327 h 1523181"/>
                <a:gd name="connsiteX10" fmla="*/ 532262 w 1105468"/>
                <a:gd name="connsiteY10" fmla="*/ 1154691 h 1523181"/>
                <a:gd name="connsiteX11" fmla="*/ 641445 w 1105468"/>
                <a:gd name="connsiteY11" fmla="*/ 1304817 h 1523181"/>
                <a:gd name="connsiteX12" fmla="*/ 873456 w 1105468"/>
                <a:gd name="connsiteY12" fmla="*/ 1427647 h 1523181"/>
                <a:gd name="connsiteX13" fmla="*/ 1105468 w 1105468"/>
                <a:gd name="connsiteY13" fmla="*/ 1523181 h 1523181"/>
                <a:gd name="connsiteX14" fmla="*/ 1105468 w 1105468"/>
                <a:gd name="connsiteY14" fmla="*/ 1523181 h 1523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05468" h="1523181">
                  <a:moveTo>
                    <a:pt x="0" y="1495885"/>
                  </a:moveTo>
                  <a:cubicBezTo>
                    <a:pt x="28433" y="1456079"/>
                    <a:pt x="56866" y="1416273"/>
                    <a:pt x="68239" y="1318464"/>
                  </a:cubicBezTo>
                  <a:cubicBezTo>
                    <a:pt x="79612" y="1220655"/>
                    <a:pt x="63690" y="1063706"/>
                    <a:pt x="68239" y="909032"/>
                  </a:cubicBezTo>
                  <a:cubicBezTo>
                    <a:pt x="72788" y="754358"/>
                    <a:pt x="84161" y="531444"/>
                    <a:pt x="95534" y="390417"/>
                  </a:cubicBezTo>
                  <a:cubicBezTo>
                    <a:pt x="106907" y="249390"/>
                    <a:pt x="118280" y="126560"/>
                    <a:pt x="136477" y="62870"/>
                  </a:cubicBezTo>
                  <a:cubicBezTo>
                    <a:pt x="154674" y="-820"/>
                    <a:pt x="181970" y="-9918"/>
                    <a:pt x="204716" y="8279"/>
                  </a:cubicBezTo>
                  <a:cubicBezTo>
                    <a:pt x="227462" y="26476"/>
                    <a:pt x="241110" y="96989"/>
                    <a:pt x="272955" y="172052"/>
                  </a:cubicBezTo>
                  <a:cubicBezTo>
                    <a:pt x="304800" y="247115"/>
                    <a:pt x="366215" y="372219"/>
                    <a:pt x="395785" y="458655"/>
                  </a:cubicBezTo>
                  <a:cubicBezTo>
                    <a:pt x="425355" y="545091"/>
                    <a:pt x="434454" y="611055"/>
                    <a:pt x="450376" y="690667"/>
                  </a:cubicBezTo>
                  <a:cubicBezTo>
                    <a:pt x="466298" y="770279"/>
                    <a:pt x="477671" y="858990"/>
                    <a:pt x="491319" y="936327"/>
                  </a:cubicBezTo>
                  <a:cubicBezTo>
                    <a:pt x="504967" y="1013664"/>
                    <a:pt x="507241" y="1093276"/>
                    <a:pt x="532262" y="1154691"/>
                  </a:cubicBezTo>
                  <a:cubicBezTo>
                    <a:pt x="557283" y="1216106"/>
                    <a:pt x="584579" y="1259324"/>
                    <a:pt x="641445" y="1304817"/>
                  </a:cubicBezTo>
                  <a:cubicBezTo>
                    <a:pt x="698311" y="1350310"/>
                    <a:pt x="796119" y="1391253"/>
                    <a:pt x="873456" y="1427647"/>
                  </a:cubicBezTo>
                  <a:cubicBezTo>
                    <a:pt x="950793" y="1464041"/>
                    <a:pt x="1105468" y="1523181"/>
                    <a:pt x="1105468" y="1523181"/>
                  </a:cubicBezTo>
                  <a:lnTo>
                    <a:pt x="1105468" y="1523181"/>
                  </a:lnTo>
                </a:path>
              </a:pathLst>
            </a:custGeom>
            <a:ln>
              <a:solidFill>
                <a:srgbClr val="221AC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8E76916-7F3E-498D-08FF-09D02E2EAA0B}"/>
                </a:ext>
              </a:extLst>
            </p:cNvPr>
            <p:cNvCxnSpPr/>
            <p:nvPr/>
          </p:nvCxnSpPr>
          <p:spPr>
            <a:xfrm flipV="1">
              <a:off x="6383797" y="2960946"/>
              <a:ext cx="2308822" cy="1038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89303F-CCE9-8D6A-3874-8401494FEBAF}"/>
                </a:ext>
              </a:extLst>
            </p:cNvPr>
            <p:cNvSpPr txBox="1"/>
            <p:nvPr/>
          </p:nvSpPr>
          <p:spPr>
            <a:xfrm>
              <a:off x="5980819" y="5131743"/>
              <a:ext cx="1673856" cy="412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b="1" dirty="0"/>
                <a:t>In</a:t>
              </a:r>
              <a:r>
                <a:rPr lang="en-GB" b="1" dirty="0" err="1"/>
                <a:t>i</a:t>
              </a:r>
              <a:r>
                <a:rPr lang="en-IT" b="1" dirty="0"/>
                <a:t>tial Landau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783E108-5AB4-62D8-27DD-FAB1C54DC28A}"/>
                </a:ext>
              </a:extLst>
            </p:cNvPr>
            <p:cNvSpPr txBox="1"/>
            <p:nvPr/>
          </p:nvSpPr>
          <p:spPr>
            <a:xfrm>
              <a:off x="7919769" y="5131818"/>
              <a:ext cx="2912864" cy="697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600" b="1" dirty="0"/>
                <a:t>Measured </a:t>
              </a:r>
              <a:r>
                <a:rPr lang="en-IT" sz="1600" b="1" dirty="0"/>
                <a:t>Landau</a:t>
              </a:r>
            </a:p>
            <a:p>
              <a:pPr>
                <a:lnSpc>
                  <a:spcPct val="130000"/>
                </a:lnSpc>
              </a:pPr>
              <a:r>
                <a:rPr lang="en-GB" sz="1600" b="1" dirty="0"/>
                <a:t>R</a:t>
              </a:r>
              <a:r>
                <a:rPr lang="en-IT" sz="1600" b="1" dirty="0"/>
                <a:t>educed tail ==&gt; smaller FWHM</a:t>
              </a: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5D42FF7B-3595-6162-9D66-1B4950CD2D74}"/>
                </a:ext>
              </a:extLst>
            </p:cNvPr>
            <p:cNvSpPr/>
            <p:nvPr/>
          </p:nvSpPr>
          <p:spPr>
            <a:xfrm>
              <a:off x="8528314" y="3138290"/>
              <a:ext cx="1774208" cy="1569712"/>
            </a:xfrm>
            <a:custGeom>
              <a:avLst/>
              <a:gdLst>
                <a:gd name="connsiteX0" fmla="*/ 0 w 2538483"/>
                <a:gd name="connsiteY0" fmla="*/ 1552640 h 1569712"/>
                <a:gd name="connsiteX1" fmla="*/ 218364 w 2538483"/>
                <a:gd name="connsiteY1" fmla="*/ 1552640 h 1569712"/>
                <a:gd name="connsiteX2" fmla="*/ 286603 w 2538483"/>
                <a:gd name="connsiteY2" fmla="*/ 1375219 h 1569712"/>
                <a:gd name="connsiteX3" fmla="*/ 327546 w 2538483"/>
                <a:gd name="connsiteY3" fmla="*/ 1034025 h 1569712"/>
                <a:gd name="connsiteX4" fmla="*/ 354842 w 2538483"/>
                <a:gd name="connsiteY4" fmla="*/ 460819 h 1569712"/>
                <a:gd name="connsiteX5" fmla="*/ 436728 w 2538483"/>
                <a:gd name="connsiteY5" fmla="*/ 24091 h 1569712"/>
                <a:gd name="connsiteX6" fmla="*/ 586854 w 2538483"/>
                <a:gd name="connsiteY6" fmla="*/ 92330 h 1569712"/>
                <a:gd name="connsiteX7" fmla="*/ 750627 w 2538483"/>
                <a:gd name="connsiteY7" fmla="*/ 392581 h 1569712"/>
                <a:gd name="connsiteX8" fmla="*/ 941695 w 2538483"/>
                <a:gd name="connsiteY8" fmla="*/ 829309 h 1569712"/>
                <a:gd name="connsiteX9" fmla="*/ 1255594 w 2538483"/>
                <a:gd name="connsiteY9" fmla="*/ 1074969 h 1569712"/>
                <a:gd name="connsiteX10" fmla="*/ 1733266 w 2538483"/>
                <a:gd name="connsiteY10" fmla="*/ 1320628 h 1569712"/>
                <a:gd name="connsiteX11" fmla="*/ 2142698 w 2538483"/>
                <a:gd name="connsiteY11" fmla="*/ 1402515 h 1569712"/>
                <a:gd name="connsiteX12" fmla="*/ 2538483 w 2538483"/>
                <a:gd name="connsiteY12" fmla="*/ 1443458 h 156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38483" h="1569712">
                  <a:moveTo>
                    <a:pt x="0" y="1552640"/>
                  </a:moveTo>
                  <a:cubicBezTo>
                    <a:pt x="85298" y="1567425"/>
                    <a:pt x="170597" y="1582210"/>
                    <a:pt x="218364" y="1552640"/>
                  </a:cubicBezTo>
                  <a:cubicBezTo>
                    <a:pt x="266131" y="1523070"/>
                    <a:pt x="268406" y="1461655"/>
                    <a:pt x="286603" y="1375219"/>
                  </a:cubicBezTo>
                  <a:cubicBezTo>
                    <a:pt x="304800" y="1288783"/>
                    <a:pt x="316173" y="1186425"/>
                    <a:pt x="327546" y="1034025"/>
                  </a:cubicBezTo>
                  <a:cubicBezTo>
                    <a:pt x="338919" y="881625"/>
                    <a:pt x="336645" y="629141"/>
                    <a:pt x="354842" y="460819"/>
                  </a:cubicBezTo>
                  <a:cubicBezTo>
                    <a:pt x="373039" y="292497"/>
                    <a:pt x="398059" y="85506"/>
                    <a:pt x="436728" y="24091"/>
                  </a:cubicBezTo>
                  <a:cubicBezTo>
                    <a:pt x="475397" y="-37324"/>
                    <a:pt x="534538" y="30915"/>
                    <a:pt x="586854" y="92330"/>
                  </a:cubicBezTo>
                  <a:cubicBezTo>
                    <a:pt x="639170" y="153745"/>
                    <a:pt x="691487" y="269751"/>
                    <a:pt x="750627" y="392581"/>
                  </a:cubicBezTo>
                  <a:cubicBezTo>
                    <a:pt x="809767" y="515411"/>
                    <a:pt x="857534" y="715578"/>
                    <a:pt x="941695" y="829309"/>
                  </a:cubicBezTo>
                  <a:cubicBezTo>
                    <a:pt x="1025856" y="943040"/>
                    <a:pt x="1123666" y="993083"/>
                    <a:pt x="1255594" y="1074969"/>
                  </a:cubicBezTo>
                  <a:cubicBezTo>
                    <a:pt x="1387522" y="1156855"/>
                    <a:pt x="1585415" y="1266037"/>
                    <a:pt x="1733266" y="1320628"/>
                  </a:cubicBezTo>
                  <a:cubicBezTo>
                    <a:pt x="1881117" y="1375219"/>
                    <a:pt x="2008495" y="1382043"/>
                    <a:pt x="2142698" y="1402515"/>
                  </a:cubicBezTo>
                  <a:cubicBezTo>
                    <a:pt x="2276901" y="1422987"/>
                    <a:pt x="2407692" y="1433222"/>
                    <a:pt x="2538483" y="1443458"/>
                  </a:cubicBezTo>
                </a:path>
              </a:pathLst>
            </a:custGeom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844A71-FC18-1DD0-025E-66196DC971A3}"/>
                </a:ext>
              </a:extLst>
            </p:cNvPr>
            <p:cNvSpPr txBox="1"/>
            <p:nvPr/>
          </p:nvSpPr>
          <p:spPr>
            <a:xfrm>
              <a:off x="9245353" y="4789533"/>
              <a:ext cx="1167307" cy="342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Signal [mV]</a:t>
              </a:r>
              <a:endParaRPr lang="en-IT" sz="1400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1F6DE5C-D5CA-12C5-9FEC-9BD7DB8EE76E}"/>
                </a:ext>
              </a:extLst>
            </p:cNvPr>
            <p:cNvSpPr txBox="1"/>
            <p:nvPr/>
          </p:nvSpPr>
          <p:spPr>
            <a:xfrm>
              <a:off x="7045213" y="2595836"/>
              <a:ext cx="609462" cy="342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Gain</a:t>
              </a:r>
              <a:endParaRPr lang="en-IT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923338-E184-F99E-8E0F-6C03090892B0}"/>
                </a:ext>
              </a:extLst>
            </p:cNvPr>
            <p:cNvSpPr txBox="1"/>
            <p:nvPr/>
          </p:nvSpPr>
          <p:spPr>
            <a:xfrm>
              <a:off x="9803198" y="3926947"/>
              <a:ext cx="979755" cy="3415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Distortion</a:t>
              </a:r>
              <a:endParaRPr lang="en-IT" sz="1400" b="1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B751825-7D53-F76D-AE7A-3B24736486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68317" y="4574372"/>
              <a:ext cx="405672" cy="404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792633E-DF55-025B-4573-BF228F0FC145}"/>
                </a:ext>
              </a:extLst>
            </p:cNvPr>
            <p:cNvSpPr txBox="1"/>
            <p:nvPr/>
          </p:nvSpPr>
          <p:spPr>
            <a:xfrm rot="16200000">
              <a:off x="5398965" y="3333437"/>
              <a:ext cx="734496" cy="3415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Entries</a:t>
              </a:r>
              <a:endParaRPr lang="en-IT" sz="1400" b="1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0BF48F5-C193-5F0E-2FAB-14C5440F33D7}"/>
                </a:ext>
              </a:extLst>
            </p:cNvPr>
            <p:cNvCxnSpPr>
              <a:cxnSpLocks/>
            </p:cNvCxnSpPr>
            <p:nvPr/>
          </p:nvCxnSpPr>
          <p:spPr>
            <a:xfrm>
              <a:off x="6238339" y="4207868"/>
              <a:ext cx="57940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4CBE1D7-302E-3CA7-B25A-91C4C0E395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72131" y="4217807"/>
              <a:ext cx="39320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93A5834-9D4A-87C6-5D6B-EBFEE78280F6}"/>
                </a:ext>
              </a:extLst>
            </p:cNvPr>
            <p:cNvSpPr txBox="1"/>
            <p:nvPr/>
          </p:nvSpPr>
          <p:spPr>
            <a:xfrm>
              <a:off x="5992507" y="2581883"/>
              <a:ext cx="522900" cy="3415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Low</a:t>
              </a:r>
              <a:endParaRPr lang="en-IT" sz="1400" b="1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1D5C533-A8CA-C93F-B300-7C339EA3F44C}"/>
                </a:ext>
              </a:extLst>
            </p:cNvPr>
            <p:cNvSpPr txBox="1"/>
            <p:nvPr/>
          </p:nvSpPr>
          <p:spPr>
            <a:xfrm>
              <a:off x="8476480" y="2556077"/>
              <a:ext cx="575799" cy="3415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High</a:t>
              </a:r>
              <a:endParaRPr lang="en-IT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4296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DA430A-A385-A3E4-6FC5-8B417FD87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76866" y="6221047"/>
            <a:ext cx="744201" cy="316442"/>
          </a:xfrm>
        </p:spPr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390640-DF18-9743-BD68-6E11EAD40D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4AAB27-BDDE-5BFF-9BB5-5582E9597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10" y="-75388"/>
            <a:ext cx="11814423" cy="667871"/>
          </a:xfrm>
        </p:spPr>
        <p:txBody>
          <a:bodyPr/>
          <a:lstStyle/>
          <a:p>
            <a:r>
              <a:rPr lang="en-IT" sz="2800" dirty="0"/>
              <a:t>Measured LGAD Landau distribution as a function of gain </a:t>
            </a:r>
          </a:p>
        </p:txBody>
      </p:sp>
      <p:pic>
        <p:nvPicPr>
          <p:cNvPr id="7" name="Picture 6" descr="A graph of charge distribution&#10;&#10;Description automatically generated">
            <a:extLst>
              <a:ext uri="{FF2B5EF4-FFF2-40B4-BE49-F238E27FC236}">
                <a16:creationId xmlns:a16="http://schemas.microsoft.com/office/drawing/2014/main" id="{7CAF697B-94C4-3ADC-3DE2-A04F251BAA5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5085" y="1349144"/>
            <a:ext cx="2977122" cy="1640658"/>
          </a:xfrm>
          <a:prstGeom prst="rect">
            <a:avLst/>
          </a:prstGeom>
        </p:spPr>
      </p:pic>
      <p:pic>
        <p:nvPicPr>
          <p:cNvPr id="9" name="Picture 8" descr="A graph of charge distribution&#10;&#10;Description automatically generated">
            <a:extLst>
              <a:ext uri="{FF2B5EF4-FFF2-40B4-BE49-F238E27FC236}">
                <a16:creationId xmlns:a16="http://schemas.microsoft.com/office/drawing/2014/main" id="{B5AB05FC-8C60-FCDD-344C-996F2CEF58B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799" y="1349144"/>
            <a:ext cx="2977122" cy="1640658"/>
          </a:xfrm>
          <a:prstGeom prst="rect">
            <a:avLst/>
          </a:prstGeom>
        </p:spPr>
      </p:pic>
      <p:pic>
        <p:nvPicPr>
          <p:cNvPr id="16" name="Picture 15" descr="A graph of charge distribution&#10;&#10;Description automatically generated">
            <a:extLst>
              <a:ext uri="{FF2B5EF4-FFF2-40B4-BE49-F238E27FC236}">
                <a16:creationId xmlns:a16="http://schemas.microsoft.com/office/drawing/2014/main" id="{4330F079-A9BC-A246-C875-B8C7FAD0E8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350" y="1349144"/>
            <a:ext cx="2977122" cy="1640658"/>
          </a:xfrm>
          <a:prstGeom prst="rect">
            <a:avLst/>
          </a:prstGeom>
        </p:spPr>
      </p:pic>
      <p:pic>
        <p:nvPicPr>
          <p:cNvPr id="19" name="Picture 18" descr="A graph of charge distribution&#10;&#10;Description automatically generated">
            <a:extLst>
              <a:ext uri="{FF2B5EF4-FFF2-40B4-BE49-F238E27FC236}">
                <a16:creationId xmlns:a16="http://schemas.microsoft.com/office/drawing/2014/main" id="{E6F56989-291A-CBA0-0340-536BFB47C92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5085" y="2981989"/>
            <a:ext cx="2977122" cy="1640658"/>
          </a:xfrm>
          <a:prstGeom prst="rect">
            <a:avLst/>
          </a:prstGeom>
        </p:spPr>
      </p:pic>
      <p:pic>
        <p:nvPicPr>
          <p:cNvPr id="23" name="Picture 22" descr="A graph of a charge distribution&#10;&#10;Description automatically generated">
            <a:extLst>
              <a:ext uri="{FF2B5EF4-FFF2-40B4-BE49-F238E27FC236}">
                <a16:creationId xmlns:a16="http://schemas.microsoft.com/office/drawing/2014/main" id="{EDB92143-3FC9-42FC-72FC-064A4EDEF77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799" y="2981989"/>
            <a:ext cx="2977122" cy="1640658"/>
          </a:xfrm>
          <a:prstGeom prst="rect">
            <a:avLst/>
          </a:prstGeom>
        </p:spPr>
      </p:pic>
      <p:pic>
        <p:nvPicPr>
          <p:cNvPr id="25" name="Picture 24" descr="A graph of a charge distribution&#10;&#10;Description automatically generated">
            <a:extLst>
              <a:ext uri="{FF2B5EF4-FFF2-40B4-BE49-F238E27FC236}">
                <a16:creationId xmlns:a16="http://schemas.microsoft.com/office/drawing/2014/main" id="{2B2444B3-A3EC-2092-B3C8-34CAD4FA593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350" y="2981989"/>
            <a:ext cx="2977122" cy="1640658"/>
          </a:xfrm>
          <a:prstGeom prst="rect">
            <a:avLst/>
          </a:prstGeom>
        </p:spPr>
      </p:pic>
      <p:pic>
        <p:nvPicPr>
          <p:cNvPr id="27" name="Picture 26" descr="A diagram of a charge distribution&#10;&#10;Description automatically generated">
            <a:extLst>
              <a:ext uri="{FF2B5EF4-FFF2-40B4-BE49-F238E27FC236}">
                <a16:creationId xmlns:a16="http://schemas.microsoft.com/office/drawing/2014/main" id="{1DAF6B88-2292-4207-4CD1-8423E74DC2F4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5085" y="4639808"/>
            <a:ext cx="2977122" cy="1640658"/>
          </a:xfrm>
          <a:prstGeom prst="rect">
            <a:avLst/>
          </a:prstGeom>
        </p:spPr>
      </p:pic>
      <p:pic>
        <p:nvPicPr>
          <p:cNvPr id="29" name="Picture 28" descr="A diagram of a charge distribution&#10;&#10;Description automatically generated">
            <a:extLst>
              <a:ext uri="{FF2B5EF4-FFF2-40B4-BE49-F238E27FC236}">
                <a16:creationId xmlns:a16="http://schemas.microsoft.com/office/drawing/2014/main" id="{28CFD78D-5535-20B0-480B-9256A198A69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799" y="4639808"/>
            <a:ext cx="2977122" cy="1640658"/>
          </a:xfrm>
          <a:prstGeom prst="rect">
            <a:avLst/>
          </a:prstGeom>
        </p:spPr>
      </p:pic>
      <p:pic>
        <p:nvPicPr>
          <p:cNvPr id="31" name="Picture 30" descr="A graph of a charge distribution&#10;&#10;Description automatically generated">
            <a:extLst>
              <a:ext uri="{FF2B5EF4-FFF2-40B4-BE49-F238E27FC236}">
                <a16:creationId xmlns:a16="http://schemas.microsoft.com/office/drawing/2014/main" id="{B70CD8F7-6F18-9CC0-6BDC-A41A069D9F3F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350" y="4639808"/>
            <a:ext cx="2977122" cy="16406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23FD46A-73F4-88B2-0A3F-CC0930FB9CCC}"/>
              </a:ext>
            </a:extLst>
          </p:cNvPr>
          <p:cNvSpPr txBox="1"/>
          <p:nvPr/>
        </p:nvSpPr>
        <p:spPr>
          <a:xfrm>
            <a:off x="1589375" y="653249"/>
            <a:ext cx="9448420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Gain quenching transform</a:t>
            </a:r>
            <a:r>
              <a:rPr lang="en-GB" b="1" dirty="0"/>
              <a:t>s</a:t>
            </a:r>
            <a:r>
              <a:rPr lang="en-IT" b="1" dirty="0"/>
              <a:t> the initial Landau distribution into a Gaussian distribution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E1C4B6-57C0-82F0-D3F8-260EB4FF2270}"/>
              </a:ext>
            </a:extLst>
          </p:cNvPr>
          <p:cNvSpPr txBox="1"/>
          <p:nvPr/>
        </p:nvSpPr>
        <p:spPr>
          <a:xfrm>
            <a:off x="3761771" y="1996463"/>
            <a:ext cx="736099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200V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93A866-825A-613D-EE1D-5DF4F53B964B}"/>
              </a:ext>
            </a:extLst>
          </p:cNvPr>
          <p:cNvSpPr txBox="1"/>
          <p:nvPr/>
        </p:nvSpPr>
        <p:spPr>
          <a:xfrm>
            <a:off x="6766491" y="1996463"/>
            <a:ext cx="736099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300V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AA58D7-394B-C4B1-A97F-67AE1542FEF2}"/>
              </a:ext>
            </a:extLst>
          </p:cNvPr>
          <p:cNvSpPr txBox="1"/>
          <p:nvPr/>
        </p:nvSpPr>
        <p:spPr>
          <a:xfrm>
            <a:off x="9771211" y="1996463"/>
            <a:ext cx="736099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350V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862584-042B-6541-56DD-F172EBAED641}"/>
              </a:ext>
            </a:extLst>
          </p:cNvPr>
          <p:cNvSpPr txBox="1"/>
          <p:nvPr/>
        </p:nvSpPr>
        <p:spPr>
          <a:xfrm>
            <a:off x="3761771" y="3584625"/>
            <a:ext cx="736099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400V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417BAE-1E86-BCF2-B924-C07AC4BDB11D}"/>
              </a:ext>
            </a:extLst>
          </p:cNvPr>
          <p:cNvSpPr txBox="1"/>
          <p:nvPr/>
        </p:nvSpPr>
        <p:spPr>
          <a:xfrm>
            <a:off x="6766491" y="3584625"/>
            <a:ext cx="736099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450V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9A49D2-4805-B511-3B64-F4AFC48E0FD9}"/>
              </a:ext>
            </a:extLst>
          </p:cNvPr>
          <p:cNvSpPr txBox="1"/>
          <p:nvPr/>
        </p:nvSpPr>
        <p:spPr>
          <a:xfrm>
            <a:off x="9771211" y="3584625"/>
            <a:ext cx="736099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500V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42CDC1-A433-F7E8-6DBF-6884A181AB87}"/>
              </a:ext>
            </a:extLst>
          </p:cNvPr>
          <p:cNvSpPr txBox="1"/>
          <p:nvPr/>
        </p:nvSpPr>
        <p:spPr>
          <a:xfrm>
            <a:off x="3761770" y="5202654"/>
            <a:ext cx="736099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510V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C98FEE-6F71-462C-90DD-E2A7FCF18231}"/>
              </a:ext>
            </a:extLst>
          </p:cNvPr>
          <p:cNvSpPr txBox="1"/>
          <p:nvPr/>
        </p:nvSpPr>
        <p:spPr>
          <a:xfrm>
            <a:off x="6792431" y="5262758"/>
            <a:ext cx="736099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520V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B1E8C30-439B-5550-A4AA-6603EBA12434}"/>
              </a:ext>
            </a:extLst>
          </p:cNvPr>
          <p:cNvSpPr txBox="1"/>
          <p:nvPr/>
        </p:nvSpPr>
        <p:spPr>
          <a:xfrm>
            <a:off x="9797151" y="5262758"/>
            <a:ext cx="736099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530V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8009E6-3C86-C874-1546-53EE254CB2EE}"/>
              </a:ext>
            </a:extLst>
          </p:cNvPr>
          <p:cNvSpPr txBox="1"/>
          <p:nvPr/>
        </p:nvSpPr>
        <p:spPr>
          <a:xfrm>
            <a:off x="781528" y="1738283"/>
            <a:ext cx="1018227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Landau</a:t>
            </a:r>
            <a:endParaRPr lang="en-IT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F4BB94-286E-77D8-7F7F-61DB9E90AB69}"/>
              </a:ext>
            </a:extLst>
          </p:cNvPr>
          <p:cNvSpPr txBox="1"/>
          <p:nvPr/>
        </p:nvSpPr>
        <p:spPr>
          <a:xfrm>
            <a:off x="10667752" y="5439344"/>
            <a:ext cx="1217000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Gaussian</a:t>
            </a:r>
            <a:endParaRPr lang="en-IT" b="1" dirty="0"/>
          </a:p>
        </p:txBody>
      </p:sp>
    </p:spTree>
    <p:extLst>
      <p:ext uri="{BB962C8B-B14F-4D97-AF65-F5344CB8AC3E}">
        <p14:creationId xmlns:p14="http://schemas.microsoft.com/office/powerpoint/2010/main" val="3760981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FBDAAE-2FF0-BCE2-62F7-F4FA5C2F6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CBC1A-EAEE-DF4E-CDFF-63C64E41D6B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7F9CA7-5322-0F7C-7DC2-11C7F3388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LGAD Temporal resolution vs Landau position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D48736-EC17-F84C-E6BF-77FDF9F51E50}"/>
              </a:ext>
            </a:extLst>
          </p:cNvPr>
          <p:cNvSpPr txBox="1"/>
          <p:nvPr/>
        </p:nvSpPr>
        <p:spPr>
          <a:xfrm>
            <a:off x="1783631" y="647018"/>
            <a:ext cx="10383377" cy="413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What is the temporal resolution as a function of the event position in the Landau?</a:t>
            </a:r>
            <a:endParaRPr lang="en-IT" b="1" dirty="0"/>
          </a:p>
        </p:txBody>
      </p:sp>
      <p:pic>
        <p:nvPicPr>
          <p:cNvPr id="11" name="Picture 10" descr="A graph with green and purple dots&#10;&#10;Description automatically generated">
            <a:extLst>
              <a:ext uri="{FF2B5EF4-FFF2-40B4-BE49-F238E27FC236}">
                <a16:creationId xmlns:a16="http://schemas.microsoft.com/office/drawing/2014/main" id="{B2FFD100-5831-C9F4-E14F-0EF5F9042CC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749" y="1840375"/>
            <a:ext cx="6739908" cy="34297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9EC625-AEC2-CB05-53C1-A30C95542973}"/>
              </a:ext>
            </a:extLst>
          </p:cNvPr>
          <p:cNvSpPr txBox="1"/>
          <p:nvPr/>
        </p:nvSpPr>
        <p:spPr>
          <a:xfrm>
            <a:off x="805061" y="6382353"/>
            <a:ext cx="109594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Data from:  </a:t>
            </a:r>
            <a:r>
              <a:rPr lang="en-GB" sz="1200" dirty="0">
                <a:solidFill>
                  <a:srgbClr val="000000"/>
                </a:solidFill>
                <a:highlight>
                  <a:srgbClr val="FFFEFF"/>
                </a:highlight>
                <a:latin typeface="CenturyGothic-Bold"/>
              </a:rPr>
              <a:t>O</a:t>
            </a:r>
            <a:r>
              <a:rPr lang="en-GB" sz="120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ngoing study, C. </a:t>
            </a:r>
            <a:r>
              <a:rPr lang="en-GB" sz="1200" i="0" dirty="0" err="1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Marinuzzi</a:t>
            </a:r>
            <a:r>
              <a:rPr lang="en-GB" sz="120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 et al </a:t>
            </a:r>
            <a:endParaRPr lang="en-GB" sz="1200" b="0" i="0" dirty="0">
              <a:solidFill>
                <a:srgbClr val="000000"/>
              </a:solidFill>
              <a:effectLst/>
              <a:highlight>
                <a:srgbClr val="FFFEFF"/>
              </a:highlight>
              <a:latin typeface="CenturyGothic"/>
            </a:endParaRPr>
          </a:p>
          <a:p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"</a:t>
            </a:r>
            <a:r>
              <a:rPr lang="en-GB" sz="1200" b="1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Optimization of the gain layer design of Ultra-Fast Silicon Detectors</a:t>
            </a:r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", F. Siviero et al, NIMA 1033 (2022) 166739</a:t>
            </a:r>
            <a:endParaRPr lang="en-IT" sz="12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AFF71FC-FCC1-54AD-E416-C27A61EFF6FF}"/>
              </a:ext>
            </a:extLst>
          </p:cNvPr>
          <p:cNvGrpSpPr/>
          <p:nvPr/>
        </p:nvGrpSpPr>
        <p:grpSpPr>
          <a:xfrm>
            <a:off x="508063" y="1840375"/>
            <a:ext cx="5354921" cy="3685546"/>
            <a:chOff x="7147429" y="871390"/>
            <a:chExt cx="5182353" cy="4385532"/>
          </a:xfrm>
        </p:grpSpPr>
        <p:grpSp>
          <p:nvGrpSpPr>
            <p:cNvPr id="8" name="Gruppo 30">
              <a:extLst>
                <a:ext uri="{FF2B5EF4-FFF2-40B4-BE49-F238E27FC236}">
                  <a16:creationId xmlns:a16="http://schemas.microsoft.com/office/drawing/2014/main" id="{381B47B0-479C-E38A-80B5-F5F75C538F38}"/>
                </a:ext>
              </a:extLst>
            </p:cNvPr>
            <p:cNvGrpSpPr/>
            <p:nvPr/>
          </p:nvGrpSpPr>
          <p:grpSpPr>
            <a:xfrm>
              <a:off x="7147429" y="871390"/>
              <a:ext cx="5182353" cy="4022441"/>
              <a:chOff x="6845118" y="812412"/>
              <a:chExt cx="5182353" cy="4022441"/>
            </a:xfrm>
          </p:grpSpPr>
          <p:sp>
            <p:nvSpPr>
              <p:cNvPr id="13" name="CasellaDiTesto 16">
                <a:extLst>
                  <a:ext uri="{FF2B5EF4-FFF2-40B4-BE49-F238E27FC236}">
                    <a16:creationId xmlns:a16="http://schemas.microsoft.com/office/drawing/2014/main" id="{2BE6A0B3-D07B-6269-0258-4E52633F0E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94742" y="812412"/>
                <a:ext cx="2326526" cy="411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latin typeface="+mj-lt"/>
                  </a:rPr>
                  <a:t>Landau </a:t>
                </a:r>
                <a:r>
                  <a:rPr lang="it-IT" sz="1100" b="1" dirty="0" err="1">
                    <a:latin typeface="+mj-lt"/>
                  </a:rPr>
                  <a:t>distribution</a:t>
                </a:r>
                <a:endParaRPr lang="it-IT" sz="1100" b="1" dirty="0">
                  <a:latin typeface="+mj-lt"/>
                </a:endParaRPr>
              </a:p>
            </p:txBody>
          </p:sp>
          <p:pic>
            <p:nvPicPr>
              <p:cNvPr id="14" name="Immagine 6" descr="Immagine che contiene testo, diagramma, linea, Diagramma&#10;&#10;Descrizione generata automaticamente">
                <a:extLst>
                  <a:ext uri="{FF2B5EF4-FFF2-40B4-BE49-F238E27FC236}">
                    <a16:creationId xmlns:a16="http://schemas.microsoft.com/office/drawing/2014/main" id="{ADF13926-6742-0908-C249-51A3C8709EA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167810" y="1144519"/>
                <a:ext cx="4443303" cy="3329654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cxnSp>
            <p:nvCxnSpPr>
              <p:cNvPr id="15" name="Connettore diritto 8">
                <a:extLst>
                  <a:ext uri="{FF2B5EF4-FFF2-40B4-BE49-F238E27FC236}">
                    <a16:creationId xmlns:a16="http://schemas.microsoft.com/office/drawing/2014/main" id="{0674B863-4EF5-7689-2BEE-B7B25CB7CE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4046" y="1231354"/>
                <a:ext cx="0" cy="3065454"/>
              </a:xfrm>
              <a:prstGeom prst="line">
                <a:avLst/>
              </a:prstGeom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6" name="Connettore diritto 9">
                <a:extLst>
                  <a:ext uri="{FF2B5EF4-FFF2-40B4-BE49-F238E27FC236}">
                    <a16:creationId xmlns:a16="http://schemas.microsoft.com/office/drawing/2014/main" id="{4D0373E7-6E58-B613-3049-564CB7572B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07597" y="1237987"/>
                <a:ext cx="0" cy="3065454"/>
              </a:xfrm>
              <a:prstGeom prst="line">
                <a:avLst/>
              </a:prstGeom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7" name="Connettore diritto 11">
                <a:extLst>
                  <a:ext uri="{FF2B5EF4-FFF2-40B4-BE49-F238E27FC236}">
                    <a16:creationId xmlns:a16="http://schemas.microsoft.com/office/drawing/2014/main" id="{DA8F3A0A-D8A1-5005-1C64-DB9C7F488B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81179" y="1266787"/>
                <a:ext cx="0" cy="3065454"/>
              </a:xfrm>
              <a:prstGeom prst="line">
                <a:avLst/>
              </a:prstGeom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8" name="Connettore diritto 14">
                <a:extLst>
                  <a:ext uri="{FF2B5EF4-FFF2-40B4-BE49-F238E27FC236}">
                    <a16:creationId xmlns:a16="http://schemas.microsoft.com/office/drawing/2014/main" id="{3FB8E9CD-42D3-FB90-92E2-455EAE4687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9846" y="1257650"/>
                <a:ext cx="0" cy="3065454"/>
              </a:xfrm>
              <a:prstGeom prst="line">
                <a:avLst/>
              </a:prstGeom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9" name="Connettore diritto 18">
                <a:extLst>
                  <a:ext uri="{FF2B5EF4-FFF2-40B4-BE49-F238E27FC236}">
                    <a16:creationId xmlns:a16="http://schemas.microsoft.com/office/drawing/2014/main" id="{9B35455E-F71A-00D3-6F8E-DECEAB46C0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60113" y="1387739"/>
                <a:ext cx="0" cy="294886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CasellaDiTesto 27">
                <a:extLst>
                  <a:ext uri="{FF2B5EF4-FFF2-40B4-BE49-F238E27FC236}">
                    <a16:creationId xmlns:a16="http://schemas.microsoft.com/office/drawing/2014/main" id="{84AA0159-6F61-2859-C273-473EBD26992D}"/>
                  </a:ext>
                </a:extLst>
              </p:cNvPr>
              <p:cNvSpPr txBox="1"/>
              <p:nvPr/>
            </p:nvSpPr>
            <p:spPr>
              <a:xfrm>
                <a:off x="10424821" y="4423226"/>
                <a:ext cx="1602650" cy="411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5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Signal</a:t>
                </a:r>
                <a:r>
                  <a:rPr lang="it-IT" sz="105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 (</a:t>
                </a:r>
                <a:r>
                  <a:rPr lang="it-IT" sz="105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mV</a:t>
                </a:r>
                <a:r>
                  <a:rPr lang="it-IT" sz="105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)</a:t>
                </a:r>
              </a:p>
            </p:txBody>
          </p:sp>
          <p:sp>
            <p:nvSpPr>
              <p:cNvPr id="21" name="CasellaDiTesto 29">
                <a:extLst>
                  <a:ext uri="{FF2B5EF4-FFF2-40B4-BE49-F238E27FC236}">
                    <a16:creationId xmlns:a16="http://schemas.microsoft.com/office/drawing/2014/main" id="{9993E4EE-15EA-2906-9C84-84E8989E50A6}"/>
                  </a:ext>
                </a:extLst>
              </p:cNvPr>
              <p:cNvSpPr txBox="1"/>
              <p:nvPr/>
            </p:nvSpPr>
            <p:spPr>
              <a:xfrm rot="16200000">
                <a:off x="6567131" y="1467509"/>
                <a:ext cx="969040" cy="413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5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Entries</a:t>
                </a:r>
              </a:p>
            </p:txBody>
          </p:sp>
        </p:grpSp>
        <p:sp>
          <p:nvSpPr>
            <p:cNvPr id="10" name="CasellaDiTesto 31">
              <a:extLst>
                <a:ext uri="{FF2B5EF4-FFF2-40B4-BE49-F238E27FC236}">
                  <a16:creationId xmlns:a16="http://schemas.microsoft.com/office/drawing/2014/main" id="{0BDFE920-3BF4-33F7-258B-1A79B35F56A9}"/>
                </a:ext>
              </a:extLst>
            </p:cNvPr>
            <p:cNvSpPr txBox="1"/>
            <p:nvPr/>
          </p:nvSpPr>
          <p:spPr>
            <a:xfrm>
              <a:off x="7337086" y="4845295"/>
              <a:ext cx="2380868" cy="411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b="1" dirty="0">
                  <a:latin typeface="+mj-lt"/>
                </a:rPr>
                <a:t>MPV</a:t>
              </a:r>
            </a:p>
          </p:txBody>
        </p:sp>
        <p:cxnSp>
          <p:nvCxnSpPr>
            <p:cNvPr id="12" name="Connettore 2 33">
              <a:extLst>
                <a:ext uri="{FF2B5EF4-FFF2-40B4-BE49-F238E27FC236}">
                  <a16:creationId xmlns:a16="http://schemas.microsoft.com/office/drawing/2014/main" id="{9C988EF5-70A2-9F52-883C-368880F8B82C}"/>
                </a:ext>
              </a:extLst>
            </p:cNvPr>
            <p:cNvCxnSpPr/>
            <p:nvPr/>
          </p:nvCxnSpPr>
          <p:spPr>
            <a:xfrm>
              <a:off x="8445548" y="4488290"/>
              <a:ext cx="0" cy="3385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AF66E20-46DF-D14B-D8E7-59E754A7F02E}"/>
              </a:ext>
            </a:extLst>
          </p:cNvPr>
          <p:cNvSpPr txBox="1"/>
          <p:nvPr/>
        </p:nvSpPr>
        <p:spPr>
          <a:xfrm>
            <a:off x="6673495" y="5414732"/>
            <a:ext cx="4708645" cy="77367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/>
              <a:t>Events in the tail have a worse temporal resolution ( as expected)</a:t>
            </a:r>
            <a:endParaRPr lang="en-IT" b="1" dirty="0"/>
          </a:p>
        </p:txBody>
      </p:sp>
    </p:spTree>
    <p:extLst>
      <p:ext uri="{BB962C8B-B14F-4D97-AF65-F5344CB8AC3E}">
        <p14:creationId xmlns:p14="http://schemas.microsoft.com/office/powerpoint/2010/main" val="29466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22B68C-BDB8-FCAF-E710-61BD95A0F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5CA453-451A-1254-7FA4-AE5DA5C76C9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3D3897E-63C9-A31F-6F43-4E45758D6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Can we use gain quenching to our advantage?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34E9AC9-84BD-B811-9B29-0A54CE01603F}"/>
              </a:ext>
            </a:extLst>
          </p:cNvPr>
          <p:cNvGrpSpPr/>
          <p:nvPr/>
        </p:nvGrpSpPr>
        <p:grpSpPr>
          <a:xfrm>
            <a:off x="9439545" y="1136178"/>
            <a:ext cx="2579806" cy="1662376"/>
            <a:chOff x="9455233" y="4565122"/>
            <a:chExt cx="2579806" cy="166237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3A8AB0C-C55A-0845-E2CE-AD6FC33204C5}"/>
                </a:ext>
              </a:extLst>
            </p:cNvPr>
            <p:cNvSpPr/>
            <p:nvPr/>
          </p:nvSpPr>
          <p:spPr>
            <a:xfrm>
              <a:off x="9455233" y="4565122"/>
              <a:ext cx="2579806" cy="166237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17B6E8C-5154-7104-B4B7-4F997DBF7D6C}"/>
                </a:ext>
              </a:extLst>
            </p:cNvPr>
            <p:cNvSpPr/>
            <p:nvPr/>
          </p:nvSpPr>
          <p:spPr>
            <a:xfrm>
              <a:off x="9455233" y="4565122"/>
              <a:ext cx="2579806" cy="21602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n</a:t>
              </a:r>
              <a:r>
                <a:rPr lang="en-IT" sz="1600" dirty="0">
                  <a:solidFill>
                    <a:schemeClr val="tx1"/>
                  </a:solidFill>
                </a:rPr>
                <a:t>++ electrode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AE40C68-4AE0-BC47-D6F0-E9C077F2422A}"/>
                </a:ext>
              </a:extLst>
            </p:cNvPr>
            <p:cNvSpPr/>
            <p:nvPr/>
          </p:nvSpPr>
          <p:spPr>
            <a:xfrm>
              <a:off x="9455233" y="5727750"/>
              <a:ext cx="2579806" cy="21602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p</a:t>
              </a:r>
              <a:r>
                <a:rPr lang="en-IT" sz="1600" dirty="0">
                  <a:solidFill>
                    <a:schemeClr val="tx1"/>
                  </a:solidFill>
                </a:rPr>
                <a:t>+ gain implant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C075B7C9-5A4A-89A4-ED78-FB6CF4FC41E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22718" y="4858939"/>
              <a:ext cx="10420" cy="81554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D3ACFBA-4637-2FD1-7D5D-BFC7ABAD8224}"/>
                </a:ext>
              </a:extLst>
            </p:cNvPr>
            <p:cNvSpPr txBox="1"/>
            <p:nvPr/>
          </p:nvSpPr>
          <p:spPr>
            <a:xfrm>
              <a:off x="9770948" y="4834415"/>
              <a:ext cx="834114" cy="888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dirty="0"/>
                <a:t>Higher</a:t>
              </a:r>
              <a:r>
                <a:rPr lang="en-US" sz="1200" dirty="0"/>
                <a:t> LGAD 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 err="1"/>
                <a:t>Efield</a:t>
              </a:r>
              <a:endParaRPr lang="en-US" sz="1200" dirty="0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D3D24A1-68BD-1816-A594-DF0E00860DBC}"/>
                </a:ext>
              </a:extLst>
            </p:cNvPr>
            <p:cNvGrpSpPr/>
            <p:nvPr/>
          </p:nvGrpSpPr>
          <p:grpSpPr>
            <a:xfrm>
              <a:off x="10681160" y="4817507"/>
              <a:ext cx="1054443" cy="117855"/>
              <a:chOff x="7570573" y="5773339"/>
              <a:chExt cx="1054443" cy="117855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86404AEF-7322-BF85-94BB-D38DCD8A7955}"/>
                  </a:ext>
                </a:extLst>
              </p:cNvPr>
              <p:cNvSpPr/>
              <p:nvPr/>
            </p:nvSpPr>
            <p:spPr>
              <a:xfrm>
                <a:off x="75705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0C85B24F-CECC-F537-266B-7FBE44E0E3D9}"/>
                  </a:ext>
                </a:extLst>
              </p:cNvPr>
              <p:cNvSpPr/>
              <p:nvPr/>
            </p:nvSpPr>
            <p:spPr>
              <a:xfrm>
                <a:off x="77229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FEAE96FF-8465-2DBD-CB1F-979634581C2A}"/>
                  </a:ext>
                </a:extLst>
              </p:cNvPr>
              <p:cNvSpPr/>
              <p:nvPr/>
            </p:nvSpPr>
            <p:spPr>
              <a:xfrm>
                <a:off x="78753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4016B6B-7528-A7B3-16C1-FE06E28C43AD}"/>
                  </a:ext>
                </a:extLst>
              </p:cNvPr>
              <p:cNvSpPr/>
              <p:nvPr/>
            </p:nvSpPr>
            <p:spPr>
              <a:xfrm>
                <a:off x="80277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728B8FFB-5CD1-CA10-B988-84177FE26A23}"/>
                  </a:ext>
                </a:extLst>
              </p:cNvPr>
              <p:cNvSpPr/>
              <p:nvPr/>
            </p:nvSpPr>
            <p:spPr>
              <a:xfrm>
                <a:off x="81801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912D59F5-FFBB-1B7C-7FA3-A04902A3C2B5}"/>
                  </a:ext>
                </a:extLst>
              </p:cNvPr>
              <p:cNvSpPr/>
              <p:nvPr/>
            </p:nvSpPr>
            <p:spPr>
              <a:xfrm>
                <a:off x="83325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EBD67732-2AF7-BA41-F126-9B1B692C5579}"/>
                  </a:ext>
                </a:extLst>
              </p:cNvPr>
              <p:cNvSpPr/>
              <p:nvPr/>
            </p:nvSpPr>
            <p:spPr>
              <a:xfrm>
                <a:off x="84849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980CD27-CC52-3936-02DB-EFA4C655510B}"/>
                </a:ext>
              </a:extLst>
            </p:cNvPr>
            <p:cNvGrpSpPr/>
            <p:nvPr/>
          </p:nvGrpSpPr>
          <p:grpSpPr>
            <a:xfrm>
              <a:off x="10681160" y="5573539"/>
              <a:ext cx="1054443" cy="117855"/>
              <a:chOff x="7570573" y="5773339"/>
              <a:chExt cx="1054443" cy="117855"/>
            </a:xfrm>
            <a:solidFill>
              <a:schemeClr val="accent2">
                <a:lumMod val="10000"/>
                <a:lumOff val="90000"/>
              </a:schemeClr>
            </a:solidFill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38DA141-B79F-CF18-918D-6C88B1F112F2}"/>
                  </a:ext>
                </a:extLst>
              </p:cNvPr>
              <p:cNvSpPr/>
              <p:nvPr/>
            </p:nvSpPr>
            <p:spPr>
              <a:xfrm>
                <a:off x="75705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4A66774-421D-6E38-669D-1E617731E0A7}"/>
                  </a:ext>
                </a:extLst>
              </p:cNvPr>
              <p:cNvSpPr/>
              <p:nvPr/>
            </p:nvSpPr>
            <p:spPr>
              <a:xfrm>
                <a:off x="77229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0349919-8EA0-B4F6-6EC2-22F14CE13518}"/>
                  </a:ext>
                </a:extLst>
              </p:cNvPr>
              <p:cNvSpPr/>
              <p:nvPr/>
            </p:nvSpPr>
            <p:spPr>
              <a:xfrm>
                <a:off x="78753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0D01B865-B025-0B0E-0387-713F5E3E6B3D}"/>
                  </a:ext>
                </a:extLst>
              </p:cNvPr>
              <p:cNvSpPr/>
              <p:nvPr/>
            </p:nvSpPr>
            <p:spPr>
              <a:xfrm>
                <a:off x="80277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9AD67E94-7EDA-A3DA-EEB9-8BACB0E71A25}"/>
                  </a:ext>
                </a:extLst>
              </p:cNvPr>
              <p:cNvSpPr/>
              <p:nvPr/>
            </p:nvSpPr>
            <p:spPr>
              <a:xfrm>
                <a:off x="81801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46157345-0382-4406-AC87-EAA6BDC130BA}"/>
                  </a:ext>
                </a:extLst>
              </p:cNvPr>
              <p:cNvSpPr/>
              <p:nvPr/>
            </p:nvSpPr>
            <p:spPr>
              <a:xfrm>
                <a:off x="83325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3F9EA6B3-601D-D6FD-BF8E-48E648AE9C96}"/>
                  </a:ext>
                </a:extLst>
              </p:cNvPr>
              <p:cNvSpPr/>
              <p:nvPr/>
            </p:nvSpPr>
            <p:spPr>
              <a:xfrm>
                <a:off x="84849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98E77A6-7F0D-4643-2AF7-92E994D17284}"/>
                </a:ext>
              </a:extLst>
            </p:cNvPr>
            <p:cNvCxnSpPr>
              <a:cxnSpLocks/>
            </p:cNvCxnSpPr>
            <p:nvPr/>
          </p:nvCxnSpPr>
          <p:spPr>
            <a:xfrm>
              <a:off x="11055981" y="5059353"/>
              <a:ext cx="0" cy="4147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E0549E3-6109-0882-0289-37D22647D4C1}"/>
                </a:ext>
              </a:extLst>
            </p:cNvPr>
            <p:cNvSpPr txBox="1"/>
            <p:nvPr/>
          </p:nvSpPr>
          <p:spPr>
            <a:xfrm>
              <a:off x="11145622" y="4874117"/>
              <a:ext cx="834114" cy="611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/>
                <a:t>Carriers 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 err="1"/>
                <a:t>Efield</a:t>
              </a:r>
              <a:endParaRPr lang="en-US" sz="1200" dirty="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38D9F8CB-160F-02A9-2368-46C39C4C06D8}"/>
              </a:ext>
            </a:extLst>
          </p:cNvPr>
          <p:cNvSpPr/>
          <p:nvPr/>
        </p:nvSpPr>
        <p:spPr>
          <a:xfrm>
            <a:off x="6371010" y="1111597"/>
            <a:ext cx="2579806" cy="2336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04A9193-E91C-9C69-6CDB-B621C710FA98}"/>
              </a:ext>
            </a:extLst>
          </p:cNvPr>
          <p:cNvSpPr/>
          <p:nvPr/>
        </p:nvSpPr>
        <p:spPr>
          <a:xfrm>
            <a:off x="6371010" y="1111598"/>
            <a:ext cx="2579806" cy="216029"/>
          </a:xfrm>
          <a:prstGeom prst="rect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n</a:t>
            </a:r>
            <a:r>
              <a:rPr lang="en-IT" sz="1600" dirty="0">
                <a:solidFill>
                  <a:schemeClr val="tx1"/>
                </a:solidFill>
              </a:rPr>
              <a:t>++ electrode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F336ED9-3FFC-3364-7E84-0C72A1A60F3E}"/>
              </a:ext>
            </a:extLst>
          </p:cNvPr>
          <p:cNvSpPr/>
          <p:nvPr/>
        </p:nvSpPr>
        <p:spPr>
          <a:xfrm>
            <a:off x="6371010" y="2958926"/>
            <a:ext cx="2579806" cy="2160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p</a:t>
            </a:r>
            <a:r>
              <a:rPr lang="en-IT" sz="1600" dirty="0">
                <a:solidFill>
                  <a:schemeClr val="tx1"/>
                </a:solidFill>
              </a:rPr>
              <a:t>+ gain implant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4DB5A3D-8B84-C62E-3139-DA09F3182DB1}"/>
              </a:ext>
            </a:extLst>
          </p:cNvPr>
          <p:cNvCxnSpPr>
            <a:cxnSpLocks/>
          </p:cNvCxnSpPr>
          <p:nvPr/>
        </p:nvCxnSpPr>
        <p:spPr>
          <a:xfrm flipH="1" flipV="1">
            <a:off x="6638495" y="1405415"/>
            <a:ext cx="8087" cy="14984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0C80129-F60A-C553-9DC5-B74B081D4BC3}"/>
              </a:ext>
            </a:extLst>
          </p:cNvPr>
          <p:cNvSpPr txBox="1"/>
          <p:nvPr/>
        </p:nvSpPr>
        <p:spPr>
          <a:xfrm>
            <a:off x="6648915" y="1523270"/>
            <a:ext cx="834114" cy="8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Lower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LGAD </a:t>
            </a:r>
          </a:p>
          <a:p>
            <a:pPr>
              <a:lnSpc>
                <a:spcPct val="150000"/>
              </a:lnSpc>
            </a:pPr>
            <a:r>
              <a:rPr lang="en-US" sz="1200" dirty="0" err="1"/>
              <a:t>Efield</a:t>
            </a:r>
            <a:endParaRPr lang="en-US" sz="12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909EBC1-9D8F-C132-013C-E312E57ED428}"/>
              </a:ext>
            </a:extLst>
          </p:cNvPr>
          <p:cNvGrpSpPr/>
          <p:nvPr/>
        </p:nvGrpSpPr>
        <p:grpSpPr>
          <a:xfrm>
            <a:off x="7596937" y="1363983"/>
            <a:ext cx="1054443" cy="117855"/>
            <a:chOff x="7570573" y="5773339"/>
            <a:chExt cx="1054443" cy="117855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BC86573-C8B7-0AAB-D947-5676A9B3EB20}"/>
                </a:ext>
              </a:extLst>
            </p:cNvPr>
            <p:cNvSpPr/>
            <p:nvPr/>
          </p:nvSpPr>
          <p:spPr>
            <a:xfrm>
              <a:off x="7570573" y="5773339"/>
              <a:ext cx="140043" cy="117855"/>
            </a:xfrm>
            <a:prstGeom prst="ellipse">
              <a:avLst/>
            </a:prstGeom>
            <a:solidFill>
              <a:srgbClr val="51C5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63B623E-397D-018F-7FE2-F04925E7D980}"/>
                </a:ext>
              </a:extLst>
            </p:cNvPr>
            <p:cNvSpPr/>
            <p:nvPr/>
          </p:nvSpPr>
          <p:spPr>
            <a:xfrm>
              <a:off x="7722973" y="5773339"/>
              <a:ext cx="140043" cy="117855"/>
            </a:xfrm>
            <a:prstGeom prst="ellipse">
              <a:avLst/>
            </a:prstGeom>
            <a:solidFill>
              <a:srgbClr val="51C5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A22EB06-8EBE-6191-838B-1FB8180A55EF}"/>
                </a:ext>
              </a:extLst>
            </p:cNvPr>
            <p:cNvSpPr/>
            <p:nvPr/>
          </p:nvSpPr>
          <p:spPr>
            <a:xfrm>
              <a:off x="7875373" y="5773339"/>
              <a:ext cx="140043" cy="117855"/>
            </a:xfrm>
            <a:prstGeom prst="ellipse">
              <a:avLst/>
            </a:prstGeom>
            <a:solidFill>
              <a:srgbClr val="51C5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0B904EEE-B534-A523-BA85-B94A74F6323E}"/>
                </a:ext>
              </a:extLst>
            </p:cNvPr>
            <p:cNvSpPr/>
            <p:nvPr/>
          </p:nvSpPr>
          <p:spPr>
            <a:xfrm>
              <a:off x="8027773" y="5773339"/>
              <a:ext cx="140043" cy="117855"/>
            </a:xfrm>
            <a:prstGeom prst="ellipse">
              <a:avLst/>
            </a:prstGeom>
            <a:solidFill>
              <a:srgbClr val="51C5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ECC3445-DB12-91C4-6584-0C6652CBE694}"/>
                </a:ext>
              </a:extLst>
            </p:cNvPr>
            <p:cNvSpPr/>
            <p:nvPr/>
          </p:nvSpPr>
          <p:spPr>
            <a:xfrm>
              <a:off x="8180173" y="5773339"/>
              <a:ext cx="140043" cy="117855"/>
            </a:xfrm>
            <a:prstGeom prst="ellipse">
              <a:avLst/>
            </a:prstGeom>
            <a:solidFill>
              <a:srgbClr val="51C5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0E6427CF-BF80-8852-2B63-132834CAF164}"/>
                </a:ext>
              </a:extLst>
            </p:cNvPr>
            <p:cNvSpPr/>
            <p:nvPr/>
          </p:nvSpPr>
          <p:spPr>
            <a:xfrm>
              <a:off x="8332573" y="5773339"/>
              <a:ext cx="140043" cy="117855"/>
            </a:xfrm>
            <a:prstGeom prst="ellipse">
              <a:avLst/>
            </a:prstGeom>
            <a:solidFill>
              <a:srgbClr val="51C5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C392CAAE-D2FD-87BC-CED4-0D87658479AA}"/>
                </a:ext>
              </a:extLst>
            </p:cNvPr>
            <p:cNvSpPr/>
            <p:nvPr/>
          </p:nvSpPr>
          <p:spPr>
            <a:xfrm>
              <a:off x="8484973" y="5773339"/>
              <a:ext cx="140043" cy="117855"/>
            </a:xfrm>
            <a:prstGeom prst="ellipse">
              <a:avLst/>
            </a:prstGeom>
            <a:solidFill>
              <a:srgbClr val="51C5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-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933AF8C-C6F6-59F6-3DA8-56489999752E}"/>
              </a:ext>
            </a:extLst>
          </p:cNvPr>
          <p:cNvGrpSpPr/>
          <p:nvPr/>
        </p:nvGrpSpPr>
        <p:grpSpPr>
          <a:xfrm>
            <a:off x="7596937" y="2738394"/>
            <a:ext cx="1054443" cy="117855"/>
            <a:chOff x="7570573" y="5773339"/>
            <a:chExt cx="1054443" cy="117855"/>
          </a:xfrm>
          <a:solidFill>
            <a:schemeClr val="accent2">
              <a:lumMod val="10000"/>
              <a:lumOff val="90000"/>
            </a:schemeClr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1C11003-8C9B-5854-92AC-6E445F6BEB07}"/>
                </a:ext>
              </a:extLst>
            </p:cNvPr>
            <p:cNvSpPr/>
            <p:nvPr/>
          </p:nvSpPr>
          <p:spPr>
            <a:xfrm>
              <a:off x="7570573" y="5773339"/>
              <a:ext cx="140043" cy="117855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EB98626-9913-40B3-DBA4-45EED4B5D510}"/>
                </a:ext>
              </a:extLst>
            </p:cNvPr>
            <p:cNvSpPr/>
            <p:nvPr/>
          </p:nvSpPr>
          <p:spPr>
            <a:xfrm>
              <a:off x="7722973" y="5773339"/>
              <a:ext cx="140043" cy="117855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428266-0AAE-7CAC-C16E-D1A1AAF781F0}"/>
                </a:ext>
              </a:extLst>
            </p:cNvPr>
            <p:cNvSpPr/>
            <p:nvPr/>
          </p:nvSpPr>
          <p:spPr>
            <a:xfrm>
              <a:off x="7875373" y="5773339"/>
              <a:ext cx="140043" cy="117855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3FA321E-987B-18D5-DFC9-D2DF9C3789D1}"/>
                </a:ext>
              </a:extLst>
            </p:cNvPr>
            <p:cNvSpPr/>
            <p:nvPr/>
          </p:nvSpPr>
          <p:spPr>
            <a:xfrm>
              <a:off x="8027773" y="5773339"/>
              <a:ext cx="140043" cy="117855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C0DDBA4-D963-3474-732B-4C644958044D}"/>
                </a:ext>
              </a:extLst>
            </p:cNvPr>
            <p:cNvSpPr/>
            <p:nvPr/>
          </p:nvSpPr>
          <p:spPr>
            <a:xfrm>
              <a:off x="8180173" y="5773339"/>
              <a:ext cx="140043" cy="117855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9ED14B8-2237-740E-5870-984A5DB53CBE}"/>
                </a:ext>
              </a:extLst>
            </p:cNvPr>
            <p:cNvSpPr/>
            <p:nvPr/>
          </p:nvSpPr>
          <p:spPr>
            <a:xfrm>
              <a:off x="8332573" y="5773339"/>
              <a:ext cx="140043" cy="117855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921FB27-4045-68F9-9CCD-FF03037ACD85}"/>
                </a:ext>
              </a:extLst>
            </p:cNvPr>
            <p:cNvSpPr/>
            <p:nvPr/>
          </p:nvSpPr>
          <p:spPr>
            <a:xfrm>
              <a:off x="8484973" y="5773339"/>
              <a:ext cx="140043" cy="117855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>
                  <a:solidFill>
                    <a:schemeClr val="tx1"/>
                  </a:solidFill>
                </a:rPr>
                <a:t>+</a:t>
              </a:r>
            </a:p>
          </p:txBody>
        </p: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DBF0401-06E8-89EC-481D-B683FCAD0FFF}"/>
              </a:ext>
            </a:extLst>
          </p:cNvPr>
          <p:cNvCxnSpPr>
            <a:cxnSpLocks/>
          </p:cNvCxnSpPr>
          <p:nvPr/>
        </p:nvCxnSpPr>
        <p:spPr>
          <a:xfrm>
            <a:off x="7971758" y="1605829"/>
            <a:ext cx="0" cy="9925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8ED6CAB-94AF-3509-0ABA-043F84FD6E42}"/>
              </a:ext>
            </a:extLst>
          </p:cNvPr>
          <p:cNvSpPr txBox="1"/>
          <p:nvPr/>
        </p:nvSpPr>
        <p:spPr>
          <a:xfrm>
            <a:off x="8061399" y="1420593"/>
            <a:ext cx="834114" cy="611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Carriers </a:t>
            </a:r>
          </a:p>
          <a:p>
            <a:pPr>
              <a:lnSpc>
                <a:spcPct val="150000"/>
              </a:lnSpc>
            </a:pPr>
            <a:r>
              <a:rPr lang="en-US" sz="1200" dirty="0" err="1"/>
              <a:t>Efield</a:t>
            </a:r>
            <a:endParaRPr lang="en-US" sz="12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1326F1D-9B0F-6CC1-C352-9AE71489206A}"/>
              </a:ext>
            </a:extLst>
          </p:cNvPr>
          <p:cNvSpPr txBox="1"/>
          <p:nvPr/>
        </p:nvSpPr>
        <p:spPr>
          <a:xfrm>
            <a:off x="693626" y="973194"/>
            <a:ext cx="5480112" cy="2532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Gain layers with deeper implant work at lower values of the electric field and </a:t>
            </a:r>
            <a:r>
              <a:rPr lang="en-US" b="1" dirty="0"/>
              <a:t>the change  of the mean free path with </a:t>
            </a:r>
            <a:r>
              <a:rPr lang="en-US" b="1" dirty="0" err="1"/>
              <a:t>Efield</a:t>
            </a:r>
            <a:r>
              <a:rPr lang="en-US" b="1" dirty="0"/>
              <a:t> is higher.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r>
              <a:rPr lang="en-US" b="1" dirty="0"/>
              <a:t>Therefore,</a:t>
            </a:r>
            <a:r>
              <a:rPr lang="en-US" dirty="0"/>
              <a:t> the field generated by the e/h has a more significant impact on Lambda.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20CC33D-B744-97B5-1004-B095BF40D4BA}"/>
              </a:ext>
            </a:extLst>
          </p:cNvPr>
          <p:cNvSpPr txBox="1"/>
          <p:nvPr/>
        </p:nvSpPr>
        <p:spPr>
          <a:xfrm>
            <a:off x="736081" y="4764164"/>
            <a:ext cx="5173804" cy="77277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>
                <a:highlight>
                  <a:srgbClr val="FFFF00"/>
                </a:highlight>
              </a:rPr>
              <a:t>Can we exploit this aspect to design LGADs that perform better?</a:t>
            </a:r>
            <a:endParaRPr lang="en-IT" b="1" dirty="0">
              <a:highlight>
                <a:srgbClr val="FFFF00"/>
              </a:highlight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6D17A4E-0CDE-CBD5-94D3-B485E810AB4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997690"/>
            <a:ext cx="5056175" cy="2543868"/>
          </a:xfrm>
          <a:prstGeom prst="rect">
            <a:avLst/>
          </a:prstGeom>
        </p:spPr>
      </p:pic>
      <p:sp>
        <p:nvSpPr>
          <p:cNvPr id="53" name="Oval 52">
            <a:extLst>
              <a:ext uri="{FF2B5EF4-FFF2-40B4-BE49-F238E27FC236}">
                <a16:creationId xmlns:a16="http://schemas.microsoft.com/office/drawing/2014/main" id="{3C2EB4E7-5B69-D517-4E65-BB5B4A58533C}"/>
              </a:ext>
            </a:extLst>
          </p:cNvPr>
          <p:cNvSpPr/>
          <p:nvPr/>
        </p:nvSpPr>
        <p:spPr>
          <a:xfrm rot="16589054">
            <a:off x="8833966" y="5333069"/>
            <a:ext cx="231951" cy="554185"/>
          </a:xfrm>
          <a:prstGeom prst="ellips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2271E457-9A0C-8FAE-EECC-6B12EDBADE3A}"/>
              </a:ext>
            </a:extLst>
          </p:cNvPr>
          <p:cNvSpPr/>
          <p:nvPr/>
        </p:nvSpPr>
        <p:spPr>
          <a:xfrm rot="16672909">
            <a:off x="9984999" y="5758323"/>
            <a:ext cx="186447" cy="561488"/>
          </a:xfrm>
          <a:prstGeom prst="ellipse">
            <a:avLst/>
          </a:prstGeom>
          <a:noFill/>
          <a:ln w="254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65E4388-07BD-5457-A626-06595BF535C9}"/>
              </a:ext>
            </a:extLst>
          </p:cNvPr>
          <p:cNvSpPr txBox="1"/>
          <p:nvPr/>
        </p:nvSpPr>
        <p:spPr>
          <a:xfrm>
            <a:off x="8624088" y="4981288"/>
            <a:ext cx="1152880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Deep GL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18107BA-3984-FAB1-ECFD-56041D68977A}"/>
              </a:ext>
            </a:extLst>
          </p:cNvPr>
          <p:cNvSpPr txBox="1"/>
          <p:nvPr/>
        </p:nvSpPr>
        <p:spPr>
          <a:xfrm>
            <a:off x="10078222" y="5394030"/>
            <a:ext cx="1398140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Shallow GL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20EACC1-35E6-4F10-60F9-4F993F2B7487}"/>
              </a:ext>
            </a:extLst>
          </p:cNvPr>
          <p:cNvCxnSpPr>
            <a:cxnSpLocks/>
          </p:cNvCxnSpPr>
          <p:nvPr/>
        </p:nvCxnSpPr>
        <p:spPr>
          <a:xfrm>
            <a:off x="8041780" y="3641882"/>
            <a:ext cx="582307" cy="12698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B71A95A-9E2C-0F67-3E0A-D21C106758DC}"/>
              </a:ext>
            </a:extLst>
          </p:cNvPr>
          <p:cNvCxnSpPr>
            <a:cxnSpLocks/>
          </p:cNvCxnSpPr>
          <p:nvPr/>
        </p:nvCxnSpPr>
        <p:spPr>
          <a:xfrm flipH="1">
            <a:off x="10665472" y="3066940"/>
            <a:ext cx="222421" cy="20836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793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22B68C-BDB8-FCAF-E710-61BD95A0F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6124" y="6418018"/>
            <a:ext cx="744201" cy="316442"/>
          </a:xfrm>
        </p:spPr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5CA453-451A-1254-7FA4-AE5DA5C76C9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3D3897E-63C9-A31F-6F43-4E45758D6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Temporal resolution vs gain implant position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819F51-91F8-8AE2-68D2-0B8A3F226142}"/>
              </a:ext>
            </a:extLst>
          </p:cNvPr>
          <p:cNvSpPr txBox="1"/>
          <p:nvPr/>
        </p:nvSpPr>
        <p:spPr>
          <a:xfrm>
            <a:off x="463137" y="602157"/>
            <a:ext cx="11265087" cy="413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dirty="0"/>
              <a:t>(signals with amplitude &gt; 2*MPV in 80-micron thick sensors) 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4D5BBA89-D230-68DF-DAE1-EB639531FCB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8105" y="1146178"/>
            <a:ext cx="7761710" cy="4267693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31706A67-BEB7-C69C-3D0A-7FFD61A15EDB}"/>
              </a:ext>
            </a:extLst>
          </p:cNvPr>
          <p:cNvSpPr txBox="1"/>
          <p:nvPr/>
        </p:nvSpPr>
        <p:spPr>
          <a:xfrm>
            <a:off x="2934951" y="5413871"/>
            <a:ext cx="6908017" cy="113383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/>
              <a:t>Unfortunately </a:t>
            </a:r>
          </a:p>
          <a:p>
            <a:pPr algn="ctr">
              <a:lnSpc>
                <a:spcPct val="130000"/>
              </a:lnSpc>
            </a:pPr>
            <a:r>
              <a:rPr lang="en-US" dirty="0"/>
              <a:t>WF2 predicts that, in our regime of operation,  the gain implant depth does not affect the LGAD temporal resolution</a:t>
            </a:r>
            <a:endParaRPr lang="en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B04DB6-2F73-5D66-8C11-F494019A59B6}"/>
              </a:ext>
            </a:extLst>
          </p:cNvPr>
          <p:cNvSpPr txBox="1"/>
          <p:nvPr/>
        </p:nvSpPr>
        <p:spPr>
          <a:xfrm>
            <a:off x="8252396" y="3929757"/>
            <a:ext cx="1273105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b="1" dirty="0"/>
              <a:t>g</a:t>
            </a:r>
            <a:r>
              <a:rPr lang="en-IT" b="1" dirty="0"/>
              <a:t>ain  ~ 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3515C1-E2A4-D1F3-32F6-28B81B6A13E1}"/>
              </a:ext>
            </a:extLst>
          </p:cNvPr>
          <p:cNvSpPr txBox="1"/>
          <p:nvPr/>
        </p:nvSpPr>
        <p:spPr>
          <a:xfrm>
            <a:off x="3361798" y="4342434"/>
            <a:ext cx="2096066" cy="342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/>
              <a:t>Jitter = 0 in this study</a:t>
            </a:r>
            <a:endParaRPr lang="en-IT" sz="1400" dirty="0"/>
          </a:p>
        </p:txBody>
      </p:sp>
    </p:spTree>
    <p:extLst>
      <p:ext uri="{BB962C8B-B14F-4D97-AF65-F5344CB8AC3E}">
        <p14:creationId xmlns:p14="http://schemas.microsoft.com/office/powerpoint/2010/main" val="1059551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DA430A-A385-A3E4-6FC5-8B417FD87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390640-DF18-9743-BD68-6E11EAD40D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4AAB27-BDDE-5BFF-9BB5-5582E9597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10" y="-75388"/>
            <a:ext cx="11814423" cy="667871"/>
          </a:xfrm>
        </p:spPr>
        <p:txBody>
          <a:bodyPr/>
          <a:lstStyle/>
          <a:p>
            <a:r>
              <a:rPr lang="en-IT" dirty="0"/>
              <a:t>Landau method to measure gain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AD23FF3-80DE-6599-F9DA-EED15D0FC3FF}"/>
              </a:ext>
            </a:extLst>
          </p:cNvPr>
          <p:cNvSpPr txBox="1"/>
          <p:nvPr/>
        </p:nvSpPr>
        <p:spPr>
          <a:xfrm>
            <a:off x="2271490" y="827674"/>
            <a:ext cx="9021944" cy="772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800" b="1" dirty="0"/>
              <a:t>Can we use the distortion of the LGAD Landau to measure the LGAD gain?</a:t>
            </a:r>
          </a:p>
          <a:p>
            <a:pPr>
              <a:lnSpc>
                <a:spcPct val="130000"/>
              </a:lnSpc>
            </a:pPr>
            <a:endParaRPr lang="en-IT" sz="1800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0DF9FE-807B-53A5-CB81-EAFBC3CF69EB}"/>
              </a:ext>
            </a:extLst>
          </p:cNvPr>
          <p:cNvGrpSpPr/>
          <p:nvPr/>
        </p:nvGrpSpPr>
        <p:grpSpPr>
          <a:xfrm>
            <a:off x="917384" y="1763710"/>
            <a:ext cx="3000468" cy="2356426"/>
            <a:chOff x="5595461" y="2719337"/>
            <a:chExt cx="3000468" cy="2356426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E266B66-6661-33ED-3A62-5E28DD221A69}"/>
                </a:ext>
              </a:extLst>
            </p:cNvPr>
            <p:cNvCxnSpPr>
              <a:cxnSpLocks/>
            </p:cNvCxnSpPr>
            <p:nvPr/>
          </p:nvCxnSpPr>
          <p:spPr>
            <a:xfrm>
              <a:off x="5980819" y="4734682"/>
              <a:ext cx="2212731" cy="855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CB93FA4-974F-92E0-A5FB-EA7139EF6A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80819" y="3094354"/>
              <a:ext cx="0" cy="164032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3DAEA4E5-3B67-B196-217A-D7C6E329EE5D}"/>
                </a:ext>
              </a:extLst>
            </p:cNvPr>
            <p:cNvSpPr/>
            <p:nvPr/>
          </p:nvSpPr>
          <p:spPr>
            <a:xfrm>
              <a:off x="5980820" y="3165335"/>
              <a:ext cx="1774208" cy="1569712"/>
            </a:xfrm>
            <a:custGeom>
              <a:avLst/>
              <a:gdLst>
                <a:gd name="connsiteX0" fmla="*/ 0 w 2538483"/>
                <a:gd name="connsiteY0" fmla="*/ 1552640 h 1569712"/>
                <a:gd name="connsiteX1" fmla="*/ 218364 w 2538483"/>
                <a:gd name="connsiteY1" fmla="*/ 1552640 h 1569712"/>
                <a:gd name="connsiteX2" fmla="*/ 286603 w 2538483"/>
                <a:gd name="connsiteY2" fmla="*/ 1375219 h 1569712"/>
                <a:gd name="connsiteX3" fmla="*/ 327546 w 2538483"/>
                <a:gd name="connsiteY3" fmla="*/ 1034025 h 1569712"/>
                <a:gd name="connsiteX4" fmla="*/ 354842 w 2538483"/>
                <a:gd name="connsiteY4" fmla="*/ 460819 h 1569712"/>
                <a:gd name="connsiteX5" fmla="*/ 436728 w 2538483"/>
                <a:gd name="connsiteY5" fmla="*/ 24091 h 1569712"/>
                <a:gd name="connsiteX6" fmla="*/ 586854 w 2538483"/>
                <a:gd name="connsiteY6" fmla="*/ 92330 h 1569712"/>
                <a:gd name="connsiteX7" fmla="*/ 750627 w 2538483"/>
                <a:gd name="connsiteY7" fmla="*/ 392581 h 1569712"/>
                <a:gd name="connsiteX8" fmla="*/ 941695 w 2538483"/>
                <a:gd name="connsiteY8" fmla="*/ 829309 h 1569712"/>
                <a:gd name="connsiteX9" fmla="*/ 1255594 w 2538483"/>
                <a:gd name="connsiteY9" fmla="*/ 1074969 h 1569712"/>
                <a:gd name="connsiteX10" fmla="*/ 1733266 w 2538483"/>
                <a:gd name="connsiteY10" fmla="*/ 1320628 h 1569712"/>
                <a:gd name="connsiteX11" fmla="*/ 2142698 w 2538483"/>
                <a:gd name="connsiteY11" fmla="*/ 1402515 h 1569712"/>
                <a:gd name="connsiteX12" fmla="*/ 2538483 w 2538483"/>
                <a:gd name="connsiteY12" fmla="*/ 1443458 h 156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38483" h="1569712">
                  <a:moveTo>
                    <a:pt x="0" y="1552640"/>
                  </a:moveTo>
                  <a:cubicBezTo>
                    <a:pt x="85298" y="1567425"/>
                    <a:pt x="170597" y="1582210"/>
                    <a:pt x="218364" y="1552640"/>
                  </a:cubicBezTo>
                  <a:cubicBezTo>
                    <a:pt x="266131" y="1523070"/>
                    <a:pt x="268406" y="1461655"/>
                    <a:pt x="286603" y="1375219"/>
                  </a:cubicBezTo>
                  <a:cubicBezTo>
                    <a:pt x="304800" y="1288783"/>
                    <a:pt x="316173" y="1186425"/>
                    <a:pt x="327546" y="1034025"/>
                  </a:cubicBezTo>
                  <a:cubicBezTo>
                    <a:pt x="338919" y="881625"/>
                    <a:pt x="336645" y="629141"/>
                    <a:pt x="354842" y="460819"/>
                  </a:cubicBezTo>
                  <a:cubicBezTo>
                    <a:pt x="373039" y="292497"/>
                    <a:pt x="398059" y="85506"/>
                    <a:pt x="436728" y="24091"/>
                  </a:cubicBezTo>
                  <a:cubicBezTo>
                    <a:pt x="475397" y="-37324"/>
                    <a:pt x="534538" y="30915"/>
                    <a:pt x="586854" y="92330"/>
                  </a:cubicBezTo>
                  <a:cubicBezTo>
                    <a:pt x="639170" y="153745"/>
                    <a:pt x="691487" y="269751"/>
                    <a:pt x="750627" y="392581"/>
                  </a:cubicBezTo>
                  <a:cubicBezTo>
                    <a:pt x="809767" y="515411"/>
                    <a:pt x="857534" y="715578"/>
                    <a:pt x="941695" y="829309"/>
                  </a:cubicBezTo>
                  <a:cubicBezTo>
                    <a:pt x="1025856" y="943040"/>
                    <a:pt x="1123666" y="993083"/>
                    <a:pt x="1255594" y="1074969"/>
                  </a:cubicBezTo>
                  <a:cubicBezTo>
                    <a:pt x="1387522" y="1156855"/>
                    <a:pt x="1585415" y="1266037"/>
                    <a:pt x="1733266" y="1320628"/>
                  </a:cubicBezTo>
                  <a:cubicBezTo>
                    <a:pt x="1881117" y="1375219"/>
                    <a:pt x="2008495" y="1382043"/>
                    <a:pt x="2142698" y="1402515"/>
                  </a:cubicBezTo>
                  <a:cubicBezTo>
                    <a:pt x="2276901" y="1422987"/>
                    <a:pt x="2407692" y="1433222"/>
                    <a:pt x="2538483" y="1443458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CC00D04-9B02-32B0-6C12-21E5F4538C26}"/>
                </a:ext>
              </a:extLst>
            </p:cNvPr>
            <p:cNvCxnSpPr>
              <a:cxnSpLocks/>
            </p:cNvCxnSpPr>
            <p:nvPr/>
          </p:nvCxnSpPr>
          <p:spPr>
            <a:xfrm>
              <a:off x="6317278" y="3090392"/>
              <a:ext cx="1246501" cy="1726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CB8DF32-0D67-27DD-F438-47D025CE5E61}"/>
                </a:ext>
              </a:extLst>
            </p:cNvPr>
            <p:cNvSpPr txBox="1"/>
            <p:nvPr/>
          </p:nvSpPr>
          <p:spPr>
            <a:xfrm>
              <a:off x="7297383" y="4733553"/>
              <a:ext cx="1167307" cy="342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Signal [mV]</a:t>
              </a:r>
              <a:endParaRPr lang="en-IT" sz="1400" b="1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A960E3E-19F6-A675-DD71-512AB9CA4BC2}"/>
                </a:ext>
              </a:extLst>
            </p:cNvPr>
            <p:cNvSpPr txBox="1"/>
            <p:nvPr/>
          </p:nvSpPr>
          <p:spPr>
            <a:xfrm rot="16200000">
              <a:off x="5398965" y="3333437"/>
              <a:ext cx="734496" cy="3415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Entries</a:t>
              </a:r>
              <a:endParaRPr lang="en-IT" sz="1400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B701435-1796-5D6C-AF16-F932C8ED9BA6}"/>
                </a:ext>
              </a:extLst>
            </p:cNvPr>
            <p:cNvSpPr txBox="1"/>
            <p:nvPr/>
          </p:nvSpPr>
          <p:spPr>
            <a:xfrm>
              <a:off x="6785818" y="3601990"/>
              <a:ext cx="1810111" cy="3415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# events &gt; 1.5 MPV</a:t>
              </a:r>
              <a:endParaRPr lang="en-IT" sz="1400" b="1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2827DEE-137C-8178-F2C5-94C5DBF0A721}"/>
                </a:ext>
              </a:extLst>
            </p:cNvPr>
            <p:cNvCxnSpPr>
              <a:cxnSpLocks/>
            </p:cNvCxnSpPr>
            <p:nvPr/>
          </p:nvCxnSpPr>
          <p:spPr>
            <a:xfrm>
              <a:off x="6727788" y="4039705"/>
              <a:ext cx="1246501" cy="1726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7805C30-7745-44ED-A76F-15377C46EE9D}"/>
                </a:ext>
              </a:extLst>
            </p:cNvPr>
            <p:cNvSpPr txBox="1"/>
            <p:nvPr/>
          </p:nvSpPr>
          <p:spPr>
            <a:xfrm>
              <a:off x="6182128" y="2719337"/>
              <a:ext cx="1508746" cy="3415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b="1" dirty="0"/>
                <a:t># events &gt; MPV</a:t>
              </a:r>
              <a:endParaRPr lang="en-IT" sz="1400" b="1" dirty="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4B4AD51-D7D2-BF03-47F1-6F594463B43C}"/>
              </a:ext>
            </a:extLst>
          </p:cNvPr>
          <p:cNvCxnSpPr/>
          <p:nvPr/>
        </p:nvCxnSpPr>
        <p:spPr>
          <a:xfrm>
            <a:off x="1639201" y="2159077"/>
            <a:ext cx="0" cy="16355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25FEA69-9C81-EEA2-260E-24684BA4CF9E}"/>
              </a:ext>
            </a:extLst>
          </p:cNvPr>
          <p:cNvCxnSpPr>
            <a:cxnSpLocks/>
          </p:cNvCxnSpPr>
          <p:nvPr/>
        </p:nvCxnSpPr>
        <p:spPr>
          <a:xfrm>
            <a:off x="1994755" y="3168862"/>
            <a:ext cx="0" cy="62579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C596742C-9C77-E213-7840-9A1EF25F52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7943" y="1632818"/>
            <a:ext cx="6377171" cy="307208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996E2F7-9D69-D2D4-0D46-89238E442E2D}"/>
              </a:ext>
            </a:extLst>
          </p:cNvPr>
          <p:cNvSpPr txBox="1"/>
          <p:nvPr/>
        </p:nvSpPr>
        <p:spPr>
          <a:xfrm>
            <a:off x="782393" y="4653425"/>
            <a:ext cx="10933655" cy="2116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Consider a quantity that is sensitive to the magnitude of the Landau tail, for example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(# of events &gt;1.5*MPV)/(# of events &gt;MPV)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Up to gain ~ 7-10, the ratio remains similar to that of the </a:t>
            </a:r>
            <a:r>
              <a:rPr lang="en-US" dirty="0" err="1"/>
              <a:t>PiN</a:t>
            </a:r>
            <a:r>
              <a:rPr lang="en-US" dirty="0"/>
              <a:t> Landau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At higher gain, there is a linear dependence from the gain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Self calibrating, </a:t>
            </a:r>
            <a:r>
              <a:rPr lang="en-US" sz="1800" dirty="0"/>
              <a:t>no need to </a:t>
            </a:r>
            <a:r>
              <a:rPr lang="en-US" dirty="0"/>
              <a:t>know anything about the electronics (it just needs to be linear)</a:t>
            </a:r>
            <a:endParaRPr lang="en-IT" sz="1800" dirty="0"/>
          </a:p>
        </p:txBody>
      </p:sp>
    </p:spTree>
    <p:extLst>
      <p:ext uri="{BB962C8B-B14F-4D97-AF65-F5344CB8AC3E}">
        <p14:creationId xmlns:p14="http://schemas.microsoft.com/office/powerpoint/2010/main" val="136534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AC5B36-D22A-4FE1-74C7-1C0C162B5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B0DE36-13B4-25FB-3DAC-82AED8200A2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514D5F-801B-B31B-8779-55EA956FD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WF2 control panel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176C0A-6A69-15D7-F567-765CEB9D08D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8226" y="1038486"/>
            <a:ext cx="9422905" cy="517158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48AA84E9-1B96-B88E-318B-BE03B6E52DC1}"/>
              </a:ext>
            </a:extLst>
          </p:cNvPr>
          <p:cNvGrpSpPr/>
          <p:nvPr/>
        </p:nvGrpSpPr>
        <p:grpSpPr>
          <a:xfrm>
            <a:off x="8427927" y="3786321"/>
            <a:ext cx="1341106" cy="429264"/>
            <a:chOff x="9029810" y="3080266"/>
            <a:chExt cx="435405" cy="42926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936DBB1-7C3A-D09B-7476-27D802F1E7A9}"/>
                </a:ext>
              </a:extLst>
            </p:cNvPr>
            <p:cNvSpPr/>
            <p:nvPr/>
          </p:nvSpPr>
          <p:spPr>
            <a:xfrm>
              <a:off x="9067367" y="3125667"/>
              <a:ext cx="397848" cy="3838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6ABECFA-C224-9EE1-60EC-5250E135BE26}"/>
                </a:ext>
              </a:extLst>
            </p:cNvPr>
            <p:cNvSpPr txBox="1"/>
            <p:nvPr/>
          </p:nvSpPr>
          <p:spPr>
            <a:xfrm>
              <a:off x="9029810" y="3080266"/>
              <a:ext cx="184731" cy="4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endParaRPr lang="en-IT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6FEA498-B2A8-88D0-518D-3599AF171F9B}"/>
              </a:ext>
            </a:extLst>
          </p:cNvPr>
          <p:cNvGrpSpPr/>
          <p:nvPr/>
        </p:nvGrpSpPr>
        <p:grpSpPr>
          <a:xfrm>
            <a:off x="5339415" y="5604882"/>
            <a:ext cx="1341106" cy="429264"/>
            <a:chOff x="9029810" y="3080266"/>
            <a:chExt cx="435405" cy="42926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A85204B-0E05-09A0-EFB9-C8D353F37537}"/>
                </a:ext>
              </a:extLst>
            </p:cNvPr>
            <p:cNvSpPr/>
            <p:nvPr/>
          </p:nvSpPr>
          <p:spPr>
            <a:xfrm>
              <a:off x="9067367" y="3125667"/>
              <a:ext cx="397848" cy="3838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FF1C348-039C-9270-4C94-982052F9FAF6}"/>
                </a:ext>
              </a:extLst>
            </p:cNvPr>
            <p:cNvSpPr txBox="1"/>
            <p:nvPr/>
          </p:nvSpPr>
          <p:spPr>
            <a:xfrm>
              <a:off x="9029810" y="3080266"/>
              <a:ext cx="184731" cy="4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endParaRPr lang="en-IT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0C4CAB0-3BB2-42AC-81D0-7500C77B9CCC}"/>
              </a:ext>
            </a:extLst>
          </p:cNvPr>
          <p:cNvSpPr txBox="1"/>
          <p:nvPr/>
        </p:nvSpPr>
        <p:spPr>
          <a:xfrm>
            <a:off x="3001239" y="6255467"/>
            <a:ext cx="5245347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800000"/>
                </a:solidFill>
              </a:rPr>
              <a:t>If you use WF2, be aware of these two options</a:t>
            </a:r>
          </a:p>
        </p:txBody>
      </p:sp>
    </p:spTree>
    <p:extLst>
      <p:ext uri="{BB962C8B-B14F-4D97-AF65-F5344CB8AC3E}">
        <p14:creationId xmlns:p14="http://schemas.microsoft.com/office/powerpoint/2010/main" val="2536926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4D40B5-3F88-3743-8363-A360B8E5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59A94D-A112-AA44-B512-243BFE45FE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N. </a:t>
            </a:r>
            <a:r>
              <a:rPr lang="en-US" dirty="0" err="1"/>
              <a:t>Cartiglia</a:t>
            </a:r>
            <a:r>
              <a:rPr lang="en-US" dirty="0"/>
              <a:t>,  INFN Torino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90B3EB-9D13-4C4E-941A-8B6FB7246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Landau distribution in PIN diodes </a:t>
            </a:r>
            <a:r>
              <a:rPr lang="en-IT" dirty="0"/>
              <a:t>	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8E1199-0C94-A60D-C102-B88B6D66D11F}"/>
              </a:ext>
            </a:extLst>
          </p:cNvPr>
          <p:cNvSpPr txBox="1"/>
          <p:nvPr/>
        </p:nvSpPr>
        <p:spPr>
          <a:xfrm>
            <a:off x="569842" y="959588"/>
            <a:ext cx="5811078" cy="3653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+mj-lt"/>
              <a:buAutoNum type="arabicPeriod"/>
            </a:pPr>
            <a:r>
              <a:rPr lang="en-IT" dirty="0"/>
              <a:t>In each event, the impinging particle creates clusters of charges along its path. </a:t>
            </a:r>
          </a:p>
          <a:p>
            <a:pPr marL="342900" indent="-342900">
              <a:lnSpc>
                <a:spcPct val="130000"/>
              </a:lnSpc>
              <a:buFont typeface="+mj-lt"/>
              <a:buAutoNum type="arabicPeriod"/>
            </a:pPr>
            <a:r>
              <a:rPr lang="en-IT" dirty="0"/>
              <a:t>These localized energy deposits follow some unknown “elemental distribution X”. </a:t>
            </a:r>
          </a:p>
          <a:p>
            <a:pPr marL="342900" indent="-342900">
              <a:lnSpc>
                <a:spcPct val="130000"/>
              </a:lnSpc>
              <a:buFont typeface="+mj-lt"/>
              <a:buAutoNum type="arabicPeriod"/>
            </a:pPr>
            <a:r>
              <a:rPr lang="en-IT" dirty="0"/>
              <a:t>The sum of the energy deposits is the total energy deposition. </a:t>
            </a:r>
          </a:p>
          <a:p>
            <a:pPr marL="342900" indent="-342900">
              <a:lnSpc>
                <a:spcPct val="130000"/>
              </a:lnSpc>
              <a:buFont typeface="+mj-lt"/>
              <a:buAutoNum type="arabicPeriod"/>
            </a:pPr>
            <a:r>
              <a:rPr lang="en-IT" dirty="0"/>
              <a:t>The total energy deposition follows a Landau distribution</a:t>
            </a:r>
          </a:p>
          <a:p>
            <a:pPr>
              <a:lnSpc>
                <a:spcPct val="130000"/>
              </a:lnSpc>
            </a:pPr>
            <a:endParaRPr lang="en-IT" b="1" dirty="0"/>
          </a:p>
          <a:p>
            <a:pPr>
              <a:lnSpc>
                <a:spcPct val="130000"/>
              </a:lnSpc>
            </a:pPr>
            <a:endParaRPr lang="en-IT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151B4E-4DAC-ED11-EC66-35396E299532}"/>
              </a:ext>
            </a:extLst>
          </p:cNvPr>
          <p:cNvSpPr txBox="1"/>
          <p:nvPr/>
        </p:nvSpPr>
        <p:spPr>
          <a:xfrm>
            <a:off x="847631" y="4442713"/>
            <a:ext cx="4904602" cy="113377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Question: </a:t>
            </a:r>
            <a:r>
              <a:rPr lang="en-IT" dirty="0"/>
              <a:t>which distribution X is such that the sum of random numbers from this distribution is a Landau?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5E810C-BA6F-5988-A6B9-D483280DEF7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0921" y="779171"/>
            <a:ext cx="5811079" cy="33710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6BB4DB-391E-3AF2-4EB4-86717E6568D1}"/>
              </a:ext>
            </a:extLst>
          </p:cNvPr>
          <p:cNvSpPr txBox="1"/>
          <p:nvPr/>
        </p:nvSpPr>
        <p:spPr>
          <a:xfrm>
            <a:off x="7059166" y="2099552"/>
            <a:ext cx="1955626" cy="102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/>
              <a:t>Each local deposition follows an  “elemental distribution X”</a:t>
            </a:r>
          </a:p>
          <a:p>
            <a:pPr>
              <a:lnSpc>
                <a:spcPct val="130000"/>
              </a:lnSpc>
            </a:pPr>
            <a:r>
              <a:rPr lang="en-IT" sz="1200" b="1" dirty="0"/>
              <a:t>(to be determined)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12EC5AC-12CE-81D4-7C11-3BA144285983}"/>
              </a:ext>
            </a:extLst>
          </p:cNvPr>
          <p:cNvCxnSpPr>
            <a:cxnSpLocks/>
          </p:cNvCxnSpPr>
          <p:nvPr/>
        </p:nvCxnSpPr>
        <p:spPr>
          <a:xfrm>
            <a:off x="8503074" y="1998418"/>
            <a:ext cx="41910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ight Brace 12">
            <a:extLst>
              <a:ext uri="{FF2B5EF4-FFF2-40B4-BE49-F238E27FC236}">
                <a16:creationId xmlns:a16="http://schemas.microsoft.com/office/drawing/2014/main" id="{0A293240-2A8E-C457-53D6-F00B54FE12DF}"/>
              </a:ext>
            </a:extLst>
          </p:cNvPr>
          <p:cNvSpPr/>
          <p:nvPr/>
        </p:nvSpPr>
        <p:spPr>
          <a:xfrm>
            <a:off x="9372599" y="1212487"/>
            <a:ext cx="218661" cy="229704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EA5EE9-A601-AC48-A917-6F3E3B6E2AA1}"/>
              </a:ext>
            </a:extLst>
          </p:cNvPr>
          <p:cNvSpPr txBox="1"/>
          <p:nvPr/>
        </p:nvSpPr>
        <p:spPr>
          <a:xfrm>
            <a:off x="9693037" y="1700929"/>
            <a:ext cx="1701618" cy="78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/>
              <a:t>The total deposition follows a</a:t>
            </a:r>
          </a:p>
          <a:p>
            <a:pPr>
              <a:lnSpc>
                <a:spcPct val="130000"/>
              </a:lnSpc>
            </a:pPr>
            <a:r>
              <a:rPr lang="en-IT" sz="1200" b="1" dirty="0"/>
              <a:t>Landau distribution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9DDF672-7772-B643-13A3-ADB6E1DF5D3A}"/>
                  </a:ext>
                </a:extLst>
              </p:cNvPr>
              <p:cNvSpPr txBox="1"/>
              <p:nvPr/>
            </p:nvSpPr>
            <p:spPr>
              <a:xfrm>
                <a:off x="6801950" y="4283824"/>
                <a:ext cx="5365058" cy="9813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𝑳𝒂𝒏𝒅𝒂𝒖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𝑴𝑷𝑽</m:t>
                          </m:r>
                          <m: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𝑭𝑾𝑯𝑴</m:t>
                          </m:r>
                        </m:e>
                      </m:d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𝑫𝒊𝒔𝒕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b="1" i="1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1" i="1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n-US" b="1" i="1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1" i="1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𝒓𝒂𝒏𝒅𝒐𝒎</m:t>
                                  </m:r>
                                  <m:r>
                                    <a:rPr lang="en-US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  <m:r>
                                    <a:rPr lang="en-US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en-IT" b="1" dirty="0">
                  <a:solidFill>
                    <a:srgbClr val="800000"/>
                  </a:solidFill>
                </a:endParaRP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9DDF672-7772-B643-13A3-ADB6E1DF5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1950" y="4283824"/>
                <a:ext cx="5365058" cy="981359"/>
              </a:xfrm>
              <a:prstGeom prst="rect">
                <a:avLst/>
              </a:prstGeom>
              <a:blipFill>
                <a:blip r:embed="rId3"/>
                <a:stretch>
                  <a:fillRect l="-472" t="-69231" b="-13717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B9DB97E4-E855-0DEB-D1FF-0A186F19D431}"/>
              </a:ext>
            </a:extLst>
          </p:cNvPr>
          <p:cNvSpPr txBox="1"/>
          <p:nvPr/>
        </p:nvSpPr>
        <p:spPr>
          <a:xfrm>
            <a:off x="7059166" y="5516534"/>
            <a:ext cx="5582479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dirty="0"/>
              <a:t>n</a:t>
            </a:r>
            <a:r>
              <a:rPr lang="en-IT" dirty="0"/>
              <a:t> = number of draws</a:t>
            </a:r>
          </a:p>
          <a:p>
            <a:pPr>
              <a:lnSpc>
                <a:spcPct val="130000"/>
              </a:lnSpc>
            </a:pPr>
            <a:r>
              <a:rPr lang="en-GB" dirty="0"/>
              <a:t>S</a:t>
            </a:r>
            <a:r>
              <a:rPr lang="en-IT" dirty="0"/>
              <a:t>uppose: n = thickness in micron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3E63B1E-075E-93FA-2976-7B03C54CE50F}"/>
              </a:ext>
            </a:extLst>
          </p:cNvPr>
          <p:cNvGrpSpPr/>
          <p:nvPr/>
        </p:nvGrpSpPr>
        <p:grpSpPr>
          <a:xfrm>
            <a:off x="9029810" y="3080266"/>
            <a:ext cx="435405" cy="429264"/>
            <a:chOff x="9029810" y="3080266"/>
            <a:chExt cx="435405" cy="429264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6C41D29-AE10-61DB-EA01-07BEAB98C5D9}"/>
                </a:ext>
              </a:extLst>
            </p:cNvPr>
            <p:cNvSpPr/>
            <p:nvPr/>
          </p:nvSpPr>
          <p:spPr>
            <a:xfrm>
              <a:off x="9067367" y="3125667"/>
              <a:ext cx="397848" cy="3838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tx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C46760B-9455-A566-8F14-A912F51A1C90}"/>
                </a:ext>
              </a:extLst>
            </p:cNvPr>
            <p:cNvSpPr txBox="1"/>
            <p:nvPr/>
          </p:nvSpPr>
          <p:spPr>
            <a:xfrm>
              <a:off x="9029810" y="3080266"/>
              <a:ext cx="314510" cy="4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b="1" dirty="0">
                  <a:solidFill>
                    <a:srgbClr val="FF0000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99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CC369-A3F9-8FD6-9B62-2F067401F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9C2339-632F-BC56-E1F0-D826558F6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AE344D-E3F4-E473-8200-6EDADE2972D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915C65-6767-29F4-703C-CB19E8D99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Summary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A06A89F-BB9D-C639-C033-2A1918DBD825}"/>
              </a:ext>
            </a:extLst>
          </p:cNvPr>
          <p:cNvSpPr txBox="1"/>
          <p:nvPr/>
        </p:nvSpPr>
        <p:spPr>
          <a:xfrm>
            <a:off x="1540624" y="2217092"/>
            <a:ext cx="9110752" cy="3294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b="1" dirty="0"/>
              <a:t>The following experimental quantities have been considered and correctly simulated in this study:</a:t>
            </a:r>
          </a:p>
          <a:p>
            <a:pPr>
              <a:lnSpc>
                <a:spcPct val="130000"/>
              </a:lnSpc>
            </a:pPr>
            <a:endParaRPr lang="en-IT" dirty="0"/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IT" dirty="0"/>
              <a:t>The initial energy deposition by a MIP</a:t>
            </a:r>
          </a:p>
          <a:p>
            <a:pPr marL="742950" lvl="1" indent="-285750">
              <a:lnSpc>
                <a:spcPct val="130000"/>
              </a:lnSpc>
              <a:buFontTx/>
              <a:buChar char="-"/>
            </a:pPr>
            <a:r>
              <a:rPr lang="en-IT" dirty="0"/>
              <a:t>The MPV and FWHM dependence upon sensor  thickness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GB" dirty="0"/>
              <a:t>T</a:t>
            </a:r>
            <a:r>
              <a:rPr lang="en-IT" dirty="0"/>
              <a:t>he reduction of the Landau tail as a function of the LGAD gain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IT" dirty="0"/>
              <a:t>The LGAD temporal resolution as a function of sensor thickness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IT" dirty="0"/>
              <a:t>The temporal resolution in bins of the Landau distribution</a:t>
            </a:r>
          </a:p>
          <a:p>
            <a:pPr>
              <a:lnSpc>
                <a:spcPct val="130000"/>
              </a:lnSpc>
            </a:pPr>
            <a:endParaRPr lang="en-IT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92441A-7E98-F3CC-71B8-003E21DE4224}"/>
              </a:ext>
            </a:extLst>
          </p:cNvPr>
          <p:cNvSpPr txBox="1"/>
          <p:nvPr/>
        </p:nvSpPr>
        <p:spPr>
          <a:xfrm>
            <a:off x="1548596" y="801731"/>
            <a:ext cx="9482166" cy="77277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/>
              <a:t>Seemingly uncorrelated effects find an explanation in the shared underlying process of gain quench and space charge repulsion.</a:t>
            </a:r>
            <a:endParaRPr lang="en-IT" b="1" dirty="0"/>
          </a:p>
        </p:txBody>
      </p:sp>
    </p:spTree>
    <p:extLst>
      <p:ext uri="{BB962C8B-B14F-4D97-AF65-F5344CB8AC3E}">
        <p14:creationId xmlns:p14="http://schemas.microsoft.com/office/powerpoint/2010/main" val="23276898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0F61D5-E7F7-8CF0-F769-7FDF813E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CE31F3-3A16-B2C1-8973-563DBA59F02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8F37BCF-3DF7-0041-2233-2B5A829AD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Extra</a:t>
            </a:r>
          </a:p>
        </p:txBody>
      </p:sp>
    </p:spTree>
    <p:extLst>
      <p:ext uri="{BB962C8B-B14F-4D97-AF65-F5344CB8AC3E}">
        <p14:creationId xmlns:p14="http://schemas.microsoft.com/office/powerpoint/2010/main" val="25423380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43371-246F-B6A1-8F17-BDA3AF8F5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BC8181-B4F7-6470-6E5F-F62636B89D1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C15001-B87A-F3AB-9AAA-6A9776A68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WF2 Gain quench simulation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649933-6980-4C9F-0D0C-C8C3145AE6E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387" y="2469912"/>
            <a:ext cx="7772399" cy="42276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B69FD4-B743-8C47-D303-7284EF718E21}"/>
              </a:ext>
            </a:extLst>
          </p:cNvPr>
          <p:cNvSpPr txBox="1"/>
          <p:nvPr/>
        </p:nvSpPr>
        <p:spPr>
          <a:xfrm>
            <a:off x="698831" y="939435"/>
            <a:ext cx="6461788" cy="11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b="1" dirty="0"/>
              <a:t>Gain quench increases: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When the gain increases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When the number of incoming electrons increases</a:t>
            </a:r>
            <a:endParaRPr lang="en-US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28F6DCC-D7C1-AB41-91A5-575CDFA2E455}"/>
              </a:ext>
            </a:extLst>
          </p:cNvPr>
          <p:cNvCxnSpPr>
            <a:cxnSpLocks/>
          </p:cNvCxnSpPr>
          <p:nvPr/>
        </p:nvCxnSpPr>
        <p:spPr>
          <a:xfrm flipH="1">
            <a:off x="4104640" y="3486963"/>
            <a:ext cx="132080" cy="5994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8A3EA31-40F6-E0F4-628D-894CAC9497A2}"/>
              </a:ext>
            </a:extLst>
          </p:cNvPr>
          <p:cNvSpPr txBox="1"/>
          <p:nvPr/>
        </p:nvSpPr>
        <p:spPr>
          <a:xfrm>
            <a:off x="3500511" y="3093280"/>
            <a:ext cx="2097649" cy="3140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 b="1" dirty="0"/>
              <a:t>Increasing signal charge</a:t>
            </a:r>
            <a:endParaRPr lang="en-US" sz="1100" b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C160812-BB93-F043-E6D3-A66862413B7A}"/>
              </a:ext>
            </a:extLst>
          </p:cNvPr>
          <p:cNvGrpSpPr/>
          <p:nvPr/>
        </p:nvGrpSpPr>
        <p:grpSpPr>
          <a:xfrm>
            <a:off x="8855765" y="730231"/>
            <a:ext cx="3021978" cy="1913577"/>
            <a:chOff x="9455233" y="4565122"/>
            <a:chExt cx="2579806" cy="166237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CB3CC73-A4BA-7BE6-2C87-63AA9315CA10}"/>
                </a:ext>
              </a:extLst>
            </p:cNvPr>
            <p:cNvSpPr/>
            <p:nvPr/>
          </p:nvSpPr>
          <p:spPr>
            <a:xfrm>
              <a:off x="9455233" y="4565122"/>
              <a:ext cx="2579806" cy="166237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3975B67-9CF1-930F-ABCA-F858FC1721BD}"/>
                </a:ext>
              </a:extLst>
            </p:cNvPr>
            <p:cNvSpPr/>
            <p:nvPr/>
          </p:nvSpPr>
          <p:spPr>
            <a:xfrm>
              <a:off x="9455233" y="4565122"/>
              <a:ext cx="2579806" cy="21602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n</a:t>
              </a:r>
              <a:r>
                <a:rPr lang="en-IT" sz="1600" dirty="0">
                  <a:solidFill>
                    <a:schemeClr val="tx1"/>
                  </a:solidFill>
                </a:rPr>
                <a:t>++ electrode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EB11351-7803-2042-22AF-7CBA58E78980}"/>
                </a:ext>
              </a:extLst>
            </p:cNvPr>
            <p:cNvSpPr/>
            <p:nvPr/>
          </p:nvSpPr>
          <p:spPr>
            <a:xfrm>
              <a:off x="9455233" y="5727750"/>
              <a:ext cx="2579806" cy="21602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p</a:t>
              </a:r>
              <a:r>
                <a:rPr lang="en-IT" sz="1600" dirty="0">
                  <a:solidFill>
                    <a:schemeClr val="tx1"/>
                  </a:solidFill>
                </a:rPr>
                <a:t>+ gain implant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4006299-A8F8-F633-B22E-C94426CAC92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22718" y="4858939"/>
              <a:ext cx="10420" cy="81554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A773DA2-E384-3244-E9C3-01E0722D5E98}"/>
                </a:ext>
              </a:extLst>
            </p:cNvPr>
            <p:cNvSpPr txBox="1"/>
            <p:nvPr/>
          </p:nvSpPr>
          <p:spPr>
            <a:xfrm>
              <a:off x="9733138" y="4976794"/>
              <a:ext cx="834114" cy="611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/>
                <a:t>LGAD 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 err="1"/>
                <a:t>Efield</a:t>
              </a:r>
              <a:endParaRPr lang="en-US" sz="1200" dirty="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21498C7-BA2E-AD92-6548-D3848AA76392}"/>
                </a:ext>
              </a:extLst>
            </p:cNvPr>
            <p:cNvGrpSpPr/>
            <p:nvPr/>
          </p:nvGrpSpPr>
          <p:grpSpPr>
            <a:xfrm>
              <a:off x="10681160" y="4817507"/>
              <a:ext cx="1054443" cy="117855"/>
              <a:chOff x="7570573" y="5773339"/>
              <a:chExt cx="1054443" cy="117855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8264CA64-E8BA-D39D-BF09-4F1DB9E9B2C1}"/>
                  </a:ext>
                </a:extLst>
              </p:cNvPr>
              <p:cNvSpPr/>
              <p:nvPr/>
            </p:nvSpPr>
            <p:spPr>
              <a:xfrm>
                <a:off x="75705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F4C8D5B-DC8A-D8B3-E7E5-9C57747E0FB2}"/>
                  </a:ext>
                </a:extLst>
              </p:cNvPr>
              <p:cNvSpPr/>
              <p:nvPr/>
            </p:nvSpPr>
            <p:spPr>
              <a:xfrm>
                <a:off x="77229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3D3D204-1055-BB7B-08AD-F39D52BA745E}"/>
                  </a:ext>
                </a:extLst>
              </p:cNvPr>
              <p:cNvSpPr/>
              <p:nvPr/>
            </p:nvSpPr>
            <p:spPr>
              <a:xfrm>
                <a:off x="78753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7D8102E-E043-52BB-6C8B-26627D1E470B}"/>
                  </a:ext>
                </a:extLst>
              </p:cNvPr>
              <p:cNvSpPr/>
              <p:nvPr/>
            </p:nvSpPr>
            <p:spPr>
              <a:xfrm>
                <a:off x="80277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361123D5-1DDB-C77B-AEB0-B7076B41B51E}"/>
                  </a:ext>
                </a:extLst>
              </p:cNvPr>
              <p:cNvSpPr/>
              <p:nvPr/>
            </p:nvSpPr>
            <p:spPr>
              <a:xfrm>
                <a:off x="81801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74F4667E-B236-D676-1978-B99850761E2F}"/>
                  </a:ext>
                </a:extLst>
              </p:cNvPr>
              <p:cNvSpPr/>
              <p:nvPr/>
            </p:nvSpPr>
            <p:spPr>
              <a:xfrm>
                <a:off x="83325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81CDE812-2972-6D26-E0F5-ED5762A6AD04}"/>
                  </a:ext>
                </a:extLst>
              </p:cNvPr>
              <p:cNvSpPr/>
              <p:nvPr/>
            </p:nvSpPr>
            <p:spPr>
              <a:xfrm>
                <a:off x="8484973" y="5773339"/>
                <a:ext cx="140043" cy="117855"/>
              </a:xfrm>
              <a:prstGeom prst="ellipse">
                <a:avLst/>
              </a:prstGeom>
              <a:solidFill>
                <a:srgbClr val="51C5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BC73945-4E91-65AE-4F53-1ECE6C5C9F65}"/>
                </a:ext>
              </a:extLst>
            </p:cNvPr>
            <p:cNvGrpSpPr/>
            <p:nvPr/>
          </p:nvGrpSpPr>
          <p:grpSpPr>
            <a:xfrm>
              <a:off x="10681160" y="5573539"/>
              <a:ext cx="1054443" cy="117855"/>
              <a:chOff x="7570573" y="5773339"/>
              <a:chExt cx="1054443" cy="117855"/>
            </a:xfrm>
            <a:solidFill>
              <a:schemeClr val="accent2">
                <a:lumMod val="10000"/>
                <a:lumOff val="90000"/>
              </a:schemeClr>
            </a:solidFill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DE977732-1017-C98C-6114-8BB2F1053C1C}"/>
                  </a:ext>
                </a:extLst>
              </p:cNvPr>
              <p:cNvSpPr/>
              <p:nvPr/>
            </p:nvSpPr>
            <p:spPr>
              <a:xfrm>
                <a:off x="75705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EDCD9DA8-0D46-29FD-B0E1-BFC640E28977}"/>
                  </a:ext>
                </a:extLst>
              </p:cNvPr>
              <p:cNvSpPr/>
              <p:nvPr/>
            </p:nvSpPr>
            <p:spPr>
              <a:xfrm>
                <a:off x="77229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BCDC1F46-BBA4-47CE-1800-097BD407BCB5}"/>
                  </a:ext>
                </a:extLst>
              </p:cNvPr>
              <p:cNvSpPr/>
              <p:nvPr/>
            </p:nvSpPr>
            <p:spPr>
              <a:xfrm>
                <a:off x="78753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09F64202-9B83-9809-055C-6C016F375BF0}"/>
                  </a:ext>
                </a:extLst>
              </p:cNvPr>
              <p:cNvSpPr/>
              <p:nvPr/>
            </p:nvSpPr>
            <p:spPr>
              <a:xfrm>
                <a:off x="80277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185DD92-8674-B4F4-4209-F24E99443B6C}"/>
                  </a:ext>
                </a:extLst>
              </p:cNvPr>
              <p:cNvSpPr/>
              <p:nvPr/>
            </p:nvSpPr>
            <p:spPr>
              <a:xfrm>
                <a:off x="81801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AA957FA2-B4DA-DAFC-E66E-A32A082BA933}"/>
                  </a:ext>
                </a:extLst>
              </p:cNvPr>
              <p:cNvSpPr/>
              <p:nvPr/>
            </p:nvSpPr>
            <p:spPr>
              <a:xfrm>
                <a:off x="83325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1E3F469A-98D5-714E-E1C9-E1E77F5660C8}"/>
                  </a:ext>
                </a:extLst>
              </p:cNvPr>
              <p:cNvSpPr/>
              <p:nvPr/>
            </p:nvSpPr>
            <p:spPr>
              <a:xfrm>
                <a:off x="8484973" y="5773339"/>
                <a:ext cx="140043" cy="1178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</p:grp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83AC3E1-2EDE-0902-38DA-BD5B493F3531}"/>
                </a:ext>
              </a:extLst>
            </p:cNvPr>
            <p:cNvCxnSpPr>
              <a:cxnSpLocks/>
            </p:cNvCxnSpPr>
            <p:nvPr/>
          </p:nvCxnSpPr>
          <p:spPr>
            <a:xfrm>
              <a:off x="11055981" y="5059353"/>
              <a:ext cx="0" cy="4147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EE5BD2-26BD-D2E0-F661-20C7EFFBA7B0}"/>
                </a:ext>
              </a:extLst>
            </p:cNvPr>
            <p:cNvSpPr txBox="1"/>
            <p:nvPr/>
          </p:nvSpPr>
          <p:spPr>
            <a:xfrm>
              <a:off x="11145622" y="4874117"/>
              <a:ext cx="834114" cy="611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/>
                <a:t>Charge 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 err="1"/>
                <a:t>Efield</a:t>
              </a:r>
              <a:endParaRPr lang="en-US" sz="1200" dirty="0"/>
            </a:p>
          </p:txBody>
        </p: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75D46CE-B426-13F7-08F6-51ABA8672D10}"/>
              </a:ext>
            </a:extLst>
          </p:cNvPr>
          <p:cNvCxnSpPr>
            <a:cxnSpLocks/>
          </p:cNvCxnSpPr>
          <p:nvPr/>
        </p:nvCxnSpPr>
        <p:spPr>
          <a:xfrm>
            <a:off x="6225899" y="3486963"/>
            <a:ext cx="934720" cy="75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53D40D3-6A0F-B991-E9C0-74751D229C5F}"/>
              </a:ext>
            </a:extLst>
          </p:cNvPr>
          <p:cNvSpPr txBox="1"/>
          <p:nvPr/>
        </p:nvSpPr>
        <p:spPr>
          <a:xfrm>
            <a:off x="5993179" y="3089253"/>
            <a:ext cx="1400160" cy="3140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 b="1" dirty="0"/>
              <a:t>Increasing gain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78220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FBDAAE-2FF0-BCE2-62F7-F4FA5C2F6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CBC1A-EAEE-DF4E-CDFF-63C64E41D6B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7F9CA7-5322-0F7C-7DC2-11C7F3388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LGAD Temporal resolution vs Landau position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D48736-EC17-F84C-E6BF-77FDF9F51E50}"/>
              </a:ext>
            </a:extLst>
          </p:cNvPr>
          <p:cNvSpPr txBox="1"/>
          <p:nvPr/>
        </p:nvSpPr>
        <p:spPr>
          <a:xfrm>
            <a:off x="1140727" y="4883032"/>
            <a:ext cx="4708645" cy="1133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endParaRPr lang="en-US" b="1" dirty="0"/>
          </a:p>
          <a:p>
            <a:pPr>
              <a:lnSpc>
                <a:spcPct val="130000"/>
              </a:lnSpc>
            </a:pPr>
            <a:r>
              <a:rPr lang="en-US" dirty="0"/>
              <a:t>Events in the tail have a worse time resolution ( as expected)</a:t>
            </a:r>
            <a:endParaRPr lang="en-IT" dirty="0"/>
          </a:p>
        </p:txBody>
      </p:sp>
      <p:pic>
        <p:nvPicPr>
          <p:cNvPr id="7" name="Picture 6" descr="A graph with a line and dots&#10;&#10;Description automatically generated">
            <a:extLst>
              <a:ext uri="{FF2B5EF4-FFF2-40B4-BE49-F238E27FC236}">
                <a16:creationId xmlns:a16="http://schemas.microsoft.com/office/drawing/2014/main" id="{BA5E30E2-8165-6412-1E68-4231BF1A14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570" y="3820856"/>
            <a:ext cx="6490318" cy="2878923"/>
          </a:xfrm>
          <a:prstGeom prst="rect">
            <a:avLst/>
          </a:prstGeom>
        </p:spPr>
      </p:pic>
      <p:pic>
        <p:nvPicPr>
          <p:cNvPr id="11" name="Picture 10" descr="A graph with green and purple dots&#10;&#10;Description automatically generated">
            <a:extLst>
              <a:ext uri="{FF2B5EF4-FFF2-40B4-BE49-F238E27FC236}">
                <a16:creationId xmlns:a16="http://schemas.microsoft.com/office/drawing/2014/main" id="{B2FFD100-5831-C9F4-E14F-0EF5F9042CC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570" y="797431"/>
            <a:ext cx="6490318" cy="28789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9EC625-AEC2-CB05-53C1-A30C95542973}"/>
              </a:ext>
            </a:extLst>
          </p:cNvPr>
          <p:cNvSpPr txBox="1"/>
          <p:nvPr/>
        </p:nvSpPr>
        <p:spPr>
          <a:xfrm>
            <a:off x="805061" y="6382353"/>
            <a:ext cx="109594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Data from:  </a:t>
            </a:r>
            <a:r>
              <a:rPr lang="en-GB" sz="1200" dirty="0">
                <a:solidFill>
                  <a:srgbClr val="000000"/>
                </a:solidFill>
                <a:highlight>
                  <a:srgbClr val="FFFEFF"/>
                </a:highlight>
                <a:latin typeface="CenturyGothic-Bold"/>
              </a:rPr>
              <a:t>O</a:t>
            </a:r>
            <a:r>
              <a:rPr lang="en-GB" sz="120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ngoing study, C. </a:t>
            </a:r>
            <a:r>
              <a:rPr lang="en-GB" sz="1200" i="0" dirty="0" err="1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Marinuzzi</a:t>
            </a:r>
            <a:r>
              <a:rPr lang="en-GB" sz="120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 et al </a:t>
            </a:r>
            <a:endParaRPr lang="en-GB" sz="1200" b="0" i="0" dirty="0">
              <a:solidFill>
                <a:srgbClr val="000000"/>
              </a:solidFill>
              <a:effectLst/>
              <a:highlight>
                <a:srgbClr val="FFFEFF"/>
              </a:highlight>
              <a:latin typeface="CenturyGothic"/>
            </a:endParaRPr>
          </a:p>
          <a:p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"</a:t>
            </a:r>
            <a:r>
              <a:rPr lang="en-GB" sz="1200" b="1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Optimization of the gain layer design of Ultra-Fast Silicon Detectors</a:t>
            </a:r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", F. Siviero et al, NIMA 1033 (2022) 166739</a:t>
            </a:r>
            <a:endParaRPr lang="en-IT" sz="12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AFF71FC-FCC1-54AD-E416-C27A61EFF6FF}"/>
              </a:ext>
            </a:extLst>
          </p:cNvPr>
          <p:cNvGrpSpPr/>
          <p:nvPr/>
        </p:nvGrpSpPr>
        <p:grpSpPr>
          <a:xfrm>
            <a:off x="579791" y="1709005"/>
            <a:ext cx="5056049" cy="3010841"/>
            <a:chOff x="7147429" y="871390"/>
            <a:chExt cx="5182353" cy="4385532"/>
          </a:xfrm>
        </p:grpSpPr>
        <p:grpSp>
          <p:nvGrpSpPr>
            <p:cNvPr id="8" name="Gruppo 30">
              <a:extLst>
                <a:ext uri="{FF2B5EF4-FFF2-40B4-BE49-F238E27FC236}">
                  <a16:creationId xmlns:a16="http://schemas.microsoft.com/office/drawing/2014/main" id="{381B47B0-479C-E38A-80B5-F5F75C538F38}"/>
                </a:ext>
              </a:extLst>
            </p:cNvPr>
            <p:cNvGrpSpPr/>
            <p:nvPr/>
          </p:nvGrpSpPr>
          <p:grpSpPr>
            <a:xfrm>
              <a:off x="7147429" y="871390"/>
              <a:ext cx="5182353" cy="4022441"/>
              <a:chOff x="6845118" y="812412"/>
              <a:chExt cx="5182353" cy="4022441"/>
            </a:xfrm>
          </p:grpSpPr>
          <p:sp>
            <p:nvSpPr>
              <p:cNvPr id="13" name="CasellaDiTesto 16">
                <a:extLst>
                  <a:ext uri="{FF2B5EF4-FFF2-40B4-BE49-F238E27FC236}">
                    <a16:creationId xmlns:a16="http://schemas.microsoft.com/office/drawing/2014/main" id="{2BE6A0B3-D07B-6269-0258-4E52633F0E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94742" y="812412"/>
                <a:ext cx="2326526" cy="411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latin typeface="+mj-lt"/>
                  </a:rPr>
                  <a:t>Landau </a:t>
                </a:r>
                <a:r>
                  <a:rPr lang="it-IT" sz="1100" b="1" dirty="0" err="1">
                    <a:latin typeface="+mj-lt"/>
                  </a:rPr>
                  <a:t>distribution</a:t>
                </a:r>
                <a:endParaRPr lang="it-IT" sz="1100" b="1" dirty="0">
                  <a:latin typeface="+mj-lt"/>
                </a:endParaRPr>
              </a:p>
            </p:txBody>
          </p:sp>
          <p:pic>
            <p:nvPicPr>
              <p:cNvPr id="14" name="Immagine 6" descr="Immagine che contiene testo, diagramma, linea, Diagramma&#10;&#10;Descrizione generata automaticamente">
                <a:extLst>
                  <a:ext uri="{FF2B5EF4-FFF2-40B4-BE49-F238E27FC236}">
                    <a16:creationId xmlns:a16="http://schemas.microsoft.com/office/drawing/2014/main" id="{ADF13926-6742-0908-C249-51A3C8709EA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167810" y="1144519"/>
                <a:ext cx="4443303" cy="3329654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cxnSp>
            <p:nvCxnSpPr>
              <p:cNvPr id="15" name="Connettore diritto 8">
                <a:extLst>
                  <a:ext uri="{FF2B5EF4-FFF2-40B4-BE49-F238E27FC236}">
                    <a16:creationId xmlns:a16="http://schemas.microsoft.com/office/drawing/2014/main" id="{0674B863-4EF5-7689-2BEE-B7B25CB7CE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4046" y="1231354"/>
                <a:ext cx="0" cy="3065454"/>
              </a:xfrm>
              <a:prstGeom prst="line">
                <a:avLst/>
              </a:prstGeom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6" name="Connettore diritto 9">
                <a:extLst>
                  <a:ext uri="{FF2B5EF4-FFF2-40B4-BE49-F238E27FC236}">
                    <a16:creationId xmlns:a16="http://schemas.microsoft.com/office/drawing/2014/main" id="{4D0373E7-6E58-B613-3049-564CB7572B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07597" y="1237987"/>
                <a:ext cx="0" cy="3065454"/>
              </a:xfrm>
              <a:prstGeom prst="line">
                <a:avLst/>
              </a:prstGeom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7" name="Connettore diritto 11">
                <a:extLst>
                  <a:ext uri="{FF2B5EF4-FFF2-40B4-BE49-F238E27FC236}">
                    <a16:creationId xmlns:a16="http://schemas.microsoft.com/office/drawing/2014/main" id="{DA8F3A0A-D8A1-5005-1C64-DB9C7F488B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81179" y="1266787"/>
                <a:ext cx="0" cy="3065454"/>
              </a:xfrm>
              <a:prstGeom prst="line">
                <a:avLst/>
              </a:prstGeom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8" name="Connettore diritto 14">
                <a:extLst>
                  <a:ext uri="{FF2B5EF4-FFF2-40B4-BE49-F238E27FC236}">
                    <a16:creationId xmlns:a16="http://schemas.microsoft.com/office/drawing/2014/main" id="{3FB8E9CD-42D3-FB90-92E2-455EAE4687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9846" y="1257650"/>
                <a:ext cx="0" cy="3065454"/>
              </a:xfrm>
              <a:prstGeom prst="line">
                <a:avLst/>
              </a:prstGeom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9" name="Connettore diritto 18">
                <a:extLst>
                  <a:ext uri="{FF2B5EF4-FFF2-40B4-BE49-F238E27FC236}">
                    <a16:creationId xmlns:a16="http://schemas.microsoft.com/office/drawing/2014/main" id="{9B35455E-F71A-00D3-6F8E-DECEAB46C0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60113" y="1387739"/>
                <a:ext cx="0" cy="294886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CasellaDiTesto 27">
                <a:extLst>
                  <a:ext uri="{FF2B5EF4-FFF2-40B4-BE49-F238E27FC236}">
                    <a16:creationId xmlns:a16="http://schemas.microsoft.com/office/drawing/2014/main" id="{84AA0159-6F61-2859-C273-473EBD26992D}"/>
                  </a:ext>
                </a:extLst>
              </p:cNvPr>
              <p:cNvSpPr txBox="1"/>
              <p:nvPr/>
            </p:nvSpPr>
            <p:spPr>
              <a:xfrm>
                <a:off x="10424821" y="4423226"/>
                <a:ext cx="1602650" cy="411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5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Signal</a:t>
                </a:r>
                <a:r>
                  <a:rPr lang="it-IT" sz="105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 (</a:t>
                </a:r>
                <a:r>
                  <a:rPr lang="it-IT" sz="105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mV</a:t>
                </a:r>
                <a:r>
                  <a:rPr lang="it-IT" sz="105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)</a:t>
                </a:r>
              </a:p>
            </p:txBody>
          </p:sp>
          <p:sp>
            <p:nvSpPr>
              <p:cNvPr id="21" name="CasellaDiTesto 29">
                <a:extLst>
                  <a:ext uri="{FF2B5EF4-FFF2-40B4-BE49-F238E27FC236}">
                    <a16:creationId xmlns:a16="http://schemas.microsoft.com/office/drawing/2014/main" id="{9993E4EE-15EA-2906-9C84-84E8989E50A6}"/>
                  </a:ext>
                </a:extLst>
              </p:cNvPr>
              <p:cNvSpPr txBox="1"/>
              <p:nvPr/>
            </p:nvSpPr>
            <p:spPr>
              <a:xfrm rot="16200000">
                <a:off x="6567131" y="1467509"/>
                <a:ext cx="969040" cy="413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5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Entries</a:t>
                </a:r>
              </a:p>
            </p:txBody>
          </p:sp>
        </p:grpSp>
        <p:sp>
          <p:nvSpPr>
            <p:cNvPr id="10" name="CasellaDiTesto 31">
              <a:extLst>
                <a:ext uri="{FF2B5EF4-FFF2-40B4-BE49-F238E27FC236}">
                  <a16:creationId xmlns:a16="http://schemas.microsoft.com/office/drawing/2014/main" id="{0BDFE920-3BF4-33F7-258B-1A79B35F56A9}"/>
                </a:ext>
              </a:extLst>
            </p:cNvPr>
            <p:cNvSpPr txBox="1"/>
            <p:nvPr/>
          </p:nvSpPr>
          <p:spPr>
            <a:xfrm>
              <a:off x="7337086" y="4845295"/>
              <a:ext cx="2380868" cy="411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b="1" dirty="0">
                  <a:latin typeface="+mj-lt"/>
                </a:rPr>
                <a:t>MPV</a:t>
              </a:r>
            </a:p>
          </p:txBody>
        </p:sp>
        <p:cxnSp>
          <p:nvCxnSpPr>
            <p:cNvPr id="12" name="Connettore 2 33">
              <a:extLst>
                <a:ext uri="{FF2B5EF4-FFF2-40B4-BE49-F238E27FC236}">
                  <a16:creationId xmlns:a16="http://schemas.microsoft.com/office/drawing/2014/main" id="{9C988EF5-70A2-9F52-883C-368880F8B82C}"/>
                </a:ext>
              </a:extLst>
            </p:cNvPr>
            <p:cNvCxnSpPr/>
            <p:nvPr/>
          </p:nvCxnSpPr>
          <p:spPr>
            <a:xfrm>
              <a:off x="8445548" y="4488290"/>
              <a:ext cx="0" cy="3385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2287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FBDAAE-2FF0-BCE2-62F7-F4FA5C2F6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CBC1A-EAEE-DF4E-CDFF-63C64E41D6B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7F9CA7-5322-0F7C-7DC2-11C7F3388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sz="2800" dirty="0"/>
              <a:t>WF2 prediction: LGAD Temporal resolution vs Landau position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D48736-EC17-F84C-E6BF-77FDF9F51E50}"/>
              </a:ext>
            </a:extLst>
          </p:cNvPr>
          <p:cNvSpPr txBox="1"/>
          <p:nvPr/>
        </p:nvSpPr>
        <p:spPr>
          <a:xfrm>
            <a:off x="831873" y="981895"/>
            <a:ext cx="6148716" cy="1658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600" dirty="0"/>
              <a:t>The events in the tail of the distribution contains very large localized energy depositions. </a:t>
            </a:r>
          </a:p>
          <a:p>
            <a:pPr>
              <a:lnSpc>
                <a:spcPct val="130000"/>
              </a:lnSpc>
            </a:pPr>
            <a:endParaRPr lang="en-IT" sz="1600" dirty="0"/>
          </a:p>
          <a:p>
            <a:pPr>
              <a:lnSpc>
                <a:spcPct val="130000"/>
              </a:lnSpc>
            </a:pPr>
            <a:r>
              <a:rPr lang="en-IT" sz="1600" dirty="0"/>
              <a:t>The signal shape is irregular, </a:t>
            </a:r>
            <a:r>
              <a:rPr lang="en-GB" sz="1600" dirty="0"/>
              <a:t>so</a:t>
            </a:r>
            <a:r>
              <a:rPr lang="en-IT" sz="1600" dirty="0"/>
              <a:t> the temporal resolu</a:t>
            </a:r>
            <a:r>
              <a:rPr lang="en-GB" sz="1600" dirty="0"/>
              <a:t>t</a:t>
            </a:r>
            <a:r>
              <a:rPr lang="en-IT" sz="1600" dirty="0"/>
              <a:t>ion is degraded.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DB390E-7F7C-1173-B1AC-A19D71356D9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873" y="2957239"/>
            <a:ext cx="7633697" cy="34531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4FA3E06-A7EE-15BB-FDB5-11292C1616C9}"/>
              </a:ext>
            </a:extLst>
          </p:cNvPr>
          <p:cNvSpPr txBox="1"/>
          <p:nvPr/>
        </p:nvSpPr>
        <p:spPr>
          <a:xfrm>
            <a:off x="8147679" y="3583524"/>
            <a:ext cx="3596561" cy="2618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/>
              <a:t>In thicker sensors,  the temporal resolution degradation for events in the tail  of the Landau distribution is more severe.</a:t>
            </a:r>
          </a:p>
          <a:p>
            <a:pPr>
              <a:lnSpc>
                <a:spcPct val="130000"/>
              </a:lnSpc>
            </a:pPr>
            <a:endParaRPr lang="en-US" sz="1600" dirty="0"/>
          </a:p>
          <a:p>
            <a:pPr>
              <a:lnSpc>
                <a:spcPct val="130000"/>
              </a:lnSpc>
            </a:pPr>
            <a:r>
              <a:rPr lang="en-US" sz="1600" dirty="0"/>
              <a:t> This is “simply” because is more likely to have large energy deposits</a:t>
            </a:r>
            <a:endParaRPr lang="en-IT" sz="16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2DF7313-41B7-0326-AA84-04FEF6E26956}"/>
              </a:ext>
            </a:extLst>
          </p:cNvPr>
          <p:cNvGrpSpPr/>
          <p:nvPr/>
        </p:nvGrpSpPr>
        <p:grpSpPr>
          <a:xfrm>
            <a:off x="7733976" y="671246"/>
            <a:ext cx="4010264" cy="2787228"/>
            <a:chOff x="7147429" y="871390"/>
            <a:chExt cx="5182353" cy="4385532"/>
          </a:xfrm>
        </p:grpSpPr>
        <p:grpSp>
          <p:nvGrpSpPr>
            <p:cNvPr id="7" name="Gruppo 30">
              <a:extLst>
                <a:ext uri="{FF2B5EF4-FFF2-40B4-BE49-F238E27FC236}">
                  <a16:creationId xmlns:a16="http://schemas.microsoft.com/office/drawing/2014/main" id="{39472504-0411-D6E2-D49D-62E15E41DC90}"/>
                </a:ext>
              </a:extLst>
            </p:cNvPr>
            <p:cNvGrpSpPr/>
            <p:nvPr/>
          </p:nvGrpSpPr>
          <p:grpSpPr>
            <a:xfrm>
              <a:off x="7147429" y="871390"/>
              <a:ext cx="5182353" cy="4022441"/>
              <a:chOff x="6845118" y="812412"/>
              <a:chExt cx="5182353" cy="4022441"/>
            </a:xfrm>
          </p:grpSpPr>
          <p:sp>
            <p:nvSpPr>
              <p:cNvPr id="13" name="CasellaDiTesto 16">
                <a:extLst>
                  <a:ext uri="{FF2B5EF4-FFF2-40B4-BE49-F238E27FC236}">
                    <a16:creationId xmlns:a16="http://schemas.microsoft.com/office/drawing/2014/main" id="{EB5D1414-8370-37FC-7930-BE788A6C5AE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94742" y="812412"/>
                <a:ext cx="2326526" cy="411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latin typeface="+mj-lt"/>
                  </a:rPr>
                  <a:t>Landau </a:t>
                </a:r>
                <a:r>
                  <a:rPr lang="it-IT" sz="1100" b="1" dirty="0" err="1">
                    <a:latin typeface="+mj-lt"/>
                  </a:rPr>
                  <a:t>distribution</a:t>
                </a:r>
                <a:endParaRPr lang="it-IT" sz="1100" b="1" dirty="0">
                  <a:latin typeface="+mj-lt"/>
                </a:endParaRPr>
              </a:p>
            </p:txBody>
          </p:sp>
          <p:pic>
            <p:nvPicPr>
              <p:cNvPr id="14" name="Immagine 6" descr="Immagine che contiene testo, diagramma, linea, Diagramma&#10;&#10;Descrizione generata automaticamente">
                <a:extLst>
                  <a:ext uri="{FF2B5EF4-FFF2-40B4-BE49-F238E27FC236}">
                    <a16:creationId xmlns:a16="http://schemas.microsoft.com/office/drawing/2014/main" id="{39CA8F09-5DE5-C84B-B36B-C826DE8D73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167810" y="1144519"/>
                <a:ext cx="4443303" cy="3329654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cxnSp>
            <p:nvCxnSpPr>
              <p:cNvPr id="15" name="Connettore diritto 8">
                <a:extLst>
                  <a:ext uri="{FF2B5EF4-FFF2-40B4-BE49-F238E27FC236}">
                    <a16:creationId xmlns:a16="http://schemas.microsoft.com/office/drawing/2014/main" id="{80C96A8F-5D11-D581-E42A-08005B353D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4046" y="1231354"/>
                <a:ext cx="0" cy="3065454"/>
              </a:xfrm>
              <a:prstGeom prst="line">
                <a:avLst/>
              </a:prstGeom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6" name="Connettore diritto 9">
                <a:extLst>
                  <a:ext uri="{FF2B5EF4-FFF2-40B4-BE49-F238E27FC236}">
                    <a16:creationId xmlns:a16="http://schemas.microsoft.com/office/drawing/2014/main" id="{5F255709-A30A-3094-A284-5DB3F5C5CE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07597" y="1237987"/>
                <a:ext cx="0" cy="3065454"/>
              </a:xfrm>
              <a:prstGeom prst="line">
                <a:avLst/>
              </a:prstGeom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7" name="Connettore diritto 11">
                <a:extLst>
                  <a:ext uri="{FF2B5EF4-FFF2-40B4-BE49-F238E27FC236}">
                    <a16:creationId xmlns:a16="http://schemas.microsoft.com/office/drawing/2014/main" id="{961AF589-D937-EA6A-05F1-43057E38FE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81179" y="1266787"/>
                <a:ext cx="0" cy="3065454"/>
              </a:xfrm>
              <a:prstGeom prst="line">
                <a:avLst/>
              </a:prstGeom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8" name="Connettore diritto 14">
                <a:extLst>
                  <a:ext uri="{FF2B5EF4-FFF2-40B4-BE49-F238E27FC236}">
                    <a16:creationId xmlns:a16="http://schemas.microsoft.com/office/drawing/2014/main" id="{5B375F19-A6A2-E8D5-BEBB-BAFF7B87A3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9846" y="1257650"/>
                <a:ext cx="0" cy="3065454"/>
              </a:xfrm>
              <a:prstGeom prst="line">
                <a:avLst/>
              </a:prstGeom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9" name="Connettore diritto 18">
                <a:extLst>
                  <a:ext uri="{FF2B5EF4-FFF2-40B4-BE49-F238E27FC236}">
                    <a16:creationId xmlns:a16="http://schemas.microsoft.com/office/drawing/2014/main" id="{619AA4A2-D87F-BCF4-6A7C-517AF0F2D8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60113" y="1387739"/>
                <a:ext cx="0" cy="294886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CasellaDiTesto 27">
                <a:extLst>
                  <a:ext uri="{FF2B5EF4-FFF2-40B4-BE49-F238E27FC236}">
                    <a16:creationId xmlns:a16="http://schemas.microsoft.com/office/drawing/2014/main" id="{CB86F55B-DE71-6E8B-066F-083DCB1B8691}"/>
                  </a:ext>
                </a:extLst>
              </p:cNvPr>
              <p:cNvSpPr txBox="1"/>
              <p:nvPr/>
            </p:nvSpPr>
            <p:spPr>
              <a:xfrm>
                <a:off x="10424821" y="4423226"/>
                <a:ext cx="1602650" cy="411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5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Signal</a:t>
                </a:r>
                <a:r>
                  <a:rPr lang="it-IT" sz="105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 (</a:t>
                </a:r>
                <a:r>
                  <a:rPr lang="it-IT" sz="105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mV</a:t>
                </a:r>
                <a:r>
                  <a:rPr lang="it-IT" sz="105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)</a:t>
                </a:r>
              </a:p>
            </p:txBody>
          </p:sp>
          <p:sp>
            <p:nvSpPr>
              <p:cNvPr id="21" name="CasellaDiTesto 29">
                <a:extLst>
                  <a:ext uri="{FF2B5EF4-FFF2-40B4-BE49-F238E27FC236}">
                    <a16:creationId xmlns:a16="http://schemas.microsoft.com/office/drawing/2014/main" id="{9C14FD37-1CFF-0951-E43E-9896FCB5DFBE}"/>
                  </a:ext>
                </a:extLst>
              </p:cNvPr>
              <p:cNvSpPr txBox="1"/>
              <p:nvPr/>
            </p:nvSpPr>
            <p:spPr>
              <a:xfrm rot="16200000">
                <a:off x="6567131" y="1467509"/>
                <a:ext cx="969040" cy="413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5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Entries</a:t>
                </a:r>
              </a:p>
            </p:txBody>
          </p:sp>
        </p:grpSp>
        <p:sp>
          <p:nvSpPr>
            <p:cNvPr id="8" name="CasellaDiTesto 31">
              <a:extLst>
                <a:ext uri="{FF2B5EF4-FFF2-40B4-BE49-F238E27FC236}">
                  <a16:creationId xmlns:a16="http://schemas.microsoft.com/office/drawing/2014/main" id="{4208EFC4-A1E9-8287-1BE9-01A6DCF621D1}"/>
                </a:ext>
              </a:extLst>
            </p:cNvPr>
            <p:cNvSpPr txBox="1"/>
            <p:nvPr/>
          </p:nvSpPr>
          <p:spPr>
            <a:xfrm>
              <a:off x="7337086" y="4845295"/>
              <a:ext cx="2380868" cy="411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b="1" dirty="0">
                  <a:latin typeface="+mj-lt"/>
                </a:rPr>
                <a:t>MPV</a:t>
              </a:r>
            </a:p>
          </p:txBody>
        </p:sp>
        <p:cxnSp>
          <p:nvCxnSpPr>
            <p:cNvPr id="11" name="Connettore 2 33">
              <a:extLst>
                <a:ext uri="{FF2B5EF4-FFF2-40B4-BE49-F238E27FC236}">
                  <a16:creationId xmlns:a16="http://schemas.microsoft.com/office/drawing/2014/main" id="{FF8E2653-B210-CB90-CE5C-22C2CC6B2BF1}"/>
                </a:ext>
              </a:extLst>
            </p:cNvPr>
            <p:cNvCxnSpPr/>
            <p:nvPr/>
          </p:nvCxnSpPr>
          <p:spPr>
            <a:xfrm>
              <a:off x="8445548" y="4488290"/>
              <a:ext cx="0" cy="3385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20867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201561-B7CF-38D8-9F34-BC994E84C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FEF1D9-B55A-A68E-573B-0E6DDC191AE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EDC292-9F8B-5052-4C85-5B9D9EA79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Additional data on quenching</a:t>
            </a:r>
          </a:p>
        </p:txBody>
      </p:sp>
      <p:pic>
        <p:nvPicPr>
          <p:cNvPr id="6" name="Picture 5" descr="A graph with colored dots&#10;&#10;Description automatically generated">
            <a:extLst>
              <a:ext uri="{FF2B5EF4-FFF2-40B4-BE49-F238E27FC236}">
                <a16:creationId xmlns:a16="http://schemas.microsoft.com/office/drawing/2014/main" id="{D25097B9-10F3-D50B-5AFB-CEC1F5B15B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0991" y="1254164"/>
            <a:ext cx="10373230" cy="441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5433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FBDAAE-2FF0-BCE2-62F7-F4FA5C2F6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CBC1A-EAEE-DF4E-CDFF-63C64E41D6B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7F9CA7-5322-0F7C-7DC2-11C7F3388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LGAD Temporal resolution vs sensor thickness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AFBD28-939C-6CAE-E6EB-BC4F20D5527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5272" y="1656106"/>
            <a:ext cx="6468431" cy="32583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D48736-EC17-F84C-E6BF-77FDF9F51E50}"/>
              </a:ext>
            </a:extLst>
          </p:cNvPr>
          <p:cNvSpPr txBox="1"/>
          <p:nvPr/>
        </p:nvSpPr>
        <p:spPr>
          <a:xfrm>
            <a:off x="779209" y="809772"/>
            <a:ext cx="10852886" cy="1053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600" dirty="0"/>
              <a:t>Let’s compare the measured temporal resolution with </a:t>
            </a:r>
            <a:r>
              <a:rPr lang="en-GB" sz="1600" dirty="0"/>
              <a:t>the </a:t>
            </a:r>
            <a:r>
              <a:rPr lang="en-IT" sz="1600" dirty="0"/>
              <a:t>WF2 predictions, including: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1600" dirty="0"/>
              <a:t>Space charge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G</a:t>
            </a:r>
            <a:r>
              <a:rPr lang="en-IT" sz="1600" dirty="0"/>
              <a:t>ain quench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4C1D54-09C8-D6BE-7AF3-D86852761FFA}"/>
              </a:ext>
            </a:extLst>
          </p:cNvPr>
          <p:cNvSpPr txBox="1"/>
          <p:nvPr/>
        </p:nvSpPr>
        <p:spPr>
          <a:xfrm>
            <a:off x="728533" y="1940116"/>
            <a:ext cx="4886739" cy="410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In the simulation,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Gain quench, making the signal smoother, has a very strong effect on the temporal resolution.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Space charge effects  improve slightly the temporal resolution with respect of the initial deposition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Space charge effects, when added to gain quench, degrade slightly the resolution. </a:t>
            </a:r>
          </a:p>
          <a:p>
            <a:pPr>
              <a:lnSpc>
                <a:spcPct val="150000"/>
              </a:lnSpc>
            </a:pPr>
            <a:endParaRPr lang="en-US" sz="1600" dirty="0"/>
          </a:p>
          <a:p>
            <a:pPr>
              <a:lnSpc>
                <a:spcPct val="150000"/>
              </a:lnSpc>
            </a:pPr>
            <a:endParaRPr lang="en-IT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7FDE8F-4292-09BE-943C-2F47C1D04F44}"/>
              </a:ext>
            </a:extLst>
          </p:cNvPr>
          <p:cNvSpPr txBox="1"/>
          <p:nvPr/>
        </p:nvSpPr>
        <p:spPr>
          <a:xfrm>
            <a:off x="962687" y="5699254"/>
            <a:ext cx="10852886" cy="697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sz="1600" b="1" dirty="0"/>
              <a:t>Including Gain Quench </a:t>
            </a:r>
            <a:r>
              <a:rPr lang="en-GB" sz="1600" dirty="0"/>
              <a:t>(and Space Charge effects to a lesser extent</a:t>
            </a:r>
            <a:r>
              <a:rPr lang="en-IT" sz="1600" dirty="0"/>
              <a:t>)  </a:t>
            </a:r>
            <a:r>
              <a:rPr lang="en-IT" sz="1600" b="1" dirty="0"/>
              <a:t>in the simulation bring</a:t>
            </a:r>
            <a:r>
              <a:rPr lang="en-GB" sz="1600" b="1" dirty="0"/>
              <a:t>s</a:t>
            </a:r>
            <a:r>
              <a:rPr lang="en-IT" sz="1600" b="1" dirty="0"/>
              <a:t> the predictions much closer to the measured values.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EEAD4A5-D687-2DB3-6B83-513F5B1C6292}"/>
              </a:ext>
            </a:extLst>
          </p:cNvPr>
          <p:cNvCxnSpPr/>
          <p:nvPr/>
        </p:nvCxnSpPr>
        <p:spPr>
          <a:xfrm>
            <a:off x="11300791" y="2494722"/>
            <a:ext cx="0" cy="6261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E49ECCB-92D4-591D-0E08-80A9D613A782}"/>
              </a:ext>
            </a:extLst>
          </p:cNvPr>
          <p:cNvSpPr txBox="1"/>
          <p:nvPr/>
        </p:nvSpPr>
        <p:spPr>
          <a:xfrm>
            <a:off x="11339739" y="2436864"/>
            <a:ext cx="1162655" cy="545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/>
              <a:t>Gain Quench</a:t>
            </a:r>
          </a:p>
        </p:txBody>
      </p:sp>
    </p:spTree>
    <p:extLst>
      <p:ext uri="{BB962C8B-B14F-4D97-AF65-F5344CB8AC3E}">
        <p14:creationId xmlns:p14="http://schemas.microsoft.com/office/powerpoint/2010/main" val="18688430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4D40B5-3F88-3743-8363-A360B8E5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59A94D-A112-AA44-B512-243BFE45FE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N. </a:t>
            </a:r>
            <a:r>
              <a:rPr lang="en-US" dirty="0" err="1"/>
              <a:t>Cartiglia</a:t>
            </a:r>
            <a:r>
              <a:rPr lang="en-US" dirty="0"/>
              <a:t>,  INFN Torino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90B3EB-9D13-4C4E-941A-8B6FB7246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formation in LGAD detectors</a:t>
            </a:r>
            <a:r>
              <a:rPr lang="en-IT" dirty="0"/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C7025F-8D92-B907-CF36-61582A4E120F}"/>
              </a:ext>
            </a:extLst>
          </p:cNvPr>
          <p:cNvSpPr txBox="1"/>
          <p:nvPr/>
        </p:nvSpPr>
        <p:spPr>
          <a:xfrm>
            <a:off x="1331747" y="868694"/>
            <a:ext cx="9313062" cy="4734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This contribution examines several PIN Diodes  &amp; LGAD properties and searches for the shared underlying physic</a:t>
            </a:r>
            <a:r>
              <a:rPr lang="en-GB" dirty="0"/>
              <a:t>al</a:t>
            </a:r>
            <a:r>
              <a:rPr lang="en-IT" dirty="0"/>
              <a:t> processes at their root.</a:t>
            </a:r>
          </a:p>
          <a:p>
            <a:pPr>
              <a:lnSpc>
                <a:spcPct val="130000"/>
              </a:lnSpc>
            </a:pPr>
            <a:endParaRPr lang="en-IT" dirty="0"/>
          </a:p>
          <a:p>
            <a:pPr>
              <a:lnSpc>
                <a:spcPct val="130000"/>
              </a:lnSpc>
            </a:pPr>
            <a:r>
              <a:rPr lang="en-IT" b="1" dirty="0"/>
              <a:t>Observables: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The s</a:t>
            </a:r>
            <a:r>
              <a:rPr lang="en-IT" dirty="0"/>
              <a:t>hape of the Landau distribution in PiN diodes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The MPV and FWHM dependence upon the sensor thickness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The shape of the Landau distribution in LGAD as a function of gain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The temporal resolution of LGADs  as a function of the sensor thickness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The temporal resolution in bins of the Landau distribution</a:t>
            </a:r>
          </a:p>
          <a:p>
            <a:pPr>
              <a:lnSpc>
                <a:spcPct val="130000"/>
              </a:lnSpc>
            </a:pPr>
            <a:endParaRPr lang="en-IT" dirty="0"/>
          </a:p>
          <a:p>
            <a:pPr>
              <a:lnSpc>
                <a:spcPct val="130000"/>
              </a:lnSpc>
            </a:pPr>
            <a:r>
              <a:rPr lang="en-IT" dirty="0"/>
              <a:t>The Weightfield2 program has been used to validate/confute various hypot</a:t>
            </a:r>
            <a:r>
              <a:rPr lang="en-GB" dirty="0"/>
              <a:t>h</a:t>
            </a:r>
            <a:r>
              <a:rPr lang="en-IT" dirty="0"/>
              <a:t>es</a:t>
            </a:r>
            <a:r>
              <a:rPr lang="en-GB" dirty="0"/>
              <a:t>e</a:t>
            </a:r>
            <a:r>
              <a:rPr lang="en-IT" dirty="0"/>
              <a:t>s.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IT" dirty="0"/>
          </a:p>
          <a:p>
            <a:pPr>
              <a:lnSpc>
                <a:spcPct val="130000"/>
              </a:lnSpc>
            </a:pPr>
            <a:endParaRPr lang="en-I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74089-BE92-BB37-87AD-2610B85F8270}"/>
              </a:ext>
            </a:extLst>
          </p:cNvPr>
          <p:cNvSpPr txBox="1"/>
          <p:nvPr/>
        </p:nvSpPr>
        <p:spPr>
          <a:xfrm>
            <a:off x="1051062" y="5819217"/>
            <a:ext cx="66716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dirty="0"/>
              <a:t>WF2 program:</a:t>
            </a:r>
          </a:p>
          <a:p>
            <a:r>
              <a:rPr lang="en-IT" dirty="0"/>
              <a:t>https://www.to.infn.it/~cartigli/Weightfield2/index.html</a:t>
            </a:r>
          </a:p>
        </p:txBody>
      </p:sp>
    </p:spTree>
    <p:extLst>
      <p:ext uri="{BB962C8B-B14F-4D97-AF65-F5344CB8AC3E}">
        <p14:creationId xmlns:p14="http://schemas.microsoft.com/office/powerpoint/2010/main" val="39657777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77D350AB-95A5-05DC-CAD4-E8E646FF737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9170" y="1261882"/>
            <a:ext cx="5791982" cy="209330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DA430A-A385-A3E4-6FC5-8B417FD87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390640-DF18-9743-BD68-6E11EAD40D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4AAB27-BDDE-5BFF-9BB5-5582E9597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10" y="-75388"/>
            <a:ext cx="11814423" cy="667871"/>
          </a:xfrm>
        </p:spPr>
        <p:txBody>
          <a:bodyPr/>
          <a:lstStyle/>
          <a:p>
            <a:r>
              <a:rPr lang="en-IT" dirty="0"/>
              <a:t>WF2: LGAD Landau distribution as a function of gain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AA37CA-77CB-4D1B-C54D-276B676C3F73}"/>
              </a:ext>
            </a:extLst>
          </p:cNvPr>
          <p:cNvSpPr txBox="1"/>
          <p:nvPr/>
        </p:nvSpPr>
        <p:spPr>
          <a:xfrm>
            <a:off x="1169647" y="3820760"/>
            <a:ext cx="5532384" cy="342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400" dirty="0"/>
              <a:t>LGAD Landau distribution without gain quench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BC4BEE-7D4E-C65F-E1F9-E2D8519921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0678" y="4364263"/>
            <a:ext cx="5703253" cy="22460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115714-CAB7-1561-5866-00030062D681}"/>
              </a:ext>
            </a:extLst>
          </p:cNvPr>
          <p:cNvSpPr txBox="1"/>
          <p:nvPr/>
        </p:nvSpPr>
        <p:spPr>
          <a:xfrm>
            <a:off x="10613608" y="4221683"/>
            <a:ext cx="1294135" cy="305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/>
              <a:t>Gain = 17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712FAC-D27A-818B-7FF1-B4D398C8AC95}"/>
              </a:ext>
            </a:extLst>
          </p:cNvPr>
          <p:cNvSpPr txBox="1"/>
          <p:nvPr/>
        </p:nvSpPr>
        <p:spPr>
          <a:xfrm>
            <a:off x="8304279" y="4665635"/>
            <a:ext cx="1612731" cy="48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050" b="1" dirty="0"/>
              <a:t>Due to gain quench, the tail is reduced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2EF3251-6CC8-244C-F5A2-92DA66CBFAA0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8622346" y="5154871"/>
            <a:ext cx="488299" cy="4972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A7E33D9-12D2-F329-D6EF-8E43C25F3E75}"/>
              </a:ext>
            </a:extLst>
          </p:cNvPr>
          <p:cNvSpPr txBox="1"/>
          <p:nvPr/>
        </p:nvSpPr>
        <p:spPr>
          <a:xfrm>
            <a:off x="7572360" y="4246727"/>
            <a:ext cx="1294135" cy="305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/>
              <a:t>WF2: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DBE653-E07B-6390-AA76-9D2199932B60}"/>
              </a:ext>
            </a:extLst>
          </p:cNvPr>
          <p:cNvSpPr txBox="1"/>
          <p:nvPr/>
        </p:nvSpPr>
        <p:spPr>
          <a:xfrm>
            <a:off x="3716617" y="727601"/>
            <a:ext cx="6110342" cy="412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800" b="1" dirty="0"/>
              <a:t>WF2 simulation for a</a:t>
            </a:r>
            <a:r>
              <a:rPr lang="en-GB" sz="1800" b="1" dirty="0"/>
              <a:t>n</a:t>
            </a:r>
            <a:r>
              <a:rPr lang="en-IT" sz="1800" b="1" dirty="0"/>
              <a:t> 80-micron thick sensors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A09C35-E6D6-97B6-54FD-C2067B6F47E0}"/>
              </a:ext>
            </a:extLst>
          </p:cNvPr>
          <p:cNvSpPr txBox="1"/>
          <p:nvPr/>
        </p:nvSpPr>
        <p:spPr>
          <a:xfrm>
            <a:off x="7123874" y="3816469"/>
            <a:ext cx="5045892" cy="342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400" dirty="0"/>
              <a:t>LGAD Landau distribution with gain quench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CA14317-E207-DA8D-036E-EAA0C8CD216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671" y="4157908"/>
            <a:ext cx="5579614" cy="247156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C6E9679-092A-8CF1-97DF-9616C2EC02DE}"/>
              </a:ext>
            </a:extLst>
          </p:cNvPr>
          <p:cNvSpPr txBox="1"/>
          <p:nvPr/>
        </p:nvSpPr>
        <p:spPr>
          <a:xfrm>
            <a:off x="4801865" y="4221683"/>
            <a:ext cx="1294135" cy="305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/>
              <a:t>Gain = 17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C6832FC-CCA5-A7E2-F3E3-C634ABE80DB3}"/>
              </a:ext>
            </a:extLst>
          </p:cNvPr>
          <p:cNvSpPr txBox="1"/>
          <p:nvPr/>
        </p:nvSpPr>
        <p:spPr>
          <a:xfrm>
            <a:off x="1805854" y="4257136"/>
            <a:ext cx="1294135" cy="305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/>
              <a:t>WF2: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325070D-B2AA-4047-F76B-AC61306F875B}"/>
              </a:ext>
            </a:extLst>
          </p:cNvPr>
          <p:cNvCxnSpPr>
            <a:cxnSpLocks/>
            <a:stCxn id="35" idx="2"/>
            <a:endCxn id="7" idx="0"/>
          </p:cNvCxnSpPr>
          <p:nvPr/>
        </p:nvCxnSpPr>
        <p:spPr>
          <a:xfrm flipH="1">
            <a:off x="3935839" y="3355187"/>
            <a:ext cx="2669322" cy="4655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9B68910-6F5C-37A0-626D-F621D46B0D64}"/>
              </a:ext>
            </a:extLst>
          </p:cNvPr>
          <p:cNvCxnSpPr>
            <a:cxnSpLocks/>
            <a:stCxn id="35" idx="2"/>
            <a:endCxn id="5" idx="0"/>
          </p:cNvCxnSpPr>
          <p:nvPr/>
        </p:nvCxnSpPr>
        <p:spPr>
          <a:xfrm>
            <a:off x="6605161" y="3355187"/>
            <a:ext cx="3041659" cy="4612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C8ACF40-18DD-59CD-6C05-B1BC0CDB1C5E}"/>
              </a:ext>
            </a:extLst>
          </p:cNvPr>
          <p:cNvSpPr txBox="1"/>
          <p:nvPr/>
        </p:nvSpPr>
        <p:spPr>
          <a:xfrm>
            <a:off x="3716617" y="5589186"/>
            <a:ext cx="1621098" cy="305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/>
              <a:t>Sigma/MPV  = 0.23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F3267D0-50B4-D3BC-8FAD-9408F7E67F8C}"/>
              </a:ext>
            </a:extLst>
          </p:cNvPr>
          <p:cNvSpPr txBox="1"/>
          <p:nvPr/>
        </p:nvSpPr>
        <p:spPr>
          <a:xfrm>
            <a:off x="8690603" y="5548837"/>
            <a:ext cx="1621098" cy="305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/>
              <a:t>Sigma/MPV  = 0.18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2EFB636-3145-8B28-FF93-BA54AB03038B}"/>
              </a:ext>
            </a:extLst>
          </p:cNvPr>
          <p:cNvSpPr txBox="1"/>
          <p:nvPr/>
        </p:nvSpPr>
        <p:spPr>
          <a:xfrm>
            <a:off x="640473" y="1353813"/>
            <a:ext cx="2600438" cy="149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Sigma/MPV </a:t>
            </a:r>
            <a:r>
              <a:rPr lang="en-IT" dirty="0"/>
              <a:t>can be used to describe the importance of the Landau tail. </a:t>
            </a:r>
          </a:p>
        </p:txBody>
      </p:sp>
    </p:spTree>
    <p:extLst>
      <p:ext uri="{BB962C8B-B14F-4D97-AF65-F5344CB8AC3E}">
        <p14:creationId xmlns:p14="http://schemas.microsoft.com/office/powerpoint/2010/main" val="23871004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DA430A-A385-A3E4-6FC5-8B417FD87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390640-DF18-9743-BD68-6E11EAD40D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4AAB27-BDDE-5BFF-9BB5-5582E9597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Effect of gain quench on the LGAD Landau distribution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8BA32-5B27-6742-DA14-CA7F107CACEA}"/>
              </a:ext>
            </a:extLst>
          </p:cNvPr>
          <p:cNvSpPr txBox="1"/>
          <p:nvPr/>
        </p:nvSpPr>
        <p:spPr>
          <a:xfrm>
            <a:off x="1763123" y="906461"/>
            <a:ext cx="8188400" cy="1371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/>
              <a:t>At low gain, the LGAD Landau distribution is compatible with the parametrization of the Landau for PIN diodes </a:t>
            </a:r>
          </a:p>
          <a:p>
            <a:pPr algn="ctr">
              <a:lnSpc>
                <a:spcPct val="130000"/>
              </a:lnSpc>
            </a:pPr>
            <a:endParaRPr lang="en-GB" sz="2000" b="1" dirty="0">
              <a:solidFill>
                <a:srgbClr val="800000"/>
              </a:solidFill>
            </a:endParaRPr>
          </a:p>
        </p:txBody>
      </p:sp>
      <p:pic>
        <p:nvPicPr>
          <p:cNvPr id="29" name="Picture 28" descr="A graph of a number of individuals&#10;&#10;Description automatically generated with medium confidence">
            <a:extLst>
              <a:ext uri="{FF2B5EF4-FFF2-40B4-BE49-F238E27FC236}">
                <a16:creationId xmlns:a16="http://schemas.microsoft.com/office/drawing/2014/main" id="{CFD4E241-2697-4175-EF4E-828BF9C9B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177" y="2143495"/>
            <a:ext cx="7677731" cy="393667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1358071-5792-6DB7-FB3C-161CEE2DF098}"/>
              </a:ext>
            </a:extLst>
          </p:cNvPr>
          <p:cNvSpPr txBox="1"/>
          <p:nvPr/>
        </p:nvSpPr>
        <p:spPr>
          <a:xfrm>
            <a:off x="5268409" y="2531587"/>
            <a:ext cx="2248672" cy="582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>
                <a:solidFill>
                  <a:srgbClr val="FF0000"/>
                </a:solidFill>
              </a:rPr>
              <a:t>Red: HPK2, beta run, gain 9</a:t>
            </a:r>
          </a:p>
          <a:p>
            <a:pPr>
              <a:lnSpc>
                <a:spcPct val="130000"/>
              </a:lnSpc>
            </a:pP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B3FEC2-D50B-C019-7C4E-3A0DD8D02A9F}"/>
              </a:ext>
            </a:extLst>
          </p:cNvPr>
          <p:cNvSpPr txBox="1"/>
          <p:nvPr/>
        </p:nvSpPr>
        <p:spPr>
          <a:xfrm>
            <a:off x="5857323" y="3307462"/>
            <a:ext cx="1609384" cy="85991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 err="1">
                <a:solidFill>
                  <a:srgbClr val="7030A0"/>
                </a:solidFill>
              </a:rPr>
              <a:t>PiN</a:t>
            </a:r>
            <a:r>
              <a:rPr lang="en-GB" sz="1200" b="1" dirty="0">
                <a:solidFill>
                  <a:srgbClr val="7030A0"/>
                </a:solidFill>
              </a:rPr>
              <a:t> prediction (</a:t>
            </a:r>
            <a:r>
              <a:rPr lang="en-GB" sz="1200" b="1" dirty="0" err="1">
                <a:solidFill>
                  <a:srgbClr val="7030A0"/>
                </a:solidFill>
              </a:rPr>
              <a:t>Meroli</a:t>
            </a:r>
            <a:r>
              <a:rPr lang="en-GB" sz="1200" b="1" dirty="0">
                <a:solidFill>
                  <a:srgbClr val="7030A0"/>
                </a:solidFill>
              </a:rPr>
              <a:t> et al.)</a:t>
            </a:r>
          </a:p>
          <a:p>
            <a:pPr>
              <a:lnSpc>
                <a:spcPct val="130000"/>
              </a:lnSpc>
            </a:pPr>
            <a:endParaRPr lang="en-GB" sz="1200" b="1" dirty="0">
              <a:solidFill>
                <a:srgbClr val="7030A0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2D3FB7F-6F65-8B9A-6AF4-17BCB2721A8F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4536374" y="2823045"/>
            <a:ext cx="732035" cy="291458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335D6BF-A977-98F5-1AC1-9720F8F1831E}"/>
              </a:ext>
            </a:extLst>
          </p:cNvPr>
          <p:cNvCxnSpPr>
            <a:cxnSpLocks/>
          </p:cNvCxnSpPr>
          <p:nvPr/>
        </p:nvCxnSpPr>
        <p:spPr>
          <a:xfrm flipH="1" flipV="1">
            <a:off x="5023262" y="3494491"/>
            <a:ext cx="834061" cy="165002"/>
          </a:xfrm>
          <a:prstGeom prst="straightConnector1">
            <a:avLst/>
          </a:prstGeom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676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688FDF-8B7B-55A6-AACE-60CD22322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DCAA0-2822-AD9D-D158-E9034440969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81839C-4DFF-BA1E-09B5-DD82001BD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The central limit theorem does not apply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75535F-638B-FC18-99AA-8FBB47209019}"/>
              </a:ext>
            </a:extLst>
          </p:cNvPr>
          <p:cNvSpPr txBox="1"/>
          <p:nvPr/>
        </p:nvSpPr>
        <p:spPr>
          <a:xfrm>
            <a:off x="1408872" y="1022507"/>
            <a:ext cx="4922480" cy="2947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The sum (or average) of a large number of independent</a:t>
            </a:r>
            <a:r>
              <a:rPr lang="en-GB" dirty="0"/>
              <a:t> </a:t>
            </a:r>
            <a:r>
              <a:rPr lang="en-GB" b="1" dirty="0"/>
              <a:t>and identically distributed random variables, </a:t>
            </a:r>
            <a:r>
              <a:rPr lang="en-GB" dirty="0"/>
              <a:t>regardless of the original distribution of the data, as the sample size becomes large, </a:t>
            </a:r>
            <a:r>
              <a:rPr lang="en-GB" b="1" dirty="0"/>
              <a:t>will approach a normal (Gaussian) distribution</a:t>
            </a:r>
            <a:r>
              <a:rPr lang="en-GB" dirty="0"/>
              <a:t>, </a:t>
            </a:r>
          </a:p>
          <a:p>
            <a:pPr>
              <a:lnSpc>
                <a:spcPct val="150000"/>
              </a:lnSpc>
            </a:pP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9E2C1D-F408-C477-9009-82C86D086D69}"/>
              </a:ext>
            </a:extLst>
          </p:cNvPr>
          <p:cNvSpPr txBox="1"/>
          <p:nvPr/>
        </p:nvSpPr>
        <p:spPr>
          <a:xfrm>
            <a:off x="1517899" y="5572712"/>
            <a:ext cx="10031067" cy="1285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Since the resulting distribution is a Landau and not a Gaussian, </a:t>
            </a:r>
          </a:p>
          <a:p>
            <a:pPr algn="ctr">
              <a:lnSpc>
                <a:spcPct val="150000"/>
              </a:lnSpc>
            </a:pPr>
            <a:r>
              <a:rPr lang="en-GB" b="1" dirty="0"/>
              <a:t>the elemental distribution X does not have finite mean and variance. </a:t>
            </a:r>
          </a:p>
          <a:p>
            <a:pPr>
              <a:lnSpc>
                <a:spcPct val="150000"/>
              </a:lnSpc>
            </a:pPr>
            <a:r>
              <a:rPr lang="en-GB" b="1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42F5B0-8A24-F09A-65EA-EB78B02A85F4}"/>
              </a:ext>
            </a:extLst>
          </p:cNvPr>
          <p:cNvSpPr txBox="1"/>
          <p:nvPr/>
        </p:nvSpPr>
        <p:spPr>
          <a:xfrm>
            <a:off x="1517899" y="5118420"/>
            <a:ext cx="7735129" cy="454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accent1"/>
                </a:solidFill>
              </a:rPr>
              <a:t>provided that the variables have a finite mean and variance.</a:t>
            </a:r>
            <a:endParaRPr lang="en-IT" b="1" dirty="0">
              <a:solidFill>
                <a:schemeClr val="accent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F92391-DD77-7938-BA0F-AE0BF5902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249" y="849252"/>
            <a:ext cx="5602754" cy="3622324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7E0575BD-D0B4-9C4A-7E28-B7BAD952A6FD}"/>
              </a:ext>
            </a:extLst>
          </p:cNvPr>
          <p:cNvSpPr/>
          <p:nvPr/>
        </p:nvSpPr>
        <p:spPr>
          <a:xfrm>
            <a:off x="9253028" y="1451046"/>
            <a:ext cx="462987" cy="150471"/>
          </a:xfrm>
          <a:prstGeom prst="rightArrow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AFBFE8AA-0A3A-C364-F2C8-55FD6663C415}"/>
              </a:ext>
            </a:extLst>
          </p:cNvPr>
          <p:cNvSpPr/>
          <p:nvPr/>
        </p:nvSpPr>
        <p:spPr>
          <a:xfrm>
            <a:off x="9218608" y="2535728"/>
            <a:ext cx="462987" cy="150471"/>
          </a:xfrm>
          <a:prstGeom prst="rightArrow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8EAC7353-D0FF-563F-BB1C-4FAB914AC7BB}"/>
              </a:ext>
            </a:extLst>
          </p:cNvPr>
          <p:cNvSpPr/>
          <p:nvPr/>
        </p:nvSpPr>
        <p:spPr>
          <a:xfrm>
            <a:off x="9271626" y="3627703"/>
            <a:ext cx="462987" cy="150471"/>
          </a:xfrm>
          <a:prstGeom prst="rightArrow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20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390640-DF18-9743-BD68-6E11EAD40D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4AAB27-BDDE-5BFF-9BB5-5582E9597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10" y="-75388"/>
            <a:ext cx="11814423" cy="667871"/>
          </a:xfrm>
        </p:spPr>
        <p:txBody>
          <a:bodyPr/>
          <a:lstStyle/>
          <a:p>
            <a:r>
              <a:rPr lang="en-IT" sz="2800" dirty="0"/>
              <a:t>Measured LGAD Landau distribution as a function of gain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97E5D3-C751-9A75-992C-733492A7114E}"/>
              </a:ext>
            </a:extLst>
          </p:cNvPr>
          <p:cNvSpPr txBox="1"/>
          <p:nvPr/>
        </p:nvSpPr>
        <p:spPr>
          <a:xfrm>
            <a:off x="3323053" y="618193"/>
            <a:ext cx="6067600" cy="1133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b="1" dirty="0"/>
              <a:t>50-micron thick sensors, CERN beam test</a:t>
            </a:r>
          </a:p>
          <a:p>
            <a:pPr algn="ctr">
              <a:lnSpc>
                <a:spcPct val="130000"/>
              </a:lnSpc>
            </a:pPr>
            <a:r>
              <a:rPr lang="en-IT" dirty="0"/>
              <a:t>TI amplifier (SC board)</a:t>
            </a:r>
          </a:p>
          <a:p>
            <a:pPr algn="ctr">
              <a:lnSpc>
                <a:spcPct val="130000"/>
              </a:lnSpc>
            </a:pPr>
            <a:endParaRPr lang="en-IT" dirty="0"/>
          </a:p>
        </p:txBody>
      </p:sp>
      <p:pic>
        <p:nvPicPr>
          <p:cNvPr id="12" name="Picture 11" descr="A group of graphs with numbers and lines&#10;&#10;Description automatically generated">
            <a:extLst>
              <a:ext uri="{FF2B5EF4-FFF2-40B4-BE49-F238E27FC236}">
                <a16:creationId xmlns:a16="http://schemas.microsoft.com/office/drawing/2014/main" id="{A76D584D-106A-5BEB-37E3-25AD074C08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7407" y="1016219"/>
            <a:ext cx="7793357" cy="508516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E523C88-17BD-1FF8-C95E-4D93BCFB7CDF}"/>
              </a:ext>
            </a:extLst>
          </p:cNvPr>
          <p:cNvSpPr txBox="1"/>
          <p:nvPr/>
        </p:nvSpPr>
        <p:spPr>
          <a:xfrm>
            <a:off x="560210" y="6356199"/>
            <a:ext cx="55357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“</a:t>
            </a:r>
            <a:r>
              <a:rPr lang="en-GB" sz="1200" b="1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Beam test results of a 16 ps timing system based on ultra-fast silicon detectors</a:t>
            </a:r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”,  </a:t>
            </a:r>
          </a:p>
          <a:p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N. Cartiglia et al,  NIMA 850 (2017) 83 - 88</a:t>
            </a:r>
            <a:endParaRPr lang="en-IT" sz="1200" dirty="0"/>
          </a:p>
        </p:txBody>
      </p:sp>
    </p:spTree>
    <p:extLst>
      <p:ext uri="{BB962C8B-B14F-4D97-AF65-F5344CB8AC3E}">
        <p14:creationId xmlns:p14="http://schemas.microsoft.com/office/powerpoint/2010/main" val="10187902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22B68C-BDB8-FCAF-E710-61BD95A0F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5CA453-451A-1254-7FA4-AE5DA5C76C9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3D3897E-63C9-A31F-6F43-4E45758D6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Temporal resolution vs gain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819F51-91F8-8AE2-68D2-0B8A3F226142}"/>
              </a:ext>
            </a:extLst>
          </p:cNvPr>
          <p:cNvSpPr txBox="1"/>
          <p:nvPr/>
        </p:nvSpPr>
        <p:spPr>
          <a:xfrm>
            <a:off x="1146861" y="880455"/>
            <a:ext cx="10633461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dirty="0"/>
              <a:t>Consider the temporal resolution for signals with amplitude &gt; 2*MPV in 80-micron thick sensors. (these events are very irregular, so they are a good testing ground)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1706A67-BEB7-C69C-3D0A-7FFD61A15EDB}"/>
              </a:ext>
            </a:extLst>
          </p:cNvPr>
          <p:cNvSpPr txBox="1"/>
          <p:nvPr/>
        </p:nvSpPr>
        <p:spPr>
          <a:xfrm>
            <a:off x="671261" y="2567602"/>
            <a:ext cx="3350892" cy="1853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As the gain increases, quenching smooths the signal shape more and more,  and the resolution improves.</a:t>
            </a:r>
            <a:endParaRPr lang="en-IT" dirty="0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CEA99E4D-CC6E-3722-866D-E2D35013DF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8668" y="2242271"/>
            <a:ext cx="7772398" cy="3632823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7862DF44-4D77-1F72-F77A-C48293CFE955}"/>
              </a:ext>
            </a:extLst>
          </p:cNvPr>
          <p:cNvSpPr txBox="1"/>
          <p:nvPr/>
        </p:nvSpPr>
        <p:spPr>
          <a:xfrm>
            <a:off x="5236756" y="4874281"/>
            <a:ext cx="2096066" cy="342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/>
              <a:t>Jitter = 0 in this study</a:t>
            </a:r>
            <a:endParaRPr lang="en-IT" sz="1400" dirty="0"/>
          </a:p>
        </p:txBody>
      </p:sp>
    </p:spTree>
    <p:extLst>
      <p:ext uri="{BB962C8B-B14F-4D97-AF65-F5344CB8AC3E}">
        <p14:creationId xmlns:p14="http://schemas.microsoft.com/office/powerpoint/2010/main" val="2325238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20A18C-E370-C31B-0498-B1CE084E707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00AE90-F7EE-8FF8-9C57-30BECD722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Properties of the Landau - II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C4F3EC-337F-0208-7DE8-E03C93D5B27B}"/>
              </a:ext>
            </a:extLst>
          </p:cNvPr>
          <p:cNvSpPr txBox="1"/>
          <p:nvPr/>
        </p:nvSpPr>
        <p:spPr>
          <a:xfrm>
            <a:off x="1069283" y="895356"/>
            <a:ext cx="10053433" cy="2947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The next step is to connect Landau's mathematical properties and the measured results. 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In the following, the number of random numbers n and the sensor thickness play the same role, n = sensor thickness in micron</a:t>
            </a:r>
          </a:p>
          <a:p>
            <a:pPr>
              <a:lnSpc>
                <a:spcPct val="150000"/>
              </a:lnSpc>
            </a:pPr>
            <a:endParaRPr lang="en-GB" b="1" dirty="0"/>
          </a:p>
          <a:p>
            <a:pPr>
              <a:lnSpc>
                <a:spcPct val="150000"/>
              </a:lnSpc>
            </a:pPr>
            <a:r>
              <a:rPr lang="en-GB" b="1" dirty="0"/>
              <a:t>This will allow us to determine the elemental distribution to build any measured Landau. </a:t>
            </a:r>
          </a:p>
          <a:p>
            <a:pPr>
              <a:lnSpc>
                <a:spcPct val="150000"/>
              </a:lnSpc>
            </a:pP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1245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DA430A-A385-A3E4-6FC5-8B417FD87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390640-DF18-9743-BD68-6E11EAD40D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4AAB27-BDDE-5BFF-9BB5-5582E9597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10" y="-75388"/>
            <a:ext cx="11814423" cy="667871"/>
          </a:xfrm>
        </p:spPr>
        <p:txBody>
          <a:bodyPr/>
          <a:lstStyle/>
          <a:p>
            <a:r>
              <a:rPr lang="en-IT" dirty="0"/>
              <a:t>LGAD Landau distribution as a function of gain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AD23FF3-80DE-6599-F9DA-EED15D0FC3FF}"/>
              </a:ext>
            </a:extLst>
          </p:cNvPr>
          <p:cNvSpPr txBox="1"/>
          <p:nvPr/>
        </p:nvSpPr>
        <p:spPr>
          <a:xfrm>
            <a:off x="4242794" y="758744"/>
            <a:ext cx="4190777" cy="772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800" b="1" dirty="0"/>
              <a:t>Comparison Data  - WF2 simulation</a:t>
            </a:r>
          </a:p>
          <a:p>
            <a:pPr>
              <a:lnSpc>
                <a:spcPct val="130000"/>
              </a:lnSpc>
            </a:pPr>
            <a:endParaRPr lang="en-IT" sz="1800" b="1" dirty="0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5C76209E-A1F7-7A01-FE57-A1D4A2173A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227860" y="1697781"/>
            <a:ext cx="7564581" cy="3284320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1CEC665C-0A73-634F-878F-33C5D03AAB20}"/>
              </a:ext>
            </a:extLst>
          </p:cNvPr>
          <p:cNvSpPr txBox="1"/>
          <p:nvPr/>
        </p:nvSpPr>
        <p:spPr>
          <a:xfrm>
            <a:off x="1328292" y="5363068"/>
            <a:ext cx="9644508" cy="8706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</a:t>
            </a:r>
            <a:r>
              <a:rPr lang="en-US" sz="1800" dirty="0"/>
              <a:t>ith Gain Quench, WF2 reproduces well the evolution of the ratio Sigma/MPV.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Without gain quench, Sigma/MPV is roughly constant, not matching the data.</a:t>
            </a:r>
            <a:endParaRPr lang="en-IT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99C6B8-F70A-8E8C-2FC8-CE8BF06F82CA}"/>
              </a:ext>
            </a:extLst>
          </p:cNvPr>
          <p:cNvSpPr txBox="1"/>
          <p:nvPr/>
        </p:nvSpPr>
        <p:spPr>
          <a:xfrm>
            <a:off x="7777506" y="1404335"/>
            <a:ext cx="2581836" cy="508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100" b="1" dirty="0"/>
              <a:t>Simulation without Gain Quench</a:t>
            </a:r>
          </a:p>
          <a:p>
            <a:pPr>
              <a:lnSpc>
                <a:spcPct val="130000"/>
              </a:lnSpc>
            </a:pPr>
            <a:r>
              <a:rPr lang="en-IT" sz="1100" b="1" dirty="0"/>
              <a:t>Gain increases the tail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0C3028E-8A52-B459-4C35-1D4E1FD0B226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7245626" y="1658411"/>
            <a:ext cx="531880" cy="359232"/>
          </a:xfrm>
          <a:prstGeom prst="straightConnector1">
            <a:avLst/>
          </a:prstGeom>
          <a:ln w="158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DAEFA01-0D49-C6D3-4D93-8715EB4EB927}"/>
              </a:ext>
            </a:extLst>
          </p:cNvPr>
          <p:cNvSpPr txBox="1"/>
          <p:nvPr/>
        </p:nvSpPr>
        <p:spPr>
          <a:xfrm>
            <a:off x="9068424" y="2820144"/>
            <a:ext cx="2581836" cy="288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100" b="1" dirty="0"/>
              <a:t>Simulation with Gain Quench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19C2932-1BF4-184F-5829-64DB47DDCEAD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8536544" y="2964190"/>
            <a:ext cx="531880" cy="469262"/>
          </a:xfrm>
          <a:prstGeom prst="straightConnector1">
            <a:avLst/>
          </a:prstGeom>
          <a:ln w="15875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803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4D40B5-3F88-3743-8363-A360B8E5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59A94D-A112-AA44-B512-243BFE45FE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N. </a:t>
            </a:r>
            <a:r>
              <a:rPr lang="en-US" dirty="0" err="1"/>
              <a:t>Cartiglia</a:t>
            </a:r>
            <a:r>
              <a:rPr lang="en-US" dirty="0"/>
              <a:t>,  INFN Torino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90B3EB-9D13-4C4E-941A-8B6FB7246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point of the WF2 simulation</a:t>
            </a:r>
            <a:r>
              <a:rPr lang="en-IT" dirty="0"/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68E1199-0C94-A60D-C102-B88B6D66D11F}"/>
                  </a:ext>
                </a:extLst>
              </p:cNvPr>
              <p:cNvSpPr txBox="1"/>
              <p:nvPr/>
            </p:nvSpPr>
            <p:spPr>
              <a:xfrm>
                <a:off x="6877878" y="979516"/>
                <a:ext cx="5204116" cy="4734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IT" dirty="0"/>
                  <a:t>In the WF2, the energy deposition in a sensor of arbitra</a:t>
                </a:r>
                <a:r>
                  <a:rPr lang="en-GB" dirty="0"/>
                  <a:t>r</a:t>
                </a:r>
                <a:r>
                  <a:rPr lang="en-IT" dirty="0"/>
                  <a:t>y thickness is therefore obtained as a sum of deposits chosen randomly from an elemental distribution, the convolution of a Landau</a:t>
                </a:r>
                <a:r>
                  <a:rPr lang="en-IT" sz="1800" b="1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T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 </m:t>
                    </m:r>
                  </m:oMath>
                </a14:m>
                <a:r>
                  <a:rPr lang="en-IT" dirty="0"/>
                  <a:t>Gaussian.</a:t>
                </a:r>
              </a:p>
              <a:p>
                <a:pPr>
                  <a:lnSpc>
                    <a:spcPct val="130000"/>
                  </a:lnSpc>
                </a:pPr>
                <a:endParaRPr lang="en-IT" dirty="0"/>
              </a:p>
              <a:p>
                <a:pPr>
                  <a:lnSpc>
                    <a:spcPct val="130000"/>
                  </a:lnSpc>
                </a:pPr>
                <a:r>
                  <a:rPr lang="en-IT" dirty="0"/>
                  <a:t>The program </a:t>
                </a:r>
                <a:r>
                  <a:rPr lang="en-GB" dirty="0"/>
                  <a:t>correctly reproduces</a:t>
                </a:r>
                <a:r>
                  <a:rPr lang="en-IT" dirty="0"/>
                  <a:t> the measured MPV and the FWHM depend</a:t>
                </a:r>
                <a:r>
                  <a:rPr lang="en-GB" dirty="0"/>
                  <a:t>e</a:t>
                </a:r>
                <a:r>
                  <a:rPr lang="en-IT" dirty="0"/>
                  <a:t>nce on the sensor thickness.</a:t>
                </a:r>
              </a:p>
              <a:p>
                <a:pPr>
                  <a:lnSpc>
                    <a:spcPct val="130000"/>
                  </a:lnSpc>
                </a:pPr>
                <a:endParaRPr lang="en-IT" dirty="0"/>
              </a:p>
              <a:p>
                <a:pPr>
                  <a:lnSpc>
                    <a:spcPct val="130000"/>
                  </a:lnSpc>
                </a:pPr>
                <a:r>
                  <a:rPr lang="en-IT" b="1" dirty="0"/>
                  <a:t>In the following slides</a:t>
                </a:r>
                <a:r>
                  <a:rPr lang="en-GB" b="1" dirty="0"/>
                  <a:t>, </a:t>
                </a:r>
                <a:r>
                  <a:rPr lang="en-GB" b="1" dirty="0" err="1"/>
                  <a:t>th</a:t>
                </a:r>
                <a:r>
                  <a:rPr lang="en-IT" b="1" dirty="0"/>
                  <a:t>e consequences of this step will be examined</a:t>
                </a:r>
              </a:p>
              <a:p>
                <a:pPr>
                  <a:lnSpc>
                    <a:spcPct val="130000"/>
                  </a:lnSpc>
                </a:pPr>
                <a:endParaRPr lang="en-IT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68E1199-0C94-A60D-C102-B88B6D66D1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7878" y="979516"/>
                <a:ext cx="5204116" cy="4734758"/>
              </a:xfrm>
              <a:prstGeom prst="rect">
                <a:avLst/>
              </a:prstGeom>
              <a:blipFill>
                <a:blip r:embed="rId2"/>
                <a:stretch>
                  <a:fillRect l="-973" r="-97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187D865B-F30E-08E1-3A09-95E732FF4EAE}"/>
              </a:ext>
            </a:extLst>
          </p:cNvPr>
          <p:cNvSpPr txBox="1">
            <a:spLocks/>
          </p:cNvSpPr>
          <p:nvPr/>
        </p:nvSpPr>
        <p:spPr>
          <a:xfrm>
            <a:off x="5157066" y="6397108"/>
            <a:ext cx="74420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2BACD5-DBBC-4041-9454-70A8D25A0F7B}" type="slidenum">
              <a:rPr lang="en-IT" smtClean="0"/>
              <a:pPr/>
              <a:t>34</a:t>
            </a:fld>
            <a:endParaRPr lang="en-IT" dirty="0"/>
          </a:p>
        </p:txBody>
      </p:sp>
      <p:pic>
        <p:nvPicPr>
          <p:cNvPr id="10" name="Picture 9" descr="A diagram of a graph&#10;&#10;Description automatically generated">
            <a:extLst>
              <a:ext uri="{FF2B5EF4-FFF2-40B4-BE49-F238E27FC236}">
                <a16:creationId xmlns:a16="http://schemas.microsoft.com/office/drawing/2014/main" id="{FBD0AC1A-6D6A-B24F-F537-7557CA4D34B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330" y="3264652"/>
            <a:ext cx="5811079" cy="35793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55CED79-AEC4-3C47-0EC0-90FF73B448AE}"/>
                  </a:ext>
                </a:extLst>
              </p:cNvPr>
              <p:cNvSpPr txBox="1"/>
              <p:nvPr/>
            </p:nvSpPr>
            <p:spPr>
              <a:xfrm>
                <a:off x="1168575" y="4792879"/>
                <a:ext cx="1976544" cy="786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IT" sz="1200" b="1" dirty="0">
                    <a:solidFill>
                      <a:schemeClr val="bg1"/>
                    </a:solidFill>
                  </a:rPr>
                  <a:t>Local deposition follows</a:t>
                </a:r>
                <a:r>
                  <a:rPr lang="en-IT" sz="1200" b="1" dirty="0">
                    <a:solidFill>
                      <a:srgbClr val="FFFF00"/>
                    </a:solidFill>
                  </a:rPr>
                  <a:t> a Landau</a:t>
                </a:r>
                <a14:m>
                  <m:oMath xmlns:m="http://schemas.openxmlformats.org/officeDocument/2006/math">
                    <m:r>
                      <a:rPr lang="en-IT" sz="1200" b="1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IT" sz="1200" b="1" dirty="0">
                    <a:solidFill>
                      <a:srgbClr val="FFFF00"/>
                    </a:solidFill>
                  </a:rPr>
                  <a:t>Gaussian distribution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55CED79-AEC4-3C47-0EC0-90FF73B44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575" y="4792879"/>
                <a:ext cx="1976544" cy="786049"/>
              </a:xfrm>
              <a:prstGeom prst="rect">
                <a:avLst/>
              </a:prstGeom>
              <a:blipFill>
                <a:blip r:embed="rId4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87337A4-36F4-7424-60C0-F5556C8A3188}"/>
              </a:ext>
            </a:extLst>
          </p:cNvPr>
          <p:cNvCxnSpPr>
            <a:cxnSpLocks/>
          </p:cNvCxnSpPr>
          <p:nvPr/>
        </p:nvCxnSpPr>
        <p:spPr>
          <a:xfrm>
            <a:off x="2617859" y="4765356"/>
            <a:ext cx="41910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858929E-9585-E95E-AAF3-E23036FBAEB6}"/>
              </a:ext>
            </a:extLst>
          </p:cNvPr>
          <p:cNvSpPr txBox="1"/>
          <p:nvPr/>
        </p:nvSpPr>
        <p:spPr>
          <a:xfrm>
            <a:off x="3738401" y="4808717"/>
            <a:ext cx="1701618" cy="78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>
                <a:solidFill>
                  <a:schemeClr val="bg1"/>
                </a:solidFill>
              </a:rPr>
              <a:t>The total deposition follows a</a:t>
            </a:r>
          </a:p>
          <a:p>
            <a:pPr>
              <a:lnSpc>
                <a:spcPct val="130000"/>
              </a:lnSpc>
            </a:pPr>
            <a:r>
              <a:rPr lang="en-IT" sz="1200" b="1" dirty="0">
                <a:solidFill>
                  <a:schemeClr val="bg1"/>
                </a:solidFill>
              </a:rPr>
              <a:t>Landau distribution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E8A68958-7608-68C3-9474-DDC16BFE7FC7}"/>
              </a:ext>
            </a:extLst>
          </p:cNvPr>
          <p:cNvSpPr/>
          <p:nvPr/>
        </p:nvSpPr>
        <p:spPr>
          <a:xfrm>
            <a:off x="3482008" y="3905814"/>
            <a:ext cx="218661" cy="229704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19DB35-4DAD-1E34-C09A-E1D4E47CEE0E}"/>
              </a:ext>
            </a:extLst>
          </p:cNvPr>
          <p:cNvSpPr txBox="1"/>
          <p:nvPr/>
        </p:nvSpPr>
        <p:spPr>
          <a:xfrm>
            <a:off x="664490" y="979516"/>
            <a:ext cx="5636919" cy="18539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The correct choice of the elemental distribution X is the convolution of a Landau with a Gaussian </a:t>
            </a:r>
          </a:p>
          <a:p>
            <a:pPr>
              <a:lnSpc>
                <a:spcPct val="130000"/>
              </a:lnSpc>
            </a:pPr>
            <a:r>
              <a:rPr lang="en-US" b="1" dirty="0"/>
              <a:t>	==&gt; </a:t>
            </a:r>
            <a:r>
              <a:rPr lang="en-US" dirty="0"/>
              <a:t>This distribution is a good approximation of the Vavilov distribution, which is known to reproduce the energy deposits in thin sensors.</a:t>
            </a:r>
            <a:endParaRPr lang="en-IT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98EF198-F401-226A-16D7-364DD470C986}"/>
              </a:ext>
            </a:extLst>
          </p:cNvPr>
          <p:cNvCxnSpPr/>
          <p:nvPr/>
        </p:nvCxnSpPr>
        <p:spPr>
          <a:xfrm>
            <a:off x="6530009" y="1272209"/>
            <a:ext cx="0" cy="48403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1896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FBDAAE-2FF0-BCE2-62F7-F4FA5C2F6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CBC1A-EAEE-DF4E-CDFF-63C64E41D6B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7F9CA7-5322-0F7C-7DC2-11C7F3388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 r</a:t>
            </a:r>
            <a:r>
              <a:rPr lang="en-IT" dirty="0"/>
              <a:t>ead-out architecture is a better for LGADs?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D48736-EC17-F84C-E6BF-77FDF9F51E50}"/>
              </a:ext>
            </a:extLst>
          </p:cNvPr>
          <p:cNvSpPr txBox="1"/>
          <p:nvPr/>
        </p:nvSpPr>
        <p:spPr>
          <a:xfrm>
            <a:off x="1058433" y="799735"/>
            <a:ext cx="10452712" cy="2906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These two plots compare the temporal resolution due to non-uniform ionization for a Trans-Impedance (TI) or Charge Sensitive Amplifier (CSA) for two different sensor thicknesses (30-micron and 80-micron).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For signals around the MPV (regular shape), the resolution is the same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 thin sensors (that have relatively uniform signals), the resolution is the same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 the tail of thick sensors (irregular signals), the TI architecture is much better</a:t>
            </a:r>
          </a:p>
          <a:p>
            <a:pPr>
              <a:lnSpc>
                <a:spcPct val="130000"/>
              </a:lnSpc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6EF0AA-756A-ADEE-20B5-449323B7AF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3849" y="3920817"/>
            <a:ext cx="5847014" cy="26759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EF1D4E3-8993-3905-71A3-E9A07C379D1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187" y="3920817"/>
            <a:ext cx="5751765" cy="27225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6F3DFF-316B-8B53-9731-A39DF09BBB3E}"/>
              </a:ext>
            </a:extLst>
          </p:cNvPr>
          <p:cNvSpPr txBox="1"/>
          <p:nvPr/>
        </p:nvSpPr>
        <p:spPr>
          <a:xfrm>
            <a:off x="5019170" y="5904376"/>
            <a:ext cx="15047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30-micron </a:t>
            </a:r>
            <a:endParaRPr lang="en-IT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4112D2-322A-99A2-820B-B19A29D5AC9A}"/>
              </a:ext>
            </a:extLst>
          </p:cNvPr>
          <p:cNvSpPr txBox="1"/>
          <p:nvPr/>
        </p:nvSpPr>
        <p:spPr>
          <a:xfrm>
            <a:off x="10687291" y="5904375"/>
            <a:ext cx="15047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80-micron </a:t>
            </a:r>
            <a:endParaRPr lang="en-IT" sz="1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418B475-9D53-8E71-F1AE-7D7C24AAAC80}"/>
              </a:ext>
            </a:extLst>
          </p:cNvPr>
          <p:cNvCxnSpPr/>
          <p:nvPr/>
        </p:nvCxnSpPr>
        <p:spPr>
          <a:xfrm>
            <a:off x="11042248" y="4661128"/>
            <a:ext cx="0" cy="5050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068E7BD-BB5A-A337-7D7A-00D3E2B8113E}"/>
              </a:ext>
            </a:extLst>
          </p:cNvPr>
          <p:cNvSpPr txBox="1"/>
          <p:nvPr/>
        </p:nvSpPr>
        <p:spPr>
          <a:xfrm>
            <a:off x="11176866" y="4335217"/>
            <a:ext cx="12829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Large difference between TI and CSA </a:t>
            </a:r>
            <a:endParaRPr lang="en-IT" sz="1200" dirty="0"/>
          </a:p>
        </p:txBody>
      </p:sp>
    </p:spTree>
    <p:extLst>
      <p:ext uri="{BB962C8B-B14F-4D97-AF65-F5344CB8AC3E}">
        <p14:creationId xmlns:p14="http://schemas.microsoft.com/office/powerpoint/2010/main" val="26800130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FBDAAE-2FF0-BCE2-62F7-F4FA5C2F6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CBC1A-EAEE-DF4E-CDFF-63C64E41D6B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7F9CA7-5322-0F7C-7DC2-11C7F3388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LGAD R</a:t>
            </a:r>
            <a:r>
              <a:rPr lang="en-IT" dirty="0"/>
              <a:t>ead-out architecture</a:t>
            </a:r>
          </a:p>
        </p:txBody>
      </p:sp>
      <p:pic>
        <p:nvPicPr>
          <p:cNvPr id="6" name="Picture 5" descr="A graph with red and green dots&#10;&#10;Description automatically generated">
            <a:extLst>
              <a:ext uri="{FF2B5EF4-FFF2-40B4-BE49-F238E27FC236}">
                <a16:creationId xmlns:a16="http://schemas.microsoft.com/office/drawing/2014/main" id="{A76EF0AA-756A-ADEE-20B5-449323B7AF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624" y="3986062"/>
            <a:ext cx="5620107" cy="2468290"/>
          </a:xfrm>
          <a:prstGeom prst="rect">
            <a:avLst/>
          </a:prstGeom>
        </p:spPr>
      </p:pic>
      <p:pic>
        <p:nvPicPr>
          <p:cNvPr id="10" name="Picture 9" descr="A graph with red and green dots&#10;&#10;Description automatically generated">
            <a:extLst>
              <a:ext uri="{FF2B5EF4-FFF2-40B4-BE49-F238E27FC236}">
                <a16:creationId xmlns:a16="http://schemas.microsoft.com/office/drawing/2014/main" id="{4879B011-A42F-2716-2858-29AFCCA09E4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2395" y="887634"/>
            <a:ext cx="6029606" cy="2650696"/>
          </a:xfrm>
          <a:prstGeom prst="rect">
            <a:avLst/>
          </a:prstGeom>
        </p:spPr>
      </p:pic>
      <p:pic>
        <p:nvPicPr>
          <p:cNvPr id="13" name="Picture 12" descr="A graph with red and green dots&#10;&#10;Description automatically generated">
            <a:extLst>
              <a:ext uri="{FF2B5EF4-FFF2-40B4-BE49-F238E27FC236}">
                <a16:creationId xmlns:a16="http://schemas.microsoft.com/office/drawing/2014/main" id="{BEF1D4E3-8993-3905-71A3-E9A07C379D1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624" y="1100661"/>
            <a:ext cx="5264198" cy="231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459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CFCB3-3872-45B3-88DE-BBF8C0978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20A18C-E370-C31B-0498-B1CE084E707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00AE90-F7EE-8FF8-9C57-30BECD722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Stable distributions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57F832-2983-350D-D9E1-C0536377833B}"/>
              </a:ext>
            </a:extLst>
          </p:cNvPr>
          <p:cNvSpPr txBox="1"/>
          <p:nvPr/>
        </p:nvSpPr>
        <p:spPr>
          <a:xfrm>
            <a:off x="1851949" y="762349"/>
            <a:ext cx="8915580" cy="956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b="1" dirty="0"/>
              <a:t>For a special class of functions, stable distributions, the sums of random variables result in a distribution of the same type.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B97B21-FF60-30DC-22FF-15AC6B436A48}"/>
              </a:ext>
            </a:extLst>
          </p:cNvPr>
          <p:cNvSpPr txBox="1"/>
          <p:nvPr/>
        </p:nvSpPr>
        <p:spPr>
          <a:xfrm>
            <a:off x="1506009" y="2505596"/>
            <a:ext cx="9261520" cy="956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/>
              <a:t>the sum of random numbers from a Landau distribution is also distributed as a Landau distribution.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06CCAD2-215B-0637-4FB0-E4F021D5333B}"/>
                  </a:ext>
                </a:extLst>
              </p:cNvPr>
              <p:cNvSpPr txBox="1"/>
              <p:nvPr/>
            </p:nvSpPr>
            <p:spPr>
              <a:xfrm>
                <a:off x="924339" y="3616434"/>
                <a:ext cx="9843190" cy="870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/>
                  <a:t>Properties of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𝐿𝑎𝑛𝑑𝑎𝑢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𝐹𝑊𝐻𝑀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distribution  obtained by drawing </a:t>
                </a:r>
                <a:r>
                  <a:rPr lang="en-US" i="1" dirty="0"/>
                  <a:t>n</a:t>
                </a:r>
                <a:r>
                  <a:rPr lang="en-US" dirty="0"/>
                  <a:t> random numbers from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𝐿𝑎𝑛𝑑𝑎𝑢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𝑀𝑃𝑉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𝐹𝑊𝐻𝑀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06CCAD2-215B-0637-4FB0-E4F021D53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339" y="3616434"/>
                <a:ext cx="9843190" cy="870751"/>
              </a:xfrm>
              <a:prstGeom prst="rect">
                <a:avLst/>
              </a:prstGeom>
              <a:blipFill>
                <a:blip r:embed="rId2"/>
                <a:stretch>
                  <a:fillRect l="-515" b="-1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BDCD655-3BB7-6311-4323-94C01B17A95A}"/>
                  </a:ext>
                </a:extLst>
              </p:cNvPr>
              <p:cNvSpPr txBox="1"/>
              <p:nvPr/>
            </p:nvSpPr>
            <p:spPr>
              <a:xfrm>
                <a:off x="3692954" y="4783151"/>
                <a:ext cx="4806092" cy="3600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𝑴𝑷𝑽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𝑴𝑷𝑽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𝒐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𝒍𝒏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e>
                      </m:d>
                    </m:oMath>
                  </m:oMathPara>
                </a14:m>
                <a:endParaRPr lang="en-US" b="1" dirty="0">
                  <a:solidFill>
                    <a:srgbClr val="80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BDCD655-3BB7-6311-4323-94C01B17A9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954" y="4783151"/>
                <a:ext cx="4806092" cy="3600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CB5F31B-A44D-4135-00BC-01260ACA56B6}"/>
                  </a:ext>
                </a:extLst>
              </p:cNvPr>
              <p:cNvSpPr txBox="1"/>
              <p:nvPr/>
            </p:nvSpPr>
            <p:spPr>
              <a:xfrm>
                <a:off x="3590747" y="5272010"/>
                <a:ext cx="4806092" cy="3600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𝑭𝑾𝑯𝑴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𝑭𝑾𝑯𝑴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𝒐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80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CB5F31B-A44D-4135-00BC-01260ACA56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0747" y="5272010"/>
                <a:ext cx="4806092" cy="3600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950B440-B1ED-4A5C-2C57-63B8C42ACD14}"/>
              </a:ext>
            </a:extLst>
          </p:cNvPr>
          <p:cNvSpPr txBox="1"/>
          <p:nvPr/>
        </p:nvSpPr>
        <p:spPr>
          <a:xfrm>
            <a:off x="802585" y="5741529"/>
            <a:ext cx="6117534" cy="8697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The MPV increases proportionally to ln(n)  </a:t>
            </a:r>
          </a:p>
          <a:p>
            <a:pPr>
              <a:lnSpc>
                <a:spcPct val="150000"/>
              </a:lnSpc>
            </a:pPr>
            <a:r>
              <a:rPr lang="en-GB" dirty="0"/>
              <a:t>The FWHM remains constant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38D39C-733F-6943-471E-CE5B2BC4373E}"/>
              </a:ext>
            </a:extLst>
          </p:cNvPr>
          <p:cNvSpPr txBox="1"/>
          <p:nvPr/>
        </p:nvSpPr>
        <p:spPr>
          <a:xfrm>
            <a:off x="7947882" y="5670935"/>
            <a:ext cx="3174033" cy="87062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/>
              <a:t>How does this compare with the measured results?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372B98-1DBE-422A-FF42-2289D42697AE}"/>
              </a:ext>
            </a:extLst>
          </p:cNvPr>
          <p:cNvSpPr txBox="1"/>
          <p:nvPr/>
        </p:nvSpPr>
        <p:spPr>
          <a:xfrm>
            <a:off x="997963" y="1890490"/>
            <a:ext cx="10923104" cy="4551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The Landau distribution is a stable distributions, therefore: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85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  <p:bldP spid="5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4D40B5-3F88-3743-8363-A360B8E5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59A94D-A112-AA44-B512-243BFE45FE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N. </a:t>
            </a:r>
            <a:r>
              <a:rPr lang="en-US" dirty="0" err="1"/>
              <a:t>Cartiglia</a:t>
            </a:r>
            <a:r>
              <a:rPr lang="en-US" dirty="0"/>
              <a:t>,  INFN Torino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90B3EB-9D13-4C4E-941A-8B6FB7246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measured Landau distribution in </a:t>
            </a:r>
            <a:r>
              <a:rPr lang="en-US" dirty="0" err="1"/>
              <a:t>PiN</a:t>
            </a:r>
            <a:r>
              <a:rPr lang="en-US" dirty="0"/>
              <a:t> diodes </a:t>
            </a:r>
            <a:r>
              <a:rPr lang="en-IT" dirty="0"/>
              <a:t>	</a:t>
            </a:r>
          </a:p>
        </p:txBody>
      </p:sp>
      <p:pic>
        <p:nvPicPr>
          <p:cNvPr id="7" name="Picture 6" descr="A graph of energy loss&#10;&#10;Description automatically generated">
            <a:extLst>
              <a:ext uri="{FF2B5EF4-FFF2-40B4-BE49-F238E27FC236}">
                <a16:creationId xmlns:a16="http://schemas.microsoft.com/office/drawing/2014/main" id="{F2D5189E-D5D9-10D4-36D7-9C217D21134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4663" y="1003852"/>
            <a:ext cx="6075978" cy="33490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8E1199-0C94-A60D-C102-B88B6D66D11F}"/>
              </a:ext>
            </a:extLst>
          </p:cNvPr>
          <p:cNvSpPr txBox="1"/>
          <p:nvPr/>
        </p:nvSpPr>
        <p:spPr>
          <a:xfrm>
            <a:off x="701328" y="1115624"/>
            <a:ext cx="4715759" cy="1853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The MPV scales logarit</a:t>
            </a:r>
            <a:r>
              <a:rPr lang="en-GB" dirty="0"/>
              <a:t>h</a:t>
            </a:r>
            <a:r>
              <a:rPr lang="en-IT" dirty="0"/>
              <a:t>mically:</a:t>
            </a:r>
          </a:p>
          <a:p>
            <a:pPr>
              <a:lnSpc>
                <a:spcPct val="130000"/>
              </a:lnSpc>
            </a:pPr>
            <a:endParaRPr lang="en-IT" b="1" dirty="0"/>
          </a:p>
          <a:p>
            <a:pPr>
              <a:lnSpc>
                <a:spcPct val="130000"/>
              </a:lnSpc>
            </a:pPr>
            <a:endParaRPr lang="en-IT" dirty="0"/>
          </a:p>
          <a:p>
            <a:pPr>
              <a:lnSpc>
                <a:spcPct val="130000"/>
              </a:lnSpc>
            </a:pPr>
            <a:r>
              <a:rPr lang="en-IT" b="1" dirty="0"/>
              <a:t>This </a:t>
            </a:r>
            <a:r>
              <a:rPr lang="en-US" b="1" dirty="0"/>
              <a:t>is consistent </a:t>
            </a:r>
            <a:r>
              <a:rPr lang="en-US" dirty="0"/>
              <a:t>with the elemental distribution X to be a Landau</a:t>
            </a:r>
            <a:endParaRPr lang="en-IT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473852-8C5B-3141-6886-AA41EDA80278}"/>
              </a:ext>
            </a:extLst>
          </p:cNvPr>
          <p:cNvSpPr txBox="1"/>
          <p:nvPr/>
        </p:nvSpPr>
        <p:spPr>
          <a:xfrm>
            <a:off x="701328" y="3231074"/>
            <a:ext cx="4427066" cy="413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The FWHM </a:t>
            </a:r>
            <a:r>
              <a:rPr lang="en-US" dirty="0"/>
              <a:t>decreases with thickness:</a:t>
            </a:r>
            <a:r>
              <a:rPr lang="en-IT" b="1" dirty="0"/>
              <a:t> </a:t>
            </a:r>
            <a:endParaRPr lang="en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BE89978-C368-57D3-66E7-9B0A00CDA36D}"/>
                  </a:ext>
                </a:extLst>
              </p:cNvPr>
              <p:cNvSpPr txBox="1"/>
              <p:nvPr/>
            </p:nvSpPr>
            <p:spPr>
              <a:xfrm>
                <a:off x="777607" y="1718456"/>
                <a:ext cx="4806092" cy="3600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𝑴𝑷𝑽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𝟎𝟐𝟕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𝒍𝒏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𝒕𝒉𝒊𝒄𝒌𝒏𝒆𝒔𝒔</m:t>
                          </m:r>
                        </m:e>
                      </m:d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𝟏𝟐𝟔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       </m:t>
                      </m:r>
                    </m:oMath>
                  </m:oMathPara>
                </a14:m>
                <a:endParaRPr lang="en-US" b="1" dirty="0">
                  <a:solidFill>
                    <a:srgbClr val="80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BE89978-C368-57D3-66E7-9B0A00CDA3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607" y="1718456"/>
                <a:ext cx="4806092" cy="360099"/>
              </a:xfrm>
              <a:prstGeom prst="rect">
                <a:avLst/>
              </a:prstGeom>
              <a:blipFill>
                <a:blip r:embed="rId3"/>
                <a:stretch>
                  <a:fillRect b="-2069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7BC2435-178C-8DC4-F4A9-F78C54170F25}"/>
                  </a:ext>
                </a:extLst>
              </p:cNvPr>
              <p:cNvSpPr txBox="1"/>
              <p:nvPr/>
            </p:nvSpPr>
            <p:spPr>
              <a:xfrm>
                <a:off x="155691" y="3676333"/>
                <a:ext cx="4806092" cy="6765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𝑭𝑾𝑯𝑴</m:t>
                      </m:r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𝟑𝟏</m:t>
                          </m:r>
                        </m:num>
                        <m:den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𝒕𝒉𝒊𝒄𝒌𝒏𝒆𝒔𝒔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𝟏𝟗</m:t>
                              </m:r>
                            </m:sup>
                          </m:sSup>
                        </m:den>
                      </m:f>
                      <m:r>
                        <a:rPr lang="en-US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</m:t>
                      </m:r>
                    </m:oMath>
                  </m:oMathPara>
                </a14:m>
                <a:endParaRPr lang="en-US" b="1" dirty="0">
                  <a:solidFill>
                    <a:srgbClr val="80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7BC2435-178C-8DC4-F4A9-F78C54170F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691" y="3676333"/>
                <a:ext cx="4806092" cy="676532"/>
              </a:xfrm>
              <a:prstGeom prst="rect">
                <a:avLst/>
              </a:prstGeom>
              <a:blipFill>
                <a:blip r:embed="rId4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A094FE2E-AC52-1ED0-FAC8-D2CF3BE4219F}"/>
              </a:ext>
            </a:extLst>
          </p:cNvPr>
          <p:cNvSpPr txBox="1"/>
          <p:nvPr/>
        </p:nvSpPr>
        <p:spPr>
          <a:xfrm>
            <a:off x="531876" y="4617562"/>
            <a:ext cx="97130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b="1" dirty="0"/>
              <a:t>This is not consi</a:t>
            </a:r>
            <a:r>
              <a:rPr lang="en-GB" b="1" dirty="0"/>
              <a:t>s</a:t>
            </a:r>
            <a:r>
              <a:rPr lang="en-IT" b="1" dirty="0"/>
              <a:t>tent </a:t>
            </a:r>
            <a:r>
              <a:rPr lang="en-IT" dirty="0"/>
              <a:t>with the elemental distribution X to be a Landau.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DC6ECC-94F4-494E-05C6-0215FB88E0D6}"/>
              </a:ext>
            </a:extLst>
          </p:cNvPr>
          <p:cNvSpPr txBox="1"/>
          <p:nvPr/>
        </p:nvSpPr>
        <p:spPr>
          <a:xfrm>
            <a:off x="545131" y="5174809"/>
            <a:ext cx="11101737" cy="4551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==&gt; Convolution of a Landau with a Gaussian of mean = 0. </a:t>
            </a:r>
            <a:endParaRPr lang="en-IT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09CA9F-ED56-E4E0-14E3-CF300B05DB01}"/>
              </a:ext>
            </a:extLst>
          </p:cNvPr>
          <p:cNvSpPr txBox="1"/>
          <p:nvPr/>
        </p:nvSpPr>
        <p:spPr>
          <a:xfrm>
            <a:off x="4291816" y="5631267"/>
            <a:ext cx="5707545" cy="113293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The correct choice of the elemental distribution X is the convolution of a Landau with a Gaussian </a:t>
            </a:r>
          </a:p>
          <a:p>
            <a:pPr algn="ctr">
              <a:lnSpc>
                <a:spcPct val="130000"/>
              </a:lnSpc>
            </a:pPr>
            <a:r>
              <a:rPr lang="en-US" dirty="0"/>
              <a:t> (approx. of the Vavilov distribution)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CB771E-FBEF-85F4-B15F-78467856C784}"/>
              </a:ext>
            </a:extLst>
          </p:cNvPr>
          <p:cNvSpPr txBox="1"/>
          <p:nvPr/>
        </p:nvSpPr>
        <p:spPr>
          <a:xfrm>
            <a:off x="5987970" y="764611"/>
            <a:ext cx="620403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 err="1">
                <a:solidFill>
                  <a:srgbClr val="333333"/>
                </a:solidFill>
                <a:effectLst/>
                <a:latin typeface="Helvetica" pitchFamily="2" charset="0"/>
              </a:rPr>
              <a:t>Meroli</a:t>
            </a:r>
            <a:r>
              <a:rPr lang="en-GB" sz="1050" dirty="0">
                <a:solidFill>
                  <a:srgbClr val="333333"/>
                </a:solidFill>
                <a:effectLst/>
                <a:latin typeface="Helvetica" pitchFamily="2" charset="0"/>
              </a:rPr>
              <a:t> S., Passeri D., </a:t>
            </a:r>
            <a:r>
              <a:rPr lang="en-GB" sz="1050" dirty="0" err="1">
                <a:solidFill>
                  <a:srgbClr val="333333"/>
                </a:solidFill>
                <a:effectLst/>
                <a:latin typeface="Helvetica" pitchFamily="2" charset="0"/>
              </a:rPr>
              <a:t>Servoli</a:t>
            </a:r>
            <a:r>
              <a:rPr lang="en-GB" sz="1050" dirty="0">
                <a:solidFill>
                  <a:srgbClr val="333333"/>
                </a:solidFill>
                <a:effectLst/>
                <a:latin typeface="Helvetica" pitchFamily="2" charset="0"/>
              </a:rPr>
              <a:t>. L. (2011). Energy loss measurement for charged particles in very thin silicon layers. JOURNAL OF INSTRUMENTATION, vol. 6 / 2011</a:t>
            </a:r>
          </a:p>
        </p:txBody>
      </p:sp>
    </p:spTree>
    <p:extLst>
      <p:ext uri="{BB962C8B-B14F-4D97-AF65-F5344CB8AC3E}">
        <p14:creationId xmlns:p14="http://schemas.microsoft.com/office/powerpoint/2010/main" val="229693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  <p:bldP spid="11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4D40B5-3F88-3743-8363-A360B8E5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59A94D-A112-AA44-B512-243BFE45FE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N. </a:t>
            </a:r>
            <a:r>
              <a:rPr lang="en-US" dirty="0" err="1"/>
              <a:t>Cartiglia</a:t>
            </a:r>
            <a:r>
              <a:rPr lang="en-US" dirty="0"/>
              <a:t>,  INFN Torino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90B3EB-9D13-4C4E-941A-8B6FB7246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point </a:t>
            </a:r>
            <a:r>
              <a:rPr lang="en-IT" dirty="0"/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68E1199-0C94-A60D-C102-B88B6D66D11F}"/>
                  </a:ext>
                </a:extLst>
              </p:cNvPr>
              <p:cNvSpPr txBox="1"/>
              <p:nvPr/>
            </p:nvSpPr>
            <p:spPr>
              <a:xfrm>
                <a:off x="864704" y="979516"/>
                <a:ext cx="11217290" cy="2214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IT" dirty="0"/>
                  <a:t>In the WF2, </a:t>
                </a:r>
                <a:r>
                  <a:rPr lang="en-IT" b="1" dirty="0"/>
                  <a:t>the energy deposition in a sensor of arbitra</a:t>
                </a:r>
                <a:r>
                  <a:rPr lang="en-GB" b="1" dirty="0"/>
                  <a:t>r</a:t>
                </a:r>
                <a:r>
                  <a:rPr lang="en-IT" b="1" dirty="0"/>
                  <a:t>y thickness is therefore obtained as a sum of deposits chosen randomly from an elemental distribution, the convolution of a Landau</a:t>
                </a:r>
                <a:r>
                  <a:rPr lang="en-IT" sz="1800" b="1" dirty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T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 </m:t>
                    </m:r>
                  </m:oMath>
                </a14:m>
                <a:r>
                  <a:rPr lang="en-IT" b="1" dirty="0"/>
                  <a:t>Gaussian.</a:t>
                </a:r>
              </a:p>
              <a:p>
                <a:pPr>
                  <a:lnSpc>
                    <a:spcPct val="130000"/>
                  </a:lnSpc>
                </a:pPr>
                <a:endParaRPr lang="en-IT" b="1" dirty="0"/>
              </a:p>
              <a:p>
                <a:pPr>
                  <a:lnSpc>
                    <a:spcPct val="130000"/>
                  </a:lnSpc>
                </a:pPr>
                <a:r>
                  <a:rPr lang="en-IT" dirty="0"/>
                  <a:t>The program </a:t>
                </a:r>
                <a:r>
                  <a:rPr lang="en-GB" dirty="0"/>
                  <a:t>correctly reproduces</a:t>
                </a:r>
                <a:r>
                  <a:rPr lang="en-IT" dirty="0"/>
                  <a:t> the measured MPV and the FWHM depend</a:t>
                </a:r>
                <a:r>
                  <a:rPr lang="en-GB" dirty="0"/>
                  <a:t>e</a:t>
                </a:r>
                <a:r>
                  <a:rPr lang="en-IT" dirty="0"/>
                  <a:t>nce on the sensor thickness.</a:t>
                </a:r>
              </a:p>
              <a:p>
                <a:pPr>
                  <a:lnSpc>
                    <a:spcPct val="130000"/>
                  </a:lnSpc>
                </a:pPr>
                <a:endParaRPr lang="en-IT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68E1199-0C94-A60D-C102-B88B6D66D1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704" y="979516"/>
                <a:ext cx="11217290" cy="2214068"/>
              </a:xfrm>
              <a:prstGeom prst="rect">
                <a:avLst/>
              </a:prstGeom>
              <a:blipFill>
                <a:blip r:embed="rId2"/>
                <a:stretch>
                  <a:fillRect l="-566" r="-11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187D865B-F30E-08E1-3A09-95E732FF4EAE}"/>
              </a:ext>
            </a:extLst>
          </p:cNvPr>
          <p:cNvSpPr txBox="1">
            <a:spLocks/>
          </p:cNvSpPr>
          <p:nvPr/>
        </p:nvSpPr>
        <p:spPr>
          <a:xfrm>
            <a:off x="7949961" y="6210344"/>
            <a:ext cx="74420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2BACD5-DBBC-4041-9454-70A8D25A0F7B}" type="slidenum">
              <a:rPr lang="en-IT" smtClean="0"/>
              <a:pPr/>
              <a:t>6</a:t>
            </a:fld>
            <a:endParaRPr lang="en-IT" dirty="0"/>
          </a:p>
        </p:txBody>
      </p:sp>
      <p:pic>
        <p:nvPicPr>
          <p:cNvPr id="10" name="Picture 9" descr="A diagram of a graph&#10;&#10;Description automatically generated">
            <a:extLst>
              <a:ext uri="{FF2B5EF4-FFF2-40B4-BE49-F238E27FC236}">
                <a16:creationId xmlns:a16="http://schemas.microsoft.com/office/drawing/2014/main" id="{FBD0AC1A-6D6A-B24F-F537-7557CA4D34B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3225" y="2615878"/>
            <a:ext cx="6561149" cy="40413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55CED79-AEC4-3C47-0EC0-90FF73B448AE}"/>
                  </a:ext>
                </a:extLst>
              </p:cNvPr>
              <p:cNvSpPr txBox="1"/>
              <p:nvPr/>
            </p:nvSpPr>
            <p:spPr>
              <a:xfrm>
                <a:off x="3961470" y="4568407"/>
                <a:ext cx="1976544" cy="786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IT" sz="1200" b="1" dirty="0">
                    <a:solidFill>
                      <a:schemeClr val="bg1"/>
                    </a:solidFill>
                  </a:rPr>
                  <a:t>Local deposition follows</a:t>
                </a:r>
                <a:r>
                  <a:rPr lang="en-IT" sz="1200" b="1" dirty="0">
                    <a:solidFill>
                      <a:srgbClr val="FFFF00"/>
                    </a:solidFill>
                  </a:rPr>
                  <a:t> a Landau</a:t>
                </a:r>
                <a14:m>
                  <m:oMath xmlns:m="http://schemas.openxmlformats.org/officeDocument/2006/math">
                    <m:r>
                      <a:rPr lang="en-IT" sz="1200" b="1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IT" sz="1200" b="1" dirty="0">
                    <a:solidFill>
                      <a:srgbClr val="FFFF00"/>
                    </a:solidFill>
                  </a:rPr>
                  <a:t>Gaussian distribution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55CED79-AEC4-3C47-0EC0-90FF73B44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470" y="4568407"/>
                <a:ext cx="1976544" cy="786049"/>
              </a:xfrm>
              <a:prstGeom prst="rect">
                <a:avLst/>
              </a:prstGeom>
              <a:blipFill>
                <a:blip r:embed="rId4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87337A4-36F4-7424-60C0-F5556C8A3188}"/>
              </a:ext>
            </a:extLst>
          </p:cNvPr>
          <p:cNvCxnSpPr>
            <a:cxnSpLocks/>
          </p:cNvCxnSpPr>
          <p:nvPr/>
        </p:nvCxnSpPr>
        <p:spPr>
          <a:xfrm>
            <a:off x="5410754" y="4540884"/>
            <a:ext cx="41910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858929E-9585-E95E-AAF3-E23036FBAEB6}"/>
              </a:ext>
            </a:extLst>
          </p:cNvPr>
          <p:cNvSpPr txBox="1"/>
          <p:nvPr/>
        </p:nvSpPr>
        <p:spPr>
          <a:xfrm>
            <a:off x="7099152" y="4803204"/>
            <a:ext cx="1701618" cy="78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>
                <a:solidFill>
                  <a:schemeClr val="bg1"/>
                </a:solidFill>
              </a:rPr>
              <a:t>The total deposition follows a</a:t>
            </a:r>
          </a:p>
          <a:p>
            <a:pPr>
              <a:lnSpc>
                <a:spcPct val="130000"/>
              </a:lnSpc>
            </a:pPr>
            <a:r>
              <a:rPr lang="en-IT" sz="1200" b="1" dirty="0">
                <a:solidFill>
                  <a:schemeClr val="bg1"/>
                </a:solidFill>
              </a:rPr>
              <a:t>Landau distribution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E8A68958-7608-68C3-9474-DDC16BFE7FC7}"/>
              </a:ext>
            </a:extLst>
          </p:cNvPr>
          <p:cNvSpPr/>
          <p:nvPr/>
        </p:nvSpPr>
        <p:spPr>
          <a:xfrm>
            <a:off x="6772333" y="3205159"/>
            <a:ext cx="218661" cy="275814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E3251D-5E0F-DAFB-6D9B-2B429DDACCE0}"/>
              </a:ext>
            </a:extLst>
          </p:cNvPr>
          <p:cNvSpPr txBox="1"/>
          <p:nvPr/>
        </p:nvSpPr>
        <p:spPr>
          <a:xfrm>
            <a:off x="864704" y="6161556"/>
            <a:ext cx="8140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400" b="1" dirty="0"/>
              <a:t>WF2 program:</a:t>
            </a:r>
          </a:p>
          <a:p>
            <a:r>
              <a:rPr lang="en-IT" sz="1400" b="1" dirty="0"/>
              <a:t>https://www.to.infn.it/~cartigli/Weightfield2/index.html</a:t>
            </a:r>
          </a:p>
        </p:txBody>
      </p:sp>
    </p:spTree>
    <p:extLst>
      <p:ext uri="{BB962C8B-B14F-4D97-AF65-F5344CB8AC3E}">
        <p14:creationId xmlns:p14="http://schemas.microsoft.com/office/powerpoint/2010/main" val="3737485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FBDAAE-2FF0-BCE2-62F7-F4FA5C2F6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CBC1A-EAEE-DF4E-CDFF-63C64E41D6B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7F9CA7-5322-0F7C-7DC2-11C7F3388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LGAD Temporal resolution vs sensor thickness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C3F8EC-CB02-D5AD-2A80-00F4FE1298F6}"/>
              </a:ext>
            </a:extLst>
          </p:cNvPr>
          <p:cNvSpPr txBox="1"/>
          <p:nvPr/>
        </p:nvSpPr>
        <p:spPr>
          <a:xfrm>
            <a:off x="805061" y="6382353"/>
            <a:ext cx="109594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Data from: </a:t>
            </a:r>
            <a:r>
              <a:rPr lang="en-GB" sz="1200" b="1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"Beam test results of 25 um and 35 um thick UFSD",</a:t>
            </a:r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 F. </a:t>
            </a:r>
            <a:r>
              <a:rPr lang="en-GB" sz="1200" b="0" i="0" dirty="0" err="1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Carnesecchi</a:t>
            </a:r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, S. </a:t>
            </a:r>
            <a:r>
              <a:rPr lang="en-GB" sz="1200" b="0" i="0" dirty="0" err="1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Strazzi</a:t>
            </a:r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 et al,</a:t>
            </a:r>
            <a:r>
              <a:rPr lang="en-GB" sz="1200" b="0" i="0" u="sng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  <a:hlinkClick r:id="rId2"/>
              </a:rPr>
              <a:t> </a:t>
            </a:r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Eur. Phys. J. Plus (2023) 138:99 </a:t>
            </a:r>
          </a:p>
          <a:p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"</a:t>
            </a:r>
            <a:r>
              <a:rPr lang="en-GB" sz="1200" b="1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-Bold"/>
              </a:rPr>
              <a:t>Optimization of the gain layer design of Ultra-Fast Silicon Detectors</a:t>
            </a:r>
            <a:r>
              <a:rPr lang="en-GB" sz="1200" b="0" i="0" dirty="0">
                <a:solidFill>
                  <a:srgbClr val="000000"/>
                </a:solidFill>
                <a:effectLst/>
                <a:highlight>
                  <a:srgbClr val="FFFEFF"/>
                </a:highlight>
                <a:latin typeface="CenturyGothic"/>
              </a:rPr>
              <a:t>", F. Siviero et al, NIMA 1033 (2022) 166739</a:t>
            </a:r>
            <a:endParaRPr lang="en-IT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AFBD28-939C-6CAE-E6EB-BC4F20D552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3781" y="896596"/>
            <a:ext cx="6718220" cy="35859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D48736-EC17-F84C-E6BF-77FDF9F51E50}"/>
              </a:ext>
            </a:extLst>
          </p:cNvPr>
          <p:cNvSpPr txBox="1"/>
          <p:nvPr/>
        </p:nvSpPr>
        <p:spPr>
          <a:xfrm>
            <a:off x="559905" y="975716"/>
            <a:ext cx="5009322" cy="1018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600" dirty="0"/>
              <a:t>Let’s compare the measured temporal resolution of sensors of various thicknesses with </a:t>
            </a:r>
            <a:r>
              <a:rPr lang="en-GB" sz="1600" dirty="0"/>
              <a:t>the </a:t>
            </a:r>
            <a:r>
              <a:rPr lang="en-IT" sz="1600" dirty="0"/>
              <a:t>WF2 predictions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2395AD-7032-D70F-D844-10F0E0A6D00E}"/>
              </a:ext>
            </a:extLst>
          </p:cNvPr>
          <p:cNvSpPr txBox="1"/>
          <p:nvPr/>
        </p:nvSpPr>
        <p:spPr>
          <a:xfrm>
            <a:off x="6829064" y="4368472"/>
            <a:ext cx="4935454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/>
              <a:t>This plot reports the resolution due to non-uniform charge deposition; jitter is subtracted.</a:t>
            </a:r>
            <a:endParaRPr lang="en-IT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4C1D54-09C8-D6BE-7AF3-D86852761FFA}"/>
              </a:ext>
            </a:extLst>
          </p:cNvPr>
          <p:cNvSpPr txBox="1"/>
          <p:nvPr/>
        </p:nvSpPr>
        <p:spPr>
          <a:xfrm>
            <a:off x="587042" y="2239476"/>
            <a:ext cx="5096128" cy="15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Problem: the predicted temporal resolution is much worse than the measured resolution. </a:t>
            </a:r>
          </a:p>
          <a:p>
            <a:pPr>
              <a:lnSpc>
                <a:spcPct val="150000"/>
              </a:lnSpc>
            </a:pP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600" dirty="0"/>
              <a:t>This discrepancy increases with thickness. </a:t>
            </a:r>
            <a:endParaRPr lang="en-IT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ACE122-8FA9-5F46-730B-87DC8324B288}"/>
              </a:ext>
            </a:extLst>
          </p:cNvPr>
          <p:cNvSpPr txBox="1"/>
          <p:nvPr/>
        </p:nvSpPr>
        <p:spPr>
          <a:xfrm>
            <a:off x="587042" y="4151839"/>
            <a:ext cx="6117534" cy="7841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The root of the problem:  </a:t>
            </a:r>
            <a:r>
              <a:rPr lang="en-US" sz="1600" dirty="0"/>
              <a:t>events in the high tail of the Landau distribution degrades the resolution.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9506D5-D922-818D-EFB9-914F8070E4E2}"/>
              </a:ext>
            </a:extLst>
          </p:cNvPr>
          <p:cNvSpPr txBox="1"/>
          <p:nvPr/>
        </p:nvSpPr>
        <p:spPr>
          <a:xfrm>
            <a:off x="1848679" y="5252060"/>
            <a:ext cx="7873921" cy="87062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/>
              <a:t>The correct simulation of the initial Landau distribution leads to the wrong prediction of the temporal resolution</a:t>
            </a:r>
            <a:endParaRPr lang="en-IT" b="1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56C956D-126F-4784-DE31-42984FB9B08E}"/>
              </a:ext>
            </a:extLst>
          </p:cNvPr>
          <p:cNvGrpSpPr/>
          <p:nvPr/>
        </p:nvGrpSpPr>
        <p:grpSpPr>
          <a:xfrm>
            <a:off x="10266744" y="2068735"/>
            <a:ext cx="367249" cy="419822"/>
            <a:chOff x="10266744" y="2068735"/>
            <a:chExt cx="367249" cy="419822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8E6428B-3ED4-FFB6-05E6-AFF023C4BB63}"/>
                </a:ext>
              </a:extLst>
            </p:cNvPr>
            <p:cNvCxnSpPr/>
            <p:nvPr/>
          </p:nvCxnSpPr>
          <p:spPr>
            <a:xfrm flipV="1">
              <a:off x="10266744" y="2083443"/>
              <a:ext cx="0" cy="40511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5D8AB49-CFA6-9696-7A2E-59567F1AA303}"/>
                </a:ext>
              </a:extLst>
            </p:cNvPr>
            <p:cNvSpPr txBox="1"/>
            <p:nvPr/>
          </p:nvSpPr>
          <p:spPr>
            <a:xfrm>
              <a:off x="10319483" y="2068735"/>
              <a:ext cx="314510" cy="4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b="1" dirty="0">
                  <a:solidFill>
                    <a:srgbClr val="FF0000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894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EEB210-3D7E-E543-F099-6433423B4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D3A5A8-4DD0-3FD7-E424-E5DCF7BC556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473C6B6-E8C9-B131-C188-6CD8D8964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Landau distribution and temporal resolution</a:t>
            </a:r>
          </a:p>
        </p:txBody>
      </p:sp>
      <p:pic>
        <p:nvPicPr>
          <p:cNvPr id="5" name="Picture 4" descr="A graph of energy loss&#10;&#10;Description automatically generated">
            <a:extLst>
              <a:ext uri="{FF2B5EF4-FFF2-40B4-BE49-F238E27FC236}">
                <a16:creationId xmlns:a16="http://schemas.microsoft.com/office/drawing/2014/main" id="{203D0F5E-66CC-81E6-A05B-0EBBA1BF52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4712" y="1231006"/>
            <a:ext cx="4526355" cy="21089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469874-9A27-1794-CA2F-423DC2289537}"/>
              </a:ext>
            </a:extLst>
          </p:cNvPr>
          <p:cNvSpPr txBox="1"/>
          <p:nvPr/>
        </p:nvSpPr>
        <p:spPr>
          <a:xfrm>
            <a:off x="708991" y="729737"/>
            <a:ext cx="5821018" cy="2531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The temporal resolution is degraded if one energy deposit is much larger than the average. 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Thick sensors have worse temporal resolution because it is more likely that </a:t>
            </a:r>
            <a:r>
              <a:rPr lang="en-US" b="1" dirty="0"/>
              <a:t>at least one energy deposit is much larger. </a:t>
            </a:r>
            <a:endParaRPr lang="en-IT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A83487-0A91-FF00-CE50-2913AA59599C}"/>
              </a:ext>
            </a:extLst>
          </p:cNvPr>
          <p:cNvSpPr txBox="1"/>
          <p:nvPr/>
        </p:nvSpPr>
        <p:spPr>
          <a:xfrm>
            <a:off x="6911399" y="820768"/>
            <a:ext cx="5192276" cy="374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/>
              <a:t>The events in the Landau tail spoil the temporal resolution.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A1C85A1-5366-44DE-2D07-033EB15D880A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9507537" y="1195294"/>
            <a:ext cx="574445" cy="15723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F6195A08-480F-3997-B615-3EC1227B305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973" y="4008379"/>
            <a:ext cx="4893450" cy="26913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D6B8F8-059E-29AC-E732-E3B77C058DD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3418" y="4008379"/>
            <a:ext cx="4893452" cy="269139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414BA32-169C-1A4A-23FF-72C20CA6C843}"/>
              </a:ext>
            </a:extLst>
          </p:cNvPr>
          <p:cNvSpPr txBox="1"/>
          <p:nvPr/>
        </p:nvSpPr>
        <p:spPr>
          <a:xfrm>
            <a:off x="4148550" y="3348980"/>
            <a:ext cx="3354511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WF2 Simulated energy deposits</a:t>
            </a:r>
            <a:endParaRPr lang="en-IT" sz="16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75377A-6AE0-C4A3-6DAB-0EB78F1B4ED0}"/>
              </a:ext>
            </a:extLst>
          </p:cNvPr>
          <p:cNvSpPr txBox="1"/>
          <p:nvPr/>
        </p:nvSpPr>
        <p:spPr>
          <a:xfrm>
            <a:off x="1838268" y="3676626"/>
            <a:ext cx="2418631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/>
              <a:t>15-micron thick sensor</a:t>
            </a:r>
            <a:endParaRPr lang="en-IT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585F07-F82F-AD79-2252-D77C28EB769D}"/>
              </a:ext>
            </a:extLst>
          </p:cNvPr>
          <p:cNvSpPr txBox="1"/>
          <p:nvPr/>
        </p:nvSpPr>
        <p:spPr>
          <a:xfrm>
            <a:off x="7287154" y="3676627"/>
            <a:ext cx="2418631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/>
              <a:t>80-micron thick sensor</a:t>
            </a:r>
            <a:endParaRPr lang="en-IT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9A28E8-8789-850B-C397-2B902D9063B6}"/>
              </a:ext>
            </a:extLst>
          </p:cNvPr>
          <p:cNvSpPr txBox="1"/>
          <p:nvPr/>
        </p:nvSpPr>
        <p:spPr>
          <a:xfrm>
            <a:off x="8811724" y="4681646"/>
            <a:ext cx="1131307" cy="10311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/>
              <a:t>Large energy deposits are more likely in thicker sensors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907701B-6BCD-96BA-6B31-B6B901EE1430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8811724" y="4556568"/>
            <a:ext cx="565654" cy="12507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2CA0D4D-BC50-473D-BD7F-7D85D5556776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8811724" y="5712762"/>
            <a:ext cx="565654" cy="12507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8416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624A3F-1B4B-62AE-ACED-1A43D01DA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DE1F5E-3275-EC61-E391-04DFA2857EA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E212A3-F001-35C9-49B9-372AAB42B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What are we missing in the simulation?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B7A0AB-6D44-FDE1-2BE2-415C5292E891}"/>
              </a:ext>
            </a:extLst>
          </p:cNvPr>
          <p:cNvSpPr txBox="1"/>
          <p:nvPr/>
        </p:nvSpPr>
        <p:spPr>
          <a:xfrm>
            <a:off x="3541854" y="2129742"/>
            <a:ext cx="4448654" cy="1152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800" dirty="0"/>
              <a:t>Space charge effects</a:t>
            </a:r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800" dirty="0"/>
              <a:t>Gain saturation</a:t>
            </a:r>
          </a:p>
        </p:txBody>
      </p:sp>
    </p:spTree>
    <p:extLst>
      <p:ext uri="{BB962C8B-B14F-4D97-AF65-F5344CB8AC3E}">
        <p14:creationId xmlns:p14="http://schemas.microsoft.com/office/powerpoint/2010/main" val="3591413561"/>
      </p:ext>
    </p:extLst>
  </p:cSld>
  <p:clrMapOvr>
    <a:masterClrMapping/>
  </p:clrMapOvr>
</p:sld>
</file>

<file path=ppt/theme/theme1.xml><?xml version="1.0" encoding="utf-8"?>
<a:theme xmlns:a="http://schemas.openxmlformats.org/drawingml/2006/main" name="Clean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tx1">
              <a:lumMod val="75000"/>
              <a:lumOff val="25000"/>
            </a:schemeClr>
          </a:solidFill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b="1" dirty="0" smtClean="0">
            <a:solidFill>
              <a:srgbClr val="8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artiglia" id="{3760F05D-54CF-144A-A176-BC9D9B2E6600}" vid="{83754A32-434E-1E40-B532-9DA0C4812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Clean</Template>
  <TotalTime>37388</TotalTime>
  <Words>2946</Words>
  <Application>Microsoft Macintosh PowerPoint</Application>
  <PresentationFormat>Widescreen</PresentationFormat>
  <Paragraphs>457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Cambria Math</vt:lpstr>
      <vt:lpstr>CenturyGothic</vt:lpstr>
      <vt:lpstr>CenturyGothic-Bold</vt:lpstr>
      <vt:lpstr>Helvetica</vt:lpstr>
      <vt:lpstr>Wingdings 2</vt:lpstr>
      <vt:lpstr>Clean</vt:lpstr>
      <vt:lpstr>Signal formation in LGAD detectors </vt:lpstr>
      <vt:lpstr>Landau distribution in PIN diodes  </vt:lpstr>
      <vt:lpstr>The central limit theorem does not apply</vt:lpstr>
      <vt:lpstr>Stable distributions</vt:lpstr>
      <vt:lpstr>The measured Landau distribution in PiN diodes  </vt:lpstr>
      <vt:lpstr>Starting point  </vt:lpstr>
      <vt:lpstr>LGAD Temporal resolution vs sensor thickness</vt:lpstr>
      <vt:lpstr>Landau distribution and temporal resolution</vt:lpstr>
      <vt:lpstr>What are we missing in the simulation?</vt:lpstr>
      <vt:lpstr>Space charge effects</vt:lpstr>
      <vt:lpstr>Gain quenching</vt:lpstr>
      <vt:lpstr>LGAD signal formation: pictorial rappresentation</vt:lpstr>
      <vt:lpstr>Effect of gain quench on the LGAD Landau distribution </vt:lpstr>
      <vt:lpstr>Measured LGAD Landau distribution as a function of gain </vt:lpstr>
      <vt:lpstr>LGAD Temporal resolution vs Landau position</vt:lpstr>
      <vt:lpstr>Can we use gain quenching to our advantage?</vt:lpstr>
      <vt:lpstr>Temporal resolution vs gain implant position</vt:lpstr>
      <vt:lpstr>Landau method to measure gain</vt:lpstr>
      <vt:lpstr>WF2 control panel</vt:lpstr>
      <vt:lpstr>Summary</vt:lpstr>
      <vt:lpstr>Extra</vt:lpstr>
      <vt:lpstr>WF2 Gain quench simulation</vt:lpstr>
      <vt:lpstr>LGAD Temporal resolution vs Landau position</vt:lpstr>
      <vt:lpstr>WF2 prediction: LGAD Temporal resolution vs Landau position</vt:lpstr>
      <vt:lpstr>Additional data on quenching</vt:lpstr>
      <vt:lpstr>LGAD Temporal resolution vs sensor thickness</vt:lpstr>
      <vt:lpstr>Signal formation in LGAD detectors </vt:lpstr>
      <vt:lpstr>WF2: LGAD Landau distribution as a function of gain </vt:lpstr>
      <vt:lpstr>Effect of gain quench on the LGAD Landau distribution </vt:lpstr>
      <vt:lpstr>Measured LGAD Landau distribution as a function of gain </vt:lpstr>
      <vt:lpstr>Temporal resolution vs gain</vt:lpstr>
      <vt:lpstr>Properties of the Landau - II</vt:lpstr>
      <vt:lpstr>LGAD Landau distribution as a function of gain </vt:lpstr>
      <vt:lpstr>Starting point of the WF2 simulation </vt:lpstr>
      <vt:lpstr>What  read-out architecture is a better for LGADs?</vt:lpstr>
      <vt:lpstr>LGAD Read-out architecture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Nicolo' Cartiglia</dc:creator>
  <cp:keywords/>
  <dc:description/>
  <cp:lastModifiedBy>Nicolo' Cartiglia</cp:lastModifiedBy>
  <cp:revision>49</cp:revision>
  <cp:lastPrinted>2020-10-30T09:46:12Z</cp:lastPrinted>
  <dcterms:created xsi:type="dcterms:W3CDTF">2024-10-05T07:17:40Z</dcterms:created>
  <dcterms:modified xsi:type="dcterms:W3CDTF">2024-12-01T21:48:09Z</dcterms:modified>
  <cp:category/>
</cp:coreProperties>
</file>