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modernComment_177_1DB1C3C.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296" r:id="rId2"/>
    <p:sldId id="364" r:id="rId3"/>
    <p:sldId id="327" r:id="rId4"/>
    <p:sldId id="400" r:id="rId5"/>
    <p:sldId id="370" r:id="rId6"/>
    <p:sldId id="366" r:id="rId7"/>
    <p:sldId id="367" r:id="rId8"/>
    <p:sldId id="368" r:id="rId9"/>
    <p:sldId id="407" r:id="rId10"/>
    <p:sldId id="369" r:id="rId11"/>
    <p:sldId id="371" r:id="rId12"/>
    <p:sldId id="372" r:id="rId13"/>
    <p:sldId id="373" r:id="rId14"/>
    <p:sldId id="374" r:id="rId15"/>
    <p:sldId id="406" r:id="rId16"/>
    <p:sldId id="382" r:id="rId17"/>
    <p:sldId id="386" r:id="rId18"/>
    <p:sldId id="387" r:id="rId19"/>
    <p:sldId id="383" r:id="rId20"/>
    <p:sldId id="389" r:id="rId21"/>
    <p:sldId id="385" r:id="rId22"/>
    <p:sldId id="388" r:id="rId23"/>
    <p:sldId id="375" r:id="rId24"/>
    <p:sldId id="402" r:id="rId25"/>
    <p:sldId id="401" r:id="rId26"/>
    <p:sldId id="404" r:id="rId27"/>
    <p:sldId id="403" r:id="rId28"/>
    <p:sldId id="405" r:id="rId29"/>
    <p:sldId id="376" r:id="rId30"/>
    <p:sldId id="378" r:id="rId31"/>
    <p:sldId id="379" r:id="rId32"/>
    <p:sldId id="393" r:id="rId33"/>
    <p:sldId id="395" r:id="rId34"/>
    <p:sldId id="28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32BA44D-61C6-E09F-A087-052101EE3E70}" name="Jüri Jõul" initials="JJ" userId="aac95a8150841a8d"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86"/>
  </p:normalViewPr>
  <p:slideViewPr>
    <p:cSldViewPr snapToGrid="0" snapToObjects="1">
      <p:cViewPr varScale="1">
        <p:scale>
          <a:sx n="140" d="100"/>
          <a:sy n="140" d="100"/>
        </p:scale>
        <p:origin x="120" y="54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8/10/relationships/authors" Targe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comments/modernComment_177_1DB1C3C.xml><?xml version="1.0" encoding="utf-8"?>
<p188:cmLst xmlns:a="http://schemas.openxmlformats.org/drawingml/2006/main" xmlns:r="http://schemas.openxmlformats.org/officeDocument/2006/relationships" xmlns:p188="http://schemas.microsoft.com/office/powerpoint/2018/8/main">
  <p188:cm id="{D650B5CD-5599-41F1-8E5B-B7534B2B653D}" authorId="{F32BA44D-61C6-E09F-A087-052101EE3E70}" status="resolved" created="2024-08-28T14:29:21.719" complete="100000">
    <pc:sldMkLst xmlns:pc="http://schemas.microsoft.com/office/powerpoint/2013/main/command">
      <pc:docMk/>
      <pc:sldMk cId="31136828" sldId="375"/>
    </pc:sldMkLst>
    <p188:txBody>
      <a:bodyPr/>
      <a:lstStyle/>
      <a:p>
        <a:r>
          <a:rPr lang="et-EE"/>
          <a:t>Maybe mention GUI complexity?</a:t>
        </a:r>
      </a:p>
    </p188:txBody>
  </p188:cm>
  <p188:cm id="{245B1420-135A-4D97-9C0B-4E6FAE6CD10F}" authorId="{F32BA44D-61C6-E09F-A087-052101EE3E70}" status="resolved" created="2024-08-28T14:34:15.153" complete="100000">
    <pc:sldMkLst xmlns:pc="http://schemas.microsoft.com/office/powerpoint/2013/main/command">
      <pc:docMk/>
      <pc:sldMk cId="31136828" sldId="375"/>
    </pc:sldMkLst>
    <p188:txBody>
      <a:bodyPr/>
      <a:lstStyle/>
      <a:p>
        <a:r>
          <a:rPr lang="et-EE"/>
          <a:t>Have problems + solutions by component</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8/29/2024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8/29/2024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B7ACF6F-CCD7-49EA-8965-E43E99FA6653}" type="datetime1">
              <a:rPr lang="en-GB" smtClean="0"/>
              <a:t>30/08/2024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Jüri Jõul | PS and SPS BGI Review | Readout Software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A2D2947-ECB8-4D88-944B-F7A3205A9548}" type="datetime1">
              <a:rPr lang="en-GB" smtClean="0"/>
              <a:t>30/08/2024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Jüri Jõul | PS and SPS BGI Review | Readout Software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BA8064B8-6CEF-47ED-9E13-4A420710F76B}" type="datetime1">
              <a:rPr lang="en-GB" smtClean="0"/>
              <a:t>30/08/2024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Jüri Jõul | PS and SPS BGI Review | Readout Software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C17D8403-F7FF-4046-A06F-1CD41A9A865C}" type="datetime1">
              <a:rPr lang="en-GB" smtClean="0"/>
              <a:t>30/08/2024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Jüri Jõul | PS and SPS BGI Review | Readout Software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DB0F41A3-ED1B-4210-BFD1-70AE23F49DAF}" type="datetime1">
              <a:rPr lang="en-GB" smtClean="0"/>
              <a:t>30/08/2024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Jüri Jõul | PS and SPS BGI Review | Readout Software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FDE5AFB3-EE21-413F-B404-AD72528BDD48}" type="datetime1">
              <a:rPr lang="en-GB" smtClean="0"/>
              <a:t>30/08/2024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Jüri Jõul | PS and SPS BGI Review | Readout Software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F377EB45-E6A8-4DA8-8269-2E8E423C181F}" type="datetime1">
              <a:rPr lang="en-GB" smtClean="0"/>
              <a:t>30/08/2024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Jüri Jõul | PS and SPS BGI Review | Readout Software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EAB921C4-189E-4BD0-ABB6-71A06C73934A}" type="datetime1">
              <a:rPr lang="en-GB" smtClean="0"/>
              <a:t>30/08/2024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Jüri Jõul | PS and SPS BGI Review | Readout Software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0BF8573F-FF1F-4E8D-88CA-7963D4020E4D}" type="datetime1">
              <a:rPr lang="en-GB" smtClean="0"/>
              <a:t>30/08/2024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Jüri Jõul | PS and SPS BGI Review | Readout Software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18515E26-D9F6-4831-AA5C-01B44FD813CB}" type="datetime1">
              <a:rPr lang="en-GB" smtClean="0"/>
              <a:t>30/08/2024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Jüri Jõul | PS and SPS BGI Review | Readout Software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FCA3E9E-5EF8-46F0-9B7E-563E1346BCE7}" type="datetime1">
              <a:rPr lang="en-GB" smtClean="0"/>
              <a:t>30/08/2024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Jüri Jõul | PS and SPS BGI Review | Readout Software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FC0B67D-8EAA-4393-B83B-F0B33626B997}" type="datetime1">
              <a:rPr lang="en-GB" smtClean="0"/>
              <a:t>30/08/2024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Jüri Jõul | PS and SPS BGI Review | Readout Software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BF78FBA-9729-4A93-B52A-AEDCE96EFEA7}" type="datetime1">
              <a:rPr lang="en-GB" smtClean="0"/>
              <a:t>30/08/2024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Jüri Jõul | PS and SPS BGI Review | Readout Software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40BB6C8-B79C-447C-BC22-A44600DE28DE}" type="datetime1">
              <a:rPr lang="en-GB" smtClean="0"/>
              <a:t>30/08/2024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Jüri Jõul | PS and SPS BGI Review | Readout Software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82E1788-629F-42FB-A75A-D8FF54F0FB0D}" type="datetime1">
              <a:rPr lang="en-GB" smtClean="0"/>
              <a:t>30/08/2024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Jüri Jõul | PS and SPS BGI Review | Readout Software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096C329-1B03-4AE6-977A-DB752DCFDCEC}" type="datetime1">
              <a:rPr lang="en-GB" smtClean="0"/>
              <a:t>30/08/2024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Jüri Jõul | PS and SPS BGI Review | Readout Software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78D66FC5-2020-4B24-8274-116BF334B9F7}" type="datetime1">
              <a:rPr lang="en-GB" smtClean="0"/>
              <a:t>30/08/2024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Jüri Jõul | PS and SPS BGI Review | Readout Software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C2AAB514-EA89-4E4A-8AF9-B889B164A7D9}" type="datetime1">
              <a:rPr lang="en-GB" smtClean="0"/>
              <a:t>30/08/2024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Jüri Jõul | PS and SPS BGI Review | Readout Software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00624A7E-1477-4704-BF18-DFE6900705B6}" type="datetime1">
              <a:rPr lang="en-GB" smtClean="0"/>
              <a:t>30/08/2024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GB"/>
              <a:t>Jüri Jõul | PS and SPS BGI Review | Readout Software</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s://gitlab.cern.ch/be-bi-bgi/bipxl-readout/ps-bgi-bipxl-software-event-processing"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hyperlink" Target="https://gitlab.cern.ch/be-bi-bgi/bipxl-software-api"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hyperlink" Target="https://gitlab.cern.ch/bisw-python/bi-bgipxl-expert-gui" TargetMode="Externa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microsoft.com/office/2018/10/relationships/comments" Target="../comments/modernComment_177_1DB1C3C.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hyperlink" Target="https://gitlab.cern.ch/be-bi-bgi/bipxl-readout/bipxl-software-internal-driver" TargetMode="Externa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hyperlink" Target="https://gitlab.cern.ch/be-bi-bgi/bipxl-readout/bipxl-software-internal-driver/-/tree/master/python?ref_type=heads"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s://gitlab.cern.ch/be-bi-bgi/bipxl-readout/ps-bgi-bipxl-software-rest-server"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a:t>Readout Software</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Jüri Jõul</a:t>
            </a:r>
          </a:p>
          <a:p>
            <a:r>
              <a:rPr lang="en-GB" dirty="0"/>
              <a:t>03.09.2024</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48CC18-A012-586C-ED31-842F919D8946}"/>
              </a:ext>
            </a:extLst>
          </p:cNvPr>
          <p:cNvSpPr>
            <a:spLocks noGrp="1"/>
          </p:cNvSpPr>
          <p:nvPr>
            <p:ph idx="1"/>
          </p:nvPr>
        </p:nvSpPr>
        <p:spPr/>
        <p:txBody>
          <a:bodyPr>
            <a:normAutofit fontScale="92500" lnSpcReduction="20000"/>
          </a:bodyPr>
          <a:lstStyle/>
          <a:p>
            <a:r>
              <a:rPr lang="en-GB" dirty="0"/>
              <a:t>Purpose</a:t>
            </a:r>
          </a:p>
          <a:p>
            <a:pPr lvl="1"/>
            <a:r>
              <a:rPr lang="en-GB" dirty="0"/>
              <a:t>Processes Timepix3 data according to timing events</a:t>
            </a:r>
          </a:p>
          <a:p>
            <a:pPr lvl="1"/>
            <a:r>
              <a:rPr lang="en-GB" dirty="0"/>
              <a:t>Produces beam profiles</a:t>
            </a:r>
          </a:p>
          <a:p>
            <a:r>
              <a:rPr lang="en-GB" dirty="0"/>
              <a:t>Technologies</a:t>
            </a:r>
          </a:p>
          <a:p>
            <a:pPr lvl="1"/>
            <a:r>
              <a:rPr lang="en-GB" dirty="0"/>
              <a:t>Standard libraries</a:t>
            </a:r>
          </a:p>
          <a:p>
            <a:pPr lvl="1"/>
            <a:r>
              <a:rPr lang="en-GB" dirty="0"/>
              <a:t>CMake</a:t>
            </a:r>
          </a:p>
          <a:p>
            <a:r>
              <a:rPr lang="en-GB" dirty="0"/>
              <a:t>Key features</a:t>
            </a:r>
          </a:p>
          <a:p>
            <a:pPr lvl="1"/>
            <a:r>
              <a:rPr lang="en-GB" dirty="0"/>
              <a:t>Standalone application</a:t>
            </a:r>
          </a:p>
          <a:p>
            <a:pPr lvl="1"/>
            <a:r>
              <a:rPr lang="en-GB" dirty="0"/>
              <a:t>Minimal hardware configuration</a:t>
            </a:r>
          </a:p>
          <a:p>
            <a:pPr lvl="2"/>
            <a:r>
              <a:rPr lang="en-GB" dirty="0"/>
              <a:t>Might be removed</a:t>
            </a:r>
          </a:p>
          <a:p>
            <a:pPr lvl="1"/>
            <a:r>
              <a:rPr lang="en-GB" dirty="0"/>
              <a:t>Utilises interrupts</a:t>
            </a:r>
          </a:p>
          <a:p>
            <a:r>
              <a:rPr lang="en-GB" dirty="0"/>
              <a:t>Interactions</a:t>
            </a:r>
          </a:p>
          <a:p>
            <a:pPr lvl="1"/>
            <a:r>
              <a:rPr lang="en-GB" dirty="0"/>
              <a:t>REST server via shared memory (metadata)</a:t>
            </a:r>
          </a:p>
          <a:p>
            <a:pPr lvl="1"/>
            <a:r>
              <a:rPr lang="en-GB" dirty="0"/>
              <a:t>REST server via DMA buffer (profiles)</a:t>
            </a:r>
          </a:p>
          <a:p>
            <a:pPr lvl="1"/>
            <a:r>
              <a:rPr lang="en-GB" dirty="0"/>
              <a:t>REST server via HTTP (configuration)</a:t>
            </a:r>
          </a:p>
        </p:txBody>
      </p:sp>
      <p:sp>
        <p:nvSpPr>
          <p:cNvPr id="3" name="Title 2">
            <a:extLst>
              <a:ext uri="{FF2B5EF4-FFF2-40B4-BE49-F238E27FC236}">
                <a16:creationId xmlns:a16="http://schemas.microsoft.com/office/drawing/2014/main" id="{0979F957-E0DF-F147-529B-96FD8902F14B}"/>
              </a:ext>
            </a:extLst>
          </p:cNvPr>
          <p:cNvSpPr>
            <a:spLocks noGrp="1"/>
          </p:cNvSpPr>
          <p:nvPr>
            <p:ph type="title"/>
          </p:nvPr>
        </p:nvSpPr>
        <p:spPr/>
        <p:txBody>
          <a:bodyPr/>
          <a:lstStyle/>
          <a:p>
            <a:r>
              <a:rPr lang="en-GB" dirty="0">
                <a:hlinkClick r:id="rId2"/>
              </a:rPr>
              <a:t>Event Processing Application (C++)</a:t>
            </a:r>
            <a:endParaRPr lang="et-EE" dirty="0"/>
          </a:p>
        </p:txBody>
      </p:sp>
      <p:sp>
        <p:nvSpPr>
          <p:cNvPr id="4" name="Date Placeholder 3">
            <a:extLst>
              <a:ext uri="{FF2B5EF4-FFF2-40B4-BE49-F238E27FC236}">
                <a16:creationId xmlns:a16="http://schemas.microsoft.com/office/drawing/2014/main" id="{44D37AAE-CE15-9BBD-DF67-65C7759FD071}"/>
              </a:ext>
            </a:extLst>
          </p:cNvPr>
          <p:cNvSpPr>
            <a:spLocks noGrp="1"/>
          </p:cNvSpPr>
          <p:nvPr>
            <p:ph type="dt" sz="half" idx="10"/>
          </p:nvPr>
        </p:nvSpPr>
        <p:spPr/>
        <p:txBody>
          <a:bodyPr/>
          <a:lstStyle/>
          <a:p>
            <a:fld id="{C67F34E6-F241-4650-8300-2EB05AC663BB}" type="datetime1">
              <a:rPr lang="en-GB" smtClean="0"/>
              <a:t>30/08/2024</a:t>
            </a:fld>
            <a:endParaRPr lang="en-US" dirty="0"/>
          </a:p>
        </p:txBody>
      </p:sp>
      <p:sp>
        <p:nvSpPr>
          <p:cNvPr id="5" name="Footer Placeholder 4">
            <a:extLst>
              <a:ext uri="{FF2B5EF4-FFF2-40B4-BE49-F238E27FC236}">
                <a16:creationId xmlns:a16="http://schemas.microsoft.com/office/drawing/2014/main" id="{8958D15C-F082-F306-5218-BFAF1338F6A9}"/>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FBEC2F3B-3266-2587-06FE-C3CADD7C329A}"/>
              </a:ext>
            </a:extLst>
          </p:cNvPr>
          <p:cNvSpPr>
            <a:spLocks noGrp="1"/>
          </p:cNvSpPr>
          <p:nvPr>
            <p:ph type="sldNum" sz="quarter" idx="12"/>
          </p:nvPr>
        </p:nvSpPr>
        <p:spPr/>
        <p:txBody>
          <a:bodyPr/>
          <a:lstStyle/>
          <a:p>
            <a:fld id="{36B5EA5A-BC32-A742-B11B-8E7414D5B535}" type="slidenum">
              <a:rPr lang="en-US" smtClean="0"/>
              <a:pPr/>
              <a:t>10</a:t>
            </a:fld>
            <a:endParaRPr lang="en-US" dirty="0"/>
          </a:p>
        </p:txBody>
      </p:sp>
      <p:cxnSp>
        <p:nvCxnSpPr>
          <p:cNvPr id="7" name="Straight Connector 6">
            <a:extLst>
              <a:ext uri="{FF2B5EF4-FFF2-40B4-BE49-F238E27FC236}">
                <a16:creationId xmlns:a16="http://schemas.microsoft.com/office/drawing/2014/main" id="{D9E8FBD4-BAB2-0A6A-3897-8AD24579EF74}"/>
              </a:ext>
            </a:extLst>
          </p:cNvPr>
          <p:cNvCxnSpPr>
            <a:cxnSpLocks/>
          </p:cNvCxnSpPr>
          <p:nvPr/>
        </p:nvCxnSpPr>
        <p:spPr>
          <a:xfrm>
            <a:off x="6391853" y="1554183"/>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 name="Straight Connector 7">
            <a:extLst>
              <a:ext uri="{FF2B5EF4-FFF2-40B4-BE49-F238E27FC236}">
                <a16:creationId xmlns:a16="http://schemas.microsoft.com/office/drawing/2014/main" id="{B4D903F0-34B5-8379-8C5F-1AB335027879}"/>
              </a:ext>
            </a:extLst>
          </p:cNvPr>
          <p:cNvCxnSpPr>
            <a:cxnSpLocks/>
          </p:cNvCxnSpPr>
          <p:nvPr/>
        </p:nvCxnSpPr>
        <p:spPr>
          <a:xfrm>
            <a:off x="6391853" y="243734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9957A733-6241-4280-EFB6-CD1B91B2CE28}"/>
              </a:ext>
            </a:extLst>
          </p:cNvPr>
          <p:cNvSpPr txBox="1"/>
          <p:nvPr/>
        </p:nvSpPr>
        <p:spPr>
          <a:xfrm>
            <a:off x="11473008" y="1270558"/>
            <a:ext cx="315792"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 name="TextBox 9">
            <a:extLst>
              <a:ext uri="{FF2B5EF4-FFF2-40B4-BE49-F238E27FC236}">
                <a16:creationId xmlns:a16="http://schemas.microsoft.com/office/drawing/2014/main" id="{EE7AC9C4-FFE3-FA46-B793-7F3693481B9E}"/>
              </a:ext>
            </a:extLst>
          </p:cNvPr>
          <p:cNvSpPr txBox="1"/>
          <p:nvPr/>
        </p:nvSpPr>
        <p:spPr>
          <a:xfrm>
            <a:off x="11471405" y="2153723"/>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1" name="Straight Connector 10">
            <a:extLst>
              <a:ext uri="{FF2B5EF4-FFF2-40B4-BE49-F238E27FC236}">
                <a16:creationId xmlns:a16="http://schemas.microsoft.com/office/drawing/2014/main" id="{9DD307DD-071B-2B23-4667-E05462853C60}"/>
              </a:ext>
            </a:extLst>
          </p:cNvPr>
          <p:cNvCxnSpPr>
            <a:cxnSpLocks/>
          </p:cNvCxnSpPr>
          <p:nvPr/>
        </p:nvCxnSpPr>
        <p:spPr>
          <a:xfrm>
            <a:off x="6391853" y="4205952"/>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A0EBE6A1-6D8B-FBE5-A01C-958F51BC61DE}"/>
              </a:ext>
            </a:extLst>
          </p:cNvPr>
          <p:cNvSpPr txBox="1"/>
          <p:nvPr/>
        </p:nvSpPr>
        <p:spPr>
          <a:xfrm>
            <a:off x="11381637" y="3922325"/>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3" name="Straight Connector 12">
            <a:extLst>
              <a:ext uri="{FF2B5EF4-FFF2-40B4-BE49-F238E27FC236}">
                <a16:creationId xmlns:a16="http://schemas.microsoft.com/office/drawing/2014/main" id="{D737101A-DD3F-EA82-B8EB-C1FA1A55E596}"/>
              </a:ext>
            </a:extLst>
          </p:cNvPr>
          <p:cNvCxnSpPr>
            <a:cxnSpLocks/>
          </p:cNvCxnSpPr>
          <p:nvPr/>
        </p:nvCxnSpPr>
        <p:spPr>
          <a:xfrm>
            <a:off x="6391853" y="6244397"/>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DBE0F309-822B-F683-185C-FA1FA2B5A1D3}"/>
              </a:ext>
            </a:extLst>
          </p:cNvPr>
          <p:cNvSpPr txBox="1"/>
          <p:nvPr/>
        </p:nvSpPr>
        <p:spPr>
          <a:xfrm>
            <a:off x="11367210" y="5960769"/>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5" name="Rectangle: Rounded Corners 14">
            <a:extLst>
              <a:ext uri="{FF2B5EF4-FFF2-40B4-BE49-F238E27FC236}">
                <a16:creationId xmlns:a16="http://schemas.microsoft.com/office/drawing/2014/main" id="{93980035-4449-A8C9-4011-0D5B7803F244}"/>
              </a:ext>
            </a:extLst>
          </p:cNvPr>
          <p:cNvSpPr/>
          <p:nvPr/>
        </p:nvSpPr>
        <p:spPr>
          <a:xfrm>
            <a:off x="6515431" y="5876345"/>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6" name="Rectangle: Rounded Corners 15">
            <a:extLst>
              <a:ext uri="{FF2B5EF4-FFF2-40B4-BE49-F238E27FC236}">
                <a16:creationId xmlns:a16="http://schemas.microsoft.com/office/drawing/2014/main" id="{F15ADF90-B10F-9E4C-DF63-C3F99FB8B5F5}"/>
              </a:ext>
            </a:extLst>
          </p:cNvPr>
          <p:cNvSpPr/>
          <p:nvPr/>
        </p:nvSpPr>
        <p:spPr>
          <a:xfrm>
            <a:off x="6515431" y="4263891"/>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7" name="Rectangle: Rounded Corners 16">
            <a:extLst>
              <a:ext uri="{FF2B5EF4-FFF2-40B4-BE49-F238E27FC236}">
                <a16:creationId xmlns:a16="http://schemas.microsoft.com/office/drawing/2014/main" id="{A3C218C0-7A4B-2AE0-C24A-E5610387C7F3}"/>
              </a:ext>
            </a:extLst>
          </p:cNvPr>
          <p:cNvSpPr/>
          <p:nvPr/>
        </p:nvSpPr>
        <p:spPr>
          <a:xfrm>
            <a:off x="6515431" y="2494259"/>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8" name="Rectangle: Rounded Corners 17">
            <a:extLst>
              <a:ext uri="{FF2B5EF4-FFF2-40B4-BE49-F238E27FC236}">
                <a16:creationId xmlns:a16="http://schemas.microsoft.com/office/drawing/2014/main" id="{E98AA464-70D9-F29C-DBE5-D11B4C32ECC7}"/>
              </a:ext>
            </a:extLst>
          </p:cNvPr>
          <p:cNvSpPr/>
          <p:nvPr/>
        </p:nvSpPr>
        <p:spPr>
          <a:xfrm>
            <a:off x="8103900" y="1609713"/>
            <a:ext cx="3194050" cy="7620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9" name="Rectangle: Rounded Corners 18">
            <a:extLst>
              <a:ext uri="{FF2B5EF4-FFF2-40B4-BE49-F238E27FC236}">
                <a16:creationId xmlns:a16="http://schemas.microsoft.com/office/drawing/2014/main" id="{6DC0F243-B183-29E2-9F9D-FCE334E0F3C8}"/>
              </a:ext>
            </a:extLst>
          </p:cNvPr>
          <p:cNvSpPr/>
          <p:nvPr/>
        </p:nvSpPr>
        <p:spPr>
          <a:xfrm>
            <a:off x="6483546" y="1117081"/>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B7DB356F-8751-FFA9-E013-183A984B9B0F}"/>
              </a:ext>
            </a:extLst>
          </p:cNvPr>
          <p:cNvSpPr/>
          <p:nvPr/>
        </p:nvSpPr>
        <p:spPr>
          <a:xfrm>
            <a:off x="8170575" y="1991746"/>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1" name="TextBox 20">
            <a:extLst>
              <a:ext uri="{FF2B5EF4-FFF2-40B4-BE49-F238E27FC236}">
                <a16:creationId xmlns:a16="http://schemas.microsoft.com/office/drawing/2014/main" id="{7A21E22C-0964-BE42-062E-3E19CB449B50}"/>
              </a:ext>
            </a:extLst>
          </p:cNvPr>
          <p:cNvSpPr txBox="1"/>
          <p:nvPr/>
        </p:nvSpPr>
        <p:spPr>
          <a:xfrm>
            <a:off x="8681415" y="1660304"/>
            <a:ext cx="2039020" cy="276999"/>
          </a:xfrm>
          <a:prstGeom prst="rect">
            <a:avLst/>
          </a:prstGeom>
          <a:noFill/>
          <a:ln w="12700">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AD79180F-685D-D415-76BF-8AD751F7B13A}"/>
              </a:ext>
            </a:extLst>
          </p:cNvPr>
          <p:cNvSpPr/>
          <p:nvPr/>
        </p:nvSpPr>
        <p:spPr>
          <a:xfrm>
            <a:off x="6605435" y="3243151"/>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3" name="Rectangle 22">
            <a:extLst>
              <a:ext uri="{FF2B5EF4-FFF2-40B4-BE49-F238E27FC236}">
                <a16:creationId xmlns:a16="http://schemas.microsoft.com/office/drawing/2014/main" id="{CBF47C06-13D0-A34C-B1D6-A7692402D339}"/>
              </a:ext>
            </a:extLst>
          </p:cNvPr>
          <p:cNvSpPr/>
          <p:nvPr/>
        </p:nvSpPr>
        <p:spPr>
          <a:xfrm>
            <a:off x="6605435" y="2907142"/>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F2D1FFB2-9E20-2CFB-B375-73F97EA0F9BD}"/>
              </a:ext>
            </a:extLst>
          </p:cNvPr>
          <p:cNvSpPr/>
          <p:nvPr/>
        </p:nvSpPr>
        <p:spPr>
          <a:xfrm>
            <a:off x="6605435" y="2571134"/>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C76A686F-376E-D607-6A64-01B02056E0D3}"/>
              </a:ext>
            </a:extLst>
          </p:cNvPr>
          <p:cNvSpPr/>
          <p:nvPr/>
        </p:nvSpPr>
        <p:spPr>
          <a:xfrm>
            <a:off x="6605435" y="5410940"/>
            <a:ext cx="3031296"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6" name="Rectangle 25">
            <a:extLst>
              <a:ext uri="{FF2B5EF4-FFF2-40B4-BE49-F238E27FC236}">
                <a16:creationId xmlns:a16="http://schemas.microsoft.com/office/drawing/2014/main" id="{D0CCBF5C-1B59-56F8-3CD6-732C25B38DE8}"/>
              </a:ext>
            </a:extLst>
          </p:cNvPr>
          <p:cNvSpPr/>
          <p:nvPr/>
        </p:nvSpPr>
        <p:spPr>
          <a:xfrm>
            <a:off x="8073252" y="4910008"/>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7" name="Rectangle 26">
            <a:extLst>
              <a:ext uri="{FF2B5EF4-FFF2-40B4-BE49-F238E27FC236}">
                <a16:creationId xmlns:a16="http://schemas.microsoft.com/office/drawing/2014/main" id="{966CC82F-A8CB-84A4-8A36-7B9127689DBA}"/>
              </a:ext>
            </a:extLst>
          </p:cNvPr>
          <p:cNvSpPr/>
          <p:nvPr/>
        </p:nvSpPr>
        <p:spPr>
          <a:xfrm>
            <a:off x="9690093" y="4910008"/>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8" name="Rectangle 27">
            <a:extLst>
              <a:ext uri="{FF2B5EF4-FFF2-40B4-BE49-F238E27FC236}">
                <a16:creationId xmlns:a16="http://schemas.microsoft.com/office/drawing/2014/main" id="{09A91398-56C4-EB43-D382-D19497112740}"/>
              </a:ext>
            </a:extLst>
          </p:cNvPr>
          <p:cNvSpPr/>
          <p:nvPr/>
        </p:nvSpPr>
        <p:spPr>
          <a:xfrm>
            <a:off x="8073251" y="4571997"/>
            <a:ext cx="318673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REST server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0" name="Rectangle 29">
            <a:extLst>
              <a:ext uri="{FF2B5EF4-FFF2-40B4-BE49-F238E27FC236}">
                <a16:creationId xmlns:a16="http://schemas.microsoft.com/office/drawing/2014/main" id="{6FAD249A-83FE-813F-B5C8-15029BFFB901}"/>
              </a:ext>
            </a:extLst>
          </p:cNvPr>
          <p:cNvSpPr/>
          <p:nvPr/>
        </p:nvSpPr>
        <p:spPr>
          <a:xfrm>
            <a:off x="6605435" y="3760750"/>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1" name="Rectangle 30">
            <a:extLst>
              <a:ext uri="{FF2B5EF4-FFF2-40B4-BE49-F238E27FC236}">
                <a16:creationId xmlns:a16="http://schemas.microsoft.com/office/drawing/2014/main" id="{279DD1A9-3F81-F0A6-3DEF-366874937868}"/>
              </a:ext>
            </a:extLst>
          </p:cNvPr>
          <p:cNvSpPr/>
          <p:nvPr/>
        </p:nvSpPr>
        <p:spPr>
          <a:xfrm>
            <a:off x="10069775" y="3072659"/>
            <a:ext cx="1190210" cy="483173"/>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32" name="TextBox 31">
            <a:extLst>
              <a:ext uri="{FF2B5EF4-FFF2-40B4-BE49-F238E27FC236}">
                <a16:creationId xmlns:a16="http://schemas.microsoft.com/office/drawing/2014/main" id="{670EF3E6-C08B-65AB-F6D9-E9D1AF3E8F08}"/>
              </a:ext>
            </a:extLst>
          </p:cNvPr>
          <p:cNvSpPr txBox="1"/>
          <p:nvPr/>
        </p:nvSpPr>
        <p:spPr>
          <a:xfrm>
            <a:off x="10987475" y="4271313"/>
            <a:ext cx="266098" cy="276999"/>
          </a:xfrm>
          <a:prstGeom prst="rect">
            <a:avLst/>
          </a:prstGeom>
          <a:noFill/>
          <a:ln w="3175">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33" name="Freeform: Shape 32">
            <a:extLst>
              <a:ext uri="{FF2B5EF4-FFF2-40B4-BE49-F238E27FC236}">
                <a16:creationId xmlns:a16="http://schemas.microsoft.com/office/drawing/2014/main" id="{57FD32A0-A4FE-CDB0-44B1-AAD5F2D578C9}"/>
              </a:ext>
            </a:extLst>
          </p:cNvPr>
          <p:cNvSpPr/>
          <p:nvPr/>
        </p:nvSpPr>
        <p:spPr>
          <a:xfrm>
            <a:off x="7268606" y="1481884"/>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4" name="Freeform: Shape 33">
            <a:extLst>
              <a:ext uri="{FF2B5EF4-FFF2-40B4-BE49-F238E27FC236}">
                <a16:creationId xmlns:a16="http://schemas.microsoft.com/office/drawing/2014/main" id="{48CBBBBB-4CE1-BD09-517C-00F9091D9133}"/>
              </a:ext>
            </a:extLst>
          </p:cNvPr>
          <p:cNvSpPr/>
          <p:nvPr/>
        </p:nvSpPr>
        <p:spPr>
          <a:xfrm>
            <a:off x="7911381" y="1990250"/>
            <a:ext cx="199911" cy="57950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5" name="Straight Arrow Connector 34">
            <a:extLst>
              <a:ext uri="{FF2B5EF4-FFF2-40B4-BE49-F238E27FC236}">
                <a16:creationId xmlns:a16="http://schemas.microsoft.com/office/drawing/2014/main" id="{CDF23509-D6BE-4AD0-851E-44F9CF8812DF}"/>
              </a:ext>
            </a:extLst>
          </p:cNvPr>
          <p:cNvCxnSpPr>
            <a:cxnSpLocks/>
            <a:stCxn id="27" idx="2"/>
          </p:cNvCxnSpPr>
          <p:nvPr/>
        </p:nvCxnSpPr>
        <p:spPr>
          <a:xfrm>
            <a:off x="10471833" y="5359312"/>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0B00F79-FAFA-7F91-438E-9572DB65DDCD}"/>
              </a:ext>
            </a:extLst>
          </p:cNvPr>
          <p:cNvCxnSpPr>
            <a:cxnSpLocks/>
            <a:stCxn id="25" idx="2"/>
          </p:cNvCxnSpPr>
          <p:nvPr/>
        </p:nvCxnSpPr>
        <p:spPr>
          <a:xfrm>
            <a:off x="8121083" y="5705342"/>
            <a:ext cx="0"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7" name="Freeform: Shape 36">
            <a:extLst>
              <a:ext uri="{FF2B5EF4-FFF2-40B4-BE49-F238E27FC236}">
                <a16:creationId xmlns:a16="http://schemas.microsoft.com/office/drawing/2014/main" id="{82D98CDE-117E-8323-2885-6E4036B1C871}"/>
              </a:ext>
            </a:extLst>
          </p:cNvPr>
          <p:cNvSpPr/>
          <p:nvPr/>
        </p:nvSpPr>
        <p:spPr>
          <a:xfrm>
            <a:off x="9608167" y="2366810"/>
            <a:ext cx="1025651" cy="69888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8" name="Freeform: Shape 37">
            <a:extLst>
              <a:ext uri="{FF2B5EF4-FFF2-40B4-BE49-F238E27FC236}">
                <a16:creationId xmlns:a16="http://schemas.microsoft.com/office/drawing/2014/main" id="{D44E4026-DB52-E62E-EB7F-38966CD4AE1D}"/>
              </a:ext>
            </a:extLst>
          </p:cNvPr>
          <p:cNvSpPr/>
          <p:nvPr/>
        </p:nvSpPr>
        <p:spPr>
          <a:xfrm>
            <a:off x="9772426" y="3563832"/>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9" name="Straight Arrow Connector 38">
            <a:extLst>
              <a:ext uri="{FF2B5EF4-FFF2-40B4-BE49-F238E27FC236}">
                <a16:creationId xmlns:a16="http://schemas.microsoft.com/office/drawing/2014/main" id="{937BA4EF-284E-17B3-91FE-3642D88F1199}"/>
              </a:ext>
            </a:extLst>
          </p:cNvPr>
          <p:cNvCxnSpPr>
            <a:cxnSpLocks/>
            <a:stCxn id="22" idx="2"/>
          </p:cNvCxnSpPr>
          <p:nvPr/>
        </p:nvCxnSpPr>
        <p:spPr>
          <a:xfrm>
            <a:off x="7730214" y="3537553"/>
            <a:ext cx="0" cy="223197"/>
          </a:xfrm>
          <a:prstGeom prst="straightConnector1">
            <a:avLst/>
          </a:prstGeom>
          <a:ln w="28575">
            <a:solidFill>
              <a:srgbClr val="33CC3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40" name="Freeform: Shape 39">
            <a:extLst>
              <a:ext uri="{FF2B5EF4-FFF2-40B4-BE49-F238E27FC236}">
                <a16:creationId xmlns:a16="http://schemas.microsoft.com/office/drawing/2014/main" id="{7E65ED89-19EE-7E2C-EABC-A13A07D64829}"/>
              </a:ext>
            </a:extLst>
          </p:cNvPr>
          <p:cNvSpPr/>
          <p:nvPr/>
        </p:nvSpPr>
        <p:spPr>
          <a:xfrm>
            <a:off x="6374906" y="4055152"/>
            <a:ext cx="1355200"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1" name="Freeform: Shape 40">
            <a:extLst>
              <a:ext uri="{FF2B5EF4-FFF2-40B4-BE49-F238E27FC236}">
                <a16:creationId xmlns:a16="http://schemas.microsoft.com/office/drawing/2014/main" id="{650508B9-290F-8B99-D683-0289BF0DB185}"/>
              </a:ext>
            </a:extLst>
          </p:cNvPr>
          <p:cNvSpPr/>
          <p:nvPr/>
        </p:nvSpPr>
        <p:spPr>
          <a:xfrm>
            <a:off x="7238787" y="4371492"/>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2" name="Freeform: Shape 41">
            <a:extLst>
              <a:ext uri="{FF2B5EF4-FFF2-40B4-BE49-F238E27FC236}">
                <a16:creationId xmlns:a16="http://schemas.microsoft.com/office/drawing/2014/main" id="{55BA534E-D3F5-9C26-6631-49E62CDCF80B}"/>
              </a:ext>
            </a:extLst>
          </p:cNvPr>
          <p:cNvSpPr/>
          <p:nvPr/>
        </p:nvSpPr>
        <p:spPr>
          <a:xfrm>
            <a:off x="10069775" y="62806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TextBox 42">
            <a:extLst>
              <a:ext uri="{FF2B5EF4-FFF2-40B4-BE49-F238E27FC236}">
                <a16:creationId xmlns:a16="http://schemas.microsoft.com/office/drawing/2014/main" id="{5B3AD288-C68D-B09A-DD06-CF2BA3EA2328}"/>
              </a:ext>
            </a:extLst>
          </p:cNvPr>
          <p:cNvSpPr txBox="1"/>
          <p:nvPr/>
        </p:nvSpPr>
        <p:spPr>
          <a:xfrm>
            <a:off x="10351563" y="371906"/>
            <a:ext cx="549831" cy="276999"/>
          </a:xfrm>
          <a:prstGeom prst="rect">
            <a:avLst/>
          </a:prstGeom>
          <a:noFill/>
          <a:ln w="12700">
            <a:noFill/>
          </a:ln>
        </p:spPr>
        <p:txBody>
          <a:bodyPr wrap="squar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44" name="Freeform: Shape 43">
            <a:extLst>
              <a:ext uri="{FF2B5EF4-FFF2-40B4-BE49-F238E27FC236}">
                <a16:creationId xmlns:a16="http://schemas.microsoft.com/office/drawing/2014/main" id="{6F7C6281-95ED-A47C-75C2-25CD160EC39D}"/>
              </a:ext>
            </a:extLst>
          </p:cNvPr>
          <p:cNvSpPr/>
          <p:nvPr/>
        </p:nvSpPr>
        <p:spPr>
          <a:xfrm>
            <a:off x="10069775" y="94598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45" name="TextBox 44">
            <a:extLst>
              <a:ext uri="{FF2B5EF4-FFF2-40B4-BE49-F238E27FC236}">
                <a16:creationId xmlns:a16="http://schemas.microsoft.com/office/drawing/2014/main" id="{CDF2C781-DAA3-82E0-2D80-D4AE500D6885}"/>
              </a:ext>
            </a:extLst>
          </p:cNvPr>
          <p:cNvSpPr txBox="1"/>
          <p:nvPr/>
        </p:nvSpPr>
        <p:spPr>
          <a:xfrm>
            <a:off x="10257788" y="689828"/>
            <a:ext cx="737381" cy="276999"/>
          </a:xfrm>
          <a:prstGeom prst="rect">
            <a:avLst/>
          </a:prstGeom>
          <a:noFill/>
          <a:ln w="12700">
            <a:noFill/>
          </a:ln>
        </p:spPr>
        <p:txBody>
          <a:bodyPr wrap="squar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46" name="Freeform: Shape 45">
            <a:extLst>
              <a:ext uri="{FF2B5EF4-FFF2-40B4-BE49-F238E27FC236}">
                <a16:creationId xmlns:a16="http://schemas.microsoft.com/office/drawing/2014/main" id="{C234E4E1-9400-1DB7-DAB4-F45989535A8D}"/>
              </a:ext>
            </a:extLst>
          </p:cNvPr>
          <p:cNvSpPr/>
          <p:nvPr/>
        </p:nvSpPr>
        <p:spPr>
          <a:xfrm>
            <a:off x="10069775" y="126591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7" name="TextBox 46">
            <a:extLst>
              <a:ext uri="{FF2B5EF4-FFF2-40B4-BE49-F238E27FC236}">
                <a16:creationId xmlns:a16="http://schemas.microsoft.com/office/drawing/2014/main" id="{F48AA8E7-0F29-49E9-AD85-A3F652EF0CBB}"/>
              </a:ext>
            </a:extLst>
          </p:cNvPr>
          <p:cNvSpPr txBox="1"/>
          <p:nvPr/>
        </p:nvSpPr>
        <p:spPr>
          <a:xfrm>
            <a:off x="10339541" y="1009756"/>
            <a:ext cx="573875" cy="276999"/>
          </a:xfrm>
          <a:prstGeom prst="rect">
            <a:avLst/>
          </a:prstGeom>
          <a:noFill/>
          <a:ln w="12700">
            <a:noFill/>
          </a:ln>
        </p:spPr>
        <p:txBody>
          <a:bodyPr wrap="squar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sp>
        <p:nvSpPr>
          <p:cNvPr id="29" name="Rectangle 28">
            <a:extLst>
              <a:ext uri="{FF2B5EF4-FFF2-40B4-BE49-F238E27FC236}">
                <a16:creationId xmlns:a16="http://schemas.microsoft.com/office/drawing/2014/main" id="{08034708-8658-FBB9-2EBA-9256A777FB7D}"/>
              </a:ext>
            </a:extLst>
          </p:cNvPr>
          <p:cNvSpPr/>
          <p:nvPr/>
        </p:nvSpPr>
        <p:spPr>
          <a:xfrm>
            <a:off x="6605435" y="4571997"/>
            <a:ext cx="1284509" cy="794798"/>
          </a:xfrm>
          <a:prstGeom prst="rect">
            <a:avLst/>
          </a:prstGeom>
          <a:solidFill>
            <a:schemeClr val="accent4">
              <a:lumMod val="20000"/>
              <a:lumOff val="80000"/>
            </a:schemeClr>
          </a:solidFill>
          <a:ln w="6350">
            <a:solidFill>
              <a:schemeClr val="accent4">
                <a:lumMod val="50000"/>
              </a:schemeClr>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48" name="Freeform: Shape 47">
            <a:extLst>
              <a:ext uri="{FF2B5EF4-FFF2-40B4-BE49-F238E27FC236}">
                <a16:creationId xmlns:a16="http://schemas.microsoft.com/office/drawing/2014/main" id="{B682B95C-12DE-ADD0-DDDC-E00EDEB5243B}"/>
              </a:ext>
            </a:extLst>
          </p:cNvPr>
          <p:cNvSpPr/>
          <p:nvPr/>
        </p:nvSpPr>
        <p:spPr>
          <a:xfrm>
            <a:off x="8861773" y="3060094"/>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Tree>
    <p:extLst>
      <p:ext uri="{BB962C8B-B14F-4D97-AF65-F5344CB8AC3E}">
        <p14:creationId xmlns:p14="http://schemas.microsoft.com/office/powerpoint/2010/main" val="4053651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E5229-8E6E-E328-F20E-11C68AFFB3DE}"/>
              </a:ext>
            </a:extLst>
          </p:cNvPr>
          <p:cNvSpPr>
            <a:spLocks noGrp="1"/>
          </p:cNvSpPr>
          <p:nvPr>
            <p:ph type="title"/>
          </p:nvPr>
        </p:nvSpPr>
        <p:spPr/>
        <p:txBody>
          <a:bodyPr/>
          <a:lstStyle/>
          <a:p>
            <a:r>
              <a:rPr lang="en-GB" dirty="0"/>
              <a:t>FEC software</a:t>
            </a:r>
          </a:p>
        </p:txBody>
      </p:sp>
      <p:sp>
        <p:nvSpPr>
          <p:cNvPr id="3" name="Text Placeholder 2">
            <a:extLst>
              <a:ext uri="{FF2B5EF4-FFF2-40B4-BE49-F238E27FC236}">
                <a16:creationId xmlns:a16="http://schemas.microsoft.com/office/drawing/2014/main" id="{54D97166-1B34-7D2C-6BF3-611F035D90CE}"/>
              </a:ext>
            </a:extLst>
          </p:cNvPr>
          <p:cNvSpPr>
            <a:spLocks noGrp="1"/>
          </p:cNvSpPr>
          <p:nvPr>
            <p:ph type="body" idx="1"/>
          </p:nvPr>
        </p:nvSpPr>
        <p:spPr/>
        <p:txBody>
          <a:bodyPr/>
          <a:lstStyle/>
          <a:p>
            <a:r>
              <a:rPr lang="en-GB" dirty="0"/>
              <a:t>A more detailed look into software components</a:t>
            </a:r>
          </a:p>
        </p:txBody>
      </p:sp>
      <p:sp>
        <p:nvSpPr>
          <p:cNvPr id="4" name="Date Placeholder 3">
            <a:extLst>
              <a:ext uri="{FF2B5EF4-FFF2-40B4-BE49-F238E27FC236}">
                <a16:creationId xmlns:a16="http://schemas.microsoft.com/office/drawing/2014/main" id="{A9B799D9-6972-F31A-36B0-062E16F5705E}"/>
              </a:ext>
            </a:extLst>
          </p:cNvPr>
          <p:cNvSpPr>
            <a:spLocks noGrp="1"/>
          </p:cNvSpPr>
          <p:nvPr>
            <p:ph type="dt" sz="half" idx="10"/>
          </p:nvPr>
        </p:nvSpPr>
        <p:spPr/>
        <p:txBody>
          <a:bodyPr/>
          <a:lstStyle/>
          <a:p>
            <a:fld id="{844D4419-B4A0-4A45-A30E-3504B293643A}" type="datetime1">
              <a:rPr lang="en-GB" smtClean="0"/>
              <a:t>30/08/2024</a:t>
            </a:fld>
            <a:endParaRPr lang="en-US" dirty="0"/>
          </a:p>
        </p:txBody>
      </p:sp>
      <p:sp>
        <p:nvSpPr>
          <p:cNvPr id="5" name="Footer Placeholder 4">
            <a:extLst>
              <a:ext uri="{FF2B5EF4-FFF2-40B4-BE49-F238E27FC236}">
                <a16:creationId xmlns:a16="http://schemas.microsoft.com/office/drawing/2014/main" id="{CE774B72-545D-CACD-4461-A8C53660990C}"/>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210182C9-3430-53D6-A7AE-4EE48D1A236D}"/>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2028811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Rounded Corners 16">
            <a:extLst>
              <a:ext uri="{FF2B5EF4-FFF2-40B4-BE49-F238E27FC236}">
                <a16:creationId xmlns:a16="http://schemas.microsoft.com/office/drawing/2014/main" id="{E24B7D4C-31F3-1ED5-673C-915BDE4DDD7F}"/>
              </a:ext>
            </a:extLst>
          </p:cNvPr>
          <p:cNvSpPr/>
          <p:nvPr/>
        </p:nvSpPr>
        <p:spPr>
          <a:xfrm>
            <a:off x="6515431" y="2494259"/>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2" name="Content Placeholder 1">
            <a:extLst>
              <a:ext uri="{FF2B5EF4-FFF2-40B4-BE49-F238E27FC236}">
                <a16:creationId xmlns:a16="http://schemas.microsoft.com/office/drawing/2014/main" id="{A50C542B-CC6B-C513-F901-D9074E296B8A}"/>
              </a:ext>
            </a:extLst>
          </p:cNvPr>
          <p:cNvSpPr>
            <a:spLocks noGrp="1"/>
          </p:cNvSpPr>
          <p:nvPr>
            <p:ph idx="1"/>
          </p:nvPr>
        </p:nvSpPr>
        <p:spPr/>
        <p:txBody>
          <a:bodyPr>
            <a:normAutofit fontScale="85000" lnSpcReduction="20000"/>
          </a:bodyPr>
          <a:lstStyle/>
          <a:p>
            <a:r>
              <a:rPr lang="en-GB" dirty="0"/>
              <a:t>Purpose</a:t>
            </a:r>
          </a:p>
          <a:p>
            <a:pPr lvl="1"/>
            <a:r>
              <a:rPr lang="en-GB" dirty="0"/>
              <a:t>Provide a simple interface for the FESA class</a:t>
            </a:r>
          </a:p>
          <a:p>
            <a:pPr lvl="1"/>
            <a:r>
              <a:rPr lang="en-GB" dirty="0"/>
              <a:t>Include high-level business logic that does not fit into the Internal Driver</a:t>
            </a:r>
          </a:p>
          <a:p>
            <a:r>
              <a:rPr lang="en-GB" dirty="0"/>
              <a:t>Technologies</a:t>
            </a:r>
          </a:p>
          <a:p>
            <a:pPr lvl="1"/>
            <a:r>
              <a:rPr lang="en-GB" dirty="0"/>
              <a:t>IPbus (raw data)</a:t>
            </a:r>
          </a:p>
          <a:p>
            <a:pPr lvl="1"/>
            <a:r>
              <a:rPr lang="en-GB" i="1" dirty="0" err="1"/>
              <a:t>nlohmann</a:t>
            </a:r>
            <a:r>
              <a:rPr lang="en-GB" i="1" dirty="0"/>
              <a:t>::</a:t>
            </a:r>
            <a:r>
              <a:rPr lang="en-GB" i="1" dirty="0" err="1"/>
              <a:t>json</a:t>
            </a:r>
            <a:endParaRPr lang="en-GB" i="1" dirty="0"/>
          </a:p>
          <a:p>
            <a:pPr lvl="1"/>
            <a:r>
              <a:rPr lang="en-GB" i="1" dirty="0" err="1"/>
              <a:t>httplib</a:t>
            </a:r>
            <a:r>
              <a:rPr lang="en-GB" dirty="0"/>
              <a:t> (communication with REST server)</a:t>
            </a:r>
          </a:p>
          <a:p>
            <a:pPr lvl="1"/>
            <a:r>
              <a:rPr lang="en-GB" dirty="0" err="1"/>
              <a:t>Makefile</a:t>
            </a:r>
            <a:r>
              <a:rPr lang="en-GB" dirty="0"/>
              <a:t> Generic</a:t>
            </a:r>
          </a:p>
          <a:p>
            <a:r>
              <a:rPr lang="en-GB" dirty="0"/>
              <a:t>Key features</a:t>
            </a:r>
          </a:p>
          <a:p>
            <a:pPr lvl="1"/>
            <a:r>
              <a:rPr lang="en-GB" dirty="0"/>
              <a:t>Even higher level than previous layers</a:t>
            </a:r>
          </a:p>
          <a:p>
            <a:pPr lvl="1"/>
            <a:r>
              <a:rPr lang="en-GB" dirty="0"/>
              <a:t>Automated configuration and masking</a:t>
            </a:r>
          </a:p>
          <a:p>
            <a:pPr lvl="1"/>
            <a:r>
              <a:rPr lang="en-GB" dirty="0"/>
              <a:t>Raw data readout</a:t>
            </a:r>
          </a:p>
          <a:p>
            <a:r>
              <a:rPr lang="en-GB" dirty="0"/>
              <a:t>Interactions</a:t>
            </a:r>
          </a:p>
          <a:p>
            <a:pPr lvl="1"/>
            <a:r>
              <a:rPr lang="en-GB" dirty="0"/>
              <a:t>REST server via HTTP</a:t>
            </a:r>
          </a:p>
          <a:p>
            <a:pPr lvl="1"/>
            <a:r>
              <a:rPr lang="en-GB" dirty="0"/>
              <a:t>FESA class</a:t>
            </a:r>
          </a:p>
          <a:p>
            <a:pPr lvl="1"/>
            <a:r>
              <a:rPr lang="en-GB" dirty="0"/>
              <a:t>Filesystem for saving raw data</a:t>
            </a:r>
          </a:p>
          <a:p>
            <a:endParaRPr lang="et-EE" dirty="0"/>
          </a:p>
        </p:txBody>
      </p:sp>
      <p:sp>
        <p:nvSpPr>
          <p:cNvPr id="3" name="Title 2">
            <a:extLst>
              <a:ext uri="{FF2B5EF4-FFF2-40B4-BE49-F238E27FC236}">
                <a16:creationId xmlns:a16="http://schemas.microsoft.com/office/drawing/2014/main" id="{CE86469E-07BD-B37F-BD4F-32F62F18653B}"/>
              </a:ext>
            </a:extLst>
          </p:cNvPr>
          <p:cNvSpPr>
            <a:spLocks noGrp="1"/>
          </p:cNvSpPr>
          <p:nvPr>
            <p:ph type="title"/>
          </p:nvPr>
        </p:nvSpPr>
        <p:spPr/>
        <p:txBody>
          <a:bodyPr/>
          <a:lstStyle/>
          <a:p>
            <a:r>
              <a:rPr lang="en-GB" dirty="0">
                <a:hlinkClick r:id="rId2"/>
              </a:rPr>
              <a:t>BIPXL API (and the software driver)</a:t>
            </a:r>
            <a:endParaRPr lang="et-EE" dirty="0"/>
          </a:p>
        </p:txBody>
      </p:sp>
      <p:sp>
        <p:nvSpPr>
          <p:cNvPr id="4" name="Date Placeholder 3">
            <a:extLst>
              <a:ext uri="{FF2B5EF4-FFF2-40B4-BE49-F238E27FC236}">
                <a16:creationId xmlns:a16="http://schemas.microsoft.com/office/drawing/2014/main" id="{2408109D-D661-3F50-BEA6-6C016DC94FE3}"/>
              </a:ext>
            </a:extLst>
          </p:cNvPr>
          <p:cNvSpPr>
            <a:spLocks noGrp="1"/>
          </p:cNvSpPr>
          <p:nvPr>
            <p:ph type="dt" sz="half" idx="10"/>
          </p:nvPr>
        </p:nvSpPr>
        <p:spPr/>
        <p:txBody>
          <a:bodyPr/>
          <a:lstStyle/>
          <a:p>
            <a:fld id="{842AC038-1B0E-4ADD-8C01-011DA7A3A9E3}" type="datetime1">
              <a:rPr lang="en-GB" smtClean="0"/>
              <a:t>30/08/2024</a:t>
            </a:fld>
            <a:endParaRPr lang="en-US" dirty="0"/>
          </a:p>
        </p:txBody>
      </p:sp>
      <p:sp>
        <p:nvSpPr>
          <p:cNvPr id="5" name="Footer Placeholder 4">
            <a:extLst>
              <a:ext uri="{FF2B5EF4-FFF2-40B4-BE49-F238E27FC236}">
                <a16:creationId xmlns:a16="http://schemas.microsoft.com/office/drawing/2014/main" id="{5F061968-0E24-C42B-C2E0-BD3DA67BFC13}"/>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B3993500-6C7C-477B-EB7E-EF7CC3459FDA}"/>
              </a:ext>
            </a:extLst>
          </p:cNvPr>
          <p:cNvSpPr>
            <a:spLocks noGrp="1"/>
          </p:cNvSpPr>
          <p:nvPr>
            <p:ph type="sldNum" sz="quarter" idx="12"/>
          </p:nvPr>
        </p:nvSpPr>
        <p:spPr/>
        <p:txBody>
          <a:bodyPr/>
          <a:lstStyle/>
          <a:p>
            <a:fld id="{36B5EA5A-BC32-A742-B11B-8E7414D5B535}" type="slidenum">
              <a:rPr lang="en-US" smtClean="0"/>
              <a:pPr/>
              <a:t>12</a:t>
            </a:fld>
            <a:endParaRPr lang="en-US" dirty="0"/>
          </a:p>
        </p:txBody>
      </p:sp>
      <p:cxnSp>
        <p:nvCxnSpPr>
          <p:cNvPr id="7" name="Straight Connector 6">
            <a:extLst>
              <a:ext uri="{FF2B5EF4-FFF2-40B4-BE49-F238E27FC236}">
                <a16:creationId xmlns:a16="http://schemas.microsoft.com/office/drawing/2014/main" id="{864AD1AA-1C0B-A69E-B91F-5E734A4A3C8B}"/>
              </a:ext>
            </a:extLst>
          </p:cNvPr>
          <p:cNvCxnSpPr>
            <a:cxnSpLocks/>
          </p:cNvCxnSpPr>
          <p:nvPr/>
        </p:nvCxnSpPr>
        <p:spPr>
          <a:xfrm>
            <a:off x="6391853" y="1554183"/>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 name="Straight Connector 7">
            <a:extLst>
              <a:ext uri="{FF2B5EF4-FFF2-40B4-BE49-F238E27FC236}">
                <a16:creationId xmlns:a16="http://schemas.microsoft.com/office/drawing/2014/main" id="{46CA2FD9-47FD-CAF9-4967-4BBE6E32BAF0}"/>
              </a:ext>
            </a:extLst>
          </p:cNvPr>
          <p:cNvCxnSpPr>
            <a:cxnSpLocks/>
          </p:cNvCxnSpPr>
          <p:nvPr/>
        </p:nvCxnSpPr>
        <p:spPr>
          <a:xfrm>
            <a:off x="6391853" y="243734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7B8F76F1-2432-28DD-52A1-175DBF9DC0E1}"/>
              </a:ext>
            </a:extLst>
          </p:cNvPr>
          <p:cNvSpPr txBox="1"/>
          <p:nvPr/>
        </p:nvSpPr>
        <p:spPr>
          <a:xfrm>
            <a:off x="11473008" y="1270558"/>
            <a:ext cx="315792"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 name="TextBox 9">
            <a:extLst>
              <a:ext uri="{FF2B5EF4-FFF2-40B4-BE49-F238E27FC236}">
                <a16:creationId xmlns:a16="http://schemas.microsoft.com/office/drawing/2014/main" id="{A7223CBE-B19B-DBEB-3297-6118282A74AE}"/>
              </a:ext>
            </a:extLst>
          </p:cNvPr>
          <p:cNvSpPr txBox="1"/>
          <p:nvPr/>
        </p:nvSpPr>
        <p:spPr>
          <a:xfrm>
            <a:off x="11471405" y="2153723"/>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1" name="Straight Connector 10">
            <a:extLst>
              <a:ext uri="{FF2B5EF4-FFF2-40B4-BE49-F238E27FC236}">
                <a16:creationId xmlns:a16="http://schemas.microsoft.com/office/drawing/2014/main" id="{70093208-93BD-EB9D-7107-C5FA538A8B58}"/>
              </a:ext>
            </a:extLst>
          </p:cNvPr>
          <p:cNvCxnSpPr>
            <a:cxnSpLocks/>
          </p:cNvCxnSpPr>
          <p:nvPr/>
        </p:nvCxnSpPr>
        <p:spPr>
          <a:xfrm>
            <a:off x="6391853" y="4205952"/>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F67AFD86-0F57-B5B1-CC74-707B4BAF7C3A}"/>
              </a:ext>
            </a:extLst>
          </p:cNvPr>
          <p:cNvSpPr txBox="1"/>
          <p:nvPr/>
        </p:nvSpPr>
        <p:spPr>
          <a:xfrm>
            <a:off x="11381637" y="3922325"/>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3" name="Straight Connector 12">
            <a:extLst>
              <a:ext uri="{FF2B5EF4-FFF2-40B4-BE49-F238E27FC236}">
                <a16:creationId xmlns:a16="http://schemas.microsoft.com/office/drawing/2014/main" id="{E45BF287-AAA6-B07E-79CC-7F31FDA6DDF1}"/>
              </a:ext>
            </a:extLst>
          </p:cNvPr>
          <p:cNvCxnSpPr>
            <a:cxnSpLocks/>
          </p:cNvCxnSpPr>
          <p:nvPr/>
        </p:nvCxnSpPr>
        <p:spPr>
          <a:xfrm>
            <a:off x="6391853" y="6244397"/>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30B079D9-ED92-8558-EA8E-4C981C5B9528}"/>
              </a:ext>
            </a:extLst>
          </p:cNvPr>
          <p:cNvSpPr txBox="1"/>
          <p:nvPr/>
        </p:nvSpPr>
        <p:spPr>
          <a:xfrm>
            <a:off x="11367210" y="5960769"/>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5" name="Rectangle: Rounded Corners 14">
            <a:extLst>
              <a:ext uri="{FF2B5EF4-FFF2-40B4-BE49-F238E27FC236}">
                <a16:creationId xmlns:a16="http://schemas.microsoft.com/office/drawing/2014/main" id="{D4B50705-99A9-4040-996D-3F98CE7A6EC4}"/>
              </a:ext>
            </a:extLst>
          </p:cNvPr>
          <p:cNvSpPr/>
          <p:nvPr/>
        </p:nvSpPr>
        <p:spPr>
          <a:xfrm>
            <a:off x="6515431" y="5876345"/>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6" name="Rectangle: Rounded Corners 15">
            <a:extLst>
              <a:ext uri="{FF2B5EF4-FFF2-40B4-BE49-F238E27FC236}">
                <a16:creationId xmlns:a16="http://schemas.microsoft.com/office/drawing/2014/main" id="{F764059A-3055-DDF1-A5DB-36EF739CECD7}"/>
              </a:ext>
            </a:extLst>
          </p:cNvPr>
          <p:cNvSpPr/>
          <p:nvPr/>
        </p:nvSpPr>
        <p:spPr>
          <a:xfrm>
            <a:off x="6515431" y="4263891"/>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8" name="Rectangle: Rounded Corners 17">
            <a:extLst>
              <a:ext uri="{FF2B5EF4-FFF2-40B4-BE49-F238E27FC236}">
                <a16:creationId xmlns:a16="http://schemas.microsoft.com/office/drawing/2014/main" id="{0BEDD41E-0554-21E2-F00B-D767E6ADE66A}"/>
              </a:ext>
            </a:extLst>
          </p:cNvPr>
          <p:cNvSpPr/>
          <p:nvPr/>
        </p:nvSpPr>
        <p:spPr>
          <a:xfrm>
            <a:off x="8103900" y="1609713"/>
            <a:ext cx="3194050" cy="7620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9" name="Rectangle: Rounded Corners 18">
            <a:extLst>
              <a:ext uri="{FF2B5EF4-FFF2-40B4-BE49-F238E27FC236}">
                <a16:creationId xmlns:a16="http://schemas.microsoft.com/office/drawing/2014/main" id="{ABFE15C5-4F7B-0FAD-349F-6EC4D1FEDA2E}"/>
              </a:ext>
            </a:extLst>
          </p:cNvPr>
          <p:cNvSpPr/>
          <p:nvPr/>
        </p:nvSpPr>
        <p:spPr>
          <a:xfrm>
            <a:off x="6483546" y="1117081"/>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AE77C8DE-E036-3DA7-E1AA-97CAFD650776}"/>
              </a:ext>
            </a:extLst>
          </p:cNvPr>
          <p:cNvSpPr/>
          <p:nvPr/>
        </p:nvSpPr>
        <p:spPr>
          <a:xfrm>
            <a:off x="8170575" y="1991746"/>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1" name="TextBox 20">
            <a:extLst>
              <a:ext uri="{FF2B5EF4-FFF2-40B4-BE49-F238E27FC236}">
                <a16:creationId xmlns:a16="http://schemas.microsoft.com/office/drawing/2014/main" id="{A2BB4566-DF32-6926-D315-B542384D114A}"/>
              </a:ext>
            </a:extLst>
          </p:cNvPr>
          <p:cNvSpPr txBox="1"/>
          <p:nvPr/>
        </p:nvSpPr>
        <p:spPr>
          <a:xfrm>
            <a:off x="8681415" y="1660304"/>
            <a:ext cx="2039020" cy="276999"/>
          </a:xfrm>
          <a:prstGeom prst="rect">
            <a:avLst/>
          </a:prstGeom>
          <a:noFill/>
          <a:ln w="12700">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19150F7B-9546-ACAE-C65C-DAE8015E5ABF}"/>
              </a:ext>
            </a:extLst>
          </p:cNvPr>
          <p:cNvSpPr/>
          <p:nvPr/>
        </p:nvSpPr>
        <p:spPr>
          <a:xfrm>
            <a:off x="6605435" y="2571134"/>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110BBD6F-A5A2-7258-0CBB-072F2060A149}"/>
              </a:ext>
            </a:extLst>
          </p:cNvPr>
          <p:cNvSpPr/>
          <p:nvPr/>
        </p:nvSpPr>
        <p:spPr>
          <a:xfrm>
            <a:off x="6605435" y="5410940"/>
            <a:ext cx="3031296"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6" name="Rectangle 25">
            <a:extLst>
              <a:ext uri="{FF2B5EF4-FFF2-40B4-BE49-F238E27FC236}">
                <a16:creationId xmlns:a16="http://schemas.microsoft.com/office/drawing/2014/main" id="{B76B13E0-282A-C18A-448E-1137F62073D6}"/>
              </a:ext>
            </a:extLst>
          </p:cNvPr>
          <p:cNvSpPr/>
          <p:nvPr/>
        </p:nvSpPr>
        <p:spPr>
          <a:xfrm>
            <a:off x="8073252" y="4910008"/>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7" name="Rectangle 26">
            <a:extLst>
              <a:ext uri="{FF2B5EF4-FFF2-40B4-BE49-F238E27FC236}">
                <a16:creationId xmlns:a16="http://schemas.microsoft.com/office/drawing/2014/main" id="{8140F3E7-E47E-B5BD-3280-7654F2058B08}"/>
              </a:ext>
            </a:extLst>
          </p:cNvPr>
          <p:cNvSpPr/>
          <p:nvPr/>
        </p:nvSpPr>
        <p:spPr>
          <a:xfrm>
            <a:off x="9690093" y="4910008"/>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8" name="Rectangle 27">
            <a:extLst>
              <a:ext uri="{FF2B5EF4-FFF2-40B4-BE49-F238E27FC236}">
                <a16:creationId xmlns:a16="http://schemas.microsoft.com/office/drawing/2014/main" id="{83D7F0EA-BBB3-6000-AF6A-FD32232F3291}"/>
              </a:ext>
            </a:extLst>
          </p:cNvPr>
          <p:cNvSpPr/>
          <p:nvPr/>
        </p:nvSpPr>
        <p:spPr>
          <a:xfrm>
            <a:off x="8073251" y="4571997"/>
            <a:ext cx="318673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REST server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9" name="Rectangle 28">
            <a:extLst>
              <a:ext uri="{FF2B5EF4-FFF2-40B4-BE49-F238E27FC236}">
                <a16:creationId xmlns:a16="http://schemas.microsoft.com/office/drawing/2014/main" id="{7F2CDDA7-FAF7-8F4B-D6C2-3FB544ADEA6F}"/>
              </a:ext>
            </a:extLst>
          </p:cNvPr>
          <p:cNvSpPr/>
          <p:nvPr/>
        </p:nvSpPr>
        <p:spPr>
          <a:xfrm>
            <a:off x="6605435" y="4571997"/>
            <a:ext cx="1284509" cy="794798"/>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0" name="Rectangle 29">
            <a:extLst>
              <a:ext uri="{FF2B5EF4-FFF2-40B4-BE49-F238E27FC236}">
                <a16:creationId xmlns:a16="http://schemas.microsoft.com/office/drawing/2014/main" id="{719DDFD1-E95C-BFA7-BB8F-71A1C00A4635}"/>
              </a:ext>
            </a:extLst>
          </p:cNvPr>
          <p:cNvSpPr/>
          <p:nvPr/>
        </p:nvSpPr>
        <p:spPr>
          <a:xfrm>
            <a:off x="6605435" y="3760750"/>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1" name="Rectangle 30">
            <a:extLst>
              <a:ext uri="{FF2B5EF4-FFF2-40B4-BE49-F238E27FC236}">
                <a16:creationId xmlns:a16="http://schemas.microsoft.com/office/drawing/2014/main" id="{FE201F3C-ECFF-D734-8C65-EA2E59B7F4EB}"/>
              </a:ext>
            </a:extLst>
          </p:cNvPr>
          <p:cNvSpPr/>
          <p:nvPr/>
        </p:nvSpPr>
        <p:spPr>
          <a:xfrm>
            <a:off x="10069775" y="3072659"/>
            <a:ext cx="1190210" cy="483173"/>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32" name="TextBox 31">
            <a:extLst>
              <a:ext uri="{FF2B5EF4-FFF2-40B4-BE49-F238E27FC236}">
                <a16:creationId xmlns:a16="http://schemas.microsoft.com/office/drawing/2014/main" id="{B7F5FA29-E51A-8D84-8AF4-A69592277627}"/>
              </a:ext>
            </a:extLst>
          </p:cNvPr>
          <p:cNvSpPr txBox="1"/>
          <p:nvPr/>
        </p:nvSpPr>
        <p:spPr>
          <a:xfrm>
            <a:off x="10987475" y="4271313"/>
            <a:ext cx="266098" cy="276999"/>
          </a:xfrm>
          <a:prstGeom prst="rect">
            <a:avLst/>
          </a:prstGeom>
          <a:noFill/>
          <a:ln w="3175">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33" name="Freeform: Shape 32">
            <a:extLst>
              <a:ext uri="{FF2B5EF4-FFF2-40B4-BE49-F238E27FC236}">
                <a16:creationId xmlns:a16="http://schemas.microsoft.com/office/drawing/2014/main" id="{C89A871B-C08A-91FC-802B-957EC750DFFB}"/>
              </a:ext>
            </a:extLst>
          </p:cNvPr>
          <p:cNvSpPr/>
          <p:nvPr/>
        </p:nvSpPr>
        <p:spPr>
          <a:xfrm>
            <a:off x="7268606" y="1481884"/>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4" name="Freeform: Shape 33">
            <a:extLst>
              <a:ext uri="{FF2B5EF4-FFF2-40B4-BE49-F238E27FC236}">
                <a16:creationId xmlns:a16="http://schemas.microsoft.com/office/drawing/2014/main" id="{A522FD8E-94EC-2C56-FDE2-CCA571A948D6}"/>
              </a:ext>
            </a:extLst>
          </p:cNvPr>
          <p:cNvSpPr/>
          <p:nvPr/>
        </p:nvSpPr>
        <p:spPr>
          <a:xfrm>
            <a:off x="7911381" y="1990250"/>
            <a:ext cx="199911" cy="57950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5" name="Straight Arrow Connector 34">
            <a:extLst>
              <a:ext uri="{FF2B5EF4-FFF2-40B4-BE49-F238E27FC236}">
                <a16:creationId xmlns:a16="http://schemas.microsoft.com/office/drawing/2014/main" id="{D5870EEA-BFDE-E702-83D4-4047444E550F}"/>
              </a:ext>
            </a:extLst>
          </p:cNvPr>
          <p:cNvCxnSpPr>
            <a:cxnSpLocks/>
            <a:stCxn id="27" idx="2"/>
          </p:cNvCxnSpPr>
          <p:nvPr/>
        </p:nvCxnSpPr>
        <p:spPr>
          <a:xfrm>
            <a:off x="10471833" y="5359312"/>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7E622CB-5381-674F-F799-1FCC9EDBD21A}"/>
              </a:ext>
            </a:extLst>
          </p:cNvPr>
          <p:cNvCxnSpPr>
            <a:cxnSpLocks/>
            <a:stCxn id="25" idx="2"/>
          </p:cNvCxnSpPr>
          <p:nvPr/>
        </p:nvCxnSpPr>
        <p:spPr>
          <a:xfrm>
            <a:off x="8121083" y="5705342"/>
            <a:ext cx="0"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7" name="Freeform: Shape 36">
            <a:extLst>
              <a:ext uri="{FF2B5EF4-FFF2-40B4-BE49-F238E27FC236}">
                <a16:creationId xmlns:a16="http://schemas.microsoft.com/office/drawing/2014/main" id="{97749E0D-53EF-3B06-B1E0-B9A260B035C3}"/>
              </a:ext>
            </a:extLst>
          </p:cNvPr>
          <p:cNvSpPr/>
          <p:nvPr/>
        </p:nvSpPr>
        <p:spPr>
          <a:xfrm>
            <a:off x="9608167" y="2366810"/>
            <a:ext cx="1025651" cy="69888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8" name="Freeform: Shape 37">
            <a:extLst>
              <a:ext uri="{FF2B5EF4-FFF2-40B4-BE49-F238E27FC236}">
                <a16:creationId xmlns:a16="http://schemas.microsoft.com/office/drawing/2014/main" id="{3E355325-D91C-D8A3-8216-56D24677D037}"/>
              </a:ext>
            </a:extLst>
          </p:cNvPr>
          <p:cNvSpPr/>
          <p:nvPr/>
        </p:nvSpPr>
        <p:spPr>
          <a:xfrm>
            <a:off x="9772426" y="3563832"/>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9" name="Straight Arrow Connector 38">
            <a:extLst>
              <a:ext uri="{FF2B5EF4-FFF2-40B4-BE49-F238E27FC236}">
                <a16:creationId xmlns:a16="http://schemas.microsoft.com/office/drawing/2014/main" id="{752AB8F9-345A-6145-48DF-FB53AD92ACD5}"/>
              </a:ext>
            </a:extLst>
          </p:cNvPr>
          <p:cNvCxnSpPr>
            <a:cxnSpLocks/>
            <a:stCxn id="22" idx="2"/>
          </p:cNvCxnSpPr>
          <p:nvPr/>
        </p:nvCxnSpPr>
        <p:spPr>
          <a:xfrm>
            <a:off x="7730214" y="3537553"/>
            <a:ext cx="0" cy="223197"/>
          </a:xfrm>
          <a:prstGeom prst="straightConnector1">
            <a:avLst/>
          </a:prstGeom>
          <a:ln w="28575">
            <a:solidFill>
              <a:srgbClr val="33CC3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40" name="Freeform: Shape 39">
            <a:extLst>
              <a:ext uri="{FF2B5EF4-FFF2-40B4-BE49-F238E27FC236}">
                <a16:creationId xmlns:a16="http://schemas.microsoft.com/office/drawing/2014/main" id="{132B60EE-F153-53DB-1918-FCA9D1FCDCAF}"/>
              </a:ext>
            </a:extLst>
          </p:cNvPr>
          <p:cNvSpPr/>
          <p:nvPr/>
        </p:nvSpPr>
        <p:spPr>
          <a:xfrm>
            <a:off x="6374906" y="4055152"/>
            <a:ext cx="1355200"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1" name="Freeform: Shape 40">
            <a:extLst>
              <a:ext uri="{FF2B5EF4-FFF2-40B4-BE49-F238E27FC236}">
                <a16:creationId xmlns:a16="http://schemas.microsoft.com/office/drawing/2014/main" id="{F38FE09F-6C95-270E-2F76-392013621D5F}"/>
              </a:ext>
            </a:extLst>
          </p:cNvPr>
          <p:cNvSpPr/>
          <p:nvPr/>
        </p:nvSpPr>
        <p:spPr>
          <a:xfrm>
            <a:off x="7238787" y="4371492"/>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2" name="Freeform: Shape 41">
            <a:extLst>
              <a:ext uri="{FF2B5EF4-FFF2-40B4-BE49-F238E27FC236}">
                <a16:creationId xmlns:a16="http://schemas.microsoft.com/office/drawing/2014/main" id="{87ABE9E4-ED89-18A6-EEFF-04FDDAECDAAD}"/>
              </a:ext>
            </a:extLst>
          </p:cNvPr>
          <p:cNvSpPr/>
          <p:nvPr/>
        </p:nvSpPr>
        <p:spPr>
          <a:xfrm>
            <a:off x="10069775" y="62806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TextBox 42">
            <a:extLst>
              <a:ext uri="{FF2B5EF4-FFF2-40B4-BE49-F238E27FC236}">
                <a16:creationId xmlns:a16="http://schemas.microsoft.com/office/drawing/2014/main" id="{5246908C-53D1-8E60-CA42-52CDBD7A0E86}"/>
              </a:ext>
            </a:extLst>
          </p:cNvPr>
          <p:cNvSpPr txBox="1"/>
          <p:nvPr/>
        </p:nvSpPr>
        <p:spPr>
          <a:xfrm>
            <a:off x="10351563" y="371906"/>
            <a:ext cx="549831" cy="276999"/>
          </a:xfrm>
          <a:prstGeom prst="rect">
            <a:avLst/>
          </a:prstGeom>
          <a:noFill/>
          <a:ln w="12700">
            <a:noFill/>
          </a:ln>
        </p:spPr>
        <p:txBody>
          <a:bodyPr wrap="squar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44" name="Freeform: Shape 43">
            <a:extLst>
              <a:ext uri="{FF2B5EF4-FFF2-40B4-BE49-F238E27FC236}">
                <a16:creationId xmlns:a16="http://schemas.microsoft.com/office/drawing/2014/main" id="{4C75EE60-51E2-F046-9BF2-24AF7EFC71C6}"/>
              </a:ext>
            </a:extLst>
          </p:cNvPr>
          <p:cNvSpPr/>
          <p:nvPr/>
        </p:nvSpPr>
        <p:spPr>
          <a:xfrm>
            <a:off x="10069775" y="94598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45" name="TextBox 44">
            <a:extLst>
              <a:ext uri="{FF2B5EF4-FFF2-40B4-BE49-F238E27FC236}">
                <a16:creationId xmlns:a16="http://schemas.microsoft.com/office/drawing/2014/main" id="{7A25B4D3-CD5C-8529-2BCF-0A8E484B3BA7}"/>
              </a:ext>
            </a:extLst>
          </p:cNvPr>
          <p:cNvSpPr txBox="1"/>
          <p:nvPr/>
        </p:nvSpPr>
        <p:spPr>
          <a:xfrm>
            <a:off x="10257788" y="689828"/>
            <a:ext cx="737381" cy="276999"/>
          </a:xfrm>
          <a:prstGeom prst="rect">
            <a:avLst/>
          </a:prstGeom>
          <a:noFill/>
          <a:ln w="12700">
            <a:noFill/>
          </a:ln>
        </p:spPr>
        <p:txBody>
          <a:bodyPr wrap="squar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46" name="Freeform: Shape 45">
            <a:extLst>
              <a:ext uri="{FF2B5EF4-FFF2-40B4-BE49-F238E27FC236}">
                <a16:creationId xmlns:a16="http://schemas.microsoft.com/office/drawing/2014/main" id="{5EE85C88-E461-AEDC-CB9C-5BAFF3C2764E}"/>
              </a:ext>
            </a:extLst>
          </p:cNvPr>
          <p:cNvSpPr/>
          <p:nvPr/>
        </p:nvSpPr>
        <p:spPr>
          <a:xfrm>
            <a:off x="10069775" y="126591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7" name="TextBox 46">
            <a:extLst>
              <a:ext uri="{FF2B5EF4-FFF2-40B4-BE49-F238E27FC236}">
                <a16:creationId xmlns:a16="http://schemas.microsoft.com/office/drawing/2014/main" id="{475EDD8A-32DF-29C1-0FD2-0B02F6C0F14D}"/>
              </a:ext>
            </a:extLst>
          </p:cNvPr>
          <p:cNvSpPr txBox="1"/>
          <p:nvPr/>
        </p:nvSpPr>
        <p:spPr>
          <a:xfrm>
            <a:off x="10339541" y="1009756"/>
            <a:ext cx="573875" cy="276999"/>
          </a:xfrm>
          <a:prstGeom prst="rect">
            <a:avLst/>
          </a:prstGeom>
          <a:noFill/>
          <a:ln w="12700">
            <a:noFill/>
          </a:ln>
        </p:spPr>
        <p:txBody>
          <a:bodyPr wrap="squar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40D9BB7F-5E02-EBB4-5216-A8DE852F37FA}"/>
              </a:ext>
            </a:extLst>
          </p:cNvPr>
          <p:cNvSpPr/>
          <p:nvPr/>
        </p:nvSpPr>
        <p:spPr>
          <a:xfrm>
            <a:off x="6605435" y="3243151"/>
            <a:ext cx="2249557" cy="294402"/>
          </a:xfrm>
          <a:prstGeom prst="rect">
            <a:avLst/>
          </a:prstGeom>
          <a:solidFill>
            <a:schemeClr val="accent4">
              <a:lumMod val="40000"/>
              <a:lumOff val="60000"/>
            </a:schemeClr>
          </a:solidFill>
          <a:ln w="6350">
            <a:solidFill>
              <a:schemeClr val="accent4">
                <a:lumMod val="50000"/>
              </a:schemeClr>
            </a:solidFill>
            <a:prstDash val="dash"/>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48" name="Freeform: Shape 47">
            <a:extLst>
              <a:ext uri="{FF2B5EF4-FFF2-40B4-BE49-F238E27FC236}">
                <a16:creationId xmlns:a16="http://schemas.microsoft.com/office/drawing/2014/main" id="{66CFE23B-4940-AB13-307A-B88C5D5359C3}"/>
              </a:ext>
            </a:extLst>
          </p:cNvPr>
          <p:cNvSpPr/>
          <p:nvPr/>
        </p:nvSpPr>
        <p:spPr>
          <a:xfrm>
            <a:off x="8858655" y="3060094"/>
            <a:ext cx="719693"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23" name="Rectangle 22">
            <a:extLst>
              <a:ext uri="{FF2B5EF4-FFF2-40B4-BE49-F238E27FC236}">
                <a16:creationId xmlns:a16="http://schemas.microsoft.com/office/drawing/2014/main" id="{0A1A179C-326E-ACB0-DBCF-DD292300D047}"/>
              </a:ext>
            </a:extLst>
          </p:cNvPr>
          <p:cNvSpPr/>
          <p:nvPr/>
        </p:nvSpPr>
        <p:spPr>
          <a:xfrm>
            <a:off x="6605435" y="2907142"/>
            <a:ext cx="2249557" cy="294402"/>
          </a:xfrm>
          <a:prstGeom prst="rect">
            <a:avLst/>
          </a:prstGeom>
          <a:solidFill>
            <a:schemeClr val="accent4">
              <a:lumMod val="20000"/>
              <a:lumOff val="80000"/>
            </a:schemeClr>
          </a:solidFill>
          <a:ln w="6350">
            <a:solidFill>
              <a:schemeClr val="accent4">
                <a:lumMod val="50000"/>
              </a:schemeClr>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245020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E5229-8E6E-E328-F20E-11C68AFFB3DE}"/>
              </a:ext>
            </a:extLst>
          </p:cNvPr>
          <p:cNvSpPr>
            <a:spLocks noGrp="1"/>
          </p:cNvSpPr>
          <p:nvPr>
            <p:ph type="title"/>
          </p:nvPr>
        </p:nvSpPr>
        <p:spPr/>
        <p:txBody>
          <a:bodyPr/>
          <a:lstStyle/>
          <a:p>
            <a:r>
              <a:rPr lang="en-GB" dirty="0"/>
              <a:t>Client-side software</a:t>
            </a:r>
          </a:p>
        </p:txBody>
      </p:sp>
      <p:sp>
        <p:nvSpPr>
          <p:cNvPr id="3" name="Text Placeholder 2">
            <a:extLst>
              <a:ext uri="{FF2B5EF4-FFF2-40B4-BE49-F238E27FC236}">
                <a16:creationId xmlns:a16="http://schemas.microsoft.com/office/drawing/2014/main" id="{54D97166-1B34-7D2C-6BF3-611F035D90CE}"/>
              </a:ext>
            </a:extLst>
          </p:cNvPr>
          <p:cNvSpPr>
            <a:spLocks noGrp="1"/>
          </p:cNvSpPr>
          <p:nvPr>
            <p:ph type="body" idx="1"/>
          </p:nvPr>
        </p:nvSpPr>
        <p:spPr/>
        <p:txBody>
          <a:bodyPr/>
          <a:lstStyle/>
          <a:p>
            <a:r>
              <a:rPr lang="en-GB" dirty="0"/>
              <a:t>A more detailed look into software components</a:t>
            </a:r>
          </a:p>
        </p:txBody>
      </p:sp>
      <p:sp>
        <p:nvSpPr>
          <p:cNvPr id="4" name="Date Placeholder 3">
            <a:extLst>
              <a:ext uri="{FF2B5EF4-FFF2-40B4-BE49-F238E27FC236}">
                <a16:creationId xmlns:a16="http://schemas.microsoft.com/office/drawing/2014/main" id="{A9B799D9-6972-F31A-36B0-062E16F5705E}"/>
              </a:ext>
            </a:extLst>
          </p:cNvPr>
          <p:cNvSpPr>
            <a:spLocks noGrp="1"/>
          </p:cNvSpPr>
          <p:nvPr>
            <p:ph type="dt" sz="half" idx="10"/>
          </p:nvPr>
        </p:nvSpPr>
        <p:spPr/>
        <p:txBody>
          <a:bodyPr/>
          <a:lstStyle/>
          <a:p>
            <a:fld id="{A4BD5E75-B9F1-4490-8C6F-0A1E3D1D85BC}" type="datetime1">
              <a:rPr lang="en-GB" smtClean="0"/>
              <a:t>30/08/2024</a:t>
            </a:fld>
            <a:endParaRPr lang="en-US" dirty="0"/>
          </a:p>
        </p:txBody>
      </p:sp>
      <p:sp>
        <p:nvSpPr>
          <p:cNvPr id="5" name="Footer Placeholder 4">
            <a:extLst>
              <a:ext uri="{FF2B5EF4-FFF2-40B4-BE49-F238E27FC236}">
                <a16:creationId xmlns:a16="http://schemas.microsoft.com/office/drawing/2014/main" id="{CE774B72-545D-CACD-4461-A8C53660990C}"/>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210182C9-3430-53D6-A7AE-4EE48D1A236D}"/>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1784263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B99048-5F15-8714-BDE8-DBA99CE6EA48}"/>
              </a:ext>
            </a:extLst>
          </p:cNvPr>
          <p:cNvSpPr>
            <a:spLocks noGrp="1"/>
          </p:cNvSpPr>
          <p:nvPr>
            <p:ph idx="1"/>
          </p:nvPr>
        </p:nvSpPr>
        <p:spPr>
          <a:xfrm>
            <a:off x="407989" y="1592263"/>
            <a:ext cx="6014138" cy="4608512"/>
          </a:xfrm>
        </p:spPr>
        <p:txBody>
          <a:bodyPr>
            <a:normAutofit fontScale="85000" lnSpcReduction="10000"/>
          </a:bodyPr>
          <a:lstStyle/>
          <a:p>
            <a:r>
              <a:rPr lang="en-GB" dirty="0"/>
              <a:t>Purpose</a:t>
            </a:r>
          </a:p>
          <a:p>
            <a:pPr lvl="1"/>
            <a:r>
              <a:rPr lang="en-GB" dirty="0"/>
              <a:t>Enables expert users to set up and monitor the instrument</a:t>
            </a:r>
          </a:p>
          <a:p>
            <a:r>
              <a:rPr lang="en-GB" dirty="0"/>
              <a:t>Technologies</a:t>
            </a:r>
          </a:p>
          <a:p>
            <a:pPr lvl="1"/>
            <a:r>
              <a:rPr lang="en-GB" dirty="0"/>
              <a:t>PyQt5 and related dependencies</a:t>
            </a:r>
          </a:p>
          <a:p>
            <a:pPr lvl="1"/>
            <a:r>
              <a:rPr lang="en-GB" dirty="0" err="1"/>
              <a:t>AccWidgets</a:t>
            </a:r>
            <a:endParaRPr lang="en-GB" dirty="0"/>
          </a:p>
          <a:p>
            <a:pPr lvl="1"/>
            <a:r>
              <a:rPr lang="en-GB" dirty="0"/>
              <a:t>Qt Designer for UI design</a:t>
            </a:r>
          </a:p>
          <a:p>
            <a:pPr lvl="1"/>
            <a:r>
              <a:rPr lang="en-GB" dirty="0" err="1"/>
              <a:t>PyJapc</a:t>
            </a:r>
            <a:endParaRPr lang="en-GB" dirty="0"/>
          </a:p>
          <a:p>
            <a:pPr lvl="1"/>
            <a:r>
              <a:rPr lang="en-GB" dirty="0" err="1"/>
              <a:t>PyCCDA</a:t>
            </a:r>
            <a:endParaRPr lang="en-GB" dirty="0"/>
          </a:p>
          <a:p>
            <a:r>
              <a:rPr lang="en-GB" dirty="0"/>
              <a:t>Key features</a:t>
            </a:r>
          </a:p>
          <a:p>
            <a:pPr lvl="1"/>
            <a:r>
              <a:rPr lang="en-GB" dirty="0"/>
              <a:t>Configuration and control of detectors, acquisition, various displays, masking, etc…</a:t>
            </a:r>
          </a:p>
          <a:p>
            <a:r>
              <a:rPr lang="en-GB" dirty="0"/>
              <a:t>Interaction</a:t>
            </a:r>
          </a:p>
          <a:p>
            <a:pPr lvl="1"/>
            <a:r>
              <a:rPr lang="en-GB" dirty="0"/>
              <a:t>FESA via </a:t>
            </a:r>
            <a:r>
              <a:rPr lang="en-GB" dirty="0" err="1"/>
              <a:t>PyJapc</a:t>
            </a:r>
            <a:endParaRPr lang="en-GB" dirty="0"/>
          </a:p>
          <a:p>
            <a:pPr lvl="1"/>
            <a:r>
              <a:rPr lang="en-GB" dirty="0"/>
              <a:t>CCDB via </a:t>
            </a:r>
            <a:r>
              <a:rPr lang="en-GB" dirty="0" err="1"/>
              <a:t>PyCCDA</a:t>
            </a:r>
            <a:endParaRPr lang="en-GB" dirty="0"/>
          </a:p>
          <a:p>
            <a:pPr lvl="1"/>
            <a:r>
              <a:rPr lang="en-GB" dirty="0"/>
              <a:t>REST server via HTTP requests</a:t>
            </a:r>
            <a:endParaRPr lang="et-EE" dirty="0"/>
          </a:p>
        </p:txBody>
      </p:sp>
      <p:sp>
        <p:nvSpPr>
          <p:cNvPr id="3" name="Title 2">
            <a:extLst>
              <a:ext uri="{FF2B5EF4-FFF2-40B4-BE49-F238E27FC236}">
                <a16:creationId xmlns:a16="http://schemas.microsoft.com/office/drawing/2014/main" id="{D6889D3C-D44C-3195-C0AE-B4DB99CD161B}"/>
              </a:ext>
            </a:extLst>
          </p:cNvPr>
          <p:cNvSpPr>
            <a:spLocks noGrp="1"/>
          </p:cNvSpPr>
          <p:nvPr>
            <p:ph type="title"/>
          </p:nvPr>
        </p:nvSpPr>
        <p:spPr>
          <a:xfrm>
            <a:off x="407988" y="371906"/>
            <a:ext cx="11376025" cy="1065742"/>
          </a:xfrm>
        </p:spPr>
        <p:txBody>
          <a:bodyPr/>
          <a:lstStyle/>
          <a:p>
            <a:r>
              <a:rPr lang="en-GB" dirty="0">
                <a:hlinkClick r:id="rId2"/>
              </a:rPr>
              <a:t>Expert GUI</a:t>
            </a:r>
            <a:endParaRPr lang="et-EE" dirty="0"/>
          </a:p>
        </p:txBody>
      </p:sp>
      <p:sp>
        <p:nvSpPr>
          <p:cNvPr id="4" name="Date Placeholder 3">
            <a:extLst>
              <a:ext uri="{FF2B5EF4-FFF2-40B4-BE49-F238E27FC236}">
                <a16:creationId xmlns:a16="http://schemas.microsoft.com/office/drawing/2014/main" id="{7A5AEFA2-B1C7-DB67-65E0-910ACB6D240E}"/>
              </a:ext>
            </a:extLst>
          </p:cNvPr>
          <p:cNvSpPr>
            <a:spLocks noGrp="1"/>
          </p:cNvSpPr>
          <p:nvPr>
            <p:ph type="dt" sz="half" idx="10"/>
          </p:nvPr>
        </p:nvSpPr>
        <p:spPr/>
        <p:txBody>
          <a:bodyPr/>
          <a:lstStyle/>
          <a:p>
            <a:fld id="{3BDA75A8-3314-4900-A5A4-E5F507B1320B}" type="datetime1">
              <a:rPr lang="en-GB" smtClean="0"/>
              <a:t>30/08/2024</a:t>
            </a:fld>
            <a:endParaRPr lang="en-US" dirty="0"/>
          </a:p>
        </p:txBody>
      </p:sp>
      <p:sp>
        <p:nvSpPr>
          <p:cNvPr id="5" name="Footer Placeholder 4">
            <a:extLst>
              <a:ext uri="{FF2B5EF4-FFF2-40B4-BE49-F238E27FC236}">
                <a16:creationId xmlns:a16="http://schemas.microsoft.com/office/drawing/2014/main" id="{CF547EB6-CFE8-DEE7-49D1-15D4739705D0}"/>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634BF9C5-65FA-2BB5-0975-94BBC4C76EA6}"/>
              </a:ext>
            </a:extLst>
          </p:cNvPr>
          <p:cNvSpPr>
            <a:spLocks noGrp="1"/>
          </p:cNvSpPr>
          <p:nvPr>
            <p:ph type="sldNum" sz="quarter" idx="12"/>
          </p:nvPr>
        </p:nvSpPr>
        <p:spPr/>
        <p:txBody>
          <a:bodyPr/>
          <a:lstStyle/>
          <a:p>
            <a:fld id="{36B5EA5A-BC32-A742-B11B-8E7414D5B535}" type="slidenum">
              <a:rPr lang="en-US" smtClean="0"/>
              <a:pPr/>
              <a:t>14</a:t>
            </a:fld>
            <a:endParaRPr lang="en-US" dirty="0"/>
          </a:p>
        </p:txBody>
      </p:sp>
      <p:cxnSp>
        <p:nvCxnSpPr>
          <p:cNvPr id="7" name="Straight Connector 6">
            <a:extLst>
              <a:ext uri="{FF2B5EF4-FFF2-40B4-BE49-F238E27FC236}">
                <a16:creationId xmlns:a16="http://schemas.microsoft.com/office/drawing/2014/main" id="{9C9A634A-2DCF-D57C-D9B8-080B3F739BB6}"/>
              </a:ext>
            </a:extLst>
          </p:cNvPr>
          <p:cNvCxnSpPr>
            <a:cxnSpLocks/>
          </p:cNvCxnSpPr>
          <p:nvPr/>
        </p:nvCxnSpPr>
        <p:spPr>
          <a:xfrm>
            <a:off x="6391853" y="1554183"/>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9" name="Straight Connector 8">
            <a:extLst>
              <a:ext uri="{FF2B5EF4-FFF2-40B4-BE49-F238E27FC236}">
                <a16:creationId xmlns:a16="http://schemas.microsoft.com/office/drawing/2014/main" id="{32F3C45A-55A5-8168-F231-6726879B6135}"/>
              </a:ext>
            </a:extLst>
          </p:cNvPr>
          <p:cNvCxnSpPr>
            <a:cxnSpLocks/>
          </p:cNvCxnSpPr>
          <p:nvPr/>
        </p:nvCxnSpPr>
        <p:spPr>
          <a:xfrm>
            <a:off x="6391853" y="243734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 name="TextBox 9">
            <a:extLst>
              <a:ext uri="{FF2B5EF4-FFF2-40B4-BE49-F238E27FC236}">
                <a16:creationId xmlns:a16="http://schemas.microsoft.com/office/drawing/2014/main" id="{B78186CC-6372-6E16-6F7E-9C1CB7A868A5}"/>
              </a:ext>
            </a:extLst>
          </p:cNvPr>
          <p:cNvSpPr txBox="1"/>
          <p:nvPr/>
        </p:nvSpPr>
        <p:spPr>
          <a:xfrm>
            <a:off x="11473008" y="1270558"/>
            <a:ext cx="315792"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1" name="TextBox 10">
            <a:extLst>
              <a:ext uri="{FF2B5EF4-FFF2-40B4-BE49-F238E27FC236}">
                <a16:creationId xmlns:a16="http://schemas.microsoft.com/office/drawing/2014/main" id="{B3A07A88-23B4-755E-1271-0EC3DE66E20B}"/>
              </a:ext>
            </a:extLst>
          </p:cNvPr>
          <p:cNvSpPr txBox="1"/>
          <p:nvPr/>
        </p:nvSpPr>
        <p:spPr>
          <a:xfrm>
            <a:off x="11471405" y="2153723"/>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2" name="Straight Connector 11">
            <a:extLst>
              <a:ext uri="{FF2B5EF4-FFF2-40B4-BE49-F238E27FC236}">
                <a16:creationId xmlns:a16="http://schemas.microsoft.com/office/drawing/2014/main" id="{FF8152A7-AC63-E86A-2C5F-B5056781A3D5}"/>
              </a:ext>
            </a:extLst>
          </p:cNvPr>
          <p:cNvCxnSpPr>
            <a:cxnSpLocks/>
          </p:cNvCxnSpPr>
          <p:nvPr/>
        </p:nvCxnSpPr>
        <p:spPr>
          <a:xfrm>
            <a:off x="6391853" y="4205952"/>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3" name="TextBox 12">
            <a:extLst>
              <a:ext uri="{FF2B5EF4-FFF2-40B4-BE49-F238E27FC236}">
                <a16:creationId xmlns:a16="http://schemas.microsoft.com/office/drawing/2014/main" id="{F8C8EBE9-6447-DAD9-0AE3-0A5D51D88132}"/>
              </a:ext>
            </a:extLst>
          </p:cNvPr>
          <p:cNvSpPr txBox="1"/>
          <p:nvPr/>
        </p:nvSpPr>
        <p:spPr>
          <a:xfrm>
            <a:off x="11381637" y="3922325"/>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4" name="Straight Connector 13">
            <a:extLst>
              <a:ext uri="{FF2B5EF4-FFF2-40B4-BE49-F238E27FC236}">
                <a16:creationId xmlns:a16="http://schemas.microsoft.com/office/drawing/2014/main" id="{D19CAC44-DB9D-6957-C015-BCF0A531C88B}"/>
              </a:ext>
            </a:extLst>
          </p:cNvPr>
          <p:cNvCxnSpPr>
            <a:cxnSpLocks/>
          </p:cNvCxnSpPr>
          <p:nvPr/>
        </p:nvCxnSpPr>
        <p:spPr>
          <a:xfrm>
            <a:off x="6391853" y="6244397"/>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5" name="TextBox 14">
            <a:extLst>
              <a:ext uri="{FF2B5EF4-FFF2-40B4-BE49-F238E27FC236}">
                <a16:creationId xmlns:a16="http://schemas.microsoft.com/office/drawing/2014/main" id="{5DAE20EA-E83D-1285-F57A-2183361A3608}"/>
              </a:ext>
            </a:extLst>
          </p:cNvPr>
          <p:cNvSpPr txBox="1"/>
          <p:nvPr/>
        </p:nvSpPr>
        <p:spPr>
          <a:xfrm>
            <a:off x="11367210" y="5960769"/>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6" name="Rectangle: Rounded Corners 15">
            <a:extLst>
              <a:ext uri="{FF2B5EF4-FFF2-40B4-BE49-F238E27FC236}">
                <a16:creationId xmlns:a16="http://schemas.microsoft.com/office/drawing/2014/main" id="{45B91B8E-65BA-0A42-A6B4-828E43AFBEA8}"/>
              </a:ext>
            </a:extLst>
          </p:cNvPr>
          <p:cNvSpPr/>
          <p:nvPr/>
        </p:nvSpPr>
        <p:spPr>
          <a:xfrm>
            <a:off x="6515431" y="5876345"/>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7" name="Rectangle: Rounded Corners 16">
            <a:extLst>
              <a:ext uri="{FF2B5EF4-FFF2-40B4-BE49-F238E27FC236}">
                <a16:creationId xmlns:a16="http://schemas.microsoft.com/office/drawing/2014/main" id="{EA37A892-B5AF-65A8-55E5-A82DE25B20A2}"/>
              </a:ext>
            </a:extLst>
          </p:cNvPr>
          <p:cNvSpPr/>
          <p:nvPr/>
        </p:nvSpPr>
        <p:spPr>
          <a:xfrm>
            <a:off x="6515431" y="4263891"/>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8" name="Rectangle: Rounded Corners 17">
            <a:extLst>
              <a:ext uri="{FF2B5EF4-FFF2-40B4-BE49-F238E27FC236}">
                <a16:creationId xmlns:a16="http://schemas.microsoft.com/office/drawing/2014/main" id="{6C8CE8E4-4E12-59A4-A753-72ADE72AB8F4}"/>
              </a:ext>
            </a:extLst>
          </p:cNvPr>
          <p:cNvSpPr/>
          <p:nvPr/>
        </p:nvSpPr>
        <p:spPr>
          <a:xfrm>
            <a:off x="6515431" y="2494259"/>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20" name="Rectangle: Rounded Corners 19">
            <a:extLst>
              <a:ext uri="{FF2B5EF4-FFF2-40B4-BE49-F238E27FC236}">
                <a16:creationId xmlns:a16="http://schemas.microsoft.com/office/drawing/2014/main" id="{5546E100-EEE9-BC59-C582-0B64E64EB561}"/>
              </a:ext>
            </a:extLst>
          </p:cNvPr>
          <p:cNvSpPr/>
          <p:nvPr/>
        </p:nvSpPr>
        <p:spPr>
          <a:xfrm>
            <a:off x="6483546" y="1117081"/>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3" name="Rectangle 22">
            <a:extLst>
              <a:ext uri="{FF2B5EF4-FFF2-40B4-BE49-F238E27FC236}">
                <a16:creationId xmlns:a16="http://schemas.microsoft.com/office/drawing/2014/main" id="{7C3E8D85-1110-A32D-7390-CB854BE470A7}"/>
              </a:ext>
            </a:extLst>
          </p:cNvPr>
          <p:cNvSpPr/>
          <p:nvPr/>
        </p:nvSpPr>
        <p:spPr>
          <a:xfrm>
            <a:off x="6605435" y="3243151"/>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82B21101-038C-6CB3-91B5-4C2FD4E757C6}"/>
              </a:ext>
            </a:extLst>
          </p:cNvPr>
          <p:cNvSpPr/>
          <p:nvPr/>
        </p:nvSpPr>
        <p:spPr>
          <a:xfrm>
            <a:off x="6605435" y="2907142"/>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91BD5232-18F5-95AB-401F-D86B5D6307D6}"/>
              </a:ext>
            </a:extLst>
          </p:cNvPr>
          <p:cNvSpPr/>
          <p:nvPr/>
        </p:nvSpPr>
        <p:spPr>
          <a:xfrm>
            <a:off x="6605435" y="2571134"/>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5" name="Freeform: Shape 34">
            <a:extLst>
              <a:ext uri="{FF2B5EF4-FFF2-40B4-BE49-F238E27FC236}">
                <a16:creationId xmlns:a16="http://schemas.microsoft.com/office/drawing/2014/main" id="{D1E97409-6375-861D-2F09-5C8889ED8933}"/>
              </a:ext>
            </a:extLst>
          </p:cNvPr>
          <p:cNvSpPr/>
          <p:nvPr/>
        </p:nvSpPr>
        <p:spPr>
          <a:xfrm>
            <a:off x="7911381" y="1990250"/>
            <a:ext cx="199911" cy="57950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6" name="Rectangle 25">
            <a:extLst>
              <a:ext uri="{FF2B5EF4-FFF2-40B4-BE49-F238E27FC236}">
                <a16:creationId xmlns:a16="http://schemas.microsoft.com/office/drawing/2014/main" id="{2183231A-56F3-DACF-FD80-B41F33DB8641}"/>
              </a:ext>
            </a:extLst>
          </p:cNvPr>
          <p:cNvSpPr/>
          <p:nvPr/>
        </p:nvSpPr>
        <p:spPr>
          <a:xfrm>
            <a:off x="6605435" y="5410940"/>
            <a:ext cx="3031296"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7" name="Rectangle 26">
            <a:extLst>
              <a:ext uri="{FF2B5EF4-FFF2-40B4-BE49-F238E27FC236}">
                <a16:creationId xmlns:a16="http://schemas.microsoft.com/office/drawing/2014/main" id="{88D0494A-A017-7A13-EEBF-274D41547481}"/>
              </a:ext>
            </a:extLst>
          </p:cNvPr>
          <p:cNvSpPr/>
          <p:nvPr/>
        </p:nvSpPr>
        <p:spPr>
          <a:xfrm>
            <a:off x="8073252" y="4910008"/>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8" name="Rectangle 27">
            <a:extLst>
              <a:ext uri="{FF2B5EF4-FFF2-40B4-BE49-F238E27FC236}">
                <a16:creationId xmlns:a16="http://schemas.microsoft.com/office/drawing/2014/main" id="{DE0E566B-3F47-B6BB-E7D2-E6B36E4BCE3A}"/>
              </a:ext>
            </a:extLst>
          </p:cNvPr>
          <p:cNvSpPr/>
          <p:nvPr/>
        </p:nvSpPr>
        <p:spPr>
          <a:xfrm>
            <a:off x="9690093" y="4910008"/>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9" name="Rectangle 28">
            <a:extLst>
              <a:ext uri="{FF2B5EF4-FFF2-40B4-BE49-F238E27FC236}">
                <a16:creationId xmlns:a16="http://schemas.microsoft.com/office/drawing/2014/main" id="{6BCC8168-B8B2-702D-6FCD-9B87A0E64714}"/>
              </a:ext>
            </a:extLst>
          </p:cNvPr>
          <p:cNvSpPr/>
          <p:nvPr/>
        </p:nvSpPr>
        <p:spPr>
          <a:xfrm>
            <a:off x="8073251" y="4571997"/>
            <a:ext cx="318673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REST server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0" name="Rectangle 29">
            <a:extLst>
              <a:ext uri="{FF2B5EF4-FFF2-40B4-BE49-F238E27FC236}">
                <a16:creationId xmlns:a16="http://schemas.microsoft.com/office/drawing/2014/main" id="{BFEA97EE-E708-2434-66E7-B17903C5EB5D}"/>
              </a:ext>
            </a:extLst>
          </p:cNvPr>
          <p:cNvSpPr/>
          <p:nvPr/>
        </p:nvSpPr>
        <p:spPr>
          <a:xfrm>
            <a:off x="6605435" y="4571997"/>
            <a:ext cx="1284509" cy="794798"/>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1" name="Rectangle 30">
            <a:extLst>
              <a:ext uri="{FF2B5EF4-FFF2-40B4-BE49-F238E27FC236}">
                <a16:creationId xmlns:a16="http://schemas.microsoft.com/office/drawing/2014/main" id="{EBE5BD2C-01B0-4B1F-D6DF-9E4484B16083}"/>
              </a:ext>
            </a:extLst>
          </p:cNvPr>
          <p:cNvSpPr/>
          <p:nvPr/>
        </p:nvSpPr>
        <p:spPr>
          <a:xfrm>
            <a:off x="6605435" y="3760750"/>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2" name="Rectangle 31">
            <a:extLst>
              <a:ext uri="{FF2B5EF4-FFF2-40B4-BE49-F238E27FC236}">
                <a16:creationId xmlns:a16="http://schemas.microsoft.com/office/drawing/2014/main" id="{6C05882E-A405-DDCE-245C-A60495E59706}"/>
              </a:ext>
            </a:extLst>
          </p:cNvPr>
          <p:cNvSpPr/>
          <p:nvPr/>
        </p:nvSpPr>
        <p:spPr>
          <a:xfrm>
            <a:off x="10069775" y="3072659"/>
            <a:ext cx="1190210" cy="483173"/>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33" name="TextBox 32">
            <a:extLst>
              <a:ext uri="{FF2B5EF4-FFF2-40B4-BE49-F238E27FC236}">
                <a16:creationId xmlns:a16="http://schemas.microsoft.com/office/drawing/2014/main" id="{947352DA-8FBE-1608-CBDC-98A255D0626C}"/>
              </a:ext>
            </a:extLst>
          </p:cNvPr>
          <p:cNvSpPr txBox="1"/>
          <p:nvPr/>
        </p:nvSpPr>
        <p:spPr>
          <a:xfrm>
            <a:off x="10987475" y="4271313"/>
            <a:ext cx="266098" cy="276999"/>
          </a:xfrm>
          <a:prstGeom prst="rect">
            <a:avLst/>
          </a:prstGeom>
          <a:noFill/>
          <a:ln w="3175">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34" name="Freeform: Shape 33">
            <a:extLst>
              <a:ext uri="{FF2B5EF4-FFF2-40B4-BE49-F238E27FC236}">
                <a16:creationId xmlns:a16="http://schemas.microsoft.com/office/drawing/2014/main" id="{A29D8ED4-7132-EEB6-E41C-20EB45C07E80}"/>
              </a:ext>
            </a:extLst>
          </p:cNvPr>
          <p:cNvSpPr/>
          <p:nvPr/>
        </p:nvSpPr>
        <p:spPr>
          <a:xfrm>
            <a:off x="7268606" y="1481884"/>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6" name="Straight Arrow Connector 35">
            <a:extLst>
              <a:ext uri="{FF2B5EF4-FFF2-40B4-BE49-F238E27FC236}">
                <a16:creationId xmlns:a16="http://schemas.microsoft.com/office/drawing/2014/main" id="{F4DBF294-DF9A-61DB-3143-9758AD51C8EA}"/>
              </a:ext>
            </a:extLst>
          </p:cNvPr>
          <p:cNvCxnSpPr>
            <a:cxnSpLocks/>
            <a:stCxn id="28" idx="2"/>
          </p:cNvCxnSpPr>
          <p:nvPr/>
        </p:nvCxnSpPr>
        <p:spPr>
          <a:xfrm>
            <a:off x="10471833" y="5359312"/>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BC9D13D2-8726-DD17-3882-783FB3255A8B}"/>
              </a:ext>
            </a:extLst>
          </p:cNvPr>
          <p:cNvCxnSpPr>
            <a:cxnSpLocks/>
            <a:stCxn id="26" idx="2"/>
          </p:cNvCxnSpPr>
          <p:nvPr/>
        </p:nvCxnSpPr>
        <p:spPr>
          <a:xfrm>
            <a:off x="8121083" y="5705342"/>
            <a:ext cx="0"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8" name="Freeform: Shape 37">
            <a:extLst>
              <a:ext uri="{FF2B5EF4-FFF2-40B4-BE49-F238E27FC236}">
                <a16:creationId xmlns:a16="http://schemas.microsoft.com/office/drawing/2014/main" id="{B57B1B89-587F-F5CB-6634-DDB08677FC17}"/>
              </a:ext>
            </a:extLst>
          </p:cNvPr>
          <p:cNvSpPr/>
          <p:nvPr/>
        </p:nvSpPr>
        <p:spPr>
          <a:xfrm>
            <a:off x="9608167" y="2366810"/>
            <a:ext cx="1025651" cy="69888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9" name="Freeform: Shape 38">
            <a:extLst>
              <a:ext uri="{FF2B5EF4-FFF2-40B4-BE49-F238E27FC236}">
                <a16:creationId xmlns:a16="http://schemas.microsoft.com/office/drawing/2014/main" id="{59EC9423-6759-7DAC-E696-1001B4DC9E72}"/>
              </a:ext>
            </a:extLst>
          </p:cNvPr>
          <p:cNvSpPr/>
          <p:nvPr/>
        </p:nvSpPr>
        <p:spPr>
          <a:xfrm>
            <a:off x="9772426" y="3563832"/>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40" name="Straight Arrow Connector 39">
            <a:extLst>
              <a:ext uri="{FF2B5EF4-FFF2-40B4-BE49-F238E27FC236}">
                <a16:creationId xmlns:a16="http://schemas.microsoft.com/office/drawing/2014/main" id="{0E76D22D-85EA-005F-F7A6-B21D9FC8261E}"/>
              </a:ext>
            </a:extLst>
          </p:cNvPr>
          <p:cNvCxnSpPr>
            <a:cxnSpLocks/>
            <a:stCxn id="23" idx="2"/>
          </p:cNvCxnSpPr>
          <p:nvPr/>
        </p:nvCxnSpPr>
        <p:spPr>
          <a:xfrm>
            <a:off x="7730214" y="3537553"/>
            <a:ext cx="0" cy="223197"/>
          </a:xfrm>
          <a:prstGeom prst="straightConnector1">
            <a:avLst/>
          </a:prstGeom>
          <a:ln w="28575">
            <a:solidFill>
              <a:srgbClr val="33CC3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41" name="Freeform: Shape 40">
            <a:extLst>
              <a:ext uri="{FF2B5EF4-FFF2-40B4-BE49-F238E27FC236}">
                <a16:creationId xmlns:a16="http://schemas.microsoft.com/office/drawing/2014/main" id="{41FA15BF-13F0-B302-7360-AEF19ECA96C3}"/>
              </a:ext>
            </a:extLst>
          </p:cNvPr>
          <p:cNvSpPr/>
          <p:nvPr/>
        </p:nvSpPr>
        <p:spPr>
          <a:xfrm>
            <a:off x="6374906" y="4055152"/>
            <a:ext cx="1355200"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2" name="Freeform: Shape 41">
            <a:extLst>
              <a:ext uri="{FF2B5EF4-FFF2-40B4-BE49-F238E27FC236}">
                <a16:creationId xmlns:a16="http://schemas.microsoft.com/office/drawing/2014/main" id="{37859342-84B0-2E34-DF55-C55E305D7736}"/>
              </a:ext>
            </a:extLst>
          </p:cNvPr>
          <p:cNvSpPr/>
          <p:nvPr/>
        </p:nvSpPr>
        <p:spPr>
          <a:xfrm>
            <a:off x="7238787" y="4371492"/>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Freeform: Shape 42">
            <a:extLst>
              <a:ext uri="{FF2B5EF4-FFF2-40B4-BE49-F238E27FC236}">
                <a16:creationId xmlns:a16="http://schemas.microsoft.com/office/drawing/2014/main" id="{844407A6-02A3-D10C-E2EE-985E549F1FA6}"/>
              </a:ext>
            </a:extLst>
          </p:cNvPr>
          <p:cNvSpPr/>
          <p:nvPr/>
        </p:nvSpPr>
        <p:spPr>
          <a:xfrm>
            <a:off x="10069775" y="62806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4" name="TextBox 43">
            <a:extLst>
              <a:ext uri="{FF2B5EF4-FFF2-40B4-BE49-F238E27FC236}">
                <a16:creationId xmlns:a16="http://schemas.microsoft.com/office/drawing/2014/main" id="{F2AFB5AF-C2C4-0B8E-F50B-729887064EC8}"/>
              </a:ext>
            </a:extLst>
          </p:cNvPr>
          <p:cNvSpPr txBox="1"/>
          <p:nvPr/>
        </p:nvSpPr>
        <p:spPr>
          <a:xfrm>
            <a:off x="10351563" y="371906"/>
            <a:ext cx="549831" cy="276999"/>
          </a:xfrm>
          <a:prstGeom prst="rect">
            <a:avLst/>
          </a:prstGeom>
          <a:noFill/>
          <a:ln w="12700">
            <a:noFill/>
          </a:ln>
        </p:spPr>
        <p:txBody>
          <a:bodyPr wrap="squar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45" name="Freeform: Shape 44">
            <a:extLst>
              <a:ext uri="{FF2B5EF4-FFF2-40B4-BE49-F238E27FC236}">
                <a16:creationId xmlns:a16="http://schemas.microsoft.com/office/drawing/2014/main" id="{B03657DA-C5EF-8BEE-C8D4-731985AA6BF5}"/>
              </a:ext>
            </a:extLst>
          </p:cNvPr>
          <p:cNvSpPr/>
          <p:nvPr/>
        </p:nvSpPr>
        <p:spPr>
          <a:xfrm>
            <a:off x="10069775" y="94598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46" name="TextBox 45">
            <a:extLst>
              <a:ext uri="{FF2B5EF4-FFF2-40B4-BE49-F238E27FC236}">
                <a16:creationId xmlns:a16="http://schemas.microsoft.com/office/drawing/2014/main" id="{DF12252A-99E0-B2AF-533D-7718237AD7FA}"/>
              </a:ext>
            </a:extLst>
          </p:cNvPr>
          <p:cNvSpPr txBox="1"/>
          <p:nvPr/>
        </p:nvSpPr>
        <p:spPr>
          <a:xfrm>
            <a:off x="10257788" y="689828"/>
            <a:ext cx="737381" cy="276999"/>
          </a:xfrm>
          <a:prstGeom prst="rect">
            <a:avLst/>
          </a:prstGeom>
          <a:noFill/>
          <a:ln w="12700">
            <a:noFill/>
          </a:ln>
        </p:spPr>
        <p:txBody>
          <a:bodyPr wrap="squar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47" name="Freeform: Shape 46">
            <a:extLst>
              <a:ext uri="{FF2B5EF4-FFF2-40B4-BE49-F238E27FC236}">
                <a16:creationId xmlns:a16="http://schemas.microsoft.com/office/drawing/2014/main" id="{0188AFAC-13AE-B873-4164-1318A229C1AA}"/>
              </a:ext>
            </a:extLst>
          </p:cNvPr>
          <p:cNvSpPr/>
          <p:nvPr/>
        </p:nvSpPr>
        <p:spPr>
          <a:xfrm>
            <a:off x="10069775" y="126591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8" name="TextBox 47">
            <a:extLst>
              <a:ext uri="{FF2B5EF4-FFF2-40B4-BE49-F238E27FC236}">
                <a16:creationId xmlns:a16="http://schemas.microsoft.com/office/drawing/2014/main" id="{5E22C227-4B7D-AAE6-A9BE-6E74BB0FFFD2}"/>
              </a:ext>
            </a:extLst>
          </p:cNvPr>
          <p:cNvSpPr txBox="1"/>
          <p:nvPr/>
        </p:nvSpPr>
        <p:spPr>
          <a:xfrm>
            <a:off x="10339541" y="1009756"/>
            <a:ext cx="573875" cy="276999"/>
          </a:xfrm>
          <a:prstGeom prst="rect">
            <a:avLst/>
          </a:prstGeom>
          <a:noFill/>
          <a:ln w="12700">
            <a:noFill/>
          </a:ln>
        </p:spPr>
        <p:txBody>
          <a:bodyPr wrap="squar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sp>
        <p:nvSpPr>
          <p:cNvPr id="49" name="Freeform: Shape 48">
            <a:extLst>
              <a:ext uri="{FF2B5EF4-FFF2-40B4-BE49-F238E27FC236}">
                <a16:creationId xmlns:a16="http://schemas.microsoft.com/office/drawing/2014/main" id="{0DD4C698-AC18-9108-EB82-E46E01A516F1}"/>
              </a:ext>
            </a:extLst>
          </p:cNvPr>
          <p:cNvSpPr/>
          <p:nvPr/>
        </p:nvSpPr>
        <p:spPr>
          <a:xfrm>
            <a:off x="8861773" y="3066247"/>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9" name="Rectangle: Rounded Corners 18">
            <a:extLst>
              <a:ext uri="{FF2B5EF4-FFF2-40B4-BE49-F238E27FC236}">
                <a16:creationId xmlns:a16="http://schemas.microsoft.com/office/drawing/2014/main" id="{4F5DB40E-EDF5-3AE7-737B-62676F9B8C3B}"/>
              </a:ext>
            </a:extLst>
          </p:cNvPr>
          <p:cNvSpPr/>
          <p:nvPr/>
        </p:nvSpPr>
        <p:spPr>
          <a:xfrm>
            <a:off x="8103900" y="1609713"/>
            <a:ext cx="3194050" cy="762037"/>
          </a:xfrm>
          <a:prstGeom prst="roundRect">
            <a:avLst>
              <a:gd name="adj" fmla="val 5357"/>
            </a:avLst>
          </a:prstGeom>
          <a:solidFill>
            <a:schemeClr val="accent4">
              <a:lumMod val="60000"/>
              <a:lumOff val="40000"/>
            </a:schemeClr>
          </a:solidFill>
          <a:ln w="3175">
            <a:no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21" name="Rectangle 20">
            <a:extLst>
              <a:ext uri="{FF2B5EF4-FFF2-40B4-BE49-F238E27FC236}">
                <a16:creationId xmlns:a16="http://schemas.microsoft.com/office/drawing/2014/main" id="{250C4C12-33A9-9463-80F0-69120A39B4A8}"/>
              </a:ext>
            </a:extLst>
          </p:cNvPr>
          <p:cNvSpPr/>
          <p:nvPr/>
        </p:nvSpPr>
        <p:spPr>
          <a:xfrm>
            <a:off x="8170575" y="1991746"/>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2" name="TextBox 21">
            <a:extLst>
              <a:ext uri="{FF2B5EF4-FFF2-40B4-BE49-F238E27FC236}">
                <a16:creationId xmlns:a16="http://schemas.microsoft.com/office/drawing/2014/main" id="{D889B167-D93A-A95F-5FE1-43B21ECD76CD}"/>
              </a:ext>
            </a:extLst>
          </p:cNvPr>
          <p:cNvSpPr txBox="1"/>
          <p:nvPr/>
        </p:nvSpPr>
        <p:spPr>
          <a:xfrm>
            <a:off x="8681415" y="1660304"/>
            <a:ext cx="2039020" cy="276999"/>
          </a:xfrm>
          <a:prstGeom prst="rect">
            <a:avLst/>
          </a:prstGeom>
          <a:noFill/>
          <a:ln w="12700">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95373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065C85E-D091-DCCF-0DF6-B4F2580C23BF}"/>
              </a:ext>
            </a:extLst>
          </p:cNvPr>
          <p:cNvSpPr>
            <a:spLocks noGrp="1"/>
          </p:cNvSpPr>
          <p:nvPr>
            <p:ph type="dt" sz="half" idx="10"/>
          </p:nvPr>
        </p:nvSpPr>
        <p:spPr/>
        <p:txBody>
          <a:bodyPr/>
          <a:lstStyle/>
          <a:p>
            <a:fld id="{1374DB0C-0FC8-46DA-8069-EC244F58F713}" type="datetime1">
              <a:rPr lang="en-GB" smtClean="0"/>
              <a:t>30/08/2024</a:t>
            </a:fld>
            <a:endParaRPr lang="en-US" dirty="0"/>
          </a:p>
        </p:txBody>
      </p:sp>
      <p:sp>
        <p:nvSpPr>
          <p:cNvPr id="5" name="Footer Placeholder 4">
            <a:extLst>
              <a:ext uri="{FF2B5EF4-FFF2-40B4-BE49-F238E27FC236}">
                <a16:creationId xmlns:a16="http://schemas.microsoft.com/office/drawing/2014/main" id="{A0FC540E-3EF8-D240-9EBD-2EEFB76C2B76}"/>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A7D1B4EF-7067-7EE5-6DBB-CAF4B1F4B7E2}"/>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10" name="Picture 9" descr="A screen shot of a computer&#10;&#10;Description automatically generated">
            <a:extLst>
              <a:ext uri="{FF2B5EF4-FFF2-40B4-BE49-F238E27FC236}">
                <a16:creationId xmlns:a16="http://schemas.microsoft.com/office/drawing/2014/main" id="{F15350D2-CD6E-E566-6A76-8929F8C65443}"/>
              </a:ext>
            </a:extLst>
          </p:cNvPr>
          <p:cNvPicPr>
            <a:picLocks noChangeAspect="1"/>
          </p:cNvPicPr>
          <p:nvPr/>
        </p:nvPicPr>
        <p:blipFill>
          <a:blip r:embed="rId2"/>
          <a:stretch>
            <a:fillRect/>
          </a:stretch>
        </p:blipFill>
        <p:spPr>
          <a:xfrm>
            <a:off x="2064026" y="0"/>
            <a:ext cx="8063948" cy="3529226"/>
          </a:xfrm>
          <a:prstGeom prst="rect">
            <a:avLst/>
          </a:prstGeom>
        </p:spPr>
      </p:pic>
      <p:pic>
        <p:nvPicPr>
          <p:cNvPr id="12" name="Picture 11">
            <a:extLst>
              <a:ext uri="{FF2B5EF4-FFF2-40B4-BE49-F238E27FC236}">
                <a16:creationId xmlns:a16="http://schemas.microsoft.com/office/drawing/2014/main" id="{3ABA9134-183D-40CF-8956-6B8FF5DD51A3}"/>
              </a:ext>
            </a:extLst>
          </p:cNvPr>
          <p:cNvPicPr>
            <a:picLocks noChangeAspect="1"/>
          </p:cNvPicPr>
          <p:nvPr/>
        </p:nvPicPr>
        <p:blipFill>
          <a:blip r:embed="rId3"/>
          <a:stretch>
            <a:fillRect/>
          </a:stretch>
        </p:blipFill>
        <p:spPr>
          <a:xfrm>
            <a:off x="1681904" y="3529226"/>
            <a:ext cx="4414096" cy="2802848"/>
          </a:xfrm>
          <a:prstGeom prst="rect">
            <a:avLst/>
          </a:prstGeom>
        </p:spPr>
      </p:pic>
      <p:pic>
        <p:nvPicPr>
          <p:cNvPr id="14" name="Picture 13">
            <a:extLst>
              <a:ext uri="{FF2B5EF4-FFF2-40B4-BE49-F238E27FC236}">
                <a16:creationId xmlns:a16="http://schemas.microsoft.com/office/drawing/2014/main" id="{94C0836C-FB6F-523A-4ED1-2735307E6006}"/>
              </a:ext>
            </a:extLst>
          </p:cNvPr>
          <p:cNvPicPr>
            <a:picLocks noChangeAspect="1"/>
          </p:cNvPicPr>
          <p:nvPr/>
        </p:nvPicPr>
        <p:blipFill>
          <a:blip r:embed="rId4"/>
          <a:stretch>
            <a:fillRect/>
          </a:stretch>
        </p:blipFill>
        <p:spPr>
          <a:xfrm>
            <a:off x="6096000" y="3529226"/>
            <a:ext cx="4403367" cy="2802848"/>
          </a:xfrm>
          <a:prstGeom prst="rect">
            <a:avLst/>
          </a:prstGeom>
        </p:spPr>
      </p:pic>
    </p:spTree>
    <p:extLst>
      <p:ext uri="{BB962C8B-B14F-4D97-AF65-F5344CB8AC3E}">
        <p14:creationId xmlns:p14="http://schemas.microsoft.com/office/powerpoint/2010/main" val="2822433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654CF-1DC2-0D34-BA5E-A954C1DD205E}"/>
              </a:ext>
            </a:extLst>
          </p:cNvPr>
          <p:cNvSpPr>
            <a:spLocks noGrp="1"/>
          </p:cNvSpPr>
          <p:nvPr>
            <p:ph type="title"/>
          </p:nvPr>
        </p:nvSpPr>
        <p:spPr/>
        <p:txBody>
          <a:bodyPr/>
          <a:lstStyle/>
          <a:p>
            <a:r>
              <a:rPr lang="en-GB" dirty="0"/>
              <a:t>Improvements</a:t>
            </a:r>
            <a:endParaRPr lang="et-EE" dirty="0"/>
          </a:p>
        </p:txBody>
      </p:sp>
      <p:sp>
        <p:nvSpPr>
          <p:cNvPr id="3" name="Text Placeholder 2">
            <a:extLst>
              <a:ext uri="{FF2B5EF4-FFF2-40B4-BE49-F238E27FC236}">
                <a16:creationId xmlns:a16="http://schemas.microsoft.com/office/drawing/2014/main" id="{AF8DEEA1-2AD7-8335-C004-48ABF781A04C}"/>
              </a:ext>
            </a:extLst>
          </p:cNvPr>
          <p:cNvSpPr>
            <a:spLocks noGrp="1"/>
          </p:cNvSpPr>
          <p:nvPr>
            <p:ph type="body" idx="1"/>
          </p:nvPr>
        </p:nvSpPr>
        <p:spPr/>
        <p:txBody>
          <a:bodyPr/>
          <a:lstStyle/>
          <a:p>
            <a:r>
              <a:rPr lang="en-GB" dirty="0"/>
              <a:t>In the past year and ongoing</a:t>
            </a:r>
            <a:endParaRPr lang="et-EE" dirty="0"/>
          </a:p>
        </p:txBody>
      </p:sp>
      <p:sp>
        <p:nvSpPr>
          <p:cNvPr id="4" name="Date Placeholder 3">
            <a:extLst>
              <a:ext uri="{FF2B5EF4-FFF2-40B4-BE49-F238E27FC236}">
                <a16:creationId xmlns:a16="http://schemas.microsoft.com/office/drawing/2014/main" id="{22CF4974-5D0D-3E6C-784F-2BD54477194B}"/>
              </a:ext>
            </a:extLst>
          </p:cNvPr>
          <p:cNvSpPr>
            <a:spLocks noGrp="1"/>
          </p:cNvSpPr>
          <p:nvPr>
            <p:ph type="dt" sz="half" idx="10"/>
          </p:nvPr>
        </p:nvSpPr>
        <p:spPr/>
        <p:txBody>
          <a:bodyPr/>
          <a:lstStyle/>
          <a:p>
            <a:fld id="{ED5BFA41-95C9-49CC-89FB-3D41085EE6E6}" type="datetime1">
              <a:rPr lang="en-GB" smtClean="0"/>
              <a:t>30/08/2024</a:t>
            </a:fld>
            <a:endParaRPr lang="en-US" dirty="0"/>
          </a:p>
        </p:txBody>
      </p:sp>
      <p:sp>
        <p:nvSpPr>
          <p:cNvPr id="5" name="Footer Placeholder 4">
            <a:extLst>
              <a:ext uri="{FF2B5EF4-FFF2-40B4-BE49-F238E27FC236}">
                <a16:creationId xmlns:a16="http://schemas.microsoft.com/office/drawing/2014/main" id="{D8673B58-B7FA-88A2-C279-FE1ABA9232C1}"/>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C8F73608-496E-D6C2-C650-BADCFB96B4A2}"/>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1293347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70115F-47F7-0355-81CC-3C258E74D828}"/>
              </a:ext>
            </a:extLst>
          </p:cNvPr>
          <p:cNvSpPr>
            <a:spLocks noGrp="1"/>
          </p:cNvSpPr>
          <p:nvPr>
            <p:ph idx="1"/>
          </p:nvPr>
        </p:nvSpPr>
        <p:spPr/>
        <p:txBody>
          <a:bodyPr/>
          <a:lstStyle/>
          <a:p>
            <a:r>
              <a:rPr lang="en-GB" dirty="0"/>
              <a:t>Identified and fixed multiple memory leaks and memory-related issues in our software</a:t>
            </a:r>
          </a:p>
          <a:p>
            <a:pPr lvl="1"/>
            <a:r>
              <a:rPr lang="en-GB" dirty="0"/>
              <a:t>Avoiding manual memory management in C++</a:t>
            </a:r>
          </a:p>
          <a:p>
            <a:pPr lvl="1"/>
            <a:r>
              <a:rPr lang="en-GB" dirty="0"/>
              <a:t>More correct usage of shared memory</a:t>
            </a:r>
          </a:p>
          <a:p>
            <a:pPr lvl="2"/>
            <a:r>
              <a:rPr lang="en-GB" dirty="0"/>
              <a:t>No more leaks</a:t>
            </a:r>
          </a:p>
          <a:p>
            <a:pPr lvl="1"/>
            <a:r>
              <a:rPr lang="en-GB" dirty="0"/>
              <a:t>Hidden complexity: C++ and Pybind11 interplay</a:t>
            </a:r>
          </a:p>
          <a:p>
            <a:pPr lvl="2"/>
            <a:r>
              <a:rPr lang="en-GB" dirty="0"/>
              <a:t>E.g. double freeing of memory</a:t>
            </a:r>
          </a:p>
          <a:p>
            <a:pPr lvl="2"/>
            <a:endParaRPr lang="en-GB" dirty="0"/>
          </a:p>
          <a:p>
            <a:r>
              <a:rPr lang="en-GB" dirty="0"/>
              <a:t>Result: more stability, better understanding of our system</a:t>
            </a:r>
          </a:p>
          <a:p>
            <a:pPr lvl="1"/>
            <a:r>
              <a:rPr lang="en-GB" dirty="0"/>
              <a:t>In future, we know how to avoid potential dangers/gotchas</a:t>
            </a:r>
          </a:p>
        </p:txBody>
      </p:sp>
      <p:sp>
        <p:nvSpPr>
          <p:cNvPr id="3" name="Title 2">
            <a:extLst>
              <a:ext uri="{FF2B5EF4-FFF2-40B4-BE49-F238E27FC236}">
                <a16:creationId xmlns:a16="http://schemas.microsoft.com/office/drawing/2014/main" id="{7FADA066-8824-8995-D53D-351CC4CBD15A}"/>
              </a:ext>
            </a:extLst>
          </p:cNvPr>
          <p:cNvSpPr>
            <a:spLocks noGrp="1"/>
          </p:cNvSpPr>
          <p:nvPr>
            <p:ph type="title"/>
          </p:nvPr>
        </p:nvSpPr>
        <p:spPr/>
        <p:txBody>
          <a:bodyPr/>
          <a:lstStyle/>
          <a:p>
            <a:r>
              <a:rPr lang="en-GB" dirty="0"/>
              <a:t>Stability of the readout system</a:t>
            </a:r>
          </a:p>
        </p:txBody>
      </p:sp>
      <p:sp>
        <p:nvSpPr>
          <p:cNvPr id="4" name="Date Placeholder 3">
            <a:extLst>
              <a:ext uri="{FF2B5EF4-FFF2-40B4-BE49-F238E27FC236}">
                <a16:creationId xmlns:a16="http://schemas.microsoft.com/office/drawing/2014/main" id="{CBA02C68-6E2D-0F72-F847-A59A39885D27}"/>
              </a:ext>
            </a:extLst>
          </p:cNvPr>
          <p:cNvSpPr>
            <a:spLocks noGrp="1"/>
          </p:cNvSpPr>
          <p:nvPr>
            <p:ph type="dt" sz="half" idx="10"/>
          </p:nvPr>
        </p:nvSpPr>
        <p:spPr/>
        <p:txBody>
          <a:bodyPr/>
          <a:lstStyle/>
          <a:p>
            <a:fld id="{2FE45D14-45CC-495F-B501-185DEDED737A}" type="datetime1">
              <a:rPr lang="en-GB" smtClean="0"/>
              <a:t>30/08/2024</a:t>
            </a:fld>
            <a:endParaRPr lang="en-US" dirty="0"/>
          </a:p>
        </p:txBody>
      </p:sp>
      <p:sp>
        <p:nvSpPr>
          <p:cNvPr id="5" name="Footer Placeholder 4">
            <a:extLst>
              <a:ext uri="{FF2B5EF4-FFF2-40B4-BE49-F238E27FC236}">
                <a16:creationId xmlns:a16="http://schemas.microsoft.com/office/drawing/2014/main" id="{DFB6326A-0A87-E9BD-C52C-D924F367BA1C}"/>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5B07458F-5382-1DEC-D447-A3674328815D}"/>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32012714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428E34-5000-2721-56CD-E201FD8C652A}"/>
              </a:ext>
            </a:extLst>
          </p:cNvPr>
          <p:cNvSpPr>
            <a:spLocks noGrp="1"/>
          </p:cNvSpPr>
          <p:nvPr>
            <p:ph idx="1"/>
          </p:nvPr>
        </p:nvSpPr>
        <p:spPr/>
        <p:txBody>
          <a:bodyPr>
            <a:normAutofit/>
          </a:bodyPr>
          <a:lstStyle/>
          <a:p>
            <a:r>
              <a:rPr lang="en-GB" dirty="0"/>
              <a:t>Previously, problems with propagating errors between different layers</a:t>
            </a:r>
          </a:p>
          <a:p>
            <a:pPr lvl="1"/>
            <a:r>
              <a:rPr lang="en-GB" dirty="0"/>
              <a:t>Example: REST server </a:t>
            </a:r>
            <a:r>
              <a:rPr lang="en-GB" dirty="0">
                <a:sym typeface="Wingdings" panose="05000000000000000000" pitchFamily="2" charset="2"/>
              </a:rPr>
              <a:t> </a:t>
            </a:r>
            <a:r>
              <a:rPr lang="en-GB" dirty="0"/>
              <a:t>various clients (FESA, Expert API)</a:t>
            </a:r>
          </a:p>
          <a:p>
            <a:pPr lvl="1"/>
            <a:r>
              <a:rPr lang="en-GB" dirty="0"/>
              <a:t>In some cases, invalid states / errors were not detected</a:t>
            </a:r>
          </a:p>
          <a:p>
            <a:r>
              <a:rPr lang="en-GB" dirty="0"/>
              <a:t>Solutions</a:t>
            </a:r>
          </a:p>
          <a:p>
            <a:pPr lvl="1"/>
            <a:r>
              <a:rPr lang="en-GB" dirty="0"/>
              <a:t>Using Flask-RESTX’s built-in exception handling capabilities in combination with rethrowing exceptions on the client side.</a:t>
            </a:r>
          </a:p>
          <a:p>
            <a:pPr lvl="1"/>
            <a:r>
              <a:rPr lang="en-GB" dirty="0"/>
              <a:t>We have also added further user input validation to different layers (at the interfaces) of the software, so that we would discover problems as early as possible, and not let them propagate through the system.</a:t>
            </a:r>
          </a:p>
          <a:p>
            <a:r>
              <a:rPr lang="en-GB" dirty="0"/>
              <a:t>Result: more responsive and reliable system</a:t>
            </a:r>
          </a:p>
          <a:p>
            <a:r>
              <a:rPr lang="en-GB" dirty="0"/>
              <a:t>Additionally, reduced cost of software maintenance (less duplication of custom checks / error handling)</a:t>
            </a:r>
          </a:p>
          <a:p>
            <a:pPr lvl="1"/>
            <a:r>
              <a:rPr lang="en-GB" dirty="0"/>
              <a:t>Also easier to understand and reason about the code</a:t>
            </a:r>
          </a:p>
        </p:txBody>
      </p:sp>
      <p:sp>
        <p:nvSpPr>
          <p:cNvPr id="3" name="Title 2">
            <a:extLst>
              <a:ext uri="{FF2B5EF4-FFF2-40B4-BE49-F238E27FC236}">
                <a16:creationId xmlns:a16="http://schemas.microsoft.com/office/drawing/2014/main" id="{D67EB774-5AD2-E922-CC45-4E95D5D72C07}"/>
              </a:ext>
            </a:extLst>
          </p:cNvPr>
          <p:cNvSpPr>
            <a:spLocks noGrp="1"/>
          </p:cNvSpPr>
          <p:nvPr>
            <p:ph type="title"/>
          </p:nvPr>
        </p:nvSpPr>
        <p:spPr/>
        <p:txBody>
          <a:bodyPr/>
          <a:lstStyle/>
          <a:p>
            <a:r>
              <a:rPr lang="en-GB" dirty="0"/>
              <a:t>Reworking error handling</a:t>
            </a:r>
          </a:p>
        </p:txBody>
      </p:sp>
      <p:sp>
        <p:nvSpPr>
          <p:cNvPr id="4" name="Date Placeholder 3">
            <a:extLst>
              <a:ext uri="{FF2B5EF4-FFF2-40B4-BE49-F238E27FC236}">
                <a16:creationId xmlns:a16="http://schemas.microsoft.com/office/drawing/2014/main" id="{A708E65B-59A4-6F12-42BF-5E63DF43A464}"/>
              </a:ext>
            </a:extLst>
          </p:cNvPr>
          <p:cNvSpPr>
            <a:spLocks noGrp="1"/>
          </p:cNvSpPr>
          <p:nvPr>
            <p:ph type="dt" sz="half" idx="10"/>
          </p:nvPr>
        </p:nvSpPr>
        <p:spPr/>
        <p:txBody>
          <a:bodyPr/>
          <a:lstStyle/>
          <a:p>
            <a:fld id="{E178E993-7C21-458B-8C33-2A1F896AC2D2}" type="datetime1">
              <a:rPr lang="en-GB" smtClean="0"/>
              <a:t>30/08/2024</a:t>
            </a:fld>
            <a:endParaRPr lang="en-US" dirty="0"/>
          </a:p>
        </p:txBody>
      </p:sp>
      <p:sp>
        <p:nvSpPr>
          <p:cNvPr id="5" name="Footer Placeholder 4">
            <a:extLst>
              <a:ext uri="{FF2B5EF4-FFF2-40B4-BE49-F238E27FC236}">
                <a16:creationId xmlns:a16="http://schemas.microsoft.com/office/drawing/2014/main" id="{AFEAF750-5FD1-2E56-542F-D77EBF05F224}"/>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E9AADF91-F379-362A-F7F2-53E30321D8DF}"/>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28634703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3FCA9B-BE28-99D0-B6A7-4E2BB2168A1F}"/>
              </a:ext>
            </a:extLst>
          </p:cNvPr>
          <p:cNvSpPr>
            <a:spLocks noGrp="1"/>
          </p:cNvSpPr>
          <p:nvPr>
            <p:ph idx="1"/>
          </p:nvPr>
        </p:nvSpPr>
        <p:spPr>
          <a:xfrm>
            <a:off x="407988" y="1592263"/>
            <a:ext cx="11376024" cy="4608512"/>
          </a:xfrm>
        </p:spPr>
        <p:txBody>
          <a:bodyPr/>
          <a:lstStyle/>
          <a:p>
            <a:r>
              <a:rPr lang="en-GB" dirty="0"/>
              <a:t>Identified problem: disjointed settings files</a:t>
            </a:r>
          </a:p>
          <a:p>
            <a:r>
              <a:rPr lang="en-GB" dirty="0"/>
              <a:t>Proposal: centralised settings management</a:t>
            </a:r>
          </a:p>
          <a:p>
            <a:pPr lvl="1"/>
            <a:r>
              <a:rPr lang="en-GB" dirty="0"/>
              <a:t>FESA as the single source of truth</a:t>
            </a:r>
          </a:p>
          <a:p>
            <a:pPr lvl="1"/>
            <a:r>
              <a:rPr lang="en-GB" dirty="0"/>
              <a:t>Including the possibility of </a:t>
            </a:r>
            <a:r>
              <a:rPr lang="en-GB" dirty="0" err="1"/>
              <a:t>InCA</a:t>
            </a:r>
            <a:r>
              <a:rPr lang="en-GB" dirty="0"/>
              <a:t>/LSA</a:t>
            </a:r>
          </a:p>
          <a:p>
            <a:pPr lvl="1"/>
            <a:r>
              <a:rPr lang="en-GB" dirty="0"/>
              <a:t>In line with BI-TB recommendations</a:t>
            </a:r>
          </a:p>
          <a:p>
            <a:pPr lvl="1"/>
            <a:endParaRPr lang="en-GB" dirty="0"/>
          </a:p>
          <a:p>
            <a:r>
              <a:rPr lang="en-GB" dirty="0"/>
              <a:t>Involved reworking all parts of the software stack</a:t>
            </a:r>
          </a:p>
          <a:p>
            <a:pPr lvl="1"/>
            <a:r>
              <a:rPr lang="en-GB" dirty="0"/>
              <a:t>Eradicating dependencies on settings files</a:t>
            </a:r>
          </a:p>
          <a:p>
            <a:pPr lvl="1"/>
            <a:r>
              <a:rPr lang="en-GB" dirty="0"/>
              <a:t>Settings can instead be accessed via FESA or via REST, which gets its settings directly from FESA</a:t>
            </a:r>
          </a:p>
          <a:p>
            <a:pPr lvl="1"/>
            <a:r>
              <a:rPr lang="en-GB" dirty="0"/>
              <a:t>Among other things, almost complete redesign of BIPXL API</a:t>
            </a:r>
          </a:p>
          <a:p>
            <a:pPr lvl="1"/>
            <a:endParaRPr lang="en-GB" dirty="0"/>
          </a:p>
          <a:p>
            <a:endParaRPr lang="et-EE" dirty="0"/>
          </a:p>
        </p:txBody>
      </p:sp>
      <p:sp>
        <p:nvSpPr>
          <p:cNvPr id="3" name="Title 2">
            <a:extLst>
              <a:ext uri="{FF2B5EF4-FFF2-40B4-BE49-F238E27FC236}">
                <a16:creationId xmlns:a16="http://schemas.microsoft.com/office/drawing/2014/main" id="{F34025A5-58BA-329E-C215-6BB4C23A6199}"/>
              </a:ext>
            </a:extLst>
          </p:cNvPr>
          <p:cNvSpPr>
            <a:spLocks noGrp="1"/>
          </p:cNvSpPr>
          <p:nvPr>
            <p:ph type="title"/>
          </p:nvPr>
        </p:nvSpPr>
        <p:spPr/>
        <p:txBody>
          <a:bodyPr/>
          <a:lstStyle/>
          <a:p>
            <a:r>
              <a:rPr lang="en-GB" dirty="0"/>
              <a:t>Settings management (I)</a:t>
            </a:r>
            <a:endParaRPr lang="et-EE" dirty="0"/>
          </a:p>
        </p:txBody>
      </p:sp>
      <p:sp>
        <p:nvSpPr>
          <p:cNvPr id="4" name="Date Placeholder 3">
            <a:extLst>
              <a:ext uri="{FF2B5EF4-FFF2-40B4-BE49-F238E27FC236}">
                <a16:creationId xmlns:a16="http://schemas.microsoft.com/office/drawing/2014/main" id="{E3DA82FE-60DF-4A64-8762-F4A13633FEF2}"/>
              </a:ext>
            </a:extLst>
          </p:cNvPr>
          <p:cNvSpPr>
            <a:spLocks noGrp="1"/>
          </p:cNvSpPr>
          <p:nvPr>
            <p:ph type="dt" sz="half" idx="10"/>
          </p:nvPr>
        </p:nvSpPr>
        <p:spPr/>
        <p:txBody>
          <a:bodyPr/>
          <a:lstStyle/>
          <a:p>
            <a:fld id="{2848BD9D-A171-4FC0-A6F3-B9E503404A2A}" type="datetime1">
              <a:rPr lang="en-GB" smtClean="0"/>
              <a:t>30/08/2024</a:t>
            </a:fld>
            <a:endParaRPr lang="en-US" dirty="0"/>
          </a:p>
        </p:txBody>
      </p:sp>
      <p:sp>
        <p:nvSpPr>
          <p:cNvPr id="5" name="Footer Placeholder 4">
            <a:extLst>
              <a:ext uri="{FF2B5EF4-FFF2-40B4-BE49-F238E27FC236}">
                <a16:creationId xmlns:a16="http://schemas.microsoft.com/office/drawing/2014/main" id="{D1E515C1-803D-0ACD-609B-5D29FA9772DC}"/>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348F15B6-1407-56E3-9D2E-9951369EB12C}"/>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756798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B005A9-5120-FC18-E9C1-2C8FC0621086}"/>
              </a:ext>
            </a:extLst>
          </p:cNvPr>
          <p:cNvSpPr>
            <a:spLocks noGrp="1"/>
          </p:cNvSpPr>
          <p:nvPr>
            <p:ph idx="1"/>
          </p:nvPr>
        </p:nvSpPr>
        <p:spPr/>
        <p:txBody>
          <a:bodyPr>
            <a:normAutofit lnSpcReduction="10000"/>
          </a:bodyPr>
          <a:lstStyle/>
          <a:p>
            <a:r>
              <a:rPr lang="en-GB" dirty="0"/>
              <a:t>Some software on FECs:</a:t>
            </a:r>
          </a:p>
          <a:p>
            <a:pPr lvl="1"/>
            <a:r>
              <a:rPr lang="en-GB" dirty="0"/>
              <a:t>BGIPXL FESA class (next presentation)</a:t>
            </a:r>
          </a:p>
          <a:p>
            <a:pPr lvl="1"/>
            <a:r>
              <a:rPr lang="en-GB" dirty="0"/>
              <a:t>FESA classes related to slow control:</a:t>
            </a:r>
          </a:p>
          <a:p>
            <a:pPr lvl="2"/>
            <a:r>
              <a:rPr lang="en-GB" dirty="0"/>
              <a:t>Power supplies</a:t>
            </a:r>
          </a:p>
          <a:p>
            <a:pPr lvl="2"/>
            <a:r>
              <a:rPr lang="en-GB" dirty="0"/>
              <a:t>Cooling</a:t>
            </a:r>
          </a:p>
          <a:p>
            <a:pPr lvl="2"/>
            <a:r>
              <a:rPr lang="en-GB" dirty="0"/>
              <a:t>Temperature probes</a:t>
            </a:r>
          </a:p>
          <a:p>
            <a:r>
              <a:rPr lang="en-GB" dirty="0"/>
              <a:t>PLC software</a:t>
            </a:r>
          </a:p>
          <a:p>
            <a:pPr lvl="1"/>
            <a:r>
              <a:rPr lang="en-GB" dirty="0"/>
              <a:t>A complexity in its own right!</a:t>
            </a:r>
          </a:p>
          <a:p>
            <a:r>
              <a:rPr lang="en-GB" dirty="0"/>
              <a:t>Slow control GUI</a:t>
            </a:r>
          </a:p>
          <a:p>
            <a:r>
              <a:rPr lang="en-GB" dirty="0"/>
              <a:t>Operator GUI</a:t>
            </a:r>
          </a:p>
          <a:p>
            <a:r>
              <a:rPr lang="en-GB" dirty="0" err="1"/>
              <a:t>Vistar</a:t>
            </a:r>
            <a:endParaRPr lang="en-GB" dirty="0"/>
          </a:p>
          <a:p>
            <a:r>
              <a:rPr lang="en-GB" dirty="0"/>
              <a:t>Beam loss removal / post-processing</a:t>
            </a:r>
          </a:p>
          <a:p>
            <a:endParaRPr lang="en-GB" dirty="0"/>
          </a:p>
        </p:txBody>
      </p:sp>
      <p:sp>
        <p:nvSpPr>
          <p:cNvPr id="3" name="Title 2">
            <a:extLst>
              <a:ext uri="{FF2B5EF4-FFF2-40B4-BE49-F238E27FC236}">
                <a16:creationId xmlns:a16="http://schemas.microsoft.com/office/drawing/2014/main" id="{12959243-3FF9-507A-F0F9-B814076AF7DD}"/>
              </a:ext>
            </a:extLst>
          </p:cNvPr>
          <p:cNvSpPr>
            <a:spLocks noGrp="1"/>
          </p:cNvSpPr>
          <p:nvPr>
            <p:ph type="title"/>
          </p:nvPr>
        </p:nvSpPr>
        <p:spPr/>
        <p:txBody>
          <a:bodyPr/>
          <a:lstStyle/>
          <a:p>
            <a:r>
              <a:rPr lang="en-GB" dirty="0"/>
              <a:t>What will not be covered</a:t>
            </a:r>
            <a:endParaRPr lang="et-EE" dirty="0"/>
          </a:p>
        </p:txBody>
      </p:sp>
      <p:sp>
        <p:nvSpPr>
          <p:cNvPr id="4" name="Date Placeholder 3">
            <a:extLst>
              <a:ext uri="{FF2B5EF4-FFF2-40B4-BE49-F238E27FC236}">
                <a16:creationId xmlns:a16="http://schemas.microsoft.com/office/drawing/2014/main" id="{FB609809-BE9A-7130-169A-84EDAF70FBBA}"/>
              </a:ext>
            </a:extLst>
          </p:cNvPr>
          <p:cNvSpPr>
            <a:spLocks noGrp="1"/>
          </p:cNvSpPr>
          <p:nvPr>
            <p:ph type="dt" sz="half" idx="10"/>
          </p:nvPr>
        </p:nvSpPr>
        <p:spPr/>
        <p:txBody>
          <a:bodyPr/>
          <a:lstStyle/>
          <a:p>
            <a:fld id="{C9F62444-9FD0-41C9-9F8E-4EA6AE919965}" type="datetime1">
              <a:rPr lang="en-GB" smtClean="0"/>
              <a:t>30/08/2024</a:t>
            </a:fld>
            <a:endParaRPr lang="en-US" dirty="0"/>
          </a:p>
        </p:txBody>
      </p:sp>
      <p:sp>
        <p:nvSpPr>
          <p:cNvPr id="5" name="Footer Placeholder 4">
            <a:extLst>
              <a:ext uri="{FF2B5EF4-FFF2-40B4-BE49-F238E27FC236}">
                <a16:creationId xmlns:a16="http://schemas.microsoft.com/office/drawing/2014/main" id="{40034C63-183F-6D82-D17D-990CD1C885FF}"/>
              </a:ext>
            </a:extLst>
          </p:cNvPr>
          <p:cNvSpPr>
            <a:spLocks noGrp="1"/>
          </p:cNvSpPr>
          <p:nvPr>
            <p:ph type="ftr" sz="quarter" idx="11"/>
          </p:nvPr>
        </p:nvSpPr>
        <p:spPr/>
        <p:txBody>
          <a:bodyPr/>
          <a:lstStyle/>
          <a:p>
            <a:r>
              <a:rPr lang="en-US" dirty="0"/>
              <a:t>Jüri Jõul | PS and SPS BGI Review | Readout Software</a:t>
            </a:r>
          </a:p>
        </p:txBody>
      </p:sp>
      <p:sp>
        <p:nvSpPr>
          <p:cNvPr id="6" name="Slide Number Placeholder 5">
            <a:extLst>
              <a:ext uri="{FF2B5EF4-FFF2-40B4-BE49-F238E27FC236}">
                <a16:creationId xmlns:a16="http://schemas.microsoft.com/office/drawing/2014/main" id="{A51E1B3C-6873-D150-610E-330EFECFA14D}"/>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8629360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68B30D-7165-69EB-4C72-68B73E4B36C0}"/>
              </a:ext>
            </a:extLst>
          </p:cNvPr>
          <p:cNvSpPr>
            <a:spLocks noGrp="1"/>
          </p:cNvSpPr>
          <p:nvPr>
            <p:ph idx="1"/>
          </p:nvPr>
        </p:nvSpPr>
        <p:spPr/>
        <p:txBody>
          <a:bodyPr/>
          <a:lstStyle/>
          <a:p>
            <a:pPr marL="0" indent="0">
              <a:buNone/>
            </a:pPr>
            <a:r>
              <a:rPr lang="en-GB" dirty="0"/>
              <a:t>Related changes:</a:t>
            </a:r>
          </a:p>
          <a:p>
            <a:r>
              <a:rPr lang="en-GB" dirty="0"/>
              <a:t>Automated pixel masking</a:t>
            </a:r>
          </a:p>
          <a:p>
            <a:pPr lvl="1"/>
            <a:r>
              <a:rPr lang="en-GB" dirty="0"/>
              <a:t>Easier to implement than before</a:t>
            </a:r>
          </a:p>
          <a:p>
            <a:pPr lvl="1"/>
            <a:r>
              <a:rPr lang="en-GB" dirty="0"/>
              <a:t>Leads to fewer expert interventions on operational instruments</a:t>
            </a:r>
          </a:p>
          <a:p>
            <a:r>
              <a:rPr lang="en-GB" dirty="0"/>
              <a:t>Faster reconfiguring of the detectors </a:t>
            </a:r>
          </a:p>
          <a:p>
            <a:pPr lvl="1"/>
            <a:r>
              <a:rPr lang="en-GB" dirty="0"/>
              <a:t>Due to some redesign, we can more easily configure the detector periphery in parallel</a:t>
            </a:r>
          </a:p>
          <a:p>
            <a:pPr lvl="1"/>
            <a:r>
              <a:rPr lang="en-GB" dirty="0"/>
              <a:t>Can also load the pixel masks more quickly</a:t>
            </a:r>
          </a:p>
          <a:p>
            <a:pPr lvl="1"/>
            <a:r>
              <a:rPr lang="en-GB" dirty="0"/>
              <a:t>This leads to better effective radiation hardness and robustness</a:t>
            </a:r>
            <a:endParaRPr lang="et-EE" dirty="0"/>
          </a:p>
        </p:txBody>
      </p:sp>
      <p:sp>
        <p:nvSpPr>
          <p:cNvPr id="3" name="Title 2">
            <a:extLst>
              <a:ext uri="{FF2B5EF4-FFF2-40B4-BE49-F238E27FC236}">
                <a16:creationId xmlns:a16="http://schemas.microsoft.com/office/drawing/2014/main" id="{F766E3B9-B055-CDE7-FF37-9164524784A3}"/>
              </a:ext>
            </a:extLst>
          </p:cNvPr>
          <p:cNvSpPr>
            <a:spLocks noGrp="1"/>
          </p:cNvSpPr>
          <p:nvPr>
            <p:ph type="title"/>
          </p:nvPr>
        </p:nvSpPr>
        <p:spPr/>
        <p:txBody>
          <a:bodyPr/>
          <a:lstStyle/>
          <a:p>
            <a:r>
              <a:rPr lang="en-GB" dirty="0"/>
              <a:t>Settings management (II)</a:t>
            </a:r>
            <a:endParaRPr lang="et-EE" dirty="0"/>
          </a:p>
        </p:txBody>
      </p:sp>
      <p:sp>
        <p:nvSpPr>
          <p:cNvPr id="4" name="Date Placeholder 3">
            <a:extLst>
              <a:ext uri="{FF2B5EF4-FFF2-40B4-BE49-F238E27FC236}">
                <a16:creationId xmlns:a16="http://schemas.microsoft.com/office/drawing/2014/main" id="{08F0AFC0-D2F8-71BE-9A3D-692F8F61CB2D}"/>
              </a:ext>
            </a:extLst>
          </p:cNvPr>
          <p:cNvSpPr>
            <a:spLocks noGrp="1"/>
          </p:cNvSpPr>
          <p:nvPr>
            <p:ph type="dt" sz="half" idx="10"/>
          </p:nvPr>
        </p:nvSpPr>
        <p:spPr/>
        <p:txBody>
          <a:bodyPr/>
          <a:lstStyle/>
          <a:p>
            <a:fld id="{233EC2B1-6634-4848-8FF7-0B32A84AF87B}" type="datetime1">
              <a:rPr lang="en-GB" smtClean="0"/>
              <a:t>30/08/2024</a:t>
            </a:fld>
            <a:endParaRPr lang="en-US" dirty="0"/>
          </a:p>
        </p:txBody>
      </p:sp>
      <p:sp>
        <p:nvSpPr>
          <p:cNvPr id="5" name="Footer Placeholder 4">
            <a:extLst>
              <a:ext uri="{FF2B5EF4-FFF2-40B4-BE49-F238E27FC236}">
                <a16:creationId xmlns:a16="http://schemas.microsoft.com/office/drawing/2014/main" id="{C59AC7F1-D28F-3ABF-3F6E-2712315B0276}"/>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9F11F214-FBFC-0F2A-E217-C7B878900D44}"/>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34742724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2CD792-9B76-2DE4-A3AB-F3568B3D67F4}"/>
              </a:ext>
            </a:extLst>
          </p:cNvPr>
          <p:cNvSpPr>
            <a:spLocks noGrp="1"/>
          </p:cNvSpPr>
          <p:nvPr>
            <p:ph idx="1"/>
          </p:nvPr>
        </p:nvSpPr>
        <p:spPr/>
        <p:txBody>
          <a:bodyPr/>
          <a:lstStyle/>
          <a:p>
            <a:r>
              <a:rPr lang="en-GB" dirty="0"/>
              <a:t>Previously, no logging on SoC</a:t>
            </a:r>
          </a:p>
          <a:p>
            <a:r>
              <a:rPr lang="en-GB" dirty="0"/>
              <a:t>With the help of the tracing team (BE-CSS-CPA), we have now implemented logging functionality in our software stack</a:t>
            </a:r>
          </a:p>
          <a:p>
            <a:pPr lvl="1"/>
            <a:r>
              <a:rPr lang="en-GB" dirty="0"/>
              <a:t>Including LUMENS-based configuration of the FECs</a:t>
            </a:r>
          </a:p>
          <a:p>
            <a:r>
              <a:rPr lang="en-GB" dirty="0"/>
              <a:t>This enables us to detect and investigate problems with much more ease, leading to increasing system reliability over time</a:t>
            </a:r>
          </a:p>
          <a:p>
            <a:r>
              <a:rPr lang="en-GB" dirty="0"/>
              <a:t>We can also monitor chosen parameters of our system (e.g. memory usage), further helping us in analysing our system’s performance</a:t>
            </a:r>
          </a:p>
          <a:p>
            <a:pPr marL="0" indent="0">
              <a:buNone/>
            </a:pPr>
            <a:endParaRPr lang="en-GB" dirty="0"/>
          </a:p>
        </p:txBody>
      </p:sp>
      <p:sp>
        <p:nvSpPr>
          <p:cNvPr id="3" name="Title 2">
            <a:extLst>
              <a:ext uri="{FF2B5EF4-FFF2-40B4-BE49-F238E27FC236}">
                <a16:creationId xmlns:a16="http://schemas.microsoft.com/office/drawing/2014/main" id="{28F69B55-1F8C-3228-E7B4-CCAFD8446E5A}"/>
              </a:ext>
            </a:extLst>
          </p:cNvPr>
          <p:cNvSpPr>
            <a:spLocks noGrp="1"/>
          </p:cNvSpPr>
          <p:nvPr>
            <p:ph type="title"/>
          </p:nvPr>
        </p:nvSpPr>
        <p:spPr/>
        <p:txBody>
          <a:bodyPr/>
          <a:lstStyle/>
          <a:p>
            <a:r>
              <a:rPr lang="en-GB" dirty="0"/>
              <a:t>Logging</a:t>
            </a:r>
          </a:p>
        </p:txBody>
      </p:sp>
      <p:sp>
        <p:nvSpPr>
          <p:cNvPr id="4" name="Date Placeholder 3">
            <a:extLst>
              <a:ext uri="{FF2B5EF4-FFF2-40B4-BE49-F238E27FC236}">
                <a16:creationId xmlns:a16="http://schemas.microsoft.com/office/drawing/2014/main" id="{B66A5B1C-42AF-3604-A102-2284DD05C528}"/>
              </a:ext>
            </a:extLst>
          </p:cNvPr>
          <p:cNvSpPr>
            <a:spLocks noGrp="1"/>
          </p:cNvSpPr>
          <p:nvPr>
            <p:ph type="dt" sz="half" idx="10"/>
          </p:nvPr>
        </p:nvSpPr>
        <p:spPr/>
        <p:txBody>
          <a:bodyPr/>
          <a:lstStyle/>
          <a:p>
            <a:fld id="{F101B93E-B844-4138-9EEC-8034711AFB13}" type="datetime1">
              <a:rPr lang="en-GB" smtClean="0"/>
              <a:t>30/08/2024</a:t>
            </a:fld>
            <a:endParaRPr lang="en-US" dirty="0"/>
          </a:p>
        </p:txBody>
      </p:sp>
      <p:sp>
        <p:nvSpPr>
          <p:cNvPr id="5" name="Footer Placeholder 4">
            <a:extLst>
              <a:ext uri="{FF2B5EF4-FFF2-40B4-BE49-F238E27FC236}">
                <a16:creationId xmlns:a16="http://schemas.microsoft.com/office/drawing/2014/main" id="{657BE75E-8EF4-F52E-F17C-E429AE90E9F4}"/>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35B44165-48F4-7B23-97E5-1F95EDFF710B}"/>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8" name="Picture 7">
            <a:extLst>
              <a:ext uri="{FF2B5EF4-FFF2-40B4-BE49-F238E27FC236}">
                <a16:creationId xmlns:a16="http://schemas.microsoft.com/office/drawing/2014/main" id="{B0491391-33EB-2936-5B59-3D5EF7D9C491}"/>
              </a:ext>
            </a:extLst>
          </p:cNvPr>
          <p:cNvPicPr>
            <a:picLocks noChangeAspect="1"/>
          </p:cNvPicPr>
          <p:nvPr/>
        </p:nvPicPr>
        <p:blipFill>
          <a:blip r:embed="rId2"/>
          <a:stretch>
            <a:fillRect/>
          </a:stretch>
        </p:blipFill>
        <p:spPr>
          <a:xfrm>
            <a:off x="7217901" y="4083697"/>
            <a:ext cx="4230272" cy="2270006"/>
          </a:xfrm>
          <a:prstGeom prst="rect">
            <a:avLst/>
          </a:prstGeom>
        </p:spPr>
      </p:pic>
    </p:spTree>
    <p:extLst>
      <p:ext uri="{BB962C8B-B14F-4D97-AF65-F5344CB8AC3E}">
        <p14:creationId xmlns:p14="http://schemas.microsoft.com/office/powerpoint/2010/main" val="446778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5FEFDA-4A84-0E7E-0DF7-B80B12A4C41A}"/>
              </a:ext>
            </a:extLst>
          </p:cNvPr>
          <p:cNvSpPr>
            <a:spLocks noGrp="1"/>
          </p:cNvSpPr>
          <p:nvPr>
            <p:ph idx="1"/>
          </p:nvPr>
        </p:nvSpPr>
        <p:spPr/>
        <p:txBody>
          <a:bodyPr>
            <a:normAutofit fontScale="92500" lnSpcReduction="20000"/>
          </a:bodyPr>
          <a:lstStyle/>
          <a:p>
            <a:r>
              <a:rPr lang="en-GB" dirty="0"/>
              <a:t>Reducing technical debt (in addition to better memory management)</a:t>
            </a:r>
          </a:p>
          <a:p>
            <a:pPr lvl="1"/>
            <a:r>
              <a:rPr lang="en-GB" dirty="0"/>
              <a:t>Removing code duplication</a:t>
            </a:r>
          </a:p>
          <a:p>
            <a:pPr lvl="1"/>
            <a:r>
              <a:rPr lang="en-GB" dirty="0"/>
              <a:t>Avoiding global state</a:t>
            </a:r>
          </a:p>
          <a:p>
            <a:pPr lvl="1"/>
            <a:r>
              <a:rPr lang="en-GB" dirty="0"/>
              <a:t>Increasing cohesion and modularity</a:t>
            </a:r>
          </a:p>
          <a:p>
            <a:pPr lvl="1"/>
            <a:r>
              <a:rPr lang="en-GB" dirty="0"/>
              <a:t>Adding tests</a:t>
            </a:r>
          </a:p>
          <a:p>
            <a:pPr lvl="1"/>
            <a:r>
              <a:rPr lang="en-GB" dirty="0"/>
              <a:t>Partial support for cross-compilation and testing</a:t>
            </a:r>
          </a:p>
          <a:p>
            <a:pPr marL="366712" lvl="1" indent="0">
              <a:buNone/>
            </a:pPr>
            <a:r>
              <a:rPr lang="en-GB" dirty="0"/>
              <a:t>All of the above improve the software and reduce maintenance cost!</a:t>
            </a:r>
          </a:p>
          <a:p>
            <a:r>
              <a:rPr lang="en-GB" dirty="0"/>
              <a:t>Better access to software on the SoC</a:t>
            </a:r>
          </a:p>
          <a:p>
            <a:pPr lvl="1"/>
            <a:r>
              <a:rPr lang="en-GB" dirty="0"/>
              <a:t>GitLab access – leads to quicker development and updates</a:t>
            </a:r>
          </a:p>
          <a:p>
            <a:r>
              <a:rPr lang="en-GB" dirty="0"/>
              <a:t>Reverse proxy</a:t>
            </a:r>
          </a:p>
          <a:p>
            <a:pPr lvl="1"/>
            <a:r>
              <a:rPr lang="en-GB" dirty="0"/>
              <a:t>Easier access to instruments</a:t>
            </a:r>
          </a:p>
          <a:p>
            <a:r>
              <a:rPr lang="en-GB" dirty="0"/>
              <a:t>Revived equalization procedure</a:t>
            </a:r>
          </a:p>
          <a:p>
            <a:pPr lvl="1"/>
            <a:r>
              <a:rPr lang="en-GB" dirty="0"/>
              <a:t>As script</a:t>
            </a:r>
          </a:p>
          <a:p>
            <a:r>
              <a:rPr lang="en-GB" dirty="0"/>
              <a:t>Long list of small improvements/modifications…</a:t>
            </a:r>
          </a:p>
        </p:txBody>
      </p:sp>
      <p:sp>
        <p:nvSpPr>
          <p:cNvPr id="3" name="Title 2">
            <a:extLst>
              <a:ext uri="{FF2B5EF4-FFF2-40B4-BE49-F238E27FC236}">
                <a16:creationId xmlns:a16="http://schemas.microsoft.com/office/drawing/2014/main" id="{2F5229CC-26A3-0550-2314-2BB3562BFDF4}"/>
              </a:ext>
            </a:extLst>
          </p:cNvPr>
          <p:cNvSpPr>
            <a:spLocks noGrp="1"/>
          </p:cNvSpPr>
          <p:nvPr>
            <p:ph type="title"/>
          </p:nvPr>
        </p:nvSpPr>
        <p:spPr/>
        <p:txBody>
          <a:bodyPr/>
          <a:lstStyle/>
          <a:p>
            <a:r>
              <a:rPr lang="en-GB" dirty="0"/>
              <a:t>Quality of life (and code) improvements</a:t>
            </a:r>
            <a:endParaRPr lang="et-EE" dirty="0"/>
          </a:p>
        </p:txBody>
      </p:sp>
      <p:sp>
        <p:nvSpPr>
          <p:cNvPr id="4" name="Date Placeholder 3">
            <a:extLst>
              <a:ext uri="{FF2B5EF4-FFF2-40B4-BE49-F238E27FC236}">
                <a16:creationId xmlns:a16="http://schemas.microsoft.com/office/drawing/2014/main" id="{C78B58C7-CB4C-8868-0BAB-90CF9934A840}"/>
              </a:ext>
            </a:extLst>
          </p:cNvPr>
          <p:cNvSpPr>
            <a:spLocks noGrp="1"/>
          </p:cNvSpPr>
          <p:nvPr>
            <p:ph type="dt" sz="half" idx="10"/>
          </p:nvPr>
        </p:nvSpPr>
        <p:spPr/>
        <p:txBody>
          <a:bodyPr/>
          <a:lstStyle/>
          <a:p>
            <a:fld id="{7E16DAE7-71FD-46C7-8E39-B2BD4D282837}" type="datetime1">
              <a:rPr lang="en-GB" smtClean="0"/>
              <a:t>30/08/2024</a:t>
            </a:fld>
            <a:endParaRPr lang="en-US" dirty="0"/>
          </a:p>
        </p:txBody>
      </p:sp>
      <p:sp>
        <p:nvSpPr>
          <p:cNvPr id="5" name="Footer Placeholder 4">
            <a:extLst>
              <a:ext uri="{FF2B5EF4-FFF2-40B4-BE49-F238E27FC236}">
                <a16:creationId xmlns:a16="http://schemas.microsoft.com/office/drawing/2014/main" id="{3BB38CAB-19C8-F81F-4178-3087F669F91A}"/>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CA9237B0-7A12-D486-B062-07B8E4F72A06}"/>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1973520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64AB9-20A7-9D91-1958-6D65DE3C269F}"/>
              </a:ext>
            </a:extLst>
          </p:cNvPr>
          <p:cNvSpPr>
            <a:spLocks noGrp="1"/>
          </p:cNvSpPr>
          <p:nvPr>
            <p:ph type="title"/>
          </p:nvPr>
        </p:nvSpPr>
        <p:spPr/>
        <p:txBody>
          <a:bodyPr/>
          <a:lstStyle/>
          <a:p>
            <a:r>
              <a:rPr lang="en-GB" dirty="0"/>
              <a:t>Current problems</a:t>
            </a:r>
            <a:endParaRPr lang="et-EE" dirty="0"/>
          </a:p>
        </p:txBody>
      </p:sp>
      <p:sp>
        <p:nvSpPr>
          <p:cNvPr id="3" name="Text Placeholder 2">
            <a:extLst>
              <a:ext uri="{FF2B5EF4-FFF2-40B4-BE49-F238E27FC236}">
                <a16:creationId xmlns:a16="http://schemas.microsoft.com/office/drawing/2014/main" id="{4368F167-2BAD-635E-6FFF-769285D771AD}"/>
              </a:ext>
            </a:extLst>
          </p:cNvPr>
          <p:cNvSpPr>
            <a:spLocks noGrp="1"/>
          </p:cNvSpPr>
          <p:nvPr>
            <p:ph type="body" idx="1"/>
          </p:nvPr>
        </p:nvSpPr>
        <p:spPr/>
        <p:txBody>
          <a:bodyPr/>
          <a:lstStyle/>
          <a:p>
            <a:r>
              <a:rPr lang="en-GB" dirty="0"/>
              <a:t>And complexities</a:t>
            </a:r>
            <a:endParaRPr lang="et-EE" dirty="0"/>
          </a:p>
        </p:txBody>
      </p:sp>
      <p:sp>
        <p:nvSpPr>
          <p:cNvPr id="4" name="Date Placeholder 3">
            <a:extLst>
              <a:ext uri="{FF2B5EF4-FFF2-40B4-BE49-F238E27FC236}">
                <a16:creationId xmlns:a16="http://schemas.microsoft.com/office/drawing/2014/main" id="{7092AF7D-79A8-0230-3212-22383F611B20}"/>
              </a:ext>
            </a:extLst>
          </p:cNvPr>
          <p:cNvSpPr>
            <a:spLocks noGrp="1"/>
          </p:cNvSpPr>
          <p:nvPr>
            <p:ph type="dt" sz="half" idx="10"/>
          </p:nvPr>
        </p:nvSpPr>
        <p:spPr/>
        <p:txBody>
          <a:bodyPr/>
          <a:lstStyle/>
          <a:p>
            <a:fld id="{A7B8E7F3-A47C-469F-B3D0-3C9851CB2F04}" type="datetime1">
              <a:rPr lang="en-GB" smtClean="0"/>
              <a:t>30/08/2024</a:t>
            </a:fld>
            <a:endParaRPr lang="en-US" dirty="0"/>
          </a:p>
        </p:txBody>
      </p:sp>
      <p:sp>
        <p:nvSpPr>
          <p:cNvPr id="5" name="Footer Placeholder 4">
            <a:extLst>
              <a:ext uri="{FF2B5EF4-FFF2-40B4-BE49-F238E27FC236}">
                <a16:creationId xmlns:a16="http://schemas.microsoft.com/office/drawing/2014/main" id="{08F9D611-1683-A2C5-C586-A365DFB56406}"/>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6F5D882F-A744-FBE2-591C-44051CA77D58}"/>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31136828"/>
      </p:ext>
    </p:extLst>
  </p:cSld>
  <p:clrMapOvr>
    <a:masterClrMapping/>
  </p:clrMapOvr>
  <p:extLst>
    <p:ext uri="{6950BFC3-D8DA-4A85-94F7-54DA5524770B}">
      <p188:commentRel xmlns:p188="http://schemas.microsoft.com/office/powerpoint/2018/8/main" r:id="rId2"/>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956F34-FA45-0734-C71E-ED821B0E3677}"/>
              </a:ext>
            </a:extLst>
          </p:cNvPr>
          <p:cNvSpPr>
            <a:spLocks noGrp="1"/>
          </p:cNvSpPr>
          <p:nvPr>
            <p:ph idx="1"/>
          </p:nvPr>
        </p:nvSpPr>
        <p:spPr/>
        <p:txBody>
          <a:bodyPr/>
          <a:lstStyle/>
          <a:p>
            <a:pPr marL="0" indent="0">
              <a:buNone/>
            </a:pPr>
            <a:r>
              <a:rPr lang="en-GB" dirty="0"/>
              <a:t>Problems:</a:t>
            </a:r>
          </a:p>
          <a:p>
            <a:pPr lvl="1"/>
            <a:r>
              <a:rPr lang="en-GB" dirty="0"/>
              <a:t>Non-uniform hardware access</a:t>
            </a:r>
          </a:p>
          <a:p>
            <a:pPr lvl="2"/>
            <a:r>
              <a:rPr lang="en-GB" dirty="0"/>
              <a:t>Via Internal Driver or Python module</a:t>
            </a:r>
          </a:p>
          <a:p>
            <a:pPr lvl="1"/>
            <a:r>
              <a:rPr lang="en-GB" dirty="0"/>
              <a:t>Global state</a:t>
            </a:r>
          </a:p>
          <a:p>
            <a:pPr lvl="2"/>
            <a:r>
              <a:rPr lang="en-GB" dirty="0"/>
              <a:t>Difficult to understand and test</a:t>
            </a:r>
          </a:p>
          <a:p>
            <a:pPr marL="0" indent="0">
              <a:buNone/>
            </a:pPr>
            <a:r>
              <a:rPr lang="en-GB" dirty="0"/>
              <a:t>Solutions:</a:t>
            </a:r>
          </a:p>
          <a:p>
            <a:pPr lvl="1"/>
            <a:r>
              <a:rPr lang="en-GB" dirty="0"/>
              <a:t>Remove standalone Python module</a:t>
            </a:r>
          </a:p>
          <a:p>
            <a:pPr lvl="1"/>
            <a:r>
              <a:rPr lang="en-GB" dirty="0"/>
              <a:t>Rework/refactor to reduce global state</a:t>
            </a:r>
            <a:endParaRPr lang="et-EE" dirty="0"/>
          </a:p>
        </p:txBody>
      </p:sp>
      <p:sp>
        <p:nvSpPr>
          <p:cNvPr id="3" name="Title 2">
            <a:extLst>
              <a:ext uri="{FF2B5EF4-FFF2-40B4-BE49-F238E27FC236}">
                <a16:creationId xmlns:a16="http://schemas.microsoft.com/office/drawing/2014/main" id="{8B2E9B6A-8CE6-994A-0471-9D8873BDD98C}"/>
              </a:ext>
            </a:extLst>
          </p:cNvPr>
          <p:cNvSpPr>
            <a:spLocks noGrp="1"/>
          </p:cNvSpPr>
          <p:nvPr>
            <p:ph type="title"/>
          </p:nvPr>
        </p:nvSpPr>
        <p:spPr/>
        <p:txBody>
          <a:bodyPr/>
          <a:lstStyle/>
          <a:p>
            <a:r>
              <a:rPr lang="en-GB" dirty="0"/>
              <a:t>Internal Driver + Python + REST server</a:t>
            </a:r>
            <a:endParaRPr lang="et-EE" dirty="0"/>
          </a:p>
        </p:txBody>
      </p:sp>
      <p:sp>
        <p:nvSpPr>
          <p:cNvPr id="4" name="Date Placeholder 3">
            <a:extLst>
              <a:ext uri="{FF2B5EF4-FFF2-40B4-BE49-F238E27FC236}">
                <a16:creationId xmlns:a16="http://schemas.microsoft.com/office/drawing/2014/main" id="{1B28A706-AE06-5F66-64FD-74C6A055295A}"/>
              </a:ext>
            </a:extLst>
          </p:cNvPr>
          <p:cNvSpPr>
            <a:spLocks noGrp="1"/>
          </p:cNvSpPr>
          <p:nvPr>
            <p:ph type="dt" sz="half" idx="10"/>
          </p:nvPr>
        </p:nvSpPr>
        <p:spPr/>
        <p:txBody>
          <a:bodyPr/>
          <a:lstStyle/>
          <a:p>
            <a:fld id="{A6364CB1-74A7-40DA-B4D8-225DB0384F94}" type="datetime1">
              <a:rPr lang="en-GB" smtClean="0"/>
              <a:t>30/08/2024</a:t>
            </a:fld>
            <a:endParaRPr lang="en-US" dirty="0"/>
          </a:p>
        </p:txBody>
      </p:sp>
      <p:sp>
        <p:nvSpPr>
          <p:cNvPr id="5" name="Footer Placeholder 4">
            <a:extLst>
              <a:ext uri="{FF2B5EF4-FFF2-40B4-BE49-F238E27FC236}">
                <a16:creationId xmlns:a16="http://schemas.microsoft.com/office/drawing/2014/main" id="{CC558E83-A64C-7FB9-2E8D-112C93252276}"/>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B269D286-6C26-110A-D481-DBF9D24EE33E}"/>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831384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19EEAA-D330-42F2-FBBD-710087DC342E}"/>
              </a:ext>
            </a:extLst>
          </p:cNvPr>
          <p:cNvSpPr>
            <a:spLocks noGrp="1"/>
          </p:cNvSpPr>
          <p:nvPr>
            <p:ph idx="1"/>
          </p:nvPr>
        </p:nvSpPr>
        <p:spPr/>
        <p:txBody>
          <a:bodyPr>
            <a:normAutofit fontScale="92500" lnSpcReduction="10000"/>
          </a:bodyPr>
          <a:lstStyle/>
          <a:p>
            <a:pPr marL="0" indent="0">
              <a:buNone/>
            </a:pPr>
            <a:r>
              <a:rPr lang="en-GB" dirty="0"/>
              <a:t>Problems:</a:t>
            </a:r>
          </a:p>
          <a:p>
            <a:pPr lvl="1"/>
            <a:r>
              <a:rPr lang="en-GB" dirty="0"/>
              <a:t>Inefficient – waits too long to start processing</a:t>
            </a:r>
          </a:p>
          <a:p>
            <a:pPr lvl="1"/>
            <a:r>
              <a:rPr lang="en-GB" dirty="0"/>
              <a:t>Not well-behaved</a:t>
            </a:r>
          </a:p>
          <a:p>
            <a:pPr lvl="2"/>
            <a:r>
              <a:rPr lang="en-GB" dirty="0"/>
              <a:t>When signals arrive out of order</a:t>
            </a:r>
          </a:p>
          <a:p>
            <a:pPr lvl="2"/>
            <a:r>
              <a:rPr lang="en-GB" dirty="0"/>
              <a:t>When there is no injection</a:t>
            </a:r>
          </a:p>
          <a:p>
            <a:pPr lvl="1"/>
            <a:r>
              <a:rPr lang="en-GB" dirty="0"/>
              <a:t>Mixed control and data readout – race conditions</a:t>
            </a:r>
          </a:p>
          <a:p>
            <a:pPr lvl="1"/>
            <a:r>
              <a:rPr lang="en-GB" dirty="0"/>
              <a:t>Duplication of raw data processing (REST server) </a:t>
            </a:r>
          </a:p>
          <a:p>
            <a:pPr marL="0" indent="0">
              <a:buNone/>
            </a:pPr>
            <a:r>
              <a:rPr lang="en-GB" dirty="0"/>
              <a:t>Solutions:</a:t>
            </a:r>
          </a:p>
          <a:p>
            <a:pPr lvl="1"/>
            <a:r>
              <a:rPr lang="en-GB" dirty="0"/>
              <a:t>Review and improve the processing logic</a:t>
            </a:r>
          </a:p>
          <a:p>
            <a:pPr lvl="2"/>
            <a:r>
              <a:rPr lang="en-GB" dirty="0"/>
              <a:t>Start processing as early as possible</a:t>
            </a:r>
          </a:p>
          <a:p>
            <a:pPr lvl="1"/>
            <a:r>
              <a:rPr lang="en-GB" dirty="0"/>
              <a:t>Create a state machine more tolerant towards missing events</a:t>
            </a:r>
          </a:p>
          <a:p>
            <a:pPr lvl="2"/>
            <a:r>
              <a:rPr lang="en-GB" dirty="0"/>
              <a:t>Utilise logging and status flags to notify users of issues</a:t>
            </a:r>
          </a:p>
          <a:p>
            <a:pPr lvl="1"/>
            <a:r>
              <a:rPr lang="en-GB" dirty="0"/>
              <a:t>Move hardware control to REST server</a:t>
            </a:r>
          </a:p>
          <a:p>
            <a:pPr lvl="1"/>
            <a:r>
              <a:rPr lang="en-GB" dirty="0"/>
              <a:t>Move all event processing functionality to REST server?</a:t>
            </a:r>
          </a:p>
          <a:p>
            <a:pPr lvl="1"/>
            <a:endParaRPr lang="et-EE" dirty="0"/>
          </a:p>
        </p:txBody>
      </p:sp>
      <p:sp>
        <p:nvSpPr>
          <p:cNvPr id="3" name="Title 2">
            <a:extLst>
              <a:ext uri="{FF2B5EF4-FFF2-40B4-BE49-F238E27FC236}">
                <a16:creationId xmlns:a16="http://schemas.microsoft.com/office/drawing/2014/main" id="{3237C3DD-D140-FD9C-51CA-981ED551E961}"/>
              </a:ext>
            </a:extLst>
          </p:cNvPr>
          <p:cNvSpPr>
            <a:spLocks noGrp="1"/>
          </p:cNvSpPr>
          <p:nvPr>
            <p:ph type="title"/>
          </p:nvPr>
        </p:nvSpPr>
        <p:spPr/>
        <p:txBody>
          <a:bodyPr/>
          <a:lstStyle/>
          <a:p>
            <a:r>
              <a:rPr lang="en-GB" dirty="0"/>
              <a:t>Event Processing Application</a:t>
            </a:r>
            <a:endParaRPr lang="et-EE" dirty="0"/>
          </a:p>
        </p:txBody>
      </p:sp>
      <p:sp>
        <p:nvSpPr>
          <p:cNvPr id="4" name="Date Placeholder 3">
            <a:extLst>
              <a:ext uri="{FF2B5EF4-FFF2-40B4-BE49-F238E27FC236}">
                <a16:creationId xmlns:a16="http://schemas.microsoft.com/office/drawing/2014/main" id="{2A3ABCB7-A312-1858-A73E-2E6C8C95DF97}"/>
              </a:ext>
            </a:extLst>
          </p:cNvPr>
          <p:cNvSpPr>
            <a:spLocks noGrp="1"/>
          </p:cNvSpPr>
          <p:nvPr>
            <p:ph type="dt" sz="half" idx="10"/>
          </p:nvPr>
        </p:nvSpPr>
        <p:spPr/>
        <p:txBody>
          <a:bodyPr/>
          <a:lstStyle/>
          <a:p>
            <a:fld id="{F7B86B18-54BF-40FB-8BA1-C53495F03F2D}" type="datetime1">
              <a:rPr lang="en-GB" smtClean="0"/>
              <a:t>30/08/2024</a:t>
            </a:fld>
            <a:endParaRPr lang="en-US" dirty="0"/>
          </a:p>
        </p:txBody>
      </p:sp>
      <p:sp>
        <p:nvSpPr>
          <p:cNvPr id="5" name="Footer Placeholder 4">
            <a:extLst>
              <a:ext uri="{FF2B5EF4-FFF2-40B4-BE49-F238E27FC236}">
                <a16:creationId xmlns:a16="http://schemas.microsoft.com/office/drawing/2014/main" id="{DEB89EFB-E2E6-3D76-E9D2-5A2D7937D637}"/>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95167746-3AA2-6C26-45A1-F0E9E6614D44}"/>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33598906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F4C05BB-E3AB-00B0-3EBE-C378F38A8102}"/>
              </a:ext>
            </a:extLst>
          </p:cNvPr>
          <p:cNvPicPr>
            <a:picLocks noChangeAspect="1"/>
          </p:cNvPicPr>
          <p:nvPr/>
        </p:nvPicPr>
        <p:blipFill>
          <a:blip r:embed="rId2"/>
          <a:stretch>
            <a:fillRect/>
          </a:stretch>
        </p:blipFill>
        <p:spPr>
          <a:xfrm>
            <a:off x="6323750" y="1451941"/>
            <a:ext cx="5071414" cy="3954118"/>
          </a:xfrm>
          <a:prstGeom prst="rect">
            <a:avLst/>
          </a:prstGeom>
        </p:spPr>
      </p:pic>
      <p:sp>
        <p:nvSpPr>
          <p:cNvPr id="2" name="Content Placeholder 1">
            <a:extLst>
              <a:ext uri="{FF2B5EF4-FFF2-40B4-BE49-F238E27FC236}">
                <a16:creationId xmlns:a16="http://schemas.microsoft.com/office/drawing/2014/main" id="{0E7A25EA-981B-B206-2F87-E72F98F2BE9A}"/>
              </a:ext>
            </a:extLst>
          </p:cNvPr>
          <p:cNvSpPr>
            <a:spLocks noGrp="1"/>
          </p:cNvSpPr>
          <p:nvPr>
            <p:ph idx="1"/>
          </p:nvPr>
        </p:nvSpPr>
        <p:spPr/>
        <p:txBody>
          <a:bodyPr>
            <a:normAutofit fontScale="92500" lnSpcReduction="10000"/>
          </a:bodyPr>
          <a:lstStyle/>
          <a:p>
            <a:pPr marL="0" indent="0">
              <a:buNone/>
            </a:pPr>
            <a:r>
              <a:rPr lang="en-GB" dirty="0"/>
              <a:t>Problems:</a:t>
            </a:r>
          </a:p>
          <a:p>
            <a:pPr lvl="1"/>
            <a:r>
              <a:rPr lang="en-GB" dirty="0"/>
              <a:t>Legacy dependencies</a:t>
            </a:r>
          </a:p>
          <a:p>
            <a:pPr lvl="2"/>
            <a:r>
              <a:rPr lang="en-GB" dirty="0"/>
              <a:t>BIPXL Software Driver</a:t>
            </a:r>
          </a:p>
          <a:p>
            <a:pPr lvl="1"/>
            <a:r>
              <a:rPr lang="en-GB" dirty="0"/>
              <a:t>Two communication channels</a:t>
            </a:r>
          </a:p>
          <a:p>
            <a:pPr lvl="2"/>
            <a:r>
              <a:rPr lang="en-GB" dirty="0"/>
              <a:t>HTTP/REST</a:t>
            </a:r>
          </a:p>
          <a:p>
            <a:pPr lvl="2"/>
            <a:r>
              <a:rPr lang="en-GB" dirty="0"/>
              <a:t>IPbus</a:t>
            </a:r>
          </a:p>
          <a:p>
            <a:pPr lvl="1"/>
            <a:r>
              <a:rPr lang="en-GB" dirty="0"/>
              <a:t>Complicated and inflexible build system</a:t>
            </a:r>
          </a:p>
          <a:p>
            <a:pPr lvl="1"/>
            <a:r>
              <a:rPr lang="en-GB" dirty="0"/>
              <a:t>Complicated testing – meant to run on TN-trusted machines</a:t>
            </a:r>
          </a:p>
          <a:p>
            <a:pPr marL="0" indent="0">
              <a:buNone/>
            </a:pPr>
            <a:r>
              <a:rPr lang="en-GB" dirty="0"/>
              <a:t>Solutions:</a:t>
            </a:r>
          </a:p>
          <a:p>
            <a:pPr lvl="1"/>
            <a:r>
              <a:rPr lang="en-GB" dirty="0"/>
              <a:t>New raw data readout</a:t>
            </a:r>
          </a:p>
          <a:p>
            <a:pPr lvl="1"/>
            <a:r>
              <a:rPr lang="en-GB" dirty="0"/>
              <a:t>Remove one channel?</a:t>
            </a:r>
          </a:p>
          <a:p>
            <a:pPr lvl="2"/>
            <a:r>
              <a:rPr lang="en-GB" dirty="0"/>
              <a:t>Or FESA-on-SoC</a:t>
            </a:r>
          </a:p>
          <a:p>
            <a:pPr lvl="1"/>
            <a:r>
              <a:rPr lang="en-GB" dirty="0"/>
              <a:t>Use CMake instead?</a:t>
            </a:r>
          </a:p>
          <a:p>
            <a:pPr lvl="1"/>
            <a:r>
              <a:rPr lang="en-GB" dirty="0"/>
              <a:t>Extract platform independent functionality</a:t>
            </a:r>
            <a:endParaRPr lang="et-EE" dirty="0"/>
          </a:p>
        </p:txBody>
      </p:sp>
      <p:sp>
        <p:nvSpPr>
          <p:cNvPr id="3" name="Title 2">
            <a:extLst>
              <a:ext uri="{FF2B5EF4-FFF2-40B4-BE49-F238E27FC236}">
                <a16:creationId xmlns:a16="http://schemas.microsoft.com/office/drawing/2014/main" id="{0CBC7414-C3C7-B80B-7977-FB3710B40985}"/>
              </a:ext>
            </a:extLst>
          </p:cNvPr>
          <p:cNvSpPr>
            <a:spLocks noGrp="1"/>
          </p:cNvSpPr>
          <p:nvPr>
            <p:ph type="title"/>
          </p:nvPr>
        </p:nvSpPr>
        <p:spPr/>
        <p:txBody>
          <a:bodyPr/>
          <a:lstStyle/>
          <a:p>
            <a:r>
              <a:rPr lang="en-GB" dirty="0"/>
              <a:t>BIPXL API</a:t>
            </a:r>
            <a:endParaRPr lang="et-EE" dirty="0"/>
          </a:p>
        </p:txBody>
      </p:sp>
      <p:sp>
        <p:nvSpPr>
          <p:cNvPr id="4" name="Date Placeholder 3">
            <a:extLst>
              <a:ext uri="{FF2B5EF4-FFF2-40B4-BE49-F238E27FC236}">
                <a16:creationId xmlns:a16="http://schemas.microsoft.com/office/drawing/2014/main" id="{0FA196FE-6342-99B5-77E3-3A69A5AB60CC}"/>
              </a:ext>
            </a:extLst>
          </p:cNvPr>
          <p:cNvSpPr>
            <a:spLocks noGrp="1"/>
          </p:cNvSpPr>
          <p:nvPr>
            <p:ph type="dt" sz="half" idx="10"/>
          </p:nvPr>
        </p:nvSpPr>
        <p:spPr/>
        <p:txBody>
          <a:bodyPr/>
          <a:lstStyle/>
          <a:p>
            <a:fld id="{76108F79-FFD2-4E43-8DBC-7107874B40B6}" type="datetime1">
              <a:rPr lang="en-GB" smtClean="0"/>
              <a:t>30/08/2024</a:t>
            </a:fld>
            <a:endParaRPr lang="en-US" dirty="0"/>
          </a:p>
        </p:txBody>
      </p:sp>
      <p:sp>
        <p:nvSpPr>
          <p:cNvPr id="5" name="Footer Placeholder 4">
            <a:extLst>
              <a:ext uri="{FF2B5EF4-FFF2-40B4-BE49-F238E27FC236}">
                <a16:creationId xmlns:a16="http://schemas.microsoft.com/office/drawing/2014/main" id="{98A160EC-C6A4-31D1-5F9D-443C17FAE194}"/>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A3A272A7-CCE1-5EAF-EE03-7A7B751D4D37}"/>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3336317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AD50E4-B452-3446-77D3-220D5795FD58}"/>
              </a:ext>
            </a:extLst>
          </p:cNvPr>
          <p:cNvSpPr>
            <a:spLocks noGrp="1"/>
          </p:cNvSpPr>
          <p:nvPr>
            <p:ph idx="1"/>
          </p:nvPr>
        </p:nvSpPr>
        <p:spPr/>
        <p:txBody>
          <a:bodyPr>
            <a:normAutofit fontScale="92500" lnSpcReduction="20000"/>
          </a:bodyPr>
          <a:lstStyle/>
          <a:p>
            <a:pPr marL="0" indent="0">
              <a:buNone/>
            </a:pPr>
            <a:r>
              <a:rPr lang="en-GB" dirty="0"/>
              <a:t>Problems:</a:t>
            </a:r>
          </a:p>
          <a:p>
            <a:pPr lvl="1"/>
            <a:r>
              <a:rPr lang="en-GB" dirty="0"/>
              <a:t>Very high complexity</a:t>
            </a:r>
          </a:p>
          <a:p>
            <a:pPr lvl="2"/>
            <a:r>
              <a:rPr lang="en-GB" dirty="0"/>
              <a:t>Rarely used functionality also needs maintenance</a:t>
            </a:r>
          </a:p>
          <a:p>
            <a:pPr lvl="2"/>
            <a:r>
              <a:rPr lang="en-GB" dirty="0"/>
              <a:t>High coupling</a:t>
            </a:r>
          </a:p>
          <a:p>
            <a:pPr lvl="1"/>
            <a:r>
              <a:rPr lang="en-GB" dirty="0"/>
              <a:t>Non-standard components</a:t>
            </a:r>
          </a:p>
          <a:p>
            <a:pPr lvl="2"/>
            <a:r>
              <a:rPr lang="en-GB" dirty="0"/>
              <a:t>Mutually exclusive dependencies with new GUI initiatives</a:t>
            </a:r>
          </a:p>
          <a:p>
            <a:pPr lvl="1"/>
            <a:r>
              <a:rPr lang="en-GB" dirty="0"/>
              <a:t>Multiple communication channels and paradigms</a:t>
            </a:r>
          </a:p>
          <a:p>
            <a:pPr lvl="2"/>
            <a:r>
              <a:rPr lang="en-GB" dirty="0"/>
              <a:t>HTTP/REST – get/set</a:t>
            </a:r>
          </a:p>
          <a:p>
            <a:pPr lvl="2"/>
            <a:r>
              <a:rPr lang="en-GB" dirty="0" err="1"/>
              <a:t>PyJapc</a:t>
            </a:r>
            <a:r>
              <a:rPr lang="en-GB" dirty="0"/>
              <a:t> – get/set/</a:t>
            </a:r>
            <a:r>
              <a:rPr lang="en-GB" b="1" dirty="0"/>
              <a:t>subscribe</a:t>
            </a:r>
          </a:p>
          <a:p>
            <a:pPr marL="0" indent="0">
              <a:buNone/>
            </a:pPr>
            <a:r>
              <a:rPr lang="en-GB" dirty="0"/>
              <a:t>Solutions:</a:t>
            </a:r>
          </a:p>
          <a:p>
            <a:pPr lvl="1"/>
            <a:r>
              <a:rPr lang="en-GB" dirty="0"/>
              <a:t>Reduce complexity by</a:t>
            </a:r>
          </a:p>
          <a:p>
            <a:pPr lvl="2"/>
            <a:r>
              <a:rPr lang="en-GB" dirty="0"/>
              <a:t>Move supporting functionality to scripts?</a:t>
            </a:r>
          </a:p>
          <a:p>
            <a:pPr lvl="2"/>
            <a:r>
              <a:rPr lang="en-GB" dirty="0"/>
              <a:t>GUI design patterns (MVP)</a:t>
            </a:r>
          </a:p>
          <a:p>
            <a:pPr lvl="1"/>
            <a:r>
              <a:rPr lang="en-GB" dirty="0"/>
              <a:t>New implementation from ground up?</a:t>
            </a:r>
          </a:p>
          <a:p>
            <a:pPr lvl="1"/>
            <a:r>
              <a:rPr lang="en-GB" dirty="0"/>
              <a:t>Everything via </a:t>
            </a:r>
            <a:r>
              <a:rPr lang="en-GB" dirty="0" err="1"/>
              <a:t>PyJapc</a:t>
            </a:r>
            <a:r>
              <a:rPr lang="en-GB" dirty="0"/>
              <a:t>?</a:t>
            </a:r>
            <a:endParaRPr lang="et-EE" dirty="0"/>
          </a:p>
        </p:txBody>
      </p:sp>
      <p:sp>
        <p:nvSpPr>
          <p:cNvPr id="3" name="Title 2">
            <a:extLst>
              <a:ext uri="{FF2B5EF4-FFF2-40B4-BE49-F238E27FC236}">
                <a16:creationId xmlns:a16="http://schemas.microsoft.com/office/drawing/2014/main" id="{4C661B65-A9AD-C581-AED0-E15185E74712}"/>
              </a:ext>
            </a:extLst>
          </p:cNvPr>
          <p:cNvSpPr>
            <a:spLocks noGrp="1"/>
          </p:cNvSpPr>
          <p:nvPr>
            <p:ph type="title"/>
          </p:nvPr>
        </p:nvSpPr>
        <p:spPr/>
        <p:txBody>
          <a:bodyPr/>
          <a:lstStyle/>
          <a:p>
            <a:r>
              <a:rPr lang="en-GB" dirty="0"/>
              <a:t>Expert GUI</a:t>
            </a:r>
            <a:endParaRPr lang="et-EE" dirty="0"/>
          </a:p>
        </p:txBody>
      </p:sp>
      <p:sp>
        <p:nvSpPr>
          <p:cNvPr id="4" name="Date Placeholder 3">
            <a:extLst>
              <a:ext uri="{FF2B5EF4-FFF2-40B4-BE49-F238E27FC236}">
                <a16:creationId xmlns:a16="http://schemas.microsoft.com/office/drawing/2014/main" id="{7799E1B0-BE00-1B26-1F8C-356EF230F54D}"/>
              </a:ext>
            </a:extLst>
          </p:cNvPr>
          <p:cNvSpPr>
            <a:spLocks noGrp="1"/>
          </p:cNvSpPr>
          <p:nvPr>
            <p:ph type="dt" sz="half" idx="10"/>
          </p:nvPr>
        </p:nvSpPr>
        <p:spPr/>
        <p:txBody>
          <a:bodyPr/>
          <a:lstStyle/>
          <a:p>
            <a:fld id="{6DC18D23-E76A-46D6-9C94-164FA8FE90FE}" type="datetime1">
              <a:rPr lang="en-GB" smtClean="0"/>
              <a:t>30/08/2024</a:t>
            </a:fld>
            <a:endParaRPr lang="en-US" dirty="0"/>
          </a:p>
        </p:txBody>
      </p:sp>
      <p:sp>
        <p:nvSpPr>
          <p:cNvPr id="5" name="Footer Placeholder 4">
            <a:extLst>
              <a:ext uri="{FF2B5EF4-FFF2-40B4-BE49-F238E27FC236}">
                <a16:creationId xmlns:a16="http://schemas.microsoft.com/office/drawing/2014/main" id="{0970DC52-77D7-DCCB-F155-CB158836EA00}"/>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689B1F62-2894-EDB1-3CA1-407C229A7656}"/>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3458111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8D80CA-6E84-C6DD-17B3-8DE595BB0C06}"/>
              </a:ext>
            </a:extLst>
          </p:cNvPr>
          <p:cNvSpPr>
            <a:spLocks noGrp="1"/>
          </p:cNvSpPr>
          <p:nvPr>
            <p:ph idx="1"/>
          </p:nvPr>
        </p:nvSpPr>
        <p:spPr/>
        <p:txBody>
          <a:bodyPr/>
          <a:lstStyle/>
          <a:p>
            <a:r>
              <a:rPr lang="en-GB" dirty="0"/>
              <a:t>Problems:</a:t>
            </a:r>
          </a:p>
          <a:p>
            <a:pPr lvl="1"/>
            <a:r>
              <a:rPr lang="en-GB" dirty="0"/>
              <a:t>Non-standard solutions – more development effort</a:t>
            </a:r>
          </a:p>
          <a:p>
            <a:pPr lvl="2"/>
            <a:r>
              <a:rPr lang="en-GB" dirty="0"/>
              <a:t>Communication channels/protocols</a:t>
            </a:r>
          </a:p>
          <a:p>
            <a:pPr lvl="2"/>
            <a:r>
              <a:rPr lang="en-GB" dirty="0"/>
              <a:t>Development tools</a:t>
            </a:r>
          </a:p>
          <a:p>
            <a:pPr lvl="2"/>
            <a:r>
              <a:rPr lang="en-GB" dirty="0"/>
              <a:t>Linux</a:t>
            </a:r>
          </a:p>
          <a:p>
            <a:pPr lvl="1"/>
            <a:r>
              <a:rPr lang="en-GB" dirty="0"/>
              <a:t>Overall stack complexity</a:t>
            </a:r>
          </a:p>
          <a:p>
            <a:r>
              <a:rPr lang="en-GB" dirty="0"/>
              <a:t>Solutions:</a:t>
            </a:r>
          </a:p>
          <a:p>
            <a:pPr lvl="1"/>
            <a:r>
              <a:rPr lang="en-GB" dirty="0"/>
              <a:t>FECOS and FESA-on-SoC</a:t>
            </a:r>
          </a:p>
          <a:p>
            <a:pPr lvl="1"/>
            <a:r>
              <a:rPr lang="en-GB" dirty="0"/>
              <a:t>Diligent refactoring/redesigning</a:t>
            </a:r>
          </a:p>
          <a:p>
            <a:pPr lvl="1"/>
            <a:endParaRPr lang="et-EE" dirty="0"/>
          </a:p>
        </p:txBody>
      </p:sp>
      <p:sp>
        <p:nvSpPr>
          <p:cNvPr id="3" name="Title 2">
            <a:extLst>
              <a:ext uri="{FF2B5EF4-FFF2-40B4-BE49-F238E27FC236}">
                <a16:creationId xmlns:a16="http://schemas.microsoft.com/office/drawing/2014/main" id="{F1D1E1C5-F62D-6461-4772-A4A620314019}"/>
              </a:ext>
            </a:extLst>
          </p:cNvPr>
          <p:cNvSpPr>
            <a:spLocks noGrp="1"/>
          </p:cNvSpPr>
          <p:nvPr>
            <p:ph type="title"/>
          </p:nvPr>
        </p:nvSpPr>
        <p:spPr/>
        <p:txBody>
          <a:bodyPr/>
          <a:lstStyle/>
          <a:p>
            <a:r>
              <a:rPr lang="en-GB" dirty="0"/>
              <a:t>Stack-wide problems</a:t>
            </a:r>
            <a:endParaRPr lang="et-EE" dirty="0"/>
          </a:p>
        </p:txBody>
      </p:sp>
      <p:sp>
        <p:nvSpPr>
          <p:cNvPr id="4" name="Date Placeholder 3">
            <a:extLst>
              <a:ext uri="{FF2B5EF4-FFF2-40B4-BE49-F238E27FC236}">
                <a16:creationId xmlns:a16="http://schemas.microsoft.com/office/drawing/2014/main" id="{533F1DB0-83EE-1437-B58D-3F3AC2EF8B94}"/>
              </a:ext>
            </a:extLst>
          </p:cNvPr>
          <p:cNvSpPr>
            <a:spLocks noGrp="1"/>
          </p:cNvSpPr>
          <p:nvPr>
            <p:ph type="dt" sz="half" idx="10"/>
          </p:nvPr>
        </p:nvSpPr>
        <p:spPr/>
        <p:txBody>
          <a:bodyPr/>
          <a:lstStyle/>
          <a:p>
            <a:fld id="{2B00674B-8C63-40C3-8EED-8237D01C347D}" type="datetime1">
              <a:rPr lang="en-GB" smtClean="0"/>
              <a:t>30/08/2024</a:t>
            </a:fld>
            <a:endParaRPr lang="en-US" dirty="0"/>
          </a:p>
        </p:txBody>
      </p:sp>
      <p:sp>
        <p:nvSpPr>
          <p:cNvPr id="5" name="Footer Placeholder 4">
            <a:extLst>
              <a:ext uri="{FF2B5EF4-FFF2-40B4-BE49-F238E27FC236}">
                <a16:creationId xmlns:a16="http://schemas.microsoft.com/office/drawing/2014/main" id="{8C073F7A-203E-951B-D76A-A0CD6E9B7B85}"/>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6216D334-04BA-F460-6585-988CC377C360}"/>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10620677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1529C-5695-4235-6404-EB3FC2A0A252}"/>
              </a:ext>
            </a:extLst>
          </p:cNvPr>
          <p:cNvSpPr>
            <a:spLocks noGrp="1"/>
          </p:cNvSpPr>
          <p:nvPr>
            <p:ph type="title"/>
          </p:nvPr>
        </p:nvSpPr>
        <p:spPr/>
        <p:txBody>
          <a:bodyPr/>
          <a:lstStyle/>
          <a:p>
            <a:r>
              <a:rPr lang="en-GB" dirty="0"/>
              <a:t>Outlook</a:t>
            </a:r>
            <a:endParaRPr lang="et-EE" dirty="0"/>
          </a:p>
        </p:txBody>
      </p:sp>
      <p:sp>
        <p:nvSpPr>
          <p:cNvPr id="3" name="Text Placeholder 2">
            <a:extLst>
              <a:ext uri="{FF2B5EF4-FFF2-40B4-BE49-F238E27FC236}">
                <a16:creationId xmlns:a16="http://schemas.microsoft.com/office/drawing/2014/main" id="{41004A7C-12CE-8940-2CB5-53E0ACB72A18}"/>
              </a:ext>
            </a:extLst>
          </p:cNvPr>
          <p:cNvSpPr>
            <a:spLocks noGrp="1"/>
          </p:cNvSpPr>
          <p:nvPr>
            <p:ph type="body" idx="1"/>
          </p:nvPr>
        </p:nvSpPr>
        <p:spPr/>
        <p:txBody>
          <a:bodyPr/>
          <a:lstStyle/>
          <a:p>
            <a:r>
              <a:rPr lang="en-GB" dirty="0"/>
              <a:t>Future of the software stack</a:t>
            </a:r>
            <a:endParaRPr lang="et-EE" dirty="0"/>
          </a:p>
        </p:txBody>
      </p:sp>
      <p:sp>
        <p:nvSpPr>
          <p:cNvPr id="4" name="Date Placeholder 3">
            <a:extLst>
              <a:ext uri="{FF2B5EF4-FFF2-40B4-BE49-F238E27FC236}">
                <a16:creationId xmlns:a16="http://schemas.microsoft.com/office/drawing/2014/main" id="{58810CBF-2192-D731-0365-1FDADF2F916B}"/>
              </a:ext>
            </a:extLst>
          </p:cNvPr>
          <p:cNvSpPr>
            <a:spLocks noGrp="1"/>
          </p:cNvSpPr>
          <p:nvPr>
            <p:ph type="dt" sz="half" idx="10"/>
          </p:nvPr>
        </p:nvSpPr>
        <p:spPr/>
        <p:txBody>
          <a:bodyPr/>
          <a:lstStyle/>
          <a:p>
            <a:fld id="{0384017A-586A-46CE-A16F-A1CC8B12DC4E}" type="datetime1">
              <a:rPr lang="en-GB" smtClean="0"/>
              <a:t>30/08/2024</a:t>
            </a:fld>
            <a:endParaRPr lang="en-US" dirty="0"/>
          </a:p>
        </p:txBody>
      </p:sp>
      <p:sp>
        <p:nvSpPr>
          <p:cNvPr id="5" name="Footer Placeholder 4">
            <a:extLst>
              <a:ext uri="{FF2B5EF4-FFF2-40B4-BE49-F238E27FC236}">
                <a16:creationId xmlns:a16="http://schemas.microsoft.com/office/drawing/2014/main" id="{048C7F39-E004-9690-7D25-AA4B701A3362}"/>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3F043C76-AD37-90B8-712D-CB478C929E7E}"/>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4185757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E5229-8E6E-E328-F20E-11C68AFFB3DE}"/>
              </a:ext>
            </a:extLst>
          </p:cNvPr>
          <p:cNvSpPr>
            <a:spLocks noGrp="1"/>
          </p:cNvSpPr>
          <p:nvPr>
            <p:ph type="title"/>
          </p:nvPr>
        </p:nvSpPr>
        <p:spPr/>
        <p:txBody>
          <a:bodyPr/>
          <a:lstStyle/>
          <a:p>
            <a:r>
              <a:rPr lang="en-GB" dirty="0"/>
              <a:t>Introduction</a:t>
            </a:r>
          </a:p>
        </p:txBody>
      </p:sp>
      <p:sp>
        <p:nvSpPr>
          <p:cNvPr id="3" name="Text Placeholder 2">
            <a:extLst>
              <a:ext uri="{FF2B5EF4-FFF2-40B4-BE49-F238E27FC236}">
                <a16:creationId xmlns:a16="http://schemas.microsoft.com/office/drawing/2014/main" id="{54D97166-1B34-7D2C-6BF3-611F035D90CE}"/>
              </a:ext>
            </a:extLst>
          </p:cNvPr>
          <p:cNvSpPr>
            <a:spLocks noGrp="1"/>
          </p:cNvSpPr>
          <p:nvPr>
            <p:ph type="body" idx="1"/>
          </p:nvPr>
        </p:nvSpPr>
        <p:spPr/>
        <p:txBody>
          <a:bodyPr/>
          <a:lstStyle/>
          <a:p>
            <a:r>
              <a:rPr lang="en-GB" dirty="0"/>
              <a:t>Overview of the BGI software stack</a:t>
            </a:r>
          </a:p>
        </p:txBody>
      </p:sp>
      <p:sp>
        <p:nvSpPr>
          <p:cNvPr id="4" name="Date Placeholder 3">
            <a:extLst>
              <a:ext uri="{FF2B5EF4-FFF2-40B4-BE49-F238E27FC236}">
                <a16:creationId xmlns:a16="http://schemas.microsoft.com/office/drawing/2014/main" id="{A9B799D9-6972-F31A-36B0-062E16F5705E}"/>
              </a:ext>
            </a:extLst>
          </p:cNvPr>
          <p:cNvSpPr>
            <a:spLocks noGrp="1"/>
          </p:cNvSpPr>
          <p:nvPr>
            <p:ph type="dt" sz="half" idx="10"/>
          </p:nvPr>
        </p:nvSpPr>
        <p:spPr/>
        <p:txBody>
          <a:bodyPr/>
          <a:lstStyle/>
          <a:p>
            <a:fld id="{F227298F-7A1B-4777-8774-892F0C1396C5}" type="datetime1">
              <a:rPr lang="en-GB" smtClean="0"/>
              <a:t>30/08/2024</a:t>
            </a:fld>
            <a:endParaRPr lang="en-US" dirty="0"/>
          </a:p>
        </p:txBody>
      </p:sp>
      <p:sp>
        <p:nvSpPr>
          <p:cNvPr id="5" name="Footer Placeholder 4">
            <a:extLst>
              <a:ext uri="{FF2B5EF4-FFF2-40B4-BE49-F238E27FC236}">
                <a16:creationId xmlns:a16="http://schemas.microsoft.com/office/drawing/2014/main" id="{CE774B72-545D-CACD-4461-A8C53660990C}"/>
              </a:ext>
            </a:extLst>
          </p:cNvPr>
          <p:cNvSpPr>
            <a:spLocks noGrp="1" noRot="1" noMove="1" noResize="1" noEditPoints="1" noAdjustHandles="1" noChangeArrowheads="1" noChangeShapeType="1"/>
          </p:cNvSpPr>
          <p:nvPr>
            <p:ph type="ftr" sz="quarter" idx="11"/>
          </p:nvPr>
        </p:nvSpPr>
        <p:spPr/>
        <p:txBody>
          <a:bodyPr/>
          <a:lstStyle/>
          <a:p>
            <a:r>
              <a:rPr lang="en-US"/>
              <a:t>Jüri Jõul | PS and SPS BGI Review | Readout Software</a:t>
            </a:r>
            <a:endParaRPr lang="en-US" dirty="0"/>
          </a:p>
        </p:txBody>
      </p:sp>
      <p:sp>
        <p:nvSpPr>
          <p:cNvPr id="6" name="Slide Number Placeholder 5">
            <a:extLst>
              <a:ext uri="{FF2B5EF4-FFF2-40B4-BE49-F238E27FC236}">
                <a16:creationId xmlns:a16="http://schemas.microsoft.com/office/drawing/2014/main" id="{210182C9-3430-53D6-A7AE-4EE48D1A236D}"/>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41416697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Rounded Corners 54">
            <a:extLst>
              <a:ext uri="{FF2B5EF4-FFF2-40B4-BE49-F238E27FC236}">
                <a16:creationId xmlns:a16="http://schemas.microsoft.com/office/drawing/2014/main" id="{4BD68C81-5812-3FE5-6B91-2DDBD1071067}"/>
              </a:ext>
            </a:extLst>
          </p:cNvPr>
          <p:cNvSpPr/>
          <p:nvPr/>
        </p:nvSpPr>
        <p:spPr>
          <a:xfrm>
            <a:off x="6735491" y="4254059"/>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1" name="Rectangle 60">
            <a:extLst>
              <a:ext uri="{FF2B5EF4-FFF2-40B4-BE49-F238E27FC236}">
                <a16:creationId xmlns:a16="http://schemas.microsoft.com/office/drawing/2014/main" id="{FB98208B-E747-0BAE-8E18-A0A5F55715AA}"/>
              </a:ext>
            </a:extLst>
          </p:cNvPr>
          <p:cNvSpPr/>
          <p:nvPr/>
        </p:nvSpPr>
        <p:spPr>
          <a:xfrm>
            <a:off x="6825494" y="5402852"/>
            <a:ext cx="463391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 name="Content Placeholder 1">
            <a:extLst>
              <a:ext uri="{FF2B5EF4-FFF2-40B4-BE49-F238E27FC236}">
                <a16:creationId xmlns:a16="http://schemas.microsoft.com/office/drawing/2014/main" id="{EDEEEB6C-B008-F6A6-1A82-E33DF96C3F44}"/>
              </a:ext>
            </a:extLst>
          </p:cNvPr>
          <p:cNvSpPr>
            <a:spLocks noGrp="1"/>
          </p:cNvSpPr>
          <p:nvPr>
            <p:ph idx="1"/>
          </p:nvPr>
        </p:nvSpPr>
        <p:spPr>
          <a:xfrm>
            <a:off x="407989" y="1592263"/>
            <a:ext cx="6045410" cy="4608512"/>
          </a:xfrm>
        </p:spPr>
        <p:txBody>
          <a:bodyPr/>
          <a:lstStyle/>
          <a:p>
            <a:r>
              <a:rPr lang="en-GB" dirty="0"/>
              <a:t>FECOS and the FESA-on-SoC project</a:t>
            </a:r>
          </a:p>
          <a:p>
            <a:pPr lvl="1"/>
            <a:r>
              <a:rPr lang="en-GB" dirty="0"/>
              <a:t>Simplifies software stack</a:t>
            </a:r>
          </a:p>
          <a:p>
            <a:pPr lvl="1"/>
            <a:r>
              <a:rPr lang="en-GB" dirty="0"/>
              <a:t>Provides common standard functionality, such as logging capabilities, CI/CD, etc</a:t>
            </a:r>
          </a:p>
          <a:p>
            <a:pPr lvl="1"/>
            <a:r>
              <a:rPr lang="en-GB" dirty="0"/>
              <a:t>No need for custom Linux</a:t>
            </a:r>
          </a:p>
        </p:txBody>
      </p:sp>
      <p:sp>
        <p:nvSpPr>
          <p:cNvPr id="3" name="Title 2">
            <a:extLst>
              <a:ext uri="{FF2B5EF4-FFF2-40B4-BE49-F238E27FC236}">
                <a16:creationId xmlns:a16="http://schemas.microsoft.com/office/drawing/2014/main" id="{BB9A3602-73DA-4895-9A74-37CCFEE95A4A}"/>
              </a:ext>
            </a:extLst>
          </p:cNvPr>
          <p:cNvSpPr>
            <a:spLocks noGrp="1"/>
          </p:cNvSpPr>
          <p:nvPr>
            <p:ph type="title"/>
          </p:nvPr>
        </p:nvSpPr>
        <p:spPr/>
        <p:txBody>
          <a:bodyPr/>
          <a:lstStyle/>
          <a:p>
            <a:r>
              <a:rPr lang="en-GB" dirty="0"/>
              <a:t>Consolidation of FEC and SoC software</a:t>
            </a:r>
            <a:endParaRPr lang="et-EE" dirty="0"/>
          </a:p>
        </p:txBody>
      </p:sp>
      <p:sp>
        <p:nvSpPr>
          <p:cNvPr id="4" name="Date Placeholder 3">
            <a:extLst>
              <a:ext uri="{FF2B5EF4-FFF2-40B4-BE49-F238E27FC236}">
                <a16:creationId xmlns:a16="http://schemas.microsoft.com/office/drawing/2014/main" id="{3499DED7-9A16-C109-386F-E78DF2D79D2C}"/>
              </a:ext>
            </a:extLst>
          </p:cNvPr>
          <p:cNvSpPr>
            <a:spLocks noGrp="1"/>
          </p:cNvSpPr>
          <p:nvPr>
            <p:ph type="dt" sz="half" idx="10"/>
          </p:nvPr>
        </p:nvSpPr>
        <p:spPr/>
        <p:txBody>
          <a:bodyPr/>
          <a:lstStyle/>
          <a:p>
            <a:fld id="{A0E0C55D-3BD3-44C7-806F-17EABFFBDBE4}" type="datetime1">
              <a:rPr lang="en-GB" smtClean="0"/>
              <a:t>30/08/2024</a:t>
            </a:fld>
            <a:endParaRPr lang="en-US" dirty="0"/>
          </a:p>
        </p:txBody>
      </p:sp>
      <p:sp>
        <p:nvSpPr>
          <p:cNvPr id="5" name="Footer Placeholder 4">
            <a:extLst>
              <a:ext uri="{FF2B5EF4-FFF2-40B4-BE49-F238E27FC236}">
                <a16:creationId xmlns:a16="http://schemas.microsoft.com/office/drawing/2014/main" id="{F2728B9E-4520-D413-9C75-5910862D1831}"/>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2F246DA5-DA27-53AA-3C25-A2268AE85677}"/>
              </a:ext>
            </a:extLst>
          </p:cNvPr>
          <p:cNvSpPr>
            <a:spLocks noGrp="1"/>
          </p:cNvSpPr>
          <p:nvPr>
            <p:ph type="sldNum" sz="quarter" idx="12"/>
          </p:nvPr>
        </p:nvSpPr>
        <p:spPr/>
        <p:txBody>
          <a:bodyPr/>
          <a:lstStyle/>
          <a:p>
            <a:fld id="{36B5EA5A-BC32-A742-B11B-8E7414D5B535}" type="slidenum">
              <a:rPr lang="en-US" smtClean="0"/>
              <a:pPr/>
              <a:t>30</a:t>
            </a:fld>
            <a:endParaRPr lang="en-US" dirty="0"/>
          </a:p>
        </p:txBody>
      </p:sp>
      <p:cxnSp>
        <p:nvCxnSpPr>
          <p:cNvPr id="7" name="Straight Connector 6">
            <a:extLst>
              <a:ext uri="{FF2B5EF4-FFF2-40B4-BE49-F238E27FC236}">
                <a16:creationId xmlns:a16="http://schemas.microsoft.com/office/drawing/2014/main" id="{B296CBC4-6805-E23C-41A7-4EFF6638969B}"/>
              </a:ext>
            </a:extLst>
          </p:cNvPr>
          <p:cNvCxnSpPr>
            <a:cxnSpLocks/>
          </p:cNvCxnSpPr>
          <p:nvPr/>
        </p:nvCxnSpPr>
        <p:spPr>
          <a:xfrm>
            <a:off x="6611913" y="1539935"/>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 name="Straight Connector 7">
            <a:extLst>
              <a:ext uri="{FF2B5EF4-FFF2-40B4-BE49-F238E27FC236}">
                <a16:creationId xmlns:a16="http://schemas.microsoft.com/office/drawing/2014/main" id="{09851A6C-2FBB-DF10-4BCB-8EE348628092}"/>
              </a:ext>
            </a:extLst>
          </p:cNvPr>
          <p:cNvCxnSpPr>
            <a:cxnSpLocks/>
          </p:cNvCxnSpPr>
          <p:nvPr/>
        </p:nvCxnSpPr>
        <p:spPr>
          <a:xfrm>
            <a:off x="6611913" y="2423101"/>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3A65191C-2BA3-42D3-4C8D-4F86C8CA4933}"/>
              </a:ext>
            </a:extLst>
          </p:cNvPr>
          <p:cNvSpPr txBox="1"/>
          <p:nvPr/>
        </p:nvSpPr>
        <p:spPr>
          <a:xfrm>
            <a:off x="11693068" y="1256310"/>
            <a:ext cx="315792"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 name="TextBox 9">
            <a:extLst>
              <a:ext uri="{FF2B5EF4-FFF2-40B4-BE49-F238E27FC236}">
                <a16:creationId xmlns:a16="http://schemas.microsoft.com/office/drawing/2014/main" id="{E2D5C08E-ACBB-E731-807B-B8070DF6657C}"/>
              </a:ext>
            </a:extLst>
          </p:cNvPr>
          <p:cNvSpPr txBox="1"/>
          <p:nvPr/>
        </p:nvSpPr>
        <p:spPr>
          <a:xfrm>
            <a:off x="11691465" y="2139475"/>
            <a:ext cx="317395"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1" name="Straight Connector 10">
            <a:extLst>
              <a:ext uri="{FF2B5EF4-FFF2-40B4-BE49-F238E27FC236}">
                <a16:creationId xmlns:a16="http://schemas.microsoft.com/office/drawing/2014/main" id="{C546CF85-A15A-B4C1-F004-FD21FFDAFD4E}"/>
              </a:ext>
            </a:extLst>
          </p:cNvPr>
          <p:cNvCxnSpPr>
            <a:cxnSpLocks/>
          </p:cNvCxnSpPr>
          <p:nvPr/>
        </p:nvCxnSpPr>
        <p:spPr>
          <a:xfrm>
            <a:off x="6611913" y="4191704"/>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97E145D4-DA7E-C357-411B-36AE3F8CD636}"/>
              </a:ext>
            </a:extLst>
          </p:cNvPr>
          <p:cNvSpPr txBox="1"/>
          <p:nvPr/>
        </p:nvSpPr>
        <p:spPr>
          <a:xfrm>
            <a:off x="11601697" y="3908077"/>
            <a:ext cx="407163"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3" name="Straight Connector 12">
            <a:extLst>
              <a:ext uri="{FF2B5EF4-FFF2-40B4-BE49-F238E27FC236}">
                <a16:creationId xmlns:a16="http://schemas.microsoft.com/office/drawing/2014/main" id="{C9F5482C-E158-398F-A096-4DA916E715F9}"/>
              </a:ext>
            </a:extLst>
          </p:cNvPr>
          <p:cNvCxnSpPr>
            <a:cxnSpLocks/>
          </p:cNvCxnSpPr>
          <p:nvPr/>
        </p:nvCxnSpPr>
        <p:spPr>
          <a:xfrm>
            <a:off x="6611913" y="623014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AAC08650-F7F7-B5A2-DAD6-B4EEFDBF5F2D}"/>
              </a:ext>
            </a:extLst>
          </p:cNvPr>
          <p:cNvSpPr txBox="1"/>
          <p:nvPr/>
        </p:nvSpPr>
        <p:spPr>
          <a:xfrm>
            <a:off x="11587270" y="5946521"/>
            <a:ext cx="421590"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5" name="Rectangle: Rounded Corners 14">
            <a:extLst>
              <a:ext uri="{FF2B5EF4-FFF2-40B4-BE49-F238E27FC236}">
                <a16:creationId xmlns:a16="http://schemas.microsoft.com/office/drawing/2014/main" id="{33C03073-EE82-29DA-29E4-4F509EC4187B}"/>
              </a:ext>
            </a:extLst>
          </p:cNvPr>
          <p:cNvSpPr/>
          <p:nvPr/>
        </p:nvSpPr>
        <p:spPr>
          <a:xfrm>
            <a:off x="6735491" y="5862097"/>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6" name="Rectangle: Rounded Corners 15">
            <a:extLst>
              <a:ext uri="{FF2B5EF4-FFF2-40B4-BE49-F238E27FC236}">
                <a16:creationId xmlns:a16="http://schemas.microsoft.com/office/drawing/2014/main" id="{945EFCB6-6FA5-9C80-82EC-51B541B00265}"/>
              </a:ext>
            </a:extLst>
          </p:cNvPr>
          <p:cNvSpPr/>
          <p:nvPr/>
        </p:nvSpPr>
        <p:spPr>
          <a:xfrm>
            <a:off x="6735491" y="4249643"/>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7" name="Rectangle: Rounded Corners 16">
            <a:extLst>
              <a:ext uri="{FF2B5EF4-FFF2-40B4-BE49-F238E27FC236}">
                <a16:creationId xmlns:a16="http://schemas.microsoft.com/office/drawing/2014/main" id="{1F6F3AC2-5721-C875-82CF-D95FBFD7A1A6}"/>
              </a:ext>
            </a:extLst>
          </p:cNvPr>
          <p:cNvSpPr/>
          <p:nvPr/>
        </p:nvSpPr>
        <p:spPr>
          <a:xfrm>
            <a:off x="6735491" y="2480011"/>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8" name="Rectangle: Rounded Corners 17">
            <a:extLst>
              <a:ext uri="{FF2B5EF4-FFF2-40B4-BE49-F238E27FC236}">
                <a16:creationId xmlns:a16="http://schemas.microsoft.com/office/drawing/2014/main" id="{67189AA0-7622-A5E3-1978-13B16A9C8212}"/>
              </a:ext>
            </a:extLst>
          </p:cNvPr>
          <p:cNvSpPr/>
          <p:nvPr/>
        </p:nvSpPr>
        <p:spPr>
          <a:xfrm>
            <a:off x="8323960" y="1595465"/>
            <a:ext cx="3194050" cy="75584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9" name="Rectangle: Rounded Corners 18">
            <a:extLst>
              <a:ext uri="{FF2B5EF4-FFF2-40B4-BE49-F238E27FC236}">
                <a16:creationId xmlns:a16="http://schemas.microsoft.com/office/drawing/2014/main" id="{BA66446F-2B97-B982-047D-092981FDBC1F}"/>
              </a:ext>
            </a:extLst>
          </p:cNvPr>
          <p:cNvSpPr/>
          <p:nvPr/>
        </p:nvSpPr>
        <p:spPr>
          <a:xfrm>
            <a:off x="6703606" y="1102833"/>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D0DBD7C6-3A8D-5D4B-BEE2-8A75B1ADCF93}"/>
              </a:ext>
            </a:extLst>
          </p:cNvPr>
          <p:cNvSpPr/>
          <p:nvPr/>
        </p:nvSpPr>
        <p:spPr>
          <a:xfrm>
            <a:off x="8390635" y="1977220"/>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1" name="TextBox 20">
            <a:extLst>
              <a:ext uri="{FF2B5EF4-FFF2-40B4-BE49-F238E27FC236}">
                <a16:creationId xmlns:a16="http://schemas.microsoft.com/office/drawing/2014/main" id="{211F7291-D491-4657-C9D4-E0E9D8BB2DD2}"/>
              </a:ext>
            </a:extLst>
          </p:cNvPr>
          <p:cNvSpPr txBox="1"/>
          <p:nvPr/>
        </p:nvSpPr>
        <p:spPr>
          <a:xfrm>
            <a:off x="8901475" y="1614456"/>
            <a:ext cx="2039020" cy="276999"/>
          </a:xfrm>
          <a:prstGeom prst="rect">
            <a:avLst/>
          </a:prstGeom>
          <a:noFill/>
          <a:ln w="12700">
            <a:noFill/>
          </a:ln>
        </p:spPr>
        <p:txBody>
          <a:bodyPr wrap="non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4A30B34B-1196-E926-9F31-E17EC430A57F}"/>
              </a:ext>
            </a:extLst>
          </p:cNvPr>
          <p:cNvSpPr/>
          <p:nvPr/>
        </p:nvSpPr>
        <p:spPr>
          <a:xfrm>
            <a:off x="6825495" y="3228903"/>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3" name="Rectangle 22">
            <a:extLst>
              <a:ext uri="{FF2B5EF4-FFF2-40B4-BE49-F238E27FC236}">
                <a16:creationId xmlns:a16="http://schemas.microsoft.com/office/drawing/2014/main" id="{9184A24D-A2D4-45A1-C4DF-5E9CA7EAFA94}"/>
              </a:ext>
            </a:extLst>
          </p:cNvPr>
          <p:cNvSpPr/>
          <p:nvPr/>
        </p:nvSpPr>
        <p:spPr>
          <a:xfrm>
            <a:off x="6825495" y="2892894"/>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F69F8E0F-ED34-C636-890B-EC9D9C616D38}"/>
              </a:ext>
            </a:extLst>
          </p:cNvPr>
          <p:cNvSpPr/>
          <p:nvPr/>
        </p:nvSpPr>
        <p:spPr>
          <a:xfrm>
            <a:off x="6825495" y="2556886"/>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DC603C39-ABAC-913F-B1C7-2D1CBA96D069}"/>
              </a:ext>
            </a:extLst>
          </p:cNvPr>
          <p:cNvSpPr/>
          <p:nvPr/>
        </p:nvSpPr>
        <p:spPr>
          <a:xfrm>
            <a:off x="6825495" y="5396692"/>
            <a:ext cx="303129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6" name="Rectangle 25">
            <a:extLst>
              <a:ext uri="{FF2B5EF4-FFF2-40B4-BE49-F238E27FC236}">
                <a16:creationId xmlns:a16="http://schemas.microsoft.com/office/drawing/2014/main" id="{5A24520B-50E9-1465-B4C4-9D07A5BBA4E1}"/>
              </a:ext>
            </a:extLst>
          </p:cNvPr>
          <p:cNvSpPr/>
          <p:nvPr/>
        </p:nvSpPr>
        <p:spPr>
          <a:xfrm>
            <a:off x="8293312" y="4895760"/>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7" name="Rectangle 26">
            <a:extLst>
              <a:ext uri="{FF2B5EF4-FFF2-40B4-BE49-F238E27FC236}">
                <a16:creationId xmlns:a16="http://schemas.microsoft.com/office/drawing/2014/main" id="{B4B09B4F-8379-2A0D-484F-C0F72A6EDB9C}"/>
              </a:ext>
            </a:extLst>
          </p:cNvPr>
          <p:cNvSpPr/>
          <p:nvPr/>
        </p:nvSpPr>
        <p:spPr>
          <a:xfrm>
            <a:off x="9910153" y="4895760"/>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8" name="Rectangle 27">
            <a:extLst>
              <a:ext uri="{FF2B5EF4-FFF2-40B4-BE49-F238E27FC236}">
                <a16:creationId xmlns:a16="http://schemas.microsoft.com/office/drawing/2014/main" id="{21FC85FE-F855-F34B-DDD2-46AB8DD97BB9}"/>
              </a:ext>
            </a:extLst>
          </p:cNvPr>
          <p:cNvSpPr/>
          <p:nvPr/>
        </p:nvSpPr>
        <p:spPr>
          <a:xfrm>
            <a:off x="8293311" y="4557749"/>
            <a:ext cx="318673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REST server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9" name="Rectangle 28">
            <a:extLst>
              <a:ext uri="{FF2B5EF4-FFF2-40B4-BE49-F238E27FC236}">
                <a16:creationId xmlns:a16="http://schemas.microsoft.com/office/drawing/2014/main" id="{142AC27D-2566-9D8A-97E0-2658DED57FC2}"/>
              </a:ext>
            </a:extLst>
          </p:cNvPr>
          <p:cNvSpPr/>
          <p:nvPr/>
        </p:nvSpPr>
        <p:spPr>
          <a:xfrm>
            <a:off x="6825495" y="4557749"/>
            <a:ext cx="1284509" cy="794798"/>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0" name="Rectangle 29">
            <a:extLst>
              <a:ext uri="{FF2B5EF4-FFF2-40B4-BE49-F238E27FC236}">
                <a16:creationId xmlns:a16="http://schemas.microsoft.com/office/drawing/2014/main" id="{22483F35-0409-D4F8-51F6-C3E0433EA983}"/>
              </a:ext>
            </a:extLst>
          </p:cNvPr>
          <p:cNvSpPr/>
          <p:nvPr/>
        </p:nvSpPr>
        <p:spPr>
          <a:xfrm>
            <a:off x="6825495" y="3746502"/>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1" name="Rectangle 30">
            <a:extLst>
              <a:ext uri="{FF2B5EF4-FFF2-40B4-BE49-F238E27FC236}">
                <a16:creationId xmlns:a16="http://schemas.microsoft.com/office/drawing/2014/main" id="{98E6BC68-A72C-A828-9E0B-756BDBE1F439}"/>
              </a:ext>
            </a:extLst>
          </p:cNvPr>
          <p:cNvSpPr/>
          <p:nvPr/>
        </p:nvSpPr>
        <p:spPr>
          <a:xfrm>
            <a:off x="10289835" y="3058411"/>
            <a:ext cx="1190210" cy="483173"/>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32" name="TextBox 31">
            <a:extLst>
              <a:ext uri="{FF2B5EF4-FFF2-40B4-BE49-F238E27FC236}">
                <a16:creationId xmlns:a16="http://schemas.microsoft.com/office/drawing/2014/main" id="{A8724544-BA04-75F7-C1C4-19111BE3DA90}"/>
              </a:ext>
            </a:extLst>
          </p:cNvPr>
          <p:cNvSpPr txBox="1"/>
          <p:nvPr/>
        </p:nvSpPr>
        <p:spPr>
          <a:xfrm>
            <a:off x="11207535" y="4257065"/>
            <a:ext cx="266098" cy="276999"/>
          </a:xfrm>
          <a:prstGeom prst="rect">
            <a:avLst/>
          </a:prstGeom>
          <a:noFill/>
          <a:ln w="3175">
            <a:noFill/>
          </a:ln>
        </p:spPr>
        <p:txBody>
          <a:bodyPr wrap="non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33" name="Freeform: Shape 32">
            <a:extLst>
              <a:ext uri="{FF2B5EF4-FFF2-40B4-BE49-F238E27FC236}">
                <a16:creationId xmlns:a16="http://schemas.microsoft.com/office/drawing/2014/main" id="{98CB6010-6307-6909-13A4-73FFC6B567AB}"/>
              </a:ext>
            </a:extLst>
          </p:cNvPr>
          <p:cNvSpPr/>
          <p:nvPr/>
        </p:nvSpPr>
        <p:spPr>
          <a:xfrm>
            <a:off x="7488666" y="1467636"/>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4" name="Freeform: Shape 33">
            <a:extLst>
              <a:ext uri="{FF2B5EF4-FFF2-40B4-BE49-F238E27FC236}">
                <a16:creationId xmlns:a16="http://schemas.microsoft.com/office/drawing/2014/main" id="{712198E7-D7D5-7351-F3ED-78CA657E14FD}"/>
              </a:ext>
            </a:extLst>
          </p:cNvPr>
          <p:cNvSpPr/>
          <p:nvPr/>
        </p:nvSpPr>
        <p:spPr>
          <a:xfrm>
            <a:off x="8131441" y="1945780"/>
            <a:ext cx="199911" cy="609723"/>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5" name="Straight Arrow Connector 34">
            <a:extLst>
              <a:ext uri="{FF2B5EF4-FFF2-40B4-BE49-F238E27FC236}">
                <a16:creationId xmlns:a16="http://schemas.microsoft.com/office/drawing/2014/main" id="{75120F0C-E525-2E73-B6CE-EFBA61D48DB7}"/>
              </a:ext>
            </a:extLst>
          </p:cNvPr>
          <p:cNvCxnSpPr>
            <a:cxnSpLocks/>
            <a:stCxn id="27" idx="2"/>
          </p:cNvCxnSpPr>
          <p:nvPr/>
        </p:nvCxnSpPr>
        <p:spPr>
          <a:xfrm>
            <a:off x="10691893" y="5345064"/>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DB18D60-8E0A-418F-366C-9AA1BC1E4F75}"/>
              </a:ext>
            </a:extLst>
          </p:cNvPr>
          <p:cNvCxnSpPr>
            <a:cxnSpLocks/>
            <a:stCxn id="25" idx="2"/>
          </p:cNvCxnSpPr>
          <p:nvPr/>
        </p:nvCxnSpPr>
        <p:spPr>
          <a:xfrm>
            <a:off x="8341144" y="5691094"/>
            <a:ext cx="0" cy="175419"/>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7" name="Freeform: Shape 36">
            <a:extLst>
              <a:ext uri="{FF2B5EF4-FFF2-40B4-BE49-F238E27FC236}">
                <a16:creationId xmlns:a16="http://schemas.microsoft.com/office/drawing/2014/main" id="{C9001C8C-7DD9-5E5C-F20D-D8186BB937DF}"/>
              </a:ext>
            </a:extLst>
          </p:cNvPr>
          <p:cNvSpPr/>
          <p:nvPr/>
        </p:nvSpPr>
        <p:spPr>
          <a:xfrm>
            <a:off x="9828227" y="2348146"/>
            <a:ext cx="1025651" cy="703298"/>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8" name="Freeform: Shape 37">
            <a:extLst>
              <a:ext uri="{FF2B5EF4-FFF2-40B4-BE49-F238E27FC236}">
                <a16:creationId xmlns:a16="http://schemas.microsoft.com/office/drawing/2014/main" id="{E5D4454E-4430-9419-262E-8E3CC8714B89}"/>
              </a:ext>
            </a:extLst>
          </p:cNvPr>
          <p:cNvSpPr/>
          <p:nvPr/>
        </p:nvSpPr>
        <p:spPr>
          <a:xfrm>
            <a:off x="9992486" y="3549584"/>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9" name="Straight Arrow Connector 38">
            <a:extLst>
              <a:ext uri="{FF2B5EF4-FFF2-40B4-BE49-F238E27FC236}">
                <a16:creationId xmlns:a16="http://schemas.microsoft.com/office/drawing/2014/main" id="{3657E1DC-6418-D257-CF62-17A000FB475F}"/>
              </a:ext>
            </a:extLst>
          </p:cNvPr>
          <p:cNvCxnSpPr>
            <a:cxnSpLocks/>
            <a:stCxn id="22" idx="2"/>
          </p:cNvCxnSpPr>
          <p:nvPr/>
        </p:nvCxnSpPr>
        <p:spPr>
          <a:xfrm>
            <a:off x="7950274" y="3523305"/>
            <a:ext cx="0" cy="223197"/>
          </a:xfrm>
          <a:prstGeom prst="straightConnector1">
            <a:avLst/>
          </a:prstGeom>
          <a:ln w="28575">
            <a:solidFill>
              <a:srgbClr val="33CC3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40" name="Freeform: Shape 39">
            <a:extLst>
              <a:ext uri="{FF2B5EF4-FFF2-40B4-BE49-F238E27FC236}">
                <a16:creationId xmlns:a16="http://schemas.microsoft.com/office/drawing/2014/main" id="{85612F20-84AB-E3E5-8367-3A522783A801}"/>
              </a:ext>
            </a:extLst>
          </p:cNvPr>
          <p:cNvSpPr/>
          <p:nvPr/>
        </p:nvSpPr>
        <p:spPr>
          <a:xfrm>
            <a:off x="6594966" y="4040904"/>
            <a:ext cx="1355200"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1" name="Freeform: Shape 40">
            <a:extLst>
              <a:ext uri="{FF2B5EF4-FFF2-40B4-BE49-F238E27FC236}">
                <a16:creationId xmlns:a16="http://schemas.microsoft.com/office/drawing/2014/main" id="{5D6BD9FD-A2CD-5049-2893-1614FDB373FD}"/>
              </a:ext>
            </a:extLst>
          </p:cNvPr>
          <p:cNvSpPr/>
          <p:nvPr/>
        </p:nvSpPr>
        <p:spPr>
          <a:xfrm>
            <a:off x="7458847" y="4357244"/>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2" name="Freeform: Shape 41">
            <a:extLst>
              <a:ext uri="{FF2B5EF4-FFF2-40B4-BE49-F238E27FC236}">
                <a16:creationId xmlns:a16="http://schemas.microsoft.com/office/drawing/2014/main" id="{B6FFCE39-FE87-186E-5A6D-51A5A0709E7C}"/>
              </a:ext>
            </a:extLst>
          </p:cNvPr>
          <p:cNvSpPr/>
          <p:nvPr/>
        </p:nvSpPr>
        <p:spPr>
          <a:xfrm>
            <a:off x="10289835" y="61381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TextBox 42">
            <a:extLst>
              <a:ext uri="{FF2B5EF4-FFF2-40B4-BE49-F238E27FC236}">
                <a16:creationId xmlns:a16="http://schemas.microsoft.com/office/drawing/2014/main" id="{C4CB8907-8E44-034E-CF39-9543B60EF306}"/>
              </a:ext>
            </a:extLst>
          </p:cNvPr>
          <p:cNvSpPr txBox="1"/>
          <p:nvPr/>
        </p:nvSpPr>
        <p:spPr>
          <a:xfrm>
            <a:off x="10571623" y="357658"/>
            <a:ext cx="549831" cy="276999"/>
          </a:xfrm>
          <a:prstGeom prst="rect">
            <a:avLst/>
          </a:prstGeom>
          <a:noFill/>
          <a:ln w="12700">
            <a:noFill/>
          </a:ln>
        </p:spPr>
        <p:txBody>
          <a:bodyPr wrap="non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44" name="Freeform: Shape 43">
            <a:extLst>
              <a:ext uri="{FF2B5EF4-FFF2-40B4-BE49-F238E27FC236}">
                <a16:creationId xmlns:a16="http://schemas.microsoft.com/office/drawing/2014/main" id="{D991B3F0-60BC-0A5B-49AA-0697404C153E}"/>
              </a:ext>
            </a:extLst>
          </p:cNvPr>
          <p:cNvSpPr/>
          <p:nvPr/>
        </p:nvSpPr>
        <p:spPr>
          <a:xfrm>
            <a:off x="10289835" y="931741"/>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45" name="TextBox 44">
            <a:extLst>
              <a:ext uri="{FF2B5EF4-FFF2-40B4-BE49-F238E27FC236}">
                <a16:creationId xmlns:a16="http://schemas.microsoft.com/office/drawing/2014/main" id="{FD88313C-3319-F1C6-B895-F39454970884}"/>
              </a:ext>
            </a:extLst>
          </p:cNvPr>
          <p:cNvSpPr txBox="1"/>
          <p:nvPr/>
        </p:nvSpPr>
        <p:spPr>
          <a:xfrm>
            <a:off x="10477848" y="675580"/>
            <a:ext cx="737381" cy="276999"/>
          </a:xfrm>
          <a:prstGeom prst="rect">
            <a:avLst/>
          </a:prstGeom>
          <a:noFill/>
          <a:ln w="12700">
            <a:noFill/>
          </a:ln>
        </p:spPr>
        <p:txBody>
          <a:bodyPr wrap="non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46" name="Freeform: Shape 45">
            <a:extLst>
              <a:ext uri="{FF2B5EF4-FFF2-40B4-BE49-F238E27FC236}">
                <a16:creationId xmlns:a16="http://schemas.microsoft.com/office/drawing/2014/main" id="{E16D4DFB-E89F-2EB4-640E-193CC4E997DD}"/>
              </a:ext>
            </a:extLst>
          </p:cNvPr>
          <p:cNvSpPr/>
          <p:nvPr/>
        </p:nvSpPr>
        <p:spPr>
          <a:xfrm>
            <a:off x="10289835" y="125166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7" name="TextBox 46">
            <a:extLst>
              <a:ext uri="{FF2B5EF4-FFF2-40B4-BE49-F238E27FC236}">
                <a16:creationId xmlns:a16="http://schemas.microsoft.com/office/drawing/2014/main" id="{29BB4491-5DB9-0D9C-B9B2-11B5DD833134}"/>
              </a:ext>
            </a:extLst>
          </p:cNvPr>
          <p:cNvSpPr txBox="1"/>
          <p:nvPr/>
        </p:nvSpPr>
        <p:spPr>
          <a:xfrm>
            <a:off x="10559601" y="995508"/>
            <a:ext cx="573875" cy="276999"/>
          </a:xfrm>
          <a:prstGeom prst="rect">
            <a:avLst/>
          </a:prstGeom>
          <a:noFill/>
          <a:ln w="12700">
            <a:noFill/>
          </a:ln>
        </p:spPr>
        <p:txBody>
          <a:bodyPr wrap="non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cxnSp>
        <p:nvCxnSpPr>
          <p:cNvPr id="48" name="Straight Connector 47">
            <a:extLst>
              <a:ext uri="{FF2B5EF4-FFF2-40B4-BE49-F238E27FC236}">
                <a16:creationId xmlns:a16="http://schemas.microsoft.com/office/drawing/2014/main" id="{4DB9A490-285A-0AFA-A774-FBFE03BBDBB7}"/>
              </a:ext>
            </a:extLst>
          </p:cNvPr>
          <p:cNvCxnSpPr>
            <a:cxnSpLocks/>
          </p:cNvCxnSpPr>
          <p:nvPr/>
        </p:nvCxnSpPr>
        <p:spPr>
          <a:xfrm>
            <a:off x="6611913" y="1544351"/>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9" name="Straight Connector 48">
            <a:extLst>
              <a:ext uri="{FF2B5EF4-FFF2-40B4-BE49-F238E27FC236}">
                <a16:creationId xmlns:a16="http://schemas.microsoft.com/office/drawing/2014/main" id="{140BFC8D-2E0A-5115-348C-B9EA90A1F67E}"/>
              </a:ext>
            </a:extLst>
          </p:cNvPr>
          <p:cNvCxnSpPr>
            <a:cxnSpLocks/>
          </p:cNvCxnSpPr>
          <p:nvPr/>
        </p:nvCxnSpPr>
        <p:spPr>
          <a:xfrm>
            <a:off x="6611913" y="2427517"/>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0" name="TextBox 49">
            <a:extLst>
              <a:ext uri="{FF2B5EF4-FFF2-40B4-BE49-F238E27FC236}">
                <a16:creationId xmlns:a16="http://schemas.microsoft.com/office/drawing/2014/main" id="{353738EB-725E-66F8-8458-1DBB1E7E9866}"/>
              </a:ext>
            </a:extLst>
          </p:cNvPr>
          <p:cNvSpPr txBox="1"/>
          <p:nvPr/>
        </p:nvSpPr>
        <p:spPr>
          <a:xfrm>
            <a:off x="11693068" y="1260726"/>
            <a:ext cx="315792"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51" name="TextBox 50">
            <a:extLst>
              <a:ext uri="{FF2B5EF4-FFF2-40B4-BE49-F238E27FC236}">
                <a16:creationId xmlns:a16="http://schemas.microsoft.com/office/drawing/2014/main" id="{7BCEAF01-6713-92CF-1B9A-331202F1A400}"/>
              </a:ext>
            </a:extLst>
          </p:cNvPr>
          <p:cNvSpPr txBox="1"/>
          <p:nvPr/>
        </p:nvSpPr>
        <p:spPr>
          <a:xfrm>
            <a:off x="11691465" y="2143891"/>
            <a:ext cx="317395"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52" name="Straight Connector 51">
            <a:extLst>
              <a:ext uri="{FF2B5EF4-FFF2-40B4-BE49-F238E27FC236}">
                <a16:creationId xmlns:a16="http://schemas.microsoft.com/office/drawing/2014/main" id="{16C93457-14F3-DCF3-8140-8F57E1CC8F3D}"/>
              </a:ext>
            </a:extLst>
          </p:cNvPr>
          <p:cNvCxnSpPr>
            <a:cxnSpLocks/>
          </p:cNvCxnSpPr>
          <p:nvPr/>
        </p:nvCxnSpPr>
        <p:spPr>
          <a:xfrm>
            <a:off x="6611913" y="6234565"/>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3" name="TextBox 52">
            <a:extLst>
              <a:ext uri="{FF2B5EF4-FFF2-40B4-BE49-F238E27FC236}">
                <a16:creationId xmlns:a16="http://schemas.microsoft.com/office/drawing/2014/main" id="{EE03FFF5-FDE8-9CD0-49E6-3E624A6D16DD}"/>
              </a:ext>
            </a:extLst>
          </p:cNvPr>
          <p:cNvSpPr txBox="1"/>
          <p:nvPr/>
        </p:nvSpPr>
        <p:spPr>
          <a:xfrm>
            <a:off x="11587270" y="5950937"/>
            <a:ext cx="421590"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54" name="Rectangle: Rounded Corners 53">
            <a:extLst>
              <a:ext uri="{FF2B5EF4-FFF2-40B4-BE49-F238E27FC236}">
                <a16:creationId xmlns:a16="http://schemas.microsoft.com/office/drawing/2014/main" id="{28319622-BBCE-4579-B28B-3C0A454BDADC}"/>
              </a:ext>
            </a:extLst>
          </p:cNvPr>
          <p:cNvSpPr/>
          <p:nvPr/>
        </p:nvSpPr>
        <p:spPr>
          <a:xfrm>
            <a:off x="6735491" y="5866513"/>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56" name="Rectangle: Rounded Corners 55">
            <a:extLst>
              <a:ext uri="{FF2B5EF4-FFF2-40B4-BE49-F238E27FC236}">
                <a16:creationId xmlns:a16="http://schemas.microsoft.com/office/drawing/2014/main" id="{60349B2F-5273-6BCC-98C9-25DF65F118DC}"/>
              </a:ext>
            </a:extLst>
          </p:cNvPr>
          <p:cNvSpPr/>
          <p:nvPr/>
        </p:nvSpPr>
        <p:spPr>
          <a:xfrm>
            <a:off x="8323960" y="1599881"/>
            <a:ext cx="3194050" cy="358599"/>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57" name="Rectangle: Rounded Corners 56">
            <a:extLst>
              <a:ext uri="{FF2B5EF4-FFF2-40B4-BE49-F238E27FC236}">
                <a16:creationId xmlns:a16="http://schemas.microsoft.com/office/drawing/2014/main" id="{5DC2ED52-1195-F6AF-29E3-DAEB4522B145}"/>
              </a:ext>
            </a:extLst>
          </p:cNvPr>
          <p:cNvSpPr/>
          <p:nvPr/>
        </p:nvSpPr>
        <p:spPr>
          <a:xfrm>
            <a:off x="6703606" y="1107249"/>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58" name="TextBox 57">
            <a:extLst>
              <a:ext uri="{FF2B5EF4-FFF2-40B4-BE49-F238E27FC236}">
                <a16:creationId xmlns:a16="http://schemas.microsoft.com/office/drawing/2014/main" id="{A02FF45A-C0E7-1DB3-E2EB-D8E03DBE2F6F}"/>
              </a:ext>
            </a:extLst>
          </p:cNvPr>
          <p:cNvSpPr txBox="1"/>
          <p:nvPr/>
        </p:nvSpPr>
        <p:spPr>
          <a:xfrm>
            <a:off x="8901475" y="1637407"/>
            <a:ext cx="2039020" cy="276999"/>
          </a:xfrm>
          <a:prstGeom prst="rect">
            <a:avLst/>
          </a:prstGeom>
          <a:noFill/>
          <a:ln w="12700">
            <a:noFill/>
          </a:ln>
        </p:spPr>
        <p:txBody>
          <a:bodyPr wrap="non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59" name="Rectangle 58">
            <a:extLst>
              <a:ext uri="{FF2B5EF4-FFF2-40B4-BE49-F238E27FC236}">
                <a16:creationId xmlns:a16="http://schemas.microsoft.com/office/drawing/2014/main" id="{607C7947-4691-A040-99DD-1F9AFBB9B224}"/>
              </a:ext>
            </a:extLst>
          </p:cNvPr>
          <p:cNvSpPr/>
          <p:nvPr/>
        </p:nvSpPr>
        <p:spPr>
          <a:xfrm>
            <a:off x="9209850" y="4891448"/>
            <a:ext cx="2249557" cy="46281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60" name="Rectangle 59">
            <a:extLst>
              <a:ext uri="{FF2B5EF4-FFF2-40B4-BE49-F238E27FC236}">
                <a16:creationId xmlns:a16="http://schemas.microsoft.com/office/drawing/2014/main" id="{75CBB063-D42C-1FFD-95F5-EE28850B1FAA}"/>
              </a:ext>
            </a:extLst>
          </p:cNvPr>
          <p:cNvSpPr/>
          <p:nvPr/>
        </p:nvSpPr>
        <p:spPr>
          <a:xfrm>
            <a:off x="6825494" y="4543627"/>
            <a:ext cx="463391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62" name="Rectangle 61">
            <a:extLst>
              <a:ext uri="{FF2B5EF4-FFF2-40B4-BE49-F238E27FC236}">
                <a16:creationId xmlns:a16="http://schemas.microsoft.com/office/drawing/2014/main" id="{989D5DC1-AEA0-44B3-6AD7-5D3BCCB0E323}"/>
              </a:ext>
            </a:extLst>
          </p:cNvPr>
          <p:cNvSpPr/>
          <p:nvPr/>
        </p:nvSpPr>
        <p:spPr>
          <a:xfrm>
            <a:off x="6825495" y="4894147"/>
            <a:ext cx="2249557" cy="46281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63" name="TextBox 62">
            <a:extLst>
              <a:ext uri="{FF2B5EF4-FFF2-40B4-BE49-F238E27FC236}">
                <a16:creationId xmlns:a16="http://schemas.microsoft.com/office/drawing/2014/main" id="{14CBB951-D34F-11D1-FB99-8175C9E284DA}"/>
              </a:ext>
            </a:extLst>
          </p:cNvPr>
          <p:cNvSpPr txBox="1"/>
          <p:nvPr/>
        </p:nvSpPr>
        <p:spPr>
          <a:xfrm>
            <a:off x="11207535" y="4261481"/>
            <a:ext cx="266098" cy="276999"/>
          </a:xfrm>
          <a:prstGeom prst="rect">
            <a:avLst/>
          </a:prstGeom>
          <a:noFill/>
          <a:ln w="3175">
            <a:noFill/>
          </a:ln>
        </p:spPr>
        <p:txBody>
          <a:bodyPr wrap="non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64" name="Freeform: Shape 63">
            <a:extLst>
              <a:ext uri="{FF2B5EF4-FFF2-40B4-BE49-F238E27FC236}">
                <a16:creationId xmlns:a16="http://schemas.microsoft.com/office/drawing/2014/main" id="{EADBA988-A758-72EC-94B5-43F9DC99AD5E}"/>
              </a:ext>
            </a:extLst>
          </p:cNvPr>
          <p:cNvSpPr/>
          <p:nvPr/>
        </p:nvSpPr>
        <p:spPr>
          <a:xfrm>
            <a:off x="7488666" y="1472052"/>
            <a:ext cx="489557" cy="3066428"/>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65" name="Freeform: Shape 64">
            <a:extLst>
              <a:ext uri="{FF2B5EF4-FFF2-40B4-BE49-F238E27FC236}">
                <a16:creationId xmlns:a16="http://schemas.microsoft.com/office/drawing/2014/main" id="{E5800E98-0389-412B-833B-92BB39265F90}"/>
              </a:ext>
            </a:extLst>
          </p:cNvPr>
          <p:cNvSpPr/>
          <p:nvPr/>
        </p:nvSpPr>
        <p:spPr>
          <a:xfrm>
            <a:off x="8131441" y="1945781"/>
            <a:ext cx="199911" cy="2592697"/>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66" name="Straight Arrow Connector 65">
            <a:extLst>
              <a:ext uri="{FF2B5EF4-FFF2-40B4-BE49-F238E27FC236}">
                <a16:creationId xmlns:a16="http://schemas.microsoft.com/office/drawing/2014/main" id="{4F7477B6-DDCC-2D56-DCB7-C988104C5015}"/>
              </a:ext>
            </a:extLst>
          </p:cNvPr>
          <p:cNvCxnSpPr>
            <a:cxnSpLocks/>
            <a:stCxn id="61" idx="2"/>
            <a:endCxn id="54" idx="0"/>
          </p:cNvCxnSpPr>
          <p:nvPr/>
        </p:nvCxnSpPr>
        <p:spPr>
          <a:xfrm>
            <a:off x="9142451" y="5697254"/>
            <a:ext cx="242" cy="169259"/>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67" name="Freeform: Shape 66">
            <a:extLst>
              <a:ext uri="{FF2B5EF4-FFF2-40B4-BE49-F238E27FC236}">
                <a16:creationId xmlns:a16="http://schemas.microsoft.com/office/drawing/2014/main" id="{187D6F4A-05B5-080C-2840-0241B829756C}"/>
              </a:ext>
            </a:extLst>
          </p:cNvPr>
          <p:cNvSpPr/>
          <p:nvPr/>
        </p:nvSpPr>
        <p:spPr>
          <a:xfrm>
            <a:off x="10289835" y="618235"/>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68" name="TextBox 67">
            <a:extLst>
              <a:ext uri="{FF2B5EF4-FFF2-40B4-BE49-F238E27FC236}">
                <a16:creationId xmlns:a16="http://schemas.microsoft.com/office/drawing/2014/main" id="{7B28260A-68D9-3745-C526-837683DC946B}"/>
              </a:ext>
            </a:extLst>
          </p:cNvPr>
          <p:cNvSpPr txBox="1"/>
          <p:nvPr/>
        </p:nvSpPr>
        <p:spPr>
          <a:xfrm>
            <a:off x="10571623" y="362074"/>
            <a:ext cx="549831" cy="276999"/>
          </a:xfrm>
          <a:prstGeom prst="rect">
            <a:avLst/>
          </a:prstGeom>
          <a:noFill/>
          <a:ln w="12700">
            <a:noFill/>
          </a:ln>
        </p:spPr>
        <p:txBody>
          <a:bodyPr wrap="non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69" name="Freeform: Shape 68">
            <a:extLst>
              <a:ext uri="{FF2B5EF4-FFF2-40B4-BE49-F238E27FC236}">
                <a16:creationId xmlns:a16="http://schemas.microsoft.com/office/drawing/2014/main" id="{67763FF7-249E-0D8F-6F99-A8DEB8C24FC5}"/>
              </a:ext>
            </a:extLst>
          </p:cNvPr>
          <p:cNvSpPr/>
          <p:nvPr/>
        </p:nvSpPr>
        <p:spPr>
          <a:xfrm>
            <a:off x="10289835" y="93615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70" name="TextBox 69">
            <a:extLst>
              <a:ext uri="{FF2B5EF4-FFF2-40B4-BE49-F238E27FC236}">
                <a16:creationId xmlns:a16="http://schemas.microsoft.com/office/drawing/2014/main" id="{B6B1750F-011F-7F8D-CCF3-5D585E5B0EEC}"/>
              </a:ext>
            </a:extLst>
          </p:cNvPr>
          <p:cNvSpPr txBox="1"/>
          <p:nvPr/>
        </p:nvSpPr>
        <p:spPr>
          <a:xfrm>
            <a:off x="10477848" y="679996"/>
            <a:ext cx="737381" cy="276999"/>
          </a:xfrm>
          <a:prstGeom prst="rect">
            <a:avLst/>
          </a:prstGeom>
          <a:noFill/>
          <a:ln w="12700">
            <a:noFill/>
          </a:ln>
        </p:spPr>
        <p:txBody>
          <a:bodyPr wrap="non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71" name="Freeform: Shape 70">
            <a:extLst>
              <a:ext uri="{FF2B5EF4-FFF2-40B4-BE49-F238E27FC236}">
                <a16:creationId xmlns:a16="http://schemas.microsoft.com/office/drawing/2014/main" id="{32C87F46-77A9-2D4B-5B6B-B1FC30F0151F}"/>
              </a:ext>
            </a:extLst>
          </p:cNvPr>
          <p:cNvSpPr/>
          <p:nvPr/>
        </p:nvSpPr>
        <p:spPr>
          <a:xfrm>
            <a:off x="10289835" y="1256085"/>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72" name="TextBox 71">
            <a:extLst>
              <a:ext uri="{FF2B5EF4-FFF2-40B4-BE49-F238E27FC236}">
                <a16:creationId xmlns:a16="http://schemas.microsoft.com/office/drawing/2014/main" id="{02081773-3C14-2C7F-99CB-1F0BC743C754}"/>
              </a:ext>
            </a:extLst>
          </p:cNvPr>
          <p:cNvSpPr txBox="1"/>
          <p:nvPr/>
        </p:nvSpPr>
        <p:spPr>
          <a:xfrm>
            <a:off x="10559601" y="999924"/>
            <a:ext cx="573875" cy="276999"/>
          </a:xfrm>
          <a:prstGeom prst="rect">
            <a:avLst/>
          </a:prstGeom>
          <a:noFill/>
          <a:ln w="12700">
            <a:noFill/>
          </a:ln>
        </p:spPr>
        <p:txBody>
          <a:bodyPr wrap="non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sp>
        <p:nvSpPr>
          <p:cNvPr id="77" name="Freeform: Shape 76">
            <a:extLst>
              <a:ext uri="{FF2B5EF4-FFF2-40B4-BE49-F238E27FC236}">
                <a16:creationId xmlns:a16="http://schemas.microsoft.com/office/drawing/2014/main" id="{51CC199E-2FA7-1F04-64D7-7A818ECCAA1C}"/>
              </a:ext>
            </a:extLst>
          </p:cNvPr>
          <p:cNvSpPr/>
          <p:nvPr/>
        </p:nvSpPr>
        <p:spPr>
          <a:xfrm>
            <a:off x="9081833" y="3051999"/>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Tree>
    <p:extLst>
      <p:ext uri="{BB962C8B-B14F-4D97-AF65-F5344CB8AC3E}">
        <p14:creationId xmlns:p14="http://schemas.microsoft.com/office/powerpoint/2010/main" val="2944590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9"/>
                                        </p:tgtEl>
                                      </p:cBhvr>
                                    </p:animEffect>
                                    <p:set>
                                      <p:cBhvr>
                                        <p:cTn id="13" dur="1" fill="hold">
                                          <p:stCondLst>
                                            <p:cond delay="499"/>
                                          </p:stCondLst>
                                        </p:cTn>
                                        <p:tgtEl>
                                          <p:spTgt spid="9"/>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1"/>
                                        </p:tgtEl>
                                      </p:cBhvr>
                                    </p:animEffect>
                                    <p:set>
                                      <p:cBhvr>
                                        <p:cTn id="19" dur="1" fill="hold">
                                          <p:stCondLst>
                                            <p:cond delay="499"/>
                                          </p:stCondLst>
                                        </p:cTn>
                                        <p:tgtEl>
                                          <p:spTgt spid="11"/>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13"/>
                                        </p:tgtEl>
                                      </p:cBhvr>
                                    </p:animEffect>
                                    <p:set>
                                      <p:cBhvr>
                                        <p:cTn id="25" dur="1" fill="hold">
                                          <p:stCondLst>
                                            <p:cond delay="499"/>
                                          </p:stCondLst>
                                        </p:cTn>
                                        <p:tgtEl>
                                          <p:spTgt spid="13"/>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14"/>
                                        </p:tgtEl>
                                      </p:cBhvr>
                                    </p:animEffect>
                                    <p:set>
                                      <p:cBhvr>
                                        <p:cTn id="28" dur="1" fill="hold">
                                          <p:stCondLst>
                                            <p:cond delay="499"/>
                                          </p:stCondLst>
                                        </p:cTn>
                                        <p:tgtEl>
                                          <p:spTgt spid="14"/>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15"/>
                                        </p:tgtEl>
                                      </p:cBhvr>
                                    </p:animEffect>
                                    <p:set>
                                      <p:cBhvr>
                                        <p:cTn id="31" dur="1" fill="hold">
                                          <p:stCondLst>
                                            <p:cond delay="499"/>
                                          </p:stCondLst>
                                        </p:cTn>
                                        <p:tgtEl>
                                          <p:spTgt spid="15"/>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16"/>
                                        </p:tgtEl>
                                      </p:cBhvr>
                                    </p:animEffect>
                                    <p:set>
                                      <p:cBhvr>
                                        <p:cTn id="34" dur="1" fill="hold">
                                          <p:stCondLst>
                                            <p:cond delay="499"/>
                                          </p:stCondLst>
                                        </p:cTn>
                                        <p:tgtEl>
                                          <p:spTgt spid="16"/>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17"/>
                                        </p:tgtEl>
                                      </p:cBhvr>
                                    </p:animEffect>
                                    <p:set>
                                      <p:cBhvr>
                                        <p:cTn id="37" dur="1" fill="hold">
                                          <p:stCondLst>
                                            <p:cond delay="499"/>
                                          </p:stCondLst>
                                        </p:cTn>
                                        <p:tgtEl>
                                          <p:spTgt spid="17"/>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500"/>
                                        <p:tgtEl>
                                          <p:spTgt spid="18"/>
                                        </p:tgtEl>
                                      </p:cBhvr>
                                    </p:animEffect>
                                    <p:set>
                                      <p:cBhvr>
                                        <p:cTn id="40" dur="1" fill="hold">
                                          <p:stCondLst>
                                            <p:cond delay="499"/>
                                          </p:stCondLst>
                                        </p:cTn>
                                        <p:tgtEl>
                                          <p:spTgt spid="18"/>
                                        </p:tgtEl>
                                        <p:attrNameLst>
                                          <p:attrName>style.visibility</p:attrName>
                                        </p:attrNameLst>
                                      </p:cBhvr>
                                      <p:to>
                                        <p:strVal val="hidden"/>
                                      </p:to>
                                    </p:set>
                                  </p:childTnLst>
                                </p:cTn>
                              </p:par>
                              <p:par>
                                <p:cTn id="41" presetID="10" presetClass="exit" presetSubtype="0" fill="hold" grpId="0" nodeType="withEffect">
                                  <p:stCondLst>
                                    <p:cond delay="0"/>
                                  </p:stCondLst>
                                  <p:childTnLst>
                                    <p:animEffect transition="out" filter="fade">
                                      <p:cBhvr>
                                        <p:cTn id="42" dur="500"/>
                                        <p:tgtEl>
                                          <p:spTgt spid="19"/>
                                        </p:tgtEl>
                                      </p:cBhvr>
                                    </p:animEffect>
                                    <p:set>
                                      <p:cBhvr>
                                        <p:cTn id="43" dur="1" fill="hold">
                                          <p:stCondLst>
                                            <p:cond delay="499"/>
                                          </p:stCondLst>
                                        </p:cTn>
                                        <p:tgtEl>
                                          <p:spTgt spid="19"/>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500"/>
                                        <p:tgtEl>
                                          <p:spTgt spid="20"/>
                                        </p:tgtEl>
                                      </p:cBhvr>
                                    </p:animEffect>
                                    <p:set>
                                      <p:cBhvr>
                                        <p:cTn id="46" dur="1" fill="hold">
                                          <p:stCondLst>
                                            <p:cond delay="499"/>
                                          </p:stCondLst>
                                        </p:cTn>
                                        <p:tgtEl>
                                          <p:spTgt spid="20"/>
                                        </p:tgtEl>
                                        <p:attrNameLst>
                                          <p:attrName>style.visibility</p:attrName>
                                        </p:attrNameLst>
                                      </p:cBhvr>
                                      <p:to>
                                        <p:strVal val="hidden"/>
                                      </p:to>
                                    </p:set>
                                  </p:childTnLst>
                                </p:cTn>
                              </p:par>
                              <p:par>
                                <p:cTn id="47" presetID="10" presetClass="exit" presetSubtype="0" fill="hold" grpId="0" nodeType="withEffect">
                                  <p:stCondLst>
                                    <p:cond delay="0"/>
                                  </p:stCondLst>
                                  <p:childTnLst>
                                    <p:animEffect transition="out" filter="fade">
                                      <p:cBhvr>
                                        <p:cTn id="48" dur="500"/>
                                        <p:tgtEl>
                                          <p:spTgt spid="21"/>
                                        </p:tgtEl>
                                      </p:cBhvr>
                                    </p:animEffect>
                                    <p:set>
                                      <p:cBhvr>
                                        <p:cTn id="49" dur="1" fill="hold">
                                          <p:stCondLst>
                                            <p:cond delay="499"/>
                                          </p:stCondLst>
                                        </p:cTn>
                                        <p:tgtEl>
                                          <p:spTgt spid="21"/>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22"/>
                                        </p:tgtEl>
                                      </p:cBhvr>
                                    </p:animEffect>
                                    <p:set>
                                      <p:cBhvr>
                                        <p:cTn id="52" dur="1" fill="hold">
                                          <p:stCondLst>
                                            <p:cond delay="499"/>
                                          </p:stCondLst>
                                        </p:cTn>
                                        <p:tgtEl>
                                          <p:spTgt spid="22"/>
                                        </p:tgtEl>
                                        <p:attrNameLst>
                                          <p:attrName>style.visibility</p:attrName>
                                        </p:attrNameLst>
                                      </p:cBhvr>
                                      <p:to>
                                        <p:strVal val="hidden"/>
                                      </p:to>
                                    </p:set>
                                  </p:childTnLst>
                                </p:cTn>
                              </p:par>
                              <p:par>
                                <p:cTn id="53" presetID="10" presetClass="exit" presetSubtype="0" fill="hold" grpId="0" nodeType="withEffect">
                                  <p:stCondLst>
                                    <p:cond delay="0"/>
                                  </p:stCondLst>
                                  <p:childTnLst>
                                    <p:animEffect transition="out" filter="fade">
                                      <p:cBhvr>
                                        <p:cTn id="54" dur="500"/>
                                        <p:tgtEl>
                                          <p:spTgt spid="23"/>
                                        </p:tgtEl>
                                      </p:cBhvr>
                                    </p:animEffect>
                                    <p:set>
                                      <p:cBhvr>
                                        <p:cTn id="55" dur="1" fill="hold">
                                          <p:stCondLst>
                                            <p:cond delay="499"/>
                                          </p:stCondLst>
                                        </p:cTn>
                                        <p:tgtEl>
                                          <p:spTgt spid="23"/>
                                        </p:tgtEl>
                                        <p:attrNameLst>
                                          <p:attrName>style.visibility</p:attrName>
                                        </p:attrNameLst>
                                      </p:cBhvr>
                                      <p:to>
                                        <p:strVal val="hidden"/>
                                      </p:to>
                                    </p:set>
                                  </p:childTnLst>
                                </p:cTn>
                              </p:par>
                              <p:par>
                                <p:cTn id="56" presetID="10" presetClass="exit" presetSubtype="0" fill="hold" grpId="0" nodeType="withEffect">
                                  <p:stCondLst>
                                    <p:cond delay="0"/>
                                  </p:stCondLst>
                                  <p:childTnLst>
                                    <p:animEffect transition="out" filter="fade">
                                      <p:cBhvr>
                                        <p:cTn id="57" dur="500"/>
                                        <p:tgtEl>
                                          <p:spTgt spid="24"/>
                                        </p:tgtEl>
                                      </p:cBhvr>
                                    </p:animEffect>
                                    <p:set>
                                      <p:cBhvr>
                                        <p:cTn id="58" dur="1" fill="hold">
                                          <p:stCondLst>
                                            <p:cond delay="499"/>
                                          </p:stCondLst>
                                        </p:cTn>
                                        <p:tgtEl>
                                          <p:spTgt spid="24"/>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500"/>
                                        <p:tgtEl>
                                          <p:spTgt spid="25"/>
                                        </p:tgtEl>
                                      </p:cBhvr>
                                    </p:animEffect>
                                    <p:set>
                                      <p:cBhvr>
                                        <p:cTn id="61" dur="1" fill="hold">
                                          <p:stCondLst>
                                            <p:cond delay="499"/>
                                          </p:stCondLst>
                                        </p:cTn>
                                        <p:tgtEl>
                                          <p:spTgt spid="25"/>
                                        </p:tgtEl>
                                        <p:attrNameLst>
                                          <p:attrName>style.visibility</p:attrName>
                                        </p:attrNameLst>
                                      </p:cBhvr>
                                      <p:to>
                                        <p:strVal val="hidden"/>
                                      </p:to>
                                    </p:set>
                                  </p:childTnLst>
                                </p:cTn>
                              </p:par>
                              <p:par>
                                <p:cTn id="62" presetID="10" presetClass="exit" presetSubtype="0" fill="hold" grpId="0" nodeType="withEffect">
                                  <p:stCondLst>
                                    <p:cond delay="0"/>
                                  </p:stCondLst>
                                  <p:childTnLst>
                                    <p:animEffect transition="out" filter="fade">
                                      <p:cBhvr>
                                        <p:cTn id="63" dur="500"/>
                                        <p:tgtEl>
                                          <p:spTgt spid="26"/>
                                        </p:tgtEl>
                                      </p:cBhvr>
                                    </p:animEffect>
                                    <p:set>
                                      <p:cBhvr>
                                        <p:cTn id="64" dur="1" fill="hold">
                                          <p:stCondLst>
                                            <p:cond delay="499"/>
                                          </p:stCondLst>
                                        </p:cTn>
                                        <p:tgtEl>
                                          <p:spTgt spid="26"/>
                                        </p:tgtEl>
                                        <p:attrNameLst>
                                          <p:attrName>style.visibility</p:attrName>
                                        </p:attrNameLst>
                                      </p:cBhvr>
                                      <p:to>
                                        <p:strVal val="hidden"/>
                                      </p:to>
                                    </p:set>
                                  </p:childTnLst>
                                </p:cTn>
                              </p:par>
                              <p:par>
                                <p:cTn id="65" presetID="10" presetClass="exit" presetSubtype="0" fill="hold" grpId="0" nodeType="withEffect">
                                  <p:stCondLst>
                                    <p:cond delay="0"/>
                                  </p:stCondLst>
                                  <p:childTnLst>
                                    <p:animEffect transition="out" filter="fade">
                                      <p:cBhvr>
                                        <p:cTn id="66" dur="500"/>
                                        <p:tgtEl>
                                          <p:spTgt spid="27"/>
                                        </p:tgtEl>
                                      </p:cBhvr>
                                    </p:animEffect>
                                    <p:set>
                                      <p:cBhvr>
                                        <p:cTn id="67" dur="1" fill="hold">
                                          <p:stCondLst>
                                            <p:cond delay="499"/>
                                          </p:stCondLst>
                                        </p:cTn>
                                        <p:tgtEl>
                                          <p:spTgt spid="27"/>
                                        </p:tgtEl>
                                        <p:attrNameLst>
                                          <p:attrName>style.visibility</p:attrName>
                                        </p:attrNameLst>
                                      </p:cBhvr>
                                      <p:to>
                                        <p:strVal val="hidden"/>
                                      </p:to>
                                    </p:set>
                                  </p:childTnLst>
                                </p:cTn>
                              </p:par>
                              <p:par>
                                <p:cTn id="68" presetID="10" presetClass="exit" presetSubtype="0" fill="hold" grpId="0" nodeType="withEffect">
                                  <p:stCondLst>
                                    <p:cond delay="0"/>
                                  </p:stCondLst>
                                  <p:childTnLst>
                                    <p:animEffect transition="out" filter="fade">
                                      <p:cBhvr>
                                        <p:cTn id="69" dur="500"/>
                                        <p:tgtEl>
                                          <p:spTgt spid="28"/>
                                        </p:tgtEl>
                                      </p:cBhvr>
                                    </p:animEffect>
                                    <p:set>
                                      <p:cBhvr>
                                        <p:cTn id="70" dur="1" fill="hold">
                                          <p:stCondLst>
                                            <p:cond delay="499"/>
                                          </p:stCondLst>
                                        </p:cTn>
                                        <p:tgtEl>
                                          <p:spTgt spid="28"/>
                                        </p:tgtEl>
                                        <p:attrNameLst>
                                          <p:attrName>style.visibility</p:attrName>
                                        </p:attrNameLst>
                                      </p:cBhvr>
                                      <p:to>
                                        <p:strVal val="hidden"/>
                                      </p:to>
                                    </p:set>
                                  </p:childTnLst>
                                </p:cTn>
                              </p:par>
                              <p:par>
                                <p:cTn id="71" presetID="10" presetClass="exit" presetSubtype="0" fill="hold" grpId="0" nodeType="withEffect">
                                  <p:stCondLst>
                                    <p:cond delay="0"/>
                                  </p:stCondLst>
                                  <p:childTnLst>
                                    <p:animEffect transition="out" filter="fade">
                                      <p:cBhvr>
                                        <p:cTn id="72" dur="500"/>
                                        <p:tgtEl>
                                          <p:spTgt spid="29"/>
                                        </p:tgtEl>
                                      </p:cBhvr>
                                    </p:animEffect>
                                    <p:set>
                                      <p:cBhvr>
                                        <p:cTn id="73" dur="1" fill="hold">
                                          <p:stCondLst>
                                            <p:cond delay="499"/>
                                          </p:stCondLst>
                                        </p:cTn>
                                        <p:tgtEl>
                                          <p:spTgt spid="29"/>
                                        </p:tgtEl>
                                        <p:attrNameLst>
                                          <p:attrName>style.visibility</p:attrName>
                                        </p:attrNameLst>
                                      </p:cBhvr>
                                      <p:to>
                                        <p:strVal val="hidden"/>
                                      </p:to>
                                    </p:set>
                                  </p:childTnLst>
                                </p:cTn>
                              </p:par>
                              <p:par>
                                <p:cTn id="74" presetID="10" presetClass="exit" presetSubtype="0" fill="hold" grpId="0" nodeType="withEffect">
                                  <p:stCondLst>
                                    <p:cond delay="0"/>
                                  </p:stCondLst>
                                  <p:childTnLst>
                                    <p:animEffect transition="out" filter="fade">
                                      <p:cBhvr>
                                        <p:cTn id="75" dur="500"/>
                                        <p:tgtEl>
                                          <p:spTgt spid="30"/>
                                        </p:tgtEl>
                                      </p:cBhvr>
                                    </p:animEffect>
                                    <p:set>
                                      <p:cBhvr>
                                        <p:cTn id="76" dur="1" fill="hold">
                                          <p:stCondLst>
                                            <p:cond delay="499"/>
                                          </p:stCondLst>
                                        </p:cTn>
                                        <p:tgtEl>
                                          <p:spTgt spid="30"/>
                                        </p:tgtEl>
                                        <p:attrNameLst>
                                          <p:attrName>style.visibility</p:attrName>
                                        </p:attrNameLst>
                                      </p:cBhvr>
                                      <p:to>
                                        <p:strVal val="hidden"/>
                                      </p:to>
                                    </p:set>
                                  </p:childTnLst>
                                </p:cTn>
                              </p:par>
                              <p:par>
                                <p:cTn id="77" presetID="10" presetClass="exit" presetSubtype="0" fill="hold" grpId="0" nodeType="withEffect">
                                  <p:stCondLst>
                                    <p:cond delay="0"/>
                                  </p:stCondLst>
                                  <p:childTnLst>
                                    <p:animEffect transition="out" filter="fade">
                                      <p:cBhvr>
                                        <p:cTn id="78" dur="500"/>
                                        <p:tgtEl>
                                          <p:spTgt spid="31"/>
                                        </p:tgtEl>
                                      </p:cBhvr>
                                    </p:animEffect>
                                    <p:set>
                                      <p:cBhvr>
                                        <p:cTn id="79" dur="1" fill="hold">
                                          <p:stCondLst>
                                            <p:cond delay="499"/>
                                          </p:stCondLst>
                                        </p:cTn>
                                        <p:tgtEl>
                                          <p:spTgt spid="31"/>
                                        </p:tgtEl>
                                        <p:attrNameLst>
                                          <p:attrName>style.visibility</p:attrName>
                                        </p:attrNameLst>
                                      </p:cBhvr>
                                      <p:to>
                                        <p:strVal val="hidden"/>
                                      </p:to>
                                    </p:set>
                                  </p:childTnLst>
                                </p:cTn>
                              </p:par>
                              <p:par>
                                <p:cTn id="80" presetID="10" presetClass="exit" presetSubtype="0" fill="hold" grpId="0" nodeType="withEffect">
                                  <p:stCondLst>
                                    <p:cond delay="0"/>
                                  </p:stCondLst>
                                  <p:childTnLst>
                                    <p:animEffect transition="out" filter="fade">
                                      <p:cBhvr>
                                        <p:cTn id="81" dur="500"/>
                                        <p:tgtEl>
                                          <p:spTgt spid="32"/>
                                        </p:tgtEl>
                                      </p:cBhvr>
                                    </p:animEffect>
                                    <p:set>
                                      <p:cBhvr>
                                        <p:cTn id="82" dur="1" fill="hold">
                                          <p:stCondLst>
                                            <p:cond delay="499"/>
                                          </p:stCondLst>
                                        </p:cTn>
                                        <p:tgtEl>
                                          <p:spTgt spid="32"/>
                                        </p:tgtEl>
                                        <p:attrNameLst>
                                          <p:attrName>style.visibility</p:attrName>
                                        </p:attrNameLst>
                                      </p:cBhvr>
                                      <p:to>
                                        <p:strVal val="hidden"/>
                                      </p:to>
                                    </p:set>
                                  </p:childTnLst>
                                </p:cTn>
                              </p:par>
                              <p:par>
                                <p:cTn id="83" presetID="10" presetClass="exit" presetSubtype="0" fill="hold" grpId="0" nodeType="withEffect">
                                  <p:stCondLst>
                                    <p:cond delay="0"/>
                                  </p:stCondLst>
                                  <p:childTnLst>
                                    <p:animEffect transition="out" filter="fade">
                                      <p:cBhvr>
                                        <p:cTn id="84" dur="500"/>
                                        <p:tgtEl>
                                          <p:spTgt spid="33"/>
                                        </p:tgtEl>
                                      </p:cBhvr>
                                    </p:animEffect>
                                    <p:set>
                                      <p:cBhvr>
                                        <p:cTn id="85" dur="1" fill="hold">
                                          <p:stCondLst>
                                            <p:cond delay="499"/>
                                          </p:stCondLst>
                                        </p:cTn>
                                        <p:tgtEl>
                                          <p:spTgt spid="33"/>
                                        </p:tgtEl>
                                        <p:attrNameLst>
                                          <p:attrName>style.visibility</p:attrName>
                                        </p:attrNameLst>
                                      </p:cBhvr>
                                      <p:to>
                                        <p:strVal val="hidden"/>
                                      </p:to>
                                    </p:set>
                                  </p:childTnLst>
                                </p:cTn>
                              </p:par>
                              <p:par>
                                <p:cTn id="86" presetID="10" presetClass="exit" presetSubtype="0" fill="hold" grpId="0" nodeType="withEffect">
                                  <p:stCondLst>
                                    <p:cond delay="0"/>
                                  </p:stCondLst>
                                  <p:childTnLst>
                                    <p:animEffect transition="out" filter="fade">
                                      <p:cBhvr>
                                        <p:cTn id="87" dur="500"/>
                                        <p:tgtEl>
                                          <p:spTgt spid="34"/>
                                        </p:tgtEl>
                                      </p:cBhvr>
                                    </p:animEffect>
                                    <p:set>
                                      <p:cBhvr>
                                        <p:cTn id="88" dur="1" fill="hold">
                                          <p:stCondLst>
                                            <p:cond delay="499"/>
                                          </p:stCondLst>
                                        </p:cTn>
                                        <p:tgtEl>
                                          <p:spTgt spid="34"/>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35"/>
                                        </p:tgtEl>
                                      </p:cBhvr>
                                    </p:animEffect>
                                    <p:set>
                                      <p:cBhvr>
                                        <p:cTn id="91" dur="1" fill="hold">
                                          <p:stCondLst>
                                            <p:cond delay="499"/>
                                          </p:stCondLst>
                                        </p:cTn>
                                        <p:tgtEl>
                                          <p:spTgt spid="35"/>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36"/>
                                        </p:tgtEl>
                                      </p:cBhvr>
                                    </p:animEffect>
                                    <p:set>
                                      <p:cBhvr>
                                        <p:cTn id="94" dur="1" fill="hold">
                                          <p:stCondLst>
                                            <p:cond delay="499"/>
                                          </p:stCondLst>
                                        </p:cTn>
                                        <p:tgtEl>
                                          <p:spTgt spid="36"/>
                                        </p:tgtEl>
                                        <p:attrNameLst>
                                          <p:attrName>style.visibility</p:attrName>
                                        </p:attrNameLst>
                                      </p:cBhvr>
                                      <p:to>
                                        <p:strVal val="hidden"/>
                                      </p:to>
                                    </p:set>
                                  </p:childTnLst>
                                </p:cTn>
                              </p:par>
                              <p:par>
                                <p:cTn id="95" presetID="10" presetClass="exit" presetSubtype="0" fill="hold" grpId="0" nodeType="withEffect">
                                  <p:stCondLst>
                                    <p:cond delay="0"/>
                                  </p:stCondLst>
                                  <p:childTnLst>
                                    <p:animEffect transition="out" filter="fade">
                                      <p:cBhvr>
                                        <p:cTn id="96" dur="500"/>
                                        <p:tgtEl>
                                          <p:spTgt spid="37"/>
                                        </p:tgtEl>
                                      </p:cBhvr>
                                    </p:animEffect>
                                    <p:set>
                                      <p:cBhvr>
                                        <p:cTn id="97" dur="1" fill="hold">
                                          <p:stCondLst>
                                            <p:cond delay="499"/>
                                          </p:stCondLst>
                                        </p:cTn>
                                        <p:tgtEl>
                                          <p:spTgt spid="37"/>
                                        </p:tgtEl>
                                        <p:attrNameLst>
                                          <p:attrName>style.visibility</p:attrName>
                                        </p:attrNameLst>
                                      </p:cBhvr>
                                      <p:to>
                                        <p:strVal val="hidden"/>
                                      </p:to>
                                    </p:set>
                                  </p:childTnLst>
                                </p:cTn>
                              </p:par>
                              <p:par>
                                <p:cTn id="98" presetID="10" presetClass="exit" presetSubtype="0" fill="hold" grpId="0" nodeType="withEffect">
                                  <p:stCondLst>
                                    <p:cond delay="0"/>
                                  </p:stCondLst>
                                  <p:childTnLst>
                                    <p:animEffect transition="out" filter="fade">
                                      <p:cBhvr>
                                        <p:cTn id="99" dur="500"/>
                                        <p:tgtEl>
                                          <p:spTgt spid="38"/>
                                        </p:tgtEl>
                                      </p:cBhvr>
                                    </p:animEffect>
                                    <p:set>
                                      <p:cBhvr>
                                        <p:cTn id="100" dur="1" fill="hold">
                                          <p:stCondLst>
                                            <p:cond delay="499"/>
                                          </p:stCondLst>
                                        </p:cTn>
                                        <p:tgtEl>
                                          <p:spTgt spid="38"/>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39"/>
                                        </p:tgtEl>
                                      </p:cBhvr>
                                    </p:animEffect>
                                    <p:set>
                                      <p:cBhvr>
                                        <p:cTn id="103" dur="1" fill="hold">
                                          <p:stCondLst>
                                            <p:cond delay="499"/>
                                          </p:stCondLst>
                                        </p:cTn>
                                        <p:tgtEl>
                                          <p:spTgt spid="39"/>
                                        </p:tgtEl>
                                        <p:attrNameLst>
                                          <p:attrName>style.visibility</p:attrName>
                                        </p:attrNameLst>
                                      </p:cBhvr>
                                      <p:to>
                                        <p:strVal val="hidden"/>
                                      </p:to>
                                    </p:set>
                                  </p:childTnLst>
                                </p:cTn>
                              </p:par>
                              <p:par>
                                <p:cTn id="104" presetID="10" presetClass="exit" presetSubtype="0" fill="hold" grpId="0" nodeType="withEffect">
                                  <p:stCondLst>
                                    <p:cond delay="0"/>
                                  </p:stCondLst>
                                  <p:childTnLst>
                                    <p:animEffect transition="out" filter="fade">
                                      <p:cBhvr>
                                        <p:cTn id="105" dur="500"/>
                                        <p:tgtEl>
                                          <p:spTgt spid="40"/>
                                        </p:tgtEl>
                                      </p:cBhvr>
                                    </p:animEffect>
                                    <p:set>
                                      <p:cBhvr>
                                        <p:cTn id="106" dur="1" fill="hold">
                                          <p:stCondLst>
                                            <p:cond delay="499"/>
                                          </p:stCondLst>
                                        </p:cTn>
                                        <p:tgtEl>
                                          <p:spTgt spid="40"/>
                                        </p:tgtEl>
                                        <p:attrNameLst>
                                          <p:attrName>style.visibility</p:attrName>
                                        </p:attrNameLst>
                                      </p:cBhvr>
                                      <p:to>
                                        <p:strVal val="hidden"/>
                                      </p:to>
                                    </p:set>
                                  </p:childTnLst>
                                </p:cTn>
                              </p:par>
                              <p:par>
                                <p:cTn id="107" presetID="10" presetClass="exit" presetSubtype="0" fill="hold" grpId="0" nodeType="withEffect">
                                  <p:stCondLst>
                                    <p:cond delay="0"/>
                                  </p:stCondLst>
                                  <p:childTnLst>
                                    <p:animEffect transition="out" filter="fade">
                                      <p:cBhvr>
                                        <p:cTn id="108" dur="500"/>
                                        <p:tgtEl>
                                          <p:spTgt spid="41"/>
                                        </p:tgtEl>
                                      </p:cBhvr>
                                    </p:animEffect>
                                    <p:set>
                                      <p:cBhvr>
                                        <p:cTn id="109" dur="1" fill="hold">
                                          <p:stCondLst>
                                            <p:cond delay="499"/>
                                          </p:stCondLst>
                                        </p:cTn>
                                        <p:tgtEl>
                                          <p:spTgt spid="41"/>
                                        </p:tgtEl>
                                        <p:attrNameLst>
                                          <p:attrName>style.visibility</p:attrName>
                                        </p:attrNameLst>
                                      </p:cBhvr>
                                      <p:to>
                                        <p:strVal val="hidden"/>
                                      </p:to>
                                    </p:set>
                                  </p:childTnLst>
                                </p:cTn>
                              </p:par>
                              <p:par>
                                <p:cTn id="110" presetID="10" presetClass="exit" presetSubtype="0" fill="hold" grpId="0" nodeType="withEffect">
                                  <p:stCondLst>
                                    <p:cond delay="0"/>
                                  </p:stCondLst>
                                  <p:childTnLst>
                                    <p:animEffect transition="out" filter="fade">
                                      <p:cBhvr>
                                        <p:cTn id="111" dur="500"/>
                                        <p:tgtEl>
                                          <p:spTgt spid="42"/>
                                        </p:tgtEl>
                                      </p:cBhvr>
                                    </p:animEffect>
                                    <p:set>
                                      <p:cBhvr>
                                        <p:cTn id="112" dur="1" fill="hold">
                                          <p:stCondLst>
                                            <p:cond delay="499"/>
                                          </p:stCondLst>
                                        </p:cTn>
                                        <p:tgtEl>
                                          <p:spTgt spid="42"/>
                                        </p:tgtEl>
                                        <p:attrNameLst>
                                          <p:attrName>style.visibility</p:attrName>
                                        </p:attrNameLst>
                                      </p:cBhvr>
                                      <p:to>
                                        <p:strVal val="hidden"/>
                                      </p:to>
                                    </p:set>
                                  </p:childTnLst>
                                </p:cTn>
                              </p:par>
                              <p:par>
                                <p:cTn id="113" presetID="10" presetClass="exit" presetSubtype="0" fill="hold" grpId="0" nodeType="withEffect">
                                  <p:stCondLst>
                                    <p:cond delay="0"/>
                                  </p:stCondLst>
                                  <p:childTnLst>
                                    <p:animEffect transition="out" filter="fade">
                                      <p:cBhvr>
                                        <p:cTn id="114" dur="500"/>
                                        <p:tgtEl>
                                          <p:spTgt spid="43"/>
                                        </p:tgtEl>
                                      </p:cBhvr>
                                    </p:animEffect>
                                    <p:set>
                                      <p:cBhvr>
                                        <p:cTn id="115" dur="1" fill="hold">
                                          <p:stCondLst>
                                            <p:cond delay="499"/>
                                          </p:stCondLst>
                                        </p:cTn>
                                        <p:tgtEl>
                                          <p:spTgt spid="43"/>
                                        </p:tgtEl>
                                        <p:attrNameLst>
                                          <p:attrName>style.visibility</p:attrName>
                                        </p:attrNameLst>
                                      </p:cBhvr>
                                      <p:to>
                                        <p:strVal val="hidden"/>
                                      </p:to>
                                    </p:set>
                                  </p:childTnLst>
                                </p:cTn>
                              </p:par>
                              <p:par>
                                <p:cTn id="116" presetID="10" presetClass="exit" presetSubtype="0" fill="hold" grpId="0" nodeType="withEffect">
                                  <p:stCondLst>
                                    <p:cond delay="0"/>
                                  </p:stCondLst>
                                  <p:childTnLst>
                                    <p:animEffect transition="out" filter="fade">
                                      <p:cBhvr>
                                        <p:cTn id="117" dur="500"/>
                                        <p:tgtEl>
                                          <p:spTgt spid="44"/>
                                        </p:tgtEl>
                                      </p:cBhvr>
                                    </p:animEffect>
                                    <p:set>
                                      <p:cBhvr>
                                        <p:cTn id="118" dur="1" fill="hold">
                                          <p:stCondLst>
                                            <p:cond delay="499"/>
                                          </p:stCondLst>
                                        </p:cTn>
                                        <p:tgtEl>
                                          <p:spTgt spid="44"/>
                                        </p:tgtEl>
                                        <p:attrNameLst>
                                          <p:attrName>style.visibility</p:attrName>
                                        </p:attrNameLst>
                                      </p:cBhvr>
                                      <p:to>
                                        <p:strVal val="hidden"/>
                                      </p:to>
                                    </p:set>
                                  </p:childTnLst>
                                </p:cTn>
                              </p:par>
                              <p:par>
                                <p:cTn id="119" presetID="10" presetClass="exit" presetSubtype="0" fill="hold" grpId="0" nodeType="withEffect">
                                  <p:stCondLst>
                                    <p:cond delay="0"/>
                                  </p:stCondLst>
                                  <p:childTnLst>
                                    <p:animEffect transition="out" filter="fade">
                                      <p:cBhvr>
                                        <p:cTn id="120" dur="500"/>
                                        <p:tgtEl>
                                          <p:spTgt spid="45"/>
                                        </p:tgtEl>
                                      </p:cBhvr>
                                    </p:animEffect>
                                    <p:set>
                                      <p:cBhvr>
                                        <p:cTn id="121" dur="1" fill="hold">
                                          <p:stCondLst>
                                            <p:cond delay="499"/>
                                          </p:stCondLst>
                                        </p:cTn>
                                        <p:tgtEl>
                                          <p:spTgt spid="45"/>
                                        </p:tgtEl>
                                        <p:attrNameLst>
                                          <p:attrName>style.visibility</p:attrName>
                                        </p:attrNameLst>
                                      </p:cBhvr>
                                      <p:to>
                                        <p:strVal val="hidden"/>
                                      </p:to>
                                    </p:set>
                                  </p:childTnLst>
                                </p:cTn>
                              </p:par>
                              <p:par>
                                <p:cTn id="122" presetID="10" presetClass="exit" presetSubtype="0" fill="hold" grpId="0" nodeType="withEffect">
                                  <p:stCondLst>
                                    <p:cond delay="0"/>
                                  </p:stCondLst>
                                  <p:childTnLst>
                                    <p:animEffect transition="out" filter="fade">
                                      <p:cBhvr>
                                        <p:cTn id="123" dur="500"/>
                                        <p:tgtEl>
                                          <p:spTgt spid="46"/>
                                        </p:tgtEl>
                                      </p:cBhvr>
                                    </p:animEffect>
                                    <p:set>
                                      <p:cBhvr>
                                        <p:cTn id="124" dur="1" fill="hold">
                                          <p:stCondLst>
                                            <p:cond delay="499"/>
                                          </p:stCondLst>
                                        </p:cTn>
                                        <p:tgtEl>
                                          <p:spTgt spid="46"/>
                                        </p:tgtEl>
                                        <p:attrNameLst>
                                          <p:attrName>style.visibility</p:attrName>
                                        </p:attrNameLst>
                                      </p:cBhvr>
                                      <p:to>
                                        <p:strVal val="hidden"/>
                                      </p:to>
                                    </p:set>
                                  </p:childTnLst>
                                </p:cTn>
                              </p:par>
                              <p:par>
                                <p:cTn id="125" presetID="10" presetClass="exit" presetSubtype="0" fill="hold" grpId="0" nodeType="withEffect">
                                  <p:stCondLst>
                                    <p:cond delay="0"/>
                                  </p:stCondLst>
                                  <p:childTnLst>
                                    <p:animEffect transition="out" filter="fade">
                                      <p:cBhvr>
                                        <p:cTn id="126" dur="500"/>
                                        <p:tgtEl>
                                          <p:spTgt spid="47"/>
                                        </p:tgtEl>
                                      </p:cBhvr>
                                    </p:animEffect>
                                    <p:set>
                                      <p:cBhvr>
                                        <p:cTn id="127" dur="1" fill="hold">
                                          <p:stCondLst>
                                            <p:cond delay="499"/>
                                          </p:stCondLst>
                                        </p:cTn>
                                        <p:tgtEl>
                                          <p:spTgt spid="47"/>
                                        </p:tgtEl>
                                        <p:attrNameLst>
                                          <p:attrName>style.visibility</p:attrName>
                                        </p:attrNameLst>
                                      </p:cBhvr>
                                      <p:to>
                                        <p:strVal val="hidden"/>
                                      </p:to>
                                    </p:set>
                                  </p:childTnLst>
                                </p:cTn>
                              </p:par>
                              <p:par>
                                <p:cTn id="128" presetID="10" presetClass="exit" presetSubtype="0" fill="hold" grpId="0" nodeType="withEffect">
                                  <p:stCondLst>
                                    <p:cond delay="0"/>
                                  </p:stCondLst>
                                  <p:childTnLst>
                                    <p:animEffect transition="out" filter="fade">
                                      <p:cBhvr>
                                        <p:cTn id="129" dur="500"/>
                                        <p:tgtEl>
                                          <p:spTgt spid="77"/>
                                        </p:tgtEl>
                                      </p:cBhvr>
                                    </p:animEffect>
                                    <p:set>
                                      <p:cBhvr>
                                        <p:cTn id="130" dur="1" fill="hold">
                                          <p:stCondLst>
                                            <p:cond delay="499"/>
                                          </p:stCondLst>
                                        </p:cTn>
                                        <p:tgtEl>
                                          <p:spTgt spid="77"/>
                                        </p:tgtEl>
                                        <p:attrNameLst>
                                          <p:attrName>style.visibility</p:attrName>
                                        </p:attrNameLst>
                                      </p:cBhvr>
                                      <p:to>
                                        <p:strVal val="hidden"/>
                                      </p:to>
                                    </p:set>
                                  </p:childTnLst>
                                </p:cTn>
                              </p:par>
                              <p:par>
                                <p:cTn id="131" presetID="10" presetClass="entr" presetSubtype="0" fill="hold" nodeType="withEffect">
                                  <p:stCondLst>
                                    <p:cond delay="0"/>
                                  </p:stCondLst>
                                  <p:childTnLst>
                                    <p:set>
                                      <p:cBhvr>
                                        <p:cTn id="132" dur="1" fill="hold">
                                          <p:stCondLst>
                                            <p:cond delay="0"/>
                                          </p:stCondLst>
                                        </p:cTn>
                                        <p:tgtEl>
                                          <p:spTgt spid="48"/>
                                        </p:tgtEl>
                                        <p:attrNameLst>
                                          <p:attrName>style.visibility</p:attrName>
                                        </p:attrNameLst>
                                      </p:cBhvr>
                                      <p:to>
                                        <p:strVal val="visible"/>
                                      </p:to>
                                    </p:set>
                                    <p:animEffect transition="in" filter="fade">
                                      <p:cBhvr>
                                        <p:cTn id="133" dur="500"/>
                                        <p:tgtEl>
                                          <p:spTgt spid="48"/>
                                        </p:tgtEl>
                                      </p:cBhvr>
                                    </p:animEffect>
                                  </p:childTnLst>
                                </p:cTn>
                              </p:par>
                              <p:par>
                                <p:cTn id="134" presetID="10" presetClass="entr" presetSubtype="0" fill="hold" nodeType="withEffect">
                                  <p:stCondLst>
                                    <p:cond delay="0"/>
                                  </p:stCondLst>
                                  <p:childTnLst>
                                    <p:set>
                                      <p:cBhvr>
                                        <p:cTn id="135" dur="1" fill="hold">
                                          <p:stCondLst>
                                            <p:cond delay="0"/>
                                          </p:stCondLst>
                                        </p:cTn>
                                        <p:tgtEl>
                                          <p:spTgt spid="49"/>
                                        </p:tgtEl>
                                        <p:attrNameLst>
                                          <p:attrName>style.visibility</p:attrName>
                                        </p:attrNameLst>
                                      </p:cBhvr>
                                      <p:to>
                                        <p:strVal val="visible"/>
                                      </p:to>
                                    </p:set>
                                    <p:animEffect transition="in" filter="fade">
                                      <p:cBhvr>
                                        <p:cTn id="136" dur="500"/>
                                        <p:tgtEl>
                                          <p:spTgt spid="49"/>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50"/>
                                        </p:tgtEl>
                                        <p:attrNameLst>
                                          <p:attrName>style.visibility</p:attrName>
                                        </p:attrNameLst>
                                      </p:cBhvr>
                                      <p:to>
                                        <p:strVal val="visible"/>
                                      </p:to>
                                    </p:set>
                                    <p:animEffect transition="in" filter="fade">
                                      <p:cBhvr>
                                        <p:cTn id="139" dur="500"/>
                                        <p:tgtEl>
                                          <p:spTgt spid="50"/>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51"/>
                                        </p:tgtEl>
                                        <p:attrNameLst>
                                          <p:attrName>style.visibility</p:attrName>
                                        </p:attrNameLst>
                                      </p:cBhvr>
                                      <p:to>
                                        <p:strVal val="visible"/>
                                      </p:to>
                                    </p:set>
                                    <p:animEffect transition="in" filter="fade">
                                      <p:cBhvr>
                                        <p:cTn id="142" dur="500"/>
                                        <p:tgtEl>
                                          <p:spTgt spid="51"/>
                                        </p:tgtEl>
                                      </p:cBhvr>
                                    </p:animEffect>
                                  </p:childTnLst>
                                </p:cTn>
                              </p:par>
                              <p:par>
                                <p:cTn id="143" presetID="10" presetClass="entr" presetSubtype="0" fill="hold" nodeType="withEffect">
                                  <p:stCondLst>
                                    <p:cond delay="0"/>
                                  </p:stCondLst>
                                  <p:childTnLst>
                                    <p:set>
                                      <p:cBhvr>
                                        <p:cTn id="144" dur="1" fill="hold">
                                          <p:stCondLst>
                                            <p:cond delay="0"/>
                                          </p:stCondLst>
                                        </p:cTn>
                                        <p:tgtEl>
                                          <p:spTgt spid="52"/>
                                        </p:tgtEl>
                                        <p:attrNameLst>
                                          <p:attrName>style.visibility</p:attrName>
                                        </p:attrNameLst>
                                      </p:cBhvr>
                                      <p:to>
                                        <p:strVal val="visible"/>
                                      </p:to>
                                    </p:set>
                                    <p:animEffect transition="in" filter="fade">
                                      <p:cBhvr>
                                        <p:cTn id="145" dur="500"/>
                                        <p:tgtEl>
                                          <p:spTgt spid="52"/>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53"/>
                                        </p:tgtEl>
                                        <p:attrNameLst>
                                          <p:attrName>style.visibility</p:attrName>
                                        </p:attrNameLst>
                                      </p:cBhvr>
                                      <p:to>
                                        <p:strVal val="visible"/>
                                      </p:to>
                                    </p:set>
                                    <p:animEffect transition="in" filter="fade">
                                      <p:cBhvr>
                                        <p:cTn id="148" dur="500"/>
                                        <p:tgtEl>
                                          <p:spTgt spid="53"/>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54"/>
                                        </p:tgtEl>
                                        <p:attrNameLst>
                                          <p:attrName>style.visibility</p:attrName>
                                        </p:attrNameLst>
                                      </p:cBhvr>
                                      <p:to>
                                        <p:strVal val="visible"/>
                                      </p:to>
                                    </p:set>
                                    <p:animEffect transition="in" filter="fade">
                                      <p:cBhvr>
                                        <p:cTn id="151" dur="500"/>
                                        <p:tgtEl>
                                          <p:spTgt spid="54"/>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55"/>
                                        </p:tgtEl>
                                        <p:attrNameLst>
                                          <p:attrName>style.visibility</p:attrName>
                                        </p:attrNameLst>
                                      </p:cBhvr>
                                      <p:to>
                                        <p:strVal val="visible"/>
                                      </p:to>
                                    </p:set>
                                    <p:animEffect transition="in" filter="fade">
                                      <p:cBhvr>
                                        <p:cTn id="154" dur="500"/>
                                        <p:tgtEl>
                                          <p:spTgt spid="55"/>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56"/>
                                        </p:tgtEl>
                                        <p:attrNameLst>
                                          <p:attrName>style.visibility</p:attrName>
                                        </p:attrNameLst>
                                      </p:cBhvr>
                                      <p:to>
                                        <p:strVal val="visible"/>
                                      </p:to>
                                    </p:set>
                                    <p:animEffect transition="in" filter="fade">
                                      <p:cBhvr>
                                        <p:cTn id="157" dur="500"/>
                                        <p:tgtEl>
                                          <p:spTgt spid="56"/>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57"/>
                                        </p:tgtEl>
                                        <p:attrNameLst>
                                          <p:attrName>style.visibility</p:attrName>
                                        </p:attrNameLst>
                                      </p:cBhvr>
                                      <p:to>
                                        <p:strVal val="visible"/>
                                      </p:to>
                                    </p:set>
                                    <p:animEffect transition="in" filter="fade">
                                      <p:cBhvr>
                                        <p:cTn id="160" dur="500"/>
                                        <p:tgtEl>
                                          <p:spTgt spid="57"/>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58"/>
                                        </p:tgtEl>
                                        <p:attrNameLst>
                                          <p:attrName>style.visibility</p:attrName>
                                        </p:attrNameLst>
                                      </p:cBhvr>
                                      <p:to>
                                        <p:strVal val="visible"/>
                                      </p:to>
                                    </p:set>
                                    <p:animEffect transition="in" filter="fade">
                                      <p:cBhvr>
                                        <p:cTn id="163" dur="500"/>
                                        <p:tgtEl>
                                          <p:spTgt spid="58"/>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59"/>
                                        </p:tgtEl>
                                        <p:attrNameLst>
                                          <p:attrName>style.visibility</p:attrName>
                                        </p:attrNameLst>
                                      </p:cBhvr>
                                      <p:to>
                                        <p:strVal val="visible"/>
                                      </p:to>
                                    </p:set>
                                    <p:animEffect transition="in" filter="fade">
                                      <p:cBhvr>
                                        <p:cTn id="166" dur="500"/>
                                        <p:tgtEl>
                                          <p:spTgt spid="59"/>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60"/>
                                        </p:tgtEl>
                                        <p:attrNameLst>
                                          <p:attrName>style.visibility</p:attrName>
                                        </p:attrNameLst>
                                      </p:cBhvr>
                                      <p:to>
                                        <p:strVal val="visible"/>
                                      </p:to>
                                    </p:set>
                                    <p:animEffect transition="in" filter="fade">
                                      <p:cBhvr>
                                        <p:cTn id="169" dur="500"/>
                                        <p:tgtEl>
                                          <p:spTgt spid="60"/>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61"/>
                                        </p:tgtEl>
                                        <p:attrNameLst>
                                          <p:attrName>style.visibility</p:attrName>
                                        </p:attrNameLst>
                                      </p:cBhvr>
                                      <p:to>
                                        <p:strVal val="visible"/>
                                      </p:to>
                                    </p:set>
                                    <p:animEffect transition="in" filter="fade">
                                      <p:cBhvr>
                                        <p:cTn id="172" dur="500"/>
                                        <p:tgtEl>
                                          <p:spTgt spid="61"/>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62"/>
                                        </p:tgtEl>
                                        <p:attrNameLst>
                                          <p:attrName>style.visibility</p:attrName>
                                        </p:attrNameLst>
                                      </p:cBhvr>
                                      <p:to>
                                        <p:strVal val="visible"/>
                                      </p:to>
                                    </p:set>
                                    <p:animEffect transition="in" filter="fade">
                                      <p:cBhvr>
                                        <p:cTn id="175" dur="500"/>
                                        <p:tgtEl>
                                          <p:spTgt spid="62"/>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63"/>
                                        </p:tgtEl>
                                        <p:attrNameLst>
                                          <p:attrName>style.visibility</p:attrName>
                                        </p:attrNameLst>
                                      </p:cBhvr>
                                      <p:to>
                                        <p:strVal val="visible"/>
                                      </p:to>
                                    </p:set>
                                    <p:animEffect transition="in" filter="fade">
                                      <p:cBhvr>
                                        <p:cTn id="178" dur="500"/>
                                        <p:tgtEl>
                                          <p:spTgt spid="63"/>
                                        </p:tgtEl>
                                      </p:cBhvr>
                                    </p:animEffect>
                                  </p:childTnLst>
                                </p:cTn>
                              </p:par>
                              <p:par>
                                <p:cTn id="179" presetID="10" presetClass="entr" presetSubtype="0" fill="hold" grpId="0" nodeType="withEffect">
                                  <p:stCondLst>
                                    <p:cond delay="0"/>
                                  </p:stCondLst>
                                  <p:childTnLst>
                                    <p:set>
                                      <p:cBhvr>
                                        <p:cTn id="180" dur="1" fill="hold">
                                          <p:stCondLst>
                                            <p:cond delay="0"/>
                                          </p:stCondLst>
                                        </p:cTn>
                                        <p:tgtEl>
                                          <p:spTgt spid="64"/>
                                        </p:tgtEl>
                                        <p:attrNameLst>
                                          <p:attrName>style.visibility</p:attrName>
                                        </p:attrNameLst>
                                      </p:cBhvr>
                                      <p:to>
                                        <p:strVal val="visible"/>
                                      </p:to>
                                    </p:set>
                                    <p:animEffect transition="in" filter="fade">
                                      <p:cBhvr>
                                        <p:cTn id="181" dur="500"/>
                                        <p:tgtEl>
                                          <p:spTgt spid="64"/>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65"/>
                                        </p:tgtEl>
                                        <p:attrNameLst>
                                          <p:attrName>style.visibility</p:attrName>
                                        </p:attrNameLst>
                                      </p:cBhvr>
                                      <p:to>
                                        <p:strVal val="visible"/>
                                      </p:to>
                                    </p:set>
                                    <p:animEffect transition="in" filter="fade">
                                      <p:cBhvr>
                                        <p:cTn id="184" dur="500"/>
                                        <p:tgtEl>
                                          <p:spTgt spid="65"/>
                                        </p:tgtEl>
                                      </p:cBhvr>
                                    </p:animEffect>
                                  </p:childTnLst>
                                </p:cTn>
                              </p:par>
                              <p:par>
                                <p:cTn id="185" presetID="10" presetClass="entr" presetSubtype="0" fill="hold" nodeType="withEffect">
                                  <p:stCondLst>
                                    <p:cond delay="0"/>
                                  </p:stCondLst>
                                  <p:childTnLst>
                                    <p:set>
                                      <p:cBhvr>
                                        <p:cTn id="186" dur="1" fill="hold">
                                          <p:stCondLst>
                                            <p:cond delay="0"/>
                                          </p:stCondLst>
                                        </p:cTn>
                                        <p:tgtEl>
                                          <p:spTgt spid="66"/>
                                        </p:tgtEl>
                                        <p:attrNameLst>
                                          <p:attrName>style.visibility</p:attrName>
                                        </p:attrNameLst>
                                      </p:cBhvr>
                                      <p:to>
                                        <p:strVal val="visible"/>
                                      </p:to>
                                    </p:set>
                                    <p:animEffect transition="in" filter="fade">
                                      <p:cBhvr>
                                        <p:cTn id="187" dur="500"/>
                                        <p:tgtEl>
                                          <p:spTgt spid="66"/>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67"/>
                                        </p:tgtEl>
                                        <p:attrNameLst>
                                          <p:attrName>style.visibility</p:attrName>
                                        </p:attrNameLst>
                                      </p:cBhvr>
                                      <p:to>
                                        <p:strVal val="visible"/>
                                      </p:to>
                                    </p:set>
                                    <p:animEffect transition="in" filter="fade">
                                      <p:cBhvr>
                                        <p:cTn id="190" dur="500"/>
                                        <p:tgtEl>
                                          <p:spTgt spid="67"/>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68"/>
                                        </p:tgtEl>
                                        <p:attrNameLst>
                                          <p:attrName>style.visibility</p:attrName>
                                        </p:attrNameLst>
                                      </p:cBhvr>
                                      <p:to>
                                        <p:strVal val="visible"/>
                                      </p:to>
                                    </p:set>
                                    <p:animEffect transition="in" filter="fade">
                                      <p:cBhvr>
                                        <p:cTn id="193" dur="500"/>
                                        <p:tgtEl>
                                          <p:spTgt spid="68"/>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69"/>
                                        </p:tgtEl>
                                        <p:attrNameLst>
                                          <p:attrName>style.visibility</p:attrName>
                                        </p:attrNameLst>
                                      </p:cBhvr>
                                      <p:to>
                                        <p:strVal val="visible"/>
                                      </p:to>
                                    </p:set>
                                    <p:animEffect transition="in" filter="fade">
                                      <p:cBhvr>
                                        <p:cTn id="196" dur="500"/>
                                        <p:tgtEl>
                                          <p:spTgt spid="69"/>
                                        </p:tgtEl>
                                      </p:cBhvr>
                                    </p:animEffect>
                                  </p:childTnLst>
                                </p:cTn>
                              </p:par>
                              <p:par>
                                <p:cTn id="197" presetID="10" presetClass="entr" presetSubtype="0" fill="hold" grpId="0" nodeType="withEffect">
                                  <p:stCondLst>
                                    <p:cond delay="0"/>
                                  </p:stCondLst>
                                  <p:childTnLst>
                                    <p:set>
                                      <p:cBhvr>
                                        <p:cTn id="198" dur="1" fill="hold">
                                          <p:stCondLst>
                                            <p:cond delay="0"/>
                                          </p:stCondLst>
                                        </p:cTn>
                                        <p:tgtEl>
                                          <p:spTgt spid="70"/>
                                        </p:tgtEl>
                                        <p:attrNameLst>
                                          <p:attrName>style.visibility</p:attrName>
                                        </p:attrNameLst>
                                      </p:cBhvr>
                                      <p:to>
                                        <p:strVal val="visible"/>
                                      </p:to>
                                    </p:set>
                                    <p:animEffect transition="in" filter="fade">
                                      <p:cBhvr>
                                        <p:cTn id="199" dur="500"/>
                                        <p:tgtEl>
                                          <p:spTgt spid="70"/>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71"/>
                                        </p:tgtEl>
                                        <p:attrNameLst>
                                          <p:attrName>style.visibility</p:attrName>
                                        </p:attrNameLst>
                                      </p:cBhvr>
                                      <p:to>
                                        <p:strVal val="visible"/>
                                      </p:to>
                                    </p:set>
                                    <p:animEffect transition="in" filter="fade">
                                      <p:cBhvr>
                                        <p:cTn id="202" dur="500"/>
                                        <p:tgtEl>
                                          <p:spTgt spid="71"/>
                                        </p:tgtEl>
                                      </p:cBhvr>
                                    </p:animEffect>
                                  </p:childTnLst>
                                </p:cTn>
                              </p:par>
                              <p:par>
                                <p:cTn id="203" presetID="10" presetClass="entr" presetSubtype="0" fill="hold" grpId="0" nodeType="withEffect">
                                  <p:stCondLst>
                                    <p:cond delay="0"/>
                                  </p:stCondLst>
                                  <p:childTnLst>
                                    <p:set>
                                      <p:cBhvr>
                                        <p:cTn id="204" dur="1" fill="hold">
                                          <p:stCondLst>
                                            <p:cond delay="0"/>
                                          </p:stCondLst>
                                        </p:cTn>
                                        <p:tgtEl>
                                          <p:spTgt spid="72"/>
                                        </p:tgtEl>
                                        <p:attrNameLst>
                                          <p:attrName>style.visibility</p:attrName>
                                        </p:attrNameLst>
                                      </p:cBhvr>
                                      <p:to>
                                        <p:strVal val="visible"/>
                                      </p:to>
                                    </p:set>
                                    <p:animEffect transition="in" filter="fade">
                                      <p:cBhvr>
                                        <p:cTn id="20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1" grpId="0" animBg="1"/>
      <p:bldP spid="9" grpId="0"/>
      <p:bldP spid="10" grpId="0"/>
      <p:bldP spid="12" grpId="0"/>
      <p:bldP spid="14" grpId="0"/>
      <p:bldP spid="15" grpId="0" animBg="1"/>
      <p:bldP spid="16" grpId="0" animBg="1"/>
      <p:bldP spid="17" grpId="0" animBg="1"/>
      <p:bldP spid="18" grpId="0" animBg="1"/>
      <p:bldP spid="19" grpId="0" animBg="1"/>
      <p:bldP spid="20" grpId="0" animBg="1"/>
      <p:bldP spid="21" grpId="0"/>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animBg="1"/>
      <p:bldP spid="34" grpId="0" animBg="1"/>
      <p:bldP spid="37" grpId="0" animBg="1"/>
      <p:bldP spid="38" grpId="0" animBg="1"/>
      <p:bldP spid="40" grpId="0" animBg="1"/>
      <p:bldP spid="41" grpId="0" animBg="1"/>
      <p:bldP spid="42" grpId="0" animBg="1"/>
      <p:bldP spid="43" grpId="0"/>
      <p:bldP spid="44" grpId="0" animBg="1"/>
      <p:bldP spid="45" grpId="0"/>
      <p:bldP spid="46" grpId="0" animBg="1"/>
      <p:bldP spid="47" grpId="0"/>
      <p:bldP spid="50" grpId="0"/>
      <p:bldP spid="51" grpId="0"/>
      <p:bldP spid="53" grpId="0"/>
      <p:bldP spid="54" grpId="0" animBg="1"/>
      <p:bldP spid="56" grpId="0" animBg="1"/>
      <p:bldP spid="57" grpId="0" animBg="1"/>
      <p:bldP spid="58" grpId="0"/>
      <p:bldP spid="59" grpId="0" animBg="1"/>
      <p:bldP spid="60" grpId="0" animBg="1"/>
      <p:bldP spid="62" grpId="0" animBg="1"/>
      <p:bldP spid="63" grpId="0"/>
      <p:bldP spid="64" grpId="0" animBg="1"/>
      <p:bldP spid="65" grpId="0" animBg="1"/>
      <p:bldP spid="67" grpId="0" animBg="1"/>
      <p:bldP spid="68" grpId="0"/>
      <p:bldP spid="69" grpId="0" animBg="1"/>
      <p:bldP spid="70" grpId="0"/>
      <p:bldP spid="71" grpId="0" animBg="1"/>
      <p:bldP spid="72" grpId="0"/>
      <p:bldP spid="7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8CA146-A37E-0FAE-0273-5FB2053C9101}"/>
              </a:ext>
            </a:extLst>
          </p:cNvPr>
          <p:cNvSpPr>
            <a:spLocks noGrp="1"/>
          </p:cNvSpPr>
          <p:nvPr>
            <p:ph idx="1"/>
          </p:nvPr>
        </p:nvSpPr>
        <p:spPr/>
        <p:txBody>
          <a:bodyPr/>
          <a:lstStyle/>
          <a:p>
            <a:r>
              <a:rPr lang="en-GB" dirty="0"/>
              <a:t>Standalone data processing server</a:t>
            </a:r>
          </a:p>
          <a:p>
            <a:r>
              <a:rPr lang="en-GB" dirty="0"/>
              <a:t>SoC readout for fast data transfer</a:t>
            </a:r>
          </a:p>
          <a:p>
            <a:pPr lvl="1"/>
            <a:r>
              <a:rPr lang="en-GB" dirty="0"/>
              <a:t>No on-board processing</a:t>
            </a:r>
          </a:p>
          <a:p>
            <a:r>
              <a:rPr lang="en-GB" dirty="0"/>
              <a:t>Raw data available for everybody</a:t>
            </a:r>
            <a:endParaRPr lang="et-EE" dirty="0"/>
          </a:p>
        </p:txBody>
      </p:sp>
      <p:sp>
        <p:nvSpPr>
          <p:cNvPr id="3" name="Title 2">
            <a:extLst>
              <a:ext uri="{FF2B5EF4-FFF2-40B4-BE49-F238E27FC236}">
                <a16:creationId xmlns:a16="http://schemas.microsoft.com/office/drawing/2014/main" id="{BDFA84C6-AE42-45F5-4BD4-3084C0981578}"/>
              </a:ext>
            </a:extLst>
          </p:cNvPr>
          <p:cNvSpPr>
            <a:spLocks noGrp="1"/>
          </p:cNvSpPr>
          <p:nvPr>
            <p:ph type="title"/>
          </p:nvPr>
        </p:nvSpPr>
        <p:spPr/>
        <p:txBody>
          <a:bodyPr/>
          <a:lstStyle/>
          <a:p>
            <a:r>
              <a:rPr lang="en-GB" dirty="0"/>
              <a:t>Alternative architecture</a:t>
            </a:r>
            <a:endParaRPr lang="et-EE" dirty="0"/>
          </a:p>
        </p:txBody>
      </p:sp>
      <p:sp>
        <p:nvSpPr>
          <p:cNvPr id="4" name="Date Placeholder 3">
            <a:extLst>
              <a:ext uri="{FF2B5EF4-FFF2-40B4-BE49-F238E27FC236}">
                <a16:creationId xmlns:a16="http://schemas.microsoft.com/office/drawing/2014/main" id="{AD785FA7-9262-6C2A-F06B-DE4193D64479}"/>
              </a:ext>
            </a:extLst>
          </p:cNvPr>
          <p:cNvSpPr>
            <a:spLocks noGrp="1"/>
          </p:cNvSpPr>
          <p:nvPr>
            <p:ph type="dt" sz="half" idx="10"/>
          </p:nvPr>
        </p:nvSpPr>
        <p:spPr/>
        <p:txBody>
          <a:bodyPr/>
          <a:lstStyle/>
          <a:p>
            <a:fld id="{CBB8FE8F-0D95-41EC-893A-FA1494084819}" type="datetime1">
              <a:rPr lang="en-GB" smtClean="0"/>
              <a:t>30/08/2024</a:t>
            </a:fld>
            <a:endParaRPr lang="en-US" dirty="0"/>
          </a:p>
        </p:txBody>
      </p:sp>
      <p:sp>
        <p:nvSpPr>
          <p:cNvPr id="5" name="Footer Placeholder 4">
            <a:extLst>
              <a:ext uri="{FF2B5EF4-FFF2-40B4-BE49-F238E27FC236}">
                <a16:creationId xmlns:a16="http://schemas.microsoft.com/office/drawing/2014/main" id="{637FCAB1-71BC-8C15-128F-66FA30793CAD}"/>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44B7169D-DDCF-238C-171F-A2A13F36B290}"/>
              </a:ext>
            </a:extLst>
          </p:cNvPr>
          <p:cNvSpPr>
            <a:spLocks noGrp="1"/>
          </p:cNvSpPr>
          <p:nvPr>
            <p:ph type="sldNum" sz="quarter" idx="12"/>
          </p:nvPr>
        </p:nvSpPr>
        <p:spPr/>
        <p:txBody>
          <a:bodyPr/>
          <a:lstStyle/>
          <a:p>
            <a:fld id="{36B5EA5A-BC32-A742-B11B-8E7414D5B535}" type="slidenum">
              <a:rPr lang="en-US" smtClean="0"/>
              <a:pPr/>
              <a:t>31</a:t>
            </a:fld>
            <a:endParaRPr lang="en-US" dirty="0"/>
          </a:p>
        </p:txBody>
      </p:sp>
      <p:cxnSp>
        <p:nvCxnSpPr>
          <p:cNvPr id="7" name="Straight Connector 6">
            <a:extLst>
              <a:ext uri="{FF2B5EF4-FFF2-40B4-BE49-F238E27FC236}">
                <a16:creationId xmlns:a16="http://schemas.microsoft.com/office/drawing/2014/main" id="{A1DEED09-7AF9-3F78-B958-716B8A30DAC5}"/>
              </a:ext>
            </a:extLst>
          </p:cNvPr>
          <p:cNvCxnSpPr>
            <a:cxnSpLocks/>
          </p:cNvCxnSpPr>
          <p:nvPr/>
        </p:nvCxnSpPr>
        <p:spPr>
          <a:xfrm>
            <a:off x="6613041" y="1591461"/>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 name="Straight Connector 7">
            <a:extLst>
              <a:ext uri="{FF2B5EF4-FFF2-40B4-BE49-F238E27FC236}">
                <a16:creationId xmlns:a16="http://schemas.microsoft.com/office/drawing/2014/main" id="{BB798922-C83D-F002-6AC4-F4BE13BF80D5}"/>
              </a:ext>
            </a:extLst>
          </p:cNvPr>
          <p:cNvCxnSpPr>
            <a:cxnSpLocks/>
          </p:cNvCxnSpPr>
          <p:nvPr/>
        </p:nvCxnSpPr>
        <p:spPr>
          <a:xfrm>
            <a:off x="6613041" y="2474627"/>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1AD4E650-B704-DB1F-5095-16BCD0358F06}"/>
              </a:ext>
            </a:extLst>
          </p:cNvPr>
          <p:cNvSpPr txBox="1"/>
          <p:nvPr/>
        </p:nvSpPr>
        <p:spPr>
          <a:xfrm>
            <a:off x="11694196" y="1307836"/>
            <a:ext cx="315792"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 name="TextBox 9">
            <a:extLst>
              <a:ext uri="{FF2B5EF4-FFF2-40B4-BE49-F238E27FC236}">
                <a16:creationId xmlns:a16="http://schemas.microsoft.com/office/drawing/2014/main" id="{746B7C01-D2A9-F306-4D46-48AF9B8F0D88}"/>
              </a:ext>
            </a:extLst>
          </p:cNvPr>
          <p:cNvSpPr txBox="1"/>
          <p:nvPr/>
        </p:nvSpPr>
        <p:spPr>
          <a:xfrm>
            <a:off x="11692593" y="2191001"/>
            <a:ext cx="317395"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1" name="Straight Connector 10">
            <a:extLst>
              <a:ext uri="{FF2B5EF4-FFF2-40B4-BE49-F238E27FC236}">
                <a16:creationId xmlns:a16="http://schemas.microsoft.com/office/drawing/2014/main" id="{6EB9708B-DFAD-F9AF-52B0-01DDBB0E3E00}"/>
              </a:ext>
            </a:extLst>
          </p:cNvPr>
          <p:cNvCxnSpPr>
            <a:cxnSpLocks/>
          </p:cNvCxnSpPr>
          <p:nvPr/>
        </p:nvCxnSpPr>
        <p:spPr>
          <a:xfrm>
            <a:off x="6613041" y="4243230"/>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C446A61F-487E-84A6-A7B0-56323F669093}"/>
              </a:ext>
            </a:extLst>
          </p:cNvPr>
          <p:cNvSpPr txBox="1"/>
          <p:nvPr/>
        </p:nvSpPr>
        <p:spPr>
          <a:xfrm>
            <a:off x="11602825" y="3959603"/>
            <a:ext cx="407163"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3" name="Straight Connector 12">
            <a:extLst>
              <a:ext uri="{FF2B5EF4-FFF2-40B4-BE49-F238E27FC236}">
                <a16:creationId xmlns:a16="http://schemas.microsoft.com/office/drawing/2014/main" id="{463241D4-3E65-7347-690D-CBDD80E54B19}"/>
              </a:ext>
            </a:extLst>
          </p:cNvPr>
          <p:cNvCxnSpPr>
            <a:cxnSpLocks/>
          </p:cNvCxnSpPr>
          <p:nvPr/>
        </p:nvCxnSpPr>
        <p:spPr>
          <a:xfrm>
            <a:off x="6613041" y="6281675"/>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228C50CF-F878-EB81-CE85-3DB8AC0D1801}"/>
              </a:ext>
            </a:extLst>
          </p:cNvPr>
          <p:cNvSpPr txBox="1"/>
          <p:nvPr/>
        </p:nvSpPr>
        <p:spPr>
          <a:xfrm>
            <a:off x="11588398" y="5998047"/>
            <a:ext cx="421590" cy="307777"/>
          </a:xfrm>
          <a:prstGeom prst="rect">
            <a:avLst/>
          </a:prstGeom>
          <a:noFill/>
        </p:spPr>
        <p:txBody>
          <a:bodyPr wrap="non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5" name="Rectangle: Rounded Corners 14">
            <a:extLst>
              <a:ext uri="{FF2B5EF4-FFF2-40B4-BE49-F238E27FC236}">
                <a16:creationId xmlns:a16="http://schemas.microsoft.com/office/drawing/2014/main" id="{EF6ED18E-DD2C-C9D1-F9A9-877E6C9820FE}"/>
              </a:ext>
            </a:extLst>
          </p:cNvPr>
          <p:cNvSpPr/>
          <p:nvPr/>
        </p:nvSpPr>
        <p:spPr>
          <a:xfrm>
            <a:off x="6736619" y="5913623"/>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6" name="Rectangle: Rounded Corners 15">
            <a:extLst>
              <a:ext uri="{FF2B5EF4-FFF2-40B4-BE49-F238E27FC236}">
                <a16:creationId xmlns:a16="http://schemas.microsoft.com/office/drawing/2014/main" id="{CAE4812C-FC33-BF32-9D66-6EF59B455713}"/>
              </a:ext>
            </a:extLst>
          </p:cNvPr>
          <p:cNvSpPr/>
          <p:nvPr/>
        </p:nvSpPr>
        <p:spPr>
          <a:xfrm>
            <a:off x="6736619" y="4301169"/>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7" name="Rectangle: Rounded Corners 16">
            <a:extLst>
              <a:ext uri="{FF2B5EF4-FFF2-40B4-BE49-F238E27FC236}">
                <a16:creationId xmlns:a16="http://schemas.microsoft.com/office/drawing/2014/main" id="{09F5C091-CD0A-E699-DAC2-55BD286D08E9}"/>
              </a:ext>
            </a:extLst>
          </p:cNvPr>
          <p:cNvSpPr/>
          <p:nvPr/>
        </p:nvSpPr>
        <p:spPr>
          <a:xfrm>
            <a:off x="6736619" y="2531537"/>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8" name="Rectangle: Rounded Corners 17">
            <a:extLst>
              <a:ext uri="{FF2B5EF4-FFF2-40B4-BE49-F238E27FC236}">
                <a16:creationId xmlns:a16="http://schemas.microsoft.com/office/drawing/2014/main" id="{428491B9-DBCA-71AF-8822-4E6338315239}"/>
              </a:ext>
            </a:extLst>
          </p:cNvPr>
          <p:cNvSpPr/>
          <p:nvPr/>
        </p:nvSpPr>
        <p:spPr>
          <a:xfrm>
            <a:off x="8325088" y="1646991"/>
            <a:ext cx="3194050" cy="74968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9" name="Rectangle: Rounded Corners 18">
            <a:extLst>
              <a:ext uri="{FF2B5EF4-FFF2-40B4-BE49-F238E27FC236}">
                <a16:creationId xmlns:a16="http://schemas.microsoft.com/office/drawing/2014/main" id="{6F4E475C-054F-ED5C-3110-3B3233AC5179}"/>
              </a:ext>
            </a:extLst>
          </p:cNvPr>
          <p:cNvSpPr/>
          <p:nvPr/>
        </p:nvSpPr>
        <p:spPr>
          <a:xfrm>
            <a:off x="6704734" y="1154359"/>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A13B1E60-11C2-2812-971F-9F74EAA0A32E}"/>
              </a:ext>
            </a:extLst>
          </p:cNvPr>
          <p:cNvSpPr/>
          <p:nvPr/>
        </p:nvSpPr>
        <p:spPr>
          <a:xfrm>
            <a:off x="8391763" y="2021182"/>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1" name="TextBox 20">
            <a:extLst>
              <a:ext uri="{FF2B5EF4-FFF2-40B4-BE49-F238E27FC236}">
                <a16:creationId xmlns:a16="http://schemas.microsoft.com/office/drawing/2014/main" id="{F2E215FD-B4E2-46AE-CF7C-9A8E8A1F3089}"/>
              </a:ext>
            </a:extLst>
          </p:cNvPr>
          <p:cNvSpPr txBox="1"/>
          <p:nvPr/>
        </p:nvSpPr>
        <p:spPr>
          <a:xfrm>
            <a:off x="8902603" y="1690903"/>
            <a:ext cx="2039020" cy="276999"/>
          </a:xfrm>
          <a:prstGeom prst="rect">
            <a:avLst/>
          </a:prstGeom>
          <a:noFill/>
          <a:ln w="12700">
            <a:noFill/>
          </a:ln>
        </p:spPr>
        <p:txBody>
          <a:bodyPr wrap="non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D87B6327-D0BE-AF64-69F3-2C9EC31FFD5F}"/>
              </a:ext>
            </a:extLst>
          </p:cNvPr>
          <p:cNvSpPr/>
          <p:nvPr/>
        </p:nvSpPr>
        <p:spPr>
          <a:xfrm>
            <a:off x="6826623" y="3280429"/>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3" name="Rectangle 22">
            <a:extLst>
              <a:ext uri="{FF2B5EF4-FFF2-40B4-BE49-F238E27FC236}">
                <a16:creationId xmlns:a16="http://schemas.microsoft.com/office/drawing/2014/main" id="{CC265105-DC2A-F0AE-A5BA-DB375E29284A}"/>
              </a:ext>
            </a:extLst>
          </p:cNvPr>
          <p:cNvSpPr/>
          <p:nvPr/>
        </p:nvSpPr>
        <p:spPr>
          <a:xfrm>
            <a:off x="6826623" y="2944420"/>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AA5EBAB6-134A-346B-1545-12954D21AF6C}"/>
              </a:ext>
            </a:extLst>
          </p:cNvPr>
          <p:cNvSpPr/>
          <p:nvPr/>
        </p:nvSpPr>
        <p:spPr>
          <a:xfrm>
            <a:off x="6826623" y="2608412"/>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7A480E04-89CB-FB83-0C51-AB620E0AAB5F}"/>
              </a:ext>
            </a:extLst>
          </p:cNvPr>
          <p:cNvSpPr/>
          <p:nvPr/>
        </p:nvSpPr>
        <p:spPr>
          <a:xfrm>
            <a:off x="6826623" y="5448218"/>
            <a:ext cx="303129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6" name="Rectangle 25">
            <a:extLst>
              <a:ext uri="{FF2B5EF4-FFF2-40B4-BE49-F238E27FC236}">
                <a16:creationId xmlns:a16="http://schemas.microsoft.com/office/drawing/2014/main" id="{819E9AB5-FE2C-C7AA-EBEC-268926CB0590}"/>
              </a:ext>
            </a:extLst>
          </p:cNvPr>
          <p:cNvSpPr/>
          <p:nvPr/>
        </p:nvSpPr>
        <p:spPr>
          <a:xfrm>
            <a:off x="8294440" y="4947286"/>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7" name="Rectangle 26">
            <a:extLst>
              <a:ext uri="{FF2B5EF4-FFF2-40B4-BE49-F238E27FC236}">
                <a16:creationId xmlns:a16="http://schemas.microsoft.com/office/drawing/2014/main" id="{FC136037-6CD1-929A-B019-A1C77F2AB388}"/>
              </a:ext>
            </a:extLst>
          </p:cNvPr>
          <p:cNvSpPr/>
          <p:nvPr/>
        </p:nvSpPr>
        <p:spPr>
          <a:xfrm>
            <a:off x="9911281" y="4947286"/>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8" name="Rectangle 27">
            <a:extLst>
              <a:ext uri="{FF2B5EF4-FFF2-40B4-BE49-F238E27FC236}">
                <a16:creationId xmlns:a16="http://schemas.microsoft.com/office/drawing/2014/main" id="{9452AC6C-DBDD-6BA5-2993-B8BB48F22FAF}"/>
              </a:ext>
            </a:extLst>
          </p:cNvPr>
          <p:cNvSpPr/>
          <p:nvPr/>
        </p:nvSpPr>
        <p:spPr>
          <a:xfrm>
            <a:off x="8294439" y="4609275"/>
            <a:ext cx="318673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REST server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9" name="Rectangle 28">
            <a:extLst>
              <a:ext uri="{FF2B5EF4-FFF2-40B4-BE49-F238E27FC236}">
                <a16:creationId xmlns:a16="http://schemas.microsoft.com/office/drawing/2014/main" id="{A9DC1AE0-06FF-4662-C6EC-68F9C4F67D65}"/>
              </a:ext>
            </a:extLst>
          </p:cNvPr>
          <p:cNvSpPr/>
          <p:nvPr/>
        </p:nvSpPr>
        <p:spPr>
          <a:xfrm>
            <a:off x="6826623" y="4609275"/>
            <a:ext cx="1284509" cy="794798"/>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0" name="Rectangle 29">
            <a:extLst>
              <a:ext uri="{FF2B5EF4-FFF2-40B4-BE49-F238E27FC236}">
                <a16:creationId xmlns:a16="http://schemas.microsoft.com/office/drawing/2014/main" id="{258E7352-79AA-FA46-3853-6990EE9F4795}"/>
              </a:ext>
            </a:extLst>
          </p:cNvPr>
          <p:cNvSpPr/>
          <p:nvPr/>
        </p:nvSpPr>
        <p:spPr>
          <a:xfrm>
            <a:off x="6826623" y="3798028"/>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1" name="Rectangle 30">
            <a:extLst>
              <a:ext uri="{FF2B5EF4-FFF2-40B4-BE49-F238E27FC236}">
                <a16:creationId xmlns:a16="http://schemas.microsoft.com/office/drawing/2014/main" id="{6AB00EB9-5E55-60B9-6C77-C188EA8C5003}"/>
              </a:ext>
            </a:extLst>
          </p:cNvPr>
          <p:cNvSpPr/>
          <p:nvPr/>
        </p:nvSpPr>
        <p:spPr>
          <a:xfrm>
            <a:off x="10290963" y="3109937"/>
            <a:ext cx="1190210" cy="483173"/>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32" name="TextBox 31">
            <a:extLst>
              <a:ext uri="{FF2B5EF4-FFF2-40B4-BE49-F238E27FC236}">
                <a16:creationId xmlns:a16="http://schemas.microsoft.com/office/drawing/2014/main" id="{BE6E3E44-2A57-3BCA-D914-DD681F572184}"/>
              </a:ext>
            </a:extLst>
          </p:cNvPr>
          <p:cNvSpPr txBox="1"/>
          <p:nvPr/>
        </p:nvSpPr>
        <p:spPr>
          <a:xfrm>
            <a:off x="11208663" y="4308591"/>
            <a:ext cx="266098" cy="276999"/>
          </a:xfrm>
          <a:prstGeom prst="rect">
            <a:avLst/>
          </a:prstGeom>
          <a:noFill/>
          <a:ln w="3175">
            <a:noFill/>
          </a:ln>
        </p:spPr>
        <p:txBody>
          <a:bodyPr wrap="non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33" name="Freeform: Shape 32">
            <a:extLst>
              <a:ext uri="{FF2B5EF4-FFF2-40B4-BE49-F238E27FC236}">
                <a16:creationId xmlns:a16="http://schemas.microsoft.com/office/drawing/2014/main" id="{B73DE5E8-8277-233E-5227-F8E4905B832B}"/>
              </a:ext>
            </a:extLst>
          </p:cNvPr>
          <p:cNvSpPr/>
          <p:nvPr/>
        </p:nvSpPr>
        <p:spPr>
          <a:xfrm>
            <a:off x="7489794" y="1519162"/>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4" name="Freeform: Shape 33">
            <a:extLst>
              <a:ext uri="{FF2B5EF4-FFF2-40B4-BE49-F238E27FC236}">
                <a16:creationId xmlns:a16="http://schemas.microsoft.com/office/drawing/2014/main" id="{AC205AF5-C9C9-A3ED-960C-1E2C3D0CC515}"/>
              </a:ext>
            </a:extLst>
          </p:cNvPr>
          <p:cNvSpPr/>
          <p:nvPr/>
        </p:nvSpPr>
        <p:spPr>
          <a:xfrm>
            <a:off x="8132569" y="2021182"/>
            <a:ext cx="199911" cy="585848"/>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5" name="Straight Arrow Connector 34">
            <a:extLst>
              <a:ext uri="{FF2B5EF4-FFF2-40B4-BE49-F238E27FC236}">
                <a16:creationId xmlns:a16="http://schemas.microsoft.com/office/drawing/2014/main" id="{818A6383-3265-0740-64EA-D3B6B407E22E}"/>
              </a:ext>
            </a:extLst>
          </p:cNvPr>
          <p:cNvCxnSpPr>
            <a:cxnSpLocks/>
            <a:stCxn id="27" idx="2"/>
          </p:cNvCxnSpPr>
          <p:nvPr/>
        </p:nvCxnSpPr>
        <p:spPr>
          <a:xfrm>
            <a:off x="10693021" y="5396590"/>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F566050B-8941-12FA-1BFA-CCDA20135E25}"/>
              </a:ext>
            </a:extLst>
          </p:cNvPr>
          <p:cNvCxnSpPr>
            <a:cxnSpLocks/>
            <a:stCxn id="25" idx="2"/>
          </p:cNvCxnSpPr>
          <p:nvPr/>
        </p:nvCxnSpPr>
        <p:spPr>
          <a:xfrm flipH="1">
            <a:off x="8332479" y="5742620"/>
            <a:ext cx="9793"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7" name="Freeform: Shape 36">
            <a:extLst>
              <a:ext uri="{FF2B5EF4-FFF2-40B4-BE49-F238E27FC236}">
                <a16:creationId xmlns:a16="http://schemas.microsoft.com/office/drawing/2014/main" id="{FED7671C-9167-0F1F-2FFD-67BAC2931E56}"/>
              </a:ext>
            </a:extLst>
          </p:cNvPr>
          <p:cNvSpPr/>
          <p:nvPr/>
        </p:nvSpPr>
        <p:spPr>
          <a:xfrm>
            <a:off x="9829355" y="2396678"/>
            <a:ext cx="1025651" cy="70629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8" name="Freeform: Shape 37">
            <a:extLst>
              <a:ext uri="{FF2B5EF4-FFF2-40B4-BE49-F238E27FC236}">
                <a16:creationId xmlns:a16="http://schemas.microsoft.com/office/drawing/2014/main" id="{C37765EF-22FC-7050-8AEE-BE8C41D07E23}"/>
              </a:ext>
            </a:extLst>
          </p:cNvPr>
          <p:cNvSpPr/>
          <p:nvPr/>
        </p:nvSpPr>
        <p:spPr>
          <a:xfrm>
            <a:off x="9993614" y="3601110"/>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9" name="Straight Arrow Connector 38">
            <a:extLst>
              <a:ext uri="{FF2B5EF4-FFF2-40B4-BE49-F238E27FC236}">
                <a16:creationId xmlns:a16="http://schemas.microsoft.com/office/drawing/2014/main" id="{8CD733F3-AC5B-9053-8B68-4310F923DECA}"/>
              </a:ext>
            </a:extLst>
          </p:cNvPr>
          <p:cNvCxnSpPr>
            <a:cxnSpLocks/>
            <a:stCxn id="22" idx="2"/>
          </p:cNvCxnSpPr>
          <p:nvPr/>
        </p:nvCxnSpPr>
        <p:spPr>
          <a:xfrm>
            <a:off x="7951402" y="3574831"/>
            <a:ext cx="0" cy="223197"/>
          </a:xfrm>
          <a:prstGeom prst="straightConnector1">
            <a:avLst/>
          </a:prstGeom>
          <a:ln w="28575">
            <a:solidFill>
              <a:srgbClr val="33CC3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40" name="Freeform: Shape 39">
            <a:extLst>
              <a:ext uri="{FF2B5EF4-FFF2-40B4-BE49-F238E27FC236}">
                <a16:creationId xmlns:a16="http://schemas.microsoft.com/office/drawing/2014/main" id="{AAAA5250-CB66-80E2-F8F9-632C8E0E0393}"/>
              </a:ext>
            </a:extLst>
          </p:cNvPr>
          <p:cNvSpPr/>
          <p:nvPr/>
        </p:nvSpPr>
        <p:spPr>
          <a:xfrm>
            <a:off x="6596094" y="4092430"/>
            <a:ext cx="1355200"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1" name="Freeform: Shape 40">
            <a:extLst>
              <a:ext uri="{FF2B5EF4-FFF2-40B4-BE49-F238E27FC236}">
                <a16:creationId xmlns:a16="http://schemas.microsoft.com/office/drawing/2014/main" id="{4D98ADC1-C9FE-0EEB-E25B-82DADEE4E0E2}"/>
              </a:ext>
            </a:extLst>
          </p:cNvPr>
          <p:cNvSpPr/>
          <p:nvPr/>
        </p:nvSpPr>
        <p:spPr>
          <a:xfrm>
            <a:off x="7459975" y="4408770"/>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2" name="Freeform: Shape 41">
            <a:extLst>
              <a:ext uri="{FF2B5EF4-FFF2-40B4-BE49-F238E27FC236}">
                <a16:creationId xmlns:a16="http://schemas.microsoft.com/office/drawing/2014/main" id="{A8B96EE1-0F98-0025-33A9-DC76C0392778}"/>
              </a:ext>
            </a:extLst>
          </p:cNvPr>
          <p:cNvSpPr/>
          <p:nvPr/>
        </p:nvSpPr>
        <p:spPr>
          <a:xfrm>
            <a:off x="10290963" y="665345"/>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TextBox 42">
            <a:extLst>
              <a:ext uri="{FF2B5EF4-FFF2-40B4-BE49-F238E27FC236}">
                <a16:creationId xmlns:a16="http://schemas.microsoft.com/office/drawing/2014/main" id="{E11A5B13-DC4C-71C9-4794-26CA6268E614}"/>
              </a:ext>
            </a:extLst>
          </p:cNvPr>
          <p:cNvSpPr txBox="1"/>
          <p:nvPr/>
        </p:nvSpPr>
        <p:spPr>
          <a:xfrm>
            <a:off x="10572751" y="409184"/>
            <a:ext cx="549831" cy="276999"/>
          </a:xfrm>
          <a:prstGeom prst="rect">
            <a:avLst/>
          </a:prstGeom>
          <a:noFill/>
          <a:ln w="12700">
            <a:noFill/>
          </a:ln>
        </p:spPr>
        <p:txBody>
          <a:bodyPr wrap="non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44" name="Freeform: Shape 43">
            <a:extLst>
              <a:ext uri="{FF2B5EF4-FFF2-40B4-BE49-F238E27FC236}">
                <a16:creationId xmlns:a16="http://schemas.microsoft.com/office/drawing/2014/main" id="{1A48F687-1943-261B-30ED-78A32A972831}"/>
              </a:ext>
            </a:extLst>
          </p:cNvPr>
          <p:cNvSpPr/>
          <p:nvPr/>
        </p:nvSpPr>
        <p:spPr>
          <a:xfrm>
            <a:off x="10290963" y="98326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45" name="TextBox 44">
            <a:extLst>
              <a:ext uri="{FF2B5EF4-FFF2-40B4-BE49-F238E27FC236}">
                <a16:creationId xmlns:a16="http://schemas.microsoft.com/office/drawing/2014/main" id="{5F42B386-71AE-1704-98B5-A5F2E361D912}"/>
              </a:ext>
            </a:extLst>
          </p:cNvPr>
          <p:cNvSpPr txBox="1"/>
          <p:nvPr/>
        </p:nvSpPr>
        <p:spPr>
          <a:xfrm>
            <a:off x="10478976" y="727106"/>
            <a:ext cx="737381" cy="276999"/>
          </a:xfrm>
          <a:prstGeom prst="rect">
            <a:avLst/>
          </a:prstGeom>
          <a:noFill/>
          <a:ln w="12700">
            <a:noFill/>
          </a:ln>
        </p:spPr>
        <p:txBody>
          <a:bodyPr wrap="non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46" name="Freeform: Shape 45">
            <a:extLst>
              <a:ext uri="{FF2B5EF4-FFF2-40B4-BE49-F238E27FC236}">
                <a16:creationId xmlns:a16="http://schemas.microsoft.com/office/drawing/2014/main" id="{2D57AAE3-3D67-F9E5-73E0-C3877D9DE656}"/>
              </a:ext>
            </a:extLst>
          </p:cNvPr>
          <p:cNvSpPr/>
          <p:nvPr/>
        </p:nvSpPr>
        <p:spPr>
          <a:xfrm>
            <a:off x="10290963" y="1303195"/>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7" name="TextBox 46">
            <a:extLst>
              <a:ext uri="{FF2B5EF4-FFF2-40B4-BE49-F238E27FC236}">
                <a16:creationId xmlns:a16="http://schemas.microsoft.com/office/drawing/2014/main" id="{A5F832C9-D63A-C9F7-E0AE-B0A2B5C9EFEC}"/>
              </a:ext>
            </a:extLst>
          </p:cNvPr>
          <p:cNvSpPr txBox="1"/>
          <p:nvPr/>
        </p:nvSpPr>
        <p:spPr>
          <a:xfrm>
            <a:off x="10560729" y="1047034"/>
            <a:ext cx="573875" cy="276999"/>
          </a:xfrm>
          <a:prstGeom prst="rect">
            <a:avLst/>
          </a:prstGeom>
          <a:noFill/>
          <a:ln w="12700">
            <a:noFill/>
          </a:ln>
        </p:spPr>
        <p:txBody>
          <a:bodyPr wrap="non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sp>
        <p:nvSpPr>
          <p:cNvPr id="49" name="Rectangle: Rounded Corners 48">
            <a:extLst>
              <a:ext uri="{FF2B5EF4-FFF2-40B4-BE49-F238E27FC236}">
                <a16:creationId xmlns:a16="http://schemas.microsoft.com/office/drawing/2014/main" id="{E5F9B6E8-5866-90B0-377D-09688773B40D}"/>
              </a:ext>
            </a:extLst>
          </p:cNvPr>
          <p:cNvSpPr/>
          <p:nvPr/>
        </p:nvSpPr>
        <p:spPr>
          <a:xfrm>
            <a:off x="6704733" y="579571"/>
            <a:ext cx="3548267"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Data processing server + NXCALS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50" name="Freeform: Shape 49">
            <a:extLst>
              <a:ext uri="{FF2B5EF4-FFF2-40B4-BE49-F238E27FC236}">
                <a16:creationId xmlns:a16="http://schemas.microsoft.com/office/drawing/2014/main" id="{9F7C9DAC-557E-34D9-F810-6ADDA5F320BE}"/>
              </a:ext>
            </a:extLst>
          </p:cNvPr>
          <p:cNvSpPr/>
          <p:nvPr/>
        </p:nvSpPr>
        <p:spPr>
          <a:xfrm>
            <a:off x="6536798" y="944374"/>
            <a:ext cx="1183740" cy="302471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263854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263854 w 1348842"/>
              <a:gd name="connsiteY3" fmla="*/ 1967948 h 1967948"/>
              <a:gd name="connsiteX0" fmla="*/ 1348842 w 1348842"/>
              <a:gd name="connsiteY0" fmla="*/ 0 h 1967948"/>
              <a:gd name="connsiteX1" fmla="*/ 143023 w 1348842"/>
              <a:gd name="connsiteY1" fmla="*/ 118698 h 1967948"/>
              <a:gd name="connsiteX2" fmla="*/ 0 w 1348842"/>
              <a:gd name="connsiteY2" fmla="*/ 1066523 h 1967948"/>
              <a:gd name="connsiteX3" fmla="*/ 263854 w 1348842"/>
              <a:gd name="connsiteY3" fmla="*/ 1967948 h 1967948"/>
              <a:gd name="connsiteX0" fmla="*/ 1348842 w 1349932"/>
              <a:gd name="connsiteY0" fmla="*/ 0 h 1967948"/>
              <a:gd name="connsiteX1" fmla="*/ 143023 w 1349932"/>
              <a:gd name="connsiteY1" fmla="*/ 118698 h 1967948"/>
              <a:gd name="connsiteX2" fmla="*/ 0 w 1349932"/>
              <a:gd name="connsiteY2" fmla="*/ 1066523 h 1967948"/>
              <a:gd name="connsiteX3" fmla="*/ 263854 w 1349932"/>
              <a:gd name="connsiteY3" fmla="*/ 1967948 h 1967948"/>
              <a:gd name="connsiteX0" fmla="*/ 1356865 w 1358035"/>
              <a:gd name="connsiteY0" fmla="*/ 0 h 1967948"/>
              <a:gd name="connsiteX1" fmla="*/ 151046 w 1358035"/>
              <a:gd name="connsiteY1" fmla="*/ 118698 h 1967948"/>
              <a:gd name="connsiteX2" fmla="*/ 8023 w 1358035"/>
              <a:gd name="connsiteY2" fmla="*/ 1066523 h 1967948"/>
              <a:gd name="connsiteX3" fmla="*/ 271877 w 1358035"/>
              <a:gd name="connsiteY3" fmla="*/ 1967948 h 1967948"/>
              <a:gd name="connsiteX0" fmla="*/ 1363131 w 1364285"/>
              <a:gd name="connsiteY0" fmla="*/ 0 h 1967948"/>
              <a:gd name="connsiteX1" fmla="*/ 141663 w 1364285"/>
              <a:gd name="connsiteY1" fmla="*/ 156843 h 1967948"/>
              <a:gd name="connsiteX2" fmla="*/ 14289 w 1364285"/>
              <a:gd name="connsiteY2" fmla="*/ 1066523 h 1967948"/>
              <a:gd name="connsiteX3" fmla="*/ 278143 w 1364285"/>
              <a:gd name="connsiteY3" fmla="*/ 1967948 h 1967948"/>
              <a:gd name="connsiteX0" fmla="*/ 1359994 w 1361146"/>
              <a:gd name="connsiteY0" fmla="*/ 0 h 1967948"/>
              <a:gd name="connsiteX1" fmla="*/ 138526 w 1361146"/>
              <a:gd name="connsiteY1" fmla="*/ 156843 h 1967948"/>
              <a:gd name="connsiteX2" fmla="*/ 11152 w 1361146"/>
              <a:gd name="connsiteY2" fmla="*/ 1066523 h 1967948"/>
              <a:gd name="connsiteX3" fmla="*/ 275006 w 1361146"/>
              <a:gd name="connsiteY3" fmla="*/ 1967948 h 1967948"/>
              <a:gd name="connsiteX0" fmla="*/ 1359994 w 1361147"/>
              <a:gd name="connsiteY0" fmla="*/ 0 h 1967948"/>
              <a:gd name="connsiteX1" fmla="*/ 138526 w 1361147"/>
              <a:gd name="connsiteY1" fmla="*/ 156843 h 1967948"/>
              <a:gd name="connsiteX2" fmla="*/ 11152 w 1361147"/>
              <a:gd name="connsiteY2" fmla="*/ 1066523 h 1967948"/>
              <a:gd name="connsiteX3" fmla="*/ 275006 w 1361147"/>
              <a:gd name="connsiteY3" fmla="*/ 1967948 h 1967948"/>
              <a:gd name="connsiteX0" fmla="*/ 1364585 w 1365738"/>
              <a:gd name="connsiteY0" fmla="*/ 0 h 1967948"/>
              <a:gd name="connsiteX1" fmla="*/ 143117 w 1365738"/>
              <a:gd name="connsiteY1" fmla="*/ 156843 h 1967948"/>
              <a:gd name="connsiteX2" fmla="*/ 15743 w 1365738"/>
              <a:gd name="connsiteY2" fmla="*/ 1066523 h 1967948"/>
              <a:gd name="connsiteX3" fmla="*/ 279597 w 1365738"/>
              <a:gd name="connsiteY3" fmla="*/ 1967948 h 1967948"/>
              <a:gd name="connsiteX0" fmla="*/ 1349899 w 1350999"/>
              <a:gd name="connsiteY0" fmla="*/ 0 h 1967948"/>
              <a:gd name="connsiteX1" fmla="*/ 128431 w 1350999"/>
              <a:gd name="connsiteY1" fmla="*/ 156843 h 1967948"/>
              <a:gd name="connsiteX2" fmla="*/ 1057 w 1350999"/>
              <a:gd name="connsiteY2" fmla="*/ 1066523 h 1967948"/>
              <a:gd name="connsiteX3" fmla="*/ 264911 w 1350999"/>
              <a:gd name="connsiteY3" fmla="*/ 1967948 h 1967948"/>
              <a:gd name="connsiteX0" fmla="*/ 1357345 w 1358474"/>
              <a:gd name="connsiteY0" fmla="*/ 0 h 1967948"/>
              <a:gd name="connsiteX1" fmla="*/ 135877 w 1358474"/>
              <a:gd name="connsiteY1" fmla="*/ 156843 h 1967948"/>
              <a:gd name="connsiteX2" fmla="*/ 8503 w 1358474"/>
              <a:gd name="connsiteY2" fmla="*/ 1066523 h 1967948"/>
              <a:gd name="connsiteX3" fmla="*/ 272357 w 1358474"/>
              <a:gd name="connsiteY3" fmla="*/ 1967948 h 1967948"/>
              <a:gd name="connsiteX0" fmla="*/ 1360626 w 1361755"/>
              <a:gd name="connsiteY0" fmla="*/ 0 h 1967948"/>
              <a:gd name="connsiteX1" fmla="*/ 139158 w 1361755"/>
              <a:gd name="connsiteY1" fmla="*/ 156843 h 1967948"/>
              <a:gd name="connsiteX2" fmla="*/ 11784 w 1361755"/>
              <a:gd name="connsiteY2" fmla="*/ 1066523 h 1967948"/>
              <a:gd name="connsiteX3" fmla="*/ 275638 w 1361755"/>
              <a:gd name="connsiteY3" fmla="*/ 1967948 h 1967948"/>
              <a:gd name="connsiteX0" fmla="*/ 1386036 w 1387204"/>
              <a:gd name="connsiteY0" fmla="*/ 0 h 1967948"/>
              <a:gd name="connsiteX1" fmla="*/ 164568 w 1387204"/>
              <a:gd name="connsiteY1" fmla="*/ 156843 h 1967948"/>
              <a:gd name="connsiteX2" fmla="*/ 14373 w 1387204"/>
              <a:gd name="connsiteY2" fmla="*/ 1068583 h 1967948"/>
              <a:gd name="connsiteX3" fmla="*/ 301048 w 1387204"/>
              <a:gd name="connsiteY3" fmla="*/ 1967948 h 1967948"/>
              <a:gd name="connsiteX0" fmla="*/ 1371866 w 1372925"/>
              <a:gd name="connsiteY0" fmla="*/ 0 h 1967948"/>
              <a:gd name="connsiteX1" fmla="*/ 150398 w 1372925"/>
              <a:gd name="connsiteY1" fmla="*/ 156843 h 1967948"/>
              <a:gd name="connsiteX2" fmla="*/ 203 w 1372925"/>
              <a:gd name="connsiteY2" fmla="*/ 1068583 h 1967948"/>
              <a:gd name="connsiteX3" fmla="*/ 286878 w 1372925"/>
              <a:gd name="connsiteY3" fmla="*/ 1967948 h 1967948"/>
              <a:gd name="connsiteX0" fmla="*/ 1372394 w 1373486"/>
              <a:gd name="connsiteY0" fmla="*/ 0 h 1967948"/>
              <a:gd name="connsiteX1" fmla="*/ 150926 w 1373486"/>
              <a:gd name="connsiteY1" fmla="*/ 156843 h 1967948"/>
              <a:gd name="connsiteX2" fmla="*/ 731 w 1373486"/>
              <a:gd name="connsiteY2" fmla="*/ 1068583 h 1967948"/>
              <a:gd name="connsiteX3" fmla="*/ 287406 w 1373486"/>
              <a:gd name="connsiteY3" fmla="*/ 1967948 h 1967948"/>
              <a:gd name="connsiteX0" fmla="*/ 1380866 w 1382014"/>
              <a:gd name="connsiteY0" fmla="*/ 0 h 1967948"/>
              <a:gd name="connsiteX1" fmla="*/ 159398 w 1382014"/>
              <a:gd name="connsiteY1" fmla="*/ 156843 h 1967948"/>
              <a:gd name="connsiteX2" fmla="*/ 9203 w 1382014"/>
              <a:gd name="connsiteY2" fmla="*/ 1068583 h 1967948"/>
              <a:gd name="connsiteX3" fmla="*/ 295878 w 1382014"/>
              <a:gd name="connsiteY3" fmla="*/ 1967948 h 1967948"/>
              <a:gd name="connsiteX0" fmla="*/ 1375972 w 1377096"/>
              <a:gd name="connsiteY0" fmla="*/ 0 h 1967948"/>
              <a:gd name="connsiteX1" fmla="*/ 154504 w 1377096"/>
              <a:gd name="connsiteY1" fmla="*/ 156843 h 1967948"/>
              <a:gd name="connsiteX2" fmla="*/ 4309 w 1377096"/>
              <a:gd name="connsiteY2" fmla="*/ 1068583 h 1967948"/>
              <a:gd name="connsiteX3" fmla="*/ 290984 w 1377096"/>
              <a:gd name="connsiteY3" fmla="*/ 1967948 h 1967948"/>
              <a:gd name="connsiteX0" fmla="*/ 1375972 w 1377096"/>
              <a:gd name="connsiteY0" fmla="*/ 0 h 1967948"/>
              <a:gd name="connsiteX1" fmla="*/ 154504 w 1377096"/>
              <a:gd name="connsiteY1" fmla="*/ 156843 h 1967948"/>
              <a:gd name="connsiteX2" fmla="*/ 4309 w 1377096"/>
              <a:gd name="connsiteY2" fmla="*/ 1068583 h 1967948"/>
              <a:gd name="connsiteX3" fmla="*/ 290984 w 1377096"/>
              <a:gd name="connsiteY3" fmla="*/ 1967948 h 1967948"/>
              <a:gd name="connsiteX0" fmla="*/ 1375972 w 1377096"/>
              <a:gd name="connsiteY0" fmla="*/ 0 h 1967948"/>
              <a:gd name="connsiteX1" fmla="*/ 154504 w 1377096"/>
              <a:gd name="connsiteY1" fmla="*/ 156843 h 1967948"/>
              <a:gd name="connsiteX2" fmla="*/ 4309 w 1377096"/>
              <a:gd name="connsiteY2" fmla="*/ 1068583 h 1967948"/>
              <a:gd name="connsiteX3" fmla="*/ 290984 w 1377096"/>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77096" h="1967948">
                <a:moveTo>
                  <a:pt x="1375972" y="0"/>
                </a:moveTo>
                <a:cubicBezTo>
                  <a:pt x="1416657" y="193877"/>
                  <a:pt x="341275" y="36433"/>
                  <a:pt x="154504" y="156843"/>
                </a:cubicBezTo>
                <a:cubicBezTo>
                  <a:pt x="-32267" y="277253"/>
                  <a:pt x="1075" y="973567"/>
                  <a:pt x="4309" y="1068583"/>
                </a:cubicBezTo>
                <a:cubicBezTo>
                  <a:pt x="753" y="1437785"/>
                  <a:pt x="69835" y="1965882"/>
                  <a:pt x="290984"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51" name="Freeform: Shape 50">
            <a:extLst>
              <a:ext uri="{FF2B5EF4-FFF2-40B4-BE49-F238E27FC236}">
                <a16:creationId xmlns:a16="http://schemas.microsoft.com/office/drawing/2014/main" id="{26FA3C63-E630-A41A-FCE6-D6E74A4A2FCF}"/>
              </a:ext>
            </a:extLst>
          </p:cNvPr>
          <p:cNvSpPr/>
          <p:nvPr/>
        </p:nvSpPr>
        <p:spPr>
          <a:xfrm>
            <a:off x="7867167" y="944374"/>
            <a:ext cx="162906" cy="206068"/>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 name="connsiteX0" fmla="*/ 81376 w 167959"/>
              <a:gd name="connsiteY0" fmla="*/ 0 h 1015170"/>
              <a:gd name="connsiteX1" fmla="*/ 167515 w 167959"/>
              <a:gd name="connsiteY1" fmla="*/ 1007165 h 1015170"/>
              <a:gd name="connsiteX2" fmla="*/ 35683 w 167959"/>
              <a:gd name="connsiteY2" fmla="*/ 576865 h 1015170"/>
              <a:gd name="connsiteX0" fmla="*/ 92210 w 101284"/>
              <a:gd name="connsiteY0" fmla="*/ 0 h 576865"/>
              <a:gd name="connsiteX1" fmla="*/ 98934 w 101284"/>
              <a:gd name="connsiteY1" fmla="*/ 188929 h 576865"/>
              <a:gd name="connsiteX2" fmla="*/ 46517 w 101284"/>
              <a:gd name="connsiteY2" fmla="*/ 576865 h 576865"/>
              <a:gd name="connsiteX0" fmla="*/ 202975 w 220939"/>
              <a:gd name="connsiteY0" fmla="*/ 0 h 334425"/>
              <a:gd name="connsiteX1" fmla="*/ 209699 w 220939"/>
              <a:gd name="connsiteY1" fmla="*/ 188929 h 334425"/>
              <a:gd name="connsiteX2" fmla="*/ 33196 w 220939"/>
              <a:gd name="connsiteY2" fmla="*/ 334425 h 334425"/>
              <a:gd name="connsiteX0" fmla="*/ 169779 w 187743"/>
              <a:gd name="connsiteY0" fmla="*/ 0 h 334425"/>
              <a:gd name="connsiteX1" fmla="*/ 176503 w 187743"/>
              <a:gd name="connsiteY1" fmla="*/ 188929 h 334425"/>
              <a:gd name="connsiteX2" fmla="*/ 0 w 187743"/>
              <a:gd name="connsiteY2" fmla="*/ 334425 h 334425"/>
              <a:gd name="connsiteX0" fmla="*/ 169779 w 169856"/>
              <a:gd name="connsiteY0" fmla="*/ 0 h 334425"/>
              <a:gd name="connsiteX1" fmla="*/ 131832 w 169856"/>
              <a:gd name="connsiteY1" fmla="*/ 158624 h 334425"/>
              <a:gd name="connsiteX2" fmla="*/ 0 w 169856"/>
              <a:gd name="connsiteY2" fmla="*/ 334425 h 334425"/>
              <a:gd name="connsiteX0" fmla="*/ 169779 w 169779"/>
              <a:gd name="connsiteY0" fmla="*/ 0 h 334425"/>
              <a:gd name="connsiteX1" fmla="*/ 131832 w 169779"/>
              <a:gd name="connsiteY1" fmla="*/ 158624 h 334425"/>
              <a:gd name="connsiteX2" fmla="*/ 0 w 169779"/>
              <a:gd name="connsiteY2" fmla="*/ 334425 h 334425"/>
              <a:gd name="connsiteX0" fmla="*/ 169779 w 169779"/>
              <a:gd name="connsiteY0" fmla="*/ 0 h 334425"/>
              <a:gd name="connsiteX1" fmla="*/ 102051 w 169779"/>
              <a:gd name="connsiteY1" fmla="*/ 158624 h 334425"/>
              <a:gd name="connsiteX2" fmla="*/ 0 w 169779"/>
              <a:gd name="connsiteY2" fmla="*/ 334425 h 334425"/>
              <a:gd name="connsiteX0" fmla="*/ 169779 w 169779"/>
              <a:gd name="connsiteY0" fmla="*/ 0 h 334425"/>
              <a:gd name="connsiteX1" fmla="*/ 102051 w 169779"/>
              <a:gd name="connsiteY1" fmla="*/ 158624 h 334425"/>
              <a:gd name="connsiteX2" fmla="*/ 0 w 169779"/>
              <a:gd name="connsiteY2" fmla="*/ 334425 h 334425"/>
              <a:gd name="connsiteX0" fmla="*/ 169779 w 169779"/>
              <a:gd name="connsiteY0" fmla="*/ 0 h 334425"/>
              <a:gd name="connsiteX1" fmla="*/ 104533 w 169779"/>
              <a:gd name="connsiteY1" fmla="*/ 139683 h 334425"/>
              <a:gd name="connsiteX2" fmla="*/ 0 w 169779"/>
              <a:gd name="connsiteY2" fmla="*/ 334425 h 334425"/>
              <a:gd name="connsiteX0" fmla="*/ 169779 w 169779"/>
              <a:gd name="connsiteY0" fmla="*/ 0 h 334425"/>
              <a:gd name="connsiteX1" fmla="*/ 104533 w 169779"/>
              <a:gd name="connsiteY1" fmla="*/ 139683 h 334425"/>
              <a:gd name="connsiteX2" fmla="*/ 0 w 169779"/>
              <a:gd name="connsiteY2" fmla="*/ 334425 h 334425"/>
            </a:gdLst>
            <a:ahLst/>
            <a:cxnLst>
              <a:cxn ang="0">
                <a:pos x="connsiteX0" y="connsiteY0"/>
              </a:cxn>
              <a:cxn ang="0">
                <a:pos x="connsiteX1" y="connsiteY1"/>
              </a:cxn>
              <a:cxn ang="0">
                <a:pos x="connsiteX2" y="connsiteY2"/>
              </a:cxn>
            </a:cxnLst>
            <a:rect l="l" t="t" r="r" b="b"/>
            <a:pathLst>
              <a:path w="169779" h="334425">
                <a:moveTo>
                  <a:pt x="169779" y="0"/>
                </a:moveTo>
                <a:cubicBezTo>
                  <a:pt x="165926" y="94531"/>
                  <a:pt x="112975" y="133192"/>
                  <a:pt x="104533" y="139683"/>
                </a:cubicBezTo>
                <a:cubicBezTo>
                  <a:pt x="96091" y="146174"/>
                  <a:pt x="4808" y="247115"/>
                  <a:pt x="0" y="33442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52" name="Freeform: Shape 51">
            <a:extLst>
              <a:ext uri="{FF2B5EF4-FFF2-40B4-BE49-F238E27FC236}">
                <a16:creationId xmlns:a16="http://schemas.microsoft.com/office/drawing/2014/main" id="{D559B2D6-BB35-85BD-317B-C0E74CCEB0F2}"/>
              </a:ext>
            </a:extLst>
          </p:cNvPr>
          <p:cNvSpPr/>
          <p:nvPr/>
        </p:nvSpPr>
        <p:spPr>
          <a:xfrm>
            <a:off x="8789096" y="944374"/>
            <a:ext cx="925424" cy="70292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 name="connsiteX0" fmla="*/ 81376 w 167959"/>
              <a:gd name="connsiteY0" fmla="*/ 0 h 1015170"/>
              <a:gd name="connsiteX1" fmla="*/ 167515 w 167959"/>
              <a:gd name="connsiteY1" fmla="*/ 1007165 h 1015170"/>
              <a:gd name="connsiteX2" fmla="*/ 35683 w 167959"/>
              <a:gd name="connsiteY2" fmla="*/ 576865 h 1015170"/>
              <a:gd name="connsiteX0" fmla="*/ 92210 w 101284"/>
              <a:gd name="connsiteY0" fmla="*/ 0 h 576865"/>
              <a:gd name="connsiteX1" fmla="*/ 98934 w 101284"/>
              <a:gd name="connsiteY1" fmla="*/ 188929 h 576865"/>
              <a:gd name="connsiteX2" fmla="*/ 46517 w 101284"/>
              <a:gd name="connsiteY2" fmla="*/ 576865 h 576865"/>
              <a:gd name="connsiteX0" fmla="*/ 202975 w 220939"/>
              <a:gd name="connsiteY0" fmla="*/ 0 h 334425"/>
              <a:gd name="connsiteX1" fmla="*/ 209699 w 220939"/>
              <a:gd name="connsiteY1" fmla="*/ 188929 h 334425"/>
              <a:gd name="connsiteX2" fmla="*/ 33196 w 220939"/>
              <a:gd name="connsiteY2" fmla="*/ 334425 h 334425"/>
              <a:gd name="connsiteX0" fmla="*/ 169779 w 187743"/>
              <a:gd name="connsiteY0" fmla="*/ 0 h 334425"/>
              <a:gd name="connsiteX1" fmla="*/ 176503 w 187743"/>
              <a:gd name="connsiteY1" fmla="*/ 188929 h 334425"/>
              <a:gd name="connsiteX2" fmla="*/ 0 w 187743"/>
              <a:gd name="connsiteY2" fmla="*/ 334425 h 334425"/>
              <a:gd name="connsiteX0" fmla="*/ 169779 w 169856"/>
              <a:gd name="connsiteY0" fmla="*/ 0 h 334425"/>
              <a:gd name="connsiteX1" fmla="*/ 131832 w 169856"/>
              <a:gd name="connsiteY1" fmla="*/ 158624 h 334425"/>
              <a:gd name="connsiteX2" fmla="*/ 0 w 169856"/>
              <a:gd name="connsiteY2" fmla="*/ 334425 h 334425"/>
              <a:gd name="connsiteX0" fmla="*/ 169779 w 169779"/>
              <a:gd name="connsiteY0" fmla="*/ 0 h 334425"/>
              <a:gd name="connsiteX1" fmla="*/ 131832 w 169779"/>
              <a:gd name="connsiteY1" fmla="*/ 158624 h 334425"/>
              <a:gd name="connsiteX2" fmla="*/ 0 w 169779"/>
              <a:gd name="connsiteY2" fmla="*/ 334425 h 334425"/>
              <a:gd name="connsiteX0" fmla="*/ 169779 w 169779"/>
              <a:gd name="connsiteY0" fmla="*/ 0 h 334425"/>
              <a:gd name="connsiteX1" fmla="*/ 102051 w 169779"/>
              <a:gd name="connsiteY1" fmla="*/ 158624 h 334425"/>
              <a:gd name="connsiteX2" fmla="*/ 0 w 169779"/>
              <a:gd name="connsiteY2" fmla="*/ 334425 h 334425"/>
              <a:gd name="connsiteX0" fmla="*/ 169779 w 169779"/>
              <a:gd name="connsiteY0" fmla="*/ 0 h 334425"/>
              <a:gd name="connsiteX1" fmla="*/ 102051 w 169779"/>
              <a:gd name="connsiteY1" fmla="*/ 158624 h 334425"/>
              <a:gd name="connsiteX2" fmla="*/ 0 w 169779"/>
              <a:gd name="connsiteY2" fmla="*/ 334425 h 334425"/>
              <a:gd name="connsiteX0" fmla="*/ 169779 w 169779"/>
              <a:gd name="connsiteY0" fmla="*/ 0 h 334425"/>
              <a:gd name="connsiteX1" fmla="*/ 104533 w 169779"/>
              <a:gd name="connsiteY1" fmla="*/ 139683 h 334425"/>
              <a:gd name="connsiteX2" fmla="*/ 0 w 169779"/>
              <a:gd name="connsiteY2" fmla="*/ 334425 h 334425"/>
              <a:gd name="connsiteX0" fmla="*/ 169779 w 169779"/>
              <a:gd name="connsiteY0" fmla="*/ 0 h 334425"/>
              <a:gd name="connsiteX1" fmla="*/ 104533 w 169779"/>
              <a:gd name="connsiteY1" fmla="*/ 139683 h 334425"/>
              <a:gd name="connsiteX2" fmla="*/ 0 w 169779"/>
              <a:gd name="connsiteY2" fmla="*/ 334425 h 334425"/>
              <a:gd name="connsiteX0" fmla="*/ 123555 w 1087939"/>
              <a:gd name="connsiteY0" fmla="*/ 0 h 1145969"/>
              <a:gd name="connsiteX1" fmla="*/ 58309 w 1087939"/>
              <a:gd name="connsiteY1" fmla="*/ 139683 h 1145969"/>
              <a:gd name="connsiteX2" fmla="*/ 1087920 w 1087939"/>
              <a:gd name="connsiteY2" fmla="*/ 1145969 h 1145969"/>
              <a:gd name="connsiteX0" fmla="*/ 39 w 964451"/>
              <a:gd name="connsiteY0" fmla="*/ 0 h 1145969"/>
              <a:gd name="connsiteX1" fmla="*/ 443545 w 964451"/>
              <a:gd name="connsiteY1" fmla="*/ 560913 h 1145969"/>
              <a:gd name="connsiteX2" fmla="*/ 964404 w 964451"/>
              <a:gd name="connsiteY2" fmla="*/ 1145969 h 1145969"/>
              <a:gd name="connsiteX0" fmla="*/ 78 w 964476"/>
              <a:gd name="connsiteY0" fmla="*/ 0 h 1145969"/>
              <a:gd name="connsiteX1" fmla="*/ 294681 w 964476"/>
              <a:gd name="connsiteY1" fmla="*/ 618880 h 1145969"/>
              <a:gd name="connsiteX2" fmla="*/ 964443 w 964476"/>
              <a:gd name="connsiteY2" fmla="*/ 1145969 h 1145969"/>
              <a:gd name="connsiteX0" fmla="*/ 49 w 964454"/>
              <a:gd name="connsiteY0" fmla="*/ 0 h 1145969"/>
              <a:gd name="connsiteX1" fmla="*/ 381513 w 964454"/>
              <a:gd name="connsiteY1" fmla="*/ 549320 h 1145969"/>
              <a:gd name="connsiteX2" fmla="*/ 964414 w 964454"/>
              <a:gd name="connsiteY2" fmla="*/ 1145969 h 1145969"/>
              <a:gd name="connsiteX0" fmla="*/ 58 w 964468"/>
              <a:gd name="connsiteY0" fmla="*/ 0 h 1145969"/>
              <a:gd name="connsiteX1" fmla="*/ 381522 w 964468"/>
              <a:gd name="connsiteY1" fmla="*/ 549320 h 1145969"/>
              <a:gd name="connsiteX2" fmla="*/ 964423 w 964468"/>
              <a:gd name="connsiteY2" fmla="*/ 1145969 h 1145969"/>
            </a:gdLst>
            <a:ahLst/>
            <a:cxnLst>
              <a:cxn ang="0">
                <a:pos x="connsiteX0" y="connsiteY0"/>
              </a:cxn>
              <a:cxn ang="0">
                <a:pos x="connsiteX1" y="connsiteY1"/>
              </a:cxn>
              <a:cxn ang="0">
                <a:pos x="connsiteX2" y="connsiteY2"/>
              </a:cxn>
            </a:cxnLst>
            <a:rect l="l" t="t" r="r" b="b"/>
            <a:pathLst>
              <a:path w="964468" h="1145969">
                <a:moveTo>
                  <a:pt x="58" y="0"/>
                </a:moveTo>
                <a:cubicBezTo>
                  <a:pt x="-3795" y="94531"/>
                  <a:pt x="183568" y="424021"/>
                  <a:pt x="381522" y="549320"/>
                </a:cubicBezTo>
                <a:cubicBezTo>
                  <a:pt x="579476" y="674619"/>
                  <a:pt x="969231" y="1058659"/>
                  <a:pt x="964423" y="1145969"/>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54" name="Freeform: Shape 53">
            <a:extLst>
              <a:ext uri="{FF2B5EF4-FFF2-40B4-BE49-F238E27FC236}">
                <a16:creationId xmlns:a16="http://schemas.microsoft.com/office/drawing/2014/main" id="{5B4BD665-B8D5-ACCF-B61C-1C5330F1E41D}"/>
              </a:ext>
            </a:extLst>
          </p:cNvPr>
          <p:cNvSpPr/>
          <p:nvPr/>
        </p:nvSpPr>
        <p:spPr>
          <a:xfrm>
            <a:off x="9082961" y="3109937"/>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Tree>
    <p:extLst>
      <p:ext uri="{BB962C8B-B14F-4D97-AF65-F5344CB8AC3E}">
        <p14:creationId xmlns:p14="http://schemas.microsoft.com/office/powerpoint/2010/main" val="2423541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39"/>
                                        </p:tgtEl>
                                      </p:cBhvr>
                                    </p:animEffect>
                                    <p:set>
                                      <p:cBhvr>
                                        <p:cTn id="10" dur="1" fill="hold">
                                          <p:stCondLst>
                                            <p:cond delay="499"/>
                                          </p:stCondLst>
                                        </p:cTn>
                                        <p:tgtEl>
                                          <p:spTgt spid="39"/>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29"/>
                                        </p:tgtEl>
                                      </p:cBhvr>
                                    </p:animEffect>
                                    <p:set>
                                      <p:cBhvr>
                                        <p:cTn id="13" dur="1" fill="hold">
                                          <p:stCondLst>
                                            <p:cond delay="499"/>
                                          </p:stCondLst>
                                        </p:cTn>
                                        <p:tgtEl>
                                          <p:spTgt spid="29"/>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41"/>
                                        </p:tgtEl>
                                      </p:cBhvr>
                                    </p:animEffect>
                                    <p:set>
                                      <p:cBhvr>
                                        <p:cTn id="16" dur="1" fill="hold">
                                          <p:stCondLst>
                                            <p:cond delay="499"/>
                                          </p:stCondLst>
                                        </p:cTn>
                                        <p:tgtEl>
                                          <p:spTgt spid="41"/>
                                        </p:tgtEl>
                                        <p:attrNameLst>
                                          <p:attrName>style.visibility</p:attrName>
                                        </p:attrNameLst>
                                      </p:cBhvr>
                                      <p:to>
                                        <p:strVal val="hidden"/>
                                      </p:to>
                                    </p:set>
                                  </p:childTnLst>
                                </p:cTn>
                              </p:par>
                              <p:par>
                                <p:cTn id="17" presetID="10"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animBg="1"/>
      <p:bldP spid="41" grpId="0" animBg="1"/>
      <p:bldP spid="49" grpId="0" animBg="1"/>
      <p:bldP spid="50" grpId="0" animBg="1"/>
      <p:bldP spid="51" grpId="0" animBg="1"/>
      <p:bldP spid="5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6D692-BABE-A610-836E-4B2330ADBE16}"/>
              </a:ext>
            </a:extLst>
          </p:cNvPr>
          <p:cNvSpPr>
            <a:spLocks noGrp="1"/>
          </p:cNvSpPr>
          <p:nvPr>
            <p:ph type="title"/>
          </p:nvPr>
        </p:nvSpPr>
        <p:spPr/>
        <p:txBody>
          <a:bodyPr/>
          <a:lstStyle/>
          <a:p>
            <a:r>
              <a:rPr lang="en-GB" dirty="0"/>
              <a:t>Conclusion</a:t>
            </a:r>
            <a:endParaRPr lang="et-EE" dirty="0"/>
          </a:p>
        </p:txBody>
      </p:sp>
      <p:sp>
        <p:nvSpPr>
          <p:cNvPr id="3" name="Text Placeholder 2">
            <a:extLst>
              <a:ext uri="{FF2B5EF4-FFF2-40B4-BE49-F238E27FC236}">
                <a16:creationId xmlns:a16="http://schemas.microsoft.com/office/drawing/2014/main" id="{D2EB4C16-1590-2AF8-7665-375708A77432}"/>
              </a:ext>
            </a:extLst>
          </p:cNvPr>
          <p:cNvSpPr>
            <a:spLocks noGrp="1"/>
          </p:cNvSpPr>
          <p:nvPr>
            <p:ph type="body" idx="1"/>
          </p:nvPr>
        </p:nvSpPr>
        <p:spPr/>
        <p:txBody>
          <a:bodyPr/>
          <a:lstStyle/>
          <a:p>
            <a:endParaRPr lang="et-EE"/>
          </a:p>
        </p:txBody>
      </p:sp>
      <p:sp>
        <p:nvSpPr>
          <p:cNvPr id="4" name="Date Placeholder 3">
            <a:extLst>
              <a:ext uri="{FF2B5EF4-FFF2-40B4-BE49-F238E27FC236}">
                <a16:creationId xmlns:a16="http://schemas.microsoft.com/office/drawing/2014/main" id="{45DD61DC-81C0-646F-C124-3600BA0B5E2E}"/>
              </a:ext>
            </a:extLst>
          </p:cNvPr>
          <p:cNvSpPr>
            <a:spLocks noGrp="1"/>
          </p:cNvSpPr>
          <p:nvPr>
            <p:ph type="dt" sz="half" idx="10"/>
          </p:nvPr>
        </p:nvSpPr>
        <p:spPr/>
        <p:txBody>
          <a:bodyPr/>
          <a:lstStyle/>
          <a:p>
            <a:fld id="{45F61653-3420-4E3A-A288-9953D512632C}" type="datetime1">
              <a:rPr lang="en-GB" smtClean="0"/>
              <a:t>30/08/2024</a:t>
            </a:fld>
            <a:endParaRPr lang="en-US" dirty="0"/>
          </a:p>
        </p:txBody>
      </p:sp>
      <p:sp>
        <p:nvSpPr>
          <p:cNvPr id="5" name="Footer Placeholder 4">
            <a:extLst>
              <a:ext uri="{FF2B5EF4-FFF2-40B4-BE49-F238E27FC236}">
                <a16:creationId xmlns:a16="http://schemas.microsoft.com/office/drawing/2014/main" id="{2505B84C-BFD1-E338-9681-9291D08E0E7D}"/>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3023E347-DBE1-99DB-8081-634DDFA43ED6}"/>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Tree>
    <p:extLst>
      <p:ext uri="{BB962C8B-B14F-4D97-AF65-F5344CB8AC3E}">
        <p14:creationId xmlns:p14="http://schemas.microsoft.com/office/powerpoint/2010/main" val="1074549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9A458D-9787-DCDF-2D14-AE4EE0DDCABB}"/>
              </a:ext>
            </a:extLst>
          </p:cNvPr>
          <p:cNvSpPr>
            <a:spLocks noGrp="1"/>
          </p:cNvSpPr>
          <p:nvPr>
            <p:ph idx="1"/>
          </p:nvPr>
        </p:nvSpPr>
        <p:spPr/>
        <p:txBody>
          <a:bodyPr/>
          <a:lstStyle/>
          <a:p>
            <a:r>
              <a:rPr lang="en-GB" dirty="0"/>
              <a:t>Many problems already identified</a:t>
            </a:r>
          </a:p>
          <a:p>
            <a:r>
              <a:rPr lang="en-GB" dirty="0"/>
              <a:t>Actively working on improving software</a:t>
            </a:r>
          </a:p>
          <a:p>
            <a:r>
              <a:rPr lang="en-GB" dirty="0"/>
              <a:t>Eagerly awaiting FECOS / FESA-on-SoC</a:t>
            </a:r>
          </a:p>
          <a:p>
            <a:r>
              <a:rPr lang="en-GB" dirty="0"/>
              <a:t>Alternative architectures possible – up for discussion</a:t>
            </a:r>
          </a:p>
        </p:txBody>
      </p:sp>
      <p:sp>
        <p:nvSpPr>
          <p:cNvPr id="3" name="Title 2">
            <a:extLst>
              <a:ext uri="{FF2B5EF4-FFF2-40B4-BE49-F238E27FC236}">
                <a16:creationId xmlns:a16="http://schemas.microsoft.com/office/drawing/2014/main" id="{E1AA673E-B30E-B1FC-F113-7B37756A19F3}"/>
              </a:ext>
            </a:extLst>
          </p:cNvPr>
          <p:cNvSpPr>
            <a:spLocks noGrp="1"/>
          </p:cNvSpPr>
          <p:nvPr>
            <p:ph type="title"/>
          </p:nvPr>
        </p:nvSpPr>
        <p:spPr/>
        <p:txBody>
          <a:bodyPr/>
          <a:lstStyle/>
          <a:p>
            <a:r>
              <a:rPr lang="en-GB" dirty="0"/>
              <a:t>Conclusion</a:t>
            </a:r>
            <a:endParaRPr lang="et-EE" dirty="0"/>
          </a:p>
        </p:txBody>
      </p:sp>
      <p:sp>
        <p:nvSpPr>
          <p:cNvPr id="4" name="Date Placeholder 3">
            <a:extLst>
              <a:ext uri="{FF2B5EF4-FFF2-40B4-BE49-F238E27FC236}">
                <a16:creationId xmlns:a16="http://schemas.microsoft.com/office/drawing/2014/main" id="{1063C6EC-2F66-2522-5896-2EFF299389BA}"/>
              </a:ext>
            </a:extLst>
          </p:cNvPr>
          <p:cNvSpPr>
            <a:spLocks noGrp="1"/>
          </p:cNvSpPr>
          <p:nvPr>
            <p:ph type="dt" sz="half" idx="10"/>
          </p:nvPr>
        </p:nvSpPr>
        <p:spPr/>
        <p:txBody>
          <a:bodyPr/>
          <a:lstStyle/>
          <a:p>
            <a:fld id="{A1805436-EE07-405D-9879-D70399337C61}" type="datetime1">
              <a:rPr lang="en-GB" smtClean="0"/>
              <a:t>30/08/2024</a:t>
            </a:fld>
            <a:endParaRPr lang="en-US" dirty="0"/>
          </a:p>
        </p:txBody>
      </p:sp>
      <p:sp>
        <p:nvSpPr>
          <p:cNvPr id="5" name="Footer Placeholder 4">
            <a:extLst>
              <a:ext uri="{FF2B5EF4-FFF2-40B4-BE49-F238E27FC236}">
                <a16:creationId xmlns:a16="http://schemas.microsoft.com/office/drawing/2014/main" id="{EE15CE28-DCFD-87F5-F28C-1002E7CDF710}"/>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3FF6C97E-A6EC-0717-F9B8-677B8E322E6B}"/>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Tree>
    <p:extLst>
      <p:ext uri="{BB962C8B-B14F-4D97-AF65-F5344CB8AC3E}">
        <p14:creationId xmlns:p14="http://schemas.microsoft.com/office/powerpoint/2010/main" val="22238953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F7347B-FFA4-6CC4-306A-DB54A3CD9A34}"/>
              </a:ext>
            </a:extLst>
          </p:cNvPr>
          <p:cNvSpPr>
            <a:spLocks noGrp="1"/>
          </p:cNvSpPr>
          <p:nvPr>
            <p:ph idx="1"/>
          </p:nvPr>
        </p:nvSpPr>
        <p:spPr>
          <a:xfrm>
            <a:off x="407989" y="1592263"/>
            <a:ext cx="5688011" cy="4608512"/>
          </a:xfrm>
        </p:spPr>
        <p:txBody>
          <a:bodyPr/>
          <a:lstStyle/>
          <a:p>
            <a:r>
              <a:rPr lang="en-GB" dirty="0"/>
              <a:t>Three main groupings</a:t>
            </a:r>
          </a:p>
          <a:p>
            <a:pPr lvl="1"/>
            <a:r>
              <a:rPr lang="en-GB" dirty="0"/>
              <a:t>SoC</a:t>
            </a:r>
          </a:p>
          <a:p>
            <a:pPr lvl="1"/>
            <a:r>
              <a:rPr lang="en-GB" dirty="0"/>
              <a:t>FEC</a:t>
            </a:r>
          </a:p>
          <a:p>
            <a:pPr lvl="1"/>
            <a:r>
              <a:rPr lang="en-GB" dirty="0"/>
              <a:t>User applications (expert and OP)</a:t>
            </a:r>
          </a:p>
          <a:p>
            <a:r>
              <a:rPr lang="en-GB" dirty="0"/>
              <a:t>Three main communication channels</a:t>
            </a:r>
          </a:p>
          <a:p>
            <a:pPr lvl="1"/>
            <a:r>
              <a:rPr lang="en-GB" dirty="0"/>
              <a:t>HTTP/REST</a:t>
            </a:r>
          </a:p>
          <a:p>
            <a:pPr lvl="1"/>
            <a:r>
              <a:rPr lang="en-GB" dirty="0" err="1"/>
              <a:t>PyJapc</a:t>
            </a:r>
            <a:endParaRPr lang="en-GB" dirty="0"/>
          </a:p>
          <a:p>
            <a:pPr lvl="1"/>
            <a:r>
              <a:rPr lang="en-GB" dirty="0"/>
              <a:t>IPbus</a:t>
            </a:r>
          </a:p>
          <a:p>
            <a:r>
              <a:rPr lang="en-GB" dirty="0"/>
              <a:t>Two languages</a:t>
            </a:r>
          </a:p>
          <a:p>
            <a:pPr lvl="1"/>
            <a:r>
              <a:rPr lang="en-GB" dirty="0"/>
              <a:t>C++</a:t>
            </a:r>
          </a:p>
          <a:p>
            <a:pPr lvl="1"/>
            <a:r>
              <a:rPr lang="en-GB" dirty="0"/>
              <a:t>Python</a:t>
            </a:r>
          </a:p>
          <a:p>
            <a:r>
              <a:rPr lang="en-GB" dirty="0"/>
              <a:t>Data flow</a:t>
            </a:r>
            <a:endParaRPr lang="et-EE" dirty="0"/>
          </a:p>
        </p:txBody>
      </p:sp>
      <p:sp>
        <p:nvSpPr>
          <p:cNvPr id="3" name="Title 2">
            <a:extLst>
              <a:ext uri="{FF2B5EF4-FFF2-40B4-BE49-F238E27FC236}">
                <a16:creationId xmlns:a16="http://schemas.microsoft.com/office/drawing/2014/main" id="{C471A85D-9209-B8F0-9C9C-9C572AA6E254}"/>
              </a:ext>
            </a:extLst>
          </p:cNvPr>
          <p:cNvSpPr>
            <a:spLocks noGrp="1"/>
          </p:cNvSpPr>
          <p:nvPr>
            <p:ph type="title"/>
          </p:nvPr>
        </p:nvSpPr>
        <p:spPr/>
        <p:txBody>
          <a:bodyPr/>
          <a:lstStyle/>
          <a:p>
            <a:r>
              <a:rPr lang="en-GB" dirty="0"/>
              <a:t>Simple overview</a:t>
            </a:r>
            <a:endParaRPr lang="et-EE" dirty="0"/>
          </a:p>
        </p:txBody>
      </p:sp>
      <p:sp>
        <p:nvSpPr>
          <p:cNvPr id="4" name="Date Placeholder 3">
            <a:extLst>
              <a:ext uri="{FF2B5EF4-FFF2-40B4-BE49-F238E27FC236}">
                <a16:creationId xmlns:a16="http://schemas.microsoft.com/office/drawing/2014/main" id="{E03FE070-F9A3-E1B8-BC3F-6302CA27B166}"/>
              </a:ext>
            </a:extLst>
          </p:cNvPr>
          <p:cNvSpPr>
            <a:spLocks noGrp="1"/>
          </p:cNvSpPr>
          <p:nvPr>
            <p:ph type="dt" sz="half" idx="10"/>
          </p:nvPr>
        </p:nvSpPr>
        <p:spPr/>
        <p:txBody>
          <a:bodyPr/>
          <a:lstStyle/>
          <a:p>
            <a:fld id="{0A9A4208-1892-4EC9-A19C-6B8E5F3A4800}" type="datetime1">
              <a:rPr lang="en-GB" smtClean="0"/>
              <a:t>30/08/2024</a:t>
            </a:fld>
            <a:endParaRPr lang="en-US" dirty="0"/>
          </a:p>
        </p:txBody>
      </p:sp>
      <p:sp>
        <p:nvSpPr>
          <p:cNvPr id="5" name="Footer Placeholder 4">
            <a:extLst>
              <a:ext uri="{FF2B5EF4-FFF2-40B4-BE49-F238E27FC236}">
                <a16:creationId xmlns:a16="http://schemas.microsoft.com/office/drawing/2014/main" id="{CB1B02D8-AF42-A280-820A-5D5E1B1579F7}"/>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F29CCEC1-B701-7194-CB92-E57A4797588C}"/>
              </a:ext>
            </a:extLst>
          </p:cNvPr>
          <p:cNvSpPr>
            <a:spLocks noGrp="1"/>
          </p:cNvSpPr>
          <p:nvPr>
            <p:ph type="sldNum" sz="quarter" idx="12"/>
          </p:nvPr>
        </p:nvSpPr>
        <p:spPr/>
        <p:txBody>
          <a:bodyPr/>
          <a:lstStyle/>
          <a:p>
            <a:fld id="{36B5EA5A-BC32-A742-B11B-8E7414D5B535}" type="slidenum">
              <a:rPr lang="en-US" smtClean="0"/>
              <a:pPr/>
              <a:t>4</a:t>
            </a:fld>
            <a:endParaRPr lang="en-US" dirty="0"/>
          </a:p>
        </p:txBody>
      </p:sp>
      <p:cxnSp>
        <p:nvCxnSpPr>
          <p:cNvPr id="52" name="Straight Connector 51">
            <a:extLst>
              <a:ext uri="{FF2B5EF4-FFF2-40B4-BE49-F238E27FC236}">
                <a16:creationId xmlns:a16="http://schemas.microsoft.com/office/drawing/2014/main" id="{6E99F30B-C26D-E977-005E-5D36F11DC6AF}"/>
              </a:ext>
            </a:extLst>
          </p:cNvPr>
          <p:cNvCxnSpPr>
            <a:cxnSpLocks/>
          </p:cNvCxnSpPr>
          <p:nvPr/>
        </p:nvCxnSpPr>
        <p:spPr>
          <a:xfrm>
            <a:off x="6352096" y="1548585"/>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3" name="Straight Connector 52">
            <a:extLst>
              <a:ext uri="{FF2B5EF4-FFF2-40B4-BE49-F238E27FC236}">
                <a16:creationId xmlns:a16="http://schemas.microsoft.com/office/drawing/2014/main" id="{FDE59C15-E080-D3EE-704D-D593B1AC06A6}"/>
              </a:ext>
            </a:extLst>
          </p:cNvPr>
          <p:cNvCxnSpPr>
            <a:cxnSpLocks/>
          </p:cNvCxnSpPr>
          <p:nvPr/>
        </p:nvCxnSpPr>
        <p:spPr>
          <a:xfrm>
            <a:off x="6352096" y="2431751"/>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4" name="TextBox 53">
            <a:extLst>
              <a:ext uri="{FF2B5EF4-FFF2-40B4-BE49-F238E27FC236}">
                <a16:creationId xmlns:a16="http://schemas.microsoft.com/office/drawing/2014/main" id="{98F1DE1F-FD49-C417-767D-31A57D048E84}"/>
              </a:ext>
            </a:extLst>
          </p:cNvPr>
          <p:cNvSpPr txBox="1"/>
          <p:nvPr/>
        </p:nvSpPr>
        <p:spPr>
          <a:xfrm>
            <a:off x="11433251" y="1264960"/>
            <a:ext cx="315792"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55" name="TextBox 54">
            <a:extLst>
              <a:ext uri="{FF2B5EF4-FFF2-40B4-BE49-F238E27FC236}">
                <a16:creationId xmlns:a16="http://schemas.microsoft.com/office/drawing/2014/main" id="{627BAFDC-074D-F23A-B8EA-8607116E8FF5}"/>
              </a:ext>
            </a:extLst>
          </p:cNvPr>
          <p:cNvSpPr txBox="1"/>
          <p:nvPr/>
        </p:nvSpPr>
        <p:spPr>
          <a:xfrm>
            <a:off x="11431648" y="2148125"/>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56" name="Straight Connector 55">
            <a:extLst>
              <a:ext uri="{FF2B5EF4-FFF2-40B4-BE49-F238E27FC236}">
                <a16:creationId xmlns:a16="http://schemas.microsoft.com/office/drawing/2014/main" id="{560ED65B-E6FA-B27D-DA91-506902CC11E8}"/>
              </a:ext>
            </a:extLst>
          </p:cNvPr>
          <p:cNvCxnSpPr>
            <a:cxnSpLocks/>
          </p:cNvCxnSpPr>
          <p:nvPr/>
        </p:nvCxnSpPr>
        <p:spPr>
          <a:xfrm>
            <a:off x="6352096" y="4200354"/>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7" name="TextBox 56">
            <a:extLst>
              <a:ext uri="{FF2B5EF4-FFF2-40B4-BE49-F238E27FC236}">
                <a16:creationId xmlns:a16="http://schemas.microsoft.com/office/drawing/2014/main" id="{BC29C122-19F3-DFBF-BBF4-1DE4100D60D0}"/>
              </a:ext>
            </a:extLst>
          </p:cNvPr>
          <p:cNvSpPr txBox="1"/>
          <p:nvPr/>
        </p:nvSpPr>
        <p:spPr>
          <a:xfrm>
            <a:off x="11341880" y="3916727"/>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58" name="Straight Connector 57">
            <a:extLst>
              <a:ext uri="{FF2B5EF4-FFF2-40B4-BE49-F238E27FC236}">
                <a16:creationId xmlns:a16="http://schemas.microsoft.com/office/drawing/2014/main" id="{51D83F58-9A35-C2A1-6B52-BFEFBF7BFA08}"/>
              </a:ext>
            </a:extLst>
          </p:cNvPr>
          <p:cNvCxnSpPr>
            <a:cxnSpLocks/>
          </p:cNvCxnSpPr>
          <p:nvPr/>
        </p:nvCxnSpPr>
        <p:spPr>
          <a:xfrm>
            <a:off x="6352096" y="623879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9" name="TextBox 58">
            <a:extLst>
              <a:ext uri="{FF2B5EF4-FFF2-40B4-BE49-F238E27FC236}">
                <a16:creationId xmlns:a16="http://schemas.microsoft.com/office/drawing/2014/main" id="{7AE63985-EB26-CCC1-AB89-23AEFAA7A783}"/>
              </a:ext>
            </a:extLst>
          </p:cNvPr>
          <p:cNvSpPr txBox="1"/>
          <p:nvPr/>
        </p:nvSpPr>
        <p:spPr>
          <a:xfrm>
            <a:off x="11327453" y="5955171"/>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0" name="Rectangle: Rounded Corners 59">
            <a:extLst>
              <a:ext uri="{FF2B5EF4-FFF2-40B4-BE49-F238E27FC236}">
                <a16:creationId xmlns:a16="http://schemas.microsoft.com/office/drawing/2014/main" id="{80EA72E2-4E6D-8E8B-C2E3-A56F06D9E555}"/>
              </a:ext>
            </a:extLst>
          </p:cNvPr>
          <p:cNvSpPr/>
          <p:nvPr/>
        </p:nvSpPr>
        <p:spPr>
          <a:xfrm>
            <a:off x="6475674" y="5870747"/>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61" name="Rectangle: Rounded Corners 60">
            <a:extLst>
              <a:ext uri="{FF2B5EF4-FFF2-40B4-BE49-F238E27FC236}">
                <a16:creationId xmlns:a16="http://schemas.microsoft.com/office/drawing/2014/main" id="{02C6721F-8527-5A11-B0F9-B389D53B72E4}"/>
              </a:ext>
            </a:extLst>
          </p:cNvPr>
          <p:cNvSpPr/>
          <p:nvPr/>
        </p:nvSpPr>
        <p:spPr>
          <a:xfrm>
            <a:off x="6475674" y="4258293"/>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2" name="Rectangle: Rounded Corners 61">
            <a:extLst>
              <a:ext uri="{FF2B5EF4-FFF2-40B4-BE49-F238E27FC236}">
                <a16:creationId xmlns:a16="http://schemas.microsoft.com/office/drawing/2014/main" id="{FE47A53A-05E3-64CC-0EED-B075491B67A0}"/>
              </a:ext>
            </a:extLst>
          </p:cNvPr>
          <p:cNvSpPr/>
          <p:nvPr/>
        </p:nvSpPr>
        <p:spPr>
          <a:xfrm>
            <a:off x="6475674" y="2488661"/>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3" name="Rectangle: Rounded Corners 62">
            <a:extLst>
              <a:ext uri="{FF2B5EF4-FFF2-40B4-BE49-F238E27FC236}">
                <a16:creationId xmlns:a16="http://schemas.microsoft.com/office/drawing/2014/main" id="{5E2D1D83-0A6D-3DEA-89EC-D211024D5E70}"/>
              </a:ext>
            </a:extLst>
          </p:cNvPr>
          <p:cNvSpPr/>
          <p:nvPr/>
        </p:nvSpPr>
        <p:spPr>
          <a:xfrm>
            <a:off x="8064143" y="1604115"/>
            <a:ext cx="3194050" cy="7620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4" name="Rectangle: Rounded Corners 63">
            <a:extLst>
              <a:ext uri="{FF2B5EF4-FFF2-40B4-BE49-F238E27FC236}">
                <a16:creationId xmlns:a16="http://schemas.microsoft.com/office/drawing/2014/main" id="{C78CA4E4-A786-5DC5-3DA6-185E5C91DF3B}"/>
              </a:ext>
            </a:extLst>
          </p:cNvPr>
          <p:cNvSpPr/>
          <p:nvPr/>
        </p:nvSpPr>
        <p:spPr>
          <a:xfrm>
            <a:off x="6443789" y="1111483"/>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65" name="Rectangle 64">
            <a:extLst>
              <a:ext uri="{FF2B5EF4-FFF2-40B4-BE49-F238E27FC236}">
                <a16:creationId xmlns:a16="http://schemas.microsoft.com/office/drawing/2014/main" id="{792D2D83-40CE-3E53-D6D2-1EC9AC7379CA}"/>
              </a:ext>
            </a:extLst>
          </p:cNvPr>
          <p:cNvSpPr/>
          <p:nvPr/>
        </p:nvSpPr>
        <p:spPr>
          <a:xfrm>
            <a:off x="8130818" y="1986148"/>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66" name="TextBox 65">
            <a:extLst>
              <a:ext uri="{FF2B5EF4-FFF2-40B4-BE49-F238E27FC236}">
                <a16:creationId xmlns:a16="http://schemas.microsoft.com/office/drawing/2014/main" id="{6DD2B959-C8EE-C4A1-64D4-674F7BB0A0A2}"/>
              </a:ext>
            </a:extLst>
          </p:cNvPr>
          <p:cNvSpPr txBox="1"/>
          <p:nvPr/>
        </p:nvSpPr>
        <p:spPr>
          <a:xfrm>
            <a:off x="8641658" y="1654706"/>
            <a:ext cx="2039020" cy="276999"/>
          </a:xfrm>
          <a:prstGeom prst="rect">
            <a:avLst/>
          </a:prstGeom>
          <a:noFill/>
          <a:ln w="12700">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67" name="Rectangle 66">
            <a:extLst>
              <a:ext uri="{FF2B5EF4-FFF2-40B4-BE49-F238E27FC236}">
                <a16:creationId xmlns:a16="http://schemas.microsoft.com/office/drawing/2014/main" id="{1FF59388-D317-8808-D546-39437FCD815B}"/>
              </a:ext>
            </a:extLst>
          </p:cNvPr>
          <p:cNvSpPr/>
          <p:nvPr/>
        </p:nvSpPr>
        <p:spPr>
          <a:xfrm>
            <a:off x="6565678" y="3237553"/>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68" name="Rectangle 67">
            <a:extLst>
              <a:ext uri="{FF2B5EF4-FFF2-40B4-BE49-F238E27FC236}">
                <a16:creationId xmlns:a16="http://schemas.microsoft.com/office/drawing/2014/main" id="{E7C55B83-161F-6ABD-5C8D-11F65F7FAAEB}"/>
              </a:ext>
            </a:extLst>
          </p:cNvPr>
          <p:cNvSpPr/>
          <p:nvPr/>
        </p:nvSpPr>
        <p:spPr>
          <a:xfrm>
            <a:off x="6565678" y="2901544"/>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69" name="Rectangle 68">
            <a:extLst>
              <a:ext uri="{FF2B5EF4-FFF2-40B4-BE49-F238E27FC236}">
                <a16:creationId xmlns:a16="http://schemas.microsoft.com/office/drawing/2014/main" id="{C9971650-EB81-840B-2EC7-570EE12FB8C5}"/>
              </a:ext>
            </a:extLst>
          </p:cNvPr>
          <p:cNvSpPr/>
          <p:nvPr/>
        </p:nvSpPr>
        <p:spPr>
          <a:xfrm>
            <a:off x="6565678" y="2565536"/>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70" name="Rectangle 69">
            <a:extLst>
              <a:ext uri="{FF2B5EF4-FFF2-40B4-BE49-F238E27FC236}">
                <a16:creationId xmlns:a16="http://schemas.microsoft.com/office/drawing/2014/main" id="{787F7673-2F2C-F826-E885-F94A1015B324}"/>
              </a:ext>
            </a:extLst>
          </p:cNvPr>
          <p:cNvSpPr/>
          <p:nvPr/>
        </p:nvSpPr>
        <p:spPr>
          <a:xfrm>
            <a:off x="6565678" y="5405342"/>
            <a:ext cx="3031296"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71" name="Rectangle 70">
            <a:extLst>
              <a:ext uri="{FF2B5EF4-FFF2-40B4-BE49-F238E27FC236}">
                <a16:creationId xmlns:a16="http://schemas.microsoft.com/office/drawing/2014/main" id="{3695025A-6B3F-AF02-E2B4-027C2770F650}"/>
              </a:ext>
            </a:extLst>
          </p:cNvPr>
          <p:cNvSpPr/>
          <p:nvPr/>
        </p:nvSpPr>
        <p:spPr>
          <a:xfrm>
            <a:off x="8033495" y="4904410"/>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72" name="Rectangle 71">
            <a:extLst>
              <a:ext uri="{FF2B5EF4-FFF2-40B4-BE49-F238E27FC236}">
                <a16:creationId xmlns:a16="http://schemas.microsoft.com/office/drawing/2014/main" id="{3D9007FB-A0D5-14C4-8272-9CA73F7AE129}"/>
              </a:ext>
            </a:extLst>
          </p:cNvPr>
          <p:cNvSpPr/>
          <p:nvPr/>
        </p:nvSpPr>
        <p:spPr>
          <a:xfrm>
            <a:off x="9650336" y="4904410"/>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73" name="Rectangle 72">
            <a:extLst>
              <a:ext uri="{FF2B5EF4-FFF2-40B4-BE49-F238E27FC236}">
                <a16:creationId xmlns:a16="http://schemas.microsoft.com/office/drawing/2014/main" id="{AF96C9DD-BE46-D2C4-E3D1-B64E22FD806B}"/>
              </a:ext>
            </a:extLst>
          </p:cNvPr>
          <p:cNvSpPr/>
          <p:nvPr/>
        </p:nvSpPr>
        <p:spPr>
          <a:xfrm>
            <a:off x="8033494" y="4566399"/>
            <a:ext cx="318673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REST server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74" name="Rectangle 73">
            <a:extLst>
              <a:ext uri="{FF2B5EF4-FFF2-40B4-BE49-F238E27FC236}">
                <a16:creationId xmlns:a16="http://schemas.microsoft.com/office/drawing/2014/main" id="{327679CD-2ED2-18C3-FAC1-C1DDCF9DF8A4}"/>
              </a:ext>
            </a:extLst>
          </p:cNvPr>
          <p:cNvSpPr/>
          <p:nvPr/>
        </p:nvSpPr>
        <p:spPr>
          <a:xfrm>
            <a:off x="6565678" y="4566399"/>
            <a:ext cx="1284509" cy="794798"/>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75" name="Rectangle 74">
            <a:extLst>
              <a:ext uri="{FF2B5EF4-FFF2-40B4-BE49-F238E27FC236}">
                <a16:creationId xmlns:a16="http://schemas.microsoft.com/office/drawing/2014/main" id="{D1F0E4B0-C3D3-1A91-0C3F-72692180E89E}"/>
              </a:ext>
            </a:extLst>
          </p:cNvPr>
          <p:cNvSpPr/>
          <p:nvPr/>
        </p:nvSpPr>
        <p:spPr>
          <a:xfrm>
            <a:off x="6565678" y="3755152"/>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76" name="Rectangle 75">
            <a:extLst>
              <a:ext uri="{FF2B5EF4-FFF2-40B4-BE49-F238E27FC236}">
                <a16:creationId xmlns:a16="http://schemas.microsoft.com/office/drawing/2014/main" id="{7BE9258F-1532-0FF3-480D-58F44BC56BFD}"/>
              </a:ext>
            </a:extLst>
          </p:cNvPr>
          <p:cNvSpPr/>
          <p:nvPr/>
        </p:nvSpPr>
        <p:spPr>
          <a:xfrm>
            <a:off x="10030018" y="3067061"/>
            <a:ext cx="1190210" cy="483173"/>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77" name="TextBox 76">
            <a:extLst>
              <a:ext uri="{FF2B5EF4-FFF2-40B4-BE49-F238E27FC236}">
                <a16:creationId xmlns:a16="http://schemas.microsoft.com/office/drawing/2014/main" id="{70FD2F5E-E390-8947-7CB4-2525D1A7E235}"/>
              </a:ext>
            </a:extLst>
          </p:cNvPr>
          <p:cNvSpPr txBox="1"/>
          <p:nvPr/>
        </p:nvSpPr>
        <p:spPr>
          <a:xfrm>
            <a:off x="10947718" y="4265715"/>
            <a:ext cx="266098" cy="276999"/>
          </a:xfrm>
          <a:prstGeom prst="rect">
            <a:avLst/>
          </a:prstGeom>
          <a:noFill/>
          <a:ln w="3175">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78" name="Freeform: Shape 77">
            <a:extLst>
              <a:ext uri="{FF2B5EF4-FFF2-40B4-BE49-F238E27FC236}">
                <a16:creationId xmlns:a16="http://schemas.microsoft.com/office/drawing/2014/main" id="{B217016B-00DB-5822-122F-F2F254B0090F}"/>
              </a:ext>
            </a:extLst>
          </p:cNvPr>
          <p:cNvSpPr/>
          <p:nvPr/>
        </p:nvSpPr>
        <p:spPr>
          <a:xfrm>
            <a:off x="7228849" y="1476286"/>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9" name="Freeform: Shape 78">
            <a:extLst>
              <a:ext uri="{FF2B5EF4-FFF2-40B4-BE49-F238E27FC236}">
                <a16:creationId xmlns:a16="http://schemas.microsoft.com/office/drawing/2014/main" id="{0BDB2822-14F0-CE8E-8AE3-80D4E5356996}"/>
              </a:ext>
            </a:extLst>
          </p:cNvPr>
          <p:cNvSpPr/>
          <p:nvPr/>
        </p:nvSpPr>
        <p:spPr>
          <a:xfrm>
            <a:off x="7871624" y="1931704"/>
            <a:ext cx="199911" cy="632449"/>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80" name="Straight Arrow Connector 79">
            <a:extLst>
              <a:ext uri="{FF2B5EF4-FFF2-40B4-BE49-F238E27FC236}">
                <a16:creationId xmlns:a16="http://schemas.microsoft.com/office/drawing/2014/main" id="{2B67908B-F991-77F3-FD66-8B1C591EA78D}"/>
              </a:ext>
            </a:extLst>
          </p:cNvPr>
          <p:cNvCxnSpPr>
            <a:cxnSpLocks/>
            <a:stCxn id="72" idx="2"/>
          </p:cNvCxnSpPr>
          <p:nvPr/>
        </p:nvCxnSpPr>
        <p:spPr>
          <a:xfrm>
            <a:off x="10432076" y="5353714"/>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93F66746-DCE0-F66F-A866-33F35712B9C2}"/>
              </a:ext>
            </a:extLst>
          </p:cNvPr>
          <p:cNvCxnSpPr>
            <a:cxnSpLocks/>
            <a:stCxn id="70" idx="2"/>
          </p:cNvCxnSpPr>
          <p:nvPr/>
        </p:nvCxnSpPr>
        <p:spPr>
          <a:xfrm>
            <a:off x="8081326" y="5699744"/>
            <a:ext cx="0"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82" name="Freeform: Shape 81">
            <a:extLst>
              <a:ext uri="{FF2B5EF4-FFF2-40B4-BE49-F238E27FC236}">
                <a16:creationId xmlns:a16="http://schemas.microsoft.com/office/drawing/2014/main" id="{FC5475BA-196F-1CC8-9BF4-3AF65D43CBEF}"/>
              </a:ext>
            </a:extLst>
          </p:cNvPr>
          <p:cNvSpPr/>
          <p:nvPr/>
        </p:nvSpPr>
        <p:spPr>
          <a:xfrm>
            <a:off x="9568410" y="2361212"/>
            <a:ext cx="1025651" cy="69888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83" name="Freeform: Shape 82">
            <a:extLst>
              <a:ext uri="{FF2B5EF4-FFF2-40B4-BE49-F238E27FC236}">
                <a16:creationId xmlns:a16="http://schemas.microsoft.com/office/drawing/2014/main" id="{3D38A866-0616-E66B-E6CC-1B66666D694C}"/>
              </a:ext>
            </a:extLst>
          </p:cNvPr>
          <p:cNvSpPr/>
          <p:nvPr/>
        </p:nvSpPr>
        <p:spPr>
          <a:xfrm>
            <a:off x="9732669" y="3558234"/>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84" name="Straight Arrow Connector 83">
            <a:extLst>
              <a:ext uri="{FF2B5EF4-FFF2-40B4-BE49-F238E27FC236}">
                <a16:creationId xmlns:a16="http://schemas.microsoft.com/office/drawing/2014/main" id="{A3146B76-C378-4FFB-B194-6220E47FCAF6}"/>
              </a:ext>
            </a:extLst>
          </p:cNvPr>
          <p:cNvCxnSpPr>
            <a:cxnSpLocks/>
            <a:stCxn id="67" idx="2"/>
          </p:cNvCxnSpPr>
          <p:nvPr/>
        </p:nvCxnSpPr>
        <p:spPr>
          <a:xfrm>
            <a:off x="7690457" y="3531955"/>
            <a:ext cx="0" cy="223197"/>
          </a:xfrm>
          <a:prstGeom prst="straightConnector1">
            <a:avLst/>
          </a:prstGeom>
          <a:ln w="28575">
            <a:solidFill>
              <a:srgbClr val="33CC3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85" name="Freeform: Shape 84">
            <a:extLst>
              <a:ext uri="{FF2B5EF4-FFF2-40B4-BE49-F238E27FC236}">
                <a16:creationId xmlns:a16="http://schemas.microsoft.com/office/drawing/2014/main" id="{BF133A90-9F3A-95ED-AC09-5BB53E617DD5}"/>
              </a:ext>
            </a:extLst>
          </p:cNvPr>
          <p:cNvSpPr/>
          <p:nvPr/>
        </p:nvSpPr>
        <p:spPr>
          <a:xfrm>
            <a:off x="6335149" y="4049554"/>
            <a:ext cx="1355200"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86" name="Freeform: Shape 85">
            <a:extLst>
              <a:ext uri="{FF2B5EF4-FFF2-40B4-BE49-F238E27FC236}">
                <a16:creationId xmlns:a16="http://schemas.microsoft.com/office/drawing/2014/main" id="{E969151E-973E-736E-DFEC-107C407461E4}"/>
              </a:ext>
            </a:extLst>
          </p:cNvPr>
          <p:cNvSpPr/>
          <p:nvPr/>
        </p:nvSpPr>
        <p:spPr>
          <a:xfrm>
            <a:off x="7199030" y="4365894"/>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87" name="Freeform: Shape 86">
            <a:extLst>
              <a:ext uri="{FF2B5EF4-FFF2-40B4-BE49-F238E27FC236}">
                <a16:creationId xmlns:a16="http://schemas.microsoft.com/office/drawing/2014/main" id="{BC159EA0-6B87-2610-ADBC-E4F65EDC6F59}"/>
              </a:ext>
            </a:extLst>
          </p:cNvPr>
          <p:cNvSpPr/>
          <p:nvPr/>
        </p:nvSpPr>
        <p:spPr>
          <a:xfrm>
            <a:off x="10030018" y="62246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88" name="TextBox 87">
            <a:extLst>
              <a:ext uri="{FF2B5EF4-FFF2-40B4-BE49-F238E27FC236}">
                <a16:creationId xmlns:a16="http://schemas.microsoft.com/office/drawing/2014/main" id="{64D9F9EC-CEF3-72B9-9151-00EADF786759}"/>
              </a:ext>
            </a:extLst>
          </p:cNvPr>
          <p:cNvSpPr txBox="1"/>
          <p:nvPr/>
        </p:nvSpPr>
        <p:spPr>
          <a:xfrm>
            <a:off x="10311806" y="366308"/>
            <a:ext cx="549831" cy="276999"/>
          </a:xfrm>
          <a:prstGeom prst="rect">
            <a:avLst/>
          </a:prstGeom>
          <a:noFill/>
          <a:ln w="12700">
            <a:noFill/>
          </a:ln>
        </p:spPr>
        <p:txBody>
          <a:bodyPr wrap="squar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89" name="Freeform: Shape 88">
            <a:extLst>
              <a:ext uri="{FF2B5EF4-FFF2-40B4-BE49-F238E27FC236}">
                <a16:creationId xmlns:a16="http://schemas.microsoft.com/office/drawing/2014/main" id="{A63BA8FD-B50D-3F23-9ED5-562C191CB407}"/>
              </a:ext>
            </a:extLst>
          </p:cNvPr>
          <p:cNvSpPr/>
          <p:nvPr/>
        </p:nvSpPr>
        <p:spPr>
          <a:xfrm>
            <a:off x="10030018" y="940391"/>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90" name="TextBox 89">
            <a:extLst>
              <a:ext uri="{FF2B5EF4-FFF2-40B4-BE49-F238E27FC236}">
                <a16:creationId xmlns:a16="http://schemas.microsoft.com/office/drawing/2014/main" id="{5120388A-9F73-0C89-E329-433A86549011}"/>
              </a:ext>
            </a:extLst>
          </p:cNvPr>
          <p:cNvSpPr txBox="1"/>
          <p:nvPr/>
        </p:nvSpPr>
        <p:spPr>
          <a:xfrm>
            <a:off x="10218031" y="684230"/>
            <a:ext cx="737381" cy="276999"/>
          </a:xfrm>
          <a:prstGeom prst="rect">
            <a:avLst/>
          </a:prstGeom>
          <a:noFill/>
          <a:ln w="12700">
            <a:noFill/>
          </a:ln>
        </p:spPr>
        <p:txBody>
          <a:bodyPr wrap="squar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91" name="Freeform: Shape 90">
            <a:extLst>
              <a:ext uri="{FF2B5EF4-FFF2-40B4-BE49-F238E27FC236}">
                <a16:creationId xmlns:a16="http://schemas.microsoft.com/office/drawing/2014/main" id="{7550B04E-F4ED-8F7F-9513-E6155C6BC452}"/>
              </a:ext>
            </a:extLst>
          </p:cNvPr>
          <p:cNvSpPr/>
          <p:nvPr/>
        </p:nvSpPr>
        <p:spPr>
          <a:xfrm>
            <a:off x="10030018" y="126031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92" name="TextBox 91">
            <a:extLst>
              <a:ext uri="{FF2B5EF4-FFF2-40B4-BE49-F238E27FC236}">
                <a16:creationId xmlns:a16="http://schemas.microsoft.com/office/drawing/2014/main" id="{C2DCFC72-A61E-1ACF-4013-ED9A8DC12896}"/>
              </a:ext>
            </a:extLst>
          </p:cNvPr>
          <p:cNvSpPr txBox="1"/>
          <p:nvPr/>
        </p:nvSpPr>
        <p:spPr>
          <a:xfrm>
            <a:off x="10299784" y="1004158"/>
            <a:ext cx="573875" cy="276999"/>
          </a:xfrm>
          <a:prstGeom prst="rect">
            <a:avLst/>
          </a:prstGeom>
          <a:noFill/>
          <a:ln w="12700">
            <a:noFill/>
          </a:ln>
        </p:spPr>
        <p:txBody>
          <a:bodyPr wrap="squar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sp>
        <p:nvSpPr>
          <p:cNvPr id="95" name="Freeform: Shape 94">
            <a:extLst>
              <a:ext uri="{FF2B5EF4-FFF2-40B4-BE49-F238E27FC236}">
                <a16:creationId xmlns:a16="http://schemas.microsoft.com/office/drawing/2014/main" id="{E38B98FF-29A7-EEDC-A9FA-B808CE3BF316}"/>
              </a:ext>
            </a:extLst>
          </p:cNvPr>
          <p:cNvSpPr/>
          <p:nvPr/>
        </p:nvSpPr>
        <p:spPr>
          <a:xfrm>
            <a:off x="8815235" y="3060094"/>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Tree>
    <p:extLst>
      <p:ext uri="{BB962C8B-B14F-4D97-AF65-F5344CB8AC3E}">
        <p14:creationId xmlns:p14="http://schemas.microsoft.com/office/powerpoint/2010/main" val="2909956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E5229-8E6E-E328-F20E-11C68AFFB3DE}"/>
              </a:ext>
            </a:extLst>
          </p:cNvPr>
          <p:cNvSpPr>
            <a:spLocks noGrp="1"/>
          </p:cNvSpPr>
          <p:nvPr>
            <p:ph type="title"/>
          </p:nvPr>
        </p:nvSpPr>
        <p:spPr/>
        <p:txBody>
          <a:bodyPr/>
          <a:lstStyle/>
          <a:p>
            <a:r>
              <a:rPr lang="en-GB" dirty="0"/>
              <a:t>SoC software</a:t>
            </a:r>
          </a:p>
        </p:txBody>
      </p:sp>
      <p:sp>
        <p:nvSpPr>
          <p:cNvPr id="3" name="Text Placeholder 2">
            <a:extLst>
              <a:ext uri="{FF2B5EF4-FFF2-40B4-BE49-F238E27FC236}">
                <a16:creationId xmlns:a16="http://schemas.microsoft.com/office/drawing/2014/main" id="{54D97166-1B34-7D2C-6BF3-611F035D90CE}"/>
              </a:ext>
            </a:extLst>
          </p:cNvPr>
          <p:cNvSpPr>
            <a:spLocks noGrp="1"/>
          </p:cNvSpPr>
          <p:nvPr>
            <p:ph type="body" idx="1"/>
          </p:nvPr>
        </p:nvSpPr>
        <p:spPr/>
        <p:txBody>
          <a:bodyPr/>
          <a:lstStyle/>
          <a:p>
            <a:r>
              <a:rPr lang="en-GB" dirty="0"/>
              <a:t>A more detailed look into software components</a:t>
            </a:r>
          </a:p>
        </p:txBody>
      </p:sp>
      <p:sp>
        <p:nvSpPr>
          <p:cNvPr id="4" name="Date Placeholder 3">
            <a:extLst>
              <a:ext uri="{FF2B5EF4-FFF2-40B4-BE49-F238E27FC236}">
                <a16:creationId xmlns:a16="http://schemas.microsoft.com/office/drawing/2014/main" id="{A9B799D9-6972-F31A-36B0-062E16F5705E}"/>
              </a:ext>
            </a:extLst>
          </p:cNvPr>
          <p:cNvSpPr>
            <a:spLocks noGrp="1"/>
          </p:cNvSpPr>
          <p:nvPr>
            <p:ph type="dt" sz="half" idx="10"/>
          </p:nvPr>
        </p:nvSpPr>
        <p:spPr/>
        <p:txBody>
          <a:bodyPr/>
          <a:lstStyle/>
          <a:p>
            <a:fld id="{0D5DBCEA-C5C2-43F2-BADE-A614CE40BF83}" type="datetime1">
              <a:rPr lang="en-GB" smtClean="0"/>
              <a:t>30/08/2024</a:t>
            </a:fld>
            <a:endParaRPr lang="en-US" dirty="0"/>
          </a:p>
        </p:txBody>
      </p:sp>
      <p:sp>
        <p:nvSpPr>
          <p:cNvPr id="5" name="Footer Placeholder 4">
            <a:extLst>
              <a:ext uri="{FF2B5EF4-FFF2-40B4-BE49-F238E27FC236}">
                <a16:creationId xmlns:a16="http://schemas.microsoft.com/office/drawing/2014/main" id="{CE774B72-545D-CACD-4461-A8C53660990C}"/>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210182C9-3430-53D6-A7AE-4EE48D1A236D}"/>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844773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4F727C-FC5E-2E72-38B1-D86DBFF441B9}"/>
              </a:ext>
            </a:extLst>
          </p:cNvPr>
          <p:cNvSpPr>
            <a:spLocks noGrp="1"/>
          </p:cNvSpPr>
          <p:nvPr>
            <p:ph idx="1"/>
          </p:nvPr>
        </p:nvSpPr>
        <p:spPr/>
        <p:txBody>
          <a:bodyPr>
            <a:normAutofit lnSpcReduction="10000"/>
          </a:bodyPr>
          <a:lstStyle/>
          <a:p>
            <a:r>
              <a:rPr lang="en-GB" dirty="0"/>
              <a:t>Purpose</a:t>
            </a:r>
          </a:p>
          <a:p>
            <a:pPr lvl="1"/>
            <a:r>
              <a:rPr lang="en-GB" dirty="0"/>
              <a:t>Library to abstract register level functionality</a:t>
            </a:r>
          </a:p>
          <a:p>
            <a:pPr lvl="1"/>
            <a:r>
              <a:rPr lang="en-GB" dirty="0"/>
              <a:t>Provides unified interface for hardware access</a:t>
            </a:r>
          </a:p>
          <a:p>
            <a:r>
              <a:rPr lang="en-GB" dirty="0"/>
              <a:t>Technologies</a:t>
            </a:r>
          </a:p>
          <a:p>
            <a:pPr lvl="1"/>
            <a:r>
              <a:rPr lang="en-GB" dirty="0"/>
              <a:t>Standard libraries</a:t>
            </a:r>
          </a:p>
          <a:p>
            <a:pPr lvl="1"/>
            <a:r>
              <a:rPr lang="en-GB" dirty="0"/>
              <a:t>CMake</a:t>
            </a:r>
          </a:p>
          <a:p>
            <a:r>
              <a:rPr lang="en-GB" dirty="0"/>
              <a:t>Key features</a:t>
            </a:r>
          </a:p>
          <a:p>
            <a:pPr lvl="1"/>
            <a:r>
              <a:rPr lang="en-GB" dirty="0"/>
              <a:t>Quasi-object-oriented</a:t>
            </a:r>
          </a:p>
          <a:p>
            <a:pPr lvl="2"/>
            <a:r>
              <a:rPr lang="en-GB" dirty="0"/>
              <a:t>Organised by functionality:</a:t>
            </a:r>
          </a:p>
          <a:p>
            <a:pPr lvl="3"/>
            <a:r>
              <a:rPr lang="en-GB" dirty="0"/>
              <a:t>Readout, Detectors, Acquisition</a:t>
            </a:r>
          </a:p>
          <a:p>
            <a:r>
              <a:rPr lang="en-GB" dirty="0"/>
              <a:t>Interactions</a:t>
            </a:r>
          </a:p>
          <a:p>
            <a:pPr lvl="1"/>
            <a:r>
              <a:rPr lang="en-GB" dirty="0"/>
              <a:t>Gateware: UIO and DMA</a:t>
            </a:r>
          </a:p>
          <a:p>
            <a:pPr lvl="1"/>
            <a:r>
              <a:rPr lang="en-GB" dirty="0"/>
              <a:t>REST server: via Python bindings</a:t>
            </a:r>
          </a:p>
          <a:p>
            <a:endParaRPr lang="en-GB" dirty="0"/>
          </a:p>
          <a:p>
            <a:pPr lvl="1"/>
            <a:endParaRPr lang="et-EE" dirty="0"/>
          </a:p>
        </p:txBody>
      </p:sp>
      <p:sp>
        <p:nvSpPr>
          <p:cNvPr id="3" name="Title 2">
            <a:extLst>
              <a:ext uri="{FF2B5EF4-FFF2-40B4-BE49-F238E27FC236}">
                <a16:creationId xmlns:a16="http://schemas.microsoft.com/office/drawing/2014/main" id="{001073B4-12DA-AB32-9E80-653F796437F3}"/>
              </a:ext>
            </a:extLst>
          </p:cNvPr>
          <p:cNvSpPr>
            <a:spLocks noGrp="1"/>
          </p:cNvSpPr>
          <p:nvPr>
            <p:ph type="title"/>
          </p:nvPr>
        </p:nvSpPr>
        <p:spPr/>
        <p:txBody>
          <a:bodyPr/>
          <a:lstStyle/>
          <a:p>
            <a:r>
              <a:rPr lang="en-GB" dirty="0">
                <a:hlinkClick r:id="rId2"/>
              </a:rPr>
              <a:t>Internal Driver (C++)</a:t>
            </a:r>
            <a:endParaRPr lang="et-EE" dirty="0"/>
          </a:p>
        </p:txBody>
      </p:sp>
      <p:sp>
        <p:nvSpPr>
          <p:cNvPr id="4" name="Date Placeholder 3">
            <a:extLst>
              <a:ext uri="{FF2B5EF4-FFF2-40B4-BE49-F238E27FC236}">
                <a16:creationId xmlns:a16="http://schemas.microsoft.com/office/drawing/2014/main" id="{510F4075-56F6-A0C5-11D7-06BE9050E9EF}"/>
              </a:ext>
            </a:extLst>
          </p:cNvPr>
          <p:cNvSpPr>
            <a:spLocks noGrp="1"/>
          </p:cNvSpPr>
          <p:nvPr>
            <p:ph type="dt" sz="half" idx="10"/>
          </p:nvPr>
        </p:nvSpPr>
        <p:spPr/>
        <p:txBody>
          <a:bodyPr/>
          <a:lstStyle/>
          <a:p>
            <a:fld id="{C21CFDB3-1D63-487A-BB35-86A2AD4EE6B1}" type="datetime1">
              <a:rPr lang="en-GB" smtClean="0"/>
              <a:t>30/08/2024</a:t>
            </a:fld>
            <a:endParaRPr lang="en-US" dirty="0"/>
          </a:p>
        </p:txBody>
      </p:sp>
      <p:sp>
        <p:nvSpPr>
          <p:cNvPr id="5" name="Footer Placeholder 4">
            <a:extLst>
              <a:ext uri="{FF2B5EF4-FFF2-40B4-BE49-F238E27FC236}">
                <a16:creationId xmlns:a16="http://schemas.microsoft.com/office/drawing/2014/main" id="{E070DDDD-AE5B-4E9B-566F-EDA893E8C53A}"/>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ECA3B8FA-A9B7-7783-01C2-FE02206D1751}"/>
              </a:ext>
            </a:extLst>
          </p:cNvPr>
          <p:cNvSpPr>
            <a:spLocks noGrp="1"/>
          </p:cNvSpPr>
          <p:nvPr>
            <p:ph type="sldNum" sz="quarter" idx="12"/>
          </p:nvPr>
        </p:nvSpPr>
        <p:spPr/>
        <p:txBody>
          <a:bodyPr/>
          <a:lstStyle/>
          <a:p>
            <a:fld id="{36B5EA5A-BC32-A742-B11B-8E7414D5B535}" type="slidenum">
              <a:rPr lang="en-US" smtClean="0"/>
              <a:pPr/>
              <a:t>6</a:t>
            </a:fld>
            <a:endParaRPr lang="en-US" dirty="0"/>
          </a:p>
        </p:txBody>
      </p:sp>
      <p:cxnSp>
        <p:nvCxnSpPr>
          <p:cNvPr id="7" name="Straight Connector 6">
            <a:extLst>
              <a:ext uri="{FF2B5EF4-FFF2-40B4-BE49-F238E27FC236}">
                <a16:creationId xmlns:a16="http://schemas.microsoft.com/office/drawing/2014/main" id="{5EB7BB2C-60D3-3C31-9DF1-84F82C74ED94}"/>
              </a:ext>
            </a:extLst>
          </p:cNvPr>
          <p:cNvCxnSpPr>
            <a:cxnSpLocks/>
          </p:cNvCxnSpPr>
          <p:nvPr/>
        </p:nvCxnSpPr>
        <p:spPr>
          <a:xfrm>
            <a:off x="6391853" y="1554183"/>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 name="Straight Connector 7">
            <a:extLst>
              <a:ext uri="{FF2B5EF4-FFF2-40B4-BE49-F238E27FC236}">
                <a16:creationId xmlns:a16="http://schemas.microsoft.com/office/drawing/2014/main" id="{01FF1157-04B2-6FFC-133F-5483A60054BE}"/>
              </a:ext>
            </a:extLst>
          </p:cNvPr>
          <p:cNvCxnSpPr>
            <a:cxnSpLocks/>
          </p:cNvCxnSpPr>
          <p:nvPr/>
        </p:nvCxnSpPr>
        <p:spPr>
          <a:xfrm>
            <a:off x="6391853" y="243734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506B8871-71CD-EE25-F495-ABF1B5F4F72F}"/>
              </a:ext>
            </a:extLst>
          </p:cNvPr>
          <p:cNvSpPr txBox="1"/>
          <p:nvPr/>
        </p:nvSpPr>
        <p:spPr>
          <a:xfrm>
            <a:off x="11473008" y="1270558"/>
            <a:ext cx="315792"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 name="TextBox 9">
            <a:extLst>
              <a:ext uri="{FF2B5EF4-FFF2-40B4-BE49-F238E27FC236}">
                <a16:creationId xmlns:a16="http://schemas.microsoft.com/office/drawing/2014/main" id="{272664EC-3FEE-8E0F-FDCB-2F3108CDFC67}"/>
              </a:ext>
            </a:extLst>
          </p:cNvPr>
          <p:cNvSpPr txBox="1"/>
          <p:nvPr/>
        </p:nvSpPr>
        <p:spPr>
          <a:xfrm>
            <a:off x="11471405" y="2153723"/>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1" name="Straight Connector 10">
            <a:extLst>
              <a:ext uri="{FF2B5EF4-FFF2-40B4-BE49-F238E27FC236}">
                <a16:creationId xmlns:a16="http://schemas.microsoft.com/office/drawing/2014/main" id="{37E85C49-D746-7687-C3EB-2639731D4EBC}"/>
              </a:ext>
            </a:extLst>
          </p:cNvPr>
          <p:cNvCxnSpPr>
            <a:cxnSpLocks/>
          </p:cNvCxnSpPr>
          <p:nvPr/>
        </p:nvCxnSpPr>
        <p:spPr>
          <a:xfrm>
            <a:off x="6391853" y="4205952"/>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6C626039-10C2-0202-3DC8-487B2B818E72}"/>
              </a:ext>
            </a:extLst>
          </p:cNvPr>
          <p:cNvSpPr txBox="1"/>
          <p:nvPr/>
        </p:nvSpPr>
        <p:spPr>
          <a:xfrm>
            <a:off x="11381637" y="3922325"/>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3" name="Straight Connector 12">
            <a:extLst>
              <a:ext uri="{FF2B5EF4-FFF2-40B4-BE49-F238E27FC236}">
                <a16:creationId xmlns:a16="http://schemas.microsoft.com/office/drawing/2014/main" id="{1BA072E0-80B8-A532-23FD-93E2E323ADE8}"/>
              </a:ext>
            </a:extLst>
          </p:cNvPr>
          <p:cNvCxnSpPr>
            <a:cxnSpLocks/>
          </p:cNvCxnSpPr>
          <p:nvPr/>
        </p:nvCxnSpPr>
        <p:spPr>
          <a:xfrm>
            <a:off x="6391853" y="6244397"/>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DCE53C96-2E02-D478-7A27-48F9D46EE08A}"/>
              </a:ext>
            </a:extLst>
          </p:cNvPr>
          <p:cNvSpPr txBox="1"/>
          <p:nvPr/>
        </p:nvSpPr>
        <p:spPr>
          <a:xfrm>
            <a:off x="11367210" y="5960769"/>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5" name="Rectangle: Rounded Corners 14">
            <a:extLst>
              <a:ext uri="{FF2B5EF4-FFF2-40B4-BE49-F238E27FC236}">
                <a16:creationId xmlns:a16="http://schemas.microsoft.com/office/drawing/2014/main" id="{D8CDF122-3488-DAD7-6FDF-8BF7B02B977E}"/>
              </a:ext>
            </a:extLst>
          </p:cNvPr>
          <p:cNvSpPr/>
          <p:nvPr/>
        </p:nvSpPr>
        <p:spPr>
          <a:xfrm>
            <a:off x="6515431" y="5876345"/>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6" name="Rectangle: Rounded Corners 15">
            <a:extLst>
              <a:ext uri="{FF2B5EF4-FFF2-40B4-BE49-F238E27FC236}">
                <a16:creationId xmlns:a16="http://schemas.microsoft.com/office/drawing/2014/main" id="{2D6E9274-13BA-9B66-4ECE-8C6FB7F546BD}"/>
              </a:ext>
            </a:extLst>
          </p:cNvPr>
          <p:cNvSpPr/>
          <p:nvPr/>
        </p:nvSpPr>
        <p:spPr>
          <a:xfrm>
            <a:off x="6515431" y="4263891"/>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7" name="Rectangle: Rounded Corners 16">
            <a:extLst>
              <a:ext uri="{FF2B5EF4-FFF2-40B4-BE49-F238E27FC236}">
                <a16:creationId xmlns:a16="http://schemas.microsoft.com/office/drawing/2014/main" id="{31EAA67F-A794-7F5C-0A9D-FC70B3C90102}"/>
              </a:ext>
            </a:extLst>
          </p:cNvPr>
          <p:cNvSpPr/>
          <p:nvPr/>
        </p:nvSpPr>
        <p:spPr>
          <a:xfrm>
            <a:off x="6515431" y="2494259"/>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8" name="Rectangle: Rounded Corners 17">
            <a:extLst>
              <a:ext uri="{FF2B5EF4-FFF2-40B4-BE49-F238E27FC236}">
                <a16:creationId xmlns:a16="http://schemas.microsoft.com/office/drawing/2014/main" id="{6EE40F2B-C756-9919-175B-3FA1B24AB501}"/>
              </a:ext>
            </a:extLst>
          </p:cNvPr>
          <p:cNvSpPr/>
          <p:nvPr/>
        </p:nvSpPr>
        <p:spPr>
          <a:xfrm>
            <a:off x="8103900" y="1609713"/>
            <a:ext cx="3194050" cy="7620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9" name="Rectangle: Rounded Corners 18">
            <a:extLst>
              <a:ext uri="{FF2B5EF4-FFF2-40B4-BE49-F238E27FC236}">
                <a16:creationId xmlns:a16="http://schemas.microsoft.com/office/drawing/2014/main" id="{AAD0172B-4035-F2D5-1D4C-FCF959F1661D}"/>
              </a:ext>
            </a:extLst>
          </p:cNvPr>
          <p:cNvSpPr/>
          <p:nvPr/>
        </p:nvSpPr>
        <p:spPr>
          <a:xfrm>
            <a:off x="6483546" y="1117081"/>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9304AB38-42FE-EE21-7044-24661316F390}"/>
              </a:ext>
            </a:extLst>
          </p:cNvPr>
          <p:cNvSpPr/>
          <p:nvPr/>
        </p:nvSpPr>
        <p:spPr>
          <a:xfrm>
            <a:off x="8170575" y="1991746"/>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1" name="TextBox 20">
            <a:extLst>
              <a:ext uri="{FF2B5EF4-FFF2-40B4-BE49-F238E27FC236}">
                <a16:creationId xmlns:a16="http://schemas.microsoft.com/office/drawing/2014/main" id="{9120BF8E-E619-2357-33E1-284B5F7E0FF9}"/>
              </a:ext>
            </a:extLst>
          </p:cNvPr>
          <p:cNvSpPr txBox="1"/>
          <p:nvPr/>
        </p:nvSpPr>
        <p:spPr>
          <a:xfrm>
            <a:off x="8681415" y="1660304"/>
            <a:ext cx="2039020" cy="276999"/>
          </a:xfrm>
          <a:prstGeom prst="rect">
            <a:avLst/>
          </a:prstGeom>
          <a:noFill/>
          <a:ln w="12700">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92EF3EA6-4184-9BC8-5E44-B8C9CDBC831F}"/>
              </a:ext>
            </a:extLst>
          </p:cNvPr>
          <p:cNvSpPr/>
          <p:nvPr/>
        </p:nvSpPr>
        <p:spPr>
          <a:xfrm>
            <a:off x="6605435" y="3243151"/>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3" name="Rectangle 22">
            <a:extLst>
              <a:ext uri="{FF2B5EF4-FFF2-40B4-BE49-F238E27FC236}">
                <a16:creationId xmlns:a16="http://schemas.microsoft.com/office/drawing/2014/main" id="{5749E3A4-E9FD-8207-7ABA-AD4C731C63DF}"/>
              </a:ext>
            </a:extLst>
          </p:cNvPr>
          <p:cNvSpPr/>
          <p:nvPr/>
        </p:nvSpPr>
        <p:spPr>
          <a:xfrm>
            <a:off x="6605435" y="2907142"/>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747BA884-5C6B-1CF8-4984-49D1E7B9110F}"/>
              </a:ext>
            </a:extLst>
          </p:cNvPr>
          <p:cNvSpPr/>
          <p:nvPr/>
        </p:nvSpPr>
        <p:spPr>
          <a:xfrm>
            <a:off x="6605435" y="2571134"/>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6" name="Rectangle 25">
            <a:extLst>
              <a:ext uri="{FF2B5EF4-FFF2-40B4-BE49-F238E27FC236}">
                <a16:creationId xmlns:a16="http://schemas.microsoft.com/office/drawing/2014/main" id="{A6A1524F-89B0-B932-B5EE-7C3F9F015ED2}"/>
              </a:ext>
            </a:extLst>
          </p:cNvPr>
          <p:cNvSpPr/>
          <p:nvPr/>
        </p:nvSpPr>
        <p:spPr>
          <a:xfrm>
            <a:off x="8073252" y="4910008"/>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7" name="Rectangle 26">
            <a:extLst>
              <a:ext uri="{FF2B5EF4-FFF2-40B4-BE49-F238E27FC236}">
                <a16:creationId xmlns:a16="http://schemas.microsoft.com/office/drawing/2014/main" id="{4E1FDE58-0802-A1BF-0CB1-602A07B96A91}"/>
              </a:ext>
            </a:extLst>
          </p:cNvPr>
          <p:cNvSpPr/>
          <p:nvPr/>
        </p:nvSpPr>
        <p:spPr>
          <a:xfrm>
            <a:off x="9690093" y="4910008"/>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8" name="Rectangle 27">
            <a:extLst>
              <a:ext uri="{FF2B5EF4-FFF2-40B4-BE49-F238E27FC236}">
                <a16:creationId xmlns:a16="http://schemas.microsoft.com/office/drawing/2014/main" id="{399CF7D8-B001-7110-572D-D40FC60F14C9}"/>
              </a:ext>
            </a:extLst>
          </p:cNvPr>
          <p:cNvSpPr/>
          <p:nvPr/>
        </p:nvSpPr>
        <p:spPr>
          <a:xfrm>
            <a:off x="8073251" y="4571997"/>
            <a:ext cx="318673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REST server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9" name="Rectangle 28">
            <a:extLst>
              <a:ext uri="{FF2B5EF4-FFF2-40B4-BE49-F238E27FC236}">
                <a16:creationId xmlns:a16="http://schemas.microsoft.com/office/drawing/2014/main" id="{A2281134-C82B-63D2-06D2-F16DC7EE1036}"/>
              </a:ext>
            </a:extLst>
          </p:cNvPr>
          <p:cNvSpPr/>
          <p:nvPr/>
        </p:nvSpPr>
        <p:spPr>
          <a:xfrm>
            <a:off x="6605435" y="4571997"/>
            <a:ext cx="1284509" cy="794798"/>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0" name="Rectangle 29">
            <a:extLst>
              <a:ext uri="{FF2B5EF4-FFF2-40B4-BE49-F238E27FC236}">
                <a16:creationId xmlns:a16="http://schemas.microsoft.com/office/drawing/2014/main" id="{50AC2522-0259-57DB-3BD6-A9D76989997F}"/>
              </a:ext>
            </a:extLst>
          </p:cNvPr>
          <p:cNvSpPr/>
          <p:nvPr/>
        </p:nvSpPr>
        <p:spPr>
          <a:xfrm>
            <a:off x="6605435" y="3760750"/>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1" name="Rectangle 30">
            <a:extLst>
              <a:ext uri="{FF2B5EF4-FFF2-40B4-BE49-F238E27FC236}">
                <a16:creationId xmlns:a16="http://schemas.microsoft.com/office/drawing/2014/main" id="{76B3EBEB-D106-99BC-6F80-33EEFBE5CA79}"/>
              </a:ext>
            </a:extLst>
          </p:cNvPr>
          <p:cNvSpPr/>
          <p:nvPr/>
        </p:nvSpPr>
        <p:spPr>
          <a:xfrm>
            <a:off x="10069775" y="3072659"/>
            <a:ext cx="1190210" cy="483173"/>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32" name="TextBox 31">
            <a:extLst>
              <a:ext uri="{FF2B5EF4-FFF2-40B4-BE49-F238E27FC236}">
                <a16:creationId xmlns:a16="http://schemas.microsoft.com/office/drawing/2014/main" id="{A4A83631-43CD-38EF-B14C-1F002EDF2A31}"/>
              </a:ext>
            </a:extLst>
          </p:cNvPr>
          <p:cNvSpPr txBox="1"/>
          <p:nvPr/>
        </p:nvSpPr>
        <p:spPr>
          <a:xfrm>
            <a:off x="10987475" y="4271313"/>
            <a:ext cx="266098" cy="276999"/>
          </a:xfrm>
          <a:prstGeom prst="rect">
            <a:avLst/>
          </a:prstGeom>
          <a:noFill/>
          <a:ln w="3175">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33" name="Freeform: Shape 32">
            <a:extLst>
              <a:ext uri="{FF2B5EF4-FFF2-40B4-BE49-F238E27FC236}">
                <a16:creationId xmlns:a16="http://schemas.microsoft.com/office/drawing/2014/main" id="{0905A4F9-4E40-8DD6-D809-9A01AAF72CB8}"/>
              </a:ext>
            </a:extLst>
          </p:cNvPr>
          <p:cNvSpPr/>
          <p:nvPr/>
        </p:nvSpPr>
        <p:spPr>
          <a:xfrm>
            <a:off x="7268606" y="1481884"/>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4" name="Freeform: Shape 33">
            <a:extLst>
              <a:ext uri="{FF2B5EF4-FFF2-40B4-BE49-F238E27FC236}">
                <a16:creationId xmlns:a16="http://schemas.microsoft.com/office/drawing/2014/main" id="{F9480342-9F73-B0A0-D85F-E05139A45597}"/>
              </a:ext>
            </a:extLst>
          </p:cNvPr>
          <p:cNvSpPr/>
          <p:nvPr/>
        </p:nvSpPr>
        <p:spPr>
          <a:xfrm>
            <a:off x="7911381" y="1990250"/>
            <a:ext cx="199911" cy="57950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5" name="Straight Arrow Connector 34">
            <a:extLst>
              <a:ext uri="{FF2B5EF4-FFF2-40B4-BE49-F238E27FC236}">
                <a16:creationId xmlns:a16="http://schemas.microsoft.com/office/drawing/2014/main" id="{CA7C58AE-8F89-AB9E-8E02-39CF354292DF}"/>
              </a:ext>
            </a:extLst>
          </p:cNvPr>
          <p:cNvCxnSpPr>
            <a:cxnSpLocks/>
            <a:stCxn id="27" idx="2"/>
          </p:cNvCxnSpPr>
          <p:nvPr/>
        </p:nvCxnSpPr>
        <p:spPr>
          <a:xfrm>
            <a:off x="10471833" y="5359312"/>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815F90B1-FF83-44B0-6EFA-85F63E42088C}"/>
              </a:ext>
            </a:extLst>
          </p:cNvPr>
          <p:cNvCxnSpPr>
            <a:cxnSpLocks/>
            <a:stCxn id="25" idx="2"/>
          </p:cNvCxnSpPr>
          <p:nvPr/>
        </p:nvCxnSpPr>
        <p:spPr>
          <a:xfrm>
            <a:off x="8121083" y="5705342"/>
            <a:ext cx="0"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7" name="Freeform: Shape 36">
            <a:extLst>
              <a:ext uri="{FF2B5EF4-FFF2-40B4-BE49-F238E27FC236}">
                <a16:creationId xmlns:a16="http://schemas.microsoft.com/office/drawing/2014/main" id="{DF014D9A-9153-22EF-92B2-9B05ED7E32A9}"/>
              </a:ext>
            </a:extLst>
          </p:cNvPr>
          <p:cNvSpPr/>
          <p:nvPr/>
        </p:nvSpPr>
        <p:spPr>
          <a:xfrm>
            <a:off x="9608167" y="2366810"/>
            <a:ext cx="1025651" cy="69888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8" name="Freeform: Shape 37">
            <a:extLst>
              <a:ext uri="{FF2B5EF4-FFF2-40B4-BE49-F238E27FC236}">
                <a16:creationId xmlns:a16="http://schemas.microsoft.com/office/drawing/2014/main" id="{45B15707-E25C-7957-7B4B-EA8B73AB471E}"/>
              </a:ext>
            </a:extLst>
          </p:cNvPr>
          <p:cNvSpPr/>
          <p:nvPr/>
        </p:nvSpPr>
        <p:spPr>
          <a:xfrm>
            <a:off x="9772426" y="3563832"/>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9" name="Straight Arrow Connector 38">
            <a:extLst>
              <a:ext uri="{FF2B5EF4-FFF2-40B4-BE49-F238E27FC236}">
                <a16:creationId xmlns:a16="http://schemas.microsoft.com/office/drawing/2014/main" id="{209C79DB-981F-17A0-A921-377458FDF87D}"/>
              </a:ext>
            </a:extLst>
          </p:cNvPr>
          <p:cNvCxnSpPr>
            <a:cxnSpLocks/>
            <a:stCxn id="22" idx="2"/>
          </p:cNvCxnSpPr>
          <p:nvPr/>
        </p:nvCxnSpPr>
        <p:spPr>
          <a:xfrm>
            <a:off x="7730214" y="3537553"/>
            <a:ext cx="0" cy="223197"/>
          </a:xfrm>
          <a:prstGeom prst="straightConnector1">
            <a:avLst/>
          </a:prstGeom>
          <a:ln w="28575">
            <a:solidFill>
              <a:srgbClr val="33CC3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40" name="Freeform: Shape 39">
            <a:extLst>
              <a:ext uri="{FF2B5EF4-FFF2-40B4-BE49-F238E27FC236}">
                <a16:creationId xmlns:a16="http://schemas.microsoft.com/office/drawing/2014/main" id="{A6ED40FB-8AC2-67B4-ACCB-551C1FBDCAE7}"/>
              </a:ext>
            </a:extLst>
          </p:cNvPr>
          <p:cNvSpPr/>
          <p:nvPr/>
        </p:nvSpPr>
        <p:spPr>
          <a:xfrm>
            <a:off x="6374906" y="4055152"/>
            <a:ext cx="1355200"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1" name="Freeform: Shape 40">
            <a:extLst>
              <a:ext uri="{FF2B5EF4-FFF2-40B4-BE49-F238E27FC236}">
                <a16:creationId xmlns:a16="http://schemas.microsoft.com/office/drawing/2014/main" id="{300F4185-6E25-5FF5-415F-7FFF0C17B4F6}"/>
              </a:ext>
            </a:extLst>
          </p:cNvPr>
          <p:cNvSpPr/>
          <p:nvPr/>
        </p:nvSpPr>
        <p:spPr>
          <a:xfrm>
            <a:off x="7238787" y="4371492"/>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2" name="Freeform: Shape 41">
            <a:extLst>
              <a:ext uri="{FF2B5EF4-FFF2-40B4-BE49-F238E27FC236}">
                <a16:creationId xmlns:a16="http://schemas.microsoft.com/office/drawing/2014/main" id="{01718D1F-490E-42A0-6282-932686CE9447}"/>
              </a:ext>
            </a:extLst>
          </p:cNvPr>
          <p:cNvSpPr/>
          <p:nvPr/>
        </p:nvSpPr>
        <p:spPr>
          <a:xfrm>
            <a:off x="10069775" y="62806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TextBox 42">
            <a:extLst>
              <a:ext uri="{FF2B5EF4-FFF2-40B4-BE49-F238E27FC236}">
                <a16:creationId xmlns:a16="http://schemas.microsoft.com/office/drawing/2014/main" id="{042A8D62-DABD-13A8-0EF9-D26C64633310}"/>
              </a:ext>
            </a:extLst>
          </p:cNvPr>
          <p:cNvSpPr txBox="1"/>
          <p:nvPr/>
        </p:nvSpPr>
        <p:spPr>
          <a:xfrm>
            <a:off x="10351563" y="371906"/>
            <a:ext cx="549831" cy="276999"/>
          </a:xfrm>
          <a:prstGeom prst="rect">
            <a:avLst/>
          </a:prstGeom>
          <a:noFill/>
          <a:ln w="12700">
            <a:noFill/>
          </a:ln>
        </p:spPr>
        <p:txBody>
          <a:bodyPr wrap="squar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44" name="Freeform: Shape 43">
            <a:extLst>
              <a:ext uri="{FF2B5EF4-FFF2-40B4-BE49-F238E27FC236}">
                <a16:creationId xmlns:a16="http://schemas.microsoft.com/office/drawing/2014/main" id="{4D2FC319-79BA-BBED-4DDA-B8A108CFBE9E}"/>
              </a:ext>
            </a:extLst>
          </p:cNvPr>
          <p:cNvSpPr/>
          <p:nvPr/>
        </p:nvSpPr>
        <p:spPr>
          <a:xfrm>
            <a:off x="10069775" y="94598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45" name="TextBox 44">
            <a:extLst>
              <a:ext uri="{FF2B5EF4-FFF2-40B4-BE49-F238E27FC236}">
                <a16:creationId xmlns:a16="http://schemas.microsoft.com/office/drawing/2014/main" id="{218F58F8-A790-0ED0-E3D7-5B5A74518728}"/>
              </a:ext>
            </a:extLst>
          </p:cNvPr>
          <p:cNvSpPr txBox="1"/>
          <p:nvPr/>
        </p:nvSpPr>
        <p:spPr>
          <a:xfrm>
            <a:off x="10257788" y="689828"/>
            <a:ext cx="737381" cy="276999"/>
          </a:xfrm>
          <a:prstGeom prst="rect">
            <a:avLst/>
          </a:prstGeom>
          <a:noFill/>
          <a:ln w="12700">
            <a:noFill/>
          </a:ln>
        </p:spPr>
        <p:txBody>
          <a:bodyPr wrap="squar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46" name="Freeform: Shape 45">
            <a:extLst>
              <a:ext uri="{FF2B5EF4-FFF2-40B4-BE49-F238E27FC236}">
                <a16:creationId xmlns:a16="http://schemas.microsoft.com/office/drawing/2014/main" id="{032D4E25-09F1-CA63-121C-0336411FC682}"/>
              </a:ext>
            </a:extLst>
          </p:cNvPr>
          <p:cNvSpPr/>
          <p:nvPr/>
        </p:nvSpPr>
        <p:spPr>
          <a:xfrm>
            <a:off x="10069775" y="126591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7" name="TextBox 46">
            <a:extLst>
              <a:ext uri="{FF2B5EF4-FFF2-40B4-BE49-F238E27FC236}">
                <a16:creationId xmlns:a16="http://schemas.microsoft.com/office/drawing/2014/main" id="{EEF3B9CA-93BE-D249-2B0A-F6A826FA64FB}"/>
              </a:ext>
            </a:extLst>
          </p:cNvPr>
          <p:cNvSpPr txBox="1"/>
          <p:nvPr/>
        </p:nvSpPr>
        <p:spPr>
          <a:xfrm>
            <a:off x="10339541" y="1009756"/>
            <a:ext cx="573875" cy="276999"/>
          </a:xfrm>
          <a:prstGeom prst="rect">
            <a:avLst/>
          </a:prstGeom>
          <a:noFill/>
          <a:ln w="12700">
            <a:noFill/>
          </a:ln>
        </p:spPr>
        <p:txBody>
          <a:bodyPr wrap="squar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B930A0F3-D108-1E8A-43FC-E0D668431F03}"/>
              </a:ext>
            </a:extLst>
          </p:cNvPr>
          <p:cNvSpPr/>
          <p:nvPr/>
        </p:nvSpPr>
        <p:spPr>
          <a:xfrm>
            <a:off x="6605435" y="5410940"/>
            <a:ext cx="3031296" cy="294402"/>
          </a:xfrm>
          <a:prstGeom prst="rect">
            <a:avLst/>
          </a:prstGeom>
          <a:solidFill>
            <a:schemeClr val="accent4">
              <a:lumMod val="20000"/>
              <a:lumOff val="80000"/>
            </a:schemeClr>
          </a:solidFill>
          <a:ln w="6350">
            <a:solidFill>
              <a:schemeClr val="accent4">
                <a:lumMod val="50000"/>
              </a:schemeClr>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91" name="Freeform: Shape 90">
            <a:extLst>
              <a:ext uri="{FF2B5EF4-FFF2-40B4-BE49-F238E27FC236}">
                <a16:creationId xmlns:a16="http://schemas.microsoft.com/office/drawing/2014/main" id="{7C895CBC-16E1-A36A-E4D4-4F87517274F6}"/>
              </a:ext>
            </a:extLst>
          </p:cNvPr>
          <p:cNvSpPr/>
          <p:nvPr/>
        </p:nvSpPr>
        <p:spPr>
          <a:xfrm>
            <a:off x="8861773" y="3060094"/>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Tree>
    <p:extLst>
      <p:ext uri="{BB962C8B-B14F-4D97-AF65-F5344CB8AC3E}">
        <p14:creationId xmlns:p14="http://schemas.microsoft.com/office/powerpoint/2010/main" val="922910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B01B13B-6889-8CD0-0D21-5D0EC037C1E7}"/>
              </a:ext>
            </a:extLst>
          </p:cNvPr>
          <p:cNvSpPr>
            <a:spLocks noGrp="1"/>
          </p:cNvSpPr>
          <p:nvPr>
            <p:ph idx="1"/>
          </p:nvPr>
        </p:nvSpPr>
        <p:spPr>
          <a:xfrm>
            <a:off x="407989" y="1592263"/>
            <a:ext cx="6054081" cy="4608512"/>
          </a:xfrm>
        </p:spPr>
        <p:txBody>
          <a:bodyPr>
            <a:normAutofit fontScale="92500" lnSpcReduction="20000"/>
          </a:bodyPr>
          <a:lstStyle/>
          <a:p>
            <a:r>
              <a:rPr lang="en-GB" dirty="0"/>
              <a:t>Purpose</a:t>
            </a:r>
          </a:p>
          <a:p>
            <a:pPr lvl="1"/>
            <a:r>
              <a:rPr lang="en-GB" dirty="0"/>
              <a:t>Wraps C++ Internal Driver for Python</a:t>
            </a:r>
          </a:p>
          <a:p>
            <a:pPr lvl="1"/>
            <a:r>
              <a:rPr lang="en-GB" dirty="0"/>
              <a:t>Provides direct Python access to hardware using UIO</a:t>
            </a:r>
          </a:p>
          <a:p>
            <a:pPr lvl="2"/>
            <a:r>
              <a:rPr lang="en-GB" dirty="0"/>
              <a:t>Legacy functionality, to be removed</a:t>
            </a:r>
          </a:p>
          <a:p>
            <a:r>
              <a:rPr lang="en-GB" dirty="0"/>
              <a:t>Technologies</a:t>
            </a:r>
          </a:p>
          <a:p>
            <a:pPr lvl="1"/>
            <a:r>
              <a:rPr lang="en-GB" dirty="0"/>
              <a:t>Pybind11 library for wrapping C++ code</a:t>
            </a:r>
          </a:p>
          <a:p>
            <a:pPr lvl="1"/>
            <a:r>
              <a:rPr lang="en-GB" dirty="0"/>
              <a:t>NumPy for both pure-Python implementation of memory mapping, but also arrays, etc, in the wrapper</a:t>
            </a:r>
          </a:p>
          <a:p>
            <a:r>
              <a:rPr lang="en-GB" dirty="0"/>
              <a:t>Key features</a:t>
            </a:r>
          </a:p>
          <a:p>
            <a:pPr lvl="1"/>
            <a:r>
              <a:rPr lang="en-GB" dirty="0"/>
              <a:t>Organised similarly to the Internal Driver</a:t>
            </a:r>
          </a:p>
          <a:p>
            <a:pPr lvl="1"/>
            <a:r>
              <a:rPr lang="en-GB" dirty="0"/>
              <a:t>Enables scripting on the SoC</a:t>
            </a:r>
          </a:p>
          <a:p>
            <a:pPr lvl="2"/>
            <a:r>
              <a:rPr lang="en-GB" dirty="0"/>
              <a:t>Still, C++ is preferable</a:t>
            </a:r>
          </a:p>
          <a:p>
            <a:r>
              <a:rPr lang="en-GB" dirty="0"/>
              <a:t>Interactions</a:t>
            </a:r>
          </a:p>
          <a:p>
            <a:pPr lvl="1"/>
            <a:r>
              <a:rPr lang="en-GB" dirty="0"/>
              <a:t>Internal Driver</a:t>
            </a:r>
          </a:p>
          <a:p>
            <a:pPr lvl="1"/>
            <a:r>
              <a:rPr lang="en-GB" dirty="0"/>
              <a:t>REST server</a:t>
            </a:r>
          </a:p>
          <a:p>
            <a:endParaRPr lang="en-GB" dirty="0"/>
          </a:p>
        </p:txBody>
      </p:sp>
      <p:sp>
        <p:nvSpPr>
          <p:cNvPr id="3" name="Title 2">
            <a:extLst>
              <a:ext uri="{FF2B5EF4-FFF2-40B4-BE49-F238E27FC236}">
                <a16:creationId xmlns:a16="http://schemas.microsoft.com/office/drawing/2014/main" id="{B1CE8200-18DD-DD98-AC88-E9BEB1E74C2E}"/>
              </a:ext>
            </a:extLst>
          </p:cNvPr>
          <p:cNvSpPr>
            <a:spLocks noGrp="1"/>
          </p:cNvSpPr>
          <p:nvPr>
            <p:ph type="title"/>
          </p:nvPr>
        </p:nvSpPr>
        <p:spPr>
          <a:xfrm>
            <a:off x="407989" y="373593"/>
            <a:ext cx="9622030" cy="1065742"/>
          </a:xfrm>
        </p:spPr>
        <p:txBody>
          <a:bodyPr/>
          <a:lstStyle/>
          <a:p>
            <a:r>
              <a:rPr lang="en-GB" dirty="0" err="1">
                <a:hlinkClick r:id="rId2"/>
              </a:rPr>
              <a:t>Pybind</a:t>
            </a:r>
            <a:r>
              <a:rPr lang="en-GB" dirty="0">
                <a:hlinkClick r:id="rId2"/>
              </a:rPr>
              <a:t> (C++/Python) and Python</a:t>
            </a:r>
            <a:endParaRPr lang="et-EE" dirty="0"/>
          </a:p>
        </p:txBody>
      </p:sp>
      <p:sp>
        <p:nvSpPr>
          <p:cNvPr id="4" name="Date Placeholder 3">
            <a:extLst>
              <a:ext uri="{FF2B5EF4-FFF2-40B4-BE49-F238E27FC236}">
                <a16:creationId xmlns:a16="http://schemas.microsoft.com/office/drawing/2014/main" id="{632E5E13-B40E-1C3C-C39A-48D79D32CC45}"/>
              </a:ext>
            </a:extLst>
          </p:cNvPr>
          <p:cNvSpPr>
            <a:spLocks noGrp="1"/>
          </p:cNvSpPr>
          <p:nvPr>
            <p:ph type="dt" sz="half" idx="10"/>
          </p:nvPr>
        </p:nvSpPr>
        <p:spPr/>
        <p:txBody>
          <a:bodyPr/>
          <a:lstStyle/>
          <a:p>
            <a:fld id="{18CFE0B9-75E9-41D7-991B-4864BEF37890}" type="datetime1">
              <a:rPr lang="en-GB" smtClean="0"/>
              <a:t>30/08/2024</a:t>
            </a:fld>
            <a:endParaRPr lang="en-US" dirty="0"/>
          </a:p>
        </p:txBody>
      </p:sp>
      <p:sp>
        <p:nvSpPr>
          <p:cNvPr id="5" name="Footer Placeholder 4">
            <a:extLst>
              <a:ext uri="{FF2B5EF4-FFF2-40B4-BE49-F238E27FC236}">
                <a16:creationId xmlns:a16="http://schemas.microsoft.com/office/drawing/2014/main" id="{637E5450-9502-D942-8F8F-B5CA86AEF9D3}"/>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B16CC4C4-3BC7-C46B-6E4F-CA5450A5DB72}"/>
              </a:ext>
            </a:extLst>
          </p:cNvPr>
          <p:cNvSpPr>
            <a:spLocks noGrp="1"/>
          </p:cNvSpPr>
          <p:nvPr>
            <p:ph type="sldNum" sz="quarter" idx="12"/>
          </p:nvPr>
        </p:nvSpPr>
        <p:spPr/>
        <p:txBody>
          <a:bodyPr/>
          <a:lstStyle/>
          <a:p>
            <a:fld id="{36B5EA5A-BC32-A742-B11B-8E7414D5B535}" type="slidenum">
              <a:rPr lang="en-US" smtClean="0"/>
              <a:pPr/>
              <a:t>7</a:t>
            </a:fld>
            <a:endParaRPr lang="en-US" dirty="0"/>
          </a:p>
        </p:txBody>
      </p:sp>
      <p:cxnSp>
        <p:nvCxnSpPr>
          <p:cNvPr id="7" name="Straight Connector 6">
            <a:extLst>
              <a:ext uri="{FF2B5EF4-FFF2-40B4-BE49-F238E27FC236}">
                <a16:creationId xmlns:a16="http://schemas.microsoft.com/office/drawing/2014/main" id="{6C14AAC0-1188-433F-23FE-F2F0795B969C}"/>
              </a:ext>
            </a:extLst>
          </p:cNvPr>
          <p:cNvCxnSpPr>
            <a:cxnSpLocks/>
          </p:cNvCxnSpPr>
          <p:nvPr/>
        </p:nvCxnSpPr>
        <p:spPr>
          <a:xfrm>
            <a:off x="6391853" y="1554183"/>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 name="Straight Connector 7">
            <a:extLst>
              <a:ext uri="{FF2B5EF4-FFF2-40B4-BE49-F238E27FC236}">
                <a16:creationId xmlns:a16="http://schemas.microsoft.com/office/drawing/2014/main" id="{2FCDC9FC-2726-F3E9-7D2B-E72527F53247}"/>
              </a:ext>
            </a:extLst>
          </p:cNvPr>
          <p:cNvCxnSpPr>
            <a:cxnSpLocks/>
          </p:cNvCxnSpPr>
          <p:nvPr/>
        </p:nvCxnSpPr>
        <p:spPr>
          <a:xfrm>
            <a:off x="6391853" y="243734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6CDB6496-299D-BD58-0AC5-F3AC0E531D11}"/>
              </a:ext>
            </a:extLst>
          </p:cNvPr>
          <p:cNvSpPr txBox="1"/>
          <p:nvPr/>
        </p:nvSpPr>
        <p:spPr>
          <a:xfrm>
            <a:off x="11473008" y="1270558"/>
            <a:ext cx="315792"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 name="TextBox 9">
            <a:extLst>
              <a:ext uri="{FF2B5EF4-FFF2-40B4-BE49-F238E27FC236}">
                <a16:creationId xmlns:a16="http://schemas.microsoft.com/office/drawing/2014/main" id="{90C87126-5F58-C44F-FF62-8D275D218904}"/>
              </a:ext>
            </a:extLst>
          </p:cNvPr>
          <p:cNvSpPr txBox="1"/>
          <p:nvPr/>
        </p:nvSpPr>
        <p:spPr>
          <a:xfrm>
            <a:off x="11471405" y="2153723"/>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1" name="Straight Connector 10">
            <a:extLst>
              <a:ext uri="{FF2B5EF4-FFF2-40B4-BE49-F238E27FC236}">
                <a16:creationId xmlns:a16="http://schemas.microsoft.com/office/drawing/2014/main" id="{3761A0A1-2A66-CC57-3CEF-1EBF7B5D5AC8}"/>
              </a:ext>
            </a:extLst>
          </p:cNvPr>
          <p:cNvCxnSpPr>
            <a:cxnSpLocks/>
          </p:cNvCxnSpPr>
          <p:nvPr/>
        </p:nvCxnSpPr>
        <p:spPr>
          <a:xfrm>
            <a:off x="6391853" y="4205952"/>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8D86EAC5-CFD1-C0DA-A40A-5549699C29C5}"/>
              </a:ext>
            </a:extLst>
          </p:cNvPr>
          <p:cNvSpPr txBox="1"/>
          <p:nvPr/>
        </p:nvSpPr>
        <p:spPr>
          <a:xfrm>
            <a:off x="11381637" y="3922325"/>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3" name="Straight Connector 12">
            <a:extLst>
              <a:ext uri="{FF2B5EF4-FFF2-40B4-BE49-F238E27FC236}">
                <a16:creationId xmlns:a16="http://schemas.microsoft.com/office/drawing/2014/main" id="{C30F8C87-16B7-81F8-9E37-27FF1F805570}"/>
              </a:ext>
            </a:extLst>
          </p:cNvPr>
          <p:cNvCxnSpPr>
            <a:cxnSpLocks/>
          </p:cNvCxnSpPr>
          <p:nvPr/>
        </p:nvCxnSpPr>
        <p:spPr>
          <a:xfrm>
            <a:off x="6391853" y="6244397"/>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452D3EF8-FBB7-0689-CF59-C013596A3053}"/>
              </a:ext>
            </a:extLst>
          </p:cNvPr>
          <p:cNvSpPr txBox="1"/>
          <p:nvPr/>
        </p:nvSpPr>
        <p:spPr>
          <a:xfrm>
            <a:off x="11367210" y="5960769"/>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5" name="Rectangle: Rounded Corners 14">
            <a:extLst>
              <a:ext uri="{FF2B5EF4-FFF2-40B4-BE49-F238E27FC236}">
                <a16:creationId xmlns:a16="http://schemas.microsoft.com/office/drawing/2014/main" id="{AA551EDF-C927-0A1B-E1FE-C1C904D5D3E5}"/>
              </a:ext>
            </a:extLst>
          </p:cNvPr>
          <p:cNvSpPr/>
          <p:nvPr/>
        </p:nvSpPr>
        <p:spPr>
          <a:xfrm>
            <a:off x="6515431" y="5876345"/>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6" name="Rectangle: Rounded Corners 15">
            <a:extLst>
              <a:ext uri="{FF2B5EF4-FFF2-40B4-BE49-F238E27FC236}">
                <a16:creationId xmlns:a16="http://schemas.microsoft.com/office/drawing/2014/main" id="{408B862E-03DD-2F77-46F5-CF68F6A260DE}"/>
              </a:ext>
            </a:extLst>
          </p:cNvPr>
          <p:cNvSpPr/>
          <p:nvPr/>
        </p:nvSpPr>
        <p:spPr>
          <a:xfrm>
            <a:off x="6515431" y="4263891"/>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7" name="Rectangle: Rounded Corners 16">
            <a:extLst>
              <a:ext uri="{FF2B5EF4-FFF2-40B4-BE49-F238E27FC236}">
                <a16:creationId xmlns:a16="http://schemas.microsoft.com/office/drawing/2014/main" id="{AB6CDFCD-989A-DB7D-A04F-9B8CDFF69EDC}"/>
              </a:ext>
            </a:extLst>
          </p:cNvPr>
          <p:cNvSpPr/>
          <p:nvPr/>
        </p:nvSpPr>
        <p:spPr>
          <a:xfrm>
            <a:off x="6515431" y="2494259"/>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8" name="Rectangle: Rounded Corners 17">
            <a:extLst>
              <a:ext uri="{FF2B5EF4-FFF2-40B4-BE49-F238E27FC236}">
                <a16:creationId xmlns:a16="http://schemas.microsoft.com/office/drawing/2014/main" id="{79E8C5B1-08DB-6350-78E4-826DA1E295F3}"/>
              </a:ext>
            </a:extLst>
          </p:cNvPr>
          <p:cNvSpPr/>
          <p:nvPr/>
        </p:nvSpPr>
        <p:spPr>
          <a:xfrm>
            <a:off x="8103900" y="1609713"/>
            <a:ext cx="3194050" cy="7620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9" name="Rectangle: Rounded Corners 18">
            <a:extLst>
              <a:ext uri="{FF2B5EF4-FFF2-40B4-BE49-F238E27FC236}">
                <a16:creationId xmlns:a16="http://schemas.microsoft.com/office/drawing/2014/main" id="{AA7A571A-814E-9D5B-A581-37BD2F000FF5}"/>
              </a:ext>
            </a:extLst>
          </p:cNvPr>
          <p:cNvSpPr/>
          <p:nvPr/>
        </p:nvSpPr>
        <p:spPr>
          <a:xfrm>
            <a:off x="6483546" y="1117081"/>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905205AC-3887-4BF4-29DD-3028E4908B30}"/>
              </a:ext>
            </a:extLst>
          </p:cNvPr>
          <p:cNvSpPr/>
          <p:nvPr/>
        </p:nvSpPr>
        <p:spPr>
          <a:xfrm>
            <a:off x="8170575" y="1991746"/>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1" name="TextBox 20">
            <a:extLst>
              <a:ext uri="{FF2B5EF4-FFF2-40B4-BE49-F238E27FC236}">
                <a16:creationId xmlns:a16="http://schemas.microsoft.com/office/drawing/2014/main" id="{3D58A777-1EBB-46C2-8271-09C8F30BCE44}"/>
              </a:ext>
            </a:extLst>
          </p:cNvPr>
          <p:cNvSpPr txBox="1"/>
          <p:nvPr/>
        </p:nvSpPr>
        <p:spPr>
          <a:xfrm>
            <a:off x="8681415" y="1660304"/>
            <a:ext cx="2039020" cy="276999"/>
          </a:xfrm>
          <a:prstGeom prst="rect">
            <a:avLst/>
          </a:prstGeom>
          <a:noFill/>
          <a:ln w="12700">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40AB86BB-E86E-65B0-AC14-E1974CB8422F}"/>
              </a:ext>
            </a:extLst>
          </p:cNvPr>
          <p:cNvSpPr/>
          <p:nvPr/>
        </p:nvSpPr>
        <p:spPr>
          <a:xfrm>
            <a:off x="6605435" y="3243151"/>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3" name="Rectangle 22">
            <a:extLst>
              <a:ext uri="{FF2B5EF4-FFF2-40B4-BE49-F238E27FC236}">
                <a16:creationId xmlns:a16="http://schemas.microsoft.com/office/drawing/2014/main" id="{162D23B7-6903-72F1-3CD2-EF598F37B481}"/>
              </a:ext>
            </a:extLst>
          </p:cNvPr>
          <p:cNvSpPr/>
          <p:nvPr/>
        </p:nvSpPr>
        <p:spPr>
          <a:xfrm>
            <a:off x="6605435" y="2907142"/>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C0D635F2-01CE-ADB6-8490-3D93946C7EAE}"/>
              </a:ext>
            </a:extLst>
          </p:cNvPr>
          <p:cNvSpPr/>
          <p:nvPr/>
        </p:nvSpPr>
        <p:spPr>
          <a:xfrm>
            <a:off x="6605435" y="2571134"/>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DC8621CF-7F90-DB4D-DA2F-3FE1C51B450C}"/>
              </a:ext>
            </a:extLst>
          </p:cNvPr>
          <p:cNvSpPr/>
          <p:nvPr/>
        </p:nvSpPr>
        <p:spPr>
          <a:xfrm>
            <a:off x="6605435" y="5410940"/>
            <a:ext cx="3031296"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8" name="Rectangle 27">
            <a:extLst>
              <a:ext uri="{FF2B5EF4-FFF2-40B4-BE49-F238E27FC236}">
                <a16:creationId xmlns:a16="http://schemas.microsoft.com/office/drawing/2014/main" id="{BFABFCBB-EB66-EF84-4160-7D47CCFF7B2D}"/>
              </a:ext>
            </a:extLst>
          </p:cNvPr>
          <p:cNvSpPr/>
          <p:nvPr/>
        </p:nvSpPr>
        <p:spPr>
          <a:xfrm>
            <a:off x="8073251" y="4571997"/>
            <a:ext cx="3186733"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REST server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9" name="Rectangle 28">
            <a:extLst>
              <a:ext uri="{FF2B5EF4-FFF2-40B4-BE49-F238E27FC236}">
                <a16:creationId xmlns:a16="http://schemas.microsoft.com/office/drawing/2014/main" id="{E7145C53-7EEE-90C0-05AC-608D364098E5}"/>
              </a:ext>
            </a:extLst>
          </p:cNvPr>
          <p:cNvSpPr/>
          <p:nvPr/>
        </p:nvSpPr>
        <p:spPr>
          <a:xfrm>
            <a:off x="6605435" y="4571997"/>
            <a:ext cx="1284509" cy="794798"/>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0" name="Rectangle 29">
            <a:extLst>
              <a:ext uri="{FF2B5EF4-FFF2-40B4-BE49-F238E27FC236}">
                <a16:creationId xmlns:a16="http://schemas.microsoft.com/office/drawing/2014/main" id="{FB3AD7B9-25B1-5E24-6EC6-E8297157A8C5}"/>
              </a:ext>
            </a:extLst>
          </p:cNvPr>
          <p:cNvSpPr/>
          <p:nvPr/>
        </p:nvSpPr>
        <p:spPr>
          <a:xfrm>
            <a:off x="6605435" y="3760750"/>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1" name="Rectangle 30">
            <a:extLst>
              <a:ext uri="{FF2B5EF4-FFF2-40B4-BE49-F238E27FC236}">
                <a16:creationId xmlns:a16="http://schemas.microsoft.com/office/drawing/2014/main" id="{2EF5EDCE-5B47-D763-64E9-BCBB5E42B688}"/>
              </a:ext>
            </a:extLst>
          </p:cNvPr>
          <p:cNvSpPr/>
          <p:nvPr/>
        </p:nvSpPr>
        <p:spPr>
          <a:xfrm>
            <a:off x="10069775" y="3072659"/>
            <a:ext cx="1190210" cy="483173"/>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32" name="TextBox 31">
            <a:extLst>
              <a:ext uri="{FF2B5EF4-FFF2-40B4-BE49-F238E27FC236}">
                <a16:creationId xmlns:a16="http://schemas.microsoft.com/office/drawing/2014/main" id="{4FEF8469-EBB7-B553-3D40-C335AA9144C2}"/>
              </a:ext>
            </a:extLst>
          </p:cNvPr>
          <p:cNvSpPr txBox="1"/>
          <p:nvPr/>
        </p:nvSpPr>
        <p:spPr>
          <a:xfrm>
            <a:off x="10987475" y="4271313"/>
            <a:ext cx="266098" cy="276999"/>
          </a:xfrm>
          <a:prstGeom prst="rect">
            <a:avLst/>
          </a:prstGeom>
          <a:noFill/>
          <a:ln w="3175">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33" name="Freeform: Shape 32">
            <a:extLst>
              <a:ext uri="{FF2B5EF4-FFF2-40B4-BE49-F238E27FC236}">
                <a16:creationId xmlns:a16="http://schemas.microsoft.com/office/drawing/2014/main" id="{201EDBE3-9009-D190-DD05-8774EB2EC7A1}"/>
              </a:ext>
            </a:extLst>
          </p:cNvPr>
          <p:cNvSpPr/>
          <p:nvPr/>
        </p:nvSpPr>
        <p:spPr>
          <a:xfrm>
            <a:off x="7268606" y="1481884"/>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4" name="Freeform: Shape 33">
            <a:extLst>
              <a:ext uri="{FF2B5EF4-FFF2-40B4-BE49-F238E27FC236}">
                <a16:creationId xmlns:a16="http://schemas.microsoft.com/office/drawing/2014/main" id="{377CEB62-ECEE-5199-5779-40113CDA0711}"/>
              </a:ext>
            </a:extLst>
          </p:cNvPr>
          <p:cNvSpPr/>
          <p:nvPr/>
        </p:nvSpPr>
        <p:spPr>
          <a:xfrm>
            <a:off x="7911381" y="1990250"/>
            <a:ext cx="199911" cy="57950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5" name="Straight Arrow Connector 34">
            <a:extLst>
              <a:ext uri="{FF2B5EF4-FFF2-40B4-BE49-F238E27FC236}">
                <a16:creationId xmlns:a16="http://schemas.microsoft.com/office/drawing/2014/main" id="{6DC4E166-4C5D-4AC8-9D2D-AB58A7F978AB}"/>
              </a:ext>
            </a:extLst>
          </p:cNvPr>
          <p:cNvCxnSpPr>
            <a:cxnSpLocks/>
            <a:stCxn id="27" idx="2"/>
          </p:cNvCxnSpPr>
          <p:nvPr/>
        </p:nvCxnSpPr>
        <p:spPr>
          <a:xfrm>
            <a:off x="10471833" y="5359312"/>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C1E68B7-F3E2-A3A3-3286-BA6CBDB73186}"/>
              </a:ext>
            </a:extLst>
          </p:cNvPr>
          <p:cNvCxnSpPr>
            <a:cxnSpLocks/>
            <a:stCxn id="25" idx="2"/>
          </p:cNvCxnSpPr>
          <p:nvPr/>
        </p:nvCxnSpPr>
        <p:spPr>
          <a:xfrm>
            <a:off x="8121083" y="5705342"/>
            <a:ext cx="0"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7" name="Freeform: Shape 36">
            <a:extLst>
              <a:ext uri="{FF2B5EF4-FFF2-40B4-BE49-F238E27FC236}">
                <a16:creationId xmlns:a16="http://schemas.microsoft.com/office/drawing/2014/main" id="{FB83AE1C-784D-DD5C-CA36-D6EC87507DE3}"/>
              </a:ext>
            </a:extLst>
          </p:cNvPr>
          <p:cNvSpPr/>
          <p:nvPr/>
        </p:nvSpPr>
        <p:spPr>
          <a:xfrm>
            <a:off x="9608167" y="2366810"/>
            <a:ext cx="1025651" cy="69888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8" name="Freeform: Shape 37">
            <a:extLst>
              <a:ext uri="{FF2B5EF4-FFF2-40B4-BE49-F238E27FC236}">
                <a16:creationId xmlns:a16="http://schemas.microsoft.com/office/drawing/2014/main" id="{E53E87D8-C899-6CBA-1EAA-9883BB646218}"/>
              </a:ext>
            </a:extLst>
          </p:cNvPr>
          <p:cNvSpPr/>
          <p:nvPr/>
        </p:nvSpPr>
        <p:spPr>
          <a:xfrm>
            <a:off x="9772426" y="3563832"/>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9" name="Straight Arrow Connector 38">
            <a:extLst>
              <a:ext uri="{FF2B5EF4-FFF2-40B4-BE49-F238E27FC236}">
                <a16:creationId xmlns:a16="http://schemas.microsoft.com/office/drawing/2014/main" id="{DB88217E-B9FE-7FED-34B6-1D7FDCA45459}"/>
              </a:ext>
            </a:extLst>
          </p:cNvPr>
          <p:cNvCxnSpPr>
            <a:cxnSpLocks/>
            <a:stCxn id="22" idx="2"/>
          </p:cNvCxnSpPr>
          <p:nvPr/>
        </p:nvCxnSpPr>
        <p:spPr>
          <a:xfrm>
            <a:off x="7730214" y="3537553"/>
            <a:ext cx="0" cy="223197"/>
          </a:xfrm>
          <a:prstGeom prst="straightConnector1">
            <a:avLst/>
          </a:prstGeom>
          <a:ln w="28575">
            <a:solidFill>
              <a:srgbClr val="33CC3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40" name="Freeform: Shape 39">
            <a:extLst>
              <a:ext uri="{FF2B5EF4-FFF2-40B4-BE49-F238E27FC236}">
                <a16:creationId xmlns:a16="http://schemas.microsoft.com/office/drawing/2014/main" id="{506E42F4-7797-CFF0-E482-0758671D0AE4}"/>
              </a:ext>
            </a:extLst>
          </p:cNvPr>
          <p:cNvSpPr/>
          <p:nvPr/>
        </p:nvSpPr>
        <p:spPr>
          <a:xfrm>
            <a:off x="6374906" y="4055152"/>
            <a:ext cx="1355200"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1" name="Freeform: Shape 40">
            <a:extLst>
              <a:ext uri="{FF2B5EF4-FFF2-40B4-BE49-F238E27FC236}">
                <a16:creationId xmlns:a16="http://schemas.microsoft.com/office/drawing/2014/main" id="{1E283C4C-1005-82F4-C6C3-B193895CEDFC}"/>
              </a:ext>
            </a:extLst>
          </p:cNvPr>
          <p:cNvSpPr/>
          <p:nvPr/>
        </p:nvSpPr>
        <p:spPr>
          <a:xfrm>
            <a:off x="7238787" y="4371492"/>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2" name="Freeform: Shape 41">
            <a:extLst>
              <a:ext uri="{FF2B5EF4-FFF2-40B4-BE49-F238E27FC236}">
                <a16:creationId xmlns:a16="http://schemas.microsoft.com/office/drawing/2014/main" id="{7E62C3E5-3EF3-26B1-F4A3-963F45B39432}"/>
              </a:ext>
            </a:extLst>
          </p:cNvPr>
          <p:cNvSpPr/>
          <p:nvPr/>
        </p:nvSpPr>
        <p:spPr>
          <a:xfrm>
            <a:off x="10069775" y="62806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TextBox 42">
            <a:extLst>
              <a:ext uri="{FF2B5EF4-FFF2-40B4-BE49-F238E27FC236}">
                <a16:creationId xmlns:a16="http://schemas.microsoft.com/office/drawing/2014/main" id="{61568E25-B955-0D23-1346-3FA68A65B220}"/>
              </a:ext>
            </a:extLst>
          </p:cNvPr>
          <p:cNvSpPr txBox="1"/>
          <p:nvPr/>
        </p:nvSpPr>
        <p:spPr>
          <a:xfrm>
            <a:off x="10351563" y="371906"/>
            <a:ext cx="549831" cy="276999"/>
          </a:xfrm>
          <a:prstGeom prst="rect">
            <a:avLst/>
          </a:prstGeom>
          <a:noFill/>
          <a:ln w="12700">
            <a:noFill/>
          </a:ln>
        </p:spPr>
        <p:txBody>
          <a:bodyPr wrap="squar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44" name="Freeform: Shape 43">
            <a:extLst>
              <a:ext uri="{FF2B5EF4-FFF2-40B4-BE49-F238E27FC236}">
                <a16:creationId xmlns:a16="http://schemas.microsoft.com/office/drawing/2014/main" id="{5E198B43-68AD-126E-2CE1-CE18272649B9}"/>
              </a:ext>
            </a:extLst>
          </p:cNvPr>
          <p:cNvSpPr/>
          <p:nvPr/>
        </p:nvSpPr>
        <p:spPr>
          <a:xfrm>
            <a:off x="10069775" y="94598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45" name="TextBox 44">
            <a:extLst>
              <a:ext uri="{FF2B5EF4-FFF2-40B4-BE49-F238E27FC236}">
                <a16:creationId xmlns:a16="http://schemas.microsoft.com/office/drawing/2014/main" id="{7646FDA3-12FB-513F-C985-150FB184497A}"/>
              </a:ext>
            </a:extLst>
          </p:cNvPr>
          <p:cNvSpPr txBox="1"/>
          <p:nvPr/>
        </p:nvSpPr>
        <p:spPr>
          <a:xfrm>
            <a:off x="10257788" y="689828"/>
            <a:ext cx="737381" cy="276999"/>
          </a:xfrm>
          <a:prstGeom prst="rect">
            <a:avLst/>
          </a:prstGeom>
          <a:noFill/>
          <a:ln w="12700">
            <a:noFill/>
          </a:ln>
        </p:spPr>
        <p:txBody>
          <a:bodyPr wrap="squar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46" name="Freeform: Shape 45">
            <a:extLst>
              <a:ext uri="{FF2B5EF4-FFF2-40B4-BE49-F238E27FC236}">
                <a16:creationId xmlns:a16="http://schemas.microsoft.com/office/drawing/2014/main" id="{AB1B3D59-9325-A019-EAF7-0239392BD959}"/>
              </a:ext>
            </a:extLst>
          </p:cNvPr>
          <p:cNvSpPr/>
          <p:nvPr/>
        </p:nvSpPr>
        <p:spPr>
          <a:xfrm>
            <a:off x="10069775" y="126591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7" name="TextBox 46">
            <a:extLst>
              <a:ext uri="{FF2B5EF4-FFF2-40B4-BE49-F238E27FC236}">
                <a16:creationId xmlns:a16="http://schemas.microsoft.com/office/drawing/2014/main" id="{8285F819-E672-2095-8D1C-F74853B15C49}"/>
              </a:ext>
            </a:extLst>
          </p:cNvPr>
          <p:cNvSpPr txBox="1"/>
          <p:nvPr/>
        </p:nvSpPr>
        <p:spPr>
          <a:xfrm>
            <a:off x="10339541" y="1009756"/>
            <a:ext cx="573875" cy="276999"/>
          </a:xfrm>
          <a:prstGeom prst="rect">
            <a:avLst/>
          </a:prstGeom>
          <a:noFill/>
          <a:ln w="12700">
            <a:noFill/>
          </a:ln>
        </p:spPr>
        <p:txBody>
          <a:bodyPr wrap="squar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sp>
        <p:nvSpPr>
          <p:cNvPr id="26" name="Rectangle 25">
            <a:extLst>
              <a:ext uri="{FF2B5EF4-FFF2-40B4-BE49-F238E27FC236}">
                <a16:creationId xmlns:a16="http://schemas.microsoft.com/office/drawing/2014/main" id="{5E53B09F-D02A-FA2B-43F0-C953498857F8}"/>
              </a:ext>
            </a:extLst>
          </p:cNvPr>
          <p:cNvSpPr/>
          <p:nvPr/>
        </p:nvSpPr>
        <p:spPr>
          <a:xfrm>
            <a:off x="8073252" y="4910008"/>
            <a:ext cx="1563480" cy="449305"/>
          </a:xfrm>
          <a:prstGeom prst="rect">
            <a:avLst/>
          </a:prstGeom>
          <a:solidFill>
            <a:schemeClr val="accent4">
              <a:lumMod val="20000"/>
              <a:lumOff val="80000"/>
            </a:schemeClr>
          </a:solidFill>
          <a:ln w="6350">
            <a:solidFill>
              <a:schemeClr val="accent4">
                <a:lumMod val="50000"/>
              </a:schemeClr>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7" name="Rectangle 26">
            <a:extLst>
              <a:ext uri="{FF2B5EF4-FFF2-40B4-BE49-F238E27FC236}">
                <a16:creationId xmlns:a16="http://schemas.microsoft.com/office/drawing/2014/main" id="{E750347F-F2BF-5D92-42AF-ABEDBB3B6A73}"/>
              </a:ext>
            </a:extLst>
          </p:cNvPr>
          <p:cNvSpPr/>
          <p:nvPr/>
        </p:nvSpPr>
        <p:spPr>
          <a:xfrm>
            <a:off x="9690093" y="4910008"/>
            <a:ext cx="1563480" cy="449304"/>
          </a:xfrm>
          <a:prstGeom prst="rect">
            <a:avLst/>
          </a:prstGeom>
          <a:solidFill>
            <a:schemeClr val="accent4">
              <a:lumMod val="20000"/>
              <a:lumOff val="80000"/>
            </a:schemeClr>
          </a:solidFill>
          <a:ln w="6350">
            <a:solidFill>
              <a:schemeClr val="accent4">
                <a:lumMod val="50000"/>
              </a:schemeClr>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48" name="Freeform: Shape 47">
            <a:extLst>
              <a:ext uri="{FF2B5EF4-FFF2-40B4-BE49-F238E27FC236}">
                <a16:creationId xmlns:a16="http://schemas.microsoft.com/office/drawing/2014/main" id="{9FB5F3B0-E6FF-48D2-CD56-120CE55FABB7}"/>
              </a:ext>
            </a:extLst>
          </p:cNvPr>
          <p:cNvSpPr/>
          <p:nvPr/>
        </p:nvSpPr>
        <p:spPr>
          <a:xfrm>
            <a:off x="8862590" y="3060094"/>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Tree>
    <p:extLst>
      <p:ext uri="{BB962C8B-B14F-4D97-AF65-F5344CB8AC3E}">
        <p14:creationId xmlns:p14="http://schemas.microsoft.com/office/powerpoint/2010/main" val="2994770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1FFDB8-6DC6-4D13-0AD0-499BBD290E7F}"/>
              </a:ext>
            </a:extLst>
          </p:cNvPr>
          <p:cNvSpPr>
            <a:spLocks noGrp="1"/>
          </p:cNvSpPr>
          <p:nvPr>
            <p:ph idx="1"/>
          </p:nvPr>
        </p:nvSpPr>
        <p:spPr>
          <a:xfrm>
            <a:off x="407989" y="1592263"/>
            <a:ext cx="5993211" cy="4608512"/>
          </a:xfrm>
        </p:spPr>
        <p:txBody>
          <a:bodyPr>
            <a:normAutofit fontScale="85000" lnSpcReduction="20000"/>
          </a:bodyPr>
          <a:lstStyle/>
          <a:p>
            <a:r>
              <a:rPr lang="en-GB" dirty="0"/>
              <a:t>Purpose</a:t>
            </a:r>
          </a:p>
          <a:p>
            <a:pPr lvl="1"/>
            <a:r>
              <a:rPr lang="en-GB" dirty="0"/>
              <a:t>Exposes a unified interface of the readout system</a:t>
            </a:r>
          </a:p>
          <a:p>
            <a:pPr lvl="2"/>
            <a:r>
              <a:rPr lang="en-GB" dirty="0"/>
              <a:t>Language agnostic: different clients</a:t>
            </a:r>
          </a:p>
          <a:p>
            <a:pPr lvl="1"/>
            <a:r>
              <a:rPr lang="en-GB" dirty="0"/>
              <a:t>Brings complexity from client to server</a:t>
            </a:r>
          </a:p>
          <a:p>
            <a:pPr lvl="2"/>
            <a:r>
              <a:rPr lang="en-GB" dirty="0"/>
              <a:t>Compared to IPbus</a:t>
            </a:r>
          </a:p>
          <a:p>
            <a:r>
              <a:rPr lang="en-GB" dirty="0"/>
              <a:t>Technologies</a:t>
            </a:r>
          </a:p>
          <a:p>
            <a:pPr lvl="1"/>
            <a:r>
              <a:rPr lang="en-GB" dirty="0"/>
              <a:t>Flask-RESTX as the web framework</a:t>
            </a:r>
          </a:p>
          <a:p>
            <a:r>
              <a:rPr lang="en-GB" dirty="0"/>
              <a:t>Key features</a:t>
            </a:r>
          </a:p>
          <a:p>
            <a:pPr lvl="1"/>
            <a:r>
              <a:rPr lang="en-GB" dirty="0"/>
              <a:t>Organisation of resources similar to the underlying layers</a:t>
            </a:r>
          </a:p>
          <a:p>
            <a:pPr lvl="1"/>
            <a:r>
              <a:rPr lang="en-GB" dirty="0"/>
              <a:t>User input validation</a:t>
            </a:r>
          </a:p>
          <a:p>
            <a:pPr lvl="1"/>
            <a:r>
              <a:rPr lang="en-GB" dirty="0"/>
              <a:t>Error propagation</a:t>
            </a:r>
          </a:p>
          <a:p>
            <a:pPr lvl="1"/>
            <a:r>
              <a:rPr lang="en-GB" dirty="0"/>
              <a:t>Web UI for debugging/testing/exploration (next slide)</a:t>
            </a:r>
          </a:p>
          <a:p>
            <a:r>
              <a:rPr lang="en-GB" dirty="0"/>
              <a:t>Interactions</a:t>
            </a:r>
          </a:p>
          <a:p>
            <a:pPr lvl="1"/>
            <a:r>
              <a:rPr lang="en-GB" dirty="0"/>
              <a:t>Python C++ wrappers and pure-Python implementations</a:t>
            </a:r>
          </a:p>
          <a:p>
            <a:pPr lvl="1"/>
            <a:r>
              <a:rPr lang="en-GB" dirty="0"/>
              <a:t>Clients via HTTP</a:t>
            </a:r>
          </a:p>
          <a:p>
            <a:pPr lvl="1"/>
            <a:endParaRPr lang="et-EE" dirty="0"/>
          </a:p>
        </p:txBody>
      </p:sp>
      <p:sp>
        <p:nvSpPr>
          <p:cNvPr id="3" name="Title 2">
            <a:extLst>
              <a:ext uri="{FF2B5EF4-FFF2-40B4-BE49-F238E27FC236}">
                <a16:creationId xmlns:a16="http://schemas.microsoft.com/office/drawing/2014/main" id="{E3D6AA97-2C6D-FA50-3E21-6158A9EB8B46}"/>
              </a:ext>
            </a:extLst>
          </p:cNvPr>
          <p:cNvSpPr>
            <a:spLocks noGrp="1"/>
          </p:cNvSpPr>
          <p:nvPr>
            <p:ph type="title"/>
          </p:nvPr>
        </p:nvSpPr>
        <p:spPr/>
        <p:txBody>
          <a:bodyPr/>
          <a:lstStyle/>
          <a:p>
            <a:r>
              <a:rPr lang="en-GB" dirty="0">
                <a:hlinkClick r:id="rId2"/>
              </a:rPr>
              <a:t>REST server (Python)</a:t>
            </a:r>
            <a:endParaRPr lang="et-EE" dirty="0"/>
          </a:p>
        </p:txBody>
      </p:sp>
      <p:sp>
        <p:nvSpPr>
          <p:cNvPr id="4" name="Date Placeholder 3">
            <a:extLst>
              <a:ext uri="{FF2B5EF4-FFF2-40B4-BE49-F238E27FC236}">
                <a16:creationId xmlns:a16="http://schemas.microsoft.com/office/drawing/2014/main" id="{0AD61290-5F42-A638-86BF-5F0D9D59C98E}"/>
              </a:ext>
            </a:extLst>
          </p:cNvPr>
          <p:cNvSpPr>
            <a:spLocks noGrp="1"/>
          </p:cNvSpPr>
          <p:nvPr>
            <p:ph type="dt" sz="half" idx="10"/>
          </p:nvPr>
        </p:nvSpPr>
        <p:spPr/>
        <p:txBody>
          <a:bodyPr/>
          <a:lstStyle/>
          <a:p>
            <a:fld id="{84B0E225-D966-4CB3-857E-DEB384FF4208}" type="datetime1">
              <a:rPr lang="en-GB" smtClean="0"/>
              <a:t>30/08/2024</a:t>
            </a:fld>
            <a:endParaRPr lang="en-US" dirty="0"/>
          </a:p>
        </p:txBody>
      </p:sp>
      <p:sp>
        <p:nvSpPr>
          <p:cNvPr id="5" name="Footer Placeholder 4">
            <a:extLst>
              <a:ext uri="{FF2B5EF4-FFF2-40B4-BE49-F238E27FC236}">
                <a16:creationId xmlns:a16="http://schemas.microsoft.com/office/drawing/2014/main" id="{D83F92B7-BCBF-7000-80AE-AC90CF65E719}"/>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7A13CE84-F45D-AC1E-9E2F-FBD358616A5D}"/>
              </a:ext>
            </a:extLst>
          </p:cNvPr>
          <p:cNvSpPr>
            <a:spLocks noGrp="1"/>
          </p:cNvSpPr>
          <p:nvPr>
            <p:ph type="sldNum" sz="quarter" idx="12"/>
          </p:nvPr>
        </p:nvSpPr>
        <p:spPr/>
        <p:txBody>
          <a:bodyPr/>
          <a:lstStyle/>
          <a:p>
            <a:fld id="{36B5EA5A-BC32-A742-B11B-8E7414D5B535}" type="slidenum">
              <a:rPr lang="en-US" smtClean="0"/>
              <a:pPr/>
              <a:t>8</a:t>
            </a:fld>
            <a:endParaRPr lang="en-US" dirty="0"/>
          </a:p>
        </p:txBody>
      </p:sp>
      <p:cxnSp>
        <p:nvCxnSpPr>
          <p:cNvPr id="7" name="Straight Connector 6">
            <a:extLst>
              <a:ext uri="{FF2B5EF4-FFF2-40B4-BE49-F238E27FC236}">
                <a16:creationId xmlns:a16="http://schemas.microsoft.com/office/drawing/2014/main" id="{EED75795-DEE7-B978-CE7A-B87C9F00A82B}"/>
              </a:ext>
            </a:extLst>
          </p:cNvPr>
          <p:cNvCxnSpPr>
            <a:cxnSpLocks/>
          </p:cNvCxnSpPr>
          <p:nvPr/>
        </p:nvCxnSpPr>
        <p:spPr>
          <a:xfrm>
            <a:off x="6391853" y="1554183"/>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 name="Straight Connector 7">
            <a:extLst>
              <a:ext uri="{FF2B5EF4-FFF2-40B4-BE49-F238E27FC236}">
                <a16:creationId xmlns:a16="http://schemas.microsoft.com/office/drawing/2014/main" id="{BCFF1DDC-A3D3-D25B-1F5B-CACDC87F1BBB}"/>
              </a:ext>
            </a:extLst>
          </p:cNvPr>
          <p:cNvCxnSpPr>
            <a:cxnSpLocks/>
          </p:cNvCxnSpPr>
          <p:nvPr/>
        </p:nvCxnSpPr>
        <p:spPr>
          <a:xfrm>
            <a:off x="6391853" y="243734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7F1610F3-0A19-BC8F-7EAE-4B0D558E95C6}"/>
              </a:ext>
            </a:extLst>
          </p:cNvPr>
          <p:cNvSpPr txBox="1"/>
          <p:nvPr/>
        </p:nvSpPr>
        <p:spPr>
          <a:xfrm>
            <a:off x="11473008" y="1270558"/>
            <a:ext cx="315792"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OP</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 name="TextBox 9">
            <a:extLst>
              <a:ext uri="{FF2B5EF4-FFF2-40B4-BE49-F238E27FC236}">
                <a16:creationId xmlns:a16="http://schemas.microsoft.com/office/drawing/2014/main" id="{CD5AC73D-0CBF-4F92-E5D2-6F1D0DD88291}"/>
              </a:ext>
            </a:extLst>
          </p:cNvPr>
          <p:cNvSpPr txBox="1"/>
          <p:nvPr/>
        </p:nvSpPr>
        <p:spPr>
          <a:xfrm>
            <a:off x="11471405" y="2153723"/>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1" name="Straight Connector 10">
            <a:extLst>
              <a:ext uri="{FF2B5EF4-FFF2-40B4-BE49-F238E27FC236}">
                <a16:creationId xmlns:a16="http://schemas.microsoft.com/office/drawing/2014/main" id="{A48C858D-6C87-B3A9-F5A5-C3CCDAFA46E1}"/>
              </a:ext>
            </a:extLst>
          </p:cNvPr>
          <p:cNvCxnSpPr>
            <a:cxnSpLocks/>
          </p:cNvCxnSpPr>
          <p:nvPr/>
        </p:nvCxnSpPr>
        <p:spPr>
          <a:xfrm>
            <a:off x="6391853" y="4205952"/>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A6CFF7EC-5D73-E3C4-B45D-80993E479E98}"/>
              </a:ext>
            </a:extLst>
          </p:cNvPr>
          <p:cNvSpPr txBox="1"/>
          <p:nvPr/>
        </p:nvSpPr>
        <p:spPr>
          <a:xfrm>
            <a:off x="11381637" y="3922325"/>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3" name="Straight Connector 12">
            <a:extLst>
              <a:ext uri="{FF2B5EF4-FFF2-40B4-BE49-F238E27FC236}">
                <a16:creationId xmlns:a16="http://schemas.microsoft.com/office/drawing/2014/main" id="{D6FCC62D-E5C2-5035-4B32-0C7206593F14}"/>
              </a:ext>
            </a:extLst>
          </p:cNvPr>
          <p:cNvCxnSpPr>
            <a:cxnSpLocks/>
          </p:cNvCxnSpPr>
          <p:nvPr/>
        </p:nvCxnSpPr>
        <p:spPr>
          <a:xfrm>
            <a:off x="6391853" y="6244397"/>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5BFAA306-85B2-9193-7D63-A90186D4FF76}"/>
              </a:ext>
            </a:extLst>
          </p:cNvPr>
          <p:cNvSpPr txBox="1"/>
          <p:nvPr/>
        </p:nvSpPr>
        <p:spPr>
          <a:xfrm>
            <a:off x="11367210" y="5960769"/>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5" name="Rectangle: Rounded Corners 14">
            <a:extLst>
              <a:ext uri="{FF2B5EF4-FFF2-40B4-BE49-F238E27FC236}">
                <a16:creationId xmlns:a16="http://schemas.microsoft.com/office/drawing/2014/main" id="{F3DE0FA7-27B5-6F6F-8E5A-589C27AAA186}"/>
              </a:ext>
            </a:extLst>
          </p:cNvPr>
          <p:cNvSpPr/>
          <p:nvPr/>
        </p:nvSpPr>
        <p:spPr>
          <a:xfrm>
            <a:off x="6515431" y="5876345"/>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6" name="Rectangle: Rounded Corners 15">
            <a:extLst>
              <a:ext uri="{FF2B5EF4-FFF2-40B4-BE49-F238E27FC236}">
                <a16:creationId xmlns:a16="http://schemas.microsoft.com/office/drawing/2014/main" id="{2D3085EA-BFBC-7C35-31A5-E5DC84584EB8}"/>
              </a:ext>
            </a:extLst>
          </p:cNvPr>
          <p:cNvSpPr/>
          <p:nvPr/>
        </p:nvSpPr>
        <p:spPr>
          <a:xfrm>
            <a:off x="6515431" y="4263891"/>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7" name="Rectangle: Rounded Corners 16">
            <a:extLst>
              <a:ext uri="{FF2B5EF4-FFF2-40B4-BE49-F238E27FC236}">
                <a16:creationId xmlns:a16="http://schemas.microsoft.com/office/drawing/2014/main" id="{49AEFBFF-9062-7AFD-9F0B-2F2E6F657F03}"/>
              </a:ext>
            </a:extLst>
          </p:cNvPr>
          <p:cNvSpPr/>
          <p:nvPr/>
        </p:nvSpPr>
        <p:spPr>
          <a:xfrm>
            <a:off x="6515431" y="2494259"/>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8" name="Rectangle: Rounded Corners 17">
            <a:extLst>
              <a:ext uri="{FF2B5EF4-FFF2-40B4-BE49-F238E27FC236}">
                <a16:creationId xmlns:a16="http://schemas.microsoft.com/office/drawing/2014/main" id="{D3FA61E5-A850-0513-F78E-57D1B578FEBB}"/>
              </a:ext>
            </a:extLst>
          </p:cNvPr>
          <p:cNvSpPr/>
          <p:nvPr/>
        </p:nvSpPr>
        <p:spPr>
          <a:xfrm>
            <a:off x="8103900" y="1609713"/>
            <a:ext cx="3194050" cy="7620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9" name="Rectangle: Rounded Corners 18">
            <a:extLst>
              <a:ext uri="{FF2B5EF4-FFF2-40B4-BE49-F238E27FC236}">
                <a16:creationId xmlns:a16="http://schemas.microsoft.com/office/drawing/2014/main" id="{4193CAED-4485-94CE-F9FC-8ED8D619B156}"/>
              </a:ext>
            </a:extLst>
          </p:cNvPr>
          <p:cNvSpPr/>
          <p:nvPr/>
        </p:nvSpPr>
        <p:spPr>
          <a:xfrm>
            <a:off x="6483546" y="1117081"/>
            <a:ext cx="1570120" cy="364803"/>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OP GUI</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09B64AC9-A2C6-76A3-1C26-8A975773197A}"/>
              </a:ext>
            </a:extLst>
          </p:cNvPr>
          <p:cNvSpPr/>
          <p:nvPr/>
        </p:nvSpPr>
        <p:spPr>
          <a:xfrm>
            <a:off x="8170575" y="1991746"/>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1" name="TextBox 20">
            <a:extLst>
              <a:ext uri="{FF2B5EF4-FFF2-40B4-BE49-F238E27FC236}">
                <a16:creationId xmlns:a16="http://schemas.microsoft.com/office/drawing/2014/main" id="{5B0499EC-01CC-6912-A79A-ACDD9389F658}"/>
              </a:ext>
            </a:extLst>
          </p:cNvPr>
          <p:cNvSpPr txBox="1"/>
          <p:nvPr/>
        </p:nvSpPr>
        <p:spPr>
          <a:xfrm>
            <a:off x="8681415" y="1660304"/>
            <a:ext cx="2039020" cy="276999"/>
          </a:xfrm>
          <a:prstGeom prst="rect">
            <a:avLst/>
          </a:prstGeom>
          <a:noFill/>
          <a:ln w="12700">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Expert GUI (Python)</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D425E286-FD64-BC8F-9640-3D8CFDE4EB95}"/>
              </a:ext>
            </a:extLst>
          </p:cNvPr>
          <p:cNvSpPr/>
          <p:nvPr/>
        </p:nvSpPr>
        <p:spPr>
          <a:xfrm>
            <a:off x="6605435" y="3243151"/>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3" name="Rectangle 22">
            <a:extLst>
              <a:ext uri="{FF2B5EF4-FFF2-40B4-BE49-F238E27FC236}">
                <a16:creationId xmlns:a16="http://schemas.microsoft.com/office/drawing/2014/main" id="{09E81A88-1FD8-81BE-5B15-76A53BB83D19}"/>
              </a:ext>
            </a:extLst>
          </p:cNvPr>
          <p:cNvSpPr/>
          <p:nvPr/>
        </p:nvSpPr>
        <p:spPr>
          <a:xfrm>
            <a:off x="6605435" y="2907142"/>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332D7275-5345-19A7-324A-C16219214D94}"/>
              </a:ext>
            </a:extLst>
          </p:cNvPr>
          <p:cNvSpPr/>
          <p:nvPr/>
        </p:nvSpPr>
        <p:spPr>
          <a:xfrm>
            <a:off x="6605435" y="2571134"/>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FESA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F26D6C9C-8944-C0C9-2927-54949619E7B9}"/>
              </a:ext>
            </a:extLst>
          </p:cNvPr>
          <p:cNvSpPr/>
          <p:nvPr/>
        </p:nvSpPr>
        <p:spPr>
          <a:xfrm>
            <a:off x="6605435" y="5410940"/>
            <a:ext cx="3031296"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6" name="Rectangle 25">
            <a:extLst>
              <a:ext uri="{FF2B5EF4-FFF2-40B4-BE49-F238E27FC236}">
                <a16:creationId xmlns:a16="http://schemas.microsoft.com/office/drawing/2014/main" id="{493F0F49-2157-BA6C-6722-FF0BFCC7C628}"/>
              </a:ext>
            </a:extLst>
          </p:cNvPr>
          <p:cNvSpPr/>
          <p:nvPr/>
        </p:nvSpPr>
        <p:spPr>
          <a:xfrm>
            <a:off x="8073252" y="4910008"/>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7" name="Rectangle 26">
            <a:extLst>
              <a:ext uri="{FF2B5EF4-FFF2-40B4-BE49-F238E27FC236}">
                <a16:creationId xmlns:a16="http://schemas.microsoft.com/office/drawing/2014/main" id="{98F03D31-3C9B-369A-2F3E-AE9D3C35FC0A}"/>
              </a:ext>
            </a:extLst>
          </p:cNvPr>
          <p:cNvSpPr/>
          <p:nvPr/>
        </p:nvSpPr>
        <p:spPr>
          <a:xfrm>
            <a:off x="9690093" y="4910008"/>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9" name="Rectangle 28">
            <a:extLst>
              <a:ext uri="{FF2B5EF4-FFF2-40B4-BE49-F238E27FC236}">
                <a16:creationId xmlns:a16="http://schemas.microsoft.com/office/drawing/2014/main" id="{8C7F6E51-D448-26E0-9BC3-C0937CCA8807}"/>
              </a:ext>
            </a:extLst>
          </p:cNvPr>
          <p:cNvSpPr/>
          <p:nvPr/>
        </p:nvSpPr>
        <p:spPr>
          <a:xfrm>
            <a:off x="6605435" y="4571997"/>
            <a:ext cx="1284509" cy="794798"/>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0" name="Rectangle 29">
            <a:extLst>
              <a:ext uri="{FF2B5EF4-FFF2-40B4-BE49-F238E27FC236}">
                <a16:creationId xmlns:a16="http://schemas.microsoft.com/office/drawing/2014/main" id="{85937FE5-07D1-DEBC-5BBD-4DABC420C1F1}"/>
              </a:ext>
            </a:extLst>
          </p:cNvPr>
          <p:cNvSpPr/>
          <p:nvPr/>
        </p:nvSpPr>
        <p:spPr>
          <a:xfrm>
            <a:off x="6605435" y="3760750"/>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31" name="Rectangle 30">
            <a:extLst>
              <a:ext uri="{FF2B5EF4-FFF2-40B4-BE49-F238E27FC236}">
                <a16:creationId xmlns:a16="http://schemas.microsoft.com/office/drawing/2014/main" id="{494DA2E1-A0E6-20B3-E6DD-75DB9E34F345}"/>
              </a:ext>
            </a:extLst>
          </p:cNvPr>
          <p:cNvSpPr/>
          <p:nvPr/>
        </p:nvSpPr>
        <p:spPr>
          <a:xfrm>
            <a:off x="10069775" y="3072659"/>
            <a:ext cx="1190210" cy="483173"/>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32" name="TextBox 31">
            <a:extLst>
              <a:ext uri="{FF2B5EF4-FFF2-40B4-BE49-F238E27FC236}">
                <a16:creationId xmlns:a16="http://schemas.microsoft.com/office/drawing/2014/main" id="{48C750A8-C7A6-41C3-312A-607C70558052}"/>
              </a:ext>
            </a:extLst>
          </p:cNvPr>
          <p:cNvSpPr txBox="1"/>
          <p:nvPr/>
        </p:nvSpPr>
        <p:spPr>
          <a:xfrm>
            <a:off x="10987475" y="4271313"/>
            <a:ext cx="266098" cy="276999"/>
          </a:xfrm>
          <a:prstGeom prst="rect">
            <a:avLst/>
          </a:prstGeom>
          <a:noFill/>
          <a:ln w="3175">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33" name="Freeform: Shape 32">
            <a:extLst>
              <a:ext uri="{FF2B5EF4-FFF2-40B4-BE49-F238E27FC236}">
                <a16:creationId xmlns:a16="http://schemas.microsoft.com/office/drawing/2014/main" id="{174FF58E-5E17-26B2-BFD2-6F1618C7DF8A}"/>
              </a:ext>
            </a:extLst>
          </p:cNvPr>
          <p:cNvSpPr/>
          <p:nvPr/>
        </p:nvSpPr>
        <p:spPr>
          <a:xfrm>
            <a:off x="7268606" y="1481884"/>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4" name="Freeform: Shape 33">
            <a:extLst>
              <a:ext uri="{FF2B5EF4-FFF2-40B4-BE49-F238E27FC236}">
                <a16:creationId xmlns:a16="http://schemas.microsoft.com/office/drawing/2014/main" id="{5520389F-1DBD-B173-06E5-200CAF716CFF}"/>
              </a:ext>
            </a:extLst>
          </p:cNvPr>
          <p:cNvSpPr/>
          <p:nvPr/>
        </p:nvSpPr>
        <p:spPr>
          <a:xfrm>
            <a:off x="7911381" y="1990250"/>
            <a:ext cx="199911" cy="57950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5" name="Straight Arrow Connector 34">
            <a:extLst>
              <a:ext uri="{FF2B5EF4-FFF2-40B4-BE49-F238E27FC236}">
                <a16:creationId xmlns:a16="http://schemas.microsoft.com/office/drawing/2014/main" id="{28DE3357-2BC4-8524-C996-FEEF50D5B29E}"/>
              </a:ext>
            </a:extLst>
          </p:cNvPr>
          <p:cNvCxnSpPr>
            <a:cxnSpLocks/>
            <a:stCxn id="27" idx="2"/>
          </p:cNvCxnSpPr>
          <p:nvPr/>
        </p:nvCxnSpPr>
        <p:spPr>
          <a:xfrm>
            <a:off x="10471833" y="5359312"/>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69034B7-1687-4AF2-1060-D772B2417E08}"/>
              </a:ext>
            </a:extLst>
          </p:cNvPr>
          <p:cNvCxnSpPr>
            <a:cxnSpLocks/>
            <a:stCxn id="25" idx="2"/>
          </p:cNvCxnSpPr>
          <p:nvPr/>
        </p:nvCxnSpPr>
        <p:spPr>
          <a:xfrm>
            <a:off x="8121083" y="5705342"/>
            <a:ext cx="0"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7" name="Freeform: Shape 36">
            <a:extLst>
              <a:ext uri="{FF2B5EF4-FFF2-40B4-BE49-F238E27FC236}">
                <a16:creationId xmlns:a16="http://schemas.microsoft.com/office/drawing/2014/main" id="{A7D433F2-C127-69EC-B918-74389F54CF26}"/>
              </a:ext>
            </a:extLst>
          </p:cNvPr>
          <p:cNvSpPr/>
          <p:nvPr/>
        </p:nvSpPr>
        <p:spPr>
          <a:xfrm>
            <a:off x="9608167" y="2366810"/>
            <a:ext cx="1025651" cy="69888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8" name="Freeform: Shape 37">
            <a:extLst>
              <a:ext uri="{FF2B5EF4-FFF2-40B4-BE49-F238E27FC236}">
                <a16:creationId xmlns:a16="http://schemas.microsoft.com/office/drawing/2014/main" id="{B566D437-641A-63AC-832F-EAF02CD6E8A1}"/>
              </a:ext>
            </a:extLst>
          </p:cNvPr>
          <p:cNvSpPr/>
          <p:nvPr/>
        </p:nvSpPr>
        <p:spPr>
          <a:xfrm>
            <a:off x="9772426" y="3563832"/>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9" name="Straight Arrow Connector 38">
            <a:extLst>
              <a:ext uri="{FF2B5EF4-FFF2-40B4-BE49-F238E27FC236}">
                <a16:creationId xmlns:a16="http://schemas.microsoft.com/office/drawing/2014/main" id="{AC78A071-F393-F3EB-DD5C-2DD17F220E60}"/>
              </a:ext>
            </a:extLst>
          </p:cNvPr>
          <p:cNvCxnSpPr>
            <a:cxnSpLocks/>
            <a:stCxn id="22" idx="2"/>
          </p:cNvCxnSpPr>
          <p:nvPr/>
        </p:nvCxnSpPr>
        <p:spPr>
          <a:xfrm>
            <a:off x="7730214" y="3537553"/>
            <a:ext cx="0" cy="223197"/>
          </a:xfrm>
          <a:prstGeom prst="straightConnector1">
            <a:avLst/>
          </a:prstGeom>
          <a:ln w="28575">
            <a:solidFill>
              <a:srgbClr val="33CC3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40" name="Freeform: Shape 39">
            <a:extLst>
              <a:ext uri="{FF2B5EF4-FFF2-40B4-BE49-F238E27FC236}">
                <a16:creationId xmlns:a16="http://schemas.microsoft.com/office/drawing/2014/main" id="{839DA791-9CF6-ABD6-90D8-D8269B5699AE}"/>
              </a:ext>
            </a:extLst>
          </p:cNvPr>
          <p:cNvSpPr/>
          <p:nvPr/>
        </p:nvSpPr>
        <p:spPr>
          <a:xfrm>
            <a:off x="6374906" y="4055152"/>
            <a:ext cx="1355200"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1" name="Freeform: Shape 40">
            <a:extLst>
              <a:ext uri="{FF2B5EF4-FFF2-40B4-BE49-F238E27FC236}">
                <a16:creationId xmlns:a16="http://schemas.microsoft.com/office/drawing/2014/main" id="{440C1E8C-1564-2574-6ACB-094A5E84868D}"/>
              </a:ext>
            </a:extLst>
          </p:cNvPr>
          <p:cNvSpPr/>
          <p:nvPr/>
        </p:nvSpPr>
        <p:spPr>
          <a:xfrm>
            <a:off x="7238787" y="4371492"/>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2" name="Freeform: Shape 41">
            <a:extLst>
              <a:ext uri="{FF2B5EF4-FFF2-40B4-BE49-F238E27FC236}">
                <a16:creationId xmlns:a16="http://schemas.microsoft.com/office/drawing/2014/main" id="{505BEC7B-1E04-7EB7-DDBD-FE8AFB587966}"/>
              </a:ext>
            </a:extLst>
          </p:cNvPr>
          <p:cNvSpPr/>
          <p:nvPr/>
        </p:nvSpPr>
        <p:spPr>
          <a:xfrm>
            <a:off x="10069775" y="62806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TextBox 42">
            <a:extLst>
              <a:ext uri="{FF2B5EF4-FFF2-40B4-BE49-F238E27FC236}">
                <a16:creationId xmlns:a16="http://schemas.microsoft.com/office/drawing/2014/main" id="{E344896D-C20E-B7B5-25AF-296AFB18307B}"/>
              </a:ext>
            </a:extLst>
          </p:cNvPr>
          <p:cNvSpPr txBox="1"/>
          <p:nvPr/>
        </p:nvSpPr>
        <p:spPr>
          <a:xfrm>
            <a:off x="10351563" y="371906"/>
            <a:ext cx="549831" cy="276999"/>
          </a:xfrm>
          <a:prstGeom prst="rect">
            <a:avLst/>
          </a:prstGeom>
          <a:noFill/>
          <a:ln w="12700">
            <a:noFill/>
          </a:ln>
        </p:spPr>
        <p:txBody>
          <a:bodyPr wrap="square" lIns="0" tIns="0" rIns="0" bIns="0" rtlCol="0">
            <a:spAutoFit/>
          </a:bodyPr>
          <a:lstStyle/>
          <a:p>
            <a:pPr algn="l"/>
            <a:r>
              <a:rPr lang="en-GB" b="1" dirty="0">
                <a:solidFill>
                  <a:srgbClr val="0099FF"/>
                </a:solidFill>
                <a:latin typeface="Source Sans Pro" panose="020B0503030403020204" pitchFamily="34" charset="0"/>
                <a:ea typeface="Source Sans Pro" panose="020B0503030403020204" pitchFamily="34" charset="0"/>
              </a:rPr>
              <a:t>HTTP</a:t>
            </a:r>
            <a:endParaRPr lang="et-EE" b="1" dirty="0">
              <a:solidFill>
                <a:srgbClr val="0099FF"/>
              </a:solidFill>
              <a:latin typeface="Source Sans Pro" panose="020B0503030403020204" pitchFamily="34" charset="0"/>
              <a:ea typeface="Source Sans Pro" panose="020B0503030403020204" pitchFamily="34" charset="0"/>
            </a:endParaRPr>
          </a:p>
        </p:txBody>
      </p:sp>
      <p:sp>
        <p:nvSpPr>
          <p:cNvPr id="44" name="Freeform: Shape 43">
            <a:extLst>
              <a:ext uri="{FF2B5EF4-FFF2-40B4-BE49-F238E27FC236}">
                <a16:creationId xmlns:a16="http://schemas.microsoft.com/office/drawing/2014/main" id="{35870FB8-29FA-541D-FB4A-02591B2C100B}"/>
              </a:ext>
            </a:extLst>
          </p:cNvPr>
          <p:cNvSpPr/>
          <p:nvPr/>
        </p:nvSpPr>
        <p:spPr>
          <a:xfrm>
            <a:off x="10069775" y="945989"/>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FF99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45" name="TextBox 44">
            <a:extLst>
              <a:ext uri="{FF2B5EF4-FFF2-40B4-BE49-F238E27FC236}">
                <a16:creationId xmlns:a16="http://schemas.microsoft.com/office/drawing/2014/main" id="{D48C57B7-24AC-E3E9-E889-6F813515A36F}"/>
              </a:ext>
            </a:extLst>
          </p:cNvPr>
          <p:cNvSpPr txBox="1"/>
          <p:nvPr/>
        </p:nvSpPr>
        <p:spPr>
          <a:xfrm>
            <a:off x="10257788" y="689828"/>
            <a:ext cx="737381" cy="276999"/>
          </a:xfrm>
          <a:prstGeom prst="rect">
            <a:avLst/>
          </a:prstGeom>
          <a:noFill/>
          <a:ln w="12700">
            <a:noFill/>
          </a:ln>
        </p:spPr>
        <p:txBody>
          <a:bodyPr wrap="square" lIns="0" tIns="0" rIns="0" bIns="0" rtlCol="0">
            <a:spAutoFit/>
          </a:bodyPr>
          <a:lstStyle/>
          <a:p>
            <a:pPr algn="l"/>
            <a:r>
              <a:rPr lang="en-GB" b="1" dirty="0" err="1">
                <a:solidFill>
                  <a:srgbClr val="FF9900"/>
                </a:solidFill>
                <a:latin typeface="Source Sans Pro" panose="020B0503030403020204" pitchFamily="34" charset="0"/>
                <a:ea typeface="Source Sans Pro" panose="020B0503030403020204" pitchFamily="34" charset="0"/>
              </a:rPr>
              <a:t>PyJapc</a:t>
            </a:r>
            <a:endParaRPr lang="et-EE" b="1" dirty="0">
              <a:solidFill>
                <a:srgbClr val="FF9900"/>
              </a:solidFill>
              <a:latin typeface="Source Sans Pro" panose="020B0503030403020204" pitchFamily="34" charset="0"/>
              <a:ea typeface="Source Sans Pro" panose="020B0503030403020204" pitchFamily="34" charset="0"/>
            </a:endParaRPr>
          </a:p>
        </p:txBody>
      </p:sp>
      <p:sp>
        <p:nvSpPr>
          <p:cNvPr id="46" name="Freeform: Shape 45">
            <a:extLst>
              <a:ext uri="{FF2B5EF4-FFF2-40B4-BE49-F238E27FC236}">
                <a16:creationId xmlns:a16="http://schemas.microsoft.com/office/drawing/2014/main" id="{07D48A1D-F99B-509E-618C-F8E38F91D5A8}"/>
              </a:ext>
            </a:extLst>
          </p:cNvPr>
          <p:cNvSpPr/>
          <p:nvPr/>
        </p:nvSpPr>
        <p:spPr>
          <a:xfrm>
            <a:off x="10069775" y="1265917"/>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33CC3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7" name="TextBox 46">
            <a:extLst>
              <a:ext uri="{FF2B5EF4-FFF2-40B4-BE49-F238E27FC236}">
                <a16:creationId xmlns:a16="http://schemas.microsoft.com/office/drawing/2014/main" id="{AF4D256B-6861-8738-E0F1-D15D2026D2F0}"/>
              </a:ext>
            </a:extLst>
          </p:cNvPr>
          <p:cNvSpPr txBox="1"/>
          <p:nvPr/>
        </p:nvSpPr>
        <p:spPr>
          <a:xfrm>
            <a:off x="10339541" y="1009756"/>
            <a:ext cx="573875" cy="276999"/>
          </a:xfrm>
          <a:prstGeom prst="rect">
            <a:avLst/>
          </a:prstGeom>
          <a:noFill/>
          <a:ln w="12700">
            <a:noFill/>
          </a:ln>
        </p:spPr>
        <p:txBody>
          <a:bodyPr wrap="square" lIns="0" tIns="0" rIns="0" bIns="0" rtlCol="0">
            <a:spAutoFit/>
          </a:bodyPr>
          <a:lstStyle/>
          <a:p>
            <a:pPr algn="l"/>
            <a:r>
              <a:rPr lang="en-GB" b="1" dirty="0">
                <a:solidFill>
                  <a:srgbClr val="33CC33"/>
                </a:solidFill>
                <a:latin typeface="Source Sans Pro" panose="020B0503030403020204" pitchFamily="34" charset="0"/>
                <a:ea typeface="Source Sans Pro" panose="020B0503030403020204" pitchFamily="34" charset="0"/>
              </a:rPr>
              <a:t>IPbus</a:t>
            </a:r>
            <a:endParaRPr lang="et-EE" b="1" dirty="0">
              <a:solidFill>
                <a:srgbClr val="33CC33"/>
              </a:solidFill>
              <a:latin typeface="Source Sans Pro" panose="020B0503030403020204" pitchFamily="34" charset="0"/>
              <a:ea typeface="Source Sans Pro" panose="020B0503030403020204" pitchFamily="34" charset="0"/>
            </a:endParaRPr>
          </a:p>
        </p:txBody>
      </p:sp>
      <p:sp>
        <p:nvSpPr>
          <p:cNvPr id="48" name="Freeform: Shape 47">
            <a:extLst>
              <a:ext uri="{FF2B5EF4-FFF2-40B4-BE49-F238E27FC236}">
                <a16:creationId xmlns:a16="http://schemas.microsoft.com/office/drawing/2014/main" id="{56D90F2D-0103-F82A-A76C-FAC9812AF8B8}"/>
              </a:ext>
            </a:extLst>
          </p:cNvPr>
          <p:cNvSpPr/>
          <p:nvPr/>
        </p:nvSpPr>
        <p:spPr>
          <a:xfrm>
            <a:off x="8861773" y="3060094"/>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99FF"/>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28" name="Rectangle 27">
            <a:extLst>
              <a:ext uri="{FF2B5EF4-FFF2-40B4-BE49-F238E27FC236}">
                <a16:creationId xmlns:a16="http://schemas.microsoft.com/office/drawing/2014/main" id="{E07EF6CA-7BEF-E905-BBDC-B1CC2570F575}"/>
              </a:ext>
            </a:extLst>
          </p:cNvPr>
          <p:cNvSpPr/>
          <p:nvPr/>
        </p:nvSpPr>
        <p:spPr>
          <a:xfrm>
            <a:off x="8073251" y="4571997"/>
            <a:ext cx="3186733" cy="294402"/>
          </a:xfrm>
          <a:prstGeom prst="rect">
            <a:avLst/>
          </a:prstGeom>
          <a:solidFill>
            <a:schemeClr val="accent4">
              <a:lumMod val="20000"/>
              <a:lumOff val="80000"/>
            </a:schemeClr>
          </a:solidFill>
          <a:ln w="6350">
            <a:solidFill>
              <a:schemeClr val="accent4">
                <a:lumMod val="50000"/>
              </a:schemeClr>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REST server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3873347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72E1A8A-32B4-3DFC-640B-EB1757CB24FA}"/>
              </a:ext>
            </a:extLst>
          </p:cNvPr>
          <p:cNvSpPr>
            <a:spLocks noGrp="1"/>
          </p:cNvSpPr>
          <p:nvPr>
            <p:ph type="dt" sz="half" idx="10"/>
          </p:nvPr>
        </p:nvSpPr>
        <p:spPr/>
        <p:txBody>
          <a:bodyPr/>
          <a:lstStyle/>
          <a:p>
            <a:fld id="{A40BB6C8-B79C-447C-BC22-A44600DE28DE}" type="datetime1">
              <a:rPr lang="en-GB" smtClean="0"/>
              <a:t>30/08/2024</a:t>
            </a:fld>
            <a:endParaRPr lang="en-US" dirty="0"/>
          </a:p>
        </p:txBody>
      </p:sp>
      <p:sp>
        <p:nvSpPr>
          <p:cNvPr id="5" name="Footer Placeholder 4">
            <a:extLst>
              <a:ext uri="{FF2B5EF4-FFF2-40B4-BE49-F238E27FC236}">
                <a16:creationId xmlns:a16="http://schemas.microsoft.com/office/drawing/2014/main" id="{2C8B2D0C-A000-E45A-8D24-77BDA95AE040}"/>
              </a:ext>
            </a:extLst>
          </p:cNvPr>
          <p:cNvSpPr>
            <a:spLocks noGrp="1"/>
          </p:cNvSpPr>
          <p:nvPr>
            <p:ph type="ftr" sz="quarter" idx="11"/>
          </p:nvPr>
        </p:nvSpPr>
        <p:spPr/>
        <p:txBody>
          <a:bodyPr/>
          <a:lstStyle/>
          <a:p>
            <a:r>
              <a:rPr lang="en-GB"/>
              <a:t>Jüri Jõul | PS and SPS BGI Review | Readout Software</a:t>
            </a:r>
            <a:endParaRPr lang="en-US" dirty="0"/>
          </a:p>
        </p:txBody>
      </p:sp>
      <p:sp>
        <p:nvSpPr>
          <p:cNvPr id="6" name="Slide Number Placeholder 5">
            <a:extLst>
              <a:ext uri="{FF2B5EF4-FFF2-40B4-BE49-F238E27FC236}">
                <a16:creationId xmlns:a16="http://schemas.microsoft.com/office/drawing/2014/main" id="{D6E6D699-2408-5134-09A4-CC3CE5928B8A}"/>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10" name="Picture 9">
            <a:extLst>
              <a:ext uri="{FF2B5EF4-FFF2-40B4-BE49-F238E27FC236}">
                <a16:creationId xmlns:a16="http://schemas.microsoft.com/office/drawing/2014/main" id="{16C3A615-37FE-2A62-CC35-4347446E52CD}"/>
              </a:ext>
            </a:extLst>
          </p:cNvPr>
          <p:cNvPicPr>
            <a:picLocks noChangeAspect="1"/>
          </p:cNvPicPr>
          <p:nvPr/>
        </p:nvPicPr>
        <p:blipFill>
          <a:blip r:embed="rId2"/>
          <a:stretch>
            <a:fillRect/>
          </a:stretch>
        </p:blipFill>
        <p:spPr>
          <a:xfrm>
            <a:off x="1279676" y="349624"/>
            <a:ext cx="9632647" cy="5786324"/>
          </a:xfrm>
          <a:prstGeom prst="rect">
            <a:avLst/>
          </a:prstGeom>
        </p:spPr>
      </p:pic>
    </p:spTree>
    <p:extLst>
      <p:ext uri="{BB962C8B-B14F-4D97-AF65-F5344CB8AC3E}">
        <p14:creationId xmlns:p14="http://schemas.microsoft.com/office/powerpoint/2010/main" val="3815628283"/>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PPT_v2023</Template>
  <TotalTime>6286</TotalTime>
  <Words>2494</Words>
  <Application>Microsoft Office PowerPoint</Application>
  <PresentationFormat>Widescreen</PresentationFormat>
  <Paragraphs>587</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Source Sans Pro</vt:lpstr>
      <vt:lpstr>Wingdings</vt:lpstr>
      <vt:lpstr>Office Theme</vt:lpstr>
      <vt:lpstr>Readout Software</vt:lpstr>
      <vt:lpstr>What will not be covered</vt:lpstr>
      <vt:lpstr>Introduction</vt:lpstr>
      <vt:lpstr>Simple overview</vt:lpstr>
      <vt:lpstr>SoC software</vt:lpstr>
      <vt:lpstr>Internal Driver (C++)</vt:lpstr>
      <vt:lpstr>Pybind (C++/Python) and Python</vt:lpstr>
      <vt:lpstr>REST server (Python)</vt:lpstr>
      <vt:lpstr>PowerPoint Presentation</vt:lpstr>
      <vt:lpstr>Event Processing Application (C++)</vt:lpstr>
      <vt:lpstr>FEC software</vt:lpstr>
      <vt:lpstr>BIPXL API (and the software driver)</vt:lpstr>
      <vt:lpstr>Client-side software</vt:lpstr>
      <vt:lpstr>Expert GUI</vt:lpstr>
      <vt:lpstr>PowerPoint Presentation</vt:lpstr>
      <vt:lpstr>Improvements</vt:lpstr>
      <vt:lpstr>Stability of the readout system</vt:lpstr>
      <vt:lpstr>Reworking error handling</vt:lpstr>
      <vt:lpstr>Settings management (I)</vt:lpstr>
      <vt:lpstr>Settings management (II)</vt:lpstr>
      <vt:lpstr>Logging</vt:lpstr>
      <vt:lpstr>Quality of life (and code) improvements</vt:lpstr>
      <vt:lpstr>Current problems</vt:lpstr>
      <vt:lpstr>Internal Driver + Python + REST server</vt:lpstr>
      <vt:lpstr>Event Processing Application</vt:lpstr>
      <vt:lpstr>BIPXL API</vt:lpstr>
      <vt:lpstr>Expert GUI</vt:lpstr>
      <vt:lpstr>Stack-wide problems</vt:lpstr>
      <vt:lpstr>Outlook</vt:lpstr>
      <vt:lpstr>Consolidation of FEC and SoC software</vt:lpstr>
      <vt:lpstr>Alternative architecture</vt:lpstr>
      <vt:lpstr>Conclusion</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BGI Software Meeting</dc:title>
  <dc:creator>Jüri Jõul</dc:creator>
  <cp:lastModifiedBy>Jüri Jõul</cp:lastModifiedBy>
  <cp:revision>33</cp:revision>
  <dcterms:created xsi:type="dcterms:W3CDTF">2023-11-13T14:32:00Z</dcterms:created>
  <dcterms:modified xsi:type="dcterms:W3CDTF">2024-08-30T07:55:42Z</dcterms:modified>
</cp:coreProperties>
</file>