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8"/>
  </p:notesMasterIdLst>
  <p:sldIdLst>
    <p:sldId id="290" r:id="rId4"/>
    <p:sldId id="368" r:id="rId5"/>
    <p:sldId id="367" r:id="rId6"/>
    <p:sldId id="349" r:id="rId7"/>
    <p:sldId id="350" r:id="rId8"/>
    <p:sldId id="372" r:id="rId9"/>
    <p:sldId id="373" r:id="rId10"/>
    <p:sldId id="375" r:id="rId11"/>
    <p:sldId id="376" r:id="rId12"/>
    <p:sldId id="377" r:id="rId13"/>
    <p:sldId id="378" r:id="rId14"/>
    <p:sldId id="274" r:id="rId15"/>
    <p:sldId id="338" r:id="rId16"/>
    <p:sldId id="351" r:id="rId17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cc" id="{3B035FEC-B7DB-45A1-9532-D96C8BE340EC}">
          <p14:sldIdLst>
            <p14:sldId id="290"/>
            <p14:sldId id="368"/>
            <p14:sldId id="367"/>
            <p14:sldId id="349"/>
            <p14:sldId id="350"/>
            <p14:sldId id="372"/>
            <p14:sldId id="373"/>
            <p14:sldId id="375"/>
            <p14:sldId id="376"/>
            <p14:sldId id="377"/>
            <p14:sldId id="378"/>
            <p14:sldId id="274"/>
            <p14:sldId id="338"/>
            <p14:sldId id="351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E6E4"/>
    <a:srgbClr val="7FDBE4"/>
    <a:srgbClr val="DBDBE4"/>
    <a:srgbClr val="B8BAFA"/>
    <a:srgbClr val="D4BEF7"/>
    <a:srgbClr val="0F124A"/>
    <a:srgbClr val="009EDA"/>
    <a:srgbClr val="DFDFDF"/>
    <a:srgbClr val="F6FDA3"/>
    <a:srgbClr val="FFE4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84"/>
    <p:restoredTop sz="94694"/>
  </p:normalViewPr>
  <p:slideViewPr>
    <p:cSldViewPr snapToGrid="0">
      <p:cViewPr varScale="1">
        <p:scale>
          <a:sx n="161" d="100"/>
          <a:sy n="161" d="100"/>
        </p:scale>
        <p:origin x="68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5F3A9D-F551-0946-9CA2-42233A4B818E}" type="doc">
      <dgm:prSet loTypeId="urn:microsoft.com/office/officeart/2009/3/layout/RandomtoResultProcess" loCatId="" qsTypeId="urn:microsoft.com/office/officeart/2005/8/quickstyle/simple1" qsCatId="simple" csTypeId="urn:microsoft.com/office/officeart/2005/8/colors/colorful5" csCatId="colorful" phldr="1"/>
      <dgm:spPr/>
    </dgm:pt>
    <dgm:pt modelId="{0F11998C-B3EB-B447-8C94-E85D90DC89FD}">
      <dgm:prSet phldrT="[Text]"/>
      <dgm:spPr/>
      <dgm:t>
        <a:bodyPr/>
        <a:lstStyle/>
        <a:p>
          <a:pPr rtl="0"/>
          <a:r>
            <a:rPr lang="en-US" dirty="0"/>
            <a:t>MC Event Generation</a:t>
          </a:r>
        </a:p>
      </dgm:t>
    </dgm:pt>
    <dgm:pt modelId="{85767060-E053-5843-963C-3B764E1F0213}" type="parTrans" cxnId="{F6458BDA-11A8-834D-BBB5-7C5FE2918E41}">
      <dgm:prSet/>
      <dgm:spPr/>
      <dgm:t>
        <a:bodyPr/>
        <a:lstStyle/>
        <a:p>
          <a:endParaRPr lang="en-US"/>
        </a:p>
      </dgm:t>
    </dgm:pt>
    <dgm:pt modelId="{6F0AF030-B9BB-BC47-BC46-8A50DAB78211}" type="sibTrans" cxnId="{F6458BDA-11A8-834D-BBB5-7C5FE2918E41}">
      <dgm:prSet/>
      <dgm:spPr/>
      <dgm:t>
        <a:bodyPr/>
        <a:lstStyle/>
        <a:p>
          <a:endParaRPr lang="en-US"/>
        </a:p>
      </dgm:t>
    </dgm:pt>
    <dgm:pt modelId="{30D1F705-4498-E24C-8AA8-5DB5F5F227FD}">
      <dgm:prSet phldrT="[Text]"/>
      <dgm:spPr/>
      <dgm:t>
        <a:bodyPr/>
        <a:lstStyle/>
        <a:p>
          <a:pPr rtl="0"/>
          <a:r>
            <a:rPr lang="en-US" dirty="0"/>
            <a:t>Reconstruction</a:t>
          </a:r>
        </a:p>
      </dgm:t>
    </dgm:pt>
    <dgm:pt modelId="{859951FD-16B2-8048-B46F-A1ACC8B08342}" type="parTrans" cxnId="{7A188B43-86F4-AE44-A156-732D8586C851}">
      <dgm:prSet/>
      <dgm:spPr/>
      <dgm:t>
        <a:bodyPr/>
        <a:lstStyle/>
        <a:p>
          <a:endParaRPr lang="en-US"/>
        </a:p>
      </dgm:t>
    </dgm:pt>
    <dgm:pt modelId="{C687391C-8BAA-3545-B4EB-6E9AB770DC84}" type="sibTrans" cxnId="{7A188B43-86F4-AE44-A156-732D8586C851}">
      <dgm:prSet/>
      <dgm:spPr/>
      <dgm:t>
        <a:bodyPr/>
        <a:lstStyle/>
        <a:p>
          <a:endParaRPr lang="en-US"/>
        </a:p>
      </dgm:t>
    </dgm:pt>
    <dgm:pt modelId="{20F0E98B-C3F1-B643-800A-FD7274BAC7AD}">
      <dgm:prSet phldrT="[Text]"/>
      <dgm:spPr/>
      <dgm:t>
        <a:bodyPr/>
        <a:lstStyle/>
        <a:p>
          <a:pPr rtl="0"/>
          <a:r>
            <a:rPr lang="en-US" dirty="0"/>
            <a:t>Analysis</a:t>
          </a:r>
        </a:p>
      </dgm:t>
    </dgm:pt>
    <dgm:pt modelId="{572EC058-A219-9143-8A3A-871D161F715E}" type="parTrans" cxnId="{4F567A84-FFA2-4948-BEF3-7DA20559771D}">
      <dgm:prSet/>
      <dgm:spPr/>
      <dgm:t>
        <a:bodyPr/>
        <a:lstStyle/>
        <a:p>
          <a:endParaRPr lang="en-US"/>
        </a:p>
      </dgm:t>
    </dgm:pt>
    <dgm:pt modelId="{4516AD0F-482E-734E-A0F1-CA5A2E73B5F7}" type="sibTrans" cxnId="{4F567A84-FFA2-4948-BEF3-7DA20559771D}">
      <dgm:prSet/>
      <dgm:spPr/>
      <dgm:t>
        <a:bodyPr/>
        <a:lstStyle/>
        <a:p>
          <a:endParaRPr lang="en-US"/>
        </a:p>
      </dgm:t>
    </dgm:pt>
    <dgm:pt modelId="{0B51D211-89AC-7344-A207-F8A5B5DB259B}">
      <dgm:prSet/>
      <dgm:spPr/>
      <dgm:t>
        <a:bodyPr/>
        <a:lstStyle/>
        <a:p>
          <a:pPr rtl="0"/>
          <a:r>
            <a:rPr lang="en-US" dirty="0">
              <a:solidFill>
                <a:srgbClr val="002060"/>
              </a:solidFill>
            </a:rPr>
            <a:t>Detector description in </a:t>
          </a:r>
          <a:r>
            <a:rPr lang="en-US" dirty="0">
              <a:solidFill>
                <a:srgbClr val="FF0000"/>
              </a:solidFill>
            </a:rPr>
            <a:t>DD4hep</a:t>
          </a:r>
        </a:p>
      </dgm:t>
    </dgm:pt>
    <dgm:pt modelId="{C4A4EDBC-D506-134E-A27F-685C26ACB831}" type="parTrans" cxnId="{E520A37A-B195-D84C-A392-27BB2E0690A5}">
      <dgm:prSet/>
      <dgm:spPr/>
      <dgm:t>
        <a:bodyPr/>
        <a:lstStyle/>
        <a:p>
          <a:endParaRPr lang="en-US"/>
        </a:p>
      </dgm:t>
    </dgm:pt>
    <dgm:pt modelId="{3233B2A9-EFAE-5D42-AF21-F0A515B182B7}" type="sibTrans" cxnId="{E520A37A-B195-D84C-A392-27BB2E0690A5}">
      <dgm:prSet/>
      <dgm:spPr/>
      <dgm:t>
        <a:bodyPr/>
        <a:lstStyle/>
        <a:p>
          <a:endParaRPr lang="en-US"/>
        </a:p>
      </dgm:t>
    </dgm:pt>
    <dgm:pt modelId="{60154A5B-81FF-AB43-8AB1-444737889579}">
      <dgm:prSet/>
      <dgm:spPr/>
      <dgm:t>
        <a:bodyPr/>
        <a:lstStyle/>
        <a:p>
          <a:pPr rtl="0"/>
          <a:r>
            <a:rPr lang="en-US" dirty="0"/>
            <a:t>Readout simulation (</a:t>
          </a:r>
          <a:r>
            <a:rPr lang="en-US" b="1" dirty="0"/>
            <a:t>Digitization</a:t>
          </a:r>
          <a:r>
            <a:rPr lang="en-US" dirty="0"/>
            <a:t>)</a:t>
          </a:r>
        </a:p>
      </dgm:t>
    </dgm:pt>
    <dgm:pt modelId="{FE58F776-9929-DF4F-8EA2-D4276759BC58}" type="parTrans" cxnId="{D8F9203D-3649-8A4C-A4DE-2DBE173CAE11}">
      <dgm:prSet/>
      <dgm:spPr/>
      <dgm:t>
        <a:bodyPr/>
        <a:lstStyle/>
        <a:p>
          <a:endParaRPr lang="en-US"/>
        </a:p>
      </dgm:t>
    </dgm:pt>
    <dgm:pt modelId="{32FC499D-9506-6942-9B91-E3B2C00A6C98}" type="sibTrans" cxnId="{D8F9203D-3649-8A4C-A4DE-2DBE173CAE11}">
      <dgm:prSet/>
      <dgm:spPr/>
      <dgm:t>
        <a:bodyPr/>
        <a:lstStyle/>
        <a:p>
          <a:endParaRPr lang="en-US"/>
        </a:p>
      </dgm:t>
    </dgm:pt>
    <dgm:pt modelId="{7D9C846C-26BE-2B45-9EAB-4BCC9A679BD9}" type="pres">
      <dgm:prSet presAssocID="{705F3A9D-F551-0946-9CA2-42233A4B818E}" presName="Name0" presStyleCnt="0">
        <dgm:presLayoutVars>
          <dgm:dir/>
          <dgm:animOne val="branch"/>
          <dgm:animLvl val="lvl"/>
        </dgm:presLayoutVars>
      </dgm:prSet>
      <dgm:spPr/>
    </dgm:pt>
    <dgm:pt modelId="{7503FA29-27BB-9247-93AD-C1E1504D9518}" type="pres">
      <dgm:prSet presAssocID="{0F11998C-B3EB-B447-8C94-E85D90DC89FD}" presName="chaos" presStyleCnt="0"/>
      <dgm:spPr/>
    </dgm:pt>
    <dgm:pt modelId="{CB3B8614-2D08-9848-8C35-AEB9088D3595}" type="pres">
      <dgm:prSet presAssocID="{0F11998C-B3EB-B447-8C94-E85D90DC89FD}" presName="parTx1" presStyleLbl="revTx" presStyleIdx="0" presStyleCnt="4"/>
      <dgm:spPr/>
    </dgm:pt>
    <dgm:pt modelId="{A99C18A2-B884-7248-9D87-332A4B3060DB}" type="pres">
      <dgm:prSet presAssocID="{0F11998C-B3EB-B447-8C94-E85D90DC89FD}" presName="c1" presStyleLbl="node1" presStyleIdx="0" presStyleCnt="19"/>
      <dgm:spPr/>
    </dgm:pt>
    <dgm:pt modelId="{CABE8F76-98DD-2147-B11E-471821E2449B}" type="pres">
      <dgm:prSet presAssocID="{0F11998C-B3EB-B447-8C94-E85D90DC89FD}" presName="c2" presStyleLbl="node1" presStyleIdx="1" presStyleCnt="19"/>
      <dgm:spPr/>
    </dgm:pt>
    <dgm:pt modelId="{CF421BCE-B55F-BF4D-A0FA-CFE9F8F37609}" type="pres">
      <dgm:prSet presAssocID="{0F11998C-B3EB-B447-8C94-E85D90DC89FD}" presName="c3" presStyleLbl="node1" presStyleIdx="2" presStyleCnt="19"/>
      <dgm:spPr/>
    </dgm:pt>
    <dgm:pt modelId="{E9E7A839-3033-CE4E-8AFA-F459C5982FC5}" type="pres">
      <dgm:prSet presAssocID="{0F11998C-B3EB-B447-8C94-E85D90DC89FD}" presName="c4" presStyleLbl="node1" presStyleIdx="3" presStyleCnt="19"/>
      <dgm:spPr/>
    </dgm:pt>
    <dgm:pt modelId="{E6E3019D-11F9-7B4C-8031-81DD05A74F7C}" type="pres">
      <dgm:prSet presAssocID="{0F11998C-B3EB-B447-8C94-E85D90DC89FD}" presName="c5" presStyleLbl="node1" presStyleIdx="4" presStyleCnt="19"/>
      <dgm:spPr/>
    </dgm:pt>
    <dgm:pt modelId="{E3E12169-E43F-044E-9B8E-D3AD32D3A086}" type="pres">
      <dgm:prSet presAssocID="{0F11998C-B3EB-B447-8C94-E85D90DC89FD}" presName="c6" presStyleLbl="node1" presStyleIdx="5" presStyleCnt="19"/>
      <dgm:spPr/>
    </dgm:pt>
    <dgm:pt modelId="{19E9DCF6-A744-B246-AA7B-4AA9E88DF436}" type="pres">
      <dgm:prSet presAssocID="{0F11998C-B3EB-B447-8C94-E85D90DC89FD}" presName="c7" presStyleLbl="node1" presStyleIdx="6" presStyleCnt="19"/>
      <dgm:spPr/>
    </dgm:pt>
    <dgm:pt modelId="{9521F6F7-3EA4-D840-9C38-508FE32F952E}" type="pres">
      <dgm:prSet presAssocID="{0F11998C-B3EB-B447-8C94-E85D90DC89FD}" presName="c8" presStyleLbl="node1" presStyleIdx="7" presStyleCnt="19"/>
      <dgm:spPr/>
    </dgm:pt>
    <dgm:pt modelId="{6B8B2BFE-C689-414D-A073-FE41994D58B1}" type="pres">
      <dgm:prSet presAssocID="{0F11998C-B3EB-B447-8C94-E85D90DC89FD}" presName="c9" presStyleLbl="node1" presStyleIdx="8" presStyleCnt="19"/>
      <dgm:spPr/>
    </dgm:pt>
    <dgm:pt modelId="{3B6783FB-8893-364B-A50D-170E1A37F79B}" type="pres">
      <dgm:prSet presAssocID="{0F11998C-B3EB-B447-8C94-E85D90DC89FD}" presName="c10" presStyleLbl="node1" presStyleIdx="9" presStyleCnt="19"/>
      <dgm:spPr/>
    </dgm:pt>
    <dgm:pt modelId="{BAB4C5CC-6F10-4843-93BE-8DE9DCD94C1E}" type="pres">
      <dgm:prSet presAssocID="{0F11998C-B3EB-B447-8C94-E85D90DC89FD}" presName="c11" presStyleLbl="node1" presStyleIdx="10" presStyleCnt="19"/>
      <dgm:spPr/>
    </dgm:pt>
    <dgm:pt modelId="{F6D55AB3-34F3-1745-B31E-30F48814F1ED}" type="pres">
      <dgm:prSet presAssocID="{0F11998C-B3EB-B447-8C94-E85D90DC89FD}" presName="c12" presStyleLbl="node1" presStyleIdx="11" presStyleCnt="19"/>
      <dgm:spPr/>
    </dgm:pt>
    <dgm:pt modelId="{20582650-98AA-7F47-97C5-DEC20731B437}" type="pres">
      <dgm:prSet presAssocID="{0F11998C-B3EB-B447-8C94-E85D90DC89FD}" presName="c13" presStyleLbl="node1" presStyleIdx="12" presStyleCnt="19"/>
      <dgm:spPr/>
    </dgm:pt>
    <dgm:pt modelId="{81288176-E726-554C-B319-BCAE2A8ED53A}" type="pres">
      <dgm:prSet presAssocID="{0F11998C-B3EB-B447-8C94-E85D90DC89FD}" presName="c14" presStyleLbl="node1" presStyleIdx="13" presStyleCnt="19"/>
      <dgm:spPr/>
    </dgm:pt>
    <dgm:pt modelId="{60829E82-3F88-9E4D-9889-69C850E5A5AB}" type="pres">
      <dgm:prSet presAssocID="{0F11998C-B3EB-B447-8C94-E85D90DC89FD}" presName="c15" presStyleLbl="node1" presStyleIdx="14" presStyleCnt="19"/>
      <dgm:spPr/>
    </dgm:pt>
    <dgm:pt modelId="{329D76E0-5EC6-9B42-9499-E278C5299C86}" type="pres">
      <dgm:prSet presAssocID="{0F11998C-B3EB-B447-8C94-E85D90DC89FD}" presName="c16" presStyleLbl="node1" presStyleIdx="15" presStyleCnt="19"/>
      <dgm:spPr/>
    </dgm:pt>
    <dgm:pt modelId="{5B55F7F8-8C65-D549-BA0B-6ABAB9418BC0}" type="pres">
      <dgm:prSet presAssocID="{0F11998C-B3EB-B447-8C94-E85D90DC89FD}" presName="c17" presStyleLbl="node1" presStyleIdx="16" presStyleCnt="19"/>
      <dgm:spPr/>
    </dgm:pt>
    <dgm:pt modelId="{9E3EF66A-1BBA-1042-83D4-B3407E003F96}" type="pres">
      <dgm:prSet presAssocID="{0F11998C-B3EB-B447-8C94-E85D90DC89FD}" presName="c18" presStyleLbl="node1" presStyleIdx="17" presStyleCnt="19"/>
      <dgm:spPr/>
    </dgm:pt>
    <dgm:pt modelId="{896A1ED1-0A63-D840-8425-68C484F158E3}" type="pres">
      <dgm:prSet presAssocID="{6F0AF030-B9BB-BC47-BC46-8A50DAB78211}" presName="chevronComposite1" presStyleCnt="0"/>
      <dgm:spPr/>
    </dgm:pt>
    <dgm:pt modelId="{F2B93074-E983-1E41-B58D-4C6C4C6431FB}" type="pres">
      <dgm:prSet presAssocID="{6F0AF030-B9BB-BC47-BC46-8A50DAB78211}" presName="chevron1" presStyleLbl="sibTrans2D1" presStyleIdx="0" presStyleCnt="4"/>
      <dgm:spPr/>
    </dgm:pt>
    <dgm:pt modelId="{9050BDC6-F954-ED46-9B6D-0C892EBAA31D}" type="pres">
      <dgm:prSet presAssocID="{6F0AF030-B9BB-BC47-BC46-8A50DAB78211}" presName="spChevron1" presStyleCnt="0"/>
      <dgm:spPr/>
    </dgm:pt>
    <dgm:pt modelId="{2E4DC879-7D5A-6543-B284-9F88BFE0105D}" type="pres">
      <dgm:prSet presAssocID="{0B51D211-89AC-7344-A207-F8A5B5DB259B}" presName="middle" presStyleCnt="0"/>
      <dgm:spPr/>
    </dgm:pt>
    <dgm:pt modelId="{01FA3E4E-71E7-9F45-B925-E4B56E2118E0}" type="pres">
      <dgm:prSet presAssocID="{0B51D211-89AC-7344-A207-F8A5B5DB259B}" presName="parTxMid" presStyleLbl="revTx" presStyleIdx="1" presStyleCnt="4"/>
      <dgm:spPr/>
    </dgm:pt>
    <dgm:pt modelId="{924F8E42-A84D-FC47-BE8A-9CD6101A4831}" type="pres">
      <dgm:prSet presAssocID="{0B51D211-89AC-7344-A207-F8A5B5DB259B}" presName="spMid" presStyleCnt="0"/>
      <dgm:spPr/>
    </dgm:pt>
    <dgm:pt modelId="{DC183A8E-CE0B-DB42-912A-F48D14636B0B}" type="pres">
      <dgm:prSet presAssocID="{3233B2A9-EFAE-5D42-AF21-F0A515B182B7}" presName="chevronComposite1" presStyleCnt="0"/>
      <dgm:spPr/>
    </dgm:pt>
    <dgm:pt modelId="{CFDFD169-8CFB-F447-950F-961A9C37094F}" type="pres">
      <dgm:prSet presAssocID="{3233B2A9-EFAE-5D42-AF21-F0A515B182B7}" presName="chevron1" presStyleLbl="sibTrans2D1" presStyleIdx="1" presStyleCnt="4"/>
      <dgm:spPr/>
    </dgm:pt>
    <dgm:pt modelId="{22767B75-AB3C-E848-83E2-DD7B1C2F5FBA}" type="pres">
      <dgm:prSet presAssocID="{3233B2A9-EFAE-5D42-AF21-F0A515B182B7}" presName="spChevron1" presStyleCnt="0"/>
      <dgm:spPr/>
    </dgm:pt>
    <dgm:pt modelId="{87DF2B6B-83D7-6540-AE7E-91F69F2589CC}" type="pres">
      <dgm:prSet presAssocID="{60154A5B-81FF-AB43-8AB1-444737889579}" presName="middle" presStyleCnt="0"/>
      <dgm:spPr/>
    </dgm:pt>
    <dgm:pt modelId="{C391AB02-D042-4048-B7C0-3175AF520AA0}" type="pres">
      <dgm:prSet presAssocID="{60154A5B-81FF-AB43-8AB1-444737889579}" presName="parTxMid" presStyleLbl="revTx" presStyleIdx="2" presStyleCnt="4"/>
      <dgm:spPr/>
    </dgm:pt>
    <dgm:pt modelId="{54BC7909-0DB1-814B-B4AD-97E4A05A9229}" type="pres">
      <dgm:prSet presAssocID="{60154A5B-81FF-AB43-8AB1-444737889579}" presName="spMid" presStyleCnt="0"/>
      <dgm:spPr/>
    </dgm:pt>
    <dgm:pt modelId="{53158A00-0746-9743-BA66-8D491DA25616}" type="pres">
      <dgm:prSet presAssocID="{32FC499D-9506-6942-9B91-E3B2C00A6C98}" presName="chevronComposite1" presStyleCnt="0"/>
      <dgm:spPr/>
    </dgm:pt>
    <dgm:pt modelId="{8AC8E033-0215-EF41-85E4-A53B2B568BDF}" type="pres">
      <dgm:prSet presAssocID="{32FC499D-9506-6942-9B91-E3B2C00A6C98}" presName="chevron1" presStyleLbl="sibTrans2D1" presStyleIdx="2" presStyleCnt="4"/>
      <dgm:spPr/>
    </dgm:pt>
    <dgm:pt modelId="{1330D8EA-ED76-3241-AC24-90FC4FA6B489}" type="pres">
      <dgm:prSet presAssocID="{32FC499D-9506-6942-9B91-E3B2C00A6C98}" presName="spChevron1" presStyleCnt="0"/>
      <dgm:spPr/>
    </dgm:pt>
    <dgm:pt modelId="{26FF246D-18DC-E946-9336-59428C0CA6BC}" type="pres">
      <dgm:prSet presAssocID="{30D1F705-4498-E24C-8AA8-5DB5F5F227FD}" presName="middle" presStyleCnt="0"/>
      <dgm:spPr/>
    </dgm:pt>
    <dgm:pt modelId="{DAB5954B-0F80-FA44-931B-8D2013C08799}" type="pres">
      <dgm:prSet presAssocID="{30D1F705-4498-E24C-8AA8-5DB5F5F227FD}" presName="parTxMid" presStyleLbl="revTx" presStyleIdx="3" presStyleCnt="4"/>
      <dgm:spPr/>
    </dgm:pt>
    <dgm:pt modelId="{821C3068-20EF-DB42-A9E4-A9BC56A82AB3}" type="pres">
      <dgm:prSet presAssocID="{30D1F705-4498-E24C-8AA8-5DB5F5F227FD}" presName="spMid" presStyleCnt="0"/>
      <dgm:spPr/>
    </dgm:pt>
    <dgm:pt modelId="{92518295-DF23-AE46-9A3F-1D2BB9656B86}" type="pres">
      <dgm:prSet presAssocID="{C687391C-8BAA-3545-B4EB-6E9AB770DC84}" presName="chevronComposite1" presStyleCnt="0"/>
      <dgm:spPr/>
    </dgm:pt>
    <dgm:pt modelId="{71D9D84A-59C5-B04A-9E56-C294A7B75068}" type="pres">
      <dgm:prSet presAssocID="{C687391C-8BAA-3545-B4EB-6E9AB770DC84}" presName="chevron1" presStyleLbl="sibTrans2D1" presStyleIdx="3" presStyleCnt="4"/>
      <dgm:spPr/>
    </dgm:pt>
    <dgm:pt modelId="{4CF05CAC-D9B9-C64C-B1CC-F073E8B15570}" type="pres">
      <dgm:prSet presAssocID="{C687391C-8BAA-3545-B4EB-6E9AB770DC84}" presName="spChevron1" presStyleCnt="0"/>
      <dgm:spPr/>
    </dgm:pt>
    <dgm:pt modelId="{F38B5C0E-401B-4041-91B8-BA965B2ADA93}" type="pres">
      <dgm:prSet presAssocID="{20F0E98B-C3F1-B643-800A-FD7274BAC7AD}" presName="last" presStyleCnt="0"/>
      <dgm:spPr/>
    </dgm:pt>
    <dgm:pt modelId="{962E3D52-C5CF-A344-B9EA-EAF934D0DECE}" type="pres">
      <dgm:prSet presAssocID="{20F0E98B-C3F1-B643-800A-FD7274BAC7AD}" presName="circleTx" presStyleLbl="node1" presStyleIdx="18" presStyleCnt="19"/>
      <dgm:spPr/>
    </dgm:pt>
    <dgm:pt modelId="{6769AB8F-97B6-6C4A-9EB6-16382F607843}" type="pres">
      <dgm:prSet presAssocID="{20F0E98B-C3F1-B643-800A-FD7274BAC7AD}" presName="spN" presStyleCnt="0"/>
      <dgm:spPr/>
    </dgm:pt>
  </dgm:ptLst>
  <dgm:cxnLst>
    <dgm:cxn modelId="{D8F9203D-3649-8A4C-A4DE-2DBE173CAE11}" srcId="{705F3A9D-F551-0946-9CA2-42233A4B818E}" destId="{60154A5B-81FF-AB43-8AB1-444737889579}" srcOrd="2" destOrd="0" parTransId="{FE58F776-9929-DF4F-8EA2-D4276759BC58}" sibTransId="{32FC499D-9506-6942-9B91-E3B2C00A6C98}"/>
    <dgm:cxn modelId="{7A188B43-86F4-AE44-A156-732D8586C851}" srcId="{705F3A9D-F551-0946-9CA2-42233A4B818E}" destId="{30D1F705-4498-E24C-8AA8-5DB5F5F227FD}" srcOrd="3" destOrd="0" parTransId="{859951FD-16B2-8048-B46F-A1ACC8B08342}" sibTransId="{C687391C-8BAA-3545-B4EB-6E9AB770DC84}"/>
    <dgm:cxn modelId="{7AAC125F-C242-C04E-B030-87077B48E2C1}" type="presOf" srcId="{20F0E98B-C3F1-B643-800A-FD7274BAC7AD}" destId="{962E3D52-C5CF-A344-B9EA-EAF934D0DECE}" srcOrd="0" destOrd="0" presId="urn:microsoft.com/office/officeart/2009/3/layout/RandomtoResultProcess"/>
    <dgm:cxn modelId="{E520A37A-B195-D84C-A392-27BB2E0690A5}" srcId="{705F3A9D-F551-0946-9CA2-42233A4B818E}" destId="{0B51D211-89AC-7344-A207-F8A5B5DB259B}" srcOrd="1" destOrd="0" parTransId="{C4A4EDBC-D506-134E-A27F-685C26ACB831}" sibTransId="{3233B2A9-EFAE-5D42-AF21-F0A515B182B7}"/>
    <dgm:cxn modelId="{FFD67F82-361A-E448-82B1-08D9B351B03E}" type="presOf" srcId="{60154A5B-81FF-AB43-8AB1-444737889579}" destId="{C391AB02-D042-4048-B7C0-3175AF520AA0}" srcOrd="0" destOrd="0" presId="urn:microsoft.com/office/officeart/2009/3/layout/RandomtoResultProcess"/>
    <dgm:cxn modelId="{4F567A84-FFA2-4948-BEF3-7DA20559771D}" srcId="{705F3A9D-F551-0946-9CA2-42233A4B818E}" destId="{20F0E98B-C3F1-B643-800A-FD7274BAC7AD}" srcOrd="4" destOrd="0" parTransId="{572EC058-A219-9143-8A3A-871D161F715E}" sibTransId="{4516AD0F-482E-734E-A0F1-CA5A2E73B5F7}"/>
    <dgm:cxn modelId="{EE3CF8CB-B855-3846-86C4-A3E0B92106C5}" type="presOf" srcId="{705F3A9D-F551-0946-9CA2-42233A4B818E}" destId="{7D9C846C-26BE-2B45-9EAB-4BCC9A679BD9}" srcOrd="0" destOrd="0" presId="urn:microsoft.com/office/officeart/2009/3/layout/RandomtoResultProcess"/>
    <dgm:cxn modelId="{DE53EACC-EE61-FB4A-B70B-49B178206F25}" type="presOf" srcId="{0F11998C-B3EB-B447-8C94-E85D90DC89FD}" destId="{CB3B8614-2D08-9848-8C35-AEB9088D3595}" srcOrd="0" destOrd="0" presId="urn:microsoft.com/office/officeart/2009/3/layout/RandomtoResultProcess"/>
    <dgm:cxn modelId="{11EC9CD1-7A16-C54F-AFC2-201EA652CF8F}" type="presOf" srcId="{30D1F705-4498-E24C-8AA8-5DB5F5F227FD}" destId="{DAB5954B-0F80-FA44-931B-8D2013C08799}" srcOrd="0" destOrd="0" presId="urn:microsoft.com/office/officeart/2009/3/layout/RandomtoResultProcess"/>
    <dgm:cxn modelId="{F6458BDA-11A8-834D-BBB5-7C5FE2918E41}" srcId="{705F3A9D-F551-0946-9CA2-42233A4B818E}" destId="{0F11998C-B3EB-B447-8C94-E85D90DC89FD}" srcOrd="0" destOrd="0" parTransId="{85767060-E053-5843-963C-3B764E1F0213}" sibTransId="{6F0AF030-B9BB-BC47-BC46-8A50DAB78211}"/>
    <dgm:cxn modelId="{AB8B9EDA-342F-C24C-B353-CA06E74FBDFE}" type="presOf" srcId="{0B51D211-89AC-7344-A207-F8A5B5DB259B}" destId="{01FA3E4E-71E7-9F45-B925-E4B56E2118E0}" srcOrd="0" destOrd="0" presId="urn:microsoft.com/office/officeart/2009/3/layout/RandomtoResultProcess"/>
    <dgm:cxn modelId="{F8E18AAD-8600-AC4B-8EF6-ABE2B488A536}" type="presParOf" srcId="{7D9C846C-26BE-2B45-9EAB-4BCC9A679BD9}" destId="{7503FA29-27BB-9247-93AD-C1E1504D9518}" srcOrd="0" destOrd="0" presId="urn:microsoft.com/office/officeart/2009/3/layout/RandomtoResultProcess"/>
    <dgm:cxn modelId="{C47A46EA-9DC3-164F-B168-6D6C822947F7}" type="presParOf" srcId="{7503FA29-27BB-9247-93AD-C1E1504D9518}" destId="{CB3B8614-2D08-9848-8C35-AEB9088D3595}" srcOrd="0" destOrd="0" presId="urn:microsoft.com/office/officeart/2009/3/layout/RandomtoResultProcess"/>
    <dgm:cxn modelId="{8A29CFA8-D451-8944-8881-DA0455582AE4}" type="presParOf" srcId="{7503FA29-27BB-9247-93AD-C1E1504D9518}" destId="{A99C18A2-B884-7248-9D87-332A4B3060DB}" srcOrd="1" destOrd="0" presId="urn:microsoft.com/office/officeart/2009/3/layout/RandomtoResultProcess"/>
    <dgm:cxn modelId="{A5A4BCB2-130F-B148-AD76-1FE4A0C07D6D}" type="presParOf" srcId="{7503FA29-27BB-9247-93AD-C1E1504D9518}" destId="{CABE8F76-98DD-2147-B11E-471821E2449B}" srcOrd="2" destOrd="0" presId="urn:microsoft.com/office/officeart/2009/3/layout/RandomtoResultProcess"/>
    <dgm:cxn modelId="{4620EE45-B4CB-1343-80D2-E861ECF444E2}" type="presParOf" srcId="{7503FA29-27BB-9247-93AD-C1E1504D9518}" destId="{CF421BCE-B55F-BF4D-A0FA-CFE9F8F37609}" srcOrd="3" destOrd="0" presId="urn:microsoft.com/office/officeart/2009/3/layout/RandomtoResultProcess"/>
    <dgm:cxn modelId="{F81ADEA0-F5C5-D74B-AF98-86D11EE390CE}" type="presParOf" srcId="{7503FA29-27BB-9247-93AD-C1E1504D9518}" destId="{E9E7A839-3033-CE4E-8AFA-F459C5982FC5}" srcOrd="4" destOrd="0" presId="urn:microsoft.com/office/officeart/2009/3/layout/RandomtoResultProcess"/>
    <dgm:cxn modelId="{A70FF9DF-5185-8048-A103-3653645EB3AC}" type="presParOf" srcId="{7503FA29-27BB-9247-93AD-C1E1504D9518}" destId="{E6E3019D-11F9-7B4C-8031-81DD05A74F7C}" srcOrd="5" destOrd="0" presId="urn:microsoft.com/office/officeart/2009/3/layout/RandomtoResultProcess"/>
    <dgm:cxn modelId="{F9AF7BFE-BD2C-8944-A4BD-9DA2DB52E452}" type="presParOf" srcId="{7503FA29-27BB-9247-93AD-C1E1504D9518}" destId="{E3E12169-E43F-044E-9B8E-D3AD32D3A086}" srcOrd="6" destOrd="0" presId="urn:microsoft.com/office/officeart/2009/3/layout/RandomtoResultProcess"/>
    <dgm:cxn modelId="{79CA92D4-E84D-C44A-B110-294062811A96}" type="presParOf" srcId="{7503FA29-27BB-9247-93AD-C1E1504D9518}" destId="{19E9DCF6-A744-B246-AA7B-4AA9E88DF436}" srcOrd="7" destOrd="0" presId="urn:microsoft.com/office/officeart/2009/3/layout/RandomtoResultProcess"/>
    <dgm:cxn modelId="{6A4689BF-1013-AA4D-8CEF-9A808DECD99A}" type="presParOf" srcId="{7503FA29-27BB-9247-93AD-C1E1504D9518}" destId="{9521F6F7-3EA4-D840-9C38-508FE32F952E}" srcOrd="8" destOrd="0" presId="urn:microsoft.com/office/officeart/2009/3/layout/RandomtoResultProcess"/>
    <dgm:cxn modelId="{C64683D1-758B-314D-8363-1C81DDB23AAA}" type="presParOf" srcId="{7503FA29-27BB-9247-93AD-C1E1504D9518}" destId="{6B8B2BFE-C689-414D-A073-FE41994D58B1}" srcOrd="9" destOrd="0" presId="urn:microsoft.com/office/officeart/2009/3/layout/RandomtoResultProcess"/>
    <dgm:cxn modelId="{9953C7DE-C15A-E44C-9354-418D67DA7B70}" type="presParOf" srcId="{7503FA29-27BB-9247-93AD-C1E1504D9518}" destId="{3B6783FB-8893-364B-A50D-170E1A37F79B}" srcOrd="10" destOrd="0" presId="urn:microsoft.com/office/officeart/2009/3/layout/RandomtoResultProcess"/>
    <dgm:cxn modelId="{71418B23-D3DC-7C46-A846-0249DEAF05CF}" type="presParOf" srcId="{7503FA29-27BB-9247-93AD-C1E1504D9518}" destId="{BAB4C5CC-6F10-4843-93BE-8DE9DCD94C1E}" srcOrd="11" destOrd="0" presId="urn:microsoft.com/office/officeart/2009/3/layout/RandomtoResultProcess"/>
    <dgm:cxn modelId="{7CE19026-F607-DD40-8D59-F819C4320F9C}" type="presParOf" srcId="{7503FA29-27BB-9247-93AD-C1E1504D9518}" destId="{F6D55AB3-34F3-1745-B31E-30F48814F1ED}" srcOrd="12" destOrd="0" presId="urn:microsoft.com/office/officeart/2009/3/layout/RandomtoResultProcess"/>
    <dgm:cxn modelId="{50B96D6F-14AE-0E49-B855-EE5DC4734B6E}" type="presParOf" srcId="{7503FA29-27BB-9247-93AD-C1E1504D9518}" destId="{20582650-98AA-7F47-97C5-DEC20731B437}" srcOrd="13" destOrd="0" presId="urn:microsoft.com/office/officeart/2009/3/layout/RandomtoResultProcess"/>
    <dgm:cxn modelId="{3E5866B5-34ED-2242-ABDC-D93654DAD82B}" type="presParOf" srcId="{7503FA29-27BB-9247-93AD-C1E1504D9518}" destId="{81288176-E726-554C-B319-BCAE2A8ED53A}" srcOrd="14" destOrd="0" presId="urn:microsoft.com/office/officeart/2009/3/layout/RandomtoResultProcess"/>
    <dgm:cxn modelId="{0E4DEE09-8460-5747-8AAE-97D2FCDC65FF}" type="presParOf" srcId="{7503FA29-27BB-9247-93AD-C1E1504D9518}" destId="{60829E82-3F88-9E4D-9889-69C850E5A5AB}" srcOrd="15" destOrd="0" presId="urn:microsoft.com/office/officeart/2009/3/layout/RandomtoResultProcess"/>
    <dgm:cxn modelId="{6427F981-446F-824E-85A1-69E2DCFB948A}" type="presParOf" srcId="{7503FA29-27BB-9247-93AD-C1E1504D9518}" destId="{329D76E0-5EC6-9B42-9499-E278C5299C86}" srcOrd="16" destOrd="0" presId="urn:microsoft.com/office/officeart/2009/3/layout/RandomtoResultProcess"/>
    <dgm:cxn modelId="{1405DF8C-3F88-7149-BA8E-1C7A404F5719}" type="presParOf" srcId="{7503FA29-27BB-9247-93AD-C1E1504D9518}" destId="{5B55F7F8-8C65-D549-BA0B-6ABAB9418BC0}" srcOrd="17" destOrd="0" presId="urn:microsoft.com/office/officeart/2009/3/layout/RandomtoResultProcess"/>
    <dgm:cxn modelId="{B897B8E2-2294-4442-9592-67214FA70038}" type="presParOf" srcId="{7503FA29-27BB-9247-93AD-C1E1504D9518}" destId="{9E3EF66A-1BBA-1042-83D4-B3407E003F96}" srcOrd="18" destOrd="0" presId="urn:microsoft.com/office/officeart/2009/3/layout/RandomtoResultProcess"/>
    <dgm:cxn modelId="{266CF78C-0EF2-BB44-B4CF-0161D69C3832}" type="presParOf" srcId="{7D9C846C-26BE-2B45-9EAB-4BCC9A679BD9}" destId="{896A1ED1-0A63-D840-8425-68C484F158E3}" srcOrd="1" destOrd="0" presId="urn:microsoft.com/office/officeart/2009/3/layout/RandomtoResultProcess"/>
    <dgm:cxn modelId="{E948739D-15E9-B04E-AB87-CE432B63F464}" type="presParOf" srcId="{896A1ED1-0A63-D840-8425-68C484F158E3}" destId="{F2B93074-E983-1E41-B58D-4C6C4C6431FB}" srcOrd="0" destOrd="0" presId="urn:microsoft.com/office/officeart/2009/3/layout/RandomtoResultProcess"/>
    <dgm:cxn modelId="{B8A3857E-1267-7240-BDC4-14502C4EAE4A}" type="presParOf" srcId="{896A1ED1-0A63-D840-8425-68C484F158E3}" destId="{9050BDC6-F954-ED46-9B6D-0C892EBAA31D}" srcOrd="1" destOrd="0" presId="urn:microsoft.com/office/officeart/2009/3/layout/RandomtoResultProcess"/>
    <dgm:cxn modelId="{E0CE68A2-BC39-9E47-89AC-2F4F8321EE4A}" type="presParOf" srcId="{7D9C846C-26BE-2B45-9EAB-4BCC9A679BD9}" destId="{2E4DC879-7D5A-6543-B284-9F88BFE0105D}" srcOrd="2" destOrd="0" presId="urn:microsoft.com/office/officeart/2009/3/layout/RandomtoResultProcess"/>
    <dgm:cxn modelId="{5C74DCBE-0FD9-A24A-A9CF-EC77E32E00B9}" type="presParOf" srcId="{2E4DC879-7D5A-6543-B284-9F88BFE0105D}" destId="{01FA3E4E-71E7-9F45-B925-E4B56E2118E0}" srcOrd="0" destOrd="0" presId="urn:microsoft.com/office/officeart/2009/3/layout/RandomtoResultProcess"/>
    <dgm:cxn modelId="{64429725-2DEC-E546-BA44-218E4D01D189}" type="presParOf" srcId="{2E4DC879-7D5A-6543-B284-9F88BFE0105D}" destId="{924F8E42-A84D-FC47-BE8A-9CD6101A4831}" srcOrd="1" destOrd="0" presId="urn:microsoft.com/office/officeart/2009/3/layout/RandomtoResultProcess"/>
    <dgm:cxn modelId="{C238CAF0-3A7C-934E-84CD-3818E80C5BCD}" type="presParOf" srcId="{7D9C846C-26BE-2B45-9EAB-4BCC9A679BD9}" destId="{DC183A8E-CE0B-DB42-912A-F48D14636B0B}" srcOrd="3" destOrd="0" presId="urn:microsoft.com/office/officeart/2009/3/layout/RandomtoResultProcess"/>
    <dgm:cxn modelId="{32A3DF37-E3E9-7C4F-BCD2-788DC7E94E7F}" type="presParOf" srcId="{DC183A8E-CE0B-DB42-912A-F48D14636B0B}" destId="{CFDFD169-8CFB-F447-950F-961A9C37094F}" srcOrd="0" destOrd="0" presId="urn:microsoft.com/office/officeart/2009/3/layout/RandomtoResultProcess"/>
    <dgm:cxn modelId="{F85739E5-F6CA-2849-B05B-D793FB4A1F5E}" type="presParOf" srcId="{DC183A8E-CE0B-DB42-912A-F48D14636B0B}" destId="{22767B75-AB3C-E848-83E2-DD7B1C2F5FBA}" srcOrd="1" destOrd="0" presId="urn:microsoft.com/office/officeart/2009/3/layout/RandomtoResultProcess"/>
    <dgm:cxn modelId="{FAC0AFF8-B266-4943-80BF-CB0376B2AAD0}" type="presParOf" srcId="{7D9C846C-26BE-2B45-9EAB-4BCC9A679BD9}" destId="{87DF2B6B-83D7-6540-AE7E-91F69F2589CC}" srcOrd="4" destOrd="0" presId="urn:microsoft.com/office/officeart/2009/3/layout/RandomtoResultProcess"/>
    <dgm:cxn modelId="{7A5DCCD2-F0FC-F94C-89D5-DA3D6EDD4197}" type="presParOf" srcId="{87DF2B6B-83D7-6540-AE7E-91F69F2589CC}" destId="{C391AB02-D042-4048-B7C0-3175AF520AA0}" srcOrd="0" destOrd="0" presId="urn:microsoft.com/office/officeart/2009/3/layout/RandomtoResultProcess"/>
    <dgm:cxn modelId="{DF543C79-EFE2-2A4B-9328-520C3C280085}" type="presParOf" srcId="{87DF2B6B-83D7-6540-AE7E-91F69F2589CC}" destId="{54BC7909-0DB1-814B-B4AD-97E4A05A9229}" srcOrd="1" destOrd="0" presId="urn:microsoft.com/office/officeart/2009/3/layout/RandomtoResultProcess"/>
    <dgm:cxn modelId="{8B5AE3C6-FED0-E744-B2C1-4CAA526E5A5D}" type="presParOf" srcId="{7D9C846C-26BE-2B45-9EAB-4BCC9A679BD9}" destId="{53158A00-0746-9743-BA66-8D491DA25616}" srcOrd="5" destOrd="0" presId="urn:microsoft.com/office/officeart/2009/3/layout/RandomtoResultProcess"/>
    <dgm:cxn modelId="{EF6828B7-40F8-F644-8FD0-D3CBA09B4FE9}" type="presParOf" srcId="{53158A00-0746-9743-BA66-8D491DA25616}" destId="{8AC8E033-0215-EF41-85E4-A53B2B568BDF}" srcOrd="0" destOrd="0" presId="urn:microsoft.com/office/officeart/2009/3/layout/RandomtoResultProcess"/>
    <dgm:cxn modelId="{FA705C14-06F5-E645-B0DD-6BC248289A80}" type="presParOf" srcId="{53158A00-0746-9743-BA66-8D491DA25616}" destId="{1330D8EA-ED76-3241-AC24-90FC4FA6B489}" srcOrd="1" destOrd="0" presId="urn:microsoft.com/office/officeart/2009/3/layout/RandomtoResultProcess"/>
    <dgm:cxn modelId="{ED04B5A8-DF7B-7647-8540-209931AE6333}" type="presParOf" srcId="{7D9C846C-26BE-2B45-9EAB-4BCC9A679BD9}" destId="{26FF246D-18DC-E946-9336-59428C0CA6BC}" srcOrd="6" destOrd="0" presId="urn:microsoft.com/office/officeart/2009/3/layout/RandomtoResultProcess"/>
    <dgm:cxn modelId="{445ECA67-1752-9441-872F-4D26C516E651}" type="presParOf" srcId="{26FF246D-18DC-E946-9336-59428C0CA6BC}" destId="{DAB5954B-0F80-FA44-931B-8D2013C08799}" srcOrd="0" destOrd="0" presId="urn:microsoft.com/office/officeart/2009/3/layout/RandomtoResultProcess"/>
    <dgm:cxn modelId="{6BDBB2DC-3FAE-D04A-AA8F-73505940D289}" type="presParOf" srcId="{26FF246D-18DC-E946-9336-59428C0CA6BC}" destId="{821C3068-20EF-DB42-A9E4-A9BC56A82AB3}" srcOrd="1" destOrd="0" presId="urn:microsoft.com/office/officeart/2009/3/layout/RandomtoResultProcess"/>
    <dgm:cxn modelId="{88C563AA-9576-A84E-B501-B2BC868D6B74}" type="presParOf" srcId="{7D9C846C-26BE-2B45-9EAB-4BCC9A679BD9}" destId="{92518295-DF23-AE46-9A3F-1D2BB9656B86}" srcOrd="7" destOrd="0" presId="urn:microsoft.com/office/officeart/2009/3/layout/RandomtoResultProcess"/>
    <dgm:cxn modelId="{8546AA48-0597-6E4F-8D3E-075727B2145E}" type="presParOf" srcId="{92518295-DF23-AE46-9A3F-1D2BB9656B86}" destId="{71D9D84A-59C5-B04A-9E56-C294A7B75068}" srcOrd="0" destOrd="0" presId="urn:microsoft.com/office/officeart/2009/3/layout/RandomtoResultProcess"/>
    <dgm:cxn modelId="{EAD1AC23-9F5D-0F41-9381-4FF9E8E2E4AE}" type="presParOf" srcId="{92518295-DF23-AE46-9A3F-1D2BB9656B86}" destId="{4CF05CAC-D9B9-C64C-B1CC-F073E8B15570}" srcOrd="1" destOrd="0" presId="urn:microsoft.com/office/officeart/2009/3/layout/RandomtoResultProcess"/>
    <dgm:cxn modelId="{AC67BE02-42BE-0845-8E95-27375120E802}" type="presParOf" srcId="{7D9C846C-26BE-2B45-9EAB-4BCC9A679BD9}" destId="{F38B5C0E-401B-4041-91B8-BA965B2ADA93}" srcOrd="8" destOrd="0" presId="urn:microsoft.com/office/officeart/2009/3/layout/RandomtoResultProcess"/>
    <dgm:cxn modelId="{D6B42CDF-E454-6D4D-A0D4-AC7C43C86851}" type="presParOf" srcId="{F38B5C0E-401B-4041-91B8-BA965B2ADA93}" destId="{962E3D52-C5CF-A344-B9EA-EAF934D0DECE}" srcOrd="0" destOrd="0" presId="urn:microsoft.com/office/officeart/2009/3/layout/RandomtoResultProcess"/>
    <dgm:cxn modelId="{9844242E-ED06-2948-B832-CBA2F39303BF}" type="presParOf" srcId="{F38B5C0E-401B-4041-91B8-BA965B2ADA93}" destId="{6769AB8F-97B6-6C4A-9EB6-16382F607843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3B8614-2D08-9848-8C35-AEB9088D3595}">
      <dsp:nvSpPr>
        <dsp:cNvPr id="0" name=""/>
        <dsp:cNvSpPr/>
      </dsp:nvSpPr>
      <dsp:spPr>
        <a:xfrm>
          <a:off x="53613" y="742291"/>
          <a:ext cx="773574" cy="2549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MC Event Generation</a:t>
          </a:r>
        </a:p>
      </dsp:txBody>
      <dsp:txXfrm>
        <a:off x="53613" y="742291"/>
        <a:ext cx="773574" cy="254927"/>
      </dsp:txXfrm>
    </dsp:sp>
    <dsp:sp modelId="{A99C18A2-B884-7248-9D87-332A4B3060DB}">
      <dsp:nvSpPr>
        <dsp:cNvPr id="0" name=""/>
        <dsp:cNvSpPr/>
      </dsp:nvSpPr>
      <dsp:spPr>
        <a:xfrm>
          <a:off x="52734" y="664757"/>
          <a:ext cx="61534" cy="6153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BE8F76-98DD-2147-B11E-471821E2449B}">
      <dsp:nvSpPr>
        <dsp:cNvPr id="0" name=""/>
        <dsp:cNvSpPr/>
      </dsp:nvSpPr>
      <dsp:spPr>
        <a:xfrm>
          <a:off x="95808" y="578609"/>
          <a:ext cx="61534" cy="61534"/>
        </a:xfrm>
        <a:prstGeom prst="ellipse">
          <a:avLst/>
        </a:prstGeom>
        <a:solidFill>
          <a:schemeClr val="accent5">
            <a:hueOff val="759002"/>
            <a:satOff val="-1873"/>
            <a:lumOff val="-22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421BCE-B55F-BF4D-A0FA-CFE9F8F37609}">
      <dsp:nvSpPr>
        <dsp:cNvPr id="0" name=""/>
        <dsp:cNvSpPr/>
      </dsp:nvSpPr>
      <dsp:spPr>
        <a:xfrm>
          <a:off x="199186" y="595839"/>
          <a:ext cx="96696" cy="96696"/>
        </a:xfrm>
        <a:prstGeom prst="ellipse">
          <a:avLst/>
        </a:prstGeom>
        <a:solidFill>
          <a:schemeClr val="accent5">
            <a:hueOff val="1518003"/>
            <a:satOff val="-3747"/>
            <a:lumOff val="-450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E7A839-3033-CE4E-8AFA-F459C5982FC5}">
      <dsp:nvSpPr>
        <dsp:cNvPr id="0" name=""/>
        <dsp:cNvSpPr/>
      </dsp:nvSpPr>
      <dsp:spPr>
        <a:xfrm>
          <a:off x="285334" y="501076"/>
          <a:ext cx="61534" cy="61534"/>
        </a:xfrm>
        <a:prstGeom prst="ellipse">
          <a:avLst/>
        </a:prstGeom>
        <a:solidFill>
          <a:schemeClr val="accent5">
            <a:hueOff val="2277005"/>
            <a:satOff val="-5620"/>
            <a:lumOff val="-676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E3019D-11F9-7B4C-8031-81DD05A74F7C}">
      <dsp:nvSpPr>
        <dsp:cNvPr id="0" name=""/>
        <dsp:cNvSpPr/>
      </dsp:nvSpPr>
      <dsp:spPr>
        <a:xfrm>
          <a:off x="397326" y="466617"/>
          <a:ext cx="61534" cy="61534"/>
        </a:xfrm>
        <a:prstGeom prst="ellipse">
          <a:avLst/>
        </a:prstGeom>
        <a:solidFill>
          <a:schemeClr val="accent5">
            <a:hueOff val="3036006"/>
            <a:satOff val="-7494"/>
            <a:lumOff val="-901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E12169-E43F-044E-9B8E-D3AD32D3A086}">
      <dsp:nvSpPr>
        <dsp:cNvPr id="0" name=""/>
        <dsp:cNvSpPr/>
      </dsp:nvSpPr>
      <dsp:spPr>
        <a:xfrm>
          <a:off x="535163" y="526921"/>
          <a:ext cx="61534" cy="61534"/>
        </a:xfrm>
        <a:prstGeom prst="ellipse">
          <a:avLst/>
        </a:prstGeom>
        <a:solidFill>
          <a:schemeClr val="accent5">
            <a:hueOff val="3795008"/>
            <a:satOff val="-9367"/>
            <a:lumOff val="-1127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E9DCF6-A744-B246-AA7B-4AA9E88DF436}">
      <dsp:nvSpPr>
        <dsp:cNvPr id="0" name=""/>
        <dsp:cNvSpPr/>
      </dsp:nvSpPr>
      <dsp:spPr>
        <a:xfrm>
          <a:off x="621311" y="569995"/>
          <a:ext cx="96696" cy="96696"/>
        </a:xfrm>
        <a:prstGeom prst="ellipse">
          <a:avLst/>
        </a:prstGeom>
        <a:solidFill>
          <a:schemeClr val="accent5">
            <a:hueOff val="4554010"/>
            <a:satOff val="-11241"/>
            <a:lumOff val="-135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21F6F7-3EA4-D840-9C38-508FE32F952E}">
      <dsp:nvSpPr>
        <dsp:cNvPr id="0" name=""/>
        <dsp:cNvSpPr/>
      </dsp:nvSpPr>
      <dsp:spPr>
        <a:xfrm>
          <a:off x="741918" y="664757"/>
          <a:ext cx="61534" cy="61534"/>
        </a:xfrm>
        <a:prstGeom prst="ellipse">
          <a:avLst/>
        </a:prstGeom>
        <a:solidFill>
          <a:schemeClr val="accent5">
            <a:hueOff val="5313011"/>
            <a:satOff val="-13114"/>
            <a:lumOff val="-157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8B2BFE-C689-414D-A073-FE41994D58B1}">
      <dsp:nvSpPr>
        <dsp:cNvPr id="0" name=""/>
        <dsp:cNvSpPr/>
      </dsp:nvSpPr>
      <dsp:spPr>
        <a:xfrm>
          <a:off x="793607" y="759520"/>
          <a:ext cx="61534" cy="61534"/>
        </a:xfrm>
        <a:prstGeom prst="ellipse">
          <a:avLst/>
        </a:prstGeom>
        <a:solidFill>
          <a:schemeClr val="accent5">
            <a:hueOff val="6072013"/>
            <a:satOff val="-14988"/>
            <a:lumOff val="-180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6783FB-8893-364B-A50D-170E1A37F79B}">
      <dsp:nvSpPr>
        <dsp:cNvPr id="0" name=""/>
        <dsp:cNvSpPr/>
      </dsp:nvSpPr>
      <dsp:spPr>
        <a:xfrm>
          <a:off x="345638" y="578609"/>
          <a:ext cx="158231" cy="158231"/>
        </a:xfrm>
        <a:prstGeom prst="ellipse">
          <a:avLst/>
        </a:prstGeom>
        <a:solidFill>
          <a:schemeClr val="accent5">
            <a:hueOff val="6831014"/>
            <a:satOff val="-16861"/>
            <a:lumOff val="-202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B4C5CC-6F10-4843-93BE-8DE9DCD94C1E}">
      <dsp:nvSpPr>
        <dsp:cNvPr id="0" name=""/>
        <dsp:cNvSpPr/>
      </dsp:nvSpPr>
      <dsp:spPr>
        <a:xfrm>
          <a:off x="9660" y="905972"/>
          <a:ext cx="61534" cy="61534"/>
        </a:xfrm>
        <a:prstGeom prst="ellipse">
          <a:avLst/>
        </a:prstGeom>
        <a:solidFill>
          <a:schemeClr val="accent5">
            <a:hueOff val="7590016"/>
            <a:satOff val="-18734"/>
            <a:lumOff val="-225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D55AB3-34F3-1745-B31E-30F48814F1ED}">
      <dsp:nvSpPr>
        <dsp:cNvPr id="0" name=""/>
        <dsp:cNvSpPr/>
      </dsp:nvSpPr>
      <dsp:spPr>
        <a:xfrm>
          <a:off x="61349" y="983505"/>
          <a:ext cx="96696" cy="96696"/>
        </a:xfrm>
        <a:prstGeom prst="ellipse">
          <a:avLst/>
        </a:prstGeom>
        <a:solidFill>
          <a:schemeClr val="accent5">
            <a:hueOff val="8349017"/>
            <a:satOff val="-20608"/>
            <a:lumOff val="-248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582650-98AA-7F47-97C5-DEC20731B437}">
      <dsp:nvSpPr>
        <dsp:cNvPr id="0" name=""/>
        <dsp:cNvSpPr/>
      </dsp:nvSpPr>
      <dsp:spPr>
        <a:xfrm>
          <a:off x="190571" y="1052423"/>
          <a:ext cx="140649" cy="140649"/>
        </a:xfrm>
        <a:prstGeom prst="ellipse">
          <a:avLst/>
        </a:prstGeom>
        <a:solidFill>
          <a:schemeClr val="accent5">
            <a:hueOff val="9108019"/>
            <a:satOff val="-22481"/>
            <a:lumOff val="-270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288176-E726-554C-B319-BCAE2A8ED53A}">
      <dsp:nvSpPr>
        <dsp:cNvPr id="0" name=""/>
        <dsp:cNvSpPr/>
      </dsp:nvSpPr>
      <dsp:spPr>
        <a:xfrm>
          <a:off x="371482" y="1164416"/>
          <a:ext cx="61534" cy="61534"/>
        </a:xfrm>
        <a:prstGeom prst="ellipse">
          <a:avLst/>
        </a:prstGeom>
        <a:solidFill>
          <a:schemeClr val="accent5">
            <a:hueOff val="9867020"/>
            <a:satOff val="-24355"/>
            <a:lumOff val="-2931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829E82-3F88-9E4D-9889-69C850E5A5AB}">
      <dsp:nvSpPr>
        <dsp:cNvPr id="0" name=""/>
        <dsp:cNvSpPr/>
      </dsp:nvSpPr>
      <dsp:spPr>
        <a:xfrm>
          <a:off x="405941" y="1052423"/>
          <a:ext cx="96696" cy="96696"/>
        </a:xfrm>
        <a:prstGeom prst="ellipse">
          <a:avLst/>
        </a:prstGeom>
        <a:solidFill>
          <a:schemeClr val="accent5">
            <a:hueOff val="10626022"/>
            <a:satOff val="-26228"/>
            <a:lumOff val="-3156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9D76E0-5EC6-9B42-9499-E278C5299C86}">
      <dsp:nvSpPr>
        <dsp:cNvPr id="0" name=""/>
        <dsp:cNvSpPr/>
      </dsp:nvSpPr>
      <dsp:spPr>
        <a:xfrm>
          <a:off x="492089" y="1173031"/>
          <a:ext cx="61534" cy="61534"/>
        </a:xfrm>
        <a:prstGeom prst="ellipse">
          <a:avLst/>
        </a:prstGeom>
        <a:solidFill>
          <a:schemeClr val="accent5">
            <a:hueOff val="11385023"/>
            <a:satOff val="-28102"/>
            <a:lumOff val="-338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55F7F8-8C65-D549-BA0B-6ABAB9418BC0}">
      <dsp:nvSpPr>
        <dsp:cNvPr id="0" name=""/>
        <dsp:cNvSpPr/>
      </dsp:nvSpPr>
      <dsp:spPr>
        <a:xfrm>
          <a:off x="569622" y="1035194"/>
          <a:ext cx="140649" cy="140649"/>
        </a:xfrm>
        <a:prstGeom prst="ellipse">
          <a:avLst/>
        </a:prstGeom>
        <a:solidFill>
          <a:schemeClr val="accent5">
            <a:hueOff val="12144025"/>
            <a:satOff val="-29975"/>
            <a:lumOff val="-360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3EF66A-1BBA-1042-83D4-B3407E003F96}">
      <dsp:nvSpPr>
        <dsp:cNvPr id="0" name=""/>
        <dsp:cNvSpPr/>
      </dsp:nvSpPr>
      <dsp:spPr>
        <a:xfrm>
          <a:off x="759148" y="1000735"/>
          <a:ext cx="96696" cy="96696"/>
        </a:xfrm>
        <a:prstGeom prst="ellipse">
          <a:avLst/>
        </a:prstGeom>
        <a:solidFill>
          <a:schemeClr val="accent5">
            <a:hueOff val="12903026"/>
            <a:satOff val="-31849"/>
            <a:lumOff val="-383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B93074-E983-1E41-B58D-4C6C4C6431FB}">
      <dsp:nvSpPr>
        <dsp:cNvPr id="0" name=""/>
        <dsp:cNvSpPr/>
      </dsp:nvSpPr>
      <dsp:spPr>
        <a:xfrm>
          <a:off x="855845" y="595696"/>
          <a:ext cx="283984" cy="542157"/>
        </a:xfrm>
        <a:prstGeom prst="chevron">
          <a:avLst>
            <a:gd name="adj" fmla="val 623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FA3E4E-71E7-9F45-B925-E4B56E2118E0}">
      <dsp:nvSpPr>
        <dsp:cNvPr id="0" name=""/>
        <dsp:cNvSpPr/>
      </dsp:nvSpPr>
      <dsp:spPr>
        <a:xfrm>
          <a:off x="1139829" y="595959"/>
          <a:ext cx="774503" cy="542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solidFill>
                <a:srgbClr val="002060"/>
              </a:solidFill>
            </a:rPr>
            <a:t>Detector description in </a:t>
          </a:r>
          <a:r>
            <a:rPr lang="en-US" sz="800" kern="1200" dirty="0">
              <a:solidFill>
                <a:srgbClr val="FF0000"/>
              </a:solidFill>
            </a:rPr>
            <a:t>DD4hep</a:t>
          </a:r>
        </a:p>
      </dsp:txBody>
      <dsp:txXfrm>
        <a:off x="1139829" y="595959"/>
        <a:ext cx="774503" cy="542152"/>
      </dsp:txXfrm>
    </dsp:sp>
    <dsp:sp modelId="{CFDFD169-8CFB-F447-950F-961A9C37094F}">
      <dsp:nvSpPr>
        <dsp:cNvPr id="0" name=""/>
        <dsp:cNvSpPr/>
      </dsp:nvSpPr>
      <dsp:spPr>
        <a:xfrm>
          <a:off x="1914333" y="595696"/>
          <a:ext cx="283984" cy="542157"/>
        </a:xfrm>
        <a:prstGeom prst="chevron">
          <a:avLst>
            <a:gd name="adj" fmla="val 62310"/>
          </a:avLst>
        </a:prstGeom>
        <a:solidFill>
          <a:schemeClr val="accent5">
            <a:hueOff val="4554010"/>
            <a:satOff val="-11241"/>
            <a:lumOff val="-135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91AB02-D042-4048-B7C0-3175AF520AA0}">
      <dsp:nvSpPr>
        <dsp:cNvPr id="0" name=""/>
        <dsp:cNvSpPr/>
      </dsp:nvSpPr>
      <dsp:spPr>
        <a:xfrm>
          <a:off x="2198317" y="595959"/>
          <a:ext cx="774503" cy="542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Readout simulation (</a:t>
          </a:r>
          <a:r>
            <a:rPr lang="en-US" sz="800" b="1" kern="1200" dirty="0"/>
            <a:t>Digitization</a:t>
          </a:r>
          <a:r>
            <a:rPr lang="en-US" sz="800" kern="1200" dirty="0"/>
            <a:t>)</a:t>
          </a:r>
        </a:p>
      </dsp:txBody>
      <dsp:txXfrm>
        <a:off x="2198317" y="595959"/>
        <a:ext cx="774503" cy="542152"/>
      </dsp:txXfrm>
    </dsp:sp>
    <dsp:sp modelId="{8AC8E033-0215-EF41-85E4-A53B2B568BDF}">
      <dsp:nvSpPr>
        <dsp:cNvPr id="0" name=""/>
        <dsp:cNvSpPr/>
      </dsp:nvSpPr>
      <dsp:spPr>
        <a:xfrm>
          <a:off x="2972821" y="595696"/>
          <a:ext cx="283984" cy="542157"/>
        </a:xfrm>
        <a:prstGeom prst="chevron">
          <a:avLst>
            <a:gd name="adj" fmla="val 62310"/>
          </a:avLst>
        </a:prstGeom>
        <a:solidFill>
          <a:schemeClr val="accent5">
            <a:hueOff val="9108019"/>
            <a:satOff val="-22481"/>
            <a:lumOff val="-270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B5954B-0F80-FA44-931B-8D2013C08799}">
      <dsp:nvSpPr>
        <dsp:cNvPr id="0" name=""/>
        <dsp:cNvSpPr/>
      </dsp:nvSpPr>
      <dsp:spPr>
        <a:xfrm>
          <a:off x="3256805" y="595959"/>
          <a:ext cx="774503" cy="542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Reconstruction</a:t>
          </a:r>
        </a:p>
      </dsp:txBody>
      <dsp:txXfrm>
        <a:off x="3256805" y="595959"/>
        <a:ext cx="774503" cy="542152"/>
      </dsp:txXfrm>
    </dsp:sp>
    <dsp:sp modelId="{71D9D84A-59C5-B04A-9E56-C294A7B75068}">
      <dsp:nvSpPr>
        <dsp:cNvPr id="0" name=""/>
        <dsp:cNvSpPr/>
      </dsp:nvSpPr>
      <dsp:spPr>
        <a:xfrm>
          <a:off x="4031309" y="595696"/>
          <a:ext cx="283984" cy="542157"/>
        </a:xfrm>
        <a:prstGeom prst="chevron">
          <a:avLst>
            <a:gd name="adj" fmla="val 62310"/>
          </a:avLst>
        </a:prstGeom>
        <a:solidFill>
          <a:schemeClr val="accent5">
            <a:hueOff val="13662028"/>
            <a:satOff val="-33722"/>
            <a:lumOff val="-4058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2E3D52-C5CF-A344-B9EA-EAF934D0DECE}">
      <dsp:nvSpPr>
        <dsp:cNvPr id="0" name=""/>
        <dsp:cNvSpPr/>
      </dsp:nvSpPr>
      <dsp:spPr>
        <a:xfrm>
          <a:off x="4346274" y="550891"/>
          <a:ext cx="658327" cy="658327"/>
        </a:xfrm>
        <a:prstGeom prst="ellipse">
          <a:avLst/>
        </a:prstGeom>
        <a:solidFill>
          <a:schemeClr val="accent5">
            <a:hueOff val="13662028"/>
            <a:satOff val="-33722"/>
            <a:lumOff val="-405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Analysis</a:t>
          </a:r>
        </a:p>
      </dsp:txBody>
      <dsp:txXfrm>
        <a:off x="4442684" y="647301"/>
        <a:ext cx="465507" cy="4655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13.01.25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3C4B0-A82C-497E-A667-41FFA619A47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784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Add Title</a:t>
            </a:r>
            <a:endParaRPr lang="de-AT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err="1"/>
              <a:t>Footnote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Add Title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/>
              <a:t>Add </a:t>
            </a:r>
            <a:r>
              <a:rPr lang="de-DE" err="1"/>
              <a:t>Subtitle</a:t>
            </a:r>
            <a:endParaRPr lang="de-DE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/>
              <a:t>Add Title</a:t>
            </a:r>
            <a:endParaRPr lang="de-AT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err="1"/>
              <a:t>Footnote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Ebene</a:t>
            </a:r>
          </a:p>
          <a:p>
            <a:pPr lvl="3"/>
            <a:r>
              <a:rPr lang="en-US" noProof="0"/>
              <a:t>Fourth Ebene</a:t>
            </a:r>
          </a:p>
          <a:p>
            <a:pPr lvl="4"/>
            <a:r>
              <a:rPr lang="en-US" noProof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Add Title</a:t>
            </a:r>
            <a:endParaRPr lang="de-AT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err="1"/>
              <a:t>Footnote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Add Title</a:t>
            </a:r>
            <a:endParaRPr lang="de-AT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err="1"/>
              <a:t>Footnote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First Level (Strong)</a:t>
            </a:r>
          </a:p>
          <a:p>
            <a:pPr lvl="1"/>
            <a:r>
              <a:rPr lang="en-US" noProof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989DB-50DC-20A4-2341-EC5E6AF6FF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226305-7761-21B5-BED4-42833BBEB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E96E8B-F843-EF0E-F259-D3BA3F2173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1237E1-6846-B0F5-86C9-7BC757AACBA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course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D90CB2-96B7-2FE3-2F3A-4A4C704BB5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58A7CE-F400-7B46-9E16-10D36E8C32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7078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7A5DB37-3750-510E-8CAA-D76AFD5CC5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E647C7-955C-FC73-3737-298D139F20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" y="1296162"/>
            <a:ext cx="3806190" cy="2846070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defRPr sz="14925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00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EA9653-6F42-EC48-B443-D3FF0CD0D4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3474" y="3497581"/>
            <a:ext cx="3435858" cy="1125140"/>
          </a:xfrm>
        </p:spPr>
        <p:txBody>
          <a:bodyPr/>
          <a:lstStyle>
            <a:lvl1pPr marL="0" indent="0" algn="r"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D17795E-6A15-8CD3-45F4-FE61964FDC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59872" y="889115"/>
            <a:ext cx="2667762" cy="1090422"/>
          </a:xfrm>
        </p:spPr>
        <p:txBody>
          <a:bodyPr anchor="b">
            <a:noAutofit/>
          </a:bodyPr>
          <a:lstStyle>
            <a:lvl1pPr marL="0" indent="0" algn="r">
              <a:buNone/>
              <a:defRPr sz="405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lesson</a:t>
            </a:r>
          </a:p>
        </p:txBody>
      </p:sp>
    </p:spTree>
    <p:extLst>
      <p:ext uri="{BB962C8B-B14F-4D97-AF65-F5344CB8AC3E}">
        <p14:creationId xmlns:p14="http://schemas.microsoft.com/office/powerpoint/2010/main" val="618247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1BAF3EC-96ED-627A-D8DF-71B5521F8C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50892" y="0"/>
            <a:ext cx="4293108" cy="3168396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B294162-C98D-D8F6-47BD-4CE34B63F8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368" y="260604"/>
            <a:ext cx="4958334" cy="1090422"/>
          </a:xfrm>
        </p:spPr>
        <p:txBody>
          <a:bodyPr anchor="b"/>
          <a:lstStyle>
            <a:lvl1pPr>
              <a:defRPr sz="405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37955206-B899-8803-FDE5-D32B8739024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8368" y="1330452"/>
            <a:ext cx="3031236" cy="79652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59331-56CA-A5B3-ECFB-757CC5B9E3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8368" y="2071116"/>
            <a:ext cx="1961388" cy="219456"/>
          </a:xfrm>
          <a:noFill/>
        </p:spPr>
        <p:txBody>
          <a:bodyPr/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12E6D84C-E8F7-4012-F33F-2BC73176DF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14166" y="2071116"/>
            <a:ext cx="1961388" cy="219456"/>
          </a:xfrm>
          <a:noFill/>
        </p:spPr>
        <p:txBody>
          <a:bodyPr/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4ABDAE69-C4D7-13B7-8424-76C2742E854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542532" y="2071116"/>
            <a:ext cx="1961388" cy="219456"/>
          </a:xfrm>
          <a:noFill/>
        </p:spPr>
        <p:txBody>
          <a:bodyPr/>
          <a:lstStyle>
            <a:lvl1pPr marL="0" indent="0">
              <a:buNone/>
              <a:defRPr sz="105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1D1D906-0BC4-FEE6-C101-A96C6910656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58368" y="2448046"/>
            <a:ext cx="1961388" cy="1735334"/>
          </a:xfrm>
          <a:noFill/>
        </p:spPr>
        <p:txBody>
          <a:bodyPr/>
          <a:lstStyle>
            <a:lvl1pPr marL="214313" indent="-214313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 sz="105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B5C6931C-E330-4493-0643-D5997565908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614166" y="2448046"/>
            <a:ext cx="1961388" cy="1735334"/>
          </a:xfrm>
          <a:noFill/>
        </p:spPr>
        <p:txBody>
          <a:bodyPr/>
          <a:lstStyle>
            <a:lvl1pPr marL="214313" indent="-214313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 sz="105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784D331-4EA8-7763-413A-D86421E774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542532" y="2448046"/>
            <a:ext cx="1961388" cy="1735334"/>
          </a:xfrm>
          <a:noFill/>
        </p:spPr>
        <p:txBody>
          <a:bodyPr/>
          <a:lstStyle>
            <a:lvl1pPr marL="214313" indent="-214313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 sz="105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7D3EE34-4CB3-EFD4-CB18-2CBD6765A6B3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course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DDE7B4-8792-03F9-C90E-BDC9932ABDA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058A7CE-F400-7B46-9E16-10D36E8C32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519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A4769-9A55-AF9B-4CE4-DFA07E711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45D9E-DBB4-B890-88D5-B4C03599E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15260-1C0B-A965-3114-D7C40D18B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1/13/25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AAF4D1-0334-3F24-69B4-06C7BD742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SIF 109th National Congress – 14 September 2023​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BA76D-3B8B-429D-9B32-54D6A6297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001220"/>
      </p:ext>
    </p:extLst>
  </p:cSld>
  <p:clrMapOvr>
    <a:masterClrMapping/>
  </p:clrMapOvr>
  <p:transition spd="slow">
    <p:push dir="u"/>
  </p:transition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109FC96-A524-9411-F587-93938397D0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87074" y="1"/>
            <a:ext cx="4056926" cy="5143499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E2DDD5-B179-8D33-E206-E8EC18C652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220" y="1639062"/>
            <a:ext cx="5020056" cy="1563624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6600" b="1" i="0" cap="all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219809-9823-E5C1-322B-DCDB7769D4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359" y="3378640"/>
            <a:ext cx="4793742" cy="356954"/>
          </a:xfrm>
        </p:spPr>
        <p:txBody>
          <a:bodyPr/>
          <a:lstStyle>
            <a:lvl1pPr marL="0" indent="0" algn="r">
              <a:buNone/>
              <a:defRPr sz="180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B4CE57F-5479-CED7-E9B0-CE4C7D42FF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78942" y="1138428"/>
            <a:ext cx="4690872" cy="322326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111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/>
              <a:t>Chapter Title</a:t>
            </a:r>
          </a:p>
          <a:p>
            <a:pPr lvl="1"/>
            <a:r>
              <a:rPr lang="en-US" noProof="0"/>
              <a:t>Subchapter Level 1	1</a:t>
            </a:r>
          </a:p>
          <a:p>
            <a:pPr lvl="2"/>
            <a:r>
              <a:rPr lang="en-US" noProof="0"/>
              <a:t>Subchapter Level 2	1</a:t>
            </a:r>
          </a:p>
          <a:p>
            <a:pPr lvl="3"/>
            <a:r>
              <a:rPr lang="en-US" noProof="0"/>
              <a:t>Subchapter Level 2	1</a:t>
            </a:r>
          </a:p>
          <a:p>
            <a:pPr lvl="4"/>
            <a:r>
              <a:rPr lang="en-US" noProof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/>
              <a:t>Chapter Title</a:t>
            </a:r>
          </a:p>
          <a:p>
            <a:pPr lvl="1"/>
            <a:r>
              <a:rPr lang="en-US" noProof="0"/>
              <a:t>Subchapter Level 1	1</a:t>
            </a:r>
          </a:p>
          <a:p>
            <a:pPr lvl="2"/>
            <a:r>
              <a:rPr lang="en-US" noProof="0"/>
              <a:t>Subchapter Level 2	1</a:t>
            </a:r>
          </a:p>
          <a:p>
            <a:pPr lvl="3"/>
            <a:r>
              <a:rPr lang="en-US" noProof="0"/>
              <a:t>Subchapter Level 2	1</a:t>
            </a:r>
          </a:p>
          <a:p>
            <a:pPr lvl="4"/>
            <a:r>
              <a:rPr lang="en-US" noProof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/>
              <a:t>Insert </a:t>
            </a:r>
            <a:r>
              <a:rPr lang="en-US" noProof="0"/>
              <a:t>Background</a:t>
            </a:r>
            <a:r>
              <a:rPr lang="de-AT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Chapter</a:t>
            </a:r>
            <a:r>
              <a:rPr lang="de-AT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Chapter</a:t>
            </a:r>
            <a:r>
              <a:rPr lang="de-AT"/>
              <a:t> </a:t>
            </a:r>
            <a:r>
              <a:rPr lang="en-US" noProof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Add Title</a:t>
            </a:r>
            <a:endParaRPr lang="de-AT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err="1"/>
              <a:t>Footnote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8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First</a:t>
            </a:r>
            <a:r>
              <a:rPr lang="de-DE"/>
              <a:t> Level</a:t>
            </a:r>
          </a:p>
          <a:p>
            <a:pPr lvl="2"/>
            <a:r>
              <a:rPr lang="en-US" noProof="0"/>
              <a:t>Second</a:t>
            </a:r>
            <a:r>
              <a:rPr lang="de-DE"/>
              <a:t> Level</a:t>
            </a:r>
          </a:p>
          <a:p>
            <a:pPr lvl="3"/>
            <a:r>
              <a:rPr lang="en-US" noProof="0"/>
              <a:t>Third</a:t>
            </a:r>
            <a:r>
              <a:rPr lang="de-DE"/>
              <a:t> Level</a:t>
            </a:r>
          </a:p>
          <a:p>
            <a:pPr lvl="4"/>
            <a:r>
              <a:rPr lang="en-US" noProof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First</a:t>
            </a:r>
            <a:r>
              <a:rPr lang="de-DE"/>
              <a:t> Level</a:t>
            </a:r>
          </a:p>
          <a:p>
            <a:pPr lvl="2"/>
            <a:r>
              <a:rPr lang="en-US" noProof="0"/>
              <a:t>Second</a:t>
            </a:r>
            <a:r>
              <a:rPr lang="de-DE"/>
              <a:t> Level</a:t>
            </a:r>
          </a:p>
          <a:p>
            <a:pPr lvl="3"/>
            <a:r>
              <a:rPr lang="en-US" noProof="0"/>
              <a:t>Third</a:t>
            </a:r>
            <a:r>
              <a:rPr lang="de-DE"/>
              <a:t> Level</a:t>
            </a:r>
          </a:p>
          <a:p>
            <a:pPr lvl="4"/>
            <a:r>
              <a:rPr lang="en-US" noProof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  <p:sldLayoutId id="2147483664" r:id="rId5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69" r:id="rId12"/>
    <p:sldLayoutId id="2147483670" r:id="rId13"/>
    <p:sldLayoutId id="2147483671" r:id="rId14"/>
    <p:sldLayoutId id="2147483672" r:id="rId15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4.png"/><Relationship Id="rId7" Type="http://schemas.openxmlformats.org/officeDocument/2006/relationships/image" Target="../media/image2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0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5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2.png"/><Relationship Id="rId7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7.png"/><Relationship Id="rId7" Type="http://schemas.openxmlformats.org/officeDocument/2006/relationships/image" Target="../media/image14.png"/><Relationship Id="rId2" Type="http://schemas.openxmlformats.org/officeDocument/2006/relationships/hyperlink" Target="https://arxiv.org/abs/1411.2466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indico.cern.ch/event/783429/contributions/3376675/attachments/1829951/2996531/Oxford_April2019_V1.pdf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4.png"/><Relationship Id="rId7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AEB2A6-C71F-0538-4083-5C97297C2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5524" y="1324808"/>
            <a:ext cx="5013171" cy="1651111"/>
          </a:xfrm>
        </p:spPr>
        <p:txBody>
          <a:bodyPr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>
                <a:latin typeface="Avenir Next LT Pro"/>
              </a:rPr>
              <a:t>Standalone muon-system reconstruction in idea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3C0E02C-F7A1-FCC4-11A2-E245AD423E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9678" y="3002521"/>
            <a:ext cx="4711402" cy="378519"/>
          </a:xfrm>
        </p:spPr>
        <p:txBody>
          <a:bodyPr vert="horz" lIns="68580" tIns="34290" rIns="68580" bIns="34290" rtlCol="0" anchor="t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>
                <a:latin typeface="Sabon Next LT"/>
                <a:cs typeface="Sabon Next LT"/>
              </a:rPr>
              <a:t>8</a:t>
            </a:r>
            <a:r>
              <a:rPr lang="en-US" sz="1700" baseline="30000" dirty="0">
                <a:latin typeface="Sabon Next LT"/>
                <a:cs typeface="Sabon Next LT"/>
              </a:rPr>
              <a:t>th</a:t>
            </a:r>
            <a:r>
              <a:rPr lang="en-US" sz="1700" dirty="0">
                <a:latin typeface="Sabon Next LT"/>
                <a:cs typeface="Sabon Next LT"/>
              </a:rPr>
              <a:t> FCC Physics workshop, 16 January 2025.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B60069-490F-6B34-EAD3-1DEC642BF1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6309" y="1074819"/>
            <a:ext cx="4690872" cy="322326"/>
          </a:xfrm>
        </p:spPr>
        <p:txBody>
          <a:bodyPr vert="horz" lIns="68580" tIns="34290" rIns="68580" bIns="34290" rtlCol="0" anchor="t">
            <a:norm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00000"/>
                </a:solidFill>
                <a:latin typeface="Sabon Next LT"/>
                <a:cs typeface="Sabon Next LT"/>
              </a:rPr>
              <a:t>Mahmoud Ali</a:t>
            </a:r>
          </a:p>
        </p:txBody>
      </p:sp>
      <p:pic>
        <p:nvPicPr>
          <p:cNvPr id="2" name="Picture 1" descr="A blue and white logo&#10;&#10;Description automatically generated">
            <a:extLst>
              <a:ext uri="{FF2B5EF4-FFF2-40B4-BE49-F238E27FC236}">
                <a16:creationId xmlns:a16="http://schemas.microsoft.com/office/drawing/2014/main" id="{7CFFA183-3C6C-5E1F-85A9-0A349159D1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0105" y="3375838"/>
            <a:ext cx="858921" cy="859107"/>
          </a:xfrm>
          <a:prstGeom prst="rect">
            <a:avLst/>
          </a:prstGeom>
        </p:spPr>
      </p:pic>
      <p:pic>
        <p:nvPicPr>
          <p:cNvPr id="6" name="Picture 5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B9F69AE5-38B9-E336-11B2-E9FCA3C747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1969" y="3556776"/>
            <a:ext cx="1544907" cy="549605"/>
          </a:xfrm>
          <a:prstGeom prst="rect">
            <a:avLst/>
          </a:prstGeom>
        </p:spPr>
      </p:pic>
      <p:pic>
        <p:nvPicPr>
          <p:cNvPr id="8" name="Picture 7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4201D43-026A-AFEB-D91B-DB38590E64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320" y="3559571"/>
            <a:ext cx="2024465" cy="512032"/>
          </a:xfrm>
          <a:prstGeom prst="rect">
            <a:avLst/>
          </a:prstGeom>
        </p:spPr>
      </p:pic>
      <p:pic>
        <p:nvPicPr>
          <p:cNvPr id="11" name="Picture 10" descr="A hexagon shaped object with red trim&#10;&#10;Description automatically generated">
            <a:extLst>
              <a:ext uri="{FF2B5EF4-FFF2-40B4-BE49-F238E27FC236}">
                <a16:creationId xmlns:a16="http://schemas.microsoft.com/office/drawing/2014/main" id="{FB300271-7536-9DFE-09A0-2822633706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83" y="624189"/>
            <a:ext cx="5171365" cy="3668874"/>
          </a:xfrm>
          <a:prstGeom prst="rect">
            <a:avLst/>
          </a:prstGeom>
        </p:spPr>
      </p:pic>
      <p:pic>
        <p:nvPicPr>
          <p:cNvPr id="15" name="Picture 14" descr="A blue logo with text&#10;&#10;Description automatically generated">
            <a:extLst>
              <a:ext uri="{FF2B5EF4-FFF2-40B4-BE49-F238E27FC236}">
                <a16:creationId xmlns:a16="http://schemas.microsoft.com/office/drawing/2014/main" id="{E8BA2552-56BE-2582-888C-AA35D01EB0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286" y="3556776"/>
            <a:ext cx="543919" cy="554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9077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041C41-DD27-69B9-9484-98A9FB4D0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AA16AA2-1664-D2F2-68FB-8AA871BBAA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BD8E9F6B-AA73-B69C-82D1-B4AF6BDB313A}"/>
              </a:ext>
            </a:extLst>
          </p:cNvPr>
          <p:cNvSpPr txBox="1"/>
          <p:nvPr/>
        </p:nvSpPr>
        <p:spPr>
          <a:xfrm>
            <a:off x="3445181" y="45468"/>
            <a:ext cx="2038500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>
                <a:solidFill>
                  <a:schemeClr val="bg1"/>
                </a:solidFill>
                <a:latin typeface="Copperplate Gothic Light"/>
              </a:rPr>
              <a:t>Mahmoud Ali</a:t>
            </a:r>
            <a:endParaRPr lang="en-US">
              <a:solidFill>
                <a:schemeClr val="bg1"/>
              </a:solidFill>
              <a:latin typeface="Copperplate Gothic Ligh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574089-1AA2-3F3B-4E71-00CFBC731013}"/>
              </a:ext>
            </a:extLst>
          </p:cNvPr>
          <p:cNvSpPr txBox="1"/>
          <p:nvPr/>
        </p:nvSpPr>
        <p:spPr>
          <a:xfrm>
            <a:off x="270963" y="527162"/>
            <a:ext cx="63017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Delphes</a:t>
            </a:r>
            <a:r>
              <a:rPr lang="en-US" sz="2000" dirty="0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 study</a:t>
            </a:r>
            <a:r>
              <a:rPr lang="en-US" sz="2000" dirty="0">
                <a:solidFill>
                  <a:srgbClr val="0F124A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: Tracks from Standalone </a:t>
            </a:r>
            <a:r>
              <a:rPr lang="en-US" sz="2000" dirty="0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Muon-system </a:t>
            </a:r>
            <a:endParaRPr lang="en-US" sz="2000" dirty="0">
              <a:solidFill>
                <a:srgbClr val="0F124A"/>
              </a:solidFill>
              <a:effectLst/>
              <a:latin typeface="Sabon Next LT" panose="02000500000000000000" pitchFamily="2" charset="0"/>
              <a:cs typeface="Sabon Next LT" panose="02000500000000000000" pitchFamily="2" charset="0"/>
            </a:endParaRPr>
          </a:p>
          <a:p>
            <a:r>
              <a:rPr lang="en-US" sz="2000" b="1" dirty="0">
                <a:solidFill>
                  <a:srgbClr val="0F124A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Varying detector space resolution: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5AAE547B-9493-88F9-770E-50DE28511925}"/>
              </a:ext>
            </a:extLst>
          </p:cNvPr>
          <p:cNvSpPr>
            <a:spLocks noGrp="1"/>
          </p:cNvSpPr>
          <p:nvPr/>
        </p:nvSpPr>
        <p:spPr>
          <a:xfrm>
            <a:off x="398241" y="1206893"/>
            <a:ext cx="5085440" cy="34506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effectLst/>
                <a:latin typeface="Avenir Next LT Pro" panose="020B0504020202020204" pitchFamily="34" charset="77"/>
              </a:rPr>
              <a:t>4 Layers with level-arm = 50 cm, and only two yokes.</a:t>
            </a:r>
          </a:p>
        </p:txBody>
      </p:sp>
      <p:sp>
        <p:nvSpPr>
          <p:cNvPr id="10" name="Textfeld 4">
            <a:extLst>
              <a:ext uri="{FF2B5EF4-FFF2-40B4-BE49-F238E27FC236}">
                <a16:creationId xmlns:a16="http://schemas.microsoft.com/office/drawing/2014/main" id="{87EB5274-D1A7-2341-32B3-E91AB8696546}"/>
              </a:ext>
            </a:extLst>
          </p:cNvPr>
          <p:cNvSpPr txBox="1"/>
          <p:nvPr/>
        </p:nvSpPr>
        <p:spPr>
          <a:xfrm>
            <a:off x="862358" y="45469"/>
            <a:ext cx="2194363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8</a:t>
            </a:r>
            <a:r>
              <a:rPr lang="en-US" sz="900" baseline="300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th</a:t>
            </a:r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 FCC Physics workshop</a:t>
            </a:r>
          </a:p>
        </p:txBody>
      </p:sp>
      <p:pic>
        <p:nvPicPr>
          <p:cNvPr id="15" name="Picture 1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DB067358-3732-3B28-106D-493164C6FF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3830" y="20350"/>
            <a:ext cx="1259899" cy="322984"/>
          </a:xfrm>
          <a:prstGeom prst="rect">
            <a:avLst/>
          </a:prstGeom>
        </p:spPr>
      </p:pic>
      <p:pic>
        <p:nvPicPr>
          <p:cNvPr id="17" name="Picture 16" descr="A black and white logo&#10;&#10;Description automatically generated">
            <a:extLst>
              <a:ext uri="{FF2B5EF4-FFF2-40B4-BE49-F238E27FC236}">
                <a16:creationId xmlns:a16="http://schemas.microsoft.com/office/drawing/2014/main" id="{A564887D-7710-88AF-6820-F466DE833C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764" y="46761"/>
            <a:ext cx="554183" cy="259772"/>
          </a:xfrm>
          <a:prstGeom prst="rect">
            <a:avLst/>
          </a:prstGeom>
        </p:spPr>
      </p:pic>
      <p:pic>
        <p:nvPicPr>
          <p:cNvPr id="18" name="Picture 17" descr="A logo with white text&#10;&#10;Description automatically generated">
            <a:extLst>
              <a:ext uri="{FF2B5EF4-FFF2-40B4-BE49-F238E27FC236}">
                <a16:creationId xmlns:a16="http://schemas.microsoft.com/office/drawing/2014/main" id="{0932EB3F-D89C-2CA0-E750-A4F8D863F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372" y="26863"/>
            <a:ext cx="322326" cy="320040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F247D779-EBB5-AC86-4A39-24C8C64B5FF4}"/>
              </a:ext>
            </a:extLst>
          </p:cNvPr>
          <p:cNvSpPr/>
          <p:nvPr/>
        </p:nvSpPr>
        <p:spPr>
          <a:xfrm>
            <a:off x="442227" y="2012902"/>
            <a:ext cx="2382210" cy="32423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CA5B53A-4262-CEBE-9861-9A81CAD025BF}"/>
              </a:ext>
            </a:extLst>
          </p:cNvPr>
          <p:cNvSpPr/>
          <p:nvPr/>
        </p:nvSpPr>
        <p:spPr>
          <a:xfrm>
            <a:off x="442227" y="1953221"/>
            <a:ext cx="2382210" cy="333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42866DE-5EDB-DB1F-E3AF-5B5EBA00BBAA}"/>
              </a:ext>
            </a:extLst>
          </p:cNvPr>
          <p:cNvSpPr/>
          <p:nvPr/>
        </p:nvSpPr>
        <p:spPr>
          <a:xfrm>
            <a:off x="442227" y="2363658"/>
            <a:ext cx="2382210" cy="333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CB940F0-8E6D-4847-003A-422E02FE3FE2}"/>
              </a:ext>
            </a:extLst>
          </p:cNvPr>
          <p:cNvSpPr/>
          <p:nvPr/>
        </p:nvSpPr>
        <p:spPr>
          <a:xfrm>
            <a:off x="442227" y="2776503"/>
            <a:ext cx="2382210" cy="333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6DC7AC0-0D60-A1E3-1AFC-6A330D53ED82}"/>
              </a:ext>
            </a:extLst>
          </p:cNvPr>
          <p:cNvSpPr/>
          <p:nvPr/>
        </p:nvSpPr>
        <p:spPr>
          <a:xfrm>
            <a:off x="443552" y="2427691"/>
            <a:ext cx="2382210" cy="32423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35C8AC8-55E3-7503-8A70-445598895ECD}"/>
              </a:ext>
            </a:extLst>
          </p:cNvPr>
          <p:cNvSpPr/>
          <p:nvPr/>
        </p:nvSpPr>
        <p:spPr>
          <a:xfrm>
            <a:off x="443552" y="1541078"/>
            <a:ext cx="2382210" cy="333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0041B1B8-9BD6-774A-1FB4-9B9CE2EE5D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08" y="3105361"/>
            <a:ext cx="2583333" cy="1858187"/>
          </a:xfrm>
          <a:prstGeom prst="rect">
            <a:avLst/>
          </a:prstGeom>
        </p:spPr>
      </p:pic>
      <p:pic>
        <p:nvPicPr>
          <p:cNvPr id="13" name="Picture 12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33ED6B06-ACB3-16DE-37B2-4FE9ACC151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764" y="3105359"/>
            <a:ext cx="2583333" cy="1858187"/>
          </a:xfrm>
          <a:prstGeom prst="rect">
            <a:avLst/>
          </a:prstGeom>
        </p:spPr>
      </p:pic>
      <p:pic>
        <p:nvPicPr>
          <p:cNvPr id="20" name="Picture 19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CAAB4031-3087-5DEA-227D-CC0E2C4AAF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611" y="3105359"/>
            <a:ext cx="2583335" cy="1858188"/>
          </a:xfrm>
          <a:prstGeom prst="rect">
            <a:avLst/>
          </a:prstGeom>
        </p:spPr>
      </p:pic>
      <p:pic>
        <p:nvPicPr>
          <p:cNvPr id="22" name="Picture 21" descr="A graph of a graph&#10;&#10;Description automatically generated">
            <a:extLst>
              <a:ext uri="{FF2B5EF4-FFF2-40B4-BE49-F238E27FC236}">
                <a16:creationId xmlns:a16="http://schemas.microsoft.com/office/drawing/2014/main" id="{8942FD34-55CF-5241-5882-D463E36B7A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611" y="1127404"/>
            <a:ext cx="2583334" cy="1858188"/>
          </a:xfrm>
          <a:prstGeom prst="rect">
            <a:avLst/>
          </a:prstGeom>
        </p:spPr>
      </p:pic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E61E78E3-5668-4F60-8EE7-FB8541E219A4}"/>
              </a:ext>
            </a:extLst>
          </p:cNvPr>
          <p:cNvSpPr>
            <a:spLocks noGrp="1"/>
          </p:cNvSpPr>
          <p:nvPr/>
        </p:nvSpPr>
        <p:spPr>
          <a:xfrm>
            <a:off x="630485" y="3408414"/>
            <a:ext cx="1190668" cy="3393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1000" b="1" dirty="0">
                <a:solidFill>
                  <a:schemeClr val="tx1"/>
                </a:solidFill>
                <a:effectLst/>
                <a:latin typeface="Avenir Next LT Pro" panose="020B0504020202020204" pitchFamily="34" charset="77"/>
              </a:rPr>
              <a:t>400 µm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99F984C9-552E-682F-F0D0-71CCE4120BB8}"/>
              </a:ext>
            </a:extLst>
          </p:cNvPr>
          <p:cNvSpPr>
            <a:spLocks noGrp="1"/>
          </p:cNvSpPr>
          <p:nvPr/>
        </p:nvSpPr>
        <p:spPr>
          <a:xfrm>
            <a:off x="3421830" y="3408413"/>
            <a:ext cx="1190668" cy="3393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1000" b="1" dirty="0">
                <a:solidFill>
                  <a:schemeClr val="tx1"/>
                </a:solidFill>
                <a:latin typeface="Avenir Next LT Pro" panose="020B0504020202020204" pitchFamily="34" charset="77"/>
              </a:rPr>
              <a:t>3</a:t>
            </a:r>
            <a:r>
              <a:rPr lang="en-US" sz="1000" b="1" dirty="0">
                <a:solidFill>
                  <a:schemeClr val="tx1"/>
                </a:solidFill>
                <a:effectLst/>
                <a:latin typeface="Avenir Next LT Pro" panose="020B0504020202020204" pitchFamily="34" charset="77"/>
              </a:rPr>
              <a:t>00 µm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1E293240-D52F-D034-4578-83E3DE5C4EBD}"/>
              </a:ext>
            </a:extLst>
          </p:cNvPr>
          <p:cNvSpPr>
            <a:spLocks noGrp="1"/>
          </p:cNvSpPr>
          <p:nvPr/>
        </p:nvSpPr>
        <p:spPr>
          <a:xfrm>
            <a:off x="6317430" y="3408412"/>
            <a:ext cx="1190668" cy="3393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1000" b="1" dirty="0">
                <a:solidFill>
                  <a:schemeClr val="tx1"/>
                </a:solidFill>
                <a:effectLst/>
                <a:latin typeface="Avenir Next LT Pro" panose="020B0504020202020204" pitchFamily="34" charset="77"/>
              </a:rPr>
              <a:t>200 µm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A72CD2CE-0243-BA89-5CCC-9EB0FEA03971}"/>
              </a:ext>
            </a:extLst>
          </p:cNvPr>
          <p:cNvSpPr>
            <a:spLocks noGrp="1"/>
          </p:cNvSpPr>
          <p:nvPr/>
        </p:nvSpPr>
        <p:spPr>
          <a:xfrm>
            <a:off x="6317430" y="1424442"/>
            <a:ext cx="1190668" cy="3393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1000" b="1" dirty="0">
                <a:solidFill>
                  <a:schemeClr val="tx1"/>
                </a:solidFill>
                <a:latin typeface="Avenir Next LT Pro" panose="020B0504020202020204" pitchFamily="34" charset="77"/>
              </a:rPr>
              <a:t>1</a:t>
            </a:r>
            <a:r>
              <a:rPr lang="en-US" sz="1000" b="1" dirty="0">
                <a:solidFill>
                  <a:schemeClr val="tx1"/>
                </a:solidFill>
                <a:effectLst/>
                <a:latin typeface="Avenir Next LT Pro" panose="020B0504020202020204" pitchFamily="34" charset="77"/>
              </a:rPr>
              <a:t>00 µm</a:t>
            </a:r>
          </a:p>
        </p:txBody>
      </p:sp>
    </p:spTree>
    <p:extLst>
      <p:ext uri="{BB962C8B-B14F-4D97-AF65-F5344CB8AC3E}">
        <p14:creationId xmlns:p14="http://schemas.microsoft.com/office/powerpoint/2010/main" val="2703584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C13125-E184-8FD4-3B31-92A5A10712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B6C18C3F-9127-A840-FC0C-CDC728B977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DF1EF433-97F2-E55D-21D0-6FD62BA96165}"/>
              </a:ext>
            </a:extLst>
          </p:cNvPr>
          <p:cNvSpPr txBox="1"/>
          <p:nvPr/>
        </p:nvSpPr>
        <p:spPr>
          <a:xfrm>
            <a:off x="3445181" y="45468"/>
            <a:ext cx="2038500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>
                <a:solidFill>
                  <a:schemeClr val="bg1"/>
                </a:solidFill>
                <a:latin typeface="Copperplate Gothic Light"/>
              </a:rPr>
              <a:t>Mahmoud Ali</a:t>
            </a:r>
            <a:endParaRPr lang="en-US">
              <a:solidFill>
                <a:schemeClr val="bg1"/>
              </a:solidFill>
              <a:latin typeface="Copperplate Gothic Ligh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200E1E-6CCA-513B-EC92-90C3795535C8}"/>
              </a:ext>
            </a:extLst>
          </p:cNvPr>
          <p:cNvSpPr txBox="1"/>
          <p:nvPr/>
        </p:nvSpPr>
        <p:spPr>
          <a:xfrm>
            <a:off x="270963" y="527162"/>
            <a:ext cx="6301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F124A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Scannin</a:t>
            </a:r>
            <a:r>
              <a:rPr lang="en-US" sz="2000" b="1" dirty="0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g over transverse momentum</a:t>
            </a:r>
            <a:r>
              <a:rPr lang="en-US" sz="2000" b="1" dirty="0">
                <a:solidFill>
                  <a:srgbClr val="0F124A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: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534EFBBD-82F4-6E65-A56E-4A5F7AD50BBB}"/>
              </a:ext>
            </a:extLst>
          </p:cNvPr>
          <p:cNvSpPr>
            <a:spLocks noGrp="1"/>
          </p:cNvSpPr>
          <p:nvPr/>
        </p:nvSpPr>
        <p:spPr>
          <a:xfrm>
            <a:off x="318728" y="1003102"/>
            <a:ext cx="4291413" cy="13902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effectLst/>
                <a:latin typeface="Avenir Next LT Pro" panose="020B0504020202020204" pitchFamily="34" charset="77"/>
              </a:rPr>
              <a:t>To summarize, 4 different muon-system apparatuses in comparison.</a:t>
            </a:r>
          </a:p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Avenir Next LT Pro" panose="020B0504020202020204" pitchFamily="34" charset="77"/>
              </a:rPr>
              <a:t># Layers – detector space resolution- level-arm distance(cm).</a:t>
            </a:r>
            <a:endParaRPr lang="en-US" dirty="0">
              <a:solidFill>
                <a:schemeClr val="tx1"/>
              </a:solidFill>
              <a:effectLst/>
              <a:latin typeface="Avenir Next LT Pro" panose="020B0504020202020204" pitchFamily="34" charset="77"/>
            </a:endParaRPr>
          </a:p>
        </p:txBody>
      </p:sp>
      <p:sp>
        <p:nvSpPr>
          <p:cNvPr id="10" name="Textfeld 4">
            <a:extLst>
              <a:ext uri="{FF2B5EF4-FFF2-40B4-BE49-F238E27FC236}">
                <a16:creationId xmlns:a16="http://schemas.microsoft.com/office/drawing/2014/main" id="{146BD225-0726-678C-8B82-9B32F3AB0EF4}"/>
              </a:ext>
            </a:extLst>
          </p:cNvPr>
          <p:cNvSpPr txBox="1"/>
          <p:nvPr/>
        </p:nvSpPr>
        <p:spPr>
          <a:xfrm>
            <a:off x="862358" y="45469"/>
            <a:ext cx="2194363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8</a:t>
            </a:r>
            <a:r>
              <a:rPr lang="en-US" sz="900" baseline="300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th</a:t>
            </a:r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 FCC Physics workshop</a:t>
            </a:r>
          </a:p>
        </p:txBody>
      </p:sp>
      <p:pic>
        <p:nvPicPr>
          <p:cNvPr id="15" name="Picture 1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43DEC8CE-689B-CE85-3C51-6E0D7ECEF3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3830" y="20350"/>
            <a:ext cx="1259899" cy="322984"/>
          </a:xfrm>
          <a:prstGeom prst="rect">
            <a:avLst/>
          </a:prstGeom>
        </p:spPr>
      </p:pic>
      <p:pic>
        <p:nvPicPr>
          <p:cNvPr id="17" name="Picture 16" descr="A black and white logo&#10;&#10;Description automatically generated">
            <a:extLst>
              <a:ext uri="{FF2B5EF4-FFF2-40B4-BE49-F238E27FC236}">
                <a16:creationId xmlns:a16="http://schemas.microsoft.com/office/drawing/2014/main" id="{6B10E1C4-2454-79E5-F06A-9F00C7A117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764" y="46761"/>
            <a:ext cx="554183" cy="259772"/>
          </a:xfrm>
          <a:prstGeom prst="rect">
            <a:avLst/>
          </a:prstGeom>
        </p:spPr>
      </p:pic>
      <p:pic>
        <p:nvPicPr>
          <p:cNvPr id="18" name="Picture 17" descr="A logo with white text&#10;&#10;Description automatically generated">
            <a:extLst>
              <a:ext uri="{FF2B5EF4-FFF2-40B4-BE49-F238E27FC236}">
                <a16:creationId xmlns:a16="http://schemas.microsoft.com/office/drawing/2014/main" id="{0184EC78-9F85-A8D8-7830-DB6823E232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372" y="26863"/>
            <a:ext cx="322326" cy="320040"/>
          </a:xfrm>
          <a:prstGeom prst="rect">
            <a:avLst/>
          </a:prstGeom>
        </p:spPr>
      </p:pic>
      <p:pic>
        <p:nvPicPr>
          <p:cNvPr id="19" name="Picture 18" descr="A graph of different colored dots and numbers&#10;&#10;Description automatically generated">
            <a:extLst>
              <a:ext uri="{FF2B5EF4-FFF2-40B4-BE49-F238E27FC236}">
                <a16:creationId xmlns:a16="http://schemas.microsoft.com/office/drawing/2014/main" id="{4313C2B9-1114-4897-DBAF-BAA64167D6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41" y="824975"/>
            <a:ext cx="4291776" cy="308706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B991985-A65B-4B27-D313-A359A87737C1}"/>
              </a:ext>
            </a:extLst>
          </p:cNvPr>
          <p:cNvSpPr txBox="1"/>
          <p:nvPr/>
        </p:nvSpPr>
        <p:spPr>
          <a:xfrm>
            <a:off x="72181" y="2217807"/>
            <a:ext cx="4746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Full-SIM: Standalone Muon-system Reconstruction </a:t>
            </a:r>
            <a:endParaRPr lang="en-US" sz="2000" dirty="0">
              <a:solidFill>
                <a:srgbClr val="0F124A"/>
              </a:solidFill>
              <a:effectLst/>
              <a:latin typeface="Sabon Next LT" panose="02000500000000000000" pitchFamily="2" charset="0"/>
              <a:cs typeface="Sabon Next LT" panose="02000500000000000000" pitchFamily="2" charset="0"/>
            </a:endParaRPr>
          </a:p>
          <a:p>
            <a:endParaRPr lang="en-US" sz="2000" dirty="0">
              <a:solidFill>
                <a:srgbClr val="0F124A"/>
              </a:solidFill>
              <a:effectLst/>
              <a:latin typeface="Sabon Next LT" panose="02000500000000000000" pitchFamily="2" charset="0"/>
              <a:cs typeface="Sabon Next LT" panose="02000500000000000000" pitchFamily="2" charset="0"/>
            </a:endParaRP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D0D1423A-22DD-4080-915B-8AB8E41312B7}"/>
              </a:ext>
            </a:extLst>
          </p:cNvPr>
          <p:cNvSpPr>
            <a:spLocks noGrp="1"/>
          </p:cNvSpPr>
          <p:nvPr/>
        </p:nvSpPr>
        <p:spPr>
          <a:xfrm>
            <a:off x="199458" y="2921394"/>
            <a:ext cx="4410683" cy="334108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The plan is to start from the dd4hep implementation of IDEA detector and</a:t>
            </a:r>
            <a:r>
              <a:rPr lang="en-US" dirty="0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 adopting CLD tracking on our IDEA muon-system.</a:t>
            </a:r>
            <a:endParaRPr lang="en-US" dirty="0">
              <a:solidFill>
                <a:schemeClr val="tx1"/>
              </a:solidFill>
              <a:effectLst/>
              <a:highlight>
                <a:srgbClr val="FFFFFF"/>
              </a:highlight>
              <a:latin typeface="Avenir Next LT Pro" panose="020B0504020202020204" pitchFamily="34" charset="77"/>
            </a:endParaRPr>
          </a:p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Applying surface plugin to be able to use it in </a:t>
            </a:r>
            <a:r>
              <a:rPr lang="en-US" b="1" dirty="0" err="1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DDPlanarDigi</a:t>
            </a:r>
            <a:r>
              <a:rPr lang="en-US" dirty="0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. Which will smear the hit positions.</a:t>
            </a:r>
          </a:p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The using the output as an input to </a:t>
            </a:r>
            <a:r>
              <a:rPr lang="en-US" b="1" i="0" dirty="0" err="1">
                <a:solidFill>
                  <a:schemeClr val="tx1"/>
                </a:solidFill>
                <a:effectLst/>
                <a:latin typeface="Avenir Next LT Pro" panose="020B0504020202020204" pitchFamily="34" charset="77"/>
              </a:rPr>
              <a:t>SiliconTracking_MarlinTrk</a:t>
            </a:r>
            <a:r>
              <a:rPr lang="en-US" b="1" dirty="0">
                <a:solidFill>
                  <a:schemeClr val="tx1"/>
                </a:solidFill>
                <a:latin typeface="Avenir Next LT Pro" panose="020B0504020202020204" pitchFamily="34" charset="77"/>
              </a:rPr>
              <a:t>.</a:t>
            </a:r>
            <a:endParaRPr lang="en-US" b="1" dirty="0">
              <a:solidFill>
                <a:schemeClr val="tx1"/>
              </a:solidFill>
              <a:highlight>
                <a:srgbClr val="FFFFFF"/>
              </a:highlight>
              <a:latin typeface="Avenir Next LT Pro" panose="020B0504020202020204" pitchFamily="34" charset="77"/>
            </a:endParaRPr>
          </a:p>
          <a:p>
            <a:endParaRPr lang="en-US" dirty="0">
              <a:solidFill>
                <a:schemeClr val="tx1"/>
              </a:solidFill>
              <a:effectLst/>
              <a:highlight>
                <a:srgbClr val="FFFFFF"/>
              </a:highlight>
              <a:latin typeface="Avenir Next LT Pro" panose="020B0504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2304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350" dirty="0">
                <a:latin typeface="Copperplate Gothic Light"/>
              </a:rPr>
              <a:t>Thank you </a:t>
            </a:r>
            <a:br>
              <a:rPr lang="en-US" sz="3350" dirty="0">
                <a:latin typeface="Copperplate Gothic Light"/>
              </a:rPr>
            </a:br>
            <a:r>
              <a:rPr lang="en-US" sz="3350" dirty="0">
                <a:latin typeface="Copperplate Gothic Light"/>
              </a:rPr>
              <a:t>for your attention.</a:t>
            </a:r>
            <a:endParaRPr lang="de-AT" sz="3350" dirty="0">
              <a:latin typeface="Copperplate Gothic Light"/>
            </a:endParaRPr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1F78A14-05FE-D0AF-17DB-CEA36FAD5F3F}"/>
              </a:ext>
            </a:extLst>
          </p:cNvPr>
          <p:cNvSpPr txBox="1"/>
          <p:nvPr/>
        </p:nvSpPr>
        <p:spPr>
          <a:xfrm>
            <a:off x="3445181" y="45468"/>
            <a:ext cx="2038500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  <a:latin typeface="Copperplate Gothic Light"/>
              </a:rPr>
              <a:t>Mahmoud Ali</a:t>
            </a:r>
            <a:endParaRPr lang="en-US" dirty="0">
              <a:solidFill>
                <a:schemeClr val="bg1"/>
              </a:solidFill>
              <a:latin typeface="Copperplate Gothic Light"/>
              <a:cs typeface="Arial"/>
            </a:endParaRPr>
          </a:p>
        </p:txBody>
      </p:sp>
      <p:sp>
        <p:nvSpPr>
          <p:cNvPr id="3" name="TextBox 6">
            <a:extLst>
              <a:ext uri="{FF2B5EF4-FFF2-40B4-BE49-F238E27FC236}">
                <a16:creationId xmlns:a16="http://schemas.microsoft.com/office/drawing/2014/main" id="{7D3F0771-B57C-60E4-9EEC-EABCE238ABCF}"/>
              </a:ext>
            </a:extLst>
          </p:cNvPr>
          <p:cNvSpPr txBox="1"/>
          <p:nvPr/>
        </p:nvSpPr>
        <p:spPr>
          <a:xfrm>
            <a:off x="3541258" y="4694464"/>
            <a:ext cx="2057400" cy="225126"/>
          </a:xfrm>
          <a:prstGeom prst="rect">
            <a:avLst/>
          </a:prstGeom>
          <a:noFill/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bg1"/>
                </a:solidFill>
                <a:latin typeface="Copperplate Gothic Light"/>
              </a:rPr>
              <a:t>Mahmoud.ali@bo.infn.it</a:t>
            </a:r>
            <a:endParaRPr lang="en-US">
              <a:solidFill>
                <a:schemeClr val="bg1"/>
              </a:solidFill>
              <a:latin typeface="Copperplate Gothic Light"/>
              <a:cs typeface="Arial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A08D29F-FFAA-741F-D0BB-E89A5643094F}"/>
              </a:ext>
            </a:extLst>
          </p:cNvPr>
          <p:cNvSpPr txBox="1"/>
          <p:nvPr/>
        </p:nvSpPr>
        <p:spPr>
          <a:xfrm>
            <a:off x="862358" y="45469"/>
            <a:ext cx="2194363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8</a:t>
            </a:r>
            <a:r>
              <a:rPr lang="en-US" sz="900" baseline="300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th</a:t>
            </a:r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 FCC Physics workshop</a:t>
            </a:r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9D5E972-8F6A-D522-3419-8D3DB546B4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3830" y="20350"/>
            <a:ext cx="1259899" cy="322984"/>
          </a:xfrm>
          <a:prstGeom prst="rect">
            <a:avLst/>
          </a:prstGeom>
        </p:spPr>
      </p:pic>
      <p:pic>
        <p:nvPicPr>
          <p:cNvPr id="10" name="Picture 9" descr="A black and white logo&#10;&#10;Description automatically generated">
            <a:extLst>
              <a:ext uri="{FF2B5EF4-FFF2-40B4-BE49-F238E27FC236}">
                <a16:creationId xmlns:a16="http://schemas.microsoft.com/office/drawing/2014/main" id="{2DF25856-8D9C-F649-D748-39A6AA9077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764" y="46761"/>
            <a:ext cx="554183" cy="259772"/>
          </a:xfrm>
          <a:prstGeom prst="rect">
            <a:avLst/>
          </a:prstGeom>
        </p:spPr>
      </p:pic>
      <p:pic>
        <p:nvPicPr>
          <p:cNvPr id="11" name="Picture 10" descr="A logo with white text&#10;&#10;Description automatically generated">
            <a:extLst>
              <a:ext uri="{FF2B5EF4-FFF2-40B4-BE49-F238E27FC236}">
                <a16:creationId xmlns:a16="http://schemas.microsoft.com/office/drawing/2014/main" id="{C712C423-4382-80C9-F903-606CEF9103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372" y="26863"/>
            <a:ext cx="322326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445181" y="45468"/>
            <a:ext cx="2038500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>
                <a:solidFill>
                  <a:schemeClr val="bg1"/>
                </a:solidFill>
                <a:latin typeface="Copperplate Gothic Light"/>
              </a:rPr>
              <a:t>Mahmoud Ali</a:t>
            </a:r>
            <a:endParaRPr lang="en-US">
              <a:solidFill>
                <a:schemeClr val="bg1"/>
              </a:solidFill>
              <a:latin typeface="Copperplate Gothic Ligh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D4846D-5777-5DC1-047D-9961CA49E0B0}"/>
              </a:ext>
            </a:extLst>
          </p:cNvPr>
          <p:cNvSpPr txBox="1"/>
          <p:nvPr/>
        </p:nvSpPr>
        <p:spPr>
          <a:xfrm>
            <a:off x="270963" y="527162"/>
            <a:ext cx="3851857" cy="1231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Full Simulation for FCC:</a:t>
            </a:r>
            <a:endParaRPr lang="en-US" sz="3200" dirty="0">
              <a:latin typeface="Sabon Next LT" panose="02000500000000000000" pitchFamily="2" charset="0"/>
              <a:cs typeface="Sabon Next LT" panose="02000500000000000000" pitchFamily="2" charset="0"/>
            </a:endParaRPr>
          </a:p>
          <a:p>
            <a:endParaRPr lang="en-US" sz="1400" dirty="0">
              <a:solidFill>
                <a:srgbClr val="FFFFFF"/>
              </a:solidFill>
              <a:effectLst/>
              <a:latin typeface="Avenir Next LT Pro" panose="020B0504020202020204" pitchFamily="34" charset="77"/>
            </a:endParaRPr>
          </a:p>
          <a:p>
            <a:endParaRPr lang="en-US" sz="1400" dirty="0">
              <a:solidFill>
                <a:srgbClr val="FFFFFF"/>
              </a:solidFill>
              <a:effectLst/>
              <a:latin typeface="Avenir Next LT Pro" panose="020B0504020202020204" pitchFamily="34" charset="77"/>
            </a:endParaRPr>
          </a:p>
          <a:p>
            <a:pPr algn="l">
              <a:lnSpc>
                <a:spcPts val="3700"/>
              </a:lnSpc>
            </a:pPr>
            <a:endParaRPr lang="en-US" sz="1400" dirty="0">
              <a:latin typeface="Avenir Next LT Pro" panose="020B0504020202020204" pitchFamily="34" charset="77"/>
            </a:endParaRP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3A04843-ADF4-516A-89B7-E90328CD4D52}"/>
              </a:ext>
            </a:extLst>
          </p:cNvPr>
          <p:cNvSpPr>
            <a:spLocks noGrp="1"/>
          </p:cNvSpPr>
          <p:nvPr/>
        </p:nvSpPr>
        <p:spPr>
          <a:xfrm>
            <a:off x="270963" y="1165713"/>
            <a:ext cx="3729069" cy="262824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F124A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The FCC Software fully adopts Key4hep;</a:t>
            </a:r>
          </a:p>
          <a:p>
            <a:r>
              <a:rPr lang="en-US" b="1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Key4hep</a:t>
            </a:r>
            <a:r>
              <a:rPr lang="en-US" dirty="0">
                <a:solidFill>
                  <a:srgbClr val="0F124A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: Complete data processing framework, from generation to data analysis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F124A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Data format is </a:t>
            </a:r>
            <a:r>
              <a:rPr lang="en-US" b="1" dirty="0">
                <a:solidFill>
                  <a:srgbClr val="0F124A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EDM4hep</a:t>
            </a:r>
            <a:r>
              <a:rPr lang="en-US" dirty="0">
                <a:solidFill>
                  <a:srgbClr val="0F124A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F124A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Detector description is </a:t>
            </a:r>
            <a:r>
              <a:rPr lang="en-US" b="1" dirty="0">
                <a:solidFill>
                  <a:srgbClr val="0F124A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DD4hep</a:t>
            </a:r>
            <a:r>
              <a:rPr lang="en-US" dirty="0">
                <a:solidFill>
                  <a:srgbClr val="0F124A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3F4350"/>
                </a:solidFill>
                <a:effectLst/>
                <a:latin typeface="Open Sans" panose="020F0502020204030204" pitchFamily="34" charset="0"/>
              </a:rPr>
              <a:t>Algorithm orchestration done by </a:t>
            </a:r>
            <a:r>
              <a:rPr lang="en-US" b="1" dirty="0">
                <a:solidFill>
                  <a:srgbClr val="0F124A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Gaudi</a:t>
            </a:r>
            <a:r>
              <a:rPr lang="en-US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.</a:t>
            </a:r>
            <a:endParaRPr lang="en-US" dirty="0">
              <a:solidFill>
                <a:srgbClr val="002060"/>
              </a:solidFill>
              <a:latin typeface="Avenir Next LT Pro" panose="020B0504020202020204" pitchFamily="34" charset="77"/>
            </a:endParaRPr>
          </a:p>
          <a:p>
            <a:r>
              <a:rPr lang="en-US" dirty="0">
                <a:solidFill>
                  <a:srgbClr val="002060"/>
                </a:solidFill>
                <a:effectLst/>
                <a:latin typeface="Avenir Next LT Pro" panose="020B0504020202020204" pitchFamily="34" charset="77"/>
              </a:rPr>
              <a:t>Full-SIM goes in 3 stages: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Detector description.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effectLst/>
                <a:latin typeface="Avenir Next LT Pro" panose="020B0504020202020204" pitchFamily="34" charset="77"/>
              </a:rPr>
              <a:t>Digitization.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Reconstruction (if available).</a:t>
            </a:r>
          </a:p>
          <a:p>
            <a:r>
              <a:rPr lang="en-US" dirty="0">
                <a:solidFill>
                  <a:srgbClr val="002060"/>
                </a:solidFill>
                <a:effectLst/>
                <a:latin typeface="Avenir Next LT Pro" panose="020B0504020202020204" pitchFamily="34" charset="77"/>
              </a:rPr>
              <a:t>For each </a:t>
            </a:r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IDEA sub-detector.</a:t>
            </a:r>
            <a:endParaRPr lang="en-US" dirty="0">
              <a:solidFill>
                <a:srgbClr val="002060"/>
              </a:solidFill>
              <a:effectLst/>
              <a:latin typeface="Avenir Next LT Pro" panose="020B0504020202020204" pitchFamily="34" charset="77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556597CA-58DB-AB36-C2B6-FB45B31FF8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968523"/>
              </p:ext>
            </p:extLst>
          </p:nvPr>
        </p:nvGraphicFramePr>
        <p:xfrm>
          <a:off x="3989536" y="646454"/>
          <a:ext cx="5045243" cy="1701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A diagram of a generic detector model&#10;&#10;Description automatically generated">
            <a:extLst>
              <a:ext uri="{FF2B5EF4-FFF2-40B4-BE49-F238E27FC236}">
                <a16:creationId xmlns:a16="http://schemas.microsoft.com/office/drawing/2014/main" id="{22758EC0-3738-A83C-729F-41CE5D9ACE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2820" y="2479836"/>
            <a:ext cx="4247669" cy="2272003"/>
          </a:xfrm>
          <a:prstGeom prst="rect">
            <a:avLst/>
          </a:prstGeom>
        </p:spPr>
      </p:pic>
      <p:cxnSp>
        <p:nvCxnSpPr>
          <p:cNvPr id="10" name="Curved Connector 9">
            <a:extLst>
              <a:ext uri="{FF2B5EF4-FFF2-40B4-BE49-F238E27FC236}">
                <a16:creationId xmlns:a16="http://schemas.microsoft.com/office/drawing/2014/main" id="{7A4070B7-F24F-CDDA-759F-AB0F8C2E9497}"/>
              </a:ext>
            </a:extLst>
          </p:cNvPr>
          <p:cNvCxnSpPr/>
          <p:nvPr/>
        </p:nvCxnSpPr>
        <p:spPr>
          <a:xfrm rot="16200000" flipH="1">
            <a:off x="5446347" y="1894766"/>
            <a:ext cx="936613" cy="664001"/>
          </a:xfrm>
          <a:prstGeom prst="curvedConnector3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feld 4">
            <a:extLst>
              <a:ext uri="{FF2B5EF4-FFF2-40B4-BE49-F238E27FC236}">
                <a16:creationId xmlns:a16="http://schemas.microsoft.com/office/drawing/2014/main" id="{52611B86-83FD-99F1-BAF9-653A91F863A1}"/>
              </a:ext>
            </a:extLst>
          </p:cNvPr>
          <p:cNvSpPr txBox="1"/>
          <p:nvPr/>
        </p:nvSpPr>
        <p:spPr>
          <a:xfrm>
            <a:off x="862358" y="45469"/>
            <a:ext cx="2194363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8</a:t>
            </a:r>
            <a:r>
              <a:rPr lang="en-US" sz="900" baseline="300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th</a:t>
            </a:r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 FCC Physics workshop</a:t>
            </a:r>
          </a:p>
        </p:txBody>
      </p:sp>
      <p:pic>
        <p:nvPicPr>
          <p:cNvPr id="9" name="Picture 8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033FE8A-C1A1-AAF5-05B6-47E403B8858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3830" y="20350"/>
            <a:ext cx="1259899" cy="322984"/>
          </a:xfrm>
          <a:prstGeom prst="rect">
            <a:avLst/>
          </a:prstGeom>
        </p:spPr>
      </p:pic>
      <p:pic>
        <p:nvPicPr>
          <p:cNvPr id="12" name="Picture 11" descr="A black and white logo&#10;&#10;Description automatically generated">
            <a:extLst>
              <a:ext uri="{FF2B5EF4-FFF2-40B4-BE49-F238E27FC236}">
                <a16:creationId xmlns:a16="http://schemas.microsoft.com/office/drawing/2014/main" id="{EA12E24E-3A2C-415B-9A1E-ABC32050DAF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764" y="46761"/>
            <a:ext cx="554183" cy="259772"/>
          </a:xfrm>
          <a:prstGeom prst="rect">
            <a:avLst/>
          </a:prstGeom>
        </p:spPr>
      </p:pic>
      <p:pic>
        <p:nvPicPr>
          <p:cNvPr id="16" name="Picture 15" descr="A logo with white text&#10;&#10;Description automatically generated">
            <a:extLst>
              <a:ext uri="{FF2B5EF4-FFF2-40B4-BE49-F238E27FC236}">
                <a16:creationId xmlns:a16="http://schemas.microsoft.com/office/drawing/2014/main" id="{C909675E-81EB-0371-7421-2B54B5EE000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372" y="26863"/>
            <a:ext cx="322326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22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445181" y="45468"/>
            <a:ext cx="2038500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>
                <a:solidFill>
                  <a:schemeClr val="bg1"/>
                </a:solidFill>
                <a:latin typeface="Copperplate Gothic Light"/>
              </a:rPr>
              <a:t>Mahmoud Ali</a:t>
            </a:r>
            <a:endParaRPr lang="en-US">
              <a:solidFill>
                <a:schemeClr val="bg1"/>
              </a:solidFill>
              <a:latin typeface="Copperplate Gothic Ligh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D4846D-5777-5DC1-047D-9961CA49E0B0}"/>
              </a:ext>
            </a:extLst>
          </p:cNvPr>
          <p:cNvSpPr txBox="1"/>
          <p:nvPr/>
        </p:nvSpPr>
        <p:spPr>
          <a:xfrm>
            <a:off x="270963" y="527162"/>
            <a:ext cx="60817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F124A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IDEA: </a:t>
            </a:r>
            <a:r>
              <a:rPr lang="en-US" sz="2000" dirty="0" err="1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Preshower</a:t>
            </a:r>
            <a:r>
              <a:rPr lang="en-US" sz="2000" dirty="0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 based on </a:t>
            </a:r>
            <a:r>
              <a:rPr lang="el-GR" sz="2000" i="1" dirty="0">
                <a:solidFill>
                  <a:srgbClr val="002060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μ</a:t>
            </a:r>
            <a:r>
              <a:rPr lang="en-US" sz="2000" i="1" dirty="0">
                <a:solidFill>
                  <a:srgbClr val="002060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RWELL </a:t>
            </a:r>
            <a:r>
              <a:rPr lang="en-US" sz="2000" dirty="0">
                <a:solidFill>
                  <a:srgbClr val="002060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technology</a:t>
            </a:r>
            <a:r>
              <a:rPr lang="en-US" sz="2000" dirty="0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 </a:t>
            </a:r>
            <a:endParaRPr lang="en-US" sz="2000" dirty="0">
              <a:solidFill>
                <a:srgbClr val="0F124A"/>
              </a:solidFill>
              <a:effectLst/>
              <a:latin typeface="Sabon Next LT" panose="02000500000000000000" pitchFamily="2" charset="0"/>
              <a:cs typeface="Sabon Next LT" panose="02000500000000000000" pitchFamily="2" charset="0"/>
            </a:endParaRPr>
          </a:p>
          <a:p>
            <a:endParaRPr lang="en-US" sz="2000" dirty="0">
              <a:solidFill>
                <a:srgbClr val="0F124A"/>
              </a:solidFill>
              <a:effectLst/>
              <a:latin typeface="Sabon Next LT" panose="02000500000000000000" pitchFamily="2" charset="0"/>
              <a:cs typeface="Sabon Next LT" panose="02000500000000000000" pitchFamily="2" charset="0"/>
            </a:endParaRP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3A04843-ADF4-516A-89B7-E90328CD4D52}"/>
              </a:ext>
            </a:extLst>
          </p:cNvPr>
          <p:cNvSpPr>
            <a:spLocks noGrp="1"/>
          </p:cNvSpPr>
          <p:nvPr/>
        </p:nvSpPr>
        <p:spPr>
          <a:xfrm>
            <a:off x="270963" y="1165712"/>
            <a:ext cx="3659353" cy="34506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itchFamily="2" charset="2"/>
              <a:buChar char="Ø"/>
            </a:pPr>
            <a:r>
              <a:rPr lang="en-US" sz="1500" b="0" i="0" u="none" strike="noStrike" kern="1200" cap="none" dirty="0">
                <a:ln>
                  <a:noFill/>
                </a:ln>
                <a:solidFill>
                  <a:srgbClr val="0F124A"/>
                </a:solidFill>
                <a:latin typeface="Avenir Next" panose="020B0503020202020204" pitchFamily="34" charset="0"/>
                <a:ea typeface="Noto Sans CJK SC" pitchFamily="2"/>
                <a:cs typeface="Lohit Devanagari" pitchFamily="2"/>
              </a:rPr>
              <a:t>IDEA detector envisages </a:t>
            </a:r>
            <a:r>
              <a:rPr lang="en-US" sz="1500" dirty="0">
                <a:solidFill>
                  <a:srgbClr val="0F124A"/>
                </a:solidFill>
                <a:latin typeface="Avenir Next" panose="020B0503020202020204" pitchFamily="34" charset="0"/>
                <a:ea typeface="Noto Sans CJK SC" pitchFamily="2"/>
                <a:cs typeface="Lohit Devanagari" pitchFamily="2"/>
              </a:rPr>
              <a:t>one layer</a:t>
            </a:r>
            <a:r>
              <a:rPr lang="en-US" sz="1500" b="0" i="0" u="none" strike="noStrike" kern="1200" cap="none" dirty="0">
                <a:ln>
                  <a:noFill/>
                </a:ln>
                <a:solidFill>
                  <a:srgbClr val="0F124A"/>
                </a:solidFill>
                <a:latin typeface="Avenir Next" panose="020B0503020202020204" pitchFamily="34" charset="0"/>
                <a:ea typeface="Noto Sans CJK SC" pitchFamily="2"/>
                <a:cs typeface="Lohit Devanagari" pitchFamily="2"/>
              </a:rPr>
              <a:t> </a:t>
            </a:r>
            <a:r>
              <a:rPr lang="en-US" sz="1500" b="0" i="0" u="none" strike="noStrike" kern="1200" cap="none" dirty="0" err="1">
                <a:ln>
                  <a:noFill/>
                </a:ln>
                <a:solidFill>
                  <a:srgbClr val="0F124A"/>
                </a:solidFill>
                <a:latin typeface="Avenir Next" panose="020B0503020202020204" pitchFamily="34" charset="0"/>
                <a:ea typeface="Noto Sans CJK SC" pitchFamily="2"/>
                <a:cs typeface="Lohit Devanagari" pitchFamily="2"/>
              </a:rPr>
              <a:t>preshower</a:t>
            </a:r>
            <a:r>
              <a:rPr lang="en-US" sz="1500" b="0" i="0" u="none" strike="noStrike" kern="1200" cap="none" dirty="0">
                <a:ln>
                  <a:noFill/>
                </a:ln>
                <a:solidFill>
                  <a:srgbClr val="0F124A"/>
                </a:solidFill>
                <a:latin typeface="Avenir Next" panose="020B0503020202020204" pitchFamily="34" charset="0"/>
                <a:ea typeface="Noto Sans CJK SC" pitchFamily="2"/>
                <a:cs typeface="Lohit Devanagari" pitchFamily="2"/>
              </a:rPr>
              <a:t> system utilizing µRWELL technology. Both the </a:t>
            </a:r>
            <a:r>
              <a:rPr lang="en-US" sz="1500" b="0" i="0" u="none" strike="noStrike" kern="1200" cap="none" dirty="0" err="1">
                <a:ln>
                  <a:noFill/>
                </a:ln>
                <a:solidFill>
                  <a:srgbClr val="0F124A"/>
                </a:solidFill>
                <a:latin typeface="Avenir Next" panose="020B0503020202020204" pitchFamily="34" charset="0"/>
                <a:ea typeface="Noto Sans CJK SC" pitchFamily="2"/>
                <a:cs typeface="Lohit Devanagari" pitchFamily="2"/>
              </a:rPr>
              <a:t>preshower</a:t>
            </a:r>
            <a:r>
              <a:rPr lang="en-US" sz="1500" b="0" i="0" u="none" strike="noStrike" kern="1200" cap="none" dirty="0">
                <a:ln>
                  <a:noFill/>
                </a:ln>
                <a:solidFill>
                  <a:srgbClr val="0F124A"/>
                </a:solidFill>
                <a:latin typeface="Avenir Next" panose="020B0503020202020204" pitchFamily="34" charset="0"/>
                <a:ea typeface="Noto Sans CJK SC" pitchFamily="2"/>
                <a:cs typeface="Lohit Devanagari" pitchFamily="2"/>
              </a:rPr>
              <a:t> and muon systems have a modular design, with both sharing the </a:t>
            </a:r>
            <a:r>
              <a:rPr lang="en-US" sz="1500" b="1" i="0" u="none" strike="noStrike" kern="1200" cap="none" dirty="0">
                <a:ln>
                  <a:noFill/>
                </a:ln>
                <a:solidFill>
                  <a:srgbClr val="0F124A"/>
                </a:solidFill>
                <a:latin typeface="Avenir Next" panose="020B0503020202020204" pitchFamily="34" charset="0"/>
                <a:ea typeface="Noto Sans CJK SC" pitchFamily="2"/>
                <a:cs typeface="Lohit Devanagari" pitchFamily="2"/>
              </a:rPr>
              <a:t>same builder</a:t>
            </a:r>
            <a:r>
              <a:rPr lang="en-US" sz="1500" b="0" i="0" u="none" strike="noStrike" kern="1200" cap="none" dirty="0">
                <a:ln>
                  <a:noFill/>
                </a:ln>
                <a:solidFill>
                  <a:srgbClr val="0F124A"/>
                </a:solidFill>
                <a:latin typeface="Avenir Next" panose="020B0503020202020204" pitchFamily="34" charset="0"/>
                <a:ea typeface="Noto Sans CJK SC" pitchFamily="2"/>
                <a:cs typeface="Lohit Devanagari" pitchFamily="2"/>
              </a:rPr>
              <a:t> file.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57"/>
              </a:spcBef>
              <a:spcAft>
                <a:spcPts val="0"/>
              </a:spcAft>
              <a:buFont typeface="Wingdings" pitchFamily="2" charset="2"/>
              <a:buChar char="Ø"/>
              <a:tabLst/>
              <a:defRPr sz="1200" b="0" i="0" u="none" strike="noStrike" kern="1200" cap="none">
                <a:ln>
                  <a:noFill/>
                </a:ln>
                <a:latin typeface="Liberation Serif" pitchFamily="18"/>
                <a:ea typeface="Noto Sans CJK SC" pitchFamily="2"/>
                <a:cs typeface="Lohit Devanagari" pitchFamily="2"/>
              </a:defRPr>
            </a:pPr>
            <a:r>
              <a:rPr lang="en-US" sz="1500" b="0" i="0" u="none" strike="noStrike" kern="1200" cap="none" dirty="0">
                <a:ln>
                  <a:noFill/>
                </a:ln>
                <a:solidFill>
                  <a:srgbClr val="0F124A"/>
                </a:solidFill>
                <a:latin typeface="Avenir Next" panose="020B0503020202020204" pitchFamily="34" charset="0"/>
                <a:ea typeface="Noto Sans CJK SC" pitchFamily="2"/>
                <a:cs typeface="Lohit Devanagari" pitchFamily="2"/>
              </a:rPr>
              <a:t>Pitch between readout strips: 400 </a:t>
            </a:r>
            <a:r>
              <a:rPr lang="en-US" sz="1500" b="0" i="0" u="none" strike="noStrike" kern="1200" cap="none" dirty="0" err="1">
                <a:ln>
                  <a:noFill/>
                </a:ln>
                <a:solidFill>
                  <a:srgbClr val="0F124A"/>
                </a:solidFill>
                <a:latin typeface="Avenir Next" panose="020B0503020202020204" pitchFamily="34" charset="0"/>
                <a:ea typeface="Noto Sans CJK SC" pitchFamily="2"/>
                <a:cs typeface="Lohit Devanagari" pitchFamily="2"/>
              </a:rPr>
              <a:t>μm</a:t>
            </a:r>
            <a:endParaRPr lang="en-US" sz="1500" b="0" i="0" u="none" strike="noStrike" kern="1200" cap="none" dirty="0">
              <a:ln>
                <a:noFill/>
              </a:ln>
              <a:solidFill>
                <a:srgbClr val="0F124A"/>
              </a:solidFill>
              <a:latin typeface="Avenir Next" panose="020B0503020202020204" pitchFamily="34" charset="0"/>
              <a:ea typeface="Noto Sans CJK SC" pitchFamily="2"/>
              <a:cs typeface="Lohit Devanagari" pitchFamily="2"/>
            </a:endParaRPr>
          </a:p>
          <a:p>
            <a:pPr marL="285750" marR="0" lvl="0" indent="-285750" rtl="0" hangingPunct="0">
              <a:lnSpc>
                <a:spcPct val="100000"/>
              </a:lnSpc>
              <a:spcBef>
                <a:spcPts val="57"/>
              </a:spcBef>
              <a:spcAft>
                <a:spcPts val="0"/>
              </a:spcAft>
              <a:buFont typeface="Wingdings" pitchFamily="2" charset="2"/>
              <a:buChar char="Ø"/>
              <a:tabLst/>
              <a:defRPr sz="1200" b="0" i="0" u="none" strike="noStrike" kern="1200" cap="none">
                <a:ln>
                  <a:noFill/>
                </a:ln>
                <a:latin typeface="Liberation Serif" pitchFamily="18"/>
                <a:ea typeface="Noto Sans CJK SC" pitchFamily="2"/>
                <a:cs typeface="Lohit Devanagari" pitchFamily="2"/>
              </a:defRPr>
            </a:pPr>
            <a:r>
              <a:rPr lang="en-US" sz="1500" b="0" i="0" u="none" strike="noStrike" kern="1200" cap="none" dirty="0">
                <a:ln>
                  <a:noFill/>
                </a:ln>
                <a:solidFill>
                  <a:srgbClr val="0F124A"/>
                </a:solidFill>
                <a:latin typeface="Avenir Next" panose="020B0503020202020204" pitchFamily="34" charset="0"/>
                <a:ea typeface="Noto Sans CJK SC" pitchFamily="2"/>
                <a:cs typeface="Lohit Devanagari" pitchFamily="2"/>
              </a:rPr>
              <a:t>A 2D readout system for each individual chamber.</a:t>
            </a:r>
          </a:p>
          <a:p>
            <a:pPr marL="285750" lvl="0" indent="-285750" hangingPunct="0">
              <a:spcBef>
                <a:spcPts val="57"/>
              </a:spcBef>
              <a:buFont typeface="Wingdings" pitchFamily="2" charset="2"/>
              <a:buChar char="Ø"/>
              <a:defRPr sz="1200" b="0" i="0" u="none" strike="noStrike" kern="1200" cap="none">
                <a:ln>
                  <a:noFill/>
                </a:ln>
                <a:latin typeface="Liberation Serif" pitchFamily="18"/>
                <a:ea typeface="Noto Sans CJK SC" pitchFamily="2"/>
                <a:cs typeface="Lohit Devanagari" pitchFamily="2"/>
              </a:defRPr>
            </a:pPr>
            <a:r>
              <a:rPr lang="en-US" sz="1500" dirty="0">
                <a:solidFill>
                  <a:srgbClr val="0F124A"/>
                </a:solidFill>
                <a:latin typeface="Avenir Next" panose="020B0503020202020204" pitchFamily="34" charset="0"/>
                <a:ea typeface="Noto Sans CJK SC" pitchFamily="2"/>
                <a:cs typeface="Lohit Devanagari" pitchFamily="2"/>
              </a:rPr>
              <a:t>Space resolution ~ 100 </a:t>
            </a:r>
            <a:r>
              <a:rPr lang="en-US" sz="1500" dirty="0" err="1">
                <a:solidFill>
                  <a:srgbClr val="0F124A"/>
                </a:solidFill>
                <a:latin typeface="Avenir Next" panose="020B0503020202020204" pitchFamily="34" charset="0"/>
                <a:ea typeface="Noto Sans CJK SC" pitchFamily="2"/>
                <a:cs typeface="Lohit Devanagari" pitchFamily="2"/>
              </a:rPr>
              <a:t>μm</a:t>
            </a:r>
            <a:r>
              <a:rPr lang="en-US" sz="1500" dirty="0">
                <a:solidFill>
                  <a:srgbClr val="0F124A"/>
                </a:solidFill>
                <a:latin typeface="Avenir Next" panose="020B0503020202020204" pitchFamily="34" charset="0"/>
                <a:ea typeface="Noto Sans CJK SC" pitchFamily="2"/>
                <a:cs typeface="Lohit Devanagari" pitchFamily="2"/>
              </a:rPr>
              <a:t>.</a:t>
            </a:r>
            <a:endParaRPr lang="en-US" sz="1500" b="0" i="0" u="none" strike="noStrike" kern="1200" cap="none" dirty="0">
              <a:ln>
                <a:noFill/>
              </a:ln>
              <a:solidFill>
                <a:srgbClr val="0F124A"/>
              </a:solidFill>
              <a:latin typeface="Avenir Next" panose="020B0503020202020204" pitchFamily="34" charset="0"/>
              <a:ea typeface="Noto Sans CJK SC" pitchFamily="2"/>
              <a:cs typeface="Lohit Devanagari" pitchFamily="2"/>
            </a:endParaRPr>
          </a:p>
        </p:txBody>
      </p:sp>
      <p:pic>
        <p:nvPicPr>
          <p:cNvPr id="26" name="Picture 25" descr="A diagram of a calorie chamber&#10;&#10;Description automatically generated">
            <a:extLst>
              <a:ext uri="{FF2B5EF4-FFF2-40B4-BE49-F238E27FC236}">
                <a16:creationId xmlns:a16="http://schemas.microsoft.com/office/drawing/2014/main" id="{448CF09A-7393-0484-572C-FBA5A78BCD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5119" y="1165712"/>
            <a:ext cx="2077918" cy="166233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C71C066-FF63-BDED-DE87-ADFDDD7881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28864" y="1553996"/>
            <a:ext cx="2969643" cy="2035507"/>
          </a:xfrm>
          <a:prstGeom prst="rect">
            <a:avLst/>
          </a:prstGeom>
          <a:noFill/>
          <a:ln cap="rnd">
            <a:noFill/>
            <a:headEnd type="arrow"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9C75740-67B4-D14A-7DCF-9F71604F3B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69143" y="3355176"/>
            <a:ext cx="2490537" cy="1601124"/>
          </a:xfrm>
          <a:prstGeom prst="rect">
            <a:avLst/>
          </a:prstGeom>
          <a:noFill/>
          <a:ln cap="rnd">
            <a:noFill/>
            <a:headEnd type="arrow"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F37052E-B05D-392E-141C-001BF898CB9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08255" y="3032745"/>
            <a:ext cx="2759242" cy="1905922"/>
          </a:xfrm>
          <a:prstGeom prst="rect">
            <a:avLst/>
          </a:prstGeom>
          <a:noFill/>
          <a:ln cap="rnd">
            <a:noFill/>
            <a:headEnd type="arrow"/>
          </a:ln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676C93C-DD01-FAA8-BE2F-58D79BBDF04B}"/>
              </a:ext>
            </a:extLst>
          </p:cNvPr>
          <p:cNvCxnSpPr>
            <a:cxnSpLocks/>
          </p:cNvCxnSpPr>
          <p:nvPr/>
        </p:nvCxnSpPr>
        <p:spPr>
          <a:xfrm>
            <a:off x="6112042" y="1607828"/>
            <a:ext cx="1376232" cy="437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8E5438C-CB55-9F1E-A4B1-C55B9C0D4CA5}"/>
              </a:ext>
            </a:extLst>
          </p:cNvPr>
          <p:cNvCxnSpPr>
            <a:cxnSpLocks/>
          </p:cNvCxnSpPr>
          <p:nvPr/>
        </p:nvCxnSpPr>
        <p:spPr>
          <a:xfrm>
            <a:off x="6112042" y="1601911"/>
            <a:ext cx="1575834" cy="8204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9944AB9-BDAE-AD4B-48B9-E5CF90E229D5}"/>
              </a:ext>
            </a:extLst>
          </p:cNvPr>
          <p:cNvSpPr txBox="1"/>
          <p:nvPr/>
        </p:nvSpPr>
        <p:spPr>
          <a:xfrm>
            <a:off x="4234758" y="1130763"/>
            <a:ext cx="2665201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dirty="0">
                <a:latin typeface="Avenir Next LT Pro" panose="020B0504020202020204" pitchFamily="34" charset="77"/>
              </a:rPr>
              <a:t>One layer encapsulate the solenoid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251CA3E-354A-86FB-2C3B-5D92BC2C500F}"/>
              </a:ext>
            </a:extLst>
          </p:cNvPr>
          <p:cNvSpPr txBox="1"/>
          <p:nvPr/>
        </p:nvSpPr>
        <p:spPr>
          <a:xfrm>
            <a:off x="862358" y="45469"/>
            <a:ext cx="2194363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8</a:t>
            </a:r>
            <a:r>
              <a:rPr lang="en-US" sz="900" baseline="300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th</a:t>
            </a:r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 FCC Physics workshop</a:t>
            </a:r>
          </a:p>
        </p:txBody>
      </p:sp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DBCBC7A-295B-A6B0-735A-7F9E25A6574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3830" y="20350"/>
            <a:ext cx="1259899" cy="322984"/>
          </a:xfrm>
          <a:prstGeom prst="rect">
            <a:avLst/>
          </a:prstGeom>
        </p:spPr>
      </p:pic>
      <p:pic>
        <p:nvPicPr>
          <p:cNvPr id="8" name="Picture 7" descr="A black and white logo&#10;&#10;Description automatically generated">
            <a:extLst>
              <a:ext uri="{FF2B5EF4-FFF2-40B4-BE49-F238E27FC236}">
                <a16:creationId xmlns:a16="http://schemas.microsoft.com/office/drawing/2014/main" id="{009ED9C6-38AB-5933-72C9-5BDD83BD1A7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764" y="46761"/>
            <a:ext cx="554183" cy="259772"/>
          </a:xfrm>
          <a:prstGeom prst="rect">
            <a:avLst/>
          </a:prstGeom>
        </p:spPr>
      </p:pic>
      <p:pic>
        <p:nvPicPr>
          <p:cNvPr id="9" name="Picture 8" descr="A logo with white text&#10;&#10;Description automatically generated">
            <a:extLst>
              <a:ext uri="{FF2B5EF4-FFF2-40B4-BE49-F238E27FC236}">
                <a16:creationId xmlns:a16="http://schemas.microsoft.com/office/drawing/2014/main" id="{1180BACF-CF82-C892-95CB-DE73341FE8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372" y="26863"/>
            <a:ext cx="322326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033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82C9D4-95B6-09A8-4FC3-9483CEF62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ACA24DE8-7864-1DE9-ED9A-E47F687E31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7E598F4E-81FF-9CEA-CAA3-37495528909D}"/>
              </a:ext>
            </a:extLst>
          </p:cNvPr>
          <p:cNvSpPr txBox="1"/>
          <p:nvPr/>
        </p:nvSpPr>
        <p:spPr>
          <a:xfrm>
            <a:off x="3445181" y="45468"/>
            <a:ext cx="2038500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>
                <a:solidFill>
                  <a:schemeClr val="bg1"/>
                </a:solidFill>
                <a:latin typeface="Copperplate Gothic Light"/>
              </a:rPr>
              <a:t>Mahmoud Ali</a:t>
            </a:r>
            <a:endParaRPr lang="en-US">
              <a:solidFill>
                <a:schemeClr val="bg1"/>
              </a:solidFill>
              <a:latin typeface="Copperplate Gothic Light"/>
              <a:cs typeface="Arial"/>
            </a:endParaRPr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AB5ADC-4A55-E6EC-B769-C41194BA9E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3830" y="20350"/>
            <a:ext cx="1259899" cy="322984"/>
          </a:xfrm>
          <a:prstGeom prst="rect">
            <a:avLst/>
          </a:prstGeom>
        </p:spPr>
      </p:pic>
      <p:pic>
        <p:nvPicPr>
          <p:cNvPr id="7" name="Picture 6" descr="A black and white logo&#10;&#10;Description automatically generated">
            <a:extLst>
              <a:ext uri="{FF2B5EF4-FFF2-40B4-BE49-F238E27FC236}">
                <a16:creationId xmlns:a16="http://schemas.microsoft.com/office/drawing/2014/main" id="{E5B8758D-DBDD-5A9E-5EE0-EC3C0480DC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764" y="46761"/>
            <a:ext cx="554183" cy="25977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F807477-32C3-DC8B-86B1-35067146F3BA}"/>
              </a:ext>
            </a:extLst>
          </p:cNvPr>
          <p:cNvSpPr txBox="1"/>
          <p:nvPr/>
        </p:nvSpPr>
        <p:spPr>
          <a:xfrm>
            <a:off x="270963" y="706273"/>
            <a:ext cx="8763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F124A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Aim of the study: </a:t>
            </a:r>
            <a:r>
              <a:rPr lang="en-US" sz="2000" dirty="0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Is </a:t>
            </a:r>
            <a:r>
              <a:rPr lang="en-US" sz="2000" dirty="0">
                <a:solidFill>
                  <a:srgbClr val="C00000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standalone</a:t>
            </a:r>
            <a:r>
              <a:rPr lang="en-US" sz="2000" dirty="0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 Muon-system able to detect LLPs ?</a:t>
            </a:r>
            <a:endParaRPr lang="en-US" sz="2000" dirty="0">
              <a:solidFill>
                <a:srgbClr val="0F124A"/>
              </a:solidFill>
              <a:effectLst/>
              <a:latin typeface="Sabon Next LT" panose="02000500000000000000" pitchFamily="2" charset="0"/>
              <a:cs typeface="Sabon Next LT" panose="02000500000000000000" pitchFamily="2" charset="0"/>
            </a:endParaRPr>
          </a:p>
          <a:p>
            <a:endParaRPr lang="en-US" sz="2000" dirty="0">
              <a:solidFill>
                <a:srgbClr val="0F124A"/>
              </a:solidFill>
              <a:effectLst/>
              <a:latin typeface="Sabon Next LT" panose="02000500000000000000" pitchFamily="2" charset="0"/>
              <a:cs typeface="Sabon Next LT" panose="02000500000000000000" pitchFamily="2" charset="0"/>
            </a:endParaRP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0FB0F205-7333-2CE6-0FDC-90FA3733237B}"/>
              </a:ext>
            </a:extLst>
          </p:cNvPr>
          <p:cNvSpPr>
            <a:spLocks noGrp="1"/>
          </p:cNvSpPr>
          <p:nvPr/>
        </p:nvSpPr>
        <p:spPr>
          <a:xfrm>
            <a:off x="1217482" y="1414159"/>
            <a:ext cx="6706247" cy="30230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To answer this question a simulation studies are being done in parallel two tracks:</a:t>
            </a:r>
            <a:endParaRPr lang="en-US" sz="1400" b="0" i="0" u="none" strike="noStrike" kern="1200" cap="none" dirty="0">
              <a:ln>
                <a:noFill/>
              </a:ln>
              <a:solidFill>
                <a:schemeClr val="tx1"/>
              </a:solidFill>
              <a:latin typeface="Avenir Next LT Pro" panose="020B0504020202020204" pitchFamily="34" charset="77"/>
              <a:ea typeface="Noto Sans CJK SC" pitchFamily="2"/>
              <a:cs typeface="Lohit Devanagari" pitchFamily="2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Fast-SIM</a:t>
            </a:r>
            <a:r>
              <a:rPr lang="en-US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: Using </a:t>
            </a:r>
            <a:r>
              <a:rPr lang="en-US" dirty="0" err="1">
                <a:solidFill>
                  <a:schemeClr val="tx1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Delphes</a:t>
            </a:r>
            <a:r>
              <a:rPr lang="en-US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 by adopting the track covariance matrix</a:t>
            </a:r>
          </a:p>
          <a:p>
            <a:r>
              <a:rPr lang="en-US" dirty="0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	  - </a:t>
            </a:r>
            <a:r>
              <a:rPr lang="en-US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Study with varying number of layers, level-arm distances between 	   every two layers and space resolutions how the signal 	   	  	   reconstruction and vertex fitting is impacted.</a:t>
            </a:r>
          </a:p>
          <a:p>
            <a:r>
              <a:rPr lang="en-US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	  - </a:t>
            </a:r>
            <a:r>
              <a:rPr lang="en-US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Study of reconstructing Long Lived Particles (LLP), which have a 	  	   displaced vertices, with information only from the muon system.</a:t>
            </a:r>
            <a:endParaRPr lang="en-US" dirty="0">
              <a:solidFill>
                <a:schemeClr val="tx1"/>
              </a:solidFill>
              <a:effectLst/>
              <a:highlight>
                <a:srgbClr val="FFFFFF"/>
              </a:highlight>
              <a:latin typeface="Avenir Next LT Pro" panose="020B0504020202020204" pitchFamily="34" charset="77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Full-SIM</a:t>
            </a:r>
            <a:r>
              <a:rPr lang="en-US" dirty="0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: By using DD4hep geometry of IDEA, and adopting CLD tracking on our IDEA muon-system.</a:t>
            </a:r>
          </a:p>
          <a:p>
            <a:endParaRPr lang="en-US" dirty="0">
              <a:solidFill>
                <a:schemeClr val="tx1"/>
              </a:solidFill>
              <a:effectLst/>
              <a:highlight>
                <a:srgbClr val="FFFFFF"/>
              </a:highlight>
              <a:latin typeface="Avenir Next LT Pro" panose="020B0504020202020204" pitchFamily="34" charset="77"/>
            </a:endParaRPr>
          </a:p>
          <a:p>
            <a:endParaRPr lang="en-US" dirty="0">
              <a:solidFill>
                <a:schemeClr val="tx1"/>
              </a:solidFill>
              <a:effectLst/>
              <a:highlight>
                <a:srgbClr val="FFFFFF"/>
              </a:highlight>
              <a:latin typeface="Avenir Next LT Pro" panose="020B0504020202020204" pitchFamily="34" charset="77"/>
            </a:endParaRPr>
          </a:p>
        </p:txBody>
      </p:sp>
      <p:sp>
        <p:nvSpPr>
          <p:cNvPr id="10" name="Textfeld 4">
            <a:extLst>
              <a:ext uri="{FF2B5EF4-FFF2-40B4-BE49-F238E27FC236}">
                <a16:creationId xmlns:a16="http://schemas.microsoft.com/office/drawing/2014/main" id="{BA8197EA-0736-B756-B47D-7A5B0AEE7088}"/>
              </a:ext>
            </a:extLst>
          </p:cNvPr>
          <p:cNvSpPr txBox="1"/>
          <p:nvPr/>
        </p:nvSpPr>
        <p:spPr>
          <a:xfrm>
            <a:off x="862358" y="45469"/>
            <a:ext cx="2194363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8</a:t>
            </a:r>
            <a:r>
              <a:rPr lang="en-US" sz="900" baseline="300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th</a:t>
            </a:r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 FCC Physics workshop</a:t>
            </a: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2FA24C25-3813-31F5-4048-7A29FB0D3E12}"/>
              </a:ext>
            </a:extLst>
          </p:cNvPr>
          <p:cNvSpPr txBox="1">
            <a:spLocks/>
          </p:cNvSpPr>
          <p:nvPr/>
        </p:nvSpPr>
        <p:spPr>
          <a:xfrm>
            <a:off x="270963" y="361764"/>
            <a:ext cx="6814262" cy="87163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Sabon Next LT" panose="02000500000000000000" pitchFamily="2" charset="0"/>
                <a:cs typeface="Sabon Next LT" panose="02000500000000000000" pitchFamily="2" charset="0"/>
              </a:rPr>
              <a:t>Standalone Muon-system reconstruction in IDEA</a:t>
            </a:r>
          </a:p>
        </p:txBody>
      </p:sp>
      <p:pic>
        <p:nvPicPr>
          <p:cNvPr id="15" name="Picture 14" descr="A logo with white text&#10;&#10;Description automatically generated">
            <a:extLst>
              <a:ext uri="{FF2B5EF4-FFF2-40B4-BE49-F238E27FC236}">
                <a16:creationId xmlns:a16="http://schemas.microsoft.com/office/drawing/2014/main" id="{3A400143-3EF7-79CE-21A1-7F8F73E7AB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372" y="26863"/>
            <a:ext cx="322326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76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445181" y="45468"/>
            <a:ext cx="2038500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>
                <a:solidFill>
                  <a:schemeClr val="bg1"/>
                </a:solidFill>
                <a:latin typeface="Copperplate Gothic Light"/>
              </a:rPr>
              <a:t>Mahmoud Ali</a:t>
            </a:r>
            <a:endParaRPr lang="en-US">
              <a:solidFill>
                <a:schemeClr val="bg1"/>
              </a:solidFill>
              <a:latin typeface="Copperplate Gothic Ligh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D4846D-5777-5DC1-047D-9961CA49E0B0}"/>
              </a:ext>
            </a:extLst>
          </p:cNvPr>
          <p:cNvSpPr txBox="1"/>
          <p:nvPr/>
        </p:nvSpPr>
        <p:spPr>
          <a:xfrm>
            <a:off x="270964" y="537523"/>
            <a:ext cx="5421677" cy="1231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Innovative Detector for </a:t>
            </a:r>
            <a:r>
              <a:rPr lang="en-US" sz="2000" i="1" dirty="0"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e</a:t>
            </a:r>
            <a:r>
              <a:rPr lang="en-US" sz="2000" dirty="0"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+ </a:t>
            </a:r>
            <a:r>
              <a:rPr lang="en-US" sz="2000" i="1" dirty="0"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e</a:t>
            </a:r>
            <a:r>
              <a:rPr lang="en-US" sz="2000" dirty="0"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− Accelerator (IDEA)</a:t>
            </a:r>
            <a:endParaRPr lang="en-US" sz="3200" dirty="0">
              <a:latin typeface="Sabon Next LT" panose="02000500000000000000" pitchFamily="2" charset="0"/>
              <a:cs typeface="Sabon Next LT" panose="02000500000000000000" pitchFamily="2" charset="0"/>
            </a:endParaRPr>
          </a:p>
          <a:p>
            <a:endParaRPr lang="en-US" sz="1400" dirty="0">
              <a:solidFill>
                <a:srgbClr val="FFFFFF"/>
              </a:solidFill>
              <a:effectLst/>
              <a:latin typeface="Avenir Next LT Pro" panose="020B0504020202020204" pitchFamily="34" charset="77"/>
            </a:endParaRPr>
          </a:p>
          <a:p>
            <a:endParaRPr lang="en-US" sz="1400" dirty="0">
              <a:solidFill>
                <a:srgbClr val="FFFFFF"/>
              </a:solidFill>
              <a:effectLst/>
              <a:latin typeface="Avenir Next LT Pro" panose="020B0504020202020204" pitchFamily="34" charset="77"/>
            </a:endParaRPr>
          </a:p>
          <a:p>
            <a:pPr algn="l">
              <a:lnSpc>
                <a:spcPts val="3700"/>
              </a:lnSpc>
            </a:pPr>
            <a:endParaRPr lang="en-US" sz="1400" dirty="0">
              <a:latin typeface="Avenir Next LT Pro" panose="020B0504020202020204" pitchFamily="34" charset="77"/>
            </a:endParaRPr>
          </a:p>
        </p:txBody>
      </p:sp>
      <p:sp>
        <p:nvSpPr>
          <p:cNvPr id="6" name="Text Placeholder 103">
            <a:extLst>
              <a:ext uri="{FF2B5EF4-FFF2-40B4-BE49-F238E27FC236}">
                <a16:creationId xmlns:a16="http://schemas.microsoft.com/office/drawing/2014/main" id="{C47F3CC3-A1D9-EE4C-E10D-B342C0AC5A97}"/>
              </a:ext>
            </a:extLst>
          </p:cNvPr>
          <p:cNvSpPr>
            <a:spLocks noGrp="1"/>
          </p:cNvSpPr>
          <p:nvPr/>
        </p:nvSpPr>
        <p:spPr>
          <a:xfrm>
            <a:off x="6527949" y="4785760"/>
            <a:ext cx="1499887" cy="16789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5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Avenir Next LT Pro"/>
              </a:rPr>
              <a:t>IDEA detector layout</a:t>
            </a:r>
            <a:endParaRPr lang="en-US" dirty="0">
              <a:solidFill>
                <a:schemeClr val="tx1"/>
              </a:solidFill>
              <a:latin typeface="Avenir Next LT Pro"/>
              <a:cs typeface="Arial"/>
            </a:endParaRP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3A04843-ADF4-516A-89B7-E90328CD4D52}"/>
              </a:ext>
            </a:extLst>
          </p:cNvPr>
          <p:cNvSpPr>
            <a:spLocks noGrp="1"/>
          </p:cNvSpPr>
          <p:nvPr/>
        </p:nvSpPr>
        <p:spPr>
          <a:xfrm>
            <a:off x="270964" y="1165712"/>
            <a:ext cx="4726152" cy="338688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2060"/>
                </a:solidFill>
                <a:effectLst/>
                <a:latin typeface="Avenir Next LT Pro" panose="020B0504020202020204" pitchFamily="34" charset="77"/>
              </a:rPr>
              <a:t>IDEA detector concept consists of: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effectLst/>
                <a:latin typeface="Avenir Next LT Pro" panose="020B0504020202020204" pitchFamily="34" charset="77"/>
              </a:rPr>
              <a:t>Silicon pixel vertex detector</a:t>
            </a:r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, </a:t>
            </a:r>
            <a:r>
              <a:rPr lang="en-US" b="1" dirty="0">
                <a:solidFill>
                  <a:srgbClr val="002060"/>
                </a:solidFill>
                <a:latin typeface="Avenir Next LT Pro" panose="020B0504020202020204" pitchFamily="34" charset="77"/>
              </a:rPr>
              <a:t>R = 1.2 : 34 cm</a:t>
            </a:r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Large-volume extremely light drift wire chamber, 112 layers, 4m long, </a:t>
            </a:r>
            <a:r>
              <a:rPr lang="en-US" b="1" dirty="0">
                <a:solidFill>
                  <a:srgbClr val="002060"/>
                </a:solidFill>
                <a:latin typeface="Avenir Next LT Pro" panose="020B0504020202020204" pitchFamily="34" charset="77"/>
              </a:rPr>
              <a:t>R = 35:200 cm</a:t>
            </a:r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Surrounded by a layer of silicon micro-strip detectors, </a:t>
            </a:r>
            <a:r>
              <a:rPr lang="en-US" b="1" dirty="0">
                <a:solidFill>
                  <a:srgbClr val="002060"/>
                </a:solidFill>
                <a:latin typeface="Avenir Next LT Pro" panose="020B0504020202020204" pitchFamily="34" charset="77"/>
              </a:rPr>
              <a:t>R = 200:~210 cm.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Thin low-mass superconducting solenoid coil, </a:t>
            </a:r>
            <a:r>
              <a:rPr lang="en-US" b="1" dirty="0">
                <a:solidFill>
                  <a:srgbClr val="002060"/>
                </a:solidFill>
                <a:latin typeface="Avenir Next LT Pro" panose="020B0504020202020204" pitchFamily="34" charset="77"/>
              </a:rPr>
              <a:t>R = 210:240 cm</a:t>
            </a:r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Pre-shower detector based on </a:t>
            </a:r>
            <a:r>
              <a:rPr lang="el-GR" i="1" dirty="0">
                <a:solidFill>
                  <a:srgbClr val="002060"/>
                </a:solidFill>
                <a:latin typeface="Avenir Next LT Pro" panose="020B0504020202020204" pitchFamily="34" charset="77"/>
              </a:rPr>
              <a:t>μ</a:t>
            </a:r>
            <a:r>
              <a:rPr lang="en-US" i="1" dirty="0">
                <a:solidFill>
                  <a:srgbClr val="002060"/>
                </a:solidFill>
                <a:latin typeface="Avenir Next LT Pro" panose="020B0504020202020204" pitchFamily="34" charset="77"/>
              </a:rPr>
              <a:t>RWELL </a:t>
            </a:r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technology,   </a:t>
            </a:r>
            <a:r>
              <a:rPr lang="en-US" b="1" dirty="0">
                <a:solidFill>
                  <a:srgbClr val="002060"/>
                </a:solidFill>
                <a:latin typeface="Avenir Next LT Pro" panose="020B0504020202020204" pitchFamily="34" charset="77"/>
              </a:rPr>
              <a:t>R = 240:~250 cm.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Dual readout fiber calorimeter, </a:t>
            </a:r>
            <a:r>
              <a:rPr lang="en-US" b="1" dirty="0">
                <a:solidFill>
                  <a:srgbClr val="002060"/>
                </a:solidFill>
                <a:latin typeface="Avenir Next LT Pro" panose="020B0504020202020204" pitchFamily="34" charset="77"/>
              </a:rPr>
              <a:t>R = 250:450 cm.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Muon chambers based on </a:t>
            </a:r>
            <a:r>
              <a:rPr lang="el-GR" i="1" dirty="0">
                <a:solidFill>
                  <a:srgbClr val="002060"/>
                </a:solidFill>
                <a:latin typeface="Avenir Next LT Pro" panose="020B0504020202020204" pitchFamily="34" charset="77"/>
              </a:rPr>
              <a:t>μ</a:t>
            </a:r>
            <a:r>
              <a:rPr lang="en-US" i="1" dirty="0">
                <a:solidFill>
                  <a:srgbClr val="002060"/>
                </a:solidFill>
                <a:latin typeface="Avenir Next LT Pro" panose="020B0504020202020204" pitchFamily="34" charset="77"/>
              </a:rPr>
              <a:t>RWELL </a:t>
            </a:r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technology</a:t>
            </a:r>
          </a:p>
          <a:p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inside the magnet return yoke, </a:t>
            </a:r>
            <a:r>
              <a:rPr lang="en-US" b="1" dirty="0">
                <a:solidFill>
                  <a:srgbClr val="002060"/>
                </a:solidFill>
                <a:latin typeface="Avenir Next LT Pro" panose="020B0504020202020204" pitchFamily="34" charset="77"/>
              </a:rPr>
              <a:t>R = 450:~540 cm</a:t>
            </a:r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.</a:t>
            </a:r>
          </a:p>
        </p:txBody>
      </p:sp>
      <p:pic>
        <p:nvPicPr>
          <p:cNvPr id="10" name="Picture 9" descr="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5B3E805D-0329-B993-28CC-466D3D95B5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3" r="50054"/>
          <a:stretch/>
        </p:blipFill>
        <p:spPr>
          <a:xfrm>
            <a:off x="5152769" y="1093509"/>
            <a:ext cx="3882010" cy="3616411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114EE87-A35C-EE3E-E792-3583FC4C357A}"/>
              </a:ext>
            </a:extLst>
          </p:cNvPr>
          <p:cNvCxnSpPr/>
          <p:nvPr/>
        </p:nvCxnSpPr>
        <p:spPr>
          <a:xfrm flipV="1">
            <a:off x="4364610" y="1696825"/>
            <a:ext cx="1988132" cy="285577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B1D619C-9283-1369-9C1B-D1731B932517}"/>
              </a:ext>
            </a:extLst>
          </p:cNvPr>
          <p:cNvCxnSpPr>
            <a:cxnSpLocks/>
          </p:cNvCxnSpPr>
          <p:nvPr/>
        </p:nvCxnSpPr>
        <p:spPr>
          <a:xfrm flipV="1">
            <a:off x="4364610" y="2928124"/>
            <a:ext cx="3918676" cy="16244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5227114-8AFD-866B-A12D-A677359CC027}"/>
              </a:ext>
            </a:extLst>
          </p:cNvPr>
          <p:cNvSpPr txBox="1"/>
          <p:nvPr/>
        </p:nvSpPr>
        <p:spPr>
          <a:xfrm>
            <a:off x="7157665" y="1281578"/>
            <a:ext cx="571438" cy="486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300" b="1" dirty="0"/>
              <a:t>Yoke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E32E208-0CE3-686E-3C0E-7E013A8ADD28}"/>
              </a:ext>
            </a:extLst>
          </p:cNvPr>
          <p:cNvSpPr txBox="1"/>
          <p:nvPr/>
        </p:nvSpPr>
        <p:spPr>
          <a:xfrm>
            <a:off x="862358" y="45469"/>
            <a:ext cx="2194363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8</a:t>
            </a:r>
            <a:r>
              <a:rPr lang="en-US" sz="900" baseline="300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th</a:t>
            </a:r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 FCC Physics workshop</a:t>
            </a:r>
          </a:p>
        </p:txBody>
      </p:sp>
      <p:pic>
        <p:nvPicPr>
          <p:cNvPr id="8" name="Picture 7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11D5DF0-E196-2717-A3C2-29940BD665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3830" y="20350"/>
            <a:ext cx="1259899" cy="322984"/>
          </a:xfrm>
          <a:prstGeom prst="rect">
            <a:avLst/>
          </a:prstGeom>
        </p:spPr>
      </p:pic>
      <p:pic>
        <p:nvPicPr>
          <p:cNvPr id="15" name="Picture 14" descr="A black and white logo&#10;&#10;Description automatically generated">
            <a:extLst>
              <a:ext uri="{FF2B5EF4-FFF2-40B4-BE49-F238E27FC236}">
                <a16:creationId xmlns:a16="http://schemas.microsoft.com/office/drawing/2014/main" id="{C84B2E5C-C450-D332-28B0-2ADD8F621B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764" y="46761"/>
            <a:ext cx="554183" cy="259772"/>
          </a:xfrm>
          <a:prstGeom prst="rect">
            <a:avLst/>
          </a:prstGeom>
        </p:spPr>
      </p:pic>
      <p:pic>
        <p:nvPicPr>
          <p:cNvPr id="16" name="Picture 15" descr="A logo with white text&#10;&#10;Description automatically generated">
            <a:extLst>
              <a:ext uri="{FF2B5EF4-FFF2-40B4-BE49-F238E27FC236}">
                <a16:creationId xmlns:a16="http://schemas.microsoft.com/office/drawing/2014/main" id="{D353E63F-8287-F40C-BB04-DE374FA13E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372" y="26863"/>
            <a:ext cx="322326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830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445181" y="45468"/>
            <a:ext cx="2038500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>
                <a:solidFill>
                  <a:schemeClr val="bg1"/>
                </a:solidFill>
                <a:latin typeface="Copperplate Gothic Light"/>
              </a:rPr>
              <a:t>Mahmoud Ali</a:t>
            </a:r>
            <a:endParaRPr lang="en-US">
              <a:solidFill>
                <a:schemeClr val="bg1"/>
              </a:solidFill>
              <a:latin typeface="Copperplate Gothic Ligh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D4846D-5777-5DC1-047D-9961CA49E0B0}"/>
              </a:ext>
            </a:extLst>
          </p:cNvPr>
          <p:cNvSpPr txBox="1"/>
          <p:nvPr/>
        </p:nvSpPr>
        <p:spPr>
          <a:xfrm>
            <a:off x="270963" y="527162"/>
            <a:ext cx="60817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F124A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IDEA: </a:t>
            </a:r>
            <a:r>
              <a:rPr lang="en-US" sz="2000" dirty="0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Muon system based on </a:t>
            </a:r>
            <a:r>
              <a:rPr lang="el-GR" sz="2000" i="1" dirty="0">
                <a:solidFill>
                  <a:srgbClr val="002060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μ</a:t>
            </a:r>
            <a:r>
              <a:rPr lang="en-US" sz="2000" i="1" dirty="0">
                <a:solidFill>
                  <a:srgbClr val="002060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RWELL </a:t>
            </a:r>
            <a:r>
              <a:rPr lang="en-US" sz="2000" dirty="0">
                <a:solidFill>
                  <a:srgbClr val="002060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technology</a:t>
            </a:r>
            <a:r>
              <a:rPr lang="en-US" sz="2000" dirty="0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 </a:t>
            </a:r>
            <a:endParaRPr lang="en-US" sz="2000" dirty="0">
              <a:solidFill>
                <a:srgbClr val="0F124A"/>
              </a:solidFill>
              <a:effectLst/>
              <a:latin typeface="Sabon Next LT" panose="02000500000000000000" pitchFamily="2" charset="0"/>
              <a:cs typeface="Sabon Next LT" panose="02000500000000000000" pitchFamily="2" charset="0"/>
            </a:endParaRPr>
          </a:p>
          <a:p>
            <a:endParaRPr lang="en-US" sz="2000" dirty="0">
              <a:solidFill>
                <a:srgbClr val="0F124A"/>
              </a:solidFill>
              <a:effectLst/>
              <a:latin typeface="Sabon Next LT" panose="02000500000000000000" pitchFamily="2" charset="0"/>
              <a:cs typeface="Sabon Next LT" panose="02000500000000000000" pitchFamily="2" charset="0"/>
            </a:endParaRP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3A04843-ADF4-516A-89B7-E90328CD4D52}"/>
              </a:ext>
            </a:extLst>
          </p:cNvPr>
          <p:cNvSpPr>
            <a:spLocks noGrp="1"/>
          </p:cNvSpPr>
          <p:nvPr/>
        </p:nvSpPr>
        <p:spPr>
          <a:xfrm>
            <a:off x="270963" y="965187"/>
            <a:ext cx="4173759" cy="34506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The </a:t>
            </a:r>
            <a:r>
              <a:rPr lang="el-GR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μ-</a:t>
            </a:r>
            <a:r>
              <a:rPr lang="en-US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RWELL [</a:t>
            </a:r>
            <a:r>
              <a:rPr lang="en-US" b="1" u="sng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JINST</a:t>
            </a:r>
            <a:r>
              <a:rPr lang="en-US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] is a Micro Pattern Gaseous Detector (MPGD) composed of only two elements:</a:t>
            </a:r>
          </a:p>
          <a:p>
            <a:r>
              <a:rPr lang="en-US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The </a:t>
            </a:r>
            <a:r>
              <a:rPr lang="el-GR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μ-</a:t>
            </a:r>
            <a:r>
              <a:rPr lang="en-US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RWELL_PCB and the cathode. </a:t>
            </a:r>
          </a:p>
          <a:p>
            <a:r>
              <a:rPr lang="en-US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The core is the </a:t>
            </a:r>
            <a:r>
              <a:rPr lang="el-GR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μ-</a:t>
            </a:r>
            <a:r>
              <a:rPr lang="en-US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RWELL_PCB, realized by coupling three different elements: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1. A WELL patterned </a:t>
            </a:r>
            <a:r>
              <a:rPr lang="en-US" dirty="0" err="1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kapton</a:t>
            </a:r>
            <a:r>
              <a:rPr lang="en-US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 foil acting as amplification stage (GEM-like)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2. Resistive DLC layer (Diamond-Like-Carbon) for discharge suppression with surface resistivity ~ 50÷100 M</a:t>
            </a:r>
            <a:r>
              <a:rPr lang="el-GR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Ω/□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l-GR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3. </a:t>
            </a:r>
            <a:r>
              <a:rPr lang="en-US" dirty="0">
                <a:solidFill>
                  <a:srgbClr val="0F124A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Standard readout PCB</a:t>
            </a:r>
          </a:p>
        </p:txBody>
      </p:sp>
      <p:pic>
        <p:nvPicPr>
          <p:cNvPr id="26" name="Picture 25" descr="A diagram of a calorie chamber&#10;&#10;Description automatically generated">
            <a:extLst>
              <a:ext uri="{FF2B5EF4-FFF2-40B4-BE49-F238E27FC236}">
                <a16:creationId xmlns:a16="http://schemas.microsoft.com/office/drawing/2014/main" id="{448CF09A-7393-0484-572C-FBA5A78BCD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1859" y="3435541"/>
            <a:ext cx="2310597" cy="16623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A66035B-FBE9-5BDD-CB8D-2B561D7052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316" y="377863"/>
            <a:ext cx="3393684" cy="3058813"/>
          </a:xfrm>
          <a:prstGeom prst="rect">
            <a:avLst/>
          </a:prstGeom>
        </p:spPr>
      </p:pic>
      <p:pic>
        <p:nvPicPr>
          <p:cNvPr id="18" name="Picture 10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11DD37D4-7D64-5348-E506-0C58A68A0A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0461" y="3203600"/>
            <a:ext cx="1419855" cy="1893139"/>
          </a:xfrm>
          <a:prstGeom prst="rect">
            <a:avLst/>
          </a:prstGeom>
        </p:spPr>
      </p:pic>
      <p:sp>
        <p:nvSpPr>
          <p:cNvPr id="4" name="Textfeld 4">
            <a:extLst>
              <a:ext uri="{FF2B5EF4-FFF2-40B4-BE49-F238E27FC236}">
                <a16:creationId xmlns:a16="http://schemas.microsoft.com/office/drawing/2014/main" id="{00ABBF27-E8BF-8839-F733-614313D3333A}"/>
              </a:ext>
            </a:extLst>
          </p:cNvPr>
          <p:cNvSpPr txBox="1"/>
          <p:nvPr/>
        </p:nvSpPr>
        <p:spPr>
          <a:xfrm>
            <a:off x="862358" y="45469"/>
            <a:ext cx="2194363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8</a:t>
            </a:r>
            <a:r>
              <a:rPr lang="en-US" sz="900" baseline="300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th</a:t>
            </a:r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 FCC Physics workshop</a:t>
            </a:r>
          </a:p>
        </p:txBody>
      </p:sp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EF3F40A-4FD4-942E-2D35-F40EA6AA150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3830" y="20350"/>
            <a:ext cx="1259899" cy="322984"/>
          </a:xfrm>
          <a:prstGeom prst="rect">
            <a:avLst/>
          </a:prstGeom>
        </p:spPr>
      </p:pic>
      <p:pic>
        <p:nvPicPr>
          <p:cNvPr id="6" name="Picture 5" descr="A black and white logo&#10;&#10;Description automatically generated">
            <a:extLst>
              <a:ext uri="{FF2B5EF4-FFF2-40B4-BE49-F238E27FC236}">
                <a16:creationId xmlns:a16="http://schemas.microsoft.com/office/drawing/2014/main" id="{D1D1777B-2E38-A11C-8560-C39ABEDEDC5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764" y="46761"/>
            <a:ext cx="554183" cy="259772"/>
          </a:xfrm>
          <a:prstGeom prst="rect">
            <a:avLst/>
          </a:prstGeom>
        </p:spPr>
      </p:pic>
      <p:pic>
        <p:nvPicPr>
          <p:cNvPr id="8" name="Picture 7" descr="A logo with white text&#10;&#10;Description automatically generated">
            <a:extLst>
              <a:ext uri="{FF2B5EF4-FFF2-40B4-BE49-F238E27FC236}">
                <a16:creationId xmlns:a16="http://schemas.microsoft.com/office/drawing/2014/main" id="{D02ECFA8-6F25-7647-98DE-5054BD1488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372" y="26863"/>
            <a:ext cx="322326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048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445181" y="45468"/>
            <a:ext cx="2038500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>
                <a:solidFill>
                  <a:schemeClr val="bg1"/>
                </a:solidFill>
                <a:latin typeface="Copperplate Gothic Light"/>
              </a:rPr>
              <a:t>Mahmoud Ali</a:t>
            </a:r>
            <a:endParaRPr lang="en-US">
              <a:solidFill>
                <a:schemeClr val="bg1"/>
              </a:solidFill>
              <a:latin typeface="Copperplate Gothic Ligh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D4846D-5777-5DC1-047D-9961CA49E0B0}"/>
              </a:ext>
            </a:extLst>
          </p:cNvPr>
          <p:cNvSpPr txBox="1"/>
          <p:nvPr/>
        </p:nvSpPr>
        <p:spPr>
          <a:xfrm>
            <a:off x="270963" y="527162"/>
            <a:ext cx="60817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F124A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IDEA: </a:t>
            </a:r>
            <a:r>
              <a:rPr lang="en-US" sz="2000" dirty="0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Muon system based on </a:t>
            </a:r>
            <a:r>
              <a:rPr lang="el-GR" sz="2000" i="1" dirty="0">
                <a:solidFill>
                  <a:srgbClr val="002060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μ</a:t>
            </a:r>
            <a:r>
              <a:rPr lang="en-US" sz="2000" i="1" dirty="0">
                <a:solidFill>
                  <a:srgbClr val="002060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RWELL </a:t>
            </a:r>
            <a:r>
              <a:rPr lang="en-US" sz="2000" dirty="0">
                <a:solidFill>
                  <a:srgbClr val="002060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technology</a:t>
            </a:r>
            <a:r>
              <a:rPr lang="en-US" sz="2000" dirty="0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 </a:t>
            </a:r>
            <a:endParaRPr lang="en-US" sz="2000" dirty="0">
              <a:solidFill>
                <a:srgbClr val="0F124A"/>
              </a:solidFill>
              <a:effectLst/>
              <a:latin typeface="Sabon Next LT" panose="02000500000000000000" pitchFamily="2" charset="0"/>
              <a:cs typeface="Sabon Next LT" panose="02000500000000000000" pitchFamily="2" charset="0"/>
            </a:endParaRPr>
          </a:p>
          <a:p>
            <a:endParaRPr lang="en-US" sz="2000" dirty="0">
              <a:solidFill>
                <a:srgbClr val="0F124A"/>
              </a:solidFill>
              <a:effectLst/>
              <a:latin typeface="Sabon Next LT" panose="02000500000000000000" pitchFamily="2" charset="0"/>
              <a:cs typeface="Sabon Next LT" panose="02000500000000000000" pitchFamily="2" charset="0"/>
            </a:endParaRPr>
          </a:p>
        </p:txBody>
      </p:sp>
      <p:pic>
        <p:nvPicPr>
          <p:cNvPr id="12" name="Picture 11" descr="A hexagon shaped object with red trim&#10;&#10;Description automatically generated">
            <a:extLst>
              <a:ext uri="{FF2B5EF4-FFF2-40B4-BE49-F238E27FC236}">
                <a16:creationId xmlns:a16="http://schemas.microsoft.com/office/drawing/2014/main" id="{6549700E-EAC2-71BD-4DFB-610A5F824A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3308" y="1071724"/>
            <a:ext cx="5171365" cy="3668874"/>
          </a:xfrm>
          <a:prstGeom prst="rect">
            <a:avLst/>
          </a:prstGeom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A0D5477-45C3-2A1E-26F8-B565281965ED}"/>
              </a:ext>
            </a:extLst>
          </p:cNvPr>
          <p:cNvSpPr>
            <a:spLocks noGrp="1"/>
          </p:cNvSpPr>
          <p:nvPr/>
        </p:nvSpPr>
        <p:spPr>
          <a:xfrm>
            <a:off x="398241" y="1071724"/>
            <a:ext cx="4173759" cy="34506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IDEA muon system primarily composed of 3 sensitive stations. Each station will consist of a large mosaic of </a:t>
            </a:r>
            <a:r>
              <a:rPr lang="el-GR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μ</a:t>
            </a:r>
            <a:r>
              <a:rPr lang="en-US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RWELL detectors.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The basic </a:t>
            </a:r>
            <a:r>
              <a:rPr lang="el-GR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μ</a:t>
            </a:r>
            <a:r>
              <a:rPr lang="en-US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RWELL ”tile” will have an active area of 50 × 50 cm</a:t>
            </a:r>
            <a:r>
              <a:rPr lang="en-US" baseline="30000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2</a:t>
            </a:r>
            <a:r>
              <a:rPr lang="en-US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The layers are placed between layers of the iron yoke that closes the magnetic field.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A strip pitch ~ 1.2 mm and 500 mm length.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b="0" i="0" u="none" strike="noStrike" kern="1200" cap="none" dirty="0">
                <a:ln>
                  <a:noFill/>
                </a:ln>
                <a:solidFill>
                  <a:schemeClr val="tx1"/>
                </a:solidFill>
                <a:latin typeface="Avenir Next LT Pro" panose="020B0504020202020204" pitchFamily="34" charset="77"/>
                <a:ea typeface="Noto Sans CJK SC" pitchFamily="2"/>
                <a:cs typeface="Lohit Devanagari" pitchFamily="2"/>
              </a:rPr>
              <a:t>A 2D readout system for each individual chamber.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Avenir Next LT Pro" panose="020B0504020202020204" pitchFamily="34" charset="77"/>
                <a:ea typeface="Noto Sans CJK SC" pitchFamily="2"/>
                <a:cs typeface="Lohit Devanagari" pitchFamily="2"/>
              </a:rPr>
              <a:t>Space resolution ~ 400 </a:t>
            </a:r>
            <a:r>
              <a:rPr lang="en-US" dirty="0" err="1">
                <a:solidFill>
                  <a:schemeClr val="tx1"/>
                </a:solidFill>
                <a:latin typeface="Avenir Next LT Pro" panose="020B0504020202020204" pitchFamily="34" charset="77"/>
                <a:ea typeface="Noto Sans CJK SC" pitchFamily="2"/>
                <a:cs typeface="Lohit Devanagari" pitchFamily="2"/>
              </a:rPr>
              <a:t>μm</a:t>
            </a:r>
            <a:endParaRPr lang="en-US" sz="1400" b="0" i="0" u="none" strike="noStrike" kern="1200" cap="none" dirty="0">
              <a:ln>
                <a:noFill/>
              </a:ln>
              <a:solidFill>
                <a:schemeClr val="tx1"/>
              </a:solidFill>
              <a:latin typeface="Avenir Next LT Pro" panose="020B0504020202020204" pitchFamily="34" charset="77"/>
              <a:ea typeface="Noto Sans CJK SC" pitchFamily="2"/>
              <a:cs typeface="Lohit Devanagari" pitchFamily="2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tx1"/>
              </a:solidFill>
              <a:effectLst/>
              <a:highlight>
                <a:srgbClr val="FFFFFF"/>
              </a:highlight>
              <a:latin typeface="Avenir Next LT Pro" panose="020B0504020202020204" pitchFamily="34" charset="77"/>
            </a:endParaRPr>
          </a:p>
          <a:p>
            <a:endParaRPr lang="en-US" dirty="0">
              <a:solidFill>
                <a:schemeClr val="tx1"/>
              </a:solidFill>
              <a:effectLst/>
              <a:highlight>
                <a:srgbClr val="FFFFFF"/>
              </a:highlight>
              <a:latin typeface="Avenir Next LT Pro" panose="020B0504020202020204" pitchFamily="34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A272E7-D552-C305-4740-3D7C75C985F8}"/>
              </a:ext>
            </a:extLst>
          </p:cNvPr>
          <p:cNvSpPr txBox="1"/>
          <p:nvPr/>
        </p:nvSpPr>
        <p:spPr>
          <a:xfrm>
            <a:off x="4594532" y="4407614"/>
            <a:ext cx="3516420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1200" dirty="0">
                <a:solidFill>
                  <a:srgbClr val="002060"/>
                </a:solidFill>
                <a:effectLst/>
                <a:latin typeface="Avenir Next LT Pro" panose="020B0504020202020204" pitchFamily="34" charset="77"/>
              </a:rPr>
              <a:t>DD4hep implementation of IDEA muon system</a:t>
            </a:r>
            <a:endParaRPr lang="en-US" sz="2800" dirty="0">
              <a:solidFill>
                <a:srgbClr val="002060"/>
              </a:solidFill>
              <a:latin typeface="Avenir Next LT Pro" panose="020B0504020202020204" pitchFamily="34" charset="77"/>
            </a:endParaRPr>
          </a:p>
        </p:txBody>
      </p:sp>
      <p:sp>
        <p:nvSpPr>
          <p:cNvPr id="10" name="Textfeld 4">
            <a:extLst>
              <a:ext uri="{FF2B5EF4-FFF2-40B4-BE49-F238E27FC236}">
                <a16:creationId xmlns:a16="http://schemas.microsoft.com/office/drawing/2014/main" id="{E2A2D94C-D00A-5B6A-AE59-66C9C1D2B1C6}"/>
              </a:ext>
            </a:extLst>
          </p:cNvPr>
          <p:cNvSpPr txBox="1"/>
          <p:nvPr/>
        </p:nvSpPr>
        <p:spPr>
          <a:xfrm>
            <a:off x="862358" y="45469"/>
            <a:ext cx="2194363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8</a:t>
            </a:r>
            <a:r>
              <a:rPr lang="en-US" sz="900" baseline="300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th</a:t>
            </a:r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 FCC Physics workshop</a:t>
            </a:r>
          </a:p>
        </p:txBody>
      </p:sp>
      <p:pic>
        <p:nvPicPr>
          <p:cNvPr id="15" name="Picture 1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A59FE32-2CFD-7DE9-8F95-1FB8D26247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3830" y="20350"/>
            <a:ext cx="1259899" cy="322984"/>
          </a:xfrm>
          <a:prstGeom prst="rect">
            <a:avLst/>
          </a:prstGeom>
        </p:spPr>
      </p:pic>
      <p:pic>
        <p:nvPicPr>
          <p:cNvPr id="17" name="Picture 16" descr="A black and white logo&#10;&#10;Description automatically generated">
            <a:extLst>
              <a:ext uri="{FF2B5EF4-FFF2-40B4-BE49-F238E27FC236}">
                <a16:creationId xmlns:a16="http://schemas.microsoft.com/office/drawing/2014/main" id="{5A2ED2BC-93E5-3FEC-8EA1-36A6B69A2E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764" y="46761"/>
            <a:ext cx="554183" cy="259772"/>
          </a:xfrm>
          <a:prstGeom prst="rect">
            <a:avLst/>
          </a:prstGeom>
        </p:spPr>
      </p:pic>
      <p:pic>
        <p:nvPicPr>
          <p:cNvPr id="18" name="Picture 17" descr="A logo with white text&#10;&#10;Description automatically generated">
            <a:extLst>
              <a:ext uri="{FF2B5EF4-FFF2-40B4-BE49-F238E27FC236}">
                <a16:creationId xmlns:a16="http://schemas.microsoft.com/office/drawing/2014/main" id="{EB911D01-2837-C68B-04CA-543E5F2C84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372" y="26863"/>
            <a:ext cx="322326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26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778A73-C2DE-9470-85AE-C898211C15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92D06A66-B06F-00B0-271F-EA6EA37D72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B6FDC3AE-A9B9-94AD-271D-9C3DE1B7B5D9}"/>
              </a:ext>
            </a:extLst>
          </p:cNvPr>
          <p:cNvSpPr txBox="1"/>
          <p:nvPr/>
        </p:nvSpPr>
        <p:spPr>
          <a:xfrm>
            <a:off x="3445181" y="45468"/>
            <a:ext cx="2038500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>
                <a:solidFill>
                  <a:schemeClr val="bg1"/>
                </a:solidFill>
                <a:latin typeface="Copperplate Gothic Light"/>
              </a:rPr>
              <a:t>Mahmoud Ali</a:t>
            </a:r>
            <a:endParaRPr lang="en-US">
              <a:solidFill>
                <a:schemeClr val="bg1"/>
              </a:solidFill>
              <a:latin typeface="Copperplate Gothic Ligh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7B0C6D-F2B9-9ED4-8B8F-1D69DB173988}"/>
              </a:ext>
            </a:extLst>
          </p:cNvPr>
          <p:cNvSpPr txBox="1"/>
          <p:nvPr/>
        </p:nvSpPr>
        <p:spPr>
          <a:xfrm>
            <a:off x="270963" y="527162"/>
            <a:ext cx="60817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Delphes</a:t>
            </a:r>
            <a:r>
              <a:rPr lang="en-US" sz="2000" dirty="0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 study: Tracks from Standalone Muon-system </a:t>
            </a:r>
            <a:endParaRPr lang="en-US" sz="2000" dirty="0">
              <a:solidFill>
                <a:srgbClr val="0F124A"/>
              </a:solidFill>
              <a:effectLst/>
              <a:latin typeface="Sabon Next LT" panose="02000500000000000000" pitchFamily="2" charset="0"/>
              <a:cs typeface="Sabon Next LT" panose="02000500000000000000" pitchFamily="2" charset="0"/>
            </a:endParaRPr>
          </a:p>
          <a:p>
            <a:endParaRPr lang="en-US" sz="2000" dirty="0">
              <a:solidFill>
                <a:srgbClr val="0F124A"/>
              </a:solidFill>
              <a:effectLst/>
              <a:latin typeface="Sabon Next LT" panose="02000500000000000000" pitchFamily="2" charset="0"/>
              <a:cs typeface="Sabon Next LT" panose="02000500000000000000" pitchFamily="2" charset="0"/>
            </a:endParaRP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637964CD-3A33-9BAA-1A91-51B3D64D93FA}"/>
              </a:ext>
            </a:extLst>
          </p:cNvPr>
          <p:cNvSpPr>
            <a:spLocks noGrp="1"/>
          </p:cNvSpPr>
          <p:nvPr/>
        </p:nvSpPr>
        <p:spPr>
          <a:xfrm>
            <a:off x="197428" y="1107573"/>
            <a:ext cx="5085440" cy="34506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Usually in </a:t>
            </a:r>
            <a:r>
              <a:rPr lang="en-US" dirty="0" err="1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Delphes</a:t>
            </a:r>
            <a:r>
              <a:rPr lang="en-US" dirty="0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, we can’t work with standalone sub-detector, but thanks to track covariance module by Franco </a:t>
            </a:r>
            <a:r>
              <a:rPr lang="en-US" dirty="0" err="1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Bedeschi</a:t>
            </a:r>
            <a:r>
              <a:rPr lang="en-US" dirty="0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, a standalone muon-system IDEA card has been obtained by adopting IDEA card to use only muon system layers as sensitive and other sub-detectors as non-sensitive (For multiple scattering use)</a:t>
            </a:r>
          </a:p>
          <a:p>
            <a:pPr lvl="4"/>
            <a:r>
              <a:rPr lang="en-US" sz="1200" b="0" dirty="0">
                <a:solidFill>
                  <a:srgbClr val="002060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Simple tracker geometry implementation, including material multiple scattering</a:t>
            </a:r>
          </a:p>
          <a:p>
            <a:pPr lvl="4"/>
            <a:r>
              <a:rPr lang="en-US" sz="1200" b="0" dirty="0">
                <a:solidFill>
                  <a:srgbClr val="002060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Computes full covariance matrix (depend on </a:t>
            </a:r>
            <a:r>
              <a:rPr lang="en-US" sz="1200" b="0" dirty="0" err="1">
                <a:solidFill>
                  <a:srgbClr val="002060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p</a:t>
            </a:r>
            <a:r>
              <a:rPr lang="en-US" sz="1200" b="0" baseline="-25000" dirty="0" err="1">
                <a:solidFill>
                  <a:srgbClr val="002060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T</a:t>
            </a:r>
            <a:r>
              <a:rPr lang="en-US" sz="1200" b="0" dirty="0">
                <a:solidFill>
                  <a:srgbClr val="002060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, </a:t>
            </a:r>
            <a:r>
              <a:rPr lang="el-GR" sz="1200" b="0" dirty="0">
                <a:solidFill>
                  <a:srgbClr val="002060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θ)</a:t>
            </a:r>
          </a:p>
          <a:p>
            <a:pPr lvl="4"/>
            <a:r>
              <a:rPr lang="en-US" sz="1200" b="0" dirty="0">
                <a:solidFill>
                  <a:srgbClr val="002060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Computes smeared track (including off-diagonal terms)</a:t>
            </a:r>
            <a:br>
              <a:rPr lang="en-US" sz="1200" b="0" dirty="0">
                <a:solidFill>
                  <a:srgbClr val="002060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</a:br>
            <a:endParaRPr lang="en-US" sz="1200" b="0" dirty="0">
              <a:solidFill>
                <a:srgbClr val="002060"/>
              </a:solidFill>
              <a:highlight>
                <a:srgbClr val="FFFFFF"/>
              </a:highlight>
              <a:latin typeface="Avenir Next LT Pro" panose="020B0504020202020204" pitchFamily="34" charset="77"/>
            </a:endParaRPr>
          </a:p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en-US" dirty="0">
              <a:solidFill>
                <a:schemeClr val="tx1"/>
              </a:solidFill>
              <a:effectLst/>
              <a:highlight>
                <a:srgbClr val="FFFFFF"/>
              </a:highlight>
              <a:latin typeface="Avenir Next LT Pro" panose="020B0504020202020204" pitchFamily="34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A0D16B-8B3B-8769-C672-22AD1F2043C5}"/>
              </a:ext>
            </a:extLst>
          </p:cNvPr>
          <p:cNvSpPr txBox="1"/>
          <p:nvPr/>
        </p:nvSpPr>
        <p:spPr>
          <a:xfrm>
            <a:off x="7923729" y="1062186"/>
            <a:ext cx="1695510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1000" b="1" dirty="0">
                <a:solidFill>
                  <a:srgbClr val="C00000"/>
                </a:solidFill>
                <a:latin typeface="Avenir Next LT Pro" panose="020B0504020202020204" pitchFamily="34" charset="77"/>
              </a:rPr>
              <a:t>Return-yoke</a:t>
            </a:r>
            <a:endParaRPr lang="en-US" sz="1800" b="1" dirty="0">
              <a:solidFill>
                <a:srgbClr val="C00000"/>
              </a:solidFill>
              <a:latin typeface="Avenir Next LT Pro" panose="020B0504020202020204" pitchFamily="34" charset="77"/>
            </a:endParaRPr>
          </a:p>
        </p:txBody>
      </p:sp>
      <p:sp>
        <p:nvSpPr>
          <p:cNvPr id="10" name="Textfeld 4">
            <a:extLst>
              <a:ext uri="{FF2B5EF4-FFF2-40B4-BE49-F238E27FC236}">
                <a16:creationId xmlns:a16="http://schemas.microsoft.com/office/drawing/2014/main" id="{B9BF3A29-82FB-B74B-BF6B-02CC38097622}"/>
              </a:ext>
            </a:extLst>
          </p:cNvPr>
          <p:cNvSpPr txBox="1"/>
          <p:nvPr/>
        </p:nvSpPr>
        <p:spPr>
          <a:xfrm>
            <a:off x="862358" y="45469"/>
            <a:ext cx="2194363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8</a:t>
            </a:r>
            <a:r>
              <a:rPr lang="en-US" sz="900" baseline="300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th</a:t>
            </a:r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 FCC Physics workshop</a:t>
            </a:r>
          </a:p>
        </p:txBody>
      </p:sp>
      <p:pic>
        <p:nvPicPr>
          <p:cNvPr id="15" name="Picture 1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57428F6-E6DF-8784-D13E-EE096CE203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3830" y="20350"/>
            <a:ext cx="1259899" cy="322984"/>
          </a:xfrm>
          <a:prstGeom prst="rect">
            <a:avLst/>
          </a:prstGeom>
        </p:spPr>
      </p:pic>
      <p:pic>
        <p:nvPicPr>
          <p:cNvPr id="17" name="Picture 16" descr="A black and white logo&#10;&#10;Description automatically generated">
            <a:extLst>
              <a:ext uri="{FF2B5EF4-FFF2-40B4-BE49-F238E27FC236}">
                <a16:creationId xmlns:a16="http://schemas.microsoft.com/office/drawing/2014/main" id="{C6E9F48A-1212-3F03-5CA1-9BAAD5CA07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764" y="46761"/>
            <a:ext cx="554183" cy="259772"/>
          </a:xfrm>
          <a:prstGeom prst="rect">
            <a:avLst/>
          </a:prstGeom>
        </p:spPr>
      </p:pic>
      <p:pic>
        <p:nvPicPr>
          <p:cNvPr id="18" name="Picture 17" descr="A logo with white text&#10;&#10;Description automatically generated">
            <a:extLst>
              <a:ext uri="{FF2B5EF4-FFF2-40B4-BE49-F238E27FC236}">
                <a16:creationId xmlns:a16="http://schemas.microsoft.com/office/drawing/2014/main" id="{93C11E3E-944B-1570-950E-41181E0E65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372" y="26863"/>
            <a:ext cx="322326" cy="32004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A91AB24-9A1E-3515-6AD6-39EB999511EB}"/>
              </a:ext>
            </a:extLst>
          </p:cNvPr>
          <p:cNvSpPr/>
          <p:nvPr/>
        </p:nvSpPr>
        <p:spPr>
          <a:xfrm>
            <a:off x="5392033" y="1293554"/>
            <a:ext cx="2976096" cy="238851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B42571-975A-DADA-C5A3-EFFC3B8A8407}"/>
              </a:ext>
            </a:extLst>
          </p:cNvPr>
          <p:cNvSpPr/>
          <p:nvPr/>
        </p:nvSpPr>
        <p:spPr>
          <a:xfrm>
            <a:off x="5392033" y="1658468"/>
            <a:ext cx="2976096" cy="238851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159B463-87EA-A9D0-77AA-2B60230BDF11}"/>
              </a:ext>
            </a:extLst>
          </p:cNvPr>
          <p:cNvSpPr/>
          <p:nvPr/>
        </p:nvSpPr>
        <p:spPr>
          <a:xfrm>
            <a:off x="5392033" y="1213493"/>
            <a:ext cx="2976096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AFA1CEC-D3D2-E317-4A0A-18B5B01BD2E1}"/>
              </a:ext>
            </a:extLst>
          </p:cNvPr>
          <p:cNvSpPr/>
          <p:nvPr/>
        </p:nvSpPr>
        <p:spPr>
          <a:xfrm>
            <a:off x="5392033" y="1568731"/>
            <a:ext cx="2976096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6D80BA2-C25F-64C8-3EAE-5509DDB8E015}"/>
              </a:ext>
            </a:extLst>
          </p:cNvPr>
          <p:cNvSpPr/>
          <p:nvPr/>
        </p:nvSpPr>
        <p:spPr>
          <a:xfrm>
            <a:off x="5392033" y="1938161"/>
            <a:ext cx="2976096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hexagon shaped object with red trim&#10;&#10;Description automatically generated">
            <a:extLst>
              <a:ext uri="{FF2B5EF4-FFF2-40B4-BE49-F238E27FC236}">
                <a16:creationId xmlns:a16="http://schemas.microsoft.com/office/drawing/2014/main" id="{84943AFC-EDF5-0906-D315-709E732EDD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428" y="1591590"/>
            <a:ext cx="5171365" cy="366887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4146D43-F023-6E9A-6F78-91BD4778945C}"/>
              </a:ext>
            </a:extLst>
          </p:cNvPr>
          <p:cNvSpPr/>
          <p:nvPr/>
        </p:nvSpPr>
        <p:spPr>
          <a:xfrm>
            <a:off x="2055043" y="2281286"/>
            <a:ext cx="650248" cy="422439"/>
          </a:xfrm>
          <a:prstGeom prst="rect">
            <a:avLst/>
          </a:prstGeom>
          <a:noFill/>
          <a:ln>
            <a:solidFill>
              <a:srgbClr val="0F124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4A3438E-25F8-C1CF-3DB6-346DC6C4CE2F}"/>
              </a:ext>
            </a:extLst>
          </p:cNvPr>
          <p:cNvCxnSpPr/>
          <p:nvPr/>
        </p:nvCxnSpPr>
        <p:spPr>
          <a:xfrm flipV="1">
            <a:off x="2055043" y="1213493"/>
            <a:ext cx="3553808" cy="106779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BCF65AD-8C6C-B412-DE4D-8329307F3153}"/>
              </a:ext>
            </a:extLst>
          </p:cNvPr>
          <p:cNvCxnSpPr>
            <a:cxnSpLocks/>
            <a:endCxn id="13" idx="3"/>
          </p:cNvCxnSpPr>
          <p:nvPr/>
        </p:nvCxnSpPr>
        <p:spPr>
          <a:xfrm flipV="1">
            <a:off x="2488473" y="1961021"/>
            <a:ext cx="5879656" cy="75516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E1BAEF7-7592-4C49-A30C-0BFA0BD6E116}"/>
              </a:ext>
            </a:extLst>
          </p:cNvPr>
          <p:cNvSpPr txBox="1"/>
          <p:nvPr/>
        </p:nvSpPr>
        <p:spPr>
          <a:xfrm>
            <a:off x="7054668" y="740754"/>
            <a:ext cx="1695510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1000" b="1" dirty="0">
                <a:solidFill>
                  <a:schemeClr val="bg2">
                    <a:lumMod val="50000"/>
                  </a:schemeClr>
                </a:solidFill>
                <a:latin typeface="Avenir Next LT Pro" panose="020B0504020202020204" pitchFamily="34" charset="77"/>
              </a:rPr>
              <a:t>Detector layer</a:t>
            </a:r>
            <a:endParaRPr lang="en-US" sz="1800" b="1" dirty="0">
              <a:solidFill>
                <a:schemeClr val="bg2">
                  <a:lumMod val="50000"/>
                </a:schemeClr>
              </a:solidFill>
              <a:latin typeface="Avenir Next LT Pro" panose="020B0504020202020204" pitchFamily="34" charset="77"/>
            </a:endParaRPr>
          </a:p>
        </p:txBody>
      </p:sp>
      <p:cxnSp>
        <p:nvCxnSpPr>
          <p:cNvPr id="34" name="Curved Connector 33">
            <a:extLst>
              <a:ext uri="{FF2B5EF4-FFF2-40B4-BE49-F238E27FC236}">
                <a16:creationId xmlns:a16="http://schemas.microsoft.com/office/drawing/2014/main" id="{71A023CE-F315-FFA7-D659-1F0707FD92C4}"/>
              </a:ext>
            </a:extLst>
          </p:cNvPr>
          <p:cNvCxnSpPr/>
          <p:nvPr/>
        </p:nvCxnSpPr>
        <p:spPr>
          <a:xfrm rot="10800000" flipV="1">
            <a:off x="7145519" y="1107573"/>
            <a:ext cx="273377" cy="105919"/>
          </a:xfrm>
          <a:prstGeom prst="curvedConnector3">
            <a:avLst>
              <a:gd name="adj1" fmla="val 101724"/>
            </a:avLst>
          </a:prstGeom>
          <a:ln w="127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F7B809B3-1166-5B81-FDA1-459CC78BE21A}"/>
              </a:ext>
            </a:extLst>
          </p:cNvPr>
          <p:cNvSpPr>
            <a:spLocks noGrp="1"/>
          </p:cNvSpPr>
          <p:nvPr/>
        </p:nvSpPr>
        <p:spPr>
          <a:xfrm>
            <a:off x="1412663" y="2786932"/>
            <a:ext cx="6318673" cy="1701263"/>
          </a:xfrm>
          <a:prstGeom prst="rect">
            <a:avLst/>
          </a:prstGeom>
          <a:solidFill>
            <a:srgbClr val="B3E6E4"/>
          </a:solidFill>
          <a:ln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So, the study will investigate different apparatuses and characteristics of the muon-system trying to observe the best performance by: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Varying the number of layers.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Varying the level-arm distance.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rgbClr val="002060"/>
                </a:solidFill>
                <a:latin typeface="Avenir Next LT Pro" panose="020B0504020202020204" pitchFamily="34" charset="77"/>
              </a:rPr>
              <a:t>Varying the space resolution of the detector.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6A7BC5D-AE84-FFB0-0006-BF2B559F4C63}"/>
              </a:ext>
            </a:extLst>
          </p:cNvPr>
          <p:cNvSpPr txBox="1"/>
          <p:nvPr/>
        </p:nvSpPr>
        <p:spPr>
          <a:xfrm>
            <a:off x="6206402" y="388418"/>
            <a:ext cx="297609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700" b="0" dirty="0">
                <a:solidFill>
                  <a:srgbClr val="002060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see </a:t>
            </a:r>
            <a:r>
              <a:rPr lang="en-US" sz="700" b="0" dirty="0" err="1">
                <a:solidFill>
                  <a:srgbClr val="002060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talk@Oxford</a:t>
            </a:r>
            <a:r>
              <a:rPr lang="en-US" sz="700" b="0" dirty="0">
                <a:solidFill>
                  <a:srgbClr val="002060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 [*]</a:t>
            </a:r>
            <a:br>
              <a:rPr lang="en-US" sz="700" b="0" dirty="0">
                <a:solidFill>
                  <a:srgbClr val="002060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</a:br>
            <a:r>
              <a:rPr lang="en-US" sz="700" b="0" u="sng" dirty="0">
                <a:solidFill>
                  <a:srgbClr val="002060"/>
                </a:solidFill>
                <a:highlight>
                  <a:srgbClr val="FFFFFF"/>
                </a:highlight>
                <a:latin typeface="Avenir Next LT Pro" panose="020B0504020202020204" pitchFamily="34" charset="77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https://indico.cern.ch/event/783429/contributions/3376675/attachments/1829951/2996531/Oxford_April2019_V1.pdf</a:t>
            </a:r>
            <a:endParaRPr lang="en-US" sz="700" b="0" u="sng" dirty="0">
              <a:solidFill>
                <a:srgbClr val="002060"/>
              </a:solidFill>
              <a:highlight>
                <a:srgbClr val="FFFFFF"/>
              </a:highlight>
              <a:latin typeface="Avenir Next LT Pro" panose="020B0504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39759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4" grpId="0" animBg="1"/>
      <p:bldP spid="7" grpId="0" animBg="1"/>
      <p:bldP spid="8" grpId="0" animBg="1"/>
      <p:bldP spid="9" grpId="0" animBg="1"/>
      <p:bldP spid="13" grpId="0" animBg="1"/>
      <p:bldP spid="19" grpId="0" animBg="1"/>
      <p:bldP spid="19" grpId="1" animBg="1"/>
      <p:bldP spid="2" grpId="0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C83085-6A54-6228-DE6E-1472E7C14F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00130561-47AE-68F5-84FE-E280B16548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EF89EFD0-32D6-53E8-CBB2-D474BC9EBE04}"/>
              </a:ext>
            </a:extLst>
          </p:cNvPr>
          <p:cNvSpPr txBox="1"/>
          <p:nvPr/>
        </p:nvSpPr>
        <p:spPr>
          <a:xfrm>
            <a:off x="3445181" y="45468"/>
            <a:ext cx="2038500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>
                <a:solidFill>
                  <a:schemeClr val="bg1"/>
                </a:solidFill>
                <a:latin typeface="Copperplate Gothic Light"/>
              </a:rPr>
              <a:t>Mahmoud Ali</a:t>
            </a:r>
            <a:endParaRPr lang="en-US">
              <a:solidFill>
                <a:schemeClr val="bg1"/>
              </a:solidFill>
              <a:latin typeface="Copperplate Gothic Ligh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E723F6-177C-08A4-6B52-8D35A74B0619}"/>
              </a:ext>
            </a:extLst>
          </p:cNvPr>
          <p:cNvSpPr txBox="1"/>
          <p:nvPr/>
        </p:nvSpPr>
        <p:spPr>
          <a:xfrm>
            <a:off x="270963" y="527162"/>
            <a:ext cx="63017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Delphes</a:t>
            </a:r>
            <a:r>
              <a:rPr lang="en-US" sz="2000" dirty="0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 study: Tracks from Standalone Muon-system </a:t>
            </a:r>
            <a:endParaRPr lang="en-US" sz="2000" dirty="0">
              <a:solidFill>
                <a:srgbClr val="0F124A"/>
              </a:solidFill>
              <a:effectLst/>
              <a:latin typeface="Sabon Next LT" panose="02000500000000000000" pitchFamily="2" charset="0"/>
              <a:cs typeface="Sabon Next LT" panose="02000500000000000000" pitchFamily="2" charset="0"/>
            </a:endParaRPr>
          </a:p>
          <a:p>
            <a:endParaRPr lang="en-US" sz="2000" dirty="0">
              <a:solidFill>
                <a:srgbClr val="0F124A"/>
              </a:solidFill>
              <a:effectLst/>
              <a:latin typeface="Sabon Next LT" panose="02000500000000000000" pitchFamily="2" charset="0"/>
              <a:cs typeface="Sabon Next LT" panose="02000500000000000000" pitchFamily="2" charset="0"/>
            </a:endParaRP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C9E88BA5-2CD5-D848-6812-EF4DD637F6C9}"/>
              </a:ext>
            </a:extLst>
          </p:cNvPr>
          <p:cNvSpPr>
            <a:spLocks noGrp="1"/>
          </p:cNvSpPr>
          <p:nvPr/>
        </p:nvSpPr>
        <p:spPr>
          <a:xfrm>
            <a:off x="398241" y="1071724"/>
            <a:ext cx="5085440" cy="34506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Tests have been done by emulating LLPs decays in two muons in the calorimeter volume @ 3.5 m away from the IP, muon maximum P</a:t>
            </a:r>
            <a:r>
              <a:rPr lang="en-US" baseline="-25000" dirty="0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T</a:t>
            </a:r>
            <a:r>
              <a:rPr lang="en-US" dirty="0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 =45 GeV.</a:t>
            </a:r>
          </a:p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10 K events </a:t>
            </a:r>
            <a:r>
              <a:rPr lang="en-US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  <a:sym typeface="Wingdings" pitchFamily="2" charset="2"/>
              </a:rPr>
              <a:t> 20 k muons.</a:t>
            </a:r>
            <a:endParaRPr lang="en-US" dirty="0">
              <a:solidFill>
                <a:schemeClr val="tx1"/>
              </a:solidFill>
              <a:effectLst/>
              <a:highlight>
                <a:srgbClr val="FFFFFF"/>
              </a:highlight>
              <a:latin typeface="Avenir Next LT Pro" panose="020B0504020202020204" pitchFamily="34" charset="77"/>
            </a:endParaRPr>
          </a:p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venir Next LT Pro" panose="020B0504020202020204" pitchFamily="34" charset="77"/>
              </a:rPr>
              <a:t>Cuts on the selected events:</a:t>
            </a:r>
          </a:p>
          <a:p>
            <a:pPr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	- Choosing only events have two muons at final 	states.</a:t>
            </a:r>
          </a:p>
          <a:p>
            <a:r>
              <a:rPr lang="en-US" dirty="0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	- Maximum P</a:t>
            </a:r>
            <a:r>
              <a:rPr lang="en-US" baseline="-25000" dirty="0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T</a:t>
            </a:r>
            <a:r>
              <a:rPr lang="en-US" dirty="0">
                <a:solidFill>
                  <a:schemeClr val="tx1"/>
                </a:solidFill>
                <a:highlight>
                  <a:srgbClr val="FFFFFF"/>
                </a:highlight>
                <a:latin typeface="Avenir Next LT Pro" panose="020B0504020202020204" pitchFamily="34" charset="77"/>
              </a:rPr>
              <a:t> =100 GeV for combined two 	muons.</a:t>
            </a:r>
          </a:p>
          <a:p>
            <a:endParaRPr lang="en-US" dirty="0">
              <a:solidFill>
                <a:schemeClr val="tx1"/>
              </a:solidFill>
              <a:effectLst/>
              <a:highlight>
                <a:srgbClr val="FFFFFF"/>
              </a:highlight>
              <a:latin typeface="Avenir Next LT Pro" panose="020B0504020202020204" pitchFamily="34" charset="77"/>
            </a:endParaRPr>
          </a:p>
        </p:txBody>
      </p:sp>
      <p:sp>
        <p:nvSpPr>
          <p:cNvPr id="10" name="Textfeld 4">
            <a:extLst>
              <a:ext uri="{FF2B5EF4-FFF2-40B4-BE49-F238E27FC236}">
                <a16:creationId xmlns:a16="http://schemas.microsoft.com/office/drawing/2014/main" id="{E9F694EF-C854-F38F-2E8E-9D7EADB489DD}"/>
              </a:ext>
            </a:extLst>
          </p:cNvPr>
          <p:cNvSpPr txBox="1"/>
          <p:nvPr/>
        </p:nvSpPr>
        <p:spPr>
          <a:xfrm>
            <a:off x="862358" y="45469"/>
            <a:ext cx="2194363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8</a:t>
            </a:r>
            <a:r>
              <a:rPr lang="en-US" sz="900" baseline="300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th</a:t>
            </a:r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 FCC Physics workshop</a:t>
            </a:r>
          </a:p>
        </p:txBody>
      </p:sp>
      <p:pic>
        <p:nvPicPr>
          <p:cNvPr id="15" name="Picture 1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B5A4F2AE-4FA3-15E8-F785-073ECA385D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3830" y="20350"/>
            <a:ext cx="1259899" cy="322984"/>
          </a:xfrm>
          <a:prstGeom prst="rect">
            <a:avLst/>
          </a:prstGeom>
        </p:spPr>
      </p:pic>
      <p:pic>
        <p:nvPicPr>
          <p:cNvPr id="17" name="Picture 16" descr="A black and white logo&#10;&#10;Description automatically generated">
            <a:extLst>
              <a:ext uri="{FF2B5EF4-FFF2-40B4-BE49-F238E27FC236}">
                <a16:creationId xmlns:a16="http://schemas.microsoft.com/office/drawing/2014/main" id="{53AB7F31-267D-F308-CA9A-95DC7AD974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764" y="46761"/>
            <a:ext cx="554183" cy="259772"/>
          </a:xfrm>
          <a:prstGeom prst="rect">
            <a:avLst/>
          </a:prstGeom>
        </p:spPr>
      </p:pic>
      <p:pic>
        <p:nvPicPr>
          <p:cNvPr id="18" name="Picture 17" descr="A logo with white text&#10;&#10;Description automatically generated">
            <a:extLst>
              <a:ext uri="{FF2B5EF4-FFF2-40B4-BE49-F238E27FC236}">
                <a16:creationId xmlns:a16="http://schemas.microsoft.com/office/drawing/2014/main" id="{63C931A9-E90F-F0CB-3D4A-DA667641F0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372" y="26863"/>
            <a:ext cx="322326" cy="320040"/>
          </a:xfrm>
          <a:prstGeom prst="rect">
            <a:avLst/>
          </a:prstGeom>
        </p:spPr>
      </p:pic>
      <p:pic>
        <p:nvPicPr>
          <p:cNvPr id="16" name="Picture 15" descr="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BF0ECE80-3FA8-FF6D-D67F-D350BDE48C7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3" r="50054"/>
          <a:stretch/>
        </p:blipFill>
        <p:spPr>
          <a:xfrm>
            <a:off x="5995449" y="1202762"/>
            <a:ext cx="2976096" cy="2772478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C29854C9-6551-B1F2-BF2B-5D39DEE60879}"/>
              </a:ext>
            </a:extLst>
          </p:cNvPr>
          <p:cNvGrpSpPr/>
          <p:nvPr/>
        </p:nvGrpSpPr>
        <p:grpSpPr>
          <a:xfrm>
            <a:off x="5603360" y="1819510"/>
            <a:ext cx="1019807" cy="977066"/>
            <a:chOff x="5377115" y="1253902"/>
            <a:chExt cx="1019807" cy="977066"/>
          </a:xfrm>
        </p:grpSpPr>
        <p:sp>
          <p:nvSpPr>
            <p:cNvPr id="23" name="Explosion 1 22">
              <a:extLst>
                <a:ext uri="{FF2B5EF4-FFF2-40B4-BE49-F238E27FC236}">
                  <a16:creationId xmlns:a16="http://schemas.microsoft.com/office/drawing/2014/main" id="{8258BD7D-052D-287C-9FAF-C14EAFA2A9D0}"/>
                </a:ext>
              </a:extLst>
            </p:cNvPr>
            <p:cNvSpPr/>
            <p:nvPr/>
          </p:nvSpPr>
          <p:spPr>
            <a:xfrm>
              <a:off x="5825763" y="1649690"/>
              <a:ext cx="131975" cy="141402"/>
            </a:xfrm>
            <a:prstGeom prst="irregularSeal1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Up Arrow 23">
              <a:extLst>
                <a:ext uri="{FF2B5EF4-FFF2-40B4-BE49-F238E27FC236}">
                  <a16:creationId xmlns:a16="http://schemas.microsoft.com/office/drawing/2014/main" id="{542A6EDC-2146-D59E-9BE3-2A4B45AE1184}"/>
                </a:ext>
              </a:extLst>
            </p:cNvPr>
            <p:cNvSpPr/>
            <p:nvPr/>
          </p:nvSpPr>
          <p:spPr>
            <a:xfrm>
              <a:off x="5872895" y="1253902"/>
              <a:ext cx="45719" cy="329801"/>
            </a:xfrm>
            <a:prstGeom prst="upArrow">
              <a:avLst/>
            </a:prstGeom>
            <a:solidFill>
              <a:srgbClr val="C00000"/>
            </a:solidFill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Up Arrow 24">
              <a:extLst>
                <a:ext uri="{FF2B5EF4-FFF2-40B4-BE49-F238E27FC236}">
                  <a16:creationId xmlns:a16="http://schemas.microsoft.com/office/drawing/2014/main" id="{B48E5B88-B53E-5E0B-276C-21902FE615B9}"/>
                </a:ext>
              </a:extLst>
            </p:cNvPr>
            <p:cNvSpPr/>
            <p:nvPr/>
          </p:nvSpPr>
          <p:spPr>
            <a:xfrm flipV="1">
              <a:off x="5863466" y="1849227"/>
              <a:ext cx="56717" cy="381741"/>
            </a:xfrm>
            <a:prstGeom prst="upArrow">
              <a:avLst/>
            </a:prstGeom>
            <a:solidFill>
              <a:srgbClr val="C00000"/>
            </a:solidFill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Up Arrow 25">
              <a:extLst>
                <a:ext uri="{FF2B5EF4-FFF2-40B4-BE49-F238E27FC236}">
                  <a16:creationId xmlns:a16="http://schemas.microsoft.com/office/drawing/2014/main" id="{CD0F1917-C2D7-E353-9223-5D5CD63556EA}"/>
                </a:ext>
              </a:extLst>
            </p:cNvPr>
            <p:cNvSpPr/>
            <p:nvPr/>
          </p:nvSpPr>
          <p:spPr>
            <a:xfrm rot="19498150" flipV="1">
              <a:off x="6072428" y="1794238"/>
              <a:ext cx="56717" cy="381741"/>
            </a:xfrm>
            <a:prstGeom prst="upArrow">
              <a:avLst/>
            </a:prstGeom>
            <a:solidFill>
              <a:srgbClr val="C00000"/>
            </a:solidFill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Up Arrow 26">
              <a:extLst>
                <a:ext uri="{FF2B5EF4-FFF2-40B4-BE49-F238E27FC236}">
                  <a16:creationId xmlns:a16="http://schemas.microsoft.com/office/drawing/2014/main" id="{7ED4E6E8-AD04-B0E6-BE30-A418060EBB05}"/>
                </a:ext>
              </a:extLst>
            </p:cNvPr>
            <p:cNvSpPr/>
            <p:nvPr/>
          </p:nvSpPr>
          <p:spPr>
            <a:xfrm rot="16200000" flipV="1">
              <a:off x="6177693" y="1541284"/>
              <a:ext cx="56717" cy="381741"/>
            </a:xfrm>
            <a:prstGeom prst="upArrow">
              <a:avLst/>
            </a:prstGeom>
            <a:solidFill>
              <a:srgbClr val="C00000"/>
            </a:solidFill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Up Arrow 27">
              <a:extLst>
                <a:ext uri="{FF2B5EF4-FFF2-40B4-BE49-F238E27FC236}">
                  <a16:creationId xmlns:a16="http://schemas.microsoft.com/office/drawing/2014/main" id="{23E1F851-73ED-AE9C-AF5B-1C654C04E074}"/>
                </a:ext>
              </a:extLst>
            </p:cNvPr>
            <p:cNvSpPr/>
            <p:nvPr/>
          </p:nvSpPr>
          <p:spPr>
            <a:xfrm rot="12728024" flipV="1">
              <a:off x="6103846" y="1288329"/>
              <a:ext cx="56717" cy="381741"/>
            </a:xfrm>
            <a:prstGeom prst="upArrow">
              <a:avLst/>
            </a:prstGeom>
            <a:solidFill>
              <a:srgbClr val="C00000"/>
            </a:solidFill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Up Arrow 31">
              <a:extLst>
                <a:ext uri="{FF2B5EF4-FFF2-40B4-BE49-F238E27FC236}">
                  <a16:creationId xmlns:a16="http://schemas.microsoft.com/office/drawing/2014/main" id="{1BE514B8-B84D-C350-8CA8-E1A3AB0C4CA4}"/>
                </a:ext>
              </a:extLst>
            </p:cNvPr>
            <p:cNvSpPr/>
            <p:nvPr/>
          </p:nvSpPr>
          <p:spPr>
            <a:xfrm rot="2995279" flipV="1">
              <a:off x="5632326" y="1775384"/>
              <a:ext cx="56717" cy="381741"/>
            </a:xfrm>
            <a:prstGeom prst="upArrow">
              <a:avLst/>
            </a:prstGeom>
            <a:solidFill>
              <a:srgbClr val="C00000"/>
            </a:solidFill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Up Arrow 32">
              <a:extLst>
                <a:ext uri="{FF2B5EF4-FFF2-40B4-BE49-F238E27FC236}">
                  <a16:creationId xmlns:a16="http://schemas.microsoft.com/office/drawing/2014/main" id="{E3AB1C7E-634A-C179-4DFF-2BC64FFA3EBD}"/>
                </a:ext>
              </a:extLst>
            </p:cNvPr>
            <p:cNvSpPr/>
            <p:nvPr/>
          </p:nvSpPr>
          <p:spPr>
            <a:xfrm rot="5400000" flipV="1">
              <a:off x="5539627" y="1541284"/>
              <a:ext cx="56717" cy="381741"/>
            </a:xfrm>
            <a:prstGeom prst="upArrow">
              <a:avLst/>
            </a:prstGeom>
            <a:solidFill>
              <a:srgbClr val="C00000"/>
            </a:solidFill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Up Arrow 33">
              <a:extLst>
                <a:ext uri="{FF2B5EF4-FFF2-40B4-BE49-F238E27FC236}">
                  <a16:creationId xmlns:a16="http://schemas.microsoft.com/office/drawing/2014/main" id="{25A9D5CD-666F-B706-1697-260AA2EACD92}"/>
                </a:ext>
              </a:extLst>
            </p:cNvPr>
            <p:cNvSpPr/>
            <p:nvPr/>
          </p:nvSpPr>
          <p:spPr>
            <a:xfrm rot="7744879" flipV="1">
              <a:off x="5626039" y="1316610"/>
              <a:ext cx="56717" cy="381741"/>
            </a:xfrm>
            <a:prstGeom prst="upArrow">
              <a:avLst/>
            </a:prstGeom>
            <a:solidFill>
              <a:srgbClr val="C00000"/>
            </a:solidFill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5963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78264B-CF2E-C2BD-7368-FBB424A4D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346D3D98-B6A2-ACC9-4E2C-8F4CAB4FF0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880C667B-65CF-4F07-FEB6-2E873093787F}"/>
              </a:ext>
            </a:extLst>
          </p:cNvPr>
          <p:cNvSpPr txBox="1"/>
          <p:nvPr/>
        </p:nvSpPr>
        <p:spPr>
          <a:xfrm>
            <a:off x="3445181" y="45468"/>
            <a:ext cx="2038500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>
                <a:solidFill>
                  <a:schemeClr val="bg1"/>
                </a:solidFill>
                <a:latin typeface="Copperplate Gothic Light"/>
              </a:rPr>
              <a:t>Mahmoud Ali</a:t>
            </a:r>
            <a:endParaRPr lang="en-US">
              <a:solidFill>
                <a:schemeClr val="bg1"/>
              </a:solidFill>
              <a:latin typeface="Copperplate Gothic Ligh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6F418F-6FA3-5E00-DE01-199EE638FBC5}"/>
              </a:ext>
            </a:extLst>
          </p:cNvPr>
          <p:cNvSpPr txBox="1"/>
          <p:nvPr/>
        </p:nvSpPr>
        <p:spPr>
          <a:xfrm>
            <a:off x="270963" y="527162"/>
            <a:ext cx="63017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Delphes</a:t>
            </a:r>
            <a:r>
              <a:rPr lang="en-US" sz="2000" dirty="0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 study</a:t>
            </a:r>
            <a:r>
              <a:rPr lang="en-US" sz="2000" dirty="0">
                <a:solidFill>
                  <a:srgbClr val="0F124A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: Tracks from Standalone </a:t>
            </a:r>
            <a:r>
              <a:rPr lang="en-US" sz="2000" dirty="0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Muon-system </a:t>
            </a:r>
            <a:r>
              <a:rPr lang="en-US" sz="2000" b="1" dirty="0">
                <a:solidFill>
                  <a:srgbClr val="0F124A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Varying number of Detector layers: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05326FE9-0A41-8F34-A1AC-DC9A761DB7AB}"/>
              </a:ext>
            </a:extLst>
          </p:cNvPr>
          <p:cNvSpPr>
            <a:spLocks noGrp="1"/>
          </p:cNvSpPr>
          <p:nvPr/>
        </p:nvSpPr>
        <p:spPr>
          <a:xfrm>
            <a:off x="398241" y="1206893"/>
            <a:ext cx="5085440" cy="34506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effectLst/>
                <a:latin typeface="Avenir Next LT Pro" panose="020B0504020202020204" pitchFamily="34" charset="77"/>
              </a:rPr>
              <a:t>The </a:t>
            </a:r>
            <a:r>
              <a:rPr lang="en-US" dirty="0" err="1">
                <a:solidFill>
                  <a:schemeClr val="tx1"/>
                </a:solidFill>
                <a:effectLst/>
                <a:latin typeface="Avenir Next LT Pro" panose="020B0504020202020204" pitchFamily="34" charset="77"/>
              </a:rPr>
              <a:t>primarly</a:t>
            </a:r>
            <a:r>
              <a:rPr lang="en-US" dirty="0">
                <a:solidFill>
                  <a:schemeClr val="tx1"/>
                </a:solidFill>
                <a:effectLst/>
                <a:latin typeface="Avenir Next LT Pro" panose="020B0504020202020204" pitchFamily="34" charset="77"/>
              </a:rPr>
              <a:t> design of IDEA muon-system consists of 3 detector layers and 2 return yokes.</a:t>
            </a:r>
          </a:p>
        </p:txBody>
      </p:sp>
      <p:sp>
        <p:nvSpPr>
          <p:cNvPr id="10" name="Textfeld 4">
            <a:extLst>
              <a:ext uri="{FF2B5EF4-FFF2-40B4-BE49-F238E27FC236}">
                <a16:creationId xmlns:a16="http://schemas.microsoft.com/office/drawing/2014/main" id="{D485644F-BAEC-1E1C-F229-3BACF80D6752}"/>
              </a:ext>
            </a:extLst>
          </p:cNvPr>
          <p:cNvSpPr txBox="1"/>
          <p:nvPr/>
        </p:nvSpPr>
        <p:spPr>
          <a:xfrm>
            <a:off x="862358" y="45469"/>
            <a:ext cx="2194363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8</a:t>
            </a:r>
            <a:r>
              <a:rPr lang="en-US" sz="900" baseline="300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th</a:t>
            </a:r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 FCC Physics workshop</a:t>
            </a:r>
          </a:p>
        </p:txBody>
      </p:sp>
      <p:pic>
        <p:nvPicPr>
          <p:cNvPr id="15" name="Picture 1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14DD2474-F3E9-D3B9-EA26-123304AC46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3830" y="20350"/>
            <a:ext cx="1259899" cy="322984"/>
          </a:xfrm>
          <a:prstGeom prst="rect">
            <a:avLst/>
          </a:prstGeom>
        </p:spPr>
      </p:pic>
      <p:pic>
        <p:nvPicPr>
          <p:cNvPr id="17" name="Picture 16" descr="A black and white logo&#10;&#10;Description automatically generated">
            <a:extLst>
              <a:ext uri="{FF2B5EF4-FFF2-40B4-BE49-F238E27FC236}">
                <a16:creationId xmlns:a16="http://schemas.microsoft.com/office/drawing/2014/main" id="{66C68D2F-E97C-AA80-9BE3-202B7E9A4C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764" y="46761"/>
            <a:ext cx="554183" cy="259772"/>
          </a:xfrm>
          <a:prstGeom prst="rect">
            <a:avLst/>
          </a:prstGeom>
        </p:spPr>
      </p:pic>
      <p:pic>
        <p:nvPicPr>
          <p:cNvPr id="18" name="Picture 17" descr="A logo with white text&#10;&#10;Description automatically generated">
            <a:extLst>
              <a:ext uri="{FF2B5EF4-FFF2-40B4-BE49-F238E27FC236}">
                <a16:creationId xmlns:a16="http://schemas.microsoft.com/office/drawing/2014/main" id="{36766221-CE23-1C5D-ED88-283465CD54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372" y="26863"/>
            <a:ext cx="322326" cy="32004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F0D2721-D173-02FB-6DFC-7BF71A4A9AED}"/>
              </a:ext>
            </a:extLst>
          </p:cNvPr>
          <p:cNvGrpSpPr/>
          <p:nvPr/>
        </p:nvGrpSpPr>
        <p:grpSpPr>
          <a:xfrm>
            <a:off x="375353" y="1838510"/>
            <a:ext cx="2382210" cy="562462"/>
            <a:chOff x="1243585" y="1536681"/>
            <a:chExt cx="2976096" cy="77038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416E70F-4E5A-89F5-F0F0-F59165D8346B}"/>
                </a:ext>
              </a:extLst>
            </p:cNvPr>
            <p:cNvSpPr/>
            <p:nvPr/>
          </p:nvSpPr>
          <p:spPr>
            <a:xfrm>
              <a:off x="1243585" y="1616742"/>
              <a:ext cx="2976096" cy="238851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50AC12D-6E6E-AB2C-E5F5-4C0B7AE8E032}"/>
                </a:ext>
              </a:extLst>
            </p:cNvPr>
            <p:cNvSpPr/>
            <p:nvPr/>
          </p:nvSpPr>
          <p:spPr>
            <a:xfrm>
              <a:off x="1243585" y="1981656"/>
              <a:ext cx="2976096" cy="238851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11359FB-CEC8-44E5-E041-63049F4779D7}"/>
                </a:ext>
              </a:extLst>
            </p:cNvPr>
            <p:cNvSpPr/>
            <p:nvPr/>
          </p:nvSpPr>
          <p:spPr>
            <a:xfrm>
              <a:off x="1243585" y="1536681"/>
              <a:ext cx="2976096" cy="457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2E1F4B4-B8D7-B56C-97C4-A0D42B176F00}"/>
                </a:ext>
              </a:extLst>
            </p:cNvPr>
            <p:cNvSpPr/>
            <p:nvPr/>
          </p:nvSpPr>
          <p:spPr>
            <a:xfrm>
              <a:off x="1243585" y="1891919"/>
              <a:ext cx="2976096" cy="457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E4A555-60EC-6C92-E688-DE2AE1C7C6FE}"/>
                </a:ext>
              </a:extLst>
            </p:cNvPr>
            <p:cNvSpPr/>
            <p:nvPr/>
          </p:nvSpPr>
          <p:spPr>
            <a:xfrm>
              <a:off x="1243585" y="2261349"/>
              <a:ext cx="2976096" cy="457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A graph with a red line&#10;&#10;Description automatically generated">
            <a:extLst>
              <a:ext uri="{FF2B5EF4-FFF2-40B4-BE49-F238E27FC236}">
                <a16:creationId xmlns:a16="http://schemas.microsoft.com/office/drawing/2014/main" id="{41D7F508-2A39-5C49-6AC5-1695278539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63" y="2968321"/>
            <a:ext cx="2590990" cy="1863695"/>
          </a:xfrm>
          <a:prstGeom prst="rect">
            <a:avLst/>
          </a:prstGeom>
        </p:spPr>
      </p:pic>
      <p:pic>
        <p:nvPicPr>
          <p:cNvPr id="20" name="Picture 19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C3E0D1B3-6272-1210-A63B-B8BC63175C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262" y="2988238"/>
            <a:ext cx="2590990" cy="1863695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356C4FC0-D311-079B-1BEE-2BEAD7C6862B}"/>
              </a:ext>
            </a:extLst>
          </p:cNvPr>
          <p:cNvGrpSpPr/>
          <p:nvPr/>
        </p:nvGrpSpPr>
        <p:grpSpPr>
          <a:xfrm>
            <a:off x="3370652" y="1719485"/>
            <a:ext cx="2383536" cy="823529"/>
            <a:chOff x="1243585" y="3516102"/>
            <a:chExt cx="2383536" cy="82352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024C42C-15E0-E087-5B4E-F97382E5076C}"/>
                </a:ext>
              </a:extLst>
            </p:cNvPr>
            <p:cNvSpPr/>
            <p:nvPr/>
          </p:nvSpPr>
          <p:spPr>
            <a:xfrm>
              <a:off x="1243585" y="3835622"/>
              <a:ext cx="2382210" cy="174386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53E1E8F-C446-838E-A0C5-1BFC6B4513EF}"/>
                </a:ext>
              </a:extLst>
            </p:cNvPr>
            <p:cNvSpPr/>
            <p:nvPr/>
          </p:nvSpPr>
          <p:spPr>
            <a:xfrm>
              <a:off x="1243585" y="4102047"/>
              <a:ext cx="2382210" cy="174386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CB83770-5DF7-D91A-67D1-7B468F0788C0}"/>
                </a:ext>
              </a:extLst>
            </p:cNvPr>
            <p:cNvSpPr/>
            <p:nvPr/>
          </p:nvSpPr>
          <p:spPr>
            <a:xfrm>
              <a:off x="1243585" y="3777169"/>
              <a:ext cx="2382210" cy="3338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37A928B-C3CF-535B-4A49-8904DC992CF8}"/>
                </a:ext>
              </a:extLst>
            </p:cNvPr>
            <p:cNvSpPr/>
            <p:nvPr/>
          </p:nvSpPr>
          <p:spPr>
            <a:xfrm>
              <a:off x="1243585" y="4036529"/>
              <a:ext cx="2382210" cy="3338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B616116-85A5-6647-5808-2824CCE604E9}"/>
                </a:ext>
              </a:extLst>
            </p:cNvPr>
            <p:cNvSpPr/>
            <p:nvPr/>
          </p:nvSpPr>
          <p:spPr>
            <a:xfrm>
              <a:off x="1243585" y="4306251"/>
              <a:ext cx="2382210" cy="3338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51F2ADB-856A-6915-BA5B-B4164451BB41}"/>
                </a:ext>
              </a:extLst>
            </p:cNvPr>
            <p:cNvSpPr/>
            <p:nvPr/>
          </p:nvSpPr>
          <p:spPr>
            <a:xfrm>
              <a:off x="1244911" y="3574555"/>
              <a:ext cx="2382210" cy="174386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4E6A0D3-20ED-6216-C955-37345A6FF941}"/>
                </a:ext>
              </a:extLst>
            </p:cNvPr>
            <p:cNvSpPr/>
            <p:nvPr/>
          </p:nvSpPr>
          <p:spPr>
            <a:xfrm>
              <a:off x="1244911" y="3516102"/>
              <a:ext cx="2382210" cy="3338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E1F3C025-E03E-E86C-9FC1-1BAA61D8558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310" y="2988238"/>
            <a:ext cx="2590990" cy="1863694"/>
          </a:xfrm>
          <a:prstGeom prst="rect">
            <a:avLst/>
          </a:prstGeom>
        </p:spPr>
      </p:pic>
      <p:pic>
        <p:nvPicPr>
          <p:cNvPr id="21" name="Picture 20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38C57EAF-3664-52A7-B393-6DEC3B0C6A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310" y="954614"/>
            <a:ext cx="2590990" cy="1863694"/>
          </a:xfrm>
          <a:prstGeom prst="rect">
            <a:avLst/>
          </a:prstGeom>
        </p:spPr>
      </p:pic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74C50EBB-7FDB-D0E2-CDB6-89D575A44DCC}"/>
              </a:ext>
            </a:extLst>
          </p:cNvPr>
          <p:cNvSpPr>
            <a:spLocks noGrp="1"/>
          </p:cNvSpPr>
          <p:nvPr/>
        </p:nvSpPr>
        <p:spPr>
          <a:xfrm>
            <a:off x="6487946" y="1235285"/>
            <a:ext cx="1190668" cy="3393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1000" b="1" dirty="0">
                <a:solidFill>
                  <a:schemeClr val="tx1"/>
                </a:solidFill>
                <a:latin typeface="Avenir Next LT Pro" panose="020B0504020202020204" pitchFamily="34" charset="77"/>
              </a:rPr>
              <a:t>6 Layers</a:t>
            </a:r>
            <a:endParaRPr lang="en-US" sz="1000" b="1" dirty="0">
              <a:solidFill>
                <a:schemeClr val="tx1"/>
              </a:solidFill>
              <a:effectLst/>
              <a:latin typeface="Avenir Next LT Pro" panose="020B0504020202020204" pitchFamily="34" charset="77"/>
            </a:endParaRP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AD830074-8F72-15E6-BC6F-13D6747385D6}"/>
              </a:ext>
            </a:extLst>
          </p:cNvPr>
          <p:cNvSpPr>
            <a:spLocks noGrp="1"/>
          </p:cNvSpPr>
          <p:nvPr/>
        </p:nvSpPr>
        <p:spPr>
          <a:xfrm>
            <a:off x="6500099" y="3256326"/>
            <a:ext cx="1190668" cy="3393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1000" b="1" dirty="0">
                <a:solidFill>
                  <a:schemeClr val="tx1"/>
                </a:solidFill>
                <a:latin typeface="Avenir Next LT Pro" panose="020B0504020202020204" pitchFamily="34" charset="77"/>
              </a:rPr>
              <a:t>5 Layers</a:t>
            </a:r>
            <a:endParaRPr lang="en-US" sz="1000" b="1" dirty="0">
              <a:solidFill>
                <a:schemeClr val="tx1"/>
              </a:solidFill>
              <a:effectLst/>
              <a:latin typeface="Avenir Next LT Pro" panose="020B0504020202020204" pitchFamily="34" charset="77"/>
            </a:endParaRP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6E6CB669-A90B-10FB-514F-68E2A490549C}"/>
              </a:ext>
            </a:extLst>
          </p:cNvPr>
          <p:cNvSpPr>
            <a:spLocks noGrp="1"/>
          </p:cNvSpPr>
          <p:nvPr/>
        </p:nvSpPr>
        <p:spPr>
          <a:xfrm>
            <a:off x="3642704" y="3279071"/>
            <a:ext cx="1190668" cy="3393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1000" b="1" dirty="0">
                <a:solidFill>
                  <a:schemeClr val="tx1"/>
                </a:solidFill>
                <a:latin typeface="Avenir Next LT Pro" panose="020B0504020202020204" pitchFamily="34" charset="77"/>
              </a:rPr>
              <a:t>4 Layers</a:t>
            </a:r>
            <a:endParaRPr lang="en-US" sz="1000" b="1" dirty="0">
              <a:solidFill>
                <a:schemeClr val="tx1"/>
              </a:solidFill>
              <a:effectLst/>
              <a:latin typeface="Avenir Next LT Pro" panose="020B0504020202020204" pitchFamily="34" charset="77"/>
            </a:endParaRP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54989C95-5CD0-D04B-4007-A70EE86E385C}"/>
              </a:ext>
            </a:extLst>
          </p:cNvPr>
          <p:cNvSpPr>
            <a:spLocks noGrp="1"/>
          </p:cNvSpPr>
          <p:nvPr/>
        </p:nvSpPr>
        <p:spPr>
          <a:xfrm>
            <a:off x="622534" y="3280588"/>
            <a:ext cx="1190668" cy="3393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1000" b="1" dirty="0">
                <a:solidFill>
                  <a:schemeClr val="tx1"/>
                </a:solidFill>
                <a:latin typeface="Avenir Next LT Pro" panose="020B0504020202020204" pitchFamily="34" charset="77"/>
              </a:rPr>
              <a:t>3 Layers</a:t>
            </a:r>
            <a:endParaRPr lang="en-US" sz="1000" b="1" dirty="0">
              <a:solidFill>
                <a:schemeClr val="tx1"/>
              </a:solidFill>
              <a:effectLst/>
              <a:latin typeface="Avenir Next LT Pro" panose="020B0504020202020204" pitchFamily="34" charset="77"/>
            </a:endParaRP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63103B95-F06D-60D9-19BA-68654B13DBFA}"/>
              </a:ext>
            </a:extLst>
          </p:cNvPr>
          <p:cNvSpPr>
            <a:spLocks noGrp="1"/>
          </p:cNvSpPr>
          <p:nvPr/>
        </p:nvSpPr>
        <p:spPr>
          <a:xfrm>
            <a:off x="-45053" y="1869030"/>
            <a:ext cx="1190668" cy="3393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800" b="1" dirty="0">
                <a:solidFill>
                  <a:srgbClr val="C00000"/>
                </a:solidFill>
                <a:latin typeface="Avenir Next LT Pro" panose="020B0504020202020204" pitchFamily="34" charset="77"/>
              </a:rPr>
              <a:t>30 cm</a:t>
            </a:r>
            <a:endParaRPr lang="en-US" sz="800" b="1" dirty="0">
              <a:solidFill>
                <a:srgbClr val="C00000"/>
              </a:solidFill>
              <a:effectLst/>
              <a:latin typeface="Avenir Next LT Pro" panose="020B0504020202020204" pitchFamily="34" charset="77"/>
            </a:endParaRP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06BC9516-0CB4-6C70-7294-72926567E5E8}"/>
              </a:ext>
            </a:extLst>
          </p:cNvPr>
          <p:cNvSpPr>
            <a:spLocks noGrp="1"/>
          </p:cNvSpPr>
          <p:nvPr/>
        </p:nvSpPr>
        <p:spPr>
          <a:xfrm>
            <a:off x="290262" y="1664826"/>
            <a:ext cx="1190668" cy="3393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800" b="1" dirty="0">
                <a:solidFill>
                  <a:schemeClr val="bg2">
                    <a:lumMod val="50000"/>
                  </a:schemeClr>
                </a:solidFill>
                <a:latin typeface="Avenir Next LT Pro" panose="020B0504020202020204" pitchFamily="34" charset="77"/>
              </a:rPr>
              <a:t>10 cm</a:t>
            </a:r>
            <a:endParaRPr lang="en-US" sz="800" b="1" dirty="0">
              <a:solidFill>
                <a:schemeClr val="bg2">
                  <a:lumMod val="50000"/>
                </a:schemeClr>
              </a:solidFill>
              <a:effectLst/>
              <a:latin typeface="Avenir Next LT Pro" panose="020B0504020202020204" pitchFamily="34" charset="77"/>
            </a:endParaRPr>
          </a:p>
        </p:txBody>
      </p:sp>
      <p:sp>
        <p:nvSpPr>
          <p:cNvPr id="34" name="Down Arrow 33">
            <a:extLst>
              <a:ext uri="{FF2B5EF4-FFF2-40B4-BE49-F238E27FC236}">
                <a16:creationId xmlns:a16="http://schemas.microsoft.com/office/drawing/2014/main" id="{CF0D31BF-6567-68EB-1A6E-BB8A9A07381E}"/>
              </a:ext>
            </a:extLst>
          </p:cNvPr>
          <p:cNvSpPr/>
          <p:nvPr/>
        </p:nvSpPr>
        <p:spPr>
          <a:xfrm>
            <a:off x="1480930" y="2479816"/>
            <a:ext cx="45719" cy="23953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own Arrow 34">
            <a:extLst>
              <a:ext uri="{FF2B5EF4-FFF2-40B4-BE49-F238E27FC236}">
                <a16:creationId xmlns:a16="http://schemas.microsoft.com/office/drawing/2014/main" id="{3367F420-3D9B-9228-26E3-97526D5CD065}"/>
              </a:ext>
            </a:extLst>
          </p:cNvPr>
          <p:cNvSpPr/>
          <p:nvPr/>
        </p:nvSpPr>
        <p:spPr>
          <a:xfrm>
            <a:off x="4495798" y="2616314"/>
            <a:ext cx="45719" cy="23953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3">
            <a:extLst>
              <a:ext uri="{FF2B5EF4-FFF2-40B4-BE49-F238E27FC236}">
                <a16:creationId xmlns:a16="http://schemas.microsoft.com/office/drawing/2014/main" id="{DD142AA8-82D4-3104-9F0D-31FDDB31E7CC}"/>
              </a:ext>
            </a:extLst>
          </p:cNvPr>
          <p:cNvSpPr>
            <a:spLocks noGrp="1"/>
          </p:cNvSpPr>
          <p:nvPr/>
        </p:nvSpPr>
        <p:spPr>
          <a:xfrm>
            <a:off x="6131917" y="450898"/>
            <a:ext cx="3046940" cy="20993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effectLst/>
                <a:latin typeface="Avenir Next LT Pro" panose="020B0504020202020204" pitchFamily="34" charset="77"/>
              </a:rPr>
              <a:t>All 400 </a:t>
            </a:r>
            <a:r>
              <a:rPr lang="en-US" sz="1400" dirty="0">
                <a:solidFill>
                  <a:schemeClr val="tx1"/>
                </a:solidFill>
                <a:effectLst/>
                <a:latin typeface="Avenir Next LT Pro" panose="020B0504020202020204" pitchFamily="34" charset="77"/>
              </a:rPr>
              <a:t>µm space resolution</a:t>
            </a:r>
            <a:endParaRPr lang="en-US" dirty="0">
              <a:solidFill>
                <a:schemeClr val="tx1"/>
              </a:solidFill>
              <a:effectLst/>
              <a:latin typeface="Avenir Next LT Pro" panose="020B0504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73394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6F5EE-A8F5-914D-879A-50DBB8CB0A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DE5329AC-FB31-CB2C-3281-7E83D398C6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4C5F4313-00D4-3B43-6FD9-99ACA488CEC2}"/>
              </a:ext>
            </a:extLst>
          </p:cNvPr>
          <p:cNvSpPr txBox="1"/>
          <p:nvPr/>
        </p:nvSpPr>
        <p:spPr>
          <a:xfrm>
            <a:off x="3445181" y="45468"/>
            <a:ext cx="2038500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>
                <a:solidFill>
                  <a:schemeClr val="bg1"/>
                </a:solidFill>
                <a:latin typeface="Copperplate Gothic Light"/>
              </a:rPr>
              <a:t>Mahmoud Ali</a:t>
            </a:r>
            <a:endParaRPr lang="en-US">
              <a:solidFill>
                <a:schemeClr val="bg1"/>
              </a:solidFill>
              <a:latin typeface="Copperplate Gothic Ligh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4E4576-D789-9626-7315-00581691E59A}"/>
              </a:ext>
            </a:extLst>
          </p:cNvPr>
          <p:cNvSpPr txBox="1"/>
          <p:nvPr/>
        </p:nvSpPr>
        <p:spPr>
          <a:xfrm>
            <a:off x="270963" y="527162"/>
            <a:ext cx="63017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Delphes</a:t>
            </a:r>
            <a:r>
              <a:rPr lang="en-US" sz="2000" dirty="0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 study</a:t>
            </a:r>
            <a:r>
              <a:rPr lang="en-US" sz="2000" dirty="0">
                <a:solidFill>
                  <a:srgbClr val="0F124A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: Tracks from Standalone </a:t>
            </a:r>
            <a:r>
              <a:rPr lang="en-US" sz="2000" dirty="0">
                <a:solidFill>
                  <a:srgbClr val="0F124A"/>
                </a:solidFill>
                <a:latin typeface="Sabon Next LT" panose="02000500000000000000" pitchFamily="2" charset="0"/>
                <a:cs typeface="Sabon Next LT" panose="02000500000000000000" pitchFamily="2" charset="0"/>
              </a:rPr>
              <a:t>Muon-system </a:t>
            </a:r>
            <a:endParaRPr lang="en-US" sz="2000" dirty="0">
              <a:solidFill>
                <a:srgbClr val="0F124A"/>
              </a:solidFill>
              <a:effectLst/>
              <a:latin typeface="Sabon Next LT" panose="02000500000000000000" pitchFamily="2" charset="0"/>
              <a:cs typeface="Sabon Next LT" panose="02000500000000000000" pitchFamily="2" charset="0"/>
            </a:endParaRPr>
          </a:p>
          <a:p>
            <a:r>
              <a:rPr lang="en-US" sz="2000" b="1" dirty="0">
                <a:solidFill>
                  <a:srgbClr val="0F124A"/>
                </a:solidFill>
                <a:effectLst/>
                <a:latin typeface="Sabon Next LT" panose="02000500000000000000" pitchFamily="2" charset="0"/>
                <a:cs typeface="Sabon Next LT" panose="02000500000000000000" pitchFamily="2" charset="0"/>
              </a:rPr>
              <a:t>Varying level arm distance: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CA58606-AD32-5CC6-A1C1-799253371144}"/>
              </a:ext>
            </a:extLst>
          </p:cNvPr>
          <p:cNvSpPr>
            <a:spLocks noGrp="1"/>
          </p:cNvSpPr>
          <p:nvPr/>
        </p:nvSpPr>
        <p:spPr>
          <a:xfrm>
            <a:off x="398242" y="1206894"/>
            <a:ext cx="3046940" cy="20993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effectLst/>
                <a:latin typeface="Avenir Next LT Pro" panose="020B0504020202020204" pitchFamily="34" charset="77"/>
              </a:rPr>
              <a:t>The distance between every two detectors layers</a:t>
            </a:r>
          </a:p>
        </p:txBody>
      </p:sp>
      <p:sp>
        <p:nvSpPr>
          <p:cNvPr id="10" name="Textfeld 4">
            <a:extLst>
              <a:ext uri="{FF2B5EF4-FFF2-40B4-BE49-F238E27FC236}">
                <a16:creationId xmlns:a16="http://schemas.microsoft.com/office/drawing/2014/main" id="{07F5560F-6F15-364F-0119-F2CF9CE436B8}"/>
              </a:ext>
            </a:extLst>
          </p:cNvPr>
          <p:cNvSpPr txBox="1"/>
          <p:nvPr/>
        </p:nvSpPr>
        <p:spPr>
          <a:xfrm>
            <a:off x="862358" y="45469"/>
            <a:ext cx="2194363" cy="1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8</a:t>
            </a:r>
            <a:r>
              <a:rPr lang="en-US" sz="900" baseline="300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th</a:t>
            </a:r>
            <a:r>
              <a:rPr lang="en-US" sz="900" dirty="0">
                <a:solidFill>
                  <a:schemeClr val="bg1"/>
                </a:solidFill>
                <a:latin typeface="Copperplate" panose="02000504000000020004" pitchFamily="2" charset="77"/>
                <a:cs typeface="Sabon Next LT"/>
              </a:rPr>
              <a:t> FCC Physics workshop</a:t>
            </a:r>
          </a:p>
        </p:txBody>
      </p:sp>
      <p:pic>
        <p:nvPicPr>
          <p:cNvPr id="15" name="Picture 1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7773516-F7E6-571F-5ACF-4C9F6A315A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3830" y="20350"/>
            <a:ext cx="1259899" cy="322984"/>
          </a:xfrm>
          <a:prstGeom prst="rect">
            <a:avLst/>
          </a:prstGeom>
        </p:spPr>
      </p:pic>
      <p:pic>
        <p:nvPicPr>
          <p:cNvPr id="17" name="Picture 16" descr="A black and white logo&#10;&#10;Description automatically generated">
            <a:extLst>
              <a:ext uri="{FF2B5EF4-FFF2-40B4-BE49-F238E27FC236}">
                <a16:creationId xmlns:a16="http://schemas.microsoft.com/office/drawing/2014/main" id="{6D19C453-4DF0-E426-5336-4778734F53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764" y="46761"/>
            <a:ext cx="554183" cy="259772"/>
          </a:xfrm>
          <a:prstGeom prst="rect">
            <a:avLst/>
          </a:prstGeom>
        </p:spPr>
      </p:pic>
      <p:pic>
        <p:nvPicPr>
          <p:cNvPr id="18" name="Picture 17" descr="A logo with white text&#10;&#10;Description automatically generated">
            <a:extLst>
              <a:ext uri="{FF2B5EF4-FFF2-40B4-BE49-F238E27FC236}">
                <a16:creationId xmlns:a16="http://schemas.microsoft.com/office/drawing/2014/main" id="{E96840C7-8DDF-893A-94FD-9B861FF119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372" y="26863"/>
            <a:ext cx="322326" cy="32004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5888D75-B4AB-A7C4-EB7D-2C3B9D054C3C}"/>
              </a:ext>
            </a:extLst>
          </p:cNvPr>
          <p:cNvSpPr/>
          <p:nvPr/>
        </p:nvSpPr>
        <p:spPr>
          <a:xfrm>
            <a:off x="375353" y="1914090"/>
            <a:ext cx="2382210" cy="32423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9FD3CE-5F96-2A76-B82F-B428408DD1FD}"/>
              </a:ext>
            </a:extLst>
          </p:cNvPr>
          <p:cNvSpPr/>
          <p:nvPr/>
        </p:nvSpPr>
        <p:spPr>
          <a:xfrm>
            <a:off x="375353" y="1854409"/>
            <a:ext cx="2382210" cy="333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DFB3F1-B198-2711-E7C5-8A1D2697E561}"/>
              </a:ext>
            </a:extLst>
          </p:cNvPr>
          <p:cNvSpPr/>
          <p:nvPr/>
        </p:nvSpPr>
        <p:spPr>
          <a:xfrm>
            <a:off x="375353" y="2264846"/>
            <a:ext cx="2382210" cy="333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A02059-855C-87D9-6F53-72F8782E2A72}"/>
              </a:ext>
            </a:extLst>
          </p:cNvPr>
          <p:cNvSpPr/>
          <p:nvPr/>
        </p:nvSpPr>
        <p:spPr>
          <a:xfrm>
            <a:off x="375353" y="2677691"/>
            <a:ext cx="2382210" cy="333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851A02A-C67B-5DC7-3A57-D7876D0D8885}"/>
              </a:ext>
            </a:extLst>
          </p:cNvPr>
          <p:cNvSpPr/>
          <p:nvPr/>
        </p:nvSpPr>
        <p:spPr>
          <a:xfrm>
            <a:off x="376678" y="2328879"/>
            <a:ext cx="2382210" cy="32423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F14B6F9-7093-1355-7E9F-781EA859B386}"/>
              </a:ext>
            </a:extLst>
          </p:cNvPr>
          <p:cNvSpPr/>
          <p:nvPr/>
        </p:nvSpPr>
        <p:spPr>
          <a:xfrm>
            <a:off x="3380895" y="1777767"/>
            <a:ext cx="2382210" cy="32423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AA5978-22CF-F27A-BF2F-412861A521A1}"/>
              </a:ext>
            </a:extLst>
          </p:cNvPr>
          <p:cNvSpPr/>
          <p:nvPr/>
        </p:nvSpPr>
        <p:spPr>
          <a:xfrm>
            <a:off x="3380895" y="1718086"/>
            <a:ext cx="2382210" cy="333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B164D37-E74A-F9FF-DA69-C33B2AF94016}"/>
              </a:ext>
            </a:extLst>
          </p:cNvPr>
          <p:cNvSpPr/>
          <p:nvPr/>
        </p:nvSpPr>
        <p:spPr>
          <a:xfrm>
            <a:off x="3380895" y="2128523"/>
            <a:ext cx="2382210" cy="333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A37D13F-85E2-663E-35CD-062FFAC5DFE3}"/>
              </a:ext>
            </a:extLst>
          </p:cNvPr>
          <p:cNvSpPr/>
          <p:nvPr/>
        </p:nvSpPr>
        <p:spPr>
          <a:xfrm>
            <a:off x="3380895" y="2541368"/>
            <a:ext cx="2382210" cy="333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C02EF90-B833-E58D-62AD-832708658F70}"/>
              </a:ext>
            </a:extLst>
          </p:cNvPr>
          <p:cNvSpPr/>
          <p:nvPr/>
        </p:nvSpPr>
        <p:spPr>
          <a:xfrm>
            <a:off x="3382220" y="2192556"/>
            <a:ext cx="2382210" cy="32423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5FA884BF-2DF8-06FE-85BB-34C0AB4C30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92" y="2923560"/>
            <a:ext cx="2583332" cy="1858186"/>
          </a:xfrm>
          <a:prstGeom prst="rect">
            <a:avLst/>
          </a:prstGeom>
        </p:spPr>
      </p:pic>
      <p:pic>
        <p:nvPicPr>
          <p:cNvPr id="35" name="Picture 34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BBA87C37-4714-782A-802E-9056288DED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555" y="2910547"/>
            <a:ext cx="2583332" cy="1858186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F94A839E-23E8-C39A-6DF9-1E0CE74DD0F4}"/>
              </a:ext>
            </a:extLst>
          </p:cNvPr>
          <p:cNvSpPr/>
          <p:nvPr/>
        </p:nvSpPr>
        <p:spPr>
          <a:xfrm>
            <a:off x="3382220" y="1365624"/>
            <a:ext cx="2382210" cy="32423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6CB7202-A492-61B2-6568-BABEEECD2E0E}"/>
              </a:ext>
            </a:extLst>
          </p:cNvPr>
          <p:cNvSpPr/>
          <p:nvPr/>
        </p:nvSpPr>
        <p:spPr>
          <a:xfrm>
            <a:off x="3382220" y="1305943"/>
            <a:ext cx="2382210" cy="333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782C204-AB7B-43B0-6370-93EBC418A751}"/>
              </a:ext>
            </a:extLst>
          </p:cNvPr>
          <p:cNvSpPr/>
          <p:nvPr/>
        </p:nvSpPr>
        <p:spPr>
          <a:xfrm>
            <a:off x="6363090" y="1780294"/>
            <a:ext cx="2382210" cy="32423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84F3F4B-F312-88F6-0972-FB5A6A2F30D1}"/>
              </a:ext>
            </a:extLst>
          </p:cNvPr>
          <p:cNvSpPr/>
          <p:nvPr/>
        </p:nvSpPr>
        <p:spPr>
          <a:xfrm>
            <a:off x="6363090" y="1720613"/>
            <a:ext cx="2382210" cy="333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109FAD8-48E4-0210-7C36-02FA61C23637}"/>
              </a:ext>
            </a:extLst>
          </p:cNvPr>
          <p:cNvSpPr/>
          <p:nvPr/>
        </p:nvSpPr>
        <p:spPr>
          <a:xfrm>
            <a:off x="6363090" y="2131050"/>
            <a:ext cx="2382210" cy="333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0E90444-1717-B8D5-7C88-CEBB4C2205DD}"/>
              </a:ext>
            </a:extLst>
          </p:cNvPr>
          <p:cNvSpPr/>
          <p:nvPr/>
        </p:nvSpPr>
        <p:spPr>
          <a:xfrm>
            <a:off x="6363090" y="2543895"/>
            <a:ext cx="2382210" cy="333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530241A-1F02-6C1C-E8AD-45E535C11046}"/>
              </a:ext>
            </a:extLst>
          </p:cNvPr>
          <p:cNvSpPr/>
          <p:nvPr/>
        </p:nvSpPr>
        <p:spPr>
          <a:xfrm>
            <a:off x="6364415" y="2195083"/>
            <a:ext cx="2382210" cy="32423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339AB60-7E77-4543-672D-0B151A5FFC04}"/>
              </a:ext>
            </a:extLst>
          </p:cNvPr>
          <p:cNvSpPr/>
          <p:nvPr/>
        </p:nvSpPr>
        <p:spPr>
          <a:xfrm>
            <a:off x="6364415" y="1308470"/>
            <a:ext cx="2382210" cy="333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" name="Picture 51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2F732713-0A3B-212B-A6A6-B0B80D5A1A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629" y="2923558"/>
            <a:ext cx="2583333" cy="1858187"/>
          </a:xfrm>
          <a:prstGeom prst="rect">
            <a:avLst/>
          </a:prstGeom>
        </p:spPr>
      </p:pic>
      <p:sp>
        <p:nvSpPr>
          <p:cNvPr id="53" name="Text Placeholder 3">
            <a:extLst>
              <a:ext uri="{FF2B5EF4-FFF2-40B4-BE49-F238E27FC236}">
                <a16:creationId xmlns:a16="http://schemas.microsoft.com/office/drawing/2014/main" id="{753F66F0-6278-ED6F-10BE-63E2BCAC2AAA}"/>
              </a:ext>
            </a:extLst>
          </p:cNvPr>
          <p:cNvSpPr>
            <a:spLocks noGrp="1"/>
          </p:cNvSpPr>
          <p:nvPr/>
        </p:nvSpPr>
        <p:spPr>
          <a:xfrm>
            <a:off x="-45053" y="1948544"/>
            <a:ext cx="1190668" cy="3393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800" b="1" dirty="0">
                <a:solidFill>
                  <a:srgbClr val="C00000"/>
                </a:solidFill>
                <a:latin typeface="Avenir Next LT Pro" panose="020B0504020202020204" pitchFamily="34" charset="77"/>
              </a:rPr>
              <a:t>50 cm</a:t>
            </a:r>
            <a:endParaRPr lang="en-US" sz="800" b="1" dirty="0">
              <a:solidFill>
                <a:srgbClr val="C00000"/>
              </a:solidFill>
              <a:effectLst/>
              <a:latin typeface="Avenir Next LT Pro" panose="020B0504020202020204" pitchFamily="34" charset="77"/>
            </a:endParaRPr>
          </a:p>
        </p:txBody>
      </p:sp>
      <p:sp>
        <p:nvSpPr>
          <p:cNvPr id="54" name="Text Placeholder 3">
            <a:extLst>
              <a:ext uri="{FF2B5EF4-FFF2-40B4-BE49-F238E27FC236}">
                <a16:creationId xmlns:a16="http://schemas.microsoft.com/office/drawing/2014/main" id="{65B21BCA-5AB9-6D68-D8A5-196E9F88DD4E}"/>
              </a:ext>
            </a:extLst>
          </p:cNvPr>
          <p:cNvSpPr>
            <a:spLocks noGrp="1"/>
          </p:cNvSpPr>
          <p:nvPr/>
        </p:nvSpPr>
        <p:spPr>
          <a:xfrm>
            <a:off x="290262" y="1664825"/>
            <a:ext cx="1190668" cy="3393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800" b="1" dirty="0">
                <a:solidFill>
                  <a:schemeClr val="bg2">
                    <a:lumMod val="50000"/>
                  </a:schemeClr>
                </a:solidFill>
                <a:latin typeface="Avenir Next LT Pro" panose="020B0504020202020204" pitchFamily="34" charset="77"/>
              </a:rPr>
              <a:t>10 cm</a:t>
            </a:r>
            <a:endParaRPr lang="en-US" sz="800" b="1" dirty="0">
              <a:solidFill>
                <a:schemeClr val="bg2">
                  <a:lumMod val="50000"/>
                </a:schemeClr>
              </a:solidFill>
              <a:effectLst/>
              <a:latin typeface="Avenir Next LT Pro" panose="020B0504020202020204" pitchFamily="34" charset="77"/>
            </a:endParaRPr>
          </a:p>
        </p:txBody>
      </p:sp>
      <p:sp>
        <p:nvSpPr>
          <p:cNvPr id="55" name="Down Arrow 54">
            <a:extLst>
              <a:ext uri="{FF2B5EF4-FFF2-40B4-BE49-F238E27FC236}">
                <a16:creationId xmlns:a16="http://schemas.microsoft.com/office/drawing/2014/main" id="{FC7AF114-B735-E569-6677-2484F1994C9E}"/>
              </a:ext>
            </a:extLst>
          </p:cNvPr>
          <p:cNvSpPr/>
          <p:nvPr/>
        </p:nvSpPr>
        <p:spPr>
          <a:xfrm>
            <a:off x="1480930" y="2805820"/>
            <a:ext cx="45719" cy="23953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Down Arrow 55">
            <a:extLst>
              <a:ext uri="{FF2B5EF4-FFF2-40B4-BE49-F238E27FC236}">
                <a16:creationId xmlns:a16="http://schemas.microsoft.com/office/drawing/2014/main" id="{FAC3BAD7-F7DF-0836-4FBD-DB080F02E542}"/>
              </a:ext>
            </a:extLst>
          </p:cNvPr>
          <p:cNvSpPr/>
          <p:nvPr/>
        </p:nvSpPr>
        <p:spPr>
          <a:xfrm>
            <a:off x="4511701" y="2735583"/>
            <a:ext cx="45719" cy="23953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Down Arrow 56">
            <a:extLst>
              <a:ext uri="{FF2B5EF4-FFF2-40B4-BE49-F238E27FC236}">
                <a16:creationId xmlns:a16="http://schemas.microsoft.com/office/drawing/2014/main" id="{018641FF-853D-56B8-7260-FD1A429FB690}"/>
              </a:ext>
            </a:extLst>
          </p:cNvPr>
          <p:cNvSpPr/>
          <p:nvPr/>
        </p:nvSpPr>
        <p:spPr>
          <a:xfrm>
            <a:off x="7478861" y="2760766"/>
            <a:ext cx="45719" cy="23953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Placeholder 3">
            <a:extLst>
              <a:ext uri="{FF2B5EF4-FFF2-40B4-BE49-F238E27FC236}">
                <a16:creationId xmlns:a16="http://schemas.microsoft.com/office/drawing/2014/main" id="{4BFB9136-B907-41A5-1F50-701A40377AC0}"/>
              </a:ext>
            </a:extLst>
          </p:cNvPr>
          <p:cNvSpPr>
            <a:spLocks noGrp="1"/>
          </p:cNvSpPr>
          <p:nvPr/>
        </p:nvSpPr>
        <p:spPr>
          <a:xfrm>
            <a:off x="6208190" y="526825"/>
            <a:ext cx="3046940" cy="20993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0949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2pPr>
            <a:lvl3pPr marL="121898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182848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4pPr>
            <a:lvl5pPr marL="243797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effectLst/>
                <a:latin typeface="Avenir Next LT Pro" panose="020B0504020202020204" pitchFamily="34" charset="77"/>
              </a:rPr>
              <a:t>All 400 </a:t>
            </a:r>
            <a:r>
              <a:rPr lang="en-US" sz="1400" dirty="0">
                <a:solidFill>
                  <a:schemeClr val="tx1"/>
                </a:solidFill>
                <a:effectLst/>
                <a:latin typeface="Avenir Next LT Pro" panose="020B0504020202020204" pitchFamily="34" charset="77"/>
              </a:rPr>
              <a:t>µm space resolution</a:t>
            </a:r>
            <a:endParaRPr lang="en-US" dirty="0">
              <a:solidFill>
                <a:schemeClr val="tx1"/>
              </a:solidFill>
              <a:effectLst/>
              <a:latin typeface="Avenir Next LT Pro" panose="020B0504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780762701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16127</TotalTime>
  <Words>1137</Words>
  <Application>Microsoft Macintosh PowerPoint</Application>
  <PresentationFormat>On-screen Show (16:9)</PresentationFormat>
  <Paragraphs>150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6" baseType="lpstr">
      <vt:lpstr>Arial</vt:lpstr>
      <vt:lpstr>Avenir Next</vt:lpstr>
      <vt:lpstr>Avenir Next LT Pro</vt:lpstr>
      <vt:lpstr>Calibri</vt:lpstr>
      <vt:lpstr>Copperplate</vt:lpstr>
      <vt:lpstr>Copperplate Gothic Light</vt:lpstr>
      <vt:lpstr>Open Sans</vt:lpstr>
      <vt:lpstr>Sabon Next LT</vt:lpstr>
      <vt:lpstr>Wingdings</vt:lpstr>
      <vt:lpstr>Introslides</vt:lpstr>
      <vt:lpstr>Titleslides, Conclusion</vt:lpstr>
      <vt:lpstr>Content Slides - Deep Blue</vt:lpstr>
      <vt:lpstr>Standalone muon-system reconstruction in idea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 for your attention.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Mahmoud Abd Elhay Afifi Ali - mahmoud.ali2@studio.unibo.it</cp:lastModifiedBy>
  <cp:revision>15</cp:revision>
  <cp:lastPrinted>2024-06-07T14:23:35Z</cp:lastPrinted>
  <dcterms:created xsi:type="dcterms:W3CDTF">2020-10-27T09:23:42Z</dcterms:created>
  <dcterms:modified xsi:type="dcterms:W3CDTF">2025-01-16T08:36:32Z</dcterms:modified>
</cp:coreProperties>
</file>