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sldIdLst>
    <p:sldId id="256" r:id="rId4"/>
    <p:sldId id="286" r:id="rId5"/>
    <p:sldId id="289" r:id="rId6"/>
    <p:sldId id="294" r:id="rId7"/>
    <p:sldId id="303" r:id="rId8"/>
    <p:sldId id="288" r:id="rId9"/>
    <p:sldId id="306" r:id="rId10"/>
    <p:sldId id="292" r:id="rId11"/>
    <p:sldId id="293" r:id="rId12"/>
    <p:sldId id="291" r:id="rId13"/>
    <p:sldId id="305" r:id="rId14"/>
    <p:sldId id="299" r:id="rId15"/>
    <p:sldId id="297" r:id="rId16"/>
    <p:sldId id="296" r:id="rId17"/>
    <p:sldId id="274" r:id="rId1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86"/>
            <p14:sldId id="289"/>
            <p14:sldId id="294"/>
            <p14:sldId id="303"/>
            <p14:sldId id="288"/>
            <p14:sldId id="306"/>
            <p14:sldId id="292"/>
            <p14:sldId id="293"/>
            <p14:sldId id="291"/>
            <p14:sldId id="305"/>
            <p14:sldId id="299"/>
            <p14:sldId id="297"/>
            <p14:sldId id="29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F2128"/>
    <a:srgbClr val="9F1C24"/>
    <a:srgbClr val="0F124A"/>
    <a:srgbClr val="DFDFDF"/>
    <a:srgbClr val="F6FDA3"/>
    <a:srgbClr val="D4BEF7"/>
    <a:srgbClr val="B8BAFA"/>
    <a:srgbClr val="DBDBE4"/>
    <a:srgbClr val="FF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3" autoAdjust="0"/>
    <p:restoredTop sz="96170" autoAdjust="0"/>
  </p:normalViewPr>
  <p:slideViewPr>
    <p:cSldViewPr>
      <p:cViewPr>
        <p:scale>
          <a:sx n="160" d="100"/>
          <a:sy n="160" d="100"/>
        </p:scale>
        <p:origin x="576" y="14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15.01.25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slide 3, 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7596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durhamkt</a:t>
            </a:r>
            <a:r>
              <a:rPr lang="en-US" dirty="0"/>
              <a:t> in the </a:t>
            </a:r>
            <a:r>
              <a:rPr lang="en-US" dirty="0" err="1"/>
              <a:t>njet</a:t>
            </a:r>
            <a:r>
              <a:rPr lang="en-US" dirty="0"/>
              <a:t> mode performs comparably to the antikt clustering when radius is set to 1.1</a:t>
            </a:r>
          </a:p>
          <a:p>
            <a:endParaRPr lang="en-US" dirty="0"/>
          </a:p>
          <a:p>
            <a:r>
              <a:rPr lang="en-US" dirty="0"/>
              <a:t>follow up: understanding edge cases as shown in the display</a:t>
            </a:r>
          </a:p>
          <a:p>
            <a:endParaRPr lang="en-US" dirty="0"/>
          </a:p>
          <a:p>
            <a:r>
              <a:rPr lang="en-US" dirty="0"/>
              <a:t>next step will be to perform a full analysis chain with the anti-kt algorithm to see if there is an impact on the limit of the higgs coupling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59623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39064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comment - 2 plots per slide</a:t>
            </a:r>
          </a:p>
          <a:p>
            <a:endParaRPr lang="en-US" dirty="0"/>
          </a:p>
          <a:p>
            <a:r>
              <a:rPr lang="en-US" dirty="0"/>
              <a:t>0.4 and 0.7</a:t>
            </a:r>
          </a:p>
          <a:p>
            <a:r>
              <a:rPr lang="en-US" dirty="0"/>
              <a:t>one plot with 1.0 and 1.1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55032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55544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A jet algorithm is infrared safe if it yields the same set of jets after modifying an event to add a soft radiation. </a:t>
            </a:r>
          </a:p>
          <a:p>
            <a:endParaRPr lang="en-US" b="0" i="0" dirty="0">
              <a:solidFill>
                <a:srgbClr val="3B4045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following the basic guidance </a:t>
            </a:r>
            <a:r>
              <a:rPr lang="en-US" b="0" i="0" dirty="0" err="1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gudiance</a:t>
            </a:r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 on jet algorithms - z to </a:t>
            </a:r>
            <a:r>
              <a:rPr lang="en-US" b="0" i="0" dirty="0" err="1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nunu</a:t>
            </a:r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 higgs to bb showed promising results with antikt, we wanted to show how this would perform in fully hadronic</a:t>
            </a:r>
          </a:p>
          <a:p>
            <a:endParaRPr lang="en-US" b="0" i="0" dirty="0">
              <a:solidFill>
                <a:srgbClr val="3B4045"/>
              </a:solidFill>
              <a:effectLst/>
              <a:latin typeface="Georgia" panose="02040502050405020303" pitchFamily="18" charset="0"/>
            </a:endParaRPr>
          </a:p>
          <a:p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for consistency, applied the same the 10 GeV cut was applied to the Durham-kt</a:t>
            </a:r>
          </a:p>
          <a:p>
            <a:endParaRPr lang="en-US" b="0" i="0" dirty="0">
              <a:solidFill>
                <a:srgbClr val="3B4045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distance measure on the right for </a:t>
            </a:r>
          </a:p>
          <a:p>
            <a:endParaRPr lang="en-US" b="0" i="0" dirty="0">
              <a:solidFill>
                <a:srgbClr val="3B4045"/>
              </a:solidFill>
              <a:effectLst/>
              <a:latin typeface="Georgia" panose="02040502050405020303" pitchFamily="18" charset="0"/>
            </a:endParaRPr>
          </a:p>
          <a:p>
            <a:endParaRPr lang="en-US" b="0" i="0" dirty="0">
              <a:solidFill>
                <a:srgbClr val="3B4045"/>
              </a:solidFill>
              <a:effectLst/>
              <a:latin typeface="Georgia" panose="02040502050405020303" pitchFamily="18" charset="0"/>
            </a:endParaRPr>
          </a:p>
          <a:p>
            <a:r>
              <a:rPr lang="en-US" b="0" i="0" dirty="0">
                <a:solidFill>
                  <a:srgbClr val="3B4045"/>
                </a:solidFill>
                <a:effectLst/>
                <a:latin typeface="Georgia" panose="02040502050405020303" pitchFamily="18" charset="0"/>
              </a:rPr>
              <a:t>the study add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9991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i="0" u="none" strike="noStrike" dirty="0">
                <a:solidFill>
                  <a:srgbClr val="10124A"/>
                </a:solidFill>
                <a:effectLst/>
                <a:latin typeface="Arial" panose="020B0604020202020204" pitchFamily="34" charset="0"/>
              </a:rPr>
              <a:t>R increases, the anti-kt Higgs mass becomes closer to truth mass</a:t>
            </a:r>
          </a:p>
          <a:p>
            <a:r>
              <a:rPr lang="en-US" sz="800" b="1" i="0" u="none" strike="noStrike" dirty="0">
                <a:solidFill>
                  <a:srgbClr val="10124A"/>
                </a:solidFill>
                <a:effectLst/>
                <a:latin typeface="Arial" panose="020B0604020202020204" pitchFamily="34" charset="0"/>
              </a:rPr>
              <a:t>Higgs mass is overestimated with correction</a:t>
            </a:r>
          </a:p>
          <a:p>
            <a:br>
              <a:rPr lang="en-US" dirty="0"/>
            </a:br>
            <a:r>
              <a:rPr lang="en-US" dirty="0"/>
              <a:t>square brackets for unit</a:t>
            </a:r>
          </a:p>
          <a:p>
            <a:r>
              <a:rPr lang="en-US" dirty="0"/>
              <a:t>change font to black</a:t>
            </a:r>
          </a:p>
          <a:p>
            <a:r>
              <a:rPr lang="en-US" dirty="0"/>
              <a:t>normalized events on y axis</a:t>
            </a:r>
          </a:p>
          <a:p>
            <a:r>
              <a:rPr lang="en-US" dirty="0"/>
              <a:t>quality -- better resolution, more peaked</a:t>
            </a:r>
          </a:p>
          <a:p>
            <a:r>
              <a:rPr lang="en-US" dirty="0"/>
              <a:t>quite big tails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287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i="0" u="none" strike="noStrike" dirty="0">
                <a:solidFill>
                  <a:srgbClr val="10124A"/>
                </a:solidFill>
                <a:effectLst/>
                <a:latin typeface="Arial" panose="020B0604020202020204" pitchFamily="34" charset="0"/>
              </a:rPr>
              <a:t>R increases, the anti-kt Higgs mass becomes closer to truth mass</a:t>
            </a:r>
          </a:p>
          <a:p>
            <a:r>
              <a:rPr lang="en-US" sz="1800" b="1" i="0" u="none" strike="noStrike" dirty="0">
                <a:solidFill>
                  <a:srgbClr val="10124A"/>
                </a:solidFill>
                <a:effectLst/>
                <a:latin typeface="Arial" panose="020B0604020202020204" pitchFamily="34" charset="0"/>
              </a:rPr>
              <a:t>Higgs mass is overestimated with correction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03107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39021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reference to other person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85148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17"/>
            <a:ext cx="9144000" cy="497994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24A4FDBE-5F52-88EB-D8A1-43C30F067200}"/>
              </a:ext>
            </a:extLst>
          </p:cNvPr>
          <p:cNvSpPr txBox="1"/>
          <p:nvPr userDrawn="1"/>
        </p:nvSpPr>
        <p:spPr>
          <a:xfrm>
            <a:off x="1007830" y="61740"/>
            <a:ext cx="2116369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16.01.25 / 8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FCC Physics Workshop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C6B61ABE-E2D6-3819-8199-80A76CC3DA96}"/>
              </a:ext>
            </a:extLst>
          </p:cNvPr>
          <p:cNvSpPr txBox="1"/>
          <p:nvPr userDrawn="1"/>
        </p:nvSpPr>
        <p:spPr>
          <a:xfrm>
            <a:off x="3553764" y="5213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Anna Elizabeth A. Connelly</a:t>
            </a:r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40A607D0-1896-9B3D-3BCA-C17BA0AF86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55" y="70148"/>
            <a:ext cx="447815" cy="170296"/>
          </a:xfrm>
          <a:prstGeom prst="rect">
            <a:avLst/>
          </a:prstGeom>
        </p:spPr>
      </p:pic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EA8AAAF2-A68C-414C-224B-3C7FD61BCF2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59" y="58419"/>
            <a:ext cx="804257" cy="200359"/>
          </a:xfrm>
          <a:prstGeom prst="rect">
            <a:avLst/>
          </a:prstGeom>
        </p:spPr>
      </p:pic>
      <p:pic>
        <p:nvPicPr>
          <p:cNvPr id="10" name="Picture 9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65F5CC30-795D-B220-FEDB-903057E65A3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207" y="58110"/>
            <a:ext cx="804257" cy="1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4" name="Grafik 15">
            <a:extLst>
              <a:ext uri="{FF2B5EF4-FFF2-40B4-BE49-F238E27FC236}">
                <a16:creationId xmlns:a16="http://schemas.microsoft.com/office/drawing/2014/main" id="{A639242A-F263-5C37-5FDB-3C43ED1CA6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96E49828-98AC-9EEC-B305-125416143B42}"/>
              </a:ext>
            </a:extLst>
          </p:cNvPr>
          <p:cNvSpPr txBox="1"/>
          <p:nvPr userDrawn="1"/>
        </p:nvSpPr>
        <p:spPr>
          <a:xfrm>
            <a:off x="1007830" y="61740"/>
            <a:ext cx="2116369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16.91.25 / 8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FCC Physics Workshop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514B3034-AFEE-98EE-F5D5-6389B6FD0A77}"/>
              </a:ext>
            </a:extLst>
          </p:cNvPr>
          <p:cNvSpPr txBox="1"/>
          <p:nvPr userDrawn="1"/>
        </p:nvSpPr>
        <p:spPr>
          <a:xfrm>
            <a:off x="3553764" y="5213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Anna Elizabeth A. Connelly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C96488C-4C21-2B18-0B85-0AF6AA1E962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55" y="70148"/>
            <a:ext cx="447815" cy="170296"/>
          </a:xfrm>
          <a:prstGeom prst="rect">
            <a:avLst/>
          </a:prstGeom>
        </p:spPr>
      </p:pic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568FBE19-7030-6B9A-C179-7DA55B66723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59" y="58419"/>
            <a:ext cx="804257" cy="200359"/>
          </a:xfrm>
          <a:prstGeom prst="rect">
            <a:avLst/>
          </a:prstGeom>
        </p:spPr>
      </p:pic>
      <p:pic>
        <p:nvPicPr>
          <p:cNvPr id="11" name="Picture 10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2419378D-0D11-098C-9225-221ED9F8A35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207" y="58110"/>
            <a:ext cx="804257" cy="1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-11030"/>
            <a:ext cx="9220200" cy="524978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1" name="Grafik 15">
            <a:extLst>
              <a:ext uri="{FF2B5EF4-FFF2-40B4-BE49-F238E27FC236}">
                <a16:creationId xmlns:a16="http://schemas.microsoft.com/office/drawing/2014/main" id="{78682658-AD7B-11D8-7DD3-89432FA0E7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1E1A29A5-B736-7E99-05F6-85D95B26BD69}"/>
              </a:ext>
            </a:extLst>
          </p:cNvPr>
          <p:cNvSpPr txBox="1"/>
          <p:nvPr userDrawn="1"/>
        </p:nvSpPr>
        <p:spPr>
          <a:xfrm>
            <a:off x="1007830" y="61740"/>
            <a:ext cx="2116369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16.01.25 / 8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FCC Physics Workshop</a:t>
            </a:r>
          </a:p>
        </p:txBody>
      </p:sp>
      <p:sp>
        <p:nvSpPr>
          <p:cNvPr id="13" name="Textfeld 2">
            <a:extLst>
              <a:ext uri="{FF2B5EF4-FFF2-40B4-BE49-F238E27FC236}">
                <a16:creationId xmlns:a16="http://schemas.microsoft.com/office/drawing/2014/main" id="{568F0098-C66E-FAF1-16D1-BD4A1E808808}"/>
              </a:ext>
            </a:extLst>
          </p:cNvPr>
          <p:cNvSpPr txBox="1"/>
          <p:nvPr userDrawn="1"/>
        </p:nvSpPr>
        <p:spPr>
          <a:xfrm>
            <a:off x="3553764" y="5213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Anna Elizabeth A. Connelly</a:t>
            </a:r>
          </a:p>
        </p:txBody>
      </p:sp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446D2554-862F-C783-3728-E8E3B690FA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55" y="70148"/>
            <a:ext cx="447815" cy="170296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">
            <a:extLst>
              <a:ext uri="{FF2B5EF4-FFF2-40B4-BE49-F238E27FC236}">
                <a16:creationId xmlns:a16="http://schemas.microsoft.com/office/drawing/2014/main" id="{CFCE729F-F895-B28E-923A-67DE4D08C16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59" y="58419"/>
            <a:ext cx="804257" cy="200359"/>
          </a:xfrm>
          <a:prstGeom prst="rect">
            <a:avLst/>
          </a:prstGeom>
        </p:spPr>
      </p:pic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2E3B0FF5-E6CF-E5BB-E79C-EB17F95B3F1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207" y="58110"/>
            <a:ext cx="804257" cy="1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 dirty="0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fik 15">
            <a:extLst>
              <a:ext uri="{FF2B5EF4-FFF2-40B4-BE49-F238E27FC236}">
                <a16:creationId xmlns:a16="http://schemas.microsoft.com/office/drawing/2014/main" id="{D7B2848B-C5CC-48D6-60D1-9BF3AD2E018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89122829-2F81-01B4-497D-0826D59A0A5B}"/>
              </a:ext>
            </a:extLst>
          </p:cNvPr>
          <p:cNvSpPr txBox="1"/>
          <p:nvPr userDrawn="1"/>
        </p:nvSpPr>
        <p:spPr>
          <a:xfrm>
            <a:off x="1007830" y="61740"/>
            <a:ext cx="2116369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16.01.25 / 8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FCC Physics Workshop</a:t>
            </a:r>
          </a:p>
        </p:txBody>
      </p:sp>
      <p:sp>
        <p:nvSpPr>
          <p:cNvPr id="13" name="Textfeld 2">
            <a:extLst>
              <a:ext uri="{FF2B5EF4-FFF2-40B4-BE49-F238E27FC236}">
                <a16:creationId xmlns:a16="http://schemas.microsoft.com/office/drawing/2014/main" id="{EA38FE93-B40D-802B-BAF5-2BFD3E22E75C}"/>
              </a:ext>
            </a:extLst>
          </p:cNvPr>
          <p:cNvSpPr txBox="1"/>
          <p:nvPr userDrawn="1"/>
        </p:nvSpPr>
        <p:spPr>
          <a:xfrm>
            <a:off x="3553764" y="5213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Anna Elizabeth A. Connelly</a:t>
            </a:r>
          </a:p>
        </p:txBody>
      </p:sp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D57F024C-356E-EC75-42CA-3CF6C7CDD38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55" y="70148"/>
            <a:ext cx="447815" cy="170296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">
            <a:extLst>
              <a:ext uri="{FF2B5EF4-FFF2-40B4-BE49-F238E27FC236}">
                <a16:creationId xmlns:a16="http://schemas.microsoft.com/office/drawing/2014/main" id="{835BA0A0-6C85-0F81-7DF2-E2E74927C3B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59" y="58419"/>
            <a:ext cx="804257" cy="200359"/>
          </a:xfrm>
          <a:prstGeom prst="rect">
            <a:avLst/>
          </a:prstGeom>
        </p:spPr>
      </p:pic>
      <p:pic>
        <p:nvPicPr>
          <p:cNvPr id="16" name="Picture 15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FAA1B5D3-280F-1292-FA42-C748B4FECD2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207" y="58110"/>
            <a:ext cx="804257" cy="1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/>
              <a:t>Comparing the performance of the anti-kt and Durham-kt jet clustering algorithms in ZH fully hadronic Final state events 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3986175"/>
            <a:ext cx="8263350" cy="1241822"/>
          </a:xfrm>
        </p:spPr>
        <p:txBody>
          <a:bodyPr/>
          <a:lstStyle/>
          <a:p>
            <a:r>
              <a:rPr lang="en-US" dirty="0"/>
              <a:t>gratefully acknowledging the contributions of the FCC Infrastructure </a:t>
            </a:r>
          </a:p>
          <a:p>
            <a:r>
              <a:rPr lang="en-US" dirty="0"/>
              <a:t>and Operation WG and sub-WGs, all FCC study teams </a:t>
            </a:r>
          </a:p>
          <a:p>
            <a:r>
              <a:rPr lang="en-US" dirty="0"/>
              <a:t>and the collaborating partners</a:t>
            </a:r>
          </a:p>
          <a:p>
            <a:r>
              <a:rPr lang="en-US" dirty="0"/>
              <a:t>as well as the Bard College Office of Undergraduate Research for funding my trip to CERN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4BE64A-D68D-11BF-1DA4-DF9CBE21ABEA}"/>
              </a:ext>
            </a:extLst>
          </p:cNvPr>
          <p:cNvSpPr txBox="1"/>
          <p:nvPr/>
        </p:nvSpPr>
        <p:spPr>
          <a:xfrm>
            <a:off x="3028903" y="3181350"/>
            <a:ext cx="296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Anna Elizabeth A. Connelly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2C10D5-ADA5-B10C-9751-5551D5CDED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427908-94FD-5A25-5551-75106767E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reconstructed Higgs masses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7CCA10A-EAD0-4B2D-C8FD-5D5B9BB5622E}"/>
              </a:ext>
            </a:extLst>
          </p:cNvPr>
          <p:cNvSpPr txBox="1">
            <a:spLocks/>
          </p:cNvSpPr>
          <p:nvPr/>
        </p:nvSpPr>
        <p:spPr>
          <a:xfrm>
            <a:off x="427560" y="1276350"/>
            <a:ext cx="892980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Mean Higgs mass with anti-kt algorithm and </a:t>
            </a:r>
            <a:r>
              <a:rPr lang="en-US" b="1" dirty="0"/>
              <a:t>energy recovery </a:t>
            </a:r>
            <a:r>
              <a:rPr lang="en-US" dirty="0"/>
              <a:t>and </a:t>
            </a:r>
            <a:r>
              <a:rPr lang="en-US" b="1" dirty="0"/>
              <a:t>energy correction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9FD9037-C72A-320F-89C9-E9987BBEC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89679"/>
              </p:ext>
            </p:extLst>
          </p:nvPr>
        </p:nvGraphicFramePr>
        <p:xfrm>
          <a:off x="1402560" y="1950150"/>
          <a:ext cx="6096000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5374582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736468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751600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Jet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Higgs mass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 mass [GeV]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866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553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92.53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106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125.02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1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124.74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91.82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22785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1F382B0-647E-A7AB-6A35-FCC514485E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221530"/>
              </p:ext>
            </p:extLst>
          </p:nvPr>
        </p:nvGraphicFramePr>
        <p:xfrm>
          <a:off x="1402560" y="4016444"/>
          <a:ext cx="6095999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26440">
                  <a:extLst>
                    <a:ext uri="{9D8B030D-6E8A-4147-A177-3AD203B41FA5}">
                      <a16:colId xmlns:a16="http://schemas.microsoft.com/office/drawing/2014/main" val="2476714417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51205000"/>
                    </a:ext>
                  </a:extLst>
                </a:gridCol>
                <a:gridCol w="2012159">
                  <a:extLst>
                    <a:ext uri="{9D8B030D-6E8A-4147-A177-3AD203B41FA5}">
                      <a16:colId xmlns:a16="http://schemas.microsoft.com/office/drawing/2014/main" val="3902312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Excl. Durham n-jet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123.08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89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143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4880E0-0795-5875-42BE-BC01E9C697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538FBB-3594-C059-A504-C1C0374BC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truth energy and momentum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81C0803-BD16-C301-05B6-90180C333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1516" y="1003111"/>
            <a:ext cx="3048001" cy="42462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FC4EA02-8309-2B22-6E61-AFB049B341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440113" y="1003112"/>
            <a:ext cx="3047999" cy="424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572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5438F9-D9CC-64F6-1704-A9B3184AE4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4" name="Picture 3" descr="A diagram of different colored circles&#10;&#10;Description automatically generated">
            <a:extLst>
              <a:ext uri="{FF2B5EF4-FFF2-40B4-BE49-F238E27FC236}">
                <a16:creationId xmlns:a16="http://schemas.microsoft.com/office/drawing/2014/main" id="{05AB0DDC-7955-8DFF-6717-9E2C21596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779" y="1797833"/>
            <a:ext cx="4402967" cy="2641780"/>
          </a:xfrm>
          <a:prstGeom prst="rect">
            <a:avLst/>
          </a:prstGeom>
        </p:spPr>
      </p:pic>
      <p:pic>
        <p:nvPicPr>
          <p:cNvPr id="6" name="Picture 5" descr="A diagram of a number of colored circles&#10;&#10;Description automatically generated with medium confidence">
            <a:extLst>
              <a:ext uri="{FF2B5EF4-FFF2-40B4-BE49-F238E27FC236}">
                <a16:creationId xmlns:a16="http://schemas.microsoft.com/office/drawing/2014/main" id="{DD148F3B-7AAD-3FB7-5E91-6DE2EC6ED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" y="1751782"/>
            <a:ext cx="4502150" cy="2701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EB8856-809B-1765-B52D-A43E55F193D6}"/>
              </a:ext>
            </a:extLst>
          </p:cNvPr>
          <p:cNvSpPr txBox="1"/>
          <p:nvPr/>
        </p:nvSpPr>
        <p:spPr>
          <a:xfrm>
            <a:off x="162077" y="475087"/>
            <a:ext cx="5551520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/>
              <a:t>Durham-kt and anti-kt theta-phi </a:t>
            </a:r>
            <a:r>
              <a:rPr lang="en-US" sz="2000" b="1" dirty="0"/>
              <a:t>event displays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AA00BC-8482-DD9F-1A31-53C613A42A0F}"/>
              </a:ext>
            </a:extLst>
          </p:cNvPr>
          <p:cNvSpPr txBox="1"/>
          <p:nvPr/>
        </p:nvSpPr>
        <p:spPr>
          <a:xfrm>
            <a:off x="398701" y="1295243"/>
            <a:ext cx="2895600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b="1" dirty="0">
                <a:solidFill>
                  <a:srgbClr val="000000"/>
                </a:solidFill>
              </a:rPr>
              <a:t>Durham-kt 4-jets </a:t>
            </a:r>
            <a:r>
              <a:rPr lang="en-US" sz="1200" dirty="0">
                <a:solidFill>
                  <a:srgbClr val="000000"/>
                </a:solidFill>
              </a:rPr>
              <a:t>mode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8BB57E-9727-F9D9-2C0B-779366F375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30326" y="1726815"/>
            <a:ext cx="2989385" cy="215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E1CA51-7A36-9F8A-0379-3311424A6E34}"/>
              </a:ext>
            </a:extLst>
          </p:cNvPr>
          <p:cNvSpPr txBox="1"/>
          <p:nvPr/>
        </p:nvSpPr>
        <p:spPr>
          <a:xfrm>
            <a:off x="4779139" y="1262618"/>
            <a:ext cx="3429000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b="1" dirty="0">
                <a:solidFill>
                  <a:srgbClr val="000000"/>
                </a:solidFill>
              </a:rPr>
              <a:t>anti-kt R=1.0 </a:t>
            </a:r>
            <a:r>
              <a:rPr lang="en-US" sz="1200" dirty="0">
                <a:solidFill>
                  <a:srgbClr val="000000"/>
                </a:solidFill>
              </a:rPr>
              <a:t>with energy recovery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3D1AC5-C877-4F1E-90C4-A3B296CE02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800600" y="1718210"/>
            <a:ext cx="2989385" cy="215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F24A111-D271-E2D4-D022-9F46EC93942D}"/>
              </a:ext>
            </a:extLst>
          </p:cNvPr>
          <p:cNvSpPr txBox="1"/>
          <p:nvPr/>
        </p:nvSpPr>
        <p:spPr>
          <a:xfrm>
            <a:off x="8613" y="4607776"/>
            <a:ext cx="8199525" cy="190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Thank you to</a:t>
            </a:r>
            <a:r>
              <a:rPr lang="en-US" sz="10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1000" dirty="0">
                <a:solidFill>
                  <a:srgbClr val="000000"/>
                </a:solidFill>
                <a:effectLst/>
              </a:rPr>
              <a:t>N. Morange </a:t>
            </a:r>
            <a:r>
              <a:rPr lang="en-US" sz="1000" dirty="0">
                <a:solidFill>
                  <a:srgbClr val="000000"/>
                </a:solidFill>
              </a:rPr>
              <a:t>for the initial event display code from </a:t>
            </a:r>
            <a:r>
              <a:rPr lang="en-US" sz="1000" i="1" dirty="0">
                <a:solidFill>
                  <a:srgbClr val="000000"/>
                </a:solidFill>
                <a:effectLst/>
              </a:rPr>
              <a:t>Measurement of the Higgs width</a:t>
            </a:r>
            <a:r>
              <a:rPr lang="en-US" sz="1000" dirty="0">
                <a:solidFill>
                  <a:srgbClr val="000000"/>
                </a:solidFill>
                <a:effectLst/>
              </a:rPr>
              <a:t> presented at  7</a:t>
            </a:r>
            <a:r>
              <a:rPr lang="en-US" sz="1000" baseline="30000" dirty="0">
                <a:solidFill>
                  <a:srgbClr val="000000"/>
                </a:solidFill>
                <a:effectLst/>
              </a:rPr>
              <a:t>th</a:t>
            </a:r>
            <a:r>
              <a:rPr lang="en-US" sz="1000" dirty="0">
                <a:solidFill>
                  <a:srgbClr val="000000"/>
                </a:solidFill>
                <a:effectLst/>
              </a:rPr>
              <a:t> FCC Physics Week</a:t>
            </a:r>
            <a:br>
              <a:rPr lang="en-US" sz="1800" i="1" dirty="0">
                <a:effectLst/>
                <a:latin typeface="Raleway" pitchFamily="2" charset="77"/>
              </a:rPr>
            </a:br>
            <a:endParaRPr lang="en-US" sz="1800" dirty="0">
              <a:effectLst/>
              <a:latin typeface="Raleway" pitchFamily="2" charset="77"/>
            </a:endParaRPr>
          </a:p>
          <a:p>
            <a:pPr>
              <a:lnSpc>
                <a:spcPts val="3700"/>
              </a:lnSpc>
            </a:pPr>
            <a:r>
              <a:rPr lang="en-US" sz="1000" i="1" dirty="0">
                <a:solidFill>
                  <a:srgbClr val="000000"/>
                </a:solidFill>
                <a:effectLst/>
              </a:rPr>
              <a:t> </a:t>
            </a:r>
          </a:p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chemeClr val="accent6"/>
                </a:solidFill>
              </a:rPr>
              <a:t>Mo</a:t>
            </a:r>
          </a:p>
        </p:txBody>
      </p:sp>
    </p:spTree>
    <p:extLst>
      <p:ext uri="{BB962C8B-B14F-4D97-AF65-F5344CB8AC3E}">
        <p14:creationId xmlns:p14="http://schemas.microsoft.com/office/powerpoint/2010/main" val="1546689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B3B5AE-C41C-B7D8-2BE0-4741AFBE05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299" y="94965"/>
            <a:ext cx="324000" cy="17007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200" noProof="0" smtClean="0"/>
              <a:pPr>
                <a:spcAft>
                  <a:spcPts val="600"/>
                </a:spcAft>
              </a:pPr>
              <a:t>13</a:t>
            </a:fld>
            <a:endParaRPr lang="en-US" sz="200" noProof="0"/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7989C1FB-18E7-9A3F-0B89-9E49E1FD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45" y="556874"/>
            <a:ext cx="8263350" cy="804066"/>
          </a:xfrm>
        </p:spPr>
        <p:txBody>
          <a:bodyPr/>
          <a:lstStyle/>
          <a:p>
            <a:r>
              <a:rPr lang="en-US" sz="2000" dirty="0"/>
              <a:t>Durham-kt and anti-kt theta-phi </a:t>
            </a:r>
            <a:r>
              <a:rPr lang="en-US" sz="2000" b="1" dirty="0"/>
              <a:t>event displays</a:t>
            </a:r>
          </a:p>
        </p:txBody>
      </p:sp>
      <p:pic>
        <p:nvPicPr>
          <p:cNvPr id="14" name="Picture 13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28272878-8AAE-FB9C-3D59-3B4E81883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453896" y="1344230"/>
            <a:ext cx="466344" cy="93270"/>
          </a:xfrm>
          <a:prstGeom prst="rect">
            <a:avLst/>
          </a:prstGeom>
        </p:spPr>
      </p:pic>
      <p:pic>
        <p:nvPicPr>
          <p:cNvPr id="20" name="Picture 19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C4E59F7F-9563-FC23-52AC-A6C34ADE3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652682" y="1344230"/>
            <a:ext cx="466344" cy="93270"/>
          </a:xfrm>
          <a:prstGeom prst="rect">
            <a:avLst/>
          </a:prstGeom>
        </p:spPr>
      </p:pic>
      <p:pic>
        <p:nvPicPr>
          <p:cNvPr id="24" name="Picture 2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F657A74B-24CA-11C9-4681-E3C8F7D861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099" y="1652778"/>
            <a:ext cx="4394200" cy="2636520"/>
          </a:xfrm>
          <a:prstGeom prst="rect">
            <a:avLst/>
          </a:prstGeom>
        </p:spPr>
      </p:pic>
      <p:pic>
        <p:nvPicPr>
          <p:cNvPr id="26" name="Picture 25" descr="A group of colorful dots&#10;&#10;Description automatically generated">
            <a:extLst>
              <a:ext uri="{FF2B5EF4-FFF2-40B4-BE49-F238E27FC236}">
                <a16:creationId xmlns:a16="http://schemas.microsoft.com/office/drawing/2014/main" id="{31D87A35-F778-7BA9-BF2E-5F9E09B3BB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9" y="1733550"/>
            <a:ext cx="4259580" cy="255574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3D819F9-CED8-2FBB-3483-D78A0C8EC980}"/>
              </a:ext>
            </a:extLst>
          </p:cNvPr>
          <p:cNvSpPr txBox="1"/>
          <p:nvPr/>
        </p:nvSpPr>
        <p:spPr>
          <a:xfrm>
            <a:off x="398701" y="1258301"/>
            <a:ext cx="2895600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b="1" dirty="0">
                <a:solidFill>
                  <a:srgbClr val="000000"/>
                </a:solidFill>
              </a:rPr>
              <a:t>Durham-kt 4-jets </a:t>
            </a:r>
            <a:r>
              <a:rPr lang="en-US" sz="1200" dirty="0">
                <a:solidFill>
                  <a:srgbClr val="000000"/>
                </a:solidFill>
              </a:rPr>
              <a:t>mode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530CE1-CC27-D427-721A-7FB4BACC387F}"/>
              </a:ext>
            </a:extLst>
          </p:cNvPr>
          <p:cNvSpPr txBox="1"/>
          <p:nvPr/>
        </p:nvSpPr>
        <p:spPr>
          <a:xfrm>
            <a:off x="4856239" y="1256049"/>
            <a:ext cx="3429000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b="1" dirty="0">
                <a:solidFill>
                  <a:srgbClr val="000000"/>
                </a:solidFill>
              </a:rPr>
              <a:t>anti-kt R=1.0 </a:t>
            </a:r>
            <a:r>
              <a:rPr lang="en-US" sz="1200" dirty="0">
                <a:solidFill>
                  <a:srgbClr val="000000"/>
                </a:solidFill>
              </a:rPr>
              <a:t>with energy recovery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7A96E9B-4853-9EC6-DEC3-E66E4E7DF9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3650" y="1733550"/>
            <a:ext cx="2989385" cy="2159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78655DF-4647-B9F1-5BC8-918B276AB4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48340" y="1712588"/>
            <a:ext cx="2989385" cy="215900"/>
          </a:xfrm>
          <a:prstGeom prst="rect">
            <a:avLst/>
          </a:prstGeom>
        </p:spPr>
      </p:pic>
      <p:sp>
        <p:nvSpPr>
          <p:cNvPr id="33" name="Slide Number Placeholder 1">
            <a:extLst>
              <a:ext uri="{FF2B5EF4-FFF2-40B4-BE49-F238E27FC236}">
                <a16:creationId xmlns:a16="http://schemas.microsoft.com/office/drawing/2014/main" id="{6D9C92CF-A76A-DFD3-7374-3F041C24FFCE}"/>
              </a:ext>
            </a:extLst>
          </p:cNvPr>
          <p:cNvSpPr txBox="1">
            <a:spLocks/>
          </p:cNvSpPr>
          <p:nvPr/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374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166195-4D2C-6984-5726-8E900539C0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EA8CC-F10D-4C1F-9FAB-7184DB1D0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Durham-kt in n-jet mode performs comparably to the anti-kt when jet radius is set to </a:t>
            </a:r>
            <a:r>
              <a:rPr lang="en-US" b="1" dirty="0"/>
              <a:t>1.0-1.1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Follow up:</a:t>
            </a:r>
          </a:p>
          <a:p>
            <a:pPr marL="625950" lvl="1" indent="-285750"/>
            <a:r>
              <a:rPr lang="en-US" dirty="0"/>
              <a:t>investigating the edge cases</a:t>
            </a:r>
          </a:p>
          <a:p>
            <a:pPr marL="625950" lvl="1" indent="-285750"/>
            <a:r>
              <a:rPr lang="en-US" dirty="0"/>
              <a:t>performing a full analysis chain with anti-kt algorithm to see if there is an impact on the limit of the Higgs coupling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90D680-844E-8EF2-46E5-81A34A392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317529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br>
              <a:rPr lang="en-US" dirty="0"/>
            </a:br>
            <a:br>
              <a:rPr lang="en-US" dirty="0"/>
            </a:br>
            <a:r>
              <a:rPr lang="en-US" sz="1800" dirty="0"/>
              <a:t>Thank you again to the Bard College </a:t>
            </a:r>
            <a:br>
              <a:rPr lang="en-US" sz="1800" dirty="0"/>
            </a:br>
            <a:r>
              <a:rPr lang="en-US" sz="1800" dirty="0"/>
              <a:t>Office of Undergraduate Research.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10" name="Textfeld 1">
            <a:extLst>
              <a:ext uri="{FF2B5EF4-FFF2-40B4-BE49-F238E27FC236}">
                <a16:creationId xmlns:a16="http://schemas.microsoft.com/office/drawing/2014/main" id="{161C6ED0-DEDC-3244-A23A-5CEE864B412D}"/>
              </a:ext>
            </a:extLst>
          </p:cNvPr>
          <p:cNvSpPr txBox="1"/>
          <p:nvPr/>
        </p:nvSpPr>
        <p:spPr>
          <a:xfrm>
            <a:off x="1007831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Date / Name of the event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FA0211-DE33-E042-02D9-DD5527A3BD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E08395-9424-D89D-6431-450457A88B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00" y="1123950"/>
            <a:ext cx="8263350" cy="2747250"/>
          </a:xfrm>
        </p:spPr>
        <p:txBody>
          <a:bodyPr/>
          <a:lstStyle/>
          <a:p>
            <a:r>
              <a:rPr lang="en-US" sz="2000" dirty="0"/>
              <a:t>Investigating fully hadronic final state events</a:t>
            </a:r>
          </a:p>
          <a:p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Durham-kt </a:t>
            </a:r>
            <a:r>
              <a:rPr lang="en-US" sz="2000" dirty="0"/>
              <a:t>algorithm</a:t>
            </a:r>
            <a:r>
              <a:rPr lang="en-US" sz="2000" b="1" dirty="0"/>
              <a:t> </a:t>
            </a:r>
            <a:r>
              <a:rPr lang="en-US" sz="2000" dirty="0"/>
              <a:t>in n-jets mode is not infrared safe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Want to test if another algorithm can improve jet clustering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rtl="0" fontAlgn="base"/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435900-7258-4A50-3A37-8C60B369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5C7742F-F1C0-2937-3AA5-55DB9612A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464273"/>
              </p:ext>
            </p:extLst>
          </p:nvPr>
        </p:nvGraphicFramePr>
        <p:xfrm>
          <a:off x="373800" y="2724150"/>
          <a:ext cx="8263350" cy="1981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131675">
                  <a:extLst>
                    <a:ext uri="{9D8B030D-6E8A-4147-A177-3AD203B41FA5}">
                      <a16:colId xmlns:a16="http://schemas.microsoft.com/office/drawing/2014/main" val="4182873976"/>
                    </a:ext>
                  </a:extLst>
                </a:gridCol>
                <a:gridCol w="4131675">
                  <a:extLst>
                    <a:ext uri="{9D8B030D-6E8A-4147-A177-3AD203B41FA5}">
                      <a16:colId xmlns:a16="http://schemas.microsoft.com/office/drawing/2014/main" val="970522058"/>
                    </a:ext>
                  </a:extLst>
                </a:gridCol>
              </a:tblGrid>
              <a:tr h="1981200">
                <a:tc>
                  <a:txBody>
                    <a:bodyPr/>
                    <a:lstStyle/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Durham-kt n-jets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–</a:t>
                      </a: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ij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= 2 min(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en-US" sz="16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</a:t>
                      </a:r>
                      <a:r>
                        <a:rPr lang="en-US" sz="16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)(1− cos </a:t>
                      </a:r>
                      <a:r>
                        <a:rPr lang="el-GR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θ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ij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Recombine smallest 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ij 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Algorithm stops when there are </a:t>
                      </a:r>
                      <a:r>
                        <a:rPr lang="en-US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n-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jets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Anti-kt–</a:t>
                      </a: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ij 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= 2 min(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en-US" sz="16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-2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</a:t>
                      </a:r>
                      <a:r>
                        <a:rPr lang="en-US" sz="16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-2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)(1−cos </a:t>
                      </a:r>
                      <a:r>
                        <a:rPr lang="el-GR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θ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ij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)(1−cos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iB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= 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en-US" sz="16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If 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ij 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is smallest combine i and j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buFont typeface="Arial" panose="020B0604020202020204" pitchFamily="34" charset="0"/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If </a:t>
                      </a:r>
                      <a:r>
                        <a:rPr lang="en-US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US" sz="16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iB 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is smallest i becomes a jet 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924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77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5D75DB-3904-0AE1-C9FA-6052F45A9A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0DF3FA-3AAE-2613-0378-4341E6E7C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</a:t>
            </a:r>
            <a:r>
              <a:rPr lang="en-US" b="1" dirty="0"/>
              <a:t>anti-kt</a:t>
            </a:r>
            <a:r>
              <a:rPr lang="en-US" dirty="0"/>
              <a:t> and durham-kt algorithms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37529D-8ABF-3BBD-7F57-EFD213794126}"/>
              </a:ext>
            </a:extLst>
          </p:cNvPr>
          <p:cNvSpPr txBox="1"/>
          <p:nvPr/>
        </p:nvSpPr>
        <p:spPr>
          <a:xfrm>
            <a:off x="304800" y="1047750"/>
            <a:ext cx="8534400" cy="5111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1800" dirty="0">
              <a:effectLst/>
              <a:latin typeface="CMR1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i="1" dirty="0"/>
              <a:t>Basic guidance on jet algorithms (&amp; FastJet) for FCC-ee FCC Physics Performance meeting</a:t>
            </a:r>
            <a:r>
              <a:rPr lang="en-US" sz="1600" dirty="0"/>
              <a:t>, 27 June 2022, Cacciari, Salem, Soyez</a:t>
            </a:r>
            <a:endParaRPr lang="el-GR" sz="1200" dirty="0">
              <a:effectLst/>
              <a:latin typeface="CMR12"/>
            </a:endParaRPr>
          </a:p>
          <a:p>
            <a:pPr marL="628613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</a:rPr>
              <a:t>Their study looks at </a:t>
            </a:r>
            <a:r>
              <a:rPr lang="en-US" sz="1600" b="1" dirty="0"/>
              <a:t>H(bb)Z(vv) </a:t>
            </a:r>
            <a:r>
              <a:rPr lang="en-US" sz="1600" dirty="0"/>
              <a:t>example process</a:t>
            </a:r>
          </a:p>
          <a:p>
            <a:pPr marL="628613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</a:rPr>
              <a:t>anti-kt algorithm with energy recovery shows indistinguishable results from Durham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	</a:t>
            </a:r>
            <a:r>
              <a:rPr lang="en-US" sz="1600" dirty="0">
                <a:effectLst/>
              </a:rPr>
              <a:t>n-jet algorithm in their study</a:t>
            </a:r>
            <a:endParaRPr lang="en-US" sz="1600" dirty="0"/>
          </a:p>
          <a:p>
            <a:pPr marL="628613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effectLst/>
            </a:endParaRPr>
          </a:p>
          <a:p>
            <a:pPr marL="628613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apply this method to fully hadronic final state events</a:t>
            </a:r>
          </a:p>
          <a:p>
            <a:pPr marL="971477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using </a:t>
            </a:r>
            <a:r>
              <a:rPr lang="en-US" sz="1600" b="1" dirty="0"/>
              <a:t>H(bb)Z(cc) </a:t>
            </a:r>
            <a:r>
              <a:rPr lang="en-US" sz="1600" dirty="0"/>
              <a:t>as a sample process</a:t>
            </a:r>
            <a:endParaRPr lang="en-US" sz="1600" dirty="0">
              <a:effectLst/>
            </a:endParaRPr>
          </a:p>
          <a:p>
            <a:pPr marL="628613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28613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MR1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00668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41EB48-0931-661D-209E-A33E1610C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741C01-90F2-668B-CCE3-15CB17DBB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99" y="577800"/>
            <a:ext cx="8626499" cy="804066"/>
          </a:xfrm>
        </p:spPr>
        <p:txBody>
          <a:bodyPr/>
          <a:lstStyle/>
          <a:p>
            <a:r>
              <a:rPr lang="en-US" dirty="0"/>
              <a:t>Anti-kt R=0.4 and 0.7 N jets before recovery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AD9E05-BEE4-6EDB-D830-A53018F90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93825" y="759133"/>
            <a:ext cx="2996662" cy="41747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E62BE8-B17B-8E97-2FD8-DA419CB8B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161025" y="759133"/>
            <a:ext cx="2996662" cy="417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5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4DC16-E330-65A2-3F3A-FF957025A8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EF1AA4-5A02-CE6F-BD2E-AAB00EBD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Anti-kt R=1.0 N jets before recovery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42988C-5ED1-B306-16A8-140B290BF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526279" y="655071"/>
            <a:ext cx="3160754" cy="440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36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67E942-7CA2-395E-BD7A-505CA17092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40EA2C-8169-30F0-825C-3622D6F2DB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91845"/>
            <a:ext cx="8263350" cy="274725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900" dirty="0"/>
          </a:p>
          <a:p>
            <a:r>
              <a:rPr lang="en-US" dirty="0"/>
              <a:t>1. Jets are sorted by energy</a:t>
            </a:r>
          </a:p>
          <a:p>
            <a:endParaRPr lang="en-US" dirty="0"/>
          </a:p>
          <a:p>
            <a:r>
              <a:rPr lang="en-US" dirty="0"/>
              <a:t>2. Four highest energy jets are selected </a:t>
            </a:r>
          </a:p>
          <a:p>
            <a:endParaRPr lang="en-US" dirty="0"/>
          </a:p>
          <a:p>
            <a:r>
              <a:rPr lang="en-US" dirty="0"/>
              <a:t>3. Each extra jet recombines with high energy jet closest in angle </a:t>
            </a:r>
          </a:p>
          <a:p>
            <a:endParaRPr lang="en-US" dirty="0"/>
          </a:p>
          <a:p>
            <a:r>
              <a:rPr lang="en-US" dirty="0"/>
              <a:t>minimum energy 10 GeV – also applied to Durham-kt for consistency</a:t>
            </a:r>
          </a:p>
          <a:p>
            <a:endParaRPr lang="en-US" dirty="0"/>
          </a:p>
          <a:p>
            <a:r>
              <a:rPr lang="en-US" dirty="0"/>
              <a:t>Once there are four jets – correction applied assuming 240 GeV C.O.M. energy</a:t>
            </a:r>
          </a:p>
          <a:p>
            <a:r>
              <a:rPr lang="en-US" dirty="0"/>
              <a:t>(same correction is applied to Durham-kt jets)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071B2C-4843-EA81-1FB3-149AD3A06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recovery algorithm for anti-kt</a:t>
            </a:r>
          </a:p>
        </p:txBody>
      </p:sp>
    </p:spTree>
    <p:extLst>
      <p:ext uri="{BB962C8B-B14F-4D97-AF65-F5344CB8AC3E}">
        <p14:creationId xmlns:p14="http://schemas.microsoft.com/office/powerpoint/2010/main" val="3545150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448F1-FEB1-DF2F-AFE1-84DB58D7FE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63D9B-1BF0-2A34-1581-058FE1FF4B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87989"/>
            <a:ext cx="8263350" cy="2747250"/>
          </a:xfrm>
        </p:spPr>
        <p:txBody>
          <a:bodyPr/>
          <a:lstStyle/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dirty="0"/>
              <a:t>Comparing Durham-kt with anti-kt masses at R=0.4, 0.7, 1.0, and 1.1</a:t>
            </a:r>
          </a:p>
          <a:p>
            <a:pPr marL="285750" indent="-28575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H(bb)Z(cc) </a:t>
            </a:r>
            <a:r>
              <a:rPr lang="en-US" sz="1600" dirty="0"/>
              <a:t>sample process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Events selected to plot have exactly 2 b and 2 c quarks </a:t>
            </a:r>
          </a:p>
          <a:p>
            <a:pPr lvl="1" indent="0">
              <a:buNone/>
            </a:pPr>
            <a:endParaRPr lang="en-US" dirty="0"/>
          </a:p>
          <a:p>
            <a:pPr marL="625950" lvl="1" indent="-285750"/>
            <a:r>
              <a:rPr lang="en-US" dirty="0"/>
              <a:t>Truth flavor of the jet determined by closest truth quark</a:t>
            </a:r>
          </a:p>
          <a:p>
            <a:pPr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2E95B3-7CD9-677A-5028-8856E31E7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reconstructed Higgs mass</a:t>
            </a:r>
          </a:p>
        </p:txBody>
      </p:sp>
    </p:spTree>
    <p:extLst>
      <p:ext uri="{BB962C8B-B14F-4D97-AF65-F5344CB8AC3E}">
        <p14:creationId xmlns:p14="http://schemas.microsoft.com/office/powerpoint/2010/main" val="338873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A5AFED-6E2E-7945-4B57-97DD60E97E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299" y="94965"/>
            <a:ext cx="324000" cy="17007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200" noProof="0" smtClean="0">
                <a:solidFill>
                  <a:srgbClr val="000000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sz="200" noProof="0" dirty="0">
              <a:solidFill>
                <a:srgbClr val="000000"/>
              </a:solidFill>
            </a:endParaRPr>
          </a:p>
        </p:txBody>
      </p:sp>
      <p:sp>
        <p:nvSpPr>
          <p:cNvPr id="2064" name="Title 4">
            <a:extLst>
              <a:ext uri="{FF2B5EF4-FFF2-40B4-BE49-F238E27FC236}">
                <a16:creationId xmlns:a16="http://schemas.microsoft.com/office/drawing/2014/main" id="{C7EB606A-BC38-959C-DB34-18630D889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325" y="260356"/>
            <a:ext cx="8263350" cy="804066"/>
          </a:xfrm>
        </p:spPr>
        <p:txBody>
          <a:bodyPr/>
          <a:lstStyle/>
          <a:p>
            <a:r>
              <a:rPr lang="en-US" sz="2400" dirty="0">
                <a:solidFill>
                  <a:srgbClr val="000000"/>
                </a:solidFill>
              </a:rPr>
              <a:t>Anti-kt and Excl. Durham-kt Higgs mean mass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C3C754-FA7B-5C17-8E80-BED0C5E5F9B5}"/>
              </a:ext>
            </a:extLst>
          </p:cNvPr>
          <p:cNvSpPr txBox="1"/>
          <p:nvPr/>
        </p:nvSpPr>
        <p:spPr>
          <a:xfrm>
            <a:off x="-731930" y="4685849"/>
            <a:ext cx="2667000" cy="96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rgbClr val="000000"/>
                </a:solidFill>
              </a:rPr>
              <a:t>	ER – Energy recovery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619986-BDD8-9ED9-EEAC-C3373A6A19F0}"/>
              </a:ext>
            </a:extLst>
          </p:cNvPr>
          <p:cNvSpPr txBox="1"/>
          <p:nvPr/>
        </p:nvSpPr>
        <p:spPr>
          <a:xfrm>
            <a:off x="2376291" y="4601041"/>
            <a:ext cx="647700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rgbClr val="000000"/>
                </a:solidFill>
              </a:rPr>
              <a:t>Choosing smaller R for the anti-kt algo results is worse mass resolution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ACD5DF-B1B5-4E9E-B2C8-A04995F3C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59483" y="955526"/>
            <a:ext cx="3561899" cy="36719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93C2B8-722C-AFCE-DF20-5EB56F1A6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726706" y="1021509"/>
            <a:ext cx="3561901" cy="36719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9A0445-95E5-4876-FEC4-9AC26DBD4251}"/>
              </a:ext>
            </a:extLst>
          </p:cNvPr>
          <p:cNvSpPr txBox="1"/>
          <p:nvPr/>
        </p:nvSpPr>
        <p:spPr>
          <a:xfrm>
            <a:off x="3028912" y="4066944"/>
            <a:ext cx="2790265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solidFill>
                  <a:srgbClr val="000000"/>
                </a:solidFill>
              </a:rPr>
              <a:t>Mass [GeV]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7E4A27-2644-F98A-873A-7BAD4707026B}"/>
              </a:ext>
            </a:extLst>
          </p:cNvPr>
          <p:cNvSpPr txBox="1"/>
          <p:nvPr/>
        </p:nvSpPr>
        <p:spPr>
          <a:xfrm>
            <a:off x="7230344" y="4156103"/>
            <a:ext cx="2790265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solidFill>
                  <a:srgbClr val="000000"/>
                </a:solidFill>
              </a:rPr>
              <a:t>Mass [GeV]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92CC0F-FF68-925C-E533-85CD809C9EBE}"/>
              </a:ext>
            </a:extLst>
          </p:cNvPr>
          <p:cNvSpPr txBox="1"/>
          <p:nvPr/>
        </p:nvSpPr>
        <p:spPr>
          <a:xfrm rot="16200000">
            <a:off x="-1099112" y="889839"/>
            <a:ext cx="283667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Normalized events</a:t>
            </a: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D830B017-D583-776E-D606-E22364E0349B}"/>
              </a:ext>
            </a:extLst>
          </p:cNvPr>
          <p:cNvSpPr txBox="1">
            <a:spLocks/>
          </p:cNvSpPr>
          <p:nvPr/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10BC3B-E7B8-CFA9-98D0-4406CAAF380B}"/>
              </a:ext>
            </a:extLst>
          </p:cNvPr>
          <p:cNvSpPr txBox="1"/>
          <p:nvPr/>
        </p:nvSpPr>
        <p:spPr>
          <a:xfrm rot="16200000">
            <a:off x="3122997" y="942506"/>
            <a:ext cx="283667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Normalized events</a:t>
            </a:r>
          </a:p>
        </p:txBody>
      </p:sp>
    </p:spTree>
    <p:extLst>
      <p:ext uri="{BB962C8B-B14F-4D97-AF65-F5344CB8AC3E}">
        <p14:creationId xmlns:p14="http://schemas.microsoft.com/office/powerpoint/2010/main" val="3446218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52BFC0DD-3814-0558-3AA8-1B8908F9D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3950"/>
            <a:ext cx="8385175" cy="3563697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799C57D8-A122-9C4D-6465-37AB862BA5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noProof="0" smtClean="0"/>
              <a:pPr>
                <a:spcAft>
                  <a:spcPts val="600"/>
                </a:spcAft>
              </a:pPr>
              <a:t>9</a:t>
            </a:fld>
            <a:endParaRPr lang="en-US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F92FE4-FD0D-DC79-ED58-AE42894661F8}"/>
              </a:ext>
            </a:extLst>
          </p:cNvPr>
          <p:cNvSpPr txBox="1"/>
          <p:nvPr/>
        </p:nvSpPr>
        <p:spPr>
          <a:xfrm>
            <a:off x="1828800" y="742950"/>
            <a:ext cx="838200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/>
              <a:t>1.0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4B71B-E351-1695-9484-8E1B3D91A555}"/>
              </a:ext>
            </a:extLst>
          </p:cNvPr>
          <p:cNvSpPr txBox="1"/>
          <p:nvPr/>
        </p:nvSpPr>
        <p:spPr>
          <a:xfrm>
            <a:off x="6705600" y="742950"/>
            <a:ext cx="838200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/>
              <a:t>1.1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5C5047-FABB-D5AC-E3D9-962EC64F487E}"/>
              </a:ext>
            </a:extLst>
          </p:cNvPr>
          <p:cNvSpPr txBox="1"/>
          <p:nvPr/>
        </p:nvSpPr>
        <p:spPr>
          <a:xfrm>
            <a:off x="1611529" y="4443124"/>
            <a:ext cx="706725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At jet radius 1.0-1.1 anti-kt algorithm performs comparably to Durham-kt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F6657D-4ECE-CEFA-7994-CF31160D31CA}"/>
              </a:ext>
            </a:extLst>
          </p:cNvPr>
          <p:cNvSpPr txBox="1"/>
          <p:nvPr/>
        </p:nvSpPr>
        <p:spPr>
          <a:xfrm>
            <a:off x="457200" y="415231"/>
            <a:ext cx="6481261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Anti-kt and Excl. Durham-kt Higgs mean mass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A8A755-EB36-6AD8-4790-634F40235A9F}"/>
              </a:ext>
            </a:extLst>
          </p:cNvPr>
          <p:cNvSpPr txBox="1"/>
          <p:nvPr/>
        </p:nvSpPr>
        <p:spPr>
          <a:xfrm>
            <a:off x="3200400" y="4245060"/>
            <a:ext cx="1131671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solidFill>
                  <a:srgbClr val="000000"/>
                </a:solidFill>
              </a:rPr>
              <a:t>Mass [GeV]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EDFF10-89E4-CF10-4360-BF550B07D6CC}"/>
              </a:ext>
            </a:extLst>
          </p:cNvPr>
          <p:cNvSpPr txBox="1"/>
          <p:nvPr/>
        </p:nvSpPr>
        <p:spPr>
          <a:xfrm>
            <a:off x="7815404" y="4245059"/>
            <a:ext cx="1131671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>
                <a:solidFill>
                  <a:srgbClr val="000000"/>
                </a:solidFill>
              </a:rPr>
              <a:t>Mass [GeV]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CEB94D9-C914-95EC-8C1E-298840191DCD}"/>
              </a:ext>
            </a:extLst>
          </p:cNvPr>
          <p:cNvSpPr txBox="1">
            <a:spLocks/>
          </p:cNvSpPr>
          <p:nvPr/>
        </p:nvSpPr>
        <p:spPr>
          <a:xfrm>
            <a:off x="8785075" y="133350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F717ED-6790-FAE6-F5D1-FDA779759FBF}"/>
              </a:ext>
            </a:extLst>
          </p:cNvPr>
          <p:cNvSpPr txBox="1"/>
          <p:nvPr/>
        </p:nvSpPr>
        <p:spPr>
          <a:xfrm rot="16200000">
            <a:off x="-1109775" y="707979"/>
            <a:ext cx="283667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Normalized Events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5A6177-70FD-929C-2AF1-0725F1ABDCE1}"/>
              </a:ext>
            </a:extLst>
          </p:cNvPr>
          <p:cNvSpPr txBox="1"/>
          <p:nvPr/>
        </p:nvSpPr>
        <p:spPr>
          <a:xfrm rot="16200000">
            <a:off x="3428667" y="748817"/>
            <a:ext cx="283667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Normalized Events</a:t>
            </a:r>
          </a:p>
        </p:txBody>
      </p:sp>
    </p:spTree>
    <p:extLst>
      <p:ext uri="{BB962C8B-B14F-4D97-AF65-F5344CB8AC3E}">
        <p14:creationId xmlns:p14="http://schemas.microsoft.com/office/powerpoint/2010/main" val="4019585612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25840</TotalTime>
  <Words>882</Words>
  <Application>Microsoft Macintosh PowerPoint</Application>
  <PresentationFormat>On-screen Show (16:9)</PresentationFormat>
  <Paragraphs>177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CMR12</vt:lpstr>
      <vt:lpstr>Georgia</vt:lpstr>
      <vt:lpstr>Raleway</vt:lpstr>
      <vt:lpstr>Introslides</vt:lpstr>
      <vt:lpstr>Titleslides, Conclusion</vt:lpstr>
      <vt:lpstr>Content Slides - Deep Blue</vt:lpstr>
      <vt:lpstr>Comparing the performance of the anti-kt and Durham-kt jet clustering algorithms in ZH fully hadronic Final state events </vt:lpstr>
      <vt:lpstr>Motivation</vt:lpstr>
      <vt:lpstr>Comparing anti-kt and durham-kt algorithms</vt:lpstr>
      <vt:lpstr>Anti-kt R=0.4 and 0.7 N jets before recovery</vt:lpstr>
      <vt:lpstr>Anti-kt R=1.0 N jets before recovery</vt:lpstr>
      <vt:lpstr>Energy recovery algorithm for anti-kt</vt:lpstr>
      <vt:lpstr>Comparing reconstructed Higgs mass</vt:lpstr>
      <vt:lpstr>Anti-kt and Excl. Durham-kt Higgs mean mass </vt:lpstr>
      <vt:lpstr>PowerPoint Presentation</vt:lpstr>
      <vt:lpstr>Comparing reconstructed Higgs masses</vt:lpstr>
      <vt:lpstr>Higgs truth energy and momentum</vt:lpstr>
      <vt:lpstr>PowerPoint Presentation</vt:lpstr>
      <vt:lpstr>Durham-kt and anti-kt theta-phi event displays</vt:lpstr>
      <vt:lpstr>Conclusions</vt:lpstr>
      <vt:lpstr>Thank you  for your attention.  Thank you again to the Bard College  Office of Undergraduate Research.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AnnaElizabeth Connelly</dc:creator>
  <cp:lastModifiedBy>AnnaElizabeth Connelly</cp:lastModifiedBy>
  <cp:revision>15</cp:revision>
  <dcterms:created xsi:type="dcterms:W3CDTF">2024-11-26T13:36:28Z</dcterms:created>
  <dcterms:modified xsi:type="dcterms:W3CDTF">2025-01-16T09:06:36Z</dcterms:modified>
</cp:coreProperties>
</file>