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82" r:id="rId4"/>
    <p:sldId id="283" r:id="rId5"/>
    <p:sldId id="295" r:id="rId6"/>
    <p:sldId id="285" r:id="rId7"/>
    <p:sldId id="284" r:id="rId8"/>
    <p:sldId id="286" r:id="rId9"/>
    <p:sldId id="287" r:id="rId10"/>
    <p:sldId id="288" r:id="rId11"/>
    <p:sldId id="289" r:id="rId12"/>
    <p:sldId id="262" r:id="rId13"/>
    <p:sldId id="263" r:id="rId14"/>
    <p:sldId id="269" r:id="rId15"/>
    <p:sldId id="265" r:id="rId16"/>
    <p:sldId id="296" r:id="rId17"/>
    <p:sldId id="290" r:id="rId18"/>
    <p:sldId id="291" r:id="rId19"/>
    <p:sldId id="292" r:id="rId20"/>
    <p:sldId id="293" r:id="rId21"/>
    <p:sldId id="267" r:id="rId22"/>
    <p:sldId id="275" r:id="rId23"/>
    <p:sldId id="277" r:id="rId24"/>
    <p:sldId id="281" r:id="rId25"/>
    <p:sldId id="276" r:id="rId26"/>
    <p:sldId id="294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F44"/>
    <a:srgbClr val="4A5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89" autoAdjust="0"/>
  </p:normalViewPr>
  <p:slideViewPr>
    <p:cSldViewPr snapToGrid="0">
      <p:cViewPr>
        <p:scale>
          <a:sx n="56" d="100"/>
          <a:sy n="56" d="100"/>
        </p:scale>
        <p:origin x="104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02T14:22:54.612"/>
    </inkml:context>
    <inkml:brush xml:id="br0">
      <inkml:brushProperty name="width" value="0.05" units="cm"/>
      <inkml:brushProperty name="height" value="0.05" units="cm"/>
      <inkml:brushProperty name="color" value="#333333"/>
      <inkml:brushProperty name="ignorePressure" value="1"/>
    </inkml:brush>
  </inkml:definitions>
  <inkml:trace contextRef="#ctx0" brushRef="#br0">0 1,'12259'0,"-12249"0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02T14:23:07.075"/>
    </inkml:context>
    <inkml:brush xml:id="br0">
      <inkml:brushProperty name="width" value="0.05" units="cm"/>
      <inkml:brushProperty name="height" value="0.05" units="cm"/>
      <inkml:brushProperty name="color" value="#333333"/>
      <inkml:brushProperty name="ignorePressure" value="1"/>
    </inkml:brush>
  </inkml:definitions>
  <inkml:trace contextRef="#ctx0" brushRef="#br0">0 0,'11565'0,"-11573"0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8D017-BE95-45D7-9934-FAE72BBDC81F}" type="datetimeFigureOut">
              <a:rPr lang="de-DE" smtClean="0"/>
              <a:t>13.01.2025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4246C-E2F8-43C2-9D70-18C348C8F7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64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CSV </a:t>
            </a:r>
            <a:r>
              <a:rPr lang="de-DE" dirty="0"/>
              <a:t>= </a:t>
            </a:r>
            <a:r>
              <a:rPr lang="de-DE" dirty="0" err="1"/>
              <a:t>combined</a:t>
            </a:r>
            <a:r>
              <a:rPr lang="de-DE" dirty="0"/>
              <a:t> </a:t>
            </a:r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vertex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uses</a:t>
            </a:r>
            <a:r>
              <a:rPr lang="de-DE" dirty="0"/>
              <a:t> a </a:t>
            </a:r>
            <a:r>
              <a:rPr lang="de-DE" dirty="0" err="1"/>
              <a:t>likelihood</a:t>
            </a:r>
            <a:r>
              <a:rPr lang="de-DE" dirty="0"/>
              <a:t> </a:t>
            </a:r>
            <a:r>
              <a:rPr lang="de-DE" dirty="0" err="1"/>
              <a:t>ratio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optimally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different variables (like SIP, SV)</a:t>
            </a:r>
          </a:p>
          <a:p>
            <a:endParaRPr lang="de-DE" dirty="0"/>
          </a:p>
          <a:p>
            <a:r>
              <a:rPr lang="en-US" dirty="0"/>
              <a:t>“They have also enabled development of methods to measure the Higgs-charm coupling [131, 240] to a degree of accuracy that was earlier predicted to be achievable only at the HL-LHC”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6C-E2F8-43C2-9D70-18C348C8F70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049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C12D7-5DBB-C02E-3B8A-7A83C3F8E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24A7B1A-18C7-6B22-6599-1C1E33A015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936AE47-EE32-D7DB-A4C4-DB4A689B3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2F5046-B4FC-18DC-7539-BF5BDD8B3A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6C-E2F8-43C2-9D70-18C348C8F70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21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6C-E2F8-43C2-9D70-18C348C8F70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730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Jet </a:t>
            </a:r>
            <a:r>
              <a:rPr lang="de-DE" dirty="0" err="1"/>
              <a:t>tagging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 =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MC c-jet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classified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c-jets </a:t>
            </a:r>
          </a:p>
          <a:p>
            <a:r>
              <a:rPr lang="de-DE" dirty="0"/>
              <a:t>Jet </a:t>
            </a:r>
            <a:r>
              <a:rPr lang="de-DE" dirty="0" err="1"/>
              <a:t>misid</a:t>
            </a:r>
            <a:r>
              <a:rPr lang="de-DE" dirty="0"/>
              <a:t>. Prob = </a:t>
            </a:r>
            <a:r>
              <a:rPr lang="de-DE" dirty="0" err="1"/>
              <a:t>how</a:t>
            </a:r>
            <a:r>
              <a:rPr lang="de-DE" dirty="0"/>
              <a:t> high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probability</a:t>
            </a:r>
            <a:r>
              <a:rPr lang="de-DE" dirty="0"/>
              <a:t>  </a:t>
            </a:r>
            <a:r>
              <a:rPr lang="de-DE" dirty="0" err="1"/>
              <a:t>that</a:t>
            </a:r>
            <a:r>
              <a:rPr lang="de-DE" dirty="0"/>
              <a:t> a g/</a:t>
            </a:r>
            <a:r>
              <a:rPr lang="de-DE" dirty="0" err="1"/>
              <a:t>ug</a:t>
            </a:r>
            <a:r>
              <a:rPr lang="de-DE" dirty="0"/>
              <a:t>/b </a:t>
            </a:r>
            <a:r>
              <a:rPr lang="de-DE" dirty="0" err="1"/>
              <a:t>quark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mistaken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c </a:t>
            </a:r>
            <a:r>
              <a:rPr lang="de-DE" dirty="0" err="1"/>
              <a:t>quark</a:t>
            </a:r>
            <a:r>
              <a:rPr lang="de-DE" dirty="0"/>
              <a:t>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6C-E2F8-43C2-9D70-18C348C8F70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302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Reconstruction??? Call </a:t>
            </a:r>
            <a:r>
              <a:rPr lang="de-DE" dirty="0" err="1"/>
              <a:t>pandora</a:t>
            </a:r>
            <a:r>
              <a:rPr lang="de-DE" dirty="0"/>
              <a:t> like </a:t>
            </a:r>
            <a:r>
              <a:rPr lang="de-DE" dirty="0" err="1"/>
              <a:t>that</a:t>
            </a:r>
            <a:r>
              <a:rPr lang="de-DE" dirty="0"/>
              <a:t>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6C-E2F8-43C2-9D70-18C348C8F70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546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A7BF2-1D55-1F6E-54B7-93D4A2E50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5E55DA-D9ED-A31F-D696-91E5DBA954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295D69-9BEF-5409-3A07-8381205F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BB7E-B8C9-4A3A-85A6-53BA0027AD6A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1AD72B-0522-CAEC-766E-854CAC9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4FE2F8-C5C0-83F5-062E-2CE3C1DA8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07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A0DFE-94BE-04F3-AE6F-D2D3C7DC6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67B06F-C3AE-5102-B4E9-23AAED971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E58E57-D752-1455-44C8-6C73CF3E0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1D4-91D7-45FE-9B73-5432186E3051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D746EF-991D-0293-281E-73ED2137F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52CF1C-B2A4-1A00-9BAD-B50F0BB06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99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EB26BA7-9B99-A0F7-1A38-B7A9744A5A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38FC9D-B321-0C76-BB6D-BB8E5782F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56781B-8BC3-16A9-CC01-6707B5DD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F344-30D1-4486-80A0-E462D321C047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B20FB2-306C-3BFD-783B-AB8154923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7D21F1-C1F0-6F75-C55F-CDD330E65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9612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D7488-EE59-D872-A4EA-1E7B13FF1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15FD58-B084-765A-D5ED-6DD46B2002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ADD0F-C707-85F3-2D79-EB656D3BF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63F7-E171-4B71-8709-6284A8962BEA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C66751-E3D0-EC9C-EBD2-B34062DE8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3ACC35-94BA-AACC-BA6F-56382C144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458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43BE2D-2D42-D68A-2DA5-6F8B92E84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81B751-A95D-A296-E210-59293303D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2A6794-7F0A-730B-E8A1-C729F4EE6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5711-B5D5-4354-9D55-3AEB4EF16B58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C4231A-BCA6-2C39-11F5-4EF249711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91D72F-3582-8987-449C-40348A600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337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972DC-31F1-10D9-587A-94ECAFBAA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F813AD-3940-9462-C878-9FDC53D0A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56831C-81FD-D0B7-0B15-99BB638B3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9948-8710-4614-BCBD-AE9C16A390DB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B35447-0F6A-7DF0-A744-7E62DC9CB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0385E3-6F3A-CF03-EA38-65E32A5C0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733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793FC8-ED2F-BCE7-232E-F8F2AC77A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F00246-6F70-88F9-2E2D-C0FA867FE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383C56-BC5E-F96A-1935-53E144DCF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319E7A-0255-C056-C7F3-AB2F8ECDA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8F81-5338-428D-920C-F54BC3C4076E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BBC79C-D0BF-1433-1663-D9375EE3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A33F7F-9173-FC56-4481-6596ABFA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108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729C8-FADC-012A-F682-7474855AE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A821EB-72B5-0046-8A49-7EB126D74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62B8AE7-0F5A-6E09-87AE-99618E6F6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FAD7973-059F-D36F-5D63-BF327FFCDA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1B2BB5-A2FE-4BC1-847B-EA6CEE097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A834785-D625-ADD7-EC12-3F54FA214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9E19-E96E-4A2C-92EB-39DD9B2AFADD}" type="datetime1">
              <a:rPr lang="de-DE" smtClean="0"/>
              <a:t>13.01.2025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65DF3E7-AD88-AE83-9109-3908BC66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0C97F5-9C6E-1695-6693-6C34A7003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307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153CC-5754-19D5-1EDC-9D603C364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E1C677-EC72-FFE6-BE28-84D8F83C1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B959-F796-4714-96DC-F05D7F1A794C}" type="datetime1">
              <a:rPr lang="de-DE" smtClean="0"/>
              <a:t>13.01.2025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2477396-32E2-D8DE-1055-3EC2E6CF6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0E4CD90-1984-A30E-2F49-6399CA44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005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F48D3EA-5922-1182-8A6E-1FDFBC973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141E-29F1-4043-8058-D830FD177F15}" type="datetime1">
              <a:rPr lang="de-DE" smtClean="0"/>
              <a:t>13.01.2025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AA81EA5-E833-E2FA-7160-BF1431E41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FC8851E-CD91-5A05-D10D-74FD50AE4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799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5BE327-C1E4-849E-7A01-8A762949D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C5ED0D-C165-AD89-1EC4-23F272E15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AA93A6-1234-C987-A3E5-0C216F904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CCB0DB-F966-58AB-2F69-64804C3E6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28F1-0F44-45AD-A49A-AEDC334A5D79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B4EE89C-2AD3-2493-0FA3-FA985365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9A6E10-6CC9-4BEB-6EEE-33CE764E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74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6ECFB-BE29-E17B-B7F0-AEF5C60E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A0F44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D242EE-3E96-67AF-0913-41630EEC5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532FF9-C036-EC65-1522-9B7B83BE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8D2F-D31A-4A00-9399-F3BC9398FB59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610151-AC62-9B58-8C21-3EBB289F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A5499"/>
                </a:solidFill>
              </a:defRPr>
            </a:lvl1pPr>
          </a:lstStyle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BF24E9-7137-1850-0CE5-E855EAEF0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A5499"/>
                </a:solidFill>
              </a:defRPr>
            </a:lvl1pPr>
          </a:lstStyle>
          <a:p>
            <a:fld id="{CCB813D7-339D-4A52-A92C-51D46FA28E1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26" name="Picture 2" descr="FCC Software">
            <a:extLst>
              <a:ext uri="{FF2B5EF4-FFF2-40B4-BE49-F238E27FC236}">
                <a16:creationId xmlns:a16="http://schemas.microsoft.com/office/drawing/2014/main" id="{B3A29C1E-04A7-1C4B-2B7C-37390A2AB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713" y="136525"/>
            <a:ext cx="1992797" cy="70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2624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FECA2F-3CAB-5C5B-6E8A-A367C2E97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235747-B2E3-BF81-5B49-680308C18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357F2C-2CE4-5747-FC39-0ABA2B8454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3C828D4-B0BC-6D3F-6831-CCD5B4C3F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DD8D-6F8E-4185-8F87-3AFD69810851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C744B8F-9BF9-B9CC-2818-FEAB0BF99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88567D0-7A61-216F-AADE-5A16211FB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6411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918422-FC41-3479-A8E8-F8440CDE6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6ADBA84-1191-175A-C334-38C52FD15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7B505A-DF7E-D463-AFA2-925D73A4C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96B1-1044-4537-8E17-D39A199E43F9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2FCE8B-2E8E-AF8A-1A78-9353152E2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CEF995-FC25-57C4-2F01-8E009C945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041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7AC42E5-88D5-443A-4B61-8302F562F0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56636E9-0C86-8A3F-AEEE-42A24F3F63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8831-8086-1214-AD3B-AF8270053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DF2D-386B-4B15-B366-799C99D89095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D01944-3614-8FC5-D073-A1758ACAA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3E738B-6E36-A194-EA41-0EA61A90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98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E68FE-F6E7-9E26-122B-2D909ADC2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6DDE04-4CD8-5245-F989-F3773A27F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2CD756-074D-98E4-2B83-8C1563C23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24D2-EBC6-4E1E-8130-3F0ED10A4563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CD2FC0-1BB1-809F-A5DF-F1AB4D79A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309561-3C85-4761-650A-E6DC767D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26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B6BE2-652F-0616-A292-66AD8C509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37205FD-0786-4EDD-721B-06B929720F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67D1AF0-AD2D-2909-A4E5-1DCDBFED7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02A253B-3997-3E6E-92DC-AD5F9847C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D804-5A7D-42CF-B270-8779D9D1C579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C0D2DE-3174-4207-6E27-4CD74448A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AA1AB8D-9F24-81C6-3CA0-E1F35D9F7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1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D090D1-BBE0-2FFD-1502-A78DCE0F3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CB3C62-3300-210F-C9A5-EECA69F75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C2DE66-5EC5-B056-8D4C-09BF75B00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184414F-1840-BC1D-2992-E28DCDE17E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E13DD96-FDBD-84F1-3117-3054AD47F7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7FEF09-6FE4-60CD-CE32-473E3E0F3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74B4-4C93-48B2-80F2-0E7ADF0787C3}" type="datetime1">
              <a:rPr lang="de-DE" smtClean="0"/>
              <a:t>13.01.2025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7E7141C-B120-5E7F-7C64-FA579705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C97875C-5C1E-EC6B-C2E0-22CAB785C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92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5EA33-1C27-0B97-3050-048DD0236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E1AD7E4-5748-2352-82AF-817B0E257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F1F0-FBD5-4F5D-BDFF-A12AB6AAF577}" type="datetime1">
              <a:rPr lang="de-DE" smtClean="0"/>
              <a:t>13.01.2025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094E60-D38C-1A4E-AEAA-550742E38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8A61A6-5F84-5438-4C89-D06F7D76D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765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A4B6B6F-DE6D-D6E4-689C-583B29892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94C8-3D10-40BC-A961-5A9FA0C1CF63}" type="datetime1">
              <a:rPr lang="de-DE" smtClean="0"/>
              <a:t>13.01.2025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D86A21-9027-4172-49EA-B65823C93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F8CF7B-6BD0-BDDB-6B99-15E8DF3D7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92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037B95-A534-4727-39AC-2FC46C9F2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9EFF08-97E0-20A6-DC3F-9B7225BD9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9288C3-0999-9EF2-CF93-8E32C2CFF1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CDE335-EAA4-9205-FBEF-29DE061C1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4E72-8EDC-4316-A50D-114F27911C71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5C0B7F-A64F-2777-0CB1-0E9F06D0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26A5AB0-29C8-7EC0-E0AC-B03ACE8C0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03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77C98-71CD-2029-664B-CC0A6A197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D938F23-9FBF-C29C-FC45-F8CA9BC33A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8ADB409-A9F6-5DF4-B9A5-18C30DB5E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E4E64FA-AAD4-9983-ECE6-07BD85ECA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15D1E-718F-4ABF-BC18-0C3C86966768}" type="datetime1">
              <a:rPr lang="de-DE" smtClean="0"/>
              <a:t>13.01.2025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B64712-0EB8-9CFE-9FF2-E8A080BB3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00D126E-AE4B-1110-5372-5ECA73FB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2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A7E13D-EFB7-67A9-4E0A-2A1FF5073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4131B8C-277C-FB63-C521-7C92FA5DD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E0C559-3E39-5273-D75A-F736AE937D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4BF323-63AF-4AFD-81C5-B564CDF4434A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943986-6494-7C6D-FA67-C437F4D51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F4FBED-B7E6-5D65-BA48-0ED3F96581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B813D7-339D-4A52-A92C-51D46FA28E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96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2740164-0B28-7FC9-580F-C55BE0EB2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B4ED57-38A4-37A8-C0A9-AC34A8536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8982A7-0266-BFE8-31E0-D30A30FD02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9833DB-B14B-452B-B442-754E76CC800D}" type="datetime1">
              <a:rPr lang="de-DE" smtClean="0"/>
              <a:t>13.01.2025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1CE6A3-740F-2E6E-0CCC-188E9ABAC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ML-based Jet Flavor Tagging | sara.aumiller@cern.ch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821C5-05F1-E935-FED1-F0713E15E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87506A-3217-41D2-89D5-2798DCF923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14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image" Target="../media/image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0.png"/><Relationship Id="rId4" Type="http://schemas.openxmlformats.org/officeDocument/2006/relationships/image" Target="../media/image1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epository.cern/records/e537w-n6886" TargetMode="Externa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aracreates/JetTagging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github.com/saracreates/JetTaggin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2.03285" TargetMode="External"/><Relationship Id="rId7" Type="http://schemas.openxmlformats.org/officeDocument/2006/relationships/image" Target="../media/image27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260.png"/><Relationship Id="rId4" Type="http://schemas.openxmlformats.org/officeDocument/2006/relationships/customXml" Target="../ink/ink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nk.springer.com/article/10.1140/epjs/s11734-024-01234-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os.sissa.it/414/337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arxiv.org/pdf/1911.1223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os.sissa.it/414/337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arxiv.org/pdf/1911.1223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F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6685B1-8DE1-DA4F-EDF0-07A426F2BD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794" y="264679"/>
            <a:ext cx="10836411" cy="2297149"/>
          </a:xfrm>
          <a:noFill/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ML-based Jet Flavor Tagging in Fast and Full Simulation</a:t>
            </a:r>
            <a:endParaRPr lang="de-DE" sz="4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52B15B2-522C-412D-5FFB-3F26D059D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8" y="4893564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  <a:r>
              <a:rPr lang="en-US" baseline="30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FCC Physics Workshop</a:t>
            </a:r>
          </a:p>
          <a:p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16. January 2025</a:t>
            </a:r>
          </a:p>
          <a:p>
            <a:r>
              <a:rPr lang="en-US" i="1" u="sng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Sara Aumiller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Dolores Garcia, Michele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Selvaggi</a:t>
            </a:r>
            <a:endParaRPr lang="en-US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4A331F5-847B-FC29-C5ED-4C2F45AC9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300" y="2907448"/>
            <a:ext cx="4175397" cy="165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06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3D97E-1FDC-EFC1-6A9B-C7A882F5D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Description in Full Simulation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C7E3EC-6520-22B3-147D-4A8DF2FB7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10FB3BF-AD01-DD13-68C0-3902AC82E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10</a:t>
            </a:fld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5187595-2324-0AFD-2966-8A0BE33D9183}"/>
              </a:ext>
            </a:extLst>
          </p:cNvPr>
          <p:cNvGrpSpPr/>
          <p:nvPr/>
        </p:nvGrpSpPr>
        <p:grpSpPr>
          <a:xfrm>
            <a:off x="903605" y="1602013"/>
            <a:ext cx="1796018" cy="5111202"/>
            <a:chOff x="3180526" y="3652964"/>
            <a:chExt cx="1634050" cy="4228072"/>
          </a:xfrm>
        </p:grpSpPr>
        <p:sp>
          <p:nvSpPr>
            <p:cNvPr id="14" name="Bogen 13">
              <a:extLst>
                <a:ext uri="{FF2B5EF4-FFF2-40B4-BE49-F238E27FC236}">
                  <a16:creationId xmlns:a16="http://schemas.microsoft.com/office/drawing/2014/main" id="{7837474B-A830-8949-0278-F902D42DFDE8}"/>
                </a:ext>
              </a:extLst>
            </p:cNvPr>
            <p:cNvSpPr/>
            <p:nvPr/>
          </p:nvSpPr>
          <p:spPr>
            <a:xfrm rot="21120093">
              <a:off x="3180526" y="3915753"/>
              <a:ext cx="920131" cy="3965283"/>
            </a:xfrm>
            <a:prstGeom prst="arc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5" name="Picture 2" descr="clip art of cone shape - Clip Art Library">
              <a:extLst>
                <a:ext uri="{FF2B5EF4-FFF2-40B4-BE49-F238E27FC236}">
                  <a16:creationId xmlns:a16="http://schemas.microsoft.com/office/drawing/2014/main" id="{A1AD4B3A-5157-F4C5-41D5-4119845709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357053" y="4231796"/>
              <a:ext cx="1457523" cy="177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26F75672-AF44-1A20-A8BF-9EE7B8D47ED0}"/>
                </a:ext>
              </a:extLst>
            </p:cNvPr>
            <p:cNvCxnSpPr>
              <a:cxnSpLocks/>
              <a:endCxn id="15" idx="0"/>
            </p:cNvCxnSpPr>
            <p:nvPr/>
          </p:nvCxnSpPr>
          <p:spPr>
            <a:xfrm>
              <a:off x="4038183" y="3784747"/>
              <a:ext cx="47631" cy="2224517"/>
            </a:xfrm>
            <a:prstGeom prst="line">
              <a:avLst/>
            </a:prstGeom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A837F29B-2CE2-B899-536E-9C24A3E6A8D2}"/>
                </a:ext>
              </a:extLst>
            </p:cNvPr>
            <p:cNvCxnSpPr>
              <a:cxnSpLocks/>
              <a:endCxn id="15" idx="0"/>
            </p:cNvCxnSpPr>
            <p:nvPr/>
          </p:nvCxnSpPr>
          <p:spPr>
            <a:xfrm flipH="1">
              <a:off x="4085814" y="3725553"/>
              <a:ext cx="364126" cy="2283711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räne 17">
              <a:extLst>
                <a:ext uri="{FF2B5EF4-FFF2-40B4-BE49-F238E27FC236}">
                  <a16:creationId xmlns:a16="http://schemas.microsoft.com/office/drawing/2014/main" id="{C01C2C89-5779-FD39-B3BD-8C315C3D7689}"/>
                </a:ext>
              </a:extLst>
            </p:cNvPr>
            <p:cNvSpPr/>
            <p:nvPr/>
          </p:nvSpPr>
          <p:spPr>
            <a:xfrm rot="8646941">
              <a:off x="3915550" y="3652964"/>
              <a:ext cx="304440" cy="354020"/>
            </a:xfrm>
            <a:prstGeom prst="teardrop">
              <a:avLst>
                <a:gd name="adj" fmla="val 1217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Träne 18">
              <a:extLst>
                <a:ext uri="{FF2B5EF4-FFF2-40B4-BE49-F238E27FC236}">
                  <a16:creationId xmlns:a16="http://schemas.microsoft.com/office/drawing/2014/main" id="{07E3A44A-BA59-7610-48E2-9A6DF03A219A}"/>
                </a:ext>
              </a:extLst>
            </p:cNvPr>
            <p:cNvSpPr/>
            <p:nvPr/>
          </p:nvSpPr>
          <p:spPr>
            <a:xfrm rot="6026448">
              <a:off x="3278070" y="3735854"/>
              <a:ext cx="242075" cy="265596"/>
            </a:xfrm>
            <a:prstGeom prst="teardrop">
              <a:avLst>
                <a:gd name="adj" fmla="val 1217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C1AB43EE-EA19-D42D-92F4-476F270A4B1E}"/>
              </a:ext>
            </a:extLst>
          </p:cNvPr>
          <p:cNvSpPr txBox="1">
            <a:spLocks/>
          </p:cNvSpPr>
          <p:nvPr/>
        </p:nvSpPr>
        <p:spPr>
          <a:xfrm>
            <a:off x="3156823" y="1998779"/>
            <a:ext cx="7309201" cy="722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We need to </a:t>
            </a:r>
            <a:r>
              <a:rPr lang="en-US" sz="2000" b="1" dirty="0"/>
              <a:t>validate the jet description </a:t>
            </a:r>
            <a:r>
              <a:rPr lang="en-US" sz="2000" dirty="0"/>
              <a:t>in </a:t>
            </a:r>
            <a:r>
              <a:rPr lang="en-US" sz="2000" b="1" dirty="0"/>
              <a:t>full simulation</a:t>
            </a:r>
            <a:r>
              <a:rPr lang="en-US" sz="2000" dirty="0"/>
              <a:t> comparing it to fast simulation!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4F0A7816-B1BF-8284-5E7B-801AED125B5C}"/>
                  </a:ext>
                </a:extLst>
              </p:cNvPr>
              <p:cNvSpPr txBox="1"/>
              <p:nvPr/>
            </p:nvSpPr>
            <p:spPr>
              <a:xfrm>
                <a:off x="3169875" y="2937531"/>
                <a:ext cx="3495330" cy="145680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defPPr>
                  <a:defRPr lang="de-DE"/>
                </a:defPPr>
                <a:lvl1pPr indent="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0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Comparison shows mostly good agreement:</a:t>
                </a:r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4F0A7816-B1BF-8284-5E7B-801AED125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9875" y="2937531"/>
                <a:ext cx="3495330" cy="1456809"/>
              </a:xfrm>
              <a:prstGeom prst="rect">
                <a:avLst/>
              </a:prstGeom>
              <a:blipFill>
                <a:blip r:embed="rId3"/>
                <a:stretch>
                  <a:fillRect l="-1920" t="-4184" r="-10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feld 23">
            <a:extLst>
              <a:ext uri="{FF2B5EF4-FFF2-40B4-BE49-F238E27FC236}">
                <a16:creationId xmlns:a16="http://schemas.microsoft.com/office/drawing/2014/main" id="{68FD0A6B-5682-85C2-3B37-1995338BDFA1}"/>
              </a:ext>
            </a:extLst>
          </p:cNvPr>
          <p:cNvSpPr txBox="1"/>
          <p:nvPr/>
        </p:nvSpPr>
        <p:spPr>
          <a:xfrm>
            <a:off x="3169875" y="4209658"/>
            <a:ext cx="3338275" cy="1886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Two major differences in full simulation: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Fake neutrals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Unassociated tracks to PFOs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726B998B-1D58-FA59-B6DE-8C0742AD9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136" y="2692844"/>
            <a:ext cx="3831341" cy="34029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7B2592D5-C1C4-0F35-1CF9-B6D1BB2A0C5F}"/>
                  </a:ext>
                </a:extLst>
              </p:cNvPr>
              <p:cNvSpPr txBox="1"/>
              <p:nvPr/>
            </p:nvSpPr>
            <p:spPr>
              <a:xfrm>
                <a:off x="10424155" y="3376113"/>
                <a:ext cx="1747665" cy="15619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defPPr>
                  <a:defRPr lang="de-DE"/>
                </a:defPPr>
                <a:lvl1pPr indent="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0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Longitudinal impact parameter of leading tracks for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de-DE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de-DE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7B2592D5-C1C4-0F35-1CF9-B6D1BB2A0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4155" y="3376113"/>
                <a:ext cx="1747665" cy="1561950"/>
              </a:xfrm>
              <a:prstGeom prst="rect">
                <a:avLst/>
              </a:prstGeom>
              <a:blipFill>
                <a:blip r:embed="rId5"/>
                <a:stretch>
                  <a:fillRect l="-3484" t="-3906" r="-6620" b="-156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26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91AE90-D314-A69E-C384-667D770F4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(1) Fake neutrals in full sim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64AB7BD-5CF9-BB53-909C-CA3B7EE77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844612-237C-09A4-8EFA-7B0F1ACCF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11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Inhaltsplatzhalter 2">
                <a:extLst>
                  <a:ext uri="{FF2B5EF4-FFF2-40B4-BE49-F238E27FC236}">
                    <a16:creationId xmlns:a16="http://schemas.microsoft.com/office/drawing/2014/main" id="{F63071ED-1016-FE43-F661-A7E2CBDA9E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30413" y="1690689"/>
                <a:ext cx="5110922" cy="14381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Tx/>
                  <a:buChar char="-"/>
                </a:pPr>
                <a:r>
                  <a:rPr lang="en-US" sz="2000" dirty="0"/>
                  <a:t>More neutral hadrons in full than in fast simulation</a:t>
                </a:r>
              </a:p>
              <a:p>
                <a:pPr>
                  <a:buFontTx/>
                  <a:buChar char="-"/>
                </a:pPr>
                <a:r>
                  <a:rPr lang="en-US" sz="2000" dirty="0"/>
                  <a:t>Relative angle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000" dirty="0"/>
                  <a:t> of neutral jet constituents shows discrepancy</a:t>
                </a:r>
              </a:p>
            </p:txBody>
          </p:sp>
        </mc:Choice>
        <mc:Fallback xmlns="">
          <p:sp>
            <p:nvSpPr>
              <p:cNvPr id="20" name="Inhaltsplatzhalter 2">
                <a:extLst>
                  <a:ext uri="{FF2B5EF4-FFF2-40B4-BE49-F238E27FC236}">
                    <a16:creationId xmlns:a16="http://schemas.microsoft.com/office/drawing/2014/main" id="{F63071ED-1016-FE43-F661-A7E2CBDA9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413" y="1690689"/>
                <a:ext cx="5110922" cy="1438102"/>
              </a:xfrm>
              <a:prstGeom prst="rect">
                <a:avLst/>
              </a:prstGeom>
              <a:blipFill>
                <a:blip r:embed="rId2"/>
                <a:stretch>
                  <a:fillRect l="-1671" t="-67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D38E71C-344E-3661-C729-3ED3AF211BBE}"/>
              </a:ext>
            </a:extLst>
          </p:cNvPr>
          <p:cNvSpPr txBox="1">
            <a:spLocks/>
          </p:cNvSpPr>
          <p:nvPr/>
        </p:nvSpPr>
        <p:spPr>
          <a:xfrm>
            <a:off x="6660120" y="5699029"/>
            <a:ext cx="3900959" cy="683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leading neutral hadronic jet constituents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1309ED0-DDD3-3B29-97F0-4ACBCCE3C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91" y="1501014"/>
            <a:ext cx="5473981" cy="353078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D3B5CF5-A952-C919-6431-F43BC71D57BD}"/>
              </a:ext>
            </a:extLst>
          </p:cNvPr>
          <p:cNvSpPr txBox="1"/>
          <p:nvPr/>
        </p:nvSpPr>
        <p:spPr>
          <a:xfrm>
            <a:off x="838200" y="5094008"/>
            <a:ext cx="4526816" cy="950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Artificially split cluster of </a:t>
            </a:r>
            <a:r>
              <a:rPr lang="en-US" sz="2000" dirty="0"/>
              <a:t>high-energy charged particles (at MC level) creates </a:t>
            </a:r>
            <a:r>
              <a:rPr lang="en-US" sz="2000" b="1" dirty="0"/>
              <a:t>f</a:t>
            </a:r>
            <a:r>
              <a:rPr lang="en-US" b="1" dirty="0"/>
              <a:t>ake neutral.</a:t>
            </a:r>
            <a:endParaRPr lang="en-US" sz="2000" dirty="0"/>
          </a:p>
          <a:p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75129DC-85CF-BCE7-47DC-296225F52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5446" y="3061758"/>
            <a:ext cx="2949498" cy="264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0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91AE90-D314-A69E-C384-667D770F4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(2) Unassociated tracks to PFOs </a:t>
            </a:r>
            <a:br>
              <a:rPr lang="en-US" dirty="0"/>
            </a:br>
            <a:r>
              <a:rPr lang="en-US" dirty="0"/>
              <a:t>in full simulation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64AB7BD-5CF9-BB53-909C-CA3B7EE77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844612-237C-09A4-8EFA-7B0F1ACCF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12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Inhaltsplatzhalter 2">
                <a:extLst>
                  <a:ext uri="{FF2B5EF4-FFF2-40B4-BE49-F238E27FC236}">
                    <a16:creationId xmlns:a16="http://schemas.microsoft.com/office/drawing/2014/main" id="{E92F22B4-33EC-4C3C-F8F7-1ACB9ADD39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82926" y="1835563"/>
                <a:ext cx="4854934" cy="2346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dirty="0"/>
                  <a:t>Some </a:t>
                </a:r>
                <a:r>
                  <a:rPr lang="en-US" sz="2000" b="1" dirty="0"/>
                  <a:t>charged particles</a:t>
                </a:r>
                <a:r>
                  <a:rPr lang="en-US" sz="2000" dirty="0"/>
                  <a:t> are wrongly reconstructed as </a:t>
                </a:r>
                <a:r>
                  <a:rPr lang="en-US" sz="2000" b="1" dirty="0"/>
                  <a:t>neutral PFOs </a:t>
                </a:r>
                <a:r>
                  <a:rPr lang="en-US" sz="2000" dirty="0"/>
                  <a:t>in full sim although the track efficiency is high.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track-cluster association fails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problematic as tracks are crucial for jet flavor tagging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28" name="Inhaltsplatzhalter 2">
                <a:extLst>
                  <a:ext uri="{FF2B5EF4-FFF2-40B4-BE49-F238E27FC236}">
                    <a16:creationId xmlns:a16="http://schemas.microsoft.com/office/drawing/2014/main" id="{E92F22B4-33EC-4C3C-F8F7-1ACB9ADD3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926" y="1835563"/>
                <a:ext cx="4854934" cy="2346325"/>
              </a:xfrm>
              <a:prstGeom prst="rect">
                <a:avLst/>
              </a:prstGeom>
              <a:blipFill>
                <a:blip r:embed="rId2"/>
                <a:stretch>
                  <a:fillRect l="-1382" t="-2338" r="-12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Inhaltsplatzhalter 2">
                <a:extLst>
                  <a:ext uri="{FF2B5EF4-FFF2-40B4-BE49-F238E27FC236}">
                    <a16:creationId xmlns:a16="http://schemas.microsoft.com/office/drawing/2014/main" id="{2A2E5C36-4566-2C1A-A23F-68EC08080D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84649" y="1536700"/>
                <a:ext cx="4517368" cy="3651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/>
                  <a:t>MC charged hadrons (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10" name="Inhaltsplatzhalter 2">
                <a:extLst>
                  <a:ext uri="{FF2B5EF4-FFF2-40B4-BE49-F238E27FC236}">
                    <a16:creationId xmlns:a16="http://schemas.microsoft.com/office/drawing/2014/main" id="{2A2E5C36-4566-2C1A-A23F-68EC08080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4649" y="1536700"/>
                <a:ext cx="4517368" cy="365126"/>
              </a:xfrm>
              <a:prstGeom prst="rect">
                <a:avLst/>
              </a:prstGeom>
              <a:blipFill>
                <a:blip r:embed="rId4"/>
                <a:stretch>
                  <a:fillRect t="-23333" b="-2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Inhaltsplatzhalter 2">
                <a:extLst>
                  <a:ext uri="{FF2B5EF4-FFF2-40B4-BE49-F238E27FC236}">
                    <a16:creationId xmlns:a16="http://schemas.microsoft.com/office/drawing/2014/main" id="{424E9636-E184-C440-D59D-D4E588FC71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83661" y="4240711"/>
                <a:ext cx="4517368" cy="13255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b="1" dirty="0"/>
                  <a:t>Reconstruction constraint </a:t>
                </a:r>
                <a:r>
                  <a:rPr lang="en-US" sz="2000" dirty="0"/>
                  <a:t>(from pandora): above 5 GeV charged particles must have cluster associated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reconstruction could be improved</a:t>
                </a:r>
              </a:p>
            </p:txBody>
          </p:sp>
        </mc:Choice>
        <mc:Fallback xmlns="">
          <p:sp>
            <p:nvSpPr>
              <p:cNvPr id="23" name="Inhaltsplatzhalter 2">
                <a:extLst>
                  <a:ext uri="{FF2B5EF4-FFF2-40B4-BE49-F238E27FC236}">
                    <a16:creationId xmlns:a16="http://schemas.microsoft.com/office/drawing/2014/main" id="{424E9636-E184-C440-D59D-D4E588FC71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661" y="4240711"/>
                <a:ext cx="4517368" cy="1325563"/>
              </a:xfrm>
              <a:prstGeom prst="rect">
                <a:avLst/>
              </a:prstGeom>
              <a:blipFill>
                <a:blip r:embed="rId5"/>
                <a:stretch>
                  <a:fillRect l="-1484" t="-4608" b="-783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C5101D8F-62CC-3413-ABD4-3AA9A30D0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198" y="1901826"/>
            <a:ext cx="5311210" cy="4274548"/>
          </a:xfrm>
          <a:prstGeom prst="rect">
            <a:avLst/>
          </a:prstGeom>
        </p:spPr>
      </p:pic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21A9BF29-07DE-6577-9AE3-2813A91F342C}"/>
              </a:ext>
            </a:extLst>
          </p:cNvPr>
          <p:cNvCxnSpPr>
            <a:cxnSpLocks/>
          </p:cNvCxnSpPr>
          <p:nvPr/>
        </p:nvCxnSpPr>
        <p:spPr>
          <a:xfrm flipV="1">
            <a:off x="5737860" y="2609850"/>
            <a:ext cx="3615690" cy="2346325"/>
          </a:xfrm>
          <a:prstGeom prst="straightConnector1">
            <a:avLst/>
          </a:prstGeom>
          <a:ln w="5715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A223B19D-511E-4E52-41AC-CF828E2DAF9A}"/>
              </a:ext>
            </a:extLst>
          </p:cNvPr>
          <p:cNvSpPr txBox="1"/>
          <p:nvPr/>
        </p:nvSpPr>
        <p:spPr>
          <a:xfrm>
            <a:off x="838200" y="5977805"/>
            <a:ext cx="3464734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Char char="-"/>
              <a:defRPr sz="2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de-DE" dirty="0"/>
              <a:t>See Anna </a:t>
            </a:r>
            <a:r>
              <a:rPr lang="de-DE" dirty="0" err="1"/>
              <a:t>Zaborowska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!</a:t>
            </a:r>
          </a:p>
        </p:txBody>
      </p:sp>
      <p:pic>
        <p:nvPicPr>
          <p:cNvPr id="7" name="Picture 6" descr="Doodle Lightbulb 6&quot; Designer Cut-Outs – Creative Teaching Press">
            <a:extLst>
              <a:ext uri="{FF2B5EF4-FFF2-40B4-BE49-F238E27FC236}">
                <a16:creationId xmlns:a16="http://schemas.microsoft.com/office/drawing/2014/main" id="{4AB3D298-26BA-22E5-872D-E8A1ECAA1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4" y="5919773"/>
            <a:ext cx="513202" cy="5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32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C300ED9-8D1C-E99D-C2BA-28DC9B4C5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232" y="1315549"/>
            <a:ext cx="6601468" cy="392183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AF32CB-E40A-78FF-C1B7-314B04E3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vs. Fast Simulation CLD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2450C14-2BF3-CD5D-2D74-1962B7140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F581A5-062A-3E3F-86ED-085B5CA4A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13</a:t>
            </a:fld>
            <a:endParaRPr lang="de-DE" dirty="0"/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8CD1DA77-4F89-3E93-4F6C-46D811E72253}"/>
              </a:ext>
            </a:extLst>
          </p:cNvPr>
          <p:cNvCxnSpPr>
            <a:cxnSpLocks/>
          </p:cNvCxnSpPr>
          <p:nvPr/>
        </p:nvCxnSpPr>
        <p:spPr>
          <a:xfrm>
            <a:off x="4617953" y="2777306"/>
            <a:ext cx="1044717" cy="569800"/>
          </a:xfrm>
          <a:prstGeom prst="straightConnector1">
            <a:avLst/>
          </a:prstGeom>
          <a:ln w="5715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2B16B19E-B291-2AFD-93D1-F8DB2D4DCD12}"/>
              </a:ext>
            </a:extLst>
          </p:cNvPr>
          <p:cNvSpPr txBox="1">
            <a:spLocks/>
          </p:cNvSpPr>
          <p:nvPr/>
        </p:nvSpPr>
        <p:spPr>
          <a:xfrm>
            <a:off x="5112868" y="2703811"/>
            <a:ext cx="1369230" cy="552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better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C2422B3-B6DB-2FFE-A2ED-4A5987138342}"/>
              </a:ext>
            </a:extLst>
          </p:cNvPr>
          <p:cNvSpPr txBox="1"/>
          <p:nvPr/>
        </p:nvSpPr>
        <p:spPr>
          <a:xfrm>
            <a:off x="2824774" y="3244334"/>
            <a:ext cx="207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Inhaltsplatzhalter 2">
                <a:extLst>
                  <a:ext uri="{FF2B5EF4-FFF2-40B4-BE49-F238E27FC236}">
                    <a16:creationId xmlns:a16="http://schemas.microsoft.com/office/drawing/2014/main" id="{FA1F5DE6-C77E-24EA-8E77-A3A7440E76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5257800"/>
                <a:ext cx="10911840" cy="12023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dirty="0"/>
                  <a:t>Loss in performance </a:t>
                </a:r>
                <a:r>
                  <a:rPr lang="en-US" sz="2000" dirty="0"/>
                  <a:t>in</a:t>
                </a:r>
                <a:r>
                  <a:rPr lang="en-US" sz="2000" b="1" dirty="0"/>
                  <a:t> </a:t>
                </a:r>
                <a:r>
                  <a:rPr lang="en-US" sz="2000" dirty="0"/>
                  <a:t>full simulation</a:t>
                </a:r>
              </a:p>
              <a:p>
                <a:pPr marL="0" indent="0">
                  <a:buNone/>
                </a:pPr>
                <a:r>
                  <a:rPr lang="en-US" sz="2000" dirty="0"/>
                  <a:t>e.g. at a misidentification probability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2000" dirty="0"/>
                  <a:t> for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>
                    <a:solidFill>
                      <a:schemeClr val="accent6"/>
                    </a:solidFill>
                  </a:rPr>
                  <a:t> vs.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𝑢𝑑</m:t>
                    </m:r>
                  </m:oMath>
                </a14:m>
                <a:r>
                  <a:rPr lang="en-US" sz="2000" dirty="0"/>
                  <a:t>:</a:t>
                </a:r>
                <a:r>
                  <a:rPr lang="en-US" sz="2000" dirty="0">
                    <a:solidFill>
                      <a:schemeClr val="accent6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2000" dirty="0"/>
                  <a:t>Efficiency drops from 97% (fast sim) / 90% (full sim) </a:t>
                </a:r>
              </a:p>
            </p:txBody>
          </p:sp>
        </mc:Choice>
        <mc:Fallback>
          <p:sp>
            <p:nvSpPr>
              <p:cNvPr id="15" name="Inhaltsplatzhalter 2">
                <a:extLst>
                  <a:ext uri="{FF2B5EF4-FFF2-40B4-BE49-F238E27FC236}">
                    <a16:creationId xmlns:a16="http://schemas.microsoft.com/office/drawing/2014/main" id="{FA1F5DE6-C77E-24EA-8E77-A3A7440E7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257800"/>
                <a:ext cx="10911840" cy="1202373"/>
              </a:xfrm>
              <a:prstGeom prst="rect">
                <a:avLst/>
              </a:prstGeom>
              <a:blipFill>
                <a:blip r:embed="rId4"/>
                <a:stretch>
                  <a:fillRect l="-615" t="-5076" b="-60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874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72643-921B-AE86-FF32-8CE6EF3BB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Full Sim Tagging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DC6F6B-1111-08F5-970C-2E2D3DD75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2D4E72-6447-4147-7E2A-59D4C64E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F635A8FB-406D-68E0-1076-F3455680B830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4711335" cy="1262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2E317BCE-4199-5C2F-FC13-62CA0C8D03B6}"/>
              </a:ext>
            </a:extLst>
          </p:cNvPr>
          <p:cNvSpPr txBox="1">
            <a:spLocks/>
          </p:cNvSpPr>
          <p:nvPr/>
        </p:nvSpPr>
        <p:spPr>
          <a:xfrm>
            <a:off x="838200" y="1651532"/>
            <a:ext cx="5569236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2000" dirty="0"/>
              <a:t>Improve input </a:t>
            </a:r>
            <a:r>
              <a:rPr lang="en-US" sz="2000" b="1" dirty="0"/>
              <a:t>data</a:t>
            </a:r>
            <a:r>
              <a:rPr lang="en-US" sz="2000" dirty="0"/>
              <a:t> to neural network</a:t>
            </a:r>
          </a:p>
          <a:p>
            <a:pPr>
              <a:buFontTx/>
              <a:buChar char="-"/>
            </a:pPr>
            <a:r>
              <a:rPr lang="en-US" sz="2000" dirty="0"/>
              <a:t>Use all tracks available! </a:t>
            </a:r>
          </a:p>
          <a:p>
            <a:pPr>
              <a:buFontTx/>
              <a:buChar char="-"/>
            </a:pPr>
            <a:r>
              <a:rPr lang="en-US" sz="2000" dirty="0"/>
              <a:t>Ignore fake neutrals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EF73099-C570-95D5-29C1-564477BF88F4}"/>
              </a:ext>
            </a:extLst>
          </p:cNvPr>
          <p:cNvSpPr txBox="1">
            <a:spLocks/>
          </p:cNvSpPr>
          <p:nvPr/>
        </p:nvSpPr>
        <p:spPr>
          <a:xfrm>
            <a:off x="838200" y="3156483"/>
            <a:ext cx="4946365" cy="23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Idea: </a:t>
            </a:r>
          </a:p>
          <a:p>
            <a:pPr marL="0" indent="0">
              <a:buNone/>
            </a:pPr>
            <a:r>
              <a:rPr lang="en-US" sz="2000" dirty="0"/>
              <a:t>Instead of PFOs (particle flow objects) use </a:t>
            </a:r>
          </a:p>
          <a:p>
            <a:pPr>
              <a:buFontTx/>
              <a:buChar char="-"/>
            </a:pPr>
            <a:r>
              <a:rPr lang="en-US" sz="2000" dirty="0"/>
              <a:t>Tracks for charged particles</a:t>
            </a:r>
          </a:p>
          <a:p>
            <a:pPr>
              <a:buFontTx/>
              <a:buChar char="-"/>
            </a:pPr>
            <a:r>
              <a:rPr lang="en-US" sz="2000" dirty="0"/>
              <a:t>PFOs for neutral particles but check MC PID to avoid double counting</a:t>
            </a:r>
          </a:p>
          <a:p>
            <a:pPr lvl="1">
              <a:buFontTx/>
              <a:buChar char="-"/>
            </a:pPr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400DA2F5-7A5F-91EF-16E1-151DFAC9FFB2}"/>
                  </a:ext>
                </a:extLst>
              </p:cNvPr>
              <p:cNvSpPr txBox="1"/>
              <p:nvPr/>
            </p:nvSpPr>
            <p:spPr>
              <a:xfrm>
                <a:off x="5912162" y="4983137"/>
                <a:ext cx="614218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/>
                  <a:t>Large improvement:</a:t>
                </a:r>
              </a:p>
              <a:p>
                <a:r>
                  <a:rPr lang="en-US" sz="1800" dirty="0"/>
                  <a:t>e.g. at a misidentification probability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1800" dirty="0"/>
                  <a:t> for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1800" dirty="0">
                    <a:solidFill>
                      <a:schemeClr val="accent6"/>
                    </a:solidFill>
                  </a:rPr>
                  <a:t> vs.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𝑢𝑑</m:t>
                    </m:r>
                  </m:oMath>
                </a14:m>
                <a:r>
                  <a:rPr lang="en-US" sz="1800" dirty="0"/>
                  <a:t>: </a:t>
                </a:r>
              </a:p>
              <a:p>
                <a:r>
                  <a:rPr lang="en-US" dirty="0"/>
                  <a:t>Efficiency improves from 90% to 95% (fast sim: 97%)</a:t>
                </a:r>
                <a:endParaRPr lang="de-DE" dirty="0"/>
              </a:p>
            </p:txBody>
          </p:sp>
        </mc:Choice>
        <mc:Fallback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400DA2F5-7A5F-91EF-16E1-151DFAC9F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162" y="4983137"/>
                <a:ext cx="6142182" cy="923330"/>
              </a:xfrm>
              <a:prstGeom prst="rect">
                <a:avLst/>
              </a:prstGeom>
              <a:blipFill>
                <a:blip r:embed="rId3"/>
                <a:stretch>
                  <a:fillRect l="-894" t="-2632" b="-98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BC61D772-6CCF-6E9F-7A04-0C545458E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162" y="1554039"/>
            <a:ext cx="5750256" cy="333259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AF63DA4-5BE8-AB6A-AE26-2F0E8C86D26C}"/>
              </a:ext>
            </a:extLst>
          </p:cNvPr>
          <p:cNvSpPr txBox="1"/>
          <p:nvPr/>
        </p:nvSpPr>
        <p:spPr>
          <a:xfrm>
            <a:off x="7114534" y="3078083"/>
            <a:ext cx="207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290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EF64C-04F6-880F-4680-7F5DCA70A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vs. track-based Full Sim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8DF341C-9AFC-CC76-642D-E110FB524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E172D0-15CB-AE50-6B49-2DD915D4C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0A28C67-2AF2-2217-176F-3B4312572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469" y="1522770"/>
            <a:ext cx="8326941" cy="483358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0840741-EE3C-AB18-7FC8-C216BA395E41}"/>
              </a:ext>
            </a:extLst>
          </p:cNvPr>
          <p:cNvSpPr txBox="1"/>
          <p:nvPr/>
        </p:nvSpPr>
        <p:spPr>
          <a:xfrm>
            <a:off x="2405061" y="3754894"/>
            <a:ext cx="207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8E933C7D-FA80-8630-F929-348A2A25BBA0}"/>
              </a:ext>
            </a:extLst>
          </p:cNvPr>
          <p:cNvSpPr txBox="1">
            <a:spLocks/>
          </p:cNvSpPr>
          <p:nvPr/>
        </p:nvSpPr>
        <p:spPr>
          <a:xfrm>
            <a:off x="9178582" y="1777901"/>
            <a:ext cx="2560028" cy="3411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Using</a:t>
            </a:r>
            <a:r>
              <a:rPr lang="en-US" sz="2000" dirty="0"/>
              <a:t> </a:t>
            </a:r>
          </a:p>
          <a:p>
            <a:pPr>
              <a:buFontTx/>
              <a:buChar char="-"/>
            </a:pPr>
            <a:r>
              <a:rPr lang="en-US" sz="2000" dirty="0"/>
              <a:t>Tracks for charged particles</a:t>
            </a:r>
          </a:p>
          <a:p>
            <a:pPr>
              <a:buFontTx/>
              <a:buChar char="-"/>
            </a:pPr>
            <a:r>
              <a:rPr lang="en-US" sz="2000" dirty="0"/>
              <a:t>PFOs for neutral particles </a:t>
            </a:r>
          </a:p>
          <a:p>
            <a:pPr>
              <a:buFontTx/>
              <a:buChar char="-"/>
            </a:pPr>
            <a:r>
              <a:rPr lang="en-US" sz="2000" dirty="0"/>
              <a:t>Plus some MC checking</a:t>
            </a:r>
          </a:p>
          <a:p>
            <a:pPr marL="0" indent="0">
              <a:buNone/>
            </a:pPr>
            <a:r>
              <a:rPr lang="en-US" sz="2000" b="1" dirty="0"/>
              <a:t>Before: </a:t>
            </a:r>
          </a:p>
          <a:p>
            <a:pPr marL="0" indent="0">
              <a:buNone/>
            </a:pPr>
            <a:r>
              <a:rPr lang="en-US" sz="2000" dirty="0"/>
              <a:t>- Purely PFO based</a:t>
            </a:r>
          </a:p>
        </p:txBody>
      </p:sp>
    </p:spTree>
    <p:extLst>
      <p:ext uri="{BB962C8B-B14F-4D97-AF65-F5344CB8AC3E}">
        <p14:creationId xmlns:p14="http://schemas.microsoft.com/office/powerpoint/2010/main" val="2440777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A714BBB-5B1A-1E33-6561-8482913A3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1784" y="3707176"/>
            <a:ext cx="4349763" cy="252927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E3161FA-75A3-0B26-B356-35BBAE10A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Other Studies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179F389-C87D-EAF0-587E-4185A5A2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761B52F-77EF-35B8-7AFF-82404AA8C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16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Inhaltsplatzhalter 2">
                <a:extLst>
                  <a:ext uri="{FF2B5EF4-FFF2-40B4-BE49-F238E27FC236}">
                    <a16:creationId xmlns:a16="http://schemas.microsoft.com/office/drawing/2014/main" id="{7F2503E5-FDF2-C663-0894-0F78C83C43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1000" y="1810583"/>
                <a:ext cx="7315200" cy="47048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AutoNum type="arabicPeriod"/>
                </a:pPr>
                <a:r>
                  <a:rPr lang="en-US" sz="2400" dirty="0"/>
                  <a:t>Adding Vertex Information</a:t>
                </a:r>
              </a:p>
              <a:p>
                <a:pPr lvl="1">
                  <a:buFontTx/>
                  <a:buChar char="-"/>
                </a:pPr>
                <a:r>
                  <a:rPr lang="en-US" sz="2000" dirty="0"/>
                  <a:t>Important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-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-tagging</a:t>
                </a:r>
              </a:p>
              <a:p>
                <a:pPr lvl="1">
                  <a:buFontTx/>
                  <a:buChar char="-"/>
                </a:pPr>
                <a:r>
                  <a:rPr lang="en-US" sz="2000" dirty="0"/>
                  <a:t>Added location and mass of secondary vertices and V0 </a:t>
                </a:r>
              </a:p>
              <a:p>
                <a:pPr lvl="1">
                  <a:buFontTx/>
                  <a:buChar char="-"/>
                </a:pPr>
                <a:r>
                  <a:rPr lang="en-US" sz="2000" b="1" dirty="0"/>
                  <a:t>Performance</a:t>
                </a:r>
                <a:r>
                  <a:rPr lang="en-US" sz="2000" dirty="0"/>
                  <a:t>: Does not improve</a:t>
                </a:r>
              </a:p>
              <a:p>
                <a:pPr lvl="1">
                  <a:buFontTx/>
                  <a:buChar char="-"/>
                </a:pPr>
                <a:r>
                  <a:rPr lang="en-US" sz="2000" b="1" dirty="0"/>
                  <a:t>Conclusion:</a:t>
                </a:r>
                <a:r>
                  <a:rPr lang="en-US" sz="2000" dirty="0"/>
                  <a:t> Network learns information on its own</a:t>
                </a:r>
              </a:p>
              <a:p>
                <a:pPr marL="457200" indent="-457200">
                  <a:buAutoNum type="arabicPeriod" startAt="2"/>
                </a:pPr>
                <a:r>
                  <a:rPr lang="en-US" sz="2400" dirty="0"/>
                  <a:t>Using tracks only</a:t>
                </a:r>
              </a:p>
              <a:p>
                <a:pPr lvl="1">
                  <a:buFontTx/>
                  <a:buChar char="-"/>
                </a:pPr>
                <a:r>
                  <a:rPr lang="en-US" sz="2000" dirty="0"/>
                  <a:t>Resolves the problem of lost tracks in PFO creation</a:t>
                </a:r>
              </a:p>
              <a:p>
                <a:pPr lvl="1">
                  <a:buFontTx/>
                  <a:buChar char="-"/>
                </a:pPr>
                <a:r>
                  <a:rPr lang="en-US" sz="2000" dirty="0"/>
                  <a:t>Solves the problem of fake neutrals</a:t>
                </a:r>
              </a:p>
              <a:p>
                <a:pPr lvl="1">
                  <a:buFontTx/>
                  <a:buChar char="-"/>
                </a:pPr>
                <a:r>
                  <a:rPr lang="en-US" sz="2000" b="1" dirty="0"/>
                  <a:t>Performance</a:t>
                </a:r>
                <a:r>
                  <a:rPr lang="en-US" sz="2000" dirty="0"/>
                  <a:t>: Good for b-tagging but in other cases not as good as corrected PFO input</a:t>
                </a:r>
              </a:p>
              <a:p>
                <a:pPr lvl="1">
                  <a:buFontTx/>
                  <a:buChar char="-"/>
                </a:pPr>
                <a:r>
                  <a:rPr lang="en-US" sz="2000" b="1" dirty="0"/>
                  <a:t>Conclusion</a:t>
                </a:r>
                <a:r>
                  <a:rPr lang="en-US" sz="2000" dirty="0"/>
                  <a:t>: Work on PF algorithm encouraged</a:t>
                </a:r>
              </a:p>
              <a:p>
                <a:pPr lvl="1">
                  <a:buFontTx/>
                  <a:buChar char="-"/>
                </a:pPr>
                <a:endParaRPr lang="en-US" sz="1800" dirty="0"/>
              </a:p>
              <a:p>
                <a:pPr marL="457200" indent="-457200">
                  <a:buAutoNum type="arabi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Inhaltsplatzhalter 2">
                <a:extLst>
                  <a:ext uri="{FF2B5EF4-FFF2-40B4-BE49-F238E27FC236}">
                    <a16:creationId xmlns:a16="http://schemas.microsoft.com/office/drawing/2014/main" id="{7F2503E5-FDF2-C663-0894-0F78C83C4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810583"/>
                <a:ext cx="7315200" cy="4704818"/>
              </a:xfrm>
              <a:prstGeom prst="rect">
                <a:avLst/>
              </a:prstGeom>
              <a:blipFill>
                <a:blip r:embed="rId3"/>
                <a:stretch>
                  <a:fillRect l="-1583" t="-2720" r="-7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9778ED8D-BD90-AA91-FD0B-05B4B2CCD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784" y="1207712"/>
            <a:ext cx="4366054" cy="255941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BEE8677-6F55-4BB9-F5FE-9652CA140206}"/>
              </a:ext>
            </a:extLst>
          </p:cNvPr>
          <p:cNvSpPr txBox="1"/>
          <p:nvPr/>
        </p:nvSpPr>
        <p:spPr>
          <a:xfrm>
            <a:off x="526492" y="5955522"/>
            <a:ext cx="3275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Further </a:t>
            </a:r>
            <a:r>
              <a:rPr lang="de-DE" dirty="0" err="1"/>
              <a:t>details</a:t>
            </a:r>
            <a:r>
              <a:rPr lang="de-DE" dirty="0"/>
              <a:t> in </a:t>
            </a:r>
            <a:r>
              <a:rPr lang="de-DE" dirty="0">
                <a:hlinkClick r:id="rId5"/>
              </a:rPr>
              <a:t>FCC </a:t>
            </a:r>
            <a:r>
              <a:rPr lang="de-DE" dirty="0" err="1">
                <a:hlinkClick r:id="rId5"/>
              </a:rPr>
              <a:t>note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46A183-EDBF-0561-EA3C-AE43CD2E3AFB}"/>
              </a:ext>
            </a:extLst>
          </p:cNvPr>
          <p:cNvSpPr txBox="1"/>
          <p:nvPr/>
        </p:nvSpPr>
        <p:spPr>
          <a:xfrm>
            <a:off x="8383264" y="2333528"/>
            <a:ext cx="2077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5FC1E2F-2FF5-9DD5-FBF8-4CE6DC394348}"/>
              </a:ext>
            </a:extLst>
          </p:cNvPr>
          <p:cNvSpPr txBox="1"/>
          <p:nvPr/>
        </p:nvSpPr>
        <p:spPr>
          <a:xfrm>
            <a:off x="8383264" y="4877866"/>
            <a:ext cx="2077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302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Text, Screenshot, Schrift, Reihe enthält.&#10;&#10;Automatisch generierte Beschreibung">
            <a:extLst>
              <a:ext uri="{FF2B5EF4-FFF2-40B4-BE49-F238E27FC236}">
                <a16:creationId xmlns:a16="http://schemas.microsoft.com/office/drawing/2014/main" id="{8AD14879-DED3-A9FD-357E-CE3D4FADC1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19491"/>
            <a:ext cx="11061382" cy="199659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BF56DE7-B660-6F83-3489-D87F89BFE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Sim Key4Hep Implementation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CC5928D-1E1C-F09B-CA5B-CA247229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ACB85A2-A851-ECCE-7628-9C233F447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D397802-89E4-C1A1-1E97-D19EE25C7DEE}"/>
              </a:ext>
            </a:extLst>
          </p:cNvPr>
          <p:cNvSpPr txBox="1"/>
          <p:nvPr/>
        </p:nvSpPr>
        <p:spPr>
          <a:xfrm>
            <a:off x="7552373" y="2060460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hlinkClick r:id="rId3"/>
              </a:rPr>
              <a:t>https://github.com/saracreates/JetTagging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D6F3D0D-2C81-349E-D3B5-2A3F636CF81F}"/>
              </a:ext>
            </a:extLst>
          </p:cNvPr>
          <p:cNvSpPr txBox="1">
            <a:spLocks/>
          </p:cNvSpPr>
          <p:nvPr/>
        </p:nvSpPr>
        <p:spPr>
          <a:xfrm>
            <a:off x="838200" y="1651532"/>
            <a:ext cx="8431530" cy="883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We want to make full simulation tagging at CLD </a:t>
            </a:r>
            <a:r>
              <a:rPr lang="en-US" sz="2000" b="1" dirty="0"/>
              <a:t>available to everyone </a:t>
            </a:r>
            <a:r>
              <a:rPr lang="en-US" sz="2000" dirty="0"/>
              <a:t>by implementing it to key4hep.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ED3E0347-97F7-D09B-6C12-D7F13D1D81A0}"/>
              </a:ext>
            </a:extLst>
          </p:cNvPr>
          <p:cNvSpPr/>
          <p:nvPr/>
        </p:nvSpPr>
        <p:spPr>
          <a:xfrm>
            <a:off x="651510" y="4054238"/>
            <a:ext cx="2434590" cy="46402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20B1648D-5A5F-5484-2C91-8CDB165384D9}"/>
              </a:ext>
            </a:extLst>
          </p:cNvPr>
          <p:cNvSpPr/>
          <p:nvPr/>
        </p:nvSpPr>
        <p:spPr>
          <a:xfrm>
            <a:off x="4960620" y="3613074"/>
            <a:ext cx="1691640" cy="46402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A65F467-B935-A225-D67D-49B525D8F3D1}"/>
              </a:ext>
            </a:extLst>
          </p:cNvPr>
          <p:cNvSpPr txBox="1">
            <a:spLocks/>
          </p:cNvSpPr>
          <p:nvPr/>
        </p:nvSpPr>
        <p:spPr>
          <a:xfrm>
            <a:off x="6368890" y="2801795"/>
            <a:ext cx="2706529" cy="1134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Adds 7 PID collections “</a:t>
            </a:r>
            <a:r>
              <a:rPr lang="en-US" sz="2000" dirty="0" err="1"/>
              <a:t>RefindJetTag_X</a:t>
            </a:r>
            <a:r>
              <a:rPr lang="en-US" sz="2000" dirty="0"/>
              <a:t>” with flavors X 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531DAA2-2CC4-9540-5220-07694F3F4508}"/>
              </a:ext>
            </a:extLst>
          </p:cNvPr>
          <p:cNvSpPr txBox="1">
            <a:spLocks/>
          </p:cNvSpPr>
          <p:nvPr/>
        </p:nvSpPr>
        <p:spPr>
          <a:xfrm>
            <a:off x="154781" y="4581409"/>
            <a:ext cx="2434590" cy="1134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Uses a k4FWCore Transformer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C8563AB8-FE91-35C9-ECBF-D6DC339F9D55}"/>
              </a:ext>
            </a:extLst>
          </p:cNvPr>
          <p:cNvSpPr txBox="1">
            <a:spLocks/>
          </p:cNvSpPr>
          <p:nvPr/>
        </p:nvSpPr>
        <p:spPr>
          <a:xfrm>
            <a:off x="838200" y="2670012"/>
            <a:ext cx="4773930" cy="1134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Include the </a:t>
            </a:r>
            <a:r>
              <a:rPr lang="en-US" sz="2000" dirty="0" err="1"/>
              <a:t>JetTagger</a:t>
            </a:r>
            <a:r>
              <a:rPr lang="en-US" sz="2000" dirty="0"/>
              <a:t> in the steering file:</a:t>
            </a:r>
          </a:p>
        </p:txBody>
      </p:sp>
    </p:spTree>
    <p:extLst>
      <p:ext uri="{BB962C8B-B14F-4D97-AF65-F5344CB8AC3E}">
        <p14:creationId xmlns:p14="http://schemas.microsoft.com/office/powerpoint/2010/main" val="174384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83C9B-83F1-CEC7-523D-59EE4A2CB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177CF8-F31E-18BA-E9CB-4B2FC46B2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Sim Key4Hep Implementation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F9EC1C-B425-4100-9476-7E6170BD6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0DA7465-35B0-58EF-D086-A4A46FCE4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6DC202E-F568-0451-9370-695653F1B712}"/>
              </a:ext>
            </a:extLst>
          </p:cNvPr>
          <p:cNvSpPr txBox="1"/>
          <p:nvPr/>
        </p:nvSpPr>
        <p:spPr>
          <a:xfrm>
            <a:off x="7552373" y="2060460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hlinkClick r:id="rId2"/>
              </a:rPr>
              <a:t>https://github.com/saracreates/JetTagging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6A23FD1A-5D7B-53AB-0B36-A8CEBA810FC2}"/>
              </a:ext>
            </a:extLst>
          </p:cNvPr>
          <p:cNvSpPr txBox="1">
            <a:spLocks/>
          </p:cNvSpPr>
          <p:nvPr/>
        </p:nvSpPr>
        <p:spPr>
          <a:xfrm>
            <a:off x="838200" y="1651532"/>
            <a:ext cx="8431530" cy="883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We want to make full simulation tagging at CLD </a:t>
            </a:r>
            <a:r>
              <a:rPr lang="en-US" sz="2000" b="1" dirty="0"/>
              <a:t>available to everyone </a:t>
            </a:r>
            <a:r>
              <a:rPr lang="en-US" sz="2000" dirty="0"/>
              <a:t>by implementing it to key4hep.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B633648-7860-15A5-1193-6F08CEF365F2}"/>
              </a:ext>
            </a:extLst>
          </p:cNvPr>
          <p:cNvSpPr txBox="1"/>
          <p:nvPr/>
        </p:nvSpPr>
        <p:spPr>
          <a:xfrm>
            <a:off x="838200" y="2837096"/>
            <a:ext cx="10515600" cy="3582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b="1" dirty="0"/>
              <a:t>Status:</a:t>
            </a:r>
          </a:p>
          <a:p>
            <a:pPr marL="342900" indent="-342900">
              <a:buFontTx/>
              <a:buChar char="-"/>
            </a:pPr>
            <a:r>
              <a:rPr lang="en-US" dirty="0"/>
              <a:t>Implementation is done!</a:t>
            </a:r>
          </a:p>
          <a:p>
            <a:pPr marL="342900" indent="-342900">
              <a:buFontTx/>
              <a:buChar char="-"/>
            </a:pPr>
            <a:r>
              <a:rPr lang="en-US" b="1" dirty="0"/>
              <a:t>Currently</a:t>
            </a:r>
            <a:r>
              <a:rPr lang="en-US" dirty="0"/>
              <a:t>: </a:t>
            </a:r>
            <a:r>
              <a:rPr lang="en-US" b="1" dirty="0"/>
              <a:t>Validating</a:t>
            </a:r>
            <a:r>
              <a:rPr lang="en-US" dirty="0"/>
              <a:t> the performance </a:t>
            </a:r>
          </a:p>
          <a:p>
            <a:pPr marL="1028700" lvl="1" indent="-342900">
              <a:buFontTx/>
              <a:buChar char="-"/>
            </a:pPr>
            <a:r>
              <a:rPr lang="en-US" sz="2000" dirty="0"/>
              <a:t>run inference on the key4hep pipeline</a:t>
            </a:r>
          </a:p>
          <a:p>
            <a:pPr marL="1028700" lvl="1" indent="-342900">
              <a:buFontTx/>
              <a:buChar char="-"/>
            </a:pPr>
            <a:r>
              <a:rPr lang="en-US" sz="2000" dirty="0"/>
              <a:t>Recreate ROC curves and compare performance</a:t>
            </a:r>
          </a:p>
          <a:p>
            <a:pPr marL="342900" indent="-342900">
              <a:buFontTx/>
              <a:buChar char="-"/>
            </a:pPr>
            <a:r>
              <a:rPr lang="en-US" b="1" dirty="0"/>
              <a:t>Outlook: </a:t>
            </a:r>
            <a:r>
              <a:rPr lang="en-US" dirty="0"/>
              <a:t>Implementing </a:t>
            </a:r>
            <a:r>
              <a:rPr lang="en-US" b="1" dirty="0"/>
              <a:t>full life cycle of tagging </a:t>
            </a:r>
            <a:r>
              <a:rPr lang="en-US" dirty="0"/>
              <a:t>for quick adjustments in the future</a:t>
            </a:r>
          </a:p>
          <a:p>
            <a:pPr marL="1028700" lvl="1" indent="-342900">
              <a:buFontTx/>
              <a:buChar char="-"/>
            </a:pPr>
            <a:r>
              <a:rPr lang="en-US" sz="2000" dirty="0"/>
              <a:t>Retrieve jet constituent variables / network input conveniently from key4hep for easy retraining of a neural network</a:t>
            </a:r>
          </a:p>
          <a:p>
            <a:pPr marL="1028700" lvl="1" indent="-342900">
              <a:buFontTx/>
              <a:buChar char="-"/>
            </a:pPr>
            <a:r>
              <a:rPr lang="en-US" sz="2000" dirty="0"/>
              <a:t>Validate whole life cycle </a:t>
            </a:r>
          </a:p>
          <a:p>
            <a:pPr marL="1028700" lvl="1" indent="-342900">
              <a:buFontTx/>
              <a:buChar char="-"/>
            </a:pPr>
            <a:r>
              <a:rPr lang="en-US" sz="2000" dirty="0"/>
              <a:t>Add thorough documentation</a:t>
            </a:r>
          </a:p>
          <a:p>
            <a:pPr marL="1028700" lvl="1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pic>
        <p:nvPicPr>
          <p:cNvPr id="6146" name="Picture 2" descr="tada&quot; Emoji - Download for free – Iconduck">
            <a:extLst>
              <a:ext uri="{FF2B5EF4-FFF2-40B4-BE49-F238E27FC236}">
                <a16:creationId xmlns:a16="http://schemas.microsoft.com/office/drawing/2014/main" id="{7E384609-6FCD-65AC-5CEF-0CBC33003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489" y="3105076"/>
            <a:ext cx="488761" cy="47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732D8B-E7CF-A9F0-CB8A-447F2C365C1F}"/>
              </a:ext>
            </a:extLst>
          </p:cNvPr>
          <p:cNvSpPr txBox="1">
            <a:spLocks/>
          </p:cNvSpPr>
          <p:nvPr/>
        </p:nvSpPr>
        <p:spPr>
          <a:xfrm>
            <a:off x="7307580" y="2490638"/>
            <a:ext cx="4926330" cy="21060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Special </a:t>
            </a:r>
            <a:r>
              <a:rPr lang="en-US" sz="2000" b="1" dirty="0">
                <a:solidFill>
                  <a:schemeClr val="accent2"/>
                </a:solidFill>
              </a:rPr>
              <a:t>thanks</a:t>
            </a:r>
            <a:r>
              <a:rPr lang="en-US" sz="2000" dirty="0"/>
              <a:t> to </a:t>
            </a:r>
          </a:p>
          <a:p>
            <a:pPr marL="0" indent="0" algn="ctr">
              <a:buNone/>
            </a:pPr>
            <a:r>
              <a:rPr lang="en-US" sz="2000" b="1" dirty="0" err="1"/>
              <a:t>Brieuc</a:t>
            </a:r>
            <a:r>
              <a:rPr lang="en-US" sz="2000" b="1" dirty="0"/>
              <a:t> Francois</a:t>
            </a:r>
            <a:r>
              <a:rPr lang="en-US" sz="2000" dirty="0"/>
              <a:t>, </a:t>
            </a:r>
          </a:p>
          <a:p>
            <a:pPr marL="0" indent="0" algn="ctr">
              <a:buNone/>
            </a:pPr>
            <a:r>
              <a:rPr lang="en-US" sz="2000" b="1" dirty="0"/>
              <a:t>Thomas </a:t>
            </a:r>
            <a:r>
              <a:rPr lang="en-US" sz="2000" b="1" dirty="0" err="1"/>
              <a:t>Madlener</a:t>
            </a:r>
            <a:r>
              <a:rPr lang="en-US" sz="2000" b="1" dirty="0"/>
              <a:t> </a:t>
            </a:r>
          </a:p>
          <a:p>
            <a:pPr marL="0" indent="0" algn="ctr">
              <a:buNone/>
            </a:pPr>
            <a:r>
              <a:rPr lang="en-US" sz="2000" dirty="0"/>
              <a:t>and especially </a:t>
            </a:r>
          </a:p>
          <a:p>
            <a:pPr marL="0" indent="0" algn="ctr">
              <a:buNone/>
            </a:pPr>
            <a:r>
              <a:rPr lang="en-US" sz="2000" b="1" dirty="0"/>
              <a:t>Leonhard Reichenbach</a:t>
            </a:r>
            <a:r>
              <a:rPr lang="en-US" sz="2000" dirty="0"/>
              <a:t> </a:t>
            </a:r>
          </a:p>
          <a:p>
            <a:pPr marL="0" indent="0" algn="ctr">
              <a:buNone/>
            </a:pPr>
            <a:r>
              <a:rPr lang="en-US" sz="2000" dirty="0"/>
              <a:t>for their support!</a:t>
            </a:r>
          </a:p>
        </p:txBody>
      </p:sp>
    </p:spTree>
    <p:extLst>
      <p:ext uri="{BB962C8B-B14F-4D97-AF65-F5344CB8AC3E}">
        <p14:creationId xmlns:p14="http://schemas.microsoft.com/office/powerpoint/2010/main" val="177976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DA2A77-5C4A-A130-999C-7DE4E1F86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cycle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future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A8F9FB2-CA33-3A6B-DFA2-5A3C32038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EEA1F5-499A-8B96-147A-1E57C1A48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ECB70A2-68C6-FCDB-4A4E-C549EFB294B8}"/>
              </a:ext>
            </a:extLst>
          </p:cNvPr>
          <p:cNvSpPr/>
          <p:nvPr/>
        </p:nvSpPr>
        <p:spPr>
          <a:xfrm>
            <a:off x="537908" y="1666718"/>
            <a:ext cx="2776792" cy="994410"/>
          </a:xfrm>
          <a:prstGeom prst="rect">
            <a:avLst/>
          </a:prstGeom>
          <a:solidFill>
            <a:srgbClr val="F19A54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JetObservablesRetriever</a:t>
            </a:r>
            <a:r>
              <a:rPr lang="de-DE" dirty="0"/>
              <a:t> (key4hep)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7303179-2689-9F0C-B74A-2A03BF90EFF2}"/>
              </a:ext>
            </a:extLst>
          </p:cNvPr>
          <p:cNvSpPr/>
          <p:nvPr/>
        </p:nvSpPr>
        <p:spPr>
          <a:xfrm>
            <a:off x="6998970" y="1690688"/>
            <a:ext cx="2776792" cy="994410"/>
          </a:xfrm>
          <a:prstGeom prst="rect">
            <a:avLst/>
          </a:prstGeom>
          <a:solidFill>
            <a:srgbClr val="F19A54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JetTagger</a:t>
            </a:r>
            <a:r>
              <a:rPr lang="de-DE" dirty="0"/>
              <a:t> </a:t>
            </a:r>
          </a:p>
          <a:p>
            <a:pPr algn="ctr"/>
            <a:r>
              <a:rPr lang="de-DE" dirty="0"/>
              <a:t>(key4hep)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6B31F21-F383-379E-03AC-BA12F7C9824B}"/>
              </a:ext>
            </a:extLst>
          </p:cNvPr>
          <p:cNvSpPr/>
          <p:nvPr/>
        </p:nvSpPr>
        <p:spPr>
          <a:xfrm>
            <a:off x="3768438" y="5075318"/>
            <a:ext cx="2776792" cy="994410"/>
          </a:xfrm>
          <a:prstGeom prst="rect">
            <a:avLst/>
          </a:prstGeom>
          <a:solidFill>
            <a:srgbClr val="F19A54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Weaver</a:t>
            </a:r>
          </a:p>
          <a:p>
            <a:pPr algn="ctr"/>
            <a:r>
              <a:rPr lang="de-DE" dirty="0"/>
              <a:t>(</a:t>
            </a:r>
            <a:r>
              <a:rPr lang="de-DE" dirty="0" err="1"/>
              <a:t>framework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)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C4C4942-D174-108B-E4DD-0AE83BBA6650}"/>
              </a:ext>
            </a:extLst>
          </p:cNvPr>
          <p:cNvSpPr/>
          <p:nvPr/>
        </p:nvSpPr>
        <p:spPr>
          <a:xfrm>
            <a:off x="7563704" y="5062216"/>
            <a:ext cx="2155257" cy="99441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Network Architecture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D405C69-A6B5-963C-DB3E-00FBCE6A4CB7}"/>
              </a:ext>
            </a:extLst>
          </p:cNvPr>
          <p:cNvSpPr/>
          <p:nvPr/>
        </p:nvSpPr>
        <p:spPr>
          <a:xfrm>
            <a:off x="4089686" y="2242030"/>
            <a:ext cx="2134297" cy="91831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Observables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272F7B6-0BFA-9879-8D01-76C88BD4DFC6}"/>
              </a:ext>
            </a:extLst>
          </p:cNvPr>
          <p:cNvSpPr/>
          <p:nvPr/>
        </p:nvSpPr>
        <p:spPr>
          <a:xfrm>
            <a:off x="7055771" y="3376452"/>
            <a:ext cx="2663190" cy="99441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Trained</a:t>
            </a:r>
            <a:r>
              <a:rPr lang="de-DE" dirty="0">
                <a:solidFill>
                  <a:schemeClr val="tx1"/>
                </a:solidFill>
              </a:rPr>
              <a:t> Network (ONNX </a:t>
            </a:r>
            <a:r>
              <a:rPr lang="de-DE" dirty="0" err="1">
                <a:solidFill>
                  <a:schemeClr val="tx1"/>
                </a:solidFill>
              </a:rPr>
              <a:t>format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4746F1B3-7ADA-86AE-90FE-1C4F873633C2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3314700" y="2163923"/>
            <a:ext cx="1087547" cy="212591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48E14EE7-197A-F5F1-7191-FE40F3BF5473}"/>
              </a:ext>
            </a:extLst>
          </p:cNvPr>
          <p:cNvCxnSpPr>
            <a:cxnSpLocks/>
            <a:stCxn id="11" idx="0"/>
            <a:endCxn id="7" idx="2"/>
          </p:cNvCxnSpPr>
          <p:nvPr/>
        </p:nvCxnSpPr>
        <p:spPr>
          <a:xfrm flipV="1">
            <a:off x="8387366" y="2685098"/>
            <a:ext cx="0" cy="691354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616F10AF-8B0A-8AF7-41E8-93F8FE059096}"/>
              </a:ext>
            </a:extLst>
          </p:cNvPr>
          <p:cNvCxnSpPr>
            <a:cxnSpLocks/>
            <a:stCxn id="8" idx="0"/>
            <a:endCxn id="11" idx="3"/>
          </p:cNvCxnSpPr>
          <p:nvPr/>
        </p:nvCxnSpPr>
        <p:spPr>
          <a:xfrm flipV="1">
            <a:off x="5156834" y="4225234"/>
            <a:ext cx="2288952" cy="850084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F8873ED9-A5E2-8DA1-A45A-7D8E7E145927}"/>
              </a:ext>
            </a:extLst>
          </p:cNvPr>
          <p:cNvCxnSpPr>
            <a:cxnSpLocks/>
            <a:stCxn id="38" idx="4"/>
            <a:endCxn id="8" idx="0"/>
          </p:cNvCxnSpPr>
          <p:nvPr/>
        </p:nvCxnSpPr>
        <p:spPr>
          <a:xfrm>
            <a:off x="5156834" y="4555912"/>
            <a:ext cx="0" cy="519406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C7C37D45-F938-D853-C99A-5646F736824C}"/>
              </a:ext>
            </a:extLst>
          </p:cNvPr>
          <p:cNvCxnSpPr>
            <a:cxnSpLocks/>
            <a:stCxn id="9" idx="2"/>
            <a:endCxn id="8" idx="3"/>
          </p:cNvCxnSpPr>
          <p:nvPr/>
        </p:nvCxnSpPr>
        <p:spPr>
          <a:xfrm flipH="1">
            <a:off x="6545230" y="5559421"/>
            <a:ext cx="1018474" cy="13102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425A244D-485B-A819-E0FA-93FE21412F77}"/>
              </a:ext>
            </a:extLst>
          </p:cNvPr>
          <p:cNvCxnSpPr>
            <a:cxnSpLocks/>
            <a:stCxn id="10" idx="7"/>
            <a:endCxn id="7" idx="1"/>
          </p:cNvCxnSpPr>
          <p:nvPr/>
        </p:nvCxnSpPr>
        <p:spPr>
          <a:xfrm flipV="1">
            <a:off x="5911422" y="2187893"/>
            <a:ext cx="1087548" cy="188621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Ellipse 37">
            <a:extLst>
              <a:ext uri="{FF2B5EF4-FFF2-40B4-BE49-F238E27FC236}">
                <a16:creationId xmlns:a16="http://schemas.microsoft.com/office/drawing/2014/main" id="{361F0D78-0CF1-C6C4-7617-E4F8D2F4C7B8}"/>
              </a:ext>
            </a:extLst>
          </p:cNvPr>
          <p:cNvSpPr/>
          <p:nvPr/>
        </p:nvSpPr>
        <p:spPr>
          <a:xfrm>
            <a:off x="4680107" y="3655799"/>
            <a:ext cx="953453" cy="9001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Root File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68DD1B27-F5BC-143D-60AE-A7D06E67B61F}"/>
              </a:ext>
            </a:extLst>
          </p:cNvPr>
          <p:cNvCxnSpPr>
            <a:cxnSpLocks/>
            <a:stCxn id="10" idx="4"/>
            <a:endCxn id="38" idx="0"/>
          </p:cNvCxnSpPr>
          <p:nvPr/>
        </p:nvCxnSpPr>
        <p:spPr>
          <a:xfrm flipH="1">
            <a:off x="5156834" y="3160341"/>
            <a:ext cx="1" cy="495458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Stern: 7 Zacken 49">
            <a:extLst>
              <a:ext uri="{FF2B5EF4-FFF2-40B4-BE49-F238E27FC236}">
                <a16:creationId xmlns:a16="http://schemas.microsoft.com/office/drawing/2014/main" id="{78A5FB63-265B-E146-1F7B-4719810C16CC}"/>
              </a:ext>
            </a:extLst>
          </p:cNvPr>
          <p:cNvSpPr/>
          <p:nvPr/>
        </p:nvSpPr>
        <p:spPr>
          <a:xfrm>
            <a:off x="10537061" y="1405416"/>
            <a:ext cx="1541588" cy="1255712"/>
          </a:xfrm>
          <a:prstGeom prst="star7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Flavor tags</a:t>
            </a:r>
          </a:p>
        </p:txBody>
      </p: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26D0EB0E-7C68-AB48-11DB-108605514855}"/>
              </a:ext>
            </a:extLst>
          </p:cNvPr>
          <p:cNvCxnSpPr>
            <a:cxnSpLocks/>
            <a:stCxn id="7" idx="3"/>
            <a:endCxn id="50" idx="4"/>
          </p:cNvCxnSpPr>
          <p:nvPr/>
        </p:nvCxnSpPr>
        <p:spPr>
          <a:xfrm>
            <a:off x="9775762" y="2187893"/>
            <a:ext cx="761295" cy="25080"/>
          </a:xfrm>
          <a:prstGeom prst="straightConnector1">
            <a:avLst/>
          </a:prstGeom>
          <a:ln w="3810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 104">
            <a:extLst>
              <a:ext uri="{FF2B5EF4-FFF2-40B4-BE49-F238E27FC236}">
                <a16:creationId xmlns:a16="http://schemas.microsoft.com/office/drawing/2014/main" id="{F4F52448-E775-23AB-A8E8-5CC48458DD45}"/>
              </a:ext>
            </a:extLst>
          </p:cNvPr>
          <p:cNvSpPr/>
          <p:nvPr/>
        </p:nvSpPr>
        <p:spPr>
          <a:xfrm>
            <a:off x="733737" y="4021163"/>
            <a:ext cx="1057438" cy="408141"/>
          </a:xfrm>
          <a:prstGeom prst="rect">
            <a:avLst/>
          </a:prstGeom>
          <a:solidFill>
            <a:srgbClr val="F19A54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fixed</a:t>
            </a:r>
            <a:endParaRPr lang="de-DE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83AC4B65-3333-9FAA-E83B-8073C50AD3F0}"/>
              </a:ext>
            </a:extLst>
          </p:cNvPr>
          <p:cNvSpPr/>
          <p:nvPr/>
        </p:nvSpPr>
        <p:spPr>
          <a:xfrm>
            <a:off x="117980" y="4550635"/>
            <a:ext cx="2288952" cy="51030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Might </a:t>
            </a:r>
            <a:r>
              <a:rPr lang="de-DE" dirty="0" err="1">
                <a:solidFill>
                  <a:schemeClr val="tx1"/>
                </a:solidFill>
              </a:rPr>
              <a:t>change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7" name="Ellipse 106">
            <a:extLst>
              <a:ext uri="{FF2B5EF4-FFF2-40B4-BE49-F238E27FC236}">
                <a16:creationId xmlns:a16="http://schemas.microsoft.com/office/drawing/2014/main" id="{E75E4D78-79B0-7A35-30C7-673C31419B1D}"/>
              </a:ext>
            </a:extLst>
          </p:cNvPr>
          <p:cNvSpPr/>
          <p:nvPr/>
        </p:nvSpPr>
        <p:spPr>
          <a:xfrm>
            <a:off x="2618201" y="2222857"/>
            <a:ext cx="513059" cy="39822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1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08796C-5B90-65DF-6D0C-7E28FC07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Jet-Flavor Tagging?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A617180-1CA4-01F4-7D00-C6932638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ML-</a:t>
            </a:r>
            <a:r>
              <a:rPr lang="de-DE" dirty="0" err="1"/>
              <a:t>based</a:t>
            </a:r>
            <a:r>
              <a:rPr lang="de-DE" dirty="0"/>
              <a:t> Jet Flavor Tagging | sara.aumiller@cern.ch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24C66F-AE72-6592-75C2-638438112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549D94A-64E9-F87B-933C-8A93E08C5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00" y="1588941"/>
            <a:ext cx="3281400" cy="304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D69D1E8-B229-F3DA-DD90-07AC5A64161F}"/>
              </a:ext>
            </a:extLst>
          </p:cNvPr>
          <p:cNvSpPr txBox="1">
            <a:spLocks/>
          </p:cNvSpPr>
          <p:nvPr/>
        </p:nvSpPr>
        <p:spPr>
          <a:xfrm>
            <a:off x="7198510" y="4629169"/>
            <a:ext cx="4528458" cy="2031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Particles causing </a:t>
            </a:r>
            <a:r>
              <a:rPr lang="en-US" sz="2000" dirty="0">
                <a:solidFill>
                  <a:schemeClr val="accent2"/>
                </a:solidFill>
              </a:rPr>
              <a:t>jets</a:t>
            </a:r>
            <a:r>
              <a:rPr lang="en-US" sz="2000" dirty="0"/>
              <a:t>:</a:t>
            </a:r>
          </a:p>
          <a:p>
            <a:pPr>
              <a:buFontTx/>
              <a:buChar char="-"/>
            </a:pPr>
            <a:r>
              <a:rPr lang="en-US" sz="2000" dirty="0"/>
              <a:t>quarks (</a:t>
            </a:r>
            <a:r>
              <a:rPr lang="en-US" sz="2000" dirty="0" err="1"/>
              <a:t>u,d,s,c,b</a:t>
            </a:r>
            <a:r>
              <a:rPr lang="en-US" sz="2000" dirty="0"/>
              <a:t>) </a:t>
            </a:r>
          </a:p>
          <a:p>
            <a:pPr>
              <a:buFontTx/>
              <a:buChar char="-"/>
            </a:pPr>
            <a:r>
              <a:rPr lang="en-US" sz="2000" dirty="0"/>
              <a:t>gluons (g)</a:t>
            </a:r>
          </a:p>
          <a:p>
            <a:pPr>
              <a:buFontTx/>
              <a:buChar char="-"/>
            </a:pPr>
            <a:r>
              <a:rPr lang="en-US" sz="2000" dirty="0"/>
              <a:t>leptons (τ)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55E5FEB-AC1E-B15D-EACC-0CF183DAC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460" y="1773554"/>
            <a:ext cx="4706175" cy="268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A80DA14F-DAE0-CA41-4409-9862C48C1DDA}"/>
              </a:ext>
            </a:extLst>
          </p:cNvPr>
          <p:cNvSpPr txBox="1">
            <a:spLocks/>
          </p:cNvSpPr>
          <p:nvPr/>
        </p:nvSpPr>
        <p:spPr>
          <a:xfrm>
            <a:off x="1216634" y="4629169"/>
            <a:ext cx="4653001" cy="1894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/>
              <a:t>Future Colliders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/>
              <a:t>=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6"/>
                </a:solidFill>
              </a:rPr>
              <a:t>Higgs</a:t>
            </a:r>
            <a:r>
              <a:rPr lang="en-US" sz="2000" dirty="0"/>
              <a:t> factories for precious measurements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80C31E8-02D7-7854-688F-8A6B672F705C}"/>
              </a:ext>
            </a:extLst>
          </p:cNvPr>
          <p:cNvSpPr/>
          <p:nvPr/>
        </p:nvSpPr>
        <p:spPr>
          <a:xfrm>
            <a:off x="3986670" y="2358899"/>
            <a:ext cx="480060" cy="63684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1A7ADD-3382-034A-BC82-134CE89F386C}"/>
              </a:ext>
            </a:extLst>
          </p:cNvPr>
          <p:cNvSpPr/>
          <p:nvPr/>
        </p:nvSpPr>
        <p:spPr>
          <a:xfrm>
            <a:off x="4973460" y="1645974"/>
            <a:ext cx="480060" cy="63684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9287140-8B58-BB39-D66E-597A114C579C}"/>
              </a:ext>
            </a:extLst>
          </p:cNvPr>
          <p:cNvSpPr/>
          <p:nvPr/>
        </p:nvSpPr>
        <p:spPr>
          <a:xfrm>
            <a:off x="4939462" y="2602104"/>
            <a:ext cx="480060" cy="63684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6B8C5B2-7BA1-884D-9615-3EFF3365414F}"/>
              </a:ext>
            </a:extLst>
          </p:cNvPr>
          <p:cNvSpPr txBox="1"/>
          <p:nvPr/>
        </p:nvSpPr>
        <p:spPr>
          <a:xfrm>
            <a:off x="937260" y="1917246"/>
            <a:ext cx="2754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>
                    <a:lumMod val="50000"/>
                  </a:schemeClr>
                </a:solidFill>
              </a:rPr>
              <a:t>at 240 </a:t>
            </a:r>
            <a:r>
              <a:rPr lang="de-DE" sz="2000" dirty="0" err="1">
                <a:solidFill>
                  <a:schemeClr val="bg1">
                    <a:lumMod val="50000"/>
                  </a:schemeClr>
                </a:solidFill>
              </a:rPr>
              <a:t>GeV</a:t>
            </a:r>
            <a:endParaRPr lang="de-DE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E9A960-0A74-5B11-342C-70D0D7CF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9B4A63-3328-A3B1-5833-3776896BE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296" y="2586734"/>
            <a:ext cx="10276084" cy="435133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DE" dirty="0" err="1"/>
              <a:t>Crystalized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challenges</a:t>
            </a:r>
            <a:r>
              <a:rPr lang="de-DE" dirty="0"/>
              <a:t> in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:</a:t>
            </a:r>
          </a:p>
          <a:p>
            <a:pPr lvl="1">
              <a:buFontTx/>
              <a:buChar char="-"/>
            </a:pPr>
            <a:r>
              <a:rPr lang="de-DE" dirty="0"/>
              <a:t>Fake </a:t>
            </a:r>
            <a:r>
              <a:rPr lang="de-DE" dirty="0" err="1"/>
              <a:t>neutrals</a:t>
            </a:r>
            <a:endParaRPr lang="de-DE" dirty="0"/>
          </a:p>
          <a:p>
            <a:pPr lvl="1">
              <a:buFontTx/>
              <a:buChar char="-"/>
            </a:pPr>
            <a:r>
              <a:rPr lang="en-US" dirty="0"/>
              <a:t>Unassociated </a:t>
            </a:r>
            <a:r>
              <a:rPr lang="en-US"/>
              <a:t>tracks to </a:t>
            </a:r>
            <a:r>
              <a:rPr lang="en-US" dirty="0"/>
              <a:t>PFOs </a:t>
            </a:r>
            <a:endParaRPr lang="de-DE" dirty="0"/>
          </a:p>
          <a:p>
            <a:pPr>
              <a:buFontTx/>
              <a:buChar char="-"/>
            </a:pPr>
            <a:r>
              <a:rPr lang="de-DE" dirty="0" err="1"/>
              <a:t>Studied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tagging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in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: </a:t>
            </a:r>
            <a:r>
              <a:rPr lang="de-DE" b="1" dirty="0" err="1"/>
              <a:t>improvement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Pandora </a:t>
            </a:r>
            <a:r>
              <a:rPr lang="de-DE" b="1" dirty="0" err="1"/>
              <a:t>Particle</a:t>
            </a:r>
            <a:r>
              <a:rPr lang="de-DE" b="1" dirty="0"/>
              <a:t> Flow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curcial</a:t>
            </a:r>
            <a:endParaRPr lang="de-DE" b="1" dirty="0"/>
          </a:p>
          <a:p>
            <a:pPr>
              <a:buFontTx/>
              <a:buChar char="-"/>
            </a:pPr>
            <a:r>
              <a:rPr lang="de-DE" dirty="0"/>
              <a:t>Work-in-progress </a:t>
            </a:r>
            <a:r>
              <a:rPr lang="de-DE" b="1" dirty="0"/>
              <a:t>key4hep </a:t>
            </a:r>
            <a:r>
              <a:rPr lang="de-DE" b="1" dirty="0" err="1"/>
              <a:t>implementation</a:t>
            </a:r>
            <a:r>
              <a:rPr lang="de-DE" b="1" dirty="0"/>
              <a:t> </a:t>
            </a:r>
            <a:r>
              <a:rPr lang="de-DE" dirty="0" err="1"/>
              <a:t>of</a:t>
            </a:r>
            <a:r>
              <a:rPr lang="de-DE" dirty="0"/>
              <a:t> CLD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jet</a:t>
            </a:r>
            <a:r>
              <a:rPr lang="de-DE" dirty="0"/>
              <a:t> </a:t>
            </a:r>
            <a:r>
              <a:rPr lang="de-DE" dirty="0" err="1"/>
              <a:t>tagging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7 </a:t>
            </a:r>
            <a:r>
              <a:rPr lang="de-DE" dirty="0" err="1"/>
              <a:t>flavors</a:t>
            </a:r>
            <a:endParaRPr lang="de-DE" dirty="0"/>
          </a:p>
          <a:p>
            <a:pPr>
              <a:buFontTx/>
              <a:buChar char="-"/>
            </a:pPr>
            <a:endParaRPr lang="de-DE" dirty="0"/>
          </a:p>
          <a:p>
            <a:pPr lvl="1">
              <a:buFontTx/>
              <a:buChar char="-"/>
            </a:pPr>
            <a:endParaRPr lang="de-DE" dirty="0"/>
          </a:p>
          <a:p>
            <a:pPr>
              <a:buFontTx/>
              <a:buChar char="-"/>
            </a:pPr>
            <a:endParaRPr lang="de-DE" dirty="0"/>
          </a:p>
          <a:p>
            <a:pPr>
              <a:buFontTx/>
              <a:buChar char="-"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0A1B61-7B17-F384-7FD5-E3BB178D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1C99588-47C9-F205-68A6-7D9AE221B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20</a:t>
            </a:fld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9F8C806-ADC3-4CA4-4B8D-90CABC90E6DE}"/>
              </a:ext>
            </a:extLst>
          </p:cNvPr>
          <p:cNvGrpSpPr/>
          <p:nvPr/>
        </p:nvGrpSpPr>
        <p:grpSpPr>
          <a:xfrm rot="20538775">
            <a:off x="10507898" y="2314754"/>
            <a:ext cx="1691804" cy="4552087"/>
            <a:chOff x="3180526" y="3652964"/>
            <a:chExt cx="1634050" cy="4228072"/>
          </a:xfrm>
        </p:grpSpPr>
        <p:sp>
          <p:nvSpPr>
            <p:cNvPr id="9" name="Bogen 8">
              <a:extLst>
                <a:ext uri="{FF2B5EF4-FFF2-40B4-BE49-F238E27FC236}">
                  <a16:creationId xmlns:a16="http://schemas.microsoft.com/office/drawing/2014/main" id="{35C0B517-386C-03D5-99EF-801EBA03D02E}"/>
                </a:ext>
              </a:extLst>
            </p:cNvPr>
            <p:cNvSpPr/>
            <p:nvPr/>
          </p:nvSpPr>
          <p:spPr>
            <a:xfrm rot="21120093">
              <a:off x="3180526" y="3915753"/>
              <a:ext cx="920131" cy="3965283"/>
            </a:xfrm>
            <a:prstGeom prst="arc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" name="Picture 2" descr="clip art of cone shape - Clip Art Library">
              <a:extLst>
                <a:ext uri="{FF2B5EF4-FFF2-40B4-BE49-F238E27FC236}">
                  <a16:creationId xmlns:a16="http://schemas.microsoft.com/office/drawing/2014/main" id="{03683769-0C63-C122-3093-D3ACF33CA5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357053" y="4231796"/>
              <a:ext cx="1457523" cy="177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50520CDB-AA35-9034-2A75-79A2E7C11736}"/>
                </a:ext>
              </a:extLst>
            </p:cNvPr>
            <p:cNvCxnSpPr>
              <a:cxnSpLocks/>
              <a:endCxn id="10" idx="0"/>
            </p:cNvCxnSpPr>
            <p:nvPr/>
          </p:nvCxnSpPr>
          <p:spPr>
            <a:xfrm>
              <a:off x="4038183" y="3784747"/>
              <a:ext cx="47631" cy="2224517"/>
            </a:xfrm>
            <a:prstGeom prst="line">
              <a:avLst/>
            </a:prstGeom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783CEC64-8472-0D6F-CF53-6FC00817ED04}"/>
                </a:ext>
              </a:extLst>
            </p:cNvPr>
            <p:cNvCxnSpPr>
              <a:cxnSpLocks/>
              <a:endCxn id="10" idx="0"/>
            </p:cNvCxnSpPr>
            <p:nvPr/>
          </p:nvCxnSpPr>
          <p:spPr>
            <a:xfrm flipH="1">
              <a:off x="4085814" y="3725553"/>
              <a:ext cx="364126" cy="2283711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räne 12">
              <a:extLst>
                <a:ext uri="{FF2B5EF4-FFF2-40B4-BE49-F238E27FC236}">
                  <a16:creationId xmlns:a16="http://schemas.microsoft.com/office/drawing/2014/main" id="{2B839520-B791-2D52-B291-83C4A2C14A3C}"/>
                </a:ext>
              </a:extLst>
            </p:cNvPr>
            <p:cNvSpPr/>
            <p:nvPr/>
          </p:nvSpPr>
          <p:spPr>
            <a:xfrm rot="8646941">
              <a:off x="3915550" y="3652964"/>
              <a:ext cx="304440" cy="354020"/>
            </a:xfrm>
            <a:prstGeom prst="teardrop">
              <a:avLst>
                <a:gd name="adj" fmla="val 1217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räne 13">
              <a:extLst>
                <a:ext uri="{FF2B5EF4-FFF2-40B4-BE49-F238E27FC236}">
                  <a16:creationId xmlns:a16="http://schemas.microsoft.com/office/drawing/2014/main" id="{614E6F5B-E881-3CD0-1EF0-F4700A67ACDA}"/>
                </a:ext>
              </a:extLst>
            </p:cNvPr>
            <p:cNvSpPr/>
            <p:nvPr/>
          </p:nvSpPr>
          <p:spPr>
            <a:xfrm rot="6026448">
              <a:off x="3278070" y="3735854"/>
              <a:ext cx="242075" cy="265596"/>
            </a:xfrm>
            <a:prstGeom prst="teardrop">
              <a:avLst>
                <a:gd name="adj" fmla="val 1217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:a16="http://schemas.microsoft.com/office/drawing/2014/main" id="{683B38A0-D7E2-E514-4225-036D56310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712" y="327962"/>
            <a:ext cx="3897421" cy="2258772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44C540B8-3FDE-80B9-71FF-69BEEC4081C1}"/>
              </a:ext>
            </a:extLst>
          </p:cNvPr>
          <p:cNvSpPr txBox="1"/>
          <p:nvPr/>
        </p:nvSpPr>
        <p:spPr>
          <a:xfrm>
            <a:off x="6771321" y="1272682"/>
            <a:ext cx="2077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92967C4-D8A3-E7FE-9032-AB1AB4B281E2}"/>
              </a:ext>
            </a:extLst>
          </p:cNvPr>
          <p:cNvSpPr txBox="1"/>
          <p:nvPr/>
        </p:nvSpPr>
        <p:spPr>
          <a:xfrm>
            <a:off x="765295" y="1698230"/>
            <a:ext cx="6006025" cy="888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Char char="-"/>
              <a:defRPr sz="28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Tx/>
              <a:buChar char="-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 err="1"/>
              <a:t>Studied</a:t>
            </a:r>
            <a:r>
              <a:rPr lang="de-DE" dirty="0"/>
              <a:t> </a:t>
            </a:r>
            <a:r>
              <a:rPr lang="de-DE" b="1" dirty="0" err="1"/>
              <a:t>jet</a:t>
            </a:r>
            <a:r>
              <a:rPr lang="de-DE" b="1" dirty="0"/>
              <a:t> </a:t>
            </a:r>
            <a:r>
              <a:rPr lang="de-DE" b="1" dirty="0" err="1"/>
              <a:t>tagging</a:t>
            </a:r>
            <a:r>
              <a:rPr lang="de-DE" b="1" dirty="0"/>
              <a:t> </a:t>
            </a:r>
            <a:r>
              <a:rPr lang="de-DE" dirty="0"/>
              <a:t>in </a:t>
            </a:r>
            <a:r>
              <a:rPr lang="de-DE" dirty="0" err="1"/>
              <a:t>full</a:t>
            </a:r>
            <a:r>
              <a:rPr lang="de-DE" dirty="0"/>
              <a:t> (CLD) and fast (CLD, IDEA) </a:t>
            </a:r>
            <a:r>
              <a:rPr lang="de-DE" dirty="0" err="1"/>
              <a:t>simulation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653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F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45659D-3321-723D-82B1-900F3A037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Backup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4F5020-59CB-6AA5-025A-EBE93C555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B67666-877B-279A-AA6F-A234D4E8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t>21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2CA7FC0-1E1D-9CE7-8D79-33F6DA737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096" y="3550358"/>
            <a:ext cx="3206750" cy="127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93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886F0B0D-71BA-C1AE-C06B-15AAE07569C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/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𝑟𝑒𝑙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to</a:t>
                </a:r>
                <a:r>
                  <a:rPr lang="de-DE" dirty="0"/>
                  <a:t> fake </a:t>
                </a:r>
                <a:r>
                  <a:rPr lang="de-DE" dirty="0" err="1"/>
                  <a:t>neutrons</a:t>
                </a:r>
                <a:endParaRPr lang="de-DE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886F0B0D-71BA-C1AE-C06B-15AAE07569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F9C622-46FA-3E4B-63D3-1164CD8AB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C7086A-0D63-D92D-4F86-46C31244B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6072D28-E016-7ED7-C565-AF538D90A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37" y="2028099"/>
            <a:ext cx="5569236" cy="3664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988EA71A-2CE9-6068-FE8A-F0EC60B166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06898" y="2391443"/>
                <a:ext cx="3914261" cy="36641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Tx/>
                  <a:buChar char="-"/>
                </a:pPr>
                <a:r>
                  <a:rPr lang="en-US" sz="2000" dirty="0"/>
                  <a:t>If constituents and jet have similar</a:t>
                </a:r>
                <a14:m>
                  <m:oMath xmlns:m="http://schemas.openxmlformats.org/officeDocument/2006/math"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dirty="0"/>
                  <a:t>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𝑟𝑒𝑙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→±</m:t>
                    </m:r>
                    <m:f>
                      <m:f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000" dirty="0"/>
              </a:p>
              <a:p>
                <a:pPr>
                  <a:buFontTx/>
                  <a:buChar char="-"/>
                </a:pPr>
                <a:r>
                  <a:rPr lang="en-US" sz="2000" dirty="0"/>
                  <a:t>High energetic charged particle dominate jet kinematics</a:t>
                </a:r>
              </a:p>
              <a:p>
                <a:pPr>
                  <a:buFontTx/>
                  <a:buChar char="-"/>
                </a:pPr>
                <a:r>
                  <a:rPr lang="en-US" sz="2000" dirty="0"/>
                  <a:t>Fake neutron similar angles as charged particle, so also similar angles to jet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peaks in distribution</a:t>
                </a:r>
              </a:p>
            </p:txBody>
          </p:sp>
        </mc:Choice>
        <mc:Fallback xmlns="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988EA71A-2CE9-6068-FE8A-F0EC60B16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6898" y="2391443"/>
                <a:ext cx="3914261" cy="3664138"/>
              </a:xfrm>
              <a:prstGeom prst="rect">
                <a:avLst/>
              </a:prstGeom>
              <a:blipFill>
                <a:blip r:embed="rId4"/>
                <a:stretch>
                  <a:fillRect l="-2181" t="-2662" r="-21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 descr="Ein Bild, das Text, Diagramm, Reihe, Karte enthält.&#10;&#10;Automatisch generierte Beschreibung">
            <a:extLst>
              <a:ext uri="{FF2B5EF4-FFF2-40B4-BE49-F238E27FC236}">
                <a16:creationId xmlns:a16="http://schemas.microsoft.com/office/drawing/2014/main" id="{40C191BB-E684-8BBA-DDF2-9EADEA0475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185" y="2950951"/>
            <a:ext cx="2033178" cy="181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38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57621-4EC7-E975-1885-80134F218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Multiplicities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C14A926-AC12-22F3-9B70-BD7CFFA08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D90193B-084D-4C37-6E87-A45CCC1A2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23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D788530-C7EB-A945-0925-7E9E658F9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74" y="1625273"/>
            <a:ext cx="10407316" cy="455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914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F0B0D-71BA-C1AE-C06B-15AAE0756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Input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network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F9C622-46FA-3E4B-63D3-1164CD8AB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C7086A-0D63-D92D-4F86-46C31244B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24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D139C5B-68ED-44FC-C203-6AB070AB8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88638"/>
            <a:ext cx="5543835" cy="4750044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D0DBBF4-BE62-833A-62A1-8888F2BAAF68}"/>
              </a:ext>
            </a:extLst>
          </p:cNvPr>
          <p:cNvSpPr txBox="1">
            <a:spLocks/>
          </p:cNvSpPr>
          <p:nvPr/>
        </p:nvSpPr>
        <p:spPr>
          <a:xfrm>
            <a:off x="1038510" y="6238682"/>
            <a:ext cx="10687050" cy="508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from </a:t>
            </a:r>
            <a:r>
              <a:rPr lang="en-US" sz="1600" dirty="0">
                <a:hlinkClick r:id="rId3"/>
              </a:rPr>
              <a:t>IDEA fast sim tagging</a:t>
            </a:r>
            <a:endParaRPr lang="en-US" sz="1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40FD51EF-B0B5-B52A-CD82-20E1EDBCAC45}"/>
                  </a:ext>
                </a:extLst>
              </p14:cNvPr>
              <p14:cNvContentPartPr/>
              <p14:nvPr/>
            </p14:nvContentPartPr>
            <p14:xfrm>
              <a:off x="1296523" y="5152162"/>
              <a:ext cx="4417200" cy="36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40FD51EF-B0B5-B52A-CD82-20E1EDBCAC4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7523" y="5143522"/>
                <a:ext cx="443484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A6A8200D-25AF-84B4-0216-ABD233952221}"/>
                  </a:ext>
                </a:extLst>
              </p14:cNvPr>
              <p14:cNvContentPartPr/>
              <p14:nvPr/>
            </p14:nvContentPartPr>
            <p14:xfrm>
              <a:off x="1300843" y="4968202"/>
              <a:ext cx="4163400" cy="36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A6A8200D-25AF-84B4-0216-ABD23395222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91843" y="4959202"/>
                <a:ext cx="418104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498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52FF8F-A7BE-7F84-92F0-3009AB2BC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Higgs </a:t>
            </a:r>
            <a:r>
              <a:rPr lang="de-DE" dirty="0" err="1"/>
              <a:t>channels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C86EC1-6BEE-B26B-5856-536855E4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B070A6-A5A4-B144-1E99-58A8688F1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25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9D3AF7-788D-0542-954A-64ADA47A2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93762"/>
            <a:ext cx="9123947" cy="472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17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4425F2-323B-5FA5-B97F-2D917203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Machine Learning (ML)?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4AA8E32-E56C-EF7D-3958-6F940274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3A8CD0-1C80-DCE2-3DBB-D3CD549A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EED89956-C77B-3DA5-B5D6-6B20605D15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FB47310-D984-4655-C6EC-28F224B52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838" y="1769545"/>
            <a:ext cx="6713220" cy="4706255"/>
          </a:xfrm>
          <a:prstGeom prst="rect">
            <a:avLst/>
          </a:prstGeom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995C1EA-1D37-EF44-2815-098EA3CFC237}"/>
              </a:ext>
            </a:extLst>
          </p:cNvPr>
          <p:cNvSpPr txBox="1">
            <a:spLocks/>
          </p:cNvSpPr>
          <p:nvPr/>
        </p:nvSpPr>
        <p:spPr>
          <a:xfrm rot="16200000">
            <a:off x="-1182287" y="3638729"/>
            <a:ext cx="4653001" cy="415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/>
              <a:t>Performance of the tagger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957A26A3-0F1E-9A2B-5A59-7EAE09C3614F}"/>
              </a:ext>
            </a:extLst>
          </p:cNvPr>
          <p:cNvCxnSpPr>
            <a:cxnSpLocks/>
          </p:cNvCxnSpPr>
          <p:nvPr/>
        </p:nvCxnSpPr>
        <p:spPr>
          <a:xfrm flipV="1">
            <a:off x="2598051" y="3680553"/>
            <a:ext cx="0" cy="1363022"/>
          </a:xfrm>
          <a:prstGeom prst="straightConnector1">
            <a:avLst/>
          </a:prstGeom>
          <a:ln w="5715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1CDD7205-795F-BF42-C9E0-D784069853A5}"/>
              </a:ext>
            </a:extLst>
          </p:cNvPr>
          <p:cNvSpPr txBox="1">
            <a:spLocks/>
          </p:cNvSpPr>
          <p:nvPr/>
        </p:nvSpPr>
        <p:spPr>
          <a:xfrm>
            <a:off x="2284865" y="3293779"/>
            <a:ext cx="1369230" cy="552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better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D613731-5CAB-DAB3-DE22-6CF3D0D62BF6}"/>
              </a:ext>
            </a:extLst>
          </p:cNvPr>
          <p:cNvSpPr txBox="1">
            <a:spLocks/>
          </p:cNvSpPr>
          <p:nvPr/>
        </p:nvSpPr>
        <p:spPr>
          <a:xfrm>
            <a:off x="10135341" y="1690688"/>
            <a:ext cx="1369230" cy="552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2045?</a:t>
            </a:r>
          </a:p>
        </p:txBody>
      </p:sp>
      <p:sp>
        <p:nvSpPr>
          <p:cNvPr id="15" name="Multiplikationszeichen 14">
            <a:extLst>
              <a:ext uri="{FF2B5EF4-FFF2-40B4-BE49-F238E27FC236}">
                <a16:creationId xmlns:a16="http://schemas.microsoft.com/office/drawing/2014/main" id="{2AB2F4B4-A7F9-0F99-5470-8C3576A885DE}"/>
              </a:ext>
            </a:extLst>
          </p:cNvPr>
          <p:cNvSpPr/>
          <p:nvPr/>
        </p:nvSpPr>
        <p:spPr>
          <a:xfrm>
            <a:off x="10286112" y="1007642"/>
            <a:ext cx="580252" cy="683046"/>
          </a:xfrm>
          <a:prstGeom prst="mathMultipl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697DF12D-5E7A-398C-922F-7C094D5A1329}"/>
              </a:ext>
            </a:extLst>
          </p:cNvPr>
          <p:cNvSpPr txBox="1">
            <a:spLocks/>
          </p:cNvSpPr>
          <p:nvPr/>
        </p:nvSpPr>
        <p:spPr>
          <a:xfrm>
            <a:off x="8343670" y="2243283"/>
            <a:ext cx="3583341" cy="1042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Stunning improvement of jet-flavor tagging through ML over the last decade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A73FAE7-C79E-0E2D-20EF-2F7A5A058289}"/>
              </a:ext>
            </a:extLst>
          </p:cNvPr>
          <p:cNvSpPr txBox="1"/>
          <p:nvPr/>
        </p:nvSpPr>
        <p:spPr>
          <a:xfrm>
            <a:off x="1747777" y="6214191"/>
            <a:ext cx="21351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>
                <a:hlinkClick r:id="rId4"/>
              </a:rPr>
              <a:t>https://doi.org/10.1140/epjs/s11734-024-01234-y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269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3AE46-B7C7-4868-6631-96E61C1AB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43A23F-C79A-AEE5-BEC2-8082DBB0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&amp; Full Simulation at FCC-</a:t>
            </a:r>
            <a:r>
              <a:rPr lang="en-US" dirty="0" err="1"/>
              <a:t>ee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C18B079-5243-7ACB-37C0-4A8FD952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22C039D-10C3-9D06-C536-A7FBD4098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1BA525A-0B56-C2B7-2714-9DF5C227C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169" y="1460510"/>
            <a:ext cx="3006699" cy="270150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A9473BD-6C3D-B11B-4BF8-3D650DCFF91E}"/>
              </a:ext>
            </a:extLst>
          </p:cNvPr>
          <p:cNvSpPr txBox="1"/>
          <p:nvPr/>
        </p:nvSpPr>
        <p:spPr>
          <a:xfrm rot="16200000">
            <a:off x="-270634" y="2462259"/>
            <a:ext cx="25761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hlinkClick r:id="rId4"/>
              </a:rPr>
              <a:t>https://arxiv.org/pdf/1911.12230</a:t>
            </a:r>
            <a:endParaRPr lang="de-DE" sz="1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B2A840F-4B95-E5E6-F2D8-DCD87214F4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674" y="4162018"/>
            <a:ext cx="3137926" cy="265005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01443B0-04AB-4B04-E03D-29426AEA60FB}"/>
              </a:ext>
            </a:extLst>
          </p:cNvPr>
          <p:cNvSpPr txBox="1"/>
          <p:nvPr/>
        </p:nvSpPr>
        <p:spPr>
          <a:xfrm rot="16200000">
            <a:off x="-468020" y="5075339"/>
            <a:ext cx="29708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>
                <a:hlinkClick r:id="rId6"/>
              </a:rPr>
              <a:t>https://doi.org/10.22323/1.414.0337</a:t>
            </a:r>
            <a:endParaRPr lang="de-DE" dirty="0"/>
          </a:p>
        </p:txBody>
      </p:sp>
      <p:graphicFrame>
        <p:nvGraphicFramePr>
          <p:cNvPr id="14" name="Tabelle 13">
            <a:extLst>
              <a:ext uri="{FF2B5EF4-FFF2-40B4-BE49-F238E27FC236}">
                <a16:creationId xmlns:a16="http://schemas.microsoft.com/office/drawing/2014/main" id="{354B6A8B-D6EF-DDB3-A8AF-44E2EF25329F}"/>
              </a:ext>
            </a:extLst>
          </p:cNvPr>
          <p:cNvGraphicFramePr>
            <a:graphicFrameLocks noGrp="1"/>
          </p:cNvGraphicFramePr>
          <p:nvPr/>
        </p:nvGraphicFramePr>
        <p:xfrm>
          <a:off x="4038600" y="1729453"/>
          <a:ext cx="7965936" cy="4252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5647">
                  <a:extLst>
                    <a:ext uri="{9D8B030D-6E8A-4147-A177-3AD203B41FA5}">
                      <a16:colId xmlns:a16="http://schemas.microsoft.com/office/drawing/2014/main" val="1355935341"/>
                    </a:ext>
                  </a:extLst>
                </a:gridCol>
                <a:gridCol w="3463146">
                  <a:extLst>
                    <a:ext uri="{9D8B030D-6E8A-4147-A177-3AD203B41FA5}">
                      <a16:colId xmlns:a16="http://schemas.microsoft.com/office/drawing/2014/main" val="1969904086"/>
                    </a:ext>
                  </a:extLst>
                </a:gridCol>
                <a:gridCol w="3257143">
                  <a:extLst>
                    <a:ext uri="{9D8B030D-6E8A-4147-A177-3AD203B41FA5}">
                      <a16:colId xmlns:a16="http://schemas.microsoft.com/office/drawing/2014/main" val="2391334430"/>
                    </a:ext>
                  </a:extLst>
                </a:gridCol>
              </a:tblGrid>
              <a:tr h="504707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Fast simulation</a:t>
                      </a:r>
                      <a:endParaRPr lang="de-D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Full simulation</a:t>
                      </a:r>
                      <a:endParaRPr lang="de-D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038560"/>
                  </a:ext>
                </a:extLst>
              </a:tr>
              <a:tr h="804136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time &amp; computational efficient early-stage feasibility studies</a:t>
                      </a:r>
                      <a:endParaRPr lang="de-D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more realistic description of detector concept and reconstruction algorithms</a:t>
                      </a:r>
                      <a:endParaRPr lang="de-D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64151"/>
                  </a:ext>
                </a:extLst>
              </a:tr>
              <a:tr h="1376067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800" b="1" dirty="0"/>
                        <a:t>CLD</a:t>
                      </a:r>
                      <a:endParaRPr lang="de-DE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IDEA fast simulation with silicon tracker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Using GEANT4 and Marlin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4363"/>
                  </a:ext>
                </a:extLst>
              </a:tr>
              <a:tr h="1366092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800" b="1" dirty="0"/>
                        <a:t>IDEA</a:t>
                      </a:r>
                      <a:endParaRPr lang="de-DE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Using DELPHES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-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59115"/>
                  </a:ext>
                </a:extLst>
              </a:tr>
            </a:tbl>
          </a:graphicData>
        </a:graphic>
      </p:graphicFrame>
      <p:pic>
        <p:nvPicPr>
          <p:cNvPr id="3076" name="Picture 4" descr="grüner Haken">
            <a:extLst>
              <a:ext uri="{FF2B5EF4-FFF2-40B4-BE49-F238E27FC236}">
                <a16:creationId xmlns:a16="http://schemas.microsoft.com/office/drawing/2014/main" id="{DDF6D612-705D-A75D-9029-052B6008F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902" y="3730057"/>
            <a:ext cx="727113" cy="7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grüner Haken">
            <a:extLst>
              <a:ext uri="{FF2B5EF4-FFF2-40B4-BE49-F238E27FC236}">
                <a16:creationId xmlns:a16="http://schemas.microsoft.com/office/drawing/2014/main" id="{9DF8655B-5D80-57CC-6FFE-C63BE1A34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902" y="4936138"/>
            <a:ext cx="727113" cy="7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grüner Haken">
            <a:extLst>
              <a:ext uri="{FF2B5EF4-FFF2-40B4-BE49-F238E27FC236}">
                <a16:creationId xmlns:a16="http://schemas.microsoft.com/office/drawing/2014/main" id="{2CF4069A-875F-7CB9-DB8D-39AF3CE6C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4887" y="3701985"/>
            <a:ext cx="727113" cy="7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E3A5489-5DDF-E67C-9D0E-EB122869C676}"/>
              </a:ext>
            </a:extLst>
          </p:cNvPr>
          <p:cNvSpPr/>
          <p:nvPr/>
        </p:nvSpPr>
        <p:spPr>
          <a:xfrm>
            <a:off x="5463540" y="3509010"/>
            <a:ext cx="6728460" cy="22517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124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2A66C-702F-AF4C-6F68-07FC83325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&amp; Full Simulation at FCC-</a:t>
            </a:r>
            <a:r>
              <a:rPr lang="en-US" dirty="0" err="1"/>
              <a:t>ee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825EF0-D905-D144-E1AD-463DB15B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8ED41B-FBF6-667E-7542-572005197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99A17A1-70FB-5D2E-BDF9-C5A49EB52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169" y="1460510"/>
            <a:ext cx="3006699" cy="270150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D3787B5-0E9F-A8F8-8C00-953EA5A31F91}"/>
              </a:ext>
            </a:extLst>
          </p:cNvPr>
          <p:cNvSpPr txBox="1"/>
          <p:nvPr/>
        </p:nvSpPr>
        <p:spPr>
          <a:xfrm rot="16200000">
            <a:off x="-270634" y="2462259"/>
            <a:ext cx="25761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hlinkClick r:id="rId4"/>
              </a:rPr>
              <a:t>https://arxiv.org/pdf/1911.12230</a:t>
            </a:r>
            <a:endParaRPr lang="de-DE" sz="1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B8D21A9-8CF0-63C7-10DB-8501C41B1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674" y="4162018"/>
            <a:ext cx="3137926" cy="265005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6D8B175E-EB02-0AE3-7323-445BA167C492}"/>
              </a:ext>
            </a:extLst>
          </p:cNvPr>
          <p:cNvSpPr txBox="1"/>
          <p:nvPr/>
        </p:nvSpPr>
        <p:spPr>
          <a:xfrm rot="16200000">
            <a:off x="-468020" y="5075339"/>
            <a:ext cx="29708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>
                <a:hlinkClick r:id="rId6"/>
              </a:rPr>
              <a:t>https://doi.org/10.22323/1.414.0337</a:t>
            </a:r>
            <a:endParaRPr lang="de-DE" dirty="0"/>
          </a:p>
        </p:txBody>
      </p:sp>
      <p:graphicFrame>
        <p:nvGraphicFramePr>
          <p:cNvPr id="14" name="Tabelle 13">
            <a:extLst>
              <a:ext uri="{FF2B5EF4-FFF2-40B4-BE49-F238E27FC236}">
                <a16:creationId xmlns:a16="http://schemas.microsoft.com/office/drawing/2014/main" id="{143073C2-5209-DFB9-A448-505F21C58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148231"/>
              </p:ext>
            </p:extLst>
          </p:nvPr>
        </p:nvGraphicFramePr>
        <p:xfrm>
          <a:off x="4038600" y="1729453"/>
          <a:ext cx="7965936" cy="4252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5647">
                  <a:extLst>
                    <a:ext uri="{9D8B030D-6E8A-4147-A177-3AD203B41FA5}">
                      <a16:colId xmlns:a16="http://schemas.microsoft.com/office/drawing/2014/main" val="1355935341"/>
                    </a:ext>
                  </a:extLst>
                </a:gridCol>
                <a:gridCol w="3463146">
                  <a:extLst>
                    <a:ext uri="{9D8B030D-6E8A-4147-A177-3AD203B41FA5}">
                      <a16:colId xmlns:a16="http://schemas.microsoft.com/office/drawing/2014/main" val="1969904086"/>
                    </a:ext>
                  </a:extLst>
                </a:gridCol>
                <a:gridCol w="3257143">
                  <a:extLst>
                    <a:ext uri="{9D8B030D-6E8A-4147-A177-3AD203B41FA5}">
                      <a16:colId xmlns:a16="http://schemas.microsoft.com/office/drawing/2014/main" val="2391334430"/>
                    </a:ext>
                  </a:extLst>
                </a:gridCol>
              </a:tblGrid>
              <a:tr h="504707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Fast simulation</a:t>
                      </a:r>
                      <a:endParaRPr lang="de-D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Full simulation</a:t>
                      </a:r>
                      <a:endParaRPr lang="de-D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038560"/>
                  </a:ext>
                </a:extLst>
              </a:tr>
              <a:tr h="804136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time &amp; computational efficient early-stage feasibility studies</a:t>
                      </a:r>
                      <a:endParaRPr lang="de-D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more realistic description of detector concept and reconstruction algorithms</a:t>
                      </a:r>
                      <a:endParaRPr lang="de-D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64151"/>
                  </a:ext>
                </a:extLst>
              </a:tr>
              <a:tr h="1376067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800" b="1" dirty="0"/>
                        <a:t>CLD</a:t>
                      </a:r>
                      <a:endParaRPr lang="de-DE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IDEA fast simulation with silicon tracker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Using GEANT4 and Marlin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4363"/>
                  </a:ext>
                </a:extLst>
              </a:tr>
              <a:tr h="1366092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800" b="1" dirty="0"/>
                        <a:t>IDEA</a:t>
                      </a:r>
                      <a:endParaRPr lang="de-DE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Using DELPHES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  <a:p>
                      <a:pPr algn="ctr"/>
                      <a:r>
                        <a:rPr lang="en-US" sz="2000" dirty="0"/>
                        <a:t>-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59115"/>
                  </a:ext>
                </a:extLst>
              </a:tr>
            </a:tbl>
          </a:graphicData>
        </a:graphic>
      </p:graphicFrame>
      <p:pic>
        <p:nvPicPr>
          <p:cNvPr id="3076" name="Picture 4" descr="grüner Haken">
            <a:extLst>
              <a:ext uri="{FF2B5EF4-FFF2-40B4-BE49-F238E27FC236}">
                <a16:creationId xmlns:a16="http://schemas.microsoft.com/office/drawing/2014/main" id="{15C92A5D-C782-D835-15ED-003A6EAB2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902" y="3730057"/>
            <a:ext cx="727113" cy="7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grüner Haken">
            <a:extLst>
              <a:ext uri="{FF2B5EF4-FFF2-40B4-BE49-F238E27FC236}">
                <a16:creationId xmlns:a16="http://schemas.microsoft.com/office/drawing/2014/main" id="{C365B101-D9B1-B336-ADDA-1715A521E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902" y="4936138"/>
            <a:ext cx="727113" cy="7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grüner Haken">
            <a:extLst>
              <a:ext uri="{FF2B5EF4-FFF2-40B4-BE49-F238E27FC236}">
                <a16:creationId xmlns:a16="http://schemas.microsoft.com/office/drawing/2014/main" id="{EC78A8B4-977E-EBF5-8756-EB111A203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4887" y="3701985"/>
            <a:ext cx="727113" cy="7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21A6B4B7-262F-F126-040E-85B7B0467F28}"/>
              </a:ext>
            </a:extLst>
          </p:cNvPr>
          <p:cNvSpPr txBox="1">
            <a:spLocks/>
          </p:cNvSpPr>
          <p:nvPr/>
        </p:nvSpPr>
        <p:spPr>
          <a:xfrm>
            <a:off x="6585920" y="5679292"/>
            <a:ext cx="4767880" cy="1042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Major difference </a:t>
            </a:r>
            <a:r>
              <a:rPr lang="en-US" sz="2000" dirty="0"/>
              <a:t>between CLD &amp; IDEA: IDEA can </a:t>
            </a:r>
            <a:r>
              <a:rPr lang="en-US" sz="2000" dirty="0" err="1"/>
              <a:t>retreive</a:t>
            </a:r>
            <a:r>
              <a:rPr lang="en-US" sz="2000" dirty="0"/>
              <a:t> </a:t>
            </a:r>
            <a:r>
              <a:rPr lang="en-US" sz="2000" b="1" dirty="0"/>
              <a:t>PID</a:t>
            </a:r>
            <a:r>
              <a:rPr lang="en-US" sz="2000" dirty="0"/>
              <a:t> via </a:t>
            </a:r>
            <a:r>
              <a:rPr lang="en-US" sz="2000" dirty="0" err="1"/>
              <a:t>dNdx</a:t>
            </a:r>
            <a:r>
              <a:rPr lang="en-US" sz="2000" dirty="0"/>
              <a:t> &amp; </a:t>
            </a:r>
            <a:r>
              <a:rPr lang="en-US" sz="2000" dirty="0" err="1"/>
              <a:t>ToF</a:t>
            </a:r>
            <a:endParaRPr lang="en-US" sz="2000" dirty="0"/>
          </a:p>
        </p:txBody>
      </p:sp>
      <p:pic>
        <p:nvPicPr>
          <p:cNvPr id="3078" name="Picture 6" descr="Doodle Lightbulb 6&quot; Designer Cut-Outs – Creative Teaching Press">
            <a:extLst>
              <a:ext uri="{FF2B5EF4-FFF2-40B4-BE49-F238E27FC236}">
                <a16:creationId xmlns:a16="http://schemas.microsoft.com/office/drawing/2014/main" id="{892BEDD6-50AD-E88A-19FC-8ADB455B7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999" y="5725558"/>
            <a:ext cx="513202" cy="5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44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12DC5-A5B0-8329-0C82-B4256D6B2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Jet-Flavor Tagging Set-Up</a:t>
            </a:r>
            <a:endParaRPr lang="de-DE" dirty="0"/>
          </a:p>
        </p:txBody>
      </p:sp>
      <p:pic>
        <p:nvPicPr>
          <p:cNvPr id="7" name="Inhaltsplatzhalter 6" descr="Ein Bild, das Text, Screenshot, Diagramm, Schrift enthält.&#10;&#10;Automatisch generierte Beschreibung">
            <a:extLst>
              <a:ext uri="{FF2B5EF4-FFF2-40B4-BE49-F238E27FC236}">
                <a16:creationId xmlns:a16="http://schemas.microsoft.com/office/drawing/2014/main" id="{D5BCDA16-A22E-5296-1766-8BFA0A2E40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70" y="1520322"/>
            <a:ext cx="11360459" cy="3525397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8146C4-2597-7F03-2814-3A602566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ML-</a:t>
            </a:r>
            <a:r>
              <a:rPr lang="de-DE" dirty="0" err="1"/>
              <a:t>based</a:t>
            </a:r>
            <a:r>
              <a:rPr lang="de-DE" dirty="0"/>
              <a:t> Jet Flavor Tagging | sara.aumiller@cern.ch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BD2086-9B0D-9742-1833-DEE1CC7D9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Geschweifte Klammer links 7">
            <a:extLst>
              <a:ext uri="{FF2B5EF4-FFF2-40B4-BE49-F238E27FC236}">
                <a16:creationId xmlns:a16="http://schemas.microsoft.com/office/drawing/2014/main" id="{23D29537-2B34-03B7-6965-358F8645E556}"/>
              </a:ext>
            </a:extLst>
          </p:cNvPr>
          <p:cNvSpPr/>
          <p:nvPr/>
        </p:nvSpPr>
        <p:spPr>
          <a:xfrm rot="16200000">
            <a:off x="5919500" y="2283944"/>
            <a:ext cx="508157" cy="5698474"/>
          </a:xfrm>
          <a:prstGeom prst="leftBrac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A5B4C584-A04A-F5B5-3967-B62121F7B525}"/>
              </a:ext>
            </a:extLst>
          </p:cNvPr>
          <p:cNvSpPr txBox="1">
            <a:spLocks/>
          </p:cNvSpPr>
          <p:nvPr/>
        </p:nvSpPr>
        <p:spPr>
          <a:xfrm>
            <a:off x="4381907" y="5446955"/>
            <a:ext cx="3583341" cy="508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/>
              <a:t>Focus of this work</a:t>
            </a:r>
          </a:p>
        </p:txBody>
      </p:sp>
    </p:spTree>
    <p:extLst>
      <p:ext uri="{BB962C8B-B14F-4D97-AF65-F5344CB8AC3E}">
        <p14:creationId xmlns:p14="http://schemas.microsoft.com/office/powerpoint/2010/main" val="104215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BB45BB-D074-28BE-A250-4FF1760B6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Description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D961AB-24BB-EF63-94CC-02C6932DD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EA8F0D-70EF-81EB-8D80-418AD17ED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7</a:t>
            </a:fld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B12C416-D306-3799-3AE9-9F4138140B24}"/>
              </a:ext>
            </a:extLst>
          </p:cNvPr>
          <p:cNvGrpSpPr/>
          <p:nvPr/>
        </p:nvGrpSpPr>
        <p:grpSpPr>
          <a:xfrm>
            <a:off x="903605" y="1602013"/>
            <a:ext cx="1796018" cy="5111202"/>
            <a:chOff x="3180526" y="3652964"/>
            <a:chExt cx="1634050" cy="4228072"/>
          </a:xfrm>
        </p:grpSpPr>
        <p:sp>
          <p:nvSpPr>
            <p:cNvPr id="7" name="Bogen 6">
              <a:extLst>
                <a:ext uri="{FF2B5EF4-FFF2-40B4-BE49-F238E27FC236}">
                  <a16:creationId xmlns:a16="http://schemas.microsoft.com/office/drawing/2014/main" id="{F124888F-A053-2275-2371-2E6DFB77E0EE}"/>
                </a:ext>
              </a:extLst>
            </p:cNvPr>
            <p:cNvSpPr/>
            <p:nvPr/>
          </p:nvSpPr>
          <p:spPr>
            <a:xfrm rot="21120093">
              <a:off x="3180526" y="3915753"/>
              <a:ext cx="920131" cy="3965283"/>
            </a:xfrm>
            <a:prstGeom prst="arc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Picture 2" descr="clip art of cone shape - Clip Art Library">
              <a:extLst>
                <a:ext uri="{FF2B5EF4-FFF2-40B4-BE49-F238E27FC236}">
                  <a16:creationId xmlns:a16="http://schemas.microsoft.com/office/drawing/2014/main" id="{D880DB27-FFE8-60E9-DA75-E31D79B16B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357053" y="4231796"/>
              <a:ext cx="1457523" cy="177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67A575A7-E9A6-EC33-C4EA-D7112E51EC7C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>
              <a:off x="4038183" y="3784747"/>
              <a:ext cx="47631" cy="2224517"/>
            </a:xfrm>
            <a:prstGeom prst="line">
              <a:avLst/>
            </a:prstGeom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87685D4A-F313-8D6E-9D73-BE24E97B989E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 flipH="1">
              <a:off x="4085814" y="3725553"/>
              <a:ext cx="364126" cy="2283711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räne 10">
              <a:extLst>
                <a:ext uri="{FF2B5EF4-FFF2-40B4-BE49-F238E27FC236}">
                  <a16:creationId xmlns:a16="http://schemas.microsoft.com/office/drawing/2014/main" id="{22744570-3FBE-2088-90D5-73F30EF2398B}"/>
                </a:ext>
              </a:extLst>
            </p:cNvPr>
            <p:cNvSpPr/>
            <p:nvPr/>
          </p:nvSpPr>
          <p:spPr>
            <a:xfrm rot="8646941">
              <a:off x="3915550" y="3652964"/>
              <a:ext cx="304440" cy="354020"/>
            </a:xfrm>
            <a:prstGeom prst="teardrop">
              <a:avLst>
                <a:gd name="adj" fmla="val 1217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Träne 11">
              <a:extLst>
                <a:ext uri="{FF2B5EF4-FFF2-40B4-BE49-F238E27FC236}">
                  <a16:creationId xmlns:a16="http://schemas.microsoft.com/office/drawing/2014/main" id="{BB9C7DF8-C076-6EA3-09A0-7C9D6C3AD234}"/>
                </a:ext>
              </a:extLst>
            </p:cNvPr>
            <p:cNvSpPr/>
            <p:nvPr/>
          </p:nvSpPr>
          <p:spPr>
            <a:xfrm rot="6026448">
              <a:off x="3278070" y="3735854"/>
              <a:ext cx="242075" cy="265596"/>
            </a:xfrm>
            <a:prstGeom prst="teardrop">
              <a:avLst>
                <a:gd name="adj" fmla="val 1217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D4DDD7A0-A3A8-6F4D-D442-7311D9CE022F}"/>
              </a:ext>
            </a:extLst>
          </p:cNvPr>
          <p:cNvSpPr txBox="1">
            <a:spLocks/>
          </p:cNvSpPr>
          <p:nvPr/>
        </p:nvSpPr>
        <p:spPr>
          <a:xfrm>
            <a:off x="3156823" y="1998779"/>
            <a:ext cx="4763755" cy="1042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We characterize the </a:t>
            </a:r>
            <a:r>
              <a:rPr lang="en-US" sz="2000" b="1" dirty="0"/>
              <a:t>jet constituents</a:t>
            </a:r>
            <a:r>
              <a:rPr lang="en-US" sz="20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e 13">
                <a:extLst>
                  <a:ext uri="{FF2B5EF4-FFF2-40B4-BE49-F238E27FC236}">
                    <a16:creationId xmlns:a16="http://schemas.microsoft.com/office/drawing/2014/main" id="{D276E152-0D54-FABE-8C6F-490D6944A7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1872056"/>
                  </p:ext>
                </p:extLst>
              </p:nvPr>
            </p:nvGraphicFramePr>
            <p:xfrm>
              <a:off x="3234491" y="2610762"/>
              <a:ext cx="8653077" cy="1302258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113649">
                      <a:extLst>
                        <a:ext uri="{9D8B030D-6E8A-4147-A177-3AD203B41FA5}">
                          <a16:colId xmlns:a16="http://schemas.microsoft.com/office/drawing/2014/main" val="2990546532"/>
                        </a:ext>
                      </a:extLst>
                    </a:gridCol>
                    <a:gridCol w="2980612">
                      <a:extLst>
                        <a:ext uri="{9D8B030D-6E8A-4147-A177-3AD203B41FA5}">
                          <a16:colId xmlns:a16="http://schemas.microsoft.com/office/drawing/2014/main" val="3211113706"/>
                        </a:ext>
                      </a:extLst>
                    </a:gridCol>
                    <a:gridCol w="3558816">
                      <a:extLst>
                        <a:ext uri="{9D8B030D-6E8A-4147-A177-3AD203B41FA5}">
                          <a16:colId xmlns:a16="http://schemas.microsoft.com/office/drawing/2014/main" val="551372463"/>
                        </a:ext>
                      </a:extLst>
                    </a:gridCol>
                  </a:tblGrid>
                  <a:tr h="343828">
                    <a:tc>
                      <a:txBody>
                        <a:bodyPr/>
                        <a:lstStyle/>
                        <a:p>
                          <a:r>
                            <a:rPr lang="de-DE" b="1" dirty="0" err="1"/>
                            <a:t>Kinematics</a:t>
                          </a:r>
                          <a:r>
                            <a:rPr lang="de-DE" b="1" dirty="0"/>
                            <a:t> (3)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b="1" dirty="0" err="1"/>
                            <a:t>Identification</a:t>
                          </a:r>
                          <a:r>
                            <a:rPr lang="de-DE" b="1" dirty="0"/>
                            <a:t> (7)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b="1" dirty="0"/>
                            <a:t>Track </a:t>
                          </a:r>
                          <a:r>
                            <a:rPr lang="de-DE" b="1" dirty="0" err="1"/>
                            <a:t>displacements</a:t>
                          </a:r>
                          <a:r>
                            <a:rPr lang="de-DE" b="1" dirty="0"/>
                            <a:t> (23)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5145029"/>
                      </a:ext>
                    </a:extLst>
                  </a:tr>
                  <a:tr h="883983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log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𝑟𝑒𝑙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𝑟𝑒𝑙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𝑟𝑒𝑙</m:t>
                                  </m:r>
                                </m:sub>
                              </m:sSub>
                            </m:oMath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reco</a:t>
                          </a:r>
                          <a:r>
                            <a:rPr lang="de-DE" dirty="0"/>
                            <a:t> PID, </a:t>
                          </a:r>
                          <a:r>
                            <a:rPr lang="de-DE" dirty="0" err="1"/>
                            <a:t>charge</a:t>
                          </a:r>
                          <a:r>
                            <a:rPr lang="de-DE" dirty="0"/>
                            <a:t>, PID </a:t>
                          </a:r>
                          <a:r>
                            <a:rPr lang="de-DE" dirty="0" err="1"/>
                            <a:t>flags</a:t>
                          </a:r>
                          <a:r>
                            <a:rPr lang="de-DE" dirty="0"/>
                            <a:t>, </a:t>
                          </a:r>
                        </a:p>
                        <a:p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(</a:t>
                          </a:r>
                          <a:r>
                            <a:rPr lang="de-DE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dNdx</a:t>
                          </a:r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de-DE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ToF</a:t>
                          </a:r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for</a:t>
                          </a:r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IDEA)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, </a:t>
                          </a:r>
                          <a:r>
                            <a:rPr lang="de-DE" dirty="0" err="1"/>
                            <a:t>covariance</a:t>
                          </a:r>
                          <a:r>
                            <a:rPr lang="de-DE" baseline="0" dirty="0"/>
                            <a:t> </a:t>
                          </a:r>
                          <a:r>
                            <a:rPr lang="de-DE" baseline="0" dirty="0" err="1"/>
                            <a:t>matrix</a:t>
                          </a:r>
                          <a:r>
                            <a:rPr lang="de-DE" baseline="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, </a:t>
                          </a:r>
                        </a:p>
                        <a:p>
                          <a:r>
                            <a:rPr lang="de-DE" dirty="0"/>
                            <a:t>SIP in 2D,</a:t>
                          </a:r>
                          <a:r>
                            <a:rPr lang="de-DE" baseline="0" dirty="0"/>
                            <a:t> 3D (&amp; </a:t>
                          </a:r>
                          <a:r>
                            <a:rPr lang="de-DE" baseline="0" dirty="0" err="1"/>
                            <a:t>significance</a:t>
                          </a:r>
                          <a:r>
                            <a:rPr lang="de-DE" baseline="0" dirty="0"/>
                            <a:t>),</a:t>
                          </a:r>
                        </a:p>
                        <a:p>
                          <a:r>
                            <a:rPr lang="de-DE" baseline="0" dirty="0"/>
                            <a:t>Jet-track </a:t>
                          </a:r>
                          <a:r>
                            <a:rPr lang="de-DE" baseline="0" dirty="0" err="1"/>
                            <a:t>distance</a:t>
                          </a:r>
                          <a:r>
                            <a:rPr lang="de-DE" baseline="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de-DE" b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 (&amp; </a:t>
                          </a:r>
                          <a:r>
                            <a:rPr lang="de-DE" dirty="0" err="1"/>
                            <a:t>sig</a:t>
                          </a:r>
                          <a:r>
                            <a:rPr lang="de-DE" dirty="0"/>
                            <a:t>.)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95410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e 13">
                <a:extLst>
                  <a:ext uri="{FF2B5EF4-FFF2-40B4-BE49-F238E27FC236}">
                    <a16:creationId xmlns:a16="http://schemas.microsoft.com/office/drawing/2014/main" id="{D276E152-0D54-FABE-8C6F-490D6944A7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1872056"/>
                  </p:ext>
                </p:extLst>
              </p:nvPr>
            </p:nvGraphicFramePr>
            <p:xfrm>
              <a:off x="3234491" y="2610762"/>
              <a:ext cx="8653077" cy="1306132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113649">
                      <a:extLst>
                        <a:ext uri="{9D8B030D-6E8A-4147-A177-3AD203B41FA5}">
                          <a16:colId xmlns:a16="http://schemas.microsoft.com/office/drawing/2014/main" val="2990546532"/>
                        </a:ext>
                      </a:extLst>
                    </a:gridCol>
                    <a:gridCol w="2980612">
                      <a:extLst>
                        <a:ext uri="{9D8B030D-6E8A-4147-A177-3AD203B41FA5}">
                          <a16:colId xmlns:a16="http://schemas.microsoft.com/office/drawing/2014/main" val="3211113706"/>
                        </a:ext>
                      </a:extLst>
                    </a:gridCol>
                    <a:gridCol w="3558816">
                      <a:extLst>
                        <a:ext uri="{9D8B030D-6E8A-4147-A177-3AD203B41FA5}">
                          <a16:colId xmlns:a16="http://schemas.microsoft.com/office/drawing/2014/main" val="55137246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de-DE" b="1" dirty="0" err="1"/>
                            <a:t>Kinematics</a:t>
                          </a:r>
                          <a:r>
                            <a:rPr lang="de-DE" b="1" dirty="0"/>
                            <a:t> (3)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b="1" dirty="0" err="1"/>
                            <a:t>Identification</a:t>
                          </a:r>
                          <a:r>
                            <a:rPr lang="de-DE" b="1" dirty="0"/>
                            <a:t> (7)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b="1" dirty="0"/>
                            <a:t>Track </a:t>
                          </a:r>
                          <a:r>
                            <a:rPr lang="de-DE" b="1" dirty="0" err="1"/>
                            <a:t>displacements</a:t>
                          </a:r>
                          <a:r>
                            <a:rPr lang="de-DE" b="1" dirty="0"/>
                            <a:t> (23)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5145029"/>
                      </a:ext>
                    </a:extLst>
                  </a:tr>
                  <a:tr h="940372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t="-41290" r="-310086" b="-103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reco</a:t>
                          </a:r>
                          <a:r>
                            <a:rPr lang="de-DE" dirty="0"/>
                            <a:t> PID, </a:t>
                          </a:r>
                          <a:r>
                            <a:rPr lang="de-DE" dirty="0" err="1"/>
                            <a:t>charge</a:t>
                          </a:r>
                          <a:r>
                            <a:rPr lang="de-DE" dirty="0"/>
                            <a:t>, PID </a:t>
                          </a:r>
                          <a:r>
                            <a:rPr lang="de-DE" dirty="0" err="1"/>
                            <a:t>flags</a:t>
                          </a:r>
                          <a:r>
                            <a:rPr lang="de-DE" dirty="0"/>
                            <a:t>, </a:t>
                          </a:r>
                        </a:p>
                        <a:p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(</a:t>
                          </a:r>
                          <a:r>
                            <a:rPr lang="de-DE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dNdx</a:t>
                          </a:r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de-DE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ToF</a:t>
                          </a:r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for</a:t>
                          </a:r>
                          <a:r>
                            <a:rPr lang="de-DE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IDEA)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3322" t="-41290" r="-342" b="-103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95410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80104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0203A-053B-F020-AEE3-251650AA6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Tagging in Fast Simulation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67F964-23EF-BE90-40CA-75EC61E00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AB1B40E-BDF6-AA7B-5A31-633D3BFB0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FC1F892-7E5D-0B2B-2193-FF502023A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214" y="1496824"/>
            <a:ext cx="8119515" cy="4743466"/>
          </a:xfrm>
          <a:prstGeom prst="rect">
            <a:avLst/>
          </a:prstGeom>
        </p:spPr>
      </p:pic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93428E0-FA5E-2F74-409A-4BA730306AAC}"/>
              </a:ext>
            </a:extLst>
          </p:cNvPr>
          <p:cNvCxnSpPr>
            <a:cxnSpLocks/>
          </p:cNvCxnSpPr>
          <p:nvPr/>
        </p:nvCxnSpPr>
        <p:spPr>
          <a:xfrm>
            <a:off x="6334698" y="3426247"/>
            <a:ext cx="1181973" cy="707441"/>
          </a:xfrm>
          <a:prstGeom prst="straightConnector1">
            <a:avLst/>
          </a:prstGeom>
          <a:ln w="5715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393178A9-8F3F-32E5-5381-EF86D56152DF}"/>
              </a:ext>
            </a:extLst>
          </p:cNvPr>
          <p:cNvSpPr txBox="1">
            <a:spLocks/>
          </p:cNvSpPr>
          <p:nvPr/>
        </p:nvSpPr>
        <p:spPr>
          <a:xfrm>
            <a:off x="7147810" y="3581093"/>
            <a:ext cx="1369230" cy="552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better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7D153EA-6A0B-1058-39BC-6251EEF0858E}"/>
              </a:ext>
            </a:extLst>
          </p:cNvPr>
          <p:cNvSpPr txBox="1">
            <a:spLocks/>
          </p:cNvSpPr>
          <p:nvPr/>
        </p:nvSpPr>
        <p:spPr>
          <a:xfrm>
            <a:off x="10147310" y="2742980"/>
            <a:ext cx="1816865" cy="13665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Good agreement in performance between CLD and IDEA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C1D8AEC-6251-07EB-9AEE-33D51297CCBD}"/>
              </a:ext>
            </a:extLst>
          </p:cNvPr>
          <p:cNvSpPr txBox="1"/>
          <p:nvPr/>
        </p:nvSpPr>
        <p:spPr>
          <a:xfrm>
            <a:off x="3376924" y="3581093"/>
            <a:ext cx="207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12424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90B0DA-8DD0-CC47-1DA7-4C5A7D06E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Tagging in Fast Simulation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EAC5C32-A913-1FD8-4FA2-39A2A4635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ML-based Jet Flavor Tagging | sara.aumiller@cern.ch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74B9CD4-0744-9D3F-EBB3-169BE9113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13D7-339D-4A52-A92C-51D46FA28E11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EE8460C-523E-8868-A829-211E0A154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297" y="1497812"/>
            <a:ext cx="8053331" cy="4675385"/>
          </a:xfrm>
          <a:prstGeom prst="rect">
            <a:avLst/>
          </a:prstGeom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D419E243-56F1-6538-9A60-05C1EAB87F30}"/>
              </a:ext>
            </a:extLst>
          </p:cNvPr>
          <p:cNvCxnSpPr>
            <a:cxnSpLocks/>
          </p:cNvCxnSpPr>
          <p:nvPr/>
        </p:nvCxnSpPr>
        <p:spPr>
          <a:xfrm>
            <a:off x="4351662" y="2071174"/>
            <a:ext cx="1181973" cy="707441"/>
          </a:xfrm>
          <a:prstGeom prst="straightConnector1">
            <a:avLst/>
          </a:prstGeom>
          <a:ln w="57150">
            <a:solidFill>
              <a:srgbClr val="0A0F44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AFCF941-A363-C7B2-8196-70895BBF112C}"/>
              </a:ext>
            </a:extLst>
          </p:cNvPr>
          <p:cNvSpPr txBox="1">
            <a:spLocks/>
          </p:cNvSpPr>
          <p:nvPr/>
        </p:nvSpPr>
        <p:spPr>
          <a:xfrm>
            <a:off x="4705876" y="1967916"/>
            <a:ext cx="1369230" cy="552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better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EAE6652-9D24-1A07-5B17-2BD6EF95C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4435" y="1663719"/>
            <a:ext cx="2302009" cy="757473"/>
          </a:xfrm>
          <a:prstGeom prst="rect">
            <a:avLst/>
          </a:prstGeom>
        </p:spPr>
      </p:pic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FFACB3BA-18AE-98BA-A688-FFF6F1343C29}"/>
              </a:ext>
            </a:extLst>
          </p:cNvPr>
          <p:cNvSpPr txBox="1">
            <a:spLocks/>
          </p:cNvSpPr>
          <p:nvPr/>
        </p:nvSpPr>
        <p:spPr>
          <a:xfrm>
            <a:off x="9037000" y="2742980"/>
            <a:ext cx="2927175" cy="1366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As expected: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IDEA outperforms CLD in s-tagging through access to PID!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26151F5-F9BC-43F5-C6DF-7278BEFA97D2}"/>
              </a:ext>
            </a:extLst>
          </p:cNvPr>
          <p:cNvSpPr txBox="1"/>
          <p:nvPr/>
        </p:nvSpPr>
        <p:spPr>
          <a:xfrm>
            <a:off x="4038600" y="4990856"/>
            <a:ext cx="207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work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 in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progress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60205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FCC">
      <a:majorFont>
        <a:latin typeface="Verdana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1499</Words>
  <Application>Microsoft Office PowerPoint</Application>
  <PresentationFormat>Breitbild</PresentationFormat>
  <Paragraphs>255</Paragraphs>
  <Slides>25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34" baseType="lpstr">
      <vt:lpstr>Aharoni</vt:lpstr>
      <vt:lpstr>Aptos</vt:lpstr>
      <vt:lpstr>Aptos Display</vt:lpstr>
      <vt:lpstr>Arial</vt:lpstr>
      <vt:lpstr>Cambria Math</vt:lpstr>
      <vt:lpstr>Segoe UI</vt:lpstr>
      <vt:lpstr>Verdana</vt:lpstr>
      <vt:lpstr>Office</vt:lpstr>
      <vt:lpstr>Benutzerdefiniertes Design</vt:lpstr>
      <vt:lpstr>ML-based Jet Flavor Tagging in Fast and Full Simulation</vt:lpstr>
      <vt:lpstr>Why Jet-Flavor Tagging?</vt:lpstr>
      <vt:lpstr>Why use Machine Learning (ML)?</vt:lpstr>
      <vt:lpstr>Fast &amp; Full Simulation at FCC-ee</vt:lpstr>
      <vt:lpstr>Fast &amp; Full Simulation at FCC-ee</vt:lpstr>
      <vt:lpstr>Jet-Flavor Tagging Set-Up</vt:lpstr>
      <vt:lpstr>Jet Description</vt:lpstr>
      <vt:lpstr>Jet Tagging in Fast Simulation</vt:lpstr>
      <vt:lpstr>Jet Tagging in Fast Simulation</vt:lpstr>
      <vt:lpstr>Jet Description in Full Simulation</vt:lpstr>
      <vt:lpstr>(1) Fake neutrals in full sim</vt:lpstr>
      <vt:lpstr>(2) Unassociated tracks to PFOs  in full simulation</vt:lpstr>
      <vt:lpstr>Full vs. Fast Simulation CLD</vt:lpstr>
      <vt:lpstr>Improving Full Sim Tagging</vt:lpstr>
      <vt:lpstr>Fast vs. track-based Full Sim</vt:lpstr>
      <vt:lpstr>Other Studies</vt:lpstr>
      <vt:lpstr>Full Sim Key4Hep Implementation</vt:lpstr>
      <vt:lpstr>Full Sim Key4Hep Implementation</vt:lpstr>
      <vt:lpstr>Full cycle for the future</vt:lpstr>
      <vt:lpstr>Summary</vt:lpstr>
      <vt:lpstr>Backup</vt:lpstr>
      <vt:lpstr>From ϕ_rel to fake neutrons</vt:lpstr>
      <vt:lpstr>Multiplicities</vt:lpstr>
      <vt:lpstr>Input parameters to the network</vt:lpstr>
      <vt:lpstr>Comparison of Higgs channels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 Aumiller</dc:creator>
  <cp:lastModifiedBy>Sara Aumiller</cp:lastModifiedBy>
  <cp:revision>53</cp:revision>
  <dcterms:created xsi:type="dcterms:W3CDTF">2024-09-26T06:57:16Z</dcterms:created>
  <dcterms:modified xsi:type="dcterms:W3CDTF">2025-01-15T16:59:16Z</dcterms:modified>
</cp:coreProperties>
</file>