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466" r:id="rId3"/>
    <p:sldId id="483" r:id="rId4"/>
    <p:sldId id="302" r:id="rId5"/>
    <p:sldId id="452" r:id="rId6"/>
    <p:sldId id="283" r:id="rId7"/>
    <p:sldId id="315" r:id="rId8"/>
    <p:sldId id="484" r:id="rId9"/>
    <p:sldId id="303" r:id="rId10"/>
    <p:sldId id="262" r:id="rId11"/>
    <p:sldId id="485" r:id="rId12"/>
    <p:sldId id="263" r:id="rId13"/>
    <p:sldId id="457" r:id="rId14"/>
    <p:sldId id="305" r:id="rId15"/>
    <p:sldId id="477" r:id="rId16"/>
    <p:sldId id="306" r:id="rId17"/>
    <p:sldId id="464" r:id="rId18"/>
    <p:sldId id="453" r:id="rId19"/>
    <p:sldId id="478" r:id="rId20"/>
    <p:sldId id="479" r:id="rId21"/>
    <p:sldId id="486" r:id="rId22"/>
    <p:sldId id="270" r:id="rId23"/>
    <p:sldId id="271" r:id="rId24"/>
    <p:sldId id="461" r:id="rId25"/>
    <p:sldId id="476" r:id="rId26"/>
    <p:sldId id="282" r:id="rId27"/>
    <p:sldId id="285" r:id="rId28"/>
    <p:sldId id="278" r:id="rId29"/>
    <p:sldId id="279" r:id="rId30"/>
    <p:sldId id="291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D65929"/>
    <a:srgbClr val="FF0D0D"/>
    <a:srgbClr val="FFFFFF"/>
    <a:srgbClr val="AEDBE4"/>
    <a:srgbClr val="00008B"/>
    <a:srgbClr val="A3B6EC"/>
    <a:srgbClr val="FF00FF"/>
    <a:srgbClr val="670154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F91786-E65B-43EA-AB7F-F86210924036}" v="14" dt="2025-01-14T10:04:10.4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tile chiaro 1 - Color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ile medio 3 - Color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57" autoAdjust="0"/>
    <p:restoredTop sz="89133" autoAdjust="0"/>
  </p:normalViewPr>
  <p:slideViewPr>
    <p:cSldViewPr snapToGrid="0">
      <p:cViewPr varScale="1">
        <p:scale>
          <a:sx n="113" d="100"/>
          <a:sy n="113" d="100"/>
        </p:scale>
        <p:origin x="206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4FA01-0D7A-45FF-9C78-68D522016A06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72C99B-06DF-46D4-BA4C-95057DDE6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603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593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Stress the </a:t>
            </a:r>
            <a:r>
              <a:rPr lang="it-IT" dirty="0" err="1"/>
              <a:t>difference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global and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-gas.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54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6457F-C5DC-B4F3-9148-1EC25F40EB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5DD272E6-8C0A-ED02-E274-98FFFF5C77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D18509B4-4BD3-EF3F-A387-8F4419FB51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D851732-A297-FE67-5B14-8621F72AFA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01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72C99B-06DF-46D4-BA4C-95057DDE6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77929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0B952-52B7-6C20-335F-1DC1CE5A79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2BA851CC-4ADC-7AFA-F45B-C4EBEFFCB8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CA19620E-6307-BCD6-92E3-49B2616CE1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13A8E87-3340-ECFE-539D-F1C4336F29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37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F719E1-B8B5-0040-B6EA-30C70E9A93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905D73E4-F5FE-0CB8-0FDF-A556E5B49D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5B472FB1-562A-7488-8CBF-7B995C4229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624067-3C11-EA3F-F644-C227FDB2A8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080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5°-10 in long </a:t>
            </a:r>
            <a:r>
              <a:rPr lang="it-IT" dirty="0" err="1"/>
              <a:t>straight</a:t>
            </a:r>
            <a:r>
              <a:rPr lang="it-IT" dirty="0"/>
              <a:t> </a:t>
            </a:r>
            <a:r>
              <a:rPr lang="it-IT" dirty="0" err="1"/>
              <a:t>sections</a:t>
            </a:r>
            <a:endParaRPr lang="it-IT" dirty="0"/>
          </a:p>
          <a:p>
            <a:endParaRPr lang="it-IT" dirty="0"/>
          </a:p>
          <a:p>
            <a:r>
              <a:rPr lang="it-IT" dirty="0"/>
              <a:t>100^0.67</a:t>
            </a:r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20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599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7677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289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725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311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094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72C99B-06DF-46D4-BA4C-95057DDE6D4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425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35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336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2587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70202-362B-94BA-061D-61708E5AFE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C889F10F-259C-B3E3-FBB3-494F32B69D7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40B110B3-4B1F-97DD-43B9-B032F010BB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4EED572-5706-D4A3-D48F-988E93624B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30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900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9CCF0-78EF-FBE4-3A98-BD65EE7EE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>
            <a:extLst>
              <a:ext uri="{FF2B5EF4-FFF2-40B4-BE49-F238E27FC236}">
                <a16:creationId xmlns:a16="http://schemas.microsoft.com/office/drawing/2014/main" id="{A60BACFE-5869-F7BB-3B52-4369395215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>
            <a:extLst>
              <a:ext uri="{FF2B5EF4-FFF2-40B4-BE49-F238E27FC236}">
                <a16:creationId xmlns:a16="http://schemas.microsoft.com/office/drawing/2014/main" id="{E5F28071-5CED-8AA9-098E-126AE567F5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B1CAA4B-6794-7CAB-8629-ADB4101E9A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72C99B-06DF-46D4-BA4C-95057DDE6D4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379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A5A531-47B9-C201-F084-A0D693BA5D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62A596-9603-6534-3344-DD4369B698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DF6816-75E2-E52A-C857-E419BF017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7A1E6-28F1-47D0-A25F-2FCF1332C287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BED50B-5766-B582-1FF2-88C5B38DB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18FFC2B-9916-DA37-4A73-38D7C78F1F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58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CA02D2-9466-5367-C219-43982ACFF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8BBB1FE-1FCA-201F-6BD2-0B9EC2DDF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2EFEFAE-B0EF-D4D8-4A66-F612E955E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C1872-CB51-4415-891C-D13AB6C8A80C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C07B7A2-A1A1-A2A1-1913-3FEA60362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92BD15-E363-00FF-1C36-0E1712260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407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A86A962-4EC1-B7CD-48EE-FE3671B2D2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2EA8BE0-3122-A396-B1B9-7657245866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18C98D-2CBB-DA1D-07E1-9CD5A04E9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1AEB3-58DF-4D67-8EC0-BA53DE9E33D5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B2F622F-015A-98B6-5227-D5E2D7690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479F58-8F75-69EB-359C-67C0C38C8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266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65418C-8AC0-303D-F1CE-0458D99DC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66CE1E-A3CD-9037-6D5C-D2AB3F9E7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46EB899-6044-4021-C400-C65ED3FB5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3B8D4-5851-4E7B-A46C-FDA4601437C4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BA3CD24-DB90-0528-0785-B118B2368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3A066A6-D922-92BC-854A-E1396E35A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00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57AE790-C681-FF35-73E2-2587E54E1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398CF17-6A4D-BC81-14DA-75126728B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A975EDD-DDC7-37FC-E05F-94138FF02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1F48-911F-45B4-BF52-045F0E20383C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C4B9591-E7B0-6809-73AF-BAE05333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DFD3E9-B1BF-FFDC-7D00-6578D8BA9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1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4F5650D-0139-EC1C-D967-45B2D8828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46C3D9A-302F-AD92-348F-CA8E71EE9F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3949FB-0D2E-3175-8917-F5A9915A2D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4EF46CE-8445-1A96-D6EA-15A0869B3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BEFCFB-2371-4C75-ADAE-A1B114745864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1D80F3B-0762-8398-3594-2C1AE957F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8599BFF-7B96-30CD-62D8-689358AC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378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267AB3-DA7A-45EF-66CD-69102DF3A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E617C22-EB31-6FC7-0E24-2A7E30D50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C0F0E95-5E39-5759-815A-E5B2C5C28E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FF230136-B1E2-5B21-A06D-CD1F67AAB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BD6AD8B-4721-47EF-032D-48CBA38094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0FC286E2-4899-9E26-693D-E6699C587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59E7-D7D8-4131-877C-E0A7AE93E4B8}" type="datetime1">
              <a:rPr lang="en-US" smtClean="0"/>
              <a:t>1/14/2025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32B76B7A-F067-04EB-5686-8EFB5A83F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CD09D4D-42A7-D8FF-0609-B4B213FB8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0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2F2FD16-52DD-241B-AD54-2033776B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0DFACB5-0380-91AF-1EE2-310BF97AA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D7C07-D71B-481D-9F6E-FE9D0973B5BA}" type="datetime1">
              <a:rPr lang="en-US" smtClean="0"/>
              <a:t>1/14/2025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7CE3501-628F-8EFE-6EF5-BBCC8713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AE8A023-29B8-217A-268A-2D313DD8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5F84CA7-7CB6-3F68-0B6F-282A533EB2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DC96B-297C-4225-AF64-C0FA75D0F944}" type="datetime1">
              <a:rPr lang="en-US" smtClean="0"/>
              <a:t>1/14/2025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5A3E563-2877-4CA0-2F3F-DA8D02421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91A541-0E8A-9E94-3BC1-361F2B494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08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B88FA09-CE7A-7524-C5F1-294043D94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D151CF7-04B8-EA24-BC43-D0E306F076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CA48042-C060-0577-F679-7A507E61E3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6E50F92-A428-C37A-6BFE-71FC0D8DB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6D201-FB45-4A1B-8FB9-E9C460BB7D99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6CE06CC-7E65-B847-6C6B-2437B97C4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8032B3F-10DB-7B6F-5690-D455EDE68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464196-3308-4BA3-0A30-3142B5FC5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26F4655-2741-16DD-6662-DD5D1A2C51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06B908B-A3CC-F98F-92A3-4D9E517B2F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59DBB63-CACF-30B7-4D9F-E6361E2D8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4CB21-4D22-46B4-AA31-E51F7EC5E2AB}" type="datetime1">
              <a:rPr lang="en-US" smtClean="0"/>
              <a:t>1/14/2025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6D26B8-24D0-A5B6-9A07-2EA23B560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5FEE0A4-5272-3DE6-7CC9-0E05C9528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35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DB5C88A-32F4-5C98-4439-6D4614D70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85CB7B4-2232-866F-8632-F777FD2EC2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0A364E0-6EE9-74A8-DFFC-E83AFB62AD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1480B-87BB-43EA-B023-02A114715AE3}" type="datetime1">
              <a:rPr lang="en-US" smtClean="0"/>
              <a:t>1/14/2025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3CE399-5267-6BF9-9494-9F1DA38174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D66DE5A-01E3-3494-DC75-AFE7F209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01DD1-B74E-4CBD-A4FB-FFC0F6727A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239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s://iopscience.iop.org/article/10.1088/1748-0221/19/02/T0200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genda.infn.it/event/39892/contributions/238493/attachments/124680/183587/Broggi_CHANNELING24.pdf" TargetMode="External"/><Relationship Id="rId5" Type="http://schemas.openxmlformats.org/officeDocument/2006/relationships/hyperlink" Target="https://accelconf.web.cern.ch/ipac2024/pdf/TUPC76.pdf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indico.cern.ch/event/1439509/timetable/#94-synchrotron-radiation-bkg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4947/contributions/6077729/attachments/2921665/5128241/FCCee_collimation_BB24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indico.cern.ch/event/1439509/timetable/#103-beam-losses-from-fast-in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9">
            <a:extLst>
              <a:ext uri="{FF2B5EF4-FFF2-40B4-BE49-F238E27FC236}">
                <a16:creationId xmlns:a16="http://schemas.microsoft.com/office/drawing/2014/main" id="{8881064D-EB03-856C-28A4-A5B29404A68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C8DD82B8-2874-248A-14E6-EC73DD8F4E30}"/>
              </a:ext>
            </a:extLst>
          </p:cNvPr>
          <p:cNvSpPr txBox="1">
            <a:spLocks/>
          </p:cNvSpPr>
          <p:nvPr/>
        </p:nvSpPr>
        <p:spPr>
          <a:xfrm>
            <a:off x="477469" y="1848515"/>
            <a:ext cx="11234014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Beam losses in the IR</a:t>
            </a:r>
            <a:endParaRPr kumimoji="0" lang="en-GB" sz="5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286C6724-D3D8-93E9-2BDC-6A976FA81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409" y="377596"/>
            <a:ext cx="3051975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ERN Logo, symbol, meaning, history, PNG, brand">
            <a:extLst>
              <a:ext uri="{FF2B5EF4-FFF2-40B4-BE49-F238E27FC236}">
                <a16:creationId xmlns:a16="http://schemas.microsoft.com/office/drawing/2014/main" id="{085E0835-F6AC-C1EC-CC9B-BF30A56BCB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7" r="17567"/>
          <a:stretch/>
        </p:blipFill>
        <p:spPr bwMode="auto">
          <a:xfrm>
            <a:off x="5910657" y="373864"/>
            <a:ext cx="131809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logo_infn">
            <a:extLst>
              <a:ext uri="{FF2B5EF4-FFF2-40B4-BE49-F238E27FC236}">
                <a16:creationId xmlns:a16="http://schemas.microsoft.com/office/drawing/2014/main" id="{99AB15C6-5356-C15D-A406-54C6E07A8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026" y="377596"/>
            <a:ext cx="180144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Subtitle 2">
            <a:extLst>
              <a:ext uri="{FF2B5EF4-FFF2-40B4-BE49-F238E27FC236}">
                <a16:creationId xmlns:a16="http://schemas.microsoft.com/office/drawing/2014/main" id="{FF84D2C2-3F65-E9F4-5CCF-0C9612BBB4D0}"/>
              </a:ext>
            </a:extLst>
          </p:cNvPr>
          <p:cNvSpPr txBox="1">
            <a:spLocks/>
          </p:cNvSpPr>
          <p:nvPr/>
        </p:nvSpPr>
        <p:spPr>
          <a:xfrm>
            <a:off x="1470184" y="2868940"/>
            <a:ext cx="9248584" cy="128007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G. Broggi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1,2,3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A. Abramov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M. Boscolo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R. Bruce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S. Redaelli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endParaRPr lang="en-US" sz="1800" b="0" baseline="30000" dirty="0">
              <a:solidFill>
                <a:srgbClr val="2F2F2F">
                  <a:lumMod val="50000"/>
                </a:srgbClr>
              </a:solidFill>
              <a:latin typeface="Arial"/>
            </a:endParaRPr>
          </a:p>
        </p:txBody>
      </p:sp>
      <p:cxnSp>
        <p:nvCxnSpPr>
          <p:cNvPr id="22" name="Connettore diritto 21">
            <a:extLst>
              <a:ext uri="{FF2B5EF4-FFF2-40B4-BE49-F238E27FC236}">
                <a16:creationId xmlns:a16="http://schemas.microsoft.com/office/drawing/2014/main" id="{2DC4EFEF-620C-2DCC-E07A-5C82FE13BE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LogoDesign &lt; FCC &lt; TWiki">
            <a:extLst>
              <a:ext uri="{FF2B5EF4-FFF2-40B4-BE49-F238E27FC236}">
                <a16:creationId xmlns:a16="http://schemas.microsoft.com/office/drawing/2014/main" id="{95F656D0-CFEB-D435-3863-9AE83006D5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0023376E-5F03-F96E-0F32-B0A602F42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0143BF-DD4C-A25D-7966-DABA0AF80048}"/>
              </a:ext>
            </a:extLst>
          </p:cNvPr>
          <p:cNvSpPr txBox="1"/>
          <p:nvPr/>
        </p:nvSpPr>
        <p:spPr>
          <a:xfrm>
            <a:off x="-1524" y="3656941"/>
            <a:ext cx="12192000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  <a:defRPr/>
            </a:pP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Sapienza University of Rome, Italy          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          </a:t>
            </a:r>
            <a:r>
              <a:rPr lang="en-US" dirty="0">
                <a:solidFill>
                  <a:srgbClr val="2F2F2F">
                    <a:lumMod val="50000"/>
                  </a:srgbClr>
                </a:solidFill>
                <a:latin typeface="Arial"/>
              </a:rPr>
              <a:t> 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INFN-LNF, Frascati, Italy</a:t>
            </a:r>
          </a:p>
          <a:p>
            <a:pPr algn="ctr">
              <a:lnSpc>
                <a:spcPts val="2500"/>
              </a:lnSpc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B3F7A6-AE73-E57F-A827-CF9DB54F77B0}"/>
              </a:ext>
            </a:extLst>
          </p:cNvPr>
          <p:cNvSpPr txBox="1"/>
          <p:nvPr/>
        </p:nvSpPr>
        <p:spPr>
          <a:xfrm>
            <a:off x="552335" y="4644562"/>
            <a:ext cx="11823192" cy="3853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spcBef>
                <a:spcPts val="18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</a:t>
            </a:r>
            <a:r>
              <a:rPr kumimoji="0" lang="en-US" b="0" i="0" u="none" strike="noStrike" kern="1200" cap="none" spc="0" normalizeH="0" baseline="3000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FCC physics workshop, CERN,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Switzerland, 14/11/2025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8AFBC1B-C9D9-68D7-2FAC-E934D1679E2A}"/>
              </a:ext>
            </a:extLst>
          </p:cNvPr>
          <p:cNvSpPr txBox="1"/>
          <p:nvPr/>
        </p:nvSpPr>
        <p:spPr>
          <a:xfrm>
            <a:off x="584200" y="5194499"/>
            <a:ext cx="11260667" cy="1020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500"/>
              </a:lnSpc>
              <a:buClrTx/>
              <a:buSzTx/>
              <a:buFont typeface="Arial"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Acknowledgements:</a:t>
            </a:r>
          </a:p>
          <a:p>
            <a:pPr marL="0" marR="0" lvl="0" indent="0" algn="l" defTabSz="914400" rtl="0" eaLnBrk="1" fontAlgn="auto" latinLnBrk="0" hangingPunct="1">
              <a:lnSpc>
                <a:spcPts val="2500"/>
              </a:lnSpc>
              <a:buClrTx/>
              <a:buSzTx/>
              <a:buFont typeface="Arial"/>
              <a:buNone/>
              <a:tabLst/>
              <a:defRPr/>
            </a:pPr>
            <a:r>
              <a:rPr lang="en-US" sz="1600" dirty="0">
                <a:latin typeface="Arial"/>
              </a:rPr>
              <a:t>K. Andre, X. Buffat, H. Burkhardt, A. Ciarma, M. Hofer, G. Iadarola, P. Kicsiny, A. Lechner, S. Marin, M. Migliorati, L. </a:t>
            </a:r>
            <a:r>
              <a:rPr lang="en-US" sz="1600" dirty="0" err="1">
                <a:latin typeface="Arial"/>
              </a:rPr>
              <a:t>Nevay</a:t>
            </a:r>
            <a:r>
              <a:rPr lang="en-US" sz="1600" dirty="0">
                <a:latin typeface="Arial"/>
              </a:rPr>
              <a:t>,              G. Nigrelli, K. Oide, F. Palla, A. Perillo-Marcone, F. Van der Veken, F. Zimmermann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9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collimation simulations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18531" y="762865"/>
            <a:ext cx="11951549" cy="192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FCC-ee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presents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unique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challenges for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Synchrotron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radiation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magnet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strength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adjustment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(tapering) to compensate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it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Complex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dynamics – strong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sextupoles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the lattice and strong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beam-beam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effects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Detailed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aperture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geometry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modelling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Electron/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positron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particle-matter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interactions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Large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accelerator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system – 90+ km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beamline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5633F51-ABB3-61F8-546C-A278E1614EC5}"/>
              </a:ext>
            </a:extLst>
          </p:cNvPr>
          <p:cNvSpPr txBox="1"/>
          <p:nvPr/>
        </p:nvSpPr>
        <p:spPr>
          <a:xfrm>
            <a:off x="118530" y="2737102"/>
            <a:ext cx="10861643" cy="192745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 err="1">
                <a:solidFill>
                  <a:srgbClr val="0033A0"/>
                </a:solidFill>
                <a:latin typeface="Arial"/>
              </a:rPr>
              <a:t>Xsuite</a:t>
            </a:r>
            <a:r>
              <a:rPr lang="it-IT" sz="2000" b="1" kern="0" dirty="0">
                <a:solidFill>
                  <a:srgbClr val="0033A0"/>
                </a:solidFill>
                <a:latin typeface="Arial"/>
              </a:rPr>
              <a:t> + BDSIM (Geant4) </a:t>
            </a:r>
            <a:r>
              <a:rPr lang="it-IT" sz="2000" b="1" kern="0" dirty="0" err="1">
                <a:solidFill>
                  <a:srgbClr val="0033A0"/>
                </a:solidFill>
                <a:latin typeface="Arial"/>
              </a:rPr>
              <a:t>coupling</a:t>
            </a:r>
            <a:r>
              <a:rPr lang="it-IT" sz="20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2000" kern="0" dirty="0">
                <a:latin typeface="Arial"/>
              </a:rPr>
              <a:t>(</a:t>
            </a:r>
            <a:r>
              <a:rPr lang="it-IT" sz="2000" kern="0" dirty="0">
                <a:latin typeface="Arial"/>
                <a:hlinkClick r:id="rId4"/>
              </a:rPr>
              <a:t>JINST paper</a:t>
            </a:r>
            <a:r>
              <a:rPr lang="it-IT" sz="2000" kern="0" dirty="0">
                <a:latin typeface="Arial"/>
              </a:rPr>
              <a:t>)</a:t>
            </a: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Developed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for FCC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Benchmarked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against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800100" lvl="1" indent="-342900" defTabSz="685727">
              <a:lnSpc>
                <a:spcPts val="24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Other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tools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available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(e.g.,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Xsuite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-FLUKA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coupling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)</a:t>
            </a:r>
            <a:endParaRPr lang="it-IT" kern="0" dirty="0">
              <a:latin typeface="Arial"/>
            </a:endParaRPr>
          </a:p>
        </p:txBody>
      </p:sp>
      <p:sp>
        <p:nvSpPr>
          <p:cNvPr id="10" name="Parentesi graffa chiusa 9">
            <a:extLst>
              <a:ext uri="{FF2B5EF4-FFF2-40B4-BE49-F238E27FC236}">
                <a16:creationId xmlns:a16="http://schemas.microsoft.com/office/drawing/2014/main" id="{C888C2D4-DDF0-91C8-8F5D-869EDCB118B7}"/>
              </a:ext>
            </a:extLst>
          </p:cNvPr>
          <p:cNvSpPr/>
          <p:nvPr/>
        </p:nvSpPr>
        <p:spPr>
          <a:xfrm rot="10800000">
            <a:off x="3316169" y="3507222"/>
            <a:ext cx="275926" cy="705962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E74B090-87D7-2605-65B6-5914AA0DD34E}"/>
              </a:ext>
            </a:extLst>
          </p:cNvPr>
          <p:cNvSpPr txBox="1"/>
          <p:nvPr/>
        </p:nvSpPr>
        <p:spPr>
          <a:xfrm>
            <a:off x="3542188" y="3507222"/>
            <a:ext cx="8254854" cy="7059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727">
              <a:lnSpc>
                <a:spcPts val="2400"/>
              </a:lnSpc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other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codes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MAD-X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pyAT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Sixtrack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-FLUKA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defTabSz="685727">
              <a:lnSpc>
                <a:spcPts val="2400"/>
              </a:lnSpc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measured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data from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proton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machines: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SPS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LHC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14" name="Segnaposto numero diapositiva 13">
            <a:extLst>
              <a:ext uri="{FF2B5EF4-FFF2-40B4-BE49-F238E27FC236}">
                <a16:creationId xmlns:a16="http://schemas.microsoft.com/office/drawing/2014/main" id="{693BBF74-C7F0-FD0C-3091-42524290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10</a:t>
            </a:fld>
            <a:endParaRPr lang="en-US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A6D9C64B-5961-4D6C-CDE6-FA6635AA8B17}"/>
              </a:ext>
            </a:extLst>
          </p:cNvPr>
          <p:cNvSpPr txBox="1"/>
          <p:nvPr/>
        </p:nvSpPr>
        <p:spPr>
          <a:xfrm>
            <a:off x="7569332" y="2345172"/>
            <a:ext cx="4651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>
                <a:solidFill>
                  <a:srgbClr val="FF0000"/>
                </a:solidFill>
              </a:rPr>
              <a:t>Ongoing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 err="1">
                <a:solidFill>
                  <a:srgbClr val="FF0000"/>
                </a:solidFill>
              </a:rPr>
              <a:t>effort</a:t>
            </a:r>
            <a:r>
              <a:rPr lang="it-IT" sz="1600" dirty="0">
                <a:solidFill>
                  <a:srgbClr val="FF0000"/>
                </a:solidFill>
              </a:rPr>
              <a:t> to benchmark </a:t>
            </a:r>
            <a:r>
              <a:rPr lang="it-IT" sz="1600" dirty="0" err="1">
                <a:solidFill>
                  <a:srgbClr val="FF0000"/>
                </a:solidFill>
              </a:rPr>
              <a:t>Xsuite</a:t>
            </a:r>
            <a:r>
              <a:rPr lang="it-IT" sz="1600" dirty="0">
                <a:solidFill>
                  <a:srgbClr val="FF0000"/>
                </a:solidFill>
              </a:rPr>
              <a:t>-BDSIM with data from </a:t>
            </a:r>
            <a:r>
              <a:rPr lang="it-IT" sz="1600" dirty="0" err="1">
                <a:solidFill>
                  <a:srgbClr val="FF0000"/>
                </a:solidFill>
              </a:rPr>
              <a:t>e+e</a:t>
            </a:r>
            <a:r>
              <a:rPr lang="it-IT" sz="1600" dirty="0">
                <a:solidFill>
                  <a:srgbClr val="FF0000"/>
                </a:solidFill>
              </a:rPr>
              <a:t>- </a:t>
            </a:r>
            <a:r>
              <a:rPr lang="it-IT" sz="1600" dirty="0" err="1">
                <a:solidFill>
                  <a:srgbClr val="FF0000"/>
                </a:solidFill>
              </a:rPr>
              <a:t>colliders</a:t>
            </a:r>
            <a:r>
              <a:rPr lang="it-IT" sz="1600" dirty="0">
                <a:solidFill>
                  <a:srgbClr val="FF0000"/>
                </a:solidFill>
              </a:rPr>
              <a:t> </a:t>
            </a:r>
            <a:r>
              <a:rPr lang="it-IT" sz="1600" dirty="0"/>
              <a:t>(</a:t>
            </a:r>
            <a:r>
              <a:rPr lang="it-IT" sz="1600" dirty="0">
                <a:solidFill>
                  <a:srgbClr val="0033A0"/>
                </a:solidFill>
              </a:rPr>
              <a:t>SuperKEKB</a:t>
            </a:r>
            <a:r>
              <a:rPr lang="it-IT" sz="1600" dirty="0"/>
              <a:t>, </a:t>
            </a:r>
            <a:r>
              <a:rPr lang="it-IT" sz="1600" dirty="0">
                <a:solidFill>
                  <a:srgbClr val="0033A0"/>
                </a:solidFill>
              </a:rPr>
              <a:t>DA</a:t>
            </a:r>
            <a:r>
              <a:rPr lang="el-GR" sz="1600" dirty="0">
                <a:solidFill>
                  <a:srgbClr val="0033A0"/>
                </a:solidFill>
              </a:rPr>
              <a:t>Φ</a:t>
            </a:r>
            <a:r>
              <a:rPr lang="en-US" sz="1600" dirty="0">
                <a:solidFill>
                  <a:srgbClr val="0033A0"/>
                </a:solidFill>
              </a:rPr>
              <a:t>NE</a:t>
            </a:r>
            <a:r>
              <a:rPr lang="it-IT" sz="1600" dirty="0"/>
              <a:t>)</a:t>
            </a:r>
            <a:endParaRPr lang="en-US" sz="1600" dirty="0"/>
          </a:p>
        </p:txBody>
      </p:sp>
      <p:sp>
        <p:nvSpPr>
          <p:cNvPr id="15" name="Fumetto: rettangolo 14">
            <a:extLst>
              <a:ext uri="{FF2B5EF4-FFF2-40B4-BE49-F238E27FC236}">
                <a16:creationId xmlns:a16="http://schemas.microsoft.com/office/drawing/2014/main" id="{26F57247-4267-D58B-BEC1-0B5289C842E8}"/>
              </a:ext>
            </a:extLst>
          </p:cNvPr>
          <p:cNvSpPr/>
          <p:nvPr/>
        </p:nvSpPr>
        <p:spPr>
          <a:xfrm>
            <a:off x="7546033" y="2308553"/>
            <a:ext cx="4524047" cy="733255"/>
          </a:xfrm>
          <a:prstGeom prst="wedgeRectCallout">
            <a:avLst>
              <a:gd name="adj1" fmla="val 969"/>
              <a:gd name="adj2" fmla="val 157825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7D6B704-547B-5B5D-4974-5B5168533C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219" y="4624114"/>
            <a:ext cx="4663862" cy="1617013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D8878BCE-8E1E-08A8-9081-97C67C5DD2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9066" y="4841391"/>
            <a:ext cx="5739979" cy="1182321"/>
          </a:xfrm>
          <a:prstGeom prst="rect">
            <a:avLst/>
          </a:prstGeom>
        </p:spPr>
      </p:pic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A1A0999-DC53-3FAC-FF1E-23FF54EE74FB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7B4B1F7-F0F8-773B-0E48-82D88D97215F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568010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9C045-8AE9-093F-A08B-84EA0723D9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FC23EF56-9524-C6FC-C7D7-D243459DE5CE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9BD79BBA-271B-E28E-E693-72832A158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3103AD28-8D03-33AA-4634-F3603CD484C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712729-E519-FAB9-9A79-F845437CB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3642109-7232-C4FB-3050-12355C183622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07DEA8B-70C6-F0B4-0339-7522F08C0BB5}"/>
              </a:ext>
            </a:extLst>
          </p:cNvPr>
          <p:cNvSpPr txBox="1"/>
          <p:nvPr/>
        </p:nvSpPr>
        <p:spPr>
          <a:xfrm>
            <a:off x="668866" y="1233815"/>
            <a:ext cx="83142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beam losses simulations: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collimation system</a:t>
            </a:r>
          </a:p>
          <a:p>
            <a:pPr lvl="1"/>
            <a:endParaRPr lang="en-US" sz="20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Studies and simulations of beam losses in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beam loss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collimation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Generic beam halo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Beam-gas beam losses</a:t>
            </a:r>
          </a:p>
          <a:p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Outlook and 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FC1C480-67C4-05CB-6047-F2F76832B0A8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2FFF646-7B4B-DA4A-6298-BD0688B7D28F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638961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Generic beam halo losses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B63937C7-98C3-05D2-ADFE-E44D522E2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12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BF5F453-A3F0-3565-6A72-FFF34C62886F}"/>
              </a:ext>
            </a:extLst>
          </p:cNvPr>
          <p:cNvSpPr txBox="1"/>
          <p:nvPr/>
        </p:nvSpPr>
        <p:spPr>
          <a:xfrm>
            <a:off x="118531" y="762865"/>
            <a:ext cx="7902256" cy="4873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«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Generic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halo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»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loss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scenario</a:t>
            </a:r>
          </a:p>
          <a:p>
            <a:pPr marL="742950" lvl="1" indent="-285750" defTabSz="685727">
              <a:lnSpc>
                <a:spcPts val="25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Specify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 minimum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lifetime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that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must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sustained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during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normal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operation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-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preliminary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specification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of a </a:t>
            </a:r>
            <a:r>
              <a:rPr lang="it-IT" b="1" kern="0" dirty="0">
                <a:solidFill>
                  <a:srgbClr val="FF0000"/>
                </a:solidFill>
                <a:latin typeface="Arial"/>
              </a:rPr>
              <a:t>5 min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lifetime</a:t>
            </a:r>
            <a:endParaRPr lang="it-IT" kern="0" dirty="0">
              <a:solidFill>
                <a:srgbClr val="FF0000"/>
              </a:solidFill>
              <a:latin typeface="Arial"/>
            </a:endParaRPr>
          </a:p>
          <a:p>
            <a:pPr marL="742950" lvl="1" indent="-285750" defTabSz="685727">
              <a:lnSpc>
                <a:spcPts val="25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Assume a 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slow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loss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process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–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halo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always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intercepted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     by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primary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742950" lvl="1" indent="-285750" defTabSz="685727">
              <a:lnSpc>
                <a:spcPts val="2500"/>
              </a:lnSpc>
              <a:buFont typeface="Wingdings" panose="05000000000000000000" pitchFamily="2" charset="2"/>
              <a:buChar char="Ø"/>
              <a:defRPr/>
            </a:pPr>
            <a:r>
              <a:rPr lang="it-IT" b="1" kern="0" dirty="0">
                <a:solidFill>
                  <a:srgbClr val="2F2F2F"/>
                </a:solidFill>
                <a:latin typeface="Arial"/>
              </a:rPr>
              <a:t>Loss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process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not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simulated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all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start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impacting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a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from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edge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 a maximum impact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parameter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i="1" kern="0" dirty="0" err="1">
                <a:solidFill>
                  <a:srgbClr val="2F2F2F"/>
                </a:solidFill>
              </a:rPr>
              <a:t>b</a:t>
            </a:r>
            <a:r>
              <a:rPr lang="it-IT" i="1" kern="0" baseline="-25000" dirty="0" err="1">
                <a:solidFill>
                  <a:srgbClr val="2F2F2F"/>
                </a:solidFill>
              </a:rPr>
              <a:t>max</a:t>
            </a:r>
            <a:r>
              <a:rPr lang="it-IT" i="1" kern="0" dirty="0">
                <a:solidFill>
                  <a:srgbClr val="2F2F2F"/>
                </a:solidFill>
              </a:rPr>
              <a:t> </a:t>
            </a:r>
            <a:r>
              <a:rPr lang="it-IT" kern="0" dirty="0">
                <a:solidFill>
                  <a:srgbClr val="2F2F2F"/>
                </a:solidFill>
              </a:rPr>
              <a:t>(</a:t>
            </a:r>
            <a:r>
              <a:rPr lang="it-IT" i="1" kern="0" dirty="0" err="1">
                <a:solidFill>
                  <a:srgbClr val="0033A0"/>
                </a:solidFill>
              </a:rPr>
              <a:t>direct</a:t>
            </a:r>
            <a:r>
              <a:rPr lang="it-IT" i="1" kern="0" dirty="0">
                <a:solidFill>
                  <a:srgbClr val="0033A0"/>
                </a:solidFill>
              </a:rPr>
              <a:t> </a:t>
            </a:r>
            <a:r>
              <a:rPr lang="it-IT" i="1" kern="0" dirty="0" err="1">
                <a:solidFill>
                  <a:srgbClr val="0033A0"/>
                </a:solidFill>
              </a:rPr>
              <a:t>halo</a:t>
            </a:r>
            <a:r>
              <a:rPr lang="it-IT" kern="0" dirty="0">
                <a:solidFill>
                  <a:srgbClr val="2F2F2F"/>
                </a:solidFill>
              </a:rPr>
              <a:t>)</a:t>
            </a:r>
          </a:p>
          <a:p>
            <a:pPr marL="742950" lvl="1" indent="-285750" defTabSz="685727">
              <a:lnSpc>
                <a:spcPts val="25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Currently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assuming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i="1" kern="0" dirty="0">
                <a:solidFill>
                  <a:srgbClr val="0033A0"/>
                </a:solidFill>
              </a:rPr>
              <a:t>b</a:t>
            </a:r>
            <a:r>
              <a:rPr lang="it-IT" i="1" kern="0" baseline="-25000" dirty="0">
                <a:solidFill>
                  <a:srgbClr val="0033A0"/>
                </a:solidFill>
              </a:rPr>
              <a:t>max </a:t>
            </a:r>
            <a:r>
              <a:rPr lang="it-IT" kern="0" dirty="0">
                <a:solidFill>
                  <a:srgbClr val="0033A0"/>
                </a:solidFill>
              </a:rPr>
              <a:t>= 1 </a:t>
            </a:r>
            <a:r>
              <a:rPr lang="it-IT" kern="0" dirty="0" err="1">
                <a:solidFill>
                  <a:srgbClr val="0033A0"/>
                </a:solidFill>
              </a:rPr>
              <a:t>μm</a:t>
            </a:r>
            <a:r>
              <a:rPr lang="it-IT" kern="0" dirty="0">
                <a:solidFill>
                  <a:srgbClr val="0033A0"/>
                </a:solidFill>
              </a:rPr>
              <a:t> </a:t>
            </a:r>
            <a:endParaRPr lang="it-IT" kern="0" dirty="0">
              <a:solidFill>
                <a:srgbClr val="0033A0"/>
              </a:solidFill>
              <a:latin typeface="Arial"/>
            </a:endParaRPr>
          </a:p>
          <a:p>
            <a:pPr marL="742950" lvl="1" indent="-285750" defTabSz="685727">
              <a:lnSpc>
                <a:spcPts val="25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Studies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needed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most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realistic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i="1" kern="0" dirty="0">
                <a:solidFill>
                  <a:srgbClr val="2F2F2F"/>
                </a:solidFill>
                <a:latin typeface="Arial"/>
              </a:rPr>
              <a:t>b</a:t>
            </a:r>
            <a:r>
              <a:rPr lang="it-IT" i="1" kern="0" baseline="-25000" dirty="0">
                <a:solidFill>
                  <a:srgbClr val="2F2F2F"/>
                </a:solidFill>
                <a:latin typeface="Arial"/>
              </a:rPr>
              <a:t>max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value</a:t>
            </a: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1200150" lvl="2" indent="-285750" defTabSz="685727">
              <a:lnSpc>
                <a:spcPts val="25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>
                <a:solidFill>
                  <a:srgbClr val="FF0D0D"/>
                </a:solidFill>
                <a:latin typeface="Arial"/>
              </a:rPr>
              <a:t>Impact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parameter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scans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showed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monotonically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worsening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performance with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decreasing</a:t>
            </a:r>
            <a:r>
              <a:rPr lang="it-IT" kern="0" dirty="0">
                <a:solidFill>
                  <a:srgbClr val="FF0D0D"/>
                </a:solidFill>
                <a:latin typeface="Arial"/>
              </a:rPr>
              <a:t> impact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parameters</a:t>
            </a:r>
            <a:endParaRPr lang="it-IT" kern="0" dirty="0">
              <a:solidFill>
                <a:srgbClr val="FF0D0D"/>
              </a:solidFill>
              <a:latin typeface="Arial"/>
            </a:endParaRPr>
          </a:p>
          <a:p>
            <a:pPr marL="742950" lvl="1" indent="-285750" defTabSz="685727">
              <a:lnSpc>
                <a:spcPts val="25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Particles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scattered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out from the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collimator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tracked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for a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given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number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of turns (</a:t>
            </a:r>
            <a:r>
              <a:rPr lang="it-IT" kern="0" dirty="0">
                <a:solidFill>
                  <a:srgbClr val="2F2F2F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∼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500), and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on the aperture are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recorded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     → </a:t>
            </a:r>
            <a:r>
              <a:rPr lang="it-IT" b="1" kern="0" dirty="0" err="1">
                <a:solidFill>
                  <a:srgbClr val="0033A0"/>
                </a:solidFill>
                <a:latin typeface="Arial"/>
              </a:rPr>
              <a:t>loss</a:t>
            </a:r>
            <a:r>
              <a:rPr lang="it-IT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0033A0"/>
                </a:solidFill>
                <a:latin typeface="Arial"/>
              </a:rPr>
              <a:t>maps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15" name="Immagine 14" descr="Immagine che contiene testo, schermata, Carattere, diagramma&#10;&#10;Descrizione generata automaticamente">
            <a:extLst>
              <a:ext uri="{FF2B5EF4-FFF2-40B4-BE49-F238E27FC236}">
                <a16:creationId xmlns:a16="http://schemas.microsoft.com/office/drawing/2014/main" id="{1F968804-1838-5906-6BE9-AD60CF1AEF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7826" y="2775176"/>
            <a:ext cx="3748748" cy="2540859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96974A89-606B-ADA6-F971-8DDE65000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2559" y="511949"/>
            <a:ext cx="3879281" cy="2060032"/>
          </a:xfrm>
          <a:prstGeom prst="rect">
            <a:avLst/>
          </a:prstGeom>
        </p:spPr>
      </p:pic>
      <p:cxnSp>
        <p:nvCxnSpPr>
          <p:cNvPr id="8" name="Connettore diritto 7">
            <a:extLst>
              <a:ext uri="{FF2B5EF4-FFF2-40B4-BE49-F238E27FC236}">
                <a16:creationId xmlns:a16="http://schemas.microsoft.com/office/drawing/2014/main" id="{FCBCDC2E-BEF3-E9F5-194A-123C7134CB56}"/>
              </a:ext>
            </a:extLst>
          </p:cNvPr>
          <p:cNvCxnSpPr>
            <a:cxnSpLocks/>
          </p:cNvCxnSpPr>
          <p:nvPr/>
        </p:nvCxnSpPr>
        <p:spPr>
          <a:xfrm>
            <a:off x="9023371" y="3753853"/>
            <a:ext cx="0" cy="741145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4859D941-D23A-47FB-CF4B-6F151BB17C57}"/>
              </a:ext>
            </a:extLst>
          </p:cNvPr>
          <p:cNvCxnSpPr>
            <a:cxnSpLocks/>
          </p:cNvCxnSpPr>
          <p:nvPr/>
        </p:nvCxnSpPr>
        <p:spPr>
          <a:xfrm flipH="1">
            <a:off x="9045144" y="3782728"/>
            <a:ext cx="191706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FA825E2F-CC3A-DFDF-A7D6-DB76ADDF8EE0}"/>
              </a:ext>
            </a:extLst>
          </p:cNvPr>
          <p:cNvSpPr txBox="1"/>
          <p:nvPr/>
        </p:nvSpPr>
        <p:spPr>
          <a:xfrm>
            <a:off x="8811683" y="3406140"/>
            <a:ext cx="1581993" cy="3736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defTabSz="685727">
              <a:lnSpc>
                <a:spcPts val="2500"/>
              </a:lnSpc>
              <a:defRPr/>
            </a:pPr>
            <a:r>
              <a:rPr lang="it-IT" sz="1400" i="1" kern="0" dirty="0">
                <a:solidFill>
                  <a:srgbClr val="FF0000"/>
                </a:solidFill>
                <a:latin typeface="Arial"/>
              </a:rPr>
              <a:t>b</a:t>
            </a:r>
            <a:r>
              <a:rPr lang="it-IT" sz="1400" i="1" kern="0" baseline="-25000" dirty="0">
                <a:solidFill>
                  <a:srgbClr val="FF0000"/>
                </a:solidFill>
                <a:latin typeface="Arial"/>
              </a:rPr>
              <a:t>max </a:t>
            </a:r>
            <a:r>
              <a:rPr lang="it-IT" sz="1400" kern="0" dirty="0">
                <a:solidFill>
                  <a:srgbClr val="FF0000"/>
                </a:solidFill>
                <a:latin typeface="Arial"/>
              </a:rPr>
              <a:t>= 1 </a:t>
            </a:r>
            <a:r>
              <a:rPr lang="it-IT" sz="1400" kern="0" dirty="0" err="1">
                <a:solidFill>
                  <a:srgbClr val="FF0000"/>
                </a:solidFill>
                <a:latin typeface="Arial"/>
              </a:rPr>
              <a:t>μm</a:t>
            </a:r>
            <a:endParaRPr lang="it-IT" sz="1400" i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717747B9-8BD8-2C98-2615-9AA70DE586A0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943F36E-1FDF-60A0-E58D-6A13620C9407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312809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0470F-A77B-6FDF-3E58-703FB89F9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8DC49E37-BE54-5F17-BFA6-81DCE9BA0D9B}"/>
              </a:ext>
            </a:extLst>
          </p:cNvPr>
          <p:cNvSpPr txBox="1"/>
          <p:nvPr/>
        </p:nvSpPr>
        <p:spPr>
          <a:xfrm>
            <a:off x="0" y="815476"/>
            <a:ext cx="1213424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FCC-ee </a:t>
            </a:r>
            <a:r>
              <a:rPr lang="it-IT" b="1" i="1" dirty="0"/>
              <a:t>Z</a:t>
            </a:r>
            <a:r>
              <a:rPr lang="it-IT" b="1" dirty="0"/>
              <a:t> </a:t>
            </a:r>
            <a:r>
              <a:rPr lang="it-IT" b="1" dirty="0" err="1"/>
              <a:t>operation</a:t>
            </a:r>
            <a:r>
              <a:rPr lang="it-IT" b="1" dirty="0"/>
              <a:t> mode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Clockwise</a:t>
            </a:r>
            <a:r>
              <a:rPr lang="it-IT" dirty="0"/>
              <a:t> </a:t>
            </a:r>
            <a:r>
              <a:rPr lang="it-IT" dirty="0" err="1"/>
              <a:t>positron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B1</a:t>
            </a:r>
            <a:r>
              <a:rPr lang="it-IT" dirty="0"/>
              <a:t>) - </a:t>
            </a:r>
            <a:r>
              <a:rPr lang="it-IT" dirty="0">
                <a:solidFill>
                  <a:srgbClr val="0033A0"/>
                </a:solidFill>
              </a:rPr>
              <a:t>45.6 GeV </a:t>
            </a:r>
            <a:r>
              <a:rPr lang="it-IT" dirty="0" err="1"/>
              <a:t>beam</a:t>
            </a:r>
            <a:r>
              <a:rPr lang="it-IT" dirty="0"/>
              <a:t>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SR</a:t>
            </a:r>
            <a:r>
              <a:rPr lang="it-IT" dirty="0"/>
              <a:t>: </a:t>
            </a:r>
            <a:r>
              <a:rPr lang="it-IT" dirty="0" err="1">
                <a:solidFill>
                  <a:srgbClr val="0033A0"/>
                </a:solidFill>
              </a:rPr>
              <a:t>synchrotron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radiation</a:t>
            </a:r>
            <a:r>
              <a:rPr lang="it-IT" dirty="0"/>
              <a:t>; </a:t>
            </a:r>
            <a:r>
              <a:rPr lang="it-IT" dirty="0">
                <a:solidFill>
                  <a:srgbClr val="0033A0"/>
                </a:solidFill>
              </a:rPr>
              <a:t>BS</a:t>
            </a:r>
            <a:r>
              <a:rPr lang="it-IT" dirty="0"/>
              <a:t>: </a:t>
            </a:r>
            <a:r>
              <a:rPr lang="it-IT" dirty="0" err="1">
                <a:solidFill>
                  <a:srgbClr val="0033A0"/>
                </a:solidFill>
              </a:rPr>
              <a:t>beamstrahlung</a:t>
            </a:r>
            <a:r>
              <a:rPr lang="it-IT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Equilibrium </a:t>
            </a:r>
            <a:r>
              <a:rPr lang="it-IT" dirty="0" err="1"/>
              <a:t>vertical</a:t>
            </a:r>
            <a:r>
              <a:rPr lang="it-IT" dirty="0"/>
              <a:t> </a:t>
            </a:r>
            <a:r>
              <a:rPr lang="it-IT" dirty="0" err="1"/>
              <a:t>emittance</a:t>
            </a:r>
            <a:r>
              <a:rPr lang="it-IT" dirty="0"/>
              <a:t> from SR + BS </a:t>
            </a:r>
            <a:r>
              <a:rPr lang="it-IT" dirty="0" err="1"/>
              <a:t>kept</a:t>
            </a:r>
            <a:r>
              <a:rPr lang="it-IT" dirty="0"/>
              <a:t> </a:t>
            </a:r>
            <a:r>
              <a:rPr lang="it-IT" dirty="0" err="1"/>
              <a:t>constant</a:t>
            </a:r>
            <a:r>
              <a:rPr lang="it-IT" dirty="0"/>
              <a:t> with </a:t>
            </a:r>
            <a:r>
              <a:rPr lang="it-IT" dirty="0" err="1"/>
              <a:t>addition</a:t>
            </a:r>
            <a:r>
              <a:rPr lang="it-IT" dirty="0"/>
              <a:t> of </a:t>
            </a:r>
            <a:r>
              <a:rPr lang="it-IT" dirty="0" err="1">
                <a:solidFill>
                  <a:srgbClr val="0033A0"/>
                </a:solidFill>
              </a:rPr>
              <a:t>vertical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wiggler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in the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Full </a:t>
            </a:r>
            <a:r>
              <a:rPr lang="it-IT" dirty="0" err="1"/>
              <a:t>nonlinear</a:t>
            </a:r>
            <a:r>
              <a:rPr lang="it-IT" dirty="0"/>
              <a:t>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Crab-waist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Detailed</a:t>
            </a:r>
            <a:r>
              <a:rPr lang="it-IT" dirty="0"/>
              <a:t> aperture and </a:t>
            </a:r>
            <a:r>
              <a:rPr lang="it-IT" dirty="0" err="1"/>
              <a:t>collimator</a:t>
            </a:r>
            <a:r>
              <a:rPr lang="it-IT" dirty="0"/>
              <a:t> (BDSIM-Geant4)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SR </a:t>
            </a:r>
            <a:r>
              <a:rPr lang="it-IT" dirty="0" err="1"/>
              <a:t>emission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«quantum» model</a:t>
            </a:r>
            <a:r>
              <a:rPr lang="it-IT" dirty="0"/>
              <a:t>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 err="1"/>
              <a:t>Radiation</a:t>
            </a:r>
            <a:r>
              <a:rPr lang="it-IT" dirty="0"/>
              <a:t> damping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/>
              <a:t>Quantum </a:t>
            </a:r>
            <a:r>
              <a:rPr lang="it-IT" dirty="0" err="1"/>
              <a:t>excitations</a:t>
            </a:r>
            <a:endParaRPr lang="en-US" dirty="0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5812205-F616-DAC3-7CD5-52A0D1E6418E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DE1F617-9B4A-8997-C276-A8C5D9543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36A01987-1E71-CAF8-1A87-4C836D61E5CC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Generic beam halo losses: simulation parameters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1D948ABA-0465-14D7-BD39-D29DC53AF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13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7ED7A1D-2D0C-A39D-D182-5C0963E3125A}"/>
              </a:ext>
            </a:extLst>
          </p:cNvPr>
          <p:cNvSpPr txBox="1"/>
          <p:nvPr/>
        </p:nvSpPr>
        <p:spPr>
          <a:xfrm>
            <a:off x="5260509" y="5494310"/>
            <a:ext cx="61901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it-IT" kern="0" dirty="0">
                <a:solidFill>
                  <a:srgbClr val="FF0000"/>
                </a:solidFill>
                <a:latin typeface="Arial"/>
              </a:rPr>
              <a:t>10</a:t>
            </a:r>
            <a:r>
              <a:rPr kumimoji="0" lang="it-IT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x 10</a:t>
            </a:r>
            <a:r>
              <a:rPr lang="it-IT" kern="0" baseline="30000" dirty="0">
                <a:solidFill>
                  <a:srgbClr val="FF0000"/>
                </a:solidFill>
                <a:latin typeface="Arial"/>
              </a:rPr>
              <a:t>6 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macroparticles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tracked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for 500 machine turns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" name="Nastro perforato 1">
            <a:extLst>
              <a:ext uri="{FF2B5EF4-FFF2-40B4-BE49-F238E27FC236}">
                <a16:creationId xmlns:a16="http://schemas.microsoft.com/office/drawing/2014/main" id="{72934B54-E237-1F56-ABF1-0AE2E31DA4D4}"/>
              </a:ext>
            </a:extLst>
          </p:cNvPr>
          <p:cNvSpPr/>
          <p:nvPr/>
        </p:nvSpPr>
        <p:spPr>
          <a:xfrm>
            <a:off x="5740400" y="5303771"/>
            <a:ext cx="5710271" cy="719668"/>
          </a:xfrm>
          <a:prstGeom prst="flowChartPunchedTape">
            <a:avLst/>
          </a:prstGeom>
          <a:noFill/>
          <a:ln w="28575">
            <a:solidFill>
              <a:srgbClr val="FF0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D562B5B9-7985-5E3E-BDC9-F52C5832500D}"/>
              </a:ext>
            </a:extLst>
          </p:cNvPr>
          <p:cNvGrpSpPr/>
          <p:nvPr/>
        </p:nvGrpSpPr>
        <p:grpSpPr>
          <a:xfrm>
            <a:off x="1422400" y="2116667"/>
            <a:ext cx="1667933" cy="584200"/>
            <a:chOff x="1422400" y="2116667"/>
            <a:chExt cx="1667933" cy="584200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ECBFF43D-03EE-74D0-3931-4C494FE1EF13}"/>
                </a:ext>
              </a:extLst>
            </p:cNvPr>
            <p:cNvSpPr/>
            <p:nvPr/>
          </p:nvSpPr>
          <p:spPr>
            <a:xfrm>
              <a:off x="1422400" y="2116667"/>
              <a:ext cx="1667933" cy="5842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BD6472E2-3EAD-2990-0F4F-56A3E703BFB5}"/>
                    </a:ext>
                  </a:extLst>
                </p:cNvPr>
                <p:cNvSpPr txBox="1"/>
                <p:nvPr/>
              </p:nvSpPr>
              <p:spPr>
                <a:xfrm>
                  <a:off x="1558482" y="2270267"/>
                  <a:ext cx="13957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=0.71 </m:t>
                        </m:r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𝑛𝑚</m:t>
                        </m:r>
                      </m:oMath>
                    </m:oMathPara>
                  </a14:m>
                  <a:endParaRPr lang="en-US" dirty="0">
                    <a:solidFill>
                      <a:srgbClr val="0033A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BD6472E2-3EAD-2990-0F4F-56A3E703BF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8482" y="2270267"/>
                  <a:ext cx="1395767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747" r="-174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63689AAE-F261-EA5E-ADF9-CE7FB729EF52}"/>
              </a:ext>
            </a:extLst>
          </p:cNvPr>
          <p:cNvGrpSpPr/>
          <p:nvPr/>
        </p:nvGrpSpPr>
        <p:grpSpPr>
          <a:xfrm>
            <a:off x="5260509" y="2115440"/>
            <a:ext cx="1667933" cy="584200"/>
            <a:chOff x="1422400" y="2116667"/>
            <a:chExt cx="1667933" cy="584200"/>
          </a:xfrm>
        </p:grpSpPr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B4104C0C-F498-F1B1-5C5F-D53A422D42F2}"/>
                </a:ext>
              </a:extLst>
            </p:cNvPr>
            <p:cNvSpPr/>
            <p:nvPr/>
          </p:nvSpPr>
          <p:spPr>
            <a:xfrm>
              <a:off x="1422400" y="2116667"/>
              <a:ext cx="1667933" cy="5842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C57014D3-1816-1D29-3778-96A733844DDE}"/>
                    </a:ext>
                  </a:extLst>
                </p:cNvPr>
                <p:cNvSpPr txBox="1"/>
                <p:nvPr/>
              </p:nvSpPr>
              <p:spPr>
                <a:xfrm>
                  <a:off x="1621192" y="2259747"/>
                  <a:ext cx="1270348" cy="2989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=1.9 </m:t>
                        </m:r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𝑝𝑚</m:t>
                        </m:r>
                      </m:oMath>
                    </m:oMathPara>
                  </a14:m>
                  <a:endParaRPr lang="en-US" dirty="0">
                    <a:solidFill>
                      <a:srgbClr val="0033A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C57014D3-1816-1D29-3778-96A733844D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92" y="2259747"/>
                  <a:ext cx="1270348" cy="298928"/>
                </a:xfrm>
                <a:prstGeom prst="rect">
                  <a:avLst/>
                </a:prstGeom>
                <a:blipFill>
                  <a:blip r:embed="rId5"/>
                  <a:stretch>
                    <a:fillRect l="-1923" r="-3846" b="-1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B0D9AD32-BDA9-2077-CFE3-25D746F6FC82}"/>
              </a:ext>
            </a:extLst>
          </p:cNvPr>
          <p:cNvGrpSpPr/>
          <p:nvPr/>
        </p:nvGrpSpPr>
        <p:grpSpPr>
          <a:xfrm>
            <a:off x="9148233" y="2115440"/>
            <a:ext cx="1667933" cy="584200"/>
            <a:chOff x="1422400" y="2116667"/>
            <a:chExt cx="1667933" cy="584200"/>
          </a:xfrm>
        </p:grpSpPr>
        <p:sp>
          <p:nvSpPr>
            <p:cNvPr id="19" name="Rettangolo con angoli arrotondati 18">
              <a:extLst>
                <a:ext uri="{FF2B5EF4-FFF2-40B4-BE49-F238E27FC236}">
                  <a16:creationId xmlns:a16="http://schemas.microsoft.com/office/drawing/2014/main" id="{2EFB0120-7828-3988-5362-8FAED0E91294}"/>
                </a:ext>
              </a:extLst>
            </p:cNvPr>
            <p:cNvSpPr/>
            <p:nvPr/>
          </p:nvSpPr>
          <p:spPr>
            <a:xfrm>
              <a:off x="1422400" y="2116667"/>
              <a:ext cx="1667933" cy="5842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02DD06FA-89DB-B04F-3D70-5571A1021DAE}"/>
                    </a:ext>
                  </a:extLst>
                </p:cNvPr>
                <p:cNvSpPr txBox="1"/>
                <p:nvPr/>
              </p:nvSpPr>
              <p:spPr>
                <a:xfrm>
                  <a:off x="1558482" y="2270267"/>
                  <a:ext cx="14634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=15.5 </m:t>
                        </m:r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dirty="0">
                    <a:solidFill>
                      <a:srgbClr val="0033A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02DD06FA-89DB-B04F-3D70-5571A1021D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8482" y="2270267"/>
                  <a:ext cx="146341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667" r="-1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5BBEF8CC-0F81-7A42-7012-E0923863F7AB}"/>
              </a:ext>
            </a:extLst>
          </p:cNvPr>
          <p:cNvSpPr txBox="1"/>
          <p:nvPr/>
        </p:nvSpPr>
        <p:spPr>
          <a:xfrm>
            <a:off x="566207" y="2718284"/>
            <a:ext cx="33803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33A0"/>
                </a:solidFill>
              </a:rPr>
              <a:t>equilibrium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horizontal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emittance</a:t>
            </a:r>
            <a:r>
              <a:rPr lang="it-IT" sz="1400" dirty="0">
                <a:solidFill>
                  <a:srgbClr val="0033A0"/>
                </a:solidFill>
              </a:rPr>
              <a:t> from SR</a:t>
            </a:r>
            <a:endParaRPr lang="en-US" sz="1400" dirty="0">
              <a:solidFill>
                <a:srgbClr val="0033A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7F7B6A19-6556-1A85-C940-301633EFCD12}"/>
              </a:ext>
            </a:extLst>
          </p:cNvPr>
          <p:cNvSpPr txBox="1"/>
          <p:nvPr/>
        </p:nvSpPr>
        <p:spPr>
          <a:xfrm>
            <a:off x="4363736" y="2718284"/>
            <a:ext cx="3676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33A0"/>
                </a:solidFill>
              </a:rPr>
              <a:t>equilibrium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vertical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emittance</a:t>
            </a:r>
            <a:r>
              <a:rPr lang="it-IT" sz="1400" dirty="0">
                <a:solidFill>
                  <a:srgbClr val="0033A0"/>
                </a:solidFill>
              </a:rPr>
              <a:t> from SR+BS</a:t>
            </a:r>
            <a:endParaRPr lang="en-US" sz="1400" dirty="0">
              <a:solidFill>
                <a:srgbClr val="0033A0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CFC459F6-00D8-8E43-16F9-61584193A880}"/>
              </a:ext>
            </a:extLst>
          </p:cNvPr>
          <p:cNvSpPr txBox="1"/>
          <p:nvPr/>
        </p:nvSpPr>
        <p:spPr>
          <a:xfrm>
            <a:off x="8143875" y="2701393"/>
            <a:ext cx="3676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33A0"/>
                </a:solidFill>
              </a:rPr>
              <a:t>equilibrium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bunch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length</a:t>
            </a:r>
            <a:r>
              <a:rPr lang="it-IT" sz="1400" dirty="0">
                <a:solidFill>
                  <a:srgbClr val="0033A0"/>
                </a:solidFill>
              </a:rPr>
              <a:t> from SR+BS</a:t>
            </a:r>
            <a:endParaRPr lang="en-US" sz="1400" dirty="0">
              <a:solidFill>
                <a:srgbClr val="0033A0"/>
              </a:solidFill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C43F2C5-DF57-2286-8671-08122B55B597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18B9CA77-3298-6A0B-FF52-5EC3704459F6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1242192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Generic beam halo losses: results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7CEBE8B-6B12-0FA7-E9FA-5CCDD9AE6ABA}"/>
              </a:ext>
            </a:extLst>
          </p:cNvPr>
          <p:cNvSpPr txBox="1"/>
          <p:nvPr/>
        </p:nvSpPr>
        <p:spPr>
          <a:xfrm>
            <a:off x="28875" y="759153"/>
            <a:ext cx="1213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33A0"/>
                </a:solidFill>
              </a:rPr>
              <a:t>FCC-ee </a:t>
            </a:r>
            <a:r>
              <a:rPr lang="it-IT" i="1" dirty="0">
                <a:solidFill>
                  <a:srgbClr val="0033A0"/>
                </a:solidFill>
              </a:rPr>
              <a:t>Z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loss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map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for </a:t>
            </a:r>
            <a:r>
              <a:rPr lang="it-IT" dirty="0" err="1"/>
              <a:t>horizontal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B1H</a:t>
            </a:r>
            <a:r>
              <a:rPr lang="it-IT" dirty="0"/>
              <a:t>) </a:t>
            </a:r>
            <a:r>
              <a:rPr lang="it-IT" dirty="0" err="1"/>
              <a:t>betatron</a:t>
            </a:r>
            <a:r>
              <a:rPr lang="it-IT" dirty="0"/>
              <a:t> </a:t>
            </a:r>
            <a:r>
              <a:rPr lang="it-IT" dirty="0" err="1"/>
              <a:t>collimation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:</a:t>
            </a:r>
            <a:endParaRPr lang="en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0B6992AF-7549-2E70-B6CA-0583670ABFB4}"/>
              </a:ext>
            </a:extLst>
          </p:cNvPr>
          <p:cNvSpPr txBox="1"/>
          <p:nvPr/>
        </p:nvSpPr>
        <p:spPr>
          <a:xfrm>
            <a:off x="8684" y="4665116"/>
            <a:ext cx="12134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Power loads </a:t>
            </a:r>
            <a:r>
              <a:rPr lang="it-IT" dirty="0" err="1"/>
              <a:t>evaluated</a:t>
            </a:r>
            <a:r>
              <a:rPr lang="it-IT" dirty="0"/>
              <a:t> </a:t>
            </a:r>
            <a:r>
              <a:rPr lang="it-IT" dirty="0" err="1"/>
              <a:t>assuming</a:t>
            </a:r>
            <a:r>
              <a:rPr lang="it-IT" dirty="0"/>
              <a:t> a </a:t>
            </a:r>
            <a:r>
              <a:rPr lang="it-IT" dirty="0" err="1">
                <a:solidFill>
                  <a:srgbClr val="FF0000"/>
                </a:solidFill>
              </a:rPr>
              <a:t>lifetime</a:t>
            </a:r>
            <a:r>
              <a:rPr lang="it-IT" dirty="0">
                <a:solidFill>
                  <a:srgbClr val="FF0000"/>
                </a:solidFill>
              </a:rPr>
              <a:t> drop</a:t>
            </a:r>
            <a:r>
              <a:rPr lang="it-IT" dirty="0"/>
              <a:t> to </a:t>
            </a:r>
            <a:r>
              <a:rPr lang="it-IT" b="1" dirty="0">
                <a:solidFill>
                  <a:srgbClr val="FF0000"/>
                </a:solidFill>
              </a:rPr>
              <a:t>5 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Losses</a:t>
            </a:r>
            <a:r>
              <a:rPr lang="it-IT" b="1" dirty="0"/>
              <a:t> </a:t>
            </a:r>
            <a:r>
              <a:rPr lang="it-IT" b="1" dirty="0" err="1"/>
              <a:t>well</a:t>
            </a:r>
            <a:r>
              <a:rPr lang="it-IT" b="1" dirty="0"/>
              <a:t> </a:t>
            </a:r>
            <a:r>
              <a:rPr lang="it-IT" b="1" dirty="0" err="1"/>
              <a:t>contained</a:t>
            </a:r>
            <a:r>
              <a:rPr lang="it-IT" b="1" dirty="0"/>
              <a:t> in the </a:t>
            </a:r>
            <a:r>
              <a:rPr lang="it-IT" b="1" dirty="0" err="1"/>
              <a:t>collimation</a:t>
            </a:r>
            <a:r>
              <a:rPr lang="it-IT" b="1" dirty="0"/>
              <a:t> </a:t>
            </a:r>
            <a:r>
              <a:rPr lang="it-IT" b="1" dirty="0" err="1"/>
              <a:t>insertion</a:t>
            </a:r>
            <a:r>
              <a:rPr lang="it-IT" b="1" dirty="0"/>
              <a:t> PF </a:t>
            </a:r>
            <a:r>
              <a:rPr lang="it-IT" dirty="0"/>
              <a:t>(&gt;99.6%)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leaking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out the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insertion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PF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mostly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intercepted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by the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local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protection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b="1" kern="0" dirty="0" err="1">
                <a:solidFill>
                  <a:srgbClr val="2F2F2F"/>
                </a:solidFill>
                <a:latin typeface="Arial"/>
              </a:rPr>
              <a:t>TCTs</a:t>
            </a:r>
            <a:endParaRPr lang="it-IT" b="1" kern="0" dirty="0">
              <a:solidFill>
                <a:srgbClr val="2F2F2F"/>
              </a:solidFill>
              <a:latin typeface="Arial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Nearly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absence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of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reaching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the detector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regions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/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final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focus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superconducting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quadrupoles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pic>
        <p:nvPicPr>
          <p:cNvPr id="27" name="Immagine 26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9F01B0A9-0D18-0B45-C141-E517C50F68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96" y="1288679"/>
            <a:ext cx="11887224" cy="3200407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52B3CDA-FC29-E4EE-CEB7-87998A39EBBE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A125B43-D83E-E26B-145D-34798315F68C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38188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8DEC35-A163-6904-FF03-C800098039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116C73D3-8CE4-E499-CB35-3089B45FF3E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66F2C223-829D-9F53-2E1C-60220618D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60ACB6A7-E5DA-1E55-BA16-8B47861631BF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Generic beam halo losses: IR beam losses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911E9061-9C57-3BD9-6D96-5F38EEBFF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15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AE8C9F5C-BD0E-7E04-F327-8D93CEEDDE98}"/>
              </a:ext>
            </a:extLst>
          </p:cNvPr>
          <p:cNvSpPr txBox="1"/>
          <p:nvPr/>
        </p:nvSpPr>
        <p:spPr>
          <a:xfrm>
            <a:off x="28875" y="759153"/>
            <a:ext cx="1213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33A0"/>
                </a:solidFill>
              </a:rPr>
              <a:t>FCC-ee </a:t>
            </a:r>
            <a:r>
              <a:rPr lang="it-IT" i="1" dirty="0">
                <a:solidFill>
                  <a:srgbClr val="0033A0"/>
                </a:solidFill>
              </a:rPr>
              <a:t>Z</a:t>
            </a:r>
            <a:r>
              <a:rPr lang="it-IT" dirty="0">
                <a:solidFill>
                  <a:srgbClr val="0033A0"/>
                </a:solidFill>
              </a:rPr>
              <a:t> IR </a:t>
            </a:r>
            <a:r>
              <a:rPr lang="it-IT" dirty="0" err="1">
                <a:solidFill>
                  <a:srgbClr val="0033A0"/>
                </a:solidFill>
              </a:rPr>
              <a:t>loss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maps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for </a:t>
            </a:r>
            <a:r>
              <a:rPr lang="it-IT" dirty="0" err="1"/>
              <a:t>horizontal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B1H</a:t>
            </a:r>
            <a:r>
              <a:rPr lang="it-IT" dirty="0"/>
              <a:t>) </a:t>
            </a:r>
            <a:r>
              <a:rPr lang="it-IT" dirty="0" err="1"/>
              <a:t>betatron</a:t>
            </a:r>
            <a:r>
              <a:rPr lang="it-IT" dirty="0"/>
              <a:t> </a:t>
            </a:r>
            <a:r>
              <a:rPr lang="it-IT" dirty="0" err="1"/>
              <a:t>collimation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:</a:t>
            </a:r>
            <a:endParaRPr lang="en-US" dirty="0"/>
          </a:p>
        </p:txBody>
      </p:sp>
      <p:pic>
        <p:nvPicPr>
          <p:cNvPr id="12" name="Immagine 11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0AE74F76-00F5-C9CB-12D2-7CCB9A85B3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2" b="5239"/>
          <a:stretch/>
        </p:blipFill>
        <p:spPr>
          <a:xfrm>
            <a:off x="6223526" y="1225355"/>
            <a:ext cx="5486411" cy="2050976"/>
          </a:xfrm>
          <a:prstGeom prst="rect">
            <a:avLst/>
          </a:prstGeom>
        </p:spPr>
      </p:pic>
      <p:pic>
        <p:nvPicPr>
          <p:cNvPr id="16" name="Immagine 15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9B78F532-83DA-93D4-3B7A-B71D2B2E72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1" b="5755"/>
          <a:stretch/>
        </p:blipFill>
        <p:spPr>
          <a:xfrm>
            <a:off x="608065" y="3276331"/>
            <a:ext cx="5486411" cy="2010168"/>
          </a:xfrm>
          <a:prstGeom prst="rect">
            <a:avLst/>
          </a:prstGeom>
        </p:spPr>
      </p:pic>
      <p:pic>
        <p:nvPicPr>
          <p:cNvPr id="18" name="Immagine 17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6ED626FB-E31A-4FB9-7F39-50F94C3998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1" b="5755"/>
          <a:stretch/>
        </p:blipFill>
        <p:spPr>
          <a:xfrm>
            <a:off x="6223526" y="3280668"/>
            <a:ext cx="5486411" cy="2010167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891ED92-5527-B743-073D-795C28DF895D}"/>
              </a:ext>
            </a:extLst>
          </p:cNvPr>
          <p:cNvSpPr txBox="1"/>
          <p:nvPr/>
        </p:nvSpPr>
        <p:spPr>
          <a:xfrm>
            <a:off x="28875" y="5369699"/>
            <a:ext cx="10684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IR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</a:t>
            </a:r>
            <a:r>
              <a:rPr lang="it-IT" dirty="0" err="1"/>
              <a:t>efficiently</a:t>
            </a:r>
            <a:r>
              <a:rPr lang="it-IT" dirty="0"/>
              <a:t> </a:t>
            </a:r>
            <a:r>
              <a:rPr lang="it-IT" dirty="0" err="1"/>
              <a:t>intercepted</a:t>
            </a:r>
            <a:r>
              <a:rPr lang="it-IT" dirty="0"/>
              <a:t> by the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</a:t>
            </a:r>
            <a:r>
              <a:rPr lang="it-IT" dirty="0" err="1"/>
              <a:t>TCTs</a:t>
            </a:r>
            <a:r>
              <a:rPr lang="it-IT" dirty="0"/>
              <a:t> (</a:t>
            </a:r>
            <a:r>
              <a:rPr lang="it-IT" dirty="0" err="1"/>
              <a:t>Pmax</a:t>
            </a:r>
            <a:r>
              <a:rPr lang="it-IT" dirty="0"/>
              <a:t> </a:t>
            </a:r>
            <a:r>
              <a:rPr lang="en-US" dirty="0"/>
              <a:t>~50 W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FF0000"/>
                </a:solidFill>
              </a:rPr>
              <a:t>Dedicated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shower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simulations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needed</a:t>
            </a:r>
            <a:r>
              <a:rPr lang="it-IT" dirty="0">
                <a:solidFill>
                  <a:srgbClr val="FF0000"/>
                </a:solidFill>
              </a:rPr>
              <a:t> to </a:t>
            </a:r>
            <a:r>
              <a:rPr lang="it-IT" dirty="0" err="1">
                <a:solidFill>
                  <a:srgbClr val="FF0000"/>
                </a:solidFill>
              </a:rPr>
              <a:t>assess</a:t>
            </a:r>
            <a:r>
              <a:rPr lang="it-IT" dirty="0">
                <a:solidFill>
                  <a:srgbClr val="FF0000"/>
                </a:solidFill>
              </a:rPr>
              <a:t> backgrounds from </a:t>
            </a:r>
            <a:r>
              <a:rPr lang="it-IT" dirty="0" err="1">
                <a:solidFill>
                  <a:srgbClr val="FF0000"/>
                </a:solidFill>
              </a:rPr>
              <a:t>these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beam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losses</a:t>
            </a:r>
            <a:endParaRPr lang="it-IT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/>
              <a:t>FLUKA IR model + </a:t>
            </a:r>
            <a:r>
              <a:rPr lang="it-IT" dirty="0" err="1"/>
              <a:t>impacting</a:t>
            </a:r>
            <a:r>
              <a:rPr lang="it-IT" dirty="0"/>
              <a:t> </a:t>
            </a:r>
            <a:r>
              <a:rPr lang="it-IT" dirty="0" err="1"/>
              <a:t>distributions</a:t>
            </a:r>
            <a:r>
              <a:rPr lang="it-IT" dirty="0"/>
              <a:t> on IR </a:t>
            </a:r>
            <a:r>
              <a:rPr lang="it-IT" dirty="0" err="1"/>
              <a:t>collimators</a:t>
            </a:r>
            <a:r>
              <a:rPr lang="it-IT" dirty="0"/>
              <a:t> and aperture </a:t>
            </a:r>
            <a:r>
              <a:rPr lang="it-IT" dirty="0" err="1"/>
              <a:t>as</a:t>
            </a:r>
            <a:r>
              <a:rPr lang="it-IT" dirty="0"/>
              <a:t> input</a:t>
            </a:r>
          </a:p>
        </p:txBody>
      </p:sp>
      <p:pic>
        <p:nvPicPr>
          <p:cNvPr id="22" name="Immagine 21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F4E064F-3E12-F978-322E-8E67DFBB833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0" b="4742"/>
          <a:stretch/>
        </p:blipFill>
        <p:spPr>
          <a:xfrm>
            <a:off x="608064" y="1225355"/>
            <a:ext cx="5486411" cy="2050977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8E674E5-ED57-6168-B415-F44DCD654155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F638845-86B2-1BB8-E6C3-C505E0E0BDF9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2699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magine 8">
            <a:extLst>
              <a:ext uri="{FF2B5EF4-FFF2-40B4-BE49-F238E27FC236}">
                <a16:creationId xmlns:a16="http://schemas.microsoft.com/office/drawing/2014/main" id="{2B96F30E-1B16-E085-C5B1-870E195A2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6680" y="3667228"/>
            <a:ext cx="6228672" cy="3007892"/>
          </a:xfrm>
          <a:prstGeom prst="rect">
            <a:avLst/>
          </a:prstGeom>
        </p:spPr>
      </p:pic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Beam losses from beam-residual gas interactions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16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7CEBE8B-6B12-0FA7-E9FA-5CCDD9AE6ABA}"/>
              </a:ext>
            </a:extLst>
          </p:cNvPr>
          <p:cNvSpPr txBox="1"/>
          <p:nvPr/>
        </p:nvSpPr>
        <p:spPr>
          <a:xfrm>
            <a:off x="57751" y="835020"/>
            <a:ext cx="121342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The </a:t>
            </a:r>
            <a:r>
              <a:rPr lang="it-IT" b="1" dirty="0"/>
              <a:t>interaction </a:t>
            </a:r>
            <a:r>
              <a:rPr lang="it-IT" b="1" dirty="0" err="1"/>
              <a:t>between</a:t>
            </a:r>
            <a:r>
              <a:rPr lang="it-IT" b="1" dirty="0"/>
              <a:t> the </a:t>
            </a:r>
            <a:r>
              <a:rPr lang="it-IT" b="1" dirty="0" err="1"/>
              <a:t>beam</a:t>
            </a:r>
            <a:r>
              <a:rPr lang="it-IT" b="1" dirty="0"/>
              <a:t> and </a:t>
            </a:r>
            <a:r>
              <a:rPr lang="it-IT" b="1" dirty="0" err="1"/>
              <a:t>residual</a:t>
            </a:r>
            <a:r>
              <a:rPr lang="it-IT" b="1" dirty="0"/>
              <a:t> gas in the vacuum </a:t>
            </a:r>
            <a:r>
              <a:rPr lang="it-IT" b="1" dirty="0" err="1"/>
              <a:t>chamber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an </a:t>
            </a:r>
            <a:r>
              <a:rPr lang="it-IT" b="1" dirty="0" err="1"/>
              <a:t>important</a:t>
            </a:r>
            <a:r>
              <a:rPr lang="it-IT" b="1" dirty="0"/>
              <a:t> </a:t>
            </a:r>
            <a:r>
              <a:rPr lang="it-IT" b="1" dirty="0" err="1"/>
              <a:t>aspect</a:t>
            </a:r>
            <a:r>
              <a:rPr lang="it-IT" b="1" dirty="0"/>
              <a:t> to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Can produce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distinct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loss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FF0000"/>
                </a:solidFill>
                <a:latin typeface="Arial"/>
              </a:rPr>
              <a:t>distributions</a:t>
            </a:r>
            <a:r>
              <a:rPr lang="it-IT" kern="0" dirty="0">
                <a:solidFill>
                  <a:srgbClr val="FF0000"/>
                </a:solidFill>
                <a:latin typeface="Arial"/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Can be source of </a:t>
            </a:r>
            <a:r>
              <a:rPr lang="it-IT" dirty="0" err="1">
                <a:solidFill>
                  <a:srgbClr val="FF0000"/>
                </a:solidFill>
              </a:rPr>
              <a:t>lifetime</a:t>
            </a:r>
            <a:r>
              <a:rPr lang="it-IT" dirty="0">
                <a:solidFill>
                  <a:srgbClr val="FF0000"/>
                </a:solidFill>
              </a:rPr>
              <a:t>/</a:t>
            </a:r>
            <a:r>
              <a:rPr lang="it-IT" dirty="0" err="1">
                <a:solidFill>
                  <a:srgbClr val="FF0000"/>
                </a:solidFill>
              </a:rPr>
              <a:t>luminosity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degradation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and </a:t>
            </a:r>
            <a:r>
              <a:rPr lang="it-IT" dirty="0">
                <a:solidFill>
                  <a:srgbClr val="FF0000"/>
                </a:solidFill>
              </a:rPr>
              <a:t>background in the </a:t>
            </a:r>
            <a:r>
              <a:rPr lang="it-IT" dirty="0" err="1">
                <a:solidFill>
                  <a:srgbClr val="FF0000"/>
                </a:solidFill>
              </a:rPr>
              <a:t>experimental</a:t>
            </a:r>
            <a:r>
              <a:rPr lang="it-IT" dirty="0">
                <a:solidFill>
                  <a:srgbClr val="FF0000"/>
                </a:solidFill>
              </a:rPr>
              <a:t> interaction </a:t>
            </a:r>
            <a:r>
              <a:rPr lang="it-IT" dirty="0" err="1">
                <a:solidFill>
                  <a:srgbClr val="FF0000"/>
                </a:solidFill>
              </a:rPr>
              <a:t>regions</a:t>
            </a:r>
            <a:endParaRPr lang="it-IT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kern="0" dirty="0">
                <a:solidFill>
                  <a:srgbClr val="2F2F2F"/>
                </a:solidFill>
              </a:rPr>
              <a:t>Pressure </a:t>
            </a:r>
            <a:r>
              <a:rPr lang="it-IT" b="1" kern="0" dirty="0" err="1">
                <a:solidFill>
                  <a:srgbClr val="2F2F2F"/>
                </a:solidFill>
              </a:rPr>
              <a:t>profile</a:t>
            </a:r>
            <a:r>
              <a:rPr lang="it-IT" b="1" kern="0" dirty="0">
                <a:solidFill>
                  <a:srgbClr val="2F2F2F"/>
                </a:solidFill>
              </a:rPr>
              <a:t> in the FCC-ee </a:t>
            </a:r>
            <a:r>
              <a:rPr lang="it-IT" kern="0" dirty="0">
                <a:solidFill>
                  <a:srgbClr val="2F2F2F"/>
                </a:solidFill>
              </a:rPr>
              <a:t>(</a:t>
            </a:r>
            <a:r>
              <a:rPr lang="it-IT" b="1" i="1" kern="0" dirty="0">
                <a:solidFill>
                  <a:srgbClr val="0033A0"/>
                </a:solidFill>
              </a:rPr>
              <a:t>Z</a:t>
            </a:r>
            <a:r>
              <a:rPr lang="it-IT" kern="0" dirty="0">
                <a:solidFill>
                  <a:srgbClr val="2F2F2F"/>
                </a:solidFill>
              </a:rPr>
              <a:t>) </a:t>
            </a:r>
            <a:r>
              <a:rPr lang="it-IT" kern="0" dirty="0" err="1">
                <a:solidFill>
                  <a:srgbClr val="2F2F2F"/>
                </a:solidFill>
              </a:rPr>
              <a:t>provided</a:t>
            </a:r>
            <a:r>
              <a:rPr lang="it-IT" kern="0" dirty="0">
                <a:solidFill>
                  <a:srgbClr val="2F2F2F"/>
                </a:solidFill>
              </a:rPr>
              <a:t> by the vacuum team (</a:t>
            </a:r>
            <a:r>
              <a:rPr lang="it-IT" kern="0" dirty="0">
                <a:solidFill>
                  <a:srgbClr val="0033A0"/>
                </a:solidFill>
              </a:rPr>
              <a:t>85% H</a:t>
            </a:r>
            <a:r>
              <a:rPr lang="it-IT" kern="0" baseline="-25000" dirty="0">
                <a:solidFill>
                  <a:srgbClr val="0033A0"/>
                </a:solidFill>
              </a:rPr>
              <a:t>2</a:t>
            </a:r>
            <a:r>
              <a:rPr lang="it-IT" kern="0" dirty="0">
                <a:solidFill>
                  <a:srgbClr val="2F2F2F"/>
                </a:solidFill>
              </a:rPr>
              <a:t>, </a:t>
            </a:r>
            <a:r>
              <a:rPr lang="it-IT" kern="0" dirty="0">
                <a:solidFill>
                  <a:srgbClr val="0033A0"/>
                </a:solidFill>
              </a:rPr>
              <a:t>10% CO</a:t>
            </a:r>
            <a:r>
              <a:rPr lang="it-IT" kern="0" dirty="0">
                <a:solidFill>
                  <a:srgbClr val="2F2F2F"/>
                </a:solidFill>
              </a:rPr>
              <a:t>, </a:t>
            </a:r>
            <a:r>
              <a:rPr lang="it-IT" kern="0" dirty="0">
                <a:solidFill>
                  <a:srgbClr val="0033A0"/>
                </a:solidFill>
              </a:rPr>
              <a:t>5% CO</a:t>
            </a:r>
            <a:r>
              <a:rPr lang="it-IT" kern="0" baseline="-25000" dirty="0">
                <a:solidFill>
                  <a:srgbClr val="0033A0"/>
                </a:solidFill>
              </a:rPr>
              <a:t>2</a:t>
            </a:r>
            <a:r>
              <a:rPr lang="it-IT" kern="0" dirty="0">
                <a:solidFill>
                  <a:srgbClr val="2F2F2F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NEG </a:t>
            </a:r>
            <a:r>
              <a:rPr lang="it-IT" dirty="0" err="1"/>
              <a:t>coated</a:t>
            </a:r>
            <a:r>
              <a:rPr lang="it-IT" dirty="0"/>
              <a:t> vacuum pipe, </a:t>
            </a:r>
            <a:r>
              <a:rPr lang="it-IT" dirty="0">
                <a:solidFill>
                  <a:srgbClr val="FF0000"/>
                </a:solidFill>
              </a:rPr>
              <a:t>1h </a:t>
            </a:r>
            <a:r>
              <a:rPr lang="it-IT" dirty="0" err="1">
                <a:solidFill>
                  <a:srgbClr val="FF0000"/>
                </a:solidFill>
              </a:rPr>
              <a:t>beam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conditioning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at</a:t>
            </a:r>
            <a:r>
              <a:rPr lang="it-IT" dirty="0">
                <a:solidFill>
                  <a:srgbClr val="FF0000"/>
                </a:solidFill>
              </a:rPr>
              <a:t> full </a:t>
            </a:r>
            <a:r>
              <a:rPr lang="it-IT" dirty="0" err="1">
                <a:solidFill>
                  <a:srgbClr val="FF0000"/>
                </a:solidFill>
              </a:rPr>
              <a:t>nominal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current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(</a:t>
            </a:r>
            <a:r>
              <a:rPr lang="it-IT" dirty="0">
                <a:solidFill>
                  <a:srgbClr val="0033A0"/>
                </a:solidFill>
              </a:rPr>
              <a:t>1.27 A</a:t>
            </a:r>
            <a:r>
              <a:rPr lang="it-IT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Main</a:t>
            </a:r>
            <a:r>
              <a:rPr lang="it-IT" dirty="0"/>
              <a:t> focus on </a:t>
            </a:r>
            <a:r>
              <a:rPr lang="it-IT" dirty="0" err="1">
                <a:solidFill>
                  <a:srgbClr val="0033A0"/>
                </a:solidFill>
              </a:rPr>
              <a:t>beam</a:t>
            </a:r>
            <a:r>
              <a:rPr lang="it-IT" dirty="0">
                <a:solidFill>
                  <a:srgbClr val="0033A0"/>
                </a:solidFill>
              </a:rPr>
              <a:t>-gas bremsstrahlung interactions </a:t>
            </a:r>
            <a:r>
              <a:rPr lang="it-IT" dirty="0"/>
              <a:t>(</a:t>
            </a:r>
            <a:r>
              <a:rPr lang="it-IT" dirty="0" err="1"/>
              <a:t>dominant</a:t>
            </a:r>
            <a:r>
              <a:rPr lang="it-IT" dirty="0"/>
              <a:t> </a:t>
            </a:r>
            <a:r>
              <a:rPr lang="it-IT" dirty="0" err="1"/>
              <a:t>process</a:t>
            </a:r>
            <a:r>
              <a:rPr lang="it-IT" dirty="0"/>
              <a:t> in </a:t>
            </a:r>
            <a:r>
              <a:rPr lang="it-IT" dirty="0" err="1"/>
              <a:t>determining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-gas </a:t>
            </a:r>
            <a:r>
              <a:rPr lang="it-IT" dirty="0" err="1"/>
              <a:t>losses</a:t>
            </a:r>
            <a:r>
              <a:rPr lang="it-IT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First </a:t>
            </a:r>
            <a:r>
              <a:rPr lang="it-IT" u="sng" dirty="0" err="1">
                <a:solidFill>
                  <a:srgbClr val="FF0D0D"/>
                </a:solidFill>
              </a:rPr>
              <a:t>preliminary</a:t>
            </a:r>
            <a:r>
              <a:rPr lang="it-IT" dirty="0"/>
              <a:t> </a:t>
            </a:r>
            <a:r>
              <a:rPr lang="it-IT" dirty="0" err="1"/>
              <a:t>results</a:t>
            </a:r>
            <a:r>
              <a:rPr lang="it-IT" dirty="0"/>
              <a:t> for </a:t>
            </a:r>
            <a:r>
              <a:rPr lang="it-IT" dirty="0" err="1">
                <a:solidFill>
                  <a:srgbClr val="0033A0"/>
                </a:solidFill>
              </a:rPr>
              <a:t>beam</a:t>
            </a:r>
            <a:r>
              <a:rPr lang="it-IT" dirty="0">
                <a:solidFill>
                  <a:srgbClr val="0033A0"/>
                </a:solidFill>
              </a:rPr>
              <a:t>-gas Coulomb scattering interactions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kern="0" dirty="0" err="1">
                <a:solidFill>
                  <a:srgbClr val="2F2F2F"/>
                </a:solidFill>
              </a:rPr>
              <a:t>Beam</a:t>
            </a:r>
            <a:r>
              <a:rPr lang="it-IT" b="1" kern="0" dirty="0">
                <a:solidFill>
                  <a:srgbClr val="2F2F2F"/>
                </a:solidFill>
              </a:rPr>
              <a:t>-gas </a:t>
            </a:r>
            <a:r>
              <a:rPr lang="it-IT" b="1" kern="0" dirty="0" err="1">
                <a:solidFill>
                  <a:srgbClr val="2F2F2F"/>
                </a:solidFill>
              </a:rPr>
              <a:t>elements</a:t>
            </a:r>
            <a:r>
              <a:rPr lang="it-IT" b="1" kern="0" dirty="0">
                <a:solidFill>
                  <a:srgbClr val="2F2F2F"/>
                </a:solidFill>
              </a:rPr>
              <a:t> </a:t>
            </a:r>
            <a:r>
              <a:rPr lang="it-IT" b="1" kern="0" dirty="0" err="1">
                <a:solidFill>
                  <a:srgbClr val="2F2F2F"/>
                </a:solidFill>
              </a:rPr>
              <a:t>implemented</a:t>
            </a:r>
            <a:r>
              <a:rPr lang="it-IT" b="1" kern="0" dirty="0">
                <a:solidFill>
                  <a:srgbClr val="2F2F2F"/>
                </a:solidFill>
              </a:rPr>
              <a:t> in </a:t>
            </a:r>
            <a:r>
              <a:rPr lang="it-IT" b="1" kern="0" dirty="0" err="1">
                <a:solidFill>
                  <a:srgbClr val="2F2F2F"/>
                </a:solidFill>
              </a:rPr>
              <a:t>Xsuite</a:t>
            </a:r>
            <a:r>
              <a:rPr lang="it-IT" b="1" kern="0" dirty="0">
                <a:solidFill>
                  <a:srgbClr val="2F2F2F"/>
                </a:solidFill>
              </a:rPr>
              <a:t>-BDSIM </a:t>
            </a:r>
            <a:r>
              <a:rPr lang="it-IT" kern="0" dirty="0">
                <a:solidFill>
                  <a:srgbClr val="2F2F2F"/>
                </a:solidFill>
              </a:rPr>
              <a:t>to model the interaction with </a:t>
            </a:r>
            <a:r>
              <a:rPr lang="it-IT" kern="0" dirty="0" err="1">
                <a:solidFill>
                  <a:srgbClr val="2F2F2F"/>
                </a:solidFill>
              </a:rPr>
              <a:t>residual</a:t>
            </a:r>
            <a:r>
              <a:rPr lang="it-IT" kern="0" dirty="0">
                <a:solidFill>
                  <a:srgbClr val="2F2F2F"/>
                </a:solidFill>
              </a:rPr>
              <a:t> gas in the vacuum pipe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068DC21-4C7E-D17C-1F12-13C9CD1B8625}"/>
              </a:ext>
            </a:extLst>
          </p:cNvPr>
          <p:cNvSpPr/>
          <p:nvPr/>
        </p:nvSpPr>
        <p:spPr>
          <a:xfrm>
            <a:off x="9008669" y="4242172"/>
            <a:ext cx="134754" cy="519764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ABCA1C3-D70F-705F-EF5D-FF74017D1806}"/>
              </a:ext>
            </a:extLst>
          </p:cNvPr>
          <p:cNvSpPr txBox="1"/>
          <p:nvPr/>
        </p:nvSpPr>
        <p:spPr>
          <a:xfrm>
            <a:off x="9143423" y="4317388"/>
            <a:ext cx="221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100" dirty="0">
                <a:solidFill>
                  <a:srgbClr val="00B05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beam-gas element </a:t>
            </a: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8BFE2CD-9AE6-BBDA-2C4E-644A9454CB83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19CFFE9-0ADF-3553-425C-BFB33C0148E8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690172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9C1577-3E4A-B8AE-A701-AE18F9CF2C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DBFAE131-B323-1797-E2C0-7051C1DA81C6}"/>
              </a:ext>
            </a:extLst>
          </p:cNvPr>
          <p:cNvSpPr txBox="1"/>
          <p:nvPr/>
        </p:nvSpPr>
        <p:spPr>
          <a:xfrm>
            <a:off x="0" y="815476"/>
            <a:ext cx="1213424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FCC-ee </a:t>
            </a:r>
            <a:r>
              <a:rPr lang="it-IT" b="1" i="1" dirty="0"/>
              <a:t>Z</a:t>
            </a:r>
            <a:r>
              <a:rPr lang="it-IT" b="1" dirty="0"/>
              <a:t> </a:t>
            </a:r>
            <a:r>
              <a:rPr lang="it-IT" b="1" dirty="0" err="1"/>
              <a:t>operation</a:t>
            </a:r>
            <a:r>
              <a:rPr lang="it-IT" b="1" dirty="0"/>
              <a:t> mode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Clockwise</a:t>
            </a:r>
            <a:r>
              <a:rPr lang="it-IT" dirty="0"/>
              <a:t> </a:t>
            </a:r>
            <a:r>
              <a:rPr lang="it-IT" dirty="0" err="1"/>
              <a:t>positron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B1</a:t>
            </a:r>
            <a:r>
              <a:rPr lang="it-IT" dirty="0"/>
              <a:t>) - </a:t>
            </a:r>
            <a:r>
              <a:rPr lang="it-IT" dirty="0">
                <a:solidFill>
                  <a:srgbClr val="0033A0"/>
                </a:solidFill>
              </a:rPr>
              <a:t>45.6 GeV </a:t>
            </a:r>
            <a:r>
              <a:rPr lang="it-IT" dirty="0" err="1"/>
              <a:t>beam</a:t>
            </a:r>
            <a:r>
              <a:rPr lang="it-IT" dirty="0"/>
              <a:t>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Initial</a:t>
            </a:r>
            <a:r>
              <a:rPr lang="it-IT" dirty="0"/>
              <a:t> </a:t>
            </a:r>
            <a:r>
              <a:rPr lang="it-IT" dirty="0" err="1"/>
              <a:t>conditions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SR</a:t>
            </a:r>
            <a:r>
              <a:rPr lang="it-IT" dirty="0"/>
              <a:t>: </a:t>
            </a:r>
            <a:r>
              <a:rPr lang="it-IT" dirty="0" err="1">
                <a:solidFill>
                  <a:srgbClr val="0033A0"/>
                </a:solidFill>
              </a:rPr>
              <a:t>synchrotron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radiation</a:t>
            </a:r>
            <a:r>
              <a:rPr lang="it-IT" dirty="0"/>
              <a:t>; </a:t>
            </a:r>
            <a:r>
              <a:rPr lang="it-IT" dirty="0">
                <a:solidFill>
                  <a:srgbClr val="0033A0"/>
                </a:solidFill>
              </a:rPr>
              <a:t>BS</a:t>
            </a:r>
            <a:r>
              <a:rPr lang="it-IT" dirty="0"/>
              <a:t>: </a:t>
            </a:r>
            <a:r>
              <a:rPr lang="it-IT" dirty="0" err="1">
                <a:solidFill>
                  <a:srgbClr val="0033A0"/>
                </a:solidFill>
              </a:rPr>
              <a:t>beamstrahlung</a:t>
            </a:r>
            <a:r>
              <a:rPr lang="it-IT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Equilibrium </a:t>
            </a:r>
            <a:r>
              <a:rPr lang="it-IT" dirty="0" err="1"/>
              <a:t>vertical</a:t>
            </a:r>
            <a:r>
              <a:rPr lang="it-IT" dirty="0"/>
              <a:t> </a:t>
            </a:r>
            <a:r>
              <a:rPr lang="it-IT" dirty="0" err="1"/>
              <a:t>emittance</a:t>
            </a:r>
            <a:r>
              <a:rPr lang="it-IT" dirty="0"/>
              <a:t> from SR + BS </a:t>
            </a:r>
            <a:r>
              <a:rPr lang="it-IT" dirty="0" err="1"/>
              <a:t>kept</a:t>
            </a:r>
            <a:r>
              <a:rPr lang="it-IT" dirty="0"/>
              <a:t> </a:t>
            </a:r>
            <a:r>
              <a:rPr lang="it-IT" dirty="0" err="1"/>
              <a:t>constant</a:t>
            </a:r>
            <a:r>
              <a:rPr lang="it-IT" dirty="0"/>
              <a:t> with </a:t>
            </a:r>
            <a:r>
              <a:rPr lang="it-IT" dirty="0" err="1"/>
              <a:t>addition</a:t>
            </a:r>
            <a:r>
              <a:rPr lang="it-IT" dirty="0"/>
              <a:t> of </a:t>
            </a:r>
            <a:r>
              <a:rPr lang="it-IT" dirty="0" err="1">
                <a:solidFill>
                  <a:srgbClr val="0033A0"/>
                </a:solidFill>
              </a:rPr>
              <a:t>vertical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wiggler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in the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Full </a:t>
            </a:r>
            <a:r>
              <a:rPr lang="it-IT" dirty="0" err="1"/>
              <a:t>nonlinear</a:t>
            </a:r>
            <a:r>
              <a:rPr lang="it-IT" dirty="0"/>
              <a:t> lattice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Crab-waist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Detailed</a:t>
            </a:r>
            <a:r>
              <a:rPr lang="it-IT" dirty="0"/>
              <a:t> aperture and </a:t>
            </a:r>
            <a:r>
              <a:rPr lang="it-IT" dirty="0" err="1"/>
              <a:t>collimator</a:t>
            </a:r>
            <a:r>
              <a:rPr lang="it-IT" dirty="0"/>
              <a:t> (BDSIM-Geant4)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SR </a:t>
            </a:r>
            <a:r>
              <a:rPr lang="it-IT" dirty="0" err="1"/>
              <a:t>emission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«quantum» model</a:t>
            </a:r>
            <a:r>
              <a:rPr lang="it-IT" dirty="0"/>
              <a:t>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 err="1"/>
              <a:t>Radiation</a:t>
            </a:r>
            <a:r>
              <a:rPr lang="it-IT" dirty="0"/>
              <a:t> damping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it-IT" dirty="0"/>
              <a:t>Quantum </a:t>
            </a:r>
            <a:r>
              <a:rPr lang="it-IT" dirty="0" err="1"/>
              <a:t>excitations</a:t>
            </a:r>
            <a:endParaRPr lang="it-IT" dirty="0"/>
          </a:p>
          <a:p>
            <a:pPr marL="1200150" lvl="2" indent="-285750">
              <a:buFont typeface="Wingdings" panose="05000000000000000000" pitchFamily="2" charset="2"/>
              <a:buChar char="Ø"/>
            </a:pP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+ </a:t>
            </a:r>
            <a:r>
              <a:rPr lang="it-IT" dirty="0">
                <a:solidFill>
                  <a:srgbClr val="00B050"/>
                </a:solidFill>
              </a:rPr>
              <a:t>10000 </a:t>
            </a:r>
            <a:r>
              <a:rPr lang="it-IT" dirty="0" err="1">
                <a:solidFill>
                  <a:srgbClr val="00B050"/>
                </a:solidFill>
              </a:rPr>
              <a:t>equispaced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/>
              <a:t>(</a:t>
            </a:r>
            <a:r>
              <a:rPr lang="en-US" dirty="0"/>
              <a:t>~9 m spacing</a:t>
            </a:r>
            <a:r>
              <a:rPr lang="it-IT" dirty="0"/>
              <a:t>) </a:t>
            </a:r>
            <a:r>
              <a:rPr lang="it-IT" dirty="0" err="1">
                <a:solidFill>
                  <a:srgbClr val="00B050"/>
                </a:solidFill>
              </a:rPr>
              <a:t>beam</a:t>
            </a:r>
            <a:r>
              <a:rPr lang="it-IT" dirty="0">
                <a:solidFill>
                  <a:srgbClr val="00B050"/>
                </a:solidFill>
              </a:rPr>
              <a:t>-gas </a:t>
            </a:r>
            <a:r>
              <a:rPr lang="it-IT" dirty="0" err="1">
                <a:solidFill>
                  <a:srgbClr val="00B050"/>
                </a:solidFill>
              </a:rPr>
              <a:t>elements</a:t>
            </a:r>
            <a:r>
              <a:rPr lang="it-IT" dirty="0">
                <a:solidFill>
                  <a:srgbClr val="00B050"/>
                </a:solidFill>
              </a:rPr>
              <a:t> </a:t>
            </a:r>
            <a:r>
              <a:rPr lang="it-IT" dirty="0"/>
              <a:t>to model </a:t>
            </a:r>
            <a:r>
              <a:rPr lang="it-IT" dirty="0" err="1"/>
              <a:t>beam</a:t>
            </a:r>
            <a:r>
              <a:rPr lang="it-IT" dirty="0"/>
              <a:t>-gas interactions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8F619C7-D8A7-6D8D-2819-CAD9A3ED8C2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3E3ED561-0D89-6E7F-920A-3074291BEC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FBDC39F9-9DFE-8146-A1CB-2996138CCEC1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Beam-gas beam losses: simulation parameters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DA7D85A9-3FD3-5966-9A4B-B209FA5BD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17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4E83469-BC4B-5EFD-93DB-388C869F5449}"/>
              </a:ext>
            </a:extLst>
          </p:cNvPr>
          <p:cNvSpPr txBox="1"/>
          <p:nvPr/>
        </p:nvSpPr>
        <p:spPr>
          <a:xfrm>
            <a:off x="4363736" y="4836925"/>
            <a:ext cx="7875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eBrem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45x10</a:t>
            </a:r>
            <a:r>
              <a:rPr lang="it-IT" sz="1600" kern="0" baseline="30000" dirty="0">
                <a:solidFill>
                  <a:srgbClr val="FF0000"/>
                </a:solidFill>
                <a:latin typeface="Arial"/>
              </a:rPr>
              <a:t>6 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macroparticles </a:t>
            </a:r>
            <a:r>
              <a:rPr lang="it-IT" sz="1600" kern="0" dirty="0" err="1">
                <a:solidFill>
                  <a:srgbClr val="FF0000"/>
                </a:solidFill>
                <a:latin typeface="Arial"/>
              </a:rPr>
              <a:t>tracked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for </a:t>
            </a:r>
            <a:r>
              <a:rPr lang="en-US" sz="1600" kern="0" dirty="0">
                <a:solidFill>
                  <a:srgbClr val="FF0000"/>
                </a:solidFill>
                <a:latin typeface="Arial"/>
              </a:rPr>
              <a:t>17x10</a:t>
            </a:r>
            <a:r>
              <a:rPr lang="en-US" sz="1600" kern="0" baseline="30000" dirty="0">
                <a:solidFill>
                  <a:srgbClr val="FF0000"/>
                </a:solidFill>
                <a:latin typeface="Arial"/>
              </a:rPr>
              <a:t>6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600" kern="0" dirty="0" err="1">
                <a:solidFill>
                  <a:srgbClr val="FF0000"/>
                </a:solidFill>
                <a:latin typeface="Arial"/>
              </a:rPr>
              <a:t>equivalent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turns</a:t>
            </a:r>
          </a:p>
          <a:p>
            <a:pPr lvl="1"/>
            <a:r>
              <a:rPr lang="it-IT" sz="1600" kern="0" dirty="0" err="1">
                <a:solidFill>
                  <a:srgbClr val="FF0000"/>
                </a:solidFill>
                <a:latin typeface="Arial"/>
              </a:rPr>
              <a:t>CoulombScat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: 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40x10</a:t>
            </a:r>
            <a:r>
              <a:rPr lang="it-IT" sz="1600" kern="0" baseline="30000" dirty="0">
                <a:solidFill>
                  <a:srgbClr val="FF0000"/>
                </a:solidFill>
                <a:latin typeface="Arial"/>
              </a:rPr>
              <a:t>6 </a:t>
            </a:r>
            <a:r>
              <a:rPr lang="it-IT" sz="1600" kern="0" dirty="0" err="1">
                <a:solidFill>
                  <a:srgbClr val="FF0000"/>
                </a:solidFill>
                <a:latin typeface="Arial"/>
              </a:rPr>
              <a:t>macroparticles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600" kern="0" dirty="0" err="1">
                <a:solidFill>
                  <a:srgbClr val="FF0000"/>
                </a:solidFill>
                <a:latin typeface="Arial"/>
              </a:rPr>
              <a:t>tracked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for </a:t>
            </a:r>
            <a:r>
              <a:rPr lang="en-US" sz="1600" kern="0" dirty="0">
                <a:solidFill>
                  <a:srgbClr val="FF0000"/>
                </a:solidFill>
                <a:latin typeface="Arial"/>
              </a:rPr>
              <a:t>17x10</a:t>
            </a:r>
            <a:r>
              <a:rPr lang="en-US" sz="1600" kern="0" baseline="30000" dirty="0">
                <a:solidFill>
                  <a:srgbClr val="FF0000"/>
                </a:solidFill>
                <a:latin typeface="Arial"/>
              </a:rPr>
              <a:t>7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600" kern="0" dirty="0" err="1">
                <a:solidFill>
                  <a:srgbClr val="FF0000"/>
                </a:solidFill>
                <a:latin typeface="Arial"/>
              </a:rPr>
              <a:t>equivalent</a:t>
            </a:r>
            <a:r>
              <a:rPr lang="it-IT" sz="1600" kern="0" dirty="0">
                <a:solidFill>
                  <a:srgbClr val="FF0000"/>
                </a:solidFill>
                <a:latin typeface="Arial"/>
              </a:rPr>
              <a:t> turns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2" name="Nastro perforato 1">
            <a:extLst>
              <a:ext uri="{FF2B5EF4-FFF2-40B4-BE49-F238E27FC236}">
                <a16:creationId xmlns:a16="http://schemas.microsoft.com/office/drawing/2014/main" id="{3F1D9D81-5146-49DB-B031-D9CC97EE1D67}"/>
              </a:ext>
            </a:extLst>
          </p:cNvPr>
          <p:cNvSpPr/>
          <p:nvPr/>
        </p:nvSpPr>
        <p:spPr>
          <a:xfrm>
            <a:off x="4780948" y="4460256"/>
            <a:ext cx="7286397" cy="1220877"/>
          </a:xfrm>
          <a:prstGeom prst="flowChartPunchedTape">
            <a:avLst/>
          </a:prstGeom>
          <a:noFill/>
          <a:ln w="28575">
            <a:solidFill>
              <a:srgbClr val="FF0D0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520D39F9-17C2-572F-821D-F20440EE0C22}"/>
              </a:ext>
            </a:extLst>
          </p:cNvPr>
          <p:cNvGrpSpPr/>
          <p:nvPr/>
        </p:nvGrpSpPr>
        <p:grpSpPr>
          <a:xfrm>
            <a:off x="1422400" y="2116667"/>
            <a:ext cx="1667933" cy="584200"/>
            <a:chOff x="1422400" y="2116667"/>
            <a:chExt cx="1667933" cy="584200"/>
          </a:xfrm>
        </p:grpSpPr>
        <p:sp>
          <p:nvSpPr>
            <p:cNvPr id="10" name="Rettangolo con angoli arrotondati 9">
              <a:extLst>
                <a:ext uri="{FF2B5EF4-FFF2-40B4-BE49-F238E27FC236}">
                  <a16:creationId xmlns:a16="http://schemas.microsoft.com/office/drawing/2014/main" id="{4E20087A-3B4F-992D-4D12-79F540F9E265}"/>
                </a:ext>
              </a:extLst>
            </p:cNvPr>
            <p:cNvSpPr/>
            <p:nvPr/>
          </p:nvSpPr>
          <p:spPr>
            <a:xfrm>
              <a:off x="1422400" y="2116667"/>
              <a:ext cx="1667933" cy="5842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8F9FEA0E-FAD3-45DE-536F-26DDE2CB9E3D}"/>
                    </a:ext>
                  </a:extLst>
                </p:cNvPr>
                <p:cNvSpPr txBox="1"/>
                <p:nvPr/>
              </p:nvSpPr>
              <p:spPr>
                <a:xfrm>
                  <a:off x="1558482" y="2270267"/>
                  <a:ext cx="139576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=0.71 </m:t>
                        </m:r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𝑛𝑚</m:t>
                        </m:r>
                      </m:oMath>
                    </m:oMathPara>
                  </a14:m>
                  <a:endParaRPr lang="en-US" dirty="0">
                    <a:solidFill>
                      <a:srgbClr val="0033A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CasellaDiTesto 8">
                  <a:extLst>
                    <a:ext uri="{FF2B5EF4-FFF2-40B4-BE49-F238E27FC236}">
                      <a16:creationId xmlns:a16="http://schemas.microsoft.com/office/drawing/2014/main" id="{BD6472E2-3EAD-2990-0F4F-56A3E703BFB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8482" y="2270267"/>
                  <a:ext cx="1395767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747" r="-174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084AE76D-8967-1FAE-9367-8913E5A369E9}"/>
              </a:ext>
            </a:extLst>
          </p:cNvPr>
          <p:cNvGrpSpPr/>
          <p:nvPr/>
        </p:nvGrpSpPr>
        <p:grpSpPr>
          <a:xfrm>
            <a:off x="5260509" y="2115440"/>
            <a:ext cx="1667933" cy="584200"/>
            <a:chOff x="1422400" y="2116667"/>
            <a:chExt cx="1667933" cy="584200"/>
          </a:xfrm>
        </p:grpSpPr>
        <p:sp>
          <p:nvSpPr>
            <p:cNvPr id="14" name="Rettangolo con angoli arrotondati 13">
              <a:extLst>
                <a:ext uri="{FF2B5EF4-FFF2-40B4-BE49-F238E27FC236}">
                  <a16:creationId xmlns:a16="http://schemas.microsoft.com/office/drawing/2014/main" id="{0BA096DF-4F35-07B0-619F-97CB7D0E84A2}"/>
                </a:ext>
              </a:extLst>
            </p:cNvPr>
            <p:cNvSpPr/>
            <p:nvPr/>
          </p:nvSpPr>
          <p:spPr>
            <a:xfrm>
              <a:off x="1422400" y="2116667"/>
              <a:ext cx="1667933" cy="5842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066849D6-C58C-98DB-554C-A8465EBE778E}"/>
                    </a:ext>
                  </a:extLst>
                </p:cNvPr>
                <p:cNvSpPr txBox="1"/>
                <p:nvPr/>
              </p:nvSpPr>
              <p:spPr>
                <a:xfrm>
                  <a:off x="1621192" y="2259747"/>
                  <a:ext cx="1270348" cy="29892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=1.9 </m:t>
                        </m:r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𝑝𝑚</m:t>
                        </m:r>
                      </m:oMath>
                    </m:oMathPara>
                  </a14:m>
                  <a:endParaRPr lang="en-US" dirty="0">
                    <a:solidFill>
                      <a:srgbClr val="0033A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CasellaDiTesto 16">
                  <a:extLst>
                    <a:ext uri="{FF2B5EF4-FFF2-40B4-BE49-F238E27FC236}">
                      <a16:creationId xmlns:a16="http://schemas.microsoft.com/office/drawing/2014/main" id="{C57014D3-1816-1D29-3778-96A733844DD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21192" y="2259747"/>
                  <a:ext cx="1270348" cy="298928"/>
                </a:xfrm>
                <a:prstGeom prst="rect">
                  <a:avLst/>
                </a:prstGeom>
                <a:blipFill>
                  <a:blip r:embed="rId5"/>
                  <a:stretch>
                    <a:fillRect l="-1923" r="-3846" b="-18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8" name="Gruppo 17">
            <a:extLst>
              <a:ext uri="{FF2B5EF4-FFF2-40B4-BE49-F238E27FC236}">
                <a16:creationId xmlns:a16="http://schemas.microsoft.com/office/drawing/2014/main" id="{328620F0-9920-EB7D-A481-5FDFAF2C7406}"/>
              </a:ext>
            </a:extLst>
          </p:cNvPr>
          <p:cNvGrpSpPr/>
          <p:nvPr/>
        </p:nvGrpSpPr>
        <p:grpSpPr>
          <a:xfrm>
            <a:off x="9148233" y="2115440"/>
            <a:ext cx="1667933" cy="584200"/>
            <a:chOff x="1422400" y="2116667"/>
            <a:chExt cx="1667933" cy="584200"/>
          </a:xfrm>
        </p:grpSpPr>
        <p:sp>
          <p:nvSpPr>
            <p:cNvPr id="19" name="Rettangolo con angoli arrotondati 18">
              <a:extLst>
                <a:ext uri="{FF2B5EF4-FFF2-40B4-BE49-F238E27FC236}">
                  <a16:creationId xmlns:a16="http://schemas.microsoft.com/office/drawing/2014/main" id="{D2EEE97E-7231-E1A0-9B95-753A31D81973}"/>
                </a:ext>
              </a:extLst>
            </p:cNvPr>
            <p:cNvSpPr/>
            <p:nvPr/>
          </p:nvSpPr>
          <p:spPr>
            <a:xfrm>
              <a:off x="1422400" y="2116667"/>
              <a:ext cx="1667933" cy="584200"/>
            </a:xfrm>
            <a:prstGeom prst="roundRect">
              <a:avLst/>
            </a:prstGeom>
            <a:solidFill>
              <a:schemeClr val="bg2"/>
            </a:solidFill>
            <a:ln w="28575">
              <a:solidFill>
                <a:srgbClr val="0033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F14D6671-D518-BE2F-259C-A850E7A01321}"/>
                    </a:ext>
                  </a:extLst>
                </p:cNvPr>
                <p:cNvSpPr txBox="1"/>
                <p:nvPr/>
              </p:nvSpPr>
              <p:spPr>
                <a:xfrm>
                  <a:off x="1558482" y="2270267"/>
                  <a:ext cx="146341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=15.5 </m:t>
                        </m:r>
                        <m:r>
                          <a:rPr lang="en-US" b="0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dirty="0">
                    <a:solidFill>
                      <a:srgbClr val="0033A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CasellaDiTesto 20">
                  <a:extLst>
                    <a:ext uri="{FF2B5EF4-FFF2-40B4-BE49-F238E27FC236}">
                      <a16:creationId xmlns:a16="http://schemas.microsoft.com/office/drawing/2014/main" id="{02DD06FA-89DB-B04F-3D70-5571A1021DA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58482" y="2270267"/>
                  <a:ext cx="1463414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1667" r="-1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41CAB968-A4B6-8BEB-F0AF-9593EB580E50}"/>
              </a:ext>
            </a:extLst>
          </p:cNvPr>
          <p:cNvSpPr txBox="1"/>
          <p:nvPr/>
        </p:nvSpPr>
        <p:spPr>
          <a:xfrm>
            <a:off x="566207" y="2718284"/>
            <a:ext cx="33803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33A0"/>
                </a:solidFill>
              </a:rPr>
              <a:t>equilibrium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horizontal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emittance</a:t>
            </a:r>
            <a:r>
              <a:rPr lang="it-IT" sz="1400" dirty="0">
                <a:solidFill>
                  <a:srgbClr val="0033A0"/>
                </a:solidFill>
              </a:rPr>
              <a:t> from SR</a:t>
            </a:r>
            <a:endParaRPr lang="en-US" sz="1400" dirty="0">
              <a:solidFill>
                <a:srgbClr val="0033A0"/>
              </a:solidFill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6A8612FB-B6DA-873B-A072-69DCF92ABEF5}"/>
              </a:ext>
            </a:extLst>
          </p:cNvPr>
          <p:cNvSpPr txBox="1"/>
          <p:nvPr/>
        </p:nvSpPr>
        <p:spPr>
          <a:xfrm>
            <a:off x="4363736" y="2718284"/>
            <a:ext cx="3676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33A0"/>
                </a:solidFill>
              </a:rPr>
              <a:t>equilibrium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vertical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emittance</a:t>
            </a:r>
            <a:r>
              <a:rPr lang="it-IT" sz="1400" dirty="0">
                <a:solidFill>
                  <a:srgbClr val="0033A0"/>
                </a:solidFill>
              </a:rPr>
              <a:t> from SR+BS</a:t>
            </a:r>
            <a:endParaRPr lang="en-US" sz="1400" dirty="0">
              <a:solidFill>
                <a:srgbClr val="0033A0"/>
              </a:solidFill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E7C350BC-6905-1B08-2B89-D6C3A1806095}"/>
              </a:ext>
            </a:extLst>
          </p:cNvPr>
          <p:cNvSpPr txBox="1"/>
          <p:nvPr/>
        </p:nvSpPr>
        <p:spPr>
          <a:xfrm>
            <a:off x="8143875" y="2701393"/>
            <a:ext cx="36766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400" dirty="0" err="1">
                <a:solidFill>
                  <a:srgbClr val="0033A0"/>
                </a:solidFill>
              </a:rPr>
              <a:t>equilibrium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bunch</a:t>
            </a:r>
            <a:r>
              <a:rPr lang="it-IT" sz="1400" dirty="0">
                <a:solidFill>
                  <a:srgbClr val="0033A0"/>
                </a:solidFill>
              </a:rPr>
              <a:t> </a:t>
            </a:r>
            <a:r>
              <a:rPr lang="it-IT" sz="1400" dirty="0" err="1">
                <a:solidFill>
                  <a:srgbClr val="0033A0"/>
                </a:solidFill>
              </a:rPr>
              <a:t>length</a:t>
            </a:r>
            <a:r>
              <a:rPr lang="it-IT" sz="1400" dirty="0">
                <a:solidFill>
                  <a:srgbClr val="0033A0"/>
                </a:solidFill>
              </a:rPr>
              <a:t> from SR+BS</a:t>
            </a:r>
            <a:endParaRPr lang="en-US" sz="1400" dirty="0">
              <a:solidFill>
                <a:srgbClr val="0033A0"/>
              </a:solidFill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7F7CA83-44EB-5B6F-FF51-BBD568218DD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F8AD26E7-E186-187B-3D35-F8A64E9E5824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900560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823192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Z beam-gas loss map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A01DD1-B74E-4CBD-A4FB-FFC0F6727A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0B2A031-32E5-06F8-C032-F246423A179D}"/>
              </a:ext>
            </a:extLst>
          </p:cNvPr>
          <p:cNvSpPr txBox="1"/>
          <p:nvPr/>
        </p:nvSpPr>
        <p:spPr>
          <a:xfrm>
            <a:off x="-392390" y="950388"/>
            <a:ext cx="1258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it-IT" dirty="0"/>
              <a:t>Power loads </a:t>
            </a:r>
            <a:r>
              <a:rPr lang="it-IT" dirty="0" err="1"/>
              <a:t>evaluated</a:t>
            </a:r>
            <a:r>
              <a:rPr lang="it-IT" dirty="0"/>
              <a:t> </a:t>
            </a:r>
            <a:r>
              <a:rPr lang="it-IT" dirty="0" err="1"/>
              <a:t>considering</a:t>
            </a:r>
            <a:r>
              <a:rPr lang="it-IT" dirty="0"/>
              <a:t> the </a:t>
            </a:r>
            <a:r>
              <a:rPr lang="it-IT" dirty="0" err="1"/>
              <a:t>estimated</a:t>
            </a:r>
            <a:r>
              <a:rPr lang="it-IT" dirty="0"/>
              <a:t> </a:t>
            </a:r>
            <a:r>
              <a:rPr lang="it-IT" dirty="0" err="1">
                <a:solidFill>
                  <a:srgbClr val="0033A0"/>
                </a:solidFill>
              </a:rPr>
              <a:t>beam</a:t>
            </a:r>
            <a:r>
              <a:rPr lang="it-IT" dirty="0">
                <a:solidFill>
                  <a:srgbClr val="0033A0"/>
                </a:solidFill>
              </a:rPr>
              <a:t>-gas </a:t>
            </a:r>
            <a:r>
              <a:rPr lang="it-IT" dirty="0" err="1">
                <a:solidFill>
                  <a:srgbClr val="0033A0"/>
                </a:solidFill>
              </a:rPr>
              <a:t>lifetime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el-GR" dirty="0">
                <a:solidFill>
                  <a:srgbClr val="0033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τ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from the </a:t>
            </a:r>
            <a:r>
              <a:rPr lang="it-IT" dirty="0" err="1"/>
              <a:t>simulations</a:t>
            </a:r>
            <a:r>
              <a:rPr lang="it-IT" dirty="0"/>
              <a:t>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7D27E11-671C-3319-495E-024D4A288145}"/>
              </a:ext>
            </a:extLst>
          </p:cNvPr>
          <p:cNvSpPr txBox="1"/>
          <p:nvPr/>
        </p:nvSpPr>
        <p:spPr>
          <a:xfrm>
            <a:off x="-197719" y="5667402"/>
            <a:ext cx="12584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power loads (&lt;0.1 W) on the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vast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majority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elements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minimal </a:t>
            </a:r>
            <a:r>
              <a:rPr kumimoji="0" lang="it-I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cold</a:t>
            </a: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power loads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Highest loads on halo collimators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mbria Math" panose="02040503050406030204" pitchFamily="18" charset="0"/>
                <a:cs typeface="+mn-cs"/>
              </a:rPr>
              <a:t>∼10-100 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and SR collimators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Cambria Math" panose="02040503050406030204" pitchFamily="18" charset="0"/>
                <a:cs typeface="+mn-cs"/>
              </a:rPr>
              <a:t>∼1 W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–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D0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show stoppers identified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7A1D928-47DB-3B1D-DB38-70DEDDF99281}"/>
              </a:ext>
            </a:extLst>
          </p:cNvPr>
          <p:cNvSpPr txBox="1"/>
          <p:nvPr/>
        </p:nvSpPr>
        <p:spPr>
          <a:xfrm>
            <a:off x="7550241" y="65862"/>
            <a:ext cx="45961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srgbClr val="FF0000"/>
                </a:solidFill>
              </a:rPr>
              <a:t>1h beam conditioning at full nominal current (1.27 A): pressure is expected to condition down further           (up to a factor ~100) over time</a:t>
            </a:r>
            <a:endParaRPr lang="it-IT" sz="1400" dirty="0">
              <a:solidFill>
                <a:srgbClr val="FF0000"/>
              </a:solidFill>
            </a:endParaRPr>
          </a:p>
        </p:txBody>
      </p:sp>
      <p:pic>
        <p:nvPicPr>
          <p:cNvPr id="8" name="Immagine 7" descr="Immagine che contiene linea, testo, Diagramma, diagramma&#10;&#10;Descrizione generata automaticamente">
            <a:extLst>
              <a:ext uri="{FF2B5EF4-FFF2-40B4-BE49-F238E27FC236}">
                <a16:creationId xmlns:a16="http://schemas.microsoft.com/office/drawing/2014/main" id="{EAE0A4FD-242E-A61A-41E1-7E5C306FE7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6749" b="5253"/>
          <a:stretch/>
        </p:blipFill>
        <p:spPr>
          <a:xfrm>
            <a:off x="0" y="1486818"/>
            <a:ext cx="11785604" cy="20116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F7B56CB-1812-367F-F337-2A244DD556EA}"/>
                  </a:ext>
                </a:extLst>
              </p:cNvPr>
              <p:cNvSpPr txBox="1"/>
              <p:nvPr/>
            </p:nvSpPr>
            <p:spPr>
              <a:xfrm>
                <a:off x="1757278" y="2089591"/>
                <a:ext cx="1286934" cy="307777"/>
              </a:xfrm>
              <a:prstGeom prst="rect">
                <a:avLst/>
              </a:prstGeom>
              <a:noFill/>
              <a:ln w="28575">
                <a:solidFill>
                  <a:srgbClr val="FF0D0D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it-IT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𝑒𝐵𝑟𝑒𝑚</m:t>
                          </m:r>
                        </m:sub>
                      </m:sSub>
                      <m:r>
                        <a:rPr kumimoji="0" lang="it-IT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~</m:t>
                      </m:r>
                      <m:sSup>
                        <m:sSupPr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</mc:Choice>
        <mc:Fallback xmlns="">
          <p:sp>
            <p:nvSpPr>
              <p:cNvPr id="7" name="CasellaDiTesto 6">
                <a:extLst>
                  <a:ext uri="{FF2B5EF4-FFF2-40B4-BE49-F238E27FC236}">
                    <a16:creationId xmlns:a16="http://schemas.microsoft.com/office/drawing/2014/main" id="{3F7B56CB-1812-367F-F337-2A244DD55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7278" y="2089591"/>
                <a:ext cx="1286934" cy="30777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D0D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magine 11" descr="Immagine che contiene linea, Diagramma, testo, diagramma&#10;&#10;Descrizione generata automaticamente">
            <a:extLst>
              <a:ext uri="{FF2B5EF4-FFF2-40B4-BE49-F238E27FC236}">
                <a16:creationId xmlns:a16="http://schemas.microsoft.com/office/drawing/2014/main" id="{F175AA3C-8C6E-94C5-2821-4C738741EF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" t="6769" b="5234"/>
          <a:stretch/>
        </p:blipFill>
        <p:spPr>
          <a:xfrm>
            <a:off x="-1524" y="3614317"/>
            <a:ext cx="11785604" cy="20116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E8BCEB15-A9F7-661A-4AD3-FAE619BB9BF0}"/>
                  </a:ext>
                </a:extLst>
              </p:cNvPr>
              <p:cNvSpPr txBox="1"/>
              <p:nvPr/>
            </p:nvSpPr>
            <p:spPr>
              <a:xfrm>
                <a:off x="1704680" y="4189325"/>
                <a:ext cx="1392129" cy="307777"/>
              </a:xfrm>
              <a:prstGeom prst="rect">
                <a:avLst/>
              </a:prstGeom>
              <a:noFill/>
              <a:ln w="28575">
                <a:solidFill>
                  <a:srgbClr val="FF0D0D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e>
                        <m:sub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𝐶𝑜𝑢𝑙𝑜𝑚𝑏</m:t>
                          </m:r>
                        </m:sub>
                      </m:sSub>
                      <m:r>
                        <a:rPr kumimoji="0" lang="it-IT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 </m:t>
                      </m:r>
                      <m:r>
                        <a:rPr kumimoji="0" lang="en-US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~</m:t>
                      </m:r>
                      <m:sSup>
                        <m:sSupPr>
                          <m:ctrlP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44</m:t>
                          </m:r>
                          <m:r>
                            <a:rPr lang="en-US" sz="1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kumimoji="0" lang="en-US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cs typeface="+mn-cs"/>
                </a:endParaRP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E8BCEB15-A9F7-661A-4AD3-FAE619BB9B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4680" y="4189325"/>
                <a:ext cx="1392129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FF0D0D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asellaDiTesto 2">
            <a:extLst>
              <a:ext uri="{FF2B5EF4-FFF2-40B4-BE49-F238E27FC236}">
                <a16:creationId xmlns:a16="http://schemas.microsoft.com/office/drawing/2014/main" id="{5EC5A728-1CAC-532C-5F87-89E510B779D7}"/>
              </a:ext>
            </a:extLst>
          </p:cNvPr>
          <p:cNvSpPr txBox="1"/>
          <p:nvPr/>
        </p:nvSpPr>
        <p:spPr>
          <a:xfrm rot="16200000">
            <a:off x="10998203" y="2252206"/>
            <a:ext cx="1769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bremsstrahlung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52459019-4883-AA6A-0355-334A336171F1}"/>
              </a:ext>
            </a:extLst>
          </p:cNvPr>
          <p:cNvSpPr txBox="1"/>
          <p:nvPr/>
        </p:nvSpPr>
        <p:spPr>
          <a:xfrm rot="16200000">
            <a:off x="10787872" y="4336472"/>
            <a:ext cx="2190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33A0"/>
                </a:solidFill>
              </a:rPr>
              <a:t>Coulomb scattering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E2B4C43-90F6-98F5-2757-9182EB56665E}"/>
              </a:ext>
            </a:extLst>
          </p:cNvPr>
          <p:cNvSpPr txBox="1"/>
          <p:nvPr/>
        </p:nvSpPr>
        <p:spPr>
          <a:xfrm>
            <a:off x="9322358" y="4074387"/>
            <a:ext cx="1735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65929"/>
                </a:solidFill>
              </a:rPr>
              <a:t>PRELIMINARY</a:t>
            </a:r>
          </a:p>
        </p:txBody>
      </p:sp>
      <p:sp>
        <p:nvSpPr>
          <p:cNvPr id="19" name="Nastro perforato 18">
            <a:extLst>
              <a:ext uri="{FF2B5EF4-FFF2-40B4-BE49-F238E27FC236}">
                <a16:creationId xmlns:a16="http://schemas.microsoft.com/office/drawing/2014/main" id="{011A55CB-2799-6F92-634A-AA98EA68B126}"/>
              </a:ext>
            </a:extLst>
          </p:cNvPr>
          <p:cNvSpPr/>
          <p:nvPr/>
        </p:nvSpPr>
        <p:spPr>
          <a:xfrm>
            <a:off x="9322359" y="4004734"/>
            <a:ext cx="1735666" cy="500835"/>
          </a:xfrm>
          <a:prstGeom prst="flowChartPunchedTape">
            <a:avLst/>
          </a:prstGeom>
          <a:noFill/>
          <a:ln w="19050">
            <a:solidFill>
              <a:srgbClr val="D659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A24DA4E-FBC8-186F-C90B-8E4B16F3C157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4B25827D-D6C8-49C8-C2DB-445EA725B9CE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06342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B6119-9635-483C-34E6-DEF828A86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A21C4CB6-C942-7B57-3233-6E2C6A0496F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D787713E-96BD-D403-71BE-CEFCDBD67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D43930E2-A57E-72F4-F436-100B50971968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Beam-gas bremsstrahlung IR losses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4FBF503A-A21F-8EE9-AD3E-6832155A9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19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D8C79D3-F1D6-338D-5323-49FFAB109CA0}"/>
              </a:ext>
            </a:extLst>
          </p:cNvPr>
          <p:cNvSpPr txBox="1"/>
          <p:nvPr/>
        </p:nvSpPr>
        <p:spPr>
          <a:xfrm>
            <a:off x="28875" y="759153"/>
            <a:ext cx="1213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33A0"/>
                </a:solidFill>
              </a:rPr>
              <a:t>FCC-ee </a:t>
            </a:r>
            <a:r>
              <a:rPr lang="it-IT" i="1" dirty="0">
                <a:solidFill>
                  <a:srgbClr val="0033A0"/>
                </a:solidFill>
              </a:rPr>
              <a:t>Z</a:t>
            </a:r>
            <a:r>
              <a:rPr lang="it-IT" dirty="0">
                <a:solidFill>
                  <a:srgbClr val="0033A0"/>
                </a:solidFill>
              </a:rPr>
              <a:t> IR </a:t>
            </a:r>
            <a:r>
              <a:rPr lang="it-IT" dirty="0" err="1">
                <a:solidFill>
                  <a:srgbClr val="0033A0"/>
                </a:solidFill>
              </a:rPr>
              <a:t>loss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maps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for </a:t>
            </a:r>
            <a:r>
              <a:rPr lang="it-IT" dirty="0" err="1">
                <a:solidFill>
                  <a:srgbClr val="0033A0"/>
                </a:solidFill>
              </a:rPr>
              <a:t>beam</a:t>
            </a:r>
            <a:r>
              <a:rPr lang="it-IT" dirty="0">
                <a:solidFill>
                  <a:srgbClr val="0033A0"/>
                </a:solidFill>
              </a:rPr>
              <a:t>-gas bremsstrahlung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:</a:t>
            </a:r>
            <a:endParaRPr lang="en-US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1257732B-98BD-80FA-F466-1BB23BFF120C}"/>
              </a:ext>
            </a:extLst>
          </p:cNvPr>
          <p:cNvSpPr txBox="1"/>
          <p:nvPr/>
        </p:nvSpPr>
        <p:spPr>
          <a:xfrm>
            <a:off x="28875" y="5293666"/>
            <a:ext cx="11172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IR </a:t>
            </a:r>
            <a:r>
              <a:rPr lang="it-IT" dirty="0" err="1"/>
              <a:t>beam</a:t>
            </a:r>
            <a:r>
              <a:rPr lang="it-IT" dirty="0"/>
              <a:t>-gas bremsstrahlung </a:t>
            </a:r>
            <a:r>
              <a:rPr lang="it-IT" dirty="0" err="1"/>
              <a:t>losses</a:t>
            </a:r>
            <a:r>
              <a:rPr lang="it-IT" dirty="0"/>
              <a:t> </a:t>
            </a:r>
            <a:r>
              <a:rPr lang="it-IT" dirty="0" err="1"/>
              <a:t>efficiently</a:t>
            </a:r>
            <a:r>
              <a:rPr lang="it-IT" dirty="0"/>
              <a:t> </a:t>
            </a:r>
            <a:r>
              <a:rPr lang="it-IT" dirty="0" err="1"/>
              <a:t>intercepted</a:t>
            </a:r>
            <a:r>
              <a:rPr lang="it-IT" dirty="0"/>
              <a:t> by the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</a:t>
            </a:r>
            <a:r>
              <a:rPr lang="it-IT" dirty="0" err="1"/>
              <a:t>TCTs</a:t>
            </a:r>
            <a:r>
              <a:rPr lang="it-IT" dirty="0"/>
              <a:t> (</a:t>
            </a:r>
            <a:r>
              <a:rPr lang="it-IT" dirty="0" err="1"/>
              <a:t>Pmax</a:t>
            </a:r>
            <a:r>
              <a:rPr lang="it-IT" dirty="0"/>
              <a:t> </a:t>
            </a:r>
            <a:r>
              <a:rPr lang="en-US" dirty="0"/>
              <a:t>~30 W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FF0000"/>
                </a:solidFill>
              </a:rPr>
              <a:t>Dedicated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shower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simulations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needed</a:t>
            </a:r>
            <a:r>
              <a:rPr lang="it-IT" dirty="0">
                <a:solidFill>
                  <a:srgbClr val="FF0000"/>
                </a:solidFill>
              </a:rPr>
              <a:t> to </a:t>
            </a:r>
            <a:r>
              <a:rPr lang="it-IT" dirty="0" err="1">
                <a:solidFill>
                  <a:srgbClr val="FF0000"/>
                </a:solidFill>
              </a:rPr>
              <a:t>assess</a:t>
            </a:r>
            <a:r>
              <a:rPr lang="it-IT" dirty="0">
                <a:solidFill>
                  <a:srgbClr val="FF0000"/>
                </a:solidFill>
              </a:rPr>
              <a:t> backgrounds from </a:t>
            </a:r>
            <a:r>
              <a:rPr lang="it-IT" dirty="0" err="1">
                <a:solidFill>
                  <a:srgbClr val="FF0000"/>
                </a:solidFill>
              </a:rPr>
              <a:t>these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beam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losses</a:t>
            </a:r>
            <a:endParaRPr lang="it-IT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/>
              <a:t>FLUKA IR model + </a:t>
            </a:r>
            <a:r>
              <a:rPr lang="it-IT" dirty="0" err="1"/>
              <a:t>impacting</a:t>
            </a:r>
            <a:r>
              <a:rPr lang="it-IT" dirty="0"/>
              <a:t> </a:t>
            </a:r>
            <a:r>
              <a:rPr lang="it-IT" dirty="0" err="1"/>
              <a:t>distributions</a:t>
            </a:r>
            <a:r>
              <a:rPr lang="it-IT" dirty="0"/>
              <a:t> on IR </a:t>
            </a:r>
            <a:r>
              <a:rPr lang="it-IT" dirty="0" err="1"/>
              <a:t>collimators</a:t>
            </a:r>
            <a:r>
              <a:rPr lang="it-IT" dirty="0"/>
              <a:t> and aperture </a:t>
            </a:r>
            <a:r>
              <a:rPr lang="it-IT" dirty="0" err="1"/>
              <a:t>as</a:t>
            </a:r>
            <a:r>
              <a:rPr lang="it-IT" dirty="0"/>
              <a:t> input</a:t>
            </a:r>
          </a:p>
        </p:txBody>
      </p:sp>
      <p:pic>
        <p:nvPicPr>
          <p:cNvPr id="3" name="Immagine 2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AA126B57-2C23-DA29-7F7D-0C6FC25B2A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0" b="1"/>
          <a:stretch/>
        </p:blipFill>
        <p:spPr>
          <a:xfrm>
            <a:off x="482453" y="1119661"/>
            <a:ext cx="5486411" cy="2159362"/>
          </a:xfrm>
          <a:prstGeom prst="rect">
            <a:avLst/>
          </a:prstGeom>
        </p:spPr>
      </p:pic>
      <p:pic>
        <p:nvPicPr>
          <p:cNvPr id="8" name="Immagine 7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8CE3E4DD-B761-0D5D-33A8-904C360C08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1"/>
          <a:stretch/>
        </p:blipFill>
        <p:spPr>
          <a:xfrm>
            <a:off x="6072494" y="1108925"/>
            <a:ext cx="5486411" cy="2170098"/>
          </a:xfrm>
          <a:prstGeom prst="rect">
            <a:avLst/>
          </a:prstGeom>
        </p:spPr>
      </p:pic>
      <p:pic>
        <p:nvPicPr>
          <p:cNvPr id="10" name="Immagine 9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9A917E6C-54CA-98A2-0021-EFB2B090D0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1"/>
          <a:stretch/>
        </p:blipFill>
        <p:spPr>
          <a:xfrm>
            <a:off x="482453" y="3171579"/>
            <a:ext cx="5486411" cy="2170098"/>
          </a:xfrm>
          <a:prstGeom prst="rect">
            <a:avLst/>
          </a:prstGeom>
        </p:spPr>
      </p:pic>
      <p:pic>
        <p:nvPicPr>
          <p:cNvPr id="14" name="Immagine 13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9DF996F0-2A08-506D-889D-1323B407E9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1"/>
          <a:stretch/>
        </p:blipFill>
        <p:spPr>
          <a:xfrm>
            <a:off x="6072494" y="3171579"/>
            <a:ext cx="5486411" cy="2170098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4ECE52C-3D4D-7192-20B5-F9C76F3C09F5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5D68201-F972-5333-05DE-978813B105F4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526542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960732-9D62-3545-527F-5FDCA409FB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1719C8B9-DD5B-2637-8591-6ACFB0C4B9A9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30AF438F-8166-9EE2-EF1C-BBC6C47FBE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5255F29-B2DA-2B41-9EB2-1F10F150743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F43CB92-685E-00CD-61CB-C50C4F8A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4411910E-3775-B6C9-E8FE-1B943C378E2B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320BDFF-AAA2-952A-DA19-F62B78A570D4}"/>
              </a:ext>
            </a:extLst>
          </p:cNvPr>
          <p:cNvSpPr txBox="1"/>
          <p:nvPr/>
        </p:nvSpPr>
        <p:spPr>
          <a:xfrm>
            <a:off x="668866" y="1233815"/>
            <a:ext cx="83142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beam losses simulations: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collimation system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Studies and simulations of beam losses in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beam loss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collimation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Generic beam halo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Beam-gas beam losses</a:t>
            </a:r>
          </a:p>
          <a:p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Outlook and 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E58736C-CEEF-2DDC-FE3E-C7DCB5BCC486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1A53D64-D009-967E-80AE-5EBD7108A662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192820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8AF93-4126-2A6D-4C37-1DCDB6599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8D1E0824-D1CA-C1B6-F884-317FAB71B2C1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AFFB68D3-0EC4-3519-9175-83766F7F30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C7795526-095C-AEB7-1806-040509C4925B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Beam-gas Coulomb scattering IR losses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A3A99070-C1DB-B7DB-E6C0-7D7A0C3D8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20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EA977E7-DE87-12F2-ED09-B657598256EB}"/>
              </a:ext>
            </a:extLst>
          </p:cNvPr>
          <p:cNvSpPr txBox="1"/>
          <p:nvPr/>
        </p:nvSpPr>
        <p:spPr>
          <a:xfrm>
            <a:off x="28875" y="759153"/>
            <a:ext cx="12134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33A0"/>
                </a:solidFill>
              </a:rPr>
              <a:t>FCC-ee </a:t>
            </a:r>
            <a:r>
              <a:rPr lang="it-IT" i="1" dirty="0">
                <a:solidFill>
                  <a:srgbClr val="0033A0"/>
                </a:solidFill>
              </a:rPr>
              <a:t>Z</a:t>
            </a:r>
            <a:r>
              <a:rPr lang="it-IT" dirty="0">
                <a:solidFill>
                  <a:srgbClr val="0033A0"/>
                </a:solidFill>
              </a:rPr>
              <a:t> IR </a:t>
            </a:r>
            <a:r>
              <a:rPr lang="it-IT" dirty="0" err="1">
                <a:solidFill>
                  <a:srgbClr val="0033A0"/>
                </a:solidFill>
              </a:rPr>
              <a:t>loss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>
                <a:solidFill>
                  <a:srgbClr val="0033A0"/>
                </a:solidFill>
              </a:rPr>
              <a:t>maps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/>
              <a:t>for </a:t>
            </a:r>
            <a:r>
              <a:rPr lang="it-IT" dirty="0" err="1">
                <a:solidFill>
                  <a:srgbClr val="0033A0"/>
                </a:solidFill>
              </a:rPr>
              <a:t>beam</a:t>
            </a:r>
            <a:r>
              <a:rPr lang="it-IT" dirty="0">
                <a:solidFill>
                  <a:srgbClr val="0033A0"/>
                </a:solidFill>
              </a:rPr>
              <a:t>-gas Coulomb scattering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:</a:t>
            </a:r>
            <a:endParaRPr lang="en-US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77BDDE6B-A741-EA97-0B6E-FE6260D95888}"/>
              </a:ext>
            </a:extLst>
          </p:cNvPr>
          <p:cNvSpPr txBox="1"/>
          <p:nvPr/>
        </p:nvSpPr>
        <p:spPr>
          <a:xfrm>
            <a:off x="28875" y="5293666"/>
            <a:ext cx="11172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IR </a:t>
            </a:r>
            <a:r>
              <a:rPr lang="it-IT" dirty="0" err="1"/>
              <a:t>beam</a:t>
            </a:r>
            <a:r>
              <a:rPr lang="it-IT" dirty="0"/>
              <a:t>-gas Coulomb scattering </a:t>
            </a:r>
            <a:r>
              <a:rPr lang="it-IT" dirty="0" err="1"/>
              <a:t>losses</a:t>
            </a:r>
            <a:r>
              <a:rPr lang="it-IT" dirty="0"/>
              <a:t> </a:t>
            </a:r>
            <a:r>
              <a:rPr lang="it-IT" dirty="0" err="1"/>
              <a:t>efficiently</a:t>
            </a:r>
            <a:r>
              <a:rPr lang="it-IT" dirty="0"/>
              <a:t> </a:t>
            </a:r>
            <a:r>
              <a:rPr lang="it-IT" dirty="0" err="1"/>
              <a:t>intercepted</a:t>
            </a:r>
            <a:r>
              <a:rPr lang="it-IT" dirty="0"/>
              <a:t> by the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</a:t>
            </a:r>
            <a:r>
              <a:rPr lang="it-IT" dirty="0" err="1"/>
              <a:t>TCTs</a:t>
            </a:r>
            <a:r>
              <a:rPr lang="it-IT" dirty="0"/>
              <a:t> (</a:t>
            </a:r>
            <a:r>
              <a:rPr lang="it-IT" dirty="0" err="1"/>
              <a:t>Pmax</a:t>
            </a:r>
            <a:r>
              <a:rPr lang="it-IT" dirty="0"/>
              <a:t> </a:t>
            </a:r>
            <a:r>
              <a:rPr lang="en-US" dirty="0"/>
              <a:t>~1 W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FF0000"/>
                </a:solidFill>
              </a:rPr>
              <a:t>Dedicated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shower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simulations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needed</a:t>
            </a:r>
            <a:r>
              <a:rPr lang="it-IT" dirty="0">
                <a:solidFill>
                  <a:srgbClr val="FF0000"/>
                </a:solidFill>
              </a:rPr>
              <a:t> to </a:t>
            </a:r>
            <a:r>
              <a:rPr lang="it-IT" dirty="0" err="1">
                <a:solidFill>
                  <a:srgbClr val="FF0000"/>
                </a:solidFill>
              </a:rPr>
              <a:t>assess</a:t>
            </a:r>
            <a:r>
              <a:rPr lang="it-IT" dirty="0">
                <a:solidFill>
                  <a:srgbClr val="FF0000"/>
                </a:solidFill>
              </a:rPr>
              <a:t> backgrounds from </a:t>
            </a:r>
            <a:r>
              <a:rPr lang="it-IT" dirty="0" err="1">
                <a:solidFill>
                  <a:srgbClr val="FF0000"/>
                </a:solidFill>
              </a:rPr>
              <a:t>these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beam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losses</a:t>
            </a:r>
            <a:endParaRPr lang="it-IT" dirty="0">
              <a:solidFill>
                <a:srgbClr val="FF0000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/>
              <a:t>FLUKA IR model + </a:t>
            </a:r>
            <a:r>
              <a:rPr lang="it-IT" dirty="0" err="1"/>
              <a:t>impacting</a:t>
            </a:r>
            <a:r>
              <a:rPr lang="it-IT" dirty="0"/>
              <a:t> </a:t>
            </a:r>
            <a:r>
              <a:rPr lang="it-IT" dirty="0" err="1"/>
              <a:t>distributions</a:t>
            </a:r>
            <a:r>
              <a:rPr lang="it-IT" dirty="0"/>
              <a:t> on IR </a:t>
            </a:r>
            <a:r>
              <a:rPr lang="it-IT" dirty="0" err="1"/>
              <a:t>collimators</a:t>
            </a:r>
            <a:r>
              <a:rPr lang="it-IT" dirty="0"/>
              <a:t> and aperture </a:t>
            </a:r>
            <a:r>
              <a:rPr lang="it-IT" dirty="0" err="1"/>
              <a:t>as</a:t>
            </a:r>
            <a:r>
              <a:rPr lang="it-IT" dirty="0"/>
              <a:t> input</a:t>
            </a:r>
          </a:p>
        </p:txBody>
      </p:sp>
      <p:pic>
        <p:nvPicPr>
          <p:cNvPr id="7" name="Immagine 6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B80E8A75-A63D-5D98-374F-A11CF127E0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"/>
          <a:stretch/>
        </p:blipFill>
        <p:spPr>
          <a:xfrm>
            <a:off x="855133" y="1144235"/>
            <a:ext cx="5486411" cy="2154960"/>
          </a:xfrm>
          <a:prstGeom prst="rect">
            <a:avLst/>
          </a:prstGeom>
        </p:spPr>
      </p:pic>
      <p:pic>
        <p:nvPicPr>
          <p:cNvPr id="9" name="Immagine 8" descr="Immagine che contiene testo, linea, schermata, Diagramma&#10;&#10;Descrizione generata automaticamente">
            <a:extLst>
              <a:ext uri="{FF2B5EF4-FFF2-40B4-BE49-F238E27FC236}">
                <a16:creationId xmlns:a16="http://schemas.microsoft.com/office/drawing/2014/main" id="{6B41A8D0-8A37-0E2A-5580-FDE959051D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"/>
          <a:stretch/>
        </p:blipFill>
        <p:spPr>
          <a:xfrm>
            <a:off x="6341544" y="1144235"/>
            <a:ext cx="5486411" cy="2154960"/>
          </a:xfrm>
          <a:prstGeom prst="rect">
            <a:avLst/>
          </a:prstGeom>
        </p:spPr>
      </p:pic>
      <p:pic>
        <p:nvPicPr>
          <p:cNvPr id="11" name="Immagine 10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A0912852-EF9D-F334-AC74-9F18E033E4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"/>
          <a:stretch/>
        </p:blipFill>
        <p:spPr>
          <a:xfrm>
            <a:off x="855134" y="3164330"/>
            <a:ext cx="5486411" cy="2154960"/>
          </a:xfrm>
          <a:prstGeom prst="rect">
            <a:avLst/>
          </a:prstGeom>
        </p:spPr>
      </p:pic>
      <p:pic>
        <p:nvPicPr>
          <p:cNvPr id="14" name="Immagine 13" descr="Immagine che contiene testo, schermata, linea, Diagramma&#10;&#10;Descrizione generata automaticamente">
            <a:extLst>
              <a:ext uri="{FF2B5EF4-FFF2-40B4-BE49-F238E27FC236}">
                <a16:creationId xmlns:a16="http://schemas.microsoft.com/office/drawing/2014/main" id="{CAF1039B-550F-666C-A028-89C947B190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3"/>
          <a:stretch/>
        </p:blipFill>
        <p:spPr>
          <a:xfrm>
            <a:off x="6341543" y="3178873"/>
            <a:ext cx="5486411" cy="2154960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961398B6-7693-2C61-92CB-8B1E7EFB468B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73F0B974-0EF4-351A-13CA-DE0ADD41072B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FD65862-37C2-BAA6-504E-1ABA8FA4C298}"/>
              </a:ext>
            </a:extLst>
          </p:cNvPr>
          <p:cNvSpPr txBox="1"/>
          <p:nvPr/>
        </p:nvSpPr>
        <p:spPr>
          <a:xfrm>
            <a:off x="9823238" y="330725"/>
            <a:ext cx="1735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65929"/>
                </a:solidFill>
              </a:rPr>
              <a:t>PRELIMINARY</a:t>
            </a:r>
          </a:p>
        </p:txBody>
      </p:sp>
      <p:sp>
        <p:nvSpPr>
          <p:cNvPr id="18" name="Nastro perforato 17">
            <a:extLst>
              <a:ext uri="{FF2B5EF4-FFF2-40B4-BE49-F238E27FC236}">
                <a16:creationId xmlns:a16="http://schemas.microsoft.com/office/drawing/2014/main" id="{73B56BB7-E926-8194-E7E4-F98BAFE9A1B1}"/>
              </a:ext>
            </a:extLst>
          </p:cNvPr>
          <p:cNvSpPr/>
          <p:nvPr/>
        </p:nvSpPr>
        <p:spPr>
          <a:xfrm>
            <a:off x="9823239" y="261072"/>
            <a:ext cx="1735666" cy="500835"/>
          </a:xfrm>
          <a:prstGeom prst="flowChartPunchedTape">
            <a:avLst/>
          </a:prstGeom>
          <a:noFill/>
          <a:ln w="19050">
            <a:solidFill>
              <a:srgbClr val="D6592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8585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915118-F188-A249-DB5C-E20713ADC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27B31B7-B625-A1D0-5024-F6887C935C5B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815CE884-310D-7A41-1D07-AC625A192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FC971825-8F54-4E68-A395-84D83E39585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55F7CA-48D9-96CF-CD85-B1622476C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0C74938-131F-5D50-3AB4-D86C73A2F972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684E8A-2806-BB26-B799-1CAA945ADAD9}"/>
              </a:ext>
            </a:extLst>
          </p:cNvPr>
          <p:cNvSpPr txBox="1"/>
          <p:nvPr/>
        </p:nvSpPr>
        <p:spPr>
          <a:xfrm>
            <a:off x="668866" y="1233815"/>
            <a:ext cx="83142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beam losses simulations: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collimation system</a:t>
            </a:r>
          </a:p>
          <a:p>
            <a:pPr lvl="1"/>
            <a:endParaRPr lang="en-US" sz="20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Studies and simulations of beam losses in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beam loss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collimation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Generic beam halo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Beam-gas beam losses</a:t>
            </a:r>
          </a:p>
          <a:p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Outlook and 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B8A7575-A89A-55B7-D336-61FB90885520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29D9CA6-FAE3-1826-C098-C94C956FD29A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1029639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5CBFEA19-9177-16C6-6682-61F32BADA047}"/>
              </a:ext>
            </a:extLst>
          </p:cNvPr>
          <p:cNvSpPr/>
          <p:nvPr/>
        </p:nvSpPr>
        <p:spPr>
          <a:xfrm>
            <a:off x="336976" y="4769291"/>
            <a:ext cx="3297409" cy="61324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Outlook and next steps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D8A2479-8C5B-DF90-4C55-3DD851467A6D}"/>
              </a:ext>
            </a:extLst>
          </p:cNvPr>
          <p:cNvSpPr txBox="1"/>
          <p:nvPr/>
        </p:nvSpPr>
        <p:spPr>
          <a:xfrm>
            <a:off x="13058" y="696153"/>
            <a:ext cx="12178942" cy="3395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685727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Simulations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of FCC-ee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loss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scenarios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sz="2000" b="1" kern="0" dirty="0" err="1">
                <a:solidFill>
                  <a:srgbClr val="2F2F2F"/>
                </a:solidFill>
                <a:latin typeface="Arial"/>
              </a:rPr>
              <a:t>ongoing</a:t>
            </a:r>
            <a:r>
              <a:rPr lang="it-IT" sz="2000" b="1" kern="0" dirty="0">
                <a:solidFill>
                  <a:srgbClr val="2F2F2F"/>
                </a:solidFill>
                <a:latin typeface="Arial"/>
              </a:rPr>
              <a:t>. </a:t>
            </a:r>
            <a:r>
              <a:rPr lang="it-IT" sz="2000" kern="0" dirty="0">
                <a:solidFill>
                  <a:srgbClr val="2F2F2F"/>
                </a:solidFill>
                <a:latin typeface="Arial"/>
              </a:rPr>
              <a:t>In </a:t>
            </a:r>
            <a:r>
              <a:rPr lang="it-IT" sz="2000" kern="0" dirty="0" err="1">
                <a:solidFill>
                  <a:srgbClr val="2F2F2F"/>
                </a:solidFill>
                <a:latin typeface="Arial"/>
              </a:rPr>
              <a:t>this</a:t>
            </a:r>
            <a:r>
              <a:rPr lang="it-IT" sz="2000" kern="0" dirty="0">
                <a:solidFill>
                  <a:srgbClr val="2F2F2F"/>
                </a:solidFill>
                <a:latin typeface="Arial"/>
              </a:rPr>
              <a:t> talk:</a:t>
            </a:r>
          </a:p>
          <a:p>
            <a:pPr marL="800100" lvl="1" indent="-342900" defTabSz="685727">
              <a:lnSpc>
                <a:spcPts val="2600"/>
              </a:lnSpc>
              <a:buFont typeface="Wingdings" panose="05000000000000000000" pitchFamily="2" charset="2"/>
              <a:buChar char="Ø"/>
              <a:defRPr/>
            </a:pPr>
            <a:r>
              <a:rPr lang="it-IT" b="1" kern="0" dirty="0" err="1">
                <a:solidFill>
                  <a:srgbClr val="00008B"/>
                </a:solidFill>
              </a:rPr>
              <a:t>Beam</a:t>
            </a:r>
            <a:r>
              <a:rPr lang="it-IT" b="1" kern="0" dirty="0">
                <a:solidFill>
                  <a:srgbClr val="00008B"/>
                </a:solidFill>
              </a:rPr>
              <a:t> </a:t>
            </a:r>
            <a:r>
              <a:rPr lang="it-IT" b="1" kern="0" dirty="0" err="1">
                <a:solidFill>
                  <a:srgbClr val="00008B"/>
                </a:solidFill>
              </a:rPr>
              <a:t>halo</a:t>
            </a:r>
            <a:r>
              <a:rPr lang="it-IT" b="1" kern="0" dirty="0">
                <a:solidFill>
                  <a:srgbClr val="00008B"/>
                </a:solidFill>
              </a:rPr>
              <a:t> </a:t>
            </a:r>
            <a:r>
              <a:rPr lang="it-IT" b="1" kern="0" dirty="0" err="1">
                <a:solidFill>
                  <a:srgbClr val="00008B"/>
                </a:solidFill>
              </a:rPr>
              <a:t>losses</a:t>
            </a:r>
            <a:r>
              <a:rPr lang="it-IT" b="1" kern="0" dirty="0">
                <a:solidFill>
                  <a:srgbClr val="00008B"/>
                </a:solidFill>
              </a:rPr>
              <a:t> </a:t>
            </a:r>
            <a:r>
              <a:rPr lang="it-IT" kern="0" dirty="0" err="1">
                <a:solidFill>
                  <a:srgbClr val="2F2F2F"/>
                </a:solidFill>
              </a:rPr>
              <a:t>studied</a:t>
            </a:r>
            <a:r>
              <a:rPr lang="it-IT" kern="0" dirty="0">
                <a:solidFill>
                  <a:srgbClr val="2F2F2F"/>
                </a:solidFill>
              </a:rPr>
              <a:t> for the </a:t>
            </a:r>
            <a:r>
              <a:rPr lang="it-IT" b="1" kern="0" dirty="0" err="1">
                <a:solidFill>
                  <a:srgbClr val="FF0000"/>
                </a:solidFill>
              </a:rPr>
              <a:t>most</a:t>
            </a:r>
            <a:r>
              <a:rPr lang="it-IT" b="1" kern="0" dirty="0">
                <a:solidFill>
                  <a:srgbClr val="FF0000"/>
                </a:solidFill>
              </a:rPr>
              <a:t> </a:t>
            </a:r>
            <a:r>
              <a:rPr lang="it-IT" b="1" kern="0" dirty="0" err="1">
                <a:solidFill>
                  <a:srgbClr val="FF0000"/>
                </a:solidFill>
              </a:rPr>
              <a:t>critical</a:t>
            </a:r>
            <a:r>
              <a:rPr lang="it-IT" b="1" kern="0" dirty="0">
                <a:solidFill>
                  <a:srgbClr val="FF0000"/>
                </a:solidFill>
              </a:rPr>
              <a:t> </a:t>
            </a:r>
            <a:r>
              <a:rPr lang="it-IT" b="1" i="1" kern="0" dirty="0">
                <a:solidFill>
                  <a:srgbClr val="FF0000"/>
                </a:solidFill>
              </a:rPr>
              <a:t>Z</a:t>
            </a:r>
            <a:r>
              <a:rPr lang="it-IT" b="1" kern="0" dirty="0">
                <a:solidFill>
                  <a:srgbClr val="FF0000"/>
                </a:solidFill>
              </a:rPr>
              <a:t> mode</a:t>
            </a:r>
          </a:p>
          <a:p>
            <a:pPr marL="800100" lvl="1" indent="-342900" defTabSz="685727">
              <a:lnSpc>
                <a:spcPts val="2600"/>
              </a:lnSpc>
              <a:buFont typeface="Wingdings" panose="05000000000000000000" pitchFamily="2" charset="2"/>
              <a:buChar char="Ø"/>
              <a:defRPr/>
            </a:pPr>
            <a:r>
              <a:rPr lang="it-IT" b="1" kern="0" dirty="0" err="1">
                <a:solidFill>
                  <a:srgbClr val="0033A0"/>
                </a:solidFill>
              </a:rPr>
              <a:t>Beam</a:t>
            </a:r>
            <a:r>
              <a:rPr lang="it-IT" b="1" kern="0" dirty="0">
                <a:solidFill>
                  <a:srgbClr val="0033A0"/>
                </a:solidFill>
              </a:rPr>
              <a:t>-gas </a:t>
            </a:r>
            <a:r>
              <a:rPr lang="it-IT" b="1" kern="0" dirty="0" err="1">
                <a:solidFill>
                  <a:srgbClr val="0033A0"/>
                </a:solidFill>
              </a:rPr>
              <a:t>beam</a:t>
            </a:r>
            <a:r>
              <a:rPr lang="it-IT" b="1" kern="0" dirty="0">
                <a:solidFill>
                  <a:srgbClr val="0033A0"/>
                </a:solidFill>
              </a:rPr>
              <a:t> </a:t>
            </a:r>
            <a:r>
              <a:rPr lang="it-IT" b="1" kern="0" dirty="0" err="1">
                <a:solidFill>
                  <a:srgbClr val="0033A0"/>
                </a:solidFill>
              </a:rPr>
              <a:t>losses</a:t>
            </a:r>
            <a:r>
              <a:rPr lang="it-IT" b="1" kern="0" dirty="0">
                <a:solidFill>
                  <a:srgbClr val="0033A0"/>
                </a:solidFill>
              </a:rPr>
              <a:t> </a:t>
            </a:r>
            <a:r>
              <a:rPr lang="it-IT" kern="0" dirty="0" err="1"/>
              <a:t>studied</a:t>
            </a:r>
            <a:r>
              <a:rPr lang="it-IT" kern="0" dirty="0"/>
              <a:t> for the </a:t>
            </a:r>
            <a:r>
              <a:rPr lang="it-IT" b="1" kern="0" dirty="0" err="1">
                <a:solidFill>
                  <a:srgbClr val="FF0000"/>
                </a:solidFill>
              </a:rPr>
              <a:t>most</a:t>
            </a:r>
            <a:r>
              <a:rPr lang="it-IT" b="1" kern="0" dirty="0">
                <a:solidFill>
                  <a:srgbClr val="FF0000"/>
                </a:solidFill>
              </a:rPr>
              <a:t> </a:t>
            </a:r>
            <a:r>
              <a:rPr lang="it-IT" b="1" kern="0" dirty="0" err="1">
                <a:solidFill>
                  <a:srgbClr val="FF0000"/>
                </a:solidFill>
              </a:rPr>
              <a:t>critical</a:t>
            </a:r>
            <a:r>
              <a:rPr lang="it-IT" b="1" kern="0" dirty="0">
                <a:solidFill>
                  <a:srgbClr val="FF0000"/>
                </a:solidFill>
              </a:rPr>
              <a:t> </a:t>
            </a:r>
            <a:r>
              <a:rPr lang="it-IT" b="1" i="1" kern="0" dirty="0">
                <a:solidFill>
                  <a:srgbClr val="FF0000"/>
                </a:solidFill>
              </a:rPr>
              <a:t>Z</a:t>
            </a:r>
            <a:r>
              <a:rPr lang="it-IT" b="1" kern="0" dirty="0">
                <a:solidFill>
                  <a:srgbClr val="FF0000"/>
                </a:solidFill>
              </a:rPr>
              <a:t> mode</a:t>
            </a:r>
          </a:p>
          <a:p>
            <a:pPr marL="1257300" lvl="2" indent="-342900" defTabSz="685727">
              <a:lnSpc>
                <a:spcPts val="26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FF0000"/>
                </a:solidFill>
              </a:rPr>
              <a:t>Estimated</a:t>
            </a:r>
            <a:r>
              <a:rPr lang="it-IT" kern="0" dirty="0">
                <a:solidFill>
                  <a:srgbClr val="FF0000"/>
                </a:solidFill>
              </a:rPr>
              <a:t> </a:t>
            </a:r>
            <a:r>
              <a:rPr lang="it-IT" kern="0" dirty="0" err="1">
                <a:solidFill>
                  <a:srgbClr val="FF0000"/>
                </a:solidFill>
              </a:rPr>
              <a:t>beam</a:t>
            </a:r>
            <a:r>
              <a:rPr lang="it-IT" kern="0" dirty="0">
                <a:solidFill>
                  <a:srgbClr val="FF0000"/>
                </a:solidFill>
              </a:rPr>
              <a:t>-gas bremsstrahlung </a:t>
            </a:r>
            <a:r>
              <a:rPr lang="it-IT" kern="0" dirty="0" err="1">
                <a:solidFill>
                  <a:srgbClr val="FF0000"/>
                </a:solidFill>
              </a:rPr>
              <a:t>lifetime</a:t>
            </a:r>
            <a:r>
              <a:rPr lang="it-IT" kern="0" dirty="0">
                <a:solidFill>
                  <a:srgbClr val="FF0000"/>
                </a:solidFill>
              </a:rPr>
              <a:t> ~5 h*</a:t>
            </a:r>
          </a:p>
          <a:p>
            <a:pPr marL="1257300" lvl="2" indent="-342900" defTabSz="685727">
              <a:lnSpc>
                <a:spcPts val="2600"/>
              </a:lnSpc>
              <a:buFont typeface="Wingdings" panose="05000000000000000000" pitchFamily="2" charset="2"/>
              <a:buChar char="Ø"/>
              <a:defRPr/>
            </a:pPr>
            <a:r>
              <a:rPr lang="it-IT" kern="0" dirty="0" err="1">
                <a:solidFill>
                  <a:srgbClr val="FF0000"/>
                </a:solidFill>
              </a:rPr>
              <a:t>Estimated</a:t>
            </a:r>
            <a:r>
              <a:rPr lang="it-IT" kern="0" dirty="0">
                <a:solidFill>
                  <a:srgbClr val="FF0000"/>
                </a:solidFill>
              </a:rPr>
              <a:t> </a:t>
            </a:r>
            <a:r>
              <a:rPr lang="it-IT" kern="0" dirty="0" err="1">
                <a:solidFill>
                  <a:srgbClr val="FF0000"/>
                </a:solidFill>
              </a:rPr>
              <a:t>beam</a:t>
            </a:r>
            <a:r>
              <a:rPr lang="it-IT" kern="0" dirty="0">
                <a:solidFill>
                  <a:srgbClr val="FF0000"/>
                </a:solidFill>
              </a:rPr>
              <a:t>-gas Coulomb scattering </a:t>
            </a:r>
            <a:r>
              <a:rPr lang="it-IT" kern="0" dirty="0" err="1">
                <a:solidFill>
                  <a:srgbClr val="FF0000"/>
                </a:solidFill>
              </a:rPr>
              <a:t>lifetime</a:t>
            </a:r>
            <a:r>
              <a:rPr lang="it-IT" kern="0" dirty="0">
                <a:solidFill>
                  <a:srgbClr val="FF0000"/>
                </a:solidFill>
              </a:rPr>
              <a:t> ~44 h* </a:t>
            </a:r>
            <a:r>
              <a:rPr lang="it-IT" kern="0" dirty="0"/>
              <a:t>(</a:t>
            </a:r>
            <a:r>
              <a:rPr lang="it-IT" kern="0" dirty="0">
                <a:solidFill>
                  <a:srgbClr val="D65929"/>
                </a:solidFill>
              </a:rPr>
              <a:t>PRELIMINARY</a:t>
            </a:r>
            <a:r>
              <a:rPr lang="it-IT" kern="0" dirty="0"/>
              <a:t>)</a:t>
            </a:r>
          </a:p>
          <a:p>
            <a:pPr marL="342900" indent="-342900" defTabSz="685727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To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studied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in the future: 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top-up injection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thermal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photons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,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accidental</a:t>
            </a:r>
            <a:r>
              <a:rPr lang="it-IT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scenarios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…</a:t>
            </a:r>
          </a:p>
          <a:p>
            <a:pPr marL="342900" indent="-342900" defTabSz="685727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endParaRPr lang="it-IT" kern="0" dirty="0">
              <a:solidFill>
                <a:srgbClr val="2F2F2F"/>
              </a:solidFill>
              <a:latin typeface="Arial"/>
            </a:endParaRPr>
          </a:p>
          <a:p>
            <a:pPr marL="342900" indent="-342900" defTabSz="685727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>
                <a:solidFill>
                  <a:srgbClr val="2F2F2F"/>
                </a:solidFill>
                <a:latin typeface="Arial"/>
              </a:rPr>
              <a:t>The impact of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these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beam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losses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on </a:t>
            </a:r>
            <a:r>
              <a:rPr lang="it-IT" b="1" kern="0" dirty="0">
                <a:solidFill>
                  <a:srgbClr val="2F2F2F"/>
                </a:solidFill>
                <a:latin typeface="Arial"/>
              </a:rPr>
              <a:t>detector backgrounds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need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to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assessed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</a:t>
            </a:r>
          </a:p>
          <a:p>
            <a:pPr marL="800100" lvl="1" indent="-342900" defTabSz="685727">
              <a:lnSpc>
                <a:spcPts val="2600"/>
              </a:lnSpc>
              <a:buFont typeface="Arial" panose="020B0604020202020204" pitchFamily="34" charset="0"/>
              <a:buChar char="•"/>
              <a:defRPr/>
            </a:pPr>
            <a:r>
              <a:rPr lang="it-IT" kern="0" dirty="0" err="1">
                <a:solidFill>
                  <a:srgbClr val="2F2F2F"/>
                </a:solidFill>
                <a:latin typeface="Arial"/>
              </a:rPr>
              <a:t>It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can’t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be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directly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assessed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from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collimation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 tracking </a:t>
            </a:r>
            <a:r>
              <a:rPr lang="it-IT" kern="0" dirty="0" err="1">
                <a:solidFill>
                  <a:srgbClr val="2F2F2F"/>
                </a:solidFill>
                <a:latin typeface="Arial"/>
              </a:rPr>
              <a:t>simulations</a:t>
            </a:r>
            <a:r>
              <a:rPr lang="it-IT" kern="0" dirty="0">
                <a:solidFill>
                  <a:srgbClr val="2F2F2F"/>
                </a:solidFill>
                <a:latin typeface="Arial"/>
              </a:rPr>
              <a:t>: </a:t>
            </a:r>
            <a:r>
              <a:rPr lang="it-IT" kern="0" dirty="0" err="1">
                <a:solidFill>
                  <a:srgbClr val="FF0D0D"/>
                </a:solidFill>
                <a:latin typeface="Arial"/>
              </a:rPr>
              <a:t>d</a:t>
            </a:r>
            <a:r>
              <a:rPr lang="it-IT" dirty="0" err="1">
                <a:solidFill>
                  <a:srgbClr val="FF0000"/>
                </a:solidFill>
              </a:rPr>
              <a:t>edicated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shower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simulations</a:t>
            </a:r>
            <a:r>
              <a:rPr lang="it-IT" dirty="0">
                <a:solidFill>
                  <a:srgbClr val="FF0000"/>
                </a:solidFill>
              </a:rPr>
              <a:t> are </a:t>
            </a:r>
            <a:r>
              <a:rPr lang="it-IT" dirty="0" err="1">
                <a:solidFill>
                  <a:srgbClr val="FF0000"/>
                </a:solidFill>
              </a:rPr>
              <a:t>needed</a:t>
            </a:r>
            <a:endParaRPr lang="it-IT" kern="0" dirty="0">
              <a:solidFill>
                <a:srgbClr val="2F2F2F"/>
              </a:solidFill>
              <a:latin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1B6CE63-93A0-A001-2867-32B3D439B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22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9" name="Parentesi graffa aperta 8">
            <a:extLst>
              <a:ext uri="{FF2B5EF4-FFF2-40B4-BE49-F238E27FC236}">
                <a16:creationId xmlns:a16="http://schemas.microsoft.com/office/drawing/2014/main" id="{4FB075A8-42A0-10CD-706F-9BA3C874772B}"/>
              </a:ext>
            </a:extLst>
          </p:cNvPr>
          <p:cNvSpPr/>
          <p:nvPr/>
        </p:nvSpPr>
        <p:spPr>
          <a:xfrm rot="10800000">
            <a:off x="8852101" y="1158111"/>
            <a:ext cx="207231" cy="1210726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B03D8C2C-FAB7-60CF-B1B6-9233022994FD}"/>
              </a:ext>
            </a:extLst>
          </p:cNvPr>
          <p:cNvSpPr txBox="1"/>
          <p:nvPr/>
        </p:nvSpPr>
        <p:spPr>
          <a:xfrm>
            <a:off x="9059332" y="1578808"/>
            <a:ext cx="31326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rgbClr val="0033A0"/>
                </a:solidFill>
                <a:latin typeface="Arial"/>
              </a:rPr>
              <a:t>NO show stoppers </a:t>
            </a:r>
            <a:r>
              <a:rPr lang="it-IT" kern="0" dirty="0" err="1">
                <a:solidFill>
                  <a:srgbClr val="0033A0"/>
                </a:solidFill>
                <a:latin typeface="Arial"/>
              </a:rPr>
              <a:t>identified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B7660F11-164F-4B6D-BEAE-A7289C5A8AC0}"/>
              </a:ext>
            </a:extLst>
          </p:cNvPr>
          <p:cNvSpPr txBox="1"/>
          <p:nvPr/>
        </p:nvSpPr>
        <p:spPr>
          <a:xfrm>
            <a:off x="368977" y="4783533"/>
            <a:ext cx="3213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Beam loss distributions impacting       IR collimators and aperture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9B0F4FE-FE58-3ADE-2BF9-2860A08689CB}"/>
              </a:ext>
            </a:extLst>
          </p:cNvPr>
          <p:cNvSpPr txBox="1"/>
          <p:nvPr/>
        </p:nvSpPr>
        <p:spPr>
          <a:xfrm>
            <a:off x="318174" y="4169973"/>
            <a:ext cx="3373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A0"/>
                </a:solidFill>
              </a:rPr>
              <a:t>Multi-turn collimation tracking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rgbClr val="0033A0"/>
                </a:solidFill>
              </a:rPr>
              <a:t>Xsuite-BDSIM</a:t>
            </a:r>
            <a:r>
              <a:rPr lang="en-US" sz="1600" dirty="0"/>
              <a:t>, </a:t>
            </a:r>
            <a:r>
              <a:rPr lang="en-US" sz="1600" dirty="0">
                <a:solidFill>
                  <a:srgbClr val="0033A0"/>
                </a:solidFill>
              </a:rPr>
              <a:t>Xsuite-FLUKA</a:t>
            </a:r>
            <a:r>
              <a:rPr lang="en-US" sz="1600" dirty="0"/>
              <a:t>, …)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1770780-A55A-3A3C-292A-27180C20382D}"/>
              </a:ext>
            </a:extLst>
          </p:cNvPr>
          <p:cNvSpPr txBox="1"/>
          <p:nvPr/>
        </p:nvSpPr>
        <p:spPr>
          <a:xfrm>
            <a:off x="4302009" y="4158467"/>
            <a:ext cx="3163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A0"/>
                </a:solidFill>
              </a:rPr>
              <a:t>Dedicated shower simulations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rgbClr val="0033A0"/>
                </a:solidFill>
              </a:rPr>
              <a:t>FLUKA</a:t>
            </a:r>
            <a:r>
              <a:rPr lang="en-US" sz="1600" dirty="0"/>
              <a:t>)</a:t>
            </a:r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F5240286-74FF-DA9A-6F85-9056DFFB943D}"/>
              </a:ext>
            </a:extLst>
          </p:cNvPr>
          <p:cNvSpPr/>
          <p:nvPr/>
        </p:nvSpPr>
        <p:spPr>
          <a:xfrm>
            <a:off x="3716869" y="4919605"/>
            <a:ext cx="931334" cy="3126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7D7C9A3-E3CC-6F98-8EEB-6812427AF2F2}"/>
              </a:ext>
            </a:extLst>
          </p:cNvPr>
          <p:cNvSpPr txBox="1"/>
          <p:nvPr/>
        </p:nvSpPr>
        <p:spPr>
          <a:xfrm>
            <a:off x="3634385" y="5601829"/>
            <a:ext cx="1016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IR model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>
                <a:solidFill>
                  <a:srgbClr val="0033A0"/>
                </a:solidFill>
              </a:rPr>
              <a:t>FLUKA</a:t>
            </a:r>
            <a:r>
              <a:rPr lang="en-US" sz="1600" dirty="0"/>
              <a:t>)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612899FF-99CC-9FA0-6D9D-A59F174CDBAF}"/>
              </a:ext>
            </a:extLst>
          </p:cNvPr>
          <p:cNvCxnSpPr>
            <a:cxnSpLocks/>
          </p:cNvCxnSpPr>
          <p:nvPr/>
        </p:nvCxnSpPr>
        <p:spPr>
          <a:xfrm flipV="1">
            <a:off x="4141937" y="5232220"/>
            <a:ext cx="0" cy="391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con angoli arrotondati 20">
            <a:extLst>
              <a:ext uri="{FF2B5EF4-FFF2-40B4-BE49-F238E27FC236}">
                <a16:creationId xmlns:a16="http://schemas.microsoft.com/office/drawing/2014/main" id="{0A568C4C-AD19-D660-6150-52C8C7FF9306}"/>
              </a:ext>
            </a:extLst>
          </p:cNvPr>
          <p:cNvSpPr/>
          <p:nvPr/>
        </p:nvSpPr>
        <p:spPr>
          <a:xfrm>
            <a:off x="4784671" y="4769300"/>
            <a:ext cx="2179983" cy="61324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B91C89E9-E9E6-67A2-CE50-D45CB6C21DFC}"/>
              </a:ext>
            </a:extLst>
          </p:cNvPr>
          <p:cNvSpPr txBox="1"/>
          <p:nvPr/>
        </p:nvSpPr>
        <p:spPr>
          <a:xfrm>
            <a:off x="4670606" y="4783533"/>
            <a:ext cx="2426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Particle showers reaching the detectors</a:t>
            </a:r>
          </a:p>
        </p:txBody>
      </p:sp>
      <p:sp>
        <p:nvSpPr>
          <p:cNvPr id="23" name="Freccia a destra 22">
            <a:extLst>
              <a:ext uri="{FF2B5EF4-FFF2-40B4-BE49-F238E27FC236}">
                <a16:creationId xmlns:a16="http://schemas.microsoft.com/office/drawing/2014/main" id="{39530DDF-36DA-0A26-F60C-CA7D400AB03B}"/>
              </a:ext>
            </a:extLst>
          </p:cNvPr>
          <p:cNvSpPr/>
          <p:nvPr/>
        </p:nvSpPr>
        <p:spPr>
          <a:xfrm>
            <a:off x="7119425" y="4919605"/>
            <a:ext cx="1167502" cy="31261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ttangolo con angoli arrotondati 23">
            <a:extLst>
              <a:ext uri="{FF2B5EF4-FFF2-40B4-BE49-F238E27FC236}">
                <a16:creationId xmlns:a16="http://schemas.microsoft.com/office/drawing/2014/main" id="{C21BAB8E-33C3-AFCB-155C-F58E889D472E}"/>
              </a:ext>
            </a:extLst>
          </p:cNvPr>
          <p:cNvSpPr/>
          <p:nvPr/>
        </p:nvSpPr>
        <p:spPr>
          <a:xfrm>
            <a:off x="8420711" y="4751226"/>
            <a:ext cx="3297409" cy="613245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628603B8-F008-D661-165E-0545A705A0BE}"/>
              </a:ext>
            </a:extLst>
          </p:cNvPr>
          <p:cNvSpPr txBox="1"/>
          <p:nvPr/>
        </p:nvSpPr>
        <p:spPr>
          <a:xfrm>
            <a:off x="8478355" y="4897604"/>
            <a:ext cx="3213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Background assessment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F7E72B85-1AD8-B305-35B3-7A4592179F26}"/>
              </a:ext>
            </a:extLst>
          </p:cNvPr>
          <p:cNvSpPr txBox="1"/>
          <p:nvPr/>
        </p:nvSpPr>
        <p:spPr>
          <a:xfrm>
            <a:off x="8478355" y="4293083"/>
            <a:ext cx="3266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33A0"/>
                </a:solidFill>
              </a:rPr>
              <a:t>Detector simulations </a:t>
            </a:r>
            <a:r>
              <a:rPr lang="en-US" sz="1600" dirty="0"/>
              <a:t>(</a:t>
            </a:r>
            <a:r>
              <a:rPr lang="en-US" sz="1600" dirty="0" err="1">
                <a:solidFill>
                  <a:srgbClr val="0033A0"/>
                </a:solidFill>
              </a:rPr>
              <a:t>DDSim</a:t>
            </a:r>
            <a:r>
              <a:rPr lang="en-US" sz="1600" dirty="0"/>
              <a:t>)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8344852F-5532-E856-2744-91A3F91F5289}"/>
              </a:ext>
            </a:extLst>
          </p:cNvPr>
          <p:cNvSpPr txBox="1"/>
          <p:nvPr/>
        </p:nvSpPr>
        <p:spPr>
          <a:xfrm>
            <a:off x="6760639" y="5703931"/>
            <a:ext cx="17326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33A0"/>
                </a:solidFill>
              </a:rPr>
              <a:t>Detector model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>
                <a:solidFill>
                  <a:srgbClr val="0033A0"/>
                </a:solidFill>
              </a:rPr>
              <a:t>DDSim</a:t>
            </a:r>
            <a:r>
              <a:rPr lang="en-US" sz="1600" dirty="0"/>
              <a:t>)</a:t>
            </a:r>
          </a:p>
        </p:txBody>
      </p:sp>
      <p:cxnSp>
        <p:nvCxnSpPr>
          <p:cNvPr id="30" name="Connettore 2 29">
            <a:extLst>
              <a:ext uri="{FF2B5EF4-FFF2-40B4-BE49-F238E27FC236}">
                <a16:creationId xmlns:a16="http://schemas.microsoft.com/office/drawing/2014/main" id="{8623613B-834F-D002-576C-79176F8368C6}"/>
              </a:ext>
            </a:extLst>
          </p:cNvPr>
          <p:cNvCxnSpPr>
            <a:cxnSpLocks/>
          </p:cNvCxnSpPr>
          <p:nvPr/>
        </p:nvCxnSpPr>
        <p:spPr>
          <a:xfrm flipV="1">
            <a:off x="7626977" y="5250123"/>
            <a:ext cx="0" cy="391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2975F54F-5E57-905C-D892-A9ABF5FE8015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A34DF466-E1FA-A229-B0BF-ED08BE4C75CA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57B28A0A-C4B9-1053-E708-33A7C9B43CF3}"/>
              </a:ext>
            </a:extLst>
          </p:cNvPr>
          <p:cNvSpPr txBox="1"/>
          <p:nvPr/>
        </p:nvSpPr>
        <p:spPr>
          <a:xfrm>
            <a:off x="7550241" y="65862"/>
            <a:ext cx="459614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srgbClr val="FF0000"/>
                </a:solidFill>
              </a:rPr>
              <a:t>1h beam conditioning at full nominal current (1.27 A): pressure is expected to condition down further           (up to a factor ~100) over time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0214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89DF5C55-AED3-8F4B-2D79-484F86A7893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E0CCF690-F894-C930-D194-BAE87484FB58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you!</a:t>
            </a:r>
            <a:endParaRPr kumimoji="0" lang="en-GB" sz="5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7978849-1AD0-1C01-9514-5D4311B71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23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0DA6651-3B96-AD23-824A-C31C91FB10C4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 system design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13AEBC2E-94D3-BEA0-F3C4-6A36615745C7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24/10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6554687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46B86-A59B-2197-8961-113703BC20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67D06ABE-3D9D-5135-32C2-77E2450094F7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29C7E5FA-9EAC-1FFF-E5B6-A32DBC2E8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5F203E8F-8B41-90A9-DC52-84189436208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3C54F6AF-09AE-B6A9-4DA1-B9DF6F2D9836}"/>
              </a:ext>
            </a:extLst>
          </p:cNvPr>
          <p:cNvSpPr txBox="1">
            <a:spLocks/>
          </p:cNvSpPr>
          <p:nvPr/>
        </p:nvSpPr>
        <p:spPr>
          <a:xfrm>
            <a:off x="865022" y="2248560"/>
            <a:ext cx="10458908" cy="903744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Backup</a:t>
            </a:r>
            <a:endParaRPr kumimoji="0" lang="en-GB" sz="5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7B58C10-2420-D936-7510-5D61F1FF8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D681C9E-027C-BC82-389A-0C72531AC8A5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FCC-ee collimation system design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4A60696-292A-A4D9-8B00-EAF3D037B39F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24/10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5780786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2807B9-1338-1A6D-873D-E0D2E2395F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26FBE785-BBEA-7044-E86A-81CD20DA47AF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LogoDesign &lt; FCC &lt; TWiki">
            <a:extLst>
              <a:ext uri="{FF2B5EF4-FFF2-40B4-BE49-F238E27FC236}">
                <a16:creationId xmlns:a16="http://schemas.microsoft.com/office/drawing/2014/main" id="{E4BB0B0F-FFAF-C490-A719-40988C0BF5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gnaposto numero diapositiva 5">
            <a:extLst>
              <a:ext uri="{FF2B5EF4-FFF2-40B4-BE49-F238E27FC236}">
                <a16:creationId xmlns:a16="http://schemas.microsoft.com/office/drawing/2014/main" id="{E300E8C8-2009-CD8B-CC70-D48B18411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25</a:t>
            </a:fld>
            <a:endParaRPr lang="en-US" dirty="0">
              <a:solidFill>
                <a:srgbClr val="0033A0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E89068E-D0E2-4F54-0B3B-37F37C95F5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39" y="231008"/>
            <a:ext cx="7316602" cy="5847346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E3D209BE-74E4-63E0-DE7E-DD5BE27AF2C9}"/>
              </a:ext>
            </a:extLst>
          </p:cNvPr>
          <p:cNvSpPr txBox="1"/>
          <p:nvPr/>
        </p:nvSpPr>
        <p:spPr>
          <a:xfrm>
            <a:off x="7599857" y="5402797"/>
            <a:ext cx="32364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800" dirty="0">
                <a:solidFill>
                  <a:srgbClr val="0033A0"/>
                </a:solidFill>
              </a:rPr>
              <a:t>FCC-ee collider </a:t>
            </a:r>
            <a:r>
              <a:rPr lang="it-IT" sz="1800" dirty="0" err="1">
                <a:solidFill>
                  <a:srgbClr val="0033A0"/>
                </a:solidFill>
              </a:rPr>
              <a:t>parameters</a:t>
            </a:r>
            <a:endParaRPr lang="en-US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9179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>
            <a:extLst>
              <a:ext uri="{FF2B5EF4-FFF2-40B4-BE49-F238E27FC236}">
                <a16:creationId xmlns:a16="http://schemas.microsoft.com/office/drawing/2014/main" id="{4F23A498-9C35-CA86-9B93-56A3A6A880F2}"/>
              </a:ext>
            </a:extLst>
          </p:cNvPr>
          <p:cNvGrpSpPr/>
          <p:nvPr/>
        </p:nvGrpSpPr>
        <p:grpSpPr>
          <a:xfrm>
            <a:off x="7591566" y="414167"/>
            <a:ext cx="4343025" cy="5670800"/>
            <a:chOff x="7591566" y="414167"/>
            <a:chExt cx="4343025" cy="5670800"/>
          </a:xfrm>
        </p:grpSpPr>
        <p:pic>
          <p:nvPicPr>
            <p:cNvPr id="6" name="Immagine 5" descr="Immagine che contiene testo, schermata, diagramma, Carattere&#10;&#10;Descrizione generata automaticamente">
              <a:extLst>
                <a:ext uri="{FF2B5EF4-FFF2-40B4-BE49-F238E27FC236}">
                  <a16:creationId xmlns:a16="http://schemas.microsoft.com/office/drawing/2014/main" id="{65F052CB-4082-AE62-AFCC-72A5AE5EC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1566" y="786529"/>
              <a:ext cx="4075721" cy="5298438"/>
            </a:xfrm>
            <a:prstGeom prst="rect">
              <a:avLst/>
            </a:prstGeom>
          </p:spPr>
        </p:pic>
        <p:sp>
          <p:nvSpPr>
            <p:cNvPr id="7" name="CasellaDiTesto 6">
              <a:extLst>
                <a:ext uri="{FF2B5EF4-FFF2-40B4-BE49-F238E27FC236}">
                  <a16:creationId xmlns:a16="http://schemas.microsoft.com/office/drawing/2014/main" id="{B0A13D7E-CB6B-9D45-495F-3264D52CD3BA}"/>
                </a:ext>
              </a:extLst>
            </p:cNvPr>
            <p:cNvSpPr txBox="1"/>
            <p:nvPr/>
          </p:nvSpPr>
          <p:spPr>
            <a:xfrm>
              <a:off x="7960840" y="414167"/>
              <a:ext cx="3973751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600" kern="0" dirty="0">
                  <a:solidFill>
                    <a:srgbClr val="0033A0"/>
                  </a:solidFill>
                  <a:latin typeface="Arial"/>
                </a:rPr>
                <a:t>Aperture </a:t>
              </a:r>
              <a:r>
                <a:rPr lang="it-IT" sz="1600" kern="0" dirty="0" err="1">
                  <a:solidFill>
                    <a:srgbClr val="0033A0"/>
                  </a:solidFill>
                  <a:latin typeface="Arial"/>
                </a:rPr>
                <a:t>bottleneck</a:t>
              </a:r>
              <a:r>
                <a:rPr lang="it-IT" sz="1600" kern="0" dirty="0">
                  <a:solidFill>
                    <a:srgbClr val="0033A0"/>
                  </a:solidFill>
                  <a:latin typeface="Arial"/>
                </a:rPr>
                <a:t> for Z </a:t>
              </a:r>
              <a:r>
                <a:rPr lang="it-IT" sz="1600" kern="0" dirty="0" err="1">
                  <a:solidFill>
                    <a:srgbClr val="0033A0"/>
                  </a:solidFill>
                  <a:latin typeface="Arial"/>
                </a:rPr>
                <a:t>operation</a:t>
              </a:r>
              <a:r>
                <a:rPr lang="it-IT" sz="1600" kern="0" dirty="0">
                  <a:solidFill>
                    <a:srgbClr val="0033A0"/>
                  </a:solidFill>
                  <a:latin typeface="Arial"/>
                </a:rPr>
                <a:t> mode</a:t>
              </a:r>
              <a:endParaRPr lang="en-US" sz="1600" dirty="0">
                <a:solidFill>
                  <a:srgbClr val="0033A0"/>
                </a:solidFill>
              </a:endParaRPr>
            </a:p>
          </p:txBody>
        </p:sp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0D1851BD-45AC-F48D-BAC3-B2BE20BA4AF5}"/>
                </a:ext>
              </a:extLst>
            </p:cNvPr>
            <p:cNvSpPr txBox="1"/>
            <p:nvPr/>
          </p:nvSpPr>
          <p:spPr>
            <a:xfrm>
              <a:off x="8416312" y="1963477"/>
              <a:ext cx="306280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it-IT" sz="1200" kern="0" dirty="0">
                  <a:solidFill>
                    <a:srgbClr val="00008B"/>
                  </a:solidFill>
                </a:rPr>
                <a:t>The momentum </a:t>
              </a:r>
              <a:r>
                <a:rPr lang="it-IT" sz="1200" kern="0" dirty="0" err="1">
                  <a:solidFill>
                    <a:srgbClr val="00008B"/>
                  </a:solidFill>
                </a:rPr>
                <a:t>acceptance</a:t>
              </a:r>
              <a:r>
                <a:rPr lang="it-IT" sz="1200" kern="0" dirty="0">
                  <a:solidFill>
                    <a:srgbClr val="00008B"/>
                  </a:solidFill>
                </a:rPr>
                <a:t> </a:t>
              </a:r>
              <a:r>
                <a:rPr lang="it-IT" sz="1200" kern="0" dirty="0" err="1">
                  <a:solidFill>
                    <a:srgbClr val="00008B"/>
                  </a:solidFill>
                </a:rPr>
                <a:t>is</a:t>
              </a:r>
              <a:r>
                <a:rPr lang="it-IT" sz="1200" kern="0" dirty="0">
                  <a:solidFill>
                    <a:srgbClr val="00008B"/>
                  </a:solidFill>
                </a:rPr>
                <a:t> the </a:t>
              </a:r>
              <a:r>
                <a:rPr lang="el-GR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δ</a:t>
              </a:r>
              <a:r>
                <a:rPr lang="en-US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=A/D</a:t>
              </a:r>
              <a:r>
                <a:rPr lang="en-US" sz="1200" b="1" kern="0" baseline="-25000" dirty="0">
                  <a:solidFill>
                    <a:srgbClr val="00008B"/>
                  </a:solidFill>
                  <a:cs typeface="Calibri" panose="020F0502020204030204" pitchFamily="34" charset="0"/>
                </a:rPr>
                <a:t>x</a:t>
              </a:r>
              <a:r>
                <a:rPr lang="en-US" sz="1200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, where </a:t>
              </a:r>
              <a:r>
                <a:rPr lang="en-US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A</a:t>
              </a:r>
              <a:r>
                <a:rPr lang="en-US" sz="1200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 is the mechanical aperture      and </a:t>
              </a:r>
              <a:r>
                <a:rPr lang="en-US" sz="1200" b="1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D</a:t>
              </a:r>
              <a:r>
                <a:rPr lang="en-US" sz="1200" b="1" kern="0" baseline="-25000" dirty="0">
                  <a:solidFill>
                    <a:srgbClr val="00008B"/>
                  </a:solidFill>
                  <a:cs typeface="Calibri" panose="020F0502020204030204" pitchFamily="34" charset="0"/>
                </a:rPr>
                <a:t>x</a:t>
              </a:r>
              <a:r>
                <a:rPr lang="en-US" sz="1200" kern="0" dirty="0">
                  <a:solidFill>
                    <a:srgbClr val="00008B"/>
                  </a:solidFill>
                  <a:cs typeface="Calibri" panose="020F0502020204030204" pitchFamily="34" charset="0"/>
                </a:rPr>
                <a:t> is the dispersion</a:t>
              </a:r>
              <a:endParaRPr lang="en-US" sz="1200" dirty="0">
                <a:solidFill>
                  <a:srgbClr val="00008B"/>
                </a:solidFill>
              </a:endParaRPr>
            </a:p>
          </p:txBody>
        </p:sp>
      </p:grp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062AB255-3E57-0792-E4A8-C39AE78A7146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LogoDesign &lt; FCC &lt; TWiki">
            <a:extLst>
              <a:ext uri="{FF2B5EF4-FFF2-40B4-BE49-F238E27FC236}">
                <a16:creationId xmlns:a16="http://schemas.microsoft.com/office/drawing/2014/main" id="{4EB2A69F-10E0-C267-49D5-66B0B32881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egnaposto numero diapositiva 5">
            <a:extLst>
              <a:ext uri="{FF2B5EF4-FFF2-40B4-BE49-F238E27FC236}">
                <a16:creationId xmlns:a16="http://schemas.microsoft.com/office/drawing/2014/main" id="{2C833089-F47C-C82A-F9FD-13CDDA27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26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38D259B9-BBA9-A4C7-40D2-512C4DB3BA46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aperture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3F96B944-EBAB-C666-D62E-A25252E549C4}"/>
              </a:ext>
            </a:extLst>
          </p:cNvPr>
          <p:cNvSpPr txBox="1"/>
          <p:nvPr/>
        </p:nvSpPr>
        <p:spPr>
          <a:xfrm>
            <a:off x="524713" y="1146402"/>
            <a:ext cx="3977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err="1"/>
              <a:t>Closed</a:t>
            </a:r>
            <a:r>
              <a:rPr lang="it-IT" sz="2000" dirty="0"/>
              <a:t> </a:t>
            </a:r>
            <a:r>
              <a:rPr lang="it-IT" sz="2000" dirty="0" err="1"/>
              <a:t>orbit</a:t>
            </a:r>
            <a:r>
              <a:rPr lang="it-IT" sz="2000" dirty="0"/>
              <a:t> </a:t>
            </a:r>
            <a:r>
              <a:rPr lang="it-IT" sz="2000" dirty="0" err="1"/>
              <a:t>tolerance</a:t>
            </a:r>
            <a:r>
              <a:rPr lang="it-IT" sz="2000" dirty="0"/>
              <a:t>: 250 </a:t>
            </a:r>
            <a:r>
              <a:rPr lang="el-GR" sz="2000" dirty="0"/>
              <a:t>μ</a:t>
            </a:r>
            <a:r>
              <a:rPr lang="it-IT" sz="2000" dirty="0"/>
              <a:t>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Maximum beta-</a:t>
            </a:r>
            <a:r>
              <a:rPr lang="it-IT" sz="2000" dirty="0" err="1"/>
              <a:t>beating</a:t>
            </a:r>
            <a:r>
              <a:rPr lang="it-IT" sz="2000" dirty="0"/>
              <a:t>: 10%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79EC8C8-D0A6-B3F9-72DD-F29EE98A7AED}"/>
              </a:ext>
            </a:extLst>
          </p:cNvPr>
          <p:cNvSpPr txBox="1"/>
          <p:nvPr/>
        </p:nvSpPr>
        <p:spPr>
          <a:xfrm>
            <a:off x="8416313" y="4457440"/>
            <a:ext cx="2533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200" kern="0" dirty="0">
                <a:solidFill>
                  <a:srgbClr val="FF0D0D"/>
                </a:solidFill>
                <a:latin typeface="Arial"/>
              </a:rPr>
              <a:t>The Beam-Stay-Clear (</a:t>
            </a:r>
            <a:r>
              <a:rPr lang="it-IT" sz="1200" b="1" kern="0" dirty="0">
                <a:solidFill>
                  <a:srgbClr val="FF0D0D"/>
                </a:solidFill>
                <a:latin typeface="Arial"/>
              </a:rPr>
              <a:t>BSC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)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is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the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beam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-to-aperture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distance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in   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units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of </a:t>
            </a:r>
            <a:r>
              <a:rPr lang="it-IT" sz="1200" kern="0" dirty="0" err="1">
                <a:solidFill>
                  <a:srgbClr val="FF0D0D"/>
                </a:solidFill>
                <a:latin typeface="Arial"/>
              </a:rPr>
              <a:t>beam</a:t>
            </a:r>
            <a:r>
              <a:rPr lang="it-IT" sz="1200" kern="0" dirty="0">
                <a:solidFill>
                  <a:srgbClr val="FF0D0D"/>
                </a:solidFill>
                <a:latin typeface="Arial"/>
              </a:rPr>
              <a:t> size</a:t>
            </a:r>
            <a:endParaRPr lang="en-US" sz="1200" dirty="0">
              <a:solidFill>
                <a:srgbClr val="FF0D0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195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Z full ring pressure profile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27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00E04E-283E-48F5-EA51-E0B14828BDDA}"/>
              </a:ext>
            </a:extLst>
          </p:cNvPr>
          <p:cNvSpPr txBox="1"/>
          <p:nvPr/>
        </p:nvSpPr>
        <p:spPr>
          <a:xfrm>
            <a:off x="182879" y="726713"/>
            <a:ext cx="120893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Pressure </a:t>
            </a:r>
            <a:r>
              <a:rPr lang="it-IT" dirty="0" err="1"/>
              <a:t>profile</a:t>
            </a:r>
            <a:r>
              <a:rPr lang="it-IT" dirty="0"/>
              <a:t> for an </a:t>
            </a:r>
            <a:r>
              <a:rPr lang="it-IT" dirty="0" err="1"/>
              <a:t>arc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and for the MDI </a:t>
            </a:r>
            <a:r>
              <a:rPr lang="it-IT" dirty="0" err="1"/>
              <a:t>region</a:t>
            </a:r>
            <a:r>
              <a:rPr lang="it-IT" dirty="0"/>
              <a:t> </a:t>
            </a:r>
            <a:r>
              <a:rPr lang="it-IT" dirty="0" err="1"/>
              <a:t>provided</a:t>
            </a:r>
            <a:r>
              <a:rPr lang="it-IT" dirty="0"/>
              <a:t> by the vacuum team (</a:t>
            </a:r>
            <a:r>
              <a:rPr lang="it-IT" dirty="0">
                <a:solidFill>
                  <a:srgbClr val="0033A0"/>
                </a:solidFill>
              </a:rPr>
              <a:t>R. Kersevan</a:t>
            </a:r>
            <a:r>
              <a:rPr lang="it-IT" dirty="0"/>
              <a:t>)</a:t>
            </a:r>
            <a:r>
              <a:rPr lang="it-IT" b="1" dirty="0">
                <a:solidFill>
                  <a:srgbClr val="FF0D0D"/>
                </a:solidFill>
              </a:rPr>
              <a:t>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Gas </a:t>
            </a:r>
            <a:r>
              <a:rPr lang="it-IT" dirty="0" err="1"/>
              <a:t>species</a:t>
            </a:r>
            <a:r>
              <a:rPr lang="it-IT" dirty="0"/>
              <a:t> and </a:t>
            </a:r>
            <a:r>
              <a:rPr lang="it-IT" dirty="0" err="1"/>
              <a:t>composition</a:t>
            </a:r>
            <a:r>
              <a:rPr lang="it-IT" dirty="0"/>
              <a:t>: </a:t>
            </a:r>
            <a:r>
              <a:rPr lang="it-IT" b="1" dirty="0">
                <a:solidFill>
                  <a:srgbClr val="0033A0"/>
                </a:solidFill>
              </a:rPr>
              <a:t>85% H</a:t>
            </a:r>
            <a:r>
              <a:rPr lang="it-IT" b="1" baseline="-25000" dirty="0">
                <a:solidFill>
                  <a:srgbClr val="0033A0"/>
                </a:solidFill>
              </a:rPr>
              <a:t>2</a:t>
            </a:r>
            <a:r>
              <a:rPr lang="it-IT" dirty="0"/>
              <a:t>, </a:t>
            </a:r>
            <a:r>
              <a:rPr lang="it-IT" b="1" dirty="0">
                <a:solidFill>
                  <a:srgbClr val="0033A0"/>
                </a:solidFill>
              </a:rPr>
              <a:t>10% CO </a:t>
            </a:r>
            <a:r>
              <a:rPr lang="it-IT" dirty="0"/>
              <a:t>and </a:t>
            </a:r>
            <a:r>
              <a:rPr lang="it-IT" b="1" dirty="0">
                <a:solidFill>
                  <a:srgbClr val="0033A0"/>
                </a:solidFill>
              </a:rPr>
              <a:t>5% CO</a:t>
            </a:r>
            <a:r>
              <a:rPr lang="it-IT" b="1" baseline="-25000" dirty="0">
                <a:solidFill>
                  <a:srgbClr val="0033A0"/>
                </a:solidFill>
              </a:rPr>
              <a:t>2</a:t>
            </a:r>
            <a:endParaRPr lang="it-IT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Arc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pressure </a:t>
            </a:r>
            <a:r>
              <a:rPr lang="it-IT" dirty="0" err="1"/>
              <a:t>profile</a:t>
            </a:r>
            <a:r>
              <a:rPr lang="it-IT" dirty="0"/>
              <a:t> </a:t>
            </a:r>
            <a:r>
              <a:rPr lang="it-IT" dirty="0" err="1"/>
              <a:t>repeated</a:t>
            </a:r>
            <a:r>
              <a:rPr lang="it-IT" dirty="0"/>
              <a:t> multiple times to cover the </a:t>
            </a:r>
            <a:r>
              <a:rPr lang="it-IT" dirty="0" err="1"/>
              <a:t>whole</a:t>
            </a:r>
            <a:r>
              <a:rPr lang="it-IT" dirty="0"/>
              <a:t> </a:t>
            </a:r>
            <a:r>
              <a:rPr lang="it-IT" dirty="0" err="1"/>
              <a:t>arc</a:t>
            </a:r>
            <a:r>
              <a:rPr lang="it-IT" dirty="0"/>
              <a:t> </a:t>
            </a:r>
            <a:r>
              <a:rPr lang="it-IT" dirty="0" err="1"/>
              <a:t>length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Because</a:t>
            </a:r>
            <a:r>
              <a:rPr lang="it-IT" dirty="0"/>
              <a:t> of the </a:t>
            </a:r>
            <a:r>
              <a:rPr lang="it-IT" dirty="0" err="1"/>
              <a:t>absence</a:t>
            </a:r>
            <a:r>
              <a:rPr lang="it-IT" dirty="0"/>
              <a:t> of </a:t>
            </a:r>
            <a:r>
              <a:rPr lang="it-IT" dirty="0" err="1"/>
              <a:t>dipoles</a:t>
            </a:r>
            <a:r>
              <a:rPr lang="it-IT" dirty="0"/>
              <a:t> </a:t>
            </a:r>
            <a:r>
              <a:rPr lang="it-IT" dirty="0" err="1"/>
              <a:t>generating</a:t>
            </a:r>
            <a:r>
              <a:rPr lang="it-IT" dirty="0"/>
              <a:t> SR the </a:t>
            </a:r>
            <a:r>
              <a:rPr lang="it-IT" b="1" dirty="0"/>
              <a:t>pressure in the </a:t>
            </a:r>
            <a:r>
              <a:rPr lang="it-IT" b="1" dirty="0" err="1"/>
              <a:t>straight</a:t>
            </a:r>
            <a:r>
              <a:rPr lang="it-IT" b="1" dirty="0"/>
              <a:t> </a:t>
            </a:r>
            <a:r>
              <a:rPr lang="it-IT" b="1" dirty="0" err="1"/>
              <a:t>sections</a:t>
            </a:r>
            <a:r>
              <a:rPr lang="it-IT" b="1" dirty="0"/>
              <a:t> </a:t>
            </a:r>
            <a:r>
              <a:rPr lang="it-IT" b="1" dirty="0" err="1"/>
              <a:t>is</a:t>
            </a:r>
            <a:r>
              <a:rPr lang="it-IT" b="1" dirty="0"/>
              <a:t> </a:t>
            </a:r>
            <a:r>
              <a:rPr lang="it-IT" b="1" dirty="0" err="1"/>
              <a:t>much</a:t>
            </a:r>
            <a:r>
              <a:rPr lang="it-IT" b="1" dirty="0"/>
              <a:t> </a:t>
            </a:r>
            <a:r>
              <a:rPr lang="it-IT" b="1" dirty="0" err="1"/>
              <a:t>lower</a:t>
            </a:r>
            <a:r>
              <a:rPr lang="it-IT" b="1" dirty="0"/>
              <a:t> </a:t>
            </a:r>
            <a:r>
              <a:rPr lang="it-IT" b="1" dirty="0" err="1"/>
              <a:t>compared</a:t>
            </a:r>
            <a:r>
              <a:rPr lang="it-IT" b="1" dirty="0"/>
              <a:t> to the pressure in the MDI and in the </a:t>
            </a:r>
            <a:r>
              <a:rPr lang="it-IT" b="1" dirty="0" err="1"/>
              <a:t>arcs</a:t>
            </a:r>
            <a:r>
              <a:rPr lang="it-IT" b="1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Arc</a:t>
            </a:r>
            <a:r>
              <a:rPr lang="it-IT" dirty="0"/>
              <a:t> pressure </a:t>
            </a:r>
            <a:r>
              <a:rPr lang="it-IT" dirty="0" err="1"/>
              <a:t>profile</a:t>
            </a:r>
            <a:r>
              <a:rPr lang="it-IT" dirty="0"/>
              <a:t> </a:t>
            </a:r>
            <a:r>
              <a:rPr lang="it-IT" dirty="0" err="1"/>
              <a:t>merged</a:t>
            </a:r>
            <a:r>
              <a:rPr lang="it-IT" dirty="0"/>
              <a:t> with the MDI and </a:t>
            </a:r>
            <a:r>
              <a:rPr lang="it-IT" dirty="0" err="1"/>
              <a:t>straight</a:t>
            </a:r>
            <a:r>
              <a:rPr lang="it-IT" dirty="0"/>
              <a:t> </a:t>
            </a:r>
            <a:r>
              <a:rPr lang="it-IT" dirty="0" err="1"/>
              <a:t>section</a:t>
            </a:r>
            <a:r>
              <a:rPr lang="it-IT" dirty="0"/>
              <a:t> pressure </a:t>
            </a:r>
            <a:r>
              <a:rPr lang="it-IT" dirty="0" err="1"/>
              <a:t>profiles</a:t>
            </a:r>
            <a:r>
              <a:rPr lang="it-IT" dirty="0"/>
              <a:t> to </a:t>
            </a:r>
            <a:r>
              <a:rPr lang="it-IT" dirty="0" err="1"/>
              <a:t>get</a:t>
            </a:r>
            <a:r>
              <a:rPr lang="it-IT" dirty="0"/>
              <a:t> a </a:t>
            </a:r>
            <a:r>
              <a:rPr lang="it-IT" b="1" dirty="0">
                <a:solidFill>
                  <a:srgbClr val="FF0000"/>
                </a:solidFill>
              </a:rPr>
              <a:t>full ring pressure </a:t>
            </a:r>
            <a:r>
              <a:rPr lang="it-IT" b="1" dirty="0" err="1">
                <a:solidFill>
                  <a:srgbClr val="FF0000"/>
                </a:solidFill>
              </a:rPr>
              <a:t>profile</a:t>
            </a:r>
            <a:endParaRPr lang="it-IT" b="1" dirty="0">
              <a:solidFill>
                <a:srgbClr val="FF0000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5CBA792-8A16-19D1-F8B0-2119EB2531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24" y="2434130"/>
            <a:ext cx="12192000" cy="3868524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ED3B106B-7E78-8BC4-647C-C6F543B8202A}"/>
              </a:ext>
            </a:extLst>
          </p:cNvPr>
          <p:cNvSpPr txBox="1"/>
          <p:nvPr/>
        </p:nvSpPr>
        <p:spPr>
          <a:xfrm>
            <a:off x="7595855" y="188950"/>
            <a:ext cx="459614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*</a:t>
            </a:r>
            <a:r>
              <a:rPr lang="en-US" sz="1400" dirty="0">
                <a:solidFill>
                  <a:srgbClr val="FF0000"/>
                </a:solidFill>
              </a:rPr>
              <a:t>1h beam conditioning at full nominal current (1.27 A): pressure is expected to condition down further over time</a:t>
            </a:r>
            <a:endParaRPr lang="it-IT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4957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Arc pressure profile in the FCC-ee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28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00E04E-283E-48F5-EA51-E0B14828BDDA}"/>
              </a:ext>
            </a:extLst>
          </p:cNvPr>
          <p:cNvSpPr txBox="1"/>
          <p:nvPr/>
        </p:nvSpPr>
        <p:spPr>
          <a:xfrm>
            <a:off x="298383" y="732545"/>
            <a:ext cx="1181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Provided</a:t>
            </a:r>
            <a:r>
              <a:rPr lang="it-IT" dirty="0"/>
              <a:t> by the vacuum team (</a:t>
            </a:r>
            <a:r>
              <a:rPr lang="it-IT" dirty="0">
                <a:solidFill>
                  <a:srgbClr val="0033A0"/>
                </a:solidFill>
              </a:rPr>
              <a:t>R. Kersevan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FCC-ee (</a:t>
            </a:r>
            <a:r>
              <a:rPr lang="it-IT" b="1" i="1" dirty="0">
                <a:solidFill>
                  <a:srgbClr val="0033A0"/>
                </a:solidFill>
              </a:rPr>
              <a:t>Z</a:t>
            </a:r>
            <a:r>
              <a:rPr lang="it-IT" b="1" dirty="0">
                <a:solidFill>
                  <a:srgbClr val="0033A0"/>
                </a:solidFill>
              </a:rPr>
              <a:t> mode</a:t>
            </a:r>
            <a:r>
              <a:rPr lang="it-IT" dirty="0"/>
              <a:t>) – </a:t>
            </a:r>
            <a:r>
              <a:rPr lang="it-IT" dirty="0" err="1"/>
              <a:t>beam</a:t>
            </a:r>
            <a:r>
              <a:rPr lang="it-IT" dirty="0"/>
              <a:t> 1 (</a:t>
            </a:r>
            <a:r>
              <a:rPr lang="it-IT" b="1" dirty="0">
                <a:solidFill>
                  <a:srgbClr val="0033A0"/>
                </a:solidFill>
              </a:rPr>
              <a:t>B1</a:t>
            </a:r>
            <a:r>
              <a:rPr lang="it-IT" dirty="0"/>
              <a:t>): </a:t>
            </a:r>
            <a:r>
              <a:rPr lang="it-IT" b="1" dirty="0">
                <a:solidFill>
                  <a:srgbClr val="0033A0"/>
                </a:solidFill>
              </a:rPr>
              <a:t>45.6 GeV </a:t>
            </a:r>
            <a:r>
              <a:rPr lang="it-IT" b="1" dirty="0" err="1">
                <a:solidFill>
                  <a:srgbClr val="0033A0"/>
                </a:solidFill>
              </a:rPr>
              <a:t>positron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/>
              <a:t>beam</a:t>
            </a:r>
            <a:r>
              <a:rPr lang="it-IT" dirty="0"/>
              <a:t>, </a:t>
            </a:r>
            <a:r>
              <a:rPr lang="it-IT" dirty="0">
                <a:solidFill>
                  <a:srgbClr val="FF0000"/>
                </a:solidFill>
              </a:rPr>
              <a:t>1270 </a:t>
            </a:r>
            <a:r>
              <a:rPr lang="it-IT" dirty="0" err="1">
                <a:solidFill>
                  <a:srgbClr val="FF0000"/>
                </a:solidFill>
              </a:rPr>
              <a:t>mA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current</a:t>
            </a:r>
            <a:endParaRPr lang="it-IT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Gas </a:t>
            </a:r>
            <a:r>
              <a:rPr lang="it-IT" dirty="0" err="1"/>
              <a:t>species</a:t>
            </a:r>
            <a:r>
              <a:rPr lang="it-IT" dirty="0"/>
              <a:t> and </a:t>
            </a:r>
            <a:r>
              <a:rPr lang="it-IT" dirty="0" err="1"/>
              <a:t>composition</a:t>
            </a:r>
            <a:r>
              <a:rPr lang="it-IT" dirty="0"/>
              <a:t>: </a:t>
            </a:r>
            <a:r>
              <a:rPr lang="it-IT" b="1" dirty="0"/>
              <a:t>85% H</a:t>
            </a:r>
            <a:r>
              <a:rPr lang="it-IT" b="1" baseline="-25000" dirty="0"/>
              <a:t>2</a:t>
            </a:r>
            <a:r>
              <a:rPr lang="it-IT" dirty="0"/>
              <a:t>, </a:t>
            </a:r>
            <a:r>
              <a:rPr lang="it-IT" b="1" dirty="0"/>
              <a:t>10% CO </a:t>
            </a:r>
            <a:r>
              <a:rPr lang="it-IT" dirty="0"/>
              <a:t>and </a:t>
            </a:r>
            <a:r>
              <a:rPr lang="it-IT" b="1" dirty="0"/>
              <a:t>5% CO</a:t>
            </a:r>
            <a:r>
              <a:rPr lang="it-IT" b="1" baseline="-25000" dirty="0"/>
              <a:t>2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Pressure profiles for </a:t>
            </a:r>
            <a:r>
              <a:rPr lang="en-US" dirty="0">
                <a:solidFill>
                  <a:srgbClr val="FF0000"/>
                </a:solidFill>
              </a:rPr>
              <a:t>1h beam conditioning at full nominal current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ACC2808C-3743-1955-302F-5CAE8482A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524" y="2059517"/>
            <a:ext cx="12192000" cy="415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2076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MDI pressure profile in the FCC-ee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29</a:t>
            </a:fld>
            <a:endParaRPr lang="en-US" dirty="0">
              <a:solidFill>
                <a:srgbClr val="0033A0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259CE96-7A9D-82FD-33AF-C3ED38BD6A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92746"/>
            <a:ext cx="12192000" cy="414906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88FF196D-B5C6-2015-D445-F8F77C2CA793}"/>
              </a:ext>
            </a:extLst>
          </p:cNvPr>
          <p:cNvSpPr txBox="1"/>
          <p:nvPr/>
        </p:nvSpPr>
        <p:spPr>
          <a:xfrm>
            <a:off x="298383" y="732545"/>
            <a:ext cx="11810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Provided</a:t>
            </a:r>
            <a:r>
              <a:rPr lang="it-IT" dirty="0"/>
              <a:t> by the vacuum team (</a:t>
            </a:r>
            <a:r>
              <a:rPr lang="it-IT" dirty="0">
                <a:solidFill>
                  <a:srgbClr val="0033A0"/>
                </a:solidFill>
              </a:rPr>
              <a:t>R. Kersevan</a:t>
            </a:r>
            <a:r>
              <a:rPr lang="it-IT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FCC-ee (</a:t>
            </a:r>
            <a:r>
              <a:rPr lang="it-IT" b="1" i="1" dirty="0">
                <a:solidFill>
                  <a:srgbClr val="0033A0"/>
                </a:solidFill>
              </a:rPr>
              <a:t>Z</a:t>
            </a:r>
            <a:r>
              <a:rPr lang="it-IT" b="1" dirty="0">
                <a:solidFill>
                  <a:srgbClr val="0033A0"/>
                </a:solidFill>
              </a:rPr>
              <a:t> mode</a:t>
            </a:r>
            <a:r>
              <a:rPr lang="it-IT" dirty="0"/>
              <a:t>) – </a:t>
            </a:r>
            <a:r>
              <a:rPr lang="it-IT" dirty="0" err="1"/>
              <a:t>beam</a:t>
            </a:r>
            <a:r>
              <a:rPr lang="it-IT" dirty="0"/>
              <a:t> 1 (</a:t>
            </a:r>
            <a:r>
              <a:rPr lang="it-IT" b="1" dirty="0">
                <a:solidFill>
                  <a:srgbClr val="0033A0"/>
                </a:solidFill>
              </a:rPr>
              <a:t>B1</a:t>
            </a:r>
            <a:r>
              <a:rPr lang="it-IT" dirty="0"/>
              <a:t>): </a:t>
            </a:r>
            <a:r>
              <a:rPr lang="it-IT" b="1" dirty="0">
                <a:solidFill>
                  <a:srgbClr val="0033A0"/>
                </a:solidFill>
              </a:rPr>
              <a:t>45.6 GeV </a:t>
            </a:r>
            <a:r>
              <a:rPr lang="it-IT" b="1" dirty="0" err="1">
                <a:solidFill>
                  <a:srgbClr val="0033A0"/>
                </a:solidFill>
              </a:rPr>
              <a:t>positron</a:t>
            </a:r>
            <a:r>
              <a:rPr lang="it-IT" dirty="0">
                <a:solidFill>
                  <a:srgbClr val="0033A0"/>
                </a:solidFill>
              </a:rPr>
              <a:t> </a:t>
            </a:r>
            <a:r>
              <a:rPr lang="it-IT" dirty="0" err="1"/>
              <a:t>beam</a:t>
            </a:r>
            <a:r>
              <a:rPr lang="it-IT" dirty="0"/>
              <a:t>, </a:t>
            </a:r>
            <a:r>
              <a:rPr lang="it-IT" dirty="0">
                <a:solidFill>
                  <a:srgbClr val="FF0000"/>
                </a:solidFill>
              </a:rPr>
              <a:t>1270 </a:t>
            </a:r>
            <a:r>
              <a:rPr lang="it-IT" dirty="0" err="1">
                <a:solidFill>
                  <a:srgbClr val="FF0000"/>
                </a:solidFill>
              </a:rPr>
              <a:t>mA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current</a:t>
            </a:r>
            <a:endParaRPr lang="it-IT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Gas </a:t>
            </a:r>
            <a:r>
              <a:rPr lang="it-IT" dirty="0" err="1"/>
              <a:t>species</a:t>
            </a:r>
            <a:r>
              <a:rPr lang="it-IT" dirty="0"/>
              <a:t> and </a:t>
            </a:r>
            <a:r>
              <a:rPr lang="it-IT" dirty="0" err="1"/>
              <a:t>composition</a:t>
            </a:r>
            <a:r>
              <a:rPr lang="it-IT" dirty="0"/>
              <a:t>: </a:t>
            </a:r>
            <a:r>
              <a:rPr lang="it-IT" b="1" dirty="0"/>
              <a:t>85% H</a:t>
            </a:r>
            <a:r>
              <a:rPr lang="it-IT" b="1" baseline="-25000" dirty="0"/>
              <a:t>2</a:t>
            </a:r>
            <a:r>
              <a:rPr lang="it-IT" dirty="0"/>
              <a:t>, </a:t>
            </a:r>
            <a:r>
              <a:rPr lang="it-IT" b="1" dirty="0"/>
              <a:t>10% CO </a:t>
            </a:r>
            <a:r>
              <a:rPr lang="it-IT" dirty="0"/>
              <a:t>and </a:t>
            </a:r>
            <a:r>
              <a:rPr lang="it-IT" b="1" dirty="0"/>
              <a:t>5% CO</a:t>
            </a:r>
            <a:r>
              <a:rPr lang="it-IT" b="1" baseline="-25000" dirty="0"/>
              <a:t>2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Pressure profiles for </a:t>
            </a:r>
            <a:r>
              <a:rPr lang="en-US" dirty="0">
                <a:solidFill>
                  <a:srgbClr val="FF0000"/>
                </a:solidFill>
              </a:rPr>
              <a:t>1h beam conditioning at full nominal current</a:t>
            </a:r>
            <a:endParaRPr lang="it-IT" dirty="0">
              <a:solidFill>
                <a:srgbClr val="FF0000"/>
              </a:solidFill>
            </a:endParaRPr>
          </a:p>
        </p:txBody>
      </p: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AF9219F8-BC88-3C3A-6B3E-A6F3708FCE7B}"/>
              </a:ext>
            </a:extLst>
          </p:cNvPr>
          <p:cNvCxnSpPr>
            <a:cxnSpLocks/>
          </p:cNvCxnSpPr>
          <p:nvPr/>
        </p:nvCxnSpPr>
        <p:spPr>
          <a:xfrm>
            <a:off x="8489482" y="2059806"/>
            <a:ext cx="0" cy="394636"/>
          </a:xfrm>
          <a:prstGeom prst="straightConnector1">
            <a:avLst/>
          </a:prstGeom>
          <a:ln w="38100">
            <a:solidFill>
              <a:srgbClr val="0033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D0BA26AA-E677-B7C4-9DF5-17A2843C3A14}"/>
              </a:ext>
            </a:extLst>
          </p:cNvPr>
          <p:cNvSpPr txBox="1"/>
          <p:nvPr/>
        </p:nvSpPr>
        <p:spPr>
          <a:xfrm>
            <a:off x="8288554" y="1711608"/>
            <a:ext cx="4403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 dirty="0">
                <a:solidFill>
                  <a:srgbClr val="0033A0"/>
                </a:solidFill>
              </a:rPr>
              <a:t>IP</a:t>
            </a:r>
            <a:endParaRPr lang="en-US" b="1" dirty="0">
              <a:solidFill>
                <a:srgbClr val="0033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215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97E67-51C3-6601-024E-043536623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B89E3BEF-D8E5-34D8-0198-99DAF185EBD3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29FD0833-FC40-9E89-7585-87227E262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77D7DD0B-9606-F53B-A24F-D3470C922C9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E6CD312-40F3-404A-D3A3-D47724B5A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178074E7-D256-02ED-298C-A750EBC65D87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584F88E0-F7EB-E784-04D5-E3DF52EE2560}"/>
              </a:ext>
            </a:extLst>
          </p:cNvPr>
          <p:cNvSpPr txBox="1"/>
          <p:nvPr/>
        </p:nvSpPr>
        <p:spPr>
          <a:xfrm>
            <a:off x="668866" y="1233815"/>
            <a:ext cx="83142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beam losses simulations: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collimation system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Studies and simulations of beam losses in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beam loss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collimation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Generic beam halo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Beam-gas beam losses</a:t>
            </a:r>
          </a:p>
          <a:p>
            <a:endParaRPr lang="en-US" sz="20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Outlook and 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6D89957-0480-7E22-3C05-6C590BCBF5A6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AECE436-077E-882D-9A4C-DCEB5CF1FC88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5456955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Z beam-gas interactions: interaction effect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30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00E04E-283E-48F5-EA51-E0B14828BDDA}"/>
              </a:ext>
            </a:extLst>
          </p:cNvPr>
          <p:cNvSpPr txBox="1"/>
          <p:nvPr/>
        </p:nvSpPr>
        <p:spPr>
          <a:xfrm>
            <a:off x="298383" y="732545"/>
            <a:ext cx="1181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33A0"/>
                </a:solidFill>
              </a:rPr>
              <a:t>Ionisation</a:t>
            </a:r>
            <a:r>
              <a:rPr lang="it-IT" dirty="0"/>
              <a:t>, </a:t>
            </a:r>
            <a:r>
              <a:rPr lang="it-IT" dirty="0">
                <a:solidFill>
                  <a:srgbClr val="0033A0"/>
                </a:solidFill>
              </a:rPr>
              <a:t>bremsstrahlung</a:t>
            </a:r>
            <a:r>
              <a:rPr lang="it-IT" dirty="0"/>
              <a:t> and </a:t>
            </a:r>
            <a:r>
              <a:rPr lang="it-IT" dirty="0">
                <a:solidFill>
                  <a:srgbClr val="0033A0"/>
                </a:solidFill>
              </a:rPr>
              <a:t>Coulomb scattering</a:t>
            </a:r>
            <a:r>
              <a:rPr lang="it-IT" dirty="0"/>
              <a:t> produce </a:t>
            </a:r>
            <a:r>
              <a:rPr lang="it-IT" dirty="0" err="1"/>
              <a:t>rather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effects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Interactions of </a:t>
            </a:r>
            <a:r>
              <a:rPr lang="it-IT" dirty="0">
                <a:solidFill>
                  <a:srgbClr val="0033A0"/>
                </a:solidFill>
              </a:rPr>
              <a:t>45.6 GeV e+ </a:t>
            </a:r>
            <a:r>
              <a:rPr lang="it-IT" dirty="0"/>
              <a:t>with </a:t>
            </a:r>
            <a:r>
              <a:rPr lang="it-IT" dirty="0">
                <a:solidFill>
                  <a:srgbClr val="0033A0"/>
                </a:solidFill>
              </a:rPr>
              <a:t>H</a:t>
            </a:r>
            <a:r>
              <a:rPr lang="it-IT" dirty="0"/>
              <a:t>, </a:t>
            </a:r>
            <a:r>
              <a:rPr lang="it-IT" dirty="0">
                <a:solidFill>
                  <a:srgbClr val="0033A0"/>
                </a:solidFill>
              </a:rPr>
              <a:t>CO</a:t>
            </a:r>
            <a:r>
              <a:rPr lang="it-IT" dirty="0"/>
              <a:t> and </a:t>
            </a:r>
            <a:r>
              <a:rPr lang="it-IT" dirty="0">
                <a:solidFill>
                  <a:srgbClr val="0033A0"/>
                </a:solidFill>
              </a:rPr>
              <a:t>CO2</a:t>
            </a:r>
            <a:r>
              <a:rPr lang="it-IT" dirty="0"/>
              <a:t> </a:t>
            </a:r>
            <a:r>
              <a:rPr lang="it-IT" dirty="0" err="1"/>
              <a:t>studied</a:t>
            </a:r>
            <a:r>
              <a:rPr lang="it-IT" dirty="0"/>
              <a:t> </a:t>
            </a:r>
            <a:r>
              <a:rPr lang="it-IT" dirty="0" err="1"/>
              <a:t>performing</a:t>
            </a:r>
            <a:r>
              <a:rPr lang="it-IT" dirty="0"/>
              <a:t> </a:t>
            </a:r>
            <a:r>
              <a:rPr lang="it-IT" b="1" dirty="0">
                <a:solidFill>
                  <a:srgbClr val="0033A0"/>
                </a:solidFill>
              </a:rPr>
              <a:t>BDSIM</a:t>
            </a:r>
            <a:r>
              <a:rPr lang="it-IT" dirty="0"/>
              <a:t> (Geant4) </a:t>
            </a:r>
            <a:r>
              <a:rPr lang="it-IT" dirty="0" err="1"/>
              <a:t>thin</a:t>
            </a:r>
            <a:r>
              <a:rPr lang="it-IT" dirty="0"/>
              <a:t> target </a:t>
            </a:r>
            <a:r>
              <a:rPr lang="it-IT" dirty="0" err="1"/>
              <a:t>simulations</a:t>
            </a:r>
            <a:endParaRPr lang="it-IT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E1496A2E-D647-7221-FCED-80BBE0AF2485}"/>
              </a:ext>
            </a:extLst>
          </p:cNvPr>
          <p:cNvSpPr txBox="1"/>
          <p:nvPr/>
        </p:nvSpPr>
        <p:spPr>
          <a:xfrm>
            <a:off x="1025282" y="1403858"/>
            <a:ext cx="4870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>
                <a:solidFill>
                  <a:srgbClr val="0033A0"/>
                </a:solidFill>
              </a:rPr>
              <a:t>Ionisation</a:t>
            </a:r>
            <a:r>
              <a:rPr lang="it-IT" dirty="0">
                <a:solidFill>
                  <a:srgbClr val="0033A0"/>
                </a:solidFill>
              </a:rPr>
              <a:t> (G4StandardEM_SS </a:t>
            </a:r>
            <a:r>
              <a:rPr lang="it-IT" dirty="0" err="1">
                <a:solidFill>
                  <a:srgbClr val="0033A0"/>
                </a:solidFill>
              </a:rPr>
              <a:t>physics</a:t>
            </a:r>
            <a:r>
              <a:rPr lang="it-IT" dirty="0">
                <a:solidFill>
                  <a:srgbClr val="0033A0"/>
                </a:solidFill>
              </a:rPr>
              <a:t> list)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9D8DFC26-F1BB-0167-0E63-A5850880D923}"/>
              </a:ext>
            </a:extLst>
          </p:cNvPr>
          <p:cNvSpPr txBox="1"/>
          <p:nvPr/>
        </p:nvSpPr>
        <p:spPr>
          <a:xfrm>
            <a:off x="817919" y="3833471"/>
            <a:ext cx="5452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33A0"/>
                </a:solidFill>
              </a:rPr>
              <a:t>Bremsstrahlung (G4StandardEM_SS </a:t>
            </a:r>
            <a:r>
              <a:rPr lang="it-IT" dirty="0" err="1">
                <a:solidFill>
                  <a:srgbClr val="0033A0"/>
                </a:solidFill>
              </a:rPr>
              <a:t>physics</a:t>
            </a:r>
            <a:r>
              <a:rPr lang="it-IT" dirty="0">
                <a:solidFill>
                  <a:srgbClr val="0033A0"/>
                </a:solidFill>
              </a:rPr>
              <a:t> list)</a:t>
            </a:r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73957E5E-7FFC-036B-195A-9EE6D0A2922B}"/>
              </a:ext>
            </a:extLst>
          </p:cNvPr>
          <p:cNvSpPr txBox="1"/>
          <p:nvPr/>
        </p:nvSpPr>
        <p:spPr>
          <a:xfrm>
            <a:off x="6437738" y="1408840"/>
            <a:ext cx="58054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>
                <a:solidFill>
                  <a:srgbClr val="0033A0"/>
                </a:solidFill>
              </a:rPr>
              <a:t>Coulomb scattering (G4StandardEM_SS </a:t>
            </a:r>
            <a:r>
              <a:rPr lang="it-IT" dirty="0" err="1">
                <a:solidFill>
                  <a:srgbClr val="0033A0"/>
                </a:solidFill>
              </a:rPr>
              <a:t>physics</a:t>
            </a:r>
            <a:r>
              <a:rPr lang="it-IT" dirty="0">
                <a:solidFill>
                  <a:srgbClr val="0033A0"/>
                </a:solidFill>
              </a:rPr>
              <a:t> list)</a:t>
            </a:r>
            <a:endParaRPr lang="en-US" dirty="0">
              <a:solidFill>
                <a:srgbClr val="0033A0"/>
              </a:solidFill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5603B828-734D-A1AA-CE7B-2C7B748E3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8" y="1751595"/>
            <a:ext cx="6562725" cy="2000250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47A8157-F52D-889C-14EE-C2B5021789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68301"/>
            <a:ext cx="6562725" cy="2000250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D4A85B7D-186F-2073-A246-872D4C4D2D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4200" y="1778172"/>
            <a:ext cx="4419600" cy="200025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11AC4A3-CCEC-DD03-218E-EA5821FC69FE}"/>
              </a:ext>
            </a:extLst>
          </p:cNvPr>
          <p:cNvSpPr txBox="1"/>
          <p:nvPr/>
        </p:nvSpPr>
        <p:spPr>
          <a:xfrm>
            <a:off x="6839904" y="5602483"/>
            <a:ext cx="5001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NOTE</a:t>
            </a:r>
            <a:r>
              <a:rPr lang="it-IT" sz="1600" dirty="0"/>
              <a:t>: </a:t>
            </a:r>
            <a:r>
              <a:rPr lang="it-IT" sz="1600" dirty="0" err="1"/>
              <a:t>Annihilation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currently</a:t>
            </a:r>
            <a:r>
              <a:rPr lang="it-IT" sz="1600" dirty="0"/>
              <a:t> </a:t>
            </a:r>
            <a:r>
              <a:rPr lang="it-IT" sz="1600" dirty="0" err="1"/>
              <a:t>not</a:t>
            </a:r>
            <a:r>
              <a:rPr lang="it-IT" sz="1600" dirty="0"/>
              <a:t> </a:t>
            </a:r>
            <a:r>
              <a:rPr lang="it-IT" sz="1600" dirty="0" err="1"/>
              <a:t>considered</a:t>
            </a:r>
            <a:r>
              <a:rPr lang="it-IT" sz="1600" dirty="0"/>
              <a:t> due to the </a:t>
            </a:r>
            <a:r>
              <a:rPr lang="it-IT" sz="1600" dirty="0" err="1"/>
              <a:t>much</a:t>
            </a:r>
            <a:r>
              <a:rPr lang="it-IT" sz="1600" dirty="0"/>
              <a:t> </a:t>
            </a:r>
            <a:r>
              <a:rPr lang="it-IT" sz="1600" dirty="0" err="1"/>
              <a:t>lower</a:t>
            </a:r>
            <a:r>
              <a:rPr lang="it-IT" sz="1600" dirty="0"/>
              <a:t> cross-</a:t>
            </a:r>
            <a:r>
              <a:rPr lang="it-IT" sz="1600" dirty="0" err="1"/>
              <a:t>section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441584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Simulation workflow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31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00E04E-283E-48F5-EA51-E0B14828BDDA}"/>
              </a:ext>
            </a:extLst>
          </p:cNvPr>
          <p:cNvSpPr txBox="1"/>
          <p:nvPr/>
        </p:nvSpPr>
        <p:spPr>
          <a:xfrm>
            <a:off x="298383" y="789062"/>
            <a:ext cx="118936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>
                <a:solidFill>
                  <a:srgbClr val="0033A0"/>
                </a:solidFill>
              </a:rPr>
              <a:t>Xsuite</a:t>
            </a:r>
            <a:r>
              <a:rPr lang="it-IT" b="1" dirty="0">
                <a:solidFill>
                  <a:srgbClr val="0033A0"/>
                </a:solidFill>
              </a:rPr>
              <a:t>-BDSIM</a:t>
            </a:r>
            <a:r>
              <a:rPr lang="it-IT" dirty="0"/>
              <a:t> </a:t>
            </a:r>
            <a:r>
              <a:rPr lang="it-IT" dirty="0" err="1"/>
              <a:t>simulation</a:t>
            </a:r>
            <a:r>
              <a:rPr lang="it-IT" dirty="0"/>
              <a:t> tool (</a:t>
            </a:r>
            <a:r>
              <a:rPr lang="it-IT" dirty="0" err="1">
                <a:solidFill>
                  <a:srgbClr val="FF0000"/>
                </a:solidFill>
              </a:rPr>
              <a:t>already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used</a:t>
            </a:r>
            <a:r>
              <a:rPr lang="it-IT" dirty="0">
                <a:solidFill>
                  <a:srgbClr val="FF0000"/>
                </a:solidFill>
              </a:rPr>
              <a:t> for FCC-ee </a:t>
            </a:r>
            <a:r>
              <a:rPr lang="it-IT" dirty="0" err="1">
                <a:solidFill>
                  <a:srgbClr val="FF0000"/>
                </a:solidFill>
              </a:rPr>
              <a:t>collimation</a:t>
            </a:r>
            <a:r>
              <a:rPr lang="it-IT" dirty="0">
                <a:solidFill>
                  <a:srgbClr val="FF0000"/>
                </a:solidFill>
              </a:rPr>
              <a:t> studies</a:t>
            </a:r>
            <a:r>
              <a:rPr lang="it-IT" dirty="0"/>
              <a:t>) with </a:t>
            </a:r>
            <a:r>
              <a:rPr lang="it-IT" dirty="0" err="1"/>
              <a:t>addition</a:t>
            </a:r>
            <a:r>
              <a:rPr lang="it-IT" dirty="0"/>
              <a:t> of </a:t>
            </a:r>
            <a:r>
              <a:rPr lang="en-US" dirty="0"/>
              <a:t>arbitrary number of newly implemented </a:t>
            </a:r>
            <a:r>
              <a:rPr lang="en-US" b="1" dirty="0">
                <a:solidFill>
                  <a:srgbClr val="00B050"/>
                </a:solidFill>
              </a:rPr>
              <a:t>beam-gas elements</a:t>
            </a:r>
            <a:r>
              <a:rPr lang="it-IT" b="1" dirty="0">
                <a:solidFill>
                  <a:srgbClr val="00B050"/>
                </a:solidFill>
              </a:rPr>
              <a:t> </a:t>
            </a:r>
            <a:r>
              <a:rPr lang="it-IT" dirty="0"/>
              <a:t>(</a:t>
            </a:r>
            <a:r>
              <a:rPr lang="it-IT" dirty="0" err="1"/>
              <a:t>based</a:t>
            </a:r>
            <a:r>
              <a:rPr lang="it-IT" dirty="0"/>
              <a:t> on </a:t>
            </a:r>
            <a:r>
              <a:rPr lang="it-IT" dirty="0" err="1"/>
              <a:t>local</a:t>
            </a:r>
            <a:r>
              <a:rPr lang="it-IT" dirty="0"/>
              <a:t> gas </a:t>
            </a:r>
            <a:r>
              <a:rPr lang="it-IT" dirty="0" err="1"/>
              <a:t>parameters</a:t>
            </a:r>
            <a:r>
              <a:rPr lang="it-IT" dirty="0"/>
              <a:t> from FCC-ee full ring pressure </a:t>
            </a:r>
            <a:r>
              <a:rPr lang="it-IT" dirty="0" err="1"/>
              <a:t>profile</a:t>
            </a:r>
            <a:r>
              <a:rPr lang="it-IT" dirty="0"/>
              <a:t>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3266737-2C6A-66FD-0A28-F549410DF2CE}"/>
              </a:ext>
            </a:extLst>
          </p:cNvPr>
          <p:cNvSpPr txBox="1"/>
          <p:nvPr/>
        </p:nvSpPr>
        <p:spPr>
          <a:xfrm>
            <a:off x="182880" y="4786668"/>
            <a:ext cx="1163694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At each </a:t>
            </a:r>
            <a:r>
              <a:rPr lang="en-US" sz="1800" b="1" kern="100" dirty="0">
                <a:solidFill>
                  <a:srgbClr val="00B05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beam-gas element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kern="1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mean free path is computed from cross sections and local gas densities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Random number compared to mean free path to determine if beam-gas interaction takes place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If interaction takes place, further sampling of which gas species and which interaction type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kern="1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Kicks in angle and energy, taken from the pre-sampled interactions, applied to particle coordinates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A807042-FA0E-0A1B-37CB-3577D2923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0634" y="1524358"/>
            <a:ext cx="6820516" cy="3293700"/>
          </a:xfrm>
          <a:prstGeom prst="rect">
            <a:avLst/>
          </a:prstGeom>
        </p:spPr>
      </p:pic>
      <p:sp>
        <p:nvSpPr>
          <p:cNvPr id="11" name="Ovale 10">
            <a:extLst>
              <a:ext uri="{FF2B5EF4-FFF2-40B4-BE49-F238E27FC236}">
                <a16:creationId xmlns:a16="http://schemas.microsoft.com/office/drawing/2014/main" id="{6BEAB8E8-B804-18DF-96DE-CE3362345366}"/>
              </a:ext>
            </a:extLst>
          </p:cNvPr>
          <p:cNvSpPr/>
          <p:nvPr/>
        </p:nvSpPr>
        <p:spPr>
          <a:xfrm>
            <a:off x="9213773" y="1729979"/>
            <a:ext cx="134754" cy="519764"/>
          </a:xfrm>
          <a:prstGeom prst="ellipse">
            <a:avLst/>
          </a:prstGeom>
          <a:solidFill>
            <a:srgbClr val="00B050">
              <a:alpha val="50000"/>
            </a:srgb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5152BC7-FBB7-06EC-3385-B10A106B6AEB}"/>
              </a:ext>
            </a:extLst>
          </p:cNvPr>
          <p:cNvSpPr txBox="1"/>
          <p:nvPr/>
        </p:nvSpPr>
        <p:spPr>
          <a:xfrm>
            <a:off x="9348527" y="1805195"/>
            <a:ext cx="22103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kern="100" dirty="0">
                <a:solidFill>
                  <a:srgbClr val="00B05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beam-gas element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7859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Simulation workflow: more details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32</a:t>
            </a:fld>
            <a:endParaRPr lang="en-US" dirty="0">
              <a:solidFill>
                <a:srgbClr val="0033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1D241E5-1177-6EB8-D56F-B34417EEFCEA}"/>
                  </a:ext>
                </a:extLst>
              </p:cNvPr>
              <p:cNvSpPr txBox="1"/>
              <p:nvPr/>
            </p:nvSpPr>
            <p:spPr>
              <a:xfrm>
                <a:off x="48126" y="796520"/>
                <a:ext cx="12143873" cy="551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When using Xsuite (</a:t>
                </a:r>
                <a:r>
                  <a:rPr lang="en-US" dirty="0" err="1"/>
                  <a:t>Xtrack</a:t>
                </a:r>
                <a:r>
                  <a:rPr lang="en-US" dirty="0"/>
                  <a:t>) to track particles, a random number is sampled for each particle to represent the distance travelled by that particle in units of mean free paths: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</a:rPr>
                            <m:t>λ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=−</m:t>
                      </m:r>
                      <m:func>
                        <m:func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it-IT" b="0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𝑟𝑎𝑛𝑑𝑜𝑚</m:t>
                          </m:r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(0,1))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  <a:p>
                <a:pPr lvl="1"/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The number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dirty="0"/>
                  <a:t> is then compared with mean free path step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/>
                  <a:t> between two consecutive beam-gas elements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λ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it-IT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it-IT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a:rPr lang="it-IT" b="0" i="1" smtClean="0"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it-IT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  <m:r>
                      <a:rPr lang="it-IT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it-IT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it-IT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it-IT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r>
                  <a:rPr lang="en-US" dirty="0"/>
                  <a:t>: </a:t>
                </a:r>
                <a:r>
                  <a:rPr lang="en-US" b="1" dirty="0">
                    <a:solidFill>
                      <a:srgbClr val="FF0000"/>
                    </a:solidFill>
                  </a:rPr>
                  <a:t>interaction </a:t>
                </a:r>
                <a:r>
                  <a:rPr lang="en-US" dirty="0"/>
                  <a:t>→ a new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dirty="0"/>
                  <a:t> is sampled for further tracking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  <m:r>
                      <a:rPr lang="it-IT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it-IT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it-IT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it-IT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it-IT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: </a:t>
                </a:r>
                <a:r>
                  <a:rPr lang="en-US" b="1" dirty="0">
                    <a:solidFill>
                      <a:srgbClr val="0070C0"/>
                    </a:solidFill>
                  </a:rPr>
                  <a:t>NO interaction </a:t>
                </a:r>
                <a:r>
                  <a:rPr lang="en-US" dirty="0"/>
                  <a:t>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</m:oMath>
                </a14:m>
                <a:r>
                  <a:rPr lang="en-US" dirty="0"/>
                  <a:t> is updated as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it-IT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  <m:sup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it-IT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</m:sub>
                    </m:sSub>
                    <m:r>
                      <a:rPr lang="it-IT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λ</m:t>
                        </m:r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  </m:t>
                        </m:r>
                        <m:r>
                          <a:rPr lang="it-IT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for further tracking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When the </a:t>
                </a:r>
                <a:r>
                  <a:rPr lang="en-US" b="1" dirty="0">
                    <a:solidFill>
                      <a:srgbClr val="FF0000"/>
                    </a:solidFill>
                  </a:rPr>
                  <a:t>interaction condition </a:t>
                </a:r>
                <a:r>
                  <a:rPr lang="en-US" dirty="0"/>
                  <a:t>is satisfied, </a:t>
                </a:r>
                <a:r>
                  <a:rPr lang="en-US" b="1" dirty="0">
                    <a:solidFill>
                      <a:srgbClr val="FF0D0D"/>
                    </a:solidFill>
                  </a:rPr>
                  <a:t>which interaction </a:t>
                </a:r>
                <a:r>
                  <a:rPr lang="en-US" dirty="0"/>
                  <a:t>(</a:t>
                </a:r>
                <a:r>
                  <a:rPr lang="en-US" dirty="0" err="1">
                    <a:solidFill>
                      <a:srgbClr val="0033A0"/>
                    </a:solidFill>
                  </a:rPr>
                  <a:t>eIoni</a:t>
                </a:r>
                <a:r>
                  <a:rPr lang="en-US" dirty="0"/>
                  <a:t>, </a:t>
                </a:r>
                <a:r>
                  <a:rPr lang="en-US" dirty="0" err="1">
                    <a:solidFill>
                      <a:srgbClr val="0033A0"/>
                    </a:solidFill>
                  </a:rPr>
                  <a:t>eBrem</a:t>
                </a:r>
                <a:r>
                  <a:rPr lang="en-US" dirty="0"/>
                  <a:t> or </a:t>
                </a:r>
                <a:r>
                  <a:rPr lang="en-US" dirty="0" err="1">
                    <a:solidFill>
                      <a:srgbClr val="0033A0"/>
                    </a:solidFill>
                  </a:rPr>
                  <a:t>CoulombScat</a:t>
                </a:r>
                <a:r>
                  <a:rPr lang="en-US" dirty="0"/>
                  <a:t>)</a:t>
                </a:r>
                <a:r>
                  <a:rPr lang="en-US" b="1" dirty="0">
                    <a:solidFill>
                      <a:srgbClr val="FF0D0D"/>
                    </a:solidFill>
                  </a:rPr>
                  <a:t> </a:t>
                </a:r>
                <a:r>
                  <a:rPr lang="en-US" dirty="0"/>
                  <a:t>and </a:t>
                </a:r>
                <a:r>
                  <a:rPr lang="en-US" b="1" dirty="0">
                    <a:solidFill>
                      <a:srgbClr val="FF0D0D"/>
                    </a:solidFill>
                  </a:rPr>
                  <a:t>with which gas </a:t>
                </a:r>
                <a:r>
                  <a:rPr lang="en-US" dirty="0"/>
                  <a:t>(</a:t>
                </a:r>
                <a:r>
                  <a:rPr lang="en-US" dirty="0">
                    <a:solidFill>
                      <a:srgbClr val="0033A0"/>
                    </a:solidFill>
                  </a:rPr>
                  <a:t>H2</a:t>
                </a:r>
                <a:r>
                  <a:rPr lang="en-US" dirty="0"/>
                  <a:t>, </a:t>
                </a:r>
                <a:r>
                  <a:rPr lang="en-US" dirty="0">
                    <a:solidFill>
                      <a:srgbClr val="0033A0"/>
                    </a:solidFill>
                  </a:rPr>
                  <a:t>CO</a:t>
                </a:r>
                <a:r>
                  <a:rPr lang="en-US" dirty="0"/>
                  <a:t> or </a:t>
                </a:r>
                <a:r>
                  <a:rPr lang="en-US" dirty="0">
                    <a:solidFill>
                      <a:srgbClr val="0033A0"/>
                    </a:solidFill>
                  </a:rPr>
                  <a:t>CO2</a:t>
                </a:r>
                <a:r>
                  <a:rPr lang="en-US" dirty="0"/>
                  <a:t>)</a:t>
                </a:r>
                <a:r>
                  <a:rPr lang="en-US" dirty="0">
                    <a:solidFill>
                      <a:srgbClr val="FF0D0D"/>
                    </a:solidFill>
                  </a:rPr>
                  <a:t> </a:t>
                </a:r>
                <a:r>
                  <a:rPr lang="en-US" dirty="0"/>
                  <a:t>is decided by sampling among all the possibilities with relative probability given by the cross-sections and the local gas densities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Once the interaction decided, the </a:t>
                </a:r>
                <a:r>
                  <a:rPr lang="en-US" b="1" dirty="0">
                    <a:solidFill>
                      <a:srgbClr val="FF0D0D"/>
                    </a:solidFill>
                  </a:rPr>
                  <a:t>effect of the interaction </a:t>
                </a:r>
                <a:r>
                  <a:rPr lang="en-US" dirty="0"/>
                  <a:t>is applied to the interacting particle (</a:t>
                </a:r>
                <a:r>
                  <a:rPr lang="en-US" dirty="0" err="1"/>
                  <a:t>px</a:t>
                </a:r>
                <a:r>
                  <a:rPr lang="en-US" dirty="0"/>
                  <a:t> -&gt; </a:t>
                </a:r>
                <a:r>
                  <a:rPr lang="en-US" dirty="0" err="1"/>
                  <a:t>px</a:t>
                </a:r>
                <a:r>
                  <a:rPr lang="en-US" dirty="0"/>
                  <a:t> + </a:t>
                </a:r>
                <a:r>
                  <a:rPr lang="en-US" dirty="0" err="1"/>
                  <a:t>delta_px</a:t>
                </a:r>
                <a:r>
                  <a:rPr lang="en-US" dirty="0"/>
                  <a:t>, </a:t>
                </a:r>
                <a:r>
                  <a:rPr lang="en-US" dirty="0" err="1"/>
                  <a:t>py</a:t>
                </a:r>
                <a:r>
                  <a:rPr lang="en-US" dirty="0"/>
                  <a:t> -&gt; </a:t>
                </a:r>
                <a:r>
                  <a:rPr lang="en-US" dirty="0" err="1"/>
                  <a:t>py</a:t>
                </a:r>
                <a:r>
                  <a:rPr lang="en-US" dirty="0"/>
                  <a:t> + </a:t>
                </a:r>
                <a:r>
                  <a:rPr lang="en-US" dirty="0" err="1"/>
                  <a:t>delta_py</a:t>
                </a:r>
                <a:r>
                  <a:rPr lang="en-US" dirty="0"/>
                  <a:t>, delta -&gt; delta + </a:t>
                </a:r>
                <a:r>
                  <a:rPr lang="en-US" dirty="0" err="1"/>
                  <a:t>delta_delta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2" name="CasellaDiTesto 1">
                <a:extLst>
                  <a:ext uri="{FF2B5EF4-FFF2-40B4-BE49-F238E27FC236}">
                    <a16:creationId xmlns:a16="http://schemas.microsoft.com/office/drawing/2014/main" id="{61D241E5-1177-6EB8-D56F-B34417EEF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6" y="796520"/>
                <a:ext cx="12143873" cy="5512343"/>
              </a:xfrm>
              <a:prstGeom prst="rect">
                <a:avLst/>
              </a:prstGeom>
              <a:blipFill>
                <a:blip r:embed="rId4"/>
                <a:stretch>
                  <a:fillRect l="-351" t="-664" r="-853" b="-8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FCDA0C8-FA88-6D8D-BD50-405F2A57999D}"/>
              </a:ext>
            </a:extLst>
          </p:cNvPr>
          <p:cNvSpPr txBox="1"/>
          <p:nvPr/>
        </p:nvSpPr>
        <p:spPr>
          <a:xfrm>
            <a:off x="6856533" y="2763418"/>
            <a:ext cx="5839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D0D"/>
                </a:solidFill>
              </a:rPr>
              <a:t>NOTE: interaction takes place at the beam-gas elements, precision can be increased by adding more elements</a:t>
            </a:r>
          </a:p>
        </p:txBody>
      </p:sp>
    </p:spTree>
    <p:extLst>
      <p:ext uri="{BB962C8B-B14F-4D97-AF65-F5344CB8AC3E}">
        <p14:creationId xmlns:p14="http://schemas.microsoft.com/office/powerpoint/2010/main" val="3046233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con angoli arrotondati 10">
            <a:extLst>
              <a:ext uri="{FF2B5EF4-FFF2-40B4-BE49-F238E27FC236}">
                <a16:creationId xmlns:a16="http://schemas.microsoft.com/office/drawing/2014/main" id="{541F95B6-235C-C735-C6FE-165657ADD334}"/>
              </a:ext>
            </a:extLst>
          </p:cNvPr>
          <p:cNvSpPr/>
          <p:nvPr/>
        </p:nvSpPr>
        <p:spPr>
          <a:xfrm>
            <a:off x="6059104" y="1827198"/>
            <a:ext cx="4079114" cy="1126153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0032DC4F-CAD9-B954-68D7-365F5814D8D4}"/>
              </a:ext>
            </a:extLst>
          </p:cNvPr>
          <p:cNvSpPr/>
          <p:nvPr/>
        </p:nvSpPr>
        <p:spPr>
          <a:xfrm>
            <a:off x="1450197" y="1828798"/>
            <a:ext cx="3619099" cy="1126153"/>
          </a:xfrm>
          <a:prstGeom prst="roundRect">
            <a:avLst/>
          </a:prstGeom>
          <a:solidFill>
            <a:schemeClr val="bg2"/>
          </a:solidFill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3600" dirty="0">
                <a:solidFill>
                  <a:srgbClr val="0033A0"/>
                </a:solidFill>
                <a:latin typeface="Arial"/>
              </a:rPr>
              <a:t>F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CC-</a:t>
            </a:r>
            <a:r>
              <a:rPr lang="en-US" sz="3600" dirty="0" err="1">
                <a:solidFill>
                  <a:srgbClr val="0033A0"/>
                </a:solidFill>
                <a:latin typeface="Arial"/>
              </a:rPr>
              <a:t>ee</a:t>
            </a:r>
            <a:r>
              <a:rPr lang="en-US" sz="3600" dirty="0">
                <a:solidFill>
                  <a:srgbClr val="0033A0"/>
                </a:solidFill>
                <a:latin typeface="Arial"/>
              </a:rPr>
              <a:t> beam losses simulations: overview</a:t>
            </a:r>
          </a:p>
        </p:txBody>
      </p:sp>
      <p:sp>
        <p:nvSpPr>
          <p:cNvPr id="18" name="Segnaposto numero diapositiva 17">
            <a:extLst>
              <a:ext uri="{FF2B5EF4-FFF2-40B4-BE49-F238E27FC236}">
                <a16:creationId xmlns:a16="http://schemas.microsoft.com/office/drawing/2014/main" id="{1993088A-8CBB-7ECE-C31B-CCCC2A826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4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83F899C-11D2-66C6-A8F5-6984B62473C7}"/>
              </a:ext>
            </a:extLst>
          </p:cNvPr>
          <p:cNvSpPr txBox="1"/>
          <p:nvPr/>
        </p:nvSpPr>
        <p:spPr>
          <a:xfrm>
            <a:off x="182881" y="844645"/>
            <a:ext cx="827772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Simulations</a:t>
            </a:r>
            <a:r>
              <a:rPr lang="it-IT" b="1" dirty="0"/>
              <a:t> of </a:t>
            </a:r>
            <a:r>
              <a:rPr lang="it-IT" b="1" dirty="0" err="1"/>
              <a:t>beam</a:t>
            </a:r>
            <a:r>
              <a:rPr lang="it-IT" b="1" dirty="0"/>
              <a:t> </a:t>
            </a:r>
            <a:r>
              <a:rPr lang="it-IT" b="1" dirty="0" err="1"/>
              <a:t>losses</a:t>
            </a:r>
            <a:r>
              <a:rPr lang="it-IT" b="1" dirty="0"/>
              <a:t> </a:t>
            </a:r>
            <a:r>
              <a:rPr lang="it-IT" dirty="0"/>
              <a:t>in the FCC-ee are </a:t>
            </a:r>
            <a:r>
              <a:rPr lang="it-IT" dirty="0" err="1"/>
              <a:t>being</a:t>
            </a:r>
            <a:r>
              <a:rPr lang="it-IT" dirty="0"/>
              <a:t> </a:t>
            </a:r>
            <a:r>
              <a:rPr lang="it-IT" dirty="0" err="1"/>
              <a:t>performed</a:t>
            </a:r>
            <a:r>
              <a:rPr lang="it-IT" dirty="0"/>
              <a:t> to study: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FCC-ee </a:t>
            </a:r>
            <a:r>
              <a:rPr lang="it-IT" b="1" dirty="0" err="1"/>
              <a:t>presents</a:t>
            </a:r>
            <a:r>
              <a:rPr lang="it-IT" b="1" dirty="0"/>
              <a:t> </a:t>
            </a:r>
            <a:r>
              <a:rPr lang="it-IT" b="1" dirty="0" err="1"/>
              <a:t>unique</a:t>
            </a:r>
            <a:r>
              <a:rPr lang="it-IT" b="1" dirty="0"/>
              <a:t> challenges</a:t>
            </a:r>
            <a:r>
              <a:rPr lang="it-IT" dirty="0"/>
              <a:t>: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b="1" dirty="0">
                <a:solidFill>
                  <a:srgbClr val="FF0000"/>
                </a:solidFill>
              </a:rPr>
              <a:t>17.5 MJ </a:t>
            </a:r>
            <a:r>
              <a:rPr lang="it-IT" dirty="0" err="1"/>
              <a:t>stored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energy in the </a:t>
            </a:r>
            <a:r>
              <a:rPr lang="it-IT" b="1" i="1" dirty="0">
                <a:solidFill>
                  <a:srgbClr val="0033A0"/>
                </a:solidFill>
              </a:rPr>
              <a:t>Z</a:t>
            </a:r>
            <a:r>
              <a:rPr lang="it-IT" dirty="0"/>
              <a:t> </a:t>
            </a:r>
            <a:r>
              <a:rPr lang="it-IT" b="1" dirty="0">
                <a:solidFill>
                  <a:srgbClr val="0033A0"/>
                </a:solidFill>
              </a:rPr>
              <a:t>mode</a:t>
            </a:r>
            <a:r>
              <a:rPr lang="it-IT" dirty="0"/>
              <a:t> (</a:t>
            </a:r>
            <a:r>
              <a:rPr lang="it-IT" dirty="0">
                <a:solidFill>
                  <a:srgbClr val="0033A0"/>
                </a:solidFill>
              </a:rPr>
              <a:t>45.6 GeV</a:t>
            </a:r>
            <a:r>
              <a:rPr lang="it-IT" dirty="0"/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it-IT" dirty="0"/>
              <a:t>New regime for </a:t>
            </a:r>
            <a:r>
              <a:rPr lang="it-IT" dirty="0" err="1"/>
              <a:t>collimation</a:t>
            </a:r>
            <a:r>
              <a:rPr lang="it-IT" dirty="0"/>
              <a:t> of e</a:t>
            </a:r>
            <a:r>
              <a:rPr lang="en-US" b="0" i="0" dirty="0">
                <a:effectLst/>
              </a:rPr>
              <a:t>± beams (</a:t>
            </a:r>
            <a:r>
              <a:rPr lang="en-US" b="0" i="0" dirty="0">
                <a:solidFill>
                  <a:srgbClr val="FF0000"/>
                </a:solidFill>
                <a:effectLst/>
              </a:rPr>
              <a:t>highly destructive beams</a:t>
            </a:r>
            <a:r>
              <a:rPr lang="en-US" b="0" i="0" dirty="0">
                <a:effectLst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Two types of collimation </a:t>
            </a:r>
            <a:r>
              <a:rPr lang="en-US" dirty="0"/>
              <a:t>currently foreseen for the FCC-ee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</a:rPr>
              <a:t>Beam halo (global) collimation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(+ local protection collimators)</a:t>
            </a:r>
            <a:endParaRPr lang="en-US" dirty="0">
              <a:solidFill>
                <a:srgbClr val="0033A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</a:rPr>
              <a:t>Synchrotron radiation </a:t>
            </a:r>
            <a:r>
              <a:rPr lang="en-US" dirty="0"/>
              <a:t>(</a:t>
            </a:r>
            <a:r>
              <a:rPr lang="en-US" dirty="0">
                <a:solidFill>
                  <a:srgbClr val="0033A0"/>
                </a:solidFill>
              </a:rPr>
              <a:t>SR</a:t>
            </a:r>
            <a:r>
              <a:rPr lang="en-US" dirty="0"/>
              <a:t>)</a:t>
            </a:r>
            <a:r>
              <a:rPr lang="en-US" dirty="0">
                <a:solidFill>
                  <a:srgbClr val="0033A0"/>
                </a:solidFill>
              </a:rPr>
              <a:t> collimation </a:t>
            </a:r>
            <a:r>
              <a:rPr lang="en-US" dirty="0"/>
              <a:t>– upstream of each 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Secondary particle shower absorbers under study (</a:t>
            </a:r>
            <a:r>
              <a:rPr lang="en-US" dirty="0">
                <a:solidFill>
                  <a:srgbClr val="0033A0"/>
                </a:solidFill>
              </a:rPr>
              <a:t>CERN FLUKA team</a:t>
            </a:r>
            <a:r>
              <a:rPr lang="en-US" dirty="0"/>
              <a:t>)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4907EFF-75DF-4B69-784A-F513F4F21484}"/>
              </a:ext>
            </a:extLst>
          </p:cNvPr>
          <p:cNvSpPr txBox="1"/>
          <p:nvPr/>
        </p:nvSpPr>
        <p:spPr>
          <a:xfrm>
            <a:off x="1541707" y="1886549"/>
            <a:ext cx="34360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Minimization</a:t>
            </a:r>
            <a:r>
              <a:rPr lang="it-IT" dirty="0"/>
              <a:t> of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  on sensitive </a:t>
            </a:r>
            <a:r>
              <a:rPr lang="it-IT" dirty="0" err="1"/>
              <a:t>components</a:t>
            </a:r>
            <a:r>
              <a:rPr lang="it-IT" dirty="0"/>
              <a:t>          (e.g. </a:t>
            </a:r>
            <a:r>
              <a:rPr lang="it-IT" dirty="0" err="1"/>
              <a:t>superconducting</a:t>
            </a:r>
            <a:r>
              <a:rPr lang="it-IT" dirty="0"/>
              <a:t> </a:t>
            </a:r>
            <a:r>
              <a:rPr lang="it-IT" dirty="0" err="1"/>
              <a:t>magnets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FFD2C5C-58CA-85C8-2508-3B62B757663F}"/>
              </a:ext>
            </a:extLst>
          </p:cNvPr>
          <p:cNvSpPr txBox="1"/>
          <p:nvPr/>
        </p:nvSpPr>
        <p:spPr>
          <a:xfrm>
            <a:off x="6094476" y="1886549"/>
            <a:ext cx="4043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err="1"/>
              <a:t>Minimization</a:t>
            </a:r>
            <a:r>
              <a:rPr lang="it-IT" dirty="0"/>
              <a:t> of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in the </a:t>
            </a:r>
            <a:r>
              <a:rPr lang="it-IT" dirty="0" err="1"/>
              <a:t>experimental</a:t>
            </a:r>
            <a:r>
              <a:rPr lang="it-IT" dirty="0"/>
              <a:t> interaction </a:t>
            </a:r>
            <a:r>
              <a:rPr lang="it-IT" dirty="0" err="1"/>
              <a:t>regions</a:t>
            </a:r>
            <a:r>
              <a:rPr lang="it-IT" dirty="0"/>
              <a:t> (</a:t>
            </a:r>
            <a:r>
              <a:rPr lang="it-IT" dirty="0" err="1"/>
              <a:t>IRs</a:t>
            </a:r>
            <a:r>
              <a:rPr lang="it-IT" dirty="0"/>
              <a:t>): </a:t>
            </a:r>
            <a:r>
              <a:rPr lang="it-IT" dirty="0">
                <a:solidFill>
                  <a:srgbClr val="FF0000"/>
                </a:solidFill>
              </a:rPr>
              <a:t>can be source of backgrounds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FBD44982-F622-AA51-FA52-9D9BE1EC6E64}"/>
              </a:ext>
            </a:extLst>
          </p:cNvPr>
          <p:cNvSpPr/>
          <p:nvPr/>
        </p:nvSpPr>
        <p:spPr>
          <a:xfrm>
            <a:off x="1196923" y="1671041"/>
            <a:ext cx="9169485" cy="147641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7021E2CC-B133-230A-368A-8D684C05C426}"/>
              </a:ext>
            </a:extLst>
          </p:cNvPr>
          <p:cNvSpPr txBox="1"/>
          <p:nvPr/>
        </p:nvSpPr>
        <p:spPr>
          <a:xfrm>
            <a:off x="2541069" y="1286086"/>
            <a:ext cx="6112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Optimization</a:t>
            </a:r>
            <a:r>
              <a:rPr lang="it-IT" b="1" dirty="0">
                <a:solidFill>
                  <a:srgbClr val="FF0000"/>
                </a:solidFill>
              </a:rPr>
              <a:t> of the FCC-ee </a:t>
            </a:r>
            <a:r>
              <a:rPr lang="it-IT" b="1" dirty="0" err="1">
                <a:solidFill>
                  <a:srgbClr val="FF0000"/>
                </a:solidFill>
              </a:rPr>
              <a:t>collimation</a:t>
            </a:r>
            <a:r>
              <a:rPr lang="it-IT" b="1" dirty="0">
                <a:solidFill>
                  <a:srgbClr val="FF0000"/>
                </a:solidFill>
              </a:rPr>
              <a:t> system design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27FBDC18-8D8B-03A5-C92C-72EB5FDDE60C}"/>
              </a:ext>
            </a:extLst>
          </p:cNvPr>
          <p:cNvGrpSpPr/>
          <p:nvPr/>
        </p:nvGrpSpPr>
        <p:grpSpPr>
          <a:xfrm>
            <a:off x="8344891" y="3290771"/>
            <a:ext cx="3847109" cy="2856927"/>
            <a:chOff x="8335939" y="265775"/>
            <a:chExt cx="3847109" cy="2856927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94138699-65DD-FBAC-6F07-B44CC11039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5939" y="568347"/>
              <a:ext cx="3847109" cy="2554355"/>
            </a:xfrm>
            <a:prstGeom prst="rect">
              <a:avLst/>
            </a:prstGeom>
          </p:spPr>
        </p:pic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A70B8FBC-32DB-979C-5F0C-9CE62A0A6293}"/>
                </a:ext>
              </a:extLst>
            </p:cNvPr>
            <p:cNvSpPr txBox="1"/>
            <p:nvPr/>
          </p:nvSpPr>
          <p:spPr>
            <a:xfrm>
              <a:off x="8836251" y="265775"/>
              <a:ext cx="326746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0033A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Comparison of lepton colliders</a:t>
              </a:r>
              <a:endParaRPr lang="en-US" dirty="0">
                <a:solidFill>
                  <a:srgbClr val="0033A0"/>
                </a:solidFill>
              </a:endParaRPr>
            </a:p>
          </p:txBody>
        </p:sp>
      </p:grp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8D0BBF7-6695-EDA0-8343-20F24B27146A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9D2BD3E-54F9-A124-1805-706ECD39D158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4043606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A0AE441A-FC4B-9ECF-B120-27E71F3EC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6867" y="205739"/>
            <a:ext cx="3309614" cy="2989329"/>
          </a:xfrm>
          <a:prstGeom prst="rect">
            <a:avLst/>
          </a:prstGeom>
        </p:spPr>
      </p:pic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FCC-ee halo collimation system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E45B0DE-4FD7-5D7F-98AE-B098BF94E532}"/>
              </a:ext>
            </a:extLst>
          </p:cNvPr>
          <p:cNvSpPr txBox="1"/>
          <p:nvPr/>
        </p:nvSpPr>
        <p:spPr>
          <a:xfrm>
            <a:off x="9629" y="777240"/>
            <a:ext cx="104626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Dedicated halo collimation system in PF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Two-stage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betatron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off-momentum collimation system in one insertion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Ensure protection of the aperture bottlenecks in different conditions</a:t>
            </a:r>
          </a:p>
          <a:p>
            <a:pPr marL="1257300" marR="0" lvl="2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Aperture bottleneck at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14.6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σ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 plane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),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84.2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σ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 plane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</a:t>
            </a:r>
            <a:r>
              <a:rPr kumimoji="0" lang="it-IT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collimator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 for </a:t>
            </a:r>
            <a:r>
              <a:rPr kumimoji="0" lang="it-IT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cleaning</a:t>
            </a:r>
            <a:r>
              <a:rPr kumimoji="0" lang="it-IT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studies to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further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the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collimator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 (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/>
              </a:rPr>
              <a:t>IPAC’24 paper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Ø"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Crystal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collimation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being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explored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it-IT" dirty="0">
                <a:solidFill>
                  <a:prstClr val="black"/>
                </a:solidFill>
                <a:latin typeface="Arial"/>
              </a:rPr>
              <a:t>(</a:t>
            </a:r>
            <a:r>
              <a:rPr lang="it-IT" dirty="0">
                <a:solidFill>
                  <a:prstClr val="black"/>
                </a:solidFill>
                <a:latin typeface="Arial"/>
                <a:hlinkClick r:id="rId6"/>
              </a:rPr>
              <a:t>CHANNELING’24 talk</a:t>
            </a:r>
            <a:r>
              <a:rPr lang="it-IT" dirty="0">
                <a:solidFill>
                  <a:prstClr val="black"/>
                </a:solidFill>
                <a:latin typeface="Arial"/>
              </a:rPr>
              <a:t>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A01DD1-B74E-4CBD-A4FB-FFC0F6727A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A67E49CC-5B1D-A0E1-3CAC-5488799879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7903558"/>
              </p:ext>
            </p:extLst>
          </p:nvPr>
        </p:nvGraphicFramePr>
        <p:xfrm>
          <a:off x="6281208" y="3387887"/>
          <a:ext cx="5277697" cy="24829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62277">
                  <a:extLst>
                    <a:ext uri="{9D8B030D-6E8A-4147-A177-3AD203B41FA5}">
                      <a16:colId xmlns:a16="http://schemas.microsoft.com/office/drawing/2014/main" val="1941008430"/>
                    </a:ext>
                  </a:extLst>
                </a:gridCol>
                <a:gridCol w="550436">
                  <a:extLst>
                    <a:ext uri="{9D8B030D-6E8A-4147-A177-3AD203B41FA5}">
                      <a16:colId xmlns:a16="http://schemas.microsoft.com/office/drawing/2014/main" val="3627025766"/>
                    </a:ext>
                  </a:extLst>
                </a:gridCol>
                <a:gridCol w="715567">
                  <a:extLst>
                    <a:ext uri="{9D8B030D-6E8A-4147-A177-3AD203B41FA5}">
                      <a16:colId xmlns:a16="http://schemas.microsoft.com/office/drawing/2014/main" val="647569496"/>
                    </a:ext>
                  </a:extLst>
                </a:gridCol>
                <a:gridCol w="935742">
                  <a:extLst>
                    <a:ext uri="{9D8B030D-6E8A-4147-A177-3AD203B41FA5}">
                      <a16:colId xmlns:a16="http://schemas.microsoft.com/office/drawing/2014/main" val="2680065699"/>
                    </a:ext>
                  </a:extLst>
                </a:gridCol>
                <a:gridCol w="660523">
                  <a:extLst>
                    <a:ext uri="{9D8B030D-6E8A-4147-A177-3AD203B41FA5}">
                      <a16:colId xmlns:a16="http://schemas.microsoft.com/office/drawing/2014/main" val="1106686315"/>
                    </a:ext>
                  </a:extLst>
                </a:gridCol>
                <a:gridCol w="792629">
                  <a:extLst>
                    <a:ext uri="{9D8B030D-6E8A-4147-A177-3AD203B41FA5}">
                      <a16:colId xmlns:a16="http://schemas.microsoft.com/office/drawing/2014/main" val="240625952"/>
                    </a:ext>
                  </a:extLst>
                </a:gridCol>
                <a:gridCol w="660523">
                  <a:extLst>
                    <a:ext uri="{9D8B030D-6E8A-4147-A177-3AD203B41FA5}">
                      <a16:colId xmlns:a16="http://schemas.microsoft.com/office/drawing/2014/main" val="2261617235"/>
                    </a:ext>
                  </a:extLst>
                </a:gridCol>
              </a:tblGrid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[cm]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</a:t>
                      </a:r>
                      <a:r>
                        <a:rPr lang="el-GR" sz="1000" b="1" dirty="0">
                          <a:solidFill>
                            <a:srgbClr val="0033A0"/>
                          </a:solidFill>
                        </a:rPr>
                        <a:t>σ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sz="1000" b="1" baseline="-25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cut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[%]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802986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TCP.H.B1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8.9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22615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TCP.V.B1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584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TCS.H1.B1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5.0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6.0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5059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TCS.V1.B1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23518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7.0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22.8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382317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TCS.V2.B1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082866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TCP.HP.B1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2156787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TCS.HP1.B1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472311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TCS.HP2.B1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16.8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283717"/>
                  </a:ext>
                </a:extLst>
              </a:tr>
            </a:tbl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6C421C54-BA00-4BAD-57E1-545A2AC11D2C}"/>
              </a:ext>
            </a:extLst>
          </p:cNvPr>
          <p:cNvSpPr txBox="1"/>
          <p:nvPr/>
        </p:nvSpPr>
        <p:spPr>
          <a:xfrm>
            <a:off x="6189412" y="3055942"/>
            <a:ext cx="536949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halo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collimator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parameters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settings</a:t>
            </a:r>
          </a:p>
        </p:txBody>
      </p:sp>
      <p:grpSp>
        <p:nvGrpSpPr>
          <p:cNvPr id="8" name="Gruppo 7">
            <a:extLst>
              <a:ext uri="{FF2B5EF4-FFF2-40B4-BE49-F238E27FC236}">
                <a16:creationId xmlns:a16="http://schemas.microsoft.com/office/drawing/2014/main" id="{3B9FB844-CB8C-8C50-40C0-0A1DEDA87165}"/>
              </a:ext>
            </a:extLst>
          </p:cNvPr>
          <p:cNvGrpSpPr/>
          <p:nvPr/>
        </p:nvGrpSpPr>
        <p:grpSpPr>
          <a:xfrm>
            <a:off x="444682" y="3017397"/>
            <a:ext cx="5277696" cy="3088278"/>
            <a:chOff x="444682" y="3169803"/>
            <a:chExt cx="5277696" cy="3088278"/>
          </a:xfrm>
        </p:grpSpPr>
        <p:pic>
          <p:nvPicPr>
            <p:cNvPr id="19" name="Immagine 18" descr="Immagine che contiene testo, diagramma, Diagramma, linea&#10;&#10;Descrizione generata automaticamente">
              <a:extLst>
                <a:ext uri="{FF2B5EF4-FFF2-40B4-BE49-F238E27FC236}">
                  <a16:creationId xmlns:a16="http://schemas.microsoft.com/office/drawing/2014/main" id="{9986842F-A13C-6FCB-DC47-47171C9600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682" y="3753594"/>
              <a:ext cx="5277696" cy="2504487"/>
            </a:xfrm>
            <a:prstGeom prst="rect">
              <a:avLst/>
            </a:prstGeom>
          </p:spPr>
        </p:pic>
        <p:sp>
          <p:nvSpPr>
            <p:cNvPr id="23" name="Parentesi graffa chiusa 22">
              <a:extLst>
                <a:ext uri="{FF2B5EF4-FFF2-40B4-BE49-F238E27FC236}">
                  <a16:creationId xmlns:a16="http://schemas.microsoft.com/office/drawing/2014/main" id="{17CAD1CC-4664-E528-03B0-188E276C3F29}"/>
                </a:ext>
              </a:extLst>
            </p:cNvPr>
            <p:cNvSpPr/>
            <p:nvPr/>
          </p:nvSpPr>
          <p:spPr>
            <a:xfrm rot="16200000">
              <a:off x="1941545" y="2918140"/>
              <a:ext cx="210213" cy="1431605"/>
            </a:xfrm>
            <a:prstGeom prst="rightBrace">
              <a:avLst/>
            </a:prstGeom>
            <a:ln w="19050">
              <a:solidFill>
                <a:srgbClr val="000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Parentesi graffa chiusa 23">
              <a:extLst>
                <a:ext uri="{FF2B5EF4-FFF2-40B4-BE49-F238E27FC236}">
                  <a16:creationId xmlns:a16="http://schemas.microsoft.com/office/drawing/2014/main" id="{DD1C01A5-DEDC-3675-6D08-3BBD66A0D8FA}"/>
                </a:ext>
              </a:extLst>
            </p:cNvPr>
            <p:cNvSpPr/>
            <p:nvPr/>
          </p:nvSpPr>
          <p:spPr>
            <a:xfrm rot="16200000">
              <a:off x="4173002" y="2926350"/>
              <a:ext cx="210213" cy="1431605"/>
            </a:xfrm>
            <a:prstGeom prst="rightBrace">
              <a:avLst/>
            </a:prstGeom>
            <a:ln w="19050">
              <a:solidFill>
                <a:srgbClr val="000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CasellaDiTesto 24">
              <a:extLst>
                <a:ext uri="{FF2B5EF4-FFF2-40B4-BE49-F238E27FC236}">
                  <a16:creationId xmlns:a16="http://schemas.microsoft.com/office/drawing/2014/main" id="{3CEB998F-8856-1446-7F5C-E1AAFC3ED12B}"/>
                </a:ext>
              </a:extLst>
            </p:cNvPr>
            <p:cNvSpPr txBox="1"/>
            <p:nvPr/>
          </p:nvSpPr>
          <p:spPr>
            <a:xfrm>
              <a:off x="1518788" y="3171542"/>
              <a:ext cx="1095728" cy="371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8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betatron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28C71FD6-F691-1040-5902-30CF2EE5B61E}"/>
                </a:ext>
              </a:extLst>
            </p:cNvPr>
            <p:cNvSpPr txBox="1"/>
            <p:nvPr/>
          </p:nvSpPr>
          <p:spPr>
            <a:xfrm>
              <a:off x="3442617" y="3169803"/>
              <a:ext cx="1725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8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off-momentum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8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BEE27001-E637-E080-D2C6-12B9214BF872}"/>
              </a:ext>
            </a:extLst>
          </p:cNvPr>
          <p:cNvSpPr txBox="1"/>
          <p:nvPr/>
        </p:nvSpPr>
        <p:spPr>
          <a:xfrm>
            <a:off x="6138609" y="5921868"/>
            <a:ext cx="605339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Other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materials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being</a:t>
            </a:r>
            <a:r>
              <a:rPr kumimoji="0" lang="it-IT" sz="1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it-IT" sz="14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considered</a:t>
            </a: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(C-</a:t>
            </a:r>
            <a:r>
              <a:rPr kumimoji="0" lang="it-IT" sz="14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TCP, Mo-</a:t>
            </a:r>
            <a:r>
              <a:rPr kumimoji="0" lang="it-IT" sz="1400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based</a:t>
            </a:r>
            <a:r>
              <a:rPr kumimoji="0" lang="it-IT" sz="140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TCS)</a:t>
            </a: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8D988F16-6539-448B-3D42-A049275EC0D1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B0E2B15-9518-CF91-B27B-288254191F35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78410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76920" y="732545"/>
            <a:ext cx="120091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Synchrotron radiation collimators around the IPs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6 collimators and 2 masks upstream of the IPs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Designed to reduce detector backgrounds and power loads in the inner beampipe due to photon losses</a:t>
            </a: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SR collimation system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6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2BEC196-A0B3-D08F-E173-BED661774EAB}"/>
              </a:ext>
            </a:extLst>
          </p:cNvPr>
          <p:cNvSpPr txBox="1"/>
          <p:nvPr/>
        </p:nvSpPr>
        <p:spPr>
          <a:xfrm>
            <a:off x="76920" y="5291770"/>
            <a:ext cx="120091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More details in 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K. Andre’s talk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this workshop</a:t>
            </a:r>
            <a:endParaRPr lang="en-US" dirty="0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D7D8F577-4120-1EB2-7969-12DBCAB05B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127442"/>
              </p:ext>
            </p:extLst>
          </p:nvPr>
        </p:nvGraphicFramePr>
        <p:xfrm>
          <a:off x="6422792" y="2664539"/>
          <a:ext cx="5345875" cy="17380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4147">
                  <a:extLst>
                    <a:ext uri="{9D8B030D-6E8A-4147-A177-3AD203B41FA5}">
                      <a16:colId xmlns:a16="http://schemas.microsoft.com/office/drawing/2014/main" val="1941008430"/>
                    </a:ext>
                  </a:extLst>
                </a:gridCol>
                <a:gridCol w="637308">
                  <a:extLst>
                    <a:ext uri="{9D8B030D-6E8A-4147-A177-3AD203B41FA5}">
                      <a16:colId xmlns:a16="http://schemas.microsoft.com/office/drawing/2014/main" val="3627025766"/>
                    </a:ext>
                  </a:extLst>
                </a:gridCol>
                <a:gridCol w="828501">
                  <a:extLst>
                    <a:ext uri="{9D8B030D-6E8A-4147-A177-3AD203B41FA5}">
                      <a16:colId xmlns:a16="http://schemas.microsoft.com/office/drawing/2014/main" val="647569496"/>
                    </a:ext>
                  </a:extLst>
                </a:gridCol>
                <a:gridCol w="1083424">
                  <a:extLst>
                    <a:ext uri="{9D8B030D-6E8A-4147-A177-3AD203B41FA5}">
                      <a16:colId xmlns:a16="http://schemas.microsoft.com/office/drawing/2014/main" val="2680065699"/>
                    </a:ext>
                  </a:extLst>
                </a:gridCol>
                <a:gridCol w="764770">
                  <a:extLst>
                    <a:ext uri="{9D8B030D-6E8A-4147-A177-3AD203B41FA5}">
                      <a16:colId xmlns:a16="http://schemas.microsoft.com/office/drawing/2014/main" val="1106686315"/>
                    </a:ext>
                  </a:extLst>
                </a:gridCol>
                <a:gridCol w="917725">
                  <a:extLst>
                    <a:ext uri="{9D8B030D-6E8A-4147-A177-3AD203B41FA5}">
                      <a16:colId xmlns:a16="http://schemas.microsoft.com/office/drawing/2014/main" val="240625952"/>
                    </a:ext>
                  </a:extLst>
                </a:gridCol>
              </a:tblGrid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[cm]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</a:t>
                      </a:r>
                      <a:r>
                        <a:rPr lang="el-GR" sz="1000" b="1" dirty="0">
                          <a:solidFill>
                            <a:srgbClr val="0033A0"/>
                          </a:solidFill>
                        </a:rPr>
                        <a:t>σ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802986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TCR.H.WL.B1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Inermet180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22615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TCR.H.C3.B1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Inermet180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584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TCR.V.C0.B1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Inermet180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84.2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450590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TCR.H.C0.B1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Inermet180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235185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TCR.V.C2.B1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Inermet180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84.2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382317"/>
                  </a:ext>
                </a:extLst>
              </a:tr>
              <a:tr h="24829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TCR.H.C2.B1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Inermet180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9082866"/>
                  </a:ext>
                </a:extLst>
              </a:tr>
            </a:tbl>
          </a:graphicData>
        </a:graphic>
      </p:graphicFrame>
      <p:sp>
        <p:nvSpPr>
          <p:cNvPr id="9" name="CasellaDiTesto 8">
            <a:extLst>
              <a:ext uri="{FF2B5EF4-FFF2-40B4-BE49-F238E27FC236}">
                <a16:creationId xmlns:a16="http://schemas.microsoft.com/office/drawing/2014/main" id="{582A3D3E-9D65-0E6E-2437-CA60F9F23EAC}"/>
              </a:ext>
            </a:extLst>
          </p:cNvPr>
          <p:cNvSpPr txBox="1"/>
          <p:nvPr/>
        </p:nvSpPr>
        <p:spPr>
          <a:xfrm>
            <a:off x="6338974" y="2315296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FCC-ee SR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614324-E006-50D5-FEDD-7DD398A08592}"/>
              </a:ext>
            </a:extLst>
          </p:cNvPr>
          <p:cNvSpPr txBox="1"/>
          <p:nvPr/>
        </p:nvSpPr>
        <p:spPr>
          <a:xfrm>
            <a:off x="6338974" y="4498486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kern="0" dirty="0">
                <a:solidFill>
                  <a:srgbClr val="0033A0"/>
                </a:solidFill>
                <a:latin typeface="Arial"/>
              </a:rPr>
              <a:t>Inermet180: </a:t>
            </a:r>
            <a:r>
              <a:rPr lang="it-IT" sz="1400" kern="0" dirty="0" err="1">
                <a:solidFill>
                  <a:srgbClr val="0033A0"/>
                </a:solidFill>
                <a:latin typeface="Arial"/>
              </a:rPr>
              <a:t>tungsten</a:t>
            </a:r>
            <a:r>
              <a:rPr lang="it-IT" sz="1400" kern="0" dirty="0">
                <a:solidFill>
                  <a:srgbClr val="0033A0"/>
                </a:solidFill>
                <a:latin typeface="Arial"/>
              </a:rPr>
              <a:t> heavy </a:t>
            </a:r>
            <a:r>
              <a:rPr lang="it-IT" sz="1400" kern="0" dirty="0" err="1">
                <a:solidFill>
                  <a:srgbClr val="0033A0"/>
                </a:solidFill>
                <a:latin typeface="Arial"/>
              </a:rPr>
              <a:t>alloy</a:t>
            </a:r>
            <a:endParaRPr lang="it-IT" sz="1400" kern="0" dirty="0">
              <a:solidFill>
                <a:srgbClr val="0033A0"/>
              </a:solidFill>
              <a:latin typeface="Arial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651EE7F9-1EED-C2ED-2FE0-48BDD148CE28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A335EC2-958F-C439-D2AD-BB17F96F0CA7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D80AA91-7A02-F920-1C39-ED4E1C9C1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" y="1719263"/>
            <a:ext cx="4867275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338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0E8E2-D403-AEC3-BF82-1818F86069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E3F89584-D8D4-FF88-7D96-29F8B3E8B7D9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05C59ABF-909F-37C1-3F0C-828180EDC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FE8DFA60-D8E6-7134-6C08-62669C02E837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Tertiary collimators for local protection</a:t>
            </a:r>
          </a:p>
        </p:txBody>
      </p:sp>
      <p:sp>
        <p:nvSpPr>
          <p:cNvPr id="2" name="Segnaposto numero diapositiva 27">
            <a:extLst>
              <a:ext uri="{FF2B5EF4-FFF2-40B4-BE49-F238E27FC236}">
                <a16:creationId xmlns:a16="http://schemas.microsoft.com/office/drawing/2014/main" id="{7EFA5B8B-442F-8250-19BE-699D5B849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7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945332E-2EE8-22C1-D00A-535A73863FB7}"/>
              </a:ext>
            </a:extLst>
          </p:cNvPr>
          <p:cNvSpPr txBox="1"/>
          <p:nvPr/>
        </p:nvSpPr>
        <p:spPr>
          <a:xfrm>
            <a:off x="182880" y="725571"/>
            <a:ext cx="11504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/>
              <a:t>Studying</a:t>
            </a:r>
            <a:r>
              <a:rPr lang="it-IT" dirty="0"/>
              <a:t>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</a:t>
            </a:r>
            <a:r>
              <a:rPr lang="it-IT" dirty="0"/>
              <a:t> </a:t>
            </a:r>
            <a:r>
              <a:rPr lang="it-IT" dirty="0" err="1"/>
              <a:t>processes</a:t>
            </a:r>
            <a:r>
              <a:rPr lang="it-IT" dirty="0"/>
              <a:t>, </a:t>
            </a:r>
            <a:r>
              <a:rPr lang="it-IT" dirty="0" err="1"/>
              <a:t>sizeable</a:t>
            </a:r>
            <a:r>
              <a:rPr lang="it-IT" dirty="0"/>
              <a:t>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 on SR </a:t>
            </a:r>
            <a:r>
              <a:rPr lang="it-IT" dirty="0" err="1"/>
              <a:t>collimators</a:t>
            </a:r>
            <a:r>
              <a:rPr lang="it-IT" dirty="0"/>
              <a:t> </a:t>
            </a:r>
            <a:r>
              <a:rPr lang="it-IT" dirty="0" err="1"/>
              <a:t>observed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SR </a:t>
            </a:r>
            <a:r>
              <a:rPr lang="it-IT" dirty="0" err="1"/>
              <a:t>collimators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primarly</a:t>
            </a:r>
            <a:r>
              <a:rPr lang="it-IT" dirty="0"/>
              <a:t> </a:t>
            </a:r>
            <a:r>
              <a:rPr lang="it-IT" dirty="0" err="1"/>
              <a:t>designed</a:t>
            </a:r>
            <a:r>
              <a:rPr lang="it-IT" dirty="0"/>
              <a:t> to </a:t>
            </a:r>
            <a:r>
              <a:rPr lang="it-IT" dirty="0" err="1"/>
              <a:t>intercept</a:t>
            </a:r>
            <a:r>
              <a:rPr lang="it-IT" dirty="0"/>
              <a:t> large </a:t>
            </a:r>
            <a:r>
              <a:rPr lang="it-IT" dirty="0" err="1"/>
              <a:t>beam</a:t>
            </a:r>
            <a:r>
              <a:rPr lang="it-IT" dirty="0"/>
              <a:t> </a:t>
            </a:r>
            <a:r>
              <a:rPr lang="it-IT" dirty="0" err="1"/>
              <a:t>losses</a:t>
            </a:r>
            <a:r>
              <a:rPr lang="it-IT" dirty="0"/>
              <a:t>: risk of </a:t>
            </a:r>
            <a:r>
              <a:rPr lang="it-IT" dirty="0" err="1">
                <a:solidFill>
                  <a:srgbClr val="FF0000"/>
                </a:solidFill>
              </a:rPr>
              <a:t>damages</a:t>
            </a:r>
            <a:r>
              <a:rPr lang="it-IT" dirty="0">
                <a:solidFill>
                  <a:srgbClr val="FF0000"/>
                </a:solidFill>
              </a:rPr>
              <a:t>/background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>
                <a:solidFill>
                  <a:srgbClr val="0033A0"/>
                </a:solidFill>
              </a:rPr>
              <a:t>Two</a:t>
            </a:r>
            <a:r>
              <a:rPr lang="it-IT" dirty="0"/>
              <a:t> (</a:t>
            </a:r>
            <a:r>
              <a:rPr lang="it-IT" b="1" dirty="0">
                <a:solidFill>
                  <a:srgbClr val="0033A0"/>
                </a:solidFill>
              </a:rPr>
              <a:t>H+V</a:t>
            </a:r>
            <a:r>
              <a:rPr lang="it-IT" dirty="0"/>
              <a:t>) </a:t>
            </a:r>
            <a:r>
              <a:rPr lang="it-IT" b="1" dirty="0" err="1">
                <a:solidFill>
                  <a:srgbClr val="0033A0"/>
                </a:solidFill>
              </a:rPr>
              <a:t>tertiary</a:t>
            </a:r>
            <a:r>
              <a:rPr lang="it-IT" b="1" dirty="0">
                <a:solidFill>
                  <a:srgbClr val="0033A0"/>
                </a:solidFill>
              </a:rPr>
              <a:t> </a:t>
            </a:r>
            <a:r>
              <a:rPr lang="it-IT" b="1" dirty="0" err="1">
                <a:solidFill>
                  <a:srgbClr val="0033A0"/>
                </a:solidFill>
              </a:rPr>
              <a:t>collimators</a:t>
            </a:r>
            <a:r>
              <a:rPr lang="it-IT" b="1" dirty="0">
                <a:solidFill>
                  <a:srgbClr val="0033A0"/>
                </a:solidFill>
              </a:rPr>
              <a:t> </a:t>
            </a:r>
            <a:r>
              <a:rPr lang="it-IT" dirty="0"/>
              <a:t>(</a:t>
            </a:r>
            <a:r>
              <a:rPr lang="it-IT" b="1" dirty="0" err="1">
                <a:solidFill>
                  <a:srgbClr val="0033A0"/>
                </a:solidFill>
              </a:rPr>
              <a:t>TCTs</a:t>
            </a:r>
            <a:r>
              <a:rPr lang="it-IT" dirty="0"/>
              <a:t>) for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protection</a:t>
            </a:r>
            <a:r>
              <a:rPr lang="it-IT" dirty="0"/>
              <a:t> </a:t>
            </a:r>
            <a:r>
              <a:rPr lang="it-IT" dirty="0" err="1"/>
              <a:t>added</a:t>
            </a:r>
            <a:endParaRPr lang="it-IT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it-IT" dirty="0" err="1"/>
              <a:t>Placed</a:t>
            </a:r>
            <a:r>
              <a:rPr lang="it-IT" dirty="0"/>
              <a:t> </a:t>
            </a:r>
            <a:r>
              <a:rPr lang="en-US" dirty="0">
                <a:solidFill>
                  <a:srgbClr val="0033A0"/>
                </a:solidFill>
              </a:rPr>
              <a:t>~690 m </a:t>
            </a:r>
            <a:r>
              <a:rPr lang="it-IT" dirty="0"/>
              <a:t>(</a:t>
            </a:r>
            <a:r>
              <a:rPr lang="it-IT" dirty="0">
                <a:solidFill>
                  <a:srgbClr val="0033A0"/>
                </a:solidFill>
              </a:rPr>
              <a:t>H</a:t>
            </a:r>
            <a:r>
              <a:rPr lang="it-IT" dirty="0"/>
              <a:t>)</a:t>
            </a:r>
            <a:r>
              <a:rPr lang="en-US" dirty="0"/>
              <a:t> </a:t>
            </a:r>
            <a:r>
              <a:rPr lang="en-US" dirty="0">
                <a:solidFill>
                  <a:srgbClr val="0033A0"/>
                </a:solidFill>
              </a:rPr>
              <a:t>~420 m </a:t>
            </a:r>
            <a:r>
              <a:rPr lang="en-US" dirty="0"/>
              <a:t>(</a:t>
            </a:r>
            <a:r>
              <a:rPr lang="en-US" dirty="0">
                <a:solidFill>
                  <a:srgbClr val="0033A0"/>
                </a:solidFill>
              </a:rPr>
              <a:t>V</a:t>
            </a:r>
            <a:r>
              <a:rPr lang="en-US" dirty="0"/>
              <a:t>) </a:t>
            </a:r>
            <a:r>
              <a:rPr lang="en-US" dirty="0">
                <a:solidFill>
                  <a:srgbClr val="0033A0"/>
                </a:solidFill>
              </a:rPr>
              <a:t>upstream of each IP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s-location optimized for optimal phase-advance (multiple of </a:t>
            </a:r>
            <a:r>
              <a:rPr lang="el-GR" dirty="0"/>
              <a:t>π</a:t>
            </a:r>
            <a:r>
              <a:rPr lang="en-US" dirty="0"/>
              <a:t>) between TCTs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Collimation hierarchy must be respected:</a:t>
            </a:r>
            <a:endParaRPr lang="it-IT" dirty="0"/>
          </a:p>
        </p:txBody>
      </p:sp>
      <p:graphicFrame>
        <p:nvGraphicFramePr>
          <p:cNvPr id="17" name="Tabella 16">
            <a:extLst>
              <a:ext uri="{FF2B5EF4-FFF2-40B4-BE49-F238E27FC236}">
                <a16:creationId xmlns:a16="http://schemas.microsoft.com/office/drawing/2014/main" id="{A094244E-0659-0F56-2229-4FF14A65C7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9295111"/>
              </p:ext>
            </p:extLst>
          </p:nvPr>
        </p:nvGraphicFramePr>
        <p:xfrm>
          <a:off x="382909" y="5500130"/>
          <a:ext cx="4707951" cy="79232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1197">
                  <a:extLst>
                    <a:ext uri="{9D8B030D-6E8A-4147-A177-3AD203B41FA5}">
                      <a16:colId xmlns:a16="http://schemas.microsoft.com/office/drawing/2014/main" val="1941008430"/>
                    </a:ext>
                  </a:extLst>
                </a:gridCol>
                <a:gridCol w="561258">
                  <a:extLst>
                    <a:ext uri="{9D8B030D-6E8A-4147-A177-3AD203B41FA5}">
                      <a16:colId xmlns:a16="http://schemas.microsoft.com/office/drawing/2014/main" val="3627025766"/>
                    </a:ext>
                  </a:extLst>
                </a:gridCol>
                <a:gridCol w="729636">
                  <a:extLst>
                    <a:ext uri="{9D8B030D-6E8A-4147-A177-3AD203B41FA5}">
                      <a16:colId xmlns:a16="http://schemas.microsoft.com/office/drawing/2014/main" val="647569496"/>
                    </a:ext>
                  </a:extLst>
                </a:gridCol>
                <a:gridCol w="954139">
                  <a:extLst>
                    <a:ext uri="{9D8B030D-6E8A-4147-A177-3AD203B41FA5}">
                      <a16:colId xmlns:a16="http://schemas.microsoft.com/office/drawing/2014/main" val="2680065699"/>
                    </a:ext>
                  </a:extLst>
                </a:gridCol>
                <a:gridCol w="673509">
                  <a:extLst>
                    <a:ext uri="{9D8B030D-6E8A-4147-A177-3AD203B41FA5}">
                      <a16:colId xmlns:a16="http://schemas.microsoft.com/office/drawing/2014/main" val="1106686315"/>
                    </a:ext>
                  </a:extLst>
                </a:gridCol>
                <a:gridCol w="808212">
                  <a:extLst>
                    <a:ext uri="{9D8B030D-6E8A-4147-A177-3AD203B41FA5}">
                      <a16:colId xmlns:a16="http://schemas.microsoft.com/office/drawing/2014/main" val="240625952"/>
                    </a:ext>
                  </a:extLst>
                </a:gridCol>
              </a:tblGrid>
              <a:tr h="264109"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Plane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Material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[cm]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</a:t>
                      </a:r>
                      <a:r>
                        <a:rPr lang="el-GR" sz="1000" b="1" dirty="0">
                          <a:solidFill>
                            <a:srgbClr val="0033A0"/>
                          </a:solidFill>
                        </a:rPr>
                        <a:t>σ</a:t>
                      </a:r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Gap [mm]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3802986"/>
                  </a:ext>
                </a:extLst>
              </a:tr>
              <a:tr h="2641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TCT.H.B1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5226150"/>
                  </a:ext>
                </a:extLst>
              </a:tr>
              <a:tr h="2641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TCT.V.B1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MoGr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en-US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dirty="0">
                          <a:solidFill>
                            <a:srgbClr val="0033A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</a:t>
                      </a:r>
                      <a:endParaRPr lang="en-US" sz="1000" dirty="0">
                        <a:solidFill>
                          <a:srgbClr val="0033A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3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095845"/>
                  </a:ext>
                </a:extLst>
              </a:tr>
            </a:tbl>
          </a:graphicData>
        </a:graphic>
      </p:graphicFrame>
      <p:pic>
        <p:nvPicPr>
          <p:cNvPr id="27" name="Immagine 26">
            <a:extLst>
              <a:ext uri="{FF2B5EF4-FFF2-40B4-BE49-F238E27FC236}">
                <a16:creationId xmlns:a16="http://schemas.microsoft.com/office/drawing/2014/main" id="{E5AD53A0-4198-8956-DE2B-A8DCD85C61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53" t="6688" r="1925"/>
          <a:stretch/>
        </p:blipFill>
        <p:spPr>
          <a:xfrm>
            <a:off x="1755559" y="2523710"/>
            <a:ext cx="7607803" cy="2918840"/>
          </a:xfrm>
          <a:prstGeom prst="rect">
            <a:avLst/>
          </a:prstGeom>
        </p:spPr>
      </p:pic>
      <p:sp>
        <p:nvSpPr>
          <p:cNvPr id="28" name="Parentesi graffa aperta 27">
            <a:extLst>
              <a:ext uri="{FF2B5EF4-FFF2-40B4-BE49-F238E27FC236}">
                <a16:creationId xmlns:a16="http://schemas.microsoft.com/office/drawing/2014/main" id="{60B555B8-B377-68CA-3C4A-7EE55C4A4CFE}"/>
              </a:ext>
            </a:extLst>
          </p:cNvPr>
          <p:cNvSpPr/>
          <p:nvPr/>
        </p:nvSpPr>
        <p:spPr>
          <a:xfrm>
            <a:off x="9363362" y="1578117"/>
            <a:ext cx="271526" cy="8733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77D158D8-3953-15DD-1C22-56E82C0EBFEE}"/>
              </a:ext>
            </a:extLst>
          </p:cNvPr>
          <p:cNvSpPr txBox="1"/>
          <p:nvPr/>
        </p:nvSpPr>
        <p:spPr>
          <a:xfrm>
            <a:off x="9522112" y="1653437"/>
            <a:ext cx="231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/>
              <a:t>SR </a:t>
            </a:r>
            <a:r>
              <a:rPr lang="it-IT" dirty="0" err="1"/>
              <a:t>collimators</a:t>
            </a:r>
            <a:endParaRPr lang="it-IT" dirty="0"/>
          </a:p>
          <a:p>
            <a:r>
              <a:rPr lang="it-IT" dirty="0"/>
              <a:t>aperture </a:t>
            </a:r>
            <a:r>
              <a:rPr lang="it-IT" dirty="0" err="1"/>
              <a:t>bottlenecks</a:t>
            </a:r>
            <a:endParaRPr lang="en-US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822AEEA4-5577-0E56-EDC6-A1155128D80C}"/>
              </a:ext>
            </a:extLst>
          </p:cNvPr>
          <p:cNvSpPr txBox="1"/>
          <p:nvPr/>
        </p:nvSpPr>
        <p:spPr>
          <a:xfrm>
            <a:off x="5090860" y="5442550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FCC-ee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tertiary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local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protection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collimator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</a:t>
            </a:r>
            <a:r>
              <a:rPr lang="it-IT" sz="1400" b="1" kern="0" dirty="0" err="1">
                <a:solidFill>
                  <a:srgbClr val="0033A0"/>
                </a:solidFill>
                <a:latin typeface="Arial"/>
              </a:rPr>
              <a:t>parameters</a:t>
            </a:r>
            <a:r>
              <a:rPr lang="it-IT" sz="1400" b="1" kern="0" dirty="0">
                <a:solidFill>
                  <a:srgbClr val="0033A0"/>
                </a:solidFill>
                <a:latin typeface="Arial"/>
              </a:rPr>
              <a:t> and settings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FFA16C0-B731-82EA-86D4-B6475EC1CA60}"/>
              </a:ext>
            </a:extLst>
          </p:cNvPr>
          <p:cNvSpPr txBox="1"/>
          <p:nvPr/>
        </p:nvSpPr>
        <p:spPr>
          <a:xfrm>
            <a:off x="5090860" y="5713614"/>
            <a:ext cx="62634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400" kern="0" dirty="0" err="1">
                <a:solidFill>
                  <a:srgbClr val="FF0000"/>
                </a:solidFill>
                <a:latin typeface="Arial"/>
              </a:rPr>
              <a:t>Other</a:t>
            </a:r>
            <a:r>
              <a:rPr lang="it-IT" sz="1400" kern="0" dirty="0">
                <a:solidFill>
                  <a:srgbClr val="FF0000"/>
                </a:solidFill>
                <a:latin typeface="Arial"/>
              </a:rPr>
              <a:t> C-</a:t>
            </a:r>
            <a:r>
              <a:rPr lang="it-IT" sz="1400" kern="0" dirty="0" err="1">
                <a:solidFill>
                  <a:srgbClr val="FF0000"/>
                </a:solidFill>
                <a:latin typeface="Arial"/>
              </a:rPr>
              <a:t>based</a:t>
            </a:r>
            <a:r>
              <a:rPr lang="it-IT" sz="14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400" kern="0" dirty="0" err="1">
                <a:solidFill>
                  <a:srgbClr val="FF0000"/>
                </a:solidFill>
                <a:latin typeface="Arial"/>
              </a:rPr>
              <a:t>materials</a:t>
            </a:r>
            <a:r>
              <a:rPr lang="it-IT" sz="1400" kern="0" dirty="0">
                <a:solidFill>
                  <a:srgbClr val="FF0000"/>
                </a:solidFill>
                <a:latin typeface="Arial"/>
              </a:rPr>
              <a:t> are </a:t>
            </a:r>
            <a:r>
              <a:rPr lang="it-IT" sz="1400" kern="0" dirty="0" err="1">
                <a:solidFill>
                  <a:srgbClr val="FF0000"/>
                </a:solidFill>
                <a:latin typeface="Arial"/>
              </a:rPr>
              <a:t>being</a:t>
            </a:r>
            <a:r>
              <a:rPr lang="it-IT" sz="1400" kern="0" dirty="0">
                <a:solidFill>
                  <a:srgbClr val="FF0000"/>
                </a:solidFill>
                <a:latin typeface="Arial"/>
              </a:rPr>
              <a:t> </a:t>
            </a:r>
            <a:r>
              <a:rPr lang="it-IT" sz="1400" kern="0" dirty="0" err="1">
                <a:solidFill>
                  <a:srgbClr val="FF0000"/>
                </a:solidFill>
                <a:latin typeface="Arial"/>
              </a:rPr>
              <a:t>considered</a:t>
            </a:r>
            <a:endParaRPr lang="it-IT" sz="1400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AC1BFA87-3F41-5928-1981-CC77F0ECBE3D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82D62943-6951-37AB-C6B2-CFACCA71C85B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3006740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D2661-EEEB-0303-AA27-11AAA4237A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C3BAF488-F529-A226-FEAD-E341D916C3EA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AF03B38F-4A07-DBAB-D793-1AC7C8F36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9">
            <a:extLst>
              <a:ext uri="{FF2B5EF4-FFF2-40B4-BE49-F238E27FC236}">
                <a16:creationId xmlns:a16="http://schemas.microsoft.com/office/drawing/2014/main" id="{E74BFF73-1192-3F03-EB06-D8C2C28F101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19736" y="1382255"/>
            <a:ext cx="3537393" cy="3540098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6F922D4-7B06-5353-F40A-83F8AE259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8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F280B544-3D7D-3E95-D39B-B7BD41451D20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Outline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168C982-785A-EF4B-9859-253DCB815F5A}"/>
              </a:ext>
            </a:extLst>
          </p:cNvPr>
          <p:cNvSpPr txBox="1"/>
          <p:nvPr/>
        </p:nvSpPr>
        <p:spPr>
          <a:xfrm>
            <a:off x="668866" y="1233815"/>
            <a:ext cx="83142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Introduction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beam losses simulations: overview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FCC-ee collimation system</a:t>
            </a:r>
          </a:p>
          <a:p>
            <a:pPr lvl="1"/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/>
                </a:solidFill>
              </a:rPr>
              <a:t>Studies and simulations of beam losses in the FCC-ee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beam loss scenarios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/>
                </a:solidFill>
              </a:rPr>
              <a:t>FCC-ee collimation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Results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Generic beam halo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33A0">
                    <a:alpha val="40000"/>
                  </a:srgbClr>
                </a:solidFill>
              </a:rPr>
              <a:t>Beam-gas beam losses</a:t>
            </a:r>
          </a:p>
          <a:p>
            <a:endParaRPr lang="en-US" sz="2000" dirty="0">
              <a:solidFill>
                <a:srgbClr val="0033A0">
                  <a:alpha val="40000"/>
                </a:srgb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33A0">
                    <a:alpha val="40000"/>
                  </a:srgbClr>
                </a:solidFill>
              </a:rPr>
              <a:t>Outlook and 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33A0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F98656-6552-19EA-B808-8A34AFDDC6D1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A5E8178C-05B7-3AF8-74B1-80BF0F4A8DD1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693873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EC52E40-CB48-36D7-8240-87C94DC30D40}"/>
              </a:ext>
            </a:extLst>
          </p:cNvPr>
          <p:cNvSpPr txBox="1"/>
          <p:nvPr/>
        </p:nvSpPr>
        <p:spPr>
          <a:xfrm>
            <a:off x="76920" y="732545"/>
            <a:ext cx="1200912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FCC-ee Z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mode is the </a:t>
            </a: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focus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has the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highest stored beam energy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17.5 MJ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Important to identify different beam loss scenarios and define the ones to protect against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Current selection of beam loss scenarios to study and simulate: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Generic beam halo losses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interactions with residual gas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spent beam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due to the collision processes (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BB’24 talk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US" dirty="0">
                <a:solidFill>
                  <a:srgbClr val="D659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checks ongoing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losses from </a:t>
            </a:r>
            <a:r>
              <a:rPr lang="en-US" b="1" dirty="0" err="1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Touschek</a:t>
            </a: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scattering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likely negligible at FCC-ee beam energies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Interesting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the view of benchmarking simulation tools with operating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e+e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 colliders 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losses due to </a:t>
            </a: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 instabilities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first results 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G.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Nigrelli’s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 talk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this workshop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losses from </a:t>
            </a: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top-up injection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losses from interactions with </a:t>
            </a:r>
            <a:r>
              <a:rPr lang="en-US" b="1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thermal photons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Accidental scenarios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(inj. failure, asynchronous dump, others): </a:t>
            </a:r>
            <a:r>
              <a:rPr lang="en-US" dirty="0">
                <a:solidFill>
                  <a:srgbClr val="FF0000"/>
                </a:solidFill>
              </a:rPr>
              <a:t>waiting for inputs to set up models</a:t>
            </a:r>
            <a:endParaRPr lang="it-IT" dirty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58436E0C-8399-36BB-2BAA-8F236833E01D}"/>
              </a:ext>
            </a:extLst>
          </p:cNvPr>
          <p:cNvCxnSpPr>
            <a:cxnSpLocks/>
          </p:cNvCxnSpPr>
          <p:nvPr/>
        </p:nvCxnSpPr>
        <p:spPr>
          <a:xfrm>
            <a:off x="182880" y="6341806"/>
            <a:ext cx="11823192" cy="0"/>
          </a:xfrm>
          <a:prstGeom prst="line">
            <a:avLst/>
          </a:prstGeom>
          <a:ln w="12700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LogoDesign &lt; FCC &lt; TWiki">
            <a:extLst>
              <a:ext uri="{FF2B5EF4-FFF2-40B4-BE49-F238E27FC236}">
                <a16:creationId xmlns:a16="http://schemas.microsoft.com/office/drawing/2014/main" id="{F6877A3D-5279-2F80-BE33-370DBC4996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468450"/>
            <a:ext cx="866546" cy="30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1D904485-4694-78C4-591E-BD137490B7A9}"/>
              </a:ext>
            </a:extLst>
          </p:cNvPr>
          <p:cNvSpPr txBox="1">
            <a:spLocks/>
          </p:cNvSpPr>
          <p:nvPr/>
        </p:nvSpPr>
        <p:spPr>
          <a:xfrm>
            <a:off x="182880" y="182880"/>
            <a:ext cx="11376025" cy="53512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33A0"/>
                </a:solidFill>
                <a:latin typeface="Arial"/>
              </a:rPr>
              <a:t>FCC-ee beam loss scenarios</a:t>
            </a:r>
          </a:p>
        </p:txBody>
      </p:sp>
      <p:sp>
        <p:nvSpPr>
          <p:cNvPr id="20" name="Segnaposto numero diapositiva 19">
            <a:extLst>
              <a:ext uri="{FF2B5EF4-FFF2-40B4-BE49-F238E27FC236}">
                <a16:creationId xmlns:a16="http://schemas.microsoft.com/office/drawing/2014/main" id="{F75FCCCB-A294-62B9-B7A5-B135244CA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01DD1-B74E-4CBD-A4FB-FFC0F6727A0E}" type="slidenum">
              <a:rPr lang="en-US" smtClean="0">
                <a:solidFill>
                  <a:srgbClr val="0033A0"/>
                </a:solidFill>
              </a:rPr>
              <a:t>9</a:t>
            </a:fld>
            <a:endParaRPr lang="en-US" dirty="0">
              <a:solidFill>
                <a:srgbClr val="0033A0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5057A74-0EC4-2204-75FF-3B74FF060822}"/>
              </a:ext>
            </a:extLst>
          </p:cNvPr>
          <p:cNvSpPr txBox="1"/>
          <p:nvPr/>
        </p:nvSpPr>
        <p:spPr>
          <a:xfrm>
            <a:off x="10250130" y="3535784"/>
            <a:ext cx="213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Work in progress</a:t>
            </a:r>
            <a:endParaRPr lang="it-IT" dirty="0"/>
          </a:p>
        </p:txBody>
      </p:sp>
      <p:sp>
        <p:nvSpPr>
          <p:cNvPr id="14" name="Parentesi graffa chiusa 13">
            <a:extLst>
              <a:ext uri="{FF2B5EF4-FFF2-40B4-BE49-F238E27FC236}">
                <a16:creationId xmlns:a16="http://schemas.microsoft.com/office/drawing/2014/main" id="{E1141DA2-EF2A-7C25-12F3-5E7D995E8674}"/>
              </a:ext>
            </a:extLst>
          </p:cNvPr>
          <p:cNvSpPr/>
          <p:nvPr/>
        </p:nvSpPr>
        <p:spPr>
          <a:xfrm>
            <a:off x="6205462" y="2181727"/>
            <a:ext cx="163205" cy="52181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004E3B77-C032-CCF9-121C-78E378CA41D1}"/>
              </a:ext>
            </a:extLst>
          </p:cNvPr>
          <p:cNvSpPr txBox="1"/>
          <p:nvPr/>
        </p:nvSpPr>
        <p:spPr>
          <a:xfrm>
            <a:off x="6368667" y="2255442"/>
            <a:ext cx="3931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u="sng" dirty="0">
                <a:solidFill>
                  <a:srgbClr val="00B050"/>
                </a:solidFill>
              </a:rPr>
              <a:t>In </a:t>
            </a:r>
            <a:r>
              <a:rPr lang="it-IT" u="sng" dirty="0" err="1">
                <a:solidFill>
                  <a:srgbClr val="00B050"/>
                </a:solidFill>
              </a:rPr>
              <a:t>this</a:t>
            </a:r>
            <a:r>
              <a:rPr lang="it-IT" u="sng" dirty="0">
                <a:solidFill>
                  <a:srgbClr val="00B050"/>
                </a:solidFill>
              </a:rPr>
              <a:t> talk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6" name="Parentesi graffa chiusa 15">
            <a:extLst>
              <a:ext uri="{FF2B5EF4-FFF2-40B4-BE49-F238E27FC236}">
                <a16:creationId xmlns:a16="http://schemas.microsoft.com/office/drawing/2014/main" id="{89A8B50C-74EE-4F48-E166-60E8B3C55E8D}"/>
              </a:ext>
            </a:extLst>
          </p:cNvPr>
          <p:cNvSpPr/>
          <p:nvPr/>
        </p:nvSpPr>
        <p:spPr>
          <a:xfrm>
            <a:off x="9980623" y="3297855"/>
            <a:ext cx="269507" cy="81814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67516CBA-E6BF-A297-9747-91501205D7BF}"/>
              </a:ext>
            </a:extLst>
          </p:cNvPr>
          <p:cNvSpPr txBox="1"/>
          <p:nvPr/>
        </p:nvSpPr>
        <p:spPr>
          <a:xfrm>
            <a:off x="6744930" y="4982756"/>
            <a:ext cx="534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Studies </a:t>
            </a:r>
            <a:r>
              <a:rPr lang="it-IT" dirty="0" err="1">
                <a:solidFill>
                  <a:schemeClr val="accent2">
                    <a:lumMod val="75000"/>
                  </a:schemeClr>
                </a:solidFill>
              </a:rPr>
              <a:t>planned</a:t>
            </a:r>
            <a:r>
              <a:rPr lang="it-IT" dirty="0">
                <a:solidFill>
                  <a:schemeClr val="accent2">
                    <a:lumMod val="75000"/>
                  </a:schemeClr>
                </a:solidFill>
              </a:rPr>
              <a:t> for 2025</a:t>
            </a:r>
            <a:endParaRPr lang="it-IT" dirty="0"/>
          </a:p>
        </p:txBody>
      </p:sp>
      <p:sp>
        <p:nvSpPr>
          <p:cNvPr id="18" name="Parentesi graffa chiusa 17">
            <a:extLst>
              <a:ext uri="{FF2B5EF4-FFF2-40B4-BE49-F238E27FC236}">
                <a16:creationId xmlns:a16="http://schemas.microsoft.com/office/drawing/2014/main" id="{82605DB2-F69E-942B-2CD3-632135E07136}"/>
              </a:ext>
            </a:extLst>
          </p:cNvPr>
          <p:cNvSpPr/>
          <p:nvPr/>
        </p:nvSpPr>
        <p:spPr>
          <a:xfrm>
            <a:off x="6475423" y="4851400"/>
            <a:ext cx="269507" cy="65360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CBF7061A-0DD6-9571-7E59-7040B9628A06}"/>
              </a:ext>
            </a:extLst>
          </p:cNvPr>
          <p:cNvSpPr txBox="1">
            <a:spLocks/>
          </p:cNvSpPr>
          <p:nvPr/>
        </p:nvSpPr>
        <p:spPr>
          <a:xfrm>
            <a:off x="4264131" y="6439281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>
                <a:solidFill>
                  <a:srgbClr val="0033A0"/>
                </a:solidFill>
                <a:latin typeface="Arial"/>
              </a:rPr>
              <a:t>G. Broggi | Beam losses in the IR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DB7329BC-FF12-2A7F-B160-894C649C8BFC}"/>
              </a:ext>
            </a:extLst>
          </p:cNvPr>
          <p:cNvSpPr txBox="1">
            <a:spLocks/>
          </p:cNvSpPr>
          <p:nvPr/>
        </p:nvSpPr>
        <p:spPr>
          <a:xfrm>
            <a:off x="2529625" y="6517837"/>
            <a:ext cx="978984" cy="208012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14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/1</a:t>
            </a:r>
            <a:r>
              <a:rPr lang="en-US" dirty="0">
                <a:solidFill>
                  <a:srgbClr val="0033A0"/>
                </a:solidFill>
                <a:latin typeface="Arial"/>
                <a:cs typeface="Arial"/>
              </a:rPr>
              <a:t>1/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2025</a:t>
            </a:r>
          </a:p>
        </p:txBody>
      </p:sp>
    </p:spTree>
    <p:extLst>
      <p:ext uri="{BB962C8B-B14F-4D97-AF65-F5344CB8AC3E}">
        <p14:creationId xmlns:p14="http://schemas.microsoft.com/office/powerpoint/2010/main" val="2453607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ersonalizzato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8590</TotalTime>
  <Words>3258</Words>
  <Application>Microsoft Office PowerPoint</Application>
  <PresentationFormat>Widescreen</PresentationFormat>
  <Paragraphs>596</Paragraphs>
  <Slides>32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Tema di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Giacomo Broggi</dc:creator>
  <cp:lastModifiedBy>Giacomo Broggi</cp:lastModifiedBy>
  <cp:revision>111</cp:revision>
  <dcterms:created xsi:type="dcterms:W3CDTF">2023-11-07T10:09:22Z</dcterms:created>
  <dcterms:modified xsi:type="dcterms:W3CDTF">2025-01-14T10:05:24Z</dcterms:modified>
</cp:coreProperties>
</file>