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3"/>
  </p:notesMasterIdLst>
  <p:sldIdLst>
    <p:sldId id="256" r:id="rId4"/>
    <p:sldId id="762" r:id="rId5"/>
    <p:sldId id="751" r:id="rId6"/>
    <p:sldId id="767" r:id="rId7"/>
    <p:sldId id="754" r:id="rId8"/>
    <p:sldId id="779" r:id="rId9"/>
    <p:sldId id="782" r:id="rId10"/>
    <p:sldId id="775" r:id="rId11"/>
    <p:sldId id="384" r:id="rId12"/>
    <p:sldId id="750" r:id="rId13"/>
    <p:sldId id="759" r:id="rId14"/>
    <p:sldId id="388" r:id="rId15"/>
    <p:sldId id="389" r:id="rId16"/>
    <p:sldId id="387" r:id="rId17"/>
    <p:sldId id="728" r:id="rId18"/>
    <p:sldId id="321" r:id="rId19"/>
    <p:sldId id="545" r:id="rId20"/>
    <p:sldId id="386" r:id="rId21"/>
    <p:sldId id="758" r:id="rId22"/>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762"/>
            <p14:sldId id="751"/>
            <p14:sldId id="767"/>
            <p14:sldId id="754"/>
            <p14:sldId id="779"/>
            <p14:sldId id="782"/>
            <p14:sldId id="775"/>
            <p14:sldId id="384"/>
            <p14:sldId id="750"/>
            <p14:sldId id="759"/>
            <p14:sldId id="388"/>
            <p14:sldId id="389"/>
            <p14:sldId id="387"/>
            <p14:sldId id="728"/>
            <p14:sldId id="321"/>
            <p14:sldId id="545"/>
            <p14:sldId id="386"/>
            <p14:sldId id="75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5AF7"/>
    <a:srgbClr val="FF0300"/>
    <a:srgbClr val="0F124A"/>
    <a:srgbClr val="04FF39"/>
    <a:srgbClr val="E60FF0"/>
    <a:srgbClr val="FF9900"/>
    <a:srgbClr val="05A5FA"/>
    <a:srgbClr val="0000FF"/>
    <a:srgbClr val="00A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54" autoAdjust="0"/>
    <p:restoredTop sz="92585" autoAdjust="0"/>
  </p:normalViewPr>
  <p:slideViewPr>
    <p:cSldViewPr snapToGrid="0">
      <p:cViewPr varScale="1">
        <p:scale>
          <a:sx n="156" d="100"/>
          <a:sy n="156" d="100"/>
        </p:scale>
        <p:origin x="252" y="138"/>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13.01.2025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2134325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CA736-2B98-0BFF-8FA0-23C2FC0970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050BD6-D85D-1414-0D95-F5BDCDC1B2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06A419-902A-FD4E-5B93-D64E628DD22A}"/>
              </a:ext>
            </a:extLst>
          </p:cNvPr>
          <p:cNvSpPr>
            <a:spLocks noGrp="1"/>
          </p:cNvSpPr>
          <p:nvPr>
            <p:ph type="body" idx="1"/>
          </p:nvPr>
        </p:nvSpPr>
        <p:spPr/>
        <p:txBody>
          <a:bodyPr/>
          <a:lstStyle/>
          <a:p>
            <a:r>
              <a:rPr lang="en-GB" dirty="0"/>
              <a:t>Difficult conditions</a:t>
            </a:r>
          </a:p>
          <a:p>
            <a:r>
              <a:rPr lang="en-GB" dirty="0"/>
              <a:t>Radiations, magnetic fields, cryogenic temperature … </a:t>
            </a:r>
          </a:p>
          <a:p>
            <a:r>
              <a:rPr lang="en-GB" dirty="0"/>
              <a:t>Need for an alignment system</a:t>
            </a:r>
          </a:p>
          <a:p>
            <a:r>
              <a:rPr lang="en-GB" dirty="0"/>
              <a:t>A robust and redundant one as conditions will be very </a:t>
            </a:r>
            <a:r>
              <a:rPr lang="en-GB" dirty="0" err="1"/>
              <a:t>difficults</a:t>
            </a:r>
            <a:r>
              <a:rPr lang="en-GB" dirty="0"/>
              <a:t> and the access impossible</a:t>
            </a:r>
          </a:p>
        </p:txBody>
      </p:sp>
      <p:sp>
        <p:nvSpPr>
          <p:cNvPr id="4" name="Slide Number Placeholder 3">
            <a:extLst>
              <a:ext uri="{FF2B5EF4-FFF2-40B4-BE49-F238E27FC236}">
                <a16:creationId xmlns:a16="http://schemas.microsoft.com/office/drawing/2014/main" id="{A611A7B8-F734-6835-090C-2E842B541FD4}"/>
              </a:ext>
            </a:extLst>
          </p:cNvPr>
          <p:cNvSpPr>
            <a:spLocks noGrp="1"/>
          </p:cNvSpPr>
          <p:nvPr>
            <p:ph type="sldNum" sz="quarter" idx="5"/>
          </p:nvPr>
        </p:nvSpPr>
        <p:spPr/>
        <p:txBody>
          <a:bodyPr/>
          <a:lstStyle/>
          <a:p>
            <a:fld id="{CD7EBA44-2749-4505-B776-1307762B45EE}" type="slidenum">
              <a:rPr lang="de-AT" smtClean="0"/>
              <a:t>10</a:t>
            </a:fld>
            <a:endParaRPr lang="de-AT"/>
          </a:p>
        </p:txBody>
      </p:sp>
    </p:spTree>
    <p:extLst>
      <p:ext uri="{BB962C8B-B14F-4D97-AF65-F5344CB8AC3E}">
        <p14:creationId xmlns:p14="http://schemas.microsoft.com/office/powerpoint/2010/main" val="835363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985C0-3C00-C4C0-2BA0-EA66029F27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BDEB25-E981-0143-98CD-35B141596E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AE7A5D-2EEB-D661-B726-533C4C05F37F}"/>
              </a:ext>
            </a:extLst>
          </p:cNvPr>
          <p:cNvSpPr>
            <a:spLocks noGrp="1"/>
          </p:cNvSpPr>
          <p:nvPr>
            <p:ph type="body" idx="1"/>
          </p:nvPr>
        </p:nvSpPr>
        <p:spPr/>
        <p:txBody>
          <a:bodyPr/>
          <a:lstStyle/>
          <a:p>
            <a:r>
              <a:rPr lang="en-GB" dirty="0"/>
              <a:t>Difficult conditions</a:t>
            </a:r>
          </a:p>
          <a:p>
            <a:r>
              <a:rPr lang="en-GB" dirty="0"/>
              <a:t>Radiations, magnetic fields, cryogenic temperature … </a:t>
            </a:r>
          </a:p>
          <a:p>
            <a:r>
              <a:rPr lang="en-GB" dirty="0"/>
              <a:t>Need for an alignment system</a:t>
            </a:r>
          </a:p>
          <a:p>
            <a:r>
              <a:rPr lang="en-GB" dirty="0"/>
              <a:t>A robust and redundant one as conditions will be very </a:t>
            </a:r>
            <a:r>
              <a:rPr lang="en-GB" dirty="0" err="1"/>
              <a:t>difficults</a:t>
            </a:r>
            <a:r>
              <a:rPr lang="en-GB" dirty="0"/>
              <a:t> and the access impossible</a:t>
            </a:r>
          </a:p>
        </p:txBody>
      </p:sp>
      <p:sp>
        <p:nvSpPr>
          <p:cNvPr id="4" name="Slide Number Placeholder 3">
            <a:extLst>
              <a:ext uri="{FF2B5EF4-FFF2-40B4-BE49-F238E27FC236}">
                <a16:creationId xmlns:a16="http://schemas.microsoft.com/office/drawing/2014/main" id="{3F331B3E-B044-EDB3-16F8-AAC3E77008BD}"/>
              </a:ext>
            </a:extLst>
          </p:cNvPr>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581826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2919813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13</a:t>
            </a:fld>
            <a:endParaRPr lang="de-AT"/>
          </a:p>
        </p:txBody>
      </p:sp>
    </p:spTree>
    <p:extLst>
      <p:ext uri="{BB962C8B-B14F-4D97-AF65-F5344CB8AC3E}">
        <p14:creationId xmlns:p14="http://schemas.microsoft.com/office/powerpoint/2010/main" val="2607632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14</a:t>
            </a:fld>
            <a:endParaRPr lang="de-AT"/>
          </a:p>
        </p:txBody>
      </p:sp>
    </p:spTree>
    <p:extLst>
      <p:ext uri="{BB962C8B-B14F-4D97-AF65-F5344CB8AC3E}">
        <p14:creationId xmlns:p14="http://schemas.microsoft.com/office/powerpoint/2010/main" val="2108062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300"/>
              </a:spcBef>
            </a:pPr>
            <a:r>
              <a:rPr lang="en-US" sz="700" dirty="0">
                <a:latin typeface="Arial" panose="020B0604020202020204" pitchFamily="34" charset="0"/>
                <a:cs typeface="Arial" panose="020B0604020202020204" pitchFamily="34" charset="0"/>
              </a:rPr>
              <a:t>In parallel, a requirement was to have the information of the alignment between the two sides of the detector, a link between the two sides was thought about</a:t>
            </a:r>
          </a:p>
          <a:p>
            <a:pPr>
              <a:lnSpc>
                <a:spcPct val="100000"/>
              </a:lnSpc>
              <a:spcBef>
                <a:spcPts val="300"/>
              </a:spcBef>
            </a:pPr>
            <a:r>
              <a:rPr lang="en-US" sz="700" dirty="0">
                <a:latin typeface="Arial" panose="020B0604020202020204" pitchFamily="34" charset="0"/>
                <a:cs typeface="Arial" panose="020B0604020202020204" pitchFamily="34" charset="0"/>
              </a:rPr>
              <a:t>On that point, solutions are existing (LHC is the most obvious example).</a:t>
            </a:r>
          </a:p>
          <a:p>
            <a:pPr>
              <a:lnSpc>
                <a:spcPct val="100000"/>
              </a:lnSpc>
              <a:spcBef>
                <a:spcPts val="300"/>
              </a:spcBef>
            </a:pPr>
            <a:r>
              <a:rPr lang="en-US" sz="700" dirty="0">
                <a:latin typeface="Arial" panose="020B0604020202020204" pitchFamily="34" charset="0"/>
                <a:cs typeface="Arial" panose="020B0604020202020204" pitchFamily="34" charset="0"/>
              </a:rPr>
              <a:t>But the FCC was the occasion to push the R&amp;D in that direction too.</a:t>
            </a:r>
          </a:p>
          <a:p>
            <a:pPr>
              <a:lnSpc>
                <a:spcPct val="100000"/>
              </a:lnSpc>
              <a:spcBef>
                <a:spcPts val="300"/>
              </a:spcBef>
            </a:pPr>
            <a:r>
              <a:rPr lang="en-US" sz="700" dirty="0">
                <a:latin typeface="Arial" panose="020B0604020202020204" pitchFamily="34" charset="0"/>
                <a:cs typeface="Arial" panose="020B0604020202020204" pitchFamily="34" charset="0"/>
              </a:rPr>
              <a:t>The goal was to propose a system even more versatile:</a:t>
            </a:r>
          </a:p>
          <a:p>
            <a:pPr marL="171450" indent="-171450">
              <a:lnSpc>
                <a:spcPct val="100000"/>
              </a:lnSpc>
              <a:spcBef>
                <a:spcPts val="300"/>
              </a:spcBef>
              <a:buFont typeface="Arial" panose="020B0604020202020204" pitchFamily="34" charset="0"/>
              <a:buChar char="•"/>
            </a:pPr>
            <a:r>
              <a:rPr lang="en-US" sz="700" dirty="0">
                <a:latin typeface="Arial" panose="020B0604020202020204" pitchFamily="34" charset="0"/>
                <a:cs typeface="Arial" panose="020B0604020202020204" pitchFamily="34" charset="0"/>
              </a:rPr>
              <a:t>More precise</a:t>
            </a:r>
          </a:p>
          <a:p>
            <a:pPr marL="171450" indent="-171450">
              <a:lnSpc>
                <a:spcPct val="100000"/>
              </a:lnSpc>
              <a:spcBef>
                <a:spcPts val="300"/>
              </a:spcBef>
              <a:buFont typeface="Arial" panose="020B0604020202020204" pitchFamily="34" charset="0"/>
              <a:buChar char="•"/>
            </a:pPr>
            <a:r>
              <a:rPr lang="en-US" sz="700" dirty="0">
                <a:latin typeface="Arial" panose="020B0604020202020204" pitchFamily="34" charset="0"/>
                <a:cs typeface="Arial" panose="020B0604020202020204" pitchFamily="34" charset="0"/>
              </a:rPr>
              <a:t>Allowing a measurement of the detector (for alignment between the detector solenoid and the screening and compensation solenoid for example)</a:t>
            </a:r>
          </a:p>
          <a:p>
            <a:pPr marL="171450" indent="-171450">
              <a:lnSpc>
                <a:spcPct val="100000"/>
              </a:lnSpc>
              <a:spcBef>
                <a:spcPts val="300"/>
              </a:spcBef>
              <a:buFont typeface="Arial" panose="020B0604020202020204" pitchFamily="34" charset="0"/>
              <a:buChar char="•"/>
            </a:pPr>
            <a:r>
              <a:rPr lang="en-US" sz="700" dirty="0">
                <a:latin typeface="Arial" panose="020B0604020202020204" pitchFamily="34" charset="0"/>
                <a:cs typeface="Arial" panose="020B0604020202020204" pitchFamily="34" charset="0"/>
              </a:rPr>
              <a:t>Being  some kind of standalone backbone on which independent subdetector alignment system could attach to have a better knowledge of the alignment in the detector</a:t>
            </a:r>
          </a:p>
          <a:p>
            <a:pPr marL="171450" indent="-171450">
              <a:lnSpc>
                <a:spcPct val="100000"/>
              </a:lnSpc>
              <a:spcBef>
                <a:spcPts val="300"/>
              </a:spcBef>
              <a:buFont typeface="Arial" panose="020B0604020202020204" pitchFamily="34" charset="0"/>
              <a:buChar char="•"/>
            </a:pPr>
            <a:r>
              <a:rPr lang="en-US" sz="700" dirty="0">
                <a:latin typeface="Arial" panose="020B0604020202020204" pitchFamily="34" charset="0"/>
                <a:cs typeface="Arial" panose="020B0604020202020204" pitchFamily="34" charset="0"/>
              </a:rPr>
              <a:t>Be used for the installation and closing of the detector, during openings and closings during shutdowns.</a:t>
            </a: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15</a:t>
            </a:fld>
            <a:endParaRPr lang="de-AT"/>
          </a:p>
        </p:txBody>
      </p:sp>
    </p:spTree>
    <p:extLst>
      <p:ext uri="{BB962C8B-B14F-4D97-AF65-F5344CB8AC3E}">
        <p14:creationId xmlns:p14="http://schemas.microsoft.com/office/powerpoint/2010/main" val="833638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4089489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17</a:t>
            </a:fld>
            <a:endParaRPr lang="de-AT"/>
          </a:p>
        </p:txBody>
      </p:sp>
    </p:spTree>
    <p:extLst>
      <p:ext uri="{BB962C8B-B14F-4D97-AF65-F5344CB8AC3E}">
        <p14:creationId xmlns:p14="http://schemas.microsoft.com/office/powerpoint/2010/main" val="1762612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818516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E98BD-BEED-12A7-502F-1AC1F2F7EB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0D3E68-C4B7-66E7-4BB8-0769C88674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4A4B26-FC13-C4E4-1C4A-BEBCB8844C93}"/>
              </a:ext>
            </a:extLst>
          </p:cNvPr>
          <p:cNvSpPr>
            <a:spLocks noGrp="1"/>
          </p:cNvSpPr>
          <p:nvPr>
            <p:ph type="body" idx="1"/>
          </p:nvPr>
        </p:nvSpPr>
        <p:spPr/>
        <p:txBody>
          <a:bodyPr/>
          <a:lstStyle/>
          <a:p>
            <a:r>
              <a:rPr lang="en-GB" dirty="0"/>
              <a:t>Difficult conditions</a:t>
            </a:r>
          </a:p>
          <a:p>
            <a:r>
              <a:rPr lang="en-GB" dirty="0"/>
              <a:t>Radiations, magnetic fields, cryogenic temperature … </a:t>
            </a:r>
          </a:p>
          <a:p>
            <a:r>
              <a:rPr lang="en-GB" dirty="0"/>
              <a:t>Need for an alignment system</a:t>
            </a:r>
          </a:p>
          <a:p>
            <a:r>
              <a:rPr lang="en-GB" dirty="0"/>
              <a:t>A robust and redundant one as conditions will be very </a:t>
            </a:r>
            <a:r>
              <a:rPr lang="en-GB" dirty="0" err="1"/>
              <a:t>difficults</a:t>
            </a:r>
            <a:r>
              <a:rPr lang="en-GB" dirty="0"/>
              <a:t> and the access impossible</a:t>
            </a:r>
          </a:p>
        </p:txBody>
      </p:sp>
      <p:sp>
        <p:nvSpPr>
          <p:cNvPr id="4" name="Slide Number Placeholder 3">
            <a:extLst>
              <a:ext uri="{FF2B5EF4-FFF2-40B4-BE49-F238E27FC236}">
                <a16:creationId xmlns:a16="http://schemas.microsoft.com/office/drawing/2014/main" id="{4D6A8CBE-BF2A-F2B1-0BC8-37010A7F40CB}"/>
              </a:ext>
            </a:extLst>
          </p:cNvPr>
          <p:cNvSpPr>
            <a:spLocks noGrp="1"/>
          </p:cNvSpPr>
          <p:nvPr>
            <p:ph type="sldNum" sz="quarter" idx="5"/>
          </p:nvPr>
        </p:nvSpPr>
        <p:spPr/>
        <p:txBody>
          <a:bodyPr/>
          <a:lstStyle/>
          <a:p>
            <a:fld id="{CD7EBA44-2749-4505-B776-1307762B45EE}" type="slidenum">
              <a:rPr lang="de-AT" smtClean="0"/>
              <a:t>19</a:t>
            </a:fld>
            <a:endParaRPr lang="de-AT"/>
          </a:p>
        </p:txBody>
      </p:sp>
    </p:spTree>
    <p:extLst>
      <p:ext uri="{BB962C8B-B14F-4D97-AF65-F5344CB8AC3E}">
        <p14:creationId xmlns:p14="http://schemas.microsoft.com/office/powerpoint/2010/main" val="1310352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7014E-EA65-C4EE-228D-48560BD58C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950F1C-71A1-9642-85E5-46DA31749E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63CC09-ADBA-3243-EDE0-10913F21216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C2A6965-A133-CC53-4EEF-5B5342EAA01E}"/>
              </a:ext>
            </a:extLst>
          </p:cNvPr>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1425131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82CC0-EAA6-3871-80D1-B726801436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FF79E1-8618-B7E1-85F8-A24B2C1123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5CF2A8-5DCA-C810-E888-B899818F1F3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CC5F28C-0350-FAF4-26C8-CF68EB5AEAB5}"/>
              </a:ext>
            </a:extLst>
          </p:cNvPr>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3932776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9FAAD-BA40-7C68-3A93-508BA09E66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68CBD3-89BE-27FB-7033-36B26584CB8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E5FDD1-D6C7-B5D5-CB8E-12F6BC582FC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F54F9DF-684B-D9EF-B918-4E20908CA769}"/>
              </a:ext>
            </a:extLst>
          </p:cNvPr>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1148070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E4CFC5-3A50-2CA0-7896-30B48369F5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6D5BEB-D11E-EA0A-EBEB-56E85E407F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10EBC1-3022-9480-F2C6-5586E727ADA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6160E18-E66E-8AB1-4C6F-3CDCF0FA05BB}"/>
              </a:ext>
            </a:extLst>
          </p:cNvPr>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2956471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D5E09-974F-0A98-387E-F3BCBE278F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8F933E-2002-15C4-7638-80DEFE0210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74C2D1-7178-0018-1A1A-8FCBCD32B98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2174EA0-335E-07A1-06F1-72537B130470}"/>
              </a:ext>
            </a:extLst>
          </p:cNvPr>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1431767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C66D1-0E7E-B37D-860F-9304DE8B20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45C1E4-7CD4-34C0-EDEF-90144C775C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4447FF-D2FD-C144-3BF9-87CA671ECF7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79AFFE4-7FF1-E55E-7C74-21E0E1727C16}"/>
              </a:ext>
            </a:extLst>
          </p:cNvPr>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190732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211EC5-5221-7C97-606F-F41EDD92E1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AA08FE-59E2-1CB9-99EA-127F4BA779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CF84BD-86EF-A7B4-F68D-8AA2BD5D343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951FBB6-7660-22E6-4A78-3AFCBE45A9B1}"/>
              </a:ext>
            </a:extLst>
          </p:cNvPr>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2129342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1778597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315047313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100814"/>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187"/>
            <a:ext cx="324000"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74222"/>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6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299" y="79098"/>
            <a:ext cx="324000"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74133"/>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7423"/>
            <a:ext cx="324000"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0.png"/><Relationship Id="rId7"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hyperlink" Target="https://citeseerx.ist.psu.edu/document?repid=rep1&amp;type=pdf&amp;doi=beb125cf567dabead77c89db1c7be9b468013c87" TargetMode="External"/><Relationship Id="rId11" Type="http://schemas.openxmlformats.org/officeDocument/2006/relationships/image" Target="../media/image56.png"/><Relationship Id="rId5" Type="http://schemas.openxmlformats.org/officeDocument/2006/relationships/image" Target="../media/image52.png"/><Relationship Id="rId10" Type="http://schemas.openxmlformats.org/officeDocument/2006/relationships/hyperlink" Target="https://cds.cern.ch/record/1291618/files/ATL-INDET-SLIDE-2010-293.pdf" TargetMode="External"/><Relationship Id="rId4" Type="http://schemas.openxmlformats.org/officeDocument/2006/relationships/image" Target="../media/image51.png"/><Relationship Id="rId9" Type="http://schemas.openxmlformats.org/officeDocument/2006/relationships/image" Target="../media/image55.png"/></Relationships>
</file>

<file path=ppt/slides/_rels/slide13.xml.rels><?xml version="1.0" encoding="UTF-8" standalone="yes"?>
<Relationships xmlns="http://schemas.openxmlformats.org/package/2006/relationships"><Relationship Id="rId8" Type="http://schemas.openxmlformats.org/officeDocument/2006/relationships/hyperlink" Target="https://cds.cern.ch/record/1291618/files/ATL-INDET-SLIDE-2010-293.pdf" TargetMode="External"/><Relationship Id="rId3" Type="http://schemas.openxmlformats.org/officeDocument/2006/relationships/image" Target="../media/image40.png"/><Relationship Id="rId7"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hyperlink" Target="https://inspirehep.net/files/1caaf8b00a8ad206fd3639ff312642b5"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40.png"/><Relationship Id="rId7" Type="http://schemas.openxmlformats.org/officeDocument/2006/relationships/image" Target="../media/image63.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hyperlink" Target="https://web.archive.org/web/20180728124058id_/http:/cds.cern.ch/record/1089861/files/muon-pub-2008-003.pdf" TargetMode="External"/><Relationship Id="rId4" Type="http://schemas.openxmlformats.org/officeDocument/2006/relationships/image" Target="../media/image60.png"/><Relationship Id="rId9" Type="http://schemas.openxmlformats.org/officeDocument/2006/relationships/hyperlink" Target="https://www.opensourceinstruments.com/BCAM/BCAM.ph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6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hyperlink" Target="https://iopscience.iop.org/article/10.1088/1361-6501/acc6e3" TargetMode="Externa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40.png"/><Relationship Id="rId7" Type="http://schemas.openxmlformats.org/officeDocument/2006/relationships/image" Target="../media/image72.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hyperlink" Target="https://ora.ox.ac.uk/objects/uuid:6acabf17-c2f8-4f0c-a5c7-5bea30982b94/download_file?safe_filename=Coe_P_Dphil_thesis_2001.pdf&amp;file_format=pdf&amp;type_of_work=Thesis" TargetMode="External"/><Relationship Id="rId4" Type="http://schemas.openxmlformats.org/officeDocument/2006/relationships/image" Target="../media/image69.png"/><Relationship Id="rId9" Type="http://schemas.openxmlformats.org/officeDocument/2006/relationships/image" Target="../media/image74.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hyperlink" Target="https://iopscience.iop.org/article/10.1088/1361-6501/acc6e3" TargetMode="External"/><Relationship Id="rId4" Type="http://schemas.openxmlformats.org/officeDocument/2006/relationships/image" Target="../media/image12.png"/><Relationship Id="rId9"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29.png"/><Relationship Id="rId3" Type="http://schemas.openxmlformats.org/officeDocument/2006/relationships/image" Target="../media/image11.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hyperlink" Target="https://iopscience.iop.org/article/10.1088/1361-6501/acc6e3" TargetMode="External"/><Relationship Id="rId2" Type="http://schemas.openxmlformats.org/officeDocument/2006/relationships/notesSlide" Target="../notesSlides/notesSlide5.xml"/><Relationship Id="rId16"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s>
</file>

<file path=ppt/slides/_rels/slide6.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11.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32.jpg"/><Relationship Id="rId5" Type="http://schemas.openxmlformats.org/officeDocument/2006/relationships/image" Target="../media/image31.jpeg"/><Relationship Id="rId4" Type="http://schemas.openxmlformats.org/officeDocument/2006/relationships/image" Target="../media/image30.png"/><Relationship Id="rId9" Type="http://schemas.openxmlformats.org/officeDocument/2006/relationships/hyperlink" Target="https://indico.slac.stanford.edu/event/9126/contributions/10284/attachments/4641/12596/Status%20of%20geodetic%20studies%20and%20alignment%20perspectives%20for%20the%20CERN%20FCC.pdf"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s://indico.slac.stanford.edu/event/9126/contributions/10284/attachments/4641/12596/Status%20of%20geodetic%20studies%20and%20alignment%20perspectives%20for%20the%20CERN%20FCC.pdf" TargetMode="External"/><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3.PNG"/><Relationship Id="rId9" Type="http://schemas.openxmlformats.org/officeDocument/2006/relationships/image" Target="../media/image39.jpeg"/></Relationships>
</file>

<file path=ppt/slides/_rels/slide8.xml.rels><?xml version="1.0" encoding="UTF-8" standalone="yes"?>
<Relationships xmlns="http://schemas.openxmlformats.org/package/2006/relationships"><Relationship Id="rId8" Type="http://schemas.openxmlformats.org/officeDocument/2006/relationships/hyperlink" Target="https://proceedings.ihep.ac.cn/ibic2024/pdf/TUP46.pdf" TargetMode="External"/><Relationship Id="rId3" Type="http://schemas.openxmlformats.org/officeDocument/2006/relationships/image" Target="../media/image40.png"/><Relationship Id="rId7" Type="http://schemas.openxmlformats.org/officeDocument/2006/relationships/hyperlink" Target="https://ieeexplore.ieee.org/stamp/stamp.jsp?tp=&amp;arnumber=7960884"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svg"/><Relationship Id="rId10" Type="http://schemas.openxmlformats.org/officeDocument/2006/relationships/image" Target="../media/image45.jpeg"/><Relationship Id="rId4" Type="http://schemas.openxmlformats.org/officeDocument/2006/relationships/image" Target="../media/image41.png"/><Relationship Id="rId9" Type="http://schemas.openxmlformats.org/officeDocument/2006/relationships/image" Target="../media/image44.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74550" y="1330474"/>
            <a:ext cx="8263350" cy="1790700"/>
          </a:xfrm>
        </p:spPr>
        <p:txBody>
          <a:bodyPr/>
          <a:lstStyle/>
          <a:p>
            <a:pPr>
              <a:lnSpc>
                <a:spcPct val="100000"/>
              </a:lnSpc>
            </a:pPr>
            <a:r>
              <a:rPr lang="en-US" dirty="0"/>
              <a:t>FCC-</a:t>
            </a:r>
            <a:r>
              <a:rPr lang="en-US" dirty="0" err="1"/>
              <a:t>ee</a:t>
            </a:r>
            <a:r>
              <a:rPr lang="en-US" dirty="0"/>
              <a:t> MDI </a:t>
            </a:r>
            <a:br>
              <a:rPr lang="en-US" dirty="0"/>
            </a:br>
            <a:r>
              <a:rPr lang="en-US" dirty="0"/>
              <a:t>Alignment System update </a:t>
            </a:r>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299" y="61740"/>
            <a:ext cx="324000" cy="170071"/>
          </a:xfrm>
        </p:spPr>
        <p:txBody>
          <a:bodyPr/>
          <a:lstStyle/>
          <a:p>
            <a:fld id="{88A1DFE4-5FC5-43BD-BB7E-75EAD82B965F}" type="slidenum">
              <a:rPr lang="de-AT" smtClean="0"/>
              <a:pPr/>
              <a:t>1</a:t>
            </a:fld>
            <a:endParaRPr lang="de-AT" dirty="0"/>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10" name="Textfeld 2">
            <a:extLst>
              <a:ext uri="{FF2B5EF4-FFF2-40B4-BE49-F238E27FC236}">
                <a16:creationId xmlns:a16="http://schemas.microsoft.com/office/drawing/2014/main" id="{D0B98B8F-1C0B-4F14-878D-EF53A7F39702}"/>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11" name="Textfeld 1">
            <a:extLst>
              <a:ext uri="{FF2B5EF4-FFF2-40B4-BE49-F238E27FC236}">
                <a16:creationId xmlns:a16="http://schemas.microsoft.com/office/drawing/2014/main" id="{AA3EAAE7-A07F-4A1D-8068-375036CA0D34}"/>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F962E-56C0-AA31-A7F5-1A697B1D5743}"/>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848F1FD3-251D-0E5D-44FD-877B2303CF5C}"/>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9</a:t>
            </a:r>
          </a:p>
        </p:txBody>
      </p:sp>
      <p:sp>
        <p:nvSpPr>
          <p:cNvPr id="5" name="Rectangle 4">
            <a:extLst>
              <a:ext uri="{FF2B5EF4-FFF2-40B4-BE49-F238E27FC236}">
                <a16:creationId xmlns:a16="http://schemas.microsoft.com/office/drawing/2014/main" id="{20E44628-4843-C175-DE0B-4395C71E90D3}"/>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8B017304-86BA-FD6B-83F9-148CCDE191BE}"/>
              </a:ext>
            </a:extLst>
          </p:cNvPr>
          <p:cNvPicPr>
            <a:picLocks noChangeAspect="1"/>
          </p:cNvPicPr>
          <p:nvPr/>
        </p:nvPicPr>
        <p:blipFill>
          <a:blip r:embed="rId3"/>
          <a:srcRect r="8364"/>
          <a:stretch/>
        </p:blipFill>
        <p:spPr>
          <a:xfrm>
            <a:off x="49096" y="797220"/>
            <a:ext cx="3534862" cy="2469599"/>
          </a:xfrm>
          <a:prstGeom prst="rect">
            <a:avLst/>
          </a:prstGeom>
        </p:spPr>
      </p:pic>
      <p:pic>
        <p:nvPicPr>
          <p:cNvPr id="3" name="Picture 2">
            <a:extLst>
              <a:ext uri="{FF2B5EF4-FFF2-40B4-BE49-F238E27FC236}">
                <a16:creationId xmlns:a16="http://schemas.microsoft.com/office/drawing/2014/main" id="{D9CB9F98-C9DD-36C0-22F5-AD07ECC0DEED}"/>
              </a:ext>
            </a:extLst>
          </p:cNvPr>
          <p:cNvPicPr>
            <a:picLocks noChangeAspect="1"/>
          </p:cNvPicPr>
          <p:nvPr/>
        </p:nvPicPr>
        <p:blipFill>
          <a:blip r:embed="rId4">
            <a:clrChange>
              <a:clrFrom>
                <a:srgbClr val="FFFFFF"/>
              </a:clrFrom>
              <a:clrTo>
                <a:srgbClr val="FFFFFF">
                  <a:alpha val="0"/>
                </a:srgbClr>
              </a:clrTo>
            </a:clrChange>
          </a:blip>
          <a:srcRect r="3208"/>
          <a:stretch/>
        </p:blipFill>
        <p:spPr>
          <a:xfrm>
            <a:off x="3392074" y="443788"/>
            <a:ext cx="5801021" cy="4577244"/>
          </a:xfrm>
          <a:prstGeom prst="rect">
            <a:avLst/>
          </a:prstGeom>
        </p:spPr>
      </p:pic>
      <p:pic>
        <p:nvPicPr>
          <p:cNvPr id="4" name="Picture 3">
            <a:extLst>
              <a:ext uri="{FF2B5EF4-FFF2-40B4-BE49-F238E27FC236}">
                <a16:creationId xmlns:a16="http://schemas.microsoft.com/office/drawing/2014/main" id="{72CF63E4-929F-0880-6E85-91904E8957F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33349" y="3205410"/>
            <a:ext cx="3172783" cy="1938090"/>
          </a:xfrm>
          <a:prstGeom prst="rect">
            <a:avLst/>
          </a:prstGeom>
        </p:spPr>
      </p:pic>
      <p:sp>
        <p:nvSpPr>
          <p:cNvPr id="14" name="TextBox 13">
            <a:extLst>
              <a:ext uri="{FF2B5EF4-FFF2-40B4-BE49-F238E27FC236}">
                <a16:creationId xmlns:a16="http://schemas.microsoft.com/office/drawing/2014/main" id="{E5765B0D-9B6B-367F-E9F7-8A541EDD66AE}"/>
              </a:ext>
            </a:extLst>
          </p:cNvPr>
          <p:cNvSpPr txBox="1"/>
          <p:nvPr/>
        </p:nvSpPr>
        <p:spPr>
          <a:xfrm>
            <a:off x="0" y="389830"/>
            <a:ext cx="2776722" cy="276999"/>
          </a:xfrm>
          <a:prstGeom prst="rect">
            <a:avLst/>
          </a:prstGeom>
          <a:noFill/>
        </p:spPr>
        <p:txBody>
          <a:bodyPr wrap="none" rtlCol="0">
            <a:spAutoFit/>
          </a:bodyPr>
          <a:lstStyle/>
          <a:p>
            <a:pPr algn="l"/>
            <a:r>
              <a:rPr lang="en-US" sz="1200" dirty="0"/>
              <a:t>External alignment system proposition</a:t>
            </a:r>
          </a:p>
        </p:txBody>
      </p:sp>
      <p:sp>
        <p:nvSpPr>
          <p:cNvPr id="6" name="Textfeld 2">
            <a:extLst>
              <a:ext uri="{FF2B5EF4-FFF2-40B4-BE49-F238E27FC236}">
                <a16:creationId xmlns:a16="http://schemas.microsoft.com/office/drawing/2014/main" id="{2652D2F7-BB54-9EC9-CF15-E4F197456189}"/>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9" name="TextBox 8">
            <a:extLst>
              <a:ext uri="{FF2B5EF4-FFF2-40B4-BE49-F238E27FC236}">
                <a16:creationId xmlns:a16="http://schemas.microsoft.com/office/drawing/2014/main" id="{FC297E6D-1F1E-288D-4340-AEA6F79FEDE5}"/>
              </a:ext>
            </a:extLst>
          </p:cNvPr>
          <p:cNvSpPr txBox="1"/>
          <p:nvPr/>
        </p:nvSpPr>
        <p:spPr>
          <a:xfrm>
            <a:off x="7352533" y="4019723"/>
            <a:ext cx="1874018" cy="461665"/>
          </a:xfrm>
          <a:prstGeom prst="rect">
            <a:avLst/>
          </a:prstGeom>
          <a:noFill/>
        </p:spPr>
        <p:txBody>
          <a:bodyPr wrap="square" rtlCol="0">
            <a:spAutoFit/>
          </a:bodyPr>
          <a:lstStyle/>
          <a:p>
            <a:pPr algn="l"/>
            <a:r>
              <a:rPr lang="en-US" sz="1200" dirty="0"/>
              <a:t>Interferometric distance measurement network</a:t>
            </a:r>
          </a:p>
        </p:txBody>
      </p:sp>
      <p:cxnSp>
        <p:nvCxnSpPr>
          <p:cNvPr id="11" name="Straight Arrow Connector 10">
            <a:extLst>
              <a:ext uri="{FF2B5EF4-FFF2-40B4-BE49-F238E27FC236}">
                <a16:creationId xmlns:a16="http://schemas.microsoft.com/office/drawing/2014/main" id="{0CC8F39F-5D93-B4B2-4177-59B29A41007A}"/>
              </a:ext>
            </a:extLst>
          </p:cNvPr>
          <p:cNvCxnSpPr>
            <a:stCxn id="9" idx="0"/>
          </p:cNvCxnSpPr>
          <p:nvPr/>
        </p:nvCxnSpPr>
        <p:spPr>
          <a:xfrm flipH="1" flipV="1">
            <a:off x="7677150" y="3594100"/>
            <a:ext cx="612392" cy="425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50E84B1-659B-2454-15BD-A1CE3AD14236}"/>
              </a:ext>
            </a:extLst>
          </p:cNvPr>
          <p:cNvSpPr txBox="1"/>
          <p:nvPr/>
        </p:nvSpPr>
        <p:spPr>
          <a:xfrm>
            <a:off x="2545582" y="4083223"/>
            <a:ext cx="2826517" cy="646331"/>
          </a:xfrm>
          <a:prstGeom prst="rect">
            <a:avLst/>
          </a:prstGeom>
          <a:noFill/>
        </p:spPr>
        <p:txBody>
          <a:bodyPr wrap="square" rtlCol="0">
            <a:spAutoFit/>
          </a:bodyPr>
          <a:lstStyle/>
          <a:p>
            <a:pPr algn="l"/>
            <a:r>
              <a:rPr lang="en-US" sz="1200" dirty="0"/>
              <a:t>In parallel, currently looking at an alignment monitoring system for the inner tracker</a:t>
            </a:r>
          </a:p>
        </p:txBody>
      </p:sp>
      <p:cxnSp>
        <p:nvCxnSpPr>
          <p:cNvPr id="15" name="Straight Arrow Connector 14">
            <a:extLst>
              <a:ext uri="{FF2B5EF4-FFF2-40B4-BE49-F238E27FC236}">
                <a16:creationId xmlns:a16="http://schemas.microsoft.com/office/drawing/2014/main" id="{CB463ADC-B6EB-182F-DAA3-6BF6C21A91E3}"/>
              </a:ext>
            </a:extLst>
          </p:cNvPr>
          <p:cNvCxnSpPr/>
          <p:nvPr/>
        </p:nvCxnSpPr>
        <p:spPr>
          <a:xfrm flipH="1" flipV="1">
            <a:off x="1860550" y="2089150"/>
            <a:ext cx="1822450" cy="197485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2" name="Textfeld 1">
            <a:extLst>
              <a:ext uri="{FF2B5EF4-FFF2-40B4-BE49-F238E27FC236}">
                <a16:creationId xmlns:a16="http://schemas.microsoft.com/office/drawing/2014/main" id="{D6883EA8-FB0C-147D-5F6A-9CD9E7481C3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277356309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0D07D-6491-EFBB-95F6-DE6FD75045E2}"/>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3269955C-2969-BE6D-BCF8-2DC822B5459A}"/>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5" name="Rectangle 4">
            <a:extLst>
              <a:ext uri="{FF2B5EF4-FFF2-40B4-BE49-F238E27FC236}">
                <a16:creationId xmlns:a16="http://schemas.microsoft.com/office/drawing/2014/main" id="{B05A74C7-6A84-D036-E59F-6220CB08FDE4}"/>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46387C40-D29F-CDD8-D40A-F0C56A749A93}"/>
              </a:ext>
            </a:extLst>
          </p:cNvPr>
          <p:cNvPicPr>
            <a:picLocks noChangeAspect="1"/>
          </p:cNvPicPr>
          <p:nvPr/>
        </p:nvPicPr>
        <p:blipFill>
          <a:blip r:embed="rId3">
            <a:clrChange>
              <a:clrFrom>
                <a:srgbClr val="FFFFFF"/>
              </a:clrFrom>
              <a:clrTo>
                <a:srgbClr val="FFFFFF">
                  <a:alpha val="0"/>
                </a:srgbClr>
              </a:clrTo>
            </a:clrChange>
          </a:blip>
          <a:srcRect l="2075" r="3208" b="2028"/>
          <a:stretch/>
        </p:blipFill>
        <p:spPr>
          <a:xfrm>
            <a:off x="146050" y="483706"/>
            <a:ext cx="5676644" cy="4484423"/>
          </a:xfrm>
          <a:prstGeom prst="rect">
            <a:avLst/>
          </a:prstGeom>
        </p:spPr>
      </p:pic>
      <p:pic>
        <p:nvPicPr>
          <p:cNvPr id="11" name="Picture 10" descr="A metal ruler and a piece of metal&#10;&#10;Description automatically generated with medium confidence">
            <a:extLst>
              <a:ext uri="{FF2B5EF4-FFF2-40B4-BE49-F238E27FC236}">
                <a16:creationId xmlns:a16="http://schemas.microsoft.com/office/drawing/2014/main" id="{924C6DC4-F555-A7C1-A8EB-9AD08F5B5AA0}"/>
              </a:ext>
            </a:extLst>
          </p:cNvPr>
          <p:cNvPicPr>
            <a:picLocks noChangeAspect="1"/>
          </p:cNvPicPr>
          <p:nvPr/>
        </p:nvPicPr>
        <p:blipFill>
          <a:blip r:embed="rId4">
            <a:extLst>
              <a:ext uri="{28A0092B-C50C-407E-A947-70E740481C1C}">
                <a14:useLocalDpi xmlns:a14="http://schemas.microsoft.com/office/drawing/2010/main" val="0"/>
              </a:ext>
            </a:extLst>
          </a:blip>
          <a:srcRect l="4809" t="10738" b="20060"/>
          <a:stretch/>
        </p:blipFill>
        <p:spPr>
          <a:xfrm>
            <a:off x="5548532" y="375212"/>
            <a:ext cx="3577183" cy="1950426"/>
          </a:xfrm>
          <a:prstGeom prst="rect">
            <a:avLst/>
          </a:prstGeom>
        </p:spPr>
      </p:pic>
      <p:pic>
        <p:nvPicPr>
          <p:cNvPr id="13" name="Picture 12" descr="A ruler and a glass ball&#10;&#10;Description automatically generated">
            <a:extLst>
              <a:ext uri="{FF2B5EF4-FFF2-40B4-BE49-F238E27FC236}">
                <a16:creationId xmlns:a16="http://schemas.microsoft.com/office/drawing/2014/main" id="{00A27B9B-3595-23E7-BC09-BA490CE31050}"/>
              </a:ext>
            </a:extLst>
          </p:cNvPr>
          <p:cNvPicPr>
            <a:picLocks noChangeAspect="1"/>
          </p:cNvPicPr>
          <p:nvPr/>
        </p:nvPicPr>
        <p:blipFill>
          <a:blip r:embed="rId5">
            <a:extLst>
              <a:ext uri="{28A0092B-C50C-407E-A947-70E740481C1C}">
                <a14:useLocalDpi xmlns:a14="http://schemas.microsoft.com/office/drawing/2010/main" val="0"/>
              </a:ext>
            </a:extLst>
          </a:blip>
          <a:srcRect t="51066"/>
          <a:stretch/>
        </p:blipFill>
        <p:spPr>
          <a:xfrm>
            <a:off x="4780657" y="3633053"/>
            <a:ext cx="2282932" cy="1489496"/>
          </a:xfrm>
          <a:prstGeom prst="rect">
            <a:avLst/>
          </a:prstGeom>
        </p:spPr>
      </p:pic>
      <p:pic>
        <p:nvPicPr>
          <p:cNvPr id="9" name="Picture 8" descr="A metal ruler and a square object&#10;&#10;Description automatically generated">
            <a:extLst>
              <a:ext uri="{FF2B5EF4-FFF2-40B4-BE49-F238E27FC236}">
                <a16:creationId xmlns:a16="http://schemas.microsoft.com/office/drawing/2014/main" id="{8E79EB6B-6340-94F5-1A64-F5210531A391}"/>
              </a:ext>
            </a:extLst>
          </p:cNvPr>
          <p:cNvPicPr>
            <a:picLocks noChangeAspect="1"/>
          </p:cNvPicPr>
          <p:nvPr/>
        </p:nvPicPr>
        <p:blipFill>
          <a:blip r:embed="rId6">
            <a:extLst>
              <a:ext uri="{28A0092B-C50C-407E-A947-70E740481C1C}">
                <a14:useLocalDpi xmlns:a14="http://schemas.microsoft.com/office/drawing/2010/main" val="0"/>
              </a:ext>
            </a:extLst>
          </a:blip>
          <a:srcRect l="13570" t="18732" b="4191"/>
          <a:stretch/>
        </p:blipFill>
        <p:spPr>
          <a:xfrm>
            <a:off x="7088134" y="2706379"/>
            <a:ext cx="2033530" cy="2417943"/>
          </a:xfrm>
          <a:prstGeom prst="rect">
            <a:avLst/>
          </a:prstGeom>
        </p:spPr>
      </p:pic>
      <p:sp>
        <p:nvSpPr>
          <p:cNvPr id="10" name="TextBox 9">
            <a:extLst>
              <a:ext uri="{FF2B5EF4-FFF2-40B4-BE49-F238E27FC236}">
                <a16:creationId xmlns:a16="http://schemas.microsoft.com/office/drawing/2014/main" id="{8913BF76-C967-9963-C59F-53A84D8C28CE}"/>
              </a:ext>
            </a:extLst>
          </p:cNvPr>
          <p:cNvSpPr txBox="1"/>
          <p:nvPr/>
        </p:nvSpPr>
        <p:spPr>
          <a:xfrm>
            <a:off x="6123407" y="3412595"/>
            <a:ext cx="1072795" cy="276999"/>
          </a:xfrm>
          <a:prstGeom prst="rect">
            <a:avLst/>
          </a:prstGeom>
          <a:noFill/>
        </p:spPr>
        <p:txBody>
          <a:bodyPr wrap="square" rtlCol="0">
            <a:spAutoFit/>
          </a:bodyPr>
          <a:lstStyle/>
          <a:p>
            <a:pPr algn="l"/>
            <a:r>
              <a:rPr lang="en-US" sz="1200" dirty="0"/>
              <a:t>Glass beads</a:t>
            </a:r>
          </a:p>
        </p:txBody>
      </p:sp>
      <p:sp>
        <p:nvSpPr>
          <p:cNvPr id="12" name="TextBox 11">
            <a:extLst>
              <a:ext uri="{FF2B5EF4-FFF2-40B4-BE49-F238E27FC236}">
                <a16:creationId xmlns:a16="http://schemas.microsoft.com/office/drawing/2014/main" id="{51532466-82A0-B863-A414-56C41BA731B2}"/>
              </a:ext>
            </a:extLst>
          </p:cNvPr>
          <p:cNvSpPr txBox="1"/>
          <p:nvPr/>
        </p:nvSpPr>
        <p:spPr>
          <a:xfrm>
            <a:off x="7546931" y="2481493"/>
            <a:ext cx="1722329" cy="276999"/>
          </a:xfrm>
          <a:prstGeom prst="rect">
            <a:avLst/>
          </a:prstGeom>
          <a:noFill/>
        </p:spPr>
        <p:txBody>
          <a:bodyPr wrap="square" rtlCol="0">
            <a:spAutoFit/>
          </a:bodyPr>
          <a:lstStyle/>
          <a:p>
            <a:pPr algn="l"/>
            <a:r>
              <a:rPr lang="en-US" sz="1200" dirty="0"/>
              <a:t>Glass bead supports</a:t>
            </a:r>
          </a:p>
        </p:txBody>
      </p:sp>
      <p:sp>
        <p:nvSpPr>
          <p:cNvPr id="14" name="TextBox 13">
            <a:extLst>
              <a:ext uri="{FF2B5EF4-FFF2-40B4-BE49-F238E27FC236}">
                <a16:creationId xmlns:a16="http://schemas.microsoft.com/office/drawing/2014/main" id="{A2CA3827-6B5C-79A5-B4D2-F1B8A1B57D00}"/>
              </a:ext>
            </a:extLst>
          </p:cNvPr>
          <p:cNvSpPr txBox="1"/>
          <p:nvPr/>
        </p:nvSpPr>
        <p:spPr>
          <a:xfrm>
            <a:off x="5488488" y="2264375"/>
            <a:ext cx="3586619" cy="276999"/>
          </a:xfrm>
          <a:prstGeom prst="rect">
            <a:avLst/>
          </a:prstGeom>
          <a:noFill/>
        </p:spPr>
        <p:txBody>
          <a:bodyPr wrap="square" rtlCol="0">
            <a:spAutoFit/>
          </a:bodyPr>
          <a:lstStyle/>
          <a:p>
            <a:pPr algn="l"/>
            <a:r>
              <a:rPr lang="en-US" sz="1200" dirty="0"/>
              <a:t>Collimator and Corner Cube retroreflector</a:t>
            </a:r>
          </a:p>
        </p:txBody>
      </p:sp>
      <p:sp>
        <p:nvSpPr>
          <p:cNvPr id="15" name="TextBox 14">
            <a:extLst>
              <a:ext uri="{FF2B5EF4-FFF2-40B4-BE49-F238E27FC236}">
                <a16:creationId xmlns:a16="http://schemas.microsoft.com/office/drawing/2014/main" id="{7B9A9440-D5E4-8E96-DBC3-69851AC0135B}"/>
              </a:ext>
            </a:extLst>
          </p:cNvPr>
          <p:cNvSpPr txBox="1"/>
          <p:nvPr/>
        </p:nvSpPr>
        <p:spPr>
          <a:xfrm>
            <a:off x="0" y="389830"/>
            <a:ext cx="2565126" cy="276999"/>
          </a:xfrm>
          <a:prstGeom prst="rect">
            <a:avLst/>
          </a:prstGeom>
          <a:noFill/>
        </p:spPr>
        <p:txBody>
          <a:bodyPr wrap="none" rtlCol="0">
            <a:spAutoFit/>
          </a:bodyPr>
          <a:lstStyle/>
          <a:p>
            <a:pPr algn="l"/>
            <a:r>
              <a:rPr lang="en-US" sz="1200" dirty="0"/>
              <a:t>External alignment system sensors</a:t>
            </a:r>
          </a:p>
        </p:txBody>
      </p:sp>
      <p:sp>
        <p:nvSpPr>
          <p:cNvPr id="4" name="Textfeld 2">
            <a:extLst>
              <a:ext uri="{FF2B5EF4-FFF2-40B4-BE49-F238E27FC236}">
                <a16:creationId xmlns:a16="http://schemas.microsoft.com/office/drawing/2014/main" id="{5649865B-EB8C-F440-CE04-20291A3F154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7" name="TextBox 6">
            <a:extLst>
              <a:ext uri="{FF2B5EF4-FFF2-40B4-BE49-F238E27FC236}">
                <a16:creationId xmlns:a16="http://schemas.microsoft.com/office/drawing/2014/main" id="{F0593F57-1B31-A899-BA34-AC6484678568}"/>
              </a:ext>
            </a:extLst>
          </p:cNvPr>
          <p:cNvSpPr txBox="1"/>
          <p:nvPr/>
        </p:nvSpPr>
        <p:spPr>
          <a:xfrm>
            <a:off x="0" y="4220170"/>
            <a:ext cx="2235199" cy="923330"/>
          </a:xfrm>
          <a:prstGeom prst="rect">
            <a:avLst/>
          </a:prstGeom>
          <a:noFill/>
        </p:spPr>
        <p:txBody>
          <a:bodyPr wrap="square" rtlCol="0">
            <a:spAutoFit/>
          </a:bodyPr>
          <a:lstStyle/>
          <a:p>
            <a:pPr algn="l"/>
            <a:r>
              <a:rPr lang="en-US" sz="900" dirty="0"/>
              <a:t>Line of sight number will depend on the latest requirements</a:t>
            </a:r>
          </a:p>
          <a:p>
            <a:pPr algn="l"/>
            <a:r>
              <a:rPr lang="en-US" sz="900" dirty="0"/>
              <a:t>Their position will depend on the detector design</a:t>
            </a:r>
          </a:p>
          <a:p>
            <a:pPr algn="l"/>
            <a:r>
              <a:rPr lang="en-US" sz="900" dirty="0"/>
              <a:t>The system is versatile, lines of sight can be easily moved if necessary</a:t>
            </a:r>
          </a:p>
        </p:txBody>
      </p:sp>
      <p:cxnSp>
        <p:nvCxnSpPr>
          <p:cNvPr id="8" name="Straight Connector 7">
            <a:extLst>
              <a:ext uri="{FF2B5EF4-FFF2-40B4-BE49-F238E27FC236}">
                <a16:creationId xmlns:a16="http://schemas.microsoft.com/office/drawing/2014/main" id="{2A7ED0D8-5A6E-133B-9E95-04A0EEF032DA}"/>
              </a:ext>
            </a:extLst>
          </p:cNvPr>
          <p:cNvCxnSpPr>
            <a:cxnSpLocks/>
          </p:cNvCxnSpPr>
          <p:nvPr/>
        </p:nvCxnSpPr>
        <p:spPr>
          <a:xfrm>
            <a:off x="6756741" y="1196698"/>
            <a:ext cx="1595597" cy="79780"/>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 name="Textfeld 1">
            <a:extLst>
              <a:ext uri="{FF2B5EF4-FFF2-40B4-BE49-F238E27FC236}">
                <a16:creationId xmlns:a16="http://schemas.microsoft.com/office/drawing/2014/main" id="{3D84DF38-E026-6C05-4CBC-EE4FADB4786E}"/>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194264630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11</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6" name="Textfeld 2">
            <a:extLst>
              <a:ext uri="{FF2B5EF4-FFF2-40B4-BE49-F238E27FC236}">
                <a16:creationId xmlns:a16="http://schemas.microsoft.com/office/drawing/2014/main" id="{2A5AA2F9-C656-6A4A-56A3-CA54519ED3F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pic>
        <p:nvPicPr>
          <p:cNvPr id="4" name="Picture 3">
            <a:extLst>
              <a:ext uri="{FF2B5EF4-FFF2-40B4-BE49-F238E27FC236}">
                <a16:creationId xmlns:a16="http://schemas.microsoft.com/office/drawing/2014/main" id="{E068DB51-78DB-6264-B7DE-21817947D2DD}"/>
              </a:ext>
            </a:extLst>
          </p:cNvPr>
          <p:cNvPicPr>
            <a:picLocks noChangeAspect="1"/>
          </p:cNvPicPr>
          <p:nvPr/>
        </p:nvPicPr>
        <p:blipFill>
          <a:blip r:embed="rId4"/>
          <a:stretch>
            <a:fillRect/>
          </a:stretch>
        </p:blipFill>
        <p:spPr>
          <a:xfrm>
            <a:off x="69404" y="784234"/>
            <a:ext cx="3161476" cy="4359266"/>
          </a:xfrm>
          <a:prstGeom prst="rect">
            <a:avLst/>
          </a:prstGeom>
        </p:spPr>
      </p:pic>
      <p:pic>
        <p:nvPicPr>
          <p:cNvPr id="10" name="Picture 9">
            <a:extLst>
              <a:ext uri="{FF2B5EF4-FFF2-40B4-BE49-F238E27FC236}">
                <a16:creationId xmlns:a16="http://schemas.microsoft.com/office/drawing/2014/main" id="{3F50B491-0B0C-381A-629D-FFAD33183E60}"/>
              </a:ext>
            </a:extLst>
          </p:cNvPr>
          <p:cNvPicPr>
            <a:picLocks noChangeAspect="1"/>
          </p:cNvPicPr>
          <p:nvPr/>
        </p:nvPicPr>
        <p:blipFill>
          <a:blip r:embed="rId5">
            <a:clrChange>
              <a:clrFrom>
                <a:srgbClr val="FFFFFF"/>
              </a:clrFrom>
              <a:clrTo>
                <a:srgbClr val="FFFFFF">
                  <a:alpha val="0"/>
                </a:srgbClr>
              </a:clrTo>
            </a:clrChange>
          </a:blip>
          <a:srcRect b="23105"/>
          <a:stretch/>
        </p:blipFill>
        <p:spPr>
          <a:xfrm>
            <a:off x="2728136" y="583714"/>
            <a:ext cx="3187848" cy="2556960"/>
          </a:xfrm>
          <a:prstGeom prst="rect">
            <a:avLst/>
          </a:prstGeom>
        </p:spPr>
      </p:pic>
      <p:sp>
        <p:nvSpPr>
          <p:cNvPr id="16" name="TextBox 15">
            <a:extLst>
              <a:ext uri="{FF2B5EF4-FFF2-40B4-BE49-F238E27FC236}">
                <a16:creationId xmlns:a16="http://schemas.microsoft.com/office/drawing/2014/main" id="{6FE9A6B9-7101-4001-B96C-902D7D3411A0}"/>
              </a:ext>
            </a:extLst>
          </p:cNvPr>
          <p:cNvSpPr txBox="1"/>
          <p:nvPr/>
        </p:nvSpPr>
        <p:spPr>
          <a:xfrm>
            <a:off x="3393192" y="4718278"/>
            <a:ext cx="5659368" cy="338554"/>
          </a:xfrm>
          <a:prstGeom prst="rect">
            <a:avLst/>
          </a:prstGeom>
          <a:noFill/>
        </p:spPr>
        <p:txBody>
          <a:bodyPr wrap="square">
            <a:spAutoFit/>
          </a:bodyPr>
          <a:lstStyle/>
          <a:p>
            <a:r>
              <a:rPr lang="en-GB" sz="800" b="0" i="0" dirty="0">
                <a:solidFill>
                  <a:srgbClr val="222222"/>
                </a:solidFill>
                <a:effectLst/>
                <a:latin typeface="Arial" panose="020B0604020202020204" pitchFamily="34" charset="0"/>
                <a:hlinkClick r:id="rId6"/>
              </a:rPr>
              <a:t>Gibson, S. M., et al. "Monitoring the heart of ATLAS using Frequency Scanning Interferometry." </a:t>
            </a:r>
            <a:r>
              <a:rPr lang="en-GB" sz="800" b="0" i="1" dirty="0">
                <a:solidFill>
                  <a:srgbClr val="222222"/>
                </a:solidFill>
                <a:effectLst/>
                <a:latin typeface="Arial" panose="020B0604020202020204" pitchFamily="34" charset="0"/>
                <a:hlinkClick r:id="rId6"/>
              </a:rPr>
              <a:t>Proceedings of the Eighth International Workshop on Accelerator Alignment, CERN, Geneva</a:t>
            </a:r>
            <a:r>
              <a:rPr lang="en-GB" sz="800" b="0" i="0" dirty="0">
                <a:solidFill>
                  <a:srgbClr val="222222"/>
                </a:solidFill>
                <a:effectLst/>
                <a:latin typeface="Arial" panose="020B0604020202020204" pitchFamily="34" charset="0"/>
                <a:hlinkClick r:id="rId6"/>
              </a:rPr>
              <a:t>. 2004.</a:t>
            </a:r>
            <a:endParaRPr lang="en-US" sz="800" dirty="0"/>
          </a:p>
        </p:txBody>
      </p:sp>
      <p:pic>
        <p:nvPicPr>
          <p:cNvPr id="2" name="Picture 1">
            <a:extLst>
              <a:ext uri="{FF2B5EF4-FFF2-40B4-BE49-F238E27FC236}">
                <a16:creationId xmlns:a16="http://schemas.microsoft.com/office/drawing/2014/main" id="{AC30985C-5385-94D9-7E22-72E56A50D2D6}"/>
              </a:ext>
            </a:extLst>
          </p:cNvPr>
          <p:cNvPicPr>
            <a:picLocks noChangeAspect="1"/>
          </p:cNvPicPr>
          <p:nvPr/>
        </p:nvPicPr>
        <p:blipFill>
          <a:blip r:embed="rId7"/>
          <a:srcRect l="6111" t="2771" r="7006" b="23429"/>
          <a:stretch/>
        </p:blipFill>
        <p:spPr>
          <a:xfrm>
            <a:off x="3344208" y="3236811"/>
            <a:ext cx="1889760" cy="1394461"/>
          </a:xfrm>
          <a:prstGeom prst="rect">
            <a:avLst/>
          </a:prstGeom>
        </p:spPr>
      </p:pic>
      <p:pic>
        <p:nvPicPr>
          <p:cNvPr id="3" name="Picture 2">
            <a:extLst>
              <a:ext uri="{FF2B5EF4-FFF2-40B4-BE49-F238E27FC236}">
                <a16:creationId xmlns:a16="http://schemas.microsoft.com/office/drawing/2014/main" id="{D93AE69F-4A30-BF2F-59EE-454AED6C55EA}"/>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5396558" y="2186276"/>
            <a:ext cx="3747442" cy="2416692"/>
          </a:xfrm>
          <a:prstGeom prst="rect">
            <a:avLst/>
          </a:prstGeom>
        </p:spPr>
      </p:pic>
      <p:sp>
        <p:nvSpPr>
          <p:cNvPr id="13" name="TextBox 12">
            <a:extLst>
              <a:ext uri="{FF2B5EF4-FFF2-40B4-BE49-F238E27FC236}">
                <a16:creationId xmlns:a16="http://schemas.microsoft.com/office/drawing/2014/main" id="{EDBC33C0-140F-DCAD-F676-8CEE454265A4}"/>
              </a:ext>
            </a:extLst>
          </p:cNvPr>
          <p:cNvSpPr txBox="1"/>
          <p:nvPr/>
        </p:nvSpPr>
        <p:spPr>
          <a:xfrm>
            <a:off x="0" y="383385"/>
            <a:ext cx="5418894" cy="276999"/>
          </a:xfrm>
          <a:prstGeom prst="rect">
            <a:avLst/>
          </a:prstGeom>
          <a:noFill/>
        </p:spPr>
        <p:txBody>
          <a:bodyPr wrap="square" rtlCol="0">
            <a:spAutoFit/>
          </a:bodyPr>
          <a:lstStyle/>
          <a:p>
            <a:pPr algn="l"/>
            <a:r>
              <a:rPr lang="en-US" sz="1200" dirty="0"/>
              <a:t>To put to perspective : subdetector monitoring systems installed inside ATLAS</a:t>
            </a:r>
          </a:p>
        </p:txBody>
      </p:sp>
      <p:pic>
        <p:nvPicPr>
          <p:cNvPr id="8" name="Picture 7">
            <a:extLst>
              <a:ext uri="{FF2B5EF4-FFF2-40B4-BE49-F238E27FC236}">
                <a16:creationId xmlns:a16="http://schemas.microsoft.com/office/drawing/2014/main" id="{DE4EB31E-FC49-EF7D-6944-FEE4A1B59FE9}"/>
              </a:ext>
            </a:extLst>
          </p:cNvPr>
          <p:cNvPicPr>
            <a:picLocks noChangeAspect="1"/>
          </p:cNvPicPr>
          <p:nvPr/>
        </p:nvPicPr>
        <p:blipFill>
          <a:blip r:embed="rId9"/>
          <a:srcRect l="9596" t="4910" r="3372"/>
          <a:stretch/>
        </p:blipFill>
        <p:spPr>
          <a:xfrm>
            <a:off x="5734050" y="575270"/>
            <a:ext cx="1530350" cy="1164630"/>
          </a:xfrm>
          <a:prstGeom prst="rect">
            <a:avLst/>
          </a:prstGeom>
        </p:spPr>
      </p:pic>
      <p:sp>
        <p:nvSpPr>
          <p:cNvPr id="9" name="TextBox 8">
            <a:extLst>
              <a:ext uri="{FF2B5EF4-FFF2-40B4-BE49-F238E27FC236}">
                <a16:creationId xmlns:a16="http://schemas.microsoft.com/office/drawing/2014/main" id="{855B271E-CA52-B85A-731D-8B68DB1BA1D8}"/>
              </a:ext>
            </a:extLst>
          </p:cNvPr>
          <p:cNvSpPr txBox="1"/>
          <p:nvPr/>
        </p:nvSpPr>
        <p:spPr>
          <a:xfrm>
            <a:off x="6513821" y="1735024"/>
            <a:ext cx="1322079" cy="261610"/>
          </a:xfrm>
          <a:prstGeom prst="rect">
            <a:avLst/>
          </a:prstGeom>
          <a:noFill/>
        </p:spPr>
        <p:txBody>
          <a:bodyPr wrap="square" rtlCol="0">
            <a:spAutoFit/>
          </a:bodyPr>
          <a:lstStyle/>
          <a:p>
            <a:pPr algn="l"/>
            <a:r>
              <a:rPr lang="en-US" sz="1050" dirty="0"/>
              <a:t>Cf. </a:t>
            </a:r>
            <a:r>
              <a:rPr lang="en-US" sz="1050" dirty="0">
                <a:hlinkClick r:id="rId10"/>
              </a:rPr>
              <a:t>presentation</a:t>
            </a:r>
            <a:endParaRPr lang="en-US" sz="1050" dirty="0"/>
          </a:p>
        </p:txBody>
      </p:sp>
      <p:pic>
        <p:nvPicPr>
          <p:cNvPr id="15" name="Picture 14">
            <a:extLst>
              <a:ext uri="{FF2B5EF4-FFF2-40B4-BE49-F238E27FC236}">
                <a16:creationId xmlns:a16="http://schemas.microsoft.com/office/drawing/2014/main" id="{7C4FC0AE-B6C9-7894-B2EC-15489698A4B1}"/>
              </a:ext>
            </a:extLst>
          </p:cNvPr>
          <p:cNvPicPr>
            <a:picLocks noChangeAspect="1"/>
          </p:cNvPicPr>
          <p:nvPr/>
        </p:nvPicPr>
        <p:blipFill>
          <a:blip r:embed="rId11"/>
          <a:stretch>
            <a:fillRect/>
          </a:stretch>
        </p:blipFill>
        <p:spPr>
          <a:xfrm>
            <a:off x="7305675" y="571500"/>
            <a:ext cx="1603226" cy="1155700"/>
          </a:xfrm>
          <a:prstGeom prst="rect">
            <a:avLst/>
          </a:prstGeom>
        </p:spPr>
      </p:pic>
      <p:sp>
        <p:nvSpPr>
          <p:cNvPr id="5" name="Textfeld 1">
            <a:extLst>
              <a:ext uri="{FF2B5EF4-FFF2-40B4-BE49-F238E27FC236}">
                <a16:creationId xmlns:a16="http://schemas.microsoft.com/office/drawing/2014/main" id="{83F13AFD-D7E3-8B54-252A-9273A1AF25D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2566691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12</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6" name="Textfeld 2">
            <a:extLst>
              <a:ext uri="{FF2B5EF4-FFF2-40B4-BE49-F238E27FC236}">
                <a16:creationId xmlns:a16="http://schemas.microsoft.com/office/drawing/2014/main" id="{2A5AA2F9-C656-6A4A-56A3-CA54519ED3F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5" name="TextBox 4">
            <a:extLst>
              <a:ext uri="{FF2B5EF4-FFF2-40B4-BE49-F238E27FC236}">
                <a16:creationId xmlns:a16="http://schemas.microsoft.com/office/drawing/2014/main" id="{5AAE185D-71D4-B808-73F9-BEAB8B7D8A74}"/>
              </a:ext>
            </a:extLst>
          </p:cNvPr>
          <p:cNvSpPr txBox="1"/>
          <p:nvPr/>
        </p:nvSpPr>
        <p:spPr>
          <a:xfrm>
            <a:off x="4089400" y="4819819"/>
            <a:ext cx="5175229" cy="369332"/>
          </a:xfrm>
          <a:prstGeom prst="rect">
            <a:avLst/>
          </a:prstGeom>
          <a:noFill/>
        </p:spPr>
        <p:txBody>
          <a:bodyPr wrap="square">
            <a:spAutoFit/>
          </a:bodyPr>
          <a:lstStyle/>
          <a:p>
            <a:r>
              <a:rPr lang="en-US" sz="900" b="0" i="0" dirty="0">
                <a:solidFill>
                  <a:srgbClr val="222222"/>
                </a:solidFill>
                <a:effectLst/>
                <a:latin typeface="Arial" panose="020B0604020202020204" pitchFamily="34" charset="0"/>
                <a:hlinkClick r:id="rId4"/>
              </a:rPr>
              <a:t>Gibson, S. M., et al. "First Data from the ATLAS Inner Detector FSI alignment system." </a:t>
            </a:r>
            <a:r>
              <a:rPr lang="en-US" sz="900" b="0" i="1" dirty="0">
                <a:solidFill>
                  <a:srgbClr val="222222"/>
                </a:solidFill>
                <a:effectLst/>
                <a:latin typeface="Arial" panose="020B0604020202020204" pitchFamily="34" charset="0"/>
                <a:hlinkClick r:id="rId4"/>
              </a:rPr>
              <a:t>proc. The 10th International Workshop on Accelerator Alignment, KEK, Tsukuba</a:t>
            </a:r>
            <a:r>
              <a:rPr lang="en-US" sz="900" b="0" i="0" dirty="0">
                <a:solidFill>
                  <a:srgbClr val="222222"/>
                </a:solidFill>
                <a:effectLst/>
                <a:latin typeface="Arial" panose="020B0604020202020204" pitchFamily="34" charset="0"/>
                <a:hlinkClick r:id="rId4"/>
              </a:rPr>
              <a:t>. 2008.</a:t>
            </a:r>
            <a:endParaRPr lang="en-US" sz="900" dirty="0"/>
          </a:p>
        </p:txBody>
      </p:sp>
      <p:pic>
        <p:nvPicPr>
          <p:cNvPr id="14" name="Picture 13">
            <a:extLst>
              <a:ext uri="{FF2B5EF4-FFF2-40B4-BE49-F238E27FC236}">
                <a16:creationId xmlns:a16="http://schemas.microsoft.com/office/drawing/2014/main" id="{B2D960C8-16C4-9122-8C0F-301C4ACD9869}"/>
              </a:ext>
            </a:extLst>
          </p:cNvPr>
          <p:cNvPicPr>
            <a:picLocks noChangeAspect="1"/>
          </p:cNvPicPr>
          <p:nvPr/>
        </p:nvPicPr>
        <p:blipFill>
          <a:blip r:embed="rId5"/>
          <a:srcRect b="10349"/>
          <a:stretch/>
        </p:blipFill>
        <p:spPr>
          <a:xfrm>
            <a:off x="4992736" y="2612069"/>
            <a:ext cx="3874336" cy="2183540"/>
          </a:xfrm>
          <a:prstGeom prst="rect">
            <a:avLst/>
          </a:prstGeom>
        </p:spPr>
      </p:pic>
      <p:sp>
        <p:nvSpPr>
          <p:cNvPr id="3" name="TextBox 2">
            <a:extLst>
              <a:ext uri="{FF2B5EF4-FFF2-40B4-BE49-F238E27FC236}">
                <a16:creationId xmlns:a16="http://schemas.microsoft.com/office/drawing/2014/main" id="{BCE75AED-1F3E-0E7D-A1B7-1CEF376AB8E2}"/>
              </a:ext>
            </a:extLst>
          </p:cNvPr>
          <p:cNvSpPr txBox="1"/>
          <p:nvPr/>
        </p:nvSpPr>
        <p:spPr>
          <a:xfrm>
            <a:off x="4904638" y="4630579"/>
            <a:ext cx="1104900" cy="246221"/>
          </a:xfrm>
          <a:prstGeom prst="rect">
            <a:avLst/>
          </a:prstGeom>
          <a:noFill/>
        </p:spPr>
        <p:txBody>
          <a:bodyPr wrap="square" rtlCol="0">
            <a:spAutoFit/>
          </a:bodyPr>
          <a:lstStyle/>
          <a:p>
            <a:pPr algn="l"/>
            <a:r>
              <a:rPr lang="en-US" sz="1000" dirty="0"/>
              <a:t>FSI laser room</a:t>
            </a:r>
          </a:p>
        </p:txBody>
      </p:sp>
      <p:pic>
        <p:nvPicPr>
          <p:cNvPr id="4" name="Picture 3">
            <a:extLst>
              <a:ext uri="{FF2B5EF4-FFF2-40B4-BE49-F238E27FC236}">
                <a16:creationId xmlns:a16="http://schemas.microsoft.com/office/drawing/2014/main" id="{DD1711F0-BBA3-5CDB-D49D-999A5F1263D1}"/>
              </a:ext>
            </a:extLst>
          </p:cNvPr>
          <p:cNvPicPr>
            <a:picLocks noChangeAspect="1"/>
          </p:cNvPicPr>
          <p:nvPr/>
        </p:nvPicPr>
        <p:blipFill>
          <a:blip r:embed="rId6"/>
          <a:stretch>
            <a:fillRect/>
          </a:stretch>
        </p:blipFill>
        <p:spPr>
          <a:xfrm>
            <a:off x="5444781" y="391228"/>
            <a:ext cx="3566880" cy="2249428"/>
          </a:xfrm>
          <a:prstGeom prst="rect">
            <a:avLst/>
          </a:prstGeom>
        </p:spPr>
      </p:pic>
      <p:sp>
        <p:nvSpPr>
          <p:cNvPr id="10" name="TextBox 9">
            <a:extLst>
              <a:ext uri="{FF2B5EF4-FFF2-40B4-BE49-F238E27FC236}">
                <a16:creationId xmlns:a16="http://schemas.microsoft.com/office/drawing/2014/main" id="{BF572B38-E7E2-32AC-9074-7FB032D48D23}"/>
              </a:ext>
            </a:extLst>
          </p:cNvPr>
          <p:cNvSpPr txBox="1"/>
          <p:nvPr/>
        </p:nvSpPr>
        <p:spPr>
          <a:xfrm>
            <a:off x="0" y="383385"/>
            <a:ext cx="5418894" cy="276999"/>
          </a:xfrm>
          <a:prstGeom prst="rect">
            <a:avLst/>
          </a:prstGeom>
          <a:noFill/>
        </p:spPr>
        <p:txBody>
          <a:bodyPr wrap="square" rtlCol="0">
            <a:spAutoFit/>
          </a:bodyPr>
          <a:lstStyle/>
          <a:p>
            <a:pPr algn="l"/>
            <a:r>
              <a:rPr lang="en-US" sz="1200" dirty="0"/>
              <a:t>To put to perspective : subdetector monitoring systems installed inside ATLAS</a:t>
            </a:r>
          </a:p>
        </p:txBody>
      </p:sp>
      <p:pic>
        <p:nvPicPr>
          <p:cNvPr id="8" name="Picture 7">
            <a:extLst>
              <a:ext uri="{FF2B5EF4-FFF2-40B4-BE49-F238E27FC236}">
                <a16:creationId xmlns:a16="http://schemas.microsoft.com/office/drawing/2014/main" id="{3FEEB2A9-B919-9BAE-B775-AAE39EA8D029}"/>
              </a:ext>
            </a:extLst>
          </p:cNvPr>
          <p:cNvPicPr>
            <a:picLocks noChangeAspect="1"/>
          </p:cNvPicPr>
          <p:nvPr/>
        </p:nvPicPr>
        <p:blipFill>
          <a:blip r:embed="rId7"/>
          <a:srcRect l="900"/>
          <a:stretch/>
        </p:blipFill>
        <p:spPr>
          <a:xfrm>
            <a:off x="806450" y="939800"/>
            <a:ext cx="2914316" cy="3708400"/>
          </a:xfrm>
          <a:prstGeom prst="rect">
            <a:avLst/>
          </a:prstGeom>
        </p:spPr>
      </p:pic>
      <p:sp>
        <p:nvSpPr>
          <p:cNvPr id="13" name="TextBox 12">
            <a:extLst>
              <a:ext uri="{FF2B5EF4-FFF2-40B4-BE49-F238E27FC236}">
                <a16:creationId xmlns:a16="http://schemas.microsoft.com/office/drawing/2014/main" id="{52C73067-3C6E-0C6E-90B5-A47AFDFDF77E}"/>
              </a:ext>
            </a:extLst>
          </p:cNvPr>
          <p:cNvSpPr txBox="1"/>
          <p:nvPr/>
        </p:nvSpPr>
        <p:spPr>
          <a:xfrm>
            <a:off x="555689" y="660400"/>
            <a:ext cx="3743262" cy="276999"/>
          </a:xfrm>
          <a:prstGeom prst="rect">
            <a:avLst/>
          </a:prstGeom>
          <a:noFill/>
        </p:spPr>
        <p:txBody>
          <a:bodyPr wrap="square" rtlCol="0">
            <a:spAutoFit/>
          </a:bodyPr>
          <a:lstStyle/>
          <a:p>
            <a:pPr algn="l"/>
            <a:r>
              <a:rPr lang="en-US" sz="1200" dirty="0"/>
              <a:t>Example of movement justifying a monitoring system</a:t>
            </a:r>
          </a:p>
        </p:txBody>
      </p:sp>
      <p:sp>
        <p:nvSpPr>
          <p:cNvPr id="15" name="TextBox 14">
            <a:extLst>
              <a:ext uri="{FF2B5EF4-FFF2-40B4-BE49-F238E27FC236}">
                <a16:creationId xmlns:a16="http://schemas.microsoft.com/office/drawing/2014/main" id="{455C9BAD-1002-B2B0-7946-FBDF66015600}"/>
              </a:ext>
            </a:extLst>
          </p:cNvPr>
          <p:cNvSpPr txBox="1"/>
          <p:nvPr/>
        </p:nvSpPr>
        <p:spPr>
          <a:xfrm>
            <a:off x="938521" y="4541724"/>
            <a:ext cx="1322079" cy="276999"/>
          </a:xfrm>
          <a:prstGeom prst="rect">
            <a:avLst/>
          </a:prstGeom>
          <a:noFill/>
        </p:spPr>
        <p:txBody>
          <a:bodyPr wrap="square" rtlCol="0">
            <a:spAutoFit/>
          </a:bodyPr>
          <a:lstStyle/>
          <a:p>
            <a:pPr algn="l"/>
            <a:r>
              <a:rPr lang="en-US" sz="1200" dirty="0"/>
              <a:t>Cf. </a:t>
            </a:r>
            <a:r>
              <a:rPr lang="en-US" sz="1200" dirty="0">
                <a:hlinkClick r:id="rId8"/>
              </a:rPr>
              <a:t>presentation</a:t>
            </a:r>
            <a:endParaRPr lang="en-US" sz="1200" dirty="0"/>
          </a:p>
        </p:txBody>
      </p:sp>
      <p:sp>
        <p:nvSpPr>
          <p:cNvPr id="2" name="Textfeld 1">
            <a:extLst>
              <a:ext uri="{FF2B5EF4-FFF2-40B4-BE49-F238E27FC236}">
                <a16:creationId xmlns:a16="http://schemas.microsoft.com/office/drawing/2014/main" id="{DAF86088-EFFA-39F2-638E-896CEE2D1557}"/>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4150755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13</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6" name="Textfeld 2">
            <a:extLst>
              <a:ext uri="{FF2B5EF4-FFF2-40B4-BE49-F238E27FC236}">
                <a16:creationId xmlns:a16="http://schemas.microsoft.com/office/drawing/2014/main" id="{2A5AA2F9-C656-6A4A-56A3-CA54519ED3F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pic>
        <p:nvPicPr>
          <p:cNvPr id="16" name="Picture 15">
            <a:extLst>
              <a:ext uri="{FF2B5EF4-FFF2-40B4-BE49-F238E27FC236}">
                <a16:creationId xmlns:a16="http://schemas.microsoft.com/office/drawing/2014/main" id="{0AF80C18-59A8-84D5-8413-CBE0964B7849}"/>
              </a:ext>
            </a:extLst>
          </p:cNvPr>
          <p:cNvPicPr>
            <a:picLocks noChangeAspect="1"/>
          </p:cNvPicPr>
          <p:nvPr/>
        </p:nvPicPr>
        <p:blipFill>
          <a:blip r:embed="rId4"/>
          <a:srcRect b="30674"/>
          <a:stretch/>
        </p:blipFill>
        <p:spPr>
          <a:xfrm>
            <a:off x="4872709" y="568684"/>
            <a:ext cx="3903128" cy="2117822"/>
          </a:xfrm>
          <a:prstGeom prst="rect">
            <a:avLst/>
          </a:prstGeom>
        </p:spPr>
      </p:pic>
      <p:pic>
        <p:nvPicPr>
          <p:cNvPr id="19" name="Picture 18">
            <a:extLst>
              <a:ext uri="{FF2B5EF4-FFF2-40B4-BE49-F238E27FC236}">
                <a16:creationId xmlns:a16="http://schemas.microsoft.com/office/drawing/2014/main" id="{D729E3CD-1C92-8296-879A-45C7530D5B24}"/>
              </a:ext>
            </a:extLst>
          </p:cNvPr>
          <p:cNvPicPr>
            <a:picLocks noChangeAspect="1"/>
          </p:cNvPicPr>
          <p:nvPr/>
        </p:nvPicPr>
        <p:blipFill>
          <a:blip r:embed="rId5"/>
          <a:srcRect t="-1" b="30332"/>
          <a:stretch/>
        </p:blipFill>
        <p:spPr>
          <a:xfrm>
            <a:off x="5509260" y="2486533"/>
            <a:ext cx="3627120" cy="2649347"/>
          </a:xfrm>
          <a:prstGeom prst="rect">
            <a:avLst/>
          </a:prstGeom>
        </p:spPr>
      </p:pic>
      <p:pic>
        <p:nvPicPr>
          <p:cNvPr id="21" name="Picture 20">
            <a:extLst>
              <a:ext uri="{FF2B5EF4-FFF2-40B4-BE49-F238E27FC236}">
                <a16:creationId xmlns:a16="http://schemas.microsoft.com/office/drawing/2014/main" id="{512A9010-DCFF-A2B4-ECD0-E44C0A883D12}"/>
              </a:ext>
            </a:extLst>
          </p:cNvPr>
          <p:cNvPicPr>
            <a:picLocks noChangeAspect="1"/>
          </p:cNvPicPr>
          <p:nvPr/>
        </p:nvPicPr>
        <p:blipFill>
          <a:blip r:embed="rId6"/>
          <a:stretch>
            <a:fillRect/>
          </a:stretch>
        </p:blipFill>
        <p:spPr>
          <a:xfrm>
            <a:off x="853630" y="777957"/>
            <a:ext cx="2981822" cy="1690514"/>
          </a:xfrm>
          <a:prstGeom prst="rect">
            <a:avLst/>
          </a:prstGeom>
          <a:ln>
            <a:solidFill>
              <a:schemeClr val="tx1"/>
            </a:solidFill>
          </a:ln>
        </p:spPr>
      </p:pic>
      <p:pic>
        <p:nvPicPr>
          <p:cNvPr id="23" name="Picture 22">
            <a:extLst>
              <a:ext uri="{FF2B5EF4-FFF2-40B4-BE49-F238E27FC236}">
                <a16:creationId xmlns:a16="http://schemas.microsoft.com/office/drawing/2014/main" id="{AB904882-EEAC-2C6A-83F0-3E61D07FC011}"/>
              </a:ext>
            </a:extLst>
          </p:cNvPr>
          <p:cNvPicPr>
            <a:picLocks noChangeAspect="1"/>
          </p:cNvPicPr>
          <p:nvPr/>
        </p:nvPicPr>
        <p:blipFill>
          <a:blip r:embed="rId7"/>
          <a:srcRect l="13714" r="13684" b="16547"/>
          <a:stretch/>
        </p:blipFill>
        <p:spPr>
          <a:xfrm>
            <a:off x="60960" y="2548882"/>
            <a:ext cx="2529840" cy="2534535"/>
          </a:xfrm>
          <a:prstGeom prst="rect">
            <a:avLst/>
          </a:prstGeom>
        </p:spPr>
      </p:pic>
      <p:pic>
        <p:nvPicPr>
          <p:cNvPr id="1026" name="Picture 2">
            <a:extLst>
              <a:ext uri="{FF2B5EF4-FFF2-40B4-BE49-F238E27FC236}">
                <a16:creationId xmlns:a16="http://schemas.microsoft.com/office/drawing/2014/main" id="{CEBEB4F2-0C04-09E6-FE8B-4CB6DD56081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6724" y="2795298"/>
            <a:ext cx="1897696" cy="172663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4BF8E9B-B67A-865F-9688-FE776A624930}"/>
              </a:ext>
            </a:extLst>
          </p:cNvPr>
          <p:cNvSpPr txBox="1"/>
          <p:nvPr/>
        </p:nvSpPr>
        <p:spPr>
          <a:xfrm>
            <a:off x="4335780" y="2788920"/>
            <a:ext cx="571500" cy="246221"/>
          </a:xfrm>
          <a:prstGeom prst="rect">
            <a:avLst/>
          </a:prstGeom>
          <a:noFill/>
        </p:spPr>
        <p:txBody>
          <a:bodyPr wrap="square" rtlCol="0">
            <a:spAutoFit/>
          </a:bodyPr>
          <a:lstStyle/>
          <a:p>
            <a:pPr algn="l"/>
            <a:r>
              <a:rPr lang="en-US" sz="1000" dirty="0">
                <a:hlinkClick r:id="rId9"/>
              </a:rPr>
              <a:t>BCAM</a:t>
            </a:r>
            <a:endParaRPr lang="en-US" sz="1000" dirty="0"/>
          </a:p>
        </p:txBody>
      </p:sp>
      <p:sp>
        <p:nvSpPr>
          <p:cNvPr id="10" name="TextBox 9">
            <a:hlinkClick r:id="rId10"/>
            <a:extLst>
              <a:ext uri="{FF2B5EF4-FFF2-40B4-BE49-F238E27FC236}">
                <a16:creationId xmlns:a16="http://schemas.microsoft.com/office/drawing/2014/main" id="{47881EEF-834A-7AA1-D13D-4DA09FA3AD82}"/>
              </a:ext>
            </a:extLst>
          </p:cNvPr>
          <p:cNvSpPr txBox="1"/>
          <p:nvPr/>
        </p:nvSpPr>
        <p:spPr>
          <a:xfrm>
            <a:off x="1740456" y="4748778"/>
            <a:ext cx="4157424" cy="307777"/>
          </a:xfrm>
          <a:prstGeom prst="rect">
            <a:avLst/>
          </a:prstGeom>
          <a:noFill/>
        </p:spPr>
        <p:txBody>
          <a:bodyPr wrap="square">
            <a:spAutoFit/>
          </a:bodyPr>
          <a:lstStyle/>
          <a:p>
            <a:r>
              <a:rPr lang="en-GB" sz="700" b="0" i="0" dirty="0">
                <a:solidFill>
                  <a:srgbClr val="222222"/>
                </a:solidFill>
                <a:effectLst/>
                <a:latin typeface="Arial" panose="020B0604020202020204" pitchFamily="34" charset="0"/>
                <a:hlinkClick r:id="rId10"/>
              </a:rPr>
              <a:t>Amelung, Christoph, et al. "The Optical Alignment System of the ATLAS Muon Spectrometer Endcaps." </a:t>
            </a:r>
            <a:r>
              <a:rPr lang="en-GB" sz="700" b="0" i="1" dirty="0">
                <a:solidFill>
                  <a:srgbClr val="222222"/>
                </a:solidFill>
                <a:effectLst/>
                <a:latin typeface="Arial" panose="020B0604020202020204" pitchFamily="34" charset="0"/>
                <a:hlinkClick r:id="rId10"/>
              </a:rPr>
              <a:t>ATL-MUON-PUB-2008-003</a:t>
            </a:r>
            <a:r>
              <a:rPr lang="en-GB" sz="700" b="0" i="0" dirty="0">
                <a:solidFill>
                  <a:srgbClr val="222222"/>
                </a:solidFill>
                <a:effectLst/>
                <a:latin typeface="Arial" panose="020B0604020202020204" pitchFamily="34" charset="0"/>
                <a:hlinkClick r:id="rId10"/>
              </a:rPr>
              <a:t> (2008).</a:t>
            </a:r>
            <a:endParaRPr lang="en-US" sz="700" dirty="0"/>
          </a:p>
        </p:txBody>
      </p:sp>
      <p:sp>
        <p:nvSpPr>
          <p:cNvPr id="4" name="TextBox 3">
            <a:extLst>
              <a:ext uri="{FF2B5EF4-FFF2-40B4-BE49-F238E27FC236}">
                <a16:creationId xmlns:a16="http://schemas.microsoft.com/office/drawing/2014/main" id="{78F7507C-4E27-6717-89BE-8408F0EB3C16}"/>
              </a:ext>
            </a:extLst>
          </p:cNvPr>
          <p:cNvSpPr txBox="1"/>
          <p:nvPr/>
        </p:nvSpPr>
        <p:spPr>
          <a:xfrm>
            <a:off x="7857337" y="361931"/>
            <a:ext cx="1286663" cy="276999"/>
          </a:xfrm>
          <a:prstGeom prst="rect">
            <a:avLst/>
          </a:prstGeom>
          <a:noFill/>
        </p:spPr>
        <p:txBody>
          <a:bodyPr wrap="square" rtlCol="0">
            <a:spAutoFit/>
          </a:bodyPr>
          <a:lstStyle/>
          <a:p>
            <a:pPr algn="l"/>
            <a:r>
              <a:rPr lang="en-US" sz="1200" dirty="0"/>
              <a:t>Lines of sight</a:t>
            </a:r>
          </a:p>
        </p:txBody>
      </p:sp>
      <p:sp>
        <p:nvSpPr>
          <p:cNvPr id="5" name="TextBox 4">
            <a:extLst>
              <a:ext uri="{FF2B5EF4-FFF2-40B4-BE49-F238E27FC236}">
                <a16:creationId xmlns:a16="http://schemas.microsoft.com/office/drawing/2014/main" id="{A90D885E-3801-4E40-C7BF-4971DE9748DD}"/>
              </a:ext>
            </a:extLst>
          </p:cNvPr>
          <p:cNvSpPr txBox="1"/>
          <p:nvPr/>
        </p:nvSpPr>
        <p:spPr>
          <a:xfrm>
            <a:off x="0" y="383385"/>
            <a:ext cx="5418894" cy="276999"/>
          </a:xfrm>
          <a:prstGeom prst="rect">
            <a:avLst/>
          </a:prstGeom>
          <a:noFill/>
        </p:spPr>
        <p:txBody>
          <a:bodyPr wrap="square" rtlCol="0">
            <a:spAutoFit/>
          </a:bodyPr>
          <a:lstStyle/>
          <a:p>
            <a:pPr algn="l"/>
            <a:r>
              <a:rPr lang="en-US" sz="1200" dirty="0"/>
              <a:t>To put to perspective : subdetector monitoring systems installed inside ATLAS</a:t>
            </a:r>
          </a:p>
        </p:txBody>
      </p:sp>
      <p:sp>
        <p:nvSpPr>
          <p:cNvPr id="2" name="Textfeld 1">
            <a:extLst>
              <a:ext uri="{FF2B5EF4-FFF2-40B4-BE49-F238E27FC236}">
                <a16:creationId xmlns:a16="http://schemas.microsoft.com/office/drawing/2014/main" id="{5EB300A5-4B1F-2949-2F6E-48BD6AA01C0D}"/>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1718769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14</a:t>
            </a:r>
          </a:p>
        </p:txBody>
      </p:sp>
      <p:pic>
        <p:nvPicPr>
          <p:cNvPr id="13" name="Picture 12" descr="A diagram of a structure&#10;&#10;Description automatically generated">
            <a:extLst>
              <a:ext uri="{FF2B5EF4-FFF2-40B4-BE49-F238E27FC236}">
                <a16:creationId xmlns:a16="http://schemas.microsoft.com/office/drawing/2014/main" id="{3EEDEF36-FDFA-5DC9-F64F-A052BDDB5D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64639"/>
            <a:ext cx="2994046" cy="2029191"/>
          </a:xfrm>
          <a:prstGeom prst="rect">
            <a:avLst/>
          </a:prstGeom>
        </p:spPr>
      </p:pic>
      <p:pic>
        <p:nvPicPr>
          <p:cNvPr id="18" name="Picture 17">
            <a:extLst>
              <a:ext uri="{FF2B5EF4-FFF2-40B4-BE49-F238E27FC236}">
                <a16:creationId xmlns:a16="http://schemas.microsoft.com/office/drawing/2014/main" id="{132AB238-0764-1A11-7C5B-72EB95A0A04F}"/>
              </a:ext>
            </a:extLst>
          </p:cNvPr>
          <p:cNvPicPr>
            <a:picLocks noChangeAspect="1"/>
          </p:cNvPicPr>
          <p:nvPr/>
        </p:nvPicPr>
        <p:blipFill>
          <a:blip r:embed="rId4"/>
          <a:stretch>
            <a:fillRect/>
          </a:stretch>
        </p:blipFill>
        <p:spPr>
          <a:xfrm>
            <a:off x="2187787" y="4562349"/>
            <a:ext cx="874192" cy="287470"/>
          </a:xfrm>
          <a:prstGeom prst="rect">
            <a:avLst/>
          </a:prstGeom>
        </p:spPr>
      </p:pic>
      <p:pic>
        <p:nvPicPr>
          <p:cNvPr id="24" name="Picture 23" descr="A diagram of a system&#10;&#10;Description automatically generated">
            <a:extLst>
              <a:ext uri="{FF2B5EF4-FFF2-40B4-BE49-F238E27FC236}">
                <a16:creationId xmlns:a16="http://schemas.microsoft.com/office/drawing/2014/main" id="{CA03E508-D967-945C-2125-A40E77E1C259}"/>
              </a:ext>
            </a:extLst>
          </p:cNvPr>
          <p:cNvPicPr>
            <a:picLocks noChangeAspect="1"/>
          </p:cNvPicPr>
          <p:nvPr/>
        </p:nvPicPr>
        <p:blipFill>
          <a:blip r:embed="rId5">
            <a:extLst>
              <a:ext uri="{28A0092B-C50C-407E-A947-70E740481C1C}">
                <a14:useLocalDpi xmlns:a14="http://schemas.microsoft.com/office/drawing/2010/main" val="0"/>
              </a:ext>
            </a:extLst>
          </a:blip>
          <a:srcRect r="2062"/>
          <a:stretch/>
        </p:blipFill>
        <p:spPr>
          <a:xfrm>
            <a:off x="3714750" y="641786"/>
            <a:ext cx="5429250" cy="4340663"/>
          </a:xfrm>
          <a:prstGeom prst="rect">
            <a:avLst/>
          </a:prstGeom>
        </p:spPr>
      </p:pic>
      <p:sp>
        <p:nvSpPr>
          <p:cNvPr id="5" name="TextBox 4">
            <a:extLst>
              <a:ext uri="{FF2B5EF4-FFF2-40B4-BE49-F238E27FC236}">
                <a16:creationId xmlns:a16="http://schemas.microsoft.com/office/drawing/2014/main" id="{8D2D250E-267F-3053-7BB4-403663FF4004}"/>
              </a:ext>
            </a:extLst>
          </p:cNvPr>
          <p:cNvSpPr txBox="1"/>
          <p:nvPr/>
        </p:nvSpPr>
        <p:spPr>
          <a:xfrm>
            <a:off x="0" y="731724"/>
            <a:ext cx="4013200" cy="2308324"/>
          </a:xfrm>
          <a:prstGeom prst="rect">
            <a:avLst/>
          </a:prstGeom>
          <a:noFill/>
        </p:spPr>
        <p:txBody>
          <a:bodyPr wrap="square" rtlCol="0">
            <a:spAutoFit/>
          </a:bodyPr>
          <a:lstStyle/>
          <a:p>
            <a:pPr algn="l"/>
            <a:r>
              <a:rPr lang="en-US" sz="1200" dirty="0"/>
              <a:t>Could be interesting to link the alignment with the alignments systems of the subdetectors.</a:t>
            </a:r>
          </a:p>
          <a:p>
            <a:pPr algn="l"/>
            <a:endParaRPr lang="en-US" sz="1200" dirty="0"/>
          </a:p>
          <a:p>
            <a:pPr algn="l"/>
            <a:r>
              <a:rPr lang="en-US" sz="1200" dirty="0"/>
              <a:t>Win/win situation as it would densify the alignment network, making it more robust while also giving precious information of subdetectors relative positions. It will give also the information on the position before the start of the collider, speeding up the initialization.</a:t>
            </a:r>
          </a:p>
          <a:p>
            <a:pPr algn="l"/>
            <a:endParaRPr lang="en-US" sz="1200" dirty="0"/>
          </a:p>
          <a:p>
            <a:pPr algn="l"/>
            <a:r>
              <a:rPr lang="en-US" sz="1200" dirty="0"/>
              <a:t>This link could be also very helpful for assembly and opening procedures, providing a continuous monitoring and validating the position.</a:t>
            </a:r>
          </a:p>
        </p:txBody>
      </p:sp>
      <p:sp>
        <p:nvSpPr>
          <p:cNvPr id="7" name="TextBox 6">
            <a:extLst>
              <a:ext uri="{FF2B5EF4-FFF2-40B4-BE49-F238E27FC236}">
                <a16:creationId xmlns:a16="http://schemas.microsoft.com/office/drawing/2014/main" id="{DFDBB2C1-E4AE-8006-F361-05E95BD24C12}"/>
              </a:ext>
            </a:extLst>
          </p:cNvPr>
          <p:cNvSpPr txBox="1"/>
          <p:nvPr/>
        </p:nvSpPr>
        <p:spPr>
          <a:xfrm>
            <a:off x="0" y="389830"/>
            <a:ext cx="2358338" cy="276999"/>
          </a:xfrm>
          <a:prstGeom prst="rect">
            <a:avLst/>
          </a:prstGeom>
          <a:noFill/>
        </p:spPr>
        <p:txBody>
          <a:bodyPr wrap="none" rtlCol="0">
            <a:spAutoFit/>
          </a:bodyPr>
          <a:lstStyle/>
          <a:p>
            <a:pPr algn="l"/>
            <a:r>
              <a:rPr lang="en-US" sz="1200" dirty="0"/>
              <a:t>External alignment perspectives</a:t>
            </a:r>
          </a:p>
        </p:txBody>
      </p:sp>
      <p:sp>
        <p:nvSpPr>
          <p:cNvPr id="10" name="Textfeld 2">
            <a:extLst>
              <a:ext uri="{FF2B5EF4-FFF2-40B4-BE49-F238E27FC236}">
                <a16:creationId xmlns:a16="http://schemas.microsoft.com/office/drawing/2014/main" id="{2E2D6EB0-81EF-904C-A0D6-A88238CBD6DA}"/>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2" name="Textfeld 1">
            <a:extLst>
              <a:ext uri="{FF2B5EF4-FFF2-40B4-BE49-F238E27FC236}">
                <a16:creationId xmlns:a16="http://schemas.microsoft.com/office/drawing/2014/main" id="{36E8BCA3-33CD-64F6-24CF-EB036169FFE3}"/>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1160298852"/>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3" name="Textfeld 2">
            <a:extLst>
              <a:ext uri="{FF2B5EF4-FFF2-40B4-BE49-F238E27FC236}">
                <a16:creationId xmlns:a16="http://schemas.microsoft.com/office/drawing/2014/main" id="{1BE6BDA3-B1C4-3E06-CFCA-A0262C8A6CE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4" name="Textfeld 2">
            <a:extLst>
              <a:ext uri="{FF2B5EF4-FFF2-40B4-BE49-F238E27FC236}">
                <a16:creationId xmlns:a16="http://schemas.microsoft.com/office/drawing/2014/main" id="{379BF6D6-F81E-E27B-5DCD-962A5B48EC7E}"/>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6" name="Textfeld 1">
            <a:extLst>
              <a:ext uri="{FF2B5EF4-FFF2-40B4-BE49-F238E27FC236}">
                <a16:creationId xmlns:a16="http://schemas.microsoft.com/office/drawing/2014/main" id="{69985BCC-4CFE-570F-C257-00BCE8A36056}"/>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3691795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4">
            <a:extLst>
              <a:ext uri="{FF2B5EF4-FFF2-40B4-BE49-F238E27FC236}">
                <a16:creationId xmlns:a16="http://schemas.microsoft.com/office/drawing/2014/main" id="{86E9F73C-8ECE-EF55-1B7A-E157E6E5C667}"/>
              </a:ext>
            </a:extLst>
          </p:cNvPr>
          <p:cNvPicPr>
            <a:picLocks/>
          </p:cNvPicPr>
          <p:nvPr/>
        </p:nvPicPr>
        <p:blipFill rotWithShape="1">
          <a:blip r:embed="rId3">
            <a:alphaModFix amt="8000"/>
          </a:blip>
          <a:srcRect l="3749" r="2830"/>
          <a:stretch/>
        </p:blipFill>
        <p:spPr>
          <a:xfrm>
            <a:off x="0" y="351853"/>
            <a:ext cx="9144000" cy="4791647"/>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15</a:t>
            </a:r>
          </a:p>
        </p:txBody>
      </p:sp>
      <p:pic>
        <p:nvPicPr>
          <p:cNvPr id="12" name="Image 25">
            <a:extLst>
              <a:ext uri="{FF2B5EF4-FFF2-40B4-BE49-F238E27FC236}">
                <a16:creationId xmlns:a16="http://schemas.microsoft.com/office/drawing/2014/main" id="{A39EA034-411F-911E-5EC1-19E103D0975C}"/>
              </a:ext>
            </a:extLst>
          </p:cNvPr>
          <p:cNvPicPr>
            <a:picLocks noGrp="1" noRot="1" noChangeAspect="1" noMove="1" noResize="1" noEditPoints="1" noAdjustHandles="1" noChangeArrowheads="1" noChangeShapeType="1" noCrop="1"/>
          </p:cNvPicPr>
          <p:nvPr/>
        </p:nvPicPr>
        <p:blipFill rotWithShape="1">
          <a:blip r:embed="rId4">
            <a:clrChange>
              <a:clrFrom>
                <a:srgbClr val="FFFFFF"/>
              </a:clrFrom>
              <a:clrTo>
                <a:srgbClr val="FFFFFF">
                  <a:alpha val="0"/>
                </a:srgbClr>
              </a:clrTo>
            </a:clrChange>
          </a:blip>
          <a:srcRect t="4322"/>
          <a:stretch/>
        </p:blipFill>
        <p:spPr>
          <a:xfrm>
            <a:off x="-5610" y="627534"/>
            <a:ext cx="8892470" cy="4447980"/>
          </a:xfrm>
          <a:prstGeom prst="rect">
            <a:avLst/>
          </a:prstGeom>
        </p:spPr>
      </p:pic>
      <p:sp>
        <p:nvSpPr>
          <p:cNvPr id="2" name="ZoneTexte 1">
            <a:extLst>
              <a:ext uri="{FF2B5EF4-FFF2-40B4-BE49-F238E27FC236}">
                <a16:creationId xmlns:a16="http://schemas.microsoft.com/office/drawing/2014/main" id="{5142053D-7D97-D24E-3505-8372B5DA8D5B}"/>
              </a:ext>
            </a:extLst>
          </p:cNvPr>
          <p:cNvSpPr txBox="1"/>
          <p:nvPr/>
        </p:nvSpPr>
        <p:spPr>
          <a:xfrm>
            <a:off x="151138" y="4191260"/>
            <a:ext cx="3675968" cy="461665"/>
          </a:xfrm>
          <a:prstGeom prst="rect">
            <a:avLst/>
          </a:prstGeom>
          <a:noFill/>
        </p:spPr>
        <p:txBody>
          <a:bodyPr wrap="square" rtlCol="0">
            <a:spAutoFit/>
          </a:bodyPr>
          <a:lstStyle/>
          <a:p>
            <a:pPr algn="l"/>
            <a:r>
              <a:rPr lang="fr-FR" sz="1200" dirty="0"/>
              <a:t>+ </a:t>
            </a:r>
            <a:r>
              <a:rPr lang="fr-FR" sz="1200" dirty="0" err="1"/>
              <a:t>equation</a:t>
            </a:r>
            <a:r>
              <a:rPr lang="fr-FR" sz="1200" dirty="0"/>
              <a:t> of portion </a:t>
            </a:r>
            <a:r>
              <a:rPr lang="fr-FR" sz="1200" dirty="0" err="1"/>
              <a:t>length</a:t>
            </a:r>
            <a:r>
              <a:rPr lang="fr-FR" sz="1200" dirty="0"/>
              <a:t> as </a:t>
            </a:r>
            <a:r>
              <a:rPr lang="fr-FR" sz="1200" dirty="0" err="1"/>
              <a:t>function</a:t>
            </a:r>
            <a:r>
              <a:rPr lang="fr-FR" sz="1200" dirty="0"/>
              <a:t> of the </a:t>
            </a:r>
            <a:r>
              <a:rPr lang="fr-FR" sz="1200" dirty="0" err="1"/>
              <a:t>deformation</a:t>
            </a:r>
            <a:r>
              <a:rPr lang="fr-FR" sz="1200" dirty="0"/>
              <a:t> </a:t>
            </a:r>
            <a:r>
              <a:rPr lang="fr-FR" sz="1200" dirty="0" err="1"/>
              <a:t>polynomials</a:t>
            </a:r>
            <a:endParaRPr lang="fr-FR" sz="1200" dirty="0"/>
          </a:p>
        </p:txBody>
      </p:sp>
      <p:sp>
        <p:nvSpPr>
          <p:cNvPr id="21" name="ZoneTexte 20">
            <a:extLst>
              <a:ext uri="{FF2B5EF4-FFF2-40B4-BE49-F238E27FC236}">
                <a16:creationId xmlns:a16="http://schemas.microsoft.com/office/drawing/2014/main" id="{DDF5F4A2-D477-F2C8-B3C0-64F2E7DA550B}"/>
              </a:ext>
            </a:extLst>
          </p:cNvPr>
          <p:cNvSpPr txBox="1"/>
          <p:nvPr/>
        </p:nvSpPr>
        <p:spPr>
          <a:xfrm>
            <a:off x="4499992" y="782583"/>
            <a:ext cx="936104" cy="646331"/>
          </a:xfrm>
          <a:prstGeom prst="rect">
            <a:avLst/>
          </a:prstGeom>
          <a:noFill/>
          <a:ln>
            <a:solidFill>
              <a:schemeClr val="accent5"/>
            </a:solidFill>
          </a:ln>
        </p:spPr>
        <p:txBody>
          <a:bodyPr wrap="square" rtlCol="0">
            <a:spAutoFit/>
          </a:bodyPr>
          <a:lstStyle/>
          <a:p>
            <a:pPr algn="ctr"/>
            <a:r>
              <a:rPr lang="fr-FR" sz="1200" dirty="0">
                <a:solidFill>
                  <a:schemeClr val="accent5"/>
                </a:solidFill>
              </a:rPr>
              <a:t>Least square </a:t>
            </a:r>
            <a:r>
              <a:rPr lang="fr-FR" sz="1200" dirty="0" err="1">
                <a:solidFill>
                  <a:schemeClr val="accent5"/>
                </a:solidFill>
              </a:rPr>
              <a:t>adjustment</a:t>
            </a:r>
            <a:endParaRPr lang="fr-FR" sz="1200" dirty="0">
              <a:solidFill>
                <a:schemeClr val="accent5"/>
              </a:solidFill>
            </a:endParaRPr>
          </a:p>
        </p:txBody>
      </p:sp>
      <p:sp>
        <p:nvSpPr>
          <p:cNvPr id="3" name="Rectangle 2">
            <a:extLst>
              <a:ext uri="{FF2B5EF4-FFF2-40B4-BE49-F238E27FC236}">
                <a16:creationId xmlns:a16="http://schemas.microsoft.com/office/drawing/2014/main" id="{35F6028B-8A07-BF0C-2E31-09D37226A32C}"/>
              </a:ext>
            </a:extLst>
          </p:cNvPr>
          <p:cNvSpPr/>
          <p:nvPr/>
        </p:nvSpPr>
        <p:spPr>
          <a:xfrm>
            <a:off x="1691680" y="782583"/>
            <a:ext cx="504056" cy="2769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6C6E0F8A-AE12-C882-0AFB-B795C42D24C1}"/>
              </a:ext>
            </a:extLst>
          </p:cNvPr>
          <p:cNvSpPr txBox="1"/>
          <p:nvPr/>
        </p:nvSpPr>
        <p:spPr>
          <a:xfrm>
            <a:off x="899592" y="1012352"/>
            <a:ext cx="1955985" cy="461665"/>
          </a:xfrm>
          <a:prstGeom prst="rect">
            <a:avLst/>
          </a:prstGeom>
          <a:noFill/>
        </p:spPr>
        <p:txBody>
          <a:bodyPr wrap="none" rtlCol="0">
            <a:spAutoFit/>
          </a:bodyPr>
          <a:lstStyle/>
          <a:p>
            <a:pPr algn="ctr"/>
            <a:r>
              <a:rPr lang="fr-FR" sz="1200" dirty="0" err="1"/>
              <a:t>Helixes</a:t>
            </a:r>
            <a:r>
              <a:rPr lang="fr-FR" sz="1200" dirty="0"/>
              <a:t> observations </a:t>
            </a:r>
          </a:p>
          <a:p>
            <a:pPr algn="ctr"/>
            <a:r>
              <a:rPr lang="fr-FR" sz="1200" dirty="0"/>
              <a:t>(= 3D </a:t>
            </a:r>
            <a:r>
              <a:rPr lang="fr-FR" sz="1200" dirty="0" err="1"/>
              <a:t>lengths</a:t>
            </a:r>
            <a:r>
              <a:rPr lang="fr-FR" sz="1200" dirty="0"/>
              <a:t> of portions) </a:t>
            </a:r>
          </a:p>
        </p:txBody>
      </p:sp>
      <p:sp>
        <p:nvSpPr>
          <p:cNvPr id="23" name="ZoneTexte 22">
            <a:extLst>
              <a:ext uri="{FF2B5EF4-FFF2-40B4-BE49-F238E27FC236}">
                <a16:creationId xmlns:a16="http://schemas.microsoft.com/office/drawing/2014/main" id="{824FAC00-723A-2C33-D173-65FCF3E16D49}"/>
              </a:ext>
            </a:extLst>
          </p:cNvPr>
          <p:cNvSpPr txBox="1"/>
          <p:nvPr/>
        </p:nvSpPr>
        <p:spPr>
          <a:xfrm>
            <a:off x="6829985" y="427848"/>
            <a:ext cx="2111261" cy="276999"/>
          </a:xfrm>
          <a:prstGeom prst="rect">
            <a:avLst/>
          </a:prstGeom>
          <a:noFill/>
          <a:ln>
            <a:solidFill>
              <a:schemeClr val="accent4"/>
            </a:solidFill>
          </a:ln>
        </p:spPr>
        <p:txBody>
          <a:bodyPr wrap="square" rtlCol="0">
            <a:spAutoFit/>
          </a:bodyPr>
          <a:lstStyle/>
          <a:p>
            <a:pPr algn="ctr"/>
            <a:r>
              <a:rPr lang="fr-FR" sz="1200" dirty="0" err="1">
                <a:solidFill>
                  <a:schemeClr val="accent4"/>
                </a:solidFill>
              </a:rPr>
              <a:t>Cylinder</a:t>
            </a:r>
            <a:r>
              <a:rPr lang="fr-FR" sz="1200" dirty="0">
                <a:solidFill>
                  <a:schemeClr val="accent4"/>
                </a:solidFill>
              </a:rPr>
              <a:t> </a:t>
            </a:r>
            <a:r>
              <a:rPr lang="fr-FR" sz="1200" dirty="0" err="1">
                <a:solidFill>
                  <a:schemeClr val="accent4"/>
                </a:solidFill>
              </a:rPr>
              <a:t>deformations</a:t>
            </a:r>
            <a:endParaRPr lang="fr-FR" sz="1200" dirty="0">
              <a:solidFill>
                <a:schemeClr val="accent4"/>
              </a:solidFill>
            </a:endParaRPr>
          </a:p>
        </p:txBody>
      </p:sp>
      <p:sp>
        <p:nvSpPr>
          <p:cNvPr id="15" name="Titel 1">
            <a:extLst>
              <a:ext uri="{FF2B5EF4-FFF2-40B4-BE49-F238E27FC236}">
                <a16:creationId xmlns:a16="http://schemas.microsoft.com/office/drawing/2014/main" id="{DC98E22D-6DCA-44E1-BA0C-BF15528F2EC8}"/>
              </a:ext>
            </a:extLst>
          </p:cNvPr>
          <p:cNvSpPr txBox="1">
            <a:spLocks/>
          </p:cNvSpPr>
          <p:nvPr/>
        </p:nvSpPr>
        <p:spPr>
          <a:xfrm>
            <a:off x="35496" y="443932"/>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Deformation monitoring</a:t>
            </a:r>
          </a:p>
        </p:txBody>
      </p:sp>
      <p:sp>
        <p:nvSpPr>
          <p:cNvPr id="4" name="TextBox 3">
            <a:extLst>
              <a:ext uri="{FF2B5EF4-FFF2-40B4-BE49-F238E27FC236}">
                <a16:creationId xmlns:a16="http://schemas.microsoft.com/office/drawing/2014/main" id="{C91A2058-B7F5-5821-5363-619CCCB96F51}"/>
              </a:ext>
            </a:extLst>
          </p:cNvPr>
          <p:cNvSpPr txBox="1"/>
          <p:nvPr/>
        </p:nvSpPr>
        <p:spPr>
          <a:xfrm>
            <a:off x="2699792" y="431319"/>
            <a:ext cx="5098616" cy="246221"/>
          </a:xfrm>
          <a:prstGeom prst="rect">
            <a:avLst/>
          </a:prstGeom>
          <a:noFill/>
        </p:spPr>
        <p:txBody>
          <a:bodyPr wrap="square">
            <a:spAutoFit/>
          </a:bodyPr>
          <a:lstStyle/>
          <a:p>
            <a:r>
              <a:rPr lang="en-GB" sz="1000" dirty="0">
                <a:hlinkClick r:id="rId5"/>
              </a:rPr>
              <a:t>https://iopscience.iop.org/article/10.1088/1361-6501/acc6e3</a:t>
            </a:r>
            <a:endParaRPr lang="en-GB" sz="1000" dirty="0"/>
          </a:p>
        </p:txBody>
      </p:sp>
      <p:sp>
        <p:nvSpPr>
          <p:cNvPr id="6" name="ZoneTexte 20">
            <a:extLst>
              <a:ext uri="{FF2B5EF4-FFF2-40B4-BE49-F238E27FC236}">
                <a16:creationId xmlns:a16="http://schemas.microsoft.com/office/drawing/2014/main" id="{4347F5E9-754A-D0C2-E396-B6BE844FB286}"/>
              </a:ext>
            </a:extLst>
          </p:cNvPr>
          <p:cNvSpPr txBox="1"/>
          <p:nvPr/>
        </p:nvSpPr>
        <p:spPr>
          <a:xfrm>
            <a:off x="3920481" y="4634190"/>
            <a:ext cx="3225761" cy="461665"/>
          </a:xfrm>
          <a:prstGeom prst="rect">
            <a:avLst/>
          </a:prstGeom>
          <a:noFill/>
          <a:ln>
            <a:solidFill>
              <a:schemeClr val="accent5"/>
            </a:solidFill>
          </a:ln>
        </p:spPr>
        <p:txBody>
          <a:bodyPr wrap="square" rtlCol="0">
            <a:spAutoFit/>
          </a:bodyPr>
          <a:lstStyle/>
          <a:p>
            <a:pPr algn="ctr"/>
            <a:r>
              <a:rPr lang="fr-FR" sz="1200" dirty="0"/>
              <a:t>Simulations </a:t>
            </a:r>
            <a:r>
              <a:rPr lang="fr-FR" sz="1200" dirty="0" err="1"/>
              <a:t>shown</a:t>
            </a:r>
            <a:r>
              <a:rPr lang="fr-FR" sz="1200" dirty="0"/>
              <a:t> </a:t>
            </a:r>
            <a:r>
              <a:rPr lang="fr-FR" sz="1200" dirty="0" err="1"/>
              <a:t>micrometric</a:t>
            </a:r>
            <a:r>
              <a:rPr lang="fr-FR" sz="1200" dirty="0"/>
              <a:t> </a:t>
            </a:r>
            <a:r>
              <a:rPr lang="fr-FR" sz="1200" dirty="0" err="1"/>
              <a:t>accuracy</a:t>
            </a:r>
            <a:endParaRPr lang="fr-FR" sz="1200" dirty="0"/>
          </a:p>
          <a:p>
            <a:pPr algn="ctr"/>
            <a:r>
              <a:rPr lang="fr-FR" sz="1200" dirty="0"/>
              <a:t>To </a:t>
            </a:r>
            <a:r>
              <a:rPr lang="fr-FR" sz="1200" dirty="0" err="1"/>
              <a:t>be</a:t>
            </a:r>
            <a:r>
              <a:rPr lang="fr-FR" sz="1200" dirty="0"/>
              <a:t> </a:t>
            </a:r>
            <a:r>
              <a:rPr lang="fr-FR" sz="1200" dirty="0" err="1"/>
              <a:t>confirmed</a:t>
            </a:r>
            <a:r>
              <a:rPr lang="fr-FR" sz="1200" dirty="0"/>
              <a:t> by a prototype</a:t>
            </a:r>
          </a:p>
        </p:txBody>
      </p:sp>
      <p:sp>
        <p:nvSpPr>
          <p:cNvPr id="8" name="TextBox 7">
            <a:extLst>
              <a:ext uri="{FF2B5EF4-FFF2-40B4-BE49-F238E27FC236}">
                <a16:creationId xmlns:a16="http://schemas.microsoft.com/office/drawing/2014/main" id="{10133A95-70C0-01DF-6739-8C85FBDC1728}"/>
              </a:ext>
            </a:extLst>
          </p:cNvPr>
          <p:cNvSpPr txBox="1"/>
          <p:nvPr/>
        </p:nvSpPr>
        <p:spPr>
          <a:xfrm>
            <a:off x="0" y="4712613"/>
            <a:ext cx="3527814" cy="461665"/>
          </a:xfrm>
          <a:prstGeom prst="rect">
            <a:avLst/>
          </a:prstGeom>
          <a:noFill/>
        </p:spPr>
        <p:txBody>
          <a:bodyPr wrap="square">
            <a:spAutoFit/>
          </a:bodyPr>
          <a:lstStyle/>
          <a:p>
            <a:pPr>
              <a:lnSpc>
                <a:spcPct val="100000"/>
              </a:lnSpc>
              <a:spcBef>
                <a:spcPts val="300"/>
              </a:spcBef>
            </a:pPr>
            <a:r>
              <a:rPr lang="en-GB" sz="1200" b="0" dirty="0">
                <a:cs typeface="Arial" panose="020B0604020202020204" pitchFamily="34" charset="0"/>
              </a:rPr>
              <a:t>Total : 3600 measurements and ≈ 3 cm   space taken by the sensing system in the assemb</a:t>
            </a:r>
            <a:r>
              <a:rPr lang="en-GB" sz="1200" dirty="0">
                <a:cs typeface="Arial" panose="020B0604020202020204" pitchFamily="34" charset="0"/>
              </a:rPr>
              <a:t>ly.</a:t>
            </a:r>
            <a:endParaRPr lang="en-GB" sz="1200" b="0" dirty="0">
              <a:cs typeface="Arial" panose="020B0604020202020204" pitchFamily="34" charset="0"/>
            </a:endParaRPr>
          </a:p>
        </p:txBody>
      </p:sp>
      <p:sp>
        <p:nvSpPr>
          <p:cNvPr id="9" name="ZoneTexte 21">
            <a:extLst>
              <a:ext uri="{FF2B5EF4-FFF2-40B4-BE49-F238E27FC236}">
                <a16:creationId xmlns:a16="http://schemas.microsoft.com/office/drawing/2014/main" id="{74A04A4A-99FE-3FF0-AC31-EE8221ED34B0}"/>
              </a:ext>
            </a:extLst>
          </p:cNvPr>
          <p:cNvSpPr txBox="1"/>
          <p:nvPr/>
        </p:nvSpPr>
        <p:spPr>
          <a:xfrm>
            <a:off x="2639727" y="4682658"/>
            <a:ext cx="263203" cy="215444"/>
          </a:xfrm>
          <a:prstGeom prst="rect">
            <a:avLst/>
          </a:prstGeom>
          <a:noFill/>
        </p:spPr>
        <p:txBody>
          <a:bodyPr wrap="square" rtlCol="0">
            <a:spAutoFit/>
          </a:bodyPr>
          <a:lstStyle/>
          <a:p>
            <a:r>
              <a:rPr lang="fr-FR" sz="800" b="1" dirty="0"/>
              <a:t>3</a:t>
            </a:r>
            <a:endParaRPr lang="fr-FR" sz="1200" b="1" dirty="0"/>
          </a:p>
        </p:txBody>
      </p:sp>
      <p:sp>
        <p:nvSpPr>
          <p:cNvPr id="5" name="Textfeld 2">
            <a:extLst>
              <a:ext uri="{FF2B5EF4-FFF2-40B4-BE49-F238E27FC236}">
                <a16:creationId xmlns:a16="http://schemas.microsoft.com/office/drawing/2014/main" id="{D99FC668-3DB1-D57A-98EF-F235EEB2413E}"/>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10" name="Textfeld 1">
            <a:extLst>
              <a:ext uri="{FF2B5EF4-FFF2-40B4-BE49-F238E27FC236}">
                <a16:creationId xmlns:a16="http://schemas.microsoft.com/office/drawing/2014/main" id="{6B45132B-438A-3993-5D7F-112A0B449D4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3043164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fld id="{88A1DFE4-5FC5-43BD-BB7E-75EAD82B965F}" type="slidenum">
              <a:rPr lang="en-US" sz="800" b="0" smtClean="0">
                <a:solidFill>
                  <a:schemeClr val="bg1"/>
                </a:solidFill>
              </a:rPr>
              <a:pPr algn="r">
                <a:lnSpc>
                  <a:spcPct val="100000"/>
                </a:lnSpc>
              </a:pPr>
              <a:t>18</a:t>
            </a:fld>
            <a:endParaRPr lang="en-US" sz="800" b="0" dirty="0">
              <a:solidFill>
                <a:schemeClr val="bg1"/>
              </a:solidFill>
            </a:endParaRP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6" name="Textfeld 2">
            <a:extLst>
              <a:ext uri="{FF2B5EF4-FFF2-40B4-BE49-F238E27FC236}">
                <a16:creationId xmlns:a16="http://schemas.microsoft.com/office/drawing/2014/main" id="{2A5AA2F9-C656-6A4A-56A3-CA54519ED3F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8" name="TextBox 7">
            <a:extLst>
              <a:ext uri="{FF2B5EF4-FFF2-40B4-BE49-F238E27FC236}">
                <a16:creationId xmlns:a16="http://schemas.microsoft.com/office/drawing/2014/main" id="{B4611BF2-3DEC-146C-12F8-11DE60D8D500}"/>
              </a:ext>
            </a:extLst>
          </p:cNvPr>
          <p:cNvSpPr txBox="1"/>
          <p:nvPr/>
        </p:nvSpPr>
        <p:spPr>
          <a:xfrm>
            <a:off x="0" y="383693"/>
            <a:ext cx="3784819" cy="276999"/>
          </a:xfrm>
          <a:prstGeom prst="rect">
            <a:avLst/>
          </a:prstGeom>
          <a:noFill/>
        </p:spPr>
        <p:txBody>
          <a:bodyPr wrap="none" rtlCol="0">
            <a:spAutoFit/>
          </a:bodyPr>
          <a:lstStyle/>
          <a:p>
            <a:pPr algn="l"/>
            <a:r>
              <a:rPr lang="en-US" sz="1200" dirty="0"/>
              <a:t>More info on the FSI monitoring of the SCT in ATLAS</a:t>
            </a:r>
          </a:p>
        </p:txBody>
      </p:sp>
      <p:pic>
        <p:nvPicPr>
          <p:cNvPr id="9" name="Picture 8">
            <a:extLst>
              <a:ext uri="{FF2B5EF4-FFF2-40B4-BE49-F238E27FC236}">
                <a16:creationId xmlns:a16="http://schemas.microsoft.com/office/drawing/2014/main" id="{FFF1F908-10D7-6CC6-3B08-39C7FF233524}"/>
              </a:ext>
            </a:extLst>
          </p:cNvPr>
          <p:cNvPicPr>
            <a:picLocks noChangeAspect="1"/>
          </p:cNvPicPr>
          <p:nvPr/>
        </p:nvPicPr>
        <p:blipFill>
          <a:blip r:embed="rId4"/>
          <a:stretch>
            <a:fillRect/>
          </a:stretch>
        </p:blipFill>
        <p:spPr>
          <a:xfrm>
            <a:off x="0" y="972334"/>
            <a:ext cx="2929975" cy="1862733"/>
          </a:xfrm>
          <a:prstGeom prst="rect">
            <a:avLst/>
          </a:prstGeom>
        </p:spPr>
      </p:pic>
      <p:pic>
        <p:nvPicPr>
          <p:cNvPr id="3" name="Picture 2">
            <a:extLst>
              <a:ext uri="{FF2B5EF4-FFF2-40B4-BE49-F238E27FC236}">
                <a16:creationId xmlns:a16="http://schemas.microsoft.com/office/drawing/2014/main" id="{1BEE0E90-4EBF-CA7D-A00B-7357934C6720}"/>
              </a:ext>
            </a:extLst>
          </p:cNvPr>
          <p:cNvPicPr>
            <a:picLocks noChangeAspect="1"/>
          </p:cNvPicPr>
          <p:nvPr/>
        </p:nvPicPr>
        <p:blipFill>
          <a:blip r:embed="rId5"/>
          <a:stretch>
            <a:fillRect/>
          </a:stretch>
        </p:blipFill>
        <p:spPr>
          <a:xfrm>
            <a:off x="0" y="2805074"/>
            <a:ext cx="2698184" cy="2338426"/>
          </a:xfrm>
          <a:prstGeom prst="rect">
            <a:avLst/>
          </a:prstGeom>
        </p:spPr>
      </p:pic>
      <p:pic>
        <p:nvPicPr>
          <p:cNvPr id="5" name="Picture 4">
            <a:extLst>
              <a:ext uri="{FF2B5EF4-FFF2-40B4-BE49-F238E27FC236}">
                <a16:creationId xmlns:a16="http://schemas.microsoft.com/office/drawing/2014/main" id="{7294CC99-7BA2-46F3-AE67-95803208FA84}"/>
              </a:ext>
            </a:extLst>
          </p:cNvPr>
          <p:cNvPicPr>
            <a:picLocks noChangeAspect="1"/>
          </p:cNvPicPr>
          <p:nvPr/>
        </p:nvPicPr>
        <p:blipFill>
          <a:blip r:embed="rId6"/>
          <a:stretch>
            <a:fillRect/>
          </a:stretch>
        </p:blipFill>
        <p:spPr>
          <a:xfrm>
            <a:off x="2915776" y="942618"/>
            <a:ext cx="2977280" cy="2453090"/>
          </a:xfrm>
          <a:prstGeom prst="rect">
            <a:avLst/>
          </a:prstGeom>
        </p:spPr>
      </p:pic>
      <p:pic>
        <p:nvPicPr>
          <p:cNvPr id="13" name="Picture 12">
            <a:extLst>
              <a:ext uri="{FF2B5EF4-FFF2-40B4-BE49-F238E27FC236}">
                <a16:creationId xmlns:a16="http://schemas.microsoft.com/office/drawing/2014/main" id="{08FB9D54-A5C6-AEAE-49CB-EFD98F8CA8F3}"/>
              </a:ext>
            </a:extLst>
          </p:cNvPr>
          <p:cNvPicPr>
            <a:picLocks noChangeAspect="1"/>
          </p:cNvPicPr>
          <p:nvPr/>
        </p:nvPicPr>
        <p:blipFill>
          <a:blip r:embed="rId7"/>
          <a:stretch>
            <a:fillRect/>
          </a:stretch>
        </p:blipFill>
        <p:spPr>
          <a:xfrm>
            <a:off x="6020544" y="955918"/>
            <a:ext cx="2966863" cy="1707654"/>
          </a:xfrm>
          <a:prstGeom prst="rect">
            <a:avLst/>
          </a:prstGeom>
        </p:spPr>
      </p:pic>
      <p:pic>
        <p:nvPicPr>
          <p:cNvPr id="15" name="Picture 14">
            <a:extLst>
              <a:ext uri="{FF2B5EF4-FFF2-40B4-BE49-F238E27FC236}">
                <a16:creationId xmlns:a16="http://schemas.microsoft.com/office/drawing/2014/main" id="{230013BC-8789-3EE1-EEEE-300503D43EF9}"/>
              </a:ext>
            </a:extLst>
          </p:cNvPr>
          <p:cNvPicPr>
            <a:picLocks noChangeAspect="1"/>
          </p:cNvPicPr>
          <p:nvPr/>
        </p:nvPicPr>
        <p:blipFill>
          <a:blip r:embed="rId8"/>
          <a:srcRect l="20548" t="1660" r="20282" b="5484"/>
          <a:stretch/>
        </p:blipFill>
        <p:spPr>
          <a:xfrm>
            <a:off x="3631705" y="3589249"/>
            <a:ext cx="681216" cy="651714"/>
          </a:xfrm>
          <a:prstGeom prst="rect">
            <a:avLst/>
          </a:prstGeom>
        </p:spPr>
      </p:pic>
      <p:sp>
        <p:nvSpPr>
          <p:cNvPr id="20" name="TextBox 19">
            <a:extLst>
              <a:ext uri="{FF2B5EF4-FFF2-40B4-BE49-F238E27FC236}">
                <a16:creationId xmlns:a16="http://schemas.microsoft.com/office/drawing/2014/main" id="{54597061-02CB-2AB8-CC82-EC4C166984BF}"/>
              </a:ext>
            </a:extLst>
          </p:cNvPr>
          <p:cNvSpPr txBox="1"/>
          <p:nvPr/>
        </p:nvSpPr>
        <p:spPr>
          <a:xfrm>
            <a:off x="2885336" y="4189393"/>
            <a:ext cx="2664296" cy="954107"/>
          </a:xfrm>
          <a:prstGeom prst="rect">
            <a:avLst/>
          </a:prstGeom>
          <a:noFill/>
        </p:spPr>
        <p:txBody>
          <a:bodyPr wrap="square">
            <a:spAutoFit/>
          </a:bodyPr>
          <a:lstStyle/>
          <a:p>
            <a:r>
              <a:rPr lang="en-GB" sz="800" dirty="0">
                <a:hlinkClick r:id="" action="ppaction://noaction"/>
              </a:rPr>
              <a:t>Fox-Murphy, A. F., et al. "Frequency scanned interferometry (FSI): the basis of a survey system for ATLAS using fast automated remote interferometry." Nuclear Instruments and Methods in Physics Research Section A: Accelerators, Spectrometers, Detectors and Associated Equipment 383.1 (1996): 229-237.</a:t>
            </a:r>
            <a:endParaRPr lang="en-US" sz="800" dirty="0"/>
          </a:p>
        </p:txBody>
      </p:sp>
      <p:pic>
        <p:nvPicPr>
          <p:cNvPr id="2" name="Picture 1">
            <a:extLst>
              <a:ext uri="{FF2B5EF4-FFF2-40B4-BE49-F238E27FC236}">
                <a16:creationId xmlns:a16="http://schemas.microsoft.com/office/drawing/2014/main" id="{BED58670-EC0D-8CB1-BE19-7DDEFFF934E1}"/>
              </a:ext>
            </a:extLst>
          </p:cNvPr>
          <p:cNvPicPr>
            <a:picLocks noChangeAspect="1"/>
          </p:cNvPicPr>
          <p:nvPr/>
        </p:nvPicPr>
        <p:blipFill>
          <a:blip r:embed="rId9"/>
          <a:stretch>
            <a:fillRect/>
          </a:stretch>
        </p:blipFill>
        <p:spPr>
          <a:xfrm>
            <a:off x="5978332" y="3011554"/>
            <a:ext cx="3096344" cy="1218721"/>
          </a:xfrm>
          <a:prstGeom prst="rect">
            <a:avLst/>
          </a:prstGeom>
        </p:spPr>
      </p:pic>
      <p:sp>
        <p:nvSpPr>
          <p:cNvPr id="4" name="TextBox 3">
            <a:extLst>
              <a:ext uri="{FF2B5EF4-FFF2-40B4-BE49-F238E27FC236}">
                <a16:creationId xmlns:a16="http://schemas.microsoft.com/office/drawing/2014/main" id="{826AE5F2-589C-C6E6-1A01-E3C583DC1770}"/>
              </a:ext>
            </a:extLst>
          </p:cNvPr>
          <p:cNvSpPr txBox="1"/>
          <p:nvPr/>
        </p:nvSpPr>
        <p:spPr>
          <a:xfrm>
            <a:off x="5831632" y="4449698"/>
            <a:ext cx="3312368" cy="415498"/>
          </a:xfrm>
          <a:prstGeom prst="rect">
            <a:avLst/>
          </a:prstGeom>
          <a:noFill/>
        </p:spPr>
        <p:txBody>
          <a:bodyPr wrap="square">
            <a:spAutoFit/>
          </a:bodyPr>
          <a:lstStyle/>
          <a:p>
            <a:r>
              <a:rPr lang="en-GB" sz="700" b="0" i="0" dirty="0">
                <a:solidFill>
                  <a:srgbClr val="222222"/>
                </a:solidFill>
                <a:effectLst/>
                <a:latin typeface="Arial" panose="020B0604020202020204" pitchFamily="34" charset="0"/>
                <a:hlinkClick r:id="rId10"/>
              </a:rPr>
              <a:t>Coe, Paul Andrew. </a:t>
            </a:r>
            <a:r>
              <a:rPr lang="en-GB" sz="700" b="0" i="1" dirty="0">
                <a:solidFill>
                  <a:srgbClr val="222222"/>
                </a:solidFill>
                <a:effectLst/>
                <a:latin typeface="Arial" panose="020B0604020202020204" pitchFamily="34" charset="0"/>
                <a:hlinkClick r:id="rId10"/>
              </a:rPr>
              <a:t>An Investigation of Frequency Scanning Interferometry for the alignment of the ATLAS semiconductor tracker</a:t>
            </a:r>
            <a:r>
              <a:rPr lang="en-GB" sz="700" b="0" i="0" dirty="0">
                <a:solidFill>
                  <a:srgbClr val="222222"/>
                </a:solidFill>
                <a:effectLst/>
                <a:latin typeface="Arial" panose="020B0604020202020204" pitchFamily="34" charset="0"/>
                <a:hlinkClick r:id="rId10"/>
              </a:rPr>
              <a:t>. Diss. University of Oxford, 2001.</a:t>
            </a:r>
            <a:endParaRPr lang="en-US" sz="500" dirty="0"/>
          </a:p>
        </p:txBody>
      </p:sp>
      <p:sp>
        <p:nvSpPr>
          <p:cNvPr id="10" name="Textfeld 1">
            <a:extLst>
              <a:ext uri="{FF2B5EF4-FFF2-40B4-BE49-F238E27FC236}">
                <a16:creationId xmlns:a16="http://schemas.microsoft.com/office/drawing/2014/main" id="{A38C3BCF-34E7-67D9-5281-428EAB777F5A}"/>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27583211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A32F56-A56C-3413-D810-32BE1A67EBC8}"/>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275AFB07-D3FC-9E8E-B0DB-6CB4AE2C2CC3}"/>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10</a:t>
            </a:r>
          </a:p>
        </p:txBody>
      </p:sp>
      <p:sp>
        <p:nvSpPr>
          <p:cNvPr id="5" name="Rectangle 4">
            <a:extLst>
              <a:ext uri="{FF2B5EF4-FFF2-40B4-BE49-F238E27FC236}">
                <a16:creationId xmlns:a16="http://schemas.microsoft.com/office/drawing/2014/main" id="{37F68C79-4968-7C24-C9FE-4F2D904EA087}"/>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el 1">
            <a:extLst>
              <a:ext uri="{FF2B5EF4-FFF2-40B4-BE49-F238E27FC236}">
                <a16:creationId xmlns:a16="http://schemas.microsoft.com/office/drawing/2014/main" id="{6829B342-D561-CB03-3CC6-4D05F97A678E}"/>
              </a:ext>
            </a:extLst>
          </p:cNvPr>
          <p:cNvSpPr txBox="1">
            <a:spLocks/>
          </p:cNvSpPr>
          <p:nvPr/>
        </p:nvSpPr>
        <p:spPr>
          <a:xfrm>
            <a:off x="0" y="376426"/>
            <a:ext cx="8377672"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800" dirty="0">
                <a:latin typeface="Arial" panose="020B0604020202020204" pitchFamily="34" charset="0"/>
                <a:cs typeface="Arial" panose="020B0604020202020204" pitchFamily="34" charset="0"/>
              </a:rPr>
              <a:t>Summary of the FCC-</a:t>
            </a:r>
            <a:r>
              <a:rPr lang="en-US" sz="1800" dirty="0" err="1">
                <a:latin typeface="Arial" panose="020B0604020202020204" pitchFamily="34" charset="0"/>
                <a:cs typeface="Arial" panose="020B0604020202020204" pitchFamily="34" charset="0"/>
              </a:rPr>
              <a:t>ee</a:t>
            </a:r>
            <a:r>
              <a:rPr lang="en-US" sz="1800" dirty="0">
                <a:latin typeface="Arial" panose="020B0604020202020204" pitchFamily="34" charset="0"/>
                <a:cs typeface="Arial" panose="020B0604020202020204" pitchFamily="34" charset="0"/>
              </a:rPr>
              <a:t> MDI design</a:t>
            </a:r>
          </a:p>
        </p:txBody>
      </p:sp>
      <p:pic>
        <p:nvPicPr>
          <p:cNvPr id="7" name="Picture 6">
            <a:extLst>
              <a:ext uri="{FF2B5EF4-FFF2-40B4-BE49-F238E27FC236}">
                <a16:creationId xmlns:a16="http://schemas.microsoft.com/office/drawing/2014/main" id="{E58DF1DE-F66A-A66C-D3A6-0673F279F15F}"/>
              </a:ext>
            </a:extLst>
          </p:cNvPr>
          <p:cNvPicPr>
            <a:picLocks noChangeAspect="1"/>
          </p:cNvPicPr>
          <p:nvPr/>
        </p:nvPicPr>
        <p:blipFill>
          <a:blip r:embed="rId3"/>
          <a:stretch>
            <a:fillRect/>
          </a:stretch>
        </p:blipFill>
        <p:spPr>
          <a:xfrm>
            <a:off x="63983" y="1386616"/>
            <a:ext cx="3857505" cy="2469599"/>
          </a:xfrm>
          <a:prstGeom prst="rect">
            <a:avLst/>
          </a:prstGeom>
        </p:spPr>
      </p:pic>
      <p:pic>
        <p:nvPicPr>
          <p:cNvPr id="8" name="Picture 7">
            <a:extLst>
              <a:ext uri="{FF2B5EF4-FFF2-40B4-BE49-F238E27FC236}">
                <a16:creationId xmlns:a16="http://schemas.microsoft.com/office/drawing/2014/main" id="{7EEDA664-601E-B7AD-A26D-D4FF8AFCE51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286138" y="328666"/>
            <a:ext cx="4857862" cy="3354044"/>
          </a:xfrm>
          <a:prstGeom prst="rect">
            <a:avLst/>
          </a:prstGeom>
        </p:spPr>
      </p:pic>
      <p:grpSp>
        <p:nvGrpSpPr>
          <p:cNvPr id="21" name="Group 20">
            <a:extLst>
              <a:ext uri="{FF2B5EF4-FFF2-40B4-BE49-F238E27FC236}">
                <a16:creationId xmlns:a16="http://schemas.microsoft.com/office/drawing/2014/main" id="{D3469CCC-A54C-0D58-5E68-FD71E2245753}"/>
              </a:ext>
            </a:extLst>
          </p:cNvPr>
          <p:cNvGrpSpPr/>
          <p:nvPr/>
        </p:nvGrpSpPr>
        <p:grpSpPr>
          <a:xfrm>
            <a:off x="3853686" y="4055476"/>
            <a:ext cx="3145124" cy="1088024"/>
            <a:chOff x="1448016" y="3859095"/>
            <a:chExt cx="3145124" cy="1088024"/>
          </a:xfrm>
        </p:grpSpPr>
        <p:pic>
          <p:nvPicPr>
            <p:cNvPr id="9" name="Picture 8">
              <a:extLst>
                <a:ext uri="{FF2B5EF4-FFF2-40B4-BE49-F238E27FC236}">
                  <a16:creationId xmlns:a16="http://schemas.microsoft.com/office/drawing/2014/main" id="{491502E0-9F5B-6E01-7897-C87032342079}"/>
                </a:ext>
              </a:extLst>
            </p:cNvPr>
            <p:cNvPicPr>
              <a:picLocks noChangeAspect="1"/>
            </p:cNvPicPr>
            <p:nvPr/>
          </p:nvPicPr>
          <p:blipFill>
            <a:blip r:embed="rId5">
              <a:clrChange>
                <a:clrFrom>
                  <a:srgbClr val="FFFFFF"/>
                </a:clrFrom>
                <a:clrTo>
                  <a:srgbClr val="FFFFFF">
                    <a:alpha val="0"/>
                  </a:srgbClr>
                </a:clrTo>
              </a:clrChange>
            </a:blip>
            <a:srcRect t="47729"/>
            <a:stretch/>
          </p:blipFill>
          <p:spPr>
            <a:xfrm>
              <a:off x="1448016" y="3878529"/>
              <a:ext cx="3145124" cy="1068590"/>
            </a:xfrm>
            <a:prstGeom prst="rect">
              <a:avLst/>
            </a:prstGeom>
          </p:spPr>
        </p:pic>
        <p:sp>
          <p:nvSpPr>
            <p:cNvPr id="15" name="Rectangle 14">
              <a:extLst>
                <a:ext uri="{FF2B5EF4-FFF2-40B4-BE49-F238E27FC236}">
                  <a16:creationId xmlns:a16="http://schemas.microsoft.com/office/drawing/2014/main" id="{3E059E9F-730F-0ADE-9296-B25038B931A8}"/>
                </a:ext>
              </a:extLst>
            </p:cNvPr>
            <p:cNvSpPr/>
            <p:nvPr/>
          </p:nvSpPr>
          <p:spPr>
            <a:xfrm>
              <a:off x="1687651" y="3872392"/>
              <a:ext cx="650513" cy="1411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0B0D495-63C7-5E1F-F608-96AE8139ED9E}"/>
                </a:ext>
              </a:extLst>
            </p:cNvPr>
            <p:cNvSpPr/>
            <p:nvPr/>
          </p:nvSpPr>
          <p:spPr>
            <a:xfrm>
              <a:off x="2680808" y="3859095"/>
              <a:ext cx="650513" cy="1411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1" name="Picture 30">
            <a:extLst>
              <a:ext uri="{FF2B5EF4-FFF2-40B4-BE49-F238E27FC236}">
                <a16:creationId xmlns:a16="http://schemas.microsoft.com/office/drawing/2014/main" id="{A61C965D-C804-935C-501E-2A146ADEF4CF}"/>
              </a:ext>
            </a:extLst>
          </p:cNvPr>
          <p:cNvPicPr>
            <a:picLocks noChangeAspect="1"/>
          </p:cNvPicPr>
          <p:nvPr/>
        </p:nvPicPr>
        <p:blipFill>
          <a:blip r:embed="rId6"/>
          <a:srcRect r="65606"/>
          <a:stretch/>
        </p:blipFill>
        <p:spPr>
          <a:xfrm>
            <a:off x="4054646" y="3008177"/>
            <a:ext cx="1081952" cy="1140051"/>
          </a:xfrm>
          <a:prstGeom prst="rect">
            <a:avLst/>
          </a:prstGeom>
        </p:spPr>
      </p:pic>
      <p:pic>
        <p:nvPicPr>
          <p:cNvPr id="32" name="Picture 31">
            <a:extLst>
              <a:ext uri="{FF2B5EF4-FFF2-40B4-BE49-F238E27FC236}">
                <a16:creationId xmlns:a16="http://schemas.microsoft.com/office/drawing/2014/main" id="{75D17232-41DC-6D78-EA42-9AAE00A2C43C}"/>
              </a:ext>
            </a:extLst>
          </p:cNvPr>
          <p:cNvPicPr>
            <a:picLocks noChangeAspect="1"/>
          </p:cNvPicPr>
          <p:nvPr/>
        </p:nvPicPr>
        <p:blipFill>
          <a:blip r:embed="rId6"/>
          <a:srcRect l="64859"/>
          <a:stretch/>
        </p:blipFill>
        <p:spPr>
          <a:xfrm>
            <a:off x="6744468" y="4003449"/>
            <a:ext cx="1105477" cy="1140051"/>
          </a:xfrm>
          <a:prstGeom prst="rect">
            <a:avLst/>
          </a:prstGeom>
        </p:spPr>
      </p:pic>
      <p:pic>
        <p:nvPicPr>
          <p:cNvPr id="33" name="Picture 32">
            <a:extLst>
              <a:ext uri="{FF2B5EF4-FFF2-40B4-BE49-F238E27FC236}">
                <a16:creationId xmlns:a16="http://schemas.microsoft.com/office/drawing/2014/main" id="{18AC3AEB-4514-70F7-88CF-3F407EC64190}"/>
              </a:ext>
            </a:extLst>
          </p:cNvPr>
          <p:cNvPicPr>
            <a:picLocks noChangeAspect="1"/>
          </p:cNvPicPr>
          <p:nvPr/>
        </p:nvPicPr>
        <p:blipFill>
          <a:blip r:embed="rId6"/>
          <a:srcRect l="33483" r="34523"/>
          <a:stretch/>
        </p:blipFill>
        <p:spPr>
          <a:xfrm>
            <a:off x="5406622" y="3061365"/>
            <a:ext cx="1006454" cy="1140051"/>
          </a:xfrm>
          <a:prstGeom prst="rect">
            <a:avLst/>
          </a:prstGeom>
        </p:spPr>
      </p:pic>
      <p:cxnSp>
        <p:nvCxnSpPr>
          <p:cNvPr id="38" name="Straight Arrow Connector 37">
            <a:extLst>
              <a:ext uri="{FF2B5EF4-FFF2-40B4-BE49-F238E27FC236}">
                <a16:creationId xmlns:a16="http://schemas.microsoft.com/office/drawing/2014/main" id="{54B566E0-A451-68D5-DC5F-033E1535E669}"/>
              </a:ext>
            </a:extLst>
          </p:cNvPr>
          <p:cNvCxnSpPr>
            <a:cxnSpLocks/>
          </p:cNvCxnSpPr>
          <p:nvPr/>
        </p:nvCxnSpPr>
        <p:spPr>
          <a:xfrm>
            <a:off x="5087501" y="994180"/>
            <a:ext cx="177970" cy="3399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2B494A76-3130-D79A-37EB-FCF9033A0356}"/>
              </a:ext>
            </a:extLst>
          </p:cNvPr>
          <p:cNvCxnSpPr>
            <a:cxnSpLocks/>
          </p:cNvCxnSpPr>
          <p:nvPr/>
        </p:nvCxnSpPr>
        <p:spPr>
          <a:xfrm flipH="1">
            <a:off x="5958942" y="816209"/>
            <a:ext cx="1834937" cy="36637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9FC5B0E4-7FED-018E-763C-46F638D4E4BC}"/>
              </a:ext>
            </a:extLst>
          </p:cNvPr>
          <p:cNvSpPr/>
          <p:nvPr/>
        </p:nvSpPr>
        <p:spPr>
          <a:xfrm>
            <a:off x="5186363" y="4506119"/>
            <a:ext cx="398462" cy="53975"/>
          </a:xfrm>
          <a:prstGeom prst="rect">
            <a:avLst/>
          </a:prstGeom>
          <a:solidFill>
            <a:srgbClr val="0F5F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A0ABAFE-996B-4ECB-C2E4-AAEFC2D09A3B}"/>
              </a:ext>
            </a:extLst>
          </p:cNvPr>
          <p:cNvSpPr/>
          <p:nvPr/>
        </p:nvSpPr>
        <p:spPr>
          <a:xfrm>
            <a:off x="5188744" y="4731544"/>
            <a:ext cx="393700" cy="5238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83CE26FC-2143-DECC-3B56-E6DC78FFF47D}"/>
              </a:ext>
            </a:extLst>
          </p:cNvPr>
          <p:cNvSpPr/>
          <p:nvPr/>
        </p:nvSpPr>
        <p:spPr>
          <a:xfrm>
            <a:off x="4337050" y="4730749"/>
            <a:ext cx="339726" cy="53975"/>
          </a:xfrm>
          <a:prstGeom prst="rect">
            <a:avLst/>
          </a:prstGeom>
          <a:solidFill>
            <a:srgbClr val="FF9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01C62C1A-6FBA-9B85-2322-A19358F4C93D}"/>
              </a:ext>
            </a:extLst>
          </p:cNvPr>
          <p:cNvSpPr/>
          <p:nvPr/>
        </p:nvSpPr>
        <p:spPr>
          <a:xfrm>
            <a:off x="4337050" y="4505324"/>
            <a:ext cx="339726" cy="53975"/>
          </a:xfrm>
          <a:prstGeom prst="rect">
            <a:avLst/>
          </a:prstGeom>
          <a:solidFill>
            <a:srgbClr val="00A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E0DCB60E-3554-70F0-8401-897F3E399933}"/>
              </a:ext>
            </a:extLst>
          </p:cNvPr>
          <p:cNvSpPr/>
          <p:nvPr/>
        </p:nvSpPr>
        <p:spPr>
          <a:xfrm>
            <a:off x="4759325" y="4505324"/>
            <a:ext cx="339726" cy="53975"/>
          </a:xfrm>
          <a:prstGeom prst="rect">
            <a:avLst/>
          </a:prstGeom>
          <a:solidFill>
            <a:srgbClr val="E4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9B475A5-A391-13DE-3FEC-C9DC5256262C}"/>
              </a:ext>
            </a:extLst>
          </p:cNvPr>
          <p:cNvSpPr/>
          <p:nvPr/>
        </p:nvSpPr>
        <p:spPr>
          <a:xfrm>
            <a:off x="4759325" y="4730749"/>
            <a:ext cx="339726" cy="53975"/>
          </a:xfrm>
          <a:prstGeom prst="rect">
            <a:avLst/>
          </a:prstGeom>
          <a:solidFill>
            <a:srgbClr val="00FF3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feld 2">
            <a:extLst>
              <a:ext uri="{FF2B5EF4-FFF2-40B4-BE49-F238E27FC236}">
                <a16:creationId xmlns:a16="http://schemas.microsoft.com/office/drawing/2014/main" id="{64AF3CB2-4633-6752-C687-474A926795A8}"/>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2" name="Textfeld 1">
            <a:extLst>
              <a:ext uri="{FF2B5EF4-FFF2-40B4-BE49-F238E27FC236}">
                <a16:creationId xmlns:a16="http://schemas.microsoft.com/office/drawing/2014/main" id="{9253624C-15F8-B40B-B4CB-5278532D12A8}"/>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57846951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51B32-4758-F0FC-9F43-E775C7B27BCC}"/>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1EE75308-01FB-0FA6-5470-6D5306F6C782}"/>
              </a:ext>
            </a:extLst>
          </p:cNvPr>
          <p:cNvPicPr>
            <a:picLocks noGrp="1" noRot="1" noChangeAspect="1" noMove="1" noResize="1" noEditPoints="1" noAdjustHandles="1" noChangeArrowheads="1" noChangeShapeType="1" noCrop="1"/>
          </p:cNvPicPr>
          <p:nvPr/>
        </p:nvPicPr>
        <p:blipFill>
          <a:blip r:embed="rId3">
            <a:clrChange>
              <a:clrFrom>
                <a:srgbClr val="FFFFFF"/>
              </a:clrFrom>
              <a:clrTo>
                <a:srgbClr val="FFFFFF">
                  <a:alpha val="0"/>
                </a:srgbClr>
              </a:clrTo>
            </a:clrChange>
          </a:blip>
          <a:stretch>
            <a:fillRect/>
          </a:stretch>
        </p:blipFill>
        <p:spPr>
          <a:xfrm>
            <a:off x="3734540" y="457199"/>
            <a:ext cx="5409460" cy="4686301"/>
          </a:xfrm>
          <a:prstGeom prst="rect">
            <a:avLst/>
          </a:prstGeom>
        </p:spPr>
      </p:pic>
      <p:sp>
        <p:nvSpPr>
          <p:cNvPr id="17" name="Foliennummernplatzhalter 4">
            <a:extLst>
              <a:ext uri="{FF2B5EF4-FFF2-40B4-BE49-F238E27FC236}">
                <a16:creationId xmlns:a16="http://schemas.microsoft.com/office/drawing/2014/main" id="{32FE785D-341B-6062-E0B3-7772FE26CEBF}"/>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2</a:t>
            </a:r>
          </a:p>
        </p:txBody>
      </p:sp>
      <p:pic>
        <p:nvPicPr>
          <p:cNvPr id="10" name="Picture 9" descr="A diagram of a beam&#10;&#10;Description automatically generated">
            <a:extLst>
              <a:ext uri="{FF2B5EF4-FFF2-40B4-BE49-F238E27FC236}">
                <a16:creationId xmlns:a16="http://schemas.microsoft.com/office/drawing/2014/main" id="{2D14B8FE-EE4A-5440-5E4F-D9A1BA9442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76" y="2639307"/>
            <a:ext cx="3508851" cy="2480484"/>
          </a:xfrm>
          <a:prstGeom prst="rect">
            <a:avLst/>
          </a:prstGeom>
        </p:spPr>
      </p:pic>
      <p:sp>
        <p:nvSpPr>
          <p:cNvPr id="5" name="Rectangle 4">
            <a:extLst>
              <a:ext uri="{FF2B5EF4-FFF2-40B4-BE49-F238E27FC236}">
                <a16:creationId xmlns:a16="http://schemas.microsoft.com/office/drawing/2014/main" id="{95A2C99F-ED68-D6D7-5586-F96F8DC9C596}"/>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7667B926-64D8-2F73-468C-B08E2A06213D}"/>
              </a:ext>
            </a:extLst>
          </p:cNvPr>
          <p:cNvCxnSpPr>
            <a:cxnSpLocks/>
          </p:cNvCxnSpPr>
          <p:nvPr/>
        </p:nvCxnSpPr>
        <p:spPr>
          <a:xfrm flipV="1">
            <a:off x="2889738" y="1266825"/>
            <a:ext cx="2917337" cy="225596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68BB292-6938-2594-AC30-E31CD420BDF1}"/>
              </a:ext>
            </a:extLst>
          </p:cNvPr>
          <p:cNvCxnSpPr>
            <a:cxnSpLocks/>
          </p:cNvCxnSpPr>
          <p:nvPr/>
        </p:nvCxnSpPr>
        <p:spPr>
          <a:xfrm flipV="1">
            <a:off x="2895600" y="2241550"/>
            <a:ext cx="4327525" cy="1269512"/>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CF64027-00FB-C5A9-F7F1-AED7D00090FF}"/>
              </a:ext>
            </a:extLst>
          </p:cNvPr>
          <p:cNvCxnSpPr>
            <a:cxnSpLocks/>
          </p:cNvCxnSpPr>
          <p:nvPr/>
        </p:nvCxnSpPr>
        <p:spPr>
          <a:xfrm>
            <a:off x="6721407" y="492030"/>
            <a:ext cx="2369839" cy="1442278"/>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51A1516-E9B7-8D0A-B95C-A0BE5B472E66}"/>
              </a:ext>
            </a:extLst>
          </p:cNvPr>
          <p:cNvSpPr txBox="1"/>
          <p:nvPr/>
        </p:nvSpPr>
        <p:spPr>
          <a:xfrm rot="1904374">
            <a:off x="7680922" y="989858"/>
            <a:ext cx="536687" cy="246221"/>
          </a:xfrm>
          <a:prstGeom prst="rect">
            <a:avLst/>
          </a:prstGeom>
          <a:noFill/>
        </p:spPr>
        <p:txBody>
          <a:bodyPr wrap="square" rtlCol="0">
            <a:spAutoFit/>
          </a:bodyPr>
          <a:lstStyle/>
          <a:p>
            <a:pPr algn="l"/>
            <a:r>
              <a:rPr lang="en-GB" sz="1000" dirty="0"/>
              <a:t>10 m</a:t>
            </a:r>
          </a:p>
        </p:txBody>
      </p:sp>
      <p:sp>
        <p:nvSpPr>
          <p:cNvPr id="23" name="Freeform: Shape 22">
            <a:extLst>
              <a:ext uri="{FF2B5EF4-FFF2-40B4-BE49-F238E27FC236}">
                <a16:creationId xmlns:a16="http://schemas.microsoft.com/office/drawing/2014/main" id="{DA4A465E-5ED9-C3CF-39A5-9A8CF45D77B4}"/>
              </a:ext>
            </a:extLst>
          </p:cNvPr>
          <p:cNvSpPr/>
          <p:nvPr/>
        </p:nvSpPr>
        <p:spPr>
          <a:xfrm>
            <a:off x="5286375" y="857250"/>
            <a:ext cx="1038225" cy="690563"/>
          </a:xfrm>
          <a:custGeom>
            <a:avLst/>
            <a:gdLst>
              <a:gd name="connsiteX0" fmla="*/ 0 w 1038225"/>
              <a:gd name="connsiteY0" fmla="*/ 40481 h 690563"/>
              <a:gd name="connsiteX1" fmla="*/ 123825 w 1038225"/>
              <a:gd name="connsiteY1" fmla="*/ 0 h 690563"/>
              <a:gd name="connsiteX2" fmla="*/ 850106 w 1038225"/>
              <a:gd name="connsiteY2" fmla="*/ 497681 h 690563"/>
              <a:gd name="connsiteX3" fmla="*/ 1038225 w 1038225"/>
              <a:gd name="connsiteY3" fmla="*/ 661988 h 690563"/>
              <a:gd name="connsiteX4" fmla="*/ 973931 w 1038225"/>
              <a:gd name="connsiteY4" fmla="*/ 690563 h 690563"/>
              <a:gd name="connsiteX5" fmla="*/ 928688 w 1038225"/>
              <a:gd name="connsiteY5" fmla="*/ 659606 h 690563"/>
              <a:gd name="connsiteX6" fmla="*/ 731044 w 1038225"/>
              <a:gd name="connsiteY6" fmla="*/ 547688 h 690563"/>
              <a:gd name="connsiteX7" fmla="*/ 0 w 1038225"/>
              <a:gd name="connsiteY7" fmla="*/ 40481 h 69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8225" h="690563">
                <a:moveTo>
                  <a:pt x="0" y="40481"/>
                </a:moveTo>
                <a:lnTo>
                  <a:pt x="123825" y="0"/>
                </a:lnTo>
                <a:lnTo>
                  <a:pt x="850106" y="497681"/>
                </a:lnTo>
                <a:lnTo>
                  <a:pt x="1038225" y="661988"/>
                </a:lnTo>
                <a:lnTo>
                  <a:pt x="973931" y="690563"/>
                </a:lnTo>
                <a:lnTo>
                  <a:pt x="928688" y="659606"/>
                </a:lnTo>
                <a:lnTo>
                  <a:pt x="731044" y="547688"/>
                </a:lnTo>
                <a:lnTo>
                  <a:pt x="0" y="40481"/>
                </a:lnTo>
                <a:close/>
              </a:path>
            </a:pathLst>
          </a:custGeom>
          <a:solidFill>
            <a:srgbClr val="FAFFD5">
              <a:alpha val="25098"/>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F40C756D-41AE-B031-A7A2-E72605BD33DD}"/>
              </a:ext>
            </a:extLst>
          </p:cNvPr>
          <p:cNvSpPr/>
          <p:nvPr/>
        </p:nvSpPr>
        <p:spPr>
          <a:xfrm>
            <a:off x="6731794" y="1852613"/>
            <a:ext cx="1221581" cy="821531"/>
          </a:xfrm>
          <a:custGeom>
            <a:avLst/>
            <a:gdLst>
              <a:gd name="connsiteX0" fmla="*/ 1221581 w 1221581"/>
              <a:gd name="connsiteY0" fmla="*/ 764381 h 821531"/>
              <a:gd name="connsiteX1" fmla="*/ 316706 w 1221581"/>
              <a:gd name="connsiteY1" fmla="*/ 140493 h 821531"/>
              <a:gd name="connsiteX2" fmla="*/ 76200 w 1221581"/>
              <a:gd name="connsiteY2" fmla="*/ 0 h 821531"/>
              <a:gd name="connsiteX3" fmla="*/ 0 w 1221581"/>
              <a:gd name="connsiteY3" fmla="*/ 26193 h 821531"/>
              <a:gd name="connsiteX4" fmla="*/ 261937 w 1221581"/>
              <a:gd name="connsiteY4" fmla="*/ 223837 h 821531"/>
              <a:gd name="connsiteX5" fmla="*/ 1116806 w 1221581"/>
              <a:gd name="connsiteY5" fmla="*/ 821531 h 821531"/>
              <a:gd name="connsiteX6" fmla="*/ 1221581 w 1221581"/>
              <a:gd name="connsiteY6" fmla="*/ 764381 h 82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1581" h="821531">
                <a:moveTo>
                  <a:pt x="1221581" y="764381"/>
                </a:moveTo>
                <a:lnTo>
                  <a:pt x="316706" y="140493"/>
                </a:lnTo>
                <a:lnTo>
                  <a:pt x="76200" y="0"/>
                </a:lnTo>
                <a:lnTo>
                  <a:pt x="0" y="26193"/>
                </a:lnTo>
                <a:lnTo>
                  <a:pt x="261937" y="223837"/>
                </a:lnTo>
                <a:lnTo>
                  <a:pt x="1116806" y="821531"/>
                </a:lnTo>
                <a:lnTo>
                  <a:pt x="1221581" y="764381"/>
                </a:lnTo>
                <a:close/>
              </a:path>
            </a:pathLst>
          </a:custGeom>
          <a:solidFill>
            <a:srgbClr val="FAFFD5">
              <a:alpha val="25098"/>
            </a:srgbClr>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D1DF26-8FD4-233C-CA99-4BFBE891D0A0}"/>
              </a:ext>
            </a:extLst>
          </p:cNvPr>
          <p:cNvPicPr>
            <a:picLocks noChangeAspect="1"/>
          </p:cNvPicPr>
          <p:nvPr/>
        </p:nvPicPr>
        <p:blipFill>
          <a:blip r:embed="rId5"/>
          <a:stretch>
            <a:fillRect/>
          </a:stretch>
        </p:blipFill>
        <p:spPr>
          <a:xfrm>
            <a:off x="569752" y="772769"/>
            <a:ext cx="2013888" cy="1830047"/>
          </a:xfrm>
          <a:prstGeom prst="rect">
            <a:avLst/>
          </a:prstGeom>
        </p:spPr>
      </p:pic>
      <p:sp>
        <p:nvSpPr>
          <p:cNvPr id="3" name="TextBox 2">
            <a:extLst>
              <a:ext uri="{FF2B5EF4-FFF2-40B4-BE49-F238E27FC236}">
                <a16:creationId xmlns:a16="http://schemas.microsoft.com/office/drawing/2014/main" id="{94149BF7-8D5A-F3A0-5EF2-5FD3F6D4929F}"/>
              </a:ext>
            </a:extLst>
          </p:cNvPr>
          <p:cNvSpPr txBox="1"/>
          <p:nvPr/>
        </p:nvSpPr>
        <p:spPr>
          <a:xfrm>
            <a:off x="0" y="383385"/>
            <a:ext cx="5418894" cy="276999"/>
          </a:xfrm>
          <a:prstGeom prst="rect">
            <a:avLst/>
          </a:prstGeom>
          <a:noFill/>
        </p:spPr>
        <p:txBody>
          <a:bodyPr wrap="square" rtlCol="0">
            <a:spAutoFit/>
          </a:bodyPr>
          <a:lstStyle/>
          <a:p>
            <a:pPr algn="l"/>
            <a:r>
              <a:rPr lang="en-US" sz="1200" dirty="0"/>
              <a:t>Reminder of the FCC-</a:t>
            </a:r>
            <a:r>
              <a:rPr lang="en-US" sz="1200" dirty="0" err="1"/>
              <a:t>ee</a:t>
            </a:r>
            <a:r>
              <a:rPr lang="en-US" sz="1200" dirty="0"/>
              <a:t> MDI region</a:t>
            </a:r>
          </a:p>
        </p:txBody>
      </p:sp>
      <p:sp>
        <p:nvSpPr>
          <p:cNvPr id="6" name="Textfeld 2">
            <a:extLst>
              <a:ext uri="{FF2B5EF4-FFF2-40B4-BE49-F238E27FC236}">
                <a16:creationId xmlns:a16="http://schemas.microsoft.com/office/drawing/2014/main" id="{A55B3B71-9CE1-D957-8FAF-D194EEFD6C6F}"/>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7" name="Textfeld 1">
            <a:extLst>
              <a:ext uri="{FF2B5EF4-FFF2-40B4-BE49-F238E27FC236}">
                <a16:creationId xmlns:a16="http://schemas.microsoft.com/office/drawing/2014/main" id="{0F3D1E96-CDD7-AFB7-ECAF-61AE5C147609}"/>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186609947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92B9F-F238-0CFF-FE79-7576DEAB804C}"/>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DB8AD15D-075F-25BC-432B-047138A0266D}"/>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3</a:t>
            </a:r>
          </a:p>
        </p:txBody>
      </p:sp>
      <p:sp>
        <p:nvSpPr>
          <p:cNvPr id="5" name="Rectangle 4">
            <a:extLst>
              <a:ext uri="{FF2B5EF4-FFF2-40B4-BE49-F238E27FC236}">
                <a16:creationId xmlns:a16="http://schemas.microsoft.com/office/drawing/2014/main" id="{C6A5CD03-CEB7-7779-AB9E-55A9E5DF6D7F}"/>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F4750BE4-D54A-27C2-6483-CBF147E3490A}"/>
              </a:ext>
            </a:extLst>
          </p:cNvPr>
          <p:cNvPicPr>
            <a:picLocks noChangeAspect="1"/>
          </p:cNvPicPr>
          <p:nvPr/>
        </p:nvPicPr>
        <p:blipFill>
          <a:blip r:embed="rId3"/>
          <a:stretch>
            <a:fillRect/>
          </a:stretch>
        </p:blipFill>
        <p:spPr>
          <a:xfrm>
            <a:off x="1536842" y="999989"/>
            <a:ext cx="5907233" cy="3781848"/>
          </a:xfrm>
          <a:prstGeom prst="rect">
            <a:avLst/>
          </a:prstGeom>
        </p:spPr>
      </p:pic>
      <p:cxnSp>
        <p:nvCxnSpPr>
          <p:cNvPr id="4" name="Straight Connector 3">
            <a:extLst>
              <a:ext uri="{FF2B5EF4-FFF2-40B4-BE49-F238E27FC236}">
                <a16:creationId xmlns:a16="http://schemas.microsoft.com/office/drawing/2014/main" id="{535757A1-6413-31BC-2F5E-27F3F84D40C3}"/>
              </a:ext>
            </a:extLst>
          </p:cNvPr>
          <p:cNvCxnSpPr>
            <a:cxnSpLocks/>
          </p:cNvCxnSpPr>
          <p:nvPr/>
        </p:nvCxnSpPr>
        <p:spPr>
          <a:xfrm>
            <a:off x="4700875" y="3031635"/>
            <a:ext cx="2117235" cy="1380805"/>
          </a:xfrm>
          <a:prstGeom prst="line">
            <a:avLst/>
          </a:prstGeom>
          <a:ln w="28575">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B8BD285-B4CE-BC71-F665-45F5A8AFE178}"/>
              </a:ext>
            </a:extLst>
          </p:cNvPr>
          <p:cNvCxnSpPr>
            <a:cxnSpLocks/>
          </p:cNvCxnSpPr>
          <p:nvPr/>
        </p:nvCxnSpPr>
        <p:spPr>
          <a:xfrm>
            <a:off x="4492220" y="3166647"/>
            <a:ext cx="2054843" cy="1385919"/>
          </a:xfrm>
          <a:prstGeom prst="line">
            <a:avLst/>
          </a:prstGeom>
          <a:ln w="28575">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1242173-14F9-0136-7A94-A38CDEF014F1}"/>
              </a:ext>
            </a:extLst>
          </p:cNvPr>
          <p:cNvCxnSpPr>
            <a:cxnSpLocks/>
          </p:cNvCxnSpPr>
          <p:nvPr/>
        </p:nvCxnSpPr>
        <p:spPr>
          <a:xfrm>
            <a:off x="1955630" y="1452403"/>
            <a:ext cx="1689696" cy="1131237"/>
          </a:xfrm>
          <a:prstGeom prst="line">
            <a:avLst/>
          </a:prstGeom>
          <a:ln w="28575">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E70040E-04B8-F52C-361F-22D3920B46CB}"/>
              </a:ext>
            </a:extLst>
          </p:cNvPr>
          <p:cNvCxnSpPr>
            <a:cxnSpLocks/>
          </p:cNvCxnSpPr>
          <p:nvPr/>
        </p:nvCxnSpPr>
        <p:spPr>
          <a:xfrm>
            <a:off x="2200083" y="1322505"/>
            <a:ext cx="1696857" cy="1132260"/>
          </a:xfrm>
          <a:prstGeom prst="line">
            <a:avLst/>
          </a:prstGeom>
          <a:ln w="28575">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251651C-938A-8FF0-EF11-2D874AAF1ADD}"/>
              </a:ext>
            </a:extLst>
          </p:cNvPr>
          <p:cNvCxnSpPr>
            <a:cxnSpLocks/>
          </p:cNvCxnSpPr>
          <p:nvPr/>
        </p:nvCxnSpPr>
        <p:spPr>
          <a:xfrm flipV="1">
            <a:off x="3672942" y="2473176"/>
            <a:ext cx="211723" cy="119670"/>
          </a:xfrm>
          <a:prstGeom prst="line">
            <a:avLst/>
          </a:prstGeom>
          <a:ln w="28575">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A03C12F-CB94-8112-7906-0AFA63FB3173}"/>
              </a:ext>
            </a:extLst>
          </p:cNvPr>
          <p:cNvCxnSpPr>
            <a:cxnSpLocks/>
          </p:cNvCxnSpPr>
          <p:nvPr/>
        </p:nvCxnSpPr>
        <p:spPr>
          <a:xfrm flipV="1">
            <a:off x="4481992" y="3024475"/>
            <a:ext cx="211723" cy="119670"/>
          </a:xfrm>
          <a:prstGeom prst="line">
            <a:avLst/>
          </a:prstGeom>
          <a:ln w="28575">
            <a:solidFill>
              <a:srgbClr val="FF0000"/>
            </a:solidFill>
          </a:ln>
          <a:effectLst>
            <a:glow rad="635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7EEA9A8-E036-6FA8-E6D8-04722B54EB5E}"/>
              </a:ext>
            </a:extLst>
          </p:cNvPr>
          <p:cNvCxnSpPr>
            <a:cxnSpLocks/>
          </p:cNvCxnSpPr>
          <p:nvPr/>
        </p:nvCxnSpPr>
        <p:spPr>
          <a:xfrm>
            <a:off x="6818110" y="4541314"/>
            <a:ext cx="533911" cy="177972"/>
          </a:xfrm>
          <a:prstGeom prst="line">
            <a:avLst/>
          </a:prstGeom>
          <a:ln w="28575">
            <a:solidFill>
              <a:schemeClr val="accent4"/>
            </a:solidFill>
            <a:headEnd type="arrow" w="med" len="med"/>
            <a:tailEnd type="none" w="med" len="med"/>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94A0D8C-FD89-DB5D-7DD6-116AE38D7DD4}"/>
              </a:ext>
            </a:extLst>
          </p:cNvPr>
          <p:cNvCxnSpPr>
            <a:cxnSpLocks/>
          </p:cNvCxnSpPr>
          <p:nvPr/>
        </p:nvCxnSpPr>
        <p:spPr>
          <a:xfrm>
            <a:off x="1398193" y="1128168"/>
            <a:ext cx="533911" cy="177972"/>
          </a:xfrm>
          <a:prstGeom prst="line">
            <a:avLst/>
          </a:prstGeom>
          <a:ln w="28575">
            <a:solidFill>
              <a:schemeClr val="accent4"/>
            </a:solidFill>
            <a:headEnd type="none" w="med" len="med"/>
            <a:tailEnd type="arrow" w="med" len="med"/>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2" name="Text Placeholder 2">
            <a:extLst>
              <a:ext uri="{FF2B5EF4-FFF2-40B4-BE49-F238E27FC236}">
                <a16:creationId xmlns:a16="http://schemas.microsoft.com/office/drawing/2014/main" id="{8DF6F1A9-8429-EEE6-9FB9-CFBFF7671991}"/>
              </a:ext>
            </a:extLst>
          </p:cNvPr>
          <p:cNvSpPr txBox="1">
            <a:spLocks/>
          </p:cNvSpPr>
          <p:nvPr/>
        </p:nvSpPr>
        <p:spPr>
          <a:xfrm>
            <a:off x="472543" y="835094"/>
            <a:ext cx="1153739" cy="5211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050" b="0" dirty="0"/>
              <a:t>Only access available</a:t>
            </a:r>
          </a:p>
        </p:txBody>
      </p:sp>
      <p:sp>
        <p:nvSpPr>
          <p:cNvPr id="33" name="Text Placeholder 2">
            <a:extLst>
              <a:ext uri="{FF2B5EF4-FFF2-40B4-BE49-F238E27FC236}">
                <a16:creationId xmlns:a16="http://schemas.microsoft.com/office/drawing/2014/main" id="{1AA1B61F-84A9-0715-282D-D98AB83BD216}"/>
              </a:ext>
            </a:extLst>
          </p:cNvPr>
          <p:cNvSpPr txBox="1">
            <a:spLocks/>
          </p:cNvSpPr>
          <p:nvPr/>
        </p:nvSpPr>
        <p:spPr>
          <a:xfrm>
            <a:off x="7479875" y="4571451"/>
            <a:ext cx="1153739" cy="5211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050" b="0" dirty="0"/>
              <a:t>Only access available</a:t>
            </a:r>
          </a:p>
        </p:txBody>
      </p:sp>
      <p:sp>
        <p:nvSpPr>
          <p:cNvPr id="34" name="TextBox 33">
            <a:extLst>
              <a:ext uri="{FF2B5EF4-FFF2-40B4-BE49-F238E27FC236}">
                <a16:creationId xmlns:a16="http://schemas.microsoft.com/office/drawing/2014/main" id="{9E9BBDB8-8B55-491A-8B8D-0F5EF3E282F0}"/>
              </a:ext>
            </a:extLst>
          </p:cNvPr>
          <p:cNvSpPr txBox="1"/>
          <p:nvPr/>
        </p:nvSpPr>
        <p:spPr>
          <a:xfrm>
            <a:off x="0" y="383385"/>
            <a:ext cx="6695372" cy="276999"/>
          </a:xfrm>
          <a:prstGeom prst="rect">
            <a:avLst/>
          </a:prstGeom>
          <a:noFill/>
        </p:spPr>
        <p:txBody>
          <a:bodyPr wrap="square" rtlCol="0">
            <a:spAutoFit/>
          </a:bodyPr>
          <a:lstStyle/>
          <a:p>
            <a:pPr algn="l"/>
            <a:r>
              <a:rPr lang="en-US" sz="1200" dirty="0"/>
              <a:t>The access challenge</a:t>
            </a:r>
          </a:p>
        </p:txBody>
      </p:sp>
      <p:sp>
        <p:nvSpPr>
          <p:cNvPr id="3" name="Textfeld 2">
            <a:extLst>
              <a:ext uri="{FF2B5EF4-FFF2-40B4-BE49-F238E27FC236}">
                <a16:creationId xmlns:a16="http://schemas.microsoft.com/office/drawing/2014/main" id="{66A8983A-4B20-5B03-7995-5634DCFCC684}"/>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2" name="Textfeld 1">
            <a:extLst>
              <a:ext uri="{FF2B5EF4-FFF2-40B4-BE49-F238E27FC236}">
                <a16:creationId xmlns:a16="http://schemas.microsoft.com/office/drawing/2014/main" id="{10C76611-0B49-9765-857C-134176BFCE5C}"/>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156424565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46857-B3BE-9108-FBCD-EBEA435DDDFE}"/>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F4D21BBB-3A20-7F99-5D54-2AA308264641}"/>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4</a:t>
            </a:r>
          </a:p>
        </p:txBody>
      </p:sp>
      <p:pic>
        <p:nvPicPr>
          <p:cNvPr id="7" name="Picture 6">
            <a:extLst>
              <a:ext uri="{FF2B5EF4-FFF2-40B4-BE49-F238E27FC236}">
                <a16:creationId xmlns:a16="http://schemas.microsoft.com/office/drawing/2014/main" id="{BD24DF7F-59C5-EC8A-8C6A-A4C386C2BAB2}"/>
              </a:ext>
            </a:extLst>
          </p:cNvPr>
          <p:cNvPicPr>
            <a:picLocks noChangeAspect="1"/>
          </p:cNvPicPr>
          <p:nvPr/>
        </p:nvPicPr>
        <p:blipFill>
          <a:blip r:embed="rId3"/>
          <a:stretch>
            <a:fillRect/>
          </a:stretch>
        </p:blipFill>
        <p:spPr>
          <a:xfrm>
            <a:off x="1536842" y="999989"/>
            <a:ext cx="5907233" cy="3781848"/>
          </a:xfrm>
          <a:prstGeom prst="rect">
            <a:avLst/>
          </a:prstGeom>
        </p:spPr>
      </p:pic>
      <p:cxnSp>
        <p:nvCxnSpPr>
          <p:cNvPr id="8" name="Straight Connector 7">
            <a:extLst>
              <a:ext uri="{FF2B5EF4-FFF2-40B4-BE49-F238E27FC236}">
                <a16:creationId xmlns:a16="http://schemas.microsoft.com/office/drawing/2014/main" id="{583C0EA3-2030-B2A9-FE2A-93DD4A9FD585}"/>
              </a:ext>
            </a:extLst>
          </p:cNvPr>
          <p:cNvCxnSpPr>
            <a:cxnSpLocks/>
          </p:cNvCxnSpPr>
          <p:nvPr/>
        </p:nvCxnSpPr>
        <p:spPr>
          <a:xfrm>
            <a:off x="1908579" y="1362394"/>
            <a:ext cx="497091" cy="98191"/>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ABA7A4E-0A35-0619-1DAE-E92B99598B86}"/>
              </a:ext>
            </a:extLst>
          </p:cNvPr>
          <p:cNvCxnSpPr>
            <a:cxnSpLocks/>
          </p:cNvCxnSpPr>
          <p:nvPr/>
        </p:nvCxnSpPr>
        <p:spPr>
          <a:xfrm>
            <a:off x="2122348" y="1293865"/>
            <a:ext cx="86941" cy="215816"/>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B43119A-15AB-F939-D2AF-00BBF72559F9}"/>
              </a:ext>
            </a:extLst>
          </p:cNvPr>
          <p:cNvCxnSpPr>
            <a:cxnSpLocks/>
          </p:cNvCxnSpPr>
          <p:nvPr/>
        </p:nvCxnSpPr>
        <p:spPr>
          <a:xfrm>
            <a:off x="1900396" y="1366485"/>
            <a:ext cx="370262" cy="22297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10A0C67-D5F0-18B8-79D1-6BF1E91EBFEE}"/>
              </a:ext>
            </a:extLst>
          </p:cNvPr>
          <p:cNvCxnSpPr>
            <a:cxnSpLocks/>
          </p:cNvCxnSpPr>
          <p:nvPr/>
        </p:nvCxnSpPr>
        <p:spPr>
          <a:xfrm>
            <a:off x="2403623" y="1458539"/>
            <a:ext cx="63416" cy="26593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0613F40-CF3C-1167-7528-08F20F9C2677}"/>
              </a:ext>
            </a:extLst>
          </p:cNvPr>
          <p:cNvCxnSpPr>
            <a:cxnSpLocks/>
          </p:cNvCxnSpPr>
          <p:nvPr/>
        </p:nvCxnSpPr>
        <p:spPr>
          <a:xfrm>
            <a:off x="2262474" y="1575140"/>
            <a:ext cx="302756" cy="0"/>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4164069-C2B5-27F0-7CCC-426715782CE3}"/>
              </a:ext>
            </a:extLst>
          </p:cNvPr>
          <p:cNvCxnSpPr>
            <a:cxnSpLocks/>
          </p:cNvCxnSpPr>
          <p:nvPr/>
        </p:nvCxnSpPr>
        <p:spPr>
          <a:xfrm>
            <a:off x="2563183" y="1581277"/>
            <a:ext cx="247523" cy="192291"/>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169980F-09A0-75EC-07E2-29CA43CA6451}"/>
              </a:ext>
            </a:extLst>
          </p:cNvPr>
          <p:cNvCxnSpPr>
            <a:cxnSpLocks/>
          </p:cNvCxnSpPr>
          <p:nvPr/>
        </p:nvCxnSpPr>
        <p:spPr>
          <a:xfrm>
            <a:off x="2464992" y="1697878"/>
            <a:ext cx="278208" cy="192291"/>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B57919-66F1-AD5A-BDE9-C9EB012A865B}"/>
              </a:ext>
            </a:extLst>
          </p:cNvPr>
          <p:cNvCxnSpPr>
            <a:cxnSpLocks/>
          </p:cNvCxnSpPr>
          <p:nvPr/>
        </p:nvCxnSpPr>
        <p:spPr>
          <a:xfrm>
            <a:off x="2550909" y="1599688"/>
            <a:ext cx="130922" cy="22297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2B62E5E-269D-F7B1-0791-B9EB891068A5}"/>
              </a:ext>
            </a:extLst>
          </p:cNvPr>
          <p:cNvCxnSpPr>
            <a:cxnSpLocks/>
          </p:cNvCxnSpPr>
          <p:nvPr/>
        </p:nvCxnSpPr>
        <p:spPr>
          <a:xfrm>
            <a:off x="2753427" y="1912670"/>
            <a:ext cx="229113" cy="0"/>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0977B79-57F1-A962-AA61-D5C7679259D4}"/>
              </a:ext>
            </a:extLst>
          </p:cNvPr>
          <p:cNvCxnSpPr>
            <a:cxnSpLocks/>
          </p:cNvCxnSpPr>
          <p:nvPr/>
        </p:nvCxnSpPr>
        <p:spPr>
          <a:xfrm>
            <a:off x="2790249" y="1777659"/>
            <a:ext cx="86941" cy="215816"/>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3721BE3-0C2C-4042-95BA-166C6AA4F825}"/>
              </a:ext>
            </a:extLst>
          </p:cNvPr>
          <p:cNvCxnSpPr>
            <a:cxnSpLocks/>
          </p:cNvCxnSpPr>
          <p:nvPr/>
        </p:nvCxnSpPr>
        <p:spPr>
          <a:xfrm>
            <a:off x="2998904" y="1918807"/>
            <a:ext cx="86941" cy="215816"/>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854E8E2-8AF8-B649-F3C9-4B299B62CE8F}"/>
              </a:ext>
            </a:extLst>
          </p:cNvPr>
          <p:cNvCxnSpPr>
            <a:cxnSpLocks/>
          </p:cNvCxnSpPr>
          <p:nvPr/>
        </p:nvCxnSpPr>
        <p:spPr>
          <a:xfrm>
            <a:off x="2888439" y="1998587"/>
            <a:ext cx="302756" cy="216839"/>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9EBB82B-455C-EAD6-EB02-7A7E1834B322}"/>
              </a:ext>
            </a:extLst>
          </p:cNvPr>
          <p:cNvCxnSpPr>
            <a:cxnSpLocks/>
          </p:cNvCxnSpPr>
          <p:nvPr/>
        </p:nvCxnSpPr>
        <p:spPr>
          <a:xfrm>
            <a:off x="2906850" y="1992450"/>
            <a:ext cx="339577" cy="63416"/>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9765F37-291C-8280-8792-B4BB42B1B2E6}"/>
              </a:ext>
            </a:extLst>
          </p:cNvPr>
          <p:cNvCxnSpPr>
            <a:cxnSpLocks/>
          </p:cNvCxnSpPr>
          <p:nvPr/>
        </p:nvCxnSpPr>
        <p:spPr>
          <a:xfrm>
            <a:off x="3256654" y="2059956"/>
            <a:ext cx="247523" cy="198428"/>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BB22FBE-A5AB-70EF-0EC7-876AB26EAFB0}"/>
              </a:ext>
            </a:extLst>
          </p:cNvPr>
          <p:cNvCxnSpPr>
            <a:cxnSpLocks/>
          </p:cNvCxnSpPr>
          <p:nvPr/>
        </p:nvCxnSpPr>
        <p:spPr>
          <a:xfrm>
            <a:off x="3195284" y="2225654"/>
            <a:ext cx="247524" cy="173879"/>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9AC0658-6181-4C62-60A4-86878B13F667}"/>
              </a:ext>
            </a:extLst>
          </p:cNvPr>
          <p:cNvCxnSpPr>
            <a:cxnSpLocks/>
          </p:cNvCxnSpPr>
          <p:nvPr/>
        </p:nvCxnSpPr>
        <p:spPr>
          <a:xfrm>
            <a:off x="3189148" y="2176557"/>
            <a:ext cx="186154" cy="0"/>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D29571B-00C0-EBB2-F132-3A3044D50583}"/>
              </a:ext>
            </a:extLst>
          </p:cNvPr>
          <p:cNvCxnSpPr>
            <a:cxnSpLocks/>
          </p:cNvCxnSpPr>
          <p:nvPr/>
        </p:nvCxnSpPr>
        <p:spPr>
          <a:xfrm>
            <a:off x="3373255" y="2170421"/>
            <a:ext cx="86941" cy="215816"/>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5AA88C-C0F7-1A22-9231-AD296F026DBA}"/>
              </a:ext>
            </a:extLst>
          </p:cNvPr>
          <p:cNvCxnSpPr>
            <a:cxnSpLocks/>
          </p:cNvCxnSpPr>
          <p:nvPr/>
        </p:nvCxnSpPr>
        <p:spPr>
          <a:xfrm flipH="1" flipV="1">
            <a:off x="6474443" y="4283565"/>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01DE35F-CA12-58D6-1B57-34C055771F37}"/>
              </a:ext>
            </a:extLst>
          </p:cNvPr>
          <p:cNvCxnSpPr>
            <a:cxnSpLocks/>
          </p:cNvCxnSpPr>
          <p:nvPr/>
        </p:nvCxnSpPr>
        <p:spPr>
          <a:xfrm flipH="1" flipV="1">
            <a:off x="6345568" y="4394030"/>
            <a:ext cx="260817" cy="162628"/>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EB6EB8EF-8BA5-3E8B-0095-11520000540A}"/>
              </a:ext>
            </a:extLst>
          </p:cNvPr>
          <p:cNvCxnSpPr>
            <a:cxnSpLocks/>
          </p:cNvCxnSpPr>
          <p:nvPr/>
        </p:nvCxnSpPr>
        <p:spPr>
          <a:xfrm flipH="1">
            <a:off x="6477000" y="4457700"/>
            <a:ext cx="215900" cy="0"/>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0D35A53-5BE5-98E0-96CE-7CA402565CBA}"/>
              </a:ext>
            </a:extLst>
          </p:cNvPr>
          <p:cNvCxnSpPr>
            <a:cxnSpLocks/>
          </p:cNvCxnSpPr>
          <p:nvPr/>
        </p:nvCxnSpPr>
        <p:spPr>
          <a:xfrm flipH="1" flipV="1">
            <a:off x="6033118" y="4188315"/>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10127DCF-84E4-9221-76A7-6DED49D88EDD}"/>
              </a:ext>
            </a:extLst>
          </p:cNvPr>
          <p:cNvCxnSpPr>
            <a:cxnSpLocks/>
          </p:cNvCxnSpPr>
          <p:nvPr/>
        </p:nvCxnSpPr>
        <p:spPr>
          <a:xfrm flipH="1" flipV="1">
            <a:off x="6160118" y="4064490"/>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657004A-2B29-80F7-D1EF-9665CD12E7C3}"/>
              </a:ext>
            </a:extLst>
          </p:cNvPr>
          <p:cNvCxnSpPr>
            <a:cxnSpLocks/>
          </p:cNvCxnSpPr>
          <p:nvPr/>
        </p:nvCxnSpPr>
        <p:spPr>
          <a:xfrm flipH="1" flipV="1">
            <a:off x="5715618" y="3969240"/>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DB2E0476-0F9F-6BB2-B97C-8A4A76A6F67D}"/>
              </a:ext>
            </a:extLst>
          </p:cNvPr>
          <p:cNvCxnSpPr>
            <a:cxnSpLocks/>
          </p:cNvCxnSpPr>
          <p:nvPr/>
        </p:nvCxnSpPr>
        <p:spPr>
          <a:xfrm flipH="1" flipV="1">
            <a:off x="5842618" y="3845415"/>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41C3341E-4AEE-B810-EEFE-D422E315E7B5}"/>
              </a:ext>
            </a:extLst>
          </p:cNvPr>
          <p:cNvCxnSpPr>
            <a:cxnSpLocks/>
          </p:cNvCxnSpPr>
          <p:nvPr/>
        </p:nvCxnSpPr>
        <p:spPr>
          <a:xfrm flipH="1" flipV="1">
            <a:off x="5420343" y="3734290"/>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FD55C2C-02CB-489D-5B49-5581AD66B219}"/>
              </a:ext>
            </a:extLst>
          </p:cNvPr>
          <p:cNvCxnSpPr>
            <a:cxnSpLocks/>
          </p:cNvCxnSpPr>
          <p:nvPr/>
        </p:nvCxnSpPr>
        <p:spPr>
          <a:xfrm flipH="1" flipV="1">
            <a:off x="5531468" y="3642215"/>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A9F0B031-7BCB-9701-0CA3-D67B5745C41D}"/>
              </a:ext>
            </a:extLst>
          </p:cNvPr>
          <p:cNvCxnSpPr>
            <a:cxnSpLocks/>
          </p:cNvCxnSpPr>
          <p:nvPr/>
        </p:nvCxnSpPr>
        <p:spPr>
          <a:xfrm flipH="1" flipV="1">
            <a:off x="5131418" y="3534265"/>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FD390A8-1F2A-E8CF-507D-EE0818B84784}"/>
              </a:ext>
            </a:extLst>
          </p:cNvPr>
          <p:cNvCxnSpPr>
            <a:cxnSpLocks/>
          </p:cNvCxnSpPr>
          <p:nvPr/>
        </p:nvCxnSpPr>
        <p:spPr>
          <a:xfrm flipH="1" flipV="1">
            <a:off x="5242543" y="3458065"/>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5C1E2373-48AA-4751-4CAE-D40C7A901FBD}"/>
              </a:ext>
            </a:extLst>
          </p:cNvPr>
          <p:cNvCxnSpPr>
            <a:cxnSpLocks/>
          </p:cNvCxnSpPr>
          <p:nvPr/>
        </p:nvCxnSpPr>
        <p:spPr>
          <a:xfrm flipH="1" flipV="1">
            <a:off x="4832350" y="3298825"/>
            <a:ext cx="251271" cy="19444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3117BB39-A40A-E9F5-115C-F034A8F75121}"/>
              </a:ext>
            </a:extLst>
          </p:cNvPr>
          <p:cNvCxnSpPr>
            <a:cxnSpLocks/>
          </p:cNvCxnSpPr>
          <p:nvPr/>
        </p:nvCxnSpPr>
        <p:spPr>
          <a:xfrm flipH="1" flipV="1">
            <a:off x="4937743" y="3238990"/>
            <a:ext cx="279228" cy="17490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6CD2F1A3-0826-CE78-F378-5946E5853FDD}"/>
              </a:ext>
            </a:extLst>
          </p:cNvPr>
          <p:cNvCxnSpPr>
            <a:cxnSpLocks/>
          </p:cNvCxnSpPr>
          <p:nvPr/>
        </p:nvCxnSpPr>
        <p:spPr>
          <a:xfrm flipH="1" flipV="1">
            <a:off x="6378575" y="4232275"/>
            <a:ext cx="165546" cy="194443"/>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344A7ABC-654A-AFDB-850A-D9B125623CD8}"/>
              </a:ext>
            </a:extLst>
          </p:cNvPr>
          <p:cNvCxnSpPr>
            <a:cxnSpLocks/>
          </p:cNvCxnSpPr>
          <p:nvPr/>
        </p:nvCxnSpPr>
        <p:spPr>
          <a:xfrm flipH="1" flipV="1">
            <a:off x="6137893" y="4229590"/>
            <a:ext cx="383557" cy="145560"/>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4DC4054E-D8C1-E468-40A7-CA527C9F3DA7}"/>
              </a:ext>
            </a:extLst>
          </p:cNvPr>
          <p:cNvCxnSpPr>
            <a:cxnSpLocks/>
          </p:cNvCxnSpPr>
          <p:nvPr/>
        </p:nvCxnSpPr>
        <p:spPr>
          <a:xfrm flipH="1" flipV="1">
            <a:off x="6017243" y="3981940"/>
            <a:ext cx="123207" cy="2185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828B36A-1C31-22C9-B063-F4CDBAF49324}"/>
              </a:ext>
            </a:extLst>
          </p:cNvPr>
          <p:cNvCxnSpPr>
            <a:cxnSpLocks/>
          </p:cNvCxnSpPr>
          <p:nvPr/>
        </p:nvCxnSpPr>
        <p:spPr>
          <a:xfrm flipH="1" flipV="1">
            <a:off x="5941043" y="4074015"/>
            <a:ext cx="212107" cy="407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88F0F23E-6498-55B2-0B9B-EDE6C4FE229D}"/>
              </a:ext>
            </a:extLst>
          </p:cNvPr>
          <p:cNvCxnSpPr>
            <a:cxnSpLocks/>
          </p:cNvCxnSpPr>
          <p:nvPr/>
        </p:nvCxnSpPr>
        <p:spPr>
          <a:xfrm flipH="1" flipV="1">
            <a:off x="5848968" y="3877165"/>
            <a:ext cx="62882" cy="196360"/>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E78B9AE1-8DB1-22F3-B509-E348F244D773}"/>
              </a:ext>
            </a:extLst>
          </p:cNvPr>
          <p:cNvCxnSpPr>
            <a:cxnSpLocks/>
          </p:cNvCxnSpPr>
          <p:nvPr/>
        </p:nvCxnSpPr>
        <p:spPr>
          <a:xfrm flipH="1" flipV="1">
            <a:off x="5680693" y="3851765"/>
            <a:ext cx="158132" cy="3443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A2B0951F-D0F9-11C8-E23A-7F1ED910B5F0}"/>
              </a:ext>
            </a:extLst>
          </p:cNvPr>
          <p:cNvCxnSpPr>
            <a:cxnSpLocks/>
          </p:cNvCxnSpPr>
          <p:nvPr/>
        </p:nvCxnSpPr>
        <p:spPr>
          <a:xfrm flipH="1" flipV="1">
            <a:off x="5610843" y="3718415"/>
            <a:ext cx="145432" cy="2185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B366D087-AB63-7D43-8492-719257BAFF9F}"/>
              </a:ext>
            </a:extLst>
          </p:cNvPr>
          <p:cNvCxnSpPr>
            <a:cxnSpLocks/>
          </p:cNvCxnSpPr>
          <p:nvPr/>
        </p:nvCxnSpPr>
        <p:spPr>
          <a:xfrm flipH="1" flipV="1">
            <a:off x="5331443" y="3616815"/>
            <a:ext cx="262907" cy="1169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FFC6EC00-1C72-7A10-FB58-357E5215375A}"/>
              </a:ext>
            </a:extLst>
          </p:cNvPr>
          <p:cNvCxnSpPr>
            <a:cxnSpLocks/>
          </p:cNvCxnSpPr>
          <p:nvPr/>
        </p:nvCxnSpPr>
        <p:spPr>
          <a:xfrm flipH="1" flipV="1">
            <a:off x="5258418" y="3492990"/>
            <a:ext cx="81932" cy="1550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FF5E3EF-6448-DCE2-821F-426B4451853E}"/>
              </a:ext>
            </a:extLst>
          </p:cNvPr>
          <p:cNvCxnSpPr>
            <a:cxnSpLocks/>
          </p:cNvCxnSpPr>
          <p:nvPr/>
        </p:nvCxnSpPr>
        <p:spPr>
          <a:xfrm flipH="1" flipV="1">
            <a:off x="5020293" y="3445365"/>
            <a:ext cx="212107" cy="534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CEBFE16-713D-66B9-A72F-6D0D39D39E2E}"/>
              </a:ext>
            </a:extLst>
          </p:cNvPr>
          <p:cNvCxnSpPr>
            <a:cxnSpLocks/>
          </p:cNvCxnSpPr>
          <p:nvPr/>
        </p:nvCxnSpPr>
        <p:spPr>
          <a:xfrm flipH="1" flipV="1">
            <a:off x="5007593" y="3292965"/>
            <a:ext cx="66057" cy="155085"/>
          </a:xfrm>
          <a:prstGeom prst="line">
            <a:avLst/>
          </a:prstGeom>
          <a:ln w="19050">
            <a:solidFill>
              <a:srgbClr val="00A6FF"/>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01" name="Rectangle 100">
            <a:extLst>
              <a:ext uri="{FF2B5EF4-FFF2-40B4-BE49-F238E27FC236}">
                <a16:creationId xmlns:a16="http://schemas.microsoft.com/office/drawing/2014/main" id="{BC11590F-7977-FF35-6A26-A4EB3FC2D01B}"/>
              </a:ext>
            </a:extLst>
          </p:cNvPr>
          <p:cNvSpPr/>
          <p:nvPr/>
        </p:nvSpPr>
        <p:spPr>
          <a:xfrm>
            <a:off x="227066" y="2424081"/>
            <a:ext cx="3191195" cy="115987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8" name="Picture 97">
            <a:extLst>
              <a:ext uri="{FF2B5EF4-FFF2-40B4-BE49-F238E27FC236}">
                <a16:creationId xmlns:a16="http://schemas.microsoft.com/office/drawing/2014/main" id="{03CEDC72-E778-1EC0-1A02-6F2E840172B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2872" y="2387259"/>
            <a:ext cx="3404052" cy="1172150"/>
          </a:xfrm>
          <a:prstGeom prst="rect">
            <a:avLst/>
          </a:prstGeom>
        </p:spPr>
      </p:pic>
      <p:sp>
        <p:nvSpPr>
          <p:cNvPr id="105" name="TextBox 104">
            <a:extLst>
              <a:ext uri="{FF2B5EF4-FFF2-40B4-BE49-F238E27FC236}">
                <a16:creationId xmlns:a16="http://schemas.microsoft.com/office/drawing/2014/main" id="{9C74E16F-62BF-2BAC-F569-6F662279DCE3}"/>
              </a:ext>
            </a:extLst>
          </p:cNvPr>
          <p:cNvSpPr txBox="1"/>
          <p:nvPr/>
        </p:nvSpPr>
        <p:spPr>
          <a:xfrm>
            <a:off x="98098" y="4897279"/>
            <a:ext cx="3816424" cy="246221"/>
          </a:xfrm>
          <a:prstGeom prst="rect">
            <a:avLst/>
          </a:prstGeom>
          <a:noFill/>
        </p:spPr>
        <p:txBody>
          <a:bodyPr wrap="square">
            <a:spAutoFit/>
          </a:bodyPr>
          <a:lstStyle/>
          <a:p>
            <a:r>
              <a:rPr lang="en-GB" sz="1000" dirty="0">
                <a:hlinkClick r:id="rId5"/>
              </a:rPr>
              <a:t>https://iopscience.iop.org/article/10.1088/1361-6501/acc6e3</a:t>
            </a:r>
            <a:endParaRPr lang="en-GB" sz="1000" dirty="0"/>
          </a:p>
        </p:txBody>
      </p:sp>
      <p:sp>
        <p:nvSpPr>
          <p:cNvPr id="106" name="TextBox 105">
            <a:extLst>
              <a:ext uri="{FF2B5EF4-FFF2-40B4-BE49-F238E27FC236}">
                <a16:creationId xmlns:a16="http://schemas.microsoft.com/office/drawing/2014/main" id="{0852A2BF-EE91-23CF-67F9-EF29BFDE57F7}"/>
              </a:ext>
            </a:extLst>
          </p:cNvPr>
          <p:cNvSpPr txBox="1"/>
          <p:nvPr/>
        </p:nvSpPr>
        <p:spPr>
          <a:xfrm>
            <a:off x="0" y="3588843"/>
            <a:ext cx="4958626" cy="1061829"/>
          </a:xfrm>
          <a:prstGeom prst="rect">
            <a:avLst/>
          </a:prstGeom>
          <a:solidFill>
            <a:schemeClr val="bg1"/>
          </a:solidFill>
        </p:spPr>
        <p:txBody>
          <a:bodyPr wrap="square" rtlCol="0">
            <a:spAutoFit/>
          </a:bodyPr>
          <a:lstStyle/>
          <a:p>
            <a:pPr marL="171450" indent="-171450" algn="l">
              <a:buFont typeface="Wingdings" panose="05000000000000000000" pitchFamily="2" charset="2"/>
              <a:buChar char="Ø"/>
            </a:pPr>
            <a:r>
              <a:rPr lang="en-GB" sz="1050" dirty="0"/>
              <a:t>Optical </a:t>
            </a:r>
            <a:r>
              <a:rPr lang="en-GB" sz="1050" dirty="0" err="1"/>
              <a:t>fiber</a:t>
            </a:r>
            <a:r>
              <a:rPr lang="en-GB" sz="1050" dirty="0"/>
              <a:t> placed in a helix shape, separated in portion by semi-reflective mirrors, which can be simultaneously and independently measured</a:t>
            </a:r>
          </a:p>
          <a:p>
            <a:pPr marL="171450" indent="-171450" algn="l">
              <a:buFont typeface="Wingdings" panose="05000000000000000000" pitchFamily="2" charset="2"/>
              <a:buChar char="Ø"/>
            </a:pPr>
            <a:r>
              <a:rPr lang="en-GB" sz="1050" dirty="0"/>
              <a:t>Helixes defined by their length, radius, step, number and position of portions</a:t>
            </a:r>
          </a:p>
          <a:p>
            <a:pPr marL="171450" indent="-171450" algn="l">
              <a:buFont typeface="Wingdings" panose="05000000000000000000" pitchFamily="2" charset="2"/>
              <a:buChar char="Ø"/>
            </a:pPr>
            <a:endParaRPr lang="en-GB" sz="1050" dirty="0"/>
          </a:p>
          <a:p>
            <a:pPr marL="171450" indent="-171450" algn="l">
              <a:buFont typeface="Wingdings" panose="05000000000000000000" pitchFamily="2" charset="2"/>
              <a:buChar char="Ø"/>
            </a:pPr>
            <a:r>
              <a:rPr lang="en-GB" sz="1050" dirty="0"/>
              <a:t>Technology used : In-line multiplexed and distributed FSI measurement (in development at CERN)</a:t>
            </a:r>
          </a:p>
        </p:txBody>
      </p:sp>
      <p:sp>
        <p:nvSpPr>
          <p:cNvPr id="108" name="TextBox 107">
            <a:extLst>
              <a:ext uri="{FF2B5EF4-FFF2-40B4-BE49-F238E27FC236}">
                <a16:creationId xmlns:a16="http://schemas.microsoft.com/office/drawing/2014/main" id="{9E308D83-E08E-854F-716D-06C60DA7DD16}"/>
              </a:ext>
            </a:extLst>
          </p:cNvPr>
          <p:cNvSpPr txBox="1"/>
          <p:nvPr/>
        </p:nvSpPr>
        <p:spPr>
          <a:xfrm>
            <a:off x="0" y="383385"/>
            <a:ext cx="6695372" cy="276999"/>
          </a:xfrm>
          <a:prstGeom prst="rect">
            <a:avLst/>
          </a:prstGeom>
          <a:noFill/>
        </p:spPr>
        <p:txBody>
          <a:bodyPr wrap="square" rtlCol="0">
            <a:spAutoFit/>
          </a:bodyPr>
          <a:lstStyle/>
          <a:p>
            <a:pPr algn="l"/>
            <a:r>
              <a:rPr lang="en-US" sz="1200" dirty="0"/>
              <a:t>Reaching the end of the assembly from the extremity thanks to optical fibers</a:t>
            </a:r>
          </a:p>
        </p:txBody>
      </p:sp>
      <p:sp>
        <p:nvSpPr>
          <p:cNvPr id="3" name="Textfeld 2">
            <a:extLst>
              <a:ext uri="{FF2B5EF4-FFF2-40B4-BE49-F238E27FC236}">
                <a16:creationId xmlns:a16="http://schemas.microsoft.com/office/drawing/2014/main" id="{202EA793-DC50-CBA0-8643-3922808634FB}"/>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pic>
        <p:nvPicPr>
          <p:cNvPr id="5" name="Picture 4">
            <a:extLst>
              <a:ext uri="{FF2B5EF4-FFF2-40B4-BE49-F238E27FC236}">
                <a16:creationId xmlns:a16="http://schemas.microsoft.com/office/drawing/2014/main" id="{0777BCE0-9E97-3DB1-7067-4BB73447769F}"/>
              </a:ext>
            </a:extLst>
          </p:cNvPr>
          <p:cNvPicPr>
            <a:picLocks noChangeAspect="1"/>
          </p:cNvPicPr>
          <p:nvPr/>
        </p:nvPicPr>
        <p:blipFill>
          <a:blip r:embed="rId6"/>
          <a:stretch>
            <a:fillRect/>
          </a:stretch>
        </p:blipFill>
        <p:spPr>
          <a:xfrm>
            <a:off x="5332977" y="1147603"/>
            <a:ext cx="3552397" cy="725642"/>
          </a:xfrm>
          <a:prstGeom prst="rect">
            <a:avLst/>
          </a:prstGeom>
        </p:spPr>
      </p:pic>
      <p:pic>
        <p:nvPicPr>
          <p:cNvPr id="2" name="Image 2">
            <a:extLst>
              <a:ext uri="{FF2B5EF4-FFF2-40B4-BE49-F238E27FC236}">
                <a16:creationId xmlns:a16="http://schemas.microsoft.com/office/drawing/2014/main" id="{E296C5E6-6ADA-007D-4875-D95CD403B1FA}"/>
              </a:ext>
            </a:extLst>
          </p:cNvPr>
          <p:cNvPicPr>
            <a:picLocks noChangeAspect="1"/>
          </p:cNvPicPr>
          <p:nvPr/>
        </p:nvPicPr>
        <p:blipFill rotWithShape="1">
          <a:blip r:embed="rId7">
            <a:extLst>
              <a:ext uri="{28A0092B-C50C-407E-A947-70E740481C1C}">
                <a14:useLocalDpi xmlns:a14="http://schemas.microsoft.com/office/drawing/2010/main" val="0"/>
              </a:ext>
            </a:extLst>
          </a:blip>
          <a:srcRect l="25453" t="36545" r="37734" b="38240"/>
          <a:stretch/>
        </p:blipFill>
        <p:spPr>
          <a:xfrm>
            <a:off x="7416130" y="2282618"/>
            <a:ext cx="1632620" cy="838683"/>
          </a:xfrm>
          <a:prstGeom prst="rect">
            <a:avLst/>
          </a:prstGeom>
        </p:spPr>
      </p:pic>
      <p:sp>
        <p:nvSpPr>
          <p:cNvPr id="6" name="Text Placeholder 2">
            <a:extLst>
              <a:ext uri="{FF2B5EF4-FFF2-40B4-BE49-F238E27FC236}">
                <a16:creationId xmlns:a16="http://schemas.microsoft.com/office/drawing/2014/main" id="{1F195D9B-72C5-C8C0-D8FB-F7402E78CE96}"/>
              </a:ext>
            </a:extLst>
          </p:cNvPr>
          <p:cNvSpPr txBox="1">
            <a:spLocks/>
          </p:cNvSpPr>
          <p:nvPr/>
        </p:nvSpPr>
        <p:spPr>
          <a:xfrm>
            <a:off x="7407554" y="1823777"/>
            <a:ext cx="1736446" cy="5211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050" b="0" dirty="0"/>
              <a:t>Impact of deformation on a singular </a:t>
            </a:r>
            <a:r>
              <a:rPr lang="en-GB" sz="1050" b="0" dirty="0" err="1"/>
              <a:t>fiber</a:t>
            </a:r>
            <a:endParaRPr lang="en-GB" sz="1050" b="0" dirty="0"/>
          </a:p>
        </p:txBody>
      </p:sp>
      <p:pic>
        <p:nvPicPr>
          <p:cNvPr id="9" name="Image 25">
            <a:extLst>
              <a:ext uri="{FF2B5EF4-FFF2-40B4-BE49-F238E27FC236}">
                <a16:creationId xmlns:a16="http://schemas.microsoft.com/office/drawing/2014/main" id="{18B79449-BE15-86CE-3DFF-7DB2D29CBC20}"/>
              </a:ext>
            </a:extLst>
          </p:cNvPr>
          <p:cNvPicPr>
            <a:picLocks noChangeAspect="1"/>
          </p:cNvPicPr>
          <p:nvPr/>
        </p:nvPicPr>
        <p:blipFill rotWithShape="1">
          <a:blip r:embed="rId8">
            <a:clrChange>
              <a:clrFrom>
                <a:srgbClr val="FFFFFF"/>
              </a:clrFrom>
              <a:clrTo>
                <a:srgbClr val="FFFFFF">
                  <a:alpha val="0"/>
                </a:srgbClr>
              </a:clrTo>
            </a:clrChange>
          </a:blip>
          <a:srcRect l="9703" t="39314" r="63447" b="42383"/>
          <a:stretch/>
        </p:blipFill>
        <p:spPr>
          <a:xfrm>
            <a:off x="7486935" y="3962400"/>
            <a:ext cx="1657065" cy="590550"/>
          </a:xfrm>
          <a:prstGeom prst="rect">
            <a:avLst/>
          </a:prstGeom>
        </p:spPr>
      </p:pic>
      <p:sp>
        <p:nvSpPr>
          <p:cNvPr id="10" name="Text Placeholder 2">
            <a:extLst>
              <a:ext uri="{FF2B5EF4-FFF2-40B4-BE49-F238E27FC236}">
                <a16:creationId xmlns:a16="http://schemas.microsoft.com/office/drawing/2014/main" id="{A61EF01D-65D0-F995-B0AE-076EE68F9B4E}"/>
              </a:ext>
            </a:extLst>
          </p:cNvPr>
          <p:cNvSpPr txBox="1">
            <a:spLocks/>
          </p:cNvSpPr>
          <p:nvPr/>
        </p:nvSpPr>
        <p:spPr>
          <a:xfrm>
            <a:off x="7407554" y="3515690"/>
            <a:ext cx="1736446" cy="5211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050" b="0" dirty="0"/>
              <a:t>Impact of deformation on a network of </a:t>
            </a:r>
            <a:r>
              <a:rPr lang="en-GB" sz="1050" b="0" dirty="0" err="1"/>
              <a:t>fibers</a:t>
            </a:r>
            <a:endParaRPr lang="en-GB" sz="1050" b="0" dirty="0"/>
          </a:p>
        </p:txBody>
      </p:sp>
      <p:grpSp>
        <p:nvGrpSpPr>
          <p:cNvPr id="14" name="Group 13">
            <a:extLst>
              <a:ext uri="{FF2B5EF4-FFF2-40B4-BE49-F238E27FC236}">
                <a16:creationId xmlns:a16="http://schemas.microsoft.com/office/drawing/2014/main" id="{8AEEB6F5-1577-C927-118F-D7F8AA16CDB5}"/>
              </a:ext>
            </a:extLst>
          </p:cNvPr>
          <p:cNvGrpSpPr/>
          <p:nvPr/>
        </p:nvGrpSpPr>
        <p:grpSpPr>
          <a:xfrm>
            <a:off x="-30685" y="1748207"/>
            <a:ext cx="1535412" cy="669736"/>
            <a:chOff x="5723532" y="2170350"/>
            <a:chExt cx="3832364" cy="1521266"/>
          </a:xfrm>
        </p:grpSpPr>
        <p:pic>
          <p:nvPicPr>
            <p:cNvPr id="15" name="19C3E980-C35A-487E-BB21-7894FD542F7D" descr="IMG_6701.jpg">
              <a:extLst>
                <a:ext uri="{FF2B5EF4-FFF2-40B4-BE49-F238E27FC236}">
                  <a16:creationId xmlns:a16="http://schemas.microsoft.com/office/drawing/2014/main" id="{6B8BF184-E4B4-3063-71F6-0688500779E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32917" r="24011" b="15383"/>
            <a:stretch/>
          </p:blipFill>
          <p:spPr bwMode="auto">
            <a:xfrm rot="16200000">
              <a:off x="7008068" y="1143789"/>
              <a:ext cx="1407901" cy="368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el 1">
              <a:extLst>
                <a:ext uri="{FF2B5EF4-FFF2-40B4-BE49-F238E27FC236}">
                  <a16:creationId xmlns:a16="http://schemas.microsoft.com/office/drawing/2014/main" id="{81107A3A-2809-0530-9C74-1EF494FBFC47}"/>
                </a:ext>
              </a:extLst>
            </p:cNvPr>
            <p:cNvSpPr txBox="1">
              <a:spLocks/>
            </p:cNvSpPr>
            <p:nvPr/>
          </p:nvSpPr>
          <p:spPr>
            <a:xfrm>
              <a:off x="5723532" y="2170350"/>
              <a:ext cx="2369146" cy="19700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spcBef>
                  <a:spcPts val="300"/>
                </a:spcBef>
              </a:pPr>
              <a:r>
                <a:rPr lang="en-US" sz="1000" dirty="0">
                  <a:latin typeface="Arial" panose="020B0604020202020204" pitchFamily="34" charset="0"/>
                  <a:cs typeface="Arial" panose="020B0604020202020204" pitchFamily="34" charset="0"/>
                </a:rPr>
                <a:t>Optical fiber</a:t>
              </a:r>
            </a:p>
          </p:txBody>
        </p:sp>
      </p:grpSp>
      <p:sp>
        <p:nvSpPr>
          <p:cNvPr id="11" name="Textfeld 1">
            <a:extLst>
              <a:ext uri="{FF2B5EF4-FFF2-40B4-BE49-F238E27FC236}">
                <a16:creationId xmlns:a16="http://schemas.microsoft.com/office/drawing/2014/main" id="{74A5679B-0E47-B3D6-9732-23359047C8CE}"/>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4186089339"/>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FDE5B-FBEB-4EAA-D702-0E3016BF3E44}"/>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D37FC8A9-6393-69E8-8D1A-A1148548D9BE}"/>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5</a:t>
            </a:r>
          </a:p>
        </p:txBody>
      </p:sp>
      <p:sp>
        <p:nvSpPr>
          <p:cNvPr id="5" name="Rectangle 4">
            <a:extLst>
              <a:ext uri="{FF2B5EF4-FFF2-40B4-BE49-F238E27FC236}">
                <a16:creationId xmlns:a16="http://schemas.microsoft.com/office/drawing/2014/main" id="{84C54B1E-35D6-50C2-EB5C-B7D85591202A}"/>
              </a:ext>
            </a:extLst>
          </p:cNvPr>
          <p:cNvSpPr/>
          <p:nvPr/>
        </p:nvSpPr>
        <p:spPr>
          <a:xfrm>
            <a:off x="3635896" y="386913"/>
            <a:ext cx="2160240" cy="3753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FA43C2C3-69B4-6411-B5AE-111FA91DA144}"/>
              </a:ext>
            </a:extLst>
          </p:cNvPr>
          <p:cNvPicPr>
            <a:picLocks noChangeAspect="1"/>
          </p:cNvPicPr>
          <p:nvPr/>
        </p:nvPicPr>
        <p:blipFill>
          <a:blip r:embed="rId3"/>
          <a:stretch>
            <a:fillRect/>
          </a:stretch>
        </p:blipFill>
        <p:spPr>
          <a:xfrm>
            <a:off x="1536842" y="999989"/>
            <a:ext cx="5907233" cy="3781848"/>
          </a:xfrm>
          <a:prstGeom prst="rect">
            <a:avLst/>
          </a:prstGeom>
        </p:spPr>
      </p:pic>
      <p:cxnSp>
        <p:nvCxnSpPr>
          <p:cNvPr id="4" name="Straight Connector 3">
            <a:extLst>
              <a:ext uri="{FF2B5EF4-FFF2-40B4-BE49-F238E27FC236}">
                <a16:creationId xmlns:a16="http://schemas.microsoft.com/office/drawing/2014/main" id="{C402B6CF-B5BC-D32D-4306-64E61A0671B0}"/>
              </a:ext>
            </a:extLst>
          </p:cNvPr>
          <p:cNvCxnSpPr>
            <a:cxnSpLocks/>
          </p:cNvCxnSpPr>
          <p:nvPr/>
        </p:nvCxnSpPr>
        <p:spPr>
          <a:xfrm>
            <a:off x="2135645" y="1288752"/>
            <a:ext cx="1282615" cy="908263"/>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7AEE582-9496-2B64-E3B2-FCCA38560851}"/>
              </a:ext>
            </a:extLst>
          </p:cNvPr>
          <p:cNvCxnSpPr>
            <a:cxnSpLocks/>
          </p:cNvCxnSpPr>
          <p:nvPr/>
        </p:nvCxnSpPr>
        <p:spPr>
          <a:xfrm>
            <a:off x="1956652" y="1367509"/>
            <a:ext cx="1283638" cy="866327"/>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84FFABC-E481-2784-E2A0-52FF7DC44960}"/>
              </a:ext>
            </a:extLst>
          </p:cNvPr>
          <p:cNvCxnSpPr>
            <a:cxnSpLocks/>
          </p:cNvCxnSpPr>
          <p:nvPr/>
        </p:nvCxnSpPr>
        <p:spPr>
          <a:xfrm>
            <a:off x="5090889" y="3325781"/>
            <a:ext cx="1692764" cy="1115895"/>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F896CDE-041A-58B7-A311-EE3C9F0BB29A}"/>
              </a:ext>
            </a:extLst>
          </p:cNvPr>
          <p:cNvCxnSpPr>
            <a:cxnSpLocks/>
          </p:cNvCxnSpPr>
          <p:nvPr/>
        </p:nvCxnSpPr>
        <p:spPr>
          <a:xfrm>
            <a:off x="4960522" y="3430321"/>
            <a:ext cx="1605824" cy="1121009"/>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24" name="Image 6">
            <a:extLst>
              <a:ext uri="{FF2B5EF4-FFF2-40B4-BE49-F238E27FC236}">
                <a16:creationId xmlns:a16="http://schemas.microsoft.com/office/drawing/2014/main" id="{FC038237-7596-6991-D1C1-D7EC109282BF}"/>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7326" t="39113" r="38763" b="39429"/>
          <a:stretch/>
        </p:blipFill>
        <p:spPr>
          <a:xfrm>
            <a:off x="680194" y="2846057"/>
            <a:ext cx="1134945" cy="538617"/>
          </a:xfrm>
          <a:prstGeom prst="rect">
            <a:avLst/>
          </a:prstGeom>
        </p:spPr>
      </p:pic>
      <p:pic>
        <p:nvPicPr>
          <p:cNvPr id="25" name="Image 22">
            <a:extLst>
              <a:ext uri="{FF2B5EF4-FFF2-40B4-BE49-F238E27FC236}">
                <a16:creationId xmlns:a16="http://schemas.microsoft.com/office/drawing/2014/main" id="{A9B1B550-D82D-D9E4-D460-12ECB11D3382}"/>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8035" t="39713" r="39778" b="40361"/>
          <a:stretch/>
        </p:blipFill>
        <p:spPr>
          <a:xfrm>
            <a:off x="687797" y="3381096"/>
            <a:ext cx="1127342" cy="523410"/>
          </a:xfrm>
          <a:prstGeom prst="rect">
            <a:avLst/>
          </a:prstGeom>
        </p:spPr>
      </p:pic>
      <p:pic>
        <p:nvPicPr>
          <p:cNvPr id="26" name="Image 24">
            <a:extLst>
              <a:ext uri="{FF2B5EF4-FFF2-40B4-BE49-F238E27FC236}">
                <a16:creationId xmlns:a16="http://schemas.microsoft.com/office/drawing/2014/main" id="{0125FF15-0309-2B5A-15DC-F4973B7C7448}"/>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8305" t="40981" r="39508" b="41392"/>
          <a:stretch/>
        </p:blipFill>
        <p:spPr>
          <a:xfrm>
            <a:off x="686705" y="3885717"/>
            <a:ext cx="1128434" cy="463464"/>
          </a:xfrm>
          <a:prstGeom prst="rect">
            <a:avLst/>
          </a:prstGeom>
        </p:spPr>
      </p:pic>
      <p:pic>
        <p:nvPicPr>
          <p:cNvPr id="27" name="Image 28">
            <a:extLst>
              <a:ext uri="{FF2B5EF4-FFF2-40B4-BE49-F238E27FC236}">
                <a16:creationId xmlns:a16="http://schemas.microsoft.com/office/drawing/2014/main" id="{7F6CA827-0705-16A4-30C1-CB3C43745290}"/>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7588" t="40334" r="38693" b="39996"/>
          <a:stretch/>
        </p:blipFill>
        <p:spPr>
          <a:xfrm>
            <a:off x="681534" y="4349179"/>
            <a:ext cx="1133605" cy="495952"/>
          </a:xfrm>
          <a:prstGeom prst="rect">
            <a:avLst/>
          </a:prstGeom>
        </p:spPr>
      </p:pic>
      <p:pic>
        <p:nvPicPr>
          <p:cNvPr id="29" name="Image 32">
            <a:extLst>
              <a:ext uri="{FF2B5EF4-FFF2-40B4-BE49-F238E27FC236}">
                <a16:creationId xmlns:a16="http://schemas.microsoft.com/office/drawing/2014/main" id="{B5787863-CD11-08AE-0FE1-992C64E11EBF}"/>
              </a:ext>
            </a:extLst>
          </p:cNvPr>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27488" t="40371" r="37939" b="40546"/>
          <a:stretch/>
        </p:blipFill>
        <p:spPr>
          <a:xfrm>
            <a:off x="662743" y="1855421"/>
            <a:ext cx="1152395" cy="477068"/>
          </a:xfrm>
          <a:prstGeom prst="rect">
            <a:avLst/>
          </a:prstGeom>
        </p:spPr>
      </p:pic>
      <p:pic>
        <p:nvPicPr>
          <p:cNvPr id="31" name="Image 2">
            <a:extLst>
              <a:ext uri="{FF2B5EF4-FFF2-40B4-BE49-F238E27FC236}">
                <a16:creationId xmlns:a16="http://schemas.microsoft.com/office/drawing/2014/main" id="{2E4DBA9F-B183-8C36-4A13-79290CFE764C}"/>
              </a:ext>
            </a:extLst>
          </p:cNvPr>
          <p:cNvPicPr>
            <a:picLocks noChangeAspect="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28505" t="40160" r="39308" b="40680"/>
          <a:stretch/>
        </p:blipFill>
        <p:spPr>
          <a:xfrm>
            <a:off x="669007" y="2334390"/>
            <a:ext cx="1146132" cy="511666"/>
          </a:xfrm>
          <a:prstGeom prst="rect">
            <a:avLst/>
          </a:prstGeom>
        </p:spPr>
      </p:pic>
      <p:pic>
        <p:nvPicPr>
          <p:cNvPr id="32" name="Picture 31">
            <a:extLst>
              <a:ext uri="{FF2B5EF4-FFF2-40B4-BE49-F238E27FC236}">
                <a16:creationId xmlns:a16="http://schemas.microsoft.com/office/drawing/2014/main" id="{F48BD960-AFEC-26D3-6601-1CE504D24AB4}"/>
              </a:ext>
            </a:extLst>
          </p:cNvPr>
          <p:cNvPicPr>
            <a:picLocks noChangeAspect="1"/>
          </p:cNvPicPr>
          <p:nvPr/>
        </p:nvPicPr>
        <p:blipFill>
          <a:blip r:embed="rId10"/>
          <a:stretch>
            <a:fillRect/>
          </a:stretch>
        </p:blipFill>
        <p:spPr>
          <a:xfrm>
            <a:off x="198182" y="2351278"/>
            <a:ext cx="460842" cy="369395"/>
          </a:xfrm>
          <a:prstGeom prst="rect">
            <a:avLst/>
          </a:prstGeom>
        </p:spPr>
      </p:pic>
      <p:pic>
        <p:nvPicPr>
          <p:cNvPr id="33" name="Picture 32">
            <a:extLst>
              <a:ext uri="{FF2B5EF4-FFF2-40B4-BE49-F238E27FC236}">
                <a16:creationId xmlns:a16="http://schemas.microsoft.com/office/drawing/2014/main" id="{4A8EB93C-C93F-1A47-BC69-95925E111718}"/>
              </a:ext>
            </a:extLst>
          </p:cNvPr>
          <p:cNvPicPr>
            <a:picLocks noChangeAspect="1"/>
          </p:cNvPicPr>
          <p:nvPr/>
        </p:nvPicPr>
        <p:blipFill>
          <a:blip r:embed="rId11"/>
          <a:stretch>
            <a:fillRect/>
          </a:stretch>
        </p:blipFill>
        <p:spPr>
          <a:xfrm>
            <a:off x="184395" y="2983095"/>
            <a:ext cx="496321" cy="276321"/>
          </a:xfrm>
          <a:prstGeom prst="rect">
            <a:avLst/>
          </a:prstGeom>
        </p:spPr>
      </p:pic>
      <p:pic>
        <p:nvPicPr>
          <p:cNvPr id="35" name="Picture 34">
            <a:extLst>
              <a:ext uri="{FF2B5EF4-FFF2-40B4-BE49-F238E27FC236}">
                <a16:creationId xmlns:a16="http://schemas.microsoft.com/office/drawing/2014/main" id="{FED0B368-FF75-0C7C-3786-53BBFBB3423C}"/>
              </a:ext>
            </a:extLst>
          </p:cNvPr>
          <p:cNvPicPr>
            <a:picLocks noChangeAspect="1"/>
          </p:cNvPicPr>
          <p:nvPr/>
        </p:nvPicPr>
        <p:blipFill>
          <a:blip r:embed="rId12"/>
          <a:stretch>
            <a:fillRect/>
          </a:stretch>
        </p:blipFill>
        <p:spPr>
          <a:xfrm>
            <a:off x="203052" y="3460910"/>
            <a:ext cx="466802" cy="355914"/>
          </a:xfrm>
          <a:prstGeom prst="rect">
            <a:avLst/>
          </a:prstGeom>
        </p:spPr>
      </p:pic>
      <p:pic>
        <p:nvPicPr>
          <p:cNvPr id="36" name="Picture 35">
            <a:extLst>
              <a:ext uri="{FF2B5EF4-FFF2-40B4-BE49-F238E27FC236}">
                <a16:creationId xmlns:a16="http://schemas.microsoft.com/office/drawing/2014/main" id="{10727316-5052-E469-9D48-A160ADF84C58}"/>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180720" y="3942082"/>
            <a:ext cx="522384" cy="301447"/>
          </a:xfrm>
          <a:prstGeom prst="rect">
            <a:avLst/>
          </a:prstGeom>
        </p:spPr>
      </p:pic>
      <p:pic>
        <p:nvPicPr>
          <p:cNvPr id="38" name="Picture 37">
            <a:extLst>
              <a:ext uri="{FF2B5EF4-FFF2-40B4-BE49-F238E27FC236}">
                <a16:creationId xmlns:a16="http://schemas.microsoft.com/office/drawing/2014/main" id="{0192A7CE-E713-5B25-6D19-24F672D342BE}"/>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185009" y="4393887"/>
            <a:ext cx="483998" cy="386402"/>
          </a:xfrm>
          <a:prstGeom prst="rect">
            <a:avLst/>
          </a:prstGeom>
        </p:spPr>
      </p:pic>
      <p:pic>
        <p:nvPicPr>
          <p:cNvPr id="40" name="Picture 39">
            <a:extLst>
              <a:ext uri="{FF2B5EF4-FFF2-40B4-BE49-F238E27FC236}">
                <a16:creationId xmlns:a16="http://schemas.microsoft.com/office/drawing/2014/main" id="{FEBE2717-114F-279F-1A64-E8CA0AF5BC29}"/>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171822" y="1925393"/>
            <a:ext cx="485869" cy="312259"/>
          </a:xfrm>
          <a:prstGeom prst="rect">
            <a:avLst/>
          </a:prstGeom>
        </p:spPr>
      </p:pic>
      <p:pic>
        <p:nvPicPr>
          <p:cNvPr id="42" name="Image 25">
            <a:extLst>
              <a:ext uri="{FF2B5EF4-FFF2-40B4-BE49-F238E27FC236}">
                <a16:creationId xmlns:a16="http://schemas.microsoft.com/office/drawing/2014/main" id="{622B0C98-C1E6-CD13-97FB-56B774C9ED85}"/>
              </a:ext>
            </a:extLst>
          </p:cNvPr>
          <p:cNvPicPr>
            <a:picLocks noChangeAspect="1"/>
          </p:cNvPicPr>
          <p:nvPr/>
        </p:nvPicPr>
        <p:blipFill rotWithShape="1">
          <a:blip r:embed="rId16">
            <a:clrChange>
              <a:clrFrom>
                <a:srgbClr val="FFFFFF"/>
              </a:clrFrom>
              <a:clrTo>
                <a:srgbClr val="FFFFFF">
                  <a:alpha val="0"/>
                </a:srgbClr>
              </a:clrTo>
            </a:clrChange>
          </a:blip>
          <a:srcRect l="78185" t="4322"/>
          <a:stretch/>
        </p:blipFill>
        <p:spPr>
          <a:xfrm>
            <a:off x="7627573" y="949687"/>
            <a:ext cx="1166623" cy="2674974"/>
          </a:xfrm>
          <a:prstGeom prst="rect">
            <a:avLst/>
          </a:prstGeom>
        </p:spPr>
      </p:pic>
      <p:sp>
        <p:nvSpPr>
          <p:cNvPr id="46" name="Text Placeholder 2">
            <a:extLst>
              <a:ext uri="{FF2B5EF4-FFF2-40B4-BE49-F238E27FC236}">
                <a16:creationId xmlns:a16="http://schemas.microsoft.com/office/drawing/2014/main" id="{973AF2D1-B0B3-C9F1-71AC-443B58779AA4}"/>
              </a:ext>
            </a:extLst>
          </p:cNvPr>
          <p:cNvSpPr txBox="1">
            <a:spLocks/>
          </p:cNvSpPr>
          <p:nvPr/>
        </p:nvSpPr>
        <p:spPr>
          <a:xfrm>
            <a:off x="7185304" y="429590"/>
            <a:ext cx="1958696" cy="521164"/>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GB" sz="1050" b="0" dirty="0"/>
              <a:t>Least square computation of the deformation from the measurements</a:t>
            </a:r>
          </a:p>
        </p:txBody>
      </p:sp>
      <p:sp>
        <p:nvSpPr>
          <p:cNvPr id="48" name="TextBox 47">
            <a:extLst>
              <a:ext uri="{FF2B5EF4-FFF2-40B4-BE49-F238E27FC236}">
                <a16:creationId xmlns:a16="http://schemas.microsoft.com/office/drawing/2014/main" id="{EC5C4903-DD55-74F8-2222-3C2146FC52F4}"/>
              </a:ext>
            </a:extLst>
          </p:cNvPr>
          <p:cNvSpPr txBox="1"/>
          <p:nvPr/>
        </p:nvSpPr>
        <p:spPr>
          <a:xfrm>
            <a:off x="98098" y="4897279"/>
            <a:ext cx="3816424" cy="246221"/>
          </a:xfrm>
          <a:prstGeom prst="rect">
            <a:avLst/>
          </a:prstGeom>
          <a:noFill/>
        </p:spPr>
        <p:txBody>
          <a:bodyPr wrap="square">
            <a:spAutoFit/>
          </a:bodyPr>
          <a:lstStyle/>
          <a:p>
            <a:r>
              <a:rPr lang="en-GB" sz="1000" dirty="0">
                <a:hlinkClick r:id="rId17"/>
              </a:rPr>
              <a:t>https://iopscience.iop.org/article/10.1088/1361-6501/acc6e3</a:t>
            </a:r>
            <a:endParaRPr lang="en-GB" sz="1000" dirty="0"/>
          </a:p>
        </p:txBody>
      </p:sp>
      <p:sp>
        <p:nvSpPr>
          <p:cNvPr id="50" name="TextBox 49">
            <a:extLst>
              <a:ext uri="{FF2B5EF4-FFF2-40B4-BE49-F238E27FC236}">
                <a16:creationId xmlns:a16="http://schemas.microsoft.com/office/drawing/2014/main" id="{DCF9C1E5-BC61-64B7-98E4-4F28125032FB}"/>
              </a:ext>
            </a:extLst>
          </p:cNvPr>
          <p:cNvSpPr txBox="1"/>
          <p:nvPr/>
        </p:nvSpPr>
        <p:spPr>
          <a:xfrm>
            <a:off x="0" y="383385"/>
            <a:ext cx="5418894" cy="276999"/>
          </a:xfrm>
          <a:prstGeom prst="rect">
            <a:avLst/>
          </a:prstGeom>
          <a:noFill/>
        </p:spPr>
        <p:txBody>
          <a:bodyPr wrap="square" rtlCol="0">
            <a:spAutoFit/>
          </a:bodyPr>
          <a:lstStyle/>
          <a:p>
            <a:pPr algn="l"/>
            <a:r>
              <a:rPr lang="en-US" sz="1200" dirty="0"/>
              <a:t>Establishing a reference to measure the final focusing quadrupoles</a:t>
            </a:r>
          </a:p>
        </p:txBody>
      </p:sp>
      <p:sp>
        <p:nvSpPr>
          <p:cNvPr id="6" name="TextBox 5">
            <a:extLst>
              <a:ext uri="{FF2B5EF4-FFF2-40B4-BE49-F238E27FC236}">
                <a16:creationId xmlns:a16="http://schemas.microsoft.com/office/drawing/2014/main" id="{FDBD9FB7-A496-E97C-85BC-1C84B759D9B8}"/>
              </a:ext>
            </a:extLst>
          </p:cNvPr>
          <p:cNvSpPr txBox="1"/>
          <p:nvPr/>
        </p:nvSpPr>
        <p:spPr>
          <a:xfrm>
            <a:off x="0" y="1432968"/>
            <a:ext cx="1614008" cy="400110"/>
          </a:xfrm>
          <a:prstGeom prst="rect">
            <a:avLst/>
          </a:prstGeom>
          <a:noFill/>
        </p:spPr>
        <p:txBody>
          <a:bodyPr wrap="square" rtlCol="0">
            <a:spAutoFit/>
          </a:bodyPr>
          <a:lstStyle/>
          <a:p>
            <a:pPr algn="l"/>
            <a:r>
              <a:rPr lang="en-US" sz="1000" dirty="0"/>
              <a:t>Fiber optic helix network deformation simulations</a:t>
            </a:r>
          </a:p>
        </p:txBody>
      </p:sp>
      <p:sp>
        <p:nvSpPr>
          <p:cNvPr id="8" name="Textfeld 2">
            <a:extLst>
              <a:ext uri="{FF2B5EF4-FFF2-40B4-BE49-F238E27FC236}">
                <a16:creationId xmlns:a16="http://schemas.microsoft.com/office/drawing/2014/main" id="{1E4C984F-276C-A134-BB5F-FA3CAA48C20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pic>
        <p:nvPicPr>
          <p:cNvPr id="3" name="Picture 2" descr="A graph with a rainbow colored line&#10;&#10;Description automatically generated with medium confidence">
            <a:extLst>
              <a:ext uri="{FF2B5EF4-FFF2-40B4-BE49-F238E27FC236}">
                <a16:creationId xmlns:a16="http://schemas.microsoft.com/office/drawing/2014/main" id="{719B4BF0-1F7D-8D27-480F-CCC2FF2B0FBA}"/>
              </a:ext>
            </a:extLst>
          </p:cNvPr>
          <p:cNvPicPr>
            <a:picLocks noChangeAspect="1"/>
          </p:cNvPicPr>
          <p:nvPr/>
        </p:nvPicPr>
        <p:blipFill rotWithShape="1">
          <a:blip r:embed="rId18">
            <a:extLst>
              <a:ext uri="{28A0092B-C50C-407E-A947-70E740481C1C}">
                <a14:useLocalDpi xmlns:a14="http://schemas.microsoft.com/office/drawing/2010/main" val="0"/>
              </a:ext>
            </a:extLst>
          </a:blip>
          <a:srcRect l="18142" t="14163" r="13791" b="8125"/>
          <a:stretch/>
        </p:blipFill>
        <p:spPr>
          <a:xfrm>
            <a:off x="7450229" y="3693187"/>
            <a:ext cx="1693771" cy="1450313"/>
          </a:xfrm>
          <a:prstGeom prst="rect">
            <a:avLst/>
          </a:prstGeom>
        </p:spPr>
      </p:pic>
      <p:sp>
        <p:nvSpPr>
          <p:cNvPr id="10" name="ZoneTexte 1">
            <a:extLst>
              <a:ext uri="{FF2B5EF4-FFF2-40B4-BE49-F238E27FC236}">
                <a16:creationId xmlns:a16="http://schemas.microsoft.com/office/drawing/2014/main" id="{4944671F-4CC6-5405-B3A6-FD2FE6B9A55C}"/>
              </a:ext>
            </a:extLst>
          </p:cNvPr>
          <p:cNvSpPr txBox="1"/>
          <p:nvPr/>
        </p:nvSpPr>
        <p:spPr>
          <a:xfrm>
            <a:off x="7263961" y="3788189"/>
            <a:ext cx="1482163" cy="338554"/>
          </a:xfrm>
          <a:prstGeom prst="rect">
            <a:avLst/>
          </a:prstGeom>
          <a:noFill/>
        </p:spPr>
        <p:txBody>
          <a:bodyPr wrap="square" rtlCol="0">
            <a:spAutoFit/>
          </a:bodyPr>
          <a:lstStyle/>
          <a:p>
            <a:pPr algn="ctr"/>
            <a:r>
              <a:rPr lang="fr-FR" sz="800" dirty="0"/>
              <a:t>Point offsets due to </a:t>
            </a:r>
            <a:r>
              <a:rPr lang="fr-FR" sz="800" dirty="0" err="1"/>
              <a:t>deformations</a:t>
            </a:r>
            <a:endParaRPr lang="fr-FR" sz="800" dirty="0"/>
          </a:p>
        </p:txBody>
      </p:sp>
      <p:sp>
        <p:nvSpPr>
          <p:cNvPr id="2" name="Textfeld 1">
            <a:extLst>
              <a:ext uri="{FF2B5EF4-FFF2-40B4-BE49-F238E27FC236}">
                <a16:creationId xmlns:a16="http://schemas.microsoft.com/office/drawing/2014/main" id="{0EDBEB3E-C011-28C9-3435-D1581DBB5614}"/>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220374065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C8A9B-EF63-8836-C812-D4A35D465A23}"/>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89DEAC44-E6D8-E681-9BDD-64CE8E075880}"/>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6</a:t>
            </a:r>
          </a:p>
        </p:txBody>
      </p:sp>
      <p:pic>
        <p:nvPicPr>
          <p:cNvPr id="7" name="Picture 6">
            <a:extLst>
              <a:ext uri="{FF2B5EF4-FFF2-40B4-BE49-F238E27FC236}">
                <a16:creationId xmlns:a16="http://schemas.microsoft.com/office/drawing/2014/main" id="{D15F8218-FE93-103B-FF93-7CADE7B4DB8D}"/>
              </a:ext>
            </a:extLst>
          </p:cNvPr>
          <p:cNvPicPr>
            <a:picLocks noChangeAspect="1"/>
          </p:cNvPicPr>
          <p:nvPr/>
        </p:nvPicPr>
        <p:blipFill>
          <a:blip r:embed="rId3"/>
          <a:stretch>
            <a:fillRect/>
          </a:stretch>
        </p:blipFill>
        <p:spPr>
          <a:xfrm>
            <a:off x="1536842" y="999989"/>
            <a:ext cx="5907233" cy="3781848"/>
          </a:xfrm>
          <a:prstGeom prst="rect">
            <a:avLst/>
          </a:prstGeom>
        </p:spPr>
      </p:pic>
      <p:cxnSp>
        <p:nvCxnSpPr>
          <p:cNvPr id="4" name="Straight Connector 3">
            <a:extLst>
              <a:ext uri="{FF2B5EF4-FFF2-40B4-BE49-F238E27FC236}">
                <a16:creationId xmlns:a16="http://schemas.microsoft.com/office/drawing/2014/main" id="{3AC9F026-8C72-2048-3E63-6B350A94A605}"/>
              </a:ext>
            </a:extLst>
          </p:cNvPr>
          <p:cNvCxnSpPr>
            <a:cxnSpLocks/>
          </p:cNvCxnSpPr>
          <p:nvPr/>
        </p:nvCxnSpPr>
        <p:spPr>
          <a:xfrm>
            <a:off x="2135645" y="1288752"/>
            <a:ext cx="1282615" cy="908263"/>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FF6C39C-8826-F5BA-6154-9CBE3398CEFD}"/>
              </a:ext>
            </a:extLst>
          </p:cNvPr>
          <p:cNvCxnSpPr>
            <a:cxnSpLocks/>
          </p:cNvCxnSpPr>
          <p:nvPr/>
        </p:nvCxnSpPr>
        <p:spPr>
          <a:xfrm>
            <a:off x="1956652" y="1367509"/>
            <a:ext cx="1283638" cy="866327"/>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7EA83EB-B606-CCDC-DB10-D4690E5B75DE}"/>
              </a:ext>
            </a:extLst>
          </p:cNvPr>
          <p:cNvCxnSpPr>
            <a:cxnSpLocks/>
          </p:cNvCxnSpPr>
          <p:nvPr/>
        </p:nvCxnSpPr>
        <p:spPr>
          <a:xfrm>
            <a:off x="5090889" y="3325781"/>
            <a:ext cx="1692764" cy="1115895"/>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D2E6B99-4FEF-5200-0850-2DB809B3384B}"/>
              </a:ext>
            </a:extLst>
          </p:cNvPr>
          <p:cNvCxnSpPr>
            <a:cxnSpLocks/>
          </p:cNvCxnSpPr>
          <p:nvPr/>
        </p:nvCxnSpPr>
        <p:spPr>
          <a:xfrm>
            <a:off x="4960522" y="3430321"/>
            <a:ext cx="1605824" cy="1121009"/>
          </a:xfrm>
          <a:prstGeom prst="line">
            <a:avLst/>
          </a:prstGeom>
          <a:ln w="19050">
            <a:solidFill>
              <a:schemeClr val="accent4"/>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5A097F3-C66B-26F4-3820-447E98B06E23}"/>
              </a:ext>
            </a:extLst>
          </p:cNvPr>
          <p:cNvPicPr>
            <a:picLocks noChangeAspect="1"/>
          </p:cNvPicPr>
          <p:nvPr/>
        </p:nvPicPr>
        <p:blipFill>
          <a:blip r:embed="rId4"/>
          <a:stretch>
            <a:fillRect/>
          </a:stretch>
        </p:blipFill>
        <p:spPr>
          <a:xfrm>
            <a:off x="5069205" y="372970"/>
            <a:ext cx="4059555" cy="2657885"/>
          </a:xfrm>
          <a:prstGeom prst="rect">
            <a:avLst/>
          </a:prstGeom>
          <a:ln>
            <a:solidFill>
              <a:schemeClr val="accent5"/>
            </a:solidFill>
          </a:ln>
          <a:effectLst>
            <a:glow rad="63500">
              <a:schemeClr val="accent2">
                <a:satMod val="175000"/>
                <a:alpha val="40000"/>
              </a:schemeClr>
            </a:glow>
          </a:effectLst>
        </p:spPr>
      </p:pic>
      <p:cxnSp>
        <p:nvCxnSpPr>
          <p:cNvPr id="10" name="Straight Connector 9">
            <a:extLst>
              <a:ext uri="{FF2B5EF4-FFF2-40B4-BE49-F238E27FC236}">
                <a16:creationId xmlns:a16="http://schemas.microsoft.com/office/drawing/2014/main" id="{1A9EFD65-1267-042E-DDC9-B48A86E21357}"/>
              </a:ext>
            </a:extLst>
          </p:cNvPr>
          <p:cNvCxnSpPr>
            <a:cxnSpLocks/>
          </p:cNvCxnSpPr>
          <p:nvPr/>
        </p:nvCxnSpPr>
        <p:spPr>
          <a:xfrm flipH="1">
            <a:off x="5661025" y="539750"/>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CE84A91-5B27-A56B-583F-1EDC905F2820}"/>
              </a:ext>
            </a:extLst>
          </p:cNvPr>
          <p:cNvCxnSpPr>
            <a:cxnSpLocks/>
          </p:cNvCxnSpPr>
          <p:nvPr/>
        </p:nvCxnSpPr>
        <p:spPr>
          <a:xfrm flipH="1">
            <a:off x="5835650" y="647700"/>
            <a:ext cx="22225" cy="130175"/>
          </a:xfrm>
          <a:prstGeom prst="line">
            <a:avLst/>
          </a:prstGeom>
          <a:ln>
            <a:solidFill>
              <a:srgbClr val="FF0300"/>
            </a:solidFill>
            <a:headEnd type="none" w="med" len="med"/>
            <a:tailEnd type="triangle"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31496D5-7559-4EDA-636D-6BD77C131C80}"/>
              </a:ext>
            </a:extLst>
          </p:cNvPr>
          <p:cNvCxnSpPr>
            <a:cxnSpLocks/>
          </p:cNvCxnSpPr>
          <p:nvPr/>
        </p:nvCxnSpPr>
        <p:spPr>
          <a:xfrm flipH="1">
            <a:off x="6223000" y="981075"/>
            <a:ext cx="114300" cy="95250"/>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B800D2C-A353-1CE1-51DB-4D6D37B445E1}"/>
              </a:ext>
            </a:extLst>
          </p:cNvPr>
          <p:cNvCxnSpPr>
            <a:cxnSpLocks/>
          </p:cNvCxnSpPr>
          <p:nvPr/>
        </p:nvCxnSpPr>
        <p:spPr>
          <a:xfrm flipH="1">
            <a:off x="6038850" y="819150"/>
            <a:ext cx="69850" cy="1047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9881893-8338-5451-38A5-24B246631E13}"/>
              </a:ext>
            </a:extLst>
          </p:cNvPr>
          <p:cNvCxnSpPr>
            <a:cxnSpLocks/>
          </p:cNvCxnSpPr>
          <p:nvPr/>
        </p:nvCxnSpPr>
        <p:spPr>
          <a:xfrm flipH="1">
            <a:off x="5470525" y="771525"/>
            <a:ext cx="104775" cy="412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EFA3618-BB05-4667-13F0-17DA73D68587}"/>
              </a:ext>
            </a:extLst>
          </p:cNvPr>
          <p:cNvCxnSpPr>
            <a:cxnSpLocks/>
          </p:cNvCxnSpPr>
          <p:nvPr/>
        </p:nvCxnSpPr>
        <p:spPr>
          <a:xfrm flipH="1">
            <a:off x="6105525" y="114617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01D2279-D1E9-DD9C-5D7B-9F7DA9EEEF6A}"/>
              </a:ext>
            </a:extLst>
          </p:cNvPr>
          <p:cNvCxnSpPr>
            <a:cxnSpLocks/>
          </p:cNvCxnSpPr>
          <p:nvPr/>
        </p:nvCxnSpPr>
        <p:spPr>
          <a:xfrm flipH="1">
            <a:off x="5603875" y="828675"/>
            <a:ext cx="76200" cy="7302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549D603-FE51-97A2-F2B3-471950A1F521}"/>
              </a:ext>
            </a:extLst>
          </p:cNvPr>
          <p:cNvCxnSpPr>
            <a:cxnSpLocks/>
          </p:cNvCxnSpPr>
          <p:nvPr/>
        </p:nvCxnSpPr>
        <p:spPr>
          <a:xfrm flipH="1">
            <a:off x="5851525" y="958850"/>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D54CF60-77F6-4A9F-BAC9-6BFC7281DA28}"/>
              </a:ext>
            </a:extLst>
          </p:cNvPr>
          <p:cNvCxnSpPr>
            <a:cxnSpLocks/>
          </p:cNvCxnSpPr>
          <p:nvPr/>
        </p:nvCxnSpPr>
        <p:spPr>
          <a:xfrm flipH="1">
            <a:off x="6200775" y="1273175"/>
            <a:ext cx="104775" cy="412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484F3EF-E87A-3D01-8225-1DC42A0A4FF5}"/>
              </a:ext>
            </a:extLst>
          </p:cNvPr>
          <p:cNvCxnSpPr>
            <a:cxnSpLocks/>
          </p:cNvCxnSpPr>
          <p:nvPr/>
        </p:nvCxnSpPr>
        <p:spPr>
          <a:xfrm flipH="1">
            <a:off x="7321550" y="198437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437A979-95D0-375A-F9F4-408A0F4CF844}"/>
              </a:ext>
            </a:extLst>
          </p:cNvPr>
          <p:cNvCxnSpPr>
            <a:cxnSpLocks/>
          </p:cNvCxnSpPr>
          <p:nvPr/>
        </p:nvCxnSpPr>
        <p:spPr>
          <a:xfrm flipH="1">
            <a:off x="6454775" y="1416050"/>
            <a:ext cx="76200" cy="7302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04F2421-A75A-7733-8148-3A6E73F5A3AE}"/>
              </a:ext>
            </a:extLst>
          </p:cNvPr>
          <p:cNvCxnSpPr>
            <a:cxnSpLocks/>
          </p:cNvCxnSpPr>
          <p:nvPr/>
        </p:nvCxnSpPr>
        <p:spPr>
          <a:xfrm flipH="1">
            <a:off x="6896100" y="168592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A7541E6-8418-DBAC-68CA-C4586D1D1B65}"/>
              </a:ext>
            </a:extLst>
          </p:cNvPr>
          <p:cNvCxnSpPr>
            <a:cxnSpLocks/>
          </p:cNvCxnSpPr>
          <p:nvPr/>
        </p:nvCxnSpPr>
        <p:spPr>
          <a:xfrm flipH="1">
            <a:off x="6375400" y="103187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4523116-2906-B398-B798-267F4DE77F18}"/>
              </a:ext>
            </a:extLst>
          </p:cNvPr>
          <p:cNvCxnSpPr>
            <a:cxnSpLocks/>
          </p:cNvCxnSpPr>
          <p:nvPr/>
        </p:nvCxnSpPr>
        <p:spPr>
          <a:xfrm flipH="1">
            <a:off x="6734175" y="126682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A97A471-F3F5-4371-D109-45BB58A29C9B}"/>
              </a:ext>
            </a:extLst>
          </p:cNvPr>
          <p:cNvCxnSpPr>
            <a:cxnSpLocks/>
          </p:cNvCxnSpPr>
          <p:nvPr/>
        </p:nvCxnSpPr>
        <p:spPr>
          <a:xfrm flipH="1">
            <a:off x="7464425" y="1800225"/>
            <a:ext cx="114300" cy="95250"/>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773093C-2AA3-16FC-BA47-441306AC870C}"/>
              </a:ext>
            </a:extLst>
          </p:cNvPr>
          <p:cNvCxnSpPr>
            <a:cxnSpLocks/>
          </p:cNvCxnSpPr>
          <p:nvPr/>
        </p:nvCxnSpPr>
        <p:spPr>
          <a:xfrm flipH="1">
            <a:off x="7045325" y="1498600"/>
            <a:ext cx="69850" cy="1047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AD78D12-8B73-AF65-0648-C270FAA4BFA2}"/>
              </a:ext>
            </a:extLst>
          </p:cNvPr>
          <p:cNvCxnSpPr>
            <a:cxnSpLocks/>
          </p:cNvCxnSpPr>
          <p:nvPr/>
        </p:nvCxnSpPr>
        <p:spPr>
          <a:xfrm flipH="1">
            <a:off x="7673975" y="1905000"/>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D31DCA0-B826-D78E-33BE-D0A5DCB5171E}"/>
              </a:ext>
            </a:extLst>
          </p:cNvPr>
          <p:cNvCxnSpPr>
            <a:cxnSpLocks/>
          </p:cNvCxnSpPr>
          <p:nvPr/>
        </p:nvCxnSpPr>
        <p:spPr>
          <a:xfrm flipH="1">
            <a:off x="8032750" y="2139950"/>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93BAE56-4CD3-9B8F-6E05-D2AB527138D0}"/>
              </a:ext>
            </a:extLst>
          </p:cNvPr>
          <p:cNvCxnSpPr>
            <a:cxnSpLocks/>
          </p:cNvCxnSpPr>
          <p:nvPr/>
        </p:nvCxnSpPr>
        <p:spPr>
          <a:xfrm flipH="1">
            <a:off x="8763000" y="2673350"/>
            <a:ext cx="114300" cy="95250"/>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C38E03F-8CAA-388D-E074-9CF016575B66}"/>
              </a:ext>
            </a:extLst>
          </p:cNvPr>
          <p:cNvCxnSpPr>
            <a:cxnSpLocks/>
          </p:cNvCxnSpPr>
          <p:nvPr/>
        </p:nvCxnSpPr>
        <p:spPr>
          <a:xfrm flipH="1">
            <a:off x="8343900" y="2371725"/>
            <a:ext cx="69850" cy="1047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8B6FC81-8BD8-2BA9-B6F2-734C635D23AC}"/>
              </a:ext>
            </a:extLst>
          </p:cNvPr>
          <p:cNvCxnSpPr>
            <a:cxnSpLocks/>
          </p:cNvCxnSpPr>
          <p:nvPr/>
        </p:nvCxnSpPr>
        <p:spPr>
          <a:xfrm flipH="1">
            <a:off x="7423150" y="2117725"/>
            <a:ext cx="104775" cy="412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750C2B9-DACA-1AE1-E9C6-91920F460CB3}"/>
              </a:ext>
            </a:extLst>
          </p:cNvPr>
          <p:cNvCxnSpPr>
            <a:cxnSpLocks/>
          </p:cNvCxnSpPr>
          <p:nvPr/>
        </p:nvCxnSpPr>
        <p:spPr>
          <a:xfrm flipH="1">
            <a:off x="8543925" y="282892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A091081-D067-17C9-785D-74BD7439300C}"/>
              </a:ext>
            </a:extLst>
          </p:cNvPr>
          <p:cNvCxnSpPr>
            <a:cxnSpLocks/>
          </p:cNvCxnSpPr>
          <p:nvPr/>
        </p:nvCxnSpPr>
        <p:spPr>
          <a:xfrm flipH="1">
            <a:off x="7677150" y="2260600"/>
            <a:ext cx="76200" cy="7302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A02081-01A0-7AAD-8FF1-57236C6C8141}"/>
              </a:ext>
            </a:extLst>
          </p:cNvPr>
          <p:cNvCxnSpPr>
            <a:cxnSpLocks/>
          </p:cNvCxnSpPr>
          <p:nvPr/>
        </p:nvCxnSpPr>
        <p:spPr>
          <a:xfrm flipH="1">
            <a:off x="8118475" y="2530475"/>
            <a:ext cx="22225" cy="130175"/>
          </a:xfrm>
          <a:prstGeom prst="line">
            <a:avLst/>
          </a:prstGeom>
          <a:ln w="9525">
            <a:solidFill>
              <a:srgbClr val="FF0000"/>
            </a:solidFill>
            <a:headEnd type="none" w="med" len="med"/>
            <a:tailEnd type="none" w="med" len="med"/>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46" name="Picture 45" descr="A ruler and a glass ball&#10;&#10;Description automatically generated">
            <a:extLst>
              <a:ext uri="{FF2B5EF4-FFF2-40B4-BE49-F238E27FC236}">
                <a16:creationId xmlns:a16="http://schemas.microsoft.com/office/drawing/2014/main" id="{B4D68D2C-E03E-507B-C87F-0C850FF9B5CC}"/>
              </a:ext>
            </a:extLst>
          </p:cNvPr>
          <p:cNvPicPr>
            <a:picLocks noChangeAspect="1"/>
          </p:cNvPicPr>
          <p:nvPr/>
        </p:nvPicPr>
        <p:blipFill>
          <a:blip r:embed="rId5">
            <a:extLst>
              <a:ext uri="{28A0092B-C50C-407E-A947-70E740481C1C}">
                <a14:useLocalDpi xmlns:a14="http://schemas.microsoft.com/office/drawing/2010/main" val="0"/>
              </a:ext>
            </a:extLst>
          </a:blip>
          <a:srcRect l="477" t="47830" r="-1066" b="3117"/>
          <a:stretch/>
        </p:blipFill>
        <p:spPr>
          <a:xfrm>
            <a:off x="30684" y="2094334"/>
            <a:ext cx="1460497" cy="949628"/>
          </a:xfrm>
          <a:prstGeom prst="rect">
            <a:avLst/>
          </a:prstGeom>
        </p:spPr>
      </p:pic>
      <p:pic>
        <p:nvPicPr>
          <p:cNvPr id="48" name="Picture 47" descr="A ruler and a yellow cable&#10;&#10;Description automatically generated">
            <a:extLst>
              <a:ext uri="{FF2B5EF4-FFF2-40B4-BE49-F238E27FC236}">
                <a16:creationId xmlns:a16="http://schemas.microsoft.com/office/drawing/2014/main" id="{A0825D7D-42C1-0CAC-3892-356F4BA5B0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92" y="945084"/>
            <a:ext cx="1443317" cy="1020968"/>
          </a:xfrm>
          <a:prstGeom prst="rect">
            <a:avLst/>
          </a:prstGeom>
        </p:spPr>
      </p:pic>
      <p:pic>
        <p:nvPicPr>
          <p:cNvPr id="52" name="Picture 51" descr="A close-up of a transparent tube&#10;&#10;Description automatically generated">
            <a:extLst>
              <a:ext uri="{FF2B5EF4-FFF2-40B4-BE49-F238E27FC236}">
                <a16:creationId xmlns:a16="http://schemas.microsoft.com/office/drawing/2014/main" id="{82EAA517-48FA-64FD-BFA2-B277B274A20A}"/>
              </a:ext>
            </a:extLst>
          </p:cNvPr>
          <p:cNvPicPr>
            <a:picLocks noChangeAspect="1"/>
          </p:cNvPicPr>
          <p:nvPr/>
        </p:nvPicPr>
        <p:blipFill>
          <a:blip r:embed="rId7">
            <a:extLst>
              <a:ext uri="{28A0092B-C50C-407E-A947-70E740481C1C}">
                <a14:useLocalDpi xmlns:a14="http://schemas.microsoft.com/office/drawing/2010/main" val="0"/>
              </a:ext>
            </a:extLst>
          </a:blip>
          <a:srcRect l="15570" t="37372" r="15973" b="1207"/>
          <a:stretch/>
        </p:blipFill>
        <p:spPr>
          <a:xfrm>
            <a:off x="22760" y="3209605"/>
            <a:ext cx="3810052" cy="1908761"/>
          </a:xfrm>
          <a:prstGeom prst="rect">
            <a:avLst/>
          </a:prstGeom>
        </p:spPr>
      </p:pic>
      <p:pic>
        <p:nvPicPr>
          <p:cNvPr id="54" name="Picture 53" descr="A close-up of a device&#10;&#10;Description automatically generated">
            <a:extLst>
              <a:ext uri="{FF2B5EF4-FFF2-40B4-BE49-F238E27FC236}">
                <a16:creationId xmlns:a16="http://schemas.microsoft.com/office/drawing/2014/main" id="{CD1C481F-1958-0A7E-B29E-9F00AA723AB4}"/>
              </a:ext>
            </a:extLst>
          </p:cNvPr>
          <p:cNvPicPr>
            <a:picLocks noChangeAspect="1"/>
          </p:cNvPicPr>
          <p:nvPr/>
        </p:nvPicPr>
        <p:blipFill>
          <a:blip r:embed="rId8">
            <a:extLst>
              <a:ext uri="{28A0092B-C50C-407E-A947-70E740481C1C}">
                <a14:useLocalDpi xmlns:a14="http://schemas.microsoft.com/office/drawing/2010/main" val="0"/>
              </a:ext>
            </a:extLst>
          </a:blip>
          <a:srcRect l="9752" t="12647" r="18978" b="32946"/>
          <a:stretch/>
        </p:blipFill>
        <p:spPr>
          <a:xfrm>
            <a:off x="7394985" y="3363028"/>
            <a:ext cx="1718336" cy="1749020"/>
          </a:xfrm>
          <a:prstGeom prst="rect">
            <a:avLst/>
          </a:prstGeom>
        </p:spPr>
      </p:pic>
      <p:sp>
        <p:nvSpPr>
          <p:cNvPr id="55" name="TextBox 54">
            <a:extLst>
              <a:ext uri="{FF2B5EF4-FFF2-40B4-BE49-F238E27FC236}">
                <a16:creationId xmlns:a16="http://schemas.microsoft.com/office/drawing/2014/main" id="{234F2C42-0953-7969-2155-CD2A7FDCC44A}"/>
              </a:ext>
            </a:extLst>
          </p:cNvPr>
          <p:cNvSpPr txBox="1"/>
          <p:nvPr/>
        </p:nvSpPr>
        <p:spPr>
          <a:xfrm>
            <a:off x="0" y="383385"/>
            <a:ext cx="5418894" cy="276999"/>
          </a:xfrm>
          <a:prstGeom prst="rect">
            <a:avLst/>
          </a:prstGeom>
          <a:noFill/>
        </p:spPr>
        <p:txBody>
          <a:bodyPr wrap="square" rtlCol="0">
            <a:spAutoFit/>
          </a:bodyPr>
          <a:lstStyle/>
          <a:p>
            <a:pPr algn="l"/>
            <a:r>
              <a:rPr lang="en-US" sz="1200" dirty="0"/>
              <a:t>Measurement of the final focusing quadrupoles</a:t>
            </a:r>
          </a:p>
        </p:txBody>
      </p:sp>
      <p:sp>
        <p:nvSpPr>
          <p:cNvPr id="3" name="TextBox 2">
            <a:extLst>
              <a:ext uri="{FF2B5EF4-FFF2-40B4-BE49-F238E27FC236}">
                <a16:creationId xmlns:a16="http://schemas.microsoft.com/office/drawing/2014/main" id="{E03BDC1A-73FE-27B4-29F7-A8C225CE50E7}"/>
              </a:ext>
            </a:extLst>
          </p:cNvPr>
          <p:cNvSpPr txBox="1"/>
          <p:nvPr/>
        </p:nvSpPr>
        <p:spPr>
          <a:xfrm>
            <a:off x="4921710" y="4897279"/>
            <a:ext cx="945178" cy="246221"/>
          </a:xfrm>
          <a:prstGeom prst="rect">
            <a:avLst/>
          </a:prstGeom>
          <a:noFill/>
        </p:spPr>
        <p:txBody>
          <a:bodyPr wrap="square">
            <a:spAutoFit/>
          </a:bodyPr>
          <a:lstStyle/>
          <a:p>
            <a:r>
              <a:rPr lang="en-GB" sz="1000" dirty="0">
                <a:hlinkClick r:id="rId9"/>
              </a:rPr>
              <a:t>Article link </a:t>
            </a:r>
            <a:endParaRPr lang="en-GB" sz="1000" dirty="0"/>
          </a:p>
        </p:txBody>
      </p:sp>
      <p:sp>
        <p:nvSpPr>
          <p:cNvPr id="6" name="TextBox 5">
            <a:extLst>
              <a:ext uri="{FF2B5EF4-FFF2-40B4-BE49-F238E27FC236}">
                <a16:creationId xmlns:a16="http://schemas.microsoft.com/office/drawing/2014/main" id="{04F26707-D836-37CE-54F7-80349A8E7921}"/>
              </a:ext>
            </a:extLst>
          </p:cNvPr>
          <p:cNvSpPr txBox="1"/>
          <p:nvPr/>
        </p:nvSpPr>
        <p:spPr>
          <a:xfrm>
            <a:off x="-55232" y="748704"/>
            <a:ext cx="1510704" cy="246221"/>
          </a:xfrm>
          <a:prstGeom prst="rect">
            <a:avLst/>
          </a:prstGeom>
          <a:noFill/>
        </p:spPr>
        <p:txBody>
          <a:bodyPr wrap="square" rtlCol="0">
            <a:spAutoFit/>
          </a:bodyPr>
          <a:lstStyle/>
          <a:p>
            <a:pPr algn="l"/>
            <a:r>
              <a:rPr lang="en-US" sz="1000" dirty="0"/>
              <a:t>Laser emitting ferrule</a:t>
            </a:r>
          </a:p>
        </p:txBody>
      </p:sp>
      <p:sp>
        <p:nvSpPr>
          <p:cNvPr id="9" name="TextBox 8">
            <a:extLst>
              <a:ext uri="{FF2B5EF4-FFF2-40B4-BE49-F238E27FC236}">
                <a16:creationId xmlns:a16="http://schemas.microsoft.com/office/drawing/2014/main" id="{6271C491-0D1F-F558-62A0-62BF682DAA8E}"/>
              </a:ext>
            </a:extLst>
          </p:cNvPr>
          <p:cNvSpPr txBox="1"/>
          <p:nvPr/>
        </p:nvSpPr>
        <p:spPr>
          <a:xfrm>
            <a:off x="-74666" y="1901420"/>
            <a:ext cx="1510704" cy="246221"/>
          </a:xfrm>
          <a:prstGeom prst="rect">
            <a:avLst/>
          </a:prstGeom>
          <a:noFill/>
        </p:spPr>
        <p:txBody>
          <a:bodyPr wrap="square" rtlCol="0">
            <a:spAutoFit/>
          </a:bodyPr>
          <a:lstStyle/>
          <a:p>
            <a:pPr algn="l"/>
            <a:r>
              <a:rPr lang="en-US" sz="1000" dirty="0"/>
              <a:t>Glass bead reflectors</a:t>
            </a:r>
          </a:p>
        </p:txBody>
      </p:sp>
      <p:sp>
        <p:nvSpPr>
          <p:cNvPr id="12" name="TextBox 11">
            <a:extLst>
              <a:ext uri="{FF2B5EF4-FFF2-40B4-BE49-F238E27FC236}">
                <a16:creationId xmlns:a16="http://schemas.microsoft.com/office/drawing/2014/main" id="{E630766C-6ACC-DBB6-03D7-E53EBF24246A}"/>
              </a:ext>
            </a:extLst>
          </p:cNvPr>
          <p:cNvSpPr txBox="1"/>
          <p:nvPr/>
        </p:nvSpPr>
        <p:spPr>
          <a:xfrm>
            <a:off x="-51141" y="2992767"/>
            <a:ext cx="1510704" cy="246221"/>
          </a:xfrm>
          <a:prstGeom prst="rect">
            <a:avLst/>
          </a:prstGeom>
          <a:noFill/>
        </p:spPr>
        <p:txBody>
          <a:bodyPr wrap="square" rtlCol="0">
            <a:spAutoFit/>
          </a:bodyPr>
          <a:lstStyle/>
          <a:p>
            <a:pPr algn="l"/>
            <a:r>
              <a:rPr lang="en-US" sz="1000" dirty="0"/>
              <a:t>Prototype</a:t>
            </a:r>
          </a:p>
        </p:txBody>
      </p:sp>
      <p:sp>
        <p:nvSpPr>
          <p:cNvPr id="22" name="Textfeld 2">
            <a:extLst>
              <a:ext uri="{FF2B5EF4-FFF2-40B4-BE49-F238E27FC236}">
                <a16:creationId xmlns:a16="http://schemas.microsoft.com/office/drawing/2014/main" id="{05EE4C97-3FB9-6667-6B07-008D648532E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27" name="Rectangle 26">
            <a:extLst>
              <a:ext uri="{FF2B5EF4-FFF2-40B4-BE49-F238E27FC236}">
                <a16:creationId xmlns:a16="http://schemas.microsoft.com/office/drawing/2014/main" id="{63B4FDBB-B0B8-F625-4485-A16846BC891B}"/>
              </a:ext>
            </a:extLst>
          </p:cNvPr>
          <p:cNvSpPr/>
          <p:nvPr/>
        </p:nvSpPr>
        <p:spPr>
          <a:xfrm>
            <a:off x="4946650" y="3282950"/>
            <a:ext cx="1860550" cy="1358900"/>
          </a:xfrm>
          <a:prstGeom prst="rect">
            <a:avLst/>
          </a:prstGeom>
          <a:noFill/>
          <a:ln>
            <a:solidFill>
              <a:schemeClr val="accent5"/>
            </a:solid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a:extLst>
              <a:ext uri="{FF2B5EF4-FFF2-40B4-BE49-F238E27FC236}">
                <a16:creationId xmlns:a16="http://schemas.microsoft.com/office/drawing/2014/main" id="{67895EE2-60AC-42B8-A5B5-556AF5549EEB}"/>
              </a:ext>
            </a:extLst>
          </p:cNvPr>
          <p:cNvCxnSpPr>
            <a:cxnSpLocks/>
          </p:cNvCxnSpPr>
          <p:nvPr/>
        </p:nvCxnSpPr>
        <p:spPr>
          <a:xfrm flipV="1">
            <a:off x="4940300" y="3035300"/>
            <a:ext cx="120650" cy="247650"/>
          </a:xfrm>
          <a:prstGeom prst="line">
            <a:avLst/>
          </a:prstGeom>
          <a:ln>
            <a:solidFill>
              <a:schemeClr val="accent5"/>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E1BAFFE-7C4C-1AB9-C119-8565F43A224D}"/>
              </a:ext>
            </a:extLst>
          </p:cNvPr>
          <p:cNvCxnSpPr>
            <a:cxnSpLocks/>
          </p:cNvCxnSpPr>
          <p:nvPr/>
        </p:nvCxnSpPr>
        <p:spPr>
          <a:xfrm flipV="1">
            <a:off x="6807200" y="3035300"/>
            <a:ext cx="2336800" cy="247650"/>
          </a:xfrm>
          <a:prstGeom prst="line">
            <a:avLst/>
          </a:prstGeom>
          <a:ln>
            <a:solidFill>
              <a:schemeClr val="accent5"/>
            </a:solidFill>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3F03AB0-9926-C3D8-B604-6C06B58D7778}"/>
              </a:ext>
            </a:extLst>
          </p:cNvPr>
          <p:cNvSpPr txBox="1"/>
          <p:nvPr/>
        </p:nvSpPr>
        <p:spPr>
          <a:xfrm>
            <a:off x="7668456" y="3009941"/>
            <a:ext cx="1614008" cy="400110"/>
          </a:xfrm>
          <a:prstGeom prst="rect">
            <a:avLst/>
          </a:prstGeom>
          <a:noFill/>
        </p:spPr>
        <p:txBody>
          <a:bodyPr wrap="square" rtlCol="0">
            <a:spAutoFit/>
          </a:bodyPr>
          <a:lstStyle/>
          <a:p>
            <a:pPr algn="l"/>
            <a:r>
              <a:rPr lang="en-US" sz="1000" dirty="0"/>
              <a:t>Prism for compact laser delivery</a:t>
            </a:r>
          </a:p>
        </p:txBody>
      </p:sp>
      <p:cxnSp>
        <p:nvCxnSpPr>
          <p:cNvPr id="16" name="Straight Connector 15">
            <a:extLst>
              <a:ext uri="{FF2B5EF4-FFF2-40B4-BE49-F238E27FC236}">
                <a16:creationId xmlns:a16="http://schemas.microsoft.com/office/drawing/2014/main" id="{CE839E5B-4A19-9441-BF22-FF969D5CF0D0}"/>
              </a:ext>
            </a:extLst>
          </p:cNvPr>
          <p:cNvCxnSpPr>
            <a:cxnSpLocks/>
          </p:cNvCxnSpPr>
          <p:nvPr/>
        </p:nvCxnSpPr>
        <p:spPr>
          <a:xfrm flipH="1">
            <a:off x="2700338" y="3872392"/>
            <a:ext cx="18314" cy="1781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BC26098-7017-03B7-BB3D-6C65AFD043AD}"/>
              </a:ext>
            </a:extLst>
          </p:cNvPr>
          <p:cNvCxnSpPr>
            <a:cxnSpLocks/>
          </p:cNvCxnSpPr>
          <p:nvPr/>
        </p:nvCxnSpPr>
        <p:spPr>
          <a:xfrm flipH="1" flipV="1">
            <a:off x="2759869" y="4357687"/>
            <a:ext cx="73819" cy="3571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4719C40-46EF-1A7C-862E-FF8028D271F0}"/>
              </a:ext>
            </a:extLst>
          </p:cNvPr>
          <p:cNvCxnSpPr>
            <a:cxnSpLocks/>
          </p:cNvCxnSpPr>
          <p:nvPr/>
        </p:nvCxnSpPr>
        <p:spPr>
          <a:xfrm flipH="1" flipV="1">
            <a:off x="1228726" y="4336255"/>
            <a:ext cx="47624" cy="500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2CA26A5-4579-1DF6-973C-39347AE0F9DE}"/>
              </a:ext>
            </a:extLst>
          </p:cNvPr>
          <p:cNvCxnSpPr>
            <a:cxnSpLocks/>
          </p:cNvCxnSpPr>
          <p:nvPr/>
        </p:nvCxnSpPr>
        <p:spPr>
          <a:xfrm flipV="1">
            <a:off x="1181100" y="3871912"/>
            <a:ext cx="45244" cy="16906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DF22385-F767-808D-9442-09E3DCDBF538}"/>
              </a:ext>
            </a:extLst>
          </p:cNvPr>
          <p:cNvCxnSpPr>
            <a:cxnSpLocks/>
          </p:cNvCxnSpPr>
          <p:nvPr/>
        </p:nvCxnSpPr>
        <p:spPr>
          <a:xfrm flipH="1">
            <a:off x="1076325" y="4581525"/>
            <a:ext cx="53975" cy="2286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36394C9-CB3E-A551-B5EF-63499121AB11}"/>
              </a:ext>
            </a:extLst>
          </p:cNvPr>
          <p:cNvCxnSpPr>
            <a:cxnSpLocks/>
          </p:cNvCxnSpPr>
          <p:nvPr/>
        </p:nvCxnSpPr>
        <p:spPr>
          <a:xfrm flipH="1">
            <a:off x="2559050" y="4581525"/>
            <a:ext cx="85725" cy="2317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FD57A58-348F-114C-8374-1E9A5603A6F4}"/>
              </a:ext>
            </a:extLst>
          </p:cNvPr>
          <p:cNvCxnSpPr>
            <a:cxnSpLocks/>
          </p:cNvCxnSpPr>
          <p:nvPr/>
        </p:nvCxnSpPr>
        <p:spPr>
          <a:xfrm flipH="1">
            <a:off x="1997075" y="4117975"/>
            <a:ext cx="66675" cy="762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0A6338F-6C46-6D5E-5169-C98430E2D930}"/>
              </a:ext>
            </a:extLst>
          </p:cNvPr>
          <p:cNvCxnSpPr>
            <a:cxnSpLocks/>
          </p:cNvCxnSpPr>
          <p:nvPr/>
        </p:nvCxnSpPr>
        <p:spPr>
          <a:xfrm flipH="1" flipV="1">
            <a:off x="8223463" y="4351071"/>
            <a:ext cx="39475" cy="24950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feld 1">
            <a:extLst>
              <a:ext uri="{FF2B5EF4-FFF2-40B4-BE49-F238E27FC236}">
                <a16:creationId xmlns:a16="http://schemas.microsoft.com/office/drawing/2014/main" id="{217DAEE5-EB13-CD61-07E9-E158D3AAD535}"/>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413571538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77A640-9C26-1218-56FD-095870D0A9AD}"/>
            </a:ext>
          </a:extLst>
        </p:cNvPr>
        <p:cNvGrpSpPr/>
        <p:nvPr/>
      </p:nvGrpSpPr>
      <p:grpSpPr>
        <a:xfrm>
          <a:off x="0" y="0"/>
          <a:ext cx="0" cy="0"/>
          <a:chOff x="0" y="0"/>
          <a:chExt cx="0" cy="0"/>
        </a:xfrm>
      </p:grpSpPr>
      <p:sp>
        <p:nvSpPr>
          <p:cNvPr id="17" name="Foliennummernplatzhalter 4">
            <a:extLst>
              <a:ext uri="{FF2B5EF4-FFF2-40B4-BE49-F238E27FC236}">
                <a16:creationId xmlns:a16="http://schemas.microsoft.com/office/drawing/2014/main" id="{304B3111-D72B-ABFD-C519-0359A3EC1E3D}"/>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7</a:t>
            </a:r>
          </a:p>
        </p:txBody>
      </p:sp>
      <p:sp>
        <p:nvSpPr>
          <p:cNvPr id="55" name="TextBox 54">
            <a:extLst>
              <a:ext uri="{FF2B5EF4-FFF2-40B4-BE49-F238E27FC236}">
                <a16:creationId xmlns:a16="http://schemas.microsoft.com/office/drawing/2014/main" id="{7468D206-FFB2-8A73-BB05-55722DB45C50}"/>
              </a:ext>
            </a:extLst>
          </p:cNvPr>
          <p:cNvSpPr txBox="1"/>
          <p:nvPr/>
        </p:nvSpPr>
        <p:spPr>
          <a:xfrm>
            <a:off x="0" y="383385"/>
            <a:ext cx="5418894" cy="276999"/>
          </a:xfrm>
          <a:prstGeom prst="rect">
            <a:avLst/>
          </a:prstGeom>
          <a:noFill/>
        </p:spPr>
        <p:txBody>
          <a:bodyPr wrap="square" rtlCol="0">
            <a:spAutoFit/>
          </a:bodyPr>
          <a:lstStyle/>
          <a:p>
            <a:pPr algn="l"/>
            <a:r>
              <a:rPr lang="en-US" sz="1200" dirty="0"/>
              <a:t>Latest and ongoing prototypes</a:t>
            </a:r>
          </a:p>
        </p:txBody>
      </p:sp>
      <p:sp>
        <p:nvSpPr>
          <p:cNvPr id="3" name="TextBox 2">
            <a:extLst>
              <a:ext uri="{FF2B5EF4-FFF2-40B4-BE49-F238E27FC236}">
                <a16:creationId xmlns:a16="http://schemas.microsoft.com/office/drawing/2014/main" id="{DAA94AD9-3C81-88A3-FCE2-0CB57E5BD513}"/>
              </a:ext>
            </a:extLst>
          </p:cNvPr>
          <p:cNvSpPr txBox="1"/>
          <p:nvPr/>
        </p:nvSpPr>
        <p:spPr>
          <a:xfrm>
            <a:off x="0" y="4897279"/>
            <a:ext cx="945178" cy="246221"/>
          </a:xfrm>
          <a:prstGeom prst="rect">
            <a:avLst/>
          </a:prstGeom>
          <a:noFill/>
        </p:spPr>
        <p:txBody>
          <a:bodyPr wrap="square">
            <a:spAutoFit/>
          </a:bodyPr>
          <a:lstStyle/>
          <a:p>
            <a:r>
              <a:rPr lang="en-GB" sz="1000" dirty="0">
                <a:hlinkClick r:id="rId3"/>
              </a:rPr>
              <a:t>Article link </a:t>
            </a:r>
            <a:endParaRPr lang="en-GB" sz="1000" dirty="0"/>
          </a:p>
        </p:txBody>
      </p:sp>
      <p:sp>
        <p:nvSpPr>
          <p:cNvPr id="22" name="Textfeld 2">
            <a:extLst>
              <a:ext uri="{FF2B5EF4-FFF2-40B4-BE49-F238E27FC236}">
                <a16:creationId xmlns:a16="http://schemas.microsoft.com/office/drawing/2014/main" id="{E2A25B2F-B741-A2A4-1FA7-FCF23BF59E15}"/>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pic>
        <p:nvPicPr>
          <p:cNvPr id="5" name="Picture 4" descr="A close-up of a transparent tube&#10;&#10;Description automatically generated">
            <a:extLst>
              <a:ext uri="{FF2B5EF4-FFF2-40B4-BE49-F238E27FC236}">
                <a16:creationId xmlns:a16="http://schemas.microsoft.com/office/drawing/2014/main" id="{AA0912FE-8F56-83F3-B106-F9A9CDD76E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6200" y="742949"/>
            <a:ext cx="3400625" cy="1898779"/>
          </a:xfrm>
          <a:prstGeom prst="rect">
            <a:avLst/>
          </a:prstGeom>
        </p:spPr>
      </p:pic>
      <p:pic>
        <p:nvPicPr>
          <p:cNvPr id="59" name="Picture 58">
            <a:extLst>
              <a:ext uri="{FF2B5EF4-FFF2-40B4-BE49-F238E27FC236}">
                <a16:creationId xmlns:a16="http://schemas.microsoft.com/office/drawing/2014/main" id="{CF8661A1-B84F-21D0-40C0-C034CF224BC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492375" y="2994025"/>
            <a:ext cx="3290013" cy="2149475"/>
          </a:xfrm>
          <a:prstGeom prst="rect">
            <a:avLst/>
          </a:prstGeom>
        </p:spPr>
      </p:pic>
      <p:pic>
        <p:nvPicPr>
          <p:cNvPr id="61" name="Picture 60">
            <a:extLst>
              <a:ext uri="{FF2B5EF4-FFF2-40B4-BE49-F238E27FC236}">
                <a16:creationId xmlns:a16="http://schemas.microsoft.com/office/drawing/2014/main" id="{39CED2F2-E5D0-A8F0-80F6-8227841C55E2}"/>
              </a:ext>
            </a:extLst>
          </p:cNvPr>
          <p:cNvPicPr>
            <a:picLocks noChangeAspect="1"/>
          </p:cNvPicPr>
          <p:nvPr/>
        </p:nvPicPr>
        <p:blipFill>
          <a:blip r:embed="rId6"/>
          <a:stretch>
            <a:fillRect/>
          </a:stretch>
        </p:blipFill>
        <p:spPr>
          <a:xfrm>
            <a:off x="44450" y="1409700"/>
            <a:ext cx="2459362" cy="768350"/>
          </a:xfrm>
          <a:prstGeom prst="rect">
            <a:avLst/>
          </a:prstGeom>
        </p:spPr>
      </p:pic>
      <p:pic>
        <p:nvPicPr>
          <p:cNvPr id="65" name="Picture 64">
            <a:extLst>
              <a:ext uri="{FF2B5EF4-FFF2-40B4-BE49-F238E27FC236}">
                <a16:creationId xmlns:a16="http://schemas.microsoft.com/office/drawing/2014/main" id="{4F897A61-2106-BBDA-F6B8-67C463900571}"/>
              </a:ext>
            </a:extLst>
          </p:cNvPr>
          <p:cNvPicPr>
            <a:picLocks noChangeAspect="1"/>
          </p:cNvPicPr>
          <p:nvPr/>
        </p:nvPicPr>
        <p:blipFill>
          <a:blip r:embed="rId7"/>
          <a:stretch>
            <a:fillRect/>
          </a:stretch>
        </p:blipFill>
        <p:spPr>
          <a:xfrm>
            <a:off x="50800" y="2755900"/>
            <a:ext cx="2413248" cy="1790700"/>
          </a:xfrm>
          <a:prstGeom prst="rect">
            <a:avLst/>
          </a:prstGeom>
        </p:spPr>
      </p:pic>
      <p:pic>
        <p:nvPicPr>
          <p:cNvPr id="67" name="Picture 66" descr="A machine on a table&#10;&#10;Description automatically generated">
            <a:extLst>
              <a:ext uri="{FF2B5EF4-FFF2-40B4-BE49-F238E27FC236}">
                <a16:creationId xmlns:a16="http://schemas.microsoft.com/office/drawing/2014/main" id="{4659B185-A5D3-1D5A-571C-E160AC707C0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65607" y="711200"/>
            <a:ext cx="3006728" cy="2000250"/>
          </a:xfrm>
          <a:prstGeom prst="rect">
            <a:avLst/>
          </a:prstGeom>
        </p:spPr>
      </p:pic>
      <p:pic>
        <p:nvPicPr>
          <p:cNvPr id="1026" name="32EBFA35-C262-490E-A1E3-17358B0FE5F3" descr="IMG_7877.jpg">
            <a:extLst>
              <a:ext uri="{FF2B5EF4-FFF2-40B4-BE49-F238E27FC236}">
                <a16:creationId xmlns:a16="http://schemas.microsoft.com/office/drawing/2014/main" id="{8E5D99DA-4DF6-8322-4388-7B765CF0A2E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23075" y="2748490"/>
            <a:ext cx="1755775" cy="2341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TextBox 67">
            <a:extLst>
              <a:ext uri="{FF2B5EF4-FFF2-40B4-BE49-F238E27FC236}">
                <a16:creationId xmlns:a16="http://schemas.microsoft.com/office/drawing/2014/main" id="{548B2C8A-4086-E7D2-89D1-6BE73654635B}"/>
              </a:ext>
            </a:extLst>
          </p:cNvPr>
          <p:cNvSpPr txBox="1"/>
          <p:nvPr/>
        </p:nvSpPr>
        <p:spPr>
          <a:xfrm>
            <a:off x="0" y="1193204"/>
            <a:ext cx="1947532" cy="246221"/>
          </a:xfrm>
          <a:prstGeom prst="rect">
            <a:avLst/>
          </a:prstGeom>
          <a:noFill/>
        </p:spPr>
        <p:txBody>
          <a:bodyPr wrap="square" rtlCol="0">
            <a:spAutoFit/>
          </a:bodyPr>
          <a:lstStyle/>
          <a:p>
            <a:pPr algn="l"/>
            <a:r>
              <a:rPr lang="en-US" sz="1000" dirty="0"/>
              <a:t>First prototype with helix fibers</a:t>
            </a:r>
          </a:p>
        </p:txBody>
      </p:sp>
      <p:sp>
        <p:nvSpPr>
          <p:cNvPr id="69" name="TextBox 68">
            <a:extLst>
              <a:ext uri="{FF2B5EF4-FFF2-40B4-BE49-F238E27FC236}">
                <a16:creationId xmlns:a16="http://schemas.microsoft.com/office/drawing/2014/main" id="{09595C4F-D908-280D-8942-5BD72C4216BB}"/>
              </a:ext>
            </a:extLst>
          </p:cNvPr>
          <p:cNvSpPr txBox="1"/>
          <p:nvPr/>
        </p:nvSpPr>
        <p:spPr>
          <a:xfrm>
            <a:off x="0" y="2463204"/>
            <a:ext cx="1947532" cy="246221"/>
          </a:xfrm>
          <a:prstGeom prst="rect">
            <a:avLst/>
          </a:prstGeom>
          <a:noFill/>
        </p:spPr>
        <p:txBody>
          <a:bodyPr wrap="square" rtlCol="0">
            <a:spAutoFit/>
          </a:bodyPr>
          <a:lstStyle/>
          <a:p>
            <a:pPr algn="l"/>
            <a:r>
              <a:rPr lang="en-US" sz="1000" dirty="0"/>
              <a:t>Monitoring of the glue curing </a:t>
            </a:r>
          </a:p>
        </p:txBody>
      </p:sp>
      <p:sp>
        <p:nvSpPr>
          <p:cNvPr id="70" name="TextBox 69">
            <a:extLst>
              <a:ext uri="{FF2B5EF4-FFF2-40B4-BE49-F238E27FC236}">
                <a16:creationId xmlns:a16="http://schemas.microsoft.com/office/drawing/2014/main" id="{2B6D1F84-68BC-48CD-5A9C-2BF5A6E3EAEC}"/>
              </a:ext>
            </a:extLst>
          </p:cNvPr>
          <p:cNvSpPr txBox="1"/>
          <p:nvPr/>
        </p:nvSpPr>
        <p:spPr>
          <a:xfrm>
            <a:off x="2552700" y="374054"/>
            <a:ext cx="3194050" cy="400110"/>
          </a:xfrm>
          <a:prstGeom prst="rect">
            <a:avLst/>
          </a:prstGeom>
          <a:noFill/>
        </p:spPr>
        <p:txBody>
          <a:bodyPr wrap="square" rtlCol="0">
            <a:spAutoFit/>
          </a:bodyPr>
          <a:lstStyle/>
          <a:p>
            <a:pPr algn="l"/>
            <a:r>
              <a:rPr lang="en-US" sz="1000" dirty="0"/>
              <a:t>Prototype implementing the fiber measurement and the FSI measurement on reflector</a:t>
            </a:r>
          </a:p>
        </p:txBody>
      </p:sp>
      <p:sp>
        <p:nvSpPr>
          <p:cNvPr id="72" name="TextBox 71">
            <a:extLst>
              <a:ext uri="{FF2B5EF4-FFF2-40B4-BE49-F238E27FC236}">
                <a16:creationId xmlns:a16="http://schemas.microsoft.com/office/drawing/2014/main" id="{8BA2BD23-B03F-DD59-18C1-9AAF135BE18F}"/>
              </a:ext>
            </a:extLst>
          </p:cNvPr>
          <p:cNvSpPr txBox="1"/>
          <p:nvPr/>
        </p:nvSpPr>
        <p:spPr>
          <a:xfrm>
            <a:off x="5969000" y="450254"/>
            <a:ext cx="3194050" cy="246221"/>
          </a:xfrm>
          <a:prstGeom prst="rect">
            <a:avLst/>
          </a:prstGeom>
          <a:noFill/>
        </p:spPr>
        <p:txBody>
          <a:bodyPr wrap="square" rtlCol="0">
            <a:spAutoFit/>
          </a:bodyPr>
          <a:lstStyle/>
          <a:p>
            <a:pPr algn="l"/>
            <a:r>
              <a:rPr lang="en-US" sz="1000" dirty="0"/>
              <a:t>Ongoing ½ scale prototype being built</a:t>
            </a:r>
          </a:p>
        </p:txBody>
      </p:sp>
      <p:sp>
        <p:nvSpPr>
          <p:cNvPr id="73" name="TextBox 72">
            <a:extLst>
              <a:ext uri="{FF2B5EF4-FFF2-40B4-BE49-F238E27FC236}">
                <a16:creationId xmlns:a16="http://schemas.microsoft.com/office/drawing/2014/main" id="{94B6D666-80DA-00CF-105A-1764DF26CDF5}"/>
              </a:ext>
            </a:extLst>
          </p:cNvPr>
          <p:cNvSpPr txBox="1"/>
          <p:nvPr/>
        </p:nvSpPr>
        <p:spPr>
          <a:xfrm>
            <a:off x="2660650" y="2710854"/>
            <a:ext cx="3289300" cy="246221"/>
          </a:xfrm>
          <a:prstGeom prst="rect">
            <a:avLst/>
          </a:prstGeom>
          <a:noFill/>
        </p:spPr>
        <p:txBody>
          <a:bodyPr wrap="square" rtlCol="0">
            <a:spAutoFit/>
          </a:bodyPr>
          <a:lstStyle/>
          <a:p>
            <a:pPr algn="l"/>
            <a:r>
              <a:rPr lang="en-US" sz="1000" dirty="0"/>
              <a:t>Measurements performed by a single fiber fiber </a:t>
            </a:r>
          </a:p>
        </p:txBody>
      </p:sp>
      <p:sp>
        <p:nvSpPr>
          <p:cNvPr id="2" name="Textfeld 1">
            <a:extLst>
              <a:ext uri="{FF2B5EF4-FFF2-40B4-BE49-F238E27FC236}">
                <a16:creationId xmlns:a16="http://schemas.microsoft.com/office/drawing/2014/main" id="{4EFF59F4-B6B2-986A-2731-63A74CA32FFF}"/>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221203182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1C56C-A817-7BCA-0BB5-7D29F06B84C0}"/>
            </a:ext>
          </a:extLst>
        </p:cNvPr>
        <p:cNvGrpSpPr/>
        <p:nvPr/>
      </p:nvGrpSpPr>
      <p:grpSpPr>
        <a:xfrm>
          <a:off x="0" y="0"/>
          <a:ext cx="0" cy="0"/>
          <a:chOff x="0" y="0"/>
          <a:chExt cx="0" cy="0"/>
        </a:xfrm>
      </p:grpSpPr>
      <p:pic>
        <p:nvPicPr>
          <p:cNvPr id="12" name="Picture 19">
            <a:extLst>
              <a:ext uri="{FF2B5EF4-FFF2-40B4-BE49-F238E27FC236}">
                <a16:creationId xmlns:a16="http://schemas.microsoft.com/office/drawing/2014/main" id="{2F375334-A220-61D3-FE2A-F22655CBAED7}"/>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33E6CCCF-B9A9-04F4-DA6C-F4C60AF25B4E}"/>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8</a:t>
            </a:r>
          </a:p>
        </p:txBody>
      </p:sp>
      <p:sp>
        <p:nvSpPr>
          <p:cNvPr id="11" name="Textfeld 2">
            <a:extLst>
              <a:ext uri="{FF2B5EF4-FFF2-40B4-BE49-F238E27FC236}">
                <a16:creationId xmlns:a16="http://schemas.microsoft.com/office/drawing/2014/main" id="{731342F8-6B95-9532-FA5A-5268C8448008}"/>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6" name="Textfeld 2">
            <a:extLst>
              <a:ext uri="{FF2B5EF4-FFF2-40B4-BE49-F238E27FC236}">
                <a16:creationId xmlns:a16="http://schemas.microsoft.com/office/drawing/2014/main" id="{F1A32232-2B8B-FBA9-5C63-E65CE2ED3BA3}"/>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pic>
        <p:nvPicPr>
          <p:cNvPr id="2" name="Graphic 1">
            <a:extLst>
              <a:ext uri="{FF2B5EF4-FFF2-40B4-BE49-F238E27FC236}">
                <a16:creationId xmlns:a16="http://schemas.microsoft.com/office/drawing/2014/main" id="{8D3E4EB6-81FA-D11E-E36B-6B89DE77E6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8054" y="638173"/>
            <a:ext cx="5011084" cy="1383437"/>
          </a:xfrm>
          <a:prstGeom prst="rect">
            <a:avLst/>
          </a:prstGeom>
        </p:spPr>
      </p:pic>
      <p:cxnSp>
        <p:nvCxnSpPr>
          <p:cNvPr id="9" name="Straight Arrow Connector 8">
            <a:extLst>
              <a:ext uri="{FF2B5EF4-FFF2-40B4-BE49-F238E27FC236}">
                <a16:creationId xmlns:a16="http://schemas.microsoft.com/office/drawing/2014/main" id="{E4D88A60-5584-EC29-0468-3A940D8A4B5F}"/>
              </a:ext>
            </a:extLst>
          </p:cNvPr>
          <p:cNvCxnSpPr>
            <a:cxnSpLocks/>
          </p:cNvCxnSpPr>
          <p:nvPr/>
        </p:nvCxnSpPr>
        <p:spPr>
          <a:xfrm>
            <a:off x="1485892" y="1105004"/>
            <a:ext cx="4049603" cy="0"/>
          </a:xfrm>
          <a:prstGeom prst="straightConnector1">
            <a:avLst/>
          </a:prstGeom>
          <a:ln w="28575">
            <a:solidFill>
              <a:srgbClr val="FF0000"/>
            </a:solidFill>
            <a:headEnd type="none" w="med" len="med"/>
            <a:tailEnd type="arrow"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F2233A4-B9AD-B673-4E40-CB62B44F98A1}"/>
              </a:ext>
            </a:extLst>
          </p:cNvPr>
          <p:cNvCxnSpPr>
            <a:cxnSpLocks/>
          </p:cNvCxnSpPr>
          <p:nvPr/>
        </p:nvCxnSpPr>
        <p:spPr>
          <a:xfrm>
            <a:off x="1478732" y="1496744"/>
            <a:ext cx="4044489" cy="0"/>
          </a:xfrm>
          <a:prstGeom prst="straightConnector1">
            <a:avLst/>
          </a:prstGeom>
          <a:ln w="28575">
            <a:solidFill>
              <a:srgbClr val="FF0000"/>
            </a:solidFill>
            <a:headEnd type="none" w="med" len="med"/>
            <a:tailEnd type="arrow" w="med" len="med"/>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6678F389-74E8-183A-D32B-1484E09472AA}"/>
              </a:ext>
            </a:extLst>
          </p:cNvPr>
          <p:cNvSpPr/>
          <p:nvPr/>
        </p:nvSpPr>
        <p:spPr>
          <a:xfrm>
            <a:off x="5314566" y="871443"/>
            <a:ext cx="490953" cy="859168"/>
          </a:xfrm>
          <a:prstGeom prst="ellipse">
            <a:avLst/>
          </a:prstGeom>
          <a:noFill/>
          <a:ln w="38100">
            <a:solidFill>
              <a:srgbClr val="FF0000"/>
            </a:solidFill>
          </a:ln>
          <a:effectLst>
            <a:glow rad="63500">
              <a:schemeClr val="accent2">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690EEAE-6A08-516A-AAE4-0A1599C2AF04}"/>
              </a:ext>
            </a:extLst>
          </p:cNvPr>
          <p:cNvSpPr txBox="1"/>
          <p:nvPr/>
        </p:nvSpPr>
        <p:spPr>
          <a:xfrm>
            <a:off x="570732" y="2006773"/>
            <a:ext cx="5375935" cy="830997"/>
          </a:xfrm>
          <a:prstGeom prst="rect">
            <a:avLst/>
          </a:prstGeom>
          <a:noFill/>
        </p:spPr>
        <p:txBody>
          <a:bodyPr wrap="square" rtlCol="0">
            <a:spAutoFit/>
          </a:bodyPr>
          <a:lstStyle/>
          <a:p>
            <a:pPr algn="l"/>
            <a:r>
              <a:rPr lang="en-US" sz="1200" dirty="0"/>
              <a:t>All the information from the fibers will go through there.</a:t>
            </a:r>
          </a:p>
          <a:p>
            <a:pPr algn="l"/>
            <a:r>
              <a:rPr lang="en-US" sz="1200" dirty="0"/>
              <a:t>Challenges due to conditions (space, temperature gradient, radiations, vacuum …) -&gt; interface with fibers brazed or glued using epoxy.</a:t>
            </a:r>
          </a:p>
          <a:p>
            <a:pPr algn="l"/>
            <a:endParaRPr lang="en-US" sz="1200" dirty="0"/>
          </a:p>
        </p:txBody>
      </p:sp>
      <p:cxnSp>
        <p:nvCxnSpPr>
          <p:cNvPr id="25" name="Straight Arrow Connector 24">
            <a:extLst>
              <a:ext uri="{FF2B5EF4-FFF2-40B4-BE49-F238E27FC236}">
                <a16:creationId xmlns:a16="http://schemas.microsoft.com/office/drawing/2014/main" id="{229E862B-3FF2-4C58-F9A1-C77F3D858C9E}"/>
              </a:ext>
            </a:extLst>
          </p:cNvPr>
          <p:cNvCxnSpPr>
            <a:cxnSpLocks/>
            <a:endCxn id="21" idx="3"/>
          </p:cNvCxnSpPr>
          <p:nvPr/>
        </p:nvCxnSpPr>
        <p:spPr>
          <a:xfrm flipV="1">
            <a:off x="4406303" y="1604789"/>
            <a:ext cx="980161" cy="567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ZoneTexte 17">
            <a:extLst>
              <a:ext uri="{FF2B5EF4-FFF2-40B4-BE49-F238E27FC236}">
                <a16:creationId xmlns:a16="http://schemas.microsoft.com/office/drawing/2014/main" id="{A890335E-918F-9561-2694-F0D085E31101}"/>
              </a:ext>
            </a:extLst>
          </p:cNvPr>
          <p:cNvSpPr txBox="1"/>
          <p:nvPr/>
        </p:nvSpPr>
        <p:spPr>
          <a:xfrm>
            <a:off x="533911" y="611388"/>
            <a:ext cx="1692188" cy="230832"/>
          </a:xfrm>
          <a:prstGeom prst="rect">
            <a:avLst/>
          </a:prstGeom>
          <a:noFill/>
        </p:spPr>
        <p:txBody>
          <a:bodyPr wrap="square" rtlCol="0">
            <a:spAutoFit/>
          </a:bodyPr>
          <a:lstStyle/>
          <a:p>
            <a:r>
              <a:rPr lang="fr-FR" sz="900" dirty="0">
                <a:solidFill>
                  <a:schemeClr val="bg1"/>
                </a:solidFill>
              </a:rPr>
              <a:t>Design by M. Koratzinos</a:t>
            </a:r>
          </a:p>
        </p:txBody>
      </p:sp>
      <p:pic>
        <p:nvPicPr>
          <p:cNvPr id="38" name="Picture 37">
            <a:extLst>
              <a:ext uri="{FF2B5EF4-FFF2-40B4-BE49-F238E27FC236}">
                <a16:creationId xmlns:a16="http://schemas.microsoft.com/office/drawing/2014/main" id="{C0D9DB3E-4E5A-2E07-4C55-7B833AD24ED8}"/>
              </a:ext>
            </a:extLst>
          </p:cNvPr>
          <p:cNvPicPr>
            <a:picLocks noChangeAspect="1"/>
          </p:cNvPicPr>
          <p:nvPr/>
        </p:nvPicPr>
        <p:blipFill>
          <a:blip r:embed="rId6"/>
          <a:stretch>
            <a:fillRect/>
          </a:stretch>
        </p:blipFill>
        <p:spPr>
          <a:xfrm>
            <a:off x="77471" y="3181262"/>
            <a:ext cx="5358129" cy="1572347"/>
          </a:xfrm>
          <a:prstGeom prst="rect">
            <a:avLst/>
          </a:prstGeom>
        </p:spPr>
      </p:pic>
      <p:sp>
        <p:nvSpPr>
          <p:cNvPr id="39" name="TextBox 38">
            <a:extLst>
              <a:ext uri="{FF2B5EF4-FFF2-40B4-BE49-F238E27FC236}">
                <a16:creationId xmlns:a16="http://schemas.microsoft.com/office/drawing/2014/main" id="{664CA3C4-7FC8-3074-9105-A4396B24961F}"/>
              </a:ext>
            </a:extLst>
          </p:cNvPr>
          <p:cNvSpPr txBox="1"/>
          <p:nvPr/>
        </p:nvSpPr>
        <p:spPr>
          <a:xfrm>
            <a:off x="100561" y="4735260"/>
            <a:ext cx="4966739" cy="338554"/>
          </a:xfrm>
          <a:prstGeom prst="rect">
            <a:avLst/>
          </a:prstGeom>
          <a:noFill/>
        </p:spPr>
        <p:txBody>
          <a:bodyPr wrap="square">
            <a:spAutoFit/>
          </a:bodyPr>
          <a:lstStyle/>
          <a:p>
            <a:r>
              <a:rPr lang="en-US" sz="800" dirty="0">
                <a:hlinkClick r:id="rId7"/>
              </a:rPr>
              <a:t>Grandal, Tania, et al. "Laser brazing metallic embedding technique for fiber optic sensors." 2017 25th Optical Fiber Sensors Conference (OFS). IEEE, 2017.</a:t>
            </a:r>
            <a:endParaRPr lang="en-US" sz="800" dirty="0"/>
          </a:p>
        </p:txBody>
      </p:sp>
      <p:sp>
        <p:nvSpPr>
          <p:cNvPr id="40" name="TextBox 39">
            <a:extLst>
              <a:ext uri="{FF2B5EF4-FFF2-40B4-BE49-F238E27FC236}">
                <a16:creationId xmlns:a16="http://schemas.microsoft.com/office/drawing/2014/main" id="{EA9A00FE-43F4-F496-64C3-ED3D0EDEA4C7}"/>
              </a:ext>
            </a:extLst>
          </p:cNvPr>
          <p:cNvSpPr txBox="1"/>
          <p:nvPr/>
        </p:nvSpPr>
        <p:spPr>
          <a:xfrm>
            <a:off x="5919020" y="4855746"/>
            <a:ext cx="3180530" cy="338554"/>
          </a:xfrm>
          <a:prstGeom prst="rect">
            <a:avLst/>
          </a:prstGeom>
          <a:noFill/>
        </p:spPr>
        <p:txBody>
          <a:bodyPr wrap="square">
            <a:spAutoFit/>
          </a:bodyPr>
          <a:lstStyle/>
          <a:p>
            <a:r>
              <a:rPr lang="en-GB" sz="800" b="0" i="0" dirty="0">
                <a:solidFill>
                  <a:srgbClr val="222222"/>
                </a:solidFill>
                <a:effectLst/>
                <a:latin typeface="Arial" panose="020B0604020202020204" pitchFamily="34" charset="0"/>
                <a:hlinkClick r:id="rId8"/>
              </a:rPr>
              <a:t>Bosman, M. Z. C., et al. "DESIGN AND DEPLOYMENT OF AN IN-VACUUM ELECTRO-OPTIC BPM AT THE CERN SPS."</a:t>
            </a:r>
            <a:endParaRPr lang="en-US" sz="800" dirty="0"/>
          </a:p>
        </p:txBody>
      </p:sp>
      <p:pic>
        <p:nvPicPr>
          <p:cNvPr id="41" name="Picture 40">
            <a:extLst>
              <a:ext uri="{FF2B5EF4-FFF2-40B4-BE49-F238E27FC236}">
                <a16:creationId xmlns:a16="http://schemas.microsoft.com/office/drawing/2014/main" id="{C24F9146-B1F7-8845-0365-B0DD4194A653}"/>
              </a:ext>
            </a:extLst>
          </p:cNvPr>
          <p:cNvPicPr>
            <a:picLocks noChangeAspect="1"/>
          </p:cNvPicPr>
          <p:nvPr/>
        </p:nvPicPr>
        <p:blipFill>
          <a:blip r:embed="rId9">
            <a:clrChange>
              <a:clrFrom>
                <a:srgbClr val="FFFFFF"/>
              </a:clrFrom>
              <a:clrTo>
                <a:srgbClr val="FFFFFF">
                  <a:alpha val="0"/>
                </a:srgbClr>
              </a:clrTo>
            </a:clrChange>
          </a:blip>
          <a:srcRect t="30462" b="1"/>
          <a:stretch/>
        </p:blipFill>
        <p:spPr>
          <a:xfrm>
            <a:off x="6827520" y="1771649"/>
            <a:ext cx="2316480" cy="3125007"/>
          </a:xfrm>
          <a:prstGeom prst="rect">
            <a:avLst/>
          </a:prstGeom>
        </p:spPr>
      </p:pic>
      <p:sp>
        <p:nvSpPr>
          <p:cNvPr id="3" name="TextBox 2">
            <a:extLst>
              <a:ext uri="{FF2B5EF4-FFF2-40B4-BE49-F238E27FC236}">
                <a16:creationId xmlns:a16="http://schemas.microsoft.com/office/drawing/2014/main" id="{39CF8750-A8C9-10E0-E250-92F9B19646D9}"/>
              </a:ext>
            </a:extLst>
          </p:cNvPr>
          <p:cNvSpPr txBox="1"/>
          <p:nvPr/>
        </p:nvSpPr>
        <p:spPr>
          <a:xfrm>
            <a:off x="0" y="383385"/>
            <a:ext cx="5418894" cy="276999"/>
          </a:xfrm>
          <a:prstGeom prst="rect">
            <a:avLst/>
          </a:prstGeom>
          <a:noFill/>
        </p:spPr>
        <p:txBody>
          <a:bodyPr wrap="square" rtlCol="0">
            <a:spAutoFit/>
          </a:bodyPr>
          <a:lstStyle/>
          <a:p>
            <a:pPr algn="l"/>
            <a:r>
              <a:rPr lang="en-US" sz="1200" dirty="0"/>
              <a:t>Recovering the data from the fibers</a:t>
            </a:r>
          </a:p>
        </p:txBody>
      </p:sp>
      <p:pic>
        <p:nvPicPr>
          <p:cNvPr id="1026" name="0BC6255B-C17B-4E3C-986F-06EC390E0753" descr="IMG_7875.jpg">
            <a:extLst>
              <a:ext uri="{FF2B5EF4-FFF2-40B4-BE49-F238E27FC236}">
                <a16:creationId xmlns:a16="http://schemas.microsoft.com/office/drawing/2014/main" id="{C3A138ED-4236-B5CC-9B9B-4B55288841F6}"/>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3803" b="30691"/>
          <a:stretch/>
        </p:blipFill>
        <p:spPr bwMode="auto">
          <a:xfrm>
            <a:off x="6992713" y="650854"/>
            <a:ext cx="1681388" cy="102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468E731-A2E1-976E-0317-6326D6F3A5DA}"/>
              </a:ext>
            </a:extLst>
          </p:cNvPr>
          <p:cNvPicPr>
            <a:picLocks noChangeAspect="1"/>
          </p:cNvPicPr>
          <p:nvPr/>
        </p:nvPicPr>
        <p:blipFill>
          <a:blip r:embed="rId9">
            <a:clrChange>
              <a:clrFrom>
                <a:srgbClr val="FFFFFF"/>
              </a:clrFrom>
              <a:clrTo>
                <a:srgbClr val="FFFFFF">
                  <a:alpha val="0"/>
                </a:srgbClr>
              </a:clrTo>
            </a:clrChange>
          </a:blip>
          <a:srcRect l="274" t="-150" r="-274" b="69538"/>
          <a:stretch/>
        </p:blipFill>
        <p:spPr>
          <a:xfrm>
            <a:off x="5334000" y="2434305"/>
            <a:ext cx="2316480" cy="1375695"/>
          </a:xfrm>
          <a:prstGeom prst="rect">
            <a:avLst/>
          </a:prstGeom>
        </p:spPr>
      </p:pic>
      <p:sp>
        <p:nvSpPr>
          <p:cNvPr id="5" name="TextBox 4">
            <a:extLst>
              <a:ext uri="{FF2B5EF4-FFF2-40B4-BE49-F238E27FC236}">
                <a16:creationId xmlns:a16="http://schemas.microsoft.com/office/drawing/2014/main" id="{4B7461F3-4EF5-91DE-69E4-23CE938E7C73}"/>
              </a:ext>
            </a:extLst>
          </p:cNvPr>
          <p:cNvSpPr txBox="1"/>
          <p:nvPr/>
        </p:nvSpPr>
        <p:spPr>
          <a:xfrm>
            <a:off x="6654800" y="330373"/>
            <a:ext cx="2409717" cy="338554"/>
          </a:xfrm>
          <a:prstGeom prst="rect">
            <a:avLst/>
          </a:prstGeom>
          <a:noFill/>
        </p:spPr>
        <p:txBody>
          <a:bodyPr wrap="square" rtlCol="0">
            <a:spAutoFit/>
          </a:bodyPr>
          <a:lstStyle/>
          <a:p>
            <a:pPr algn="l"/>
            <a:r>
              <a:rPr lang="en-US" sz="800" dirty="0"/>
              <a:t>Epoxy glued optical fiber for installation on low-beta quadrupole cryostat for HL-LHC</a:t>
            </a:r>
          </a:p>
        </p:txBody>
      </p:sp>
      <p:sp>
        <p:nvSpPr>
          <p:cNvPr id="8" name="Textfeld 1">
            <a:extLst>
              <a:ext uri="{FF2B5EF4-FFF2-40B4-BE49-F238E27FC236}">
                <a16:creationId xmlns:a16="http://schemas.microsoft.com/office/drawing/2014/main" id="{0BB6C7DB-45A7-0B70-AE99-A4AFE91A58D8}"/>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785475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9">
            <a:extLst>
              <a:ext uri="{FF2B5EF4-FFF2-40B4-BE49-F238E27FC236}">
                <a16:creationId xmlns:a16="http://schemas.microsoft.com/office/drawing/2014/main" id="{C476D3DC-74E4-4ABB-AB47-4E80D2624DAF}"/>
              </a:ext>
            </a:extLst>
          </p:cNvPr>
          <p:cNvPicPr>
            <a:picLocks noGrp="1" noRot="1" noChangeAspect="1" noMove="1" noResize="1" noEditPoints="1" noAdjustHandles="1" noChangeArrowheads="1" noChangeShapeType="1" noCrop="1"/>
          </p:cNvPicPr>
          <p:nvPr/>
        </p:nvPicPr>
        <p:blipFill>
          <a:blip r:embed="rId3"/>
          <a:stretch>
            <a:fillRect/>
          </a:stretch>
        </p:blipFill>
        <p:spPr>
          <a:xfrm>
            <a:off x="2402666" y="624764"/>
            <a:ext cx="4104456" cy="3893971"/>
          </a:xfrm>
          <a:prstGeom prst="rect">
            <a:avLst/>
          </a:prstGeom>
        </p:spPr>
      </p:pic>
      <p:sp>
        <p:nvSpPr>
          <p:cNvPr id="17" name="Foliennummernplatzhalter 4">
            <a:extLst>
              <a:ext uri="{FF2B5EF4-FFF2-40B4-BE49-F238E27FC236}">
                <a16:creationId xmlns:a16="http://schemas.microsoft.com/office/drawing/2014/main" id="{993EEE47-7A06-D34D-812E-797F255F9892}"/>
              </a:ext>
            </a:extLst>
          </p:cNvPr>
          <p:cNvSpPr txBox="1">
            <a:spLocks/>
          </p:cNvSpPr>
          <p:nvPr/>
        </p:nvSpPr>
        <p:spPr>
          <a:xfrm>
            <a:off x="8745299" y="61740"/>
            <a:ext cx="324000" cy="1700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ts val="1388"/>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ts val="1388"/>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lnSpc>
                <a:spcPct val="100000"/>
              </a:lnSpc>
            </a:pPr>
            <a:r>
              <a:rPr lang="en-US" sz="800" b="0" dirty="0">
                <a:solidFill>
                  <a:schemeClr val="bg1"/>
                </a:solidFill>
              </a:rPr>
              <a:t>9</a:t>
            </a:r>
          </a:p>
        </p:txBody>
      </p:sp>
      <p:sp>
        <p:nvSpPr>
          <p:cNvPr id="11" name="Textfeld 2">
            <a:extLst>
              <a:ext uri="{FF2B5EF4-FFF2-40B4-BE49-F238E27FC236}">
                <a16:creationId xmlns:a16="http://schemas.microsoft.com/office/drawing/2014/main" id="{FE494466-C4C9-4FB7-9E2D-FFDA6E4F3614}"/>
              </a:ext>
            </a:extLst>
          </p:cNvPr>
          <p:cNvSpPr txBox="1"/>
          <p:nvPr/>
        </p:nvSpPr>
        <p:spPr>
          <a:xfrm>
            <a:off x="3829644" y="52418"/>
            <a:ext cx="3406652" cy="188715"/>
          </a:xfrm>
          <a:prstGeom prst="rect">
            <a:avLst/>
          </a:prstGeom>
          <a:noFill/>
        </p:spPr>
        <p:txBody>
          <a:bodyPr wrap="square" rtlCol="0">
            <a:noAutofit/>
          </a:bodyPr>
          <a:lstStyle/>
          <a:p>
            <a:pPr>
              <a:lnSpc>
                <a:spcPts val="1238"/>
              </a:lnSpc>
            </a:pPr>
            <a:endParaRPr lang="en-US" sz="900" dirty="0">
              <a:solidFill>
                <a:schemeClr val="bg1"/>
              </a:solidFill>
            </a:endParaRPr>
          </a:p>
        </p:txBody>
      </p:sp>
      <p:sp>
        <p:nvSpPr>
          <p:cNvPr id="6" name="Textfeld 2">
            <a:extLst>
              <a:ext uri="{FF2B5EF4-FFF2-40B4-BE49-F238E27FC236}">
                <a16:creationId xmlns:a16="http://schemas.microsoft.com/office/drawing/2014/main" id="{2A5AA2F9-C656-6A4A-56A3-CA54519ED3FD}"/>
              </a:ext>
            </a:extLst>
          </p:cNvPr>
          <p:cNvSpPr txBox="1"/>
          <p:nvPr/>
        </p:nvSpPr>
        <p:spPr>
          <a:xfrm>
            <a:off x="3829644" y="52418"/>
            <a:ext cx="3406652" cy="188715"/>
          </a:xfrm>
          <a:prstGeom prst="rect">
            <a:avLst/>
          </a:prstGeom>
          <a:noFill/>
        </p:spPr>
        <p:txBody>
          <a:bodyPr wrap="square" rtlCol="0">
            <a:noAutofit/>
          </a:bodyPr>
          <a:lstStyle/>
          <a:p>
            <a:pPr>
              <a:lnSpc>
                <a:spcPts val="1238"/>
              </a:lnSpc>
            </a:pPr>
            <a:r>
              <a:rPr lang="en-US" sz="900" dirty="0">
                <a:solidFill>
                  <a:schemeClr val="bg1"/>
                </a:solidFill>
              </a:rPr>
              <a:t>Léonard WATRELOT, BE-GM-HPA </a:t>
            </a:r>
          </a:p>
        </p:txBody>
      </p:sp>
      <p:sp>
        <p:nvSpPr>
          <p:cNvPr id="2" name="TextBox 1">
            <a:extLst>
              <a:ext uri="{FF2B5EF4-FFF2-40B4-BE49-F238E27FC236}">
                <a16:creationId xmlns:a16="http://schemas.microsoft.com/office/drawing/2014/main" id="{9B84AE1B-331D-B92D-AA0C-75162FD3926D}"/>
              </a:ext>
            </a:extLst>
          </p:cNvPr>
          <p:cNvSpPr txBox="1"/>
          <p:nvPr/>
        </p:nvSpPr>
        <p:spPr>
          <a:xfrm>
            <a:off x="2820721" y="2282344"/>
            <a:ext cx="3190297" cy="400110"/>
          </a:xfrm>
          <a:prstGeom prst="rect">
            <a:avLst/>
          </a:prstGeom>
          <a:noFill/>
        </p:spPr>
        <p:txBody>
          <a:bodyPr wrap="none" rtlCol="0">
            <a:spAutoFit/>
          </a:bodyPr>
          <a:lstStyle/>
          <a:p>
            <a:pPr algn="l"/>
            <a:r>
              <a:rPr lang="en-US" sz="2000" dirty="0"/>
              <a:t>External alignment system</a:t>
            </a:r>
          </a:p>
        </p:txBody>
      </p:sp>
      <p:sp>
        <p:nvSpPr>
          <p:cNvPr id="3" name="Textfeld 1">
            <a:extLst>
              <a:ext uri="{FF2B5EF4-FFF2-40B4-BE49-F238E27FC236}">
                <a16:creationId xmlns:a16="http://schemas.microsoft.com/office/drawing/2014/main" id="{A9661E19-EEBC-D79B-3F37-9E95DF4EEAB8}"/>
              </a:ext>
            </a:extLst>
          </p:cNvPr>
          <p:cNvSpPr txBox="1"/>
          <p:nvPr/>
        </p:nvSpPr>
        <p:spPr>
          <a:xfrm>
            <a:off x="832630" y="67986"/>
            <a:ext cx="2736304" cy="170071"/>
          </a:xfrm>
          <a:prstGeom prst="rect">
            <a:avLst/>
          </a:prstGeom>
          <a:noFill/>
        </p:spPr>
        <p:txBody>
          <a:bodyPr wrap="square" rtlCol="0">
            <a:noAutofit/>
          </a:bodyPr>
          <a:lstStyle/>
          <a:p>
            <a:pPr>
              <a:lnSpc>
                <a:spcPts val="1238"/>
              </a:lnSpc>
            </a:pPr>
            <a:r>
              <a:rPr lang="en-US" sz="900" dirty="0">
                <a:solidFill>
                  <a:schemeClr val="bg1"/>
                </a:solidFill>
              </a:rPr>
              <a:t>14/01/2025, FCC Physics workshop</a:t>
            </a:r>
          </a:p>
        </p:txBody>
      </p:sp>
    </p:spTree>
    <p:extLst>
      <p:ext uri="{BB962C8B-B14F-4D97-AF65-F5344CB8AC3E}">
        <p14:creationId xmlns:p14="http://schemas.microsoft.com/office/powerpoint/2010/main" val="804238780"/>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109D4E7A-DA04-DE48-80D5-2E69FC6F3B09}"/>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3" id="{16786640-01C9-7446-865E-9EE0614A46C1}" vid="{9B6E5C98-38C2-D745-8644-1D3E79AA2759}"/>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resentation23" id="{16786640-01C9-7446-865E-9EE0614A46C1}" vid="{BB862AC3-325C-E744-B66E-44AC975D600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FCC-2011110001-BLEED_FCC_PresentationTemplate_16x9_onscreen</Template>
  <TotalTime>15815</TotalTime>
  <Words>1252</Words>
  <Application>Microsoft Office PowerPoint</Application>
  <PresentationFormat>On-screen Show (16:9)</PresentationFormat>
  <Paragraphs>180</Paragraphs>
  <Slides>19</Slides>
  <Notes>19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19</vt:i4>
      </vt:variant>
    </vt:vector>
  </HeadingPairs>
  <TitlesOfParts>
    <vt:vector size="25" baseType="lpstr">
      <vt:lpstr>Arial</vt:lpstr>
      <vt:lpstr>Calibri</vt:lpstr>
      <vt:lpstr>Wingdings</vt:lpstr>
      <vt:lpstr>Introslides</vt:lpstr>
      <vt:lpstr>Titleslides, Conclusion</vt:lpstr>
      <vt:lpstr>Content Slides - Deep Blue</vt:lpstr>
      <vt:lpstr>FCC-ee MDI  Alignment System update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Leonard Watrelot</dc:creator>
  <cp:lastModifiedBy>Leonard Watrelot</cp:lastModifiedBy>
  <cp:revision>970</cp:revision>
  <dcterms:created xsi:type="dcterms:W3CDTF">2021-01-05T12:41:05Z</dcterms:created>
  <dcterms:modified xsi:type="dcterms:W3CDTF">2025-01-13T10:19:24Z</dcterms:modified>
</cp:coreProperties>
</file>