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24"/>
  </p:notesMasterIdLst>
  <p:handoutMasterIdLst>
    <p:handoutMasterId r:id="rId25"/>
  </p:handoutMasterIdLst>
  <p:sldIdLst>
    <p:sldId id="1375" r:id="rId2"/>
    <p:sldId id="1378" r:id="rId3"/>
    <p:sldId id="1624" r:id="rId4"/>
    <p:sldId id="1600" r:id="rId5"/>
    <p:sldId id="1599" r:id="rId6"/>
    <p:sldId id="1616" r:id="rId7"/>
    <p:sldId id="1604" r:id="rId8"/>
    <p:sldId id="1605" r:id="rId9"/>
    <p:sldId id="1603" r:id="rId10"/>
    <p:sldId id="1615" r:id="rId11"/>
    <p:sldId id="1622" r:id="rId12"/>
    <p:sldId id="1617" r:id="rId13"/>
    <p:sldId id="1618" r:id="rId14"/>
    <p:sldId id="1619" r:id="rId15"/>
    <p:sldId id="1612" r:id="rId16"/>
    <p:sldId id="1614" r:id="rId17"/>
    <p:sldId id="1610" r:id="rId18"/>
    <p:sldId id="1620" r:id="rId19"/>
    <p:sldId id="1609" r:id="rId20"/>
    <p:sldId id="1621" r:id="rId21"/>
    <p:sldId id="1623" r:id="rId22"/>
    <p:sldId id="1606" r:id="rId23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D60093"/>
    <a:srgbClr val="008E40"/>
    <a:srgbClr val="0000FF"/>
    <a:srgbClr val="99FFCC"/>
    <a:srgbClr val="FF6600"/>
    <a:srgbClr val="99FF99"/>
    <a:srgbClr val="FFCC99"/>
    <a:srgbClr val="CCFF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1" autoAdjust="0"/>
    <p:restoredTop sz="85169" autoAdjust="0"/>
  </p:normalViewPr>
  <p:slideViewPr>
    <p:cSldViewPr>
      <p:cViewPr varScale="1">
        <p:scale>
          <a:sx n="77" d="100"/>
          <a:sy n="77" d="100"/>
        </p:scale>
        <p:origin x="1140" y="84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52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22326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Thoughts on injecting polarized beams – </a:t>
            </a:r>
            <a:r>
              <a:rPr lang="en-GB" sz="1400" dirty="0" err="1">
                <a:solidFill>
                  <a:srgbClr val="FFFFFF"/>
                </a:solidFill>
                <a:latin typeface="Arial"/>
              </a:rPr>
              <a:t>FCCee</a:t>
            </a:r>
            <a:r>
              <a:rPr lang="en-GB" sz="1400" dirty="0">
                <a:solidFill>
                  <a:srgbClr val="FFFFFF"/>
                </a:solidFill>
                <a:latin typeface="Arial"/>
              </a:rPr>
              <a:t> physics workshop Jan 2025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1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0B631-BCC1-670B-D669-10B475F55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rotators -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75CE6-F5E7-6316-731D-3200F8C71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368214"/>
            <a:ext cx="6715639" cy="1710020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b="1" dirty="0"/>
              <a:t>HERA-e spin rotator</a:t>
            </a:r>
            <a:r>
              <a:rPr lang="en-US" sz="2000" dirty="0"/>
              <a:t>: from </a:t>
            </a:r>
            <a:r>
              <a:rPr lang="en-US" sz="2000" b="1" dirty="0">
                <a:solidFill>
                  <a:srgbClr val="3399FF"/>
                </a:solidFill>
              </a:rPr>
              <a:t>vertical</a:t>
            </a:r>
            <a:r>
              <a:rPr lang="en-US" sz="2000" dirty="0"/>
              <a:t> polarization in the arc to </a:t>
            </a:r>
            <a:r>
              <a:rPr lang="en-US" sz="2000" b="1" dirty="0">
                <a:solidFill>
                  <a:srgbClr val="3399FF"/>
                </a:solidFill>
              </a:rPr>
              <a:t>longitudinal</a:t>
            </a:r>
            <a:r>
              <a:rPr lang="en-US" sz="2000" dirty="0"/>
              <a:t> polarization at the collision point with </a:t>
            </a:r>
            <a:r>
              <a:rPr lang="en-US" sz="2000" b="1" dirty="0">
                <a:solidFill>
                  <a:srgbClr val="3399FF"/>
                </a:solidFill>
              </a:rPr>
              <a:t>interleaved horizontal and vertical dipoles</a:t>
            </a:r>
            <a:r>
              <a:rPr lang="en-US" sz="2000" dirty="0"/>
              <a:t>, on both sides of the IPs.</a:t>
            </a: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51D5EC-F0A5-D101-E380-B1F951FD3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7557" y="2893918"/>
            <a:ext cx="3991362" cy="29663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8E6828-EB40-0798-D6D6-69D9F48E5476}"/>
              </a:ext>
            </a:extLst>
          </p:cNvPr>
          <p:cNvSpPr txBox="1"/>
          <p:nvPr/>
        </p:nvSpPr>
        <p:spPr>
          <a:xfrm>
            <a:off x="5917016" y="5484902"/>
            <a:ext cx="1817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D. Barber, EPAC 96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D5B85093-2C6E-E0ED-9153-018D10D896BB}"/>
              </a:ext>
            </a:extLst>
          </p:cNvPr>
          <p:cNvSpPr txBox="1">
            <a:spLocks/>
          </p:cNvSpPr>
          <p:nvPr/>
        </p:nvSpPr>
        <p:spPr>
          <a:xfrm>
            <a:off x="609601" y="1373098"/>
            <a:ext cx="6216094" cy="18254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b="1" dirty="0"/>
              <a:t>Solenoids: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alone or in combination with dipole fields</a:t>
            </a:r>
            <a:r>
              <a:rPr lang="en-US" sz="2000" b="1" dirty="0"/>
              <a:t> </a:t>
            </a:r>
            <a:r>
              <a:rPr lang="en-US" sz="2000" dirty="0"/>
              <a:t>can be used to </a:t>
            </a:r>
            <a:r>
              <a:rPr lang="en-US" sz="2000"/>
              <a:t>rotate the spin </a:t>
            </a:r>
            <a:r>
              <a:rPr lang="en-US" sz="2000" dirty="0"/>
              <a:t>vectors.</a:t>
            </a:r>
          </a:p>
          <a:p>
            <a:pPr lvl="1" fontAlgn="auto">
              <a:spcAft>
                <a:spcPts val="0"/>
              </a:spcAft>
            </a:pPr>
            <a:r>
              <a:rPr lang="en-US" sz="1600" dirty="0"/>
              <a:t>Very large (many Tm) solenoids are required at high(er) energy.</a:t>
            </a:r>
          </a:p>
          <a:p>
            <a:pPr lvl="1" fontAlgn="auto">
              <a:spcAft>
                <a:spcPts val="0"/>
              </a:spcAft>
            </a:pPr>
            <a:r>
              <a:rPr lang="en-US" sz="1600" dirty="0" err="1"/>
              <a:t>Betatron</a:t>
            </a:r>
            <a:r>
              <a:rPr lang="en-US" sz="1600" dirty="0"/>
              <a:t> coupling </a:t>
            </a:r>
            <a:r>
              <a:rPr lang="en-US" sz="1600" dirty="0">
                <a:sym typeface="Wingdings" panose="05000000000000000000" pitchFamily="2" charset="2"/>
              </a:rPr>
              <a:t>must be corrected by skew quads.</a:t>
            </a:r>
            <a:endParaRPr lang="en-US" sz="1600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FA895F64-F2E7-4443-44B6-AEF3D303C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5240" y="286758"/>
            <a:ext cx="4315995" cy="1778918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CD43DE0-C7BB-4C91-9751-74A44AF51554}"/>
              </a:ext>
            </a:extLst>
          </p:cNvPr>
          <p:cNvSpPr txBox="1"/>
          <p:nvPr/>
        </p:nvSpPr>
        <p:spPr>
          <a:xfrm>
            <a:off x="7325240" y="2065676"/>
            <a:ext cx="4685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EIC spin rotator design: 2 solenoids + 2 dipole strings on both sides of the interaction point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D29A405-E79F-0491-E586-C0348FAC7EDA}"/>
              </a:ext>
            </a:extLst>
          </p:cNvPr>
          <p:cNvSpPr txBox="1"/>
          <p:nvPr/>
        </p:nvSpPr>
        <p:spPr>
          <a:xfrm>
            <a:off x="10368385" y="188471"/>
            <a:ext cx="1772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b="1" i="1" baseline="-25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en-US" sz="1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direction of polarization</a:t>
            </a:r>
            <a:endParaRPr lang="en-GB" sz="1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229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BF3E49-C4A8-0D25-EB1F-E64DF20C8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267" y="2284280"/>
            <a:ext cx="7450517" cy="36009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232C71-17A6-E5BE-B9F3-EF267DB3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RHIC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B03EF-8160-4507-09C4-64B5115356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92" y="988903"/>
            <a:ext cx="10632669" cy="1479591"/>
          </a:xfrm>
        </p:spPr>
        <p:txBody>
          <a:bodyPr>
            <a:normAutofit/>
          </a:bodyPr>
          <a:lstStyle/>
          <a:p>
            <a:r>
              <a:rPr lang="en-US" sz="2000" dirty="0"/>
              <a:t>RHIC operated periodically with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polarized proton beams</a:t>
            </a:r>
            <a:r>
              <a:rPr lang="en-US" sz="2000" dirty="0"/>
              <a:t>.</a:t>
            </a:r>
          </a:p>
          <a:p>
            <a:r>
              <a:rPr lang="en-US" sz="2000" dirty="0"/>
              <a:t>The polarized protons were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transported and accelerated</a:t>
            </a:r>
            <a:r>
              <a:rPr lang="en-US" sz="2000" dirty="0"/>
              <a:t> through a </a:t>
            </a:r>
            <a:r>
              <a:rPr lang="en-US" sz="2000" dirty="0" err="1"/>
              <a:t>linac</a:t>
            </a:r>
            <a:r>
              <a:rPr lang="en-US" sz="2000" dirty="0"/>
              <a:t>, booster and the AGS to RHIC where the final acceleration took place.</a:t>
            </a:r>
          </a:p>
          <a:p>
            <a:pPr lvl="1"/>
            <a:r>
              <a:rPr lang="en-US" sz="1600" dirty="0"/>
              <a:t>~90% source polarization </a:t>
            </a:r>
            <a:r>
              <a:rPr lang="en-US" sz="1600" dirty="0">
                <a:sym typeface="Wingdings" panose="05000000000000000000" pitchFamily="2" charset="2"/>
              </a:rPr>
              <a:t> ~70% polarization in RHIC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85861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E8A8449-94E2-2CD9-81B2-CD85E2D80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" y="2909006"/>
            <a:ext cx="4220081" cy="27474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02C712-59FD-848B-38F6-53038C44B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766" y="2939404"/>
            <a:ext cx="4197319" cy="25387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302F4-DCC2-8A78-E652-D8DC9C8EB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214624" cy="714265"/>
          </a:xfrm>
        </p:spPr>
        <p:txBody>
          <a:bodyPr>
            <a:normAutofit/>
          </a:bodyPr>
          <a:lstStyle/>
          <a:p>
            <a:r>
              <a:rPr lang="en-US" dirty="0"/>
              <a:t>RHIC spin rotators and snakes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ED66D-2108-3D14-58A1-B6A06A06B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86295"/>
            <a:ext cx="11055019" cy="159480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Polarized beam </a:t>
            </a:r>
            <a:r>
              <a:rPr lang="en-US" sz="2000" dirty="0"/>
              <a:t>operation relied on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spin rotators </a:t>
            </a:r>
            <a:r>
              <a:rPr lang="en-US" sz="2000" dirty="0"/>
              <a:t>and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snakes </a:t>
            </a:r>
            <a:r>
              <a:rPr lang="en-US" sz="2000" dirty="0"/>
              <a:t>(full polarization flip) composed of superconducting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helical dipoles</a:t>
            </a:r>
            <a:r>
              <a:rPr lang="en-US" sz="2000" dirty="0"/>
              <a:t>.</a:t>
            </a:r>
          </a:p>
          <a:p>
            <a:pPr lvl="1"/>
            <a:r>
              <a:rPr lang="en-US" sz="1800" b="1" dirty="0"/>
              <a:t>Transverse B</a:t>
            </a:r>
            <a:r>
              <a:rPr lang="en-US" sz="1800" b="1" baseline="-25000" dirty="0"/>
              <a:t>x</a:t>
            </a:r>
            <a:r>
              <a:rPr lang="en-US" sz="1800" b="1" dirty="0"/>
              <a:t> and B</a:t>
            </a:r>
            <a:r>
              <a:rPr lang="en-US" sz="1800" b="1" baseline="-25000" dirty="0"/>
              <a:t>y</a:t>
            </a:r>
            <a:r>
              <a:rPr lang="en-US" sz="1800" b="1" dirty="0"/>
              <a:t> fields of helical shape</a:t>
            </a:r>
            <a:r>
              <a:rPr lang="en-US" sz="1800" dirty="0"/>
              <a:t>, with N periods (N = 1 for RHIC).</a:t>
            </a:r>
          </a:p>
          <a:p>
            <a:pPr marL="0" indent="-12700">
              <a:buNone/>
            </a:pPr>
            <a:r>
              <a:rPr lang="en-US" sz="2000" dirty="0"/>
              <a:t>A combination of 4 helical dipoles provides full control of the spin orientation</a:t>
            </a:r>
            <a:r>
              <a:rPr lang="en-US" sz="2200" dirty="0"/>
              <a:t>.</a:t>
            </a:r>
          </a:p>
          <a:p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778139-D3CB-83CC-8B9E-A1332677FF36}"/>
              </a:ext>
            </a:extLst>
          </p:cNvPr>
          <p:cNvSpPr txBox="1"/>
          <p:nvPr/>
        </p:nvSpPr>
        <p:spPr>
          <a:xfrm>
            <a:off x="452747" y="2672844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+mj-lt"/>
              </a:rPr>
              <a:t>B fields</a:t>
            </a:r>
            <a:endParaRPr lang="en-GB" sz="1600" b="1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71DAFB-32D6-E80B-EA01-360ED401574F}"/>
              </a:ext>
            </a:extLst>
          </p:cNvPr>
          <p:cNvSpPr txBox="1"/>
          <p:nvPr/>
        </p:nvSpPr>
        <p:spPr>
          <a:xfrm>
            <a:off x="4673181" y="2670187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+mj-lt"/>
              </a:rPr>
              <a:t>Beam orbits</a:t>
            </a:r>
            <a:endParaRPr lang="en-GB" sz="1600" b="1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26063C-4265-7A6B-30D0-6833E0DB56C0}"/>
              </a:ext>
            </a:extLst>
          </p:cNvPr>
          <p:cNvSpPr txBox="1"/>
          <p:nvPr/>
        </p:nvSpPr>
        <p:spPr>
          <a:xfrm>
            <a:off x="8647570" y="5494706"/>
            <a:ext cx="3016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GB" sz="12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I. Alekseev et al, NIMA 499 (2003) p 392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B6AA43-8883-1B18-27C1-E6F6ADED5603}"/>
              </a:ext>
            </a:extLst>
          </p:cNvPr>
          <p:cNvSpPr txBox="1"/>
          <p:nvPr/>
        </p:nvSpPr>
        <p:spPr>
          <a:xfrm>
            <a:off x="4777376" y="4925977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Injection energy</a:t>
            </a:r>
            <a:endParaRPr lang="en-GB" sz="1200" dirty="0"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03F1FEF-25AC-E711-9BBF-46FE313F7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4975" y="3022649"/>
            <a:ext cx="3744779" cy="22421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46A00F1-19BD-CFD5-8CBD-C0B007D72DBA}"/>
              </a:ext>
            </a:extLst>
          </p:cNvPr>
          <p:cNvSpPr txBox="1"/>
          <p:nvPr/>
        </p:nvSpPr>
        <p:spPr>
          <a:xfrm>
            <a:off x="8937970" y="2622495"/>
            <a:ext cx="2045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+mj-lt"/>
              </a:rPr>
              <a:t>Spin flip in a snake</a:t>
            </a:r>
            <a:endParaRPr lang="en-GB" sz="1600" b="1" dirty="0">
              <a:latin typeface="+mj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0B8E740-6488-473D-5322-15802AC9CB35}"/>
              </a:ext>
            </a:extLst>
          </p:cNvPr>
          <p:cNvCxnSpPr/>
          <p:nvPr/>
        </p:nvCxnSpPr>
        <p:spPr>
          <a:xfrm>
            <a:off x="609601" y="5852869"/>
            <a:ext cx="3182099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570A89E-6E99-0E3B-8DD7-D2EA1C1CE2FD}"/>
              </a:ext>
            </a:extLst>
          </p:cNvPr>
          <p:cNvSpPr txBox="1"/>
          <p:nvPr/>
        </p:nvSpPr>
        <p:spPr>
          <a:xfrm>
            <a:off x="955494" y="5593956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10 m</a:t>
            </a:r>
            <a:endParaRPr lang="en-GB" sz="12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2125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6A18C-8343-605B-1718-81AE601D3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638"/>
            <a:ext cx="8136345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Production of polarized beams for </a:t>
            </a:r>
            <a:r>
              <a:rPr lang="en-US" dirty="0" err="1"/>
              <a:t>FCCee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0F0F3-851B-3787-738C-7358FD790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20"/>
            <a:ext cx="11055019" cy="236290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For e- beams, there are two options:</a:t>
            </a:r>
          </a:p>
          <a:p>
            <a:pPr lvl="1"/>
            <a:r>
              <a:rPr lang="en-US" sz="1800" dirty="0"/>
              <a:t>Production of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polarized e- at the source </a:t>
            </a:r>
            <a:r>
              <a:rPr lang="en-US" sz="1800" dirty="0"/>
              <a:t>(SLC, EIC).</a:t>
            </a:r>
          </a:p>
          <a:p>
            <a:pPr lvl="1"/>
            <a:r>
              <a:rPr lang="en-US" sz="1800" dirty="0"/>
              <a:t>Building up transverse polarization in a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damping ring by the Sokolov-</a:t>
            </a:r>
            <a:r>
              <a:rPr lang="en-US" sz="18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Ternov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effect</a:t>
            </a:r>
            <a:r>
              <a:rPr lang="en-US" sz="1800" dirty="0"/>
              <a:t>.</a:t>
            </a:r>
          </a:p>
          <a:p>
            <a:pPr marL="36513" indent="0">
              <a:buNone/>
            </a:pPr>
            <a:endParaRPr lang="en-US" sz="2000" dirty="0"/>
          </a:p>
          <a:p>
            <a:pPr marL="36513" indent="0">
              <a:buNone/>
            </a:pPr>
            <a:r>
              <a:rPr lang="en-US" sz="2000" dirty="0"/>
              <a:t>For e+ beams, only the second option applies.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42056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BBCAB-29A3-7E69-B786-41864F86D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7E0A3-EB54-24A4-9BFF-C9E2F9563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945790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Polarized beams in a damping ring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CD3A3-FAEC-4210-6D3E-D73E7CE7F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047890"/>
            <a:ext cx="8449101" cy="2991092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Energy scaling </a:t>
            </a:r>
            <a:r>
              <a:rPr lang="en-US" sz="2000" dirty="0"/>
              <a:t>of </a:t>
            </a:r>
            <a:r>
              <a:rPr lang="en-US" sz="2000" dirty="0" err="1">
                <a:latin typeface="Symbol" panose="05050102010706020507" pitchFamily="18" charset="2"/>
              </a:rPr>
              <a:t>t</a:t>
            </a:r>
            <a:r>
              <a:rPr lang="en-US" sz="2000" baseline="-25000" dirty="0" err="1"/>
              <a:t>pol</a:t>
            </a:r>
            <a:r>
              <a:rPr lang="en-US" sz="2000" dirty="0"/>
              <a:t> requires a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large B field </a:t>
            </a:r>
            <a:r>
              <a:rPr lang="en-US" sz="2000" dirty="0"/>
              <a:t>(small bending radius </a:t>
            </a:r>
            <a:r>
              <a:rPr lang="en-US" sz="2000" dirty="0">
                <a:latin typeface="Symbol" panose="05050102010706020507" pitchFamily="18" charset="2"/>
              </a:rPr>
              <a:t>r</a:t>
            </a:r>
            <a:r>
              <a:rPr lang="en-US" sz="2000" dirty="0"/>
              <a:t>) to achieve a sufficiently short </a:t>
            </a:r>
            <a:r>
              <a:rPr lang="en-US" sz="2000" b="1" dirty="0" err="1">
                <a:solidFill>
                  <a:srgbClr val="008E40"/>
                </a:solidFill>
                <a:latin typeface="Symbol" panose="05050102010706020507" pitchFamily="18" charset="2"/>
              </a:rPr>
              <a:t>t</a:t>
            </a:r>
            <a:r>
              <a:rPr lang="en-US" sz="2000" b="1" baseline="-25000" dirty="0" err="1">
                <a:solidFill>
                  <a:srgbClr val="008E40"/>
                </a:solidFill>
              </a:rPr>
              <a:t>pol</a:t>
            </a:r>
            <a:r>
              <a:rPr lang="en-US" sz="2000" b="1" dirty="0">
                <a:solidFill>
                  <a:srgbClr val="008E40"/>
                </a:solidFill>
              </a:rPr>
              <a:t> ~few mins</a:t>
            </a:r>
            <a:r>
              <a:rPr lang="en-US" sz="2000" dirty="0"/>
              <a:t>:</a:t>
            </a:r>
          </a:p>
          <a:p>
            <a:r>
              <a:rPr lang="en-US" sz="1800" dirty="0"/>
              <a:t>At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 = 2.86 GeV</a:t>
            </a:r>
            <a:r>
              <a:rPr lang="en-US" sz="1800" dirty="0"/>
              <a:t>, B = 1.5 T (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dirty="0"/>
              <a:t> = 6.4 m), C = 80 m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b="1" dirty="0" err="1">
                <a:solidFill>
                  <a:srgbClr val="008E40"/>
                </a:solidFill>
                <a:latin typeface="Symbol" panose="05050102010706020507" pitchFamily="18" charset="2"/>
              </a:rPr>
              <a:t>t</a:t>
            </a:r>
            <a:r>
              <a:rPr lang="en-US" sz="1800" b="1" baseline="-25000" dirty="0" err="1">
                <a:solidFill>
                  <a:srgbClr val="008E40"/>
                </a:solidFill>
              </a:rPr>
              <a:t>pol</a:t>
            </a:r>
            <a:r>
              <a:rPr lang="en-US" sz="1800" b="1" dirty="0">
                <a:solidFill>
                  <a:srgbClr val="008E40"/>
                </a:solidFill>
              </a:rPr>
              <a:t>  ~4 mins</a:t>
            </a:r>
          </a:p>
          <a:p>
            <a:r>
              <a:rPr lang="en-US" sz="1800" dirty="0"/>
              <a:t>And/or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strong asymmetric wigglers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pPr marL="36513" indent="0">
              <a:buNone/>
            </a:pPr>
            <a:r>
              <a:rPr lang="en-US" sz="2000" dirty="0"/>
              <a:t>The current </a:t>
            </a:r>
            <a:r>
              <a:rPr lang="en-US" sz="2000" dirty="0" err="1"/>
              <a:t>FCCee</a:t>
            </a:r>
            <a:r>
              <a:rPr lang="en-US" sz="2000" dirty="0"/>
              <a:t> damping ring design would require strong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asymmetric wigglers </a:t>
            </a:r>
            <a:r>
              <a:rPr lang="en-US" sz="2000" dirty="0"/>
              <a:t>to reduce </a:t>
            </a:r>
            <a:r>
              <a:rPr lang="en-US" sz="2000" dirty="0" err="1">
                <a:latin typeface="Symbol" panose="05050102010706020507" pitchFamily="18" charset="2"/>
              </a:rPr>
              <a:t>t</a:t>
            </a:r>
            <a:r>
              <a:rPr lang="en-US" sz="2000" baseline="-25000" dirty="0" err="1"/>
              <a:t>pol</a:t>
            </a:r>
            <a:r>
              <a:rPr lang="en-US" sz="2000" dirty="0"/>
              <a:t> to reasonable values (</a:t>
            </a:r>
            <a:r>
              <a:rPr lang="en-US" sz="2000" b="1" dirty="0">
                <a:solidFill>
                  <a:srgbClr val="FFC000"/>
                </a:solidFill>
              </a:rPr>
              <a:t>TBC</a:t>
            </a:r>
            <a:r>
              <a:rPr lang="en-US" sz="2000" dirty="0"/>
              <a:t>).</a:t>
            </a:r>
          </a:p>
          <a:p>
            <a:r>
              <a:rPr lang="en-US" sz="1800" dirty="0"/>
              <a:t>It may not be compatible with regular top-up for collisions.</a:t>
            </a:r>
            <a:endParaRPr lang="en-GB" sz="2000" dirty="0"/>
          </a:p>
        </p:txBody>
      </p:sp>
      <p:pic>
        <p:nvPicPr>
          <p:cNvPr id="4" name="Google Shape;224;p42">
            <a:extLst>
              <a:ext uri="{FF2B5EF4-FFF2-40B4-BE49-F238E27FC236}">
                <a16:creationId xmlns:a16="http://schemas.microsoft.com/office/drawing/2014/main" id="{C55D5B15-1AC6-9DE1-777C-E1BA625B767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7844" y="4018065"/>
            <a:ext cx="8449100" cy="21973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99E9E2-86DB-4C39-8CEA-6A58F369A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8406" y="1401239"/>
            <a:ext cx="3110131" cy="6997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DBCF5D-F5D0-0FAF-5899-3C4BA1B82FFD}"/>
              </a:ext>
            </a:extLst>
          </p:cNvPr>
          <p:cNvSpPr txBox="1"/>
          <p:nvPr/>
        </p:nvSpPr>
        <p:spPr>
          <a:xfrm>
            <a:off x="9206805" y="3160343"/>
            <a:ext cx="2923620" cy="101566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  <a:latin typeface="+mn-lt"/>
              </a:rPr>
              <a:t>Consider a dedicated DR for polarized beam production !</a:t>
            </a:r>
            <a:endParaRPr lang="en-GB" sz="20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91EE858B-D245-9FD5-5B4F-C4B61EC8D2F7}"/>
              </a:ext>
            </a:extLst>
          </p:cNvPr>
          <p:cNvSpPr/>
          <p:nvPr/>
        </p:nvSpPr>
        <p:spPr>
          <a:xfrm>
            <a:off x="8205286" y="3429000"/>
            <a:ext cx="883315" cy="528451"/>
          </a:xfrm>
          <a:prstGeom prst="rightArrow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149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639DC-A989-33E9-9A74-D0B2B1C79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to booster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DE24D-FE52-08D5-CB6A-C109C96F22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67854"/>
            <a:ext cx="6446524" cy="3062210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Vertical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dirty="0"/>
              <a:t> of DR to be kept vertical in LINAC.</a:t>
            </a:r>
          </a:p>
          <a:p>
            <a:pPr marL="36513" indent="0">
              <a:buNone/>
            </a:pPr>
            <a:r>
              <a:rPr lang="en-US" sz="2000" dirty="0"/>
              <a:t>The transfer from LINAC to booster involves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and horizontal bending</a:t>
            </a:r>
            <a:r>
              <a:rPr lang="en-US" sz="2000" dirty="0"/>
              <a:t>: a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spin rotator</a:t>
            </a:r>
            <a:r>
              <a:rPr lang="en-US" sz="2000" dirty="0"/>
              <a:t>.</a:t>
            </a:r>
          </a:p>
          <a:p>
            <a:pPr lvl="1"/>
            <a:r>
              <a:rPr lang="en-US" sz="1800" dirty="0"/>
              <a:t>E = 20 GeV, a</a:t>
            </a:r>
            <a:r>
              <a:rPr lang="en-US" sz="1800" dirty="0">
                <a:latin typeface="Symbol" panose="05050102010706020507" pitchFamily="18" charset="2"/>
              </a:rPr>
              <a:t>g</a:t>
            </a:r>
            <a:r>
              <a:rPr lang="en-US" sz="1800" dirty="0"/>
              <a:t> = ~ 45.4</a:t>
            </a:r>
          </a:p>
          <a:p>
            <a:pPr lvl="1"/>
            <a:r>
              <a:rPr lang="en-US" sz="1800" dirty="0"/>
              <a:t>The initial downward bend of ~3</a:t>
            </a:r>
            <a:r>
              <a:rPr lang="en-US" sz="1800" dirty="0">
                <a:sym typeface="Symbol" panose="05050102010706020507" pitchFamily="18" charset="2"/>
              </a:rPr>
              <a:t></a:t>
            </a:r>
            <a:r>
              <a:rPr lang="en-US" sz="1800" dirty="0"/>
              <a:t>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rotates the </a:t>
            </a:r>
            <a:r>
              <a:rPr lang="en-US" sz="1800" b="1" i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vector by ~140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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precession</a:t>
            </a:r>
            <a:r>
              <a:rPr lang="en-US" sz="1800" dirty="0">
                <a:sym typeface="Wingdings" panose="05000000000000000000" pitchFamily="2" charset="2"/>
              </a:rPr>
              <a:t> of H component in the TL by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~25.5 / 5.3 turns </a:t>
            </a:r>
            <a:r>
              <a:rPr lang="en-US" sz="1800" dirty="0">
                <a:sym typeface="Wingdings" panose="05000000000000000000" pitchFamily="2" charset="2"/>
              </a:rPr>
              <a:t>for e-/e+.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Vertical bending at end of line unlikely to restore vertical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</a:t>
            </a:r>
            <a:r>
              <a:rPr lang="en-US" sz="1800" dirty="0"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090A44-2F01-449C-885C-AF0F1788C70C}"/>
              </a:ext>
            </a:extLst>
          </p:cNvPr>
          <p:cNvSpPr txBox="1"/>
          <p:nvPr/>
        </p:nvSpPr>
        <p:spPr>
          <a:xfrm>
            <a:off x="10222743" y="4374733"/>
            <a:ext cx="1969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GB" sz="12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P. </a:t>
            </a:r>
            <a:r>
              <a:rPr lang="en-GB" sz="1200" b="1" i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Arutia</a:t>
            </a:r>
            <a:r>
              <a:rPr lang="en-GB" sz="12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et al, ATDC #11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3A64C38-3B07-1D41-BA63-33B463C162F2}"/>
              </a:ext>
            </a:extLst>
          </p:cNvPr>
          <p:cNvSpPr txBox="1">
            <a:spLocks/>
          </p:cNvSpPr>
          <p:nvPr/>
        </p:nvSpPr>
        <p:spPr>
          <a:xfrm>
            <a:off x="2191075" y="4764303"/>
            <a:ext cx="6593275" cy="8923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12700" fontAlgn="auto">
              <a:spcAft>
                <a:spcPts val="0"/>
              </a:spcAft>
              <a:buFont typeface="Lucida Grande"/>
              <a:buNone/>
            </a:pPr>
            <a:r>
              <a:rPr lang="en-GB" sz="2000" dirty="0"/>
              <a:t>Adapt TL design and/or install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spin rotators before booster injection </a:t>
            </a:r>
            <a:r>
              <a:rPr lang="en-GB" sz="2000" dirty="0"/>
              <a:t>to restore vertical </a:t>
            </a:r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dirty="0"/>
              <a:t>.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990CD147-E92B-A31C-B4DF-149B2640F1B1}"/>
              </a:ext>
            </a:extLst>
          </p:cNvPr>
          <p:cNvSpPr/>
          <p:nvPr/>
        </p:nvSpPr>
        <p:spPr>
          <a:xfrm>
            <a:off x="1105473" y="4761853"/>
            <a:ext cx="883315" cy="699780"/>
          </a:xfrm>
          <a:prstGeom prst="rightArrow">
            <a:avLst/>
          </a:prstGeom>
          <a:solidFill>
            <a:srgbClr val="92D05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oogle Shape;263;p45">
            <a:extLst>
              <a:ext uri="{FF2B5EF4-FFF2-40B4-BE49-F238E27FC236}">
                <a16:creationId xmlns:a16="http://schemas.microsoft.com/office/drawing/2014/main" id="{49CE0C14-198A-0851-A01A-21594B030BF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4929"/>
          <a:stretch/>
        </p:blipFill>
        <p:spPr>
          <a:xfrm>
            <a:off x="6096000" y="310870"/>
            <a:ext cx="5972272" cy="583675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C0E2D29-0901-2595-799C-41E30C2338A0}"/>
              </a:ext>
            </a:extLst>
          </p:cNvPr>
          <p:cNvGrpSpPr/>
          <p:nvPr/>
        </p:nvGrpSpPr>
        <p:grpSpPr>
          <a:xfrm>
            <a:off x="7170734" y="1091725"/>
            <a:ext cx="4888687" cy="3062210"/>
            <a:chOff x="3745767" y="363675"/>
            <a:chExt cx="5232182" cy="3259301"/>
          </a:xfrm>
        </p:grpSpPr>
        <p:pic>
          <p:nvPicPr>
            <p:cNvPr id="12" name="Google Shape;262;p45">
              <a:extLst>
                <a:ext uri="{FF2B5EF4-FFF2-40B4-BE49-F238E27FC236}">
                  <a16:creationId xmlns:a16="http://schemas.microsoft.com/office/drawing/2014/main" id="{D2104B31-D9E3-8394-862F-7B0751667FB2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745767" y="363675"/>
              <a:ext cx="5232182" cy="3259301"/>
            </a:xfrm>
            <a:prstGeom prst="rect">
              <a:avLst/>
            </a:prstGeom>
            <a:noFill/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14" name="Google Shape;264;p45">
              <a:extLst>
                <a:ext uri="{FF2B5EF4-FFF2-40B4-BE49-F238E27FC236}">
                  <a16:creationId xmlns:a16="http://schemas.microsoft.com/office/drawing/2014/main" id="{A08C2B27-0DDA-D529-EDFF-DFB8E7D8169B}"/>
                </a:ext>
              </a:extLst>
            </p:cNvPr>
            <p:cNvSpPr txBox="1"/>
            <p:nvPr/>
          </p:nvSpPr>
          <p:spPr>
            <a:xfrm>
              <a:off x="7471052" y="383721"/>
              <a:ext cx="1506897" cy="4352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b="1" dirty="0">
                  <a:solidFill>
                    <a:srgbClr val="D60093"/>
                  </a:solidFill>
                  <a:latin typeface="+mj-lt"/>
                </a:rPr>
                <a:t>Horizontal</a:t>
              </a:r>
              <a:endParaRPr b="1" dirty="0">
                <a:solidFill>
                  <a:srgbClr val="D60093"/>
                </a:solidFill>
                <a:latin typeface="+mj-lt"/>
              </a:endParaRPr>
            </a:p>
          </p:txBody>
        </p:sp>
      </p:grpSp>
      <p:sp>
        <p:nvSpPr>
          <p:cNvPr id="15" name="Google Shape;265;p45">
            <a:extLst>
              <a:ext uri="{FF2B5EF4-FFF2-40B4-BE49-F238E27FC236}">
                <a16:creationId xmlns:a16="http://schemas.microsoft.com/office/drawing/2014/main" id="{EB6D931C-4CBD-6917-863B-5336C5681D3A}"/>
              </a:ext>
            </a:extLst>
          </p:cNvPr>
          <p:cNvSpPr txBox="1"/>
          <p:nvPr/>
        </p:nvSpPr>
        <p:spPr>
          <a:xfrm>
            <a:off x="6672075" y="397978"/>
            <a:ext cx="2577000" cy="409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rgbClr val="D60093"/>
                </a:solidFill>
                <a:latin typeface="+mj-lt"/>
              </a:rPr>
              <a:t>Vertical</a:t>
            </a:r>
            <a:endParaRPr b="1" dirty="0">
              <a:solidFill>
                <a:srgbClr val="D60093"/>
              </a:solidFill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95B3E61-9BD4-201A-BB79-9ED78448D9F5}"/>
              </a:ext>
            </a:extLst>
          </p:cNvPr>
          <p:cNvGrpSpPr/>
          <p:nvPr/>
        </p:nvGrpSpPr>
        <p:grpSpPr>
          <a:xfrm>
            <a:off x="6995945" y="2205960"/>
            <a:ext cx="6922531" cy="4987257"/>
            <a:chOff x="7101656" y="4414467"/>
            <a:chExt cx="6922531" cy="498725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8E60A03-4EF4-5FE4-12F3-92CD4CD6E128}"/>
                </a:ext>
              </a:extLst>
            </p:cNvPr>
            <p:cNvSpPr/>
            <p:nvPr/>
          </p:nvSpPr>
          <p:spPr>
            <a:xfrm>
              <a:off x="7101656" y="4414467"/>
              <a:ext cx="2876336" cy="23319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8E4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F3CA557-E9C5-6DF0-A4A7-A81E108C2817}"/>
                </a:ext>
              </a:extLst>
            </p:cNvPr>
            <p:cNvGrpSpPr/>
            <p:nvPr/>
          </p:nvGrpSpPr>
          <p:grpSpPr>
            <a:xfrm>
              <a:off x="7214473" y="4448124"/>
              <a:ext cx="6809714" cy="4953600"/>
              <a:chOff x="7168814" y="2011171"/>
              <a:chExt cx="6809714" cy="4953600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988AB116-8BE0-91EE-9B58-B9218C2B443E}"/>
                  </a:ext>
                </a:extLst>
              </p:cNvPr>
              <p:cNvGrpSpPr/>
              <p:nvPr/>
            </p:nvGrpSpPr>
            <p:grpSpPr>
              <a:xfrm>
                <a:off x="7168814" y="2011171"/>
                <a:ext cx="6809714" cy="4953600"/>
                <a:chOff x="8303105" y="924573"/>
                <a:chExt cx="6809714" cy="4953600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624784C9-07EA-B4ED-AA9A-01F694201453}"/>
                    </a:ext>
                  </a:extLst>
                </p:cNvPr>
                <p:cNvGrpSpPr/>
                <p:nvPr/>
              </p:nvGrpSpPr>
              <p:grpSpPr>
                <a:xfrm>
                  <a:off x="8303105" y="924573"/>
                  <a:ext cx="6809714" cy="4953600"/>
                  <a:chOff x="1382377" y="2809462"/>
                  <a:chExt cx="6809714" cy="4953600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99545EC4-23CA-1EDE-A370-BE3EE2418CCD}"/>
                      </a:ext>
                    </a:extLst>
                  </p:cNvPr>
                  <p:cNvGrpSpPr/>
                  <p:nvPr/>
                </p:nvGrpSpPr>
                <p:grpSpPr>
                  <a:xfrm>
                    <a:off x="1382377" y="2809462"/>
                    <a:ext cx="2590990" cy="1716724"/>
                    <a:chOff x="1588364" y="2685248"/>
                    <a:chExt cx="2590990" cy="1716724"/>
                  </a:xfrm>
                </p:grpSpPr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3A57A05C-24F0-FD3F-5349-4D2488311C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88364" y="2685248"/>
                      <a:ext cx="2590990" cy="1716724"/>
                      <a:chOff x="1588364" y="2685248"/>
                      <a:chExt cx="2590990" cy="1716724"/>
                    </a:xfrm>
                  </p:grpSpPr>
                  <p:cxnSp>
                    <p:nvCxnSpPr>
                      <p:cNvPr id="25" name="Straight Arrow Connector 24">
                        <a:extLst>
                          <a:ext uri="{FF2B5EF4-FFF2-40B4-BE49-F238E27FC236}">
                            <a16:creationId xmlns:a16="http://schemas.microsoft.com/office/drawing/2014/main" id="{A5E5D6DC-A60A-08F6-49CC-567978161F7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31575" y="2776115"/>
                        <a:ext cx="0" cy="1267365"/>
                      </a:xfrm>
                      <a:prstGeom prst="straightConnector1">
                        <a:avLst/>
                      </a:prstGeom>
                      <a:ln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headEnd type="triangle" w="med" len="med"/>
                        <a:tailEnd type="non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6" name="Straight Arrow Connector 25">
                        <a:extLst>
                          <a:ext uri="{FF2B5EF4-FFF2-40B4-BE49-F238E27FC236}">
                            <a16:creationId xmlns:a16="http://schemas.microsoft.com/office/drawing/2014/main" id="{FBDD8E1A-3F48-B407-CEA9-DAB7423D58F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831575" y="3505810"/>
                        <a:ext cx="960125" cy="555334"/>
                      </a:xfrm>
                      <a:prstGeom prst="straightConnector1">
                        <a:avLst/>
                      </a:prstGeom>
                      <a:ln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headEnd type="triangle" w="med" len="med"/>
                        <a:tailEnd type="non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" name="Straight Arrow Connector 26">
                        <a:extLst>
                          <a:ext uri="{FF2B5EF4-FFF2-40B4-BE49-F238E27FC236}">
                            <a16:creationId xmlns:a16="http://schemas.microsoft.com/office/drawing/2014/main" id="{99593EBC-9380-5804-7A88-C138087167B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641020" y="4043480"/>
                        <a:ext cx="1186285" cy="17664"/>
                      </a:xfrm>
                      <a:prstGeom prst="straightConnector1">
                        <a:avLst/>
                      </a:prstGeom>
                      <a:ln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headEnd type="triangle" w="med" len="med"/>
                        <a:tailEnd type="none" w="med" len="med"/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8" name="TextBox 27">
                        <a:extLst>
                          <a:ext uri="{FF2B5EF4-FFF2-40B4-BE49-F238E27FC236}">
                            <a16:creationId xmlns:a16="http://schemas.microsoft.com/office/drawing/2014/main" id="{ED096F1D-32B1-B849-FF16-1CAF1DAF6DE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588364" y="4032640"/>
                        <a:ext cx="300082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+mj-lt"/>
                          </a:rPr>
                          <a:t>x</a:t>
                        </a:r>
                        <a:endParaRPr lang="en-GB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endParaRPr>
                      </a:p>
                    </p:txBody>
                  </p:sp>
                  <p:sp>
                    <p:nvSpPr>
                      <p:cNvPr id="29" name="TextBox 28">
                        <a:extLst>
                          <a:ext uri="{FF2B5EF4-FFF2-40B4-BE49-F238E27FC236}">
                            <a16:creationId xmlns:a16="http://schemas.microsoft.com/office/drawing/2014/main" id="{06717C96-9326-8920-103C-28453EDA2F9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844166" y="2685248"/>
                        <a:ext cx="304892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+mj-lt"/>
                          </a:rPr>
                          <a:t>y</a:t>
                        </a:r>
                        <a:endParaRPr lang="en-GB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endParaRPr>
                      </a:p>
                    </p:txBody>
                  </p:sp>
                  <p:sp>
                    <p:nvSpPr>
                      <p:cNvPr id="30" name="TextBox 29">
                        <a:extLst>
                          <a:ext uri="{FF2B5EF4-FFF2-40B4-BE49-F238E27FC236}">
                            <a16:creationId xmlns:a16="http://schemas.microsoft.com/office/drawing/2014/main" id="{09B1984B-5A3E-A575-2008-5A49809242FD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879272" y="3244334"/>
                        <a:ext cx="300082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dirty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+mj-lt"/>
                          </a:rPr>
                          <a:t>s</a:t>
                        </a:r>
                        <a:endParaRPr lang="en-GB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+mj-lt"/>
                        </a:endParaRPr>
                      </a:p>
                    </p:txBody>
                  </p:sp>
                </p:grpSp>
                <p:cxnSp>
                  <p:nvCxnSpPr>
                    <p:cNvPr id="24" name="Straight Connector 23">
                      <a:extLst>
                        <a:ext uri="{FF2B5EF4-FFF2-40B4-BE49-F238E27FC236}">
                          <a16:creationId xmlns:a16="http://schemas.microsoft.com/office/drawing/2014/main" id="{15A52646-E722-EDC8-672B-E480AD96B86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025070" y="4043480"/>
                      <a:ext cx="2154284" cy="17664"/>
                    </a:xfrm>
                    <a:prstGeom prst="line">
                      <a:avLst/>
                    </a:prstGeom>
                    <a:ln>
                      <a:prstDash val="dash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" name="Arc 21">
                    <a:extLst>
                      <a:ext uri="{FF2B5EF4-FFF2-40B4-BE49-F238E27FC236}">
                        <a16:creationId xmlns:a16="http://schemas.microsoft.com/office/drawing/2014/main" id="{538157BC-3488-41A0-7390-67C17641B601}"/>
                      </a:ext>
                    </a:extLst>
                  </p:cNvPr>
                  <p:cNvSpPr/>
                  <p:nvPr/>
                </p:nvSpPr>
                <p:spPr>
                  <a:xfrm rot="16935193">
                    <a:off x="3049415" y="2620386"/>
                    <a:ext cx="3995213" cy="6290139"/>
                  </a:xfrm>
                  <a:prstGeom prst="arc">
                    <a:avLst>
                      <a:gd name="adj1" fmla="val 16743881"/>
                      <a:gd name="adj2" fmla="val 19259983"/>
                    </a:avLst>
                  </a:prstGeom>
                  <a:ln>
                    <a:solidFill>
                      <a:srgbClr val="7030A0"/>
                    </a:solidFill>
                    <a:headEnd type="none" w="med" len="med"/>
                    <a:tailEnd type="triangl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28856D4D-BEC4-4C84-F4FA-447FE5FA44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59704" y="2280094"/>
                  <a:ext cx="597255" cy="504529"/>
                </a:xfrm>
                <a:prstGeom prst="straightConnector1">
                  <a:avLst/>
                </a:prstGeom>
                <a:ln w="57150">
                  <a:solidFill>
                    <a:srgbClr val="00B050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F0140C7F-542B-BD59-0CA4-107066328E8F}"/>
                  </a:ext>
                </a:extLst>
              </p:cNvPr>
              <p:cNvSpPr/>
              <p:nvPr/>
            </p:nvSpPr>
            <p:spPr>
              <a:xfrm rot="1495959">
                <a:off x="7815374" y="3472286"/>
                <a:ext cx="1206409" cy="690388"/>
              </a:xfrm>
              <a:custGeom>
                <a:avLst/>
                <a:gdLst>
                  <a:gd name="connsiteX0" fmla="*/ 36364 w 606317"/>
                  <a:gd name="connsiteY0" fmla="*/ 491565 h 892917"/>
                  <a:gd name="connsiteX1" fmla="*/ 48890 w 606317"/>
                  <a:gd name="connsiteY1" fmla="*/ 892398 h 892917"/>
                  <a:gd name="connsiteX2" fmla="*/ 512353 w 606317"/>
                  <a:gd name="connsiteY2" fmla="*/ 566721 h 892917"/>
                  <a:gd name="connsiteX3" fmla="*/ 600035 w 606317"/>
                  <a:gd name="connsiteY3" fmla="*/ 165889 h 892917"/>
                  <a:gd name="connsiteX4" fmla="*/ 412145 w 606317"/>
                  <a:gd name="connsiteY4" fmla="*/ 3050 h 892917"/>
                  <a:gd name="connsiteX5" fmla="*/ 98994 w 606317"/>
                  <a:gd name="connsiteY5" fmla="*/ 291149 h 892917"/>
                  <a:gd name="connsiteX6" fmla="*/ 98994 w 606317"/>
                  <a:gd name="connsiteY6" fmla="*/ 291149 h 892917"/>
                  <a:gd name="connsiteX0" fmla="*/ 14052 w 582871"/>
                  <a:gd name="connsiteY0" fmla="*/ 491565 h 757774"/>
                  <a:gd name="connsiteX1" fmla="*/ 86868 w 582871"/>
                  <a:gd name="connsiteY1" fmla="*/ 756746 h 757774"/>
                  <a:gd name="connsiteX2" fmla="*/ 490041 w 582871"/>
                  <a:gd name="connsiteY2" fmla="*/ 566721 h 757774"/>
                  <a:gd name="connsiteX3" fmla="*/ 577723 w 582871"/>
                  <a:gd name="connsiteY3" fmla="*/ 165889 h 757774"/>
                  <a:gd name="connsiteX4" fmla="*/ 389833 w 582871"/>
                  <a:gd name="connsiteY4" fmla="*/ 3050 h 757774"/>
                  <a:gd name="connsiteX5" fmla="*/ 76682 w 582871"/>
                  <a:gd name="connsiteY5" fmla="*/ 291149 h 757774"/>
                  <a:gd name="connsiteX6" fmla="*/ 76682 w 582871"/>
                  <a:gd name="connsiteY6" fmla="*/ 291149 h 757774"/>
                  <a:gd name="connsiteX0" fmla="*/ 11120 w 579939"/>
                  <a:gd name="connsiteY0" fmla="*/ 491565 h 763433"/>
                  <a:gd name="connsiteX1" fmla="*/ 83936 w 579939"/>
                  <a:gd name="connsiteY1" fmla="*/ 756746 h 763433"/>
                  <a:gd name="connsiteX2" fmla="*/ 487109 w 579939"/>
                  <a:gd name="connsiteY2" fmla="*/ 566721 h 763433"/>
                  <a:gd name="connsiteX3" fmla="*/ 574791 w 579939"/>
                  <a:gd name="connsiteY3" fmla="*/ 165889 h 763433"/>
                  <a:gd name="connsiteX4" fmla="*/ 386901 w 579939"/>
                  <a:gd name="connsiteY4" fmla="*/ 3050 h 763433"/>
                  <a:gd name="connsiteX5" fmla="*/ 73750 w 579939"/>
                  <a:gd name="connsiteY5" fmla="*/ 291149 h 763433"/>
                  <a:gd name="connsiteX6" fmla="*/ 73750 w 579939"/>
                  <a:gd name="connsiteY6" fmla="*/ 291149 h 763433"/>
                  <a:gd name="connsiteX0" fmla="*/ 12834 w 577426"/>
                  <a:gd name="connsiteY0" fmla="*/ 491339 h 756573"/>
                  <a:gd name="connsiteX1" fmla="*/ 85650 w 577426"/>
                  <a:gd name="connsiteY1" fmla="*/ 756520 h 756573"/>
                  <a:gd name="connsiteX2" fmla="*/ 443606 w 577426"/>
                  <a:gd name="connsiteY2" fmla="*/ 511229 h 756573"/>
                  <a:gd name="connsiteX3" fmla="*/ 576505 w 577426"/>
                  <a:gd name="connsiteY3" fmla="*/ 165663 h 756573"/>
                  <a:gd name="connsiteX4" fmla="*/ 388615 w 577426"/>
                  <a:gd name="connsiteY4" fmla="*/ 2824 h 756573"/>
                  <a:gd name="connsiteX5" fmla="*/ 75464 w 577426"/>
                  <a:gd name="connsiteY5" fmla="*/ 290923 h 756573"/>
                  <a:gd name="connsiteX6" fmla="*/ 75464 w 577426"/>
                  <a:gd name="connsiteY6" fmla="*/ 290923 h 756573"/>
                  <a:gd name="connsiteX0" fmla="*/ 12834 w 579053"/>
                  <a:gd name="connsiteY0" fmla="*/ 392526 h 657760"/>
                  <a:gd name="connsiteX1" fmla="*/ 85650 w 579053"/>
                  <a:gd name="connsiteY1" fmla="*/ 657707 h 657760"/>
                  <a:gd name="connsiteX2" fmla="*/ 443606 w 579053"/>
                  <a:gd name="connsiteY2" fmla="*/ 412416 h 657760"/>
                  <a:gd name="connsiteX3" fmla="*/ 576505 w 579053"/>
                  <a:gd name="connsiteY3" fmla="*/ 66850 h 657760"/>
                  <a:gd name="connsiteX4" fmla="*/ 343397 w 579053"/>
                  <a:gd name="connsiteY4" fmla="*/ 9519 h 657760"/>
                  <a:gd name="connsiteX5" fmla="*/ 75464 w 579053"/>
                  <a:gd name="connsiteY5" fmla="*/ 192110 h 657760"/>
                  <a:gd name="connsiteX6" fmla="*/ 75464 w 579053"/>
                  <a:gd name="connsiteY6" fmla="*/ 192110 h 657760"/>
                  <a:gd name="connsiteX0" fmla="*/ 12834 w 526560"/>
                  <a:gd name="connsiteY0" fmla="*/ 392526 h 657760"/>
                  <a:gd name="connsiteX1" fmla="*/ 85650 w 526560"/>
                  <a:gd name="connsiteY1" fmla="*/ 657707 h 657760"/>
                  <a:gd name="connsiteX2" fmla="*/ 443606 w 526560"/>
                  <a:gd name="connsiteY2" fmla="*/ 412416 h 657760"/>
                  <a:gd name="connsiteX3" fmla="*/ 521239 w 526560"/>
                  <a:gd name="connsiteY3" fmla="*/ 66850 h 657760"/>
                  <a:gd name="connsiteX4" fmla="*/ 343397 w 526560"/>
                  <a:gd name="connsiteY4" fmla="*/ 9519 h 657760"/>
                  <a:gd name="connsiteX5" fmla="*/ 75464 w 526560"/>
                  <a:gd name="connsiteY5" fmla="*/ 192110 h 657760"/>
                  <a:gd name="connsiteX6" fmla="*/ 75464 w 526560"/>
                  <a:gd name="connsiteY6" fmla="*/ 192110 h 657760"/>
                  <a:gd name="connsiteX0" fmla="*/ 12105 w 522291"/>
                  <a:gd name="connsiteY0" fmla="*/ 393162 h 658583"/>
                  <a:gd name="connsiteX1" fmla="*/ 84921 w 522291"/>
                  <a:gd name="connsiteY1" fmla="*/ 658343 h 658583"/>
                  <a:gd name="connsiteX2" fmla="*/ 412732 w 522291"/>
                  <a:gd name="connsiteY2" fmla="*/ 433149 h 658583"/>
                  <a:gd name="connsiteX3" fmla="*/ 520510 w 522291"/>
                  <a:gd name="connsiteY3" fmla="*/ 67486 h 658583"/>
                  <a:gd name="connsiteX4" fmla="*/ 342668 w 522291"/>
                  <a:gd name="connsiteY4" fmla="*/ 10155 h 658583"/>
                  <a:gd name="connsiteX5" fmla="*/ 74735 w 522291"/>
                  <a:gd name="connsiteY5" fmla="*/ 192746 h 658583"/>
                  <a:gd name="connsiteX6" fmla="*/ 74735 w 522291"/>
                  <a:gd name="connsiteY6" fmla="*/ 192746 h 658583"/>
                  <a:gd name="connsiteX0" fmla="*/ 14878 w 525138"/>
                  <a:gd name="connsiteY0" fmla="*/ 393162 h 588418"/>
                  <a:gd name="connsiteX1" fmla="*/ 72621 w 525138"/>
                  <a:gd name="connsiteY1" fmla="*/ 588005 h 588418"/>
                  <a:gd name="connsiteX2" fmla="*/ 415505 w 525138"/>
                  <a:gd name="connsiteY2" fmla="*/ 433149 h 588418"/>
                  <a:gd name="connsiteX3" fmla="*/ 523283 w 525138"/>
                  <a:gd name="connsiteY3" fmla="*/ 67486 h 588418"/>
                  <a:gd name="connsiteX4" fmla="*/ 345441 w 525138"/>
                  <a:gd name="connsiteY4" fmla="*/ 10155 h 588418"/>
                  <a:gd name="connsiteX5" fmla="*/ 77508 w 525138"/>
                  <a:gd name="connsiteY5" fmla="*/ 192746 h 588418"/>
                  <a:gd name="connsiteX6" fmla="*/ 77508 w 525138"/>
                  <a:gd name="connsiteY6" fmla="*/ 192746 h 588418"/>
                  <a:gd name="connsiteX0" fmla="*/ 16946 w 527206"/>
                  <a:gd name="connsiteY0" fmla="*/ 393162 h 602347"/>
                  <a:gd name="connsiteX1" fmla="*/ 74689 w 527206"/>
                  <a:gd name="connsiteY1" fmla="*/ 588005 h 602347"/>
                  <a:gd name="connsiteX2" fmla="*/ 417573 w 527206"/>
                  <a:gd name="connsiteY2" fmla="*/ 433149 h 602347"/>
                  <a:gd name="connsiteX3" fmla="*/ 525351 w 527206"/>
                  <a:gd name="connsiteY3" fmla="*/ 67486 h 602347"/>
                  <a:gd name="connsiteX4" fmla="*/ 347509 w 527206"/>
                  <a:gd name="connsiteY4" fmla="*/ 10155 h 602347"/>
                  <a:gd name="connsiteX5" fmla="*/ 79576 w 527206"/>
                  <a:gd name="connsiteY5" fmla="*/ 192746 h 602347"/>
                  <a:gd name="connsiteX6" fmla="*/ 79576 w 527206"/>
                  <a:gd name="connsiteY6" fmla="*/ 192746 h 602347"/>
                  <a:gd name="connsiteX0" fmla="*/ 13673 w 522304"/>
                  <a:gd name="connsiteY0" fmla="*/ 391657 h 586736"/>
                  <a:gd name="connsiteX1" fmla="*/ 71416 w 522304"/>
                  <a:gd name="connsiteY1" fmla="*/ 586500 h 586736"/>
                  <a:gd name="connsiteX2" fmla="*/ 374106 w 522304"/>
                  <a:gd name="connsiteY2" fmla="*/ 381402 h 586736"/>
                  <a:gd name="connsiteX3" fmla="*/ 522078 w 522304"/>
                  <a:gd name="connsiteY3" fmla="*/ 65981 h 586736"/>
                  <a:gd name="connsiteX4" fmla="*/ 344236 w 522304"/>
                  <a:gd name="connsiteY4" fmla="*/ 8650 h 586736"/>
                  <a:gd name="connsiteX5" fmla="*/ 76303 w 522304"/>
                  <a:gd name="connsiteY5" fmla="*/ 191241 h 586736"/>
                  <a:gd name="connsiteX6" fmla="*/ 76303 w 522304"/>
                  <a:gd name="connsiteY6" fmla="*/ 191241 h 586736"/>
                  <a:gd name="connsiteX0" fmla="*/ 13673 w 477275"/>
                  <a:gd name="connsiteY0" fmla="*/ 391657 h 586736"/>
                  <a:gd name="connsiteX1" fmla="*/ 71416 w 477275"/>
                  <a:gd name="connsiteY1" fmla="*/ 586500 h 586736"/>
                  <a:gd name="connsiteX2" fmla="*/ 374106 w 477275"/>
                  <a:gd name="connsiteY2" fmla="*/ 381402 h 586736"/>
                  <a:gd name="connsiteX3" fmla="*/ 476861 w 477275"/>
                  <a:gd name="connsiteY3" fmla="*/ 65981 h 586736"/>
                  <a:gd name="connsiteX4" fmla="*/ 344236 w 477275"/>
                  <a:gd name="connsiteY4" fmla="*/ 8650 h 586736"/>
                  <a:gd name="connsiteX5" fmla="*/ 76303 w 477275"/>
                  <a:gd name="connsiteY5" fmla="*/ 191241 h 586736"/>
                  <a:gd name="connsiteX6" fmla="*/ 76303 w 477275"/>
                  <a:gd name="connsiteY6" fmla="*/ 191241 h 586736"/>
                  <a:gd name="connsiteX0" fmla="*/ 11950 w 475538"/>
                  <a:gd name="connsiteY0" fmla="*/ 391657 h 558657"/>
                  <a:gd name="connsiteX1" fmla="*/ 79741 w 475538"/>
                  <a:gd name="connsiteY1" fmla="*/ 556355 h 558657"/>
                  <a:gd name="connsiteX2" fmla="*/ 372383 w 475538"/>
                  <a:gd name="connsiteY2" fmla="*/ 381402 h 558657"/>
                  <a:gd name="connsiteX3" fmla="*/ 475138 w 475538"/>
                  <a:gd name="connsiteY3" fmla="*/ 65981 h 558657"/>
                  <a:gd name="connsiteX4" fmla="*/ 342513 w 475538"/>
                  <a:gd name="connsiteY4" fmla="*/ 8650 h 558657"/>
                  <a:gd name="connsiteX5" fmla="*/ 74580 w 475538"/>
                  <a:gd name="connsiteY5" fmla="*/ 191241 h 558657"/>
                  <a:gd name="connsiteX6" fmla="*/ 74580 w 475538"/>
                  <a:gd name="connsiteY6" fmla="*/ 191241 h 558657"/>
                  <a:gd name="connsiteX0" fmla="*/ 11079 w 474299"/>
                  <a:gd name="connsiteY0" fmla="*/ 391134 h 559535"/>
                  <a:gd name="connsiteX1" fmla="*/ 78870 w 474299"/>
                  <a:gd name="connsiteY1" fmla="*/ 555832 h 559535"/>
                  <a:gd name="connsiteX2" fmla="*/ 331319 w 474299"/>
                  <a:gd name="connsiteY2" fmla="*/ 360783 h 559535"/>
                  <a:gd name="connsiteX3" fmla="*/ 474267 w 474299"/>
                  <a:gd name="connsiteY3" fmla="*/ 65458 h 559535"/>
                  <a:gd name="connsiteX4" fmla="*/ 341642 w 474299"/>
                  <a:gd name="connsiteY4" fmla="*/ 8127 h 559535"/>
                  <a:gd name="connsiteX5" fmla="*/ 73709 w 474299"/>
                  <a:gd name="connsiteY5" fmla="*/ 190718 h 559535"/>
                  <a:gd name="connsiteX6" fmla="*/ 73709 w 474299"/>
                  <a:gd name="connsiteY6" fmla="*/ 190718 h 559535"/>
                  <a:gd name="connsiteX0" fmla="*/ 16977 w 445028"/>
                  <a:gd name="connsiteY0" fmla="*/ 255481 h 557431"/>
                  <a:gd name="connsiteX1" fmla="*/ 49599 w 445028"/>
                  <a:gd name="connsiteY1" fmla="*/ 555832 h 557431"/>
                  <a:gd name="connsiteX2" fmla="*/ 302048 w 445028"/>
                  <a:gd name="connsiteY2" fmla="*/ 360783 h 557431"/>
                  <a:gd name="connsiteX3" fmla="*/ 444996 w 445028"/>
                  <a:gd name="connsiteY3" fmla="*/ 65458 h 557431"/>
                  <a:gd name="connsiteX4" fmla="*/ 312371 w 445028"/>
                  <a:gd name="connsiteY4" fmla="*/ 8127 h 557431"/>
                  <a:gd name="connsiteX5" fmla="*/ 44438 w 445028"/>
                  <a:gd name="connsiteY5" fmla="*/ 190718 h 557431"/>
                  <a:gd name="connsiteX6" fmla="*/ 44438 w 445028"/>
                  <a:gd name="connsiteY6" fmla="*/ 190718 h 557431"/>
                  <a:gd name="connsiteX0" fmla="*/ 39290 w 467341"/>
                  <a:gd name="connsiteY0" fmla="*/ 255481 h 557431"/>
                  <a:gd name="connsiteX1" fmla="*/ 71912 w 467341"/>
                  <a:gd name="connsiteY1" fmla="*/ 555832 h 557431"/>
                  <a:gd name="connsiteX2" fmla="*/ 324361 w 467341"/>
                  <a:gd name="connsiteY2" fmla="*/ 360783 h 557431"/>
                  <a:gd name="connsiteX3" fmla="*/ 467309 w 467341"/>
                  <a:gd name="connsiteY3" fmla="*/ 65458 h 557431"/>
                  <a:gd name="connsiteX4" fmla="*/ 334684 w 467341"/>
                  <a:gd name="connsiteY4" fmla="*/ 8127 h 557431"/>
                  <a:gd name="connsiteX5" fmla="*/ 66751 w 467341"/>
                  <a:gd name="connsiteY5" fmla="*/ 190718 h 557431"/>
                  <a:gd name="connsiteX6" fmla="*/ 66751 w 467341"/>
                  <a:gd name="connsiteY6" fmla="*/ 190718 h 557431"/>
                  <a:gd name="connsiteX0" fmla="*/ 36745 w 464796"/>
                  <a:gd name="connsiteY0" fmla="*/ 255481 h 522664"/>
                  <a:gd name="connsiteX1" fmla="*/ 79415 w 464796"/>
                  <a:gd name="connsiteY1" fmla="*/ 520663 h 522664"/>
                  <a:gd name="connsiteX2" fmla="*/ 321816 w 464796"/>
                  <a:gd name="connsiteY2" fmla="*/ 360783 h 522664"/>
                  <a:gd name="connsiteX3" fmla="*/ 464764 w 464796"/>
                  <a:gd name="connsiteY3" fmla="*/ 65458 h 522664"/>
                  <a:gd name="connsiteX4" fmla="*/ 332139 w 464796"/>
                  <a:gd name="connsiteY4" fmla="*/ 8127 h 522664"/>
                  <a:gd name="connsiteX5" fmla="*/ 64206 w 464796"/>
                  <a:gd name="connsiteY5" fmla="*/ 190718 h 522664"/>
                  <a:gd name="connsiteX6" fmla="*/ 64206 w 464796"/>
                  <a:gd name="connsiteY6" fmla="*/ 190718 h 522664"/>
                  <a:gd name="connsiteX0" fmla="*/ 37979 w 466030"/>
                  <a:gd name="connsiteY0" fmla="*/ 255481 h 483265"/>
                  <a:gd name="connsiteX1" fmla="*/ 75625 w 466030"/>
                  <a:gd name="connsiteY1" fmla="*/ 480469 h 483265"/>
                  <a:gd name="connsiteX2" fmla="*/ 323050 w 466030"/>
                  <a:gd name="connsiteY2" fmla="*/ 360783 h 483265"/>
                  <a:gd name="connsiteX3" fmla="*/ 465998 w 466030"/>
                  <a:gd name="connsiteY3" fmla="*/ 65458 h 483265"/>
                  <a:gd name="connsiteX4" fmla="*/ 333373 w 466030"/>
                  <a:gd name="connsiteY4" fmla="*/ 8127 h 483265"/>
                  <a:gd name="connsiteX5" fmla="*/ 65440 w 466030"/>
                  <a:gd name="connsiteY5" fmla="*/ 190718 h 483265"/>
                  <a:gd name="connsiteX6" fmla="*/ 65440 w 466030"/>
                  <a:gd name="connsiteY6" fmla="*/ 190718 h 483265"/>
                  <a:gd name="connsiteX0" fmla="*/ 57526 w 485577"/>
                  <a:gd name="connsiteY0" fmla="*/ 255481 h 483265"/>
                  <a:gd name="connsiteX1" fmla="*/ 95172 w 485577"/>
                  <a:gd name="connsiteY1" fmla="*/ 480469 h 483265"/>
                  <a:gd name="connsiteX2" fmla="*/ 342597 w 485577"/>
                  <a:gd name="connsiteY2" fmla="*/ 360783 h 483265"/>
                  <a:gd name="connsiteX3" fmla="*/ 485545 w 485577"/>
                  <a:gd name="connsiteY3" fmla="*/ 65458 h 483265"/>
                  <a:gd name="connsiteX4" fmla="*/ 352920 w 485577"/>
                  <a:gd name="connsiteY4" fmla="*/ 8127 h 483265"/>
                  <a:gd name="connsiteX5" fmla="*/ 84987 w 485577"/>
                  <a:gd name="connsiteY5" fmla="*/ 190718 h 483265"/>
                  <a:gd name="connsiteX6" fmla="*/ 84987 w 485577"/>
                  <a:gd name="connsiteY6" fmla="*/ 190718 h 483265"/>
                  <a:gd name="connsiteX0" fmla="*/ 43999 w 472050"/>
                  <a:gd name="connsiteY0" fmla="*/ 255481 h 482068"/>
                  <a:gd name="connsiteX1" fmla="*/ 81645 w 472050"/>
                  <a:gd name="connsiteY1" fmla="*/ 480469 h 482068"/>
                  <a:gd name="connsiteX2" fmla="*/ 329070 w 472050"/>
                  <a:gd name="connsiteY2" fmla="*/ 360783 h 482068"/>
                  <a:gd name="connsiteX3" fmla="*/ 472018 w 472050"/>
                  <a:gd name="connsiteY3" fmla="*/ 65458 h 482068"/>
                  <a:gd name="connsiteX4" fmla="*/ 339393 w 472050"/>
                  <a:gd name="connsiteY4" fmla="*/ 8127 h 482068"/>
                  <a:gd name="connsiteX5" fmla="*/ 71460 w 472050"/>
                  <a:gd name="connsiteY5" fmla="*/ 190718 h 482068"/>
                  <a:gd name="connsiteX6" fmla="*/ 71460 w 472050"/>
                  <a:gd name="connsiteY6" fmla="*/ 190718 h 482068"/>
                  <a:gd name="connsiteX0" fmla="*/ 80187 w 508238"/>
                  <a:gd name="connsiteY0" fmla="*/ 255481 h 453480"/>
                  <a:gd name="connsiteX1" fmla="*/ 42040 w 508238"/>
                  <a:gd name="connsiteY1" fmla="*/ 451130 h 453480"/>
                  <a:gd name="connsiteX2" fmla="*/ 365258 w 508238"/>
                  <a:gd name="connsiteY2" fmla="*/ 360783 h 453480"/>
                  <a:gd name="connsiteX3" fmla="*/ 508206 w 508238"/>
                  <a:gd name="connsiteY3" fmla="*/ 65458 h 453480"/>
                  <a:gd name="connsiteX4" fmla="*/ 375581 w 508238"/>
                  <a:gd name="connsiteY4" fmla="*/ 8127 h 453480"/>
                  <a:gd name="connsiteX5" fmla="*/ 107648 w 508238"/>
                  <a:gd name="connsiteY5" fmla="*/ 190718 h 453480"/>
                  <a:gd name="connsiteX6" fmla="*/ 107648 w 508238"/>
                  <a:gd name="connsiteY6" fmla="*/ 190718 h 453480"/>
                  <a:gd name="connsiteX0" fmla="*/ 62563 w 490614"/>
                  <a:gd name="connsiteY0" fmla="*/ 255481 h 464034"/>
                  <a:gd name="connsiteX1" fmla="*/ 24416 w 490614"/>
                  <a:gd name="connsiteY1" fmla="*/ 451130 h 464034"/>
                  <a:gd name="connsiteX2" fmla="*/ 347634 w 490614"/>
                  <a:gd name="connsiteY2" fmla="*/ 360783 h 464034"/>
                  <a:gd name="connsiteX3" fmla="*/ 490582 w 490614"/>
                  <a:gd name="connsiteY3" fmla="*/ 65458 h 464034"/>
                  <a:gd name="connsiteX4" fmla="*/ 357957 w 490614"/>
                  <a:gd name="connsiteY4" fmla="*/ 8127 h 464034"/>
                  <a:gd name="connsiteX5" fmla="*/ 90024 w 490614"/>
                  <a:gd name="connsiteY5" fmla="*/ 190718 h 464034"/>
                  <a:gd name="connsiteX6" fmla="*/ 90024 w 490614"/>
                  <a:gd name="connsiteY6" fmla="*/ 190718 h 464034"/>
                  <a:gd name="connsiteX0" fmla="*/ 43910 w 471961"/>
                  <a:gd name="connsiteY0" fmla="*/ 255481 h 481881"/>
                  <a:gd name="connsiteX1" fmla="*/ 47327 w 471961"/>
                  <a:gd name="connsiteY1" fmla="*/ 470689 h 481881"/>
                  <a:gd name="connsiteX2" fmla="*/ 328981 w 471961"/>
                  <a:gd name="connsiteY2" fmla="*/ 360783 h 481881"/>
                  <a:gd name="connsiteX3" fmla="*/ 471929 w 471961"/>
                  <a:gd name="connsiteY3" fmla="*/ 65458 h 481881"/>
                  <a:gd name="connsiteX4" fmla="*/ 339304 w 471961"/>
                  <a:gd name="connsiteY4" fmla="*/ 8127 h 481881"/>
                  <a:gd name="connsiteX5" fmla="*/ 71371 w 471961"/>
                  <a:gd name="connsiteY5" fmla="*/ 190718 h 481881"/>
                  <a:gd name="connsiteX6" fmla="*/ 71371 w 471961"/>
                  <a:gd name="connsiteY6" fmla="*/ 190718 h 481881"/>
                  <a:gd name="connsiteX0" fmla="*/ 39479 w 467530"/>
                  <a:gd name="connsiteY0" fmla="*/ 255481 h 475175"/>
                  <a:gd name="connsiteX1" fmla="*/ 42896 w 467530"/>
                  <a:gd name="connsiteY1" fmla="*/ 470689 h 475175"/>
                  <a:gd name="connsiteX2" fmla="*/ 324550 w 467530"/>
                  <a:gd name="connsiteY2" fmla="*/ 360783 h 475175"/>
                  <a:gd name="connsiteX3" fmla="*/ 467498 w 467530"/>
                  <a:gd name="connsiteY3" fmla="*/ 65458 h 475175"/>
                  <a:gd name="connsiteX4" fmla="*/ 334873 w 467530"/>
                  <a:gd name="connsiteY4" fmla="*/ 8127 h 475175"/>
                  <a:gd name="connsiteX5" fmla="*/ 66940 w 467530"/>
                  <a:gd name="connsiteY5" fmla="*/ 190718 h 475175"/>
                  <a:gd name="connsiteX6" fmla="*/ 66940 w 467530"/>
                  <a:gd name="connsiteY6" fmla="*/ 190718 h 475175"/>
                  <a:gd name="connsiteX0" fmla="*/ 48359 w 476469"/>
                  <a:gd name="connsiteY0" fmla="*/ 254956 h 471779"/>
                  <a:gd name="connsiteX1" fmla="*/ 51776 w 476469"/>
                  <a:gd name="connsiteY1" fmla="*/ 470164 h 471779"/>
                  <a:gd name="connsiteX2" fmla="*/ 326095 w 476469"/>
                  <a:gd name="connsiteY2" fmla="*/ 338253 h 471779"/>
                  <a:gd name="connsiteX3" fmla="*/ 476378 w 476469"/>
                  <a:gd name="connsiteY3" fmla="*/ 64933 h 471779"/>
                  <a:gd name="connsiteX4" fmla="*/ 343753 w 476469"/>
                  <a:gd name="connsiteY4" fmla="*/ 7602 h 471779"/>
                  <a:gd name="connsiteX5" fmla="*/ 75820 w 476469"/>
                  <a:gd name="connsiteY5" fmla="*/ 190193 h 471779"/>
                  <a:gd name="connsiteX6" fmla="*/ 75820 w 476469"/>
                  <a:gd name="connsiteY6" fmla="*/ 190193 h 471779"/>
                  <a:gd name="connsiteX0" fmla="*/ 47562 w 478117"/>
                  <a:gd name="connsiteY0" fmla="*/ 225617 h 472857"/>
                  <a:gd name="connsiteX1" fmla="*/ 53424 w 478117"/>
                  <a:gd name="connsiteY1" fmla="*/ 470164 h 472857"/>
                  <a:gd name="connsiteX2" fmla="*/ 327743 w 478117"/>
                  <a:gd name="connsiteY2" fmla="*/ 338253 h 472857"/>
                  <a:gd name="connsiteX3" fmla="*/ 478026 w 478117"/>
                  <a:gd name="connsiteY3" fmla="*/ 64933 h 472857"/>
                  <a:gd name="connsiteX4" fmla="*/ 345401 w 478117"/>
                  <a:gd name="connsiteY4" fmla="*/ 7602 h 472857"/>
                  <a:gd name="connsiteX5" fmla="*/ 77468 w 478117"/>
                  <a:gd name="connsiteY5" fmla="*/ 190193 h 472857"/>
                  <a:gd name="connsiteX6" fmla="*/ 77468 w 478117"/>
                  <a:gd name="connsiteY6" fmla="*/ 190193 h 472857"/>
                  <a:gd name="connsiteX0" fmla="*/ 60209 w 490764"/>
                  <a:gd name="connsiteY0" fmla="*/ 225617 h 472857"/>
                  <a:gd name="connsiteX1" fmla="*/ 66071 w 490764"/>
                  <a:gd name="connsiteY1" fmla="*/ 470164 h 472857"/>
                  <a:gd name="connsiteX2" fmla="*/ 340390 w 490764"/>
                  <a:gd name="connsiteY2" fmla="*/ 338253 h 472857"/>
                  <a:gd name="connsiteX3" fmla="*/ 490673 w 490764"/>
                  <a:gd name="connsiteY3" fmla="*/ 64933 h 472857"/>
                  <a:gd name="connsiteX4" fmla="*/ 358048 w 490764"/>
                  <a:gd name="connsiteY4" fmla="*/ 7602 h 472857"/>
                  <a:gd name="connsiteX5" fmla="*/ 90115 w 490764"/>
                  <a:gd name="connsiteY5" fmla="*/ 190193 h 472857"/>
                  <a:gd name="connsiteX6" fmla="*/ 90115 w 490764"/>
                  <a:gd name="connsiteY6" fmla="*/ 190193 h 472857"/>
                  <a:gd name="connsiteX0" fmla="*/ 60209 w 490764"/>
                  <a:gd name="connsiteY0" fmla="*/ 225294 h 471689"/>
                  <a:gd name="connsiteX1" fmla="*/ 66071 w 490764"/>
                  <a:gd name="connsiteY1" fmla="*/ 469841 h 471689"/>
                  <a:gd name="connsiteX2" fmla="*/ 340390 w 490764"/>
                  <a:gd name="connsiteY2" fmla="*/ 323261 h 471689"/>
                  <a:gd name="connsiteX3" fmla="*/ 490673 w 490764"/>
                  <a:gd name="connsiteY3" fmla="*/ 64610 h 471689"/>
                  <a:gd name="connsiteX4" fmla="*/ 358048 w 490764"/>
                  <a:gd name="connsiteY4" fmla="*/ 7279 h 471689"/>
                  <a:gd name="connsiteX5" fmla="*/ 90115 w 490764"/>
                  <a:gd name="connsiteY5" fmla="*/ 189870 h 471689"/>
                  <a:gd name="connsiteX6" fmla="*/ 90115 w 490764"/>
                  <a:gd name="connsiteY6" fmla="*/ 189870 h 471689"/>
                  <a:gd name="connsiteX0" fmla="*/ 59867 w 490508"/>
                  <a:gd name="connsiteY0" fmla="*/ 224942 h 470624"/>
                  <a:gd name="connsiteX1" fmla="*/ 65729 w 490508"/>
                  <a:gd name="connsiteY1" fmla="*/ 469489 h 470624"/>
                  <a:gd name="connsiteX2" fmla="*/ 332713 w 490508"/>
                  <a:gd name="connsiteY2" fmla="*/ 305795 h 470624"/>
                  <a:gd name="connsiteX3" fmla="*/ 490331 w 490508"/>
                  <a:gd name="connsiteY3" fmla="*/ 64258 h 470624"/>
                  <a:gd name="connsiteX4" fmla="*/ 357706 w 490508"/>
                  <a:gd name="connsiteY4" fmla="*/ 6927 h 470624"/>
                  <a:gd name="connsiteX5" fmla="*/ 89773 w 490508"/>
                  <a:gd name="connsiteY5" fmla="*/ 189518 h 470624"/>
                  <a:gd name="connsiteX6" fmla="*/ 89773 w 490508"/>
                  <a:gd name="connsiteY6" fmla="*/ 189518 h 47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0508" h="470624">
                    <a:moveTo>
                      <a:pt x="59867" y="224942"/>
                    </a:moveTo>
                    <a:cubicBezTo>
                      <a:pt x="-53116" y="439460"/>
                      <a:pt x="20255" y="456014"/>
                      <a:pt x="65729" y="469489"/>
                    </a:cubicBezTo>
                    <a:cubicBezTo>
                      <a:pt x="111203" y="482965"/>
                      <a:pt x="261946" y="373333"/>
                      <a:pt x="332713" y="305795"/>
                    </a:cubicBezTo>
                    <a:cubicBezTo>
                      <a:pt x="403480" y="238257"/>
                      <a:pt x="486166" y="114069"/>
                      <a:pt x="490331" y="64258"/>
                    </a:cubicBezTo>
                    <a:cubicBezTo>
                      <a:pt x="494496" y="14447"/>
                      <a:pt x="424466" y="-13950"/>
                      <a:pt x="357706" y="6927"/>
                    </a:cubicBezTo>
                    <a:cubicBezTo>
                      <a:pt x="290946" y="27804"/>
                      <a:pt x="89773" y="189518"/>
                      <a:pt x="89773" y="189518"/>
                    </a:cubicBezTo>
                    <a:lnTo>
                      <a:pt x="89773" y="189518"/>
                    </a:lnTo>
                  </a:path>
                </a:pathLst>
              </a:custGeom>
              <a:noFill/>
              <a:ln w="19050">
                <a:solidFill>
                  <a:srgbClr val="92D050"/>
                </a:solidFill>
                <a:prstDash val="sysDash"/>
                <a:headEnd type="triangl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Arc 34">
                <a:extLst>
                  <a:ext uri="{FF2B5EF4-FFF2-40B4-BE49-F238E27FC236}">
                    <a16:creationId xmlns:a16="http://schemas.microsoft.com/office/drawing/2014/main" id="{683BF09A-8DBF-841E-ABB4-F0924F8871BC}"/>
                  </a:ext>
                </a:extLst>
              </p:cNvPr>
              <p:cNvSpPr/>
              <p:nvPr/>
            </p:nvSpPr>
            <p:spPr>
              <a:xfrm>
                <a:off x="7936870" y="2825518"/>
                <a:ext cx="986044" cy="1123122"/>
              </a:xfrm>
              <a:prstGeom prst="arc">
                <a:avLst>
                  <a:gd name="adj1" fmla="val 16200000"/>
                  <a:gd name="adj2" fmla="val 1616918"/>
                </a:avLst>
              </a:prstGeom>
              <a:ln>
                <a:solidFill>
                  <a:srgbClr val="92D050"/>
                </a:solidFill>
                <a:prstDash val="sysDash"/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1B6E9C1-053B-15DB-070B-1B0EA8229E9C}"/>
              </a:ext>
            </a:extLst>
          </p:cNvPr>
          <p:cNvCxnSpPr/>
          <p:nvPr/>
        </p:nvCxnSpPr>
        <p:spPr>
          <a:xfrm>
            <a:off x="8354060" y="3184342"/>
            <a:ext cx="0" cy="1267365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387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2D404-CDCA-B055-1595-F40787A1D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Booster injection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AA093-3891-122B-E945-5B386561A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6331309" cy="4525963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The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horizontal injection dipoles + septum </a:t>
            </a:r>
            <a:r>
              <a:rPr lang="en-US" sz="2000" dirty="0"/>
              <a:t>add a little over one complete turn: </a:t>
            </a:r>
            <a:r>
              <a:rPr lang="en-US" sz="2000" b="1" dirty="0">
                <a:solidFill>
                  <a:srgbClr val="0000FF"/>
                </a:solidFill>
              </a:rPr>
              <a:t>rotation of ~1.07 [2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p</a:t>
            </a:r>
            <a:r>
              <a:rPr lang="en-US" sz="2000" b="1" dirty="0">
                <a:solidFill>
                  <a:srgbClr val="0000FF"/>
                </a:solidFill>
              </a:rPr>
              <a:t>].</a:t>
            </a:r>
          </a:p>
          <a:p>
            <a:pPr marL="36513" indent="0">
              <a:buNone/>
            </a:pPr>
            <a:endParaRPr lang="en-US" sz="2000" dirty="0"/>
          </a:p>
          <a:p>
            <a:pPr marL="36513" indent="0">
              <a:buNone/>
            </a:pPr>
            <a:r>
              <a:rPr lang="en-US" sz="2000" dirty="0"/>
              <a:t>The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deflections </a:t>
            </a:r>
            <a:r>
              <a:rPr lang="en-US" sz="2000" dirty="0"/>
              <a:t>(quad + kicker) contribute very little, </a:t>
            </a:r>
            <a:r>
              <a:rPr lang="en-US" sz="2000" b="1" dirty="0">
                <a:solidFill>
                  <a:srgbClr val="0000FF"/>
                </a:solidFill>
              </a:rPr>
              <a:t>rotation ~0.002 [2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p</a:t>
            </a:r>
            <a:r>
              <a:rPr lang="en-US" sz="2000" b="1" dirty="0">
                <a:solidFill>
                  <a:srgbClr val="0000FF"/>
                </a:solidFill>
              </a:rPr>
              <a:t>].</a:t>
            </a:r>
          </a:p>
          <a:p>
            <a:pPr marL="36513" indent="0">
              <a:buNone/>
            </a:pPr>
            <a:endParaRPr lang="en-US" sz="2000" b="1" dirty="0">
              <a:solidFill>
                <a:srgbClr val="0000FF"/>
              </a:solidFill>
            </a:endParaRPr>
          </a:p>
          <a:p>
            <a:pPr marL="36513" indent="0">
              <a:buNone/>
            </a:pPr>
            <a:r>
              <a:rPr lang="en-US" sz="2000" dirty="0"/>
              <a:t>Little concern if </a:t>
            </a:r>
            <a:r>
              <a:rPr lang="en-US" sz="2000" b="1" i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is vertical </a:t>
            </a:r>
            <a:r>
              <a:rPr lang="en-US" sz="2000" dirty="0"/>
              <a:t>when the beams enter this region.</a:t>
            </a:r>
          </a:p>
          <a:p>
            <a:pPr marL="36513" indent="0">
              <a:buNone/>
            </a:pP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4CD349-0FF1-C615-D898-0006CB10EA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61" t="8571" r="6848" b="19301"/>
          <a:stretch/>
        </p:blipFill>
        <p:spPr>
          <a:xfrm>
            <a:off x="7516985" y="89670"/>
            <a:ext cx="3571665" cy="1746180"/>
          </a:xfrm>
          <a:prstGeom prst="rect">
            <a:avLst/>
          </a:prstGeom>
        </p:spPr>
      </p:pic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601A65B2-3BDB-570C-0E22-45D35A447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0995" y="2005559"/>
            <a:ext cx="4715670" cy="37725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CC046B-738F-F906-C0AF-56A77D8ADE6D}"/>
              </a:ext>
            </a:extLst>
          </p:cNvPr>
          <p:cNvSpPr txBox="1"/>
          <p:nvPr/>
        </p:nvSpPr>
        <p:spPr>
          <a:xfrm>
            <a:off x="9398830" y="120749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~150 mrad</a:t>
            </a:r>
            <a:endParaRPr lang="en-GB" sz="14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951B0C-7B54-CE28-A762-71C1BD74C057}"/>
              </a:ext>
            </a:extLst>
          </p:cNvPr>
          <p:cNvSpPr txBox="1"/>
          <p:nvPr/>
        </p:nvSpPr>
        <p:spPr>
          <a:xfrm>
            <a:off x="9782880" y="988903"/>
            <a:ext cx="1125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~0.25 mrad</a:t>
            </a:r>
            <a:endParaRPr lang="en-GB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456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6AAC-EDA5-0D73-EE30-6D3C77118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Booster ramp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316BF-B11F-2A18-684C-6A7B55F1C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6907383" cy="4525963"/>
          </a:xfrm>
        </p:spPr>
        <p:txBody>
          <a:bodyPr>
            <a:normAutofit/>
          </a:bodyPr>
          <a:lstStyle/>
          <a:p>
            <a:pPr marL="36513" indent="0">
              <a:spcBef>
                <a:spcPts val="1200"/>
              </a:spcBef>
              <a:buNone/>
            </a:pPr>
            <a:r>
              <a:rPr lang="en-US" sz="2000" dirty="0"/>
              <a:t>Injection into the booster of bunch with vertical polarization.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2000" dirty="0"/>
              <a:t>The polarization must be maintained throughout the ramp. A study by Z Duan seemed to indicate </a:t>
            </a:r>
            <a:r>
              <a:rPr lang="en-US" sz="2000" b="1" dirty="0">
                <a:solidFill>
                  <a:srgbClr val="3399FF"/>
                </a:solidFill>
              </a:rPr>
              <a:t>good preservation for the booster </a:t>
            </a:r>
            <a:r>
              <a:rPr lang="en-US" sz="2000" dirty="0"/>
              <a:t>– to be confirmed.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2000" dirty="0"/>
              <a:t>The </a:t>
            </a:r>
            <a:r>
              <a:rPr lang="en-US" sz="2000" b="1" dirty="0">
                <a:solidFill>
                  <a:srgbClr val="3399FF"/>
                </a:solidFill>
              </a:rPr>
              <a:t>installation of 2 snakes </a:t>
            </a:r>
            <a:r>
              <a:rPr lang="en-US" sz="2000" dirty="0"/>
              <a:t>(180</a:t>
            </a:r>
            <a:r>
              <a:rPr lang="en-US" sz="2000" dirty="0">
                <a:sym typeface="Symbol" panose="05050102010706020507" pitchFamily="18" charset="2"/>
              </a:rPr>
              <a:t></a:t>
            </a:r>
            <a:r>
              <a:rPr lang="en-US" sz="2000" dirty="0"/>
              <a:t> polarization flip, RHIC, </a:t>
            </a:r>
            <a:r>
              <a:rPr lang="en-US" sz="2000" dirty="0">
                <a:latin typeface="Symbol" panose="05050102010706020507" pitchFamily="18" charset="2"/>
              </a:rPr>
              <a:t>n</a:t>
            </a:r>
            <a:r>
              <a:rPr lang="en-US" sz="2000" baseline="-25000" dirty="0"/>
              <a:t>s</a:t>
            </a:r>
            <a:r>
              <a:rPr lang="en-US" sz="2000" dirty="0"/>
              <a:t> = 1/2 !) or of a </a:t>
            </a:r>
            <a:r>
              <a:rPr lang="en-US" sz="2000" b="1" dirty="0">
                <a:solidFill>
                  <a:srgbClr val="3399FF"/>
                </a:solidFill>
              </a:rPr>
              <a:t>partial snake </a:t>
            </a:r>
            <a:r>
              <a:rPr lang="en-US" sz="2000" dirty="0"/>
              <a:t>(AGS) could boost preservation of polarization by making it less sensitive to resonances.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ACE58A-8C3D-7A9C-6B71-D518D4CD2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09010" y="807660"/>
            <a:ext cx="4093398" cy="26061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CA54D0-2BDC-9846-7E9B-34E646BC3D15}"/>
              </a:ext>
            </a:extLst>
          </p:cNvPr>
          <p:cNvSpPr txBox="1"/>
          <p:nvPr/>
        </p:nvSpPr>
        <p:spPr>
          <a:xfrm>
            <a:off x="7709010" y="274638"/>
            <a:ext cx="3565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GB" sz="12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Z. Duan, 182nd FCC-</a:t>
            </a:r>
            <a:r>
              <a:rPr lang="en-GB" sz="1200" b="1" i="1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ee</a:t>
            </a:r>
            <a:r>
              <a:rPr lang="en-GB" sz="1200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 Optics Design Meeting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BB8A30-5B8A-A983-650E-D3EA69188F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884" y="3669813"/>
            <a:ext cx="4705116" cy="14443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589044-EBB9-1B62-2D5E-CD3A2AEDC7ED}"/>
              </a:ext>
            </a:extLst>
          </p:cNvPr>
          <p:cNvSpPr txBox="1"/>
          <p:nvPr/>
        </p:nvSpPr>
        <p:spPr>
          <a:xfrm>
            <a:off x="7335014" y="5329068"/>
            <a:ext cx="45601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Ring with 2 snakes: polarization is up in one half and down in the other half of the ring.</a:t>
            </a:r>
            <a:endParaRPr lang="en-GB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04188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B0CA4-AAC5-CA9D-B671-09C9D5FFC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Booster to collider transfer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A632F-C382-202C-BC6E-3FF6288E4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300" y="1166019"/>
            <a:ext cx="11055019" cy="3031082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No detailed design available for this presentation.</a:t>
            </a:r>
          </a:p>
          <a:p>
            <a:pPr marL="36513" indent="0">
              <a:buNone/>
            </a:pPr>
            <a:r>
              <a:rPr lang="en-US" sz="2000" dirty="0"/>
              <a:t>It is planned to:</a:t>
            </a:r>
          </a:p>
          <a:p>
            <a:pPr lvl="1"/>
            <a:r>
              <a:rPr lang="en-GB" sz="1800" dirty="0"/>
              <a:t>Deflect the beam out of the booster horizontally.</a:t>
            </a:r>
          </a:p>
          <a:p>
            <a:pPr lvl="1"/>
            <a:r>
              <a:rPr lang="en-GB" sz="1800" dirty="0"/>
              <a:t>Use vertical bends to bring the beam into the plane of the collider.</a:t>
            </a:r>
          </a:p>
          <a:p>
            <a:pPr lvl="1"/>
            <a:r>
              <a:rPr lang="en-GB" sz="1800" dirty="0"/>
              <a:t>Inject horizontally into the collider.</a:t>
            </a:r>
          </a:p>
          <a:p>
            <a:pPr lvl="1"/>
            <a:endParaRPr lang="en-GB" sz="1800" dirty="0"/>
          </a:p>
          <a:p>
            <a:pPr marL="36513" indent="0">
              <a:buNone/>
            </a:pPr>
            <a:r>
              <a:rPr lang="en-GB" sz="2000" dirty="0"/>
              <a:t>This order (no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interleaved</a:t>
            </a:r>
            <a:r>
              <a:rPr lang="en-GB" sz="2000" dirty="0"/>
              <a:t> of H/V bending) will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preserve</a:t>
            </a:r>
            <a:r>
              <a:rPr lang="en-GB" sz="2000" dirty="0"/>
              <a:t> the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</a:t>
            </a:r>
            <a:r>
              <a:rPr lang="en-GB" sz="2000" b="1" i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dirty="0"/>
              <a:t>from booster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 collider.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590341-FC9A-7C02-E0C9-086CFE6C40F8}"/>
              </a:ext>
            </a:extLst>
          </p:cNvPr>
          <p:cNvGrpSpPr/>
          <p:nvPr/>
        </p:nvGrpSpPr>
        <p:grpSpPr>
          <a:xfrm>
            <a:off x="2178690" y="4043480"/>
            <a:ext cx="5511118" cy="1439305"/>
            <a:chOff x="3388447" y="3717920"/>
            <a:chExt cx="5511118" cy="1439305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354D5E0F-1DF3-F9B4-24FE-E8A36C3219C5}"/>
                </a:ext>
              </a:extLst>
            </p:cNvPr>
            <p:cNvCxnSpPr/>
            <p:nvPr/>
          </p:nvCxnSpPr>
          <p:spPr>
            <a:xfrm>
              <a:off x="3484460" y="4197101"/>
              <a:ext cx="5415105" cy="0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274079B-F92E-73BD-80E3-8E985E1C5982}"/>
                </a:ext>
              </a:extLst>
            </p:cNvPr>
            <p:cNvCxnSpPr/>
            <p:nvPr/>
          </p:nvCxnSpPr>
          <p:spPr>
            <a:xfrm>
              <a:off x="3388447" y="5157225"/>
              <a:ext cx="5415105" cy="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Arc 6">
              <a:extLst>
                <a:ext uri="{FF2B5EF4-FFF2-40B4-BE49-F238E27FC236}">
                  <a16:creationId xmlns:a16="http://schemas.microsoft.com/office/drawing/2014/main" id="{C50F39C0-48FA-8418-DCDB-584999609871}"/>
                </a:ext>
              </a:extLst>
            </p:cNvPr>
            <p:cNvSpPr/>
            <p:nvPr/>
          </p:nvSpPr>
          <p:spPr>
            <a:xfrm rot="17634445">
              <a:off x="6797866" y="4195670"/>
              <a:ext cx="914400" cy="914400"/>
            </a:xfrm>
            <a:prstGeom prst="arc">
              <a:avLst>
                <a:gd name="adj1" fmla="val 16803207"/>
                <a:gd name="adj2" fmla="val 19742979"/>
              </a:avLst>
            </a:prstGeom>
            <a:ln>
              <a:solidFill>
                <a:srgbClr val="99FF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Arc 7">
              <a:extLst>
                <a:ext uri="{FF2B5EF4-FFF2-40B4-BE49-F238E27FC236}">
                  <a16:creationId xmlns:a16="http://schemas.microsoft.com/office/drawing/2014/main" id="{CEBF93E3-46FD-5C78-3069-3A71CE0D68EB}"/>
                </a:ext>
              </a:extLst>
            </p:cNvPr>
            <p:cNvSpPr/>
            <p:nvPr/>
          </p:nvSpPr>
          <p:spPr>
            <a:xfrm rot="7140882">
              <a:off x="5704569" y="4235188"/>
              <a:ext cx="914400" cy="914400"/>
            </a:xfrm>
            <a:prstGeom prst="arc">
              <a:avLst>
                <a:gd name="adj1" fmla="val 16803207"/>
                <a:gd name="adj2" fmla="val 19742979"/>
              </a:avLst>
            </a:prstGeom>
            <a:ln>
              <a:solidFill>
                <a:srgbClr val="99FF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17A6C7B-CF0F-B750-B1ED-B8320393166E}"/>
                </a:ext>
              </a:extLst>
            </p:cNvPr>
            <p:cNvCxnSpPr/>
            <p:nvPr/>
          </p:nvCxnSpPr>
          <p:spPr>
            <a:xfrm flipH="1">
              <a:off x="6495952" y="4385149"/>
              <a:ext cx="384050" cy="614480"/>
            </a:xfrm>
            <a:prstGeom prst="line">
              <a:avLst/>
            </a:prstGeom>
            <a:ln>
              <a:solidFill>
                <a:srgbClr val="99FF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8CCF108-4E55-B010-5DDF-14ED993D8B15}"/>
                </a:ext>
              </a:extLst>
            </p:cNvPr>
            <p:cNvSpPr txBox="1"/>
            <p:nvPr/>
          </p:nvSpPr>
          <p:spPr>
            <a:xfrm>
              <a:off x="3571927" y="3864946"/>
              <a:ext cx="8402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booster</a:t>
              </a:r>
              <a:endParaRPr lang="en-GB" sz="14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6462AC-7BEA-C7C9-D3AA-3723E58F4774}"/>
                </a:ext>
              </a:extLst>
            </p:cNvPr>
            <p:cNvSpPr txBox="1"/>
            <p:nvPr/>
          </p:nvSpPr>
          <p:spPr>
            <a:xfrm>
              <a:off x="3388447" y="4845740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00FF"/>
                  </a:solidFill>
                  <a:latin typeface="+mj-lt"/>
                </a:rPr>
                <a:t>collider</a:t>
              </a:r>
              <a:endParaRPr lang="en-GB" sz="1400" b="1" dirty="0">
                <a:solidFill>
                  <a:srgbClr val="0000FF"/>
                </a:solidFill>
                <a:latin typeface="+mj-lt"/>
              </a:endParaRPr>
            </a:p>
          </p:txBody>
        </p:sp>
        <p:sp>
          <p:nvSpPr>
            <p:cNvPr id="13" name="Arrow: Up 12">
              <a:extLst>
                <a:ext uri="{FF2B5EF4-FFF2-40B4-BE49-F238E27FC236}">
                  <a16:creationId xmlns:a16="http://schemas.microsoft.com/office/drawing/2014/main" id="{13483BD9-FE8D-0790-CE8A-0AB0DD6A9C1F}"/>
                </a:ext>
              </a:extLst>
            </p:cNvPr>
            <p:cNvSpPr/>
            <p:nvPr/>
          </p:nvSpPr>
          <p:spPr>
            <a:xfrm>
              <a:off x="7363365" y="3717920"/>
              <a:ext cx="166388" cy="466992"/>
            </a:xfrm>
            <a:prstGeom prst="upArrow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row: Up 13">
              <a:extLst>
                <a:ext uri="{FF2B5EF4-FFF2-40B4-BE49-F238E27FC236}">
                  <a16:creationId xmlns:a16="http://schemas.microsoft.com/office/drawing/2014/main" id="{387003BC-F712-D127-0BD9-5D47E5B0A821}"/>
                </a:ext>
              </a:extLst>
            </p:cNvPr>
            <p:cNvSpPr/>
            <p:nvPr/>
          </p:nvSpPr>
          <p:spPr>
            <a:xfrm>
              <a:off x="5623386" y="4679634"/>
              <a:ext cx="166388" cy="466992"/>
            </a:xfrm>
            <a:prstGeom prst="upArrow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row: Up 14">
              <a:extLst>
                <a:ext uri="{FF2B5EF4-FFF2-40B4-BE49-F238E27FC236}">
                  <a16:creationId xmlns:a16="http://schemas.microsoft.com/office/drawing/2014/main" id="{2CFC8CDE-08C6-DE4F-F6C6-3877E180C7A2}"/>
                </a:ext>
              </a:extLst>
            </p:cNvPr>
            <p:cNvSpPr/>
            <p:nvPr/>
          </p:nvSpPr>
          <p:spPr>
            <a:xfrm rot="15912663">
              <a:off x="6441937" y="4361619"/>
              <a:ext cx="166388" cy="466992"/>
            </a:xfrm>
            <a:prstGeom prst="upArrow">
              <a:avLst/>
            </a:prstGeom>
            <a:solidFill>
              <a:schemeClr val="accent3">
                <a:lumMod val="40000"/>
                <a:lumOff val="6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19085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F67BA-BEA4-8D6A-E8B5-B5651A593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Polarimetry, depolarization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82204-043F-8B93-3688-3335433F2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Injection of polarized bunches requires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polarimeters </a:t>
            </a:r>
            <a:r>
              <a:rPr lang="en-US" sz="2000" dirty="0"/>
              <a:t>along the chain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from source to collider </a:t>
            </a:r>
            <a:r>
              <a:rPr lang="en-US" sz="2000" dirty="0"/>
              <a:t>for tuning and diagnostics. 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2000" dirty="0"/>
              <a:t>Rough inventory:</a:t>
            </a:r>
          </a:p>
          <a:p>
            <a:pPr lvl="1"/>
            <a:r>
              <a:rPr lang="en-US" sz="1800" dirty="0"/>
              <a:t>2 polarimeters in the collider (e+ and e-).</a:t>
            </a:r>
          </a:p>
          <a:p>
            <a:pPr lvl="1"/>
            <a:r>
              <a:rPr lang="en-US" sz="1800" dirty="0"/>
              <a:t>2 polarimeters in the booster, able to measure from injection to flat top.</a:t>
            </a:r>
          </a:p>
          <a:p>
            <a:pPr lvl="2"/>
            <a:r>
              <a:rPr lang="en-US" sz="1600" dirty="0"/>
              <a:t>But not necessarily continuously along the ramp?</a:t>
            </a:r>
            <a:endParaRPr lang="en-US" sz="1400" dirty="0"/>
          </a:p>
          <a:p>
            <a:pPr lvl="1"/>
            <a:r>
              <a:rPr lang="en-US" sz="1800" dirty="0"/>
              <a:t>1 polarimeter at the end of the LINAC.</a:t>
            </a:r>
          </a:p>
          <a:p>
            <a:pPr lvl="1"/>
            <a:r>
              <a:rPr lang="en-US" sz="1800" dirty="0"/>
              <a:t>1 polarimeter per damping ring. Rely on </a:t>
            </a:r>
            <a:r>
              <a:rPr lang="en-US" sz="1800" dirty="0" err="1"/>
              <a:t>Touchek</a:t>
            </a:r>
            <a:r>
              <a:rPr lang="en-US" sz="1800" dirty="0"/>
              <a:t> lifetime?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2000" dirty="0"/>
              <a:t>Needs to be backed by </a:t>
            </a:r>
            <a:r>
              <a:rPr lang="en-US" sz="2000"/>
              <a:t>a design </a:t>
            </a:r>
            <a:r>
              <a:rPr lang="en-US" sz="2000" dirty="0"/>
              <a:t>study.</a:t>
            </a:r>
          </a:p>
          <a:p>
            <a:pPr marL="36513" indent="0">
              <a:buNone/>
            </a:pPr>
            <a:endParaRPr lang="en-US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36513" indent="0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Depolarizers</a:t>
            </a:r>
            <a:r>
              <a:rPr lang="en-US" sz="2000" dirty="0"/>
              <a:t> will also be required in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all rings </a:t>
            </a:r>
            <a:r>
              <a:rPr lang="en-US" sz="2000" dirty="0"/>
              <a:t>– DR, booster, collider – to determine the spin tune and calibrate the polarimeters.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79915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n aerial view of a land with a circle in the middle&#10;&#10;Description automatically generated">
            <a:extLst>
              <a:ext uri="{FF2B5EF4-FFF2-40B4-BE49-F238E27FC236}">
                <a16:creationId xmlns:a16="http://schemas.microsoft.com/office/drawing/2014/main" id="{A54C5946-78D1-B704-75B0-228AF96C74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0800" cy="8568560"/>
          </a:xfrm>
          <a:prstGeom prst="rect">
            <a:avLst/>
          </a:prstGeom>
        </p:spPr>
      </p:pic>
      <p:sp>
        <p:nvSpPr>
          <p:cNvPr id="8" name="Rectangle 8">
            <a:extLst>
              <a:ext uri="{FF2B5EF4-FFF2-40B4-BE49-F238E27FC236}">
                <a16:creationId xmlns:a16="http://schemas.microsoft.com/office/drawing/2014/main" id="{D8F06EEB-DE57-8E4A-A9EC-42446B78D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7830" y="5272440"/>
            <a:ext cx="3273672" cy="95410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solidFill>
                  <a:schemeClr val="bg1"/>
                </a:solidFill>
                <a:latin typeface="Calibri" charset="0"/>
              </a:rPr>
              <a:t>Jorg Wenninger</a:t>
            </a:r>
          </a:p>
          <a:p>
            <a:pPr algn="ctr"/>
            <a:r>
              <a:rPr lang="en-US" i="1" dirty="0">
                <a:solidFill>
                  <a:schemeClr val="bg1"/>
                </a:solidFill>
                <a:latin typeface="Calibri" charset="0"/>
              </a:rPr>
              <a:t>BE-OP-LHC</a:t>
            </a:r>
          </a:p>
          <a:p>
            <a:pPr algn="ctr"/>
            <a:endParaRPr lang="en-US" sz="1000" b="1" i="1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9372C5-BC58-6B4E-B0F8-C2D957A0E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515" y="395005"/>
            <a:ext cx="8717934" cy="193899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Calibri" charset="0"/>
              </a:rPr>
              <a:t>Thoughts on injecting polarized beams</a:t>
            </a:r>
            <a:endParaRPr lang="en-US" sz="6000" b="1" dirty="0">
              <a:solidFill>
                <a:schemeClr val="bg1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943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E3F12-2021-80B0-010E-A691F5ED2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DCF38-62FF-0C0E-DA84-C32938F78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Based on experience at SLC and RHIC for example,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production and injection of polarized </a:t>
            </a:r>
            <a:r>
              <a:rPr lang="en-US" sz="20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e+e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- seems feasible</a:t>
            </a:r>
            <a:r>
              <a:rPr lang="en-US" sz="2000" dirty="0"/>
              <a:t>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2000" dirty="0"/>
              <a:t>Production and injection of polarized beams must be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integrated into the design from the beginning</a:t>
            </a:r>
            <a:r>
              <a:rPr lang="en-US" sz="2000" dirty="0"/>
              <a:t> since it may require:</a:t>
            </a:r>
          </a:p>
          <a:p>
            <a:r>
              <a:rPr lang="en-US" sz="1800" dirty="0"/>
              <a:t>Dedicated sources of polarized e+/e-,</a:t>
            </a:r>
          </a:p>
          <a:p>
            <a:r>
              <a:rPr lang="en-US" sz="1800" dirty="0"/>
              <a:t>Optics and transfer design that integrate polarization aspects,</a:t>
            </a:r>
          </a:p>
          <a:p>
            <a:r>
              <a:rPr lang="en-US" sz="1800" dirty="0"/>
              <a:t>Devices to control and preserve the polarization (rotators, snakes),</a:t>
            </a:r>
          </a:p>
          <a:p>
            <a:r>
              <a:rPr lang="en-US" sz="1800" dirty="0"/>
              <a:t>Dedicated diagnostics.</a:t>
            </a:r>
          </a:p>
          <a:p>
            <a:pPr marL="36513" indent="0">
              <a:spcBef>
                <a:spcPts val="1200"/>
              </a:spcBef>
              <a:buNone/>
            </a:pPr>
            <a:r>
              <a:rPr lang="en-US" sz="2000" dirty="0"/>
              <a:t>There is however a need for a significant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design effort </a:t>
            </a:r>
            <a:r>
              <a:rPr lang="en-US" sz="2000" dirty="0"/>
              <a:t>which requires expertise and simulation tools </a:t>
            </a:r>
            <a:r>
              <a:rPr lang="en-US" sz="2000"/>
              <a:t>on polarization. </a:t>
            </a:r>
            <a:endParaRPr lang="en-US" dirty="0"/>
          </a:p>
          <a:p>
            <a:pPr marL="36513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57464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79857-8A7F-3A3D-0E5F-CF19568B2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A7204-B6B8-C226-9C6A-590FBEF12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497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6D620-4301-97DF-A2B7-81E262DFA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4CC1E-670E-12CE-8D4C-A63D12215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19"/>
            <a:ext cx="7253028" cy="4525963"/>
          </a:xfrm>
        </p:spPr>
        <p:txBody>
          <a:bodyPr>
            <a:normAutofit/>
          </a:bodyPr>
          <a:lstStyle/>
          <a:p>
            <a:r>
              <a:rPr lang="en-US" sz="2000" dirty="0"/>
              <a:t>The SLC at Stanford operated with </a:t>
            </a:r>
            <a:r>
              <a:rPr lang="en-US" sz="2000" b="1" dirty="0">
                <a:solidFill>
                  <a:srgbClr val="00B050"/>
                </a:solidFill>
              </a:rPr>
              <a:t>longitudinally polarized e- beams</a:t>
            </a:r>
            <a:r>
              <a:rPr lang="en-US" sz="2000" dirty="0"/>
              <a:t>.</a:t>
            </a:r>
          </a:p>
          <a:p>
            <a:r>
              <a:rPr lang="en-US" sz="2000" dirty="0"/>
              <a:t>The e- source produced </a:t>
            </a:r>
            <a:r>
              <a:rPr lang="en-US" sz="2000" b="1" dirty="0">
                <a:solidFill>
                  <a:srgbClr val="00B050"/>
                </a:solidFill>
              </a:rPr>
              <a:t>~80% longitudinally polarized e- </a:t>
            </a:r>
            <a:r>
              <a:rPr lang="en-US" sz="2000" dirty="0"/>
              <a:t>that were accelerated to ~1.2 GeV, injected for 8 </a:t>
            </a:r>
            <a:r>
              <a:rPr lang="en-US" sz="2000" dirty="0" err="1"/>
              <a:t>ms</a:t>
            </a:r>
            <a:r>
              <a:rPr lang="en-US" sz="2000" dirty="0"/>
              <a:t> into a damping ring, then transported to the IP.</a:t>
            </a:r>
          </a:p>
          <a:p>
            <a:pPr lvl="1"/>
            <a:r>
              <a:rPr lang="en-US" sz="1600" dirty="0"/>
              <a:t>The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/>
              <a:t> was rotated into the vertical plane before entering the RD with bends and solenoids. ST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/>
              <a:t> build up was negligible.</a:t>
            </a:r>
          </a:p>
          <a:p>
            <a:pPr lvl="1"/>
            <a:r>
              <a:rPr lang="en-US" sz="1600" dirty="0"/>
              <a:t>The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/>
              <a:t> was vertical at the exit of the DR.</a:t>
            </a:r>
          </a:p>
          <a:p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trajectory bumps </a:t>
            </a:r>
            <a:r>
              <a:rPr lang="en-US" sz="2000" dirty="0"/>
              <a:t>were used to rotate the spin orientation in the SLC arcs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from vertical to longitudinal </a:t>
            </a:r>
            <a:r>
              <a:rPr lang="en-US" sz="2000" dirty="0"/>
              <a:t>(see LEP solenoid compensation).</a:t>
            </a:r>
          </a:p>
          <a:p>
            <a:pPr lvl="1"/>
            <a:r>
              <a:rPr lang="en-US" sz="1600" dirty="0"/>
              <a:t>Solenoids were abandoned when SLC switched to flat beams (quality would have been compromised).</a:t>
            </a:r>
            <a:endParaRPr lang="en-GB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FB5C21-193B-8A8B-FBDE-2F2AD9639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0730" y="0"/>
            <a:ext cx="3077004" cy="629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07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4E979-4677-9E7F-4557-58B07DC3E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8289964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Motivation for injection of polarized beams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F7442-2573-3AFF-18BF-2CFA554CB0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Very accurate </a:t>
            </a:r>
            <a:r>
              <a:rPr lang="en-US" sz="2000" b="1" dirty="0">
                <a:solidFill>
                  <a:srgbClr val="3399FF"/>
                </a:solidFill>
              </a:rPr>
              <a:t>beam energy calibration </a:t>
            </a:r>
            <a:r>
              <a:rPr lang="en-US" sz="2000" dirty="0"/>
              <a:t>is driving the interest in </a:t>
            </a:r>
            <a:r>
              <a:rPr lang="en-US" sz="2000" b="1" dirty="0">
                <a:solidFill>
                  <a:srgbClr val="3399FF"/>
                </a:solidFill>
              </a:rPr>
              <a:t>transverse </a:t>
            </a:r>
            <a:r>
              <a:rPr lang="en-US" sz="2000" b="1" i="1" dirty="0">
                <a:solidFill>
                  <a:srgbClr val="3399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b="1" dirty="0">
                <a:solidFill>
                  <a:srgbClr val="3399FF"/>
                </a:solidFill>
              </a:rPr>
              <a:t> </a:t>
            </a:r>
            <a:r>
              <a:rPr lang="en-US" sz="2000" dirty="0"/>
              <a:t>at </a:t>
            </a:r>
            <a:r>
              <a:rPr lang="en-US" sz="2000" dirty="0" err="1"/>
              <a:t>FCCee</a:t>
            </a:r>
            <a:r>
              <a:rPr lang="en-US" sz="2000" dirty="0"/>
              <a:t>.</a:t>
            </a:r>
          </a:p>
          <a:p>
            <a:r>
              <a:rPr lang="en-US" sz="1800" dirty="0"/>
              <a:t>A polarization of ~10% should be sufficient but should be confirmed by a full depolarization process simulation including measurement errors of the polarimeter.  </a:t>
            </a:r>
          </a:p>
          <a:p>
            <a:pPr marL="36513" indent="0">
              <a:buNone/>
            </a:pPr>
            <a:endParaRPr lang="en-US" sz="2000" dirty="0"/>
          </a:p>
          <a:p>
            <a:pPr marL="36513" indent="0">
              <a:buNone/>
            </a:pPr>
            <a:r>
              <a:rPr lang="en-US" sz="2000" dirty="0"/>
              <a:t>The very long polarization build-up time can only be overcome in the collider itself with </a:t>
            </a:r>
            <a:r>
              <a:rPr lang="en-US" sz="2000" b="1" dirty="0">
                <a:solidFill>
                  <a:srgbClr val="3399FF"/>
                </a:solidFill>
              </a:rPr>
              <a:t>strong asymmetric wigglers</a:t>
            </a:r>
            <a:r>
              <a:rPr lang="en-US" sz="2000" dirty="0"/>
              <a:t> and an </a:t>
            </a:r>
            <a:r>
              <a:rPr lang="en-US" sz="2000" b="1" dirty="0"/>
              <a:t>operation model</a:t>
            </a:r>
            <a:r>
              <a:rPr lang="en-US" sz="2000" dirty="0"/>
              <a:t> that requires a ~</a:t>
            </a:r>
            <a:r>
              <a:rPr lang="en-US" sz="2000" b="1" dirty="0">
                <a:solidFill>
                  <a:srgbClr val="3399FF"/>
                </a:solidFill>
              </a:rPr>
              <a:t>2h period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3399FF"/>
                </a:solidFill>
              </a:rPr>
              <a:t>to polarize low intensity bunches</a:t>
            </a:r>
            <a:r>
              <a:rPr lang="en-US" sz="2000" dirty="0"/>
              <a:t> (synch. radiation power !) before injecting the main beam (wigglers off).</a:t>
            </a:r>
          </a:p>
          <a:p>
            <a:r>
              <a:rPr lang="en-US" sz="1800" dirty="0"/>
              <a:t>Frequent beam aborts can render this process quite inefficient.</a:t>
            </a:r>
          </a:p>
          <a:p>
            <a:endParaRPr lang="en-US" sz="2000" dirty="0"/>
          </a:p>
          <a:p>
            <a:pPr marL="36513" indent="0">
              <a:buNone/>
            </a:pPr>
            <a:r>
              <a:rPr lang="en-GB" sz="2000" dirty="0"/>
              <a:t>Consider injection of </a:t>
            </a:r>
            <a:r>
              <a:rPr lang="en-GB" sz="2000" b="1" dirty="0">
                <a:solidFill>
                  <a:srgbClr val="3399FF"/>
                </a:solidFill>
              </a:rPr>
              <a:t>e+/e- polarized ‘close to the source’ </a:t>
            </a:r>
            <a:r>
              <a:rPr lang="en-GB" sz="2000" dirty="0"/>
              <a:t>and transported through </a:t>
            </a:r>
            <a:r>
              <a:rPr lang="en-GB" sz="2000" dirty="0" err="1"/>
              <a:t>linac</a:t>
            </a:r>
            <a:r>
              <a:rPr lang="en-GB" sz="2000" dirty="0"/>
              <a:t>, transfer lines and transfer channels as well as through the booster.</a:t>
            </a:r>
          </a:p>
          <a:p>
            <a:r>
              <a:rPr lang="en-GB" sz="1800" dirty="0"/>
              <a:t>Challenge lies in </a:t>
            </a:r>
            <a:r>
              <a:rPr lang="en-GB" sz="1800" b="1" dirty="0">
                <a:solidFill>
                  <a:srgbClr val="3399FF"/>
                </a:solidFill>
              </a:rPr>
              <a:t>preserving the polarization </a:t>
            </a:r>
            <a:r>
              <a:rPr lang="en-GB" sz="1800" dirty="0"/>
              <a:t>through the chain.</a:t>
            </a:r>
          </a:p>
        </p:txBody>
      </p:sp>
    </p:spTree>
    <p:extLst>
      <p:ext uri="{BB962C8B-B14F-4D97-AF65-F5344CB8AC3E}">
        <p14:creationId xmlns:p14="http://schemas.microsoft.com/office/powerpoint/2010/main" val="2454277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6814E-1D2F-590B-B6C1-0E8F11E8B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253029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Spontaneous polarization in e+/e- rings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EFDD1-04FF-F272-8159-13635AF9F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816" y="1163105"/>
            <a:ext cx="11055019" cy="3725285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Spontaneous build-up of transverse polarization </a:t>
            </a:r>
            <a:r>
              <a:rPr lang="en-US" sz="2000" dirty="0"/>
              <a:t>in planar e+/e- rings (</a:t>
            </a:r>
            <a:r>
              <a:rPr lang="en-US" sz="2000" b="1" dirty="0"/>
              <a:t>Sokolov-</a:t>
            </a:r>
            <a:r>
              <a:rPr lang="en-US" sz="2000" b="1" dirty="0" err="1"/>
              <a:t>Ternov</a:t>
            </a:r>
            <a:r>
              <a:rPr lang="en-US" sz="2000" dirty="0"/>
              <a:t>) due to emission of synchrotron radiation.</a:t>
            </a:r>
          </a:p>
          <a:p>
            <a:pPr lvl="1"/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Small asymmetry </a:t>
            </a:r>
            <a:r>
              <a:rPr lang="en-US" sz="1800" dirty="0"/>
              <a:t>in the cross for synch radiation emission for ending up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with magnetic moment // or anti-//</a:t>
            </a:r>
            <a:r>
              <a:rPr lang="en-US" sz="1800" dirty="0"/>
              <a:t> to the guiding dipole field.</a:t>
            </a:r>
          </a:p>
          <a:p>
            <a:pPr lvl="1"/>
            <a:r>
              <a:rPr lang="en-US" sz="1800" dirty="0"/>
              <a:t>Asymptotic polarization level: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n-US" sz="1800" i="1" baseline="-25000" dirty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 = 92.4%</a:t>
            </a:r>
          </a:p>
          <a:p>
            <a:pPr lvl="1"/>
            <a:r>
              <a:rPr lang="en-US" sz="1800" dirty="0"/>
              <a:t>The polarization is aligned in the </a:t>
            </a:r>
            <a:r>
              <a:rPr lang="en-US" sz="1800" b="1" dirty="0"/>
              <a:t>vertical</a:t>
            </a:r>
            <a:r>
              <a:rPr lang="en-US" sz="1800" dirty="0"/>
              <a:t> direction (along </a:t>
            </a:r>
            <a:r>
              <a:rPr lang="en-US" sz="1800" b="1" dirty="0"/>
              <a:t>bending field</a:t>
            </a:r>
            <a:r>
              <a:rPr lang="en-US" sz="1800" dirty="0"/>
              <a:t>).  </a:t>
            </a:r>
            <a:endParaRPr lang="en-US" sz="1800" i="1" dirty="0"/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Build-up time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t</a:t>
            </a:r>
            <a:r>
              <a:rPr lang="en-US" sz="1800" i="1" baseline="-25000" dirty="0" err="1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1800" dirty="0"/>
              <a:t>:                                             or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At 45.6 GeV :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LEP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t</a:t>
            </a:r>
            <a:r>
              <a:rPr lang="en-US" sz="1800" i="1" baseline="-25000" dirty="0" err="1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1800" i="1" baseline="-25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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 5.5h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1800" dirty="0" err="1">
                <a:solidFill>
                  <a:schemeClr val="accent6">
                    <a:lumMod val="50000"/>
                  </a:schemeClr>
                </a:solidFill>
              </a:rPr>
              <a:t>FCCee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en-US" sz="1800" i="1" dirty="0" err="1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t</a:t>
            </a:r>
            <a:r>
              <a:rPr lang="en-US" sz="1800" i="1" baseline="-25000" dirty="0" err="1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en-US" sz="1800" i="1" baseline="-25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  <a:sym typeface="Symbol" panose="05050102010706020507" pitchFamily="18" charset="2"/>
              </a:rPr>
              <a:t></a:t>
            </a:r>
            <a:r>
              <a:rPr lang="en-US" sz="1800" i="1" dirty="0">
                <a:solidFill>
                  <a:schemeClr val="accent6">
                    <a:lumMod val="50000"/>
                  </a:schemeClr>
                </a:solidFill>
              </a:rPr>
              <a:t> 220h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354012" lvl="1" indent="0">
              <a:buNone/>
            </a:pPr>
            <a:endParaRPr lang="en-US" sz="1800" dirty="0"/>
          </a:p>
          <a:p>
            <a:pPr lvl="1"/>
            <a:endParaRPr lang="en-US" sz="1800" dirty="0"/>
          </a:p>
          <a:p>
            <a:endParaRPr lang="en-GB" sz="2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DED1F-3D9C-35E8-EB9C-4DBCF274C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7985" y="3245480"/>
            <a:ext cx="2496325" cy="7607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356F2C-1CC4-67C9-DA42-008401AE2643}"/>
              </a:ext>
            </a:extLst>
          </p:cNvPr>
          <p:cNvSpPr txBox="1"/>
          <p:nvPr/>
        </p:nvSpPr>
        <p:spPr>
          <a:xfrm>
            <a:off x="10175710" y="3067457"/>
            <a:ext cx="22269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C = circumference</a:t>
            </a: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R = radius</a:t>
            </a: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r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= bending radius</a:t>
            </a: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B = bending field</a:t>
            </a:r>
            <a:endParaRPr lang="en-GB" sz="16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C2B318-1FD7-093A-938D-E668347ABE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1664" y="3256176"/>
            <a:ext cx="3110131" cy="69978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37E85B1-8041-2E64-87A0-585759E60DCE}"/>
              </a:ext>
            </a:extLst>
          </p:cNvPr>
          <p:cNvSpPr/>
          <p:nvPr/>
        </p:nvSpPr>
        <p:spPr>
          <a:xfrm>
            <a:off x="5327900" y="3955956"/>
            <a:ext cx="1459390" cy="69978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531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9E51E-FB02-0ECE-B2CC-575CEA75E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269183" cy="714265"/>
          </a:xfrm>
        </p:spPr>
        <p:txBody>
          <a:bodyPr>
            <a:normAutofit/>
          </a:bodyPr>
          <a:lstStyle/>
          <a:p>
            <a:r>
              <a:rPr lang="en-US" dirty="0"/>
              <a:t>Spin precession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364235-B73F-C25E-9D12-E9F4B1610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20"/>
            <a:ext cx="11055019" cy="71426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Spin/polarization vector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precession</a:t>
            </a:r>
            <a:r>
              <a:rPr lang="en-US" sz="2000" dirty="0"/>
              <a:t> in EM fields is described by the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Thomas-BMT equation</a:t>
            </a:r>
            <a:r>
              <a:rPr lang="en-US" sz="2000" dirty="0"/>
              <a:t>:</a:t>
            </a:r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6DCC6F-06E7-F7FE-0637-36DDFAC78F19}"/>
              </a:ext>
            </a:extLst>
          </p:cNvPr>
          <p:cNvSpPr txBox="1"/>
          <p:nvPr/>
        </p:nvSpPr>
        <p:spPr>
          <a:xfrm>
            <a:off x="8867665" y="2938291"/>
            <a:ext cx="33243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B</a:t>
            </a:r>
            <a:r>
              <a:rPr lang="en-US" sz="1400" b="1" baseline="-25000" dirty="0">
                <a:solidFill>
                  <a:schemeClr val="accent6">
                    <a:lumMod val="50000"/>
                  </a:schemeClr>
                </a:solidFill>
                <a:latin typeface="+mn-lt"/>
                <a:sym typeface="Symbol" panose="05050102010706020507" pitchFamily="18" charset="2"/>
              </a:rPr>
              <a:t>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/ B</a:t>
            </a:r>
            <a:r>
              <a:rPr lang="en-US" sz="1400" b="1" baseline="-250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||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correspond the field components </a:t>
            </a:r>
            <a:r>
              <a:rPr lang="en-US" sz="1400" b="1" u="sng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orthogonal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/ </a:t>
            </a:r>
            <a:r>
              <a:rPr lang="en-US" sz="1400" b="1" u="sng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parallel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to the </a:t>
            </a:r>
            <a:r>
              <a:rPr lang="en-US" sz="1400" b="1" u="sng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particle velocity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.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a is the anomalous magnetic moment, a ~ 10</a:t>
            </a:r>
            <a:r>
              <a:rPr lang="en-US" sz="1400" b="1" baseline="300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-3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for e.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4DE09E-C0E2-EFAD-3757-555905926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943" y="1723137"/>
            <a:ext cx="6807249" cy="834852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EAFF9C9-F87C-8121-3BB0-8DD991EB8DBC}"/>
              </a:ext>
            </a:extLst>
          </p:cNvPr>
          <p:cNvSpPr txBox="1">
            <a:spLocks/>
          </p:cNvSpPr>
          <p:nvPr/>
        </p:nvSpPr>
        <p:spPr>
          <a:xfrm>
            <a:off x="609601" y="2808801"/>
            <a:ext cx="11055019" cy="7142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Font typeface="Lucida Grande"/>
              <a:buNone/>
            </a:pPr>
            <a:r>
              <a:rPr lang="en-US" sz="2000" dirty="0"/>
              <a:t>For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&gt;&gt; 1</a:t>
            </a:r>
            <a:r>
              <a:rPr lang="en-US" sz="2000" b="1" dirty="0"/>
              <a:t>:</a:t>
            </a:r>
            <a:r>
              <a:rPr lang="en-US" sz="2000" dirty="0"/>
              <a:t> </a:t>
            </a:r>
            <a:endParaRPr lang="en-GB" sz="20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BBDEF6F-DA8C-B2CD-C8C4-E9BE454728DB}"/>
              </a:ext>
            </a:extLst>
          </p:cNvPr>
          <p:cNvGrpSpPr/>
          <p:nvPr/>
        </p:nvGrpSpPr>
        <p:grpSpPr>
          <a:xfrm>
            <a:off x="1071534" y="3340104"/>
            <a:ext cx="6807249" cy="834852"/>
            <a:chOff x="840566" y="4153629"/>
            <a:chExt cx="6807249" cy="83485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019A7AC-219B-48CD-73A2-BB6E45C2F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0566" y="4153629"/>
              <a:ext cx="6807249" cy="834852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906FBA1-18C7-C155-80A6-DD5333DAA56C}"/>
                </a:ext>
              </a:extLst>
            </p:cNvPr>
            <p:cNvCxnSpPr>
              <a:cxnSpLocks/>
            </p:cNvCxnSpPr>
            <p:nvPr/>
          </p:nvCxnSpPr>
          <p:spPr>
            <a:xfrm>
              <a:off x="2914975" y="4284398"/>
              <a:ext cx="249632" cy="675928"/>
            </a:xfrm>
            <a:prstGeom prst="line">
              <a:avLst/>
            </a:prstGeom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63E7372-D61B-F289-90CC-E5D637D201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14975" y="4265943"/>
              <a:ext cx="249632" cy="694383"/>
            </a:xfrm>
            <a:prstGeom prst="line">
              <a:avLst/>
            </a:prstGeom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Left Brace 36">
            <a:extLst>
              <a:ext uri="{FF2B5EF4-FFF2-40B4-BE49-F238E27FC236}">
                <a16:creationId xmlns:a16="http://schemas.microsoft.com/office/drawing/2014/main" id="{D7444000-F973-21A6-9137-D359A840AFF6}"/>
              </a:ext>
            </a:extLst>
          </p:cNvPr>
          <p:cNvSpPr/>
          <p:nvPr/>
        </p:nvSpPr>
        <p:spPr>
          <a:xfrm rot="16200000">
            <a:off x="2761719" y="3545591"/>
            <a:ext cx="216523" cy="1689821"/>
          </a:xfrm>
          <a:prstGeom prst="leftBrace">
            <a:avLst/>
          </a:prstGeom>
          <a:ln>
            <a:solidFill>
              <a:srgbClr val="008E4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8E4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107784-D396-7569-4C2F-46B329A4AA7C}"/>
              </a:ext>
            </a:extLst>
          </p:cNvPr>
          <p:cNvSpPr txBox="1"/>
          <p:nvPr/>
        </p:nvSpPr>
        <p:spPr>
          <a:xfrm>
            <a:off x="1596919" y="4739216"/>
            <a:ext cx="23043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8E40"/>
                </a:solidFill>
                <a:latin typeface="+mj-lt"/>
              </a:rPr>
              <a:t>~ independent of </a:t>
            </a:r>
            <a:r>
              <a:rPr lang="en-US" sz="1600" b="1" dirty="0">
                <a:solidFill>
                  <a:srgbClr val="008E40"/>
                </a:solidFill>
                <a:latin typeface="Symbol" panose="05050102010706020507" pitchFamily="18" charset="2"/>
              </a:rPr>
              <a:t>g</a:t>
            </a:r>
            <a:r>
              <a:rPr lang="en-US" sz="1600" b="1" dirty="0">
                <a:solidFill>
                  <a:srgbClr val="008E40"/>
                </a:solidFill>
                <a:latin typeface="+mj-lt"/>
              </a:rPr>
              <a:t> for transverse B-fields !</a:t>
            </a:r>
            <a:endParaRPr lang="en-GB" sz="1600" b="1" dirty="0">
              <a:solidFill>
                <a:srgbClr val="008E40"/>
              </a:solidFill>
              <a:latin typeface="+mj-lt"/>
            </a:endParaRP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AFE11029-591D-EE9D-F5F3-8DA5D64E4331}"/>
              </a:ext>
            </a:extLst>
          </p:cNvPr>
          <p:cNvSpPr/>
          <p:nvPr/>
        </p:nvSpPr>
        <p:spPr>
          <a:xfrm rot="16200000">
            <a:off x="4569601" y="3818964"/>
            <a:ext cx="216523" cy="1081034"/>
          </a:xfrm>
          <a:prstGeom prst="leftBrac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C974221-BC12-FB09-52DD-7D62FE99D584}"/>
              </a:ext>
            </a:extLst>
          </p:cNvPr>
          <p:cNvSpPr txBox="1"/>
          <p:nvPr/>
        </p:nvSpPr>
        <p:spPr>
          <a:xfrm>
            <a:off x="3901220" y="4690202"/>
            <a:ext cx="2227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D60093"/>
                </a:solidFill>
                <a:latin typeface="+mj-lt"/>
              </a:rPr>
              <a:t>~ 1/</a:t>
            </a:r>
            <a:r>
              <a:rPr lang="en-US" sz="1600" b="1" dirty="0">
                <a:solidFill>
                  <a:srgbClr val="D60093"/>
                </a:solidFill>
                <a:latin typeface="Symbol" panose="05050102010706020507" pitchFamily="18" charset="2"/>
              </a:rPr>
              <a:t>g</a:t>
            </a:r>
            <a:r>
              <a:rPr lang="en-US" sz="1600" b="1" dirty="0">
                <a:solidFill>
                  <a:srgbClr val="D60093"/>
                </a:solidFill>
                <a:latin typeface="+mj-lt"/>
              </a:rPr>
              <a:t> for longitudinal B-fields (solenoids)</a:t>
            </a:r>
            <a:endParaRPr lang="en-GB" sz="1600" b="1" dirty="0">
              <a:solidFill>
                <a:srgbClr val="D60093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A44750D-159A-6320-CF1F-2096B33139F3}"/>
              </a:ext>
            </a:extLst>
          </p:cNvPr>
          <p:cNvSpPr txBox="1"/>
          <p:nvPr/>
        </p:nvSpPr>
        <p:spPr>
          <a:xfrm>
            <a:off x="10072408" y="1877645"/>
            <a:ext cx="2119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E represents the electric field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E2F5A2-CBB3-D40E-2C55-17C8589B0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38" y="1683173"/>
            <a:ext cx="2229161" cy="91452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8E5F01D-F42C-8FE8-1D9E-A60E2302215A}"/>
              </a:ext>
            </a:extLst>
          </p:cNvPr>
          <p:cNvCxnSpPr>
            <a:cxnSpLocks/>
          </p:cNvCxnSpPr>
          <p:nvPr/>
        </p:nvCxnSpPr>
        <p:spPr>
          <a:xfrm>
            <a:off x="6403240" y="3447455"/>
            <a:ext cx="249632" cy="675928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B4E75B-AAA3-5B62-A322-EC236ED7415B}"/>
              </a:ext>
            </a:extLst>
          </p:cNvPr>
          <p:cNvCxnSpPr>
            <a:cxnSpLocks/>
          </p:cNvCxnSpPr>
          <p:nvPr/>
        </p:nvCxnSpPr>
        <p:spPr>
          <a:xfrm flipH="1">
            <a:off x="6403240" y="3429000"/>
            <a:ext cx="249632" cy="694383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779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04C57-BF50-EC63-E047-44A20E4F5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B9783-46C5-22CF-5BDB-1DE7ADD61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269183" cy="714265"/>
          </a:xfrm>
        </p:spPr>
        <p:txBody>
          <a:bodyPr>
            <a:normAutofit/>
          </a:bodyPr>
          <a:lstStyle/>
          <a:p>
            <a:r>
              <a:rPr lang="en-US" dirty="0"/>
              <a:t>Spin tune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5163B-4505-135A-0B0C-99A5AA6456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795" y="1094948"/>
            <a:ext cx="7705318" cy="1502016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If the beam trajectory is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perturbed by a kick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q</a:t>
            </a:r>
            <a:r>
              <a:rPr lang="en-US" sz="2000" baseline="-25000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kick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/>
              <a:t>due to a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transverse magnetic field</a:t>
            </a:r>
            <a:r>
              <a:rPr lang="en-US" sz="2000" dirty="0"/>
              <a:t>, the associated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spin precession angle </a:t>
            </a:r>
            <a:r>
              <a:rPr lang="en-US" sz="20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q</a:t>
            </a:r>
            <a:r>
              <a:rPr lang="en-US" sz="2000" b="1" baseline="-250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spin</a:t>
            </a:r>
            <a:r>
              <a:rPr lang="en-US" sz="2000" baseline="-25000" dirty="0">
                <a:latin typeface="+mj-lt"/>
              </a:rPr>
              <a:t>  </a:t>
            </a:r>
            <a:r>
              <a:rPr lang="en-US" sz="2000" dirty="0">
                <a:latin typeface="+mj-lt"/>
              </a:rPr>
              <a:t>around the axis of the perturbing B-field is:</a:t>
            </a:r>
            <a:endParaRPr lang="en-GB" sz="2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9CA70A0-48D1-4F41-E46B-3E8E6BBCB7B1}"/>
              </a:ext>
            </a:extLst>
          </p:cNvPr>
          <p:cNvSpPr txBox="1">
            <a:spLocks/>
          </p:cNvSpPr>
          <p:nvPr/>
        </p:nvSpPr>
        <p:spPr>
          <a:xfrm>
            <a:off x="609600" y="3096009"/>
            <a:ext cx="11055019" cy="7142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dirty="0"/>
              <a:t>In a perfectly planar ring, the number of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spin precessions per turn </a:t>
            </a:r>
            <a:r>
              <a:rPr lang="en-US" sz="2000" dirty="0"/>
              <a:t>around the </a:t>
            </a:r>
            <a:r>
              <a:rPr lang="en-US" sz="2000" b="1" dirty="0"/>
              <a:t>vertical bending field </a:t>
            </a:r>
            <a:r>
              <a:rPr lang="en-US" sz="2000" dirty="0"/>
              <a:t>is proportional to the integrated magnetic field which defines the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energy</a:t>
            </a:r>
            <a:r>
              <a:rPr lang="en-US" sz="2000" dirty="0"/>
              <a:t>:</a:t>
            </a:r>
            <a:endParaRPr lang="en-GB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1CF0B0A-4CD4-1E96-72E8-9EC9CA1BC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276" y="3712002"/>
            <a:ext cx="3433729" cy="90755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59BC75E-B4BB-C939-4FA6-4678FF21DB4F}"/>
              </a:ext>
            </a:extLst>
          </p:cNvPr>
          <p:cNvSpPr txBox="1"/>
          <p:nvPr/>
        </p:nvSpPr>
        <p:spPr>
          <a:xfrm>
            <a:off x="4929888" y="3956659"/>
            <a:ext cx="5799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n</a:t>
            </a:r>
            <a:r>
              <a:rPr lang="en-US" sz="1600" baseline="-250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= no of precessions / turn =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q</a:t>
            </a:r>
            <a:r>
              <a:rPr lang="en-US" sz="1600" baseline="-250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spin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(1-turn)/2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p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=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spin tune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CFA303-F3E0-3F9F-BB48-A079A8DC0C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095" y="2128059"/>
            <a:ext cx="2819794" cy="57158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566BC25-C573-DC57-05AB-D4EA5E889213}"/>
              </a:ext>
            </a:extLst>
          </p:cNvPr>
          <p:cNvGrpSpPr/>
          <p:nvPr/>
        </p:nvGrpSpPr>
        <p:grpSpPr>
          <a:xfrm>
            <a:off x="8400300" y="357264"/>
            <a:ext cx="6935121" cy="5155255"/>
            <a:chOff x="8177698" y="722918"/>
            <a:chExt cx="6935121" cy="515525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1110B36-FC13-18D8-AE05-BD6182EBD5B9}"/>
                </a:ext>
              </a:extLst>
            </p:cNvPr>
            <p:cNvGrpSpPr/>
            <p:nvPr/>
          </p:nvGrpSpPr>
          <p:grpSpPr>
            <a:xfrm>
              <a:off x="8177698" y="722918"/>
              <a:ext cx="6935121" cy="5155255"/>
              <a:chOff x="1256970" y="2607807"/>
              <a:chExt cx="6935121" cy="5155255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C5E4E95D-88C0-C0EB-63AF-7764F7E33669}"/>
                  </a:ext>
                </a:extLst>
              </p:cNvPr>
              <p:cNvGrpSpPr/>
              <p:nvPr/>
            </p:nvGrpSpPr>
            <p:grpSpPr>
              <a:xfrm>
                <a:off x="1256970" y="2607807"/>
                <a:ext cx="2716397" cy="1929219"/>
                <a:chOff x="1462957" y="2483593"/>
                <a:chExt cx="2716397" cy="1929219"/>
              </a:xfrm>
            </p:grpSpPr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125E4991-7262-2B63-4D76-2FDB7BB924F7}"/>
                    </a:ext>
                  </a:extLst>
                </p:cNvPr>
                <p:cNvGrpSpPr/>
                <p:nvPr/>
              </p:nvGrpSpPr>
              <p:grpSpPr>
                <a:xfrm>
                  <a:off x="1462957" y="2483593"/>
                  <a:ext cx="2716397" cy="1929219"/>
                  <a:chOff x="1462957" y="2483593"/>
                  <a:chExt cx="2716397" cy="1929219"/>
                </a:xfrm>
              </p:grpSpPr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E63DD4F4-F883-2EAA-AEF4-89385A085C38}"/>
                      </a:ext>
                    </a:extLst>
                  </p:cNvPr>
                  <p:cNvCxnSpPr/>
                  <p:nvPr/>
                </p:nvCxnSpPr>
                <p:spPr>
                  <a:xfrm>
                    <a:off x="2831575" y="2776115"/>
                    <a:ext cx="0" cy="1267365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  <a:headEnd type="triangl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45224ED4-8B2E-0FC3-D553-CAB7157800C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831575" y="3505810"/>
                    <a:ext cx="960125" cy="555334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  <a:headEnd type="triangl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>
                    <a:extLst>
                      <a:ext uri="{FF2B5EF4-FFF2-40B4-BE49-F238E27FC236}">
                        <a16:creationId xmlns:a16="http://schemas.microsoft.com/office/drawing/2014/main" id="{8463659F-5243-A8DE-BAE1-40BB221D3C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41020" y="4043480"/>
                    <a:ext cx="1186285" cy="17664"/>
                  </a:xfrm>
                  <a:prstGeom prst="straightConnector1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  <a:headEnd type="triangle" w="med" len="med"/>
                    <a:tailEnd type="none" w="med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F05321CF-4A03-FAA7-24E5-0EE05574E03A}"/>
                      </a:ext>
                    </a:extLst>
                  </p:cNvPr>
                  <p:cNvSpPr txBox="1"/>
                  <p:nvPr/>
                </p:nvSpPr>
                <p:spPr>
                  <a:xfrm>
                    <a:off x="1462957" y="4043480"/>
                    <a:ext cx="3000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lt"/>
                      </a:rPr>
                      <a:t>x</a:t>
                    </a:r>
                    <a:endParaRPr lang="en-GB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58BC0F25-FD9E-0C8C-8CD6-FBDEE00292B9}"/>
                      </a:ext>
                    </a:extLst>
                  </p:cNvPr>
                  <p:cNvSpPr txBox="1"/>
                  <p:nvPr/>
                </p:nvSpPr>
                <p:spPr>
                  <a:xfrm>
                    <a:off x="2835846" y="2483593"/>
                    <a:ext cx="30489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lt"/>
                      </a:rPr>
                      <a:t>y</a:t>
                    </a:r>
                    <a:endParaRPr lang="en-GB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atin typeface="+mj-lt"/>
                    </a:endParaRPr>
                  </a:p>
                </p:txBody>
              </p:sp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6DDDD921-F31A-6AC9-421C-5F1128489C42}"/>
                      </a:ext>
                    </a:extLst>
                  </p:cNvPr>
                  <p:cNvSpPr txBox="1"/>
                  <p:nvPr/>
                </p:nvSpPr>
                <p:spPr>
                  <a:xfrm>
                    <a:off x="3879272" y="3244334"/>
                    <a:ext cx="3000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j-lt"/>
                      </a:rPr>
                      <a:t>s</a:t>
                    </a:r>
                    <a:endParaRPr lang="en-GB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atin typeface="+mj-lt"/>
                    </a:endParaRPr>
                  </a:p>
                </p:txBody>
              </p:sp>
            </p:grp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71E9B1D8-8C0C-DAD1-0DD1-204D88C279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025070" y="4043480"/>
                  <a:ext cx="2154284" cy="17664"/>
                </a:xfrm>
                <a:prstGeom prst="line">
                  <a:avLst/>
                </a:prstGeom>
                <a:ln>
                  <a:prstDash val="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316562D3-2892-457E-2965-D95C69A452A2}"/>
                  </a:ext>
                </a:extLst>
              </p:cNvPr>
              <p:cNvSpPr/>
              <p:nvPr/>
            </p:nvSpPr>
            <p:spPr>
              <a:xfrm rot="16935193">
                <a:off x="3049415" y="2620386"/>
                <a:ext cx="3995213" cy="6290139"/>
              </a:xfrm>
              <a:prstGeom prst="arc">
                <a:avLst>
                  <a:gd name="adj1" fmla="val 16743881"/>
                  <a:gd name="adj2" fmla="val 19757137"/>
                </a:avLst>
              </a:prstGeom>
              <a:ln>
                <a:solidFill>
                  <a:srgbClr val="7030A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78D2B31-FF0E-57B6-3369-C3598A5A57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59704" y="1522064"/>
              <a:ext cx="414828" cy="758030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779EE85-EEEB-63AF-EB50-3FFC13A394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99283" y="2282805"/>
              <a:ext cx="742763" cy="0"/>
            </a:xfrm>
            <a:prstGeom prst="straightConnector1">
              <a:avLst/>
            </a:prstGeom>
            <a:ln w="38100">
              <a:solidFill>
                <a:srgbClr val="FF66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AE7C61D-B6F8-3D98-07D4-1B6ECE4ACF89}"/>
              </a:ext>
            </a:extLst>
          </p:cNvPr>
          <p:cNvSpPr/>
          <p:nvPr/>
        </p:nvSpPr>
        <p:spPr>
          <a:xfrm rot="19623032">
            <a:off x="8778234" y="1765646"/>
            <a:ext cx="284941" cy="297588"/>
          </a:xfrm>
          <a:custGeom>
            <a:avLst/>
            <a:gdLst>
              <a:gd name="connsiteX0" fmla="*/ 36364 w 606317"/>
              <a:gd name="connsiteY0" fmla="*/ 491565 h 892917"/>
              <a:gd name="connsiteX1" fmla="*/ 48890 w 606317"/>
              <a:gd name="connsiteY1" fmla="*/ 892398 h 892917"/>
              <a:gd name="connsiteX2" fmla="*/ 512353 w 606317"/>
              <a:gd name="connsiteY2" fmla="*/ 566721 h 892917"/>
              <a:gd name="connsiteX3" fmla="*/ 600035 w 606317"/>
              <a:gd name="connsiteY3" fmla="*/ 165889 h 892917"/>
              <a:gd name="connsiteX4" fmla="*/ 412145 w 606317"/>
              <a:gd name="connsiteY4" fmla="*/ 3050 h 892917"/>
              <a:gd name="connsiteX5" fmla="*/ 98994 w 606317"/>
              <a:gd name="connsiteY5" fmla="*/ 291149 h 892917"/>
              <a:gd name="connsiteX6" fmla="*/ 98994 w 606317"/>
              <a:gd name="connsiteY6" fmla="*/ 291149 h 892917"/>
              <a:gd name="connsiteX0" fmla="*/ 14052 w 582871"/>
              <a:gd name="connsiteY0" fmla="*/ 491565 h 757774"/>
              <a:gd name="connsiteX1" fmla="*/ 86868 w 582871"/>
              <a:gd name="connsiteY1" fmla="*/ 756746 h 757774"/>
              <a:gd name="connsiteX2" fmla="*/ 490041 w 582871"/>
              <a:gd name="connsiteY2" fmla="*/ 566721 h 757774"/>
              <a:gd name="connsiteX3" fmla="*/ 577723 w 582871"/>
              <a:gd name="connsiteY3" fmla="*/ 165889 h 757774"/>
              <a:gd name="connsiteX4" fmla="*/ 389833 w 582871"/>
              <a:gd name="connsiteY4" fmla="*/ 3050 h 757774"/>
              <a:gd name="connsiteX5" fmla="*/ 76682 w 582871"/>
              <a:gd name="connsiteY5" fmla="*/ 291149 h 757774"/>
              <a:gd name="connsiteX6" fmla="*/ 76682 w 582871"/>
              <a:gd name="connsiteY6" fmla="*/ 291149 h 757774"/>
              <a:gd name="connsiteX0" fmla="*/ 11120 w 579939"/>
              <a:gd name="connsiteY0" fmla="*/ 491565 h 763433"/>
              <a:gd name="connsiteX1" fmla="*/ 83936 w 579939"/>
              <a:gd name="connsiteY1" fmla="*/ 756746 h 763433"/>
              <a:gd name="connsiteX2" fmla="*/ 487109 w 579939"/>
              <a:gd name="connsiteY2" fmla="*/ 566721 h 763433"/>
              <a:gd name="connsiteX3" fmla="*/ 574791 w 579939"/>
              <a:gd name="connsiteY3" fmla="*/ 165889 h 763433"/>
              <a:gd name="connsiteX4" fmla="*/ 386901 w 579939"/>
              <a:gd name="connsiteY4" fmla="*/ 3050 h 763433"/>
              <a:gd name="connsiteX5" fmla="*/ 73750 w 579939"/>
              <a:gd name="connsiteY5" fmla="*/ 291149 h 763433"/>
              <a:gd name="connsiteX6" fmla="*/ 73750 w 579939"/>
              <a:gd name="connsiteY6" fmla="*/ 291149 h 763433"/>
              <a:gd name="connsiteX0" fmla="*/ 12834 w 577426"/>
              <a:gd name="connsiteY0" fmla="*/ 491339 h 756573"/>
              <a:gd name="connsiteX1" fmla="*/ 85650 w 577426"/>
              <a:gd name="connsiteY1" fmla="*/ 756520 h 756573"/>
              <a:gd name="connsiteX2" fmla="*/ 443606 w 577426"/>
              <a:gd name="connsiteY2" fmla="*/ 511229 h 756573"/>
              <a:gd name="connsiteX3" fmla="*/ 576505 w 577426"/>
              <a:gd name="connsiteY3" fmla="*/ 165663 h 756573"/>
              <a:gd name="connsiteX4" fmla="*/ 388615 w 577426"/>
              <a:gd name="connsiteY4" fmla="*/ 2824 h 756573"/>
              <a:gd name="connsiteX5" fmla="*/ 75464 w 577426"/>
              <a:gd name="connsiteY5" fmla="*/ 290923 h 756573"/>
              <a:gd name="connsiteX6" fmla="*/ 75464 w 577426"/>
              <a:gd name="connsiteY6" fmla="*/ 290923 h 756573"/>
              <a:gd name="connsiteX0" fmla="*/ 12834 w 579053"/>
              <a:gd name="connsiteY0" fmla="*/ 392526 h 657760"/>
              <a:gd name="connsiteX1" fmla="*/ 85650 w 579053"/>
              <a:gd name="connsiteY1" fmla="*/ 657707 h 657760"/>
              <a:gd name="connsiteX2" fmla="*/ 443606 w 579053"/>
              <a:gd name="connsiteY2" fmla="*/ 412416 h 657760"/>
              <a:gd name="connsiteX3" fmla="*/ 576505 w 579053"/>
              <a:gd name="connsiteY3" fmla="*/ 66850 h 657760"/>
              <a:gd name="connsiteX4" fmla="*/ 343397 w 579053"/>
              <a:gd name="connsiteY4" fmla="*/ 9519 h 657760"/>
              <a:gd name="connsiteX5" fmla="*/ 75464 w 579053"/>
              <a:gd name="connsiteY5" fmla="*/ 192110 h 657760"/>
              <a:gd name="connsiteX6" fmla="*/ 75464 w 579053"/>
              <a:gd name="connsiteY6" fmla="*/ 192110 h 657760"/>
              <a:gd name="connsiteX0" fmla="*/ 12834 w 526560"/>
              <a:gd name="connsiteY0" fmla="*/ 392526 h 657760"/>
              <a:gd name="connsiteX1" fmla="*/ 85650 w 526560"/>
              <a:gd name="connsiteY1" fmla="*/ 657707 h 657760"/>
              <a:gd name="connsiteX2" fmla="*/ 443606 w 526560"/>
              <a:gd name="connsiteY2" fmla="*/ 412416 h 657760"/>
              <a:gd name="connsiteX3" fmla="*/ 521239 w 526560"/>
              <a:gd name="connsiteY3" fmla="*/ 66850 h 657760"/>
              <a:gd name="connsiteX4" fmla="*/ 343397 w 526560"/>
              <a:gd name="connsiteY4" fmla="*/ 9519 h 657760"/>
              <a:gd name="connsiteX5" fmla="*/ 75464 w 526560"/>
              <a:gd name="connsiteY5" fmla="*/ 192110 h 657760"/>
              <a:gd name="connsiteX6" fmla="*/ 75464 w 526560"/>
              <a:gd name="connsiteY6" fmla="*/ 192110 h 657760"/>
              <a:gd name="connsiteX0" fmla="*/ 12105 w 522291"/>
              <a:gd name="connsiteY0" fmla="*/ 393162 h 658583"/>
              <a:gd name="connsiteX1" fmla="*/ 84921 w 522291"/>
              <a:gd name="connsiteY1" fmla="*/ 658343 h 658583"/>
              <a:gd name="connsiteX2" fmla="*/ 412732 w 522291"/>
              <a:gd name="connsiteY2" fmla="*/ 433149 h 658583"/>
              <a:gd name="connsiteX3" fmla="*/ 520510 w 522291"/>
              <a:gd name="connsiteY3" fmla="*/ 67486 h 658583"/>
              <a:gd name="connsiteX4" fmla="*/ 342668 w 522291"/>
              <a:gd name="connsiteY4" fmla="*/ 10155 h 658583"/>
              <a:gd name="connsiteX5" fmla="*/ 74735 w 522291"/>
              <a:gd name="connsiteY5" fmla="*/ 192746 h 658583"/>
              <a:gd name="connsiteX6" fmla="*/ 74735 w 522291"/>
              <a:gd name="connsiteY6" fmla="*/ 192746 h 658583"/>
              <a:gd name="connsiteX0" fmla="*/ 14878 w 525138"/>
              <a:gd name="connsiteY0" fmla="*/ 393162 h 588418"/>
              <a:gd name="connsiteX1" fmla="*/ 72621 w 525138"/>
              <a:gd name="connsiteY1" fmla="*/ 588005 h 588418"/>
              <a:gd name="connsiteX2" fmla="*/ 415505 w 525138"/>
              <a:gd name="connsiteY2" fmla="*/ 433149 h 588418"/>
              <a:gd name="connsiteX3" fmla="*/ 523283 w 525138"/>
              <a:gd name="connsiteY3" fmla="*/ 67486 h 588418"/>
              <a:gd name="connsiteX4" fmla="*/ 345441 w 525138"/>
              <a:gd name="connsiteY4" fmla="*/ 10155 h 588418"/>
              <a:gd name="connsiteX5" fmla="*/ 77508 w 525138"/>
              <a:gd name="connsiteY5" fmla="*/ 192746 h 588418"/>
              <a:gd name="connsiteX6" fmla="*/ 77508 w 525138"/>
              <a:gd name="connsiteY6" fmla="*/ 192746 h 588418"/>
              <a:gd name="connsiteX0" fmla="*/ 16946 w 527206"/>
              <a:gd name="connsiteY0" fmla="*/ 393162 h 602347"/>
              <a:gd name="connsiteX1" fmla="*/ 74689 w 527206"/>
              <a:gd name="connsiteY1" fmla="*/ 588005 h 602347"/>
              <a:gd name="connsiteX2" fmla="*/ 417573 w 527206"/>
              <a:gd name="connsiteY2" fmla="*/ 433149 h 602347"/>
              <a:gd name="connsiteX3" fmla="*/ 525351 w 527206"/>
              <a:gd name="connsiteY3" fmla="*/ 67486 h 602347"/>
              <a:gd name="connsiteX4" fmla="*/ 347509 w 527206"/>
              <a:gd name="connsiteY4" fmla="*/ 10155 h 602347"/>
              <a:gd name="connsiteX5" fmla="*/ 79576 w 527206"/>
              <a:gd name="connsiteY5" fmla="*/ 192746 h 602347"/>
              <a:gd name="connsiteX6" fmla="*/ 79576 w 527206"/>
              <a:gd name="connsiteY6" fmla="*/ 192746 h 602347"/>
              <a:gd name="connsiteX0" fmla="*/ 13673 w 522304"/>
              <a:gd name="connsiteY0" fmla="*/ 391657 h 586736"/>
              <a:gd name="connsiteX1" fmla="*/ 71416 w 522304"/>
              <a:gd name="connsiteY1" fmla="*/ 586500 h 586736"/>
              <a:gd name="connsiteX2" fmla="*/ 374106 w 522304"/>
              <a:gd name="connsiteY2" fmla="*/ 381402 h 586736"/>
              <a:gd name="connsiteX3" fmla="*/ 522078 w 522304"/>
              <a:gd name="connsiteY3" fmla="*/ 65981 h 586736"/>
              <a:gd name="connsiteX4" fmla="*/ 344236 w 522304"/>
              <a:gd name="connsiteY4" fmla="*/ 8650 h 586736"/>
              <a:gd name="connsiteX5" fmla="*/ 76303 w 522304"/>
              <a:gd name="connsiteY5" fmla="*/ 191241 h 586736"/>
              <a:gd name="connsiteX6" fmla="*/ 76303 w 522304"/>
              <a:gd name="connsiteY6" fmla="*/ 191241 h 586736"/>
              <a:gd name="connsiteX0" fmla="*/ 13673 w 477275"/>
              <a:gd name="connsiteY0" fmla="*/ 391657 h 586736"/>
              <a:gd name="connsiteX1" fmla="*/ 71416 w 477275"/>
              <a:gd name="connsiteY1" fmla="*/ 586500 h 586736"/>
              <a:gd name="connsiteX2" fmla="*/ 374106 w 477275"/>
              <a:gd name="connsiteY2" fmla="*/ 381402 h 586736"/>
              <a:gd name="connsiteX3" fmla="*/ 476861 w 477275"/>
              <a:gd name="connsiteY3" fmla="*/ 65981 h 586736"/>
              <a:gd name="connsiteX4" fmla="*/ 344236 w 477275"/>
              <a:gd name="connsiteY4" fmla="*/ 8650 h 586736"/>
              <a:gd name="connsiteX5" fmla="*/ 76303 w 477275"/>
              <a:gd name="connsiteY5" fmla="*/ 191241 h 586736"/>
              <a:gd name="connsiteX6" fmla="*/ 76303 w 477275"/>
              <a:gd name="connsiteY6" fmla="*/ 191241 h 586736"/>
              <a:gd name="connsiteX0" fmla="*/ 11950 w 475538"/>
              <a:gd name="connsiteY0" fmla="*/ 391657 h 558657"/>
              <a:gd name="connsiteX1" fmla="*/ 79741 w 475538"/>
              <a:gd name="connsiteY1" fmla="*/ 556355 h 558657"/>
              <a:gd name="connsiteX2" fmla="*/ 372383 w 475538"/>
              <a:gd name="connsiteY2" fmla="*/ 381402 h 558657"/>
              <a:gd name="connsiteX3" fmla="*/ 475138 w 475538"/>
              <a:gd name="connsiteY3" fmla="*/ 65981 h 558657"/>
              <a:gd name="connsiteX4" fmla="*/ 342513 w 475538"/>
              <a:gd name="connsiteY4" fmla="*/ 8650 h 558657"/>
              <a:gd name="connsiteX5" fmla="*/ 74580 w 475538"/>
              <a:gd name="connsiteY5" fmla="*/ 191241 h 558657"/>
              <a:gd name="connsiteX6" fmla="*/ 74580 w 475538"/>
              <a:gd name="connsiteY6" fmla="*/ 191241 h 558657"/>
              <a:gd name="connsiteX0" fmla="*/ 11079 w 474299"/>
              <a:gd name="connsiteY0" fmla="*/ 391134 h 559535"/>
              <a:gd name="connsiteX1" fmla="*/ 78870 w 474299"/>
              <a:gd name="connsiteY1" fmla="*/ 555832 h 559535"/>
              <a:gd name="connsiteX2" fmla="*/ 331319 w 474299"/>
              <a:gd name="connsiteY2" fmla="*/ 360783 h 559535"/>
              <a:gd name="connsiteX3" fmla="*/ 474267 w 474299"/>
              <a:gd name="connsiteY3" fmla="*/ 65458 h 559535"/>
              <a:gd name="connsiteX4" fmla="*/ 341642 w 474299"/>
              <a:gd name="connsiteY4" fmla="*/ 8127 h 559535"/>
              <a:gd name="connsiteX5" fmla="*/ 73709 w 474299"/>
              <a:gd name="connsiteY5" fmla="*/ 190718 h 559535"/>
              <a:gd name="connsiteX6" fmla="*/ 73709 w 474299"/>
              <a:gd name="connsiteY6" fmla="*/ 190718 h 559535"/>
              <a:gd name="connsiteX0" fmla="*/ 16977 w 445028"/>
              <a:gd name="connsiteY0" fmla="*/ 255481 h 557431"/>
              <a:gd name="connsiteX1" fmla="*/ 49599 w 445028"/>
              <a:gd name="connsiteY1" fmla="*/ 555832 h 557431"/>
              <a:gd name="connsiteX2" fmla="*/ 302048 w 445028"/>
              <a:gd name="connsiteY2" fmla="*/ 360783 h 557431"/>
              <a:gd name="connsiteX3" fmla="*/ 444996 w 445028"/>
              <a:gd name="connsiteY3" fmla="*/ 65458 h 557431"/>
              <a:gd name="connsiteX4" fmla="*/ 312371 w 445028"/>
              <a:gd name="connsiteY4" fmla="*/ 8127 h 557431"/>
              <a:gd name="connsiteX5" fmla="*/ 44438 w 445028"/>
              <a:gd name="connsiteY5" fmla="*/ 190718 h 557431"/>
              <a:gd name="connsiteX6" fmla="*/ 44438 w 445028"/>
              <a:gd name="connsiteY6" fmla="*/ 190718 h 557431"/>
              <a:gd name="connsiteX0" fmla="*/ 39290 w 467341"/>
              <a:gd name="connsiteY0" fmla="*/ 255481 h 557431"/>
              <a:gd name="connsiteX1" fmla="*/ 71912 w 467341"/>
              <a:gd name="connsiteY1" fmla="*/ 555832 h 557431"/>
              <a:gd name="connsiteX2" fmla="*/ 324361 w 467341"/>
              <a:gd name="connsiteY2" fmla="*/ 360783 h 557431"/>
              <a:gd name="connsiteX3" fmla="*/ 467309 w 467341"/>
              <a:gd name="connsiteY3" fmla="*/ 65458 h 557431"/>
              <a:gd name="connsiteX4" fmla="*/ 334684 w 467341"/>
              <a:gd name="connsiteY4" fmla="*/ 8127 h 557431"/>
              <a:gd name="connsiteX5" fmla="*/ 66751 w 467341"/>
              <a:gd name="connsiteY5" fmla="*/ 190718 h 557431"/>
              <a:gd name="connsiteX6" fmla="*/ 66751 w 467341"/>
              <a:gd name="connsiteY6" fmla="*/ 190718 h 557431"/>
              <a:gd name="connsiteX0" fmla="*/ 36745 w 464796"/>
              <a:gd name="connsiteY0" fmla="*/ 255481 h 522664"/>
              <a:gd name="connsiteX1" fmla="*/ 79415 w 464796"/>
              <a:gd name="connsiteY1" fmla="*/ 520663 h 522664"/>
              <a:gd name="connsiteX2" fmla="*/ 321816 w 464796"/>
              <a:gd name="connsiteY2" fmla="*/ 360783 h 522664"/>
              <a:gd name="connsiteX3" fmla="*/ 464764 w 464796"/>
              <a:gd name="connsiteY3" fmla="*/ 65458 h 522664"/>
              <a:gd name="connsiteX4" fmla="*/ 332139 w 464796"/>
              <a:gd name="connsiteY4" fmla="*/ 8127 h 522664"/>
              <a:gd name="connsiteX5" fmla="*/ 64206 w 464796"/>
              <a:gd name="connsiteY5" fmla="*/ 190718 h 522664"/>
              <a:gd name="connsiteX6" fmla="*/ 64206 w 464796"/>
              <a:gd name="connsiteY6" fmla="*/ 190718 h 522664"/>
              <a:gd name="connsiteX0" fmla="*/ 37979 w 466030"/>
              <a:gd name="connsiteY0" fmla="*/ 255481 h 483265"/>
              <a:gd name="connsiteX1" fmla="*/ 75625 w 466030"/>
              <a:gd name="connsiteY1" fmla="*/ 480469 h 483265"/>
              <a:gd name="connsiteX2" fmla="*/ 323050 w 466030"/>
              <a:gd name="connsiteY2" fmla="*/ 360783 h 483265"/>
              <a:gd name="connsiteX3" fmla="*/ 465998 w 466030"/>
              <a:gd name="connsiteY3" fmla="*/ 65458 h 483265"/>
              <a:gd name="connsiteX4" fmla="*/ 333373 w 466030"/>
              <a:gd name="connsiteY4" fmla="*/ 8127 h 483265"/>
              <a:gd name="connsiteX5" fmla="*/ 65440 w 466030"/>
              <a:gd name="connsiteY5" fmla="*/ 190718 h 483265"/>
              <a:gd name="connsiteX6" fmla="*/ 65440 w 466030"/>
              <a:gd name="connsiteY6" fmla="*/ 190718 h 483265"/>
              <a:gd name="connsiteX0" fmla="*/ 57526 w 485577"/>
              <a:gd name="connsiteY0" fmla="*/ 255481 h 483265"/>
              <a:gd name="connsiteX1" fmla="*/ 95172 w 485577"/>
              <a:gd name="connsiteY1" fmla="*/ 480469 h 483265"/>
              <a:gd name="connsiteX2" fmla="*/ 342597 w 485577"/>
              <a:gd name="connsiteY2" fmla="*/ 360783 h 483265"/>
              <a:gd name="connsiteX3" fmla="*/ 485545 w 485577"/>
              <a:gd name="connsiteY3" fmla="*/ 65458 h 483265"/>
              <a:gd name="connsiteX4" fmla="*/ 352920 w 485577"/>
              <a:gd name="connsiteY4" fmla="*/ 8127 h 483265"/>
              <a:gd name="connsiteX5" fmla="*/ 84987 w 485577"/>
              <a:gd name="connsiteY5" fmla="*/ 190718 h 483265"/>
              <a:gd name="connsiteX6" fmla="*/ 84987 w 485577"/>
              <a:gd name="connsiteY6" fmla="*/ 190718 h 483265"/>
              <a:gd name="connsiteX0" fmla="*/ 43999 w 472050"/>
              <a:gd name="connsiteY0" fmla="*/ 255481 h 482068"/>
              <a:gd name="connsiteX1" fmla="*/ 81645 w 472050"/>
              <a:gd name="connsiteY1" fmla="*/ 480469 h 482068"/>
              <a:gd name="connsiteX2" fmla="*/ 329070 w 472050"/>
              <a:gd name="connsiteY2" fmla="*/ 360783 h 482068"/>
              <a:gd name="connsiteX3" fmla="*/ 472018 w 472050"/>
              <a:gd name="connsiteY3" fmla="*/ 65458 h 482068"/>
              <a:gd name="connsiteX4" fmla="*/ 339393 w 472050"/>
              <a:gd name="connsiteY4" fmla="*/ 8127 h 482068"/>
              <a:gd name="connsiteX5" fmla="*/ 71460 w 472050"/>
              <a:gd name="connsiteY5" fmla="*/ 190718 h 482068"/>
              <a:gd name="connsiteX6" fmla="*/ 71460 w 472050"/>
              <a:gd name="connsiteY6" fmla="*/ 190718 h 482068"/>
              <a:gd name="connsiteX0" fmla="*/ 80187 w 508238"/>
              <a:gd name="connsiteY0" fmla="*/ 255481 h 453480"/>
              <a:gd name="connsiteX1" fmla="*/ 42040 w 508238"/>
              <a:gd name="connsiteY1" fmla="*/ 451130 h 453480"/>
              <a:gd name="connsiteX2" fmla="*/ 365258 w 508238"/>
              <a:gd name="connsiteY2" fmla="*/ 360783 h 453480"/>
              <a:gd name="connsiteX3" fmla="*/ 508206 w 508238"/>
              <a:gd name="connsiteY3" fmla="*/ 65458 h 453480"/>
              <a:gd name="connsiteX4" fmla="*/ 375581 w 508238"/>
              <a:gd name="connsiteY4" fmla="*/ 8127 h 453480"/>
              <a:gd name="connsiteX5" fmla="*/ 107648 w 508238"/>
              <a:gd name="connsiteY5" fmla="*/ 190718 h 453480"/>
              <a:gd name="connsiteX6" fmla="*/ 107648 w 508238"/>
              <a:gd name="connsiteY6" fmla="*/ 190718 h 453480"/>
              <a:gd name="connsiteX0" fmla="*/ 62563 w 490614"/>
              <a:gd name="connsiteY0" fmla="*/ 255481 h 464034"/>
              <a:gd name="connsiteX1" fmla="*/ 24416 w 490614"/>
              <a:gd name="connsiteY1" fmla="*/ 451130 h 464034"/>
              <a:gd name="connsiteX2" fmla="*/ 347634 w 490614"/>
              <a:gd name="connsiteY2" fmla="*/ 360783 h 464034"/>
              <a:gd name="connsiteX3" fmla="*/ 490582 w 490614"/>
              <a:gd name="connsiteY3" fmla="*/ 65458 h 464034"/>
              <a:gd name="connsiteX4" fmla="*/ 357957 w 490614"/>
              <a:gd name="connsiteY4" fmla="*/ 8127 h 464034"/>
              <a:gd name="connsiteX5" fmla="*/ 90024 w 490614"/>
              <a:gd name="connsiteY5" fmla="*/ 190718 h 464034"/>
              <a:gd name="connsiteX6" fmla="*/ 90024 w 490614"/>
              <a:gd name="connsiteY6" fmla="*/ 190718 h 464034"/>
              <a:gd name="connsiteX0" fmla="*/ 43910 w 471961"/>
              <a:gd name="connsiteY0" fmla="*/ 255481 h 481881"/>
              <a:gd name="connsiteX1" fmla="*/ 47327 w 471961"/>
              <a:gd name="connsiteY1" fmla="*/ 470689 h 481881"/>
              <a:gd name="connsiteX2" fmla="*/ 328981 w 471961"/>
              <a:gd name="connsiteY2" fmla="*/ 360783 h 481881"/>
              <a:gd name="connsiteX3" fmla="*/ 471929 w 471961"/>
              <a:gd name="connsiteY3" fmla="*/ 65458 h 481881"/>
              <a:gd name="connsiteX4" fmla="*/ 339304 w 471961"/>
              <a:gd name="connsiteY4" fmla="*/ 8127 h 481881"/>
              <a:gd name="connsiteX5" fmla="*/ 71371 w 471961"/>
              <a:gd name="connsiteY5" fmla="*/ 190718 h 481881"/>
              <a:gd name="connsiteX6" fmla="*/ 71371 w 471961"/>
              <a:gd name="connsiteY6" fmla="*/ 190718 h 481881"/>
              <a:gd name="connsiteX0" fmla="*/ 39479 w 467530"/>
              <a:gd name="connsiteY0" fmla="*/ 255481 h 475175"/>
              <a:gd name="connsiteX1" fmla="*/ 42896 w 467530"/>
              <a:gd name="connsiteY1" fmla="*/ 470689 h 475175"/>
              <a:gd name="connsiteX2" fmla="*/ 324550 w 467530"/>
              <a:gd name="connsiteY2" fmla="*/ 360783 h 475175"/>
              <a:gd name="connsiteX3" fmla="*/ 467498 w 467530"/>
              <a:gd name="connsiteY3" fmla="*/ 65458 h 475175"/>
              <a:gd name="connsiteX4" fmla="*/ 334873 w 467530"/>
              <a:gd name="connsiteY4" fmla="*/ 8127 h 475175"/>
              <a:gd name="connsiteX5" fmla="*/ 66940 w 467530"/>
              <a:gd name="connsiteY5" fmla="*/ 190718 h 475175"/>
              <a:gd name="connsiteX6" fmla="*/ 66940 w 467530"/>
              <a:gd name="connsiteY6" fmla="*/ 190718 h 475175"/>
              <a:gd name="connsiteX0" fmla="*/ 48359 w 476469"/>
              <a:gd name="connsiteY0" fmla="*/ 254956 h 471779"/>
              <a:gd name="connsiteX1" fmla="*/ 51776 w 476469"/>
              <a:gd name="connsiteY1" fmla="*/ 470164 h 471779"/>
              <a:gd name="connsiteX2" fmla="*/ 326095 w 476469"/>
              <a:gd name="connsiteY2" fmla="*/ 338253 h 471779"/>
              <a:gd name="connsiteX3" fmla="*/ 476378 w 476469"/>
              <a:gd name="connsiteY3" fmla="*/ 64933 h 471779"/>
              <a:gd name="connsiteX4" fmla="*/ 343753 w 476469"/>
              <a:gd name="connsiteY4" fmla="*/ 7602 h 471779"/>
              <a:gd name="connsiteX5" fmla="*/ 75820 w 476469"/>
              <a:gd name="connsiteY5" fmla="*/ 190193 h 471779"/>
              <a:gd name="connsiteX6" fmla="*/ 75820 w 476469"/>
              <a:gd name="connsiteY6" fmla="*/ 190193 h 471779"/>
              <a:gd name="connsiteX0" fmla="*/ 47562 w 478117"/>
              <a:gd name="connsiteY0" fmla="*/ 225617 h 472857"/>
              <a:gd name="connsiteX1" fmla="*/ 53424 w 478117"/>
              <a:gd name="connsiteY1" fmla="*/ 470164 h 472857"/>
              <a:gd name="connsiteX2" fmla="*/ 327743 w 478117"/>
              <a:gd name="connsiteY2" fmla="*/ 338253 h 472857"/>
              <a:gd name="connsiteX3" fmla="*/ 478026 w 478117"/>
              <a:gd name="connsiteY3" fmla="*/ 64933 h 472857"/>
              <a:gd name="connsiteX4" fmla="*/ 345401 w 478117"/>
              <a:gd name="connsiteY4" fmla="*/ 7602 h 472857"/>
              <a:gd name="connsiteX5" fmla="*/ 77468 w 478117"/>
              <a:gd name="connsiteY5" fmla="*/ 190193 h 472857"/>
              <a:gd name="connsiteX6" fmla="*/ 77468 w 478117"/>
              <a:gd name="connsiteY6" fmla="*/ 190193 h 472857"/>
              <a:gd name="connsiteX0" fmla="*/ 60209 w 490764"/>
              <a:gd name="connsiteY0" fmla="*/ 225617 h 472857"/>
              <a:gd name="connsiteX1" fmla="*/ 66071 w 490764"/>
              <a:gd name="connsiteY1" fmla="*/ 470164 h 472857"/>
              <a:gd name="connsiteX2" fmla="*/ 340390 w 490764"/>
              <a:gd name="connsiteY2" fmla="*/ 338253 h 472857"/>
              <a:gd name="connsiteX3" fmla="*/ 490673 w 490764"/>
              <a:gd name="connsiteY3" fmla="*/ 64933 h 472857"/>
              <a:gd name="connsiteX4" fmla="*/ 358048 w 490764"/>
              <a:gd name="connsiteY4" fmla="*/ 7602 h 472857"/>
              <a:gd name="connsiteX5" fmla="*/ 90115 w 490764"/>
              <a:gd name="connsiteY5" fmla="*/ 190193 h 472857"/>
              <a:gd name="connsiteX6" fmla="*/ 90115 w 490764"/>
              <a:gd name="connsiteY6" fmla="*/ 190193 h 472857"/>
              <a:gd name="connsiteX0" fmla="*/ 60209 w 490764"/>
              <a:gd name="connsiteY0" fmla="*/ 225294 h 471689"/>
              <a:gd name="connsiteX1" fmla="*/ 66071 w 490764"/>
              <a:gd name="connsiteY1" fmla="*/ 469841 h 471689"/>
              <a:gd name="connsiteX2" fmla="*/ 340390 w 490764"/>
              <a:gd name="connsiteY2" fmla="*/ 323261 h 471689"/>
              <a:gd name="connsiteX3" fmla="*/ 490673 w 490764"/>
              <a:gd name="connsiteY3" fmla="*/ 64610 h 471689"/>
              <a:gd name="connsiteX4" fmla="*/ 358048 w 490764"/>
              <a:gd name="connsiteY4" fmla="*/ 7279 h 471689"/>
              <a:gd name="connsiteX5" fmla="*/ 90115 w 490764"/>
              <a:gd name="connsiteY5" fmla="*/ 189870 h 471689"/>
              <a:gd name="connsiteX6" fmla="*/ 90115 w 490764"/>
              <a:gd name="connsiteY6" fmla="*/ 189870 h 471689"/>
              <a:gd name="connsiteX0" fmla="*/ 59867 w 490508"/>
              <a:gd name="connsiteY0" fmla="*/ 224942 h 470624"/>
              <a:gd name="connsiteX1" fmla="*/ 65729 w 490508"/>
              <a:gd name="connsiteY1" fmla="*/ 469489 h 470624"/>
              <a:gd name="connsiteX2" fmla="*/ 332713 w 490508"/>
              <a:gd name="connsiteY2" fmla="*/ 305795 h 470624"/>
              <a:gd name="connsiteX3" fmla="*/ 490331 w 490508"/>
              <a:gd name="connsiteY3" fmla="*/ 64258 h 470624"/>
              <a:gd name="connsiteX4" fmla="*/ 357706 w 490508"/>
              <a:gd name="connsiteY4" fmla="*/ 6927 h 470624"/>
              <a:gd name="connsiteX5" fmla="*/ 89773 w 490508"/>
              <a:gd name="connsiteY5" fmla="*/ 189518 h 470624"/>
              <a:gd name="connsiteX6" fmla="*/ 89773 w 490508"/>
              <a:gd name="connsiteY6" fmla="*/ 189518 h 47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0508" h="470624">
                <a:moveTo>
                  <a:pt x="59867" y="224942"/>
                </a:moveTo>
                <a:cubicBezTo>
                  <a:pt x="-53116" y="439460"/>
                  <a:pt x="20255" y="456014"/>
                  <a:pt x="65729" y="469489"/>
                </a:cubicBezTo>
                <a:cubicBezTo>
                  <a:pt x="111203" y="482965"/>
                  <a:pt x="261946" y="373333"/>
                  <a:pt x="332713" y="305795"/>
                </a:cubicBezTo>
                <a:cubicBezTo>
                  <a:pt x="403480" y="238257"/>
                  <a:pt x="486166" y="114069"/>
                  <a:pt x="490331" y="64258"/>
                </a:cubicBezTo>
                <a:cubicBezTo>
                  <a:pt x="494496" y="14447"/>
                  <a:pt x="424466" y="-13950"/>
                  <a:pt x="357706" y="6927"/>
                </a:cubicBezTo>
                <a:cubicBezTo>
                  <a:pt x="290946" y="27804"/>
                  <a:pt x="89773" y="189518"/>
                  <a:pt x="89773" y="189518"/>
                </a:cubicBezTo>
                <a:lnTo>
                  <a:pt x="89773" y="189518"/>
                </a:ln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B58AD9-BB8A-0FFC-D2F0-5BAE7B0E20E9}"/>
              </a:ext>
            </a:extLst>
          </p:cNvPr>
          <p:cNvSpPr txBox="1"/>
          <p:nvPr/>
        </p:nvSpPr>
        <p:spPr>
          <a:xfrm>
            <a:off x="9210218" y="155665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  <a:latin typeface="+mj-lt"/>
              </a:rPr>
              <a:t>B</a:t>
            </a:r>
            <a:endParaRPr lang="en-GB" b="1" dirty="0">
              <a:solidFill>
                <a:srgbClr val="FF6600"/>
              </a:solidFill>
              <a:latin typeface="+mj-lt"/>
            </a:endParaRPr>
          </a:p>
        </p:txBody>
      </p:sp>
      <p:sp>
        <p:nvSpPr>
          <p:cNvPr id="40" name="Arc 39">
            <a:extLst>
              <a:ext uri="{FF2B5EF4-FFF2-40B4-BE49-F238E27FC236}">
                <a16:creationId xmlns:a16="http://schemas.microsoft.com/office/drawing/2014/main" id="{082F3DD1-140A-7F60-F40C-EEB922375073}"/>
              </a:ext>
            </a:extLst>
          </p:cNvPr>
          <p:cNvSpPr/>
          <p:nvPr/>
        </p:nvSpPr>
        <p:spPr>
          <a:xfrm rot="1764777">
            <a:off x="9696070" y="1131155"/>
            <a:ext cx="866768" cy="364029"/>
          </a:xfrm>
          <a:custGeom>
            <a:avLst/>
            <a:gdLst>
              <a:gd name="connsiteX0" fmla="*/ 74291 w 905202"/>
              <a:gd name="connsiteY0" fmla="*/ 164195 h 728051"/>
              <a:gd name="connsiteX1" fmla="*/ 480398 w 905202"/>
              <a:gd name="connsiteY1" fmla="*/ 686 h 728051"/>
              <a:gd name="connsiteX2" fmla="*/ 868332 w 905202"/>
              <a:gd name="connsiteY2" fmla="*/ 220111 h 728051"/>
              <a:gd name="connsiteX3" fmla="*/ 452601 w 905202"/>
              <a:gd name="connsiteY3" fmla="*/ 364026 h 728051"/>
              <a:gd name="connsiteX4" fmla="*/ 74291 w 905202"/>
              <a:gd name="connsiteY4" fmla="*/ 164195 h 728051"/>
              <a:gd name="connsiteX0" fmla="*/ 74291 w 905202"/>
              <a:gd name="connsiteY0" fmla="*/ 164195 h 728051"/>
              <a:gd name="connsiteX1" fmla="*/ 480398 w 905202"/>
              <a:gd name="connsiteY1" fmla="*/ 686 h 728051"/>
              <a:gd name="connsiteX2" fmla="*/ 868332 w 905202"/>
              <a:gd name="connsiteY2" fmla="*/ 220111 h 728051"/>
              <a:gd name="connsiteX0" fmla="*/ 58012 w 852053"/>
              <a:gd name="connsiteY0" fmla="*/ 164198 h 364029"/>
              <a:gd name="connsiteX1" fmla="*/ 464119 w 852053"/>
              <a:gd name="connsiteY1" fmla="*/ 689 h 364029"/>
              <a:gd name="connsiteX2" fmla="*/ 852053 w 852053"/>
              <a:gd name="connsiteY2" fmla="*/ 220114 h 364029"/>
              <a:gd name="connsiteX3" fmla="*/ 436322 w 852053"/>
              <a:gd name="connsiteY3" fmla="*/ 364029 h 364029"/>
              <a:gd name="connsiteX4" fmla="*/ 58012 w 852053"/>
              <a:gd name="connsiteY4" fmla="*/ 164198 h 364029"/>
              <a:gd name="connsiteX0" fmla="*/ 0 w 852053"/>
              <a:gd name="connsiteY0" fmla="*/ 173832 h 364029"/>
              <a:gd name="connsiteX1" fmla="*/ 464119 w 852053"/>
              <a:gd name="connsiteY1" fmla="*/ 689 h 364029"/>
              <a:gd name="connsiteX2" fmla="*/ 852053 w 852053"/>
              <a:gd name="connsiteY2" fmla="*/ 220114 h 364029"/>
              <a:gd name="connsiteX0" fmla="*/ 58012 w 852053"/>
              <a:gd name="connsiteY0" fmla="*/ 164198 h 364029"/>
              <a:gd name="connsiteX1" fmla="*/ 464119 w 852053"/>
              <a:gd name="connsiteY1" fmla="*/ 689 h 364029"/>
              <a:gd name="connsiteX2" fmla="*/ 852053 w 852053"/>
              <a:gd name="connsiteY2" fmla="*/ 220114 h 364029"/>
              <a:gd name="connsiteX3" fmla="*/ 436322 w 852053"/>
              <a:gd name="connsiteY3" fmla="*/ 364029 h 364029"/>
              <a:gd name="connsiteX4" fmla="*/ 58012 w 852053"/>
              <a:gd name="connsiteY4" fmla="*/ 164198 h 364029"/>
              <a:gd name="connsiteX0" fmla="*/ 0 w 852053"/>
              <a:gd name="connsiteY0" fmla="*/ 173832 h 364029"/>
              <a:gd name="connsiteX1" fmla="*/ 464119 w 852053"/>
              <a:gd name="connsiteY1" fmla="*/ 689 h 364029"/>
              <a:gd name="connsiteX2" fmla="*/ 852053 w 852053"/>
              <a:gd name="connsiteY2" fmla="*/ 220114 h 364029"/>
              <a:gd name="connsiteX0" fmla="*/ 58012 w 866768"/>
              <a:gd name="connsiteY0" fmla="*/ 164198 h 364029"/>
              <a:gd name="connsiteX1" fmla="*/ 464119 w 866768"/>
              <a:gd name="connsiteY1" fmla="*/ 689 h 364029"/>
              <a:gd name="connsiteX2" fmla="*/ 852053 w 866768"/>
              <a:gd name="connsiteY2" fmla="*/ 220114 h 364029"/>
              <a:gd name="connsiteX3" fmla="*/ 436322 w 866768"/>
              <a:gd name="connsiteY3" fmla="*/ 364029 h 364029"/>
              <a:gd name="connsiteX4" fmla="*/ 58012 w 866768"/>
              <a:gd name="connsiteY4" fmla="*/ 164198 h 364029"/>
              <a:gd name="connsiteX0" fmla="*/ 0 w 866768"/>
              <a:gd name="connsiteY0" fmla="*/ 173832 h 364029"/>
              <a:gd name="connsiteX1" fmla="*/ 464119 w 866768"/>
              <a:gd name="connsiteY1" fmla="*/ 689 h 364029"/>
              <a:gd name="connsiteX2" fmla="*/ 866768 w 866768"/>
              <a:gd name="connsiteY2" fmla="*/ 154142 h 364029"/>
              <a:gd name="connsiteX0" fmla="*/ 58012 w 866768"/>
              <a:gd name="connsiteY0" fmla="*/ 164198 h 364029"/>
              <a:gd name="connsiteX1" fmla="*/ 464119 w 866768"/>
              <a:gd name="connsiteY1" fmla="*/ 689 h 364029"/>
              <a:gd name="connsiteX2" fmla="*/ 852053 w 866768"/>
              <a:gd name="connsiteY2" fmla="*/ 220114 h 364029"/>
              <a:gd name="connsiteX3" fmla="*/ 436322 w 866768"/>
              <a:gd name="connsiteY3" fmla="*/ 364029 h 364029"/>
              <a:gd name="connsiteX4" fmla="*/ 58012 w 866768"/>
              <a:gd name="connsiteY4" fmla="*/ 164198 h 364029"/>
              <a:gd name="connsiteX0" fmla="*/ 0 w 866768"/>
              <a:gd name="connsiteY0" fmla="*/ 173832 h 364029"/>
              <a:gd name="connsiteX1" fmla="*/ 464119 w 866768"/>
              <a:gd name="connsiteY1" fmla="*/ 689 h 364029"/>
              <a:gd name="connsiteX2" fmla="*/ 866768 w 866768"/>
              <a:gd name="connsiteY2" fmla="*/ 154142 h 364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6768" h="364029" stroke="0" extrusionOk="0">
                <a:moveTo>
                  <a:pt x="58012" y="164198"/>
                </a:moveTo>
                <a:cubicBezTo>
                  <a:pt x="147126" y="55062"/>
                  <a:pt x="302087" y="-7329"/>
                  <a:pt x="464119" y="689"/>
                </a:cubicBezTo>
                <a:cubicBezTo>
                  <a:pt x="634538" y="9123"/>
                  <a:pt x="784552" y="93975"/>
                  <a:pt x="852053" y="220114"/>
                </a:cubicBezTo>
                <a:lnTo>
                  <a:pt x="436322" y="364029"/>
                </a:lnTo>
                <a:lnTo>
                  <a:pt x="58012" y="164198"/>
                </a:lnTo>
                <a:close/>
              </a:path>
              <a:path w="866768" h="364029" fill="none">
                <a:moveTo>
                  <a:pt x="0" y="173832"/>
                </a:moveTo>
                <a:cubicBezTo>
                  <a:pt x="122775" y="63022"/>
                  <a:pt x="302087" y="-7329"/>
                  <a:pt x="464119" y="689"/>
                </a:cubicBezTo>
                <a:cubicBezTo>
                  <a:pt x="634538" y="9123"/>
                  <a:pt x="744281" y="53235"/>
                  <a:pt x="866768" y="154142"/>
                </a:cubicBezTo>
              </a:path>
            </a:pathLst>
          </a:custGeom>
          <a:ln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Arc 39">
            <a:extLst>
              <a:ext uri="{FF2B5EF4-FFF2-40B4-BE49-F238E27FC236}">
                <a16:creationId xmlns:a16="http://schemas.microsoft.com/office/drawing/2014/main" id="{4E875E0E-3939-C887-D331-7A5B529CA0CF}"/>
              </a:ext>
            </a:extLst>
          </p:cNvPr>
          <p:cNvSpPr/>
          <p:nvPr/>
        </p:nvSpPr>
        <p:spPr>
          <a:xfrm rot="2831559">
            <a:off x="9980864" y="1555950"/>
            <a:ext cx="213255" cy="59995"/>
          </a:xfrm>
          <a:custGeom>
            <a:avLst/>
            <a:gdLst>
              <a:gd name="connsiteX0" fmla="*/ 74291 w 905202"/>
              <a:gd name="connsiteY0" fmla="*/ 164195 h 728051"/>
              <a:gd name="connsiteX1" fmla="*/ 480398 w 905202"/>
              <a:gd name="connsiteY1" fmla="*/ 686 h 728051"/>
              <a:gd name="connsiteX2" fmla="*/ 868332 w 905202"/>
              <a:gd name="connsiteY2" fmla="*/ 220111 h 728051"/>
              <a:gd name="connsiteX3" fmla="*/ 452601 w 905202"/>
              <a:gd name="connsiteY3" fmla="*/ 364026 h 728051"/>
              <a:gd name="connsiteX4" fmla="*/ 74291 w 905202"/>
              <a:gd name="connsiteY4" fmla="*/ 164195 h 728051"/>
              <a:gd name="connsiteX0" fmla="*/ 74291 w 905202"/>
              <a:gd name="connsiteY0" fmla="*/ 164195 h 728051"/>
              <a:gd name="connsiteX1" fmla="*/ 480398 w 905202"/>
              <a:gd name="connsiteY1" fmla="*/ 686 h 728051"/>
              <a:gd name="connsiteX2" fmla="*/ 868332 w 905202"/>
              <a:gd name="connsiteY2" fmla="*/ 220111 h 728051"/>
              <a:gd name="connsiteX0" fmla="*/ 58012 w 852053"/>
              <a:gd name="connsiteY0" fmla="*/ 164198 h 364029"/>
              <a:gd name="connsiteX1" fmla="*/ 464119 w 852053"/>
              <a:gd name="connsiteY1" fmla="*/ 689 h 364029"/>
              <a:gd name="connsiteX2" fmla="*/ 852053 w 852053"/>
              <a:gd name="connsiteY2" fmla="*/ 220114 h 364029"/>
              <a:gd name="connsiteX3" fmla="*/ 436322 w 852053"/>
              <a:gd name="connsiteY3" fmla="*/ 364029 h 364029"/>
              <a:gd name="connsiteX4" fmla="*/ 58012 w 852053"/>
              <a:gd name="connsiteY4" fmla="*/ 164198 h 364029"/>
              <a:gd name="connsiteX0" fmla="*/ 0 w 852053"/>
              <a:gd name="connsiteY0" fmla="*/ 173832 h 364029"/>
              <a:gd name="connsiteX1" fmla="*/ 464119 w 852053"/>
              <a:gd name="connsiteY1" fmla="*/ 689 h 364029"/>
              <a:gd name="connsiteX2" fmla="*/ 852053 w 852053"/>
              <a:gd name="connsiteY2" fmla="*/ 220114 h 364029"/>
              <a:gd name="connsiteX0" fmla="*/ 58012 w 852053"/>
              <a:gd name="connsiteY0" fmla="*/ 164198 h 364029"/>
              <a:gd name="connsiteX1" fmla="*/ 464119 w 852053"/>
              <a:gd name="connsiteY1" fmla="*/ 689 h 364029"/>
              <a:gd name="connsiteX2" fmla="*/ 852053 w 852053"/>
              <a:gd name="connsiteY2" fmla="*/ 220114 h 364029"/>
              <a:gd name="connsiteX3" fmla="*/ 436322 w 852053"/>
              <a:gd name="connsiteY3" fmla="*/ 364029 h 364029"/>
              <a:gd name="connsiteX4" fmla="*/ 58012 w 852053"/>
              <a:gd name="connsiteY4" fmla="*/ 164198 h 364029"/>
              <a:gd name="connsiteX0" fmla="*/ 0 w 852053"/>
              <a:gd name="connsiteY0" fmla="*/ 173832 h 364029"/>
              <a:gd name="connsiteX1" fmla="*/ 464119 w 852053"/>
              <a:gd name="connsiteY1" fmla="*/ 689 h 364029"/>
              <a:gd name="connsiteX2" fmla="*/ 852053 w 852053"/>
              <a:gd name="connsiteY2" fmla="*/ 220114 h 364029"/>
              <a:gd name="connsiteX0" fmla="*/ 58012 w 866768"/>
              <a:gd name="connsiteY0" fmla="*/ 164198 h 364029"/>
              <a:gd name="connsiteX1" fmla="*/ 464119 w 866768"/>
              <a:gd name="connsiteY1" fmla="*/ 689 h 364029"/>
              <a:gd name="connsiteX2" fmla="*/ 852053 w 866768"/>
              <a:gd name="connsiteY2" fmla="*/ 220114 h 364029"/>
              <a:gd name="connsiteX3" fmla="*/ 436322 w 866768"/>
              <a:gd name="connsiteY3" fmla="*/ 364029 h 364029"/>
              <a:gd name="connsiteX4" fmla="*/ 58012 w 866768"/>
              <a:gd name="connsiteY4" fmla="*/ 164198 h 364029"/>
              <a:gd name="connsiteX0" fmla="*/ 0 w 866768"/>
              <a:gd name="connsiteY0" fmla="*/ 173832 h 364029"/>
              <a:gd name="connsiteX1" fmla="*/ 464119 w 866768"/>
              <a:gd name="connsiteY1" fmla="*/ 689 h 364029"/>
              <a:gd name="connsiteX2" fmla="*/ 866768 w 866768"/>
              <a:gd name="connsiteY2" fmla="*/ 154142 h 364029"/>
              <a:gd name="connsiteX0" fmla="*/ 58012 w 866768"/>
              <a:gd name="connsiteY0" fmla="*/ 164198 h 364029"/>
              <a:gd name="connsiteX1" fmla="*/ 464119 w 866768"/>
              <a:gd name="connsiteY1" fmla="*/ 689 h 364029"/>
              <a:gd name="connsiteX2" fmla="*/ 852053 w 866768"/>
              <a:gd name="connsiteY2" fmla="*/ 220114 h 364029"/>
              <a:gd name="connsiteX3" fmla="*/ 436322 w 866768"/>
              <a:gd name="connsiteY3" fmla="*/ 364029 h 364029"/>
              <a:gd name="connsiteX4" fmla="*/ 58012 w 866768"/>
              <a:gd name="connsiteY4" fmla="*/ 164198 h 364029"/>
              <a:gd name="connsiteX0" fmla="*/ 0 w 866768"/>
              <a:gd name="connsiteY0" fmla="*/ 173832 h 364029"/>
              <a:gd name="connsiteX1" fmla="*/ 464119 w 866768"/>
              <a:gd name="connsiteY1" fmla="*/ 689 h 364029"/>
              <a:gd name="connsiteX2" fmla="*/ 866768 w 866768"/>
              <a:gd name="connsiteY2" fmla="*/ 154142 h 364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6768" h="364029" stroke="0" extrusionOk="0">
                <a:moveTo>
                  <a:pt x="58012" y="164198"/>
                </a:moveTo>
                <a:cubicBezTo>
                  <a:pt x="147126" y="55062"/>
                  <a:pt x="302087" y="-7329"/>
                  <a:pt x="464119" y="689"/>
                </a:cubicBezTo>
                <a:cubicBezTo>
                  <a:pt x="634538" y="9123"/>
                  <a:pt x="784552" y="93975"/>
                  <a:pt x="852053" y="220114"/>
                </a:cubicBezTo>
                <a:lnTo>
                  <a:pt x="436322" y="364029"/>
                </a:lnTo>
                <a:lnTo>
                  <a:pt x="58012" y="164198"/>
                </a:lnTo>
                <a:close/>
              </a:path>
              <a:path w="866768" h="364029" fill="none">
                <a:moveTo>
                  <a:pt x="0" y="173832"/>
                </a:moveTo>
                <a:cubicBezTo>
                  <a:pt x="122775" y="63022"/>
                  <a:pt x="302087" y="-7329"/>
                  <a:pt x="464119" y="689"/>
                </a:cubicBezTo>
                <a:cubicBezTo>
                  <a:pt x="634538" y="9123"/>
                  <a:pt x="744281" y="53235"/>
                  <a:pt x="866768" y="154142"/>
                </a:cubicBezTo>
              </a:path>
            </a:pathLst>
          </a:custGeom>
          <a:ln w="12700">
            <a:solidFill>
              <a:srgbClr val="7030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C31F370-25E4-E566-09A9-BB7EABC9296D}"/>
              </a:ext>
            </a:extLst>
          </p:cNvPr>
          <p:cNvSpPr txBox="1"/>
          <p:nvPr/>
        </p:nvSpPr>
        <p:spPr>
          <a:xfrm>
            <a:off x="10019995" y="1668624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>
                <a:solidFill>
                  <a:srgbClr val="7030A0"/>
                </a:solidFill>
                <a:latin typeface="Symbol" panose="05050102010706020507" pitchFamily="18" charset="2"/>
              </a:rPr>
              <a:t>q</a:t>
            </a:r>
            <a:r>
              <a:rPr lang="en-US" sz="1800" b="1" baseline="-25000" dirty="0" err="1">
                <a:solidFill>
                  <a:srgbClr val="7030A0"/>
                </a:solidFill>
                <a:latin typeface="+mj-lt"/>
              </a:rPr>
              <a:t>kick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874E18-309E-73BE-5788-2304694E51F0}"/>
              </a:ext>
            </a:extLst>
          </p:cNvPr>
          <p:cNvSpPr txBox="1"/>
          <p:nvPr/>
        </p:nvSpPr>
        <p:spPr>
          <a:xfrm>
            <a:off x="1641020" y="4790969"/>
            <a:ext cx="4365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baseline="-25000" dirty="0">
                <a:latin typeface="+mj-lt"/>
              </a:rPr>
              <a:t>s</a:t>
            </a:r>
            <a:r>
              <a:rPr lang="en-US" dirty="0">
                <a:latin typeface="+mj-lt"/>
              </a:rPr>
              <a:t> = 103.5 @ Z pole, </a:t>
            </a:r>
            <a:r>
              <a:rPr lang="en-US" dirty="0">
                <a:latin typeface="Symbol" panose="05050102010706020507" pitchFamily="18" charset="2"/>
              </a:rPr>
              <a:t>n</a:t>
            </a:r>
            <a:r>
              <a:rPr lang="en-US" baseline="-25000" dirty="0">
                <a:latin typeface="+mj-lt"/>
              </a:rPr>
              <a:t>s</a:t>
            </a:r>
            <a:r>
              <a:rPr lang="en-US" dirty="0">
                <a:latin typeface="+mj-lt"/>
              </a:rPr>
              <a:t> = 45.4 at 20 GeV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8593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0690F-93F8-F628-51D4-2111446E1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402240" cy="714265"/>
          </a:xfrm>
        </p:spPr>
        <p:txBody>
          <a:bodyPr>
            <a:normAutofit fontScale="90000"/>
          </a:bodyPr>
          <a:lstStyle/>
          <a:p>
            <a:r>
              <a:rPr lang="en-US" dirty="0"/>
              <a:t>Machine imperfections and resonance - depolarization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C593E2-902E-84D7-8A12-01EE3B9A5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2516525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In the presence of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machine imperfections </a:t>
            </a:r>
            <a:r>
              <a:rPr lang="en-US" sz="2000" dirty="0"/>
              <a:t>(misalignments, field errors.. ) build-up of polarization can be perturbed. The impact can be characterized by a </a:t>
            </a:r>
            <a:r>
              <a:rPr lang="en-US" sz="2000" b="1" dirty="0">
                <a:solidFill>
                  <a:srgbClr val="FF0000"/>
                </a:solidFill>
              </a:rPr>
              <a:t>depolarization time </a:t>
            </a:r>
            <a:r>
              <a:rPr lang="en-US" sz="2000" b="1" dirty="0" err="1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lang="en-US" sz="2000" b="1" baseline="-25000" dirty="0" err="1">
                <a:solidFill>
                  <a:srgbClr val="FF0000"/>
                </a:solidFill>
              </a:rPr>
              <a:t>D</a:t>
            </a:r>
            <a:r>
              <a:rPr lang="en-US" sz="2000" dirty="0"/>
              <a:t>.</a:t>
            </a:r>
          </a:p>
          <a:p>
            <a:pPr marL="36513" indent="0">
              <a:buNone/>
            </a:pPr>
            <a:r>
              <a:rPr lang="en-US" sz="2000" dirty="0"/>
              <a:t>The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asymptotic </a:t>
            </a:r>
            <a:r>
              <a:rPr lang="en-US" sz="2000" b="1" i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and the build-up time are reduced</a:t>
            </a:r>
            <a:r>
              <a:rPr lang="en-US" sz="2000" dirty="0"/>
              <a:t>.</a:t>
            </a: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6DD1CA-7F51-8484-F01D-374BF4A17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262" y="2324493"/>
            <a:ext cx="3686880" cy="7757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671AC4-5381-E99A-20D0-A4C8F6554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0514" y="2446393"/>
            <a:ext cx="1867161" cy="5048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72013B9-2E37-B257-D990-0FDDE683B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8670" y="2446393"/>
            <a:ext cx="1806540" cy="6239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A2949A-8433-63B7-AA9C-68E99D24EFC4}"/>
              </a:ext>
            </a:extLst>
          </p:cNvPr>
          <p:cNvSpPr txBox="1"/>
          <p:nvPr/>
        </p:nvSpPr>
        <p:spPr>
          <a:xfrm>
            <a:off x="7909706" y="252768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with</a:t>
            </a:r>
            <a:endParaRPr lang="en-GB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708BFBC-D36B-BB97-6FC4-029538A43994}"/>
              </a:ext>
            </a:extLst>
          </p:cNvPr>
          <p:cNvSpPr txBox="1">
            <a:spLocks/>
          </p:cNvSpPr>
          <p:nvPr/>
        </p:nvSpPr>
        <p:spPr>
          <a:xfrm>
            <a:off x="609601" y="3424092"/>
            <a:ext cx="11055019" cy="20403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dirty="0"/>
              <a:t>If a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polarized beam </a:t>
            </a:r>
            <a:r>
              <a:rPr lang="en-US" sz="2000" dirty="0"/>
              <a:t>is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injected with polarization </a:t>
            </a:r>
            <a:r>
              <a:rPr lang="en-US" sz="2000" b="1" i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b="1" i="1" baseline="-250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inj</a:t>
            </a:r>
            <a:r>
              <a:rPr lang="en-US" sz="2000" i="1" dirty="0"/>
              <a:t>,</a:t>
            </a:r>
            <a:r>
              <a:rPr lang="en-US" sz="2000" dirty="0"/>
              <a:t> the polarization will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evolve towards </a:t>
            </a:r>
            <a:r>
              <a:rPr lang="en-US" sz="2000" b="1" i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b="1" i="1" baseline="-25000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</a:t>
            </a:r>
            <a:r>
              <a:rPr lang="en-US" sz="2000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/>
              <a:t>with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time constant </a:t>
            </a:r>
            <a:r>
              <a:rPr lang="en-US" sz="20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t</a:t>
            </a:r>
            <a:r>
              <a:rPr lang="en-US" sz="2000" baseline="-25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pol</a:t>
            </a:r>
            <a:r>
              <a:rPr lang="en-US" sz="2000" dirty="0"/>
              <a:t>. </a:t>
            </a:r>
          </a:p>
          <a:p>
            <a:pPr marL="36513" indent="0" fontAlgn="auto">
              <a:spcAft>
                <a:spcPts val="0"/>
              </a:spcAft>
              <a:buNone/>
            </a:pPr>
            <a:endParaRPr lang="en-US" sz="2000" dirty="0"/>
          </a:p>
          <a:p>
            <a:pPr marL="36513" indent="0" fontAlgn="auto">
              <a:spcAft>
                <a:spcPts val="0"/>
              </a:spcAft>
              <a:buNone/>
            </a:pPr>
            <a:r>
              <a:rPr lang="en-US" sz="2000" b="1" dirty="0"/>
              <a:t>Observation</a:t>
            </a:r>
            <a:r>
              <a:rPr lang="en-US" sz="2000" dirty="0"/>
              <a:t>: even for injection of polarized beams, </a:t>
            </a:r>
            <a:r>
              <a:rPr lang="en-US" sz="2000" b="1" i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b="1" i="1" baseline="-25000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</a:t>
            </a:r>
            <a:r>
              <a:rPr lang="en-US" sz="2000" b="1" baseline="-25000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en-US" sz="2000" dirty="0"/>
              <a:t> / </a:t>
            </a:r>
            <a:r>
              <a:rPr lang="en-US" sz="20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t</a:t>
            </a:r>
            <a:r>
              <a:rPr lang="en-US" sz="2000" b="1" baseline="-250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pol</a:t>
            </a:r>
            <a:r>
              <a:rPr lang="en-US" sz="2000" dirty="0"/>
              <a:t> 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should be sufficiently “large” </a:t>
            </a:r>
            <a:r>
              <a:rPr lang="en-US" sz="2000" dirty="0"/>
              <a:t>for a depolarization measurement to take place under good conditions.</a:t>
            </a:r>
          </a:p>
        </p:txBody>
      </p:sp>
    </p:spTree>
    <p:extLst>
      <p:ext uri="{BB962C8B-B14F-4D97-AF65-F5344CB8AC3E}">
        <p14:creationId xmlns:p14="http://schemas.microsoft.com/office/powerpoint/2010/main" val="2723688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A8140-0247-94AB-2E2F-8D8BBDFEA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097939" cy="714265"/>
          </a:xfrm>
        </p:spPr>
        <p:txBody>
          <a:bodyPr>
            <a:normAutofit/>
          </a:bodyPr>
          <a:lstStyle/>
          <a:p>
            <a:r>
              <a:rPr lang="en-US" dirty="0"/>
              <a:t>General comment for rings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95D68-4A8E-8D2C-C549-DDDD36BBF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The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stable </a:t>
            </a:r>
            <a:r>
              <a:rPr lang="en-US" sz="2000" b="1" i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direction </a:t>
            </a:r>
            <a:r>
              <a:rPr lang="en-US" sz="2000" dirty="0"/>
              <a:t>is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dirty="0"/>
              <a:t>always the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vertical direction </a:t>
            </a:r>
            <a:r>
              <a:rPr lang="en-US" sz="2000" dirty="0"/>
              <a:t>(the direction of the bending field).</a:t>
            </a:r>
          </a:p>
          <a:p>
            <a:pPr lvl="1"/>
            <a:r>
              <a:rPr lang="en-US" sz="1600" dirty="0"/>
              <a:t>The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dirty="0"/>
              <a:t> component in the x-s plane will decohere due to energy spread (</a:t>
            </a:r>
            <a:r>
              <a:rPr lang="en-US" sz="1600" dirty="0">
                <a:sym typeface="Wingdings" panose="05000000000000000000" pitchFamily="2" charset="2"/>
              </a:rPr>
              <a:t> spin tune spread) and synchrotron radiation.</a:t>
            </a:r>
          </a:p>
          <a:p>
            <a:pPr marL="36513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Polarized beams should (must) be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injected with a vertical polarization</a:t>
            </a:r>
            <a:r>
              <a:rPr lang="en-US" sz="2000" dirty="0">
                <a:sym typeface="Wingdings" panose="05000000000000000000" pitchFamily="2" charset="2"/>
              </a:rPr>
              <a:t>.</a:t>
            </a:r>
          </a:p>
          <a:p>
            <a:pPr marL="36513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If the injected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</a:t>
            </a:r>
            <a:r>
              <a:rPr lang="en-US" sz="2000" dirty="0">
                <a:sym typeface="Wingdings" panose="05000000000000000000" pitchFamily="2" charset="2"/>
              </a:rPr>
              <a:t> level does not match the equilibrium polarization </a:t>
            </a:r>
            <a:r>
              <a:rPr kumimoji="0" lang="en-US" sz="200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P</a:t>
            </a:r>
            <a:r>
              <a:rPr kumimoji="0" lang="en-US" sz="2000" i="1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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en-US" sz="2000" dirty="0">
                <a:sym typeface="Wingdings" panose="05000000000000000000" pitchFamily="2" charset="2"/>
              </a:rPr>
              <a:t>, it will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evolve towards </a:t>
            </a:r>
            <a:r>
              <a:rPr lang="en-US" sz="2000" b="1" i="1" dirty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</a:t>
            </a:r>
            <a:r>
              <a:rPr lang="en-US" sz="2000" b="1" i="1" baseline="-25000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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 with time-constant </a:t>
            </a:r>
            <a:r>
              <a:rPr lang="en-US" sz="2000" b="1" i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n-US" sz="2000" b="1" i="1" baseline="-250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pol</a:t>
            </a:r>
            <a:r>
              <a:rPr lang="en-US" sz="2000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kumimoji="0" lang="en-US" sz="200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t</a:t>
            </a:r>
            <a:r>
              <a:rPr kumimoji="0" lang="en-US" sz="2000" i="1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pol</a:t>
            </a:r>
            <a:r>
              <a:rPr lang="en-GB" sz="1600" dirty="0"/>
              <a:t> should be </a:t>
            </a:r>
            <a:r>
              <a:rPr lang="en-GB" sz="1600" b="1" dirty="0"/>
              <a:t>significantly larger </a:t>
            </a:r>
            <a:r>
              <a:rPr lang="en-GB" sz="1600" dirty="0"/>
              <a:t>than the time span that the beam will spend in the ring.</a:t>
            </a:r>
          </a:p>
          <a:p>
            <a:pPr lvl="1"/>
            <a:r>
              <a:rPr lang="en-GB" sz="1600" dirty="0"/>
              <a:t>Example: 20 polarized bunches are injected for energy calibration, to be performed every 5 mins. The bunches will last 100 mins before fresh bunches are needed. </a:t>
            </a:r>
            <a:r>
              <a:rPr kumimoji="0" lang="en-US" sz="160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  <a:sym typeface="Wingdings" panose="05000000000000000000" pitchFamily="2" charset="2"/>
              </a:rPr>
              <a:t>t</a:t>
            </a:r>
            <a:r>
              <a:rPr kumimoji="0" lang="en-US" sz="1600" i="1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pol</a:t>
            </a:r>
            <a:r>
              <a:rPr lang="en-GB" sz="1200" dirty="0"/>
              <a:t>  </a:t>
            </a:r>
            <a:r>
              <a:rPr lang="en-GB" sz="1600" dirty="0"/>
              <a:t>should be significantly longer than 2 hours.</a:t>
            </a:r>
          </a:p>
          <a:p>
            <a:pPr lvl="1"/>
            <a:endParaRPr lang="en-GB" sz="1600" dirty="0"/>
          </a:p>
          <a:p>
            <a:pPr marL="36513" indent="0">
              <a:buNone/>
            </a:pPr>
            <a:r>
              <a:rPr lang="en-GB" sz="2000" b="1" dirty="0"/>
              <a:t>Periodic injection of a few polarized bunches that spend only a “short” time in the ring </a:t>
            </a:r>
            <a:r>
              <a:rPr lang="en-GB" sz="2000" b="1" dirty="0">
                <a:solidFill>
                  <a:srgbClr val="3399FF"/>
                </a:solidFill>
              </a:rPr>
              <a:t>relaxes constraints on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anose="05000000000000000000" pitchFamily="2" charset="2"/>
              </a:rPr>
              <a:t>P</a:t>
            </a:r>
            <a:r>
              <a:rPr kumimoji="0" lang="en-US" sz="2000" b="1" i="1" u="none" strike="noStrike" kern="1200" cap="none" spc="0" normalizeH="0" baseline="-25000" noProof="0" dirty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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 and </a:t>
            </a:r>
            <a:r>
              <a:rPr lang="en-US" sz="2000" b="1" i="1" dirty="0" err="1">
                <a:solidFill>
                  <a:srgbClr val="3399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n-US" sz="2000" b="1" i="1" baseline="-25000" dirty="0" err="1">
                <a:solidFill>
                  <a:srgbClr val="3399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pol</a:t>
            </a:r>
            <a:r>
              <a:rPr lang="en-US" sz="2000" b="1" i="1" dirty="0">
                <a:solidFill>
                  <a:srgbClr val="3399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US" sz="160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The depolarized bunches must be ‘</a:t>
            </a:r>
            <a:r>
              <a:rPr lang="en-US" sz="1600" b="1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eliminated</a:t>
            </a:r>
            <a:r>
              <a:rPr lang="en-US" sz="1600" dirty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’ from the ring before replacing them by fresh polarized bunches.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9518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C155D4-0DD4-FAF0-198E-7C1FA0A30B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1C653-9C13-1D6F-F20F-F3E699969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Spins and rotation matrices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7A498-82F3-6C06-42E2-496451F22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490" y="1210866"/>
            <a:ext cx="11055019" cy="2384587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sz="2000" dirty="0"/>
              <a:t>The spin (polarization) vector evolution is described by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rotation matrices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 </a:t>
            </a:r>
            <a:r>
              <a:rPr lang="en-US" sz="2000" b="1" baseline="-250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u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q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)</a:t>
            </a:r>
            <a:r>
              <a:rPr lang="en-US" sz="2000" b="1" baseline="-25000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2000" dirty="0">
                <a:sym typeface="Wingdings" panose="05000000000000000000" pitchFamily="2" charset="2"/>
              </a:rPr>
              <a:t>around axis u (=</a:t>
            </a:r>
            <a:r>
              <a:rPr lang="en-US" sz="2000" dirty="0" err="1">
                <a:sym typeface="Wingdings" panose="05000000000000000000" pitchFamily="2" charset="2"/>
              </a:rPr>
              <a:t>x,y,s</a:t>
            </a:r>
            <a:r>
              <a:rPr lang="en-US" sz="2000" dirty="0">
                <a:sym typeface="Wingdings" panose="05000000000000000000" pitchFamily="2" charset="2"/>
              </a:rPr>
              <a:t>) of the B-field.</a:t>
            </a:r>
          </a:p>
          <a:p>
            <a:pPr marL="36513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36513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The fact that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rotations do not commute </a:t>
            </a:r>
            <a:r>
              <a:rPr lang="en-US" sz="2000" dirty="0">
                <a:sym typeface="Wingdings" panose="05000000000000000000" pitchFamily="2" charset="2"/>
              </a:rPr>
              <a:t>has important consequences.</a:t>
            </a:r>
          </a:p>
          <a:p>
            <a:pPr marL="354012" lvl="1" indent="0">
              <a:spcBef>
                <a:spcPts val="1200"/>
              </a:spcBef>
              <a:buNone/>
            </a:pPr>
            <a:r>
              <a:rPr lang="en-US" sz="1800" b="1" dirty="0">
                <a:sym typeface="Symbol" panose="05050102010706020507" pitchFamily="18" charset="2"/>
              </a:rPr>
              <a:t> </a:t>
            </a:r>
            <a:r>
              <a:rPr lang="en-US" sz="1800" b="1" baseline="-25000" dirty="0">
                <a:sym typeface="Wingdings" panose="05000000000000000000" pitchFamily="2" charset="2"/>
              </a:rPr>
              <a:t>x</a:t>
            </a:r>
            <a:r>
              <a:rPr lang="en-US" sz="1800" dirty="0">
                <a:sym typeface="Wingdings" panose="05000000000000000000" pitchFamily="2" charset="2"/>
              </a:rPr>
              <a:t>(-90)</a:t>
            </a:r>
            <a:r>
              <a:rPr lang="en-US" sz="1800" dirty="0">
                <a:sym typeface="Symbol" panose="05050102010706020507" pitchFamily="18" charset="2"/>
              </a:rPr>
              <a:t> </a:t>
            </a:r>
            <a:r>
              <a:rPr lang="en-US" sz="1800" b="1" dirty="0">
                <a:sym typeface="Symbol" panose="05050102010706020507" pitchFamily="18" charset="2"/>
              </a:rPr>
              <a:t> </a:t>
            </a:r>
            <a:r>
              <a:rPr lang="en-US" sz="1800" b="1" baseline="-25000" dirty="0">
                <a:sym typeface="Wingdings" panose="05000000000000000000" pitchFamily="2" charset="2"/>
              </a:rPr>
              <a:t>x</a:t>
            </a:r>
            <a:r>
              <a:rPr lang="en-US" sz="1800" dirty="0">
                <a:sym typeface="Wingdings" panose="05000000000000000000" pitchFamily="2" charset="2"/>
              </a:rPr>
              <a:t>(90) = </a:t>
            </a:r>
            <a:r>
              <a:rPr lang="en-US" sz="1800" b="1" dirty="0">
                <a:sym typeface="Symbol" panose="05050102010706020507" pitchFamily="18" charset="2"/>
              </a:rPr>
              <a:t>I</a:t>
            </a:r>
            <a:r>
              <a:rPr lang="en-US" sz="1800" dirty="0">
                <a:sym typeface="Symbol" panose="05050102010706020507" pitchFamily="18" charset="2"/>
              </a:rPr>
              <a:t>  and </a:t>
            </a:r>
            <a:r>
              <a:rPr lang="en-US" sz="1800" b="1" dirty="0">
                <a:sym typeface="Symbol" panose="05050102010706020507" pitchFamily="18" charset="2"/>
              </a:rPr>
              <a:t> </a:t>
            </a:r>
            <a:r>
              <a:rPr lang="en-US" sz="1800" b="1" baseline="-25000" dirty="0">
                <a:sym typeface="Wingdings" panose="05000000000000000000" pitchFamily="2" charset="2"/>
              </a:rPr>
              <a:t>y</a:t>
            </a:r>
            <a:r>
              <a:rPr lang="en-US" sz="1800" dirty="0">
                <a:sym typeface="Wingdings" panose="05000000000000000000" pitchFamily="2" charset="2"/>
              </a:rPr>
              <a:t>(-90)</a:t>
            </a:r>
            <a:r>
              <a:rPr lang="en-US" sz="1800" dirty="0">
                <a:sym typeface="Symbol" panose="05050102010706020507" pitchFamily="18" charset="2"/>
              </a:rPr>
              <a:t> </a:t>
            </a:r>
            <a:r>
              <a:rPr lang="en-US" sz="1800" b="1" dirty="0">
                <a:sym typeface="Symbol" panose="05050102010706020507" pitchFamily="18" charset="2"/>
              </a:rPr>
              <a:t> </a:t>
            </a:r>
            <a:r>
              <a:rPr lang="en-US" sz="1800" b="1" baseline="-25000" dirty="0">
                <a:sym typeface="Wingdings" panose="05000000000000000000" pitchFamily="2" charset="2"/>
              </a:rPr>
              <a:t>y</a:t>
            </a:r>
            <a:r>
              <a:rPr lang="en-US" sz="1800" dirty="0">
                <a:sym typeface="Wingdings" panose="05000000000000000000" pitchFamily="2" charset="2"/>
              </a:rPr>
              <a:t>(90) = </a:t>
            </a:r>
            <a:r>
              <a:rPr lang="en-US" sz="1800" b="1" dirty="0">
                <a:sym typeface="Symbol" panose="05050102010706020507" pitchFamily="18" charset="2"/>
              </a:rPr>
              <a:t>I</a:t>
            </a:r>
            <a:r>
              <a:rPr lang="en-US" sz="1800" dirty="0">
                <a:sym typeface="Symbol" panose="05050102010706020507" pitchFamily="18" charset="2"/>
              </a:rPr>
              <a:t> </a:t>
            </a:r>
          </a:p>
          <a:p>
            <a:pPr marL="354012" lvl="1" indent="0">
              <a:spcBef>
                <a:spcPts val="1200"/>
              </a:spcBef>
              <a:buNone/>
            </a:pPr>
            <a:r>
              <a:rPr lang="en-US" sz="1800" dirty="0">
                <a:sym typeface="Symbol" panose="05050102010706020507" pitchFamily="18" charset="2"/>
              </a:rPr>
              <a:t>But: </a:t>
            </a:r>
            <a:r>
              <a:rPr lang="en-US" sz="1800" b="1" dirty="0">
                <a:sym typeface="Symbol" panose="05050102010706020507" pitchFamily="18" charset="2"/>
              </a:rPr>
              <a:t> </a:t>
            </a:r>
            <a:r>
              <a:rPr lang="en-US" sz="1800" b="1" baseline="-25000" dirty="0">
                <a:sym typeface="Wingdings" panose="05000000000000000000" pitchFamily="2" charset="2"/>
              </a:rPr>
              <a:t>y</a:t>
            </a:r>
            <a:r>
              <a:rPr lang="en-US" sz="1800" dirty="0">
                <a:sym typeface="Wingdings" panose="05000000000000000000" pitchFamily="2" charset="2"/>
              </a:rPr>
              <a:t>(-90)</a:t>
            </a:r>
            <a:r>
              <a:rPr lang="en-US" sz="1800" dirty="0">
                <a:sym typeface="Symbol" panose="05050102010706020507" pitchFamily="18" charset="2"/>
              </a:rPr>
              <a:t> </a:t>
            </a:r>
            <a:r>
              <a:rPr lang="en-US" sz="1800" b="1" dirty="0">
                <a:sym typeface="Symbol" panose="05050102010706020507" pitchFamily="18" charset="2"/>
              </a:rPr>
              <a:t> </a:t>
            </a:r>
            <a:r>
              <a:rPr lang="en-US" sz="1800" b="1" baseline="-25000" dirty="0">
                <a:sym typeface="Wingdings" panose="05000000000000000000" pitchFamily="2" charset="2"/>
              </a:rPr>
              <a:t>x</a:t>
            </a:r>
            <a:r>
              <a:rPr lang="en-US" sz="1800" dirty="0">
                <a:sym typeface="Wingdings" panose="05000000000000000000" pitchFamily="2" charset="2"/>
              </a:rPr>
              <a:t>(-90)</a:t>
            </a:r>
            <a:r>
              <a:rPr lang="en-US" sz="1800" dirty="0">
                <a:sym typeface="Symbol" panose="05050102010706020507" pitchFamily="18" charset="2"/>
              </a:rPr>
              <a:t> </a:t>
            </a:r>
            <a:r>
              <a:rPr lang="en-US" sz="1800" b="1" dirty="0">
                <a:sym typeface="Symbol" panose="05050102010706020507" pitchFamily="18" charset="2"/>
              </a:rPr>
              <a:t> </a:t>
            </a:r>
            <a:r>
              <a:rPr lang="en-US" sz="1800" b="1" baseline="-25000" dirty="0">
                <a:sym typeface="Wingdings" panose="05000000000000000000" pitchFamily="2" charset="2"/>
              </a:rPr>
              <a:t>y</a:t>
            </a:r>
            <a:r>
              <a:rPr lang="en-US" sz="1800" dirty="0">
                <a:sym typeface="Wingdings" panose="05000000000000000000" pitchFamily="2" charset="2"/>
              </a:rPr>
              <a:t>(90) </a:t>
            </a:r>
            <a:r>
              <a:rPr lang="en-US" sz="1800" b="1" dirty="0">
                <a:sym typeface="Symbol" panose="05050102010706020507" pitchFamily="18" charset="2"/>
              </a:rPr>
              <a:t> </a:t>
            </a:r>
            <a:r>
              <a:rPr lang="en-US" sz="1800" b="1" baseline="-25000" dirty="0">
                <a:sym typeface="Wingdings" panose="05000000000000000000" pitchFamily="2" charset="2"/>
              </a:rPr>
              <a:t>x</a:t>
            </a:r>
            <a:r>
              <a:rPr lang="en-US" sz="1800" dirty="0">
                <a:sym typeface="Wingdings" panose="05000000000000000000" pitchFamily="2" charset="2"/>
              </a:rPr>
              <a:t>(90) </a:t>
            </a:r>
            <a:r>
              <a:rPr lang="en-US" sz="1800" dirty="0">
                <a:sym typeface="Symbol" panose="05050102010706020507" pitchFamily="18" charset="2"/>
              </a:rPr>
              <a:t> </a:t>
            </a:r>
            <a:r>
              <a:rPr lang="en-US" sz="1800" b="1" dirty="0">
                <a:sym typeface="Symbol" panose="05050102010706020507" pitchFamily="18" charset="2"/>
              </a:rPr>
              <a:t>I</a:t>
            </a:r>
            <a:endParaRPr lang="en-GB" sz="1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18C2B0-9F29-1567-7C84-D720F3EBE4EB}"/>
              </a:ext>
            </a:extLst>
          </p:cNvPr>
          <p:cNvSpPr txBox="1"/>
          <p:nvPr/>
        </p:nvSpPr>
        <p:spPr>
          <a:xfrm>
            <a:off x="8132743" y="3276497"/>
            <a:ext cx="588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initial</a:t>
            </a:r>
            <a:endParaRPr lang="en-GB" sz="12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B8E1BFD-60FA-4AA4-CF96-EBDD24B58912}"/>
              </a:ext>
            </a:extLst>
          </p:cNvPr>
          <p:cNvSpPr txBox="1">
            <a:spLocks/>
          </p:cNvSpPr>
          <p:nvPr/>
        </p:nvSpPr>
        <p:spPr>
          <a:xfrm>
            <a:off x="749224" y="4158695"/>
            <a:ext cx="10260305" cy="174331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 fontAlgn="auto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Non-commutation</a:t>
            </a:r>
            <a:r>
              <a:rPr lang="en-US" sz="2000" dirty="0"/>
              <a:t> of rotations has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 deep impact on spin dynamics</a:t>
            </a:r>
            <a:r>
              <a:rPr lang="en-US" sz="2000" dirty="0"/>
              <a:t>. </a:t>
            </a:r>
          </a:p>
          <a:p>
            <a:pPr marL="36513" indent="0" fontAlgn="auto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spin orientation </a:t>
            </a:r>
            <a:r>
              <a:rPr lang="en-US" sz="2000" dirty="0"/>
              <a:t>can be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manipulated </a:t>
            </a:r>
            <a:r>
              <a:rPr lang="en-US" sz="2000" b="1" dirty="0"/>
              <a:t>locally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without affecting the beam trajectory</a:t>
            </a:r>
            <a:r>
              <a:rPr lang="en-US" sz="2000" dirty="0"/>
              <a:t> outside a defined region: </a:t>
            </a:r>
            <a:r>
              <a:rPr lang="en-US" sz="2000" b="1" dirty="0"/>
              <a:t>spin rotators</a:t>
            </a:r>
            <a:r>
              <a:rPr lang="en-US" sz="2000" dirty="0"/>
              <a:t>, (Siberian) </a:t>
            </a:r>
            <a:r>
              <a:rPr lang="en-US" sz="2000" b="1" dirty="0"/>
              <a:t>snakes </a:t>
            </a:r>
            <a:r>
              <a:rPr lang="en-US" sz="2000" dirty="0"/>
              <a:t>– see later.</a:t>
            </a:r>
          </a:p>
          <a:p>
            <a:pPr fontAlgn="auto">
              <a:spcAft>
                <a:spcPts val="0"/>
              </a:spcAft>
            </a:pPr>
            <a:r>
              <a:rPr lang="en-US" sz="1800" dirty="0">
                <a:sym typeface="Wingdings" panose="05000000000000000000" pitchFamily="2" charset="2"/>
              </a:rPr>
              <a:t>This effect can also break the relation between spin tune and energy !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60877B-356C-8C50-8E0D-8065524475B1}"/>
              </a:ext>
            </a:extLst>
          </p:cNvPr>
          <p:cNvGrpSpPr/>
          <p:nvPr/>
        </p:nvGrpSpPr>
        <p:grpSpPr>
          <a:xfrm>
            <a:off x="7950900" y="2741921"/>
            <a:ext cx="2139220" cy="1704169"/>
            <a:chOff x="6668546" y="2741921"/>
            <a:chExt cx="2139220" cy="1704169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5BB3F2E-4C6D-28D4-81BE-9DC54FCAECEF}"/>
                </a:ext>
              </a:extLst>
            </p:cNvPr>
            <p:cNvGrpSpPr/>
            <p:nvPr/>
          </p:nvGrpSpPr>
          <p:grpSpPr>
            <a:xfrm>
              <a:off x="6668546" y="2741921"/>
              <a:ext cx="2139220" cy="1704169"/>
              <a:chOff x="1487000" y="3851455"/>
              <a:chExt cx="2139220" cy="1704169"/>
            </a:xfrm>
          </p:grpSpPr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E51CC6BC-0D06-7CA8-C395-63E85F760E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32310" y="5003605"/>
                <a:ext cx="1036935" cy="268835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D95A0F31-95E0-6874-C25F-5623AC8581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2310" y="3851455"/>
                <a:ext cx="0" cy="1152150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E0E71324-6D8B-D5FA-089F-9193D37262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2310" y="4465936"/>
                <a:ext cx="921719" cy="537669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4F83A169-6B13-FE14-4474-7EBA9A5856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2310" y="4313536"/>
                <a:ext cx="0" cy="690069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FAD1B4B1-2D09-6CAD-E4D4-7CF3889E7C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29301" y="5003605"/>
                <a:ext cx="521476" cy="15240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58847F10-C39F-A956-B856-7BF9EBDFD8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9797" y="4658570"/>
                <a:ext cx="591534" cy="345035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8BAB9AC-3D44-FEF4-44C7-923B2EA96401}"/>
                  </a:ext>
                </a:extLst>
              </p:cNvPr>
              <p:cNvSpPr txBox="1"/>
              <p:nvPr/>
            </p:nvSpPr>
            <p:spPr>
              <a:xfrm>
                <a:off x="1487000" y="4849716"/>
                <a:ext cx="7617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Symbol" panose="05050102010706020507" pitchFamily="18" charset="2"/>
                  </a:rPr>
                  <a:t> </a:t>
                </a:r>
                <a:r>
                  <a:rPr kumimoji="0" lang="en-US" sz="14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x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(90)</a:t>
                </a:r>
                <a:endParaRPr lang="en-GB" sz="14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F83FFCF-D016-92F4-5794-D35C63002A55}"/>
                  </a:ext>
                </a:extLst>
              </p:cNvPr>
              <p:cNvSpPr txBox="1"/>
              <p:nvPr/>
            </p:nvSpPr>
            <p:spPr>
              <a:xfrm>
                <a:off x="2590039" y="4100588"/>
                <a:ext cx="7617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Symbol" panose="05050102010706020507" pitchFamily="18" charset="2"/>
                  </a:rPr>
                  <a:t> </a:t>
                </a:r>
                <a:r>
                  <a:rPr lang="en-US" sz="1400" b="1" baseline="-25000" dirty="0">
                    <a:solidFill>
                      <a:srgbClr val="00B050"/>
                    </a:solidFill>
                    <a:latin typeface="Arial"/>
                    <a:sym typeface="Wingdings" panose="05000000000000000000" pitchFamily="2" charset="2"/>
                  </a:rPr>
                  <a:t>y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(90)</a:t>
                </a:r>
                <a:endParaRPr lang="en-GB" sz="14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F7DDE8C-1096-B1E8-A2AC-AEE964688982}"/>
                  </a:ext>
                </a:extLst>
              </p:cNvPr>
              <p:cNvSpPr txBox="1"/>
              <p:nvPr/>
            </p:nvSpPr>
            <p:spPr>
              <a:xfrm>
                <a:off x="3309432" y="4180773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457718C-4FD9-DB25-DBC1-82080479D34E}"/>
                  </a:ext>
                </a:extLst>
              </p:cNvPr>
              <p:cNvSpPr txBox="1"/>
              <p:nvPr/>
            </p:nvSpPr>
            <p:spPr>
              <a:xfrm>
                <a:off x="1941789" y="385145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en-GB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87D17A9-57A1-E3C7-AEAB-6C8BBFD30292}"/>
                  </a:ext>
                </a:extLst>
              </p:cNvPr>
              <p:cNvSpPr txBox="1"/>
              <p:nvPr/>
            </p:nvSpPr>
            <p:spPr>
              <a:xfrm>
                <a:off x="3351786" y="5186292"/>
                <a:ext cx="2744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lang="en-GB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A3A9F6F4-E739-32C6-C8BC-20D7876862D0}"/>
                </a:ext>
              </a:extLst>
            </p:cNvPr>
            <p:cNvSpPr/>
            <p:nvPr/>
          </p:nvSpPr>
          <p:spPr>
            <a:xfrm>
              <a:off x="7402268" y="3615725"/>
              <a:ext cx="260733" cy="635282"/>
            </a:xfrm>
            <a:prstGeom prst="arc">
              <a:avLst/>
            </a:prstGeom>
            <a:ln>
              <a:solidFill>
                <a:srgbClr val="0000FF"/>
              </a:solidFill>
              <a:prstDash val="sysDash"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3B6FC60C-6CDB-F35B-5DC3-D1A46F29B472}"/>
                </a:ext>
              </a:extLst>
            </p:cNvPr>
            <p:cNvSpPr/>
            <p:nvPr/>
          </p:nvSpPr>
          <p:spPr>
            <a:xfrm rot="9111713" flipH="1">
              <a:off x="7503414" y="3621233"/>
              <a:ext cx="315432" cy="366343"/>
            </a:xfrm>
            <a:prstGeom prst="arc">
              <a:avLst/>
            </a:prstGeom>
            <a:ln>
              <a:solidFill>
                <a:srgbClr val="00B050"/>
              </a:solidFill>
              <a:prstDash val="sysDash"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7EDBFF3-FEA6-B39F-1C53-0CE40E904F7F}"/>
              </a:ext>
            </a:extLst>
          </p:cNvPr>
          <p:cNvGrpSpPr/>
          <p:nvPr/>
        </p:nvGrpSpPr>
        <p:grpSpPr>
          <a:xfrm>
            <a:off x="10136646" y="2788338"/>
            <a:ext cx="1912129" cy="1710958"/>
            <a:chOff x="9097400" y="2788338"/>
            <a:chExt cx="1912129" cy="171095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0EF3903-7ABB-BDC0-01EE-5D004BAAD27A}"/>
                </a:ext>
              </a:extLst>
            </p:cNvPr>
            <p:cNvGrpSpPr/>
            <p:nvPr/>
          </p:nvGrpSpPr>
          <p:grpSpPr>
            <a:xfrm>
              <a:off x="9097400" y="2788338"/>
              <a:ext cx="1912129" cy="1704169"/>
              <a:chOff x="1714091" y="3851455"/>
              <a:chExt cx="1912129" cy="1704169"/>
            </a:xfrm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E67CE48D-EA52-529D-BB73-FA53A1ABA0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32310" y="5003605"/>
                <a:ext cx="1036935" cy="268835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5C452E6-E03F-F3C9-1625-8305943AD7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2310" y="3851455"/>
                <a:ext cx="0" cy="1152150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D2E3EE10-E04C-F967-60D5-23F022AD3B6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2310" y="4465936"/>
                <a:ext cx="921719" cy="537669"/>
              </a:xfrm>
              <a:prstGeom prst="straightConnector1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A6A918C4-B579-B422-6892-00849F55D8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2310" y="4313536"/>
                <a:ext cx="0" cy="690069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65559DC7-1184-F45F-CC32-F68240AF79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29301" y="5003605"/>
                <a:ext cx="521476" cy="152400"/>
              </a:xfrm>
              <a:prstGeom prst="straightConnector1">
                <a:avLst/>
              </a:prstGeom>
              <a:ln>
                <a:solidFill>
                  <a:srgbClr val="D60093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B2EEF4A4-B86A-972B-1187-F88CAC5077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39797" y="4658570"/>
                <a:ext cx="591534" cy="34503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CFC9409-C6D9-ED1F-F8C8-0F5260FE137E}"/>
                  </a:ext>
                </a:extLst>
              </p:cNvPr>
              <p:cNvSpPr txBox="1"/>
              <p:nvPr/>
            </p:nvSpPr>
            <p:spPr>
              <a:xfrm>
                <a:off x="1714091" y="5063181"/>
                <a:ext cx="8210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60093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Symbol" panose="05050102010706020507" pitchFamily="18" charset="2"/>
                  </a:rPr>
                  <a:t> </a:t>
                </a:r>
                <a:r>
                  <a:rPr lang="en-US" sz="1400" b="1" baseline="-25000" dirty="0">
                    <a:solidFill>
                      <a:srgbClr val="D60093"/>
                    </a:solidFill>
                    <a:latin typeface="Arial"/>
                    <a:sym typeface="Wingdings" panose="05000000000000000000" pitchFamily="2" charset="2"/>
                  </a:rPr>
                  <a:t>y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60093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(-90)</a:t>
                </a:r>
                <a:endParaRPr lang="en-GB" sz="1400" b="1" dirty="0">
                  <a:solidFill>
                    <a:srgbClr val="D60093"/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E2C02E7-0687-D1A4-124B-AD95F8509F7D}"/>
                  </a:ext>
                </a:extLst>
              </p:cNvPr>
              <p:cNvSpPr txBox="1"/>
              <p:nvPr/>
            </p:nvSpPr>
            <p:spPr>
              <a:xfrm>
                <a:off x="2590039" y="4100588"/>
                <a:ext cx="8210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Symbol" panose="05050102010706020507" pitchFamily="18" charset="2"/>
                  </a:rPr>
                  <a:t> </a:t>
                </a:r>
                <a:r>
                  <a:rPr kumimoji="0" lang="en-US" sz="1400" b="1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x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(-90)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92BADBF-0B16-769C-BC9C-3E9B98106DC7}"/>
                  </a:ext>
                </a:extLst>
              </p:cNvPr>
              <p:cNvSpPr txBox="1"/>
              <p:nvPr/>
            </p:nvSpPr>
            <p:spPr>
              <a:xfrm>
                <a:off x="3309432" y="4180773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en-GB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0C04564-259E-49DE-5F52-BEBAEE5FFFDB}"/>
                  </a:ext>
                </a:extLst>
              </p:cNvPr>
              <p:cNvSpPr txBox="1"/>
              <p:nvPr/>
            </p:nvSpPr>
            <p:spPr>
              <a:xfrm>
                <a:off x="1941789" y="385145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en-GB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88B7916-4AFE-1024-F853-F88EE6B33DDD}"/>
                  </a:ext>
                </a:extLst>
              </p:cNvPr>
              <p:cNvSpPr txBox="1"/>
              <p:nvPr/>
            </p:nvSpPr>
            <p:spPr>
              <a:xfrm>
                <a:off x="3351786" y="5186292"/>
                <a:ext cx="2744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endParaRPr lang="en-GB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8F034C8-F84A-1083-113E-BFCD1B033B60}"/>
                </a:ext>
              </a:extLst>
            </p:cNvPr>
            <p:cNvSpPr txBox="1"/>
            <p:nvPr/>
          </p:nvSpPr>
          <p:spPr>
            <a:xfrm>
              <a:off x="9881816" y="4222297"/>
              <a:ext cx="5020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D60093"/>
                  </a:solidFill>
                  <a:latin typeface="+mn-lt"/>
                </a:rPr>
                <a:t>final</a:t>
              </a:r>
              <a:endParaRPr lang="en-GB" sz="1200" b="1" dirty="0">
                <a:solidFill>
                  <a:srgbClr val="D60093"/>
                </a:solidFill>
                <a:latin typeface="+mn-lt"/>
              </a:endParaRP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11A90035-12C3-C2F7-F452-3824C9A48FBF}"/>
                </a:ext>
              </a:extLst>
            </p:cNvPr>
            <p:cNvSpPr/>
            <p:nvPr/>
          </p:nvSpPr>
          <p:spPr>
            <a:xfrm rot="9111713" flipH="1">
              <a:off x="9776233" y="3648220"/>
              <a:ext cx="315432" cy="366343"/>
            </a:xfrm>
            <a:prstGeom prst="arc">
              <a:avLst/>
            </a:prstGeom>
            <a:ln>
              <a:solidFill>
                <a:srgbClr val="D60093"/>
              </a:solidFill>
              <a:prstDash val="sysDash"/>
              <a:headEnd type="triangl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4883D86-E7FE-6328-B046-934B04CF666D}"/>
                </a:ext>
              </a:extLst>
            </p:cNvPr>
            <p:cNvSpPr/>
            <p:nvPr/>
          </p:nvSpPr>
          <p:spPr>
            <a:xfrm rot="5984433">
              <a:off x="10282225" y="3381507"/>
              <a:ext cx="284941" cy="297588"/>
            </a:xfrm>
            <a:custGeom>
              <a:avLst/>
              <a:gdLst>
                <a:gd name="connsiteX0" fmla="*/ 36364 w 606317"/>
                <a:gd name="connsiteY0" fmla="*/ 491565 h 892917"/>
                <a:gd name="connsiteX1" fmla="*/ 48890 w 606317"/>
                <a:gd name="connsiteY1" fmla="*/ 892398 h 892917"/>
                <a:gd name="connsiteX2" fmla="*/ 512353 w 606317"/>
                <a:gd name="connsiteY2" fmla="*/ 566721 h 892917"/>
                <a:gd name="connsiteX3" fmla="*/ 600035 w 606317"/>
                <a:gd name="connsiteY3" fmla="*/ 165889 h 892917"/>
                <a:gd name="connsiteX4" fmla="*/ 412145 w 606317"/>
                <a:gd name="connsiteY4" fmla="*/ 3050 h 892917"/>
                <a:gd name="connsiteX5" fmla="*/ 98994 w 606317"/>
                <a:gd name="connsiteY5" fmla="*/ 291149 h 892917"/>
                <a:gd name="connsiteX6" fmla="*/ 98994 w 606317"/>
                <a:gd name="connsiteY6" fmla="*/ 291149 h 892917"/>
                <a:gd name="connsiteX0" fmla="*/ 14052 w 582871"/>
                <a:gd name="connsiteY0" fmla="*/ 491565 h 757774"/>
                <a:gd name="connsiteX1" fmla="*/ 86868 w 582871"/>
                <a:gd name="connsiteY1" fmla="*/ 756746 h 757774"/>
                <a:gd name="connsiteX2" fmla="*/ 490041 w 582871"/>
                <a:gd name="connsiteY2" fmla="*/ 566721 h 757774"/>
                <a:gd name="connsiteX3" fmla="*/ 577723 w 582871"/>
                <a:gd name="connsiteY3" fmla="*/ 165889 h 757774"/>
                <a:gd name="connsiteX4" fmla="*/ 389833 w 582871"/>
                <a:gd name="connsiteY4" fmla="*/ 3050 h 757774"/>
                <a:gd name="connsiteX5" fmla="*/ 76682 w 582871"/>
                <a:gd name="connsiteY5" fmla="*/ 291149 h 757774"/>
                <a:gd name="connsiteX6" fmla="*/ 76682 w 582871"/>
                <a:gd name="connsiteY6" fmla="*/ 291149 h 757774"/>
                <a:gd name="connsiteX0" fmla="*/ 11120 w 579939"/>
                <a:gd name="connsiteY0" fmla="*/ 491565 h 763433"/>
                <a:gd name="connsiteX1" fmla="*/ 83936 w 579939"/>
                <a:gd name="connsiteY1" fmla="*/ 756746 h 763433"/>
                <a:gd name="connsiteX2" fmla="*/ 487109 w 579939"/>
                <a:gd name="connsiteY2" fmla="*/ 566721 h 763433"/>
                <a:gd name="connsiteX3" fmla="*/ 574791 w 579939"/>
                <a:gd name="connsiteY3" fmla="*/ 165889 h 763433"/>
                <a:gd name="connsiteX4" fmla="*/ 386901 w 579939"/>
                <a:gd name="connsiteY4" fmla="*/ 3050 h 763433"/>
                <a:gd name="connsiteX5" fmla="*/ 73750 w 579939"/>
                <a:gd name="connsiteY5" fmla="*/ 291149 h 763433"/>
                <a:gd name="connsiteX6" fmla="*/ 73750 w 579939"/>
                <a:gd name="connsiteY6" fmla="*/ 291149 h 763433"/>
                <a:gd name="connsiteX0" fmla="*/ 12834 w 577426"/>
                <a:gd name="connsiteY0" fmla="*/ 491339 h 756573"/>
                <a:gd name="connsiteX1" fmla="*/ 85650 w 577426"/>
                <a:gd name="connsiteY1" fmla="*/ 756520 h 756573"/>
                <a:gd name="connsiteX2" fmla="*/ 443606 w 577426"/>
                <a:gd name="connsiteY2" fmla="*/ 511229 h 756573"/>
                <a:gd name="connsiteX3" fmla="*/ 576505 w 577426"/>
                <a:gd name="connsiteY3" fmla="*/ 165663 h 756573"/>
                <a:gd name="connsiteX4" fmla="*/ 388615 w 577426"/>
                <a:gd name="connsiteY4" fmla="*/ 2824 h 756573"/>
                <a:gd name="connsiteX5" fmla="*/ 75464 w 577426"/>
                <a:gd name="connsiteY5" fmla="*/ 290923 h 756573"/>
                <a:gd name="connsiteX6" fmla="*/ 75464 w 577426"/>
                <a:gd name="connsiteY6" fmla="*/ 290923 h 756573"/>
                <a:gd name="connsiteX0" fmla="*/ 12834 w 579053"/>
                <a:gd name="connsiteY0" fmla="*/ 392526 h 657760"/>
                <a:gd name="connsiteX1" fmla="*/ 85650 w 579053"/>
                <a:gd name="connsiteY1" fmla="*/ 657707 h 657760"/>
                <a:gd name="connsiteX2" fmla="*/ 443606 w 579053"/>
                <a:gd name="connsiteY2" fmla="*/ 412416 h 657760"/>
                <a:gd name="connsiteX3" fmla="*/ 576505 w 579053"/>
                <a:gd name="connsiteY3" fmla="*/ 66850 h 657760"/>
                <a:gd name="connsiteX4" fmla="*/ 343397 w 579053"/>
                <a:gd name="connsiteY4" fmla="*/ 9519 h 657760"/>
                <a:gd name="connsiteX5" fmla="*/ 75464 w 579053"/>
                <a:gd name="connsiteY5" fmla="*/ 192110 h 657760"/>
                <a:gd name="connsiteX6" fmla="*/ 75464 w 579053"/>
                <a:gd name="connsiteY6" fmla="*/ 192110 h 657760"/>
                <a:gd name="connsiteX0" fmla="*/ 12834 w 526560"/>
                <a:gd name="connsiteY0" fmla="*/ 392526 h 657760"/>
                <a:gd name="connsiteX1" fmla="*/ 85650 w 526560"/>
                <a:gd name="connsiteY1" fmla="*/ 657707 h 657760"/>
                <a:gd name="connsiteX2" fmla="*/ 443606 w 526560"/>
                <a:gd name="connsiteY2" fmla="*/ 412416 h 657760"/>
                <a:gd name="connsiteX3" fmla="*/ 521239 w 526560"/>
                <a:gd name="connsiteY3" fmla="*/ 66850 h 657760"/>
                <a:gd name="connsiteX4" fmla="*/ 343397 w 526560"/>
                <a:gd name="connsiteY4" fmla="*/ 9519 h 657760"/>
                <a:gd name="connsiteX5" fmla="*/ 75464 w 526560"/>
                <a:gd name="connsiteY5" fmla="*/ 192110 h 657760"/>
                <a:gd name="connsiteX6" fmla="*/ 75464 w 526560"/>
                <a:gd name="connsiteY6" fmla="*/ 192110 h 657760"/>
                <a:gd name="connsiteX0" fmla="*/ 12105 w 522291"/>
                <a:gd name="connsiteY0" fmla="*/ 393162 h 658583"/>
                <a:gd name="connsiteX1" fmla="*/ 84921 w 522291"/>
                <a:gd name="connsiteY1" fmla="*/ 658343 h 658583"/>
                <a:gd name="connsiteX2" fmla="*/ 412732 w 522291"/>
                <a:gd name="connsiteY2" fmla="*/ 433149 h 658583"/>
                <a:gd name="connsiteX3" fmla="*/ 520510 w 522291"/>
                <a:gd name="connsiteY3" fmla="*/ 67486 h 658583"/>
                <a:gd name="connsiteX4" fmla="*/ 342668 w 522291"/>
                <a:gd name="connsiteY4" fmla="*/ 10155 h 658583"/>
                <a:gd name="connsiteX5" fmla="*/ 74735 w 522291"/>
                <a:gd name="connsiteY5" fmla="*/ 192746 h 658583"/>
                <a:gd name="connsiteX6" fmla="*/ 74735 w 522291"/>
                <a:gd name="connsiteY6" fmla="*/ 192746 h 658583"/>
                <a:gd name="connsiteX0" fmla="*/ 14878 w 525138"/>
                <a:gd name="connsiteY0" fmla="*/ 393162 h 588418"/>
                <a:gd name="connsiteX1" fmla="*/ 72621 w 525138"/>
                <a:gd name="connsiteY1" fmla="*/ 588005 h 588418"/>
                <a:gd name="connsiteX2" fmla="*/ 415505 w 525138"/>
                <a:gd name="connsiteY2" fmla="*/ 433149 h 588418"/>
                <a:gd name="connsiteX3" fmla="*/ 523283 w 525138"/>
                <a:gd name="connsiteY3" fmla="*/ 67486 h 588418"/>
                <a:gd name="connsiteX4" fmla="*/ 345441 w 525138"/>
                <a:gd name="connsiteY4" fmla="*/ 10155 h 588418"/>
                <a:gd name="connsiteX5" fmla="*/ 77508 w 525138"/>
                <a:gd name="connsiteY5" fmla="*/ 192746 h 588418"/>
                <a:gd name="connsiteX6" fmla="*/ 77508 w 525138"/>
                <a:gd name="connsiteY6" fmla="*/ 192746 h 588418"/>
                <a:gd name="connsiteX0" fmla="*/ 16946 w 527206"/>
                <a:gd name="connsiteY0" fmla="*/ 393162 h 602347"/>
                <a:gd name="connsiteX1" fmla="*/ 74689 w 527206"/>
                <a:gd name="connsiteY1" fmla="*/ 588005 h 602347"/>
                <a:gd name="connsiteX2" fmla="*/ 417573 w 527206"/>
                <a:gd name="connsiteY2" fmla="*/ 433149 h 602347"/>
                <a:gd name="connsiteX3" fmla="*/ 525351 w 527206"/>
                <a:gd name="connsiteY3" fmla="*/ 67486 h 602347"/>
                <a:gd name="connsiteX4" fmla="*/ 347509 w 527206"/>
                <a:gd name="connsiteY4" fmla="*/ 10155 h 602347"/>
                <a:gd name="connsiteX5" fmla="*/ 79576 w 527206"/>
                <a:gd name="connsiteY5" fmla="*/ 192746 h 602347"/>
                <a:gd name="connsiteX6" fmla="*/ 79576 w 527206"/>
                <a:gd name="connsiteY6" fmla="*/ 192746 h 602347"/>
                <a:gd name="connsiteX0" fmla="*/ 13673 w 522304"/>
                <a:gd name="connsiteY0" fmla="*/ 391657 h 586736"/>
                <a:gd name="connsiteX1" fmla="*/ 71416 w 522304"/>
                <a:gd name="connsiteY1" fmla="*/ 586500 h 586736"/>
                <a:gd name="connsiteX2" fmla="*/ 374106 w 522304"/>
                <a:gd name="connsiteY2" fmla="*/ 381402 h 586736"/>
                <a:gd name="connsiteX3" fmla="*/ 522078 w 522304"/>
                <a:gd name="connsiteY3" fmla="*/ 65981 h 586736"/>
                <a:gd name="connsiteX4" fmla="*/ 344236 w 522304"/>
                <a:gd name="connsiteY4" fmla="*/ 8650 h 586736"/>
                <a:gd name="connsiteX5" fmla="*/ 76303 w 522304"/>
                <a:gd name="connsiteY5" fmla="*/ 191241 h 586736"/>
                <a:gd name="connsiteX6" fmla="*/ 76303 w 522304"/>
                <a:gd name="connsiteY6" fmla="*/ 191241 h 586736"/>
                <a:gd name="connsiteX0" fmla="*/ 13673 w 477275"/>
                <a:gd name="connsiteY0" fmla="*/ 391657 h 586736"/>
                <a:gd name="connsiteX1" fmla="*/ 71416 w 477275"/>
                <a:gd name="connsiteY1" fmla="*/ 586500 h 586736"/>
                <a:gd name="connsiteX2" fmla="*/ 374106 w 477275"/>
                <a:gd name="connsiteY2" fmla="*/ 381402 h 586736"/>
                <a:gd name="connsiteX3" fmla="*/ 476861 w 477275"/>
                <a:gd name="connsiteY3" fmla="*/ 65981 h 586736"/>
                <a:gd name="connsiteX4" fmla="*/ 344236 w 477275"/>
                <a:gd name="connsiteY4" fmla="*/ 8650 h 586736"/>
                <a:gd name="connsiteX5" fmla="*/ 76303 w 477275"/>
                <a:gd name="connsiteY5" fmla="*/ 191241 h 586736"/>
                <a:gd name="connsiteX6" fmla="*/ 76303 w 477275"/>
                <a:gd name="connsiteY6" fmla="*/ 191241 h 586736"/>
                <a:gd name="connsiteX0" fmla="*/ 11950 w 475538"/>
                <a:gd name="connsiteY0" fmla="*/ 391657 h 558657"/>
                <a:gd name="connsiteX1" fmla="*/ 79741 w 475538"/>
                <a:gd name="connsiteY1" fmla="*/ 556355 h 558657"/>
                <a:gd name="connsiteX2" fmla="*/ 372383 w 475538"/>
                <a:gd name="connsiteY2" fmla="*/ 381402 h 558657"/>
                <a:gd name="connsiteX3" fmla="*/ 475138 w 475538"/>
                <a:gd name="connsiteY3" fmla="*/ 65981 h 558657"/>
                <a:gd name="connsiteX4" fmla="*/ 342513 w 475538"/>
                <a:gd name="connsiteY4" fmla="*/ 8650 h 558657"/>
                <a:gd name="connsiteX5" fmla="*/ 74580 w 475538"/>
                <a:gd name="connsiteY5" fmla="*/ 191241 h 558657"/>
                <a:gd name="connsiteX6" fmla="*/ 74580 w 475538"/>
                <a:gd name="connsiteY6" fmla="*/ 191241 h 558657"/>
                <a:gd name="connsiteX0" fmla="*/ 11079 w 474299"/>
                <a:gd name="connsiteY0" fmla="*/ 391134 h 559535"/>
                <a:gd name="connsiteX1" fmla="*/ 78870 w 474299"/>
                <a:gd name="connsiteY1" fmla="*/ 555832 h 559535"/>
                <a:gd name="connsiteX2" fmla="*/ 331319 w 474299"/>
                <a:gd name="connsiteY2" fmla="*/ 360783 h 559535"/>
                <a:gd name="connsiteX3" fmla="*/ 474267 w 474299"/>
                <a:gd name="connsiteY3" fmla="*/ 65458 h 559535"/>
                <a:gd name="connsiteX4" fmla="*/ 341642 w 474299"/>
                <a:gd name="connsiteY4" fmla="*/ 8127 h 559535"/>
                <a:gd name="connsiteX5" fmla="*/ 73709 w 474299"/>
                <a:gd name="connsiteY5" fmla="*/ 190718 h 559535"/>
                <a:gd name="connsiteX6" fmla="*/ 73709 w 474299"/>
                <a:gd name="connsiteY6" fmla="*/ 190718 h 559535"/>
                <a:gd name="connsiteX0" fmla="*/ 16977 w 445028"/>
                <a:gd name="connsiteY0" fmla="*/ 255481 h 557431"/>
                <a:gd name="connsiteX1" fmla="*/ 49599 w 445028"/>
                <a:gd name="connsiteY1" fmla="*/ 555832 h 557431"/>
                <a:gd name="connsiteX2" fmla="*/ 302048 w 445028"/>
                <a:gd name="connsiteY2" fmla="*/ 360783 h 557431"/>
                <a:gd name="connsiteX3" fmla="*/ 444996 w 445028"/>
                <a:gd name="connsiteY3" fmla="*/ 65458 h 557431"/>
                <a:gd name="connsiteX4" fmla="*/ 312371 w 445028"/>
                <a:gd name="connsiteY4" fmla="*/ 8127 h 557431"/>
                <a:gd name="connsiteX5" fmla="*/ 44438 w 445028"/>
                <a:gd name="connsiteY5" fmla="*/ 190718 h 557431"/>
                <a:gd name="connsiteX6" fmla="*/ 44438 w 445028"/>
                <a:gd name="connsiteY6" fmla="*/ 190718 h 557431"/>
                <a:gd name="connsiteX0" fmla="*/ 39290 w 467341"/>
                <a:gd name="connsiteY0" fmla="*/ 255481 h 557431"/>
                <a:gd name="connsiteX1" fmla="*/ 71912 w 467341"/>
                <a:gd name="connsiteY1" fmla="*/ 555832 h 557431"/>
                <a:gd name="connsiteX2" fmla="*/ 324361 w 467341"/>
                <a:gd name="connsiteY2" fmla="*/ 360783 h 557431"/>
                <a:gd name="connsiteX3" fmla="*/ 467309 w 467341"/>
                <a:gd name="connsiteY3" fmla="*/ 65458 h 557431"/>
                <a:gd name="connsiteX4" fmla="*/ 334684 w 467341"/>
                <a:gd name="connsiteY4" fmla="*/ 8127 h 557431"/>
                <a:gd name="connsiteX5" fmla="*/ 66751 w 467341"/>
                <a:gd name="connsiteY5" fmla="*/ 190718 h 557431"/>
                <a:gd name="connsiteX6" fmla="*/ 66751 w 467341"/>
                <a:gd name="connsiteY6" fmla="*/ 190718 h 557431"/>
                <a:gd name="connsiteX0" fmla="*/ 36745 w 464796"/>
                <a:gd name="connsiteY0" fmla="*/ 255481 h 522664"/>
                <a:gd name="connsiteX1" fmla="*/ 79415 w 464796"/>
                <a:gd name="connsiteY1" fmla="*/ 520663 h 522664"/>
                <a:gd name="connsiteX2" fmla="*/ 321816 w 464796"/>
                <a:gd name="connsiteY2" fmla="*/ 360783 h 522664"/>
                <a:gd name="connsiteX3" fmla="*/ 464764 w 464796"/>
                <a:gd name="connsiteY3" fmla="*/ 65458 h 522664"/>
                <a:gd name="connsiteX4" fmla="*/ 332139 w 464796"/>
                <a:gd name="connsiteY4" fmla="*/ 8127 h 522664"/>
                <a:gd name="connsiteX5" fmla="*/ 64206 w 464796"/>
                <a:gd name="connsiteY5" fmla="*/ 190718 h 522664"/>
                <a:gd name="connsiteX6" fmla="*/ 64206 w 464796"/>
                <a:gd name="connsiteY6" fmla="*/ 190718 h 522664"/>
                <a:gd name="connsiteX0" fmla="*/ 37979 w 466030"/>
                <a:gd name="connsiteY0" fmla="*/ 255481 h 483265"/>
                <a:gd name="connsiteX1" fmla="*/ 75625 w 466030"/>
                <a:gd name="connsiteY1" fmla="*/ 480469 h 483265"/>
                <a:gd name="connsiteX2" fmla="*/ 323050 w 466030"/>
                <a:gd name="connsiteY2" fmla="*/ 360783 h 483265"/>
                <a:gd name="connsiteX3" fmla="*/ 465998 w 466030"/>
                <a:gd name="connsiteY3" fmla="*/ 65458 h 483265"/>
                <a:gd name="connsiteX4" fmla="*/ 333373 w 466030"/>
                <a:gd name="connsiteY4" fmla="*/ 8127 h 483265"/>
                <a:gd name="connsiteX5" fmla="*/ 65440 w 466030"/>
                <a:gd name="connsiteY5" fmla="*/ 190718 h 483265"/>
                <a:gd name="connsiteX6" fmla="*/ 65440 w 466030"/>
                <a:gd name="connsiteY6" fmla="*/ 190718 h 483265"/>
                <a:gd name="connsiteX0" fmla="*/ 57526 w 485577"/>
                <a:gd name="connsiteY0" fmla="*/ 255481 h 483265"/>
                <a:gd name="connsiteX1" fmla="*/ 95172 w 485577"/>
                <a:gd name="connsiteY1" fmla="*/ 480469 h 483265"/>
                <a:gd name="connsiteX2" fmla="*/ 342597 w 485577"/>
                <a:gd name="connsiteY2" fmla="*/ 360783 h 483265"/>
                <a:gd name="connsiteX3" fmla="*/ 485545 w 485577"/>
                <a:gd name="connsiteY3" fmla="*/ 65458 h 483265"/>
                <a:gd name="connsiteX4" fmla="*/ 352920 w 485577"/>
                <a:gd name="connsiteY4" fmla="*/ 8127 h 483265"/>
                <a:gd name="connsiteX5" fmla="*/ 84987 w 485577"/>
                <a:gd name="connsiteY5" fmla="*/ 190718 h 483265"/>
                <a:gd name="connsiteX6" fmla="*/ 84987 w 485577"/>
                <a:gd name="connsiteY6" fmla="*/ 190718 h 483265"/>
                <a:gd name="connsiteX0" fmla="*/ 43999 w 472050"/>
                <a:gd name="connsiteY0" fmla="*/ 255481 h 482068"/>
                <a:gd name="connsiteX1" fmla="*/ 81645 w 472050"/>
                <a:gd name="connsiteY1" fmla="*/ 480469 h 482068"/>
                <a:gd name="connsiteX2" fmla="*/ 329070 w 472050"/>
                <a:gd name="connsiteY2" fmla="*/ 360783 h 482068"/>
                <a:gd name="connsiteX3" fmla="*/ 472018 w 472050"/>
                <a:gd name="connsiteY3" fmla="*/ 65458 h 482068"/>
                <a:gd name="connsiteX4" fmla="*/ 339393 w 472050"/>
                <a:gd name="connsiteY4" fmla="*/ 8127 h 482068"/>
                <a:gd name="connsiteX5" fmla="*/ 71460 w 472050"/>
                <a:gd name="connsiteY5" fmla="*/ 190718 h 482068"/>
                <a:gd name="connsiteX6" fmla="*/ 71460 w 472050"/>
                <a:gd name="connsiteY6" fmla="*/ 190718 h 482068"/>
                <a:gd name="connsiteX0" fmla="*/ 80187 w 508238"/>
                <a:gd name="connsiteY0" fmla="*/ 255481 h 453480"/>
                <a:gd name="connsiteX1" fmla="*/ 42040 w 508238"/>
                <a:gd name="connsiteY1" fmla="*/ 451130 h 453480"/>
                <a:gd name="connsiteX2" fmla="*/ 365258 w 508238"/>
                <a:gd name="connsiteY2" fmla="*/ 360783 h 453480"/>
                <a:gd name="connsiteX3" fmla="*/ 508206 w 508238"/>
                <a:gd name="connsiteY3" fmla="*/ 65458 h 453480"/>
                <a:gd name="connsiteX4" fmla="*/ 375581 w 508238"/>
                <a:gd name="connsiteY4" fmla="*/ 8127 h 453480"/>
                <a:gd name="connsiteX5" fmla="*/ 107648 w 508238"/>
                <a:gd name="connsiteY5" fmla="*/ 190718 h 453480"/>
                <a:gd name="connsiteX6" fmla="*/ 107648 w 508238"/>
                <a:gd name="connsiteY6" fmla="*/ 190718 h 453480"/>
                <a:gd name="connsiteX0" fmla="*/ 62563 w 490614"/>
                <a:gd name="connsiteY0" fmla="*/ 255481 h 464034"/>
                <a:gd name="connsiteX1" fmla="*/ 24416 w 490614"/>
                <a:gd name="connsiteY1" fmla="*/ 451130 h 464034"/>
                <a:gd name="connsiteX2" fmla="*/ 347634 w 490614"/>
                <a:gd name="connsiteY2" fmla="*/ 360783 h 464034"/>
                <a:gd name="connsiteX3" fmla="*/ 490582 w 490614"/>
                <a:gd name="connsiteY3" fmla="*/ 65458 h 464034"/>
                <a:gd name="connsiteX4" fmla="*/ 357957 w 490614"/>
                <a:gd name="connsiteY4" fmla="*/ 8127 h 464034"/>
                <a:gd name="connsiteX5" fmla="*/ 90024 w 490614"/>
                <a:gd name="connsiteY5" fmla="*/ 190718 h 464034"/>
                <a:gd name="connsiteX6" fmla="*/ 90024 w 490614"/>
                <a:gd name="connsiteY6" fmla="*/ 190718 h 464034"/>
                <a:gd name="connsiteX0" fmla="*/ 43910 w 471961"/>
                <a:gd name="connsiteY0" fmla="*/ 255481 h 481881"/>
                <a:gd name="connsiteX1" fmla="*/ 47327 w 471961"/>
                <a:gd name="connsiteY1" fmla="*/ 470689 h 481881"/>
                <a:gd name="connsiteX2" fmla="*/ 328981 w 471961"/>
                <a:gd name="connsiteY2" fmla="*/ 360783 h 481881"/>
                <a:gd name="connsiteX3" fmla="*/ 471929 w 471961"/>
                <a:gd name="connsiteY3" fmla="*/ 65458 h 481881"/>
                <a:gd name="connsiteX4" fmla="*/ 339304 w 471961"/>
                <a:gd name="connsiteY4" fmla="*/ 8127 h 481881"/>
                <a:gd name="connsiteX5" fmla="*/ 71371 w 471961"/>
                <a:gd name="connsiteY5" fmla="*/ 190718 h 481881"/>
                <a:gd name="connsiteX6" fmla="*/ 71371 w 471961"/>
                <a:gd name="connsiteY6" fmla="*/ 190718 h 481881"/>
                <a:gd name="connsiteX0" fmla="*/ 39479 w 467530"/>
                <a:gd name="connsiteY0" fmla="*/ 255481 h 475175"/>
                <a:gd name="connsiteX1" fmla="*/ 42896 w 467530"/>
                <a:gd name="connsiteY1" fmla="*/ 470689 h 475175"/>
                <a:gd name="connsiteX2" fmla="*/ 324550 w 467530"/>
                <a:gd name="connsiteY2" fmla="*/ 360783 h 475175"/>
                <a:gd name="connsiteX3" fmla="*/ 467498 w 467530"/>
                <a:gd name="connsiteY3" fmla="*/ 65458 h 475175"/>
                <a:gd name="connsiteX4" fmla="*/ 334873 w 467530"/>
                <a:gd name="connsiteY4" fmla="*/ 8127 h 475175"/>
                <a:gd name="connsiteX5" fmla="*/ 66940 w 467530"/>
                <a:gd name="connsiteY5" fmla="*/ 190718 h 475175"/>
                <a:gd name="connsiteX6" fmla="*/ 66940 w 467530"/>
                <a:gd name="connsiteY6" fmla="*/ 190718 h 475175"/>
                <a:gd name="connsiteX0" fmla="*/ 48359 w 476469"/>
                <a:gd name="connsiteY0" fmla="*/ 254956 h 471779"/>
                <a:gd name="connsiteX1" fmla="*/ 51776 w 476469"/>
                <a:gd name="connsiteY1" fmla="*/ 470164 h 471779"/>
                <a:gd name="connsiteX2" fmla="*/ 326095 w 476469"/>
                <a:gd name="connsiteY2" fmla="*/ 338253 h 471779"/>
                <a:gd name="connsiteX3" fmla="*/ 476378 w 476469"/>
                <a:gd name="connsiteY3" fmla="*/ 64933 h 471779"/>
                <a:gd name="connsiteX4" fmla="*/ 343753 w 476469"/>
                <a:gd name="connsiteY4" fmla="*/ 7602 h 471779"/>
                <a:gd name="connsiteX5" fmla="*/ 75820 w 476469"/>
                <a:gd name="connsiteY5" fmla="*/ 190193 h 471779"/>
                <a:gd name="connsiteX6" fmla="*/ 75820 w 476469"/>
                <a:gd name="connsiteY6" fmla="*/ 190193 h 471779"/>
                <a:gd name="connsiteX0" fmla="*/ 47562 w 478117"/>
                <a:gd name="connsiteY0" fmla="*/ 225617 h 472857"/>
                <a:gd name="connsiteX1" fmla="*/ 53424 w 478117"/>
                <a:gd name="connsiteY1" fmla="*/ 470164 h 472857"/>
                <a:gd name="connsiteX2" fmla="*/ 327743 w 478117"/>
                <a:gd name="connsiteY2" fmla="*/ 338253 h 472857"/>
                <a:gd name="connsiteX3" fmla="*/ 478026 w 478117"/>
                <a:gd name="connsiteY3" fmla="*/ 64933 h 472857"/>
                <a:gd name="connsiteX4" fmla="*/ 345401 w 478117"/>
                <a:gd name="connsiteY4" fmla="*/ 7602 h 472857"/>
                <a:gd name="connsiteX5" fmla="*/ 77468 w 478117"/>
                <a:gd name="connsiteY5" fmla="*/ 190193 h 472857"/>
                <a:gd name="connsiteX6" fmla="*/ 77468 w 478117"/>
                <a:gd name="connsiteY6" fmla="*/ 190193 h 472857"/>
                <a:gd name="connsiteX0" fmla="*/ 60209 w 490764"/>
                <a:gd name="connsiteY0" fmla="*/ 225617 h 472857"/>
                <a:gd name="connsiteX1" fmla="*/ 66071 w 490764"/>
                <a:gd name="connsiteY1" fmla="*/ 470164 h 472857"/>
                <a:gd name="connsiteX2" fmla="*/ 340390 w 490764"/>
                <a:gd name="connsiteY2" fmla="*/ 338253 h 472857"/>
                <a:gd name="connsiteX3" fmla="*/ 490673 w 490764"/>
                <a:gd name="connsiteY3" fmla="*/ 64933 h 472857"/>
                <a:gd name="connsiteX4" fmla="*/ 358048 w 490764"/>
                <a:gd name="connsiteY4" fmla="*/ 7602 h 472857"/>
                <a:gd name="connsiteX5" fmla="*/ 90115 w 490764"/>
                <a:gd name="connsiteY5" fmla="*/ 190193 h 472857"/>
                <a:gd name="connsiteX6" fmla="*/ 90115 w 490764"/>
                <a:gd name="connsiteY6" fmla="*/ 190193 h 472857"/>
                <a:gd name="connsiteX0" fmla="*/ 60209 w 490764"/>
                <a:gd name="connsiteY0" fmla="*/ 225294 h 471689"/>
                <a:gd name="connsiteX1" fmla="*/ 66071 w 490764"/>
                <a:gd name="connsiteY1" fmla="*/ 469841 h 471689"/>
                <a:gd name="connsiteX2" fmla="*/ 340390 w 490764"/>
                <a:gd name="connsiteY2" fmla="*/ 323261 h 471689"/>
                <a:gd name="connsiteX3" fmla="*/ 490673 w 490764"/>
                <a:gd name="connsiteY3" fmla="*/ 64610 h 471689"/>
                <a:gd name="connsiteX4" fmla="*/ 358048 w 490764"/>
                <a:gd name="connsiteY4" fmla="*/ 7279 h 471689"/>
                <a:gd name="connsiteX5" fmla="*/ 90115 w 490764"/>
                <a:gd name="connsiteY5" fmla="*/ 189870 h 471689"/>
                <a:gd name="connsiteX6" fmla="*/ 90115 w 490764"/>
                <a:gd name="connsiteY6" fmla="*/ 189870 h 471689"/>
                <a:gd name="connsiteX0" fmla="*/ 59867 w 490508"/>
                <a:gd name="connsiteY0" fmla="*/ 224942 h 470624"/>
                <a:gd name="connsiteX1" fmla="*/ 65729 w 490508"/>
                <a:gd name="connsiteY1" fmla="*/ 469489 h 470624"/>
                <a:gd name="connsiteX2" fmla="*/ 332713 w 490508"/>
                <a:gd name="connsiteY2" fmla="*/ 305795 h 470624"/>
                <a:gd name="connsiteX3" fmla="*/ 490331 w 490508"/>
                <a:gd name="connsiteY3" fmla="*/ 64258 h 470624"/>
                <a:gd name="connsiteX4" fmla="*/ 357706 w 490508"/>
                <a:gd name="connsiteY4" fmla="*/ 6927 h 470624"/>
                <a:gd name="connsiteX5" fmla="*/ 89773 w 490508"/>
                <a:gd name="connsiteY5" fmla="*/ 189518 h 470624"/>
                <a:gd name="connsiteX6" fmla="*/ 89773 w 490508"/>
                <a:gd name="connsiteY6" fmla="*/ 189518 h 47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0508" h="470624">
                  <a:moveTo>
                    <a:pt x="59867" y="224942"/>
                  </a:moveTo>
                  <a:cubicBezTo>
                    <a:pt x="-53116" y="439460"/>
                    <a:pt x="20255" y="456014"/>
                    <a:pt x="65729" y="469489"/>
                  </a:cubicBezTo>
                  <a:cubicBezTo>
                    <a:pt x="111203" y="482965"/>
                    <a:pt x="261946" y="373333"/>
                    <a:pt x="332713" y="305795"/>
                  </a:cubicBezTo>
                  <a:cubicBezTo>
                    <a:pt x="403480" y="238257"/>
                    <a:pt x="486166" y="114069"/>
                    <a:pt x="490331" y="64258"/>
                  </a:cubicBezTo>
                  <a:cubicBezTo>
                    <a:pt x="494496" y="14447"/>
                    <a:pt x="424466" y="-13950"/>
                    <a:pt x="357706" y="6927"/>
                  </a:cubicBezTo>
                  <a:cubicBezTo>
                    <a:pt x="290946" y="27804"/>
                    <a:pt x="89773" y="189518"/>
                    <a:pt x="89773" y="189518"/>
                  </a:cubicBezTo>
                  <a:lnTo>
                    <a:pt x="89773" y="18951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ash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17003085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35394</TotalTime>
  <Words>1960</Words>
  <Application>Microsoft Office PowerPoint</Application>
  <PresentationFormat>Widescreen</PresentationFormat>
  <Paragraphs>182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Comic Sans MS</vt:lpstr>
      <vt:lpstr>Lucida Grande</vt:lpstr>
      <vt:lpstr>Symbol</vt:lpstr>
      <vt:lpstr>Times New Roman</vt:lpstr>
      <vt:lpstr>Wingdings</vt:lpstr>
      <vt:lpstr>Fred 2</vt:lpstr>
      <vt:lpstr>PowerPoint Presentation</vt:lpstr>
      <vt:lpstr>PowerPoint Presentation</vt:lpstr>
      <vt:lpstr>Motivation for injection of polarized beams</vt:lpstr>
      <vt:lpstr>Spontaneous polarization in e+/e- rings</vt:lpstr>
      <vt:lpstr>Spin precession</vt:lpstr>
      <vt:lpstr>Spin tune </vt:lpstr>
      <vt:lpstr>Machine imperfections and resonance - depolarization</vt:lpstr>
      <vt:lpstr>General comment for rings</vt:lpstr>
      <vt:lpstr>Spins and rotation matrices</vt:lpstr>
      <vt:lpstr>Spin rotators - example</vt:lpstr>
      <vt:lpstr>RHIC</vt:lpstr>
      <vt:lpstr>RHIC spin rotators and snakes</vt:lpstr>
      <vt:lpstr>Production of polarized beams for FCCee</vt:lpstr>
      <vt:lpstr>Polarized beams in a damping ring</vt:lpstr>
      <vt:lpstr>Linac to booster</vt:lpstr>
      <vt:lpstr>Booster injection</vt:lpstr>
      <vt:lpstr>Booster ramp</vt:lpstr>
      <vt:lpstr>Booster to collider transfer</vt:lpstr>
      <vt:lpstr>Polarimetry, depolarization</vt:lpstr>
      <vt:lpstr>Summary</vt:lpstr>
      <vt:lpstr>PowerPoint Presentation</vt:lpstr>
      <vt:lpstr>SLC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9506</cp:revision>
  <cp:lastPrinted>2014-08-28T12:09:23Z</cp:lastPrinted>
  <dcterms:created xsi:type="dcterms:W3CDTF">1601-01-01T00:00:00Z</dcterms:created>
  <dcterms:modified xsi:type="dcterms:W3CDTF">2025-01-13T16:28:43Z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