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3" ContentType="audio/m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52"/>
  </p:notesMasterIdLst>
  <p:handoutMasterIdLst>
    <p:handoutMasterId r:id="rId53"/>
  </p:handoutMasterIdLst>
  <p:sldIdLst>
    <p:sldId id="258" r:id="rId2"/>
    <p:sldId id="256" r:id="rId3"/>
    <p:sldId id="1505" r:id="rId4"/>
    <p:sldId id="1510" r:id="rId5"/>
    <p:sldId id="1506" r:id="rId6"/>
    <p:sldId id="1537" r:id="rId7"/>
    <p:sldId id="1540" r:id="rId8"/>
    <p:sldId id="1539" r:id="rId9"/>
    <p:sldId id="1607" r:id="rId10"/>
    <p:sldId id="1545" r:id="rId11"/>
    <p:sldId id="1608" r:id="rId12"/>
    <p:sldId id="1541" r:id="rId13"/>
    <p:sldId id="1612" r:id="rId14"/>
    <p:sldId id="1610" r:id="rId15"/>
    <p:sldId id="1611" r:id="rId16"/>
    <p:sldId id="1585" r:id="rId17"/>
    <p:sldId id="1583" r:id="rId18"/>
    <p:sldId id="1569" r:id="rId19"/>
    <p:sldId id="1560" r:id="rId20"/>
    <p:sldId id="1571" r:id="rId21"/>
    <p:sldId id="1572" r:id="rId22"/>
    <p:sldId id="1573" r:id="rId23"/>
    <p:sldId id="1576" r:id="rId24"/>
    <p:sldId id="1578" r:id="rId25"/>
    <p:sldId id="1554" r:id="rId26"/>
    <p:sldId id="1581" r:id="rId27"/>
    <p:sldId id="1605" r:id="rId28"/>
    <p:sldId id="1542" r:id="rId29"/>
    <p:sldId id="1598" r:id="rId30"/>
    <p:sldId id="1555" r:id="rId31"/>
    <p:sldId id="1596" r:id="rId32"/>
    <p:sldId id="1564" r:id="rId33"/>
    <p:sldId id="1565" r:id="rId34"/>
    <p:sldId id="1586" r:id="rId35"/>
    <p:sldId id="1567" r:id="rId36"/>
    <p:sldId id="1566" r:id="rId37"/>
    <p:sldId id="1592" r:id="rId38"/>
    <p:sldId id="1575" r:id="rId39"/>
    <p:sldId id="1533" r:id="rId40"/>
    <p:sldId id="1535" r:id="rId41"/>
    <p:sldId id="1536" r:id="rId42"/>
    <p:sldId id="1512" r:id="rId43"/>
    <p:sldId id="1513" r:id="rId44"/>
    <p:sldId id="1514" r:id="rId45"/>
    <p:sldId id="1515" r:id="rId46"/>
    <p:sldId id="1516" r:id="rId47"/>
    <p:sldId id="1517" r:id="rId48"/>
    <p:sldId id="1548" r:id="rId49"/>
    <p:sldId id="1547" r:id="rId50"/>
    <p:sldId id="1550" r:id="rId51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300"/>
    <a:srgbClr val="00B8E4"/>
    <a:srgbClr val="E6F4FC"/>
    <a:srgbClr val="184595"/>
    <a:srgbClr val="0033A0"/>
    <a:srgbClr val="663300"/>
    <a:srgbClr val="BF9000"/>
    <a:srgbClr val="000000"/>
    <a:srgbClr val="5B9BD5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027" autoAdjust="0"/>
    <p:restoredTop sz="96335" autoAdjust="0"/>
  </p:normalViewPr>
  <p:slideViewPr>
    <p:cSldViewPr snapToGrid="0" showGuides="1">
      <p:cViewPr varScale="1">
        <p:scale>
          <a:sx n="129" d="100"/>
          <a:sy n="129" d="100"/>
        </p:scale>
        <p:origin x="240" y="7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8856A6-5843-6543-84C3-EF251D5B7C7D}" type="doc">
      <dgm:prSet loTypeId="urn:microsoft.com/office/officeart/2005/8/layout/radial6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C7784043-AC91-8F4A-A535-0CF470DED376}">
      <dgm:prSet custT="1"/>
      <dgm:spPr/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Operation</a:t>
          </a:r>
          <a:endParaRPr lang="en-CH" sz="1600" b="1" dirty="0">
            <a:solidFill>
              <a:schemeClr val="bg1"/>
            </a:solidFill>
          </a:endParaRPr>
        </a:p>
      </dgm:t>
    </dgm:pt>
    <dgm:pt modelId="{FCF00FDD-40BC-BF41-B29B-0F72750FEEB1}" type="parTrans" cxnId="{2141073D-3AC3-174B-BF22-B4A57A162CD1}">
      <dgm:prSet custT="1"/>
      <dgm:spPr/>
      <dgm:t>
        <a:bodyPr/>
        <a:lstStyle/>
        <a:p>
          <a:endParaRPr lang="en-GB" sz="1600">
            <a:solidFill>
              <a:schemeClr val="bg1"/>
            </a:solidFill>
          </a:endParaRPr>
        </a:p>
      </dgm:t>
    </dgm:pt>
    <dgm:pt modelId="{0E1B2440-E421-4F41-9CFE-D168B5944C34}" type="sibTrans" cxnId="{2141073D-3AC3-174B-BF22-B4A57A162CD1}">
      <dgm:prSet/>
      <dgm:spPr/>
      <dgm:t>
        <a:bodyPr/>
        <a:lstStyle/>
        <a:p>
          <a:endParaRPr lang="en-GB" sz="1800">
            <a:solidFill>
              <a:schemeClr val="bg1"/>
            </a:solidFill>
          </a:endParaRPr>
        </a:p>
      </dgm:t>
    </dgm:pt>
    <dgm:pt modelId="{E47AEB8C-16D4-4240-9030-7E96A39212B2}">
      <dgm:prSet custT="1"/>
      <dgm:spPr/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Modelling</a:t>
          </a:r>
          <a:endParaRPr lang="en-CH" sz="1600" b="1" dirty="0">
            <a:solidFill>
              <a:schemeClr val="bg1"/>
            </a:solidFill>
          </a:endParaRPr>
        </a:p>
      </dgm:t>
    </dgm:pt>
    <dgm:pt modelId="{2652DC0F-73D8-A547-9D01-A93C0D6E5967}" type="parTrans" cxnId="{6C966ADD-750A-E544-B4FF-98C4E00F4FD8}">
      <dgm:prSet custT="1"/>
      <dgm:spPr/>
      <dgm:t>
        <a:bodyPr/>
        <a:lstStyle/>
        <a:p>
          <a:endParaRPr lang="en-GB" sz="1600">
            <a:solidFill>
              <a:schemeClr val="bg1"/>
            </a:solidFill>
          </a:endParaRPr>
        </a:p>
      </dgm:t>
    </dgm:pt>
    <dgm:pt modelId="{7CB2BC58-82D2-EA49-A308-18110C038A98}" type="sibTrans" cxnId="{6C966ADD-750A-E544-B4FF-98C4E00F4FD8}">
      <dgm:prSet/>
      <dgm:spPr/>
      <dgm:t>
        <a:bodyPr/>
        <a:lstStyle/>
        <a:p>
          <a:endParaRPr lang="en-GB" sz="1800">
            <a:solidFill>
              <a:schemeClr val="bg1"/>
            </a:solidFill>
          </a:endParaRPr>
        </a:p>
      </dgm:t>
    </dgm:pt>
    <dgm:pt modelId="{1574C37D-5538-B846-A6D7-3C554CB32DA7}">
      <dgm:prSet custT="1"/>
      <dgm:spPr/>
      <dgm:t>
        <a:bodyPr/>
        <a:lstStyle/>
        <a:p>
          <a:r>
            <a:rPr lang="en-US" sz="1600" b="1" dirty="0" err="1">
              <a:solidFill>
                <a:schemeClr val="bg1"/>
              </a:solidFill>
            </a:rPr>
            <a:t>EquipmenT</a:t>
          </a:r>
          <a:endParaRPr lang="en-CH" sz="1600" b="1" dirty="0">
            <a:solidFill>
              <a:schemeClr val="bg1"/>
            </a:solidFill>
          </a:endParaRPr>
        </a:p>
      </dgm:t>
    </dgm:pt>
    <dgm:pt modelId="{A147C7E5-E8E9-7B4F-9236-E9A3B67BCCFE}" type="parTrans" cxnId="{BAB7D57C-A3DE-064F-8D3D-3FD045F578EF}">
      <dgm:prSet custT="1"/>
      <dgm:spPr/>
      <dgm:t>
        <a:bodyPr/>
        <a:lstStyle/>
        <a:p>
          <a:endParaRPr lang="en-GB" sz="1600">
            <a:solidFill>
              <a:schemeClr val="bg1"/>
            </a:solidFill>
          </a:endParaRPr>
        </a:p>
      </dgm:t>
    </dgm:pt>
    <dgm:pt modelId="{103A10FB-7CF2-324B-84FE-905BF3CFA5D0}" type="sibTrans" cxnId="{BAB7D57C-A3DE-064F-8D3D-3FD045F578EF}">
      <dgm:prSet/>
      <dgm:spPr/>
      <dgm:t>
        <a:bodyPr/>
        <a:lstStyle/>
        <a:p>
          <a:endParaRPr lang="en-GB" sz="1800">
            <a:solidFill>
              <a:schemeClr val="bg1"/>
            </a:solidFill>
          </a:endParaRPr>
        </a:p>
      </dgm:t>
    </dgm:pt>
    <dgm:pt modelId="{A4057462-006B-2346-99A6-3705BA876F54}">
      <dgm:prSet custT="1"/>
      <dgm:spPr/>
      <dgm:t>
        <a:bodyPr/>
        <a:lstStyle/>
        <a:p>
          <a:r>
            <a:rPr lang="en-GB" sz="1600" b="1" dirty="0">
              <a:solidFill>
                <a:schemeClr val="bg1"/>
              </a:solidFill>
            </a:rPr>
            <a:t>Controls</a:t>
          </a:r>
        </a:p>
      </dgm:t>
    </dgm:pt>
    <dgm:pt modelId="{EAAE0A42-7A94-6242-8FF6-CE4ECD44DC04}" type="parTrans" cxnId="{2C3ECBAE-6262-884D-8ECF-527CA98B68B4}">
      <dgm:prSet custT="1"/>
      <dgm:spPr/>
      <dgm:t>
        <a:bodyPr/>
        <a:lstStyle/>
        <a:p>
          <a:endParaRPr lang="en-GB" sz="1600">
            <a:solidFill>
              <a:schemeClr val="bg1"/>
            </a:solidFill>
          </a:endParaRPr>
        </a:p>
      </dgm:t>
    </dgm:pt>
    <dgm:pt modelId="{51701426-0793-5D45-8A30-A964FADFCB9E}" type="sibTrans" cxnId="{2C3ECBAE-6262-884D-8ECF-527CA98B68B4}">
      <dgm:prSet/>
      <dgm:spPr/>
      <dgm:t>
        <a:bodyPr/>
        <a:lstStyle/>
        <a:p>
          <a:endParaRPr lang="en-GB" sz="1800">
            <a:solidFill>
              <a:schemeClr val="bg1"/>
            </a:solidFill>
          </a:endParaRPr>
        </a:p>
      </dgm:t>
    </dgm:pt>
    <dgm:pt modelId="{4ADEA44A-A7CA-1647-99DB-C825FBAA95D3}">
      <dgm:prSet custT="1"/>
      <dgm:spPr>
        <a:noFill/>
      </dgm:spPr>
      <dgm:t>
        <a:bodyPr/>
        <a:lstStyle/>
        <a:p>
          <a:r>
            <a:rPr lang="en-US" sz="2400" b="1">
              <a:solidFill>
                <a:schemeClr val="bg1"/>
              </a:solidFill>
            </a:rPr>
            <a:t> </a:t>
          </a:r>
          <a:endParaRPr lang="en-CH" sz="2400" b="1" dirty="0">
            <a:solidFill>
              <a:schemeClr val="bg1"/>
            </a:solidFill>
          </a:endParaRPr>
        </a:p>
      </dgm:t>
    </dgm:pt>
    <dgm:pt modelId="{CE4ECCDA-75FE-AD40-9748-C1B1965F339F}" type="sibTrans" cxnId="{698A3D31-83AC-BD46-986B-CC76AB3D6D86}">
      <dgm:prSet/>
      <dgm:spPr/>
      <dgm:t>
        <a:bodyPr/>
        <a:lstStyle/>
        <a:p>
          <a:endParaRPr lang="en-GB" sz="1800">
            <a:solidFill>
              <a:schemeClr val="bg1"/>
            </a:solidFill>
          </a:endParaRPr>
        </a:p>
      </dgm:t>
    </dgm:pt>
    <dgm:pt modelId="{5004CF27-8189-CA49-97EE-136869C2FA35}" type="parTrans" cxnId="{698A3D31-83AC-BD46-986B-CC76AB3D6D86}">
      <dgm:prSet/>
      <dgm:spPr/>
      <dgm:t>
        <a:bodyPr/>
        <a:lstStyle/>
        <a:p>
          <a:endParaRPr lang="en-GB" sz="1800">
            <a:solidFill>
              <a:schemeClr val="bg1"/>
            </a:solidFill>
          </a:endParaRPr>
        </a:p>
      </dgm:t>
    </dgm:pt>
    <dgm:pt modelId="{8701888F-9A38-9846-AF92-896A362D7AE2}" type="pres">
      <dgm:prSet presAssocID="{388856A6-5843-6543-84C3-EF251D5B7C7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4EA14BF-0819-D441-988C-FE36C41BF0DD}" type="pres">
      <dgm:prSet presAssocID="{4ADEA44A-A7CA-1647-99DB-C825FBAA95D3}" presName="centerShape" presStyleLbl="node0" presStyleIdx="0" presStyleCnt="1"/>
      <dgm:spPr/>
    </dgm:pt>
    <dgm:pt modelId="{CA89701A-CDEC-164A-8128-49DCEAE553F7}" type="pres">
      <dgm:prSet presAssocID="{A4057462-006B-2346-99A6-3705BA876F54}" presName="node" presStyleLbl="node1" presStyleIdx="0" presStyleCnt="4" custScaleX="107563" custScaleY="107563">
        <dgm:presLayoutVars>
          <dgm:bulletEnabled val="1"/>
        </dgm:presLayoutVars>
      </dgm:prSet>
      <dgm:spPr/>
    </dgm:pt>
    <dgm:pt modelId="{B3E38382-0DB1-F245-8505-22F4C29F1843}" type="pres">
      <dgm:prSet presAssocID="{A4057462-006B-2346-99A6-3705BA876F54}" presName="dummy" presStyleCnt="0"/>
      <dgm:spPr/>
    </dgm:pt>
    <dgm:pt modelId="{D71786D9-A663-5B4A-97C5-9D12A0D74EA1}" type="pres">
      <dgm:prSet presAssocID="{51701426-0793-5D45-8A30-A964FADFCB9E}" presName="sibTrans" presStyleLbl="sibTrans2D1" presStyleIdx="0" presStyleCnt="4"/>
      <dgm:spPr/>
    </dgm:pt>
    <dgm:pt modelId="{260A183D-E3BF-4745-9DCC-606C311E395B}" type="pres">
      <dgm:prSet presAssocID="{C7784043-AC91-8F4A-A535-0CF470DED376}" presName="node" presStyleLbl="node1" presStyleIdx="1" presStyleCnt="4" custScaleX="107563" custScaleY="107563">
        <dgm:presLayoutVars>
          <dgm:bulletEnabled val="1"/>
        </dgm:presLayoutVars>
      </dgm:prSet>
      <dgm:spPr/>
    </dgm:pt>
    <dgm:pt modelId="{F298F2F3-E0CD-6948-8467-E47894FAEB50}" type="pres">
      <dgm:prSet presAssocID="{C7784043-AC91-8F4A-A535-0CF470DED376}" presName="dummy" presStyleCnt="0"/>
      <dgm:spPr/>
    </dgm:pt>
    <dgm:pt modelId="{48EA1778-E10B-8646-94AD-DF81748842A7}" type="pres">
      <dgm:prSet presAssocID="{0E1B2440-E421-4F41-9CFE-D168B5944C34}" presName="sibTrans" presStyleLbl="sibTrans2D1" presStyleIdx="1" presStyleCnt="4"/>
      <dgm:spPr/>
    </dgm:pt>
    <dgm:pt modelId="{EDED621A-0929-6C4F-84B2-3FB016F4CE03}" type="pres">
      <dgm:prSet presAssocID="{E47AEB8C-16D4-4240-9030-7E96A39212B2}" presName="node" presStyleLbl="node1" presStyleIdx="2" presStyleCnt="4" custScaleX="107563" custScaleY="107563">
        <dgm:presLayoutVars>
          <dgm:bulletEnabled val="1"/>
        </dgm:presLayoutVars>
      </dgm:prSet>
      <dgm:spPr/>
    </dgm:pt>
    <dgm:pt modelId="{CC07CB90-4727-8D43-9A30-3C4FE00EB77C}" type="pres">
      <dgm:prSet presAssocID="{E47AEB8C-16D4-4240-9030-7E96A39212B2}" presName="dummy" presStyleCnt="0"/>
      <dgm:spPr/>
    </dgm:pt>
    <dgm:pt modelId="{4467824A-44FF-DB43-9B1B-64FE69FD85BF}" type="pres">
      <dgm:prSet presAssocID="{7CB2BC58-82D2-EA49-A308-18110C038A98}" presName="sibTrans" presStyleLbl="sibTrans2D1" presStyleIdx="2" presStyleCnt="4"/>
      <dgm:spPr/>
    </dgm:pt>
    <dgm:pt modelId="{9F53CE85-4EF5-A64E-A095-CE47B5FDE917}" type="pres">
      <dgm:prSet presAssocID="{1574C37D-5538-B846-A6D7-3C554CB32DA7}" presName="node" presStyleLbl="node1" presStyleIdx="3" presStyleCnt="4" custScaleX="107563" custScaleY="107563">
        <dgm:presLayoutVars>
          <dgm:bulletEnabled val="1"/>
        </dgm:presLayoutVars>
      </dgm:prSet>
      <dgm:spPr/>
    </dgm:pt>
    <dgm:pt modelId="{5D3BC542-8D83-2C46-B336-DF67173A9A6D}" type="pres">
      <dgm:prSet presAssocID="{1574C37D-5538-B846-A6D7-3C554CB32DA7}" presName="dummy" presStyleCnt="0"/>
      <dgm:spPr/>
    </dgm:pt>
    <dgm:pt modelId="{EE07C539-91B5-E441-9FB1-3AFA24A083AA}" type="pres">
      <dgm:prSet presAssocID="{103A10FB-7CF2-324B-84FE-905BF3CFA5D0}" presName="sibTrans" presStyleLbl="sibTrans2D1" presStyleIdx="3" presStyleCnt="4"/>
      <dgm:spPr/>
    </dgm:pt>
  </dgm:ptLst>
  <dgm:cxnLst>
    <dgm:cxn modelId="{6E0D8201-477C-DE4F-BFC2-81765BEEA962}" type="presOf" srcId="{0E1B2440-E421-4F41-9CFE-D168B5944C34}" destId="{48EA1778-E10B-8646-94AD-DF81748842A7}" srcOrd="0" destOrd="0" presId="urn:microsoft.com/office/officeart/2005/8/layout/radial6"/>
    <dgm:cxn modelId="{A8E4722F-F3C0-594B-AE49-4E9761EE0ADC}" type="presOf" srcId="{A4057462-006B-2346-99A6-3705BA876F54}" destId="{CA89701A-CDEC-164A-8128-49DCEAE553F7}" srcOrd="0" destOrd="0" presId="urn:microsoft.com/office/officeart/2005/8/layout/radial6"/>
    <dgm:cxn modelId="{208F2B31-F2BC-1B49-9ABF-0BA46EBD4C51}" type="presOf" srcId="{4ADEA44A-A7CA-1647-99DB-C825FBAA95D3}" destId="{A4EA14BF-0819-D441-988C-FE36C41BF0DD}" srcOrd="0" destOrd="0" presId="urn:microsoft.com/office/officeart/2005/8/layout/radial6"/>
    <dgm:cxn modelId="{698A3D31-83AC-BD46-986B-CC76AB3D6D86}" srcId="{388856A6-5843-6543-84C3-EF251D5B7C7D}" destId="{4ADEA44A-A7CA-1647-99DB-C825FBAA95D3}" srcOrd="0" destOrd="0" parTransId="{5004CF27-8189-CA49-97EE-136869C2FA35}" sibTransId="{CE4ECCDA-75FE-AD40-9748-C1B1965F339F}"/>
    <dgm:cxn modelId="{2141073D-3AC3-174B-BF22-B4A57A162CD1}" srcId="{4ADEA44A-A7CA-1647-99DB-C825FBAA95D3}" destId="{C7784043-AC91-8F4A-A535-0CF470DED376}" srcOrd="1" destOrd="0" parTransId="{FCF00FDD-40BC-BF41-B29B-0F72750FEEB1}" sibTransId="{0E1B2440-E421-4F41-9CFE-D168B5944C34}"/>
    <dgm:cxn modelId="{8539723F-CCCD-984C-A388-4C350411F3A5}" type="presOf" srcId="{E47AEB8C-16D4-4240-9030-7E96A39212B2}" destId="{EDED621A-0929-6C4F-84B2-3FB016F4CE03}" srcOrd="0" destOrd="0" presId="urn:microsoft.com/office/officeart/2005/8/layout/radial6"/>
    <dgm:cxn modelId="{4F8C124A-2638-504C-A0CE-8D3F68436F72}" type="presOf" srcId="{1574C37D-5538-B846-A6D7-3C554CB32DA7}" destId="{9F53CE85-4EF5-A64E-A095-CE47B5FDE917}" srcOrd="0" destOrd="0" presId="urn:microsoft.com/office/officeart/2005/8/layout/radial6"/>
    <dgm:cxn modelId="{9552D072-8041-784C-B546-B3904E8DDD1C}" type="presOf" srcId="{C7784043-AC91-8F4A-A535-0CF470DED376}" destId="{260A183D-E3BF-4745-9DCC-606C311E395B}" srcOrd="0" destOrd="0" presId="urn:microsoft.com/office/officeart/2005/8/layout/radial6"/>
    <dgm:cxn modelId="{BAB7D57C-A3DE-064F-8D3D-3FD045F578EF}" srcId="{4ADEA44A-A7CA-1647-99DB-C825FBAA95D3}" destId="{1574C37D-5538-B846-A6D7-3C554CB32DA7}" srcOrd="3" destOrd="0" parTransId="{A147C7E5-E8E9-7B4F-9236-E9A3B67BCCFE}" sibTransId="{103A10FB-7CF2-324B-84FE-905BF3CFA5D0}"/>
    <dgm:cxn modelId="{CE6B96A8-9727-B04A-81E8-833EADCA9255}" type="presOf" srcId="{103A10FB-7CF2-324B-84FE-905BF3CFA5D0}" destId="{EE07C539-91B5-E441-9FB1-3AFA24A083AA}" srcOrd="0" destOrd="0" presId="urn:microsoft.com/office/officeart/2005/8/layout/radial6"/>
    <dgm:cxn modelId="{2C3ECBAE-6262-884D-8ECF-527CA98B68B4}" srcId="{4ADEA44A-A7CA-1647-99DB-C825FBAA95D3}" destId="{A4057462-006B-2346-99A6-3705BA876F54}" srcOrd="0" destOrd="0" parTransId="{EAAE0A42-7A94-6242-8FF6-CE4ECD44DC04}" sibTransId="{51701426-0793-5D45-8A30-A964FADFCB9E}"/>
    <dgm:cxn modelId="{F7890FB1-8F51-3B4A-8348-7A16C2329067}" type="presOf" srcId="{388856A6-5843-6543-84C3-EF251D5B7C7D}" destId="{8701888F-9A38-9846-AF92-896A362D7AE2}" srcOrd="0" destOrd="0" presId="urn:microsoft.com/office/officeart/2005/8/layout/radial6"/>
    <dgm:cxn modelId="{D65339BF-FCF6-9142-957A-6C5980F17082}" type="presOf" srcId="{51701426-0793-5D45-8A30-A964FADFCB9E}" destId="{D71786D9-A663-5B4A-97C5-9D12A0D74EA1}" srcOrd="0" destOrd="0" presId="urn:microsoft.com/office/officeart/2005/8/layout/radial6"/>
    <dgm:cxn modelId="{6C966ADD-750A-E544-B4FF-98C4E00F4FD8}" srcId="{4ADEA44A-A7CA-1647-99DB-C825FBAA95D3}" destId="{E47AEB8C-16D4-4240-9030-7E96A39212B2}" srcOrd="2" destOrd="0" parTransId="{2652DC0F-73D8-A547-9D01-A93C0D6E5967}" sibTransId="{7CB2BC58-82D2-EA49-A308-18110C038A98}"/>
    <dgm:cxn modelId="{D59BECFB-D80A-164D-9BD9-601A39906F80}" type="presOf" srcId="{7CB2BC58-82D2-EA49-A308-18110C038A98}" destId="{4467824A-44FF-DB43-9B1B-64FE69FD85BF}" srcOrd="0" destOrd="0" presId="urn:microsoft.com/office/officeart/2005/8/layout/radial6"/>
    <dgm:cxn modelId="{1D9DD719-E049-7644-A5DD-D5A00373DC5A}" type="presParOf" srcId="{8701888F-9A38-9846-AF92-896A362D7AE2}" destId="{A4EA14BF-0819-D441-988C-FE36C41BF0DD}" srcOrd="0" destOrd="0" presId="urn:microsoft.com/office/officeart/2005/8/layout/radial6"/>
    <dgm:cxn modelId="{78911B17-8FC6-F240-9D29-32E0BA91DFC3}" type="presParOf" srcId="{8701888F-9A38-9846-AF92-896A362D7AE2}" destId="{CA89701A-CDEC-164A-8128-49DCEAE553F7}" srcOrd="1" destOrd="0" presId="urn:microsoft.com/office/officeart/2005/8/layout/radial6"/>
    <dgm:cxn modelId="{CC0F6A94-445A-254E-AFCB-F7BB4B4F6869}" type="presParOf" srcId="{8701888F-9A38-9846-AF92-896A362D7AE2}" destId="{B3E38382-0DB1-F245-8505-22F4C29F1843}" srcOrd="2" destOrd="0" presId="urn:microsoft.com/office/officeart/2005/8/layout/radial6"/>
    <dgm:cxn modelId="{A544F4EE-2AAB-574C-B874-A1C819AF21A7}" type="presParOf" srcId="{8701888F-9A38-9846-AF92-896A362D7AE2}" destId="{D71786D9-A663-5B4A-97C5-9D12A0D74EA1}" srcOrd="3" destOrd="0" presId="urn:microsoft.com/office/officeart/2005/8/layout/radial6"/>
    <dgm:cxn modelId="{946FE9B6-2B2C-B54B-B74A-66B71C7D220C}" type="presParOf" srcId="{8701888F-9A38-9846-AF92-896A362D7AE2}" destId="{260A183D-E3BF-4745-9DCC-606C311E395B}" srcOrd="4" destOrd="0" presId="urn:microsoft.com/office/officeart/2005/8/layout/radial6"/>
    <dgm:cxn modelId="{F2DC0610-1A20-3C4B-A4AE-5C38209CC607}" type="presParOf" srcId="{8701888F-9A38-9846-AF92-896A362D7AE2}" destId="{F298F2F3-E0CD-6948-8467-E47894FAEB50}" srcOrd="5" destOrd="0" presId="urn:microsoft.com/office/officeart/2005/8/layout/radial6"/>
    <dgm:cxn modelId="{1CD59969-7E33-DB4E-8832-D04976C91166}" type="presParOf" srcId="{8701888F-9A38-9846-AF92-896A362D7AE2}" destId="{48EA1778-E10B-8646-94AD-DF81748842A7}" srcOrd="6" destOrd="0" presId="urn:microsoft.com/office/officeart/2005/8/layout/radial6"/>
    <dgm:cxn modelId="{41248896-6657-464F-B4F8-55E51746F9F6}" type="presParOf" srcId="{8701888F-9A38-9846-AF92-896A362D7AE2}" destId="{EDED621A-0929-6C4F-84B2-3FB016F4CE03}" srcOrd="7" destOrd="0" presId="urn:microsoft.com/office/officeart/2005/8/layout/radial6"/>
    <dgm:cxn modelId="{5ED41911-177F-9E46-98E2-20AABDC96ED9}" type="presParOf" srcId="{8701888F-9A38-9846-AF92-896A362D7AE2}" destId="{CC07CB90-4727-8D43-9A30-3C4FE00EB77C}" srcOrd="8" destOrd="0" presId="urn:microsoft.com/office/officeart/2005/8/layout/radial6"/>
    <dgm:cxn modelId="{C5DB74B6-C5A2-324E-8EB4-EAE888A87AA8}" type="presParOf" srcId="{8701888F-9A38-9846-AF92-896A362D7AE2}" destId="{4467824A-44FF-DB43-9B1B-64FE69FD85BF}" srcOrd="9" destOrd="0" presId="urn:microsoft.com/office/officeart/2005/8/layout/radial6"/>
    <dgm:cxn modelId="{89F03E33-FFD5-0141-A6C5-7C29DBDFE282}" type="presParOf" srcId="{8701888F-9A38-9846-AF92-896A362D7AE2}" destId="{9F53CE85-4EF5-A64E-A095-CE47B5FDE917}" srcOrd="10" destOrd="0" presId="urn:microsoft.com/office/officeart/2005/8/layout/radial6"/>
    <dgm:cxn modelId="{BEFF76D3-021F-9A4B-839C-474CC13E84A5}" type="presParOf" srcId="{8701888F-9A38-9846-AF92-896A362D7AE2}" destId="{5D3BC542-8D83-2C46-B336-DF67173A9A6D}" srcOrd="11" destOrd="0" presId="urn:microsoft.com/office/officeart/2005/8/layout/radial6"/>
    <dgm:cxn modelId="{D6F488F7-42E8-364E-AF6C-4792B9CEA68D}" type="presParOf" srcId="{8701888F-9A38-9846-AF92-896A362D7AE2}" destId="{EE07C539-91B5-E441-9FB1-3AFA24A083A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1EBC02-E81D-3C42-B51B-74A937B3CEDD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63272669-AB9D-D644-966B-4E99289B40D2}">
      <dgm:prSet/>
      <dgm:spPr/>
      <dgm:t>
        <a:bodyPr/>
        <a:lstStyle/>
        <a:p>
          <a:r>
            <a:rPr lang="en-US"/>
            <a:t>Equipment in operation</a:t>
          </a:r>
          <a:endParaRPr lang="en-CH"/>
        </a:p>
      </dgm:t>
    </dgm:pt>
    <dgm:pt modelId="{43539020-B913-C24E-B390-E24DAAB1C768}" type="parTrans" cxnId="{BDD0E231-E786-6B47-91F3-3813E0280AA2}">
      <dgm:prSet/>
      <dgm:spPr/>
      <dgm:t>
        <a:bodyPr/>
        <a:lstStyle/>
        <a:p>
          <a:endParaRPr lang="en-GB"/>
        </a:p>
      </dgm:t>
    </dgm:pt>
    <dgm:pt modelId="{84B0EC06-9245-7245-9212-4FAFF0D8DC55}" type="sibTrans" cxnId="{BDD0E231-E786-6B47-91F3-3813E0280AA2}">
      <dgm:prSet/>
      <dgm:spPr/>
      <dgm:t>
        <a:bodyPr/>
        <a:lstStyle/>
        <a:p>
          <a:endParaRPr lang="en-GB"/>
        </a:p>
      </dgm:t>
    </dgm:pt>
    <dgm:pt modelId="{764BA396-B06B-C246-BF76-841334EF0016}">
      <dgm:prSet/>
      <dgm:spPr/>
      <dgm:t>
        <a:bodyPr/>
        <a:lstStyle/>
        <a:p>
          <a:r>
            <a:rPr lang="en-US"/>
            <a:t>Taming equipment with modeling and control</a:t>
          </a:r>
          <a:endParaRPr lang="en-CH"/>
        </a:p>
      </dgm:t>
    </dgm:pt>
    <dgm:pt modelId="{6444703A-1534-A544-ABF9-C18B4688D380}" type="parTrans" cxnId="{704470C1-51DD-1144-9F06-5C2F4E934BB4}">
      <dgm:prSet/>
      <dgm:spPr/>
      <dgm:t>
        <a:bodyPr/>
        <a:lstStyle/>
        <a:p>
          <a:endParaRPr lang="en-GB"/>
        </a:p>
      </dgm:t>
    </dgm:pt>
    <dgm:pt modelId="{9F3D932F-28ED-1F47-971E-FAE4BFEB6CA8}" type="sibTrans" cxnId="{704470C1-51DD-1144-9F06-5C2F4E934BB4}">
      <dgm:prSet/>
      <dgm:spPr/>
      <dgm:t>
        <a:bodyPr/>
        <a:lstStyle/>
        <a:p>
          <a:endParaRPr lang="en-GB"/>
        </a:p>
      </dgm:t>
    </dgm:pt>
    <dgm:pt modelId="{89D9D4BD-7B8A-4F4A-9D61-255FCCA826FA}">
      <dgm:prSet/>
      <dgm:spPr/>
      <dgm:t>
        <a:bodyPr/>
        <a:lstStyle/>
        <a:p>
          <a:r>
            <a:rPr lang="en-US"/>
            <a:t>Team COMET for better beams:</a:t>
          </a:r>
          <a:endParaRPr lang="en-CH"/>
        </a:p>
      </dgm:t>
    </dgm:pt>
    <dgm:pt modelId="{1B9A9DFE-49AE-CA48-9658-CAF83FE11033}" type="parTrans" cxnId="{EE00CCE4-B1ED-764F-908A-FEA149A357B5}">
      <dgm:prSet/>
      <dgm:spPr/>
      <dgm:t>
        <a:bodyPr/>
        <a:lstStyle/>
        <a:p>
          <a:endParaRPr lang="en-GB"/>
        </a:p>
      </dgm:t>
    </dgm:pt>
    <dgm:pt modelId="{4807CEE7-A234-1D4A-98D3-9913D7BB0EF2}" type="sibTrans" cxnId="{EE00CCE4-B1ED-764F-908A-FEA149A357B5}">
      <dgm:prSet/>
      <dgm:spPr/>
      <dgm:t>
        <a:bodyPr/>
        <a:lstStyle/>
        <a:p>
          <a:endParaRPr lang="en-GB"/>
        </a:p>
      </dgm:t>
    </dgm:pt>
    <dgm:pt modelId="{976FE7A3-FDBB-4E42-A7CF-E9FD3494F67E}">
      <dgm:prSet/>
      <dgm:spPr/>
      <dgm:t>
        <a:bodyPr/>
        <a:lstStyle/>
        <a:p>
          <a:r>
            <a:rPr lang="en-US"/>
            <a:t>LHC Protons</a:t>
          </a:r>
          <a:endParaRPr lang="en-CH"/>
        </a:p>
      </dgm:t>
    </dgm:pt>
    <dgm:pt modelId="{544676C1-90A3-B641-975F-1F163F1E8ED4}" type="parTrans" cxnId="{61679BB6-BA50-0C40-8613-0EB525A8E1CD}">
      <dgm:prSet/>
      <dgm:spPr/>
      <dgm:t>
        <a:bodyPr/>
        <a:lstStyle/>
        <a:p>
          <a:endParaRPr lang="en-GB"/>
        </a:p>
      </dgm:t>
    </dgm:pt>
    <dgm:pt modelId="{3A367673-1BD4-6545-9DDC-5E2019673B86}" type="sibTrans" cxnId="{61679BB6-BA50-0C40-8613-0EB525A8E1CD}">
      <dgm:prSet/>
      <dgm:spPr/>
      <dgm:t>
        <a:bodyPr/>
        <a:lstStyle/>
        <a:p>
          <a:endParaRPr lang="en-GB"/>
        </a:p>
      </dgm:t>
    </dgm:pt>
    <dgm:pt modelId="{59D2D000-2BB8-E14F-A5D2-75FFE7C7D1B0}">
      <dgm:prSet/>
      <dgm:spPr/>
      <dgm:t>
        <a:bodyPr/>
        <a:lstStyle/>
        <a:p>
          <a:r>
            <a:rPr lang="en-US"/>
            <a:t>LIU Protons</a:t>
          </a:r>
          <a:endParaRPr lang="en-CH"/>
        </a:p>
      </dgm:t>
    </dgm:pt>
    <dgm:pt modelId="{4822E77F-FAF3-4245-8BD5-45E8E2572739}" type="parTrans" cxnId="{EE159EE5-125A-774C-B7DF-66D908147DC7}">
      <dgm:prSet/>
      <dgm:spPr/>
      <dgm:t>
        <a:bodyPr/>
        <a:lstStyle/>
        <a:p>
          <a:endParaRPr lang="en-GB"/>
        </a:p>
      </dgm:t>
    </dgm:pt>
    <dgm:pt modelId="{CE4E0980-930D-C146-B6BB-346F51F44971}" type="sibTrans" cxnId="{EE159EE5-125A-774C-B7DF-66D908147DC7}">
      <dgm:prSet/>
      <dgm:spPr/>
      <dgm:t>
        <a:bodyPr/>
        <a:lstStyle/>
        <a:p>
          <a:endParaRPr lang="en-GB"/>
        </a:p>
      </dgm:t>
    </dgm:pt>
    <dgm:pt modelId="{8A0430AE-6EBD-1B44-9B9A-AF1DBC02A6AA}">
      <dgm:prSet/>
      <dgm:spPr/>
      <dgm:t>
        <a:bodyPr/>
        <a:lstStyle/>
        <a:p>
          <a:r>
            <a:rPr lang="en-US"/>
            <a:t>LHC Ions</a:t>
          </a:r>
          <a:endParaRPr lang="en-CH"/>
        </a:p>
      </dgm:t>
    </dgm:pt>
    <dgm:pt modelId="{A5B4F659-54F5-6641-B54F-1ED922BF0CB1}" type="parTrans" cxnId="{DA7A23C3-F94F-4A42-96C4-2422B664CECF}">
      <dgm:prSet/>
      <dgm:spPr/>
      <dgm:t>
        <a:bodyPr/>
        <a:lstStyle/>
        <a:p>
          <a:endParaRPr lang="en-GB"/>
        </a:p>
      </dgm:t>
    </dgm:pt>
    <dgm:pt modelId="{97DF8D9B-552E-3E44-A2FA-F505E188B4CE}" type="sibTrans" cxnId="{DA7A23C3-F94F-4A42-96C4-2422B664CECF}">
      <dgm:prSet/>
      <dgm:spPr/>
      <dgm:t>
        <a:bodyPr/>
        <a:lstStyle/>
        <a:p>
          <a:endParaRPr lang="en-GB"/>
        </a:p>
      </dgm:t>
    </dgm:pt>
    <dgm:pt modelId="{7A4A944F-68ED-BE4B-B638-50B6E1A2D9C0}">
      <dgm:prSet/>
      <dgm:spPr/>
      <dgm:t>
        <a:bodyPr/>
        <a:lstStyle/>
        <a:p>
          <a:r>
            <a:rPr lang="en-US"/>
            <a:t>Fixed Target</a:t>
          </a:r>
          <a:endParaRPr lang="en-CH"/>
        </a:p>
      </dgm:t>
    </dgm:pt>
    <dgm:pt modelId="{82191F38-D026-8A4A-933A-FF968A27935E}" type="parTrans" cxnId="{FD45B899-F5BE-804D-8BA5-C0B83F229730}">
      <dgm:prSet/>
      <dgm:spPr/>
      <dgm:t>
        <a:bodyPr/>
        <a:lstStyle/>
        <a:p>
          <a:endParaRPr lang="en-GB"/>
        </a:p>
      </dgm:t>
    </dgm:pt>
    <dgm:pt modelId="{BF9A2303-8D42-9E4E-AEBC-8E7F3E209891}" type="sibTrans" cxnId="{FD45B899-F5BE-804D-8BA5-C0B83F229730}">
      <dgm:prSet/>
      <dgm:spPr/>
      <dgm:t>
        <a:bodyPr/>
        <a:lstStyle/>
        <a:p>
          <a:endParaRPr lang="en-GB"/>
        </a:p>
      </dgm:t>
    </dgm:pt>
    <dgm:pt modelId="{4AB0C1F2-775F-F244-A6A1-03FE028F1034}">
      <dgm:prSet/>
      <dgm:spPr/>
      <dgm:t>
        <a:bodyPr/>
        <a:lstStyle/>
        <a:p>
          <a:r>
            <a:rPr lang="en-US" dirty="0"/>
            <a:t>A peak into the future</a:t>
          </a:r>
          <a:endParaRPr lang="en-CH" dirty="0"/>
        </a:p>
      </dgm:t>
    </dgm:pt>
    <dgm:pt modelId="{483D5090-0F18-6A4F-8466-193C6984DB95}" type="parTrans" cxnId="{3FC49924-D7A2-C54A-BFCC-84EA1B2D0FC8}">
      <dgm:prSet/>
      <dgm:spPr/>
      <dgm:t>
        <a:bodyPr/>
        <a:lstStyle/>
        <a:p>
          <a:endParaRPr lang="en-GB"/>
        </a:p>
      </dgm:t>
    </dgm:pt>
    <dgm:pt modelId="{E7C543E9-EFAA-C747-9DE8-67040D119887}" type="sibTrans" cxnId="{3FC49924-D7A2-C54A-BFCC-84EA1B2D0FC8}">
      <dgm:prSet/>
      <dgm:spPr/>
      <dgm:t>
        <a:bodyPr/>
        <a:lstStyle/>
        <a:p>
          <a:endParaRPr lang="en-GB"/>
        </a:p>
      </dgm:t>
    </dgm:pt>
    <dgm:pt modelId="{CCAABBD5-75BD-E043-8A35-DA8742DADF2B}" type="pres">
      <dgm:prSet presAssocID="{611EBC02-E81D-3C42-B51B-74A937B3CEDD}" presName="Name0" presStyleCnt="0">
        <dgm:presLayoutVars>
          <dgm:dir/>
          <dgm:animLvl val="lvl"/>
          <dgm:resizeHandles val="exact"/>
        </dgm:presLayoutVars>
      </dgm:prSet>
      <dgm:spPr/>
    </dgm:pt>
    <dgm:pt modelId="{C5B1CCAF-8173-D94A-8AC6-62DF037BA94A}" type="pres">
      <dgm:prSet presAssocID="{4AB0C1F2-775F-F244-A6A1-03FE028F1034}" presName="boxAndChildren" presStyleCnt="0"/>
      <dgm:spPr/>
    </dgm:pt>
    <dgm:pt modelId="{69C830A8-407D-8B49-95EF-217513485BE7}" type="pres">
      <dgm:prSet presAssocID="{4AB0C1F2-775F-F244-A6A1-03FE028F1034}" presName="parentTextBox" presStyleLbl="node1" presStyleIdx="0" presStyleCnt="4"/>
      <dgm:spPr/>
    </dgm:pt>
    <dgm:pt modelId="{B5FDF55F-3F80-3B4C-AC31-EB3308BE63F1}" type="pres">
      <dgm:prSet presAssocID="{4807CEE7-A234-1D4A-98D3-9913D7BB0EF2}" presName="sp" presStyleCnt="0"/>
      <dgm:spPr/>
    </dgm:pt>
    <dgm:pt modelId="{B3E6F2CA-A86B-0C47-A0F7-E36E6F462A1B}" type="pres">
      <dgm:prSet presAssocID="{89D9D4BD-7B8A-4F4A-9D61-255FCCA826FA}" presName="arrowAndChildren" presStyleCnt="0"/>
      <dgm:spPr/>
    </dgm:pt>
    <dgm:pt modelId="{E5A16EAF-232A-6E46-90AB-67541D7C1F12}" type="pres">
      <dgm:prSet presAssocID="{89D9D4BD-7B8A-4F4A-9D61-255FCCA826FA}" presName="parentTextArrow" presStyleLbl="node1" presStyleIdx="0" presStyleCnt="4"/>
      <dgm:spPr/>
    </dgm:pt>
    <dgm:pt modelId="{C66BA54F-04C8-8E4E-A93C-A4986E8F2371}" type="pres">
      <dgm:prSet presAssocID="{89D9D4BD-7B8A-4F4A-9D61-255FCCA826FA}" presName="arrow" presStyleLbl="node1" presStyleIdx="1" presStyleCnt="4"/>
      <dgm:spPr/>
    </dgm:pt>
    <dgm:pt modelId="{51344C8A-F454-DB4D-AA74-B860C99B0DD6}" type="pres">
      <dgm:prSet presAssocID="{89D9D4BD-7B8A-4F4A-9D61-255FCCA826FA}" presName="descendantArrow" presStyleCnt="0"/>
      <dgm:spPr/>
    </dgm:pt>
    <dgm:pt modelId="{9E449B7E-41BC-3045-A956-07EDF4D4E239}" type="pres">
      <dgm:prSet presAssocID="{976FE7A3-FDBB-4E42-A7CF-E9FD3494F67E}" presName="childTextArrow" presStyleLbl="fgAccFollowNode1" presStyleIdx="0" presStyleCnt="4">
        <dgm:presLayoutVars>
          <dgm:bulletEnabled val="1"/>
        </dgm:presLayoutVars>
      </dgm:prSet>
      <dgm:spPr/>
    </dgm:pt>
    <dgm:pt modelId="{40829ED0-AACA-BB4B-B270-169A2B837CB0}" type="pres">
      <dgm:prSet presAssocID="{59D2D000-2BB8-E14F-A5D2-75FFE7C7D1B0}" presName="childTextArrow" presStyleLbl="fgAccFollowNode1" presStyleIdx="1" presStyleCnt="4">
        <dgm:presLayoutVars>
          <dgm:bulletEnabled val="1"/>
        </dgm:presLayoutVars>
      </dgm:prSet>
      <dgm:spPr/>
    </dgm:pt>
    <dgm:pt modelId="{F6D30BF0-C30F-E544-AC65-6CEF09BCA77D}" type="pres">
      <dgm:prSet presAssocID="{8A0430AE-6EBD-1B44-9B9A-AF1DBC02A6AA}" presName="childTextArrow" presStyleLbl="fgAccFollowNode1" presStyleIdx="2" presStyleCnt="4">
        <dgm:presLayoutVars>
          <dgm:bulletEnabled val="1"/>
        </dgm:presLayoutVars>
      </dgm:prSet>
      <dgm:spPr/>
    </dgm:pt>
    <dgm:pt modelId="{A29EEC40-57D7-5242-AD27-6FE7803FB6CE}" type="pres">
      <dgm:prSet presAssocID="{7A4A944F-68ED-BE4B-B638-50B6E1A2D9C0}" presName="childTextArrow" presStyleLbl="fgAccFollowNode1" presStyleIdx="3" presStyleCnt="4">
        <dgm:presLayoutVars>
          <dgm:bulletEnabled val="1"/>
        </dgm:presLayoutVars>
      </dgm:prSet>
      <dgm:spPr/>
    </dgm:pt>
    <dgm:pt modelId="{DB0E4B4D-3742-354F-A50C-9C67D8AACD64}" type="pres">
      <dgm:prSet presAssocID="{9F3D932F-28ED-1F47-971E-FAE4BFEB6CA8}" presName="sp" presStyleCnt="0"/>
      <dgm:spPr/>
    </dgm:pt>
    <dgm:pt modelId="{FF1B797A-B370-F241-A4D6-92DE8ACBF8D3}" type="pres">
      <dgm:prSet presAssocID="{764BA396-B06B-C246-BF76-841334EF0016}" presName="arrowAndChildren" presStyleCnt="0"/>
      <dgm:spPr/>
    </dgm:pt>
    <dgm:pt modelId="{9257BE55-5224-5D43-99D9-C8D6D704397C}" type="pres">
      <dgm:prSet presAssocID="{764BA396-B06B-C246-BF76-841334EF0016}" presName="parentTextArrow" presStyleLbl="node1" presStyleIdx="2" presStyleCnt="4"/>
      <dgm:spPr/>
    </dgm:pt>
    <dgm:pt modelId="{A73F6655-C1C4-F240-B8CA-318A89FD0062}" type="pres">
      <dgm:prSet presAssocID="{84B0EC06-9245-7245-9212-4FAFF0D8DC55}" presName="sp" presStyleCnt="0"/>
      <dgm:spPr/>
    </dgm:pt>
    <dgm:pt modelId="{7530E556-7EC4-6643-BC2E-DB82341EA2FF}" type="pres">
      <dgm:prSet presAssocID="{63272669-AB9D-D644-966B-4E99289B40D2}" presName="arrowAndChildren" presStyleCnt="0"/>
      <dgm:spPr/>
    </dgm:pt>
    <dgm:pt modelId="{8CED441E-8F2C-AD47-8558-7C44239156A9}" type="pres">
      <dgm:prSet presAssocID="{63272669-AB9D-D644-966B-4E99289B40D2}" presName="parentTextArrow" presStyleLbl="node1" presStyleIdx="3" presStyleCnt="4"/>
      <dgm:spPr/>
    </dgm:pt>
  </dgm:ptLst>
  <dgm:cxnLst>
    <dgm:cxn modelId="{CC035D04-05B3-6645-BCC4-2E98D98DF18A}" type="presOf" srcId="{976FE7A3-FDBB-4E42-A7CF-E9FD3494F67E}" destId="{9E449B7E-41BC-3045-A956-07EDF4D4E239}" srcOrd="0" destOrd="0" presId="urn:microsoft.com/office/officeart/2005/8/layout/process4"/>
    <dgm:cxn modelId="{ACDB861A-F2EC-3D44-A16E-67B2D7FA0035}" type="presOf" srcId="{89D9D4BD-7B8A-4F4A-9D61-255FCCA826FA}" destId="{E5A16EAF-232A-6E46-90AB-67541D7C1F12}" srcOrd="0" destOrd="0" presId="urn:microsoft.com/office/officeart/2005/8/layout/process4"/>
    <dgm:cxn modelId="{3FC49924-D7A2-C54A-BFCC-84EA1B2D0FC8}" srcId="{611EBC02-E81D-3C42-B51B-74A937B3CEDD}" destId="{4AB0C1F2-775F-F244-A6A1-03FE028F1034}" srcOrd="3" destOrd="0" parTransId="{483D5090-0F18-6A4F-8466-193C6984DB95}" sibTransId="{E7C543E9-EFAA-C747-9DE8-67040D119887}"/>
    <dgm:cxn modelId="{BDD0E231-E786-6B47-91F3-3813E0280AA2}" srcId="{611EBC02-E81D-3C42-B51B-74A937B3CEDD}" destId="{63272669-AB9D-D644-966B-4E99289B40D2}" srcOrd="0" destOrd="0" parTransId="{43539020-B913-C24E-B390-E24DAAB1C768}" sibTransId="{84B0EC06-9245-7245-9212-4FAFF0D8DC55}"/>
    <dgm:cxn modelId="{BA5A9B56-D493-9F46-AC7C-276CF5F5B31A}" type="presOf" srcId="{63272669-AB9D-D644-966B-4E99289B40D2}" destId="{8CED441E-8F2C-AD47-8558-7C44239156A9}" srcOrd="0" destOrd="0" presId="urn:microsoft.com/office/officeart/2005/8/layout/process4"/>
    <dgm:cxn modelId="{1D0F4569-5B46-0F4C-83E6-CA7484C5DFE7}" type="presOf" srcId="{89D9D4BD-7B8A-4F4A-9D61-255FCCA826FA}" destId="{C66BA54F-04C8-8E4E-A93C-A4986E8F2371}" srcOrd="1" destOrd="0" presId="urn:microsoft.com/office/officeart/2005/8/layout/process4"/>
    <dgm:cxn modelId="{B274F87E-9D79-284F-8569-59BDC6339DE8}" type="presOf" srcId="{4AB0C1F2-775F-F244-A6A1-03FE028F1034}" destId="{69C830A8-407D-8B49-95EF-217513485BE7}" srcOrd="0" destOrd="0" presId="urn:microsoft.com/office/officeart/2005/8/layout/process4"/>
    <dgm:cxn modelId="{370E0A85-F4F0-0D40-A428-FBCD2B6234D0}" type="presOf" srcId="{764BA396-B06B-C246-BF76-841334EF0016}" destId="{9257BE55-5224-5D43-99D9-C8D6D704397C}" srcOrd="0" destOrd="0" presId="urn:microsoft.com/office/officeart/2005/8/layout/process4"/>
    <dgm:cxn modelId="{FD45B899-F5BE-804D-8BA5-C0B83F229730}" srcId="{89D9D4BD-7B8A-4F4A-9D61-255FCCA826FA}" destId="{7A4A944F-68ED-BE4B-B638-50B6E1A2D9C0}" srcOrd="3" destOrd="0" parTransId="{82191F38-D026-8A4A-933A-FF968A27935E}" sibTransId="{BF9A2303-8D42-9E4E-AEBC-8E7F3E209891}"/>
    <dgm:cxn modelId="{61679BB6-BA50-0C40-8613-0EB525A8E1CD}" srcId="{89D9D4BD-7B8A-4F4A-9D61-255FCCA826FA}" destId="{976FE7A3-FDBB-4E42-A7CF-E9FD3494F67E}" srcOrd="0" destOrd="0" parTransId="{544676C1-90A3-B641-975F-1F163F1E8ED4}" sibTransId="{3A367673-1BD4-6545-9DDC-5E2019673B86}"/>
    <dgm:cxn modelId="{7575DCBB-92ED-3346-8CF8-58CCDE353EC9}" type="presOf" srcId="{611EBC02-E81D-3C42-B51B-74A937B3CEDD}" destId="{CCAABBD5-75BD-E043-8A35-DA8742DADF2B}" srcOrd="0" destOrd="0" presId="urn:microsoft.com/office/officeart/2005/8/layout/process4"/>
    <dgm:cxn modelId="{704470C1-51DD-1144-9F06-5C2F4E934BB4}" srcId="{611EBC02-E81D-3C42-B51B-74A937B3CEDD}" destId="{764BA396-B06B-C246-BF76-841334EF0016}" srcOrd="1" destOrd="0" parTransId="{6444703A-1534-A544-ABF9-C18B4688D380}" sibTransId="{9F3D932F-28ED-1F47-971E-FAE4BFEB6CA8}"/>
    <dgm:cxn modelId="{DA7A23C3-F94F-4A42-96C4-2422B664CECF}" srcId="{89D9D4BD-7B8A-4F4A-9D61-255FCCA826FA}" destId="{8A0430AE-6EBD-1B44-9B9A-AF1DBC02A6AA}" srcOrd="2" destOrd="0" parTransId="{A5B4F659-54F5-6641-B54F-1ED922BF0CB1}" sibTransId="{97DF8D9B-552E-3E44-A2FA-F505E188B4CE}"/>
    <dgm:cxn modelId="{843511D4-4082-F64B-9C4D-9C1D462D32F7}" type="presOf" srcId="{7A4A944F-68ED-BE4B-B638-50B6E1A2D9C0}" destId="{A29EEC40-57D7-5242-AD27-6FE7803FB6CE}" srcOrd="0" destOrd="0" presId="urn:microsoft.com/office/officeart/2005/8/layout/process4"/>
    <dgm:cxn modelId="{24CD08DB-5D20-C54B-BD57-92BBC69BBAB2}" type="presOf" srcId="{59D2D000-2BB8-E14F-A5D2-75FFE7C7D1B0}" destId="{40829ED0-AACA-BB4B-B270-169A2B837CB0}" srcOrd="0" destOrd="0" presId="urn:microsoft.com/office/officeart/2005/8/layout/process4"/>
    <dgm:cxn modelId="{9EAFECE2-657A-4A4F-9696-4F5CE71F14D5}" type="presOf" srcId="{8A0430AE-6EBD-1B44-9B9A-AF1DBC02A6AA}" destId="{F6D30BF0-C30F-E544-AC65-6CEF09BCA77D}" srcOrd="0" destOrd="0" presId="urn:microsoft.com/office/officeart/2005/8/layout/process4"/>
    <dgm:cxn modelId="{EE00CCE4-B1ED-764F-908A-FEA149A357B5}" srcId="{611EBC02-E81D-3C42-B51B-74A937B3CEDD}" destId="{89D9D4BD-7B8A-4F4A-9D61-255FCCA826FA}" srcOrd="2" destOrd="0" parTransId="{1B9A9DFE-49AE-CA48-9658-CAF83FE11033}" sibTransId="{4807CEE7-A234-1D4A-98D3-9913D7BB0EF2}"/>
    <dgm:cxn modelId="{EE159EE5-125A-774C-B7DF-66D908147DC7}" srcId="{89D9D4BD-7B8A-4F4A-9D61-255FCCA826FA}" destId="{59D2D000-2BB8-E14F-A5D2-75FFE7C7D1B0}" srcOrd="1" destOrd="0" parTransId="{4822E77F-FAF3-4245-8BD5-45E8E2572739}" sibTransId="{CE4E0980-930D-C146-B6BB-346F51F44971}"/>
    <dgm:cxn modelId="{6356D15E-4673-1345-A39D-6410256C2AB1}" type="presParOf" srcId="{CCAABBD5-75BD-E043-8A35-DA8742DADF2B}" destId="{C5B1CCAF-8173-D94A-8AC6-62DF037BA94A}" srcOrd="0" destOrd="0" presId="urn:microsoft.com/office/officeart/2005/8/layout/process4"/>
    <dgm:cxn modelId="{8B670BD2-7A2A-4646-8924-AF36F3CF8BC6}" type="presParOf" srcId="{C5B1CCAF-8173-D94A-8AC6-62DF037BA94A}" destId="{69C830A8-407D-8B49-95EF-217513485BE7}" srcOrd="0" destOrd="0" presId="urn:microsoft.com/office/officeart/2005/8/layout/process4"/>
    <dgm:cxn modelId="{446F6040-72D1-6842-9F5A-DED7B4030BF6}" type="presParOf" srcId="{CCAABBD5-75BD-E043-8A35-DA8742DADF2B}" destId="{B5FDF55F-3F80-3B4C-AC31-EB3308BE63F1}" srcOrd="1" destOrd="0" presId="urn:microsoft.com/office/officeart/2005/8/layout/process4"/>
    <dgm:cxn modelId="{68BE2440-94BE-D546-BFAA-A41965B72628}" type="presParOf" srcId="{CCAABBD5-75BD-E043-8A35-DA8742DADF2B}" destId="{B3E6F2CA-A86B-0C47-A0F7-E36E6F462A1B}" srcOrd="2" destOrd="0" presId="urn:microsoft.com/office/officeart/2005/8/layout/process4"/>
    <dgm:cxn modelId="{33CA600B-C0F2-9444-BBDD-CF9EDDAA82DA}" type="presParOf" srcId="{B3E6F2CA-A86B-0C47-A0F7-E36E6F462A1B}" destId="{E5A16EAF-232A-6E46-90AB-67541D7C1F12}" srcOrd="0" destOrd="0" presId="urn:microsoft.com/office/officeart/2005/8/layout/process4"/>
    <dgm:cxn modelId="{DB549C11-6405-2840-BE2D-B61A85F8A1EB}" type="presParOf" srcId="{B3E6F2CA-A86B-0C47-A0F7-E36E6F462A1B}" destId="{C66BA54F-04C8-8E4E-A93C-A4986E8F2371}" srcOrd="1" destOrd="0" presId="urn:microsoft.com/office/officeart/2005/8/layout/process4"/>
    <dgm:cxn modelId="{6D42065E-F63F-824E-801C-EC1E7AF3AAAB}" type="presParOf" srcId="{B3E6F2CA-A86B-0C47-A0F7-E36E6F462A1B}" destId="{51344C8A-F454-DB4D-AA74-B860C99B0DD6}" srcOrd="2" destOrd="0" presId="urn:microsoft.com/office/officeart/2005/8/layout/process4"/>
    <dgm:cxn modelId="{8439B579-9E88-404A-A1D6-1D40CB72EB31}" type="presParOf" srcId="{51344C8A-F454-DB4D-AA74-B860C99B0DD6}" destId="{9E449B7E-41BC-3045-A956-07EDF4D4E239}" srcOrd="0" destOrd="0" presId="urn:microsoft.com/office/officeart/2005/8/layout/process4"/>
    <dgm:cxn modelId="{CAC6E9D2-F0BE-A949-882A-AF30ACAAA07D}" type="presParOf" srcId="{51344C8A-F454-DB4D-AA74-B860C99B0DD6}" destId="{40829ED0-AACA-BB4B-B270-169A2B837CB0}" srcOrd="1" destOrd="0" presId="urn:microsoft.com/office/officeart/2005/8/layout/process4"/>
    <dgm:cxn modelId="{C62D1505-E9E9-944B-8F21-7403872FAF39}" type="presParOf" srcId="{51344C8A-F454-DB4D-AA74-B860C99B0DD6}" destId="{F6D30BF0-C30F-E544-AC65-6CEF09BCA77D}" srcOrd="2" destOrd="0" presId="urn:microsoft.com/office/officeart/2005/8/layout/process4"/>
    <dgm:cxn modelId="{9A8BA069-79E6-BC46-92FC-951B4D524F00}" type="presParOf" srcId="{51344C8A-F454-DB4D-AA74-B860C99B0DD6}" destId="{A29EEC40-57D7-5242-AD27-6FE7803FB6CE}" srcOrd="3" destOrd="0" presId="urn:microsoft.com/office/officeart/2005/8/layout/process4"/>
    <dgm:cxn modelId="{9F60C948-412C-AD4A-831A-A9996EFCC685}" type="presParOf" srcId="{CCAABBD5-75BD-E043-8A35-DA8742DADF2B}" destId="{DB0E4B4D-3742-354F-A50C-9C67D8AACD64}" srcOrd="3" destOrd="0" presId="urn:microsoft.com/office/officeart/2005/8/layout/process4"/>
    <dgm:cxn modelId="{96A173D9-842D-0E49-8AA4-B7B9A78BC933}" type="presParOf" srcId="{CCAABBD5-75BD-E043-8A35-DA8742DADF2B}" destId="{FF1B797A-B370-F241-A4D6-92DE8ACBF8D3}" srcOrd="4" destOrd="0" presId="urn:microsoft.com/office/officeart/2005/8/layout/process4"/>
    <dgm:cxn modelId="{0D7F0DBD-52F3-C24F-B095-8B1F2A335749}" type="presParOf" srcId="{FF1B797A-B370-F241-A4D6-92DE8ACBF8D3}" destId="{9257BE55-5224-5D43-99D9-C8D6D704397C}" srcOrd="0" destOrd="0" presId="urn:microsoft.com/office/officeart/2005/8/layout/process4"/>
    <dgm:cxn modelId="{2F8042AE-47BF-D74F-82F5-7D9863B17D93}" type="presParOf" srcId="{CCAABBD5-75BD-E043-8A35-DA8742DADF2B}" destId="{A73F6655-C1C4-F240-B8CA-318A89FD0062}" srcOrd="5" destOrd="0" presId="urn:microsoft.com/office/officeart/2005/8/layout/process4"/>
    <dgm:cxn modelId="{ABEFDB00-7DE8-E344-A1F4-B24AE9A84846}" type="presParOf" srcId="{CCAABBD5-75BD-E043-8A35-DA8742DADF2B}" destId="{7530E556-7EC4-6643-BC2E-DB82341EA2FF}" srcOrd="6" destOrd="0" presId="urn:microsoft.com/office/officeart/2005/8/layout/process4"/>
    <dgm:cxn modelId="{07425BD2-8167-E84F-8019-EA907FC27408}" type="presParOf" srcId="{7530E556-7EC4-6643-BC2E-DB82341EA2FF}" destId="{8CED441E-8F2C-AD47-8558-7C44239156A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8856A6-5843-6543-84C3-EF251D5B7C7D}" type="doc">
      <dgm:prSet loTypeId="urn:microsoft.com/office/officeart/2005/8/layout/radial6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4ADEA44A-A7CA-1647-99DB-C825FBAA95D3}">
      <dgm:prSet custT="1"/>
      <dgm:spPr/>
      <dgm:t>
        <a:bodyPr/>
        <a:lstStyle/>
        <a:p>
          <a:r>
            <a:rPr lang="en-US" sz="2400" b="1" dirty="0">
              <a:solidFill>
                <a:srgbClr val="C00000"/>
              </a:solidFill>
            </a:rPr>
            <a:t>COMET</a:t>
          </a:r>
          <a:endParaRPr lang="en-CH" sz="2400" b="1" dirty="0">
            <a:solidFill>
              <a:srgbClr val="C00000"/>
            </a:solidFill>
          </a:endParaRPr>
        </a:p>
      </dgm:t>
    </dgm:pt>
    <dgm:pt modelId="{5004CF27-8189-CA49-97EE-136869C2FA35}" type="parTrans" cxnId="{698A3D31-83AC-BD46-986B-CC76AB3D6D86}">
      <dgm:prSet/>
      <dgm:spPr/>
      <dgm:t>
        <a:bodyPr/>
        <a:lstStyle/>
        <a:p>
          <a:endParaRPr lang="en-GB" sz="1800"/>
        </a:p>
      </dgm:t>
    </dgm:pt>
    <dgm:pt modelId="{CE4ECCDA-75FE-AD40-9748-C1B1965F339F}" type="sibTrans" cxnId="{698A3D31-83AC-BD46-986B-CC76AB3D6D86}">
      <dgm:prSet/>
      <dgm:spPr/>
      <dgm:t>
        <a:bodyPr/>
        <a:lstStyle/>
        <a:p>
          <a:endParaRPr lang="en-GB" sz="1800"/>
        </a:p>
      </dgm:t>
    </dgm:pt>
    <dgm:pt modelId="{C7784043-AC91-8F4A-A535-0CF470DED376}">
      <dgm:prSet custT="1"/>
      <dgm:spPr/>
      <dgm:t>
        <a:bodyPr/>
        <a:lstStyle/>
        <a:p>
          <a:r>
            <a:rPr lang="en-US" sz="1600" b="1" dirty="0">
              <a:solidFill>
                <a:srgbClr val="C00000"/>
              </a:solidFill>
            </a:rPr>
            <a:t>O</a:t>
          </a:r>
          <a:r>
            <a:rPr lang="en-US" sz="1600" b="1" dirty="0"/>
            <a:t>peration</a:t>
          </a:r>
          <a:endParaRPr lang="en-CH" sz="1600" b="1" dirty="0"/>
        </a:p>
      </dgm:t>
    </dgm:pt>
    <dgm:pt modelId="{FCF00FDD-40BC-BF41-B29B-0F72750FEEB1}" type="parTrans" cxnId="{2141073D-3AC3-174B-BF22-B4A57A162CD1}">
      <dgm:prSet custT="1"/>
      <dgm:spPr/>
      <dgm:t>
        <a:bodyPr/>
        <a:lstStyle/>
        <a:p>
          <a:endParaRPr lang="en-GB" sz="1600"/>
        </a:p>
      </dgm:t>
    </dgm:pt>
    <dgm:pt modelId="{0E1B2440-E421-4F41-9CFE-D168B5944C34}" type="sibTrans" cxnId="{2141073D-3AC3-174B-BF22-B4A57A162CD1}">
      <dgm:prSet/>
      <dgm:spPr/>
      <dgm:t>
        <a:bodyPr/>
        <a:lstStyle/>
        <a:p>
          <a:endParaRPr lang="en-GB" sz="1800"/>
        </a:p>
      </dgm:t>
    </dgm:pt>
    <dgm:pt modelId="{E47AEB8C-16D4-4240-9030-7E96A39212B2}">
      <dgm:prSet custT="1"/>
      <dgm:spPr/>
      <dgm:t>
        <a:bodyPr/>
        <a:lstStyle/>
        <a:p>
          <a:r>
            <a:rPr lang="en-US" sz="1600" b="1" dirty="0">
              <a:solidFill>
                <a:srgbClr val="C00000"/>
              </a:solidFill>
            </a:rPr>
            <a:t>M</a:t>
          </a:r>
          <a:r>
            <a:rPr lang="en-US" sz="1600" b="1" dirty="0"/>
            <a:t>odelling</a:t>
          </a:r>
          <a:endParaRPr lang="en-CH" sz="1600" b="1" dirty="0"/>
        </a:p>
      </dgm:t>
    </dgm:pt>
    <dgm:pt modelId="{2652DC0F-73D8-A547-9D01-A93C0D6E5967}" type="parTrans" cxnId="{6C966ADD-750A-E544-B4FF-98C4E00F4FD8}">
      <dgm:prSet custT="1"/>
      <dgm:spPr/>
      <dgm:t>
        <a:bodyPr/>
        <a:lstStyle/>
        <a:p>
          <a:endParaRPr lang="en-GB" sz="1600"/>
        </a:p>
      </dgm:t>
    </dgm:pt>
    <dgm:pt modelId="{7CB2BC58-82D2-EA49-A308-18110C038A98}" type="sibTrans" cxnId="{6C966ADD-750A-E544-B4FF-98C4E00F4FD8}">
      <dgm:prSet/>
      <dgm:spPr/>
      <dgm:t>
        <a:bodyPr/>
        <a:lstStyle/>
        <a:p>
          <a:endParaRPr lang="en-GB" sz="1800"/>
        </a:p>
      </dgm:t>
    </dgm:pt>
    <dgm:pt modelId="{1574C37D-5538-B846-A6D7-3C554CB32DA7}">
      <dgm:prSet custT="1"/>
      <dgm:spPr/>
      <dgm:t>
        <a:bodyPr/>
        <a:lstStyle/>
        <a:p>
          <a:r>
            <a:rPr lang="en-US" sz="1600" b="1" dirty="0" err="1">
              <a:solidFill>
                <a:srgbClr val="C00000"/>
              </a:solidFill>
            </a:rPr>
            <a:t>E</a:t>
          </a:r>
          <a:r>
            <a:rPr lang="en-US" sz="1600" b="1" dirty="0" err="1"/>
            <a:t>quipmen</a:t>
          </a:r>
          <a:r>
            <a:rPr lang="en-US" sz="1600" b="1" dirty="0" err="1">
              <a:solidFill>
                <a:srgbClr val="C00000"/>
              </a:solidFill>
            </a:rPr>
            <a:t>T</a:t>
          </a:r>
          <a:endParaRPr lang="en-CH" sz="1600" b="1" dirty="0">
            <a:solidFill>
              <a:srgbClr val="C00000"/>
            </a:solidFill>
          </a:endParaRPr>
        </a:p>
      </dgm:t>
    </dgm:pt>
    <dgm:pt modelId="{A147C7E5-E8E9-7B4F-9236-E9A3B67BCCFE}" type="parTrans" cxnId="{BAB7D57C-A3DE-064F-8D3D-3FD045F578EF}">
      <dgm:prSet custT="1"/>
      <dgm:spPr/>
      <dgm:t>
        <a:bodyPr/>
        <a:lstStyle/>
        <a:p>
          <a:endParaRPr lang="en-GB" sz="1600"/>
        </a:p>
      </dgm:t>
    </dgm:pt>
    <dgm:pt modelId="{103A10FB-7CF2-324B-84FE-905BF3CFA5D0}" type="sibTrans" cxnId="{BAB7D57C-A3DE-064F-8D3D-3FD045F578EF}">
      <dgm:prSet/>
      <dgm:spPr/>
      <dgm:t>
        <a:bodyPr/>
        <a:lstStyle/>
        <a:p>
          <a:endParaRPr lang="en-GB" sz="1800"/>
        </a:p>
      </dgm:t>
    </dgm:pt>
    <dgm:pt modelId="{A4057462-006B-2346-99A6-3705BA876F54}">
      <dgm:prSet custT="1"/>
      <dgm:spPr/>
      <dgm:t>
        <a:bodyPr/>
        <a:lstStyle/>
        <a:p>
          <a:r>
            <a:rPr lang="en-GB" sz="1600" b="1" dirty="0">
              <a:solidFill>
                <a:srgbClr val="C00000"/>
              </a:solidFill>
            </a:rPr>
            <a:t>C</a:t>
          </a:r>
          <a:r>
            <a:rPr lang="en-GB" sz="1600" b="1" dirty="0"/>
            <a:t>ontrols</a:t>
          </a:r>
        </a:p>
      </dgm:t>
    </dgm:pt>
    <dgm:pt modelId="{EAAE0A42-7A94-6242-8FF6-CE4ECD44DC04}" type="parTrans" cxnId="{2C3ECBAE-6262-884D-8ECF-527CA98B68B4}">
      <dgm:prSet custT="1"/>
      <dgm:spPr/>
      <dgm:t>
        <a:bodyPr/>
        <a:lstStyle/>
        <a:p>
          <a:endParaRPr lang="en-GB" sz="1600"/>
        </a:p>
      </dgm:t>
    </dgm:pt>
    <dgm:pt modelId="{51701426-0793-5D45-8A30-A964FADFCB9E}" type="sibTrans" cxnId="{2C3ECBAE-6262-884D-8ECF-527CA98B68B4}">
      <dgm:prSet/>
      <dgm:spPr/>
      <dgm:t>
        <a:bodyPr/>
        <a:lstStyle/>
        <a:p>
          <a:endParaRPr lang="en-GB" sz="1800"/>
        </a:p>
      </dgm:t>
    </dgm:pt>
    <dgm:pt modelId="{8701888F-9A38-9846-AF92-896A362D7AE2}" type="pres">
      <dgm:prSet presAssocID="{388856A6-5843-6543-84C3-EF251D5B7C7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4EA14BF-0819-D441-988C-FE36C41BF0DD}" type="pres">
      <dgm:prSet presAssocID="{4ADEA44A-A7CA-1647-99DB-C825FBAA95D3}" presName="centerShape" presStyleLbl="node0" presStyleIdx="0" presStyleCnt="1"/>
      <dgm:spPr/>
    </dgm:pt>
    <dgm:pt modelId="{CA89701A-CDEC-164A-8128-49DCEAE553F7}" type="pres">
      <dgm:prSet presAssocID="{A4057462-006B-2346-99A6-3705BA876F54}" presName="node" presStyleLbl="node1" presStyleIdx="0" presStyleCnt="4" custScaleX="107563" custScaleY="107563">
        <dgm:presLayoutVars>
          <dgm:bulletEnabled val="1"/>
        </dgm:presLayoutVars>
      </dgm:prSet>
      <dgm:spPr/>
    </dgm:pt>
    <dgm:pt modelId="{B3E38382-0DB1-F245-8505-22F4C29F1843}" type="pres">
      <dgm:prSet presAssocID="{A4057462-006B-2346-99A6-3705BA876F54}" presName="dummy" presStyleCnt="0"/>
      <dgm:spPr/>
    </dgm:pt>
    <dgm:pt modelId="{D71786D9-A663-5B4A-97C5-9D12A0D74EA1}" type="pres">
      <dgm:prSet presAssocID="{51701426-0793-5D45-8A30-A964FADFCB9E}" presName="sibTrans" presStyleLbl="sibTrans2D1" presStyleIdx="0" presStyleCnt="4"/>
      <dgm:spPr/>
    </dgm:pt>
    <dgm:pt modelId="{260A183D-E3BF-4745-9DCC-606C311E395B}" type="pres">
      <dgm:prSet presAssocID="{C7784043-AC91-8F4A-A535-0CF470DED376}" presName="node" presStyleLbl="node1" presStyleIdx="1" presStyleCnt="4" custScaleX="107563" custScaleY="107563">
        <dgm:presLayoutVars>
          <dgm:bulletEnabled val="1"/>
        </dgm:presLayoutVars>
      </dgm:prSet>
      <dgm:spPr/>
    </dgm:pt>
    <dgm:pt modelId="{F298F2F3-E0CD-6948-8467-E47894FAEB50}" type="pres">
      <dgm:prSet presAssocID="{C7784043-AC91-8F4A-A535-0CF470DED376}" presName="dummy" presStyleCnt="0"/>
      <dgm:spPr/>
    </dgm:pt>
    <dgm:pt modelId="{48EA1778-E10B-8646-94AD-DF81748842A7}" type="pres">
      <dgm:prSet presAssocID="{0E1B2440-E421-4F41-9CFE-D168B5944C34}" presName="sibTrans" presStyleLbl="sibTrans2D1" presStyleIdx="1" presStyleCnt="4"/>
      <dgm:spPr/>
    </dgm:pt>
    <dgm:pt modelId="{EDED621A-0929-6C4F-84B2-3FB016F4CE03}" type="pres">
      <dgm:prSet presAssocID="{E47AEB8C-16D4-4240-9030-7E96A39212B2}" presName="node" presStyleLbl="node1" presStyleIdx="2" presStyleCnt="4" custScaleX="107563" custScaleY="107563">
        <dgm:presLayoutVars>
          <dgm:bulletEnabled val="1"/>
        </dgm:presLayoutVars>
      </dgm:prSet>
      <dgm:spPr/>
    </dgm:pt>
    <dgm:pt modelId="{CC07CB90-4727-8D43-9A30-3C4FE00EB77C}" type="pres">
      <dgm:prSet presAssocID="{E47AEB8C-16D4-4240-9030-7E96A39212B2}" presName="dummy" presStyleCnt="0"/>
      <dgm:spPr/>
    </dgm:pt>
    <dgm:pt modelId="{4467824A-44FF-DB43-9B1B-64FE69FD85BF}" type="pres">
      <dgm:prSet presAssocID="{7CB2BC58-82D2-EA49-A308-18110C038A98}" presName="sibTrans" presStyleLbl="sibTrans2D1" presStyleIdx="2" presStyleCnt="4"/>
      <dgm:spPr/>
    </dgm:pt>
    <dgm:pt modelId="{9F53CE85-4EF5-A64E-A095-CE47B5FDE917}" type="pres">
      <dgm:prSet presAssocID="{1574C37D-5538-B846-A6D7-3C554CB32DA7}" presName="node" presStyleLbl="node1" presStyleIdx="3" presStyleCnt="4" custScaleX="107563" custScaleY="107563">
        <dgm:presLayoutVars>
          <dgm:bulletEnabled val="1"/>
        </dgm:presLayoutVars>
      </dgm:prSet>
      <dgm:spPr/>
    </dgm:pt>
    <dgm:pt modelId="{5D3BC542-8D83-2C46-B336-DF67173A9A6D}" type="pres">
      <dgm:prSet presAssocID="{1574C37D-5538-B846-A6D7-3C554CB32DA7}" presName="dummy" presStyleCnt="0"/>
      <dgm:spPr/>
    </dgm:pt>
    <dgm:pt modelId="{EE07C539-91B5-E441-9FB1-3AFA24A083AA}" type="pres">
      <dgm:prSet presAssocID="{103A10FB-7CF2-324B-84FE-905BF3CFA5D0}" presName="sibTrans" presStyleLbl="sibTrans2D1" presStyleIdx="3" presStyleCnt="4"/>
      <dgm:spPr/>
    </dgm:pt>
  </dgm:ptLst>
  <dgm:cxnLst>
    <dgm:cxn modelId="{6E0D8201-477C-DE4F-BFC2-81765BEEA962}" type="presOf" srcId="{0E1B2440-E421-4F41-9CFE-D168B5944C34}" destId="{48EA1778-E10B-8646-94AD-DF81748842A7}" srcOrd="0" destOrd="0" presId="urn:microsoft.com/office/officeart/2005/8/layout/radial6"/>
    <dgm:cxn modelId="{A8E4722F-F3C0-594B-AE49-4E9761EE0ADC}" type="presOf" srcId="{A4057462-006B-2346-99A6-3705BA876F54}" destId="{CA89701A-CDEC-164A-8128-49DCEAE553F7}" srcOrd="0" destOrd="0" presId="urn:microsoft.com/office/officeart/2005/8/layout/radial6"/>
    <dgm:cxn modelId="{208F2B31-F2BC-1B49-9ABF-0BA46EBD4C51}" type="presOf" srcId="{4ADEA44A-A7CA-1647-99DB-C825FBAA95D3}" destId="{A4EA14BF-0819-D441-988C-FE36C41BF0DD}" srcOrd="0" destOrd="0" presId="urn:microsoft.com/office/officeart/2005/8/layout/radial6"/>
    <dgm:cxn modelId="{698A3D31-83AC-BD46-986B-CC76AB3D6D86}" srcId="{388856A6-5843-6543-84C3-EF251D5B7C7D}" destId="{4ADEA44A-A7CA-1647-99DB-C825FBAA95D3}" srcOrd="0" destOrd="0" parTransId="{5004CF27-8189-CA49-97EE-136869C2FA35}" sibTransId="{CE4ECCDA-75FE-AD40-9748-C1B1965F339F}"/>
    <dgm:cxn modelId="{2141073D-3AC3-174B-BF22-B4A57A162CD1}" srcId="{4ADEA44A-A7CA-1647-99DB-C825FBAA95D3}" destId="{C7784043-AC91-8F4A-A535-0CF470DED376}" srcOrd="1" destOrd="0" parTransId="{FCF00FDD-40BC-BF41-B29B-0F72750FEEB1}" sibTransId="{0E1B2440-E421-4F41-9CFE-D168B5944C34}"/>
    <dgm:cxn modelId="{8539723F-CCCD-984C-A388-4C350411F3A5}" type="presOf" srcId="{E47AEB8C-16D4-4240-9030-7E96A39212B2}" destId="{EDED621A-0929-6C4F-84B2-3FB016F4CE03}" srcOrd="0" destOrd="0" presId="urn:microsoft.com/office/officeart/2005/8/layout/radial6"/>
    <dgm:cxn modelId="{4F8C124A-2638-504C-A0CE-8D3F68436F72}" type="presOf" srcId="{1574C37D-5538-B846-A6D7-3C554CB32DA7}" destId="{9F53CE85-4EF5-A64E-A095-CE47B5FDE917}" srcOrd="0" destOrd="0" presId="urn:microsoft.com/office/officeart/2005/8/layout/radial6"/>
    <dgm:cxn modelId="{9552D072-8041-784C-B546-B3904E8DDD1C}" type="presOf" srcId="{C7784043-AC91-8F4A-A535-0CF470DED376}" destId="{260A183D-E3BF-4745-9DCC-606C311E395B}" srcOrd="0" destOrd="0" presId="urn:microsoft.com/office/officeart/2005/8/layout/radial6"/>
    <dgm:cxn modelId="{BAB7D57C-A3DE-064F-8D3D-3FD045F578EF}" srcId="{4ADEA44A-A7CA-1647-99DB-C825FBAA95D3}" destId="{1574C37D-5538-B846-A6D7-3C554CB32DA7}" srcOrd="3" destOrd="0" parTransId="{A147C7E5-E8E9-7B4F-9236-E9A3B67BCCFE}" sibTransId="{103A10FB-7CF2-324B-84FE-905BF3CFA5D0}"/>
    <dgm:cxn modelId="{CE6B96A8-9727-B04A-81E8-833EADCA9255}" type="presOf" srcId="{103A10FB-7CF2-324B-84FE-905BF3CFA5D0}" destId="{EE07C539-91B5-E441-9FB1-3AFA24A083AA}" srcOrd="0" destOrd="0" presId="urn:microsoft.com/office/officeart/2005/8/layout/radial6"/>
    <dgm:cxn modelId="{2C3ECBAE-6262-884D-8ECF-527CA98B68B4}" srcId="{4ADEA44A-A7CA-1647-99DB-C825FBAA95D3}" destId="{A4057462-006B-2346-99A6-3705BA876F54}" srcOrd="0" destOrd="0" parTransId="{EAAE0A42-7A94-6242-8FF6-CE4ECD44DC04}" sibTransId="{51701426-0793-5D45-8A30-A964FADFCB9E}"/>
    <dgm:cxn modelId="{F7890FB1-8F51-3B4A-8348-7A16C2329067}" type="presOf" srcId="{388856A6-5843-6543-84C3-EF251D5B7C7D}" destId="{8701888F-9A38-9846-AF92-896A362D7AE2}" srcOrd="0" destOrd="0" presId="urn:microsoft.com/office/officeart/2005/8/layout/radial6"/>
    <dgm:cxn modelId="{D65339BF-FCF6-9142-957A-6C5980F17082}" type="presOf" srcId="{51701426-0793-5D45-8A30-A964FADFCB9E}" destId="{D71786D9-A663-5B4A-97C5-9D12A0D74EA1}" srcOrd="0" destOrd="0" presId="urn:microsoft.com/office/officeart/2005/8/layout/radial6"/>
    <dgm:cxn modelId="{6C966ADD-750A-E544-B4FF-98C4E00F4FD8}" srcId="{4ADEA44A-A7CA-1647-99DB-C825FBAA95D3}" destId="{E47AEB8C-16D4-4240-9030-7E96A39212B2}" srcOrd="2" destOrd="0" parTransId="{2652DC0F-73D8-A547-9D01-A93C0D6E5967}" sibTransId="{7CB2BC58-82D2-EA49-A308-18110C038A98}"/>
    <dgm:cxn modelId="{D59BECFB-D80A-164D-9BD9-601A39906F80}" type="presOf" srcId="{7CB2BC58-82D2-EA49-A308-18110C038A98}" destId="{4467824A-44FF-DB43-9B1B-64FE69FD85BF}" srcOrd="0" destOrd="0" presId="urn:microsoft.com/office/officeart/2005/8/layout/radial6"/>
    <dgm:cxn modelId="{1D9DD719-E049-7644-A5DD-D5A00373DC5A}" type="presParOf" srcId="{8701888F-9A38-9846-AF92-896A362D7AE2}" destId="{A4EA14BF-0819-D441-988C-FE36C41BF0DD}" srcOrd="0" destOrd="0" presId="urn:microsoft.com/office/officeart/2005/8/layout/radial6"/>
    <dgm:cxn modelId="{78911B17-8FC6-F240-9D29-32E0BA91DFC3}" type="presParOf" srcId="{8701888F-9A38-9846-AF92-896A362D7AE2}" destId="{CA89701A-CDEC-164A-8128-49DCEAE553F7}" srcOrd="1" destOrd="0" presId="urn:microsoft.com/office/officeart/2005/8/layout/radial6"/>
    <dgm:cxn modelId="{CC0F6A94-445A-254E-AFCB-F7BB4B4F6869}" type="presParOf" srcId="{8701888F-9A38-9846-AF92-896A362D7AE2}" destId="{B3E38382-0DB1-F245-8505-22F4C29F1843}" srcOrd="2" destOrd="0" presId="urn:microsoft.com/office/officeart/2005/8/layout/radial6"/>
    <dgm:cxn modelId="{A544F4EE-2AAB-574C-B874-A1C819AF21A7}" type="presParOf" srcId="{8701888F-9A38-9846-AF92-896A362D7AE2}" destId="{D71786D9-A663-5B4A-97C5-9D12A0D74EA1}" srcOrd="3" destOrd="0" presId="urn:microsoft.com/office/officeart/2005/8/layout/radial6"/>
    <dgm:cxn modelId="{946FE9B6-2B2C-B54B-B74A-66B71C7D220C}" type="presParOf" srcId="{8701888F-9A38-9846-AF92-896A362D7AE2}" destId="{260A183D-E3BF-4745-9DCC-606C311E395B}" srcOrd="4" destOrd="0" presId="urn:microsoft.com/office/officeart/2005/8/layout/radial6"/>
    <dgm:cxn modelId="{F2DC0610-1A20-3C4B-A4AE-5C38209CC607}" type="presParOf" srcId="{8701888F-9A38-9846-AF92-896A362D7AE2}" destId="{F298F2F3-E0CD-6948-8467-E47894FAEB50}" srcOrd="5" destOrd="0" presId="urn:microsoft.com/office/officeart/2005/8/layout/radial6"/>
    <dgm:cxn modelId="{1CD59969-7E33-DB4E-8832-D04976C91166}" type="presParOf" srcId="{8701888F-9A38-9846-AF92-896A362D7AE2}" destId="{48EA1778-E10B-8646-94AD-DF81748842A7}" srcOrd="6" destOrd="0" presId="urn:microsoft.com/office/officeart/2005/8/layout/radial6"/>
    <dgm:cxn modelId="{41248896-6657-464F-B4F8-55E51746F9F6}" type="presParOf" srcId="{8701888F-9A38-9846-AF92-896A362D7AE2}" destId="{EDED621A-0929-6C4F-84B2-3FB016F4CE03}" srcOrd="7" destOrd="0" presId="urn:microsoft.com/office/officeart/2005/8/layout/radial6"/>
    <dgm:cxn modelId="{5ED41911-177F-9E46-98E2-20AABDC96ED9}" type="presParOf" srcId="{8701888F-9A38-9846-AF92-896A362D7AE2}" destId="{CC07CB90-4727-8D43-9A30-3C4FE00EB77C}" srcOrd="8" destOrd="0" presId="urn:microsoft.com/office/officeart/2005/8/layout/radial6"/>
    <dgm:cxn modelId="{C5DB74B6-C5A2-324E-8EB4-EAE888A87AA8}" type="presParOf" srcId="{8701888F-9A38-9846-AF92-896A362D7AE2}" destId="{4467824A-44FF-DB43-9B1B-64FE69FD85BF}" srcOrd="9" destOrd="0" presId="urn:microsoft.com/office/officeart/2005/8/layout/radial6"/>
    <dgm:cxn modelId="{89F03E33-FFD5-0141-A6C5-7C29DBDFE282}" type="presParOf" srcId="{8701888F-9A38-9846-AF92-896A362D7AE2}" destId="{9F53CE85-4EF5-A64E-A095-CE47B5FDE917}" srcOrd="10" destOrd="0" presId="urn:microsoft.com/office/officeart/2005/8/layout/radial6"/>
    <dgm:cxn modelId="{BEFF76D3-021F-9A4B-839C-474CC13E84A5}" type="presParOf" srcId="{8701888F-9A38-9846-AF92-896A362D7AE2}" destId="{5D3BC542-8D83-2C46-B336-DF67173A9A6D}" srcOrd="11" destOrd="0" presId="urn:microsoft.com/office/officeart/2005/8/layout/radial6"/>
    <dgm:cxn modelId="{D6F488F7-42E8-364E-AF6C-4792B9CEA68D}" type="presParOf" srcId="{8701888F-9A38-9846-AF92-896A362D7AE2}" destId="{EE07C539-91B5-E441-9FB1-3AFA24A083A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8856A6-5843-6543-84C3-EF251D5B7C7D}" type="doc">
      <dgm:prSet loTypeId="urn:microsoft.com/office/officeart/2005/8/layout/radial6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4ADEA44A-A7CA-1647-99DB-C825FBAA95D3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sz="2400" b="1" dirty="0">
              <a:solidFill>
                <a:schemeClr val="bg2">
                  <a:lumMod val="75000"/>
                </a:schemeClr>
              </a:solidFill>
            </a:rPr>
            <a:t>COMET</a:t>
          </a:r>
          <a:endParaRPr lang="en-CH" sz="2400" b="1" dirty="0">
            <a:solidFill>
              <a:schemeClr val="bg2">
                <a:lumMod val="75000"/>
              </a:schemeClr>
            </a:solidFill>
          </a:endParaRPr>
        </a:p>
      </dgm:t>
    </dgm:pt>
    <dgm:pt modelId="{5004CF27-8189-CA49-97EE-136869C2FA35}" type="parTrans" cxnId="{698A3D31-83AC-BD46-986B-CC76AB3D6D86}">
      <dgm:prSet/>
      <dgm:spPr/>
      <dgm:t>
        <a:bodyPr/>
        <a:lstStyle/>
        <a:p>
          <a:endParaRPr lang="en-GB" sz="1800" b="1">
            <a:solidFill>
              <a:schemeClr val="bg1">
                <a:alpha val="55000"/>
              </a:schemeClr>
            </a:solidFill>
          </a:endParaRPr>
        </a:p>
      </dgm:t>
    </dgm:pt>
    <dgm:pt modelId="{CE4ECCDA-75FE-AD40-9748-C1B1965F339F}" type="sibTrans" cxnId="{698A3D31-83AC-BD46-986B-CC76AB3D6D86}">
      <dgm:prSet/>
      <dgm:spPr/>
      <dgm:t>
        <a:bodyPr/>
        <a:lstStyle/>
        <a:p>
          <a:endParaRPr lang="en-GB" sz="1800" b="1">
            <a:solidFill>
              <a:schemeClr val="bg1">
                <a:alpha val="55000"/>
              </a:schemeClr>
            </a:solidFill>
          </a:endParaRPr>
        </a:p>
      </dgm:t>
    </dgm:pt>
    <dgm:pt modelId="{C7784043-AC91-8F4A-A535-0CF470DED376}">
      <dgm:prSet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 sz="1600" b="1" dirty="0"/>
        </a:p>
        <a:p>
          <a:endParaRPr lang="en-US" sz="1600" b="1" dirty="0"/>
        </a:p>
        <a:p>
          <a:r>
            <a:rPr lang="en-US" sz="1600" b="1" dirty="0"/>
            <a:t>Operation</a:t>
          </a:r>
          <a:endParaRPr lang="en-CH" sz="1600" b="1" dirty="0"/>
        </a:p>
      </dgm:t>
    </dgm:pt>
    <dgm:pt modelId="{FCF00FDD-40BC-BF41-B29B-0F72750FEEB1}" type="parTrans" cxnId="{2141073D-3AC3-174B-BF22-B4A57A162CD1}">
      <dgm:prSet custT="1"/>
      <dgm:spPr/>
      <dgm:t>
        <a:bodyPr/>
        <a:lstStyle/>
        <a:p>
          <a:endParaRPr lang="en-GB" sz="1600" b="1">
            <a:solidFill>
              <a:schemeClr val="bg1">
                <a:alpha val="55000"/>
              </a:schemeClr>
            </a:solidFill>
          </a:endParaRPr>
        </a:p>
      </dgm:t>
    </dgm:pt>
    <dgm:pt modelId="{0E1B2440-E421-4F41-9CFE-D168B5944C34}" type="sibTrans" cxnId="{2141073D-3AC3-174B-BF22-B4A57A162CD1}">
      <dgm:prSet/>
      <dgm:spPr/>
      <dgm:t>
        <a:bodyPr/>
        <a:lstStyle/>
        <a:p>
          <a:endParaRPr lang="en-GB" sz="1800" b="1">
            <a:solidFill>
              <a:schemeClr val="bg1">
                <a:alpha val="55000"/>
              </a:schemeClr>
            </a:solidFill>
          </a:endParaRPr>
        </a:p>
      </dgm:t>
    </dgm:pt>
    <dgm:pt modelId="{1574C37D-5538-B846-A6D7-3C554CB32DA7}">
      <dgm:prSet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 sz="1600" b="1" dirty="0"/>
        </a:p>
        <a:p>
          <a:endParaRPr lang="en-US" sz="1600" b="1" dirty="0"/>
        </a:p>
        <a:p>
          <a:r>
            <a:rPr lang="en-US" sz="1600" b="1" dirty="0" err="1"/>
            <a:t>EquipmenT</a:t>
          </a:r>
          <a:endParaRPr lang="en-CH" sz="1600" b="1" dirty="0"/>
        </a:p>
      </dgm:t>
    </dgm:pt>
    <dgm:pt modelId="{A147C7E5-E8E9-7B4F-9236-E9A3B67BCCFE}" type="parTrans" cxnId="{BAB7D57C-A3DE-064F-8D3D-3FD045F578EF}">
      <dgm:prSet custT="1"/>
      <dgm:spPr/>
      <dgm:t>
        <a:bodyPr/>
        <a:lstStyle/>
        <a:p>
          <a:endParaRPr lang="en-GB" sz="1600" b="1">
            <a:solidFill>
              <a:schemeClr val="bg1">
                <a:alpha val="55000"/>
              </a:schemeClr>
            </a:solidFill>
          </a:endParaRPr>
        </a:p>
      </dgm:t>
    </dgm:pt>
    <dgm:pt modelId="{103A10FB-7CF2-324B-84FE-905BF3CFA5D0}" type="sibTrans" cxnId="{BAB7D57C-A3DE-064F-8D3D-3FD045F578EF}">
      <dgm:prSet/>
      <dgm:spPr/>
      <dgm:t>
        <a:bodyPr/>
        <a:lstStyle/>
        <a:p>
          <a:endParaRPr lang="en-GB" sz="1800" b="1">
            <a:solidFill>
              <a:schemeClr val="bg1">
                <a:alpha val="55000"/>
              </a:schemeClr>
            </a:solidFill>
          </a:endParaRPr>
        </a:p>
      </dgm:t>
    </dgm:pt>
    <dgm:pt modelId="{A4057462-006B-2346-99A6-3705BA876F54}">
      <dgm:prSet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GB" sz="1600" b="1" dirty="0"/>
        </a:p>
        <a:p>
          <a:endParaRPr lang="en-GB" sz="1600" b="1" dirty="0"/>
        </a:p>
        <a:p>
          <a:endParaRPr lang="en-GB" sz="1600" b="1" dirty="0"/>
        </a:p>
        <a:p>
          <a:r>
            <a:rPr lang="en-GB" sz="1600" b="1" dirty="0"/>
            <a:t>Controls</a:t>
          </a:r>
        </a:p>
      </dgm:t>
    </dgm:pt>
    <dgm:pt modelId="{EAAE0A42-7A94-6242-8FF6-CE4ECD44DC04}" type="parTrans" cxnId="{2C3ECBAE-6262-884D-8ECF-527CA98B68B4}">
      <dgm:prSet custT="1"/>
      <dgm:spPr/>
      <dgm:t>
        <a:bodyPr/>
        <a:lstStyle/>
        <a:p>
          <a:endParaRPr lang="en-GB" sz="1600" b="1">
            <a:solidFill>
              <a:schemeClr val="bg1">
                <a:alpha val="55000"/>
              </a:schemeClr>
            </a:solidFill>
          </a:endParaRPr>
        </a:p>
      </dgm:t>
    </dgm:pt>
    <dgm:pt modelId="{51701426-0793-5D45-8A30-A964FADFCB9E}" type="sibTrans" cxnId="{2C3ECBAE-6262-884D-8ECF-527CA98B68B4}">
      <dgm:prSet/>
      <dgm:spPr/>
      <dgm:t>
        <a:bodyPr/>
        <a:lstStyle/>
        <a:p>
          <a:endParaRPr lang="en-GB" sz="1800" b="1">
            <a:solidFill>
              <a:schemeClr val="bg1">
                <a:alpha val="55000"/>
              </a:schemeClr>
            </a:solidFill>
          </a:endParaRPr>
        </a:p>
      </dgm:t>
    </dgm:pt>
    <dgm:pt modelId="{E47AEB8C-16D4-4240-9030-7E96A39212B2}">
      <dgm:prSet custT="1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 sz="1600" b="1" dirty="0"/>
        </a:p>
        <a:p>
          <a:endParaRPr lang="en-US" sz="1600" b="1" dirty="0"/>
        </a:p>
        <a:p>
          <a:endParaRPr lang="en-US" sz="1600" b="1" dirty="0"/>
        </a:p>
        <a:p>
          <a:r>
            <a:rPr lang="en-US" sz="1600" b="1" dirty="0"/>
            <a:t>Modeling</a:t>
          </a:r>
          <a:endParaRPr lang="en-CH" sz="1600" b="1" dirty="0"/>
        </a:p>
      </dgm:t>
    </dgm:pt>
    <dgm:pt modelId="{7CB2BC58-82D2-EA49-A308-18110C038A98}" type="sibTrans" cxnId="{6C966ADD-750A-E544-B4FF-98C4E00F4FD8}">
      <dgm:prSet/>
      <dgm:spPr/>
      <dgm:t>
        <a:bodyPr/>
        <a:lstStyle/>
        <a:p>
          <a:endParaRPr lang="en-GB" sz="1800" b="1">
            <a:solidFill>
              <a:schemeClr val="bg1">
                <a:alpha val="55000"/>
              </a:schemeClr>
            </a:solidFill>
          </a:endParaRPr>
        </a:p>
      </dgm:t>
    </dgm:pt>
    <dgm:pt modelId="{2652DC0F-73D8-A547-9D01-A93C0D6E5967}" type="parTrans" cxnId="{6C966ADD-750A-E544-B4FF-98C4E00F4FD8}">
      <dgm:prSet custT="1"/>
      <dgm:spPr/>
      <dgm:t>
        <a:bodyPr/>
        <a:lstStyle/>
        <a:p>
          <a:endParaRPr lang="en-GB" sz="1600" b="1">
            <a:solidFill>
              <a:schemeClr val="bg1">
                <a:alpha val="55000"/>
              </a:schemeClr>
            </a:solidFill>
          </a:endParaRPr>
        </a:p>
      </dgm:t>
    </dgm:pt>
    <dgm:pt modelId="{C39A5D68-2757-7849-9B45-BFD293920BEF}" type="pres">
      <dgm:prSet presAssocID="{388856A6-5843-6543-84C3-EF251D5B7C7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206618A-3817-2445-A12E-19A3C5F8BC2D}" type="pres">
      <dgm:prSet presAssocID="{4ADEA44A-A7CA-1647-99DB-C825FBAA95D3}" presName="centerShape" presStyleLbl="node0" presStyleIdx="0" presStyleCnt="1"/>
      <dgm:spPr/>
    </dgm:pt>
    <dgm:pt modelId="{BC8269EB-C824-5F47-86DE-48D8A1177076}" type="pres">
      <dgm:prSet presAssocID="{A4057462-006B-2346-99A6-3705BA876F54}" presName="node" presStyleLbl="node1" presStyleIdx="0" presStyleCnt="4" custScaleX="107563" custScaleY="107563">
        <dgm:presLayoutVars>
          <dgm:bulletEnabled val="1"/>
        </dgm:presLayoutVars>
      </dgm:prSet>
      <dgm:spPr/>
    </dgm:pt>
    <dgm:pt modelId="{088546C0-FF1C-B54D-A3EC-CAC26663C3B6}" type="pres">
      <dgm:prSet presAssocID="{A4057462-006B-2346-99A6-3705BA876F54}" presName="dummy" presStyleCnt="0"/>
      <dgm:spPr/>
    </dgm:pt>
    <dgm:pt modelId="{14982C1D-A216-6C4B-A995-FC638607358C}" type="pres">
      <dgm:prSet presAssocID="{51701426-0793-5D45-8A30-A964FADFCB9E}" presName="sibTrans" presStyleLbl="sibTrans2D1" presStyleIdx="0" presStyleCnt="4"/>
      <dgm:spPr/>
    </dgm:pt>
    <dgm:pt modelId="{351CD54A-BA17-7A48-B6CE-BF133C2915E4}" type="pres">
      <dgm:prSet presAssocID="{C7784043-AC91-8F4A-A535-0CF470DED376}" presName="node" presStyleLbl="node1" presStyleIdx="1" presStyleCnt="4" custScaleX="107563" custScaleY="107563">
        <dgm:presLayoutVars>
          <dgm:bulletEnabled val="1"/>
        </dgm:presLayoutVars>
      </dgm:prSet>
      <dgm:spPr/>
    </dgm:pt>
    <dgm:pt modelId="{D9A21BED-536F-054D-B6F0-D05D0B4DE888}" type="pres">
      <dgm:prSet presAssocID="{C7784043-AC91-8F4A-A535-0CF470DED376}" presName="dummy" presStyleCnt="0"/>
      <dgm:spPr/>
    </dgm:pt>
    <dgm:pt modelId="{2E1B58FA-8346-2E49-A6EF-16C3CC936C9C}" type="pres">
      <dgm:prSet presAssocID="{0E1B2440-E421-4F41-9CFE-D168B5944C34}" presName="sibTrans" presStyleLbl="sibTrans2D1" presStyleIdx="1" presStyleCnt="4"/>
      <dgm:spPr/>
    </dgm:pt>
    <dgm:pt modelId="{B898E2BF-C360-8D4E-9E19-41C066FDCE7A}" type="pres">
      <dgm:prSet presAssocID="{E47AEB8C-16D4-4240-9030-7E96A39212B2}" presName="node" presStyleLbl="node1" presStyleIdx="2" presStyleCnt="4" custScaleX="107563" custScaleY="107563">
        <dgm:presLayoutVars>
          <dgm:bulletEnabled val="1"/>
        </dgm:presLayoutVars>
      </dgm:prSet>
      <dgm:spPr/>
    </dgm:pt>
    <dgm:pt modelId="{F9CCC538-66FD-C24C-946C-128ED317A8DB}" type="pres">
      <dgm:prSet presAssocID="{E47AEB8C-16D4-4240-9030-7E96A39212B2}" presName="dummy" presStyleCnt="0"/>
      <dgm:spPr/>
    </dgm:pt>
    <dgm:pt modelId="{28FB3DFF-DE47-CC4A-971F-E9ABE4B49167}" type="pres">
      <dgm:prSet presAssocID="{7CB2BC58-82D2-EA49-A308-18110C038A98}" presName="sibTrans" presStyleLbl="sibTrans2D1" presStyleIdx="2" presStyleCnt="4"/>
      <dgm:spPr/>
    </dgm:pt>
    <dgm:pt modelId="{EEA04887-9F92-1F49-8B9B-BB03873925F1}" type="pres">
      <dgm:prSet presAssocID="{1574C37D-5538-B846-A6D7-3C554CB32DA7}" presName="node" presStyleLbl="node1" presStyleIdx="3" presStyleCnt="4" custScaleX="107563" custScaleY="107563">
        <dgm:presLayoutVars>
          <dgm:bulletEnabled val="1"/>
        </dgm:presLayoutVars>
      </dgm:prSet>
      <dgm:spPr/>
    </dgm:pt>
    <dgm:pt modelId="{A6F6D0A8-26E0-E24B-83F5-5E5218E42041}" type="pres">
      <dgm:prSet presAssocID="{1574C37D-5538-B846-A6D7-3C554CB32DA7}" presName="dummy" presStyleCnt="0"/>
      <dgm:spPr/>
    </dgm:pt>
    <dgm:pt modelId="{606AB5AA-DBC0-B141-A771-6946481E6CD7}" type="pres">
      <dgm:prSet presAssocID="{103A10FB-7CF2-324B-84FE-905BF3CFA5D0}" presName="sibTrans" presStyleLbl="sibTrans2D1" presStyleIdx="3" presStyleCnt="4"/>
      <dgm:spPr/>
    </dgm:pt>
  </dgm:ptLst>
  <dgm:cxnLst>
    <dgm:cxn modelId="{17DC8619-1E6A-8B4B-9B4E-FFFDE45A499F}" type="presOf" srcId="{103A10FB-7CF2-324B-84FE-905BF3CFA5D0}" destId="{606AB5AA-DBC0-B141-A771-6946481E6CD7}" srcOrd="0" destOrd="0" presId="urn:microsoft.com/office/officeart/2005/8/layout/radial6"/>
    <dgm:cxn modelId="{F088BA1F-5A6A-864B-A156-1A895FD199B8}" type="presOf" srcId="{4ADEA44A-A7CA-1647-99DB-C825FBAA95D3}" destId="{2206618A-3817-2445-A12E-19A3C5F8BC2D}" srcOrd="0" destOrd="0" presId="urn:microsoft.com/office/officeart/2005/8/layout/radial6"/>
    <dgm:cxn modelId="{5A1EB72F-A2B9-E646-9A18-F990FC38044C}" type="presOf" srcId="{C7784043-AC91-8F4A-A535-0CF470DED376}" destId="{351CD54A-BA17-7A48-B6CE-BF133C2915E4}" srcOrd="0" destOrd="0" presId="urn:microsoft.com/office/officeart/2005/8/layout/radial6"/>
    <dgm:cxn modelId="{698A3D31-83AC-BD46-986B-CC76AB3D6D86}" srcId="{388856A6-5843-6543-84C3-EF251D5B7C7D}" destId="{4ADEA44A-A7CA-1647-99DB-C825FBAA95D3}" srcOrd="0" destOrd="0" parTransId="{5004CF27-8189-CA49-97EE-136869C2FA35}" sibTransId="{CE4ECCDA-75FE-AD40-9748-C1B1965F339F}"/>
    <dgm:cxn modelId="{2141073D-3AC3-174B-BF22-B4A57A162CD1}" srcId="{4ADEA44A-A7CA-1647-99DB-C825FBAA95D3}" destId="{C7784043-AC91-8F4A-A535-0CF470DED376}" srcOrd="1" destOrd="0" parTransId="{FCF00FDD-40BC-BF41-B29B-0F72750FEEB1}" sibTransId="{0E1B2440-E421-4F41-9CFE-D168B5944C34}"/>
    <dgm:cxn modelId="{9EDD7871-811F-F84E-81C4-22C979E4295D}" type="presOf" srcId="{A4057462-006B-2346-99A6-3705BA876F54}" destId="{BC8269EB-C824-5F47-86DE-48D8A1177076}" srcOrd="0" destOrd="0" presId="urn:microsoft.com/office/officeart/2005/8/layout/radial6"/>
    <dgm:cxn modelId="{BAB7D57C-A3DE-064F-8D3D-3FD045F578EF}" srcId="{4ADEA44A-A7CA-1647-99DB-C825FBAA95D3}" destId="{1574C37D-5538-B846-A6D7-3C554CB32DA7}" srcOrd="3" destOrd="0" parTransId="{A147C7E5-E8E9-7B4F-9236-E9A3B67BCCFE}" sibTransId="{103A10FB-7CF2-324B-84FE-905BF3CFA5D0}"/>
    <dgm:cxn modelId="{6023D586-9A4E-494A-B215-14A271BDB096}" type="presOf" srcId="{1574C37D-5538-B846-A6D7-3C554CB32DA7}" destId="{EEA04887-9F92-1F49-8B9B-BB03873925F1}" srcOrd="0" destOrd="0" presId="urn:microsoft.com/office/officeart/2005/8/layout/radial6"/>
    <dgm:cxn modelId="{C2A43E8F-B4EE-6847-A997-3F44909C24FE}" type="presOf" srcId="{0E1B2440-E421-4F41-9CFE-D168B5944C34}" destId="{2E1B58FA-8346-2E49-A6EF-16C3CC936C9C}" srcOrd="0" destOrd="0" presId="urn:microsoft.com/office/officeart/2005/8/layout/radial6"/>
    <dgm:cxn modelId="{4BE9D0AA-3542-B94F-930E-2AEE28795B77}" type="presOf" srcId="{51701426-0793-5D45-8A30-A964FADFCB9E}" destId="{14982C1D-A216-6C4B-A995-FC638607358C}" srcOrd="0" destOrd="0" presId="urn:microsoft.com/office/officeart/2005/8/layout/radial6"/>
    <dgm:cxn modelId="{2C3ECBAE-6262-884D-8ECF-527CA98B68B4}" srcId="{4ADEA44A-A7CA-1647-99DB-C825FBAA95D3}" destId="{A4057462-006B-2346-99A6-3705BA876F54}" srcOrd="0" destOrd="0" parTransId="{EAAE0A42-7A94-6242-8FF6-CE4ECD44DC04}" sibTransId="{51701426-0793-5D45-8A30-A964FADFCB9E}"/>
    <dgm:cxn modelId="{07ADFFC8-1548-D34F-B75A-902B17132C18}" type="presOf" srcId="{388856A6-5843-6543-84C3-EF251D5B7C7D}" destId="{C39A5D68-2757-7849-9B45-BFD293920BEF}" srcOrd="0" destOrd="0" presId="urn:microsoft.com/office/officeart/2005/8/layout/radial6"/>
    <dgm:cxn modelId="{6C966ADD-750A-E544-B4FF-98C4E00F4FD8}" srcId="{4ADEA44A-A7CA-1647-99DB-C825FBAA95D3}" destId="{E47AEB8C-16D4-4240-9030-7E96A39212B2}" srcOrd="2" destOrd="0" parTransId="{2652DC0F-73D8-A547-9D01-A93C0D6E5967}" sibTransId="{7CB2BC58-82D2-EA49-A308-18110C038A98}"/>
    <dgm:cxn modelId="{20850EE8-BF52-2845-9C5C-A88F55953FBE}" type="presOf" srcId="{7CB2BC58-82D2-EA49-A308-18110C038A98}" destId="{28FB3DFF-DE47-CC4A-971F-E9ABE4B49167}" srcOrd="0" destOrd="0" presId="urn:microsoft.com/office/officeart/2005/8/layout/radial6"/>
    <dgm:cxn modelId="{C8DC91FF-1033-D84A-9A1E-78533E273A31}" type="presOf" srcId="{E47AEB8C-16D4-4240-9030-7E96A39212B2}" destId="{B898E2BF-C360-8D4E-9E19-41C066FDCE7A}" srcOrd="0" destOrd="0" presId="urn:microsoft.com/office/officeart/2005/8/layout/radial6"/>
    <dgm:cxn modelId="{376BFEFA-BDDC-6440-8790-A4705E6AAA95}" type="presParOf" srcId="{C39A5D68-2757-7849-9B45-BFD293920BEF}" destId="{2206618A-3817-2445-A12E-19A3C5F8BC2D}" srcOrd="0" destOrd="0" presId="urn:microsoft.com/office/officeart/2005/8/layout/radial6"/>
    <dgm:cxn modelId="{39EB6AC6-5A1D-7F43-88EE-180C9241461B}" type="presParOf" srcId="{C39A5D68-2757-7849-9B45-BFD293920BEF}" destId="{BC8269EB-C824-5F47-86DE-48D8A1177076}" srcOrd="1" destOrd="0" presId="urn:microsoft.com/office/officeart/2005/8/layout/radial6"/>
    <dgm:cxn modelId="{D9AEB60B-F14F-AE45-A1DB-24BABF659492}" type="presParOf" srcId="{C39A5D68-2757-7849-9B45-BFD293920BEF}" destId="{088546C0-FF1C-B54D-A3EC-CAC26663C3B6}" srcOrd="2" destOrd="0" presId="urn:microsoft.com/office/officeart/2005/8/layout/radial6"/>
    <dgm:cxn modelId="{DBD8F79F-E7FB-674B-8AB4-BC70CC6F139D}" type="presParOf" srcId="{C39A5D68-2757-7849-9B45-BFD293920BEF}" destId="{14982C1D-A216-6C4B-A995-FC638607358C}" srcOrd="3" destOrd="0" presId="urn:microsoft.com/office/officeart/2005/8/layout/radial6"/>
    <dgm:cxn modelId="{9BF1AF34-0AE4-E447-932B-3AC95D33401F}" type="presParOf" srcId="{C39A5D68-2757-7849-9B45-BFD293920BEF}" destId="{351CD54A-BA17-7A48-B6CE-BF133C2915E4}" srcOrd="4" destOrd="0" presId="urn:microsoft.com/office/officeart/2005/8/layout/radial6"/>
    <dgm:cxn modelId="{27F34309-2B63-A849-AFBC-1008708E4C5E}" type="presParOf" srcId="{C39A5D68-2757-7849-9B45-BFD293920BEF}" destId="{D9A21BED-536F-054D-B6F0-D05D0B4DE888}" srcOrd="5" destOrd="0" presId="urn:microsoft.com/office/officeart/2005/8/layout/radial6"/>
    <dgm:cxn modelId="{AF3CF1A3-2158-0440-A5CC-49012703A8B1}" type="presParOf" srcId="{C39A5D68-2757-7849-9B45-BFD293920BEF}" destId="{2E1B58FA-8346-2E49-A6EF-16C3CC936C9C}" srcOrd="6" destOrd="0" presId="urn:microsoft.com/office/officeart/2005/8/layout/radial6"/>
    <dgm:cxn modelId="{18210F13-34C4-A640-8338-45A0A4EE36C2}" type="presParOf" srcId="{C39A5D68-2757-7849-9B45-BFD293920BEF}" destId="{B898E2BF-C360-8D4E-9E19-41C066FDCE7A}" srcOrd="7" destOrd="0" presId="urn:microsoft.com/office/officeart/2005/8/layout/radial6"/>
    <dgm:cxn modelId="{28FB31AF-CA7D-264A-807F-BBD85C68A1FA}" type="presParOf" srcId="{C39A5D68-2757-7849-9B45-BFD293920BEF}" destId="{F9CCC538-66FD-C24C-946C-128ED317A8DB}" srcOrd="8" destOrd="0" presId="urn:microsoft.com/office/officeart/2005/8/layout/radial6"/>
    <dgm:cxn modelId="{310F70F1-7A0B-9C4D-8C74-EDC6CCBFA50B}" type="presParOf" srcId="{C39A5D68-2757-7849-9B45-BFD293920BEF}" destId="{28FB3DFF-DE47-CC4A-971F-E9ABE4B49167}" srcOrd="9" destOrd="0" presId="urn:microsoft.com/office/officeart/2005/8/layout/radial6"/>
    <dgm:cxn modelId="{7C2213AA-B8C5-4549-9A58-9A0E23D12C53}" type="presParOf" srcId="{C39A5D68-2757-7849-9B45-BFD293920BEF}" destId="{EEA04887-9F92-1F49-8B9B-BB03873925F1}" srcOrd="10" destOrd="0" presId="urn:microsoft.com/office/officeart/2005/8/layout/radial6"/>
    <dgm:cxn modelId="{AD41C357-48E8-454D-99AB-8F84EED59DF9}" type="presParOf" srcId="{C39A5D68-2757-7849-9B45-BFD293920BEF}" destId="{A6F6D0A8-26E0-E24B-83F5-5E5218E42041}" srcOrd="11" destOrd="0" presId="urn:microsoft.com/office/officeart/2005/8/layout/radial6"/>
    <dgm:cxn modelId="{5AE9E3B7-37A6-9248-A65F-335120C5867E}" type="presParOf" srcId="{C39A5D68-2757-7849-9B45-BFD293920BEF}" destId="{606AB5AA-DBC0-B141-A771-6946481E6CD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B7ECA8-3B96-6142-877D-75C7D9E7C1AD}" type="doc">
      <dgm:prSet loTypeId="urn:microsoft.com/office/officeart/2005/8/layout/cycle2" loCatId="relationship" qsTypeId="urn:microsoft.com/office/officeart/2005/8/quickstyle/3d1" qsCatId="3D" csTypeId="urn:microsoft.com/office/officeart/2005/8/colors/accent6_4" csCatId="accent6" phldr="1"/>
      <dgm:spPr/>
      <dgm:t>
        <a:bodyPr/>
        <a:lstStyle/>
        <a:p>
          <a:endParaRPr lang="en-GB"/>
        </a:p>
      </dgm:t>
    </dgm:pt>
    <dgm:pt modelId="{BEE5E581-B6D1-1E4C-A124-073C4EC3EA87}">
      <dgm:prSet custT="1"/>
      <dgm:spPr/>
      <dgm:t>
        <a:bodyPr/>
        <a:lstStyle/>
        <a:p>
          <a:r>
            <a:rPr lang="en-US" sz="2000" b="1"/>
            <a:t>Insight</a:t>
          </a:r>
          <a:endParaRPr lang="en-CH" sz="2000" b="1" dirty="0"/>
        </a:p>
      </dgm:t>
    </dgm:pt>
    <dgm:pt modelId="{3FAC9B58-75B7-F545-BBCB-5300A2F6BF71}" type="parTrans" cxnId="{D530D414-DAC4-FD4B-AA6B-C73724F5E42E}">
      <dgm:prSet/>
      <dgm:spPr/>
      <dgm:t>
        <a:bodyPr/>
        <a:lstStyle/>
        <a:p>
          <a:endParaRPr lang="en-GB" sz="1800" b="1"/>
        </a:p>
      </dgm:t>
    </dgm:pt>
    <dgm:pt modelId="{F191650A-4238-5144-B704-3A96C2DD5F4C}" type="sibTrans" cxnId="{D530D414-DAC4-FD4B-AA6B-C73724F5E42E}">
      <dgm:prSet custT="1"/>
      <dgm:spPr/>
      <dgm:t>
        <a:bodyPr/>
        <a:lstStyle/>
        <a:p>
          <a:endParaRPr lang="en-GB" sz="1200" b="1"/>
        </a:p>
      </dgm:t>
    </dgm:pt>
    <dgm:pt modelId="{B9C320BA-2739-934F-AD13-F55696941731}">
      <dgm:prSet custT="1"/>
      <dgm:spPr/>
      <dgm:t>
        <a:bodyPr/>
        <a:lstStyle/>
        <a:p>
          <a:r>
            <a:rPr lang="en-US" sz="2000" b="1" dirty="0"/>
            <a:t>Control</a:t>
          </a:r>
          <a:endParaRPr lang="en-CH" sz="2000" b="1" dirty="0"/>
        </a:p>
      </dgm:t>
    </dgm:pt>
    <dgm:pt modelId="{3FBD5CBD-F5C2-4D4B-A422-AE40EC431EC5}" type="parTrans" cxnId="{C7D466C3-0501-8E41-AC31-EAF58D2C61E8}">
      <dgm:prSet/>
      <dgm:spPr/>
      <dgm:t>
        <a:bodyPr/>
        <a:lstStyle/>
        <a:p>
          <a:endParaRPr lang="en-GB" sz="1800" b="1"/>
        </a:p>
      </dgm:t>
    </dgm:pt>
    <dgm:pt modelId="{01D265D3-B2AF-5D42-98D9-7D16D05D1D74}" type="sibTrans" cxnId="{C7D466C3-0501-8E41-AC31-EAF58D2C61E8}">
      <dgm:prSet custT="1"/>
      <dgm:spPr/>
      <dgm:t>
        <a:bodyPr/>
        <a:lstStyle/>
        <a:p>
          <a:endParaRPr lang="en-GB" sz="1200" b="1"/>
        </a:p>
      </dgm:t>
    </dgm:pt>
    <dgm:pt modelId="{A66EF47E-67AD-3847-B0B5-211003763850}">
      <dgm:prSet custT="1"/>
      <dgm:spPr/>
      <dgm:t>
        <a:bodyPr/>
        <a:lstStyle/>
        <a:p>
          <a:r>
            <a:rPr lang="en-US" sz="1800" b="1" dirty="0"/>
            <a:t>Learning</a:t>
          </a:r>
          <a:endParaRPr lang="en-CH" sz="1800" b="1" dirty="0"/>
        </a:p>
      </dgm:t>
    </dgm:pt>
    <dgm:pt modelId="{50B1B038-B8C1-AA4A-9902-3B7A0221E3B6}" type="parTrans" cxnId="{69C34FC1-9B61-B442-A39B-5543FE731B6B}">
      <dgm:prSet/>
      <dgm:spPr/>
      <dgm:t>
        <a:bodyPr/>
        <a:lstStyle/>
        <a:p>
          <a:endParaRPr lang="en-GB" sz="1800" b="1"/>
        </a:p>
      </dgm:t>
    </dgm:pt>
    <dgm:pt modelId="{35A00B9B-B1A1-C943-B1EF-982AD03169D6}" type="sibTrans" cxnId="{69C34FC1-9B61-B442-A39B-5543FE731B6B}">
      <dgm:prSet custT="1"/>
      <dgm:spPr/>
      <dgm:t>
        <a:bodyPr/>
        <a:lstStyle/>
        <a:p>
          <a:endParaRPr lang="en-GB" sz="1200" b="1"/>
        </a:p>
      </dgm:t>
    </dgm:pt>
    <dgm:pt modelId="{4D6DCDB5-CAEA-3946-91C9-D7B69B126334}">
      <dgm:prSet custT="1"/>
      <dgm:spPr/>
      <dgm:t>
        <a:bodyPr/>
        <a:lstStyle/>
        <a:p>
          <a:r>
            <a:rPr lang="en-US" sz="2000" b="1"/>
            <a:t>Model</a:t>
          </a:r>
          <a:endParaRPr lang="en-CH" sz="2000" b="1" dirty="0"/>
        </a:p>
      </dgm:t>
    </dgm:pt>
    <dgm:pt modelId="{A251F48F-A3C0-AA4A-95D8-322A0DD00019}" type="parTrans" cxnId="{A628AB5F-01E2-584F-B87C-A0222E3243B9}">
      <dgm:prSet/>
      <dgm:spPr/>
      <dgm:t>
        <a:bodyPr/>
        <a:lstStyle/>
        <a:p>
          <a:endParaRPr lang="en-GB" sz="1800" b="1"/>
        </a:p>
      </dgm:t>
    </dgm:pt>
    <dgm:pt modelId="{BAB7CB6D-DB76-AB4D-A8E3-9248E8AE37C9}" type="sibTrans" cxnId="{A628AB5F-01E2-584F-B87C-A0222E3243B9}">
      <dgm:prSet custT="1"/>
      <dgm:spPr/>
      <dgm:t>
        <a:bodyPr/>
        <a:lstStyle/>
        <a:p>
          <a:endParaRPr lang="en-GB" sz="1200" b="1"/>
        </a:p>
      </dgm:t>
    </dgm:pt>
    <dgm:pt modelId="{33999C66-7C02-3D41-A6E1-D5DA286B0C58}" type="pres">
      <dgm:prSet presAssocID="{65B7ECA8-3B96-6142-877D-75C7D9E7C1AD}" presName="cycle" presStyleCnt="0">
        <dgm:presLayoutVars>
          <dgm:dir/>
          <dgm:resizeHandles val="exact"/>
        </dgm:presLayoutVars>
      </dgm:prSet>
      <dgm:spPr/>
    </dgm:pt>
    <dgm:pt modelId="{00AA8CF9-CB96-DF4E-8282-24BDF0EBAF3B}" type="pres">
      <dgm:prSet presAssocID="{BEE5E581-B6D1-1E4C-A124-073C4EC3EA87}" presName="node" presStyleLbl="node1" presStyleIdx="0" presStyleCnt="4">
        <dgm:presLayoutVars>
          <dgm:bulletEnabled val="1"/>
        </dgm:presLayoutVars>
      </dgm:prSet>
      <dgm:spPr/>
    </dgm:pt>
    <dgm:pt modelId="{B042C42C-8C36-EF43-B7B4-958162464E15}" type="pres">
      <dgm:prSet presAssocID="{F191650A-4238-5144-B704-3A96C2DD5F4C}" presName="sibTrans" presStyleLbl="sibTrans2D1" presStyleIdx="0" presStyleCnt="4"/>
      <dgm:spPr/>
    </dgm:pt>
    <dgm:pt modelId="{E196AF85-9715-A048-983D-D7047F8CC0CC}" type="pres">
      <dgm:prSet presAssocID="{F191650A-4238-5144-B704-3A96C2DD5F4C}" presName="connectorText" presStyleLbl="sibTrans2D1" presStyleIdx="0" presStyleCnt="4"/>
      <dgm:spPr/>
    </dgm:pt>
    <dgm:pt modelId="{0A713461-92F5-004D-AF94-768BF8481F18}" type="pres">
      <dgm:prSet presAssocID="{B9C320BA-2739-934F-AD13-F55696941731}" presName="node" presStyleLbl="node1" presStyleIdx="1" presStyleCnt="4">
        <dgm:presLayoutVars>
          <dgm:bulletEnabled val="1"/>
        </dgm:presLayoutVars>
      </dgm:prSet>
      <dgm:spPr/>
    </dgm:pt>
    <dgm:pt modelId="{F08B9EE0-AE55-1342-9827-BD419C738D96}" type="pres">
      <dgm:prSet presAssocID="{01D265D3-B2AF-5D42-98D9-7D16D05D1D74}" presName="sibTrans" presStyleLbl="sibTrans2D1" presStyleIdx="1" presStyleCnt="4"/>
      <dgm:spPr/>
    </dgm:pt>
    <dgm:pt modelId="{1AEE651F-349F-CA42-A4BA-D3D91FF2C363}" type="pres">
      <dgm:prSet presAssocID="{01D265D3-B2AF-5D42-98D9-7D16D05D1D74}" presName="connectorText" presStyleLbl="sibTrans2D1" presStyleIdx="1" presStyleCnt="4"/>
      <dgm:spPr/>
    </dgm:pt>
    <dgm:pt modelId="{1B2253AC-4B84-6849-B247-3D908F74A60A}" type="pres">
      <dgm:prSet presAssocID="{A66EF47E-67AD-3847-B0B5-211003763850}" presName="node" presStyleLbl="node1" presStyleIdx="2" presStyleCnt="4">
        <dgm:presLayoutVars>
          <dgm:bulletEnabled val="1"/>
        </dgm:presLayoutVars>
      </dgm:prSet>
      <dgm:spPr/>
    </dgm:pt>
    <dgm:pt modelId="{4355A1A8-4E73-E642-BAE0-26B1436657E2}" type="pres">
      <dgm:prSet presAssocID="{35A00B9B-B1A1-C943-B1EF-982AD03169D6}" presName="sibTrans" presStyleLbl="sibTrans2D1" presStyleIdx="2" presStyleCnt="4"/>
      <dgm:spPr/>
    </dgm:pt>
    <dgm:pt modelId="{FD70F65B-4A19-DA42-A905-908DEACF6FB6}" type="pres">
      <dgm:prSet presAssocID="{35A00B9B-B1A1-C943-B1EF-982AD03169D6}" presName="connectorText" presStyleLbl="sibTrans2D1" presStyleIdx="2" presStyleCnt="4"/>
      <dgm:spPr/>
    </dgm:pt>
    <dgm:pt modelId="{61551516-44E5-3742-9292-F5A3FFB6C18E}" type="pres">
      <dgm:prSet presAssocID="{4D6DCDB5-CAEA-3946-91C9-D7B69B126334}" presName="node" presStyleLbl="node1" presStyleIdx="3" presStyleCnt="4">
        <dgm:presLayoutVars>
          <dgm:bulletEnabled val="1"/>
        </dgm:presLayoutVars>
      </dgm:prSet>
      <dgm:spPr/>
    </dgm:pt>
    <dgm:pt modelId="{8878C555-93D7-4D41-B6C2-E7B10A3F582F}" type="pres">
      <dgm:prSet presAssocID="{BAB7CB6D-DB76-AB4D-A8E3-9248E8AE37C9}" presName="sibTrans" presStyleLbl="sibTrans2D1" presStyleIdx="3" presStyleCnt="4"/>
      <dgm:spPr/>
    </dgm:pt>
    <dgm:pt modelId="{4C7D219D-A47F-8741-A8D5-D562323F0352}" type="pres">
      <dgm:prSet presAssocID="{BAB7CB6D-DB76-AB4D-A8E3-9248E8AE37C9}" presName="connectorText" presStyleLbl="sibTrans2D1" presStyleIdx="3" presStyleCnt="4"/>
      <dgm:spPr/>
    </dgm:pt>
  </dgm:ptLst>
  <dgm:cxnLst>
    <dgm:cxn modelId="{92AC600B-49A9-2A48-B19F-8FA8E7073C81}" type="presOf" srcId="{35A00B9B-B1A1-C943-B1EF-982AD03169D6}" destId="{FD70F65B-4A19-DA42-A905-908DEACF6FB6}" srcOrd="1" destOrd="0" presId="urn:microsoft.com/office/officeart/2005/8/layout/cycle2"/>
    <dgm:cxn modelId="{D530D414-DAC4-FD4B-AA6B-C73724F5E42E}" srcId="{65B7ECA8-3B96-6142-877D-75C7D9E7C1AD}" destId="{BEE5E581-B6D1-1E4C-A124-073C4EC3EA87}" srcOrd="0" destOrd="0" parTransId="{3FAC9B58-75B7-F545-BBCB-5300A2F6BF71}" sibTransId="{F191650A-4238-5144-B704-3A96C2DD5F4C}"/>
    <dgm:cxn modelId="{1005C41B-CC23-B44C-B5B2-9DB69972F6B0}" type="presOf" srcId="{A66EF47E-67AD-3847-B0B5-211003763850}" destId="{1B2253AC-4B84-6849-B247-3D908F74A60A}" srcOrd="0" destOrd="0" presId="urn:microsoft.com/office/officeart/2005/8/layout/cycle2"/>
    <dgm:cxn modelId="{44DF7329-4574-D241-A87C-FF22A5A6B641}" type="presOf" srcId="{01D265D3-B2AF-5D42-98D9-7D16D05D1D74}" destId="{F08B9EE0-AE55-1342-9827-BD419C738D96}" srcOrd="0" destOrd="0" presId="urn:microsoft.com/office/officeart/2005/8/layout/cycle2"/>
    <dgm:cxn modelId="{C61EAE2E-B894-2344-BB11-B95027D52B39}" type="presOf" srcId="{4D6DCDB5-CAEA-3946-91C9-D7B69B126334}" destId="{61551516-44E5-3742-9292-F5A3FFB6C18E}" srcOrd="0" destOrd="0" presId="urn:microsoft.com/office/officeart/2005/8/layout/cycle2"/>
    <dgm:cxn modelId="{FEA3F24F-CFAD-0F42-BADF-843463E67E91}" type="presOf" srcId="{65B7ECA8-3B96-6142-877D-75C7D9E7C1AD}" destId="{33999C66-7C02-3D41-A6E1-D5DA286B0C58}" srcOrd="0" destOrd="0" presId="urn:microsoft.com/office/officeart/2005/8/layout/cycle2"/>
    <dgm:cxn modelId="{85EC1750-BAFF-6643-9A17-768D9D915362}" type="presOf" srcId="{BEE5E581-B6D1-1E4C-A124-073C4EC3EA87}" destId="{00AA8CF9-CB96-DF4E-8282-24BDF0EBAF3B}" srcOrd="0" destOrd="0" presId="urn:microsoft.com/office/officeart/2005/8/layout/cycle2"/>
    <dgm:cxn modelId="{A628AB5F-01E2-584F-B87C-A0222E3243B9}" srcId="{65B7ECA8-3B96-6142-877D-75C7D9E7C1AD}" destId="{4D6DCDB5-CAEA-3946-91C9-D7B69B126334}" srcOrd="3" destOrd="0" parTransId="{A251F48F-A3C0-AA4A-95D8-322A0DD00019}" sibTransId="{BAB7CB6D-DB76-AB4D-A8E3-9248E8AE37C9}"/>
    <dgm:cxn modelId="{3CA4A274-E3D7-3C43-8936-2DC5B2F4C317}" type="presOf" srcId="{F191650A-4238-5144-B704-3A96C2DD5F4C}" destId="{E196AF85-9715-A048-983D-D7047F8CC0CC}" srcOrd="1" destOrd="0" presId="urn:microsoft.com/office/officeart/2005/8/layout/cycle2"/>
    <dgm:cxn modelId="{4103AB76-FD62-7245-8ED8-5E94D2086233}" type="presOf" srcId="{B9C320BA-2739-934F-AD13-F55696941731}" destId="{0A713461-92F5-004D-AF94-768BF8481F18}" srcOrd="0" destOrd="0" presId="urn:microsoft.com/office/officeart/2005/8/layout/cycle2"/>
    <dgm:cxn modelId="{EBF2D177-F3A7-014E-8D6F-66EE62E31D52}" type="presOf" srcId="{35A00B9B-B1A1-C943-B1EF-982AD03169D6}" destId="{4355A1A8-4E73-E642-BAE0-26B1436657E2}" srcOrd="0" destOrd="0" presId="urn:microsoft.com/office/officeart/2005/8/layout/cycle2"/>
    <dgm:cxn modelId="{A8F46D9A-FA5B-CD4D-ADAD-B9A3AF76D0A9}" type="presOf" srcId="{BAB7CB6D-DB76-AB4D-A8E3-9248E8AE37C9}" destId="{4C7D219D-A47F-8741-A8D5-D562323F0352}" srcOrd="1" destOrd="0" presId="urn:microsoft.com/office/officeart/2005/8/layout/cycle2"/>
    <dgm:cxn modelId="{5E623B9E-E8C9-8247-AD3D-2907CB747BC5}" type="presOf" srcId="{BAB7CB6D-DB76-AB4D-A8E3-9248E8AE37C9}" destId="{8878C555-93D7-4D41-B6C2-E7B10A3F582F}" srcOrd="0" destOrd="0" presId="urn:microsoft.com/office/officeart/2005/8/layout/cycle2"/>
    <dgm:cxn modelId="{AEA23D9E-1340-A145-8502-C73037CED30A}" type="presOf" srcId="{01D265D3-B2AF-5D42-98D9-7D16D05D1D74}" destId="{1AEE651F-349F-CA42-A4BA-D3D91FF2C363}" srcOrd="1" destOrd="0" presId="urn:microsoft.com/office/officeart/2005/8/layout/cycle2"/>
    <dgm:cxn modelId="{0F56E7C0-29D7-1543-8B12-237C2C2FC5E1}" type="presOf" srcId="{F191650A-4238-5144-B704-3A96C2DD5F4C}" destId="{B042C42C-8C36-EF43-B7B4-958162464E15}" srcOrd="0" destOrd="0" presId="urn:microsoft.com/office/officeart/2005/8/layout/cycle2"/>
    <dgm:cxn modelId="{69C34FC1-9B61-B442-A39B-5543FE731B6B}" srcId="{65B7ECA8-3B96-6142-877D-75C7D9E7C1AD}" destId="{A66EF47E-67AD-3847-B0B5-211003763850}" srcOrd="2" destOrd="0" parTransId="{50B1B038-B8C1-AA4A-9902-3B7A0221E3B6}" sibTransId="{35A00B9B-B1A1-C943-B1EF-982AD03169D6}"/>
    <dgm:cxn modelId="{C7D466C3-0501-8E41-AC31-EAF58D2C61E8}" srcId="{65B7ECA8-3B96-6142-877D-75C7D9E7C1AD}" destId="{B9C320BA-2739-934F-AD13-F55696941731}" srcOrd="1" destOrd="0" parTransId="{3FBD5CBD-F5C2-4D4B-A422-AE40EC431EC5}" sibTransId="{01D265D3-B2AF-5D42-98D9-7D16D05D1D74}"/>
    <dgm:cxn modelId="{12237D43-BB22-1E43-9992-12720E53FE17}" type="presParOf" srcId="{33999C66-7C02-3D41-A6E1-D5DA286B0C58}" destId="{00AA8CF9-CB96-DF4E-8282-24BDF0EBAF3B}" srcOrd="0" destOrd="0" presId="urn:microsoft.com/office/officeart/2005/8/layout/cycle2"/>
    <dgm:cxn modelId="{4BC18A31-3D88-5A46-96E1-7A475AE4A908}" type="presParOf" srcId="{33999C66-7C02-3D41-A6E1-D5DA286B0C58}" destId="{B042C42C-8C36-EF43-B7B4-958162464E15}" srcOrd="1" destOrd="0" presId="urn:microsoft.com/office/officeart/2005/8/layout/cycle2"/>
    <dgm:cxn modelId="{64B5C9B2-E139-3B4A-BE41-008EE433EAA7}" type="presParOf" srcId="{B042C42C-8C36-EF43-B7B4-958162464E15}" destId="{E196AF85-9715-A048-983D-D7047F8CC0CC}" srcOrd="0" destOrd="0" presId="urn:microsoft.com/office/officeart/2005/8/layout/cycle2"/>
    <dgm:cxn modelId="{E44EEE35-5EB3-614F-9FB1-E78E485699A5}" type="presParOf" srcId="{33999C66-7C02-3D41-A6E1-D5DA286B0C58}" destId="{0A713461-92F5-004D-AF94-768BF8481F18}" srcOrd="2" destOrd="0" presId="urn:microsoft.com/office/officeart/2005/8/layout/cycle2"/>
    <dgm:cxn modelId="{6D3452C9-BAFA-0A4C-BF5D-6828A26397C2}" type="presParOf" srcId="{33999C66-7C02-3D41-A6E1-D5DA286B0C58}" destId="{F08B9EE0-AE55-1342-9827-BD419C738D96}" srcOrd="3" destOrd="0" presId="urn:microsoft.com/office/officeart/2005/8/layout/cycle2"/>
    <dgm:cxn modelId="{4ADF4E5B-3E31-F742-91AC-FBAA8BAD8BF8}" type="presParOf" srcId="{F08B9EE0-AE55-1342-9827-BD419C738D96}" destId="{1AEE651F-349F-CA42-A4BA-D3D91FF2C363}" srcOrd="0" destOrd="0" presId="urn:microsoft.com/office/officeart/2005/8/layout/cycle2"/>
    <dgm:cxn modelId="{10F12555-5CB0-5D4C-BD6C-616E74E12E46}" type="presParOf" srcId="{33999C66-7C02-3D41-A6E1-D5DA286B0C58}" destId="{1B2253AC-4B84-6849-B247-3D908F74A60A}" srcOrd="4" destOrd="0" presId="urn:microsoft.com/office/officeart/2005/8/layout/cycle2"/>
    <dgm:cxn modelId="{C1674CC7-1D5D-AD46-9456-AF8CAE9B24E3}" type="presParOf" srcId="{33999C66-7C02-3D41-A6E1-D5DA286B0C58}" destId="{4355A1A8-4E73-E642-BAE0-26B1436657E2}" srcOrd="5" destOrd="0" presId="urn:microsoft.com/office/officeart/2005/8/layout/cycle2"/>
    <dgm:cxn modelId="{AEAEB1FE-AA4F-164E-B353-61EE377AB326}" type="presParOf" srcId="{4355A1A8-4E73-E642-BAE0-26B1436657E2}" destId="{FD70F65B-4A19-DA42-A905-908DEACF6FB6}" srcOrd="0" destOrd="0" presId="urn:microsoft.com/office/officeart/2005/8/layout/cycle2"/>
    <dgm:cxn modelId="{48E1F439-DF9F-F84E-A2C6-74D913453868}" type="presParOf" srcId="{33999C66-7C02-3D41-A6E1-D5DA286B0C58}" destId="{61551516-44E5-3742-9292-F5A3FFB6C18E}" srcOrd="6" destOrd="0" presId="urn:microsoft.com/office/officeart/2005/8/layout/cycle2"/>
    <dgm:cxn modelId="{7BE4BBFA-EF61-8647-9750-C7FB3BEB4BE4}" type="presParOf" srcId="{33999C66-7C02-3D41-A6E1-D5DA286B0C58}" destId="{8878C555-93D7-4D41-B6C2-E7B10A3F582F}" srcOrd="7" destOrd="0" presId="urn:microsoft.com/office/officeart/2005/8/layout/cycle2"/>
    <dgm:cxn modelId="{D2547C15-5FD2-F843-B711-697FDF221938}" type="presParOf" srcId="{8878C555-93D7-4D41-B6C2-E7B10A3F582F}" destId="{4C7D219D-A47F-8741-A8D5-D562323F035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5BCE10C-35BD-1F4C-8241-5582CB6A6459}" type="doc">
      <dgm:prSet loTypeId="urn:microsoft.com/office/officeart/2005/8/layout/target3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8D3F24D-243C-B844-8ACC-BBF4485F31FA}">
      <dgm:prSet/>
      <dgm:spPr/>
      <dgm:t>
        <a:bodyPr/>
        <a:lstStyle/>
        <a:p>
          <a:r>
            <a:rPr lang="en-US"/>
            <a:t>2024 for the accelerator complex a marvelous year</a:t>
          </a:r>
          <a:endParaRPr lang="en-CH"/>
        </a:p>
      </dgm:t>
    </dgm:pt>
    <dgm:pt modelId="{AFC4EC14-9480-5840-941F-F265D60E5E5E}" type="parTrans" cxnId="{DC24B855-FB8E-5844-AD20-57BCC760C018}">
      <dgm:prSet/>
      <dgm:spPr/>
      <dgm:t>
        <a:bodyPr/>
        <a:lstStyle/>
        <a:p>
          <a:endParaRPr lang="en-GB"/>
        </a:p>
      </dgm:t>
    </dgm:pt>
    <dgm:pt modelId="{804B06FF-AC3E-4D48-9750-141BC2348468}" type="sibTrans" cxnId="{DC24B855-FB8E-5844-AD20-57BCC760C018}">
      <dgm:prSet/>
      <dgm:spPr/>
      <dgm:t>
        <a:bodyPr/>
        <a:lstStyle/>
        <a:p>
          <a:endParaRPr lang="en-GB"/>
        </a:p>
      </dgm:t>
    </dgm:pt>
    <dgm:pt modelId="{C23603AC-4A1D-5742-948C-0E547A817EDB}">
      <dgm:prSet/>
      <dgm:spPr/>
      <dgm:t>
        <a:bodyPr/>
        <a:lstStyle/>
        <a:p>
          <a:r>
            <a:rPr lang="en-US"/>
            <a:t>Record-breaking results and achievements on various fronts</a:t>
          </a:r>
          <a:endParaRPr lang="en-CH"/>
        </a:p>
      </dgm:t>
    </dgm:pt>
    <dgm:pt modelId="{FA8E62F9-E2D4-594A-832E-88DC7055E689}" type="parTrans" cxnId="{5108FAB7-9E18-D542-948A-71E1324C07CE}">
      <dgm:prSet/>
      <dgm:spPr/>
      <dgm:t>
        <a:bodyPr/>
        <a:lstStyle/>
        <a:p>
          <a:endParaRPr lang="en-GB"/>
        </a:p>
      </dgm:t>
    </dgm:pt>
    <dgm:pt modelId="{8B82AF64-15DE-5D4E-A20A-DB4A9B04E6E9}" type="sibTrans" cxnId="{5108FAB7-9E18-D542-948A-71E1324C07CE}">
      <dgm:prSet/>
      <dgm:spPr/>
      <dgm:t>
        <a:bodyPr/>
        <a:lstStyle/>
        <a:p>
          <a:endParaRPr lang="en-GB"/>
        </a:p>
      </dgm:t>
    </dgm:pt>
    <dgm:pt modelId="{102D404E-F202-FC4F-A6DB-E800F9F0216C}">
      <dgm:prSet/>
      <dgm:spPr/>
      <dgm:t>
        <a:bodyPr/>
        <a:lstStyle/>
        <a:p>
          <a:r>
            <a:rPr lang="en-US"/>
            <a:t>LIU beams – knocking on the door</a:t>
          </a:r>
          <a:endParaRPr lang="en-CH"/>
        </a:p>
      </dgm:t>
    </dgm:pt>
    <dgm:pt modelId="{91DC649C-4029-BD4C-A618-67C7FF90A34B}" type="parTrans" cxnId="{1DF28F5F-A4A2-A446-A275-CB061F4A5080}">
      <dgm:prSet/>
      <dgm:spPr/>
      <dgm:t>
        <a:bodyPr/>
        <a:lstStyle/>
        <a:p>
          <a:endParaRPr lang="en-GB"/>
        </a:p>
      </dgm:t>
    </dgm:pt>
    <dgm:pt modelId="{052F3507-E0EB-B745-B86D-8116C8CFAE40}" type="sibTrans" cxnId="{1DF28F5F-A4A2-A446-A275-CB061F4A5080}">
      <dgm:prSet/>
      <dgm:spPr/>
      <dgm:t>
        <a:bodyPr/>
        <a:lstStyle/>
        <a:p>
          <a:endParaRPr lang="en-GB"/>
        </a:p>
      </dgm:t>
    </dgm:pt>
    <dgm:pt modelId="{FB6C4985-7AFD-4740-BC95-53B1A20995EB}">
      <dgm:prSet/>
      <dgm:spPr/>
      <dgm:t>
        <a:bodyPr/>
        <a:lstStyle/>
        <a:p>
          <a:r>
            <a:rPr lang="en-US"/>
            <a:t>LHC beams – pushing performance with optimized BCSM beams</a:t>
          </a:r>
          <a:endParaRPr lang="en-CH"/>
        </a:p>
      </dgm:t>
    </dgm:pt>
    <dgm:pt modelId="{7D733FC2-6908-F648-A6E0-CA72B3580527}" type="parTrans" cxnId="{FBD69989-DC05-2742-8A9D-245F0A564A66}">
      <dgm:prSet/>
      <dgm:spPr/>
      <dgm:t>
        <a:bodyPr/>
        <a:lstStyle/>
        <a:p>
          <a:endParaRPr lang="en-GB"/>
        </a:p>
      </dgm:t>
    </dgm:pt>
    <dgm:pt modelId="{009CF888-1C53-1B45-BCA1-25E43F4EE09B}" type="sibTrans" cxnId="{FBD69989-DC05-2742-8A9D-245F0A564A66}">
      <dgm:prSet/>
      <dgm:spPr/>
      <dgm:t>
        <a:bodyPr/>
        <a:lstStyle/>
        <a:p>
          <a:endParaRPr lang="en-GB"/>
        </a:p>
      </dgm:t>
    </dgm:pt>
    <dgm:pt modelId="{9842D3F6-D6A0-3B44-831B-50B0F7C1EB7D}">
      <dgm:prSet/>
      <dgm:spPr/>
      <dgm:t>
        <a:bodyPr/>
        <a:lstStyle/>
        <a:p>
          <a:r>
            <a:rPr lang="en-US" dirty="0"/>
            <a:t>LHC ions – novel optimization techniques, unprecedented intensities </a:t>
          </a:r>
          <a:endParaRPr lang="en-CH" dirty="0"/>
        </a:p>
      </dgm:t>
    </dgm:pt>
    <dgm:pt modelId="{4892470C-2187-C94E-AA26-167C716BA44C}" type="parTrans" cxnId="{DB593020-4521-3747-BAE7-5EDA68A9C05D}">
      <dgm:prSet/>
      <dgm:spPr/>
      <dgm:t>
        <a:bodyPr/>
        <a:lstStyle/>
        <a:p>
          <a:endParaRPr lang="en-GB"/>
        </a:p>
      </dgm:t>
    </dgm:pt>
    <dgm:pt modelId="{9D124528-2C01-924B-8ECF-9B1AEBB4A5D4}" type="sibTrans" cxnId="{DB593020-4521-3747-BAE7-5EDA68A9C05D}">
      <dgm:prSet/>
      <dgm:spPr/>
      <dgm:t>
        <a:bodyPr/>
        <a:lstStyle/>
        <a:p>
          <a:endParaRPr lang="en-GB"/>
        </a:p>
      </dgm:t>
    </dgm:pt>
    <dgm:pt modelId="{69155C3C-ED3F-8841-A3CA-1E0E96D84B74}">
      <dgm:prSet/>
      <dgm:spPr/>
      <dgm:t>
        <a:bodyPr/>
        <a:lstStyle/>
        <a:p>
          <a:r>
            <a:rPr lang="en-US"/>
            <a:t>FT beams – intensity and proton delivery records </a:t>
          </a:r>
          <a:endParaRPr lang="en-CH"/>
        </a:p>
      </dgm:t>
    </dgm:pt>
    <dgm:pt modelId="{B8FE8832-5728-7842-8F49-3ECBE6EBCBEE}" type="parTrans" cxnId="{348E4B90-93F0-9645-AAF9-FD3F9DB92DDA}">
      <dgm:prSet/>
      <dgm:spPr/>
      <dgm:t>
        <a:bodyPr/>
        <a:lstStyle/>
        <a:p>
          <a:endParaRPr lang="en-GB"/>
        </a:p>
      </dgm:t>
    </dgm:pt>
    <dgm:pt modelId="{15B740F1-795E-D245-9538-490D257BEFFA}" type="sibTrans" cxnId="{348E4B90-93F0-9645-AAF9-FD3F9DB92DDA}">
      <dgm:prSet/>
      <dgm:spPr/>
      <dgm:t>
        <a:bodyPr/>
        <a:lstStyle/>
        <a:p>
          <a:endParaRPr lang="en-GB"/>
        </a:p>
      </dgm:t>
    </dgm:pt>
    <dgm:pt modelId="{35F3CE28-29B8-C740-B9CF-FA1A3ADDF6AF}">
      <dgm:prSet/>
      <dgm:spPr/>
      <dgm:t>
        <a:bodyPr/>
        <a:lstStyle/>
        <a:p>
          <a:r>
            <a:rPr lang="en-US"/>
            <a:t>Cross-discipline collaboration makes the unimaginable happen</a:t>
          </a:r>
          <a:endParaRPr lang="en-CH"/>
        </a:p>
      </dgm:t>
    </dgm:pt>
    <dgm:pt modelId="{DDF1C627-4ED6-894D-BDCE-7656DAEF72D0}" type="parTrans" cxnId="{22DBB814-FF21-9D47-96AE-9D48729F8D0E}">
      <dgm:prSet/>
      <dgm:spPr/>
      <dgm:t>
        <a:bodyPr/>
        <a:lstStyle/>
        <a:p>
          <a:endParaRPr lang="en-GB"/>
        </a:p>
      </dgm:t>
    </dgm:pt>
    <dgm:pt modelId="{8481825B-4F6F-4D46-BF50-1C312B49237A}" type="sibTrans" cxnId="{22DBB814-FF21-9D47-96AE-9D48729F8D0E}">
      <dgm:prSet/>
      <dgm:spPr/>
      <dgm:t>
        <a:bodyPr/>
        <a:lstStyle/>
        <a:p>
          <a:endParaRPr lang="en-GB"/>
        </a:p>
      </dgm:t>
    </dgm:pt>
    <dgm:pt modelId="{513AFF85-C5CF-414D-A125-CB6A51A44554}">
      <dgm:prSet/>
      <dgm:spPr/>
      <dgm:t>
        <a:bodyPr/>
        <a:lstStyle/>
        <a:p>
          <a:r>
            <a:rPr lang="en-US"/>
            <a:t>Wire scanner resilience renovation</a:t>
          </a:r>
          <a:endParaRPr lang="en-CH"/>
        </a:p>
      </dgm:t>
    </dgm:pt>
    <dgm:pt modelId="{A13DC4AB-4426-554A-9BBD-225C404BBFED}" type="parTrans" cxnId="{762B6957-2611-8246-8C65-1AB1AA66291F}">
      <dgm:prSet/>
      <dgm:spPr/>
      <dgm:t>
        <a:bodyPr/>
        <a:lstStyle/>
        <a:p>
          <a:endParaRPr lang="en-GB"/>
        </a:p>
      </dgm:t>
    </dgm:pt>
    <dgm:pt modelId="{45401ED3-24DE-9B41-A0F9-819F61C96CE6}" type="sibTrans" cxnId="{762B6957-2611-8246-8C65-1AB1AA66291F}">
      <dgm:prSet/>
      <dgm:spPr/>
      <dgm:t>
        <a:bodyPr/>
        <a:lstStyle/>
        <a:p>
          <a:endParaRPr lang="en-GB"/>
        </a:p>
      </dgm:t>
    </dgm:pt>
    <dgm:pt modelId="{BC401A85-BCC8-5341-9BEE-A326BDB6B9DE}">
      <dgm:prSet/>
      <dgm:spPr/>
      <dgm:t>
        <a:bodyPr/>
        <a:lstStyle/>
        <a:p>
          <a:r>
            <a:rPr lang="en-US"/>
            <a:t>50 Hz noise cancellation</a:t>
          </a:r>
          <a:endParaRPr lang="en-CH"/>
        </a:p>
      </dgm:t>
    </dgm:pt>
    <dgm:pt modelId="{B443218E-3F7E-704B-9386-5423D985B2EA}" type="parTrans" cxnId="{BD568BC3-503A-D142-9864-FDA57463D00E}">
      <dgm:prSet/>
      <dgm:spPr/>
      <dgm:t>
        <a:bodyPr/>
        <a:lstStyle/>
        <a:p>
          <a:endParaRPr lang="en-GB"/>
        </a:p>
      </dgm:t>
    </dgm:pt>
    <dgm:pt modelId="{1221CB08-82B7-4C44-B498-D5257C49CA52}" type="sibTrans" cxnId="{BD568BC3-503A-D142-9864-FDA57463D00E}">
      <dgm:prSet/>
      <dgm:spPr/>
      <dgm:t>
        <a:bodyPr/>
        <a:lstStyle/>
        <a:p>
          <a:endParaRPr lang="en-GB"/>
        </a:p>
      </dgm:t>
    </dgm:pt>
    <dgm:pt modelId="{3D9CAF73-06CE-AD48-87A4-CEE86684E273}">
      <dgm:prSet/>
      <dgm:spPr/>
      <dgm:t>
        <a:bodyPr/>
        <a:lstStyle/>
        <a:p>
          <a:r>
            <a:rPr lang="en-US"/>
            <a:t>Kicker conditioning</a:t>
          </a:r>
          <a:endParaRPr lang="en-CH"/>
        </a:p>
      </dgm:t>
    </dgm:pt>
    <dgm:pt modelId="{1A3FE4EF-0192-B143-9E2D-B73F2424A5A8}" type="parTrans" cxnId="{02D7063C-E6DD-5F4D-8D7B-07B0A86595C3}">
      <dgm:prSet/>
      <dgm:spPr/>
      <dgm:t>
        <a:bodyPr/>
        <a:lstStyle/>
        <a:p>
          <a:endParaRPr lang="en-GB"/>
        </a:p>
      </dgm:t>
    </dgm:pt>
    <dgm:pt modelId="{928E8665-63BB-514B-87B5-329EE138F887}" type="sibTrans" cxnId="{02D7063C-E6DD-5F4D-8D7B-07B0A86595C3}">
      <dgm:prSet/>
      <dgm:spPr/>
      <dgm:t>
        <a:bodyPr/>
        <a:lstStyle/>
        <a:p>
          <a:endParaRPr lang="en-GB"/>
        </a:p>
      </dgm:t>
    </dgm:pt>
    <dgm:pt modelId="{6DB5B471-45CA-8848-B127-42BC5B93CF01}">
      <dgm:prSet/>
      <dgm:spPr/>
      <dgm:t>
        <a:bodyPr/>
        <a:lstStyle/>
        <a:p>
          <a:r>
            <a:rPr lang="en-US"/>
            <a:t>Surpassing the challenging goals for luminosity</a:t>
          </a:r>
          <a:endParaRPr lang="en-CH"/>
        </a:p>
      </dgm:t>
    </dgm:pt>
    <dgm:pt modelId="{76B81603-BF3C-2342-A960-CD894FF84344}" type="parTrans" cxnId="{37BF7186-DB01-A14C-9137-67B10180F905}">
      <dgm:prSet/>
      <dgm:spPr/>
      <dgm:t>
        <a:bodyPr/>
        <a:lstStyle/>
        <a:p>
          <a:endParaRPr lang="en-GB"/>
        </a:p>
      </dgm:t>
    </dgm:pt>
    <dgm:pt modelId="{D6D6E0F2-8C82-8341-B4A2-B3358948C50A}" type="sibTrans" cxnId="{37BF7186-DB01-A14C-9137-67B10180F905}">
      <dgm:prSet/>
      <dgm:spPr/>
      <dgm:t>
        <a:bodyPr/>
        <a:lstStyle/>
        <a:p>
          <a:endParaRPr lang="en-GB"/>
        </a:p>
      </dgm:t>
    </dgm:pt>
    <dgm:pt modelId="{98A22E1C-0FC7-AB44-857D-775A1F4F8E57}">
      <dgm:prSet/>
      <dgm:spPr/>
      <dgm:t>
        <a:bodyPr/>
        <a:lstStyle/>
        <a:p>
          <a:r>
            <a:rPr lang="en-US"/>
            <a:t>Aligning towards the future with several visionary initiatives across the sector</a:t>
          </a:r>
          <a:endParaRPr lang="en-CH"/>
        </a:p>
      </dgm:t>
    </dgm:pt>
    <dgm:pt modelId="{7FE1956D-87DB-6940-B183-5175857E32A5}" type="parTrans" cxnId="{D839A779-9437-7D49-BBB0-C11C0968C10F}">
      <dgm:prSet/>
      <dgm:spPr/>
      <dgm:t>
        <a:bodyPr/>
        <a:lstStyle/>
        <a:p>
          <a:endParaRPr lang="en-GB"/>
        </a:p>
      </dgm:t>
    </dgm:pt>
    <dgm:pt modelId="{73572B24-0667-CE4D-82A4-EBBB0DE9B10C}" type="sibTrans" cxnId="{D839A779-9437-7D49-BBB0-C11C0968C10F}">
      <dgm:prSet/>
      <dgm:spPr/>
      <dgm:t>
        <a:bodyPr/>
        <a:lstStyle/>
        <a:p>
          <a:endParaRPr lang="en-GB"/>
        </a:p>
      </dgm:t>
    </dgm:pt>
    <dgm:pt modelId="{9D30AE14-B336-C948-B1E3-17986703638F}">
      <dgm:prSet/>
      <dgm:spPr/>
      <dgm:t>
        <a:bodyPr/>
        <a:lstStyle/>
        <a:p>
          <a:r>
            <a:rPr lang="en-US"/>
            <a:t>All integrated simulation suites</a:t>
          </a:r>
          <a:endParaRPr lang="en-CH"/>
        </a:p>
      </dgm:t>
    </dgm:pt>
    <dgm:pt modelId="{EBF60084-FA1E-074F-8B83-C80550D89C72}" type="parTrans" cxnId="{CEFC47FF-DE45-684E-97D4-927A7F43E454}">
      <dgm:prSet/>
      <dgm:spPr/>
      <dgm:t>
        <a:bodyPr/>
        <a:lstStyle/>
        <a:p>
          <a:endParaRPr lang="en-GB"/>
        </a:p>
      </dgm:t>
    </dgm:pt>
    <dgm:pt modelId="{4CECE73A-1820-1D42-A9F7-43EE3D4E99C2}" type="sibTrans" cxnId="{CEFC47FF-DE45-684E-97D4-927A7F43E454}">
      <dgm:prSet/>
      <dgm:spPr/>
      <dgm:t>
        <a:bodyPr/>
        <a:lstStyle/>
        <a:p>
          <a:endParaRPr lang="en-GB"/>
        </a:p>
      </dgm:t>
    </dgm:pt>
    <dgm:pt modelId="{F11165C6-8F25-BB4E-8DAA-12AB9E655239}">
      <dgm:prSet/>
      <dgm:spPr/>
      <dgm:t>
        <a:bodyPr/>
        <a:lstStyle/>
        <a:p>
          <a:r>
            <a:rPr lang="en-US"/>
            <a:t>Distributed machine learning frameworks</a:t>
          </a:r>
          <a:endParaRPr lang="en-CH"/>
        </a:p>
      </dgm:t>
    </dgm:pt>
    <dgm:pt modelId="{23BD303E-5A06-A842-B1E7-49E63648CB0B}" type="parTrans" cxnId="{0C87A93F-0B49-0A44-8477-25175B957E97}">
      <dgm:prSet/>
      <dgm:spPr/>
      <dgm:t>
        <a:bodyPr/>
        <a:lstStyle/>
        <a:p>
          <a:endParaRPr lang="en-GB"/>
        </a:p>
      </dgm:t>
    </dgm:pt>
    <dgm:pt modelId="{7D0F250C-6D44-8041-9114-8D2F419497A8}" type="sibTrans" cxnId="{0C87A93F-0B49-0A44-8477-25175B957E97}">
      <dgm:prSet/>
      <dgm:spPr/>
      <dgm:t>
        <a:bodyPr/>
        <a:lstStyle/>
        <a:p>
          <a:endParaRPr lang="en-GB"/>
        </a:p>
      </dgm:t>
    </dgm:pt>
    <dgm:pt modelId="{B7661792-DB8C-5147-81D2-82A472842BC8}">
      <dgm:prSet/>
      <dgm:spPr/>
      <dgm:t>
        <a:bodyPr/>
        <a:lstStyle/>
        <a:p>
          <a:r>
            <a:rPr lang="en-US"/>
            <a:t>Global cross-accelerators initiatives for enhanced performance </a:t>
          </a:r>
          <a:endParaRPr lang="en-CH"/>
        </a:p>
      </dgm:t>
    </dgm:pt>
    <dgm:pt modelId="{B77F398A-6629-DA46-BADD-9FCB3608CB68}" type="parTrans" cxnId="{90FE8F8B-1564-0E4D-B387-C6553EB44173}">
      <dgm:prSet/>
      <dgm:spPr/>
      <dgm:t>
        <a:bodyPr/>
        <a:lstStyle/>
        <a:p>
          <a:endParaRPr lang="en-GB"/>
        </a:p>
      </dgm:t>
    </dgm:pt>
    <dgm:pt modelId="{0B44B74D-7752-B940-98FB-322D50DC3E8C}" type="sibTrans" cxnId="{90FE8F8B-1564-0E4D-B387-C6553EB44173}">
      <dgm:prSet/>
      <dgm:spPr/>
      <dgm:t>
        <a:bodyPr/>
        <a:lstStyle/>
        <a:p>
          <a:endParaRPr lang="en-GB"/>
        </a:p>
      </dgm:t>
    </dgm:pt>
    <dgm:pt modelId="{71C1128A-960C-5446-81B4-BABABF7D6A81}" type="pres">
      <dgm:prSet presAssocID="{75BCE10C-35BD-1F4C-8241-5582CB6A645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18D50A3C-A983-9049-BFA1-B04E6E3EABCA}" type="pres">
      <dgm:prSet presAssocID="{18D3F24D-243C-B844-8ACC-BBF4485F31FA}" presName="circle1" presStyleLbl="node1" presStyleIdx="0" presStyleCnt="4"/>
      <dgm:spPr/>
    </dgm:pt>
    <dgm:pt modelId="{9C6E5989-07B2-5046-B894-10F68C33FF40}" type="pres">
      <dgm:prSet presAssocID="{18D3F24D-243C-B844-8ACC-BBF4485F31FA}" presName="space" presStyleCnt="0"/>
      <dgm:spPr/>
    </dgm:pt>
    <dgm:pt modelId="{D9A9993F-8EC7-7C4A-81BF-7F2191B746BD}" type="pres">
      <dgm:prSet presAssocID="{18D3F24D-243C-B844-8ACC-BBF4485F31FA}" presName="rect1" presStyleLbl="alignAcc1" presStyleIdx="0" presStyleCnt="4"/>
      <dgm:spPr/>
    </dgm:pt>
    <dgm:pt modelId="{3F72F3FA-A87B-B144-9CAE-171D8D4874D7}" type="pres">
      <dgm:prSet presAssocID="{C23603AC-4A1D-5742-948C-0E547A817EDB}" presName="vertSpace2" presStyleLbl="node1" presStyleIdx="0" presStyleCnt="4"/>
      <dgm:spPr/>
    </dgm:pt>
    <dgm:pt modelId="{CCEADFD7-DFCA-0E48-9AC8-9050F8678273}" type="pres">
      <dgm:prSet presAssocID="{C23603AC-4A1D-5742-948C-0E547A817EDB}" presName="circle2" presStyleLbl="node1" presStyleIdx="1" presStyleCnt="4"/>
      <dgm:spPr/>
    </dgm:pt>
    <dgm:pt modelId="{B0691EF3-E826-8A42-A00B-B47A798D68F5}" type="pres">
      <dgm:prSet presAssocID="{C23603AC-4A1D-5742-948C-0E547A817EDB}" presName="rect2" presStyleLbl="alignAcc1" presStyleIdx="1" presStyleCnt="4"/>
      <dgm:spPr/>
    </dgm:pt>
    <dgm:pt modelId="{B93ECBF3-CB7A-5C4C-BB24-E5D46FA2AF87}" type="pres">
      <dgm:prSet presAssocID="{35F3CE28-29B8-C740-B9CF-FA1A3ADDF6AF}" presName="vertSpace3" presStyleLbl="node1" presStyleIdx="1" presStyleCnt="4"/>
      <dgm:spPr/>
    </dgm:pt>
    <dgm:pt modelId="{383F4239-24C3-524E-A34B-C7217E160F43}" type="pres">
      <dgm:prSet presAssocID="{35F3CE28-29B8-C740-B9CF-FA1A3ADDF6AF}" presName="circle3" presStyleLbl="node1" presStyleIdx="2" presStyleCnt="4"/>
      <dgm:spPr/>
    </dgm:pt>
    <dgm:pt modelId="{E7CCB1C5-94BA-2D4F-93A9-BEF2E81D4326}" type="pres">
      <dgm:prSet presAssocID="{35F3CE28-29B8-C740-B9CF-FA1A3ADDF6AF}" presName="rect3" presStyleLbl="alignAcc1" presStyleIdx="2" presStyleCnt="4"/>
      <dgm:spPr/>
    </dgm:pt>
    <dgm:pt modelId="{D29882DF-CF60-A446-A3F1-FA07E0E035EE}" type="pres">
      <dgm:prSet presAssocID="{98A22E1C-0FC7-AB44-857D-775A1F4F8E57}" presName="vertSpace4" presStyleLbl="node1" presStyleIdx="2" presStyleCnt="4"/>
      <dgm:spPr/>
    </dgm:pt>
    <dgm:pt modelId="{6FF500B2-B297-3644-A197-895A049AD1CE}" type="pres">
      <dgm:prSet presAssocID="{98A22E1C-0FC7-AB44-857D-775A1F4F8E57}" presName="circle4" presStyleLbl="node1" presStyleIdx="3" presStyleCnt="4"/>
      <dgm:spPr/>
    </dgm:pt>
    <dgm:pt modelId="{BB1C07AD-C665-C348-870C-66A60DB8AEFF}" type="pres">
      <dgm:prSet presAssocID="{98A22E1C-0FC7-AB44-857D-775A1F4F8E57}" presName="rect4" presStyleLbl="alignAcc1" presStyleIdx="3" presStyleCnt="4"/>
      <dgm:spPr/>
    </dgm:pt>
    <dgm:pt modelId="{43CB327E-4FFC-C743-92DF-2070E6E900CE}" type="pres">
      <dgm:prSet presAssocID="{18D3F24D-243C-B844-8ACC-BBF4485F31FA}" presName="rect1ParTx" presStyleLbl="alignAcc1" presStyleIdx="3" presStyleCnt="4">
        <dgm:presLayoutVars>
          <dgm:chMax val="1"/>
          <dgm:bulletEnabled val="1"/>
        </dgm:presLayoutVars>
      </dgm:prSet>
      <dgm:spPr/>
    </dgm:pt>
    <dgm:pt modelId="{5B368F4A-0274-5941-8734-7AD53B9DF69E}" type="pres">
      <dgm:prSet presAssocID="{18D3F24D-243C-B844-8ACC-BBF4485F31FA}" presName="rect1ChTx" presStyleLbl="alignAcc1" presStyleIdx="3" presStyleCnt="4">
        <dgm:presLayoutVars>
          <dgm:bulletEnabled val="1"/>
        </dgm:presLayoutVars>
      </dgm:prSet>
      <dgm:spPr/>
    </dgm:pt>
    <dgm:pt modelId="{17B71FC0-45C4-9A4D-B584-BCD6BF980BF2}" type="pres">
      <dgm:prSet presAssocID="{C23603AC-4A1D-5742-948C-0E547A817EDB}" presName="rect2ParTx" presStyleLbl="alignAcc1" presStyleIdx="3" presStyleCnt="4">
        <dgm:presLayoutVars>
          <dgm:chMax val="1"/>
          <dgm:bulletEnabled val="1"/>
        </dgm:presLayoutVars>
      </dgm:prSet>
      <dgm:spPr/>
    </dgm:pt>
    <dgm:pt modelId="{D4825599-D092-054C-B5A4-0BF47213A586}" type="pres">
      <dgm:prSet presAssocID="{C23603AC-4A1D-5742-948C-0E547A817EDB}" presName="rect2ChTx" presStyleLbl="alignAcc1" presStyleIdx="3" presStyleCnt="4">
        <dgm:presLayoutVars>
          <dgm:bulletEnabled val="1"/>
        </dgm:presLayoutVars>
      </dgm:prSet>
      <dgm:spPr/>
    </dgm:pt>
    <dgm:pt modelId="{B059B46B-96F2-0742-A7CD-EDAC1C2DDE5D}" type="pres">
      <dgm:prSet presAssocID="{35F3CE28-29B8-C740-B9CF-FA1A3ADDF6AF}" presName="rect3ParTx" presStyleLbl="alignAcc1" presStyleIdx="3" presStyleCnt="4">
        <dgm:presLayoutVars>
          <dgm:chMax val="1"/>
          <dgm:bulletEnabled val="1"/>
        </dgm:presLayoutVars>
      </dgm:prSet>
      <dgm:spPr/>
    </dgm:pt>
    <dgm:pt modelId="{A9ED9BDE-05B7-9D42-B49D-5AAA81043597}" type="pres">
      <dgm:prSet presAssocID="{35F3CE28-29B8-C740-B9CF-FA1A3ADDF6AF}" presName="rect3ChTx" presStyleLbl="alignAcc1" presStyleIdx="3" presStyleCnt="4">
        <dgm:presLayoutVars>
          <dgm:bulletEnabled val="1"/>
        </dgm:presLayoutVars>
      </dgm:prSet>
      <dgm:spPr/>
    </dgm:pt>
    <dgm:pt modelId="{0D1AFC72-75BC-5940-AFC0-4093BB0F6CBA}" type="pres">
      <dgm:prSet presAssocID="{98A22E1C-0FC7-AB44-857D-775A1F4F8E57}" presName="rect4ParTx" presStyleLbl="alignAcc1" presStyleIdx="3" presStyleCnt="4">
        <dgm:presLayoutVars>
          <dgm:chMax val="1"/>
          <dgm:bulletEnabled val="1"/>
        </dgm:presLayoutVars>
      </dgm:prSet>
      <dgm:spPr/>
    </dgm:pt>
    <dgm:pt modelId="{827E0CEA-D015-364D-BD1B-25535D095560}" type="pres">
      <dgm:prSet presAssocID="{98A22E1C-0FC7-AB44-857D-775A1F4F8E57}" presName="rect4ChTx" presStyleLbl="alignAcc1" presStyleIdx="3" presStyleCnt="4">
        <dgm:presLayoutVars>
          <dgm:bulletEnabled val="1"/>
        </dgm:presLayoutVars>
      </dgm:prSet>
      <dgm:spPr/>
    </dgm:pt>
  </dgm:ptLst>
  <dgm:cxnLst>
    <dgm:cxn modelId="{CF582900-0CF2-7A4C-8771-F4A8F06ACD04}" type="presOf" srcId="{513AFF85-C5CF-414D-A125-CB6A51A44554}" destId="{A9ED9BDE-05B7-9D42-B49D-5AAA81043597}" srcOrd="0" destOrd="0" presId="urn:microsoft.com/office/officeart/2005/8/layout/target3"/>
    <dgm:cxn modelId="{15F62B13-9BDF-094C-974C-B218EBF26C9F}" type="presOf" srcId="{18D3F24D-243C-B844-8ACC-BBF4485F31FA}" destId="{D9A9993F-8EC7-7C4A-81BF-7F2191B746BD}" srcOrd="0" destOrd="0" presId="urn:microsoft.com/office/officeart/2005/8/layout/target3"/>
    <dgm:cxn modelId="{22DBB814-FF21-9D47-96AE-9D48729F8D0E}" srcId="{75BCE10C-35BD-1F4C-8241-5582CB6A6459}" destId="{35F3CE28-29B8-C740-B9CF-FA1A3ADDF6AF}" srcOrd="2" destOrd="0" parTransId="{DDF1C627-4ED6-894D-BDCE-7656DAEF72D0}" sibTransId="{8481825B-4F6F-4D46-BF50-1C312B49237A}"/>
    <dgm:cxn modelId="{DB593020-4521-3747-BAE7-5EDA68A9C05D}" srcId="{C23603AC-4A1D-5742-948C-0E547A817EDB}" destId="{9842D3F6-D6A0-3B44-831B-50B0F7C1EB7D}" srcOrd="2" destOrd="0" parTransId="{4892470C-2187-C94E-AA26-167C716BA44C}" sibTransId="{9D124528-2C01-924B-8ECF-9B1AEBB4A5D4}"/>
    <dgm:cxn modelId="{2311A123-4918-444D-B928-A5C2A2EA0F9D}" type="presOf" srcId="{9D30AE14-B336-C948-B1E3-17986703638F}" destId="{827E0CEA-D015-364D-BD1B-25535D095560}" srcOrd="0" destOrd="0" presId="urn:microsoft.com/office/officeart/2005/8/layout/target3"/>
    <dgm:cxn modelId="{B541A723-DB63-8840-AB46-2B2CFFD5D102}" type="presOf" srcId="{C23603AC-4A1D-5742-948C-0E547A817EDB}" destId="{17B71FC0-45C4-9A4D-B584-BCD6BF980BF2}" srcOrd="1" destOrd="0" presId="urn:microsoft.com/office/officeart/2005/8/layout/target3"/>
    <dgm:cxn modelId="{4CB48937-715B-474E-9CD5-844D1AA7EB35}" type="presOf" srcId="{3D9CAF73-06CE-AD48-87A4-CEE86684E273}" destId="{A9ED9BDE-05B7-9D42-B49D-5AAA81043597}" srcOrd="0" destOrd="2" presId="urn:microsoft.com/office/officeart/2005/8/layout/target3"/>
    <dgm:cxn modelId="{75401238-B687-2D4B-AECC-7376704713E7}" type="presOf" srcId="{F11165C6-8F25-BB4E-8DAA-12AB9E655239}" destId="{827E0CEA-D015-364D-BD1B-25535D095560}" srcOrd="0" destOrd="1" presId="urn:microsoft.com/office/officeart/2005/8/layout/target3"/>
    <dgm:cxn modelId="{02D7063C-E6DD-5F4D-8D7B-07B0A86595C3}" srcId="{35F3CE28-29B8-C740-B9CF-FA1A3ADDF6AF}" destId="{3D9CAF73-06CE-AD48-87A4-CEE86684E273}" srcOrd="2" destOrd="0" parTransId="{1A3FE4EF-0192-B143-9E2D-B73F2424A5A8}" sibTransId="{928E8665-63BB-514B-87B5-329EE138F887}"/>
    <dgm:cxn modelId="{0C87A93F-0B49-0A44-8477-25175B957E97}" srcId="{98A22E1C-0FC7-AB44-857D-775A1F4F8E57}" destId="{F11165C6-8F25-BB4E-8DAA-12AB9E655239}" srcOrd="1" destOrd="0" parTransId="{23BD303E-5A06-A842-B1E7-49E63648CB0B}" sibTransId="{7D0F250C-6D44-8041-9114-8D2F419497A8}"/>
    <dgm:cxn modelId="{AD0E3643-C1E7-314D-819D-851CCFBC42E7}" type="presOf" srcId="{35F3CE28-29B8-C740-B9CF-FA1A3ADDF6AF}" destId="{E7CCB1C5-94BA-2D4F-93A9-BEF2E81D4326}" srcOrd="0" destOrd="0" presId="urn:microsoft.com/office/officeart/2005/8/layout/target3"/>
    <dgm:cxn modelId="{B6C2C747-D366-3946-837D-1E9381669689}" type="presOf" srcId="{35F3CE28-29B8-C740-B9CF-FA1A3ADDF6AF}" destId="{B059B46B-96F2-0742-A7CD-EDAC1C2DDE5D}" srcOrd="1" destOrd="0" presId="urn:microsoft.com/office/officeart/2005/8/layout/target3"/>
    <dgm:cxn modelId="{E992844F-9068-8B48-81A4-3EAE62A81E7E}" type="presOf" srcId="{BC401A85-BCC8-5341-9BEE-A326BDB6B9DE}" destId="{A9ED9BDE-05B7-9D42-B49D-5AAA81043597}" srcOrd="0" destOrd="1" presId="urn:microsoft.com/office/officeart/2005/8/layout/target3"/>
    <dgm:cxn modelId="{DC24B855-FB8E-5844-AD20-57BCC760C018}" srcId="{75BCE10C-35BD-1F4C-8241-5582CB6A6459}" destId="{18D3F24D-243C-B844-8ACC-BBF4485F31FA}" srcOrd="0" destOrd="0" parTransId="{AFC4EC14-9480-5840-941F-F265D60E5E5E}" sibTransId="{804B06FF-AC3E-4D48-9750-141BC2348468}"/>
    <dgm:cxn modelId="{762B6957-2611-8246-8C65-1AB1AA66291F}" srcId="{35F3CE28-29B8-C740-B9CF-FA1A3ADDF6AF}" destId="{513AFF85-C5CF-414D-A125-CB6A51A44554}" srcOrd="0" destOrd="0" parTransId="{A13DC4AB-4426-554A-9BBD-225C404BBFED}" sibTransId="{45401ED3-24DE-9B41-A0F9-819F61C96CE6}"/>
    <dgm:cxn modelId="{1DF28F5F-A4A2-A446-A275-CB061F4A5080}" srcId="{C23603AC-4A1D-5742-948C-0E547A817EDB}" destId="{102D404E-F202-FC4F-A6DB-E800F9F0216C}" srcOrd="0" destOrd="0" parTransId="{91DC649C-4029-BD4C-A618-67C7FF90A34B}" sibTransId="{052F3507-E0EB-B745-B86D-8116C8CFAE40}"/>
    <dgm:cxn modelId="{1537E360-8DD1-AA41-9440-1DFCE0ACA7E4}" type="presOf" srcId="{6DB5B471-45CA-8848-B127-42BC5B93CF01}" destId="{A9ED9BDE-05B7-9D42-B49D-5AAA81043597}" srcOrd="0" destOrd="3" presId="urn:microsoft.com/office/officeart/2005/8/layout/target3"/>
    <dgm:cxn modelId="{13371C6F-6E8C-4A49-9B2A-C15373EB132B}" type="presOf" srcId="{75BCE10C-35BD-1F4C-8241-5582CB6A6459}" destId="{71C1128A-960C-5446-81B4-BABABF7D6A81}" srcOrd="0" destOrd="0" presId="urn:microsoft.com/office/officeart/2005/8/layout/target3"/>
    <dgm:cxn modelId="{D839A779-9437-7D49-BBB0-C11C0968C10F}" srcId="{75BCE10C-35BD-1F4C-8241-5582CB6A6459}" destId="{98A22E1C-0FC7-AB44-857D-775A1F4F8E57}" srcOrd="3" destOrd="0" parTransId="{7FE1956D-87DB-6940-B183-5175857E32A5}" sibTransId="{73572B24-0667-CE4D-82A4-EBBB0DE9B10C}"/>
    <dgm:cxn modelId="{37BF7186-DB01-A14C-9137-67B10180F905}" srcId="{35F3CE28-29B8-C740-B9CF-FA1A3ADDF6AF}" destId="{6DB5B471-45CA-8848-B127-42BC5B93CF01}" srcOrd="3" destOrd="0" parTransId="{76B81603-BF3C-2342-A960-CD894FF84344}" sibTransId="{D6D6E0F2-8C82-8341-B4A2-B3358948C50A}"/>
    <dgm:cxn modelId="{FBD69989-DC05-2742-8A9D-245F0A564A66}" srcId="{C23603AC-4A1D-5742-948C-0E547A817EDB}" destId="{FB6C4985-7AFD-4740-BC95-53B1A20995EB}" srcOrd="1" destOrd="0" parTransId="{7D733FC2-6908-F648-A6E0-CA72B3580527}" sibTransId="{009CF888-1C53-1B45-BCA1-25E43F4EE09B}"/>
    <dgm:cxn modelId="{90FE8F8B-1564-0E4D-B387-C6553EB44173}" srcId="{98A22E1C-0FC7-AB44-857D-775A1F4F8E57}" destId="{B7661792-DB8C-5147-81D2-82A472842BC8}" srcOrd="2" destOrd="0" parTransId="{B77F398A-6629-DA46-BADD-9FCB3608CB68}" sibTransId="{0B44B74D-7752-B940-98FB-322D50DC3E8C}"/>
    <dgm:cxn modelId="{348E4B90-93F0-9645-AAF9-FD3F9DB92DDA}" srcId="{C23603AC-4A1D-5742-948C-0E547A817EDB}" destId="{69155C3C-ED3F-8841-A3CA-1E0E96D84B74}" srcOrd="3" destOrd="0" parTransId="{B8FE8832-5728-7842-8F49-3ECBE6EBCBEE}" sibTransId="{15B740F1-795E-D245-9538-490D257BEFFA}"/>
    <dgm:cxn modelId="{23E531A7-6492-304F-9019-22464DB5218B}" type="presOf" srcId="{18D3F24D-243C-B844-8ACC-BBF4485F31FA}" destId="{43CB327E-4FFC-C743-92DF-2070E6E900CE}" srcOrd="1" destOrd="0" presId="urn:microsoft.com/office/officeart/2005/8/layout/target3"/>
    <dgm:cxn modelId="{5108FAB7-9E18-D542-948A-71E1324C07CE}" srcId="{75BCE10C-35BD-1F4C-8241-5582CB6A6459}" destId="{C23603AC-4A1D-5742-948C-0E547A817EDB}" srcOrd="1" destOrd="0" parTransId="{FA8E62F9-E2D4-594A-832E-88DC7055E689}" sibTransId="{8B82AF64-15DE-5D4E-A20A-DB4A9B04E6E9}"/>
    <dgm:cxn modelId="{AE56B4C2-3E4F-7D43-99D5-2A679CE68B96}" type="presOf" srcId="{98A22E1C-0FC7-AB44-857D-775A1F4F8E57}" destId="{BB1C07AD-C665-C348-870C-66A60DB8AEFF}" srcOrd="0" destOrd="0" presId="urn:microsoft.com/office/officeart/2005/8/layout/target3"/>
    <dgm:cxn modelId="{BD568BC3-503A-D142-9864-FDA57463D00E}" srcId="{35F3CE28-29B8-C740-B9CF-FA1A3ADDF6AF}" destId="{BC401A85-BCC8-5341-9BEE-A326BDB6B9DE}" srcOrd="1" destOrd="0" parTransId="{B443218E-3F7E-704B-9386-5423D985B2EA}" sibTransId="{1221CB08-82B7-4C44-B498-D5257C49CA52}"/>
    <dgm:cxn modelId="{37BD6AC6-F537-BA40-9C68-3F0D417A7BA1}" type="presOf" srcId="{98A22E1C-0FC7-AB44-857D-775A1F4F8E57}" destId="{0D1AFC72-75BC-5940-AFC0-4093BB0F6CBA}" srcOrd="1" destOrd="0" presId="urn:microsoft.com/office/officeart/2005/8/layout/target3"/>
    <dgm:cxn modelId="{70A99DCB-486E-1A48-BFB6-B22680769B83}" type="presOf" srcId="{69155C3C-ED3F-8841-A3CA-1E0E96D84B74}" destId="{D4825599-D092-054C-B5A4-0BF47213A586}" srcOrd="0" destOrd="3" presId="urn:microsoft.com/office/officeart/2005/8/layout/target3"/>
    <dgm:cxn modelId="{458EADD6-D96E-EB48-9B46-9811CED90754}" type="presOf" srcId="{B7661792-DB8C-5147-81D2-82A472842BC8}" destId="{827E0CEA-D015-364D-BD1B-25535D095560}" srcOrd="0" destOrd="2" presId="urn:microsoft.com/office/officeart/2005/8/layout/target3"/>
    <dgm:cxn modelId="{66DD25E7-6D43-674E-9C23-8C46E28EC576}" type="presOf" srcId="{9842D3F6-D6A0-3B44-831B-50B0F7C1EB7D}" destId="{D4825599-D092-054C-B5A4-0BF47213A586}" srcOrd="0" destOrd="2" presId="urn:microsoft.com/office/officeart/2005/8/layout/target3"/>
    <dgm:cxn modelId="{1C6CB3E9-1527-6D40-ACDC-3FB7F4D2375F}" type="presOf" srcId="{102D404E-F202-FC4F-A6DB-E800F9F0216C}" destId="{D4825599-D092-054C-B5A4-0BF47213A586}" srcOrd="0" destOrd="0" presId="urn:microsoft.com/office/officeart/2005/8/layout/target3"/>
    <dgm:cxn modelId="{5C4981F7-AA45-FD48-A44E-B3DE4C83F720}" type="presOf" srcId="{FB6C4985-7AFD-4740-BC95-53B1A20995EB}" destId="{D4825599-D092-054C-B5A4-0BF47213A586}" srcOrd="0" destOrd="1" presId="urn:microsoft.com/office/officeart/2005/8/layout/target3"/>
    <dgm:cxn modelId="{65482AF8-B6CF-2B49-9577-34EA32D789BB}" type="presOf" srcId="{C23603AC-4A1D-5742-948C-0E547A817EDB}" destId="{B0691EF3-E826-8A42-A00B-B47A798D68F5}" srcOrd="0" destOrd="0" presId="urn:microsoft.com/office/officeart/2005/8/layout/target3"/>
    <dgm:cxn modelId="{CEFC47FF-DE45-684E-97D4-927A7F43E454}" srcId="{98A22E1C-0FC7-AB44-857D-775A1F4F8E57}" destId="{9D30AE14-B336-C948-B1E3-17986703638F}" srcOrd="0" destOrd="0" parTransId="{EBF60084-FA1E-074F-8B83-C80550D89C72}" sibTransId="{4CECE73A-1820-1D42-A9F7-43EE3D4E99C2}"/>
    <dgm:cxn modelId="{3C72BA15-E99A-5B4D-8A53-869E93688FF2}" type="presParOf" srcId="{71C1128A-960C-5446-81B4-BABABF7D6A81}" destId="{18D50A3C-A983-9049-BFA1-B04E6E3EABCA}" srcOrd="0" destOrd="0" presId="urn:microsoft.com/office/officeart/2005/8/layout/target3"/>
    <dgm:cxn modelId="{D9CB62D0-6594-B847-AFF0-E47F5BFFF607}" type="presParOf" srcId="{71C1128A-960C-5446-81B4-BABABF7D6A81}" destId="{9C6E5989-07B2-5046-B894-10F68C33FF40}" srcOrd="1" destOrd="0" presId="urn:microsoft.com/office/officeart/2005/8/layout/target3"/>
    <dgm:cxn modelId="{5729A838-22FC-F14C-9622-6608496BC4C0}" type="presParOf" srcId="{71C1128A-960C-5446-81B4-BABABF7D6A81}" destId="{D9A9993F-8EC7-7C4A-81BF-7F2191B746BD}" srcOrd="2" destOrd="0" presId="urn:microsoft.com/office/officeart/2005/8/layout/target3"/>
    <dgm:cxn modelId="{2940DF0C-4D61-5946-8884-D2485468A0F4}" type="presParOf" srcId="{71C1128A-960C-5446-81B4-BABABF7D6A81}" destId="{3F72F3FA-A87B-B144-9CAE-171D8D4874D7}" srcOrd="3" destOrd="0" presId="urn:microsoft.com/office/officeart/2005/8/layout/target3"/>
    <dgm:cxn modelId="{3E776CD3-274D-0C40-865D-9C12F7859754}" type="presParOf" srcId="{71C1128A-960C-5446-81B4-BABABF7D6A81}" destId="{CCEADFD7-DFCA-0E48-9AC8-9050F8678273}" srcOrd="4" destOrd="0" presId="urn:microsoft.com/office/officeart/2005/8/layout/target3"/>
    <dgm:cxn modelId="{E9CE44EB-46AA-3F43-B2DC-40FD6EF6C370}" type="presParOf" srcId="{71C1128A-960C-5446-81B4-BABABF7D6A81}" destId="{B0691EF3-E826-8A42-A00B-B47A798D68F5}" srcOrd="5" destOrd="0" presId="urn:microsoft.com/office/officeart/2005/8/layout/target3"/>
    <dgm:cxn modelId="{1D323E17-C1BF-AB4E-B117-86168C2D8B45}" type="presParOf" srcId="{71C1128A-960C-5446-81B4-BABABF7D6A81}" destId="{B93ECBF3-CB7A-5C4C-BB24-E5D46FA2AF87}" srcOrd="6" destOrd="0" presId="urn:microsoft.com/office/officeart/2005/8/layout/target3"/>
    <dgm:cxn modelId="{95DD2217-998C-8D4B-89CF-50DCBFEA9291}" type="presParOf" srcId="{71C1128A-960C-5446-81B4-BABABF7D6A81}" destId="{383F4239-24C3-524E-A34B-C7217E160F43}" srcOrd="7" destOrd="0" presId="urn:microsoft.com/office/officeart/2005/8/layout/target3"/>
    <dgm:cxn modelId="{67C8EB67-E49F-4545-ADAC-F6F1AB62D812}" type="presParOf" srcId="{71C1128A-960C-5446-81B4-BABABF7D6A81}" destId="{E7CCB1C5-94BA-2D4F-93A9-BEF2E81D4326}" srcOrd="8" destOrd="0" presId="urn:microsoft.com/office/officeart/2005/8/layout/target3"/>
    <dgm:cxn modelId="{24819D8A-074D-9348-98ED-EC0EDD757EA6}" type="presParOf" srcId="{71C1128A-960C-5446-81B4-BABABF7D6A81}" destId="{D29882DF-CF60-A446-A3F1-FA07E0E035EE}" srcOrd="9" destOrd="0" presId="urn:microsoft.com/office/officeart/2005/8/layout/target3"/>
    <dgm:cxn modelId="{A215A7B8-FF29-7E40-A684-0F3AA10767D9}" type="presParOf" srcId="{71C1128A-960C-5446-81B4-BABABF7D6A81}" destId="{6FF500B2-B297-3644-A197-895A049AD1CE}" srcOrd="10" destOrd="0" presId="urn:microsoft.com/office/officeart/2005/8/layout/target3"/>
    <dgm:cxn modelId="{6CE4E781-A116-6A43-8685-791888E0DE92}" type="presParOf" srcId="{71C1128A-960C-5446-81B4-BABABF7D6A81}" destId="{BB1C07AD-C665-C348-870C-66A60DB8AEFF}" srcOrd="11" destOrd="0" presId="urn:microsoft.com/office/officeart/2005/8/layout/target3"/>
    <dgm:cxn modelId="{C662281A-4FCF-0040-AD82-A5082B272C9E}" type="presParOf" srcId="{71C1128A-960C-5446-81B4-BABABF7D6A81}" destId="{43CB327E-4FFC-C743-92DF-2070E6E900CE}" srcOrd="12" destOrd="0" presId="urn:microsoft.com/office/officeart/2005/8/layout/target3"/>
    <dgm:cxn modelId="{0FC9170F-3EEA-3C46-90EF-1AB0FFC0C8D4}" type="presParOf" srcId="{71C1128A-960C-5446-81B4-BABABF7D6A81}" destId="{5B368F4A-0274-5941-8734-7AD53B9DF69E}" srcOrd="13" destOrd="0" presId="urn:microsoft.com/office/officeart/2005/8/layout/target3"/>
    <dgm:cxn modelId="{C624BEDE-0648-2040-9265-DB7E7287BE54}" type="presParOf" srcId="{71C1128A-960C-5446-81B4-BABABF7D6A81}" destId="{17B71FC0-45C4-9A4D-B584-BCD6BF980BF2}" srcOrd="14" destOrd="0" presId="urn:microsoft.com/office/officeart/2005/8/layout/target3"/>
    <dgm:cxn modelId="{7ACD6CBA-2FEA-A941-A6F5-6EE011DD3957}" type="presParOf" srcId="{71C1128A-960C-5446-81B4-BABABF7D6A81}" destId="{D4825599-D092-054C-B5A4-0BF47213A586}" srcOrd="15" destOrd="0" presId="urn:microsoft.com/office/officeart/2005/8/layout/target3"/>
    <dgm:cxn modelId="{1312C5BD-5098-F649-B127-9151F660E864}" type="presParOf" srcId="{71C1128A-960C-5446-81B4-BABABF7D6A81}" destId="{B059B46B-96F2-0742-A7CD-EDAC1C2DDE5D}" srcOrd="16" destOrd="0" presId="urn:microsoft.com/office/officeart/2005/8/layout/target3"/>
    <dgm:cxn modelId="{DEFDBAC8-7A15-D94C-A4A5-D0E4AB0E60AF}" type="presParOf" srcId="{71C1128A-960C-5446-81B4-BABABF7D6A81}" destId="{A9ED9BDE-05B7-9D42-B49D-5AAA81043597}" srcOrd="17" destOrd="0" presId="urn:microsoft.com/office/officeart/2005/8/layout/target3"/>
    <dgm:cxn modelId="{71E4D045-F730-A64F-A9C5-AFC0748D0CD9}" type="presParOf" srcId="{71C1128A-960C-5446-81B4-BABABF7D6A81}" destId="{0D1AFC72-75BC-5940-AFC0-4093BB0F6CBA}" srcOrd="18" destOrd="0" presId="urn:microsoft.com/office/officeart/2005/8/layout/target3"/>
    <dgm:cxn modelId="{283A85E2-0F5E-CD4E-9DDE-92DD7DA43A40}" type="presParOf" srcId="{71C1128A-960C-5446-81B4-BABABF7D6A81}" destId="{827E0CEA-D015-364D-BD1B-25535D095560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07C539-91B5-E441-9FB1-3AFA24A083AA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gradFill rotWithShape="0">
          <a:gsLst>
            <a:gs pos="0">
              <a:schemeClr val="accent5">
                <a:hueOff val="1464266"/>
                <a:satOff val="-41429"/>
                <a:lumOff val="-60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1464266"/>
                <a:satOff val="-41429"/>
                <a:lumOff val="-60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1464266"/>
                <a:satOff val="-41429"/>
                <a:lumOff val="-60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67824A-44FF-DB43-9B1B-64FE69FD85BF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gradFill rotWithShape="0">
          <a:gsLst>
            <a:gs pos="0">
              <a:schemeClr val="accent5">
                <a:hueOff val="976177"/>
                <a:satOff val="-27619"/>
                <a:lumOff val="-40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976177"/>
                <a:satOff val="-27619"/>
                <a:lumOff val="-40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976177"/>
                <a:satOff val="-27619"/>
                <a:lumOff val="-40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EA1778-E10B-8646-94AD-DF81748842A7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0"/>
            <a:gd name="adj2" fmla="val 5400000"/>
            <a:gd name="adj3" fmla="val 4640"/>
          </a:avLst>
        </a:prstGeom>
        <a:gradFill rotWithShape="0">
          <a:gsLst>
            <a:gs pos="0">
              <a:schemeClr val="accent5">
                <a:hueOff val="488089"/>
                <a:satOff val="-13810"/>
                <a:lumOff val="-20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488089"/>
                <a:satOff val="-13810"/>
                <a:lumOff val="-20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488089"/>
                <a:satOff val="-13810"/>
                <a:lumOff val="-20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1786D9-A663-5B4A-97C5-9D12A0D74EA1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16200000"/>
            <a:gd name="adj2" fmla="val 0"/>
            <a:gd name="adj3" fmla="val 46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EA14BF-0819-D441-988C-FE36C41BF0DD}">
      <dsp:nvSpPr>
        <dsp:cNvPr id="0" name=""/>
        <dsp:cNvSpPr/>
      </dsp:nvSpPr>
      <dsp:spPr>
        <a:xfrm>
          <a:off x="1923750" y="1743750"/>
          <a:ext cx="1912500" cy="1912500"/>
        </a:xfrm>
        <a:prstGeom prst="ellipse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solidFill>
                <a:schemeClr val="bg1"/>
              </a:solidFill>
            </a:rPr>
            <a:t> </a:t>
          </a:r>
          <a:endParaRPr lang="en-CH" sz="2400" b="1" kern="1200" dirty="0">
            <a:solidFill>
              <a:schemeClr val="bg1"/>
            </a:solidFill>
          </a:endParaRPr>
        </a:p>
      </dsp:txBody>
      <dsp:txXfrm>
        <a:off x="2203829" y="2023829"/>
        <a:ext cx="1352342" cy="1352342"/>
      </dsp:txXfrm>
    </dsp:sp>
    <dsp:sp modelId="{CA89701A-CDEC-164A-8128-49DCEAE553F7}">
      <dsp:nvSpPr>
        <dsp:cNvPr id="0" name=""/>
        <dsp:cNvSpPr/>
      </dsp:nvSpPr>
      <dsp:spPr>
        <a:xfrm>
          <a:off x="2160000" y="-49200"/>
          <a:ext cx="1439999" cy="143999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bg1"/>
              </a:solidFill>
            </a:rPr>
            <a:t>Controls</a:t>
          </a:r>
        </a:p>
      </dsp:txBody>
      <dsp:txXfrm>
        <a:off x="2370883" y="161683"/>
        <a:ext cx="1018233" cy="1018233"/>
      </dsp:txXfrm>
    </dsp:sp>
    <dsp:sp modelId="{260A183D-E3BF-4745-9DCC-606C311E395B}">
      <dsp:nvSpPr>
        <dsp:cNvPr id="0" name=""/>
        <dsp:cNvSpPr/>
      </dsp:nvSpPr>
      <dsp:spPr>
        <a:xfrm>
          <a:off x="4189201" y="1980000"/>
          <a:ext cx="1439999" cy="1439999"/>
        </a:xfrm>
        <a:prstGeom prst="ellipse">
          <a:avLst/>
        </a:prstGeom>
        <a:gradFill rotWithShape="0">
          <a:gsLst>
            <a:gs pos="0">
              <a:schemeClr val="accent5">
                <a:hueOff val="488089"/>
                <a:satOff val="-13810"/>
                <a:lumOff val="-20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488089"/>
                <a:satOff val="-13810"/>
                <a:lumOff val="-20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488089"/>
                <a:satOff val="-13810"/>
                <a:lumOff val="-20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Operation</a:t>
          </a:r>
          <a:endParaRPr lang="en-CH" sz="1600" b="1" kern="1200" dirty="0">
            <a:solidFill>
              <a:schemeClr val="bg1"/>
            </a:solidFill>
          </a:endParaRPr>
        </a:p>
      </dsp:txBody>
      <dsp:txXfrm>
        <a:off x="4400084" y="2190883"/>
        <a:ext cx="1018233" cy="1018233"/>
      </dsp:txXfrm>
    </dsp:sp>
    <dsp:sp modelId="{EDED621A-0929-6C4F-84B2-3FB016F4CE03}">
      <dsp:nvSpPr>
        <dsp:cNvPr id="0" name=""/>
        <dsp:cNvSpPr/>
      </dsp:nvSpPr>
      <dsp:spPr>
        <a:xfrm>
          <a:off x="2160000" y="4009201"/>
          <a:ext cx="1439999" cy="1439999"/>
        </a:xfrm>
        <a:prstGeom prst="ellipse">
          <a:avLst/>
        </a:prstGeom>
        <a:gradFill rotWithShape="0">
          <a:gsLst>
            <a:gs pos="0">
              <a:schemeClr val="accent5">
                <a:hueOff val="976177"/>
                <a:satOff val="-27619"/>
                <a:lumOff val="-40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976177"/>
                <a:satOff val="-27619"/>
                <a:lumOff val="-40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976177"/>
                <a:satOff val="-27619"/>
                <a:lumOff val="-40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Modelling</a:t>
          </a:r>
          <a:endParaRPr lang="en-CH" sz="1600" b="1" kern="1200" dirty="0">
            <a:solidFill>
              <a:schemeClr val="bg1"/>
            </a:solidFill>
          </a:endParaRPr>
        </a:p>
      </dsp:txBody>
      <dsp:txXfrm>
        <a:off x="2370883" y="4220084"/>
        <a:ext cx="1018233" cy="1018233"/>
      </dsp:txXfrm>
    </dsp:sp>
    <dsp:sp modelId="{9F53CE85-4EF5-A64E-A095-CE47B5FDE917}">
      <dsp:nvSpPr>
        <dsp:cNvPr id="0" name=""/>
        <dsp:cNvSpPr/>
      </dsp:nvSpPr>
      <dsp:spPr>
        <a:xfrm>
          <a:off x="130799" y="1980000"/>
          <a:ext cx="1439999" cy="1439999"/>
        </a:xfrm>
        <a:prstGeom prst="ellipse">
          <a:avLst/>
        </a:prstGeom>
        <a:gradFill rotWithShape="0">
          <a:gsLst>
            <a:gs pos="0">
              <a:schemeClr val="accent5">
                <a:hueOff val="1464266"/>
                <a:satOff val="-41429"/>
                <a:lumOff val="-60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1464266"/>
                <a:satOff val="-41429"/>
                <a:lumOff val="-60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1464266"/>
                <a:satOff val="-41429"/>
                <a:lumOff val="-60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>
              <a:solidFill>
                <a:schemeClr val="bg1"/>
              </a:solidFill>
            </a:rPr>
            <a:t>EquipmenT</a:t>
          </a:r>
          <a:endParaRPr lang="en-CH" sz="1600" b="1" kern="1200" dirty="0">
            <a:solidFill>
              <a:schemeClr val="bg1"/>
            </a:solidFill>
          </a:endParaRPr>
        </a:p>
      </dsp:txBody>
      <dsp:txXfrm>
        <a:off x="341682" y="2190883"/>
        <a:ext cx="1018233" cy="10182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C830A8-407D-8B49-95EF-217513485BE7}">
      <dsp:nvSpPr>
        <dsp:cNvPr id="0" name=""/>
        <dsp:cNvSpPr/>
      </dsp:nvSpPr>
      <dsp:spPr>
        <a:xfrm>
          <a:off x="0" y="4133892"/>
          <a:ext cx="3600000" cy="90439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 peak into the future</a:t>
          </a:r>
          <a:endParaRPr lang="en-CH" sz="1700" kern="1200" dirty="0"/>
        </a:p>
      </dsp:txBody>
      <dsp:txXfrm>
        <a:off x="0" y="4133892"/>
        <a:ext cx="3600000" cy="904394"/>
      </dsp:txXfrm>
    </dsp:sp>
    <dsp:sp modelId="{C66BA54F-04C8-8E4E-A93C-A4986E8F2371}">
      <dsp:nvSpPr>
        <dsp:cNvPr id="0" name=""/>
        <dsp:cNvSpPr/>
      </dsp:nvSpPr>
      <dsp:spPr>
        <a:xfrm rot="10800000">
          <a:off x="0" y="2756499"/>
          <a:ext cx="3600000" cy="1390958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Team COMET for better beams:</a:t>
          </a:r>
          <a:endParaRPr lang="en-CH" sz="1700" kern="1200"/>
        </a:p>
      </dsp:txBody>
      <dsp:txXfrm rot="-10800000">
        <a:off x="0" y="2756499"/>
        <a:ext cx="3600000" cy="488226"/>
      </dsp:txXfrm>
    </dsp:sp>
    <dsp:sp modelId="{9E449B7E-41BC-3045-A956-07EDF4D4E239}">
      <dsp:nvSpPr>
        <dsp:cNvPr id="0" name=""/>
        <dsp:cNvSpPr/>
      </dsp:nvSpPr>
      <dsp:spPr>
        <a:xfrm>
          <a:off x="0" y="3244725"/>
          <a:ext cx="900000" cy="41589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LHC Protons</a:t>
          </a:r>
          <a:endParaRPr lang="en-CH" sz="1300" kern="1200"/>
        </a:p>
      </dsp:txBody>
      <dsp:txXfrm>
        <a:off x="0" y="3244725"/>
        <a:ext cx="900000" cy="415896"/>
      </dsp:txXfrm>
    </dsp:sp>
    <dsp:sp modelId="{40829ED0-AACA-BB4B-B270-169A2B837CB0}">
      <dsp:nvSpPr>
        <dsp:cNvPr id="0" name=""/>
        <dsp:cNvSpPr/>
      </dsp:nvSpPr>
      <dsp:spPr>
        <a:xfrm>
          <a:off x="900000" y="3244725"/>
          <a:ext cx="900000" cy="41589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LIU Protons</a:t>
          </a:r>
          <a:endParaRPr lang="en-CH" sz="1300" kern="1200"/>
        </a:p>
      </dsp:txBody>
      <dsp:txXfrm>
        <a:off x="900000" y="3244725"/>
        <a:ext cx="900000" cy="415896"/>
      </dsp:txXfrm>
    </dsp:sp>
    <dsp:sp modelId="{F6D30BF0-C30F-E544-AC65-6CEF09BCA77D}">
      <dsp:nvSpPr>
        <dsp:cNvPr id="0" name=""/>
        <dsp:cNvSpPr/>
      </dsp:nvSpPr>
      <dsp:spPr>
        <a:xfrm>
          <a:off x="1800000" y="3244725"/>
          <a:ext cx="900000" cy="41589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LHC Ions</a:t>
          </a:r>
          <a:endParaRPr lang="en-CH" sz="1300" kern="1200"/>
        </a:p>
      </dsp:txBody>
      <dsp:txXfrm>
        <a:off x="1800000" y="3244725"/>
        <a:ext cx="900000" cy="415896"/>
      </dsp:txXfrm>
    </dsp:sp>
    <dsp:sp modelId="{A29EEC40-57D7-5242-AD27-6FE7803FB6CE}">
      <dsp:nvSpPr>
        <dsp:cNvPr id="0" name=""/>
        <dsp:cNvSpPr/>
      </dsp:nvSpPr>
      <dsp:spPr>
        <a:xfrm>
          <a:off x="2700000" y="3244725"/>
          <a:ext cx="900000" cy="41589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Fixed Target</a:t>
          </a:r>
          <a:endParaRPr lang="en-CH" sz="1300" kern="1200"/>
        </a:p>
      </dsp:txBody>
      <dsp:txXfrm>
        <a:off x="2700000" y="3244725"/>
        <a:ext cx="900000" cy="415896"/>
      </dsp:txXfrm>
    </dsp:sp>
    <dsp:sp modelId="{9257BE55-5224-5D43-99D9-C8D6D704397C}">
      <dsp:nvSpPr>
        <dsp:cNvPr id="0" name=""/>
        <dsp:cNvSpPr/>
      </dsp:nvSpPr>
      <dsp:spPr>
        <a:xfrm rot="10800000">
          <a:off x="0" y="1379106"/>
          <a:ext cx="3600000" cy="1390958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Taming equipment with modeling and control</a:t>
          </a:r>
          <a:endParaRPr lang="en-CH" sz="1700" kern="1200"/>
        </a:p>
      </dsp:txBody>
      <dsp:txXfrm rot="10800000">
        <a:off x="0" y="1379106"/>
        <a:ext cx="3600000" cy="903803"/>
      </dsp:txXfrm>
    </dsp:sp>
    <dsp:sp modelId="{8CED441E-8F2C-AD47-8558-7C44239156A9}">
      <dsp:nvSpPr>
        <dsp:cNvPr id="0" name=""/>
        <dsp:cNvSpPr/>
      </dsp:nvSpPr>
      <dsp:spPr>
        <a:xfrm rot="10800000">
          <a:off x="0" y="1713"/>
          <a:ext cx="3600000" cy="1390958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Equipment in operation</a:t>
          </a:r>
          <a:endParaRPr lang="en-CH" sz="1700" kern="1200"/>
        </a:p>
      </dsp:txBody>
      <dsp:txXfrm rot="10800000">
        <a:off x="0" y="1713"/>
        <a:ext cx="3600000" cy="9038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07C539-91B5-E441-9FB1-3AFA24A083AA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gradFill rotWithShape="0">
          <a:gsLst>
            <a:gs pos="0">
              <a:schemeClr val="accent5">
                <a:hueOff val="1464266"/>
                <a:satOff val="-41429"/>
                <a:lumOff val="-60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1464266"/>
                <a:satOff val="-41429"/>
                <a:lumOff val="-60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1464266"/>
                <a:satOff val="-41429"/>
                <a:lumOff val="-60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67824A-44FF-DB43-9B1B-64FE69FD85BF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gradFill rotWithShape="0">
          <a:gsLst>
            <a:gs pos="0">
              <a:schemeClr val="accent5">
                <a:hueOff val="976177"/>
                <a:satOff val="-27619"/>
                <a:lumOff val="-40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976177"/>
                <a:satOff val="-27619"/>
                <a:lumOff val="-40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976177"/>
                <a:satOff val="-27619"/>
                <a:lumOff val="-40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EA1778-E10B-8646-94AD-DF81748842A7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0"/>
            <a:gd name="adj2" fmla="val 5400000"/>
            <a:gd name="adj3" fmla="val 4640"/>
          </a:avLst>
        </a:prstGeom>
        <a:gradFill rotWithShape="0">
          <a:gsLst>
            <a:gs pos="0">
              <a:schemeClr val="accent5">
                <a:hueOff val="488089"/>
                <a:satOff val="-13810"/>
                <a:lumOff val="-20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488089"/>
                <a:satOff val="-13810"/>
                <a:lumOff val="-20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488089"/>
                <a:satOff val="-13810"/>
                <a:lumOff val="-20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1786D9-A663-5B4A-97C5-9D12A0D74EA1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16200000"/>
            <a:gd name="adj2" fmla="val 0"/>
            <a:gd name="adj3" fmla="val 46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EA14BF-0819-D441-988C-FE36C41BF0DD}">
      <dsp:nvSpPr>
        <dsp:cNvPr id="0" name=""/>
        <dsp:cNvSpPr/>
      </dsp:nvSpPr>
      <dsp:spPr>
        <a:xfrm>
          <a:off x="1923750" y="1743750"/>
          <a:ext cx="1912500" cy="191250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C00000"/>
              </a:solidFill>
            </a:rPr>
            <a:t>COMET</a:t>
          </a:r>
          <a:endParaRPr lang="en-CH" sz="2400" b="1" kern="1200" dirty="0">
            <a:solidFill>
              <a:srgbClr val="C00000"/>
            </a:solidFill>
          </a:endParaRPr>
        </a:p>
      </dsp:txBody>
      <dsp:txXfrm>
        <a:off x="2203829" y="2023829"/>
        <a:ext cx="1352342" cy="1352342"/>
      </dsp:txXfrm>
    </dsp:sp>
    <dsp:sp modelId="{CA89701A-CDEC-164A-8128-49DCEAE553F7}">
      <dsp:nvSpPr>
        <dsp:cNvPr id="0" name=""/>
        <dsp:cNvSpPr/>
      </dsp:nvSpPr>
      <dsp:spPr>
        <a:xfrm>
          <a:off x="2160000" y="-49200"/>
          <a:ext cx="1439999" cy="143999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C00000"/>
              </a:solidFill>
            </a:rPr>
            <a:t>C</a:t>
          </a:r>
          <a:r>
            <a:rPr lang="en-GB" sz="1600" b="1" kern="1200" dirty="0"/>
            <a:t>ontrols</a:t>
          </a:r>
        </a:p>
      </dsp:txBody>
      <dsp:txXfrm>
        <a:off x="2370883" y="161683"/>
        <a:ext cx="1018233" cy="1018233"/>
      </dsp:txXfrm>
    </dsp:sp>
    <dsp:sp modelId="{260A183D-E3BF-4745-9DCC-606C311E395B}">
      <dsp:nvSpPr>
        <dsp:cNvPr id="0" name=""/>
        <dsp:cNvSpPr/>
      </dsp:nvSpPr>
      <dsp:spPr>
        <a:xfrm>
          <a:off x="4189201" y="1980000"/>
          <a:ext cx="1439999" cy="1439999"/>
        </a:xfrm>
        <a:prstGeom prst="ellipse">
          <a:avLst/>
        </a:prstGeom>
        <a:gradFill rotWithShape="0">
          <a:gsLst>
            <a:gs pos="0">
              <a:schemeClr val="accent5">
                <a:hueOff val="488089"/>
                <a:satOff val="-13810"/>
                <a:lumOff val="-20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488089"/>
                <a:satOff val="-13810"/>
                <a:lumOff val="-20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488089"/>
                <a:satOff val="-13810"/>
                <a:lumOff val="-20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C00000"/>
              </a:solidFill>
            </a:rPr>
            <a:t>O</a:t>
          </a:r>
          <a:r>
            <a:rPr lang="en-US" sz="1600" b="1" kern="1200" dirty="0"/>
            <a:t>peration</a:t>
          </a:r>
          <a:endParaRPr lang="en-CH" sz="1600" b="1" kern="1200" dirty="0"/>
        </a:p>
      </dsp:txBody>
      <dsp:txXfrm>
        <a:off x="4400084" y="2190883"/>
        <a:ext cx="1018233" cy="1018233"/>
      </dsp:txXfrm>
    </dsp:sp>
    <dsp:sp modelId="{EDED621A-0929-6C4F-84B2-3FB016F4CE03}">
      <dsp:nvSpPr>
        <dsp:cNvPr id="0" name=""/>
        <dsp:cNvSpPr/>
      </dsp:nvSpPr>
      <dsp:spPr>
        <a:xfrm>
          <a:off x="2160000" y="4009201"/>
          <a:ext cx="1439999" cy="1439999"/>
        </a:xfrm>
        <a:prstGeom prst="ellipse">
          <a:avLst/>
        </a:prstGeom>
        <a:gradFill rotWithShape="0">
          <a:gsLst>
            <a:gs pos="0">
              <a:schemeClr val="accent5">
                <a:hueOff val="976177"/>
                <a:satOff val="-27619"/>
                <a:lumOff val="-40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976177"/>
                <a:satOff val="-27619"/>
                <a:lumOff val="-40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976177"/>
                <a:satOff val="-27619"/>
                <a:lumOff val="-40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C00000"/>
              </a:solidFill>
            </a:rPr>
            <a:t>M</a:t>
          </a:r>
          <a:r>
            <a:rPr lang="en-US" sz="1600" b="1" kern="1200" dirty="0"/>
            <a:t>odelling</a:t>
          </a:r>
          <a:endParaRPr lang="en-CH" sz="1600" b="1" kern="1200" dirty="0"/>
        </a:p>
      </dsp:txBody>
      <dsp:txXfrm>
        <a:off x="2370883" y="4220084"/>
        <a:ext cx="1018233" cy="1018233"/>
      </dsp:txXfrm>
    </dsp:sp>
    <dsp:sp modelId="{9F53CE85-4EF5-A64E-A095-CE47B5FDE917}">
      <dsp:nvSpPr>
        <dsp:cNvPr id="0" name=""/>
        <dsp:cNvSpPr/>
      </dsp:nvSpPr>
      <dsp:spPr>
        <a:xfrm>
          <a:off x="130799" y="1980000"/>
          <a:ext cx="1439999" cy="1439999"/>
        </a:xfrm>
        <a:prstGeom prst="ellipse">
          <a:avLst/>
        </a:prstGeom>
        <a:gradFill rotWithShape="0">
          <a:gsLst>
            <a:gs pos="0">
              <a:schemeClr val="accent5">
                <a:hueOff val="1464266"/>
                <a:satOff val="-41429"/>
                <a:lumOff val="-60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1464266"/>
                <a:satOff val="-41429"/>
                <a:lumOff val="-60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1464266"/>
                <a:satOff val="-41429"/>
                <a:lumOff val="-60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>
              <a:solidFill>
                <a:srgbClr val="C00000"/>
              </a:solidFill>
            </a:rPr>
            <a:t>E</a:t>
          </a:r>
          <a:r>
            <a:rPr lang="en-US" sz="1600" b="1" kern="1200" dirty="0" err="1"/>
            <a:t>quipmen</a:t>
          </a:r>
          <a:r>
            <a:rPr lang="en-US" sz="1600" b="1" kern="1200" dirty="0" err="1">
              <a:solidFill>
                <a:srgbClr val="C00000"/>
              </a:solidFill>
            </a:rPr>
            <a:t>T</a:t>
          </a:r>
          <a:endParaRPr lang="en-CH" sz="1600" b="1" kern="1200" dirty="0">
            <a:solidFill>
              <a:srgbClr val="C00000"/>
            </a:solidFill>
          </a:endParaRPr>
        </a:p>
      </dsp:txBody>
      <dsp:txXfrm>
        <a:off x="341682" y="2190883"/>
        <a:ext cx="1018233" cy="10182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AB5AA-DBC0-B141-A771-6946481E6CD7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gradFill rotWithShape="0">
          <a:gsLst>
            <a:gs pos="0">
              <a:schemeClr val="accent5">
                <a:hueOff val="1464266"/>
                <a:satOff val="-41429"/>
                <a:lumOff val="-60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1464266"/>
                <a:satOff val="-41429"/>
                <a:lumOff val="-60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1464266"/>
                <a:satOff val="-41429"/>
                <a:lumOff val="-60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FB3DFF-DE47-CC4A-971F-E9ABE4B49167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gradFill rotWithShape="0">
          <a:gsLst>
            <a:gs pos="0">
              <a:schemeClr val="accent5">
                <a:hueOff val="976177"/>
                <a:satOff val="-27619"/>
                <a:lumOff val="-40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976177"/>
                <a:satOff val="-27619"/>
                <a:lumOff val="-40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976177"/>
                <a:satOff val="-27619"/>
                <a:lumOff val="-40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E1B58FA-8346-2E49-A6EF-16C3CC936C9C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0"/>
            <a:gd name="adj2" fmla="val 5400000"/>
            <a:gd name="adj3" fmla="val 4640"/>
          </a:avLst>
        </a:prstGeom>
        <a:gradFill rotWithShape="0">
          <a:gsLst>
            <a:gs pos="0">
              <a:schemeClr val="accent5">
                <a:hueOff val="488089"/>
                <a:satOff val="-13810"/>
                <a:lumOff val="-20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488089"/>
                <a:satOff val="-13810"/>
                <a:lumOff val="-20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488089"/>
                <a:satOff val="-13810"/>
                <a:lumOff val="-20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982C1D-A216-6C4B-A995-FC638607358C}">
      <dsp:nvSpPr>
        <dsp:cNvPr id="0" name=""/>
        <dsp:cNvSpPr/>
      </dsp:nvSpPr>
      <dsp:spPr>
        <a:xfrm>
          <a:off x="802603" y="622603"/>
          <a:ext cx="4154792" cy="4154792"/>
        </a:xfrm>
        <a:prstGeom prst="blockArc">
          <a:avLst>
            <a:gd name="adj1" fmla="val 16200000"/>
            <a:gd name="adj2" fmla="val 0"/>
            <a:gd name="adj3" fmla="val 46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06618A-3817-2445-A12E-19A3C5F8BC2D}">
      <dsp:nvSpPr>
        <dsp:cNvPr id="0" name=""/>
        <dsp:cNvSpPr/>
      </dsp:nvSpPr>
      <dsp:spPr>
        <a:xfrm>
          <a:off x="1923750" y="1743750"/>
          <a:ext cx="1912500" cy="19125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2">
                  <a:lumMod val="75000"/>
                </a:schemeClr>
              </a:solidFill>
            </a:rPr>
            <a:t>COMET</a:t>
          </a:r>
          <a:endParaRPr lang="en-CH" sz="2400" b="1" kern="1200" dirty="0">
            <a:solidFill>
              <a:schemeClr val="bg2">
                <a:lumMod val="75000"/>
              </a:schemeClr>
            </a:solidFill>
          </a:endParaRPr>
        </a:p>
      </dsp:txBody>
      <dsp:txXfrm>
        <a:off x="2203829" y="2023829"/>
        <a:ext cx="1352342" cy="1352342"/>
      </dsp:txXfrm>
    </dsp:sp>
    <dsp:sp modelId="{BC8269EB-C824-5F47-86DE-48D8A1177076}">
      <dsp:nvSpPr>
        <dsp:cNvPr id="0" name=""/>
        <dsp:cNvSpPr/>
      </dsp:nvSpPr>
      <dsp:spPr>
        <a:xfrm>
          <a:off x="2160000" y="-49200"/>
          <a:ext cx="1439999" cy="143999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Controls</a:t>
          </a:r>
        </a:p>
      </dsp:txBody>
      <dsp:txXfrm>
        <a:off x="2370883" y="161683"/>
        <a:ext cx="1018233" cy="1018233"/>
      </dsp:txXfrm>
    </dsp:sp>
    <dsp:sp modelId="{351CD54A-BA17-7A48-B6CE-BF133C2915E4}">
      <dsp:nvSpPr>
        <dsp:cNvPr id="0" name=""/>
        <dsp:cNvSpPr/>
      </dsp:nvSpPr>
      <dsp:spPr>
        <a:xfrm>
          <a:off x="4189201" y="1980000"/>
          <a:ext cx="1439999" cy="143999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Operation</a:t>
          </a:r>
          <a:endParaRPr lang="en-CH" sz="1600" b="1" kern="1200" dirty="0"/>
        </a:p>
      </dsp:txBody>
      <dsp:txXfrm>
        <a:off x="4400084" y="2190883"/>
        <a:ext cx="1018233" cy="1018233"/>
      </dsp:txXfrm>
    </dsp:sp>
    <dsp:sp modelId="{B898E2BF-C360-8D4E-9E19-41C066FDCE7A}">
      <dsp:nvSpPr>
        <dsp:cNvPr id="0" name=""/>
        <dsp:cNvSpPr/>
      </dsp:nvSpPr>
      <dsp:spPr>
        <a:xfrm>
          <a:off x="2160000" y="4009201"/>
          <a:ext cx="1439999" cy="1439999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Modeling</a:t>
          </a:r>
          <a:endParaRPr lang="en-CH" sz="1600" b="1" kern="1200" dirty="0"/>
        </a:p>
      </dsp:txBody>
      <dsp:txXfrm>
        <a:off x="2370883" y="4220084"/>
        <a:ext cx="1018233" cy="1018233"/>
      </dsp:txXfrm>
    </dsp:sp>
    <dsp:sp modelId="{EEA04887-9F92-1F49-8B9B-BB03873925F1}">
      <dsp:nvSpPr>
        <dsp:cNvPr id="0" name=""/>
        <dsp:cNvSpPr/>
      </dsp:nvSpPr>
      <dsp:spPr>
        <a:xfrm>
          <a:off x="130799" y="1980000"/>
          <a:ext cx="1439999" cy="1439999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/>
            <a:t>EquipmenT</a:t>
          </a:r>
          <a:endParaRPr lang="en-CH" sz="1600" b="1" kern="1200" dirty="0"/>
        </a:p>
      </dsp:txBody>
      <dsp:txXfrm>
        <a:off x="341682" y="2190883"/>
        <a:ext cx="1018233" cy="10182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A8CF9-CB96-DF4E-8282-24BDF0EBAF3B}">
      <dsp:nvSpPr>
        <dsp:cNvPr id="0" name=""/>
        <dsp:cNvSpPr/>
      </dsp:nvSpPr>
      <dsp:spPr>
        <a:xfrm>
          <a:off x="1310348" y="107"/>
          <a:ext cx="1235041" cy="1235041"/>
        </a:xfrm>
        <a:prstGeom prst="ellips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Insight</a:t>
          </a:r>
          <a:endParaRPr lang="en-CH" sz="2000" b="1" kern="1200" dirty="0"/>
        </a:p>
      </dsp:txBody>
      <dsp:txXfrm>
        <a:off x="1491216" y="180975"/>
        <a:ext cx="873305" cy="873305"/>
      </dsp:txXfrm>
    </dsp:sp>
    <dsp:sp modelId="{B042C42C-8C36-EF43-B7B4-958162464E15}">
      <dsp:nvSpPr>
        <dsp:cNvPr id="0" name=""/>
        <dsp:cNvSpPr/>
      </dsp:nvSpPr>
      <dsp:spPr>
        <a:xfrm rot="2700000">
          <a:off x="2412686" y="1057781"/>
          <a:ext cx="327497" cy="4168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b="1" kern="1200"/>
        </a:p>
      </dsp:txBody>
      <dsp:txXfrm>
        <a:off x="2427074" y="1106410"/>
        <a:ext cx="229248" cy="250096"/>
      </dsp:txXfrm>
    </dsp:sp>
    <dsp:sp modelId="{0A713461-92F5-004D-AF94-768BF8481F18}">
      <dsp:nvSpPr>
        <dsp:cNvPr id="0" name=""/>
        <dsp:cNvSpPr/>
      </dsp:nvSpPr>
      <dsp:spPr>
        <a:xfrm>
          <a:off x="2620589" y="1310348"/>
          <a:ext cx="1235041" cy="1235041"/>
        </a:xfrm>
        <a:prstGeom prst="ellipse">
          <a:avLst/>
        </a:prstGeom>
        <a:gradFill rotWithShape="0">
          <a:gsLst>
            <a:gs pos="0">
              <a:schemeClr val="accent6">
                <a:shade val="50000"/>
                <a:hueOff val="116122"/>
                <a:satOff val="-9042"/>
                <a:lumOff val="2218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116122"/>
                <a:satOff val="-9042"/>
                <a:lumOff val="2218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116122"/>
                <a:satOff val="-9042"/>
                <a:lumOff val="2218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Control</a:t>
          </a:r>
          <a:endParaRPr lang="en-CH" sz="2000" b="1" kern="1200" dirty="0"/>
        </a:p>
      </dsp:txBody>
      <dsp:txXfrm>
        <a:off x="2801457" y="1491216"/>
        <a:ext cx="873305" cy="873305"/>
      </dsp:txXfrm>
    </dsp:sp>
    <dsp:sp modelId="{F08B9EE0-AE55-1342-9827-BD419C738D96}">
      <dsp:nvSpPr>
        <dsp:cNvPr id="0" name=""/>
        <dsp:cNvSpPr/>
      </dsp:nvSpPr>
      <dsp:spPr>
        <a:xfrm rot="8100000">
          <a:off x="2425794" y="2368022"/>
          <a:ext cx="327497" cy="4168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118759"/>
                <a:satOff val="-8495"/>
                <a:lumOff val="1778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90000"/>
                <a:hueOff val="118759"/>
                <a:satOff val="-8495"/>
                <a:lumOff val="1778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90000"/>
                <a:hueOff val="118759"/>
                <a:satOff val="-8495"/>
                <a:lumOff val="1778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b="1" kern="1200"/>
        </a:p>
      </dsp:txBody>
      <dsp:txXfrm rot="10800000">
        <a:off x="2509655" y="2416651"/>
        <a:ext cx="229248" cy="250096"/>
      </dsp:txXfrm>
    </dsp:sp>
    <dsp:sp modelId="{1B2253AC-4B84-6849-B247-3D908F74A60A}">
      <dsp:nvSpPr>
        <dsp:cNvPr id="0" name=""/>
        <dsp:cNvSpPr/>
      </dsp:nvSpPr>
      <dsp:spPr>
        <a:xfrm>
          <a:off x="1310348" y="2620589"/>
          <a:ext cx="1235041" cy="1235041"/>
        </a:xfrm>
        <a:prstGeom prst="ellipse">
          <a:avLst/>
        </a:prstGeom>
        <a:gradFill rotWithShape="0">
          <a:gsLst>
            <a:gs pos="0">
              <a:schemeClr val="accent6">
                <a:shade val="50000"/>
                <a:hueOff val="232244"/>
                <a:satOff val="-18083"/>
                <a:lumOff val="4437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232244"/>
                <a:satOff val="-18083"/>
                <a:lumOff val="4437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232244"/>
                <a:satOff val="-18083"/>
                <a:lumOff val="4437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Learning</a:t>
          </a:r>
          <a:endParaRPr lang="en-CH" sz="1800" b="1" kern="1200" dirty="0"/>
        </a:p>
      </dsp:txBody>
      <dsp:txXfrm>
        <a:off x="1491216" y="2801457"/>
        <a:ext cx="873305" cy="873305"/>
      </dsp:txXfrm>
    </dsp:sp>
    <dsp:sp modelId="{4355A1A8-4E73-E642-BAE0-26B1436657E2}">
      <dsp:nvSpPr>
        <dsp:cNvPr id="0" name=""/>
        <dsp:cNvSpPr/>
      </dsp:nvSpPr>
      <dsp:spPr>
        <a:xfrm rot="13500000">
          <a:off x="1115553" y="2381130"/>
          <a:ext cx="327497" cy="4168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237518"/>
                <a:satOff val="-16991"/>
                <a:lumOff val="3556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90000"/>
                <a:hueOff val="237518"/>
                <a:satOff val="-16991"/>
                <a:lumOff val="3556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90000"/>
                <a:hueOff val="237518"/>
                <a:satOff val="-16991"/>
                <a:lumOff val="3556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b="1" kern="1200"/>
        </a:p>
      </dsp:txBody>
      <dsp:txXfrm rot="10800000">
        <a:off x="1199414" y="2499231"/>
        <a:ext cx="229248" cy="250096"/>
      </dsp:txXfrm>
    </dsp:sp>
    <dsp:sp modelId="{61551516-44E5-3742-9292-F5A3FFB6C18E}">
      <dsp:nvSpPr>
        <dsp:cNvPr id="0" name=""/>
        <dsp:cNvSpPr/>
      </dsp:nvSpPr>
      <dsp:spPr>
        <a:xfrm>
          <a:off x="107" y="1310348"/>
          <a:ext cx="1235041" cy="1235041"/>
        </a:xfrm>
        <a:prstGeom prst="ellipse">
          <a:avLst/>
        </a:prstGeom>
        <a:gradFill rotWithShape="0">
          <a:gsLst>
            <a:gs pos="0">
              <a:schemeClr val="accent6">
                <a:shade val="50000"/>
                <a:hueOff val="116122"/>
                <a:satOff val="-9042"/>
                <a:lumOff val="2218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116122"/>
                <a:satOff val="-9042"/>
                <a:lumOff val="2218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116122"/>
                <a:satOff val="-9042"/>
                <a:lumOff val="2218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Model</a:t>
          </a:r>
          <a:endParaRPr lang="en-CH" sz="2000" b="1" kern="1200" dirty="0"/>
        </a:p>
      </dsp:txBody>
      <dsp:txXfrm>
        <a:off x="180975" y="1491216"/>
        <a:ext cx="873305" cy="873305"/>
      </dsp:txXfrm>
    </dsp:sp>
    <dsp:sp modelId="{8878C555-93D7-4D41-B6C2-E7B10A3F582F}">
      <dsp:nvSpPr>
        <dsp:cNvPr id="0" name=""/>
        <dsp:cNvSpPr/>
      </dsp:nvSpPr>
      <dsp:spPr>
        <a:xfrm rot="18900000">
          <a:off x="1102445" y="1070889"/>
          <a:ext cx="327497" cy="4168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118759"/>
                <a:satOff val="-8495"/>
                <a:lumOff val="1778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90000"/>
                <a:hueOff val="118759"/>
                <a:satOff val="-8495"/>
                <a:lumOff val="1778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90000"/>
                <a:hueOff val="118759"/>
                <a:satOff val="-8495"/>
                <a:lumOff val="1778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b="1" kern="1200"/>
        </a:p>
      </dsp:txBody>
      <dsp:txXfrm>
        <a:off x="1116833" y="1188990"/>
        <a:ext cx="229248" cy="2500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D50A3C-A983-9049-BFA1-B04E6E3EABCA}">
      <dsp:nvSpPr>
        <dsp:cNvPr id="0" name=""/>
        <dsp:cNvSpPr/>
      </dsp:nvSpPr>
      <dsp:spPr>
        <a:xfrm>
          <a:off x="0" y="0"/>
          <a:ext cx="5256000" cy="52560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A9993F-8EC7-7C4A-81BF-7F2191B746BD}">
      <dsp:nvSpPr>
        <dsp:cNvPr id="0" name=""/>
        <dsp:cNvSpPr/>
      </dsp:nvSpPr>
      <dsp:spPr>
        <a:xfrm>
          <a:off x="2628000" y="0"/>
          <a:ext cx="8892000" cy="52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2024 for the accelerator complex a marvelous year</a:t>
          </a:r>
          <a:endParaRPr lang="en-CH" sz="2200" kern="1200"/>
        </a:p>
      </dsp:txBody>
      <dsp:txXfrm>
        <a:off x="2628000" y="0"/>
        <a:ext cx="4446000" cy="1116900"/>
      </dsp:txXfrm>
    </dsp:sp>
    <dsp:sp modelId="{CCEADFD7-DFCA-0E48-9AC8-9050F8678273}">
      <dsp:nvSpPr>
        <dsp:cNvPr id="0" name=""/>
        <dsp:cNvSpPr/>
      </dsp:nvSpPr>
      <dsp:spPr>
        <a:xfrm>
          <a:off x="689850" y="1116900"/>
          <a:ext cx="3876300" cy="38763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691EF3-E826-8A42-A00B-B47A798D68F5}">
      <dsp:nvSpPr>
        <dsp:cNvPr id="0" name=""/>
        <dsp:cNvSpPr/>
      </dsp:nvSpPr>
      <dsp:spPr>
        <a:xfrm>
          <a:off x="2628000" y="1116900"/>
          <a:ext cx="8892000" cy="3876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Record-breaking results and achievements on various fronts</a:t>
          </a:r>
          <a:endParaRPr lang="en-CH" sz="2200" kern="1200"/>
        </a:p>
      </dsp:txBody>
      <dsp:txXfrm>
        <a:off x="2628000" y="1116900"/>
        <a:ext cx="4446000" cy="1116900"/>
      </dsp:txXfrm>
    </dsp:sp>
    <dsp:sp modelId="{383F4239-24C3-524E-A34B-C7217E160F43}">
      <dsp:nvSpPr>
        <dsp:cNvPr id="0" name=""/>
        <dsp:cNvSpPr/>
      </dsp:nvSpPr>
      <dsp:spPr>
        <a:xfrm>
          <a:off x="1379700" y="2233800"/>
          <a:ext cx="2496599" cy="249659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CCB1C5-94BA-2D4F-93A9-BEF2E81D4326}">
      <dsp:nvSpPr>
        <dsp:cNvPr id="0" name=""/>
        <dsp:cNvSpPr/>
      </dsp:nvSpPr>
      <dsp:spPr>
        <a:xfrm>
          <a:off x="2628000" y="2233800"/>
          <a:ext cx="8892000" cy="2496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Cross-discipline collaboration makes the unimaginable happen</a:t>
          </a:r>
          <a:endParaRPr lang="en-CH" sz="2200" kern="1200"/>
        </a:p>
      </dsp:txBody>
      <dsp:txXfrm>
        <a:off x="2628000" y="2233800"/>
        <a:ext cx="4446000" cy="1116900"/>
      </dsp:txXfrm>
    </dsp:sp>
    <dsp:sp modelId="{6FF500B2-B297-3644-A197-895A049AD1CE}">
      <dsp:nvSpPr>
        <dsp:cNvPr id="0" name=""/>
        <dsp:cNvSpPr/>
      </dsp:nvSpPr>
      <dsp:spPr>
        <a:xfrm>
          <a:off x="2069550" y="3350700"/>
          <a:ext cx="1116900" cy="11169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1C07AD-C665-C348-870C-66A60DB8AEFF}">
      <dsp:nvSpPr>
        <dsp:cNvPr id="0" name=""/>
        <dsp:cNvSpPr/>
      </dsp:nvSpPr>
      <dsp:spPr>
        <a:xfrm>
          <a:off x="2628000" y="3350700"/>
          <a:ext cx="8892000" cy="1116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Aligning towards the future with several visionary initiatives across the sector</a:t>
          </a:r>
          <a:endParaRPr lang="en-CH" sz="2200" kern="1200"/>
        </a:p>
      </dsp:txBody>
      <dsp:txXfrm>
        <a:off x="2628000" y="3350700"/>
        <a:ext cx="4446000" cy="1116899"/>
      </dsp:txXfrm>
    </dsp:sp>
    <dsp:sp modelId="{D4825599-D092-054C-B5A4-0BF47213A586}">
      <dsp:nvSpPr>
        <dsp:cNvPr id="0" name=""/>
        <dsp:cNvSpPr/>
      </dsp:nvSpPr>
      <dsp:spPr>
        <a:xfrm>
          <a:off x="7074000" y="1116900"/>
          <a:ext cx="4446000" cy="1116900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LIU beams – knocking on the door</a:t>
          </a:r>
          <a:endParaRPr lang="en-CH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LHC beams – pushing performance with optimized BCSM beams</a:t>
          </a:r>
          <a:endParaRPr lang="en-CH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LHC ions – novel optimization techniques, unprecedented intensities </a:t>
          </a:r>
          <a:endParaRPr lang="en-CH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FT beams – intensity and proton delivery records </a:t>
          </a:r>
          <a:endParaRPr lang="en-CH" sz="1200" kern="1200"/>
        </a:p>
      </dsp:txBody>
      <dsp:txXfrm>
        <a:off x="7074000" y="1116900"/>
        <a:ext cx="4446000" cy="1116900"/>
      </dsp:txXfrm>
    </dsp:sp>
    <dsp:sp modelId="{A9ED9BDE-05B7-9D42-B49D-5AAA81043597}">
      <dsp:nvSpPr>
        <dsp:cNvPr id="0" name=""/>
        <dsp:cNvSpPr/>
      </dsp:nvSpPr>
      <dsp:spPr>
        <a:xfrm>
          <a:off x="7074000" y="2233800"/>
          <a:ext cx="4446000" cy="1116900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Wire scanner resilience renovation</a:t>
          </a:r>
          <a:endParaRPr lang="en-CH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50 Hz noise cancellation</a:t>
          </a:r>
          <a:endParaRPr lang="en-CH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Kicker conditioning</a:t>
          </a:r>
          <a:endParaRPr lang="en-CH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Surpassing the challenging goals for luminosity</a:t>
          </a:r>
          <a:endParaRPr lang="en-CH" sz="1200" kern="1200"/>
        </a:p>
      </dsp:txBody>
      <dsp:txXfrm>
        <a:off x="7074000" y="2233800"/>
        <a:ext cx="4446000" cy="1116900"/>
      </dsp:txXfrm>
    </dsp:sp>
    <dsp:sp modelId="{827E0CEA-D015-364D-BD1B-25535D095560}">
      <dsp:nvSpPr>
        <dsp:cNvPr id="0" name=""/>
        <dsp:cNvSpPr/>
      </dsp:nvSpPr>
      <dsp:spPr>
        <a:xfrm>
          <a:off x="7074000" y="3350700"/>
          <a:ext cx="4446000" cy="1116899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All integrated simulation suites</a:t>
          </a:r>
          <a:endParaRPr lang="en-CH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Distributed machine learning frameworks</a:t>
          </a:r>
          <a:endParaRPr lang="en-CH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Global cross-accelerators initiatives for enhanced performance </a:t>
          </a:r>
          <a:endParaRPr lang="en-CH" sz="1200" kern="1200"/>
        </a:p>
      </dsp:txBody>
      <dsp:txXfrm>
        <a:off x="7074000" y="3350700"/>
        <a:ext cx="4446000" cy="1116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D447C37-F3CA-4D3C-AB06-42A379D8AAD0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EA80465-AB5D-4FC7-B432-2FDADEF4C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6399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4D72CB5-BA9E-4169-B738-294668C4FB29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1C0567C-1BAA-43FC-B4E8-7C1C2D493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607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64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312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F68AB-9DE0-83E6-62C2-ADF1614DF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7BCF58-A796-AB8B-5385-BCBA63D00E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8191D0-D3C2-90F5-460D-7F277F75F2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EACBD4-998C-5EF7-095C-203B37AE8C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936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Potentially backup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275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Cut out better! </a:t>
            </a:r>
            <a:r>
              <a:rPr lang="en-US" dirty="0" err="1"/>
              <a:t>Delpine</a:t>
            </a:r>
            <a:r>
              <a:rPr lang="en-US" dirty="0"/>
              <a:t> will speak bout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781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Take plots from </a:t>
            </a:r>
            <a:r>
              <a:rPr lang="en-US" dirty="0" err="1"/>
              <a:t>Roderik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704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LEIR – PS, 4 </a:t>
            </a:r>
            <a:r>
              <a:rPr lang="en-US" dirty="0" err="1"/>
              <a:t>basr</a:t>
            </a:r>
            <a:r>
              <a:rPr lang="en-US" dirty="0"/>
              <a:t> and have percentages on axes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097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045737-7394-CD1F-8211-81042062BF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03A61F-7ADD-E4BB-D966-574A8264EA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0A319C-72AC-4C48-AF44-D2C1367DCD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rid of session structure…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EC634F-147D-FB9F-84C5-06481291BC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769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100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 this 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890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6000" y="1584000"/>
            <a:ext cx="10080000" cy="2520000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6000" y="4464000"/>
            <a:ext cx="10080000" cy="14400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81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29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000" y="1584000"/>
            <a:ext cx="10440000" cy="25200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6000" y="4464000"/>
            <a:ext cx="10440000" cy="14400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80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54800" y="144000"/>
            <a:ext cx="10800000" cy="6480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Signpost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00" y="899995"/>
            <a:ext cx="11520000" cy="21600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http://www.gatherthejews.com/wp-content/uploads/2011/07/signpost.gif">
            <a:extLst>
              <a:ext uri="{FF2B5EF4-FFF2-40B4-BE49-F238E27FC236}">
                <a16:creationId xmlns:a16="http://schemas.microsoft.com/office/drawing/2014/main" id="{42A49AD0-A6CC-7534-C902-364A82346E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" y="72000"/>
            <a:ext cx="58446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5AC5D3B-7530-6F43-DB0A-25B8F57CD8C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36000" y="3240000"/>
            <a:ext cx="11520000" cy="26640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38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800" y="900000"/>
            <a:ext cx="5400000" cy="5220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800" y="900000"/>
            <a:ext cx="5400000" cy="5220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730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86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86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with white text&#10;&#10;Description automatically generated">
            <a:extLst>
              <a:ext uri="{FF2B5EF4-FFF2-40B4-BE49-F238E27FC236}">
                <a16:creationId xmlns:a16="http://schemas.microsoft.com/office/drawing/2014/main" id="{8085EB80-E520-29F9-39FC-95C7E29AC8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00" y="1629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1390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sign with white text&#10;&#10;Description automatically generated">
            <a:extLst>
              <a:ext uri="{FF2B5EF4-FFF2-40B4-BE49-F238E27FC236}">
                <a16:creationId xmlns:a16="http://schemas.microsoft.com/office/drawing/2014/main" id="{8DA98946-99AB-DE0F-4E23-F9D5836602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000" y="2529000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08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77CBC00-E7E8-322A-A472-C837799C0927}"/>
              </a:ext>
            </a:extLst>
          </p:cNvPr>
          <p:cNvSpPr/>
          <p:nvPr userDrawn="1"/>
        </p:nvSpPr>
        <p:spPr>
          <a:xfrm>
            <a:off x="1680000" y="6678000"/>
            <a:ext cx="10512000" cy="180000"/>
          </a:xfrm>
          <a:prstGeom prst="rect">
            <a:avLst/>
          </a:prstGeom>
          <a:gradFill flip="none" rotWithShape="1">
            <a:gsLst>
              <a:gs pos="0">
                <a:srgbClr val="184595"/>
              </a:gs>
              <a:gs pos="50000">
                <a:srgbClr val="00B8E4"/>
              </a:gs>
              <a:gs pos="100000">
                <a:srgbClr val="E6F4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000" y="144000"/>
            <a:ext cx="1152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00" y="900000"/>
            <a:ext cx="11520000" cy="52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0000" y="6390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CH"/>
              <a:t>10.12.24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400" y="6390000"/>
            <a:ext cx="50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14800" y="6390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9EA1AA69-EDB9-4143-818B-2B18FE6932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4B391A-2E3A-146E-94CD-2FEDABBA8066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00" y="6210000"/>
            <a:ext cx="768000" cy="57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DF9CBE-4384-E524-DD6C-B817AD5DFC7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6001" y="6174000"/>
            <a:ext cx="1547811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55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13" r:id="rId4"/>
    <p:sldLayoutId id="2147483704" r:id="rId5"/>
    <p:sldLayoutId id="2147483706" r:id="rId6"/>
    <p:sldLayoutId id="2147483707" r:id="rId7"/>
    <p:sldLayoutId id="2147483712" r:id="rId8"/>
    <p:sldLayoutId id="2147483698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kern="1200" dirty="0">
          <a:solidFill>
            <a:srgbClr val="0033A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94548/contributions/5093910/attachments/2561028/4414214/transverseTailsJAPW.pdf" TargetMode="External"/><Relationship Id="rId7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8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4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10" Type="http://schemas.openxmlformats.org/officeDocument/2006/relationships/image" Target="../media/image7.png"/><Relationship Id="rId4" Type="http://schemas.openxmlformats.org/officeDocument/2006/relationships/image" Target="../media/image6.jpeg"/><Relationship Id="rId9" Type="http://schemas.microsoft.com/office/2007/relationships/diagramDrawing" Target="../diagrams/drawing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0.png"/><Relationship Id="rId4" Type="http://schemas.openxmlformats.org/officeDocument/2006/relationships/image" Target="../media/image10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13" Type="http://schemas.openxmlformats.org/officeDocument/2006/relationships/image" Target="../media/image30.jpeg"/><Relationship Id="rId3" Type="http://schemas.openxmlformats.org/officeDocument/2006/relationships/image" Target="../media/image26.png"/><Relationship Id="rId7" Type="http://schemas.openxmlformats.org/officeDocument/2006/relationships/diagramQuickStyle" Target="../diagrams/quickStyle5.xml"/><Relationship Id="rId12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11" Type="http://schemas.openxmlformats.org/officeDocument/2006/relationships/image" Target="../media/image28.jpeg"/><Relationship Id="rId5" Type="http://schemas.openxmlformats.org/officeDocument/2006/relationships/diagramData" Target="../diagrams/data5.xml"/><Relationship Id="rId10" Type="http://schemas.openxmlformats.org/officeDocument/2006/relationships/image" Target="../media/image27.jpeg"/><Relationship Id="rId4" Type="http://schemas.microsoft.com/office/2007/relationships/hdphoto" Target="../media/hdphoto1.wdp"/><Relationship Id="rId9" Type="http://schemas.microsoft.com/office/2007/relationships/diagramDrawing" Target="../diagrams/drawing5.xml"/><Relationship Id="rId1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80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770">
        <p:fade/>
      </p:transition>
    </mc:Choice>
    <mc:Fallback xmlns="">
      <p:transition spd="med" advTm="1277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C8AFA-C95F-5533-F0EF-A1638B695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3EF9A3-A1C2-401B-8BA4-A71BD367E12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l="1" t="35970" r="31428"/>
          <a:stretch/>
        </p:blipFill>
        <p:spPr>
          <a:xfrm>
            <a:off x="0" y="0"/>
            <a:ext cx="3456000" cy="309368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2E50974-DEEB-0CA6-5EB5-76C710DFBD47}"/>
              </a:ext>
            </a:extLst>
          </p:cNvPr>
          <p:cNvSpPr/>
          <p:nvPr/>
        </p:nvSpPr>
        <p:spPr>
          <a:xfrm>
            <a:off x="0" y="0"/>
            <a:ext cx="3600000" cy="3240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AFE1B9-1550-A1D8-51BF-03A10359C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Equipment tamed via modeling –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wirescanner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impedance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775DA-3DEF-CD26-9546-66BF03DB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4" y="900000"/>
            <a:ext cx="6480000" cy="5256000"/>
          </a:xfrm>
        </p:spPr>
        <p:txBody>
          <a:bodyPr/>
          <a:lstStyle/>
          <a:p>
            <a:pPr algn="just"/>
            <a:endParaRPr lang="en-US" dirty="0"/>
          </a:p>
          <a:p>
            <a:pPr algn="just"/>
            <a:r>
              <a:rPr lang="en-US" dirty="0"/>
              <a:t>SPS </a:t>
            </a:r>
            <a:r>
              <a:rPr lang="en-US" dirty="0" err="1"/>
              <a:t>wirescanners</a:t>
            </a:r>
            <a:r>
              <a:rPr lang="en-US" dirty="0"/>
              <a:t>:</a:t>
            </a:r>
          </a:p>
          <a:p>
            <a:pPr lvl="1" algn="just"/>
            <a:r>
              <a:rPr lang="en-US" dirty="0"/>
              <a:t>Extensive simulation and measurement campaign to understand equipment limitations</a:t>
            </a:r>
          </a:p>
          <a:p>
            <a:pPr lvl="1" algn="just"/>
            <a:r>
              <a:rPr lang="en-US" dirty="0"/>
              <a:t>Modeling brought mitigation concept to be applied directly at the source</a:t>
            </a:r>
          </a:p>
          <a:p>
            <a:pPr algn="just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3C7AA-96CC-D505-7290-A69948AA4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DFA91-DEFE-2653-454A-52155E6BE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819C8-D988-C74E-E08C-9C6129125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10</a:t>
            </a:fld>
            <a:endParaRPr lang="en-GB"/>
          </a:p>
        </p:txBody>
      </p:sp>
      <p:pic>
        <p:nvPicPr>
          <p:cNvPr id="7" name="Imagen 4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356B3A76-6E94-E0D2-975D-F80E54073D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78" r="17987"/>
          <a:stretch/>
        </p:blipFill>
        <p:spPr>
          <a:xfrm>
            <a:off x="6840000" y="720000"/>
            <a:ext cx="2643749" cy="2880000"/>
          </a:xfrm>
          <a:prstGeom prst="rect">
            <a:avLst/>
          </a:prstGeom>
        </p:spPr>
      </p:pic>
      <p:pic>
        <p:nvPicPr>
          <p:cNvPr id="8" name="Imagen 7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A1AFC86C-5E01-AF60-C870-69C28D4F3D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3" r="16313"/>
          <a:stretch/>
        </p:blipFill>
        <p:spPr>
          <a:xfrm>
            <a:off x="9360000" y="720000"/>
            <a:ext cx="2795747" cy="2880000"/>
          </a:xfrm>
          <a:prstGeom prst="rect">
            <a:avLst/>
          </a:prstGeom>
        </p:spPr>
      </p:pic>
      <p:pic>
        <p:nvPicPr>
          <p:cNvPr id="9" name="Picture 2" descr="Image preview">
            <a:extLst>
              <a:ext uri="{FF2B5EF4-FFF2-40B4-BE49-F238E27FC236}">
                <a16:creationId xmlns:a16="http://schemas.microsoft.com/office/drawing/2014/main" id="{7810B0E8-9CDD-F3FF-C81F-2C3DECD85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000" y="3852000"/>
            <a:ext cx="3996002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4" descr="Gráfico&#10;&#10;Descripción generada automáticamente">
            <a:extLst>
              <a:ext uri="{FF2B5EF4-FFF2-40B4-BE49-F238E27FC236}">
                <a16:creationId xmlns:a16="http://schemas.microsoft.com/office/drawing/2014/main" id="{AAD6565D-FEC9-A9F7-4402-38D607AF9F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960000"/>
            <a:ext cx="3780003" cy="252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DCEB135-CB0B-FBFE-5A67-D75753C6AB0B}"/>
              </a:ext>
            </a:extLst>
          </p:cNvPr>
          <p:cNvSpPr txBox="1"/>
          <p:nvPr/>
        </p:nvSpPr>
        <p:spPr>
          <a:xfrm>
            <a:off x="7704000" y="3492000"/>
            <a:ext cx="3583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E. De La Fuente Garcia, L. Sito, et al.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1EB4E2D-9D7A-7D14-A2F7-A123E4234183}"/>
              </a:ext>
            </a:extLst>
          </p:cNvPr>
          <p:cNvSpPr/>
          <p:nvPr/>
        </p:nvSpPr>
        <p:spPr>
          <a:xfrm>
            <a:off x="360000" y="3960000"/>
            <a:ext cx="4680000" cy="1296000"/>
          </a:xfrm>
          <a:prstGeom prst="roundRect">
            <a:avLst>
              <a:gd name="adj" fmla="val 7504"/>
            </a:avLst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Highlight</a:t>
            </a:r>
          </a:p>
          <a:p>
            <a:pPr algn="ctr"/>
            <a:endParaRPr lang="en-US" b="1" dirty="0">
              <a:solidFill>
                <a:schemeClr val="accent2"/>
              </a:solidFill>
            </a:endParaRP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In ‘24 no more issues with </a:t>
            </a:r>
            <a:r>
              <a:rPr lang="en-US" b="1" dirty="0" err="1">
                <a:solidFill>
                  <a:schemeClr val="accent2"/>
                </a:solidFill>
              </a:rPr>
              <a:t>wirescanners</a:t>
            </a:r>
            <a:r>
              <a:rPr lang="en-US" b="1" dirty="0">
                <a:solidFill>
                  <a:schemeClr val="accent2"/>
                </a:solidFill>
              </a:rPr>
              <a:t> even at full LIU beam parameters</a:t>
            </a:r>
          </a:p>
        </p:txBody>
      </p:sp>
    </p:spTree>
    <p:extLst>
      <p:ext uri="{BB962C8B-B14F-4D97-AF65-F5344CB8AC3E}">
        <p14:creationId xmlns:p14="http://schemas.microsoft.com/office/powerpoint/2010/main" val="103940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33101-964F-F42F-C4A6-C8A2FFD32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8E20646-894B-1D77-6CE0-8BCF147281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r="31428" b="35704"/>
          <a:stretch/>
        </p:blipFill>
        <p:spPr>
          <a:xfrm>
            <a:off x="0" y="0"/>
            <a:ext cx="3456000" cy="310654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80B86D4-7025-B7B9-4417-3F1B0BB8BC8A}"/>
              </a:ext>
            </a:extLst>
          </p:cNvPr>
          <p:cNvSpPr/>
          <p:nvPr/>
        </p:nvSpPr>
        <p:spPr>
          <a:xfrm>
            <a:off x="0" y="0"/>
            <a:ext cx="3600000" cy="3240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73399A-CD8A-3878-BAC4-49C331987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Equipment tamed via control – noise on main PCs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D41D2-3310-09DE-1EB7-1547366BD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AC2EF-56A1-4057-CEF2-0F22D0BEB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CD0C2-046F-A7D1-14C3-B7BCCA19A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11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2B7DBD-5B09-D8CD-9592-751922AA1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000" y="720000"/>
            <a:ext cx="5760000" cy="345504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F763B35-7363-E065-302F-A8BD982B0F7D}"/>
              </a:ext>
            </a:extLst>
          </p:cNvPr>
          <p:cNvSpPr/>
          <p:nvPr/>
        </p:nvSpPr>
        <p:spPr>
          <a:xfrm>
            <a:off x="6552000" y="4320000"/>
            <a:ext cx="5328000" cy="21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Started off with SIMPLEX / BOBYQA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Later moved to RL with 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Now we are running ABO, possibly in conjunction with PB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Could also explore GP-MPC at some stage…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6FBBFE-8682-2739-F7F0-5C43E6131786}"/>
              </a:ext>
            </a:extLst>
          </p:cNvPr>
          <p:cNvSpPr txBox="1"/>
          <p:nvPr/>
        </p:nvSpPr>
        <p:spPr>
          <a:xfrm>
            <a:off x="10368000" y="3384000"/>
            <a:ext cx="758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V. Kain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41228-AA13-5C33-40D1-62CA3B00E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3" y="900000"/>
            <a:ext cx="5760000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Automatic equipment control:</a:t>
            </a:r>
          </a:p>
          <a:p>
            <a:pPr lvl="1" algn="just"/>
            <a:r>
              <a:rPr lang="en-US" dirty="0"/>
              <a:t>TL steering and correction</a:t>
            </a:r>
          </a:p>
          <a:p>
            <a:pPr lvl="1" algn="just"/>
            <a:r>
              <a:rPr lang="en-US" dirty="0"/>
              <a:t>LEIR optimizations – A, B, C</a:t>
            </a:r>
          </a:p>
          <a:p>
            <a:pPr lvl="1" algn="just"/>
            <a:r>
              <a:rPr lang="en-US" b="1" dirty="0"/>
              <a:t>50 Hz correction – controller, great learning curve!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/>
              <a:t>50 Hz correction:</a:t>
            </a:r>
          </a:p>
          <a:p>
            <a:pPr lvl="1" algn="just"/>
            <a:r>
              <a:rPr lang="en-US" dirty="0"/>
              <a:t>Further optimization and </a:t>
            </a:r>
            <a:r>
              <a:rPr lang="en-US" b="1" dirty="0">
                <a:solidFill>
                  <a:schemeClr val="accent1"/>
                </a:solidFill>
              </a:rPr>
              <a:t>consolidation of controls framework and infrastructure </a:t>
            </a:r>
            <a:r>
              <a:rPr lang="en-US" dirty="0"/>
              <a:t>(algorithms tuning, UCAP nodes, monitoring and integration)</a:t>
            </a:r>
          </a:p>
          <a:p>
            <a:pPr lvl="1" algn="just"/>
            <a:r>
              <a:rPr lang="en-US" dirty="0"/>
              <a:t>Explored monitoring and control on QF/QD DCCT as direct observable; can </a:t>
            </a:r>
            <a:r>
              <a:rPr lang="en-US" b="1" dirty="0">
                <a:solidFill>
                  <a:schemeClr val="accent1"/>
                </a:solidFill>
              </a:rPr>
              <a:t>derive gain factor for effective correction</a:t>
            </a:r>
            <a:r>
              <a:rPr lang="en-US" dirty="0"/>
              <a:t> based on DCCT  signals – to be tested on spill  for next year!</a:t>
            </a:r>
          </a:p>
        </p:txBody>
      </p:sp>
      <p:pic>
        <p:nvPicPr>
          <p:cNvPr id="10" name="Picture 2" descr="zoom">
            <a:extLst>
              <a:ext uri="{FF2B5EF4-FFF2-40B4-BE49-F238E27FC236}">
                <a16:creationId xmlns:a16="http://schemas.microsoft.com/office/drawing/2014/main" id="{7F3B4FF5-C463-F713-9CA5-92725E651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827998"/>
            <a:ext cx="4824000" cy="290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37FB31B5-E1F6-43D3-1FF3-D17073E760BD}"/>
              </a:ext>
            </a:extLst>
          </p:cNvPr>
          <p:cNvSpPr/>
          <p:nvPr/>
        </p:nvSpPr>
        <p:spPr>
          <a:xfrm>
            <a:off x="6228000" y="4284000"/>
            <a:ext cx="360000" cy="205200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2D244-7244-CECE-BC6F-065EE09DEF52}"/>
              </a:ext>
            </a:extLst>
          </p:cNvPr>
          <p:cNvSpPr txBox="1"/>
          <p:nvPr/>
        </p:nvSpPr>
        <p:spPr>
          <a:xfrm>
            <a:off x="9000000" y="5472000"/>
            <a:ext cx="31902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**</a:t>
            </a:r>
          </a:p>
          <a:p>
            <a:r>
              <a:rPr lang="en-US" sz="1000" b="1" dirty="0"/>
              <a:t>    RL: Reinforcement Learning </a:t>
            </a:r>
          </a:p>
          <a:p>
            <a:r>
              <a:rPr lang="en-US" sz="1000" b="1" dirty="0"/>
              <a:t>    ES: Extremum Seeking</a:t>
            </a:r>
          </a:p>
          <a:p>
            <a:r>
              <a:rPr lang="en-US" sz="1000" b="1" dirty="0"/>
              <a:t>    ABO: Adaptive Bayesian Optimization</a:t>
            </a:r>
          </a:p>
          <a:p>
            <a:r>
              <a:rPr lang="en-US" sz="1000" b="1" dirty="0"/>
              <a:t>    PB: Proximal Biasing</a:t>
            </a:r>
          </a:p>
          <a:p>
            <a:r>
              <a:rPr lang="en-US" sz="1000" b="1" dirty="0"/>
              <a:t>    GP-MPC: Gaussian Processes Model Predictive Control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8D611B1-F01A-10B7-757D-6510607E04E1}"/>
              </a:ext>
            </a:extLst>
          </p:cNvPr>
          <p:cNvSpPr/>
          <p:nvPr/>
        </p:nvSpPr>
        <p:spPr>
          <a:xfrm>
            <a:off x="360000" y="2376000"/>
            <a:ext cx="4680000" cy="3600000"/>
          </a:xfrm>
          <a:prstGeom prst="roundRect">
            <a:avLst>
              <a:gd name="adj" fmla="val 5570"/>
            </a:avLst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Highlight</a:t>
            </a:r>
          </a:p>
          <a:p>
            <a:pPr algn="ctr"/>
            <a:endParaRPr lang="en-US" b="1" dirty="0">
              <a:solidFill>
                <a:schemeClr val="accent2"/>
              </a:solidFill>
            </a:endParaRP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Consolidated controls and optimization framework and infrastructure</a:t>
            </a:r>
          </a:p>
          <a:p>
            <a:pPr algn="ctr"/>
            <a:endParaRPr lang="en-US" b="1" dirty="0">
              <a:solidFill>
                <a:schemeClr val="accent2"/>
              </a:solidFill>
            </a:endParaRP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Discovered alternative potential action directly via DCCTs for understanding and correction</a:t>
            </a:r>
          </a:p>
        </p:txBody>
      </p:sp>
    </p:spTree>
    <p:extLst>
      <p:ext uri="{BB962C8B-B14F-4D97-AF65-F5344CB8AC3E}">
        <p14:creationId xmlns:p14="http://schemas.microsoft.com/office/powerpoint/2010/main" val="310825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DF07E-9731-070F-184B-BF5C7A2F1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LHC proton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F7AB8-5D37-957F-91E1-9AB22470E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11520000" cy="1944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Hybrid complications: different steering, different splitting, disbalance of beam sizes and intensities, tails &amp; scraping,… </a:t>
            </a:r>
          </a:p>
          <a:p>
            <a:pPr algn="just"/>
            <a:r>
              <a:rPr lang="en-US" sz="1800" dirty="0"/>
              <a:t>Scrubbing and assumptions on the ‘24 </a:t>
            </a:r>
            <a:r>
              <a:rPr lang="en-US" sz="1800" dirty="0" err="1"/>
              <a:t>cryo</a:t>
            </a:r>
            <a:r>
              <a:rPr lang="en-US" sz="1800" dirty="0"/>
              <a:t> performance motivated switching to a much simpler scheme </a:t>
            </a:r>
            <a:r>
              <a:rPr lang="en-US" sz="1800" dirty="0">
                <a:sym typeface="Wingdings" pitchFamily="2" charset="2"/>
              </a:rPr>
              <a:t> t</a:t>
            </a:r>
            <a:r>
              <a:rPr lang="en-US" sz="1800" dirty="0"/>
              <a:t>he 2024 physics production beam has finally converged to be </a:t>
            </a:r>
            <a:r>
              <a:rPr lang="en-US" sz="1800" b="1" dirty="0">
                <a:solidFill>
                  <a:schemeClr val="accent1"/>
                </a:solidFill>
              </a:rPr>
              <a:t>3 x 36 bunches at 1.6e11 p+ per bunch</a:t>
            </a:r>
          </a:p>
          <a:p>
            <a:pPr algn="just"/>
            <a:r>
              <a:rPr lang="en-US" sz="1800" dirty="0"/>
              <a:t>Both standard 25 ns as well as the BCMS variant were deployed in operations and for the first time </a:t>
            </a:r>
            <a:r>
              <a:rPr lang="en-US" sz="1800" b="1" dirty="0">
                <a:solidFill>
                  <a:schemeClr val="accent1"/>
                </a:solidFill>
              </a:rPr>
              <a:t>compared back-to-back</a:t>
            </a:r>
            <a:r>
              <a:rPr lang="en-US" sz="1800" dirty="0"/>
              <a:t> – several optimizations have been developed and put in place!</a:t>
            </a:r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6A4F3D-8D34-0590-025D-43487F2A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62A22D-5159-ACDF-07FA-4AB9BF2A8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931AF-414C-59B9-B938-9A34F5B2A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12</a:t>
            </a:fld>
            <a:endParaRPr lang="en-GB"/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3C2B79F-7F53-9636-94C8-8653CE62FC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22" t="16768" r="3470" b="52060"/>
          <a:stretch/>
        </p:blipFill>
        <p:spPr>
          <a:xfrm>
            <a:off x="72000" y="2808000"/>
            <a:ext cx="3960000" cy="23122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81E6AE-A225-E5C4-10CF-AE6623461E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95" t="53779" b="86"/>
          <a:stretch/>
        </p:blipFill>
        <p:spPr>
          <a:xfrm>
            <a:off x="4122000" y="3517774"/>
            <a:ext cx="3960000" cy="2188670"/>
          </a:xfrm>
          <a:prstGeom prst="rect">
            <a:avLst/>
          </a:prstGeom>
        </p:spPr>
      </p:pic>
      <p:pic>
        <p:nvPicPr>
          <p:cNvPr id="11" name="Picture 10" descr="A screenshot of a graph&#10;&#10;Description automatically generated">
            <a:extLst>
              <a:ext uri="{FF2B5EF4-FFF2-40B4-BE49-F238E27FC236}">
                <a16:creationId xmlns:a16="http://schemas.microsoft.com/office/drawing/2014/main" id="{C3A365F2-B150-E1BF-78B6-6BE0FD8A559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947" t="5615" b="47096"/>
          <a:stretch/>
        </p:blipFill>
        <p:spPr>
          <a:xfrm>
            <a:off x="8172000" y="4104000"/>
            <a:ext cx="3960000" cy="2140985"/>
          </a:xfrm>
          <a:prstGeom prst="rect">
            <a:avLst/>
          </a:prstGeom>
        </p:spPr>
      </p:pic>
      <p:sp>
        <p:nvSpPr>
          <p:cNvPr id="12" name="Striped Right Arrow 11">
            <a:extLst>
              <a:ext uri="{FF2B5EF4-FFF2-40B4-BE49-F238E27FC236}">
                <a16:creationId xmlns:a16="http://schemas.microsoft.com/office/drawing/2014/main" id="{77C9865C-8EEA-CB17-378A-CF9E347BEB1F}"/>
              </a:ext>
            </a:extLst>
          </p:cNvPr>
          <p:cNvSpPr/>
          <p:nvPr/>
        </p:nvSpPr>
        <p:spPr>
          <a:xfrm>
            <a:off x="4464000" y="3024000"/>
            <a:ext cx="7560000" cy="359229"/>
          </a:xfrm>
          <a:prstGeom prst="stripedRightArrow">
            <a:avLst>
              <a:gd name="adj1" fmla="val 50000"/>
              <a:gd name="adj2" fmla="val 98485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Standard 25ns								BCMS	</a:t>
            </a:r>
          </a:p>
        </p:txBody>
      </p:sp>
    </p:spTree>
    <p:extLst>
      <p:ext uri="{BB962C8B-B14F-4D97-AF65-F5344CB8AC3E}">
        <p14:creationId xmlns:p14="http://schemas.microsoft.com/office/powerpoint/2010/main" val="126764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screenshot of a graph&#10;&#10;Description automatically generated">
            <a:extLst>
              <a:ext uri="{FF2B5EF4-FFF2-40B4-BE49-F238E27FC236}">
                <a16:creationId xmlns:a16="http://schemas.microsoft.com/office/drawing/2014/main" id="{76CCF297-530F-FD46-69E0-638A6A9D2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931" y="3836851"/>
            <a:ext cx="3780000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0DF07E-9731-070F-184B-BF5C7A2F1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LHC &amp;(</a:t>
            </a:r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LIU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) proton beam performance: </a:t>
            </a:r>
            <a:r>
              <a:rPr lang="en-US" i="1" dirty="0">
                <a:solidFill>
                  <a:schemeClr val="accent3">
                    <a:lumMod val="75000"/>
                  </a:schemeClr>
                </a:solidFill>
              </a:rPr>
              <a:t>in the pre-injectors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F7AB8-5D37-957F-91E1-9AB22470E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11520000" cy="304335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1800" dirty="0"/>
              <a:t>Several optimizations of the operational user, </a:t>
            </a:r>
            <a:r>
              <a:rPr lang="en-US" sz="1800" b="1" dirty="0"/>
              <a:t>BCMS</a:t>
            </a:r>
            <a:r>
              <a:rPr lang="en-US" sz="1800" dirty="0"/>
              <a:t>, in terms of tail content &amp; brightness along the year (</a:t>
            </a:r>
            <a:r>
              <a:rPr lang="en-US" sz="1800" i="1" dirty="0"/>
              <a:t>Standard beam optimized in 2023</a:t>
            </a:r>
            <a:r>
              <a:rPr lang="en-US" sz="1800" dirty="0"/>
              <a:t>)</a:t>
            </a:r>
          </a:p>
          <a:p>
            <a:pPr algn="just"/>
            <a:r>
              <a:rPr lang="en-US" sz="1800" dirty="0"/>
              <a:t>PSB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1600" dirty="0"/>
              <a:t>Initial BCMS user in the PSB optimized in terms of working point evolution &amp; resonances (similar to </a:t>
            </a:r>
            <a:r>
              <a:rPr lang="en-US" sz="1600" dirty="0">
                <a:hlinkClick r:id="rId3"/>
              </a:rPr>
              <a:t>2022</a:t>
            </a:r>
            <a:r>
              <a:rPr lang="en-US" sz="1600" dirty="0"/>
              <a:t>)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1600" dirty="0"/>
              <a:t>Scraping at low energy introduced to make profiles Gaussian (tails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1)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n-US" sz="1600" dirty="0"/>
              <a:t>Triple harmonic capture used to further improve brightness: </a:t>
            </a:r>
            <a:r>
              <a:rPr lang="en-US" sz="1600" b="1" dirty="0"/>
              <a:t>available since August but </a:t>
            </a:r>
            <a:r>
              <a:rPr lang="en-US" sz="1600" b="1" i="1" dirty="0">
                <a:solidFill>
                  <a:srgbClr val="FF0000"/>
                </a:solidFill>
              </a:rPr>
              <a:t>not pushed to operations</a:t>
            </a:r>
            <a:r>
              <a:rPr lang="en-US" sz="1600" b="1" i="1" dirty="0">
                <a:sym typeface="Wingdings" panose="05000000000000000000" pitchFamily="2" charset="2"/>
              </a:rPr>
              <a:t> should become operational in 2025!</a:t>
            </a:r>
            <a:endParaRPr lang="en-US" sz="1600" b="1" dirty="0"/>
          </a:p>
          <a:p>
            <a:pPr algn="just"/>
            <a:r>
              <a:rPr lang="en-US" sz="1800" dirty="0"/>
              <a:t>PS</a:t>
            </a:r>
          </a:p>
          <a:p>
            <a:pPr marL="800100" lvl="1" indent="-342900" algn="just">
              <a:buFont typeface="+mj-lt"/>
              <a:buAutoNum type="alphaUcPeriod"/>
            </a:pPr>
            <a:r>
              <a:rPr lang="en-US" sz="1600" dirty="0"/>
              <a:t>Improvements on working point evolution along the cycle: Intermediate plateau, around transition crossing &amp; flat top</a:t>
            </a:r>
          </a:p>
          <a:p>
            <a:pPr marL="800100" lvl="1" indent="-342900" algn="just">
              <a:buFont typeface="+mj-lt"/>
              <a:buAutoNum type="alphaUcPeriod"/>
            </a:pPr>
            <a:r>
              <a:rPr lang="en-US" sz="1600" dirty="0"/>
              <a:t>Adjustments at transition crossing</a:t>
            </a:r>
          </a:p>
          <a:p>
            <a:pPr lvl="2" algn="just"/>
            <a:r>
              <a:rPr lang="en-US" sz="1400" dirty="0"/>
              <a:t>Tunes adjusted to avoid coupling</a:t>
            </a:r>
          </a:p>
          <a:p>
            <a:pPr lvl="2" algn="just"/>
            <a:r>
              <a:rPr lang="en-US" sz="1400" dirty="0"/>
              <a:t>Chromaticity adjusted for stability</a:t>
            </a:r>
          </a:p>
          <a:p>
            <a:pPr marL="800100" lvl="1" indent="-342900" algn="just">
              <a:buFont typeface="+mj-lt"/>
              <a:buAutoNum type="alphaUcPeriod"/>
            </a:pPr>
            <a:r>
              <a:rPr lang="en-US" sz="1600" b="1" dirty="0"/>
              <a:t>For LIU:</a:t>
            </a:r>
          </a:p>
          <a:p>
            <a:pPr lvl="2" algn="just"/>
            <a:r>
              <a:rPr lang="en-US" sz="1400" dirty="0"/>
              <a:t>Double harmonic transfer from PSB to PS &amp; up to intermediate plateau</a:t>
            </a:r>
          </a:p>
          <a:p>
            <a:pPr lvl="2" algn="just"/>
            <a:r>
              <a:rPr lang="en-US" sz="1400" dirty="0"/>
              <a:t>Minor tune adjustments at flat bottom, intermediate plateau &amp; transition crossing to avoid blow-up</a:t>
            </a:r>
            <a:endParaRPr lang="en-US" sz="1800" dirty="0"/>
          </a:p>
          <a:p>
            <a:pPr algn="just"/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6A4F3D-8D34-0590-025D-43487F2A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10.12.24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62A22D-5159-ACDF-07FA-4AB9BF2A8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JAP24 - Kevin Li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931AF-414C-59B9-B938-9A34F5B2A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A1AA69-EDB9-4143-818B-2B18FE6932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4F6305A-A6E2-53AF-8027-33F30566B0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821" y="3836851"/>
            <a:ext cx="3780001" cy="252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A8789C3-90A7-2CCD-A0C6-F9F50A855BD9}"/>
              </a:ext>
            </a:extLst>
          </p:cNvPr>
          <p:cNvSpPr txBox="1"/>
          <p:nvPr/>
        </p:nvSpPr>
        <p:spPr>
          <a:xfrm rot="20317352">
            <a:off x="1410173" y="4855035"/>
            <a:ext cx="54461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PSB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808EFDA-50C2-9482-CC8F-D48EBE6398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55377" y="3836851"/>
            <a:ext cx="3779999" cy="252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17C9432-9C79-0F8A-8206-A9EA109A827C}"/>
              </a:ext>
            </a:extLst>
          </p:cNvPr>
          <p:cNvSpPr txBox="1"/>
          <p:nvPr/>
        </p:nvSpPr>
        <p:spPr>
          <a:xfrm rot="20317352">
            <a:off x="5588174" y="4810911"/>
            <a:ext cx="42394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BCDF9B-7EAE-9442-222A-583AA9CF52BD}"/>
              </a:ext>
            </a:extLst>
          </p:cNvPr>
          <p:cNvSpPr txBox="1"/>
          <p:nvPr/>
        </p:nvSpPr>
        <p:spPr>
          <a:xfrm rot="20317352">
            <a:off x="9688345" y="4659290"/>
            <a:ext cx="82717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LIU-PS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CAFF1BD-AECC-1232-77FC-FC278B6A90C3}"/>
              </a:ext>
            </a:extLst>
          </p:cNvPr>
          <p:cNvGrpSpPr/>
          <p:nvPr/>
        </p:nvGrpSpPr>
        <p:grpSpPr>
          <a:xfrm>
            <a:off x="336000" y="792000"/>
            <a:ext cx="11520000" cy="3024000"/>
            <a:chOff x="336000" y="792000"/>
            <a:chExt cx="11520000" cy="302400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9A25404A-1E88-F2A3-37E8-8B6CCB8401CC}"/>
                </a:ext>
              </a:extLst>
            </p:cNvPr>
            <p:cNvSpPr/>
            <p:nvPr/>
          </p:nvSpPr>
          <p:spPr>
            <a:xfrm>
              <a:off x="336000" y="792000"/>
              <a:ext cx="11520000" cy="3024000"/>
            </a:xfrm>
            <a:prstGeom prst="roundRect">
              <a:avLst>
                <a:gd name="adj" fmla="val 6085"/>
              </a:avLst>
            </a:prstGeom>
            <a:solidFill>
              <a:schemeClr val="bg1">
                <a:alpha val="9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FFBE46C-B143-B1AC-60F6-7907C2608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0000" y="864000"/>
              <a:ext cx="4320001" cy="2880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57A2823-B290-5E5E-B587-0FA7BF727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24000" y="864000"/>
              <a:ext cx="4320001" cy="2880000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A378700-761F-B7AD-0E25-BB67B0EDEC4C}"/>
              </a:ext>
            </a:extLst>
          </p:cNvPr>
          <p:cNvSpPr txBox="1"/>
          <p:nvPr/>
        </p:nvSpPr>
        <p:spPr>
          <a:xfrm>
            <a:off x="11016000" y="6120000"/>
            <a:ext cx="1015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F. </a:t>
            </a:r>
            <a:r>
              <a:rPr lang="en-US" sz="1600" b="1" dirty="0" err="1">
                <a:solidFill>
                  <a:schemeClr val="accent6"/>
                </a:solidFill>
              </a:rPr>
              <a:t>Asvesta</a:t>
            </a:r>
            <a:endParaRPr lang="en-US" sz="16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09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BCAF1-74D5-7383-C666-E0938DF56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110BE-F0C7-1153-C063-C6E1A1483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LHC proton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049F9-85AE-8445-CC33-9B54CBF34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4464000" cy="5256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800" dirty="0"/>
              <a:t>BCMS beam in the SPS on its way to the LHC…</a:t>
            </a:r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Rock-solid and stable beam delivery along the year – yielding an </a:t>
            </a:r>
            <a:r>
              <a:rPr lang="en-US" sz="1800" b="1" dirty="0">
                <a:solidFill>
                  <a:schemeClr val="accent1"/>
                </a:solidFill>
              </a:rPr>
              <a:t>integrated luminosity of ~ 125 1/fb</a:t>
            </a:r>
            <a:r>
              <a:rPr lang="en-US" sz="1800" dirty="0"/>
              <a:t>  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Ingredients for success:</a:t>
            </a:r>
          </a:p>
          <a:p>
            <a:pPr lvl="1" algn="just"/>
            <a:r>
              <a:rPr lang="en-US" sz="1600" dirty="0"/>
              <a:t>Simple and pragmatic beam setup – 3 x 36 bunches</a:t>
            </a:r>
          </a:p>
          <a:p>
            <a:pPr lvl="1" algn="just"/>
            <a:r>
              <a:rPr lang="en-US" sz="1600" dirty="0"/>
              <a:t>Running well below any known beam, equipment or machine limits</a:t>
            </a:r>
          </a:p>
          <a:p>
            <a:pPr lvl="1" algn="just"/>
            <a:r>
              <a:rPr lang="en-US" sz="1600" dirty="0"/>
              <a:t>Reduced complexity on steering, splitting, scraping, balancing – compare with hybrid scheme in ‘23!</a:t>
            </a:r>
          </a:p>
          <a:p>
            <a:pPr lvl="1" algn="just"/>
            <a:r>
              <a:rPr lang="en-US" sz="1600" dirty="0"/>
              <a:t>Several optimizations put in place across the chain – particular effort went into the BCMS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E2A3A-717D-862D-A14B-4A9098BB9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1CB07-13FA-A7F6-A311-09193BA28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D8ECC8-0FFD-E89D-F4B1-F47D2D894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 descr="A group of graphs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4D148400-DFD1-30E6-51ED-376F729C52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720000"/>
            <a:ext cx="7200000" cy="5760000"/>
          </a:xfrm>
          <a:prstGeom prst="rect">
            <a:avLst/>
          </a:prstGeom>
        </p:spPr>
      </p:pic>
      <p:pic>
        <p:nvPicPr>
          <p:cNvPr id="8198" name="Picture 6" descr="clip art - Clip Art Library">
            <a:extLst>
              <a:ext uri="{FF2B5EF4-FFF2-40B4-BE49-F238E27FC236}">
                <a16:creationId xmlns:a16="http://schemas.microsoft.com/office/drawing/2014/main" id="{473B176A-C2F8-A9B4-73A8-147981D18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000" y="1152000"/>
            <a:ext cx="1800000" cy="70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BBFB3-9575-7D13-DEE5-0EAD935941A7}"/>
              </a:ext>
            </a:extLst>
          </p:cNvPr>
          <p:cNvSpPr txBox="1"/>
          <p:nvPr/>
        </p:nvSpPr>
        <p:spPr>
          <a:xfrm>
            <a:off x="8280000" y="2160000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9300"/>
                </a:solidFill>
              </a:rPr>
              <a:t>BCMS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6B8005-BD90-0078-6924-79E6A254B0DA}"/>
              </a:ext>
            </a:extLst>
          </p:cNvPr>
          <p:cNvSpPr txBox="1"/>
          <p:nvPr/>
        </p:nvSpPr>
        <p:spPr>
          <a:xfrm>
            <a:off x="5220000" y="2160000"/>
            <a:ext cx="1234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STANDARD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79496C4-C6E2-047B-5778-111E2C58604E}"/>
              </a:ext>
            </a:extLst>
          </p:cNvPr>
          <p:cNvCxnSpPr/>
          <p:nvPr/>
        </p:nvCxnSpPr>
        <p:spPr>
          <a:xfrm>
            <a:off x="5256000" y="2809301"/>
            <a:ext cx="662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32BDFE-7DA9-AE19-6E3D-179E57F627C6}"/>
              </a:ext>
            </a:extLst>
          </p:cNvPr>
          <p:cNvCxnSpPr/>
          <p:nvPr/>
        </p:nvCxnSpPr>
        <p:spPr>
          <a:xfrm>
            <a:off x="5256002" y="2952000"/>
            <a:ext cx="6336000" cy="0"/>
          </a:xfrm>
          <a:prstGeom prst="line">
            <a:avLst/>
          </a:prstGeom>
          <a:ln w="12700">
            <a:solidFill>
              <a:srgbClr val="FF93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56AF291-72D1-97AA-A459-D06216B9DFA7}"/>
              </a:ext>
            </a:extLst>
          </p:cNvPr>
          <p:cNvCxnSpPr/>
          <p:nvPr/>
        </p:nvCxnSpPr>
        <p:spPr>
          <a:xfrm>
            <a:off x="5256000" y="4212000"/>
            <a:ext cx="662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28FFFA4-709D-69A8-3085-98212785BDDE}"/>
              </a:ext>
            </a:extLst>
          </p:cNvPr>
          <p:cNvCxnSpPr/>
          <p:nvPr/>
        </p:nvCxnSpPr>
        <p:spPr>
          <a:xfrm>
            <a:off x="5256000" y="4338000"/>
            <a:ext cx="6624000" cy="0"/>
          </a:xfrm>
          <a:prstGeom prst="line">
            <a:avLst/>
          </a:prstGeom>
          <a:ln w="12700">
            <a:solidFill>
              <a:srgbClr val="FF93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DCBD7F5-7088-DAAA-FEF0-A6F8016F5F64}"/>
              </a:ext>
            </a:extLst>
          </p:cNvPr>
          <p:cNvSpPr/>
          <p:nvPr/>
        </p:nvSpPr>
        <p:spPr>
          <a:xfrm>
            <a:off x="360000" y="4464000"/>
            <a:ext cx="4680000" cy="1584000"/>
          </a:xfrm>
          <a:prstGeom prst="roundRect">
            <a:avLst>
              <a:gd name="adj" fmla="val 8923"/>
            </a:avLst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Highlight</a:t>
            </a:r>
          </a:p>
          <a:p>
            <a:pPr algn="ctr"/>
            <a:endParaRPr lang="en-US" b="1" dirty="0">
              <a:solidFill>
                <a:schemeClr val="accent2"/>
              </a:solidFill>
            </a:endParaRP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Regular and reliable delivery of both standard 25 ns and BCMS beams, close to the brightness curves, respectively!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5C9602-F1F8-DBB4-FEFC-BB1AFDA66662}"/>
              </a:ext>
            </a:extLst>
          </p:cNvPr>
          <p:cNvSpPr txBox="1"/>
          <p:nvPr/>
        </p:nvSpPr>
        <p:spPr>
          <a:xfrm>
            <a:off x="6264000" y="3240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ln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S4: Evolution of beam quality in LHC </a:t>
            </a:r>
            <a:r>
              <a:rPr lang="en-GB" sz="1600" b="1" dirty="0">
                <a:solidFill>
                  <a:srgbClr val="7030A0"/>
                </a:solidFill>
                <a:sym typeface="Wingdings" pitchFamily="2" charset="2"/>
              </a:rPr>
              <a:t>– </a:t>
            </a:r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</a:t>
            </a:r>
            <a:r>
              <a:rPr lang="en-US" sz="1600" b="1" dirty="0">
                <a:solidFill>
                  <a:srgbClr val="7030A0"/>
                </a:solidFill>
              </a:rPr>
              <a:t>. </a:t>
            </a:r>
            <a:r>
              <a:rPr lang="en-US" sz="1600" b="1" dirty="0" err="1">
                <a:solidFill>
                  <a:srgbClr val="7030A0"/>
                </a:solidFill>
              </a:rPr>
              <a:t>Kostoglou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80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2EBEC4-8356-6801-A5E2-168AF1C4C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07DAB-F74E-7844-2602-F9440288F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LIU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3C9F2-8E7B-4771-AE85-9ABB41EC8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4536000" cy="5256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Operational BCMS beams in ‘24 reliable and reproducibly delivered well within quality specs 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LIU beams </a:t>
            </a:r>
            <a:r>
              <a:rPr lang="en-US" sz="1800" b="1" dirty="0">
                <a:solidFill>
                  <a:schemeClr val="accent1"/>
                </a:solidFill>
              </a:rPr>
              <a:t>taken semi-regularly  </a:t>
            </a:r>
            <a:r>
              <a:rPr lang="en-US" sz="1800" dirty="0"/>
              <a:t>as originally planned, to study reproducibility over a longer period of time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However, LIU beams are </a:t>
            </a:r>
            <a:r>
              <a:rPr lang="en-US" sz="1800" b="1" dirty="0">
                <a:solidFill>
                  <a:schemeClr val="accent1"/>
                </a:solidFill>
              </a:rPr>
              <a:t>a whole different category of beams</a:t>
            </a:r>
            <a:r>
              <a:rPr lang="en-US" sz="1800" dirty="0"/>
              <a:t> – still done in the scope of MDs, with full-time experts to study and tune:</a:t>
            </a:r>
          </a:p>
          <a:p>
            <a:pPr lvl="1" algn="just"/>
            <a:r>
              <a:rPr lang="en-US" sz="1600" dirty="0"/>
              <a:t>Stability</a:t>
            </a:r>
          </a:p>
          <a:p>
            <a:pPr lvl="1" algn="just"/>
            <a:r>
              <a:rPr lang="en-US" sz="1600" dirty="0"/>
              <a:t>Working points</a:t>
            </a:r>
          </a:p>
          <a:p>
            <a:pPr lvl="1" algn="just"/>
            <a:r>
              <a:rPr lang="en-US" sz="1600" dirty="0"/>
              <a:t>Beam quality preservation</a:t>
            </a:r>
          </a:p>
          <a:p>
            <a:pPr lvl="1" algn="just"/>
            <a:r>
              <a:rPr lang="en-US" sz="1600" dirty="0"/>
              <a:t>Tails optimization and evolution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81611-FDB8-CBB5-9EB8-B032D4952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66D46-577A-8BF3-F69F-FBAA7BEF1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603C7-1E39-2986-27F2-C753CED06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 descr="A graph of a graph&#10;&#10;Description automatically generated">
            <a:extLst>
              <a:ext uri="{FF2B5EF4-FFF2-40B4-BE49-F238E27FC236}">
                <a16:creationId xmlns:a16="http://schemas.microsoft.com/office/drawing/2014/main" id="{881866D7-6700-B31D-DBE5-736D42CCE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440000"/>
            <a:ext cx="7200000" cy="5040000"/>
          </a:xfrm>
          <a:prstGeom prst="rect">
            <a:avLst/>
          </a:prstGeom>
        </p:spPr>
      </p:pic>
      <p:pic>
        <p:nvPicPr>
          <p:cNvPr id="16" name="Picture 1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9B23992-2517-6780-B09F-02FB1861DA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1440000"/>
            <a:ext cx="7200000" cy="5040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6A08C62-1000-7D80-2706-0B43B80E5086}"/>
              </a:ext>
            </a:extLst>
          </p:cNvPr>
          <p:cNvSpPr/>
          <p:nvPr/>
        </p:nvSpPr>
        <p:spPr>
          <a:xfrm>
            <a:off x="4896000" y="4752000"/>
            <a:ext cx="7200000" cy="16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2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C54D75-AFC5-980B-5BB2-E2270B489C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F0114-8811-FC73-E5D9-EA34364A2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LIU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1F838-30A4-2BCB-24B7-AE9E57939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4536000" cy="5256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Operational BCMS beams in ‘24 reliable and reproducibly delivered well within quality specs 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LIU beams </a:t>
            </a:r>
            <a:r>
              <a:rPr lang="en-US" sz="1800" b="1" dirty="0">
                <a:solidFill>
                  <a:schemeClr val="accent1"/>
                </a:solidFill>
              </a:rPr>
              <a:t>taken semi-regularly  </a:t>
            </a:r>
            <a:r>
              <a:rPr lang="en-US" sz="1800" dirty="0"/>
              <a:t>as originally planned, to study reproducibility over a longer period of time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However, LIU beams are </a:t>
            </a:r>
            <a:r>
              <a:rPr lang="en-US" sz="1800" b="1" dirty="0">
                <a:solidFill>
                  <a:schemeClr val="accent1"/>
                </a:solidFill>
              </a:rPr>
              <a:t>a whole different category of beams</a:t>
            </a:r>
            <a:r>
              <a:rPr lang="en-US" sz="1800" dirty="0"/>
              <a:t> – still done in the scope of MDs, with full-time experts to study and tune:</a:t>
            </a:r>
          </a:p>
          <a:p>
            <a:pPr lvl="1" algn="just"/>
            <a:r>
              <a:rPr lang="en-US" sz="1600" dirty="0"/>
              <a:t>Stability</a:t>
            </a:r>
          </a:p>
          <a:p>
            <a:pPr lvl="1" algn="just"/>
            <a:r>
              <a:rPr lang="en-US" sz="1600" dirty="0"/>
              <a:t>Working points</a:t>
            </a:r>
          </a:p>
          <a:p>
            <a:pPr lvl="1" algn="just"/>
            <a:r>
              <a:rPr lang="en-US" sz="1600" dirty="0"/>
              <a:t>Beam quality preservation</a:t>
            </a:r>
          </a:p>
          <a:p>
            <a:pPr lvl="1" algn="just"/>
            <a:r>
              <a:rPr lang="en-US" sz="1600" dirty="0"/>
              <a:t>Tails optimization and evolution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F9C296-E232-E139-A1F2-62F40D32F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43B2D1-9282-BB86-CEAD-C03E7BC4E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6D98F-71B8-EE34-998A-14C122C19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23A6A3CB-11C4-29CA-9586-F9D48E1DE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720000"/>
            <a:ext cx="7200000" cy="57600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A0F5709-423F-161C-3E21-E8DDA5CCCECF}"/>
              </a:ext>
            </a:extLst>
          </p:cNvPr>
          <p:cNvCxnSpPr/>
          <p:nvPr/>
        </p:nvCxnSpPr>
        <p:spPr>
          <a:xfrm>
            <a:off x="5904089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4F1A5CF-E33C-DBEE-2794-52103D3FCE2E}"/>
              </a:ext>
            </a:extLst>
          </p:cNvPr>
          <p:cNvCxnSpPr/>
          <p:nvPr/>
        </p:nvCxnSpPr>
        <p:spPr>
          <a:xfrm>
            <a:off x="6696000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27E970-2638-B54C-68FF-61773653C785}"/>
              </a:ext>
            </a:extLst>
          </p:cNvPr>
          <p:cNvCxnSpPr/>
          <p:nvPr/>
        </p:nvCxnSpPr>
        <p:spPr>
          <a:xfrm>
            <a:off x="7164000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026B25-DA4A-5BA9-0F29-555127ECF3FB}"/>
              </a:ext>
            </a:extLst>
          </p:cNvPr>
          <p:cNvCxnSpPr/>
          <p:nvPr/>
        </p:nvCxnSpPr>
        <p:spPr>
          <a:xfrm>
            <a:off x="8676000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screenshot of a graph&#10;&#10;Description automatically generated">
            <a:extLst>
              <a:ext uri="{FF2B5EF4-FFF2-40B4-BE49-F238E27FC236}">
                <a16:creationId xmlns:a16="http://schemas.microsoft.com/office/drawing/2014/main" id="{92B623E7-8F7B-9908-E7D7-F0FA019D5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720000"/>
            <a:ext cx="720000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6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178B8-A894-E7E4-1FC4-ECA85AC5D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430D-14F5-1176-2FA4-4B846E0CE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LIU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84C56-7EAC-E81F-8CE4-B60D3449D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4536000" cy="5256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Operational BCMS beams in ‘24 reliable and reproducibly delivered well within quality specs 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LIU beams </a:t>
            </a:r>
            <a:r>
              <a:rPr lang="en-US" sz="1800" b="1" dirty="0">
                <a:solidFill>
                  <a:schemeClr val="accent1"/>
                </a:solidFill>
              </a:rPr>
              <a:t>taken semi-regularly  </a:t>
            </a:r>
            <a:r>
              <a:rPr lang="en-US" sz="1800" dirty="0"/>
              <a:t>as originally planned, to study reproducibility over a longer period of time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However, LIU beams are a whole different category of beams – still done in the scope of MDs, with full-time experts to study and tune:</a:t>
            </a:r>
          </a:p>
          <a:p>
            <a:pPr lvl="1" algn="just"/>
            <a:r>
              <a:rPr lang="en-US" sz="1600" dirty="0"/>
              <a:t>Stability</a:t>
            </a:r>
          </a:p>
          <a:p>
            <a:pPr lvl="1" algn="just"/>
            <a:r>
              <a:rPr lang="en-US" sz="1600" dirty="0"/>
              <a:t>Working points</a:t>
            </a:r>
          </a:p>
          <a:p>
            <a:pPr lvl="1" algn="just"/>
            <a:r>
              <a:rPr lang="en-US" sz="1600" dirty="0"/>
              <a:t>Beam quality preservation</a:t>
            </a:r>
          </a:p>
          <a:p>
            <a:pPr lvl="1" algn="just"/>
            <a:r>
              <a:rPr lang="en-US" sz="1600" dirty="0"/>
              <a:t>Tails optimization and evolution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CFD67-885C-1A91-E58E-0F0B681E6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A7D34-8A61-7ADB-6F65-B00596C53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010CB-58C3-6999-C76B-ADBDC95D2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4B3CE3A2-C2E3-B8F7-A493-FF15615E3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720000"/>
            <a:ext cx="7200000" cy="57600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716E6A0-DDAB-49B4-9DF6-3834F4D117A2}"/>
              </a:ext>
            </a:extLst>
          </p:cNvPr>
          <p:cNvCxnSpPr/>
          <p:nvPr/>
        </p:nvCxnSpPr>
        <p:spPr>
          <a:xfrm>
            <a:off x="5904089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933A8C6-E7FD-821C-59F2-CC04BAF77882}"/>
              </a:ext>
            </a:extLst>
          </p:cNvPr>
          <p:cNvCxnSpPr/>
          <p:nvPr/>
        </p:nvCxnSpPr>
        <p:spPr>
          <a:xfrm>
            <a:off x="6696000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35D2EB7-4F88-1CA0-C2E5-1208A768016D}"/>
              </a:ext>
            </a:extLst>
          </p:cNvPr>
          <p:cNvCxnSpPr/>
          <p:nvPr/>
        </p:nvCxnSpPr>
        <p:spPr>
          <a:xfrm>
            <a:off x="7164000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5069B6-4D3E-80AB-CD8F-CB44B406FE14}"/>
              </a:ext>
            </a:extLst>
          </p:cNvPr>
          <p:cNvCxnSpPr/>
          <p:nvPr/>
        </p:nvCxnSpPr>
        <p:spPr>
          <a:xfrm>
            <a:off x="8676000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screenshot of a graph&#10;&#10;Description automatically generated">
            <a:extLst>
              <a:ext uri="{FF2B5EF4-FFF2-40B4-BE49-F238E27FC236}">
                <a16:creationId xmlns:a16="http://schemas.microsoft.com/office/drawing/2014/main" id="{A202749E-A874-EA42-5835-7F28E6B6C0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720000"/>
            <a:ext cx="7200000" cy="5760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C07E7AD-93A4-AC9A-DE23-5ED42CB4866B}"/>
              </a:ext>
            </a:extLst>
          </p:cNvPr>
          <p:cNvSpPr/>
          <p:nvPr/>
        </p:nvSpPr>
        <p:spPr>
          <a:xfrm>
            <a:off x="4896000" y="719999"/>
            <a:ext cx="7200000" cy="5760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31278C2F-C059-542A-0630-B1ED6642B3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5" t="2250" r="50000"/>
          <a:stretch/>
        </p:blipFill>
        <p:spPr>
          <a:xfrm>
            <a:off x="5040000" y="2880000"/>
            <a:ext cx="3539921" cy="3453415"/>
          </a:xfrm>
          <a:prstGeom prst="rect">
            <a:avLst/>
          </a:prstGeom>
        </p:spPr>
      </p:pic>
      <p:pic>
        <p:nvPicPr>
          <p:cNvPr id="13" name="Picture 12" descr="A comparison of standard and standard values&#10;&#10;Description automatically generated with medium confidence">
            <a:extLst>
              <a:ext uri="{FF2B5EF4-FFF2-40B4-BE49-F238E27FC236}">
                <a16:creationId xmlns:a16="http://schemas.microsoft.com/office/drawing/2014/main" id="{36BD14AE-61D3-420F-23C3-23F82542DD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" t="2250" r="49707"/>
          <a:stretch/>
        </p:blipFill>
        <p:spPr>
          <a:xfrm>
            <a:off x="8496000" y="360000"/>
            <a:ext cx="3539922" cy="3453415"/>
          </a:xfrm>
          <a:prstGeom prst="rect">
            <a:avLst/>
          </a:prstGeom>
        </p:spPr>
      </p:pic>
      <p:sp>
        <p:nvSpPr>
          <p:cNvPr id="16" name="Heart 15">
            <a:extLst>
              <a:ext uri="{FF2B5EF4-FFF2-40B4-BE49-F238E27FC236}">
                <a16:creationId xmlns:a16="http://schemas.microsoft.com/office/drawing/2014/main" id="{077FC9EF-1915-4D85-4C6F-ED3727CF4FBF}"/>
              </a:ext>
            </a:extLst>
          </p:cNvPr>
          <p:cNvSpPr>
            <a:spLocks noChangeAspect="1"/>
          </p:cNvSpPr>
          <p:nvPr/>
        </p:nvSpPr>
        <p:spPr>
          <a:xfrm>
            <a:off x="7632000" y="4361145"/>
            <a:ext cx="180000" cy="180823"/>
          </a:xfrm>
          <a:prstGeom prst="hear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art 16">
            <a:extLst>
              <a:ext uri="{FF2B5EF4-FFF2-40B4-BE49-F238E27FC236}">
                <a16:creationId xmlns:a16="http://schemas.microsoft.com/office/drawing/2014/main" id="{198362C7-2503-9F10-E82E-823C3708B0BF}"/>
              </a:ext>
            </a:extLst>
          </p:cNvPr>
          <p:cNvSpPr>
            <a:spLocks noChangeAspect="1"/>
          </p:cNvSpPr>
          <p:nvPr/>
        </p:nvSpPr>
        <p:spPr>
          <a:xfrm>
            <a:off x="11070000" y="1296000"/>
            <a:ext cx="180000" cy="180823"/>
          </a:xfrm>
          <a:prstGeom prst="hear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3381D7-37A0-129A-F8C7-47F3472F329B}"/>
              </a:ext>
            </a:extLst>
          </p:cNvPr>
          <p:cNvSpPr txBox="1"/>
          <p:nvPr/>
        </p:nvSpPr>
        <p:spPr>
          <a:xfrm>
            <a:off x="8784000" y="5580000"/>
            <a:ext cx="2736000" cy="360000"/>
          </a:xfrm>
          <a:prstGeom prst="roundRect">
            <a:avLst>
              <a:gd name="adj" fmla="val 23264"/>
            </a:avLst>
          </a:prstGeom>
          <a:solidFill>
            <a:schemeClr val="bg1">
              <a:alpha val="95000"/>
            </a:schemeClr>
          </a:solidFill>
          <a:ln w="1905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I</a:t>
            </a:r>
            <a:r>
              <a:rPr lang="en-US" sz="1600" b="1" baseline="-25000" dirty="0">
                <a:solidFill>
                  <a:schemeClr val="accent1"/>
                </a:solidFill>
              </a:rPr>
              <a:t>FB </a:t>
            </a:r>
            <a:r>
              <a:rPr lang="en-US" sz="1600" b="1" dirty="0">
                <a:solidFill>
                  <a:schemeClr val="accent1"/>
                </a:solidFill>
              </a:rPr>
              <a:t>= 2.45e11; </a:t>
            </a:r>
            <a:r>
              <a:rPr lang="en-US" sz="1600" b="1" dirty="0" err="1">
                <a:solidFill>
                  <a:schemeClr val="accent1"/>
                </a:solidFill>
              </a:rPr>
              <a:t>eps</a:t>
            </a:r>
            <a:r>
              <a:rPr lang="en-US" sz="1600" b="1" baseline="-25000" dirty="0" err="1">
                <a:solidFill>
                  <a:schemeClr val="accent1"/>
                </a:solidFill>
              </a:rPr>
              <a:t>avg</a:t>
            </a:r>
            <a:r>
              <a:rPr lang="en-US" sz="1600" b="1" dirty="0">
                <a:solidFill>
                  <a:schemeClr val="accent1"/>
                </a:solidFill>
              </a:rPr>
              <a:t> = 1.66 um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707A6C-B0E0-AB13-5FFA-F208D2F07D78}"/>
              </a:ext>
            </a:extLst>
          </p:cNvPr>
          <p:cNvSpPr txBox="1"/>
          <p:nvPr/>
        </p:nvSpPr>
        <p:spPr>
          <a:xfrm>
            <a:off x="5616000" y="720000"/>
            <a:ext cx="2736000" cy="360000"/>
          </a:xfrm>
          <a:prstGeom prst="roundRect">
            <a:avLst>
              <a:gd name="adj" fmla="val 23264"/>
            </a:avLst>
          </a:prstGeom>
          <a:solidFill>
            <a:schemeClr val="bg1">
              <a:alpha val="95000"/>
            </a:schemeClr>
          </a:solidFill>
          <a:ln w="1905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</a:rPr>
              <a:t>I</a:t>
            </a:r>
            <a:r>
              <a:rPr lang="en-US" sz="1600" b="1" baseline="-25000" dirty="0">
                <a:solidFill>
                  <a:schemeClr val="accent4"/>
                </a:solidFill>
              </a:rPr>
              <a:t>FB </a:t>
            </a:r>
            <a:r>
              <a:rPr lang="en-US" sz="1600" b="1" dirty="0">
                <a:solidFill>
                  <a:schemeClr val="accent4"/>
                </a:solidFill>
              </a:rPr>
              <a:t>= 2.4e11; </a:t>
            </a:r>
            <a:r>
              <a:rPr lang="en-US" sz="1600" b="1" dirty="0" err="1">
                <a:solidFill>
                  <a:schemeClr val="accent4"/>
                </a:solidFill>
              </a:rPr>
              <a:t>eps</a:t>
            </a:r>
            <a:r>
              <a:rPr lang="en-US" sz="1600" b="1" baseline="-25000" dirty="0" err="1">
                <a:solidFill>
                  <a:schemeClr val="accent4"/>
                </a:solidFill>
              </a:rPr>
              <a:t>avg</a:t>
            </a:r>
            <a:r>
              <a:rPr lang="en-US" sz="1600" b="1" dirty="0">
                <a:solidFill>
                  <a:schemeClr val="accent4"/>
                </a:solidFill>
              </a:rPr>
              <a:t> = 2.25 um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EA03A0D-43A8-E764-4012-15C2D06CFDD0}"/>
              </a:ext>
            </a:extLst>
          </p:cNvPr>
          <p:cNvSpPr/>
          <p:nvPr/>
        </p:nvSpPr>
        <p:spPr>
          <a:xfrm>
            <a:off x="360000" y="3240000"/>
            <a:ext cx="4680000" cy="2664000"/>
          </a:xfrm>
          <a:prstGeom prst="roundRect">
            <a:avLst>
              <a:gd name="adj" fmla="val 4240"/>
            </a:avLst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Highlight</a:t>
            </a:r>
          </a:p>
          <a:p>
            <a:pPr algn="ctr"/>
            <a:endParaRPr lang="en-US" b="1" dirty="0">
              <a:solidFill>
                <a:schemeClr val="accent2"/>
              </a:solidFill>
            </a:endParaRP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Established close-to LIU parameters, repeatedly, with 25 ns standard beam @ 4 x 72 bunches – scrubbing effective!</a:t>
            </a:r>
          </a:p>
          <a:p>
            <a:pPr algn="ctr"/>
            <a:endParaRPr lang="en-US" b="1" dirty="0">
              <a:solidFill>
                <a:schemeClr val="accent2"/>
              </a:solidFill>
            </a:endParaRP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Established LIU parameters </a:t>
            </a: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with BCMS @ 5 x 48 bunches</a:t>
            </a:r>
          </a:p>
        </p:txBody>
      </p:sp>
    </p:spTree>
    <p:extLst>
      <p:ext uri="{BB962C8B-B14F-4D97-AF65-F5344CB8AC3E}">
        <p14:creationId xmlns:p14="http://schemas.microsoft.com/office/powerpoint/2010/main" val="64498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3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703A25-16EA-683C-C5B8-124EE4734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A screenshot of a graph&#10;&#10;Description automatically generated">
            <a:extLst>
              <a:ext uri="{FF2B5EF4-FFF2-40B4-BE49-F238E27FC236}">
                <a16:creationId xmlns:a16="http://schemas.microsoft.com/office/drawing/2014/main" id="{848A6E0D-A91E-A0C6-01BC-6E50F6A8F3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720000"/>
            <a:ext cx="7200000" cy="57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7FD962-D21D-42A4-9C4A-D0A151656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LIU beam performance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A7218-9126-1F8C-8A18-C6C699710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C3772-67F9-43AE-B9AF-9A57DC39E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43DAF-8FBC-7D4A-5A3F-72D9515D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18</a:t>
            </a:fld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4118B97-03F5-F5DB-C103-9BAF1E63FF5F}"/>
              </a:ext>
            </a:extLst>
          </p:cNvPr>
          <p:cNvSpPr/>
          <p:nvPr/>
        </p:nvSpPr>
        <p:spPr>
          <a:xfrm>
            <a:off x="4896000" y="684000"/>
            <a:ext cx="7200000" cy="5760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5201804-3360-33F2-8CAF-E423A1D01341}"/>
              </a:ext>
            </a:extLst>
          </p:cNvPr>
          <p:cNvGrpSpPr/>
          <p:nvPr/>
        </p:nvGrpSpPr>
        <p:grpSpPr>
          <a:xfrm>
            <a:off x="6588000" y="4201918"/>
            <a:ext cx="4810133" cy="2004222"/>
            <a:chOff x="1733564" y="3760560"/>
            <a:chExt cx="4320000" cy="1800000"/>
          </a:xfrm>
          <a:scene3d>
            <a:camera prst="isometricOffAxis2Left"/>
            <a:lightRig rig="threePt" dir="t"/>
          </a:scene3d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C082E39-2E8D-F8C2-120F-73264DC1FBB9}"/>
                </a:ext>
              </a:extLst>
            </p:cNvPr>
            <p:cNvSpPr/>
            <p:nvPr/>
          </p:nvSpPr>
          <p:spPr>
            <a:xfrm>
              <a:off x="4613564" y="4480560"/>
              <a:ext cx="1440000" cy="1080000"/>
            </a:xfrm>
            <a:prstGeom prst="rect">
              <a:avLst/>
            </a:prstGeom>
            <a:sp3d extrusionH="1905000">
              <a:bevelT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8C786A-0807-EF99-47F0-6A2D38E4A7A6}"/>
                </a:ext>
              </a:extLst>
            </p:cNvPr>
            <p:cNvSpPr/>
            <p:nvPr/>
          </p:nvSpPr>
          <p:spPr>
            <a:xfrm>
              <a:off x="1733564" y="4120560"/>
              <a:ext cx="1440000" cy="1440000"/>
            </a:xfrm>
            <a:prstGeom prst="rect">
              <a:avLst/>
            </a:prstGeom>
            <a:sp3d extrusionH="1905000">
              <a:bevelT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5D0AE9D-63AA-57ED-57B6-E9A0E09F87AD}"/>
                </a:ext>
              </a:extLst>
            </p:cNvPr>
            <p:cNvSpPr/>
            <p:nvPr/>
          </p:nvSpPr>
          <p:spPr>
            <a:xfrm>
              <a:off x="3173564" y="3760560"/>
              <a:ext cx="1440000" cy="1800000"/>
            </a:xfrm>
            <a:prstGeom prst="rect">
              <a:avLst/>
            </a:prstGeom>
            <a:sp3d extrusionH="1905000">
              <a:bevelT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DF281-1673-6925-74AC-217548A03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5400000" cy="5256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800" dirty="0"/>
              <a:t>Have been able to </a:t>
            </a:r>
            <a:r>
              <a:rPr lang="en-US" sz="1800" b="1" dirty="0">
                <a:solidFill>
                  <a:schemeClr val="accent1"/>
                </a:solidFill>
              </a:rPr>
              <a:t>identify further potential week points</a:t>
            </a:r>
            <a:r>
              <a:rPr lang="en-US" sz="1800" dirty="0"/>
              <a:t> (i.e., RF coupler) and </a:t>
            </a:r>
            <a:r>
              <a:rPr lang="en-US" sz="1800" b="1" dirty="0">
                <a:solidFill>
                  <a:schemeClr val="accent1"/>
                </a:solidFill>
              </a:rPr>
              <a:t>to consolidate the mitigations </a:t>
            </a:r>
            <a:r>
              <a:rPr lang="en-US" sz="1800" dirty="0"/>
              <a:t>that have been put in place (i.e., </a:t>
            </a:r>
            <a:r>
              <a:rPr lang="en-US" sz="1800" dirty="0" err="1"/>
              <a:t>wirescanners</a:t>
            </a:r>
            <a:r>
              <a:rPr lang="en-US" sz="1800" dirty="0"/>
              <a:t>)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Humongous </a:t>
            </a:r>
            <a:r>
              <a:rPr lang="en-US" sz="1800" b="1" dirty="0">
                <a:solidFill>
                  <a:schemeClr val="accent1"/>
                </a:solidFill>
              </a:rPr>
              <a:t>efforts in modeling, measurement and optimization </a:t>
            </a:r>
            <a:r>
              <a:rPr lang="en-US" sz="1800" dirty="0"/>
              <a:t>have been made to push the brightness limits in the SPS towards the LIU target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Beam </a:t>
            </a:r>
            <a:r>
              <a:rPr lang="en-US" sz="1800" b="1" dirty="0">
                <a:solidFill>
                  <a:schemeClr val="accent1"/>
                </a:solidFill>
              </a:rPr>
              <a:t>quality from PS is essential </a:t>
            </a:r>
            <a:r>
              <a:rPr lang="en-US" sz="1800" dirty="0"/>
              <a:t>(brightness, bunch splitting balance, bunch length at extraction,…)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But </a:t>
            </a:r>
            <a:r>
              <a:rPr lang="en-US" sz="1800" b="1" dirty="0">
                <a:solidFill>
                  <a:schemeClr val="accent1"/>
                </a:solidFill>
              </a:rPr>
              <a:t>not yet solid reproducible</a:t>
            </a:r>
            <a:r>
              <a:rPr lang="en-US" sz="1800" dirty="0"/>
              <a:t>… see setting up and tuning, PS splitting,…</a:t>
            </a:r>
          </a:p>
          <a:p>
            <a:pPr algn="just"/>
            <a:endParaRPr lang="en-US" sz="1800" dirty="0"/>
          </a:p>
          <a:p>
            <a:pPr algn="just">
              <a:buClr>
                <a:schemeClr val="tx1"/>
              </a:buClr>
            </a:pPr>
            <a:r>
              <a:rPr lang="en-US" sz="1800" b="1" dirty="0">
                <a:solidFill>
                  <a:schemeClr val="accent1"/>
                </a:solidFill>
              </a:rPr>
              <a:t>We need a reliability run to demonstrate LIU beams are actually operational!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C308B5D-9320-81AA-5558-C0A30B25D975}"/>
              </a:ext>
            </a:extLst>
          </p:cNvPr>
          <p:cNvSpPr>
            <a:spLocks noChangeAspect="1"/>
          </p:cNvSpPr>
          <p:nvPr/>
        </p:nvSpPr>
        <p:spPr>
          <a:xfrm>
            <a:off x="8929041" y="2664000"/>
            <a:ext cx="1202534" cy="1202534"/>
          </a:xfrm>
          <a:prstGeom prst="ellipse">
            <a:avLst/>
          </a:prstGeom>
          <a:scene3d>
            <a:camera prst="orthographicFront"/>
            <a:lightRig rig="threePt" dir="t"/>
          </a:scene3d>
          <a:sp3d prstMaterial="plastic">
            <a:bevelT w="635000" h="6350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Egencia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B804642-1586-EBE6-AF8F-AEFE5ABC62AB}"/>
              </a:ext>
            </a:extLst>
          </p:cNvPr>
          <p:cNvSpPr>
            <a:spLocks noChangeAspect="1"/>
          </p:cNvSpPr>
          <p:nvPr/>
        </p:nvSpPr>
        <p:spPr>
          <a:xfrm>
            <a:off x="10425466" y="3690465"/>
            <a:ext cx="1202534" cy="1202534"/>
          </a:xfrm>
          <a:prstGeom prst="ellipse">
            <a:avLst/>
          </a:prstGeom>
          <a:scene3d>
            <a:camera prst="orthographicFront"/>
            <a:lightRig rig="threePt" dir="t"/>
          </a:scene3d>
          <a:sp3d prstMaterial="plastic">
            <a:bevelT w="635000" h="6350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General Relativity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B9ABB1F-92BD-084C-7145-5D54BF4271B8}"/>
              </a:ext>
            </a:extLst>
          </p:cNvPr>
          <p:cNvSpPr/>
          <p:nvPr/>
        </p:nvSpPr>
        <p:spPr>
          <a:xfrm>
            <a:off x="7319966" y="2803973"/>
            <a:ext cx="1202534" cy="1202534"/>
          </a:xfrm>
          <a:prstGeom prst="ellipse">
            <a:avLst/>
          </a:prstGeom>
          <a:scene3d>
            <a:camera prst="orthographicFront"/>
            <a:lightRig rig="threePt" dir="t"/>
          </a:scene3d>
          <a:sp3d prstMaterial="plastic">
            <a:bevelT w="635000" h="6350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>
                <a:solidFill>
                  <a:schemeClr val="bg1"/>
                </a:solidFill>
              </a:rPr>
              <a:t>Laslett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187AF2-B4D4-A205-8064-C4CF99F70C0D}"/>
              </a:ext>
            </a:extLst>
          </p:cNvPr>
          <p:cNvSpPr txBox="1"/>
          <p:nvPr/>
        </p:nvSpPr>
        <p:spPr>
          <a:xfrm>
            <a:off x="8683338" y="5022056"/>
            <a:ext cx="639342" cy="113089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6000" b="1" dirty="0">
                <a:ln/>
                <a:solidFill>
                  <a:srgbClr val="333333"/>
                </a:solidFill>
              </a:rPr>
              <a:t>1</a:t>
            </a:r>
            <a:endParaRPr lang="en-GB" sz="6000" b="1" dirty="0">
              <a:ln/>
              <a:solidFill>
                <a:srgbClr val="333333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21E668-DC40-5BB9-0222-0CAF395191A8}"/>
              </a:ext>
            </a:extLst>
          </p:cNvPr>
          <p:cNvSpPr txBox="1"/>
          <p:nvPr/>
        </p:nvSpPr>
        <p:spPr>
          <a:xfrm>
            <a:off x="7236681" y="4814764"/>
            <a:ext cx="639342" cy="1130897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6000" b="1" dirty="0">
                <a:ln/>
                <a:solidFill>
                  <a:srgbClr val="333333"/>
                </a:solidFill>
              </a:rPr>
              <a:t>2</a:t>
            </a:r>
            <a:endParaRPr lang="en-GB" sz="6000" b="1" dirty="0">
              <a:ln/>
              <a:solidFill>
                <a:srgbClr val="333333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00C187-6480-6769-F68F-5DC217DD8A1C}"/>
              </a:ext>
            </a:extLst>
          </p:cNvPr>
          <p:cNvSpPr txBox="1"/>
          <p:nvPr/>
        </p:nvSpPr>
        <p:spPr>
          <a:xfrm>
            <a:off x="10129625" y="5271385"/>
            <a:ext cx="639342" cy="1130897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6000" b="1" dirty="0">
                <a:ln/>
                <a:solidFill>
                  <a:srgbClr val="333333"/>
                </a:solidFill>
              </a:rPr>
              <a:t>3</a:t>
            </a:r>
            <a:endParaRPr lang="en-GB" sz="6000" b="1" dirty="0">
              <a:ln/>
              <a:solidFill>
                <a:srgbClr val="333333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D654DCC-2EB8-73F9-F830-3DC81AF3738C}"/>
              </a:ext>
            </a:extLst>
          </p:cNvPr>
          <p:cNvGrpSpPr>
            <a:grpSpLocks noChangeAspect="1"/>
          </p:cNvGrpSpPr>
          <p:nvPr/>
        </p:nvGrpSpPr>
        <p:grpSpPr>
          <a:xfrm>
            <a:off x="8748000" y="72000"/>
            <a:ext cx="1656000" cy="2520000"/>
            <a:chOff x="8640000" y="72000"/>
            <a:chExt cx="1800000" cy="2520000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D4DEA326-98C7-BB07-5967-381A58217B9F}"/>
                </a:ext>
              </a:extLst>
            </p:cNvPr>
            <p:cNvSpPr/>
            <p:nvPr/>
          </p:nvSpPr>
          <p:spPr>
            <a:xfrm>
              <a:off x="8640000" y="72000"/>
              <a:ext cx="1800000" cy="2520000"/>
            </a:xfrm>
            <a:prstGeom prst="roundRect">
              <a:avLst>
                <a:gd name="adj" fmla="val 7364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Understanding how to reasonably avoid being out-of-policy in Egencia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0B89D0C-A7DD-FF91-D2E1-6E380637B03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30000" y="1800000"/>
              <a:ext cx="1620000" cy="591200"/>
              <a:chOff x="3822150" y="-660687"/>
              <a:chExt cx="5219700" cy="1905000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96DE45ED-695F-EA48-9FDE-F9DD4841A6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22150" y="-660687"/>
                <a:ext cx="5219700" cy="1905000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070E3476-82EE-B15E-DFF2-0D979A7B07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22441" t="23669" r="13428" b="22829"/>
              <a:stretch/>
            </p:blipFill>
            <p:spPr>
              <a:xfrm>
                <a:off x="8069850" y="-660687"/>
                <a:ext cx="972000" cy="1088324"/>
              </a:xfrm>
              <a:prstGeom prst="rect">
                <a:avLst/>
              </a:prstGeom>
            </p:spPr>
          </p:pic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5251805-A2BC-D868-DB24-1A41BE4EFB0C}"/>
              </a:ext>
            </a:extLst>
          </p:cNvPr>
          <p:cNvGrpSpPr/>
          <p:nvPr/>
        </p:nvGrpSpPr>
        <p:grpSpPr>
          <a:xfrm>
            <a:off x="10476000" y="72000"/>
            <a:ext cx="1655999" cy="2520000"/>
            <a:chOff x="10476000" y="72000"/>
            <a:chExt cx="1655999" cy="2520000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27294BB2-F114-88ED-E488-E6D95014DE3E}"/>
                </a:ext>
              </a:extLst>
            </p:cNvPr>
            <p:cNvSpPr/>
            <p:nvPr/>
          </p:nvSpPr>
          <p:spPr>
            <a:xfrm>
              <a:off x="10476000" y="72000"/>
              <a:ext cx="1655999" cy="2520000"/>
            </a:xfrm>
            <a:prstGeom prst="roundRect">
              <a:avLst>
                <a:gd name="adj" fmla="val 7364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Einstein’s General Relativity Theory</a:t>
              </a:r>
              <a:endParaRPr lang="en-US" dirty="0"/>
            </a:p>
          </p:txBody>
        </p:sp>
        <p:pic>
          <p:nvPicPr>
            <p:cNvPr id="30" name="Picture 2" descr="Albert Einstein - Genie und Wissenschaftler - [GEOLINO]">
              <a:extLst>
                <a:ext uri="{FF2B5EF4-FFF2-40B4-BE49-F238E27FC236}">
                  <a16:creationId xmlns:a16="http://schemas.microsoft.com/office/drawing/2014/main" id="{C0EFA0C0-82A3-3321-2354-5ED480D03C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62532" y="1332000"/>
              <a:ext cx="882934" cy="11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88A1BE2-E73F-A37B-F451-D0E0DDF59055}"/>
              </a:ext>
            </a:extLst>
          </p:cNvPr>
          <p:cNvGrpSpPr/>
          <p:nvPr/>
        </p:nvGrpSpPr>
        <p:grpSpPr>
          <a:xfrm>
            <a:off x="7020000" y="72000"/>
            <a:ext cx="1656000" cy="2520000"/>
            <a:chOff x="7020000" y="72000"/>
            <a:chExt cx="1656000" cy="252000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3EEF59C-7AE3-0946-3190-1EABBA759D4F}"/>
                </a:ext>
              </a:extLst>
            </p:cNvPr>
            <p:cNvGrpSpPr/>
            <p:nvPr/>
          </p:nvGrpSpPr>
          <p:grpSpPr>
            <a:xfrm>
              <a:off x="7020000" y="72000"/>
              <a:ext cx="1656000" cy="2520000"/>
              <a:chOff x="7020000" y="72000"/>
              <a:chExt cx="1656000" cy="2520000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F178E688-6100-BCA8-309D-48072B8D865C}"/>
                  </a:ext>
                </a:extLst>
              </p:cNvPr>
              <p:cNvSpPr/>
              <p:nvPr/>
            </p:nvSpPr>
            <p:spPr>
              <a:xfrm>
                <a:off x="7020000" y="72000"/>
                <a:ext cx="1656000" cy="2520000"/>
              </a:xfrm>
              <a:prstGeom prst="roundRect">
                <a:avLst>
                  <a:gd name="adj" fmla="val 7364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</a:rPr>
                  <a:t>Correcting the </a:t>
                </a:r>
                <a:r>
                  <a:rPr lang="en-US" b="1" dirty="0" err="1">
                    <a:solidFill>
                      <a:schemeClr val="tx1"/>
                    </a:solidFill>
                  </a:rPr>
                  <a:t>Laslett</a:t>
                </a:r>
                <a:r>
                  <a:rPr lang="en-US" b="1" dirty="0">
                    <a:solidFill>
                      <a:schemeClr val="tx1"/>
                    </a:solidFill>
                  </a:rPr>
                  <a:t> tune shift in the SPS</a:t>
                </a:r>
                <a:endParaRPr lang="en-US" dirty="0"/>
              </a:p>
            </p:txBody>
          </p:sp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A51CF18E-CC8F-CBA8-3F85-A1340DEE89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92000" y="1476000"/>
                <a:ext cx="1512000" cy="1008857"/>
              </a:xfrm>
              <a:prstGeom prst="rect">
                <a:avLst/>
              </a:prstGeom>
            </p:spPr>
          </p:pic>
        </p:grp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D5DC0FD-62D0-20B6-37B7-C404B9732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72000" y="1260000"/>
              <a:ext cx="1152000" cy="13170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037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07458-5748-E6E8-65FA-7FCA443ADC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91197-19BA-C83E-8250-F0FDA97F6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LIU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E7F7DF-3C39-259E-2012-BBC566A3A5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4464000" cy="5256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Essentially no issues with MKDH, MKDV or MKPs – </a:t>
            </a:r>
            <a:r>
              <a:rPr lang="en-US" sz="1800" b="1" dirty="0">
                <a:solidFill>
                  <a:schemeClr val="accent1"/>
                </a:solidFill>
              </a:rPr>
              <a:t>completed scrubbing </a:t>
            </a:r>
            <a:r>
              <a:rPr lang="en-US" sz="1800" dirty="0"/>
              <a:t>of MKDH and MKP-L using the </a:t>
            </a:r>
            <a:r>
              <a:rPr lang="en-US" sz="1800" b="1" dirty="0">
                <a:solidFill>
                  <a:schemeClr val="accent1"/>
                </a:solidFill>
              </a:rPr>
              <a:t>long flat top cycle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Had the </a:t>
            </a:r>
            <a:r>
              <a:rPr lang="en-US" sz="1800" b="1" dirty="0">
                <a:solidFill>
                  <a:schemeClr val="accent1"/>
                </a:solidFill>
              </a:rPr>
              <a:t>chance to test recovery times </a:t>
            </a:r>
            <a:r>
              <a:rPr lang="en-US" sz="1800" dirty="0"/>
              <a:t>after opening the machine, thanks to various dipole exchanges and RF interventions!</a:t>
            </a:r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0AE52-3AD5-F608-C18C-806A06411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A22BA-FCD6-4499-2D20-18501F228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CAEA2-A2C9-D9B5-9E96-DC8A7B7FA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19</a:t>
            </a:fld>
            <a:endParaRPr lang="en-GB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15F5756-370A-C497-6FC9-FD4679663869}"/>
              </a:ext>
            </a:extLst>
          </p:cNvPr>
          <p:cNvSpPr/>
          <p:nvPr/>
        </p:nvSpPr>
        <p:spPr>
          <a:xfrm>
            <a:off x="4896000" y="648000"/>
            <a:ext cx="7200000" cy="5760000"/>
          </a:xfrm>
          <a:prstGeom prst="roundRect">
            <a:avLst>
              <a:gd name="adj" fmla="val 3140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tlCol="0" anchor="t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Beam-induced vacuum pressures after exchange of magnets </a:t>
            </a:r>
            <a:r>
              <a:rPr lang="en-US" sz="1600" b="1" dirty="0">
                <a:solidFill>
                  <a:schemeClr val="accent1"/>
                </a:solidFill>
              </a:rPr>
              <a:t>have not prevented operation of LHC or LIU beams</a:t>
            </a:r>
            <a:r>
              <a:rPr lang="en-US" sz="1600" dirty="0">
                <a:solidFill>
                  <a:schemeClr val="tx2"/>
                </a:solidFill>
              </a:rPr>
              <a:t>; a-C coating of new magnets + relaxed thresholds (1e-5 mbar) appear sufficient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Pressures could still be larger than 2e-5 mbar if exchanged magnet is closer to valves and/or if beam has a higher intensity; scrubbing would take a few hours if thresholds cannot be relaxed…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0EACFD-693A-B984-DDC1-153E54BA43E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000" y="2736000"/>
            <a:ext cx="6094656" cy="3683267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697DA91-9329-CC00-0F3F-3F5B6047878A}"/>
              </a:ext>
            </a:extLst>
          </p:cNvPr>
          <p:cNvSpPr/>
          <p:nvPr/>
        </p:nvSpPr>
        <p:spPr>
          <a:xfrm>
            <a:off x="335998" y="3456000"/>
            <a:ext cx="5184000" cy="2592000"/>
          </a:xfrm>
          <a:prstGeom prst="roundRect">
            <a:avLst>
              <a:gd name="adj" fmla="val 5175"/>
            </a:avLst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b="1" dirty="0">
                <a:solidFill>
                  <a:schemeClr val="tx2"/>
                </a:solidFill>
              </a:rPr>
              <a:t>‘24 magnet exchanges:</a:t>
            </a:r>
          </a:p>
          <a:p>
            <a:pPr algn="just"/>
            <a:endParaRPr lang="en-US" sz="14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01/03/2024, MBA 61390 (VPIA_61380, VGHB_61340)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1e-5 mbar in pump and gauge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30/05/2024, MBA 63450 (VPIA_63440)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2e-5 mbar in pump with LHC beam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10/06/2024, MBB 63530 (VPIA_63520)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&lt; 1e-6 mbar in pump (both LIU and LHC beams)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17/06/2024, MBA 41050 (VPIA_41040)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2e-5 mbar with LHC beam, 1e-5 mbar in pump with LIU beam, decreased to 5e-6 mbar in 8 hours 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39DC0E7-B5D2-9178-1CAC-A40AD84376AF}"/>
              </a:ext>
            </a:extLst>
          </p:cNvPr>
          <p:cNvSpPr/>
          <p:nvPr/>
        </p:nvSpPr>
        <p:spPr>
          <a:xfrm>
            <a:off x="360000" y="3240000"/>
            <a:ext cx="4680000" cy="2664000"/>
          </a:xfrm>
          <a:prstGeom prst="roundRect">
            <a:avLst>
              <a:gd name="adj" fmla="val 4240"/>
            </a:avLst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Highlight</a:t>
            </a:r>
          </a:p>
          <a:p>
            <a:pPr algn="ctr"/>
            <a:endParaRPr lang="en-US" b="1" dirty="0">
              <a:solidFill>
                <a:schemeClr val="accent2"/>
              </a:solidFill>
            </a:endParaRP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Yearly scrubbing does the job with tailored scrubbing strategy!</a:t>
            </a:r>
          </a:p>
          <a:p>
            <a:pPr algn="ctr"/>
            <a:endParaRPr lang="en-US" b="1" dirty="0">
              <a:solidFill>
                <a:schemeClr val="accent2"/>
              </a:solidFill>
            </a:endParaRP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Demonstrated re-establishing LIU performance after machine opening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9BFCC2-5A71-50BD-849C-0517A79EBCBE}"/>
              </a:ext>
            </a:extLst>
          </p:cNvPr>
          <p:cNvSpPr txBox="1"/>
          <p:nvPr/>
        </p:nvSpPr>
        <p:spPr>
          <a:xfrm>
            <a:off x="10548000" y="2520000"/>
            <a:ext cx="12741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K. </a:t>
            </a:r>
            <a:r>
              <a:rPr lang="en-US" sz="1600" b="1" dirty="0" err="1">
                <a:solidFill>
                  <a:schemeClr val="accent6"/>
                </a:solidFill>
              </a:rPr>
              <a:t>Paraschou</a:t>
            </a:r>
            <a:endParaRPr lang="en-US" sz="16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59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6000" y="1584000"/>
            <a:ext cx="10080000" cy="216000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JAP24</a:t>
            </a:r>
            <a:br>
              <a:rPr lang="en-US" dirty="0"/>
            </a:br>
            <a:br>
              <a:rPr lang="en-US" sz="4800" dirty="0"/>
            </a:br>
            <a:r>
              <a:rPr lang="en-US" sz="4800" dirty="0"/>
              <a:t>Injectors performance overview and highlights in 2024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Kevin Li</a:t>
            </a:r>
            <a:endParaRPr lang="en-US" b="1" dirty="0"/>
          </a:p>
          <a:p>
            <a:pPr algn="l"/>
            <a:endParaRPr lang="en-US" sz="1800" dirty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r>
              <a:rPr lang="en-US" sz="1800" b="0" dirty="0">
                <a:solidFill>
                  <a:schemeClr val="bg2">
                    <a:lumMod val="50000"/>
                  </a:schemeClr>
                </a:solidFill>
              </a:rPr>
              <a:t>with contributions from P. </a:t>
            </a:r>
            <a:r>
              <a:rPr lang="en-US" sz="1800" b="0" dirty="0" err="1">
                <a:solidFill>
                  <a:schemeClr val="bg2">
                    <a:lumMod val="50000"/>
                  </a:schemeClr>
                </a:solidFill>
              </a:rPr>
              <a:t>Arrutia</a:t>
            </a:r>
            <a:r>
              <a:rPr lang="en-US" sz="1800" b="0" dirty="0">
                <a:solidFill>
                  <a:schemeClr val="bg2">
                    <a:lumMod val="50000"/>
                  </a:schemeClr>
                </a:solidFill>
              </a:rPr>
              <a:t>, F. </a:t>
            </a:r>
            <a:r>
              <a:rPr lang="en-US" sz="1800" b="0" dirty="0" err="1">
                <a:solidFill>
                  <a:schemeClr val="bg2">
                    <a:lumMod val="50000"/>
                  </a:schemeClr>
                </a:solidFill>
              </a:rPr>
              <a:t>Asvesta</a:t>
            </a:r>
            <a:r>
              <a:rPr lang="en-US" sz="1800" b="0" dirty="0">
                <a:solidFill>
                  <a:schemeClr val="bg2">
                    <a:lumMod val="50000"/>
                  </a:schemeClr>
                </a:solidFill>
              </a:rPr>
              <a:t>, H. </a:t>
            </a:r>
            <a:r>
              <a:rPr lang="en-US" sz="1800" b="0" dirty="0" err="1">
                <a:solidFill>
                  <a:schemeClr val="bg2">
                    <a:lumMod val="50000"/>
                  </a:schemeClr>
                </a:solidFill>
              </a:rPr>
              <a:t>Bartosik</a:t>
            </a:r>
            <a:r>
              <a:rPr lang="en-US" sz="1800" b="0" dirty="0">
                <a:solidFill>
                  <a:schemeClr val="bg2">
                    <a:lumMod val="50000"/>
                  </a:schemeClr>
                </a:solidFill>
              </a:rPr>
              <a:t>, E. De La Fuente Garcia, G. </a:t>
            </a:r>
            <a:r>
              <a:rPr lang="en-US" sz="1800" b="0" dirty="0" err="1">
                <a:solidFill>
                  <a:schemeClr val="bg2">
                    <a:lumMod val="50000"/>
                  </a:schemeClr>
                </a:solidFill>
              </a:rPr>
              <a:t>Kotzian</a:t>
            </a:r>
            <a:r>
              <a:rPr lang="en-US" sz="1800" b="0" dirty="0">
                <a:solidFill>
                  <a:schemeClr val="bg2">
                    <a:lumMod val="50000"/>
                  </a:schemeClr>
                </a:solidFill>
              </a:rPr>
              <a:t>, G. </a:t>
            </a:r>
            <a:r>
              <a:rPr lang="en-US" sz="1800" b="0" dirty="0" err="1">
                <a:solidFill>
                  <a:schemeClr val="bg2">
                    <a:lumMod val="50000"/>
                  </a:schemeClr>
                </a:solidFill>
              </a:rPr>
              <a:t>Rumolo</a:t>
            </a:r>
            <a:r>
              <a:rPr lang="en-US" sz="1800" b="0" dirty="0">
                <a:solidFill>
                  <a:schemeClr val="bg2">
                    <a:lumMod val="50000"/>
                  </a:schemeClr>
                </a:solidFill>
              </a:rPr>
              <a:t>, M. Schenk, G. </a:t>
            </a:r>
            <a:r>
              <a:rPr lang="en-US" sz="1800" b="0" dirty="0" err="1">
                <a:solidFill>
                  <a:schemeClr val="bg2">
                    <a:lumMod val="50000"/>
                  </a:schemeClr>
                </a:solidFill>
              </a:rPr>
              <a:t>Papotti</a:t>
            </a:r>
            <a:r>
              <a:rPr lang="en-US" sz="1800" b="0" dirty="0">
                <a:solidFill>
                  <a:schemeClr val="bg2">
                    <a:lumMod val="50000"/>
                  </a:schemeClr>
                </a:solidFill>
              </a:rPr>
              <a:t>, T. </a:t>
            </a:r>
            <a:r>
              <a:rPr lang="en-US" sz="1800" b="0" dirty="0" err="1">
                <a:solidFill>
                  <a:schemeClr val="bg2">
                    <a:lumMod val="50000"/>
                  </a:schemeClr>
                </a:solidFill>
              </a:rPr>
              <a:t>Prebibaj</a:t>
            </a:r>
            <a:r>
              <a:rPr lang="en-US" sz="1800" b="0" dirty="0">
                <a:solidFill>
                  <a:schemeClr val="bg2">
                    <a:lumMod val="50000"/>
                  </a:schemeClr>
                </a:solidFill>
              </a:rPr>
              <a:t>, L. Sito, I. Mases Sole, F. </a:t>
            </a:r>
            <a:r>
              <a:rPr lang="en-US" sz="1800" b="0" dirty="0" err="1">
                <a:solidFill>
                  <a:schemeClr val="bg2">
                    <a:lumMod val="50000"/>
                  </a:schemeClr>
                </a:solidFill>
              </a:rPr>
              <a:t>Velotti</a:t>
            </a:r>
            <a:r>
              <a:rPr lang="en-US" sz="1800" b="0" dirty="0">
                <a:solidFill>
                  <a:schemeClr val="bg2">
                    <a:lumMod val="50000"/>
                  </a:schemeClr>
                </a:solidFill>
              </a:rPr>
              <a:t>, C. </a:t>
            </a:r>
            <a:r>
              <a:rPr lang="en-US" sz="1800" b="0" dirty="0" err="1">
                <a:solidFill>
                  <a:schemeClr val="bg2">
                    <a:lumMod val="50000"/>
                  </a:schemeClr>
                </a:solidFill>
              </a:rPr>
              <a:t>Zannini</a:t>
            </a:r>
            <a:r>
              <a:rPr lang="en-US" sz="1800" b="0" dirty="0">
                <a:solidFill>
                  <a:schemeClr val="bg2">
                    <a:lumMod val="50000"/>
                  </a:schemeClr>
                </a:solidFill>
              </a:rPr>
              <a:t> and many more</a:t>
            </a:r>
          </a:p>
        </p:txBody>
      </p:sp>
    </p:spTree>
    <p:extLst>
      <p:ext uri="{BB962C8B-B14F-4D97-AF65-F5344CB8AC3E}">
        <p14:creationId xmlns:p14="http://schemas.microsoft.com/office/powerpoint/2010/main" val="22410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450">
        <p:fade/>
      </p:transition>
    </mc:Choice>
    <mc:Fallback xmlns="">
      <p:transition spd="med" advTm="6045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603E4-4534-F66D-BE91-A828877B9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712CD-10D9-15E2-23D5-FA5F8D76C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LHC ion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2B088-4E4C-2733-87B1-277921DC2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4676267" cy="5256000"/>
          </a:xfrm>
        </p:spPr>
        <p:txBody>
          <a:bodyPr/>
          <a:lstStyle/>
          <a:p>
            <a:pPr algn="just"/>
            <a:r>
              <a:rPr lang="en-US" dirty="0"/>
              <a:t>R. Bruce @ Chamonix ‘24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All </a:t>
            </a:r>
            <a:r>
              <a:rPr lang="en-US" b="1" dirty="0">
                <a:solidFill>
                  <a:schemeClr val="accent1"/>
                </a:solidFill>
              </a:rPr>
              <a:t>LHC items </a:t>
            </a:r>
            <a:r>
              <a:rPr lang="en-US" dirty="0"/>
              <a:t>tackled…</a:t>
            </a:r>
          </a:p>
          <a:p>
            <a:pPr algn="just"/>
            <a:r>
              <a:rPr lang="en-US" dirty="0"/>
              <a:t>+ thorough and </a:t>
            </a:r>
            <a:r>
              <a:rPr lang="en-US" b="1" dirty="0">
                <a:solidFill>
                  <a:schemeClr val="accent1"/>
                </a:solidFill>
              </a:rPr>
              <a:t>dedicated work in injectors</a:t>
            </a:r>
            <a:r>
              <a:rPr lang="en-US" dirty="0"/>
              <a:t> for beam quality optimization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2B560-227F-44EC-C48C-9F447A24F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967C4-E1C6-DDFB-6714-B686FB8F4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BD6C8-AF06-19E3-FEDE-F492181B3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A8401C-2899-22AE-2E2D-0DAAA44888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21" t="39443" r="38892" b="25660"/>
          <a:stretch/>
        </p:blipFill>
        <p:spPr>
          <a:xfrm>
            <a:off x="6480000" y="862583"/>
            <a:ext cx="5256000" cy="17123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D630DE-0A8C-AB82-34BC-E2604435C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2000" y="3492000"/>
            <a:ext cx="4896000" cy="27159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8564FB-3506-E816-228A-EF34EC43833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r="23566"/>
          <a:stretch/>
        </p:blipFill>
        <p:spPr>
          <a:xfrm>
            <a:off x="432000" y="2880000"/>
            <a:ext cx="5112000" cy="320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55EB8-709B-ED42-755F-72631105A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8FBAB-0BB9-C177-37C9-C63CC7B7B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LHC ion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A66C2-7A6C-CFB6-C825-9FAA4FF80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4676267" cy="5256000"/>
          </a:xfrm>
        </p:spPr>
        <p:txBody>
          <a:bodyPr/>
          <a:lstStyle/>
          <a:p>
            <a:pPr algn="just"/>
            <a:r>
              <a:rPr lang="en-US" dirty="0"/>
              <a:t>R. Bruce @ Chamonix ‘24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All </a:t>
            </a:r>
            <a:r>
              <a:rPr lang="en-US" b="1" dirty="0">
                <a:solidFill>
                  <a:schemeClr val="accent1"/>
                </a:solidFill>
              </a:rPr>
              <a:t>LHC items </a:t>
            </a:r>
            <a:r>
              <a:rPr lang="en-US" dirty="0"/>
              <a:t>tackled…</a:t>
            </a:r>
          </a:p>
          <a:p>
            <a:pPr algn="just"/>
            <a:r>
              <a:rPr lang="en-US" dirty="0"/>
              <a:t>+ thorough and </a:t>
            </a:r>
            <a:r>
              <a:rPr lang="en-US" b="1" dirty="0">
                <a:solidFill>
                  <a:schemeClr val="accent1"/>
                </a:solidFill>
              </a:rPr>
              <a:t>dedicated work in injectors</a:t>
            </a:r>
            <a:r>
              <a:rPr lang="en-US" dirty="0"/>
              <a:t> for beam quality optimization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… resulted in </a:t>
            </a:r>
            <a:r>
              <a:rPr lang="en-US" b="1" dirty="0">
                <a:solidFill>
                  <a:schemeClr val="accent1"/>
                </a:solidFill>
              </a:rPr>
              <a:t>unprecedented intensities </a:t>
            </a:r>
            <a:r>
              <a:rPr lang="en-US" dirty="0"/>
              <a:t>– which could actually be handled by the LHC…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… and reaching the ‘impossible’ goal of 1.9 nb-1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8B8CF-810A-65F6-F8F2-FDFCF5F67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95342-9A78-63CC-0A63-68886D764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F6924-D816-4807-400C-65CF32F59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9B5B9B-4B1A-96D6-C043-6342277CF50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802"/>
          <a:stretch/>
        </p:blipFill>
        <p:spPr>
          <a:xfrm>
            <a:off x="5544000" y="1407121"/>
            <a:ext cx="6480000" cy="40437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C7E849-B318-B1FB-FB81-C95F7E56587B}"/>
              </a:ext>
            </a:extLst>
          </p:cNvPr>
          <p:cNvSpPr txBox="1"/>
          <p:nvPr/>
        </p:nvSpPr>
        <p:spPr>
          <a:xfrm>
            <a:off x="10548000" y="5616000"/>
            <a:ext cx="891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R. Bruce</a:t>
            </a:r>
          </a:p>
        </p:txBody>
      </p:sp>
    </p:spTree>
    <p:extLst>
      <p:ext uri="{BB962C8B-B14F-4D97-AF65-F5344CB8AC3E}">
        <p14:creationId xmlns:p14="http://schemas.microsoft.com/office/powerpoint/2010/main" val="390161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66A3FF-7BEE-FD0A-911D-61AFDE3A2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BCA79-CB68-298B-8F03-529E945C8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LHC ion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6D2B2-F314-6E96-F0B0-C4D5A01A0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4676267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How was it possible?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Developed LEIR intensities – 8 injections and improved transmission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Further optimization of slip stacking process, working point optimization, and…</a:t>
            </a:r>
          </a:p>
          <a:p>
            <a:pPr algn="just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F6D7F-307F-86E7-F1CB-AB1757C1E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08A4B-FC6F-7E18-B666-106BC973B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ECF0A-4E6F-AE9F-053B-37B9D5949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22</a:t>
            </a:fld>
            <a:endParaRPr lang="en-GB"/>
          </a:p>
        </p:txBody>
      </p:sp>
      <p:pic>
        <p:nvPicPr>
          <p:cNvPr id="8" name="Picture 6" descr="Image preview">
            <a:extLst>
              <a:ext uri="{FF2B5EF4-FFF2-40B4-BE49-F238E27FC236}">
                <a16:creationId xmlns:a16="http://schemas.microsoft.com/office/drawing/2014/main" id="{48C90F9F-DB3B-3B89-D9F3-4E6CEB1B0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00" y="3240000"/>
            <a:ext cx="648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 preview">
            <a:extLst>
              <a:ext uri="{FF2B5EF4-FFF2-40B4-BE49-F238E27FC236}">
                <a16:creationId xmlns:a16="http://schemas.microsoft.com/office/drawing/2014/main" id="{C7CC204E-FFB8-5803-7CBB-6C22B6D48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000" y="288000"/>
            <a:ext cx="4932000" cy="30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D21F27-F264-C377-7B38-F500F974080A}"/>
              </a:ext>
            </a:extLst>
          </p:cNvPr>
          <p:cNvSpPr txBox="1"/>
          <p:nvPr/>
        </p:nvSpPr>
        <p:spPr>
          <a:xfrm>
            <a:off x="10548000" y="5832000"/>
            <a:ext cx="1517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T. </a:t>
            </a:r>
            <a:r>
              <a:rPr lang="en-US" sz="1600" b="1" dirty="0" err="1">
                <a:solidFill>
                  <a:schemeClr val="accent6"/>
                </a:solidFill>
              </a:rPr>
              <a:t>Argyropoulos</a:t>
            </a:r>
            <a:endParaRPr lang="en-US" sz="16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97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B7054-CBCA-7A06-D5BF-5AA8D22E5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1A52-B80A-4D73-0050-EE393D751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LHC ion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F656B-CB8D-BD46-1B52-32D1CFFE1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4676267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How was it possible?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Developed LEIR intensities – 8 injections and improved transmission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Further optimization of slip stacking process, working point optimization, and…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… 50 Hz compensation – improved transmission by almost 20%!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Record intensities, well beyond LIU target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0F25A-363C-3843-C242-E01AB5531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2303A-0BC3-F0A4-D700-678539F9F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4EAAB-328F-2035-1653-6172D0D18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23</a:t>
            </a:fld>
            <a:endParaRPr lang="en-GB"/>
          </a:p>
        </p:txBody>
      </p:sp>
      <p:pic>
        <p:nvPicPr>
          <p:cNvPr id="7" name="Picture 2" descr="Image preview">
            <a:extLst>
              <a:ext uri="{FF2B5EF4-FFF2-40B4-BE49-F238E27FC236}">
                <a16:creationId xmlns:a16="http://schemas.microsoft.com/office/drawing/2014/main" id="{DC7E20F4-4AAB-3DE0-6455-70EF904D0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00" y="1296000"/>
            <a:ext cx="6840000" cy="42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C13DC881-2223-9738-E901-5E813D09A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00" y="1296000"/>
            <a:ext cx="6840000" cy="42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C7AAD4-A2D8-58BD-C73E-A6C1DE21188A}"/>
              </a:ext>
            </a:extLst>
          </p:cNvPr>
          <p:cNvSpPr txBox="1"/>
          <p:nvPr/>
        </p:nvSpPr>
        <p:spPr>
          <a:xfrm>
            <a:off x="2160000" y="5400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ln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S4: Ions: overview and outlook across the complex</a:t>
            </a:r>
          </a:p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M. </a:t>
            </a:r>
            <a:r>
              <a:rPr lang="en-US" sz="1600" b="1" dirty="0" err="1">
                <a:solidFill>
                  <a:srgbClr val="7030A0"/>
                </a:solidFill>
                <a:sym typeface="Wingdings" pitchFamily="2" charset="2"/>
              </a:rPr>
              <a:t>Slupecki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F6E1C08-96C1-06B3-D2CA-115F101D72CC}"/>
              </a:ext>
            </a:extLst>
          </p:cNvPr>
          <p:cNvSpPr/>
          <p:nvPr/>
        </p:nvSpPr>
        <p:spPr>
          <a:xfrm>
            <a:off x="360000" y="1404000"/>
            <a:ext cx="4680000" cy="3734396"/>
          </a:xfrm>
          <a:prstGeom prst="roundRect">
            <a:avLst>
              <a:gd name="adj" fmla="val 3550"/>
            </a:avLst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Highlight</a:t>
            </a:r>
          </a:p>
          <a:p>
            <a:pPr algn="ctr"/>
            <a:endParaRPr lang="en-US" sz="2000" b="1" dirty="0">
              <a:solidFill>
                <a:schemeClr val="accent2"/>
              </a:solidFill>
            </a:endParaRPr>
          </a:p>
          <a:p>
            <a:pPr algn="ctr"/>
            <a:r>
              <a:rPr lang="en-US" sz="2000" b="1" dirty="0">
                <a:solidFill>
                  <a:schemeClr val="accent2"/>
                </a:solidFill>
              </a:rPr>
              <a:t>Fixed all the shortcomings from 2023 and outperformed LIU target:</a:t>
            </a:r>
          </a:p>
          <a:p>
            <a:pPr algn="ctr"/>
            <a:endParaRPr lang="en-US" sz="2000" b="1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LEIR by ~17%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SPS by ~40 %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LHC by ~30% @ LHC injection</a:t>
            </a:r>
          </a:p>
          <a:p>
            <a:pPr algn="ctr"/>
            <a:endParaRPr lang="en-US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76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E03E1-DDE3-0A07-D444-6430EB08E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837FC-8170-5EF4-015C-4D79C0A85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FT beams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37BE1-6DC3-DD8D-6268-5EBB10A94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5400000" cy="5508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Continued pushing FT beams performance across the complex! Several records and consolidation achieved!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Isolde</a:t>
            </a:r>
          </a:p>
          <a:p>
            <a:pPr lvl="1" algn="just"/>
            <a:r>
              <a:rPr lang="en-US" sz="1600" dirty="0"/>
              <a:t>For &gt;50% of experiments yield is much higher at 2 GeV, which will be the preferred extraction energy when available after upgrades</a:t>
            </a:r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/>
              <a:t>Typically running with 800e10 p/ring (3200e10 p/pulse)</a:t>
            </a:r>
          </a:p>
          <a:p>
            <a:pPr lvl="1" algn="just"/>
            <a:r>
              <a:rPr lang="en-US" sz="1600" dirty="0"/>
              <a:t>Limits encountered around 1250e10 p/ring (5000e10 p/pulse)</a:t>
            </a:r>
          </a:p>
          <a:p>
            <a:pPr lvl="2" algn="just"/>
            <a:r>
              <a:rPr lang="en-US" sz="1400" dirty="0"/>
              <a:t>Cavity protection interlocks; limits to be investigated in the coming years; assessment also to be done for 2 GeV</a:t>
            </a:r>
          </a:p>
          <a:p>
            <a:pPr lvl="2" algn="just"/>
            <a:r>
              <a:rPr lang="en-US" sz="1400" dirty="0"/>
              <a:t>Unmatched kicker termination still reactivates – also when pushing towards 2 GeV</a:t>
            </a:r>
          </a:p>
          <a:p>
            <a:pPr lvl="2" algn="just"/>
            <a:r>
              <a:rPr lang="en-US" sz="1400" dirty="0"/>
              <a:t>High intensity test run imaginable for next year? </a:t>
            </a:r>
          </a:p>
          <a:p>
            <a:pPr lvl="2" algn="just"/>
            <a:endParaRPr lang="en-US" sz="1400" dirty="0"/>
          </a:p>
          <a:p>
            <a:pPr lvl="1" algn="just"/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1.6e13 p/ring demonstrated after LS2 with &lt;2% losses in PSB (requires 100-140 turns injected depending on Linac4 current) and masked cavity interlocks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961AD-C57F-F524-4B09-ECD54CB84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C5080-CB77-D1D4-441B-0C9B59C73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D11C1-B79F-CD88-FC68-225AA94C4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24</a:t>
            </a:fld>
            <a:endParaRPr lang="en-GB"/>
          </a:p>
        </p:txBody>
      </p:sp>
      <p:pic>
        <p:nvPicPr>
          <p:cNvPr id="7" name="Picture 6" descr="A green and black circles with white text&#10;&#10;Description automatically generated">
            <a:extLst>
              <a:ext uri="{FF2B5EF4-FFF2-40B4-BE49-F238E27FC236}">
                <a16:creationId xmlns:a16="http://schemas.microsoft.com/office/drawing/2014/main" id="{A4CA4811-4ED8-81E1-FE05-2241EF90E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000" y="1152000"/>
            <a:ext cx="5400000" cy="17707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4A3B3D-DD73-0A2C-6A19-FCD3BB1BDDAF}"/>
              </a:ext>
            </a:extLst>
          </p:cNvPr>
          <p:cNvSpPr txBox="1"/>
          <p:nvPr/>
        </p:nvSpPr>
        <p:spPr>
          <a:xfrm>
            <a:off x="11124000" y="864000"/>
            <a:ext cx="889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S. </a:t>
            </a:r>
            <a:r>
              <a:rPr lang="en-US" sz="1600" b="1" dirty="0" err="1">
                <a:solidFill>
                  <a:schemeClr val="accent6"/>
                </a:solidFill>
              </a:rPr>
              <a:t>Rothe</a:t>
            </a:r>
            <a:endParaRPr lang="en-US" sz="1600" b="1" dirty="0">
              <a:solidFill>
                <a:schemeClr val="accent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B8A694-F817-E0DD-A7F3-479E959DCF77}"/>
              </a:ext>
            </a:extLst>
          </p:cNvPr>
          <p:cNvSpPr txBox="1"/>
          <p:nvPr/>
        </p:nvSpPr>
        <p:spPr>
          <a:xfrm>
            <a:off x="11088000" y="5940000"/>
            <a:ext cx="1015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F. </a:t>
            </a:r>
            <a:r>
              <a:rPr lang="en-US" sz="1600" b="1" dirty="0" err="1">
                <a:solidFill>
                  <a:schemeClr val="accent6"/>
                </a:solidFill>
              </a:rPr>
              <a:t>Asvesta</a:t>
            </a:r>
            <a:endParaRPr lang="en-US" sz="1600" b="1" dirty="0">
              <a:solidFill>
                <a:schemeClr val="accent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C92A9-15DE-FAEF-8461-E29FDE1B2C68}"/>
              </a:ext>
            </a:extLst>
          </p:cNvPr>
          <p:cNvSpPr txBox="1"/>
          <p:nvPr/>
        </p:nvSpPr>
        <p:spPr>
          <a:xfrm>
            <a:off x="7704000" y="828000"/>
            <a:ext cx="556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BE7817-B495-74B4-6942-B7F8FCA3F9D9}"/>
              </a:ext>
            </a:extLst>
          </p:cNvPr>
          <p:cNvSpPr txBox="1"/>
          <p:nvPr/>
        </p:nvSpPr>
        <p:spPr>
          <a:xfrm>
            <a:off x="10152000" y="828000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GPS</a:t>
            </a:r>
          </a:p>
        </p:txBody>
      </p:sp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7232AADB-5B3D-0732-AD46-F05F7C15B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000" y="3240000"/>
            <a:ext cx="4320000" cy="3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60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B07EB-72E7-34CC-6B09-F3D04A4F2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10F97-45B2-562A-5654-64D27F533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FT beams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8AB25-8B09-F191-E745-F8E9888D6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5400000" cy="5256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Continued pushing FT beams performance across the complex! Several records and consolidation achieved!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 err="1"/>
              <a:t>nTOF</a:t>
            </a:r>
            <a:r>
              <a:rPr lang="en-US" sz="1800" dirty="0"/>
              <a:t> – high-flux with highest </a:t>
            </a:r>
            <a:r>
              <a:rPr lang="en-US" sz="1800" dirty="0" err="1"/>
              <a:t>PoT</a:t>
            </a:r>
            <a:r>
              <a:rPr lang="en-US" sz="1800" dirty="0"/>
              <a:t> ever within a year:</a:t>
            </a:r>
          </a:p>
          <a:p>
            <a:pPr lvl="1" algn="just"/>
            <a:r>
              <a:rPr lang="en-US" sz="1600" dirty="0"/>
              <a:t>Intensity increase on the dedicated cycles – loss reduction was prerequisite</a:t>
            </a:r>
          </a:p>
          <a:p>
            <a:pPr lvl="2" algn="just"/>
            <a:r>
              <a:rPr lang="en-US" sz="1400" dirty="0"/>
              <a:t>Usually running at 850E10 p/bunch, target limited at 1000E10 p / bunch</a:t>
            </a:r>
          </a:p>
          <a:p>
            <a:pPr lvl="2" algn="just"/>
            <a:r>
              <a:rPr lang="en-US" sz="1400" dirty="0"/>
              <a:t>Tested </a:t>
            </a:r>
            <a:r>
              <a:rPr lang="en-US" sz="1400" b="1" dirty="0">
                <a:solidFill>
                  <a:schemeClr val="accent1"/>
                </a:solidFill>
              </a:rPr>
              <a:t>up to 1010E10 p/bunch </a:t>
            </a:r>
            <a:r>
              <a:rPr lang="en-US" sz="1400" dirty="0"/>
              <a:t>with some additional losses especially at transition</a:t>
            </a:r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/>
              <a:t>Intensity increase on the parasitic bunches with 44 ns</a:t>
            </a:r>
          </a:p>
          <a:p>
            <a:pPr lvl="2" algn="just"/>
            <a:r>
              <a:rPr lang="en-US" sz="1400" dirty="0"/>
              <a:t>High-intensity parasitic bunch required reworking of the EAST cycle – BIGTOF established at 800E10 p/bunch</a:t>
            </a:r>
          </a:p>
          <a:p>
            <a:pPr lvl="2" algn="just"/>
            <a:r>
              <a:rPr lang="en-US" sz="1400" dirty="0"/>
              <a:t>Some margin to operate reliably somewhat above 350e10 p/pulse, exact figure to be established</a:t>
            </a:r>
          </a:p>
          <a:p>
            <a:pPr lvl="2" algn="just"/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1ECBD-3E62-37F3-A37D-F2BAEA543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72114-14E3-554D-62A3-3AF71E978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1CFD7-128A-1707-2361-8DCF821CA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25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93D61A-C9F3-FAB5-AAE4-CBB49CAFB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000" y="72000"/>
            <a:ext cx="3960000" cy="41900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7F27786-19DB-2805-66B2-C378D2C9403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000" y="4176000"/>
            <a:ext cx="6480000" cy="22409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702BD4-3FFA-DC6C-363D-1E60430DDC45}"/>
              </a:ext>
            </a:extLst>
          </p:cNvPr>
          <p:cNvSpPr txBox="1"/>
          <p:nvPr/>
        </p:nvSpPr>
        <p:spPr>
          <a:xfrm>
            <a:off x="10008000" y="3168000"/>
            <a:ext cx="1319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A. </a:t>
            </a:r>
            <a:r>
              <a:rPr lang="en-US" sz="1600" b="1" dirty="0" err="1">
                <a:solidFill>
                  <a:schemeClr val="accent6"/>
                </a:solidFill>
              </a:rPr>
              <a:t>Huschauer</a:t>
            </a:r>
            <a:endParaRPr lang="en-US" sz="16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84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B477E-0DA0-F575-8DB3-580C8D54C5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35B49-A1DE-40BF-7986-DB1EFF8A2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FT beams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1A9A7-5446-1FF9-8173-B2041FA6C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5400000" cy="5184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Continued pushing FT beams performance across the complex! Several records and consolidation achieved!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SFTPRO:</a:t>
            </a:r>
          </a:p>
          <a:p>
            <a:pPr lvl="1" algn="just"/>
            <a:r>
              <a:rPr lang="en-US" sz="1600" dirty="0"/>
              <a:t>Transfer functions:</a:t>
            </a:r>
          </a:p>
          <a:p>
            <a:pPr lvl="2" algn="just"/>
            <a:r>
              <a:rPr lang="en-US" sz="1400" dirty="0"/>
              <a:t>New TFs for QTL, QNL and QTA make up for the main difference to the model observed in TT20 in 2021</a:t>
            </a:r>
            <a:r>
              <a:rPr lang="en-US" sz="1400" dirty="0">
                <a:sym typeface="Wingdings" pitchFamily="2" charset="2"/>
              </a:rPr>
              <a:t> </a:t>
            </a:r>
          </a:p>
          <a:p>
            <a:pPr lvl="2" algn="just"/>
            <a:r>
              <a:rPr lang="en-US" sz="1400" dirty="0">
                <a:sym typeface="Wingdings" pitchFamily="2" charset="2"/>
              </a:rPr>
              <a:t>P</a:t>
            </a:r>
            <a:r>
              <a:rPr lang="en-US" sz="1400" dirty="0"/>
              <a:t>ropagate change into operation next year during commissioning</a:t>
            </a:r>
          </a:p>
          <a:p>
            <a:pPr lvl="1" algn="just"/>
            <a:r>
              <a:rPr lang="en-US" sz="1600" dirty="0"/>
              <a:t>FT </a:t>
            </a:r>
            <a:r>
              <a:rPr lang="en-US" sz="1600" dirty="0" err="1"/>
              <a:t>Laslett</a:t>
            </a:r>
            <a:r>
              <a:rPr lang="en-US" sz="1600" dirty="0"/>
              <a:t>:</a:t>
            </a:r>
          </a:p>
          <a:p>
            <a:pPr lvl="2" algn="just"/>
            <a:r>
              <a:rPr lang="en-US" sz="1400" dirty="0"/>
              <a:t>Extensive intensity scans done in 2024 for a new FF-</a:t>
            </a:r>
            <a:r>
              <a:rPr lang="en-US" sz="1400" dirty="0" err="1"/>
              <a:t>Laslett</a:t>
            </a:r>
            <a:r>
              <a:rPr lang="en-US" sz="1400" dirty="0"/>
              <a:t> correction</a:t>
            </a:r>
          </a:p>
          <a:p>
            <a:pPr lvl="2" algn="just"/>
            <a:r>
              <a:rPr lang="en-US" sz="1400" dirty="0"/>
              <a:t>Promising results and the potential to significantly simplify setting up of HI FT beams in the future!</a:t>
            </a:r>
          </a:p>
          <a:p>
            <a:pPr lvl="1" algn="just"/>
            <a:r>
              <a:rPr lang="en-US" sz="1600" dirty="0"/>
              <a:t>Empty Bucket Channeling + noise control</a:t>
            </a:r>
          </a:p>
          <a:p>
            <a:pPr lvl="2" algn="just"/>
            <a:r>
              <a:rPr lang="en-US" sz="1400" dirty="0"/>
              <a:t>EBC put into operation in 2024! Important impact seen on 100 Hz; noise controllers further developed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DD892-612A-511F-4F55-145C4B8C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F2995-9583-CADD-0A48-C39ED0771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A9441-51CB-576C-0286-A37E443B9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D56A2B-E029-3040-2809-95A04BAF0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000" y="360000"/>
            <a:ext cx="6336000" cy="15733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926950-DBCA-3290-94C4-9BCB5AF33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000" y="2088000"/>
            <a:ext cx="5616000" cy="26694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DE8E84-564A-44BB-3CA1-0F783DBD930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8000" y="4896000"/>
            <a:ext cx="6372000" cy="15365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547CF1-64AE-4A7A-4B81-4173C5E260F6}"/>
              </a:ext>
            </a:extLst>
          </p:cNvPr>
          <p:cNvSpPr txBox="1"/>
          <p:nvPr/>
        </p:nvSpPr>
        <p:spPr>
          <a:xfrm>
            <a:off x="576000" y="5400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1600" b="1" dirty="0">
                <a:solidFill>
                  <a:srgbClr val="7030A0"/>
                </a:solidFill>
              </a:rPr>
              <a:t>Fixed target beams and challenges for the future</a:t>
            </a:r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 </a:t>
            </a:r>
          </a:p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P. </a:t>
            </a:r>
            <a:r>
              <a:rPr lang="en-US" sz="1600" b="1" dirty="0" err="1">
                <a:solidFill>
                  <a:srgbClr val="7030A0"/>
                </a:solidFill>
                <a:sym typeface="Wingdings" pitchFamily="2" charset="2"/>
              </a:rPr>
              <a:t>Arrutia</a:t>
            </a:r>
            <a:endParaRPr lang="en-GB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69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5FC330-38ED-1CB6-78B8-ADBD8238B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653EA-E2EB-84F9-CCF5-3BCBA7262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3" y="900000"/>
            <a:ext cx="6048000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Automatic equipment control:</a:t>
            </a:r>
          </a:p>
          <a:p>
            <a:pPr lvl="1" algn="just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LEIR optimizations</a:t>
            </a:r>
          </a:p>
          <a:p>
            <a:pPr lvl="1" algn="just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TL steering and correction</a:t>
            </a:r>
          </a:p>
          <a:p>
            <a:pPr lvl="1" algn="just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50 Hz correction – controller</a:t>
            </a:r>
          </a:p>
          <a:p>
            <a:pPr algn="just"/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pPr algn="just"/>
            <a:r>
              <a:rPr lang="en-US" dirty="0"/>
              <a:t>Automatic equipment monitoring:</a:t>
            </a:r>
          </a:p>
          <a:p>
            <a:pPr lvl="1" algn="just"/>
            <a:r>
              <a:rPr lang="en-US" dirty="0"/>
              <a:t>Notification, resets, i.e., SPS cavity resets (not ready in ‘24 – still evaluating potential)</a:t>
            </a:r>
          </a:p>
          <a:p>
            <a:pPr lvl="1" algn="just"/>
            <a:r>
              <a:rPr lang="en-US" dirty="0"/>
              <a:t>PS cavities, undirected warning via acoustic signals, but </a:t>
            </a:r>
            <a:r>
              <a:rPr lang="en-US" b="1" dirty="0">
                <a:solidFill>
                  <a:schemeClr val="accent1"/>
                </a:solidFill>
              </a:rPr>
              <a:t>not yet used routinely in operations…</a:t>
            </a:r>
            <a:endParaRPr lang="en-US" dirty="0"/>
          </a:p>
          <a:p>
            <a:pPr algn="just"/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pPr algn="just"/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pPr algn="just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Automatic equipment commissioning:</a:t>
            </a:r>
          </a:p>
          <a:p>
            <a:pPr lvl="1" algn="just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Test sequences, status reports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C6429D-2E7C-97E5-3A54-3CBD000A35F1}"/>
              </a:ext>
            </a:extLst>
          </p:cNvPr>
          <p:cNvSpPr txBox="1"/>
          <p:nvPr/>
        </p:nvSpPr>
        <p:spPr>
          <a:xfrm>
            <a:off x="1079654" y="4032000"/>
            <a:ext cx="52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– potentially intelligent equipment still perceived with a certain level of anxiety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B565BC-D9CA-C8BC-4F61-2F4E9B714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Equipment automation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17BC1-3542-F039-3FA6-66A8CE141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5905A-CA41-423E-7499-5608F4FC8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1A43C-C87D-E924-B0E0-3789F2C11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27</a:t>
            </a:fld>
            <a:endParaRPr lang="en-GB"/>
          </a:p>
        </p:txBody>
      </p:sp>
      <p:pic>
        <p:nvPicPr>
          <p:cNvPr id="1026" name="Picture 2" descr="zoom">
            <a:extLst>
              <a:ext uri="{FF2B5EF4-FFF2-40B4-BE49-F238E27FC236}">
                <a16:creationId xmlns:a16="http://schemas.microsoft.com/office/drawing/2014/main" id="{96E91803-A7AF-4552-C17F-A9E6952EE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000" y="720000"/>
            <a:ext cx="5040000" cy="317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9CB9FC-C04E-640E-A363-F063CC6A198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436" t="9672"/>
          <a:stretch/>
        </p:blipFill>
        <p:spPr>
          <a:xfrm>
            <a:off x="6408000" y="2736000"/>
            <a:ext cx="5760000" cy="39385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E0D94E-DFCA-F4D3-3158-9E809D0D39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2000" y="2340000"/>
            <a:ext cx="5616000" cy="5616000"/>
          </a:xfrm>
          <a:prstGeom prst="rect">
            <a:avLst/>
          </a:prstGeom>
        </p:spPr>
      </p:pic>
      <p:sp>
        <p:nvSpPr>
          <p:cNvPr id="8" name="Oval Callout 7">
            <a:extLst>
              <a:ext uri="{FF2B5EF4-FFF2-40B4-BE49-F238E27FC236}">
                <a16:creationId xmlns:a16="http://schemas.microsoft.com/office/drawing/2014/main" id="{69A39F68-2CD3-549A-7C85-8639C8BCCF12}"/>
              </a:ext>
            </a:extLst>
          </p:cNvPr>
          <p:cNvSpPr/>
          <p:nvPr/>
        </p:nvSpPr>
        <p:spPr>
          <a:xfrm>
            <a:off x="6264000" y="3600000"/>
            <a:ext cx="2592000" cy="1655999"/>
          </a:xfrm>
          <a:prstGeom prst="wedgeEllipseCallout">
            <a:avLst>
              <a:gd name="adj1" fmla="val 70476"/>
              <a:gd name="adj2" fmla="val 23420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/>
              <a:t>“Cavity 6 – overdrive protection!”</a:t>
            </a:r>
          </a:p>
        </p:txBody>
      </p:sp>
    </p:spTree>
    <p:extLst>
      <p:ext uri="{BB962C8B-B14F-4D97-AF65-F5344CB8AC3E}">
        <p14:creationId xmlns:p14="http://schemas.microsoft.com/office/powerpoint/2010/main" val="363797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5F7A1-98B3-1FC5-B46F-C7998783E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9AB4D-B77D-707A-8A9A-1CAF3175F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Process automation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E38A3-AC65-4B4E-E470-9A3FE8E7D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5760000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Auto-pilots in YASP for symmetry and sharing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Automatic splitting control:</a:t>
            </a:r>
          </a:p>
          <a:p>
            <a:pPr lvl="1" algn="just"/>
            <a:r>
              <a:rPr lang="en-US" dirty="0"/>
              <a:t>Double splitting basically ready</a:t>
            </a:r>
          </a:p>
          <a:p>
            <a:pPr lvl="1" algn="just"/>
            <a:r>
              <a:rPr lang="en-GB" dirty="0"/>
              <a:t>Triple splitting more challenging</a:t>
            </a:r>
          </a:p>
          <a:p>
            <a:pPr lvl="1" algn="just"/>
            <a:r>
              <a:rPr lang="en-GB" dirty="0"/>
              <a:t>MTE splitting efficiency – improved understanding of parameter space; nice example of </a:t>
            </a:r>
            <a:r>
              <a:rPr lang="en-GB" b="1" dirty="0">
                <a:solidFill>
                  <a:schemeClr val="accent1"/>
                </a:solidFill>
              </a:rPr>
              <a:t>controller guided model insight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Automatic TL steering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Latest projects:</a:t>
            </a:r>
          </a:p>
          <a:p>
            <a:pPr lvl="1" algn="just"/>
            <a:r>
              <a:rPr lang="en-US" dirty="0"/>
              <a:t>Automatic LHC filling</a:t>
            </a:r>
          </a:p>
          <a:p>
            <a:pPr lvl="1" algn="just"/>
            <a:r>
              <a:rPr lang="en-US" dirty="0"/>
              <a:t>Sequencer v2</a:t>
            </a:r>
          </a:p>
          <a:p>
            <a:pPr lvl="1" algn="just"/>
            <a:r>
              <a:rPr lang="en-US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14521-1D40-5E48-2C25-402CA755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0B28C-7C33-0996-BF7B-F9613470F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6D107-8553-8D00-9283-B8C3252CC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7DF5ED-907C-7B89-FF54-DAD436DAA9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000" y="144000"/>
            <a:ext cx="5760000" cy="30539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281051-E1AD-F2F8-4DB6-A18A22218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000" y="3384000"/>
            <a:ext cx="7056000" cy="14572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FA7D8B-5C9D-9B84-63EB-44EA0B0090F8}"/>
              </a:ext>
            </a:extLst>
          </p:cNvPr>
          <p:cNvSpPr txBox="1"/>
          <p:nvPr/>
        </p:nvSpPr>
        <p:spPr>
          <a:xfrm>
            <a:off x="5976000" y="5328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ln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S7: Results and plans for integration of </a:t>
            </a:r>
          </a:p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automation and optimization in operation – G. Trad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08B47D-017E-9D5D-5D48-3B1B26BD8BCD}"/>
              </a:ext>
            </a:extLst>
          </p:cNvPr>
          <p:cNvSpPr txBox="1"/>
          <p:nvPr/>
        </p:nvSpPr>
        <p:spPr>
          <a:xfrm>
            <a:off x="10152000" y="2700000"/>
            <a:ext cx="1071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M. Schenk</a:t>
            </a:r>
          </a:p>
        </p:txBody>
      </p:sp>
    </p:spTree>
    <p:extLst>
      <p:ext uri="{BB962C8B-B14F-4D97-AF65-F5344CB8AC3E}">
        <p14:creationId xmlns:p14="http://schemas.microsoft.com/office/powerpoint/2010/main" val="10683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1C980-22D3-6808-B48A-2C50821A3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8441C-6D9B-9EC8-FC79-60DB1A07B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Summary and conclusions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CEA79F7-955C-870D-5ABC-3887F22CF4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9027020"/>
              </p:ext>
            </p:extLst>
          </p:nvPr>
        </p:nvGraphicFramePr>
        <p:xfrm>
          <a:off x="336000" y="900000"/>
          <a:ext cx="11520000" cy="52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66F625-F680-C208-890C-99FCC531B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E7940-E73A-59A8-7E70-30F4A30A8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F3228-9C26-13A7-F601-3119690FD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17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8D50A3C-A983-9049-BFA1-B04E6E3EA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18D50A3C-A983-9049-BFA1-B04E6E3EA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9A9993F-8EC7-7C4A-81BF-7F2191B74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graphicEl>
                                              <a:dgm id="{D9A9993F-8EC7-7C4A-81BF-7F2191B746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CEADFD7-DFCA-0E48-9AC8-9050F86782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CCEADFD7-DFCA-0E48-9AC8-9050F86782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0691EF3-E826-8A42-A00B-B47A798D68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dgm id="{B0691EF3-E826-8A42-A00B-B47A798D68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825599-D092-054C-B5A4-0BF47213A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graphicEl>
                                              <a:dgm id="{D4825599-D092-054C-B5A4-0BF47213A5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83F4239-24C3-524E-A34B-C7217E160F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dgm id="{383F4239-24C3-524E-A34B-C7217E160F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7CCB1C5-94BA-2D4F-93A9-BEF2E81D43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graphicEl>
                                              <a:dgm id="{E7CCB1C5-94BA-2D4F-93A9-BEF2E81D43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ED9BDE-05B7-9D42-B49D-5AAA810435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dgm id="{A9ED9BDE-05B7-9D42-B49D-5AAA810435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FF500B2-B297-3644-A197-895A049AD1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graphicEl>
                                              <a:dgm id="{6FF500B2-B297-3644-A197-895A049AD1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B1C07AD-C665-C348-870C-66A60DB8A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graphicEl>
                                              <a:dgm id="{BB1C07AD-C665-C348-870C-66A60DB8AE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27E0CEA-D015-364D-BD1B-25535D095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827E0CEA-D015-364D-BD1B-25535D0955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3D1A1-5B72-6780-A76A-067262F82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the scene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C94A25B-8825-0CBF-61FA-5D569AB0E738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8097401"/>
              </p:ext>
            </p:extLst>
          </p:nvPr>
        </p:nvGraphicFramePr>
        <p:xfrm>
          <a:off x="336009" y="900000"/>
          <a:ext cx="576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022DBF-7636-0E74-1364-3A74851FF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F861F-E0E2-E815-5F0C-E40A0F88B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AEB61-94FE-08DE-C6AF-671C64309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3" name="Content Placeholder 6">
            <a:extLst>
              <a:ext uri="{FF2B5EF4-FFF2-40B4-BE49-F238E27FC236}">
                <a16:creationId xmlns:a16="http://schemas.microsoft.com/office/drawing/2014/main" id="{73CBDE41-1700-86D2-1DB3-CBAB687DAB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1814625"/>
              </p:ext>
            </p:extLst>
          </p:nvPr>
        </p:nvGraphicFramePr>
        <p:xfrm>
          <a:off x="7894800" y="1080000"/>
          <a:ext cx="36000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4016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F53CE85-4EF5-A64E-A095-CE47B5FDE9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9F53CE85-4EF5-A64E-A095-CE47B5FDE9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DED621A-0929-6C4F-84B2-3FB016F4CE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dgm id="{EDED621A-0929-6C4F-84B2-3FB016F4CE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60A183D-E3BF-4745-9DCC-606C311E39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260A183D-E3BF-4745-9DCC-606C311E39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89701A-CDEC-164A-8128-49DCEAE553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dgm id="{CA89701A-CDEC-164A-8128-49DCEAE553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 rev="1"/>
        </p:bldSub>
      </p:bldGraphic>
      <p:bldGraphic spid="3" grpId="0">
        <p:bldAsOne/>
      </p:bldGraphic>
      <p:bldGraphic spid="3" grpId="1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20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58302-72C6-A877-4F1B-87DA15B1DC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8FF3F-1EBC-86AF-42C6-F0E1ECEAE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LHC ion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0CA77-D3B4-0AA6-E712-01066A59C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4676267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How was it possible?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Developed LEIR intensities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Further optimization of slip stacking process, working point optimization, and…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… 50 Hz compensation!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Record intensities, well beyond LIU target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E03CC-C914-3C06-FD9B-D0BFF96D2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4ED7F-70B3-A2D5-FF04-D33E3681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6DBBC-1D39-AA79-7FA1-2800B5053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31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42FE11-106B-54CC-4C99-9805D5B9FC32}"/>
              </a:ext>
            </a:extLst>
          </p:cNvPr>
          <p:cNvSpPr txBox="1"/>
          <p:nvPr/>
        </p:nvSpPr>
        <p:spPr>
          <a:xfrm>
            <a:off x="2160000" y="5400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ln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S4: Ions: overview and outlook across the complex</a:t>
            </a:r>
          </a:p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M. </a:t>
            </a:r>
            <a:r>
              <a:rPr lang="en-US" sz="1600" b="1" dirty="0" err="1">
                <a:solidFill>
                  <a:srgbClr val="7030A0"/>
                </a:solidFill>
                <a:sym typeface="Wingdings" pitchFamily="2" charset="2"/>
              </a:rPr>
              <a:t>Slupecki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74D1835-2F81-83A6-7DDE-181E7D171DEC}"/>
              </a:ext>
            </a:extLst>
          </p:cNvPr>
          <p:cNvSpPr/>
          <p:nvPr/>
        </p:nvSpPr>
        <p:spPr>
          <a:xfrm>
            <a:off x="360000" y="1404000"/>
            <a:ext cx="4680000" cy="3734396"/>
          </a:xfrm>
          <a:prstGeom prst="roundRect">
            <a:avLst>
              <a:gd name="adj" fmla="val 3550"/>
            </a:avLst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Highlight</a:t>
            </a:r>
          </a:p>
          <a:p>
            <a:pPr algn="ctr"/>
            <a:endParaRPr lang="en-US" sz="2000" b="1" dirty="0">
              <a:solidFill>
                <a:schemeClr val="accent2"/>
              </a:solidFill>
            </a:endParaRPr>
          </a:p>
          <a:p>
            <a:pPr algn="ctr"/>
            <a:r>
              <a:rPr lang="en-US" sz="2000" b="1" dirty="0">
                <a:solidFill>
                  <a:schemeClr val="accent2"/>
                </a:solidFill>
              </a:rPr>
              <a:t>Fixed all the shortcomings from 2023 and outperformed LIU target:</a:t>
            </a:r>
          </a:p>
          <a:p>
            <a:pPr algn="ctr"/>
            <a:endParaRPr lang="en-US" sz="2000" b="1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LEIR by ~17%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SPS by ~40 %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LHC by ~30% @ LHC injection</a:t>
            </a:r>
          </a:p>
          <a:p>
            <a:pPr algn="ctr"/>
            <a:endParaRPr lang="en-US" sz="2000" b="1" dirty="0">
              <a:solidFill>
                <a:schemeClr val="accent2"/>
              </a:solidFill>
            </a:endParaRPr>
          </a:p>
        </p:txBody>
      </p:sp>
      <p:pic>
        <p:nvPicPr>
          <p:cNvPr id="14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249CF35-3F2D-1968-28A8-4F4FDCE8E2B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000" y="792000"/>
            <a:ext cx="6840000" cy="4788000"/>
          </a:xfrm>
          <a:prstGeom prst="rect">
            <a:avLst/>
          </a:prstGeom>
        </p:spPr>
      </p:pic>
      <p:pic>
        <p:nvPicPr>
          <p:cNvPr id="13" name="ion2_output_video">
            <a:hlinkClick r:id="" action="ppaction://media"/>
            <a:extLst>
              <a:ext uri="{FF2B5EF4-FFF2-40B4-BE49-F238E27FC236}">
                <a16:creationId xmlns:a16="http://schemas.microsoft.com/office/drawing/2014/main" id="{11B4FF48-AF23-E53C-71FC-C10B5AA3423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4000" y="720000"/>
            <a:ext cx="7560000" cy="530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66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77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A70C4-F911-7EFB-F636-81A8B921D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589D7-6203-C44C-93B6-D5F44ECE4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LHC proton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2FC2B-32C5-C2CA-7672-B2B30C738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11520000" cy="1944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Hybrid complications: different steering, different splitting, disbalance of beam sizes and intensities, tails &amp; scraping,… </a:t>
            </a:r>
          </a:p>
          <a:p>
            <a:pPr algn="just"/>
            <a:r>
              <a:rPr lang="en-US" sz="1800" dirty="0"/>
              <a:t>Scrubbing and assumptions on the ‘24 </a:t>
            </a:r>
            <a:r>
              <a:rPr lang="en-US" sz="1800" dirty="0" err="1"/>
              <a:t>cryo</a:t>
            </a:r>
            <a:r>
              <a:rPr lang="en-US" sz="1800" dirty="0"/>
              <a:t> performance motivated switching to a much simpler scheme </a:t>
            </a:r>
            <a:r>
              <a:rPr lang="en-US" sz="1800" dirty="0">
                <a:sym typeface="Wingdings" pitchFamily="2" charset="2"/>
              </a:rPr>
              <a:t> t</a:t>
            </a:r>
            <a:r>
              <a:rPr lang="en-US" sz="1800" dirty="0"/>
              <a:t>he 2024 physics production beam has finally converged to be </a:t>
            </a:r>
            <a:r>
              <a:rPr lang="en-US" sz="1800" b="1" dirty="0">
                <a:solidFill>
                  <a:schemeClr val="accent1"/>
                </a:solidFill>
              </a:rPr>
              <a:t>3 x 36 bunches at 1.6e11 p+ per bunch</a:t>
            </a:r>
          </a:p>
          <a:p>
            <a:pPr algn="just"/>
            <a:r>
              <a:rPr lang="en-US" sz="1800" dirty="0"/>
              <a:t>Both standard 25 ns as well as the BCMS variant were deployed in operations and for the first time </a:t>
            </a:r>
            <a:r>
              <a:rPr lang="en-US" sz="1800" b="1" dirty="0">
                <a:solidFill>
                  <a:schemeClr val="accent1"/>
                </a:solidFill>
              </a:rPr>
              <a:t>compared back-to-back</a:t>
            </a:r>
            <a:r>
              <a:rPr lang="en-US" sz="1800" dirty="0"/>
              <a:t> – several optimizations have been developed and put in place!</a:t>
            </a:r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E97A0-6F1F-0F8C-D936-C8E7502CA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26AF0-8C33-8AC4-46F3-06B161AF7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602360-27BF-F605-B9A6-61D21BD0C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32</a:t>
            </a:fld>
            <a:endParaRPr lang="en-GB"/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DE123E0E-5AA5-1E0F-D22D-BCC63A080E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0" y="2448000"/>
            <a:ext cx="5220001" cy="417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1B97B2-28BE-9CEC-5655-316338E04F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00" y="2520000"/>
            <a:ext cx="4805851" cy="3600000"/>
          </a:xfrm>
          <a:prstGeom prst="rect">
            <a:avLst/>
          </a:prstGeom>
        </p:spPr>
      </p:pic>
      <p:sp>
        <p:nvSpPr>
          <p:cNvPr id="11" name="Striped Right Arrow 10">
            <a:extLst>
              <a:ext uri="{FF2B5EF4-FFF2-40B4-BE49-F238E27FC236}">
                <a16:creationId xmlns:a16="http://schemas.microsoft.com/office/drawing/2014/main" id="{927B019F-9A02-F4AD-D6D9-AF18639CA3EE}"/>
              </a:ext>
            </a:extLst>
          </p:cNvPr>
          <p:cNvSpPr/>
          <p:nvPr/>
        </p:nvSpPr>
        <p:spPr>
          <a:xfrm>
            <a:off x="5148000" y="4320000"/>
            <a:ext cx="1296000" cy="648000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No more issues with 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scraper in ’24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sym typeface="Wingdings" pitchFamily="2" charset="2"/>
              </a:rPr>
              <a:t> boost in injection 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sym typeface="Wingdings" pitchFamily="2" charset="2"/>
              </a:rPr>
              <a:t>efficiency!</a:t>
            </a:r>
          </a:p>
          <a:p>
            <a:pPr algn="ctr"/>
            <a:endParaRPr lang="en-US" sz="1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endParaRPr lang="en-US" sz="1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endParaRPr lang="en-US" sz="1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endParaRPr lang="en-US" sz="1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endParaRPr lang="en-US" sz="1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endParaRPr lang="en-US" sz="1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endParaRPr lang="en-US" sz="1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endParaRPr lang="en-US" sz="1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endParaRPr lang="en-US" sz="1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endParaRPr lang="en-US" sz="1100" b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AFA202-A9E1-D71D-031E-A0F6128DC82A}"/>
              </a:ext>
            </a:extLst>
          </p:cNvPr>
          <p:cNvSpPr txBox="1"/>
          <p:nvPr/>
        </p:nvSpPr>
        <p:spPr>
          <a:xfrm>
            <a:off x="1656000" y="2628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995DC0-2FCE-87D9-F83E-3C6E049968C4}"/>
              </a:ext>
            </a:extLst>
          </p:cNvPr>
          <p:cNvSpPr txBox="1"/>
          <p:nvPr/>
        </p:nvSpPr>
        <p:spPr>
          <a:xfrm>
            <a:off x="7596000" y="2628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49568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AEE5B9-21D7-535D-D434-5B4910AE91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645E1-9509-8190-4436-F90BACDCB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LHC proton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E5F12-51CC-6086-DEA8-6FD3ED8BC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4464000" cy="5256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800" dirty="0"/>
              <a:t>BCMS beam in the SPS on its way to the LHC…</a:t>
            </a:r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Rock-solid and stable beam delivery along the year – yielding an </a:t>
            </a:r>
            <a:r>
              <a:rPr lang="en-US" sz="1800" b="1" dirty="0">
                <a:solidFill>
                  <a:schemeClr val="accent1"/>
                </a:solidFill>
              </a:rPr>
              <a:t>integrated luminosity of ~ 125 1/fb</a:t>
            </a:r>
            <a:r>
              <a:rPr lang="en-US" sz="1800" dirty="0"/>
              <a:t>  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Ingredients for success:</a:t>
            </a:r>
          </a:p>
          <a:p>
            <a:pPr lvl="1" algn="just"/>
            <a:r>
              <a:rPr lang="en-US" sz="1600" dirty="0"/>
              <a:t>Simple and pragmatic beam setup – 3 x 36 bunches</a:t>
            </a:r>
          </a:p>
          <a:p>
            <a:pPr lvl="1" algn="just"/>
            <a:r>
              <a:rPr lang="en-US" sz="1600" dirty="0"/>
              <a:t>Running well below any known beam, equipment or machine limits</a:t>
            </a:r>
          </a:p>
          <a:p>
            <a:pPr lvl="1" algn="just"/>
            <a:r>
              <a:rPr lang="en-US" sz="1600" dirty="0"/>
              <a:t>Reduced complexity on steering, splitting, scraping, balancing – compare with hybrid scheme in ‘23!</a:t>
            </a:r>
          </a:p>
          <a:p>
            <a:pPr lvl="1" algn="just"/>
            <a:r>
              <a:rPr lang="en-US" sz="1600" dirty="0"/>
              <a:t>Several optimizations put in place across the chain – particular effort went into the BCMS</a:t>
            </a:r>
          </a:p>
          <a:p>
            <a:pPr lvl="1" algn="just"/>
            <a:endParaRPr lang="en-US" sz="1600" dirty="0"/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60FEA-1489-B0CF-516A-F3AB04AFA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43192-3C41-FE37-C1D9-7F70F0CCB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C6281-980C-7C06-A279-AD8EA3625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33</a:t>
            </a:fld>
            <a:endParaRPr lang="en-GB"/>
          </a:p>
        </p:txBody>
      </p:sp>
      <p:pic>
        <p:nvPicPr>
          <p:cNvPr id="8" name="Picture 7" descr="A group of graphs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C17F276B-645B-B031-4A91-C630B1DCFB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720000"/>
            <a:ext cx="7200000" cy="5760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8035FEA-43F0-D92A-DF60-203C81BBC738}"/>
              </a:ext>
            </a:extLst>
          </p:cNvPr>
          <p:cNvSpPr/>
          <p:nvPr/>
        </p:nvSpPr>
        <p:spPr>
          <a:xfrm>
            <a:off x="4860000" y="648000"/>
            <a:ext cx="7200000" cy="5760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80605A-B38E-9B6E-3B6C-C6825C304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000" y="4626000"/>
            <a:ext cx="3079685" cy="18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2D55175-8462-0E15-2FB8-EC781847A9B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9FBFD"/>
              </a:clrFrom>
              <a:clrTo>
                <a:srgbClr val="F9FB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00" y="1440000"/>
            <a:ext cx="6840000" cy="12636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15FF30-8CE4-A0CA-8D5C-FCBB7B12EF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8000" y="2844000"/>
            <a:ext cx="6840000" cy="356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36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B7AAC-ED8D-D17B-C8AF-D02AFBEF3F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8A86-AD35-0C99-6EA0-6DB3FD824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LHC proton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5DD26-AFC3-1AF1-52DF-C7DC01894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4464000" cy="5256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800" dirty="0"/>
              <a:t>BCMS beam in the SPS on its way to the LHC…</a:t>
            </a:r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Rock-solid and stable beam delivery along the year – yielding an </a:t>
            </a:r>
            <a:r>
              <a:rPr lang="en-US" sz="1800" b="1" dirty="0">
                <a:solidFill>
                  <a:schemeClr val="accent1"/>
                </a:solidFill>
              </a:rPr>
              <a:t>integrated luminosity of ~ 125 1/fb</a:t>
            </a:r>
            <a:r>
              <a:rPr lang="en-US" sz="1800" dirty="0"/>
              <a:t>  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Ingredients for success:</a:t>
            </a:r>
          </a:p>
          <a:p>
            <a:pPr lvl="1" algn="just"/>
            <a:r>
              <a:rPr lang="en-US" sz="1600" dirty="0"/>
              <a:t>Simple and pragmatic beam setup – 3 x 36 bunches</a:t>
            </a:r>
          </a:p>
          <a:p>
            <a:pPr lvl="1" algn="just"/>
            <a:r>
              <a:rPr lang="en-US" sz="1600" dirty="0"/>
              <a:t>Running well below any known beam, equipment or machine limits</a:t>
            </a:r>
          </a:p>
          <a:p>
            <a:pPr lvl="1" algn="just"/>
            <a:r>
              <a:rPr lang="en-US" sz="1600" dirty="0"/>
              <a:t>Reduced complexity on steering, splitting, scraping, balancing – compare with hybrid scheme in ‘23!</a:t>
            </a:r>
          </a:p>
          <a:p>
            <a:pPr lvl="1" algn="just"/>
            <a:r>
              <a:rPr lang="en-US" sz="1600" dirty="0"/>
              <a:t>Several optimizations put in place across the chain – particular effort went into the BCMS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BBF79-6FA3-351B-99AB-CB47480E5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5B307-046A-76B5-B3EA-E8360C84C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9FDC48-4BF2-15AB-935A-C3475D27D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34</a:t>
            </a:fld>
            <a:endParaRPr lang="en-GB"/>
          </a:p>
        </p:txBody>
      </p:sp>
      <p:pic>
        <p:nvPicPr>
          <p:cNvPr id="8" name="Picture 7" descr="A group of graphs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73484B02-C626-2189-6C55-BA6AA5893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720000"/>
            <a:ext cx="7200000" cy="5760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4DF861C-9C14-3E46-D524-CE60B5F41F67}"/>
              </a:ext>
            </a:extLst>
          </p:cNvPr>
          <p:cNvSpPr/>
          <p:nvPr/>
        </p:nvSpPr>
        <p:spPr>
          <a:xfrm>
            <a:off x="4860000" y="648000"/>
            <a:ext cx="7200000" cy="5760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comparison of different types of bmi&#10;&#10;Description automatically generated with medium confidence">
            <a:extLst>
              <a:ext uri="{FF2B5EF4-FFF2-40B4-BE49-F238E27FC236}">
                <a16:creationId xmlns:a16="http://schemas.microsoft.com/office/drawing/2014/main" id="{349205A5-DF91-D5E7-7C0A-A26CF674204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00" y="3528000"/>
            <a:ext cx="6336000" cy="2880000"/>
          </a:xfrm>
          <a:prstGeom prst="rect">
            <a:avLst/>
          </a:prstGeom>
        </p:spPr>
      </p:pic>
      <p:pic>
        <p:nvPicPr>
          <p:cNvPr id="15" name="Picture 14" descr="A comparison of standard and standard values&#10;&#10;Description automatically generated with medium confidence">
            <a:extLst>
              <a:ext uri="{FF2B5EF4-FFF2-40B4-BE49-F238E27FC236}">
                <a16:creationId xmlns:a16="http://schemas.microsoft.com/office/drawing/2014/main" id="{66D338DB-4164-91A8-AD42-64E4EC21D95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00" y="576000"/>
            <a:ext cx="6336000" cy="2880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0F66B18-7C80-C047-AF85-EB4E777E71FC}"/>
              </a:ext>
            </a:extLst>
          </p:cNvPr>
          <p:cNvSpPr/>
          <p:nvPr/>
        </p:nvSpPr>
        <p:spPr>
          <a:xfrm>
            <a:off x="5544000" y="648000"/>
            <a:ext cx="6480000" cy="2880000"/>
          </a:xfrm>
          <a:prstGeom prst="rect">
            <a:avLst/>
          </a:prstGeom>
          <a:solidFill>
            <a:schemeClr val="accent4">
              <a:alpha val="5000"/>
            </a:schemeClr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F8EEBF0-1827-B057-3A34-CA9FC26B30F3}"/>
              </a:ext>
            </a:extLst>
          </p:cNvPr>
          <p:cNvSpPr/>
          <p:nvPr/>
        </p:nvSpPr>
        <p:spPr>
          <a:xfrm>
            <a:off x="5544000" y="3600000"/>
            <a:ext cx="6480000" cy="2880000"/>
          </a:xfrm>
          <a:prstGeom prst="rect">
            <a:avLst/>
          </a:prstGeom>
          <a:solidFill>
            <a:schemeClr val="accent1">
              <a:alpha val="5000"/>
            </a:schemeClr>
          </a:solidFill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C57D479-4814-B614-8F10-11AA7DDBE251}"/>
              </a:ext>
            </a:extLst>
          </p:cNvPr>
          <p:cNvSpPr/>
          <p:nvPr/>
        </p:nvSpPr>
        <p:spPr>
          <a:xfrm>
            <a:off x="360000" y="4464000"/>
            <a:ext cx="4680000" cy="1584000"/>
          </a:xfrm>
          <a:prstGeom prst="roundRect">
            <a:avLst>
              <a:gd name="adj" fmla="val 8923"/>
            </a:avLst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Highlight</a:t>
            </a:r>
          </a:p>
          <a:p>
            <a:pPr algn="ctr"/>
            <a:endParaRPr lang="en-US" b="1" dirty="0">
              <a:solidFill>
                <a:schemeClr val="accent2"/>
              </a:solidFill>
            </a:endParaRP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Regular and reliable delivery of both standard 25 ns and BCMS beams, close to the brightness curves, respectively!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CDE955-84CC-69F0-6DD6-58A5039958AA}"/>
              </a:ext>
            </a:extLst>
          </p:cNvPr>
          <p:cNvSpPr txBox="1"/>
          <p:nvPr/>
        </p:nvSpPr>
        <p:spPr>
          <a:xfrm>
            <a:off x="6264000" y="3240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ln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S4: Evolution of beam quality in LHC </a:t>
            </a:r>
            <a:r>
              <a:rPr lang="en-GB" sz="1600" b="1" dirty="0">
                <a:solidFill>
                  <a:srgbClr val="7030A0"/>
                </a:solidFill>
                <a:sym typeface="Wingdings" pitchFamily="2" charset="2"/>
              </a:rPr>
              <a:t>– </a:t>
            </a:r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</a:t>
            </a:r>
            <a:r>
              <a:rPr lang="en-US" sz="1600" b="1" dirty="0">
                <a:solidFill>
                  <a:srgbClr val="7030A0"/>
                </a:solidFill>
              </a:rPr>
              <a:t>. </a:t>
            </a:r>
            <a:r>
              <a:rPr lang="en-US" sz="1600" b="1" dirty="0" err="1">
                <a:solidFill>
                  <a:srgbClr val="7030A0"/>
                </a:solidFill>
              </a:rPr>
              <a:t>Kostoglou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BE5D97EA-1214-CBCB-58E2-21D7D4D2367D}"/>
              </a:ext>
            </a:extLst>
          </p:cNvPr>
          <p:cNvSpPr>
            <a:spLocks noChangeAspect="1"/>
          </p:cNvSpPr>
          <p:nvPr/>
        </p:nvSpPr>
        <p:spPr>
          <a:xfrm>
            <a:off x="7380000" y="5004000"/>
            <a:ext cx="360000" cy="360000"/>
          </a:xfrm>
          <a:prstGeom prst="star5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>
            <a:extLst>
              <a:ext uri="{FF2B5EF4-FFF2-40B4-BE49-F238E27FC236}">
                <a16:creationId xmlns:a16="http://schemas.microsoft.com/office/drawing/2014/main" id="{5E6BEC44-16CB-FA8F-0B7B-90F36D17024C}"/>
              </a:ext>
            </a:extLst>
          </p:cNvPr>
          <p:cNvSpPr>
            <a:spLocks noChangeAspect="1"/>
          </p:cNvSpPr>
          <p:nvPr/>
        </p:nvSpPr>
        <p:spPr>
          <a:xfrm>
            <a:off x="10080000" y="5038786"/>
            <a:ext cx="360000" cy="360000"/>
          </a:xfrm>
          <a:prstGeom prst="star5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6" descr="clip art - Clip Art Library">
            <a:extLst>
              <a:ext uri="{FF2B5EF4-FFF2-40B4-BE49-F238E27FC236}">
                <a16:creationId xmlns:a16="http://schemas.microsoft.com/office/drawing/2014/main" id="{E66988E1-1269-44F3-C174-3128DAEE2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000" y="1152000"/>
            <a:ext cx="1800000" cy="70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15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BC821-93E2-E76A-F1E4-80EA68995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B3D36-4825-8944-054E-529376838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24: LHC proton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57CE1-E43B-E54A-C4BE-CF7CC570E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11520000" cy="1944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Hybrid complications: different steering, different splitting, disbalance of beam sizes and intensities, tails &amp; scraping,… </a:t>
            </a:r>
          </a:p>
          <a:p>
            <a:pPr algn="just"/>
            <a:r>
              <a:rPr lang="en-US" sz="1800" dirty="0"/>
              <a:t>Scrubbing and assumptions on the ‘24 </a:t>
            </a:r>
            <a:r>
              <a:rPr lang="en-US" sz="1800" dirty="0" err="1"/>
              <a:t>cryo</a:t>
            </a:r>
            <a:r>
              <a:rPr lang="en-US" sz="1800" dirty="0"/>
              <a:t> performance motivated switching to a much simpler scheme </a:t>
            </a:r>
            <a:r>
              <a:rPr lang="en-US" sz="1800" dirty="0">
                <a:sym typeface="Wingdings" pitchFamily="2" charset="2"/>
              </a:rPr>
              <a:t> t</a:t>
            </a:r>
            <a:r>
              <a:rPr lang="en-US" sz="1800" dirty="0"/>
              <a:t>he 2024 physics production beam has finally converged to be 3 x 36 bunches at 1.6e11 p+ per bunch</a:t>
            </a:r>
          </a:p>
          <a:p>
            <a:pPr algn="just"/>
            <a:r>
              <a:rPr lang="en-US" sz="1800" dirty="0"/>
              <a:t>Both standard 25 ns as well as the BCMS variant were deployed in operations and for the first time compared back-to-back – several optimizations have been developed and put in place!</a:t>
            </a:r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1A876-8AC8-ACF7-9EBF-7FF2F107A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75C7C-F113-969E-C7B2-D16422C8A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0ABE6-A0C1-CD50-39D6-EF19E8309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35</a:t>
            </a:fld>
            <a:endParaRPr lang="en-GB"/>
          </a:p>
        </p:txBody>
      </p:sp>
      <p:pic>
        <p:nvPicPr>
          <p:cNvPr id="9" name="Picture 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8778EC1-A56A-1437-25B2-8F2310C3625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99" y="2376000"/>
            <a:ext cx="5760000" cy="4032001"/>
          </a:xfrm>
          <a:prstGeom prst="rect">
            <a:avLst/>
          </a:prstGeom>
        </p:spPr>
      </p:pic>
      <p:pic>
        <p:nvPicPr>
          <p:cNvPr id="15" name="lhc2_output_video">
            <a:hlinkClick r:id="" action="ppaction://media"/>
            <a:extLst>
              <a:ext uri="{FF2B5EF4-FFF2-40B4-BE49-F238E27FC236}">
                <a16:creationId xmlns:a16="http://schemas.microsoft.com/office/drawing/2014/main" id="{CDA3FA5E-2449-2467-5475-3FFC1B48628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624000" y="2520000"/>
            <a:ext cx="5436000" cy="38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5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037D5-B2BE-7699-2FBF-3250C3ED8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F9304-896C-D635-9F9D-88338106E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24: LHC proton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A08B8-217D-602B-4021-CBE3D8A63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11520000" cy="1080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Luminosity gain estimated from moving to BCMS: </a:t>
            </a:r>
            <a:r>
              <a:rPr lang="en-US" sz="1800" b="1" dirty="0">
                <a:solidFill>
                  <a:schemeClr val="accent4"/>
                </a:solidFill>
              </a:rPr>
              <a:t>+8.2% </a:t>
            </a:r>
            <a:r>
              <a:rPr lang="en-US" sz="1800" dirty="0"/>
              <a:t>+ operational efficiency </a:t>
            </a:r>
            <a:r>
              <a:rPr lang="en-US" sz="1800" dirty="0">
                <a:sym typeface="Wingdings" pitchFamily="2" charset="2"/>
              </a:rPr>
              <a:t> stayed with the BCMS beam for remainder of 2024!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D217BE-0788-5E73-321D-82BACA66B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DAD81-3D68-351B-C886-F038E5F2F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972F2-D4FC-15A1-BBC3-388BB61F0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36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33C753-543D-DE7E-3E7E-1937561D6B1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6000" y="1656000"/>
            <a:ext cx="9360000" cy="47181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7918EE-30F1-1ED4-C6DF-CF24DCED54B7}"/>
              </a:ext>
            </a:extLst>
          </p:cNvPr>
          <p:cNvSpPr txBox="1"/>
          <p:nvPr/>
        </p:nvSpPr>
        <p:spPr>
          <a:xfrm>
            <a:off x="5940000" y="1332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ln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S4: Evolution of beam quality in LHC </a:t>
            </a:r>
            <a:r>
              <a:rPr lang="en-GB" sz="1600" b="1" dirty="0">
                <a:solidFill>
                  <a:srgbClr val="7030A0"/>
                </a:solidFill>
                <a:sym typeface="Wingdings" pitchFamily="2" charset="2"/>
              </a:rPr>
              <a:t>– </a:t>
            </a:r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</a:t>
            </a:r>
            <a:r>
              <a:rPr lang="en-US" sz="1600" b="1" dirty="0">
                <a:solidFill>
                  <a:srgbClr val="7030A0"/>
                </a:solidFill>
              </a:rPr>
              <a:t>. </a:t>
            </a:r>
            <a:r>
              <a:rPr lang="en-US" sz="1600" b="1" dirty="0" err="1">
                <a:solidFill>
                  <a:srgbClr val="7030A0"/>
                </a:solidFill>
              </a:rPr>
              <a:t>Kostoglou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14DF5E-7208-B0E4-9118-FE707C2E6F25}"/>
              </a:ext>
            </a:extLst>
          </p:cNvPr>
          <p:cNvSpPr txBox="1"/>
          <p:nvPr/>
        </p:nvSpPr>
        <p:spPr>
          <a:xfrm>
            <a:off x="10800000" y="5040000"/>
            <a:ext cx="1230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S. </a:t>
            </a:r>
            <a:r>
              <a:rPr lang="en-US" sz="1600" b="1">
                <a:solidFill>
                  <a:schemeClr val="accent6"/>
                </a:solidFill>
              </a:rPr>
              <a:t>Kostoglou</a:t>
            </a:r>
            <a:endParaRPr lang="en-US" sz="16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71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426D0-A277-7352-C3F3-86BA096C2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4FCF6-0A5B-6AC1-44B1-AF45485A1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24: LIU beam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23863-1972-66AC-E102-065A9EFE6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4536000" cy="5256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Operational BCMS beams in ‘24 reliable and reproducibly delivered well within quality specs 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LIU beams taken semi-regularly  as originally planned, to study reproducibility over a longer period of time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However, LIU beams are a whole different category of beams – still done in the scope of MDs, with full-time experts to study and tune:</a:t>
            </a:r>
          </a:p>
          <a:p>
            <a:pPr lvl="1" algn="just"/>
            <a:r>
              <a:rPr lang="en-US" sz="1600" dirty="0"/>
              <a:t>Stability</a:t>
            </a:r>
          </a:p>
          <a:p>
            <a:pPr lvl="1" algn="just"/>
            <a:r>
              <a:rPr lang="en-US" sz="1600" dirty="0"/>
              <a:t>Working points</a:t>
            </a:r>
          </a:p>
          <a:p>
            <a:pPr lvl="1" algn="just"/>
            <a:r>
              <a:rPr lang="en-US" sz="1600" dirty="0"/>
              <a:t>Beam quality preservation</a:t>
            </a:r>
          </a:p>
          <a:p>
            <a:pPr lvl="1" algn="just"/>
            <a:r>
              <a:rPr lang="en-US" sz="1600" dirty="0"/>
              <a:t>Tails optimization and evolution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0D58C-C88C-01A9-8249-5E51ECA88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7DFA1-FF42-B2EA-D9C0-F8F054883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68AA7-A51D-1A52-FCC9-727EBBE40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37</a:t>
            </a:fld>
            <a:endParaRPr lang="en-GB"/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071DA62A-D3BD-8D9C-7750-0BFA1EC1F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720000"/>
            <a:ext cx="7200000" cy="57600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9EF28D-28EE-7C5F-9409-F05A3C05C87D}"/>
              </a:ext>
            </a:extLst>
          </p:cNvPr>
          <p:cNvCxnSpPr/>
          <p:nvPr/>
        </p:nvCxnSpPr>
        <p:spPr>
          <a:xfrm>
            <a:off x="5904089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184FF7E-DCFD-7D63-8A53-A93800B41BAD}"/>
              </a:ext>
            </a:extLst>
          </p:cNvPr>
          <p:cNvCxnSpPr/>
          <p:nvPr/>
        </p:nvCxnSpPr>
        <p:spPr>
          <a:xfrm>
            <a:off x="6696000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CA3C332-324E-4063-2C43-CE160F748E18}"/>
              </a:ext>
            </a:extLst>
          </p:cNvPr>
          <p:cNvCxnSpPr/>
          <p:nvPr/>
        </p:nvCxnSpPr>
        <p:spPr>
          <a:xfrm>
            <a:off x="7164000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5A65276-FB43-9D42-127B-373B33FAB107}"/>
              </a:ext>
            </a:extLst>
          </p:cNvPr>
          <p:cNvCxnSpPr/>
          <p:nvPr/>
        </p:nvCxnSpPr>
        <p:spPr>
          <a:xfrm>
            <a:off x="8676000" y="1386000"/>
            <a:ext cx="0" cy="4644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screenshot of a graph&#10;&#10;Description automatically generated">
            <a:extLst>
              <a:ext uri="{FF2B5EF4-FFF2-40B4-BE49-F238E27FC236}">
                <a16:creationId xmlns:a16="http://schemas.microsoft.com/office/drawing/2014/main" id="{D1C4BCEB-0EC6-02EB-DE65-EDFB2DFF40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720000"/>
            <a:ext cx="7200000" cy="5760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981AFD5-E2A1-4D9F-CCFD-0AD05D61FBAC}"/>
              </a:ext>
            </a:extLst>
          </p:cNvPr>
          <p:cNvSpPr/>
          <p:nvPr/>
        </p:nvSpPr>
        <p:spPr>
          <a:xfrm>
            <a:off x="4896000" y="719999"/>
            <a:ext cx="7200000" cy="5760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D7474550-B901-8630-07B2-2EE5B446F0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5" t="2250" r="50000"/>
          <a:stretch/>
        </p:blipFill>
        <p:spPr>
          <a:xfrm>
            <a:off x="5040000" y="2880000"/>
            <a:ext cx="3539921" cy="3453415"/>
          </a:xfrm>
          <a:prstGeom prst="rect">
            <a:avLst/>
          </a:prstGeom>
        </p:spPr>
      </p:pic>
      <p:pic>
        <p:nvPicPr>
          <p:cNvPr id="13" name="Picture 12" descr="A comparison of standard and standard values&#10;&#10;Description automatically generated with medium confidence">
            <a:extLst>
              <a:ext uri="{FF2B5EF4-FFF2-40B4-BE49-F238E27FC236}">
                <a16:creationId xmlns:a16="http://schemas.microsoft.com/office/drawing/2014/main" id="{D109C534-0059-97D9-5BAC-7D92C9F34D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" t="2250" r="49707"/>
          <a:stretch/>
        </p:blipFill>
        <p:spPr>
          <a:xfrm>
            <a:off x="8496000" y="360000"/>
            <a:ext cx="3539922" cy="3453415"/>
          </a:xfrm>
          <a:prstGeom prst="rect">
            <a:avLst/>
          </a:prstGeom>
        </p:spPr>
      </p:pic>
      <p:sp>
        <p:nvSpPr>
          <p:cNvPr id="16" name="Heart 15">
            <a:extLst>
              <a:ext uri="{FF2B5EF4-FFF2-40B4-BE49-F238E27FC236}">
                <a16:creationId xmlns:a16="http://schemas.microsoft.com/office/drawing/2014/main" id="{4F391294-FD7F-76B1-9B2D-BA936CFD3BB0}"/>
              </a:ext>
            </a:extLst>
          </p:cNvPr>
          <p:cNvSpPr>
            <a:spLocks noChangeAspect="1"/>
          </p:cNvSpPr>
          <p:nvPr/>
        </p:nvSpPr>
        <p:spPr>
          <a:xfrm>
            <a:off x="7632000" y="4361145"/>
            <a:ext cx="216000" cy="216987"/>
          </a:xfrm>
          <a:prstGeom prst="hear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art 16">
            <a:extLst>
              <a:ext uri="{FF2B5EF4-FFF2-40B4-BE49-F238E27FC236}">
                <a16:creationId xmlns:a16="http://schemas.microsoft.com/office/drawing/2014/main" id="{F54D5F44-0203-9891-4B58-7DF3996836AC}"/>
              </a:ext>
            </a:extLst>
          </p:cNvPr>
          <p:cNvSpPr>
            <a:spLocks noChangeAspect="1"/>
          </p:cNvSpPr>
          <p:nvPr/>
        </p:nvSpPr>
        <p:spPr>
          <a:xfrm>
            <a:off x="11070000" y="1277506"/>
            <a:ext cx="216000" cy="216987"/>
          </a:xfrm>
          <a:prstGeom prst="hear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409803-69BB-CA73-B7DA-CE84D5182F10}"/>
              </a:ext>
            </a:extLst>
          </p:cNvPr>
          <p:cNvSpPr txBox="1"/>
          <p:nvPr/>
        </p:nvSpPr>
        <p:spPr>
          <a:xfrm>
            <a:off x="8784000" y="5580000"/>
            <a:ext cx="2736000" cy="360000"/>
          </a:xfrm>
          <a:prstGeom prst="roundRect">
            <a:avLst>
              <a:gd name="adj" fmla="val 23264"/>
            </a:avLst>
          </a:prstGeom>
          <a:solidFill>
            <a:schemeClr val="bg1">
              <a:alpha val="95000"/>
            </a:schemeClr>
          </a:solidFill>
          <a:ln w="1905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I</a:t>
            </a:r>
            <a:r>
              <a:rPr lang="en-US" sz="1600" b="1" baseline="-25000" dirty="0">
                <a:solidFill>
                  <a:schemeClr val="accent1"/>
                </a:solidFill>
              </a:rPr>
              <a:t>FB </a:t>
            </a:r>
            <a:r>
              <a:rPr lang="en-US" sz="1600" b="1" dirty="0">
                <a:solidFill>
                  <a:schemeClr val="accent1"/>
                </a:solidFill>
              </a:rPr>
              <a:t>= 2.45e11; </a:t>
            </a:r>
            <a:r>
              <a:rPr lang="en-US" sz="1600" b="1" dirty="0" err="1">
                <a:solidFill>
                  <a:schemeClr val="accent1"/>
                </a:solidFill>
              </a:rPr>
              <a:t>eps</a:t>
            </a:r>
            <a:r>
              <a:rPr lang="en-US" sz="1600" b="1" baseline="-25000" dirty="0" err="1">
                <a:solidFill>
                  <a:schemeClr val="accent1"/>
                </a:solidFill>
              </a:rPr>
              <a:t>avg</a:t>
            </a:r>
            <a:r>
              <a:rPr lang="en-US" sz="1600" b="1" dirty="0">
                <a:solidFill>
                  <a:schemeClr val="accent1"/>
                </a:solidFill>
              </a:rPr>
              <a:t> = 1.66 um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104690-200D-6E9E-3D9F-07C07A6ABBFF}"/>
              </a:ext>
            </a:extLst>
          </p:cNvPr>
          <p:cNvSpPr txBox="1"/>
          <p:nvPr/>
        </p:nvSpPr>
        <p:spPr>
          <a:xfrm>
            <a:off x="5616000" y="720000"/>
            <a:ext cx="2736000" cy="360000"/>
          </a:xfrm>
          <a:prstGeom prst="roundRect">
            <a:avLst>
              <a:gd name="adj" fmla="val 23264"/>
            </a:avLst>
          </a:prstGeom>
          <a:solidFill>
            <a:schemeClr val="bg1">
              <a:alpha val="95000"/>
            </a:schemeClr>
          </a:solidFill>
          <a:ln w="1905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</a:bodyPr>
          <a:lstStyle/>
          <a:p>
            <a:pPr algn="ctr"/>
            <a:r>
              <a:rPr lang="en-US" sz="1600" b="1" dirty="0" err="1">
                <a:solidFill>
                  <a:schemeClr val="accent4"/>
                </a:solidFill>
              </a:rPr>
              <a:t>I</a:t>
            </a:r>
            <a:r>
              <a:rPr lang="en-US" sz="1600" b="1" baseline="-25000" dirty="0" err="1">
                <a:solidFill>
                  <a:schemeClr val="accent4"/>
                </a:solidFill>
              </a:rPr>
              <a:t>inj</a:t>
            </a:r>
            <a:r>
              <a:rPr lang="en-US" sz="1600" b="1" baseline="-25000" dirty="0">
                <a:solidFill>
                  <a:schemeClr val="accent4"/>
                </a:solidFill>
              </a:rPr>
              <a:t> </a:t>
            </a:r>
            <a:r>
              <a:rPr lang="en-US" sz="1600" b="1" dirty="0">
                <a:solidFill>
                  <a:schemeClr val="accent4"/>
                </a:solidFill>
              </a:rPr>
              <a:t>= 2.4e11; </a:t>
            </a:r>
            <a:r>
              <a:rPr lang="en-US" sz="1600" b="1" dirty="0" err="1">
                <a:solidFill>
                  <a:schemeClr val="accent4"/>
                </a:solidFill>
              </a:rPr>
              <a:t>eps</a:t>
            </a:r>
            <a:r>
              <a:rPr lang="en-US" sz="1600" b="1" baseline="-25000" dirty="0" err="1">
                <a:solidFill>
                  <a:schemeClr val="accent4"/>
                </a:solidFill>
              </a:rPr>
              <a:t>avg</a:t>
            </a:r>
            <a:r>
              <a:rPr lang="en-US" sz="1600" b="1" dirty="0">
                <a:solidFill>
                  <a:schemeClr val="accent4"/>
                </a:solidFill>
              </a:rPr>
              <a:t> = 2.25 um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F4D8B09-E64D-EB76-4A2D-6F80D757C476}"/>
              </a:ext>
            </a:extLst>
          </p:cNvPr>
          <p:cNvSpPr/>
          <p:nvPr/>
        </p:nvSpPr>
        <p:spPr>
          <a:xfrm>
            <a:off x="360000" y="5039139"/>
            <a:ext cx="4680000" cy="720000"/>
          </a:xfrm>
          <a:prstGeom prst="round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Highlight</a:t>
            </a:r>
          </a:p>
        </p:txBody>
      </p:sp>
      <p:pic>
        <p:nvPicPr>
          <p:cNvPr id="21" name="liubcms_output_video">
            <a:hlinkClick r:id="" action="ppaction://media"/>
            <a:extLst>
              <a:ext uri="{FF2B5EF4-FFF2-40B4-BE49-F238E27FC236}">
                <a16:creationId xmlns:a16="http://schemas.microsoft.com/office/drawing/2014/main" id="{E0A13FD9-9306-4CA6-73AD-5A0991F1780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88000" y="900000"/>
            <a:ext cx="7200000" cy="505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65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563478-4DE9-13B0-866C-14EAFA53FD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CF090-086E-75D0-5E69-F9E297D37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24: LHC ion beam performance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0874C-1392-799B-3502-F43CDC382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4676267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How was it possible?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Developed LEIR intensities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Further optimization of slip stacking process, working point optimization, and…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… 50 Hz compensation!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59DDB-0D92-4566-2133-04C4B4EE6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7FFB4-C96B-4403-7B49-77B131841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CA831-532E-28DC-A7F6-BCB9B6F7E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38</a:t>
            </a:fld>
            <a:endParaRPr lang="en-GB"/>
          </a:p>
        </p:txBody>
      </p:sp>
      <p:pic>
        <p:nvPicPr>
          <p:cNvPr id="7" name="Picture 2" descr="Image preview">
            <a:extLst>
              <a:ext uri="{FF2B5EF4-FFF2-40B4-BE49-F238E27FC236}">
                <a16:creationId xmlns:a16="http://schemas.microsoft.com/office/drawing/2014/main" id="{123426E2-EFD1-ACA8-FF22-A2DAC993B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00" y="1296000"/>
            <a:ext cx="6840000" cy="42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4BD080A1-8FE1-D25B-B39F-3FE66A7EC737}"/>
              </a:ext>
            </a:extLst>
          </p:cNvPr>
          <p:cNvSpPr/>
          <p:nvPr/>
        </p:nvSpPr>
        <p:spPr>
          <a:xfrm>
            <a:off x="10908000" y="2196000"/>
            <a:ext cx="216000" cy="396000"/>
          </a:xfrm>
          <a:prstGeom prst="rightBrac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+17.8%!</a:t>
            </a: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D27864-ED53-0508-4387-E39521D03301}"/>
              </a:ext>
            </a:extLst>
          </p:cNvPr>
          <p:cNvSpPr txBox="1"/>
          <p:nvPr/>
        </p:nvSpPr>
        <p:spPr>
          <a:xfrm>
            <a:off x="10800000" y="5040000"/>
            <a:ext cx="11140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H. </a:t>
            </a:r>
            <a:r>
              <a:rPr lang="en-US" sz="1600" b="1" dirty="0" err="1">
                <a:solidFill>
                  <a:schemeClr val="accent6"/>
                </a:solidFill>
              </a:rPr>
              <a:t>Bartosik</a:t>
            </a:r>
            <a:endParaRPr lang="en-US" sz="16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74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F2BA228-2DEA-E842-5DA2-6AC6F5F4E54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30158" b="29780"/>
          <a:stretch/>
        </p:blipFill>
        <p:spPr>
          <a:xfrm>
            <a:off x="0" y="0"/>
            <a:ext cx="5040000" cy="193565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E7A269B-87DB-F681-477B-071E492EAD4F}"/>
              </a:ext>
            </a:extLst>
          </p:cNvPr>
          <p:cNvSpPr/>
          <p:nvPr/>
        </p:nvSpPr>
        <p:spPr>
          <a:xfrm>
            <a:off x="0" y="0"/>
            <a:ext cx="5112000" cy="2160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8384F-3D28-792F-58C6-804E67BD7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5328000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SPS transformers:</a:t>
            </a:r>
          </a:p>
          <a:p>
            <a:pPr lvl="1" algn="just"/>
            <a:r>
              <a:rPr lang="en-US" dirty="0"/>
              <a:t>Fire due to fault in LV windings – report in IEFC</a:t>
            </a:r>
          </a:p>
          <a:p>
            <a:pPr lvl="1" algn="just"/>
            <a:endParaRPr lang="en-US" dirty="0"/>
          </a:p>
        </p:txBody>
      </p:sp>
      <p:pic>
        <p:nvPicPr>
          <p:cNvPr id="13" name="Picture 12" descr="A grey metal building with windows&#10;&#10;Description automatically generated with medium confidence">
            <a:extLst>
              <a:ext uri="{FF2B5EF4-FFF2-40B4-BE49-F238E27FC236}">
                <a16:creationId xmlns:a16="http://schemas.microsoft.com/office/drawing/2014/main" id="{C6826CB2-BD22-187C-4863-762125CF2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000" y="0"/>
            <a:ext cx="6120000" cy="459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81C16-6D7F-2FD2-EFDE-3397098D0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2CF38-F257-8890-25F7-6F9884190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72335-BCD6-3E3A-1245-CB677FF9F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39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E20646-6816-AAAC-F2F9-F77CDA52E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‘24 critical equipment events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E78C43-18E8-6C51-7E72-B08EBACF792C}"/>
              </a:ext>
            </a:extLst>
          </p:cNvPr>
          <p:cNvSpPr txBox="1"/>
          <p:nvPr/>
        </p:nvSpPr>
        <p:spPr>
          <a:xfrm rot="300000">
            <a:off x="2880000" y="1584000"/>
            <a:ext cx="2736000" cy="503999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000" b="1" dirty="0">
                <a:ln/>
                <a:solidFill>
                  <a:schemeClr val="accent4">
                    <a:lumMod val="75000"/>
                  </a:schemeClr>
                </a:solidFill>
              </a:rPr>
              <a:t>Spares strategy in place</a:t>
            </a:r>
          </a:p>
        </p:txBody>
      </p:sp>
    </p:spTree>
    <p:extLst>
      <p:ext uri="{BB962C8B-B14F-4D97-AF65-F5344CB8AC3E}">
        <p14:creationId xmlns:p14="http://schemas.microsoft.com/office/powerpoint/2010/main" val="277211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0708D2-4FBA-C444-6585-995A648B8F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iverse Photos, Download The BEST Free Universe Stock Photos &amp; HD Images">
            <a:extLst>
              <a:ext uri="{FF2B5EF4-FFF2-40B4-BE49-F238E27FC236}">
                <a16:creationId xmlns:a16="http://schemas.microsoft.com/office/drawing/2014/main" id="{616DA971-7FCF-1F7B-5F68-BB213F5BC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0" y="-628984"/>
            <a:ext cx="12160800" cy="811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3A8332-D07B-78DC-4AC3-DB9837755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the scene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53EFD6B4-699F-5FBF-E046-0C1E0969D83A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336009" y="900000"/>
          <a:ext cx="576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05EBB-A86C-D3FC-21FA-B830199F4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AA297-DA55-FDB0-CED1-D3865636B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468CB-C967-C1CD-97DD-78FBE137E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</a:t>
            </a:fld>
            <a:endParaRPr lang="en-GB"/>
          </a:p>
        </p:txBody>
      </p:sp>
      <p:pic>
        <p:nvPicPr>
          <p:cNvPr id="8" name="TwoDay.mp3">
            <a:hlinkClick r:id="" action="ppaction://media"/>
            <a:extLst>
              <a:ext uri="{FF2B5EF4-FFF2-40B4-BE49-F238E27FC236}">
                <a16:creationId xmlns:a16="http://schemas.microsoft.com/office/drawing/2014/main" id="{49379BE2-4C31-F3CF-8320-E17451D3960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500" out="250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752000" y="0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3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4EA14BF-0819-D441-988C-FE36C41BF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graphicEl>
                                              <a:dgm id="{A4EA14BF-0819-D441-988C-FE36C41BF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graphicEl>
                                              <a:dgm id="{A4EA14BF-0819-D441-988C-FE36C41BF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graphicEl>
                                              <a:dgm id="{A4EA14BF-0819-D441-988C-FE36C41BF0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" showWhenStopped="0">
                <p:cTn id="1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7" grpId="0" uiExpand="1">
        <p:bldSub>
          <a:bldDgm bld="one" rev="1"/>
        </p:bldSub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0CD15-9A68-D6BB-B3B9-8DBCD6850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75DC8-A3E6-9F12-AC25-D203CBD45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5328000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SPS transformers:</a:t>
            </a:r>
          </a:p>
          <a:p>
            <a:pPr lvl="1" algn="just"/>
            <a:r>
              <a:rPr lang="en-US" dirty="0"/>
              <a:t>Fire due to fault in LV windings – report in IEFC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SPS dipoles:</a:t>
            </a:r>
          </a:p>
          <a:p>
            <a:pPr lvl="1" algn="just"/>
            <a:r>
              <a:rPr lang="en-US" dirty="0"/>
              <a:t>4 failures </a:t>
            </a:r>
            <a:r>
              <a:rPr lang="en-US" dirty="0">
                <a:sym typeface="Wingdings" pitchFamily="2" charset="2"/>
              </a:rPr>
              <a:t> 4 sparkling new dipoles in the SPS tunnel; followed up and treated in the SPS MPC</a:t>
            </a: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79DE8-16A8-CD4C-1E03-C0C294D09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B46D3-8C4F-A8E8-1432-929395D33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085E7-1281-8639-9587-B123842E9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40</a:t>
            </a:fld>
            <a:endParaRPr lang="en-GB"/>
          </a:p>
        </p:txBody>
      </p:sp>
      <p:pic>
        <p:nvPicPr>
          <p:cNvPr id="8" name="Picture 7" descr="A person on a trailer&#10;&#10;Description automatically generated">
            <a:extLst>
              <a:ext uri="{FF2B5EF4-FFF2-40B4-BE49-F238E27FC236}">
                <a16:creationId xmlns:a16="http://schemas.microsoft.com/office/drawing/2014/main" id="{6BE8AF42-429E-A9EC-DF52-D17EA01C35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000" y="0"/>
            <a:ext cx="6120000" cy="3442500"/>
          </a:xfrm>
          <a:prstGeom prst="rect">
            <a:avLst/>
          </a:prstGeom>
        </p:spPr>
      </p:pic>
      <p:pic>
        <p:nvPicPr>
          <p:cNvPr id="10" name="Picture 9" descr="A vehicle pulling a trailer&#10;&#10;Description automatically generated with medium confidence">
            <a:extLst>
              <a:ext uri="{FF2B5EF4-FFF2-40B4-BE49-F238E27FC236}">
                <a16:creationId xmlns:a16="http://schemas.microsoft.com/office/drawing/2014/main" id="{187D065F-BCA8-E6E6-EA4B-80239542AA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000" y="3312000"/>
            <a:ext cx="6120000" cy="30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09AC75-8173-FD1F-F38F-7AE90464F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‘24 critical equipment events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7BAC63-1064-3517-8609-E68DAFA0EE79}"/>
              </a:ext>
            </a:extLst>
          </p:cNvPr>
          <p:cNvSpPr txBox="1"/>
          <p:nvPr/>
        </p:nvSpPr>
        <p:spPr>
          <a:xfrm rot="300000">
            <a:off x="2880000" y="1584000"/>
            <a:ext cx="2736000" cy="503999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000" b="1" dirty="0">
                <a:ln/>
                <a:solidFill>
                  <a:schemeClr val="accent4">
                    <a:lumMod val="75000"/>
                  </a:schemeClr>
                </a:solidFill>
              </a:rPr>
              <a:t>Spares strategy in place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723220-182C-D71B-90D4-E88256CB9E98}"/>
              </a:ext>
            </a:extLst>
          </p:cNvPr>
          <p:cNvSpPr txBox="1"/>
          <p:nvPr/>
        </p:nvSpPr>
        <p:spPr>
          <a:xfrm rot="300000">
            <a:off x="2880000" y="2808000"/>
            <a:ext cx="2736000" cy="503999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000" b="1" dirty="0">
                <a:ln/>
                <a:solidFill>
                  <a:schemeClr val="accent4">
                    <a:lumMod val="75000"/>
                  </a:schemeClr>
                </a:solidFill>
              </a:rPr>
              <a:t>Spares strategy in place</a:t>
            </a:r>
          </a:p>
        </p:txBody>
      </p:sp>
    </p:spTree>
    <p:extLst>
      <p:ext uri="{BB962C8B-B14F-4D97-AF65-F5344CB8AC3E}">
        <p14:creationId xmlns:p14="http://schemas.microsoft.com/office/powerpoint/2010/main" val="31389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BF2A7-9AF1-B0FA-632B-A7A8E5CF3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AE3BBEDB-A180-B12C-914D-C48D0135B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000" y="0"/>
            <a:ext cx="6120000" cy="462081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B702D-045D-DCA9-0703-D0E3B83D2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5328000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SPS transformers:</a:t>
            </a:r>
          </a:p>
          <a:p>
            <a:pPr lvl="1" algn="just"/>
            <a:r>
              <a:rPr lang="en-US" dirty="0"/>
              <a:t>Fire due to fault in LV windings – report in IEFC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SPS dipoles:</a:t>
            </a:r>
          </a:p>
          <a:p>
            <a:pPr lvl="1" algn="just"/>
            <a:r>
              <a:rPr lang="en-US" dirty="0"/>
              <a:t>4 failures </a:t>
            </a:r>
            <a:r>
              <a:rPr lang="en-US" dirty="0">
                <a:sym typeface="Wingdings" pitchFamily="2" charset="2"/>
              </a:rPr>
              <a:t> 4 sparkling new dipoles in the SPS tunnel; followed up and treated in the SPS MPC</a:t>
            </a:r>
          </a:p>
          <a:p>
            <a:pPr lvl="1" algn="just"/>
            <a:endParaRPr lang="en-US" dirty="0">
              <a:sym typeface="Wingdings" pitchFamily="2" charset="2"/>
            </a:endParaRPr>
          </a:p>
          <a:p>
            <a:pPr algn="just"/>
            <a:r>
              <a:rPr lang="en-US" dirty="0">
                <a:sym typeface="Wingdings" pitchFamily="2" charset="2"/>
              </a:rPr>
              <a:t>BA3 water cooling circuit:</a:t>
            </a:r>
          </a:p>
          <a:p>
            <a:pPr lvl="1" algn="just"/>
            <a:r>
              <a:rPr lang="en-GB" dirty="0"/>
              <a:t>Ruptured membrane of the non-return valve </a:t>
            </a:r>
            <a:r>
              <a:rPr lang="en-GB" dirty="0">
                <a:sym typeface="Wingdings" pitchFamily="2" charset="2"/>
              </a:rPr>
              <a:t> collaborative EQ-OP cleaning campaign</a:t>
            </a:r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9CB1F-A2A9-93F9-1D1F-4C4C80DA8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9EC08B-2870-57CD-0C03-ED27AF6D2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578D3-0D3C-4D5B-BC1D-F5F85C4BC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41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09369A-D258-EBAD-4391-356F74EA001F}"/>
              </a:ext>
            </a:extLst>
          </p:cNvPr>
          <p:cNvSpPr txBox="1"/>
          <p:nvPr/>
        </p:nvSpPr>
        <p:spPr>
          <a:xfrm rot="300000">
            <a:off x="2880000" y="1584000"/>
            <a:ext cx="2736000" cy="503999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000" b="1" dirty="0">
                <a:ln/>
                <a:solidFill>
                  <a:schemeClr val="accent4">
                    <a:lumMod val="75000"/>
                  </a:schemeClr>
                </a:solidFill>
              </a:rPr>
              <a:t>Spares strategy in place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E8A2B8-C0EB-E767-6AA6-EC0DC2D0E566}"/>
              </a:ext>
            </a:extLst>
          </p:cNvPr>
          <p:cNvSpPr txBox="1"/>
          <p:nvPr/>
        </p:nvSpPr>
        <p:spPr>
          <a:xfrm rot="300000">
            <a:off x="2880000" y="2808000"/>
            <a:ext cx="2736000" cy="503999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000" b="1" dirty="0">
                <a:ln/>
                <a:solidFill>
                  <a:schemeClr val="accent4">
                    <a:lumMod val="75000"/>
                  </a:schemeClr>
                </a:solidFill>
              </a:rPr>
              <a:t>Spares strategy in place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2AB063C-33AF-6DFC-3A48-28CF778115CB}"/>
              </a:ext>
            </a:extLst>
          </p:cNvPr>
          <p:cNvSpPr txBox="1"/>
          <p:nvPr/>
        </p:nvSpPr>
        <p:spPr>
          <a:xfrm rot="300000">
            <a:off x="2880000" y="4176000"/>
            <a:ext cx="2736000" cy="503999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000" b="1" dirty="0">
                <a:ln/>
                <a:solidFill>
                  <a:schemeClr val="accent4">
                    <a:lumMod val="75000"/>
                  </a:schemeClr>
                </a:solidFill>
              </a:rPr>
              <a:t>Replacement during YETS</a:t>
            </a:r>
          </a:p>
        </p:txBody>
      </p:sp>
      <p:pic>
        <p:nvPicPr>
          <p:cNvPr id="24" name="1DEF1C4F-5D59-4B63-AD91-723E854BC011" descr="IMG_8523.JPG">
            <a:extLst>
              <a:ext uri="{FF2B5EF4-FFF2-40B4-BE49-F238E27FC236}">
                <a16:creationId xmlns:a16="http://schemas.microsoft.com/office/drawing/2014/main" id="{A432A890-D85F-2B6B-9C68-EEC427EA1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200" y="2808000"/>
            <a:ext cx="270000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A black circular object on a wood surface&#10;&#10;Description automatically generated">
            <a:extLst>
              <a:ext uri="{FF2B5EF4-FFF2-40B4-BE49-F238E27FC236}">
                <a16:creationId xmlns:a16="http://schemas.microsoft.com/office/drawing/2014/main" id="{F38666E6-3058-CF3F-9078-08EDE424F4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042000" y="3258000"/>
            <a:ext cx="3600000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E0C8EF-0B3C-289D-5416-BD1ED81B1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‘24 critical equipment events</a:t>
            </a:r>
          </a:p>
        </p:txBody>
      </p:sp>
    </p:spTree>
    <p:extLst>
      <p:ext uri="{BB962C8B-B14F-4D97-AF65-F5344CB8AC3E}">
        <p14:creationId xmlns:p14="http://schemas.microsoft.com/office/powerpoint/2010/main" val="230861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2AF0A3-DE91-90F2-05C8-EE1563C25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40C0FD8-E267-52CC-B939-F012447DB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000" y="2520000"/>
            <a:ext cx="5760000" cy="30936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8D6E4C3-DB2A-8872-273E-EA2A6C52F2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0158" b="29780"/>
          <a:stretch/>
        </p:blipFill>
        <p:spPr>
          <a:xfrm>
            <a:off x="7152000" y="0"/>
            <a:ext cx="5040000" cy="1935659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43FF201E-5C1B-4688-4FD3-FD20C230CAE8}"/>
              </a:ext>
            </a:extLst>
          </p:cNvPr>
          <p:cNvSpPr/>
          <p:nvPr/>
        </p:nvSpPr>
        <p:spPr>
          <a:xfrm>
            <a:off x="-2" y="0"/>
            <a:ext cx="7829591" cy="6120012"/>
          </a:xfrm>
          <a:custGeom>
            <a:avLst/>
            <a:gdLst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6545766 w 9355873"/>
              <a:gd name="connsiteY2" fmla="*/ 144966 h 5218771"/>
              <a:gd name="connsiteX3" fmla="*/ 9355873 w 9355873"/>
              <a:gd name="connsiteY3" fmla="*/ 802888 h 5218771"/>
              <a:gd name="connsiteX4" fmla="*/ 7225990 w 9355873"/>
              <a:gd name="connsiteY4" fmla="*/ 5218771 h 5218771"/>
              <a:gd name="connsiteX5" fmla="*/ 0 w 9355873"/>
              <a:gd name="connsiteY5" fmla="*/ 5218771 h 5218771"/>
              <a:gd name="connsiteX6" fmla="*/ 11151 w 9355873"/>
              <a:gd name="connsiteY6" fmla="*/ 0 h 5218771"/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9355873 w 9355873"/>
              <a:gd name="connsiteY2" fmla="*/ 802888 h 5218771"/>
              <a:gd name="connsiteX3" fmla="*/ 7225990 w 9355873"/>
              <a:gd name="connsiteY3" fmla="*/ 5218771 h 5218771"/>
              <a:gd name="connsiteX4" fmla="*/ 0 w 9355873"/>
              <a:gd name="connsiteY4" fmla="*/ 5218771 h 5218771"/>
              <a:gd name="connsiteX5" fmla="*/ 11151 w 9355873"/>
              <a:gd name="connsiteY5" fmla="*/ 0 h 5218771"/>
              <a:gd name="connsiteX0" fmla="*/ 11151 w 8531046"/>
              <a:gd name="connsiteY0" fmla="*/ 0 h 5218771"/>
              <a:gd name="connsiteX1" fmla="*/ 6545766 w 8531046"/>
              <a:gd name="connsiteY1" fmla="*/ 0 h 5218771"/>
              <a:gd name="connsiteX2" fmla="*/ 8531046 w 8531046"/>
              <a:gd name="connsiteY2" fmla="*/ 1918010 h 5218771"/>
              <a:gd name="connsiteX3" fmla="*/ 7225990 w 8531046"/>
              <a:gd name="connsiteY3" fmla="*/ 5218771 h 5218771"/>
              <a:gd name="connsiteX4" fmla="*/ 0 w 8531046"/>
              <a:gd name="connsiteY4" fmla="*/ 5218771 h 5218771"/>
              <a:gd name="connsiteX5" fmla="*/ 11151 w 8531046"/>
              <a:gd name="connsiteY5" fmla="*/ 0 h 5218771"/>
              <a:gd name="connsiteX0" fmla="*/ 11151 w 8575903"/>
              <a:gd name="connsiteY0" fmla="*/ 0 h 5218771"/>
              <a:gd name="connsiteX1" fmla="*/ 6545766 w 8575903"/>
              <a:gd name="connsiteY1" fmla="*/ 0 h 5218771"/>
              <a:gd name="connsiteX2" fmla="*/ 8531046 w 8575903"/>
              <a:gd name="connsiteY2" fmla="*/ 1918010 h 5218771"/>
              <a:gd name="connsiteX3" fmla="*/ 7225990 w 8575903"/>
              <a:gd name="connsiteY3" fmla="*/ 5218771 h 5218771"/>
              <a:gd name="connsiteX4" fmla="*/ 0 w 8575903"/>
              <a:gd name="connsiteY4" fmla="*/ 5218771 h 5218771"/>
              <a:gd name="connsiteX5" fmla="*/ 11151 w 8575903"/>
              <a:gd name="connsiteY5" fmla="*/ 0 h 5218771"/>
              <a:gd name="connsiteX0" fmla="*/ 11151 w 8575903"/>
              <a:gd name="connsiteY0" fmla="*/ 467820 h 5686591"/>
              <a:gd name="connsiteX1" fmla="*/ 6545766 w 8575903"/>
              <a:gd name="connsiteY1" fmla="*/ 467820 h 5686591"/>
              <a:gd name="connsiteX2" fmla="*/ 8531046 w 8575903"/>
              <a:gd name="connsiteY2" fmla="*/ 2385830 h 5686591"/>
              <a:gd name="connsiteX3" fmla="*/ 7225990 w 8575903"/>
              <a:gd name="connsiteY3" fmla="*/ 5686591 h 5686591"/>
              <a:gd name="connsiteX4" fmla="*/ 0 w 8575903"/>
              <a:gd name="connsiteY4" fmla="*/ 5686591 h 5686591"/>
              <a:gd name="connsiteX5" fmla="*/ 11151 w 8575903"/>
              <a:gd name="connsiteY5" fmla="*/ 467820 h 5686591"/>
              <a:gd name="connsiteX0" fmla="*/ 11151 w 8828106"/>
              <a:gd name="connsiteY0" fmla="*/ 467820 h 5686591"/>
              <a:gd name="connsiteX1" fmla="*/ 6545766 w 8828106"/>
              <a:gd name="connsiteY1" fmla="*/ 467820 h 5686591"/>
              <a:gd name="connsiteX2" fmla="*/ 8531046 w 8828106"/>
              <a:gd name="connsiteY2" fmla="*/ 2385830 h 5686591"/>
              <a:gd name="connsiteX3" fmla="*/ 7225990 w 8828106"/>
              <a:gd name="connsiteY3" fmla="*/ 5686591 h 5686591"/>
              <a:gd name="connsiteX4" fmla="*/ 0 w 8828106"/>
              <a:gd name="connsiteY4" fmla="*/ 5686591 h 5686591"/>
              <a:gd name="connsiteX5" fmla="*/ 11151 w 8828106"/>
              <a:gd name="connsiteY5" fmla="*/ 467820 h 5686591"/>
              <a:gd name="connsiteX0" fmla="*/ 11151 w 8828106"/>
              <a:gd name="connsiteY0" fmla="*/ 147162 h 5365933"/>
              <a:gd name="connsiteX1" fmla="*/ 6545766 w 8828106"/>
              <a:gd name="connsiteY1" fmla="*/ 147162 h 5365933"/>
              <a:gd name="connsiteX2" fmla="*/ 8531046 w 8828106"/>
              <a:gd name="connsiteY2" fmla="*/ 2065172 h 5365933"/>
              <a:gd name="connsiteX3" fmla="*/ 7225990 w 8828106"/>
              <a:gd name="connsiteY3" fmla="*/ 5365933 h 5365933"/>
              <a:gd name="connsiteX4" fmla="*/ 0 w 8828106"/>
              <a:gd name="connsiteY4" fmla="*/ 5365933 h 5365933"/>
              <a:gd name="connsiteX5" fmla="*/ 11151 w 8828106"/>
              <a:gd name="connsiteY5" fmla="*/ 147162 h 5365933"/>
              <a:gd name="connsiteX0" fmla="*/ 11151 w 8828106"/>
              <a:gd name="connsiteY0" fmla="*/ 9137 h 5227908"/>
              <a:gd name="connsiteX1" fmla="*/ 6545766 w 8828106"/>
              <a:gd name="connsiteY1" fmla="*/ 9137 h 5227908"/>
              <a:gd name="connsiteX2" fmla="*/ 8531046 w 8828106"/>
              <a:gd name="connsiteY2" fmla="*/ 1927147 h 5227908"/>
              <a:gd name="connsiteX3" fmla="*/ 7225990 w 8828106"/>
              <a:gd name="connsiteY3" fmla="*/ 5227908 h 5227908"/>
              <a:gd name="connsiteX4" fmla="*/ 0 w 8828106"/>
              <a:gd name="connsiteY4" fmla="*/ 5227908 h 5227908"/>
              <a:gd name="connsiteX5" fmla="*/ 11151 w 8828106"/>
              <a:gd name="connsiteY5" fmla="*/ 9137 h 5227908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27922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94829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12876 h 5231647"/>
              <a:gd name="connsiteX1" fmla="*/ 6545766 w 8550698"/>
              <a:gd name="connsiteY1" fmla="*/ 12876 h 5231647"/>
              <a:gd name="connsiteX2" fmla="*/ 8531046 w 8550698"/>
              <a:gd name="connsiteY2" fmla="*/ 1997793 h 5231647"/>
              <a:gd name="connsiteX3" fmla="*/ 7225990 w 8550698"/>
              <a:gd name="connsiteY3" fmla="*/ 5231647 h 5231647"/>
              <a:gd name="connsiteX4" fmla="*/ 0 w 8550698"/>
              <a:gd name="connsiteY4" fmla="*/ 5231647 h 5231647"/>
              <a:gd name="connsiteX5" fmla="*/ 11151 w 8550698"/>
              <a:gd name="connsiteY5" fmla="*/ 12876 h 5231647"/>
              <a:gd name="connsiteX0" fmla="*/ 11151 w 8550698"/>
              <a:gd name="connsiteY0" fmla="*/ 0 h 5218771"/>
              <a:gd name="connsiteX1" fmla="*/ 6545766 w 8550698"/>
              <a:gd name="connsiteY1" fmla="*/ 0 h 5218771"/>
              <a:gd name="connsiteX2" fmla="*/ 8531046 w 8550698"/>
              <a:gd name="connsiteY2" fmla="*/ 1984917 h 5218771"/>
              <a:gd name="connsiteX3" fmla="*/ 7225990 w 8550698"/>
              <a:gd name="connsiteY3" fmla="*/ 5218771 h 5218771"/>
              <a:gd name="connsiteX4" fmla="*/ 0 w 8550698"/>
              <a:gd name="connsiteY4" fmla="*/ 5218771 h 5218771"/>
              <a:gd name="connsiteX5" fmla="*/ 11151 w 8550698"/>
              <a:gd name="connsiteY5" fmla="*/ 0 h 5218771"/>
              <a:gd name="connsiteX0" fmla="*/ 11151 w 8436700"/>
              <a:gd name="connsiteY0" fmla="*/ 0 h 5218771"/>
              <a:gd name="connsiteX1" fmla="*/ 6545766 w 8436700"/>
              <a:gd name="connsiteY1" fmla="*/ 0 h 5218771"/>
              <a:gd name="connsiteX2" fmla="*/ 8411641 w 8436700"/>
              <a:gd name="connsiteY2" fmla="*/ 2545319 h 5218771"/>
              <a:gd name="connsiteX3" fmla="*/ 7225990 w 8436700"/>
              <a:gd name="connsiteY3" fmla="*/ 5218771 h 5218771"/>
              <a:gd name="connsiteX4" fmla="*/ 0 w 8436700"/>
              <a:gd name="connsiteY4" fmla="*/ 5218771 h 5218771"/>
              <a:gd name="connsiteX5" fmla="*/ 11151 w 8436700"/>
              <a:gd name="connsiteY5" fmla="*/ 0 h 5218771"/>
              <a:gd name="connsiteX0" fmla="*/ 11151 w 8474507"/>
              <a:gd name="connsiteY0" fmla="*/ 0 h 5218771"/>
              <a:gd name="connsiteX1" fmla="*/ 6545766 w 8474507"/>
              <a:gd name="connsiteY1" fmla="*/ 0 h 5218771"/>
              <a:gd name="connsiteX2" fmla="*/ 8411641 w 8474507"/>
              <a:gd name="connsiteY2" fmla="*/ 2545319 h 5218771"/>
              <a:gd name="connsiteX3" fmla="*/ 7225990 w 8474507"/>
              <a:gd name="connsiteY3" fmla="*/ 5218771 h 5218771"/>
              <a:gd name="connsiteX4" fmla="*/ 0 w 8474507"/>
              <a:gd name="connsiteY4" fmla="*/ 5218771 h 5218771"/>
              <a:gd name="connsiteX5" fmla="*/ 11151 w 8474507"/>
              <a:gd name="connsiteY5" fmla="*/ 0 h 5218771"/>
              <a:gd name="connsiteX0" fmla="*/ 11151 w 8451095"/>
              <a:gd name="connsiteY0" fmla="*/ 0 h 5218771"/>
              <a:gd name="connsiteX1" fmla="*/ 6545766 w 8451095"/>
              <a:gd name="connsiteY1" fmla="*/ 0 h 5218771"/>
              <a:gd name="connsiteX2" fmla="*/ 8411641 w 8451095"/>
              <a:gd name="connsiteY2" fmla="*/ 2545319 h 5218771"/>
              <a:gd name="connsiteX3" fmla="*/ 7225990 w 8451095"/>
              <a:gd name="connsiteY3" fmla="*/ 5218771 h 5218771"/>
              <a:gd name="connsiteX4" fmla="*/ 0 w 8451095"/>
              <a:gd name="connsiteY4" fmla="*/ 5218771 h 5218771"/>
              <a:gd name="connsiteX5" fmla="*/ 11151 w 8451095"/>
              <a:gd name="connsiteY5" fmla="*/ 0 h 5218771"/>
              <a:gd name="connsiteX0" fmla="*/ 11151 w 8434897"/>
              <a:gd name="connsiteY0" fmla="*/ 0 h 5218771"/>
              <a:gd name="connsiteX1" fmla="*/ 6545766 w 8434897"/>
              <a:gd name="connsiteY1" fmla="*/ 0 h 5218771"/>
              <a:gd name="connsiteX2" fmla="*/ 8411641 w 8434897"/>
              <a:gd name="connsiteY2" fmla="*/ 2545319 h 5218771"/>
              <a:gd name="connsiteX3" fmla="*/ 7225990 w 8434897"/>
              <a:gd name="connsiteY3" fmla="*/ 5218771 h 5218771"/>
              <a:gd name="connsiteX4" fmla="*/ 0 w 8434897"/>
              <a:gd name="connsiteY4" fmla="*/ 5218771 h 5218771"/>
              <a:gd name="connsiteX5" fmla="*/ 11151 w 8434897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7914289"/>
              <a:gd name="connsiteY0" fmla="*/ 0 h 5375246"/>
              <a:gd name="connsiteX1" fmla="*/ 6545766 w 7914289"/>
              <a:gd name="connsiteY1" fmla="*/ 0 h 5375246"/>
              <a:gd name="connsiteX2" fmla="*/ 7850306 w 7914289"/>
              <a:gd name="connsiteY2" fmla="*/ 3106356 h 5375246"/>
              <a:gd name="connsiteX3" fmla="*/ 5256214 w 7914289"/>
              <a:gd name="connsiteY3" fmla="*/ 5218771 h 5375246"/>
              <a:gd name="connsiteX4" fmla="*/ 0 w 7914289"/>
              <a:gd name="connsiteY4" fmla="*/ 5218771 h 5375246"/>
              <a:gd name="connsiteX5" fmla="*/ 11151 w 7914289"/>
              <a:gd name="connsiteY5" fmla="*/ 0 h 5375246"/>
              <a:gd name="connsiteX0" fmla="*/ 11151 w 7854118"/>
              <a:gd name="connsiteY0" fmla="*/ 0 h 5375246"/>
              <a:gd name="connsiteX1" fmla="*/ 5698660 w 7854118"/>
              <a:gd name="connsiteY1" fmla="*/ 0 h 5375246"/>
              <a:gd name="connsiteX2" fmla="*/ 7850306 w 7854118"/>
              <a:gd name="connsiteY2" fmla="*/ 3106356 h 5375246"/>
              <a:gd name="connsiteX3" fmla="*/ 5256214 w 7854118"/>
              <a:gd name="connsiteY3" fmla="*/ 5218771 h 5375246"/>
              <a:gd name="connsiteX4" fmla="*/ 0 w 7854118"/>
              <a:gd name="connsiteY4" fmla="*/ 5218771 h 5375246"/>
              <a:gd name="connsiteX5" fmla="*/ 11151 w 7854118"/>
              <a:gd name="connsiteY5" fmla="*/ 0 h 5375246"/>
              <a:gd name="connsiteX0" fmla="*/ 11151 w 7968169"/>
              <a:gd name="connsiteY0" fmla="*/ 0 h 5375246"/>
              <a:gd name="connsiteX1" fmla="*/ 6800919 w 7968169"/>
              <a:gd name="connsiteY1" fmla="*/ 0 h 5375246"/>
              <a:gd name="connsiteX2" fmla="*/ 7850306 w 7968169"/>
              <a:gd name="connsiteY2" fmla="*/ 3106356 h 5375246"/>
              <a:gd name="connsiteX3" fmla="*/ 5256214 w 7968169"/>
              <a:gd name="connsiteY3" fmla="*/ 5218771 h 5375246"/>
              <a:gd name="connsiteX4" fmla="*/ 0 w 7968169"/>
              <a:gd name="connsiteY4" fmla="*/ 5218771 h 5375246"/>
              <a:gd name="connsiteX5" fmla="*/ 11151 w 7968169"/>
              <a:gd name="connsiteY5" fmla="*/ 0 h 5375246"/>
              <a:gd name="connsiteX0" fmla="*/ 11151 w 7979205"/>
              <a:gd name="connsiteY0" fmla="*/ 0 h 5375246"/>
              <a:gd name="connsiteX1" fmla="*/ 6800919 w 7979205"/>
              <a:gd name="connsiteY1" fmla="*/ 0 h 5375246"/>
              <a:gd name="connsiteX2" fmla="*/ 7850306 w 7979205"/>
              <a:gd name="connsiteY2" fmla="*/ 3106356 h 5375246"/>
              <a:gd name="connsiteX3" fmla="*/ 5256214 w 7979205"/>
              <a:gd name="connsiteY3" fmla="*/ 5218771 h 5375246"/>
              <a:gd name="connsiteX4" fmla="*/ 0 w 7979205"/>
              <a:gd name="connsiteY4" fmla="*/ 5218771 h 5375246"/>
              <a:gd name="connsiteX5" fmla="*/ 11151 w 7979205"/>
              <a:gd name="connsiteY5" fmla="*/ 0 h 5375246"/>
              <a:gd name="connsiteX0" fmla="*/ 11151 w 7637030"/>
              <a:gd name="connsiteY0" fmla="*/ 0 h 5356932"/>
              <a:gd name="connsiteX1" fmla="*/ 6800919 w 7637030"/>
              <a:gd name="connsiteY1" fmla="*/ 0 h 5356932"/>
              <a:gd name="connsiteX2" fmla="*/ 7319589 w 7637030"/>
              <a:gd name="connsiteY2" fmla="*/ 3353593 h 5356932"/>
              <a:gd name="connsiteX3" fmla="*/ 5256214 w 7637030"/>
              <a:gd name="connsiteY3" fmla="*/ 5218771 h 5356932"/>
              <a:gd name="connsiteX4" fmla="*/ 0 w 7637030"/>
              <a:gd name="connsiteY4" fmla="*/ 5218771 h 5356932"/>
              <a:gd name="connsiteX5" fmla="*/ 11151 w 7637030"/>
              <a:gd name="connsiteY5" fmla="*/ 0 h 5356932"/>
              <a:gd name="connsiteX0" fmla="*/ 11151 w 7621753"/>
              <a:gd name="connsiteY0" fmla="*/ 0 h 5356932"/>
              <a:gd name="connsiteX1" fmla="*/ 6800919 w 7621753"/>
              <a:gd name="connsiteY1" fmla="*/ 0 h 5356932"/>
              <a:gd name="connsiteX2" fmla="*/ 7319589 w 7621753"/>
              <a:gd name="connsiteY2" fmla="*/ 3353593 h 5356932"/>
              <a:gd name="connsiteX3" fmla="*/ 5256214 w 7621753"/>
              <a:gd name="connsiteY3" fmla="*/ 5218771 h 5356932"/>
              <a:gd name="connsiteX4" fmla="*/ 0 w 7621753"/>
              <a:gd name="connsiteY4" fmla="*/ 5218771 h 5356932"/>
              <a:gd name="connsiteX5" fmla="*/ 11151 w 7621753"/>
              <a:gd name="connsiteY5" fmla="*/ 0 h 5356932"/>
              <a:gd name="connsiteX0" fmla="*/ 11151 w 7427865"/>
              <a:gd name="connsiteY0" fmla="*/ 0 h 5356932"/>
              <a:gd name="connsiteX1" fmla="*/ 6800919 w 7427865"/>
              <a:gd name="connsiteY1" fmla="*/ 0 h 5356932"/>
              <a:gd name="connsiteX2" fmla="*/ 7319589 w 7427865"/>
              <a:gd name="connsiteY2" fmla="*/ 3353593 h 5356932"/>
              <a:gd name="connsiteX3" fmla="*/ 5256214 w 7427865"/>
              <a:gd name="connsiteY3" fmla="*/ 5218771 h 5356932"/>
              <a:gd name="connsiteX4" fmla="*/ 0 w 7427865"/>
              <a:gd name="connsiteY4" fmla="*/ 5218771 h 5356932"/>
              <a:gd name="connsiteX5" fmla="*/ 11151 w 7427865"/>
              <a:gd name="connsiteY5" fmla="*/ 0 h 5356932"/>
              <a:gd name="connsiteX0" fmla="*/ 11151 w 7284164"/>
              <a:gd name="connsiteY0" fmla="*/ 0 h 5336505"/>
              <a:gd name="connsiteX1" fmla="*/ 6800919 w 7284164"/>
              <a:gd name="connsiteY1" fmla="*/ 0 h 5336505"/>
              <a:gd name="connsiteX2" fmla="*/ 7105261 w 7284164"/>
              <a:gd name="connsiteY2" fmla="*/ 3629357 h 5336505"/>
              <a:gd name="connsiteX3" fmla="*/ 5256214 w 7284164"/>
              <a:gd name="connsiteY3" fmla="*/ 5218771 h 5336505"/>
              <a:gd name="connsiteX4" fmla="*/ 0 w 7284164"/>
              <a:gd name="connsiteY4" fmla="*/ 5218771 h 5336505"/>
              <a:gd name="connsiteX5" fmla="*/ 11151 w 7284164"/>
              <a:gd name="connsiteY5" fmla="*/ 0 h 5336505"/>
              <a:gd name="connsiteX0" fmla="*/ 11151 w 7284164"/>
              <a:gd name="connsiteY0" fmla="*/ 0 h 5366089"/>
              <a:gd name="connsiteX1" fmla="*/ 6800919 w 7284164"/>
              <a:gd name="connsiteY1" fmla="*/ 0 h 5366089"/>
              <a:gd name="connsiteX2" fmla="*/ 7105261 w 7284164"/>
              <a:gd name="connsiteY2" fmla="*/ 3229974 h 5366089"/>
              <a:gd name="connsiteX3" fmla="*/ 5256214 w 7284164"/>
              <a:gd name="connsiteY3" fmla="*/ 5218771 h 5366089"/>
              <a:gd name="connsiteX4" fmla="*/ 0 w 7284164"/>
              <a:gd name="connsiteY4" fmla="*/ 5218771 h 5366089"/>
              <a:gd name="connsiteX5" fmla="*/ 11151 w 7284164"/>
              <a:gd name="connsiteY5" fmla="*/ 0 h 5366089"/>
              <a:gd name="connsiteX0" fmla="*/ 11151 w 7267619"/>
              <a:gd name="connsiteY0" fmla="*/ 0 h 5366089"/>
              <a:gd name="connsiteX1" fmla="*/ 6800919 w 7267619"/>
              <a:gd name="connsiteY1" fmla="*/ 0 h 5366089"/>
              <a:gd name="connsiteX2" fmla="*/ 7105261 w 7267619"/>
              <a:gd name="connsiteY2" fmla="*/ 3229974 h 5366089"/>
              <a:gd name="connsiteX3" fmla="*/ 5256214 w 7267619"/>
              <a:gd name="connsiteY3" fmla="*/ 5218771 h 5366089"/>
              <a:gd name="connsiteX4" fmla="*/ 0 w 7267619"/>
              <a:gd name="connsiteY4" fmla="*/ 5218771 h 5366089"/>
              <a:gd name="connsiteX5" fmla="*/ 11151 w 7267619"/>
              <a:gd name="connsiteY5" fmla="*/ 0 h 5366089"/>
              <a:gd name="connsiteX0" fmla="*/ 11151 w 7184952"/>
              <a:gd name="connsiteY0" fmla="*/ 0 h 5366089"/>
              <a:gd name="connsiteX1" fmla="*/ 6474324 w 7184952"/>
              <a:gd name="connsiteY1" fmla="*/ 0 h 5366089"/>
              <a:gd name="connsiteX2" fmla="*/ 7105261 w 7184952"/>
              <a:gd name="connsiteY2" fmla="*/ 3229974 h 5366089"/>
              <a:gd name="connsiteX3" fmla="*/ 5256214 w 7184952"/>
              <a:gd name="connsiteY3" fmla="*/ 5218771 h 5366089"/>
              <a:gd name="connsiteX4" fmla="*/ 0 w 7184952"/>
              <a:gd name="connsiteY4" fmla="*/ 5218771 h 5366089"/>
              <a:gd name="connsiteX5" fmla="*/ 11151 w 7184952"/>
              <a:gd name="connsiteY5" fmla="*/ 0 h 5366089"/>
              <a:gd name="connsiteX0" fmla="*/ 11151 w 7229264"/>
              <a:gd name="connsiteY0" fmla="*/ 0 h 5366089"/>
              <a:gd name="connsiteX1" fmla="*/ 6627415 w 7229264"/>
              <a:gd name="connsiteY1" fmla="*/ 0 h 5366089"/>
              <a:gd name="connsiteX2" fmla="*/ 7105261 w 7229264"/>
              <a:gd name="connsiteY2" fmla="*/ 3229974 h 5366089"/>
              <a:gd name="connsiteX3" fmla="*/ 5256214 w 7229264"/>
              <a:gd name="connsiteY3" fmla="*/ 5218771 h 5366089"/>
              <a:gd name="connsiteX4" fmla="*/ 0 w 7229264"/>
              <a:gd name="connsiteY4" fmla="*/ 5218771 h 5366089"/>
              <a:gd name="connsiteX5" fmla="*/ 11151 w 7229264"/>
              <a:gd name="connsiteY5" fmla="*/ 0 h 5366089"/>
              <a:gd name="connsiteX0" fmla="*/ 11151 w 7382711"/>
              <a:gd name="connsiteY0" fmla="*/ 0 h 5366089"/>
              <a:gd name="connsiteX1" fmla="*/ 6953481 w 7382711"/>
              <a:gd name="connsiteY1" fmla="*/ 0 h 5366089"/>
              <a:gd name="connsiteX2" fmla="*/ 7105261 w 7382711"/>
              <a:gd name="connsiteY2" fmla="*/ 3229974 h 5366089"/>
              <a:gd name="connsiteX3" fmla="*/ 5256214 w 7382711"/>
              <a:gd name="connsiteY3" fmla="*/ 5218771 h 5366089"/>
              <a:gd name="connsiteX4" fmla="*/ 0 w 7382711"/>
              <a:gd name="connsiteY4" fmla="*/ 5218771 h 5366089"/>
              <a:gd name="connsiteX5" fmla="*/ 11151 w 7382711"/>
              <a:gd name="connsiteY5" fmla="*/ 0 h 5366089"/>
              <a:gd name="connsiteX0" fmla="*/ 283 w 7382711"/>
              <a:gd name="connsiteY0" fmla="*/ 0 h 5366089"/>
              <a:gd name="connsiteX1" fmla="*/ 6953481 w 7382711"/>
              <a:gd name="connsiteY1" fmla="*/ 0 h 5366089"/>
              <a:gd name="connsiteX2" fmla="*/ 7105261 w 7382711"/>
              <a:gd name="connsiteY2" fmla="*/ 3229974 h 5366089"/>
              <a:gd name="connsiteX3" fmla="*/ 5256214 w 7382711"/>
              <a:gd name="connsiteY3" fmla="*/ 5218771 h 5366089"/>
              <a:gd name="connsiteX4" fmla="*/ 0 w 7382711"/>
              <a:gd name="connsiteY4" fmla="*/ 5218771 h 5366089"/>
              <a:gd name="connsiteX5" fmla="*/ 283 w 7382711"/>
              <a:gd name="connsiteY5" fmla="*/ 0 h 5366089"/>
              <a:gd name="connsiteX0" fmla="*/ 283 w 7267642"/>
              <a:gd name="connsiteY0" fmla="*/ 0 h 5366089"/>
              <a:gd name="connsiteX1" fmla="*/ 6727292 w 7267642"/>
              <a:gd name="connsiteY1" fmla="*/ 0 h 5366089"/>
              <a:gd name="connsiteX2" fmla="*/ 7105261 w 7267642"/>
              <a:gd name="connsiteY2" fmla="*/ 3229974 h 5366089"/>
              <a:gd name="connsiteX3" fmla="*/ 5256214 w 7267642"/>
              <a:gd name="connsiteY3" fmla="*/ 5218771 h 5366089"/>
              <a:gd name="connsiteX4" fmla="*/ 0 w 7267642"/>
              <a:gd name="connsiteY4" fmla="*/ 5218771 h 5366089"/>
              <a:gd name="connsiteX5" fmla="*/ 283 w 7267642"/>
              <a:gd name="connsiteY5" fmla="*/ 0 h 5366089"/>
              <a:gd name="connsiteX0" fmla="*/ 283 w 7236581"/>
              <a:gd name="connsiteY0" fmla="*/ 0 h 5366089"/>
              <a:gd name="connsiteX1" fmla="*/ 6648126 w 7236581"/>
              <a:gd name="connsiteY1" fmla="*/ 0 h 5366089"/>
              <a:gd name="connsiteX2" fmla="*/ 7105261 w 7236581"/>
              <a:gd name="connsiteY2" fmla="*/ 3229974 h 5366089"/>
              <a:gd name="connsiteX3" fmla="*/ 5256214 w 7236581"/>
              <a:gd name="connsiteY3" fmla="*/ 5218771 h 5366089"/>
              <a:gd name="connsiteX4" fmla="*/ 0 w 7236581"/>
              <a:gd name="connsiteY4" fmla="*/ 5218771 h 5366089"/>
              <a:gd name="connsiteX5" fmla="*/ 283 w 7236581"/>
              <a:gd name="connsiteY5" fmla="*/ 0 h 5366089"/>
              <a:gd name="connsiteX0" fmla="*/ 283 w 7203735"/>
              <a:gd name="connsiteY0" fmla="*/ 0 h 5366089"/>
              <a:gd name="connsiteX1" fmla="*/ 6546341 w 7203735"/>
              <a:gd name="connsiteY1" fmla="*/ 0 h 5366089"/>
              <a:gd name="connsiteX2" fmla="*/ 7105261 w 7203735"/>
              <a:gd name="connsiteY2" fmla="*/ 3229974 h 5366089"/>
              <a:gd name="connsiteX3" fmla="*/ 5256214 w 7203735"/>
              <a:gd name="connsiteY3" fmla="*/ 5218771 h 5366089"/>
              <a:gd name="connsiteX4" fmla="*/ 0 w 7203735"/>
              <a:gd name="connsiteY4" fmla="*/ 5218771 h 5366089"/>
              <a:gd name="connsiteX5" fmla="*/ 283 w 7203735"/>
              <a:gd name="connsiteY5" fmla="*/ 0 h 5366089"/>
              <a:gd name="connsiteX0" fmla="*/ 283 w 7180677"/>
              <a:gd name="connsiteY0" fmla="*/ 0 h 5366089"/>
              <a:gd name="connsiteX1" fmla="*/ 6455866 w 7180677"/>
              <a:gd name="connsiteY1" fmla="*/ 0 h 5366089"/>
              <a:gd name="connsiteX2" fmla="*/ 7105261 w 7180677"/>
              <a:gd name="connsiteY2" fmla="*/ 3229974 h 5366089"/>
              <a:gd name="connsiteX3" fmla="*/ 5256214 w 7180677"/>
              <a:gd name="connsiteY3" fmla="*/ 5218771 h 5366089"/>
              <a:gd name="connsiteX4" fmla="*/ 0 w 7180677"/>
              <a:gd name="connsiteY4" fmla="*/ 5218771 h 5366089"/>
              <a:gd name="connsiteX5" fmla="*/ 283 w 7180677"/>
              <a:gd name="connsiteY5" fmla="*/ 0 h 5366089"/>
              <a:gd name="connsiteX0" fmla="*/ 283 w 7213828"/>
              <a:gd name="connsiteY0" fmla="*/ 0 h 5366089"/>
              <a:gd name="connsiteX1" fmla="*/ 6580271 w 7213828"/>
              <a:gd name="connsiteY1" fmla="*/ 0 h 5366089"/>
              <a:gd name="connsiteX2" fmla="*/ 7105261 w 7213828"/>
              <a:gd name="connsiteY2" fmla="*/ 3229974 h 5366089"/>
              <a:gd name="connsiteX3" fmla="*/ 5256214 w 7213828"/>
              <a:gd name="connsiteY3" fmla="*/ 5218771 h 5366089"/>
              <a:gd name="connsiteX4" fmla="*/ 0 w 7213828"/>
              <a:gd name="connsiteY4" fmla="*/ 5218771 h 5366089"/>
              <a:gd name="connsiteX5" fmla="*/ 283 w 7213828"/>
              <a:gd name="connsiteY5" fmla="*/ 0 h 5366089"/>
              <a:gd name="connsiteX0" fmla="*/ 283 w 7188219"/>
              <a:gd name="connsiteY0" fmla="*/ 0 h 5366089"/>
              <a:gd name="connsiteX1" fmla="*/ 6580271 w 7188219"/>
              <a:gd name="connsiteY1" fmla="*/ 0 h 5366089"/>
              <a:gd name="connsiteX2" fmla="*/ 7105261 w 7188219"/>
              <a:gd name="connsiteY2" fmla="*/ 3229974 h 5366089"/>
              <a:gd name="connsiteX3" fmla="*/ 5256214 w 7188219"/>
              <a:gd name="connsiteY3" fmla="*/ 5218771 h 5366089"/>
              <a:gd name="connsiteX4" fmla="*/ 0 w 7188219"/>
              <a:gd name="connsiteY4" fmla="*/ 5218771 h 5366089"/>
              <a:gd name="connsiteX5" fmla="*/ 283 w 7188219"/>
              <a:gd name="connsiteY5" fmla="*/ 0 h 5366089"/>
              <a:gd name="connsiteX0" fmla="*/ 283 w 7151970"/>
              <a:gd name="connsiteY0" fmla="*/ 0 h 5222586"/>
              <a:gd name="connsiteX1" fmla="*/ 6580271 w 7151970"/>
              <a:gd name="connsiteY1" fmla="*/ 0 h 5222586"/>
              <a:gd name="connsiteX2" fmla="*/ 7105261 w 7151970"/>
              <a:gd name="connsiteY2" fmla="*/ 3229974 h 5222586"/>
              <a:gd name="connsiteX3" fmla="*/ 5776449 w 7151970"/>
              <a:gd name="connsiteY3" fmla="*/ 4944806 h 5222586"/>
              <a:gd name="connsiteX4" fmla="*/ 0 w 7151970"/>
              <a:gd name="connsiteY4" fmla="*/ 5218771 h 5222586"/>
              <a:gd name="connsiteX5" fmla="*/ 283 w 7151970"/>
              <a:gd name="connsiteY5" fmla="*/ 0 h 5222586"/>
              <a:gd name="connsiteX0" fmla="*/ 283 w 7151970"/>
              <a:gd name="connsiteY0" fmla="*/ 0 h 5222586"/>
              <a:gd name="connsiteX1" fmla="*/ 6580271 w 7151970"/>
              <a:gd name="connsiteY1" fmla="*/ 0 h 5222586"/>
              <a:gd name="connsiteX2" fmla="*/ 7105261 w 7151970"/>
              <a:gd name="connsiteY2" fmla="*/ 3229974 h 5222586"/>
              <a:gd name="connsiteX3" fmla="*/ 5776449 w 7151970"/>
              <a:gd name="connsiteY3" fmla="*/ 4944806 h 5222586"/>
              <a:gd name="connsiteX4" fmla="*/ 0 w 7151970"/>
              <a:gd name="connsiteY4" fmla="*/ 5218771 h 5222586"/>
              <a:gd name="connsiteX5" fmla="*/ 283 w 7151970"/>
              <a:gd name="connsiteY5" fmla="*/ 0 h 5222586"/>
              <a:gd name="connsiteX0" fmla="*/ 283 w 7151970"/>
              <a:gd name="connsiteY0" fmla="*/ 0 h 5222586"/>
              <a:gd name="connsiteX1" fmla="*/ 6580271 w 7151970"/>
              <a:gd name="connsiteY1" fmla="*/ 0 h 5222586"/>
              <a:gd name="connsiteX2" fmla="*/ 7105261 w 7151970"/>
              <a:gd name="connsiteY2" fmla="*/ 3229974 h 5222586"/>
              <a:gd name="connsiteX3" fmla="*/ 5776449 w 7151970"/>
              <a:gd name="connsiteY3" fmla="*/ 4944806 h 5222586"/>
              <a:gd name="connsiteX4" fmla="*/ 0 w 7151970"/>
              <a:gd name="connsiteY4" fmla="*/ 5218771 h 5222586"/>
              <a:gd name="connsiteX5" fmla="*/ 283 w 7151970"/>
              <a:gd name="connsiteY5" fmla="*/ 0 h 5222586"/>
              <a:gd name="connsiteX0" fmla="*/ 283 w 7151970"/>
              <a:gd name="connsiteY0" fmla="*/ 0 h 5233413"/>
              <a:gd name="connsiteX1" fmla="*/ 6580271 w 7151970"/>
              <a:gd name="connsiteY1" fmla="*/ 0 h 5233413"/>
              <a:gd name="connsiteX2" fmla="*/ 7105261 w 7151970"/>
              <a:gd name="connsiteY2" fmla="*/ 3229974 h 5233413"/>
              <a:gd name="connsiteX3" fmla="*/ 5776449 w 7151970"/>
              <a:gd name="connsiteY3" fmla="*/ 4944806 h 5233413"/>
              <a:gd name="connsiteX4" fmla="*/ 0 w 7151970"/>
              <a:gd name="connsiteY4" fmla="*/ 5218771 h 5233413"/>
              <a:gd name="connsiteX5" fmla="*/ 283 w 7151970"/>
              <a:gd name="connsiteY5" fmla="*/ 0 h 5233413"/>
              <a:gd name="connsiteX0" fmla="*/ 283 w 7151969"/>
              <a:gd name="connsiteY0" fmla="*/ 0 h 5233413"/>
              <a:gd name="connsiteX1" fmla="*/ 6580271 w 7151969"/>
              <a:gd name="connsiteY1" fmla="*/ 0 h 5233413"/>
              <a:gd name="connsiteX2" fmla="*/ 7105261 w 7151969"/>
              <a:gd name="connsiteY2" fmla="*/ 3229974 h 5233413"/>
              <a:gd name="connsiteX3" fmla="*/ 5776449 w 7151969"/>
              <a:gd name="connsiteY3" fmla="*/ 4944806 h 5233413"/>
              <a:gd name="connsiteX4" fmla="*/ 0 w 7151969"/>
              <a:gd name="connsiteY4" fmla="*/ 5218771 h 5233413"/>
              <a:gd name="connsiteX5" fmla="*/ 283 w 7151969"/>
              <a:gd name="connsiteY5" fmla="*/ 0 h 5233413"/>
              <a:gd name="connsiteX0" fmla="*/ 283 w 7165992"/>
              <a:gd name="connsiteY0" fmla="*/ 0 h 5267999"/>
              <a:gd name="connsiteX1" fmla="*/ 6580271 w 7165992"/>
              <a:gd name="connsiteY1" fmla="*/ 0 h 5267999"/>
              <a:gd name="connsiteX2" fmla="*/ 7105261 w 7165992"/>
              <a:gd name="connsiteY2" fmla="*/ 3229974 h 5267999"/>
              <a:gd name="connsiteX3" fmla="*/ 5572879 w 7165992"/>
              <a:gd name="connsiteY3" fmla="*/ 5029103 h 5267999"/>
              <a:gd name="connsiteX4" fmla="*/ 0 w 7165992"/>
              <a:gd name="connsiteY4" fmla="*/ 5218771 h 5267999"/>
              <a:gd name="connsiteX5" fmla="*/ 283 w 7165992"/>
              <a:gd name="connsiteY5" fmla="*/ 0 h 5267999"/>
              <a:gd name="connsiteX0" fmla="*/ 283 w 7165992"/>
              <a:gd name="connsiteY0" fmla="*/ 0 h 5226895"/>
              <a:gd name="connsiteX1" fmla="*/ 6580271 w 7165992"/>
              <a:gd name="connsiteY1" fmla="*/ 0 h 5226895"/>
              <a:gd name="connsiteX2" fmla="*/ 7105261 w 7165992"/>
              <a:gd name="connsiteY2" fmla="*/ 3229974 h 5226895"/>
              <a:gd name="connsiteX3" fmla="*/ 5572879 w 7165992"/>
              <a:gd name="connsiteY3" fmla="*/ 5029103 h 5226895"/>
              <a:gd name="connsiteX4" fmla="*/ 0 w 7165992"/>
              <a:gd name="connsiteY4" fmla="*/ 5218771 h 5226895"/>
              <a:gd name="connsiteX5" fmla="*/ 283 w 7165992"/>
              <a:gd name="connsiteY5" fmla="*/ 0 h 5226895"/>
              <a:gd name="connsiteX0" fmla="*/ 283 w 7165992"/>
              <a:gd name="connsiteY0" fmla="*/ 0 h 5218781"/>
              <a:gd name="connsiteX1" fmla="*/ 6580271 w 7165992"/>
              <a:gd name="connsiteY1" fmla="*/ 0 h 5218781"/>
              <a:gd name="connsiteX2" fmla="*/ 7105261 w 7165992"/>
              <a:gd name="connsiteY2" fmla="*/ 3229974 h 5218781"/>
              <a:gd name="connsiteX3" fmla="*/ 5572879 w 7165992"/>
              <a:gd name="connsiteY3" fmla="*/ 5029103 h 5218781"/>
              <a:gd name="connsiteX4" fmla="*/ 0 w 7165992"/>
              <a:gd name="connsiteY4" fmla="*/ 5218771 h 5218781"/>
              <a:gd name="connsiteX5" fmla="*/ 283 w 7165992"/>
              <a:gd name="connsiteY5" fmla="*/ 0 h 521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65992" h="5218781">
                <a:moveTo>
                  <a:pt x="283" y="0"/>
                </a:moveTo>
                <a:lnTo>
                  <a:pt x="6580271" y="0"/>
                </a:lnTo>
                <a:cubicBezTo>
                  <a:pt x="7091264" y="1421255"/>
                  <a:pt x="7273160" y="2391790"/>
                  <a:pt x="7105261" y="3229974"/>
                </a:cubicBezTo>
                <a:cubicBezTo>
                  <a:pt x="6937362" y="4068158"/>
                  <a:pt x="6610067" y="4834620"/>
                  <a:pt x="5572879" y="5029103"/>
                </a:cubicBezTo>
                <a:cubicBezTo>
                  <a:pt x="4535691" y="5223586"/>
                  <a:pt x="1752071" y="5218771"/>
                  <a:pt x="0" y="5218771"/>
                </a:cubicBezTo>
                <a:cubicBezTo>
                  <a:pt x="94" y="3479181"/>
                  <a:pt x="189" y="1739590"/>
                  <a:pt x="28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100000">
                <a:schemeClr val="bg1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2EEC81-9F96-5A81-A24B-B08D7488D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S2: equipment wielded by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48DFD-3D32-15B7-4B8C-3E1A7098A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3" y="900000"/>
            <a:ext cx="6552000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The equipment is the backbone of the accelerator complex, operations is its executing engine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Functional, operable and reliable equipment translates directly to beam delivery and luminosity – monitored by AFT</a:t>
            </a: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r>
              <a:rPr lang="en-US" dirty="0">
                <a:sym typeface="Wingdings" pitchFamily="2" charset="2"/>
              </a:rPr>
              <a:t>Equipment and operations collaboration is crucial for maximizing efficiency and harvesting the technological potential contained within – requires careful monitoring of equipment performance and roadmap for consolidation</a:t>
            </a: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r>
              <a:rPr lang="en-US" dirty="0"/>
              <a:t>Collection of some of the most critical equipment events across the accelerator complex in 2024…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A3931-837A-E193-69A6-CBEF86790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A8525-FA5A-8F60-FF5A-1650B3C9F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64496-B1B0-75F7-5600-7692A56AE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A6257C-A5C1-3A1B-6426-8F50027363E0}"/>
              </a:ext>
            </a:extLst>
          </p:cNvPr>
          <p:cNvSpPr txBox="1"/>
          <p:nvPr/>
        </p:nvSpPr>
        <p:spPr>
          <a:xfrm>
            <a:off x="864000" y="2484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S2: </a:t>
            </a:r>
            <a:r>
              <a:rPr lang="en-GB" sz="1600" b="1" dirty="0">
                <a:solidFill>
                  <a:srgbClr val="7030A0"/>
                </a:solidFill>
              </a:rPr>
              <a:t>Fault tracking in 2024, analysis of input from groups</a:t>
            </a:r>
          </a:p>
          <a:p>
            <a:pPr algn="ctr"/>
            <a:r>
              <a:rPr lang="en-GB" sz="1600" b="1" dirty="0">
                <a:solidFill>
                  <a:srgbClr val="7030A0"/>
                </a:solidFill>
              </a:rPr>
              <a:t>J.</a:t>
            </a:r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 Heron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9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9A44C-8146-BB0E-7F4B-EC3086FBF5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29051EB-9819-D594-A893-9C34DE7B9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000" y="3240000"/>
            <a:ext cx="5760000" cy="21866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FE9E28-935D-BC01-D0EA-54FBE76A901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" t="35970" r="31428"/>
          <a:stretch/>
        </p:blipFill>
        <p:spPr>
          <a:xfrm>
            <a:off x="8736000" y="0"/>
            <a:ext cx="3456000" cy="3093687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FDA86ED3-8129-8918-7B9E-5E304147A428}"/>
              </a:ext>
            </a:extLst>
          </p:cNvPr>
          <p:cNvSpPr/>
          <p:nvPr/>
        </p:nvSpPr>
        <p:spPr>
          <a:xfrm>
            <a:off x="-1" y="0"/>
            <a:ext cx="9137016" cy="6292758"/>
          </a:xfrm>
          <a:custGeom>
            <a:avLst/>
            <a:gdLst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6545766 w 9355873"/>
              <a:gd name="connsiteY2" fmla="*/ 144966 h 5218771"/>
              <a:gd name="connsiteX3" fmla="*/ 9355873 w 9355873"/>
              <a:gd name="connsiteY3" fmla="*/ 802888 h 5218771"/>
              <a:gd name="connsiteX4" fmla="*/ 7225990 w 9355873"/>
              <a:gd name="connsiteY4" fmla="*/ 5218771 h 5218771"/>
              <a:gd name="connsiteX5" fmla="*/ 0 w 9355873"/>
              <a:gd name="connsiteY5" fmla="*/ 5218771 h 5218771"/>
              <a:gd name="connsiteX6" fmla="*/ 11151 w 9355873"/>
              <a:gd name="connsiteY6" fmla="*/ 0 h 5218771"/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9355873 w 9355873"/>
              <a:gd name="connsiteY2" fmla="*/ 802888 h 5218771"/>
              <a:gd name="connsiteX3" fmla="*/ 7225990 w 9355873"/>
              <a:gd name="connsiteY3" fmla="*/ 5218771 h 5218771"/>
              <a:gd name="connsiteX4" fmla="*/ 0 w 9355873"/>
              <a:gd name="connsiteY4" fmla="*/ 5218771 h 5218771"/>
              <a:gd name="connsiteX5" fmla="*/ 11151 w 9355873"/>
              <a:gd name="connsiteY5" fmla="*/ 0 h 5218771"/>
              <a:gd name="connsiteX0" fmla="*/ 11151 w 8531046"/>
              <a:gd name="connsiteY0" fmla="*/ 0 h 5218771"/>
              <a:gd name="connsiteX1" fmla="*/ 6545766 w 8531046"/>
              <a:gd name="connsiteY1" fmla="*/ 0 h 5218771"/>
              <a:gd name="connsiteX2" fmla="*/ 8531046 w 8531046"/>
              <a:gd name="connsiteY2" fmla="*/ 1918010 h 5218771"/>
              <a:gd name="connsiteX3" fmla="*/ 7225990 w 8531046"/>
              <a:gd name="connsiteY3" fmla="*/ 5218771 h 5218771"/>
              <a:gd name="connsiteX4" fmla="*/ 0 w 8531046"/>
              <a:gd name="connsiteY4" fmla="*/ 5218771 h 5218771"/>
              <a:gd name="connsiteX5" fmla="*/ 11151 w 8531046"/>
              <a:gd name="connsiteY5" fmla="*/ 0 h 5218771"/>
              <a:gd name="connsiteX0" fmla="*/ 11151 w 8575903"/>
              <a:gd name="connsiteY0" fmla="*/ 0 h 5218771"/>
              <a:gd name="connsiteX1" fmla="*/ 6545766 w 8575903"/>
              <a:gd name="connsiteY1" fmla="*/ 0 h 5218771"/>
              <a:gd name="connsiteX2" fmla="*/ 8531046 w 8575903"/>
              <a:gd name="connsiteY2" fmla="*/ 1918010 h 5218771"/>
              <a:gd name="connsiteX3" fmla="*/ 7225990 w 8575903"/>
              <a:gd name="connsiteY3" fmla="*/ 5218771 h 5218771"/>
              <a:gd name="connsiteX4" fmla="*/ 0 w 8575903"/>
              <a:gd name="connsiteY4" fmla="*/ 5218771 h 5218771"/>
              <a:gd name="connsiteX5" fmla="*/ 11151 w 8575903"/>
              <a:gd name="connsiteY5" fmla="*/ 0 h 5218771"/>
              <a:gd name="connsiteX0" fmla="*/ 11151 w 8575903"/>
              <a:gd name="connsiteY0" fmla="*/ 467820 h 5686591"/>
              <a:gd name="connsiteX1" fmla="*/ 6545766 w 8575903"/>
              <a:gd name="connsiteY1" fmla="*/ 467820 h 5686591"/>
              <a:gd name="connsiteX2" fmla="*/ 8531046 w 8575903"/>
              <a:gd name="connsiteY2" fmla="*/ 2385830 h 5686591"/>
              <a:gd name="connsiteX3" fmla="*/ 7225990 w 8575903"/>
              <a:gd name="connsiteY3" fmla="*/ 5686591 h 5686591"/>
              <a:gd name="connsiteX4" fmla="*/ 0 w 8575903"/>
              <a:gd name="connsiteY4" fmla="*/ 5686591 h 5686591"/>
              <a:gd name="connsiteX5" fmla="*/ 11151 w 8575903"/>
              <a:gd name="connsiteY5" fmla="*/ 467820 h 5686591"/>
              <a:gd name="connsiteX0" fmla="*/ 11151 w 8828106"/>
              <a:gd name="connsiteY0" fmla="*/ 467820 h 5686591"/>
              <a:gd name="connsiteX1" fmla="*/ 6545766 w 8828106"/>
              <a:gd name="connsiteY1" fmla="*/ 467820 h 5686591"/>
              <a:gd name="connsiteX2" fmla="*/ 8531046 w 8828106"/>
              <a:gd name="connsiteY2" fmla="*/ 2385830 h 5686591"/>
              <a:gd name="connsiteX3" fmla="*/ 7225990 w 8828106"/>
              <a:gd name="connsiteY3" fmla="*/ 5686591 h 5686591"/>
              <a:gd name="connsiteX4" fmla="*/ 0 w 8828106"/>
              <a:gd name="connsiteY4" fmla="*/ 5686591 h 5686591"/>
              <a:gd name="connsiteX5" fmla="*/ 11151 w 8828106"/>
              <a:gd name="connsiteY5" fmla="*/ 467820 h 5686591"/>
              <a:gd name="connsiteX0" fmla="*/ 11151 w 8828106"/>
              <a:gd name="connsiteY0" fmla="*/ 147162 h 5365933"/>
              <a:gd name="connsiteX1" fmla="*/ 6545766 w 8828106"/>
              <a:gd name="connsiteY1" fmla="*/ 147162 h 5365933"/>
              <a:gd name="connsiteX2" fmla="*/ 8531046 w 8828106"/>
              <a:gd name="connsiteY2" fmla="*/ 2065172 h 5365933"/>
              <a:gd name="connsiteX3" fmla="*/ 7225990 w 8828106"/>
              <a:gd name="connsiteY3" fmla="*/ 5365933 h 5365933"/>
              <a:gd name="connsiteX4" fmla="*/ 0 w 8828106"/>
              <a:gd name="connsiteY4" fmla="*/ 5365933 h 5365933"/>
              <a:gd name="connsiteX5" fmla="*/ 11151 w 8828106"/>
              <a:gd name="connsiteY5" fmla="*/ 147162 h 5365933"/>
              <a:gd name="connsiteX0" fmla="*/ 11151 w 8828106"/>
              <a:gd name="connsiteY0" fmla="*/ 9137 h 5227908"/>
              <a:gd name="connsiteX1" fmla="*/ 6545766 w 8828106"/>
              <a:gd name="connsiteY1" fmla="*/ 9137 h 5227908"/>
              <a:gd name="connsiteX2" fmla="*/ 8531046 w 8828106"/>
              <a:gd name="connsiteY2" fmla="*/ 1927147 h 5227908"/>
              <a:gd name="connsiteX3" fmla="*/ 7225990 w 8828106"/>
              <a:gd name="connsiteY3" fmla="*/ 5227908 h 5227908"/>
              <a:gd name="connsiteX4" fmla="*/ 0 w 8828106"/>
              <a:gd name="connsiteY4" fmla="*/ 5227908 h 5227908"/>
              <a:gd name="connsiteX5" fmla="*/ 11151 w 8828106"/>
              <a:gd name="connsiteY5" fmla="*/ 9137 h 5227908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27922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94829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12876 h 5231647"/>
              <a:gd name="connsiteX1" fmla="*/ 6545766 w 8550698"/>
              <a:gd name="connsiteY1" fmla="*/ 12876 h 5231647"/>
              <a:gd name="connsiteX2" fmla="*/ 8531046 w 8550698"/>
              <a:gd name="connsiteY2" fmla="*/ 1997793 h 5231647"/>
              <a:gd name="connsiteX3" fmla="*/ 7225990 w 8550698"/>
              <a:gd name="connsiteY3" fmla="*/ 5231647 h 5231647"/>
              <a:gd name="connsiteX4" fmla="*/ 0 w 8550698"/>
              <a:gd name="connsiteY4" fmla="*/ 5231647 h 5231647"/>
              <a:gd name="connsiteX5" fmla="*/ 11151 w 8550698"/>
              <a:gd name="connsiteY5" fmla="*/ 12876 h 5231647"/>
              <a:gd name="connsiteX0" fmla="*/ 11151 w 8550698"/>
              <a:gd name="connsiteY0" fmla="*/ 0 h 5218771"/>
              <a:gd name="connsiteX1" fmla="*/ 6545766 w 8550698"/>
              <a:gd name="connsiteY1" fmla="*/ 0 h 5218771"/>
              <a:gd name="connsiteX2" fmla="*/ 8531046 w 8550698"/>
              <a:gd name="connsiteY2" fmla="*/ 1984917 h 5218771"/>
              <a:gd name="connsiteX3" fmla="*/ 7225990 w 8550698"/>
              <a:gd name="connsiteY3" fmla="*/ 5218771 h 5218771"/>
              <a:gd name="connsiteX4" fmla="*/ 0 w 8550698"/>
              <a:gd name="connsiteY4" fmla="*/ 5218771 h 5218771"/>
              <a:gd name="connsiteX5" fmla="*/ 11151 w 8550698"/>
              <a:gd name="connsiteY5" fmla="*/ 0 h 5218771"/>
              <a:gd name="connsiteX0" fmla="*/ 11151 w 8436700"/>
              <a:gd name="connsiteY0" fmla="*/ 0 h 5218771"/>
              <a:gd name="connsiteX1" fmla="*/ 6545766 w 8436700"/>
              <a:gd name="connsiteY1" fmla="*/ 0 h 5218771"/>
              <a:gd name="connsiteX2" fmla="*/ 8411641 w 8436700"/>
              <a:gd name="connsiteY2" fmla="*/ 2545319 h 5218771"/>
              <a:gd name="connsiteX3" fmla="*/ 7225990 w 8436700"/>
              <a:gd name="connsiteY3" fmla="*/ 5218771 h 5218771"/>
              <a:gd name="connsiteX4" fmla="*/ 0 w 8436700"/>
              <a:gd name="connsiteY4" fmla="*/ 5218771 h 5218771"/>
              <a:gd name="connsiteX5" fmla="*/ 11151 w 8436700"/>
              <a:gd name="connsiteY5" fmla="*/ 0 h 5218771"/>
              <a:gd name="connsiteX0" fmla="*/ 11151 w 8474507"/>
              <a:gd name="connsiteY0" fmla="*/ 0 h 5218771"/>
              <a:gd name="connsiteX1" fmla="*/ 6545766 w 8474507"/>
              <a:gd name="connsiteY1" fmla="*/ 0 h 5218771"/>
              <a:gd name="connsiteX2" fmla="*/ 8411641 w 8474507"/>
              <a:gd name="connsiteY2" fmla="*/ 2545319 h 5218771"/>
              <a:gd name="connsiteX3" fmla="*/ 7225990 w 8474507"/>
              <a:gd name="connsiteY3" fmla="*/ 5218771 h 5218771"/>
              <a:gd name="connsiteX4" fmla="*/ 0 w 8474507"/>
              <a:gd name="connsiteY4" fmla="*/ 5218771 h 5218771"/>
              <a:gd name="connsiteX5" fmla="*/ 11151 w 8474507"/>
              <a:gd name="connsiteY5" fmla="*/ 0 h 5218771"/>
              <a:gd name="connsiteX0" fmla="*/ 11151 w 8451095"/>
              <a:gd name="connsiteY0" fmla="*/ 0 h 5218771"/>
              <a:gd name="connsiteX1" fmla="*/ 6545766 w 8451095"/>
              <a:gd name="connsiteY1" fmla="*/ 0 h 5218771"/>
              <a:gd name="connsiteX2" fmla="*/ 8411641 w 8451095"/>
              <a:gd name="connsiteY2" fmla="*/ 2545319 h 5218771"/>
              <a:gd name="connsiteX3" fmla="*/ 7225990 w 8451095"/>
              <a:gd name="connsiteY3" fmla="*/ 5218771 h 5218771"/>
              <a:gd name="connsiteX4" fmla="*/ 0 w 8451095"/>
              <a:gd name="connsiteY4" fmla="*/ 5218771 h 5218771"/>
              <a:gd name="connsiteX5" fmla="*/ 11151 w 8451095"/>
              <a:gd name="connsiteY5" fmla="*/ 0 h 5218771"/>
              <a:gd name="connsiteX0" fmla="*/ 11151 w 8434897"/>
              <a:gd name="connsiteY0" fmla="*/ 0 h 5218771"/>
              <a:gd name="connsiteX1" fmla="*/ 6545766 w 8434897"/>
              <a:gd name="connsiteY1" fmla="*/ 0 h 5218771"/>
              <a:gd name="connsiteX2" fmla="*/ 8411641 w 8434897"/>
              <a:gd name="connsiteY2" fmla="*/ 2545319 h 5218771"/>
              <a:gd name="connsiteX3" fmla="*/ 7225990 w 8434897"/>
              <a:gd name="connsiteY3" fmla="*/ 5218771 h 5218771"/>
              <a:gd name="connsiteX4" fmla="*/ 0 w 8434897"/>
              <a:gd name="connsiteY4" fmla="*/ 5218771 h 5218771"/>
              <a:gd name="connsiteX5" fmla="*/ 11151 w 8434897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7914289"/>
              <a:gd name="connsiteY0" fmla="*/ 0 h 5375246"/>
              <a:gd name="connsiteX1" fmla="*/ 6545766 w 7914289"/>
              <a:gd name="connsiteY1" fmla="*/ 0 h 5375246"/>
              <a:gd name="connsiteX2" fmla="*/ 7850306 w 7914289"/>
              <a:gd name="connsiteY2" fmla="*/ 3106356 h 5375246"/>
              <a:gd name="connsiteX3" fmla="*/ 5256214 w 7914289"/>
              <a:gd name="connsiteY3" fmla="*/ 5218771 h 5375246"/>
              <a:gd name="connsiteX4" fmla="*/ 0 w 7914289"/>
              <a:gd name="connsiteY4" fmla="*/ 5218771 h 5375246"/>
              <a:gd name="connsiteX5" fmla="*/ 11151 w 7914289"/>
              <a:gd name="connsiteY5" fmla="*/ 0 h 5375246"/>
              <a:gd name="connsiteX0" fmla="*/ 11151 w 7854118"/>
              <a:gd name="connsiteY0" fmla="*/ 0 h 5375246"/>
              <a:gd name="connsiteX1" fmla="*/ 5698660 w 7854118"/>
              <a:gd name="connsiteY1" fmla="*/ 0 h 5375246"/>
              <a:gd name="connsiteX2" fmla="*/ 7850306 w 7854118"/>
              <a:gd name="connsiteY2" fmla="*/ 3106356 h 5375246"/>
              <a:gd name="connsiteX3" fmla="*/ 5256214 w 7854118"/>
              <a:gd name="connsiteY3" fmla="*/ 5218771 h 5375246"/>
              <a:gd name="connsiteX4" fmla="*/ 0 w 7854118"/>
              <a:gd name="connsiteY4" fmla="*/ 5218771 h 5375246"/>
              <a:gd name="connsiteX5" fmla="*/ 11151 w 7854118"/>
              <a:gd name="connsiteY5" fmla="*/ 0 h 5375246"/>
              <a:gd name="connsiteX0" fmla="*/ 11151 w 7968169"/>
              <a:gd name="connsiteY0" fmla="*/ 0 h 5375246"/>
              <a:gd name="connsiteX1" fmla="*/ 6800919 w 7968169"/>
              <a:gd name="connsiteY1" fmla="*/ 0 h 5375246"/>
              <a:gd name="connsiteX2" fmla="*/ 7850306 w 7968169"/>
              <a:gd name="connsiteY2" fmla="*/ 3106356 h 5375246"/>
              <a:gd name="connsiteX3" fmla="*/ 5256214 w 7968169"/>
              <a:gd name="connsiteY3" fmla="*/ 5218771 h 5375246"/>
              <a:gd name="connsiteX4" fmla="*/ 0 w 7968169"/>
              <a:gd name="connsiteY4" fmla="*/ 5218771 h 5375246"/>
              <a:gd name="connsiteX5" fmla="*/ 11151 w 7968169"/>
              <a:gd name="connsiteY5" fmla="*/ 0 h 5375246"/>
              <a:gd name="connsiteX0" fmla="*/ 11151 w 7979205"/>
              <a:gd name="connsiteY0" fmla="*/ 0 h 5375246"/>
              <a:gd name="connsiteX1" fmla="*/ 6800919 w 7979205"/>
              <a:gd name="connsiteY1" fmla="*/ 0 h 5375246"/>
              <a:gd name="connsiteX2" fmla="*/ 7850306 w 7979205"/>
              <a:gd name="connsiteY2" fmla="*/ 3106356 h 5375246"/>
              <a:gd name="connsiteX3" fmla="*/ 5256214 w 7979205"/>
              <a:gd name="connsiteY3" fmla="*/ 5218771 h 5375246"/>
              <a:gd name="connsiteX4" fmla="*/ 0 w 7979205"/>
              <a:gd name="connsiteY4" fmla="*/ 5218771 h 5375246"/>
              <a:gd name="connsiteX5" fmla="*/ 11151 w 7979205"/>
              <a:gd name="connsiteY5" fmla="*/ 0 h 5375246"/>
              <a:gd name="connsiteX0" fmla="*/ 11151 w 7637030"/>
              <a:gd name="connsiteY0" fmla="*/ 0 h 5356932"/>
              <a:gd name="connsiteX1" fmla="*/ 6800919 w 7637030"/>
              <a:gd name="connsiteY1" fmla="*/ 0 h 5356932"/>
              <a:gd name="connsiteX2" fmla="*/ 7319589 w 7637030"/>
              <a:gd name="connsiteY2" fmla="*/ 3353593 h 5356932"/>
              <a:gd name="connsiteX3" fmla="*/ 5256214 w 7637030"/>
              <a:gd name="connsiteY3" fmla="*/ 5218771 h 5356932"/>
              <a:gd name="connsiteX4" fmla="*/ 0 w 7637030"/>
              <a:gd name="connsiteY4" fmla="*/ 5218771 h 5356932"/>
              <a:gd name="connsiteX5" fmla="*/ 11151 w 7637030"/>
              <a:gd name="connsiteY5" fmla="*/ 0 h 5356932"/>
              <a:gd name="connsiteX0" fmla="*/ 11151 w 7621753"/>
              <a:gd name="connsiteY0" fmla="*/ 0 h 5356932"/>
              <a:gd name="connsiteX1" fmla="*/ 6800919 w 7621753"/>
              <a:gd name="connsiteY1" fmla="*/ 0 h 5356932"/>
              <a:gd name="connsiteX2" fmla="*/ 7319589 w 7621753"/>
              <a:gd name="connsiteY2" fmla="*/ 3353593 h 5356932"/>
              <a:gd name="connsiteX3" fmla="*/ 5256214 w 7621753"/>
              <a:gd name="connsiteY3" fmla="*/ 5218771 h 5356932"/>
              <a:gd name="connsiteX4" fmla="*/ 0 w 7621753"/>
              <a:gd name="connsiteY4" fmla="*/ 5218771 h 5356932"/>
              <a:gd name="connsiteX5" fmla="*/ 11151 w 7621753"/>
              <a:gd name="connsiteY5" fmla="*/ 0 h 5356932"/>
              <a:gd name="connsiteX0" fmla="*/ 11151 w 7427865"/>
              <a:gd name="connsiteY0" fmla="*/ 0 h 5356932"/>
              <a:gd name="connsiteX1" fmla="*/ 6800919 w 7427865"/>
              <a:gd name="connsiteY1" fmla="*/ 0 h 5356932"/>
              <a:gd name="connsiteX2" fmla="*/ 7319589 w 7427865"/>
              <a:gd name="connsiteY2" fmla="*/ 3353593 h 5356932"/>
              <a:gd name="connsiteX3" fmla="*/ 5256214 w 7427865"/>
              <a:gd name="connsiteY3" fmla="*/ 5218771 h 5356932"/>
              <a:gd name="connsiteX4" fmla="*/ 0 w 7427865"/>
              <a:gd name="connsiteY4" fmla="*/ 5218771 h 5356932"/>
              <a:gd name="connsiteX5" fmla="*/ 11151 w 7427865"/>
              <a:gd name="connsiteY5" fmla="*/ 0 h 5356932"/>
              <a:gd name="connsiteX0" fmla="*/ 11151 w 7284164"/>
              <a:gd name="connsiteY0" fmla="*/ 0 h 5336505"/>
              <a:gd name="connsiteX1" fmla="*/ 6800919 w 7284164"/>
              <a:gd name="connsiteY1" fmla="*/ 0 h 5336505"/>
              <a:gd name="connsiteX2" fmla="*/ 7105261 w 7284164"/>
              <a:gd name="connsiteY2" fmla="*/ 3629357 h 5336505"/>
              <a:gd name="connsiteX3" fmla="*/ 5256214 w 7284164"/>
              <a:gd name="connsiteY3" fmla="*/ 5218771 h 5336505"/>
              <a:gd name="connsiteX4" fmla="*/ 0 w 7284164"/>
              <a:gd name="connsiteY4" fmla="*/ 5218771 h 5336505"/>
              <a:gd name="connsiteX5" fmla="*/ 11151 w 7284164"/>
              <a:gd name="connsiteY5" fmla="*/ 0 h 5336505"/>
              <a:gd name="connsiteX0" fmla="*/ 11151 w 7284164"/>
              <a:gd name="connsiteY0" fmla="*/ 0 h 5366089"/>
              <a:gd name="connsiteX1" fmla="*/ 6800919 w 7284164"/>
              <a:gd name="connsiteY1" fmla="*/ 0 h 5366089"/>
              <a:gd name="connsiteX2" fmla="*/ 7105261 w 7284164"/>
              <a:gd name="connsiteY2" fmla="*/ 3229974 h 5366089"/>
              <a:gd name="connsiteX3" fmla="*/ 5256214 w 7284164"/>
              <a:gd name="connsiteY3" fmla="*/ 5218771 h 5366089"/>
              <a:gd name="connsiteX4" fmla="*/ 0 w 7284164"/>
              <a:gd name="connsiteY4" fmla="*/ 5218771 h 5366089"/>
              <a:gd name="connsiteX5" fmla="*/ 11151 w 7284164"/>
              <a:gd name="connsiteY5" fmla="*/ 0 h 5366089"/>
              <a:gd name="connsiteX0" fmla="*/ 11151 w 7267619"/>
              <a:gd name="connsiteY0" fmla="*/ 0 h 5366089"/>
              <a:gd name="connsiteX1" fmla="*/ 6800919 w 7267619"/>
              <a:gd name="connsiteY1" fmla="*/ 0 h 5366089"/>
              <a:gd name="connsiteX2" fmla="*/ 7105261 w 7267619"/>
              <a:gd name="connsiteY2" fmla="*/ 3229974 h 5366089"/>
              <a:gd name="connsiteX3" fmla="*/ 5256214 w 7267619"/>
              <a:gd name="connsiteY3" fmla="*/ 5218771 h 5366089"/>
              <a:gd name="connsiteX4" fmla="*/ 0 w 7267619"/>
              <a:gd name="connsiteY4" fmla="*/ 5218771 h 5366089"/>
              <a:gd name="connsiteX5" fmla="*/ 11151 w 7267619"/>
              <a:gd name="connsiteY5" fmla="*/ 0 h 5366089"/>
              <a:gd name="connsiteX0" fmla="*/ 11151 w 7184952"/>
              <a:gd name="connsiteY0" fmla="*/ 0 h 5366089"/>
              <a:gd name="connsiteX1" fmla="*/ 6474324 w 7184952"/>
              <a:gd name="connsiteY1" fmla="*/ 0 h 5366089"/>
              <a:gd name="connsiteX2" fmla="*/ 7105261 w 7184952"/>
              <a:gd name="connsiteY2" fmla="*/ 3229974 h 5366089"/>
              <a:gd name="connsiteX3" fmla="*/ 5256214 w 7184952"/>
              <a:gd name="connsiteY3" fmla="*/ 5218771 h 5366089"/>
              <a:gd name="connsiteX4" fmla="*/ 0 w 7184952"/>
              <a:gd name="connsiteY4" fmla="*/ 5218771 h 5366089"/>
              <a:gd name="connsiteX5" fmla="*/ 11151 w 7184952"/>
              <a:gd name="connsiteY5" fmla="*/ 0 h 5366089"/>
              <a:gd name="connsiteX0" fmla="*/ 11151 w 7229264"/>
              <a:gd name="connsiteY0" fmla="*/ 0 h 5366089"/>
              <a:gd name="connsiteX1" fmla="*/ 6627415 w 7229264"/>
              <a:gd name="connsiteY1" fmla="*/ 0 h 5366089"/>
              <a:gd name="connsiteX2" fmla="*/ 7105261 w 7229264"/>
              <a:gd name="connsiteY2" fmla="*/ 3229974 h 5366089"/>
              <a:gd name="connsiteX3" fmla="*/ 5256214 w 7229264"/>
              <a:gd name="connsiteY3" fmla="*/ 5218771 h 5366089"/>
              <a:gd name="connsiteX4" fmla="*/ 0 w 7229264"/>
              <a:gd name="connsiteY4" fmla="*/ 5218771 h 5366089"/>
              <a:gd name="connsiteX5" fmla="*/ 11151 w 7229264"/>
              <a:gd name="connsiteY5" fmla="*/ 0 h 5366089"/>
              <a:gd name="connsiteX0" fmla="*/ 11151 w 8329425"/>
              <a:gd name="connsiteY0" fmla="*/ 0 h 5366089"/>
              <a:gd name="connsiteX1" fmla="*/ 8137918 w 8329425"/>
              <a:gd name="connsiteY1" fmla="*/ 0 h 5366089"/>
              <a:gd name="connsiteX2" fmla="*/ 7105261 w 8329425"/>
              <a:gd name="connsiteY2" fmla="*/ 3229974 h 5366089"/>
              <a:gd name="connsiteX3" fmla="*/ 5256214 w 8329425"/>
              <a:gd name="connsiteY3" fmla="*/ 5218771 h 5366089"/>
              <a:gd name="connsiteX4" fmla="*/ 0 w 8329425"/>
              <a:gd name="connsiteY4" fmla="*/ 5218771 h 5366089"/>
              <a:gd name="connsiteX5" fmla="*/ 11151 w 8329425"/>
              <a:gd name="connsiteY5" fmla="*/ 0 h 5366089"/>
              <a:gd name="connsiteX0" fmla="*/ 11151 w 8544816"/>
              <a:gd name="connsiteY0" fmla="*/ 0 h 5366089"/>
              <a:gd name="connsiteX1" fmla="*/ 8137918 w 8544816"/>
              <a:gd name="connsiteY1" fmla="*/ 0 h 5366089"/>
              <a:gd name="connsiteX2" fmla="*/ 8085046 w 8544816"/>
              <a:gd name="connsiteY2" fmla="*/ 2659429 h 5366089"/>
              <a:gd name="connsiteX3" fmla="*/ 5256214 w 8544816"/>
              <a:gd name="connsiteY3" fmla="*/ 5218771 h 5366089"/>
              <a:gd name="connsiteX4" fmla="*/ 0 w 8544816"/>
              <a:gd name="connsiteY4" fmla="*/ 5218771 h 5366089"/>
              <a:gd name="connsiteX5" fmla="*/ 11151 w 8544816"/>
              <a:gd name="connsiteY5" fmla="*/ 0 h 5366089"/>
              <a:gd name="connsiteX0" fmla="*/ 11151 w 8469723"/>
              <a:gd name="connsiteY0" fmla="*/ 0 h 5366089"/>
              <a:gd name="connsiteX1" fmla="*/ 8137918 w 8469723"/>
              <a:gd name="connsiteY1" fmla="*/ 0 h 5366089"/>
              <a:gd name="connsiteX2" fmla="*/ 8085046 w 8469723"/>
              <a:gd name="connsiteY2" fmla="*/ 2659429 h 5366089"/>
              <a:gd name="connsiteX3" fmla="*/ 5256214 w 8469723"/>
              <a:gd name="connsiteY3" fmla="*/ 5218771 h 5366089"/>
              <a:gd name="connsiteX4" fmla="*/ 0 w 8469723"/>
              <a:gd name="connsiteY4" fmla="*/ 5218771 h 5366089"/>
              <a:gd name="connsiteX5" fmla="*/ 11151 w 8469723"/>
              <a:gd name="connsiteY5" fmla="*/ 0 h 5366089"/>
              <a:gd name="connsiteX0" fmla="*/ 11151 w 8362607"/>
              <a:gd name="connsiteY0" fmla="*/ 0 h 5366089"/>
              <a:gd name="connsiteX1" fmla="*/ 8137918 w 8362607"/>
              <a:gd name="connsiteY1" fmla="*/ 0 h 5366089"/>
              <a:gd name="connsiteX2" fmla="*/ 8085046 w 8362607"/>
              <a:gd name="connsiteY2" fmla="*/ 2659429 h 5366089"/>
              <a:gd name="connsiteX3" fmla="*/ 5256214 w 8362607"/>
              <a:gd name="connsiteY3" fmla="*/ 5218771 h 5366089"/>
              <a:gd name="connsiteX4" fmla="*/ 0 w 8362607"/>
              <a:gd name="connsiteY4" fmla="*/ 5218771 h 5366089"/>
              <a:gd name="connsiteX5" fmla="*/ 11151 w 8362607"/>
              <a:gd name="connsiteY5" fmla="*/ 0 h 5366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62607" h="5366089">
                <a:moveTo>
                  <a:pt x="11151" y="0"/>
                </a:moveTo>
                <a:lnTo>
                  <a:pt x="8137918" y="0"/>
                </a:lnTo>
                <a:cubicBezTo>
                  <a:pt x="8550988" y="1735569"/>
                  <a:pt x="8310178" y="2065398"/>
                  <a:pt x="8085046" y="2659429"/>
                </a:cubicBezTo>
                <a:cubicBezTo>
                  <a:pt x="7859914" y="3253460"/>
                  <a:pt x="6440424" y="4887305"/>
                  <a:pt x="5256214" y="5218771"/>
                </a:cubicBezTo>
                <a:cubicBezTo>
                  <a:pt x="4072004" y="5550237"/>
                  <a:pt x="1752071" y="5218771"/>
                  <a:pt x="0" y="5218771"/>
                </a:cubicBezTo>
                <a:lnTo>
                  <a:pt x="11151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100000">
                <a:schemeClr val="bg1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234C1-F033-AFB2-EEA7-BCB8DF2DC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S3: equipment tamed </a:t>
            </a:r>
            <a:r>
              <a:rPr lang="en-US"/>
              <a:t>via modeling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568AF-7202-BA9A-E24D-FFA7E7873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7128000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In a more direct approach, we can try actively modeling the equipment behavior, thus taming the equipment via actual understanding – some examples: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Beam to equipment interactions: beam losses, electron cloud and heat loads, impedance and beam induced heating</a:t>
            </a:r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Equipment to beam interactions: beam dynamics, electron cloud, impedance and instabilities, magnetic modeling and optics, losses and loss profiles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DA459-9FFB-EA96-2669-52E4DF2EC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E6745-DB66-CB99-26C0-316AD9EBD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D2DCB-4BBE-0CE8-C601-D38CEAC04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93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C1EDA-C092-3AE2-C2CF-48D63AB99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764AE32-1C97-BDAA-C9C5-19BCA49D96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560" t="35888" r="-130"/>
          <a:stretch/>
        </p:blipFill>
        <p:spPr>
          <a:xfrm>
            <a:off x="8736000" y="0"/>
            <a:ext cx="3456000" cy="30976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C95BD2-7C1A-285E-541B-32926CD11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000" y="3240000"/>
            <a:ext cx="5760000" cy="2925303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4B1DEF56-B7FF-BB1D-E192-5FC7D06D2413}"/>
              </a:ext>
            </a:extLst>
          </p:cNvPr>
          <p:cNvSpPr/>
          <p:nvPr/>
        </p:nvSpPr>
        <p:spPr>
          <a:xfrm>
            <a:off x="-1" y="0"/>
            <a:ext cx="9137016" cy="6292758"/>
          </a:xfrm>
          <a:custGeom>
            <a:avLst/>
            <a:gdLst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6545766 w 9355873"/>
              <a:gd name="connsiteY2" fmla="*/ 144966 h 5218771"/>
              <a:gd name="connsiteX3" fmla="*/ 9355873 w 9355873"/>
              <a:gd name="connsiteY3" fmla="*/ 802888 h 5218771"/>
              <a:gd name="connsiteX4" fmla="*/ 7225990 w 9355873"/>
              <a:gd name="connsiteY4" fmla="*/ 5218771 h 5218771"/>
              <a:gd name="connsiteX5" fmla="*/ 0 w 9355873"/>
              <a:gd name="connsiteY5" fmla="*/ 5218771 h 5218771"/>
              <a:gd name="connsiteX6" fmla="*/ 11151 w 9355873"/>
              <a:gd name="connsiteY6" fmla="*/ 0 h 5218771"/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9355873 w 9355873"/>
              <a:gd name="connsiteY2" fmla="*/ 802888 h 5218771"/>
              <a:gd name="connsiteX3" fmla="*/ 7225990 w 9355873"/>
              <a:gd name="connsiteY3" fmla="*/ 5218771 h 5218771"/>
              <a:gd name="connsiteX4" fmla="*/ 0 w 9355873"/>
              <a:gd name="connsiteY4" fmla="*/ 5218771 h 5218771"/>
              <a:gd name="connsiteX5" fmla="*/ 11151 w 9355873"/>
              <a:gd name="connsiteY5" fmla="*/ 0 h 5218771"/>
              <a:gd name="connsiteX0" fmla="*/ 11151 w 8531046"/>
              <a:gd name="connsiteY0" fmla="*/ 0 h 5218771"/>
              <a:gd name="connsiteX1" fmla="*/ 6545766 w 8531046"/>
              <a:gd name="connsiteY1" fmla="*/ 0 h 5218771"/>
              <a:gd name="connsiteX2" fmla="*/ 8531046 w 8531046"/>
              <a:gd name="connsiteY2" fmla="*/ 1918010 h 5218771"/>
              <a:gd name="connsiteX3" fmla="*/ 7225990 w 8531046"/>
              <a:gd name="connsiteY3" fmla="*/ 5218771 h 5218771"/>
              <a:gd name="connsiteX4" fmla="*/ 0 w 8531046"/>
              <a:gd name="connsiteY4" fmla="*/ 5218771 h 5218771"/>
              <a:gd name="connsiteX5" fmla="*/ 11151 w 8531046"/>
              <a:gd name="connsiteY5" fmla="*/ 0 h 5218771"/>
              <a:gd name="connsiteX0" fmla="*/ 11151 w 8575903"/>
              <a:gd name="connsiteY0" fmla="*/ 0 h 5218771"/>
              <a:gd name="connsiteX1" fmla="*/ 6545766 w 8575903"/>
              <a:gd name="connsiteY1" fmla="*/ 0 h 5218771"/>
              <a:gd name="connsiteX2" fmla="*/ 8531046 w 8575903"/>
              <a:gd name="connsiteY2" fmla="*/ 1918010 h 5218771"/>
              <a:gd name="connsiteX3" fmla="*/ 7225990 w 8575903"/>
              <a:gd name="connsiteY3" fmla="*/ 5218771 h 5218771"/>
              <a:gd name="connsiteX4" fmla="*/ 0 w 8575903"/>
              <a:gd name="connsiteY4" fmla="*/ 5218771 h 5218771"/>
              <a:gd name="connsiteX5" fmla="*/ 11151 w 8575903"/>
              <a:gd name="connsiteY5" fmla="*/ 0 h 5218771"/>
              <a:gd name="connsiteX0" fmla="*/ 11151 w 8575903"/>
              <a:gd name="connsiteY0" fmla="*/ 467820 h 5686591"/>
              <a:gd name="connsiteX1" fmla="*/ 6545766 w 8575903"/>
              <a:gd name="connsiteY1" fmla="*/ 467820 h 5686591"/>
              <a:gd name="connsiteX2" fmla="*/ 8531046 w 8575903"/>
              <a:gd name="connsiteY2" fmla="*/ 2385830 h 5686591"/>
              <a:gd name="connsiteX3" fmla="*/ 7225990 w 8575903"/>
              <a:gd name="connsiteY3" fmla="*/ 5686591 h 5686591"/>
              <a:gd name="connsiteX4" fmla="*/ 0 w 8575903"/>
              <a:gd name="connsiteY4" fmla="*/ 5686591 h 5686591"/>
              <a:gd name="connsiteX5" fmla="*/ 11151 w 8575903"/>
              <a:gd name="connsiteY5" fmla="*/ 467820 h 5686591"/>
              <a:gd name="connsiteX0" fmla="*/ 11151 w 8828106"/>
              <a:gd name="connsiteY0" fmla="*/ 467820 h 5686591"/>
              <a:gd name="connsiteX1" fmla="*/ 6545766 w 8828106"/>
              <a:gd name="connsiteY1" fmla="*/ 467820 h 5686591"/>
              <a:gd name="connsiteX2" fmla="*/ 8531046 w 8828106"/>
              <a:gd name="connsiteY2" fmla="*/ 2385830 h 5686591"/>
              <a:gd name="connsiteX3" fmla="*/ 7225990 w 8828106"/>
              <a:gd name="connsiteY3" fmla="*/ 5686591 h 5686591"/>
              <a:gd name="connsiteX4" fmla="*/ 0 w 8828106"/>
              <a:gd name="connsiteY4" fmla="*/ 5686591 h 5686591"/>
              <a:gd name="connsiteX5" fmla="*/ 11151 w 8828106"/>
              <a:gd name="connsiteY5" fmla="*/ 467820 h 5686591"/>
              <a:gd name="connsiteX0" fmla="*/ 11151 w 8828106"/>
              <a:gd name="connsiteY0" fmla="*/ 147162 h 5365933"/>
              <a:gd name="connsiteX1" fmla="*/ 6545766 w 8828106"/>
              <a:gd name="connsiteY1" fmla="*/ 147162 h 5365933"/>
              <a:gd name="connsiteX2" fmla="*/ 8531046 w 8828106"/>
              <a:gd name="connsiteY2" fmla="*/ 2065172 h 5365933"/>
              <a:gd name="connsiteX3" fmla="*/ 7225990 w 8828106"/>
              <a:gd name="connsiteY3" fmla="*/ 5365933 h 5365933"/>
              <a:gd name="connsiteX4" fmla="*/ 0 w 8828106"/>
              <a:gd name="connsiteY4" fmla="*/ 5365933 h 5365933"/>
              <a:gd name="connsiteX5" fmla="*/ 11151 w 8828106"/>
              <a:gd name="connsiteY5" fmla="*/ 147162 h 5365933"/>
              <a:gd name="connsiteX0" fmla="*/ 11151 w 8828106"/>
              <a:gd name="connsiteY0" fmla="*/ 9137 h 5227908"/>
              <a:gd name="connsiteX1" fmla="*/ 6545766 w 8828106"/>
              <a:gd name="connsiteY1" fmla="*/ 9137 h 5227908"/>
              <a:gd name="connsiteX2" fmla="*/ 8531046 w 8828106"/>
              <a:gd name="connsiteY2" fmla="*/ 1927147 h 5227908"/>
              <a:gd name="connsiteX3" fmla="*/ 7225990 w 8828106"/>
              <a:gd name="connsiteY3" fmla="*/ 5227908 h 5227908"/>
              <a:gd name="connsiteX4" fmla="*/ 0 w 8828106"/>
              <a:gd name="connsiteY4" fmla="*/ 5227908 h 5227908"/>
              <a:gd name="connsiteX5" fmla="*/ 11151 w 8828106"/>
              <a:gd name="connsiteY5" fmla="*/ 9137 h 5227908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27922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94829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12876 h 5231647"/>
              <a:gd name="connsiteX1" fmla="*/ 6545766 w 8550698"/>
              <a:gd name="connsiteY1" fmla="*/ 12876 h 5231647"/>
              <a:gd name="connsiteX2" fmla="*/ 8531046 w 8550698"/>
              <a:gd name="connsiteY2" fmla="*/ 1997793 h 5231647"/>
              <a:gd name="connsiteX3" fmla="*/ 7225990 w 8550698"/>
              <a:gd name="connsiteY3" fmla="*/ 5231647 h 5231647"/>
              <a:gd name="connsiteX4" fmla="*/ 0 w 8550698"/>
              <a:gd name="connsiteY4" fmla="*/ 5231647 h 5231647"/>
              <a:gd name="connsiteX5" fmla="*/ 11151 w 8550698"/>
              <a:gd name="connsiteY5" fmla="*/ 12876 h 5231647"/>
              <a:gd name="connsiteX0" fmla="*/ 11151 w 8550698"/>
              <a:gd name="connsiteY0" fmla="*/ 0 h 5218771"/>
              <a:gd name="connsiteX1" fmla="*/ 6545766 w 8550698"/>
              <a:gd name="connsiteY1" fmla="*/ 0 h 5218771"/>
              <a:gd name="connsiteX2" fmla="*/ 8531046 w 8550698"/>
              <a:gd name="connsiteY2" fmla="*/ 1984917 h 5218771"/>
              <a:gd name="connsiteX3" fmla="*/ 7225990 w 8550698"/>
              <a:gd name="connsiteY3" fmla="*/ 5218771 h 5218771"/>
              <a:gd name="connsiteX4" fmla="*/ 0 w 8550698"/>
              <a:gd name="connsiteY4" fmla="*/ 5218771 h 5218771"/>
              <a:gd name="connsiteX5" fmla="*/ 11151 w 8550698"/>
              <a:gd name="connsiteY5" fmla="*/ 0 h 5218771"/>
              <a:gd name="connsiteX0" fmla="*/ 11151 w 8436700"/>
              <a:gd name="connsiteY0" fmla="*/ 0 h 5218771"/>
              <a:gd name="connsiteX1" fmla="*/ 6545766 w 8436700"/>
              <a:gd name="connsiteY1" fmla="*/ 0 h 5218771"/>
              <a:gd name="connsiteX2" fmla="*/ 8411641 w 8436700"/>
              <a:gd name="connsiteY2" fmla="*/ 2545319 h 5218771"/>
              <a:gd name="connsiteX3" fmla="*/ 7225990 w 8436700"/>
              <a:gd name="connsiteY3" fmla="*/ 5218771 h 5218771"/>
              <a:gd name="connsiteX4" fmla="*/ 0 w 8436700"/>
              <a:gd name="connsiteY4" fmla="*/ 5218771 h 5218771"/>
              <a:gd name="connsiteX5" fmla="*/ 11151 w 8436700"/>
              <a:gd name="connsiteY5" fmla="*/ 0 h 5218771"/>
              <a:gd name="connsiteX0" fmla="*/ 11151 w 8474507"/>
              <a:gd name="connsiteY0" fmla="*/ 0 h 5218771"/>
              <a:gd name="connsiteX1" fmla="*/ 6545766 w 8474507"/>
              <a:gd name="connsiteY1" fmla="*/ 0 h 5218771"/>
              <a:gd name="connsiteX2" fmla="*/ 8411641 w 8474507"/>
              <a:gd name="connsiteY2" fmla="*/ 2545319 h 5218771"/>
              <a:gd name="connsiteX3" fmla="*/ 7225990 w 8474507"/>
              <a:gd name="connsiteY3" fmla="*/ 5218771 h 5218771"/>
              <a:gd name="connsiteX4" fmla="*/ 0 w 8474507"/>
              <a:gd name="connsiteY4" fmla="*/ 5218771 h 5218771"/>
              <a:gd name="connsiteX5" fmla="*/ 11151 w 8474507"/>
              <a:gd name="connsiteY5" fmla="*/ 0 h 5218771"/>
              <a:gd name="connsiteX0" fmla="*/ 11151 w 8451095"/>
              <a:gd name="connsiteY0" fmla="*/ 0 h 5218771"/>
              <a:gd name="connsiteX1" fmla="*/ 6545766 w 8451095"/>
              <a:gd name="connsiteY1" fmla="*/ 0 h 5218771"/>
              <a:gd name="connsiteX2" fmla="*/ 8411641 w 8451095"/>
              <a:gd name="connsiteY2" fmla="*/ 2545319 h 5218771"/>
              <a:gd name="connsiteX3" fmla="*/ 7225990 w 8451095"/>
              <a:gd name="connsiteY3" fmla="*/ 5218771 h 5218771"/>
              <a:gd name="connsiteX4" fmla="*/ 0 w 8451095"/>
              <a:gd name="connsiteY4" fmla="*/ 5218771 h 5218771"/>
              <a:gd name="connsiteX5" fmla="*/ 11151 w 8451095"/>
              <a:gd name="connsiteY5" fmla="*/ 0 h 5218771"/>
              <a:gd name="connsiteX0" fmla="*/ 11151 w 8434897"/>
              <a:gd name="connsiteY0" fmla="*/ 0 h 5218771"/>
              <a:gd name="connsiteX1" fmla="*/ 6545766 w 8434897"/>
              <a:gd name="connsiteY1" fmla="*/ 0 h 5218771"/>
              <a:gd name="connsiteX2" fmla="*/ 8411641 w 8434897"/>
              <a:gd name="connsiteY2" fmla="*/ 2545319 h 5218771"/>
              <a:gd name="connsiteX3" fmla="*/ 7225990 w 8434897"/>
              <a:gd name="connsiteY3" fmla="*/ 5218771 h 5218771"/>
              <a:gd name="connsiteX4" fmla="*/ 0 w 8434897"/>
              <a:gd name="connsiteY4" fmla="*/ 5218771 h 5218771"/>
              <a:gd name="connsiteX5" fmla="*/ 11151 w 8434897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7914289"/>
              <a:gd name="connsiteY0" fmla="*/ 0 h 5375246"/>
              <a:gd name="connsiteX1" fmla="*/ 6545766 w 7914289"/>
              <a:gd name="connsiteY1" fmla="*/ 0 h 5375246"/>
              <a:gd name="connsiteX2" fmla="*/ 7850306 w 7914289"/>
              <a:gd name="connsiteY2" fmla="*/ 3106356 h 5375246"/>
              <a:gd name="connsiteX3" fmla="*/ 5256214 w 7914289"/>
              <a:gd name="connsiteY3" fmla="*/ 5218771 h 5375246"/>
              <a:gd name="connsiteX4" fmla="*/ 0 w 7914289"/>
              <a:gd name="connsiteY4" fmla="*/ 5218771 h 5375246"/>
              <a:gd name="connsiteX5" fmla="*/ 11151 w 7914289"/>
              <a:gd name="connsiteY5" fmla="*/ 0 h 5375246"/>
              <a:gd name="connsiteX0" fmla="*/ 11151 w 7854118"/>
              <a:gd name="connsiteY0" fmla="*/ 0 h 5375246"/>
              <a:gd name="connsiteX1" fmla="*/ 5698660 w 7854118"/>
              <a:gd name="connsiteY1" fmla="*/ 0 h 5375246"/>
              <a:gd name="connsiteX2" fmla="*/ 7850306 w 7854118"/>
              <a:gd name="connsiteY2" fmla="*/ 3106356 h 5375246"/>
              <a:gd name="connsiteX3" fmla="*/ 5256214 w 7854118"/>
              <a:gd name="connsiteY3" fmla="*/ 5218771 h 5375246"/>
              <a:gd name="connsiteX4" fmla="*/ 0 w 7854118"/>
              <a:gd name="connsiteY4" fmla="*/ 5218771 h 5375246"/>
              <a:gd name="connsiteX5" fmla="*/ 11151 w 7854118"/>
              <a:gd name="connsiteY5" fmla="*/ 0 h 5375246"/>
              <a:gd name="connsiteX0" fmla="*/ 11151 w 7968169"/>
              <a:gd name="connsiteY0" fmla="*/ 0 h 5375246"/>
              <a:gd name="connsiteX1" fmla="*/ 6800919 w 7968169"/>
              <a:gd name="connsiteY1" fmla="*/ 0 h 5375246"/>
              <a:gd name="connsiteX2" fmla="*/ 7850306 w 7968169"/>
              <a:gd name="connsiteY2" fmla="*/ 3106356 h 5375246"/>
              <a:gd name="connsiteX3" fmla="*/ 5256214 w 7968169"/>
              <a:gd name="connsiteY3" fmla="*/ 5218771 h 5375246"/>
              <a:gd name="connsiteX4" fmla="*/ 0 w 7968169"/>
              <a:gd name="connsiteY4" fmla="*/ 5218771 h 5375246"/>
              <a:gd name="connsiteX5" fmla="*/ 11151 w 7968169"/>
              <a:gd name="connsiteY5" fmla="*/ 0 h 5375246"/>
              <a:gd name="connsiteX0" fmla="*/ 11151 w 7979205"/>
              <a:gd name="connsiteY0" fmla="*/ 0 h 5375246"/>
              <a:gd name="connsiteX1" fmla="*/ 6800919 w 7979205"/>
              <a:gd name="connsiteY1" fmla="*/ 0 h 5375246"/>
              <a:gd name="connsiteX2" fmla="*/ 7850306 w 7979205"/>
              <a:gd name="connsiteY2" fmla="*/ 3106356 h 5375246"/>
              <a:gd name="connsiteX3" fmla="*/ 5256214 w 7979205"/>
              <a:gd name="connsiteY3" fmla="*/ 5218771 h 5375246"/>
              <a:gd name="connsiteX4" fmla="*/ 0 w 7979205"/>
              <a:gd name="connsiteY4" fmla="*/ 5218771 h 5375246"/>
              <a:gd name="connsiteX5" fmla="*/ 11151 w 7979205"/>
              <a:gd name="connsiteY5" fmla="*/ 0 h 5375246"/>
              <a:gd name="connsiteX0" fmla="*/ 11151 w 7637030"/>
              <a:gd name="connsiteY0" fmla="*/ 0 h 5356932"/>
              <a:gd name="connsiteX1" fmla="*/ 6800919 w 7637030"/>
              <a:gd name="connsiteY1" fmla="*/ 0 h 5356932"/>
              <a:gd name="connsiteX2" fmla="*/ 7319589 w 7637030"/>
              <a:gd name="connsiteY2" fmla="*/ 3353593 h 5356932"/>
              <a:gd name="connsiteX3" fmla="*/ 5256214 w 7637030"/>
              <a:gd name="connsiteY3" fmla="*/ 5218771 h 5356932"/>
              <a:gd name="connsiteX4" fmla="*/ 0 w 7637030"/>
              <a:gd name="connsiteY4" fmla="*/ 5218771 h 5356932"/>
              <a:gd name="connsiteX5" fmla="*/ 11151 w 7637030"/>
              <a:gd name="connsiteY5" fmla="*/ 0 h 5356932"/>
              <a:gd name="connsiteX0" fmla="*/ 11151 w 7621753"/>
              <a:gd name="connsiteY0" fmla="*/ 0 h 5356932"/>
              <a:gd name="connsiteX1" fmla="*/ 6800919 w 7621753"/>
              <a:gd name="connsiteY1" fmla="*/ 0 h 5356932"/>
              <a:gd name="connsiteX2" fmla="*/ 7319589 w 7621753"/>
              <a:gd name="connsiteY2" fmla="*/ 3353593 h 5356932"/>
              <a:gd name="connsiteX3" fmla="*/ 5256214 w 7621753"/>
              <a:gd name="connsiteY3" fmla="*/ 5218771 h 5356932"/>
              <a:gd name="connsiteX4" fmla="*/ 0 w 7621753"/>
              <a:gd name="connsiteY4" fmla="*/ 5218771 h 5356932"/>
              <a:gd name="connsiteX5" fmla="*/ 11151 w 7621753"/>
              <a:gd name="connsiteY5" fmla="*/ 0 h 5356932"/>
              <a:gd name="connsiteX0" fmla="*/ 11151 w 7427865"/>
              <a:gd name="connsiteY0" fmla="*/ 0 h 5356932"/>
              <a:gd name="connsiteX1" fmla="*/ 6800919 w 7427865"/>
              <a:gd name="connsiteY1" fmla="*/ 0 h 5356932"/>
              <a:gd name="connsiteX2" fmla="*/ 7319589 w 7427865"/>
              <a:gd name="connsiteY2" fmla="*/ 3353593 h 5356932"/>
              <a:gd name="connsiteX3" fmla="*/ 5256214 w 7427865"/>
              <a:gd name="connsiteY3" fmla="*/ 5218771 h 5356932"/>
              <a:gd name="connsiteX4" fmla="*/ 0 w 7427865"/>
              <a:gd name="connsiteY4" fmla="*/ 5218771 h 5356932"/>
              <a:gd name="connsiteX5" fmla="*/ 11151 w 7427865"/>
              <a:gd name="connsiteY5" fmla="*/ 0 h 5356932"/>
              <a:gd name="connsiteX0" fmla="*/ 11151 w 7284164"/>
              <a:gd name="connsiteY0" fmla="*/ 0 h 5336505"/>
              <a:gd name="connsiteX1" fmla="*/ 6800919 w 7284164"/>
              <a:gd name="connsiteY1" fmla="*/ 0 h 5336505"/>
              <a:gd name="connsiteX2" fmla="*/ 7105261 w 7284164"/>
              <a:gd name="connsiteY2" fmla="*/ 3629357 h 5336505"/>
              <a:gd name="connsiteX3" fmla="*/ 5256214 w 7284164"/>
              <a:gd name="connsiteY3" fmla="*/ 5218771 h 5336505"/>
              <a:gd name="connsiteX4" fmla="*/ 0 w 7284164"/>
              <a:gd name="connsiteY4" fmla="*/ 5218771 h 5336505"/>
              <a:gd name="connsiteX5" fmla="*/ 11151 w 7284164"/>
              <a:gd name="connsiteY5" fmla="*/ 0 h 5336505"/>
              <a:gd name="connsiteX0" fmla="*/ 11151 w 7284164"/>
              <a:gd name="connsiteY0" fmla="*/ 0 h 5366089"/>
              <a:gd name="connsiteX1" fmla="*/ 6800919 w 7284164"/>
              <a:gd name="connsiteY1" fmla="*/ 0 h 5366089"/>
              <a:gd name="connsiteX2" fmla="*/ 7105261 w 7284164"/>
              <a:gd name="connsiteY2" fmla="*/ 3229974 h 5366089"/>
              <a:gd name="connsiteX3" fmla="*/ 5256214 w 7284164"/>
              <a:gd name="connsiteY3" fmla="*/ 5218771 h 5366089"/>
              <a:gd name="connsiteX4" fmla="*/ 0 w 7284164"/>
              <a:gd name="connsiteY4" fmla="*/ 5218771 h 5366089"/>
              <a:gd name="connsiteX5" fmla="*/ 11151 w 7284164"/>
              <a:gd name="connsiteY5" fmla="*/ 0 h 5366089"/>
              <a:gd name="connsiteX0" fmla="*/ 11151 w 7267619"/>
              <a:gd name="connsiteY0" fmla="*/ 0 h 5366089"/>
              <a:gd name="connsiteX1" fmla="*/ 6800919 w 7267619"/>
              <a:gd name="connsiteY1" fmla="*/ 0 h 5366089"/>
              <a:gd name="connsiteX2" fmla="*/ 7105261 w 7267619"/>
              <a:gd name="connsiteY2" fmla="*/ 3229974 h 5366089"/>
              <a:gd name="connsiteX3" fmla="*/ 5256214 w 7267619"/>
              <a:gd name="connsiteY3" fmla="*/ 5218771 h 5366089"/>
              <a:gd name="connsiteX4" fmla="*/ 0 w 7267619"/>
              <a:gd name="connsiteY4" fmla="*/ 5218771 h 5366089"/>
              <a:gd name="connsiteX5" fmla="*/ 11151 w 7267619"/>
              <a:gd name="connsiteY5" fmla="*/ 0 h 5366089"/>
              <a:gd name="connsiteX0" fmla="*/ 11151 w 7184952"/>
              <a:gd name="connsiteY0" fmla="*/ 0 h 5366089"/>
              <a:gd name="connsiteX1" fmla="*/ 6474324 w 7184952"/>
              <a:gd name="connsiteY1" fmla="*/ 0 h 5366089"/>
              <a:gd name="connsiteX2" fmla="*/ 7105261 w 7184952"/>
              <a:gd name="connsiteY2" fmla="*/ 3229974 h 5366089"/>
              <a:gd name="connsiteX3" fmla="*/ 5256214 w 7184952"/>
              <a:gd name="connsiteY3" fmla="*/ 5218771 h 5366089"/>
              <a:gd name="connsiteX4" fmla="*/ 0 w 7184952"/>
              <a:gd name="connsiteY4" fmla="*/ 5218771 h 5366089"/>
              <a:gd name="connsiteX5" fmla="*/ 11151 w 7184952"/>
              <a:gd name="connsiteY5" fmla="*/ 0 h 5366089"/>
              <a:gd name="connsiteX0" fmla="*/ 11151 w 7229264"/>
              <a:gd name="connsiteY0" fmla="*/ 0 h 5366089"/>
              <a:gd name="connsiteX1" fmla="*/ 6627415 w 7229264"/>
              <a:gd name="connsiteY1" fmla="*/ 0 h 5366089"/>
              <a:gd name="connsiteX2" fmla="*/ 7105261 w 7229264"/>
              <a:gd name="connsiteY2" fmla="*/ 3229974 h 5366089"/>
              <a:gd name="connsiteX3" fmla="*/ 5256214 w 7229264"/>
              <a:gd name="connsiteY3" fmla="*/ 5218771 h 5366089"/>
              <a:gd name="connsiteX4" fmla="*/ 0 w 7229264"/>
              <a:gd name="connsiteY4" fmla="*/ 5218771 h 5366089"/>
              <a:gd name="connsiteX5" fmla="*/ 11151 w 7229264"/>
              <a:gd name="connsiteY5" fmla="*/ 0 h 5366089"/>
              <a:gd name="connsiteX0" fmla="*/ 11151 w 8329425"/>
              <a:gd name="connsiteY0" fmla="*/ 0 h 5366089"/>
              <a:gd name="connsiteX1" fmla="*/ 8137918 w 8329425"/>
              <a:gd name="connsiteY1" fmla="*/ 0 h 5366089"/>
              <a:gd name="connsiteX2" fmla="*/ 7105261 w 8329425"/>
              <a:gd name="connsiteY2" fmla="*/ 3229974 h 5366089"/>
              <a:gd name="connsiteX3" fmla="*/ 5256214 w 8329425"/>
              <a:gd name="connsiteY3" fmla="*/ 5218771 h 5366089"/>
              <a:gd name="connsiteX4" fmla="*/ 0 w 8329425"/>
              <a:gd name="connsiteY4" fmla="*/ 5218771 h 5366089"/>
              <a:gd name="connsiteX5" fmla="*/ 11151 w 8329425"/>
              <a:gd name="connsiteY5" fmla="*/ 0 h 5366089"/>
              <a:gd name="connsiteX0" fmla="*/ 11151 w 8544816"/>
              <a:gd name="connsiteY0" fmla="*/ 0 h 5366089"/>
              <a:gd name="connsiteX1" fmla="*/ 8137918 w 8544816"/>
              <a:gd name="connsiteY1" fmla="*/ 0 h 5366089"/>
              <a:gd name="connsiteX2" fmla="*/ 8085046 w 8544816"/>
              <a:gd name="connsiteY2" fmla="*/ 2659429 h 5366089"/>
              <a:gd name="connsiteX3" fmla="*/ 5256214 w 8544816"/>
              <a:gd name="connsiteY3" fmla="*/ 5218771 h 5366089"/>
              <a:gd name="connsiteX4" fmla="*/ 0 w 8544816"/>
              <a:gd name="connsiteY4" fmla="*/ 5218771 h 5366089"/>
              <a:gd name="connsiteX5" fmla="*/ 11151 w 8544816"/>
              <a:gd name="connsiteY5" fmla="*/ 0 h 5366089"/>
              <a:gd name="connsiteX0" fmla="*/ 11151 w 8469723"/>
              <a:gd name="connsiteY0" fmla="*/ 0 h 5366089"/>
              <a:gd name="connsiteX1" fmla="*/ 8137918 w 8469723"/>
              <a:gd name="connsiteY1" fmla="*/ 0 h 5366089"/>
              <a:gd name="connsiteX2" fmla="*/ 8085046 w 8469723"/>
              <a:gd name="connsiteY2" fmla="*/ 2659429 h 5366089"/>
              <a:gd name="connsiteX3" fmla="*/ 5256214 w 8469723"/>
              <a:gd name="connsiteY3" fmla="*/ 5218771 h 5366089"/>
              <a:gd name="connsiteX4" fmla="*/ 0 w 8469723"/>
              <a:gd name="connsiteY4" fmla="*/ 5218771 h 5366089"/>
              <a:gd name="connsiteX5" fmla="*/ 11151 w 8469723"/>
              <a:gd name="connsiteY5" fmla="*/ 0 h 5366089"/>
              <a:gd name="connsiteX0" fmla="*/ 11151 w 8362607"/>
              <a:gd name="connsiteY0" fmla="*/ 0 h 5366089"/>
              <a:gd name="connsiteX1" fmla="*/ 8137918 w 8362607"/>
              <a:gd name="connsiteY1" fmla="*/ 0 h 5366089"/>
              <a:gd name="connsiteX2" fmla="*/ 8085046 w 8362607"/>
              <a:gd name="connsiteY2" fmla="*/ 2659429 h 5366089"/>
              <a:gd name="connsiteX3" fmla="*/ 5256214 w 8362607"/>
              <a:gd name="connsiteY3" fmla="*/ 5218771 h 5366089"/>
              <a:gd name="connsiteX4" fmla="*/ 0 w 8362607"/>
              <a:gd name="connsiteY4" fmla="*/ 5218771 h 5366089"/>
              <a:gd name="connsiteX5" fmla="*/ 11151 w 8362607"/>
              <a:gd name="connsiteY5" fmla="*/ 0 h 5366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62607" h="5366089">
                <a:moveTo>
                  <a:pt x="11151" y="0"/>
                </a:moveTo>
                <a:lnTo>
                  <a:pt x="8137918" y="0"/>
                </a:lnTo>
                <a:cubicBezTo>
                  <a:pt x="8550988" y="1735569"/>
                  <a:pt x="8310178" y="2065398"/>
                  <a:pt x="8085046" y="2659429"/>
                </a:cubicBezTo>
                <a:cubicBezTo>
                  <a:pt x="7859914" y="3253460"/>
                  <a:pt x="6440424" y="4887305"/>
                  <a:pt x="5256214" y="5218771"/>
                </a:cubicBezTo>
                <a:cubicBezTo>
                  <a:pt x="4072004" y="5550237"/>
                  <a:pt x="1752071" y="5218771"/>
                  <a:pt x="0" y="5218771"/>
                </a:cubicBezTo>
                <a:lnTo>
                  <a:pt x="11151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100000">
                <a:schemeClr val="bg1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B669E-7C68-7BE4-2C67-88771BA70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S4: modeling impacts on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61CF6-6048-D546-D688-95FED9554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7704000" cy="5256000"/>
          </a:xfrm>
        </p:spPr>
        <p:txBody>
          <a:bodyPr/>
          <a:lstStyle/>
          <a:p>
            <a:pPr algn="just"/>
            <a:r>
              <a:rPr lang="en-US" dirty="0"/>
              <a:t>Integrating modeling knowledge into operation &amp; adding augmented controls and equipment yield unprecedented performance: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Importance of implementing modeling results into operations – beam centered</a:t>
            </a:r>
          </a:p>
          <a:p>
            <a:pPr lvl="2" algn="just"/>
            <a:r>
              <a:rPr lang="en-US" dirty="0"/>
              <a:t>Fixed target beams</a:t>
            </a:r>
          </a:p>
          <a:p>
            <a:pPr lvl="2" algn="just"/>
            <a:r>
              <a:rPr lang="en-US" dirty="0"/>
              <a:t>LHC beams</a:t>
            </a:r>
          </a:p>
          <a:p>
            <a:pPr lvl="2" algn="just"/>
            <a:r>
              <a:rPr lang="en-US" dirty="0"/>
              <a:t>Ion beams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Importance of implementing modeling results into operations – scenario centered</a:t>
            </a:r>
          </a:p>
          <a:p>
            <a:pPr lvl="2" algn="just"/>
            <a:r>
              <a:rPr lang="en-US" dirty="0"/>
              <a:t>Operational scenarios</a:t>
            </a:r>
          </a:p>
          <a:p>
            <a:pPr lvl="2" algn="just"/>
            <a:r>
              <a:rPr lang="en-US" dirty="0"/>
              <a:t>Collimation</a:t>
            </a:r>
          </a:p>
          <a:p>
            <a:pPr lvl="2" algn="just"/>
            <a:r>
              <a:rPr lang="en-US" dirty="0"/>
              <a:t>Optics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Under engagement of controls and equipment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01EF2-7F14-EF9B-037F-D52E06305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7FEC1-B8BF-04AE-870C-42ECDC667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463FBB-E513-362A-35F5-37B9828AF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41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95696-4271-48AF-2AE1-10CA3F5BD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AE3977F-D0FF-F4D8-58D8-BA21E0691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000" y="4320000"/>
            <a:ext cx="5400000" cy="206614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F69C8F-F295-D8C9-D4A1-9FD64F657F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979" r="31408"/>
          <a:stretch/>
        </p:blipFill>
        <p:spPr>
          <a:xfrm>
            <a:off x="10296292" y="0"/>
            <a:ext cx="1895708" cy="4831579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BB109E29-F160-A783-3715-3B37B74A1023}"/>
              </a:ext>
            </a:extLst>
          </p:cNvPr>
          <p:cNvSpPr/>
          <p:nvPr/>
        </p:nvSpPr>
        <p:spPr>
          <a:xfrm>
            <a:off x="-2" y="-1"/>
            <a:ext cx="10572355" cy="6427071"/>
          </a:xfrm>
          <a:custGeom>
            <a:avLst/>
            <a:gdLst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6545766 w 9355873"/>
              <a:gd name="connsiteY2" fmla="*/ 144966 h 5218771"/>
              <a:gd name="connsiteX3" fmla="*/ 9355873 w 9355873"/>
              <a:gd name="connsiteY3" fmla="*/ 802888 h 5218771"/>
              <a:gd name="connsiteX4" fmla="*/ 7225990 w 9355873"/>
              <a:gd name="connsiteY4" fmla="*/ 5218771 h 5218771"/>
              <a:gd name="connsiteX5" fmla="*/ 0 w 9355873"/>
              <a:gd name="connsiteY5" fmla="*/ 5218771 h 5218771"/>
              <a:gd name="connsiteX6" fmla="*/ 11151 w 9355873"/>
              <a:gd name="connsiteY6" fmla="*/ 0 h 5218771"/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9355873 w 9355873"/>
              <a:gd name="connsiteY2" fmla="*/ 802888 h 5218771"/>
              <a:gd name="connsiteX3" fmla="*/ 7225990 w 9355873"/>
              <a:gd name="connsiteY3" fmla="*/ 5218771 h 5218771"/>
              <a:gd name="connsiteX4" fmla="*/ 0 w 9355873"/>
              <a:gd name="connsiteY4" fmla="*/ 5218771 h 5218771"/>
              <a:gd name="connsiteX5" fmla="*/ 11151 w 9355873"/>
              <a:gd name="connsiteY5" fmla="*/ 0 h 5218771"/>
              <a:gd name="connsiteX0" fmla="*/ 11151 w 8531046"/>
              <a:gd name="connsiteY0" fmla="*/ 0 h 5218771"/>
              <a:gd name="connsiteX1" fmla="*/ 6545766 w 8531046"/>
              <a:gd name="connsiteY1" fmla="*/ 0 h 5218771"/>
              <a:gd name="connsiteX2" fmla="*/ 8531046 w 8531046"/>
              <a:gd name="connsiteY2" fmla="*/ 1918010 h 5218771"/>
              <a:gd name="connsiteX3" fmla="*/ 7225990 w 8531046"/>
              <a:gd name="connsiteY3" fmla="*/ 5218771 h 5218771"/>
              <a:gd name="connsiteX4" fmla="*/ 0 w 8531046"/>
              <a:gd name="connsiteY4" fmla="*/ 5218771 h 5218771"/>
              <a:gd name="connsiteX5" fmla="*/ 11151 w 8531046"/>
              <a:gd name="connsiteY5" fmla="*/ 0 h 5218771"/>
              <a:gd name="connsiteX0" fmla="*/ 11151 w 8575903"/>
              <a:gd name="connsiteY0" fmla="*/ 0 h 5218771"/>
              <a:gd name="connsiteX1" fmla="*/ 6545766 w 8575903"/>
              <a:gd name="connsiteY1" fmla="*/ 0 h 5218771"/>
              <a:gd name="connsiteX2" fmla="*/ 8531046 w 8575903"/>
              <a:gd name="connsiteY2" fmla="*/ 1918010 h 5218771"/>
              <a:gd name="connsiteX3" fmla="*/ 7225990 w 8575903"/>
              <a:gd name="connsiteY3" fmla="*/ 5218771 h 5218771"/>
              <a:gd name="connsiteX4" fmla="*/ 0 w 8575903"/>
              <a:gd name="connsiteY4" fmla="*/ 5218771 h 5218771"/>
              <a:gd name="connsiteX5" fmla="*/ 11151 w 8575903"/>
              <a:gd name="connsiteY5" fmla="*/ 0 h 5218771"/>
              <a:gd name="connsiteX0" fmla="*/ 11151 w 8575903"/>
              <a:gd name="connsiteY0" fmla="*/ 467820 h 5686591"/>
              <a:gd name="connsiteX1" fmla="*/ 6545766 w 8575903"/>
              <a:gd name="connsiteY1" fmla="*/ 467820 h 5686591"/>
              <a:gd name="connsiteX2" fmla="*/ 8531046 w 8575903"/>
              <a:gd name="connsiteY2" fmla="*/ 2385830 h 5686591"/>
              <a:gd name="connsiteX3" fmla="*/ 7225990 w 8575903"/>
              <a:gd name="connsiteY3" fmla="*/ 5686591 h 5686591"/>
              <a:gd name="connsiteX4" fmla="*/ 0 w 8575903"/>
              <a:gd name="connsiteY4" fmla="*/ 5686591 h 5686591"/>
              <a:gd name="connsiteX5" fmla="*/ 11151 w 8575903"/>
              <a:gd name="connsiteY5" fmla="*/ 467820 h 5686591"/>
              <a:gd name="connsiteX0" fmla="*/ 11151 w 8828106"/>
              <a:gd name="connsiteY0" fmla="*/ 467820 h 5686591"/>
              <a:gd name="connsiteX1" fmla="*/ 6545766 w 8828106"/>
              <a:gd name="connsiteY1" fmla="*/ 467820 h 5686591"/>
              <a:gd name="connsiteX2" fmla="*/ 8531046 w 8828106"/>
              <a:gd name="connsiteY2" fmla="*/ 2385830 h 5686591"/>
              <a:gd name="connsiteX3" fmla="*/ 7225990 w 8828106"/>
              <a:gd name="connsiteY3" fmla="*/ 5686591 h 5686591"/>
              <a:gd name="connsiteX4" fmla="*/ 0 w 8828106"/>
              <a:gd name="connsiteY4" fmla="*/ 5686591 h 5686591"/>
              <a:gd name="connsiteX5" fmla="*/ 11151 w 8828106"/>
              <a:gd name="connsiteY5" fmla="*/ 467820 h 5686591"/>
              <a:gd name="connsiteX0" fmla="*/ 11151 w 8828106"/>
              <a:gd name="connsiteY0" fmla="*/ 147162 h 5365933"/>
              <a:gd name="connsiteX1" fmla="*/ 6545766 w 8828106"/>
              <a:gd name="connsiteY1" fmla="*/ 147162 h 5365933"/>
              <a:gd name="connsiteX2" fmla="*/ 8531046 w 8828106"/>
              <a:gd name="connsiteY2" fmla="*/ 2065172 h 5365933"/>
              <a:gd name="connsiteX3" fmla="*/ 7225990 w 8828106"/>
              <a:gd name="connsiteY3" fmla="*/ 5365933 h 5365933"/>
              <a:gd name="connsiteX4" fmla="*/ 0 w 8828106"/>
              <a:gd name="connsiteY4" fmla="*/ 5365933 h 5365933"/>
              <a:gd name="connsiteX5" fmla="*/ 11151 w 8828106"/>
              <a:gd name="connsiteY5" fmla="*/ 147162 h 5365933"/>
              <a:gd name="connsiteX0" fmla="*/ 11151 w 8828106"/>
              <a:gd name="connsiteY0" fmla="*/ 9137 h 5227908"/>
              <a:gd name="connsiteX1" fmla="*/ 6545766 w 8828106"/>
              <a:gd name="connsiteY1" fmla="*/ 9137 h 5227908"/>
              <a:gd name="connsiteX2" fmla="*/ 8531046 w 8828106"/>
              <a:gd name="connsiteY2" fmla="*/ 1927147 h 5227908"/>
              <a:gd name="connsiteX3" fmla="*/ 7225990 w 8828106"/>
              <a:gd name="connsiteY3" fmla="*/ 5227908 h 5227908"/>
              <a:gd name="connsiteX4" fmla="*/ 0 w 8828106"/>
              <a:gd name="connsiteY4" fmla="*/ 5227908 h 5227908"/>
              <a:gd name="connsiteX5" fmla="*/ 11151 w 8828106"/>
              <a:gd name="connsiteY5" fmla="*/ 9137 h 5227908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27922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94829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12876 h 5231647"/>
              <a:gd name="connsiteX1" fmla="*/ 6545766 w 8550698"/>
              <a:gd name="connsiteY1" fmla="*/ 12876 h 5231647"/>
              <a:gd name="connsiteX2" fmla="*/ 8531046 w 8550698"/>
              <a:gd name="connsiteY2" fmla="*/ 1997793 h 5231647"/>
              <a:gd name="connsiteX3" fmla="*/ 7225990 w 8550698"/>
              <a:gd name="connsiteY3" fmla="*/ 5231647 h 5231647"/>
              <a:gd name="connsiteX4" fmla="*/ 0 w 8550698"/>
              <a:gd name="connsiteY4" fmla="*/ 5231647 h 5231647"/>
              <a:gd name="connsiteX5" fmla="*/ 11151 w 8550698"/>
              <a:gd name="connsiteY5" fmla="*/ 12876 h 5231647"/>
              <a:gd name="connsiteX0" fmla="*/ 11151 w 8550698"/>
              <a:gd name="connsiteY0" fmla="*/ 0 h 5218771"/>
              <a:gd name="connsiteX1" fmla="*/ 6545766 w 8550698"/>
              <a:gd name="connsiteY1" fmla="*/ 0 h 5218771"/>
              <a:gd name="connsiteX2" fmla="*/ 8531046 w 8550698"/>
              <a:gd name="connsiteY2" fmla="*/ 1984917 h 5218771"/>
              <a:gd name="connsiteX3" fmla="*/ 7225990 w 8550698"/>
              <a:gd name="connsiteY3" fmla="*/ 5218771 h 5218771"/>
              <a:gd name="connsiteX4" fmla="*/ 0 w 8550698"/>
              <a:gd name="connsiteY4" fmla="*/ 5218771 h 5218771"/>
              <a:gd name="connsiteX5" fmla="*/ 11151 w 8550698"/>
              <a:gd name="connsiteY5" fmla="*/ 0 h 5218771"/>
              <a:gd name="connsiteX0" fmla="*/ 11151 w 8436700"/>
              <a:gd name="connsiteY0" fmla="*/ 0 h 5218771"/>
              <a:gd name="connsiteX1" fmla="*/ 6545766 w 8436700"/>
              <a:gd name="connsiteY1" fmla="*/ 0 h 5218771"/>
              <a:gd name="connsiteX2" fmla="*/ 8411641 w 8436700"/>
              <a:gd name="connsiteY2" fmla="*/ 2545319 h 5218771"/>
              <a:gd name="connsiteX3" fmla="*/ 7225990 w 8436700"/>
              <a:gd name="connsiteY3" fmla="*/ 5218771 h 5218771"/>
              <a:gd name="connsiteX4" fmla="*/ 0 w 8436700"/>
              <a:gd name="connsiteY4" fmla="*/ 5218771 h 5218771"/>
              <a:gd name="connsiteX5" fmla="*/ 11151 w 8436700"/>
              <a:gd name="connsiteY5" fmla="*/ 0 h 5218771"/>
              <a:gd name="connsiteX0" fmla="*/ 11151 w 8474507"/>
              <a:gd name="connsiteY0" fmla="*/ 0 h 5218771"/>
              <a:gd name="connsiteX1" fmla="*/ 6545766 w 8474507"/>
              <a:gd name="connsiteY1" fmla="*/ 0 h 5218771"/>
              <a:gd name="connsiteX2" fmla="*/ 8411641 w 8474507"/>
              <a:gd name="connsiteY2" fmla="*/ 2545319 h 5218771"/>
              <a:gd name="connsiteX3" fmla="*/ 7225990 w 8474507"/>
              <a:gd name="connsiteY3" fmla="*/ 5218771 h 5218771"/>
              <a:gd name="connsiteX4" fmla="*/ 0 w 8474507"/>
              <a:gd name="connsiteY4" fmla="*/ 5218771 h 5218771"/>
              <a:gd name="connsiteX5" fmla="*/ 11151 w 8474507"/>
              <a:gd name="connsiteY5" fmla="*/ 0 h 5218771"/>
              <a:gd name="connsiteX0" fmla="*/ 11151 w 8451095"/>
              <a:gd name="connsiteY0" fmla="*/ 0 h 5218771"/>
              <a:gd name="connsiteX1" fmla="*/ 6545766 w 8451095"/>
              <a:gd name="connsiteY1" fmla="*/ 0 h 5218771"/>
              <a:gd name="connsiteX2" fmla="*/ 8411641 w 8451095"/>
              <a:gd name="connsiteY2" fmla="*/ 2545319 h 5218771"/>
              <a:gd name="connsiteX3" fmla="*/ 7225990 w 8451095"/>
              <a:gd name="connsiteY3" fmla="*/ 5218771 h 5218771"/>
              <a:gd name="connsiteX4" fmla="*/ 0 w 8451095"/>
              <a:gd name="connsiteY4" fmla="*/ 5218771 h 5218771"/>
              <a:gd name="connsiteX5" fmla="*/ 11151 w 8451095"/>
              <a:gd name="connsiteY5" fmla="*/ 0 h 5218771"/>
              <a:gd name="connsiteX0" fmla="*/ 11151 w 8434897"/>
              <a:gd name="connsiteY0" fmla="*/ 0 h 5218771"/>
              <a:gd name="connsiteX1" fmla="*/ 6545766 w 8434897"/>
              <a:gd name="connsiteY1" fmla="*/ 0 h 5218771"/>
              <a:gd name="connsiteX2" fmla="*/ 8411641 w 8434897"/>
              <a:gd name="connsiteY2" fmla="*/ 2545319 h 5218771"/>
              <a:gd name="connsiteX3" fmla="*/ 7225990 w 8434897"/>
              <a:gd name="connsiteY3" fmla="*/ 5218771 h 5218771"/>
              <a:gd name="connsiteX4" fmla="*/ 0 w 8434897"/>
              <a:gd name="connsiteY4" fmla="*/ 5218771 h 5218771"/>
              <a:gd name="connsiteX5" fmla="*/ 11151 w 8434897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7914289"/>
              <a:gd name="connsiteY0" fmla="*/ 0 h 5375246"/>
              <a:gd name="connsiteX1" fmla="*/ 6545766 w 7914289"/>
              <a:gd name="connsiteY1" fmla="*/ 0 h 5375246"/>
              <a:gd name="connsiteX2" fmla="*/ 7850306 w 7914289"/>
              <a:gd name="connsiteY2" fmla="*/ 3106356 h 5375246"/>
              <a:gd name="connsiteX3" fmla="*/ 5256214 w 7914289"/>
              <a:gd name="connsiteY3" fmla="*/ 5218771 h 5375246"/>
              <a:gd name="connsiteX4" fmla="*/ 0 w 7914289"/>
              <a:gd name="connsiteY4" fmla="*/ 5218771 h 5375246"/>
              <a:gd name="connsiteX5" fmla="*/ 11151 w 7914289"/>
              <a:gd name="connsiteY5" fmla="*/ 0 h 5375246"/>
              <a:gd name="connsiteX0" fmla="*/ 11151 w 7854118"/>
              <a:gd name="connsiteY0" fmla="*/ 0 h 5375246"/>
              <a:gd name="connsiteX1" fmla="*/ 5698660 w 7854118"/>
              <a:gd name="connsiteY1" fmla="*/ 0 h 5375246"/>
              <a:gd name="connsiteX2" fmla="*/ 7850306 w 7854118"/>
              <a:gd name="connsiteY2" fmla="*/ 3106356 h 5375246"/>
              <a:gd name="connsiteX3" fmla="*/ 5256214 w 7854118"/>
              <a:gd name="connsiteY3" fmla="*/ 5218771 h 5375246"/>
              <a:gd name="connsiteX4" fmla="*/ 0 w 7854118"/>
              <a:gd name="connsiteY4" fmla="*/ 5218771 h 5375246"/>
              <a:gd name="connsiteX5" fmla="*/ 11151 w 7854118"/>
              <a:gd name="connsiteY5" fmla="*/ 0 h 5375246"/>
              <a:gd name="connsiteX0" fmla="*/ 11151 w 7968169"/>
              <a:gd name="connsiteY0" fmla="*/ 0 h 5375246"/>
              <a:gd name="connsiteX1" fmla="*/ 6800919 w 7968169"/>
              <a:gd name="connsiteY1" fmla="*/ 0 h 5375246"/>
              <a:gd name="connsiteX2" fmla="*/ 7850306 w 7968169"/>
              <a:gd name="connsiteY2" fmla="*/ 3106356 h 5375246"/>
              <a:gd name="connsiteX3" fmla="*/ 5256214 w 7968169"/>
              <a:gd name="connsiteY3" fmla="*/ 5218771 h 5375246"/>
              <a:gd name="connsiteX4" fmla="*/ 0 w 7968169"/>
              <a:gd name="connsiteY4" fmla="*/ 5218771 h 5375246"/>
              <a:gd name="connsiteX5" fmla="*/ 11151 w 7968169"/>
              <a:gd name="connsiteY5" fmla="*/ 0 h 5375246"/>
              <a:gd name="connsiteX0" fmla="*/ 11151 w 7979205"/>
              <a:gd name="connsiteY0" fmla="*/ 0 h 5375246"/>
              <a:gd name="connsiteX1" fmla="*/ 6800919 w 7979205"/>
              <a:gd name="connsiteY1" fmla="*/ 0 h 5375246"/>
              <a:gd name="connsiteX2" fmla="*/ 7850306 w 7979205"/>
              <a:gd name="connsiteY2" fmla="*/ 3106356 h 5375246"/>
              <a:gd name="connsiteX3" fmla="*/ 5256214 w 7979205"/>
              <a:gd name="connsiteY3" fmla="*/ 5218771 h 5375246"/>
              <a:gd name="connsiteX4" fmla="*/ 0 w 7979205"/>
              <a:gd name="connsiteY4" fmla="*/ 5218771 h 5375246"/>
              <a:gd name="connsiteX5" fmla="*/ 11151 w 7979205"/>
              <a:gd name="connsiteY5" fmla="*/ 0 h 5375246"/>
              <a:gd name="connsiteX0" fmla="*/ 11151 w 7637030"/>
              <a:gd name="connsiteY0" fmla="*/ 0 h 5356932"/>
              <a:gd name="connsiteX1" fmla="*/ 6800919 w 7637030"/>
              <a:gd name="connsiteY1" fmla="*/ 0 h 5356932"/>
              <a:gd name="connsiteX2" fmla="*/ 7319589 w 7637030"/>
              <a:gd name="connsiteY2" fmla="*/ 3353593 h 5356932"/>
              <a:gd name="connsiteX3" fmla="*/ 5256214 w 7637030"/>
              <a:gd name="connsiteY3" fmla="*/ 5218771 h 5356932"/>
              <a:gd name="connsiteX4" fmla="*/ 0 w 7637030"/>
              <a:gd name="connsiteY4" fmla="*/ 5218771 h 5356932"/>
              <a:gd name="connsiteX5" fmla="*/ 11151 w 7637030"/>
              <a:gd name="connsiteY5" fmla="*/ 0 h 5356932"/>
              <a:gd name="connsiteX0" fmla="*/ 11151 w 7621753"/>
              <a:gd name="connsiteY0" fmla="*/ 0 h 5356932"/>
              <a:gd name="connsiteX1" fmla="*/ 6800919 w 7621753"/>
              <a:gd name="connsiteY1" fmla="*/ 0 h 5356932"/>
              <a:gd name="connsiteX2" fmla="*/ 7319589 w 7621753"/>
              <a:gd name="connsiteY2" fmla="*/ 3353593 h 5356932"/>
              <a:gd name="connsiteX3" fmla="*/ 5256214 w 7621753"/>
              <a:gd name="connsiteY3" fmla="*/ 5218771 h 5356932"/>
              <a:gd name="connsiteX4" fmla="*/ 0 w 7621753"/>
              <a:gd name="connsiteY4" fmla="*/ 5218771 h 5356932"/>
              <a:gd name="connsiteX5" fmla="*/ 11151 w 7621753"/>
              <a:gd name="connsiteY5" fmla="*/ 0 h 5356932"/>
              <a:gd name="connsiteX0" fmla="*/ 11151 w 7427865"/>
              <a:gd name="connsiteY0" fmla="*/ 0 h 5356932"/>
              <a:gd name="connsiteX1" fmla="*/ 6800919 w 7427865"/>
              <a:gd name="connsiteY1" fmla="*/ 0 h 5356932"/>
              <a:gd name="connsiteX2" fmla="*/ 7319589 w 7427865"/>
              <a:gd name="connsiteY2" fmla="*/ 3353593 h 5356932"/>
              <a:gd name="connsiteX3" fmla="*/ 5256214 w 7427865"/>
              <a:gd name="connsiteY3" fmla="*/ 5218771 h 5356932"/>
              <a:gd name="connsiteX4" fmla="*/ 0 w 7427865"/>
              <a:gd name="connsiteY4" fmla="*/ 5218771 h 5356932"/>
              <a:gd name="connsiteX5" fmla="*/ 11151 w 7427865"/>
              <a:gd name="connsiteY5" fmla="*/ 0 h 5356932"/>
              <a:gd name="connsiteX0" fmla="*/ 11151 w 7284164"/>
              <a:gd name="connsiteY0" fmla="*/ 0 h 5336505"/>
              <a:gd name="connsiteX1" fmla="*/ 6800919 w 7284164"/>
              <a:gd name="connsiteY1" fmla="*/ 0 h 5336505"/>
              <a:gd name="connsiteX2" fmla="*/ 7105261 w 7284164"/>
              <a:gd name="connsiteY2" fmla="*/ 3629357 h 5336505"/>
              <a:gd name="connsiteX3" fmla="*/ 5256214 w 7284164"/>
              <a:gd name="connsiteY3" fmla="*/ 5218771 h 5336505"/>
              <a:gd name="connsiteX4" fmla="*/ 0 w 7284164"/>
              <a:gd name="connsiteY4" fmla="*/ 5218771 h 5336505"/>
              <a:gd name="connsiteX5" fmla="*/ 11151 w 7284164"/>
              <a:gd name="connsiteY5" fmla="*/ 0 h 5336505"/>
              <a:gd name="connsiteX0" fmla="*/ 11151 w 7284164"/>
              <a:gd name="connsiteY0" fmla="*/ 0 h 5366089"/>
              <a:gd name="connsiteX1" fmla="*/ 6800919 w 7284164"/>
              <a:gd name="connsiteY1" fmla="*/ 0 h 5366089"/>
              <a:gd name="connsiteX2" fmla="*/ 7105261 w 7284164"/>
              <a:gd name="connsiteY2" fmla="*/ 3229974 h 5366089"/>
              <a:gd name="connsiteX3" fmla="*/ 5256214 w 7284164"/>
              <a:gd name="connsiteY3" fmla="*/ 5218771 h 5366089"/>
              <a:gd name="connsiteX4" fmla="*/ 0 w 7284164"/>
              <a:gd name="connsiteY4" fmla="*/ 5218771 h 5366089"/>
              <a:gd name="connsiteX5" fmla="*/ 11151 w 7284164"/>
              <a:gd name="connsiteY5" fmla="*/ 0 h 5366089"/>
              <a:gd name="connsiteX0" fmla="*/ 11151 w 7267619"/>
              <a:gd name="connsiteY0" fmla="*/ 0 h 5366089"/>
              <a:gd name="connsiteX1" fmla="*/ 6800919 w 7267619"/>
              <a:gd name="connsiteY1" fmla="*/ 0 h 5366089"/>
              <a:gd name="connsiteX2" fmla="*/ 7105261 w 7267619"/>
              <a:gd name="connsiteY2" fmla="*/ 3229974 h 5366089"/>
              <a:gd name="connsiteX3" fmla="*/ 5256214 w 7267619"/>
              <a:gd name="connsiteY3" fmla="*/ 5218771 h 5366089"/>
              <a:gd name="connsiteX4" fmla="*/ 0 w 7267619"/>
              <a:gd name="connsiteY4" fmla="*/ 5218771 h 5366089"/>
              <a:gd name="connsiteX5" fmla="*/ 11151 w 7267619"/>
              <a:gd name="connsiteY5" fmla="*/ 0 h 5366089"/>
              <a:gd name="connsiteX0" fmla="*/ 11151 w 7184952"/>
              <a:gd name="connsiteY0" fmla="*/ 0 h 5366089"/>
              <a:gd name="connsiteX1" fmla="*/ 6474324 w 7184952"/>
              <a:gd name="connsiteY1" fmla="*/ 0 h 5366089"/>
              <a:gd name="connsiteX2" fmla="*/ 7105261 w 7184952"/>
              <a:gd name="connsiteY2" fmla="*/ 3229974 h 5366089"/>
              <a:gd name="connsiteX3" fmla="*/ 5256214 w 7184952"/>
              <a:gd name="connsiteY3" fmla="*/ 5218771 h 5366089"/>
              <a:gd name="connsiteX4" fmla="*/ 0 w 7184952"/>
              <a:gd name="connsiteY4" fmla="*/ 5218771 h 5366089"/>
              <a:gd name="connsiteX5" fmla="*/ 11151 w 7184952"/>
              <a:gd name="connsiteY5" fmla="*/ 0 h 5366089"/>
              <a:gd name="connsiteX0" fmla="*/ 11151 w 7229264"/>
              <a:gd name="connsiteY0" fmla="*/ 0 h 5366089"/>
              <a:gd name="connsiteX1" fmla="*/ 6627415 w 7229264"/>
              <a:gd name="connsiteY1" fmla="*/ 0 h 5366089"/>
              <a:gd name="connsiteX2" fmla="*/ 7105261 w 7229264"/>
              <a:gd name="connsiteY2" fmla="*/ 3229974 h 5366089"/>
              <a:gd name="connsiteX3" fmla="*/ 5256214 w 7229264"/>
              <a:gd name="connsiteY3" fmla="*/ 5218771 h 5366089"/>
              <a:gd name="connsiteX4" fmla="*/ 0 w 7229264"/>
              <a:gd name="connsiteY4" fmla="*/ 5218771 h 5366089"/>
              <a:gd name="connsiteX5" fmla="*/ 11151 w 7229264"/>
              <a:gd name="connsiteY5" fmla="*/ 0 h 5366089"/>
              <a:gd name="connsiteX0" fmla="*/ 11151 w 9551528"/>
              <a:gd name="connsiteY0" fmla="*/ 0 h 5366089"/>
              <a:gd name="connsiteX1" fmla="*/ 9434092 w 9551528"/>
              <a:gd name="connsiteY1" fmla="*/ 0 h 5366089"/>
              <a:gd name="connsiteX2" fmla="*/ 7105261 w 9551528"/>
              <a:gd name="connsiteY2" fmla="*/ 3229974 h 5366089"/>
              <a:gd name="connsiteX3" fmla="*/ 5256214 w 9551528"/>
              <a:gd name="connsiteY3" fmla="*/ 5218771 h 5366089"/>
              <a:gd name="connsiteX4" fmla="*/ 0 w 9551528"/>
              <a:gd name="connsiteY4" fmla="*/ 5218771 h 5366089"/>
              <a:gd name="connsiteX5" fmla="*/ 11151 w 9551528"/>
              <a:gd name="connsiteY5" fmla="*/ 0 h 5366089"/>
              <a:gd name="connsiteX0" fmla="*/ 11151 w 9471449"/>
              <a:gd name="connsiteY0" fmla="*/ 0 h 5366089"/>
              <a:gd name="connsiteX1" fmla="*/ 9434092 w 9471449"/>
              <a:gd name="connsiteY1" fmla="*/ 0 h 5366089"/>
              <a:gd name="connsiteX2" fmla="*/ 7105261 w 9471449"/>
              <a:gd name="connsiteY2" fmla="*/ 3229974 h 5366089"/>
              <a:gd name="connsiteX3" fmla="*/ 5256214 w 9471449"/>
              <a:gd name="connsiteY3" fmla="*/ 5218771 h 5366089"/>
              <a:gd name="connsiteX4" fmla="*/ 0 w 9471449"/>
              <a:gd name="connsiteY4" fmla="*/ 5218771 h 5366089"/>
              <a:gd name="connsiteX5" fmla="*/ 11151 w 9471449"/>
              <a:gd name="connsiteY5" fmla="*/ 0 h 5366089"/>
              <a:gd name="connsiteX0" fmla="*/ 11151 w 9471366"/>
              <a:gd name="connsiteY0" fmla="*/ 0 h 5228335"/>
              <a:gd name="connsiteX1" fmla="*/ 9434092 w 9471366"/>
              <a:gd name="connsiteY1" fmla="*/ 0 h 5228335"/>
              <a:gd name="connsiteX2" fmla="*/ 7105261 w 9471366"/>
              <a:gd name="connsiteY2" fmla="*/ 3229974 h 5228335"/>
              <a:gd name="connsiteX3" fmla="*/ 5286832 w 9471366"/>
              <a:gd name="connsiteY3" fmla="*/ 4971535 h 5228335"/>
              <a:gd name="connsiteX4" fmla="*/ 0 w 9471366"/>
              <a:gd name="connsiteY4" fmla="*/ 5218771 h 5228335"/>
              <a:gd name="connsiteX5" fmla="*/ 11151 w 9471366"/>
              <a:gd name="connsiteY5" fmla="*/ 0 h 5228335"/>
              <a:gd name="connsiteX0" fmla="*/ 11151 w 9470239"/>
              <a:gd name="connsiteY0" fmla="*/ 0 h 5228335"/>
              <a:gd name="connsiteX1" fmla="*/ 9434092 w 9470239"/>
              <a:gd name="connsiteY1" fmla="*/ 0 h 5228335"/>
              <a:gd name="connsiteX2" fmla="*/ 7105261 w 9470239"/>
              <a:gd name="connsiteY2" fmla="*/ 3229974 h 5228335"/>
              <a:gd name="connsiteX3" fmla="*/ 5286832 w 9470239"/>
              <a:gd name="connsiteY3" fmla="*/ 4971535 h 5228335"/>
              <a:gd name="connsiteX4" fmla="*/ 0 w 9470239"/>
              <a:gd name="connsiteY4" fmla="*/ 5218771 h 5228335"/>
              <a:gd name="connsiteX5" fmla="*/ 11151 w 9470239"/>
              <a:gd name="connsiteY5" fmla="*/ 0 h 5228335"/>
              <a:gd name="connsiteX0" fmla="*/ 11151 w 9713172"/>
              <a:gd name="connsiteY0" fmla="*/ 0 h 5228335"/>
              <a:gd name="connsiteX1" fmla="*/ 9679038 w 9713172"/>
              <a:gd name="connsiteY1" fmla="*/ 0 h 5228335"/>
              <a:gd name="connsiteX2" fmla="*/ 7105261 w 9713172"/>
              <a:gd name="connsiteY2" fmla="*/ 3229974 h 5228335"/>
              <a:gd name="connsiteX3" fmla="*/ 5286832 w 9713172"/>
              <a:gd name="connsiteY3" fmla="*/ 4971535 h 5228335"/>
              <a:gd name="connsiteX4" fmla="*/ 0 w 9713172"/>
              <a:gd name="connsiteY4" fmla="*/ 5218771 h 5228335"/>
              <a:gd name="connsiteX5" fmla="*/ 11151 w 9713172"/>
              <a:gd name="connsiteY5" fmla="*/ 0 h 5228335"/>
              <a:gd name="connsiteX0" fmla="*/ 11151 w 9806961"/>
              <a:gd name="connsiteY0" fmla="*/ 0 h 5228335"/>
              <a:gd name="connsiteX1" fmla="*/ 9679038 w 9806961"/>
              <a:gd name="connsiteY1" fmla="*/ 0 h 5228335"/>
              <a:gd name="connsiteX2" fmla="*/ 8942359 w 9806961"/>
              <a:gd name="connsiteY2" fmla="*/ 2602375 h 5228335"/>
              <a:gd name="connsiteX3" fmla="*/ 5286832 w 9806961"/>
              <a:gd name="connsiteY3" fmla="*/ 4971535 h 5228335"/>
              <a:gd name="connsiteX4" fmla="*/ 0 w 9806961"/>
              <a:gd name="connsiteY4" fmla="*/ 5218771 h 5228335"/>
              <a:gd name="connsiteX5" fmla="*/ 11151 w 9806961"/>
              <a:gd name="connsiteY5" fmla="*/ 0 h 5228335"/>
              <a:gd name="connsiteX0" fmla="*/ 11151 w 9712891"/>
              <a:gd name="connsiteY0" fmla="*/ 0 h 5228335"/>
              <a:gd name="connsiteX1" fmla="*/ 9566771 w 9712891"/>
              <a:gd name="connsiteY1" fmla="*/ 0 h 5228335"/>
              <a:gd name="connsiteX2" fmla="*/ 8942359 w 9712891"/>
              <a:gd name="connsiteY2" fmla="*/ 2602375 h 5228335"/>
              <a:gd name="connsiteX3" fmla="*/ 5286832 w 9712891"/>
              <a:gd name="connsiteY3" fmla="*/ 4971535 h 5228335"/>
              <a:gd name="connsiteX4" fmla="*/ 0 w 9712891"/>
              <a:gd name="connsiteY4" fmla="*/ 5218771 h 5228335"/>
              <a:gd name="connsiteX5" fmla="*/ 11151 w 9712891"/>
              <a:gd name="connsiteY5" fmla="*/ 0 h 5228335"/>
              <a:gd name="connsiteX0" fmla="*/ 11151 w 9761061"/>
              <a:gd name="connsiteY0" fmla="*/ 0 h 5228335"/>
              <a:gd name="connsiteX1" fmla="*/ 9566771 w 9761061"/>
              <a:gd name="connsiteY1" fmla="*/ 0 h 5228335"/>
              <a:gd name="connsiteX2" fmla="*/ 9126069 w 9761061"/>
              <a:gd name="connsiteY2" fmla="*/ 3087339 h 5228335"/>
              <a:gd name="connsiteX3" fmla="*/ 5286832 w 9761061"/>
              <a:gd name="connsiteY3" fmla="*/ 4971535 h 5228335"/>
              <a:gd name="connsiteX4" fmla="*/ 0 w 9761061"/>
              <a:gd name="connsiteY4" fmla="*/ 5218771 h 5228335"/>
              <a:gd name="connsiteX5" fmla="*/ 11151 w 9761061"/>
              <a:gd name="connsiteY5" fmla="*/ 0 h 5228335"/>
              <a:gd name="connsiteX0" fmla="*/ 11151 w 9682462"/>
              <a:gd name="connsiteY0" fmla="*/ 0 h 5228335"/>
              <a:gd name="connsiteX1" fmla="*/ 9566771 w 9682462"/>
              <a:gd name="connsiteY1" fmla="*/ 0 h 5228335"/>
              <a:gd name="connsiteX2" fmla="*/ 8768856 w 9682462"/>
              <a:gd name="connsiteY2" fmla="*/ 3810030 h 5228335"/>
              <a:gd name="connsiteX3" fmla="*/ 5286832 w 9682462"/>
              <a:gd name="connsiteY3" fmla="*/ 4971535 h 5228335"/>
              <a:gd name="connsiteX4" fmla="*/ 0 w 9682462"/>
              <a:gd name="connsiteY4" fmla="*/ 5218771 h 5228335"/>
              <a:gd name="connsiteX5" fmla="*/ 11151 w 9682462"/>
              <a:gd name="connsiteY5" fmla="*/ 0 h 5228335"/>
              <a:gd name="connsiteX0" fmla="*/ 11151 w 9682462"/>
              <a:gd name="connsiteY0" fmla="*/ 0 h 5228335"/>
              <a:gd name="connsiteX1" fmla="*/ 9566771 w 9682462"/>
              <a:gd name="connsiteY1" fmla="*/ 0 h 5228335"/>
              <a:gd name="connsiteX2" fmla="*/ 8768856 w 9682462"/>
              <a:gd name="connsiteY2" fmla="*/ 3810030 h 5228335"/>
              <a:gd name="connsiteX3" fmla="*/ 5286832 w 9682462"/>
              <a:gd name="connsiteY3" fmla="*/ 4971535 h 5228335"/>
              <a:gd name="connsiteX4" fmla="*/ 0 w 9682462"/>
              <a:gd name="connsiteY4" fmla="*/ 5218771 h 5228335"/>
              <a:gd name="connsiteX5" fmla="*/ 11151 w 9682462"/>
              <a:gd name="connsiteY5" fmla="*/ 0 h 5228335"/>
              <a:gd name="connsiteX0" fmla="*/ 11151 w 9682462"/>
              <a:gd name="connsiteY0" fmla="*/ 0 h 5228335"/>
              <a:gd name="connsiteX1" fmla="*/ 9566771 w 9682462"/>
              <a:gd name="connsiteY1" fmla="*/ 0 h 5228335"/>
              <a:gd name="connsiteX2" fmla="*/ 8768856 w 9682462"/>
              <a:gd name="connsiteY2" fmla="*/ 3810030 h 5228335"/>
              <a:gd name="connsiteX3" fmla="*/ 5286832 w 9682462"/>
              <a:gd name="connsiteY3" fmla="*/ 4971535 h 5228335"/>
              <a:gd name="connsiteX4" fmla="*/ 0 w 9682462"/>
              <a:gd name="connsiteY4" fmla="*/ 5218771 h 5228335"/>
              <a:gd name="connsiteX5" fmla="*/ 11151 w 9682462"/>
              <a:gd name="connsiteY5" fmla="*/ 0 h 5228335"/>
              <a:gd name="connsiteX0" fmla="*/ 11151 w 9682462"/>
              <a:gd name="connsiteY0" fmla="*/ 0 h 5224426"/>
              <a:gd name="connsiteX1" fmla="*/ 9566771 w 9682462"/>
              <a:gd name="connsiteY1" fmla="*/ 0 h 5224426"/>
              <a:gd name="connsiteX2" fmla="*/ 8768856 w 9682462"/>
              <a:gd name="connsiteY2" fmla="*/ 3810030 h 5224426"/>
              <a:gd name="connsiteX3" fmla="*/ 5286832 w 9682462"/>
              <a:gd name="connsiteY3" fmla="*/ 4971535 h 5224426"/>
              <a:gd name="connsiteX4" fmla="*/ 0 w 9682462"/>
              <a:gd name="connsiteY4" fmla="*/ 5218771 h 5224426"/>
              <a:gd name="connsiteX5" fmla="*/ 11151 w 9682462"/>
              <a:gd name="connsiteY5" fmla="*/ 0 h 5224426"/>
              <a:gd name="connsiteX0" fmla="*/ 11151 w 9682462"/>
              <a:gd name="connsiteY0" fmla="*/ 0 h 5218771"/>
              <a:gd name="connsiteX1" fmla="*/ 9566771 w 9682462"/>
              <a:gd name="connsiteY1" fmla="*/ 0 h 5218771"/>
              <a:gd name="connsiteX2" fmla="*/ 8768856 w 9682462"/>
              <a:gd name="connsiteY2" fmla="*/ 3810030 h 5218771"/>
              <a:gd name="connsiteX3" fmla="*/ 5286832 w 9682462"/>
              <a:gd name="connsiteY3" fmla="*/ 4971535 h 5218771"/>
              <a:gd name="connsiteX4" fmla="*/ 0 w 9682462"/>
              <a:gd name="connsiteY4" fmla="*/ 5218771 h 5218771"/>
              <a:gd name="connsiteX5" fmla="*/ 11151 w 9682462"/>
              <a:gd name="connsiteY5" fmla="*/ 0 h 5218771"/>
              <a:gd name="connsiteX0" fmla="*/ 11151 w 9676295"/>
              <a:gd name="connsiteY0" fmla="*/ 0 h 5493385"/>
              <a:gd name="connsiteX1" fmla="*/ 9566771 w 9676295"/>
              <a:gd name="connsiteY1" fmla="*/ 0 h 5493385"/>
              <a:gd name="connsiteX2" fmla="*/ 8768856 w 9676295"/>
              <a:gd name="connsiteY2" fmla="*/ 3810030 h 5493385"/>
              <a:gd name="connsiteX3" fmla="*/ 5582810 w 9676295"/>
              <a:gd name="connsiteY3" fmla="*/ 5427972 h 5493385"/>
              <a:gd name="connsiteX4" fmla="*/ 0 w 9676295"/>
              <a:gd name="connsiteY4" fmla="*/ 5218771 h 5493385"/>
              <a:gd name="connsiteX5" fmla="*/ 11151 w 9676295"/>
              <a:gd name="connsiteY5" fmla="*/ 0 h 5493385"/>
              <a:gd name="connsiteX0" fmla="*/ 11151 w 9676295"/>
              <a:gd name="connsiteY0" fmla="*/ 0 h 5480624"/>
              <a:gd name="connsiteX1" fmla="*/ 9566771 w 9676295"/>
              <a:gd name="connsiteY1" fmla="*/ 0 h 5480624"/>
              <a:gd name="connsiteX2" fmla="*/ 8768856 w 9676295"/>
              <a:gd name="connsiteY2" fmla="*/ 3810030 h 5480624"/>
              <a:gd name="connsiteX3" fmla="*/ 5582810 w 9676295"/>
              <a:gd name="connsiteY3" fmla="*/ 5427972 h 5480624"/>
              <a:gd name="connsiteX4" fmla="*/ 0 w 9676295"/>
              <a:gd name="connsiteY4" fmla="*/ 5218771 h 5480624"/>
              <a:gd name="connsiteX5" fmla="*/ 11151 w 9676295"/>
              <a:gd name="connsiteY5" fmla="*/ 0 h 548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76295" h="5480624">
                <a:moveTo>
                  <a:pt x="11151" y="0"/>
                </a:moveTo>
                <a:lnTo>
                  <a:pt x="9566771" y="0"/>
                </a:lnTo>
                <a:cubicBezTo>
                  <a:pt x="9898192" y="1935260"/>
                  <a:pt x="9432849" y="2905368"/>
                  <a:pt x="8768856" y="3810030"/>
                </a:cubicBezTo>
                <a:cubicBezTo>
                  <a:pt x="8104863" y="4714692"/>
                  <a:pt x="7195676" y="5724108"/>
                  <a:pt x="5582810" y="5427972"/>
                </a:cubicBezTo>
                <a:cubicBezTo>
                  <a:pt x="3969944" y="5131836"/>
                  <a:pt x="1752071" y="5218771"/>
                  <a:pt x="0" y="5218771"/>
                </a:cubicBezTo>
                <a:lnTo>
                  <a:pt x="11151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100000">
                <a:schemeClr val="bg1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A33B03-EDBC-0353-B356-B523F1274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S5: modeling and controls united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B7389-E854-E002-B84E-6A77AAD4E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9360000" cy="5400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/>
              <a:t>Where modeling is still too complex, or the inclusion of all details becomes too cumbersome, we can in turn exploit controls to provide an empirical and pragmatically abstracted version of a model derived from controls! 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Model or Monte-Carlo based: abstraction via advanced simulation concepts, frameworks and tools</a:t>
            </a:r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Data-based: training and applying learned models for boosted simulation speed</a:t>
            </a:r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Data-based: training and applying learned models for enhanced control</a:t>
            </a:r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Big-data controls infrastructure for large-scale data analytics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6E3D4-06D3-0984-F163-1C0F0639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5561C-64BD-06DF-6162-067467F8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28596-2204-0F4C-83A7-FD03A36D6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82E20B-7A22-5404-821C-5DAA38ECFE98}"/>
              </a:ext>
            </a:extLst>
          </p:cNvPr>
          <p:cNvSpPr txBox="1"/>
          <p:nvPr/>
        </p:nvSpPr>
        <p:spPr>
          <a:xfrm>
            <a:off x="864000" y="4824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Hysteresis modeling: experience from SPS </a:t>
            </a:r>
            <a:br>
              <a:rPr lang="en-US" sz="1600" b="1" dirty="0">
                <a:solidFill>
                  <a:srgbClr val="7030A0"/>
                </a:solidFill>
                <a:sym typeface="Wingdings" pitchFamily="2" charset="2"/>
              </a:rPr>
            </a:br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and prospects for other machines</a:t>
            </a:r>
            <a:r>
              <a:rPr lang="en-GB" sz="1600" b="1" dirty="0">
                <a:solidFill>
                  <a:srgbClr val="7030A0"/>
                </a:solidFill>
                <a:sym typeface="Wingdings" pitchFamily="2" charset="2"/>
              </a:rPr>
              <a:t> – A. Lu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4616A3-4E3B-D13A-ABF7-20B8311C8650}"/>
              </a:ext>
            </a:extLst>
          </p:cNvPr>
          <p:cNvSpPr txBox="1"/>
          <p:nvPr/>
        </p:nvSpPr>
        <p:spPr>
          <a:xfrm>
            <a:off x="864000" y="3708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Surrogate models</a:t>
            </a:r>
            <a:endParaRPr lang="en-GB" sz="1600" b="1" dirty="0">
              <a:solidFill>
                <a:srgbClr val="7030A0"/>
              </a:solidFill>
            </a:endParaRPr>
          </a:p>
          <a:p>
            <a:pPr algn="ctr"/>
            <a:r>
              <a:rPr lang="en-US" sz="1600" b="1" dirty="0">
                <a:solidFill>
                  <a:srgbClr val="7030A0"/>
                </a:solidFill>
              </a:rPr>
              <a:t>F. </a:t>
            </a:r>
            <a:r>
              <a:rPr lang="en-US" sz="1600" b="1" dirty="0" err="1">
                <a:solidFill>
                  <a:srgbClr val="7030A0"/>
                </a:solidFill>
              </a:rPr>
              <a:t>Velotti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FF83FC-A25B-7618-8EB8-F5A4C5E149F7}"/>
              </a:ext>
            </a:extLst>
          </p:cNvPr>
          <p:cNvSpPr txBox="1"/>
          <p:nvPr/>
        </p:nvSpPr>
        <p:spPr>
          <a:xfrm>
            <a:off x="864000" y="2520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Beam physics/simulation software evolution:</a:t>
            </a:r>
          </a:p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challenges, opportunities – S. </a:t>
            </a:r>
            <a:r>
              <a:rPr lang="en-US" sz="1600" b="1" dirty="0" err="1">
                <a:solidFill>
                  <a:srgbClr val="7030A0"/>
                </a:solidFill>
                <a:sym typeface="Wingdings" pitchFamily="2" charset="2"/>
              </a:rPr>
              <a:t>Lopaciuk</a:t>
            </a:r>
            <a:endParaRPr lang="en-GB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3314B-03AC-B4CA-9795-3593050F7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E61D0A6-8BB9-2B55-5D47-06233E93D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000" y="3240000"/>
            <a:ext cx="5400000" cy="206577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A87DF8-45BC-05A1-661D-1A23E78509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" r="31428" b="35704"/>
          <a:stretch/>
        </p:blipFill>
        <p:spPr>
          <a:xfrm>
            <a:off x="8736000" y="0"/>
            <a:ext cx="3456000" cy="3106543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7808EF7A-4304-A432-0060-C69FE4F29721}"/>
              </a:ext>
            </a:extLst>
          </p:cNvPr>
          <p:cNvSpPr/>
          <p:nvPr/>
        </p:nvSpPr>
        <p:spPr>
          <a:xfrm>
            <a:off x="-1" y="0"/>
            <a:ext cx="9137016" cy="6292758"/>
          </a:xfrm>
          <a:custGeom>
            <a:avLst/>
            <a:gdLst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6545766 w 9355873"/>
              <a:gd name="connsiteY2" fmla="*/ 144966 h 5218771"/>
              <a:gd name="connsiteX3" fmla="*/ 9355873 w 9355873"/>
              <a:gd name="connsiteY3" fmla="*/ 802888 h 5218771"/>
              <a:gd name="connsiteX4" fmla="*/ 7225990 w 9355873"/>
              <a:gd name="connsiteY4" fmla="*/ 5218771 h 5218771"/>
              <a:gd name="connsiteX5" fmla="*/ 0 w 9355873"/>
              <a:gd name="connsiteY5" fmla="*/ 5218771 h 5218771"/>
              <a:gd name="connsiteX6" fmla="*/ 11151 w 9355873"/>
              <a:gd name="connsiteY6" fmla="*/ 0 h 5218771"/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9355873 w 9355873"/>
              <a:gd name="connsiteY2" fmla="*/ 802888 h 5218771"/>
              <a:gd name="connsiteX3" fmla="*/ 7225990 w 9355873"/>
              <a:gd name="connsiteY3" fmla="*/ 5218771 h 5218771"/>
              <a:gd name="connsiteX4" fmla="*/ 0 w 9355873"/>
              <a:gd name="connsiteY4" fmla="*/ 5218771 h 5218771"/>
              <a:gd name="connsiteX5" fmla="*/ 11151 w 9355873"/>
              <a:gd name="connsiteY5" fmla="*/ 0 h 5218771"/>
              <a:gd name="connsiteX0" fmla="*/ 11151 w 8531046"/>
              <a:gd name="connsiteY0" fmla="*/ 0 h 5218771"/>
              <a:gd name="connsiteX1" fmla="*/ 6545766 w 8531046"/>
              <a:gd name="connsiteY1" fmla="*/ 0 h 5218771"/>
              <a:gd name="connsiteX2" fmla="*/ 8531046 w 8531046"/>
              <a:gd name="connsiteY2" fmla="*/ 1918010 h 5218771"/>
              <a:gd name="connsiteX3" fmla="*/ 7225990 w 8531046"/>
              <a:gd name="connsiteY3" fmla="*/ 5218771 h 5218771"/>
              <a:gd name="connsiteX4" fmla="*/ 0 w 8531046"/>
              <a:gd name="connsiteY4" fmla="*/ 5218771 h 5218771"/>
              <a:gd name="connsiteX5" fmla="*/ 11151 w 8531046"/>
              <a:gd name="connsiteY5" fmla="*/ 0 h 5218771"/>
              <a:gd name="connsiteX0" fmla="*/ 11151 w 8575903"/>
              <a:gd name="connsiteY0" fmla="*/ 0 h 5218771"/>
              <a:gd name="connsiteX1" fmla="*/ 6545766 w 8575903"/>
              <a:gd name="connsiteY1" fmla="*/ 0 h 5218771"/>
              <a:gd name="connsiteX2" fmla="*/ 8531046 w 8575903"/>
              <a:gd name="connsiteY2" fmla="*/ 1918010 h 5218771"/>
              <a:gd name="connsiteX3" fmla="*/ 7225990 w 8575903"/>
              <a:gd name="connsiteY3" fmla="*/ 5218771 h 5218771"/>
              <a:gd name="connsiteX4" fmla="*/ 0 w 8575903"/>
              <a:gd name="connsiteY4" fmla="*/ 5218771 h 5218771"/>
              <a:gd name="connsiteX5" fmla="*/ 11151 w 8575903"/>
              <a:gd name="connsiteY5" fmla="*/ 0 h 5218771"/>
              <a:gd name="connsiteX0" fmla="*/ 11151 w 8575903"/>
              <a:gd name="connsiteY0" fmla="*/ 467820 h 5686591"/>
              <a:gd name="connsiteX1" fmla="*/ 6545766 w 8575903"/>
              <a:gd name="connsiteY1" fmla="*/ 467820 h 5686591"/>
              <a:gd name="connsiteX2" fmla="*/ 8531046 w 8575903"/>
              <a:gd name="connsiteY2" fmla="*/ 2385830 h 5686591"/>
              <a:gd name="connsiteX3" fmla="*/ 7225990 w 8575903"/>
              <a:gd name="connsiteY3" fmla="*/ 5686591 h 5686591"/>
              <a:gd name="connsiteX4" fmla="*/ 0 w 8575903"/>
              <a:gd name="connsiteY4" fmla="*/ 5686591 h 5686591"/>
              <a:gd name="connsiteX5" fmla="*/ 11151 w 8575903"/>
              <a:gd name="connsiteY5" fmla="*/ 467820 h 5686591"/>
              <a:gd name="connsiteX0" fmla="*/ 11151 w 8828106"/>
              <a:gd name="connsiteY0" fmla="*/ 467820 h 5686591"/>
              <a:gd name="connsiteX1" fmla="*/ 6545766 w 8828106"/>
              <a:gd name="connsiteY1" fmla="*/ 467820 h 5686591"/>
              <a:gd name="connsiteX2" fmla="*/ 8531046 w 8828106"/>
              <a:gd name="connsiteY2" fmla="*/ 2385830 h 5686591"/>
              <a:gd name="connsiteX3" fmla="*/ 7225990 w 8828106"/>
              <a:gd name="connsiteY3" fmla="*/ 5686591 h 5686591"/>
              <a:gd name="connsiteX4" fmla="*/ 0 w 8828106"/>
              <a:gd name="connsiteY4" fmla="*/ 5686591 h 5686591"/>
              <a:gd name="connsiteX5" fmla="*/ 11151 w 8828106"/>
              <a:gd name="connsiteY5" fmla="*/ 467820 h 5686591"/>
              <a:gd name="connsiteX0" fmla="*/ 11151 w 8828106"/>
              <a:gd name="connsiteY0" fmla="*/ 147162 h 5365933"/>
              <a:gd name="connsiteX1" fmla="*/ 6545766 w 8828106"/>
              <a:gd name="connsiteY1" fmla="*/ 147162 h 5365933"/>
              <a:gd name="connsiteX2" fmla="*/ 8531046 w 8828106"/>
              <a:gd name="connsiteY2" fmla="*/ 2065172 h 5365933"/>
              <a:gd name="connsiteX3" fmla="*/ 7225990 w 8828106"/>
              <a:gd name="connsiteY3" fmla="*/ 5365933 h 5365933"/>
              <a:gd name="connsiteX4" fmla="*/ 0 w 8828106"/>
              <a:gd name="connsiteY4" fmla="*/ 5365933 h 5365933"/>
              <a:gd name="connsiteX5" fmla="*/ 11151 w 8828106"/>
              <a:gd name="connsiteY5" fmla="*/ 147162 h 5365933"/>
              <a:gd name="connsiteX0" fmla="*/ 11151 w 8828106"/>
              <a:gd name="connsiteY0" fmla="*/ 9137 h 5227908"/>
              <a:gd name="connsiteX1" fmla="*/ 6545766 w 8828106"/>
              <a:gd name="connsiteY1" fmla="*/ 9137 h 5227908"/>
              <a:gd name="connsiteX2" fmla="*/ 8531046 w 8828106"/>
              <a:gd name="connsiteY2" fmla="*/ 1927147 h 5227908"/>
              <a:gd name="connsiteX3" fmla="*/ 7225990 w 8828106"/>
              <a:gd name="connsiteY3" fmla="*/ 5227908 h 5227908"/>
              <a:gd name="connsiteX4" fmla="*/ 0 w 8828106"/>
              <a:gd name="connsiteY4" fmla="*/ 5227908 h 5227908"/>
              <a:gd name="connsiteX5" fmla="*/ 11151 w 8828106"/>
              <a:gd name="connsiteY5" fmla="*/ 9137 h 5227908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27922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94829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12876 h 5231647"/>
              <a:gd name="connsiteX1" fmla="*/ 6545766 w 8550698"/>
              <a:gd name="connsiteY1" fmla="*/ 12876 h 5231647"/>
              <a:gd name="connsiteX2" fmla="*/ 8531046 w 8550698"/>
              <a:gd name="connsiteY2" fmla="*/ 1997793 h 5231647"/>
              <a:gd name="connsiteX3" fmla="*/ 7225990 w 8550698"/>
              <a:gd name="connsiteY3" fmla="*/ 5231647 h 5231647"/>
              <a:gd name="connsiteX4" fmla="*/ 0 w 8550698"/>
              <a:gd name="connsiteY4" fmla="*/ 5231647 h 5231647"/>
              <a:gd name="connsiteX5" fmla="*/ 11151 w 8550698"/>
              <a:gd name="connsiteY5" fmla="*/ 12876 h 5231647"/>
              <a:gd name="connsiteX0" fmla="*/ 11151 w 8550698"/>
              <a:gd name="connsiteY0" fmla="*/ 0 h 5218771"/>
              <a:gd name="connsiteX1" fmla="*/ 6545766 w 8550698"/>
              <a:gd name="connsiteY1" fmla="*/ 0 h 5218771"/>
              <a:gd name="connsiteX2" fmla="*/ 8531046 w 8550698"/>
              <a:gd name="connsiteY2" fmla="*/ 1984917 h 5218771"/>
              <a:gd name="connsiteX3" fmla="*/ 7225990 w 8550698"/>
              <a:gd name="connsiteY3" fmla="*/ 5218771 h 5218771"/>
              <a:gd name="connsiteX4" fmla="*/ 0 w 8550698"/>
              <a:gd name="connsiteY4" fmla="*/ 5218771 h 5218771"/>
              <a:gd name="connsiteX5" fmla="*/ 11151 w 8550698"/>
              <a:gd name="connsiteY5" fmla="*/ 0 h 5218771"/>
              <a:gd name="connsiteX0" fmla="*/ 11151 w 8436700"/>
              <a:gd name="connsiteY0" fmla="*/ 0 h 5218771"/>
              <a:gd name="connsiteX1" fmla="*/ 6545766 w 8436700"/>
              <a:gd name="connsiteY1" fmla="*/ 0 h 5218771"/>
              <a:gd name="connsiteX2" fmla="*/ 8411641 w 8436700"/>
              <a:gd name="connsiteY2" fmla="*/ 2545319 h 5218771"/>
              <a:gd name="connsiteX3" fmla="*/ 7225990 w 8436700"/>
              <a:gd name="connsiteY3" fmla="*/ 5218771 h 5218771"/>
              <a:gd name="connsiteX4" fmla="*/ 0 w 8436700"/>
              <a:gd name="connsiteY4" fmla="*/ 5218771 h 5218771"/>
              <a:gd name="connsiteX5" fmla="*/ 11151 w 8436700"/>
              <a:gd name="connsiteY5" fmla="*/ 0 h 5218771"/>
              <a:gd name="connsiteX0" fmla="*/ 11151 w 8474507"/>
              <a:gd name="connsiteY0" fmla="*/ 0 h 5218771"/>
              <a:gd name="connsiteX1" fmla="*/ 6545766 w 8474507"/>
              <a:gd name="connsiteY1" fmla="*/ 0 h 5218771"/>
              <a:gd name="connsiteX2" fmla="*/ 8411641 w 8474507"/>
              <a:gd name="connsiteY2" fmla="*/ 2545319 h 5218771"/>
              <a:gd name="connsiteX3" fmla="*/ 7225990 w 8474507"/>
              <a:gd name="connsiteY3" fmla="*/ 5218771 h 5218771"/>
              <a:gd name="connsiteX4" fmla="*/ 0 w 8474507"/>
              <a:gd name="connsiteY4" fmla="*/ 5218771 h 5218771"/>
              <a:gd name="connsiteX5" fmla="*/ 11151 w 8474507"/>
              <a:gd name="connsiteY5" fmla="*/ 0 h 5218771"/>
              <a:gd name="connsiteX0" fmla="*/ 11151 w 8451095"/>
              <a:gd name="connsiteY0" fmla="*/ 0 h 5218771"/>
              <a:gd name="connsiteX1" fmla="*/ 6545766 w 8451095"/>
              <a:gd name="connsiteY1" fmla="*/ 0 h 5218771"/>
              <a:gd name="connsiteX2" fmla="*/ 8411641 w 8451095"/>
              <a:gd name="connsiteY2" fmla="*/ 2545319 h 5218771"/>
              <a:gd name="connsiteX3" fmla="*/ 7225990 w 8451095"/>
              <a:gd name="connsiteY3" fmla="*/ 5218771 h 5218771"/>
              <a:gd name="connsiteX4" fmla="*/ 0 w 8451095"/>
              <a:gd name="connsiteY4" fmla="*/ 5218771 h 5218771"/>
              <a:gd name="connsiteX5" fmla="*/ 11151 w 8451095"/>
              <a:gd name="connsiteY5" fmla="*/ 0 h 5218771"/>
              <a:gd name="connsiteX0" fmla="*/ 11151 w 8434897"/>
              <a:gd name="connsiteY0" fmla="*/ 0 h 5218771"/>
              <a:gd name="connsiteX1" fmla="*/ 6545766 w 8434897"/>
              <a:gd name="connsiteY1" fmla="*/ 0 h 5218771"/>
              <a:gd name="connsiteX2" fmla="*/ 8411641 w 8434897"/>
              <a:gd name="connsiteY2" fmla="*/ 2545319 h 5218771"/>
              <a:gd name="connsiteX3" fmla="*/ 7225990 w 8434897"/>
              <a:gd name="connsiteY3" fmla="*/ 5218771 h 5218771"/>
              <a:gd name="connsiteX4" fmla="*/ 0 w 8434897"/>
              <a:gd name="connsiteY4" fmla="*/ 5218771 h 5218771"/>
              <a:gd name="connsiteX5" fmla="*/ 11151 w 8434897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7914289"/>
              <a:gd name="connsiteY0" fmla="*/ 0 h 5375246"/>
              <a:gd name="connsiteX1" fmla="*/ 6545766 w 7914289"/>
              <a:gd name="connsiteY1" fmla="*/ 0 h 5375246"/>
              <a:gd name="connsiteX2" fmla="*/ 7850306 w 7914289"/>
              <a:gd name="connsiteY2" fmla="*/ 3106356 h 5375246"/>
              <a:gd name="connsiteX3" fmla="*/ 5256214 w 7914289"/>
              <a:gd name="connsiteY3" fmla="*/ 5218771 h 5375246"/>
              <a:gd name="connsiteX4" fmla="*/ 0 w 7914289"/>
              <a:gd name="connsiteY4" fmla="*/ 5218771 h 5375246"/>
              <a:gd name="connsiteX5" fmla="*/ 11151 w 7914289"/>
              <a:gd name="connsiteY5" fmla="*/ 0 h 5375246"/>
              <a:gd name="connsiteX0" fmla="*/ 11151 w 7854118"/>
              <a:gd name="connsiteY0" fmla="*/ 0 h 5375246"/>
              <a:gd name="connsiteX1" fmla="*/ 5698660 w 7854118"/>
              <a:gd name="connsiteY1" fmla="*/ 0 h 5375246"/>
              <a:gd name="connsiteX2" fmla="*/ 7850306 w 7854118"/>
              <a:gd name="connsiteY2" fmla="*/ 3106356 h 5375246"/>
              <a:gd name="connsiteX3" fmla="*/ 5256214 w 7854118"/>
              <a:gd name="connsiteY3" fmla="*/ 5218771 h 5375246"/>
              <a:gd name="connsiteX4" fmla="*/ 0 w 7854118"/>
              <a:gd name="connsiteY4" fmla="*/ 5218771 h 5375246"/>
              <a:gd name="connsiteX5" fmla="*/ 11151 w 7854118"/>
              <a:gd name="connsiteY5" fmla="*/ 0 h 5375246"/>
              <a:gd name="connsiteX0" fmla="*/ 11151 w 7968169"/>
              <a:gd name="connsiteY0" fmla="*/ 0 h 5375246"/>
              <a:gd name="connsiteX1" fmla="*/ 6800919 w 7968169"/>
              <a:gd name="connsiteY1" fmla="*/ 0 h 5375246"/>
              <a:gd name="connsiteX2" fmla="*/ 7850306 w 7968169"/>
              <a:gd name="connsiteY2" fmla="*/ 3106356 h 5375246"/>
              <a:gd name="connsiteX3" fmla="*/ 5256214 w 7968169"/>
              <a:gd name="connsiteY3" fmla="*/ 5218771 h 5375246"/>
              <a:gd name="connsiteX4" fmla="*/ 0 w 7968169"/>
              <a:gd name="connsiteY4" fmla="*/ 5218771 h 5375246"/>
              <a:gd name="connsiteX5" fmla="*/ 11151 w 7968169"/>
              <a:gd name="connsiteY5" fmla="*/ 0 h 5375246"/>
              <a:gd name="connsiteX0" fmla="*/ 11151 w 7979205"/>
              <a:gd name="connsiteY0" fmla="*/ 0 h 5375246"/>
              <a:gd name="connsiteX1" fmla="*/ 6800919 w 7979205"/>
              <a:gd name="connsiteY1" fmla="*/ 0 h 5375246"/>
              <a:gd name="connsiteX2" fmla="*/ 7850306 w 7979205"/>
              <a:gd name="connsiteY2" fmla="*/ 3106356 h 5375246"/>
              <a:gd name="connsiteX3" fmla="*/ 5256214 w 7979205"/>
              <a:gd name="connsiteY3" fmla="*/ 5218771 h 5375246"/>
              <a:gd name="connsiteX4" fmla="*/ 0 w 7979205"/>
              <a:gd name="connsiteY4" fmla="*/ 5218771 h 5375246"/>
              <a:gd name="connsiteX5" fmla="*/ 11151 w 7979205"/>
              <a:gd name="connsiteY5" fmla="*/ 0 h 5375246"/>
              <a:gd name="connsiteX0" fmla="*/ 11151 w 7637030"/>
              <a:gd name="connsiteY0" fmla="*/ 0 h 5356932"/>
              <a:gd name="connsiteX1" fmla="*/ 6800919 w 7637030"/>
              <a:gd name="connsiteY1" fmla="*/ 0 h 5356932"/>
              <a:gd name="connsiteX2" fmla="*/ 7319589 w 7637030"/>
              <a:gd name="connsiteY2" fmla="*/ 3353593 h 5356932"/>
              <a:gd name="connsiteX3" fmla="*/ 5256214 w 7637030"/>
              <a:gd name="connsiteY3" fmla="*/ 5218771 h 5356932"/>
              <a:gd name="connsiteX4" fmla="*/ 0 w 7637030"/>
              <a:gd name="connsiteY4" fmla="*/ 5218771 h 5356932"/>
              <a:gd name="connsiteX5" fmla="*/ 11151 w 7637030"/>
              <a:gd name="connsiteY5" fmla="*/ 0 h 5356932"/>
              <a:gd name="connsiteX0" fmla="*/ 11151 w 7621753"/>
              <a:gd name="connsiteY0" fmla="*/ 0 h 5356932"/>
              <a:gd name="connsiteX1" fmla="*/ 6800919 w 7621753"/>
              <a:gd name="connsiteY1" fmla="*/ 0 h 5356932"/>
              <a:gd name="connsiteX2" fmla="*/ 7319589 w 7621753"/>
              <a:gd name="connsiteY2" fmla="*/ 3353593 h 5356932"/>
              <a:gd name="connsiteX3" fmla="*/ 5256214 w 7621753"/>
              <a:gd name="connsiteY3" fmla="*/ 5218771 h 5356932"/>
              <a:gd name="connsiteX4" fmla="*/ 0 w 7621753"/>
              <a:gd name="connsiteY4" fmla="*/ 5218771 h 5356932"/>
              <a:gd name="connsiteX5" fmla="*/ 11151 w 7621753"/>
              <a:gd name="connsiteY5" fmla="*/ 0 h 5356932"/>
              <a:gd name="connsiteX0" fmla="*/ 11151 w 7427865"/>
              <a:gd name="connsiteY0" fmla="*/ 0 h 5356932"/>
              <a:gd name="connsiteX1" fmla="*/ 6800919 w 7427865"/>
              <a:gd name="connsiteY1" fmla="*/ 0 h 5356932"/>
              <a:gd name="connsiteX2" fmla="*/ 7319589 w 7427865"/>
              <a:gd name="connsiteY2" fmla="*/ 3353593 h 5356932"/>
              <a:gd name="connsiteX3" fmla="*/ 5256214 w 7427865"/>
              <a:gd name="connsiteY3" fmla="*/ 5218771 h 5356932"/>
              <a:gd name="connsiteX4" fmla="*/ 0 w 7427865"/>
              <a:gd name="connsiteY4" fmla="*/ 5218771 h 5356932"/>
              <a:gd name="connsiteX5" fmla="*/ 11151 w 7427865"/>
              <a:gd name="connsiteY5" fmla="*/ 0 h 5356932"/>
              <a:gd name="connsiteX0" fmla="*/ 11151 w 7284164"/>
              <a:gd name="connsiteY0" fmla="*/ 0 h 5336505"/>
              <a:gd name="connsiteX1" fmla="*/ 6800919 w 7284164"/>
              <a:gd name="connsiteY1" fmla="*/ 0 h 5336505"/>
              <a:gd name="connsiteX2" fmla="*/ 7105261 w 7284164"/>
              <a:gd name="connsiteY2" fmla="*/ 3629357 h 5336505"/>
              <a:gd name="connsiteX3" fmla="*/ 5256214 w 7284164"/>
              <a:gd name="connsiteY3" fmla="*/ 5218771 h 5336505"/>
              <a:gd name="connsiteX4" fmla="*/ 0 w 7284164"/>
              <a:gd name="connsiteY4" fmla="*/ 5218771 h 5336505"/>
              <a:gd name="connsiteX5" fmla="*/ 11151 w 7284164"/>
              <a:gd name="connsiteY5" fmla="*/ 0 h 5336505"/>
              <a:gd name="connsiteX0" fmla="*/ 11151 w 7284164"/>
              <a:gd name="connsiteY0" fmla="*/ 0 h 5366089"/>
              <a:gd name="connsiteX1" fmla="*/ 6800919 w 7284164"/>
              <a:gd name="connsiteY1" fmla="*/ 0 h 5366089"/>
              <a:gd name="connsiteX2" fmla="*/ 7105261 w 7284164"/>
              <a:gd name="connsiteY2" fmla="*/ 3229974 h 5366089"/>
              <a:gd name="connsiteX3" fmla="*/ 5256214 w 7284164"/>
              <a:gd name="connsiteY3" fmla="*/ 5218771 h 5366089"/>
              <a:gd name="connsiteX4" fmla="*/ 0 w 7284164"/>
              <a:gd name="connsiteY4" fmla="*/ 5218771 h 5366089"/>
              <a:gd name="connsiteX5" fmla="*/ 11151 w 7284164"/>
              <a:gd name="connsiteY5" fmla="*/ 0 h 5366089"/>
              <a:gd name="connsiteX0" fmla="*/ 11151 w 7267619"/>
              <a:gd name="connsiteY0" fmla="*/ 0 h 5366089"/>
              <a:gd name="connsiteX1" fmla="*/ 6800919 w 7267619"/>
              <a:gd name="connsiteY1" fmla="*/ 0 h 5366089"/>
              <a:gd name="connsiteX2" fmla="*/ 7105261 w 7267619"/>
              <a:gd name="connsiteY2" fmla="*/ 3229974 h 5366089"/>
              <a:gd name="connsiteX3" fmla="*/ 5256214 w 7267619"/>
              <a:gd name="connsiteY3" fmla="*/ 5218771 h 5366089"/>
              <a:gd name="connsiteX4" fmla="*/ 0 w 7267619"/>
              <a:gd name="connsiteY4" fmla="*/ 5218771 h 5366089"/>
              <a:gd name="connsiteX5" fmla="*/ 11151 w 7267619"/>
              <a:gd name="connsiteY5" fmla="*/ 0 h 5366089"/>
              <a:gd name="connsiteX0" fmla="*/ 11151 w 7184952"/>
              <a:gd name="connsiteY0" fmla="*/ 0 h 5366089"/>
              <a:gd name="connsiteX1" fmla="*/ 6474324 w 7184952"/>
              <a:gd name="connsiteY1" fmla="*/ 0 h 5366089"/>
              <a:gd name="connsiteX2" fmla="*/ 7105261 w 7184952"/>
              <a:gd name="connsiteY2" fmla="*/ 3229974 h 5366089"/>
              <a:gd name="connsiteX3" fmla="*/ 5256214 w 7184952"/>
              <a:gd name="connsiteY3" fmla="*/ 5218771 h 5366089"/>
              <a:gd name="connsiteX4" fmla="*/ 0 w 7184952"/>
              <a:gd name="connsiteY4" fmla="*/ 5218771 h 5366089"/>
              <a:gd name="connsiteX5" fmla="*/ 11151 w 7184952"/>
              <a:gd name="connsiteY5" fmla="*/ 0 h 5366089"/>
              <a:gd name="connsiteX0" fmla="*/ 11151 w 7229264"/>
              <a:gd name="connsiteY0" fmla="*/ 0 h 5366089"/>
              <a:gd name="connsiteX1" fmla="*/ 6627415 w 7229264"/>
              <a:gd name="connsiteY1" fmla="*/ 0 h 5366089"/>
              <a:gd name="connsiteX2" fmla="*/ 7105261 w 7229264"/>
              <a:gd name="connsiteY2" fmla="*/ 3229974 h 5366089"/>
              <a:gd name="connsiteX3" fmla="*/ 5256214 w 7229264"/>
              <a:gd name="connsiteY3" fmla="*/ 5218771 h 5366089"/>
              <a:gd name="connsiteX4" fmla="*/ 0 w 7229264"/>
              <a:gd name="connsiteY4" fmla="*/ 5218771 h 5366089"/>
              <a:gd name="connsiteX5" fmla="*/ 11151 w 7229264"/>
              <a:gd name="connsiteY5" fmla="*/ 0 h 5366089"/>
              <a:gd name="connsiteX0" fmla="*/ 11151 w 8329425"/>
              <a:gd name="connsiteY0" fmla="*/ 0 h 5366089"/>
              <a:gd name="connsiteX1" fmla="*/ 8137918 w 8329425"/>
              <a:gd name="connsiteY1" fmla="*/ 0 h 5366089"/>
              <a:gd name="connsiteX2" fmla="*/ 7105261 w 8329425"/>
              <a:gd name="connsiteY2" fmla="*/ 3229974 h 5366089"/>
              <a:gd name="connsiteX3" fmla="*/ 5256214 w 8329425"/>
              <a:gd name="connsiteY3" fmla="*/ 5218771 h 5366089"/>
              <a:gd name="connsiteX4" fmla="*/ 0 w 8329425"/>
              <a:gd name="connsiteY4" fmla="*/ 5218771 h 5366089"/>
              <a:gd name="connsiteX5" fmla="*/ 11151 w 8329425"/>
              <a:gd name="connsiteY5" fmla="*/ 0 h 5366089"/>
              <a:gd name="connsiteX0" fmla="*/ 11151 w 8544816"/>
              <a:gd name="connsiteY0" fmla="*/ 0 h 5366089"/>
              <a:gd name="connsiteX1" fmla="*/ 8137918 w 8544816"/>
              <a:gd name="connsiteY1" fmla="*/ 0 h 5366089"/>
              <a:gd name="connsiteX2" fmla="*/ 8085046 w 8544816"/>
              <a:gd name="connsiteY2" fmla="*/ 2659429 h 5366089"/>
              <a:gd name="connsiteX3" fmla="*/ 5256214 w 8544816"/>
              <a:gd name="connsiteY3" fmla="*/ 5218771 h 5366089"/>
              <a:gd name="connsiteX4" fmla="*/ 0 w 8544816"/>
              <a:gd name="connsiteY4" fmla="*/ 5218771 h 5366089"/>
              <a:gd name="connsiteX5" fmla="*/ 11151 w 8544816"/>
              <a:gd name="connsiteY5" fmla="*/ 0 h 5366089"/>
              <a:gd name="connsiteX0" fmla="*/ 11151 w 8469723"/>
              <a:gd name="connsiteY0" fmla="*/ 0 h 5366089"/>
              <a:gd name="connsiteX1" fmla="*/ 8137918 w 8469723"/>
              <a:gd name="connsiteY1" fmla="*/ 0 h 5366089"/>
              <a:gd name="connsiteX2" fmla="*/ 8085046 w 8469723"/>
              <a:gd name="connsiteY2" fmla="*/ 2659429 h 5366089"/>
              <a:gd name="connsiteX3" fmla="*/ 5256214 w 8469723"/>
              <a:gd name="connsiteY3" fmla="*/ 5218771 h 5366089"/>
              <a:gd name="connsiteX4" fmla="*/ 0 w 8469723"/>
              <a:gd name="connsiteY4" fmla="*/ 5218771 h 5366089"/>
              <a:gd name="connsiteX5" fmla="*/ 11151 w 8469723"/>
              <a:gd name="connsiteY5" fmla="*/ 0 h 5366089"/>
              <a:gd name="connsiteX0" fmla="*/ 11151 w 8362607"/>
              <a:gd name="connsiteY0" fmla="*/ 0 h 5366089"/>
              <a:gd name="connsiteX1" fmla="*/ 8137918 w 8362607"/>
              <a:gd name="connsiteY1" fmla="*/ 0 h 5366089"/>
              <a:gd name="connsiteX2" fmla="*/ 8085046 w 8362607"/>
              <a:gd name="connsiteY2" fmla="*/ 2659429 h 5366089"/>
              <a:gd name="connsiteX3" fmla="*/ 5256214 w 8362607"/>
              <a:gd name="connsiteY3" fmla="*/ 5218771 h 5366089"/>
              <a:gd name="connsiteX4" fmla="*/ 0 w 8362607"/>
              <a:gd name="connsiteY4" fmla="*/ 5218771 h 5366089"/>
              <a:gd name="connsiteX5" fmla="*/ 11151 w 8362607"/>
              <a:gd name="connsiteY5" fmla="*/ 0 h 5366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62607" h="5366089">
                <a:moveTo>
                  <a:pt x="11151" y="0"/>
                </a:moveTo>
                <a:lnTo>
                  <a:pt x="8137918" y="0"/>
                </a:lnTo>
                <a:cubicBezTo>
                  <a:pt x="8550988" y="1735569"/>
                  <a:pt x="8310178" y="2065398"/>
                  <a:pt x="8085046" y="2659429"/>
                </a:cubicBezTo>
                <a:cubicBezTo>
                  <a:pt x="7859914" y="3253460"/>
                  <a:pt x="6440424" y="4887305"/>
                  <a:pt x="5256214" y="5218771"/>
                </a:cubicBezTo>
                <a:cubicBezTo>
                  <a:pt x="4072004" y="5550237"/>
                  <a:pt x="1752071" y="5218771"/>
                  <a:pt x="0" y="5218771"/>
                </a:cubicBezTo>
                <a:lnTo>
                  <a:pt x="11151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100000">
                <a:schemeClr val="bg1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D9A093-5935-0291-C70E-749F4FE40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S6: equipment with some extra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BEAAC-286E-A716-A919-09A2AFB6E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6840000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Automatic equipment control:</a:t>
            </a:r>
          </a:p>
          <a:p>
            <a:pPr lvl="1" algn="just"/>
            <a:r>
              <a:rPr lang="en-US" dirty="0"/>
              <a:t>TL steering and correction</a:t>
            </a:r>
          </a:p>
          <a:p>
            <a:pPr lvl="1" algn="just"/>
            <a:r>
              <a:rPr lang="en-US" dirty="0"/>
              <a:t>50 Hz correction – controller</a:t>
            </a:r>
          </a:p>
          <a:p>
            <a:pPr lvl="1" algn="just"/>
            <a:r>
              <a:rPr lang="en-US" dirty="0"/>
              <a:t>LEIR optimizations – A, B, C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Automatic equipment monitoring:</a:t>
            </a:r>
          </a:p>
          <a:p>
            <a:pPr lvl="1" algn="just"/>
            <a:r>
              <a:rPr lang="en-US" dirty="0"/>
              <a:t>Notification, resets, i.e., SPS cavity resets (not ready in ‘24 – still waiting for RF controls, hope to be commissioned in ‘25)</a:t>
            </a:r>
          </a:p>
          <a:p>
            <a:pPr lvl="1" algn="just"/>
            <a:r>
              <a:rPr lang="en-US" dirty="0"/>
              <a:t>PS cavities, undirected warning via acoustic signals, but not used in operations…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Automatic equipment commissioning:</a:t>
            </a:r>
          </a:p>
          <a:p>
            <a:pPr lvl="1" algn="just"/>
            <a:r>
              <a:rPr lang="en-US" dirty="0"/>
              <a:t>Test sequences, status reports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0FC27-A143-06A3-2B66-3F86BBDF8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9F07B-52FD-353C-D586-CC4DC0226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88FC1-3E3A-FF94-F867-D9A5E6528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51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DAB69A-E9D9-1AA4-3D6E-9DA416FC0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2043525-BB6A-104F-2586-D72B4C063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000" y="3240000"/>
            <a:ext cx="5400000" cy="151950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DD9D91-C9A3-EFB0-8319-7CBC5B5079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311" r="119" b="35704"/>
          <a:stretch/>
        </p:blipFill>
        <p:spPr>
          <a:xfrm>
            <a:off x="8736000" y="0"/>
            <a:ext cx="3456000" cy="3106543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E5C10795-C451-D080-ED06-C686BDAE2560}"/>
              </a:ext>
            </a:extLst>
          </p:cNvPr>
          <p:cNvSpPr/>
          <p:nvPr/>
        </p:nvSpPr>
        <p:spPr>
          <a:xfrm>
            <a:off x="-1" y="0"/>
            <a:ext cx="9137016" cy="6292758"/>
          </a:xfrm>
          <a:custGeom>
            <a:avLst/>
            <a:gdLst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6545766 w 9355873"/>
              <a:gd name="connsiteY2" fmla="*/ 144966 h 5218771"/>
              <a:gd name="connsiteX3" fmla="*/ 9355873 w 9355873"/>
              <a:gd name="connsiteY3" fmla="*/ 802888 h 5218771"/>
              <a:gd name="connsiteX4" fmla="*/ 7225990 w 9355873"/>
              <a:gd name="connsiteY4" fmla="*/ 5218771 h 5218771"/>
              <a:gd name="connsiteX5" fmla="*/ 0 w 9355873"/>
              <a:gd name="connsiteY5" fmla="*/ 5218771 h 5218771"/>
              <a:gd name="connsiteX6" fmla="*/ 11151 w 9355873"/>
              <a:gd name="connsiteY6" fmla="*/ 0 h 5218771"/>
              <a:gd name="connsiteX0" fmla="*/ 11151 w 9355873"/>
              <a:gd name="connsiteY0" fmla="*/ 0 h 5218771"/>
              <a:gd name="connsiteX1" fmla="*/ 6545766 w 9355873"/>
              <a:gd name="connsiteY1" fmla="*/ 0 h 5218771"/>
              <a:gd name="connsiteX2" fmla="*/ 9355873 w 9355873"/>
              <a:gd name="connsiteY2" fmla="*/ 802888 h 5218771"/>
              <a:gd name="connsiteX3" fmla="*/ 7225990 w 9355873"/>
              <a:gd name="connsiteY3" fmla="*/ 5218771 h 5218771"/>
              <a:gd name="connsiteX4" fmla="*/ 0 w 9355873"/>
              <a:gd name="connsiteY4" fmla="*/ 5218771 h 5218771"/>
              <a:gd name="connsiteX5" fmla="*/ 11151 w 9355873"/>
              <a:gd name="connsiteY5" fmla="*/ 0 h 5218771"/>
              <a:gd name="connsiteX0" fmla="*/ 11151 w 8531046"/>
              <a:gd name="connsiteY0" fmla="*/ 0 h 5218771"/>
              <a:gd name="connsiteX1" fmla="*/ 6545766 w 8531046"/>
              <a:gd name="connsiteY1" fmla="*/ 0 h 5218771"/>
              <a:gd name="connsiteX2" fmla="*/ 8531046 w 8531046"/>
              <a:gd name="connsiteY2" fmla="*/ 1918010 h 5218771"/>
              <a:gd name="connsiteX3" fmla="*/ 7225990 w 8531046"/>
              <a:gd name="connsiteY3" fmla="*/ 5218771 h 5218771"/>
              <a:gd name="connsiteX4" fmla="*/ 0 w 8531046"/>
              <a:gd name="connsiteY4" fmla="*/ 5218771 h 5218771"/>
              <a:gd name="connsiteX5" fmla="*/ 11151 w 8531046"/>
              <a:gd name="connsiteY5" fmla="*/ 0 h 5218771"/>
              <a:gd name="connsiteX0" fmla="*/ 11151 w 8575903"/>
              <a:gd name="connsiteY0" fmla="*/ 0 h 5218771"/>
              <a:gd name="connsiteX1" fmla="*/ 6545766 w 8575903"/>
              <a:gd name="connsiteY1" fmla="*/ 0 h 5218771"/>
              <a:gd name="connsiteX2" fmla="*/ 8531046 w 8575903"/>
              <a:gd name="connsiteY2" fmla="*/ 1918010 h 5218771"/>
              <a:gd name="connsiteX3" fmla="*/ 7225990 w 8575903"/>
              <a:gd name="connsiteY3" fmla="*/ 5218771 h 5218771"/>
              <a:gd name="connsiteX4" fmla="*/ 0 w 8575903"/>
              <a:gd name="connsiteY4" fmla="*/ 5218771 h 5218771"/>
              <a:gd name="connsiteX5" fmla="*/ 11151 w 8575903"/>
              <a:gd name="connsiteY5" fmla="*/ 0 h 5218771"/>
              <a:gd name="connsiteX0" fmla="*/ 11151 w 8575903"/>
              <a:gd name="connsiteY0" fmla="*/ 467820 h 5686591"/>
              <a:gd name="connsiteX1" fmla="*/ 6545766 w 8575903"/>
              <a:gd name="connsiteY1" fmla="*/ 467820 h 5686591"/>
              <a:gd name="connsiteX2" fmla="*/ 8531046 w 8575903"/>
              <a:gd name="connsiteY2" fmla="*/ 2385830 h 5686591"/>
              <a:gd name="connsiteX3" fmla="*/ 7225990 w 8575903"/>
              <a:gd name="connsiteY3" fmla="*/ 5686591 h 5686591"/>
              <a:gd name="connsiteX4" fmla="*/ 0 w 8575903"/>
              <a:gd name="connsiteY4" fmla="*/ 5686591 h 5686591"/>
              <a:gd name="connsiteX5" fmla="*/ 11151 w 8575903"/>
              <a:gd name="connsiteY5" fmla="*/ 467820 h 5686591"/>
              <a:gd name="connsiteX0" fmla="*/ 11151 w 8828106"/>
              <a:gd name="connsiteY0" fmla="*/ 467820 h 5686591"/>
              <a:gd name="connsiteX1" fmla="*/ 6545766 w 8828106"/>
              <a:gd name="connsiteY1" fmla="*/ 467820 h 5686591"/>
              <a:gd name="connsiteX2" fmla="*/ 8531046 w 8828106"/>
              <a:gd name="connsiteY2" fmla="*/ 2385830 h 5686591"/>
              <a:gd name="connsiteX3" fmla="*/ 7225990 w 8828106"/>
              <a:gd name="connsiteY3" fmla="*/ 5686591 h 5686591"/>
              <a:gd name="connsiteX4" fmla="*/ 0 w 8828106"/>
              <a:gd name="connsiteY4" fmla="*/ 5686591 h 5686591"/>
              <a:gd name="connsiteX5" fmla="*/ 11151 w 8828106"/>
              <a:gd name="connsiteY5" fmla="*/ 467820 h 5686591"/>
              <a:gd name="connsiteX0" fmla="*/ 11151 w 8828106"/>
              <a:gd name="connsiteY0" fmla="*/ 147162 h 5365933"/>
              <a:gd name="connsiteX1" fmla="*/ 6545766 w 8828106"/>
              <a:gd name="connsiteY1" fmla="*/ 147162 h 5365933"/>
              <a:gd name="connsiteX2" fmla="*/ 8531046 w 8828106"/>
              <a:gd name="connsiteY2" fmla="*/ 2065172 h 5365933"/>
              <a:gd name="connsiteX3" fmla="*/ 7225990 w 8828106"/>
              <a:gd name="connsiteY3" fmla="*/ 5365933 h 5365933"/>
              <a:gd name="connsiteX4" fmla="*/ 0 w 8828106"/>
              <a:gd name="connsiteY4" fmla="*/ 5365933 h 5365933"/>
              <a:gd name="connsiteX5" fmla="*/ 11151 w 8828106"/>
              <a:gd name="connsiteY5" fmla="*/ 147162 h 5365933"/>
              <a:gd name="connsiteX0" fmla="*/ 11151 w 8828106"/>
              <a:gd name="connsiteY0" fmla="*/ 9137 h 5227908"/>
              <a:gd name="connsiteX1" fmla="*/ 6545766 w 8828106"/>
              <a:gd name="connsiteY1" fmla="*/ 9137 h 5227908"/>
              <a:gd name="connsiteX2" fmla="*/ 8531046 w 8828106"/>
              <a:gd name="connsiteY2" fmla="*/ 1927147 h 5227908"/>
              <a:gd name="connsiteX3" fmla="*/ 7225990 w 8828106"/>
              <a:gd name="connsiteY3" fmla="*/ 5227908 h 5227908"/>
              <a:gd name="connsiteX4" fmla="*/ 0 w 8828106"/>
              <a:gd name="connsiteY4" fmla="*/ 5227908 h 5227908"/>
              <a:gd name="connsiteX5" fmla="*/ 11151 w 8828106"/>
              <a:gd name="connsiteY5" fmla="*/ 9137 h 5227908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828106"/>
              <a:gd name="connsiteY0" fmla="*/ 9912 h 5228683"/>
              <a:gd name="connsiteX1" fmla="*/ 6545766 w 8828106"/>
              <a:gd name="connsiteY1" fmla="*/ 9912 h 5228683"/>
              <a:gd name="connsiteX2" fmla="*/ 8531046 w 8828106"/>
              <a:gd name="connsiteY2" fmla="*/ 1927922 h 5228683"/>
              <a:gd name="connsiteX3" fmla="*/ 7225990 w 8828106"/>
              <a:gd name="connsiteY3" fmla="*/ 5228683 h 5228683"/>
              <a:gd name="connsiteX4" fmla="*/ 0 w 8828106"/>
              <a:gd name="connsiteY4" fmla="*/ 5228683 h 5228683"/>
              <a:gd name="connsiteX5" fmla="*/ 11151 w 8828106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27922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9912 h 5228683"/>
              <a:gd name="connsiteX1" fmla="*/ 6545766 w 8550698"/>
              <a:gd name="connsiteY1" fmla="*/ 9912 h 5228683"/>
              <a:gd name="connsiteX2" fmla="*/ 8531046 w 8550698"/>
              <a:gd name="connsiteY2" fmla="*/ 1994829 h 5228683"/>
              <a:gd name="connsiteX3" fmla="*/ 7225990 w 8550698"/>
              <a:gd name="connsiteY3" fmla="*/ 5228683 h 5228683"/>
              <a:gd name="connsiteX4" fmla="*/ 0 w 8550698"/>
              <a:gd name="connsiteY4" fmla="*/ 5228683 h 5228683"/>
              <a:gd name="connsiteX5" fmla="*/ 11151 w 8550698"/>
              <a:gd name="connsiteY5" fmla="*/ 9912 h 5228683"/>
              <a:gd name="connsiteX0" fmla="*/ 11151 w 8550698"/>
              <a:gd name="connsiteY0" fmla="*/ 12876 h 5231647"/>
              <a:gd name="connsiteX1" fmla="*/ 6545766 w 8550698"/>
              <a:gd name="connsiteY1" fmla="*/ 12876 h 5231647"/>
              <a:gd name="connsiteX2" fmla="*/ 8531046 w 8550698"/>
              <a:gd name="connsiteY2" fmla="*/ 1997793 h 5231647"/>
              <a:gd name="connsiteX3" fmla="*/ 7225990 w 8550698"/>
              <a:gd name="connsiteY3" fmla="*/ 5231647 h 5231647"/>
              <a:gd name="connsiteX4" fmla="*/ 0 w 8550698"/>
              <a:gd name="connsiteY4" fmla="*/ 5231647 h 5231647"/>
              <a:gd name="connsiteX5" fmla="*/ 11151 w 8550698"/>
              <a:gd name="connsiteY5" fmla="*/ 12876 h 5231647"/>
              <a:gd name="connsiteX0" fmla="*/ 11151 w 8550698"/>
              <a:gd name="connsiteY0" fmla="*/ 0 h 5218771"/>
              <a:gd name="connsiteX1" fmla="*/ 6545766 w 8550698"/>
              <a:gd name="connsiteY1" fmla="*/ 0 h 5218771"/>
              <a:gd name="connsiteX2" fmla="*/ 8531046 w 8550698"/>
              <a:gd name="connsiteY2" fmla="*/ 1984917 h 5218771"/>
              <a:gd name="connsiteX3" fmla="*/ 7225990 w 8550698"/>
              <a:gd name="connsiteY3" fmla="*/ 5218771 h 5218771"/>
              <a:gd name="connsiteX4" fmla="*/ 0 w 8550698"/>
              <a:gd name="connsiteY4" fmla="*/ 5218771 h 5218771"/>
              <a:gd name="connsiteX5" fmla="*/ 11151 w 8550698"/>
              <a:gd name="connsiteY5" fmla="*/ 0 h 5218771"/>
              <a:gd name="connsiteX0" fmla="*/ 11151 w 8436700"/>
              <a:gd name="connsiteY0" fmla="*/ 0 h 5218771"/>
              <a:gd name="connsiteX1" fmla="*/ 6545766 w 8436700"/>
              <a:gd name="connsiteY1" fmla="*/ 0 h 5218771"/>
              <a:gd name="connsiteX2" fmla="*/ 8411641 w 8436700"/>
              <a:gd name="connsiteY2" fmla="*/ 2545319 h 5218771"/>
              <a:gd name="connsiteX3" fmla="*/ 7225990 w 8436700"/>
              <a:gd name="connsiteY3" fmla="*/ 5218771 h 5218771"/>
              <a:gd name="connsiteX4" fmla="*/ 0 w 8436700"/>
              <a:gd name="connsiteY4" fmla="*/ 5218771 h 5218771"/>
              <a:gd name="connsiteX5" fmla="*/ 11151 w 8436700"/>
              <a:gd name="connsiteY5" fmla="*/ 0 h 5218771"/>
              <a:gd name="connsiteX0" fmla="*/ 11151 w 8474507"/>
              <a:gd name="connsiteY0" fmla="*/ 0 h 5218771"/>
              <a:gd name="connsiteX1" fmla="*/ 6545766 w 8474507"/>
              <a:gd name="connsiteY1" fmla="*/ 0 h 5218771"/>
              <a:gd name="connsiteX2" fmla="*/ 8411641 w 8474507"/>
              <a:gd name="connsiteY2" fmla="*/ 2545319 h 5218771"/>
              <a:gd name="connsiteX3" fmla="*/ 7225990 w 8474507"/>
              <a:gd name="connsiteY3" fmla="*/ 5218771 h 5218771"/>
              <a:gd name="connsiteX4" fmla="*/ 0 w 8474507"/>
              <a:gd name="connsiteY4" fmla="*/ 5218771 h 5218771"/>
              <a:gd name="connsiteX5" fmla="*/ 11151 w 8474507"/>
              <a:gd name="connsiteY5" fmla="*/ 0 h 5218771"/>
              <a:gd name="connsiteX0" fmla="*/ 11151 w 8451095"/>
              <a:gd name="connsiteY0" fmla="*/ 0 h 5218771"/>
              <a:gd name="connsiteX1" fmla="*/ 6545766 w 8451095"/>
              <a:gd name="connsiteY1" fmla="*/ 0 h 5218771"/>
              <a:gd name="connsiteX2" fmla="*/ 8411641 w 8451095"/>
              <a:gd name="connsiteY2" fmla="*/ 2545319 h 5218771"/>
              <a:gd name="connsiteX3" fmla="*/ 7225990 w 8451095"/>
              <a:gd name="connsiteY3" fmla="*/ 5218771 h 5218771"/>
              <a:gd name="connsiteX4" fmla="*/ 0 w 8451095"/>
              <a:gd name="connsiteY4" fmla="*/ 5218771 h 5218771"/>
              <a:gd name="connsiteX5" fmla="*/ 11151 w 8451095"/>
              <a:gd name="connsiteY5" fmla="*/ 0 h 5218771"/>
              <a:gd name="connsiteX0" fmla="*/ 11151 w 8434897"/>
              <a:gd name="connsiteY0" fmla="*/ 0 h 5218771"/>
              <a:gd name="connsiteX1" fmla="*/ 6545766 w 8434897"/>
              <a:gd name="connsiteY1" fmla="*/ 0 h 5218771"/>
              <a:gd name="connsiteX2" fmla="*/ 8411641 w 8434897"/>
              <a:gd name="connsiteY2" fmla="*/ 2545319 h 5218771"/>
              <a:gd name="connsiteX3" fmla="*/ 7225990 w 8434897"/>
              <a:gd name="connsiteY3" fmla="*/ 5218771 h 5218771"/>
              <a:gd name="connsiteX4" fmla="*/ 0 w 8434897"/>
              <a:gd name="connsiteY4" fmla="*/ 5218771 h 5218771"/>
              <a:gd name="connsiteX5" fmla="*/ 11151 w 8434897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8444580"/>
              <a:gd name="connsiteY0" fmla="*/ 0 h 5218771"/>
              <a:gd name="connsiteX1" fmla="*/ 6545766 w 8444580"/>
              <a:gd name="connsiteY1" fmla="*/ 0 h 5218771"/>
              <a:gd name="connsiteX2" fmla="*/ 8411641 w 8444580"/>
              <a:gd name="connsiteY2" fmla="*/ 2545319 h 5218771"/>
              <a:gd name="connsiteX3" fmla="*/ 5256214 w 8444580"/>
              <a:gd name="connsiteY3" fmla="*/ 5218771 h 5218771"/>
              <a:gd name="connsiteX4" fmla="*/ 0 w 8444580"/>
              <a:gd name="connsiteY4" fmla="*/ 5218771 h 5218771"/>
              <a:gd name="connsiteX5" fmla="*/ 11151 w 8444580"/>
              <a:gd name="connsiteY5" fmla="*/ 0 h 5218771"/>
              <a:gd name="connsiteX0" fmla="*/ 11151 w 7914289"/>
              <a:gd name="connsiteY0" fmla="*/ 0 h 5375246"/>
              <a:gd name="connsiteX1" fmla="*/ 6545766 w 7914289"/>
              <a:gd name="connsiteY1" fmla="*/ 0 h 5375246"/>
              <a:gd name="connsiteX2" fmla="*/ 7850306 w 7914289"/>
              <a:gd name="connsiteY2" fmla="*/ 3106356 h 5375246"/>
              <a:gd name="connsiteX3" fmla="*/ 5256214 w 7914289"/>
              <a:gd name="connsiteY3" fmla="*/ 5218771 h 5375246"/>
              <a:gd name="connsiteX4" fmla="*/ 0 w 7914289"/>
              <a:gd name="connsiteY4" fmla="*/ 5218771 h 5375246"/>
              <a:gd name="connsiteX5" fmla="*/ 11151 w 7914289"/>
              <a:gd name="connsiteY5" fmla="*/ 0 h 5375246"/>
              <a:gd name="connsiteX0" fmla="*/ 11151 w 7854118"/>
              <a:gd name="connsiteY0" fmla="*/ 0 h 5375246"/>
              <a:gd name="connsiteX1" fmla="*/ 5698660 w 7854118"/>
              <a:gd name="connsiteY1" fmla="*/ 0 h 5375246"/>
              <a:gd name="connsiteX2" fmla="*/ 7850306 w 7854118"/>
              <a:gd name="connsiteY2" fmla="*/ 3106356 h 5375246"/>
              <a:gd name="connsiteX3" fmla="*/ 5256214 w 7854118"/>
              <a:gd name="connsiteY3" fmla="*/ 5218771 h 5375246"/>
              <a:gd name="connsiteX4" fmla="*/ 0 w 7854118"/>
              <a:gd name="connsiteY4" fmla="*/ 5218771 h 5375246"/>
              <a:gd name="connsiteX5" fmla="*/ 11151 w 7854118"/>
              <a:gd name="connsiteY5" fmla="*/ 0 h 5375246"/>
              <a:gd name="connsiteX0" fmla="*/ 11151 w 7968169"/>
              <a:gd name="connsiteY0" fmla="*/ 0 h 5375246"/>
              <a:gd name="connsiteX1" fmla="*/ 6800919 w 7968169"/>
              <a:gd name="connsiteY1" fmla="*/ 0 h 5375246"/>
              <a:gd name="connsiteX2" fmla="*/ 7850306 w 7968169"/>
              <a:gd name="connsiteY2" fmla="*/ 3106356 h 5375246"/>
              <a:gd name="connsiteX3" fmla="*/ 5256214 w 7968169"/>
              <a:gd name="connsiteY3" fmla="*/ 5218771 h 5375246"/>
              <a:gd name="connsiteX4" fmla="*/ 0 w 7968169"/>
              <a:gd name="connsiteY4" fmla="*/ 5218771 h 5375246"/>
              <a:gd name="connsiteX5" fmla="*/ 11151 w 7968169"/>
              <a:gd name="connsiteY5" fmla="*/ 0 h 5375246"/>
              <a:gd name="connsiteX0" fmla="*/ 11151 w 7979205"/>
              <a:gd name="connsiteY0" fmla="*/ 0 h 5375246"/>
              <a:gd name="connsiteX1" fmla="*/ 6800919 w 7979205"/>
              <a:gd name="connsiteY1" fmla="*/ 0 h 5375246"/>
              <a:gd name="connsiteX2" fmla="*/ 7850306 w 7979205"/>
              <a:gd name="connsiteY2" fmla="*/ 3106356 h 5375246"/>
              <a:gd name="connsiteX3" fmla="*/ 5256214 w 7979205"/>
              <a:gd name="connsiteY3" fmla="*/ 5218771 h 5375246"/>
              <a:gd name="connsiteX4" fmla="*/ 0 w 7979205"/>
              <a:gd name="connsiteY4" fmla="*/ 5218771 h 5375246"/>
              <a:gd name="connsiteX5" fmla="*/ 11151 w 7979205"/>
              <a:gd name="connsiteY5" fmla="*/ 0 h 5375246"/>
              <a:gd name="connsiteX0" fmla="*/ 11151 w 7637030"/>
              <a:gd name="connsiteY0" fmla="*/ 0 h 5356932"/>
              <a:gd name="connsiteX1" fmla="*/ 6800919 w 7637030"/>
              <a:gd name="connsiteY1" fmla="*/ 0 h 5356932"/>
              <a:gd name="connsiteX2" fmla="*/ 7319589 w 7637030"/>
              <a:gd name="connsiteY2" fmla="*/ 3353593 h 5356932"/>
              <a:gd name="connsiteX3" fmla="*/ 5256214 w 7637030"/>
              <a:gd name="connsiteY3" fmla="*/ 5218771 h 5356932"/>
              <a:gd name="connsiteX4" fmla="*/ 0 w 7637030"/>
              <a:gd name="connsiteY4" fmla="*/ 5218771 h 5356932"/>
              <a:gd name="connsiteX5" fmla="*/ 11151 w 7637030"/>
              <a:gd name="connsiteY5" fmla="*/ 0 h 5356932"/>
              <a:gd name="connsiteX0" fmla="*/ 11151 w 7621753"/>
              <a:gd name="connsiteY0" fmla="*/ 0 h 5356932"/>
              <a:gd name="connsiteX1" fmla="*/ 6800919 w 7621753"/>
              <a:gd name="connsiteY1" fmla="*/ 0 h 5356932"/>
              <a:gd name="connsiteX2" fmla="*/ 7319589 w 7621753"/>
              <a:gd name="connsiteY2" fmla="*/ 3353593 h 5356932"/>
              <a:gd name="connsiteX3" fmla="*/ 5256214 w 7621753"/>
              <a:gd name="connsiteY3" fmla="*/ 5218771 h 5356932"/>
              <a:gd name="connsiteX4" fmla="*/ 0 w 7621753"/>
              <a:gd name="connsiteY4" fmla="*/ 5218771 h 5356932"/>
              <a:gd name="connsiteX5" fmla="*/ 11151 w 7621753"/>
              <a:gd name="connsiteY5" fmla="*/ 0 h 5356932"/>
              <a:gd name="connsiteX0" fmla="*/ 11151 w 7427865"/>
              <a:gd name="connsiteY0" fmla="*/ 0 h 5356932"/>
              <a:gd name="connsiteX1" fmla="*/ 6800919 w 7427865"/>
              <a:gd name="connsiteY1" fmla="*/ 0 h 5356932"/>
              <a:gd name="connsiteX2" fmla="*/ 7319589 w 7427865"/>
              <a:gd name="connsiteY2" fmla="*/ 3353593 h 5356932"/>
              <a:gd name="connsiteX3" fmla="*/ 5256214 w 7427865"/>
              <a:gd name="connsiteY3" fmla="*/ 5218771 h 5356932"/>
              <a:gd name="connsiteX4" fmla="*/ 0 w 7427865"/>
              <a:gd name="connsiteY4" fmla="*/ 5218771 h 5356932"/>
              <a:gd name="connsiteX5" fmla="*/ 11151 w 7427865"/>
              <a:gd name="connsiteY5" fmla="*/ 0 h 5356932"/>
              <a:gd name="connsiteX0" fmla="*/ 11151 w 7284164"/>
              <a:gd name="connsiteY0" fmla="*/ 0 h 5336505"/>
              <a:gd name="connsiteX1" fmla="*/ 6800919 w 7284164"/>
              <a:gd name="connsiteY1" fmla="*/ 0 h 5336505"/>
              <a:gd name="connsiteX2" fmla="*/ 7105261 w 7284164"/>
              <a:gd name="connsiteY2" fmla="*/ 3629357 h 5336505"/>
              <a:gd name="connsiteX3" fmla="*/ 5256214 w 7284164"/>
              <a:gd name="connsiteY3" fmla="*/ 5218771 h 5336505"/>
              <a:gd name="connsiteX4" fmla="*/ 0 w 7284164"/>
              <a:gd name="connsiteY4" fmla="*/ 5218771 h 5336505"/>
              <a:gd name="connsiteX5" fmla="*/ 11151 w 7284164"/>
              <a:gd name="connsiteY5" fmla="*/ 0 h 5336505"/>
              <a:gd name="connsiteX0" fmla="*/ 11151 w 7284164"/>
              <a:gd name="connsiteY0" fmla="*/ 0 h 5366089"/>
              <a:gd name="connsiteX1" fmla="*/ 6800919 w 7284164"/>
              <a:gd name="connsiteY1" fmla="*/ 0 h 5366089"/>
              <a:gd name="connsiteX2" fmla="*/ 7105261 w 7284164"/>
              <a:gd name="connsiteY2" fmla="*/ 3229974 h 5366089"/>
              <a:gd name="connsiteX3" fmla="*/ 5256214 w 7284164"/>
              <a:gd name="connsiteY3" fmla="*/ 5218771 h 5366089"/>
              <a:gd name="connsiteX4" fmla="*/ 0 w 7284164"/>
              <a:gd name="connsiteY4" fmla="*/ 5218771 h 5366089"/>
              <a:gd name="connsiteX5" fmla="*/ 11151 w 7284164"/>
              <a:gd name="connsiteY5" fmla="*/ 0 h 5366089"/>
              <a:gd name="connsiteX0" fmla="*/ 11151 w 7267619"/>
              <a:gd name="connsiteY0" fmla="*/ 0 h 5366089"/>
              <a:gd name="connsiteX1" fmla="*/ 6800919 w 7267619"/>
              <a:gd name="connsiteY1" fmla="*/ 0 h 5366089"/>
              <a:gd name="connsiteX2" fmla="*/ 7105261 w 7267619"/>
              <a:gd name="connsiteY2" fmla="*/ 3229974 h 5366089"/>
              <a:gd name="connsiteX3" fmla="*/ 5256214 w 7267619"/>
              <a:gd name="connsiteY3" fmla="*/ 5218771 h 5366089"/>
              <a:gd name="connsiteX4" fmla="*/ 0 w 7267619"/>
              <a:gd name="connsiteY4" fmla="*/ 5218771 h 5366089"/>
              <a:gd name="connsiteX5" fmla="*/ 11151 w 7267619"/>
              <a:gd name="connsiteY5" fmla="*/ 0 h 5366089"/>
              <a:gd name="connsiteX0" fmla="*/ 11151 w 7184952"/>
              <a:gd name="connsiteY0" fmla="*/ 0 h 5366089"/>
              <a:gd name="connsiteX1" fmla="*/ 6474324 w 7184952"/>
              <a:gd name="connsiteY1" fmla="*/ 0 h 5366089"/>
              <a:gd name="connsiteX2" fmla="*/ 7105261 w 7184952"/>
              <a:gd name="connsiteY2" fmla="*/ 3229974 h 5366089"/>
              <a:gd name="connsiteX3" fmla="*/ 5256214 w 7184952"/>
              <a:gd name="connsiteY3" fmla="*/ 5218771 h 5366089"/>
              <a:gd name="connsiteX4" fmla="*/ 0 w 7184952"/>
              <a:gd name="connsiteY4" fmla="*/ 5218771 h 5366089"/>
              <a:gd name="connsiteX5" fmla="*/ 11151 w 7184952"/>
              <a:gd name="connsiteY5" fmla="*/ 0 h 5366089"/>
              <a:gd name="connsiteX0" fmla="*/ 11151 w 7229264"/>
              <a:gd name="connsiteY0" fmla="*/ 0 h 5366089"/>
              <a:gd name="connsiteX1" fmla="*/ 6627415 w 7229264"/>
              <a:gd name="connsiteY1" fmla="*/ 0 h 5366089"/>
              <a:gd name="connsiteX2" fmla="*/ 7105261 w 7229264"/>
              <a:gd name="connsiteY2" fmla="*/ 3229974 h 5366089"/>
              <a:gd name="connsiteX3" fmla="*/ 5256214 w 7229264"/>
              <a:gd name="connsiteY3" fmla="*/ 5218771 h 5366089"/>
              <a:gd name="connsiteX4" fmla="*/ 0 w 7229264"/>
              <a:gd name="connsiteY4" fmla="*/ 5218771 h 5366089"/>
              <a:gd name="connsiteX5" fmla="*/ 11151 w 7229264"/>
              <a:gd name="connsiteY5" fmla="*/ 0 h 5366089"/>
              <a:gd name="connsiteX0" fmla="*/ 11151 w 8329425"/>
              <a:gd name="connsiteY0" fmla="*/ 0 h 5366089"/>
              <a:gd name="connsiteX1" fmla="*/ 8137918 w 8329425"/>
              <a:gd name="connsiteY1" fmla="*/ 0 h 5366089"/>
              <a:gd name="connsiteX2" fmla="*/ 7105261 w 8329425"/>
              <a:gd name="connsiteY2" fmla="*/ 3229974 h 5366089"/>
              <a:gd name="connsiteX3" fmla="*/ 5256214 w 8329425"/>
              <a:gd name="connsiteY3" fmla="*/ 5218771 h 5366089"/>
              <a:gd name="connsiteX4" fmla="*/ 0 w 8329425"/>
              <a:gd name="connsiteY4" fmla="*/ 5218771 h 5366089"/>
              <a:gd name="connsiteX5" fmla="*/ 11151 w 8329425"/>
              <a:gd name="connsiteY5" fmla="*/ 0 h 5366089"/>
              <a:gd name="connsiteX0" fmla="*/ 11151 w 8544816"/>
              <a:gd name="connsiteY0" fmla="*/ 0 h 5366089"/>
              <a:gd name="connsiteX1" fmla="*/ 8137918 w 8544816"/>
              <a:gd name="connsiteY1" fmla="*/ 0 h 5366089"/>
              <a:gd name="connsiteX2" fmla="*/ 8085046 w 8544816"/>
              <a:gd name="connsiteY2" fmla="*/ 2659429 h 5366089"/>
              <a:gd name="connsiteX3" fmla="*/ 5256214 w 8544816"/>
              <a:gd name="connsiteY3" fmla="*/ 5218771 h 5366089"/>
              <a:gd name="connsiteX4" fmla="*/ 0 w 8544816"/>
              <a:gd name="connsiteY4" fmla="*/ 5218771 h 5366089"/>
              <a:gd name="connsiteX5" fmla="*/ 11151 w 8544816"/>
              <a:gd name="connsiteY5" fmla="*/ 0 h 5366089"/>
              <a:gd name="connsiteX0" fmla="*/ 11151 w 8469723"/>
              <a:gd name="connsiteY0" fmla="*/ 0 h 5366089"/>
              <a:gd name="connsiteX1" fmla="*/ 8137918 w 8469723"/>
              <a:gd name="connsiteY1" fmla="*/ 0 h 5366089"/>
              <a:gd name="connsiteX2" fmla="*/ 8085046 w 8469723"/>
              <a:gd name="connsiteY2" fmla="*/ 2659429 h 5366089"/>
              <a:gd name="connsiteX3" fmla="*/ 5256214 w 8469723"/>
              <a:gd name="connsiteY3" fmla="*/ 5218771 h 5366089"/>
              <a:gd name="connsiteX4" fmla="*/ 0 w 8469723"/>
              <a:gd name="connsiteY4" fmla="*/ 5218771 h 5366089"/>
              <a:gd name="connsiteX5" fmla="*/ 11151 w 8469723"/>
              <a:gd name="connsiteY5" fmla="*/ 0 h 5366089"/>
              <a:gd name="connsiteX0" fmla="*/ 11151 w 8362607"/>
              <a:gd name="connsiteY0" fmla="*/ 0 h 5366089"/>
              <a:gd name="connsiteX1" fmla="*/ 8137918 w 8362607"/>
              <a:gd name="connsiteY1" fmla="*/ 0 h 5366089"/>
              <a:gd name="connsiteX2" fmla="*/ 8085046 w 8362607"/>
              <a:gd name="connsiteY2" fmla="*/ 2659429 h 5366089"/>
              <a:gd name="connsiteX3" fmla="*/ 5256214 w 8362607"/>
              <a:gd name="connsiteY3" fmla="*/ 5218771 h 5366089"/>
              <a:gd name="connsiteX4" fmla="*/ 0 w 8362607"/>
              <a:gd name="connsiteY4" fmla="*/ 5218771 h 5366089"/>
              <a:gd name="connsiteX5" fmla="*/ 11151 w 8362607"/>
              <a:gd name="connsiteY5" fmla="*/ 0 h 5366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62607" h="5366089">
                <a:moveTo>
                  <a:pt x="11151" y="0"/>
                </a:moveTo>
                <a:lnTo>
                  <a:pt x="8137918" y="0"/>
                </a:lnTo>
                <a:cubicBezTo>
                  <a:pt x="8550988" y="1735569"/>
                  <a:pt x="8310178" y="2065398"/>
                  <a:pt x="8085046" y="2659429"/>
                </a:cubicBezTo>
                <a:cubicBezTo>
                  <a:pt x="7859914" y="3253460"/>
                  <a:pt x="6440424" y="4887305"/>
                  <a:pt x="5256214" y="5218771"/>
                </a:cubicBezTo>
                <a:cubicBezTo>
                  <a:pt x="4072004" y="5550237"/>
                  <a:pt x="1752071" y="5218771"/>
                  <a:pt x="0" y="5218771"/>
                </a:cubicBezTo>
                <a:lnTo>
                  <a:pt x="11151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100000">
                <a:schemeClr val="bg1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BE2536-03EE-49CD-1009-9BA43F4D3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S7: controls for operation – a peak into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4B188-D2A4-008C-8061-EA7394B3A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6840000" cy="5256000"/>
          </a:xfrm>
        </p:spPr>
        <p:txBody>
          <a:bodyPr/>
          <a:lstStyle/>
          <a:p>
            <a:pPr algn="just"/>
            <a:r>
              <a:rPr lang="en-US" dirty="0"/>
              <a:t>Static settings management: enhanced abstraction and high-level control are key for efficient operation – see, e.g., LSA framework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/>
              <a:t>Dynamic settings management: UCAP for creation and linking of on-demand mini-servers allow for real time data acquisition and processing to enable sophisticated live control options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/>
              <a:t>Automatic control: these more-or-less modern concepts and frameworks are paving the path for future implementation and deployment of automated processes and procedures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46FE5-F68A-5A0D-E755-653ED3D4C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EC0E7-A358-D9D4-8553-01D78057C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ED3A8-09A6-1493-CE9A-A7D7CF27B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60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4D8A7-27CD-6ABA-01CB-B71C09A43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FFFBA-78DF-3B7E-3CA3-CAE48CEDA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Equipment tamed via modeling – BGI failures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D612D-212B-1726-DEDC-84088F3AC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4" y="900000"/>
            <a:ext cx="6480000" cy="5616000"/>
          </a:xfrm>
        </p:spPr>
        <p:txBody>
          <a:bodyPr>
            <a:normAutofit/>
          </a:bodyPr>
          <a:lstStyle/>
          <a:p>
            <a:pPr algn="just"/>
            <a:endParaRPr lang="en-US" dirty="0"/>
          </a:p>
          <a:p>
            <a:pPr algn="just"/>
            <a:r>
              <a:rPr lang="en-US" dirty="0"/>
              <a:t>SPS </a:t>
            </a:r>
            <a:r>
              <a:rPr lang="en-US" dirty="0" err="1"/>
              <a:t>wirescanners</a:t>
            </a:r>
            <a:r>
              <a:rPr lang="en-US" dirty="0"/>
              <a:t>:</a:t>
            </a:r>
          </a:p>
          <a:p>
            <a:pPr lvl="1" algn="just"/>
            <a:r>
              <a:rPr lang="en-US" dirty="0"/>
              <a:t>Extensive simulation and measurement campaign to understand equipment limitations</a:t>
            </a:r>
          </a:p>
          <a:p>
            <a:pPr lvl="1" algn="just"/>
            <a:r>
              <a:rPr lang="en-US" dirty="0"/>
              <a:t>Modeling brought mitigation concept to be applied directly at the source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PS / SPS BGI – LHC</a:t>
            </a:r>
          </a:p>
          <a:p>
            <a:pPr lvl="1" algn="just"/>
            <a:r>
              <a:rPr lang="en-US" dirty="0"/>
              <a:t>Issues encountered during operation on both PS and SPS sides</a:t>
            </a:r>
          </a:p>
          <a:p>
            <a:pPr lvl="1" algn="just"/>
            <a:r>
              <a:rPr lang="en-US" dirty="0"/>
              <a:t>Beam – device interaction led to regular freezing of readout chips</a:t>
            </a:r>
          </a:p>
          <a:p>
            <a:pPr lvl="1" algn="just"/>
            <a:r>
              <a:rPr lang="en-US" dirty="0"/>
              <a:t>Dedicated studies to evaluate beam coupling impedance under way</a:t>
            </a:r>
          </a:p>
          <a:p>
            <a:pPr algn="just"/>
            <a:endParaRPr lang="en-US" dirty="0"/>
          </a:p>
          <a:p>
            <a:pPr lvl="1" algn="just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A5F37-04E2-C23E-00B3-C39DD07A7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FFFF0-0F6A-F429-AE27-7A3E808B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1FC05-FB34-4676-3215-88326AC6A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48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1DD672-E754-86D3-FC68-9826E60FB8CD}"/>
              </a:ext>
            </a:extLst>
          </p:cNvPr>
          <p:cNvSpPr txBox="1"/>
          <p:nvPr/>
        </p:nvSpPr>
        <p:spPr>
          <a:xfrm>
            <a:off x="7704000" y="3492000"/>
            <a:ext cx="3583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E. De La Fuente Garcia, L. Sito, et al.</a:t>
            </a:r>
          </a:p>
        </p:txBody>
      </p:sp>
      <p:pic>
        <p:nvPicPr>
          <p:cNvPr id="12" name="Picture 11" descr="A computer on a table&#10;&#10;Description automatically generated">
            <a:extLst>
              <a:ext uri="{FF2B5EF4-FFF2-40B4-BE49-F238E27FC236}">
                <a16:creationId xmlns:a16="http://schemas.microsoft.com/office/drawing/2014/main" id="{84C2672A-8FB5-5F1C-DE3F-B99160665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8000" y="1080000"/>
            <a:ext cx="4680000" cy="3510001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409910E-2358-FCAD-216B-EC02F88A45B2}"/>
              </a:ext>
            </a:extLst>
          </p:cNvPr>
          <p:cNvSpPr/>
          <p:nvPr/>
        </p:nvSpPr>
        <p:spPr>
          <a:xfrm>
            <a:off x="1368000" y="5472000"/>
            <a:ext cx="10441460" cy="648000"/>
          </a:xfrm>
          <a:prstGeom prst="roundRect">
            <a:avLst/>
          </a:prstGeom>
          <a:solidFill>
            <a:schemeClr val="lt1">
              <a:alpha val="95000"/>
            </a:schemeClr>
          </a:solidFill>
          <a:ln w="1905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Not to mention beam losses, cryogenics, electron cloud, optics, beam dynamics, etc. </a:t>
            </a:r>
          </a:p>
          <a:p>
            <a:pPr algn="ctr"/>
            <a:r>
              <a:rPr lang="en-US" dirty="0"/>
              <a:t>– mostly treated in session 3</a:t>
            </a:r>
          </a:p>
        </p:txBody>
      </p:sp>
    </p:spTree>
    <p:extLst>
      <p:ext uri="{BB962C8B-B14F-4D97-AF65-F5344CB8AC3E}">
        <p14:creationId xmlns:p14="http://schemas.microsoft.com/office/powerpoint/2010/main" val="222106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67ABC-0B77-4100-BBB6-E6F90CE13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Equipment tamed via control – ‘24 hysteresis 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26535-72C5-087B-D25C-60D95AAD5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899998"/>
            <a:ext cx="11520000" cy="1944000"/>
          </a:xfrm>
        </p:spPr>
        <p:txBody>
          <a:bodyPr/>
          <a:lstStyle/>
          <a:p>
            <a:pPr algn="just"/>
            <a:r>
              <a:rPr lang="en-US" dirty="0"/>
              <a:t>The injectors complex has evolved to </a:t>
            </a:r>
            <a:r>
              <a:rPr lang="en-US" b="1" dirty="0">
                <a:solidFill>
                  <a:schemeClr val="accent1"/>
                </a:solidFill>
              </a:rPr>
              <a:t>a cycle-based operations paradigm </a:t>
            </a:r>
            <a:r>
              <a:rPr lang="en-US" dirty="0"/>
              <a:t>– this should make them strictly PPM, highly flexible and modular to be able to react easily and quickly to the variety of user requests</a:t>
            </a:r>
          </a:p>
          <a:p>
            <a:pPr algn="just"/>
            <a:r>
              <a:rPr lang="en-US" dirty="0"/>
              <a:t>In reality, </a:t>
            </a:r>
            <a:r>
              <a:rPr lang="en-US" b="1" dirty="0">
                <a:solidFill>
                  <a:schemeClr val="accent1"/>
                </a:solidFill>
              </a:rPr>
              <a:t>none of the machines is actually strictly PPM </a:t>
            </a:r>
            <a:r>
              <a:rPr lang="en-US" dirty="0"/>
              <a:t>– this is due to remanent effects such as eddy currents and hysteresis; as such, cycle-to-cycle reproducibility is not at all guaranteed!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E8F41-D1D8-922E-2D99-49B5E7F96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9C49C-542A-359F-19A5-65FE90F4F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1A582-B8F9-C8E6-9241-B71EAA5E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039F71-CEA1-AEAA-CEE9-2184A0B912C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000" y="4176000"/>
            <a:ext cx="6156000" cy="2125214"/>
          </a:xfrm>
          <a:prstGeom prst="rect">
            <a:avLst/>
          </a:prstGeom>
        </p:spPr>
      </p:pic>
      <p:pic>
        <p:nvPicPr>
          <p:cNvPr id="1026" name="Picture 2" descr="zoom">
            <a:extLst>
              <a:ext uri="{FF2B5EF4-FFF2-40B4-BE49-F238E27FC236}">
                <a16:creationId xmlns:a16="http://schemas.microsoft.com/office/drawing/2014/main" id="{5234598C-1EFC-4485-E00C-8E2D1A0A0D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2"/>
          <a:stretch/>
        </p:blipFill>
        <p:spPr bwMode="auto">
          <a:xfrm>
            <a:off x="7344000" y="2988000"/>
            <a:ext cx="4680000" cy="338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23314F-10A1-6C6B-0130-BDEA0A36DE59}"/>
              </a:ext>
            </a:extLst>
          </p:cNvPr>
          <p:cNvSpPr txBox="1"/>
          <p:nvPr/>
        </p:nvSpPr>
        <p:spPr>
          <a:xfrm>
            <a:off x="5688000" y="6012000"/>
            <a:ext cx="66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A. Lu</a:t>
            </a:r>
          </a:p>
        </p:txBody>
      </p:sp>
    </p:spTree>
    <p:extLst>
      <p:ext uri="{BB962C8B-B14F-4D97-AF65-F5344CB8AC3E}">
        <p14:creationId xmlns:p14="http://schemas.microsoft.com/office/powerpoint/2010/main" val="226369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35A05-B3D7-00BC-B50B-2B2056157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iverse Photos, Download The BEST Free Universe Stock Photos &amp; HD Images">
            <a:extLst>
              <a:ext uri="{FF2B5EF4-FFF2-40B4-BE49-F238E27FC236}">
                <a16:creationId xmlns:a16="http://schemas.microsoft.com/office/drawing/2014/main" id="{EC033C92-4496-F618-03A5-DD0C9FB01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0" y="-628984"/>
            <a:ext cx="12160800" cy="811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A98128-6202-9466-E5DF-A42EBCF41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the scene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86838EC-B6AC-C246-1E51-8B2EA8BA39F4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5204090"/>
              </p:ext>
            </p:extLst>
          </p:nvPr>
        </p:nvGraphicFramePr>
        <p:xfrm>
          <a:off x="336009" y="900000"/>
          <a:ext cx="576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718B7-2D52-3342-31DA-C1388C943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9757DD-D1D0-6DDA-2F06-3C4B40626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527A3-0DFE-3FB9-AB62-E1422363D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</a:t>
            </a:fld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0B815F3-BD26-948D-0DC0-B72A9529390F}"/>
              </a:ext>
            </a:extLst>
          </p:cNvPr>
          <p:cNvSpPr txBox="1">
            <a:spLocks/>
          </p:cNvSpPr>
          <p:nvPr/>
        </p:nvSpPr>
        <p:spPr>
          <a:xfrm>
            <a:off x="6480000" y="1647000"/>
            <a:ext cx="5544000" cy="35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Is this the slightly different manifestation of the long sought for “Avengers” squad mentioned by Ben Todd 2 years ago at the ‘22 JAP workshop?</a:t>
            </a:r>
          </a:p>
          <a:p>
            <a:pPr marL="0" indent="0" algn="just">
              <a:buNone/>
            </a:pPr>
            <a:endParaRPr lang="en-US" sz="2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Working united they may be able to perform miracles! We will touch upon some of these during this venture!</a:t>
            </a:r>
          </a:p>
        </p:txBody>
      </p:sp>
    </p:spTree>
    <p:extLst>
      <p:ext uri="{BB962C8B-B14F-4D97-AF65-F5344CB8AC3E}">
        <p14:creationId xmlns:p14="http://schemas.microsoft.com/office/powerpoint/2010/main" val="121171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67044-D343-14F8-9706-CB4B1D8C5E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8FC87-FFF0-BE65-F31B-C0420A8C2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Equipment tamed via control – ‘24 hysteresis 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44DD2-2F8A-E3CA-A3FB-A7873F10F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899998"/>
            <a:ext cx="11520000" cy="1944000"/>
          </a:xfrm>
        </p:spPr>
        <p:txBody>
          <a:bodyPr/>
          <a:lstStyle/>
          <a:p>
            <a:pPr algn="just"/>
            <a:r>
              <a:rPr lang="en-US" dirty="0"/>
              <a:t>The injectors complex has evolved to a cycle-based operations paradigm – this should make them strictly PPM, highly flexible and modular to be able to react easily and quickly to the variety of user requests</a:t>
            </a:r>
          </a:p>
          <a:p>
            <a:pPr algn="just"/>
            <a:r>
              <a:rPr lang="en-US" dirty="0"/>
              <a:t>In reality, none of the machines is actually PPM – this is due to remanent effects such as eddy currents and hysteresis; as such, cycle-to-cycle reproducibility is not at all guaranteed!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D47BD-7BCF-963D-D944-2F4F76F02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0DDF9-0380-6C57-9FF2-BC4B01FD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B38CD-476B-EC9A-73BA-831DB8F30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50</a:t>
            </a:fld>
            <a:endParaRPr lang="en-GB"/>
          </a:p>
        </p:txBody>
      </p:sp>
      <p:pic>
        <p:nvPicPr>
          <p:cNvPr id="1026" name="Picture 2" descr="zoom">
            <a:extLst>
              <a:ext uri="{FF2B5EF4-FFF2-40B4-BE49-F238E27FC236}">
                <a16:creationId xmlns:a16="http://schemas.microsoft.com/office/drawing/2014/main" id="{5D9B5DE7-EEBC-5B74-91E2-C37849468C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2"/>
          <a:stretch/>
        </p:blipFill>
        <p:spPr bwMode="auto">
          <a:xfrm>
            <a:off x="7344000" y="2988000"/>
            <a:ext cx="4680000" cy="338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239C6EA-6231-EC6F-8576-E3F2C1A4B0F6}"/>
              </a:ext>
            </a:extLst>
          </p:cNvPr>
          <p:cNvSpPr/>
          <p:nvPr/>
        </p:nvSpPr>
        <p:spPr>
          <a:xfrm>
            <a:off x="288000" y="864000"/>
            <a:ext cx="11736000" cy="5580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981EAA-DAE6-F818-83D6-91AC4DE16E3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000" y="4176000"/>
            <a:ext cx="6156000" cy="212521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FA1D236-8C50-F6AC-ADEC-D0AF281951B8}"/>
              </a:ext>
            </a:extLst>
          </p:cNvPr>
          <p:cNvSpPr txBox="1">
            <a:spLocks/>
          </p:cNvSpPr>
          <p:nvPr/>
        </p:nvSpPr>
        <p:spPr>
          <a:xfrm>
            <a:off x="334801" y="1800000"/>
            <a:ext cx="6695999" cy="2304000"/>
          </a:xfrm>
          <a:prstGeom prst="rect">
            <a:avLst/>
          </a:prstGeom>
          <a:solidFill>
            <a:schemeClr val="bg1">
              <a:alpha val="95000"/>
            </a:schemeClr>
          </a:solidFill>
          <a:ln w="19050">
            <a:solidFill>
              <a:schemeClr val="accent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80000" tIns="45720" rIns="18000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Typical example where analytical or numerical modeling becomes overly complex, and a </a:t>
            </a:r>
            <a:r>
              <a:rPr lang="en-US" sz="1800" b="1" dirty="0">
                <a:solidFill>
                  <a:schemeClr val="accent1"/>
                </a:solidFill>
              </a:rPr>
              <a:t>data-driven approach </a:t>
            </a:r>
            <a:r>
              <a:rPr lang="en-US" sz="1800" dirty="0"/>
              <a:t>can give a pragmatic and robust solution; the potential yield for operational efficiency and facilitation is considerable!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Ability to inspect and reverse-engineer the learned model!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E93DB0-D43B-2288-67FF-FB54BC80C67F}"/>
              </a:ext>
            </a:extLst>
          </p:cNvPr>
          <p:cNvGrpSpPr>
            <a:grpSpLocks noChangeAspect="1"/>
          </p:cNvGrpSpPr>
          <p:nvPr/>
        </p:nvGrpSpPr>
        <p:grpSpPr>
          <a:xfrm>
            <a:off x="6336000" y="1080000"/>
            <a:ext cx="5544000" cy="4969481"/>
            <a:chOff x="5762905" y="1514845"/>
            <a:chExt cx="5643526" cy="5058707"/>
          </a:xfrm>
        </p:grpSpPr>
        <p:pic>
          <p:nvPicPr>
            <p:cNvPr id="11" name="Content Placeholder 10" descr="A graph of a magnetic field data&#10;&#10;Description automatically generated">
              <a:extLst>
                <a:ext uri="{FF2B5EF4-FFF2-40B4-BE49-F238E27FC236}">
                  <a16:creationId xmlns:a16="http://schemas.microsoft.com/office/drawing/2014/main" id="{3920F18A-4CC5-C66B-4DDA-28345550BB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89754" y="1934109"/>
              <a:ext cx="4816677" cy="431494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0C8FC86-B16F-70D1-2887-FE94D5BA71C1}"/>
                    </a:ext>
                  </a:extLst>
                </p:cNvPr>
                <p:cNvSpPr txBox="1"/>
                <p:nvPr/>
              </p:nvSpPr>
              <p:spPr>
                <a:xfrm>
                  <a:off x="5762905" y="1514845"/>
                  <a:ext cx="497212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Measured field subtracted by 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a14:m>
                  <a:r>
                    <a:rPr lang="en-US" sz="1400" dirty="0"/>
                    <a:t> modified calibration function</a:t>
                  </a: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AE2ABC2F-FBD3-543D-E1A4-6C2BC9C6C0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2905" y="1514845"/>
                  <a:ext cx="4972129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551" r="-7438" b="-291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B3C03C5-F702-5BFB-E2A0-1923DED38988}"/>
                </a:ext>
              </a:extLst>
            </p:cNvPr>
            <p:cNvSpPr txBox="1"/>
            <p:nvPr/>
          </p:nvSpPr>
          <p:spPr>
            <a:xfrm>
              <a:off x="5804128" y="6296553"/>
              <a:ext cx="14349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Eddy current decays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C0D67AE-98A8-50B4-FBCD-DA4D86FCED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9740" y="5152768"/>
              <a:ext cx="603038" cy="10962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BEB2397-545A-8EE3-BEBA-DCA70982BE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2778" y="5669181"/>
              <a:ext cx="429679" cy="5798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C9C28F-EF1C-D670-9D12-FBBB9924BBD8}"/>
                </a:ext>
              </a:extLst>
            </p:cNvPr>
            <p:cNvSpPr txBox="1"/>
            <p:nvPr/>
          </p:nvSpPr>
          <p:spPr>
            <a:xfrm>
              <a:off x="9302065" y="6296553"/>
              <a:ext cx="19424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Lagging eddy current effects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FE2F060-BA05-C817-7115-F9E91F86839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79031" y="5467864"/>
              <a:ext cx="291510" cy="841788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B71E4C9-F7D6-73DF-4035-459FA75D93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10001" y="4847063"/>
              <a:ext cx="359114" cy="1461325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33F887D-AFEC-738B-E52E-A3908DEC7CE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344389" y="4847063"/>
              <a:ext cx="1122152" cy="1443207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ight Brace 19">
              <a:extLst>
                <a:ext uri="{FF2B5EF4-FFF2-40B4-BE49-F238E27FC236}">
                  <a16:creationId xmlns:a16="http://schemas.microsoft.com/office/drawing/2014/main" id="{07B688A9-98B9-6FBC-63A7-21C6A4E429BB}"/>
                </a:ext>
              </a:extLst>
            </p:cNvPr>
            <p:cNvSpPr/>
            <p:nvPr/>
          </p:nvSpPr>
          <p:spPr>
            <a:xfrm>
              <a:off x="10115749" y="3490975"/>
              <a:ext cx="117402" cy="153469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CFCE9ED-7210-6C53-5A67-D40819ACC652}"/>
                </a:ext>
              </a:extLst>
            </p:cNvPr>
            <p:cNvSpPr txBox="1"/>
            <p:nvPr/>
          </p:nvSpPr>
          <p:spPr>
            <a:xfrm>
              <a:off x="10145963" y="3381132"/>
              <a:ext cx="8835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SFT flat top eddy</a:t>
              </a:r>
            </a:p>
            <a:p>
              <a:r>
                <a:rPr lang="en-US" sz="800" dirty="0"/>
                <a:t>current decays</a:t>
              </a:r>
            </a:p>
          </p:txBody>
        </p:sp>
        <p:sp>
          <p:nvSpPr>
            <p:cNvPr id="22" name="Right Brace 21">
              <a:extLst>
                <a:ext uri="{FF2B5EF4-FFF2-40B4-BE49-F238E27FC236}">
                  <a16:creationId xmlns:a16="http://schemas.microsoft.com/office/drawing/2014/main" id="{FCCCC82E-9C9D-F7F4-1A45-048C39FBE543}"/>
                </a:ext>
              </a:extLst>
            </p:cNvPr>
            <p:cNvSpPr/>
            <p:nvPr/>
          </p:nvSpPr>
          <p:spPr>
            <a:xfrm rot="10800000">
              <a:off x="9540584" y="3704338"/>
              <a:ext cx="92519" cy="111579"/>
            </a:xfrm>
            <a:prstGeom prst="rightBrace">
              <a:avLst>
                <a:gd name="adj1" fmla="val 29602"/>
                <a:gd name="adj2" fmla="val 5090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A325C0-06BF-82BD-1167-4E8EF7BED353}"/>
                </a:ext>
              </a:extLst>
            </p:cNvPr>
            <p:cNvSpPr txBox="1"/>
            <p:nvPr/>
          </p:nvSpPr>
          <p:spPr>
            <a:xfrm>
              <a:off x="8975778" y="3648694"/>
              <a:ext cx="61106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Hysteresis</a:t>
              </a:r>
            </a:p>
          </p:txBody>
        </p:sp>
        <p:sp>
          <p:nvSpPr>
            <p:cNvPr id="24" name="Right Brace 23">
              <a:extLst>
                <a:ext uri="{FF2B5EF4-FFF2-40B4-BE49-F238E27FC236}">
                  <a16:creationId xmlns:a16="http://schemas.microsoft.com/office/drawing/2014/main" id="{E945C011-23AF-0920-C8B5-F7A7F28B8A7F}"/>
                </a:ext>
              </a:extLst>
            </p:cNvPr>
            <p:cNvSpPr/>
            <p:nvPr/>
          </p:nvSpPr>
          <p:spPr>
            <a:xfrm rot="10800000" flipH="1">
              <a:off x="10115747" y="2237231"/>
              <a:ext cx="117404" cy="125374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23AE019-27D5-2FDD-19B8-85427A532177}"/>
                </a:ext>
              </a:extLst>
            </p:cNvPr>
            <p:cNvSpPr txBox="1"/>
            <p:nvPr/>
          </p:nvSpPr>
          <p:spPr>
            <a:xfrm>
              <a:off x="10166321" y="2647940"/>
              <a:ext cx="6197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Lagging eddy currents</a:t>
              </a:r>
            </a:p>
          </p:txBody>
        </p:sp>
        <p:sp>
          <p:nvSpPr>
            <p:cNvPr id="26" name="Right Brace 25">
              <a:extLst>
                <a:ext uri="{FF2B5EF4-FFF2-40B4-BE49-F238E27FC236}">
                  <a16:creationId xmlns:a16="http://schemas.microsoft.com/office/drawing/2014/main" id="{8A5C4E8D-EA62-EBBC-D038-32993E38D052}"/>
                </a:ext>
              </a:extLst>
            </p:cNvPr>
            <p:cNvSpPr/>
            <p:nvPr/>
          </p:nvSpPr>
          <p:spPr>
            <a:xfrm>
              <a:off x="7351891" y="2837481"/>
              <a:ext cx="117402" cy="153469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4FC31A9-2C67-A16D-C1CB-DC873F99AE9E}"/>
                </a:ext>
              </a:extLst>
            </p:cNvPr>
            <p:cNvSpPr txBox="1"/>
            <p:nvPr/>
          </p:nvSpPr>
          <p:spPr>
            <a:xfrm>
              <a:off x="7382105" y="2784534"/>
              <a:ext cx="9028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Flat bottom eddy</a:t>
              </a:r>
            </a:p>
            <a:p>
              <a:r>
                <a:rPr lang="en-US" sz="800" dirty="0"/>
                <a:t>current decays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0C7026C-D680-74B2-1E6A-42D5CB641F9A}"/>
                </a:ext>
              </a:extLst>
            </p:cNvPr>
            <p:cNvCxnSpPr>
              <a:cxnSpLocks/>
            </p:cNvCxnSpPr>
            <p:nvPr/>
          </p:nvCxnSpPr>
          <p:spPr>
            <a:xfrm>
              <a:off x="8652256" y="3283569"/>
              <a:ext cx="649809" cy="205679"/>
            </a:xfrm>
            <a:prstGeom prst="straightConnector1">
              <a:avLst/>
            </a:prstGeom>
            <a:ln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D925630-BA9B-8095-9012-EE8BC4A7CE1F}"/>
                </a:ext>
              </a:extLst>
            </p:cNvPr>
            <p:cNvSpPr txBox="1"/>
            <p:nvPr/>
          </p:nvSpPr>
          <p:spPr>
            <a:xfrm rot="1028893">
              <a:off x="8319418" y="3353077"/>
              <a:ext cx="11881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accent1"/>
                  </a:solidFill>
                </a:rPr>
                <a:t>Magnetization direction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D163572-E61C-F234-BC13-4284F35258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97581" y="2389632"/>
              <a:ext cx="748019" cy="187900"/>
            </a:xfrm>
            <a:prstGeom prst="straightConnector1">
              <a:avLst/>
            </a:prstGeom>
            <a:ln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AED988C-69D6-C6DA-19B6-F1DD1620E1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979416" y="2434808"/>
              <a:ext cx="136331" cy="626023"/>
            </a:xfrm>
            <a:prstGeom prst="straightConnector1">
              <a:avLst/>
            </a:prstGeom>
            <a:ln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91E31E9-7CCE-C2A9-2CA3-408D2FE58968}"/>
                </a:ext>
              </a:extLst>
            </p:cNvPr>
            <p:cNvCxnSpPr>
              <a:cxnSpLocks/>
            </p:cNvCxnSpPr>
            <p:nvPr/>
          </p:nvCxnSpPr>
          <p:spPr>
            <a:xfrm>
              <a:off x="7092778" y="2838739"/>
              <a:ext cx="0" cy="152211"/>
            </a:xfrm>
            <a:prstGeom prst="straightConnector1">
              <a:avLst/>
            </a:prstGeom>
            <a:ln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4BBD5BC-9C63-0F4F-C410-24E5A24404CC}"/>
                </a:ext>
              </a:extLst>
            </p:cNvPr>
            <p:cNvSpPr txBox="1"/>
            <p:nvPr/>
          </p:nvSpPr>
          <p:spPr>
            <a:xfrm>
              <a:off x="8310825" y="2761739"/>
              <a:ext cx="3369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rgbClr val="C00000"/>
                  </a:solidFill>
                </a:rPr>
                <a:t>MD1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C08B072-281D-0238-44AB-5DD76B0D1A5E}"/>
                </a:ext>
              </a:extLst>
            </p:cNvPr>
            <p:cNvSpPr txBox="1"/>
            <p:nvPr/>
          </p:nvSpPr>
          <p:spPr>
            <a:xfrm>
              <a:off x="9606953" y="2114505"/>
              <a:ext cx="46358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rgbClr val="C00000"/>
                  </a:solidFill>
                </a:rPr>
                <a:t>SFTPRO1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6CD4A1F-3445-AFDA-4922-383F11AAD127}"/>
                </a:ext>
              </a:extLst>
            </p:cNvPr>
            <p:cNvSpPr txBox="1"/>
            <p:nvPr/>
          </p:nvSpPr>
          <p:spPr>
            <a:xfrm>
              <a:off x="9969062" y="1993449"/>
              <a:ext cx="48603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rgbClr val="C00000"/>
                  </a:solidFill>
                </a:rPr>
                <a:t>LHCPILOT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C1547CDB-2AEC-D281-1AC5-56ED3D208CF4}"/>
              </a:ext>
            </a:extLst>
          </p:cNvPr>
          <p:cNvSpPr txBox="1"/>
          <p:nvPr/>
        </p:nvSpPr>
        <p:spPr>
          <a:xfrm>
            <a:off x="5688000" y="6012000"/>
            <a:ext cx="66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A. Lu</a:t>
            </a:r>
          </a:p>
        </p:txBody>
      </p:sp>
    </p:spTree>
    <p:extLst>
      <p:ext uri="{BB962C8B-B14F-4D97-AF65-F5344CB8AC3E}">
        <p14:creationId xmlns:p14="http://schemas.microsoft.com/office/powerpoint/2010/main" val="147356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AC199-5C70-016B-FEE9-599621AD0B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1047A-6FAA-CF1A-E3BC-134F09268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5328000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SPS RF power:</a:t>
            </a:r>
          </a:p>
          <a:p>
            <a:pPr lvl="1" algn="just"/>
            <a:r>
              <a:rPr lang="en-US" dirty="0">
                <a:sym typeface="Wingdings" pitchFamily="2" charset="2"/>
              </a:rPr>
              <a:t>Failures of cavity 1 (arcing in feed line), 3 (HOM coupler) and 6 (disbalanced powering) with extended downtimes each!</a:t>
            </a:r>
          </a:p>
          <a:p>
            <a:pPr lvl="1" algn="just"/>
            <a:r>
              <a:rPr lang="en-US" dirty="0">
                <a:sym typeface="Wingdings" pitchFamily="2" charset="2"/>
              </a:rPr>
              <a:t>High module breakage rate in Thales towers</a:t>
            </a: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r>
              <a:rPr lang="en-US" dirty="0">
                <a:sym typeface="Wingdings" pitchFamily="2" charset="2"/>
              </a:rPr>
              <a:t>But also gained:</a:t>
            </a:r>
          </a:p>
          <a:p>
            <a:pPr lvl="2" algn="just"/>
            <a:r>
              <a:rPr lang="en-US" dirty="0">
                <a:sym typeface="Wingdings" pitchFamily="2" charset="2"/>
              </a:rPr>
              <a:t>Understanding in improved system protection and interlocking</a:t>
            </a:r>
          </a:p>
          <a:p>
            <a:pPr lvl="2" algn="just"/>
            <a:r>
              <a:rPr lang="en-US" dirty="0">
                <a:sym typeface="Wingdings" pitchFamily="2" charset="2"/>
              </a:rPr>
              <a:t>Understanding of module breakage and potential mitigations</a:t>
            </a:r>
          </a:p>
          <a:p>
            <a:pPr lvl="2" algn="just"/>
            <a:r>
              <a:rPr lang="en-US" dirty="0">
                <a:sym typeface="Wingdings" pitchFamily="2" charset="2"/>
              </a:rPr>
              <a:t>Understanding on how to operate in degraded mode</a:t>
            </a:r>
          </a:p>
          <a:p>
            <a:pPr lvl="2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BFCD7-64E7-38F4-812C-86AFD0117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4FD9C71-3B65-329E-1854-01BE503563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53" t="17409" r="66694" b="13266"/>
          <a:stretch/>
        </p:blipFill>
        <p:spPr>
          <a:xfrm>
            <a:off x="9904745" y="0"/>
            <a:ext cx="2287255" cy="6408000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3CBF706F-D5F8-71C2-18F8-9080311B7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000" y="-3"/>
            <a:ext cx="3311999" cy="442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BFDF1-C460-F4B0-4B13-B72F2A1B8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12221C7-77ED-B283-C308-ED4EFF3625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96"/>
          <a:stretch/>
        </p:blipFill>
        <p:spPr bwMode="auto">
          <a:xfrm>
            <a:off x="6552000" y="3132000"/>
            <a:ext cx="3311999" cy="327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3020E-6277-E074-5552-AD2350E97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0956D1-F89A-92B0-9D4B-DED1558BE89C}"/>
              </a:ext>
            </a:extLst>
          </p:cNvPr>
          <p:cNvSpPr/>
          <p:nvPr/>
        </p:nvSpPr>
        <p:spPr>
          <a:xfrm>
            <a:off x="6072000" y="0"/>
            <a:ext cx="6120000" cy="2880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5000">
                <a:schemeClr val="bg1">
                  <a:alpha val="80000"/>
                </a:schemeClr>
              </a:gs>
              <a:gs pos="30000">
                <a:srgbClr val="FFFFFF">
                  <a:alpha val="60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98965B-44A3-E79F-2B8B-5F0899A9C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‘24 critical equipment events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8F1DA-4B54-C3B4-BF2B-4EB4FBD11F69}"/>
              </a:ext>
            </a:extLst>
          </p:cNvPr>
          <p:cNvSpPr txBox="1"/>
          <p:nvPr/>
        </p:nvSpPr>
        <p:spPr>
          <a:xfrm>
            <a:off x="864000" y="2664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S2: Experience with SPS RF and outlook</a:t>
            </a:r>
            <a:endParaRPr lang="en-GB" sz="1600" b="1" dirty="0">
              <a:solidFill>
                <a:srgbClr val="7030A0"/>
              </a:solidFill>
            </a:endParaRPr>
          </a:p>
          <a:p>
            <a:pPr algn="ctr"/>
            <a:r>
              <a:rPr lang="en-US" sz="1600" b="1" dirty="0">
                <a:solidFill>
                  <a:srgbClr val="7030A0"/>
                </a:solidFill>
              </a:rPr>
              <a:t>S. Pittman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  <p:pic>
        <p:nvPicPr>
          <p:cNvPr id="17" name="Picture 2" descr="zoom">
            <a:extLst>
              <a:ext uri="{FF2B5EF4-FFF2-40B4-BE49-F238E27FC236}">
                <a16:creationId xmlns:a16="http://schemas.microsoft.com/office/drawing/2014/main" id="{9C003E06-71DC-8BC0-5375-291FEDF08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000" y="0"/>
            <a:ext cx="5652000" cy="413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zoom">
            <a:extLst>
              <a:ext uri="{FF2B5EF4-FFF2-40B4-BE49-F238E27FC236}">
                <a16:creationId xmlns:a16="http://schemas.microsoft.com/office/drawing/2014/main" id="{2DB9703A-03EC-4F63-FAEE-B21E7DF54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00" y="3960000"/>
            <a:ext cx="3600000" cy="25019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B1091-6CD1-2E5F-654D-0C22D319D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1DFA8-E21F-042E-B1DE-2AAE0C519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5328000" cy="5256000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SPS RF power:</a:t>
            </a:r>
          </a:p>
          <a:p>
            <a:pPr lvl="1" algn="just"/>
            <a:r>
              <a:rPr lang="en-US" dirty="0">
                <a:sym typeface="Wingdings" pitchFamily="2" charset="2"/>
              </a:rPr>
              <a:t>Failures of cavity 1 (arcing in feed line), 3 (HOM coupler) and 6 (disbalanced powering) with extended downtimes each!</a:t>
            </a:r>
          </a:p>
          <a:p>
            <a:pPr lvl="1" algn="just"/>
            <a:r>
              <a:rPr lang="en-US" dirty="0">
                <a:sym typeface="Wingdings" pitchFamily="2" charset="2"/>
              </a:rPr>
              <a:t>High module breakage rate in Thales towers</a:t>
            </a: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algn="just"/>
            <a:r>
              <a:rPr lang="en-US" dirty="0">
                <a:sym typeface="Wingdings" pitchFamily="2" charset="2"/>
              </a:rPr>
              <a:t>SPS mains noise ripple:</a:t>
            </a:r>
          </a:p>
          <a:p>
            <a:pPr lvl="1" algn="just"/>
            <a:r>
              <a:rPr lang="en-US" dirty="0">
                <a:sym typeface="Wingdings" pitchFamily="2" charset="2"/>
              </a:rPr>
              <a:t>Presence of 50 Hz + harmonics noise on PCs</a:t>
            </a:r>
          </a:p>
          <a:p>
            <a:pPr lvl="1" algn="just"/>
            <a:r>
              <a:rPr lang="en-US" dirty="0">
                <a:sym typeface="Wingdings" pitchFamily="2" charset="2"/>
              </a:rPr>
              <a:t>Already known from slow extraction spill noise</a:t>
            </a:r>
          </a:p>
          <a:p>
            <a:pPr lvl="1" algn="just"/>
            <a:r>
              <a:rPr lang="en-US" dirty="0"/>
              <a:t>Massive impact on general beam quality!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36618E-5628-D598-DD71-5516C5C3A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1D2431C3-3EA5-EDA6-E921-B79B64063C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77" t="43333" r="1917" b="1297"/>
          <a:stretch/>
        </p:blipFill>
        <p:spPr>
          <a:xfrm>
            <a:off x="6912000" y="0"/>
            <a:ext cx="4680000" cy="480756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56826-2C1E-9BE6-8B58-93662A49B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2C737-1584-8B4B-1D0B-C0873CFC6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7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B24AD-D6E4-B178-701C-B2A5D3D43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‘24 critical equipment events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7D9273-2EBB-AA82-CAEE-F1799870B4DC}"/>
              </a:ext>
            </a:extLst>
          </p:cNvPr>
          <p:cNvSpPr txBox="1"/>
          <p:nvPr/>
        </p:nvSpPr>
        <p:spPr>
          <a:xfrm>
            <a:off x="864000" y="2664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S2: Experience with SPS RF and outlook</a:t>
            </a:r>
            <a:endParaRPr lang="en-GB" sz="1600" b="1" dirty="0">
              <a:solidFill>
                <a:srgbClr val="7030A0"/>
              </a:solidFill>
            </a:endParaRPr>
          </a:p>
          <a:p>
            <a:pPr algn="ctr"/>
            <a:r>
              <a:rPr lang="en-US" sz="1600" b="1" dirty="0">
                <a:solidFill>
                  <a:srgbClr val="7030A0"/>
                </a:solidFill>
              </a:rPr>
              <a:t>S. Pittman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  <p:pic>
        <p:nvPicPr>
          <p:cNvPr id="9" name="Content Placeholder 15" descr="A screenshot of a graph&#10;&#10;Description automatically generated">
            <a:extLst>
              <a:ext uri="{FF2B5EF4-FFF2-40B4-BE49-F238E27FC236}">
                <a16:creationId xmlns:a16="http://schemas.microsoft.com/office/drawing/2014/main" id="{F1694916-B9D0-40DC-4DE5-E93B80EF22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7" t="43335" r="1917" b="19139"/>
          <a:stretch/>
        </p:blipFill>
        <p:spPr>
          <a:xfrm>
            <a:off x="6912000" y="3204000"/>
            <a:ext cx="4680000" cy="325827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95AF539-D11D-42C3-9EFF-48259D4AEAF0}"/>
              </a:ext>
            </a:extLst>
          </p:cNvPr>
          <p:cNvSpPr/>
          <p:nvPr/>
        </p:nvSpPr>
        <p:spPr>
          <a:xfrm>
            <a:off x="6433200" y="72000"/>
            <a:ext cx="5760000" cy="6336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7A8DF8D-6967-C73A-7857-408FC2EBB236}"/>
              </a:ext>
            </a:extLst>
          </p:cNvPr>
          <p:cNvGrpSpPr>
            <a:grpSpLocks noChangeAspect="1"/>
          </p:cNvGrpSpPr>
          <p:nvPr/>
        </p:nvGrpSpPr>
        <p:grpSpPr>
          <a:xfrm>
            <a:off x="6480000" y="2520000"/>
            <a:ext cx="5400000" cy="3375000"/>
            <a:chOff x="6660000" y="2722080"/>
            <a:chExt cx="4608000" cy="2880000"/>
          </a:xfrm>
        </p:grpSpPr>
        <p:pic>
          <p:nvPicPr>
            <p:cNvPr id="12" name="Picture 2" descr="Image preview">
              <a:extLst>
                <a:ext uri="{FF2B5EF4-FFF2-40B4-BE49-F238E27FC236}">
                  <a16:creationId xmlns:a16="http://schemas.microsoft.com/office/drawing/2014/main" id="{2E6284CD-49F2-5C80-874C-9A3289A950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000" y="2722080"/>
              <a:ext cx="4608000" cy="28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0431163-5F21-BF73-59C8-50E7B679587F}"/>
                </a:ext>
              </a:extLst>
            </p:cNvPr>
            <p:cNvSpPr txBox="1"/>
            <p:nvPr/>
          </p:nvSpPr>
          <p:spPr>
            <a:xfrm>
              <a:off x="7991200" y="4407840"/>
              <a:ext cx="1904640" cy="792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just"/>
              <a:r>
                <a:rPr lang="en-US" sz="1200" b="1" dirty="0"/>
                <a:t>Substantial impact of 50 Hz correction on power converters </a:t>
              </a:r>
              <a:r>
                <a:rPr lang="en-US" sz="1200" b="1" dirty="0">
                  <a:sym typeface="Wingdings" pitchFamily="2" charset="2"/>
                </a:rPr>
                <a:t> transmission +17.8 %!</a:t>
              </a:r>
              <a:endParaRPr lang="en-US" sz="1200" b="1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377B563-B587-3CED-6539-E394B9B46369}"/>
              </a:ext>
            </a:extLst>
          </p:cNvPr>
          <p:cNvSpPr txBox="1"/>
          <p:nvPr/>
        </p:nvSpPr>
        <p:spPr>
          <a:xfrm>
            <a:off x="864000" y="5400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S2: Noise and regulation on power converters</a:t>
            </a:r>
            <a:endParaRPr lang="en-GB" sz="1600" b="1" dirty="0">
              <a:solidFill>
                <a:srgbClr val="7030A0"/>
              </a:solidFill>
            </a:endParaRPr>
          </a:p>
          <a:p>
            <a:pPr algn="ctr"/>
            <a:r>
              <a:rPr lang="en-US" sz="1600" b="1" dirty="0">
                <a:solidFill>
                  <a:srgbClr val="7030A0"/>
                </a:solidFill>
              </a:rPr>
              <a:t>C.-M. </a:t>
            </a:r>
            <a:r>
              <a:rPr lang="en-US" sz="1600" b="1" dirty="0" err="1">
                <a:solidFill>
                  <a:srgbClr val="7030A0"/>
                </a:solidFill>
              </a:rPr>
              <a:t>Genton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AC75D2D-3EBA-A138-D852-1A2225BDDD37}"/>
              </a:ext>
            </a:extLst>
          </p:cNvPr>
          <p:cNvSpPr txBox="1"/>
          <p:nvPr/>
        </p:nvSpPr>
        <p:spPr>
          <a:xfrm>
            <a:off x="8748000" y="612000"/>
            <a:ext cx="2825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H. </a:t>
            </a:r>
            <a:r>
              <a:rPr lang="en-US" sz="1600" b="1" dirty="0" err="1">
                <a:solidFill>
                  <a:schemeClr val="accent6"/>
                </a:solidFill>
              </a:rPr>
              <a:t>Bartosik</a:t>
            </a:r>
            <a:r>
              <a:rPr lang="en-US" sz="1600" b="1" dirty="0">
                <a:solidFill>
                  <a:schemeClr val="accent6"/>
                </a:solidFill>
              </a:rPr>
              <a:t>, K. </a:t>
            </a:r>
            <a:r>
              <a:rPr lang="en-US" sz="1600" b="1" dirty="0" err="1">
                <a:solidFill>
                  <a:schemeClr val="accent6"/>
                </a:solidFill>
              </a:rPr>
              <a:t>Paraschou</a:t>
            </a:r>
            <a:r>
              <a:rPr lang="en-US" sz="1600" b="1">
                <a:solidFill>
                  <a:schemeClr val="accent6"/>
                </a:solidFill>
              </a:rPr>
              <a:t>, et al.</a:t>
            </a:r>
            <a:endParaRPr lang="en-US" sz="16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58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F301BD-EEDD-3E60-CC5D-39F66F337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EAEF5-441C-B2E7-13F6-FB1E23EC7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9" y="900000"/>
            <a:ext cx="5328000" cy="5256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PSB quadrupole water leaks</a:t>
            </a:r>
          </a:p>
          <a:p>
            <a:pPr lvl="1" algn="just"/>
            <a:r>
              <a:rPr lang="en-US" dirty="0"/>
              <a:t>Leak found on in R4 on BR.QDE11 during TS; patched to sump water away from the live parts; actively monitored</a:t>
            </a:r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algn="just"/>
            <a:r>
              <a:rPr lang="en-US" dirty="0"/>
              <a:t>Main dipoles:</a:t>
            </a:r>
          </a:p>
          <a:p>
            <a:pPr lvl="1" algn="just"/>
            <a:r>
              <a:rPr lang="en-US" dirty="0"/>
              <a:t>4 failures </a:t>
            </a:r>
            <a:r>
              <a:rPr lang="en-US" dirty="0">
                <a:sym typeface="Wingdings" pitchFamily="2" charset="2"/>
              </a:rPr>
              <a:t> 4 refurbished dipoles in the SPS tunnel; followed up and treated in the SPS MPC</a:t>
            </a:r>
            <a:endParaRPr lang="en-US" dirty="0"/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algn="just"/>
            <a:r>
              <a:rPr lang="en-US" dirty="0"/>
              <a:t>Mains transformers:</a:t>
            </a:r>
          </a:p>
          <a:p>
            <a:pPr lvl="1" algn="just"/>
            <a:r>
              <a:rPr lang="en-US" dirty="0"/>
              <a:t>Fire due to fault in LV windings – report in IEFC</a:t>
            </a:r>
          </a:p>
          <a:p>
            <a:pPr lvl="1" algn="just"/>
            <a:endParaRPr lang="en-US" dirty="0">
              <a:sym typeface="Wingdings" pitchFamily="2" charset="2"/>
            </a:endParaRPr>
          </a:p>
          <a:p>
            <a:pPr lvl="1" algn="just"/>
            <a:endParaRPr lang="en-US" dirty="0">
              <a:sym typeface="Wingdings" pitchFamily="2" charset="2"/>
            </a:endParaRPr>
          </a:p>
          <a:p>
            <a:pPr algn="just"/>
            <a:r>
              <a:rPr lang="en-US" dirty="0">
                <a:sym typeface="Wingdings" pitchFamily="2" charset="2"/>
              </a:rPr>
              <a:t>SPS tunnel:</a:t>
            </a:r>
          </a:p>
          <a:p>
            <a:pPr lvl="1" algn="just"/>
            <a:r>
              <a:rPr lang="en-US" dirty="0">
                <a:sym typeface="Wingdings" pitchFamily="2" charset="2"/>
              </a:rPr>
              <a:t>Tunnel cracking in TS16</a:t>
            </a:r>
          </a:p>
          <a:p>
            <a:pPr lvl="1" algn="just"/>
            <a:r>
              <a:rPr lang="en-US" dirty="0">
                <a:sym typeface="Wingdings" pitchFamily="2" charset="2"/>
              </a:rPr>
              <a:t>Serious consolidation done during YETS lead by SCE</a:t>
            </a:r>
          </a:p>
          <a:p>
            <a:pPr lvl="1" algn="just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373BF-CC02-DBBA-D995-747493255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A348C-DF6A-59BF-D5D6-BE439576F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CD76A5-DFA7-F1E9-7AB8-10734B43A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8</a:t>
            </a:fld>
            <a:endParaRPr lang="en-GB"/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AA3DFC46-0DDC-EA2F-08FC-BCCF48A7C5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" r="1692"/>
          <a:stretch/>
        </p:blipFill>
        <p:spPr>
          <a:xfrm>
            <a:off x="6072000" y="3"/>
            <a:ext cx="6120000" cy="27318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C09D68-867A-421C-2E22-E7075DB60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‘24 critical equipment events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D72A3B-F5B4-A84C-C41D-4E82FC73F26E}"/>
              </a:ext>
            </a:extLst>
          </p:cNvPr>
          <p:cNvSpPr txBox="1"/>
          <p:nvPr/>
        </p:nvSpPr>
        <p:spPr>
          <a:xfrm rot="300000">
            <a:off x="2880000" y="3420000"/>
            <a:ext cx="2736000" cy="503999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000" b="1" dirty="0">
                <a:ln/>
                <a:solidFill>
                  <a:schemeClr val="accent4">
                    <a:lumMod val="75000"/>
                  </a:schemeClr>
                </a:solidFill>
              </a:rPr>
              <a:t>Spares strategy in place</a:t>
            </a:r>
          </a:p>
        </p:txBody>
      </p:sp>
      <p:pic>
        <p:nvPicPr>
          <p:cNvPr id="18" name="Picture 17" descr="A long tunnel with red railings&#10;&#10;Description automatically generated">
            <a:extLst>
              <a:ext uri="{FF2B5EF4-FFF2-40B4-BE49-F238E27FC236}">
                <a16:creationId xmlns:a16="http://schemas.microsoft.com/office/drawing/2014/main" id="{5B06D553-70FB-3567-BE4F-7F4ACFF367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654" b="-492"/>
          <a:stretch/>
        </p:blipFill>
        <p:spPr>
          <a:xfrm>
            <a:off x="6072000" y="2844000"/>
            <a:ext cx="6120000" cy="35811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CC1CCA-65AF-397F-BE00-4D401439F9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00" y="2088000"/>
            <a:ext cx="2064001" cy="1548000"/>
          </a:xfrm>
          <a:prstGeom prst="rect">
            <a:avLst/>
          </a:prstGeom>
        </p:spPr>
      </p:pic>
      <p:pic>
        <p:nvPicPr>
          <p:cNvPr id="16" name="Picture 15" descr="A picture containing outdoor&#10;&#10;Description automatically generated">
            <a:extLst>
              <a:ext uri="{FF2B5EF4-FFF2-40B4-BE49-F238E27FC236}">
                <a16:creationId xmlns:a16="http://schemas.microsoft.com/office/drawing/2014/main" id="{4DC65B31-C682-AC4B-2612-11011F0689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599" y="2088000"/>
            <a:ext cx="2064001" cy="1548000"/>
          </a:xfrm>
          <a:prstGeom prst="rect">
            <a:avLst/>
          </a:prstGeom>
        </p:spPr>
      </p:pic>
      <p:pic>
        <p:nvPicPr>
          <p:cNvPr id="17" name="Picture 16" descr="A close-up of some writing&#10;&#10;Description automatically generated with low confidence">
            <a:extLst>
              <a:ext uri="{FF2B5EF4-FFF2-40B4-BE49-F238E27FC236}">
                <a16:creationId xmlns:a16="http://schemas.microsoft.com/office/drawing/2014/main" id="{CFBD76AC-7A8F-7AEE-5848-9B6F659910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999" y="2088000"/>
            <a:ext cx="2064001" cy="1548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D74D4E7-6BB9-2D7F-9CBB-1CE3B4A0EF77}"/>
              </a:ext>
            </a:extLst>
          </p:cNvPr>
          <p:cNvSpPr txBox="1"/>
          <p:nvPr/>
        </p:nvSpPr>
        <p:spPr>
          <a:xfrm>
            <a:off x="8605349" y="4680930"/>
            <a:ext cx="10533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After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F8D69-897E-02DD-FDAC-FEE16EED20AD}"/>
              </a:ext>
            </a:extLst>
          </p:cNvPr>
          <p:cNvSpPr txBox="1"/>
          <p:nvPr/>
        </p:nvSpPr>
        <p:spPr>
          <a:xfrm rot="300000">
            <a:off x="2880000" y="4572000"/>
            <a:ext cx="2736000" cy="503999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000" b="1" dirty="0">
                <a:ln/>
                <a:solidFill>
                  <a:schemeClr val="accent4">
                    <a:lumMod val="75000"/>
                  </a:schemeClr>
                </a:solidFill>
              </a:rPr>
              <a:t>Spares strategy in place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AF2991-A0E8-9754-78AB-5AA33724A818}"/>
              </a:ext>
            </a:extLst>
          </p:cNvPr>
          <p:cNvSpPr txBox="1"/>
          <p:nvPr/>
        </p:nvSpPr>
        <p:spPr>
          <a:xfrm rot="300000">
            <a:off x="2880000" y="5976000"/>
            <a:ext cx="2736000" cy="503999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000" b="1" dirty="0">
                <a:ln/>
                <a:solidFill>
                  <a:schemeClr val="accent1"/>
                </a:solidFill>
              </a:rPr>
              <a:t>No spares!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771230-5DC5-2371-CB65-157EC2387BA8}"/>
              </a:ext>
            </a:extLst>
          </p:cNvPr>
          <p:cNvSpPr txBox="1"/>
          <p:nvPr/>
        </p:nvSpPr>
        <p:spPr>
          <a:xfrm>
            <a:off x="8478000" y="288000"/>
            <a:ext cx="1312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Before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F81473-6AA8-1619-EABF-BC7C89AA90C8}"/>
              </a:ext>
            </a:extLst>
          </p:cNvPr>
          <p:cNvSpPr txBox="1"/>
          <p:nvPr/>
        </p:nvSpPr>
        <p:spPr>
          <a:xfrm rot="300000">
            <a:off x="2880000" y="1800000"/>
            <a:ext cx="2736000" cy="503999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000" b="1" dirty="0">
                <a:ln/>
                <a:solidFill>
                  <a:schemeClr val="accent4">
                    <a:lumMod val="75000"/>
                  </a:schemeClr>
                </a:solidFill>
              </a:rPr>
              <a:t>Consolidation planned</a:t>
            </a:r>
          </a:p>
        </p:txBody>
      </p:sp>
    </p:spTree>
    <p:extLst>
      <p:ext uri="{BB962C8B-B14F-4D97-AF65-F5344CB8AC3E}">
        <p14:creationId xmlns:p14="http://schemas.microsoft.com/office/powerpoint/2010/main" val="146594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DA45C1-295B-3CC9-C201-75755E706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41B89-A560-B163-157D-70ADF3803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10.12.24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88C2F-7EAB-9FB6-B61B-243B5E4B5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JAP24 - Kevin Li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265AA-31F4-B351-E025-0681DE412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9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6E8D65-21CF-9B05-947F-F7270FC48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Critical equipment – pushing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ABE94-87A2-D060-27B6-8E4D809E5D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900000"/>
            <a:ext cx="6120000" cy="5256000"/>
          </a:xfrm>
        </p:spPr>
        <p:txBody>
          <a:bodyPr/>
          <a:lstStyle/>
          <a:p>
            <a:pPr algn="just"/>
            <a:r>
              <a:rPr lang="en-US" dirty="0"/>
              <a:t>Still quite a few construction sited to meld equipment and operations: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PC ripples – where do all the noises come from?</a:t>
            </a:r>
          </a:p>
          <a:p>
            <a:pPr lvl="1" algn="just"/>
            <a:r>
              <a:rPr lang="en-US" dirty="0"/>
              <a:t>RF – still struggling, when can we have the power?</a:t>
            </a:r>
          </a:p>
          <a:p>
            <a:pPr lvl="1" algn="just"/>
            <a:r>
              <a:rPr lang="en-US" dirty="0"/>
              <a:t>To see or not to see! BGI, </a:t>
            </a:r>
            <a:r>
              <a:rPr lang="en-US" dirty="0" err="1"/>
              <a:t>wirescanners</a:t>
            </a:r>
            <a:r>
              <a:rPr lang="en-US" dirty="0"/>
              <a:t>, secondary emission…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Are we really ready to operate our equipment at the highest possible performance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LIU reliability run for equipment validation, beam setting up, diagnostics and monitoring, etc.</a:t>
            </a:r>
          </a:p>
          <a:p>
            <a:pPr lvl="1" algn="just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1DB6B6-2445-4EC7-1768-FF124A038BD1}"/>
              </a:ext>
            </a:extLst>
          </p:cNvPr>
          <p:cNvSpPr txBox="1"/>
          <p:nvPr/>
        </p:nvSpPr>
        <p:spPr>
          <a:xfrm>
            <a:off x="864000" y="4680000"/>
            <a:ext cx="5040000" cy="648000"/>
          </a:xfrm>
          <a:prstGeom prst="roundRect">
            <a:avLst>
              <a:gd name="adj" fmla="val 37591"/>
            </a:avLst>
          </a:prstGeom>
          <a:solidFill>
            <a:schemeClr val="bg1">
              <a:alpha val="80000"/>
            </a:schemeClr>
          </a:solidFill>
          <a:ln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S2: Consequences and opportunities of Run 3 extension </a:t>
            </a:r>
            <a:br>
              <a:rPr lang="en-US" sz="1600" b="1" dirty="0">
                <a:solidFill>
                  <a:srgbClr val="7030A0"/>
                </a:solidFill>
                <a:sym typeface="Wingdings" pitchFamily="2" charset="2"/>
              </a:rPr>
            </a:br>
            <a:r>
              <a:rPr lang="en-US" sz="1600" b="1" dirty="0">
                <a:solidFill>
                  <a:srgbClr val="7030A0"/>
                </a:solidFill>
                <a:sym typeface="Wingdings" pitchFamily="2" charset="2"/>
              </a:rPr>
              <a:t>(for commissioning)</a:t>
            </a:r>
            <a:r>
              <a:rPr lang="en-GB" sz="1600" b="1" dirty="0">
                <a:solidFill>
                  <a:srgbClr val="7030A0"/>
                </a:solidFill>
                <a:sym typeface="Wingdings" pitchFamily="2" charset="2"/>
              </a:rPr>
              <a:t> – </a:t>
            </a:r>
            <a:r>
              <a:rPr lang="en-US" sz="1600" b="1" dirty="0">
                <a:solidFill>
                  <a:srgbClr val="7030A0"/>
                </a:solidFill>
              </a:rPr>
              <a:t>P. </a:t>
            </a:r>
            <a:r>
              <a:rPr lang="en-US" sz="1600" b="1" dirty="0" err="1">
                <a:solidFill>
                  <a:srgbClr val="7030A0"/>
                </a:solidFill>
              </a:rPr>
              <a:t>Zisopoulos</a:t>
            </a:r>
            <a:endParaRPr lang="en-US" sz="1600" b="1" dirty="0">
              <a:ln/>
              <a:solidFill>
                <a:srgbClr val="7030A0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4A87951-0C4B-8594-0DA0-2AC902804994}"/>
              </a:ext>
            </a:extLst>
          </p:cNvPr>
          <p:cNvSpPr/>
          <p:nvPr/>
        </p:nvSpPr>
        <p:spPr>
          <a:xfrm>
            <a:off x="360001" y="900000"/>
            <a:ext cx="5760000" cy="5040000"/>
          </a:xfrm>
          <a:prstGeom prst="roundRect">
            <a:avLst>
              <a:gd name="adj" fmla="val 4612"/>
            </a:avLst>
          </a:prstGeom>
          <a:solidFill>
            <a:schemeClr val="tx2">
              <a:alpha val="90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968CD56-2FA3-2020-A52F-8800894C1F83}"/>
              </a:ext>
            </a:extLst>
          </p:cNvPr>
          <p:cNvGrpSpPr>
            <a:grpSpLocks noChangeAspect="1"/>
          </p:cNvGrpSpPr>
          <p:nvPr/>
        </p:nvGrpSpPr>
        <p:grpSpPr>
          <a:xfrm>
            <a:off x="720000" y="900000"/>
            <a:ext cx="5040000" cy="5040000"/>
            <a:chOff x="2808000" y="252000"/>
            <a:chExt cx="6588000" cy="6588000"/>
          </a:xfrm>
        </p:grpSpPr>
        <p:pic>
          <p:nvPicPr>
            <p:cNvPr id="10" name="Picture 2" descr="Premium Photo | Abstract yin yang symbol">
              <a:extLst>
                <a:ext uri="{FF2B5EF4-FFF2-40B4-BE49-F238E27FC236}">
                  <a16:creationId xmlns:a16="http://schemas.microsoft.com/office/drawing/2014/main" id="{90A8DD16-BF15-9FBF-0DDE-8A0C4ABBF2E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alphaModFix amt="8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50" b="93930" l="6550" r="92013">
                          <a14:foregroundMark x1="8466" y1="43450" x2="8466" y2="43450"/>
                          <a14:foregroundMark x1="42652" y1="9744" x2="42652" y2="9744"/>
                          <a14:foregroundMark x1="43450" y1="6550" x2="43450" y2="6550"/>
                          <a14:foregroundMark x1="16773" y1="20288" x2="16773" y2="20288"/>
                          <a14:foregroundMark x1="17252" y1="18211" x2="17252" y2="18211"/>
                          <a14:foregroundMark x1="18211" y1="14856" x2="18211" y2="14856"/>
                          <a14:foregroundMark x1="24121" y1="15655" x2="24121" y2="15655"/>
                          <a14:foregroundMark x1="91374" y1="49681" x2="91374" y2="49681"/>
                          <a14:foregroundMark x1="91054" y1="41853" x2="91054" y2="41853"/>
                          <a14:foregroundMark x1="91693" y1="48243" x2="91693" y2="48243"/>
                          <a14:foregroundMark x1="91853" y1="49201" x2="91853" y2="49201"/>
                          <a14:foregroundMark x1="92013" y1="46166" x2="92013" y2="46166"/>
                          <a14:foregroundMark x1="53195" y1="92652" x2="53195" y2="92652"/>
                          <a14:foregroundMark x1="41693" y1="93930" x2="41693" y2="93930"/>
                          <a14:foregroundMark x1="39297" y1="93770" x2="39297" y2="93770"/>
                          <a14:foregroundMark x1="37061" y1="93291" x2="37061" y2="93291"/>
                          <a14:foregroundMark x1="35144" y1="92812" x2="35144" y2="92812"/>
                          <a14:foregroundMark x1="11502" y1="29553" x2="11502" y2="29553"/>
                          <a14:foregroundMark x1="10863" y1="29233" x2="10863" y2="29233"/>
                          <a14:foregroundMark x1="8946" y1="28594" x2="8946" y2="28594"/>
                          <a14:foregroundMark x1="6550" y1="39137" x2="6550" y2="39137"/>
                          <a14:foregroundMark x1="6709" y1="40735" x2="6709" y2="40735"/>
                          <a14:foregroundMark x1="14058" y1="72843" x2="14058" y2="72843"/>
                          <a14:foregroundMark x1="11502" y1="70128" x2="11502" y2="70128"/>
                          <a14:foregroundMark x1="22045" y1="84824" x2="22045" y2="84824"/>
                          <a14:foregroundMark x1="25399" y1="87859" x2="25399" y2="87859"/>
                          <a14:foregroundMark x1="26518" y1="88019" x2="26518" y2="88019"/>
                          <a14:foregroundMark x1="30831" y1="90575" x2="30831" y2="90575"/>
                          <a14:foregroundMark x1="25399" y1="14058" x2="25399" y2="14058"/>
                          <a14:foregroundMark x1="25240" y1="12300" x2="25240" y2="12300"/>
                          <a14:foregroundMark x1="23962" y1="10703" x2="23962" y2="10703"/>
                          <a14:foregroundMark x1="19329" y1="13099" x2="19329" y2="13099"/>
                          <a14:foregroundMark x1="17412" y1="16294" x2="17412" y2="16294"/>
                          <a14:foregroundMark x1="16933" y1="17732" x2="16933" y2="17732"/>
                          <a14:foregroundMark x1="14537" y1="20128" x2="14537" y2="2012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4" t="6298" r="5558" b="4464"/>
            <a:stretch/>
          </p:blipFill>
          <p:spPr bwMode="auto">
            <a:xfrm>
              <a:off x="2808000" y="252000"/>
              <a:ext cx="6588000" cy="65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11" name="Content Placeholder 6">
              <a:extLst>
                <a:ext uri="{FF2B5EF4-FFF2-40B4-BE49-F238E27FC236}">
                  <a16:creationId xmlns:a16="http://schemas.microsoft.com/office/drawing/2014/main" id="{1A2F367F-3F68-7C4E-47C5-37472945EEE9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582000" y="900000"/>
            <a:ext cx="5040000" cy="5040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" r:lo="rId6" r:qs="rId7" r:cs="rId8"/>
            </a:graphicData>
          </a:graphic>
        </p:graphicFrame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27E504E-5B3E-838D-942E-17BB7C46A111}"/>
              </a:ext>
            </a:extLst>
          </p:cNvPr>
          <p:cNvSpPr/>
          <p:nvPr/>
        </p:nvSpPr>
        <p:spPr>
          <a:xfrm>
            <a:off x="6840000" y="900000"/>
            <a:ext cx="5040000" cy="5040000"/>
          </a:xfrm>
          <a:prstGeom prst="roundRect">
            <a:avLst>
              <a:gd name="adj" fmla="val 4612"/>
            </a:avLst>
          </a:prstGeom>
          <a:solidFill>
            <a:schemeClr val="lt1">
              <a:alpha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en-US" dirty="0"/>
              <a:t>Different methods for taming the equipment: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Controlling equipment – effective  approach where understanding is (too) complex or secondary, and priority is control for stable beam delivery</a:t>
            </a:r>
          </a:p>
          <a:p>
            <a:pPr marL="342900" indent="-342900" algn="just">
              <a:buFont typeface="+mj-lt"/>
              <a:buAutoNum type="arabicPeriod"/>
            </a:pPr>
            <a:endParaRPr lang="en-US" sz="1600" dirty="0"/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Modeling equipment – robust and sustainable solution by understanding and fixing the problem at the source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21" name="Picture 4" descr="Front Dual-Rate Coil Springs, Stock Height | 1978-88 GM G-Body | Pair -  Rides By Kam">
            <a:extLst>
              <a:ext uri="{FF2B5EF4-FFF2-40B4-BE49-F238E27FC236}">
                <a16:creationId xmlns:a16="http://schemas.microsoft.com/office/drawing/2014/main" id="{07E875FB-EDD6-16A1-59B4-0B7BB9A105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2" t="6850" r="50420"/>
          <a:stretch/>
        </p:blipFill>
        <p:spPr bwMode="auto">
          <a:xfrm rot="-1200000">
            <a:off x="10332000" y="4391573"/>
            <a:ext cx="360000" cy="83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Automotive Springs | Car Springs &amp; Suspension Springs | MW Components">
            <a:extLst>
              <a:ext uri="{FF2B5EF4-FFF2-40B4-BE49-F238E27FC236}">
                <a16:creationId xmlns:a16="http://schemas.microsoft.com/office/drawing/2014/main" id="{2C7A4B3B-62DD-C967-051F-3D3E76DF50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98" t="6561" r="2546" b="11879"/>
          <a:stretch/>
        </p:blipFill>
        <p:spPr bwMode="auto">
          <a:xfrm rot="1800000">
            <a:off x="10584000" y="4319573"/>
            <a:ext cx="360000" cy="78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Automotive Springs | Car Springs &amp; Suspension Springs | MW Components">
            <a:extLst>
              <a:ext uri="{FF2B5EF4-FFF2-40B4-BE49-F238E27FC236}">
                <a16:creationId xmlns:a16="http://schemas.microsoft.com/office/drawing/2014/main" id="{48908818-51DF-4E35-7F98-629C7B4058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98" t="6561" r="2546" b="11879"/>
          <a:stretch/>
        </p:blipFill>
        <p:spPr bwMode="auto">
          <a:xfrm rot="-2400000">
            <a:off x="8064000" y="4313918"/>
            <a:ext cx="360000" cy="78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Front Dual-Rate Coil Springs, Stock Height | 1978-88 GM G-Body | Pair -  Rides By Kam">
            <a:extLst>
              <a:ext uri="{FF2B5EF4-FFF2-40B4-BE49-F238E27FC236}">
                <a16:creationId xmlns:a16="http://schemas.microsoft.com/office/drawing/2014/main" id="{3B85515F-D9BF-8417-98C8-DEB417159B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2" t="6850" r="50420"/>
          <a:stretch/>
        </p:blipFill>
        <p:spPr bwMode="auto">
          <a:xfrm rot="600000">
            <a:off x="8208000" y="4355573"/>
            <a:ext cx="360000" cy="83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r/HotWheels - An articulated suspension that allows for an adjustable stance from high to low and even drops to a three-wheel motion">
            <a:extLst>
              <a:ext uri="{FF2B5EF4-FFF2-40B4-BE49-F238E27FC236}">
                <a16:creationId xmlns:a16="http://schemas.microsoft.com/office/drawing/2014/main" id="{284FDB0C-2759-3409-E745-5E90AD3170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96" b="27407"/>
          <a:stretch/>
        </p:blipFill>
        <p:spPr bwMode="auto">
          <a:xfrm>
            <a:off x="6840000" y="3599573"/>
            <a:ext cx="5040000" cy="1867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Lowering Springs at Rs 13000 | Coil Springs in Ichalkaranji | ID:  23403171088">
            <a:extLst>
              <a:ext uri="{FF2B5EF4-FFF2-40B4-BE49-F238E27FC236}">
                <a16:creationId xmlns:a16="http://schemas.microsoft.com/office/drawing/2014/main" id="{1350E8E8-8B13-9CD7-BF3D-0515C8AC17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7" t="22828" r="46977" b="55903"/>
          <a:stretch/>
        </p:blipFill>
        <p:spPr bwMode="auto">
          <a:xfrm rot="2700000">
            <a:off x="8640000" y="4715573"/>
            <a:ext cx="288000" cy="29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Lowering Springs at Rs 13000 | Coil Springs in Ichalkaranji | ID:  23403171088">
            <a:extLst>
              <a:ext uri="{FF2B5EF4-FFF2-40B4-BE49-F238E27FC236}">
                <a16:creationId xmlns:a16="http://schemas.microsoft.com/office/drawing/2014/main" id="{57DB638F-4EDB-8095-9192-63A0AF0E92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7" t="22828" r="46977" b="55903"/>
          <a:stretch/>
        </p:blipFill>
        <p:spPr bwMode="auto">
          <a:xfrm rot="-3000000">
            <a:off x="9936000" y="4679573"/>
            <a:ext cx="288000" cy="29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Doughnut 27">
            <a:extLst>
              <a:ext uri="{FF2B5EF4-FFF2-40B4-BE49-F238E27FC236}">
                <a16:creationId xmlns:a16="http://schemas.microsoft.com/office/drawing/2014/main" id="{7C6312BD-4BEA-6607-DBC3-4027D36A7F1D}"/>
              </a:ext>
            </a:extLst>
          </p:cNvPr>
          <p:cNvSpPr>
            <a:spLocks noChangeAspect="1"/>
          </p:cNvSpPr>
          <p:nvPr/>
        </p:nvSpPr>
        <p:spPr>
          <a:xfrm>
            <a:off x="10188000" y="4787573"/>
            <a:ext cx="720000" cy="720000"/>
          </a:xfrm>
          <a:prstGeom prst="don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ughnut 30">
            <a:extLst>
              <a:ext uri="{FF2B5EF4-FFF2-40B4-BE49-F238E27FC236}">
                <a16:creationId xmlns:a16="http://schemas.microsoft.com/office/drawing/2014/main" id="{07B87987-5DE5-8BEA-7814-7FEF5305F29A}"/>
              </a:ext>
            </a:extLst>
          </p:cNvPr>
          <p:cNvSpPr>
            <a:spLocks noChangeAspect="1"/>
          </p:cNvSpPr>
          <p:nvPr/>
        </p:nvSpPr>
        <p:spPr>
          <a:xfrm>
            <a:off x="8100000" y="4787573"/>
            <a:ext cx="720000" cy="720000"/>
          </a:xfrm>
          <a:prstGeom prst="don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0" name="Picture 12" descr="Square Tires Royalty-Free Images, Stock Photos &amp; Pictures | Shutterstock">
            <a:extLst>
              <a:ext uri="{FF2B5EF4-FFF2-40B4-BE49-F238E27FC236}">
                <a16:creationId xmlns:a16="http://schemas.microsoft.com/office/drawing/2014/main" id="{0B7321F8-2EE6-0E59-3F7A-0BFD565263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752"/>
          <a:stretch/>
        </p:blipFill>
        <p:spPr bwMode="auto">
          <a:xfrm>
            <a:off x="9972000" y="4535573"/>
            <a:ext cx="1080000" cy="111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2" descr="Square Tires Royalty-Free Images, Stock Photos &amp; Pictures | Shutterstock">
            <a:extLst>
              <a:ext uri="{FF2B5EF4-FFF2-40B4-BE49-F238E27FC236}">
                <a16:creationId xmlns:a16="http://schemas.microsoft.com/office/drawing/2014/main" id="{FFD7A2B8-0289-8603-B3F2-70B2BCDF7C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752"/>
          <a:stretch/>
        </p:blipFill>
        <p:spPr bwMode="auto">
          <a:xfrm>
            <a:off x="7848000" y="4535573"/>
            <a:ext cx="1080000" cy="111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92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9" grpId="0" animBg="1"/>
      <p:bldP spid="7" grpId="0" animBg="1"/>
      <p:bldP spid="8" grpId="0" animBg="1"/>
      <p:bldP spid="28" grpId="0" animBg="1"/>
      <p:bldP spid="31" grpId="0" animBg="1"/>
    </p:bldLst>
  </p:timing>
</p:sld>
</file>

<file path=ppt/theme/theme1.xml><?xml version="1.0" encoding="utf-8"?>
<a:theme xmlns:a="http://schemas.openxmlformats.org/drawingml/2006/main" name="Office 2013 - 2022 Theme">
  <a:themeElements>
    <a:clrScheme name="Material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2724"/>
      </a:accent1>
      <a:accent2>
        <a:srgbClr val="FF9800"/>
      </a:accent2>
      <a:accent3>
        <a:srgbClr val="FFC107"/>
      </a:accent3>
      <a:accent4>
        <a:srgbClr val="4CAF50"/>
      </a:accent4>
      <a:accent5>
        <a:srgbClr val="2096F3"/>
      </a:accent5>
      <a:accent6>
        <a:srgbClr val="3F51B5"/>
      </a:accent6>
      <a:hlink>
        <a:srgbClr val="673AB7"/>
      </a:hlink>
      <a:folHlink>
        <a:srgbClr val="E91E63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25270</TotalTime>
  <Words>4791</Words>
  <Application>Microsoft Macintosh PowerPoint</Application>
  <PresentationFormat>Widescreen</PresentationFormat>
  <Paragraphs>805</Paragraphs>
  <Slides>50</Slides>
  <Notes>10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6" baseType="lpstr">
      <vt:lpstr>Arial</vt:lpstr>
      <vt:lpstr>Calibri</vt:lpstr>
      <vt:lpstr>Calibri Light</vt:lpstr>
      <vt:lpstr>Cambria Math</vt:lpstr>
      <vt:lpstr>Wingdings</vt:lpstr>
      <vt:lpstr>Office 2013 - 2022 Theme</vt:lpstr>
      <vt:lpstr>PowerPoint Presentation</vt:lpstr>
      <vt:lpstr>JAP24  Injectors performance overview and highlights in 2024</vt:lpstr>
      <vt:lpstr>Setting the scene</vt:lpstr>
      <vt:lpstr>Setting the scene</vt:lpstr>
      <vt:lpstr>Setting the scene</vt:lpstr>
      <vt:lpstr>‘24 critical equipment events</vt:lpstr>
      <vt:lpstr>‘24 critical equipment events</vt:lpstr>
      <vt:lpstr>‘24 critical equipment events</vt:lpstr>
      <vt:lpstr>Critical equipment – pushing performance</vt:lpstr>
      <vt:lpstr>Equipment tamed via modeling – wirescanner impedance</vt:lpstr>
      <vt:lpstr>Equipment tamed via control – noise on main PCs</vt:lpstr>
      <vt:lpstr>24: LHC proton beam performance</vt:lpstr>
      <vt:lpstr>24: LHC &amp;(LIU) proton beam performance: in the pre-injectors</vt:lpstr>
      <vt:lpstr>24: LHC proton beam performance</vt:lpstr>
      <vt:lpstr>24: LIU beam performance</vt:lpstr>
      <vt:lpstr>24: LIU beam performance</vt:lpstr>
      <vt:lpstr>24: LIU beam performance</vt:lpstr>
      <vt:lpstr>24: LIU beam performance</vt:lpstr>
      <vt:lpstr>24: LIU beam performance</vt:lpstr>
      <vt:lpstr>24: LHC ion beam performance</vt:lpstr>
      <vt:lpstr>24: LHC ion beam performance</vt:lpstr>
      <vt:lpstr>24: LHC ion beam performance</vt:lpstr>
      <vt:lpstr>24: LHC ion beam performance</vt:lpstr>
      <vt:lpstr>24: FT beams performance</vt:lpstr>
      <vt:lpstr>24: FT beams performance</vt:lpstr>
      <vt:lpstr>24: FT beams performance</vt:lpstr>
      <vt:lpstr>Equipment automation</vt:lpstr>
      <vt:lpstr>Process automation</vt:lpstr>
      <vt:lpstr>Summary and conclusions</vt:lpstr>
      <vt:lpstr>PowerPoint Presentation</vt:lpstr>
      <vt:lpstr>24: LHC ion beam performance</vt:lpstr>
      <vt:lpstr>24: LHC proton beam performance</vt:lpstr>
      <vt:lpstr>24: LHC proton beam performance</vt:lpstr>
      <vt:lpstr>24: LHC proton beam performance</vt:lpstr>
      <vt:lpstr>24: LHC proton beam performance</vt:lpstr>
      <vt:lpstr>24: LHC proton beam performance</vt:lpstr>
      <vt:lpstr>24: LIU beam performance</vt:lpstr>
      <vt:lpstr>24: LHC ion beam performance</vt:lpstr>
      <vt:lpstr>‘24 critical equipment events</vt:lpstr>
      <vt:lpstr>‘24 critical equipment events</vt:lpstr>
      <vt:lpstr>‘24 critical equipment events</vt:lpstr>
      <vt:lpstr>S2: equipment wielded by operations</vt:lpstr>
      <vt:lpstr>S3: equipment tamed via modeling</vt:lpstr>
      <vt:lpstr>S4: modeling impacts on operations</vt:lpstr>
      <vt:lpstr>S5: modeling and controls united</vt:lpstr>
      <vt:lpstr>S6: equipment with some extra control</vt:lpstr>
      <vt:lpstr>S7: controls for operation – a peak into the future</vt:lpstr>
      <vt:lpstr>Equipment tamed via modeling – BGI failures</vt:lpstr>
      <vt:lpstr>Equipment tamed via control – ‘24 hysteresis modeling</vt:lpstr>
      <vt:lpstr>Equipment tamed via control – ‘24 hysteresis modeling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Kevin Shing Bruce Li</cp:lastModifiedBy>
  <cp:revision>2304</cp:revision>
  <cp:lastPrinted>2017-06-26T15:05:53Z</cp:lastPrinted>
  <dcterms:created xsi:type="dcterms:W3CDTF">2015-10-12T18:31:23Z</dcterms:created>
  <dcterms:modified xsi:type="dcterms:W3CDTF">2024-12-10T06:00:03Z</dcterms:modified>
</cp:coreProperties>
</file>