
<file path=[Content_Types].xml><?xml version="1.0" encoding="utf-8"?>
<Types xmlns="http://schemas.openxmlformats.org/package/2006/content-types">
  <Default Extension="01" ContentType="image/png"/>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2"/>
  </p:notesMasterIdLst>
  <p:handoutMasterIdLst>
    <p:handoutMasterId r:id="rId33"/>
  </p:handoutMasterIdLst>
  <p:sldIdLst>
    <p:sldId id="259" r:id="rId2"/>
    <p:sldId id="310" r:id="rId3"/>
    <p:sldId id="311" r:id="rId4"/>
    <p:sldId id="317" r:id="rId5"/>
    <p:sldId id="263" r:id="rId6"/>
    <p:sldId id="304" r:id="rId7"/>
    <p:sldId id="313" r:id="rId8"/>
    <p:sldId id="314" r:id="rId9"/>
    <p:sldId id="330" r:id="rId10"/>
    <p:sldId id="315" r:id="rId11"/>
    <p:sldId id="316" r:id="rId12"/>
    <p:sldId id="329" r:id="rId13"/>
    <p:sldId id="331" r:id="rId14"/>
    <p:sldId id="328" r:id="rId15"/>
    <p:sldId id="333" r:id="rId16"/>
    <p:sldId id="318" r:id="rId17"/>
    <p:sldId id="282" r:id="rId18"/>
    <p:sldId id="322" r:id="rId19"/>
    <p:sldId id="319" r:id="rId20"/>
    <p:sldId id="320" r:id="rId21"/>
    <p:sldId id="321" r:id="rId22"/>
    <p:sldId id="332" r:id="rId23"/>
    <p:sldId id="323" r:id="rId24"/>
    <p:sldId id="324" r:id="rId25"/>
    <p:sldId id="268" r:id="rId26"/>
    <p:sldId id="325" r:id="rId27"/>
    <p:sldId id="326" r:id="rId28"/>
    <p:sldId id="258" r:id="rId29"/>
    <p:sldId id="334"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81"/>
    <p:restoredTop sz="94686"/>
  </p:normalViewPr>
  <p:slideViewPr>
    <p:cSldViewPr snapToObjects="1">
      <p:cViewPr varScale="1">
        <p:scale>
          <a:sx n="114" d="100"/>
          <a:sy n="114" d="100"/>
        </p:scale>
        <p:origin x="192" y="3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Users\silviaschuh\cernbox_old\Documents\0CMA\BE\BE-EA\Coordination\Scheduling\Operation%202024\20241204_UserInstallationStat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Users/silviaschuh/cernbox_old/Documents/0CMA/BE/BE-EA/Coordination/Scheduling/Operation%202024/20241204_UserInstallationStat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oleObject" Target="file:////Users/dipanwitabanerjee/Documents/EHN2_Docs/East%20Area/2024%20Operations/Operation_tunin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2024 Run - # of infrastructure</a:t>
            </a:r>
            <a:r>
              <a:rPr lang="en-GB" baseline="0"/>
              <a:t> Changes</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CH"/>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'Summary of data'!$K$9:$K$10</c:f>
              <c:strCache>
                <c:ptCount val="2"/>
                <c:pt idx="0">
                  <c:v>parasitic/parallel user</c:v>
                </c:pt>
              </c:strCache>
            </c:strRef>
          </c:tx>
          <c:spPr>
            <a:solidFill>
              <a:schemeClr val="accent1"/>
            </a:solidFill>
            <a:ln>
              <a:noFill/>
            </a:ln>
            <a:effectLst/>
            <a:sp3d/>
          </c:spPr>
          <c:invertIfNegative val="0"/>
          <c:cat>
            <c:strRef>
              <c:f>'Summary of data'!$J$11:$J$13</c:f>
              <c:strCache>
                <c:ptCount val="3"/>
                <c:pt idx="0">
                  <c:v>Total</c:v>
                </c:pt>
                <c:pt idx="1">
                  <c:v>NA</c:v>
                </c:pt>
                <c:pt idx="2">
                  <c:v>EA</c:v>
                </c:pt>
              </c:strCache>
            </c:strRef>
          </c:cat>
          <c:val>
            <c:numRef>
              <c:f>'Summary of data'!$K$11:$K$13</c:f>
              <c:numCache>
                <c:formatCode>General</c:formatCode>
                <c:ptCount val="3"/>
                <c:pt idx="0">
                  <c:v>68</c:v>
                </c:pt>
                <c:pt idx="1">
                  <c:v>61</c:v>
                </c:pt>
                <c:pt idx="2">
                  <c:v>7</c:v>
                </c:pt>
              </c:numCache>
            </c:numRef>
          </c:val>
          <c:extLst>
            <c:ext xmlns:c16="http://schemas.microsoft.com/office/drawing/2014/chart" uri="{C3380CC4-5D6E-409C-BE32-E72D297353CC}">
              <c16:uniqueId val="{00000000-2BAE-C94B-AA4F-93CDE2D36AF5}"/>
            </c:ext>
          </c:extLst>
        </c:ser>
        <c:ser>
          <c:idx val="1"/>
          <c:order val="1"/>
          <c:tx>
            <c:strRef>
              <c:f>'Summary of data'!$L$9:$L$10</c:f>
              <c:strCache>
                <c:ptCount val="2"/>
                <c:pt idx="0">
                  <c:v>main user</c:v>
                </c:pt>
              </c:strCache>
            </c:strRef>
          </c:tx>
          <c:spPr>
            <a:solidFill>
              <a:schemeClr val="accent2"/>
            </a:solidFill>
            <a:ln>
              <a:noFill/>
            </a:ln>
            <a:effectLst/>
            <a:sp3d/>
          </c:spPr>
          <c:invertIfNegative val="0"/>
          <c:cat>
            <c:strRef>
              <c:f>'Summary of data'!$J$11:$J$13</c:f>
              <c:strCache>
                <c:ptCount val="3"/>
                <c:pt idx="0">
                  <c:v>Total</c:v>
                </c:pt>
                <c:pt idx="1">
                  <c:v>NA</c:v>
                </c:pt>
                <c:pt idx="2">
                  <c:v>EA</c:v>
                </c:pt>
              </c:strCache>
            </c:strRef>
          </c:cat>
          <c:val>
            <c:numRef>
              <c:f>'Summary of data'!$L$11:$L$13</c:f>
              <c:numCache>
                <c:formatCode>General</c:formatCode>
                <c:ptCount val="3"/>
                <c:pt idx="0">
                  <c:v>127</c:v>
                </c:pt>
                <c:pt idx="1">
                  <c:v>80</c:v>
                </c:pt>
                <c:pt idx="2">
                  <c:v>47</c:v>
                </c:pt>
              </c:numCache>
            </c:numRef>
          </c:val>
          <c:extLst>
            <c:ext xmlns:c16="http://schemas.microsoft.com/office/drawing/2014/chart" uri="{C3380CC4-5D6E-409C-BE32-E72D297353CC}">
              <c16:uniqueId val="{00000001-2BAE-C94B-AA4F-93CDE2D36AF5}"/>
            </c:ext>
          </c:extLst>
        </c:ser>
        <c:ser>
          <c:idx val="2"/>
          <c:order val="2"/>
          <c:tx>
            <c:strRef>
              <c:f>'Summary of data'!$M$9:$M$10</c:f>
              <c:strCache>
                <c:ptCount val="2"/>
                <c:pt idx="0">
                  <c:v># De/Installations</c:v>
                </c:pt>
              </c:strCache>
            </c:strRef>
          </c:tx>
          <c:spPr>
            <a:solidFill>
              <a:schemeClr val="accent3"/>
            </a:solidFill>
            <a:ln>
              <a:noFill/>
            </a:ln>
            <a:effectLst/>
            <a:sp3d/>
          </c:spPr>
          <c:invertIfNegative val="0"/>
          <c:cat>
            <c:strRef>
              <c:f>'Summary of data'!$J$11:$J$13</c:f>
              <c:strCache>
                <c:ptCount val="3"/>
                <c:pt idx="0">
                  <c:v>Total</c:v>
                </c:pt>
                <c:pt idx="1">
                  <c:v>NA</c:v>
                </c:pt>
                <c:pt idx="2">
                  <c:v>EA</c:v>
                </c:pt>
              </c:strCache>
            </c:strRef>
          </c:cat>
          <c:val>
            <c:numRef>
              <c:f>'Summary of data'!$M$11:$M$13</c:f>
              <c:numCache>
                <c:formatCode>General</c:formatCode>
                <c:ptCount val="3"/>
                <c:pt idx="0">
                  <c:v>195</c:v>
                </c:pt>
                <c:pt idx="1">
                  <c:v>141</c:v>
                </c:pt>
                <c:pt idx="2">
                  <c:v>54</c:v>
                </c:pt>
              </c:numCache>
            </c:numRef>
          </c:val>
          <c:extLst>
            <c:ext xmlns:c16="http://schemas.microsoft.com/office/drawing/2014/chart" uri="{C3380CC4-5D6E-409C-BE32-E72D297353CC}">
              <c16:uniqueId val="{00000002-2BAE-C94B-AA4F-93CDE2D36AF5}"/>
            </c:ext>
          </c:extLst>
        </c:ser>
        <c:dLbls>
          <c:showLegendKey val="0"/>
          <c:showVal val="0"/>
          <c:showCatName val="0"/>
          <c:showSerName val="0"/>
          <c:showPercent val="0"/>
          <c:showBubbleSize val="0"/>
        </c:dLbls>
        <c:gapWidth val="150"/>
        <c:shape val="box"/>
        <c:axId val="1229535536"/>
        <c:axId val="1229915136"/>
        <c:axId val="1232449520"/>
      </c:bar3DChart>
      <c:catAx>
        <c:axId val="12295355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229915136"/>
        <c:crosses val="autoZero"/>
        <c:auto val="1"/>
        <c:lblAlgn val="ctr"/>
        <c:lblOffset val="100"/>
        <c:noMultiLvlLbl val="0"/>
      </c:catAx>
      <c:valAx>
        <c:axId val="12299151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229535536"/>
        <c:crosses val="autoZero"/>
        <c:crossBetween val="between"/>
      </c:valAx>
      <c:serAx>
        <c:axId val="1232449520"/>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229915136"/>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accent1"/>
      </a:solidFill>
    </a:ln>
    <a:effectLst/>
  </c:spPr>
  <c:txPr>
    <a:bodyPr/>
    <a:lstStyle/>
    <a:p>
      <a:pPr>
        <a:defRPr/>
      </a:pPr>
      <a:endParaRPr lang="en-CH"/>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1"/>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CH"/>
        </a:p>
      </c:txPr>
    </c:title>
    <c:autoTitleDeleted val="0"/>
    <c:view3D>
      <c:rotX val="15"/>
      <c:rotY val="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'Summary of data'!$K$35:$K$36</c:f>
              <c:strCache>
                <c:ptCount val="2"/>
                <c:pt idx="0">
                  <c:v># of distinct installation days</c:v>
                </c:pt>
              </c:strCache>
            </c:strRef>
          </c:tx>
          <c:dPt>
            <c:idx val="0"/>
            <c:bubble3D val="0"/>
            <c:spPr>
              <a:solidFill>
                <a:schemeClr val="accent1"/>
              </a:solidFill>
              <a:ln>
                <a:noFill/>
              </a:ln>
              <a:effectLst/>
              <a:sp3d/>
            </c:spPr>
            <c:extLst>
              <c:ext xmlns:c16="http://schemas.microsoft.com/office/drawing/2014/chart" uri="{C3380CC4-5D6E-409C-BE32-E72D297353CC}">
                <c16:uniqueId val="{00000001-CF7B-BD4C-959B-EAC08EF8E739}"/>
              </c:ext>
            </c:extLst>
          </c:dPt>
          <c:dPt>
            <c:idx val="1"/>
            <c:bubble3D val="0"/>
            <c:spPr>
              <a:solidFill>
                <a:schemeClr val="accent2"/>
              </a:solidFill>
              <a:ln>
                <a:noFill/>
              </a:ln>
              <a:effectLst/>
              <a:sp3d/>
            </c:spPr>
            <c:extLst>
              <c:ext xmlns:c16="http://schemas.microsoft.com/office/drawing/2014/chart" uri="{C3380CC4-5D6E-409C-BE32-E72D297353CC}">
                <c16:uniqueId val="{00000003-CF7B-BD4C-959B-EAC08EF8E739}"/>
              </c:ext>
            </c:extLst>
          </c:dPt>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ln>
                      <a:noFill/>
                    </a:ln>
                    <a:solidFill>
                      <a:schemeClr val="tx1">
                        <a:lumMod val="75000"/>
                        <a:lumOff val="25000"/>
                      </a:schemeClr>
                    </a:solidFill>
                    <a:latin typeface="+mn-lt"/>
                    <a:ea typeface="+mn-ea"/>
                    <a:cs typeface="+mn-cs"/>
                  </a:defRPr>
                </a:pPr>
                <a:endParaRPr lang="en-CH"/>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'Summary of data'!$J$37:$J$38</c:f>
              <c:strCache>
                <c:ptCount val="2"/>
                <c:pt idx="0">
                  <c:v>NA</c:v>
                </c:pt>
                <c:pt idx="1">
                  <c:v>EA</c:v>
                </c:pt>
              </c:strCache>
            </c:strRef>
          </c:cat>
          <c:val>
            <c:numRef>
              <c:f>'Summary of data'!$K$37:$K$38</c:f>
              <c:numCache>
                <c:formatCode>General</c:formatCode>
                <c:ptCount val="2"/>
                <c:pt idx="0">
                  <c:v>40</c:v>
                </c:pt>
                <c:pt idx="1">
                  <c:v>30</c:v>
                </c:pt>
              </c:numCache>
            </c:numRef>
          </c:val>
          <c:extLst>
            <c:ext xmlns:c16="http://schemas.microsoft.com/office/drawing/2014/chart" uri="{C3380CC4-5D6E-409C-BE32-E72D297353CC}">
              <c16:uniqueId val="{00000004-CF7B-BD4C-959B-EAC08EF8E739}"/>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accent1"/>
      </a:solidFill>
    </a:ln>
    <a:effectLst/>
  </c:spPr>
  <c:txPr>
    <a:bodyPr/>
    <a:lstStyle/>
    <a:p>
      <a:pPr>
        <a:defRPr/>
      </a:pPr>
      <a:endParaRPr lang="en-CH"/>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0" i="0" u="none" strike="noStrike" kern="1200" spc="0" baseline="0">
                <a:solidFill>
                  <a:schemeClr val="tx1">
                    <a:lumMod val="65000"/>
                    <a:lumOff val="35000"/>
                  </a:schemeClr>
                </a:solidFill>
                <a:latin typeface="+mn-lt"/>
                <a:ea typeface="+mn-ea"/>
                <a:cs typeface="+mn-cs"/>
              </a:defRPr>
            </a:pPr>
            <a:r>
              <a:rPr lang="en-GB" sz="1000"/>
              <a:t>Beam Composition</a:t>
            </a:r>
            <a:r>
              <a:rPr lang="en-GB" sz="1000" baseline="0"/>
              <a:t> Positive Beam - Target 1</a:t>
            </a:r>
            <a:endParaRPr lang="en-GB" sz="1000"/>
          </a:p>
        </c:rich>
      </c:tx>
      <c:overlay val="0"/>
      <c:spPr>
        <a:noFill/>
        <a:ln>
          <a:noFill/>
        </a:ln>
        <a:effectLst/>
      </c:spPr>
    </c:title>
    <c:autoTitleDeleted val="0"/>
    <c:plotArea>
      <c:layout/>
      <c:scatterChart>
        <c:scatterStyle val="lineMarker"/>
        <c:varyColors val="0"/>
        <c:ser>
          <c:idx val="5"/>
          <c:order val="0"/>
          <c:tx>
            <c:v>e+ 15 GeV</c:v>
          </c:tx>
          <c:spPr>
            <a:ln w="25400">
              <a:solidFill>
                <a:srgbClr val="00B050"/>
              </a:solidFill>
            </a:ln>
          </c:spPr>
          <c:marker>
            <c:symbol val="circle"/>
            <c:size val="5"/>
            <c:spPr>
              <a:solidFill>
                <a:srgbClr val="00B050"/>
              </a:solidFill>
              <a:ln>
                <a:noFill/>
              </a:ln>
            </c:spPr>
          </c:marker>
          <c:xVal>
            <c:numRef>
              <c:f>'15GeVp_BeamComp'!$A$2:$A$6</c:f>
              <c:numCache>
                <c:formatCode>General</c:formatCode>
                <c:ptCount val="5"/>
                <c:pt idx="0">
                  <c:v>10</c:v>
                </c:pt>
                <c:pt idx="1">
                  <c:v>8</c:v>
                </c:pt>
                <c:pt idx="2">
                  <c:v>6</c:v>
                </c:pt>
                <c:pt idx="3">
                  <c:v>3</c:v>
                </c:pt>
                <c:pt idx="4">
                  <c:v>1</c:v>
                </c:pt>
              </c:numCache>
            </c:numRef>
          </c:xVal>
          <c:yVal>
            <c:numRef>
              <c:f>'15GeVp_BeamComp'!$B$2:$B$6</c:f>
              <c:numCache>
                <c:formatCode>General</c:formatCode>
                <c:ptCount val="5"/>
                <c:pt idx="3">
                  <c:v>7.4999999999999997E-2</c:v>
                </c:pt>
                <c:pt idx="4">
                  <c:v>0.64</c:v>
                </c:pt>
              </c:numCache>
            </c:numRef>
          </c:yVal>
          <c:smooth val="0"/>
          <c:extLst>
            <c:ext xmlns:c16="http://schemas.microsoft.com/office/drawing/2014/chart" uri="{C3380CC4-5D6E-409C-BE32-E72D297353CC}">
              <c16:uniqueId val="{00000000-0ABE-974D-BE8E-191ECBCA0191}"/>
            </c:ext>
          </c:extLst>
        </c:ser>
        <c:ser>
          <c:idx val="7"/>
          <c:order val="1"/>
          <c:tx>
            <c:v>π 15 GeV</c:v>
          </c:tx>
          <c:spPr>
            <a:ln w="25400">
              <a:solidFill>
                <a:srgbClr val="FF0000"/>
              </a:solidFill>
            </a:ln>
          </c:spPr>
          <c:marker>
            <c:symbol val="diamond"/>
            <c:size val="5"/>
            <c:spPr>
              <a:solidFill>
                <a:srgbClr val="FF0000"/>
              </a:solidFill>
              <a:ln>
                <a:noFill/>
              </a:ln>
            </c:spPr>
          </c:marker>
          <c:xVal>
            <c:numRef>
              <c:f>'15GeVp_BeamComp'!$A$2:$A$6</c:f>
              <c:numCache>
                <c:formatCode>General</c:formatCode>
                <c:ptCount val="5"/>
                <c:pt idx="0">
                  <c:v>10</c:v>
                </c:pt>
                <c:pt idx="1">
                  <c:v>8</c:v>
                </c:pt>
                <c:pt idx="2">
                  <c:v>6</c:v>
                </c:pt>
                <c:pt idx="3">
                  <c:v>3</c:v>
                </c:pt>
                <c:pt idx="4">
                  <c:v>1</c:v>
                </c:pt>
              </c:numCache>
            </c:numRef>
          </c:xVal>
          <c:yVal>
            <c:numRef>
              <c:f>'15GeVp_BeamComp'!$D$2:$D$6</c:f>
              <c:numCache>
                <c:formatCode>General</c:formatCode>
                <c:ptCount val="5"/>
                <c:pt idx="0">
                  <c:v>3.6999999999999998E-2</c:v>
                </c:pt>
                <c:pt idx="1">
                  <c:v>0.13500000000000001</c:v>
                </c:pt>
                <c:pt idx="2">
                  <c:v>0.3</c:v>
                </c:pt>
                <c:pt idx="3">
                  <c:v>0.55000000000000004</c:v>
                </c:pt>
              </c:numCache>
            </c:numRef>
          </c:yVal>
          <c:smooth val="0"/>
          <c:extLst>
            <c:ext xmlns:c16="http://schemas.microsoft.com/office/drawing/2014/chart" uri="{C3380CC4-5D6E-409C-BE32-E72D297353CC}">
              <c16:uniqueId val="{00000002-0ABE-974D-BE8E-191ECBCA0191}"/>
            </c:ext>
          </c:extLst>
        </c:ser>
        <c:ser>
          <c:idx val="9"/>
          <c:order val="2"/>
          <c:tx>
            <c:v>p 15 GeV</c:v>
          </c:tx>
          <c:spPr>
            <a:ln w="25400">
              <a:solidFill>
                <a:srgbClr val="00B0F0"/>
              </a:solidFill>
            </a:ln>
          </c:spPr>
          <c:marker>
            <c:symbol val="diamond"/>
            <c:size val="5"/>
            <c:spPr>
              <a:solidFill>
                <a:srgbClr val="00B0F0"/>
              </a:solidFill>
              <a:ln>
                <a:noFill/>
              </a:ln>
            </c:spPr>
          </c:marker>
          <c:xVal>
            <c:numRef>
              <c:f>'15GeVp_BeamComp'!$A$2:$A$6</c:f>
              <c:numCache>
                <c:formatCode>General</c:formatCode>
                <c:ptCount val="5"/>
                <c:pt idx="0">
                  <c:v>10</c:v>
                </c:pt>
                <c:pt idx="1">
                  <c:v>8</c:v>
                </c:pt>
                <c:pt idx="2">
                  <c:v>6</c:v>
                </c:pt>
                <c:pt idx="3">
                  <c:v>3</c:v>
                </c:pt>
                <c:pt idx="4">
                  <c:v>1</c:v>
                </c:pt>
              </c:numCache>
            </c:numRef>
          </c:xVal>
          <c:yVal>
            <c:numRef>
              <c:f>'15GeVp_BeamComp'!$F$2:$F$6</c:f>
              <c:numCache>
                <c:formatCode>General</c:formatCode>
                <c:ptCount val="5"/>
                <c:pt idx="0">
                  <c:v>0.95</c:v>
                </c:pt>
                <c:pt idx="1">
                  <c:v>0.85499999999999998</c:v>
                </c:pt>
                <c:pt idx="2">
                  <c:v>0.68</c:v>
                </c:pt>
              </c:numCache>
            </c:numRef>
          </c:yVal>
          <c:smooth val="0"/>
          <c:extLst>
            <c:ext xmlns:c16="http://schemas.microsoft.com/office/drawing/2014/chart" uri="{C3380CC4-5D6E-409C-BE32-E72D297353CC}">
              <c16:uniqueId val="{00000003-0ABE-974D-BE8E-191ECBCA0191}"/>
            </c:ext>
          </c:extLst>
        </c:ser>
        <c:ser>
          <c:idx val="0"/>
          <c:order val="3"/>
          <c:tx>
            <c:v>p 24 GeV</c:v>
          </c:tx>
          <c:spPr>
            <a:ln w="25400" cap="rnd">
              <a:solidFill>
                <a:srgbClr val="00B0F0"/>
              </a:solidFill>
              <a:prstDash val="dash"/>
              <a:round/>
            </a:ln>
            <a:effectLst/>
          </c:spPr>
          <c:marker>
            <c:symbol val="circle"/>
            <c:size val="5"/>
            <c:spPr>
              <a:solidFill>
                <a:srgbClr val="00B0F0"/>
              </a:solidFill>
              <a:ln w="9525">
                <a:noFill/>
              </a:ln>
              <a:effectLst/>
            </c:spPr>
          </c:marker>
          <c:xVal>
            <c:numRef>
              <c:f>'15GeVp_BeamComp'!$A$11:$A$23</c:f>
              <c:numCache>
                <c:formatCode>General</c:formatCode>
                <c:ptCount val="13"/>
                <c:pt idx="0">
                  <c:v>0.5</c:v>
                </c:pt>
                <c:pt idx="1">
                  <c:v>1</c:v>
                </c:pt>
                <c:pt idx="2">
                  <c:v>1.5</c:v>
                </c:pt>
                <c:pt idx="3">
                  <c:v>2</c:v>
                </c:pt>
                <c:pt idx="4">
                  <c:v>2.5</c:v>
                </c:pt>
                <c:pt idx="5">
                  <c:v>3</c:v>
                </c:pt>
                <c:pt idx="6">
                  <c:v>3.5</c:v>
                </c:pt>
                <c:pt idx="7">
                  <c:v>4</c:v>
                </c:pt>
                <c:pt idx="8">
                  <c:v>5</c:v>
                </c:pt>
                <c:pt idx="9">
                  <c:v>6</c:v>
                </c:pt>
                <c:pt idx="10">
                  <c:v>8</c:v>
                </c:pt>
                <c:pt idx="11">
                  <c:v>10</c:v>
                </c:pt>
                <c:pt idx="12">
                  <c:v>11.5</c:v>
                </c:pt>
              </c:numCache>
            </c:numRef>
          </c:xVal>
          <c:yVal>
            <c:numRef>
              <c:f>'15GeVp_BeamComp'!$F$11:$F$23</c:f>
              <c:numCache>
                <c:formatCode>General</c:formatCode>
                <c:ptCount val="13"/>
                <c:pt idx="8">
                  <c:v>0.28599999999999998</c:v>
                </c:pt>
                <c:pt idx="9">
                  <c:v>0.372</c:v>
                </c:pt>
                <c:pt idx="10">
                  <c:v>0.53300000000000003</c:v>
                </c:pt>
                <c:pt idx="11">
                  <c:v>0.70699999999999996</c:v>
                </c:pt>
                <c:pt idx="12">
                  <c:v>0.76900000000000002</c:v>
                </c:pt>
              </c:numCache>
            </c:numRef>
          </c:yVal>
          <c:smooth val="0"/>
          <c:extLst>
            <c:ext xmlns:c16="http://schemas.microsoft.com/office/drawing/2014/chart" uri="{C3380CC4-5D6E-409C-BE32-E72D297353CC}">
              <c16:uniqueId val="{00000004-0ABE-974D-BE8E-191ECBCA0191}"/>
            </c:ext>
          </c:extLst>
        </c:ser>
        <c:ser>
          <c:idx val="2"/>
          <c:order val="4"/>
          <c:tx>
            <c:v>π+ 24 GeV</c:v>
          </c:tx>
          <c:spPr>
            <a:ln w="25400" cap="rnd">
              <a:solidFill>
                <a:srgbClr val="FF0000"/>
              </a:solidFill>
              <a:prstDash val="dash"/>
              <a:round/>
            </a:ln>
            <a:effectLst/>
          </c:spPr>
          <c:marker>
            <c:symbol val="circle"/>
            <c:size val="5"/>
            <c:spPr>
              <a:solidFill>
                <a:srgbClr val="FF0000"/>
              </a:solidFill>
              <a:ln w="9525">
                <a:noFill/>
              </a:ln>
              <a:effectLst/>
            </c:spPr>
          </c:marker>
          <c:xVal>
            <c:numRef>
              <c:f>'15GeVp_BeamComp'!$A$11:$A$23</c:f>
              <c:numCache>
                <c:formatCode>General</c:formatCode>
                <c:ptCount val="13"/>
                <c:pt idx="0">
                  <c:v>0.5</c:v>
                </c:pt>
                <c:pt idx="1">
                  <c:v>1</c:v>
                </c:pt>
                <c:pt idx="2">
                  <c:v>1.5</c:v>
                </c:pt>
                <c:pt idx="3">
                  <c:v>2</c:v>
                </c:pt>
                <c:pt idx="4">
                  <c:v>2.5</c:v>
                </c:pt>
                <c:pt idx="5">
                  <c:v>3</c:v>
                </c:pt>
                <c:pt idx="6">
                  <c:v>3.5</c:v>
                </c:pt>
                <c:pt idx="7">
                  <c:v>4</c:v>
                </c:pt>
                <c:pt idx="8">
                  <c:v>5</c:v>
                </c:pt>
                <c:pt idx="9">
                  <c:v>6</c:v>
                </c:pt>
                <c:pt idx="10">
                  <c:v>8</c:v>
                </c:pt>
                <c:pt idx="11">
                  <c:v>10</c:v>
                </c:pt>
                <c:pt idx="12">
                  <c:v>11.5</c:v>
                </c:pt>
              </c:numCache>
            </c:numRef>
          </c:xVal>
          <c:yVal>
            <c:numRef>
              <c:f>'15GeVp_BeamComp'!$D$11:$D$23</c:f>
              <c:numCache>
                <c:formatCode>General</c:formatCode>
                <c:ptCount val="13"/>
                <c:pt idx="2">
                  <c:v>0.26800000000000002</c:v>
                </c:pt>
                <c:pt idx="3">
                  <c:v>0.41399999999999998</c:v>
                </c:pt>
                <c:pt idx="4">
                  <c:v>0.5</c:v>
                </c:pt>
                <c:pt idx="5">
                  <c:v>0.55000000000000004</c:v>
                </c:pt>
                <c:pt idx="6">
                  <c:v>0.6</c:v>
                </c:pt>
                <c:pt idx="7">
                  <c:v>0.63</c:v>
                </c:pt>
                <c:pt idx="8">
                  <c:v>0.61</c:v>
                </c:pt>
                <c:pt idx="9">
                  <c:v>0.56499999999999995</c:v>
                </c:pt>
                <c:pt idx="10">
                  <c:v>0.37</c:v>
                </c:pt>
                <c:pt idx="11">
                  <c:v>0.24</c:v>
                </c:pt>
              </c:numCache>
            </c:numRef>
          </c:yVal>
          <c:smooth val="0"/>
          <c:extLst>
            <c:ext xmlns:c16="http://schemas.microsoft.com/office/drawing/2014/chart" uri="{C3380CC4-5D6E-409C-BE32-E72D297353CC}">
              <c16:uniqueId val="{00000005-0ABE-974D-BE8E-191ECBCA0191}"/>
            </c:ext>
          </c:extLst>
        </c:ser>
        <c:ser>
          <c:idx val="4"/>
          <c:order val="5"/>
          <c:tx>
            <c:v>e+ 24 GeV</c:v>
          </c:tx>
          <c:spPr>
            <a:ln w="25400" cap="rnd">
              <a:solidFill>
                <a:srgbClr val="00B050"/>
              </a:solidFill>
              <a:prstDash val="dash"/>
              <a:round/>
            </a:ln>
            <a:effectLst/>
          </c:spPr>
          <c:marker>
            <c:symbol val="circle"/>
            <c:size val="5"/>
            <c:spPr>
              <a:solidFill>
                <a:srgbClr val="00B050"/>
              </a:solidFill>
              <a:ln w="9525">
                <a:noFill/>
              </a:ln>
              <a:effectLst/>
            </c:spPr>
          </c:marker>
          <c:xVal>
            <c:numRef>
              <c:f>'15GeVp_BeamComp'!$A$11:$A$23</c:f>
              <c:numCache>
                <c:formatCode>General</c:formatCode>
                <c:ptCount val="13"/>
                <c:pt idx="0">
                  <c:v>0.5</c:v>
                </c:pt>
                <c:pt idx="1">
                  <c:v>1</c:v>
                </c:pt>
                <c:pt idx="2">
                  <c:v>1.5</c:v>
                </c:pt>
                <c:pt idx="3">
                  <c:v>2</c:v>
                </c:pt>
                <c:pt idx="4">
                  <c:v>2.5</c:v>
                </c:pt>
                <c:pt idx="5">
                  <c:v>3</c:v>
                </c:pt>
                <c:pt idx="6">
                  <c:v>3.5</c:v>
                </c:pt>
                <c:pt idx="7">
                  <c:v>4</c:v>
                </c:pt>
                <c:pt idx="8">
                  <c:v>5</c:v>
                </c:pt>
                <c:pt idx="9">
                  <c:v>6</c:v>
                </c:pt>
                <c:pt idx="10">
                  <c:v>8</c:v>
                </c:pt>
                <c:pt idx="11">
                  <c:v>10</c:v>
                </c:pt>
                <c:pt idx="12">
                  <c:v>11.5</c:v>
                </c:pt>
              </c:numCache>
            </c:numRef>
          </c:xVal>
          <c:yVal>
            <c:numRef>
              <c:f>'15GeVp_BeamComp'!$B$11:$B$23</c:f>
              <c:numCache>
                <c:formatCode>General</c:formatCode>
                <c:ptCount val="13"/>
                <c:pt idx="0">
                  <c:v>0.98</c:v>
                </c:pt>
                <c:pt idx="1">
                  <c:v>0.80600000000000005</c:v>
                </c:pt>
                <c:pt idx="2">
                  <c:v>0.58499999999999996</c:v>
                </c:pt>
                <c:pt idx="3">
                  <c:v>0.40200000000000002</c:v>
                </c:pt>
                <c:pt idx="4">
                  <c:v>0.26900000000000002</c:v>
                </c:pt>
                <c:pt idx="5">
                  <c:v>0.18099999999999999</c:v>
                </c:pt>
                <c:pt idx="6">
                  <c:v>0.127</c:v>
                </c:pt>
                <c:pt idx="7">
                  <c:v>8.5000000000000006E-2</c:v>
                </c:pt>
                <c:pt idx="8">
                  <c:v>0.04</c:v>
                </c:pt>
                <c:pt idx="9">
                  <c:v>0.02</c:v>
                </c:pt>
              </c:numCache>
            </c:numRef>
          </c:yVal>
          <c:smooth val="0"/>
          <c:extLst>
            <c:ext xmlns:c16="http://schemas.microsoft.com/office/drawing/2014/chart" uri="{C3380CC4-5D6E-409C-BE32-E72D297353CC}">
              <c16:uniqueId val="{00000006-0ABE-974D-BE8E-191ECBCA0191}"/>
            </c:ext>
          </c:extLst>
        </c:ser>
        <c:dLbls>
          <c:showLegendKey val="0"/>
          <c:showVal val="0"/>
          <c:showCatName val="0"/>
          <c:showSerName val="0"/>
          <c:showPercent val="0"/>
          <c:showBubbleSize val="0"/>
        </c:dLbls>
        <c:axId val="26142448"/>
        <c:axId val="26138272"/>
      </c:scatterChart>
      <c:valAx>
        <c:axId val="2614244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a:t>Momentum (Gev/c)</a:t>
                </a:r>
              </a:p>
            </c:rich>
          </c:tx>
          <c:overlay val="0"/>
          <c:spPr>
            <a:noFill/>
            <a:ln>
              <a:noFill/>
            </a:ln>
            <a:effectLst/>
          </c:sp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26138272"/>
        <c:crosses val="autoZero"/>
        <c:crossBetween val="midCat"/>
      </c:valAx>
      <c:valAx>
        <c:axId val="2613827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000"/>
                  <a:t>% of</a:t>
                </a:r>
                <a:r>
                  <a:rPr lang="en-GB" sz="1000" baseline="0"/>
                  <a:t> Beam</a:t>
                </a:r>
                <a:endParaRPr lang="en-GB" sz="1000"/>
              </a:p>
            </c:rich>
          </c:tx>
          <c:overlay val="0"/>
          <c:spPr>
            <a:noFill/>
            <a:ln>
              <a:noFill/>
            </a:ln>
            <a:effectLst/>
          </c:sp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26142448"/>
        <c:crosses val="autoZero"/>
        <c:crossBetween val="midCat"/>
      </c:valAx>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legend>
    <c:plotVisOnly val="1"/>
    <c:dispBlanksAs val="gap"/>
    <c:showDLblsOverMax val="0"/>
    <c:extLst/>
  </c:chart>
  <c:txPr>
    <a:bodyPr/>
    <a:lstStyle/>
    <a:p>
      <a:pPr>
        <a:defRPr/>
      </a:pPr>
      <a:endParaRPr lang="en-CH"/>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9A4C3E-C184-E84F-9EC3-B0E83DC62E2D}" type="doc">
      <dgm:prSet loTypeId="urn:microsoft.com/office/officeart/2005/8/layout/chevron1" loCatId="" qsTypeId="urn:microsoft.com/office/officeart/2005/8/quickstyle/simple1" qsCatId="simple" csTypeId="urn:microsoft.com/office/officeart/2005/8/colors/accent1_2" csCatId="accent1" phldr="1"/>
      <dgm:spPr/>
    </dgm:pt>
    <dgm:pt modelId="{29AB43C5-3ADB-5F40-8054-CD4C47CB4FF0}">
      <dgm:prSet phldrT="[Text]"/>
      <dgm:spPr/>
      <dgm:t>
        <a:bodyPr/>
        <a:lstStyle/>
        <a:p>
          <a:r>
            <a:rPr lang="en-GB" dirty="0"/>
            <a:t>Users Meeting:</a:t>
          </a:r>
          <a:br>
            <a:rPr lang="en-GB" dirty="0"/>
          </a:br>
          <a:r>
            <a:rPr lang="en-GB" dirty="0"/>
            <a:t>Thursday morning</a:t>
          </a:r>
        </a:p>
      </dgm:t>
    </dgm:pt>
    <dgm:pt modelId="{FDBD0C68-0D43-F848-A349-30EB1CF2B131}" type="parTrans" cxnId="{57A79A51-1747-7047-8BA9-21F76FB60B7D}">
      <dgm:prSet/>
      <dgm:spPr/>
      <dgm:t>
        <a:bodyPr/>
        <a:lstStyle/>
        <a:p>
          <a:endParaRPr lang="en-GB"/>
        </a:p>
      </dgm:t>
    </dgm:pt>
    <dgm:pt modelId="{3A5E0AF2-80A5-9546-A2D7-3C7B7AED28DE}" type="sibTrans" cxnId="{57A79A51-1747-7047-8BA9-21F76FB60B7D}">
      <dgm:prSet/>
      <dgm:spPr/>
      <dgm:t>
        <a:bodyPr/>
        <a:lstStyle/>
        <a:p>
          <a:endParaRPr lang="en-GB"/>
        </a:p>
      </dgm:t>
    </dgm:pt>
    <dgm:pt modelId="{6B8A1048-AB07-EE48-80AB-60A96F8A9094}">
      <dgm:prSet phldrT="[Text]"/>
      <dgm:spPr/>
      <dgm:t>
        <a:bodyPr/>
        <a:lstStyle/>
        <a:p>
          <a:r>
            <a:rPr lang="en-GB" dirty="0"/>
            <a:t>SBA Meeting:</a:t>
          </a:r>
          <a:br>
            <a:rPr lang="en-GB" dirty="0"/>
          </a:br>
          <a:r>
            <a:rPr lang="en-GB" dirty="0"/>
            <a:t>Thursday afternoon</a:t>
          </a:r>
        </a:p>
      </dgm:t>
    </dgm:pt>
    <dgm:pt modelId="{EADBF0AB-7A90-5B46-8A23-077D04F525B4}" type="parTrans" cxnId="{75B8FAFB-359B-CC46-ABA1-6A033F5AA52B}">
      <dgm:prSet/>
      <dgm:spPr/>
      <dgm:t>
        <a:bodyPr/>
        <a:lstStyle/>
        <a:p>
          <a:endParaRPr lang="en-GB"/>
        </a:p>
      </dgm:t>
    </dgm:pt>
    <dgm:pt modelId="{E1AB12FC-3823-B342-A371-777F5AB47526}" type="sibTrans" cxnId="{75B8FAFB-359B-CC46-ABA1-6A033F5AA52B}">
      <dgm:prSet/>
      <dgm:spPr/>
      <dgm:t>
        <a:bodyPr/>
        <a:lstStyle/>
        <a:p>
          <a:endParaRPr lang="en-GB"/>
        </a:p>
      </dgm:t>
    </dgm:pt>
    <dgm:pt modelId="{8709E199-7E29-DF4D-AB06-099A4A5011CC}">
      <dgm:prSet phldrT="[Text]"/>
      <dgm:spPr/>
      <dgm:t>
        <a:bodyPr/>
        <a:lstStyle/>
        <a:p>
          <a:r>
            <a:rPr lang="en-GB" dirty="0"/>
            <a:t>NA and EA Coordination Meetings:</a:t>
          </a:r>
          <a:br>
            <a:rPr lang="en-GB" dirty="0"/>
          </a:br>
          <a:r>
            <a:rPr lang="en-GB" dirty="0"/>
            <a:t>Monday morning</a:t>
          </a:r>
        </a:p>
      </dgm:t>
    </dgm:pt>
    <dgm:pt modelId="{8922D4E1-6380-804A-9B67-200E807E4CDE}" type="parTrans" cxnId="{439B4297-5E11-B545-9CF8-9F08727F1FCC}">
      <dgm:prSet/>
      <dgm:spPr/>
      <dgm:t>
        <a:bodyPr/>
        <a:lstStyle/>
        <a:p>
          <a:endParaRPr lang="en-GB"/>
        </a:p>
      </dgm:t>
    </dgm:pt>
    <dgm:pt modelId="{232BF5C4-7AC3-6F41-A62A-B13F465459F1}" type="sibTrans" cxnId="{439B4297-5E11-B545-9CF8-9F08727F1FCC}">
      <dgm:prSet/>
      <dgm:spPr/>
      <dgm:t>
        <a:bodyPr/>
        <a:lstStyle/>
        <a:p>
          <a:endParaRPr lang="en-GB"/>
        </a:p>
      </dgm:t>
    </dgm:pt>
    <dgm:pt modelId="{AD02A66C-7E88-0C49-A78A-3764272A605A}">
      <dgm:prSet/>
      <dgm:spPr/>
      <dgm:t>
        <a:bodyPr/>
        <a:lstStyle/>
        <a:p>
          <a:r>
            <a:rPr lang="en-GB" dirty="0"/>
            <a:t>Implementation / User Changes:</a:t>
          </a:r>
          <a:br>
            <a:rPr lang="en-GB" dirty="0"/>
          </a:br>
          <a:r>
            <a:rPr lang="en-GB" dirty="0"/>
            <a:t>Wednesday</a:t>
          </a:r>
        </a:p>
      </dgm:t>
    </dgm:pt>
    <dgm:pt modelId="{A2422D54-6051-2445-9FE2-6ACCC254F6AA}" type="parTrans" cxnId="{3D561D20-DD9F-694B-893A-4141410837D5}">
      <dgm:prSet/>
      <dgm:spPr/>
      <dgm:t>
        <a:bodyPr/>
        <a:lstStyle/>
        <a:p>
          <a:endParaRPr lang="en-GB"/>
        </a:p>
      </dgm:t>
    </dgm:pt>
    <dgm:pt modelId="{511E5E9B-C4E9-3A4B-A073-B27BF331E815}" type="sibTrans" cxnId="{3D561D20-DD9F-694B-893A-4141410837D5}">
      <dgm:prSet/>
      <dgm:spPr/>
      <dgm:t>
        <a:bodyPr/>
        <a:lstStyle/>
        <a:p>
          <a:endParaRPr lang="en-GB"/>
        </a:p>
      </dgm:t>
    </dgm:pt>
    <dgm:pt modelId="{3A6DCD02-F8F6-0542-B39D-D1DE40895FDB}" type="pres">
      <dgm:prSet presAssocID="{5A9A4C3E-C184-E84F-9EC3-B0E83DC62E2D}" presName="Name0" presStyleCnt="0">
        <dgm:presLayoutVars>
          <dgm:dir/>
          <dgm:animLvl val="lvl"/>
          <dgm:resizeHandles val="exact"/>
        </dgm:presLayoutVars>
      </dgm:prSet>
      <dgm:spPr/>
    </dgm:pt>
    <dgm:pt modelId="{B28C7668-05F5-4641-AFB5-CE0E47769148}" type="pres">
      <dgm:prSet presAssocID="{29AB43C5-3ADB-5F40-8054-CD4C47CB4FF0}" presName="parTxOnly" presStyleLbl="node1" presStyleIdx="0" presStyleCnt="4">
        <dgm:presLayoutVars>
          <dgm:chMax val="0"/>
          <dgm:chPref val="0"/>
          <dgm:bulletEnabled val="1"/>
        </dgm:presLayoutVars>
      </dgm:prSet>
      <dgm:spPr/>
    </dgm:pt>
    <dgm:pt modelId="{E354D576-D625-8C4D-A799-E879A751726F}" type="pres">
      <dgm:prSet presAssocID="{3A5E0AF2-80A5-9546-A2D7-3C7B7AED28DE}" presName="parTxOnlySpace" presStyleCnt="0"/>
      <dgm:spPr/>
    </dgm:pt>
    <dgm:pt modelId="{BF13E920-74E4-6943-A427-675895CC4D94}" type="pres">
      <dgm:prSet presAssocID="{6B8A1048-AB07-EE48-80AB-60A96F8A9094}" presName="parTxOnly" presStyleLbl="node1" presStyleIdx="1" presStyleCnt="4">
        <dgm:presLayoutVars>
          <dgm:chMax val="0"/>
          <dgm:chPref val="0"/>
          <dgm:bulletEnabled val="1"/>
        </dgm:presLayoutVars>
      </dgm:prSet>
      <dgm:spPr/>
    </dgm:pt>
    <dgm:pt modelId="{C0D9B563-33A5-7B48-9EC5-4B564B910AD1}" type="pres">
      <dgm:prSet presAssocID="{E1AB12FC-3823-B342-A371-777F5AB47526}" presName="parTxOnlySpace" presStyleCnt="0"/>
      <dgm:spPr/>
    </dgm:pt>
    <dgm:pt modelId="{59AD67A4-6F23-3644-A937-6291E6DBA51E}" type="pres">
      <dgm:prSet presAssocID="{8709E199-7E29-DF4D-AB06-099A4A5011CC}" presName="parTxOnly" presStyleLbl="node1" presStyleIdx="2" presStyleCnt="4">
        <dgm:presLayoutVars>
          <dgm:chMax val="0"/>
          <dgm:chPref val="0"/>
          <dgm:bulletEnabled val="1"/>
        </dgm:presLayoutVars>
      </dgm:prSet>
      <dgm:spPr/>
    </dgm:pt>
    <dgm:pt modelId="{BE3F76AD-0FF7-5C41-A92F-1CCB1628ED02}" type="pres">
      <dgm:prSet presAssocID="{232BF5C4-7AC3-6F41-A62A-B13F465459F1}" presName="parTxOnlySpace" presStyleCnt="0"/>
      <dgm:spPr/>
    </dgm:pt>
    <dgm:pt modelId="{A498CA53-0103-374C-BDE8-6404F8CCDE31}" type="pres">
      <dgm:prSet presAssocID="{AD02A66C-7E88-0C49-A78A-3764272A605A}" presName="parTxOnly" presStyleLbl="node1" presStyleIdx="3" presStyleCnt="4">
        <dgm:presLayoutVars>
          <dgm:chMax val="0"/>
          <dgm:chPref val="0"/>
          <dgm:bulletEnabled val="1"/>
        </dgm:presLayoutVars>
      </dgm:prSet>
      <dgm:spPr/>
    </dgm:pt>
  </dgm:ptLst>
  <dgm:cxnLst>
    <dgm:cxn modelId="{10B7E10D-494B-8948-B509-0B34F4439EF0}" type="presOf" srcId="{6B8A1048-AB07-EE48-80AB-60A96F8A9094}" destId="{BF13E920-74E4-6943-A427-675895CC4D94}" srcOrd="0" destOrd="0" presId="urn:microsoft.com/office/officeart/2005/8/layout/chevron1"/>
    <dgm:cxn modelId="{3D561D20-DD9F-694B-893A-4141410837D5}" srcId="{5A9A4C3E-C184-E84F-9EC3-B0E83DC62E2D}" destId="{AD02A66C-7E88-0C49-A78A-3764272A605A}" srcOrd="3" destOrd="0" parTransId="{A2422D54-6051-2445-9FE2-6ACCC254F6AA}" sibTransId="{511E5E9B-C4E9-3A4B-A073-B27BF331E815}"/>
    <dgm:cxn modelId="{E18F3121-61C6-B846-877E-E2D10798D6B0}" type="presOf" srcId="{8709E199-7E29-DF4D-AB06-099A4A5011CC}" destId="{59AD67A4-6F23-3644-A937-6291E6DBA51E}" srcOrd="0" destOrd="0" presId="urn:microsoft.com/office/officeart/2005/8/layout/chevron1"/>
    <dgm:cxn modelId="{83715C4B-8FD7-D749-A870-A15DFDEF2C2A}" type="presOf" srcId="{29AB43C5-3ADB-5F40-8054-CD4C47CB4FF0}" destId="{B28C7668-05F5-4641-AFB5-CE0E47769148}" srcOrd="0" destOrd="0" presId="urn:microsoft.com/office/officeart/2005/8/layout/chevron1"/>
    <dgm:cxn modelId="{57A79A51-1747-7047-8BA9-21F76FB60B7D}" srcId="{5A9A4C3E-C184-E84F-9EC3-B0E83DC62E2D}" destId="{29AB43C5-3ADB-5F40-8054-CD4C47CB4FF0}" srcOrd="0" destOrd="0" parTransId="{FDBD0C68-0D43-F848-A349-30EB1CF2B131}" sibTransId="{3A5E0AF2-80A5-9546-A2D7-3C7B7AED28DE}"/>
    <dgm:cxn modelId="{BDAC5B8B-397E-BC4E-905E-FB2A9FF9D50F}" type="presOf" srcId="{AD02A66C-7E88-0C49-A78A-3764272A605A}" destId="{A498CA53-0103-374C-BDE8-6404F8CCDE31}" srcOrd="0" destOrd="0" presId="urn:microsoft.com/office/officeart/2005/8/layout/chevron1"/>
    <dgm:cxn modelId="{94FD588F-E8B3-8746-BAE4-70333D7E089E}" type="presOf" srcId="{5A9A4C3E-C184-E84F-9EC3-B0E83DC62E2D}" destId="{3A6DCD02-F8F6-0542-B39D-D1DE40895FDB}" srcOrd="0" destOrd="0" presId="urn:microsoft.com/office/officeart/2005/8/layout/chevron1"/>
    <dgm:cxn modelId="{439B4297-5E11-B545-9CF8-9F08727F1FCC}" srcId="{5A9A4C3E-C184-E84F-9EC3-B0E83DC62E2D}" destId="{8709E199-7E29-DF4D-AB06-099A4A5011CC}" srcOrd="2" destOrd="0" parTransId="{8922D4E1-6380-804A-9B67-200E807E4CDE}" sibTransId="{232BF5C4-7AC3-6F41-A62A-B13F465459F1}"/>
    <dgm:cxn modelId="{75B8FAFB-359B-CC46-ABA1-6A033F5AA52B}" srcId="{5A9A4C3E-C184-E84F-9EC3-B0E83DC62E2D}" destId="{6B8A1048-AB07-EE48-80AB-60A96F8A9094}" srcOrd="1" destOrd="0" parTransId="{EADBF0AB-7A90-5B46-8A23-077D04F525B4}" sibTransId="{E1AB12FC-3823-B342-A371-777F5AB47526}"/>
    <dgm:cxn modelId="{24A33C5F-6336-A044-B9A2-B0A3EB1B78F1}" type="presParOf" srcId="{3A6DCD02-F8F6-0542-B39D-D1DE40895FDB}" destId="{B28C7668-05F5-4641-AFB5-CE0E47769148}" srcOrd="0" destOrd="0" presId="urn:microsoft.com/office/officeart/2005/8/layout/chevron1"/>
    <dgm:cxn modelId="{A29E5D40-9667-6549-9B8B-09D222A3DEC2}" type="presParOf" srcId="{3A6DCD02-F8F6-0542-B39D-D1DE40895FDB}" destId="{E354D576-D625-8C4D-A799-E879A751726F}" srcOrd="1" destOrd="0" presId="urn:microsoft.com/office/officeart/2005/8/layout/chevron1"/>
    <dgm:cxn modelId="{653F9A8B-B2A3-B243-9A58-BE5DA575AB80}" type="presParOf" srcId="{3A6DCD02-F8F6-0542-B39D-D1DE40895FDB}" destId="{BF13E920-74E4-6943-A427-675895CC4D94}" srcOrd="2" destOrd="0" presId="urn:microsoft.com/office/officeart/2005/8/layout/chevron1"/>
    <dgm:cxn modelId="{03A89859-763C-F44C-8003-BA2B1AFEBC12}" type="presParOf" srcId="{3A6DCD02-F8F6-0542-B39D-D1DE40895FDB}" destId="{C0D9B563-33A5-7B48-9EC5-4B564B910AD1}" srcOrd="3" destOrd="0" presId="urn:microsoft.com/office/officeart/2005/8/layout/chevron1"/>
    <dgm:cxn modelId="{D431E151-B089-F944-8D7B-A58DB5B984A1}" type="presParOf" srcId="{3A6DCD02-F8F6-0542-B39D-D1DE40895FDB}" destId="{59AD67A4-6F23-3644-A937-6291E6DBA51E}" srcOrd="4" destOrd="0" presId="urn:microsoft.com/office/officeart/2005/8/layout/chevron1"/>
    <dgm:cxn modelId="{EAF1B1C9-C956-B743-A025-D904D677E4CD}" type="presParOf" srcId="{3A6DCD02-F8F6-0542-B39D-D1DE40895FDB}" destId="{BE3F76AD-0FF7-5C41-A92F-1CCB1628ED02}" srcOrd="5" destOrd="0" presId="urn:microsoft.com/office/officeart/2005/8/layout/chevron1"/>
    <dgm:cxn modelId="{D923D567-EAD2-2443-9423-B1B826D22BEF}" type="presParOf" srcId="{3A6DCD02-F8F6-0542-B39D-D1DE40895FDB}" destId="{A498CA53-0103-374C-BDE8-6404F8CCDE31}"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C7668-05F5-4641-AFB5-CE0E47769148}">
      <dsp:nvSpPr>
        <dsp:cNvPr id="0" name=""/>
        <dsp:cNvSpPr/>
      </dsp:nvSpPr>
      <dsp:spPr>
        <a:xfrm>
          <a:off x="3770" y="236411"/>
          <a:ext cx="2194718" cy="877887"/>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en-GB" sz="1300" kern="1200" dirty="0"/>
            <a:t>Users Meeting:</a:t>
          </a:r>
          <a:br>
            <a:rPr lang="en-GB" sz="1300" kern="1200" dirty="0"/>
          </a:br>
          <a:r>
            <a:rPr lang="en-GB" sz="1300" kern="1200" dirty="0"/>
            <a:t>Thursday morning</a:t>
          </a:r>
        </a:p>
      </dsp:txBody>
      <dsp:txXfrm>
        <a:off x="442714" y="236411"/>
        <a:ext cx="1316831" cy="877887"/>
      </dsp:txXfrm>
    </dsp:sp>
    <dsp:sp modelId="{BF13E920-74E4-6943-A427-675895CC4D94}">
      <dsp:nvSpPr>
        <dsp:cNvPr id="0" name=""/>
        <dsp:cNvSpPr/>
      </dsp:nvSpPr>
      <dsp:spPr>
        <a:xfrm>
          <a:off x="1979017" y="236411"/>
          <a:ext cx="2194718" cy="877887"/>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en-GB" sz="1300" kern="1200" dirty="0"/>
            <a:t>SBA Meeting:</a:t>
          </a:r>
          <a:br>
            <a:rPr lang="en-GB" sz="1300" kern="1200" dirty="0"/>
          </a:br>
          <a:r>
            <a:rPr lang="en-GB" sz="1300" kern="1200" dirty="0"/>
            <a:t>Thursday afternoon</a:t>
          </a:r>
        </a:p>
      </dsp:txBody>
      <dsp:txXfrm>
        <a:off x="2417961" y="236411"/>
        <a:ext cx="1316831" cy="877887"/>
      </dsp:txXfrm>
    </dsp:sp>
    <dsp:sp modelId="{59AD67A4-6F23-3644-A937-6291E6DBA51E}">
      <dsp:nvSpPr>
        <dsp:cNvPr id="0" name=""/>
        <dsp:cNvSpPr/>
      </dsp:nvSpPr>
      <dsp:spPr>
        <a:xfrm>
          <a:off x="3954264" y="236411"/>
          <a:ext cx="2194718" cy="877887"/>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en-GB" sz="1300" kern="1200" dirty="0"/>
            <a:t>NA and EA Coordination Meetings:</a:t>
          </a:r>
          <a:br>
            <a:rPr lang="en-GB" sz="1300" kern="1200" dirty="0"/>
          </a:br>
          <a:r>
            <a:rPr lang="en-GB" sz="1300" kern="1200" dirty="0"/>
            <a:t>Monday morning</a:t>
          </a:r>
        </a:p>
      </dsp:txBody>
      <dsp:txXfrm>
        <a:off x="4393208" y="236411"/>
        <a:ext cx="1316831" cy="877887"/>
      </dsp:txXfrm>
    </dsp:sp>
    <dsp:sp modelId="{A498CA53-0103-374C-BDE8-6404F8CCDE31}">
      <dsp:nvSpPr>
        <dsp:cNvPr id="0" name=""/>
        <dsp:cNvSpPr/>
      </dsp:nvSpPr>
      <dsp:spPr>
        <a:xfrm>
          <a:off x="5929510" y="236411"/>
          <a:ext cx="2194718" cy="877887"/>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en-GB" sz="1300" kern="1200" dirty="0"/>
            <a:t>Implementation / User Changes:</a:t>
          </a:r>
          <a:br>
            <a:rPr lang="en-GB" sz="1300" kern="1200" dirty="0"/>
          </a:br>
          <a:r>
            <a:rPr lang="en-GB" sz="1300" kern="1200" dirty="0"/>
            <a:t>Wednesday</a:t>
          </a:r>
        </a:p>
      </dsp:txBody>
      <dsp:txXfrm>
        <a:off x="6368454" y="236411"/>
        <a:ext cx="1316831" cy="87788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0.80245</cdr:x>
      <cdr:y>0.87475</cdr:y>
    </cdr:from>
    <cdr:to>
      <cdr:x>1</cdr:x>
      <cdr:y>1</cdr:y>
    </cdr:to>
    <cdr:sp macro="" textlink="">
      <cdr:nvSpPr>
        <cdr:cNvPr id="2" name="TextBox 1">
          <a:extLst xmlns:a="http://schemas.openxmlformats.org/drawingml/2006/main">
            <a:ext uri="{FF2B5EF4-FFF2-40B4-BE49-F238E27FC236}">
              <a16:creationId xmlns:a16="http://schemas.microsoft.com/office/drawing/2014/main" id="{32EAC795-9FBC-5FDD-1F4F-2DF7E238F27D}"/>
            </a:ext>
          </a:extLst>
        </cdr:cNvPr>
        <cdr:cNvSpPr txBox="1"/>
      </cdr:nvSpPr>
      <cdr:spPr>
        <a:xfrm xmlns:a="http://schemas.openxmlformats.org/drawingml/2006/main">
          <a:off x="4073260" y="2696105"/>
          <a:ext cx="1002772" cy="38602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600" dirty="0"/>
            <a:t>NB</a:t>
          </a:r>
          <a:r>
            <a:rPr lang="en-GB" sz="600" baseline="0" dirty="0"/>
            <a:t>: 1 change represents </a:t>
          </a:r>
        </a:p>
        <a:p xmlns:a="http://schemas.openxmlformats.org/drawingml/2006/main">
          <a:r>
            <a:rPr lang="en-GB" sz="600" baseline="0" dirty="0"/>
            <a:t>2 infrastructure changes </a:t>
          </a:r>
        </a:p>
        <a:p xmlns:a="http://schemas.openxmlformats.org/drawingml/2006/main">
          <a:r>
            <a:rPr lang="en-GB" sz="600" baseline="0" dirty="0"/>
            <a:t>(installation + de-installation)</a:t>
          </a:r>
        </a:p>
        <a:p xmlns:a="http://schemas.openxmlformats.org/drawingml/2006/main">
          <a:endParaRPr lang="en-GB" sz="600" dirty="0"/>
        </a:p>
      </cdr:txBody>
    </cdr:sp>
  </cdr:relSizeAnchor>
</c:userShapes>
</file>

<file path=ppt/drawings/drawing2.xml><?xml version="1.0" encoding="utf-8"?>
<c:userShapes xmlns:c="http://schemas.openxmlformats.org/drawingml/2006/chart">
  <cdr:relSizeAnchor xmlns:cdr="http://schemas.openxmlformats.org/drawingml/2006/chartDrawing">
    <cdr:from>
      <cdr:x>0.5581</cdr:x>
      <cdr:y>0.77655</cdr:y>
    </cdr:from>
    <cdr:to>
      <cdr:x>1</cdr:x>
      <cdr:y>1</cdr:y>
    </cdr:to>
    <cdr:sp macro="" textlink="">
      <cdr:nvSpPr>
        <cdr:cNvPr id="2" name="TextBox 1">
          <a:extLst xmlns:a="http://schemas.openxmlformats.org/drawingml/2006/main">
            <a:ext uri="{FF2B5EF4-FFF2-40B4-BE49-F238E27FC236}">
              <a16:creationId xmlns:a16="http://schemas.microsoft.com/office/drawing/2014/main" id="{194CECEE-98C1-CCB1-27CC-DB8D109465AB}"/>
            </a:ext>
          </a:extLst>
        </cdr:cNvPr>
        <cdr:cNvSpPr txBox="1"/>
      </cdr:nvSpPr>
      <cdr:spPr>
        <a:xfrm xmlns:a="http://schemas.openxmlformats.org/drawingml/2006/main">
          <a:off x="1848626" y="1524005"/>
          <a:ext cx="1463741" cy="43852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700" dirty="0"/>
            <a:t>normally 1x/week (Wednesday),</a:t>
          </a:r>
        </a:p>
        <a:p xmlns:a="http://schemas.openxmlformats.org/drawingml/2006/main">
          <a:r>
            <a:rPr lang="en-GB" sz="700" baseline="0" dirty="0"/>
            <a:t>some Friday, Saturday &amp; Monday </a:t>
          </a:r>
        </a:p>
        <a:p xmlns:a="http://schemas.openxmlformats.org/drawingml/2006/main">
          <a:r>
            <a:rPr lang="en-GB" sz="700" baseline="0" dirty="0"/>
            <a:t>exchanges were accommodated</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12/10/24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12/10/24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10.12.24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 Banerjee | JAPW24</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10.12.24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 JAPW24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10.12.24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 JAPW24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10.12.24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Banerjee | JAPW24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10.12.24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 Banerjee | JAPW24</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10.12.24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Banerjee | JAPW24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10.12.24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Banerjee | JAPW24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10.12.24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Banerjee | JAPW24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10.12.24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Banerjee | JAPW24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10.12.24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 Banerjee | JAPW24</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10.12.24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D. Banerjee | JAPW24</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10.12.24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 Banerjee | JAPW24</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10.12.24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 Banerjee | JAPW24</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5ACED-ECD8-EDCF-F9E9-D43AB712EA8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D166304-D32D-A10E-7AEB-6AB2BC5B5CB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DA6C85D-7FA0-45DA-C6BE-1431311BED28}"/>
              </a:ext>
            </a:extLst>
          </p:cNvPr>
          <p:cNvSpPr>
            <a:spLocks noGrp="1"/>
          </p:cNvSpPr>
          <p:nvPr>
            <p:ph type="dt" sz="half" idx="10"/>
          </p:nvPr>
        </p:nvSpPr>
        <p:spPr/>
        <p:txBody>
          <a:bodyPr/>
          <a:lstStyle/>
          <a:p>
            <a:r>
              <a:rPr lang="de-CH"/>
              <a:t>10.12.24</a:t>
            </a:r>
            <a:endParaRPr lang="en-GB"/>
          </a:p>
        </p:txBody>
      </p:sp>
      <p:sp>
        <p:nvSpPr>
          <p:cNvPr id="5" name="Footer Placeholder 4">
            <a:extLst>
              <a:ext uri="{FF2B5EF4-FFF2-40B4-BE49-F238E27FC236}">
                <a16:creationId xmlns:a16="http://schemas.microsoft.com/office/drawing/2014/main" id="{19FBACAD-22B5-CB87-B760-3BE3FC96A2F8}"/>
              </a:ext>
            </a:extLst>
          </p:cNvPr>
          <p:cNvSpPr>
            <a:spLocks noGrp="1"/>
          </p:cNvSpPr>
          <p:nvPr>
            <p:ph type="ftr" sz="quarter" idx="11"/>
          </p:nvPr>
        </p:nvSpPr>
        <p:spPr/>
        <p:txBody>
          <a:bodyPr/>
          <a:lstStyle/>
          <a:p>
            <a:r>
              <a:rPr lang="en-GB"/>
              <a:t>D. Banerjee | JAPW24</a:t>
            </a:r>
          </a:p>
        </p:txBody>
      </p:sp>
      <p:sp>
        <p:nvSpPr>
          <p:cNvPr id="6" name="Slide Number Placeholder 5">
            <a:extLst>
              <a:ext uri="{FF2B5EF4-FFF2-40B4-BE49-F238E27FC236}">
                <a16:creationId xmlns:a16="http://schemas.microsoft.com/office/drawing/2014/main" id="{C8F4CF42-675C-879A-46F5-920AEE98B05A}"/>
              </a:ext>
            </a:extLst>
          </p:cNvPr>
          <p:cNvSpPr>
            <a:spLocks noGrp="1"/>
          </p:cNvSpPr>
          <p:nvPr>
            <p:ph type="sldNum" sz="quarter" idx="12"/>
          </p:nvPr>
        </p:nvSpPr>
        <p:spPr/>
        <p:txBody>
          <a:bodyPr/>
          <a:lstStyle/>
          <a:p>
            <a:fld id="{E2A17B28-7CF2-444A-B159-8B2AD5E3FDA6}" type="slidenum">
              <a:rPr lang="en-GB" smtClean="0"/>
              <a:t>‹#›</a:t>
            </a:fld>
            <a:endParaRPr lang="en-GB"/>
          </a:p>
        </p:txBody>
      </p:sp>
    </p:spTree>
    <p:extLst>
      <p:ext uri="{BB962C8B-B14F-4D97-AF65-F5344CB8AC3E}">
        <p14:creationId xmlns:p14="http://schemas.microsoft.com/office/powerpoint/2010/main" val="2580410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10.12.24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JAPW24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10.12.24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JAPW24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10.12.24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JAPW24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10.12.24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D. Banerjee | JAPW24</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10.12.24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Banerjee | JAPW24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10.12.24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 Banerjee | JAPW24</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607135"/>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CH"/>
              <a:t>10.12.24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D. Banerjee | JAPW24</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9" name="Picture 8" descr="Icon&#10;&#10;Description automatically generated">
            <a:extLst>
              <a:ext uri="{FF2B5EF4-FFF2-40B4-BE49-F238E27FC236}">
                <a16:creationId xmlns:a16="http://schemas.microsoft.com/office/drawing/2014/main" id="{35542C2E-5CF2-9940-9E7E-F32B115A6081}"/>
              </a:ext>
            </a:extLst>
          </p:cNvPr>
          <p:cNvPicPr>
            <a:picLocks noChangeAspect="1"/>
          </p:cNvPicPr>
          <p:nvPr userDrawn="1"/>
        </p:nvPicPr>
        <p:blipFill>
          <a:blip r:embed="rId26"/>
          <a:stretch>
            <a:fillRect/>
          </a:stretch>
        </p:blipFill>
        <p:spPr>
          <a:xfrm>
            <a:off x="1582583" y="6349605"/>
            <a:ext cx="408961" cy="411582"/>
          </a:xfrm>
          <a:prstGeom prst="rect">
            <a:avLst/>
          </a:prstGeom>
        </p:spPr>
      </p:pic>
      <p:pic>
        <p:nvPicPr>
          <p:cNvPr id="10" name="Picture 9" descr="A picture containing venn diagram&#10;&#10;Description automatically generated">
            <a:extLst>
              <a:ext uri="{FF2B5EF4-FFF2-40B4-BE49-F238E27FC236}">
                <a16:creationId xmlns:a16="http://schemas.microsoft.com/office/drawing/2014/main" id="{FD768DA8-63B7-C244-84A7-19F38A1CE0A3}"/>
              </a:ext>
            </a:extLst>
          </p:cNvPr>
          <p:cNvPicPr>
            <a:picLocks noChangeAspect="1"/>
          </p:cNvPicPr>
          <p:nvPr userDrawn="1"/>
        </p:nvPicPr>
        <p:blipFill rotWithShape="1">
          <a:blip r:embed="rId27">
            <a:extLst>
              <a:ext uri="{28A0092B-C50C-407E-A947-70E740481C1C}">
                <a14:useLocalDpi xmlns:a14="http://schemas.microsoft.com/office/drawing/2010/main"/>
              </a:ext>
            </a:extLst>
          </a:blip>
          <a:srcRect/>
          <a:stretch/>
        </p:blipFill>
        <p:spPr>
          <a:xfrm>
            <a:off x="991152" y="6364598"/>
            <a:ext cx="408961" cy="393697"/>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5">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png"/><Relationship Id="rId1" Type="http://schemas.openxmlformats.org/officeDocument/2006/relationships/slideLayout" Target="../slideLayouts/slideLayout5.xml"/><Relationship Id="rId4" Type="http://schemas.openxmlformats.org/officeDocument/2006/relationships/image" Target="../media/image36.jpg"/></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01"/><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be-op-logbook.web.cern.ch/elogbook-server/GET/showEventInLogbook/4169197" TargetMode="External"/><Relationship Id="rId2" Type="http://schemas.openxmlformats.org/officeDocument/2006/relationships/image" Target="../media/image50.png"/><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hyperlink" Target="https://edms.cern.ch/document/3095571"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chart" Target="../charts/chart2.xml"/><Relationship Id="rId7" Type="http://schemas.openxmlformats.org/officeDocument/2006/relationships/diagramColors" Target="../diagrams/colors1.xml"/><Relationship Id="rId2" Type="http://schemas.openxmlformats.org/officeDocument/2006/relationships/chart" Target="../charts/chart1.xml"/><Relationship Id="rId1" Type="http://schemas.openxmlformats.org/officeDocument/2006/relationships/slideLayout" Target="../slideLayouts/slideLayout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Fixed Target Secondary beamlines</a:t>
            </a:r>
            <a:br>
              <a:rPr lang="en-US" b="0" dirty="0"/>
            </a:br>
            <a:r>
              <a:rPr lang="en-US" sz="3600" b="0" dirty="0">
                <a:solidFill>
                  <a:schemeClr val="bg2">
                    <a:lumMod val="50000"/>
                  </a:schemeClr>
                </a:solidFill>
              </a:rPr>
              <a:t>Feedback from operations</a:t>
            </a:r>
            <a:endParaRPr lang="en-US" dirty="0">
              <a:solidFill>
                <a:schemeClr val="bg2">
                  <a:lumMod val="5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4725144"/>
            <a:ext cx="11592670" cy="1346847"/>
          </a:xfrm>
        </p:spPr>
        <p:txBody>
          <a:bodyPr/>
          <a:lstStyle/>
          <a:p>
            <a:pPr algn="l">
              <a:lnSpc>
                <a:spcPct val="100000"/>
              </a:lnSpc>
              <a:spcBef>
                <a:spcPts val="0"/>
              </a:spcBef>
              <a:spcAft>
                <a:spcPts val="0"/>
              </a:spcAft>
            </a:pPr>
            <a:r>
              <a:rPr lang="en-US" sz="1800" b="1" dirty="0"/>
              <a:t>D. Banerjee, </a:t>
            </a:r>
            <a:r>
              <a:rPr lang="en-US" sz="1800" dirty="0"/>
              <a:t>M. Brugger, J. Bernhard, N. </a:t>
            </a:r>
            <a:r>
              <a:rPr lang="en-US" sz="1800" dirty="0" err="1"/>
              <a:t>Charitonidis</a:t>
            </a:r>
            <a:r>
              <a:rPr lang="en-US" sz="1800" dirty="0"/>
              <a:t>, L. </a:t>
            </a:r>
            <a:r>
              <a:rPr lang="en-US" sz="1800" dirty="0" err="1"/>
              <a:t>Nevay</a:t>
            </a:r>
            <a:r>
              <a:rPr lang="en-US" sz="1800" dirty="0"/>
              <a:t>, B. Rae, S. Schuh-Erhard, M. Van Dijk, M. Andre </a:t>
            </a:r>
            <a:r>
              <a:rPr lang="en-US" sz="1800" dirty="0" err="1"/>
              <a:t>Jebramcik</a:t>
            </a:r>
            <a:r>
              <a:rPr lang="en-US" sz="1800" dirty="0"/>
              <a:t>, L. </a:t>
            </a:r>
            <a:r>
              <a:rPr lang="en-US" sz="1800" dirty="0" err="1"/>
              <a:t>Dyks</a:t>
            </a:r>
            <a:r>
              <a:rPr lang="en-US" sz="1800" dirty="0"/>
              <a:t>, E. Giulia </a:t>
            </a:r>
            <a:r>
              <a:rPr lang="en-US" sz="1800" dirty="0" err="1"/>
              <a:t>Parozzi</a:t>
            </a:r>
            <a:r>
              <a:rPr lang="en-US" sz="1800" dirty="0"/>
              <a:t>, A. Marie </a:t>
            </a:r>
            <a:r>
              <a:rPr lang="en-US" sz="1800" dirty="0" err="1"/>
              <a:t>Goillot</a:t>
            </a:r>
            <a:r>
              <a:rPr lang="en-US" sz="1800" dirty="0"/>
              <a:t>, F. Metzger (BE-EA-LE) on behalf of the operations team</a:t>
            </a:r>
            <a:endParaRPr lang="en-US" sz="600" dirty="0"/>
          </a:p>
          <a:p>
            <a:pPr algn="l">
              <a:lnSpc>
                <a:spcPct val="100000"/>
              </a:lnSpc>
              <a:spcBef>
                <a:spcPts val="0"/>
              </a:spcBef>
              <a:spcAft>
                <a:spcPts val="0"/>
              </a:spcAft>
            </a:pPr>
            <a:endParaRPr lang="en-US" sz="1800" dirty="0"/>
          </a:p>
          <a:p>
            <a:pPr algn="l">
              <a:lnSpc>
                <a:spcPct val="100000"/>
              </a:lnSpc>
              <a:spcBef>
                <a:spcPts val="0"/>
              </a:spcBef>
              <a:spcAft>
                <a:spcPts val="0"/>
              </a:spcAft>
            </a:pPr>
            <a:r>
              <a:rPr lang="en-US" sz="1800" dirty="0"/>
              <a:t>Date: 10.12.2024</a:t>
            </a:r>
          </a:p>
        </p:txBody>
      </p:sp>
      <p:pic>
        <p:nvPicPr>
          <p:cNvPr id="15" name="Picture 14" descr="Icon&#10;&#10;Description automatically generated">
            <a:extLst>
              <a:ext uri="{FF2B5EF4-FFF2-40B4-BE49-F238E27FC236}">
                <a16:creationId xmlns:a16="http://schemas.microsoft.com/office/drawing/2014/main" id="{3CE9F5CF-5826-8C4B-8929-A56666838B5B}"/>
              </a:ext>
            </a:extLst>
          </p:cNvPr>
          <p:cNvPicPr>
            <a:picLocks noChangeAspect="1"/>
          </p:cNvPicPr>
          <p:nvPr/>
        </p:nvPicPr>
        <p:blipFill>
          <a:blip r:embed="rId2"/>
          <a:stretch>
            <a:fillRect/>
          </a:stretch>
        </p:blipFill>
        <p:spPr>
          <a:xfrm>
            <a:off x="1415480" y="5949280"/>
            <a:ext cx="720080" cy="724696"/>
          </a:xfrm>
          <a:prstGeom prst="rect">
            <a:avLst/>
          </a:prstGeom>
        </p:spPr>
      </p:pic>
      <p:pic>
        <p:nvPicPr>
          <p:cNvPr id="9" name="Picture 8" descr="A picture containing venn diagram&#10;&#10;Description automatically generated">
            <a:extLst>
              <a:ext uri="{FF2B5EF4-FFF2-40B4-BE49-F238E27FC236}">
                <a16:creationId xmlns:a16="http://schemas.microsoft.com/office/drawing/2014/main" id="{4D46677F-B214-C942-9849-FEF42DEB0DA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9376" y="5949280"/>
            <a:ext cx="752793" cy="724696"/>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304D7-2EE8-37FC-8C3F-3C45288CFDF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7B5C33-A15F-3C19-BBC9-65A88EB74D30}"/>
              </a:ext>
            </a:extLst>
          </p:cNvPr>
          <p:cNvSpPr>
            <a:spLocks noGrp="1"/>
          </p:cNvSpPr>
          <p:nvPr>
            <p:ph idx="1"/>
          </p:nvPr>
        </p:nvSpPr>
        <p:spPr>
          <a:xfrm>
            <a:off x="396628" y="1124744"/>
            <a:ext cx="6572221" cy="4608512"/>
          </a:xfrm>
        </p:spPr>
        <p:txBody>
          <a:bodyPr/>
          <a:lstStyle/>
          <a:p>
            <a:r>
              <a:rPr lang="en-GB" sz="1900" b="0" dirty="0">
                <a:solidFill>
                  <a:srgbClr val="2F2F2F">
                    <a:lumMod val="50000"/>
                  </a:srgbClr>
                </a:solidFill>
                <a:latin typeface="Times New Roman" panose="02020603050405020304" pitchFamily="18" charset="0"/>
                <a:cs typeface="Times New Roman" panose="02020603050405020304" pitchFamily="18" charset="0"/>
              </a:rPr>
              <a:t>Many users request high intensity beams post-LS3 including fixed target experiments like AMBER, </a:t>
            </a:r>
            <a:r>
              <a:rPr lang="en-GB" sz="1900" b="0" dirty="0" err="1">
                <a:solidFill>
                  <a:srgbClr val="2F2F2F">
                    <a:lumMod val="50000"/>
                  </a:srgbClr>
                </a:solidFill>
                <a:latin typeface="Times New Roman" panose="02020603050405020304" pitchFamily="18" charset="0"/>
                <a:cs typeface="Times New Roman" panose="02020603050405020304" pitchFamily="18" charset="0"/>
              </a:rPr>
              <a:t>MUonE</a:t>
            </a:r>
            <a:r>
              <a:rPr lang="en-GB" sz="1900" b="0" dirty="0">
                <a:solidFill>
                  <a:srgbClr val="2F2F2F">
                    <a:lumMod val="50000"/>
                  </a:srgbClr>
                </a:solidFill>
                <a:latin typeface="Times New Roman" panose="02020603050405020304" pitchFamily="18" charset="0"/>
                <a:cs typeface="Times New Roman" panose="02020603050405020304" pitchFamily="18" charset="0"/>
              </a:rPr>
              <a:t> and NA64.</a:t>
            </a:r>
          </a:p>
          <a:p>
            <a:pPr marL="0" indent="0">
              <a:buNone/>
            </a:pPr>
            <a:endParaRPr lang="en-GB" sz="1900" b="0" dirty="0">
              <a:solidFill>
                <a:srgbClr val="2F2F2F">
                  <a:lumMod val="50000"/>
                </a:srgbClr>
              </a:solidFill>
              <a:latin typeface="Times New Roman" panose="02020603050405020304" pitchFamily="18" charset="0"/>
              <a:cs typeface="Times New Roman" panose="02020603050405020304" pitchFamily="18" charset="0"/>
            </a:endParaRP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rPr>
              <a:t>To potentially increase the muon intensity in M2 a high intensity test was conducted </a:t>
            </a:r>
            <a:r>
              <a:rPr lang="en-GB" sz="1900" dirty="0">
                <a:latin typeface="Times New Roman" panose="02020603050405020304" pitchFamily="18" charset="0"/>
                <a:cs typeface="Times New Roman" panose="02020603050405020304" pitchFamily="18" charset="0"/>
              </a:rPr>
              <a:t>successfully together with RP</a:t>
            </a:r>
            <a:r>
              <a:rPr lang="en-GB" sz="1900" b="0" dirty="0">
                <a:latin typeface="Times New Roman" panose="02020603050405020304" pitchFamily="18" charset="0"/>
                <a:cs typeface="Times New Roman" panose="02020603050405020304" pitchFamily="18" charset="0"/>
              </a:rPr>
              <a:t>:</a:t>
            </a:r>
          </a:p>
          <a:p>
            <a:pPr lvl="1">
              <a:spcBef>
                <a:spcPts val="0"/>
              </a:spcBef>
            </a:pPr>
            <a:r>
              <a:rPr lang="en-GB" sz="1700" dirty="0">
                <a:latin typeface="Times New Roman" panose="02020603050405020304" pitchFamily="18" charset="0"/>
                <a:cs typeface="Times New Roman" panose="02020603050405020304" pitchFamily="18" charset="0"/>
              </a:rPr>
              <a:t>Currently, the limitation comes from radiation protection at the CERN fence.</a:t>
            </a:r>
          </a:p>
          <a:p>
            <a:pPr lvl="1">
              <a:spcBef>
                <a:spcPts val="0"/>
              </a:spcBef>
            </a:pPr>
            <a:r>
              <a:rPr lang="en-GB" sz="1700" dirty="0">
                <a:latin typeface="Times New Roman" panose="02020603050405020304" pitchFamily="18" charset="0"/>
                <a:cs typeface="Times New Roman" panose="02020603050405020304" pitchFamily="18" charset="0"/>
              </a:rPr>
              <a:t>Unlike for COMPASS / AMBER and their required beam height, the M2 beam can be deflected slightly downwards for </a:t>
            </a:r>
            <a:r>
              <a:rPr lang="en-GB" sz="1700" dirty="0" err="1">
                <a:latin typeface="Times New Roman" panose="02020603050405020304" pitchFamily="18" charset="0"/>
                <a:cs typeface="Times New Roman" panose="02020603050405020304" pitchFamily="18" charset="0"/>
              </a:rPr>
              <a:t>MUonE</a:t>
            </a:r>
            <a:r>
              <a:rPr lang="en-GB" sz="1700" dirty="0">
                <a:latin typeface="Times New Roman" panose="02020603050405020304" pitchFamily="18" charset="0"/>
                <a:cs typeface="Times New Roman" panose="02020603050405020304" pitchFamily="18" charset="0"/>
              </a:rPr>
              <a:t>.</a:t>
            </a:r>
          </a:p>
          <a:p>
            <a:pPr lvl="1">
              <a:spcBef>
                <a:spcPts val="0"/>
              </a:spcBef>
            </a:pPr>
            <a:r>
              <a:rPr lang="en-GB" sz="1700" dirty="0">
                <a:latin typeface="Times New Roman" panose="02020603050405020304" pitchFamily="18" charset="0"/>
                <a:cs typeface="Times New Roman" panose="02020603050405020304" pitchFamily="18" charset="0"/>
              </a:rPr>
              <a:t>During the test, the beam was deflected downwards by about 5 </a:t>
            </a:r>
            <a:r>
              <a:rPr lang="en-GB" sz="1700" dirty="0" err="1">
                <a:latin typeface="Times New Roman" panose="02020603050405020304" pitchFamily="18" charset="0"/>
                <a:cs typeface="Times New Roman" panose="02020603050405020304" pitchFamily="18" charset="0"/>
              </a:rPr>
              <a:t>mrad</a:t>
            </a:r>
            <a:r>
              <a:rPr lang="en-GB" sz="1700" dirty="0">
                <a:latin typeface="Times New Roman" panose="02020603050405020304" pitchFamily="18" charset="0"/>
                <a:cs typeface="Times New Roman" panose="02020603050405020304" pitchFamily="18" charset="0"/>
              </a:rPr>
              <a:t>, concluding that deflection of the beam can reduce the dose rate due to the muon beam at the fence by almost a factor of three. </a:t>
            </a:r>
          </a:p>
          <a:p>
            <a:pPr lvl="1">
              <a:spcBef>
                <a:spcPts val="0"/>
              </a:spcBef>
            </a:pPr>
            <a:r>
              <a:rPr lang="en-GB" sz="1700" dirty="0">
                <a:latin typeface="Times New Roman" panose="02020603050405020304" pitchFamily="18" charset="0"/>
                <a:cs typeface="Times New Roman" panose="02020603050405020304" pitchFamily="18" charset="0"/>
              </a:rPr>
              <a:t>Further studies including optimising the transmission and acceptance of the beamline as well as location and integration of the magnet are planned for next year.</a:t>
            </a:r>
          </a:p>
          <a:p>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buNone/>
            </a:pPr>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sym typeface="Wingdings" pitchFamily="2" charset="2"/>
            </a:endParaRPr>
          </a:p>
          <a:p>
            <a:pPr lvl="1"/>
            <a:endParaRPr lang="en-GB" sz="1900" b="0" dirty="0">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A6B52F37-32DA-78D9-E6A7-0FC48E74ABEB}"/>
              </a:ext>
            </a:extLst>
          </p:cNvPr>
          <p:cNvSpPr>
            <a:spLocks noGrp="1"/>
          </p:cNvSpPr>
          <p:nvPr>
            <p:ph type="title"/>
          </p:nvPr>
        </p:nvSpPr>
        <p:spPr/>
        <p:txBody>
          <a:bodyPr/>
          <a:lstStyle/>
          <a:p>
            <a:r>
              <a:rPr lang="en-GB" dirty="0"/>
              <a:t>Higher intensity tests for post-LS3</a:t>
            </a:r>
          </a:p>
        </p:txBody>
      </p:sp>
      <p:sp>
        <p:nvSpPr>
          <p:cNvPr id="4" name="Date Placeholder 3">
            <a:extLst>
              <a:ext uri="{FF2B5EF4-FFF2-40B4-BE49-F238E27FC236}">
                <a16:creationId xmlns:a16="http://schemas.microsoft.com/office/drawing/2014/main" id="{7F538214-F0DE-E9F1-2E2D-F0A3701264B3}"/>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D7510241-4931-7812-2DA4-FCD792904417}"/>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C9D33506-4A49-8A5E-F76E-0CFCA68DD374}"/>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7" name="Picture 6" descr="An aerial view of a city&#10;&#10;Description automatically generated">
            <a:extLst>
              <a:ext uri="{FF2B5EF4-FFF2-40B4-BE49-F238E27FC236}">
                <a16:creationId xmlns:a16="http://schemas.microsoft.com/office/drawing/2014/main" id="{96817C4A-31D8-B43D-C007-60EE602E5BEC}"/>
              </a:ext>
            </a:extLst>
          </p:cNvPr>
          <p:cNvPicPr>
            <a:picLocks noChangeAspect="1"/>
          </p:cNvPicPr>
          <p:nvPr/>
        </p:nvPicPr>
        <p:blipFill>
          <a:blip r:embed="rId2"/>
          <a:stretch>
            <a:fillRect/>
          </a:stretch>
        </p:blipFill>
        <p:spPr>
          <a:xfrm>
            <a:off x="8236544" y="2349306"/>
            <a:ext cx="3916940" cy="3881810"/>
          </a:xfrm>
          <a:prstGeom prst="rect">
            <a:avLst/>
          </a:prstGeom>
        </p:spPr>
      </p:pic>
      <p:sp>
        <p:nvSpPr>
          <p:cNvPr id="11" name="Rectangle 10">
            <a:extLst>
              <a:ext uri="{FF2B5EF4-FFF2-40B4-BE49-F238E27FC236}">
                <a16:creationId xmlns:a16="http://schemas.microsoft.com/office/drawing/2014/main" id="{B40F4043-F733-3D40-BEB7-21C4C719C71B}"/>
              </a:ext>
            </a:extLst>
          </p:cNvPr>
          <p:cNvSpPr>
            <a:spLocks noChangeAspect="1"/>
          </p:cNvSpPr>
          <p:nvPr/>
        </p:nvSpPr>
        <p:spPr>
          <a:xfrm>
            <a:off x="10036122" y="3916429"/>
            <a:ext cx="441314" cy="373782"/>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Straight Connector 11">
            <a:extLst>
              <a:ext uri="{FF2B5EF4-FFF2-40B4-BE49-F238E27FC236}">
                <a16:creationId xmlns:a16="http://schemas.microsoft.com/office/drawing/2014/main" id="{F7608DBD-0E26-5DB3-C3A8-BF47AACEB0C7}"/>
              </a:ext>
            </a:extLst>
          </p:cNvPr>
          <p:cNvCxnSpPr>
            <a:cxnSpLocks/>
          </p:cNvCxnSpPr>
          <p:nvPr/>
        </p:nvCxnSpPr>
        <p:spPr>
          <a:xfrm flipH="1">
            <a:off x="10479001" y="3324546"/>
            <a:ext cx="352482" cy="965665"/>
          </a:xfrm>
          <a:prstGeom prst="line">
            <a:avLst/>
          </a:prstGeom>
          <a:ln w="28575">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F2D4CC-DDF8-6D1C-A1D6-F6A207AF5BDC}"/>
              </a:ext>
            </a:extLst>
          </p:cNvPr>
          <p:cNvCxnSpPr>
            <a:cxnSpLocks/>
          </p:cNvCxnSpPr>
          <p:nvPr/>
        </p:nvCxnSpPr>
        <p:spPr>
          <a:xfrm flipH="1">
            <a:off x="10477435" y="264230"/>
            <a:ext cx="341780" cy="3643434"/>
          </a:xfrm>
          <a:prstGeom prst="line">
            <a:avLst/>
          </a:prstGeom>
          <a:ln w="28575">
            <a:solidFill>
              <a:schemeClr val="tx2">
                <a:lumMod val="25000"/>
                <a:lumOff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D0C6E4F4-0186-7381-5EAA-80C7D8BA404C}"/>
              </a:ext>
            </a:extLst>
          </p:cNvPr>
          <p:cNvPicPr>
            <a:picLocks noChangeAspect="1"/>
          </p:cNvPicPr>
          <p:nvPr/>
        </p:nvPicPr>
        <p:blipFill>
          <a:blip r:embed="rId3"/>
          <a:stretch>
            <a:fillRect/>
          </a:stretch>
        </p:blipFill>
        <p:spPr>
          <a:xfrm>
            <a:off x="7945698" y="250441"/>
            <a:ext cx="3622910" cy="3060316"/>
          </a:xfrm>
          <a:prstGeom prst="rect">
            <a:avLst/>
          </a:prstGeom>
          <a:ln w="28575">
            <a:solidFill>
              <a:schemeClr val="bg1"/>
            </a:solidFill>
          </a:ln>
        </p:spPr>
      </p:pic>
      <p:sp>
        <p:nvSpPr>
          <p:cNvPr id="16" name="Star: 5 Points 7">
            <a:extLst>
              <a:ext uri="{FF2B5EF4-FFF2-40B4-BE49-F238E27FC236}">
                <a16:creationId xmlns:a16="http://schemas.microsoft.com/office/drawing/2014/main" id="{8EB0A797-3A52-E37D-5D3B-69836DE1285A}"/>
              </a:ext>
            </a:extLst>
          </p:cNvPr>
          <p:cNvSpPr/>
          <p:nvPr/>
        </p:nvSpPr>
        <p:spPr>
          <a:xfrm>
            <a:off x="7988928" y="2942951"/>
            <a:ext cx="108000" cy="108000"/>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tar: 5 Points 8">
            <a:extLst>
              <a:ext uri="{FF2B5EF4-FFF2-40B4-BE49-F238E27FC236}">
                <a16:creationId xmlns:a16="http://schemas.microsoft.com/office/drawing/2014/main" id="{3D8808FB-C010-30BB-59FC-CFC6314EECDE}"/>
              </a:ext>
            </a:extLst>
          </p:cNvPr>
          <p:cNvSpPr/>
          <p:nvPr/>
        </p:nvSpPr>
        <p:spPr>
          <a:xfrm>
            <a:off x="10681328" y="323576"/>
            <a:ext cx="108000" cy="108000"/>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Star: 5 Points 9">
            <a:extLst>
              <a:ext uri="{FF2B5EF4-FFF2-40B4-BE49-F238E27FC236}">
                <a16:creationId xmlns:a16="http://schemas.microsoft.com/office/drawing/2014/main" id="{9331A8E5-1405-8CE3-98FA-406E0315781E}"/>
              </a:ext>
            </a:extLst>
          </p:cNvPr>
          <p:cNvSpPr/>
          <p:nvPr/>
        </p:nvSpPr>
        <p:spPr>
          <a:xfrm>
            <a:off x="10547978" y="466451"/>
            <a:ext cx="108000" cy="108000"/>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Star: 5 Points 10">
            <a:extLst>
              <a:ext uri="{FF2B5EF4-FFF2-40B4-BE49-F238E27FC236}">
                <a16:creationId xmlns:a16="http://schemas.microsoft.com/office/drawing/2014/main" id="{A9CFBFA6-4526-8E9C-93AF-FA70FBDAA476}"/>
              </a:ext>
            </a:extLst>
          </p:cNvPr>
          <p:cNvSpPr/>
          <p:nvPr/>
        </p:nvSpPr>
        <p:spPr>
          <a:xfrm>
            <a:off x="9881228" y="1110976"/>
            <a:ext cx="108000" cy="108000"/>
          </a:xfrm>
          <a:prstGeom prst="star5">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151B8CBE-A1A1-D64E-844A-3BB567A1C829}"/>
              </a:ext>
            </a:extLst>
          </p:cNvPr>
          <p:cNvSpPr txBox="1"/>
          <p:nvPr/>
        </p:nvSpPr>
        <p:spPr>
          <a:xfrm>
            <a:off x="8580238" y="3050951"/>
            <a:ext cx="1100297" cy="246221"/>
          </a:xfrm>
          <a:prstGeom prst="rect">
            <a:avLst/>
          </a:prstGeom>
          <a:solidFill>
            <a:schemeClr val="bg1"/>
          </a:solidFill>
          <a:ln>
            <a:solidFill>
              <a:srgbClr val="FF0000"/>
            </a:solidFill>
          </a:ln>
        </p:spPr>
        <p:txBody>
          <a:bodyPr wrap="square" rtlCol="0">
            <a:spAutoFit/>
          </a:bodyPr>
          <a:lstStyle/>
          <a:p>
            <a:pPr algn="ctr"/>
            <a:r>
              <a:rPr lang="fr-CH" sz="1000" dirty="0"/>
              <a:t>PAXNA21101</a:t>
            </a:r>
            <a:endParaRPr lang="en-GB" sz="1000" dirty="0"/>
          </a:p>
        </p:txBody>
      </p:sp>
      <p:sp>
        <p:nvSpPr>
          <p:cNvPr id="21" name="TextBox 20">
            <a:extLst>
              <a:ext uri="{FF2B5EF4-FFF2-40B4-BE49-F238E27FC236}">
                <a16:creationId xmlns:a16="http://schemas.microsoft.com/office/drawing/2014/main" id="{FE6F9E88-F8C4-CEE4-4CCE-D73D88EB9B96}"/>
              </a:ext>
            </a:extLst>
          </p:cNvPr>
          <p:cNvSpPr txBox="1"/>
          <p:nvPr/>
        </p:nvSpPr>
        <p:spPr>
          <a:xfrm>
            <a:off x="10139948" y="1484422"/>
            <a:ext cx="495403" cy="246221"/>
          </a:xfrm>
          <a:prstGeom prst="rect">
            <a:avLst/>
          </a:prstGeom>
          <a:solidFill>
            <a:schemeClr val="bg1"/>
          </a:solidFill>
          <a:ln>
            <a:solidFill>
              <a:srgbClr val="FF0000"/>
            </a:solidFill>
          </a:ln>
        </p:spPr>
        <p:txBody>
          <a:bodyPr wrap="square" rtlCol="0">
            <a:spAutoFit/>
          </a:bodyPr>
          <a:lstStyle/>
          <a:p>
            <a:pPr algn="ctr"/>
            <a:r>
              <a:rPr lang="fr-CH" sz="1000" dirty="0"/>
              <a:t>RP7</a:t>
            </a:r>
            <a:endParaRPr lang="en-GB" sz="1000" dirty="0"/>
          </a:p>
        </p:txBody>
      </p:sp>
      <p:sp>
        <p:nvSpPr>
          <p:cNvPr id="22" name="TextBox 21">
            <a:extLst>
              <a:ext uri="{FF2B5EF4-FFF2-40B4-BE49-F238E27FC236}">
                <a16:creationId xmlns:a16="http://schemas.microsoft.com/office/drawing/2014/main" id="{097172D5-B63D-F45A-3A83-6F7168AF39EA}"/>
              </a:ext>
            </a:extLst>
          </p:cNvPr>
          <p:cNvSpPr txBox="1"/>
          <p:nvPr/>
        </p:nvSpPr>
        <p:spPr>
          <a:xfrm>
            <a:off x="10735327" y="832733"/>
            <a:ext cx="479233" cy="246221"/>
          </a:xfrm>
          <a:prstGeom prst="rect">
            <a:avLst/>
          </a:prstGeom>
          <a:solidFill>
            <a:schemeClr val="bg1"/>
          </a:solidFill>
          <a:ln>
            <a:solidFill>
              <a:srgbClr val="FF0000"/>
            </a:solidFill>
          </a:ln>
        </p:spPr>
        <p:txBody>
          <a:bodyPr wrap="square" rtlCol="0">
            <a:spAutoFit/>
          </a:bodyPr>
          <a:lstStyle/>
          <a:p>
            <a:pPr algn="ctr"/>
            <a:r>
              <a:rPr lang="fr-CH" sz="1000" dirty="0"/>
              <a:t>RP5</a:t>
            </a:r>
            <a:endParaRPr lang="en-GB" sz="1000" dirty="0"/>
          </a:p>
        </p:txBody>
      </p:sp>
      <p:sp>
        <p:nvSpPr>
          <p:cNvPr id="23" name="TextBox 22">
            <a:extLst>
              <a:ext uri="{FF2B5EF4-FFF2-40B4-BE49-F238E27FC236}">
                <a16:creationId xmlns:a16="http://schemas.microsoft.com/office/drawing/2014/main" id="{432C2474-8A3E-722E-AC97-488B36F88CE8}"/>
              </a:ext>
            </a:extLst>
          </p:cNvPr>
          <p:cNvSpPr txBox="1"/>
          <p:nvPr/>
        </p:nvSpPr>
        <p:spPr>
          <a:xfrm>
            <a:off x="9036845" y="328230"/>
            <a:ext cx="844383" cy="246221"/>
          </a:xfrm>
          <a:prstGeom prst="rect">
            <a:avLst/>
          </a:prstGeom>
          <a:solidFill>
            <a:schemeClr val="bg1"/>
          </a:solidFill>
          <a:ln>
            <a:solidFill>
              <a:srgbClr val="FF0000"/>
            </a:solidFill>
          </a:ln>
        </p:spPr>
        <p:txBody>
          <a:bodyPr wrap="square" rtlCol="0">
            <a:spAutoFit/>
          </a:bodyPr>
          <a:lstStyle/>
          <a:p>
            <a:pPr algn="ctr"/>
            <a:r>
              <a:rPr lang="fr-CH" sz="1000" dirty="0"/>
              <a:t>PMSG823</a:t>
            </a:r>
            <a:endParaRPr lang="en-GB" sz="1000" dirty="0"/>
          </a:p>
        </p:txBody>
      </p:sp>
      <p:cxnSp>
        <p:nvCxnSpPr>
          <p:cNvPr id="24" name="Straight Connector 23">
            <a:extLst>
              <a:ext uri="{FF2B5EF4-FFF2-40B4-BE49-F238E27FC236}">
                <a16:creationId xmlns:a16="http://schemas.microsoft.com/office/drawing/2014/main" id="{56F80932-EED5-0C55-AA76-A62D312FD479}"/>
              </a:ext>
            </a:extLst>
          </p:cNvPr>
          <p:cNvCxnSpPr>
            <a:stCxn id="17" idx="1"/>
          </p:cNvCxnSpPr>
          <p:nvPr/>
        </p:nvCxnSpPr>
        <p:spPr>
          <a:xfrm flipH="1" flipV="1">
            <a:off x="9881228" y="323576"/>
            <a:ext cx="800100" cy="41252"/>
          </a:xfrm>
          <a:prstGeom prst="line">
            <a:avLst/>
          </a:prstGeom>
          <a:ln w="63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13571CBA-D898-C2EE-2912-3CEE92328EAD}"/>
              </a:ext>
            </a:extLst>
          </p:cNvPr>
          <p:cNvCxnSpPr>
            <a:cxnSpLocks/>
            <a:endCxn id="18" idx="3"/>
          </p:cNvCxnSpPr>
          <p:nvPr/>
        </p:nvCxnSpPr>
        <p:spPr>
          <a:xfrm flipH="1" flipV="1">
            <a:off x="10635352" y="574451"/>
            <a:ext cx="99976" cy="258282"/>
          </a:xfrm>
          <a:prstGeom prst="line">
            <a:avLst/>
          </a:prstGeom>
          <a:ln w="63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012527EA-6CA6-3AD4-B743-B5F312E4FC00}"/>
              </a:ext>
            </a:extLst>
          </p:cNvPr>
          <p:cNvCxnSpPr>
            <a:cxnSpLocks/>
            <a:endCxn id="19" idx="3"/>
          </p:cNvCxnSpPr>
          <p:nvPr/>
        </p:nvCxnSpPr>
        <p:spPr>
          <a:xfrm flipH="1" flipV="1">
            <a:off x="9968602" y="1218976"/>
            <a:ext cx="171347" cy="265446"/>
          </a:xfrm>
          <a:prstGeom prst="line">
            <a:avLst/>
          </a:prstGeom>
          <a:ln w="63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236B38A7-8A01-E3E3-12B0-AE0CCDD98299}"/>
              </a:ext>
            </a:extLst>
          </p:cNvPr>
          <p:cNvCxnSpPr>
            <a:cxnSpLocks/>
            <a:endCxn id="16" idx="4"/>
          </p:cNvCxnSpPr>
          <p:nvPr/>
        </p:nvCxnSpPr>
        <p:spPr>
          <a:xfrm flipH="1" flipV="1">
            <a:off x="8096928" y="2984203"/>
            <a:ext cx="483310" cy="66748"/>
          </a:xfrm>
          <a:prstGeom prst="line">
            <a:avLst/>
          </a:prstGeom>
          <a:ln w="6350">
            <a:solidFill>
              <a:srgbClr val="FF0000"/>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DEAB1BD3-BF97-9FBC-AA0F-07E1E2B4D74B}"/>
              </a:ext>
            </a:extLst>
          </p:cNvPr>
          <p:cNvSpPr txBox="1"/>
          <p:nvPr/>
        </p:nvSpPr>
        <p:spPr>
          <a:xfrm>
            <a:off x="7752184" y="31438"/>
            <a:ext cx="3622910" cy="215444"/>
          </a:xfrm>
          <a:prstGeom prst="rect">
            <a:avLst/>
          </a:prstGeom>
          <a:noFill/>
        </p:spPr>
        <p:txBody>
          <a:bodyPr wrap="square" lIns="0" tIns="0" rIns="0" bIns="0" rtlCol="0">
            <a:spAutoFit/>
          </a:bodyPr>
          <a:lstStyle/>
          <a:p>
            <a:pPr algn="ctr"/>
            <a:r>
              <a:rPr lang="en-GB" sz="1400" dirty="0"/>
              <a:t>RP monitor locations</a:t>
            </a:r>
          </a:p>
        </p:txBody>
      </p:sp>
      <p:sp>
        <p:nvSpPr>
          <p:cNvPr id="29" name="TextBox 28">
            <a:extLst>
              <a:ext uri="{FF2B5EF4-FFF2-40B4-BE49-F238E27FC236}">
                <a16:creationId xmlns:a16="http://schemas.microsoft.com/office/drawing/2014/main" id="{093E1678-60CC-07C5-D0AD-EC5B323C130C}"/>
              </a:ext>
            </a:extLst>
          </p:cNvPr>
          <p:cNvSpPr txBox="1"/>
          <p:nvPr/>
        </p:nvSpPr>
        <p:spPr>
          <a:xfrm>
            <a:off x="8338583" y="2397392"/>
            <a:ext cx="620403" cy="215444"/>
          </a:xfrm>
          <a:prstGeom prst="rect">
            <a:avLst/>
          </a:prstGeom>
          <a:noFill/>
        </p:spPr>
        <p:txBody>
          <a:bodyPr wrap="square" lIns="0" tIns="0" rIns="0" bIns="0" rtlCol="0">
            <a:spAutoFit/>
          </a:bodyPr>
          <a:lstStyle/>
          <a:p>
            <a:pPr algn="ctr"/>
            <a:r>
              <a:rPr lang="en-GB" sz="1400" dirty="0">
                <a:solidFill>
                  <a:schemeClr val="bg1"/>
                </a:solidFill>
              </a:rPr>
              <a:t>EHN2</a:t>
            </a:r>
          </a:p>
        </p:txBody>
      </p:sp>
      <p:sp>
        <p:nvSpPr>
          <p:cNvPr id="30" name="Freeform 29">
            <a:extLst>
              <a:ext uri="{FF2B5EF4-FFF2-40B4-BE49-F238E27FC236}">
                <a16:creationId xmlns:a16="http://schemas.microsoft.com/office/drawing/2014/main" id="{BCB6496F-6E5E-4FF2-4C11-55CD5912E267}"/>
              </a:ext>
            </a:extLst>
          </p:cNvPr>
          <p:cNvSpPr/>
          <p:nvPr/>
        </p:nvSpPr>
        <p:spPr>
          <a:xfrm>
            <a:off x="7743717" y="3297173"/>
            <a:ext cx="2290080" cy="1000098"/>
          </a:xfrm>
          <a:custGeom>
            <a:avLst/>
            <a:gdLst>
              <a:gd name="connsiteX0" fmla="*/ 0 w 2849811"/>
              <a:gd name="connsiteY0" fmla="*/ 4101 h 975907"/>
              <a:gd name="connsiteX1" fmla="*/ 2845711 w 2849811"/>
              <a:gd name="connsiteY1" fmla="*/ 975907 h 975907"/>
              <a:gd name="connsiteX2" fmla="*/ 2849811 w 2849811"/>
              <a:gd name="connsiteY2" fmla="*/ 594565 h 975907"/>
              <a:gd name="connsiteX3" fmla="*/ 2398762 w 2849811"/>
              <a:gd name="connsiteY3" fmla="*/ 0 h 975907"/>
              <a:gd name="connsiteX4" fmla="*/ 0 w 2849811"/>
              <a:gd name="connsiteY4" fmla="*/ 4101 h 9759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9811" h="975907">
                <a:moveTo>
                  <a:pt x="0" y="4101"/>
                </a:moveTo>
                <a:lnTo>
                  <a:pt x="2845711" y="975907"/>
                </a:lnTo>
                <a:cubicBezTo>
                  <a:pt x="2847078" y="848793"/>
                  <a:pt x="2848444" y="721679"/>
                  <a:pt x="2849811" y="594565"/>
                </a:cubicBezTo>
                <a:lnTo>
                  <a:pt x="2398762" y="0"/>
                </a:lnTo>
                <a:lnTo>
                  <a:pt x="0" y="4101"/>
                </a:lnTo>
                <a:close/>
              </a:path>
            </a:pathLst>
          </a:custGeom>
          <a:solidFill>
            <a:srgbClr val="CBCBCB">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30">
            <a:extLst>
              <a:ext uri="{FF2B5EF4-FFF2-40B4-BE49-F238E27FC236}">
                <a16:creationId xmlns:a16="http://schemas.microsoft.com/office/drawing/2014/main" id="{7325795A-F2DE-AD3D-35C3-26E4BAC542BF}"/>
              </a:ext>
            </a:extLst>
          </p:cNvPr>
          <p:cNvSpPr/>
          <p:nvPr/>
        </p:nvSpPr>
        <p:spPr>
          <a:xfrm>
            <a:off x="10474325" y="3321050"/>
            <a:ext cx="371475" cy="965200"/>
          </a:xfrm>
          <a:custGeom>
            <a:avLst/>
            <a:gdLst>
              <a:gd name="connsiteX0" fmla="*/ 6350 w 371475"/>
              <a:gd name="connsiteY0" fmla="*/ 965200 h 965200"/>
              <a:gd name="connsiteX1" fmla="*/ 371475 w 371475"/>
              <a:gd name="connsiteY1" fmla="*/ 0 h 965200"/>
              <a:gd name="connsiteX2" fmla="*/ 47625 w 371475"/>
              <a:gd name="connsiteY2" fmla="*/ 3175 h 965200"/>
              <a:gd name="connsiteX3" fmla="*/ 0 w 371475"/>
              <a:gd name="connsiteY3" fmla="*/ 603250 h 965200"/>
              <a:gd name="connsiteX4" fmla="*/ 6350 w 371475"/>
              <a:gd name="connsiteY4" fmla="*/ 965200 h 96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965200">
                <a:moveTo>
                  <a:pt x="6350" y="965200"/>
                </a:moveTo>
                <a:lnTo>
                  <a:pt x="371475" y="0"/>
                </a:lnTo>
                <a:lnTo>
                  <a:pt x="47625" y="3175"/>
                </a:lnTo>
                <a:lnTo>
                  <a:pt x="0" y="603250"/>
                </a:lnTo>
                <a:cubicBezTo>
                  <a:pt x="1058" y="724958"/>
                  <a:pt x="2117" y="846667"/>
                  <a:pt x="6350" y="965200"/>
                </a:cubicBezTo>
                <a:close/>
              </a:path>
            </a:pathLst>
          </a:custGeom>
          <a:solidFill>
            <a:srgbClr val="CBCBCB">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31">
            <a:extLst>
              <a:ext uri="{FF2B5EF4-FFF2-40B4-BE49-F238E27FC236}">
                <a16:creationId xmlns:a16="http://schemas.microsoft.com/office/drawing/2014/main" id="{FA37C2D0-388C-A4FA-1765-30FD4F888DEB}"/>
              </a:ext>
            </a:extLst>
          </p:cNvPr>
          <p:cNvSpPr/>
          <p:nvPr/>
        </p:nvSpPr>
        <p:spPr>
          <a:xfrm>
            <a:off x="9588500" y="3321050"/>
            <a:ext cx="939800" cy="593725"/>
          </a:xfrm>
          <a:custGeom>
            <a:avLst/>
            <a:gdLst>
              <a:gd name="connsiteX0" fmla="*/ 450850 w 939800"/>
              <a:gd name="connsiteY0" fmla="*/ 590550 h 593725"/>
              <a:gd name="connsiteX1" fmla="*/ 889000 w 939800"/>
              <a:gd name="connsiteY1" fmla="*/ 593725 h 593725"/>
              <a:gd name="connsiteX2" fmla="*/ 939800 w 939800"/>
              <a:gd name="connsiteY2" fmla="*/ 0 h 593725"/>
              <a:gd name="connsiteX3" fmla="*/ 0 w 939800"/>
              <a:gd name="connsiteY3" fmla="*/ 3175 h 593725"/>
              <a:gd name="connsiteX4" fmla="*/ 450850 w 939800"/>
              <a:gd name="connsiteY4" fmla="*/ 590550 h 593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800" h="593725">
                <a:moveTo>
                  <a:pt x="450850" y="590550"/>
                </a:moveTo>
                <a:lnTo>
                  <a:pt x="889000" y="593725"/>
                </a:lnTo>
                <a:lnTo>
                  <a:pt x="939800" y="0"/>
                </a:lnTo>
                <a:lnTo>
                  <a:pt x="0" y="3175"/>
                </a:lnTo>
                <a:lnTo>
                  <a:pt x="450850" y="590550"/>
                </a:lnTo>
                <a:close/>
              </a:path>
            </a:pathLst>
          </a:custGeom>
          <a:solidFill>
            <a:srgbClr val="CBCBCB">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reeform 32">
            <a:extLst>
              <a:ext uri="{FF2B5EF4-FFF2-40B4-BE49-F238E27FC236}">
                <a16:creationId xmlns:a16="http://schemas.microsoft.com/office/drawing/2014/main" id="{F0465659-8822-A1A1-FD09-AB824F9C988B}"/>
              </a:ext>
            </a:extLst>
          </p:cNvPr>
          <p:cNvSpPr/>
          <p:nvPr/>
        </p:nvSpPr>
        <p:spPr>
          <a:xfrm>
            <a:off x="7752184" y="3297173"/>
            <a:ext cx="3085149" cy="998250"/>
          </a:xfrm>
          <a:custGeom>
            <a:avLst/>
            <a:gdLst>
              <a:gd name="connsiteX0" fmla="*/ 0 w 3629377"/>
              <a:gd name="connsiteY0" fmla="*/ 0 h 976489"/>
              <a:gd name="connsiteX1" fmla="*/ 2844800 w 3629377"/>
              <a:gd name="connsiteY1" fmla="*/ 976489 h 976489"/>
              <a:gd name="connsiteX2" fmla="*/ 3268133 w 3629377"/>
              <a:gd name="connsiteY2" fmla="*/ 965200 h 976489"/>
              <a:gd name="connsiteX3" fmla="*/ 3629377 w 3629377"/>
              <a:gd name="connsiteY3" fmla="*/ 0 h 976489"/>
              <a:gd name="connsiteX4" fmla="*/ 0 w 3629377"/>
              <a:gd name="connsiteY4" fmla="*/ 0 h 976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9377" h="976489">
                <a:moveTo>
                  <a:pt x="0" y="0"/>
                </a:moveTo>
                <a:lnTo>
                  <a:pt x="2844800" y="976489"/>
                </a:lnTo>
                <a:lnTo>
                  <a:pt x="3268133" y="965200"/>
                </a:lnTo>
                <a:lnTo>
                  <a:pt x="3629377" y="0"/>
                </a:lnTo>
                <a:lnTo>
                  <a:pt x="0" y="0"/>
                </a:lnTo>
                <a:close/>
              </a:path>
            </a:pathLst>
          </a:custGeom>
          <a:solidFill>
            <a:srgbClr val="CBCBCB">
              <a:alpha val="50196"/>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04857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1D9F4-CA76-4CE3-2AAD-BF3699A67F6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5462E7-E6EB-5C2F-C8DB-386FBC02F785}"/>
              </a:ext>
            </a:extLst>
          </p:cNvPr>
          <p:cNvSpPr>
            <a:spLocks noGrp="1"/>
          </p:cNvSpPr>
          <p:nvPr>
            <p:ph idx="1"/>
          </p:nvPr>
        </p:nvSpPr>
        <p:spPr>
          <a:xfrm>
            <a:off x="396628" y="1124744"/>
            <a:ext cx="6572221" cy="4608512"/>
          </a:xfrm>
        </p:spPr>
        <p:txBody>
          <a:bodyPr/>
          <a:lstStyle/>
          <a:p>
            <a:r>
              <a:rPr lang="en-GB" sz="1900" b="0" dirty="0">
                <a:solidFill>
                  <a:srgbClr val="2F2F2F">
                    <a:lumMod val="50000"/>
                  </a:srgbClr>
                </a:solidFill>
                <a:latin typeface="Times New Roman" panose="02020603050405020304" pitchFamily="18" charset="0"/>
                <a:cs typeface="Times New Roman" panose="02020603050405020304" pitchFamily="18" charset="0"/>
              </a:rPr>
              <a:t>Many users request high intensity beams post-LS3 including fixed target experiments like AMBER, </a:t>
            </a:r>
            <a:r>
              <a:rPr lang="en-GB" sz="1900" b="0" dirty="0" err="1">
                <a:solidFill>
                  <a:srgbClr val="2F2F2F">
                    <a:lumMod val="50000"/>
                  </a:srgbClr>
                </a:solidFill>
                <a:latin typeface="Times New Roman" panose="02020603050405020304" pitchFamily="18" charset="0"/>
                <a:cs typeface="Times New Roman" panose="02020603050405020304" pitchFamily="18" charset="0"/>
              </a:rPr>
              <a:t>MUonE</a:t>
            </a:r>
            <a:r>
              <a:rPr lang="en-GB" sz="1900" b="0" dirty="0">
                <a:solidFill>
                  <a:srgbClr val="2F2F2F">
                    <a:lumMod val="50000"/>
                  </a:srgbClr>
                </a:solidFill>
                <a:latin typeface="Times New Roman" panose="02020603050405020304" pitchFamily="18" charset="0"/>
                <a:cs typeface="Times New Roman" panose="02020603050405020304" pitchFamily="18" charset="0"/>
              </a:rPr>
              <a:t> and NA64.</a:t>
            </a:r>
          </a:p>
          <a:p>
            <a:pPr marL="0" indent="0">
              <a:buNone/>
            </a:pPr>
            <a:endParaRPr lang="en-GB" sz="1900" b="0" dirty="0">
              <a:solidFill>
                <a:srgbClr val="2F2F2F">
                  <a:lumMod val="50000"/>
                </a:srgbClr>
              </a:solidFill>
              <a:latin typeface="Times New Roman" panose="02020603050405020304" pitchFamily="18" charset="0"/>
              <a:cs typeface="Times New Roman" panose="02020603050405020304" pitchFamily="18" charset="0"/>
            </a:endParaRP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rPr>
              <a:t>To meet the request of NA64 to increase their statistics by more than an order of magnitude and continue Light Dark Matter searches with world leading sensitivities:</a:t>
            </a:r>
          </a:p>
          <a:p>
            <a:pPr lvl="1">
              <a:spcBef>
                <a:spcPts val="0"/>
              </a:spcBef>
            </a:pPr>
            <a:r>
              <a:rPr lang="en-GB" sz="1700" b="0" dirty="0">
                <a:latin typeface="Times New Roman" panose="02020603050405020304" pitchFamily="18" charset="0"/>
                <a:cs typeface="Times New Roman" panose="02020603050405020304" pitchFamily="18" charset="0"/>
              </a:rPr>
              <a:t>Tests performed to send h</a:t>
            </a:r>
            <a:r>
              <a:rPr lang="en-GB" sz="1700" dirty="0">
                <a:latin typeface="Times New Roman" panose="02020603050405020304" pitchFamily="18" charset="0"/>
                <a:cs typeface="Times New Roman" panose="02020603050405020304" pitchFamily="18" charset="0"/>
              </a:rPr>
              <a:t>igh intensity up to 1.3x10</a:t>
            </a:r>
            <a:r>
              <a:rPr lang="en-GB" sz="1700" baseline="30000" dirty="0">
                <a:latin typeface="Times New Roman" panose="02020603050405020304" pitchFamily="18" charset="0"/>
                <a:cs typeface="Times New Roman" panose="02020603050405020304" pitchFamily="18" charset="0"/>
              </a:rPr>
              <a:t>7 </a:t>
            </a:r>
            <a:r>
              <a:rPr lang="en-GB" sz="1700" dirty="0">
                <a:latin typeface="Times New Roman" panose="02020603050405020304" pitchFamily="18" charset="0"/>
                <a:cs typeface="Times New Roman" panose="02020603050405020304" pitchFamily="18" charset="0"/>
              </a:rPr>
              <a:t>electrons / spill with 100 units on T2 by adjusting collimators.</a:t>
            </a:r>
          </a:p>
          <a:p>
            <a:pPr lvl="1">
              <a:spcBef>
                <a:spcPts val="0"/>
              </a:spcBef>
            </a:pPr>
            <a:r>
              <a:rPr lang="en-GB" sz="1700" b="1" dirty="0" err="1">
                <a:latin typeface="Times New Roman" panose="02020603050405020304" pitchFamily="18" charset="0"/>
                <a:cs typeface="Times New Roman" panose="02020603050405020304" pitchFamily="18" charset="0"/>
              </a:rPr>
              <a:t>Upto</a:t>
            </a:r>
            <a:r>
              <a:rPr lang="en-GB" sz="1700" b="1" dirty="0">
                <a:latin typeface="Times New Roman" panose="02020603050405020304" pitchFamily="18" charset="0"/>
                <a:cs typeface="Times New Roman" panose="02020603050405020304" pitchFamily="18" charset="0"/>
              </a:rPr>
              <a:t> 1x10</a:t>
            </a:r>
            <a:r>
              <a:rPr lang="en-GB" sz="1700" b="1" baseline="30000" dirty="0">
                <a:latin typeface="Times New Roman" panose="02020603050405020304" pitchFamily="18" charset="0"/>
                <a:cs typeface="Times New Roman" panose="02020603050405020304" pitchFamily="18" charset="0"/>
              </a:rPr>
              <a:t>7</a:t>
            </a:r>
            <a:r>
              <a:rPr lang="en-GB" sz="1700" b="1" dirty="0">
                <a:latin typeface="Times New Roman" panose="02020603050405020304" pitchFamily="18" charset="0"/>
                <a:cs typeface="Times New Roman" panose="02020603050405020304" pitchFamily="18" charset="0"/>
              </a:rPr>
              <a:t> electrons/spill beam quality remained the same.</a:t>
            </a:r>
          </a:p>
          <a:p>
            <a:pPr lvl="1">
              <a:spcBef>
                <a:spcPts val="0"/>
              </a:spcBef>
            </a:pPr>
            <a:r>
              <a:rPr lang="en-GB" sz="1700" b="1" dirty="0">
                <a:latin typeface="Times New Roman" panose="02020603050405020304" pitchFamily="18" charset="0"/>
                <a:cs typeface="Times New Roman" panose="02020603050405020304" pitchFamily="18" charset="0"/>
              </a:rPr>
              <a:t>For higher intensities background and halo starts to increase.</a:t>
            </a:r>
          </a:p>
          <a:p>
            <a:pPr lvl="1">
              <a:spcBef>
                <a:spcPts val="0"/>
              </a:spcBef>
            </a:pPr>
            <a:r>
              <a:rPr lang="en-GB" sz="1700" dirty="0">
                <a:latin typeface="Times New Roman" panose="02020603050405020304" pitchFamily="18" charset="0"/>
                <a:cs typeface="Times New Roman" panose="02020603050405020304" pitchFamily="18" charset="0"/>
              </a:rPr>
              <a:t>Increasing intensity on T2 will aid in better collimation and further reduction of beam halo.</a:t>
            </a:r>
            <a:endParaRPr lang="en-GB" sz="1700" b="1" dirty="0">
              <a:latin typeface="Times New Roman" panose="02020603050405020304" pitchFamily="18" charset="0"/>
              <a:cs typeface="Times New Roman" panose="02020603050405020304" pitchFamily="18" charset="0"/>
            </a:endParaRPr>
          </a:p>
          <a:p>
            <a:pPr>
              <a:spcBef>
                <a:spcPts val="0"/>
              </a:spcBef>
            </a:pPr>
            <a:r>
              <a:rPr lang="en-GB" sz="1900" b="0" dirty="0">
                <a:latin typeface="Times New Roman" panose="02020603050405020304" pitchFamily="18" charset="0"/>
                <a:cs typeface="Times New Roman" panose="02020603050405020304" pitchFamily="18" charset="0"/>
              </a:rPr>
              <a:t>Beamline modifications for further reduction of the spot-size and improving the particle ID are being studied for implementation during run 4. </a:t>
            </a:r>
          </a:p>
          <a:p>
            <a:pPr lvl="1">
              <a:spcBef>
                <a:spcPts val="0"/>
              </a:spcBef>
            </a:pPr>
            <a:endParaRPr lang="en-GB" sz="1900" dirty="0">
              <a:latin typeface="Times New Roman" panose="02020603050405020304" pitchFamily="18" charset="0"/>
              <a:cs typeface="Times New Roman" panose="02020603050405020304" pitchFamily="18" charset="0"/>
            </a:endParaRPr>
          </a:p>
          <a:p>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buNone/>
            </a:pPr>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sym typeface="Wingdings" pitchFamily="2" charset="2"/>
            </a:endParaRPr>
          </a:p>
          <a:p>
            <a:pPr lvl="1"/>
            <a:endParaRPr lang="en-GB" sz="1900" b="0" dirty="0">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D101FC3-9EBE-6988-6CB9-BBD7FB5DBFA4}"/>
              </a:ext>
            </a:extLst>
          </p:cNvPr>
          <p:cNvSpPr>
            <a:spLocks noGrp="1"/>
          </p:cNvSpPr>
          <p:nvPr>
            <p:ph type="title"/>
          </p:nvPr>
        </p:nvSpPr>
        <p:spPr/>
        <p:txBody>
          <a:bodyPr/>
          <a:lstStyle/>
          <a:p>
            <a:r>
              <a:rPr lang="en-GB" dirty="0"/>
              <a:t>Higher intensity tests for post-LS3</a:t>
            </a:r>
          </a:p>
        </p:txBody>
      </p:sp>
      <p:sp>
        <p:nvSpPr>
          <p:cNvPr id="4" name="Date Placeholder 3">
            <a:extLst>
              <a:ext uri="{FF2B5EF4-FFF2-40B4-BE49-F238E27FC236}">
                <a16:creationId xmlns:a16="http://schemas.microsoft.com/office/drawing/2014/main" id="{E6AC2F82-AA5C-B81F-798C-F8DE70572506}"/>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7E42F784-7E81-9D60-B5E0-3D5C58A656A6}"/>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39CA46BB-4CF8-5DA9-7CDD-AF0E17716D9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026" name="Picture 2" descr="NA64 experiment">
            <a:extLst>
              <a:ext uri="{FF2B5EF4-FFF2-40B4-BE49-F238E27FC236}">
                <a16:creationId xmlns:a16="http://schemas.microsoft.com/office/drawing/2014/main" id="{D49D0462-C1AA-9FF3-1623-B3ADCA208D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8690" y="1340768"/>
            <a:ext cx="5076564"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273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7EDE0-261E-FFF0-D462-6FE50271D245}"/>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37BE45A5-248A-98CC-9F3B-FB0C3FF22C8F}"/>
              </a:ext>
            </a:extLst>
          </p:cNvPr>
          <p:cNvPicPr>
            <a:picLocks noChangeAspect="1"/>
          </p:cNvPicPr>
          <p:nvPr/>
        </p:nvPicPr>
        <p:blipFill>
          <a:blip r:embed="rId2"/>
          <a:stretch>
            <a:fillRect/>
          </a:stretch>
        </p:blipFill>
        <p:spPr>
          <a:xfrm>
            <a:off x="6693182" y="903719"/>
            <a:ext cx="5450111" cy="1491559"/>
          </a:xfrm>
          <a:prstGeom prst="rect">
            <a:avLst/>
          </a:prstGeom>
        </p:spPr>
      </p:pic>
      <p:sp>
        <p:nvSpPr>
          <p:cNvPr id="2" name="Content Placeholder 1">
            <a:extLst>
              <a:ext uri="{FF2B5EF4-FFF2-40B4-BE49-F238E27FC236}">
                <a16:creationId xmlns:a16="http://schemas.microsoft.com/office/drawing/2014/main" id="{5CA95219-80FC-53B5-2E5C-2CAC01B25C36}"/>
              </a:ext>
            </a:extLst>
          </p:cNvPr>
          <p:cNvSpPr>
            <a:spLocks noGrp="1"/>
          </p:cNvSpPr>
          <p:nvPr>
            <p:ph idx="1"/>
          </p:nvPr>
        </p:nvSpPr>
        <p:spPr>
          <a:xfrm>
            <a:off x="396628" y="980728"/>
            <a:ext cx="6572221" cy="4775950"/>
          </a:xfrm>
        </p:spPr>
        <p:txBody>
          <a:bodyPr/>
          <a:lstStyle/>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rPr>
              <a:t>Quick ion beam commissioning allowed NA61 to start the ion run two days in advance. </a:t>
            </a: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rPr>
              <a:t>Still, ion beam users suffered for some time from transverse beam position fluctuations, in particular due to hysteresis effects when going to and coming back from LHC filling. </a:t>
            </a: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rPr>
              <a:t>Collimator settings had to be adapted frequently to keep a constant intensity for the NA61 experiment due to source fluctuations.</a:t>
            </a: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rPr>
              <a:t>For NA60+ measurements for beam size and divergence done at T4 which will serve as an input for H8 beamline simulation. </a:t>
            </a:r>
            <a:r>
              <a:rPr lang="en-GB" sz="1900" dirty="0">
                <a:latin typeface="Times New Roman" panose="02020603050405020304" pitchFamily="18" charset="0"/>
                <a:cs typeface="Times New Roman" panose="02020603050405020304" pitchFamily="18" charset="0"/>
              </a:rPr>
              <a:t>Many thanks to BE-OP!</a:t>
            </a: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rPr>
              <a:t>The required ion beam intensity for 150 </a:t>
            </a:r>
            <a:r>
              <a:rPr lang="en-GB" sz="1900" b="0" dirty="0" err="1">
                <a:latin typeface="Times New Roman" panose="02020603050405020304" pitchFamily="18" charset="0"/>
                <a:cs typeface="Times New Roman" panose="02020603050405020304" pitchFamily="18" charset="0"/>
              </a:rPr>
              <a:t>AGeV</a:t>
            </a:r>
            <a:r>
              <a:rPr lang="en-GB" sz="1900" b="0" dirty="0">
                <a:latin typeface="Times New Roman" panose="02020603050405020304" pitchFamily="18" charset="0"/>
                <a:cs typeface="Times New Roman" panose="02020603050405020304" pitchFamily="18" charset="0"/>
              </a:rPr>
              <a:t>/c has been reached, with a good spot size for NA60+.</a:t>
            </a:r>
          </a:p>
          <a:p>
            <a:pPr lvl="1">
              <a:spcBef>
                <a:spcPts val="0"/>
              </a:spcBef>
            </a:pPr>
            <a:r>
              <a:rPr lang="en-GB" sz="1700" dirty="0">
                <a:latin typeface="Times New Roman" panose="02020603050405020304" pitchFamily="18" charset="0"/>
                <a:cs typeface="Times New Roman" panose="02020603050405020304" pitchFamily="18" charset="0"/>
              </a:rPr>
              <a:t>In 2023 2.4 x 10</a:t>
            </a:r>
            <a:r>
              <a:rPr lang="en-GB" sz="1700" baseline="30000" dirty="0">
                <a:latin typeface="Times New Roman" panose="02020603050405020304" pitchFamily="18" charset="0"/>
                <a:cs typeface="Times New Roman" panose="02020603050405020304" pitchFamily="18" charset="0"/>
              </a:rPr>
              <a:t>6</a:t>
            </a:r>
            <a:r>
              <a:rPr lang="en-GB" sz="1700" dirty="0">
                <a:latin typeface="Times New Roman" panose="02020603050405020304" pitchFamily="18" charset="0"/>
                <a:cs typeface="Times New Roman" panose="02020603050405020304" pitchFamily="18" charset="0"/>
              </a:rPr>
              <a:t> Pb ions were reached while in 2024 10</a:t>
            </a:r>
            <a:r>
              <a:rPr lang="en-GB" sz="1700" baseline="30000" dirty="0">
                <a:latin typeface="Times New Roman" panose="02020603050405020304" pitchFamily="18" charset="0"/>
                <a:cs typeface="Times New Roman" panose="02020603050405020304" pitchFamily="18" charset="0"/>
              </a:rPr>
              <a:t>7</a:t>
            </a:r>
            <a:r>
              <a:rPr lang="en-GB" sz="1700" dirty="0">
                <a:latin typeface="Times New Roman" panose="02020603050405020304" pitchFamily="18" charset="0"/>
                <a:cs typeface="Times New Roman" panose="02020603050405020304" pitchFamily="18" charset="0"/>
              </a:rPr>
              <a:t> achieved </a:t>
            </a:r>
            <a:r>
              <a:rPr lang="en-GB" sz="1700" b="1" dirty="0">
                <a:latin typeface="Times New Roman" panose="02020603050405020304" pitchFamily="18" charset="0"/>
                <a:cs typeface="Times New Roman" panose="02020603050405020304" pitchFamily="18" charset="0"/>
              </a:rPr>
              <a:t>in collaboration with RP</a:t>
            </a:r>
            <a:r>
              <a:rPr lang="en-GB" sz="1700" dirty="0">
                <a:latin typeface="Times New Roman" panose="02020603050405020304" pitchFamily="18" charset="0"/>
                <a:cs typeface="Times New Roman" panose="02020603050405020304" pitchFamily="18" charset="0"/>
              </a:rPr>
              <a:t>. </a:t>
            </a:r>
            <a:endParaRPr lang="en-GB" sz="1700" b="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buNone/>
            </a:pPr>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sym typeface="Wingdings" pitchFamily="2" charset="2"/>
            </a:endParaRPr>
          </a:p>
          <a:p>
            <a:pPr lvl="1"/>
            <a:endParaRPr lang="en-GB" sz="1900" dirty="0">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620F58C0-D6D0-324A-D533-11B058968F24}"/>
              </a:ext>
            </a:extLst>
          </p:cNvPr>
          <p:cNvSpPr>
            <a:spLocks noGrp="1"/>
          </p:cNvSpPr>
          <p:nvPr>
            <p:ph type="title"/>
          </p:nvPr>
        </p:nvSpPr>
        <p:spPr/>
        <p:txBody>
          <a:bodyPr/>
          <a:lstStyle/>
          <a:p>
            <a:r>
              <a:rPr lang="en-GB" dirty="0"/>
              <a:t>Ion Operation - 150 </a:t>
            </a:r>
            <a:r>
              <a:rPr lang="en-GB" dirty="0" err="1"/>
              <a:t>AGeV</a:t>
            </a:r>
            <a:r>
              <a:rPr lang="en-GB" dirty="0"/>
              <a:t>/c </a:t>
            </a:r>
          </a:p>
        </p:txBody>
      </p:sp>
      <p:sp>
        <p:nvSpPr>
          <p:cNvPr id="4" name="Date Placeholder 3">
            <a:extLst>
              <a:ext uri="{FF2B5EF4-FFF2-40B4-BE49-F238E27FC236}">
                <a16:creationId xmlns:a16="http://schemas.microsoft.com/office/drawing/2014/main" id="{D6602493-D4F6-72E0-6607-35FCAEB25A6D}"/>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9B1347B3-DE50-2889-78FF-25765578B125}"/>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F5B927B0-69E3-1D2E-FD81-D2C79E6F7BAF}"/>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9" name="TextBox 8">
            <a:extLst>
              <a:ext uri="{FF2B5EF4-FFF2-40B4-BE49-F238E27FC236}">
                <a16:creationId xmlns:a16="http://schemas.microsoft.com/office/drawing/2014/main" id="{4A49D530-0D9B-565E-588D-09470CE981D0}"/>
              </a:ext>
            </a:extLst>
          </p:cNvPr>
          <p:cNvSpPr txBox="1"/>
          <p:nvPr/>
        </p:nvSpPr>
        <p:spPr>
          <a:xfrm>
            <a:off x="7126305" y="1915984"/>
            <a:ext cx="1760992" cy="184666"/>
          </a:xfrm>
          <a:prstGeom prst="rect">
            <a:avLst/>
          </a:prstGeom>
          <a:noFill/>
        </p:spPr>
        <p:txBody>
          <a:bodyPr wrap="square" lIns="0" tIns="0" rIns="0" bIns="0" rtlCol="0">
            <a:spAutoFit/>
          </a:bodyPr>
          <a:lstStyle/>
          <a:p>
            <a:pPr algn="l"/>
            <a:r>
              <a:rPr lang="en-US" sz="1200" dirty="0"/>
              <a:t>Pb 150 AGeV/c horizontal</a:t>
            </a:r>
            <a:endParaRPr lang="en-GB" sz="2000" dirty="0"/>
          </a:p>
        </p:txBody>
      </p:sp>
      <p:sp>
        <p:nvSpPr>
          <p:cNvPr id="10" name="TextBox 9">
            <a:extLst>
              <a:ext uri="{FF2B5EF4-FFF2-40B4-BE49-F238E27FC236}">
                <a16:creationId xmlns:a16="http://schemas.microsoft.com/office/drawing/2014/main" id="{5D05456D-C66F-6381-77D5-92F194CD0290}"/>
              </a:ext>
            </a:extLst>
          </p:cNvPr>
          <p:cNvSpPr txBox="1"/>
          <p:nvPr/>
        </p:nvSpPr>
        <p:spPr>
          <a:xfrm>
            <a:off x="10198058" y="1971939"/>
            <a:ext cx="1574145" cy="184666"/>
          </a:xfrm>
          <a:prstGeom prst="rect">
            <a:avLst/>
          </a:prstGeom>
          <a:noFill/>
        </p:spPr>
        <p:txBody>
          <a:bodyPr wrap="square" lIns="0" tIns="0" rIns="0" bIns="0" rtlCol="0">
            <a:spAutoFit/>
          </a:bodyPr>
          <a:lstStyle/>
          <a:p>
            <a:pPr algn="l"/>
            <a:r>
              <a:rPr lang="en-US" sz="1200" dirty="0"/>
              <a:t>Pb 150 AGeV/c vertical</a:t>
            </a:r>
            <a:endParaRPr lang="en-GB" sz="2000" dirty="0"/>
          </a:p>
        </p:txBody>
      </p:sp>
      <p:sp>
        <p:nvSpPr>
          <p:cNvPr id="11" name="TextBox 10">
            <a:extLst>
              <a:ext uri="{FF2B5EF4-FFF2-40B4-BE49-F238E27FC236}">
                <a16:creationId xmlns:a16="http://schemas.microsoft.com/office/drawing/2014/main" id="{F5A7B89D-74C8-6339-3B64-D594A07459FE}"/>
              </a:ext>
            </a:extLst>
          </p:cNvPr>
          <p:cNvSpPr txBox="1"/>
          <p:nvPr/>
        </p:nvSpPr>
        <p:spPr>
          <a:xfrm>
            <a:off x="7163698" y="1141973"/>
            <a:ext cx="566524" cy="184666"/>
          </a:xfrm>
          <a:prstGeom prst="rect">
            <a:avLst/>
          </a:prstGeom>
          <a:noFill/>
        </p:spPr>
        <p:txBody>
          <a:bodyPr wrap="square" lIns="0" tIns="0" rIns="0" bIns="0" rtlCol="0">
            <a:spAutoFit/>
          </a:bodyPr>
          <a:lstStyle/>
          <a:p>
            <a:pPr algn="l"/>
            <a:r>
              <a:rPr lang="en-US" sz="1200" dirty="0"/>
              <a:t>NA61</a:t>
            </a:r>
            <a:endParaRPr lang="en-GB" sz="2000" dirty="0"/>
          </a:p>
        </p:txBody>
      </p:sp>
      <p:sp>
        <p:nvSpPr>
          <p:cNvPr id="12" name="TextBox 11">
            <a:extLst>
              <a:ext uri="{FF2B5EF4-FFF2-40B4-BE49-F238E27FC236}">
                <a16:creationId xmlns:a16="http://schemas.microsoft.com/office/drawing/2014/main" id="{B79FFFC5-6CCE-B7BC-51E8-45D71A843955}"/>
              </a:ext>
            </a:extLst>
          </p:cNvPr>
          <p:cNvSpPr txBox="1"/>
          <p:nvPr/>
        </p:nvSpPr>
        <p:spPr>
          <a:xfrm>
            <a:off x="10281196" y="1141972"/>
            <a:ext cx="566524" cy="184666"/>
          </a:xfrm>
          <a:prstGeom prst="rect">
            <a:avLst/>
          </a:prstGeom>
          <a:noFill/>
        </p:spPr>
        <p:txBody>
          <a:bodyPr wrap="square" lIns="0" tIns="0" rIns="0" bIns="0" rtlCol="0">
            <a:spAutoFit/>
          </a:bodyPr>
          <a:lstStyle/>
          <a:p>
            <a:pPr algn="l"/>
            <a:r>
              <a:rPr lang="en-US" sz="1200" dirty="0"/>
              <a:t>NA61</a:t>
            </a:r>
            <a:endParaRPr lang="en-GB" sz="2000" dirty="0"/>
          </a:p>
        </p:txBody>
      </p:sp>
      <p:pic>
        <p:nvPicPr>
          <p:cNvPr id="13" name="Picture 12">
            <a:extLst>
              <a:ext uri="{FF2B5EF4-FFF2-40B4-BE49-F238E27FC236}">
                <a16:creationId xmlns:a16="http://schemas.microsoft.com/office/drawing/2014/main" id="{1E1BBBA7-08AA-E043-F412-D19AFD662285}"/>
              </a:ext>
            </a:extLst>
          </p:cNvPr>
          <p:cNvPicPr>
            <a:picLocks noChangeAspect="1"/>
          </p:cNvPicPr>
          <p:nvPr/>
        </p:nvPicPr>
        <p:blipFill rotWithShape="1">
          <a:blip r:embed="rId3"/>
          <a:srcRect l="49856" t="50123" r="1553"/>
          <a:stretch/>
        </p:blipFill>
        <p:spPr>
          <a:xfrm>
            <a:off x="7446960" y="4496282"/>
            <a:ext cx="4714512" cy="1592938"/>
          </a:xfrm>
          <a:prstGeom prst="rect">
            <a:avLst/>
          </a:prstGeom>
        </p:spPr>
      </p:pic>
      <p:sp>
        <p:nvSpPr>
          <p:cNvPr id="14" name="TextBox 13">
            <a:extLst>
              <a:ext uri="{FF2B5EF4-FFF2-40B4-BE49-F238E27FC236}">
                <a16:creationId xmlns:a16="http://schemas.microsoft.com/office/drawing/2014/main" id="{71D91725-BBC3-E99D-2796-8BA53D3E7FD5}"/>
              </a:ext>
            </a:extLst>
          </p:cNvPr>
          <p:cNvSpPr txBox="1"/>
          <p:nvPr/>
        </p:nvSpPr>
        <p:spPr>
          <a:xfrm>
            <a:off x="10162188" y="5716028"/>
            <a:ext cx="1173398" cy="184666"/>
          </a:xfrm>
          <a:prstGeom prst="rect">
            <a:avLst/>
          </a:prstGeom>
          <a:noFill/>
        </p:spPr>
        <p:txBody>
          <a:bodyPr wrap="none" lIns="0" tIns="0" rIns="0" bIns="0" rtlCol="0">
            <a:spAutoFit/>
          </a:bodyPr>
          <a:lstStyle/>
          <a:p>
            <a:pPr algn="l"/>
            <a:r>
              <a:rPr lang="en-GB" sz="1200" dirty="0"/>
              <a:t>Courtesy: NA60+</a:t>
            </a:r>
          </a:p>
        </p:txBody>
      </p:sp>
      <p:pic>
        <p:nvPicPr>
          <p:cNvPr id="8" name="Picture 7">
            <a:extLst>
              <a:ext uri="{FF2B5EF4-FFF2-40B4-BE49-F238E27FC236}">
                <a16:creationId xmlns:a16="http://schemas.microsoft.com/office/drawing/2014/main" id="{DB2C274B-D5CA-29DE-A2FB-942E1463E4E6}"/>
              </a:ext>
            </a:extLst>
          </p:cNvPr>
          <p:cNvPicPr>
            <a:picLocks noChangeAspect="1"/>
          </p:cNvPicPr>
          <p:nvPr/>
        </p:nvPicPr>
        <p:blipFill>
          <a:blip r:embed="rId4"/>
          <a:stretch>
            <a:fillRect/>
          </a:stretch>
        </p:blipFill>
        <p:spPr>
          <a:xfrm>
            <a:off x="8275095" y="2361718"/>
            <a:ext cx="3032078" cy="2069514"/>
          </a:xfrm>
          <a:prstGeom prst="rect">
            <a:avLst/>
          </a:prstGeom>
        </p:spPr>
      </p:pic>
      <p:sp>
        <p:nvSpPr>
          <p:cNvPr id="15" name="TextBox 14">
            <a:extLst>
              <a:ext uri="{FF2B5EF4-FFF2-40B4-BE49-F238E27FC236}">
                <a16:creationId xmlns:a16="http://schemas.microsoft.com/office/drawing/2014/main" id="{CB29CC3F-B689-03A7-820A-5DC5FD5FA28B}"/>
              </a:ext>
            </a:extLst>
          </p:cNvPr>
          <p:cNvSpPr txBox="1"/>
          <p:nvPr/>
        </p:nvSpPr>
        <p:spPr>
          <a:xfrm>
            <a:off x="9738322" y="2902726"/>
            <a:ext cx="910442" cy="430887"/>
          </a:xfrm>
          <a:prstGeom prst="rect">
            <a:avLst/>
          </a:prstGeom>
          <a:noFill/>
        </p:spPr>
        <p:txBody>
          <a:bodyPr wrap="none" lIns="0" tIns="0" rIns="0" bIns="0" rtlCol="0">
            <a:spAutoFit/>
          </a:bodyPr>
          <a:lstStyle/>
          <a:p>
            <a:pPr algn="ctr"/>
            <a:r>
              <a:rPr lang="en-US" sz="1400" dirty="0"/>
              <a:t>Beam size</a:t>
            </a:r>
            <a:br>
              <a:rPr lang="en-US" sz="1400" dirty="0"/>
            </a:br>
            <a:r>
              <a:rPr lang="en-US" sz="1400" dirty="0"/>
              <a:t>at T4 target</a:t>
            </a:r>
            <a:endParaRPr lang="en-GB" sz="1400" dirty="0"/>
          </a:p>
        </p:txBody>
      </p:sp>
    </p:spTree>
    <p:extLst>
      <p:ext uri="{BB962C8B-B14F-4D97-AF65-F5344CB8AC3E}">
        <p14:creationId xmlns:p14="http://schemas.microsoft.com/office/powerpoint/2010/main" val="1282590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C3957-CBFF-4583-2DC0-40492016E63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2C3C660-4A43-9051-5184-449DC64EBB99}"/>
              </a:ext>
            </a:extLst>
          </p:cNvPr>
          <p:cNvSpPr>
            <a:spLocks noGrp="1"/>
          </p:cNvSpPr>
          <p:nvPr>
            <p:ph type="title"/>
          </p:nvPr>
        </p:nvSpPr>
        <p:spPr/>
        <p:txBody>
          <a:bodyPr/>
          <a:lstStyle/>
          <a:p>
            <a:r>
              <a:rPr lang="en-GB" dirty="0"/>
              <a:t>Ion Operation - 13.5 </a:t>
            </a:r>
            <a:r>
              <a:rPr lang="en-GB" dirty="0" err="1"/>
              <a:t>AGeV</a:t>
            </a:r>
            <a:r>
              <a:rPr lang="en-GB" dirty="0"/>
              <a:t>/c </a:t>
            </a:r>
          </a:p>
        </p:txBody>
      </p:sp>
      <p:sp>
        <p:nvSpPr>
          <p:cNvPr id="4" name="Date Placeholder 3">
            <a:extLst>
              <a:ext uri="{FF2B5EF4-FFF2-40B4-BE49-F238E27FC236}">
                <a16:creationId xmlns:a16="http://schemas.microsoft.com/office/drawing/2014/main" id="{BE178C1E-4923-DE9E-2761-4C8D73C34C3B}"/>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5EBFF612-2068-3615-008D-A336B622DD8D}"/>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CE8663F8-BC89-AF6B-D71C-A687AA35935E}"/>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pSp>
        <p:nvGrpSpPr>
          <p:cNvPr id="16" name="Group 15">
            <a:extLst>
              <a:ext uri="{FF2B5EF4-FFF2-40B4-BE49-F238E27FC236}">
                <a16:creationId xmlns:a16="http://schemas.microsoft.com/office/drawing/2014/main" id="{62151848-CB37-BD4E-E2DB-2B7719CDB925}"/>
              </a:ext>
            </a:extLst>
          </p:cNvPr>
          <p:cNvGrpSpPr/>
          <p:nvPr/>
        </p:nvGrpSpPr>
        <p:grpSpPr>
          <a:xfrm>
            <a:off x="4377100" y="2997550"/>
            <a:ext cx="3492000" cy="2606400"/>
            <a:chOff x="7756849" y="712010"/>
            <a:chExt cx="2575249" cy="1820309"/>
          </a:xfrm>
        </p:grpSpPr>
        <p:pic>
          <p:nvPicPr>
            <p:cNvPr id="17" name="Picture 16" descr="A group of graphs of a graph&#10;&#10;Description automatically generated with medium confidence">
              <a:extLst>
                <a:ext uri="{FF2B5EF4-FFF2-40B4-BE49-F238E27FC236}">
                  <a16:creationId xmlns:a16="http://schemas.microsoft.com/office/drawing/2014/main" id="{6EC81CD7-2284-1299-5AF4-378D286D7D19}"/>
                </a:ext>
              </a:extLst>
            </p:cNvPr>
            <p:cNvPicPr>
              <a:picLocks noChangeAspect="1"/>
            </p:cNvPicPr>
            <p:nvPr/>
          </p:nvPicPr>
          <p:blipFill>
            <a:blip r:embed="rId2"/>
            <a:srcRect l="51136" t="54730" r="25665" b="1418"/>
            <a:stretch/>
          </p:blipFill>
          <p:spPr>
            <a:xfrm>
              <a:off x="7756849" y="927454"/>
              <a:ext cx="2575249" cy="1604865"/>
            </a:xfrm>
            <a:prstGeom prst="rect">
              <a:avLst/>
            </a:prstGeom>
          </p:spPr>
        </p:pic>
        <p:sp>
          <p:nvSpPr>
            <p:cNvPr id="18" name="TextBox 17">
              <a:extLst>
                <a:ext uri="{FF2B5EF4-FFF2-40B4-BE49-F238E27FC236}">
                  <a16:creationId xmlns:a16="http://schemas.microsoft.com/office/drawing/2014/main" id="{90FF668F-4EC3-90EC-2CF6-CDC4D5F91C33}"/>
                </a:ext>
              </a:extLst>
            </p:cNvPr>
            <p:cNvSpPr txBox="1"/>
            <p:nvPr/>
          </p:nvSpPr>
          <p:spPr>
            <a:xfrm>
              <a:off x="8016412" y="712010"/>
              <a:ext cx="1957267" cy="215444"/>
            </a:xfrm>
            <a:prstGeom prst="rect">
              <a:avLst/>
            </a:prstGeom>
            <a:noFill/>
          </p:spPr>
          <p:txBody>
            <a:bodyPr wrap="none" lIns="0" tIns="0" rIns="0" bIns="0" rtlCol="0">
              <a:spAutoFit/>
            </a:bodyPr>
            <a:lstStyle/>
            <a:p>
              <a:pPr algn="l"/>
              <a:r>
                <a:rPr lang="en-GB" sz="1400" dirty="0">
                  <a:solidFill>
                    <a:srgbClr val="2F2F2F"/>
                  </a:solidFill>
                </a:rPr>
                <a:t>(</a:t>
              </a:r>
              <a:r>
                <a:rPr lang="el-GR" sz="1400" dirty="0">
                  <a:solidFill>
                    <a:srgbClr val="2F2F2F"/>
                  </a:solidFill>
                </a:rPr>
                <a:t>σ</a:t>
              </a:r>
              <a:r>
                <a:rPr lang="en-US" sz="1400" baseline="-25000" dirty="0">
                  <a:solidFill>
                    <a:srgbClr val="2F2F2F"/>
                  </a:solidFill>
                </a:rPr>
                <a:t>x </a:t>
              </a:r>
              <a:r>
                <a:rPr lang="en-US" sz="1400" dirty="0">
                  <a:solidFill>
                    <a:srgbClr val="2F2F2F"/>
                  </a:solidFill>
                </a:rPr>
                <a:t>,</a:t>
              </a:r>
              <a:r>
                <a:rPr lang="el-GR" sz="1400" dirty="0">
                  <a:solidFill>
                    <a:srgbClr val="2F2F2F"/>
                  </a:solidFill>
                </a:rPr>
                <a:t> σ</a:t>
              </a:r>
              <a:r>
                <a:rPr lang="en-US" sz="1400" baseline="-25000" dirty="0">
                  <a:solidFill>
                    <a:srgbClr val="2F2F2F"/>
                  </a:solidFill>
                </a:rPr>
                <a:t>y</a:t>
              </a:r>
              <a:r>
                <a:rPr lang="en-US" sz="1400" dirty="0">
                  <a:solidFill>
                    <a:srgbClr val="2F2F2F"/>
                  </a:solidFill>
                </a:rPr>
                <a:t>) = (1.2, 0.75) mm</a:t>
              </a:r>
              <a:endParaRPr lang="en-GB" sz="1400" dirty="0">
                <a:solidFill>
                  <a:srgbClr val="2F2F2F"/>
                </a:solidFill>
              </a:endParaRPr>
            </a:p>
          </p:txBody>
        </p:sp>
      </p:grpSp>
      <p:pic>
        <p:nvPicPr>
          <p:cNvPr id="19" name="Picture 18" descr="A group of images of a diagram&#10;&#10;Description automatically generated with medium confidence">
            <a:extLst>
              <a:ext uri="{FF2B5EF4-FFF2-40B4-BE49-F238E27FC236}">
                <a16:creationId xmlns:a16="http://schemas.microsoft.com/office/drawing/2014/main" id="{9CC765AD-0101-881D-9DAC-351B36080942}"/>
              </a:ext>
            </a:extLst>
          </p:cNvPr>
          <p:cNvPicPr>
            <a:picLocks/>
          </p:cNvPicPr>
          <p:nvPr/>
        </p:nvPicPr>
        <p:blipFill>
          <a:blip r:embed="rId3"/>
          <a:srcRect l="51031" t="54304" r="25658"/>
          <a:stretch/>
        </p:blipFill>
        <p:spPr>
          <a:xfrm>
            <a:off x="407988" y="3306032"/>
            <a:ext cx="3293784" cy="2397478"/>
          </a:xfrm>
          <a:prstGeom prst="rect">
            <a:avLst/>
          </a:prstGeom>
        </p:spPr>
      </p:pic>
      <p:sp>
        <p:nvSpPr>
          <p:cNvPr id="20" name="TextBox 19">
            <a:extLst>
              <a:ext uri="{FF2B5EF4-FFF2-40B4-BE49-F238E27FC236}">
                <a16:creationId xmlns:a16="http://schemas.microsoft.com/office/drawing/2014/main" id="{8BABC97F-5239-8798-1D3B-863AD923933F}"/>
              </a:ext>
            </a:extLst>
          </p:cNvPr>
          <p:cNvSpPr txBox="1"/>
          <p:nvPr/>
        </p:nvSpPr>
        <p:spPr>
          <a:xfrm>
            <a:off x="983432" y="2946162"/>
            <a:ext cx="1957267" cy="215444"/>
          </a:xfrm>
          <a:prstGeom prst="rect">
            <a:avLst/>
          </a:prstGeom>
          <a:noFill/>
        </p:spPr>
        <p:txBody>
          <a:bodyPr wrap="none" lIns="0" tIns="0" rIns="0" bIns="0" rtlCol="0">
            <a:spAutoFit/>
          </a:bodyPr>
          <a:lstStyle/>
          <a:p>
            <a:pPr algn="l"/>
            <a:r>
              <a:rPr lang="en-GB" sz="1400" dirty="0">
                <a:solidFill>
                  <a:srgbClr val="2F2F2F"/>
                </a:solidFill>
              </a:rPr>
              <a:t>(</a:t>
            </a:r>
            <a:r>
              <a:rPr lang="el-GR" sz="1400" dirty="0">
                <a:solidFill>
                  <a:srgbClr val="2F2F2F"/>
                </a:solidFill>
              </a:rPr>
              <a:t>σ</a:t>
            </a:r>
            <a:r>
              <a:rPr lang="en-US" sz="1400" baseline="-25000" dirty="0">
                <a:solidFill>
                  <a:srgbClr val="2F2F2F"/>
                </a:solidFill>
              </a:rPr>
              <a:t>x </a:t>
            </a:r>
            <a:r>
              <a:rPr lang="en-US" sz="1400" dirty="0">
                <a:solidFill>
                  <a:srgbClr val="2F2F2F"/>
                </a:solidFill>
              </a:rPr>
              <a:t>,</a:t>
            </a:r>
            <a:r>
              <a:rPr lang="el-GR" sz="1400" dirty="0">
                <a:solidFill>
                  <a:srgbClr val="2F2F2F"/>
                </a:solidFill>
              </a:rPr>
              <a:t> σ</a:t>
            </a:r>
            <a:r>
              <a:rPr lang="en-US" sz="1400" baseline="-25000" dirty="0">
                <a:solidFill>
                  <a:srgbClr val="2F2F2F"/>
                </a:solidFill>
              </a:rPr>
              <a:t>y</a:t>
            </a:r>
            <a:r>
              <a:rPr lang="en-US" sz="1400" dirty="0">
                <a:solidFill>
                  <a:srgbClr val="2F2F2F"/>
                </a:solidFill>
              </a:rPr>
              <a:t>) = (1.6, 0.18) mm</a:t>
            </a:r>
            <a:endParaRPr lang="en-GB" sz="1400" dirty="0">
              <a:solidFill>
                <a:srgbClr val="2F2F2F"/>
              </a:solidFill>
            </a:endParaRPr>
          </a:p>
        </p:txBody>
      </p:sp>
      <p:grpSp>
        <p:nvGrpSpPr>
          <p:cNvPr id="21" name="Group 20">
            <a:extLst>
              <a:ext uri="{FF2B5EF4-FFF2-40B4-BE49-F238E27FC236}">
                <a16:creationId xmlns:a16="http://schemas.microsoft.com/office/drawing/2014/main" id="{FC3F5DA9-A254-3065-A053-AB04998996F3}"/>
              </a:ext>
            </a:extLst>
          </p:cNvPr>
          <p:cNvGrpSpPr/>
          <p:nvPr/>
        </p:nvGrpSpPr>
        <p:grpSpPr>
          <a:xfrm>
            <a:off x="8221064" y="2996372"/>
            <a:ext cx="3668695" cy="2707138"/>
            <a:chOff x="9516788" y="4248662"/>
            <a:chExt cx="2607227" cy="1892248"/>
          </a:xfrm>
        </p:grpSpPr>
        <p:pic>
          <p:nvPicPr>
            <p:cNvPr id="22" name="Picture 21" descr="A collage of graphs&#10;&#10;Description automatically generated">
              <a:extLst>
                <a:ext uri="{FF2B5EF4-FFF2-40B4-BE49-F238E27FC236}">
                  <a16:creationId xmlns:a16="http://schemas.microsoft.com/office/drawing/2014/main" id="{ADA45681-85F9-4CDD-5895-BD368021EDD5}"/>
                </a:ext>
              </a:extLst>
            </p:cNvPr>
            <p:cNvPicPr>
              <a:picLocks noChangeAspect="1"/>
            </p:cNvPicPr>
            <p:nvPr/>
          </p:nvPicPr>
          <p:blipFill>
            <a:blip r:embed="rId4"/>
            <a:srcRect l="51217" t="54892" r="25394"/>
            <a:stretch/>
          </p:blipFill>
          <p:spPr>
            <a:xfrm>
              <a:off x="9516788" y="4467390"/>
              <a:ext cx="2607227" cy="1673520"/>
            </a:xfrm>
            <a:prstGeom prst="rect">
              <a:avLst/>
            </a:prstGeom>
          </p:spPr>
        </p:pic>
        <p:sp>
          <p:nvSpPr>
            <p:cNvPr id="23" name="TextBox 22">
              <a:extLst>
                <a:ext uri="{FF2B5EF4-FFF2-40B4-BE49-F238E27FC236}">
                  <a16:creationId xmlns:a16="http://schemas.microsoft.com/office/drawing/2014/main" id="{8B7729EF-DC8B-3BAC-C942-3CED1D80F9C2}"/>
                </a:ext>
              </a:extLst>
            </p:cNvPr>
            <p:cNvSpPr txBox="1"/>
            <p:nvPr/>
          </p:nvSpPr>
          <p:spPr>
            <a:xfrm>
              <a:off x="9793405" y="4248662"/>
              <a:ext cx="2061462" cy="215444"/>
            </a:xfrm>
            <a:prstGeom prst="rect">
              <a:avLst/>
            </a:prstGeom>
            <a:noFill/>
          </p:spPr>
          <p:txBody>
            <a:bodyPr wrap="none" lIns="0" tIns="0" rIns="0" bIns="0" rtlCol="0">
              <a:spAutoFit/>
            </a:bodyPr>
            <a:lstStyle/>
            <a:p>
              <a:pPr algn="l"/>
              <a:r>
                <a:rPr lang="en-GB" sz="1400" dirty="0">
                  <a:solidFill>
                    <a:srgbClr val="2F2F2F"/>
                  </a:solidFill>
                </a:rPr>
                <a:t>(</a:t>
              </a:r>
              <a:r>
                <a:rPr lang="el-GR" sz="1400" dirty="0">
                  <a:solidFill>
                    <a:srgbClr val="2F2F2F"/>
                  </a:solidFill>
                </a:rPr>
                <a:t>σ</a:t>
              </a:r>
              <a:r>
                <a:rPr lang="en-US" sz="1400" baseline="-25000" dirty="0">
                  <a:solidFill>
                    <a:srgbClr val="2F2F2F"/>
                  </a:solidFill>
                </a:rPr>
                <a:t>x </a:t>
              </a:r>
              <a:r>
                <a:rPr lang="en-US" sz="1400" dirty="0">
                  <a:solidFill>
                    <a:srgbClr val="2F2F2F"/>
                  </a:solidFill>
                </a:rPr>
                <a:t>,</a:t>
              </a:r>
              <a:r>
                <a:rPr lang="el-GR" sz="1400" dirty="0">
                  <a:solidFill>
                    <a:srgbClr val="2F2F2F"/>
                  </a:solidFill>
                </a:rPr>
                <a:t> σ</a:t>
              </a:r>
              <a:r>
                <a:rPr lang="en-US" sz="1400" baseline="-25000" dirty="0">
                  <a:solidFill>
                    <a:srgbClr val="2F2F2F"/>
                  </a:solidFill>
                </a:rPr>
                <a:t>y</a:t>
              </a:r>
              <a:r>
                <a:rPr lang="en-US" sz="1400" dirty="0">
                  <a:solidFill>
                    <a:srgbClr val="2F2F2F"/>
                  </a:solidFill>
                </a:rPr>
                <a:t>) = (0.24, &gt;2.3) mm</a:t>
              </a:r>
              <a:endParaRPr lang="en-GB" sz="1400" dirty="0">
                <a:solidFill>
                  <a:srgbClr val="2F2F2F"/>
                </a:solidFill>
              </a:endParaRPr>
            </a:p>
          </p:txBody>
        </p:sp>
      </p:grpSp>
      <p:sp>
        <p:nvSpPr>
          <p:cNvPr id="26" name="Content Placeholder 1">
            <a:extLst>
              <a:ext uri="{FF2B5EF4-FFF2-40B4-BE49-F238E27FC236}">
                <a16:creationId xmlns:a16="http://schemas.microsoft.com/office/drawing/2014/main" id="{9293FA97-17F6-CD40-6692-8F5A92149ADF}"/>
              </a:ext>
            </a:extLst>
          </p:cNvPr>
          <p:cNvSpPr txBox="1">
            <a:spLocks/>
          </p:cNvSpPr>
          <p:nvPr/>
        </p:nvSpPr>
        <p:spPr>
          <a:xfrm>
            <a:off x="407988" y="1076880"/>
            <a:ext cx="11376024" cy="501641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pPr>
            <a:r>
              <a:rPr lang="en-US" sz="1900" b="0" dirty="0">
                <a:latin typeface="Times New Roman" panose="02020603050405020304" pitchFamily="18" charset="0"/>
                <a:cs typeface="Times New Roman" panose="02020603050405020304" pitchFamily="18" charset="0"/>
              </a:rPr>
              <a:t>At low momentum, 13.5 </a:t>
            </a:r>
            <a:r>
              <a:rPr lang="en-US" sz="1900" b="0" dirty="0" err="1">
                <a:latin typeface="Times New Roman" panose="02020603050405020304" pitchFamily="18" charset="0"/>
                <a:cs typeface="Times New Roman" panose="02020603050405020304" pitchFamily="18" charset="0"/>
              </a:rPr>
              <a:t>AGeV</a:t>
            </a:r>
            <a:r>
              <a:rPr lang="en-US" sz="1900" b="0" dirty="0">
                <a:latin typeface="Times New Roman" panose="02020603050405020304" pitchFamily="18" charset="0"/>
                <a:cs typeface="Times New Roman" panose="02020603050405020304" pitchFamily="18" charset="0"/>
              </a:rPr>
              <a:t>/c, NA60+ request: beam spot </a:t>
            </a:r>
            <a:r>
              <a:rPr lang="el-GR" sz="1900" b="0" dirty="0">
                <a:latin typeface="Times New Roman" panose="02020603050405020304" pitchFamily="18" charset="0"/>
                <a:cs typeface="Times New Roman" panose="02020603050405020304" pitchFamily="18" charset="0"/>
              </a:rPr>
              <a:t>σ </a:t>
            </a:r>
            <a:r>
              <a:rPr lang="en-US" sz="1900" b="0" dirty="0">
                <a:latin typeface="Times New Roman" panose="02020603050405020304" pitchFamily="18" charset="0"/>
                <a:cs typeface="Times New Roman" panose="02020603050405020304" pitchFamily="18" charset="0"/>
              </a:rPr>
              <a:t>&lt;0.6mm in both planes</a:t>
            </a:r>
          </a:p>
          <a:p>
            <a:pPr>
              <a:spcBef>
                <a:spcPts val="0"/>
              </a:spcBef>
            </a:pPr>
            <a:r>
              <a:rPr lang="en-US" sz="1900" b="0" dirty="0">
                <a:latin typeface="Times New Roman" panose="02020603050405020304" pitchFamily="18" charset="0"/>
                <a:cs typeface="Times New Roman" panose="02020603050405020304" pitchFamily="18" charset="0"/>
              </a:rPr>
              <a:t>Different optics tested at this momentum. Requires further development of optics, possibly movement or addition of a quadrupole, to be investigated.</a:t>
            </a:r>
          </a:p>
          <a:p>
            <a:pPr>
              <a:spcBef>
                <a:spcPts val="0"/>
              </a:spcBef>
            </a:pPr>
            <a:r>
              <a:rPr lang="en-US" sz="1900" b="0" dirty="0" err="1">
                <a:latin typeface="Times New Roman" panose="02020603050405020304" pitchFamily="18" charset="0"/>
                <a:cs typeface="Times New Roman" panose="02020603050405020304" pitchFamily="18" charset="0"/>
              </a:rPr>
              <a:t>Minimisation</a:t>
            </a:r>
            <a:r>
              <a:rPr lang="en-US" sz="1900" b="0" dirty="0">
                <a:latin typeface="Times New Roman" panose="02020603050405020304" pitchFamily="18" charset="0"/>
                <a:cs typeface="Times New Roman" panose="02020603050405020304" pitchFamily="18" charset="0"/>
              </a:rPr>
              <a:t> of material critical for low momentum beam. Removal of a single scintillator and related vacuum windows (~1.8% X0) at a key point reduced the vertical beam size from 900 µm to 200 µm. Further improvement of vacuum (VXSS) would be beneficial.  </a:t>
            </a:r>
          </a:p>
          <a:p>
            <a:pPr lvl="1">
              <a:spcBef>
                <a:spcPts val="0"/>
              </a:spcBef>
            </a:pPr>
            <a:endParaRPr lang="en-US" sz="19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5284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669F5-6C73-550A-D4E3-806DB506D4A9}"/>
            </a:ext>
          </a:extLst>
        </p:cNvPr>
        <p:cNvGrpSpPr/>
        <p:nvPr/>
      </p:nvGrpSpPr>
      <p:grpSpPr>
        <a:xfrm>
          <a:off x="0" y="0"/>
          <a:ext cx="0" cy="0"/>
          <a:chOff x="0" y="0"/>
          <a:chExt cx="0" cy="0"/>
        </a:xfrm>
      </p:grpSpPr>
      <p:pic>
        <p:nvPicPr>
          <p:cNvPr id="9" name="Picture 4" descr="zoom">
            <a:extLst>
              <a:ext uri="{FF2B5EF4-FFF2-40B4-BE49-F238E27FC236}">
                <a16:creationId xmlns:a16="http://schemas.microsoft.com/office/drawing/2014/main" id="{626F5411-BAF7-5E50-3183-496081CEBC0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428" t="67761" r="59450" b="4914"/>
          <a:stretch/>
        </p:blipFill>
        <p:spPr bwMode="auto">
          <a:xfrm>
            <a:off x="6240016" y="663202"/>
            <a:ext cx="2829518" cy="1109614"/>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633FEC01-0FE1-8770-F53E-AE2BFF502F0A}"/>
              </a:ext>
            </a:extLst>
          </p:cNvPr>
          <p:cNvSpPr>
            <a:spLocks noGrp="1"/>
          </p:cNvSpPr>
          <p:nvPr>
            <p:ph idx="1"/>
          </p:nvPr>
        </p:nvSpPr>
        <p:spPr>
          <a:xfrm>
            <a:off x="128700" y="980728"/>
            <a:ext cx="6262130" cy="5184576"/>
          </a:xfrm>
        </p:spPr>
        <p:txBody>
          <a:bodyPr vert="horz" lIns="0" tIns="0" rIns="0" bIns="0" rtlCol="0">
            <a:noAutofit/>
          </a:bodyPr>
          <a:lstStyle/>
          <a:p>
            <a:pPr>
              <a:lnSpc>
                <a:spcPct val="100000"/>
              </a:lnSpc>
              <a:spcBef>
                <a:spcPts val="0"/>
              </a:spcBef>
            </a:pPr>
            <a:r>
              <a:rPr lang="en-GB" sz="1800" b="0" dirty="0" err="1">
                <a:latin typeface="Times New Roman" panose="02020603050405020304" pitchFamily="18" charset="0"/>
                <a:cs typeface="Times New Roman" panose="02020603050405020304" pitchFamily="18" charset="0"/>
              </a:rPr>
              <a:t>HiRadMat</a:t>
            </a:r>
            <a:r>
              <a:rPr lang="en-GB" sz="1800" b="0" dirty="0">
                <a:latin typeface="Times New Roman" panose="02020603050405020304" pitchFamily="18" charset="0"/>
                <a:cs typeface="Times New Roman" panose="02020603050405020304" pitchFamily="18" charset="0"/>
              </a:rPr>
              <a:t> operated 4 experiments.</a:t>
            </a:r>
          </a:p>
          <a:p>
            <a:pPr lvl="1"/>
            <a:r>
              <a:rPr lang="en-GB" sz="1600" b="1" dirty="0">
                <a:latin typeface="Times New Roman" panose="02020603050405020304" pitchFamily="18" charset="0"/>
                <a:cs typeface="Times New Roman" panose="02020603050405020304" pitchFamily="18" charset="0"/>
              </a:rPr>
              <a:t>Running without parallel activities </a:t>
            </a:r>
            <a:r>
              <a:rPr lang="en-GB" sz="1600" dirty="0">
                <a:latin typeface="Times New Roman" panose="02020603050405020304" pitchFamily="18" charset="0"/>
                <a:cs typeface="Times New Roman" panose="02020603050405020304" pitchFamily="18" charset="0"/>
              </a:rPr>
              <a:t>favourable for everyone.</a:t>
            </a:r>
          </a:p>
          <a:p>
            <a:pPr lvl="1"/>
            <a:r>
              <a:rPr lang="en-GB" sz="1600" dirty="0">
                <a:latin typeface="Times New Roman" panose="02020603050405020304" pitchFamily="18" charset="0"/>
                <a:cs typeface="Times New Roman" panose="02020603050405020304" pitchFamily="18" charset="0"/>
              </a:rPr>
              <a:t>Pre-commissioning time slot a few days before actual physics time extremely beneficial.</a:t>
            </a:r>
          </a:p>
          <a:p>
            <a:pPr lvl="1"/>
            <a:r>
              <a:rPr lang="en-GB" sz="1600" dirty="0">
                <a:latin typeface="Times New Roman" panose="02020603050405020304" pitchFamily="18" charset="0"/>
                <a:cs typeface="Times New Roman" panose="02020603050405020304" pitchFamily="18" charset="0"/>
              </a:rPr>
              <a:t>All experiment finished before the end of the scheduled week, </a:t>
            </a:r>
            <a:r>
              <a:rPr lang="en-GB" sz="1600" b="1" dirty="0">
                <a:latin typeface="Times New Roman" panose="02020603050405020304" pitchFamily="18" charset="0"/>
                <a:cs typeface="Times New Roman" panose="02020603050405020304" pitchFamily="18" charset="0"/>
              </a:rPr>
              <a:t>all weekends returned to physics</a:t>
            </a:r>
            <a:r>
              <a:rPr lang="en-GB" sz="1600" dirty="0">
                <a:latin typeface="Times New Roman" panose="02020603050405020304" pitchFamily="18" charset="0"/>
                <a:cs typeface="Times New Roman" panose="02020603050405020304" pitchFamily="18" charset="0"/>
              </a:rPr>
              <a:t>. AWAKE and MDs also recuperated days from the </a:t>
            </a:r>
            <a:r>
              <a:rPr lang="en-GB" sz="1600" dirty="0" err="1">
                <a:latin typeface="Times New Roman" panose="02020603050405020304" pitchFamily="18" charset="0"/>
                <a:cs typeface="Times New Roman" panose="02020603050405020304" pitchFamily="18" charset="0"/>
              </a:rPr>
              <a:t>HiRadMat</a:t>
            </a:r>
            <a:r>
              <a:rPr lang="en-GB" sz="1600" dirty="0">
                <a:latin typeface="Times New Roman" panose="02020603050405020304" pitchFamily="18" charset="0"/>
                <a:cs typeface="Times New Roman" panose="02020603050405020304" pitchFamily="18" charset="0"/>
              </a:rPr>
              <a:t> weeks.</a:t>
            </a:r>
          </a:p>
          <a:p>
            <a:pPr lvl="1"/>
            <a:r>
              <a:rPr lang="en-GB" sz="1600" dirty="0">
                <a:latin typeface="Times New Roman" panose="02020603050405020304" pitchFamily="18" charset="0"/>
                <a:cs typeface="Times New Roman" panose="02020603050405020304" pitchFamily="18" charset="0"/>
              </a:rPr>
              <a:t>Nonetheless, stakes are high: experiments need to complete their program within one week and have no contingency.</a:t>
            </a:r>
          </a:p>
          <a:p>
            <a:pPr>
              <a:lnSpc>
                <a:spcPct val="100000"/>
              </a:lnSpc>
              <a:spcBef>
                <a:spcPts val="0"/>
              </a:spcBef>
            </a:pPr>
            <a:r>
              <a:rPr lang="en-GB" sz="1800" b="0" dirty="0">
                <a:latin typeface="Times New Roman" panose="02020603050405020304" pitchFamily="18" charset="0"/>
                <a:cs typeface="Times New Roman" panose="02020603050405020304" pitchFamily="18" charset="0"/>
              </a:rPr>
              <a:t>288 bunches @ 1.9E11 ppb with a 0.25 mm x 0.25 mm beam size operated. Maximum density achieved so far. Versatile beam size and shape.</a:t>
            </a:r>
          </a:p>
          <a:p>
            <a:pPr>
              <a:lnSpc>
                <a:spcPct val="100000"/>
              </a:lnSpc>
              <a:spcBef>
                <a:spcPts val="0"/>
              </a:spcBef>
            </a:pPr>
            <a:r>
              <a:rPr lang="en-GB" sz="1800" dirty="0">
                <a:latin typeface="Times New Roman" panose="02020603050405020304" pitchFamily="18" charset="0"/>
                <a:cs typeface="Times New Roman" panose="02020603050405020304" pitchFamily="18" charset="0"/>
              </a:rPr>
              <a:t>New live tool</a:t>
            </a:r>
            <a:r>
              <a:rPr lang="en-GB" sz="1800" b="0" dirty="0">
                <a:latin typeface="Times New Roman" panose="02020603050405020304" pitchFamily="18" charset="0"/>
                <a:cs typeface="Times New Roman" panose="02020603050405020304" pitchFamily="18" charset="0"/>
              </a:rPr>
              <a:t> developed by BE-OP and SY-ABT (F. </a:t>
            </a:r>
            <a:r>
              <a:rPr lang="en-GB" sz="1800" b="0" dirty="0" err="1">
                <a:latin typeface="Times New Roman" panose="02020603050405020304" pitchFamily="18" charset="0"/>
                <a:cs typeface="Times New Roman" panose="02020603050405020304" pitchFamily="18" charset="0"/>
              </a:rPr>
              <a:t>Velotti</a:t>
            </a:r>
            <a:r>
              <a:rPr lang="en-GB" sz="1800" b="0" dirty="0">
                <a:latin typeface="Times New Roman" panose="02020603050405020304" pitchFamily="18" charset="0"/>
                <a:cs typeface="Times New Roman" panose="02020603050405020304" pitchFamily="18" charset="0"/>
              </a:rPr>
              <a:t> &amp; P. </a:t>
            </a:r>
            <a:r>
              <a:rPr lang="en-GB" sz="1800" b="0" dirty="0" err="1">
                <a:latin typeface="Times New Roman" panose="02020603050405020304" pitchFamily="18" charset="0"/>
                <a:cs typeface="Times New Roman" panose="02020603050405020304" pitchFamily="18" charset="0"/>
              </a:rPr>
              <a:t>Zisopoulos</a:t>
            </a:r>
            <a:r>
              <a:rPr lang="en-GB" sz="1800" b="0" dirty="0">
                <a:latin typeface="Times New Roman" panose="02020603050405020304" pitchFamily="18" charset="0"/>
                <a:cs typeface="Times New Roman" panose="02020603050405020304" pitchFamily="18" charset="0"/>
              </a:rPr>
              <a:t>) that provides a more realistic estimation of the beam size on the experiment based on parameters from the machine.</a:t>
            </a:r>
          </a:p>
          <a:p>
            <a:pPr>
              <a:lnSpc>
                <a:spcPct val="100000"/>
              </a:lnSpc>
              <a:spcBef>
                <a:spcPts val="0"/>
              </a:spcBef>
            </a:pPr>
            <a:r>
              <a:rPr lang="en-GB" sz="1800" b="0" dirty="0">
                <a:latin typeface="Times New Roman" panose="02020603050405020304" pitchFamily="18" charset="0"/>
                <a:cs typeface="Times New Roman" panose="02020603050405020304" pitchFamily="18" charset="0"/>
              </a:rPr>
              <a:t>BTV performance &amp; optimisation to be studied further in 2025 in collaboration with SY-BI.</a:t>
            </a:r>
          </a:p>
          <a:p>
            <a:pPr>
              <a:lnSpc>
                <a:spcPct val="100000"/>
              </a:lnSpc>
              <a:spcBef>
                <a:spcPts val="0"/>
              </a:spcBef>
            </a:pPr>
            <a:endParaRPr lang="en-GB" sz="1800" b="0" dirty="0">
              <a:latin typeface="Times New Roman" panose="02020603050405020304" pitchFamily="18" charset="0"/>
              <a:cs typeface="Times New Roman" panose="02020603050405020304" pitchFamily="18" charset="0"/>
            </a:endParaRPr>
          </a:p>
          <a:p>
            <a:pPr lvl="1">
              <a:spcBef>
                <a:spcPts val="0"/>
              </a:spcBef>
            </a:pPr>
            <a:endParaRPr lang="en-GB" dirty="0">
              <a:latin typeface="Times New Roman" panose="02020603050405020304" pitchFamily="18" charset="0"/>
              <a:cs typeface="Times New Roman" panose="02020603050405020304" pitchFamily="18" charset="0"/>
            </a:endParaRPr>
          </a:p>
          <a:p>
            <a:pPr>
              <a:lnSpc>
                <a:spcPct val="100000"/>
              </a:lnSpc>
            </a:pPr>
            <a:endParaRPr lang="en-GB" sz="1800" b="0" dirty="0">
              <a:solidFill>
                <a:srgbClr val="2F2F2F">
                  <a:lumMod val="50000"/>
                </a:srgbClr>
              </a:solidFill>
              <a:latin typeface="Times New Roman" panose="02020603050405020304" pitchFamily="18" charset="0"/>
              <a:cs typeface="Times New Roman" panose="02020603050405020304" pitchFamily="18" charset="0"/>
            </a:endParaRPr>
          </a:p>
          <a:p>
            <a:pPr lvl="1">
              <a:spcBef>
                <a:spcPts val="0"/>
              </a:spcBef>
            </a:pPr>
            <a:endParaRPr lang="en-GB" dirty="0">
              <a:latin typeface="Times New Roman" panose="02020603050405020304" pitchFamily="18" charset="0"/>
              <a:cs typeface="Times New Roman" panose="02020603050405020304" pitchFamily="18" charset="0"/>
            </a:endParaRPr>
          </a:p>
          <a:p>
            <a:pPr>
              <a:lnSpc>
                <a:spcPct val="100000"/>
              </a:lnSpc>
            </a:pPr>
            <a:endParaRPr lang="en-GB" sz="1800" b="0" dirty="0">
              <a:solidFill>
                <a:srgbClr val="2F2F2F">
                  <a:lumMod val="50000"/>
                </a:srgbClr>
              </a:solidFill>
              <a:latin typeface="Times New Roman" panose="02020603050405020304" pitchFamily="18" charset="0"/>
              <a:cs typeface="Times New Roman" panose="02020603050405020304" pitchFamily="18" charset="0"/>
              <a:sym typeface="Wingdings" pitchFamily="2" charset="2"/>
            </a:endParaRPr>
          </a:p>
          <a:p>
            <a:pPr lvl="1">
              <a:spcBef>
                <a:spcPts val="0"/>
              </a:spcBef>
            </a:pPr>
            <a:endParaRPr lang="en-GB" dirty="0">
              <a:latin typeface="Times New Roman" panose="02020603050405020304" pitchFamily="18" charset="0"/>
              <a:cs typeface="Times New Roman" panose="02020603050405020304" pitchFamily="18" charset="0"/>
            </a:endParaRPr>
          </a:p>
          <a:p>
            <a:pPr>
              <a:lnSpc>
                <a:spcPct val="100000"/>
              </a:lnSpc>
            </a:pPr>
            <a:endParaRPr lang="en-GB" sz="1800" b="0" dirty="0">
              <a:solidFill>
                <a:srgbClr val="2F2F2F">
                  <a:lumMod val="50000"/>
                </a:srgbClr>
              </a:solidFill>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95D65604-E852-84D0-2B9D-30B7AA9636E9}"/>
              </a:ext>
            </a:extLst>
          </p:cNvPr>
          <p:cNvSpPr>
            <a:spLocks noGrp="1"/>
          </p:cNvSpPr>
          <p:nvPr>
            <p:ph type="title"/>
          </p:nvPr>
        </p:nvSpPr>
        <p:spPr/>
        <p:txBody>
          <a:bodyPr/>
          <a:lstStyle/>
          <a:p>
            <a:r>
              <a:rPr lang="en-GB" dirty="0" err="1"/>
              <a:t>HiRadMat</a:t>
            </a:r>
            <a:r>
              <a:rPr lang="en-GB" dirty="0"/>
              <a:t> Operation</a:t>
            </a:r>
          </a:p>
        </p:txBody>
      </p:sp>
      <p:sp>
        <p:nvSpPr>
          <p:cNvPr id="4" name="Date Placeholder 3">
            <a:extLst>
              <a:ext uri="{FF2B5EF4-FFF2-40B4-BE49-F238E27FC236}">
                <a16:creationId xmlns:a16="http://schemas.microsoft.com/office/drawing/2014/main" id="{2C3F16EC-3F34-CE48-2AE3-3E865D180F8F}"/>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ABF97FF7-4DFE-5B68-6DAB-1CB38235CAC0}"/>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6BD8F148-C146-5CD8-3B07-74901FCF6944}"/>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 name="Picture 2" descr="zoom">
            <a:extLst>
              <a:ext uri="{FF2B5EF4-FFF2-40B4-BE49-F238E27FC236}">
                <a16:creationId xmlns:a16="http://schemas.microsoft.com/office/drawing/2014/main" id="{B821045B-ACCB-60BE-66EF-B379F58A341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631" t="67005" r="59248" b="5670"/>
          <a:stretch/>
        </p:blipFill>
        <p:spPr bwMode="auto">
          <a:xfrm>
            <a:off x="9264352" y="643280"/>
            <a:ext cx="2880320" cy="11295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4515691-F522-4802-2C34-F6B4110FE74A}"/>
              </a:ext>
            </a:extLst>
          </p:cNvPr>
          <p:cNvSpPr txBox="1"/>
          <p:nvPr/>
        </p:nvSpPr>
        <p:spPr>
          <a:xfrm>
            <a:off x="6847521" y="432224"/>
            <a:ext cx="2066694" cy="184666"/>
          </a:xfrm>
          <a:prstGeom prst="rect">
            <a:avLst/>
          </a:prstGeom>
          <a:noFill/>
        </p:spPr>
        <p:txBody>
          <a:bodyPr wrap="square" lIns="0" tIns="0" rIns="0" bIns="0" rtlCol="0">
            <a:spAutoFit/>
          </a:bodyPr>
          <a:lstStyle/>
          <a:p>
            <a:pPr algn="l"/>
            <a:r>
              <a:rPr lang="en-GB" sz="1200" dirty="0"/>
              <a:t>Usual batch spacing (225ns)</a:t>
            </a:r>
          </a:p>
        </p:txBody>
      </p:sp>
      <p:sp>
        <p:nvSpPr>
          <p:cNvPr id="11" name="TextBox 10">
            <a:extLst>
              <a:ext uri="{FF2B5EF4-FFF2-40B4-BE49-F238E27FC236}">
                <a16:creationId xmlns:a16="http://schemas.microsoft.com/office/drawing/2014/main" id="{E445CF0B-8E11-F1BE-0152-379ED22B47BE}"/>
              </a:ext>
            </a:extLst>
          </p:cNvPr>
          <p:cNvSpPr txBox="1"/>
          <p:nvPr/>
        </p:nvSpPr>
        <p:spPr>
          <a:xfrm>
            <a:off x="9841769" y="413881"/>
            <a:ext cx="2122574" cy="184666"/>
          </a:xfrm>
          <a:prstGeom prst="rect">
            <a:avLst/>
          </a:prstGeom>
          <a:noFill/>
        </p:spPr>
        <p:txBody>
          <a:bodyPr wrap="square" lIns="0" tIns="0" rIns="0" bIns="0" rtlCol="0">
            <a:spAutoFit/>
          </a:bodyPr>
          <a:lstStyle/>
          <a:p>
            <a:pPr algn="l"/>
            <a:r>
              <a:rPr lang="en-GB" sz="1200" dirty="0"/>
              <a:t>Maximum batch spacing (7 µs)</a:t>
            </a:r>
          </a:p>
        </p:txBody>
      </p:sp>
      <p:pic>
        <p:nvPicPr>
          <p:cNvPr id="12" name="Picture 6" descr="zoom">
            <a:extLst>
              <a:ext uri="{FF2B5EF4-FFF2-40B4-BE49-F238E27FC236}">
                <a16:creationId xmlns:a16="http://schemas.microsoft.com/office/drawing/2014/main" id="{1DFB3946-06E6-BFB8-8FB4-6620D359B0B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019" t="8912" r="68176" b="34328"/>
          <a:stretch/>
        </p:blipFill>
        <p:spPr bwMode="auto">
          <a:xfrm>
            <a:off x="6383373" y="2092962"/>
            <a:ext cx="1584835" cy="179426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zoom">
            <a:extLst>
              <a:ext uri="{FF2B5EF4-FFF2-40B4-BE49-F238E27FC236}">
                <a16:creationId xmlns:a16="http://schemas.microsoft.com/office/drawing/2014/main" id="{C9479B8F-8456-4B50-865E-87C355CA839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0428" t="9157" r="68966" b="35585"/>
          <a:stretch/>
        </p:blipFill>
        <p:spPr bwMode="auto">
          <a:xfrm>
            <a:off x="7838492" y="2092962"/>
            <a:ext cx="1353852" cy="178503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F2A8345C-A49C-2130-2BCB-7F32EC7FDDAA}"/>
              </a:ext>
            </a:extLst>
          </p:cNvPr>
          <p:cNvSpPr txBox="1"/>
          <p:nvPr/>
        </p:nvSpPr>
        <p:spPr>
          <a:xfrm>
            <a:off x="8224690" y="1886550"/>
            <a:ext cx="1804533" cy="184666"/>
          </a:xfrm>
          <a:prstGeom prst="rect">
            <a:avLst/>
          </a:prstGeom>
          <a:noFill/>
        </p:spPr>
        <p:txBody>
          <a:bodyPr wrap="square" lIns="0" tIns="0" rIns="0" bIns="0" rtlCol="0">
            <a:spAutoFit/>
          </a:bodyPr>
          <a:lstStyle/>
          <a:p>
            <a:pPr algn="l"/>
            <a:r>
              <a:rPr lang="en-GB" sz="1200" dirty="0"/>
              <a:t>0.15x0.3 mm</a:t>
            </a:r>
          </a:p>
        </p:txBody>
      </p:sp>
      <p:sp>
        <p:nvSpPr>
          <p:cNvPr id="15" name="TextBox 14">
            <a:extLst>
              <a:ext uri="{FF2B5EF4-FFF2-40B4-BE49-F238E27FC236}">
                <a16:creationId xmlns:a16="http://schemas.microsoft.com/office/drawing/2014/main" id="{64468130-B542-B7C0-C61D-4E5B956A2AC6}"/>
              </a:ext>
            </a:extLst>
          </p:cNvPr>
          <p:cNvSpPr txBox="1"/>
          <p:nvPr/>
        </p:nvSpPr>
        <p:spPr>
          <a:xfrm>
            <a:off x="6773577" y="1886550"/>
            <a:ext cx="1194632" cy="184666"/>
          </a:xfrm>
          <a:prstGeom prst="rect">
            <a:avLst/>
          </a:prstGeom>
          <a:noFill/>
        </p:spPr>
        <p:txBody>
          <a:bodyPr wrap="square" lIns="0" tIns="0" rIns="0" bIns="0" rtlCol="0">
            <a:spAutoFit/>
          </a:bodyPr>
          <a:lstStyle/>
          <a:p>
            <a:pPr algn="l"/>
            <a:r>
              <a:rPr lang="en-GB" sz="1200" dirty="0"/>
              <a:t>0.25x0.25 mm</a:t>
            </a:r>
          </a:p>
        </p:txBody>
      </p:sp>
      <p:sp>
        <p:nvSpPr>
          <p:cNvPr id="16" name="TextBox 15">
            <a:extLst>
              <a:ext uri="{FF2B5EF4-FFF2-40B4-BE49-F238E27FC236}">
                <a16:creationId xmlns:a16="http://schemas.microsoft.com/office/drawing/2014/main" id="{F3501E2E-DDF0-9665-C086-845BF98E84DB}"/>
              </a:ext>
            </a:extLst>
          </p:cNvPr>
          <p:cNvSpPr txBox="1"/>
          <p:nvPr/>
        </p:nvSpPr>
        <p:spPr>
          <a:xfrm>
            <a:off x="9764894" y="1870684"/>
            <a:ext cx="918530" cy="184666"/>
          </a:xfrm>
          <a:prstGeom prst="rect">
            <a:avLst/>
          </a:prstGeom>
          <a:noFill/>
        </p:spPr>
        <p:txBody>
          <a:bodyPr wrap="square" lIns="0" tIns="0" rIns="0" bIns="0" rtlCol="0">
            <a:spAutoFit/>
          </a:bodyPr>
          <a:lstStyle/>
          <a:p>
            <a:pPr algn="l"/>
            <a:r>
              <a:rPr lang="en-GB" sz="1200" dirty="0"/>
              <a:t>1x1 mm</a:t>
            </a:r>
          </a:p>
        </p:txBody>
      </p:sp>
      <p:pic>
        <p:nvPicPr>
          <p:cNvPr id="17" name="Picture 12" descr="zoom">
            <a:extLst>
              <a:ext uri="{FF2B5EF4-FFF2-40B4-BE49-F238E27FC236}">
                <a16:creationId xmlns:a16="http://schemas.microsoft.com/office/drawing/2014/main" id="{D32F3E02-1328-6CAA-54B5-C69F975A9E9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501" t="10101" r="49066" b="30050"/>
          <a:stretch/>
        </p:blipFill>
        <p:spPr bwMode="auto">
          <a:xfrm>
            <a:off x="10683424" y="2092962"/>
            <a:ext cx="1482633" cy="18002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6DBF8AE2-AB23-4B4E-223C-2D9EA8370A5E}"/>
              </a:ext>
            </a:extLst>
          </p:cNvPr>
          <p:cNvSpPr txBox="1"/>
          <p:nvPr/>
        </p:nvSpPr>
        <p:spPr>
          <a:xfrm>
            <a:off x="11273470" y="1844824"/>
            <a:ext cx="918530" cy="184666"/>
          </a:xfrm>
          <a:prstGeom prst="rect">
            <a:avLst/>
          </a:prstGeom>
          <a:noFill/>
        </p:spPr>
        <p:txBody>
          <a:bodyPr wrap="square" lIns="0" tIns="0" rIns="0" bIns="0" rtlCol="0">
            <a:spAutoFit/>
          </a:bodyPr>
          <a:lstStyle/>
          <a:p>
            <a:pPr algn="l"/>
            <a:r>
              <a:rPr lang="en-GB" sz="1200" dirty="0"/>
              <a:t>3x3 mm</a:t>
            </a:r>
          </a:p>
        </p:txBody>
      </p:sp>
      <p:pic>
        <p:nvPicPr>
          <p:cNvPr id="19" name="Picture 14" descr="zoom">
            <a:extLst>
              <a:ext uri="{FF2B5EF4-FFF2-40B4-BE49-F238E27FC236}">
                <a16:creationId xmlns:a16="http://schemas.microsoft.com/office/drawing/2014/main" id="{A489670E-0C14-7A8A-B19D-828680A36DF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502" t="10101" r="49011" b="30050"/>
          <a:stretch/>
        </p:blipFill>
        <p:spPr bwMode="auto">
          <a:xfrm>
            <a:off x="9192344" y="2092962"/>
            <a:ext cx="1434983" cy="174029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A screenshot of a computer&#10;&#10;Description automatically generated">
            <a:extLst>
              <a:ext uri="{FF2B5EF4-FFF2-40B4-BE49-F238E27FC236}">
                <a16:creationId xmlns:a16="http://schemas.microsoft.com/office/drawing/2014/main" id="{7616B11D-F9FF-906F-1F2B-A5A6BC95A07F}"/>
              </a:ext>
            </a:extLst>
          </p:cNvPr>
          <p:cNvPicPr>
            <a:picLocks noChangeAspect="1"/>
          </p:cNvPicPr>
          <p:nvPr/>
        </p:nvPicPr>
        <p:blipFill>
          <a:blip r:embed="rId8"/>
          <a:srcRect l="14075" t="42457" r="4398" b="13146"/>
          <a:stretch/>
        </p:blipFill>
        <p:spPr>
          <a:xfrm>
            <a:off x="6587662" y="3999712"/>
            <a:ext cx="5557010" cy="1891352"/>
          </a:xfrm>
          <a:prstGeom prst="rect">
            <a:avLst/>
          </a:prstGeom>
        </p:spPr>
      </p:pic>
    </p:spTree>
    <p:extLst>
      <p:ext uri="{BB962C8B-B14F-4D97-AF65-F5344CB8AC3E}">
        <p14:creationId xmlns:p14="http://schemas.microsoft.com/office/powerpoint/2010/main" val="1939429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13034-C58E-9D1E-A17B-CC3E3E8A073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5B99F6D-3A13-4579-CE1C-523228C6258E}"/>
              </a:ext>
            </a:extLst>
          </p:cNvPr>
          <p:cNvSpPr>
            <a:spLocks noGrp="1"/>
          </p:cNvSpPr>
          <p:nvPr>
            <p:ph type="title"/>
          </p:nvPr>
        </p:nvSpPr>
        <p:spPr/>
        <p:txBody>
          <a:bodyPr/>
          <a:lstStyle/>
          <a:p>
            <a:r>
              <a:rPr lang="en-GB" dirty="0" err="1"/>
              <a:t>HiRadMat</a:t>
            </a:r>
            <a:r>
              <a:rPr lang="en-GB" dirty="0"/>
              <a:t> Outlook for 2025+</a:t>
            </a:r>
          </a:p>
        </p:txBody>
      </p:sp>
      <p:sp>
        <p:nvSpPr>
          <p:cNvPr id="4" name="Date Placeholder 3">
            <a:extLst>
              <a:ext uri="{FF2B5EF4-FFF2-40B4-BE49-F238E27FC236}">
                <a16:creationId xmlns:a16="http://schemas.microsoft.com/office/drawing/2014/main" id="{A9F09A92-DD87-98EE-B1C3-4E3A5E094973}"/>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08EB3A75-E392-99EA-4ECE-F27E84568E88}"/>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D2F20FEB-51BF-3BC0-E704-C9F2C317545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8" name="Content Placeholder 16">
            <a:extLst>
              <a:ext uri="{FF2B5EF4-FFF2-40B4-BE49-F238E27FC236}">
                <a16:creationId xmlns:a16="http://schemas.microsoft.com/office/drawing/2014/main" id="{FA0B1137-F24F-8EF2-0F47-881E90D95DD7}"/>
              </a:ext>
            </a:extLst>
          </p:cNvPr>
          <p:cNvSpPr txBox="1">
            <a:spLocks/>
          </p:cNvSpPr>
          <p:nvPr/>
        </p:nvSpPr>
        <p:spPr>
          <a:xfrm>
            <a:off x="263352" y="1052736"/>
            <a:ext cx="6875325" cy="4824536"/>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8615"/>
            <a:r>
              <a:rPr lang="en-US" sz="1900" b="0" dirty="0">
                <a:latin typeface="Times New Roman" panose="02020603050405020304" pitchFamily="18" charset="0"/>
                <a:cs typeface="Times New Roman" panose="02020603050405020304" pitchFamily="18" charset="0"/>
              </a:rPr>
              <a:t>6 experiments for 2025</a:t>
            </a:r>
            <a:endParaRPr lang="en-GB" sz="1900" b="0" dirty="0">
              <a:latin typeface="Times New Roman" panose="02020603050405020304" pitchFamily="18" charset="0"/>
              <a:cs typeface="Times New Roman" panose="02020603050405020304" pitchFamily="18" charset="0"/>
            </a:endParaRPr>
          </a:p>
          <a:p>
            <a:pPr marL="634365" lvl="1"/>
            <a:r>
              <a:rPr lang="en-GB" sz="1700" b="0" dirty="0">
                <a:latin typeface="Times New Roman" panose="02020603050405020304" pitchFamily="18" charset="0"/>
                <a:cs typeface="Times New Roman" panose="02020603050405020304" pitchFamily="18" charset="0"/>
              </a:rPr>
              <a:t>HRMT63 DPA – JPARC</a:t>
            </a:r>
          </a:p>
          <a:p>
            <a:pPr marL="894715" lvl="2"/>
            <a:r>
              <a:rPr lang="en-GB" sz="1700" dirty="0">
                <a:latin typeface="Times New Roman" panose="02020603050405020304" pitchFamily="18" charset="0"/>
                <a:cs typeface="Times New Roman" panose="02020603050405020304" pitchFamily="18" charset="0"/>
              </a:rPr>
              <a:t>Measurement of displacement cross-sections.</a:t>
            </a:r>
          </a:p>
          <a:p>
            <a:pPr marL="634365" lvl="1"/>
            <a:r>
              <a:rPr lang="en-GB" sz="1700" dirty="0">
                <a:latin typeface="Times New Roman" panose="02020603050405020304" pitchFamily="18" charset="0"/>
                <a:cs typeface="Times New Roman" panose="02020603050405020304" pitchFamily="18" charset="0"/>
              </a:rPr>
              <a:t>HRMT69 </a:t>
            </a:r>
            <a:r>
              <a:rPr lang="en-GB" sz="1700" dirty="0" err="1">
                <a:latin typeface="Times New Roman" panose="02020603050405020304" pitchFamily="18" charset="0"/>
                <a:cs typeface="Times New Roman" panose="02020603050405020304" pitchFamily="18" charset="0"/>
              </a:rPr>
              <a:t>StrawRad</a:t>
            </a:r>
            <a:r>
              <a:rPr lang="en-GB" sz="1700" dirty="0">
                <a:latin typeface="Times New Roman" panose="02020603050405020304" pitchFamily="18" charset="0"/>
                <a:cs typeface="Times New Roman" panose="02020603050405020304" pitchFamily="18" charset="0"/>
              </a:rPr>
              <a:t> – SY/BI</a:t>
            </a:r>
          </a:p>
          <a:p>
            <a:pPr marL="894715" lvl="2"/>
            <a:r>
              <a:rPr lang="en-GB" sz="1700" dirty="0">
                <a:latin typeface="Times New Roman" panose="02020603050405020304" pitchFamily="18" charset="0"/>
                <a:cs typeface="Times New Roman" panose="02020603050405020304" pitchFamily="18" charset="0"/>
              </a:rPr>
              <a:t>Straw BPM devices in high radiation environments characterisation.</a:t>
            </a:r>
          </a:p>
          <a:p>
            <a:pPr marL="634365" lvl="1"/>
            <a:r>
              <a:rPr lang="en-GB" sz="1700" b="0" dirty="0">
                <a:latin typeface="Times New Roman" panose="02020603050405020304" pitchFamily="18" charset="0"/>
                <a:cs typeface="Times New Roman" panose="02020603050405020304" pitchFamily="18" charset="0"/>
              </a:rPr>
              <a:t>HRMT68 Fireball-III – Oxford University</a:t>
            </a:r>
          </a:p>
          <a:p>
            <a:pPr marL="894715" lvl="2"/>
            <a:r>
              <a:rPr lang="en-GB" sz="1700" dirty="0">
                <a:latin typeface="Times New Roman" panose="02020603050405020304" pitchFamily="18" charset="0"/>
                <a:cs typeface="Times New Roman" panose="02020603050405020304" pitchFamily="18" charset="0"/>
              </a:rPr>
              <a:t>Follow-up of measured instability with further improved setup. </a:t>
            </a:r>
          </a:p>
          <a:p>
            <a:pPr marL="634365" lvl="1"/>
            <a:r>
              <a:rPr lang="en-GB" sz="1700" b="0" dirty="0">
                <a:latin typeface="Times New Roman" panose="02020603050405020304" pitchFamily="18" charset="0"/>
                <a:cs typeface="Times New Roman" panose="02020603050405020304" pitchFamily="18" charset="0"/>
              </a:rPr>
              <a:t>HRMT67 </a:t>
            </a:r>
            <a:r>
              <a:rPr lang="en-GB" sz="1700" b="0" dirty="0" err="1">
                <a:latin typeface="Times New Roman" panose="02020603050405020304" pitchFamily="18" charset="0"/>
                <a:cs typeface="Times New Roman" panose="02020603050405020304" pitchFamily="18" charset="0"/>
              </a:rPr>
              <a:t>RaDIATE</a:t>
            </a:r>
            <a:r>
              <a:rPr lang="en-GB" sz="1700" b="0" dirty="0">
                <a:latin typeface="Times New Roman" panose="02020603050405020304" pitchFamily="18" charset="0"/>
                <a:cs typeface="Times New Roman" panose="02020603050405020304" pitchFamily="18" charset="0"/>
              </a:rPr>
              <a:t>-II – Fermilab (</a:t>
            </a:r>
            <a:r>
              <a:rPr lang="en-GB" sz="1700" b="0" dirty="0" err="1">
                <a:latin typeface="Times New Roman" panose="02020603050405020304" pitchFamily="18" charset="0"/>
                <a:cs typeface="Times New Roman" panose="02020603050405020304" pitchFamily="18" charset="0"/>
              </a:rPr>
              <a:t>RaDIATE</a:t>
            </a:r>
            <a:r>
              <a:rPr lang="en-GB" sz="1700" b="0" dirty="0">
                <a:latin typeface="Times New Roman" panose="02020603050405020304" pitchFamily="18" charset="0"/>
                <a:cs typeface="Times New Roman" panose="02020603050405020304" pitchFamily="18" charset="0"/>
              </a:rPr>
              <a:t> collaboration</a:t>
            </a:r>
          </a:p>
          <a:p>
            <a:pPr marL="894715" lvl="2"/>
            <a:r>
              <a:rPr lang="en-GB" sz="1700" dirty="0">
                <a:latin typeface="Times New Roman" panose="02020603050405020304" pitchFamily="18" charset="0"/>
                <a:cs typeface="Times New Roman" panose="02020603050405020304" pitchFamily="18" charset="0"/>
              </a:rPr>
              <a:t>Test of various materials for future target systems.</a:t>
            </a:r>
          </a:p>
          <a:p>
            <a:pPr marL="634365" lvl="1"/>
            <a:r>
              <a:rPr lang="en-GB" sz="1700" b="0" dirty="0">
                <a:latin typeface="Times New Roman" panose="02020603050405020304" pitchFamily="18" charset="0"/>
                <a:cs typeface="Times New Roman" panose="02020603050405020304" pitchFamily="18" charset="0"/>
              </a:rPr>
              <a:t>HRMT70 </a:t>
            </a:r>
            <a:r>
              <a:rPr lang="en-GB" sz="1700" b="0" dirty="0" err="1">
                <a:latin typeface="Times New Roman" panose="02020603050405020304" pitchFamily="18" charset="0"/>
                <a:cs typeface="Times New Roman" panose="02020603050405020304" pitchFamily="18" charset="0"/>
              </a:rPr>
              <a:t>SCcoils</a:t>
            </a:r>
            <a:r>
              <a:rPr lang="en-GB" sz="1700" b="0" dirty="0">
                <a:latin typeface="Times New Roman" panose="02020603050405020304" pitchFamily="18" charset="0"/>
                <a:cs typeface="Times New Roman" panose="02020603050405020304" pitchFamily="18" charset="0"/>
              </a:rPr>
              <a:t>-II – TE/MPE</a:t>
            </a:r>
          </a:p>
          <a:p>
            <a:pPr marL="894715" lvl="2"/>
            <a:r>
              <a:rPr lang="en-GB" sz="1700" dirty="0">
                <a:latin typeface="Times New Roman" panose="02020603050405020304" pitchFamily="18" charset="0"/>
                <a:cs typeface="Times New Roman" panose="02020603050405020304" pitchFamily="18" charset="0"/>
              </a:rPr>
              <a:t>Study of damage limit in SC coils for HL-LHC magnets.</a:t>
            </a:r>
          </a:p>
          <a:p>
            <a:pPr marL="634365" lvl="1"/>
            <a:r>
              <a:rPr lang="en-GB" sz="1700" b="0" dirty="0">
                <a:latin typeface="Times New Roman" panose="02020603050405020304" pitchFamily="18" charset="0"/>
                <a:cs typeface="Times New Roman" panose="02020603050405020304" pitchFamily="18" charset="0"/>
              </a:rPr>
              <a:t>HRMT71 BLM4 – SY/BI </a:t>
            </a:r>
          </a:p>
          <a:p>
            <a:pPr marL="894715" lvl="2"/>
            <a:r>
              <a:rPr lang="en-GB" sz="1700" dirty="0">
                <a:latin typeface="Times New Roman" panose="02020603050405020304" pitchFamily="18" charset="0"/>
                <a:cs typeface="Times New Roman" panose="02020603050405020304" pitchFamily="18" charset="0"/>
              </a:rPr>
              <a:t>Test and validate multiple types and production runs of BLMs.</a:t>
            </a:r>
          </a:p>
          <a:p>
            <a:endParaRPr lang="en-GB" sz="1700" b="0" dirty="0">
              <a:latin typeface="Times New Roman" panose="02020603050405020304" pitchFamily="18" charset="0"/>
              <a:cs typeface="Times New Roman" panose="02020603050405020304" pitchFamily="18" charset="0"/>
            </a:endParaRPr>
          </a:p>
        </p:txBody>
      </p:sp>
      <p:sp>
        <p:nvSpPr>
          <p:cNvPr id="23" name="Rectangle: Rounded Corners 20">
            <a:extLst>
              <a:ext uri="{FF2B5EF4-FFF2-40B4-BE49-F238E27FC236}">
                <a16:creationId xmlns:a16="http://schemas.microsoft.com/office/drawing/2014/main" id="{6D57CE13-AE52-2E06-6303-E6B198A11D80}"/>
              </a:ext>
            </a:extLst>
          </p:cNvPr>
          <p:cNvSpPr/>
          <p:nvPr/>
        </p:nvSpPr>
        <p:spPr>
          <a:xfrm>
            <a:off x="6614026" y="3995479"/>
            <a:ext cx="4860464" cy="2232248"/>
          </a:xfrm>
          <a:prstGeom prst="roundRect">
            <a:avLst>
              <a:gd name="adj" fmla="val 8709"/>
            </a:avLst>
          </a:prstGeom>
          <a:solidFill>
            <a:schemeClr val="bg1"/>
          </a:solidFill>
          <a:ln w="38100"/>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24" name="TextBox 23">
            <a:extLst>
              <a:ext uri="{FF2B5EF4-FFF2-40B4-BE49-F238E27FC236}">
                <a16:creationId xmlns:a16="http://schemas.microsoft.com/office/drawing/2014/main" id="{DC3EAF34-4276-D5ED-9469-0F40212167FC}"/>
              </a:ext>
            </a:extLst>
          </p:cNvPr>
          <p:cNvSpPr txBox="1"/>
          <p:nvPr/>
        </p:nvSpPr>
        <p:spPr>
          <a:xfrm>
            <a:off x="6816080" y="4067487"/>
            <a:ext cx="4612655" cy="1954381"/>
          </a:xfrm>
          <a:prstGeom prst="rect">
            <a:avLst/>
          </a:prstGeom>
          <a:noFill/>
        </p:spPr>
        <p:txBody>
          <a:bodyPr wrap="square" lIns="0" tIns="0" rIns="0" bIns="0" rtlCol="0">
            <a:spAutoFit/>
          </a:bodyPr>
          <a:lstStyle/>
          <a:p>
            <a:pPr algn="ctr">
              <a:spcBef>
                <a:spcPts val="1200"/>
              </a:spcBef>
            </a:pPr>
            <a:r>
              <a:rPr lang="en-GB" sz="1600" b="1" dirty="0"/>
              <a:t>ENLARGE THE POSSIBILITIES</a:t>
            </a:r>
          </a:p>
          <a:p>
            <a:pPr marL="285750" indent="-285750">
              <a:spcBef>
                <a:spcPts val="600"/>
              </a:spcBef>
              <a:buFont typeface="Arial" panose="020B0604020202020204" pitchFamily="34" charset="0"/>
              <a:buChar char="•"/>
            </a:pPr>
            <a:r>
              <a:rPr lang="en-GB" sz="1600" dirty="0"/>
              <a:t>Letter of intent for ion beams in 2026 ; MD to prepare it to be requested for 2025</a:t>
            </a:r>
          </a:p>
          <a:p>
            <a:pPr marL="285750" indent="-285750">
              <a:spcBef>
                <a:spcPts val="600"/>
              </a:spcBef>
              <a:buFont typeface="Arial" panose="020B0604020202020204" pitchFamily="34" charset="0"/>
              <a:buChar char="•"/>
            </a:pPr>
            <a:r>
              <a:rPr lang="en-GB" sz="1600" dirty="0"/>
              <a:t>MD to study lower momenta for HiRadMat (injection energy ?) </a:t>
            </a:r>
          </a:p>
          <a:p>
            <a:pPr marL="285750" indent="-285750">
              <a:spcBef>
                <a:spcPts val="600"/>
              </a:spcBef>
              <a:buFont typeface="Arial" panose="020B0604020202020204" pitchFamily="34" charset="0"/>
              <a:buChar char="•"/>
            </a:pPr>
            <a:r>
              <a:rPr lang="en-GB" sz="1600" dirty="0"/>
              <a:t>New materials for the BTV (preparation of an experiment in 2026) </a:t>
            </a:r>
          </a:p>
        </p:txBody>
      </p:sp>
      <p:pic>
        <p:nvPicPr>
          <p:cNvPr id="25" name="Picture 24">
            <a:extLst>
              <a:ext uri="{FF2B5EF4-FFF2-40B4-BE49-F238E27FC236}">
                <a16:creationId xmlns:a16="http://schemas.microsoft.com/office/drawing/2014/main" id="{B74FEB21-1EAA-08F3-3895-4F5A5F6B9C2B}"/>
              </a:ext>
            </a:extLst>
          </p:cNvPr>
          <p:cNvPicPr>
            <a:picLocks noChangeAspect="1"/>
          </p:cNvPicPr>
          <p:nvPr/>
        </p:nvPicPr>
        <p:blipFill>
          <a:blip r:embed="rId2"/>
          <a:stretch>
            <a:fillRect/>
          </a:stretch>
        </p:blipFill>
        <p:spPr>
          <a:xfrm>
            <a:off x="7264558" y="159031"/>
            <a:ext cx="4393574" cy="3781768"/>
          </a:xfrm>
          <a:prstGeom prst="rect">
            <a:avLst/>
          </a:prstGeom>
        </p:spPr>
      </p:pic>
      <p:sp>
        <p:nvSpPr>
          <p:cNvPr id="10" name="TextBox 9">
            <a:extLst>
              <a:ext uri="{FF2B5EF4-FFF2-40B4-BE49-F238E27FC236}">
                <a16:creationId xmlns:a16="http://schemas.microsoft.com/office/drawing/2014/main" id="{5313AC71-B3E3-5857-A12D-B63E609B72D8}"/>
              </a:ext>
            </a:extLst>
          </p:cNvPr>
          <p:cNvSpPr txBox="1"/>
          <p:nvPr/>
        </p:nvSpPr>
        <p:spPr>
          <a:xfrm rot="19358143">
            <a:off x="7738251" y="1726202"/>
            <a:ext cx="3788598" cy="523220"/>
          </a:xfrm>
          <a:prstGeom prst="rect">
            <a:avLst/>
          </a:prstGeom>
          <a:noFill/>
        </p:spPr>
        <p:txBody>
          <a:bodyPr wrap="square">
            <a:spAutoFit/>
          </a:bodyPr>
          <a:lstStyle/>
          <a:p>
            <a:r>
              <a:rPr lang="fr-CH" sz="2800" b="1" i="0" u="none" strike="noStrike" dirty="0">
                <a:solidFill>
                  <a:srgbClr val="FF0000"/>
                </a:solidFill>
                <a:effectLst/>
                <a:latin typeface="Arial" panose="020B0604020202020204" pitchFamily="34" charset="0"/>
              </a:rPr>
              <a:t>DRAFT SCHEDULE</a:t>
            </a:r>
            <a:r>
              <a:rPr lang="fr-CH" sz="2800" b="0" i="0" dirty="0">
                <a:solidFill>
                  <a:srgbClr val="FF0000"/>
                </a:solidFill>
                <a:effectLst/>
                <a:latin typeface="Arial" panose="020B0604020202020204" pitchFamily="34" charset="0"/>
              </a:rPr>
              <a:t>​</a:t>
            </a:r>
            <a:endParaRPr lang="en-GB" sz="2800" dirty="0">
              <a:solidFill>
                <a:srgbClr val="FF0000"/>
              </a:solidFill>
            </a:endParaRPr>
          </a:p>
        </p:txBody>
      </p:sp>
    </p:spTree>
    <p:extLst>
      <p:ext uri="{BB962C8B-B14F-4D97-AF65-F5344CB8AC3E}">
        <p14:creationId xmlns:p14="http://schemas.microsoft.com/office/powerpoint/2010/main" val="2872474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E2120-0C97-074C-EB59-5C87E57C8F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6417A0-0E11-9C6E-0773-4ACB7007BBF8}"/>
              </a:ext>
            </a:extLst>
          </p:cNvPr>
          <p:cNvSpPr>
            <a:spLocks noGrp="1"/>
          </p:cNvSpPr>
          <p:nvPr>
            <p:ph type="ctrTitle"/>
          </p:nvPr>
        </p:nvSpPr>
        <p:spPr/>
        <p:txBody>
          <a:bodyPr/>
          <a:lstStyle/>
          <a:p>
            <a:r>
              <a:rPr lang="en-GB" dirty="0"/>
              <a:t>Equipment</a:t>
            </a:r>
          </a:p>
        </p:txBody>
      </p:sp>
      <p:sp>
        <p:nvSpPr>
          <p:cNvPr id="4" name="Date Placeholder 3">
            <a:extLst>
              <a:ext uri="{FF2B5EF4-FFF2-40B4-BE49-F238E27FC236}">
                <a16:creationId xmlns:a16="http://schemas.microsoft.com/office/drawing/2014/main" id="{9925BF69-5C7B-DB9A-400D-F8EE4FC55CD1}"/>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49CFB645-88C7-EE0C-8FF6-10498BA3CC52}"/>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556E0DC5-8E63-3A52-45F9-D61314FA1932}"/>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1570243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444F46-929D-6E88-2618-12BDDBC0F834}"/>
              </a:ext>
            </a:extLst>
          </p:cNvPr>
          <p:cNvSpPr>
            <a:spLocks noGrp="1"/>
          </p:cNvSpPr>
          <p:nvPr>
            <p:ph type="title"/>
          </p:nvPr>
        </p:nvSpPr>
        <p:spPr/>
        <p:txBody>
          <a:bodyPr/>
          <a:lstStyle/>
          <a:p>
            <a:r>
              <a:rPr lang="en-GB" dirty="0"/>
              <a:t>Availability 2024 (Automatic Fault Tracking)</a:t>
            </a:r>
          </a:p>
        </p:txBody>
      </p:sp>
      <p:sp>
        <p:nvSpPr>
          <p:cNvPr id="4" name="Date Placeholder 3">
            <a:extLst>
              <a:ext uri="{FF2B5EF4-FFF2-40B4-BE49-F238E27FC236}">
                <a16:creationId xmlns:a16="http://schemas.microsoft.com/office/drawing/2014/main" id="{199CC7A8-36A9-4AE7-2CD4-2589607039F9}"/>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D13DDC95-E6BF-102C-D9F4-CEF8F68DEF5C}"/>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1725F67D-4577-46D0-42D6-C494D9384F9D}"/>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9" name="Content Placeholder 10" descr="A graph of a graph&#10;&#10;Description automatically generated with medium confidence">
            <a:extLst>
              <a:ext uri="{FF2B5EF4-FFF2-40B4-BE49-F238E27FC236}">
                <a16:creationId xmlns:a16="http://schemas.microsoft.com/office/drawing/2014/main" id="{5441380D-4360-40FA-1645-B0B7B00B4205}"/>
              </a:ext>
            </a:extLst>
          </p:cNvPr>
          <p:cNvPicPr>
            <a:picLocks noGrp="1" noChangeAspect="1"/>
          </p:cNvPicPr>
          <p:nvPr>
            <p:ph idx="1"/>
          </p:nvPr>
        </p:nvPicPr>
        <p:blipFill rotWithShape="1">
          <a:blip r:embed="rId2"/>
          <a:srcRect l="3993" t="6202" r="9472"/>
          <a:stretch/>
        </p:blipFill>
        <p:spPr>
          <a:xfrm>
            <a:off x="2312217" y="977986"/>
            <a:ext cx="7567566" cy="4250171"/>
          </a:xfrm>
        </p:spPr>
      </p:pic>
      <p:sp>
        <p:nvSpPr>
          <p:cNvPr id="10" name="Rectangle 9">
            <a:extLst>
              <a:ext uri="{FF2B5EF4-FFF2-40B4-BE49-F238E27FC236}">
                <a16:creationId xmlns:a16="http://schemas.microsoft.com/office/drawing/2014/main" id="{B11ADDFD-C99A-61B6-77FD-A5C0D7206DEF}"/>
              </a:ext>
            </a:extLst>
          </p:cNvPr>
          <p:cNvSpPr/>
          <p:nvPr/>
        </p:nvSpPr>
        <p:spPr>
          <a:xfrm>
            <a:off x="157595" y="2179805"/>
            <a:ext cx="2067242" cy="100018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solidFill>
                  <a:schemeClr val="tx1"/>
                </a:solidFill>
              </a:rPr>
              <a:t>Power converter issue dipole</a:t>
            </a:r>
            <a:br>
              <a:rPr lang="en-US" sz="1600" dirty="0">
                <a:solidFill>
                  <a:schemeClr val="tx1"/>
                </a:solidFill>
              </a:rPr>
            </a:br>
            <a:r>
              <a:rPr lang="en-US" sz="1600" dirty="0">
                <a:solidFill>
                  <a:schemeClr val="tx1"/>
                </a:solidFill>
              </a:rPr>
              <a:t>MBN.X0220053 (TCC2/BA80)</a:t>
            </a:r>
            <a:endParaRPr lang="en-GB" sz="1600" dirty="0">
              <a:solidFill>
                <a:schemeClr val="tx1"/>
              </a:solidFill>
              <a:cs typeface="Arial"/>
            </a:endParaRPr>
          </a:p>
        </p:txBody>
      </p:sp>
      <p:sp>
        <p:nvSpPr>
          <p:cNvPr id="13" name="Rectangle 12">
            <a:extLst>
              <a:ext uri="{FF2B5EF4-FFF2-40B4-BE49-F238E27FC236}">
                <a16:creationId xmlns:a16="http://schemas.microsoft.com/office/drawing/2014/main" id="{1043EA33-FAD8-2E15-2FFF-31818ADA9C1A}"/>
              </a:ext>
            </a:extLst>
          </p:cNvPr>
          <p:cNvSpPr/>
          <p:nvPr/>
        </p:nvSpPr>
        <p:spPr>
          <a:xfrm>
            <a:off x="155459" y="3271897"/>
            <a:ext cx="2067242" cy="945376"/>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0" i="0" dirty="0">
                <a:solidFill>
                  <a:schemeClr val="tx1"/>
                </a:solidFill>
                <a:effectLst/>
                <a:cs typeface="Arial"/>
              </a:rPr>
              <a:t>Water leak quadrupole QNL.X0210049 (TCC2)</a:t>
            </a:r>
          </a:p>
        </p:txBody>
      </p:sp>
      <p:sp>
        <p:nvSpPr>
          <p:cNvPr id="15" name="Rectangle 14">
            <a:extLst>
              <a:ext uri="{FF2B5EF4-FFF2-40B4-BE49-F238E27FC236}">
                <a16:creationId xmlns:a16="http://schemas.microsoft.com/office/drawing/2014/main" id="{E6F3B3D9-80A7-7FFF-1CC2-125EBE1BB2CF}"/>
              </a:ext>
            </a:extLst>
          </p:cNvPr>
          <p:cNvSpPr/>
          <p:nvPr/>
        </p:nvSpPr>
        <p:spPr>
          <a:xfrm>
            <a:off x="155459" y="1022418"/>
            <a:ext cx="2067242" cy="1065741"/>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solidFill>
                  <a:schemeClr val="tx1"/>
                </a:solidFill>
              </a:rPr>
              <a:t>Power converter issue quadrupole QSL.X0420033 (TCC2/BA80)</a:t>
            </a:r>
            <a:endParaRPr lang="en-US" sz="1600" dirty="0">
              <a:solidFill>
                <a:schemeClr val="tx1"/>
              </a:solidFill>
              <a:cs typeface="Arial"/>
            </a:endParaRPr>
          </a:p>
        </p:txBody>
      </p:sp>
      <p:pic>
        <p:nvPicPr>
          <p:cNvPr id="17" name="Picture 16" descr="Close-up of a machine with a water jet spraying&#10;&#10;Description automatically generated">
            <a:extLst>
              <a:ext uri="{FF2B5EF4-FFF2-40B4-BE49-F238E27FC236}">
                <a16:creationId xmlns:a16="http://schemas.microsoft.com/office/drawing/2014/main" id="{68554BEF-5FA2-0E52-61AB-8C6A36132AB1}"/>
              </a:ext>
            </a:extLst>
          </p:cNvPr>
          <p:cNvPicPr>
            <a:picLocks noChangeAspect="1"/>
          </p:cNvPicPr>
          <p:nvPr/>
        </p:nvPicPr>
        <p:blipFill>
          <a:blip r:embed="rId3"/>
          <a:stretch>
            <a:fillRect/>
          </a:stretch>
        </p:blipFill>
        <p:spPr>
          <a:xfrm>
            <a:off x="4172087" y="2965342"/>
            <a:ext cx="2629584" cy="1520659"/>
          </a:xfrm>
          <a:prstGeom prst="rect">
            <a:avLst/>
          </a:prstGeom>
        </p:spPr>
      </p:pic>
      <p:pic>
        <p:nvPicPr>
          <p:cNvPr id="21" name="Picture 20" descr="Several metal boxes with wires&#10;&#10;Description automatically generated with medium confidence">
            <a:extLst>
              <a:ext uri="{FF2B5EF4-FFF2-40B4-BE49-F238E27FC236}">
                <a16:creationId xmlns:a16="http://schemas.microsoft.com/office/drawing/2014/main" id="{467B98FE-C74D-193D-BD36-D4589A396771}"/>
              </a:ext>
            </a:extLst>
          </p:cNvPr>
          <p:cNvPicPr>
            <a:picLocks noChangeAspect="1"/>
          </p:cNvPicPr>
          <p:nvPr/>
        </p:nvPicPr>
        <p:blipFill rotWithShape="1">
          <a:blip r:embed="rId4"/>
          <a:srcRect l="14691" r="24704"/>
          <a:stretch/>
        </p:blipFill>
        <p:spPr>
          <a:xfrm flipH="1">
            <a:off x="7130870" y="2821683"/>
            <a:ext cx="1722272" cy="1650673"/>
          </a:xfrm>
          <a:prstGeom prst="rect">
            <a:avLst/>
          </a:prstGeom>
        </p:spPr>
      </p:pic>
      <p:sp>
        <p:nvSpPr>
          <p:cNvPr id="24" name="Rectangle 23">
            <a:extLst>
              <a:ext uri="{FF2B5EF4-FFF2-40B4-BE49-F238E27FC236}">
                <a16:creationId xmlns:a16="http://schemas.microsoft.com/office/drawing/2014/main" id="{E15D686A-CD49-E8B8-13A8-D4CAA4169C37}"/>
              </a:ext>
            </a:extLst>
          </p:cNvPr>
          <p:cNvSpPr/>
          <p:nvPr/>
        </p:nvSpPr>
        <p:spPr>
          <a:xfrm>
            <a:off x="10012195" y="1877140"/>
            <a:ext cx="2067242" cy="1054824"/>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solidFill>
                  <a:schemeClr val="tx1"/>
                </a:solidFill>
              </a:rPr>
              <a:t>Power converter issues quadrupole QSL.X0420033 (TCC2/BA80)</a:t>
            </a:r>
          </a:p>
        </p:txBody>
      </p:sp>
      <p:sp>
        <p:nvSpPr>
          <p:cNvPr id="30" name="Rectangle 29">
            <a:extLst>
              <a:ext uri="{FF2B5EF4-FFF2-40B4-BE49-F238E27FC236}">
                <a16:creationId xmlns:a16="http://schemas.microsoft.com/office/drawing/2014/main" id="{BDBFE93C-D450-5EEF-22D3-C2A1A6733344}"/>
              </a:ext>
            </a:extLst>
          </p:cNvPr>
          <p:cNvSpPr/>
          <p:nvPr/>
        </p:nvSpPr>
        <p:spPr>
          <a:xfrm>
            <a:off x="10012195" y="1018418"/>
            <a:ext cx="2067242" cy="75145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H4 and H8 XTAX control issues (TCC2)</a:t>
            </a:r>
          </a:p>
        </p:txBody>
      </p:sp>
      <p:sp>
        <p:nvSpPr>
          <p:cNvPr id="39" name="Rectangle 38">
            <a:extLst>
              <a:ext uri="{FF2B5EF4-FFF2-40B4-BE49-F238E27FC236}">
                <a16:creationId xmlns:a16="http://schemas.microsoft.com/office/drawing/2014/main" id="{309BEDD2-0CE3-4D55-24C8-9D16F5021A11}"/>
              </a:ext>
            </a:extLst>
          </p:cNvPr>
          <p:cNvSpPr/>
          <p:nvPr/>
        </p:nvSpPr>
        <p:spPr>
          <a:xfrm>
            <a:off x="155459" y="4280487"/>
            <a:ext cx="2067242" cy="887784"/>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0" i="0" dirty="0">
                <a:solidFill>
                  <a:schemeClr val="tx1"/>
                </a:solidFill>
                <a:effectLst/>
                <a:cs typeface="Arial"/>
              </a:rPr>
              <a:t>Exchange of QNL.X0210049 </a:t>
            </a:r>
            <a:r>
              <a:rPr lang="en-GB" sz="1600" dirty="0">
                <a:solidFill>
                  <a:schemeClr val="tx1"/>
                </a:solidFill>
                <a:cs typeface="Arial"/>
              </a:rPr>
              <a:t>(</a:t>
            </a:r>
            <a:r>
              <a:rPr lang="en-GB" sz="1600" b="0" i="0" dirty="0">
                <a:solidFill>
                  <a:schemeClr val="tx1"/>
                </a:solidFill>
                <a:effectLst/>
                <a:cs typeface="Arial"/>
              </a:rPr>
              <a:t>TCC2)</a:t>
            </a:r>
          </a:p>
        </p:txBody>
      </p:sp>
      <p:sp>
        <p:nvSpPr>
          <p:cNvPr id="42" name="Rectangle 41">
            <a:extLst>
              <a:ext uri="{FF2B5EF4-FFF2-40B4-BE49-F238E27FC236}">
                <a16:creationId xmlns:a16="http://schemas.microsoft.com/office/drawing/2014/main" id="{62E6B298-9B4D-9F23-CF5F-6353D705F4DB}"/>
              </a:ext>
            </a:extLst>
          </p:cNvPr>
          <p:cNvSpPr/>
          <p:nvPr/>
        </p:nvSpPr>
        <p:spPr>
          <a:xfrm>
            <a:off x="10012195" y="3027481"/>
            <a:ext cx="2067242" cy="751450"/>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0" i="0" dirty="0">
                <a:solidFill>
                  <a:srgbClr val="FF0000"/>
                </a:solidFill>
                <a:effectLst/>
                <a:cs typeface="Arial"/>
              </a:rPr>
              <a:t>P42 and H8 XTAX moving issue (TCC2)</a:t>
            </a:r>
          </a:p>
        </p:txBody>
      </p:sp>
      <p:sp>
        <p:nvSpPr>
          <p:cNvPr id="52" name="Rectangle 51">
            <a:extLst>
              <a:ext uri="{FF2B5EF4-FFF2-40B4-BE49-F238E27FC236}">
                <a16:creationId xmlns:a16="http://schemas.microsoft.com/office/drawing/2014/main" id="{73867E9C-6C79-489B-3427-B87A7EC602EE}"/>
              </a:ext>
            </a:extLst>
          </p:cNvPr>
          <p:cNvSpPr/>
          <p:nvPr/>
        </p:nvSpPr>
        <p:spPr>
          <a:xfrm>
            <a:off x="10015149" y="3876049"/>
            <a:ext cx="2067242" cy="801117"/>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solidFill>
                  <a:schemeClr val="tx1"/>
                </a:solidFill>
              </a:rPr>
              <a:t>Leak on water circuit of dipole MTN.241128 (TCC2)</a:t>
            </a:r>
            <a:endParaRPr lang="en-GB" sz="1600" dirty="0">
              <a:solidFill>
                <a:schemeClr val="tx1"/>
              </a:solidFill>
            </a:endParaRPr>
          </a:p>
        </p:txBody>
      </p:sp>
      <p:cxnSp>
        <p:nvCxnSpPr>
          <p:cNvPr id="55" name="Straight Arrow Connector 54">
            <a:extLst>
              <a:ext uri="{FF2B5EF4-FFF2-40B4-BE49-F238E27FC236}">
                <a16:creationId xmlns:a16="http://schemas.microsoft.com/office/drawing/2014/main" id="{C577030D-9339-8B4A-B484-2F8A25E53365}"/>
              </a:ext>
            </a:extLst>
          </p:cNvPr>
          <p:cNvCxnSpPr>
            <a:cxnSpLocks/>
          </p:cNvCxnSpPr>
          <p:nvPr/>
        </p:nvCxnSpPr>
        <p:spPr>
          <a:xfrm flipH="1" flipV="1">
            <a:off x="9422540" y="1550411"/>
            <a:ext cx="5896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BCBBA9BC-1D77-217A-23CB-8D9C74252DB0}"/>
              </a:ext>
            </a:extLst>
          </p:cNvPr>
          <p:cNvCxnSpPr>
            <a:cxnSpLocks/>
          </p:cNvCxnSpPr>
          <p:nvPr/>
        </p:nvCxnSpPr>
        <p:spPr>
          <a:xfrm flipH="1" flipV="1">
            <a:off x="8252178" y="1717931"/>
            <a:ext cx="1760017" cy="2622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4D16E7E5-4476-7306-E95B-88D796D73A35}"/>
              </a:ext>
            </a:extLst>
          </p:cNvPr>
          <p:cNvCxnSpPr>
            <a:cxnSpLocks/>
          </p:cNvCxnSpPr>
          <p:nvPr/>
        </p:nvCxnSpPr>
        <p:spPr>
          <a:xfrm flipH="1">
            <a:off x="9132186" y="3951200"/>
            <a:ext cx="8800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028379E6-63B7-FE91-9D77-3C2964311AF8}"/>
              </a:ext>
            </a:extLst>
          </p:cNvPr>
          <p:cNvCxnSpPr>
            <a:cxnSpLocks/>
          </p:cNvCxnSpPr>
          <p:nvPr/>
        </p:nvCxnSpPr>
        <p:spPr>
          <a:xfrm flipH="1" flipV="1">
            <a:off x="7337778" y="1980221"/>
            <a:ext cx="2674417" cy="11997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6A31AA1C-A528-A7FC-6A32-D812536CBCD5}"/>
              </a:ext>
            </a:extLst>
          </p:cNvPr>
          <p:cNvCxnSpPr>
            <a:cxnSpLocks/>
          </p:cNvCxnSpPr>
          <p:nvPr/>
        </p:nvCxnSpPr>
        <p:spPr>
          <a:xfrm>
            <a:off x="2222701" y="1980221"/>
            <a:ext cx="37595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B6C0BC9A-398F-75D7-DA4A-8B82BAE8CDAB}"/>
              </a:ext>
            </a:extLst>
          </p:cNvPr>
          <p:cNvCxnSpPr>
            <a:cxnSpLocks/>
          </p:cNvCxnSpPr>
          <p:nvPr/>
        </p:nvCxnSpPr>
        <p:spPr>
          <a:xfrm>
            <a:off x="2222701" y="2336279"/>
            <a:ext cx="27782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B59D41C2-5E3C-B6A2-9EA2-E829EA0B7418}"/>
              </a:ext>
            </a:extLst>
          </p:cNvPr>
          <p:cNvCxnSpPr>
            <a:cxnSpLocks/>
          </p:cNvCxnSpPr>
          <p:nvPr/>
        </p:nvCxnSpPr>
        <p:spPr>
          <a:xfrm flipV="1">
            <a:off x="2222701" y="2584400"/>
            <a:ext cx="3297566" cy="795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1072ED71-B021-02E4-75DB-CDB789D2D3D9}"/>
              </a:ext>
            </a:extLst>
          </p:cNvPr>
          <p:cNvCxnSpPr>
            <a:cxnSpLocks/>
          </p:cNvCxnSpPr>
          <p:nvPr/>
        </p:nvCxnSpPr>
        <p:spPr>
          <a:xfrm>
            <a:off x="2222701" y="4545302"/>
            <a:ext cx="47004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Content Placeholder 1">
            <a:extLst>
              <a:ext uri="{FF2B5EF4-FFF2-40B4-BE49-F238E27FC236}">
                <a16:creationId xmlns:a16="http://schemas.microsoft.com/office/drawing/2014/main" id="{ED22FF49-6AAF-48E3-31F1-B0180BE7C7B7}"/>
              </a:ext>
            </a:extLst>
          </p:cNvPr>
          <p:cNvSpPr txBox="1">
            <a:spLocks/>
          </p:cNvSpPr>
          <p:nvPr/>
        </p:nvSpPr>
        <p:spPr>
          <a:xfrm>
            <a:off x="155458" y="5157192"/>
            <a:ext cx="11845197" cy="1038677"/>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0"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234900">
              <a:spcBef>
                <a:spcPts val="0"/>
              </a:spcBef>
              <a:spcAft>
                <a:spcPts val="100"/>
              </a:spcAft>
            </a:pPr>
            <a:r>
              <a:rPr lang="en-GB" sz="1400" dirty="0">
                <a:latin typeface="Times New Roman" panose="02020603050405020304" pitchFamily="18" charset="0"/>
                <a:cs typeface="Times New Roman" panose="02020603050405020304" pitchFamily="18" charset="0"/>
              </a:rPr>
              <a:t>This year, most of the North Area downtime stems from faults in the TCC2 target area or from the attached service building.</a:t>
            </a:r>
          </a:p>
          <a:p>
            <a:pPr marL="342900" lvl="1" indent="-234900">
              <a:spcBef>
                <a:spcPts val="0"/>
              </a:spcBef>
              <a:spcAft>
                <a:spcPts val="100"/>
              </a:spcAft>
            </a:pPr>
            <a:r>
              <a:rPr lang="en-GB" sz="1400" dirty="0">
                <a:latin typeface="Times New Roman" panose="02020603050405020304" pitchFamily="18" charset="0"/>
                <a:cs typeface="Times New Roman" panose="02020603050405020304" pitchFamily="18" charset="0"/>
              </a:rPr>
              <a:t>Many faults will be addressed by the North Area Consolidation project, but due to the high activation levels in TCC2, we will have to survive at least until LS3 to get better reliability.</a:t>
            </a:r>
          </a:p>
          <a:p>
            <a:pPr marL="342900" lvl="1" indent="-234900">
              <a:spcBef>
                <a:spcPts val="0"/>
              </a:spcBef>
              <a:spcAft>
                <a:spcPts val="100"/>
              </a:spcAft>
            </a:pPr>
            <a:r>
              <a:rPr lang="en-GB" sz="1400" dirty="0">
                <a:latin typeface="Times New Roman" panose="02020603050405020304" pitchFamily="18" charset="0"/>
                <a:cs typeface="Times New Roman" panose="02020603050405020304" pitchFamily="18" charset="0"/>
              </a:rPr>
              <a:t>The P42 XTAX fault nearly caused an extremely long downtime for the North Area, but thanks to the quick and </a:t>
            </a:r>
            <a:r>
              <a:rPr lang="en-GB" sz="1400" b="1" dirty="0">
                <a:latin typeface="Times New Roman" panose="02020603050405020304" pitchFamily="18" charset="0"/>
                <a:cs typeface="Times New Roman" panose="02020603050405020304" pitchFamily="18" charset="0"/>
              </a:rPr>
              <a:t>efficient reaction of all involved teams (BE-DSO, BE-CEM, BE-CSS, HSE-RP, BE-EA), </a:t>
            </a:r>
            <a:r>
              <a:rPr lang="en-GB" sz="1400" dirty="0">
                <a:latin typeface="Times New Roman" panose="02020603050405020304" pitchFamily="18" charset="0"/>
                <a:cs typeface="Times New Roman" panose="02020603050405020304" pitchFamily="18" charset="0"/>
              </a:rPr>
              <a:t>we were able to continue operation.</a:t>
            </a:r>
          </a:p>
        </p:txBody>
      </p:sp>
    </p:spTree>
    <p:extLst>
      <p:ext uri="{BB962C8B-B14F-4D97-AF65-F5344CB8AC3E}">
        <p14:creationId xmlns:p14="http://schemas.microsoft.com/office/powerpoint/2010/main" val="590880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aph with different colored lines&#10;&#10;Description automatically generated">
            <a:extLst>
              <a:ext uri="{FF2B5EF4-FFF2-40B4-BE49-F238E27FC236}">
                <a16:creationId xmlns:a16="http://schemas.microsoft.com/office/drawing/2014/main" id="{E194A11D-EAF3-EDB7-2AEB-21037F317B73}"/>
              </a:ext>
            </a:extLst>
          </p:cNvPr>
          <p:cNvPicPr>
            <a:picLocks noChangeAspect="1"/>
          </p:cNvPicPr>
          <p:nvPr/>
        </p:nvPicPr>
        <p:blipFill rotWithShape="1">
          <a:blip r:embed="rId2"/>
          <a:srcRect t="9033" r="1782"/>
          <a:stretch/>
        </p:blipFill>
        <p:spPr>
          <a:xfrm>
            <a:off x="0" y="1770271"/>
            <a:ext cx="9679868" cy="4137052"/>
          </a:xfrm>
          <a:prstGeom prst="rect">
            <a:avLst/>
          </a:prstGeom>
        </p:spPr>
      </p:pic>
      <p:sp>
        <p:nvSpPr>
          <p:cNvPr id="3" name="Title 2">
            <a:extLst>
              <a:ext uri="{FF2B5EF4-FFF2-40B4-BE49-F238E27FC236}">
                <a16:creationId xmlns:a16="http://schemas.microsoft.com/office/drawing/2014/main" id="{80444F46-929D-6E88-2618-12BDDBC0F834}"/>
              </a:ext>
            </a:extLst>
          </p:cNvPr>
          <p:cNvSpPr>
            <a:spLocks noGrp="1"/>
          </p:cNvSpPr>
          <p:nvPr>
            <p:ph type="title"/>
          </p:nvPr>
        </p:nvSpPr>
        <p:spPr/>
        <p:txBody>
          <a:bodyPr/>
          <a:lstStyle/>
          <a:p>
            <a:r>
              <a:rPr lang="en-GB" dirty="0"/>
              <a:t>Availability 2024 (Automatic Fault Tracking)</a:t>
            </a:r>
          </a:p>
        </p:txBody>
      </p:sp>
      <p:sp>
        <p:nvSpPr>
          <p:cNvPr id="4" name="Date Placeholder 3">
            <a:extLst>
              <a:ext uri="{FF2B5EF4-FFF2-40B4-BE49-F238E27FC236}">
                <a16:creationId xmlns:a16="http://schemas.microsoft.com/office/drawing/2014/main" id="{199CC7A8-36A9-4AE7-2CD4-2589607039F9}"/>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D13DDC95-E6BF-102C-D9F4-CEF8F68DEF5C}"/>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1725F67D-4577-46D0-42D6-C494D9384F9D}"/>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15" name="Rectangle 14">
            <a:extLst>
              <a:ext uri="{FF2B5EF4-FFF2-40B4-BE49-F238E27FC236}">
                <a16:creationId xmlns:a16="http://schemas.microsoft.com/office/drawing/2014/main" id="{E6F3B3D9-80A7-7FFF-1CC2-125EBE1BB2CF}"/>
              </a:ext>
            </a:extLst>
          </p:cNvPr>
          <p:cNvSpPr/>
          <p:nvPr/>
        </p:nvSpPr>
        <p:spPr>
          <a:xfrm>
            <a:off x="9797862" y="2033206"/>
            <a:ext cx="2067242" cy="854722"/>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solidFill>
                  <a:schemeClr val="tx1"/>
                </a:solidFill>
              </a:rPr>
              <a:t>Power converter issues dipole T10.BHZ027</a:t>
            </a:r>
            <a:endParaRPr lang="en-US" sz="1600" dirty="0">
              <a:solidFill>
                <a:schemeClr val="tx1"/>
              </a:solidFill>
              <a:cs typeface="Arial"/>
            </a:endParaRPr>
          </a:p>
        </p:txBody>
      </p:sp>
      <p:sp>
        <p:nvSpPr>
          <p:cNvPr id="24" name="Rectangle 23">
            <a:extLst>
              <a:ext uri="{FF2B5EF4-FFF2-40B4-BE49-F238E27FC236}">
                <a16:creationId xmlns:a16="http://schemas.microsoft.com/office/drawing/2014/main" id="{E15D686A-CD49-E8B8-13A8-D4CAA4169C37}"/>
              </a:ext>
            </a:extLst>
          </p:cNvPr>
          <p:cNvSpPr/>
          <p:nvPr/>
        </p:nvSpPr>
        <p:spPr>
          <a:xfrm>
            <a:off x="9797862" y="3467519"/>
            <a:ext cx="2067242" cy="790991"/>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solidFill>
                  <a:schemeClr val="tx1"/>
                </a:solidFill>
              </a:rPr>
              <a:t>AUG (emergency stop) pressed by accident + recovery</a:t>
            </a:r>
          </a:p>
        </p:txBody>
      </p:sp>
      <p:sp>
        <p:nvSpPr>
          <p:cNvPr id="30" name="Rectangle 29">
            <a:extLst>
              <a:ext uri="{FF2B5EF4-FFF2-40B4-BE49-F238E27FC236}">
                <a16:creationId xmlns:a16="http://schemas.microsoft.com/office/drawing/2014/main" id="{BDBFE93C-D450-5EEF-22D3-C2A1A6733344}"/>
              </a:ext>
            </a:extLst>
          </p:cNvPr>
          <p:cNvSpPr/>
          <p:nvPr/>
        </p:nvSpPr>
        <p:spPr>
          <a:xfrm>
            <a:off x="9797862" y="4818788"/>
            <a:ext cx="2067242" cy="751450"/>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Fire in 18kV cell in East Area power converter building</a:t>
            </a:r>
          </a:p>
        </p:txBody>
      </p:sp>
      <p:cxnSp>
        <p:nvCxnSpPr>
          <p:cNvPr id="55" name="Straight Arrow Connector 54">
            <a:extLst>
              <a:ext uri="{FF2B5EF4-FFF2-40B4-BE49-F238E27FC236}">
                <a16:creationId xmlns:a16="http://schemas.microsoft.com/office/drawing/2014/main" id="{C577030D-9339-8B4A-B484-2F8A25E53365}"/>
              </a:ext>
            </a:extLst>
          </p:cNvPr>
          <p:cNvCxnSpPr>
            <a:cxnSpLocks/>
          </p:cNvCxnSpPr>
          <p:nvPr/>
        </p:nvCxnSpPr>
        <p:spPr>
          <a:xfrm flipH="1">
            <a:off x="8137003" y="5105062"/>
            <a:ext cx="16608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BCBBA9BC-1D77-217A-23CB-8D9C74252DB0}"/>
              </a:ext>
            </a:extLst>
          </p:cNvPr>
          <p:cNvCxnSpPr>
            <a:cxnSpLocks/>
          </p:cNvCxnSpPr>
          <p:nvPr/>
        </p:nvCxnSpPr>
        <p:spPr>
          <a:xfrm flipH="1">
            <a:off x="3646025" y="2654264"/>
            <a:ext cx="6151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6A31AA1C-A528-A7FC-6A32-D812536CBCD5}"/>
              </a:ext>
            </a:extLst>
          </p:cNvPr>
          <p:cNvCxnSpPr>
            <a:cxnSpLocks/>
          </p:cNvCxnSpPr>
          <p:nvPr/>
        </p:nvCxnSpPr>
        <p:spPr>
          <a:xfrm flipH="1">
            <a:off x="1399612" y="2764974"/>
            <a:ext cx="8398250" cy="869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Content Placeholder 1">
            <a:extLst>
              <a:ext uri="{FF2B5EF4-FFF2-40B4-BE49-F238E27FC236}">
                <a16:creationId xmlns:a16="http://schemas.microsoft.com/office/drawing/2014/main" id="{ED22FF49-6AAF-48E3-31F1-B0180BE7C7B7}"/>
              </a:ext>
            </a:extLst>
          </p:cNvPr>
          <p:cNvSpPr txBox="1">
            <a:spLocks/>
          </p:cNvSpPr>
          <p:nvPr/>
        </p:nvSpPr>
        <p:spPr>
          <a:xfrm>
            <a:off x="407986" y="1293949"/>
            <a:ext cx="11376025" cy="36512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0"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lvl="1" indent="-234900">
              <a:spcBef>
                <a:spcPts val="0"/>
              </a:spcBef>
              <a:spcAft>
                <a:spcPts val="100"/>
              </a:spcAft>
            </a:pPr>
            <a:r>
              <a:rPr lang="en-GB" dirty="0"/>
              <a:t>Very good availability of East Area beams thanks to the LS2 renovation.</a:t>
            </a:r>
          </a:p>
        </p:txBody>
      </p:sp>
      <p:cxnSp>
        <p:nvCxnSpPr>
          <p:cNvPr id="23" name="Straight Arrow Connector 22">
            <a:extLst>
              <a:ext uri="{FF2B5EF4-FFF2-40B4-BE49-F238E27FC236}">
                <a16:creationId xmlns:a16="http://schemas.microsoft.com/office/drawing/2014/main" id="{955B7FFA-F2C3-37CC-110D-972F150DD36C}"/>
              </a:ext>
            </a:extLst>
          </p:cNvPr>
          <p:cNvCxnSpPr>
            <a:cxnSpLocks/>
          </p:cNvCxnSpPr>
          <p:nvPr/>
        </p:nvCxnSpPr>
        <p:spPr>
          <a:xfrm flipH="1">
            <a:off x="4116388" y="2697976"/>
            <a:ext cx="5681474" cy="585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7EA6B1E-B1DE-B048-F0AA-B1FD87986A10}"/>
              </a:ext>
            </a:extLst>
          </p:cNvPr>
          <p:cNvCxnSpPr>
            <a:cxnSpLocks/>
            <a:stCxn id="24" idx="1"/>
          </p:cNvCxnSpPr>
          <p:nvPr/>
        </p:nvCxnSpPr>
        <p:spPr>
          <a:xfrm flipH="1">
            <a:off x="4839934" y="3863015"/>
            <a:ext cx="49579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0" name="Group 69">
            <a:extLst>
              <a:ext uri="{FF2B5EF4-FFF2-40B4-BE49-F238E27FC236}">
                <a16:creationId xmlns:a16="http://schemas.microsoft.com/office/drawing/2014/main" id="{6FB25286-77BE-EC4E-4839-CB0FE4AFD4EC}"/>
              </a:ext>
            </a:extLst>
          </p:cNvPr>
          <p:cNvGrpSpPr/>
          <p:nvPr/>
        </p:nvGrpSpPr>
        <p:grpSpPr>
          <a:xfrm>
            <a:off x="953718" y="4902379"/>
            <a:ext cx="5063019" cy="215445"/>
            <a:chOff x="914400" y="1844621"/>
            <a:chExt cx="5063019" cy="215445"/>
          </a:xfrm>
        </p:grpSpPr>
        <p:sp>
          <p:nvSpPr>
            <p:cNvPr id="56" name="Rectangle 55">
              <a:extLst>
                <a:ext uri="{FF2B5EF4-FFF2-40B4-BE49-F238E27FC236}">
                  <a16:creationId xmlns:a16="http://schemas.microsoft.com/office/drawing/2014/main" id="{143543E2-E628-4E11-C352-C472FA5640F7}"/>
                </a:ext>
              </a:extLst>
            </p:cNvPr>
            <p:cNvSpPr/>
            <p:nvPr/>
          </p:nvSpPr>
          <p:spPr>
            <a:xfrm>
              <a:off x="914400" y="1931542"/>
              <a:ext cx="360000" cy="36000"/>
            </a:xfrm>
            <a:prstGeom prst="rect">
              <a:avLst/>
            </a:prstGeom>
            <a:solidFill>
              <a:srgbClr val="3E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rgbClr val="3E00FF"/>
                </a:solidFill>
              </a:endParaRPr>
            </a:p>
          </p:txBody>
        </p:sp>
        <p:sp>
          <p:nvSpPr>
            <p:cNvPr id="58" name="Rectangle 57">
              <a:extLst>
                <a:ext uri="{FF2B5EF4-FFF2-40B4-BE49-F238E27FC236}">
                  <a16:creationId xmlns:a16="http://schemas.microsoft.com/office/drawing/2014/main" id="{A123C659-EB5E-AA47-A5E7-17A1267337AE}"/>
                </a:ext>
              </a:extLst>
            </p:cNvPr>
            <p:cNvSpPr/>
            <p:nvPr/>
          </p:nvSpPr>
          <p:spPr>
            <a:xfrm>
              <a:off x="3648458" y="1933607"/>
              <a:ext cx="360000" cy="36000"/>
            </a:xfrm>
            <a:prstGeom prst="rect">
              <a:avLst/>
            </a:prstGeom>
            <a:solidFill>
              <a:srgbClr val="FF27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60" name="Rectangle 59">
              <a:extLst>
                <a:ext uri="{FF2B5EF4-FFF2-40B4-BE49-F238E27FC236}">
                  <a16:creationId xmlns:a16="http://schemas.microsoft.com/office/drawing/2014/main" id="{A12AC070-5AA9-D52F-EB62-9D220EDFFEAC}"/>
                </a:ext>
              </a:extLst>
            </p:cNvPr>
            <p:cNvSpPr/>
            <p:nvPr/>
          </p:nvSpPr>
          <p:spPr>
            <a:xfrm>
              <a:off x="2278498" y="1935430"/>
              <a:ext cx="360000" cy="36000"/>
            </a:xfrm>
            <a:prstGeom prst="rect">
              <a:avLst/>
            </a:prstGeom>
            <a:solidFill>
              <a:srgbClr val="F592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accent3"/>
                </a:solidFill>
              </a:endParaRPr>
            </a:p>
          </p:txBody>
        </p:sp>
        <p:sp>
          <p:nvSpPr>
            <p:cNvPr id="62" name="Rectangle 61">
              <a:extLst>
                <a:ext uri="{FF2B5EF4-FFF2-40B4-BE49-F238E27FC236}">
                  <a16:creationId xmlns:a16="http://schemas.microsoft.com/office/drawing/2014/main" id="{ED698537-5368-5694-28FC-2AF767F62BE2}"/>
                </a:ext>
              </a:extLst>
            </p:cNvPr>
            <p:cNvSpPr/>
            <p:nvPr/>
          </p:nvSpPr>
          <p:spPr>
            <a:xfrm>
              <a:off x="5003567" y="1935430"/>
              <a:ext cx="360000" cy="36000"/>
            </a:xfrm>
            <a:prstGeom prst="rect">
              <a:avLst/>
            </a:prstGeom>
            <a:solidFill>
              <a:srgbClr val="015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63" name="TextBox 62">
              <a:extLst>
                <a:ext uri="{FF2B5EF4-FFF2-40B4-BE49-F238E27FC236}">
                  <a16:creationId xmlns:a16="http://schemas.microsoft.com/office/drawing/2014/main" id="{85676219-6963-B871-6991-8122F98966FF}"/>
                </a:ext>
              </a:extLst>
            </p:cNvPr>
            <p:cNvSpPr txBox="1"/>
            <p:nvPr/>
          </p:nvSpPr>
          <p:spPr>
            <a:xfrm>
              <a:off x="1392394" y="1844622"/>
              <a:ext cx="500872" cy="215444"/>
            </a:xfrm>
            <a:prstGeom prst="rect">
              <a:avLst/>
            </a:prstGeom>
            <a:noFill/>
          </p:spPr>
          <p:txBody>
            <a:bodyPr wrap="square" lIns="0" tIns="0" rIns="0" bIns="0" rtlCol="0">
              <a:spAutoFit/>
            </a:bodyPr>
            <a:lstStyle/>
            <a:p>
              <a:pPr algn="l"/>
              <a:r>
                <a:rPr lang="en-GB" sz="1400" dirty="0">
                  <a:solidFill>
                    <a:srgbClr val="3E00FF"/>
                  </a:solidFill>
                </a:rPr>
                <a:t>T08</a:t>
              </a:r>
            </a:p>
          </p:txBody>
        </p:sp>
        <p:sp>
          <p:nvSpPr>
            <p:cNvPr id="65" name="TextBox 64">
              <a:extLst>
                <a:ext uri="{FF2B5EF4-FFF2-40B4-BE49-F238E27FC236}">
                  <a16:creationId xmlns:a16="http://schemas.microsoft.com/office/drawing/2014/main" id="{3995EF78-E2A2-5D44-E168-1D33650954FB}"/>
                </a:ext>
              </a:extLst>
            </p:cNvPr>
            <p:cNvSpPr txBox="1"/>
            <p:nvPr/>
          </p:nvSpPr>
          <p:spPr>
            <a:xfrm>
              <a:off x="2759973" y="1844622"/>
              <a:ext cx="500872" cy="215444"/>
            </a:xfrm>
            <a:prstGeom prst="rect">
              <a:avLst/>
            </a:prstGeom>
            <a:noFill/>
          </p:spPr>
          <p:txBody>
            <a:bodyPr wrap="square" lIns="0" tIns="0" rIns="0" bIns="0" rtlCol="0">
              <a:spAutoFit/>
            </a:bodyPr>
            <a:lstStyle/>
            <a:p>
              <a:pPr algn="l"/>
              <a:r>
                <a:rPr lang="en-GB" sz="1400" dirty="0">
                  <a:solidFill>
                    <a:srgbClr val="F5921B"/>
                  </a:solidFill>
                </a:rPr>
                <a:t>T09</a:t>
              </a:r>
            </a:p>
          </p:txBody>
        </p:sp>
        <p:sp>
          <p:nvSpPr>
            <p:cNvPr id="67" name="TextBox 66">
              <a:extLst>
                <a:ext uri="{FF2B5EF4-FFF2-40B4-BE49-F238E27FC236}">
                  <a16:creationId xmlns:a16="http://schemas.microsoft.com/office/drawing/2014/main" id="{1EEAF400-18AA-B340-58BE-E78D0134B265}"/>
                </a:ext>
              </a:extLst>
            </p:cNvPr>
            <p:cNvSpPr txBox="1"/>
            <p:nvPr/>
          </p:nvSpPr>
          <p:spPr>
            <a:xfrm>
              <a:off x="4116388" y="1844622"/>
              <a:ext cx="500872" cy="215444"/>
            </a:xfrm>
            <a:prstGeom prst="rect">
              <a:avLst/>
            </a:prstGeom>
            <a:noFill/>
          </p:spPr>
          <p:txBody>
            <a:bodyPr wrap="square" lIns="0" tIns="0" rIns="0" bIns="0" rtlCol="0">
              <a:spAutoFit/>
            </a:bodyPr>
            <a:lstStyle/>
            <a:p>
              <a:pPr algn="l"/>
              <a:r>
                <a:rPr lang="en-GB" sz="1400" dirty="0">
                  <a:solidFill>
                    <a:srgbClr val="FF27F6"/>
                  </a:solidFill>
                </a:rPr>
                <a:t>T10</a:t>
              </a:r>
            </a:p>
          </p:txBody>
        </p:sp>
        <p:sp>
          <p:nvSpPr>
            <p:cNvPr id="69" name="TextBox 68">
              <a:extLst>
                <a:ext uri="{FF2B5EF4-FFF2-40B4-BE49-F238E27FC236}">
                  <a16:creationId xmlns:a16="http://schemas.microsoft.com/office/drawing/2014/main" id="{3C543752-E739-2216-9E5A-7D6B92EBA33C}"/>
                </a:ext>
              </a:extLst>
            </p:cNvPr>
            <p:cNvSpPr txBox="1"/>
            <p:nvPr/>
          </p:nvSpPr>
          <p:spPr>
            <a:xfrm>
              <a:off x="5476547" y="1844621"/>
              <a:ext cx="500872" cy="215444"/>
            </a:xfrm>
            <a:prstGeom prst="rect">
              <a:avLst/>
            </a:prstGeom>
            <a:noFill/>
          </p:spPr>
          <p:txBody>
            <a:bodyPr wrap="square" lIns="0" tIns="0" rIns="0" bIns="0" rtlCol="0">
              <a:spAutoFit/>
            </a:bodyPr>
            <a:lstStyle/>
            <a:p>
              <a:pPr algn="l"/>
              <a:r>
                <a:rPr lang="en-GB" sz="1400" dirty="0">
                  <a:solidFill>
                    <a:srgbClr val="01582F"/>
                  </a:solidFill>
                </a:rPr>
                <a:t>T11</a:t>
              </a:r>
            </a:p>
          </p:txBody>
        </p:sp>
      </p:grpSp>
    </p:spTree>
    <p:extLst>
      <p:ext uri="{BB962C8B-B14F-4D97-AF65-F5344CB8AC3E}">
        <p14:creationId xmlns:p14="http://schemas.microsoft.com/office/powerpoint/2010/main" val="3174269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97DF3-BC5E-02F5-573F-89F476A3D5F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7F495F-7B90-9253-A62E-E6D35F988C9B}"/>
              </a:ext>
            </a:extLst>
          </p:cNvPr>
          <p:cNvSpPr>
            <a:spLocks noGrp="1"/>
          </p:cNvSpPr>
          <p:nvPr>
            <p:ph idx="1"/>
          </p:nvPr>
        </p:nvSpPr>
        <p:spPr>
          <a:xfrm>
            <a:off x="396628" y="980728"/>
            <a:ext cx="6572221" cy="5040560"/>
          </a:xfrm>
        </p:spPr>
        <p:txBody>
          <a:bodyPr/>
          <a:lstStyle/>
          <a:p>
            <a:r>
              <a:rPr lang="en-GB" sz="1900" b="0" dirty="0">
                <a:solidFill>
                  <a:srgbClr val="2F2F2F">
                    <a:lumMod val="50000"/>
                  </a:srgbClr>
                </a:solidFill>
                <a:latin typeface="Times New Roman" panose="02020603050405020304" pitchFamily="18" charset="0"/>
                <a:cs typeface="Times New Roman" panose="02020603050405020304" pitchFamily="18" charset="0"/>
              </a:rPr>
              <a:t>Experiments and test beams rely heavily on particle identification </a:t>
            </a:r>
            <a:r>
              <a:rPr lang="en-GB" sz="1900" b="0" dirty="0" err="1">
                <a:solidFill>
                  <a:srgbClr val="2F2F2F">
                    <a:lumMod val="50000"/>
                  </a:srgbClr>
                </a:solidFill>
                <a:latin typeface="Times New Roman" panose="02020603050405020304" pitchFamily="18" charset="0"/>
                <a:cs typeface="Times New Roman" panose="02020603050405020304" pitchFamily="18" charset="0"/>
              </a:rPr>
              <a:t>cherenkov</a:t>
            </a:r>
            <a:r>
              <a:rPr lang="en-GB" sz="1900" b="0" dirty="0">
                <a:solidFill>
                  <a:srgbClr val="2F2F2F">
                    <a:lumMod val="50000"/>
                  </a:srgbClr>
                </a:solidFill>
                <a:latin typeface="Times New Roman" panose="02020603050405020304" pitchFamily="18" charset="0"/>
                <a:cs typeface="Times New Roman" panose="02020603050405020304" pitchFamily="18" charset="0"/>
              </a:rPr>
              <a:t> detectors (XCET, XCED).</a:t>
            </a:r>
          </a:p>
          <a:p>
            <a:r>
              <a:rPr lang="en-GB" sz="1900" b="0" dirty="0">
                <a:solidFill>
                  <a:srgbClr val="2F2F2F">
                    <a:lumMod val="50000"/>
                  </a:srgbClr>
                </a:solidFill>
                <a:latin typeface="Times New Roman" panose="02020603050405020304" pitchFamily="18" charset="0"/>
                <a:cs typeface="Times New Roman" panose="02020603050405020304" pitchFamily="18" charset="0"/>
              </a:rPr>
              <a:t>As part of NACONS many refurbishment efforts have been completed and many are still ongoing.</a:t>
            </a:r>
          </a:p>
          <a:p>
            <a:r>
              <a:rPr lang="en-GB" sz="1900" b="0" dirty="0">
                <a:solidFill>
                  <a:srgbClr val="2F2F2F">
                    <a:lumMod val="50000"/>
                  </a:srgbClr>
                </a:solidFill>
                <a:latin typeface="Times New Roman" panose="02020603050405020304" pitchFamily="18" charset="0"/>
                <a:cs typeface="Times New Roman" panose="02020603050405020304" pitchFamily="18" charset="0"/>
              </a:rPr>
              <a:t>New bodies and mirror have been manufactured and tested in the H8 beamline for the XCET detectors.</a:t>
            </a:r>
          </a:p>
          <a:p>
            <a:pPr lvl="1"/>
            <a:r>
              <a:rPr lang="en-GB" sz="1700" b="0" dirty="0">
                <a:latin typeface="Times New Roman" panose="02020603050405020304" pitchFamily="18" charset="0"/>
                <a:cs typeface="Times New Roman" panose="02020603050405020304" pitchFamily="18" charset="0"/>
              </a:rPr>
              <a:t>For the same 45-degree mirror, parabolic mirror prototype increases photon collection an extra 50% at 2 bar to 320% at 15 bar </a:t>
            </a:r>
            <a:endParaRPr lang="en-GB" sz="1700" b="1" dirty="0">
              <a:latin typeface="Arial" panose="020B0604020202020204" pitchFamily="34" charset="0"/>
            </a:endParaRPr>
          </a:p>
          <a:p>
            <a:pPr lvl="1"/>
            <a:r>
              <a:rPr lang="en-GB" sz="1700" b="0" dirty="0">
                <a:effectLst/>
                <a:latin typeface="Times New Roman" panose="02020603050405020304" pitchFamily="18" charset="0"/>
                <a:cs typeface="Times New Roman" panose="02020603050405020304" pitchFamily="18" charset="0"/>
              </a:rPr>
              <a:t>The new XCET detector prototype has been designed, manufactured, inspected and tested according to the European standard EN-13445 (unfired pressure vessels) </a:t>
            </a:r>
          </a:p>
          <a:p>
            <a:pPr lvl="1"/>
            <a:r>
              <a:rPr lang="en-GB" sz="1700" b="0" dirty="0">
                <a:effectLst/>
                <a:latin typeface="Times New Roman" panose="02020603050405020304" pitchFamily="18" charset="0"/>
                <a:cs typeface="Times New Roman" panose="02020603050405020304" pitchFamily="18" charset="0"/>
              </a:rPr>
              <a:t>HSE has validated the body, lifting access restrictions with new prototype </a:t>
            </a:r>
          </a:p>
          <a:p>
            <a:pPr lvl="1">
              <a:spcBef>
                <a:spcPts val="0"/>
              </a:spcBef>
            </a:pPr>
            <a:endParaRPr lang="en-GB" sz="1900" dirty="0">
              <a:latin typeface="Times New Roman" panose="02020603050405020304" pitchFamily="18" charset="0"/>
              <a:cs typeface="Times New Roman" panose="02020603050405020304" pitchFamily="18" charset="0"/>
            </a:endParaRPr>
          </a:p>
          <a:p>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buNone/>
            </a:pPr>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sym typeface="Wingdings" pitchFamily="2" charset="2"/>
            </a:endParaRPr>
          </a:p>
          <a:p>
            <a:pPr lvl="1"/>
            <a:endParaRPr lang="en-GB" sz="1900" b="0" dirty="0">
              <a:latin typeface="Times New Roman" panose="02020603050405020304" pitchFamily="18" charset="0"/>
              <a:cs typeface="Times New Roman" panose="02020603050405020304" pitchFamily="18" charset="0"/>
            </a:endParaRPr>
          </a:p>
          <a:p>
            <a:endParaRPr lang="en-GB" sz="19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97C2D547-D481-0C0F-5B97-8A5AAE96C138}"/>
              </a:ext>
            </a:extLst>
          </p:cNvPr>
          <p:cNvSpPr>
            <a:spLocks noGrp="1"/>
          </p:cNvSpPr>
          <p:nvPr>
            <p:ph type="title"/>
          </p:nvPr>
        </p:nvSpPr>
        <p:spPr/>
        <p:txBody>
          <a:bodyPr/>
          <a:lstStyle/>
          <a:p>
            <a:r>
              <a:rPr lang="en-GB" dirty="0"/>
              <a:t>Particle ID detector improvements</a:t>
            </a:r>
          </a:p>
        </p:txBody>
      </p:sp>
      <p:sp>
        <p:nvSpPr>
          <p:cNvPr id="4" name="Date Placeholder 3">
            <a:extLst>
              <a:ext uri="{FF2B5EF4-FFF2-40B4-BE49-F238E27FC236}">
                <a16:creationId xmlns:a16="http://schemas.microsoft.com/office/drawing/2014/main" id="{0F3A64CD-E6D7-570F-99B0-87939658A749}"/>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AF91BA88-071A-7670-B63B-424CE4F194A0}"/>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6430A3DF-B93F-9884-F1F9-B23375A94127}"/>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9" name="Picture 8">
            <a:extLst>
              <a:ext uri="{FF2B5EF4-FFF2-40B4-BE49-F238E27FC236}">
                <a16:creationId xmlns:a16="http://schemas.microsoft.com/office/drawing/2014/main" id="{39E7F0E1-DC7F-48CB-1503-5B797EA36E7E}"/>
              </a:ext>
            </a:extLst>
          </p:cNvPr>
          <p:cNvPicPr>
            <a:picLocks noChangeAspect="1"/>
          </p:cNvPicPr>
          <p:nvPr/>
        </p:nvPicPr>
        <p:blipFill>
          <a:blip r:embed="rId2"/>
          <a:stretch>
            <a:fillRect/>
          </a:stretch>
        </p:blipFill>
        <p:spPr>
          <a:xfrm>
            <a:off x="7968208" y="107472"/>
            <a:ext cx="2448272" cy="3651542"/>
          </a:xfrm>
          <a:prstGeom prst="rect">
            <a:avLst/>
          </a:prstGeom>
        </p:spPr>
      </p:pic>
      <p:pic>
        <p:nvPicPr>
          <p:cNvPr id="10" name="Picture 9">
            <a:extLst>
              <a:ext uri="{FF2B5EF4-FFF2-40B4-BE49-F238E27FC236}">
                <a16:creationId xmlns:a16="http://schemas.microsoft.com/office/drawing/2014/main" id="{C221679B-F8BD-2B15-3262-F74188B53847}"/>
              </a:ext>
            </a:extLst>
          </p:cNvPr>
          <p:cNvPicPr>
            <a:picLocks noChangeAspect="1"/>
          </p:cNvPicPr>
          <p:nvPr/>
        </p:nvPicPr>
        <p:blipFill>
          <a:blip r:embed="rId3"/>
          <a:stretch>
            <a:fillRect/>
          </a:stretch>
        </p:blipFill>
        <p:spPr>
          <a:xfrm>
            <a:off x="8137188" y="3243926"/>
            <a:ext cx="4032498" cy="2823460"/>
          </a:xfrm>
          <a:prstGeom prst="rect">
            <a:avLst/>
          </a:prstGeom>
        </p:spPr>
      </p:pic>
      <p:sp>
        <p:nvSpPr>
          <p:cNvPr id="12" name="TextBox 11">
            <a:extLst>
              <a:ext uri="{FF2B5EF4-FFF2-40B4-BE49-F238E27FC236}">
                <a16:creationId xmlns:a16="http://schemas.microsoft.com/office/drawing/2014/main" id="{D0D9C9AF-BEBE-1BAD-7300-45694C5DE0AB}"/>
              </a:ext>
            </a:extLst>
          </p:cNvPr>
          <p:cNvSpPr txBox="1"/>
          <p:nvPr/>
        </p:nvSpPr>
        <p:spPr>
          <a:xfrm>
            <a:off x="119336" y="5334151"/>
            <a:ext cx="8017852" cy="384721"/>
          </a:xfrm>
          <a:prstGeom prst="rect">
            <a:avLst/>
          </a:prstGeom>
          <a:noFill/>
        </p:spPr>
        <p:txBody>
          <a:bodyPr wrap="square">
            <a:spAutoFit/>
          </a:bodyPr>
          <a:lstStyle/>
          <a:p>
            <a:pPr marL="80962" indent="0">
              <a:buNone/>
            </a:pPr>
            <a:r>
              <a:rPr lang="en-GB" sz="1900" b="1" dirty="0">
                <a:solidFill>
                  <a:srgbClr val="000000"/>
                </a:solidFill>
                <a:latin typeface="Times New Roman" panose="02020603050405020304" pitchFamily="18" charset="0"/>
                <a:cs typeface="Times New Roman" panose="02020603050405020304" pitchFamily="18" charset="0"/>
              </a:rPr>
              <a:t>Successful collaboration with HSE, EN-MME, EP-DT, SY-STI and BE-EA!</a:t>
            </a:r>
          </a:p>
        </p:txBody>
      </p:sp>
    </p:spTree>
    <p:extLst>
      <p:ext uri="{BB962C8B-B14F-4D97-AF65-F5344CB8AC3E}">
        <p14:creationId xmlns:p14="http://schemas.microsoft.com/office/powerpoint/2010/main" val="2948395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D9BF09D2-95C5-B044-9FF2-C59C6179C3DD}"/>
              </a:ext>
            </a:extLst>
          </p:cNvPr>
          <p:cNvSpPr txBox="1">
            <a:spLocks/>
          </p:cNvSpPr>
          <p:nvPr/>
        </p:nvSpPr>
        <p:spPr>
          <a:xfrm>
            <a:off x="407987" y="908720"/>
            <a:ext cx="11376025" cy="5442731"/>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600"/>
              </a:spcBef>
              <a:spcAft>
                <a:spcPts val="0"/>
              </a:spcAft>
            </a:pPr>
            <a:endParaRPr lang="en-GB" sz="2000" b="0" dirty="0"/>
          </a:p>
        </p:txBody>
      </p:sp>
      <p:sp>
        <p:nvSpPr>
          <p:cNvPr id="7" name="Date Placeholder 6">
            <a:extLst>
              <a:ext uri="{FF2B5EF4-FFF2-40B4-BE49-F238E27FC236}">
                <a16:creationId xmlns:a16="http://schemas.microsoft.com/office/drawing/2014/main" id="{B80CF7A8-49E9-5548-B4AD-D297B947CD33}"/>
              </a:ext>
            </a:extLst>
          </p:cNvPr>
          <p:cNvSpPr>
            <a:spLocks noGrp="1"/>
          </p:cNvSpPr>
          <p:nvPr>
            <p:ph type="dt" sz="half" idx="10"/>
          </p:nvPr>
        </p:nvSpPr>
        <p:spPr/>
        <p:txBody>
          <a:bodyPr/>
          <a:lstStyle/>
          <a:p>
            <a:r>
              <a:rPr lang="de-CH"/>
              <a:t>10.12.24</a:t>
            </a:r>
            <a:endParaRPr lang="en-US" dirty="0"/>
          </a:p>
        </p:txBody>
      </p:sp>
      <p:sp>
        <p:nvSpPr>
          <p:cNvPr id="8" name="Footer Placeholder 7">
            <a:extLst>
              <a:ext uri="{FF2B5EF4-FFF2-40B4-BE49-F238E27FC236}">
                <a16:creationId xmlns:a16="http://schemas.microsoft.com/office/drawing/2014/main" id="{6794E1E4-BBCF-E947-B8A0-68E575678209}"/>
              </a:ext>
            </a:extLst>
          </p:cNvPr>
          <p:cNvSpPr>
            <a:spLocks noGrp="1"/>
          </p:cNvSpPr>
          <p:nvPr>
            <p:ph type="ftr" sz="quarter" idx="11"/>
          </p:nvPr>
        </p:nvSpPr>
        <p:spPr/>
        <p:txBody>
          <a:bodyPr/>
          <a:lstStyle/>
          <a:p>
            <a:r>
              <a:rPr lang="en-US"/>
              <a:t>D. Banerjee | JAPW24</a:t>
            </a:r>
            <a:endParaRPr lang="en-US" dirty="0"/>
          </a:p>
        </p:txBody>
      </p:sp>
      <p:sp>
        <p:nvSpPr>
          <p:cNvPr id="9" name="Slide Number Placeholder 8">
            <a:extLst>
              <a:ext uri="{FF2B5EF4-FFF2-40B4-BE49-F238E27FC236}">
                <a16:creationId xmlns:a16="http://schemas.microsoft.com/office/drawing/2014/main" id="{C8312DBA-44E8-E44C-A0D6-1C0C46969EEF}"/>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2" name="Picture 1" descr="Diagram&#10;&#10;Description automatically generated">
            <a:extLst>
              <a:ext uri="{FF2B5EF4-FFF2-40B4-BE49-F238E27FC236}">
                <a16:creationId xmlns:a16="http://schemas.microsoft.com/office/drawing/2014/main" id="{0E5863A9-7269-69A8-4197-87EB6C235B46}"/>
              </a:ext>
            </a:extLst>
          </p:cNvPr>
          <p:cNvPicPr>
            <a:picLocks noChangeAspect="1"/>
          </p:cNvPicPr>
          <p:nvPr/>
        </p:nvPicPr>
        <p:blipFill>
          <a:blip r:embed="rId2"/>
          <a:stretch>
            <a:fillRect/>
          </a:stretch>
        </p:blipFill>
        <p:spPr>
          <a:xfrm>
            <a:off x="2063551" y="673498"/>
            <a:ext cx="8064896" cy="5511004"/>
          </a:xfrm>
          <a:prstGeom prst="rect">
            <a:avLst/>
          </a:prstGeom>
        </p:spPr>
      </p:pic>
      <p:sp>
        <p:nvSpPr>
          <p:cNvPr id="3" name="Rectangle 2">
            <a:extLst>
              <a:ext uri="{FF2B5EF4-FFF2-40B4-BE49-F238E27FC236}">
                <a16:creationId xmlns:a16="http://schemas.microsoft.com/office/drawing/2014/main" id="{A46F2EDA-A513-6849-FBF1-C7E676B0958B}"/>
              </a:ext>
            </a:extLst>
          </p:cNvPr>
          <p:cNvSpPr/>
          <p:nvPr/>
        </p:nvSpPr>
        <p:spPr>
          <a:xfrm>
            <a:off x="3287688" y="2708920"/>
            <a:ext cx="971574" cy="576064"/>
          </a:xfrm>
          <a:prstGeom prst="rect">
            <a:avLst/>
          </a:prstGeom>
          <a:noFill/>
          <a:ln w="15875">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3">
            <a:extLst>
              <a:ext uri="{FF2B5EF4-FFF2-40B4-BE49-F238E27FC236}">
                <a16:creationId xmlns:a16="http://schemas.microsoft.com/office/drawing/2014/main" id="{28706940-7006-9242-872A-D16BEC8284BF}"/>
              </a:ext>
            </a:extLst>
          </p:cNvPr>
          <p:cNvSpPr>
            <a:spLocks noGrp="1"/>
          </p:cNvSpPr>
          <p:nvPr>
            <p:ph type="title"/>
          </p:nvPr>
        </p:nvSpPr>
        <p:spPr>
          <a:xfrm>
            <a:off x="407988" y="260648"/>
            <a:ext cx="11376025" cy="648072"/>
          </a:xfrm>
        </p:spPr>
        <p:txBody>
          <a:bodyPr/>
          <a:lstStyle/>
          <a:p>
            <a:r>
              <a:rPr lang="en-GB" dirty="0"/>
              <a:t>Scope of the presentation</a:t>
            </a:r>
          </a:p>
        </p:txBody>
      </p:sp>
      <p:sp>
        <p:nvSpPr>
          <p:cNvPr id="10" name="TextBox 9">
            <a:extLst>
              <a:ext uri="{FF2B5EF4-FFF2-40B4-BE49-F238E27FC236}">
                <a16:creationId xmlns:a16="http://schemas.microsoft.com/office/drawing/2014/main" id="{EB93867F-34A2-0A75-71D3-F44A6FD1AA69}"/>
              </a:ext>
            </a:extLst>
          </p:cNvPr>
          <p:cNvSpPr txBox="1"/>
          <p:nvPr/>
        </p:nvSpPr>
        <p:spPr>
          <a:xfrm>
            <a:off x="119336" y="2321004"/>
            <a:ext cx="2843386" cy="2215991"/>
          </a:xfrm>
          <a:prstGeom prst="rect">
            <a:avLst/>
          </a:prstGeom>
          <a:noFill/>
        </p:spPr>
        <p:txBody>
          <a:bodyPr wrap="square" lIns="0" tIns="0" rIns="0" bIns="0" rtlCol="0">
            <a:spAutoFit/>
          </a:bodyPr>
          <a:lstStyle/>
          <a:p>
            <a:pPr algn="l"/>
            <a:r>
              <a:rPr lang="en-GB" dirty="0">
                <a:solidFill>
                  <a:srgbClr val="000000"/>
                </a:solidFill>
                <a:latin typeface="Calibri" panose="020F0502020204030204" pitchFamily="34" charset="0"/>
                <a:cs typeface="Calibri" panose="020F0502020204030204" pitchFamily="34" charset="0"/>
              </a:rPr>
              <a:t>The slides are organised as per the four pillars aimed in the workshop.  </a:t>
            </a:r>
          </a:p>
          <a:p>
            <a:pPr marL="285750" indent="-285750" algn="l">
              <a:buFont typeface="Arial" panose="020B0604020202020204" pitchFamily="34" charset="0"/>
              <a:buChar char="•"/>
            </a:pPr>
            <a:r>
              <a:rPr lang="en-GB" dirty="0">
                <a:solidFill>
                  <a:srgbClr val="000000"/>
                </a:solidFill>
                <a:latin typeface="Calibri" panose="020F0502020204030204" pitchFamily="34" charset="0"/>
                <a:cs typeface="Calibri" panose="020F0502020204030204" pitchFamily="34" charset="0"/>
              </a:rPr>
              <a:t>Operation</a:t>
            </a:r>
          </a:p>
          <a:p>
            <a:pPr marL="285750" indent="-285750" algn="l">
              <a:buFont typeface="Arial" panose="020B0604020202020204" pitchFamily="34" charset="0"/>
              <a:buChar char="•"/>
            </a:pPr>
            <a:r>
              <a:rPr lang="en-GB" dirty="0">
                <a:solidFill>
                  <a:srgbClr val="000000"/>
                </a:solidFill>
                <a:latin typeface="Calibri" panose="020F0502020204030204" pitchFamily="34" charset="0"/>
                <a:cs typeface="Calibri" panose="020F0502020204030204" pitchFamily="34" charset="0"/>
              </a:rPr>
              <a:t>Equipment</a:t>
            </a:r>
          </a:p>
          <a:p>
            <a:pPr marL="285750" indent="-285750" algn="l">
              <a:buFont typeface="Arial" panose="020B0604020202020204" pitchFamily="34" charset="0"/>
              <a:buChar char="•"/>
            </a:pPr>
            <a:r>
              <a:rPr lang="en-GB" dirty="0">
                <a:solidFill>
                  <a:srgbClr val="000000"/>
                </a:solidFill>
                <a:latin typeface="Calibri" panose="020F0502020204030204" pitchFamily="34" charset="0"/>
                <a:cs typeface="Calibri" panose="020F0502020204030204" pitchFamily="34" charset="0"/>
              </a:rPr>
              <a:t>Beam Dynamics Modelling</a:t>
            </a:r>
          </a:p>
          <a:p>
            <a:pPr marL="285750" indent="-285750" algn="l">
              <a:buFont typeface="Arial" panose="020B0604020202020204" pitchFamily="34" charset="0"/>
              <a:buChar char="•"/>
            </a:pPr>
            <a:r>
              <a:rPr lang="en-GB" dirty="0">
                <a:solidFill>
                  <a:srgbClr val="000000"/>
                </a:solidFill>
                <a:latin typeface="Calibri" panose="020F0502020204030204" pitchFamily="34" charset="0"/>
                <a:cs typeface="Calibri" panose="020F0502020204030204" pitchFamily="34" charset="0"/>
              </a:rPr>
              <a:t>Controls, Data &amp; Automation</a:t>
            </a:r>
          </a:p>
        </p:txBody>
      </p:sp>
    </p:spTree>
    <p:extLst>
      <p:ext uri="{BB962C8B-B14F-4D97-AF65-F5344CB8AC3E}">
        <p14:creationId xmlns:p14="http://schemas.microsoft.com/office/powerpoint/2010/main" val="1843249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B3482-21C0-CCF8-C33C-4BF5A2BF7F8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03CDF8-48F6-0016-75FF-6C65AF70425F}"/>
              </a:ext>
            </a:extLst>
          </p:cNvPr>
          <p:cNvSpPr>
            <a:spLocks noGrp="1"/>
          </p:cNvSpPr>
          <p:nvPr>
            <p:ph idx="1"/>
          </p:nvPr>
        </p:nvSpPr>
        <p:spPr>
          <a:xfrm>
            <a:off x="396628" y="980728"/>
            <a:ext cx="6572221" cy="4608512"/>
          </a:xfrm>
        </p:spPr>
        <p:txBody>
          <a:bodyPr/>
          <a:lstStyle/>
          <a:p>
            <a:r>
              <a:rPr lang="en-GB" sz="1900" b="0" dirty="0">
                <a:solidFill>
                  <a:srgbClr val="2F2F2F">
                    <a:lumMod val="50000"/>
                  </a:srgbClr>
                </a:solidFill>
                <a:latin typeface="Times New Roman" panose="02020603050405020304" pitchFamily="18" charset="0"/>
                <a:cs typeface="Times New Roman" panose="02020603050405020304" pitchFamily="18" charset="0"/>
              </a:rPr>
              <a:t>Experiments and test beams rely heavily on particle identification </a:t>
            </a:r>
            <a:r>
              <a:rPr lang="en-GB" sz="1900" b="0" dirty="0" err="1">
                <a:solidFill>
                  <a:srgbClr val="2F2F2F">
                    <a:lumMod val="50000"/>
                  </a:srgbClr>
                </a:solidFill>
                <a:latin typeface="Times New Roman" panose="02020603050405020304" pitchFamily="18" charset="0"/>
                <a:cs typeface="Times New Roman" panose="02020603050405020304" pitchFamily="18" charset="0"/>
              </a:rPr>
              <a:t>cherenkov</a:t>
            </a:r>
            <a:r>
              <a:rPr lang="en-GB" sz="1900" b="0" dirty="0">
                <a:solidFill>
                  <a:srgbClr val="2F2F2F">
                    <a:lumMod val="50000"/>
                  </a:srgbClr>
                </a:solidFill>
                <a:latin typeface="Times New Roman" panose="02020603050405020304" pitchFamily="18" charset="0"/>
                <a:cs typeface="Times New Roman" panose="02020603050405020304" pitchFamily="18" charset="0"/>
              </a:rPr>
              <a:t> detectors (XCET, XCED).</a:t>
            </a:r>
          </a:p>
          <a:p>
            <a:r>
              <a:rPr lang="en-GB" sz="1900" b="0" dirty="0">
                <a:solidFill>
                  <a:srgbClr val="2F2F2F">
                    <a:lumMod val="50000"/>
                  </a:srgbClr>
                </a:solidFill>
                <a:latin typeface="Times New Roman" panose="02020603050405020304" pitchFamily="18" charset="0"/>
                <a:cs typeface="Times New Roman" panose="02020603050405020304" pitchFamily="18" charset="0"/>
              </a:rPr>
              <a:t>As part of NACONS many refurbishment efforts have been completed and many are still ongoing.</a:t>
            </a:r>
          </a:p>
          <a:p>
            <a:r>
              <a:rPr lang="en-GB" sz="1900" b="0" dirty="0">
                <a:solidFill>
                  <a:srgbClr val="2F2F2F">
                    <a:lumMod val="50000"/>
                  </a:srgbClr>
                </a:solidFill>
                <a:latin typeface="Times New Roman" panose="02020603050405020304" pitchFamily="18" charset="0"/>
                <a:cs typeface="Times New Roman" panose="02020603050405020304" pitchFamily="18" charset="0"/>
              </a:rPr>
              <a:t>Refurbished XCED detectors were installed in M2 for AMBER with improved motor control precision, diaphragm alignment and convergent algorithm for the motor controls in </a:t>
            </a:r>
            <a:r>
              <a:rPr lang="en-GB" sz="1900" dirty="0">
                <a:solidFill>
                  <a:srgbClr val="2F2F2F">
                    <a:lumMod val="50000"/>
                  </a:srgbClr>
                </a:solidFill>
                <a:latin typeface="Times New Roman" panose="02020603050405020304" pitchFamily="18" charset="0"/>
                <a:cs typeface="Times New Roman" panose="02020603050405020304" pitchFamily="18" charset="0"/>
              </a:rPr>
              <a:t>collaboration between BE-EA and SY-BI</a:t>
            </a:r>
            <a:r>
              <a:rPr lang="en-GB" sz="1900" b="0" dirty="0">
                <a:solidFill>
                  <a:srgbClr val="2F2F2F">
                    <a:lumMod val="50000"/>
                  </a:srgbClr>
                </a:solidFill>
                <a:latin typeface="Times New Roman" panose="02020603050405020304" pitchFamily="18" charset="0"/>
                <a:cs typeface="Times New Roman" panose="02020603050405020304" pitchFamily="18" charset="0"/>
              </a:rPr>
              <a:t>.</a:t>
            </a:r>
          </a:p>
          <a:p>
            <a:r>
              <a:rPr lang="en-GB" sz="1900" b="0" dirty="0">
                <a:solidFill>
                  <a:srgbClr val="2F2F2F">
                    <a:lumMod val="50000"/>
                  </a:srgbClr>
                </a:solidFill>
                <a:effectLst/>
                <a:latin typeface="Times New Roman" panose="02020603050405020304" pitchFamily="18" charset="0"/>
                <a:cs typeface="Times New Roman" panose="02020603050405020304" pitchFamily="18" charset="0"/>
              </a:rPr>
              <a:t>Current performance still not according to the specifications but approaching the needed precision with each iteration. </a:t>
            </a:r>
          </a:p>
          <a:p>
            <a:r>
              <a:rPr lang="en-GB" sz="1900" b="0" dirty="0">
                <a:solidFill>
                  <a:srgbClr val="2F2F2F">
                    <a:lumMod val="50000"/>
                  </a:srgbClr>
                </a:solidFill>
                <a:latin typeface="Times New Roman" panose="02020603050405020304" pitchFamily="18" charset="0"/>
                <a:cs typeface="Times New Roman" panose="02020603050405020304" pitchFamily="18" charset="0"/>
              </a:rPr>
              <a:t>Procedure also being updated for the installation and commissioning.</a:t>
            </a:r>
            <a:endParaRPr lang="en-GB" sz="1900" b="0" dirty="0">
              <a:effectLst/>
              <a:latin typeface="Times New Roman" panose="02020603050405020304" pitchFamily="18" charset="0"/>
              <a:cs typeface="Times New Roman" panose="02020603050405020304" pitchFamily="18" charset="0"/>
            </a:endParaRPr>
          </a:p>
          <a:p>
            <a:pPr lvl="1"/>
            <a:endParaRPr lang="en-GB" b="0" dirty="0">
              <a:latin typeface="Times New Roman" panose="02020603050405020304" pitchFamily="18" charset="0"/>
              <a:cs typeface="Times New Roman" panose="02020603050405020304" pitchFamily="18" charset="0"/>
            </a:endParaRPr>
          </a:p>
          <a:p>
            <a:pPr lvl="1">
              <a:spcBef>
                <a:spcPts val="0"/>
              </a:spcBef>
            </a:pPr>
            <a:endParaRPr lang="en-GB" dirty="0">
              <a:latin typeface="Times New Roman" panose="02020603050405020304" pitchFamily="18" charset="0"/>
              <a:cs typeface="Times New Roman" panose="02020603050405020304" pitchFamily="18" charset="0"/>
            </a:endParaRPr>
          </a:p>
          <a:p>
            <a:endParaRPr lang="en-GB" sz="180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buNone/>
            </a:pPr>
            <a:endParaRPr lang="en-GB" dirty="0">
              <a:solidFill>
                <a:srgbClr val="2F2F2F">
                  <a:lumMod val="50000"/>
                </a:srgbClr>
              </a:solidFill>
              <a:latin typeface="Times New Roman" panose="02020603050405020304" pitchFamily="18" charset="0"/>
              <a:cs typeface="Times New Roman" panose="02020603050405020304" pitchFamily="18" charset="0"/>
            </a:endParaRPr>
          </a:p>
          <a:p>
            <a:endParaRPr lang="en-GB" sz="1800" b="0" dirty="0">
              <a:latin typeface="Times New Roman" panose="02020603050405020304" pitchFamily="18" charset="0"/>
              <a:cs typeface="Times New Roman" panose="02020603050405020304" pitchFamily="18" charset="0"/>
              <a:sym typeface="Wingdings" pitchFamily="2" charset="2"/>
            </a:endParaRPr>
          </a:p>
          <a:p>
            <a:pPr lvl="1"/>
            <a:endParaRPr lang="en-GB" b="0" dirty="0">
              <a:latin typeface="Times New Roman" panose="02020603050405020304" pitchFamily="18" charset="0"/>
              <a:cs typeface="Times New Roman" panose="02020603050405020304" pitchFamily="18" charset="0"/>
            </a:endParaRPr>
          </a:p>
          <a:p>
            <a:endParaRPr lang="en-GB" sz="18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E5112E77-598C-B8DE-5053-A483A54E1BCC}"/>
              </a:ext>
            </a:extLst>
          </p:cNvPr>
          <p:cNvSpPr>
            <a:spLocks noGrp="1"/>
          </p:cNvSpPr>
          <p:nvPr>
            <p:ph type="title"/>
          </p:nvPr>
        </p:nvSpPr>
        <p:spPr/>
        <p:txBody>
          <a:bodyPr/>
          <a:lstStyle/>
          <a:p>
            <a:r>
              <a:rPr lang="en-GB" dirty="0"/>
              <a:t>Particle ID detector improvements</a:t>
            </a:r>
          </a:p>
        </p:txBody>
      </p:sp>
      <p:sp>
        <p:nvSpPr>
          <p:cNvPr id="4" name="Date Placeholder 3">
            <a:extLst>
              <a:ext uri="{FF2B5EF4-FFF2-40B4-BE49-F238E27FC236}">
                <a16:creationId xmlns:a16="http://schemas.microsoft.com/office/drawing/2014/main" id="{3C38E841-01FA-68B5-1F49-C71434D436A7}"/>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4B3CEBFF-0F8F-0188-8A90-B3AEA460C5DA}"/>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817FD7E0-27EF-47A0-5EB6-369FFC10F0A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descr="A screenshot of a computer&#10;&#10;Description automatically generated">
            <a:extLst>
              <a:ext uri="{FF2B5EF4-FFF2-40B4-BE49-F238E27FC236}">
                <a16:creationId xmlns:a16="http://schemas.microsoft.com/office/drawing/2014/main" id="{52532D21-8268-3C3F-227C-E9925E88C5F1}"/>
              </a:ext>
            </a:extLst>
          </p:cNvPr>
          <p:cNvPicPr>
            <a:picLocks noChangeAspect="1"/>
          </p:cNvPicPr>
          <p:nvPr/>
        </p:nvPicPr>
        <p:blipFill>
          <a:blip r:embed="rId2"/>
          <a:srcRect l="43720" t="37977" r="6251" b="16071"/>
          <a:stretch/>
        </p:blipFill>
        <p:spPr>
          <a:xfrm>
            <a:off x="7016432" y="3428999"/>
            <a:ext cx="4912215" cy="2819975"/>
          </a:xfrm>
          <a:prstGeom prst="rect">
            <a:avLst/>
          </a:prstGeom>
        </p:spPr>
      </p:pic>
      <p:pic>
        <p:nvPicPr>
          <p:cNvPr id="8" name="Picture 7">
            <a:extLst>
              <a:ext uri="{FF2B5EF4-FFF2-40B4-BE49-F238E27FC236}">
                <a16:creationId xmlns:a16="http://schemas.microsoft.com/office/drawing/2014/main" id="{669310D2-6D41-735C-EF22-83070EAC65B0}"/>
              </a:ext>
            </a:extLst>
          </p:cNvPr>
          <p:cNvPicPr>
            <a:picLocks noChangeAspect="1"/>
          </p:cNvPicPr>
          <p:nvPr/>
        </p:nvPicPr>
        <p:blipFill>
          <a:blip r:embed="rId3"/>
          <a:stretch>
            <a:fillRect/>
          </a:stretch>
        </p:blipFill>
        <p:spPr>
          <a:xfrm>
            <a:off x="7014722" y="987557"/>
            <a:ext cx="5141918" cy="2369435"/>
          </a:xfrm>
          <a:prstGeom prst="rect">
            <a:avLst/>
          </a:prstGeom>
        </p:spPr>
      </p:pic>
    </p:spTree>
    <p:extLst>
      <p:ext uri="{BB962C8B-B14F-4D97-AF65-F5344CB8AC3E}">
        <p14:creationId xmlns:p14="http://schemas.microsoft.com/office/powerpoint/2010/main" val="2141101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F7F48-E3BB-6585-67D0-4898F52A9A5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168E0D-F74E-1328-CBA7-D16B2FFA1111}"/>
              </a:ext>
            </a:extLst>
          </p:cNvPr>
          <p:cNvSpPr>
            <a:spLocks noGrp="1"/>
          </p:cNvSpPr>
          <p:nvPr>
            <p:ph idx="1"/>
          </p:nvPr>
        </p:nvSpPr>
        <p:spPr>
          <a:xfrm>
            <a:off x="396628" y="980728"/>
            <a:ext cx="6572221" cy="5112568"/>
          </a:xfrm>
        </p:spPr>
        <p:txBody>
          <a:bodyPr/>
          <a:lstStyle/>
          <a:p>
            <a:pPr>
              <a:spcBef>
                <a:spcPts val="600"/>
              </a:spcBef>
            </a:pPr>
            <a:r>
              <a:rPr lang="en-GB" sz="1900" b="0" dirty="0">
                <a:solidFill>
                  <a:srgbClr val="2F2F2F">
                    <a:lumMod val="50000"/>
                  </a:srgbClr>
                </a:solidFill>
                <a:effectLst/>
                <a:latin typeface="Times New Roman" panose="02020603050405020304" pitchFamily="18" charset="0"/>
                <a:cs typeface="Times New Roman" panose="02020603050405020304" pitchFamily="18" charset="0"/>
              </a:rPr>
              <a:t>Spare situation critical for Large MWPCs (XWCM 20 cm x 20 cm) with only 1 spare available (recently repaired, although with a few dead channels) </a:t>
            </a:r>
            <a:r>
              <a:rPr lang="en-GB" sz="1900" b="0" dirty="0">
                <a:solidFill>
                  <a:srgbClr val="2F2F2F">
                    <a:lumMod val="50000"/>
                  </a:srgbClr>
                </a:solidFill>
                <a:effectLst/>
                <a:latin typeface="Times New Roman" panose="02020603050405020304" pitchFamily="18" charset="0"/>
                <a:cs typeface="Times New Roman" panose="02020603050405020304" pitchFamily="18" charset="0"/>
                <a:sym typeface="Wingdings" pitchFamily="2" charset="2"/>
              </a:rPr>
              <a:t></a:t>
            </a:r>
            <a:r>
              <a:rPr lang="en-GB" sz="1900" b="0" dirty="0">
                <a:solidFill>
                  <a:srgbClr val="2F2F2F">
                    <a:lumMod val="50000"/>
                  </a:srgbClr>
                </a:solidFill>
                <a:effectLst/>
                <a:latin typeface="Times New Roman" panose="02020603050405020304" pitchFamily="18" charset="0"/>
                <a:cs typeface="Times New Roman" panose="02020603050405020304" pitchFamily="18" charset="0"/>
              </a:rPr>
              <a:t> M2, K12, CHARM operation depend on it.</a:t>
            </a:r>
          </a:p>
          <a:p>
            <a:pPr>
              <a:spcBef>
                <a:spcPts val="600"/>
              </a:spcBef>
            </a:pPr>
            <a:r>
              <a:rPr lang="en-GB" sz="1900" b="0" dirty="0">
                <a:solidFill>
                  <a:srgbClr val="2F2F2F">
                    <a:lumMod val="50000"/>
                  </a:srgbClr>
                </a:solidFill>
                <a:effectLst/>
                <a:latin typeface="Times New Roman" panose="02020603050405020304" pitchFamily="18" charset="0"/>
                <a:cs typeface="Times New Roman" panose="02020603050405020304" pitchFamily="18" charset="0"/>
              </a:rPr>
              <a:t>Spare situation for smaller chambers (XWCA 10 cm x 10 cm) is not critical with a few spares available and lower failure rates. They are not installed in high radiation areas. </a:t>
            </a:r>
          </a:p>
          <a:p>
            <a:pPr>
              <a:spcBef>
                <a:spcPts val="600"/>
              </a:spcBef>
            </a:pPr>
            <a:r>
              <a:rPr lang="en-GB" sz="1900" b="0" dirty="0">
                <a:solidFill>
                  <a:srgbClr val="2F2F2F">
                    <a:lumMod val="50000"/>
                  </a:srgbClr>
                </a:solidFill>
                <a:effectLst/>
                <a:latin typeface="Times New Roman" panose="02020603050405020304" pitchFamily="18" charset="0"/>
                <a:cs typeface="Times New Roman" panose="02020603050405020304" pitchFamily="18" charset="0"/>
              </a:rPr>
              <a:t>First 10 cm x 10 cm prototype (XWCA) tested in July 2024 with some unexpected delays with the weaving machine and other small problems with the prototype that were all solved. </a:t>
            </a:r>
          </a:p>
          <a:p>
            <a:pPr>
              <a:spcBef>
                <a:spcPts val="600"/>
              </a:spcBef>
            </a:pPr>
            <a:r>
              <a:rPr lang="en-GB" sz="1900" b="0" dirty="0">
                <a:solidFill>
                  <a:srgbClr val="2F2F2F">
                    <a:lumMod val="50000"/>
                  </a:srgbClr>
                </a:solidFill>
                <a:effectLst/>
                <a:latin typeface="Times New Roman" panose="02020603050405020304" pitchFamily="18" charset="0"/>
                <a:cs typeface="Times New Roman" panose="02020603050405020304" pitchFamily="18" charset="0"/>
              </a:rPr>
              <a:t>A second prototype is aimed for April 2025.</a:t>
            </a:r>
          </a:p>
          <a:p>
            <a:pPr>
              <a:spcBef>
                <a:spcPts val="600"/>
              </a:spcBef>
            </a:pPr>
            <a:r>
              <a:rPr lang="en-GB" sz="1900" b="0" dirty="0">
                <a:solidFill>
                  <a:srgbClr val="2F2F2F">
                    <a:lumMod val="50000"/>
                  </a:srgbClr>
                </a:solidFill>
                <a:latin typeface="Times New Roman" panose="02020603050405020304" pitchFamily="18" charset="0"/>
                <a:cs typeface="Times New Roman" panose="02020603050405020304" pitchFamily="18" charset="0"/>
              </a:rPr>
              <a:t>During October already one XWCM found not working in M2. To be checked during YETS.</a:t>
            </a:r>
          </a:p>
          <a:p>
            <a:pPr>
              <a:spcBef>
                <a:spcPts val="600"/>
              </a:spcBef>
            </a:pPr>
            <a:r>
              <a:rPr lang="en-GB" sz="1900" dirty="0">
                <a:solidFill>
                  <a:srgbClr val="2F2F2F">
                    <a:lumMod val="50000"/>
                  </a:srgbClr>
                </a:solidFill>
                <a:effectLst/>
                <a:latin typeface="Times New Roman" panose="02020603050405020304" pitchFamily="18" charset="0"/>
                <a:cs typeface="Times New Roman" panose="02020603050405020304" pitchFamily="18" charset="0"/>
              </a:rPr>
              <a:t>In case of any further faults and unavailability of spares, the 2025 and 2026 operation will be compromised. </a:t>
            </a:r>
          </a:p>
          <a:p>
            <a:pPr lvl="1">
              <a:spcBef>
                <a:spcPts val="600"/>
              </a:spcBef>
            </a:pPr>
            <a:endParaRPr lang="en-GB" sz="1900" b="0" dirty="0">
              <a:latin typeface="Times New Roman" panose="02020603050405020304" pitchFamily="18" charset="0"/>
              <a:cs typeface="Times New Roman" panose="02020603050405020304" pitchFamily="18" charset="0"/>
            </a:endParaRPr>
          </a:p>
          <a:p>
            <a:pPr lvl="1">
              <a:spcBef>
                <a:spcPts val="600"/>
              </a:spcBef>
            </a:pPr>
            <a:endParaRPr lang="en-GB" sz="1900" dirty="0">
              <a:latin typeface="Times New Roman" panose="02020603050405020304" pitchFamily="18" charset="0"/>
              <a:cs typeface="Times New Roman" panose="02020603050405020304" pitchFamily="18" charset="0"/>
            </a:endParaRPr>
          </a:p>
          <a:p>
            <a:pPr>
              <a:spcBef>
                <a:spcPts val="600"/>
              </a:spcBef>
            </a:pPr>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spcBef>
                <a:spcPts val="600"/>
              </a:spcBef>
              <a:buNone/>
            </a:pPr>
            <a:endParaRPr lang="en-GB" sz="1900" dirty="0">
              <a:solidFill>
                <a:srgbClr val="2F2F2F">
                  <a:lumMod val="50000"/>
                </a:srgbClr>
              </a:solidFill>
              <a:latin typeface="Times New Roman" panose="02020603050405020304" pitchFamily="18" charset="0"/>
              <a:cs typeface="Times New Roman" panose="02020603050405020304" pitchFamily="18" charset="0"/>
            </a:endParaRPr>
          </a:p>
          <a:p>
            <a:pPr>
              <a:spcBef>
                <a:spcPts val="600"/>
              </a:spcBef>
            </a:pPr>
            <a:endParaRPr lang="en-GB" sz="1900" b="0" dirty="0">
              <a:latin typeface="Times New Roman" panose="02020603050405020304" pitchFamily="18" charset="0"/>
              <a:cs typeface="Times New Roman" panose="02020603050405020304" pitchFamily="18" charset="0"/>
              <a:sym typeface="Wingdings" pitchFamily="2" charset="2"/>
            </a:endParaRPr>
          </a:p>
          <a:p>
            <a:pPr lvl="1">
              <a:spcBef>
                <a:spcPts val="600"/>
              </a:spcBef>
            </a:pPr>
            <a:endParaRPr lang="en-GB" sz="1900" b="0" dirty="0">
              <a:latin typeface="Times New Roman" panose="02020603050405020304" pitchFamily="18" charset="0"/>
              <a:cs typeface="Times New Roman" panose="02020603050405020304" pitchFamily="18" charset="0"/>
            </a:endParaRPr>
          </a:p>
          <a:p>
            <a:pPr>
              <a:spcBef>
                <a:spcPts val="600"/>
              </a:spcBef>
            </a:pPr>
            <a:endParaRPr lang="en-GB" sz="19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918082B3-CA94-3771-6642-BAA597EEE858}"/>
              </a:ext>
            </a:extLst>
          </p:cNvPr>
          <p:cNvSpPr>
            <a:spLocks noGrp="1"/>
          </p:cNvSpPr>
          <p:nvPr>
            <p:ph type="title"/>
          </p:nvPr>
        </p:nvSpPr>
        <p:spPr/>
        <p:txBody>
          <a:bodyPr/>
          <a:lstStyle/>
          <a:p>
            <a:r>
              <a:rPr lang="en-GB" dirty="0"/>
              <a:t>XWCM Critical Spares</a:t>
            </a:r>
          </a:p>
        </p:txBody>
      </p:sp>
      <p:sp>
        <p:nvSpPr>
          <p:cNvPr id="4" name="Date Placeholder 3">
            <a:extLst>
              <a:ext uri="{FF2B5EF4-FFF2-40B4-BE49-F238E27FC236}">
                <a16:creationId xmlns:a16="http://schemas.microsoft.com/office/drawing/2014/main" id="{1D304F0F-7B99-226B-7786-48B30DE105CE}"/>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7C650AA5-E318-A89F-5F7E-478C88A3AB5E}"/>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2EC2151E-6C46-C3E5-C518-97C389941DD5}"/>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10" name="Picture 9" descr="A screenshot of a computer&#10;&#10;Description automatically generated">
            <a:extLst>
              <a:ext uri="{FF2B5EF4-FFF2-40B4-BE49-F238E27FC236}">
                <a16:creationId xmlns:a16="http://schemas.microsoft.com/office/drawing/2014/main" id="{A280D0A6-40EA-6D12-761C-FB0C2F14D582}"/>
              </a:ext>
            </a:extLst>
          </p:cNvPr>
          <p:cNvPicPr>
            <a:picLocks noChangeAspect="1"/>
          </p:cNvPicPr>
          <p:nvPr/>
        </p:nvPicPr>
        <p:blipFill>
          <a:blip r:embed="rId2"/>
          <a:srcRect r="17312"/>
          <a:stretch/>
        </p:blipFill>
        <p:spPr>
          <a:xfrm>
            <a:off x="6968849" y="3723689"/>
            <a:ext cx="5162812" cy="2009567"/>
          </a:xfrm>
          <a:prstGeom prst="rect">
            <a:avLst/>
          </a:prstGeom>
        </p:spPr>
      </p:pic>
      <p:sp>
        <p:nvSpPr>
          <p:cNvPr id="11" name="Rectangle 10">
            <a:extLst>
              <a:ext uri="{FF2B5EF4-FFF2-40B4-BE49-F238E27FC236}">
                <a16:creationId xmlns:a16="http://schemas.microsoft.com/office/drawing/2014/main" id="{C8FCBF78-399E-FC4D-FB3E-B1B0DA0F7ABF}"/>
              </a:ext>
            </a:extLst>
          </p:cNvPr>
          <p:cNvSpPr/>
          <p:nvPr/>
        </p:nvSpPr>
        <p:spPr>
          <a:xfrm>
            <a:off x="8040216" y="3723689"/>
            <a:ext cx="432048" cy="2225591"/>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a:extLst>
              <a:ext uri="{FF2B5EF4-FFF2-40B4-BE49-F238E27FC236}">
                <a16:creationId xmlns:a16="http://schemas.microsoft.com/office/drawing/2014/main" id="{343278AA-3451-7419-AEB3-615F6EFBA9C2}"/>
              </a:ext>
            </a:extLst>
          </p:cNvPr>
          <p:cNvPicPr>
            <a:picLocks noChangeAspect="1"/>
          </p:cNvPicPr>
          <p:nvPr/>
        </p:nvPicPr>
        <p:blipFill>
          <a:blip r:embed="rId3"/>
          <a:stretch>
            <a:fillRect/>
          </a:stretch>
        </p:blipFill>
        <p:spPr>
          <a:xfrm>
            <a:off x="8472264" y="561323"/>
            <a:ext cx="2264770" cy="3018350"/>
          </a:xfrm>
          <a:prstGeom prst="rect">
            <a:avLst/>
          </a:prstGeom>
        </p:spPr>
      </p:pic>
    </p:spTree>
    <p:extLst>
      <p:ext uri="{BB962C8B-B14F-4D97-AF65-F5344CB8AC3E}">
        <p14:creationId xmlns:p14="http://schemas.microsoft.com/office/powerpoint/2010/main" val="15205090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AD2F8-DC1E-535A-3FCF-B4DF83EC2A7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E85863-335B-6312-AEC9-293BA254ABC0}"/>
              </a:ext>
            </a:extLst>
          </p:cNvPr>
          <p:cNvSpPr>
            <a:spLocks noGrp="1"/>
          </p:cNvSpPr>
          <p:nvPr>
            <p:ph idx="1"/>
          </p:nvPr>
        </p:nvSpPr>
        <p:spPr>
          <a:xfrm>
            <a:off x="407988" y="971106"/>
            <a:ext cx="11460012" cy="4608512"/>
          </a:xfrm>
        </p:spPr>
        <p:txBody>
          <a:bodyPr/>
          <a:lstStyle/>
          <a:p>
            <a:pPr>
              <a:spcBef>
                <a:spcPts val="400"/>
              </a:spcBef>
            </a:pPr>
            <a:r>
              <a:rPr lang="en-US" sz="1900" b="0" dirty="0">
                <a:latin typeface="Times New Roman" panose="02020603050405020304" pitchFamily="18" charset="0"/>
                <a:cs typeface="Times New Roman" panose="02020603050405020304" pitchFamily="18" charset="0"/>
              </a:rPr>
              <a:t>Critical devices like XCET and CEDARs are actively used for physics data taking by experiments. Faults can cause long downtimes and loss of physics if not treated quickly. Availability of experts outside working hours for such devices is critical.</a:t>
            </a:r>
            <a:r>
              <a:rPr lang="en-US" sz="1700" b="0" dirty="0">
                <a:latin typeface="Times New Roman" panose="02020603050405020304" pitchFamily="18" charset="0"/>
                <a:cs typeface="Times New Roman" panose="02020603050405020304" pitchFamily="18" charset="0"/>
              </a:rPr>
              <a:t> </a:t>
            </a:r>
          </a:p>
          <a:p>
            <a:pPr>
              <a:spcBef>
                <a:spcPts val="400"/>
              </a:spcBef>
            </a:pPr>
            <a:r>
              <a:rPr lang="en-US" sz="1900" b="0" dirty="0">
                <a:latin typeface="Times New Roman" panose="02020603050405020304" pitchFamily="18" charset="0"/>
                <a:cs typeface="Times New Roman" panose="02020603050405020304" pitchFamily="18" charset="0"/>
              </a:rPr>
              <a:t>No spares available for the pressure sensor electronics for XCET/CEDARs.</a:t>
            </a:r>
          </a:p>
          <a:p>
            <a:pPr lvl="1">
              <a:spcBef>
                <a:spcPts val="400"/>
              </a:spcBef>
            </a:pPr>
            <a:r>
              <a:rPr lang="en-US" sz="1700" dirty="0">
                <a:latin typeface="Times New Roman" panose="02020603050405020304" pitchFamily="18" charset="0"/>
                <a:cs typeface="Times New Roman" panose="02020603050405020304" pitchFamily="18" charset="0"/>
              </a:rPr>
              <a:t>NACONS was able to advance the money to buy new sensors with possible deployment planned for the YETS. This is critical for operation.</a:t>
            </a:r>
            <a:endParaRPr lang="en-US" sz="1700" b="0" dirty="0">
              <a:latin typeface="Times New Roman" panose="02020603050405020304" pitchFamily="18" charset="0"/>
              <a:cs typeface="Times New Roman" panose="02020603050405020304" pitchFamily="18" charset="0"/>
            </a:endParaRPr>
          </a:p>
          <a:p>
            <a:pPr>
              <a:spcBef>
                <a:spcPts val="400"/>
              </a:spcBef>
            </a:pPr>
            <a:r>
              <a:rPr lang="en-US" sz="1900" b="0" dirty="0">
                <a:latin typeface="Times New Roman" panose="02020603050405020304" pitchFamily="18" charset="0"/>
                <a:cs typeface="Times New Roman" panose="02020603050405020304" pitchFamily="18" charset="0"/>
              </a:rPr>
              <a:t>BBS scans at target extremely difficult for low momentum ion beam with large beam size and small filament. Signal is very small and noisy. </a:t>
            </a:r>
          </a:p>
          <a:p>
            <a:pPr lvl="1">
              <a:spcBef>
                <a:spcPts val="400"/>
              </a:spcBef>
            </a:pPr>
            <a:r>
              <a:rPr lang="en-US" sz="1700" b="0" dirty="0">
                <a:latin typeface="Times New Roman" panose="02020603050405020304" pitchFamily="18" charset="0"/>
                <a:cs typeface="Times New Roman" panose="02020603050405020304" pitchFamily="18" charset="0"/>
              </a:rPr>
              <a:t>Future requested upgrade to BSGs in target instrumentation is a likely solution.</a:t>
            </a:r>
            <a:endParaRPr lang="en-GB" sz="1900" dirty="0">
              <a:latin typeface="Times New Roman" panose="02020603050405020304" pitchFamily="18" charset="0"/>
              <a:cs typeface="Times New Roman" panose="02020603050405020304" pitchFamily="18" charset="0"/>
            </a:endParaRPr>
          </a:p>
          <a:p>
            <a:pPr lvl="1">
              <a:spcBef>
                <a:spcPts val="400"/>
              </a:spcBef>
            </a:pPr>
            <a:endParaRPr lang="en-GB" dirty="0">
              <a:latin typeface="Times New Roman" panose="02020603050405020304" pitchFamily="18" charset="0"/>
              <a:cs typeface="Times New Roman" panose="02020603050405020304" pitchFamily="18" charset="0"/>
            </a:endParaRPr>
          </a:p>
          <a:p>
            <a:pPr>
              <a:spcBef>
                <a:spcPts val="400"/>
              </a:spcBef>
            </a:pPr>
            <a:endParaRPr lang="en-GB" sz="1800" b="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spcBef>
                <a:spcPts val="400"/>
              </a:spcBef>
              <a:buNone/>
            </a:pPr>
            <a:endParaRPr lang="en-GB" dirty="0">
              <a:solidFill>
                <a:srgbClr val="2F2F2F">
                  <a:lumMod val="50000"/>
                </a:srgbClr>
              </a:solidFill>
              <a:latin typeface="Times New Roman" panose="02020603050405020304" pitchFamily="18" charset="0"/>
              <a:cs typeface="Times New Roman" panose="02020603050405020304" pitchFamily="18" charset="0"/>
            </a:endParaRPr>
          </a:p>
          <a:p>
            <a:pPr>
              <a:spcBef>
                <a:spcPts val="400"/>
              </a:spcBef>
            </a:pPr>
            <a:endParaRPr lang="en-GB" sz="1800" b="0" dirty="0">
              <a:latin typeface="Times New Roman" panose="02020603050405020304" pitchFamily="18" charset="0"/>
              <a:cs typeface="Times New Roman" panose="02020603050405020304" pitchFamily="18" charset="0"/>
              <a:sym typeface="Wingdings" pitchFamily="2" charset="2"/>
            </a:endParaRPr>
          </a:p>
          <a:p>
            <a:pPr lvl="1">
              <a:spcBef>
                <a:spcPts val="400"/>
              </a:spcBef>
            </a:pPr>
            <a:endParaRPr lang="en-GB" dirty="0">
              <a:latin typeface="Times New Roman" panose="02020603050405020304" pitchFamily="18" charset="0"/>
              <a:cs typeface="Times New Roman" panose="02020603050405020304" pitchFamily="18" charset="0"/>
            </a:endParaRPr>
          </a:p>
          <a:p>
            <a:pPr>
              <a:spcBef>
                <a:spcPts val="400"/>
              </a:spcBef>
            </a:pPr>
            <a:endParaRPr lang="en-GB" sz="18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8EB1732A-E2F4-48B8-7E7E-73B9A0217E39}"/>
              </a:ext>
            </a:extLst>
          </p:cNvPr>
          <p:cNvSpPr>
            <a:spLocks noGrp="1"/>
          </p:cNvSpPr>
          <p:nvPr>
            <p:ph type="title"/>
          </p:nvPr>
        </p:nvSpPr>
        <p:spPr/>
        <p:txBody>
          <a:bodyPr/>
          <a:lstStyle/>
          <a:p>
            <a:r>
              <a:rPr lang="en-GB" dirty="0"/>
              <a:t>Future requests</a:t>
            </a:r>
          </a:p>
        </p:txBody>
      </p:sp>
      <p:sp>
        <p:nvSpPr>
          <p:cNvPr id="4" name="Date Placeholder 3">
            <a:extLst>
              <a:ext uri="{FF2B5EF4-FFF2-40B4-BE49-F238E27FC236}">
                <a16:creationId xmlns:a16="http://schemas.microsoft.com/office/drawing/2014/main" id="{DD643569-C806-8940-84FC-55583848E7EF}"/>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83EA0899-B6F2-11A3-6077-FA971FDE9140}"/>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2B2250CC-CBBA-2C4F-E11A-ACF72F03A4A9}"/>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1334680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820E0-C2CD-4157-C6E3-B10375E608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C4A2CE3-8E0B-659C-EDC5-667835399753}"/>
              </a:ext>
            </a:extLst>
          </p:cNvPr>
          <p:cNvSpPr>
            <a:spLocks noGrp="1"/>
          </p:cNvSpPr>
          <p:nvPr>
            <p:ph type="ctrTitle"/>
          </p:nvPr>
        </p:nvSpPr>
        <p:spPr/>
        <p:txBody>
          <a:bodyPr/>
          <a:lstStyle/>
          <a:p>
            <a:r>
              <a:rPr lang="en-GB" dirty="0"/>
              <a:t>Beam Dynamics Modelling</a:t>
            </a:r>
          </a:p>
        </p:txBody>
      </p:sp>
      <p:sp>
        <p:nvSpPr>
          <p:cNvPr id="4" name="Date Placeholder 3">
            <a:extLst>
              <a:ext uri="{FF2B5EF4-FFF2-40B4-BE49-F238E27FC236}">
                <a16:creationId xmlns:a16="http://schemas.microsoft.com/office/drawing/2014/main" id="{7CC785C2-6F55-9E65-24E8-F5A095BA049F}"/>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771E327B-9CF6-5396-146E-D0AC83A10BBA}"/>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D3A5A697-877B-A1FD-E5E3-39A1144E0789}"/>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158954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CB1FC-5622-B26D-A566-1608C8F0C51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F3BCC3-A82B-050D-953F-86BBB8D66241}"/>
              </a:ext>
            </a:extLst>
          </p:cNvPr>
          <p:cNvSpPr>
            <a:spLocks noGrp="1"/>
          </p:cNvSpPr>
          <p:nvPr>
            <p:ph idx="1"/>
          </p:nvPr>
        </p:nvSpPr>
        <p:spPr>
          <a:xfrm>
            <a:off x="396628" y="1124743"/>
            <a:ext cx="6572221" cy="5077823"/>
          </a:xfrm>
        </p:spPr>
        <p:txBody>
          <a:bodyPr/>
          <a:lstStyle/>
          <a:p>
            <a:r>
              <a:rPr lang="en-GB" sz="1900" b="0" dirty="0">
                <a:solidFill>
                  <a:srgbClr val="2F2F2F">
                    <a:lumMod val="50000"/>
                  </a:srgbClr>
                </a:solidFill>
                <a:effectLst/>
                <a:latin typeface="Times New Roman" panose="02020603050405020304" pitchFamily="18" charset="0"/>
                <a:cs typeface="Times New Roman" panose="02020603050405020304" pitchFamily="18" charset="0"/>
              </a:rPr>
              <a:t>A lot of progress done to implement all beamlines in Geant4 based simulation </a:t>
            </a:r>
            <a:r>
              <a:rPr lang="en-GB" sz="1900" b="0">
                <a:solidFill>
                  <a:srgbClr val="2F2F2F">
                    <a:lumMod val="50000"/>
                  </a:srgbClr>
                </a:solidFill>
                <a:effectLst/>
                <a:latin typeface="Times New Roman" panose="02020603050405020304" pitchFamily="18" charset="0"/>
                <a:cs typeface="Times New Roman" panose="02020603050405020304" pitchFamily="18" charset="0"/>
              </a:rPr>
              <a:t>package BDSIM as well as FLUKA.</a:t>
            </a:r>
            <a:endParaRPr lang="en-GB" sz="1900" b="0" dirty="0">
              <a:solidFill>
                <a:srgbClr val="2F2F2F">
                  <a:lumMod val="50000"/>
                </a:srgbClr>
              </a:solidFill>
              <a:effectLst/>
              <a:latin typeface="Times New Roman" panose="02020603050405020304" pitchFamily="18" charset="0"/>
              <a:cs typeface="Times New Roman" panose="02020603050405020304" pitchFamily="18" charset="0"/>
            </a:endParaRPr>
          </a:p>
          <a:p>
            <a:r>
              <a:rPr lang="en-GB" sz="1900" b="0" dirty="0">
                <a:solidFill>
                  <a:srgbClr val="2F2F2F">
                    <a:lumMod val="50000"/>
                  </a:srgbClr>
                </a:solidFill>
                <a:latin typeface="Times New Roman" panose="02020603050405020304" pitchFamily="18" charset="0"/>
                <a:cs typeface="Times New Roman" panose="02020603050405020304" pitchFamily="18" charset="0"/>
              </a:rPr>
              <a:t>Ideal to share models and input for users for their simulations.</a:t>
            </a:r>
          </a:p>
          <a:p>
            <a:r>
              <a:rPr lang="en-GB" sz="1900" b="0" dirty="0">
                <a:solidFill>
                  <a:srgbClr val="2F2F2F">
                    <a:lumMod val="50000"/>
                  </a:srgbClr>
                </a:solidFill>
                <a:latin typeface="Times New Roman" panose="02020603050405020304" pitchFamily="18" charset="0"/>
                <a:cs typeface="Times New Roman" panose="02020603050405020304" pitchFamily="18" charset="0"/>
              </a:rPr>
              <a:t>Detailed simulation for T9 low momentum electron beam to validate detector response for CALICE/DRD6.</a:t>
            </a:r>
          </a:p>
          <a:p>
            <a:r>
              <a:rPr lang="en-GB" sz="1900" b="0" dirty="0">
                <a:effectLst/>
                <a:latin typeface="Times New Roman" panose="02020603050405020304" pitchFamily="18" charset="0"/>
                <a:cs typeface="Times New Roman" panose="02020603050405020304" pitchFamily="18" charset="0"/>
              </a:rPr>
              <a:t>P42 BDSIM model with all beamline material finalised</a:t>
            </a:r>
          </a:p>
          <a:p>
            <a:pPr lvl="1"/>
            <a:r>
              <a:rPr lang="en-GB" sz="1700" dirty="0">
                <a:latin typeface="Times New Roman" panose="02020603050405020304" pitchFamily="18" charset="0"/>
                <a:cs typeface="Times New Roman" panose="02020603050405020304" pitchFamily="18" charset="0"/>
              </a:rPr>
              <a:t>Validation with </a:t>
            </a:r>
            <a:r>
              <a:rPr lang="en-GB" sz="1700" b="0" dirty="0">
                <a:effectLst/>
                <a:latin typeface="Times New Roman" panose="02020603050405020304" pitchFamily="18" charset="0"/>
                <a:cs typeface="Times New Roman" panose="02020603050405020304" pitchFamily="18" charset="0"/>
              </a:rPr>
              <a:t>activation pattern. Very good agreement!</a:t>
            </a:r>
          </a:p>
          <a:p>
            <a:pPr lvl="1"/>
            <a:r>
              <a:rPr lang="en-GB" sz="1700" b="0" dirty="0">
                <a:effectLst/>
                <a:latin typeface="Times New Roman" panose="02020603050405020304" pitchFamily="18" charset="0"/>
                <a:cs typeface="Times New Roman" panose="02020603050405020304" pitchFamily="18" charset="0"/>
              </a:rPr>
              <a:t>Verified with FLUKA model of XTAX region</a:t>
            </a:r>
          </a:p>
          <a:p>
            <a:pPr lvl="1"/>
            <a:r>
              <a:rPr lang="en-GB" sz="1700" b="0" dirty="0">
                <a:effectLst/>
                <a:latin typeface="Times New Roman" panose="02020603050405020304" pitchFamily="18" charset="0"/>
                <a:cs typeface="Times New Roman" panose="02020603050405020304" pitchFamily="18" charset="0"/>
              </a:rPr>
              <a:t>Informing engineering decisions for the HI-ECN3 project.</a:t>
            </a:r>
          </a:p>
          <a:p>
            <a:pPr lvl="1"/>
            <a:r>
              <a:rPr lang="en-GB" sz="1700" b="0" dirty="0">
                <a:effectLst/>
                <a:latin typeface="Times New Roman" panose="02020603050405020304" pitchFamily="18" charset="0"/>
                <a:cs typeface="Times New Roman" panose="02020603050405020304" pitchFamily="18" charset="0"/>
              </a:rPr>
              <a:t>To be used for muon background studies for </a:t>
            </a:r>
            <a:r>
              <a:rPr lang="en-GB" sz="1700" b="0" dirty="0" err="1">
                <a:effectLst/>
                <a:latin typeface="Times New Roman" panose="02020603050405020304" pitchFamily="18" charset="0"/>
                <a:cs typeface="Times New Roman" panose="02020603050405020304" pitchFamily="18" charset="0"/>
              </a:rPr>
              <a:t>SHiP</a:t>
            </a:r>
            <a:r>
              <a:rPr lang="en-GB" sz="1700" b="0" dirty="0">
                <a:effectLst/>
                <a:latin typeface="Times New Roman" panose="02020603050405020304" pitchFamily="18" charset="0"/>
                <a:cs typeface="Times New Roman" panose="02020603050405020304" pitchFamily="18" charset="0"/>
              </a:rPr>
              <a:t>.</a:t>
            </a:r>
            <a:endParaRPr lang="en-GB" sz="1700" b="0" dirty="0">
              <a:latin typeface="Times New Roman" panose="02020603050405020304" pitchFamily="18" charset="0"/>
              <a:cs typeface="Times New Roman" panose="02020603050405020304" pitchFamily="18" charset="0"/>
            </a:endParaRPr>
          </a:p>
          <a:p>
            <a:pPr lvl="1">
              <a:spcBef>
                <a:spcPts val="0"/>
              </a:spcBef>
            </a:pPr>
            <a:endParaRPr lang="en-GB" sz="1700" dirty="0">
              <a:latin typeface="Times New Roman" panose="02020603050405020304" pitchFamily="18" charset="0"/>
              <a:cs typeface="Times New Roman" panose="02020603050405020304" pitchFamily="18" charset="0"/>
            </a:endParaRPr>
          </a:p>
          <a:p>
            <a:endParaRPr lang="en-GB" sz="1800"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buNone/>
            </a:pPr>
            <a:endParaRPr lang="en-GB" dirty="0">
              <a:solidFill>
                <a:srgbClr val="2F2F2F">
                  <a:lumMod val="50000"/>
                </a:srgbClr>
              </a:solidFill>
              <a:latin typeface="Times New Roman" panose="02020603050405020304" pitchFamily="18" charset="0"/>
              <a:cs typeface="Times New Roman" panose="02020603050405020304" pitchFamily="18" charset="0"/>
            </a:endParaRPr>
          </a:p>
          <a:p>
            <a:endParaRPr lang="en-GB" sz="1800" b="0" dirty="0">
              <a:latin typeface="Times New Roman" panose="02020603050405020304" pitchFamily="18" charset="0"/>
              <a:cs typeface="Times New Roman" panose="02020603050405020304" pitchFamily="18" charset="0"/>
              <a:sym typeface="Wingdings" pitchFamily="2" charset="2"/>
            </a:endParaRPr>
          </a:p>
          <a:p>
            <a:pPr lvl="1"/>
            <a:endParaRPr lang="en-GB" b="0" dirty="0">
              <a:latin typeface="Times New Roman" panose="02020603050405020304" pitchFamily="18" charset="0"/>
              <a:cs typeface="Times New Roman" panose="02020603050405020304" pitchFamily="18" charset="0"/>
            </a:endParaRPr>
          </a:p>
          <a:p>
            <a:endParaRPr lang="en-GB" sz="18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DF8AAAF8-D32E-AAE1-B39F-EE15194067E1}"/>
              </a:ext>
            </a:extLst>
          </p:cNvPr>
          <p:cNvSpPr>
            <a:spLocks noGrp="1"/>
          </p:cNvSpPr>
          <p:nvPr>
            <p:ph type="title"/>
          </p:nvPr>
        </p:nvSpPr>
        <p:spPr/>
        <p:txBody>
          <a:bodyPr/>
          <a:lstStyle/>
          <a:p>
            <a:r>
              <a:rPr lang="en-GB" dirty="0"/>
              <a:t>Beamline Modelling</a:t>
            </a:r>
          </a:p>
        </p:txBody>
      </p:sp>
      <p:sp>
        <p:nvSpPr>
          <p:cNvPr id="4" name="Date Placeholder 3">
            <a:extLst>
              <a:ext uri="{FF2B5EF4-FFF2-40B4-BE49-F238E27FC236}">
                <a16:creationId xmlns:a16="http://schemas.microsoft.com/office/drawing/2014/main" id="{630F65D1-22B6-428E-649E-A1AD4630E647}"/>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FB001935-7158-2C22-D562-1A27AB3882CC}"/>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151ACDA8-BAE0-E4EF-7232-F32A0B37C1D2}"/>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7" name="Picture 6">
            <a:extLst>
              <a:ext uri="{FF2B5EF4-FFF2-40B4-BE49-F238E27FC236}">
                <a16:creationId xmlns:a16="http://schemas.microsoft.com/office/drawing/2014/main" id="{C47B35C5-23F3-4433-1C47-8B870D369348}"/>
              </a:ext>
            </a:extLst>
          </p:cNvPr>
          <p:cNvPicPr>
            <a:picLocks noChangeAspect="1"/>
          </p:cNvPicPr>
          <p:nvPr/>
        </p:nvPicPr>
        <p:blipFill>
          <a:blip r:embed="rId2"/>
          <a:stretch>
            <a:fillRect/>
          </a:stretch>
        </p:blipFill>
        <p:spPr>
          <a:xfrm>
            <a:off x="6914246" y="94530"/>
            <a:ext cx="3444287" cy="2313800"/>
          </a:xfrm>
          <a:prstGeom prst="rect">
            <a:avLst/>
          </a:prstGeom>
        </p:spPr>
      </p:pic>
      <p:sp>
        <p:nvSpPr>
          <p:cNvPr id="9" name="TextBox 8">
            <a:extLst>
              <a:ext uri="{FF2B5EF4-FFF2-40B4-BE49-F238E27FC236}">
                <a16:creationId xmlns:a16="http://schemas.microsoft.com/office/drawing/2014/main" id="{6DBE5CDD-ACBE-A0B0-3F30-D42658172CA8}"/>
              </a:ext>
            </a:extLst>
          </p:cNvPr>
          <p:cNvSpPr txBox="1"/>
          <p:nvPr/>
        </p:nvSpPr>
        <p:spPr>
          <a:xfrm>
            <a:off x="7392144" y="229577"/>
            <a:ext cx="1795363" cy="184666"/>
          </a:xfrm>
          <a:prstGeom prst="rect">
            <a:avLst/>
          </a:prstGeom>
          <a:noFill/>
        </p:spPr>
        <p:txBody>
          <a:bodyPr wrap="none" lIns="0" tIns="0" rIns="0" bIns="0" rtlCol="0">
            <a:spAutoFit/>
          </a:bodyPr>
          <a:lstStyle/>
          <a:p>
            <a:pPr algn="l"/>
            <a:r>
              <a:rPr lang="en-GB" sz="1200" b="1" dirty="0">
                <a:solidFill>
                  <a:srgbClr val="000000"/>
                </a:solidFill>
              </a:rPr>
              <a:t>T9: 1 GeV electron beam</a:t>
            </a:r>
          </a:p>
        </p:txBody>
      </p:sp>
      <p:pic>
        <p:nvPicPr>
          <p:cNvPr id="11" name="Picture 10">
            <a:extLst>
              <a:ext uri="{FF2B5EF4-FFF2-40B4-BE49-F238E27FC236}">
                <a16:creationId xmlns:a16="http://schemas.microsoft.com/office/drawing/2014/main" id="{945A8C34-996D-0DD2-946A-F2309BCF3166}"/>
              </a:ext>
            </a:extLst>
          </p:cNvPr>
          <p:cNvPicPr/>
          <p:nvPr/>
        </p:nvPicPr>
        <p:blipFill>
          <a:blip r:embed="rId3"/>
          <a:srcRect t="20199"/>
          <a:stretch/>
        </p:blipFill>
        <p:spPr>
          <a:xfrm>
            <a:off x="6989790" y="3835932"/>
            <a:ext cx="5096373" cy="2366635"/>
          </a:xfrm>
          <a:prstGeom prst="rect">
            <a:avLst/>
          </a:prstGeom>
          <a:ln w="0">
            <a:noFill/>
          </a:ln>
        </p:spPr>
      </p:pic>
      <p:sp>
        <p:nvSpPr>
          <p:cNvPr id="12" name="TextBox 1">
            <a:extLst>
              <a:ext uri="{FF2B5EF4-FFF2-40B4-BE49-F238E27FC236}">
                <a16:creationId xmlns:a16="http://schemas.microsoft.com/office/drawing/2014/main" id="{7998595C-8D41-63E7-863E-8EC6EF3F39B4}"/>
              </a:ext>
            </a:extLst>
          </p:cNvPr>
          <p:cNvSpPr/>
          <p:nvPr/>
        </p:nvSpPr>
        <p:spPr>
          <a:xfrm>
            <a:off x="7896200" y="4134275"/>
            <a:ext cx="2088232" cy="369332"/>
          </a:xfrm>
          <a:prstGeom prst="rect">
            <a:avLst/>
          </a:prstGeom>
          <a:noFill/>
        </p:spPr>
        <p:txBody>
          <a:bodyPr wrap="square" lIns="0" tIns="0" rIns="0" bIns="0" rtlCol="0">
            <a:spAutoFit/>
          </a:bodyPr>
          <a:lstStyle/>
          <a:p>
            <a:r>
              <a:rPr lang="en-GB" sz="1200" b="1" dirty="0">
                <a:solidFill>
                  <a:srgbClr val="000000"/>
                </a:solidFill>
              </a:rPr>
              <a:t>Simulated proton losses and 2023 RP survey</a:t>
            </a:r>
          </a:p>
        </p:txBody>
      </p:sp>
      <p:pic>
        <p:nvPicPr>
          <p:cNvPr id="14" name="Picture 13">
            <a:extLst>
              <a:ext uri="{FF2B5EF4-FFF2-40B4-BE49-F238E27FC236}">
                <a16:creationId xmlns:a16="http://schemas.microsoft.com/office/drawing/2014/main" id="{CA3FFBF2-2FB3-40BD-5273-2F05ACF20F19}"/>
              </a:ext>
            </a:extLst>
          </p:cNvPr>
          <p:cNvPicPr>
            <a:picLocks noChangeAspect="1"/>
          </p:cNvPicPr>
          <p:nvPr/>
        </p:nvPicPr>
        <p:blipFill>
          <a:blip r:embed="rId4"/>
          <a:srcRect b="39554"/>
          <a:stretch/>
        </p:blipFill>
        <p:spPr>
          <a:xfrm>
            <a:off x="9149855" y="1577458"/>
            <a:ext cx="2898254" cy="2239435"/>
          </a:xfrm>
          <a:prstGeom prst="rect">
            <a:avLst/>
          </a:prstGeom>
        </p:spPr>
      </p:pic>
      <p:sp>
        <p:nvSpPr>
          <p:cNvPr id="10" name="TextBox 9">
            <a:extLst>
              <a:ext uri="{FF2B5EF4-FFF2-40B4-BE49-F238E27FC236}">
                <a16:creationId xmlns:a16="http://schemas.microsoft.com/office/drawing/2014/main" id="{C0C777E1-0C64-427E-5F5F-C91C5753414D}"/>
              </a:ext>
            </a:extLst>
          </p:cNvPr>
          <p:cNvSpPr txBox="1"/>
          <p:nvPr/>
        </p:nvSpPr>
        <p:spPr>
          <a:xfrm>
            <a:off x="7402345" y="2687393"/>
            <a:ext cx="2151102" cy="276999"/>
          </a:xfrm>
          <a:prstGeom prst="rect">
            <a:avLst/>
          </a:prstGeom>
          <a:noFill/>
        </p:spPr>
        <p:txBody>
          <a:bodyPr wrap="square" lIns="0" tIns="0" rIns="0" bIns="0" rtlCol="0">
            <a:spAutoFit/>
          </a:bodyPr>
          <a:lstStyle/>
          <a:p>
            <a:pPr algn="l"/>
            <a:r>
              <a:rPr lang="en-GB" sz="900" dirty="0">
                <a:solidFill>
                  <a:srgbClr val="000000"/>
                </a:solidFill>
              </a:rPr>
              <a:t>Energy resolution for CALICE crystal calorimeter</a:t>
            </a:r>
          </a:p>
        </p:txBody>
      </p:sp>
    </p:spTree>
    <p:extLst>
      <p:ext uri="{BB962C8B-B14F-4D97-AF65-F5344CB8AC3E}">
        <p14:creationId xmlns:p14="http://schemas.microsoft.com/office/powerpoint/2010/main" val="3526315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AFA96-1801-0226-CE37-D5F925517E6A}"/>
              </a:ext>
            </a:extLst>
          </p:cNvPr>
          <p:cNvSpPr>
            <a:spLocks noGrp="1"/>
          </p:cNvSpPr>
          <p:nvPr>
            <p:ph type="title"/>
          </p:nvPr>
        </p:nvSpPr>
        <p:spPr>
          <a:xfrm>
            <a:off x="407988" y="373593"/>
            <a:ext cx="11376025" cy="532871"/>
          </a:xfrm>
        </p:spPr>
        <p:txBody>
          <a:bodyPr/>
          <a:lstStyle/>
          <a:p>
            <a:r>
              <a:rPr lang="en-CH" dirty="0"/>
              <a:t>Beam Trajectory through T4 and along P42</a:t>
            </a:r>
          </a:p>
        </p:txBody>
      </p:sp>
      <p:pic>
        <p:nvPicPr>
          <p:cNvPr id="9" name="Content Placeholder 8" descr="A graph with blue lines and red and blue text&#10;&#10;Description automatically generated">
            <a:extLst>
              <a:ext uri="{FF2B5EF4-FFF2-40B4-BE49-F238E27FC236}">
                <a16:creationId xmlns:a16="http://schemas.microsoft.com/office/drawing/2014/main" id="{70836765-26D3-5443-77E5-FC9117F72824}"/>
              </a:ext>
            </a:extLst>
          </p:cNvPr>
          <p:cNvPicPr>
            <a:picLocks noGrp="1" noChangeAspect="1"/>
          </p:cNvPicPr>
          <p:nvPr>
            <p:ph sz="half" idx="1"/>
          </p:nvPr>
        </p:nvPicPr>
        <p:blipFill>
          <a:blip r:embed="rId2"/>
          <a:stretch>
            <a:fillRect/>
          </a:stretch>
        </p:blipFill>
        <p:spPr>
          <a:xfrm>
            <a:off x="8616280" y="3583030"/>
            <a:ext cx="3542595" cy="2656946"/>
          </a:xfrm>
        </p:spPr>
      </p:pic>
      <p:sp>
        <p:nvSpPr>
          <p:cNvPr id="5" name="Date Placeholder 4">
            <a:extLst>
              <a:ext uri="{FF2B5EF4-FFF2-40B4-BE49-F238E27FC236}">
                <a16:creationId xmlns:a16="http://schemas.microsoft.com/office/drawing/2014/main" id="{CF4DEFA1-14EF-3A9F-68BD-E5F1BF8131CC}"/>
              </a:ext>
            </a:extLst>
          </p:cNvPr>
          <p:cNvSpPr>
            <a:spLocks noGrp="1"/>
          </p:cNvSpPr>
          <p:nvPr>
            <p:ph type="dt" sz="half" idx="10"/>
          </p:nvPr>
        </p:nvSpPr>
        <p:spPr/>
        <p:txBody>
          <a:bodyPr/>
          <a:lstStyle/>
          <a:p>
            <a:r>
              <a:rPr lang="de-CH"/>
              <a:t>10.12.24</a:t>
            </a:r>
            <a:endParaRPr lang="en-US" dirty="0"/>
          </a:p>
        </p:txBody>
      </p:sp>
      <p:sp>
        <p:nvSpPr>
          <p:cNvPr id="6" name="Footer Placeholder 5">
            <a:extLst>
              <a:ext uri="{FF2B5EF4-FFF2-40B4-BE49-F238E27FC236}">
                <a16:creationId xmlns:a16="http://schemas.microsoft.com/office/drawing/2014/main" id="{AA46CF26-E08C-6D2B-3645-F6948110C7A1}"/>
              </a:ext>
            </a:extLst>
          </p:cNvPr>
          <p:cNvSpPr>
            <a:spLocks noGrp="1"/>
          </p:cNvSpPr>
          <p:nvPr>
            <p:ph type="ftr" sz="quarter" idx="11"/>
          </p:nvPr>
        </p:nvSpPr>
        <p:spPr/>
        <p:txBody>
          <a:bodyPr/>
          <a:lstStyle/>
          <a:p>
            <a:r>
              <a:rPr lang="en-US"/>
              <a:t>D. Banerjee | JAPW24</a:t>
            </a:r>
            <a:endParaRPr lang="en-US" dirty="0"/>
          </a:p>
        </p:txBody>
      </p:sp>
      <p:sp>
        <p:nvSpPr>
          <p:cNvPr id="7" name="Slide Number Placeholder 6">
            <a:extLst>
              <a:ext uri="{FF2B5EF4-FFF2-40B4-BE49-F238E27FC236}">
                <a16:creationId xmlns:a16="http://schemas.microsoft.com/office/drawing/2014/main" id="{9F9FCD8E-F0D6-6C79-F66A-661103B2422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11" name="Content Placeholder 10" descr="A graph with blue lines and orange dots&#10;&#10;Description automatically generated">
            <a:extLst>
              <a:ext uri="{FF2B5EF4-FFF2-40B4-BE49-F238E27FC236}">
                <a16:creationId xmlns:a16="http://schemas.microsoft.com/office/drawing/2014/main" id="{6D64BC1A-5A5A-D58D-80E1-66548BD2A3B0}"/>
              </a:ext>
            </a:extLst>
          </p:cNvPr>
          <p:cNvPicPr>
            <a:picLocks noGrp="1" noChangeAspect="1"/>
          </p:cNvPicPr>
          <p:nvPr>
            <p:ph sz="half" idx="2"/>
          </p:nvPr>
        </p:nvPicPr>
        <p:blipFill>
          <a:blip r:embed="rId3"/>
          <a:stretch>
            <a:fillRect/>
          </a:stretch>
        </p:blipFill>
        <p:spPr>
          <a:xfrm>
            <a:off x="8616281" y="902901"/>
            <a:ext cx="3542594" cy="2656946"/>
          </a:xfrm>
        </p:spPr>
      </p:pic>
      <p:sp>
        <p:nvSpPr>
          <p:cNvPr id="12" name="TextBox 11">
            <a:extLst>
              <a:ext uri="{FF2B5EF4-FFF2-40B4-BE49-F238E27FC236}">
                <a16:creationId xmlns:a16="http://schemas.microsoft.com/office/drawing/2014/main" id="{7F3EBAFF-BA1B-0C35-B0B2-5837D9EEADEF}"/>
              </a:ext>
            </a:extLst>
          </p:cNvPr>
          <p:cNvSpPr txBox="1"/>
          <p:nvPr/>
        </p:nvSpPr>
        <p:spPr>
          <a:xfrm>
            <a:off x="423450" y="4216439"/>
            <a:ext cx="8336845" cy="2092881"/>
          </a:xfrm>
          <a:prstGeom prst="rect">
            <a:avLst/>
          </a:prstGeom>
          <a:noFill/>
        </p:spPr>
        <p:txBody>
          <a:bodyPr wrap="square" lIns="0" tIns="0" rIns="0" bIns="0" rtlCol="0">
            <a:spAutoFit/>
          </a:bodyPr>
          <a:lstStyle/>
          <a:p>
            <a:pPr marL="342900" indent="-342900" algn="l">
              <a:buFont typeface="Arial" panose="020B0604020202020204" pitchFamily="34" charset="0"/>
              <a:buChar char="•"/>
            </a:pPr>
            <a:r>
              <a:rPr lang="en-GB" sz="1700" noProof="0">
                <a:solidFill>
                  <a:srgbClr val="191919"/>
                </a:solidFill>
                <a:latin typeface="Times New Roman" panose="02020603050405020304" pitchFamily="18" charset="0"/>
                <a:cs typeface="Times New Roman" panose="02020603050405020304" pitchFamily="18" charset="0"/>
              </a:rPr>
              <a:t>Investigated impact of T4 Wobbling on beam trajectory in P42.</a:t>
            </a:r>
          </a:p>
          <a:p>
            <a:pPr marL="342900" indent="-342900" algn="l">
              <a:buFont typeface="Arial" panose="020B0604020202020204" pitchFamily="34" charset="0"/>
              <a:buChar char="•"/>
            </a:pPr>
            <a:r>
              <a:rPr lang="en-GB" sz="1700" noProof="0" dirty="0">
                <a:solidFill>
                  <a:srgbClr val="191919"/>
                </a:solidFill>
                <a:latin typeface="Times New Roman" panose="02020603050405020304" pitchFamily="18" charset="0"/>
                <a:cs typeface="Times New Roman" panose="02020603050405020304" pitchFamily="18" charset="0"/>
              </a:rPr>
              <a:t>Beam distributions measured with BSGs in TT24 and P42.</a:t>
            </a:r>
          </a:p>
          <a:p>
            <a:pPr marL="342900" indent="-342900" algn="l">
              <a:buFont typeface="Arial" panose="020B0604020202020204" pitchFamily="34" charset="0"/>
              <a:buChar char="•"/>
            </a:pPr>
            <a:r>
              <a:rPr lang="en-GB" sz="1700" noProof="0" dirty="0">
                <a:solidFill>
                  <a:srgbClr val="191919"/>
                </a:solidFill>
                <a:latin typeface="Times New Roman" panose="02020603050405020304" pitchFamily="18" charset="0"/>
                <a:cs typeface="Times New Roman" panose="02020603050405020304" pitchFamily="18" charset="0"/>
              </a:rPr>
              <a:t>Constrained mean position in TT24 through measurement. Horizontal angle obtained through fit to grid data</a:t>
            </a:r>
          </a:p>
          <a:p>
            <a:pPr marL="342900" indent="-342900">
              <a:buFont typeface="Arial" panose="020B0604020202020204" pitchFamily="34" charset="0"/>
              <a:buChar char="•"/>
            </a:pPr>
            <a:r>
              <a:rPr lang="en-GB" sz="1700" noProof="0" dirty="0">
                <a:solidFill>
                  <a:srgbClr val="191919"/>
                </a:solidFill>
                <a:latin typeface="Times New Roman" panose="02020603050405020304" pitchFamily="18" charset="0"/>
                <a:cs typeface="Times New Roman" panose="02020603050405020304" pitchFamily="18" charset="0"/>
              </a:rPr>
              <a:t>Result is sensitive to auto-steering on T4</a:t>
            </a:r>
          </a:p>
          <a:p>
            <a:pPr marL="800100" lvl="1" indent="-342900">
              <a:buFont typeface="Arial" panose="020B0604020202020204" pitchFamily="34" charset="0"/>
              <a:buChar char="•"/>
            </a:pPr>
            <a:r>
              <a:rPr lang="en-GB" sz="1700" noProof="0" dirty="0">
                <a:solidFill>
                  <a:srgbClr val="191919"/>
                </a:solidFill>
                <a:latin typeface="Times New Roman" panose="02020603050405020304" pitchFamily="18" charset="0"/>
                <a:cs typeface="Times New Roman" panose="02020603050405020304" pitchFamily="18" charset="0"/>
              </a:rPr>
              <a:t>Important to move TBIU/D to horizontal position of split foils.</a:t>
            </a:r>
          </a:p>
          <a:p>
            <a:pPr marL="800100" lvl="1" indent="-342900">
              <a:buFont typeface="Arial" panose="020B0604020202020204" pitchFamily="34" charset="0"/>
              <a:buChar char="•"/>
            </a:pPr>
            <a:r>
              <a:rPr lang="en-GB" sz="1700" noProof="0" dirty="0">
                <a:solidFill>
                  <a:srgbClr val="191919"/>
                </a:solidFill>
                <a:latin typeface="Times New Roman" panose="02020603050405020304" pitchFamily="18" charset="0"/>
                <a:cs typeface="Times New Roman" panose="02020603050405020304" pitchFamily="18" charset="0"/>
              </a:rPr>
              <a:t>Test will be redone in 2025 with correct TBIU/D position and without auto-pilot and adding a degaussing of wobbling magnets between different wobbling settings.</a:t>
            </a:r>
          </a:p>
        </p:txBody>
      </p:sp>
      <p:sp>
        <p:nvSpPr>
          <p:cNvPr id="14" name="TextBox 13">
            <a:extLst>
              <a:ext uri="{FF2B5EF4-FFF2-40B4-BE49-F238E27FC236}">
                <a16:creationId xmlns:a16="http://schemas.microsoft.com/office/drawing/2014/main" id="{33DB9A55-C328-28BB-AEE2-17758B068356}"/>
              </a:ext>
            </a:extLst>
          </p:cNvPr>
          <p:cNvSpPr txBox="1"/>
          <p:nvPr/>
        </p:nvSpPr>
        <p:spPr>
          <a:xfrm>
            <a:off x="9552383" y="828721"/>
            <a:ext cx="2304256" cy="215444"/>
          </a:xfrm>
          <a:prstGeom prst="rect">
            <a:avLst/>
          </a:prstGeom>
          <a:noFill/>
        </p:spPr>
        <p:txBody>
          <a:bodyPr wrap="square" lIns="0" tIns="0" rIns="0" bIns="0" rtlCol="0">
            <a:spAutoFit/>
          </a:bodyPr>
          <a:lstStyle/>
          <a:p>
            <a:pPr algn="ctr"/>
            <a:r>
              <a:rPr lang="en-CH" sz="1400" dirty="0">
                <a:solidFill>
                  <a:srgbClr val="191919"/>
                </a:solidFill>
              </a:rPr>
              <a:t>Negative Wobbling</a:t>
            </a:r>
          </a:p>
        </p:txBody>
      </p:sp>
      <p:sp>
        <p:nvSpPr>
          <p:cNvPr id="3" name="TextBox 2">
            <a:extLst>
              <a:ext uri="{FF2B5EF4-FFF2-40B4-BE49-F238E27FC236}">
                <a16:creationId xmlns:a16="http://schemas.microsoft.com/office/drawing/2014/main" id="{184BCBC9-070E-0F5D-9C23-98D6A06D6A4C}"/>
              </a:ext>
            </a:extLst>
          </p:cNvPr>
          <p:cNvSpPr txBox="1"/>
          <p:nvPr/>
        </p:nvSpPr>
        <p:spPr>
          <a:xfrm>
            <a:off x="9552383" y="3452125"/>
            <a:ext cx="2304256" cy="215444"/>
          </a:xfrm>
          <a:prstGeom prst="rect">
            <a:avLst/>
          </a:prstGeom>
          <a:noFill/>
        </p:spPr>
        <p:txBody>
          <a:bodyPr wrap="square" lIns="0" tIns="0" rIns="0" bIns="0" rtlCol="0">
            <a:spAutoFit/>
          </a:bodyPr>
          <a:lstStyle/>
          <a:p>
            <a:pPr algn="ctr"/>
            <a:r>
              <a:rPr lang="en-CH" sz="1400" dirty="0">
                <a:solidFill>
                  <a:srgbClr val="191919"/>
                </a:solidFill>
              </a:rPr>
              <a:t>Positive Wobbling</a:t>
            </a:r>
          </a:p>
        </p:txBody>
      </p:sp>
      <p:pic>
        <p:nvPicPr>
          <p:cNvPr id="8" name="Picture 7" descr="A diagram of a graph&#10;&#10;Description automatically generated with medium confidence">
            <a:extLst>
              <a:ext uri="{FF2B5EF4-FFF2-40B4-BE49-F238E27FC236}">
                <a16:creationId xmlns:a16="http://schemas.microsoft.com/office/drawing/2014/main" id="{B967FBAF-C439-48A2-0B4E-57065FE2B7F9}"/>
              </a:ext>
            </a:extLst>
          </p:cNvPr>
          <p:cNvPicPr>
            <a:picLocks noChangeAspect="1"/>
          </p:cNvPicPr>
          <p:nvPr/>
        </p:nvPicPr>
        <p:blipFill>
          <a:blip r:embed="rId4"/>
          <a:srcRect l="7094" t="9035" r="7672" b="4219"/>
          <a:stretch/>
        </p:blipFill>
        <p:spPr>
          <a:xfrm>
            <a:off x="701568" y="908720"/>
            <a:ext cx="6186520" cy="3362240"/>
          </a:xfrm>
          <a:prstGeom prst="rect">
            <a:avLst/>
          </a:prstGeom>
        </p:spPr>
      </p:pic>
      <p:sp>
        <p:nvSpPr>
          <p:cNvPr id="10" name="TextBox 9">
            <a:extLst>
              <a:ext uri="{FF2B5EF4-FFF2-40B4-BE49-F238E27FC236}">
                <a16:creationId xmlns:a16="http://schemas.microsoft.com/office/drawing/2014/main" id="{523D067C-B9CB-553D-B9B0-6C344A8329C3}"/>
              </a:ext>
            </a:extLst>
          </p:cNvPr>
          <p:cNvSpPr txBox="1"/>
          <p:nvPr/>
        </p:nvSpPr>
        <p:spPr>
          <a:xfrm>
            <a:off x="6940456" y="1391397"/>
            <a:ext cx="1819839" cy="1723549"/>
          </a:xfrm>
          <a:prstGeom prst="rect">
            <a:avLst/>
          </a:prstGeom>
          <a:noFill/>
        </p:spPr>
        <p:txBody>
          <a:bodyPr wrap="square" lIns="0" tIns="0" rIns="0" bIns="0" rtlCol="0">
            <a:spAutoFit/>
          </a:bodyPr>
          <a:lstStyle/>
          <a:p>
            <a:pPr algn="l"/>
            <a:r>
              <a:rPr lang="en-CH" sz="1400" dirty="0">
                <a:solidFill>
                  <a:srgbClr val="191919"/>
                </a:solidFill>
                <a:latin typeface="Times New Roman" panose="02020603050405020304" pitchFamily="18" charset="0"/>
                <a:cs typeface="Times New Roman" panose="02020603050405020304" pitchFamily="18" charset="0"/>
              </a:rPr>
              <a:t>Orange: Mean position with 1σ obtained from profile fit to grid data</a:t>
            </a:r>
          </a:p>
          <a:p>
            <a:pPr algn="l"/>
            <a:r>
              <a:rPr lang="en-CH" sz="1400" dirty="0">
                <a:solidFill>
                  <a:srgbClr val="191919"/>
                </a:solidFill>
                <a:latin typeface="Times New Roman" panose="02020603050405020304" pitchFamily="18" charset="0"/>
                <a:cs typeface="Times New Roman" panose="02020603050405020304" pitchFamily="18" charset="0"/>
              </a:rPr>
              <a:t>Blue: SFTPRO optics in TT24; mean position with 1σ envelope obtained from fit of intial angle to match grid data</a:t>
            </a:r>
          </a:p>
        </p:txBody>
      </p:sp>
    </p:spTree>
    <p:extLst>
      <p:ext uri="{BB962C8B-B14F-4D97-AF65-F5344CB8AC3E}">
        <p14:creationId xmlns:p14="http://schemas.microsoft.com/office/powerpoint/2010/main" val="125896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6745A3-C69E-9C71-CF04-0677AC9735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F73585-4241-E74A-6E54-BBA530838B82}"/>
              </a:ext>
            </a:extLst>
          </p:cNvPr>
          <p:cNvSpPr>
            <a:spLocks noGrp="1"/>
          </p:cNvSpPr>
          <p:nvPr>
            <p:ph type="ctrTitle"/>
          </p:nvPr>
        </p:nvSpPr>
        <p:spPr/>
        <p:txBody>
          <a:bodyPr/>
          <a:lstStyle/>
          <a:p>
            <a:r>
              <a:rPr lang="en-GB" dirty="0"/>
              <a:t>Controls, Data &amp; Automation</a:t>
            </a:r>
          </a:p>
        </p:txBody>
      </p:sp>
      <p:sp>
        <p:nvSpPr>
          <p:cNvPr id="4" name="Date Placeholder 3">
            <a:extLst>
              <a:ext uri="{FF2B5EF4-FFF2-40B4-BE49-F238E27FC236}">
                <a16:creationId xmlns:a16="http://schemas.microsoft.com/office/drawing/2014/main" id="{BFC27A43-BAEB-740D-E733-18FE0362E431}"/>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77985F80-D9C9-9082-229F-62196863C2D4}"/>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5865E0BF-100C-8C66-B2A6-EA8F0D3EE9C7}"/>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9841119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4D9A9-2822-714F-F12F-1F97ADAA3245}"/>
            </a:ext>
          </a:extLst>
        </p:cNvPr>
        <p:cNvGrpSpPr/>
        <p:nvPr/>
      </p:nvGrpSpPr>
      <p:grpSpPr>
        <a:xfrm>
          <a:off x="0" y="0"/>
          <a:ext cx="0" cy="0"/>
          <a:chOff x="0" y="0"/>
          <a:chExt cx="0" cy="0"/>
        </a:xfrm>
      </p:grpSpPr>
      <p:pic>
        <p:nvPicPr>
          <p:cNvPr id="7" name="Picture 6" descr="A screenshot of a computer&#10;&#10;Description automatically generated">
            <a:extLst>
              <a:ext uri="{FF2B5EF4-FFF2-40B4-BE49-F238E27FC236}">
                <a16:creationId xmlns:a16="http://schemas.microsoft.com/office/drawing/2014/main" id="{2E078FE6-F70D-202A-D282-E24752CBF113}"/>
              </a:ext>
            </a:extLst>
          </p:cNvPr>
          <p:cNvPicPr>
            <a:picLocks noChangeAspect="1"/>
          </p:cNvPicPr>
          <p:nvPr/>
        </p:nvPicPr>
        <p:blipFill>
          <a:blip r:embed="rId2"/>
          <a:srcRect l="30750" t="39459" r="22762" b="19035"/>
          <a:stretch/>
        </p:blipFill>
        <p:spPr>
          <a:xfrm>
            <a:off x="7392144" y="809062"/>
            <a:ext cx="4752528" cy="2651967"/>
          </a:xfrm>
          <a:prstGeom prst="rect">
            <a:avLst/>
          </a:prstGeom>
        </p:spPr>
      </p:pic>
      <p:sp>
        <p:nvSpPr>
          <p:cNvPr id="2" name="Content Placeholder 1">
            <a:extLst>
              <a:ext uri="{FF2B5EF4-FFF2-40B4-BE49-F238E27FC236}">
                <a16:creationId xmlns:a16="http://schemas.microsoft.com/office/drawing/2014/main" id="{B8201758-61B5-DB28-3086-C61F85159C73}"/>
              </a:ext>
            </a:extLst>
          </p:cNvPr>
          <p:cNvSpPr>
            <a:spLocks noGrp="1"/>
          </p:cNvSpPr>
          <p:nvPr>
            <p:ph idx="1"/>
          </p:nvPr>
        </p:nvSpPr>
        <p:spPr>
          <a:xfrm>
            <a:off x="354744" y="980728"/>
            <a:ext cx="7299711" cy="4608512"/>
          </a:xfrm>
        </p:spPr>
        <p:txBody>
          <a:bodyPr/>
          <a:lstStyle/>
          <a:p>
            <a:pPr>
              <a:spcBef>
                <a:spcPts val="400"/>
              </a:spcBef>
            </a:pPr>
            <a:r>
              <a:rPr lang="en-GB" sz="1900" b="0" dirty="0">
                <a:latin typeface="Times New Roman" panose="02020603050405020304" pitchFamily="18" charset="0"/>
                <a:cs typeface="Times New Roman" panose="02020603050405020304" pitchFamily="18" charset="0"/>
              </a:rPr>
              <a:t>In frame of NACONS </a:t>
            </a:r>
            <a:r>
              <a:rPr lang="en-GB" sz="1900" b="0" dirty="0">
                <a:solidFill>
                  <a:srgbClr val="2F2F2F">
                    <a:lumMod val="50000"/>
                  </a:srgbClr>
                </a:solidFill>
                <a:latin typeface="Times New Roman" panose="02020603050405020304" pitchFamily="18" charset="0"/>
                <a:cs typeface="Times New Roman" panose="02020603050405020304" pitchFamily="18" charset="0"/>
              </a:rPr>
              <a:t>a</a:t>
            </a:r>
            <a:r>
              <a:rPr lang="en-GB" sz="1900" b="0" dirty="0">
                <a:solidFill>
                  <a:srgbClr val="2F2F2F">
                    <a:lumMod val="50000"/>
                  </a:srgbClr>
                </a:solidFill>
                <a:effectLst/>
                <a:latin typeface="Times New Roman" panose="02020603050405020304" pitchFamily="18" charset="0"/>
                <a:cs typeface="Times New Roman" panose="02020603050405020304" pitchFamily="18" charset="0"/>
              </a:rPr>
              <a:t>im to bring CESAR closer to Accelerator Controls with possible introduction of high-level parameters.</a:t>
            </a:r>
          </a:p>
          <a:p>
            <a:pPr>
              <a:spcBef>
                <a:spcPts val="400"/>
              </a:spcBef>
            </a:pPr>
            <a:r>
              <a:rPr lang="en-GB" sz="1900" b="0" dirty="0">
                <a:latin typeface="Times New Roman" panose="02020603050405020304" pitchFamily="18" charset="0"/>
                <a:cs typeface="Times New Roman" panose="02020603050405020304" pitchFamily="18" charset="0"/>
              </a:rPr>
              <a:t>CESAR stays in maintenance mode until its end of life planned for LS3.</a:t>
            </a:r>
            <a:endParaRPr lang="en-GB" sz="1900" b="0" dirty="0">
              <a:solidFill>
                <a:srgbClr val="2F2F2F">
                  <a:lumMod val="50000"/>
                </a:srgbClr>
              </a:solidFill>
              <a:latin typeface="Times New Roman" panose="02020603050405020304" pitchFamily="18" charset="0"/>
              <a:cs typeface="Times New Roman" panose="02020603050405020304" pitchFamily="18" charset="0"/>
            </a:endParaRPr>
          </a:p>
          <a:p>
            <a:pPr>
              <a:spcBef>
                <a:spcPts val="400"/>
              </a:spcBef>
            </a:pPr>
            <a:r>
              <a:rPr lang="en-GB" sz="1900" b="0" dirty="0">
                <a:latin typeface="Times New Roman" panose="02020603050405020304" pitchFamily="18" charset="0"/>
                <a:cs typeface="Times New Roman" panose="02020603050405020304" pitchFamily="18" charset="0"/>
              </a:rPr>
              <a:t>Highlights of 2024:</a:t>
            </a:r>
          </a:p>
          <a:p>
            <a:pPr lvl="1">
              <a:spcBef>
                <a:spcPts val="400"/>
              </a:spcBef>
            </a:pPr>
            <a:r>
              <a:rPr lang="en-GB" sz="1700" b="0" dirty="0">
                <a:latin typeface="Times New Roman" panose="02020603050405020304" pitchFamily="18" charset="0"/>
                <a:cs typeface="Times New Roman" panose="02020603050405020304" pitchFamily="18" charset="0"/>
              </a:rPr>
              <a:t>LSA has been adapted to handle Experimental Areas settings management.</a:t>
            </a:r>
          </a:p>
          <a:p>
            <a:pPr lvl="1">
              <a:spcBef>
                <a:spcPts val="400"/>
              </a:spcBef>
            </a:pPr>
            <a:r>
              <a:rPr lang="en-GB" sz="1700" b="0" dirty="0">
                <a:latin typeface="Times New Roman" panose="02020603050405020304" pitchFamily="18" charset="0"/>
                <a:cs typeface="Times New Roman" panose="02020603050405020304" pitchFamily="18" charset="0"/>
              </a:rPr>
              <a:t>LSA for model-based controls, with the first model of North Area P42 (</a:t>
            </a:r>
            <a:r>
              <a:rPr lang="en-GB" sz="1700" b="0" dirty="0">
                <a:latin typeface="Times New Roman" panose="02020603050405020304" pitchFamily="18" charset="0"/>
                <a:cs typeface="Times New Roman" panose="02020603050405020304" pitchFamily="18" charset="0"/>
                <a:hlinkClick r:id="rId3"/>
              </a:rPr>
              <a:t>control of steerers tested</a:t>
            </a:r>
            <a:r>
              <a:rPr lang="en-GB" sz="1700" b="0" dirty="0">
                <a:latin typeface="Times New Roman" panose="02020603050405020304" pitchFamily="18" charset="0"/>
                <a:cs typeface="Times New Roman" panose="02020603050405020304" pitchFamily="18" charset="0"/>
              </a:rPr>
              <a:t>).</a:t>
            </a:r>
          </a:p>
          <a:p>
            <a:pPr marL="889180" lvl="2" indent="-343080">
              <a:lnSpc>
                <a:spcPct val="90000"/>
              </a:lnSpc>
              <a:spcBef>
                <a:spcPts val="400"/>
              </a:spcBef>
              <a:buClr>
                <a:srgbClr val="171717"/>
              </a:buClr>
              <a:buFont typeface="Arial"/>
              <a:buChar char="•"/>
            </a:pPr>
            <a:r>
              <a:rPr lang="en-GB" sz="1700" b="0" strike="noStrike" spc="-1" dirty="0">
                <a:solidFill>
                  <a:srgbClr val="000000"/>
                </a:solidFill>
                <a:latin typeface="Times New Roman" panose="02020603050405020304" pitchFamily="18" charset="0"/>
                <a:cs typeface="Times New Roman" panose="02020603050405020304" pitchFamily="18" charset="0"/>
              </a:rPr>
              <a:t>Currents set and verified without beam. Set ±10µrad in all Trims.</a:t>
            </a:r>
          </a:p>
          <a:p>
            <a:pPr marL="889180" lvl="2" indent="-343080">
              <a:lnSpc>
                <a:spcPct val="90000"/>
              </a:lnSpc>
              <a:spcBef>
                <a:spcPts val="400"/>
              </a:spcBef>
              <a:buClr>
                <a:srgbClr val="171717"/>
              </a:buClr>
              <a:buFont typeface="Arial"/>
              <a:buChar char="•"/>
            </a:pPr>
            <a:r>
              <a:rPr lang="en-GB" sz="1700" b="0" strike="noStrike" spc="-1" dirty="0">
                <a:solidFill>
                  <a:srgbClr val="000000"/>
                </a:solidFill>
                <a:latin typeface="Times New Roman" panose="02020603050405020304" pitchFamily="18" charset="0"/>
                <a:cs typeface="Times New Roman" panose="02020603050405020304" pitchFamily="18" charset="0"/>
              </a:rPr>
              <a:t>Momentum scaling verified (important for NA)</a:t>
            </a:r>
          </a:p>
          <a:p>
            <a:pPr marL="889180" lvl="2" indent="-343080">
              <a:lnSpc>
                <a:spcPct val="90000"/>
              </a:lnSpc>
              <a:spcBef>
                <a:spcPts val="400"/>
              </a:spcBef>
              <a:buClr>
                <a:srgbClr val="171717"/>
              </a:buClr>
              <a:buFont typeface="Arial"/>
              <a:buChar char="•"/>
            </a:pPr>
            <a:r>
              <a:rPr lang="en-GB" sz="1700" b="0" strike="noStrike" spc="-1" dirty="0">
                <a:solidFill>
                  <a:srgbClr val="000000"/>
                </a:solidFill>
                <a:latin typeface="Times New Roman" panose="02020603050405020304" pitchFamily="18" charset="0"/>
                <a:cs typeface="Times New Roman" panose="02020603050405020304" pitchFamily="18" charset="0"/>
              </a:rPr>
              <a:t>Can now be used for steering MDs  </a:t>
            </a:r>
            <a:endParaRPr lang="en-GB" sz="1700" b="0" dirty="0">
              <a:latin typeface="Times New Roman" panose="02020603050405020304" pitchFamily="18" charset="0"/>
              <a:cs typeface="Times New Roman" panose="02020603050405020304" pitchFamily="18" charset="0"/>
            </a:endParaRPr>
          </a:p>
          <a:p>
            <a:pPr lvl="1">
              <a:spcBef>
                <a:spcPts val="400"/>
              </a:spcBef>
            </a:pPr>
            <a:r>
              <a:rPr lang="en-GB" sz="1700" b="0" dirty="0" err="1">
                <a:latin typeface="Times New Roman" panose="02020603050405020304" pitchFamily="18" charset="0"/>
                <a:cs typeface="Times New Roman" panose="02020603050405020304" pitchFamily="18" charset="0"/>
              </a:rPr>
              <a:t>InCA</a:t>
            </a:r>
            <a:r>
              <a:rPr lang="en-GB" sz="1700" b="0" dirty="0">
                <a:latin typeface="Times New Roman" panose="02020603050405020304" pitchFamily="18" charset="0"/>
                <a:cs typeface="Times New Roman" panose="02020603050405020304" pitchFamily="18" charset="0"/>
              </a:rPr>
              <a:t> instances for East Area/North Area are in place.</a:t>
            </a:r>
          </a:p>
          <a:p>
            <a:pPr lvl="1">
              <a:spcBef>
                <a:spcPts val="400"/>
              </a:spcBef>
            </a:pPr>
            <a:r>
              <a:rPr lang="en-GB" sz="1700" b="0" dirty="0">
                <a:latin typeface="Times New Roman" panose="02020603050405020304" pitchFamily="18" charset="0"/>
                <a:cs typeface="Times New Roman" panose="02020603050405020304" pitchFamily="18" charset="0"/>
              </a:rPr>
              <a:t>Ongoing collaborative effort (</a:t>
            </a:r>
            <a:r>
              <a:rPr lang="en-GB" sz="1700" b="1" dirty="0">
                <a:latin typeface="Times New Roman" panose="02020603050405020304" pitchFamily="18" charset="0"/>
                <a:cs typeface="Times New Roman" panose="02020603050405020304" pitchFamily="18" charset="0"/>
              </a:rPr>
              <a:t>BE-CSS, SY-BI, BE-CEM, BE-EA</a:t>
            </a:r>
            <a:r>
              <a:rPr lang="en-GB" sz="1700" b="0" dirty="0">
                <a:latin typeface="Times New Roman" panose="02020603050405020304" pitchFamily="18" charset="0"/>
                <a:cs typeface="Times New Roman" panose="02020603050405020304" pitchFamily="18" charset="0"/>
              </a:rPr>
              <a:t>), to replace CESAR Virtual server with UCAP, </a:t>
            </a:r>
            <a:r>
              <a:rPr lang="en-GB" sz="1700" b="0" dirty="0">
                <a:latin typeface="Times New Roman" panose="02020603050405020304" pitchFamily="18" charset="0"/>
                <a:cs typeface="Times New Roman" panose="02020603050405020304" pitchFamily="18" charset="0"/>
                <a:hlinkClick r:id="rId4"/>
              </a:rPr>
              <a:t>https://edms.cern.ch/document/3095571</a:t>
            </a:r>
            <a:r>
              <a:rPr lang="en-GB" sz="1700" b="0" dirty="0">
                <a:latin typeface="Times New Roman" panose="02020603050405020304" pitchFamily="18" charset="0"/>
                <a:cs typeface="Times New Roman" panose="02020603050405020304" pitchFamily="18" charset="0"/>
              </a:rPr>
              <a:t>.</a:t>
            </a:r>
          </a:p>
          <a:p>
            <a:pPr lvl="1">
              <a:spcBef>
                <a:spcPts val="400"/>
              </a:spcBef>
            </a:pPr>
            <a:r>
              <a:rPr lang="en-GB" sz="1700" b="0" dirty="0">
                <a:latin typeface="Times New Roman" panose="02020603050405020304" pitchFamily="18" charset="0"/>
                <a:cs typeface="Times New Roman" panose="02020603050405020304" pitchFamily="18" charset="0"/>
              </a:rPr>
              <a:t>Prototyping with Sequencer to automate LSA beam process loading and more.</a:t>
            </a:r>
          </a:p>
          <a:p>
            <a:pPr lvl="1">
              <a:spcBef>
                <a:spcPts val="400"/>
              </a:spcBef>
            </a:pPr>
            <a:endParaRPr lang="en-GB" sz="1700" dirty="0">
              <a:latin typeface="Times New Roman" panose="02020603050405020304" pitchFamily="18" charset="0"/>
              <a:cs typeface="Times New Roman" panose="02020603050405020304" pitchFamily="18" charset="0"/>
            </a:endParaRPr>
          </a:p>
          <a:p>
            <a:pPr>
              <a:spcBef>
                <a:spcPts val="400"/>
              </a:spcBef>
            </a:pPr>
            <a:endParaRPr lang="en-GB" dirty="0">
              <a:solidFill>
                <a:srgbClr val="2F2F2F">
                  <a:lumMod val="50000"/>
                </a:srgbClr>
              </a:solidFill>
              <a:latin typeface="Times New Roman" panose="02020603050405020304" pitchFamily="18" charset="0"/>
              <a:cs typeface="Times New Roman" panose="02020603050405020304" pitchFamily="18" charset="0"/>
            </a:endParaRPr>
          </a:p>
          <a:p>
            <a:pPr marL="366712" lvl="1" indent="0">
              <a:spcBef>
                <a:spcPts val="400"/>
              </a:spcBef>
              <a:buNone/>
            </a:pPr>
            <a:endParaRPr lang="en-GB" dirty="0">
              <a:solidFill>
                <a:srgbClr val="2F2F2F">
                  <a:lumMod val="50000"/>
                </a:srgbClr>
              </a:solidFill>
              <a:latin typeface="Times New Roman" panose="02020603050405020304" pitchFamily="18" charset="0"/>
              <a:cs typeface="Times New Roman" panose="02020603050405020304" pitchFamily="18" charset="0"/>
            </a:endParaRPr>
          </a:p>
          <a:p>
            <a:pPr>
              <a:spcBef>
                <a:spcPts val="400"/>
              </a:spcBef>
            </a:pPr>
            <a:endParaRPr lang="en-GB" b="0" dirty="0">
              <a:latin typeface="Times New Roman" panose="02020603050405020304" pitchFamily="18" charset="0"/>
              <a:cs typeface="Times New Roman" panose="02020603050405020304" pitchFamily="18" charset="0"/>
              <a:sym typeface="Wingdings" pitchFamily="2" charset="2"/>
            </a:endParaRPr>
          </a:p>
          <a:p>
            <a:pPr lvl="1">
              <a:spcBef>
                <a:spcPts val="400"/>
              </a:spcBef>
            </a:pPr>
            <a:endParaRPr lang="en-GB" sz="1500" b="0" dirty="0">
              <a:latin typeface="Times New Roman" panose="02020603050405020304" pitchFamily="18" charset="0"/>
              <a:cs typeface="Times New Roman" panose="02020603050405020304" pitchFamily="18" charset="0"/>
            </a:endParaRPr>
          </a:p>
          <a:p>
            <a:pPr>
              <a:spcBef>
                <a:spcPts val="400"/>
              </a:spcBef>
            </a:pPr>
            <a:endParaRPr lang="en-GB" sz="18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9C528C-C7D6-FF3C-EAE2-CC28A33A9704}"/>
              </a:ext>
            </a:extLst>
          </p:cNvPr>
          <p:cNvSpPr>
            <a:spLocks noGrp="1"/>
          </p:cNvSpPr>
          <p:nvPr>
            <p:ph type="title"/>
          </p:nvPr>
        </p:nvSpPr>
        <p:spPr/>
        <p:txBody>
          <a:bodyPr/>
          <a:lstStyle/>
          <a:p>
            <a:r>
              <a:rPr lang="en-GB" dirty="0"/>
              <a:t>CESAR-LSA Integration</a:t>
            </a:r>
          </a:p>
        </p:txBody>
      </p:sp>
      <p:sp>
        <p:nvSpPr>
          <p:cNvPr id="4" name="Date Placeholder 3">
            <a:extLst>
              <a:ext uri="{FF2B5EF4-FFF2-40B4-BE49-F238E27FC236}">
                <a16:creationId xmlns:a16="http://schemas.microsoft.com/office/drawing/2014/main" id="{3624E73E-7D2F-9982-1BE5-52E453267BBB}"/>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6573A575-C490-6E57-EBC1-A03F2166C917}"/>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1825163C-8468-0254-3017-7BE5DEAECAE3}"/>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9" name="TextBox 8">
            <a:extLst>
              <a:ext uri="{FF2B5EF4-FFF2-40B4-BE49-F238E27FC236}">
                <a16:creationId xmlns:a16="http://schemas.microsoft.com/office/drawing/2014/main" id="{48413572-F4C6-E278-36F1-52E538FC000D}"/>
              </a:ext>
            </a:extLst>
          </p:cNvPr>
          <p:cNvSpPr txBox="1"/>
          <p:nvPr/>
        </p:nvSpPr>
        <p:spPr>
          <a:xfrm>
            <a:off x="9912424" y="174288"/>
            <a:ext cx="2009268" cy="276999"/>
          </a:xfrm>
          <a:prstGeom prst="rect">
            <a:avLst/>
          </a:prstGeom>
          <a:noFill/>
        </p:spPr>
        <p:txBody>
          <a:bodyPr wrap="none" lIns="0" tIns="0" rIns="0" bIns="0" rtlCol="0">
            <a:spAutoFit/>
          </a:bodyPr>
          <a:lstStyle/>
          <a:p>
            <a:pPr algn="l"/>
            <a:r>
              <a:rPr lang="en-GB" dirty="0"/>
              <a:t>M. </a:t>
            </a:r>
            <a:r>
              <a:rPr lang="en-GB" dirty="0" err="1"/>
              <a:t>Peryt</a:t>
            </a:r>
            <a:r>
              <a:rPr lang="en-GB" dirty="0"/>
              <a:t>, T. Oliveira</a:t>
            </a:r>
          </a:p>
        </p:txBody>
      </p:sp>
      <p:pic>
        <p:nvPicPr>
          <p:cNvPr id="10" name="Picture 9" descr="A screenshot of a computer&#10;&#10;Description automatically generated">
            <a:extLst>
              <a:ext uri="{FF2B5EF4-FFF2-40B4-BE49-F238E27FC236}">
                <a16:creationId xmlns:a16="http://schemas.microsoft.com/office/drawing/2014/main" id="{9B3800D1-0CCD-2B57-AD9B-5F003EB22E89}"/>
              </a:ext>
            </a:extLst>
          </p:cNvPr>
          <p:cNvPicPr>
            <a:picLocks noChangeAspect="1"/>
          </p:cNvPicPr>
          <p:nvPr/>
        </p:nvPicPr>
        <p:blipFill>
          <a:blip r:embed="rId5"/>
          <a:srcRect r="18993" b="16538"/>
          <a:stretch/>
        </p:blipFill>
        <p:spPr>
          <a:xfrm>
            <a:off x="7654455" y="3648503"/>
            <a:ext cx="4267237" cy="2410049"/>
          </a:xfrm>
          <a:prstGeom prst="rect">
            <a:avLst/>
          </a:prstGeom>
        </p:spPr>
      </p:pic>
      <p:sp>
        <p:nvSpPr>
          <p:cNvPr id="11" name="TextBox 10">
            <a:extLst>
              <a:ext uri="{FF2B5EF4-FFF2-40B4-BE49-F238E27FC236}">
                <a16:creationId xmlns:a16="http://schemas.microsoft.com/office/drawing/2014/main" id="{515D8921-7217-9E5D-1304-79FC14D3ACC6}"/>
              </a:ext>
            </a:extLst>
          </p:cNvPr>
          <p:cNvSpPr txBox="1"/>
          <p:nvPr/>
        </p:nvSpPr>
        <p:spPr>
          <a:xfrm>
            <a:off x="8616280" y="3374106"/>
            <a:ext cx="2952328" cy="216024"/>
          </a:xfrm>
          <a:prstGeom prst="rect">
            <a:avLst/>
          </a:prstGeom>
          <a:noFill/>
        </p:spPr>
        <p:txBody>
          <a:bodyPr wrap="square" lIns="0" tIns="0" rIns="0" bIns="0" rtlCol="0">
            <a:spAutoFit/>
          </a:bodyPr>
          <a:lstStyle/>
          <a:p>
            <a:pPr algn="l"/>
            <a:r>
              <a:rPr lang="en-CH" sz="1400" dirty="0">
                <a:solidFill>
                  <a:srgbClr val="191919"/>
                </a:solidFill>
              </a:rPr>
              <a:t>Momentum Scaling with LSA</a:t>
            </a:r>
          </a:p>
        </p:txBody>
      </p:sp>
    </p:spTree>
    <p:extLst>
      <p:ext uri="{BB962C8B-B14F-4D97-AF65-F5344CB8AC3E}">
        <p14:creationId xmlns:p14="http://schemas.microsoft.com/office/powerpoint/2010/main" val="3301191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16EC4-A60A-B741-B4CC-4AE7B04FC8E0}"/>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842252D-C737-11D6-E587-2A511B5B0DA7}"/>
              </a:ext>
            </a:extLst>
          </p:cNvPr>
          <p:cNvPicPr>
            <a:picLocks noChangeAspect="1"/>
          </p:cNvPicPr>
          <p:nvPr/>
        </p:nvPicPr>
        <p:blipFill>
          <a:blip r:embed="rId2"/>
          <a:stretch>
            <a:fillRect/>
          </a:stretch>
        </p:blipFill>
        <p:spPr>
          <a:xfrm>
            <a:off x="6192344" y="1610530"/>
            <a:ext cx="5989746" cy="3351224"/>
          </a:xfrm>
          <a:prstGeom prst="rect">
            <a:avLst/>
          </a:prstGeom>
        </p:spPr>
      </p:pic>
      <p:sp>
        <p:nvSpPr>
          <p:cNvPr id="2" name="Title 1">
            <a:extLst>
              <a:ext uri="{FF2B5EF4-FFF2-40B4-BE49-F238E27FC236}">
                <a16:creationId xmlns:a16="http://schemas.microsoft.com/office/drawing/2014/main" id="{62D0B2E3-5F6A-B2B5-C135-18C0E581DB71}"/>
              </a:ext>
            </a:extLst>
          </p:cNvPr>
          <p:cNvSpPr>
            <a:spLocks noGrp="1"/>
          </p:cNvSpPr>
          <p:nvPr>
            <p:ph type="title"/>
          </p:nvPr>
        </p:nvSpPr>
        <p:spPr>
          <a:xfrm>
            <a:off x="191344" y="260648"/>
            <a:ext cx="10515600" cy="658276"/>
          </a:xfrm>
        </p:spPr>
        <p:txBody>
          <a:bodyPr>
            <a:normAutofit/>
          </a:bodyPr>
          <a:lstStyle/>
          <a:p>
            <a:r>
              <a:rPr lang="en-GB" dirty="0"/>
              <a:t>Experimental Areas Controls – next steps</a:t>
            </a:r>
          </a:p>
        </p:txBody>
      </p:sp>
      <p:sp>
        <p:nvSpPr>
          <p:cNvPr id="3" name="Content Placeholder 2">
            <a:extLst>
              <a:ext uri="{FF2B5EF4-FFF2-40B4-BE49-F238E27FC236}">
                <a16:creationId xmlns:a16="http://schemas.microsoft.com/office/drawing/2014/main" id="{78CE15B5-74CC-4D96-8A63-EC685A7079F7}"/>
              </a:ext>
            </a:extLst>
          </p:cNvPr>
          <p:cNvSpPr>
            <a:spLocks noGrp="1"/>
          </p:cNvSpPr>
          <p:nvPr>
            <p:ph idx="1"/>
          </p:nvPr>
        </p:nvSpPr>
        <p:spPr>
          <a:xfrm>
            <a:off x="407368" y="918924"/>
            <a:ext cx="10855220" cy="5174372"/>
          </a:xfrm>
        </p:spPr>
        <p:txBody>
          <a:bodyPr vert="horz" lIns="0" tIns="0" rIns="0" bIns="0" rtlCol="0">
            <a:noAutofit/>
          </a:bodyPr>
          <a:lstStyle/>
          <a:p>
            <a:pPr marL="342900" indent="-342900">
              <a:lnSpc>
                <a:spcPct val="100000"/>
              </a:lnSpc>
              <a:spcBef>
                <a:spcPts val="400"/>
              </a:spcBef>
              <a:buFont typeface="Arial" panose="020B0604020202020204" pitchFamily="34" charset="0"/>
              <a:buChar char="•"/>
            </a:pPr>
            <a:r>
              <a:rPr lang="en-GB" sz="1900" b="0" dirty="0">
                <a:latin typeface="Times New Roman" panose="02020603050405020304" pitchFamily="18" charset="0"/>
                <a:cs typeface="Times New Roman" panose="02020603050405020304" pitchFamily="18" charset="0"/>
              </a:rPr>
              <a:t>Work on Accelerator Controls for EA is on track: data-driven Synoptics with WRAP + Controls services.</a:t>
            </a:r>
          </a:p>
          <a:p>
            <a:pPr marL="342900" indent="-342900">
              <a:lnSpc>
                <a:spcPct val="100000"/>
              </a:lnSpc>
              <a:spcBef>
                <a:spcPts val="400"/>
              </a:spcBef>
              <a:buFont typeface="Arial" panose="020B0604020202020204" pitchFamily="34" charset="0"/>
              <a:buChar char="•"/>
            </a:pPr>
            <a:r>
              <a:rPr lang="en-GB" sz="1900" b="0" dirty="0">
                <a:latin typeface="Times New Roman" panose="02020603050405020304" pitchFamily="18" charset="0"/>
                <a:cs typeface="Times New Roman" panose="02020603050405020304" pitchFamily="18" charset="0"/>
              </a:rPr>
              <a:t>End of Q3 2025: MVP* as initial version to validate with the expert users.</a:t>
            </a:r>
          </a:p>
          <a:p>
            <a:pPr marL="628650" lvl="1" indent="-261938">
              <a:spcBef>
                <a:spcPts val="400"/>
              </a:spcBef>
              <a:buFont typeface="Arial" panose="020B0604020202020204" pitchFamily="34" charset="0"/>
            </a:pPr>
            <a:r>
              <a:rPr lang="en-GB" sz="1700" dirty="0">
                <a:latin typeface="Times New Roman" panose="02020603050405020304" pitchFamily="18" charset="0"/>
                <a:cs typeface="Times New Roman" panose="02020603050405020304" pitchFamily="18" charset="0"/>
              </a:rPr>
              <a:t>Data-driven (CCS and Layout).</a:t>
            </a:r>
          </a:p>
          <a:p>
            <a:pPr marL="628650" lvl="1" indent="-261938">
              <a:spcBef>
                <a:spcPts val="400"/>
              </a:spcBef>
              <a:buFont typeface="Arial" panose="020B0604020202020204" pitchFamily="34" charset="0"/>
            </a:pPr>
            <a:r>
              <a:rPr lang="en-GB" sz="1700" dirty="0">
                <a:latin typeface="Times New Roman" panose="02020603050405020304" pitchFamily="18" charset="0"/>
                <a:cs typeface="Times New Roman" panose="02020603050405020304" pitchFamily="18" charset="0"/>
              </a:rPr>
              <a:t>LSA for model-based controls and settings management.</a:t>
            </a:r>
          </a:p>
          <a:p>
            <a:pPr marL="628650" lvl="1" indent="-261938">
              <a:spcBef>
                <a:spcPts val="400"/>
              </a:spcBef>
              <a:buFont typeface="Arial" panose="020B0604020202020204" pitchFamily="34" charset="0"/>
            </a:pPr>
            <a:r>
              <a:rPr lang="en-GB" sz="1700" dirty="0">
                <a:latin typeface="Times New Roman" panose="02020603050405020304" pitchFamily="18" charset="0"/>
                <a:cs typeface="Times New Roman" panose="02020603050405020304" pitchFamily="18" charset="0"/>
              </a:rPr>
              <a:t>RBAC for authorization.</a:t>
            </a:r>
          </a:p>
          <a:p>
            <a:pPr marL="628650" lvl="1" indent="-261938">
              <a:spcBef>
                <a:spcPts val="400"/>
              </a:spcBef>
              <a:buFont typeface="Arial" panose="020B0604020202020204" pitchFamily="34" charset="0"/>
            </a:pPr>
            <a:r>
              <a:rPr lang="en-GB" sz="1700" dirty="0">
                <a:latin typeface="Times New Roman" panose="02020603050405020304" pitchFamily="18" charset="0"/>
                <a:cs typeface="Times New Roman" panose="02020603050405020304" pitchFamily="18" charset="0"/>
              </a:rPr>
              <a:t>UCAP/FESA as device servers.</a:t>
            </a:r>
          </a:p>
          <a:p>
            <a:pPr marL="628650" lvl="1" indent="-261938">
              <a:spcBef>
                <a:spcPts val="400"/>
              </a:spcBef>
              <a:buFont typeface="Arial" panose="020B0604020202020204" pitchFamily="34" charset="0"/>
            </a:pPr>
            <a:r>
              <a:rPr lang="en-GB" sz="1700" dirty="0">
                <a:latin typeface="Times New Roman" panose="02020603050405020304" pitchFamily="18" charset="0"/>
                <a:cs typeface="Times New Roman" panose="02020603050405020304" pitchFamily="18" charset="0"/>
              </a:rPr>
              <a:t>Sequencer integration for settings loading and access commands.</a:t>
            </a:r>
          </a:p>
          <a:p>
            <a:pPr marL="342900" indent="-342900">
              <a:lnSpc>
                <a:spcPct val="100000"/>
              </a:lnSpc>
              <a:spcBef>
                <a:spcPts val="400"/>
              </a:spcBef>
              <a:buFont typeface="Arial" panose="020B0604020202020204" pitchFamily="34" charset="0"/>
              <a:buChar char="•"/>
            </a:pPr>
            <a:r>
              <a:rPr lang="en-GB" sz="1900" b="0" dirty="0">
                <a:latin typeface="Times New Roman" panose="02020603050405020304" pitchFamily="18" charset="0"/>
                <a:cs typeface="Times New Roman" panose="02020603050405020304" pitchFamily="18" charset="0"/>
              </a:rPr>
              <a:t>End of 2025: first PRO version aimed at the end-user</a:t>
            </a:r>
          </a:p>
          <a:p>
            <a:pPr marL="342900" indent="-342900">
              <a:lnSpc>
                <a:spcPct val="100000"/>
              </a:lnSpc>
              <a:spcBef>
                <a:spcPts val="400"/>
              </a:spcBef>
              <a:buFont typeface="Arial" panose="020B0604020202020204" pitchFamily="34" charset="0"/>
              <a:buChar char="•"/>
            </a:pPr>
            <a:r>
              <a:rPr lang="en-GB" sz="1900" b="0" dirty="0">
                <a:latin typeface="Times New Roman" panose="02020603050405020304" pitchFamily="18" charset="0"/>
                <a:cs typeface="Times New Roman" panose="02020603050405020304" pitchFamily="18" charset="0"/>
              </a:rPr>
              <a:t>Staged deployment one beamline at a time</a:t>
            </a:r>
          </a:p>
          <a:p>
            <a:pPr marL="628650" lvl="1" indent="-261938">
              <a:spcBef>
                <a:spcPts val="400"/>
              </a:spcBef>
              <a:buFont typeface="Arial" panose="020B0604020202020204" pitchFamily="34" charset="0"/>
            </a:pPr>
            <a:r>
              <a:rPr lang="en-GB" sz="1700" dirty="0">
                <a:latin typeface="Times New Roman" panose="02020603050405020304" pitchFamily="18" charset="0"/>
                <a:cs typeface="Times New Roman" panose="02020603050405020304" pitchFamily="18" charset="0"/>
              </a:rPr>
              <a:t>Progressively replacing CESAR instances</a:t>
            </a:r>
          </a:p>
          <a:p>
            <a:pPr marL="628650" lvl="1" indent="-261938">
              <a:spcBef>
                <a:spcPts val="400"/>
              </a:spcBef>
              <a:buFont typeface="Arial" panose="020B0604020202020204" pitchFamily="34" charset="0"/>
            </a:pPr>
            <a:r>
              <a:rPr lang="en-GB" sz="1700" dirty="0">
                <a:latin typeface="Times New Roman" panose="02020603050405020304" pitchFamily="18" charset="0"/>
                <a:cs typeface="Times New Roman" panose="02020603050405020304" pitchFamily="18" charset="0"/>
              </a:rPr>
              <a:t>Careful deployment to be transparent to operation.</a:t>
            </a:r>
          </a:p>
          <a:p>
            <a:pPr marL="343080" indent="-343080" defTabSz="914400">
              <a:lnSpc>
                <a:spcPct val="100000"/>
              </a:lnSpc>
              <a:spcBef>
                <a:spcPts val="400"/>
              </a:spcBef>
              <a:buClr>
                <a:srgbClr val="171717"/>
              </a:buClr>
              <a:buFont typeface="Arial"/>
              <a:buChar char="•"/>
            </a:pPr>
            <a:r>
              <a:rPr lang="en-GB" sz="1900" b="0" spc="-1" dirty="0">
                <a:solidFill>
                  <a:srgbClr val="000000"/>
                </a:solidFill>
                <a:latin typeface="Times New Roman" panose="02020603050405020304" pitchFamily="18" charset="0"/>
                <a:cs typeface="Times New Roman" panose="02020603050405020304" pitchFamily="18" charset="0"/>
              </a:rPr>
              <a:t>YASP Steering to be tested in 2025:</a:t>
            </a:r>
          </a:p>
          <a:p>
            <a:pPr marL="628830" lvl="1" indent="-343080">
              <a:spcBef>
                <a:spcPts val="400"/>
              </a:spcBef>
              <a:buClr>
                <a:srgbClr val="171717"/>
              </a:buClr>
              <a:buFont typeface="Arial"/>
              <a:buChar char="•"/>
            </a:pPr>
            <a:r>
              <a:rPr lang="en-GB" sz="1700" b="0" strike="noStrike" spc="-1" dirty="0">
                <a:solidFill>
                  <a:srgbClr val="000000"/>
                </a:solidFill>
                <a:latin typeface="Times New Roman" panose="02020603050405020304" pitchFamily="18" charset="0"/>
                <a:cs typeface="Times New Roman" panose="02020603050405020304" pitchFamily="18" charset="0"/>
              </a:rPr>
              <a:t>Stitched TT24-P42 optics model now included in YASP.</a:t>
            </a:r>
          </a:p>
          <a:p>
            <a:pPr marL="628830" lvl="1" indent="-343080">
              <a:spcBef>
                <a:spcPts val="400"/>
              </a:spcBef>
              <a:buClr>
                <a:srgbClr val="171717"/>
              </a:buClr>
              <a:buFont typeface="Arial"/>
              <a:buChar char="•"/>
            </a:pPr>
            <a:r>
              <a:rPr lang="en-GB" sz="1700" b="0" strike="noStrike" spc="-1" dirty="0">
                <a:solidFill>
                  <a:srgbClr val="000000"/>
                </a:solidFill>
                <a:latin typeface="Times New Roman" panose="02020603050405020304" pitchFamily="18" charset="0"/>
                <a:cs typeface="Times New Roman" panose="02020603050405020304" pitchFamily="18" charset="0"/>
              </a:rPr>
              <a:t>Patched BSG names showed system worked correctly – awaiting full BSG name update.</a:t>
            </a:r>
          </a:p>
          <a:p>
            <a:pPr marL="304800" indent="-261938">
              <a:lnSpc>
                <a:spcPct val="100000"/>
              </a:lnSpc>
              <a:spcBef>
                <a:spcPts val="400"/>
              </a:spcBef>
              <a:buFont typeface="Arial" panose="020B0604020202020204" pitchFamily="34" charset="0"/>
            </a:pPr>
            <a:endParaRPr lang="en-GB" sz="1700" dirty="0">
              <a:latin typeface="Times New Roman" panose="02020603050405020304" pitchFamily="18" charset="0"/>
              <a:cs typeface="Times New Roman" panose="02020603050405020304" pitchFamily="18" charset="0"/>
            </a:endParaRPr>
          </a:p>
          <a:p>
            <a:pPr marL="342900" indent="-342900">
              <a:lnSpc>
                <a:spcPct val="100000"/>
              </a:lnSpc>
              <a:spcBef>
                <a:spcPts val="400"/>
              </a:spcBef>
              <a:buFont typeface="Arial" panose="020B0604020202020204" pitchFamily="34" charset="0"/>
              <a:buChar char="•"/>
            </a:pPr>
            <a:endParaRPr lang="en-GB" sz="2000" b="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13B18D4-6123-8ACC-FC6B-C00CEA6FF434}"/>
              </a:ext>
            </a:extLst>
          </p:cNvPr>
          <p:cNvSpPr txBox="1"/>
          <p:nvPr/>
        </p:nvSpPr>
        <p:spPr>
          <a:xfrm>
            <a:off x="9912424" y="174288"/>
            <a:ext cx="2009268" cy="276999"/>
          </a:xfrm>
          <a:prstGeom prst="rect">
            <a:avLst/>
          </a:prstGeom>
          <a:noFill/>
        </p:spPr>
        <p:txBody>
          <a:bodyPr wrap="none" lIns="0" tIns="0" rIns="0" bIns="0" rtlCol="0">
            <a:spAutoFit/>
          </a:bodyPr>
          <a:lstStyle/>
          <a:p>
            <a:pPr algn="l"/>
            <a:r>
              <a:rPr lang="en-GB" dirty="0"/>
              <a:t>M. </a:t>
            </a:r>
            <a:r>
              <a:rPr lang="en-GB" dirty="0" err="1"/>
              <a:t>Peryt</a:t>
            </a:r>
            <a:r>
              <a:rPr lang="en-GB" dirty="0"/>
              <a:t>, T. Oliveira</a:t>
            </a:r>
          </a:p>
        </p:txBody>
      </p:sp>
      <p:sp>
        <p:nvSpPr>
          <p:cNvPr id="6" name="Date Placeholder 5">
            <a:extLst>
              <a:ext uri="{FF2B5EF4-FFF2-40B4-BE49-F238E27FC236}">
                <a16:creationId xmlns:a16="http://schemas.microsoft.com/office/drawing/2014/main" id="{BCBC4150-C956-15AE-4FB9-B0E5BDD1BD59}"/>
              </a:ext>
            </a:extLst>
          </p:cNvPr>
          <p:cNvSpPr>
            <a:spLocks noGrp="1"/>
          </p:cNvSpPr>
          <p:nvPr>
            <p:ph type="dt" sz="half" idx="10"/>
          </p:nvPr>
        </p:nvSpPr>
        <p:spPr/>
        <p:txBody>
          <a:bodyPr/>
          <a:lstStyle/>
          <a:p>
            <a:r>
              <a:rPr lang="de-CH"/>
              <a:t>10.12.24</a:t>
            </a:r>
            <a:endParaRPr lang="en-GB"/>
          </a:p>
        </p:txBody>
      </p:sp>
      <p:sp>
        <p:nvSpPr>
          <p:cNvPr id="7" name="Footer Placeholder 6">
            <a:extLst>
              <a:ext uri="{FF2B5EF4-FFF2-40B4-BE49-F238E27FC236}">
                <a16:creationId xmlns:a16="http://schemas.microsoft.com/office/drawing/2014/main" id="{39AA138D-F626-F3EE-0D75-298130575DCD}"/>
              </a:ext>
            </a:extLst>
          </p:cNvPr>
          <p:cNvSpPr>
            <a:spLocks noGrp="1"/>
          </p:cNvSpPr>
          <p:nvPr>
            <p:ph type="ftr" sz="quarter" idx="11"/>
          </p:nvPr>
        </p:nvSpPr>
        <p:spPr/>
        <p:txBody>
          <a:bodyPr/>
          <a:lstStyle/>
          <a:p>
            <a:r>
              <a:rPr lang="en-GB"/>
              <a:t>D. Banerjee | JAPW24</a:t>
            </a:r>
          </a:p>
        </p:txBody>
      </p:sp>
      <p:sp>
        <p:nvSpPr>
          <p:cNvPr id="8" name="Slide Number Placeholder 7">
            <a:extLst>
              <a:ext uri="{FF2B5EF4-FFF2-40B4-BE49-F238E27FC236}">
                <a16:creationId xmlns:a16="http://schemas.microsoft.com/office/drawing/2014/main" id="{29C0C7E4-DF42-BAD6-67CC-1A52C3C79150}"/>
              </a:ext>
            </a:extLst>
          </p:cNvPr>
          <p:cNvSpPr>
            <a:spLocks noGrp="1"/>
          </p:cNvSpPr>
          <p:nvPr>
            <p:ph type="sldNum" sz="quarter" idx="12"/>
          </p:nvPr>
        </p:nvSpPr>
        <p:spPr/>
        <p:txBody>
          <a:bodyPr/>
          <a:lstStyle/>
          <a:p>
            <a:fld id="{E2A17B28-7CF2-444A-B159-8B2AD5E3FDA6}" type="slidenum">
              <a:rPr lang="en-GB" smtClean="0"/>
              <a:t>28</a:t>
            </a:fld>
            <a:endParaRPr lang="en-GB"/>
          </a:p>
        </p:txBody>
      </p:sp>
    </p:spTree>
    <p:extLst>
      <p:ext uri="{BB962C8B-B14F-4D97-AF65-F5344CB8AC3E}">
        <p14:creationId xmlns:p14="http://schemas.microsoft.com/office/powerpoint/2010/main" val="13198941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47E41A-EF33-0B7E-8641-53FD440694C7}"/>
              </a:ext>
            </a:extLst>
          </p:cNvPr>
          <p:cNvSpPr>
            <a:spLocks noGrp="1"/>
          </p:cNvSpPr>
          <p:nvPr>
            <p:ph idx="1"/>
          </p:nvPr>
        </p:nvSpPr>
        <p:spPr>
          <a:xfrm>
            <a:off x="407989" y="1268760"/>
            <a:ext cx="11376024" cy="4608512"/>
          </a:xfrm>
        </p:spPr>
        <p:txBody>
          <a:bodyPr/>
          <a:lstStyle/>
          <a:p>
            <a:pPr marL="342900" indent="-342900">
              <a:buFont typeface="Arial" panose="020B0604020202020204" pitchFamily="34" charset="0"/>
              <a:buChar char="•"/>
            </a:pPr>
            <a:r>
              <a:rPr lang="en-GB" dirty="0"/>
              <a:t>A very productive and intense year with many highlights and challenges.</a:t>
            </a:r>
          </a:p>
          <a:p>
            <a:pPr marL="342900" indent="-342900">
              <a:buFont typeface="Arial" panose="020B0604020202020204" pitchFamily="34" charset="0"/>
              <a:buChar char="•"/>
            </a:pPr>
            <a:r>
              <a:rPr lang="en-GB" dirty="0"/>
              <a:t>A year full of excellent collaborations and achievements. Heartfelt thanks to all groups involved!</a:t>
            </a:r>
          </a:p>
          <a:p>
            <a:pPr marL="342900" indent="-342900">
              <a:buFont typeface="Arial" panose="020B0604020202020204" pitchFamily="34" charset="0"/>
              <a:buChar char="•"/>
            </a:pPr>
            <a:endParaRPr lang="en-GB" dirty="0"/>
          </a:p>
          <a:p>
            <a:endParaRPr lang="en-GB" dirty="0"/>
          </a:p>
        </p:txBody>
      </p:sp>
      <p:sp>
        <p:nvSpPr>
          <p:cNvPr id="3" name="Title 2">
            <a:extLst>
              <a:ext uri="{FF2B5EF4-FFF2-40B4-BE49-F238E27FC236}">
                <a16:creationId xmlns:a16="http://schemas.microsoft.com/office/drawing/2014/main" id="{F3C2E7C1-84FF-406D-211D-5F84F6FE69C6}"/>
              </a:ext>
            </a:extLst>
          </p:cNvPr>
          <p:cNvSpPr>
            <a:spLocks noGrp="1"/>
          </p:cNvSpPr>
          <p:nvPr>
            <p:ph type="title"/>
          </p:nvPr>
        </p:nvSpPr>
        <p:spPr/>
        <p:txBody>
          <a:bodyPr/>
          <a:lstStyle/>
          <a:p>
            <a:r>
              <a:rPr lang="en-GB" dirty="0"/>
              <a:t>Summary</a:t>
            </a:r>
          </a:p>
        </p:txBody>
      </p:sp>
      <p:sp>
        <p:nvSpPr>
          <p:cNvPr id="4" name="Date Placeholder 3">
            <a:extLst>
              <a:ext uri="{FF2B5EF4-FFF2-40B4-BE49-F238E27FC236}">
                <a16:creationId xmlns:a16="http://schemas.microsoft.com/office/drawing/2014/main" id="{DCD351C2-01CF-6E7A-D73A-8A13E08274F6}"/>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A9E4C337-794C-1512-C0B2-CE8ABACD17A9}"/>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8961D078-9AB6-6CB4-87D6-8A6D5A5ED918}"/>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7" name="TextBox 6">
            <a:extLst>
              <a:ext uri="{FF2B5EF4-FFF2-40B4-BE49-F238E27FC236}">
                <a16:creationId xmlns:a16="http://schemas.microsoft.com/office/drawing/2014/main" id="{06896A07-1A9E-F5EB-F2F0-6261DA7F77F0}"/>
              </a:ext>
            </a:extLst>
          </p:cNvPr>
          <p:cNvSpPr txBox="1"/>
          <p:nvPr/>
        </p:nvSpPr>
        <p:spPr>
          <a:xfrm>
            <a:off x="4871864" y="3429000"/>
            <a:ext cx="2005357" cy="492443"/>
          </a:xfrm>
          <a:prstGeom prst="rect">
            <a:avLst/>
          </a:prstGeom>
          <a:noFill/>
        </p:spPr>
        <p:txBody>
          <a:bodyPr wrap="none" lIns="0" tIns="0" rIns="0" bIns="0" rtlCol="0">
            <a:spAutoFit/>
          </a:bodyPr>
          <a:lstStyle/>
          <a:p>
            <a:pPr algn="l"/>
            <a:r>
              <a:rPr lang="en-GB" sz="3200" b="1" i="1" dirty="0">
                <a:solidFill>
                  <a:srgbClr val="000000"/>
                </a:solidFill>
                <a:highlight>
                  <a:srgbClr val="FFFF00"/>
                </a:highlight>
                <a:latin typeface="Times New Roman" panose="02020603050405020304" pitchFamily="18" charset="0"/>
                <a:cs typeface="Times New Roman" panose="02020603050405020304" pitchFamily="18" charset="0"/>
              </a:rPr>
              <a:t>Thank you </a:t>
            </a:r>
          </a:p>
        </p:txBody>
      </p:sp>
    </p:spTree>
    <p:extLst>
      <p:ext uri="{BB962C8B-B14F-4D97-AF65-F5344CB8AC3E}">
        <p14:creationId xmlns:p14="http://schemas.microsoft.com/office/powerpoint/2010/main" val="2565547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CD45E5E-29DA-04A0-4AE8-2C212E1F8F71}"/>
              </a:ext>
            </a:extLst>
          </p:cNvPr>
          <p:cNvPicPr>
            <a:picLocks noChangeAspect="1"/>
          </p:cNvPicPr>
          <p:nvPr/>
        </p:nvPicPr>
        <p:blipFill>
          <a:blip r:embed="rId2"/>
          <a:stretch>
            <a:fillRect/>
          </a:stretch>
        </p:blipFill>
        <p:spPr>
          <a:xfrm>
            <a:off x="7073088" y="980728"/>
            <a:ext cx="5071149" cy="2684726"/>
          </a:xfrm>
          <a:prstGeom prst="rect">
            <a:avLst/>
          </a:prstGeom>
        </p:spPr>
      </p:pic>
      <p:sp>
        <p:nvSpPr>
          <p:cNvPr id="2" name="Content Placeholder 1">
            <a:extLst>
              <a:ext uri="{FF2B5EF4-FFF2-40B4-BE49-F238E27FC236}">
                <a16:creationId xmlns:a16="http://schemas.microsoft.com/office/drawing/2014/main" id="{06A6B853-CC4A-D166-E81E-B26510056A6D}"/>
              </a:ext>
            </a:extLst>
          </p:cNvPr>
          <p:cNvSpPr>
            <a:spLocks noGrp="1"/>
          </p:cNvSpPr>
          <p:nvPr>
            <p:ph idx="1"/>
          </p:nvPr>
        </p:nvSpPr>
        <p:spPr>
          <a:xfrm>
            <a:off x="396628" y="1124744"/>
            <a:ext cx="6851500" cy="4608512"/>
          </a:xfrm>
        </p:spPr>
        <p:txBody>
          <a:bodyPr/>
          <a:lstStyle/>
          <a:p>
            <a:r>
              <a:rPr lang="en-GB" sz="1900" b="0" dirty="0">
                <a:latin typeface="Times New Roman" panose="02020603050405020304" pitchFamily="18" charset="0"/>
                <a:cs typeface="Times New Roman" panose="02020603050405020304" pitchFamily="18" charset="0"/>
              </a:rPr>
              <a:t>The SPS North and the PS East Area are one of the most diverse experimental facilities, serving </a:t>
            </a:r>
            <a:r>
              <a:rPr lang="en-GB" sz="1900" dirty="0">
                <a:latin typeface="Times New Roman" panose="02020603050405020304" pitchFamily="18" charset="0"/>
                <a:cs typeface="Times New Roman" panose="02020603050405020304" pitchFamily="18" charset="0"/>
              </a:rPr>
              <a:t>primary and secondary proton, hadron, electron, muon, and ion beams </a:t>
            </a:r>
            <a:r>
              <a:rPr lang="en-GB" sz="1900" b="0" dirty="0">
                <a:latin typeface="Times New Roman" panose="02020603050405020304" pitchFamily="18" charset="0"/>
                <a:cs typeface="Times New Roman" panose="02020603050405020304" pitchFamily="18" charset="0"/>
              </a:rPr>
              <a:t>to yearly over </a:t>
            </a:r>
            <a:r>
              <a:rPr lang="en-GB" sz="1900" dirty="0">
                <a:latin typeface="Times New Roman" panose="02020603050405020304" pitchFamily="18" charset="0"/>
                <a:cs typeface="Times New Roman" panose="02020603050405020304" pitchFamily="18" charset="0"/>
              </a:rPr>
              <a:t>200 user </a:t>
            </a:r>
            <a:r>
              <a:rPr lang="en-GB" sz="1900" b="0" dirty="0">
                <a:latin typeface="Times New Roman" panose="02020603050405020304" pitchFamily="18" charset="0"/>
                <a:cs typeface="Times New Roman" panose="02020603050405020304" pitchFamily="18" charset="0"/>
              </a:rPr>
              <a:t>teams for fixed target experiments (currently NA61, NA62, NA64e/µ, AMBER), the two large neutrino platform cryostats, to the GIF++, IRRAD/CHARM and CERF irradiation facilities, and to several experimental areas used for detector R&amp;D. </a:t>
            </a:r>
          </a:p>
          <a:p>
            <a:r>
              <a:rPr lang="en-GB" sz="1900" b="0" dirty="0">
                <a:latin typeface="Times New Roman" panose="02020603050405020304" pitchFamily="18" charset="0"/>
                <a:cs typeface="Times New Roman" panose="02020603050405020304" pitchFamily="18" charset="0"/>
              </a:rPr>
              <a:t>There are a total of seven beam lines in the North Area and 4 beam lines in the East Area with attached experimental areas for a combined more than </a:t>
            </a:r>
            <a:r>
              <a:rPr lang="en-GB" sz="1900" dirty="0">
                <a:latin typeface="Times New Roman" panose="02020603050405020304" pitchFamily="18" charset="0"/>
                <a:cs typeface="Times New Roman" panose="02020603050405020304" pitchFamily="18" charset="0"/>
              </a:rPr>
              <a:t>2000 users</a:t>
            </a:r>
            <a:r>
              <a:rPr lang="en-GB" sz="1900" b="0" dirty="0">
                <a:latin typeface="Times New Roman" panose="02020603050405020304" pitchFamily="18" charset="0"/>
                <a:cs typeface="Times New Roman" panose="02020603050405020304" pitchFamily="18" charset="0"/>
              </a:rPr>
              <a:t>.</a:t>
            </a:r>
          </a:p>
          <a:p>
            <a:endParaRPr lang="en-GB" sz="19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D73273C0-1E0A-0C56-05E9-54083A2712DC}"/>
              </a:ext>
            </a:extLst>
          </p:cNvPr>
          <p:cNvSpPr>
            <a:spLocks noGrp="1"/>
          </p:cNvSpPr>
          <p:nvPr>
            <p:ph type="title"/>
          </p:nvPr>
        </p:nvSpPr>
        <p:spPr/>
        <p:txBody>
          <a:bodyPr/>
          <a:lstStyle/>
          <a:p>
            <a:r>
              <a:rPr lang="en-GB" dirty="0"/>
              <a:t>The North and East Area</a:t>
            </a:r>
          </a:p>
        </p:txBody>
      </p:sp>
      <p:sp>
        <p:nvSpPr>
          <p:cNvPr id="4" name="Date Placeholder 3">
            <a:extLst>
              <a:ext uri="{FF2B5EF4-FFF2-40B4-BE49-F238E27FC236}">
                <a16:creationId xmlns:a16="http://schemas.microsoft.com/office/drawing/2014/main" id="{69A57346-0D01-5EDE-8772-7749318BE102}"/>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261D14DC-9137-C9F1-1D0A-E30A127594E1}"/>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1FD7E7F9-EB5B-F11B-C311-79110CA5425D}"/>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descr="A diagram of a diagram&#10;&#10;Description automatically generated">
            <a:extLst>
              <a:ext uri="{FF2B5EF4-FFF2-40B4-BE49-F238E27FC236}">
                <a16:creationId xmlns:a16="http://schemas.microsoft.com/office/drawing/2014/main" id="{16B3C270-87B6-08F0-ABA7-099469B4832D}"/>
              </a:ext>
            </a:extLst>
          </p:cNvPr>
          <p:cNvPicPr>
            <a:picLocks noChangeAspect="1"/>
          </p:cNvPicPr>
          <p:nvPr/>
        </p:nvPicPr>
        <p:blipFill>
          <a:blip r:embed="rId3"/>
          <a:stretch>
            <a:fillRect/>
          </a:stretch>
        </p:blipFill>
        <p:spPr>
          <a:xfrm>
            <a:off x="434830" y="4005064"/>
            <a:ext cx="6304536" cy="2088232"/>
          </a:xfrm>
          <a:prstGeom prst="rect">
            <a:avLst/>
          </a:prstGeom>
        </p:spPr>
      </p:pic>
      <p:sp>
        <p:nvSpPr>
          <p:cNvPr id="11" name="AutoShape 2">
            <a:extLst>
              <a:ext uri="{FF2B5EF4-FFF2-40B4-BE49-F238E27FC236}">
                <a16:creationId xmlns:a16="http://schemas.microsoft.com/office/drawing/2014/main" id="{85EC8FAE-C4F4-74D3-B538-C6E3ACB402F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2" name="Picture 11">
            <a:extLst>
              <a:ext uri="{FF2B5EF4-FFF2-40B4-BE49-F238E27FC236}">
                <a16:creationId xmlns:a16="http://schemas.microsoft.com/office/drawing/2014/main" id="{3A483E44-A086-10F4-9DA4-47F0D2D3B3C3}"/>
              </a:ext>
            </a:extLst>
          </p:cNvPr>
          <p:cNvPicPr>
            <a:picLocks noChangeAspect="1"/>
          </p:cNvPicPr>
          <p:nvPr/>
        </p:nvPicPr>
        <p:blipFill>
          <a:blip r:embed="rId4"/>
          <a:stretch>
            <a:fillRect/>
          </a:stretch>
        </p:blipFill>
        <p:spPr>
          <a:xfrm>
            <a:off x="6873498" y="4460603"/>
            <a:ext cx="5007670" cy="1549432"/>
          </a:xfrm>
          <a:prstGeom prst="rect">
            <a:avLst/>
          </a:prstGeom>
        </p:spPr>
      </p:pic>
    </p:spTree>
    <p:extLst>
      <p:ext uri="{BB962C8B-B14F-4D97-AF65-F5344CB8AC3E}">
        <p14:creationId xmlns:p14="http://schemas.microsoft.com/office/powerpoint/2010/main" val="3564560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31DE0-5BBD-D84E-F2D9-B8067F32BABC}"/>
              </a:ext>
            </a:extLst>
          </p:cNvPr>
          <p:cNvSpPr>
            <a:spLocks noGrp="1"/>
          </p:cNvSpPr>
          <p:nvPr>
            <p:ph type="ctrTitle"/>
          </p:nvPr>
        </p:nvSpPr>
        <p:spPr/>
        <p:txBody>
          <a:bodyPr/>
          <a:lstStyle/>
          <a:p>
            <a:r>
              <a:rPr lang="en-GB" dirty="0"/>
              <a:t>Operation</a:t>
            </a:r>
            <a:br>
              <a:rPr lang="en-GB" dirty="0"/>
            </a:br>
            <a:r>
              <a:rPr lang="en-GB" sz="2000" dirty="0"/>
              <a:t>(Highlights)</a:t>
            </a:r>
          </a:p>
        </p:txBody>
      </p:sp>
      <p:sp>
        <p:nvSpPr>
          <p:cNvPr id="4" name="Date Placeholder 3">
            <a:extLst>
              <a:ext uri="{FF2B5EF4-FFF2-40B4-BE49-F238E27FC236}">
                <a16:creationId xmlns:a16="http://schemas.microsoft.com/office/drawing/2014/main" id="{CC287DF9-C109-2E91-F319-D47C4C23754D}"/>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F5D6D5DF-3613-2453-2924-8390B1538962}"/>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58DCB75D-8116-2591-3339-36DA7A706BFA}"/>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424683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DC368D-32BB-2B76-2DFA-18BA064CF51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7705592-1BBD-C389-4184-DFA80B467CCB}"/>
              </a:ext>
            </a:extLst>
          </p:cNvPr>
          <p:cNvSpPr>
            <a:spLocks noGrp="1"/>
          </p:cNvSpPr>
          <p:nvPr>
            <p:ph type="title"/>
          </p:nvPr>
        </p:nvSpPr>
        <p:spPr>
          <a:xfrm>
            <a:off x="407988" y="373593"/>
            <a:ext cx="11376025" cy="531137"/>
          </a:xfrm>
        </p:spPr>
        <p:txBody>
          <a:bodyPr/>
          <a:lstStyle/>
          <a:p>
            <a:r>
              <a:rPr lang="en-US" dirty="0"/>
              <a:t>Beamline Users </a:t>
            </a:r>
            <a:endParaRPr lang="en-CH" dirty="0"/>
          </a:p>
        </p:txBody>
      </p:sp>
      <p:sp>
        <p:nvSpPr>
          <p:cNvPr id="4" name="Date Placeholder 3">
            <a:extLst>
              <a:ext uri="{FF2B5EF4-FFF2-40B4-BE49-F238E27FC236}">
                <a16:creationId xmlns:a16="http://schemas.microsoft.com/office/drawing/2014/main" id="{478E623A-3AD7-8701-0B24-E3F67B514140}"/>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000" b="0" i="0" u="none" strike="noStrike" kern="1200" cap="none" spc="0" normalizeH="0" baseline="0" noProof="0">
                <a:ln>
                  <a:noFill/>
                </a:ln>
                <a:solidFill>
                  <a:srgbClr val="0033A0"/>
                </a:solidFill>
                <a:effectLst/>
                <a:uLnTx/>
                <a:uFillTx/>
                <a:latin typeface="Arial"/>
                <a:ea typeface="+mn-ea"/>
                <a:cs typeface="+mn-cs"/>
              </a:rPr>
              <a:t>10.12.24</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78E62560-472C-1800-45D7-B35C70F2997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33A0"/>
                </a:solidFill>
                <a:effectLst/>
                <a:uLnTx/>
                <a:uFillTx/>
                <a:latin typeface="Arial"/>
                <a:ea typeface="+mn-ea"/>
                <a:cs typeface="+mn-cs"/>
              </a:rPr>
              <a:t>D. Banerjee | JAPW24</a:t>
            </a:r>
            <a:endParaRPr kumimoji="0" lang="en-US"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920BE781-C929-DFC6-9F2E-3851CF4029D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0" name="Content Placeholder 1">
            <a:extLst>
              <a:ext uri="{FF2B5EF4-FFF2-40B4-BE49-F238E27FC236}">
                <a16:creationId xmlns:a16="http://schemas.microsoft.com/office/drawing/2014/main" id="{4C89C430-3767-B1B0-FCB0-6413AD51348D}"/>
              </a:ext>
            </a:extLst>
          </p:cNvPr>
          <p:cNvSpPr>
            <a:spLocks noGrp="1"/>
          </p:cNvSpPr>
          <p:nvPr>
            <p:ph idx="1"/>
          </p:nvPr>
        </p:nvSpPr>
        <p:spPr>
          <a:xfrm>
            <a:off x="5807968" y="938136"/>
            <a:ext cx="5976045" cy="2850904"/>
          </a:xfrm>
        </p:spPr>
        <p:txBody>
          <a:bodyPr/>
          <a:lstStyle/>
          <a:p>
            <a:pPr>
              <a:lnSpc>
                <a:spcPct val="100000"/>
              </a:lnSpc>
              <a:spcBef>
                <a:spcPts val="600"/>
              </a:spcBef>
              <a:spcAft>
                <a:spcPts val="300"/>
              </a:spcAft>
            </a:pPr>
            <a:r>
              <a:rPr lang="en-GB" sz="1900" dirty="0">
                <a:latin typeface="Times New Roman" panose="02020603050405020304" pitchFamily="18" charset="0"/>
                <a:cs typeface="Times New Roman" panose="02020603050405020304" pitchFamily="18" charset="0"/>
              </a:rPr>
              <a:t>Record-high number of test beams and experiments</a:t>
            </a:r>
            <a:r>
              <a:rPr lang="en-GB" sz="1900" b="0" dirty="0">
                <a:latin typeface="Times New Roman" panose="02020603050405020304" pitchFamily="18" charset="0"/>
                <a:cs typeface="Times New Roman" panose="02020603050405020304" pitchFamily="18" charset="0"/>
              </a:rPr>
              <a:t> in the North and East Area in 2024.</a:t>
            </a:r>
          </a:p>
          <a:p>
            <a:pPr>
              <a:lnSpc>
                <a:spcPct val="100000"/>
              </a:lnSpc>
              <a:spcBef>
                <a:spcPts val="600"/>
              </a:spcBef>
              <a:spcAft>
                <a:spcPts val="300"/>
              </a:spcAft>
            </a:pPr>
            <a:r>
              <a:rPr lang="en-GB" sz="1900" dirty="0">
                <a:latin typeface="Times New Roman" panose="02020603050405020304" pitchFamily="18" charset="0"/>
                <a:cs typeface="Times New Roman" panose="02020603050405020304" pitchFamily="18" charset="0"/>
              </a:rPr>
              <a:t>High flexibility required</a:t>
            </a:r>
            <a:r>
              <a:rPr lang="en-GB" sz="1900" b="0" dirty="0">
                <a:latin typeface="Times New Roman" panose="02020603050405020304" pitchFamily="18" charset="0"/>
                <a:cs typeface="Times New Roman" panose="02020603050405020304" pitchFamily="18" charset="0"/>
              </a:rPr>
              <a:t>: About 10% of the users ask for substantial last-minute changes. In addition, new user additions and cancellations make life interesting!</a:t>
            </a:r>
          </a:p>
          <a:p>
            <a:pPr>
              <a:lnSpc>
                <a:spcPct val="100000"/>
              </a:lnSpc>
              <a:spcBef>
                <a:spcPts val="600"/>
              </a:spcBef>
              <a:spcAft>
                <a:spcPts val="300"/>
              </a:spcAft>
            </a:pPr>
            <a:r>
              <a:rPr lang="en-GB" sz="1900" dirty="0">
                <a:latin typeface="Times New Roman" panose="02020603050405020304" pitchFamily="18" charset="0"/>
                <a:cs typeface="Times New Roman" panose="02020603050405020304" pitchFamily="18" charset="0"/>
              </a:rPr>
              <a:t>Communication is key</a:t>
            </a:r>
            <a:r>
              <a:rPr lang="en-GB" sz="1900" b="0" dirty="0">
                <a:latin typeface="Times New Roman" panose="02020603050405020304" pitchFamily="18" charset="0"/>
                <a:cs typeface="Times New Roman" panose="02020603050405020304" pitchFamily="18" charset="0"/>
              </a:rPr>
              <a:t>: A strong collaboration between equipment teams, SPS/PS physics coordination, BE-OP, safety, and the beam physicists is essential for successful operation of such an amount of test beams.</a:t>
            </a:r>
            <a:endParaRPr lang="en-CH" sz="1900" b="0" dirty="0">
              <a:latin typeface="Times New Roman" panose="02020603050405020304" pitchFamily="18" charset="0"/>
              <a:cs typeface="Times New Roman" panose="02020603050405020304" pitchFamily="18" charset="0"/>
            </a:endParaRPr>
          </a:p>
        </p:txBody>
      </p:sp>
      <p:graphicFrame>
        <p:nvGraphicFramePr>
          <p:cNvPr id="2" name="Chart 1">
            <a:extLst>
              <a:ext uri="{FF2B5EF4-FFF2-40B4-BE49-F238E27FC236}">
                <a16:creationId xmlns:a16="http://schemas.microsoft.com/office/drawing/2014/main" id="{4FEAF91B-9367-3564-8742-066A77CDD355}"/>
              </a:ext>
            </a:extLst>
          </p:cNvPr>
          <p:cNvGraphicFramePr>
            <a:graphicFrameLocks/>
          </p:cNvGraphicFramePr>
          <p:nvPr/>
        </p:nvGraphicFramePr>
        <p:xfrm>
          <a:off x="335360" y="908720"/>
          <a:ext cx="5326957" cy="3845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B15F7FB5-C19D-4BAB-7A7F-898B360F3B30}"/>
              </a:ext>
            </a:extLst>
          </p:cNvPr>
          <p:cNvGraphicFramePr>
            <a:graphicFrameLocks/>
          </p:cNvGraphicFramePr>
          <p:nvPr>
            <p:extLst>
              <p:ext uri="{D42A27DB-BD31-4B8C-83A1-F6EECF244321}">
                <p14:modId xmlns:p14="http://schemas.microsoft.com/office/powerpoint/2010/main" val="1699416572"/>
              </p:ext>
            </p:extLst>
          </p:nvPr>
        </p:nvGraphicFramePr>
        <p:xfrm>
          <a:off x="8264730" y="3845944"/>
          <a:ext cx="3744416" cy="22649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Diagram 8">
            <a:extLst>
              <a:ext uri="{FF2B5EF4-FFF2-40B4-BE49-F238E27FC236}">
                <a16:creationId xmlns:a16="http://schemas.microsoft.com/office/drawing/2014/main" id="{D2E20400-6837-BFC5-B95A-4A144FFEEAFF}"/>
              </a:ext>
            </a:extLst>
          </p:cNvPr>
          <p:cNvGraphicFramePr/>
          <p:nvPr/>
        </p:nvGraphicFramePr>
        <p:xfrm>
          <a:off x="95300" y="4978432"/>
          <a:ext cx="8128000" cy="13507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2" name="TextBox 21">
            <a:extLst>
              <a:ext uri="{FF2B5EF4-FFF2-40B4-BE49-F238E27FC236}">
                <a16:creationId xmlns:a16="http://schemas.microsoft.com/office/drawing/2014/main" id="{D7DDFB9C-67CD-6382-1BC7-7709927CC089}"/>
              </a:ext>
            </a:extLst>
          </p:cNvPr>
          <p:cNvSpPr txBox="1"/>
          <p:nvPr/>
        </p:nvSpPr>
        <p:spPr>
          <a:xfrm>
            <a:off x="191344" y="4923727"/>
            <a:ext cx="3744416"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Process of Test Beam User Changes</a:t>
            </a:r>
          </a:p>
        </p:txBody>
      </p:sp>
    </p:spTree>
    <p:extLst>
      <p:ext uri="{BB962C8B-B14F-4D97-AF65-F5344CB8AC3E}">
        <p14:creationId xmlns:p14="http://schemas.microsoft.com/office/powerpoint/2010/main" val="1023345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444F46-929D-6E88-2618-12BDDBC0F834}"/>
              </a:ext>
            </a:extLst>
          </p:cNvPr>
          <p:cNvSpPr>
            <a:spLocks noGrp="1"/>
          </p:cNvSpPr>
          <p:nvPr>
            <p:ph type="title"/>
          </p:nvPr>
        </p:nvSpPr>
        <p:spPr/>
        <p:txBody>
          <a:bodyPr vert="horz" lIns="0" tIns="0" rIns="0" bIns="0" rtlCol="0" anchor="t" anchorCtr="0">
            <a:noAutofit/>
          </a:bodyPr>
          <a:lstStyle/>
          <a:p>
            <a:r>
              <a:rPr lang="en-GB" dirty="0"/>
              <a:t>ASM – Accelerator Scheduling Management</a:t>
            </a:r>
          </a:p>
        </p:txBody>
      </p:sp>
      <p:sp>
        <p:nvSpPr>
          <p:cNvPr id="4" name="Date Placeholder 3">
            <a:extLst>
              <a:ext uri="{FF2B5EF4-FFF2-40B4-BE49-F238E27FC236}">
                <a16:creationId xmlns:a16="http://schemas.microsoft.com/office/drawing/2014/main" id="{199CC7A8-36A9-4AE7-2CD4-2589607039F9}"/>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D13DDC95-E6BF-102C-D9F4-CEF8F68DEF5C}"/>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1725F67D-4577-46D0-42D6-C494D9384F9D}"/>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2" name="Content Placeholder 1">
            <a:extLst>
              <a:ext uri="{FF2B5EF4-FFF2-40B4-BE49-F238E27FC236}">
                <a16:creationId xmlns:a16="http://schemas.microsoft.com/office/drawing/2014/main" id="{AF00680E-7954-9DAF-9DE3-FD8A74E15C39}"/>
              </a:ext>
            </a:extLst>
          </p:cNvPr>
          <p:cNvSpPr>
            <a:spLocks noGrp="1"/>
          </p:cNvSpPr>
          <p:nvPr>
            <p:ph idx="1"/>
          </p:nvPr>
        </p:nvSpPr>
        <p:spPr>
          <a:xfrm>
            <a:off x="380535" y="908720"/>
            <a:ext cx="5715464" cy="5016416"/>
          </a:xfrm>
        </p:spPr>
        <p:txBody>
          <a:bodyPr/>
          <a:lstStyle/>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sym typeface="Wingdings" pitchFamily="2" charset="2"/>
              </a:rPr>
              <a:t>Extension of the ATS-wide scheduling</a:t>
            </a:r>
            <a:br>
              <a:rPr lang="en-GB" sz="1900" b="0" dirty="0">
                <a:latin typeface="Times New Roman" panose="02020603050405020304" pitchFamily="18" charset="0"/>
                <a:cs typeface="Times New Roman" panose="02020603050405020304" pitchFamily="18" charset="0"/>
                <a:sym typeface="Wingdings" pitchFamily="2" charset="2"/>
              </a:rPr>
            </a:br>
            <a:r>
              <a:rPr lang="en-GB" sz="1900" b="0" dirty="0">
                <a:latin typeface="Times New Roman" panose="02020603050405020304" pitchFamily="18" charset="0"/>
                <a:cs typeface="Times New Roman" panose="02020603050405020304" pitchFamily="18" charset="0"/>
                <a:sym typeface="Wingdings" pitchFamily="2" charset="2"/>
              </a:rPr>
              <a:t>tool towards all experimental areas, fully available since the 2024 run.</a:t>
            </a: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sym typeface="Wingdings" pitchFamily="2" charset="2"/>
              </a:rPr>
              <a:t>The idea is to </a:t>
            </a:r>
            <a:r>
              <a:rPr lang="en-GB" sz="1900" b="0" dirty="0">
                <a:solidFill>
                  <a:srgbClr val="FF0000"/>
                </a:solidFill>
                <a:latin typeface="Times New Roman" panose="02020603050405020304" pitchFamily="18" charset="0"/>
                <a:cs typeface="Times New Roman" panose="02020603050405020304" pitchFamily="18" charset="0"/>
                <a:sym typeface="Wingdings" pitchFamily="2" charset="2"/>
              </a:rPr>
              <a:t>organize and streamline all aspects of all North and East Area infrastructure, user installations, and beam operation in one spot.</a:t>
            </a: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sym typeface="Wingdings" pitchFamily="2" charset="2"/>
              </a:rPr>
              <a:t>The tool includes all experiment and test beam infrastructure needs, installation and de-installation tasks, allowing for storage of all user communication with the technical teams and the beam physicists</a:t>
            </a:r>
          </a:p>
          <a:p>
            <a:pPr>
              <a:lnSpc>
                <a:spcPct val="100000"/>
              </a:lnSpc>
              <a:spcBef>
                <a:spcPts val="0"/>
              </a:spcBef>
              <a:spcAft>
                <a:spcPts val="300"/>
              </a:spcAft>
            </a:pPr>
            <a:r>
              <a:rPr lang="en-GB" sz="1900" b="0" dirty="0">
                <a:latin typeface="Times New Roman" panose="02020603050405020304" pitchFamily="18" charset="0"/>
                <a:cs typeface="Times New Roman" panose="02020603050405020304" pitchFamily="18" charset="0"/>
                <a:sym typeface="Wingdings" pitchFamily="2" charset="2"/>
              </a:rPr>
              <a:t>A weekly overview of all configurations and tasks is available, including MDs.</a:t>
            </a:r>
          </a:p>
          <a:p>
            <a:pPr>
              <a:lnSpc>
                <a:spcPct val="100000"/>
              </a:lnSpc>
              <a:spcBef>
                <a:spcPts val="0"/>
              </a:spcBef>
              <a:spcAft>
                <a:spcPts val="300"/>
              </a:spcAft>
            </a:pPr>
            <a:r>
              <a:rPr lang="en-GB" sz="1900" b="0" dirty="0">
                <a:solidFill>
                  <a:srgbClr val="FF0000"/>
                </a:solidFill>
                <a:latin typeface="Times New Roman" panose="02020603050405020304" pitchFamily="18" charset="0"/>
                <a:cs typeface="Times New Roman" panose="02020603050405020304" pitchFamily="18" charset="0"/>
                <a:sym typeface="Wingdings" pitchFamily="2" charset="2"/>
              </a:rPr>
              <a:t>Management of requests for protons on target </a:t>
            </a:r>
            <a:r>
              <a:rPr lang="en-GB" sz="1900" b="0" dirty="0">
                <a:latin typeface="Times New Roman" panose="02020603050405020304" pitchFamily="18" charset="0"/>
                <a:cs typeface="Times New Roman" panose="02020603050405020304" pitchFamily="18" charset="0"/>
                <a:sym typeface="Wingdings" pitchFamily="2" charset="2"/>
              </a:rPr>
              <a:t>by beam physicists available, allowing for forecasts and coordination with the accelerator operators.</a:t>
            </a:r>
          </a:p>
          <a:p>
            <a:pPr>
              <a:lnSpc>
                <a:spcPct val="100000"/>
              </a:lnSpc>
              <a:spcBef>
                <a:spcPts val="0"/>
              </a:spcBef>
              <a:spcAft>
                <a:spcPts val="300"/>
              </a:spcAft>
            </a:pPr>
            <a:r>
              <a:rPr lang="en-GB" sz="1900" dirty="0">
                <a:latin typeface="Times New Roman" panose="02020603050405020304" pitchFamily="18" charset="0"/>
                <a:cs typeface="Times New Roman" panose="02020603050405020304" pitchFamily="18" charset="0"/>
                <a:sym typeface="Wingdings" pitchFamily="2" charset="2"/>
              </a:rPr>
              <a:t>Very good collaboration with BE-CSS!</a:t>
            </a:r>
            <a:r>
              <a:rPr lang="en-GB" sz="1900" b="0" dirty="0">
                <a:latin typeface="Times New Roman" panose="02020603050405020304" pitchFamily="18" charset="0"/>
                <a:cs typeface="Times New Roman" panose="02020603050405020304" pitchFamily="18" charset="0"/>
                <a:sym typeface="Wingdings" pitchFamily="2" charset="2"/>
              </a:rPr>
              <a:t>!</a:t>
            </a:r>
          </a:p>
          <a:p>
            <a:pPr>
              <a:lnSpc>
                <a:spcPct val="100000"/>
              </a:lnSpc>
              <a:spcBef>
                <a:spcPts val="0"/>
              </a:spcBef>
              <a:spcAft>
                <a:spcPts val="300"/>
              </a:spcAft>
            </a:pPr>
            <a:endParaRPr lang="en-GB" sz="1900" b="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300"/>
              </a:spcAft>
              <a:buNone/>
            </a:pPr>
            <a:endParaRPr lang="en-GB" sz="1900" b="0" dirty="0">
              <a:latin typeface="Times New Roman" panose="02020603050405020304" pitchFamily="18" charset="0"/>
              <a:cs typeface="Times New Roman" panose="02020603050405020304" pitchFamily="18" charset="0"/>
            </a:endParaRPr>
          </a:p>
          <a:p>
            <a:pPr>
              <a:lnSpc>
                <a:spcPct val="100000"/>
              </a:lnSpc>
              <a:spcBef>
                <a:spcPts val="0"/>
              </a:spcBef>
              <a:spcAft>
                <a:spcPts val="300"/>
              </a:spcAft>
            </a:pPr>
            <a:endParaRPr lang="en-GB" sz="1900" b="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42873DE8-7799-987F-9FD1-09D64BB883CF}"/>
              </a:ext>
            </a:extLst>
          </p:cNvPr>
          <p:cNvPicPr>
            <a:picLocks noChangeAspect="1"/>
          </p:cNvPicPr>
          <p:nvPr/>
        </p:nvPicPr>
        <p:blipFill>
          <a:blip r:embed="rId2"/>
          <a:stretch>
            <a:fillRect/>
          </a:stretch>
        </p:blipFill>
        <p:spPr>
          <a:xfrm>
            <a:off x="6096000" y="1049290"/>
            <a:ext cx="5986196" cy="3152970"/>
          </a:xfrm>
          <a:prstGeom prst="rect">
            <a:avLst/>
          </a:prstGeom>
        </p:spPr>
      </p:pic>
      <p:pic>
        <p:nvPicPr>
          <p:cNvPr id="8" name="Picture 7">
            <a:extLst>
              <a:ext uri="{FF2B5EF4-FFF2-40B4-BE49-F238E27FC236}">
                <a16:creationId xmlns:a16="http://schemas.microsoft.com/office/drawing/2014/main" id="{3EB4BB17-A515-19B3-BD5A-58BA2BD5125E}"/>
              </a:ext>
            </a:extLst>
          </p:cNvPr>
          <p:cNvPicPr>
            <a:picLocks noChangeAspect="1"/>
          </p:cNvPicPr>
          <p:nvPr/>
        </p:nvPicPr>
        <p:blipFill rotWithShape="1">
          <a:blip r:embed="rId3"/>
          <a:srcRect r="12126"/>
          <a:stretch/>
        </p:blipFill>
        <p:spPr>
          <a:xfrm>
            <a:off x="6095999" y="4587612"/>
            <a:ext cx="6049709" cy="1305410"/>
          </a:xfrm>
          <a:prstGeom prst="rect">
            <a:avLst/>
          </a:prstGeom>
        </p:spPr>
      </p:pic>
    </p:spTree>
    <p:extLst>
      <p:ext uri="{BB962C8B-B14F-4D97-AF65-F5344CB8AC3E}">
        <p14:creationId xmlns:p14="http://schemas.microsoft.com/office/powerpoint/2010/main" val="2802104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95A1F-F5F1-7C7F-424A-AB1A867FA3C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0E7CB0-AF18-D171-21E8-2BE302A14D4E}"/>
              </a:ext>
            </a:extLst>
          </p:cNvPr>
          <p:cNvSpPr>
            <a:spLocks noGrp="1"/>
          </p:cNvSpPr>
          <p:nvPr>
            <p:ph idx="1"/>
          </p:nvPr>
        </p:nvSpPr>
        <p:spPr>
          <a:xfrm>
            <a:off x="396628" y="1124744"/>
            <a:ext cx="6129615" cy="4608512"/>
          </a:xfrm>
        </p:spPr>
        <p:txBody>
          <a:bodyPr/>
          <a:lstStyle/>
          <a:p>
            <a:r>
              <a:rPr lang="en-GB" sz="1900" b="0" dirty="0">
                <a:latin typeface="Times New Roman" panose="02020603050405020304" pitchFamily="18" charset="0"/>
                <a:cs typeface="Times New Roman" panose="02020603050405020304" pitchFamily="18" charset="0"/>
              </a:rPr>
              <a:t>Electron beam users in H6 and H8:</a:t>
            </a:r>
          </a:p>
          <a:p>
            <a:pPr lvl="1"/>
            <a:r>
              <a:rPr lang="en-GB" sz="1700" b="0" dirty="0">
                <a:latin typeface="Times New Roman" panose="02020603050405020304" pitchFamily="18" charset="0"/>
                <a:cs typeface="Times New Roman" panose="02020603050405020304" pitchFamily="18" charset="0"/>
              </a:rPr>
              <a:t>Following the improvements in the electron beam qualities in H6 and H8, many electron users could be scheduled </a:t>
            </a:r>
            <a:r>
              <a:rPr lang="en-GB" sz="1700" b="0" dirty="0">
                <a:latin typeface="Times New Roman" panose="02020603050405020304" pitchFamily="18" charset="0"/>
                <a:cs typeface="Times New Roman" panose="02020603050405020304" pitchFamily="18" charset="0"/>
                <a:sym typeface="Wingdings" pitchFamily="2" charset="2"/>
              </a:rPr>
              <a:t> helping in the overbooking of H2 and H4 beamlines.</a:t>
            </a:r>
          </a:p>
          <a:p>
            <a:pPr lvl="1"/>
            <a:r>
              <a:rPr lang="en-GB" sz="1700" dirty="0">
                <a:solidFill>
                  <a:srgbClr val="000000"/>
                </a:solidFill>
                <a:latin typeface="Times New Roman" panose="02020603050405020304" pitchFamily="18" charset="0"/>
                <a:cs typeface="Times New Roman" panose="02020603050405020304" pitchFamily="18" charset="0"/>
                <a:sym typeface="Wingdings" pitchFamily="2" charset="2"/>
              </a:rPr>
              <a:t>Electron beam was provided between 10 and 300 GeV with very positive feedback!</a:t>
            </a:r>
          </a:p>
          <a:p>
            <a:pPr marL="366712" lvl="1" indent="0">
              <a:buNone/>
            </a:pPr>
            <a:endParaRPr lang="en-GB" sz="1700" b="0" dirty="0">
              <a:solidFill>
                <a:srgbClr val="000000"/>
              </a:solidFill>
              <a:latin typeface="Times New Roman" panose="02020603050405020304" pitchFamily="18" charset="0"/>
              <a:cs typeface="Times New Roman" panose="02020603050405020304" pitchFamily="18" charset="0"/>
              <a:sym typeface="Wingdings" pitchFamily="2" charset="2"/>
            </a:endParaRPr>
          </a:p>
          <a:p>
            <a:pPr lvl="0">
              <a:defRPr/>
            </a:pPr>
            <a:r>
              <a:rPr lang="en-GB" sz="1900" b="0" dirty="0">
                <a:solidFill>
                  <a:srgbClr val="2F2F2F">
                    <a:lumMod val="50000"/>
                  </a:srgbClr>
                </a:solidFill>
                <a:latin typeface="Times New Roman" panose="02020603050405020304" pitchFamily="18" charset="0"/>
                <a:cs typeface="Times New Roman" panose="02020603050405020304" pitchFamily="18" charset="0"/>
                <a:sym typeface="Wingdings" pitchFamily="2" charset="2"/>
              </a:rPr>
              <a:t>First operation of the H4 VLE line for NP04 after LS2.</a:t>
            </a:r>
          </a:p>
          <a:p>
            <a:pPr lvl="1">
              <a:defRPr/>
            </a:pPr>
            <a:r>
              <a:rPr lang="en-GB" sz="1700" dirty="0">
                <a:solidFill>
                  <a:srgbClr val="2F2F2F">
                    <a:lumMod val="50000"/>
                  </a:srgbClr>
                </a:solidFill>
                <a:latin typeface="Times New Roman" panose="02020603050405020304" pitchFamily="18" charset="0"/>
                <a:cs typeface="Times New Roman" panose="02020603050405020304" pitchFamily="18" charset="0"/>
              </a:rPr>
              <a:t>NP04 reported good agreement with the MC performed by BE-EA in 2018, and first-time measurement of anti-proton cross-section with Argon done. </a:t>
            </a:r>
          </a:p>
          <a:p>
            <a:endParaRPr lang="en-GB" sz="1700" b="0" dirty="0">
              <a:latin typeface="Times New Roman" panose="02020603050405020304" pitchFamily="18" charset="0"/>
              <a:cs typeface="Times New Roman" panose="02020603050405020304" pitchFamily="18" charset="0"/>
              <a:sym typeface="Wingdings" pitchFamily="2" charset="2"/>
            </a:endParaRPr>
          </a:p>
          <a:p>
            <a:pPr lvl="1"/>
            <a:endParaRPr lang="en-GB" sz="1700" b="0" dirty="0">
              <a:latin typeface="Times New Roman" panose="02020603050405020304" pitchFamily="18" charset="0"/>
              <a:cs typeface="Times New Roman" panose="02020603050405020304" pitchFamily="18" charset="0"/>
            </a:endParaRPr>
          </a:p>
          <a:p>
            <a:endParaRPr lang="en-GB" sz="17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3DEABB26-AA7F-EBDC-C15C-5A36DD5D872D}"/>
              </a:ext>
            </a:extLst>
          </p:cNvPr>
          <p:cNvSpPr>
            <a:spLocks noGrp="1"/>
          </p:cNvSpPr>
          <p:nvPr>
            <p:ph type="title"/>
          </p:nvPr>
        </p:nvSpPr>
        <p:spPr/>
        <p:txBody>
          <a:bodyPr/>
          <a:lstStyle/>
          <a:p>
            <a:r>
              <a:rPr lang="en-GB" dirty="0"/>
              <a:t>North Area Proton operation</a:t>
            </a:r>
          </a:p>
        </p:txBody>
      </p:sp>
      <p:sp>
        <p:nvSpPr>
          <p:cNvPr id="4" name="Date Placeholder 3">
            <a:extLst>
              <a:ext uri="{FF2B5EF4-FFF2-40B4-BE49-F238E27FC236}">
                <a16:creationId xmlns:a16="http://schemas.microsoft.com/office/drawing/2014/main" id="{492CFFC0-3956-62E2-82F1-9AA0840CB270}"/>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6CC71C68-8C86-97D6-7378-A21E9AB20F9E}"/>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0CD6D035-1DA9-F891-184F-26789CD62614}"/>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1" name="Picture 10" descr="A drawing of a cube with lines and dots&#10;&#10;Description automatically generated">
            <a:extLst>
              <a:ext uri="{FF2B5EF4-FFF2-40B4-BE49-F238E27FC236}">
                <a16:creationId xmlns:a16="http://schemas.microsoft.com/office/drawing/2014/main" id="{C24A336D-C622-C6BA-396F-EB31AFE9EF2E}"/>
              </a:ext>
            </a:extLst>
          </p:cNvPr>
          <p:cNvPicPr>
            <a:picLocks noChangeAspect="1"/>
          </p:cNvPicPr>
          <p:nvPr/>
        </p:nvPicPr>
        <p:blipFill>
          <a:blip r:embed="rId2"/>
          <a:stretch>
            <a:fillRect/>
          </a:stretch>
        </p:blipFill>
        <p:spPr>
          <a:xfrm>
            <a:off x="6456040" y="3374657"/>
            <a:ext cx="2840094" cy="2635060"/>
          </a:xfrm>
          <a:prstGeom prst="rect">
            <a:avLst/>
          </a:prstGeom>
        </p:spPr>
      </p:pic>
      <p:pic>
        <p:nvPicPr>
          <p:cNvPr id="8" name="Picture 7">
            <a:extLst>
              <a:ext uri="{FF2B5EF4-FFF2-40B4-BE49-F238E27FC236}">
                <a16:creationId xmlns:a16="http://schemas.microsoft.com/office/drawing/2014/main" id="{E70963D3-518E-8D0D-B895-37E237BD4FAD}"/>
              </a:ext>
            </a:extLst>
          </p:cNvPr>
          <p:cNvPicPr>
            <a:picLocks noChangeAspect="1"/>
          </p:cNvPicPr>
          <p:nvPr/>
        </p:nvPicPr>
        <p:blipFill>
          <a:blip r:embed="rId3"/>
          <a:stretch>
            <a:fillRect/>
          </a:stretch>
        </p:blipFill>
        <p:spPr>
          <a:xfrm>
            <a:off x="7608168" y="109027"/>
            <a:ext cx="3979164" cy="2396293"/>
          </a:xfrm>
          <a:prstGeom prst="rect">
            <a:avLst/>
          </a:prstGeom>
        </p:spPr>
      </p:pic>
      <p:sp>
        <p:nvSpPr>
          <p:cNvPr id="9" name="TextBox 8">
            <a:extLst>
              <a:ext uri="{FF2B5EF4-FFF2-40B4-BE49-F238E27FC236}">
                <a16:creationId xmlns:a16="http://schemas.microsoft.com/office/drawing/2014/main" id="{294438C3-0BCC-7D6B-1BD1-B18D70DF456D}"/>
              </a:ext>
            </a:extLst>
          </p:cNvPr>
          <p:cNvSpPr txBox="1"/>
          <p:nvPr/>
        </p:nvSpPr>
        <p:spPr>
          <a:xfrm>
            <a:off x="7968208" y="1683214"/>
            <a:ext cx="966483" cy="246221"/>
          </a:xfrm>
          <a:prstGeom prst="rect">
            <a:avLst/>
          </a:prstGeom>
          <a:noFill/>
        </p:spPr>
        <p:txBody>
          <a:bodyPr wrap="none" lIns="0" tIns="0" rIns="0" bIns="0" rtlCol="0">
            <a:spAutoFit/>
          </a:bodyPr>
          <a:lstStyle/>
          <a:p>
            <a:pPr algn="l"/>
            <a:r>
              <a:rPr lang="en-GB" sz="1600" dirty="0">
                <a:solidFill>
                  <a:srgbClr val="000000"/>
                </a:solidFill>
              </a:rPr>
              <a:t>IDEA DRC</a:t>
            </a:r>
          </a:p>
        </p:txBody>
      </p:sp>
      <p:pic>
        <p:nvPicPr>
          <p:cNvPr id="10" name="Picture 9">
            <a:extLst>
              <a:ext uri="{FF2B5EF4-FFF2-40B4-BE49-F238E27FC236}">
                <a16:creationId xmlns:a16="http://schemas.microsoft.com/office/drawing/2014/main" id="{807C5E09-E97C-5858-C4F0-10EDEBC14F09}"/>
              </a:ext>
            </a:extLst>
          </p:cNvPr>
          <p:cNvPicPr>
            <a:picLocks noChangeAspect="1"/>
          </p:cNvPicPr>
          <p:nvPr/>
        </p:nvPicPr>
        <p:blipFill>
          <a:blip r:embed="rId4"/>
          <a:stretch>
            <a:fillRect/>
          </a:stretch>
        </p:blipFill>
        <p:spPr>
          <a:xfrm>
            <a:off x="9286018" y="1671270"/>
            <a:ext cx="2802817" cy="2773313"/>
          </a:xfrm>
          <a:prstGeom prst="rect">
            <a:avLst/>
          </a:prstGeom>
        </p:spPr>
      </p:pic>
      <p:sp>
        <p:nvSpPr>
          <p:cNvPr id="12" name="TextBox 11">
            <a:extLst>
              <a:ext uri="{FF2B5EF4-FFF2-40B4-BE49-F238E27FC236}">
                <a16:creationId xmlns:a16="http://schemas.microsoft.com/office/drawing/2014/main" id="{E57172DE-520A-4BF4-93ED-FB0206B493B5}"/>
              </a:ext>
            </a:extLst>
          </p:cNvPr>
          <p:cNvSpPr txBox="1"/>
          <p:nvPr/>
        </p:nvSpPr>
        <p:spPr>
          <a:xfrm>
            <a:off x="9873505" y="2454218"/>
            <a:ext cx="1313501" cy="246221"/>
          </a:xfrm>
          <a:prstGeom prst="rect">
            <a:avLst/>
          </a:prstGeom>
          <a:noFill/>
        </p:spPr>
        <p:txBody>
          <a:bodyPr wrap="none" lIns="0" tIns="0" rIns="0" bIns="0" rtlCol="0">
            <a:spAutoFit/>
          </a:bodyPr>
          <a:lstStyle/>
          <a:p>
            <a:pPr algn="l"/>
            <a:r>
              <a:rPr lang="en-GB" sz="1600" dirty="0">
                <a:solidFill>
                  <a:srgbClr val="000000"/>
                </a:solidFill>
              </a:rPr>
              <a:t>ATLAS </a:t>
            </a:r>
            <a:r>
              <a:rPr lang="en-GB" sz="1600" dirty="0" err="1">
                <a:solidFill>
                  <a:srgbClr val="000000"/>
                </a:solidFill>
              </a:rPr>
              <a:t>TileCal</a:t>
            </a:r>
            <a:endParaRPr lang="en-GB" sz="1600" dirty="0">
              <a:solidFill>
                <a:srgbClr val="000000"/>
              </a:solidFill>
            </a:endParaRPr>
          </a:p>
        </p:txBody>
      </p:sp>
    </p:spTree>
    <p:extLst>
      <p:ext uri="{BB962C8B-B14F-4D97-AF65-F5344CB8AC3E}">
        <p14:creationId xmlns:p14="http://schemas.microsoft.com/office/powerpoint/2010/main" val="502880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E9BB0-37EF-5C1B-1C74-23A9D4363DB6}"/>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1BCC5E-C19D-D8EC-D24B-AD79A6A4778D}"/>
              </a:ext>
            </a:extLst>
          </p:cNvPr>
          <p:cNvSpPr>
            <a:spLocks noGrp="1"/>
          </p:cNvSpPr>
          <p:nvPr>
            <p:ph idx="1"/>
          </p:nvPr>
        </p:nvSpPr>
        <p:spPr>
          <a:xfrm>
            <a:off x="396628" y="1124744"/>
            <a:ext cx="6572221" cy="4608512"/>
          </a:xfrm>
        </p:spPr>
        <p:txBody>
          <a:bodyPr/>
          <a:lstStyle/>
          <a:p>
            <a:r>
              <a:rPr lang="en-GB" sz="1900" b="0" dirty="0">
                <a:latin typeface="Times New Roman" panose="02020603050405020304" pitchFamily="18" charset="0"/>
                <a:cs typeface="Times New Roman" panose="02020603050405020304" pitchFamily="18" charset="0"/>
              </a:rPr>
              <a:t>Request for low momentum primary proton and longer spills to the East Area.</a:t>
            </a:r>
          </a:p>
          <a:p>
            <a:pPr lvl="1"/>
            <a:r>
              <a:rPr lang="en-GB" sz="1700" dirty="0">
                <a:solidFill>
                  <a:srgbClr val="2F2F2F">
                    <a:lumMod val="50000"/>
                  </a:srgbClr>
                </a:solidFill>
                <a:latin typeface="Times New Roman" panose="02020603050405020304" pitchFamily="18" charset="0"/>
                <a:cs typeface="Times New Roman" panose="02020603050405020304" pitchFamily="18" charset="0"/>
              </a:rPr>
              <a:t>15 GeV primary proton beam with 0.8 s flat top tested in both T09 and T10. </a:t>
            </a:r>
            <a:r>
              <a:rPr lang="en-GB" sz="1700" b="1" dirty="0">
                <a:solidFill>
                  <a:srgbClr val="2F2F2F">
                    <a:lumMod val="50000"/>
                  </a:srgbClr>
                </a:solidFill>
                <a:latin typeface="Times New Roman" panose="02020603050405020304" pitchFamily="18" charset="0"/>
                <a:cs typeface="Times New Roman" panose="02020603050405020304" pitchFamily="18" charset="0"/>
              </a:rPr>
              <a:t>Many thanks to BE-OP!</a:t>
            </a:r>
          </a:p>
          <a:p>
            <a:pPr lvl="1"/>
            <a:r>
              <a:rPr lang="en-GB" sz="1700" dirty="0">
                <a:solidFill>
                  <a:srgbClr val="2F2F2F">
                    <a:lumMod val="50000"/>
                  </a:srgbClr>
                </a:solidFill>
                <a:latin typeface="Times New Roman" panose="02020603050405020304" pitchFamily="18" charset="0"/>
                <a:cs typeface="Times New Roman" panose="02020603050405020304" pitchFamily="18" charset="0"/>
              </a:rPr>
              <a:t>Beam composition studies performed in T10 </a:t>
            </a:r>
            <a:r>
              <a:rPr lang="en-GB" sz="1700" dirty="0">
                <a:solidFill>
                  <a:srgbClr val="2F2F2F">
                    <a:lumMod val="50000"/>
                  </a:srgbClr>
                </a:solidFill>
                <a:latin typeface="Times New Roman" panose="02020603050405020304" pitchFamily="18" charset="0"/>
                <a:cs typeface="Times New Roman" panose="02020603050405020304" pitchFamily="18" charset="0"/>
                <a:sym typeface="Wingdings" pitchFamily="2" charset="2"/>
              </a:rPr>
              <a:t> Lower primary beam momentum helps in hadrons at lower momentum. A very important improvement in the flexibility of the lines. </a:t>
            </a:r>
            <a:endParaRPr lang="en-GB" sz="1700" dirty="0">
              <a:solidFill>
                <a:srgbClr val="2F2F2F">
                  <a:lumMod val="50000"/>
                </a:srgbClr>
              </a:solidFill>
              <a:latin typeface="Times New Roman" panose="02020603050405020304" pitchFamily="18" charset="0"/>
              <a:cs typeface="Times New Roman" panose="02020603050405020304" pitchFamily="18" charset="0"/>
            </a:endParaRPr>
          </a:p>
          <a:p>
            <a:pPr lvl="1"/>
            <a:r>
              <a:rPr lang="en-GB" sz="1700" dirty="0">
                <a:solidFill>
                  <a:srgbClr val="2F2F2F">
                    <a:lumMod val="50000"/>
                  </a:srgbClr>
                </a:solidFill>
                <a:latin typeface="Times New Roman" panose="02020603050405020304" pitchFamily="18" charset="0"/>
                <a:cs typeface="Times New Roman" panose="02020603050405020304" pitchFamily="18" charset="0"/>
              </a:rPr>
              <a:t>Provided to users with positive feedback.</a:t>
            </a:r>
          </a:p>
          <a:p>
            <a:pPr marL="366712" lvl="1" indent="0">
              <a:buNone/>
            </a:pPr>
            <a:endParaRPr lang="en-GB" sz="1700" dirty="0">
              <a:solidFill>
                <a:srgbClr val="2F2F2F">
                  <a:lumMod val="50000"/>
                </a:srgbClr>
              </a:solidFill>
              <a:latin typeface="Times New Roman" panose="02020603050405020304" pitchFamily="18" charset="0"/>
              <a:cs typeface="Times New Roman" panose="02020603050405020304" pitchFamily="18" charset="0"/>
            </a:endParaRPr>
          </a:p>
          <a:p>
            <a:endParaRPr lang="en-GB" sz="1700" b="0" dirty="0">
              <a:latin typeface="Times New Roman" panose="02020603050405020304" pitchFamily="18" charset="0"/>
              <a:cs typeface="Times New Roman" panose="02020603050405020304" pitchFamily="18" charset="0"/>
              <a:sym typeface="Wingdings" pitchFamily="2" charset="2"/>
            </a:endParaRPr>
          </a:p>
          <a:p>
            <a:pPr lvl="1"/>
            <a:endParaRPr lang="en-GB" sz="1700" b="0" dirty="0">
              <a:latin typeface="Times New Roman" panose="02020603050405020304" pitchFamily="18" charset="0"/>
              <a:cs typeface="Times New Roman" panose="02020603050405020304" pitchFamily="18" charset="0"/>
            </a:endParaRPr>
          </a:p>
          <a:p>
            <a:endParaRPr lang="en-GB" sz="1700" b="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A09B915D-2BF5-BAF0-7DAE-4A42A8947090}"/>
              </a:ext>
            </a:extLst>
          </p:cNvPr>
          <p:cNvSpPr>
            <a:spLocks noGrp="1"/>
          </p:cNvSpPr>
          <p:nvPr>
            <p:ph type="title"/>
          </p:nvPr>
        </p:nvSpPr>
        <p:spPr/>
        <p:txBody>
          <a:bodyPr/>
          <a:lstStyle/>
          <a:p>
            <a:r>
              <a:rPr lang="en-GB" dirty="0"/>
              <a:t>East Area Low momentum</a:t>
            </a:r>
          </a:p>
        </p:txBody>
      </p:sp>
      <p:sp>
        <p:nvSpPr>
          <p:cNvPr id="4" name="Date Placeholder 3">
            <a:extLst>
              <a:ext uri="{FF2B5EF4-FFF2-40B4-BE49-F238E27FC236}">
                <a16:creationId xmlns:a16="http://schemas.microsoft.com/office/drawing/2014/main" id="{4FFF97AB-5221-0936-3080-339F4C7831A8}"/>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2BCED613-4ED6-B381-D389-BB95FF56BED3}"/>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41544911-D303-8E71-E3E9-03D50C2BC0FC}"/>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9" name="Picture 8" descr="A screenshot of a graph&#10;&#10;Description automatically generated">
            <a:extLst>
              <a:ext uri="{FF2B5EF4-FFF2-40B4-BE49-F238E27FC236}">
                <a16:creationId xmlns:a16="http://schemas.microsoft.com/office/drawing/2014/main" id="{BD1CAC2B-92FD-9461-F04E-D8F421E924FC}"/>
              </a:ext>
            </a:extLst>
          </p:cNvPr>
          <p:cNvPicPr>
            <a:picLocks noChangeAspect="1"/>
          </p:cNvPicPr>
          <p:nvPr/>
        </p:nvPicPr>
        <p:blipFill>
          <a:blip r:embed="rId2"/>
          <a:stretch>
            <a:fillRect/>
          </a:stretch>
        </p:blipFill>
        <p:spPr>
          <a:xfrm>
            <a:off x="7033656" y="354323"/>
            <a:ext cx="4988679" cy="2786645"/>
          </a:xfrm>
          <a:prstGeom prst="rect">
            <a:avLst/>
          </a:prstGeom>
        </p:spPr>
      </p:pic>
      <p:graphicFrame>
        <p:nvGraphicFramePr>
          <p:cNvPr id="7" name="Chart 6">
            <a:extLst>
              <a:ext uri="{FF2B5EF4-FFF2-40B4-BE49-F238E27FC236}">
                <a16:creationId xmlns:a16="http://schemas.microsoft.com/office/drawing/2014/main" id="{E6708164-E911-C35A-913B-8630D15886BE}"/>
              </a:ext>
            </a:extLst>
          </p:cNvPr>
          <p:cNvGraphicFramePr>
            <a:graphicFrameLocks/>
          </p:cNvGraphicFramePr>
          <p:nvPr>
            <p:extLst>
              <p:ext uri="{D42A27DB-BD31-4B8C-83A1-F6EECF244321}">
                <p14:modId xmlns:p14="http://schemas.microsoft.com/office/powerpoint/2010/main" val="3872628552"/>
              </p:ext>
            </p:extLst>
          </p:nvPr>
        </p:nvGraphicFramePr>
        <p:xfrm>
          <a:off x="5030763" y="3284984"/>
          <a:ext cx="6991572" cy="306819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F40902E4-179D-58CB-63B0-52962186230E}"/>
              </a:ext>
            </a:extLst>
          </p:cNvPr>
          <p:cNvSpPr txBox="1"/>
          <p:nvPr/>
        </p:nvSpPr>
        <p:spPr>
          <a:xfrm>
            <a:off x="9624392" y="5517812"/>
            <a:ext cx="966611" cy="215444"/>
          </a:xfrm>
          <a:prstGeom prst="rect">
            <a:avLst/>
          </a:prstGeom>
          <a:noFill/>
        </p:spPr>
        <p:txBody>
          <a:bodyPr wrap="none" lIns="0" tIns="0" rIns="0" bIns="0" rtlCol="0">
            <a:spAutoFit/>
          </a:bodyPr>
          <a:lstStyle/>
          <a:p>
            <a:pPr algn="l"/>
            <a:r>
              <a:rPr lang="en-GB" sz="1400" b="1" dirty="0"/>
              <a:t>preliminary</a:t>
            </a:r>
          </a:p>
        </p:txBody>
      </p:sp>
    </p:spTree>
    <p:extLst>
      <p:ext uri="{BB962C8B-B14F-4D97-AF65-F5344CB8AC3E}">
        <p14:creationId xmlns:p14="http://schemas.microsoft.com/office/powerpoint/2010/main" val="2200462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D902E-2B2D-930E-C773-A9570D58A7A6}"/>
              </a:ext>
            </a:extLst>
          </p:cNvPr>
          <p:cNvSpPr>
            <a:spLocks noGrp="1"/>
          </p:cNvSpPr>
          <p:nvPr>
            <p:ph type="title"/>
          </p:nvPr>
        </p:nvSpPr>
        <p:spPr/>
        <p:txBody>
          <a:bodyPr/>
          <a:lstStyle/>
          <a:p>
            <a:r>
              <a:rPr lang="en-GB" dirty="0"/>
              <a:t>Higher intensity requests post-LS3</a:t>
            </a:r>
          </a:p>
        </p:txBody>
      </p:sp>
      <p:sp>
        <p:nvSpPr>
          <p:cNvPr id="4" name="Date Placeholder 3">
            <a:extLst>
              <a:ext uri="{FF2B5EF4-FFF2-40B4-BE49-F238E27FC236}">
                <a16:creationId xmlns:a16="http://schemas.microsoft.com/office/drawing/2014/main" id="{433A6DDC-4B75-0B74-2A8A-C39766396284}"/>
              </a:ext>
            </a:extLst>
          </p:cNvPr>
          <p:cNvSpPr>
            <a:spLocks noGrp="1"/>
          </p:cNvSpPr>
          <p:nvPr>
            <p:ph type="dt" sz="half" idx="10"/>
          </p:nvPr>
        </p:nvSpPr>
        <p:spPr/>
        <p:txBody>
          <a:bodyPr/>
          <a:lstStyle/>
          <a:p>
            <a:r>
              <a:rPr lang="de-CH"/>
              <a:t>10.12.24</a:t>
            </a:r>
            <a:endParaRPr lang="en-US" dirty="0"/>
          </a:p>
        </p:txBody>
      </p:sp>
      <p:sp>
        <p:nvSpPr>
          <p:cNvPr id="5" name="Footer Placeholder 4">
            <a:extLst>
              <a:ext uri="{FF2B5EF4-FFF2-40B4-BE49-F238E27FC236}">
                <a16:creationId xmlns:a16="http://schemas.microsoft.com/office/drawing/2014/main" id="{9C7A9CB3-610C-847E-89A1-D470CF7B0B8C}"/>
              </a:ext>
            </a:extLst>
          </p:cNvPr>
          <p:cNvSpPr>
            <a:spLocks noGrp="1"/>
          </p:cNvSpPr>
          <p:nvPr>
            <p:ph type="ftr" sz="quarter" idx="11"/>
          </p:nvPr>
        </p:nvSpPr>
        <p:spPr/>
        <p:txBody>
          <a:bodyPr/>
          <a:lstStyle/>
          <a:p>
            <a:r>
              <a:rPr lang="en-US"/>
              <a:t>D. Banerjee | JAPW24</a:t>
            </a:r>
            <a:endParaRPr lang="en-US" dirty="0"/>
          </a:p>
        </p:txBody>
      </p:sp>
      <p:sp>
        <p:nvSpPr>
          <p:cNvPr id="6" name="Slide Number Placeholder 5">
            <a:extLst>
              <a:ext uri="{FF2B5EF4-FFF2-40B4-BE49-F238E27FC236}">
                <a16:creationId xmlns:a16="http://schemas.microsoft.com/office/drawing/2014/main" id="{85D2B420-E96C-F149-11FE-FC9531F6B0AF}"/>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aphicFrame>
        <p:nvGraphicFramePr>
          <p:cNvPr id="8" name="Table 7">
            <a:extLst>
              <a:ext uri="{FF2B5EF4-FFF2-40B4-BE49-F238E27FC236}">
                <a16:creationId xmlns:a16="http://schemas.microsoft.com/office/drawing/2014/main" id="{84CF68CD-5420-F432-E502-67820828DE42}"/>
              </a:ext>
            </a:extLst>
          </p:cNvPr>
          <p:cNvGraphicFramePr>
            <a:graphicFrameLocks noGrp="1"/>
          </p:cNvGraphicFramePr>
          <p:nvPr>
            <p:extLst>
              <p:ext uri="{D42A27DB-BD31-4B8C-83A1-F6EECF244321}">
                <p14:modId xmlns:p14="http://schemas.microsoft.com/office/powerpoint/2010/main" val="2840922462"/>
              </p:ext>
            </p:extLst>
          </p:nvPr>
        </p:nvGraphicFramePr>
        <p:xfrm>
          <a:off x="335355" y="980728"/>
          <a:ext cx="11593293" cy="5224250"/>
        </p:xfrm>
        <a:graphic>
          <a:graphicData uri="http://schemas.openxmlformats.org/drawingml/2006/table">
            <a:tbl>
              <a:tblPr/>
              <a:tblGrid>
                <a:gridCol w="1079313">
                  <a:extLst>
                    <a:ext uri="{9D8B030D-6E8A-4147-A177-3AD203B41FA5}">
                      <a16:colId xmlns:a16="http://schemas.microsoft.com/office/drawing/2014/main" val="1720985434"/>
                    </a:ext>
                  </a:extLst>
                </a:gridCol>
                <a:gridCol w="269828">
                  <a:extLst>
                    <a:ext uri="{9D8B030D-6E8A-4147-A177-3AD203B41FA5}">
                      <a16:colId xmlns:a16="http://schemas.microsoft.com/office/drawing/2014/main" val="645123257"/>
                    </a:ext>
                  </a:extLst>
                </a:gridCol>
                <a:gridCol w="1070009">
                  <a:extLst>
                    <a:ext uri="{9D8B030D-6E8A-4147-A177-3AD203B41FA5}">
                      <a16:colId xmlns:a16="http://schemas.microsoft.com/office/drawing/2014/main" val="1621715522"/>
                    </a:ext>
                  </a:extLst>
                </a:gridCol>
                <a:gridCol w="958355">
                  <a:extLst>
                    <a:ext uri="{9D8B030D-6E8A-4147-A177-3AD203B41FA5}">
                      <a16:colId xmlns:a16="http://schemas.microsoft.com/office/drawing/2014/main" val="3168062104"/>
                    </a:ext>
                  </a:extLst>
                </a:gridCol>
                <a:gridCol w="772268">
                  <a:extLst>
                    <a:ext uri="{9D8B030D-6E8A-4147-A177-3AD203B41FA5}">
                      <a16:colId xmlns:a16="http://schemas.microsoft.com/office/drawing/2014/main" val="2981003162"/>
                    </a:ext>
                  </a:extLst>
                </a:gridCol>
                <a:gridCol w="372176">
                  <a:extLst>
                    <a:ext uri="{9D8B030D-6E8A-4147-A177-3AD203B41FA5}">
                      <a16:colId xmlns:a16="http://schemas.microsoft.com/office/drawing/2014/main" val="1312367853"/>
                    </a:ext>
                  </a:extLst>
                </a:gridCol>
                <a:gridCol w="372176">
                  <a:extLst>
                    <a:ext uri="{9D8B030D-6E8A-4147-A177-3AD203B41FA5}">
                      <a16:colId xmlns:a16="http://schemas.microsoft.com/office/drawing/2014/main" val="3083551185"/>
                    </a:ext>
                  </a:extLst>
                </a:gridCol>
                <a:gridCol w="372176">
                  <a:extLst>
                    <a:ext uri="{9D8B030D-6E8A-4147-A177-3AD203B41FA5}">
                      <a16:colId xmlns:a16="http://schemas.microsoft.com/office/drawing/2014/main" val="3480111054"/>
                    </a:ext>
                  </a:extLst>
                </a:gridCol>
                <a:gridCol w="372176">
                  <a:extLst>
                    <a:ext uri="{9D8B030D-6E8A-4147-A177-3AD203B41FA5}">
                      <a16:colId xmlns:a16="http://schemas.microsoft.com/office/drawing/2014/main" val="613462012"/>
                    </a:ext>
                  </a:extLst>
                </a:gridCol>
                <a:gridCol w="372176">
                  <a:extLst>
                    <a:ext uri="{9D8B030D-6E8A-4147-A177-3AD203B41FA5}">
                      <a16:colId xmlns:a16="http://schemas.microsoft.com/office/drawing/2014/main" val="3712770762"/>
                    </a:ext>
                  </a:extLst>
                </a:gridCol>
                <a:gridCol w="372176">
                  <a:extLst>
                    <a:ext uri="{9D8B030D-6E8A-4147-A177-3AD203B41FA5}">
                      <a16:colId xmlns:a16="http://schemas.microsoft.com/office/drawing/2014/main" val="2081921791"/>
                    </a:ext>
                  </a:extLst>
                </a:gridCol>
                <a:gridCol w="372176">
                  <a:extLst>
                    <a:ext uri="{9D8B030D-6E8A-4147-A177-3AD203B41FA5}">
                      <a16:colId xmlns:a16="http://schemas.microsoft.com/office/drawing/2014/main" val="2698151018"/>
                    </a:ext>
                  </a:extLst>
                </a:gridCol>
                <a:gridCol w="372176">
                  <a:extLst>
                    <a:ext uri="{9D8B030D-6E8A-4147-A177-3AD203B41FA5}">
                      <a16:colId xmlns:a16="http://schemas.microsoft.com/office/drawing/2014/main" val="519771885"/>
                    </a:ext>
                  </a:extLst>
                </a:gridCol>
                <a:gridCol w="372176">
                  <a:extLst>
                    <a:ext uri="{9D8B030D-6E8A-4147-A177-3AD203B41FA5}">
                      <a16:colId xmlns:a16="http://schemas.microsoft.com/office/drawing/2014/main" val="2769182921"/>
                    </a:ext>
                  </a:extLst>
                </a:gridCol>
                <a:gridCol w="372176">
                  <a:extLst>
                    <a:ext uri="{9D8B030D-6E8A-4147-A177-3AD203B41FA5}">
                      <a16:colId xmlns:a16="http://schemas.microsoft.com/office/drawing/2014/main" val="4194168522"/>
                    </a:ext>
                  </a:extLst>
                </a:gridCol>
                <a:gridCol w="372176">
                  <a:extLst>
                    <a:ext uri="{9D8B030D-6E8A-4147-A177-3AD203B41FA5}">
                      <a16:colId xmlns:a16="http://schemas.microsoft.com/office/drawing/2014/main" val="2420527620"/>
                    </a:ext>
                  </a:extLst>
                </a:gridCol>
                <a:gridCol w="372176">
                  <a:extLst>
                    <a:ext uri="{9D8B030D-6E8A-4147-A177-3AD203B41FA5}">
                      <a16:colId xmlns:a16="http://schemas.microsoft.com/office/drawing/2014/main" val="1929592831"/>
                    </a:ext>
                  </a:extLst>
                </a:gridCol>
                <a:gridCol w="372176">
                  <a:extLst>
                    <a:ext uri="{9D8B030D-6E8A-4147-A177-3AD203B41FA5}">
                      <a16:colId xmlns:a16="http://schemas.microsoft.com/office/drawing/2014/main" val="1044488726"/>
                    </a:ext>
                  </a:extLst>
                </a:gridCol>
                <a:gridCol w="372176">
                  <a:extLst>
                    <a:ext uri="{9D8B030D-6E8A-4147-A177-3AD203B41FA5}">
                      <a16:colId xmlns:a16="http://schemas.microsoft.com/office/drawing/2014/main" val="4225567253"/>
                    </a:ext>
                  </a:extLst>
                </a:gridCol>
                <a:gridCol w="372176">
                  <a:extLst>
                    <a:ext uri="{9D8B030D-6E8A-4147-A177-3AD203B41FA5}">
                      <a16:colId xmlns:a16="http://schemas.microsoft.com/office/drawing/2014/main" val="2773409184"/>
                    </a:ext>
                  </a:extLst>
                </a:gridCol>
                <a:gridCol w="372176">
                  <a:extLst>
                    <a:ext uri="{9D8B030D-6E8A-4147-A177-3AD203B41FA5}">
                      <a16:colId xmlns:a16="http://schemas.microsoft.com/office/drawing/2014/main" val="324291713"/>
                    </a:ext>
                  </a:extLst>
                </a:gridCol>
                <a:gridCol w="372176">
                  <a:extLst>
                    <a:ext uri="{9D8B030D-6E8A-4147-A177-3AD203B41FA5}">
                      <a16:colId xmlns:a16="http://schemas.microsoft.com/office/drawing/2014/main" val="1667879359"/>
                    </a:ext>
                  </a:extLst>
                </a:gridCol>
                <a:gridCol w="372176">
                  <a:extLst>
                    <a:ext uri="{9D8B030D-6E8A-4147-A177-3AD203B41FA5}">
                      <a16:colId xmlns:a16="http://schemas.microsoft.com/office/drawing/2014/main" val="2186752148"/>
                    </a:ext>
                  </a:extLst>
                </a:gridCol>
                <a:gridCol w="372176">
                  <a:extLst>
                    <a:ext uri="{9D8B030D-6E8A-4147-A177-3AD203B41FA5}">
                      <a16:colId xmlns:a16="http://schemas.microsoft.com/office/drawing/2014/main" val="3903860315"/>
                    </a:ext>
                  </a:extLst>
                </a:gridCol>
                <a:gridCol w="372176">
                  <a:extLst>
                    <a:ext uri="{9D8B030D-6E8A-4147-A177-3AD203B41FA5}">
                      <a16:colId xmlns:a16="http://schemas.microsoft.com/office/drawing/2014/main" val="341641151"/>
                    </a:ext>
                  </a:extLst>
                </a:gridCol>
              </a:tblGrid>
              <a:tr h="142859">
                <a:tc>
                  <a:txBody>
                    <a:bodyPr/>
                    <a:lstStyle/>
                    <a:p>
                      <a:pPr algn="ctr" fontAlgn="ctr"/>
                      <a:r>
                        <a:rPr lang="en-GB" sz="700" b="1" i="0" u="none" strike="noStrike">
                          <a:solidFill>
                            <a:srgbClr val="000000"/>
                          </a:solidFill>
                          <a:effectLst/>
                          <a:latin typeface="Calibri" panose="020F0502020204030204" pitchFamily="34" charset="0"/>
                        </a:rPr>
                        <a:t>Category</a:t>
                      </a:r>
                    </a:p>
                  </a:txBody>
                  <a:tcPr marL="5917" marR="5917" marT="591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ctr" fontAlgn="ctr"/>
                      <a:r>
                        <a:rPr lang="en-GB" sz="700" b="1" i="0" u="none" strike="noStrike">
                          <a:solidFill>
                            <a:srgbClr val="000000"/>
                          </a:solidFill>
                          <a:effectLst/>
                          <a:latin typeface="Calibri" panose="020F0502020204030204" pitchFamily="34" charset="0"/>
                        </a:rPr>
                        <a:t>Exp.</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1" i="0" u="none" strike="noStrike">
                          <a:solidFill>
                            <a:srgbClr val="000000"/>
                          </a:solidFill>
                          <a:effectLst/>
                          <a:latin typeface="Calibri" panose="020F0502020204030204" pitchFamily="34" charset="0"/>
                        </a:rPr>
                        <a:t>Beam line</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GB" sz="700" b="1" i="0" u="none" strike="noStrike">
                          <a:solidFill>
                            <a:srgbClr val="000000"/>
                          </a:solidFill>
                          <a:effectLst/>
                          <a:latin typeface="Calibri" panose="020F0502020204030204" pitchFamily="34" charset="0"/>
                        </a:rPr>
                        <a:t>Target(s)</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2027</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2028</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2029</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2037</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2038</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2039</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CH" sz="700" b="1" i="0" u="none" strike="noStrike">
                          <a:solidFill>
                            <a:srgbClr val="000000"/>
                          </a:solidFill>
                          <a:effectLst/>
                          <a:latin typeface="Calibri" panose="020F0502020204030204" pitchFamily="34" charset="0"/>
                        </a:rPr>
                        <a:t>2040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31692119"/>
                  </a:ext>
                </a:extLst>
              </a:tr>
              <a:tr h="133930">
                <a:tc rowSpan="7">
                  <a:txBody>
                    <a:bodyPr/>
                    <a:lstStyle/>
                    <a:p>
                      <a:pPr algn="ctr" fontAlgn="ctr"/>
                      <a:r>
                        <a:rPr lang="en-GB" sz="700" b="1" i="0" u="none" strike="noStrike">
                          <a:solidFill>
                            <a:srgbClr val="000000"/>
                          </a:solidFill>
                          <a:effectLst/>
                          <a:latin typeface="Calibri" panose="020F0502020204030204" pitchFamily="34" charset="0"/>
                        </a:rPr>
                        <a:t>R&amp;D</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7" gridSpan="2">
                  <a:txBody>
                    <a:bodyPr/>
                    <a:lstStyle/>
                    <a:p>
                      <a:pPr algn="ctr" fontAlgn="ctr"/>
                      <a:r>
                        <a:rPr lang="en-GB" sz="700" b="1" i="0" u="none" strike="noStrike">
                          <a:solidFill>
                            <a:srgbClr val="806000"/>
                          </a:solidFill>
                          <a:effectLst/>
                          <a:latin typeface="Calibri" panose="020F0502020204030204" pitchFamily="34" charset="0"/>
                        </a:rPr>
                        <a:t>HL-LHC, FCC, DRDs, muon collider</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7"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dirty="0">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3981143767"/>
                  </a:ext>
                </a:extLst>
              </a:tr>
              <a:tr h="133930">
                <a:tc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H4 &amp; GIF++</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403297326"/>
                  </a:ext>
                </a:extLst>
              </a:tr>
              <a:tr h="133930">
                <a:tc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2710122145"/>
                  </a:ext>
                </a:extLst>
              </a:tr>
              <a:tr h="133930">
                <a:tc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H8</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2928069501"/>
                  </a:ext>
                </a:extLst>
              </a:tr>
              <a:tr h="133930">
                <a:tc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H8 electrons</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4129294940"/>
                  </a:ext>
                </a:extLst>
              </a:tr>
              <a:tr h="133930">
                <a:tc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T09</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East_T09</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3506046825"/>
                  </a:ext>
                </a:extLst>
              </a:tr>
              <a:tr h="151788">
                <a:tc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T10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East_N</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CH" sz="800" b="0" i="0" u="none" strike="noStrike" dirty="0">
                          <a:solidFill>
                            <a:srgbClr val="000000"/>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11267209"/>
                  </a:ext>
                </a:extLst>
              </a:tr>
              <a:tr h="133930">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gridSpan="2">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hMerge="1">
                  <a:txBody>
                    <a:bodyPr/>
                    <a:lstStyle/>
                    <a:p>
                      <a:endParaRPr lang="en-GB"/>
                    </a:p>
                  </a:txBody>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extLst>
                  <a:ext uri="{0D108BD9-81ED-4DB2-BD59-A6C34878D82A}">
                    <a16:rowId xmlns:a16="http://schemas.microsoft.com/office/drawing/2014/main" val="2019197984"/>
                  </a:ext>
                </a:extLst>
              </a:tr>
              <a:tr h="133930">
                <a:tc rowSpan="5">
                  <a:txBody>
                    <a:bodyPr/>
                    <a:lstStyle/>
                    <a:p>
                      <a:pPr algn="ctr" fontAlgn="ctr"/>
                      <a:r>
                        <a:rPr lang="en-GB" sz="700" b="1" i="0" u="none" strike="noStrike">
                          <a:solidFill>
                            <a:srgbClr val="000000"/>
                          </a:solidFill>
                          <a:effectLst/>
                          <a:latin typeface="Calibri" panose="020F0502020204030204" pitchFamily="34" charset="0"/>
                        </a:rPr>
                        <a:t>Dark Matter </a:t>
                      </a:r>
                      <a:br>
                        <a:rPr lang="en-GB" sz="700" b="1" i="0" u="none" strike="noStrike">
                          <a:solidFill>
                            <a:srgbClr val="000000"/>
                          </a:solidFill>
                          <a:effectLst/>
                          <a:latin typeface="Calibri" panose="020F0502020204030204" pitchFamily="34" charset="0"/>
                        </a:rPr>
                      </a:br>
                      <a:r>
                        <a:rPr lang="en-GB" sz="700" b="1" i="0" u="none" strike="noStrike">
                          <a:solidFill>
                            <a:srgbClr val="000000"/>
                          </a:solidFill>
                          <a:effectLst/>
                          <a:latin typeface="Calibri" panose="020F0502020204030204" pitchFamily="34" charset="0"/>
                        </a:rPr>
                        <a:t>and</a:t>
                      </a:r>
                      <a:br>
                        <a:rPr lang="en-GB" sz="700" b="1" i="0" u="none" strike="noStrike">
                          <a:solidFill>
                            <a:srgbClr val="000000"/>
                          </a:solidFill>
                          <a:effectLst/>
                          <a:latin typeface="Calibri" panose="020F0502020204030204" pitchFamily="34" charset="0"/>
                        </a:rPr>
                      </a:br>
                      <a:r>
                        <a:rPr lang="en-GB" sz="700" b="1" i="0" u="none" strike="noStrike">
                          <a:solidFill>
                            <a:srgbClr val="000000"/>
                          </a:solidFill>
                          <a:effectLst/>
                          <a:latin typeface="Calibri" panose="020F0502020204030204" pitchFamily="34" charset="0"/>
                        </a:rPr>
                        <a:t>FIPS</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n-GB" sz="700" b="1" i="0" u="none" strike="noStrike">
                          <a:solidFill>
                            <a:srgbClr val="4472C4"/>
                          </a:solidFill>
                          <a:effectLst/>
                          <a:latin typeface="Calibri" panose="020F0502020204030204" pitchFamily="34" charset="0"/>
                        </a:rPr>
                        <a:t>NA64-e</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80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80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80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90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1"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1"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1"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564374235"/>
                  </a:ext>
                </a:extLst>
              </a:tr>
              <a:tr h="133930">
                <a:tc vMerge="1">
                  <a:txBody>
                    <a:bodyPr/>
                    <a:lstStyle/>
                    <a:p>
                      <a:endParaRPr lang="en-GB"/>
                    </a:p>
                  </a:txBody>
                  <a:tcPr/>
                </a:tc>
                <a:tc gridSpan="2">
                  <a:txBody>
                    <a:bodyPr/>
                    <a:lstStyle/>
                    <a:p>
                      <a:pPr algn="ctr" fontAlgn="ctr"/>
                      <a:r>
                        <a:rPr lang="en-GB" sz="700" b="1" i="0" u="none" strike="noStrike">
                          <a:solidFill>
                            <a:srgbClr val="4472C4"/>
                          </a:solidFill>
                          <a:effectLst/>
                          <a:latin typeface="Calibri" panose="020F0502020204030204" pitchFamily="34" charset="0"/>
                        </a:rPr>
                        <a:t>NA64-h</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NA/T09/T10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NA/East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0" i="0" u="none" strike="noStrike" dirty="0">
                          <a:solidFill>
                            <a:srgbClr val="000000"/>
                          </a:solidFill>
                          <a:effectLst/>
                          <a:latin typeface="Calibri" panose="020F0502020204030204" pitchFamily="34" charset="0"/>
                        </a:rPr>
                        <a:t>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CH" sz="800" b="0" i="0" u="none" strike="noStrike">
                          <a:solidFill>
                            <a:srgbClr val="000000"/>
                          </a:solidFill>
                          <a:effectLst/>
                          <a:latin typeface="Calibri" panose="020F0502020204030204" pitchFamily="34" charset="0"/>
                        </a:rPr>
                        <a:t>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CH" sz="800" b="0" i="0" u="none" strike="noStrike">
                          <a:solidFill>
                            <a:srgbClr val="000000"/>
                          </a:solidFill>
                          <a:effectLst/>
                          <a:latin typeface="Calibri" panose="020F0502020204030204" pitchFamily="34" charset="0"/>
                        </a:rPr>
                        <a:t>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CH" sz="800" b="0" i="0" u="none" strike="noStrike">
                          <a:solidFill>
                            <a:srgbClr val="000000"/>
                          </a:solidFill>
                          <a:effectLst/>
                          <a:latin typeface="Calibri" panose="020F0502020204030204" pitchFamily="34" charset="0"/>
                        </a:rPr>
                        <a:t>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CH" sz="800" b="0" i="0" u="none" strike="noStrike">
                          <a:solidFill>
                            <a:srgbClr val="000000"/>
                          </a:solidFill>
                          <a:effectLst/>
                          <a:latin typeface="Calibri" panose="020F0502020204030204" pitchFamily="34" charset="0"/>
                        </a:rPr>
                        <a:t>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95273741"/>
                  </a:ext>
                </a:extLst>
              </a:tr>
              <a:tr h="133930">
                <a:tc vMerge="1">
                  <a:txBody>
                    <a:bodyPr/>
                    <a:lstStyle/>
                    <a:p>
                      <a:endParaRPr lang="en-GB"/>
                    </a:p>
                  </a:txBody>
                  <a:tcPr/>
                </a:tc>
                <a:tc gridSpan="2">
                  <a:txBody>
                    <a:bodyPr/>
                    <a:lstStyle/>
                    <a:p>
                      <a:pPr algn="ctr" fontAlgn="ctr"/>
                      <a:r>
                        <a:rPr lang="en-GB" sz="700" b="1" i="0" u="none" strike="noStrike">
                          <a:solidFill>
                            <a:srgbClr val="4472C4"/>
                          </a:solidFill>
                          <a:effectLst/>
                          <a:latin typeface="Calibri" panose="020F0502020204030204" pitchFamily="34" charset="0"/>
                        </a:rPr>
                        <a:t>NA64-µ</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M2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0" i="0" u="none" strike="noStrike">
                          <a:solidFill>
                            <a:srgbClr val="000000"/>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0" i="0" u="none" strike="noStrike">
                          <a:solidFill>
                            <a:srgbClr val="000000"/>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0" i="0" u="none" strike="noStrike">
                          <a:solidFill>
                            <a:srgbClr val="000000"/>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0" i="0" u="none" strike="noStrike">
                          <a:solidFill>
                            <a:srgbClr val="000000"/>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932763129"/>
                  </a:ext>
                </a:extLst>
              </a:tr>
              <a:tr h="133930">
                <a:tc vMerge="1">
                  <a:txBody>
                    <a:bodyPr/>
                    <a:lstStyle/>
                    <a:p>
                      <a:endParaRPr lang="en-GB"/>
                    </a:p>
                  </a:txBody>
                  <a:tcPr/>
                </a:tc>
                <a:tc gridSpan="2">
                  <a:txBody>
                    <a:bodyPr/>
                    <a:lstStyle/>
                    <a:p>
                      <a:pPr algn="ctr" fontAlgn="ctr"/>
                      <a:r>
                        <a:rPr lang="en-GB" sz="700" b="1" i="0" u="none" strike="noStrike">
                          <a:solidFill>
                            <a:srgbClr val="4472C4"/>
                          </a:solidFill>
                          <a:effectLst/>
                          <a:latin typeface="Calibri" panose="020F0502020204030204" pitchFamily="34" charset="0"/>
                        </a:rPr>
                        <a:t>BDF/SHiP</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P42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dedicated</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800" b="0" i="0" u="none" strike="noStrike">
                          <a:solidFill>
                            <a:srgbClr val="000000"/>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0" i="0" u="none" strike="noStrike">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ctr"/>
                      <a:r>
                        <a:rPr lang="en-CH" sz="800" b="0" i="0" u="none" strike="noStrike">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dirty="0">
                          <a:solidFill>
                            <a:srgbClr val="000000"/>
                          </a:solidFill>
                          <a:effectLst/>
                          <a:latin typeface="Calibri" panose="020F0502020204030204" pitchFamily="34" charset="0"/>
                        </a:rPr>
                        <a:t>≥400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extLst>
                  <a:ext uri="{0D108BD9-81ED-4DB2-BD59-A6C34878D82A}">
                    <a16:rowId xmlns:a16="http://schemas.microsoft.com/office/drawing/2014/main" val="2058986341"/>
                  </a:ext>
                </a:extLst>
              </a:tr>
              <a:tr h="133930">
                <a:tc vMerge="1">
                  <a:txBody>
                    <a:bodyPr/>
                    <a:lstStyle/>
                    <a:p>
                      <a:endParaRPr lang="en-GB"/>
                    </a:p>
                  </a:txBody>
                  <a:tcPr/>
                </a:tc>
                <a:tc gridSpan="2">
                  <a:txBody>
                    <a:bodyPr/>
                    <a:lstStyle/>
                    <a:p>
                      <a:pPr algn="ctr" fontAlgn="ctr"/>
                      <a:r>
                        <a:rPr lang="en-GB" sz="700" b="1" i="0" u="none" strike="noStrike">
                          <a:solidFill>
                            <a:srgbClr val="4472C4"/>
                          </a:solidFill>
                          <a:effectLst/>
                          <a:latin typeface="Calibri" panose="020F0502020204030204" pitchFamily="34" charset="0"/>
                        </a:rPr>
                        <a:t>MADMAX</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fontAlgn="ctr"/>
                      <a:r>
                        <a:rPr lang="en-GB" sz="700" b="0" i="0" u="none" strike="noStrike">
                          <a:solidFill>
                            <a:srgbClr val="000000"/>
                          </a:solidFill>
                          <a:effectLst/>
                          <a:latin typeface="Calibri" panose="020F0502020204030204" pitchFamily="34" charset="0"/>
                        </a:rPr>
                        <a:t>H8, w/o beam, only YETS/LS</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0549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01688674"/>
                  </a:ext>
                </a:extLst>
              </a:tr>
              <a:tr h="133930">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gridSpan="2">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hMerge="1">
                  <a:txBody>
                    <a:bodyPr/>
                    <a:lstStyle/>
                    <a:p>
                      <a:endParaRPr lang="en-GB"/>
                    </a:p>
                  </a:txBody>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extLst>
                  <a:ext uri="{0D108BD9-81ED-4DB2-BD59-A6C34878D82A}">
                    <a16:rowId xmlns:a16="http://schemas.microsoft.com/office/drawing/2014/main" val="2996819099"/>
                  </a:ext>
                </a:extLst>
              </a:tr>
              <a:tr h="133930">
                <a:tc rowSpan="4">
                  <a:txBody>
                    <a:bodyPr/>
                    <a:lstStyle/>
                    <a:p>
                      <a:pPr algn="ctr" fontAlgn="ctr"/>
                      <a:r>
                        <a:rPr lang="en-GB" sz="700" b="1" i="0" u="none" strike="noStrike">
                          <a:solidFill>
                            <a:srgbClr val="000000"/>
                          </a:solidFill>
                          <a:effectLst/>
                          <a:latin typeface="Calibri" panose="020F0502020204030204" pitchFamily="34" charset="0"/>
                        </a:rPr>
                        <a:t>Precision Physics</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n-GB" sz="700" b="1" i="0" u="none" strike="noStrike">
                          <a:solidFill>
                            <a:srgbClr val="548235"/>
                          </a:solidFill>
                          <a:effectLst/>
                          <a:latin typeface="Calibri" panose="020F0502020204030204" pitchFamily="34" charset="0"/>
                        </a:rPr>
                        <a:t>NA62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K12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T4/T10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75/40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75/40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56/30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40/22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40/22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40/22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95882538"/>
                  </a:ext>
                </a:extLst>
              </a:tr>
              <a:tr h="133930">
                <a:tc vMerge="1">
                  <a:txBody>
                    <a:bodyPr/>
                    <a:lstStyle/>
                    <a:p>
                      <a:endParaRPr lang="en-GB"/>
                    </a:p>
                  </a:txBody>
                  <a:tcPr/>
                </a:tc>
                <a:tc gridSpan="2">
                  <a:txBody>
                    <a:bodyPr/>
                    <a:lstStyle/>
                    <a:p>
                      <a:pPr algn="ctr" fontAlgn="ctr"/>
                      <a:r>
                        <a:rPr lang="en-GB" sz="700" b="1" i="0" u="none" strike="noStrike">
                          <a:solidFill>
                            <a:srgbClr val="548235"/>
                          </a:solidFill>
                          <a:effectLst/>
                          <a:latin typeface="Calibri" panose="020F0502020204030204" pitchFamily="34" charset="0"/>
                        </a:rPr>
                        <a:t>MUonE</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M2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dirty="0">
                          <a:solidFill>
                            <a:srgbClr val="000000"/>
                          </a:solidFill>
                          <a:effectLst/>
                          <a:latin typeface="Calibri" panose="020F0502020204030204" pitchFamily="34" charset="0"/>
                        </a:rPr>
                        <a:t>135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A243"/>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A243"/>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A243"/>
                    </a:solidFill>
                  </a:tcPr>
                </a:tc>
                <a:tc>
                  <a:txBody>
                    <a:bodyPr/>
                    <a:lstStyle/>
                    <a:p>
                      <a:pPr algn="ctr" fontAlgn="ctr"/>
                      <a:r>
                        <a:rPr lang="en-CH" sz="800" b="0" i="0" u="none" strike="noStrike">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A243"/>
                    </a:solidFill>
                  </a:tcPr>
                </a:tc>
                <a:tc>
                  <a:txBody>
                    <a:bodyPr/>
                    <a:lstStyle/>
                    <a:p>
                      <a:pPr algn="ctr" fontAlgn="ctr"/>
                      <a:r>
                        <a:rPr lang="en-CH" sz="800" b="0"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A243"/>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47665590"/>
                  </a:ext>
                </a:extLst>
              </a:tr>
              <a:tr h="133930">
                <a:tc vMerge="1">
                  <a:txBody>
                    <a:bodyPr/>
                    <a:lstStyle/>
                    <a:p>
                      <a:endParaRPr lang="en-GB"/>
                    </a:p>
                  </a:txBody>
                  <a:tcPr/>
                </a:tc>
                <a:tc gridSpan="2">
                  <a:txBody>
                    <a:bodyPr/>
                    <a:lstStyle/>
                    <a:p>
                      <a:pPr algn="ctr" fontAlgn="ctr"/>
                      <a:r>
                        <a:rPr lang="en-GB" sz="700" b="1" i="0" u="none" strike="noStrike">
                          <a:solidFill>
                            <a:srgbClr val="548235"/>
                          </a:solidFill>
                          <a:effectLst/>
                          <a:latin typeface="Calibri" panose="020F0502020204030204" pitchFamily="34" charset="0"/>
                        </a:rPr>
                        <a:t>NA63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60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01449428"/>
                  </a:ext>
                </a:extLst>
              </a:tr>
              <a:tr h="133930">
                <a:tc vMerge="1">
                  <a:txBody>
                    <a:bodyPr/>
                    <a:lstStyle/>
                    <a:p>
                      <a:endParaRPr lang="en-GB"/>
                    </a:p>
                  </a:txBody>
                  <a:tcPr/>
                </a:tc>
                <a:tc gridSpan="2">
                  <a:txBody>
                    <a:bodyPr/>
                    <a:lstStyle/>
                    <a:p>
                      <a:pPr algn="ctr" fontAlgn="ctr"/>
                      <a:r>
                        <a:rPr lang="en-GB" sz="700" b="1" i="0" u="none" strike="noStrike">
                          <a:solidFill>
                            <a:srgbClr val="548235"/>
                          </a:solidFill>
                          <a:effectLst/>
                          <a:latin typeface="Calibri" panose="020F0502020204030204" pitchFamily="34" charset="0"/>
                        </a:rPr>
                        <a:t>DsTau</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25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5623"/>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67829981"/>
                  </a:ext>
                </a:extLst>
              </a:tr>
              <a:tr h="133930">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gridSpan="2">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hMerge="1">
                  <a:txBody>
                    <a:bodyPr/>
                    <a:lstStyle/>
                    <a:p>
                      <a:endParaRPr lang="en-GB"/>
                    </a:p>
                  </a:txBody>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extLst>
                  <a:ext uri="{0D108BD9-81ED-4DB2-BD59-A6C34878D82A}">
                    <a16:rowId xmlns:a16="http://schemas.microsoft.com/office/drawing/2014/main" val="3902597467"/>
                  </a:ext>
                </a:extLst>
              </a:tr>
              <a:tr h="133930">
                <a:tc>
                  <a:txBody>
                    <a:bodyPr/>
                    <a:lstStyle/>
                    <a:p>
                      <a:pPr algn="ctr" fontAlgn="ctr"/>
                      <a:r>
                        <a:rPr lang="en-GB" sz="700" b="1" i="0" u="none" strike="noStrike">
                          <a:solidFill>
                            <a:srgbClr val="000000"/>
                          </a:solidFill>
                          <a:effectLst/>
                          <a:latin typeface="Calibri" panose="020F0502020204030204" pitchFamily="34" charset="0"/>
                        </a:rPr>
                        <a:t>QCD</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gridSpan="2">
                  <a:txBody>
                    <a:bodyPr/>
                    <a:lstStyle/>
                    <a:p>
                      <a:pPr algn="ctr" fontAlgn="ctr"/>
                      <a:r>
                        <a:rPr lang="en-GB" sz="700" b="1" i="0" u="none" strike="noStrike">
                          <a:solidFill>
                            <a:srgbClr val="FF0000"/>
                          </a:solidFill>
                          <a:effectLst/>
                          <a:latin typeface="Calibri" panose="020F0502020204030204" pitchFamily="34" charset="0"/>
                        </a:rPr>
                        <a:t>COMPASS</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M2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130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135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30678361"/>
                  </a:ext>
                </a:extLst>
              </a:tr>
              <a:tr h="133930">
                <a:tc>
                  <a:txBody>
                    <a:bodyPr/>
                    <a:lstStyle/>
                    <a:p>
                      <a:pPr algn="ctr" fontAlgn="ctr"/>
                      <a:r>
                        <a:rPr lang="en-CH" sz="7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rowSpan="3">
                  <a:txBody>
                    <a:bodyPr/>
                    <a:lstStyle/>
                    <a:p>
                      <a:pPr algn="ctr" fontAlgn="ctr"/>
                      <a:r>
                        <a:rPr lang="en-GB" sz="700" b="1" i="0" u="none" strike="noStrike">
                          <a:solidFill>
                            <a:srgbClr val="FF0000"/>
                          </a:solidFill>
                          <a:effectLst/>
                          <a:latin typeface="Calibri" panose="020F0502020204030204" pitchFamily="34" charset="0"/>
                        </a:rPr>
                        <a:t>AMBER</a:t>
                      </a:r>
                    </a:p>
                  </a:txBody>
                  <a:tcPr marL="5917" marR="5917" marT="5917" marB="0" vert="vert27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GB" sz="700" b="1" i="0" u="none" strike="noStrike">
                          <a:solidFill>
                            <a:srgbClr val="FF0000"/>
                          </a:solidFill>
                          <a:effectLst/>
                          <a:latin typeface="Calibri" panose="020F0502020204030204" pitchFamily="34" charset="0"/>
                        </a:rPr>
                        <a:t>Rp</a:t>
                      </a:r>
                    </a:p>
                  </a:txBody>
                  <a:tcPr marL="5917" marR="5917" marT="59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M2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rowSpan="3" gridSpan="5">
                  <a:txBody>
                    <a:bodyPr/>
                    <a:lstStyle/>
                    <a:p>
                      <a:pPr algn="ctr" fontAlgn="ctr"/>
                      <a:r>
                        <a:rPr lang="en-GB" sz="800" b="0" i="1" u="none" strike="noStrike">
                          <a:solidFill>
                            <a:srgbClr val="000000"/>
                          </a:solidFill>
                          <a:effectLst/>
                          <a:latin typeface="Calibri" panose="020F0502020204030204" pitchFamily="34" charset="0"/>
                        </a:rPr>
                        <a:t>AMBER Phase 2</a:t>
                      </a:r>
                      <a:br>
                        <a:rPr lang="en-GB" sz="800" b="0" i="1" u="none" strike="noStrike">
                          <a:solidFill>
                            <a:srgbClr val="000000"/>
                          </a:solidFill>
                          <a:effectLst/>
                          <a:latin typeface="Calibri" panose="020F0502020204030204" pitchFamily="34" charset="0"/>
                        </a:rPr>
                      </a:br>
                      <a:r>
                        <a:rPr lang="en-GB" sz="800" b="0" i="1" u="none" strike="noStrike">
                          <a:solidFill>
                            <a:srgbClr val="000000"/>
                          </a:solidFill>
                          <a:effectLst/>
                          <a:latin typeface="Calibri" panose="020F0502020204030204" pitchFamily="34" charset="0"/>
                        </a:rPr>
                        <a:t>(in preparation)</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tc rowSpan="3" hMerge="1">
                  <a:txBody>
                    <a:bodyPr/>
                    <a:lstStyle/>
                    <a:p>
                      <a:endParaRPr lang="en-GB"/>
                    </a:p>
                  </a:txBody>
                  <a:tcPr/>
                </a:tc>
                <a:extLst>
                  <a:ext uri="{0D108BD9-81ED-4DB2-BD59-A6C34878D82A}">
                    <a16:rowId xmlns:a16="http://schemas.microsoft.com/office/drawing/2014/main" val="431842120"/>
                  </a:ext>
                </a:extLst>
              </a:tr>
              <a:tr h="133930">
                <a:tc>
                  <a:txBody>
                    <a:bodyPr/>
                    <a:lstStyle/>
                    <a:p>
                      <a:pPr algn="ctr" fontAlgn="ctr"/>
                      <a:r>
                        <a:rPr lang="en-CH" sz="7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lang="en-GB"/>
                    </a:p>
                  </a:txBody>
                  <a:tcPr/>
                </a:tc>
                <a:tc>
                  <a:txBody>
                    <a:bodyPr/>
                    <a:lstStyle/>
                    <a:p>
                      <a:pPr algn="l" fontAlgn="ctr"/>
                      <a:r>
                        <a:rPr lang="en-GB" sz="700" b="1" i="0" u="none" strike="noStrike">
                          <a:solidFill>
                            <a:srgbClr val="FF0000"/>
                          </a:solidFill>
                          <a:effectLst/>
                          <a:latin typeface="Calibri" panose="020F0502020204030204" pitchFamily="34" charset="0"/>
                        </a:rPr>
                        <a:t>DY</a:t>
                      </a:r>
                    </a:p>
                  </a:txBody>
                  <a:tcPr marL="5917" marR="5917" marT="59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M2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800" b="0" i="0" u="none" strike="noStrike" dirty="0">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dirty="0">
                          <a:solidFill>
                            <a:srgbClr val="000000"/>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gridSpan="5"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3027427960"/>
                  </a:ext>
                </a:extLst>
              </a:tr>
              <a:tr h="133930">
                <a:tc>
                  <a:txBody>
                    <a:bodyPr/>
                    <a:lstStyle/>
                    <a:p>
                      <a:pPr algn="ctr" fontAlgn="ctr"/>
                      <a:r>
                        <a:rPr lang="en-CH" sz="7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vMerge="1">
                  <a:txBody>
                    <a:bodyPr/>
                    <a:lstStyle/>
                    <a:p>
                      <a:endParaRPr lang="en-GB"/>
                    </a:p>
                  </a:txBody>
                  <a:tcPr/>
                </a:tc>
                <a:tc>
                  <a:txBody>
                    <a:bodyPr/>
                    <a:lstStyle/>
                    <a:p>
                      <a:pPr algn="l" fontAlgn="ctr"/>
                      <a:r>
                        <a:rPr lang="en-GB" sz="700" b="1" i="0" u="none" strike="noStrike">
                          <a:solidFill>
                            <a:srgbClr val="FF0000"/>
                          </a:solidFill>
                          <a:effectLst/>
                          <a:latin typeface="Calibri" panose="020F0502020204030204" pitchFamily="34" charset="0"/>
                        </a:rPr>
                        <a:t>spectroscopy</a:t>
                      </a:r>
                    </a:p>
                  </a:txBody>
                  <a:tcPr marL="5917" marR="5917" marT="59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M2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gridSpan="5"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tc hMerge="1" vMerge="1">
                  <a:txBody>
                    <a:bodyPr/>
                    <a:lstStyle/>
                    <a:p>
                      <a:endParaRPr lang="en-GB"/>
                    </a:p>
                  </a:txBody>
                  <a:tcPr/>
                </a:tc>
                <a:extLst>
                  <a:ext uri="{0D108BD9-81ED-4DB2-BD59-A6C34878D82A}">
                    <a16:rowId xmlns:a16="http://schemas.microsoft.com/office/drawing/2014/main" val="1950445562"/>
                  </a:ext>
                </a:extLst>
              </a:tr>
              <a:tr h="133930">
                <a:tc>
                  <a:txBody>
                    <a:bodyPr/>
                    <a:lstStyle/>
                    <a:p>
                      <a:pPr algn="ctr" fontAlgn="ctr"/>
                      <a:r>
                        <a:rPr lang="en-CH" sz="7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en-GB" sz="700" b="1" i="0" u="none" strike="noStrike">
                          <a:solidFill>
                            <a:srgbClr val="FF0000"/>
                          </a:solidFill>
                          <a:effectLst/>
                          <a:latin typeface="Calibri" panose="020F0502020204030204" pitchFamily="34" charset="0"/>
                        </a:rPr>
                        <a:t>NA61 &amp; NA61++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35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35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F70"/>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80842209"/>
                  </a:ext>
                </a:extLst>
              </a:tr>
              <a:tr h="133930">
                <a:tc>
                  <a:txBody>
                    <a:bodyPr/>
                    <a:lstStyle/>
                    <a:p>
                      <a:pPr algn="ctr" fontAlgn="ctr"/>
                      <a:r>
                        <a:rPr lang="en-CH" sz="7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gridSpan="2">
                  <a:txBody>
                    <a:bodyPr/>
                    <a:lstStyle/>
                    <a:p>
                      <a:pPr algn="ctr" fontAlgn="ctr"/>
                      <a:r>
                        <a:rPr lang="en-GB" sz="700" b="1" i="0" u="none" strike="noStrike">
                          <a:solidFill>
                            <a:srgbClr val="FF0000"/>
                          </a:solidFill>
                          <a:effectLst/>
                          <a:latin typeface="Calibri" panose="020F0502020204030204" pitchFamily="34" charset="0"/>
                        </a:rPr>
                        <a:t>NA60+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H8 prot. (x 1e8)</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EB"/>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extLst>
                  <a:ext uri="{0D108BD9-81ED-4DB2-BD59-A6C34878D82A}">
                    <a16:rowId xmlns:a16="http://schemas.microsoft.com/office/drawing/2014/main" val="1923204314"/>
                  </a:ext>
                </a:extLst>
              </a:tr>
              <a:tr h="133930">
                <a:tc>
                  <a:txBody>
                    <a:bodyPr/>
                    <a:lstStyle/>
                    <a:p>
                      <a:pPr algn="ctr" fontAlgn="ctr"/>
                      <a:r>
                        <a:rPr lang="en-CH" sz="700" b="1"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gridSpan="2">
                  <a:txBody>
                    <a:bodyPr/>
                    <a:lstStyle/>
                    <a:p>
                      <a:pPr algn="ctr" fontAlgn="ctr"/>
                      <a:r>
                        <a:rPr lang="en-GB" sz="700" b="1" i="0" u="none" strike="noStrike">
                          <a:solidFill>
                            <a:srgbClr val="FF0000"/>
                          </a:solidFill>
                          <a:effectLst/>
                          <a:latin typeface="Calibri" panose="020F0502020204030204" pitchFamily="34" charset="0"/>
                        </a:rPr>
                        <a:t>NA60+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H8 ions (x 1e8)</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GB" sz="800" b="0" i="0" u="none" strike="noStrike">
                          <a:solidFill>
                            <a:srgbClr val="FFFFFF"/>
                          </a:solidFill>
                          <a:effectLst/>
                          <a:latin typeface="Calibri" panose="020F0502020204030204" pitchFamily="34" charset="0"/>
                        </a:rPr>
                        <a:t>Test</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tc>
                  <a:txBody>
                    <a:bodyPr/>
                    <a:lstStyle/>
                    <a:p>
                      <a:pPr algn="ctr" fontAlgn="ctr"/>
                      <a:r>
                        <a:rPr lang="en-CH" sz="800" b="0" i="0" u="none" strike="noStrike">
                          <a:solidFill>
                            <a:srgbClr val="FFFFFF"/>
                          </a:solidFill>
                          <a:effectLst/>
                          <a:latin typeface="Calibri" panose="020F0502020204030204" pitchFamily="34" charset="0"/>
                        </a:rPr>
                        <a:t>5</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1C5C2"/>
                    </a:solidFill>
                  </a:tcPr>
                </a:tc>
                <a:extLst>
                  <a:ext uri="{0D108BD9-81ED-4DB2-BD59-A6C34878D82A}">
                    <a16:rowId xmlns:a16="http://schemas.microsoft.com/office/drawing/2014/main" val="3289562034"/>
                  </a:ext>
                </a:extLst>
              </a:tr>
              <a:tr h="133930">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gridSpan="2">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hMerge="1">
                  <a:txBody>
                    <a:bodyPr/>
                    <a:lstStyle/>
                    <a:p>
                      <a:endParaRPr lang="en-GB"/>
                    </a:p>
                  </a:txBody>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extLst>
                  <a:ext uri="{0D108BD9-81ED-4DB2-BD59-A6C34878D82A}">
                    <a16:rowId xmlns:a16="http://schemas.microsoft.com/office/drawing/2014/main" val="2268871029"/>
                  </a:ext>
                </a:extLst>
              </a:tr>
              <a:tr h="133930">
                <a:tc rowSpan="5">
                  <a:txBody>
                    <a:bodyPr/>
                    <a:lstStyle/>
                    <a:p>
                      <a:pPr algn="ctr" fontAlgn="ctr"/>
                      <a:r>
                        <a:rPr lang="en-GB" sz="700" b="1" i="0" u="none" strike="noStrike">
                          <a:solidFill>
                            <a:srgbClr val="000000"/>
                          </a:solidFill>
                          <a:effectLst/>
                          <a:latin typeface="Calibri" panose="020F0502020204030204" pitchFamily="34" charset="0"/>
                        </a:rPr>
                        <a:t>Neutrino-related</a:t>
                      </a:r>
                      <a:br>
                        <a:rPr lang="en-GB" sz="700" b="1" i="0" u="none" strike="noStrike">
                          <a:solidFill>
                            <a:srgbClr val="000000"/>
                          </a:solidFill>
                          <a:effectLst/>
                          <a:latin typeface="Calibri" panose="020F0502020204030204" pitchFamily="34" charset="0"/>
                        </a:rPr>
                      </a:br>
                      <a:r>
                        <a:rPr lang="en-GB" sz="700" b="1" i="0" u="none" strike="noStrike">
                          <a:solidFill>
                            <a:srgbClr val="000000"/>
                          </a:solidFill>
                          <a:effectLst/>
                          <a:latin typeface="Calibri" panose="020F0502020204030204" pitchFamily="34" charset="0"/>
                        </a:rPr>
                        <a:t>Beams</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n-GB" sz="700" b="1" i="0" u="none" strike="noStrike">
                          <a:solidFill>
                            <a:srgbClr val="7030A0"/>
                          </a:solidFill>
                          <a:effectLst/>
                          <a:latin typeface="Calibri" panose="020F0502020204030204" pitchFamily="34" charset="0"/>
                        </a:rPr>
                        <a:t>ProtoDUNE-SP</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90296351"/>
                  </a:ext>
                </a:extLst>
              </a:tr>
              <a:tr h="133930">
                <a:tc vMerge="1">
                  <a:txBody>
                    <a:bodyPr/>
                    <a:lstStyle/>
                    <a:p>
                      <a:endParaRPr lang="en-GB"/>
                    </a:p>
                  </a:txBody>
                  <a:tcPr/>
                </a:tc>
                <a:tc gridSpan="2">
                  <a:txBody>
                    <a:bodyPr/>
                    <a:lstStyle/>
                    <a:p>
                      <a:pPr algn="ctr" fontAlgn="ctr"/>
                      <a:r>
                        <a:rPr lang="en-GB" sz="700" b="1" i="0" u="none" strike="noStrike">
                          <a:solidFill>
                            <a:srgbClr val="7030A0"/>
                          </a:solidFill>
                          <a:effectLst/>
                          <a:latin typeface="Calibri" panose="020F0502020204030204" pitchFamily="34" charset="0"/>
                        </a:rPr>
                        <a:t>ProtoDUNE-VD</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41073096"/>
                  </a:ext>
                </a:extLst>
              </a:tr>
              <a:tr h="133930">
                <a:tc vMerge="1">
                  <a:txBody>
                    <a:bodyPr/>
                    <a:lstStyle/>
                    <a:p>
                      <a:endParaRPr lang="en-GB"/>
                    </a:p>
                  </a:txBody>
                  <a:tcPr/>
                </a:tc>
                <a:tc gridSpan="2">
                  <a:txBody>
                    <a:bodyPr/>
                    <a:lstStyle/>
                    <a:p>
                      <a:pPr algn="ctr" fontAlgn="ctr"/>
                      <a:r>
                        <a:rPr lang="en-GB" sz="700" b="1" i="0" u="none" strike="noStrike">
                          <a:solidFill>
                            <a:srgbClr val="7030A0"/>
                          </a:solidFill>
                          <a:effectLst/>
                          <a:latin typeface="Calibri" panose="020F0502020204030204" pitchFamily="34" charset="0"/>
                        </a:rPr>
                        <a:t>WCTE</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T9</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T9</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endParaRPr lang="en-CH" sz="800" b="0" i="0" u="none" strike="noStrike">
                        <a:solidFill>
                          <a:srgbClr val="000000"/>
                        </a:solidFill>
                        <a:effectLst/>
                        <a:latin typeface="Calibri" panose="020F0502020204030204" pitchFamily="34" charset="0"/>
                      </a:endParaRP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85884366"/>
                  </a:ext>
                </a:extLst>
              </a:tr>
              <a:tr h="133930">
                <a:tc vMerge="1">
                  <a:txBody>
                    <a:bodyPr/>
                    <a:lstStyle/>
                    <a:p>
                      <a:endParaRPr lang="en-GB"/>
                    </a:p>
                  </a:txBody>
                  <a:tcPr/>
                </a:tc>
                <a:tc gridSpan="2">
                  <a:txBody>
                    <a:bodyPr/>
                    <a:lstStyle/>
                    <a:p>
                      <a:pPr algn="ctr" fontAlgn="ctr"/>
                      <a:r>
                        <a:rPr lang="en-GB" sz="700" b="1" i="0" u="none" strike="noStrike">
                          <a:solidFill>
                            <a:srgbClr val="7030A0"/>
                          </a:solidFill>
                          <a:effectLst/>
                          <a:latin typeface="Calibri" panose="020F0502020204030204" pitchFamily="34" charset="0"/>
                        </a:rPr>
                        <a:t>NA61 low energy</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H2/H4</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ECF9"/>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ECF9"/>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ECF9"/>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89814175"/>
                  </a:ext>
                </a:extLst>
              </a:tr>
              <a:tr h="133930">
                <a:tc vMerge="1">
                  <a:txBody>
                    <a:bodyPr/>
                    <a:lstStyle/>
                    <a:p>
                      <a:endParaRPr lang="en-GB"/>
                    </a:p>
                  </a:txBody>
                  <a:tcPr/>
                </a:tc>
                <a:tc gridSpan="2">
                  <a:txBody>
                    <a:bodyPr/>
                    <a:lstStyle/>
                    <a:p>
                      <a:pPr algn="ctr" fontAlgn="ctr"/>
                      <a:r>
                        <a:rPr lang="en-GB" sz="700" b="1" i="0" u="none" strike="noStrike">
                          <a:solidFill>
                            <a:srgbClr val="7030A0"/>
                          </a:solidFill>
                          <a:effectLst/>
                          <a:latin typeface="Calibri" panose="020F0502020204030204" pitchFamily="34" charset="0"/>
                        </a:rPr>
                        <a:t>SBN (ENUBET+NUTAG)</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new</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new</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EFF"/>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EFF"/>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EFF"/>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EFF"/>
                    </a:solidFill>
                  </a:tcPr>
                </a:tc>
                <a:tc>
                  <a:txBody>
                    <a:bodyPr/>
                    <a:lstStyle/>
                    <a:p>
                      <a:pPr algn="ctr" fontAlgn="ctr"/>
                      <a:r>
                        <a:rPr lang="en-CH" sz="800" b="0" i="0" u="none" strike="noStrike">
                          <a:solidFill>
                            <a:srgbClr val="FFFFFF"/>
                          </a:solidFill>
                          <a:effectLst/>
                          <a:latin typeface="Calibri" panose="020F0502020204030204" pitchFamily="34" charset="0"/>
                        </a:rPr>
                        <a:t>≤100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EFF"/>
                    </a:solidFill>
                  </a:tcPr>
                </a:tc>
                <a:extLst>
                  <a:ext uri="{0D108BD9-81ED-4DB2-BD59-A6C34878D82A}">
                    <a16:rowId xmlns:a16="http://schemas.microsoft.com/office/drawing/2014/main" val="4233759507"/>
                  </a:ext>
                </a:extLst>
              </a:tr>
              <a:tr h="127421">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gridSpan="2">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hMerge="1">
                  <a:txBody>
                    <a:bodyPr/>
                    <a:lstStyle/>
                    <a:p>
                      <a:endParaRPr lang="en-GB"/>
                    </a:p>
                  </a:txBody>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700" b="0" i="0" u="none" strike="noStrike">
                          <a:solidFill>
                            <a:srgbClr val="000000"/>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7171"/>
                    </a:solidFill>
                  </a:tcPr>
                </a:tc>
                <a:extLst>
                  <a:ext uri="{0D108BD9-81ED-4DB2-BD59-A6C34878D82A}">
                    <a16:rowId xmlns:a16="http://schemas.microsoft.com/office/drawing/2014/main" val="4202226120"/>
                  </a:ext>
                </a:extLst>
              </a:tr>
              <a:tr h="133930">
                <a:tc rowSpan="3">
                  <a:txBody>
                    <a:bodyPr/>
                    <a:lstStyle/>
                    <a:p>
                      <a:pPr algn="ctr" fontAlgn="ctr"/>
                      <a:r>
                        <a:rPr lang="en-GB" sz="700" b="1" i="0" u="none" strike="noStrike">
                          <a:solidFill>
                            <a:srgbClr val="000000"/>
                          </a:solidFill>
                          <a:effectLst/>
                          <a:latin typeface="Calibri" panose="020F0502020204030204" pitchFamily="34" charset="0"/>
                        </a:rPr>
                        <a:t>Others </a:t>
                      </a:r>
                      <a:r>
                        <a:rPr lang="en-GB" sz="500" b="1" i="0" u="none" strike="noStrike">
                          <a:solidFill>
                            <a:srgbClr val="000000"/>
                          </a:solidFill>
                          <a:effectLst/>
                          <a:latin typeface="Calibri" panose="020F0502020204030204" pitchFamily="34" charset="0"/>
                        </a:rPr>
                        <a:t>(astroparticle physics, atmospheric chemistry, …)</a:t>
                      </a:r>
                      <a:endParaRPr lang="en-GB" sz="700" b="1" i="0" u="none" strike="noStrike">
                        <a:solidFill>
                          <a:srgbClr val="000000"/>
                        </a:solidFill>
                        <a:effectLst/>
                        <a:latin typeface="Calibri" panose="020F0502020204030204" pitchFamily="34" charset="0"/>
                      </a:endParaRP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en-GB" sz="700" b="1" i="0" u="none" strike="noStrike">
                          <a:solidFill>
                            <a:srgbClr val="002060"/>
                          </a:solidFill>
                          <a:effectLst/>
                          <a:latin typeface="Calibri" panose="020F0502020204030204" pitchFamily="34" charset="0"/>
                        </a:rPr>
                        <a:t>AMBER antip</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M2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T6</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73136142"/>
                  </a:ext>
                </a:extLst>
              </a:tr>
              <a:tr h="133930">
                <a:tc vMerge="1">
                  <a:txBody>
                    <a:bodyPr/>
                    <a:lstStyle/>
                    <a:p>
                      <a:endParaRPr lang="en-GB"/>
                    </a:p>
                  </a:txBody>
                  <a:tcPr/>
                </a:tc>
                <a:tc gridSpan="2">
                  <a:txBody>
                    <a:bodyPr/>
                    <a:lstStyle/>
                    <a:p>
                      <a:pPr algn="ctr" fontAlgn="ctr"/>
                      <a:r>
                        <a:rPr lang="en-GB" sz="700" b="1" i="0" u="none" strike="noStrike">
                          <a:solidFill>
                            <a:srgbClr val="002060"/>
                          </a:solidFill>
                          <a:effectLst/>
                          <a:latin typeface="Calibri" panose="020F0502020204030204" pitchFamily="34" charset="0"/>
                        </a:rPr>
                        <a:t>NA61 antip</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H2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T2</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50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93355781"/>
                  </a:ext>
                </a:extLst>
              </a:tr>
              <a:tr h="133930">
                <a:tc vMerge="1">
                  <a:txBody>
                    <a:bodyPr/>
                    <a:lstStyle/>
                    <a:p>
                      <a:endParaRPr lang="en-GB"/>
                    </a:p>
                  </a:txBody>
                  <a:tcPr/>
                </a:tc>
                <a:tc gridSpan="2">
                  <a:txBody>
                    <a:bodyPr/>
                    <a:lstStyle/>
                    <a:p>
                      <a:pPr algn="ctr" fontAlgn="ctr"/>
                      <a:r>
                        <a:rPr lang="en-GB" sz="700" b="1" i="0" u="none" strike="noStrike">
                          <a:solidFill>
                            <a:srgbClr val="002060"/>
                          </a:solidFill>
                          <a:effectLst/>
                          <a:latin typeface="Calibri" panose="020F0502020204030204" pitchFamily="34" charset="0"/>
                        </a:rPr>
                        <a:t>CLOUD</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ctr"/>
                      <a:r>
                        <a:rPr lang="en-GB" sz="700" b="0" i="0" u="none" strike="noStrike">
                          <a:solidFill>
                            <a:srgbClr val="000000"/>
                          </a:solidFill>
                          <a:effectLst/>
                          <a:latin typeface="Calibri" panose="020F0502020204030204" pitchFamily="34" charset="0"/>
                        </a:rPr>
                        <a:t>T11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GB" sz="700" b="0" i="0" u="none" strike="noStrike">
                          <a:solidFill>
                            <a:srgbClr val="000000"/>
                          </a:solidFill>
                          <a:effectLst/>
                          <a:latin typeface="Calibri" panose="020F0502020204030204" pitchFamily="34" charset="0"/>
                        </a:rPr>
                        <a:t>T10/T11</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0.3</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F4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CH" sz="800" b="0" i="0" u="none" strike="noStrike" dirty="0">
                          <a:solidFill>
                            <a:srgbClr val="FFFFFF"/>
                          </a:solidFill>
                          <a:effectLst/>
                          <a:latin typeface="Calibri" panose="020F0502020204030204" pitchFamily="34" charset="0"/>
                        </a:rPr>
                        <a:t> </a:t>
                      </a:r>
                    </a:p>
                  </a:txBody>
                  <a:tcPr marL="5917" marR="5917" marT="59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15703533"/>
                  </a:ext>
                </a:extLst>
              </a:tr>
              <a:tr h="248146">
                <a:tc gridSpan="25">
                  <a:txBody>
                    <a:bodyPr/>
                    <a:lstStyle/>
                    <a:p>
                      <a:pPr algn="l" fontAlgn="ctr"/>
                      <a:r>
                        <a:rPr lang="en-GB" sz="1100" b="0" i="0" u="none" strike="noStrike" dirty="0">
                          <a:solidFill>
                            <a:srgbClr val="000000"/>
                          </a:solidFill>
                          <a:effectLst/>
                          <a:latin typeface="Calibri" panose="020F0502020204030204" pitchFamily="34" charset="0"/>
                        </a:rPr>
                        <a:t>Numbers are needed units on target (= 1e11 protons). 0 = running without beam. More dark = more likely / approved experiment. Less dark = less likely / test.</a:t>
                      </a:r>
                      <a:r>
                        <a:rPr lang="en-GB" sz="1100" b="1" i="0" u="none" strike="noStrike" dirty="0">
                          <a:solidFill>
                            <a:srgbClr val="000000"/>
                          </a:solidFill>
                          <a:effectLst/>
                          <a:latin typeface="Calibri" panose="020F0502020204030204" pitchFamily="34" charset="0"/>
                        </a:rPr>
                        <a:t> </a:t>
                      </a:r>
                      <a:r>
                        <a:rPr lang="en-GB" sz="1100" b="1" i="0" u="none" strike="noStrike" dirty="0">
                          <a:solidFill>
                            <a:srgbClr val="FF0000"/>
                          </a:solidFill>
                          <a:effectLst/>
                          <a:latin typeface="Calibri" panose="020F0502020204030204" pitchFamily="34" charset="0"/>
                        </a:rPr>
                        <a:t>This table is not official and not approved.</a:t>
                      </a:r>
                      <a:endParaRPr lang="en-GB" sz="1100" b="0" i="0" u="none" strike="noStrike" dirty="0">
                        <a:solidFill>
                          <a:srgbClr val="000000"/>
                        </a:solidFill>
                        <a:effectLst/>
                        <a:latin typeface="Calibri" panose="020F0502020204030204" pitchFamily="34" charset="0"/>
                      </a:endParaRPr>
                    </a:p>
                  </a:txBody>
                  <a:tcPr marL="5917" marR="5917" marT="5917" marB="0" anchor="ctr">
                    <a:lnL>
                      <a:noFill/>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3287945"/>
                  </a:ext>
                </a:extLst>
              </a:tr>
            </a:tbl>
          </a:graphicData>
        </a:graphic>
      </p:graphicFrame>
      <p:sp>
        <p:nvSpPr>
          <p:cNvPr id="9" name="Rectangle 8">
            <a:extLst>
              <a:ext uri="{FF2B5EF4-FFF2-40B4-BE49-F238E27FC236}">
                <a16:creationId xmlns:a16="http://schemas.microsoft.com/office/drawing/2014/main" id="{9FA0311D-CAC6-D997-32A7-487F5A5DA42C}"/>
              </a:ext>
            </a:extLst>
          </p:cNvPr>
          <p:cNvSpPr/>
          <p:nvPr/>
        </p:nvSpPr>
        <p:spPr>
          <a:xfrm>
            <a:off x="1343472" y="2204864"/>
            <a:ext cx="10440535" cy="144016"/>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A0223EA8-F738-DC86-3898-FB27BC07B9EB}"/>
              </a:ext>
            </a:extLst>
          </p:cNvPr>
          <p:cNvSpPr/>
          <p:nvPr/>
        </p:nvSpPr>
        <p:spPr>
          <a:xfrm>
            <a:off x="1343472" y="2492896"/>
            <a:ext cx="10440535" cy="144016"/>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5BA791D-CAC1-773D-9BA2-948CECC6D19E}"/>
              </a:ext>
            </a:extLst>
          </p:cNvPr>
          <p:cNvSpPr/>
          <p:nvPr/>
        </p:nvSpPr>
        <p:spPr>
          <a:xfrm>
            <a:off x="1559496" y="3140968"/>
            <a:ext cx="10224511" cy="144016"/>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61D6550-5DF7-289B-BBD9-50476DC5C151}"/>
              </a:ext>
            </a:extLst>
          </p:cNvPr>
          <p:cNvSpPr/>
          <p:nvPr/>
        </p:nvSpPr>
        <p:spPr>
          <a:xfrm>
            <a:off x="1343472" y="3941152"/>
            <a:ext cx="10368527" cy="138440"/>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719016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4" id="{A5ED4DE0-6C8E-0F4F-99A2-B683A9745008}" vid="{F053E86A-31FE-1346-BAEE-DD9C694C52F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20320</TotalTime>
  <Words>4174</Words>
  <Application>Microsoft Macintosh PowerPoint</Application>
  <PresentationFormat>Widescreen</PresentationFormat>
  <Paragraphs>1219</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Times New Roman</vt:lpstr>
      <vt:lpstr>Office Theme</vt:lpstr>
      <vt:lpstr>Fixed Target Secondary beamlines Feedback from operations</vt:lpstr>
      <vt:lpstr>Scope of the presentation</vt:lpstr>
      <vt:lpstr>The North and East Area</vt:lpstr>
      <vt:lpstr>Operation (Highlights)</vt:lpstr>
      <vt:lpstr>Beamline Users </vt:lpstr>
      <vt:lpstr>ASM – Accelerator Scheduling Management</vt:lpstr>
      <vt:lpstr>North Area Proton operation</vt:lpstr>
      <vt:lpstr>East Area Low momentum</vt:lpstr>
      <vt:lpstr>Higher intensity requests post-LS3</vt:lpstr>
      <vt:lpstr>Higher intensity tests for post-LS3</vt:lpstr>
      <vt:lpstr>Higher intensity tests for post-LS3</vt:lpstr>
      <vt:lpstr>Ion Operation - 150 AGeV/c </vt:lpstr>
      <vt:lpstr>Ion Operation - 13.5 AGeV/c </vt:lpstr>
      <vt:lpstr>HiRadMat Operation</vt:lpstr>
      <vt:lpstr>HiRadMat Outlook for 2025+</vt:lpstr>
      <vt:lpstr>Equipment</vt:lpstr>
      <vt:lpstr>Availability 2024 (Automatic Fault Tracking)</vt:lpstr>
      <vt:lpstr>Availability 2024 (Automatic Fault Tracking)</vt:lpstr>
      <vt:lpstr>Particle ID detector improvements</vt:lpstr>
      <vt:lpstr>Particle ID detector improvements</vt:lpstr>
      <vt:lpstr>XWCM Critical Spares</vt:lpstr>
      <vt:lpstr>Future requests</vt:lpstr>
      <vt:lpstr>Beam Dynamics Modelling</vt:lpstr>
      <vt:lpstr>Beamline Modelling</vt:lpstr>
      <vt:lpstr>Beam Trajectory through T4 and along P42</vt:lpstr>
      <vt:lpstr>Controls, Data &amp; Automation</vt:lpstr>
      <vt:lpstr>CESAR-LSA Integration</vt:lpstr>
      <vt:lpstr>Experimental Areas Controls – next steps</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Dipanwita Banerjee</dc:creator>
  <cp:lastModifiedBy>Dipanwita Banerjee</cp:lastModifiedBy>
  <cp:revision>122</cp:revision>
  <cp:lastPrinted>2020-01-30T13:49:18Z</cp:lastPrinted>
  <dcterms:created xsi:type="dcterms:W3CDTF">2024-11-09T18:23:25Z</dcterms:created>
  <dcterms:modified xsi:type="dcterms:W3CDTF">2024-12-10T09:17:34Z</dcterms:modified>
</cp:coreProperties>
</file>