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5"/>
  </p:notesMasterIdLst>
  <p:sldIdLst>
    <p:sldId id="256" r:id="rId3"/>
    <p:sldId id="286" r:id="rId4"/>
    <p:sldId id="285" r:id="rId5"/>
    <p:sldId id="287" r:id="rId6"/>
    <p:sldId id="282" r:id="rId7"/>
    <p:sldId id="277" r:id="rId8"/>
    <p:sldId id="280" r:id="rId9"/>
    <p:sldId id="265" r:id="rId10"/>
    <p:sldId id="288" r:id="rId11"/>
    <p:sldId id="258" r:id="rId12"/>
    <p:sldId id="293" r:id="rId13"/>
    <p:sldId id="281" r:id="rId14"/>
    <p:sldId id="294" r:id="rId15"/>
    <p:sldId id="257" r:id="rId16"/>
    <p:sldId id="276" r:id="rId17"/>
    <p:sldId id="289" r:id="rId18"/>
    <p:sldId id="260" r:id="rId19"/>
    <p:sldId id="290" r:id="rId20"/>
    <p:sldId id="272" r:id="rId21"/>
    <p:sldId id="273" r:id="rId22"/>
    <p:sldId id="291" r:id="rId23"/>
    <p:sldId id="284" r:id="rId24"/>
    <p:sldId id="292" r:id="rId25"/>
    <p:sldId id="295" r:id="rId26"/>
    <p:sldId id="2147196901" r:id="rId27"/>
    <p:sldId id="2147196917" r:id="rId28"/>
    <p:sldId id="2147196919" r:id="rId29"/>
    <p:sldId id="2147196920" r:id="rId30"/>
    <p:sldId id="2147196921" r:id="rId31"/>
    <p:sldId id="2147196925" r:id="rId32"/>
    <p:sldId id="2147196926" r:id="rId33"/>
    <p:sldId id="2147196927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B39500-4AF1-43D6-8CC2-CE1191805E36}" type="datetimeFigureOut">
              <a:rPr lang="en-GB" smtClean="0"/>
              <a:t>10/12/2024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8076DC-5389-4303-82A7-39E68664FD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605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8076DC-5389-4303-82A7-39E68664FDBD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739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8076DC-5389-4303-82A7-39E68664FDB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330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03951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839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sv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13FAE-B08D-AFE5-D409-5BF22DA66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06F686-7B7C-0517-24D9-6BFE7E48F6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46F010-A2A3-931C-8D6A-5F873BEC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25E32-6E3F-4DFC-B14C-98EC6881D6FA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AD235C-312B-759A-B373-419607F37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DFE1F-9167-53C9-B551-A9F884FE4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DD2386-6D12-35C1-E940-F44DEE15BA8A}"/>
              </a:ext>
            </a:extLst>
          </p:cNvPr>
          <p:cNvSpPr/>
          <p:nvPr userDrawn="1"/>
        </p:nvSpPr>
        <p:spPr>
          <a:xfrm>
            <a:off x="0" y="0"/>
            <a:ext cx="119641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830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17CDB-AD6E-FEE8-E5EA-9E603AC34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88F0AB-4B01-058D-D75E-9BE8467172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0FB670-1EB1-2765-6D32-9184C8C5A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FA958-1128-449A-A382-BCD832407F0C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ED2E31-0C94-0AB7-ACB4-6C72718D9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421C19-DA56-215C-8172-1A3024EF6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872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68414D-833E-A1FD-9A49-72911C37E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B9FAFE-4535-4430-67FD-93FF30D7E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549248-57CA-E81C-BE8E-081BAAE5A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94340-DE1B-41E0-BE66-EDA19F393859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A1CFCF-30DC-68F7-0127-5CCE802E7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43369F-12A4-B8E2-4471-DE9807881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683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8601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48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8033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A2FF9A-900E-FF83-5C58-82B687B052D1}"/>
              </a:ext>
            </a:extLst>
          </p:cNvPr>
          <p:cNvGrpSpPr/>
          <p:nvPr userDrawn="1"/>
        </p:nvGrpSpPr>
        <p:grpSpPr>
          <a:xfrm>
            <a:off x="5871106" y="-135385"/>
            <a:ext cx="10090264" cy="7128769"/>
            <a:chOff x="5871106" y="-125446"/>
            <a:chExt cx="10090264" cy="71287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1700BB-1578-B0F4-F3A2-8FC12F918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23" b="2"/>
            <a:stretch/>
          </p:blipFill>
          <p:spPr>
            <a:xfrm>
              <a:off x="5871106" y="-1"/>
              <a:ext cx="10090264" cy="699338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03977B-A7FB-CEC8-B418-5AD242FDFC44}"/>
                </a:ext>
              </a:extLst>
            </p:cNvPr>
            <p:cNvSpPr/>
            <p:nvPr/>
          </p:nvSpPr>
          <p:spPr>
            <a:xfrm rot="10800000">
              <a:off x="5871106" y="-125446"/>
              <a:ext cx="3378767" cy="7128769"/>
            </a:xfrm>
            <a:prstGeom prst="rect">
              <a:avLst/>
            </a:prstGeom>
            <a:gradFill flip="none" rotWithShape="1">
              <a:gsLst>
                <a:gs pos="16000">
                  <a:schemeClr val="bg1">
                    <a:alpha val="893"/>
                  </a:schemeClr>
                </a:gs>
                <a:gs pos="95000">
                  <a:schemeClr val="bg1"/>
                </a:gs>
                <a:gs pos="71000">
                  <a:schemeClr val="bg1">
                    <a:alpha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6518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5BC31E26-AEB0-1023-A125-29FA74C74B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8" r="-2" b="-2"/>
          <a:stretch/>
        </p:blipFill>
        <p:spPr bwMode="auto">
          <a:xfrm>
            <a:off x="5871104" y="-33584"/>
            <a:ext cx="8432801" cy="692516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871104" y="-145329"/>
            <a:ext cx="5812895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81000">
                <a:schemeClr val="bg1">
                  <a:alpha val="75000"/>
                </a:schemeClr>
              </a:gs>
              <a:gs pos="59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57789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DD1E2C8-F1AF-BA88-0A21-546C5E9F3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59326" y="17769"/>
            <a:ext cx="8555325" cy="69257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63632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5709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6625A27-EB28-0551-9AC7-6B66B8294F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116" y="-92615"/>
            <a:ext cx="6497053" cy="704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759114" y="-145331"/>
            <a:ext cx="7491664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81000">
                <a:schemeClr val="bg1">
                  <a:alpha val="75000"/>
                </a:schemeClr>
              </a:gs>
              <a:gs pos="59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5572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95B63C4-D490-A87C-2F1E-A7F3FF0D5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5057" y="-89722"/>
            <a:ext cx="9135645" cy="703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86091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3453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8FA02-C089-9312-88DA-3E0403B6E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082" y="18255"/>
            <a:ext cx="10515600" cy="89614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9ED78-D808-C1A7-AB34-6D642A8A8B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FE945-3335-8C43-C9DB-5E8291D05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51E14-76B0-4F19-808F-7AB35745FC5D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38753-3739-3886-6388-07B0EE7B2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8718C-97D9-CFCA-8E72-6F2E5E954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5E2592-2D41-A058-8274-3A26A6802C83}"/>
              </a:ext>
            </a:extLst>
          </p:cNvPr>
          <p:cNvSpPr/>
          <p:nvPr userDrawn="1"/>
        </p:nvSpPr>
        <p:spPr>
          <a:xfrm>
            <a:off x="0" y="0"/>
            <a:ext cx="119641" cy="68580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889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2FB372-D12A-8766-956B-C5F5D7C11E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61" y="0"/>
            <a:ext cx="10973349" cy="712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4701961" y="-74466"/>
            <a:ext cx="7875049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59000">
                <a:schemeClr val="bg1">
                  <a:alpha val="75000"/>
                </a:schemeClr>
              </a:gs>
              <a:gs pos="4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3037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87FEBE9-CE5B-9600-90B0-8C13C48C7F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263" y="-78600"/>
            <a:ext cx="9248800" cy="69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49254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83949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36369" y="-27519"/>
            <a:ext cx="12264736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2337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76641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95924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392" y="-10391"/>
            <a:ext cx="12204000" cy="68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22391" y="-40660"/>
            <a:ext cx="12240000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72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40683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955C03-BB1E-283C-893B-F230F5365086}"/>
              </a:ext>
            </a:extLst>
          </p:cNvPr>
          <p:cNvGrpSpPr/>
          <p:nvPr userDrawn="1"/>
        </p:nvGrpSpPr>
        <p:grpSpPr>
          <a:xfrm>
            <a:off x="6317672" y="-83298"/>
            <a:ext cx="5947875" cy="7009456"/>
            <a:chOff x="6317672" y="-83298"/>
            <a:chExt cx="5947875" cy="7009456"/>
          </a:xfrm>
        </p:grpSpPr>
        <p:pic>
          <p:nvPicPr>
            <p:cNvPr id="4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1000D09D-F767-1B72-33EA-9F8A1E57E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00317" y="-60151"/>
              <a:ext cx="5865230" cy="698630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2541ABA5-2C8D-8741-B17D-B2BD5F164B24}"/>
                </a:ext>
              </a:extLst>
            </p:cNvPr>
            <p:cNvSpPr/>
            <p:nvPr/>
          </p:nvSpPr>
          <p:spPr>
            <a:xfrm>
              <a:off x="6317672" y="-83298"/>
              <a:ext cx="5611091" cy="7009456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93C85C-5B7C-A5F1-964A-8C4F0F00D063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1713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8B8470-E484-A4C6-2A18-87911085087B}"/>
              </a:ext>
            </a:extLst>
          </p:cNvPr>
          <p:cNvGrpSpPr/>
          <p:nvPr userDrawn="1"/>
        </p:nvGrpSpPr>
        <p:grpSpPr>
          <a:xfrm>
            <a:off x="5299358" y="-10393"/>
            <a:ext cx="6925403" cy="6876000"/>
            <a:chOff x="6865606" y="158312"/>
            <a:chExt cx="5532263" cy="671075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A598DCDB-C481-456B-7CF8-30FB1CA1D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6357" y="158312"/>
              <a:ext cx="5371512" cy="671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0B915B3-F40A-041B-8B69-40DE860EB1F5}"/>
                </a:ext>
              </a:extLst>
            </p:cNvPr>
            <p:cNvSpPr/>
            <p:nvPr/>
          </p:nvSpPr>
          <p:spPr>
            <a:xfrm rot="10800000">
              <a:off x="6865606" y="168453"/>
              <a:ext cx="3551435" cy="6693190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42000">
                  <a:schemeClr val="bg1">
                    <a:alpha val="75000"/>
                  </a:schemeClr>
                </a:gs>
                <a:gs pos="1000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7233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73414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7117772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3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536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C9F1D-9DF8-4727-D075-DC549C6B5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1A4481-6338-0D1A-EC2B-556306ABBA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A3311-1A4F-2E8A-75AB-2231B6E47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31295-21F8-4175-9B57-87CA149C135C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3C19C5-ADBC-F175-F386-3B4F5228B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7EF15-0971-7E44-0F8E-595AE5D6A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594663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66809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6" y="-116642"/>
            <a:ext cx="6384536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0196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9CE7649-6C90-EEB8-7F9D-39F71685F2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710" y="-45695"/>
            <a:ext cx="8828298" cy="694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105196" y="-135386"/>
            <a:ext cx="7912130" cy="7128769"/>
          </a:xfrm>
          <a:prstGeom prst="rect">
            <a:avLst/>
          </a:prstGeom>
          <a:gradFill flip="none" rotWithShape="1">
            <a:gsLst>
              <a:gs pos="58000">
                <a:schemeClr val="bg1"/>
              </a:gs>
              <a:gs pos="1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2285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99806A05-3F88-3576-9D4B-18C8B2FFEF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8299" y="-80014"/>
            <a:ext cx="10557909" cy="701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912520" y="-135385"/>
            <a:ext cx="7912130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80957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59000">
                <a:schemeClr val="bg1"/>
              </a:gs>
              <a:gs pos="21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2357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21D871BB-B799-166A-71E8-61067FA99C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72" y="-74579"/>
            <a:ext cx="9338008" cy="70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319870" y="-135386"/>
            <a:ext cx="8239133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9331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1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421170" y="-135386"/>
            <a:ext cx="8137832" cy="7128769"/>
          </a:xfrm>
          <a:prstGeom prst="rect">
            <a:avLst/>
          </a:prstGeom>
          <a:gradFill flip="none" rotWithShape="1">
            <a:gsLst>
              <a:gs pos="54000">
                <a:schemeClr val="bg1"/>
              </a:gs>
              <a:gs pos="34000">
                <a:schemeClr val="bg1">
                  <a:alpha val="75000"/>
                </a:schemeClr>
              </a:gs>
              <a:gs pos="5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840353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71EC0BE-7585-5F7C-B004-EF6491A18EEC}"/>
              </a:ext>
            </a:extLst>
          </p:cNvPr>
          <p:cNvGrpSpPr/>
          <p:nvPr userDrawn="1"/>
        </p:nvGrpSpPr>
        <p:grpSpPr>
          <a:xfrm>
            <a:off x="-86356" y="-79513"/>
            <a:ext cx="5309644" cy="7005247"/>
            <a:chOff x="-86356" y="-79513"/>
            <a:chExt cx="5309644" cy="70052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F895D15-9B81-199C-5ADE-8F196D7F3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86356" y="-79513"/>
              <a:ext cx="5262908" cy="700524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3330D9-4003-129A-1858-A17A78FAC519}"/>
                </a:ext>
              </a:extLst>
            </p:cNvPr>
            <p:cNvSpPr/>
            <p:nvPr/>
          </p:nvSpPr>
          <p:spPr>
            <a:xfrm>
              <a:off x="178904" y="-79512"/>
              <a:ext cx="5044384" cy="7005246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9000">
                  <a:schemeClr val="bg1">
                    <a:alpha val="80000"/>
                  </a:schemeClr>
                </a:gs>
                <a:gs pos="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78354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4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761799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8948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mstones vs. Crystals: What Are The Differences?">
            <a:extLst>
              <a:ext uri="{FF2B5EF4-FFF2-40B4-BE49-F238E27FC236}">
                <a16:creationId xmlns:a16="http://schemas.microsoft.com/office/drawing/2014/main" id="{5F8B5F48-FFBF-561F-40A4-FAAE014FDD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98853" y="1097540"/>
            <a:ext cx="6872955" cy="46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95B21EC-B732-B764-193F-5DC615081767}"/>
              </a:ext>
            </a:extLst>
          </p:cNvPr>
          <p:cNvSpPr/>
          <p:nvPr userDrawn="1"/>
        </p:nvSpPr>
        <p:spPr>
          <a:xfrm>
            <a:off x="103909" y="-14955"/>
            <a:ext cx="4457699" cy="6872956"/>
          </a:xfrm>
          <a:prstGeom prst="rect">
            <a:avLst/>
          </a:prstGeom>
          <a:gradFill flip="none" rotWithShape="1">
            <a:gsLst>
              <a:gs pos="53000">
                <a:srgbClr val="FFFFFF">
                  <a:alpha val="75000"/>
                </a:srgbClr>
              </a:gs>
              <a:gs pos="100000">
                <a:schemeClr val="bg1"/>
              </a:gs>
              <a:gs pos="10000">
                <a:schemeClr val="bg1">
                  <a:alpha val="6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615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D92B0-ADE6-9D2F-641D-0BA83138C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A9E796-03B7-7B17-2FC3-21719678FD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7DF993-7EBD-43A1-BA64-887DD8653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6C4AB-82BC-05D9-4D71-C07AC9576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3DFF0-852A-4A67-B85C-51D9504D1BFD}" type="datetime1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4E36B0-07E5-79C5-50E0-F691B7BC1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743D6-5862-2C68-B572-25ACADCD5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37990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5702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F50BE5-07D9-A2D0-FD4A-F7C5140817F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9999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991130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9685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7671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108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90530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6589265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527188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311958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8D005-4CAA-8117-DF6E-A2E3966BC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6A416F-DC9D-7F0A-6608-5F2EB8D0E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322DCC-3DD9-6ECD-A7DC-F8A596052E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EA3C87-B318-6F14-D0A6-5C351CF82E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72F6F8-8C71-F707-D16A-FD002EDA9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D4141A-DE12-34DC-C6C2-175BA902D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5D122-59DA-4F09-8CB0-74C28A5E5BDD}" type="datetime1">
              <a:rPr lang="en-GB" smtClean="0"/>
              <a:t>10/12/2024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C0CD4D-38EA-7C78-EB9C-5062B0872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AB5E1E-93D5-C67B-7A9E-BE3F5FE2B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65480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2673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926050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414162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368330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9786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55305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56371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358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06.12.2024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Rende Steerenberg | Talk-for-Guides: Lifecycle of the LHC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6919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82E244-5C67-D6BA-768F-A65D89BA6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A8EC54-6958-A9CB-4520-81288491C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3451F-4F19-4DDB-B863-E382ED9177D3}" type="datetime1">
              <a:rPr lang="en-GB" smtClean="0"/>
              <a:t>10/12/2024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C43FB6-D4B4-13AD-F6CC-1B2D514A6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F09305-8442-50F2-855F-73975E92D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33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C06B11-8B15-17C4-3E71-68E929D2C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62F6E4-DF45-4C02-88BB-A37EFD18C2E1}" type="datetime1">
              <a:rPr lang="en-GB" smtClean="0"/>
              <a:t>10/12/2024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A200E9-D00F-FF97-4BF2-DEAD48E18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CFBE66-D6DC-7890-7967-4D627C315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416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FACB4-13DD-1653-4D1E-71EA058A8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AD4B45-DC7C-4982-F6D5-EAA59EBF3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3EBFD0-A5F0-651C-BF8B-A5B7BF6AC9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F3419-0323-F30F-F7AB-AEDE54001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4EEF2-A5DD-4FA0-B05A-352371D1FA25}" type="datetime1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301B5-40B2-E5CD-B2EF-E3C3CE0B8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7A63D2-0635-E117-13FD-4A9780068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827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130BE-B3D5-2121-FB1C-4FCA18639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CFAC0-2BAC-3224-F455-37AA03EABE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8C2ABD-9325-9A0A-815B-F50362A075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24EA6-55C0-307B-099F-F986694D6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E955E-C347-4EBD-AD7D-48444CBE7689}" type="datetime1">
              <a:rPr lang="en-GB" smtClean="0"/>
              <a:t>10/12/2024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20C6AE-50F5-E84C-8C18-E5E3C455D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4279F3-8DB0-7979-4614-3C749B1EF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60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26" Type="http://schemas.openxmlformats.org/officeDocument/2006/relationships/slideLayout" Target="../slideLayouts/slideLayout37.xml"/><Relationship Id="rId39" Type="http://schemas.openxmlformats.org/officeDocument/2006/relationships/slideLayout" Target="../slideLayouts/slideLayout50.xml"/><Relationship Id="rId21" Type="http://schemas.openxmlformats.org/officeDocument/2006/relationships/slideLayout" Target="../slideLayouts/slideLayout32.xml"/><Relationship Id="rId34" Type="http://schemas.openxmlformats.org/officeDocument/2006/relationships/slideLayout" Target="../slideLayouts/slideLayout45.xml"/><Relationship Id="rId42" Type="http://schemas.openxmlformats.org/officeDocument/2006/relationships/slideLayout" Target="../slideLayouts/slideLayout53.xml"/><Relationship Id="rId47" Type="http://schemas.openxmlformats.org/officeDocument/2006/relationships/slideLayout" Target="../slideLayouts/slideLayout58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9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22.xml"/><Relationship Id="rId24" Type="http://schemas.openxmlformats.org/officeDocument/2006/relationships/slideLayout" Target="../slideLayouts/slideLayout35.xml"/><Relationship Id="rId32" Type="http://schemas.openxmlformats.org/officeDocument/2006/relationships/slideLayout" Target="../slideLayouts/slideLayout43.xml"/><Relationship Id="rId37" Type="http://schemas.openxmlformats.org/officeDocument/2006/relationships/slideLayout" Target="../slideLayouts/slideLayout48.xml"/><Relationship Id="rId40" Type="http://schemas.openxmlformats.org/officeDocument/2006/relationships/slideLayout" Target="../slideLayouts/slideLayout51.xml"/><Relationship Id="rId45" Type="http://schemas.openxmlformats.org/officeDocument/2006/relationships/slideLayout" Target="../slideLayouts/slideLayout56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slideLayout" Target="../slideLayouts/slideLayout34.xml"/><Relationship Id="rId28" Type="http://schemas.openxmlformats.org/officeDocument/2006/relationships/slideLayout" Target="../slideLayouts/slideLayout39.xml"/><Relationship Id="rId36" Type="http://schemas.openxmlformats.org/officeDocument/2006/relationships/slideLayout" Target="../slideLayouts/slideLayout47.xml"/><Relationship Id="rId49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42.xml"/><Relationship Id="rId44" Type="http://schemas.openxmlformats.org/officeDocument/2006/relationships/slideLayout" Target="../slideLayouts/slideLayout55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slideLayout" Target="../slideLayouts/slideLayout33.xml"/><Relationship Id="rId27" Type="http://schemas.openxmlformats.org/officeDocument/2006/relationships/slideLayout" Target="../slideLayouts/slideLayout38.xml"/><Relationship Id="rId30" Type="http://schemas.openxmlformats.org/officeDocument/2006/relationships/slideLayout" Target="../slideLayouts/slideLayout41.xml"/><Relationship Id="rId35" Type="http://schemas.openxmlformats.org/officeDocument/2006/relationships/slideLayout" Target="../slideLayouts/slideLayout46.xml"/><Relationship Id="rId43" Type="http://schemas.openxmlformats.org/officeDocument/2006/relationships/slideLayout" Target="../slideLayouts/slideLayout54.xml"/><Relationship Id="rId48" Type="http://schemas.openxmlformats.org/officeDocument/2006/relationships/theme" Target="../theme/theme2.xml"/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5" Type="http://schemas.openxmlformats.org/officeDocument/2006/relationships/slideLayout" Target="../slideLayouts/slideLayout36.xml"/><Relationship Id="rId33" Type="http://schemas.openxmlformats.org/officeDocument/2006/relationships/slideLayout" Target="../slideLayouts/slideLayout44.xml"/><Relationship Id="rId38" Type="http://schemas.openxmlformats.org/officeDocument/2006/relationships/slideLayout" Target="../slideLayouts/slideLayout49.xml"/><Relationship Id="rId46" Type="http://schemas.openxmlformats.org/officeDocument/2006/relationships/slideLayout" Target="../slideLayouts/slideLayout57.xml"/><Relationship Id="rId20" Type="http://schemas.openxmlformats.org/officeDocument/2006/relationships/slideLayout" Target="../slideLayouts/slideLayout31.xml"/><Relationship Id="rId41" Type="http://schemas.openxmlformats.org/officeDocument/2006/relationships/slideLayout" Target="../slideLayouts/slideLayout5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83D166-60F8-A2D7-BADB-DF847707F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689CBF-FF83-2342-4839-785E3B9B3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E127F-BFA4-3D2F-A76B-3BEAED7EF5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28B144-84F4-4147-9DDF-E39C574A6B65}" type="datetime1">
              <a:rPr lang="en-GB" smtClean="0"/>
              <a:t>10/12/2024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A04E4-7CA0-C192-1A69-4293F73CE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937ABC-291D-C9D5-0F87-AFA8CC917E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AB3558A-9EF4-45D9-8E82-BB64EE7088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86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49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4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  <p:sldLayoutId id="2147483702" r:id="rId42"/>
    <p:sldLayoutId id="2147483703" r:id="rId43"/>
    <p:sldLayoutId id="2147483704" r:id="rId44"/>
    <p:sldLayoutId id="2147483705" r:id="rId45"/>
    <p:sldLayoutId id="2147483706" r:id="rId46"/>
    <p:sldLayoutId id="2147483707" r:id="rId4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F47A6-9244-1248-C3E7-B392202149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MDs in the CERN accelerator complex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8C43C2-B258-AE6F-0162-951C0A901E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50243"/>
            <a:ext cx="9144000" cy="1655762"/>
          </a:xfrm>
        </p:spPr>
        <p:txBody>
          <a:bodyPr>
            <a:normAutofit/>
          </a:bodyPr>
          <a:lstStyle/>
          <a:p>
            <a:r>
              <a:rPr lang="en-US" sz="2000" dirty="0"/>
              <a:t>Foteini Asvesta, Gianni Iadarola, Benoit Salvant, Georges Trad, Jan Uythoven </a:t>
            </a:r>
            <a:br>
              <a:rPr lang="en-US" sz="2000" dirty="0"/>
            </a:br>
            <a:r>
              <a:rPr lang="en-US" sz="2000" dirty="0"/>
              <a:t>for the injector and LHC MD coordination teams</a:t>
            </a:r>
          </a:p>
          <a:p>
            <a:endParaRPr lang="en-US" sz="2000" dirty="0"/>
          </a:p>
          <a:p>
            <a:r>
              <a:rPr lang="en-US" sz="2000"/>
              <a:t>With inputs </a:t>
            </a:r>
            <a:r>
              <a:rPr lang="en-US" sz="2000" dirty="0"/>
              <a:t>from so many colleagues!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EADBEF-8C7D-4AE1-FF6A-14960CBDF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442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7FFA3-EFD2-548B-C4D4-03C98DE04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560" y="145003"/>
            <a:ext cx="10515600" cy="896145"/>
          </a:xfrm>
        </p:spPr>
        <p:txBody>
          <a:bodyPr/>
          <a:lstStyle/>
          <a:p>
            <a:r>
              <a:rPr lang="en-US" dirty="0"/>
              <a:t>News this year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45F2E-3A2A-6362-ABB0-18AD162D8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560" y="1801875"/>
            <a:ext cx="11975276" cy="4351338"/>
          </a:xfrm>
        </p:spPr>
        <p:txBody>
          <a:bodyPr>
            <a:normAutofit/>
          </a:bodyPr>
          <a:lstStyle/>
          <a:p>
            <a:r>
              <a:rPr lang="en-US" sz="2000" dirty="0"/>
              <a:t>Injector </a:t>
            </a:r>
            <a:r>
              <a:rPr lang="en-US" sz="2000" b="1" dirty="0"/>
              <a:t>MD coordination coffees </a:t>
            </a:r>
            <a:r>
              <a:rPr lang="en-US" sz="2000" dirty="0"/>
              <a:t>every Friday</a:t>
            </a:r>
          </a:p>
          <a:p>
            <a:r>
              <a:rPr lang="en-US" sz="2000" dirty="0"/>
              <a:t>Tag more clearly </a:t>
            </a:r>
            <a:r>
              <a:rPr lang="en-US" sz="2000" b="1" dirty="0"/>
              <a:t>MDs that go beyond operational parameters </a:t>
            </a:r>
          </a:p>
          <a:p>
            <a:r>
              <a:rPr lang="en-US" sz="2000" dirty="0"/>
              <a:t>Short parallel MDs </a:t>
            </a:r>
            <a:r>
              <a:rPr lang="en-US" sz="2000" b="1" dirty="0"/>
              <a:t>allowed after 20:00</a:t>
            </a:r>
          </a:p>
          <a:p>
            <a:r>
              <a:rPr lang="en-US" sz="2000" dirty="0"/>
              <a:t>Short parallel MDs </a:t>
            </a:r>
            <a:r>
              <a:rPr lang="en-US" sz="2000" b="1" dirty="0"/>
              <a:t>also on Fridays</a:t>
            </a:r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80AAC0-18E9-F0FD-5BAF-EDFADD389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304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E6FAA-7999-5BD5-55CC-B42C31D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895"/>
          </a:xfrm>
        </p:spPr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244F1-02A2-E342-A8B1-57ED845A7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170"/>
            <a:ext cx="10515600" cy="5035267"/>
          </a:xfrm>
        </p:spPr>
        <p:txBody>
          <a:bodyPr/>
          <a:lstStyle/>
          <a:p>
            <a:r>
              <a:rPr lang="en-GB" dirty="0"/>
              <a:t>Why do we do MDs?</a:t>
            </a:r>
          </a:p>
          <a:p>
            <a:r>
              <a:rPr lang="en-GB" dirty="0"/>
              <a:t>Organization of MDs</a:t>
            </a:r>
          </a:p>
          <a:p>
            <a:r>
              <a:rPr lang="en-GB" dirty="0">
                <a:solidFill>
                  <a:srgbClr val="FF0000"/>
                </a:solidFill>
              </a:rPr>
              <a:t>Outcome of 2024</a:t>
            </a:r>
          </a:p>
          <a:p>
            <a:pPr lvl="1"/>
            <a:r>
              <a:rPr lang="en-GB" dirty="0"/>
              <a:t>News in 2024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Main points</a:t>
            </a:r>
          </a:p>
          <a:p>
            <a:pPr lvl="1"/>
            <a:r>
              <a:rPr lang="en-GB" dirty="0"/>
              <a:t>Areas for improvement for the future</a:t>
            </a:r>
          </a:p>
          <a:p>
            <a:r>
              <a:rPr lang="en-GB" dirty="0"/>
              <a:t>Incoming in 2025 </a:t>
            </a:r>
          </a:p>
          <a:p>
            <a:r>
              <a:rPr lang="en-US" dirty="0"/>
              <a:t>Critical MDs to be done before LS3</a:t>
            </a:r>
          </a:p>
          <a:p>
            <a:r>
              <a:rPr lang="en-US" dirty="0"/>
              <a:t>Outlook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A1DBC-1EEB-D633-ED7A-AFA80C8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370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39338-21EF-C814-52F5-D20BB2420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2326"/>
            <a:ext cx="10515600" cy="965640"/>
          </a:xfrm>
        </p:spPr>
        <p:txBody>
          <a:bodyPr>
            <a:normAutofit/>
          </a:bodyPr>
          <a:lstStyle/>
          <a:p>
            <a:r>
              <a:rPr lang="en-US" sz="4000" dirty="0"/>
              <a:t>Main points for MDs in 2024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4479E0-B1C3-AF11-360E-BAC18DF78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389" y="815494"/>
            <a:ext cx="10949411" cy="5524058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LHC</a:t>
            </a:r>
          </a:p>
          <a:p>
            <a:pPr lvl="1"/>
            <a:r>
              <a:rPr lang="en-US" sz="1800" dirty="0"/>
              <a:t>High intensity studies </a:t>
            </a:r>
            <a:r>
              <a:rPr lang="en-US" sz="1800" b="1" dirty="0"/>
              <a:t>left for the last proton MD blocks </a:t>
            </a:r>
            <a:r>
              <a:rPr lang="en-US" sz="1800" dirty="0">
                <a:solidFill>
                  <a:srgbClr val="FF0000"/>
                </a:solidFill>
              </a:rPr>
              <a:t>(intensity limitation from SPS RF)</a:t>
            </a:r>
          </a:p>
          <a:p>
            <a:pPr lvl="1"/>
            <a:r>
              <a:rPr lang="en-US" sz="1800" b="1" dirty="0"/>
              <a:t>Good availability </a:t>
            </a:r>
            <a:r>
              <a:rPr lang="en-US" sz="1800" dirty="0">
                <a:solidFill>
                  <a:srgbClr val="FF0000"/>
                </a:solidFill>
              </a:rPr>
              <a:t>except for MD3 and ions</a:t>
            </a:r>
          </a:p>
          <a:p>
            <a:pPr lvl="1"/>
            <a:r>
              <a:rPr lang="en-US" sz="1800" dirty="0"/>
              <a:t>Clear </a:t>
            </a:r>
            <a:r>
              <a:rPr lang="en-US" sz="1800" b="1" dirty="0"/>
              <a:t>shift in focus </a:t>
            </a:r>
            <a:r>
              <a:rPr lang="en-US" sz="1800" dirty="0"/>
              <a:t>from Run 3 studies to HL-LHC studies</a:t>
            </a:r>
          </a:p>
          <a:p>
            <a:pPr lvl="1"/>
            <a:endParaRPr lang="en-US" sz="1800" dirty="0"/>
          </a:p>
          <a:p>
            <a:r>
              <a:rPr lang="en-US" sz="2000" dirty="0"/>
              <a:t>SPS</a:t>
            </a:r>
          </a:p>
          <a:p>
            <a:pPr lvl="1"/>
            <a:r>
              <a:rPr lang="en-US" sz="1800" b="1" dirty="0"/>
              <a:t>Very dynamic schedule </a:t>
            </a:r>
            <a:r>
              <a:rPr lang="en-US" sz="1800" dirty="0"/>
              <a:t>due to issues with North Area magnets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very good collaboration! 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1800" b="1" dirty="0"/>
              <a:t>Dedicated MDs</a:t>
            </a:r>
            <a:r>
              <a:rPr lang="en-US" sz="1800" dirty="0"/>
              <a:t>: extraction studies, COLDEX, hysteresis compensation </a:t>
            </a:r>
            <a:r>
              <a:rPr lang="en-US" sz="1800" dirty="0">
                <a:solidFill>
                  <a:srgbClr val="FF0000"/>
                </a:solidFill>
              </a:rPr>
              <a:t>(no crab cavities or SHIP)</a:t>
            </a:r>
            <a:r>
              <a:rPr lang="en-US" sz="1800" dirty="0"/>
              <a:t> </a:t>
            </a:r>
          </a:p>
          <a:p>
            <a:pPr lvl="1"/>
            <a:r>
              <a:rPr lang="en-US" sz="1800" b="1" dirty="0"/>
              <a:t>Long parallel MDs</a:t>
            </a:r>
            <a:r>
              <a:rPr lang="en-US" sz="1800" dirty="0"/>
              <a:t>: LIU beams optimization, </a:t>
            </a:r>
            <a:r>
              <a:rPr lang="en-US" sz="1800" dirty="0">
                <a:solidFill>
                  <a:srgbClr val="FF0000"/>
                </a:solidFill>
              </a:rPr>
              <a:t>constraints due to intensity limitations from SPS RF</a:t>
            </a:r>
          </a:p>
          <a:p>
            <a:pPr lvl="1"/>
            <a:r>
              <a:rPr lang="en-US" sz="1800" b="1" dirty="0"/>
              <a:t>Short parallel MDs</a:t>
            </a:r>
            <a:r>
              <a:rPr lang="en-US" sz="1800" dirty="0"/>
              <a:t>: not enough MDs towards the end of the year and ion run</a:t>
            </a:r>
          </a:p>
          <a:p>
            <a:pPr lvl="1"/>
            <a:endParaRPr lang="en-US" sz="1800" dirty="0"/>
          </a:p>
          <a:p>
            <a:r>
              <a:rPr lang="en-US" sz="2000" dirty="0"/>
              <a:t>PS</a:t>
            </a:r>
          </a:p>
          <a:p>
            <a:pPr lvl="1"/>
            <a:r>
              <a:rPr lang="en-US" sz="1800" dirty="0"/>
              <a:t>Went smoothly!</a:t>
            </a:r>
          </a:p>
          <a:p>
            <a:pPr lvl="1"/>
            <a:r>
              <a:rPr lang="en-US" sz="1800" b="1" dirty="0">
                <a:solidFill>
                  <a:schemeClr val="accent6">
                    <a:lumMod val="75000"/>
                  </a:schemeClr>
                </a:solidFill>
              </a:rPr>
              <a:t>No impact from high intensity MDs in 2024</a:t>
            </a:r>
          </a:p>
          <a:p>
            <a:pPr lvl="1"/>
            <a:endParaRPr lang="en-US" sz="1800" dirty="0"/>
          </a:p>
          <a:p>
            <a:r>
              <a:rPr lang="en-US" sz="1800" dirty="0"/>
              <a:t>PSB</a:t>
            </a:r>
          </a:p>
          <a:p>
            <a:pPr lvl="1"/>
            <a:r>
              <a:rPr lang="en-GB" sz="1800" dirty="0"/>
              <a:t>Went smoothly!</a:t>
            </a:r>
          </a:p>
          <a:p>
            <a:pPr lvl="1"/>
            <a:endParaRPr lang="en-GB" sz="1800" dirty="0"/>
          </a:p>
          <a:p>
            <a:r>
              <a:rPr lang="en-GB" sz="1800" dirty="0"/>
              <a:t>Linac4/PSB</a:t>
            </a:r>
          </a:p>
          <a:p>
            <a:pPr lvl="1"/>
            <a:r>
              <a:rPr lang="en-GB" sz="1800" dirty="0"/>
              <a:t>Smooth transparent switch to </a:t>
            </a:r>
            <a:r>
              <a:rPr lang="en-GB" sz="1800" b="1" dirty="0"/>
              <a:t>high current </a:t>
            </a:r>
            <a:r>
              <a:rPr lang="en-GB" sz="1800" dirty="0"/>
              <a:t>during MDs</a:t>
            </a:r>
          </a:p>
          <a:p>
            <a:pPr lvl="1"/>
            <a:r>
              <a:rPr lang="en-GB" sz="1800" dirty="0"/>
              <a:t>High current reliability run for the two last weeks of the Run not approved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A96D0E-A450-8FB8-0085-AC1A9EE3C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F53C72-CE28-038A-42D2-7FDCF0EBCE0A}"/>
              </a:ext>
            </a:extLst>
          </p:cNvPr>
          <p:cNvSpPr txBox="1"/>
          <p:nvPr/>
        </p:nvSpPr>
        <p:spPr>
          <a:xfrm>
            <a:off x="3913239" y="6339552"/>
            <a:ext cx="341067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A very good year also for MDs!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05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E6FAA-7999-5BD5-55CC-B42C31D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895"/>
          </a:xfrm>
        </p:spPr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244F1-02A2-E342-A8B1-57ED845A7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170"/>
            <a:ext cx="10515600" cy="5035267"/>
          </a:xfrm>
        </p:spPr>
        <p:txBody>
          <a:bodyPr/>
          <a:lstStyle/>
          <a:p>
            <a:r>
              <a:rPr lang="en-GB" dirty="0"/>
              <a:t>Why do we do MDs?</a:t>
            </a:r>
          </a:p>
          <a:p>
            <a:r>
              <a:rPr lang="en-GB" dirty="0"/>
              <a:t>Organization of MDs</a:t>
            </a:r>
          </a:p>
          <a:p>
            <a:r>
              <a:rPr lang="en-GB" dirty="0">
                <a:solidFill>
                  <a:srgbClr val="FF0000"/>
                </a:solidFill>
              </a:rPr>
              <a:t>Outcome of 2024</a:t>
            </a:r>
          </a:p>
          <a:p>
            <a:pPr lvl="1"/>
            <a:r>
              <a:rPr lang="en-GB" dirty="0"/>
              <a:t>News in 2024</a:t>
            </a:r>
          </a:p>
          <a:p>
            <a:pPr lvl="1"/>
            <a:r>
              <a:rPr lang="en-GB" dirty="0"/>
              <a:t>Main points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Areas for improvement for the future</a:t>
            </a:r>
          </a:p>
          <a:p>
            <a:r>
              <a:rPr lang="en-GB" dirty="0"/>
              <a:t>Incoming in 2025 </a:t>
            </a:r>
          </a:p>
          <a:p>
            <a:r>
              <a:rPr lang="en-US" dirty="0"/>
              <a:t>Critical MDs to be done before LS3</a:t>
            </a:r>
          </a:p>
          <a:p>
            <a:r>
              <a:rPr lang="en-US" dirty="0"/>
              <a:t>Outlook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A1DBC-1EEB-D633-ED7A-AFA80C8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72522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47F49-F5DC-E034-D6D9-5A80A36A1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969" y="158436"/>
            <a:ext cx="10515600" cy="411835"/>
          </a:xfrm>
        </p:spPr>
        <p:txBody>
          <a:bodyPr>
            <a:noAutofit/>
          </a:bodyPr>
          <a:lstStyle/>
          <a:p>
            <a:r>
              <a:rPr lang="en-US" sz="3600" dirty="0"/>
              <a:t>Issues during injector MDs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F59E0-F1A4-DAD6-CEBF-517929161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751" y="688258"/>
            <a:ext cx="11770261" cy="6169741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000" b="1" dirty="0"/>
              <a:t>Planning/coordination issues</a:t>
            </a:r>
          </a:p>
          <a:p>
            <a:pPr>
              <a:spcBef>
                <a:spcPts val="0"/>
              </a:spcBef>
            </a:pPr>
            <a:r>
              <a:rPr lang="en-US" sz="1800" dirty="0"/>
              <a:t>Many dedicated MDs need to send beam to North Area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	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Mailing list set up to coordinate and communicate access requests to North Area during dedicated MDs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800" dirty="0"/>
              <a:t>User change moved from Wednesday to Monday for SPS ion run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If communicated, we could have moved dedicated MDs from Wednesday to Monday to help users.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	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Will be solved next year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800" dirty="0"/>
              <a:t>Difficult to tune fixed target performance when two different MD users in the </a:t>
            </a:r>
            <a:r>
              <a:rPr lang="en-US" sz="1800" dirty="0" err="1"/>
              <a:t>supercycles</a:t>
            </a:r>
            <a:r>
              <a:rPr lang="en-US" sz="1800" dirty="0"/>
              <a:t>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ym typeface="Wingdings" panose="05000000000000000000" pitchFamily="2" charset="2"/>
              </a:rPr>
              <a:t>	 proposal from MD OP </a:t>
            </a:r>
            <a:r>
              <a:rPr lang="en-US" sz="1800" dirty="0" err="1">
                <a:sym typeface="Wingdings" panose="05000000000000000000" pitchFamily="2" charset="2"/>
              </a:rPr>
              <a:t>linkperson</a:t>
            </a:r>
            <a:r>
              <a:rPr lang="en-US" sz="1800" dirty="0">
                <a:sym typeface="Wingdings" panose="05000000000000000000" pitchFamily="2" charset="2"/>
              </a:rPr>
              <a:t> to simplify if the same MD is included twice in the </a:t>
            </a:r>
            <a:r>
              <a:rPr lang="en-US" sz="1800" dirty="0" err="1">
                <a:sym typeface="Wingdings" panose="05000000000000000000" pitchFamily="2" charset="2"/>
              </a:rPr>
              <a:t>supercycle</a:t>
            </a:r>
            <a:endParaRPr lang="en-US" sz="1800" dirty="0"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very successful, MDs are now much more transparent</a:t>
            </a:r>
            <a:endParaRPr lang="en-US" sz="1800" dirty="0"/>
          </a:p>
          <a:p>
            <a:pPr>
              <a:spcBef>
                <a:spcPts val="600"/>
              </a:spcBef>
            </a:pPr>
            <a:r>
              <a:rPr lang="en-US" sz="1800" dirty="0">
                <a:solidFill>
                  <a:srgbClr val="FF0000"/>
                </a:solidFill>
              </a:rPr>
              <a:t>Not enough MD slots towards the end of the year in the SPS (very busy schedule!)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1" dirty="0"/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/>
              <a:t>Availability/beam issues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Start of </a:t>
            </a:r>
            <a:r>
              <a:rPr lang="en-US" sz="1800" b="1" dirty="0"/>
              <a:t>LHC ion </a:t>
            </a:r>
            <a:r>
              <a:rPr lang="en-US" sz="1800" dirty="0"/>
              <a:t>period almost effectively means the end of efficient MDs (and other activities in injectors)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1 dedicated MD slot with LHC ion run </a:t>
            </a:r>
            <a:r>
              <a:rPr lang="en-US" sz="1800" b="1" dirty="0"/>
              <a:t>is worth about half </a:t>
            </a:r>
            <a:r>
              <a:rPr lang="en-US" sz="1800" dirty="0"/>
              <a:t>of a dedicated MD slot during LHC proton run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SPS sometimes idling</a:t>
            </a:r>
            <a:r>
              <a:rPr lang="en-US" sz="1800" dirty="0"/>
              <a:t> </a:t>
            </a:r>
            <a:r>
              <a:rPr lang="en-US" sz="1800" b="1" dirty="0"/>
              <a:t>during LHC fillings </a:t>
            </a:r>
            <a:r>
              <a:rPr lang="en-US" sz="1800" dirty="0"/>
              <a:t>(e.g. waiting for pilot corrections or issue solving in LHC)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/>
              <a:t>	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more dynamic switching of </a:t>
            </a:r>
            <a:r>
              <a:rPr lang="en-US" sz="1800" dirty="0" err="1">
                <a:solidFill>
                  <a:schemeClr val="accent6">
                    <a:lumMod val="75000"/>
                  </a:schemeClr>
                </a:solidFill>
              </a:rPr>
              <a:t>supercycle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800" dirty="0"/>
              <a:t>would help</a:t>
            </a:r>
          </a:p>
          <a:p>
            <a:pPr>
              <a:spcBef>
                <a:spcPts val="600"/>
              </a:spcBef>
            </a:pPr>
            <a:r>
              <a:rPr lang="en-US" sz="1800" b="1" dirty="0"/>
              <a:t>Limitations to intensity</a:t>
            </a:r>
            <a:r>
              <a:rPr lang="en-US" sz="1800" dirty="0"/>
              <a:t> during Summer (especially SPS RF)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ym typeface="Wingdings" panose="05000000000000000000" pitchFamily="2" charset="2"/>
              </a:rPr>
              <a:t>	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 High intensity tests pushed when there were very few long parallel MD slots</a:t>
            </a:r>
          </a:p>
          <a:p>
            <a:pPr>
              <a:spcBef>
                <a:spcPts val="600"/>
              </a:spcBef>
            </a:pPr>
            <a:r>
              <a:rPr lang="en-US" sz="1800" dirty="0">
                <a:sym typeface="Wingdings" panose="05000000000000000000" pitchFamily="2" charset="2"/>
              </a:rPr>
              <a:t>Settings not easy to restore from previous MDs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ym typeface="Wingdings" panose="05000000000000000000" pitchFamily="2" charset="2"/>
              </a:rPr>
              <a:t>	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useful to schedule one short parallel MD slot before long parallel MD slots as “SPS MD prep”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	 important for MD users to identify in ASM </a:t>
            </a:r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the correct MD beam name </a:t>
            </a:r>
            <a:r>
              <a:rPr lang="en-US" sz="18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in all machines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EECAC-8145-731C-C588-727415DA5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334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47F49-F5DC-E034-D6D9-5A80A36A1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724" y="147843"/>
            <a:ext cx="10515600" cy="568940"/>
          </a:xfrm>
        </p:spPr>
        <p:txBody>
          <a:bodyPr>
            <a:normAutofit fontScale="90000"/>
          </a:bodyPr>
          <a:lstStyle/>
          <a:p>
            <a:r>
              <a:rPr lang="en-US" dirty="0"/>
              <a:t>Issues during LHC MDs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4F59E0-F1A4-DAD6-CEBF-517929161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533" y="809831"/>
            <a:ext cx="11983480" cy="5683044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/>
              <a:t>Setting up of LHC beams in injectors</a:t>
            </a:r>
            <a:endParaRPr lang="en-US" sz="1800" b="1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en-GB" sz="1700" dirty="0">
                <a:sym typeface="Wingdings" panose="05000000000000000000" pitchFamily="2" charset="2"/>
              </a:rPr>
              <a:t>Need tighter coordination for beam preparation across the injectors (before and during MD block)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17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		</a:t>
            </a:r>
            <a:r>
              <a:rPr lang="en-US" sz="17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1700" dirty="0" err="1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Panos</a:t>
            </a:r>
            <a:r>
              <a:rPr lang="en-GB" sz="17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in charge of coordinating this activity since fall 2024</a:t>
            </a:r>
            <a:endParaRPr lang="en-US" sz="1700" dirty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</a:pPr>
            <a:r>
              <a:rPr lang="en-US" sz="1700" dirty="0"/>
              <a:t>Need to adapt length of the LHC MD prep and place it better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700" dirty="0">
                <a:solidFill>
                  <a:schemeClr val="accent6">
                    <a:lumMod val="75000"/>
                  </a:schemeClr>
                </a:solidFill>
              </a:rPr>
              <a:t>		</a:t>
            </a:r>
            <a:r>
              <a:rPr lang="en-US" sz="17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P</a:t>
            </a:r>
            <a:r>
              <a:rPr lang="en-US" sz="1700" dirty="0">
                <a:solidFill>
                  <a:schemeClr val="accent6">
                    <a:lumMod val="75000"/>
                  </a:schemeClr>
                </a:solidFill>
              </a:rPr>
              <a:t>roposal from LHC MDs: target Thursdays instead of Fridays, and use Fridays as contingency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600" dirty="0">
              <a:sym typeface="Wingdings" panose="05000000000000000000" pitchFamily="2" charset="2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900" b="1" dirty="0">
                <a:sym typeface="Wingdings" panose="05000000000000000000" pitchFamily="2" charset="2"/>
              </a:rPr>
              <a:t>Experts are required everywhere all the time during MDs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700" dirty="0">
                <a:sym typeface="Wingdings" panose="05000000000000000000" pitchFamily="2" charset="2"/>
              </a:rPr>
              <a:t>Experts required for most MDs cannot stay all MD long </a:t>
            </a:r>
            <a:r>
              <a:rPr lang="en-US" sz="1700" b="1" dirty="0">
                <a:sym typeface="Wingdings" panose="05000000000000000000" pitchFamily="2" charset="2"/>
              </a:rPr>
              <a:t>(collimation </a:t>
            </a:r>
            <a:r>
              <a:rPr lang="en-US" sz="1700" dirty="0">
                <a:sym typeface="Wingdings" panose="05000000000000000000" pitchFamily="2" charset="2"/>
              </a:rPr>
              <a:t>and</a:t>
            </a:r>
            <a:r>
              <a:rPr lang="en-US" sz="1700" b="1" dirty="0">
                <a:sym typeface="Wingdings" panose="05000000000000000000" pitchFamily="2" charset="2"/>
              </a:rPr>
              <a:t> ADT)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ym typeface="Wingdings" panose="05000000000000000000" pitchFamily="2" charset="2"/>
              </a:rPr>
              <a:t>Lack of overlap of beam experts in injectors during Summer before MD3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700" dirty="0">
                <a:sym typeface="Wingdings" panose="05000000000000000000" pitchFamily="2" charset="2"/>
              </a:rPr>
              <a:t>		</a:t>
            </a:r>
          </a:p>
          <a:p>
            <a:pPr marL="0" indent="0">
              <a:buNone/>
            </a:pPr>
            <a:r>
              <a:rPr lang="en-US" sz="1800" b="1" dirty="0">
                <a:sym typeface="Wingdings" panose="05000000000000000000" pitchFamily="2" charset="2"/>
              </a:rPr>
              <a:t>LHC MDs used as cooldown before technical stops or VIP visits</a:t>
            </a:r>
          </a:p>
          <a:p>
            <a:pPr lvl="1"/>
            <a:r>
              <a:rPr lang="en-US" sz="1700" dirty="0">
                <a:solidFill>
                  <a:srgbClr val="FF0000"/>
                </a:solidFill>
                <a:sym typeface="Wingdings" panose="05000000000000000000" pitchFamily="2" charset="2"/>
              </a:rPr>
              <a:t>Constraints on intensity and luminosity</a:t>
            </a:r>
          </a:p>
          <a:p>
            <a:pPr marL="457200" lvl="1" indent="0">
              <a:buNone/>
            </a:pPr>
            <a:r>
              <a:rPr lang="en-US" sz="1700" dirty="0">
                <a:solidFill>
                  <a:srgbClr val="FF0000"/>
                </a:solidFill>
                <a:sym typeface="Wingdings" panose="05000000000000000000" pitchFamily="2" charset="2"/>
              </a:rPr>
              <a:t>	   	</a:t>
            </a:r>
            <a:r>
              <a:rPr lang="en-GB" sz="1700" dirty="0">
                <a:sym typeface="Wingdings" panose="05000000000000000000" pitchFamily="2" charset="2"/>
              </a:rPr>
              <a:t> Do we have other activities that could be scheduled together with MDs during these cooldown periods?</a:t>
            </a:r>
          </a:p>
          <a:p>
            <a:pPr marL="457200" lvl="1" indent="0">
              <a:buNone/>
            </a:pPr>
            <a:endParaRPr lang="en-US" sz="1700" dirty="0">
              <a:sym typeface="Wingdings" panose="05000000000000000000" pitchFamily="2" charset="2"/>
            </a:endParaRPr>
          </a:p>
          <a:p>
            <a:pPr lvl="1"/>
            <a:r>
              <a:rPr lang="en-US" sz="1700" dirty="0">
                <a:sym typeface="Wingdings" panose="05000000000000000000" pitchFamily="2" charset="2"/>
              </a:rPr>
              <a:t>LHC MDs during the weekend: accelerator complex in “degraded” mode during 8 consecutive shifts while </a:t>
            </a:r>
            <a:r>
              <a:rPr lang="en-US" sz="1700" dirty="0">
                <a:solidFill>
                  <a:srgbClr val="FF0000"/>
                </a:solidFill>
                <a:sym typeface="Wingdings" panose="05000000000000000000" pitchFamily="2" charset="2"/>
              </a:rPr>
              <a:t>LHC MDs are the most demanding period</a:t>
            </a:r>
          </a:p>
          <a:p>
            <a:pPr lvl="2"/>
            <a:r>
              <a:rPr lang="en-US" sz="1700" dirty="0">
                <a:sym typeface="Wingdings" panose="05000000000000000000" pitchFamily="2" charset="2"/>
              </a:rPr>
              <a:t>Less (no) experts around in LHC and injectors to help on the spot and advise</a:t>
            </a:r>
          </a:p>
          <a:p>
            <a:pPr lvl="2"/>
            <a:r>
              <a:rPr lang="en-US" sz="1700" dirty="0">
                <a:sym typeface="Wingdings" panose="05000000000000000000" pitchFamily="2" charset="2"/>
              </a:rPr>
              <a:t>More difficult and longer to reach </a:t>
            </a:r>
            <a:r>
              <a:rPr lang="en-US" sz="1700" dirty="0" err="1">
                <a:sym typeface="Wingdings" panose="05000000000000000000" pitchFamily="2" charset="2"/>
              </a:rPr>
              <a:t>piquets</a:t>
            </a:r>
            <a:r>
              <a:rPr lang="en-US" sz="1700" dirty="0">
                <a:sym typeface="Wingdings" panose="05000000000000000000" pitchFamily="2" charset="2"/>
              </a:rPr>
              <a:t> and best effort than during the week</a:t>
            </a:r>
          </a:p>
          <a:p>
            <a:pPr lvl="2"/>
            <a:r>
              <a:rPr lang="en-US" sz="1700" dirty="0">
                <a:sym typeface="Wingdings" panose="05000000000000000000" pitchFamily="2" charset="2"/>
              </a:rPr>
              <a:t>2 operators in PS complex instead of 3</a:t>
            </a:r>
          </a:p>
          <a:p>
            <a:pPr marL="457200" lvl="1" indent="0">
              <a:buNone/>
            </a:pPr>
            <a:r>
              <a:rPr lang="en-US" sz="1700" dirty="0">
                <a:sym typeface="Wingdings" panose="05000000000000000000" pitchFamily="2" charset="2"/>
              </a:rPr>
              <a:t>	                    more difficult to set up beams, inefficient in solving issues, easier to make mistakes and waste precious MD time</a:t>
            </a:r>
          </a:p>
          <a:p>
            <a:pPr marL="457200" lvl="1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		</a:t>
            </a:r>
            <a:endParaRPr lang="en-GB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1EECAC-8145-731C-C588-727415DA5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05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E6FAA-7999-5BD5-55CC-B42C31D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895"/>
          </a:xfrm>
        </p:spPr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244F1-02A2-E342-A8B1-57ED845A7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170"/>
            <a:ext cx="10515600" cy="5035267"/>
          </a:xfrm>
        </p:spPr>
        <p:txBody>
          <a:bodyPr/>
          <a:lstStyle/>
          <a:p>
            <a:r>
              <a:rPr lang="en-GB" dirty="0"/>
              <a:t>Why do we do MDs?</a:t>
            </a:r>
          </a:p>
          <a:p>
            <a:r>
              <a:rPr lang="en-GB" dirty="0"/>
              <a:t>Organization of MDs</a:t>
            </a:r>
          </a:p>
          <a:p>
            <a:r>
              <a:rPr lang="en-GB" dirty="0"/>
              <a:t>Outcome of 2024</a:t>
            </a:r>
          </a:p>
          <a:p>
            <a:r>
              <a:rPr lang="en-GB" dirty="0">
                <a:solidFill>
                  <a:srgbClr val="FF0000"/>
                </a:solidFill>
              </a:rPr>
              <a:t>Incoming in 2025 </a:t>
            </a:r>
          </a:p>
          <a:p>
            <a:r>
              <a:rPr lang="en-US" dirty="0"/>
              <a:t>Critical MDs to be done before LS3</a:t>
            </a:r>
          </a:p>
          <a:p>
            <a:r>
              <a:rPr lang="en-US" dirty="0"/>
              <a:t>Outlook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A1DBC-1EEB-D633-ED7A-AFA80C8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3574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398947-ED96-A352-CD27-7B1F5FE79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0" y="175003"/>
            <a:ext cx="10515600" cy="952398"/>
          </a:xfrm>
        </p:spPr>
        <p:txBody>
          <a:bodyPr/>
          <a:lstStyle/>
          <a:p>
            <a:r>
              <a:rPr lang="en-US" dirty="0"/>
              <a:t>Incoming next year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EE14B6-5103-B41E-CF82-1C1C47570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445342"/>
            <a:ext cx="11779046" cy="4662795"/>
          </a:xfrm>
        </p:spPr>
        <p:txBody>
          <a:bodyPr>
            <a:normAutofit/>
          </a:bodyPr>
          <a:lstStyle/>
          <a:p>
            <a:r>
              <a:rPr lang="en-US" sz="2000" b="1" dirty="0"/>
              <a:t>High current </a:t>
            </a:r>
            <a:r>
              <a:rPr lang="en-US" sz="2000" dirty="0"/>
              <a:t>operation of </a:t>
            </a:r>
            <a:r>
              <a:rPr lang="en-US" sz="2000" b="1" dirty="0"/>
              <a:t>Linac4</a:t>
            </a:r>
          </a:p>
          <a:p>
            <a:endParaRPr lang="en-US" sz="2000" dirty="0"/>
          </a:p>
          <a:p>
            <a:r>
              <a:rPr lang="en-US" sz="2000" dirty="0"/>
              <a:t>High intensity and high energy test for </a:t>
            </a:r>
            <a:r>
              <a:rPr lang="en-US" sz="2000" b="1" dirty="0"/>
              <a:t>ISOLDE beams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>
                <a:sym typeface="Wingdings" panose="05000000000000000000" pitchFamily="2" charset="2"/>
              </a:rPr>
              <a:t>Experience with partial operational tags has improved (to avoid reverting parameters that were changed in the meantime)</a:t>
            </a:r>
          </a:p>
          <a:p>
            <a:endParaRPr lang="en-US" sz="2000" dirty="0"/>
          </a:p>
          <a:p>
            <a:r>
              <a:rPr lang="en-US" sz="2000" dirty="0"/>
              <a:t>Large number of dedicated MD requests from SHIP and HL-LHC crab cavities in SPS in 2025/26</a:t>
            </a:r>
          </a:p>
          <a:p>
            <a:endParaRPr lang="en-US" sz="2000" dirty="0"/>
          </a:p>
          <a:p>
            <a:r>
              <a:rPr lang="en-US" sz="2000" dirty="0"/>
              <a:t>Request for large number of short SPS dedicated MDs (3h) for hysteresis compensation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Plan to set </a:t>
            </a:r>
            <a:r>
              <a:rPr lang="en-US" sz="2000" dirty="0" err="1"/>
              <a:t>supercycles</a:t>
            </a:r>
            <a:r>
              <a:rPr lang="en-US" sz="2000" dirty="0"/>
              <a:t> for the coming 2 weeks during PS/SPS users meeting to gain efficiency</a:t>
            </a:r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sz="1800" dirty="0"/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8C3270-2F53-040A-D4EB-208B0D8FA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4387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E6FAA-7999-5BD5-55CC-B42C31D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895"/>
          </a:xfrm>
        </p:spPr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244F1-02A2-E342-A8B1-57ED845A7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170"/>
            <a:ext cx="10515600" cy="5035267"/>
          </a:xfrm>
        </p:spPr>
        <p:txBody>
          <a:bodyPr/>
          <a:lstStyle/>
          <a:p>
            <a:r>
              <a:rPr lang="en-GB" dirty="0"/>
              <a:t>Why do we do MDs?</a:t>
            </a:r>
          </a:p>
          <a:p>
            <a:r>
              <a:rPr lang="en-GB" dirty="0"/>
              <a:t>Organization of MDs</a:t>
            </a:r>
          </a:p>
          <a:p>
            <a:r>
              <a:rPr lang="en-GB" dirty="0"/>
              <a:t>Outcome of 2024</a:t>
            </a:r>
          </a:p>
          <a:p>
            <a:r>
              <a:rPr lang="en-GB" dirty="0"/>
              <a:t>Incoming in 2025 </a:t>
            </a:r>
          </a:p>
          <a:p>
            <a:r>
              <a:rPr lang="en-US" dirty="0">
                <a:solidFill>
                  <a:srgbClr val="FF0000"/>
                </a:solidFill>
              </a:rPr>
              <a:t>Critical MDs to be done before LS3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LHC</a:t>
            </a:r>
          </a:p>
          <a:p>
            <a:pPr lvl="1"/>
            <a:r>
              <a:rPr lang="en-US" dirty="0"/>
              <a:t>Injectors</a:t>
            </a:r>
          </a:p>
          <a:p>
            <a:r>
              <a:rPr lang="en-US" dirty="0"/>
              <a:t>Outlook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A1DBC-1EEB-D633-ED7A-AFA80C8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3040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EC010-D4B8-BE2C-607C-97FC2DA17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8112"/>
            <a:ext cx="10515600" cy="1325563"/>
          </a:xfrm>
        </p:spPr>
        <p:txBody>
          <a:bodyPr/>
          <a:lstStyle/>
          <a:p>
            <a:r>
              <a:rPr lang="en-US" dirty="0"/>
              <a:t>Critical MDs to be done before LS3: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6A38C-C48B-F0DB-ECD3-57B529EF1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329" y="1309577"/>
            <a:ext cx="10985626" cy="5183298"/>
          </a:xfrm>
        </p:spPr>
        <p:txBody>
          <a:bodyPr>
            <a:normAutofit/>
          </a:bodyPr>
          <a:lstStyle/>
          <a:p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Quench test on B1 </a:t>
            </a:r>
            <a:r>
              <a:rPr lang="en-US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(to close the story of the 11T dipole)</a:t>
            </a:r>
          </a:p>
          <a:p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Rematched IR3 and IR7 optics</a:t>
            </a:r>
            <a:r>
              <a:rPr lang="en-US" sz="18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, to mitigate losses in DS and confirm global impedance budget</a:t>
            </a:r>
          </a:p>
          <a:p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RF power studies </a:t>
            </a:r>
            <a:r>
              <a:rPr lang="en-US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(and longitudinal beam losses) at injection for HL parameters</a:t>
            </a:r>
          </a:p>
          <a:p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Halo monitoring</a:t>
            </a:r>
            <a:endParaRPr lang="en-US" sz="1800" dirty="0">
              <a:solidFill>
                <a:srgbClr val="FF0000"/>
              </a:solidFill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Finish validation of HL round/flat optics</a:t>
            </a:r>
            <a:r>
              <a:rPr lang="en-US" sz="1800" dirty="0">
                <a:effectLst/>
                <a:latin typeface="Calibri" panose="020F0502020204030204" pitchFamily="34" charset="0"/>
                <a:ea typeface="Aptos" panose="020B0004020202020204" pitchFamily="34" charset="0"/>
              </a:rPr>
              <a:t> cycle </a:t>
            </a:r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and </a:t>
            </a: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ea typeface="Aptos" panose="020B0004020202020204" pitchFamily="34" charset="0"/>
              </a:rPr>
              <a:t>optics correction strategies</a:t>
            </a:r>
            <a:endParaRPr lang="en-US" sz="1800" dirty="0">
              <a:solidFill>
                <a:srgbClr val="FF0000"/>
              </a:solidFill>
              <a:latin typeface="Calibri" panose="020F0502020204030204" pitchFamily="34" charset="0"/>
              <a:ea typeface="Aptos" panose="020B0004020202020204" pitchFamily="34" charset="0"/>
            </a:endParaRPr>
          </a:p>
          <a:p>
            <a:r>
              <a:rPr lang="en-US" sz="1800" dirty="0">
                <a:solidFill>
                  <a:srgbClr val="FF0000"/>
                </a:solidFill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Validation of nominal HL beam parameters </a:t>
            </a:r>
            <a:r>
              <a:rPr lang="en-US" sz="1800" dirty="0"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[we cannot reach more than 1.8e11 p/b with full machine until LS3]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1600" dirty="0"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Are there remaining i</a:t>
            </a:r>
            <a:r>
              <a:rPr lang="en-US" sz="16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ntensity limits from RF, electron cloud, beam-beam and heating that we can check before LS3?</a:t>
            </a:r>
          </a:p>
          <a:p>
            <a:pPr marL="457200" lvl="1" indent="0">
              <a:buNone/>
            </a:pPr>
            <a:endParaRPr lang="en-US" sz="1600" dirty="0">
              <a:effectLst/>
              <a:latin typeface="Calibri" panose="020F05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457200" lvl="1" indent="0">
              <a:buNone/>
            </a:pPr>
            <a:r>
              <a:rPr lang="en-US" sz="1600" b="1" dirty="0">
                <a:latin typeface="Calibri" panose="020F050202020403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Important checks before LS3:</a:t>
            </a:r>
            <a:endParaRPr lang="en-US" sz="1600" b="1" dirty="0">
              <a:effectLst/>
              <a:latin typeface="Calibri" panose="020F05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800100" lvl="1" indent="-342900">
              <a:spcBef>
                <a:spcPts val="0"/>
              </a:spcBef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2.3e11 p/b with full machine at injection for beam induced heating and electron cloud</a:t>
            </a:r>
          </a:p>
          <a:p>
            <a:pPr marL="800100" lvl="1" indent="-342900">
              <a:spcBef>
                <a:spcPts val="0"/>
              </a:spcBef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2.3e11 p/b with full machine at start ramp for RF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2.3e11 p/b with full machine with 8b4e up to flat top for beam induced heating and electron cloud (ok for TCDS according to STI in JAP 2023)</a:t>
            </a:r>
          </a:p>
          <a:p>
            <a:pPr marL="800100" lvl="1" indent="-342900">
              <a:spcBef>
                <a:spcPts val="0"/>
              </a:spcBef>
              <a:buFont typeface="Aptos" panose="020B0004020202020204" pitchFamily="34" charset="0"/>
              <a:buChar char="-"/>
            </a:pPr>
            <a:r>
              <a:rPr lang="en-GB" sz="16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2.3e11 with short bunch trains (12-24 tbc) in collisions to demonstrate beam-beam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buFont typeface="Aptos" panose="020B0004020202020204" pitchFamily="34" charset="0"/>
              <a:buChar char="-"/>
            </a:pPr>
            <a:r>
              <a:rPr lang="en-GB" sz="1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1.8e11 p/b with full machine with BCMS/standard beam (limit for TCDS)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sz="16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en-GB" sz="16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		</a:t>
            </a:r>
            <a:r>
              <a:rPr lang="en-GB" sz="1600" dirty="0">
                <a:effectLst/>
                <a:highlight>
                  <a:srgbClr val="FFFF00"/>
                </a:highligh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effectLst/>
                <a:highlight>
                  <a:srgbClr val="FFFF00"/>
                </a:highlight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When should we do these checks?</a:t>
            </a:r>
          </a:p>
          <a:p>
            <a:pPr marL="457200" lvl="1" indent="0">
              <a:buNone/>
            </a:pPr>
            <a:endParaRPr lang="en-US" sz="1400" dirty="0">
              <a:effectLst/>
              <a:latin typeface="Calibri" panose="020F050202020403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45351E-7FDA-213C-5857-DCAB3E4B4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19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2DC689-5F1D-D1E0-947D-8887F80B3877}"/>
              </a:ext>
            </a:extLst>
          </p:cNvPr>
          <p:cNvSpPr txBox="1"/>
          <p:nvPr/>
        </p:nvSpPr>
        <p:spPr>
          <a:xfrm>
            <a:off x="6949269" y="6121440"/>
            <a:ext cx="4999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>
                    <a:lumMod val="65000"/>
                  </a:schemeClr>
                </a:solidFill>
              </a:rPr>
              <a:t>[Markus Zerlauth and Rogelio Tomas for HL-LHC]</a:t>
            </a:r>
            <a:endParaRPr lang="en-GB" i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20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E6FAA-7999-5BD5-55CC-B42C31D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895"/>
          </a:xfrm>
        </p:spPr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244F1-02A2-E342-A8B1-57ED845A7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170"/>
            <a:ext cx="10515600" cy="5035267"/>
          </a:xfrm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Why do we do MDs?</a:t>
            </a:r>
          </a:p>
          <a:p>
            <a:r>
              <a:rPr lang="en-GB" dirty="0"/>
              <a:t>Organization of MDs</a:t>
            </a:r>
          </a:p>
          <a:p>
            <a:r>
              <a:rPr lang="en-GB" dirty="0"/>
              <a:t>Outcome of 2024</a:t>
            </a:r>
          </a:p>
          <a:p>
            <a:r>
              <a:rPr lang="en-GB" dirty="0"/>
              <a:t>Incoming in 2025 </a:t>
            </a:r>
          </a:p>
          <a:p>
            <a:r>
              <a:rPr lang="en-US" dirty="0"/>
              <a:t>Critical MDs to be done before LS3</a:t>
            </a:r>
          </a:p>
          <a:p>
            <a:r>
              <a:rPr lang="en-US" dirty="0"/>
              <a:t>Outlook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A1DBC-1EEB-D633-ED7A-AFA80C8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5390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EC010-D4B8-BE2C-607C-97FC2DA17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MDs to be done before LS3: injectors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6A38C-C48B-F0DB-ECD3-57B529EF1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83" y="1608341"/>
            <a:ext cx="11881434" cy="4602335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LIU</a:t>
            </a: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 the push to LIU nominal performance for standard filling scheme</a:t>
            </a:r>
          </a:p>
          <a:p>
            <a:pPr lvl="1"/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Brightness &amp; tail characterisation and optimisation </a:t>
            </a: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Reliability and reproducibility</a:t>
            </a:r>
          </a:p>
          <a:p>
            <a:pPr lvl="1"/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Operational margin?</a:t>
            </a:r>
          </a:p>
          <a:p>
            <a:r>
              <a:rPr lang="en-US" sz="19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SHIP</a:t>
            </a: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and high intensity fixed target beams</a:t>
            </a:r>
          </a:p>
          <a:p>
            <a:r>
              <a:rPr lang="en-US" sz="19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Automation and reliability </a:t>
            </a: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(in particular MTE splitting and bunch splitting)</a:t>
            </a:r>
          </a:p>
          <a:p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From </a:t>
            </a:r>
            <a:r>
              <a:rPr lang="en-US" sz="19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HL-LHC:</a:t>
            </a: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9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SPS RFD crab cavity</a:t>
            </a:r>
            <a:endParaRPr lang="en-US" sz="1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validation of </a:t>
            </a:r>
            <a:r>
              <a:rPr lang="en-US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performance, counter phasing, detuning, comb-filter</a:t>
            </a:r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en-GB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Once </a:t>
            </a:r>
            <a:r>
              <a:rPr lang="en-GB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LIU parameter goals are reached</a:t>
            </a: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part of the </a:t>
            </a:r>
            <a:r>
              <a:rPr lang="en-GB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long parallel MDs should change focus </a:t>
            </a: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may take a different form </a:t>
            </a:r>
          </a:p>
          <a:p>
            <a:pPr marL="0" indent="0">
              <a:buNone/>
            </a:pP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	 </a:t>
            </a: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shorter but </a:t>
            </a:r>
            <a:r>
              <a:rPr lang="en-GB" sz="19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frequent checks of LIU beams </a:t>
            </a: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 a quasi-daily basis?</a:t>
            </a:r>
          </a:p>
          <a:p>
            <a:pPr marL="0" indent="0">
              <a:buNone/>
            </a:pP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9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see next talk of </a:t>
            </a:r>
            <a:r>
              <a:rPr lang="en-GB" sz="19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Panos</a:t>
            </a:r>
            <a:endParaRPr lang="en-GB" sz="19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45351E-7FDA-213C-5857-DCAB3E4B4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20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5FD046-838E-EBB7-F2EF-3A82D6511E1C}"/>
              </a:ext>
            </a:extLst>
          </p:cNvPr>
          <p:cNvSpPr txBox="1"/>
          <p:nvPr/>
        </p:nvSpPr>
        <p:spPr>
          <a:xfrm>
            <a:off x="8102851" y="2335794"/>
            <a:ext cx="2742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bg1">
                    <a:lumMod val="6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[IEFC#359 talk by Giovanni]</a:t>
            </a:r>
            <a:endParaRPr lang="en-GB" i="1" dirty="0">
              <a:solidFill>
                <a:schemeClr val="bg1">
                  <a:lumMod val="6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311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E6FAA-7999-5BD5-55CC-B42C31D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895"/>
          </a:xfrm>
        </p:spPr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244F1-02A2-E342-A8B1-57ED845A7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170"/>
            <a:ext cx="10515600" cy="5035267"/>
          </a:xfrm>
        </p:spPr>
        <p:txBody>
          <a:bodyPr/>
          <a:lstStyle/>
          <a:p>
            <a:r>
              <a:rPr lang="en-GB" dirty="0"/>
              <a:t>Why do we do MDs?</a:t>
            </a:r>
          </a:p>
          <a:p>
            <a:r>
              <a:rPr lang="en-GB" dirty="0"/>
              <a:t>Organization of MDs</a:t>
            </a:r>
          </a:p>
          <a:p>
            <a:r>
              <a:rPr lang="en-GB" dirty="0"/>
              <a:t>Outcome of 2024</a:t>
            </a:r>
          </a:p>
          <a:p>
            <a:r>
              <a:rPr lang="en-GB" dirty="0"/>
              <a:t>Incoming in 2025 </a:t>
            </a:r>
          </a:p>
          <a:p>
            <a:r>
              <a:rPr lang="en-US" dirty="0"/>
              <a:t>Critical MDs to be done before LS3</a:t>
            </a:r>
          </a:p>
          <a:p>
            <a:r>
              <a:rPr lang="en-US" dirty="0">
                <a:solidFill>
                  <a:srgbClr val="FF0000"/>
                </a:solidFill>
              </a:rPr>
              <a:t>Outlook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A1DBC-1EEB-D633-ED7A-AFA80C8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3324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FE374-FA25-2DC6-1BFF-4266E4624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397" y="1"/>
            <a:ext cx="10515600" cy="913068"/>
          </a:xfrm>
        </p:spPr>
        <p:txBody>
          <a:bodyPr/>
          <a:lstStyle/>
          <a:p>
            <a:r>
              <a:rPr lang="en-US" dirty="0"/>
              <a:t>Outlook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44A5B-8086-8BA1-EE2C-6B771D452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645" y="1258529"/>
            <a:ext cx="11871623" cy="5210683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MDs contributed to the operational success of the 2024 LHC Run</a:t>
            </a:r>
          </a:p>
          <a:p>
            <a:r>
              <a:rPr lang="en-GB" sz="2000" dirty="0"/>
              <a:t>MDs went globally well and issues experienced during 2024 are being addressed in view of 2025</a:t>
            </a:r>
          </a:p>
          <a:p>
            <a:pPr marL="0" indent="0">
              <a:buNone/>
            </a:pPr>
            <a:r>
              <a:rPr lang="en-GB" sz="2000" dirty="0"/>
              <a:t>	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Introduction of OP </a:t>
            </a:r>
            <a:r>
              <a:rPr lang="en-GB" sz="2000" dirty="0" err="1">
                <a:solidFill>
                  <a:schemeClr val="accent6">
                    <a:lumMod val="75000"/>
                  </a:schemeClr>
                </a:solidFill>
              </a:rPr>
              <a:t>linkpersons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 for injector and LHC MDs has been a clear success to facilitate communication</a:t>
            </a:r>
          </a:p>
          <a:p>
            <a:r>
              <a:rPr lang="en-GB" sz="2000" dirty="0"/>
              <a:t>Important MDs in the pipeline for 2025/26 in both injectors and LHC</a:t>
            </a:r>
          </a:p>
          <a:p>
            <a:r>
              <a:rPr lang="en-GB" sz="2000" dirty="0">
                <a:solidFill>
                  <a:srgbClr val="FF0000"/>
                </a:solidFill>
              </a:rPr>
              <a:t>Strong impact of intensity limitations </a:t>
            </a:r>
            <a:r>
              <a:rPr lang="en-GB" sz="2000" dirty="0"/>
              <a:t>in SPS and LHC on 2024 MDs to prepare for HL-LHC 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US" sz="2000" b="1" dirty="0"/>
              <a:t>When is the best time to perform these high intensity tests? </a:t>
            </a:r>
          </a:p>
          <a:p>
            <a:pPr marL="0" indent="0">
              <a:buNone/>
            </a:pPr>
            <a:endParaRPr lang="en-US" sz="2000" b="1" dirty="0"/>
          </a:p>
          <a:p>
            <a:r>
              <a:rPr lang="en-US" sz="2000" dirty="0"/>
              <a:t>New territory </a:t>
            </a:r>
            <a:r>
              <a:rPr lang="en-US" sz="2000" dirty="0">
                <a:sym typeface="Wingdings" panose="05000000000000000000" pitchFamily="2" charset="2"/>
              </a:rPr>
              <a:t> involves known and unknown risks</a:t>
            </a:r>
          </a:p>
          <a:p>
            <a:r>
              <a:rPr lang="en-US" sz="2000" dirty="0"/>
              <a:t>Requirement from current users for maximum availability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			 Should be delayed until the end</a:t>
            </a: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r>
              <a:rPr lang="en-US" sz="2000" dirty="0">
                <a:sym typeface="Wingdings" panose="05000000000000000000" pitchFamily="2" charset="2"/>
              </a:rPr>
              <a:t>But </a:t>
            </a:r>
            <a:r>
              <a:rPr lang="en-US" sz="2000" dirty="0"/>
              <a:t>equipment and support groups will need enough time to find a solution in case of issue (and one should not wait until the very end as we could miss the opportunity)</a:t>
            </a: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sym typeface="Wingdings" panose="05000000000000000000" pitchFamily="2" charset="2"/>
              </a:rPr>
              <a:t>			</a:t>
            </a:r>
            <a:r>
              <a:rPr lang="en-US" sz="2000" dirty="0">
                <a:solidFill>
                  <a:srgbClr val="FF0000"/>
                </a:solidFill>
                <a:sym typeface="Wingdings" panose="05000000000000000000" pitchFamily="2" charset="2"/>
              </a:rPr>
              <a:t> Should be done as early as possible</a:t>
            </a: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000" dirty="0">
                <a:highlight>
                  <a:srgbClr val="FFFF00"/>
                </a:highlight>
                <a:sym typeface="Wingdings" panose="05000000000000000000" pitchFamily="2" charset="2"/>
              </a:rPr>
              <a:t>  high intensity should be tested (1) as soon as possible (2) when it hurts the complex less (for both current </a:t>
            </a:r>
            <a:r>
              <a:rPr lang="en-US" sz="2000" b="1" dirty="0">
                <a:highlight>
                  <a:srgbClr val="FFFF00"/>
                </a:highlight>
                <a:sym typeface="Wingdings" panose="05000000000000000000" pitchFamily="2" charset="2"/>
              </a:rPr>
              <a:t>and</a:t>
            </a:r>
            <a:r>
              <a:rPr lang="en-US" sz="2000" dirty="0">
                <a:highlight>
                  <a:srgbClr val="FFFF00"/>
                </a:highlight>
                <a:sym typeface="Wingdings" panose="05000000000000000000" pitchFamily="2" charset="2"/>
              </a:rPr>
              <a:t> future users)</a:t>
            </a:r>
          </a:p>
          <a:p>
            <a:pPr marL="0" indent="0">
              <a:buNone/>
            </a:pPr>
            <a:endParaRPr lang="en-US" sz="2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2000" b="1" dirty="0"/>
          </a:p>
          <a:p>
            <a:pPr marL="0" indent="0">
              <a:buNone/>
            </a:pPr>
            <a:endParaRPr lang="en-GB" sz="2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5F8CCD-AE61-4814-BF41-18B9BC8FD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22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C06003E-848D-508A-F187-C01B81ADCD22}"/>
              </a:ext>
            </a:extLst>
          </p:cNvPr>
          <p:cNvSpPr/>
          <p:nvPr/>
        </p:nvSpPr>
        <p:spPr>
          <a:xfrm>
            <a:off x="235974" y="2906357"/>
            <a:ext cx="11743803" cy="360618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530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C1B7F-0DAC-7451-24B5-B723A79BFF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Thank you very much for your attention!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800" dirty="0"/>
              <a:t>					IPP MD days on Feb 3</a:t>
            </a:r>
            <a:r>
              <a:rPr lang="en-US" sz="2800" baseline="30000" dirty="0"/>
              <a:t>rd</a:t>
            </a:r>
            <a:r>
              <a:rPr lang="en-US" sz="2800" dirty="0"/>
              <a:t> to 5</a:t>
            </a:r>
            <a:r>
              <a:rPr lang="en-US" sz="2800" baseline="30000" dirty="0"/>
              <a:t>th</a:t>
            </a:r>
            <a:r>
              <a:rPr lang="en-US" sz="2800" dirty="0"/>
              <a:t> 2025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4D8C4-008F-6857-7404-5030C1CCD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8830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4245D-ABE3-FCDA-8715-BCFB7DBDE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232964"/>
            <a:ext cx="10515600" cy="896145"/>
          </a:xfrm>
        </p:spPr>
        <p:txBody>
          <a:bodyPr/>
          <a:lstStyle/>
          <a:p>
            <a:r>
              <a:rPr lang="en-US" dirty="0"/>
              <a:t>Appendix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AC402-AF5B-3938-7514-C25F38783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38694-96A5-8298-D086-BE5AB4454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6769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DD90F3-5F31-DF8F-9F5E-D7ACDF4B9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Updated Long-term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39BA2-E53A-2B97-29E3-16D8D7B9D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09/12/2024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283BFB-E353-66B8-868A-F190999E2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Rende Steerenberg | 2024 End-of-Year BE-OP Group Meeting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990D88-E3E3-96C3-2CAD-E696286AC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6A3812-19CB-2D12-9D84-408249045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066484"/>
            <a:ext cx="10096702" cy="525214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EE9BE912-D170-0909-901D-DBEB09A41A2E}"/>
              </a:ext>
            </a:extLst>
          </p:cNvPr>
          <p:cNvGrpSpPr/>
          <p:nvPr/>
        </p:nvGrpSpPr>
        <p:grpSpPr>
          <a:xfrm>
            <a:off x="5372534" y="1806520"/>
            <a:ext cx="4430851" cy="257714"/>
            <a:chOff x="5372534" y="1806520"/>
            <a:chExt cx="4430851" cy="25771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1FA8866-BB13-B62B-C351-8A99AB0F82BE}"/>
                </a:ext>
              </a:extLst>
            </p:cNvPr>
            <p:cNvSpPr/>
            <p:nvPr/>
          </p:nvSpPr>
          <p:spPr>
            <a:xfrm>
              <a:off x="5372534" y="1806520"/>
              <a:ext cx="4312515" cy="25771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NA Consolidation Phase 1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C3CD638-6F92-42A4-7C63-554A8F4E3451}"/>
                </a:ext>
              </a:extLst>
            </p:cNvPr>
            <p:cNvSpPr/>
            <p:nvPr/>
          </p:nvSpPr>
          <p:spPr>
            <a:xfrm>
              <a:off x="9685049" y="1806520"/>
              <a:ext cx="118336" cy="25771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0AEC7CC-B0B7-5A07-592A-CD76A84F9507}"/>
              </a:ext>
            </a:extLst>
          </p:cNvPr>
          <p:cNvGrpSpPr/>
          <p:nvPr/>
        </p:nvGrpSpPr>
        <p:grpSpPr>
          <a:xfrm>
            <a:off x="4377690" y="2302562"/>
            <a:ext cx="3609925" cy="257714"/>
            <a:chOff x="6698786" y="1646500"/>
            <a:chExt cx="3609925" cy="25771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2FFC3C2-EA3B-A251-29F0-D88DDC06E9CE}"/>
                </a:ext>
              </a:extLst>
            </p:cNvPr>
            <p:cNvSpPr/>
            <p:nvPr/>
          </p:nvSpPr>
          <p:spPr>
            <a:xfrm>
              <a:off x="6698786" y="1646500"/>
              <a:ext cx="3491589" cy="25771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ISOLDE Beam Dump and CM1 Consolidation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A9D405C-5E9E-BEAE-D17B-C6A8C425C1DF}"/>
                </a:ext>
              </a:extLst>
            </p:cNvPr>
            <p:cNvSpPr/>
            <p:nvPr/>
          </p:nvSpPr>
          <p:spPr>
            <a:xfrm>
              <a:off x="10190375" y="1646500"/>
              <a:ext cx="118336" cy="257714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52077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9D4D30-2E52-729F-F013-7743FF86A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Approved Injectors and LHC Schedules 2025 – Q1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B4CC7-A9A4-597C-DBEE-B50DDD9EE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09/12/2024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271FF-00B9-4C50-1E39-D5992CCED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Rende Steerenberg | 2024 End-of-Year BE-OP Group Meeting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DDB3A-829E-2AAB-DA97-70F2AFB76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118C81-41E2-4A9A-B40A-76A2301D5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594" y="1439343"/>
            <a:ext cx="7740000" cy="1995755"/>
          </a:xfrm>
          <a:prstGeom prst="rect">
            <a:avLst/>
          </a:prstGeom>
        </p:spPr>
      </p:pic>
      <p:sp>
        <p:nvSpPr>
          <p:cNvPr id="8" name="Left-right Arrow 7">
            <a:extLst>
              <a:ext uri="{FF2B5EF4-FFF2-40B4-BE49-F238E27FC236}">
                <a16:creationId xmlns:a16="http://schemas.microsoft.com/office/drawing/2014/main" id="{4371DA40-9FCC-A879-AC03-F19DCFC96EA4}"/>
              </a:ext>
            </a:extLst>
          </p:cNvPr>
          <p:cNvSpPr/>
          <p:nvPr/>
        </p:nvSpPr>
        <p:spPr>
          <a:xfrm>
            <a:off x="7111727" y="3175459"/>
            <a:ext cx="1472867" cy="443175"/>
          </a:xfrm>
          <a:prstGeom prst="leftRightArrow">
            <a:avLst/>
          </a:prstGeom>
          <a:solidFill>
            <a:srgbClr val="FF000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4BC90E5-B862-93C2-E969-67A9491CD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94" y="3909556"/>
            <a:ext cx="7740000" cy="2148365"/>
          </a:xfrm>
          <a:prstGeom prst="rect">
            <a:avLst/>
          </a:prstGeom>
        </p:spPr>
      </p:pic>
      <p:sp>
        <p:nvSpPr>
          <p:cNvPr id="10" name="Left-right Arrow 9">
            <a:extLst>
              <a:ext uri="{FF2B5EF4-FFF2-40B4-BE49-F238E27FC236}">
                <a16:creationId xmlns:a16="http://schemas.microsoft.com/office/drawing/2014/main" id="{1F25C7CA-77AB-13CD-9A37-6962A06A31E5}"/>
              </a:ext>
            </a:extLst>
          </p:cNvPr>
          <p:cNvSpPr/>
          <p:nvPr/>
        </p:nvSpPr>
        <p:spPr>
          <a:xfrm>
            <a:off x="4619987" y="5832572"/>
            <a:ext cx="3909739" cy="443175"/>
          </a:xfrm>
          <a:prstGeom prst="leftRightArrow">
            <a:avLst/>
          </a:prstGeom>
          <a:gradFill flip="none" rotWithShape="1">
            <a:gsLst>
              <a:gs pos="0">
                <a:srgbClr val="FF0000">
                  <a:alpha val="70000"/>
                </a:srgbClr>
              </a:gs>
              <a:gs pos="65000">
                <a:srgbClr val="FFFF00">
                  <a:alpha val="70000"/>
                </a:srgbClr>
              </a:gs>
              <a:gs pos="67000">
                <a:srgbClr val="FFFF00">
                  <a:alpha val="70000"/>
                </a:srgbClr>
              </a:gs>
              <a:gs pos="100000">
                <a:srgbClr val="FFFF00">
                  <a:alpha val="7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FAA53A-1283-C262-5453-0F511004813C}"/>
              </a:ext>
            </a:extLst>
          </p:cNvPr>
          <p:cNvSpPr txBox="1"/>
          <p:nvPr/>
        </p:nvSpPr>
        <p:spPr>
          <a:xfrm rot="16200000">
            <a:off x="557334" y="2566723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89F245-C6FF-6BED-946C-61E08BFB7292}"/>
              </a:ext>
            </a:extLst>
          </p:cNvPr>
          <p:cNvSpPr txBox="1"/>
          <p:nvPr/>
        </p:nvSpPr>
        <p:spPr>
          <a:xfrm rot="16200000">
            <a:off x="398637" y="5198714"/>
            <a:ext cx="6764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Injectors</a:t>
            </a:r>
          </a:p>
        </p:txBody>
      </p:sp>
    </p:spTree>
    <p:extLst>
      <p:ext uri="{BB962C8B-B14F-4D97-AF65-F5344CB8AC3E}">
        <p14:creationId xmlns:p14="http://schemas.microsoft.com/office/powerpoint/2010/main" val="19117862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42090F-39AF-846B-5FFA-7924C1C0C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Approved Injectors and LHC Schedules 2025 – Q2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DFDB4-76C7-92A6-242B-85897F29B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09/12/2024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24214-B5AA-3A88-CBF9-7542BA485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Rende Steerenberg | 2024 End-of-Year BE-OP Group Meeting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5AD2C-1767-8906-2A6C-A6C08C4D2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F6B416-F8DA-F672-E059-454A338A1D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16" y="1341456"/>
            <a:ext cx="7740000" cy="2050312"/>
          </a:xfrm>
          <a:prstGeom prst="rect">
            <a:avLst/>
          </a:prstGeom>
        </p:spPr>
      </p:pic>
      <p:sp>
        <p:nvSpPr>
          <p:cNvPr id="8" name="Left-right Arrow 7">
            <a:extLst>
              <a:ext uri="{FF2B5EF4-FFF2-40B4-BE49-F238E27FC236}">
                <a16:creationId xmlns:a16="http://schemas.microsoft.com/office/drawing/2014/main" id="{DED3C7C6-9993-EA29-BD7F-7C3E2D2A4CF7}"/>
              </a:ext>
            </a:extLst>
          </p:cNvPr>
          <p:cNvSpPr/>
          <p:nvPr/>
        </p:nvSpPr>
        <p:spPr>
          <a:xfrm>
            <a:off x="1293458" y="3169203"/>
            <a:ext cx="3815132" cy="443175"/>
          </a:xfrm>
          <a:prstGeom prst="leftRightArrow">
            <a:avLst/>
          </a:prstGeom>
          <a:gradFill flip="none" rotWithShape="1">
            <a:gsLst>
              <a:gs pos="0">
                <a:srgbClr val="FF0000">
                  <a:alpha val="70000"/>
                </a:srgbClr>
              </a:gs>
              <a:gs pos="15000">
                <a:srgbClr val="FFFF00">
                  <a:alpha val="70000"/>
                </a:srgbClr>
              </a:gs>
              <a:gs pos="67000">
                <a:srgbClr val="FFFF00">
                  <a:alpha val="70000"/>
                </a:srgbClr>
              </a:gs>
              <a:gs pos="100000">
                <a:srgbClr val="FFFF00">
                  <a:alpha val="7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Commissioning</a:t>
            </a:r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07B14DB7-2236-3301-D24F-7695995F782B}"/>
              </a:ext>
            </a:extLst>
          </p:cNvPr>
          <p:cNvSpPr/>
          <p:nvPr/>
        </p:nvSpPr>
        <p:spPr>
          <a:xfrm>
            <a:off x="5108590" y="3178419"/>
            <a:ext cx="3006089" cy="443175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ns p+ physics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D2DCAB-1D88-7730-6572-D5F77FE7FD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88" y="3863421"/>
            <a:ext cx="7812000" cy="2132705"/>
          </a:xfrm>
          <a:prstGeom prst="rect">
            <a:avLst/>
          </a:prstGeom>
        </p:spPr>
      </p:pic>
      <p:sp>
        <p:nvSpPr>
          <p:cNvPr id="11" name="Left-right Arrow 10">
            <a:extLst>
              <a:ext uri="{FF2B5EF4-FFF2-40B4-BE49-F238E27FC236}">
                <a16:creationId xmlns:a16="http://schemas.microsoft.com/office/drawing/2014/main" id="{1331FCDB-DC8E-CC15-EF07-41FB8B1892B7}"/>
              </a:ext>
            </a:extLst>
          </p:cNvPr>
          <p:cNvSpPr/>
          <p:nvPr/>
        </p:nvSpPr>
        <p:spPr>
          <a:xfrm>
            <a:off x="1334219" y="5774538"/>
            <a:ext cx="7138397" cy="443175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5190001-2DB8-9028-9024-EA0715CE5D0C}"/>
              </a:ext>
            </a:extLst>
          </p:cNvPr>
          <p:cNvSpPr txBox="1"/>
          <p:nvPr/>
        </p:nvSpPr>
        <p:spPr>
          <a:xfrm rot="16200000">
            <a:off x="491428" y="2533771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B42CEA-439E-024F-FCD9-80200D84CFD5}"/>
              </a:ext>
            </a:extLst>
          </p:cNvPr>
          <p:cNvSpPr txBox="1"/>
          <p:nvPr/>
        </p:nvSpPr>
        <p:spPr>
          <a:xfrm rot="16200000">
            <a:off x="332731" y="5165762"/>
            <a:ext cx="6764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Injectors</a:t>
            </a:r>
          </a:p>
        </p:txBody>
      </p:sp>
    </p:spTree>
    <p:extLst>
      <p:ext uri="{BB962C8B-B14F-4D97-AF65-F5344CB8AC3E}">
        <p14:creationId xmlns:p14="http://schemas.microsoft.com/office/powerpoint/2010/main" val="24169731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5A24A6F-73ED-F634-4A3C-1880E580E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Approved Injectors and LHC Schedules 2025 – Q3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509249-C18B-DA09-073A-D177613F6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09/12/2024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739C8-86EF-BBA6-66E2-76B39C50C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Rende Steerenberg | 2024 End-of-Year BE-OP Group Meeting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6A6196-FD85-9AD7-3E87-9281F2816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EBC5C2-30FB-37F9-92DD-0CE730266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646" y="1464049"/>
            <a:ext cx="7740000" cy="1837974"/>
          </a:xfrm>
          <a:prstGeom prst="rect">
            <a:avLst/>
          </a:prstGeom>
        </p:spPr>
      </p:pic>
      <p:sp>
        <p:nvSpPr>
          <p:cNvPr id="8" name="Left-right Arrow 7">
            <a:extLst>
              <a:ext uri="{FF2B5EF4-FFF2-40B4-BE49-F238E27FC236}">
                <a16:creationId xmlns:a16="http://schemas.microsoft.com/office/drawing/2014/main" id="{4EB120D6-6CE5-C231-BA70-CFEFEA219F85}"/>
              </a:ext>
            </a:extLst>
          </p:cNvPr>
          <p:cNvSpPr/>
          <p:nvPr/>
        </p:nvSpPr>
        <p:spPr>
          <a:xfrm>
            <a:off x="2266749" y="3102825"/>
            <a:ext cx="6238825" cy="443175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ns p+ physics</a:t>
            </a:r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9D5A9FF0-CD5F-14FB-B09F-78920C40DCB3}"/>
              </a:ext>
            </a:extLst>
          </p:cNvPr>
          <p:cNvSpPr/>
          <p:nvPr/>
        </p:nvSpPr>
        <p:spPr>
          <a:xfrm>
            <a:off x="1306629" y="3102825"/>
            <a:ext cx="960119" cy="443175"/>
          </a:xfrm>
          <a:prstGeom prst="leftRightArrow">
            <a:avLst/>
          </a:prstGeom>
          <a:solidFill>
            <a:srgbClr val="FFC00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 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694D21C-7E25-869D-EFBA-75F165D05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46" y="3675689"/>
            <a:ext cx="7740000" cy="2252067"/>
          </a:xfrm>
          <a:prstGeom prst="rect">
            <a:avLst/>
          </a:prstGeom>
        </p:spPr>
      </p:pic>
      <p:sp>
        <p:nvSpPr>
          <p:cNvPr id="11" name="Left-right Arrow 10">
            <a:extLst>
              <a:ext uri="{FF2B5EF4-FFF2-40B4-BE49-F238E27FC236}">
                <a16:creationId xmlns:a16="http://schemas.microsoft.com/office/drawing/2014/main" id="{C604352C-23F3-65E2-7676-00BDD651C146}"/>
              </a:ext>
            </a:extLst>
          </p:cNvPr>
          <p:cNvSpPr/>
          <p:nvPr/>
        </p:nvSpPr>
        <p:spPr>
          <a:xfrm>
            <a:off x="1306629" y="5758062"/>
            <a:ext cx="7198945" cy="443175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7A3F7E9-3E06-2F85-3030-5B22312E26A8}"/>
              </a:ext>
            </a:extLst>
          </p:cNvPr>
          <p:cNvSpPr txBox="1"/>
          <p:nvPr/>
        </p:nvSpPr>
        <p:spPr>
          <a:xfrm rot="16200000">
            <a:off x="524386" y="2443153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2879BB-7E7D-05FC-6954-B5B4BD20862B}"/>
              </a:ext>
            </a:extLst>
          </p:cNvPr>
          <p:cNvSpPr txBox="1"/>
          <p:nvPr/>
        </p:nvSpPr>
        <p:spPr>
          <a:xfrm rot="16200000">
            <a:off x="365689" y="5075144"/>
            <a:ext cx="6764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Injectors</a:t>
            </a:r>
          </a:p>
        </p:txBody>
      </p:sp>
    </p:spTree>
    <p:extLst>
      <p:ext uri="{BB962C8B-B14F-4D97-AF65-F5344CB8AC3E}">
        <p14:creationId xmlns:p14="http://schemas.microsoft.com/office/powerpoint/2010/main" val="15209570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4AB2B1-7A33-39D1-D1FD-D47D6E8FC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Approved Injectors and LHC Schedules 2025 – Q4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159CA-1AD6-995F-7306-89754FB2F9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09/12/2024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99E71-F5B2-B489-AD63-8E5580C3E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50" b="0" i="0" u="none" strike="noStrike" kern="1200" cap="none" spc="0" normalizeH="0" baseline="0" noProof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Rende Steerenberg | 2024 End-of-Year BE-OP Group Meeting</a:t>
            </a:r>
            <a:endParaRPr kumimoji="0" lang="en-US" sz="85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A929FC-7434-E6F3-6A98-FF3522BAD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1F3F9C7-A427-AF8B-3A0B-9989C2842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571" y="1300552"/>
            <a:ext cx="7740000" cy="1918523"/>
          </a:xfrm>
          <a:prstGeom prst="rect">
            <a:avLst/>
          </a:prstGeom>
        </p:spPr>
      </p:pic>
      <p:sp>
        <p:nvSpPr>
          <p:cNvPr id="8" name="Left-right Arrow 7">
            <a:extLst>
              <a:ext uri="{FF2B5EF4-FFF2-40B4-BE49-F238E27FC236}">
                <a16:creationId xmlns:a16="http://schemas.microsoft.com/office/drawing/2014/main" id="{BA5C3D45-D64B-1547-F374-986B14CAA91C}"/>
              </a:ext>
            </a:extLst>
          </p:cNvPr>
          <p:cNvSpPr/>
          <p:nvPr/>
        </p:nvSpPr>
        <p:spPr>
          <a:xfrm>
            <a:off x="1306626" y="3031777"/>
            <a:ext cx="2948940" cy="443175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ns p+ physics</a:t>
            </a:r>
          </a:p>
        </p:txBody>
      </p:sp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A52AE1E9-9D00-1013-1948-BB4BEC8FE83A}"/>
              </a:ext>
            </a:extLst>
          </p:cNvPr>
          <p:cNvSpPr/>
          <p:nvPr/>
        </p:nvSpPr>
        <p:spPr>
          <a:xfrm>
            <a:off x="4635571" y="3041668"/>
            <a:ext cx="2203175" cy="443175"/>
          </a:xfrm>
          <a:prstGeom prst="leftRightArrow">
            <a:avLst/>
          </a:prstGeom>
          <a:solidFill>
            <a:srgbClr val="FFC00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Pb ion physics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28BDEC-5236-2BB2-3C22-6C0AE48291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644" y="3741177"/>
            <a:ext cx="7772400" cy="2130565"/>
          </a:xfrm>
          <a:prstGeom prst="rect">
            <a:avLst/>
          </a:prstGeom>
        </p:spPr>
      </p:pic>
      <p:sp>
        <p:nvSpPr>
          <p:cNvPr id="11" name="Left-right Arrow 10">
            <a:extLst>
              <a:ext uri="{FF2B5EF4-FFF2-40B4-BE49-F238E27FC236}">
                <a16:creationId xmlns:a16="http://schemas.microsoft.com/office/drawing/2014/main" id="{7C6AB242-5185-6ECC-233C-87BACE6A12FC}"/>
              </a:ext>
            </a:extLst>
          </p:cNvPr>
          <p:cNvSpPr/>
          <p:nvPr/>
        </p:nvSpPr>
        <p:spPr>
          <a:xfrm>
            <a:off x="1343228" y="5652785"/>
            <a:ext cx="7198945" cy="443175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physics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8F0030-57C0-AAC0-89ED-232A95571210}"/>
              </a:ext>
            </a:extLst>
          </p:cNvPr>
          <p:cNvSpPr txBox="1"/>
          <p:nvPr/>
        </p:nvSpPr>
        <p:spPr>
          <a:xfrm rot="16200000">
            <a:off x="524383" y="2377250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6E42BA-0E7D-C4F9-3033-1E0697F6DDE8}"/>
              </a:ext>
            </a:extLst>
          </p:cNvPr>
          <p:cNvSpPr txBox="1"/>
          <p:nvPr/>
        </p:nvSpPr>
        <p:spPr>
          <a:xfrm rot="16200000">
            <a:off x="365686" y="5009241"/>
            <a:ext cx="6764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Injectors</a:t>
            </a:r>
          </a:p>
        </p:txBody>
      </p:sp>
    </p:spTree>
    <p:extLst>
      <p:ext uri="{BB962C8B-B14F-4D97-AF65-F5344CB8AC3E}">
        <p14:creationId xmlns:p14="http://schemas.microsoft.com/office/powerpoint/2010/main" val="1123398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47187-8B58-0281-6E9E-D4254CC97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5828"/>
            <a:ext cx="10515600" cy="553269"/>
          </a:xfrm>
        </p:spPr>
        <p:txBody>
          <a:bodyPr>
            <a:noAutofit/>
          </a:bodyPr>
          <a:lstStyle/>
          <a:p>
            <a:r>
              <a:rPr lang="en-US" sz="2400" dirty="0"/>
              <a:t>Why do we do MDs? 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061DB-8535-14F9-A5CF-B7FCF421B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836" y="736088"/>
            <a:ext cx="11470059" cy="6121912"/>
          </a:xfrm>
        </p:spPr>
        <p:txBody>
          <a:bodyPr>
            <a:normAutofit fontScale="92500" lnSpcReduction="10000"/>
          </a:bodyPr>
          <a:lstStyle/>
          <a:p>
            <a:r>
              <a:rPr lang="en-US" sz="1800" b="1" dirty="0"/>
              <a:t>Study new R&amp;D concepts and test new hardware</a:t>
            </a:r>
          </a:p>
          <a:p>
            <a:pPr lvl="1"/>
            <a:r>
              <a:rPr lang="en-US" sz="1500" b="1" dirty="0"/>
              <a:t>Empty bucket channeling  </a:t>
            </a:r>
            <a:r>
              <a:rPr lang="en-US" sz="1500" dirty="0"/>
              <a:t>			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5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improvement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of operational spill quality  </a:t>
            </a:r>
            <a:r>
              <a:rPr lang="en-US" sz="1500" dirty="0"/>
              <a:t>	</a:t>
            </a:r>
          </a:p>
          <a:p>
            <a:pPr lvl="1"/>
            <a:r>
              <a:rPr lang="en-US" sz="1500" b="1" dirty="0"/>
              <a:t>Crystal</a:t>
            </a:r>
            <a:r>
              <a:rPr lang="en-US" sz="1500" dirty="0"/>
              <a:t> extraction and shadowing</a:t>
            </a:r>
          </a:p>
          <a:p>
            <a:pPr lvl="1"/>
            <a:r>
              <a:rPr lang="en-US" sz="1500" b="1" dirty="0"/>
              <a:t>New equipment </a:t>
            </a:r>
            <a:r>
              <a:rPr lang="en-US" sz="1500" dirty="0"/>
              <a:t>for HL-LHC (Crab cavities, wire compensation, TWOCRYST, BGC, BGV, BSRT, COLDEX</a:t>
            </a:r>
          </a:p>
          <a:p>
            <a:pPr lvl="1"/>
            <a:r>
              <a:rPr lang="en-US" sz="1500" dirty="0"/>
              <a:t>New </a:t>
            </a:r>
            <a:r>
              <a:rPr lang="en-US" sz="1500" b="1" dirty="0"/>
              <a:t>theories</a:t>
            </a:r>
            <a:r>
              <a:rPr lang="en-US" sz="1500" dirty="0"/>
              <a:t>: 4D resonance structures in SPS</a:t>
            </a:r>
          </a:p>
          <a:p>
            <a:r>
              <a:rPr lang="en-GB" sz="1800" b="1" dirty="0"/>
              <a:t>Studies to increase performance to reach global goals set by projects</a:t>
            </a:r>
          </a:p>
          <a:p>
            <a:pPr lvl="1"/>
            <a:r>
              <a:rPr lang="en-US" sz="1500" dirty="0"/>
              <a:t>LIU</a:t>
            </a:r>
            <a:endParaRPr lang="en-GB" sz="1500" dirty="0"/>
          </a:p>
          <a:p>
            <a:pPr lvl="1"/>
            <a:r>
              <a:rPr lang="en-GB" sz="1500" dirty="0"/>
              <a:t>HL-LHC</a:t>
            </a:r>
          </a:p>
          <a:p>
            <a:pPr lvl="1"/>
            <a:r>
              <a:rPr lang="en-GB" sz="1500" dirty="0"/>
              <a:t>SHIP</a:t>
            </a:r>
          </a:p>
          <a:p>
            <a:r>
              <a:rPr lang="en-GB" sz="1800" b="1" dirty="0"/>
              <a:t>Better understanding of the machine and its limitations</a:t>
            </a:r>
          </a:p>
          <a:p>
            <a:pPr lvl="1"/>
            <a:r>
              <a:rPr lang="en-US" sz="1500" b="1" dirty="0"/>
              <a:t>Tail</a:t>
            </a:r>
            <a:r>
              <a:rPr lang="en-US" sz="1500" dirty="0"/>
              <a:t> studies throughout the complex			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1500" dirty="0">
                <a:sym typeface="Wingdings" panose="05000000000000000000" pitchFamily="2" charset="2"/>
              </a:rPr>
              <a:t> </a:t>
            </a:r>
            <a:r>
              <a:rPr lang="en-US" sz="15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reduction of losses 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in LHC operation</a:t>
            </a:r>
            <a:endParaRPr lang="en-US" sz="15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1500" dirty="0"/>
              <a:t>Optimization of </a:t>
            </a:r>
            <a:r>
              <a:rPr lang="en-US" sz="1500" b="1" dirty="0"/>
              <a:t>LHC RF voltage at injection for ions</a:t>
            </a:r>
            <a:r>
              <a:rPr lang="en-US" sz="1500" dirty="0"/>
              <a:t>	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large increase of </a:t>
            </a:r>
            <a:r>
              <a:rPr lang="en-US" sz="15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lifetime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in operation</a:t>
            </a:r>
            <a:endParaRPr lang="en-US" sz="15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US" sz="1500" b="1" dirty="0"/>
              <a:t>Resonance compensation</a:t>
            </a:r>
            <a:r>
              <a:rPr lang="en-US" sz="1500" dirty="0"/>
              <a:t> in PSB			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improved </a:t>
            </a:r>
            <a:r>
              <a:rPr lang="en-US" sz="15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transmission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for ISOLDE in operation</a:t>
            </a:r>
          </a:p>
          <a:p>
            <a:pPr lvl="1"/>
            <a:r>
              <a:rPr lang="en-US" sz="1500" dirty="0"/>
              <a:t>TOF </a:t>
            </a:r>
            <a:r>
              <a:rPr lang="en-US" sz="1500" b="1" dirty="0"/>
              <a:t>instability studies</a:t>
            </a:r>
            <a:r>
              <a:rPr lang="en-US" sz="1500" dirty="0"/>
              <a:t> in PSB 			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gained </a:t>
            </a:r>
            <a:r>
              <a:rPr lang="en-US" sz="15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transmission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and lower emittance by change of working point</a:t>
            </a:r>
            <a:endParaRPr lang="en-US" sz="15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1800" b="1" dirty="0"/>
              <a:t>Solve operational problems and hardware issues</a:t>
            </a:r>
          </a:p>
          <a:p>
            <a:pPr lvl="1"/>
            <a:r>
              <a:rPr lang="en-US" sz="1500" dirty="0"/>
              <a:t>Optimization of </a:t>
            </a:r>
            <a:r>
              <a:rPr lang="en-US" sz="1500" b="1" dirty="0"/>
              <a:t>LHC longitudinal blow-up</a:t>
            </a:r>
            <a:r>
              <a:rPr lang="en-US" sz="1500" dirty="0"/>
              <a:t> 		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gained </a:t>
            </a:r>
            <a:r>
              <a:rPr lang="en-US" sz="15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margin</a:t>
            </a:r>
            <a:r>
              <a:rPr lang="en-US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in operation</a:t>
            </a:r>
            <a:endParaRPr lang="en-US" sz="15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GB" sz="1500" dirty="0"/>
              <a:t>North Area </a:t>
            </a:r>
            <a:r>
              <a:rPr lang="en-GB" sz="1500" b="1" dirty="0"/>
              <a:t>spill quality </a:t>
            </a:r>
            <a:r>
              <a:rPr lang="en-GB" sz="1500" dirty="0"/>
              <a:t>issues 			</a:t>
            </a:r>
            <a:r>
              <a:rPr lang="en-GB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large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gain</a:t>
            </a:r>
            <a:r>
              <a:rPr lang="en-GB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in operation</a:t>
            </a:r>
            <a:endParaRPr lang="en-GB" sz="1500" dirty="0">
              <a:solidFill>
                <a:schemeClr val="accent6">
                  <a:lumMod val="75000"/>
                </a:schemeClr>
              </a:solidFill>
            </a:endParaRPr>
          </a:p>
          <a:p>
            <a:pPr lvl="1"/>
            <a:r>
              <a:rPr lang="en-GB" sz="1500" b="1" dirty="0"/>
              <a:t>50 Hz </a:t>
            </a:r>
            <a:r>
              <a:rPr lang="en-GB" sz="1500" dirty="0"/>
              <a:t>component impact on SPS ion beam (and protons?)	</a:t>
            </a:r>
            <a:r>
              <a:rPr lang="en-GB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large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gain</a:t>
            </a:r>
            <a:r>
              <a:rPr lang="en-GB" sz="15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for LHC operation</a:t>
            </a:r>
            <a:endParaRPr lang="en-GB" sz="15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1800" b="1" dirty="0"/>
              <a:t>Improve tunability, reliability and reproducibility of the machines</a:t>
            </a:r>
          </a:p>
          <a:p>
            <a:pPr lvl="1"/>
            <a:r>
              <a:rPr lang="en-GB" sz="1500" dirty="0"/>
              <a:t>Automation for </a:t>
            </a:r>
            <a:r>
              <a:rPr lang="en-GB" sz="1500" b="1" dirty="0"/>
              <a:t>MTE splitting</a:t>
            </a:r>
          </a:p>
          <a:p>
            <a:pPr lvl="1"/>
            <a:r>
              <a:rPr lang="en-GB" sz="1500" dirty="0"/>
              <a:t>Automation for </a:t>
            </a:r>
            <a:r>
              <a:rPr lang="en-GB" sz="1500" b="1" dirty="0"/>
              <a:t>bunch splitting</a:t>
            </a:r>
          </a:p>
          <a:p>
            <a:pPr lvl="1"/>
            <a:r>
              <a:rPr lang="en-GB" sz="1500" dirty="0"/>
              <a:t>Automation for 50 Hz components</a:t>
            </a:r>
          </a:p>
          <a:p>
            <a:pPr lvl="1"/>
            <a:r>
              <a:rPr lang="en-GB" sz="1500" b="1" dirty="0"/>
              <a:t>Hysteresis compensation</a:t>
            </a:r>
            <a:r>
              <a:rPr lang="en-GB" sz="1500" dirty="0"/>
              <a:t> automation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45FEA2-1500-F399-6547-58981EA85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976BAF-7AD1-7ABD-8598-BE09C79FB862}"/>
              </a:ext>
            </a:extLst>
          </p:cNvPr>
          <p:cNvSpPr txBox="1"/>
          <p:nvPr/>
        </p:nvSpPr>
        <p:spPr>
          <a:xfrm>
            <a:off x="5705285" y="6211218"/>
            <a:ext cx="6299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  <a:sym typeface="Wingdings" panose="05000000000000000000" pitchFamily="2" charset="2"/>
              </a:rPr>
              <a:t> Decisive impact of MDs on recent operational performance 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17713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B092212-43C9-642B-0210-0ECEEBCE5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Draft</a:t>
            </a:r>
            <a:r>
              <a:rPr lang="en-GB" dirty="0"/>
              <a:t> Injectors and LHC Schedules 2026 – Q1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3E0AC1-FA34-AE96-93F1-5B809B604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265B4-EBAF-EB09-9542-2743DAE80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F0AFE-5331-CEA7-79BE-0309F0A39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3C0B7F-394E-8EC6-D39C-FD93F6A3C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6146" y="3791552"/>
            <a:ext cx="7740000" cy="21793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139B6C-F8E4-81EE-7701-43EDAA826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6146" y="1335169"/>
            <a:ext cx="7740000" cy="2052641"/>
          </a:xfrm>
          <a:prstGeom prst="rect">
            <a:avLst/>
          </a:prstGeom>
        </p:spPr>
      </p:pic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8498079A-C28B-48B4-9B8C-933B4B8B8905}"/>
              </a:ext>
            </a:extLst>
          </p:cNvPr>
          <p:cNvSpPr/>
          <p:nvPr/>
        </p:nvSpPr>
        <p:spPr>
          <a:xfrm>
            <a:off x="7300811" y="3185021"/>
            <a:ext cx="3330463" cy="443175"/>
          </a:xfrm>
          <a:prstGeom prst="leftRightArrow">
            <a:avLst/>
          </a:prstGeom>
          <a:gradFill flip="none" rotWithShape="1">
            <a:gsLst>
              <a:gs pos="0">
                <a:srgbClr val="FF0000">
                  <a:alpha val="70000"/>
                </a:srgbClr>
              </a:gs>
              <a:gs pos="32000">
                <a:srgbClr val="FF0000">
                  <a:alpha val="70000"/>
                </a:srgbClr>
              </a:gs>
              <a:gs pos="49000">
                <a:srgbClr val="FFFF00">
                  <a:alpha val="70000"/>
                </a:srgbClr>
              </a:gs>
              <a:gs pos="100000">
                <a:srgbClr val="FFFF00">
                  <a:alpha val="7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Commissioning</a:t>
            </a:r>
          </a:p>
        </p:txBody>
      </p:sp>
      <p:sp>
        <p:nvSpPr>
          <p:cNvPr id="10" name="Left-right Arrow 9">
            <a:extLst>
              <a:ext uri="{FF2B5EF4-FFF2-40B4-BE49-F238E27FC236}">
                <a16:creationId xmlns:a16="http://schemas.microsoft.com/office/drawing/2014/main" id="{B3B7B1CC-90D8-1864-FB3D-75035A465DF9}"/>
              </a:ext>
            </a:extLst>
          </p:cNvPr>
          <p:cNvSpPr/>
          <p:nvPr/>
        </p:nvSpPr>
        <p:spPr>
          <a:xfrm>
            <a:off x="10631274" y="3192276"/>
            <a:ext cx="1124873" cy="443175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25 ns p+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6BD217-DB34-24BD-EC7A-E47758DA60FE}"/>
              </a:ext>
            </a:extLst>
          </p:cNvPr>
          <p:cNvSpPr txBox="1"/>
          <p:nvPr/>
        </p:nvSpPr>
        <p:spPr>
          <a:xfrm rot="16200000">
            <a:off x="3728887" y="2525533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LHC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DF631B-22D4-DB7A-65EC-CC5C71D89BB8}"/>
              </a:ext>
            </a:extLst>
          </p:cNvPr>
          <p:cNvSpPr txBox="1"/>
          <p:nvPr/>
        </p:nvSpPr>
        <p:spPr>
          <a:xfrm>
            <a:off x="4966212" y="5028052"/>
            <a:ext cx="6484369" cy="307777"/>
          </a:xfrm>
          <a:prstGeom prst="rect">
            <a:avLst/>
          </a:prstGeom>
          <a:solidFill>
            <a:schemeClr val="accent3">
              <a:alpha val="67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/>
              <a:t>Remains to be optimised in view of a very short YETS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74248C-D127-7CBB-94E0-2D949653C289}"/>
              </a:ext>
            </a:extLst>
          </p:cNvPr>
          <p:cNvSpPr txBox="1"/>
          <p:nvPr/>
        </p:nvSpPr>
        <p:spPr>
          <a:xfrm rot="16200000">
            <a:off x="3570190" y="5157524"/>
            <a:ext cx="6764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Injectors</a:t>
            </a:r>
          </a:p>
        </p:txBody>
      </p:sp>
    </p:spTree>
    <p:extLst>
      <p:ext uri="{BB962C8B-B14F-4D97-AF65-F5344CB8AC3E}">
        <p14:creationId xmlns:p14="http://schemas.microsoft.com/office/powerpoint/2010/main" val="29712487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3E5BBD-F3A9-EB99-A37C-54E3C0651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Draft</a:t>
            </a:r>
            <a:r>
              <a:rPr lang="en-GB" dirty="0"/>
              <a:t> Injectors and LHC Schedules 2026 – Q2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99218-6921-9C76-6628-B2C39F971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E4ED5-40A2-6787-CDFB-E0E3BFF42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5BF52C-BC23-1336-35A0-F9FBC0814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65FDC-AA64-0580-8CE7-4DA133774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4012" y="3832742"/>
            <a:ext cx="7740000" cy="21793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479455-E98B-51BC-F95A-28859F600A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012" y="1376359"/>
            <a:ext cx="7740000" cy="2052641"/>
          </a:xfrm>
          <a:prstGeom prst="rect">
            <a:avLst/>
          </a:prstGeom>
        </p:spPr>
      </p:pic>
      <p:sp>
        <p:nvSpPr>
          <p:cNvPr id="9" name="Left-right Arrow 8">
            <a:extLst>
              <a:ext uri="{FF2B5EF4-FFF2-40B4-BE49-F238E27FC236}">
                <a16:creationId xmlns:a16="http://schemas.microsoft.com/office/drawing/2014/main" id="{16465031-1228-4A7C-DF9B-363E57A46698}"/>
              </a:ext>
            </a:extLst>
          </p:cNvPr>
          <p:cNvSpPr/>
          <p:nvPr/>
        </p:nvSpPr>
        <p:spPr>
          <a:xfrm>
            <a:off x="7328677" y="3226211"/>
            <a:ext cx="3330463" cy="443175"/>
          </a:xfrm>
          <a:prstGeom prst="leftRightArrow">
            <a:avLst/>
          </a:prstGeom>
          <a:gradFill flip="none" rotWithShape="1">
            <a:gsLst>
              <a:gs pos="0">
                <a:srgbClr val="FF0000">
                  <a:alpha val="70000"/>
                </a:srgbClr>
              </a:gs>
              <a:gs pos="32000">
                <a:srgbClr val="FF0000">
                  <a:alpha val="70000"/>
                </a:srgbClr>
              </a:gs>
              <a:gs pos="49000">
                <a:srgbClr val="FFFF00">
                  <a:alpha val="70000"/>
                </a:srgbClr>
              </a:gs>
              <a:gs pos="100000">
                <a:srgbClr val="FFFF00">
                  <a:alpha val="7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Commissioning</a:t>
            </a:r>
          </a:p>
        </p:txBody>
      </p:sp>
      <p:sp>
        <p:nvSpPr>
          <p:cNvPr id="10" name="Left-right Arrow 9">
            <a:extLst>
              <a:ext uri="{FF2B5EF4-FFF2-40B4-BE49-F238E27FC236}">
                <a16:creationId xmlns:a16="http://schemas.microsoft.com/office/drawing/2014/main" id="{B534C15C-456C-B001-2EEC-6C3546AA2291}"/>
              </a:ext>
            </a:extLst>
          </p:cNvPr>
          <p:cNvSpPr/>
          <p:nvPr/>
        </p:nvSpPr>
        <p:spPr>
          <a:xfrm>
            <a:off x="10659140" y="3233466"/>
            <a:ext cx="1124873" cy="443175"/>
          </a:xfrm>
          <a:prstGeom prst="leftRightArrow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25 ns p+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437343-EE08-02CB-C5D2-EB023BD84B68}"/>
              </a:ext>
            </a:extLst>
          </p:cNvPr>
          <p:cNvSpPr txBox="1"/>
          <p:nvPr/>
        </p:nvSpPr>
        <p:spPr>
          <a:xfrm rot="16200000">
            <a:off x="3756753" y="2566723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LHC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64B295C-5B9C-99E6-7C35-DBBB423E6E50}"/>
              </a:ext>
            </a:extLst>
          </p:cNvPr>
          <p:cNvSpPr txBox="1"/>
          <p:nvPr/>
        </p:nvSpPr>
        <p:spPr>
          <a:xfrm>
            <a:off x="4994078" y="5069242"/>
            <a:ext cx="6484369" cy="307777"/>
          </a:xfrm>
          <a:prstGeom prst="rect">
            <a:avLst/>
          </a:prstGeom>
          <a:solidFill>
            <a:schemeClr val="accent3">
              <a:alpha val="67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/>
              <a:t>Remains to be optimised in view of a very short YETS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F781AC-5D71-AA42-8EE2-336C1CF3D5FB}"/>
              </a:ext>
            </a:extLst>
          </p:cNvPr>
          <p:cNvSpPr txBox="1"/>
          <p:nvPr/>
        </p:nvSpPr>
        <p:spPr>
          <a:xfrm rot="16200000">
            <a:off x="3598056" y="5198714"/>
            <a:ext cx="6764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Injectors</a:t>
            </a:r>
          </a:p>
        </p:txBody>
      </p:sp>
    </p:spTree>
    <p:extLst>
      <p:ext uri="{BB962C8B-B14F-4D97-AF65-F5344CB8AC3E}">
        <p14:creationId xmlns:p14="http://schemas.microsoft.com/office/powerpoint/2010/main" val="10196670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9B76E5-1815-F426-F11E-D5EE7794D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Draft</a:t>
            </a:r>
            <a:r>
              <a:rPr lang="en-GB" dirty="0"/>
              <a:t> Injectors and LHC Schedules 2026 – Q3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79D40D-4A02-54E4-9DC1-FC881345C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09/12/2024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507D60-DD88-F894-6622-70BFBB5BC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Rende Steerenberg | 2024 End-of-Year BE-OP Group Meeting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22297F-83B6-483C-8450-453919DD6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691152-0A8F-2E35-CB54-D5E5A60A8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916" y="3945949"/>
            <a:ext cx="7740000" cy="20744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E1A6F4C-BD54-A8CB-4F3E-F9E911F01F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914" y="1592263"/>
            <a:ext cx="7772400" cy="18923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1316CD-92DD-C2FA-B68D-24AC94D52B13}"/>
              </a:ext>
            </a:extLst>
          </p:cNvPr>
          <p:cNvSpPr txBox="1"/>
          <p:nvPr/>
        </p:nvSpPr>
        <p:spPr>
          <a:xfrm rot="16200000">
            <a:off x="372655" y="2566723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LHC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2D6770-5827-685F-17B5-88F545647D0D}"/>
              </a:ext>
            </a:extLst>
          </p:cNvPr>
          <p:cNvSpPr txBox="1"/>
          <p:nvPr/>
        </p:nvSpPr>
        <p:spPr>
          <a:xfrm rot="16200000">
            <a:off x="213958" y="5198714"/>
            <a:ext cx="67646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Injectors</a:t>
            </a:r>
          </a:p>
        </p:txBody>
      </p:sp>
    </p:spTree>
    <p:extLst>
      <p:ext uri="{BB962C8B-B14F-4D97-AF65-F5344CB8AC3E}">
        <p14:creationId xmlns:p14="http://schemas.microsoft.com/office/powerpoint/2010/main" val="284336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E6FAA-7999-5BD5-55CC-B42C31D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895"/>
          </a:xfrm>
        </p:spPr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244F1-02A2-E342-A8B1-57ED845A7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170"/>
            <a:ext cx="10515600" cy="5035267"/>
          </a:xfrm>
        </p:spPr>
        <p:txBody>
          <a:bodyPr/>
          <a:lstStyle/>
          <a:p>
            <a:r>
              <a:rPr lang="en-GB" dirty="0"/>
              <a:t>Why do we do MDs?</a:t>
            </a:r>
          </a:p>
          <a:p>
            <a:r>
              <a:rPr lang="en-GB" dirty="0">
                <a:solidFill>
                  <a:srgbClr val="FF0000"/>
                </a:solidFill>
              </a:rPr>
              <a:t>Organization of MDs</a:t>
            </a:r>
          </a:p>
          <a:p>
            <a:r>
              <a:rPr lang="en-GB" dirty="0"/>
              <a:t>Outcome of 2024</a:t>
            </a:r>
          </a:p>
          <a:p>
            <a:r>
              <a:rPr lang="en-GB" dirty="0"/>
              <a:t>Incoming in 2025 </a:t>
            </a:r>
          </a:p>
          <a:p>
            <a:r>
              <a:rPr lang="en-US" dirty="0"/>
              <a:t>Critical MDs to be done before LS3</a:t>
            </a:r>
          </a:p>
          <a:p>
            <a:r>
              <a:rPr lang="en-US" dirty="0"/>
              <a:t>Outlook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A1DBC-1EEB-D633-ED7A-AFA80C8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2012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2222E-C76F-117A-89F6-42F59E15B9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Organization of MDs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FBCD44-C3C0-E7BE-6A8E-D5E89F8B8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6719" y="1328549"/>
            <a:ext cx="10515600" cy="5164325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/>
              <a:t>LHC MDs</a:t>
            </a:r>
          </a:p>
          <a:p>
            <a:pPr lvl="1"/>
            <a:r>
              <a:rPr lang="en-US" sz="2000" b="1" dirty="0"/>
              <a:t>Coordination</a:t>
            </a:r>
            <a:r>
              <a:rPr lang="en-US" sz="2000" dirty="0"/>
              <a:t>: Georges, Gianni and Jan</a:t>
            </a:r>
          </a:p>
          <a:p>
            <a:pPr lvl="1"/>
            <a:r>
              <a:rPr lang="en-US" sz="2000" dirty="0"/>
              <a:t>LHC-OP as well as all injector teams</a:t>
            </a:r>
          </a:p>
          <a:p>
            <a:pPr lvl="1"/>
            <a:r>
              <a:rPr lang="en-US" sz="2000" dirty="0"/>
              <a:t>rMPP</a:t>
            </a:r>
          </a:p>
          <a:p>
            <a:pPr lvl="1"/>
            <a:r>
              <a:rPr lang="en-US" sz="2000" dirty="0"/>
              <a:t>Injector beam request </a:t>
            </a:r>
            <a:r>
              <a:rPr lang="en-US" sz="2000" b="1" dirty="0" err="1"/>
              <a:t>linkperson</a:t>
            </a:r>
            <a:r>
              <a:rPr lang="en-US" sz="2000" dirty="0"/>
              <a:t> since Fall: </a:t>
            </a:r>
            <a:r>
              <a:rPr lang="en-US" sz="2000" dirty="0" err="1"/>
              <a:t>Panos</a:t>
            </a:r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b="1" dirty="0"/>
              <a:t>Injector MDs 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	</a:t>
            </a:r>
            <a:r>
              <a:rPr lang="en-US" sz="2000" dirty="0">
                <a:sym typeface="Wingdings" panose="05000000000000000000" pitchFamily="2" charset="2"/>
              </a:rPr>
              <a:t> coordination of MDs in Linac4, PSB, PS and SPS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>
                <a:sym typeface="Wingdings" panose="05000000000000000000" pitchFamily="2" charset="2"/>
              </a:rPr>
              <a:t> MDs also going on in Linac3, LEIR, AD/ELENA, but coordination has not been needed</a:t>
            </a:r>
            <a:br>
              <a:rPr lang="en-US" sz="2000" dirty="0">
                <a:sym typeface="Wingdings" panose="05000000000000000000" pitchFamily="2" charset="2"/>
              </a:rPr>
            </a:br>
            <a:endParaRPr lang="en-US" sz="2000" dirty="0"/>
          </a:p>
          <a:p>
            <a:pPr lvl="1"/>
            <a:r>
              <a:rPr lang="en-US" sz="2000" b="1" dirty="0"/>
              <a:t>Coordination</a:t>
            </a:r>
            <a:r>
              <a:rPr lang="en-US" sz="2000" dirty="0"/>
              <a:t>: Foteini and Benoit</a:t>
            </a:r>
          </a:p>
          <a:p>
            <a:pPr lvl="1"/>
            <a:r>
              <a:rPr lang="en-US" sz="2000" dirty="0"/>
              <a:t>OP </a:t>
            </a:r>
            <a:r>
              <a:rPr lang="en-US" sz="2000" b="1" dirty="0" err="1"/>
              <a:t>linkpersons</a:t>
            </a:r>
            <a:r>
              <a:rPr lang="en-US" sz="2000" dirty="0"/>
              <a:t>: </a:t>
            </a:r>
          </a:p>
          <a:p>
            <a:pPr lvl="2"/>
            <a:r>
              <a:rPr lang="en-US" sz="1800" dirty="0"/>
              <a:t>PSB: Fabrice</a:t>
            </a:r>
          </a:p>
          <a:p>
            <a:pPr lvl="2"/>
            <a:r>
              <a:rPr lang="en-US" sz="1800" dirty="0"/>
              <a:t>PS: Gil and Oliver</a:t>
            </a:r>
          </a:p>
          <a:p>
            <a:pPr lvl="2"/>
            <a:r>
              <a:rPr lang="en-US" sz="1800" dirty="0"/>
              <a:t>SPS: Chris and Johan</a:t>
            </a:r>
          </a:p>
          <a:p>
            <a:pPr lvl="2"/>
            <a:endParaRPr lang="en-US" sz="1800" dirty="0"/>
          </a:p>
          <a:p>
            <a:r>
              <a:rPr lang="en-US" sz="2600" b="1" dirty="0"/>
              <a:t>ASM support</a:t>
            </a:r>
            <a:r>
              <a:rPr lang="en-US" sz="2600" dirty="0"/>
              <a:t>: Emanuele</a:t>
            </a:r>
          </a:p>
          <a:p>
            <a:pPr marL="457200" lvl="1" indent="0">
              <a:buNone/>
            </a:pPr>
            <a:r>
              <a:rPr lang="en-US" sz="2000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D01AD-F9CA-5032-3DF6-38A3F4773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34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06C34-5C48-CEF2-9F7C-EA3F6F4F9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857" y="151281"/>
            <a:ext cx="10515600" cy="678971"/>
          </a:xfrm>
        </p:spPr>
        <p:txBody>
          <a:bodyPr>
            <a:normAutofit/>
          </a:bodyPr>
          <a:lstStyle/>
          <a:p>
            <a:r>
              <a:rPr lang="en-US" sz="3200" dirty="0"/>
              <a:t>LHC MD workflow (example of MD3 - 2024)</a:t>
            </a:r>
            <a:endParaRPr lang="en-GB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BE9EAD-54A6-69EF-B976-DB57C98DA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6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62C498-460D-4148-A402-92D8229ABD8C}"/>
              </a:ext>
            </a:extLst>
          </p:cNvPr>
          <p:cNvSpPr/>
          <p:nvPr/>
        </p:nvSpPr>
        <p:spPr>
          <a:xfrm>
            <a:off x="7117534" y="1051835"/>
            <a:ext cx="4785694" cy="432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MD </a:t>
            </a:r>
            <a:r>
              <a:rPr kumimoji="0" lang="en-CH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requests</a:t>
            </a:r>
            <a:r>
              <a:rPr kumimoji="0" lang="en-CH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are </a:t>
            </a:r>
            <a:r>
              <a:rPr kumimoji="0" lang="en-CH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submitted</a:t>
            </a:r>
            <a:r>
              <a:rPr kumimoji="0" lang="en-CH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users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61931F-2700-E346-88F6-CA16B089A0B2}"/>
              </a:ext>
            </a:extLst>
          </p:cNvPr>
          <p:cNvSpPr/>
          <p:nvPr/>
        </p:nvSpPr>
        <p:spPr>
          <a:xfrm>
            <a:off x="7117534" y="1577554"/>
            <a:ext cx="4785694" cy="720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Candidate MDs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the upcoming block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selected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are 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discussed at LSWG meeting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A6B9CE3-BDDD-444F-9AFA-09DA96A128A6}"/>
              </a:ext>
            </a:extLst>
          </p:cNvPr>
          <p:cNvSpPr/>
          <p:nvPr/>
        </p:nvSpPr>
        <p:spPr>
          <a:xfrm>
            <a:off x="7117534" y="2391273"/>
            <a:ext cx="4785694" cy="432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MD users are asked to prepare 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detailed procedures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A23C3C-5365-EB49-98F9-FEC85B250DA3}"/>
              </a:ext>
            </a:extLst>
          </p:cNvPr>
          <p:cNvSpPr/>
          <p:nvPr/>
        </p:nvSpPr>
        <p:spPr>
          <a:xfrm>
            <a:off x="7117534" y="3439111"/>
            <a:ext cx="4785694" cy="428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 requests </a:t>
            </a:r>
            <a:r>
              <a:rPr kumimoji="0" lang="en-CH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passed to </a:t>
            </a:r>
            <a:r>
              <a:rPr kumimoji="0" lang="en-CH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injectors teams</a:t>
            </a: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3352E288-853E-3246-B5A3-C5E9795CC904}"/>
              </a:ext>
            </a:extLst>
          </p:cNvPr>
          <p:cNvSpPr/>
          <p:nvPr/>
        </p:nvSpPr>
        <p:spPr>
          <a:xfrm>
            <a:off x="6829854" y="1552639"/>
            <a:ext cx="249562" cy="3388787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4E4089C-F72A-EB4B-B983-E6BE10D9FB4C}"/>
              </a:ext>
            </a:extLst>
          </p:cNvPr>
          <p:cNvSpPr/>
          <p:nvPr/>
        </p:nvSpPr>
        <p:spPr>
          <a:xfrm>
            <a:off x="7117534" y="5005468"/>
            <a:ext cx="4785694" cy="34747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MD schedule </a:t>
            </a:r>
            <a:r>
              <a:rPr kumimoji="0" lang="en-CH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upcoming block is prepared</a:t>
            </a:r>
            <a:endParaRPr kumimoji="0" lang="en-CH" sz="1700" b="1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E96747-9EF9-8843-8C12-EA5C8446FB61}"/>
              </a:ext>
            </a:extLst>
          </p:cNvPr>
          <p:cNvSpPr/>
          <p:nvPr/>
        </p:nvSpPr>
        <p:spPr>
          <a:xfrm>
            <a:off x="7117534" y="5972386"/>
            <a:ext cx="4785694" cy="5185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sz="1700" b="1" dirty="0">
                <a:solidFill>
                  <a:srgbClr val="ED7D31">
                    <a:lumMod val="50000"/>
                  </a:srgbClr>
                </a:solidFill>
                <a:latin typeface="Calibri" panose="020F0502020204030204"/>
              </a:rPr>
              <a:t>R</a:t>
            </a:r>
            <a:r>
              <a:rPr kumimoji="0" lang="en-CH" sz="1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esults</a:t>
            </a:r>
            <a:r>
              <a:rPr kumimoji="0" lang="en-CH" sz="1700" b="0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are presented at </a:t>
            </a:r>
            <a:r>
              <a:rPr kumimoji="0" lang="en-CH" sz="1700" b="1" i="0" u="none" strike="noStrike" kern="1200" cap="none" spc="0" normalizeH="0" baseline="0" noProof="0" dirty="0">
                <a:ln>
                  <a:noFill/>
                </a:ln>
                <a:solidFill>
                  <a:srgbClr val="ED7D31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LSWG meeting</a:t>
            </a:r>
            <a:endParaRPr kumimoji="0" lang="en-US" sz="17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700" dirty="0">
                <a:solidFill>
                  <a:srgbClr val="ED7D31">
                    <a:lumMod val="50000"/>
                  </a:srgbClr>
                </a:solidFill>
                <a:latin typeface="Calibri" panose="020F0502020204030204"/>
              </a:rPr>
              <a:t>and reported in </a:t>
            </a:r>
            <a:r>
              <a:rPr lang="en-US" sz="1700" b="1" dirty="0">
                <a:solidFill>
                  <a:srgbClr val="ED7D31">
                    <a:lumMod val="50000"/>
                  </a:srgbClr>
                </a:solidFill>
                <a:latin typeface="Calibri" panose="020F0502020204030204"/>
              </a:rPr>
              <a:t>MD note</a:t>
            </a:r>
            <a:endParaRPr kumimoji="0" lang="en-CH" sz="1700" b="1" i="0" u="none" strike="noStrike" kern="1200" cap="none" spc="0" normalizeH="0" baseline="0" noProof="0" dirty="0">
              <a:ln>
                <a:noFill/>
              </a:ln>
              <a:solidFill>
                <a:srgbClr val="ED7D31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7F8230-3449-F441-BBAB-5D3AD89470BE}"/>
              </a:ext>
            </a:extLst>
          </p:cNvPr>
          <p:cNvSpPr/>
          <p:nvPr/>
        </p:nvSpPr>
        <p:spPr>
          <a:xfrm>
            <a:off x="7117534" y="5446666"/>
            <a:ext cx="4785694" cy="432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7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MD takes place!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6C46CA8-C4DC-2A4F-A8A1-EE20C8D1333C}"/>
              </a:ext>
            </a:extLst>
          </p:cNvPr>
          <p:cNvSpPr/>
          <p:nvPr/>
        </p:nvSpPr>
        <p:spPr>
          <a:xfrm>
            <a:off x="9563228" y="3962184"/>
            <a:ext cx="2340000" cy="947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Preparation work </a:t>
            </a:r>
            <a:r>
              <a:rPr kumimoji="0" lang="en-CH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(by MD users, injectors OP, equip. teams)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0340570-0C3D-0345-9736-4C2B720C1DF5}"/>
              </a:ext>
            </a:extLst>
          </p:cNvPr>
          <p:cNvSpPr/>
          <p:nvPr/>
        </p:nvSpPr>
        <p:spPr>
          <a:xfrm>
            <a:off x="7117534" y="2916992"/>
            <a:ext cx="4785694" cy="428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Procedure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review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by MD </a:t>
            </a:r>
            <a:r>
              <a:rPr kumimoji="0" lang="en-GB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coord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., </a:t>
            </a:r>
            <a:r>
              <a:rPr kumimoji="0" lang="en-GB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rMPP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OP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ABF7BB-082C-9142-9140-3705AECC2695}"/>
              </a:ext>
            </a:extLst>
          </p:cNvPr>
          <p:cNvSpPr/>
          <p:nvPr/>
        </p:nvSpPr>
        <p:spPr>
          <a:xfrm>
            <a:off x="7117534" y="3961230"/>
            <a:ext cx="2340000" cy="428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700" b="1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rMPP</a:t>
            </a:r>
            <a:r>
              <a:rPr kumimoji="0" lang="en-GB" sz="17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7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review + meeting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4F695-69AE-9953-79A6-1E49A5D475BD}"/>
              </a:ext>
            </a:extLst>
          </p:cNvPr>
          <p:cNvSpPr/>
          <p:nvPr/>
        </p:nvSpPr>
        <p:spPr>
          <a:xfrm>
            <a:off x="7117534" y="4483349"/>
            <a:ext cx="2340000" cy="428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700" b="1" dirty="0">
                <a:solidFill>
                  <a:srgbClr val="44546A"/>
                </a:solidFill>
                <a:latin typeface="Calibri" panose="020F0502020204030204"/>
              </a:rPr>
              <a:t>Plan presented at LMC</a:t>
            </a:r>
            <a:endParaRPr kumimoji="0" lang="en-GB" sz="17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CDEB928-6AD3-0611-8ABA-9BBF15A72BA9}"/>
              </a:ext>
            </a:extLst>
          </p:cNvPr>
          <p:cNvSpPr/>
          <p:nvPr/>
        </p:nvSpPr>
        <p:spPr>
          <a:xfrm>
            <a:off x="4620244" y="5446666"/>
            <a:ext cx="1992715" cy="4320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Week 34 [0]</a:t>
            </a:r>
            <a:endParaRPr lang="en-GB" sz="1400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8747042B-1551-A9E7-02FF-4AF56F15A4E1}"/>
              </a:ext>
            </a:extLst>
          </p:cNvPr>
          <p:cNvSpPr/>
          <p:nvPr/>
        </p:nvSpPr>
        <p:spPr>
          <a:xfrm>
            <a:off x="4629301" y="1041692"/>
            <a:ext cx="1992715" cy="4320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By week 26 [-8]</a:t>
            </a:r>
            <a:endParaRPr lang="en-GB" sz="14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155F865-88C6-518D-4E44-405047A64205}"/>
              </a:ext>
            </a:extLst>
          </p:cNvPr>
          <p:cNvSpPr/>
          <p:nvPr/>
        </p:nvSpPr>
        <p:spPr>
          <a:xfrm>
            <a:off x="4629301" y="1721553"/>
            <a:ext cx="1992715" cy="4320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Week 28 [-6]</a:t>
            </a:r>
            <a:endParaRPr lang="en-GB" sz="14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7BF6A21-56EB-C4C8-4DA7-D51C58BF5142}"/>
              </a:ext>
            </a:extLst>
          </p:cNvPr>
          <p:cNvSpPr/>
          <p:nvPr/>
        </p:nvSpPr>
        <p:spPr>
          <a:xfrm>
            <a:off x="4629301" y="2391272"/>
            <a:ext cx="1992715" cy="4320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Week 30 [-4]</a:t>
            </a:r>
            <a:endParaRPr lang="en-GB" sz="1400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59B71D6-0CA1-5984-5889-D08CC2D4A3EE}"/>
              </a:ext>
            </a:extLst>
          </p:cNvPr>
          <p:cNvSpPr/>
          <p:nvPr/>
        </p:nvSpPr>
        <p:spPr>
          <a:xfrm>
            <a:off x="4629300" y="3966830"/>
            <a:ext cx="1992715" cy="4320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Week 32 [-2]</a:t>
            </a:r>
            <a:endParaRPr lang="en-GB" sz="1400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B2E275B-02F2-FD14-5081-2AA2A3563EAC}"/>
              </a:ext>
            </a:extLst>
          </p:cNvPr>
          <p:cNvSpPr/>
          <p:nvPr/>
        </p:nvSpPr>
        <p:spPr>
          <a:xfrm>
            <a:off x="4629300" y="4477239"/>
            <a:ext cx="1992715" cy="4320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Week 31 [-3]</a:t>
            </a:r>
            <a:endParaRPr lang="en-GB" sz="14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ED6745A-22DC-287E-32BC-8DE10306BE04}"/>
              </a:ext>
            </a:extLst>
          </p:cNvPr>
          <p:cNvSpPr/>
          <p:nvPr/>
        </p:nvSpPr>
        <p:spPr>
          <a:xfrm>
            <a:off x="4629300" y="4961952"/>
            <a:ext cx="1992715" cy="4320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Week 32 [-2]</a:t>
            </a:r>
            <a:endParaRPr lang="en-GB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35D033-8919-CAA7-E717-14431BC3EA74}"/>
              </a:ext>
            </a:extLst>
          </p:cNvPr>
          <p:cNvSpPr txBox="1"/>
          <p:nvPr/>
        </p:nvSpPr>
        <p:spPr>
          <a:xfrm>
            <a:off x="124871" y="5681306"/>
            <a:ext cx="711137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600" dirty="0">
                <a:sym typeface="Wingdings" panose="05000000000000000000" pitchFamily="2" charset="2"/>
              </a:rPr>
              <a:t>Long process taking ~ 8 weeks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sz="16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ym typeface="Wingdings" panose="05000000000000000000" pitchFamily="2" charset="2"/>
              </a:rPr>
              <a:t>Beam preparation in the injectors difficult when several special beams </a:t>
            </a:r>
          </a:p>
          <a:p>
            <a:r>
              <a:rPr lang="en-GB" sz="1600" dirty="0">
                <a:sym typeface="Wingdings" panose="05000000000000000000" pitchFamily="2" charset="2"/>
              </a:rPr>
              <a:t>       are requested in the same LHC MD block </a:t>
            </a:r>
            <a:r>
              <a:rPr lang="en-GB" sz="16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procedure changed after MD3</a:t>
            </a:r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AD85630-1430-7936-70CD-03169EAADA37}"/>
              </a:ext>
            </a:extLst>
          </p:cNvPr>
          <p:cNvSpPr/>
          <p:nvPr/>
        </p:nvSpPr>
        <p:spPr>
          <a:xfrm>
            <a:off x="4620243" y="3437310"/>
            <a:ext cx="1992715" cy="432001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Week 32 [-2]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0629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879A3-70E8-5F75-05A1-2B96C55DE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567" y="178313"/>
            <a:ext cx="10515600" cy="518082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Injector MD workflow</a:t>
            </a:r>
            <a:endParaRPr lang="en-GB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CA5DC7-D23E-A4D8-A2F3-A39765F3747E}"/>
              </a:ext>
            </a:extLst>
          </p:cNvPr>
          <p:cNvSpPr txBox="1"/>
          <p:nvPr/>
        </p:nvSpPr>
        <p:spPr>
          <a:xfrm>
            <a:off x="1560721" y="1172830"/>
            <a:ext cx="11217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MD users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7540AFD-7538-AE65-41E6-B695A08DA88B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>
            <a:off x="2121612" y="1542162"/>
            <a:ext cx="0" cy="10592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349C6D9-9370-9E97-B5DF-B396A9BA4B85}"/>
              </a:ext>
            </a:extLst>
          </p:cNvPr>
          <p:cNvSpPr txBox="1"/>
          <p:nvPr/>
        </p:nvSpPr>
        <p:spPr>
          <a:xfrm>
            <a:off x="1431198" y="2601447"/>
            <a:ext cx="1380827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ASM request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0EA81E-A213-08CE-233F-E19CF157D089}"/>
              </a:ext>
            </a:extLst>
          </p:cNvPr>
          <p:cNvSpPr txBox="1"/>
          <p:nvPr/>
        </p:nvSpPr>
        <p:spPr>
          <a:xfrm>
            <a:off x="2121611" y="1690495"/>
            <a:ext cx="1380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Produce</a:t>
            </a:r>
          </a:p>
          <a:p>
            <a:r>
              <a:rPr lang="en-US" dirty="0"/>
              <a:t>MD request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7FDB92-F4BD-52DA-13EE-EB8DDEA9CC11}"/>
              </a:ext>
            </a:extLst>
          </p:cNvPr>
          <p:cNvSpPr txBox="1"/>
          <p:nvPr/>
        </p:nvSpPr>
        <p:spPr>
          <a:xfrm>
            <a:off x="4069198" y="2739946"/>
            <a:ext cx="184159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MD coordinators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7B55DD7-A700-6FBD-89B3-D21D2AF4B66C}"/>
              </a:ext>
            </a:extLst>
          </p:cNvPr>
          <p:cNvCxnSpPr>
            <a:cxnSpLocks/>
            <a:stCxn id="9" idx="3"/>
            <a:endCxn id="14" idx="1"/>
          </p:cNvCxnSpPr>
          <p:nvPr/>
        </p:nvCxnSpPr>
        <p:spPr>
          <a:xfrm flipV="1">
            <a:off x="2812025" y="2924612"/>
            <a:ext cx="12571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B5F861-728B-3788-F0F1-0ABA2D2E0326}"/>
              </a:ext>
            </a:extLst>
          </p:cNvPr>
          <p:cNvCxnSpPr>
            <a:cxnSpLocks/>
          </p:cNvCxnSpPr>
          <p:nvPr/>
        </p:nvCxnSpPr>
        <p:spPr>
          <a:xfrm>
            <a:off x="4985224" y="3109278"/>
            <a:ext cx="9542" cy="9694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7520B23-74E2-24CF-364B-2677F6447BC9}"/>
              </a:ext>
            </a:extLst>
          </p:cNvPr>
          <p:cNvSpPr txBox="1"/>
          <p:nvPr/>
        </p:nvSpPr>
        <p:spPr>
          <a:xfrm>
            <a:off x="4194034" y="4078745"/>
            <a:ext cx="16014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ASM schedule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50B241-BFB1-9420-873F-35E90F9B5B5C}"/>
              </a:ext>
            </a:extLst>
          </p:cNvPr>
          <p:cNvSpPr txBox="1"/>
          <p:nvPr/>
        </p:nvSpPr>
        <p:spPr>
          <a:xfrm>
            <a:off x="4994766" y="3213989"/>
            <a:ext cx="1494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Produce</a:t>
            </a:r>
          </a:p>
          <a:p>
            <a:r>
              <a:rPr lang="en-US" dirty="0"/>
              <a:t>MD schedule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E2C618-C5DC-D7F3-C55C-836335CD7BDE}"/>
              </a:ext>
            </a:extLst>
          </p:cNvPr>
          <p:cNvSpPr txBox="1"/>
          <p:nvPr/>
        </p:nvSpPr>
        <p:spPr>
          <a:xfrm>
            <a:off x="7043129" y="4078745"/>
            <a:ext cx="168924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OP </a:t>
            </a:r>
            <a:r>
              <a:rPr lang="en-US" dirty="0" err="1"/>
              <a:t>linkpersons</a:t>
            </a:r>
            <a:endParaRPr lang="en-GB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98C2710-984F-3CE4-8CC2-E8085FFEDA34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5785956" y="4263411"/>
            <a:ext cx="12571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A98A141-DEE0-1791-50E4-01341176C1CA}"/>
              </a:ext>
            </a:extLst>
          </p:cNvPr>
          <p:cNvCxnSpPr>
            <a:cxnSpLocks/>
          </p:cNvCxnSpPr>
          <p:nvPr/>
        </p:nvCxnSpPr>
        <p:spPr>
          <a:xfrm>
            <a:off x="7959155" y="4448077"/>
            <a:ext cx="0" cy="6517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D6FE10E-CE67-D944-2566-232013265199}"/>
              </a:ext>
            </a:extLst>
          </p:cNvPr>
          <p:cNvSpPr txBox="1"/>
          <p:nvPr/>
        </p:nvSpPr>
        <p:spPr>
          <a:xfrm>
            <a:off x="7196274" y="5982563"/>
            <a:ext cx="1544846" cy="36933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MD execution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A0590-EE28-3DB3-D73E-D8F71F33FE85}"/>
              </a:ext>
            </a:extLst>
          </p:cNvPr>
          <p:cNvSpPr txBox="1"/>
          <p:nvPr/>
        </p:nvSpPr>
        <p:spPr>
          <a:xfrm>
            <a:off x="7968697" y="4436693"/>
            <a:ext cx="3436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Check beam requests and plans </a:t>
            </a:r>
          </a:p>
          <a:p>
            <a:r>
              <a:rPr lang="en-US" dirty="0"/>
              <a:t>for preparing beams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B33B2E-60C0-442B-EA9B-B3C7BA628C74}"/>
              </a:ext>
            </a:extLst>
          </p:cNvPr>
          <p:cNvSpPr txBox="1"/>
          <p:nvPr/>
        </p:nvSpPr>
        <p:spPr>
          <a:xfrm>
            <a:off x="7632166" y="2336826"/>
            <a:ext cx="264277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Priorities from</a:t>
            </a:r>
          </a:p>
          <a:p>
            <a:r>
              <a:rPr lang="en-US" dirty="0"/>
              <a:t>- IPP</a:t>
            </a:r>
          </a:p>
          <a:p>
            <a:r>
              <a:rPr lang="en-US" dirty="0"/>
              <a:t>- IEFC</a:t>
            </a:r>
          </a:p>
          <a:p>
            <a:r>
              <a:rPr lang="en-US" dirty="0"/>
              <a:t>- Projects (HL-LHC, PBC)</a:t>
            </a:r>
            <a:endParaRPr lang="en-GB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2AE186F-D8A1-A90C-D73A-978A03EA9F38}"/>
              </a:ext>
            </a:extLst>
          </p:cNvPr>
          <p:cNvCxnSpPr>
            <a:cxnSpLocks/>
            <a:stCxn id="40" idx="1"/>
            <a:endCxn id="14" idx="3"/>
          </p:cNvCxnSpPr>
          <p:nvPr/>
        </p:nvCxnSpPr>
        <p:spPr>
          <a:xfrm flipH="1" flipV="1">
            <a:off x="5910792" y="2924612"/>
            <a:ext cx="1721374" cy="12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6DD8552-1E2A-667B-A8D3-672AF638CC04}"/>
              </a:ext>
            </a:extLst>
          </p:cNvPr>
          <p:cNvSpPr txBox="1"/>
          <p:nvPr/>
        </p:nvSpPr>
        <p:spPr>
          <a:xfrm>
            <a:off x="4027846" y="881629"/>
            <a:ext cx="19147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Injector schedule</a:t>
            </a:r>
            <a:endParaRPr lang="en-GB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47254E8-3E9A-0A74-F668-ACE2558847AB}"/>
              </a:ext>
            </a:extLst>
          </p:cNvPr>
          <p:cNvCxnSpPr>
            <a:cxnSpLocks/>
            <a:stCxn id="45" idx="2"/>
            <a:endCxn id="14" idx="0"/>
          </p:cNvCxnSpPr>
          <p:nvPr/>
        </p:nvCxnSpPr>
        <p:spPr>
          <a:xfrm>
            <a:off x="4985224" y="1250961"/>
            <a:ext cx="4771" cy="14889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7A5DDF51-6E09-26D0-D44F-E01DAC9B859B}"/>
              </a:ext>
            </a:extLst>
          </p:cNvPr>
          <p:cNvCxnSpPr>
            <a:cxnSpLocks/>
            <a:stCxn id="6" idx="1"/>
            <a:endCxn id="38" idx="1"/>
          </p:cNvCxnSpPr>
          <p:nvPr/>
        </p:nvCxnSpPr>
        <p:spPr>
          <a:xfrm rot="10800000" flipH="1" flipV="1">
            <a:off x="1560720" y="1357495"/>
            <a:ext cx="5635553" cy="4809733"/>
          </a:xfrm>
          <a:prstGeom prst="bentConnector3">
            <a:avLst>
              <a:gd name="adj1" fmla="val -405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85F1858-A6A1-6DCA-CAB8-9CCFC34AB01A}"/>
              </a:ext>
            </a:extLst>
          </p:cNvPr>
          <p:cNvSpPr txBox="1"/>
          <p:nvPr/>
        </p:nvSpPr>
        <p:spPr>
          <a:xfrm>
            <a:off x="7357570" y="5099872"/>
            <a:ext cx="11421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operators</a:t>
            </a:r>
            <a:endParaRPr lang="en-GB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975F56E-66E5-4A69-2663-3C375B30C2F1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7959155" y="5469204"/>
            <a:ext cx="9542" cy="5133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C82174-449D-187E-260F-A6EFDDEE1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4140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879A3-70E8-5F75-05A1-2B96C55DE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567" y="178313"/>
            <a:ext cx="10515600" cy="518082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Injector MD workflow</a:t>
            </a:r>
            <a:endParaRPr lang="en-GB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CA5DC7-D23E-A4D8-A2F3-A39765F3747E}"/>
              </a:ext>
            </a:extLst>
          </p:cNvPr>
          <p:cNvSpPr txBox="1"/>
          <p:nvPr/>
        </p:nvSpPr>
        <p:spPr>
          <a:xfrm>
            <a:off x="1560721" y="1172830"/>
            <a:ext cx="112178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MD users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7540AFD-7538-AE65-41E6-B695A08DA88B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>
            <a:off x="2121612" y="1542162"/>
            <a:ext cx="0" cy="10592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349C6D9-9370-9E97-B5DF-B396A9BA4B85}"/>
              </a:ext>
            </a:extLst>
          </p:cNvPr>
          <p:cNvSpPr txBox="1"/>
          <p:nvPr/>
        </p:nvSpPr>
        <p:spPr>
          <a:xfrm>
            <a:off x="1431198" y="2601447"/>
            <a:ext cx="1380827" cy="64633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ASM request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30EA81E-A213-08CE-233F-E19CF157D089}"/>
              </a:ext>
            </a:extLst>
          </p:cNvPr>
          <p:cNvSpPr txBox="1"/>
          <p:nvPr/>
        </p:nvSpPr>
        <p:spPr>
          <a:xfrm>
            <a:off x="2121611" y="1690495"/>
            <a:ext cx="1380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Produce</a:t>
            </a:r>
          </a:p>
          <a:p>
            <a:r>
              <a:rPr lang="en-US" dirty="0"/>
              <a:t>MD request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7FDB92-F4BD-52DA-13EE-EB8DDEA9CC11}"/>
              </a:ext>
            </a:extLst>
          </p:cNvPr>
          <p:cNvSpPr txBox="1"/>
          <p:nvPr/>
        </p:nvSpPr>
        <p:spPr>
          <a:xfrm>
            <a:off x="4069198" y="2739946"/>
            <a:ext cx="1841594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MD coordinators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7B55DD7-A700-6FBD-89B3-D21D2AF4B66C}"/>
              </a:ext>
            </a:extLst>
          </p:cNvPr>
          <p:cNvCxnSpPr>
            <a:cxnSpLocks/>
            <a:stCxn id="9" idx="3"/>
            <a:endCxn id="14" idx="1"/>
          </p:cNvCxnSpPr>
          <p:nvPr/>
        </p:nvCxnSpPr>
        <p:spPr>
          <a:xfrm flipV="1">
            <a:off x="2812025" y="2924612"/>
            <a:ext cx="12571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B5F861-728B-3788-F0F1-0ABA2D2E0326}"/>
              </a:ext>
            </a:extLst>
          </p:cNvPr>
          <p:cNvCxnSpPr>
            <a:cxnSpLocks/>
          </p:cNvCxnSpPr>
          <p:nvPr/>
        </p:nvCxnSpPr>
        <p:spPr>
          <a:xfrm>
            <a:off x="4985224" y="3109278"/>
            <a:ext cx="9542" cy="9694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7520B23-74E2-24CF-364B-2677F6447BC9}"/>
              </a:ext>
            </a:extLst>
          </p:cNvPr>
          <p:cNvSpPr txBox="1"/>
          <p:nvPr/>
        </p:nvSpPr>
        <p:spPr>
          <a:xfrm>
            <a:off x="4194034" y="4078745"/>
            <a:ext cx="1601464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ASM schedule</a:t>
            </a:r>
            <a:endParaRPr lang="en-GB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E50B241-BFB1-9420-873F-35E90F9B5B5C}"/>
              </a:ext>
            </a:extLst>
          </p:cNvPr>
          <p:cNvSpPr txBox="1"/>
          <p:nvPr/>
        </p:nvSpPr>
        <p:spPr>
          <a:xfrm>
            <a:off x="4994766" y="3213989"/>
            <a:ext cx="1494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Produce</a:t>
            </a:r>
          </a:p>
          <a:p>
            <a:r>
              <a:rPr lang="en-US" dirty="0"/>
              <a:t>MD schedule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AE2C618-C5DC-D7F3-C55C-836335CD7BDE}"/>
              </a:ext>
            </a:extLst>
          </p:cNvPr>
          <p:cNvSpPr txBox="1"/>
          <p:nvPr/>
        </p:nvSpPr>
        <p:spPr>
          <a:xfrm>
            <a:off x="7043129" y="4078745"/>
            <a:ext cx="1689245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OP </a:t>
            </a:r>
            <a:r>
              <a:rPr lang="en-US" dirty="0" err="1"/>
              <a:t>linkpersons</a:t>
            </a:r>
            <a:endParaRPr lang="en-GB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98C2710-984F-3CE4-8CC2-E8085FFEDA34}"/>
              </a:ext>
            </a:extLst>
          </p:cNvPr>
          <p:cNvCxnSpPr>
            <a:cxnSpLocks/>
            <a:endCxn id="35" idx="1"/>
          </p:cNvCxnSpPr>
          <p:nvPr/>
        </p:nvCxnSpPr>
        <p:spPr>
          <a:xfrm flipV="1">
            <a:off x="5785956" y="4263411"/>
            <a:ext cx="125717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5A98A141-DEE0-1791-50E4-01341176C1CA}"/>
              </a:ext>
            </a:extLst>
          </p:cNvPr>
          <p:cNvCxnSpPr>
            <a:cxnSpLocks/>
          </p:cNvCxnSpPr>
          <p:nvPr/>
        </p:nvCxnSpPr>
        <p:spPr>
          <a:xfrm>
            <a:off x="7959155" y="4448077"/>
            <a:ext cx="0" cy="65179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D6FE10E-CE67-D944-2566-232013265199}"/>
              </a:ext>
            </a:extLst>
          </p:cNvPr>
          <p:cNvSpPr txBox="1"/>
          <p:nvPr/>
        </p:nvSpPr>
        <p:spPr>
          <a:xfrm>
            <a:off x="7196274" y="5982563"/>
            <a:ext cx="1544846" cy="36933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MD execution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9BA0590-EE28-3DB3-D73E-D8F71F33FE85}"/>
              </a:ext>
            </a:extLst>
          </p:cNvPr>
          <p:cNvSpPr txBox="1"/>
          <p:nvPr/>
        </p:nvSpPr>
        <p:spPr>
          <a:xfrm>
            <a:off x="7968697" y="4436693"/>
            <a:ext cx="3436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Check beam requests and plans </a:t>
            </a:r>
          </a:p>
          <a:p>
            <a:r>
              <a:rPr lang="en-US" dirty="0"/>
              <a:t>for preparing beams</a:t>
            </a:r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9B33B2E-60C0-442B-EA9B-B3C7BA628C74}"/>
              </a:ext>
            </a:extLst>
          </p:cNvPr>
          <p:cNvSpPr txBox="1"/>
          <p:nvPr/>
        </p:nvSpPr>
        <p:spPr>
          <a:xfrm>
            <a:off x="7632166" y="2336826"/>
            <a:ext cx="2642775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Priorities from</a:t>
            </a:r>
          </a:p>
          <a:p>
            <a:r>
              <a:rPr lang="en-US" dirty="0"/>
              <a:t>- IPP</a:t>
            </a:r>
          </a:p>
          <a:p>
            <a:r>
              <a:rPr lang="en-US" dirty="0"/>
              <a:t>- IEFC</a:t>
            </a:r>
          </a:p>
          <a:p>
            <a:r>
              <a:rPr lang="en-US" dirty="0"/>
              <a:t>- Projects (HL-LHC, PBC)</a:t>
            </a:r>
            <a:endParaRPr lang="en-GB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2AE186F-D8A1-A90C-D73A-978A03EA9F38}"/>
              </a:ext>
            </a:extLst>
          </p:cNvPr>
          <p:cNvCxnSpPr>
            <a:cxnSpLocks/>
            <a:stCxn id="40" idx="1"/>
            <a:endCxn id="14" idx="3"/>
          </p:cNvCxnSpPr>
          <p:nvPr/>
        </p:nvCxnSpPr>
        <p:spPr>
          <a:xfrm flipH="1" flipV="1">
            <a:off x="5910792" y="2924612"/>
            <a:ext cx="1721374" cy="123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6DD8552-1E2A-667B-A8D3-672AF638CC04}"/>
              </a:ext>
            </a:extLst>
          </p:cNvPr>
          <p:cNvSpPr txBox="1"/>
          <p:nvPr/>
        </p:nvSpPr>
        <p:spPr>
          <a:xfrm>
            <a:off x="4027846" y="881629"/>
            <a:ext cx="191475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Injector schedule</a:t>
            </a:r>
            <a:endParaRPr lang="en-GB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47254E8-3E9A-0A74-F668-ACE2558847AB}"/>
              </a:ext>
            </a:extLst>
          </p:cNvPr>
          <p:cNvCxnSpPr>
            <a:cxnSpLocks/>
            <a:stCxn id="45" idx="2"/>
            <a:endCxn id="14" idx="0"/>
          </p:cNvCxnSpPr>
          <p:nvPr/>
        </p:nvCxnSpPr>
        <p:spPr>
          <a:xfrm>
            <a:off x="4985224" y="1250961"/>
            <a:ext cx="4771" cy="14889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7A5DDF51-6E09-26D0-D44F-E01DAC9B859B}"/>
              </a:ext>
            </a:extLst>
          </p:cNvPr>
          <p:cNvCxnSpPr>
            <a:cxnSpLocks/>
            <a:stCxn id="6" idx="1"/>
            <a:endCxn id="38" idx="1"/>
          </p:cNvCxnSpPr>
          <p:nvPr/>
        </p:nvCxnSpPr>
        <p:spPr>
          <a:xfrm rot="10800000" flipH="1" flipV="1">
            <a:off x="1560720" y="1357495"/>
            <a:ext cx="5635553" cy="4809733"/>
          </a:xfrm>
          <a:prstGeom prst="bentConnector3">
            <a:avLst>
              <a:gd name="adj1" fmla="val -4056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85F1858-A6A1-6DCA-CAB8-9CCFC34AB01A}"/>
              </a:ext>
            </a:extLst>
          </p:cNvPr>
          <p:cNvSpPr txBox="1"/>
          <p:nvPr/>
        </p:nvSpPr>
        <p:spPr>
          <a:xfrm>
            <a:off x="7357570" y="5099872"/>
            <a:ext cx="1142172" cy="3693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operators</a:t>
            </a:r>
            <a:endParaRPr lang="en-GB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4975F56E-66E5-4A69-2663-3C375B30C2F1}"/>
              </a:ext>
            </a:extLst>
          </p:cNvPr>
          <p:cNvCxnSpPr>
            <a:cxnSpLocks/>
            <a:endCxn id="38" idx="0"/>
          </p:cNvCxnSpPr>
          <p:nvPr/>
        </p:nvCxnSpPr>
        <p:spPr>
          <a:xfrm>
            <a:off x="7959155" y="5469204"/>
            <a:ext cx="9542" cy="5133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C82174-449D-187E-260F-A6EFDDEE1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8</a:t>
            </a:fld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BB309AD-A00F-3D40-246A-79D47624E4A4}"/>
              </a:ext>
            </a:extLst>
          </p:cNvPr>
          <p:cNvSpPr/>
          <p:nvPr/>
        </p:nvSpPr>
        <p:spPr>
          <a:xfrm>
            <a:off x="1285293" y="3496665"/>
            <a:ext cx="1992715" cy="64632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By Wednesday Week -1</a:t>
            </a:r>
            <a:endParaRPr lang="en-GB" sz="14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6F86B91-56EA-BECB-E89C-F6A2EC7EB6C2}"/>
              </a:ext>
            </a:extLst>
          </p:cNvPr>
          <p:cNvSpPr/>
          <p:nvPr/>
        </p:nvSpPr>
        <p:spPr>
          <a:xfrm>
            <a:off x="4042417" y="4567542"/>
            <a:ext cx="1992715" cy="64632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By Thursday Week -1</a:t>
            </a:r>
            <a:endParaRPr lang="en-GB" sz="14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88A741A-037F-9598-718D-C51DFC67B6C8}"/>
              </a:ext>
            </a:extLst>
          </p:cNvPr>
          <p:cNvSpPr/>
          <p:nvPr/>
        </p:nvSpPr>
        <p:spPr>
          <a:xfrm>
            <a:off x="10042809" y="4890706"/>
            <a:ext cx="1992715" cy="64632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By Monday Week 0</a:t>
            </a:r>
            <a:endParaRPr lang="en-GB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846093-0AA4-469A-9CBD-B3CCEB443DE4}"/>
              </a:ext>
            </a:extLst>
          </p:cNvPr>
          <p:cNvSpPr txBox="1"/>
          <p:nvPr/>
        </p:nvSpPr>
        <p:spPr>
          <a:xfrm>
            <a:off x="727587" y="6404641"/>
            <a:ext cx="10278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works well, except when beams names in ASM are not correctly filled  to be worked on for next year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67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E6FAA-7999-5BD5-55CC-B42C31D8D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92895"/>
          </a:xfrm>
        </p:spPr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244F1-02A2-E342-A8B1-57ED845A75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40170"/>
            <a:ext cx="10515600" cy="5035267"/>
          </a:xfrm>
        </p:spPr>
        <p:txBody>
          <a:bodyPr/>
          <a:lstStyle/>
          <a:p>
            <a:r>
              <a:rPr lang="en-GB" dirty="0"/>
              <a:t>Why do we do MDs?</a:t>
            </a:r>
          </a:p>
          <a:p>
            <a:r>
              <a:rPr lang="en-GB" dirty="0"/>
              <a:t>Organization of MDs</a:t>
            </a:r>
          </a:p>
          <a:p>
            <a:r>
              <a:rPr lang="en-GB" dirty="0">
                <a:solidFill>
                  <a:srgbClr val="FF0000"/>
                </a:solidFill>
              </a:rPr>
              <a:t>Outcome of 2024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News in 2024</a:t>
            </a:r>
          </a:p>
          <a:p>
            <a:pPr lvl="1"/>
            <a:r>
              <a:rPr lang="en-GB" dirty="0"/>
              <a:t>Main points</a:t>
            </a:r>
          </a:p>
          <a:p>
            <a:pPr lvl="1"/>
            <a:r>
              <a:rPr lang="en-GB" dirty="0"/>
              <a:t>Areas for improvement for the future</a:t>
            </a:r>
          </a:p>
          <a:p>
            <a:r>
              <a:rPr lang="en-GB" dirty="0"/>
              <a:t>Incoming in 2025 </a:t>
            </a:r>
          </a:p>
          <a:p>
            <a:r>
              <a:rPr lang="en-US" dirty="0"/>
              <a:t>Critical MDs to be done before LS3</a:t>
            </a:r>
          </a:p>
          <a:p>
            <a:r>
              <a:rPr lang="en-US" dirty="0"/>
              <a:t>Outlook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A1DBC-1EEB-D633-ED7A-AFA80C887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3558A-9EF4-45D9-8E82-BB64EE708894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376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48342</TotalTime>
  <Words>2482</Words>
  <Application>Microsoft Office PowerPoint</Application>
  <PresentationFormat>Widescreen</PresentationFormat>
  <Paragraphs>421</Paragraphs>
  <Slides>32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Aptos</vt:lpstr>
      <vt:lpstr>Aptos Display</vt:lpstr>
      <vt:lpstr>Arial</vt:lpstr>
      <vt:lpstr>Calibri</vt:lpstr>
      <vt:lpstr>Wingdings</vt:lpstr>
      <vt:lpstr>Office Theme</vt:lpstr>
      <vt:lpstr>1_Office Theme</vt:lpstr>
      <vt:lpstr>MDs in the CERN accelerator complex</vt:lpstr>
      <vt:lpstr>Agenda</vt:lpstr>
      <vt:lpstr>Why do we do MDs? </vt:lpstr>
      <vt:lpstr>Agenda</vt:lpstr>
      <vt:lpstr>Organization of MDs</vt:lpstr>
      <vt:lpstr>LHC MD workflow (example of MD3 - 2024)</vt:lpstr>
      <vt:lpstr>Injector MD workflow</vt:lpstr>
      <vt:lpstr>Injector MD workflow</vt:lpstr>
      <vt:lpstr>Agenda</vt:lpstr>
      <vt:lpstr>News this year</vt:lpstr>
      <vt:lpstr>Agenda</vt:lpstr>
      <vt:lpstr>Main points for MDs in 2024</vt:lpstr>
      <vt:lpstr>Agenda</vt:lpstr>
      <vt:lpstr>Issues during injector MDs</vt:lpstr>
      <vt:lpstr>Issues during LHC MDs</vt:lpstr>
      <vt:lpstr>Agenda</vt:lpstr>
      <vt:lpstr>Incoming next year</vt:lpstr>
      <vt:lpstr>Agenda</vt:lpstr>
      <vt:lpstr>Critical MDs to be done before LS3: LHC</vt:lpstr>
      <vt:lpstr>Critical MDs to be done before LS3: injectors</vt:lpstr>
      <vt:lpstr>Agenda</vt:lpstr>
      <vt:lpstr>Outlook </vt:lpstr>
      <vt:lpstr>PowerPoint Presentation</vt:lpstr>
      <vt:lpstr>Appendix</vt:lpstr>
      <vt:lpstr>The Updated Long-term Schedule</vt:lpstr>
      <vt:lpstr>Approved Injectors and LHC Schedules 2025 – Q1</vt:lpstr>
      <vt:lpstr>Approved Injectors and LHC Schedules 2025 – Q2</vt:lpstr>
      <vt:lpstr>Approved Injectors and LHC Schedules 2025 – Q3</vt:lpstr>
      <vt:lpstr>Approved Injectors and LHC Schedules 2025 – Q4</vt:lpstr>
      <vt:lpstr>Draft Injectors and LHC Schedules 2026 – Q1</vt:lpstr>
      <vt:lpstr>Draft Injectors and LHC Schedules 2026 – Q2</vt:lpstr>
      <vt:lpstr>Draft Injectors and LHC Schedules 2026 – Q3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Benoit Salvant</dc:creator>
  <cp:lastModifiedBy>Benoit Salvant</cp:lastModifiedBy>
  <cp:revision>272</cp:revision>
  <dcterms:created xsi:type="dcterms:W3CDTF">2024-11-01T09:25:48Z</dcterms:created>
  <dcterms:modified xsi:type="dcterms:W3CDTF">2024-12-10T12:56:01Z</dcterms:modified>
</cp:coreProperties>
</file>