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296" r:id="rId2"/>
    <p:sldId id="430" r:id="rId3"/>
    <p:sldId id="431" r:id="rId4"/>
    <p:sldId id="519" r:id="rId5"/>
    <p:sldId id="481" r:id="rId6"/>
    <p:sldId id="325" r:id="rId7"/>
    <p:sldId id="318" r:id="rId8"/>
    <p:sldId id="311" r:id="rId9"/>
    <p:sldId id="308" r:id="rId10"/>
    <p:sldId id="324" r:id="rId11"/>
    <p:sldId id="520" r:id="rId12"/>
    <p:sldId id="488" r:id="rId13"/>
    <p:sldId id="491" r:id="rId14"/>
    <p:sldId id="494" r:id="rId15"/>
    <p:sldId id="492" r:id="rId16"/>
    <p:sldId id="297" r:id="rId17"/>
    <p:sldId id="511" r:id="rId18"/>
    <p:sldId id="300" r:id="rId19"/>
    <p:sldId id="301" r:id="rId20"/>
    <p:sldId id="302" r:id="rId21"/>
    <p:sldId id="306" r:id="rId22"/>
    <p:sldId id="313" r:id="rId23"/>
    <p:sldId id="521" r:id="rId24"/>
    <p:sldId id="483" r:id="rId25"/>
    <p:sldId id="499" r:id="rId26"/>
    <p:sldId id="500" r:id="rId27"/>
    <p:sldId id="532" r:id="rId28"/>
    <p:sldId id="485" r:id="rId29"/>
    <p:sldId id="528" r:id="rId30"/>
    <p:sldId id="523" r:id="rId31"/>
    <p:sldId id="527" r:id="rId32"/>
    <p:sldId id="515" r:id="rId33"/>
    <p:sldId id="288" r:id="rId34"/>
    <p:sldId id="530" r:id="rId35"/>
    <p:sldId id="531" r:id="rId36"/>
    <p:sldId id="326" r:id="rId37"/>
    <p:sldId id="316" r:id="rId38"/>
    <p:sldId id="312" r:id="rId39"/>
    <p:sldId id="304" r:id="rId40"/>
    <p:sldId id="303" r:id="rId41"/>
    <p:sldId id="305" r:id="rId42"/>
    <p:sldId id="501" r:id="rId43"/>
    <p:sldId id="502" r:id="rId44"/>
    <p:sldId id="503" r:id="rId45"/>
    <p:sldId id="504" r:id="rId4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9F9F494-9631-4D8F-8D97-B80048199200}">
          <p14:sldIdLst>
            <p14:sldId id="296"/>
            <p14:sldId id="430"/>
            <p14:sldId id="431"/>
          </p14:sldIdLst>
        </p14:section>
        <p14:section name="Proton Injectors" id="{5F4FDB39-3E8F-4903-8E26-5D0784C48BBE}">
          <p14:sldIdLst>
            <p14:sldId id="519"/>
            <p14:sldId id="481"/>
            <p14:sldId id="325"/>
            <p14:sldId id="318"/>
            <p14:sldId id="311"/>
            <p14:sldId id="308"/>
            <p14:sldId id="324"/>
          </p14:sldIdLst>
        </p14:section>
        <p14:section name="Ion Injectors" id="{2F6FAD77-1B17-4E28-B6EC-87DC429C6AB0}">
          <p14:sldIdLst>
            <p14:sldId id="520"/>
            <p14:sldId id="488"/>
            <p14:sldId id="491"/>
            <p14:sldId id="494"/>
            <p14:sldId id="492"/>
          </p14:sldIdLst>
        </p14:section>
        <p14:section name="LHC" id="{1F5F27BA-990E-48D4-8638-41CFA18853D0}">
          <p14:sldIdLst>
            <p14:sldId id="297"/>
            <p14:sldId id="511"/>
            <p14:sldId id="300"/>
            <p14:sldId id="301"/>
            <p14:sldId id="302"/>
            <p14:sldId id="306"/>
            <p14:sldId id="313"/>
          </p14:sldIdLst>
        </p14:section>
        <p14:section name="End Points" id="{A74B9D55-D8C6-4024-A0F5-B3FE8ECEE19C}">
          <p14:sldIdLst>
            <p14:sldId id="521"/>
            <p14:sldId id="483"/>
            <p14:sldId id="499"/>
            <p14:sldId id="500"/>
            <p14:sldId id="532"/>
            <p14:sldId id="485"/>
          </p14:sldIdLst>
        </p14:section>
        <p14:section name="Conclusion Overall" id="{5812D72D-E559-443E-A550-43DA4B03E595}">
          <p14:sldIdLst>
            <p14:sldId id="528"/>
            <p14:sldId id="523"/>
            <p14:sldId id="527"/>
            <p14:sldId id="515"/>
            <p14:sldId id="288"/>
          </p14:sldIdLst>
        </p14:section>
        <p14:section name="Appendix" id="{4F167E13-3ADA-2847-A119-2D7AABB894A1}">
          <p14:sldIdLst>
            <p14:sldId id="530"/>
            <p14:sldId id="531"/>
            <p14:sldId id="326"/>
            <p14:sldId id="316"/>
            <p14:sldId id="312"/>
            <p14:sldId id="304"/>
            <p14:sldId id="303"/>
            <p14:sldId id="305"/>
            <p14:sldId id="501"/>
            <p14:sldId id="502"/>
            <p14:sldId id="503"/>
            <p14:sldId id="50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270DD1-A14E-D987-6603-AEFE734AEA1E}" name="Lukas Felsberger" initials="LF" userId="ylu7uaE1u+S0C+5SP1gf6P08jeA318UtajKa2ndYKe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64A2"/>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5" autoAdjust="0"/>
    <p:restoredTop sz="92424" autoAdjust="0"/>
  </p:normalViewPr>
  <p:slideViewPr>
    <p:cSldViewPr snapToGrid="0" snapToObjects="1">
      <p:cViewPr varScale="1">
        <p:scale>
          <a:sx n="88" d="100"/>
          <a:sy n="88" d="100"/>
        </p:scale>
        <p:origin x="897" y="71"/>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JHeron\Downloads\all_dataframes_NA_E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NORTH Unavailablity by Beamline</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barChart>
        <c:barDir val="col"/>
        <c:grouping val="stacked"/>
        <c:varyColors val="0"/>
        <c:ser>
          <c:idx val="3"/>
          <c:order val="0"/>
          <c:tx>
            <c:strRef>
              <c:f>NORTH!$A$28</c:f>
              <c:strCache>
                <c:ptCount val="1"/>
                <c:pt idx="0">
                  <c:v>Magnets</c:v>
                </c:pt>
              </c:strCache>
            </c:strRef>
          </c:tx>
          <c:spPr>
            <a:solidFill>
              <a:schemeClr val="accent4"/>
            </a:solidFill>
            <a:ln>
              <a:noFill/>
            </a:ln>
            <a:effectLst/>
          </c:spPr>
          <c:invertIfNegative val="0"/>
          <c:cat>
            <c:multiLvlStrRef>
              <c:f>NORTH!$B$1:$AI$2</c:f>
              <c:multiLvlStrCache>
                <c:ptCount val="34"/>
                <c:lvl>
                  <c:pt idx="0">
                    <c:v>2021</c:v>
                  </c:pt>
                  <c:pt idx="1">
                    <c:v>2022</c:v>
                  </c:pt>
                  <c:pt idx="2">
                    <c:v>2023</c:v>
                  </c:pt>
                  <c:pt idx="3">
                    <c:v>2024</c:v>
                  </c:pt>
                  <c:pt idx="5">
                    <c:v>2021</c:v>
                  </c:pt>
                  <c:pt idx="6">
                    <c:v>2022</c:v>
                  </c:pt>
                  <c:pt idx="7">
                    <c:v>2023</c:v>
                  </c:pt>
                  <c:pt idx="8">
                    <c:v>2024</c:v>
                  </c:pt>
                  <c:pt idx="10">
                    <c:v>2021</c:v>
                  </c:pt>
                  <c:pt idx="11">
                    <c:v>2022</c:v>
                  </c:pt>
                  <c:pt idx="12">
                    <c:v>2023</c:v>
                  </c:pt>
                  <c:pt idx="13">
                    <c:v>2024</c:v>
                  </c:pt>
                  <c:pt idx="15">
                    <c:v>2021</c:v>
                  </c:pt>
                  <c:pt idx="16">
                    <c:v>2022</c:v>
                  </c:pt>
                  <c:pt idx="17">
                    <c:v>2023</c:v>
                  </c:pt>
                  <c:pt idx="18">
                    <c:v>2024</c:v>
                  </c:pt>
                  <c:pt idx="20">
                    <c:v>2021</c:v>
                  </c:pt>
                  <c:pt idx="21">
                    <c:v>2022</c:v>
                  </c:pt>
                  <c:pt idx="22">
                    <c:v>2023</c:v>
                  </c:pt>
                  <c:pt idx="23">
                    <c:v>2024</c:v>
                  </c:pt>
                  <c:pt idx="25">
                    <c:v>2021</c:v>
                  </c:pt>
                  <c:pt idx="26">
                    <c:v>2022</c:v>
                  </c:pt>
                  <c:pt idx="27">
                    <c:v>2023</c:v>
                  </c:pt>
                  <c:pt idx="28">
                    <c:v>2024</c:v>
                  </c:pt>
                  <c:pt idx="30">
                    <c:v>2021</c:v>
                  </c:pt>
                  <c:pt idx="31">
                    <c:v>2022</c:v>
                  </c:pt>
                  <c:pt idx="32">
                    <c:v>2023</c:v>
                  </c:pt>
                  <c:pt idx="33">
                    <c:v>2024</c:v>
                  </c:pt>
                </c:lvl>
                <c:lvl>
                  <c:pt idx="0">
                    <c:v>average</c:v>
                  </c:pt>
                  <c:pt idx="4">
                    <c:v>-</c:v>
                  </c:pt>
                  <c:pt idx="5">
                    <c:v>H2</c:v>
                  </c:pt>
                  <c:pt idx="9">
                    <c:v>-</c:v>
                  </c:pt>
                  <c:pt idx="10">
                    <c:v>H4</c:v>
                  </c:pt>
                  <c:pt idx="14">
                    <c:v>-</c:v>
                  </c:pt>
                  <c:pt idx="15">
                    <c:v>H6</c:v>
                  </c:pt>
                  <c:pt idx="19">
                    <c:v>-</c:v>
                  </c:pt>
                  <c:pt idx="20">
                    <c:v>H8</c:v>
                  </c:pt>
                  <c:pt idx="24">
                    <c:v>-</c:v>
                  </c:pt>
                  <c:pt idx="25">
                    <c:v>K12</c:v>
                  </c:pt>
                  <c:pt idx="29">
                    <c:v>-</c:v>
                  </c:pt>
                  <c:pt idx="30">
                    <c:v>M2</c:v>
                  </c:pt>
                </c:lvl>
              </c:multiLvlStrCache>
            </c:multiLvlStrRef>
          </c:cat>
          <c:val>
            <c:numRef>
              <c:f>NORTH!$B$28:$AI$28</c:f>
              <c:numCache>
                <c:formatCode>General</c:formatCode>
                <c:ptCount val="34"/>
                <c:pt idx="0">
                  <c:v>1.5166666666666657</c:v>
                </c:pt>
                <c:pt idx="1">
                  <c:v>0</c:v>
                </c:pt>
                <c:pt idx="2">
                  <c:v>1.1000000000000014</c:v>
                </c:pt>
                <c:pt idx="3">
                  <c:v>2.1666666666666616</c:v>
                </c:pt>
                <c:pt idx="5">
                  <c:v>1.4000000000000059</c:v>
                </c:pt>
                <c:pt idx="6">
                  <c:v>0</c:v>
                </c:pt>
                <c:pt idx="7">
                  <c:v>0.90000000000000568</c:v>
                </c:pt>
                <c:pt idx="8">
                  <c:v>2.0999999999999939</c:v>
                </c:pt>
                <c:pt idx="10">
                  <c:v>1.2000000000000031</c:v>
                </c:pt>
                <c:pt idx="11">
                  <c:v>0</c:v>
                </c:pt>
                <c:pt idx="12">
                  <c:v>4.7999999999999972</c:v>
                </c:pt>
                <c:pt idx="13">
                  <c:v>2.0999999999999939</c:v>
                </c:pt>
                <c:pt idx="15">
                  <c:v>1.5999999999999941</c:v>
                </c:pt>
                <c:pt idx="16">
                  <c:v>0</c:v>
                </c:pt>
                <c:pt idx="17">
                  <c:v>0</c:v>
                </c:pt>
                <c:pt idx="18">
                  <c:v>2.0999999999999939</c:v>
                </c:pt>
                <c:pt idx="20">
                  <c:v>1.5999999999999941</c:v>
                </c:pt>
                <c:pt idx="21">
                  <c:v>0</c:v>
                </c:pt>
                <c:pt idx="22">
                  <c:v>0.90000000000000568</c:v>
                </c:pt>
                <c:pt idx="23">
                  <c:v>2.0999999999999939</c:v>
                </c:pt>
                <c:pt idx="25">
                  <c:v>1.7000000000000031</c:v>
                </c:pt>
                <c:pt idx="26">
                  <c:v>0</c:v>
                </c:pt>
                <c:pt idx="27">
                  <c:v>0</c:v>
                </c:pt>
                <c:pt idx="28">
                  <c:v>2.0999999999999939</c:v>
                </c:pt>
                <c:pt idx="30">
                  <c:v>1.5999999999999941</c:v>
                </c:pt>
                <c:pt idx="31">
                  <c:v>0</c:v>
                </c:pt>
                <c:pt idx="32">
                  <c:v>0</c:v>
                </c:pt>
                <c:pt idx="33">
                  <c:v>2.5</c:v>
                </c:pt>
              </c:numCache>
            </c:numRef>
          </c:val>
          <c:extLst>
            <c:ext xmlns:c16="http://schemas.microsoft.com/office/drawing/2014/chart" uri="{C3380CC4-5D6E-409C-BE32-E72D297353CC}">
              <c16:uniqueId val="{00000000-6F55-4034-9406-0EF0F26D170B}"/>
            </c:ext>
          </c:extLst>
        </c:ser>
        <c:ser>
          <c:idx val="2"/>
          <c:order val="1"/>
          <c:tx>
            <c:strRef>
              <c:f>NORTH!$A$27</c:f>
              <c:strCache>
                <c:ptCount val="1"/>
                <c:pt idx="0">
                  <c:v>Power Converters</c:v>
                </c:pt>
              </c:strCache>
            </c:strRef>
          </c:tx>
          <c:spPr>
            <a:solidFill>
              <a:schemeClr val="accent3"/>
            </a:solidFill>
            <a:ln>
              <a:noFill/>
            </a:ln>
            <a:effectLst/>
          </c:spPr>
          <c:invertIfNegative val="0"/>
          <c:cat>
            <c:multiLvlStrRef>
              <c:f>NORTH!$B$1:$AI$2</c:f>
              <c:multiLvlStrCache>
                <c:ptCount val="34"/>
                <c:lvl>
                  <c:pt idx="0">
                    <c:v>2021</c:v>
                  </c:pt>
                  <c:pt idx="1">
                    <c:v>2022</c:v>
                  </c:pt>
                  <c:pt idx="2">
                    <c:v>2023</c:v>
                  </c:pt>
                  <c:pt idx="3">
                    <c:v>2024</c:v>
                  </c:pt>
                  <c:pt idx="5">
                    <c:v>2021</c:v>
                  </c:pt>
                  <c:pt idx="6">
                    <c:v>2022</c:v>
                  </c:pt>
                  <c:pt idx="7">
                    <c:v>2023</c:v>
                  </c:pt>
                  <c:pt idx="8">
                    <c:v>2024</c:v>
                  </c:pt>
                  <c:pt idx="10">
                    <c:v>2021</c:v>
                  </c:pt>
                  <c:pt idx="11">
                    <c:v>2022</c:v>
                  </c:pt>
                  <c:pt idx="12">
                    <c:v>2023</c:v>
                  </c:pt>
                  <c:pt idx="13">
                    <c:v>2024</c:v>
                  </c:pt>
                  <c:pt idx="15">
                    <c:v>2021</c:v>
                  </c:pt>
                  <c:pt idx="16">
                    <c:v>2022</c:v>
                  </c:pt>
                  <c:pt idx="17">
                    <c:v>2023</c:v>
                  </c:pt>
                  <c:pt idx="18">
                    <c:v>2024</c:v>
                  </c:pt>
                  <c:pt idx="20">
                    <c:v>2021</c:v>
                  </c:pt>
                  <c:pt idx="21">
                    <c:v>2022</c:v>
                  </c:pt>
                  <c:pt idx="22">
                    <c:v>2023</c:v>
                  </c:pt>
                  <c:pt idx="23">
                    <c:v>2024</c:v>
                  </c:pt>
                  <c:pt idx="25">
                    <c:v>2021</c:v>
                  </c:pt>
                  <c:pt idx="26">
                    <c:v>2022</c:v>
                  </c:pt>
                  <c:pt idx="27">
                    <c:v>2023</c:v>
                  </c:pt>
                  <c:pt idx="28">
                    <c:v>2024</c:v>
                  </c:pt>
                  <c:pt idx="30">
                    <c:v>2021</c:v>
                  </c:pt>
                  <c:pt idx="31">
                    <c:v>2022</c:v>
                  </c:pt>
                  <c:pt idx="32">
                    <c:v>2023</c:v>
                  </c:pt>
                  <c:pt idx="33">
                    <c:v>2024</c:v>
                  </c:pt>
                </c:lvl>
                <c:lvl>
                  <c:pt idx="0">
                    <c:v>average</c:v>
                  </c:pt>
                  <c:pt idx="4">
                    <c:v>-</c:v>
                  </c:pt>
                  <c:pt idx="5">
                    <c:v>H2</c:v>
                  </c:pt>
                  <c:pt idx="9">
                    <c:v>-</c:v>
                  </c:pt>
                  <c:pt idx="10">
                    <c:v>H4</c:v>
                  </c:pt>
                  <c:pt idx="14">
                    <c:v>-</c:v>
                  </c:pt>
                  <c:pt idx="15">
                    <c:v>H6</c:v>
                  </c:pt>
                  <c:pt idx="19">
                    <c:v>-</c:v>
                  </c:pt>
                  <c:pt idx="20">
                    <c:v>H8</c:v>
                  </c:pt>
                  <c:pt idx="24">
                    <c:v>-</c:v>
                  </c:pt>
                  <c:pt idx="25">
                    <c:v>K12</c:v>
                  </c:pt>
                  <c:pt idx="29">
                    <c:v>-</c:v>
                  </c:pt>
                  <c:pt idx="30">
                    <c:v>M2</c:v>
                  </c:pt>
                </c:lvl>
              </c:multiLvlStrCache>
            </c:multiLvlStrRef>
          </c:cat>
          <c:val>
            <c:numRef>
              <c:f>NORTH!$B$27:$AI$27</c:f>
              <c:numCache>
                <c:formatCode>General</c:formatCode>
                <c:ptCount val="34"/>
                <c:pt idx="0">
                  <c:v>0.14999999999999858</c:v>
                </c:pt>
                <c:pt idx="1">
                  <c:v>0.18333333333333238</c:v>
                </c:pt>
                <c:pt idx="2">
                  <c:v>0.3333333333333357</c:v>
                </c:pt>
                <c:pt idx="3">
                  <c:v>0.3333333333333286</c:v>
                </c:pt>
                <c:pt idx="5">
                  <c:v>0.2999999999999971</c:v>
                </c:pt>
                <c:pt idx="6">
                  <c:v>0.59999999999999432</c:v>
                </c:pt>
                <c:pt idx="7">
                  <c:v>0.40000000000000568</c:v>
                </c:pt>
                <c:pt idx="8">
                  <c:v>9.9999999999994302E-2</c:v>
                </c:pt>
                <c:pt idx="10">
                  <c:v>9.9999999999994302E-2</c:v>
                </c:pt>
                <c:pt idx="11">
                  <c:v>0</c:v>
                </c:pt>
                <c:pt idx="12">
                  <c:v>0.2999999999999971</c:v>
                </c:pt>
                <c:pt idx="13">
                  <c:v>0.59999999999999432</c:v>
                </c:pt>
                <c:pt idx="15">
                  <c:v>0</c:v>
                </c:pt>
                <c:pt idx="16">
                  <c:v>0</c:v>
                </c:pt>
                <c:pt idx="17">
                  <c:v>0.20000000000000279</c:v>
                </c:pt>
                <c:pt idx="18">
                  <c:v>9.9999999999994302E-2</c:v>
                </c:pt>
                <c:pt idx="20">
                  <c:v>0</c:v>
                </c:pt>
                <c:pt idx="21">
                  <c:v>0</c:v>
                </c:pt>
                <c:pt idx="22">
                  <c:v>0.5</c:v>
                </c:pt>
                <c:pt idx="23">
                  <c:v>0.59999999999999432</c:v>
                </c:pt>
                <c:pt idx="25">
                  <c:v>0.40000000000000568</c:v>
                </c:pt>
                <c:pt idx="26">
                  <c:v>0.2999999999999971</c:v>
                </c:pt>
                <c:pt idx="27">
                  <c:v>0.20000000000000279</c:v>
                </c:pt>
                <c:pt idx="28">
                  <c:v>0.2999999999999971</c:v>
                </c:pt>
                <c:pt idx="30">
                  <c:v>9.9999999999994302E-2</c:v>
                </c:pt>
                <c:pt idx="31">
                  <c:v>0.20000000000000279</c:v>
                </c:pt>
                <c:pt idx="32">
                  <c:v>0.40000000000000568</c:v>
                </c:pt>
                <c:pt idx="33">
                  <c:v>0.2999999999999971</c:v>
                </c:pt>
              </c:numCache>
            </c:numRef>
          </c:val>
          <c:extLst>
            <c:ext xmlns:c16="http://schemas.microsoft.com/office/drawing/2014/chart" uri="{C3380CC4-5D6E-409C-BE32-E72D297353CC}">
              <c16:uniqueId val="{00000001-6F55-4034-9406-0EF0F26D170B}"/>
            </c:ext>
          </c:extLst>
        </c:ser>
        <c:ser>
          <c:idx val="1"/>
          <c:order val="2"/>
          <c:tx>
            <c:strRef>
              <c:f>NORTH!$A$26</c:f>
              <c:strCache>
                <c:ptCount val="1"/>
                <c:pt idx="0">
                  <c:v>Collimators</c:v>
                </c:pt>
              </c:strCache>
            </c:strRef>
          </c:tx>
          <c:spPr>
            <a:solidFill>
              <a:schemeClr val="accent2"/>
            </a:solidFill>
            <a:ln>
              <a:noFill/>
            </a:ln>
            <a:effectLst/>
          </c:spPr>
          <c:invertIfNegative val="0"/>
          <c:cat>
            <c:multiLvlStrRef>
              <c:f>NORTH!$B$1:$AI$2</c:f>
              <c:multiLvlStrCache>
                <c:ptCount val="34"/>
                <c:lvl>
                  <c:pt idx="0">
                    <c:v>2021</c:v>
                  </c:pt>
                  <c:pt idx="1">
                    <c:v>2022</c:v>
                  </c:pt>
                  <c:pt idx="2">
                    <c:v>2023</c:v>
                  </c:pt>
                  <c:pt idx="3">
                    <c:v>2024</c:v>
                  </c:pt>
                  <c:pt idx="5">
                    <c:v>2021</c:v>
                  </c:pt>
                  <c:pt idx="6">
                    <c:v>2022</c:v>
                  </c:pt>
                  <c:pt idx="7">
                    <c:v>2023</c:v>
                  </c:pt>
                  <c:pt idx="8">
                    <c:v>2024</c:v>
                  </c:pt>
                  <c:pt idx="10">
                    <c:v>2021</c:v>
                  </c:pt>
                  <c:pt idx="11">
                    <c:v>2022</c:v>
                  </c:pt>
                  <c:pt idx="12">
                    <c:v>2023</c:v>
                  </c:pt>
                  <c:pt idx="13">
                    <c:v>2024</c:v>
                  </c:pt>
                  <c:pt idx="15">
                    <c:v>2021</c:v>
                  </c:pt>
                  <c:pt idx="16">
                    <c:v>2022</c:v>
                  </c:pt>
                  <c:pt idx="17">
                    <c:v>2023</c:v>
                  </c:pt>
                  <c:pt idx="18">
                    <c:v>2024</c:v>
                  </c:pt>
                  <c:pt idx="20">
                    <c:v>2021</c:v>
                  </c:pt>
                  <c:pt idx="21">
                    <c:v>2022</c:v>
                  </c:pt>
                  <c:pt idx="22">
                    <c:v>2023</c:v>
                  </c:pt>
                  <c:pt idx="23">
                    <c:v>2024</c:v>
                  </c:pt>
                  <c:pt idx="25">
                    <c:v>2021</c:v>
                  </c:pt>
                  <c:pt idx="26">
                    <c:v>2022</c:v>
                  </c:pt>
                  <c:pt idx="27">
                    <c:v>2023</c:v>
                  </c:pt>
                  <c:pt idx="28">
                    <c:v>2024</c:v>
                  </c:pt>
                  <c:pt idx="30">
                    <c:v>2021</c:v>
                  </c:pt>
                  <c:pt idx="31">
                    <c:v>2022</c:v>
                  </c:pt>
                  <c:pt idx="32">
                    <c:v>2023</c:v>
                  </c:pt>
                  <c:pt idx="33">
                    <c:v>2024</c:v>
                  </c:pt>
                </c:lvl>
                <c:lvl>
                  <c:pt idx="0">
                    <c:v>average</c:v>
                  </c:pt>
                  <c:pt idx="4">
                    <c:v>-</c:v>
                  </c:pt>
                  <c:pt idx="5">
                    <c:v>H2</c:v>
                  </c:pt>
                  <c:pt idx="9">
                    <c:v>-</c:v>
                  </c:pt>
                  <c:pt idx="10">
                    <c:v>H4</c:v>
                  </c:pt>
                  <c:pt idx="14">
                    <c:v>-</c:v>
                  </c:pt>
                  <c:pt idx="15">
                    <c:v>H6</c:v>
                  </c:pt>
                  <c:pt idx="19">
                    <c:v>-</c:v>
                  </c:pt>
                  <c:pt idx="20">
                    <c:v>H8</c:v>
                  </c:pt>
                  <c:pt idx="24">
                    <c:v>-</c:v>
                  </c:pt>
                  <c:pt idx="25">
                    <c:v>K12</c:v>
                  </c:pt>
                  <c:pt idx="29">
                    <c:v>-</c:v>
                  </c:pt>
                  <c:pt idx="30">
                    <c:v>M2</c:v>
                  </c:pt>
                </c:lvl>
              </c:multiLvlStrCache>
            </c:multiLvlStrRef>
          </c:cat>
          <c:val>
            <c:numRef>
              <c:f>NORTH!$B$26:$AI$26</c:f>
              <c:numCache>
                <c:formatCode>General</c:formatCode>
                <c:ptCount val="34"/>
                <c:pt idx="0">
                  <c:v>0.55000000000000193</c:v>
                </c:pt>
                <c:pt idx="1">
                  <c:v>0.4166666666666714</c:v>
                </c:pt>
                <c:pt idx="2">
                  <c:v>0</c:v>
                </c:pt>
                <c:pt idx="3">
                  <c:v>1.6666666666665716E-2</c:v>
                </c:pt>
                <c:pt idx="5">
                  <c:v>0.20000000000000279</c:v>
                </c:pt>
                <c:pt idx="6">
                  <c:v>0.40000000000000568</c:v>
                </c:pt>
                <c:pt idx="7">
                  <c:v>0</c:v>
                </c:pt>
                <c:pt idx="8">
                  <c:v>0</c:v>
                </c:pt>
                <c:pt idx="10">
                  <c:v>0.90000000000000568</c:v>
                </c:pt>
                <c:pt idx="11">
                  <c:v>0.40000000000000568</c:v>
                </c:pt>
                <c:pt idx="12">
                  <c:v>0</c:v>
                </c:pt>
                <c:pt idx="13">
                  <c:v>0</c:v>
                </c:pt>
                <c:pt idx="15">
                  <c:v>0.20000000000000279</c:v>
                </c:pt>
                <c:pt idx="16">
                  <c:v>0.40000000000000568</c:v>
                </c:pt>
                <c:pt idx="17">
                  <c:v>0</c:v>
                </c:pt>
                <c:pt idx="18">
                  <c:v>0</c:v>
                </c:pt>
                <c:pt idx="20">
                  <c:v>0.20000000000000279</c:v>
                </c:pt>
                <c:pt idx="21">
                  <c:v>0.40000000000000568</c:v>
                </c:pt>
                <c:pt idx="22">
                  <c:v>0</c:v>
                </c:pt>
                <c:pt idx="23">
                  <c:v>0</c:v>
                </c:pt>
                <c:pt idx="25">
                  <c:v>0.20000000000000279</c:v>
                </c:pt>
                <c:pt idx="26">
                  <c:v>0.40000000000000568</c:v>
                </c:pt>
                <c:pt idx="27">
                  <c:v>0</c:v>
                </c:pt>
                <c:pt idx="28">
                  <c:v>0</c:v>
                </c:pt>
                <c:pt idx="30">
                  <c:v>1.5999999999999941</c:v>
                </c:pt>
                <c:pt idx="31">
                  <c:v>0.5</c:v>
                </c:pt>
                <c:pt idx="32">
                  <c:v>0</c:v>
                </c:pt>
                <c:pt idx="33">
                  <c:v>9.9999999999994302E-2</c:v>
                </c:pt>
              </c:numCache>
            </c:numRef>
          </c:val>
          <c:extLst>
            <c:ext xmlns:c16="http://schemas.microsoft.com/office/drawing/2014/chart" uri="{C3380CC4-5D6E-409C-BE32-E72D297353CC}">
              <c16:uniqueId val="{00000002-6F55-4034-9406-0EF0F26D170B}"/>
            </c:ext>
          </c:extLst>
        </c:ser>
        <c:ser>
          <c:idx val="0"/>
          <c:order val="3"/>
          <c:tx>
            <c:strRef>
              <c:f>NORTH!$A$25</c:f>
              <c:strCache>
                <c:ptCount val="1"/>
                <c:pt idx="0">
                  <c:v>Remaining Systems</c:v>
                </c:pt>
              </c:strCache>
            </c:strRef>
          </c:tx>
          <c:spPr>
            <a:solidFill>
              <a:schemeClr val="accent1"/>
            </a:solidFill>
            <a:ln>
              <a:noFill/>
            </a:ln>
            <a:effectLst/>
          </c:spPr>
          <c:invertIfNegative val="0"/>
          <c:cat>
            <c:multiLvlStrRef>
              <c:f>NORTH!$B$1:$AI$2</c:f>
              <c:multiLvlStrCache>
                <c:ptCount val="34"/>
                <c:lvl>
                  <c:pt idx="0">
                    <c:v>2021</c:v>
                  </c:pt>
                  <c:pt idx="1">
                    <c:v>2022</c:v>
                  </c:pt>
                  <c:pt idx="2">
                    <c:v>2023</c:v>
                  </c:pt>
                  <c:pt idx="3">
                    <c:v>2024</c:v>
                  </c:pt>
                  <c:pt idx="5">
                    <c:v>2021</c:v>
                  </c:pt>
                  <c:pt idx="6">
                    <c:v>2022</c:v>
                  </c:pt>
                  <c:pt idx="7">
                    <c:v>2023</c:v>
                  </c:pt>
                  <c:pt idx="8">
                    <c:v>2024</c:v>
                  </c:pt>
                  <c:pt idx="10">
                    <c:v>2021</c:v>
                  </c:pt>
                  <c:pt idx="11">
                    <c:v>2022</c:v>
                  </c:pt>
                  <c:pt idx="12">
                    <c:v>2023</c:v>
                  </c:pt>
                  <c:pt idx="13">
                    <c:v>2024</c:v>
                  </c:pt>
                  <c:pt idx="15">
                    <c:v>2021</c:v>
                  </c:pt>
                  <c:pt idx="16">
                    <c:v>2022</c:v>
                  </c:pt>
                  <c:pt idx="17">
                    <c:v>2023</c:v>
                  </c:pt>
                  <c:pt idx="18">
                    <c:v>2024</c:v>
                  </c:pt>
                  <c:pt idx="20">
                    <c:v>2021</c:v>
                  </c:pt>
                  <c:pt idx="21">
                    <c:v>2022</c:v>
                  </c:pt>
                  <c:pt idx="22">
                    <c:v>2023</c:v>
                  </c:pt>
                  <c:pt idx="23">
                    <c:v>2024</c:v>
                  </c:pt>
                  <c:pt idx="25">
                    <c:v>2021</c:v>
                  </c:pt>
                  <c:pt idx="26">
                    <c:v>2022</c:v>
                  </c:pt>
                  <c:pt idx="27">
                    <c:v>2023</c:v>
                  </c:pt>
                  <c:pt idx="28">
                    <c:v>2024</c:v>
                  </c:pt>
                  <c:pt idx="30">
                    <c:v>2021</c:v>
                  </c:pt>
                  <c:pt idx="31">
                    <c:v>2022</c:v>
                  </c:pt>
                  <c:pt idx="32">
                    <c:v>2023</c:v>
                  </c:pt>
                  <c:pt idx="33">
                    <c:v>2024</c:v>
                  </c:pt>
                </c:lvl>
                <c:lvl>
                  <c:pt idx="0">
                    <c:v>average</c:v>
                  </c:pt>
                  <c:pt idx="4">
                    <c:v>-</c:v>
                  </c:pt>
                  <c:pt idx="5">
                    <c:v>H2</c:v>
                  </c:pt>
                  <c:pt idx="9">
                    <c:v>-</c:v>
                  </c:pt>
                  <c:pt idx="10">
                    <c:v>H4</c:v>
                  </c:pt>
                  <c:pt idx="14">
                    <c:v>-</c:v>
                  </c:pt>
                  <c:pt idx="15">
                    <c:v>H6</c:v>
                  </c:pt>
                  <c:pt idx="19">
                    <c:v>-</c:v>
                  </c:pt>
                  <c:pt idx="20">
                    <c:v>H8</c:v>
                  </c:pt>
                  <c:pt idx="24">
                    <c:v>-</c:v>
                  </c:pt>
                  <c:pt idx="25">
                    <c:v>K12</c:v>
                  </c:pt>
                  <c:pt idx="29">
                    <c:v>-</c:v>
                  </c:pt>
                  <c:pt idx="30">
                    <c:v>M2</c:v>
                  </c:pt>
                </c:lvl>
              </c:multiLvlStrCache>
            </c:multiLvlStrRef>
          </c:cat>
          <c:val>
            <c:numRef>
              <c:f>NORTH!$B$25:$AI$25</c:f>
              <c:numCache>
                <c:formatCode>General</c:formatCode>
                <c:ptCount val="34"/>
                <c:pt idx="0">
                  <c:v>1.4166666666666643</c:v>
                </c:pt>
                <c:pt idx="1">
                  <c:v>0.3666666666666647</c:v>
                </c:pt>
                <c:pt idx="2">
                  <c:v>0.44999999999999335</c:v>
                </c:pt>
                <c:pt idx="3">
                  <c:v>0.58333333333333093</c:v>
                </c:pt>
                <c:pt idx="5">
                  <c:v>0</c:v>
                </c:pt>
                <c:pt idx="6">
                  <c:v>0</c:v>
                </c:pt>
                <c:pt idx="7">
                  <c:v>1.0999999999999943</c:v>
                </c:pt>
                <c:pt idx="8">
                  <c:v>0.79999999999999716</c:v>
                </c:pt>
                <c:pt idx="9">
                  <c:v>0</c:v>
                </c:pt>
                <c:pt idx="10">
                  <c:v>0.20000000000000279</c:v>
                </c:pt>
                <c:pt idx="11">
                  <c:v>0</c:v>
                </c:pt>
                <c:pt idx="12">
                  <c:v>0.2999999999999971</c:v>
                </c:pt>
                <c:pt idx="13">
                  <c:v>0.70000000000000284</c:v>
                </c:pt>
                <c:pt idx="14">
                  <c:v>0</c:v>
                </c:pt>
                <c:pt idx="15">
                  <c:v>9.9999999999994302E-2</c:v>
                </c:pt>
                <c:pt idx="16">
                  <c:v>0</c:v>
                </c:pt>
                <c:pt idx="17">
                  <c:v>0</c:v>
                </c:pt>
                <c:pt idx="18">
                  <c:v>0.2999999999999971</c:v>
                </c:pt>
                <c:pt idx="19">
                  <c:v>0</c:v>
                </c:pt>
                <c:pt idx="20">
                  <c:v>0.20000000000000279</c:v>
                </c:pt>
                <c:pt idx="21">
                  <c:v>0</c:v>
                </c:pt>
                <c:pt idx="22">
                  <c:v>9.9999999999994302E-2</c:v>
                </c:pt>
                <c:pt idx="23">
                  <c:v>0.79999999999999716</c:v>
                </c:pt>
                <c:pt idx="24">
                  <c:v>0</c:v>
                </c:pt>
                <c:pt idx="25">
                  <c:v>7.6999999999999886</c:v>
                </c:pt>
                <c:pt idx="26">
                  <c:v>2.1999999999999882</c:v>
                </c:pt>
                <c:pt idx="27">
                  <c:v>0.89999999999999147</c:v>
                </c:pt>
                <c:pt idx="28">
                  <c:v>0.5</c:v>
                </c:pt>
                <c:pt idx="29">
                  <c:v>0</c:v>
                </c:pt>
                <c:pt idx="30">
                  <c:v>0.2999999999999971</c:v>
                </c:pt>
                <c:pt idx="31">
                  <c:v>0</c:v>
                </c:pt>
                <c:pt idx="32">
                  <c:v>0.29999999999998289</c:v>
                </c:pt>
                <c:pt idx="33">
                  <c:v>0.39999999999999142</c:v>
                </c:pt>
              </c:numCache>
            </c:numRef>
          </c:val>
          <c:extLst>
            <c:ext xmlns:c16="http://schemas.microsoft.com/office/drawing/2014/chart" uri="{C3380CC4-5D6E-409C-BE32-E72D297353CC}">
              <c16:uniqueId val="{00000003-6F55-4034-9406-0EF0F26D170B}"/>
            </c:ext>
          </c:extLst>
        </c:ser>
        <c:dLbls>
          <c:showLegendKey val="0"/>
          <c:showVal val="0"/>
          <c:showCatName val="0"/>
          <c:showSerName val="0"/>
          <c:showPercent val="0"/>
          <c:showBubbleSize val="0"/>
        </c:dLbls>
        <c:gapWidth val="150"/>
        <c:overlap val="100"/>
        <c:axId val="1172799055"/>
        <c:axId val="1172797615"/>
      </c:barChart>
      <c:catAx>
        <c:axId val="11727990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172797615"/>
        <c:crosses val="autoZero"/>
        <c:auto val="1"/>
        <c:lblAlgn val="ctr"/>
        <c:lblOffset val="100"/>
        <c:noMultiLvlLbl val="0"/>
      </c:catAx>
      <c:valAx>
        <c:axId val="1172797615"/>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Unavailability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117279905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showDLblsOverMax val="0"/>
  </c:chart>
  <c:spPr>
    <a:noFill/>
    <a:ln>
      <a:noFill/>
    </a:ln>
    <a:effectLst/>
  </c:spPr>
  <c:txPr>
    <a:bodyPr/>
    <a:lstStyle/>
    <a:p>
      <a:pPr>
        <a:defRPr sz="1200"/>
      </a:pPr>
      <a:endParaRPr lang="en-CH"/>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EAST availability by beamline</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barChart>
        <c:barDir val="col"/>
        <c:grouping val="stacked"/>
        <c:varyColors val="0"/>
        <c:ser>
          <c:idx val="3"/>
          <c:order val="0"/>
          <c:tx>
            <c:strRef>
              <c:f>EAST!$A$24</c:f>
              <c:strCache>
                <c:ptCount val="1"/>
                <c:pt idx="0">
                  <c:v>Electrical Network</c:v>
                </c:pt>
              </c:strCache>
            </c:strRef>
          </c:tx>
          <c:spPr>
            <a:solidFill>
              <a:srgbClr val="6E2466">
                <a:lumMod val="60000"/>
                <a:lumOff val="40000"/>
              </a:srgbClr>
            </a:solidFill>
            <a:ln>
              <a:noFill/>
            </a:ln>
            <a:effectLst/>
          </c:spPr>
          <c:invertIfNegative val="0"/>
          <c:cat>
            <c:multiLvlStrRef>
              <c:f>EAST!$B$1:$T$2</c:f>
              <c:multiLvlStrCache>
                <c:ptCount val="19"/>
                <c:lvl>
                  <c:pt idx="0">
                    <c:v>2022</c:v>
                  </c:pt>
                  <c:pt idx="1">
                    <c:v>2023</c:v>
                  </c:pt>
                  <c:pt idx="2">
                    <c:v>2024</c:v>
                  </c:pt>
                  <c:pt idx="4">
                    <c:v>2022</c:v>
                  </c:pt>
                  <c:pt idx="5">
                    <c:v>2023</c:v>
                  </c:pt>
                  <c:pt idx="6">
                    <c:v>2024</c:v>
                  </c:pt>
                  <c:pt idx="8">
                    <c:v>2022</c:v>
                  </c:pt>
                  <c:pt idx="9">
                    <c:v>2023</c:v>
                  </c:pt>
                  <c:pt idx="10">
                    <c:v>2024</c:v>
                  </c:pt>
                  <c:pt idx="12">
                    <c:v>2022</c:v>
                  </c:pt>
                  <c:pt idx="13">
                    <c:v>2023</c:v>
                  </c:pt>
                  <c:pt idx="14">
                    <c:v>2024</c:v>
                  </c:pt>
                  <c:pt idx="16">
                    <c:v>2022</c:v>
                  </c:pt>
                  <c:pt idx="17">
                    <c:v>2023</c:v>
                  </c:pt>
                  <c:pt idx="18">
                    <c:v>2024</c:v>
                  </c:pt>
                </c:lvl>
                <c:lvl>
                  <c:pt idx="0">
                    <c:v>average</c:v>
                  </c:pt>
                  <c:pt idx="3">
                    <c:v>-</c:v>
                  </c:pt>
                  <c:pt idx="4">
                    <c:v>T8</c:v>
                  </c:pt>
                  <c:pt idx="7">
                    <c:v>_</c:v>
                  </c:pt>
                  <c:pt idx="8">
                    <c:v>T9</c:v>
                  </c:pt>
                  <c:pt idx="11">
                    <c:v>_</c:v>
                  </c:pt>
                  <c:pt idx="12">
                    <c:v>T10</c:v>
                  </c:pt>
                  <c:pt idx="15">
                    <c:v>_</c:v>
                  </c:pt>
                  <c:pt idx="16">
                    <c:v>T11</c:v>
                  </c:pt>
                </c:lvl>
              </c:multiLvlStrCache>
            </c:multiLvlStrRef>
          </c:cat>
          <c:val>
            <c:numRef>
              <c:f>EAST!$B$24:$T$24</c:f>
              <c:numCache>
                <c:formatCode>General</c:formatCode>
                <c:ptCount val="19"/>
                <c:pt idx="0">
                  <c:v>0</c:v>
                </c:pt>
                <c:pt idx="1">
                  <c:v>9.9999999999994302E-2</c:v>
                </c:pt>
                <c:pt idx="2">
                  <c:v>0.40000000000000568</c:v>
                </c:pt>
                <c:pt idx="4">
                  <c:v>0</c:v>
                </c:pt>
                <c:pt idx="5">
                  <c:v>9.9999999999994302E-2</c:v>
                </c:pt>
                <c:pt idx="6">
                  <c:v>0.40000000000000568</c:v>
                </c:pt>
                <c:pt idx="7">
                  <c:v>0</c:v>
                </c:pt>
                <c:pt idx="8">
                  <c:v>0</c:v>
                </c:pt>
                <c:pt idx="9">
                  <c:v>9.9999999999994302E-2</c:v>
                </c:pt>
                <c:pt idx="10">
                  <c:v>0.40000000000000568</c:v>
                </c:pt>
                <c:pt idx="11">
                  <c:v>0</c:v>
                </c:pt>
                <c:pt idx="12">
                  <c:v>0</c:v>
                </c:pt>
                <c:pt idx="13">
                  <c:v>9.9999999999994302E-2</c:v>
                </c:pt>
                <c:pt idx="14">
                  <c:v>0.40000000000000568</c:v>
                </c:pt>
                <c:pt idx="15">
                  <c:v>0</c:v>
                </c:pt>
                <c:pt idx="16">
                  <c:v>0</c:v>
                </c:pt>
                <c:pt idx="17">
                  <c:v>9.9999999999994302E-2</c:v>
                </c:pt>
                <c:pt idx="18">
                  <c:v>0.40000000000000568</c:v>
                </c:pt>
              </c:numCache>
            </c:numRef>
          </c:val>
          <c:extLst>
            <c:ext xmlns:c16="http://schemas.microsoft.com/office/drawing/2014/chart" uri="{C3380CC4-5D6E-409C-BE32-E72D297353CC}">
              <c16:uniqueId val="{00000000-175B-4195-BFF2-96EE069FA198}"/>
            </c:ext>
          </c:extLst>
        </c:ser>
        <c:ser>
          <c:idx val="2"/>
          <c:order val="1"/>
          <c:tx>
            <c:strRef>
              <c:f>EAST!$A$23</c:f>
              <c:strCache>
                <c:ptCount val="1"/>
                <c:pt idx="0">
                  <c:v>Power Converters</c:v>
                </c:pt>
              </c:strCache>
            </c:strRef>
          </c:tx>
          <c:spPr>
            <a:solidFill>
              <a:schemeClr val="accent3"/>
            </a:solidFill>
            <a:ln>
              <a:noFill/>
            </a:ln>
            <a:effectLst/>
          </c:spPr>
          <c:invertIfNegative val="0"/>
          <c:cat>
            <c:multiLvlStrRef>
              <c:f>EAST!$B$1:$T$2</c:f>
              <c:multiLvlStrCache>
                <c:ptCount val="19"/>
                <c:lvl>
                  <c:pt idx="0">
                    <c:v>2022</c:v>
                  </c:pt>
                  <c:pt idx="1">
                    <c:v>2023</c:v>
                  </c:pt>
                  <c:pt idx="2">
                    <c:v>2024</c:v>
                  </c:pt>
                  <c:pt idx="4">
                    <c:v>2022</c:v>
                  </c:pt>
                  <c:pt idx="5">
                    <c:v>2023</c:v>
                  </c:pt>
                  <c:pt idx="6">
                    <c:v>2024</c:v>
                  </c:pt>
                  <c:pt idx="8">
                    <c:v>2022</c:v>
                  </c:pt>
                  <c:pt idx="9">
                    <c:v>2023</c:v>
                  </c:pt>
                  <c:pt idx="10">
                    <c:v>2024</c:v>
                  </c:pt>
                  <c:pt idx="12">
                    <c:v>2022</c:v>
                  </c:pt>
                  <c:pt idx="13">
                    <c:v>2023</c:v>
                  </c:pt>
                  <c:pt idx="14">
                    <c:v>2024</c:v>
                  </c:pt>
                  <c:pt idx="16">
                    <c:v>2022</c:v>
                  </c:pt>
                  <c:pt idx="17">
                    <c:v>2023</c:v>
                  </c:pt>
                  <c:pt idx="18">
                    <c:v>2024</c:v>
                  </c:pt>
                </c:lvl>
                <c:lvl>
                  <c:pt idx="0">
                    <c:v>average</c:v>
                  </c:pt>
                  <c:pt idx="3">
                    <c:v>-</c:v>
                  </c:pt>
                  <c:pt idx="4">
                    <c:v>T8</c:v>
                  </c:pt>
                  <c:pt idx="7">
                    <c:v>_</c:v>
                  </c:pt>
                  <c:pt idx="8">
                    <c:v>T9</c:v>
                  </c:pt>
                  <c:pt idx="11">
                    <c:v>_</c:v>
                  </c:pt>
                  <c:pt idx="12">
                    <c:v>T10</c:v>
                  </c:pt>
                  <c:pt idx="15">
                    <c:v>_</c:v>
                  </c:pt>
                  <c:pt idx="16">
                    <c:v>T11</c:v>
                  </c:pt>
                </c:lvl>
              </c:multiLvlStrCache>
            </c:multiLvlStrRef>
          </c:cat>
          <c:val>
            <c:numRef>
              <c:f>EAST!$B$23:$T$23</c:f>
              <c:numCache>
                <c:formatCode>General</c:formatCode>
                <c:ptCount val="19"/>
                <c:pt idx="0">
                  <c:v>0.14999999999999858</c:v>
                </c:pt>
                <c:pt idx="1">
                  <c:v>0.125</c:v>
                </c:pt>
                <c:pt idx="2">
                  <c:v>7.4999999999999276E-2</c:v>
                </c:pt>
                <c:pt idx="4">
                  <c:v>0</c:v>
                </c:pt>
                <c:pt idx="5">
                  <c:v>0</c:v>
                </c:pt>
                <c:pt idx="6">
                  <c:v>0</c:v>
                </c:pt>
                <c:pt idx="7">
                  <c:v>0</c:v>
                </c:pt>
                <c:pt idx="8">
                  <c:v>0</c:v>
                </c:pt>
                <c:pt idx="9">
                  <c:v>9.9999999999994302E-2</c:v>
                </c:pt>
                <c:pt idx="10">
                  <c:v>9.9999999999994302E-2</c:v>
                </c:pt>
                <c:pt idx="11">
                  <c:v>0</c:v>
                </c:pt>
                <c:pt idx="12">
                  <c:v>0.5</c:v>
                </c:pt>
                <c:pt idx="13">
                  <c:v>0.40000000000000568</c:v>
                </c:pt>
                <c:pt idx="14">
                  <c:v>0.20000000000000279</c:v>
                </c:pt>
                <c:pt idx="15">
                  <c:v>0</c:v>
                </c:pt>
                <c:pt idx="16">
                  <c:v>9.9999999999994302E-2</c:v>
                </c:pt>
                <c:pt idx="17">
                  <c:v>0</c:v>
                </c:pt>
                <c:pt idx="18">
                  <c:v>0</c:v>
                </c:pt>
              </c:numCache>
            </c:numRef>
          </c:val>
          <c:extLst>
            <c:ext xmlns:c16="http://schemas.microsoft.com/office/drawing/2014/chart" uri="{C3380CC4-5D6E-409C-BE32-E72D297353CC}">
              <c16:uniqueId val="{00000001-175B-4195-BFF2-96EE069FA198}"/>
            </c:ext>
          </c:extLst>
        </c:ser>
        <c:ser>
          <c:idx val="1"/>
          <c:order val="2"/>
          <c:tx>
            <c:strRef>
              <c:f>EAST!$A$22</c:f>
              <c:strCache>
                <c:ptCount val="1"/>
                <c:pt idx="0">
                  <c:v>Cooling &amp; Ventilation</c:v>
                </c:pt>
              </c:strCache>
            </c:strRef>
          </c:tx>
          <c:spPr>
            <a:solidFill>
              <a:srgbClr val="FFC000"/>
            </a:solidFill>
            <a:ln>
              <a:noFill/>
            </a:ln>
            <a:effectLst/>
          </c:spPr>
          <c:invertIfNegative val="0"/>
          <c:cat>
            <c:multiLvlStrRef>
              <c:f>EAST!$B$1:$T$2</c:f>
              <c:multiLvlStrCache>
                <c:ptCount val="19"/>
                <c:lvl>
                  <c:pt idx="0">
                    <c:v>2022</c:v>
                  </c:pt>
                  <c:pt idx="1">
                    <c:v>2023</c:v>
                  </c:pt>
                  <c:pt idx="2">
                    <c:v>2024</c:v>
                  </c:pt>
                  <c:pt idx="4">
                    <c:v>2022</c:v>
                  </c:pt>
                  <c:pt idx="5">
                    <c:v>2023</c:v>
                  </c:pt>
                  <c:pt idx="6">
                    <c:v>2024</c:v>
                  </c:pt>
                  <c:pt idx="8">
                    <c:v>2022</c:v>
                  </c:pt>
                  <c:pt idx="9">
                    <c:v>2023</c:v>
                  </c:pt>
                  <c:pt idx="10">
                    <c:v>2024</c:v>
                  </c:pt>
                  <c:pt idx="12">
                    <c:v>2022</c:v>
                  </c:pt>
                  <c:pt idx="13">
                    <c:v>2023</c:v>
                  </c:pt>
                  <c:pt idx="14">
                    <c:v>2024</c:v>
                  </c:pt>
                  <c:pt idx="16">
                    <c:v>2022</c:v>
                  </c:pt>
                  <c:pt idx="17">
                    <c:v>2023</c:v>
                  </c:pt>
                  <c:pt idx="18">
                    <c:v>2024</c:v>
                  </c:pt>
                </c:lvl>
                <c:lvl>
                  <c:pt idx="0">
                    <c:v>average</c:v>
                  </c:pt>
                  <c:pt idx="3">
                    <c:v>-</c:v>
                  </c:pt>
                  <c:pt idx="4">
                    <c:v>T8</c:v>
                  </c:pt>
                  <c:pt idx="7">
                    <c:v>_</c:v>
                  </c:pt>
                  <c:pt idx="8">
                    <c:v>T9</c:v>
                  </c:pt>
                  <c:pt idx="11">
                    <c:v>_</c:v>
                  </c:pt>
                  <c:pt idx="12">
                    <c:v>T10</c:v>
                  </c:pt>
                  <c:pt idx="15">
                    <c:v>_</c:v>
                  </c:pt>
                  <c:pt idx="16">
                    <c:v>T11</c:v>
                  </c:pt>
                </c:lvl>
              </c:multiLvlStrCache>
            </c:multiLvlStrRef>
          </c:cat>
          <c:val>
            <c:numRef>
              <c:f>EAST!$B$22:$T$22</c:f>
              <c:numCache>
                <c:formatCode>General</c:formatCode>
                <c:ptCount val="19"/>
                <c:pt idx="0">
                  <c:v>4.9999999999997151E-2</c:v>
                </c:pt>
                <c:pt idx="1">
                  <c:v>0</c:v>
                </c:pt>
                <c:pt idx="2">
                  <c:v>0.10000000000000139</c:v>
                </c:pt>
                <c:pt idx="4">
                  <c:v>0</c:v>
                </c:pt>
                <c:pt idx="5">
                  <c:v>0</c:v>
                </c:pt>
                <c:pt idx="6">
                  <c:v>0</c:v>
                </c:pt>
                <c:pt idx="7">
                  <c:v>0</c:v>
                </c:pt>
                <c:pt idx="8">
                  <c:v>9.9999999999994302E-2</c:v>
                </c:pt>
                <c:pt idx="9">
                  <c:v>0</c:v>
                </c:pt>
                <c:pt idx="10">
                  <c:v>0.20000000000000279</c:v>
                </c:pt>
                <c:pt idx="11">
                  <c:v>0</c:v>
                </c:pt>
                <c:pt idx="12">
                  <c:v>9.9999999999994302E-2</c:v>
                </c:pt>
                <c:pt idx="13">
                  <c:v>0</c:v>
                </c:pt>
                <c:pt idx="14">
                  <c:v>0.20000000000000279</c:v>
                </c:pt>
                <c:pt idx="15">
                  <c:v>0</c:v>
                </c:pt>
                <c:pt idx="16">
                  <c:v>0</c:v>
                </c:pt>
                <c:pt idx="17">
                  <c:v>0</c:v>
                </c:pt>
                <c:pt idx="18">
                  <c:v>0</c:v>
                </c:pt>
              </c:numCache>
            </c:numRef>
          </c:val>
          <c:extLst>
            <c:ext xmlns:c16="http://schemas.microsoft.com/office/drawing/2014/chart" uri="{C3380CC4-5D6E-409C-BE32-E72D297353CC}">
              <c16:uniqueId val="{00000002-175B-4195-BFF2-96EE069FA198}"/>
            </c:ext>
          </c:extLst>
        </c:ser>
        <c:ser>
          <c:idx val="0"/>
          <c:order val="3"/>
          <c:tx>
            <c:strRef>
              <c:f>EAST!$A$21</c:f>
              <c:strCache>
                <c:ptCount val="1"/>
                <c:pt idx="0">
                  <c:v>Remaining Systems</c:v>
                </c:pt>
              </c:strCache>
            </c:strRef>
          </c:tx>
          <c:spPr>
            <a:solidFill>
              <a:schemeClr val="accent1"/>
            </a:solidFill>
            <a:ln>
              <a:noFill/>
            </a:ln>
            <a:effectLst/>
          </c:spPr>
          <c:invertIfNegative val="0"/>
          <c:cat>
            <c:multiLvlStrRef>
              <c:f>EAST!$B$1:$T$2</c:f>
              <c:multiLvlStrCache>
                <c:ptCount val="19"/>
                <c:lvl>
                  <c:pt idx="0">
                    <c:v>2022</c:v>
                  </c:pt>
                  <c:pt idx="1">
                    <c:v>2023</c:v>
                  </c:pt>
                  <c:pt idx="2">
                    <c:v>2024</c:v>
                  </c:pt>
                  <c:pt idx="4">
                    <c:v>2022</c:v>
                  </c:pt>
                  <c:pt idx="5">
                    <c:v>2023</c:v>
                  </c:pt>
                  <c:pt idx="6">
                    <c:v>2024</c:v>
                  </c:pt>
                  <c:pt idx="8">
                    <c:v>2022</c:v>
                  </c:pt>
                  <c:pt idx="9">
                    <c:v>2023</c:v>
                  </c:pt>
                  <c:pt idx="10">
                    <c:v>2024</c:v>
                  </c:pt>
                  <c:pt idx="12">
                    <c:v>2022</c:v>
                  </c:pt>
                  <c:pt idx="13">
                    <c:v>2023</c:v>
                  </c:pt>
                  <c:pt idx="14">
                    <c:v>2024</c:v>
                  </c:pt>
                  <c:pt idx="16">
                    <c:v>2022</c:v>
                  </c:pt>
                  <c:pt idx="17">
                    <c:v>2023</c:v>
                  </c:pt>
                  <c:pt idx="18">
                    <c:v>2024</c:v>
                  </c:pt>
                </c:lvl>
                <c:lvl>
                  <c:pt idx="0">
                    <c:v>average</c:v>
                  </c:pt>
                  <c:pt idx="3">
                    <c:v>-</c:v>
                  </c:pt>
                  <c:pt idx="4">
                    <c:v>T8</c:v>
                  </c:pt>
                  <c:pt idx="7">
                    <c:v>_</c:v>
                  </c:pt>
                  <c:pt idx="8">
                    <c:v>T9</c:v>
                  </c:pt>
                  <c:pt idx="11">
                    <c:v>_</c:v>
                  </c:pt>
                  <c:pt idx="12">
                    <c:v>T10</c:v>
                  </c:pt>
                  <c:pt idx="15">
                    <c:v>_</c:v>
                  </c:pt>
                  <c:pt idx="16">
                    <c:v>T11</c:v>
                  </c:pt>
                </c:lvl>
              </c:multiLvlStrCache>
            </c:multiLvlStrRef>
          </c:cat>
          <c:val>
            <c:numRef>
              <c:f>EAST!$B$21:$T$21</c:f>
              <c:numCache>
                <c:formatCode>General</c:formatCode>
                <c:ptCount val="19"/>
                <c:pt idx="0">
                  <c:v>0</c:v>
                </c:pt>
                <c:pt idx="1">
                  <c:v>4.9999999999997151E-2</c:v>
                </c:pt>
                <c:pt idx="2">
                  <c:v>2.4999999999998575E-2</c:v>
                </c:pt>
                <c:pt idx="3">
                  <c:v>0</c:v>
                </c:pt>
                <c:pt idx="4">
                  <c:v>0</c:v>
                </c:pt>
                <c:pt idx="5">
                  <c:v>0</c:v>
                </c:pt>
                <c:pt idx="6">
                  <c:v>0</c:v>
                </c:pt>
                <c:pt idx="7">
                  <c:v>0</c:v>
                </c:pt>
                <c:pt idx="8">
                  <c:v>0</c:v>
                </c:pt>
                <c:pt idx="9">
                  <c:v>0.1999999999999886</c:v>
                </c:pt>
                <c:pt idx="10">
                  <c:v>0</c:v>
                </c:pt>
                <c:pt idx="11">
                  <c:v>0</c:v>
                </c:pt>
                <c:pt idx="12">
                  <c:v>0</c:v>
                </c:pt>
                <c:pt idx="13">
                  <c:v>0</c:v>
                </c:pt>
                <c:pt idx="14">
                  <c:v>9.9999999999994302E-2</c:v>
                </c:pt>
                <c:pt idx="15">
                  <c:v>0</c:v>
                </c:pt>
                <c:pt idx="16">
                  <c:v>0</c:v>
                </c:pt>
                <c:pt idx="17">
                  <c:v>0</c:v>
                </c:pt>
                <c:pt idx="18">
                  <c:v>0</c:v>
                </c:pt>
              </c:numCache>
            </c:numRef>
          </c:val>
          <c:extLst>
            <c:ext xmlns:c16="http://schemas.microsoft.com/office/drawing/2014/chart" uri="{C3380CC4-5D6E-409C-BE32-E72D297353CC}">
              <c16:uniqueId val="{00000003-175B-4195-BFF2-96EE069FA198}"/>
            </c:ext>
          </c:extLst>
        </c:ser>
        <c:dLbls>
          <c:showLegendKey val="0"/>
          <c:showVal val="0"/>
          <c:showCatName val="0"/>
          <c:showSerName val="0"/>
          <c:showPercent val="0"/>
          <c:showBubbleSize val="0"/>
        </c:dLbls>
        <c:gapWidth val="150"/>
        <c:overlap val="100"/>
        <c:axId val="700853599"/>
        <c:axId val="700858879"/>
      </c:barChart>
      <c:catAx>
        <c:axId val="7008535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700858879"/>
        <c:crosses val="autoZero"/>
        <c:auto val="1"/>
        <c:lblAlgn val="ctr"/>
        <c:lblOffset val="100"/>
        <c:noMultiLvlLbl val="0"/>
      </c:catAx>
      <c:valAx>
        <c:axId val="7008588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Unavailability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crossAx val="700853599"/>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showDLblsOverMax val="0"/>
  </c:chart>
  <c:spPr>
    <a:noFill/>
    <a:ln>
      <a:noFill/>
    </a:ln>
    <a:effectLst/>
  </c:spPr>
  <c:txPr>
    <a:bodyPr/>
    <a:lstStyle/>
    <a:p>
      <a:pPr>
        <a:defRPr sz="1200"/>
      </a:pPr>
      <a:endParaRPr lang="en-CH"/>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3/7/2025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3/7/2025</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i="1">
                <a:sym typeface="Wingdings" panose="05000000000000000000" pitchFamily="2" charset="2"/>
              </a:rPr>
              <a:t>(If AFT stats are needed, please get in touch)</a:t>
            </a:r>
          </a:p>
          <a:p>
            <a:endParaRPr lang="en-US"/>
          </a:p>
        </p:txBody>
      </p:sp>
      <p:sp>
        <p:nvSpPr>
          <p:cNvPr id="4" name="Slide Number Placeholder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565543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For availability in the proton run, we at least didn’t do worse than last year.</a:t>
            </a:r>
          </a:p>
          <a:p>
            <a:endParaRPr lang="en-GB"/>
          </a:p>
          <a:p>
            <a:r>
              <a:rPr lang="en-GB"/>
              <a:t>Main contributing systems are Cryogenics and QPS. </a:t>
            </a:r>
          </a:p>
          <a:p>
            <a:endParaRPr lang="en-GB"/>
          </a:p>
          <a:p>
            <a:r>
              <a:rPr lang="en-GB"/>
              <a:t>Cryogenics has a bad year with 3 faults in total accounting for more than 132 h of down time.</a:t>
            </a:r>
          </a:p>
          <a:p>
            <a:endParaRPr lang="en-GB"/>
          </a:p>
          <a:p>
            <a:r>
              <a:rPr lang="en-GB"/>
              <a:t>Particularly concerning is QPS, with a consistent upward trend since 2016.</a:t>
            </a:r>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3776300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For availability we’re better than last year. But nothing ground-breaking.</a:t>
            </a:r>
          </a:p>
          <a:p>
            <a:endParaRPr lang="en-GB"/>
          </a:p>
          <a:p>
            <a:r>
              <a:rPr lang="en-GB"/>
              <a:t>QPS is the largest contributor to down time</a:t>
            </a:r>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372579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2023 heavily delayed physics start date due to magnet fault – not included in statistics</a:t>
            </a:r>
          </a:p>
          <a:p>
            <a:r>
              <a:rPr lang="en-GB"/>
              <a:t>Does not take into account many systems in degraded mode: target, magnetic horn, non-availability of instruments. Also non-blocking faults with stochastic cooling.</a:t>
            </a:r>
          </a:p>
          <a:p>
            <a:endParaRPr lang="en-GB"/>
          </a:p>
          <a:p>
            <a:r>
              <a:rPr lang="en-GB"/>
              <a:t>Magnetic horn has recurrent fault in BCCCA He level, access needed to refill. Same problems as last year.</a:t>
            </a:r>
          </a:p>
          <a:p>
            <a:r>
              <a:rPr lang="en-GB"/>
              <a:t>Trips of the e-cooler filament and solenoid power supply has big availability impact (&gt;8 h of beam set up)</a:t>
            </a:r>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029618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793769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629624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EAM – to support equipment groups more, and prevent double book keeping</a:t>
            </a:r>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771729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fact, all of the extra down time compared to last year was the CCDTL 3 klystron exchange. Apart from that unavailability is constant since last year.</a:t>
            </a:r>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1462084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25447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By blocking duration, we see that it is primarily accounted for with 2-10 h repair times, of which there were 27 in 2024.</a:t>
            </a:r>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4109669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Further, by subcategory, we see that this upward trend is driven by the Controller, which triggered 26 faults in the 2-10 h range this year.</a:t>
            </a:r>
          </a:p>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1931184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Unavailability of LINAC4 rose slightly since last year.</a:t>
            </a:r>
          </a:p>
          <a:p>
            <a:r>
              <a:rPr lang="en-US" dirty="0"/>
              <a:t>Main topic: klystron exchange possible sign of LEP klystron ageing. Root cause not understood.</a:t>
            </a:r>
            <a:endParaRPr lang="en-GB" dirty="0"/>
          </a:p>
          <a:p>
            <a:r>
              <a:rPr lang="en-US" dirty="0"/>
              <a:t>This too: New agreement to share faults between RF and PC due to arc in the klystron-modulator system has affected statistics.</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117922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ion run had fewer scheduled hours than last year, but approximately the same fraction spent in stable beams.</a:t>
            </a:r>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2442715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Lower share of target faults. More shorter faults significant</a:t>
            </a:r>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2076871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PSB has record high availability since we started monitoring.</a:t>
            </a:r>
          </a:p>
          <a:p>
            <a:r>
              <a:rPr lang="en-US" dirty="0"/>
              <a:t>Magnets </a:t>
            </a:r>
            <a:r>
              <a:rPr lang="en-US" dirty="0" err="1"/>
              <a:t>magnets</a:t>
            </a:r>
            <a:r>
              <a:rPr lang="en-US" dirty="0"/>
              <a:t> </a:t>
            </a:r>
            <a:r>
              <a:rPr lang="en-US" dirty="0" err="1"/>
              <a:t>magnets</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4243438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 has hit a record low for unavailability since we started recording faults. This has been consistently reducing since 2022.</a:t>
            </a:r>
          </a:p>
          <a:p>
            <a:endParaRPr lang="en-US" dirty="0"/>
          </a:p>
          <a:p>
            <a:r>
              <a:rPr lang="en-US" dirty="0"/>
              <a:t>Due to “continuous work and improvements from equipment experts and OP, combined with understanding and resolution of certain fault types (POPS, RF, ABT).</a:t>
            </a:r>
            <a:r>
              <a:rPr lang="en-GB" dirty="0"/>
              <a:t> Automatic restarts of cavities.</a:t>
            </a:r>
          </a:p>
          <a:p>
            <a:endParaRPr lang="en-GB" dirty="0"/>
          </a:p>
          <a:p>
            <a:r>
              <a:rPr lang="en-GB" dirty="0"/>
              <a:t>RF had ageing concerns but offset by automatic reset/restart. Consideration for implementation in SPS.</a:t>
            </a: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615208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SPS is overall the same as last year. The drop in contribution from the injector complex was compensated by a larger contribution from SPS itself.</a:t>
            </a:r>
            <a:endParaRPr lang="en-US" dirty="0"/>
          </a:p>
          <a:p>
            <a:endParaRPr lang="en-US" dirty="0"/>
          </a:p>
          <a:p>
            <a:r>
              <a:rPr lang="en-US" dirty="0"/>
              <a:t>RF had the largest down time due to a small number of long faults in cavities 1,3 and 6. Vacuum and magnets led to exchange of four dipoles.</a:t>
            </a:r>
          </a:p>
          <a:p>
            <a:endParaRPr lang="en-US" dirty="0"/>
          </a:p>
          <a:p>
            <a:r>
              <a:rPr lang="en-US" dirty="0"/>
              <a:t>Power Converters had no extremely long faults. Its 2</a:t>
            </a:r>
            <a:r>
              <a:rPr lang="en-US" baseline="30000" dirty="0"/>
              <a:t>nd</a:t>
            </a:r>
            <a:r>
              <a:rPr lang="en-US" dirty="0"/>
              <a:t> place came as a surprise. Worth taking a closer look.</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581652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Up to last week an excellent year, then the oven refill happened.</a:t>
            </a:r>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375801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0000"/>
                </a:solidFill>
              </a:rPr>
              <a:t>More issues on RF &amp; Extraction Systems. Experts are aware in both cases and mitigations foreseen in YETS24/25</a:t>
            </a:r>
          </a:p>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900480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year there were many great achievements and a lot of really impressive work. (Exceeded integrated luminosity target, etc. etc.)</a:t>
            </a:r>
          </a:p>
          <a:p>
            <a:r>
              <a:rPr lang="en-GB" dirty="0"/>
              <a:t>HOWEVER:</a:t>
            </a:r>
          </a:p>
          <a:p>
            <a:r>
              <a:rPr lang="en-GB" dirty="0"/>
              <a:t>For availability, the only real game-changer was avoiding one extremely long fault.</a:t>
            </a:r>
          </a:p>
          <a:p>
            <a:endParaRPr lang="en-GB" dirty="0"/>
          </a:p>
          <a:p>
            <a:r>
              <a:rPr lang="en-GB" dirty="0"/>
              <a:t>Moreover, other underlying trends are visible: </a:t>
            </a:r>
          </a:p>
          <a:p>
            <a:pPr marL="171450" indent="-171450">
              <a:buFontTx/>
              <a:buChar char="-"/>
            </a:pPr>
            <a:r>
              <a:rPr lang="en-GB" dirty="0"/>
              <a:t>Unavailability of medium-duration faults (2-10 h) have been steadily growing since 2017. </a:t>
            </a:r>
          </a:p>
          <a:p>
            <a:pPr marL="171450" indent="-171450">
              <a:buFontTx/>
              <a:buChar char="-"/>
            </a:pPr>
            <a:r>
              <a:rPr lang="en-GB" dirty="0"/>
              <a:t>Unavailability overall (removing extremely long faults) is also steadily increasing.</a:t>
            </a:r>
          </a:p>
          <a:p>
            <a:pPr marL="171450" indent="-171450">
              <a:buFontTx/>
              <a:buChar char="-"/>
            </a:pPr>
            <a:endParaRPr lang="en-GB" dirty="0"/>
          </a:p>
          <a:p>
            <a:pPr marL="0" indent="0">
              <a:buFontTx/>
              <a:buNone/>
            </a:pPr>
            <a:r>
              <a:rPr lang="en-GB" dirty="0"/>
              <a:t>QPS is big contributor. More faults recorded under “Other” has schedule access that was not previously considered down time, and heat load issues. Experiments has emulsion changes which did not previously exist.</a:t>
            </a:r>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229226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Protons: We had the longest schedule in proton physics this year since 2015, and also landed the highest percent of time spent in stable beams. </a:t>
            </a:r>
          </a:p>
          <a:p>
            <a:r>
              <a:rPr lang="en-GB"/>
              <a:t>Start counting proton run from first stable beams</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043116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BF57CDB-C2BD-7B44-AF3F-E53C413E493C}" type="datetime1">
              <a:rPr lang="de-CH" smtClean="0"/>
              <a:t>07.03.2025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Fault Tracking in 2024, Join Accelerator Performance Workshop (JAPW) 2024</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B1AF576-53F4-034E-B144-D88F6D371A0A}" type="datetime1">
              <a:rPr lang="de-CH" smtClean="0"/>
              <a:t>07.03.2025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Fault Tracking in 2024, Join Accelerator Performance Workshop (JAPW) 2024</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4D0C16C1-68AC-AF48-A1D2-ED93745BBE8D}" type="datetime1">
              <a:rPr lang="de-CH" smtClean="0"/>
              <a:t>07.03.2025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Fault Tracking in 2024, Join Accelerator Performance Workshop (JAPW) 2024</a:t>
            </a:r>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5EB3CE95-3BAA-D64F-B0F2-9323BC5BB2B8}" type="datetime1">
              <a:rPr lang="de-CH" smtClean="0"/>
              <a:t>07.03.2025</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Fault Tracking in 2024, Join Accelerator Performance Workshop (JAPW) 2024</a:t>
            </a:r>
            <a:endParaRPr lang="en-US"/>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7BACCE0-3600-FB4A-8F56-2FF9DE8373AB}" type="datetime1">
              <a:rPr lang="de-CH" smtClean="0"/>
              <a:t>07.03.2025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Fault Tracking in 2024, Join Accelerator Performance Workshop (JAPW) 2024</a:t>
            </a:r>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D246930-4405-7342-89E9-C85F95C3FFC9}" type="datetime1">
              <a:rPr lang="de-CH" smtClean="0"/>
              <a:t>07.03.2025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Fault Tracking in 2024, Join Accelerator Performance Workshop (JAPW) 2024</a:t>
            </a:r>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0C5582E-4413-B344-998F-F0E4103EB1DC}" type="datetime1">
              <a:rPr lang="de-CH" smtClean="0"/>
              <a:t>07.03.2025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Fault Tracking in 2024, Join Accelerator Performance Workshop (JAPW) 2024</a:t>
            </a:r>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8CBA5B6-2ADB-514A-9443-1FF75ECA5046}" type="datetime1">
              <a:rPr lang="de-CH" smtClean="0"/>
              <a:t>07.03.2025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Fault Tracking in 2024, Join Accelerator Performance Workshop (JAPW) 2024</a:t>
            </a:r>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3AACB1A3-CA94-2744-87AE-A2C65BB5EA06}" type="datetime1">
              <a:rPr lang="de-CH" smtClean="0"/>
              <a:t>07.03.2025</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398CF32B-2346-4B43-BC91-499DE46AD285}" type="datetime1">
              <a:rPr lang="de-CH" smtClean="0"/>
              <a:t>07.03.2025</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04FF47F9-51DE-9040-B697-A129231BEF75}" type="datetime1">
              <a:rPr lang="de-CH" smtClean="0"/>
              <a:t>07.03.2025</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F99C2BD5-E139-004D-9323-4AF60BEEF34E}" type="datetime1">
              <a:rPr lang="de-CH" smtClean="0"/>
              <a:t>07.03.2025</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Footer Placeholder 2"/>
          <p:cNvSpPr>
            <a:spLocks noGrp="1"/>
          </p:cNvSpPr>
          <p:nvPr>
            <p:ph type="ftr" sz="quarter" idx="3"/>
          </p:nvPr>
        </p:nvSpPr>
        <p:spPr>
          <a:xfrm>
            <a:off x="1202725" y="6356351"/>
            <a:ext cx="9568417"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algn="l"/>
            <a:r>
              <a:rPr lang="en-GB"/>
              <a:t>Fault Tracking in 2024, Join Accelerator Performance Workshop (JAPW) 2024</a:t>
            </a:r>
            <a:endParaRPr lang="en-US"/>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3969633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861B45C-EB61-6247-A564-9C3793EDC91E}" type="datetime1">
              <a:rPr lang="de-CH" smtClean="0"/>
              <a:t>07.03.2025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6759192-45D0-1447-9E14-A3AB3FC12DF8}" type="datetime1">
              <a:rPr lang="de-CH" smtClean="0"/>
              <a:t>07.03.2025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A605F68-4F27-F149-AD48-D065FD3DFDA8}" type="datetime1">
              <a:rPr lang="de-CH" smtClean="0"/>
              <a:t>07.03.2025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EE73740-A4E9-414A-BCC2-4E936C8479EA}" type="datetime1">
              <a:rPr lang="de-CH" smtClean="0"/>
              <a:t>07.03.2025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3B22BF27-1F5D-A942-A232-3763FE70B7F6}" type="datetime1">
              <a:rPr lang="de-CH" smtClean="0"/>
              <a:t>07.03.2025</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B5E2DF-965D-B84A-AE90-111845258ED4}" type="datetime1">
              <a:rPr lang="de-CH" smtClean="0"/>
              <a:t>07.03.2025</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7F464C6C-5A2D-6A4F-9F6E-36BA10820EB7}" type="datetime1">
              <a:rPr lang="de-CH" smtClean="0"/>
              <a:t>07.03.2025</a:t>
            </a:fld>
            <a:endParaRPr lang="en-US"/>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a:t>Slide </a:t>
            </a:r>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GB"/>
              <a:t>Fault Tracking in 2024, Join Accelerator Performance Workshop (JAPW) 2024</a:t>
            </a:r>
            <a:endParaRPr lang="en-US"/>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1485823/"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0.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hyperlink" Target="https://aft-stats.web.cern.ch/" TargetMode="External"/><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hyperlink" Target="mailto:lukas.Felsberger@cern.ch" TargetMode="External"/><Relationship Id="rId4" Type="http://schemas.openxmlformats.org/officeDocument/2006/relationships/hyperlink" Target="mailto:jack.heron@cern.ch"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hyperlink" Target="https://gitlab.cern.ch/mpe-reliability-tools/aft_processing/-/tree/v2/output?ref_type=heads"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indico.cern.ch/event/1466640/"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0.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Fault Tracking in 2024</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8" y="4907874"/>
            <a:ext cx="11376026" cy="1292901"/>
          </a:xfrm>
        </p:spPr>
        <p:txBody>
          <a:bodyPr vert="horz" lIns="0" tIns="0" rIns="0" bIns="0" rtlCol="0" anchor="t">
            <a:noAutofit/>
          </a:bodyPr>
          <a:lstStyle/>
          <a:p>
            <a:r>
              <a:rPr lang="en-GB" dirty="0"/>
              <a:t>Jack Heron, Lukas Felsberger, Daniel Wollmann, Jan </a:t>
            </a:r>
            <a:r>
              <a:rPr lang="en-GB" dirty="0" err="1"/>
              <a:t>Uythoven</a:t>
            </a:r>
            <a:r>
              <a:rPr lang="en-GB" dirty="0"/>
              <a:t>, Bettina </a:t>
            </a:r>
            <a:r>
              <a:rPr lang="en-GB" dirty="0" err="1"/>
              <a:t>Mikulec</a:t>
            </a:r>
            <a:r>
              <a:rPr lang="en-GB" dirty="0"/>
              <a:t>, Anti </a:t>
            </a:r>
            <a:r>
              <a:rPr lang="en-GB" dirty="0" err="1"/>
              <a:t>Asko</a:t>
            </a:r>
            <a:endParaRPr lang="en-GB" dirty="0"/>
          </a:p>
          <a:p>
            <a:r>
              <a:rPr lang="en-GB" b="0" dirty="0">
                <a:ea typeface="+mn-lt"/>
                <a:cs typeface="+mn-lt"/>
              </a:rPr>
              <a:t>Many thanks to inputs from OP colleagues, Machine Coordinators &amp; System Experts</a:t>
            </a:r>
            <a:endParaRPr lang="en-GB" dirty="0"/>
          </a:p>
          <a:p>
            <a:r>
              <a:rPr lang="en-GB" dirty="0"/>
              <a:t>10.12.2024</a:t>
            </a:r>
            <a:endParaRPr lang="en-GB" dirty="0">
              <a:cs typeface="Arial"/>
            </a:endParaRP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1541F3-EF83-8C66-5EB4-7960B0CC3D06}"/>
              </a:ext>
            </a:extLst>
          </p:cNvPr>
          <p:cNvSpPr>
            <a:spLocks noGrp="1"/>
          </p:cNvSpPr>
          <p:nvPr>
            <p:ph type="title"/>
          </p:nvPr>
        </p:nvSpPr>
        <p:spPr>
          <a:xfrm>
            <a:off x="258961" y="316606"/>
            <a:ext cx="11376025" cy="1065742"/>
          </a:xfrm>
        </p:spPr>
        <p:txBody>
          <a:bodyPr/>
          <a:lstStyle/>
          <a:p>
            <a:r>
              <a:rPr lang="en-US" dirty="0"/>
              <a:t>Proton Injectors - Conclusions</a:t>
            </a:r>
            <a:endParaRPr lang="en-GB" dirty="0"/>
          </a:p>
        </p:txBody>
      </p:sp>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EA0E4853-154D-B449-A63D-2A3F514DFADA}"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10</a:t>
            </a:fld>
            <a:endParaRPr lang="en-US"/>
          </a:p>
        </p:txBody>
      </p:sp>
      <p:sp>
        <p:nvSpPr>
          <p:cNvPr id="11" name="Content Placeholder 10">
            <a:extLst>
              <a:ext uri="{FF2B5EF4-FFF2-40B4-BE49-F238E27FC236}">
                <a16:creationId xmlns:a16="http://schemas.microsoft.com/office/drawing/2014/main" id="{7013B6EB-6D97-C17C-77AB-A2C45CD10079}"/>
              </a:ext>
            </a:extLst>
          </p:cNvPr>
          <p:cNvSpPr>
            <a:spLocks noGrp="1"/>
          </p:cNvSpPr>
          <p:nvPr>
            <p:ph idx="1"/>
          </p:nvPr>
        </p:nvSpPr>
        <p:spPr>
          <a:xfrm>
            <a:off x="258962" y="1952398"/>
            <a:ext cx="11376024" cy="3950171"/>
          </a:xfrm>
        </p:spPr>
        <p:txBody>
          <a:bodyPr>
            <a:normAutofit/>
          </a:bodyPr>
          <a:lstStyle/>
          <a:p>
            <a:r>
              <a:rPr lang="en-US" dirty="0"/>
              <a:t>PSB and PS: </a:t>
            </a:r>
            <a:r>
              <a:rPr lang="en-US" b="0" dirty="0"/>
              <a:t>Record high availability! ( 98.4 %, 96.7 % )</a:t>
            </a:r>
          </a:p>
          <a:p>
            <a:pPr marL="0" indent="0">
              <a:buNone/>
            </a:pPr>
            <a:endParaRPr lang="en-US" dirty="0"/>
          </a:p>
          <a:p>
            <a:r>
              <a:rPr lang="en-US" dirty="0"/>
              <a:t>LINAC4 and SPS: </a:t>
            </a:r>
            <a:r>
              <a:rPr lang="en-US" b="0" dirty="0"/>
              <a:t>Availability stable and high ( 97.3 %, 91.1 % )</a:t>
            </a:r>
          </a:p>
          <a:p>
            <a:pPr marL="0" indent="0">
              <a:buNone/>
            </a:pPr>
            <a:endParaRPr lang="en-US" dirty="0"/>
          </a:p>
          <a:p>
            <a:r>
              <a:rPr lang="en-US" dirty="0"/>
              <a:t>Variations are mainly from single-event long-duration faults (see appendix)</a:t>
            </a:r>
          </a:p>
          <a:p>
            <a:endParaRPr lang="en-US" dirty="0"/>
          </a:p>
          <a:p>
            <a:r>
              <a:rPr lang="en-US" dirty="0"/>
              <a:t>Warm magnet consolidation effort is underway. Long down times may persist.</a:t>
            </a:r>
          </a:p>
          <a:p>
            <a:pPr lvl="1"/>
            <a:r>
              <a:rPr lang="en-US" sz="1600" dirty="0"/>
              <a:t>See 360</a:t>
            </a:r>
            <a:r>
              <a:rPr lang="en-US" sz="1600" baseline="30000" dirty="0"/>
              <a:t>th</a:t>
            </a:r>
            <a:r>
              <a:rPr lang="en-US" sz="1600" dirty="0"/>
              <a:t> IEFC meeting 13 Dec 2024 </a:t>
            </a:r>
            <a:r>
              <a:rPr lang="en-US" sz="1600" dirty="0">
                <a:hlinkClick r:id="rId2"/>
              </a:rPr>
              <a:t>https://indico.cern.ch/event/1485823/</a:t>
            </a:r>
            <a:endParaRPr lang="en-US" sz="1600" dirty="0"/>
          </a:p>
          <a:p>
            <a:pPr lvl="1"/>
            <a:endParaRPr lang="en-US" dirty="0"/>
          </a:p>
        </p:txBody>
      </p:sp>
    </p:spTree>
    <p:extLst>
      <p:ext uri="{BB962C8B-B14F-4D97-AF65-F5344CB8AC3E}">
        <p14:creationId xmlns:p14="http://schemas.microsoft.com/office/powerpoint/2010/main" val="2461604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9BFA6-E446-4F69-C9B9-33E244B47E86}"/>
              </a:ext>
            </a:extLst>
          </p:cNvPr>
          <p:cNvSpPr>
            <a:spLocks noGrp="1"/>
          </p:cNvSpPr>
          <p:nvPr>
            <p:ph type="title"/>
          </p:nvPr>
        </p:nvSpPr>
        <p:spPr/>
        <p:txBody>
          <a:bodyPr/>
          <a:lstStyle/>
          <a:p>
            <a:r>
              <a:rPr lang="en-GB" dirty="0"/>
              <a:t>Ion Injectors</a:t>
            </a:r>
          </a:p>
        </p:txBody>
      </p:sp>
      <p:sp>
        <p:nvSpPr>
          <p:cNvPr id="3" name="Text Placeholder 2">
            <a:extLst>
              <a:ext uri="{FF2B5EF4-FFF2-40B4-BE49-F238E27FC236}">
                <a16:creationId xmlns:a16="http://schemas.microsoft.com/office/drawing/2014/main" id="{C1C53448-103B-08F2-272D-4ECCD3DCFAE6}"/>
              </a:ext>
            </a:extLst>
          </p:cNvPr>
          <p:cNvSpPr>
            <a:spLocks noGrp="1"/>
          </p:cNvSpPr>
          <p:nvPr>
            <p:ph type="body" idx="1"/>
          </p:nvPr>
        </p:nvSpPr>
        <p:spPr/>
        <p:txBody>
          <a:bodyPr/>
          <a:lstStyle/>
          <a:p>
            <a:r>
              <a:rPr lang="en-GB" dirty="0"/>
              <a:t>Acknowledgment: Richard Scrivens, Richard Scrivens, Theodoros Argyropoulos, Oliver Hans </a:t>
            </a:r>
          </a:p>
        </p:txBody>
      </p:sp>
      <p:sp>
        <p:nvSpPr>
          <p:cNvPr id="4" name="Date Placeholder 3">
            <a:extLst>
              <a:ext uri="{FF2B5EF4-FFF2-40B4-BE49-F238E27FC236}">
                <a16:creationId xmlns:a16="http://schemas.microsoft.com/office/drawing/2014/main" id="{71155670-91B2-A8EC-BD3A-33AC0065B84D}"/>
              </a:ext>
            </a:extLst>
          </p:cNvPr>
          <p:cNvSpPr>
            <a:spLocks noGrp="1"/>
          </p:cNvSpPr>
          <p:nvPr>
            <p:ph type="dt" sz="half" idx="10"/>
          </p:nvPr>
        </p:nvSpPr>
        <p:spPr/>
        <p:txBody>
          <a:bodyPr/>
          <a:lstStyle/>
          <a:p>
            <a:fld id="{E4175154-9573-D44E-93A3-5378815252FC}" type="datetime1">
              <a:rPr lang="de-CH" smtClean="0"/>
              <a:t>07.03.2025</a:t>
            </a:fld>
            <a:endParaRPr lang="en-US"/>
          </a:p>
        </p:txBody>
      </p:sp>
      <p:sp>
        <p:nvSpPr>
          <p:cNvPr id="5" name="Footer Placeholder 4">
            <a:extLst>
              <a:ext uri="{FF2B5EF4-FFF2-40B4-BE49-F238E27FC236}">
                <a16:creationId xmlns:a16="http://schemas.microsoft.com/office/drawing/2014/main" id="{586A2E60-52C3-CA73-1CBF-A502288B81FB}"/>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508D91D3-266A-3FB9-53DE-46911DB5CB4F}"/>
              </a:ext>
            </a:extLst>
          </p:cNvPr>
          <p:cNvSpPr>
            <a:spLocks noGrp="1"/>
          </p:cNvSpPr>
          <p:nvPr>
            <p:ph type="sldNum" sz="quarter" idx="12"/>
          </p:nvPr>
        </p:nvSpPr>
        <p:spPr/>
        <p:txBody>
          <a:bodyPr/>
          <a:lstStyle/>
          <a:p>
            <a:fld id="{36B5EA5A-BC32-A742-B11B-8E7414D5B535}" type="slidenum">
              <a:rPr lang="en-US" smtClean="0"/>
              <a:pPr/>
              <a:t>11</a:t>
            </a:fld>
            <a:endParaRPr lang="en-US"/>
          </a:p>
        </p:txBody>
      </p:sp>
      <p:sp>
        <p:nvSpPr>
          <p:cNvPr id="7" name="Content Placeholder 2">
            <a:extLst>
              <a:ext uri="{FF2B5EF4-FFF2-40B4-BE49-F238E27FC236}">
                <a16:creationId xmlns:a16="http://schemas.microsoft.com/office/drawing/2014/main" id="{AC786DD3-7629-63BC-04FD-1A534E333737}"/>
              </a:ext>
            </a:extLst>
          </p:cNvPr>
          <p:cNvSpPr txBox="1">
            <a:spLocks/>
          </p:cNvSpPr>
          <p:nvPr/>
        </p:nvSpPr>
        <p:spPr>
          <a:xfrm>
            <a:off x="6009799" y="162896"/>
            <a:ext cx="6356795" cy="4009609"/>
          </a:xfrm>
          <a:prstGeom prst="rect">
            <a:avLst/>
          </a:prstGeom>
        </p:spPr>
        <p:txBody>
          <a:bodyPr vert="horz" lIns="0" tIns="0" rIns="0" bIns="0" rtlCol="0">
            <a:normAutofit/>
          </a:bodyPr>
          <a:lstStyle>
            <a:defPPr>
              <a:defRPr lang="en-US"/>
            </a:defPPr>
            <a:lvl1pPr marL="0" indent="0" algn="l" defTabSz="1219170" rtl="0" eaLnBrk="1" latinLnBrk="0" hangingPunct="1">
              <a:lnSpc>
                <a:spcPct val="90000"/>
              </a:lnSpc>
              <a:spcBef>
                <a:spcPts val="1000"/>
              </a:spcBef>
              <a:spcAft>
                <a:spcPts val="0"/>
              </a:spcAft>
              <a:buFont typeface="Arial"/>
              <a:buNone/>
              <a:tabLst/>
              <a:defRPr sz="2400" b="1" kern="1200">
                <a:solidFill>
                  <a:schemeClr val="tx1"/>
                </a:solidFill>
                <a:latin typeface="+mn-lt"/>
                <a:ea typeface="+mn-ea"/>
                <a:cs typeface="+mn-cs"/>
              </a:defRPr>
            </a:lvl1pPr>
            <a:lvl2pPr marL="609585" indent="0" algn="l" defTabSz="1219170" rtl="0" eaLnBrk="1" latinLnBrk="0" hangingPunct="1">
              <a:lnSpc>
                <a:spcPct val="100000"/>
              </a:lnSpc>
              <a:spcBef>
                <a:spcPts val="500"/>
              </a:spcBef>
              <a:spcAft>
                <a:spcPts val="300"/>
              </a:spcAft>
              <a:buFont typeface="Arial" charset="0"/>
              <a:buNone/>
              <a:tabLst/>
              <a:defRPr sz="2400" kern="1200">
                <a:solidFill>
                  <a:schemeClr val="tx1"/>
                </a:solidFill>
                <a:latin typeface="+mn-lt"/>
                <a:ea typeface="+mn-ea"/>
                <a:cs typeface="+mn-cs"/>
              </a:defRPr>
            </a:lvl2pPr>
            <a:lvl3pPr marL="1219170"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3pPr>
            <a:lvl4pPr marL="1828754"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4pPr>
            <a:lvl5pPr marL="243833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3047924"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6pPr>
            <a:lvl7pPr marL="365750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7pPr>
            <a:lvl8pPr marL="4267093"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8pPr>
            <a:lvl9pPr marL="4876678"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9pPr>
          </a:lstStyle>
          <a:p>
            <a:pPr marL="457200" indent="-457200">
              <a:buFont typeface="+mj-lt"/>
              <a:buAutoNum type="arabicPeriod"/>
            </a:pPr>
            <a:r>
              <a:rPr lang="en-US" sz="2000" dirty="0">
                <a:solidFill>
                  <a:srgbClr val="C00000"/>
                </a:solidFill>
              </a:rPr>
              <a:t>Statistics:</a:t>
            </a:r>
          </a:p>
          <a:p>
            <a:pPr marL="1066785" lvl="1" indent="-457200">
              <a:buFont typeface="+mj-lt"/>
              <a:buAutoNum type="alphaLcParenR"/>
            </a:pPr>
            <a:r>
              <a:rPr lang="en-US" sz="2000" dirty="0">
                <a:solidFill>
                  <a:schemeClr val="tx1">
                    <a:lumMod val="40000"/>
                    <a:lumOff val="60000"/>
                  </a:schemeClr>
                </a:solidFill>
              </a:rPr>
              <a:t>Proton injectors</a:t>
            </a:r>
          </a:p>
          <a:p>
            <a:pPr marL="1066785" lvl="1" indent="-457200">
              <a:buFont typeface="+mj-lt"/>
              <a:buAutoNum type="alphaLcParenR"/>
            </a:pPr>
            <a:r>
              <a:rPr lang="en-US" sz="2000" dirty="0">
                <a:solidFill>
                  <a:srgbClr val="C00000"/>
                </a:solidFill>
              </a:rPr>
              <a:t>Ion injectors</a:t>
            </a:r>
          </a:p>
          <a:p>
            <a:pPr marL="1066785" lvl="1" indent="-457200">
              <a:buFont typeface="+mj-lt"/>
              <a:buAutoNum type="alphaLcParenR"/>
            </a:pPr>
            <a:r>
              <a:rPr lang="en-US" sz="2000" dirty="0">
                <a:solidFill>
                  <a:schemeClr val="tx1">
                    <a:lumMod val="40000"/>
                    <a:lumOff val="60000"/>
                  </a:schemeClr>
                </a:solidFill>
              </a:rPr>
              <a:t>LHC</a:t>
            </a:r>
          </a:p>
          <a:p>
            <a:pPr marL="1066785" lvl="1" indent="-457200">
              <a:buFont typeface="+mj-lt"/>
              <a:buAutoNum type="alphaLcParenR"/>
            </a:pPr>
            <a:r>
              <a:rPr lang="en-US" sz="2000" dirty="0">
                <a:solidFill>
                  <a:schemeClr val="tx1">
                    <a:lumMod val="40000"/>
                    <a:lumOff val="60000"/>
                  </a:schemeClr>
                </a:solidFill>
              </a:rPr>
              <a:t>AD/ELENA</a:t>
            </a:r>
          </a:p>
          <a:p>
            <a:pPr marL="1066785" lvl="1" indent="-457200">
              <a:buFont typeface="+mj-lt"/>
              <a:buAutoNum type="alphaLcParenR"/>
            </a:pPr>
            <a:r>
              <a:rPr lang="en-US" sz="2000" dirty="0">
                <a:solidFill>
                  <a:schemeClr val="tx1">
                    <a:lumMod val="40000"/>
                    <a:lumOff val="60000"/>
                  </a:schemeClr>
                </a:solidFill>
              </a:rPr>
              <a:t>ISOLDE</a:t>
            </a:r>
          </a:p>
          <a:p>
            <a:pPr marL="1066785" lvl="1" indent="-457200">
              <a:buFont typeface="+mj-lt"/>
              <a:buAutoNum type="alphaLcParenR"/>
            </a:pPr>
            <a:r>
              <a:rPr lang="en-US" sz="2000" dirty="0">
                <a:solidFill>
                  <a:schemeClr val="tx1">
                    <a:lumMod val="40000"/>
                    <a:lumOff val="60000"/>
                  </a:schemeClr>
                </a:solidFill>
              </a:rPr>
              <a:t>EA/NA</a:t>
            </a:r>
          </a:p>
          <a:p>
            <a:pPr marL="457200" indent="-457200">
              <a:buFont typeface="+mj-lt"/>
              <a:buAutoNum type="arabicPeriod"/>
            </a:pPr>
            <a:r>
              <a:rPr lang="en-US" sz="2000" dirty="0">
                <a:solidFill>
                  <a:schemeClr val="tx1">
                    <a:lumMod val="40000"/>
                    <a:lumOff val="60000"/>
                  </a:schemeClr>
                </a:solidFill>
              </a:rPr>
              <a:t>What is AFT “actually” offering?</a:t>
            </a:r>
          </a:p>
          <a:p>
            <a:pPr marL="457200" indent="-457200">
              <a:buFont typeface="+mj-lt"/>
              <a:buAutoNum type="arabicPeriod"/>
            </a:pPr>
            <a:r>
              <a:rPr lang="en-US" sz="2000" dirty="0">
                <a:solidFill>
                  <a:schemeClr val="tx1">
                    <a:lumMod val="40000"/>
                    <a:lumOff val="60000"/>
                  </a:schemeClr>
                </a:solidFill>
              </a:rPr>
              <a:t>Addressing Feedback from the Community</a:t>
            </a:r>
          </a:p>
          <a:p>
            <a:pPr marL="457200" indent="-457200">
              <a:buFont typeface="+mj-lt"/>
              <a:buAutoNum type="arabicPeriod"/>
            </a:pPr>
            <a:endParaRPr lang="en-US" dirty="0">
              <a:solidFill>
                <a:schemeClr val="tx1">
                  <a:lumMod val="40000"/>
                  <a:lumOff val="60000"/>
                </a:schemeClr>
              </a:solidFill>
            </a:endParaRPr>
          </a:p>
        </p:txBody>
      </p:sp>
    </p:spTree>
    <p:extLst>
      <p:ext uri="{BB962C8B-B14F-4D97-AF65-F5344CB8AC3E}">
        <p14:creationId xmlns:p14="http://schemas.microsoft.com/office/powerpoint/2010/main" val="708652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D3DDB4-9A52-8578-A9E1-ADE6D8C868EB}"/>
              </a:ext>
            </a:extLst>
          </p:cNvPr>
          <p:cNvSpPr>
            <a:spLocks noGrp="1"/>
          </p:cNvSpPr>
          <p:nvPr>
            <p:ph idx="1"/>
          </p:nvPr>
        </p:nvSpPr>
        <p:spPr>
          <a:xfrm>
            <a:off x="407988" y="2870456"/>
            <a:ext cx="5176734" cy="1836737"/>
          </a:xfrm>
        </p:spPr>
        <p:txBody>
          <a:bodyPr/>
          <a:lstStyle/>
          <a:p>
            <a:r>
              <a:rPr lang="en-GB" dirty="0"/>
              <a:t>When LHC, North Area and East Area get ions</a:t>
            </a:r>
          </a:p>
          <a:p>
            <a:pPr lvl="1"/>
            <a:r>
              <a:rPr lang="en-US" dirty="0">
                <a:sym typeface="Wingdings" panose="05000000000000000000" pitchFamily="2" charset="2"/>
              </a:rPr>
              <a:t>only 4 weeks in 2024  ‘weak’ statistics. Graphs are not to be overinterpreted.</a:t>
            </a:r>
          </a:p>
          <a:p>
            <a:pPr lvl="1"/>
            <a:r>
              <a:rPr lang="en-US" dirty="0">
                <a:sym typeface="Wingdings" panose="05000000000000000000" pitchFamily="2" charset="2"/>
              </a:rPr>
              <a:t>Review AFT periods for next year?</a:t>
            </a:r>
          </a:p>
          <a:p>
            <a:pPr lvl="1"/>
            <a:endParaRPr lang="en-US" dirty="0"/>
          </a:p>
        </p:txBody>
      </p:sp>
      <p:sp>
        <p:nvSpPr>
          <p:cNvPr id="3" name="Title 2">
            <a:extLst>
              <a:ext uri="{FF2B5EF4-FFF2-40B4-BE49-F238E27FC236}">
                <a16:creationId xmlns:a16="http://schemas.microsoft.com/office/drawing/2014/main" id="{B21E0A12-D226-0F6C-EC04-0D4A7EFE13EC}"/>
              </a:ext>
            </a:extLst>
          </p:cNvPr>
          <p:cNvSpPr>
            <a:spLocks noGrp="1"/>
          </p:cNvSpPr>
          <p:nvPr>
            <p:ph type="title"/>
          </p:nvPr>
        </p:nvSpPr>
        <p:spPr/>
        <p:txBody>
          <a:bodyPr/>
          <a:lstStyle/>
          <a:p>
            <a:r>
              <a:rPr lang="de-DE"/>
              <a:t>Ion </a:t>
            </a:r>
            <a:r>
              <a:rPr lang="de-DE" err="1"/>
              <a:t>Injectors</a:t>
            </a:r>
            <a:r>
              <a:rPr lang="de-DE"/>
              <a:t> – LINAC3 &amp; LEIR</a:t>
            </a:r>
            <a:endParaRPr lang="en-US"/>
          </a:p>
        </p:txBody>
      </p:sp>
      <p:sp>
        <p:nvSpPr>
          <p:cNvPr id="4" name="Date Placeholder 3">
            <a:extLst>
              <a:ext uri="{FF2B5EF4-FFF2-40B4-BE49-F238E27FC236}">
                <a16:creationId xmlns:a16="http://schemas.microsoft.com/office/drawing/2014/main" id="{45734825-923A-7468-C706-76DA5B7D56EF}"/>
              </a:ext>
            </a:extLst>
          </p:cNvPr>
          <p:cNvSpPr>
            <a:spLocks noGrp="1"/>
          </p:cNvSpPr>
          <p:nvPr>
            <p:ph type="dt" sz="half" idx="10"/>
          </p:nvPr>
        </p:nvSpPr>
        <p:spPr/>
        <p:txBody>
          <a:bodyPr/>
          <a:lstStyle/>
          <a:p>
            <a:fld id="{81A13B64-63ED-A543-9C02-C766BC22744E}" type="datetime1">
              <a:rPr lang="de-CH" smtClean="0"/>
              <a:t>07.03.2025</a:t>
            </a:fld>
            <a:endParaRPr lang="en-US"/>
          </a:p>
        </p:txBody>
      </p:sp>
      <p:sp>
        <p:nvSpPr>
          <p:cNvPr id="5" name="Footer Placeholder 4">
            <a:extLst>
              <a:ext uri="{FF2B5EF4-FFF2-40B4-BE49-F238E27FC236}">
                <a16:creationId xmlns:a16="http://schemas.microsoft.com/office/drawing/2014/main" id="{5F7E5414-0D84-9E20-DFB4-85E87542A2C3}"/>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C9F020D5-C6B6-58AE-2908-75138497F530}"/>
              </a:ext>
            </a:extLst>
          </p:cNvPr>
          <p:cNvSpPr>
            <a:spLocks noGrp="1"/>
          </p:cNvSpPr>
          <p:nvPr>
            <p:ph type="sldNum" sz="quarter" idx="12"/>
          </p:nvPr>
        </p:nvSpPr>
        <p:spPr/>
        <p:txBody>
          <a:bodyPr/>
          <a:lstStyle/>
          <a:p>
            <a:fld id="{36B5EA5A-BC32-A742-B11B-8E7414D5B535}" type="slidenum">
              <a:rPr lang="en-US" smtClean="0"/>
              <a:pPr/>
              <a:t>12</a:t>
            </a:fld>
            <a:endParaRPr lang="en-US"/>
          </a:p>
        </p:txBody>
      </p:sp>
      <p:pic>
        <p:nvPicPr>
          <p:cNvPr id="8" name="Picture 7">
            <a:extLst>
              <a:ext uri="{FF2B5EF4-FFF2-40B4-BE49-F238E27FC236}">
                <a16:creationId xmlns:a16="http://schemas.microsoft.com/office/drawing/2014/main" id="{DD946A8F-453E-F960-5E48-5FF14C38433A}"/>
              </a:ext>
            </a:extLst>
          </p:cNvPr>
          <p:cNvPicPr>
            <a:picLocks noChangeAspect="1"/>
          </p:cNvPicPr>
          <p:nvPr/>
        </p:nvPicPr>
        <p:blipFill>
          <a:blip r:embed="rId2"/>
          <a:stretch>
            <a:fillRect/>
          </a:stretch>
        </p:blipFill>
        <p:spPr>
          <a:xfrm>
            <a:off x="5658512" y="1439335"/>
            <a:ext cx="6356507" cy="4433967"/>
          </a:xfrm>
          <a:prstGeom prst="rect">
            <a:avLst/>
          </a:prstGeom>
        </p:spPr>
      </p:pic>
    </p:spTree>
    <p:extLst>
      <p:ext uri="{BB962C8B-B14F-4D97-AF65-F5344CB8AC3E}">
        <p14:creationId xmlns:p14="http://schemas.microsoft.com/office/powerpoint/2010/main" val="2058370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86CE40-8EED-596D-D0C6-351508FC0B9A}"/>
              </a:ext>
            </a:extLst>
          </p:cNvPr>
          <p:cNvSpPr>
            <a:spLocks noGrp="1"/>
          </p:cNvSpPr>
          <p:nvPr>
            <p:ph idx="1"/>
          </p:nvPr>
        </p:nvSpPr>
        <p:spPr>
          <a:xfrm>
            <a:off x="349046" y="5611473"/>
            <a:ext cx="11267768" cy="768537"/>
          </a:xfrm>
        </p:spPr>
        <p:txBody>
          <a:bodyPr>
            <a:normAutofit fontScale="92500" lnSpcReduction="10000"/>
          </a:bodyPr>
          <a:lstStyle/>
          <a:p>
            <a:pPr>
              <a:lnSpc>
                <a:spcPct val="120000"/>
              </a:lnSpc>
            </a:pPr>
            <a:r>
              <a:rPr lang="en-US" dirty="0"/>
              <a:t>Up to last week it was an excellent year</a:t>
            </a:r>
          </a:p>
          <a:p>
            <a:pPr>
              <a:lnSpc>
                <a:spcPct val="120000"/>
              </a:lnSpc>
            </a:pPr>
            <a:r>
              <a:rPr lang="en-GB" dirty="0">
                <a:solidFill>
                  <a:srgbClr val="000000"/>
                </a:solidFill>
              </a:rPr>
              <a:t>Long term strategy needed for long lead time spares in ion source</a:t>
            </a:r>
          </a:p>
        </p:txBody>
      </p:sp>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68B60EFA-5B85-B84E-9F22-3759B52953A1}"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13</a:t>
            </a:fld>
            <a:endParaRPr lang="en-US"/>
          </a:p>
        </p:txBody>
      </p:sp>
      <p:pic>
        <p:nvPicPr>
          <p:cNvPr id="7" name="Picture 6" descr="A graph of a number of numbers and a bar chart&#10;&#10;Description automatically generated with medium confidence">
            <a:extLst>
              <a:ext uri="{FF2B5EF4-FFF2-40B4-BE49-F238E27FC236}">
                <a16:creationId xmlns:a16="http://schemas.microsoft.com/office/drawing/2014/main" id="{9B8F0778-C4D1-8692-67CF-8C89445DC840}"/>
              </a:ext>
            </a:extLst>
          </p:cNvPr>
          <p:cNvPicPr>
            <a:picLocks noChangeAspect="1"/>
          </p:cNvPicPr>
          <p:nvPr/>
        </p:nvPicPr>
        <p:blipFill>
          <a:blip r:embed="rId3"/>
          <a:stretch>
            <a:fillRect/>
          </a:stretch>
        </p:blipFill>
        <p:spPr>
          <a:xfrm>
            <a:off x="-1" y="8244"/>
            <a:ext cx="10608903" cy="5583552"/>
          </a:xfrm>
          <a:prstGeom prst="rect">
            <a:avLst/>
          </a:prstGeom>
        </p:spPr>
      </p:pic>
      <p:sp>
        <p:nvSpPr>
          <p:cNvPr id="15" name="TextBox 14">
            <a:extLst>
              <a:ext uri="{FF2B5EF4-FFF2-40B4-BE49-F238E27FC236}">
                <a16:creationId xmlns:a16="http://schemas.microsoft.com/office/drawing/2014/main" id="{ED0CDA54-1695-2E1F-CEAE-5EDFB9CB0BB6}"/>
              </a:ext>
            </a:extLst>
          </p:cNvPr>
          <p:cNvSpPr txBox="1"/>
          <p:nvPr/>
        </p:nvSpPr>
        <p:spPr>
          <a:xfrm>
            <a:off x="10597607" y="2923130"/>
            <a:ext cx="1594394" cy="738664"/>
          </a:xfrm>
          <a:prstGeom prst="rect">
            <a:avLst/>
          </a:prstGeom>
          <a:noFill/>
        </p:spPr>
        <p:txBody>
          <a:bodyPr wrap="square" rtlCol="0">
            <a:spAutoFit/>
          </a:bodyPr>
          <a:lstStyle/>
          <a:p>
            <a:r>
              <a:rPr lang="en-GB" sz="1400" dirty="0">
                <a:solidFill>
                  <a:srgbClr val="C00000"/>
                </a:solidFill>
              </a:rPr>
              <a:t>‘Unplanned’ oven refill in last week of operation</a:t>
            </a:r>
          </a:p>
        </p:txBody>
      </p:sp>
      <p:sp>
        <p:nvSpPr>
          <p:cNvPr id="19" name="Right Brace 18">
            <a:extLst>
              <a:ext uri="{FF2B5EF4-FFF2-40B4-BE49-F238E27FC236}">
                <a16:creationId xmlns:a16="http://schemas.microsoft.com/office/drawing/2014/main" id="{295D1B9F-44D7-60E5-B3D9-33C0FDB0A28F}"/>
              </a:ext>
            </a:extLst>
          </p:cNvPr>
          <p:cNvSpPr/>
          <p:nvPr/>
        </p:nvSpPr>
        <p:spPr>
          <a:xfrm>
            <a:off x="10328750" y="2455359"/>
            <a:ext cx="280151" cy="1391812"/>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A8419C37-7006-3B3C-4C57-2D9FA45EDC24}"/>
              </a:ext>
            </a:extLst>
          </p:cNvPr>
          <p:cNvSpPr txBox="1"/>
          <p:nvPr/>
        </p:nvSpPr>
        <p:spPr>
          <a:xfrm>
            <a:off x="8743086" y="3021618"/>
            <a:ext cx="816123" cy="523220"/>
          </a:xfrm>
          <a:prstGeom prst="rect">
            <a:avLst/>
          </a:prstGeom>
          <a:noFill/>
        </p:spPr>
        <p:txBody>
          <a:bodyPr wrap="square" rtlCol="0">
            <a:spAutoFit/>
          </a:bodyPr>
          <a:lstStyle/>
          <a:p>
            <a:r>
              <a:rPr lang="en-GB" sz="1400" dirty="0">
                <a:solidFill>
                  <a:srgbClr val="FF0000"/>
                </a:solidFill>
              </a:rPr>
              <a:t>RF cavity 1</a:t>
            </a:r>
          </a:p>
        </p:txBody>
      </p:sp>
      <p:sp>
        <p:nvSpPr>
          <p:cNvPr id="9" name="Right Brace 8">
            <a:extLst>
              <a:ext uri="{FF2B5EF4-FFF2-40B4-BE49-F238E27FC236}">
                <a16:creationId xmlns:a16="http://schemas.microsoft.com/office/drawing/2014/main" id="{89C3A058-FE29-C4BE-DE64-7B81B2CECBF3}"/>
              </a:ext>
            </a:extLst>
          </p:cNvPr>
          <p:cNvSpPr/>
          <p:nvPr/>
        </p:nvSpPr>
        <p:spPr>
          <a:xfrm>
            <a:off x="8594423" y="3077736"/>
            <a:ext cx="280151" cy="994032"/>
          </a:xfrm>
          <a:prstGeom prst="rightBrace">
            <a:avLst>
              <a:gd name="adj1" fmla="val 8333"/>
              <a:gd name="adj2" fmla="val 22896"/>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ight Brace 9">
            <a:extLst>
              <a:ext uri="{FF2B5EF4-FFF2-40B4-BE49-F238E27FC236}">
                <a16:creationId xmlns:a16="http://schemas.microsoft.com/office/drawing/2014/main" id="{9689794C-0402-1A51-8F2B-F35D6111A0B2}"/>
              </a:ext>
            </a:extLst>
          </p:cNvPr>
          <p:cNvSpPr/>
          <p:nvPr/>
        </p:nvSpPr>
        <p:spPr>
          <a:xfrm>
            <a:off x="4157136" y="1014761"/>
            <a:ext cx="280151" cy="2779291"/>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a:extLst>
              <a:ext uri="{FF2B5EF4-FFF2-40B4-BE49-F238E27FC236}">
                <a16:creationId xmlns:a16="http://schemas.microsoft.com/office/drawing/2014/main" id="{DCBC1CAE-2525-8A3E-0356-AB46395EBE7D}"/>
              </a:ext>
            </a:extLst>
          </p:cNvPr>
          <p:cNvSpPr txBox="1"/>
          <p:nvPr/>
        </p:nvSpPr>
        <p:spPr>
          <a:xfrm>
            <a:off x="4431640" y="1803318"/>
            <a:ext cx="1935706" cy="738664"/>
          </a:xfrm>
          <a:prstGeom prst="rect">
            <a:avLst/>
          </a:prstGeom>
          <a:noFill/>
        </p:spPr>
        <p:txBody>
          <a:bodyPr wrap="square" rtlCol="0">
            <a:spAutoFit/>
          </a:bodyPr>
          <a:lstStyle/>
          <a:p>
            <a:r>
              <a:rPr lang="en-GB" sz="1400">
                <a:solidFill>
                  <a:srgbClr val="FF0000"/>
                </a:solidFill>
              </a:rPr>
              <a:t>Source problems &amp; Recovery from network glitch</a:t>
            </a:r>
          </a:p>
        </p:txBody>
      </p:sp>
      <p:sp>
        <p:nvSpPr>
          <p:cNvPr id="3" name="Rectangle 2">
            <a:extLst>
              <a:ext uri="{FF2B5EF4-FFF2-40B4-BE49-F238E27FC236}">
                <a16:creationId xmlns:a16="http://schemas.microsoft.com/office/drawing/2014/main" id="{C517B26F-B068-4285-C3DF-17DEF508E4CF}"/>
              </a:ext>
            </a:extLst>
          </p:cNvPr>
          <p:cNvSpPr/>
          <p:nvPr/>
        </p:nvSpPr>
        <p:spPr>
          <a:xfrm>
            <a:off x="8662115" y="-2"/>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88950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A92871-8098-BA45-BA00-BFE200C23EF5}"/>
              </a:ext>
            </a:extLst>
          </p:cNvPr>
          <p:cNvSpPr>
            <a:spLocks noGrp="1"/>
          </p:cNvSpPr>
          <p:nvPr>
            <p:ph type="dt" sz="half" idx="10"/>
          </p:nvPr>
        </p:nvSpPr>
        <p:spPr>
          <a:xfrm>
            <a:off x="8927939" y="6424993"/>
            <a:ext cx="1773923" cy="365125"/>
          </a:xfrm>
        </p:spPr>
        <p:txBody>
          <a:bodyPr/>
          <a:lstStyle/>
          <a:p>
            <a:fld id="{D7905484-13AE-0D44-9D17-2478FDCF419F}" type="datetime1">
              <a:rPr lang="de-CH" smtClean="0"/>
              <a:t>07.03.2025</a:t>
            </a:fld>
            <a:endParaRPr lang="en-US"/>
          </a:p>
        </p:txBody>
      </p:sp>
      <p:sp>
        <p:nvSpPr>
          <p:cNvPr id="3" name="Footer Placeholder 2">
            <a:extLst>
              <a:ext uri="{FF2B5EF4-FFF2-40B4-BE49-F238E27FC236}">
                <a16:creationId xmlns:a16="http://schemas.microsoft.com/office/drawing/2014/main" id="{D8C57383-38F6-2B28-49DC-F19447E5111F}"/>
              </a:ext>
            </a:extLst>
          </p:cNvPr>
          <p:cNvSpPr>
            <a:spLocks noGrp="1"/>
          </p:cNvSpPr>
          <p:nvPr>
            <p:ph type="ftr" sz="quarter" idx="11"/>
          </p:nvPr>
        </p:nvSpPr>
        <p:spPr>
          <a:xfrm>
            <a:off x="1971376" y="6424993"/>
            <a:ext cx="6787386" cy="365125"/>
          </a:xfrm>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BEF88E31-78C6-75A8-8F85-9B3F60D69EA1}"/>
              </a:ext>
            </a:extLst>
          </p:cNvPr>
          <p:cNvSpPr>
            <a:spLocks noGrp="1"/>
          </p:cNvSpPr>
          <p:nvPr>
            <p:ph type="sldNum" sz="quarter" idx="12"/>
          </p:nvPr>
        </p:nvSpPr>
        <p:spPr>
          <a:xfrm>
            <a:off x="11933570" y="6424993"/>
            <a:ext cx="681254" cy="365125"/>
          </a:xfrm>
        </p:spPr>
        <p:txBody>
          <a:bodyPr/>
          <a:lstStyle/>
          <a:p>
            <a:fld id="{36B5EA5A-BC32-A742-B11B-8E7414D5B535}" type="slidenum">
              <a:rPr lang="en-US" smtClean="0"/>
              <a:pPr/>
              <a:t>14</a:t>
            </a:fld>
            <a:endParaRPr lang="en-US"/>
          </a:p>
        </p:txBody>
      </p:sp>
      <p:pic>
        <p:nvPicPr>
          <p:cNvPr id="6" name="Picture 5" descr="A screenshot of a graph&#10;&#10;Description automatically generated">
            <a:extLst>
              <a:ext uri="{FF2B5EF4-FFF2-40B4-BE49-F238E27FC236}">
                <a16:creationId xmlns:a16="http://schemas.microsoft.com/office/drawing/2014/main" id="{8EA78D5E-175F-E00B-CE13-2D892232DCF9}"/>
              </a:ext>
            </a:extLst>
          </p:cNvPr>
          <p:cNvPicPr>
            <a:picLocks noChangeAspect="1"/>
          </p:cNvPicPr>
          <p:nvPr/>
        </p:nvPicPr>
        <p:blipFill>
          <a:blip r:embed="rId3"/>
          <a:srcRect b="29892"/>
          <a:stretch/>
        </p:blipFill>
        <p:spPr>
          <a:xfrm>
            <a:off x="1652047" y="0"/>
            <a:ext cx="10539953" cy="4807974"/>
          </a:xfrm>
          <a:prstGeom prst="rect">
            <a:avLst/>
          </a:prstGeom>
        </p:spPr>
      </p:pic>
      <p:cxnSp>
        <p:nvCxnSpPr>
          <p:cNvPr id="19" name="Straight Arrow Connector 18">
            <a:extLst>
              <a:ext uri="{FF2B5EF4-FFF2-40B4-BE49-F238E27FC236}">
                <a16:creationId xmlns:a16="http://schemas.microsoft.com/office/drawing/2014/main" id="{2D232B87-B630-A6E8-1850-30F5561E6072}"/>
              </a:ext>
            </a:extLst>
          </p:cNvPr>
          <p:cNvCxnSpPr>
            <a:cxnSpLocks/>
          </p:cNvCxnSpPr>
          <p:nvPr/>
        </p:nvCxnSpPr>
        <p:spPr>
          <a:xfrm flipH="1">
            <a:off x="3779728" y="3876003"/>
            <a:ext cx="491227" cy="2610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4409644-0CEA-2199-43FF-7748E058B79E}"/>
              </a:ext>
            </a:extLst>
          </p:cNvPr>
          <p:cNvCxnSpPr>
            <a:cxnSpLocks/>
          </p:cNvCxnSpPr>
          <p:nvPr/>
        </p:nvCxnSpPr>
        <p:spPr>
          <a:xfrm>
            <a:off x="5228948" y="3876003"/>
            <a:ext cx="430333" cy="2610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24F1FF6-80F5-D6E0-44A1-2EB53A9EDDC9}"/>
              </a:ext>
            </a:extLst>
          </p:cNvPr>
          <p:cNvSpPr txBox="1"/>
          <p:nvPr/>
        </p:nvSpPr>
        <p:spPr>
          <a:xfrm>
            <a:off x="4292359" y="3567981"/>
            <a:ext cx="1078300" cy="461665"/>
          </a:xfrm>
          <a:prstGeom prst="rect">
            <a:avLst/>
          </a:prstGeom>
          <a:noFill/>
        </p:spPr>
        <p:txBody>
          <a:bodyPr wrap="square" rtlCol="0">
            <a:spAutoFit/>
          </a:bodyPr>
          <a:lstStyle/>
          <a:p>
            <a:r>
              <a:rPr lang="en-GB" sz="1200" b="1" dirty="0">
                <a:solidFill>
                  <a:srgbClr val="FF0000"/>
                </a:solidFill>
              </a:rPr>
              <a:t>Almost all down time</a:t>
            </a:r>
          </a:p>
        </p:txBody>
      </p:sp>
      <p:sp>
        <p:nvSpPr>
          <p:cNvPr id="11" name="TextBox 10">
            <a:extLst>
              <a:ext uri="{FF2B5EF4-FFF2-40B4-BE49-F238E27FC236}">
                <a16:creationId xmlns:a16="http://schemas.microsoft.com/office/drawing/2014/main" id="{6F8D00D5-DDB8-A122-0F73-056E5B18FDE6}"/>
              </a:ext>
            </a:extLst>
          </p:cNvPr>
          <p:cNvSpPr txBox="1"/>
          <p:nvPr/>
        </p:nvSpPr>
        <p:spPr>
          <a:xfrm>
            <a:off x="328134" y="3500168"/>
            <a:ext cx="1078300" cy="646331"/>
          </a:xfrm>
          <a:prstGeom prst="rect">
            <a:avLst/>
          </a:prstGeom>
          <a:noFill/>
        </p:spPr>
        <p:txBody>
          <a:bodyPr wrap="square" rtlCol="0">
            <a:spAutoFit/>
          </a:bodyPr>
          <a:lstStyle/>
          <a:p>
            <a:r>
              <a:rPr lang="en-GB" sz="1200" b="1">
                <a:solidFill>
                  <a:srgbClr val="FF0000"/>
                </a:solidFill>
              </a:rPr>
              <a:t>Mitigations foreseen in YETS</a:t>
            </a:r>
          </a:p>
        </p:txBody>
      </p:sp>
      <p:pic>
        <p:nvPicPr>
          <p:cNvPr id="9" name="Picture 8">
            <a:extLst>
              <a:ext uri="{FF2B5EF4-FFF2-40B4-BE49-F238E27FC236}">
                <a16:creationId xmlns:a16="http://schemas.microsoft.com/office/drawing/2014/main" id="{1C17670C-DEE6-A330-3D45-1B9953283F35}"/>
              </a:ext>
            </a:extLst>
          </p:cNvPr>
          <p:cNvPicPr>
            <a:picLocks noChangeAspect="1"/>
          </p:cNvPicPr>
          <p:nvPr/>
        </p:nvPicPr>
        <p:blipFill>
          <a:blip r:embed="rId4"/>
          <a:srcRect t="60023"/>
          <a:stretch/>
        </p:blipFill>
        <p:spPr>
          <a:xfrm>
            <a:off x="1765003" y="4836218"/>
            <a:ext cx="10314039" cy="2021782"/>
          </a:xfrm>
          <a:prstGeom prst="rect">
            <a:avLst/>
          </a:prstGeom>
        </p:spPr>
      </p:pic>
      <p:sp>
        <p:nvSpPr>
          <p:cNvPr id="10" name="Rectangle 9">
            <a:extLst>
              <a:ext uri="{FF2B5EF4-FFF2-40B4-BE49-F238E27FC236}">
                <a16:creationId xmlns:a16="http://schemas.microsoft.com/office/drawing/2014/main" id="{DC5D1C38-A92E-24EF-8BE6-434943A8874C}"/>
              </a:ext>
            </a:extLst>
          </p:cNvPr>
          <p:cNvSpPr/>
          <p:nvPr/>
        </p:nvSpPr>
        <p:spPr>
          <a:xfrm>
            <a:off x="10245213" y="0"/>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72855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331F87-4465-3AD6-6745-8F91AAF3AEAA}"/>
              </a:ext>
            </a:extLst>
          </p:cNvPr>
          <p:cNvSpPr>
            <a:spLocks noGrp="1"/>
          </p:cNvSpPr>
          <p:nvPr>
            <p:ph idx="1"/>
          </p:nvPr>
        </p:nvSpPr>
        <p:spPr>
          <a:xfrm>
            <a:off x="407988" y="1857734"/>
            <a:ext cx="11376024" cy="2876498"/>
          </a:xfrm>
        </p:spPr>
        <p:txBody>
          <a:bodyPr/>
          <a:lstStyle/>
          <a:p>
            <a:pPr marL="493395">
              <a:lnSpc>
                <a:spcPct val="110000"/>
              </a:lnSpc>
            </a:pPr>
            <a:r>
              <a:rPr lang="en-GB" dirty="0">
                <a:solidFill>
                  <a:srgbClr val="000000"/>
                </a:solidFill>
              </a:rPr>
              <a:t>Overall strong performance ( 96.9 %, 98.4 % )</a:t>
            </a:r>
          </a:p>
          <a:p>
            <a:pPr marL="150495" indent="0">
              <a:lnSpc>
                <a:spcPct val="110000"/>
              </a:lnSpc>
              <a:buNone/>
            </a:pPr>
            <a:endParaRPr lang="en-GB" sz="1700" dirty="0">
              <a:solidFill>
                <a:srgbClr val="000000"/>
              </a:solidFill>
              <a:cs typeface="Arial"/>
            </a:endParaRPr>
          </a:p>
          <a:p>
            <a:pPr marL="493395">
              <a:lnSpc>
                <a:spcPct val="110000"/>
              </a:lnSpc>
            </a:pPr>
            <a:endParaRPr lang="en-GB" sz="1700" dirty="0">
              <a:solidFill>
                <a:srgbClr val="000000"/>
              </a:solidFill>
              <a:cs typeface="Arial"/>
            </a:endParaRPr>
          </a:p>
          <a:p>
            <a:pPr marL="493395">
              <a:lnSpc>
                <a:spcPct val="110000"/>
              </a:lnSpc>
            </a:pPr>
            <a:r>
              <a:rPr lang="en-GB" dirty="0">
                <a:solidFill>
                  <a:srgbClr val="000000"/>
                </a:solidFill>
                <a:cs typeface="Arial"/>
              </a:rPr>
              <a:t>Only 4 weeks accounted in 2024 </a:t>
            </a:r>
            <a:r>
              <a:rPr lang="en-GB" dirty="0">
                <a:solidFill>
                  <a:srgbClr val="000000"/>
                </a:solidFill>
                <a:cs typeface="Arial"/>
                <a:sym typeface="Wingdings" panose="05000000000000000000" pitchFamily="2" charset="2"/>
              </a:rPr>
              <a:t></a:t>
            </a:r>
            <a:r>
              <a:rPr lang="en-GB" dirty="0">
                <a:solidFill>
                  <a:srgbClr val="000000"/>
                </a:solidFill>
                <a:cs typeface="Arial"/>
              </a:rPr>
              <a:t> statistics shouldn’t be over-scrutinised</a:t>
            </a:r>
          </a:p>
        </p:txBody>
      </p:sp>
      <p:sp>
        <p:nvSpPr>
          <p:cNvPr id="3" name="Title 2">
            <a:extLst>
              <a:ext uri="{FF2B5EF4-FFF2-40B4-BE49-F238E27FC236}">
                <a16:creationId xmlns:a16="http://schemas.microsoft.com/office/drawing/2014/main" id="{68D45350-6133-AAF3-4F85-5966739280E7}"/>
              </a:ext>
            </a:extLst>
          </p:cNvPr>
          <p:cNvSpPr>
            <a:spLocks noGrp="1"/>
          </p:cNvSpPr>
          <p:nvPr>
            <p:ph type="title"/>
          </p:nvPr>
        </p:nvSpPr>
        <p:spPr/>
        <p:txBody>
          <a:bodyPr/>
          <a:lstStyle/>
          <a:p>
            <a:r>
              <a:rPr lang="de-DE" dirty="0"/>
              <a:t>LINAC3, LEIR </a:t>
            </a:r>
            <a:r>
              <a:rPr lang="de-DE" dirty="0" err="1"/>
              <a:t>Conclusions</a:t>
            </a:r>
            <a:endParaRPr lang="en-US" dirty="0"/>
          </a:p>
        </p:txBody>
      </p:sp>
      <p:sp>
        <p:nvSpPr>
          <p:cNvPr id="4" name="Date Placeholder 3">
            <a:extLst>
              <a:ext uri="{FF2B5EF4-FFF2-40B4-BE49-F238E27FC236}">
                <a16:creationId xmlns:a16="http://schemas.microsoft.com/office/drawing/2014/main" id="{4E32C1AA-461D-BD9D-A98A-60865D831F6F}"/>
              </a:ext>
            </a:extLst>
          </p:cNvPr>
          <p:cNvSpPr>
            <a:spLocks noGrp="1"/>
          </p:cNvSpPr>
          <p:nvPr>
            <p:ph type="dt" sz="half" idx="10"/>
          </p:nvPr>
        </p:nvSpPr>
        <p:spPr/>
        <p:txBody>
          <a:bodyPr/>
          <a:lstStyle/>
          <a:p>
            <a:fld id="{EC76246A-E5D5-A14F-A851-984451F9D2F8}" type="datetime1">
              <a:rPr lang="de-CH" smtClean="0"/>
              <a:t>07.03.2025</a:t>
            </a:fld>
            <a:endParaRPr lang="en-US"/>
          </a:p>
        </p:txBody>
      </p:sp>
      <p:sp>
        <p:nvSpPr>
          <p:cNvPr id="5" name="Footer Placeholder 4">
            <a:extLst>
              <a:ext uri="{FF2B5EF4-FFF2-40B4-BE49-F238E27FC236}">
                <a16:creationId xmlns:a16="http://schemas.microsoft.com/office/drawing/2014/main" id="{9D3FB93F-0342-4558-43B8-E38E7B575840}"/>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8CCB6A60-82B0-7495-E146-8B78ECE15A9D}"/>
              </a:ext>
            </a:extLst>
          </p:cNvPr>
          <p:cNvSpPr>
            <a:spLocks noGrp="1"/>
          </p:cNvSpPr>
          <p:nvPr>
            <p:ph type="sldNum" sz="quarter" idx="12"/>
          </p:nvPr>
        </p:nvSpPr>
        <p:spPr/>
        <p:txBody>
          <a:bodyPr/>
          <a:lstStyle/>
          <a:p>
            <a:fld id="{36B5EA5A-BC32-A742-B11B-8E7414D5B535}" type="slidenum">
              <a:rPr lang="en-US" smtClean="0"/>
              <a:pPr/>
              <a:t>15</a:t>
            </a:fld>
            <a:endParaRPr lang="en-US"/>
          </a:p>
        </p:txBody>
      </p:sp>
    </p:spTree>
    <p:extLst>
      <p:ext uri="{BB962C8B-B14F-4D97-AF65-F5344CB8AC3E}">
        <p14:creationId xmlns:p14="http://schemas.microsoft.com/office/powerpoint/2010/main" val="3870669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9BFA6-E446-4F69-C9B9-33E244B47E86}"/>
              </a:ext>
            </a:extLst>
          </p:cNvPr>
          <p:cNvSpPr>
            <a:spLocks noGrp="1"/>
          </p:cNvSpPr>
          <p:nvPr>
            <p:ph type="title"/>
          </p:nvPr>
        </p:nvSpPr>
        <p:spPr/>
        <p:txBody>
          <a:bodyPr/>
          <a:lstStyle/>
          <a:p>
            <a:r>
              <a:rPr lang="en-GB" dirty="0"/>
              <a:t>LHC</a:t>
            </a:r>
          </a:p>
        </p:txBody>
      </p:sp>
      <p:sp>
        <p:nvSpPr>
          <p:cNvPr id="3" name="Text Placeholder 2">
            <a:extLst>
              <a:ext uri="{FF2B5EF4-FFF2-40B4-BE49-F238E27FC236}">
                <a16:creationId xmlns:a16="http://schemas.microsoft.com/office/drawing/2014/main" id="{C1C53448-103B-08F2-272D-4ECCD3DCFAE6}"/>
              </a:ext>
            </a:extLst>
          </p:cNvPr>
          <p:cNvSpPr>
            <a:spLocks noGrp="1"/>
          </p:cNvSpPr>
          <p:nvPr>
            <p:ph type="body" idx="1"/>
          </p:nvPr>
        </p:nvSpPr>
        <p:spPr/>
        <p:txBody>
          <a:bodyPr/>
          <a:lstStyle/>
          <a:p>
            <a:r>
              <a:rPr lang="en-GB"/>
              <a:t>Acknowledgement: Matteo Solfaroli Camillocci</a:t>
            </a:r>
          </a:p>
          <a:p>
            <a:endParaRPr lang="en-GB"/>
          </a:p>
        </p:txBody>
      </p:sp>
      <p:sp>
        <p:nvSpPr>
          <p:cNvPr id="4" name="Date Placeholder 3">
            <a:extLst>
              <a:ext uri="{FF2B5EF4-FFF2-40B4-BE49-F238E27FC236}">
                <a16:creationId xmlns:a16="http://schemas.microsoft.com/office/drawing/2014/main" id="{71155670-91B2-A8EC-BD3A-33AC0065B84D}"/>
              </a:ext>
            </a:extLst>
          </p:cNvPr>
          <p:cNvSpPr>
            <a:spLocks noGrp="1"/>
          </p:cNvSpPr>
          <p:nvPr>
            <p:ph type="dt" sz="half" idx="10"/>
          </p:nvPr>
        </p:nvSpPr>
        <p:spPr/>
        <p:txBody>
          <a:bodyPr/>
          <a:lstStyle/>
          <a:p>
            <a:fld id="{07F42BC6-F24C-3646-B9D2-060FEE926D85}" type="datetime1">
              <a:rPr lang="de-CH" smtClean="0"/>
              <a:t>07.03.2025</a:t>
            </a:fld>
            <a:endParaRPr lang="en-US"/>
          </a:p>
        </p:txBody>
      </p:sp>
      <p:sp>
        <p:nvSpPr>
          <p:cNvPr id="5" name="Footer Placeholder 4">
            <a:extLst>
              <a:ext uri="{FF2B5EF4-FFF2-40B4-BE49-F238E27FC236}">
                <a16:creationId xmlns:a16="http://schemas.microsoft.com/office/drawing/2014/main" id="{586A2E60-52C3-CA73-1CBF-A502288B81FB}"/>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508D91D3-266A-3FB9-53DE-46911DB5CB4F}"/>
              </a:ext>
            </a:extLst>
          </p:cNvPr>
          <p:cNvSpPr>
            <a:spLocks noGrp="1"/>
          </p:cNvSpPr>
          <p:nvPr>
            <p:ph type="sldNum" sz="quarter" idx="12"/>
          </p:nvPr>
        </p:nvSpPr>
        <p:spPr/>
        <p:txBody>
          <a:bodyPr/>
          <a:lstStyle/>
          <a:p>
            <a:fld id="{36B5EA5A-BC32-A742-B11B-8E7414D5B535}" type="slidenum">
              <a:rPr lang="en-US" smtClean="0"/>
              <a:pPr/>
              <a:t>16</a:t>
            </a:fld>
            <a:endParaRPr lang="en-US"/>
          </a:p>
        </p:txBody>
      </p:sp>
      <p:sp>
        <p:nvSpPr>
          <p:cNvPr id="7" name="Content Placeholder 2">
            <a:extLst>
              <a:ext uri="{FF2B5EF4-FFF2-40B4-BE49-F238E27FC236}">
                <a16:creationId xmlns:a16="http://schemas.microsoft.com/office/drawing/2014/main" id="{5CC3DADE-C4F0-7C7B-1064-3366140C4E19}"/>
              </a:ext>
            </a:extLst>
          </p:cNvPr>
          <p:cNvSpPr txBox="1">
            <a:spLocks/>
          </p:cNvSpPr>
          <p:nvPr/>
        </p:nvSpPr>
        <p:spPr>
          <a:xfrm>
            <a:off x="6009799" y="162896"/>
            <a:ext cx="6356795" cy="4009609"/>
          </a:xfrm>
          <a:prstGeom prst="rect">
            <a:avLst/>
          </a:prstGeom>
        </p:spPr>
        <p:txBody>
          <a:bodyPr vert="horz" lIns="0" tIns="0" rIns="0" bIns="0" rtlCol="0">
            <a:normAutofit/>
          </a:bodyPr>
          <a:lstStyle>
            <a:defPPr>
              <a:defRPr lang="en-US"/>
            </a:defPPr>
            <a:lvl1pPr marL="0" indent="0" algn="l" defTabSz="1219170" rtl="0" eaLnBrk="1" latinLnBrk="0" hangingPunct="1">
              <a:lnSpc>
                <a:spcPct val="90000"/>
              </a:lnSpc>
              <a:spcBef>
                <a:spcPts val="1000"/>
              </a:spcBef>
              <a:spcAft>
                <a:spcPts val="0"/>
              </a:spcAft>
              <a:buFont typeface="Arial"/>
              <a:buNone/>
              <a:tabLst/>
              <a:defRPr sz="2400" b="1" kern="1200">
                <a:solidFill>
                  <a:schemeClr val="tx1"/>
                </a:solidFill>
                <a:latin typeface="+mn-lt"/>
                <a:ea typeface="+mn-ea"/>
                <a:cs typeface="+mn-cs"/>
              </a:defRPr>
            </a:lvl1pPr>
            <a:lvl2pPr marL="609585" indent="0" algn="l" defTabSz="1219170" rtl="0" eaLnBrk="1" latinLnBrk="0" hangingPunct="1">
              <a:lnSpc>
                <a:spcPct val="100000"/>
              </a:lnSpc>
              <a:spcBef>
                <a:spcPts val="500"/>
              </a:spcBef>
              <a:spcAft>
                <a:spcPts val="300"/>
              </a:spcAft>
              <a:buFont typeface="Arial" charset="0"/>
              <a:buNone/>
              <a:tabLst/>
              <a:defRPr sz="2400" kern="1200">
                <a:solidFill>
                  <a:schemeClr val="tx1"/>
                </a:solidFill>
                <a:latin typeface="+mn-lt"/>
                <a:ea typeface="+mn-ea"/>
                <a:cs typeface="+mn-cs"/>
              </a:defRPr>
            </a:lvl2pPr>
            <a:lvl3pPr marL="1219170"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3pPr>
            <a:lvl4pPr marL="1828754"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4pPr>
            <a:lvl5pPr marL="243833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3047924"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6pPr>
            <a:lvl7pPr marL="365750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7pPr>
            <a:lvl8pPr marL="4267093"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8pPr>
            <a:lvl9pPr marL="4876678"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9pPr>
          </a:lstStyle>
          <a:p>
            <a:pPr marL="457200" indent="-457200">
              <a:buFont typeface="+mj-lt"/>
              <a:buAutoNum type="arabicPeriod"/>
            </a:pPr>
            <a:r>
              <a:rPr lang="en-US" sz="2000" dirty="0">
                <a:solidFill>
                  <a:srgbClr val="C00000"/>
                </a:solidFill>
              </a:rPr>
              <a:t>Statistics:</a:t>
            </a:r>
          </a:p>
          <a:p>
            <a:pPr marL="1066785" lvl="1" indent="-457200">
              <a:buFont typeface="+mj-lt"/>
              <a:buAutoNum type="alphaLcParenR"/>
            </a:pPr>
            <a:r>
              <a:rPr lang="en-US" sz="2000" dirty="0">
                <a:solidFill>
                  <a:schemeClr val="tx1">
                    <a:lumMod val="40000"/>
                    <a:lumOff val="60000"/>
                  </a:schemeClr>
                </a:solidFill>
              </a:rPr>
              <a:t>Proton injectors</a:t>
            </a:r>
          </a:p>
          <a:p>
            <a:pPr marL="1066785" lvl="1" indent="-457200">
              <a:buFont typeface="+mj-lt"/>
              <a:buAutoNum type="alphaLcParenR"/>
            </a:pPr>
            <a:r>
              <a:rPr lang="en-US" sz="2000" dirty="0">
                <a:solidFill>
                  <a:schemeClr val="tx1">
                    <a:lumMod val="40000"/>
                    <a:lumOff val="60000"/>
                  </a:schemeClr>
                </a:solidFill>
              </a:rPr>
              <a:t>Ion injectors</a:t>
            </a:r>
          </a:p>
          <a:p>
            <a:pPr marL="1066785" lvl="1" indent="-457200">
              <a:buFont typeface="+mj-lt"/>
              <a:buAutoNum type="alphaLcParenR"/>
            </a:pPr>
            <a:r>
              <a:rPr lang="en-US" sz="2000" dirty="0">
                <a:solidFill>
                  <a:srgbClr val="C00000"/>
                </a:solidFill>
              </a:rPr>
              <a:t>LHC</a:t>
            </a:r>
          </a:p>
          <a:p>
            <a:pPr marL="1066785" lvl="1" indent="-457200">
              <a:buFont typeface="+mj-lt"/>
              <a:buAutoNum type="alphaLcParenR"/>
            </a:pPr>
            <a:r>
              <a:rPr lang="en-US" sz="2000" dirty="0">
                <a:solidFill>
                  <a:schemeClr val="tx1">
                    <a:lumMod val="40000"/>
                    <a:lumOff val="60000"/>
                  </a:schemeClr>
                </a:solidFill>
              </a:rPr>
              <a:t>AD/ELENA</a:t>
            </a:r>
          </a:p>
          <a:p>
            <a:pPr marL="1066785" lvl="1" indent="-457200">
              <a:buFont typeface="+mj-lt"/>
              <a:buAutoNum type="alphaLcParenR"/>
            </a:pPr>
            <a:r>
              <a:rPr lang="en-US" sz="2000" dirty="0">
                <a:solidFill>
                  <a:schemeClr val="tx1">
                    <a:lumMod val="40000"/>
                    <a:lumOff val="60000"/>
                  </a:schemeClr>
                </a:solidFill>
              </a:rPr>
              <a:t>ISOLDE</a:t>
            </a:r>
          </a:p>
          <a:p>
            <a:pPr marL="1066785" lvl="1" indent="-457200">
              <a:buFont typeface="+mj-lt"/>
              <a:buAutoNum type="alphaLcParenR"/>
            </a:pPr>
            <a:r>
              <a:rPr lang="en-US" sz="2000" dirty="0">
                <a:solidFill>
                  <a:schemeClr val="tx1">
                    <a:lumMod val="40000"/>
                    <a:lumOff val="60000"/>
                  </a:schemeClr>
                </a:solidFill>
              </a:rPr>
              <a:t>EA/NA</a:t>
            </a:r>
          </a:p>
          <a:p>
            <a:pPr marL="457200" indent="-457200">
              <a:buFont typeface="+mj-lt"/>
              <a:buAutoNum type="arabicPeriod"/>
            </a:pPr>
            <a:r>
              <a:rPr lang="en-US" sz="2000" dirty="0">
                <a:solidFill>
                  <a:schemeClr val="tx1">
                    <a:lumMod val="40000"/>
                    <a:lumOff val="60000"/>
                  </a:schemeClr>
                </a:solidFill>
              </a:rPr>
              <a:t>What is AFT “actually” offering?</a:t>
            </a:r>
          </a:p>
          <a:p>
            <a:pPr marL="457200" indent="-457200">
              <a:buFont typeface="+mj-lt"/>
              <a:buAutoNum type="arabicPeriod"/>
            </a:pPr>
            <a:r>
              <a:rPr lang="en-US" sz="2000" dirty="0">
                <a:solidFill>
                  <a:schemeClr val="tx1">
                    <a:lumMod val="40000"/>
                    <a:lumOff val="60000"/>
                  </a:schemeClr>
                </a:solidFill>
              </a:rPr>
              <a:t>Addressing Feedback from the Community</a:t>
            </a:r>
          </a:p>
          <a:p>
            <a:pPr marL="457200" indent="-457200">
              <a:buFont typeface="+mj-lt"/>
              <a:buAutoNum type="arabicPeriod"/>
            </a:pPr>
            <a:endParaRPr lang="en-US" dirty="0">
              <a:solidFill>
                <a:schemeClr val="tx1">
                  <a:lumMod val="40000"/>
                  <a:lumOff val="60000"/>
                </a:schemeClr>
              </a:solidFill>
            </a:endParaRPr>
          </a:p>
        </p:txBody>
      </p:sp>
    </p:spTree>
    <p:extLst>
      <p:ext uri="{BB962C8B-B14F-4D97-AF65-F5344CB8AC3E}">
        <p14:creationId xmlns:p14="http://schemas.microsoft.com/office/powerpoint/2010/main" val="767143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F05684-2B22-573E-CF39-2576EBB4A5AB}"/>
              </a:ext>
            </a:extLst>
          </p:cNvPr>
          <p:cNvSpPr>
            <a:spLocks noGrp="1"/>
          </p:cNvSpPr>
          <p:nvPr>
            <p:ph type="dt" sz="half" idx="10"/>
          </p:nvPr>
        </p:nvSpPr>
        <p:spPr/>
        <p:txBody>
          <a:bodyPr/>
          <a:lstStyle/>
          <a:p>
            <a:fld id="{38953D7B-4398-844B-9454-329B3F675B2C}" type="datetime1">
              <a:rPr lang="de-CH" smtClean="0"/>
              <a:t>07.03.2025</a:t>
            </a:fld>
            <a:endParaRPr lang="en-US"/>
          </a:p>
        </p:txBody>
      </p:sp>
      <p:sp>
        <p:nvSpPr>
          <p:cNvPr id="4" name="Footer Placeholder 3">
            <a:extLst>
              <a:ext uri="{FF2B5EF4-FFF2-40B4-BE49-F238E27FC236}">
                <a16:creationId xmlns:a16="http://schemas.microsoft.com/office/drawing/2014/main" id="{FC793C66-988E-EA05-94C6-F173D564AC96}"/>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5" name="Slide Number Placeholder 4">
            <a:extLst>
              <a:ext uri="{FF2B5EF4-FFF2-40B4-BE49-F238E27FC236}">
                <a16:creationId xmlns:a16="http://schemas.microsoft.com/office/drawing/2014/main" id="{253CBECA-3C21-2EC6-1D20-35D6769B0E39}"/>
              </a:ext>
            </a:extLst>
          </p:cNvPr>
          <p:cNvSpPr>
            <a:spLocks noGrp="1"/>
          </p:cNvSpPr>
          <p:nvPr>
            <p:ph type="sldNum" sz="quarter" idx="12"/>
          </p:nvPr>
        </p:nvSpPr>
        <p:spPr/>
        <p:txBody>
          <a:bodyPr/>
          <a:lstStyle/>
          <a:p>
            <a:fld id="{36B5EA5A-BC32-A742-B11B-8E7414D5B535}" type="slidenum">
              <a:rPr lang="en-US" smtClean="0"/>
              <a:pPr/>
              <a:t>17</a:t>
            </a:fld>
            <a:endParaRPr lang="en-US"/>
          </a:p>
        </p:txBody>
      </p:sp>
      <p:sp>
        <p:nvSpPr>
          <p:cNvPr id="7" name="Title 6">
            <a:extLst>
              <a:ext uri="{FF2B5EF4-FFF2-40B4-BE49-F238E27FC236}">
                <a16:creationId xmlns:a16="http://schemas.microsoft.com/office/drawing/2014/main" id="{E1D37EC6-B890-33C5-327D-303C1223CFD9}"/>
              </a:ext>
            </a:extLst>
          </p:cNvPr>
          <p:cNvSpPr>
            <a:spLocks noGrp="1"/>
          </p:cNvSpPr>
          <p:nvPr>
            <p:ph type="title"/>
          </p:nvPr>
        </p:nvSpPr>
        <p:spPr>
          <a:xfrm>
            <a:off x="407989" y="373593"/>
            <a:ext cx="5324218" cy="629297"/>
          </a:xfrm>
        </p:spPr>
        <p:txBody>
          <a:bodyPr/>
          <a:lstStyle/>
          <a:p>
            <a:r>
              <a:rPr lang="en-GB" dirty="0"/>
              <a:t>LHC Schedule</a:t>
            </a:r>
          </a:p>
        </p:txBody>
      </p:sp>
      <p:pic>
        <p:nvPicPr>
          <p:cNvPr id="9" name="Picture 8">
            <a:extLst>
              <a:ext uri="{FF2B5EF4-FFF2-40B4-BE49-F238E27FC236}">
                <a16:creationId xmlns:a16="http://schemas.microsoft.com/office/drawing/2014/main" id="{A89F710E-C1F4-8332-03F3-446069A4EC7A}"/>
              </a:ext>
            </a:extLst>
          </p:cNvPr>
          <p:cNvPicPr>
            <a:picLocks noChangeAspect="1"/>
          </p:cNvPicPr>
          <p:nvPr/>
        </p:nvPicPr>
        <p:blipFill>
          <a:blip r:embed="rId2"/>
          <a:stretch>
            <a:fillRect/>
          </a:stretch>
        </p:blipFill>
        <p:spPr>
          <a:xfrm>
            <a:off x="5810865" y="6659"/>
            <a:ext cx="6381135" cy="6887574"/>
          </a:xfrm>
          <a:prstGeom prst="rect">
            <a:avLst/>
          </a:prstGeom>
        </p:spPr>
      </p:pic>
      <p:sp>
        <p:nvSpPr>
          <p:cNvPr id="10" name="Content Placeholder 2">
            <a:extLst>
              <a:ext uri="{FF2B5EF4-FFF2-40B4-BE49-F238E27FC236}">
                <a16:creationId xmlns:a16="http://schemas.microsoft.com/office/drawing/2014/main" id="{F118CDB8-BA23-AF3B-DB5E-7969036462D5}"/>
              </a:ext>
            </a:extLst>
          </p:cNvPr>
          <p:cNvSpPr txBox="1">
            <a:spLocks/>
          </p:cNvSpPr>
          <p:nvPr/>
        </p:nvSpPr>
        <p:spPr>
          <a:xfrm>
            <a:off x="239565" y="814352"/>
            <a:ext cx="5307105" cy="5222653"/>
          </a:xfrm>
          <a:prstGeom prst="rect">
            <a:avLst/>
          </a:prstGeom>
        </p:spPr>
        <p:txBody>
          <a:bodyPr>
            <a:normAutofit fontScale="55000" lnSpcReduction="20000"/>
          </a:bodyPr>
          <a:lstStyle>
            <a:defPPr>
              <a:defRPr lang="en-US"/>
            </a:defPPr>
            <a:lvl1pPr marL="0" indent="0" algn="l" defTabSz="1219170" rtl="0" eaLnBrk="1" latinLnBrk="0" hangingPunct="1">
              <a:lnSpc>
                <a:spcPct val="90000"/>
              </a:lnSpc>
              <a:spcBef>
                <a:spcPts val="1000"/>
              </a:spcBef>
              <a:spcAft>
                <a:spcPts val="0"/>
              </a:spcAft>
              <a:buFont typeface="Arial"/>
              <a:buNone/>
              <a:tabLst/>
              <a:defRPr sz="2400" b="1" kern="1200">
                <a:solidFill>
                  <a:schemeClr val="tx1"/>
                </a:solidFill>
                <a:latin typeface="+mn-lt"/>
                <a:ea typeface="+mn-ea"/>
                <a:cs typeface="+mn-cs"/>
              </a:defRPr>
            </a:lvl1pPr>
            <a:lvl2pPr marL="609585" indent="-324000" algn="l" defTabSz="1219170" rtl="0" eaLnBrk="1" latinLnBrk="0" hangingPunct="1">
              <a:lnSpc>
                <a:spcPct val="100000"/>
              </a:lnSpc>
              <a:spcBef>
                <a:spcPts val="500"/>
              </a:spcBef>
              <a:spcAft>
                <a:spcPts val="300"/>
              </a:spcAft>
              <a:buFont typeface="Arial" charset="0"/>
              <a:buChar char="•"/>
              <a:tabLst/>
              <a:defRPr sz="2400" kern="1200">
                <a:solidFill>
                  <a:schemeClr val="tx1"/>
                </a:solidFill>
                <a:latin typeface="+mn-lt"/>
                <a:ea typeface="+mn-ea"/>
                <a:cs typeface="+mn-cs"/>
              </a:defRPr>
            </a:lvl2pPr>
            <a:lvl3pPr marL="1219170" indent="-324000" algn="l" defTabSz="1219170" rtl="0" eaLnBrk="1" latinLnBrk="0" hangingPunct="1">
              <a:lnSpc>
                <a:spcPct val="100000"/>
              </a:lnSpc>
              <a:spcBef>
                <a:spcPts val="500"/>
              </a:spcBef>
              <a:spcAft>
                <a:spcPts val="300"/>
              </a:spcAft>
              <a:buFont typeface="Arial" panose="020B0604020202020204" pitchFamily="34" charset="0"/>
              <a:buChar char="•"/>
              <a:tabLst/>
              <a:defRPr sz="2400" kern="1200">
                <a:solidFill>
                  <a:schemeClr val="tx1"/>
                </a:solidFill>
                <a:latin typeface="+mn-lt"/>
                <a:ea typeface="+mn-ea"/>
                <a:cs typeface="+mn-cs"/>
              </a:defRPr>
            </a:lvl3pPr>
            <a:lvl4pPr marL="1828754" indent="-324000" algn="l" defTabSz="1219170" rtl="0" eaLnBrk="1" latinLnBrk="0" hangingPunct="1">
              <a:lnSpc>
                <a:spcPct val="100000"/>
              </a:lnSpc>
              <a:spcBef>
                <a:spcPts val="500"/>
              </a:spcBef>
              <a:spcAft>
                <a:spcPts val="300"/>
              </a:spcAft>
              <a:buFont typeface="Arial" panose="020B0604020202020204" pitchFamily="34" charset="0"/>
              <a:buChar char="•"/>
              <a:tabLst/>
              <a:defRPr sz="2400" kern="1200">
                <a:solidFill>
                  <a:schemeClr val="tx1"/>
                </a:solidFill>
                <a:latin typeface="+mn-lt"/>
                <a:ea typeface="+mn-ea"/>
                <a:cs typeface="+mn-cs"/>
              </a:defRPr>
            </a:lvl4pPr>
            <a:lvl5pPr marL="2438339" indent="-228600" algn="l" defTabSz="1219170" rtl="0" eaLnBrk="1" latinLnBrk="0" hangingPunct="1">
              <a:lnSpc>
                <a:spcPct val="90000"/>
              </a:lnSpc>
              <a:spcBef>
                <a:spcPts val="500"/>
              </a:spcBef>
              <a:buFont typeface="Arial"/>
              <a:buChar char="•"/>
              <a:defRPr sz="2400" kern="1200">
                <a:solidFill>
                  <a:schemeClr val="tx1"/>
                </a:solidFill>
                <a:latin typeface="+mn-lt"/>
                <a:ea typeface="+mn-ea"/>
                <a:cs typeface="+mn-cs"/>
              </a:defRPr>
            </a:lvl5pPr>
            <a:lvl6pPr marL="3047924" indent="-228600" algn="l" defTabSz="1219170" rtl="0" eaLnBrk="1" latinLnBrk="0" hangingPunct="1">
              <a:lnSpc>
                <a:spcPct val="90000"/>
              </a:lnSpc>
              <a:spcBef>
                <a:spcPts val="500"/>
              </a:spcBef>
              <a:buFont typeface="Arial"/>
              <a:buChar char="•"/>
              <a:defRPr sz="2400" kern="1200">
                <a:solidFill>
                  <a:schemeClr val="tx1"/>
                </a:solidFill>
                <a:latin typeface="+mn-lt"/>
                <a:ea typeface="+mn-ea"/>
                <a:cs typeface="+mn-cs"/>
              </a:defRPr>
            </a:lvl6pPr>
            <a:lvl7pPr marL="3657509" indent="-228600" algn="l" defTabSz="1219170" rtl="0" eaLnBrk="1" latinLnBrk="0" hangingPunct="1">
              <a:lnSpc>
                <a:spcPct val="90000"/>
              </a:lnSpc>
              <a:spcBef>
                <a:spcPts val="500"/>
              </a:spcBef>
              <a:buFont typeface="Arial"/>
              <a:buChar char="•"/>
              <a:defRPr sz="2400" kern="1200">
                <a:solidFill>
                  <a:schemeClr val="tx1"/>
                </a:solidFill>
                <a:latin typeface="+mn-lt"/>
                <a:ea typeface="+mn-ea"/>
                <a:cs typeface="+mn-cs"/>
              </a:defRPr>
            </a:lvl7pPr>
            <a:lvl8pPr marL="4267093" indent="-228600" algn="l" defTabSz="1219170" rtl="0" eaLnBrk="1" latinLnBrk="0" hangingPunct="1">
              <a:lnSpc>
                <a:spcPct val="90000"/>
              </a:lnSpc>
              <a:spcBef>
                <a:spcPts val="500"/>
              </a:spcBef>
              <a:buFont typeface="Arial"/>
              <a:buChar char="•"/>
              <a:defRPr sz="2400" kern="1200">
                <a:solidFill>
                  <a:schemeClr val="tx1"/>
                </a:solidFill>
                <a:latin typeface="+mn-lt"/>
                <a:ea typeface="+mn-ea"/>
                <a:cs typeface="+mn-cs"/>
              </a:defRPr>
            </a:lvl8pPr>
            <a:lvl9pPr marL="4876678" indent="-228600" algn="l" defTabSz="1219170" rtl="0" eaLnBrk="1" latinLnBrk="0" hangingPunct="1">
              <a:lnSpc>
                <a:spcPct val="90000"/>
              </a:lnSpc>
              <a:spcBef>
                <a:spcPts val="500"/>
              </a:spcBef>
              <a:buFont typeface="Arial"/>
              <a:buChar char="•"/>
              <a:defRPr sz="2400" kern="1200">
                <a:solidFill>
                  <a:schemeClr val="tx1"/>
                </a:solidFill>
                <a:latin typeface="+mn-lt"/>
                <a:ea typeface="+mn-ea"/>
                <a:cs typeface="+mn-cs"/>
              </a:defRPr>
            </a:lvl9pPr>
          </a:lstStyle>
          <a:p>
            <a:pPr marL="48767">
              <a:lnSpc>
                <a:spcPct val="120000"/>
              </a:lnSpc>
            </a:pPr>
            <a:r>
              <a:rPr lang="en-US" dirty="0"/>
              <a:t>V2.2 – Oct 14</a:t>
            </a:r>
            <a:r>
              <a:rPr lang="en-US" baseline="30000" dirty="0"/>
              <a:t>th</a:t>
            </a:r>
            <a:r>
              <a:rPr lang="en-US" dirty="0"/>
              <a:t> 2024</a:t>
            </a:r>
          </a:p>
          <a:p>
            <a:pPr>
              <a:lnSpc>
                <a:spcPct val="120000"/>
              </a:lnSpc>
            </a:pPr>
            <a:endParaRPr lang="en-US" dirty="0"/>
          </a:p>
          <a:p>
            <a:pPr>
              <a:lnSpc>
                <a:spcPct val="120000"/>
              </a:lnSpc>
            </a:pPr>
            <a:r>
              <a:rPr lang="en-US" u="sng" dirty="0"/>
              <a:t>LHC “All Operation”:</a:t>
            </a:r>
          </a:p>
          <a:p>
            <a:pPr marL="342900" indent="-342900">
              <a:lnSpc>
                <a:spcPct val="120000"/>
              </a:lnSpc>
              <a:buFont typeface="Arial" panose="020B0604020202020204" pitchFamily="34" charset="0"/>
              <a:buChar char="•"/>
            </a:pPr>
            <a:r>
              <a:rPr lang="en-US" b="0" dirty="0"/>
              <a:t>From start of recommissioning with beam to start of annual shutdown</a:t>
            </a:r>
          </a:p>
          <a:p>
            <a:pPr marL="342900" indent="-342900">
              <a:lnSpc>
                <a:spcPct val="120000"/>
              </a:lnSpc>
              <a:buFont typeface="Arial" panose="020B0604020202020204" pitchFamily="34" charset="0"/>
              <a:buChar char="•"/>
            </a:pPr>
            <a:r>
              <a:rPr lang="en-US" b="0" dirty="0"/>
              <a:t>Includes MDs, excludes TSs</a:t>
            </a:r>
          </a:p>
          <a:p>
            <a:pPr marL="342900" indent="-342900">
              <a:lnSpc>
                <a:spcPct val="120000"/>
              </a:lnSpc>
              <a:buFont typeface="Arial" panose="020B0604020202020204" pitchFamily="34" charset="0"/>
              <a:buChar char="•"/>
            </a:pPr>
            <a:r>
              <a:rPr lang="en-US" b="0" dirty="0"/>
              <a:t>Permits tracking of </a:t>
            </a:r>
            <a:r>
              <a:rPr lang="en-US" b="0" u="sng" dirty="0"/>
              <a:t>all</a:t>
            </a:r>
            <a:r>
              <a:rPr lang="en-US" b="0" dirty="0"/>
              <a:t> faults and delays</a:t>
            </a:r>
          </a:p>
          <a:p>
            <a:pPr>
              <a:lnSpc>
                <a:spcPct val="120000"/>
              </a:lnSpc>
            </a:pPr>
            <a:endParaRPr lang="en-US" dirty="0"/>
          </a:p>
          <a:p>
            <a:pPr>
              <a:lnSpc>
                <a:spcPct val="120000"/>
              </a:lnSpc>
            </a:pPr>
            <a:r>
              <a:rPr lang="en-US" u="sng" dirty="0"/>
              <a:t>LHC Protons:</a:t>
            </a:r>
          </a:p>
          <a:p>
            <a:pPr marL="342900" indent="-342900">
              <a:lnSpc>
                <a:spcPct val="120000"/>
              </a:lnSpc>
              <a:buFont typeface="Arial" panose="020B0604020202020204" pitchFamily="34" charset="0"/>
              <a:buChar char="•"/>
            </a:pPr>
            <a:r>
              <a:rPr lang="en-US" b="0" dirty="0"/>
              <a:t>From first stable beams declaration to end of 25ns run</a:t>
            </a:r>
          </a:p>
          <a:p>
            <a:pPr marL="342900" indent="-342900">
              <a:lnSpc>
                <a:spcPct val="120000"/>
              </a:lnSpc>
              <a:buFont typeface="Arial" panose="020B0604020202020204" pitchFamily="34" charset="0"/>
              <a:buChar char="•"/>
            </a:pPr>
            <a:r>
              <a:rPr lang="en-US" b="0" dirty="0"/>
              <a:t>Dedicated MDs, set up periods, special physics, VIP visits and TS are excluded from statistics</a:t>
            </a:r>
          </a:p>
          <a:p>
            <a:pPr marL="342900" indent="-342900">
              <a:lnSpc>
                <a:spcPct val="120000"/>
              </a:lnSpc>
              <a:buFont typeface="Arial" panose="020B0604020202020204" pitchFamily="34" charset="0"/>
              <a:buChar char="•"/>
            </a:pPr>
            <a:endParaRPr lang="en-US" b="0" dirty="0"/>
          </a:p>
          <a:p>
            <a:pPr>
              <a:lnSpc>
                <a:spcPct val="120000"/>
              </a:lnSpc>
            </a:pPr>
            <a:r>
              <a:rPr lang="en-US" u="sng" dirty="0"/>
              <a:t>LHC Ions:</a:t>
            </a:r>
          </a:p>
          <a:p>
            <a:pPr marL="342900" indent="-342900">
              <a:lnSpc>
                <a:spcPct val="120000"/>
              </a:lnSpc>
              <a:buFont typeface="Arial" panose="020B0604020202020204" pitchFamily="34" charset="0"/>
              <a:buChar char="•"/>
            </a:pPr>
            <a:r>
              <a:rPr lang="en-US" b="0" dirty="0"/>
              <a:t>From start to end of Pb-Pb Ion run</a:t>
            </a:r>
          </a:p>
          <a:p>
            <a:pPr marL="342900" indent="-342900">
              <a:lnSpc>
                <a:spcPct val="120000"/>
              </a:lnSpc>
              <a:buFont typeface="Arial" panose="020B0604020202020204" pitchFamily="34" charset="0"/>
              <a:buChar char="•"/>
            </a:pPr>
            <a:r>
              <a:rPr lang="en-US" b="0" dirty="0"/>
              <a:t>Dedicated MDs, set up periods, special physics, VIP visits and TS are excluded from statistics</a:t>
            </a:r>
          </a:p>
        </p:txBody>
      </p:sp>
      <p:sp>
        <p:nvSpPr>
          <p:cNvPr id="11" name="Oval 10">
            <a:extLst>
              <a:ext uri="{FF2B5EF4-FFF2-40B4-BE49-F238E27FC236}">
                <a16:creationId xmlns:a16="http://schemas.microsoft.com/office/drawing/2014/main" id="{7FE5DC28-6ADF-D106-42B7-A2B00CE3CD9E}"/>
              </a:ext>
            </a:extLst>
          </p:cNvPr>
          <p:cNvSpPr/>
          <p:nvPr/>
        </p:nvSpPr>
        <p:spPr>
          <a:xfrm>
            <a:off x="6450472" y="1913540"/>
            <a:ext cx="559928"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3" name="Oval 12">
            <a:extLst>
              <a:ext uri="{FF2B5EF4-FFF2-40B4-BE49-F238E27FC236}">
                <a16:creationId xmlns:a16="http://schemas.microsoft.com/office/drawing/2014/main" id="{60BE9C97-7652-EFD1-FE7F-12925925C288}"/>
              </a:ext>
            </a:extLst>
          </p:cNvPr>
          <p:cNvSpPr/>
          <p:nvPr/>
        </p:nvSpPr>
        <p:spPr>
          <a:xfrm>
            <a:off x="10692755" y="40411"/>
            <a:ext cx="535684" cy="333182"/>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4" name="Oval 13">
            <a:extLst>
              <a:ext uri="{FF2B5EF4-FFF2-40B4-BE49-F238E27FC236}">
                <a16:creationId xmlns:a16="http://schemas.microsoft.com/office/drawing/2014/main" id="{7D20EEF5-B058-8B93-07DD-76BCE35E9D28}"/>
              </a:ext>
            </a:extLst>
          </p:cNvPr>
          <p:cNvSpPr/>
          <p:nvPr/>
        </p:nvSpPr>
        <p:spPr>
          <a:xfrm>
            <a:off x="7166780" y="5196408"/>
            <a:ext cx="573625" cy="294899"/>
          </a:xfrm>
          <a:prstGeom prst="ellipse">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5" name="Oval 14">
            <a:extLst>
              <a:ext uri="{FF2B5EF4-FFF2-40B4-BE49-F238E27FC236}">
                <a16:creationId xmlns:a16="http://schemas.microsoft.com/office/drawing/2014/main" id="{9C2268F1-CB83-BFB4-411A-00FC8358DAD7}"/>
              </a:ext>
            </a:extLst>
          </p:cNvPr>
          <p:cNvSpPr/>
          <p:nvPr/>
        </p:nvSpPr>
        <p:spPr>
          <a:xfrm>
            <a:off x="9648886" y="5262470"/>
            <a:ext cx="540373" cy="261868"/>
          </a:xfrm>
          <a:prstGeom prst="ellipse">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7" name="Oval 16">
            <a:extLst>
              <a:ext uri="{FF2B5EF4-FFF2-40B4-BE49-F238E27FC236}">
                <a16:creationId xmlns:a16="http://schemas.microsoft.com/office/drawing/2014/main" id="{8310BF8C-1157-73DD-ED1F-AB9A4FA2DF3C}"/>
              </a:ext>
            </a:extLst>
          </p:cNvPr>
          <p:cNvSpPr/>
          <p:nvPr/>
        </p:nvSpPr>
        <p:spPr>
          <a:xfrm>
            <a:off x="8471001" y="5631527"/>
            <a:ext cx="559928"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Tree>
    <p:extLst>
      <p:ext uri="{BB962C8B-B14F-4D97-AF65-F5344CB8AC3E}">
        <p14:creationId xmlns:p14="http://schemas.microsoft.com/office/powerpoint/2010/main" val="4101274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7FEA4A-4728-8C81-1473-6AC92061901B}"/>
              </a:ext>
            </a:extLst>
          </p:cNvPr>
          <p:cNvPicPr>
            <a:picLocks noChangeAspect="1"/>
          </p:cNvPicPr>
          <p:nvPr/>
        </p:nvPicPr>
        <p:blipFill rotWithShape="1">
          <a:blip r:embed="rId3"/>
          <a:srcRect l="1610" t="7312"/>
          <a:stretch/>
        </p:blipFill>
        <p:spPr>
          <a:xfrm>
            <a:off x="3413760" y="2833814"/>
            <a:ext cx="7990542" cy="3956304"/>
          </a:xfrm>
          <a:prstGeom prst="rect">
            <a:avLst/>
          </a:prstGeom>
        </p:spPr>
      </p:pic>
      <p:sp>
        <p:nvSpPr>
          <p:cNvPr id="5" name="TextBox 4">
            <a:extLst>
              <a:ext uri="{FF2B5EF4-FFF2-40B4-BE49-F238E27FC236}">
                <a16:creationId xmlns:a16="http://schemas.microsoft.com/office/drawing/2014/main" id="{2E84CB95-1988-BEA1-0C78-36195999DFA7}"/>
              </a:ext>
            </a:extLst>
          </p:cNvPr>
          <p:cNvSpPr txBox="1"/>
          <p:nvPr/>
        </p:nvSpPr>
        <p:spPr>
          <a:xfrm>
            <a:off x="79249" y="697496"/>
            <a:ext cx="3054096" cy="5447645"/>
          </a:xfrm>
          <a:prstGeom prst="rect">
            <a:avLst/>
          </a:prstGeom>
          <a:noFill/>
        </p:spPr>
        <p:txBody>
          <a:bodyPr wrap="square" rtlCol="0">
            <a:spAutoFit/>
          </a:bodyPr>
          <a:lstStyle/>
          <a:p>
            <a:r>
              <a:rPr lang="en-GB" sz="1200" b="1" dirty="0">
                <a:solidFill>
                  <a:srgbClr val="C00000"/>
                </a:solidFill>
              </a:rPr>
              <a:t>2024 had the best availability of Run 3</a:t>
            </a:r>
          </a:p>
          <a:p>
            <a:endParaRPr lang="en-GB" sz="1200" dirty="0">
              <a:solidFill>
                <a:srgbClr val="C00000"/>
              </a:solidFill>
            </a:endParaRPr>
          </a:p>
          <a:p>
            <a:r>
              <a:rPr lang="en-GB" sz="1200" dirty="0">
                <a:solidFill>
                  <a:srgbClr val="C00000"/>
                </a:solidFill>
              </a:rPr>
              <a:t>Not as strong as the best of Run 2, but we’re also pushing bunch intensity, heat load, beam energy, etc.</a:t>
            </a: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endParaRPr lang="en-GB" sz="1200" dirty="0">
              <a:solidFill>
                <a:srgbClr val="C00000"/>
              </a:solidFill>
            </a:endParaRPr>
          </a:p>
          <a:p>
            <a:r>
              <a:rPr lang="en-GB" sz="1200" dirty="0">
                <a:solidFill>
                  <a:srgbClr val="C00000"/>
                </a:solidFill>
              </a:rPr>
              <a:t>A lot of great work this year.</a:t>
            </a:r>
          </a:p>
          <a:p>
            <a:endParaRPr lang="en-GB" sz="1200" dirty="0">
              <a:solidFill>
                <a:srgbClr val="C00000"/>
              </a:solidFill>
            </a:endParaRPr>
          </a:p>
          <a:p>
            <a:r>
              <a:rPr lang="en-GB" sz="1200" dirty="0">
                <a:solidFill>
                  <a:srgbClr val="C00000"/>
                </a:solidFill>
              </a:rPr>
              <a:t>But for availability, the only real game-changer was missing one long fault.</a:t>
            </a:r>
          </a:p>
          <a:p>
            <a:pPr marL="171450" indent="-171450">
              <a:buFont typeface="Arial" panose="020B0604020202020204" pitchFamily="34" charset="0"/>
              <a:buChar char="•"/>
            </a:pPr>
            <a:endParaRPr lang="en-GB" sz="1200" dirty="0">
              <a:solidFill>
                <a:srgbClr val="C00000"/>
              </a:solidFill>
            </a:endParaRPr>
          </a:p>
          <a:p>
            <a:r>
              <a:rPr lang="en-GB" sz="1200" dirty="0">
                <a:solidFill>
                  <a:srgbClr val="C00000"/>
                </a:solidFill>
              </a:rPr>
              <a:t>Some trends:</a:t>
            </a:r>
          </a:p>
          <a:p>
            <a:pPr marL="171450" indent="-171450">
              <a:buFont typeface="Arial" panose="020B0604020202020204" pitchFamily="34" charset="0"/>
              <a:buChar char="•"/>
            </a:pPr>
            <a:r>
              <a:rPr lang="en-GB" sz="1200" dirty="0">
                <a:solidFill>
                  <a:srgbClr val="C00000"/>
                </a:solidFill>
              </a:rPr>
              <a:t>Mid-range faults (2-10h) increasing</a:t>
            </a:r>
          </a:p>
          <a:p>
            <a:pPr marL="171450" indent="-171450">
              <a:buFont typeface="Arial" panose="020B0604020202020204" pitchFamily="34" charset="0"/>
              <a:buChar char="•"/>
            </a:pPr>
            <a:r>
              <a:rPr lang="en-GB" sz="1200" dirty="0">
                <a:solidFill>
                  <a:srgbClr val="C00000"/>
                </a:solidFill>
              </a:rPr>
              <a:t>Overall faults &lt;24h increasing</a:t>
            </a:r>
          </a:p>
          <a:p>
            <a:endParaRPr lang="en-GB" sz="1200" dirty="0">
              <a:solidFill>
                <a:srgbClr val="C00000"/>
              </a:solidFill>
            </a:endParaRPr>
          </a:p>
          <a:p>
            <a:r>
              <a:rPr lang="en-GB" sz="1200" dirty="0">
                <a:solidFill>
                  <a:srgbClr val="C00000"/>
                </a:solidFill>
              </a:rPr>
              <a:t>Explained by:</a:t>
            </a:r>
          </a:p>
          <a:p>
            <a:pPr marL="171450" indent="-171450">
              <a:buFont typeface="Arial" panose="020B0604020202020204" pitchFamily="34" charset="0"/>
              <a:buChar char="•"/>
            </a:pPr>
            <a:r>
              <a:rPr lang="en-GB" sz="1200" dirty="0">
                <a:solidFill>
                  <a:srgbClr val="C00000"/>
                </a:solidFill>
              </a:rPr>
              <a:t>QPS</a:t>
            </a:r>
          </a:p>
          <a:p>
            <a:pPr marL="171450" indent="-171450">
              <a:buFont typeface="Arial" panose="020B0604020202020204" pitchFamily="34" charset="0"/>
              <a:buChar char="•"/>
            </a:pPr>
            <a:r>
              <a:rPr lang="en-GB" sz="1200" dirty="0">
                <a:solidFill>
                  <a:srgbClr val="C00000"/>
                </a:solidFill>
              </a:rPr>
              <a:t>Other: Heat load issues + new categories (e.g. scheduled access)</a:t>
            </a:r>
          </a:p>
          <a:p>
            <a:pPr marL="171450" indent="-171450">
              <a:buFont typeface="Arial" panose="020B0604020202020204" pitchFamily="34" charset="0"/>
              <a:buChar char="•"/>
            </a:pPr>
            <a:r>
              <a:rPr lang="en-GB" sz="1200" dirty="0">
                <a:solidFill>
                  <a:srgbClr val="C00000"/>
                </a:solidFill>
              </a:rPr>
              <a:t>Experiments emulsion changes</a:t>
            </a:r>
          </a:p>
        </p:txBody>
      </p:sp>
      <p:sp>
        <p:nvSpPr>
          <p:cNvPr id="6" name="Rectangle 5">
            <a:extLst>
              <a:ext uri="{FF2B5EF4-FFF2-40B4-BE49-F238E27FC236}">
                <a16:creationId xmlns:a16="http://schemas.microsoft.com/office/drawing/2014/main" id="{7F0B71B4-85AA-F202-22E1-C0A901B37CF4}"/>
              </a:ext>
            </a:extLst>
          </p:cNvPr>
          <p:cNvSpPr/>
          <p:nvPr/>
        </p:nvSpPr>
        <p:spPr>
          <a:xfrm>
            <a:off x="10245213" y="0"/>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1E21E7BE-2A62-4AD5-2850-97BB962D36BF}"/>
              </a:ext>
            </a:extLst>
          </p:cNvPr>
          <p:cNvPicPr>
            <a:picLocks noChangeAspect="1"/>
          </p:cNvPicPr>
          <p:nvPr/>
        </p:nvPicPr>
        <p:blipFill>
          <a:blip r:embed="rId4"/>
          <a:srcRect b="60941"/>
          <a:stretch/>
        </p:blipFill>
        <p:spPr>
          <a:xfrm>
            <a:off x="3090671" y="67882"/>
            <a:ext cx="9101328" cy="2313796"/>
          </a:xfrm>
          <a:prstGeom prst="rect">
            <a:avLst/>
          </a:prstGeom>
        </p:spPr>
      </p:pic>
      <p:sp>
        <p:nvSpPr>
          <p:cNvPr id="9" name="TextBox 8">
            <a:extLst>
              <a:ext uri="{FF2B5EF4-FFF2-40B4-BE49-F238E27FC236}">
                <a16:creationId xmlns:a16="http://schemas.microsoft.com/office/drawing/2014/main" id="{7E46D064-BA12-AE92-68C8-F713868088AC}"/>
              </a:ext>
            </a:extLst>
          </p:cNvPr>
          <p:cNvSpPr txBox="1"/>
          <p:nvPr/>
        </p:nvSpPr>
        <p:spPr>
          <a:xfrm>
            <a:off x="10978723" y="650711"/>
            <a:ext cx="1078300" cy="646331"/>
          </a:xfrm>
          <a:prstGeom prst="rect">
            <a:avLst/>
          </a:prstGeom>
          <a:noFill/>
        </p:spPr>
        <p:txBody>
          <a:bodyPr wrap="square" rtlCol="0">
            <a:spAutoFit/>
          </a:bodyPr>
          <a:lstStyle/>
          <a:p>
            <a:r>
              <a:rPr lang="en-GB" sz="1200" b="1" dirty="0">
                <a:solidFill>
                  <a:srgbClr val="C00000"/>
                </a:solidFill>
              </a:rPr>
              <a:t>Best availability of Run 3</a:t>
            </a:r>
          </a:p>
        </p:txBody>
      </p:sp>
      <p:sp>
        <p:nvSpPr>
          <p:cNvPr id="11" name="Rectangle 10">
            <a:extLst>
              <a:ext uri="{FF2B5EF4-FFF2-40B4-BE49-F238E27FC236}">
                <a16:creationId xmlns:a16="http://schemas.microsoft.com/office/drawing/2014/main" id="{9E488E6D-C6EA-7F77-ED66-0FCB970A55DE}"/>
              </a:ext>
            </a:extLst>
          </p:cNvPr>
          <p:cNvSpPr/>
          <p:nvPr/>
        </p:nvSpPr>
        <p:spPr>
          <a:xfrm>
            <a:off x="10245212" y="-5947"/>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lide Number Placeholder 3">
            <a:extLst>
              <a:ext uri="{FF2B5EF4-FFF2-40B4-BE49-F238E27FC236}">
                <a16:creationId xmlns:a16="http://schemas.microsoft.com/office/drawing/2014/main" id="{3741A3D6-D589-E364-1C67-314016CF1474}"/>
              </a:ext>
            </a:extLst>
          </p:cNvPr>
          <p:cNvSpPr>
            <a:spLocks noGrp="1"/>
          </p:cNvSpPr>
          <p:nvPr>
            <p:ph type="sldNum" sz="quarter" idx="12"/>
          </p:nvPr>
        </p:nvSpPr>
        <p:spPr>
          <a:xfrm>
            <a:off x="11107546" y="6424993"/>
            <a:ext cx="681254" cy="365125"/>
          </a:xfrm>
        </p:spPr>
        <p:txBody>
          <a:bodyPr/>
          <a:lstStyle/>
          <a:p>
            <a:fld id="{36B5EA5A-BC32-A742-B11B-8E7414D5B535}" type="slidenum">
              <a:rPr lang="en-US" smtClean="0"/>
              <a:pPr/>
              <a:t>18</a:t>
            </a:fld>
            <a:endParaRPr lang="en-US" dirty="0"/>
          </a:p>
        </p:txBody>
      </p:sp>
      <p:sp>
        <p:nvSpPr>
          <p:cNvPr id="13" name="Footer Placeholder 2">
            <a:extLst>
              <a:ext uri="{FF2B5EF4-FFF2-40B4-BE49-F238E27FC236}">
                <a16:creationId xmlns:a16="http://schemas.microsoft.com/office/drawing/2014/main" id="{D58C9EBB-1DB9-05B6-7293-B21EC0EAE7DC}"/>
              </a:ext>
            </a:extLst>
          </p:cNvPr>
          <p:cNvSpPr>
            <a:spLocks noGrp="1"/>
          </p:cNvSpPr>
          <p:nvPr>
            <p:ph type="ftr" sz="quarter" idx="11"/>
          </p:nvPr>
        </p:nvSpPr>
        <p:spPr>
          <a:xfrm>
            <a:off x="1145352" y="6559105"/>
            <a:ext cx="6787386" cy="365125"/>
          </a:xfrm>
        </p:spPr>
        <p:txBody>
          <a:bodyPr/>
          <a:lstStyle/>
          <a:p>
            <a:r>
              <a:rPr lang="en-GB" dirty="0"/>
              <a:t>Fault Tracking in 2024, Join Accelerator Performance Workshop (JAPW) 2024</a:t>
            </a:r>
            <a:endParaRPr lang="en-US" dirty="0"/>
          </a:p>
        </p:txBody>
      </p:sp>
      <p:sp>
        <p:nvSpPr>
          <p:cNvPr id="14" name="TextBox 13">
            <a:extLst>
              <a:ext uri="{FF2B5EF4-FFF2-40B4-BE49-F238E27FC236}">
                <a16:creationId xmlns:a16="http://schemas.microsoft.com/office/drawing/2014/main" id="{1E11749F-6653-C433-5726-51B0CF4DDB07}"/>
              </a:ext>
            </a:extLst>
          </p:cNvPr>
          <p:cNvSpPr txBox="1"/>
          <p:nvPr/>
        </p:nvSpPr>
        <p:spPr>
          <a:xfrm>
            <a:off x="7512381" y="4422191"/>
            <a:ext cx="1247571" cy="276999"/>
          </a:xfrm>
          <a:prstGeom prst="rect">
            <a:avLst/>
          </a:prstGeom>
          <a:noFill/>
        </p:spPr>
        <p:txBody>
          <a:bodyPr wrap="square" rtlCol="0">
            <a:spAutoFit/>
          </a:bodyPr>
          <a:lstStyle/>
          <a:p>
            <a:r>
              <a:rPr lang="en-GB" sz="1200" b="1" dirty="0">
                <a:solidFill>
                  <a:srgbClr val="C00000"/>
                </a:solidFill>
              </a:rPr>
              <a:t>RF burst disks</a:t>
            </a:r>
          </a:p>
        </p:txBody>
      </p:sp>
      <p:sp>
        <p:nvSpPr>
          <p:cNvPr id="15" name="Left Brace 14">
            <a:extLst>
              <a:ext uri="{FF2B5EF4-FFF2-40B4-BE49-F238E27FC236}">
                <a16:creationId xmlns:a16="http://schemas.microsoft.com/office/drawing/2014/main" id="{BE086522-816B-8387-6EC3-875487B7341C}"/>
              </a:ext>
            </a:extLst>
          </p:cNvPr>
          <p:cNvSpPr/>
          <p:nvPr/>
        </p:nvSpPr>
        <p:spPr>
          <a:xfrm>
            <a:off x="8759952" y="4047744"/>
            <a:ext cx="164592" cy="981456"/>
          </a:xfrm>
          <a:prstGeom prst="leftBrace">
            <a:avLst>
              <a:gd name="adj1" fmla="val 8333"/>
              <a:gd name="adj2" fmla="val 53727"/>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6" name="Left Brace 15">
            <a:extLst>
              <a:ext uri="{FF2B5EF4-FFF2-40B4-BE49-F238E27FC236}">
                <a16:creationId xmlns:a16="http://schemas.microsoft.com/office/drawing/2014/main" id="{6106A95A-03E3-9C5F-EB9A-342ACD8E4111}"/>
              </a:ext>
            </a:extLst>
          </p:cNvPr>
          <p:cNvSpPr/>
          <p:nvPr/>
        </p:nvSpPr>
        <p:spPr>
          <a:xfrm>
            <a:off x="9649968" y="3291840"/>
            <a:ext cx="213360" cy="1736020"/>
          </a:xfrm>
          <a:prstGeom prst="leftBrace">
            <a:avLst>
              <a:gd name="adj1" fmla="val 8333"/>
              <a:gd name="adj2" fmla="val 13832"/>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7" name="TextBox 16">
            <a:extLst>
              <a:ext uri="{FF2B5EF4-FFF2-40B4-BE49-F238E27FC236}">
                <a16:creationId xmlns:a16="http://schemas.microsoft.com/office/drawing/2014/main" id="{9D43CA6D-7287-0F53-8D69-57D18F6BB062}"/>
              </a:ext>
            </a:extLst>
          </p:cNvPr>
          <p:cNvSpPr txBox="1"/>
          <p:nvPr/>
        </p:nvSpPr>
        <p:spPr>
          <a:xfrm>
            <a:off x="8088040" y="3403233"/>
            <a:ext cx="1561928" cy="276999"/>
          </a:xfrm>
          <a:prstGeom prst="rect">
            <a:avLst/>
          </a:prstGeom>
          <a:noFill/>
        </p:spPr>
        <p:txBody>
          <a:bodyPr wrap="square" rtlCol="0">
            <a:spAutoFit/>
          </a:bodyPr>
          <a:lstStyle/>
          <a:p>
            <a:r>
              <a:rPr lang="en-GB" sz="1200" b="1" dirty="0">
                <a:solidFill>
                  <a:srgbClr val="C00000"/>
                </a:solidFill>
              </a:rPr>
              <a:t>IT.L8 Vacuum Leak</a:t>
            </a:r>
          </a:p>
        </p:txBody>
      </p:sp>
      <p:sp>
        <p:nvSpPr>
          <p:cNvPr id="2" name="Date Placeholder 1">
            <a:extLst>
              <a:ext uri="{FF2B5EF4-FFF2-40B4-BE49-F238E27FC236}">
                <a16:creationId xmlns:a16="http://schemas.microsoft.com/office/drawing/2014/main" id="{3FE0A043-22ED-2B9A-9F6E-B94B1901525F}"/>
              </a:ext>
            </a:extLst>
          </p:cNvPr>
          <p:cNvSpPr>
            <a:spLocks noGrp="1"/>
          </p:cNvSpPr>
          <p:nvPr>
            <p:ph type="dt" sz="half" idx="10"/>
          </p:nvPr>
        </p:nvSpPr>
        <p:spPr/>
        <p:txBody>
          <a:bodyPr/>
          <a:lstStyle/>
          <a:p>
            <a:fld id="{06FBBA98-78E1-7543-AE15-81A7175DE49E}" type="datetime1">
              <a:rPr lang="de-CH" smtClean="0"/>
              <a:t>07.03.2025</a:t>
            </a:fld>
            <a:endParaRPr lang="en-US"/>
          </a:p>
        </p:txBody>
      </p:sp>
    </p:spTree>
    <p:extLst>
      <p:ext uri="{BB962C8B-B14F-4D97-AF65-F5344CB8AC3E}">
        <p14:creationId xmlns:p14="http://schemas.microsoft.com/office/powerpoint/2010/main" val="627223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23AAB1-2025-A58E-FC90-1E9F85ABC25D}"/>
              </a:ext>
            </a:extLst>
          </p:cNvPr>
          <p:cNvSpPr>
            <a:spLocks noGrp="1"/>
          </p:cNvSpPr>
          <p:nvPr>
            <p:ph type="dt" sz="half" idx="10"/>
          </p:nvPr>
        </p:nvSpPr>
        <p:spPr/>
        <p:txBody>
          <a:bodyPr/>
          <a:lstStyle/>
          <a:p>
            <a:fld id="{175C2D68-4F52-EA48-80DA-3E84A405E019}" type="datetime1">
              <a:rPr lang="de-CH" smtClean="0"/>
              <a:t>07.03.2025</a:t>
            </a:fld>
            <a:endParaRPr lang="en-US"/>
          </a:p>
        </p:txBody>
      </p:sp>
      <p:sp>
        <p:nvSpPr>
          <p:cNvPr id="3" name="Footer Placeholder 2">
            <a:extLst>
              <a:ext uri="{FF2B5EF4-FFF2-40B4-BE49-F238E27FC236}">
                <a16:creationId xmlns:a16="http://schemas.microsoft.com/office/drawing/2014/main" id="{A53AB7D2-F12C-AFD5-F049-95A8C3B84F2A}"/>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8EC44291-67A3-C694-D18D-4C97CEB836F4}"/>
              </a:ext>
            </a:extLst>
          </p:cNvPr>
          <p:cNvSpPr>
            <a:spLocks noGrp="1"/>
          </p:cNvSpPr>
          <p:nvPr>
            <p:ph type="sldNum" sz="quarter" idx="12"/>
          </p:nvPr>
        </p:nvSpPr>
        <p:spPr/>
        <p:txBody>
          <a:bodyPr/>
          <a:lstStyle/>
          <a:p>
            <a:fld id="{36B5EA5A-BC32-A742-B11B-8E7414D5B535}" type="slidenum">
              <a:rPr lang="en-US" smtClean="0"/>
              <a:pPr/>
              <a:t>19</a:t>
            </a:fld>
            <a:endParaRPr lang="en-US"/>
          </a:p>
        </p:txBody>
      </p:sp>
      <p:pic>
        <p:nvPicPr>
          <p:cNvPr id="12" name="Picture 11">
            <a:extLst>
              <a:ext uri="{FF2B5EF4-FFF2-40B4-BE49-F238E27FC236}">
                <a16:creationId xmlns:a16="http://schemas.microsoft.com/office/drawing/2014/main" id="{A7280D03-097D-62B0-8613-E57339F4DC73}"/>
              </a:ext>
            </a:extLst>
          </p:cNvPr>
          <p:cNvPicPr>
            <a:picLocks noChangeAspect="1"/>
          </p:cNvPicPr>
          <p:nvPr/>
        </p:nvPicPr>
        <p:blipFill>
          <a:blip r:embed="rId3"/>
          <a:stretch>
            <a:fillRect/>
          </a:stretch>
        </p:blipFill>
        <p:spPr>
          <a:xfrm>
            <a:off x="248575" y="251988"/>
            <a:ext cx="9824394" cy="5592932"/>
          </a:xfrm>
          <a:prstGeom prst="rect">
            <a:avLst/>
          </a:prstGeom>
        </p:spPr>
      </p:pic>
      <p:sp>
        <p:nvSpPr>
          <p:cNvPr id="5" name="TextBox 4">
            <a:extLst>
              <a:ext uri="{FF2B5EF4-FFF2-40B4-BE49-F238E27FC236}">
                <a16:creationId xmlns:a16="http://schemas.microsoft.com/office/drawing/2014/main" id="{0DE47FF7-E220-F800-350E-3424794D8DD6}"/>
              </a:ext>
            </a:extLst>
          </p:cNvPr>
          <p:cNvSpPr txBox="1"/>
          <p:nvPr/>
        </p:nvSpPr>
        <p:spPr>
          <a:xfrm>
            <a:off x="7988193" y="503975"/>
            <a:ext cx="5321980" cy="338554"/>
          </a:xfrm>
          <a:prstGeom prst="rect">
            <a:avLst/>
          </a:prstGeom>
          <a:noFill/>
          <a:ln>
            <a:noFill/>
          </a:ln>
        </p:spPr>
        <p:txBody>
          <a:bodyPr wrap="square" rtlCol="0">
            <a:spAutoFit/>
          </a:bodyPr>
          <a:lstStyle/>
          <a:p>
            <a:r>
              <a:rPr lang="en-GB" sz="1600" b="1" dirty="0">
                <a:solidFill>
                  <a:srgbClr val="C00000"/>
                </a:solidFill>
              </a:rPr>
              <a:t>Longest proton run since 2015</a:t>
            </a:r>
          </a:p>
        </p:txBody>
      </p:sp>
      <p:sp>
        <p:nvSpPr>
          <p:cNvPr id="6" name="TextBox 5">
            <a:extLst>
              <a:ext uri="{FF2B5EF4-FFF2-40B4-BE49-F238E27FC236}">
                <a16:creationId xmlns:a16="http://schemas.microsoft.com/office/drawing/2014/main" id="{4C2764B7-D46A-423A-4AA7-296F31183F92}"/>
              </a:ext>
            </a:extLst>
          </p:cNvPr>
          <p:cNvSpPr txBox="1"/>
          <p:nvPr/>
        </p:nvSpPr>
        <p:spPr>
          <a:xfrm>
            <a:off x="10022030" y="3231930"/>
            <a:ext cx="2391992" cy="584775"/>
          </a:xfrm>
          <a:prstGeom prst="rect">
            <a:avLst/>
          </a:prstGeom>
          <a:noFill/>
        </p:spPr>
        <p:txBody>
          <a:bodyPr wrap="square" rtlCol="0">
            <a:spAutoFit/>
          </a:bodyPr>
          <a:lstStyle/>
          <a:p>
            <a:r>
              <a:rPr lang="en-GB" sz="1600" b="1" dirty="0">
                <a:solidFill>
                  <a:srgbClr val="C00000"/>
                </a:solidFill>
              </a:rPr>
              <a:t>Highest % in stable beams</a:t>
            </a:r>
          </a:p>
        </p:txBody>
      </p:sp>
      <p:cxnSp>
        <p:nvCxnSpPr>
          <p:cNvPr id="7" name="Straight Arrow Connector 6">
            <a:extLst>
              <a:ext uri="{FF2B5EF4-FFF2-40B4-BE49-F238E27FC236}">
                <a16:creationId xmlns:a16="http://schemas.microsoft.com/office/drawing/2014/main" id="{FB05841D-91D3-2E9C-6119-DB25951BFF3D}"/>
              </a:ext>
            </a:extLst>
          </p:cNvPr>
          <p:cNvCxnSpPr>
            <a:cxnSpLocks/>
          </p:cNvCxnSpPr>
          <p:nvPr/>
        </p:nvCxnSpPr>
        <p:spPr>
          <a:xfrm flipH="1">
            <a:off x="10072969" y="3851718"/>
            <a:ext cx="394490" cy="45789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178A54E-2DD2-DBE6-AF4D-A7DB43C1D0B0}"/>
              </a:ext>
            </a:extLst>
          </p:cNvPr>
          <p:cNvSpPr txBox="1"/>
          <p:nvPr/>
        </p:nvSpPr>
        <p:spPr>
          <a:xfrm>
            <a:off x="7560146" y="2866751"/>
            <a:ext cx="1242333" cy="523220"/>
          </a:xfrm>
          <a:prstGeom prst="rect">
            <a:avLst/>
          </a:prstGeom>
          <a:noFill/>
        </p:spPr>
        <p:txBody>
          <a:bodyPr wrap="square" rtlCol="0">
            <a:spAutoFit/>
          </a:bodyPr>
          <a:lstStyle/>
          <a:p>
            <a:r>
              <a:rPr lang="en-GB" sz="1400" dirty="0">
                <a:solidFill>
                  <a:srgbClr val="C00000"/>
                </a:solidFill>
              </a:rPr>
              <a:t>IT.L8 vacuum leak</a:t>
            </a:r>
          </a:p>
        </p:txBody>
      </p:sp>
      <p:cxnSp>
        <p:nvCxnSpPr>
          <p:cNvPr id="10" name="Straight Arrow Connector 9">
            <a:extLst>
              <a:ext uri="{FF2B5EF4-FFF2-40B4-BE49-F238E27FC236}">
                <a16:creationId xmlns:a16="http://schemas.microsoft.com/office/drawing/2014/main" id="{83DE4E64-41A0-B4C2-7581-AF4BBB5C8004}"/>
              </a:ext>
            </a:extLst>
          </p:cNvPr>
          <p:cNvCxnSpPr>
            <a:cxnSpLocks/>
          </p:cNvCxnSpPr>
          <p:nvPr/>
        </p:nvCxnSpPr>
        <p:spPr>
          <a:xfrm>
            <a:off x="8090973" y="3128361"/>
            <a:ext cx="0" cy="33065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D49EB07-57CA-E139-C24D-460987CFB387}"/>
              </a:ext>
            </a:extLst>
          </p:cNvPr>
          <p:cNvCxnSpPr>
            <a:cxnSpLocks/>
          </p:cNvCxnSpPr>
          <p:nvPr/>
        </p:nvCxnSpPr>
        <p:spPr>
          <a:xfrm>
            <a:off x="6778557" y="2261062"/>
            <a:ext cx="0" cy="27652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A7BDCB1-2AA9-3E56-F0AA-7085B88AFB42}"/>
              </a:ext>
            </a:extLst>
          </p:cNvPr>
          <p:cNvSpPr txBox="1"/>
          <p:nvPr/>
        </p:nvSpPr>
        <p:spPr>
          <a:xfrm>
            <a:off x="6370810" y="1985489"/>
            <a:ext cx="1561928" cy="307777"/>
          </a:xfrm>
          <a:prstGeom prst="rect">
            <a:avLst/>
          </a:prstGeom>
          <a:noFill/>
        </p:spPr>
        <p:txBody>
          <a:bodyPr wrap="square" rtlCol="0">
            <a:spAutoFit/>
          </a:bodyPr>
          <a:lstStyle/>
          <a:p>
            <a:r>
              <a:rPr lang="en-GB" sz="1400" dirty="0">
                <a:solidFill>
                  <a:srgbClr val="C00000"/>
                </a:solidFill>
              </a:rPr>
              <a:t>RF burst disks</a:t>
            </a:r>
          </a:p>
        </p:txBody>
      </p:sp>
      <p:sp>
        <p:nvSpPr>
          <p:cNvPr id="22" name="TextBox 21">
            <a:extLst>
              <a:ext uri="{FF2B5EF4-FFF2-40B4-BE49-F238E27FC236}">
                <a16:creationId xmlns:a16="http://schemas.microsoft.com/office/drawing/2014/main" id="{AF3D5E07-12F3-7560-3B95-720843720752}"/>
              </a:ext>
            </a:extLst>
          </p:cNvPr>
          <p:cNvSpPr txBox="1"/>
          <p:nvPr/>
        </p:nvSpPr>
        <p:spPr>
          <a:xfrm>
            <a:off x="6282397" y="962335"/>
            <a:ext cx="2706479" cy="954107"/>
          </a:xfrm>
          <a:prstGeom prst="rect">
            <a:avLst/>
          </a:prstGeom>
          <a:noFill/>
        </p:spPr>
        <p:txBody>
          <a:bodyPr wrap="square">
            <a:spAutoFit/>
          </a:bodyPr>
          <a:lstStyle/>
          <a:p>
            <a:r>
              <a:rPr lang="en-GB" sz="1400" dirty="0">
                <a:solidFill>
                  <a:srgbClr val="C00000"/>
                </a:solidFill>
              </a:rPr>
              <a:t>2022 and 2023 proton physics schedules were reduced due to long faults and energy-saving measures</a:t>
            </a:r>
            <a:endParaRPr lang="en-GB" sz="1400" dirty="0"/>
          </a:p>
        </p:txBody>
      </p:sp>
      <p:cxnSp>
        <p:nvCxnSpPr>
          <p:cNvPr id="29" name="Straight Arrow Connector 28">
            <a:extLst>
              <a:ext uri="{FF2B5EF4-FFF2-40B4-BE49-F238E27FC236}">
                <a16:creationId xmlns:a16="http://schemas.microsoft.com/office/drawing/2014/main" id="{0925738B-4A2F-DF25-8ABD-AFBF6B7ADAE8}"/>
              </a:ext>
            </a:extLst>
          </p:cNvPr>
          <p:cNvCxnSpPr>
            <a:cxnSpLocks/>
          </p:cNvCxnSpPr>
          <p:nvPr/>
        </p:nvCxnSpPr>
        <p:spPr>
          <a:xfrm flipH="1">
            <a:off x="7423265" y="1676412"/>
            <a:ext cx="394716" cy="368519"/>
          </a:xfrm>
          <a:prstGeom prst="straightConnector1">
            <a:avLst/>
          </a:prstGeom>
          <a:ln>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8092034-4088-5315-0E87-908F1212E8C0}"/>
              </a:ext>
            </a:extLst>
          </p:cNvPr>
          <p:cNvCxnSpPr>
            <a:cxnSpLocks/>
          </p:cNvCxnSpPr>
          <p:nvPr/>
        </p:nvCxnSpPr>
        <p:spPr>
          <a:xfrm>
            <a:off x="7817981" y="1676412"/>
            <a:ext cx="272992" cy="1190339"/>
          </a:xfrm>
          <a:prstGeom prst="straightConnector1">
            <a:avLst/>
          </a:prstGeom>
          <a:ln>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7708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4D8BE13-5C3E-5AF6-B0D1-5D07296E6834}"/>
              </a:ext>
            </a:extLst>
          </p:cNvPr>
          <p:cNvSpPr>
            <a:spLocks noGrp="1"/>
          </p:cNvSpPr>
          <p:nvPr>
            <p:ph type="title"/>
          </p:nvPr>
        </p:nvSpPr>
        <p:spPr>
          <a:xfrm>
            <a:off x="407988" y="373593"/>
            <a:ext cx="11376025" cy="609633"/>
          </a:xfrm>
        </p:spPr>
        <p:txBody>
          <a:bodyPr>
            <a:norm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3600" dirty="0"/>
              <a:t>Accelerator Fault Tracking (AFT)</a:t>
            </a:r>
          </a:p>
        </p:txBody>
      </p:sp>
      <p:sp>
        <p:nvSpPr>
          <p:cNvPr id="10" name="Content Placeholder 9">
            <a:extLst>
              <a:ext uri="{FF2B5EF4-FFF2-40B4-BE49-F238E27FC236}">
                <a16:creationId xmlns:a16="http://schemas.microsoft.com/office/drawing/2014/main" id="{98A4CAF6-DCD3-A4A8-C357-C313273BC590}"/>
              </a:ext>
            </a:extLst>
          </p:cNvPr>
          <p:cNvSpPr>
            <a:spLocks noGrp="1"/>
          </p:cNvSpPr>
          <p:nvPr>
            <p:ph idx="1"/>
          </p:nvPr>
        </p:nvSpPr>
        <p:spPr>
          <a:xfrm>
            <a:off x="407989" y="1063488"/>
            <a:ext cx="11376024" cy="4978400"/>
          </a:xfrm>
        </p:spPr>
        <p:txBody>
          <a:bodyPr vert="horz" lIns="0" tIns="0" rIns="0" bIns="0" rtlCol="0" anchor="t">
            <a:normAutofit fontScale="92500" lnSpcReduction="20000"/>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nSpc>
                <a:spcPct val="120000"/>
              </a:lnSpc>
            </a:pPr>
            <a:endParaRPr lang="en-US" dirty="0"/>
          </a:p>
          <a:p>
            <a:pPr>
              <a:lnSpc>
                <a:spcPct val="120000"/>
              </a:lnSpc>
            </a:pPr>
            <a:r>
              <a:rPr lang="en-US" dirty="0"/>
              <a:t>More than 12,500 faults recorded and reviewed in 2024. Almost the whole CERN complex.</a:t>
            </a:r>
          </a:p>
          <a:p>
            <a:pPr>
              <a:lnSpc>
                <a:spcPct val="120000"/>
              </a:lnSpc>
            </a:pPr>
            <a:endParaRPr lang="en-US" dirty="0"/>
          </a:p>
          <a:p>
            <a:pPr>
              <a:lnSpc>
                <a:spcPct val="120000"/>
              </a:lnSpc>
            </a:pPr>
            <a:r>
              <a:rPr lang="en-US" dirty="0"/>
              <a:t>Many thanks to a tremendous effort from all contributors!</a:t>
            </a:r>
          </a:p>
          <a:p>
            <a:pPr>
              <a:lnSpc>
                <a:spcPct val="120000"/>
              </a:lnSpc>
            </a:pPr>
            <a:endParaRPr lang="en-US" dirty="0">
              <a:cs typeface="Arial"/>
            </a:endParaRPr>
          </a:p>
          <a:p>
            <a:pPr>
              <a:lnSpc>
                <a:spcPct val="120000"/>
              </a:lnSpc>
            </a:pPr>
            <a:r>
              <a:rPr lang="en-US" dirty="0">
                <a:cs typeface="Arial"/>
              </a:rPr>
              <a:t>Numerous additional graphs and statistics (not in this presentation) can be found at:</a:t>
            </a:r>
          </a:p>
          <a:p>
            <a:pPr>
              <a:lnSpc>
                <a:spcPct val="120000"/>
              </a:lnSpc>
            </a:pPr>
            <a:r>
              <a:rPr lang="en-US" b="0" u="sng" dirty="0">
                <a:solidFill>
                  <a:schemeClr val="tx1">
                    <a:lumMod val="60000"/>
                    <a:lumOff val="40000"/>
                  </a:schemeClr>
                </a:solidFill>
                <a:cs typeface="Arial"/>
                <a:hlinkClick r:id="rId3">
                  <a:extLst>
                    <a:ext uri="{A12FA001-AC4F-418D-AE19-62706E023703}">
                      <ahyp:hlinkClr xmlns:ahyp="http://schemas.microsoft.com/office/drawing/2018/hyperlinkcolor" val="tx"/>
                    </a:ext>
                  </a:extLst>
                </a:hlinkClick>
              </a:rPr>
              <a:t>https://aft-stats.web.cern.ch/</a:t>
            </a:r>
            <a:endParaRPr lang="en-US" b="0" u="sng" dirty="0">
              <a:solidFill>
                <a:schemeClr val="tx1">
                  <a:lumMod val="60000"/>
                  <a:lumOff val="40000"/>
                </a:schemeClr>
              </a:solidFill>
              <a:cs typeface="Arial"/>
            </a:endParaRPr>
          </a:p>
          <a:p>
            <a:pPr>
              <a:lnSpc>
                <a:spcPct val="120000"/>
              </a:lnSpc>
            </a:pPr>
            <a:r>
              <a:rPr lang="en-US" b="0" u="sng" dirty="0">
                <a:solidFill>
                  <a:schemeClr val="tx1">
                    <a:lumMod val="60000"/>
                    <a:lumOff val="40000"/>
                  </a:schemeClr>
                </a:solidFill>
                <a:cs typeface="Arial"/>
              </a:rPr>
              <a:t>https://edms.cern.ch/ui/#!master/navigator/document?D:101732157:101732157:subDocs</a:t>
            </a:r>
          </a:p>
          <a:p>
            <a:pPr>
              <a:lnSpc>
                <a:spcPct val="120000"/>
              </a:lnSpc>
            </a:pPr>
            <a:endParaRPr lang="en-US" dirty="0">
              <a:cs typeface="Arial"/>
            </a:endParaRPr>
          </a:p>
          <a:p>
            <a:pPr>
              <a:lnSpc>
                <a:spcPct val="120000"/>
              </a:lnSpc>
            </a:pPr>
            <a:r>
              <a:rPr lang="en-US" dirty="0">
                <a:cs typeface="Arial"/>
              </a:rPr>
              <a:t>Or please ask for specifics! - </a:t>
            </a:r>
            <a:r>
              <a:rPr lang="en-US" b="0" u="sng" dirty="0">
                <a:solidFill>
                  <a:schemeClr val="tx1">
                    <a:lumMod val="60000"/>
                    <a:lumOff val="40000"/>
                  </a:schemeClr>
                </a:solidFill>
                <a:cs typeface="Arial"/>
                <a:hlinkClick r:id="rId4"/>
              </a:rPr>
              <a:t>jack.heron@cern.ch</a:t>
            </a:r>
            <a:r>
              <a:rPr lang="en-US" b="0" dirty="0">
                <a:solidFill>
                  <a:schemeClr val="tx1">
                    <a:lumMod val="60000"/>
                    <a:lumOff val="40000"/>
                  </a:schemeClr>
                </a:solidFill>
                <a:cs typeface="Arial"/>
              </a:rPr>
              <a:t>              </a:t>
            </a:r>
            <a:r>
              <a:rPr lang="en-US" b="0" u="sng" dirty="0">
                <a:solidFill>
                  <a:schemeClr val="tx1">
                    <a:lumMod val="60000"/>
                    <a:lumOff val="40000"/>
                  </a:schemeClr>
                </a:solidFill>
                <a:cs typeface="Arial"/>
                <a:hlinkClick r:id="rId5"/>
              </a:rPr>
              <a:t>lukas.Felsberger@cern.ch</a:t>
            </a:r>
            <a:r>
              <a:rPr lang="en-US" b="0" u="sng" dirty="0">
                <a:solidFill>
                  <a:schemeClr val="tx1">
                    <a:lumMod val="60000"/>
                    <a:lumOff val="40000"/>
                  </a:schemeClr>
                </a:solidFill>
                <a:cs typeface="Arial"/>
              </a:rPr>
              <a:t> </a:t>
            </a:r>
          </a:p>
        </p:txBody>
      </p:sp>
      <p:sp>
        <p:nvSpPr>
          <p:cNvPr id="4" name="Slide Number Placeholder 3">
            <a:extLst>
              <a:ext uri="{FF2B5EF4-FFF2-40B4-BE49-F238E27FC236}">
                <a16:creationId xmlns:a16="http://schemas.microsoft.com/office/drawing/2014/main" id="{9A20865A-7572-45B5-95B4-E0FA5DCB9F3B}"/>
              </a:ext>
            </a:extLst>
          </p:cNvPr>
          <p:cNvSpPr>
            <a:spLocks noGrp="1"/>
          </p:cNvSpPr>
          <p:nvPr>
            <p:ph type="sldNum" sz="quarter" idx="4"/>
          </p:nvPr>
        </p:nvSpPr>
        <p:spPr/>
        <p:txBody>
          <a:bodyPr/>
          <a:lstStyle>
            <a:defPPr>
              <a:defRPr lang="en-US"/>
            </a:defPPr>
            <a:lvl1pPr marL="0" algn="l" defTabSz="1625519" rtl="0" eaLnBrk="1" latinLnBrk="0" hangingPunct="1">
              <a:defRPr sz="3200" kern="1200">
                <a:solidFill>
                  <a:schemeClr val="tx1"/>
                </a:solidFill>
                <a:latin typeface="+mn-lt"/>
                <a:ea typeface="+mn-ea"/>
                <a:cs typeface="+mn-cs"/>
              </a:defRPr>
            </a:lvl1pPr>
            <a:lvl2pPr marL="812760" algn="l" defTabSz="1625519" rtl="0" eaLnBrk="1" latinLnBrk="0" hangingPunct="1">
              <a:defRPr sz="3200" kern="1200">
                <a:solidFill>
                  <a:schemeClr val="tx1"/>
                </a:solidFill>
                <a:latin typeface="+mn-lt"/>
                <a:ea typeface="+mn-ea"/>
                <a:cs typeface="+mn-cs"/>
              </a:defRPr>
            </a:lvl2pPr>
            <a:lvl3pPr marL="1625519" algn="l" defTabSz="1625519" rtl="0" eaLnBrk="1" latinLnBrk="0" hangingPunct="1">
              <a:defRPr sz="3200" kern="1200">
                <a:solidFill>
                  <a:schemeClr val="tx1"/>
                </a:solidFill>
                <a:latin typeface="+mn-lt"/>
                <a:ea typeface="+mn-ea"/>
                <a:cs typeface="+mn-cs"/>
              </a:defRPr>
            </a:lvl3pPr>
            <a:lvl4pPr marL="2438278" algn="l" defTabSz="1625519" rtl="0" eaLnBrk="1" latinLnBrk="0" hangingPunct="1">
              <a:defRPr sz="3200" kern="1200">
                <a:solidFill>
                  <a:schemeClr val="tx1"/>
                </a:solidFill>
                <a:latin typeface="+mn-lt"/>
                <a:ea typeface="+mn-ea"/>
                <a:cs typeface="+mn-cs"/>
              </a:defRPr>
            </a:lvl4pPr>
            <a:lvl5pPr marL="3251037" algn="l" defTabSz="1625519" rtl="0" eaLnBrk="1" latinLnBrk="0" hangingPunct="1">
              <a:defRPr sz="3200" kern="1200">
                <a:solidFill>
                  <a:schemeClr val="tx1"/>
                </a:solidFill>
                <a:latin typeface="+mn-lt"/>
                <a:ea typeface="+mn-ea"/>
                <a:cs typeface="+mn-cs"/>
              </a:defRPr>
            </a:lvl5pPr>
            <a:lvl6pPr marL="4063797" algn="l" defTabSz="1625519" rtl="0" eaLnBrk="1" latinLnBrk="0" hangingPunct="1">
              <a:defRPr sz="3200" kern="1200">
                <a:solidFill>
                  <a:schemeClr val="tx1"/>
                </a:solidFill>
                <a:latin typeface="+mn-lt"/>
                <a:ea typeface="+mn-ea"/>
                <a:cs typeface="+mn-cs"/>
              </a:defRPr>
            </a:lvl6pPr>
            <a:lvl7pPr marL="4876557" algn="l" defTabSz="1625519" rtl="0" eaLnBrk="1" latinLnBrk="0" hangingPunct="1">
              <a:defRPr sz="3200" kern="1200">
                <a:solidFill>
                  <a:schemeClr val="tx1"/>
                </a:solidFill>
                <a:latin typeface="+mn-lt"/>
                <a:ea typeface="+mn-ea"/>
                <a:cs typeface="+mn-cs"/>
              </a:defRPr>
            </a:lvl7pPr>
            <a:lvl8pPr marL="5689315" algn="l" defTabSz="1625519" rtl="0" eaLnBrk="1" latinLnBrk="0" hangingPunct="1">
              <a:defRPr sz="3200" kern="1200">
                <a:solidFill>
                  <a:schemeClr val="tx1"/>
                </a:solidFill>
                <a:latin typeface="+mn-lt"/>
                <a:ea typeface="+mn-ea"/>
                <a:cs typeface="+mn-cs"/>
              </a:defRPr>
            </a:lvl8pPr>
            <a:lvl9pPr marL="6502075" algn="l" defTabSz="1625519" rtl="0" eaLnBrk="1" latinLnBrk="0" hangingPunct="1">
              <a:defRPr sz="3200" kern="1200">
                <a:solidFill>
                  <a:schemeClr val="tx1"/>
                </a:solidFill>
                <a:latin typeface="+mn-lt"/>
                <a:ea typeface="+mn-ea"/>
                <a:cs typeface="+mn-cs"/>
              </a:defRPr>
            </a:lvl9pPr>
          </a:lstStyle>
          <a:p>
            <a:fld id="{17918391-D411-FE40-AAD7-861AE5233E0E}" type="slidenum">
              <a:rPr lang="en-US" sz="850" smtClean="0"/>
              <a:pPr/>
              <a:t>2</a:t>
            </a:fld>
            <a:endParaRPr lang="en-US" sz="850" dirty="0"/>
          </a:p>
        </p:txBody>
      </p:sp>
      <p:sp>
        <p:nvSpPr>
          <p:cNvPr id="3" name="Date Placeholder 3">
            <a:extLst>
              <a:ext uri="{FF2B5EF4-FFF2-40B4-BE49-F238E27FC236}">
                <a16:creationId xmlns:a16="http://schemas.microsoft.com/office/drawing/2014/main" id="{8BF62543-85C7-CEFD-593D-D92FF7E0D686}"/>
              </a:ext>
            </a:extLst>
          </p:cNvPr>
          <p:cNvSpPr txBox="1">
            <a:spLocks/>
          </p:cNvSpPr>
          <p:nvPr/>
        </p:nvSpPr>
        <p:spPr>
          <a:xfrm>
            <a:off x="8101915" y="6424993"/>
            <a:ext cx="177392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31A1E4-372D-1343-87FD-0FC57B1E48C8}" type="datetime1">
              <a:rPr lang="de-CH" sz="850" smtClean="0"/>
              <a:pPr/>
              <a:t>07.03.2025</a:t>
            </a:fld>
            <a:endParaRPr lang="en-US" sz="850"/>
          </a:p>
        </p:txBody>
      </p:sp>
      <p:sp>
        <p:nvSpPr>
          <p:cNvPr id="5" name="Footer Placeholder 4">
            <a:extLst>
              <a:ext uri="{FF2B5EF4-FFF2-40B4-BE49-F238E27FC236}">
                <a16:creationId xmlns:a16="http://schemas.microsoft.com/office/drawing/2014/main" id="{09E6A6B7-5777-0B56-03E1-8727AD6D9D46}"/>
              </a:ext>
            </a:extLst>
          </p:cNvPr>
          <p:cNvSpPr txBox="1">
            <a:spLocks/>
          </p:cNvSpPr>
          <p:nvPr/>
        </p:nvSpPr>
        <p:spPr>
          <a:xfrm>
            <a:off x="1145352" y="6424993"/>
            <a:ext cx="678738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850"/>
              <a:t>Fault Tracking in 2024, Join Accelerator Performance Workshop (JAPW) 2024</a:t>
            </a:r>
            <a:endParaRPr lang="en-US" sz="850" dirty="0"/>
          </a:p>
        </p:txBody>
      </p:sp>
    </p:spTree>
    <p:extLst>
      <p:ext uri="{BB962C8B-B14F-4D97-AF65-F5344CB8AC3E}">
        <p14:creationId xmlns:p14="http://schemas.microsoft.com/office/powerpoint/2010/main" val="11158364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DFC9AB-0462-9633-0B41-E40D24EA3183}"/>
              </a:ext>
            </a:extLst>
          </p:cNvPr>
          <p:cNvSpPr>
            <a:spLocks noGrp="1"/>
          </p:cNvSpPr>
          <p:nvPr>
            <p:ph type="dt" sz="half" idx="10"/>
          </p:nvPr>
        </p:nvSpPr>
        <p:spPr/>
        <p:txBody>
          <a:bodyPr/>
          <a:lstStyle/>
          <a:p>
            <a:fld id="{4DDC6AAA-379B-6B4C-B4E2-CC1A43EAF772}" type="datetime1">
              <a:rPr lang="de-CH" smtClean="0"/>
              <a:t>07.03.2025</a:t>
            </a:fld>
            <a:endParaRPr lang="en-US"/>
          </a:p>
        </p:txBody>
      </p:sp>
      <p:sp>
        <p:nvSpPr>
          <p:cNvPr id="3" name="Footer Placeholder 2">
            <a:extLst>
              <a:ext uri="{FF2B5EF4-FFF2-40B4-BE49-F238E27FC236}">
                <a16:creationId xmlns:a16="http://schemas.microsoft.com/office/drawing/2014/main" id="{88004D96-F743-7727-6537-1A07C91B10F6}"/>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0AC0006B-AECC-7A15-C9A3-7CE1D2B2B051}"/>
              </a:ext>
            </a:extLst>
          </p:cNvPr>
          <p:cNvSpPr>
            <a:spLocks noGrp="1"/>
          </p:cNvSpPr>
          <p:nvPr>
            <p:ph type="sldNum" sz="quarter" idx="12"/>
          </p:nvPr>
        </p:nvSpPr>
        <p:spPr/>
        <p:txBody>
          <a:bodyPr/>
          <a:lstStyle/>
          <a:p>
            <a:fld id="{36B5EA5A-BC32-A742-B11B-8E7414D5B535}" type="slidenum">
              <a:rPr lang="en-US" smtClean="0"/>
              <a:pPr/>
              <a:t>20</a:t>
            </a:fld>
            <a:endParaRPr lang="en-US"/>
          </a:p>
        </p:txBody>
      </p:sp>
      <p:pic>
        <p:nvPicPr>
          <p:cNvPr id="6" name="Picture 5">
            <a:extLst>
              <a:ext uri="{FF2B5EF4-FFF2-40B4-BE49-F238E27FC236}">
                <a16:creationId xmlns:a16="http://schemas.microsoft.com/office/drawing/2014/main" id="{5FBCABED-4A9A-42E5-C188-8505C9E168BE}"/>
              </a:ext>
            </a:extLst>
          </p:cNvPr>
          <p:cNvPicPr>
            <a:picLocks noChangeAspect="1"/>
          </p:cNvPicPr>
          <p:nvPr/>
        </p:nvPicPr>
        <p:blipFill>
          <a:blip r:embed="rId3"/>
          <a:srcRect b="29705"/>
          <a:stretch/>
        </p:blipFill>
        <p:spPr>
          <a:xfrm>
            <a:off x="2330481" y="1"/>
            <a:ext cx="9663330" cy="4421284"/>
          </a:xfrm>
          <a:prstGeom prst="rect">
            <a:avLst/>
          </a:prstGeom>
        </p:spPr>
      </p:pic>
      <p:cxnSp>
        <p:nvCxnSpPr>
          <p:cNvPr id="8" name="Straight Arrow Connector 7">
            <a:extLst>
              <a:ext uri="{FF2B5EF4-FFF2-40B4-BE49-F238E27FC236}">
                <a16:creationId xmlns:a16="http://schemas.microsoft.com/office/drawing/2014/main" id="{06F5A639-BE9D-AD19-80A6-F19738E396C3}"/>
              </a:ext>
            </a:extLst>
          </p:cNvPr>
          <p:cNvCxnSpPr/>
          <p:nvPr/>
        </p:nvCxnSpPr>
        <p:spPr>
          <a:xfrm>
            <a:off x="4022755" y="3205316"/>
            <a:ext cx="196645" cy="2236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FF46D91-60CE-B4E9-1C59-D8254272CD5F}"/>
              </a:ext>
            </a:extLst>
          </p:cNvPr>
          <p:cNvSpPr txBox="1"/>
          <p:nvPr/>
        </p:nvSpPr>
        <p:spPr>
          <a:xfrm>
            <a:off x="3341501" y="2987698"/>
            <a:ext cx="1071716" cy="307777"/>
          </a:xfrm>
          <a:prstGeom prst="rect">
            <a:avLst/>
          </a:prstGeom>
          <a:noFill/>
        </p:spPr>
        <p:txBody>
          <a:bodyPr wrap="square" lIns="0" tIns="0" rIns="0" bIns="0" rtlCol="0">
            <a:spAutoFit/>
          </a:bodyPr>
          <a:lstStyle/>
          <a:p>
            <a:pPr algn="l"/>
            <a:r>
              <a:rPr lang="en-GB" sz="1000" dirty="0">
                <a:solidFill>
                  <a:srgbClr val="FF0000"/>
                </a:solidFill>
              </a:rPr>
              <a:t>3 faults in 1.8K production</a:t>
            </a:r>
          </a:p>
        </p:txBody>
      </p:sp>
      <p:cxnSp>
        <p:nvCxnSpPr>
          <p:cNvPr id="17" name="Straight Arrow Connector 16">
            <a:extLst>
              <a:ext uri="{FF2B5EF4-FFF2-40B4-BE49-F238E27FC236}">
                <a16:creationId xmlns:a16="http://schemas.microsoft.com/office/drawing/2014/main" id="{86915D87-215B-1D41-9E14-9DCC5DE50DB0}"/>
              </a:ext>
            </a:extLst>
          </p:cNvPr>
          <p:cNvCxnSpPr>
            <a:cxnSpLocks/>
          </p:cNvCxnSpPr>
          <p:nvPr/>
        </p:nvCxnSpPr>
        <p:spPr>
          <a:xfrm flipV="1">
            <a:off x="5140174" y="3538158"/>
            <a:ext cx="858865" cy="2265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71A1D61-EE8C-C005-5426-D14809822CD8}"/>
              </a:ext>
            </a:extLst>
          </p:cNvPr>
          <p:cNvSpPr txBox="1"/>
          <p:nvPr/>
        </p:nvSpPr>
        <p:spPr>
          <a:xfrm>
            <a:off x="5060102" y="3116539"/>
            <a:ext cx="1071716" cy="461665"/>
          </a:xfrm>
          <a:prstGeom prst="rect">
            <a:avLst/>
          </a:prstGeom>
          <a:noFill/>
        </p:spPr>
        <p:txBody>
          <a:bodyPr wrap="square" lIns="0" tIns="0" rIns="0" bIns="0" rtlCol="0">
            <a:spAutoFit/>
          </a:bodyPr>
          <a:lstStyle/>
          <a:p>
            <a:pPr algn="l"/>
            <a:r>
              <a:rPr lang="en-GB" sz="1000" b="1" dirty="0">
                <a:solidFill>
                  <a:srgbClr val="FF0000"/>
                </a:solidFill>
              </a:rPr>
              <a:t>Consistent upward trend since 2016</a:t>
            </a:r>
          </a:p>
        </p:txBody>
      </p:sp>
      <p:sp>
        <p:nvSpPr>
          <p:cNvPr id="11" name="TextBox 10">
            <a:extLst>
              <a:ext uri="{FF2B5EF4-FFF2-40B4-BE49-F238E27FC236}">
                <a16:creationId xmlns:a16="http://schemas.microsoft.com/office/drawing/2014/main" id="{13847644-7095-E0B8-2B6F-507B60695755}"/>
              </a:ext>
            </a:extLst>
          </p:cNvPr>
          <p:cNvSpPr txBox="1"/>
          <p:nvPr/>
        </p:nvSpPr>
        <p:spPr>
          <a:xfrm>
            <a:off x="9814717" y="568401"/>
            <a:ext cx="2860348" cy="338554"/>
          </a:xfrm>
          <a:prstGeom prst="rect">
            <a:avLst/>
          </a:prstGeom>
          <a:noFill/>
        </p:spPr>
        <p:txBody>
          <a:bodyPr wrap="square" rtlCol="0">
            <a:spAutoFit/>
          </a:bodyPr>
          <a:lstStyle/>
          <a:p>
            <a:r>
              <a:rPr lang="en-GB" sz="1600" b="1">
                <a:solidFill>
                  <a:srgbClr val="C00000"/>
                </a:solidFill>
              </a:rPr>
              <a:t>Stable since last year</a:t>
            </a:r>
          </a:p>
        </p:txBody>
      </p:sp>
      <p:sp>
        <p:nvSpPr>
          <p:cNvPr id="18" name="TextBox 17">
            <a:extLst>
              <a:ext uri="{FF2B5EF4-FFF2-40B4-BE49-F238E27FC236}">
                <a16:creationId xmlns:a16="http://schemas.microsoft.com/office/drawing/2014/main" id="{E86BC645-A783-4B93-263B-4CDA16E5CC55}"/>
              </a:ext>
            </a:extLst>
          </p:cNvPr>
          <p:cNvSpPr txBox="1"/>
          <p:nvPr/>
        </p:nvSpPr>
        <p:spPr>
          <a:xfrm>
            <a:off x="235648" y="1962377"/>
            <a:ext cx="2094833" cy="3231654"/>
          </a:xfrm>
          <a:prstGeom prst="rect">
            <a:avLst/>
          </a:prstGeom>
          <a:noFill/>
        </p:spPr>
        <p:txBody>
          <a:bodyPr wrap="square" rtlCol="0">
            <a:spAutoFit/>
          </a:bodyPr>
          <a:lstStyle/>
          <a:p>
            <a:r>
              <a:rPr lang="en-GB" sz="1200" b="1" dirty="0">
                <a:solidFill>
                  <a:srgbClr val="C00000"/>
                </a:solidFill>
              </a:rPr>
              <a:t>Cryogenics</a:t>
            </a:r>
            <a:r>
              <a:rPr lang="en-GB" sz="1200" dirty="0">
                <a:solidFill>
                  <a:srgbClr val="C00000"/>
                </a:solidFill>
              </a:rPr>
              <a:t> bad year</a:t>
            </a:r>
          </a:p>
          <a:p>
            <a:pPr marL="171450" indent="-171450">
              <a:buFont typeface="Arial" panose="020B0604020202020204" pitchFamily="34" charset="0"/>
              <a:buChar char="•"/>
            </a:pPr>
            <a:r>
              <a:rPr lang="en-GB" sz="1200" dirty="0">
                <a:solidFill>
                  <a:srgbClr val="C00000"/>
                </a:solidFill>
              </a:rPr>
              <a:t>3 faults &gt; 132 h</a:t>
            </a:r>
          </a:p>
          <a:p>
            <a:pPr marL="171450" indent="-171450">
              <a:buFont typeface="Arial" panose="020B0604020202020204" pitchFamily="34" charset="0"/>
              <a:buChar char="•"/>
            </a:pPr>
            <a:r>
              <a:rPr lang="en-GB" sz="1200" dirty="0">
                <a:solidFill>
                  <a:srgbClr val="C00000"/>
                </a:solidFill>
              </a:rPr>
              <a:t>Mitigations at IP8 planned during YETS</a:t>
            </a:r>
          </a:p>
          <a:p>
            <a:pPr marL="628650" lvl="1" indent="-171450">
              <a:buFont typeface="Arial" panose="020B0604020202020204" pitchFamily="34" charset="0"/>
              <a:buChar char="•"/>
            </a:pPr>
            <a:endParaRPr lang="en-GB" sz="1200" dirty="0">
              <a:solidFill>
                <a:srgbClr val="C00000"/>
              </a:solidFill>
            </a:endParaRPr>
          </a:p>
          <a:p>
            <a:pPr marL="171450" indent="-171450">
              <a:buFont typeface="Arial" panose="020B0604020202020204" pitchFamily="34" charset="0"/>
              <a:buChar char="•"/>
            </a:pPr>
            <a:endParaRPr lang="en-GB" sz="1200" dirty="0">
              <a:solidFill>
                <a:srgbClr val="C00000"/>
              </a:solidFill>
            </a:endParaRPr>
          </a:p>
          <a:p>
            <a:r>
              <a:rPr lang="en-GB" sz="1200" b="1" dirty="0">
                <a:solidFill>
                  <a:srgbClr val="C00000"/>
                </a:solidFill>
              </a:rPr>
              <a:t>QPS </a:t>
            </a:r>
            <a:r>
              <a:rPr lang="en-GB" sz="1200" dirty="0">
                <a:solidFill>
                  <a:srgbClr val="C00000"/>
                </a:solidFill>
              </a:rPr>
              <a:t>concerning trend</a:t>
            </a:r>
          </a:p>
          <a:p>
            <a:endParaRPr lang="en-GB" sz="1200" b="1" dirty="0">
              <a:solidFill>
                <a:srgbClr val="C00000"/>
              </a:solidFill>
            </a:endParaRPr>
          </a:p>
          <a:p>
            <a:r>
              <a:rPr lang="en-GB" sz="1200" dirty="0">
                <a:solidFill>
                  <a:srgbClr val="C00000"/>
                </a:solidFill>
              </a:rPr>
              <a:t>Further bunch intensity increase could impact availability in 2025. </a:t>
            </a:r>
          </a:p>
          <a:p>
            <a:endParaRPr lang="en-GB" sz="1200" dirty="0">
              <a:solidFill>
                <a:srgbClr val="C00000"/>
              </a:solidFill>
            </a:endParaRPr>
          </a:p>
          <a:p>
            <a:r>
              <a:rPr lang="en-GB" sz="1200" dirty="0">
                <a:solidFill>
                  <a:srgbClr val="C00000"/>
                </a:solidFill>
              </a:rPr>
              <a:t>Change of beam type (25ns vs hybrid filling scheme) may also bring surprises.</a:t>
            </a:r>
          </a:p>
          <a:p>
            <a:endParaRPr lang="en-GB" sz="1200" dirty="0">
              <a:solidFill>
                <a:srgbClr val="C00000"/>
              </a:solidFill>
            </a:endParaRPr>
          </a:p>
          <a:p>
            <a:endParaRPr lang="en-GB" sz="1200" b="1" dirty="0">
              <a:solidFill>
                <a:srgbClr val="C00000"/>
              </a:solidFill>
            </a:endParaRPr>
          </a:p>
        </p:txBody>
      </p:sp>
      <p:pic>
        <p:nvPicPr>
          <p:cNvPr id="20" name="Picture 19">
            <a:extLst>
              <a:ext uri="{FF2B5EF4-FFF2-40B4-BE49-F238E27FC236}">
                <a16:creationId xmlns:a16="http://schemas.microsoft.com/office/drawing/2014/main" id="{22005C68-ACA0-D2A0-8BD9-C30EE29B0125}"/>
              </a:ext>
            </a:extLst>
          </p:cNvPr>
          <p:cNvPicPr>
            <a:picLocks noChangeAspect="1"/>
          </p:cNvPicPr>
          <p:nvPr/>
        </p:nvPicPr>
        <p:blipFill>
          <a:blip r:embed="rId4"/>
          <a:srcRect t="60859"/>
          <a:stretch/>
        </p:blipFill>
        <p:spPr>
          <a:xfrm>
            <a:off x="2307631" y="4561774"/>
            <a:ext cx="9604508" cy="1822492"/>
          </a:xfrm>
          <a:prstGeom prst="rect">
            <a:avLst/>
          </a:prstGeom>
        </p:spPr>
      </p:pic>
      <p:sp>
        <p:nvSpPr>
          <p:cNvPr id="22" name="Rectangle 21">
            <a:extLst>
              <a:ext uri="{FF2B5EF4-FFF2-40B4-BE49-F238E27FC236}">
                <a16:creationId xmlns:a16="http://schemas.microsoft.com/office/drawing/2014/main" id="{B1651E91-BBC8-0382-F9F9-8C227600F377}"/>
              </a:ext>
            </a:extLst>
          </p:cNvPr>
          <p:cNvSpPr/>
          <p:nvPr/>
        </p:nvSpPr>
        <p:spPr>
          <a:xfrm>
            <a:off x="10245213" y="0"/>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3753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AF76541-78A8-20F7-23AA-567DF9ECD963}"/>
              </a:ext>
            </a:extLst>
          </p:cNvPr>
          <p:cNvPicPr>
            <a:picLocks noChangeAspect="1"/>
          </p:cNvPicPr>
          <p:nvPr/>
        </p:nvPicPr>
        <p:blipFill>
          <a:blip r:embed="rId3"/>
          <a:stretch>
            <a:fillRect/>
          </a:stretch>
        </p:blipFill>
        <p:spPr>
          <a:xfrm>
            <a:off x="2446017" y="0"/>
            <a:ext cx="9744322" cy="4723931"/>
          </a:xfrm>
          <a:prstGeom prst="rect">
            <a:avLst/>
          </a:prstGeom>
        </p:spPr>
      </p:pic>
      <p:sp>
        <p:nvSpPr>
          <p:cNvPr id="2" name="Date Placeholder 1">
            <a:extLst>
              <a:ext uri="{FF2B5EF4-FFF2-40B4-BE49-F238E27FC236}">
                <a16:creationId xmlns:a16="http://schemas.microsoft.com/office/drawing/2014/main" id="{9EBDC57D-ACF9-DF97-0CEE-94432D8B94C2}"/>
              </a:ext>
            </a:extLst>
          </p:cNvPr>
          <p:cNvSpPr>
            <a:spLocks noGrp="1"/>
          </p:cNvSpPr>
          <p:nvPr>
            <p:ph type="dt" sz="half" idx="10"/>
          </p:nvPr>
        </p:nvSpPr>
        <p:spPr/>
        <p:txBody>
          <a:bodyPr/>
          <a:lstStyle/>
          <a:p>
            <a:fld id="{AF0A1682-00EF-4F48-9E25-A412A72B6061}" type="datetime1">
              <a:rPr lang="de-CH" smtClean="0"/>
              <a:t>07.03.2025</a:t>
            </a:fld>
            <a:endParaRPr lang="en-US"/>
          </a:p>
        </p:txBody>
      </p:sp>
      <p:sp>
        <p:nvSpPr>
          <p:cNvPr id="4" name="Slide Number Placeholder 3">
            <a:extLst>
              <a:ext uri="{FF2B5EF4-FFF2-40B4-BE49-F238E27FC236}">
                <a16:creationId xmlns:a16="http://schemas.microsoft.com/office/drawing/2014/main" id="{2A9C1348-0DB1-673B-356A-C40D5EE9D5CA}"/>
              </a:ext>
            </a:extLst>
          </p:cNvPr>
          <p:cNvSpPr>
            <a:spLocks noGrp="1"/>
          </p:cNvSpPr>
          <p:nvPr>
            <p:ph type="sldNum" sz="quarter" idx="12"/>
          </p:nvPr>
        </p:nvSpPr>
        <p:spPr/>
        <p:txBody>
          <a:bodyPr/>
          <a:lstStyle/>
          <a:p>
            <a:fld id="{36B5EA5A-BC32-A742-B11B-8E7414D5B535}" type="slidenum">
              <a:rPr lang="en-US" smtClean="0"/>
              <a:pPr/>
              <a:t>21</a:t>
            </a:fld>
            <a:endParaRPr lang="en-US"/>
          </a:p>
        </p:txBody>
      </p:sp>
      <p:pic>
        <p:nvPicPr>
          <p:cNvPr id="15" name="Picture 14">
            <a:extLst>
              <a:ext uri="{FF2B5EF4-FFF2-40B4-BE49-F238E27FC236}">
                <a16:creationId xmlns:a16="http://schemas.microsoft.com/office/drawing/2014/main" id="{B8197D55-1E42-7352-9993-10D78FCF4C1A}"/>
              </a:ext>
            </a:extLst>
          </p:cNvPr>
          <p:cNvPicPr>
            <a:picLocks noChangeAspect="1"/>
          </p:cNvPicPr>
          <p:nvPr/>
        </p:nvPicPr>
        <p:blipFill>
          <a:blip r:embed="rId4"/>
          <a:srcRect t="59570"/>
          <a:stretch/>
        </p:blipFill>
        <p:spPr>
          <a:xfrm>
            <a:off x="2281565" y="4829695"/>
            <a:ext cx="9958649" cy="1951921"/>
          </a:xfrm>
          <a:prstGeom prst="rect">
            <a:avLst/>
          </a:prstGeom>
        </p:spPr>
      </p:pic>
      <p:sp>
        <p:nvSpPr>
          <p:cNvPr id="5" name="Rectangle 4">
            <a:extLst>
              <a:ext uri="{FF2B5EF4-FFF2-40B4-BE49-F238E27FC236}">
                <a16:creationId xmlns:a16="http://schemas.microsoft.com/office/drawing/2014/main" id="{46358A93-0C87-21C0-3517-205B4C6C46EB}"/>
              </a:ext>
            </a:extLst>
          </p:cNvPr>
          <p:cNvSpPr/>
          <p:nvPr/>
        </p:nvSpPr>
        <p:spPr>
          <a:xfrm>
            <a:off x="10243552" y="0"/>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28A58F5-0A9D-141A-A3C4-BD6E39F9E718}"/>
              </a:ext>
            </a:extLst>
          </p:cNvPr>
          <p:cNvSpPr txBox="1"/>
          <p:nvPr/>
        </p:nvSpPr>
        <p:spPr>
          <a:xfrm>
            <a:off x="121920" y="1463894"/>
            <a:ext cx="2324097" cy="3416320"/>
          </a:xfrm>
          <a:prstGeom prst="rect">
            <a:avLst/>
          </a:prstGeom>
          <a:noFill/>
        </p:spPr>
        <p:txBody>
          <a:bodyPr wrap="square" rtlCol="0">
            <a:spAutoFit/>
          </a:bodyPr>
          <a:lstStyle/>
          <a:p>
            <a:r>
              <a:rPr lang="en-GB" sz="1200" b="1" dirty="0">
                <a:solidFill>
                  <a:srgbClr val="C00000"/>
                </a:solidFill>
              </a:rPr>
              <a:t>QPS:</a:t>
            </a:r>
            <a:r>
              <a:rPr lang="en-GB" sz="1200" dirty="0">
                <a:solidFill>
                  <a:srgbClr val="C00000"/>
                </a:solidFill>
              </a:rPr>
              <a:t> ion run problems </a:t>
            </a:r>
            <a:r>
              <a:rPr lang="en-GB" sz="900" u="sng" dirty="0">
                <a:solidFill>
                  <a:schemeClr val="tx1">
                    <a:lumMod val="40000"/>
                    <a:lumOff val="60000"/>
                  </a:schemeClr>
                </a:solidFill>
              </a:rPr>
              <a:t>https://indico.cern.ch/event/1484357/contributions/6255477/attachments/2980053/5246981/LMC04122024_Quenches_during_Ion_Run_2024_v2.pdf</a:t>
            </a:r>
          </a:p>
          <a:p>
            <a:endParaRPr lang="en-GB" sz="1200" dirty="0">
              <a:solidFill>
                <a:srgbClr val="C00000"/>
              </a:solidFill>
            </a:endParaRPr>
          </a:p>
          <a:p>
            <a:endParaRPr lang="en-GB" sz="1200" dirty="0">
              <a:solidFill>
                <a:srgbClr val="C00000"/>
              </a:solidFill>
            </a:endParaRPr>
          </a:p>
          <a:p>
            <a:r>
              <a:rPr lang="en-GB" sz="1200" dirty="0">
                <a:solidFill>
                  <a:srgbClr val="C00000"/>
                </a:solidFill>
              </a:rPr>
              <a:t>Not running in cryogenics eco mode has paid off</a:t>
            </a:r>
          </a:p>
          <a:p>
            <a:endParaRPr lang="en-GB" sz="1200" dirty="0">
              <a:solidFill>
                <a:srgbClr val="C00000"/>
              </a:solidFill>
            </a:endParaRPr>
          </a:p>
          <a:p>
            <a:endParaRPr lang="en-GB" sz="1200" dirty="0">
              <a:solidFill>
                <a:srgbClr val="C00000"/>
              </a:solidFill>
            </a:endParaRPr>
          </a:p>
          <a:p>
            <a:r>
              <a:rPr lang="en-GB" sz="1200" dirty="0">
                <a:solidFill>
                  <a:srgbClr val="C00000"/>
                </a:solidFill>
              </a:rPr>
              <a:t>Excellent luminosity production because of higher bunch intensities.</a:t>
            </a:r>
          </a:p>
          <a:p>
            <a:endParaRPr lang="en-GB" sz="1200" b="1" dirty="0">
              <a:solidFill>
                <a:srgbClr val="C00000"/>
              </a:solidFill>
            </a:endParaRPr>
          </a:p>
          <a:p>
            <a:endParaRPr lang="en-GB" sz="1200" b="1" dirty="0">
              <a:solidFill>
                <a:srgbClr val="C00000"/>
              </a:solidFill>
            </a:endParaRPr>
          </a:p>
          <a:p>
            <a:r>
              <a:rPr lang="en-GB" sz="1200" dirty="0">
                <a:solidFill>
                  <a:srgbClr val="C00000"/>
                </a:solidFill>
              </a:rPr>
              <a:t>Turnaround penalty not yet included for Ion statistics.</a:t>
            </a:r>
          </a:p>
          <a:p>
            <a:endParaRPr lang="en-GB" sz="1200" b="1" dirty="0">
              <a:solidFill>
                <a:srgbClr val="C00000"/>
              </a:solidFill>
            </a:endParaRPr>
          </a:p>
        </p:txBody>
      </p:sp>
      <p:cxnSp>
        <p:nvCxnSpPr>
          <p:cNvPr id="3" name="Straight Arrow Connector 2">
            <a:extLst>
              <a:ext uri="{FF2B5EF4-FFF2-40B4-BE49-F238E27FC236}">
                <a16:creationId xmlns:a16="http://schemas.microsoft.com/office/drawing/2014/main" id="{3EDEABAF-19E1-772D-69C4-B955DC762468}"/>
              </a:ext>
            </a:extLst>
          </p:cNvPr>
          <p:cNvCxnSpPr>
            <a:cxnSpLocks/>
          </p:cNvCxnSpPr>
          <p:nvPr/>
        </p:nvCxnSpPr>
        <p:spPr>
          <a:xfrm>
            <a:off x="11896360" y="3777060"/>
            <a:ext cx="0" cy="46793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2A0FCA3-F086-EAD0-D780-F884E036697D}"/>
              </a:ext>
            </a:extLst>
          </p:cNvPr>
          <p:cNvSpPr txBox="1"/>
          <p:nvPr/>
        </p:nvSpPr>
        <p:spPr>
          <a:xfrm>
            <a:off x="10998364" y="3407728"/>
            <a:ext cx="1071716" cy="369332"/>
          </a:xfrm>
          <a:prstGeom prst="rect">
            <a:avLst/>
          </a:prstGeom>
          <a:noFill/>
        </p:spPr>
        <p:txBody>
          <a:bodyPr wrap="square" lIns="0" tIns="0" rIns="0" bIns="0" rtlCol="0">
            <a:spAutoFit/>
          </a:bodyPr>
          <a:lstStyle/>
          <a:p>
            <a:pPr algn="l"/>
            <a:r>
              <a:rPr lang="en-GB" sz="1200" dirty="0">
                <a:solidFill>
                  <a:srgbClr val="C00000"/>
                </a:solidFill>
              </a:rPr>
              <a:t>Huge reduction in fault rate</a:t>
            </a:r>
          </a:p>
        </p:txBody>
      </p:sp>
    </p:spTree>
    <p:extLst>
      <p:ext uri="{BB962C8B-B14F-4D97-AF65-F5344CB8AC3E}">
        <p14:creationId xmlns:p14="http://schemas.microsoft.com/office/powerpoint/2010/main" val="2215779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86CE40-8EED-596D-D0C6-351508FC0B9A}"/>
              </a:ext>
            </a:extLst>
          </p:cNvPr>
          <p:cNvSpPr>
            <a:spLocks noGrp="1"/>
          </p:cNvSpPr>
          <p:nvPr>
            <p:ph idx="1"/>
          </p:nvPr>
        </p:nvSpPr>
        <p:spPr>
          <a:xfrm>
            <a:off x="389699" y="2001347"/>
            <a:ext cx="11376024" cy="2814493"/>
          </a:xfrm>
        </p:spPr>
        <p:txBody>
          <a:bodyPr>
            <a:normAutofit/>
          </a:bodyPr>
          <a:lstStyle/>
          <a:p>
            <a:r>
              <a:rPr lang="en-US" b="0" dirty="0">
                <a:solidFill>
                  <a:srgbClr val="2F2F2F"/>
                </a:solidFill>
              </a:rPr>
              <a:t>Best overall availability in Run 3 ( 80 % ). </a:t>
            </a:r>
          </a:p>
          <a:p>
            <a:endParaRPr lang="en-US" b="0" dirty="0">
              <a:solidFill>
                <a:srgbClr val="2F2F2F"/>
              </a:solidFill>
            </a:endParaRPr>
          </a:p>
          <a:p>
            <a:r>
              <a:rPr lang="en-US" b="0" dirty="0">
                <a:solidFill>
                  <a:srgbClr val="2F2F2F"/>
                </a:solidFill>
              </a:rPr>
              <a:t>Largest % of time in stable beams. </a:t>
            </a:r>
          </a:p>
          <a:p>
            <a:endParaRPr lang="en-US" b="0" dirty="0">
              <a:solidFill>
                <a:srgbClr val="2F2F2F"/>
              </a:solidFill>
            </a:endParaRPr>
          </a:p>
          <a:p>
            <a:r>
              <a:rPr lang="en-US" b="0" dirty="0">
                <a:solidFill>
                  <a:srgbClr val="2F2F2F"/>
                </a:solidFill>
              </a:rPr>
              <a:t>No long faults</a:t>
            </a:r>
          </a:p>
          <a:p>
            <a:endParaRPr lang="en-US" b="0" dirty="0">
              <a:solidFill>
                <a:srgbClr val="2F2F2F"/>
              </a:solidFill>
            </a:endParaRPr>
          </a:p>
          <a:p>
            <a:r>
              <a:rPr lang="en-US" b="0" dirty="0">
                <a:solidFill>
                  <a:srgbClr val="2F2F2F"/>
                </a:solidFill>
              </a:rPr>
              <a:t>Availability in physics is stable. Some trends are being following up.</a:t>
            </a:r>
          </a:p>
        </p:txBody>
      </p:sp>
      <p:sp>
        <p:nvSpPr>
          <p:cNvPr id="3" name="Title 2">
            <a:extLst>
              <a:ext uri="{FF2B5EF4-FFF2-40B4-BE49-F238E27FC236}">
                <a16:creationId xmlns:a16="http://schemas.microsoft.com/office/drawing/2014/main" id="{111541F3-EF83-8C66-5EB4-7960B0CC3D06}"/>
              </a:ext>
            </a:extLst>
          </p:cNvPr>
          <p:cNvSpPr>
            <a:spLocks noGrp="1"/>
          </p:cNvSpPr>
          <p:nvPr>
            <p:ph type="title"/>
          </p:nvPr>
        </p:nvSpPr>
        <p:spPr>
          <a:xfrm>
            <a:off x="407988" y="373593"/>
            <a:ext cx="11376025" cy="593876"/>
          </a:xfrm>
        </p:spPr>
        <p:txBody>
          <a:bodyPr/>
          <a:lstStyle/>
          <a:p>
            <a:r>
              <a:rPr lang="en-US" dirty="0"/>
              <a:t>LHC Conclusion</a:t>
            </a:r>
            <a:endParaRPr lang="en-GB" dirty="0"/>
          </a:p>
        </p:txBody>
      </p:sp>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4716F8C1-F692-0C4C-88BD-DB9F9380A8A6}"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22</a:t>
            </a:fld>
            <a:endParaRPr lang="en-US"/>
          </a:p>
        </p:txBody>
      </p:sp>
    </p:spTree>
    <p:extLst>
      <p:ext uri="{BB962C8B-B14F-4D97-AF65-F5344CB8AC3E}">
        <p14:creationId xmlns:p14="http://schemas.microsoft.com/office/powerpoint/2010/main" val="513322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9BFA6-E446-4F69-C9B9-33E244B47E86}"/>
              </a:ext>
            </a:extLst>
          </p:cNvPr>
          <p:cNvSpPr>
            <a:spLocks noGrp="1"/>
          </p:cNvSpPr>
          <p:nvPr>
            <p:ph type="title"/>
          </p:nvPr>
        </p:nvSpPr>
        <p:spPr>
          <a:xfrm>
            <a:off x="412775" y="2032376"/>
            <a:ext cx="11376025" cy="2455172"/>
          </a:xfrm>
        </p:spPr>
        <p:txBody>
          <a:bodyPr/>
          <a:lstStyle/>
          <a:p>
            <a:r>
              <a:rPr lang="en-GB" dirty="0"/>
              <a:t>AD/ELENA</a:t>
            </a:r>
            <a:br>
              <a:rPr lang="en-GB" dirty="0"/>
            </a:br>
            <a:r>
              <a:rPr lang="en-GB" dirty="0"/>
              <a:t>ISOLDE</a:t>
            </a:r>
            <a:br>
              <a:rPr lang="en-GB" dirty="0"/>
            </a:br>
            <a:r>
              <a:rPr lang="en-GB" dirty="0"/>
              <a:t>EA/NA</a:t>
            </a:r>
          </a:p>
        </p:txBody>
      </p:sp>
      <p:sp>
        <p:nvSpPr>
          <p:cNvPr id="3" name="Text Placeholder 2">
            <a:extLst>
              <a:ext uri="{FF2B5EF4-FFF2-40B4-BE49-F238E27FC236}">
                <a16:creationId xmlns:a16="http://schemas.microsoft.com/office/drawing/2014/main" id="{C1C53448-103B-08F2-272D-4ECCD3DCFAE6}"/>
              </a:ext>
            </a:extLst>
          </p:cNvPr>
          <p:cNvSpPr>
            <a:spLocks noGrp="1"/>
          </p:cNvSpPr>
          <p:nvPr>
            <p:ph type="body" idx="1"/>
          </p:nvPr>
        </p:nvSpPr>
        <p:spPr/>
        <p:txBody>
          <a:bodyPr/>
          <a:lstStyle/>
          <a:p>
            <a:r>
              <a:rPr lang="en-GB" dirty="0"/>
              <a:t>Acknowledgement: Laurette Ponce, Emiliano </a:t>
            </a:r>
            <a:r>
              <a:rPr lang="en-GB" dirty="0" err="1"/>
              <a:t>Piselli</a:t>
            </a:r>
            <a:r>
              <a:rPr lang="en-GB" dirty="0"/>
              <a:t>, Bastien Rae, Nikolaos </a:t>
            </a:r>
            <a:r>
              <a:rPr lang="en-GB" dirty="0" err="1"/>
              <a:t>Charitonidis</a:t>
            </a:r>
            <a:r>
              <a:rPr lang="en-GB" dirty="0"/>
              <a:t>, </a:t>
            </a:r>
            <a:r>
              <a:rPr lang="en-GB" dirty="0" err="1"/>
              <a:t>Paraskevi</a:t>
            </a:r>
            <a:r>
              <a:rPr lang="en-GB" dirty="0"/>
              <a:t> </a:t>
            </a:r>
            <a:r>
              <a:rPr lang="en-GB" dirty="0" err="1"/>
              <a:t>Alexaki</a:t>
            </a:r>
            <a:endParaRPr lang="en-GB" dirty="0"/>
          </a:p>
          <a:p>
            <a:endParaRPr lang="en-GB" dirty="0"/>
          </a:p>
        </p:txBody>
      </p:sp>
      <p:sp>
        <p:nvSpPr>
          <p:cNvPr id="4" name="Date Placeholder 3">
            <a:extLst>
              <a:ext uri="{FF2B5EF4-FFF2-40B4-BE49-F238E27FC236}">
                <a16:creationId xmlns:a16="http://schemas.microsoft.com/office/drawing/2014/main" id="{71155670-91B2-A8EC-BD3A-33AC0065B84D}"/>
              </a:ext>
            </a:extLst>
          </p:cNvPr>
          <p:cNvSpPr>
            <a:spLocks noGrp="1"/>
          </p:cNvSpPr>
          <p:nvPr>
            <p:ph type="dt" sz="half" idx="10"/>
          </p:nvPr>
        </p:nvSpPr>
        <p:spPr/>
        <p:txBody>
          <a:bodyPr/>
          <a:lstStyle/>
          <a:p>
            <a:fld id="{730E6D9B-E250-7B4C-A8B7-57F825D00D59}" type="datetime1">
              <a:rPr lang="de-CH" smtClean="0"/>
              <a:t>07.03.2025</a:t>
            </a:fld>
            <a:endParaRPr lang="en-US"/>
          </a:p>
        </p:txBody>
      </p:sp>
      <p:sp>
        <p:nvSpPr>
          <p:cNvPr id="5" name="Footer Placeholder 4">
            <a:extLst>
              <a:ext uri="{FF2B5EF4-FFF2-40B4-BE49-F238E27FC236}">
                <a16:creationId xmlns:a16="http://schemas.microsoft.com/office/drawing/2014/main" id="{586A2E60-52C3-CA73-1CBF-A502288B81FB}"/>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508D91D3-266A-3FB9-53DE-46911DB5CB4F}"/>
              </a:ext>
            </a:extLst>
          </p:cNvPr>
          <p:cNvSpPr>
            <a:spLocks noGrp="1"/>
          </p:cNvSpPr>
          <p:nvPr>
            <p:ph type="sldNum" sz="quarter" idx="12"/>
          </p:nvPr>
        </p:nvSpPr>
        <p:spPr/>
        <p:txBody>
          <a:bodyPr/>
          <a:lstStyle/>
          <a:p>
            <a:fld id="{36B5EA5A-BC32-A742-B11B-8E7414D5B535}" type="slidenum">
              <a:rPr lang="en-US" smtClean="0"/>
              <a:pPr/>
              <a:t>23</a:t>
            </a:fld>
            <a:endParaRPr lang="en-US"/>
          </a:p>
        </p:txBody>
      </p:sp>
      <p:sp>
        <p:nvSpPr>
          <p:cNvPr id="7" name="Content Placeholder 2">
            <a:extLst>
              <a:ext uri="{FF2B5EF4-FFF2-40B4-BE49-F238E27FC236}">
                <a16:creationId xmlns:a16="http://schemas.microsoft.com/office/drawing/2014/main" id="{92D6FAC9-9885-4056-5896-B9A8F323554F}"/>
              </a:ext>
            </a:extLst>
          </p:cNvPr>
          <p:cNvSpPr txBox="1">
            <a:spLocks/>
          </p:cNvSpPr>
          <p:nvPr/>
        </p:nvSpPr>
        <p:spPr>
          <a:xfrm>
            <a:off x="6009799" y="162896"/>
            <a:ext cx="6356795" cy="4009609"/>
          </a:xfrm>
          <a:prstGeom prst="rect">
            <a:avLst/>
          </a:prstGeom>
        </p:spPr>
        <p:txBody>
          <a:bodyPr vert="horz" lIns="0" tIns="0" rIns="0" bIns="0" rtlCol="0">
            <a:normAutofit/>
          </a:bodyPr>
          <a:lstStyle>
            <a:defPPr>
              <a:defRPr lang="en-US"/>
            </a:defPPr>
            <a:lvl1pPr marL="0" indent="0" algn="l" defTabSz="1219170" rtl="0" eaLnBrk="1" latinLnBrk="0" hangingPunct="1">
              <a:lnSpc>
                <a:spcPct val="90000"/>
              </a:lnSpc>
              <a:spcBef>
                <a:spcPts val="1000"/>
              </a:spcBef>
              <a:spcAft>
                <a:spcPts val="0"/>
              </a:spcAft>
              <a:buFont typeface="Arial"/>
              <a:buNone/>
              <a:tabLst/>
              <a:defRPr sz="2400" b="1" kern="1200">
                <a:solidFill>
                  <a:schemeClr val="tx1"/>
                </a:solidFill>
                <a:latin typeface="+mn-lt"/>
                <a:ea typeface="+mn-ea"/>
                <a:cs typeface="+mn-cs"/>
              </a:defRPr>
            </a:lvl1pPr>
            <a:lvl2pPr marL="609585" indent="0" algn="l" defTabSz="1219170" rtl="0" eaLnBrk="1" latinLnBrk="0" hangingPunct="1">
              <a:lnSpc>
                <a:spcPct val="100000"/>
              </a:lnSpc>
              <a:spcBef>
                <a:spcPts val="500"/>
              </a:spcBef>
              <a:spcAft>
                <a:spcPts val="300"/>
              </a:spcAft>
              <a:buFont typeface="Arial" charset="0"/>
              <a:buNone/>
              <a:tabLst/>
              <a:defRPr sz="2400" kern="1200">
                <a:solidFill>
                  <a:schemeClr val="tx1"/>
                </a:solidFill>
                <a:latin typeface="+mn-lt"/>
                <a:ea typeface="+mn-ea"/>
                <a:cs typeface="+mn-cs"/>
              </a:defRPr>
            </a:lvl2pPr>
            <a:lvl3pPr marL="1219170"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3pPr>
            <a:lvl4pPr marL="1828754"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4pPr>
            <a:lvl5pPr marL="243833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3047924"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6pPr>
            <a:lvl7pPr marL="365750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7pPr>
            <a:lvl8pPr marL="4267093"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8pPr>
            <a:lvl9pPr marL="4876678"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9pPr>
          </a:lstStyle>
          <a:p>
            <a:pPr marL="457200" indent="-457200">
              <a:buFont typeface="+mj-lt"/>
              <a:buAutoNum type="arabicPeriod"/>
            </a:pPr>
            <a:r>
              <a:rPr lang="en-US" sz="2000" dirty="0">
                <a:solidFill>
                  <a:srgbClr val="C00000"/>
                </a:solidFill>
              </a:rPr>
              <a:t>Statistics:</a:t>
            </a:r>
          </a:p>
          <a:p>
            <a:pPr marL="1066785" lvl="1" indent="-457200">
              <a:buFont typeface="+mj-lt"/>
              <a:buAutoNum type="alphaLcParenR"/>
            </a:pPr>
            <a:r>
              <a:rPr lang="en-US" sz="2000" dirty="0">
                <a:solidFill>
                  <a:schemeClr val="tx1">
                    <a:lumMod val="40000"/>
                    <a:lumOff val="60000"/>
                  </a:schemeClr>
                </a:solidFill>
              </a:rPr>
              <a:t>Proton injectors</a:t>
            </a:r>
          </a:p>
          <a:p>
            <a:pPr marL="1066785" lvl="1" indent="-457200">
              <a:buFont typeface="+mj-lt"/>
              <a:buAutoNum type="alphaLcParenR"/>
            </a:pPr>
            <a:r>
              <a:rPr lang="en-US" sz="2000" dirty="0">
                <a:solidFill>
                  <a:schemeClr val="tx1">
                    <a:lumMod val="40000"/>
                    <a:lumOff val="60000"/>
                  </a:schemeClr>
                </a:solidFill>
              </a:rPr>
              <a:t>Ion injectors</a:t>
            </a:r>
          </a:p>
          <a:p>
            <a:pPr marL="1066785" lvl="1" indent="-457200">
              <a:buFont typeface="+mj-lt"/>
              <a:buAutoNum type="alphaLcParenR"/>
            </a:pPr>
            <a:r>
              <a:rPr lang="en-US" sz="2000" dirty="0">
                <a:solidFill>
                  <a:schemeClr val="tx1">
                    <a:lumMod val="40000"/>
                    <a:lumOff val="60000"/>
                  </a:schemeClr>
                </a:solidFill>
              </a:rPr>
              <a:t>LHC</a:t>
            </a:r>
          </a:p>
          <a:p>
            <a:pPr marL="1066785" lvl="1" indent="-457200">
              <a:buFont typeface="+mj-lt"/>
              <a:buAutoNum type="alphaLcParenR"/>
            </a:pPr>
            <a:r>
              <a:rPr lang="en-US" sz="2000" dirty="0">
                <a:solidFill>
                  <a:srgbClr val="C00000"/>
                </a:solidFill>
              </a:rPr>
              <a:t>AD/ELENA</a:t>
            </a:r>
          </a:p>
          <a:p>
            <a:pPr marL="1066785" lvl="1" indent="-457200">
              <a:buFont typeface="+mj-lt"/>
              <a:buAutoNum type="alphaLcParenR"/>
            </a:pPr>
            <a:r>
              <a:rPr lang="en-US" sz="2000" dirty="0">
                <a:solidFill>
                  <a:srgbClr val="C00000"/>
                </a:solidFill>
              </a:rPr>
              <a:t>ISOLDE</a:t>
            </a:r>
          </a:p>
          <a:p>
            <a:pPr marL="1066785" lvl="1" indent="-457200">
              <a:buFont typeface="+mj-lt"/>
              <a:buAutoNum type="alphaLcParenR"/>
            </a:pPr>
            <a:r>
              <a:rPr lang="en-US" sz="2000" dirty="0">
                <a:solidFill>
                  <a:srgbClr val="C00000"/>
                </a:solidFill>
              </a:rPr>
              <a:t>EA/NA</a:t>
            </a:r>
          </a:p>
          <a:p>
            <a:pPr marL="457200" indent="-457200">
              <a:buFont typeface="+mj-lt"/>
              <a:buAutoNum type="arabicPeriod"/>
            </a:pPr>
            <a:r>
              <a:rPr lang="en-US" sz="2000" dirty="0">
                <a:solidFill>
                  <a:schemeClr val="tx1">
                    <a:lumMod val="40000"/>
                    <a:lumOff val="60000"/>
                  </a:schemeClr>
                </a:solidFill>
              </a:rPr>
              <a:t>What is AFT “actually” offering?</a:t>
            </a:r>
          </a:p>
          <a:p>
            <a:pPr marL="457200" indent="-457200">
              <a:buFont typeface="+mj-lt"/>
              <a:buAutoNum type="arabicPeriod"/>
            </a:pPr>
            <a:r>
              <a:rPr lang="en-US" sz="2000" dirty="0">
                <a:solidFill>
                  <a:schemeClr val="tx1">
                    <a:lumMod val="40000"/>
                    <a:lumOff val="60000"/>
                  </a:schemeClr>
                </a:solidFill>
              </a:rPr>
              <a:t>Addressing Feedback from the Community</a:t>
            </a:r>
          </a:p>
          <a:p>
            <a:pPr marL="457200" indent="-457200">
              <a:buFont typeface="+mj-lt"/>
              <a:buAutoNum type="arabicPeriod"/>
            </a:pPr>
            <a:endParaRPr lang="en-US" dirty="0">
              <a:solidFill>
                <a:schemeClr val="tx1">
                  <a:lumMod val="40000"/>
                  <a:lumOff val="60000"/>
                </a:schemeClr>
              </a:solidFill>
            </a:endParaRPr>
          </a:p>
        </p:txBody>
      </p:sp>
    </p:spTree>
    <p:extLst>
      <p:ext uri="{BB962C8B-B14F-4D97-AF65-F5344CB8AC3E}">
        <p14:creationId xmlns:p14="http://schemas.microsoft.com/office/powerpoint/2010/main" val="3726067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368578-A139-E0D8-4D92-C4CF70393CF9}"/>
              </a:ext>
            </a:extLst>
          </p:cNvPr>
          <p:cNvSpPr>
            <a:spLocks noGrp="1"/>
          </p:cNvSpPr>
          <p:nvPr>
            <p:ph type="dt" sz="half" idx="10"/>
          </p:nvPr>
        </p:nvSpPr>
        <p:spPr>
          <a:xfrm>
            <a:off x="8861572" y="6424993"/>
            <a:ext cx="1773923" cy="365125"/>
          </a:xfrm>
        </p:spPr>
        <p:txBody>
          <a:bodyPr/>
          <a:lstStyle/>
          <a:p>
            <a:fld id="{0C7CA338-B1B2-7F45-A859-021C4BE7A6B2}" type="datetime1">
              <a:rPr lang="de-CH" smtClean="0"/>
              <a:t>07.03.2025</a:t>
            </a:fld>
            <a:endParaRPr lang="en-US"/>
          </a:p>
        </p:txBody>
      </p:sp>
      <p:sp>
        <p:nvSpPr>
          <p:cNvPr id="4" name="Slide Number Placeholder 3">
            <a:extLst>
              <a:ext uri="{FF2B5EF4-FFF2-40B4-BE49-F238E27FC236}">
                <a16:creationId xmlns:a16="http://schemas.microsoft.com/office/drawing/2014/main" id="{82438414-71A9-CD9E-B242-BAA2BE5A3F01}"/>
              </a:ext>
            </a:extLst>
          </p:cNvPr>
          <p:cNvSpPr>
            <a:spLocks noGrp="1"/>
          </p:cNvSpPr>
          <p:nvPr>
            <p:ph type="sldNum" sz="quarter" idx="12"/>
          </p:nvPr>
        </p:nvSpPr>
        <p:spPr/>
        <p:txBody>
          <a:bodyPr/>
          <a:lstStyle/>
          <a:p>
            <a:fld id="{36B5EA5A-BC32-A742-B11B-8E7414D5B535}" type="slidenum">
              <a:rPr lang="en-US" smtClean="0"/>
              <a:pPr/>
              <a:t>24</a:t>
            </a:fld>
            <a:endParaRPr lang="en-US"/>
          </a:p>
        </p:txBody>
      </p:sp>
      <p:pic>
        <p:nvPicPr>
          <p:cNvPr id="8" name="Picture 7">
            <a:extLst>
              <a:ext uri="{FF2B5EF4-FFF2-40B4-BE49-F238E27FC236}">
                <a16:creationId xmlns:a16="http://schemas.microsoft.com/office/drawing/2014/main" id="{2AB4D417-FFEB-40D1-4E64-0BB4ABD916DD}"/>
              </a:ext>
            </a:extLst>
          </p:cNvPr>
          <p:cNvPicPr>
            <a:picLocks noChangeAspect="1"/>
          </p:cNvPicPr>
          <p:nvPr/>
        </p:nvPicPr>
        <p:blipFill>
          <a:blip r:embed="rId3"/>
          <a:stretch>
            <a:fillRect/>
          </a:stretch>
        </p:blipFill>
        <p:spPr>
          <a:xfrm>
            <a:off x="3179581" y="4309"/>
            <a:ext cx="9012419" cy="4369113"/>
          </a:xfrm>
          <a:prstGeom prst="rect">
            <a:avLst/>
          </a:prstGeom>
        </p:spPr>
      </p:pic>
      <p:cxnSp>
        <p:nvCxnSpPr>
          <p:cNvPr id="11" name="Straight Arrow Connector 10">
            <a:extLst>
              <a:ext uri="{FF2B5EF4-FFF2-40B4-BE49-F238E27FC236}">
                <a16:creationId xmlns:a16="http://schemas.microsoft.com/office/drawing/2014/main" id="{3D574DC2-849C-D64E-7232-07752564A909}"/>
              </a:ext>
            </a:extLst>
          </p:cNvPr>
          <p:cNvCxnSpPr>
            <a:cxnSpLocks/>
          </p:cNvCxnSpPr>
          <p:nvPr/>
        </p:nvCxnSpPr>
        <p:spPr>
          <a:xfrm>
            <a:off x="11930831" y="3638921"/>
            <a:ext cx="0" cy="2289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D915BF1-D13C-A78D-4C8B-EBC7DB9FB04C}"/>
              </a:ext>
            </a:extLst>
          </p:cNvPr>
          <p:cNvSpPr txBox="1"/>
          <p:nvPr/>
        </p:nvSpPr>
        <p:spPr>
          <a:xfrm>
            <a:off x="11372746" y="3307228"/>
            <a:ext cx="835297" cy="307777"/>
          </a:xfrm>
          <a:prstGeom prst="rect">
            <a:avLst/>
          </a:prstGeom>
          <a:noFill/>
        </p:spPr>
        <p:txBody>
          <a:bodyPr wrap="square" lIns="0" tIns="0" rIns="0" bIns="0" rtlCol="0">
            <a:spAutoFit/>
          </a:bodyPr>
          <a:lstStyle/>
          <a:p>
            <a:pPr algn="l"/>
            <a:r>
              <a:rPr lang="en-GB" sz="1000" dirty="0">
                <a:solidFill>
                  <a:srgbClr val="FF0000"/>
                </a:solidFill>
              </a:rPr>
              <a:t>E-cooler filament trips</a:t>
            </a:r>
          </a:p>
        </p:txBody>
      </p:sp>
      <p:cxnSp>
        <p:nvCxnSpPr>
          <p:cNvPr id="16" name="Straight Arrow Connector 15">
            <a:extLst>
              <a:ext uri="{FF2B5EF4-FFF2-40B4-BE49-F238E27FC236}">
                <a16:creationId xmlns:a16="http://schemas.microsoft.com/office/drawing/2014/main" id="{9AA00305-D5B1-F401-5A80-36411C78C58A}"/>
              </a:ext>
            </a:extLst>
          </p:cNvPr>
          <p:cNvCxnSpPr>
            <a:cxnSpLocks/>
          </p:cNvCxnSpPr>
          <p:nvPr/>
        </p:nvCxnSpPr>
        <p:spPr>
          <a:xfrm>
            <a:off x="4976513" y="3031884"/>
            <a:ext cx="0" cy="3080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21D712E-8FB4-ED8C-C9F1-C2406F8547E2}"/>
              </a:ext>
            </a:extLst>
          </p:cNvPr>
          <p:cNvSpPr txBox="1"/>
          <p:nvPr/>
        </p:nvSpPr>
        <p:spPr>
          <a:xfrm>
            <a:off x="4222468" y="2724107"/>
            <a:ext cx="835297" cy="307777"/>
          </a:xfrm>
          <a:prstGeom prst="rect">
            <a:avLst/>
          </a:prstGeom>
          <a:noFill/>
        </p:spPr>
        <p:txBody>
          <a:bodyPr wrap="square" lIns="0" tIns="0" rIns="0" bIns="0" rtlCol="0">
            <a:spAutoFit/>
          </a:bodyPr>
          <a:lstStyle/>
          <a:p>
            <a:pPr algn="l"/>
            <a:r>
              <a:rPr lang="en-GB" sz="1000" dirty="0">
                <a:solidFill>
                  <a:srgbClr val="FF0000"/>
                </a:solidFill>
              </a:rPr>
              <a:t>Recurrent fault from last year</a:t>
            </a:r>
          </a:p>
        </p:txBody>
      </p:sp>
      <p:cxnSp>
        <p:nvCxnSpPr>
          <p:cNvPr id="18" name="Straight Arrow Connector 17">
            <a:extLst>
              <a:ext uri="{FF2B5EF4-FFF2-40B4-BE49-F238E27FC236}">
                <a16:creationId xmlns:a16="http://schemas.microsoft.com/office/drawing/2014/main" id="{6BFD4D87-772A-8F3C-47DB-F25042FEBECE}"/>
              </a:ext>
            </a:extLst>
          </p:cNvPr>
          <p:cNvCxnSpPr>
            <a:cxnSpLocks/>
          </p:cNvCxnSpPr>
          <p:nvPr/>
        </p:nvCxnSpPr>
        <p:spPr>
          <a:xfrm>
            <a:off x="6712003" y="3313228"/>
            <a:ext cx="0" cy="3256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5C82EDA-E6AF-0309-26B1-A4D8F3521ED8}"/>
              </a:ext>
            </a:extLst>
          </p:cNvPr>
          <p:cNvSpPr txBox="1"/>
          <p:nvPr/>
        </p:nvSpPr>
        <p:spPr>
          <a:xfrm>
            <a:off x="6251428" y="2652582"/>
            <a:ext cx="689198" cy="615553"/>
          </a:xfrm>
          <a:prstGeom prst="rect">
            <a:avLst/>
          </a:prstGeom>
          <a:noFill/>
        </p:spPr>
        <p:txBody>
          <a:bodyPr wrap="square" lIns="0" tIns="0" rIns="0" bIns="0" rtlCol="0">
            <a:spAutoFit/>
          </a:bodyPr>
          <a:lstStyle/>
          <a:p>
            <a:pPr algn="l"/>
            <a:r>
              <a:rPr lang="en-GB" sz="1000" dirty="0">
                <a:solidFill>
                  <a:srgbClr val="FF0000"/>
                </a:solidFill>
              </a:rPr>
              <a:t>E-cooler solenoid power supply trips</a:t>
            </a:r>
          </a:p>
        </p:txBody>
      </p:sp>
      <p:sp>
        <p:nvSpPr>
          <p:cNvPr id="7" name="TextBox 6">
            <a:extLst>
              <a:ext uri="{FF2B5EF4-FFF2-40B4-BE49-F238E27FC236}">
                <a16:creationId xmlns:a16="http://schemas.microsoft.com/office/drawing/2014/main" id="{88D47204-FAAF-BD39-089F-B5B7753EDF4C}"/>
              </a:ext>
            </a:extLst>
          </p:cNvPr>
          <p:cNvSpPr txBox="1"/>
          <p:nvPr/>
        </p:nvSpPr>
        <p:spPr>
          <a:xfrm>
            <a:off x="8715026" y="507344"/>
            <a:ext cx="1954479" cy="760716"/>
          </a:xfrm>
          <a:prstGeom prst="rect">
            <a:avLst/>
          </a:prstGeom>
          <a:noFill/>
        </p:spPr>
        <p:txBody>
          <a:bodyPr wrap="square" rtlCol="0">
            <a:spAutoFit/>
          </a:bodyPr>
          <a:lstStyle/>
          <a:p>
            <a:r>
              <a:rPr lang="en-GB" sz="1400" dirty="0">
                <a:solidFill>
                  <a:srgbClr val="C00000"/>
                </a:solidFill>
              </a:rPr>
              <a:t>Heavily delayed physics start date due to magnet fault</a:t>
            </a:r>
          </a:p>
        </p:txBody>
      </p:sp>
      <p:cxnSp>
        <p:nvCxnSpPr>
          <p:cNvPr id="9" name="Straight Arrow Connector 8">
            <a:extLst>
              <a:ext uri="{FF2B5EF4-FFF2-40B4-BE49-F238E27FC236}">
                <a16:creationId xmlns:a16="http://schemas.microsoft.com/office/drawing/2014/main" id="{4D024995-DB3B-6232-1F18-C2103B1A9F09}"/>
              </a:ext>
            </a:extLst>
          </p:cNvPr>
          <p:cNvCxnSpPr>
            <a:cxnSpLocks/>
          </p:cNvCxnSpPr>
          <p:nvPr/>
        </p:nvCxnSpPr>
        <p:spPr>
          <a:xfrm>
            <a:off x="9523589" y="1268060"/>
            <a:ext cx="0" cy="32569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510D8F0-AF2E-D0E5-5464-3BB482E65BDD}"/>
              </a:ext>
            </a:extLst>
          </p:cNvPr>
          <p:cNvSpPr txBox="1"/>
          <p:nvPr/>
        </p:nvSpPr>
        <p:spPr>
          <a:xfrm>
            <a:off x="124691" y="198575"/>
            <a:ext cx="3086158" cy="3816429"/>
          </a:xfrm>
          <a:prstGeom prst="rect">
            <a:avLst/>
          </a:prstGeom>
          <a:noFill/>
        </p:spPr>
        <p:txBody>
          <a:bodyPr wrap="square" rtlCol="0">
            <a:spAutoFit/>
          </a:bodyPr>
          <a:lstStyle/>
          <a:p>
            <a:r>
              <a:rPr lang="en-GB" sz="1400" b="1" dirty="0">
                <a:solidFill>
                  <a:srgbClr val="C00000"/>
                </a:solidFill>
              </a:rPr>
              <a:t>AD:</a:t>
            </a:r>
          </a:p>
          <a:p>
            <a:pPr>
              <a:lnSpc>
                <a:spcPct val="100000"/>
              </a:lnSpc>
            </a:pPr>
            <a:r>
              <a:rPr lang="en-GB" sz="1200" spc="-1" dirty="0">
                <a:solidFill>
                  <a:srgbClr val="C00000"/>
                </a:solidFill>
                <a:latin typeface="Arial"/>
                <a:ea typeface="DejaVu Sans"/>
              </a:rPr>
              <a:t>I</a:t>
            </a:r>
            <a:r>
              <a:rPr lang="en-GB" sz="1200" b="0" strike="noStrike" spc="-1" dirty="0">
                <a:solidFill>
                  <a:srgbClr val="C00000"/>
                </a:solidFill>
                <a:latin typeface="Arial"/>
                <a:ea typeface="DejaVu Sans"/>
              </a:rPr>
              <a:t>ssues not </a:t>
            </a:r>
            <a:r>
              <a:rPr lang="en-GB" sz="1200" spc="-1" dirty="0">
                <a:solidFill>
                  <a:srgbClr val="C00000"/>
                </a:solidFill>
                <a:latin typeface="Arial"/>
                <a:ea typeface="DejaVu Sans"/>
              </a:rPr>
              <a:t>shown in statistics</a:t>
            </a:r>
            <a:r>
              <a:rPr lang="en-GB" sz="1200" b="0" strike="noStrike" spc="-1" dirty="0">
                <a:solidFill>
                  <a:srgbClr val="C00000"/>
                </a:solidFill>
                <a:latin typeface="Arial"/>
                <a:ea typeface="DejaVu Sans"/>
              </a:rPr>
              <a:t>: </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Many systems in degraded mode: target, magnetic horn</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Non-blocking faults with stochastic cooling, instrumentation</a:t>
            </a:r>
            <a:endParaRPr lang="fr-FR" sz="1200" b="0" strike="noStrike" spc="-1" dirty="0">
              <a:latin typeface="Arial"/>
            </a:endParaRPr>
          </a:p>
          <a:p>
            <a:endParaRPr lang="en-GB" sz="1200" dirty="0">
              <a:solidFill>
                <a:srgbClr val="C00000"/>
              </a:solidFill>
            </a:endParaRPr>
          </a:p>
          <a:p>
            <a:pPr>
              <a:lnSpc>
                <a:spcPct val="100000"/>
              </a:lnSpc>
            </a:pPr>
            <a:r>
              <a:rPr lang="en-GB" sz="1200" b="0" u="sng" strike="noStrike" spc="-1" dirty="0">
                <a:solidFill>
                  <a:srgbClr val="C00000"/>
                </a:solidFill>
                <a:uFillTx/>
                <a:latin typeface="Arial"/>
                <a:ea typeface="DejaVu Sans"/>
              </a:rPr>
              <a:t>Recurrent issues from last year:</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Spark in Magnetic horn, </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Cooling of the BCCCA (beam current monitor), 4h access needed to refill </a:t>
            </a:r>
            <a:endParaRPr lang="fr-FR" sz="1200" b="0" strike="noStrike" spc="-1" dirty="0">
              <a:latin typeface="Arial"/>
            </a:endParaRPr>
          </a:p>
          <a:p>
            <a:pPr>
              <a:lnSpc>
                <a:spcPct val="100000"/>
              </a:lnSpc>
            </a:pPr>
            <a:endParaRPr lang="fr-FR" sz="1200" b="0" strike="noStrike" spc="-1" dirty="0">
              <a:latin typeface="Arial"/>
            </a:endParaRPr>
          </a:p>
          <a:p>
            <a:pPr>
              <a:lnSpc>
                <a:spcPct val="100000"/>
              </a:lnSpc>
            </a:pPr>
            <a:r>
              <a:rPr lang="en-GB" sz="1200" b="0" u="sng" strike="noStrike" spc="-1" dirty="0">
                <a:solidFill>
                  <a:srgbClr val="C00000"/>
                </a:solidFill>
                <a:uFillTx/>
                <a:latin typeface="Arial"/>
                <a:ea typeface="DejaVu Sans"/>
              </a:rPr>
              <a:t>PC &amp; Elec. Net.:</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Increasing number of trips of e-cooler solenoid PC</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Increased number of power cut inducing filament trips → long recovery time</a:t>
            </a:r>
            <a:endParaRPr lang="fr-FR" sz="1200" b="0" strike="noStrike" spc="-1" dirty="0">
              <a:latin typeface="Arial"/>
            </a:endParaRPr>
          </a:p>
          <a:p>
            <a:pPr marL="285840" indent="-285120">
              <a:lnSpc>
                <a:spcPct val="100000"/>
              </a:lnSpc>
              <a:buClr>
                <a:srgbClr val="C00000"/>
              </a:buClr>
              <a:buFont typeface="Arial"/>
              <a:buChar char="•"/>
            </a:pPr>
            <a:r>
              <a:rPr lang="en-GB" sz="1200" b="0" strike="noStrike" spc="-1" dirty="0">
                <a:solidFill>
                  <a:srgbClr val="C00000"/>
                </a:solidFill>
                <a:latin typeface="Arial"/>
                <a:ea typeface="DejaVu Sans"/>
              </a:rPr>
              <a:t>Still many trips of the main QUAD, but quick recovery compared to last year </a:t>
            </a:r>
            <a:endParaRPr lang="fr-FR" sz="1200" b="0" strike="noStrike" spc="-1" dirty="0">
              <a:latin typeface="Arial"/>
            </a:endParaRPr>
          </a:p>
        </p:txBody>
      </p:sp>
      <p:pic>
        <p:nvPicPr>
          <p:cNvPr id="5" name="Picture 4">
            <a:extLst>
              <a:ext uri="{FF2B5EF4-FFF2-40B4-BE49-F238E27FC236}">
                <a16:creationId xmlns:a16="http://schemas.microsoft.com/office/drawing/2014/main" id="{A8E9F462-3039-5211-1FC5-AFE64B670C72}"/>
              </a:ext>
            </a:extLst>
          </p:cNvPr>
          <p:cNvPicPr>
            <a:picLocks noChangeAspect="1"/>
          </p:cNvPicPr>
          <p:nvPr/>
        </p:nvPicPr>
        <p:blipFill>
          <a:blip r:embed="rId4"/>
          <a:srcRect b="44210"/>
          <a:stretch/>
        </p:blipFill>
        <p:spPr>
          <a:xfrm>
            <a:off x="3093312" y="4386149"/>
            <a:ext cx="9098688" cy="2460849"/>
          </a:xfrm>
          <a:prstGeom prst="rect">
            <a:avLst/>
          </a:prstGeom>
        </p:spPr>
      </p:pic>
      <p:sp>
        <p:nvSpPr>
          <p:cNvPr id="6" name="TextBox 5">
            <a:extLst>
              <a:ext uri="{FF2B5EF4-FFF2-40B4-BE49-F238E27FC236}">
                <a16:creationId xmlns:a16="http://schemas.microsoft.com/office/drawing/2014/main" id="{CED67293-7043-0142-A65C-255B075EFD71}"/>
              </a:ext>
            </a:extLst>
          </p:cNvPr>
          <p:cNvSpPr txBox="1"/>
          <p:nvPr/>
        </p:nvSpPr>
        <p:spPr>
          <a:xfrm>
            <a:off x="124693" y="5129470"/>
            <a:ext cx="2968620" cy="1200329"/>
          </a:xfrm>
          <a:prstGeom prst="rect">
            <a:avLst/>
          </a:prstGeom>
          <a:noFill/>
        </p:spPr>
        <p:txBody>
          <a:bodyPr wrap="square" rtlCol="0">
            <a:spAutoFit/>
          </a:bodyPr>
          <a:lstStyle/>
          <a:p>
            <a:r>
              <a:rPr lang="en-GB" sz="1200" b="1" dirty="0">
                <a:solidFill>
                  <a:srgbClr val="C00000"/>
                </a:solidFill>
              </a:rPr>
              <a:t>ELENA:</a:t>
            </a:r>
          </a:p>
          <a:p>
            <a:r>
              <a:rPr lang="en-GB" sz="1200" dirty="0">
                <a:solidFill>
                  <a:srgbClr val="C00000"/>
                </a:solidFill>
              </a:rPr>
              <a:t>Most down time from upstream</a:t>
            </a:r>
          </a:p>
          <a:p>
            <a:r>
              <a:rPr lang="en-GB" sz="1200" dirty="0">
                <a:solidFill>
                  <a:srgbClr val="C00000"/>
                </a:solidFill>
              </a:rPr>
              <a:t>Most down time is destination dependent</a:t>
            </a:r>
          </a:p>
          <a:p>
            <a:endParaRPr lang="en-GB" sz="1200" dirty="0">
              <a:solidFill>
                <a:srgbClr val="C00000"/>
              </a:solidFill>
            </a:endParaRPr>
          </a:p>
          <a:p>
            <a:r>
              <a:rPr lang="en-GB" sz="1200" dirty="0">
                <a:solidFill>
                  <a:srgbClr val="C00000"/>
                </a:solidFill>
              </a:rPr>
              <a:t>No piquet service – specialist repair only in work hours</a:t>
            </a:r>
          </a:p>
        </p:txBody>
      </p:sp>
      <p:sp>
        <p:nvSpPr>
          <p:cNvPr id="10" name="Rectangle 9">
            <a:extLst>
              <a:ext uri="{FF2B5EF4-FFF2-40B4-BE49-F238E27FC236}">
                <a16:creationId xmlns:a16="http://schemas.microsoft.com/office/drawing/2014/main" id="{04678678-3242-BC7C-7294-4769DA96D46A}"/>
              </a:ext>
            </a:extLst>
          </p:cNvPr>
          <p:cNvSpPr/>
          <p:nvPr/>
        </p:nvSpPr>
        <p:spPr>
          <a:xfrm>
            <a:off x="10541868" y="11002"/>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78424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A92871-8098-BA45-BA00-BFE200C23EF5}"/>
              </a:ext>
            </a:extLst>
          </p:cNvPr>
          <p:cNvSpPr>
            <a:spLocks noGrp="1"/>
          </p:cNvSpPr>
          <p:nvPr>
            <p:ph type="dt" sz="half" idx="10"/>
          </p:nvPr>
        </p:nvSpPr>
        <p:spPr/>
        <p:txBody>
          <a:bodyPr/>
          <a:lstStyle/>
          <a:p>
            <a:fld id="{A8EA9D3F-B186-0E42-A5BA-78E01761D07F}" type="datetime1">
              <a:rPr lang="de-CH" smtClean="0"/>
              <a:t>07.03.2025</a:t>
            </a:fld>
            <a:endParaRPr lang="en-US"/>
          </a:p>
        </p:txBody>
      </p:sp>
      <p:sp>
        <p:nvSpPr>
          <p:cNvPr id="3" name="Footer Placeholder 2">
            <a:extLst>
              <a:ext uri="{FF2B5EF4-FFF2-40B4-BE49-F238E27FC236}">
                <a16:creationId xmlns:a16="http://schemas.microsoft.com/office/drawing/2014/main" id="{D8C57383-38F6-2B28-49DC-F19447E5111F}"/>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BEF88E31-78C6-75A8-8F85-9B3F60D69EA1}"/>
              </a:ext>
            </a:extLst>
          </p:cNvPr>
          <p:cNvSpPr>
            <a:spLocks noGrp="1"/>
          </p:cNvSpPr>
          <p:nvPr>
            <p:ph type="sldNum" sz="quarter" idx="12"/>
          </p:nvPr>
        </p:nvSpPr>
        <p:spPr/>
        <p:txBody>
          <a:bodyPr/>
          <a:lstStyle/>
          <a:p>
            <a:fld id="{36B5EA5A-BC32-A742-B11B-8E7414D5B535}" type="slidenum">
              <a:rPr lang="en-US" smtClean="0"/>
              <a:pPr/>
              <a:t>25</a:t>
            </a:fld>
            <a:endParaRPr lang="en-US"/>
          </a:p>
        </p:txBody>
      </p:sp>
      <p:pic>
        <p:nvPicPr>
          <p:cNvPr id="7" name="Picture 6" descr="A screenshot of a graph&#10;&#10;Description automatically generated">
            <a:extLst>
              <a:ext uri="{FF2B5EF4-FFF2-40B4-BE49-F238E27FC236}">
                <a16:creationId xmlns:a16="http://schemas.microsoft.com/office/drawing/2014/main" id="{A56B5958-4C52-D99C-368B-BD9381B5CDB9}"/>
              </a:ext>
            </a:extLst>
          </p:cNvPr>
          <p:cNvPicPr>
            <a:picLocks noChangeAspect="1"/>
          </p:cNvPicPr>
          <p:nvPr/>
        </p:nvPicPr>
        <p:blipFill>
          <a:blip r:embed="rId3"/>
          <a:srcRect b="29576"/>
          <a:stretch/>
        </p:blipFill>
        <p:spPr>
          <a:xfrm>
            <a:off x="2752440" y="1"/>
            <a:ext cx="9439560" cy="4326004"/>
          </a:xfrm>
          <a:prstGeom prst="rect">
            <a:avLst/>
          </a:prstGeom>
        </p:spPr>
      </p:pic>
      <p:sp>
        <p:nvSpPr>
          <p:cNvPr id="10" name="TextBox 9">
            <a:extLst>
              <a:ext uri="{FF2B5EF4-FFF2-40B4-BE49-F238E27FC236}">
                <a16:creationId xmlns:a16="http://schemas.microsoft.com/office/drawing/2014/main" id="{1D6DBCA1-175A-E05D-B744-5FE7B439B5AF}"/>
              </a:ext>
            </a:extLst>
          </p:cNvPr>
          <p:cNvSpPr txBox="1"/>
          <p:nvPr/>
        </p:nvSpPr>
        <p:spPr>
          <a:xfrm>
            <a:off x="6859009" y="2770049"/>
            <a:ext cx="1707275" cy="1077218"/>
          </a:xfrm>
          <a:prstGeom prst="rect">
            <a:avLst/>
          </a:prstGeom>
          <a:noFill/>
        </p:spPr>
        <p:txBody>
          <a:bodyPr wrap="square">
            <a:spAutoFit/>
          </a:bodyPr>
          <a:lstStyle/>
          <a:p>
            <a:r>
              <a:rPr lang="en-GB" sz="1000" dirty="0">
                <a:solidFill>
                  <a:srgbClr val="C00000"/>
                </a:solidFill>
              </a:rPr>
              <a:t>R</a:t>
            </a:r>
            <a:r>
              <a:rPr lang="en-GB" sz="1000" dirty="0">
                <a:solidFill>
                  <a:srgbClr val="C00000"/>
                </a:solidFill>
                <a:effectLst/>
              </a:rPr>
              <a:t>obot blocked at entrance to GPS Faraday cage</a:t>
            </a:r>
            <a:r>
              <a:rPr lang="en-GB" sz="1000" dirty="0">
                <a:solidFill>
                  <a:srgbClr val="C00000"/>
                </a:solidFill>
              </a:rPr>
              <a:t>. Impossible to</a:t>
            </a:r>
            <a:r>
              <a:rPr lang="en-GB" sz="1000" dirty="0">
                <a:solidFill>
                  <a:srgbClr val="C00000"/>
                </a:solidFill>
                <a:effectLst/>
              </a:rPr>
              <a:t> establish beam conditions</a:t>
            </a:r>
          </a:p>
          <a:p>
            <a:br>
              <a:rPr lang="en-GB" sz="1200" b="0" i="1" dirty="0">
                <a:solidFill>
                  <a:srgbClr val="FF0000"/>
                </a:solidFill>
                <a:effectLst/>
                <a:latin typeface="FontAwesome"/>
              </a:rPr>
            </a:br>
            <a:endParaRPr lang="en-US" sz="1200" dirty="0">
              <a:solidFill>
                <a:srgbClr val="FF0000"/>
              </a:solidFill>
            </a:endParaRPr>
          </a:p>
        </p:txBody>
      </p:sp>
      <p:sp>
        <p:nvSpPr>
          <p:cNvPr id="12" name="TextBox 11">
            <a:extLst>
              <a:ext uri="{FF2B5EF4-FFF2-40B4-BE49-F238E27FC236}">
                <a16:creationId xmlns:a16="http://schemas.microsoft.com/office/drawing/2014/main" id="{0B7065C9-207D-DA31-8663-D7C825F0829C}"/>
              </a:ext>
            </a:extLst>
          </p:cNvPr>
          <p:cNvSpPr txBox="1"/>
          <p:nvPr/>
        </p:nvSpPr>
        <p:spPr>
          <a:xfrm>
            <a:off x="8616575" y="2627820"/>
            <a:ext cx="1645970" cy="1015663"/>
          </a:xfrm>
          <a:prstGeom prst="rect">
            <a:avLst/>
          </a:prstGeom>
          <a:noFill/>
        </p:spPr>
        <p:txBody>
          <a:bodyPr wrap="square">
            <a:spAutoFit/>
          </a:bodyPr>
          <a:lstStyle/>
          <a:p>
            <a:pPr marL="171450" indent="-171450">
              <a:buFont typeface="Arial" panose="020B0604020202020204" pitchFamily="34" charset="0"/>
              <a:buChar char="•"/>
            </a:pPr>
            <a:r>
              <a:rPr lang="en-GB" sz="1000" b="0" i="0" dirty="0">
                <a:solidFill>
                  <a:srgbClr val="C00000"/>
                </a:solidFill>
                <a:effectLst/>
                <a:latin typeface="Roboto" panose="02000000000000000000" pitchFamily="2" charset="0"/>
              </a:rPr>
              <a:t>Target line trip due to transformer.</a:t>
            </a:r>
          </a:p>
          <a:p>
            <a:pPr marL="171450" indent="-171450">
              <a:buFont typeface="Arial" panose="020B0604020202020204" pitchFamily="34" charset="0"/>
              <a:buChar char="•"/>
            </a:pPr>
            <a:r>
              <a:rPr lang="en-GB" sz="1000" dirty="0">
                <a:solidFill>
                  <a:srgbClr val="C00000"/>
                </a:solidFill>
                <a:effectLst/>
              </a:rPr>
              <a:t>Grounding rod of HRS Faraday cage in target zone moved during target installation.</a:t>
            </a:r>
            <a:endParaRPr lang="en-GB" sz="1000" b="0" i="0" dirty="0">
              <a:solidFill>
                <a:srgbClr val="C00000"/>
              </a:solidFill>
              <a:effectLst/>
              <a:latin typeface="Roboto" panose="02000000000000000000" pitchFamily="2" charset="0"/>
            </a:endParaRPr>
          </a:p>
        </p:txBody>
      </p:sp>
      <p:sp>
        <p:nvSpPr>
          <p:cNvPr id="14" name="TextBox 13">
            <a:extLst>
              <a:ext uri="{FF2B5EF4-FFF2-40B4-BE49-F238E27FC236}">
                <a16:creationId xmlns:a16="http://schemas.microsoft.com/office/drawing/2014/main" id="{DDE26381-5B7B-4221-9CB1-300B3CE2C81D}"/>
              </a:ext>
            </a:extLst>
          </p:cNvPr>
          <p:cNvSpPr txBox="1"/>
          <p:nvPr/>
        </p:nvSpPr>
        <p:spPr>
          <a:xfrm>
            <a:off x="1090171" y="2216051"/>
            <a:ext cx="2087826" cy="553998"/>
          </a:xfrm>
          <a:prstGeom prst="rect">
            <a:avLst/>
          </a:prstGeom>
          <a:noFill/>
        </p:spPr>
        <p:txBody>
          <a:bodyPr wrap="square">
            <a:spAutoFit/>
          </a:bodyPr>
          <a:lstStyle/>
          <a:p>
            <a:pPr marL="171450" indent="-171450">
              <a:buFont typeface="Arial" panose="020B0604020202020204" pitchFamily="34" charset="0"/>
              <a:buChar char="•"/>
            </a:pPr>
            <a:r>
              <a:rPr lang="en-GB" sz="1000" dirty="0" err="1">
                <a:solidFill>
                  <a:srgbClr val="C00000"/>
                </a:solidFill>
                <a:effectLst/>
              </a:rPr>
              <a:t>Sulfur</a:t>
            </a:r>
            <a:r>
              <a:rPr lang="en-GB" sz="1000" dirty="0">
                <a:solidFill>
                  <a:srgbClr val="C00000"/>
                </a:solidFill>
                <a:effectLst/>
              </a:rPr>
              <a:t> dispenser heater not working - no </a:t>
            </a:r>
            <a:r>
              <a:rPr lang="en-GB" sz="1000" dirty="0" err="1">
                <a:solidFill>
                  <a:srgbClr val="C00000"/>
                </a:solidFill>
              </a:rPr>
              <a:t>m</a:t>
            </a:r>
            <a:r>
              <a:rPr lang="en-GB" sz="1000" dirty="0" err="1">
                <a:solidFill>
                  <a:srgbClr val="C00000"/>
                </a:solidFill>
                <a:effectLst/>
              </a:rPr>
              <a:t>iniball</a:t>
            </a:r>
            <a:r>
              <a:rPr lang="en-GB" sz="1000" dirty="0">
                <a:solidFill>
                  <a:srgbClr val="C00000"/>
                </a:solidFill>
                <a:effectLst/>
              </a:rPr>
              <a:t> </a:t>
            </a:r>
            <a:r>
              <a:rPr lang="en-GB" sz="1000" dirty="0">
                <a:solidFill>
                  <a:srgbClr val="C00000"/>
                </a:solidFill>
              </a:rPr>
              <a:t>p</a:t>
            </a:r>
            <a:r>
              <a:rPr lang="en-GB" sz="1000" dirty="0">
                <a:solidFill>
                  <a:srgbClr val="C00000"/>
                </a:solidFill>
                <a:effectLst/>
              </a:rPr>
              <a:t>hysics.</a:t>
            </a:r>
          </a:p>
          <a:p>
            <a:pPr marL="171450" indent="-171450">
              <a:buFont typeface="Arial" panose="020B0604020202020204" pitchFamily="34" charset="0"/>
              <a:buChar char="•"/>
            </a:pPr>
            <a:r>
              <a:rPr lang="en-GB" sz="1000" dirty="0">
                <a:solidFill>
                  <a:srgbClr val="C00000"/>
                </a:solidFill>
                <a:effectLst/>
              </a:rPr>
              <a:t>Oven filament problem.</a:t>
            </a:r>
            <a:endParaRPr lang="en-US" sz="1200" dirty="0">
              <a:solidFill>
                <a:srgbClr val="FF0000"/>
              </a:solidFill>
            </a:endParaRPr>
          </a:p>
        </p:txBody>
      </p:sp>
      <p:sp>
        <p:nvSpPr>
          <p:cNvPr id="5" name="TextBox 4">
            <a:extLst>
              <a:ext uri="{FF2B5EF4-FFF2-40B4-BE49-F238E27FC236}">
                <a16:creationId xmlns:a16="http://schemas.microsoft.com/office/drawing/2014/main" id="{D3020A26-D975-63B3-AE2B-DE6863B770B7}"/>
              </a:ext>
            </a:extLst>
          </p:cNvPr>
          <p:cNvSpPr txBox="1"/>
          <p:nvPr/>
        </p:nvSpPr>
        <p:spPr>
          <a:xfrm>
            <a:off x="9152982" y="1904064"/>
            <a:ext cx="2050741" cy="215444"/>
          </a:xfrm>
          <a:prstGeom prst="rect">
            <a:avLst/>
          </a:prstGeom>
          <a:noFill/>
        </p:spPr>
        <p:txBody>
          <a:bodyPr wrap="square" lIns="0" tIns="0" rIns="0" bIns="0" rtlCol="0">
            <a:spAutoFit/>
          </a:bodyPr>
          <a:lstStyle/>
          <a:p>
            <a:pPr algn="l"/>
            <a:r>
              <a:rPr lang="en-GB" sz="1400" dirty="0">
                <a:solidFill>
                  <a:srgbClr val="C00000"/>
                </a:solidFill>
              </a:rPr>
              <a:t>Slow upward trend</a:t>
            </a:r>
          </a:p>
        </p:txBody>
      </p:sp>
      <p:sp>
        <p:nvSpPr>
          <p:cNvPr id="6" name="Rectangle 5">
            <a:extLst>
              <a:ext uri="{FF2B5EF4-FFF2-40B4-BE49-F238E27FC236}">
                <a16:creationId xmlns:a16="http://schemas.microsoft.com/office/drawing/2014/main" id="{F809E967-FED5-F6F8-6580-AF927A7294D2}"/>
              </a:ext>
            </a:extLst>
          </p:cNvPr>
          <p:cNvSpPr/>
          <p:nvPr/>
        </p:nvSpPr>
        <p:spPr>
          <a:xfrm>
            <a:off x="10230330" y="-135868"/>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D8E858AD-9ECA-7E4B-FA3E-EC56DBDBC8A6}"/>
              </a:ext>
            </a:extLst>
          </p:cNvPr>
          <p:cNvPicPr>
            <a:picLocks noChangeAspect="1"/>
          </p:cNvPicPr>
          <p:nvPr/>
        </p:nvPicPr>
        <p:blipFill rotWithShape="1">
          <a:blip r:embed="rId4"/>
          <a:srcRect t="59530"/>
          <a:stretch/>
        </p:blipFill>
        <p:spPr>
          <a:xfrm>
            <a:off x="2677044" y="4380274"/>
            <a:ext cx="9500073" cy="1864740"/>
          </a:xfrm>
          <a:prstGeom prst="rect">
            <a:avLst/>
          </a:prstGeom>
        </p:spPr>
      </p:pic>
      <p:cxnSp>
        <p:nvCxnSpPr>
          <p:cNvPr id="9" name="Straight Arrow Connector 8">
            <a:extLst>
              <a:ext uri="{FF2B5EF4-FFF2-40B4-BE49-F238E27FC236}">
                <a16:creationId xmlns:a16="http://schemas.microsoft.com/office/drawing/2014/main" id="{2B5F7581-4198-CB32-B0B0-0642F232CAFE}"/>
              </a:ext>
            </a:extLst>
          </p:cNvPr>
          <p:cNvCxnSpPr>
            <a:cxnSpLocks/>
          </p:cNvCxnSpPr>
          <p:nvPr/>
        </p:nvCxnSpPr>
        <p:spPr>
          <a:xfrm>
            <a:off x="8181486" y="3333135"/>
            <a:ext cx="0" cy="25871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F3DB307-B72F-2356-4D73-23BD2D0DC7E6}"/>
              </a:ext>
            </a:extLst>
          </p:cNvPr>
          <p:cNvCxnSpPr>
            <a:cxnSpLocks/>
          </p:cNvCxnSpPr>
          <p:nvPr/>
        </p:nvCxnSpPr>
        <p:spPr>
          <a:xfrm>
            <a:off x="10029950" y="3429000"/>
            <a:ext cx="0" cy="25871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B9B53A0-60AC-B296-5DA2-6FAEFB80B457}"/>
              </a:ext>
            </a:extLst>
          </p:cNvPr>
          <p:cNvCxnSpPr>
            <a:cxnSpLocks/>
          </p:cNvCxnSpPr>
          <p:nvPr/>
        </p:nvCxnSpPr>
        <p:spPr>
          <a:xfrm>
            <a:off x="2958099" y="2388228"/>
            <a:ext cx="1392675" cy="4803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CC11D53-61D3-708C-6195-4E25495E7B9D}"/>
              </a:ext>
            </a:extLst>
          </p:cNvPr>
          <p:cNvSpPr txBox="1"/>
          <p:nvPr/>
        </p:nvSpPr>
        <p:spPr>
          <a:xfrm>
            <a:off x="126556" y="3847267"/>
            <a:ext cx="2625883" cy="1938992"/>
          </a:xfrm>
          <a:prstGeom prst="rect">
            <a:avLst/>
          </a:prstGeom>
          <a:noFill/>
        </p:spPr>
        <p:txBody>
          <a:bodyPr wrap="square">
            <a:spAutoFit/>
          </a:bodyPr>
          <a:lstStyle/>
          <a:p>
            <a:r>
              <a:rPr lang="en-US" sz="1200" b="1" dirty="0">
                <a:solidFill>
                  <a:srgbClr val="C00000"/>
                </a:solidFill>
              </a:rPr>
              <a:t>ISOLDE: </a:t>
            </a:r>
          </a:p>
          <a:p>
            <a:r>
              <a:rPr lang="en-US" sz="1200" dirty="0">
                <a:solidFill>
                  <a:srgbClr val="C00000"/>
                </a:solidFill>
              </a:rPr>
              <a:t>Most of the down time due to target. New users conducting R&amp;D.</a:t>
            </a:r>
          </a:p>
          <a:p>
            <a:endParaRPr lang="en-US" sz="1200" b="1" dirty="0">
              <a:solidFill>
                <a:srgbClr val="C00000"/>
              </a:solidFill>
            </a:endParaRPr>
          </a:p>
          <a:p>
            <a:r>
              <a:rPr lang="en-US" sz="1200" dirty="0">
                <a:solidFill>
                  <a:srgbClr val="C00000"/>
                </a:solidFill>
              </a:rPr>
              <a:t>Slow upward trend is accountable to a small number of long duration faults (</a:t>
            </a:r>
            <a:r>
              <a:rPr lang="en-US" sz="1200" u="sng" dirty="0">
                <a:solidFill>
                  <a:srgbClr val="C00000"/>
                </a:solidFill>
              </a:rPr>
              <a:t>see appendix</a:t>
            </a:r>
            <a:r>
              <a:rPr lang="en-US" sz="1200" dirty="0">
                <a:solidFill>
                  <a:srgbClr val="C00000"/>
                </a:solidFill>
              </a:rPr>
              <a:t>). </a:t>
            </a:r>
          </a:p>
          <a:p>
            <a:endParaRPr lang="en-US" sz="1200" dirty="0">
              <a:solidFill>
                <a:srgbClr val="C00000"/>
              </a:solidFill>
            </a:endParaRPr>
          </a:p>
          <a:p>
            <a:r>
              <a:rPr lang="en-US" sz="1200" dirty="0">
                <a:solidFill>
                  <a:srgbClr val="C00000"/>
                </a:solidFill>
              </a:rPr>
              <a:t>Contribution from faults w/ blocking duration &lt;10h is stable.</a:t>
            </a:r>
          </a:p>
        </p:txBody>
      </p:sp>
    </p:spTree>
    <p:extLst>
      <p:ext uri="{BB962C8B-B14F-4D97-AF65-F5344CB8AC3E}">
        <p14:creationId xmlns:p14="http://schemas.microsoft.com/office/powerpoint/2010/main" val="27434068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FD02CE-A53F-EF27-D33F-5A67AE417E3C}"/>
              </a:ext>
            </a:extLst>
          </p:cNvPr>
          <p:cNvSpPr>
            <a:spLocks noGrp="1"/>
          </p:cNvSpPr>
          <p:nvPr>
            <p:ph type="dt" sz="half" idx="10"/>
          </p:nvPr>
        </p:nvSpPr>
        <p:spPr/>
        <p:txBody>
          <a:bodyPr/>
          <a:lstStyle/>
          <a:p>
            <a:fld id="{EA47DE7E-A832-8941-B4F9-22BFA5564EB3}" type="datetime1">
              <a:rPr lang="de-CH" smtClean="0"/>
              <a:t>07.03.2025</a:t>
            </a:fld>
            <a:endParaRPr lang="en-US"/>
          </a:p>
        </p:txBody>
      </p:sp>
      <p:sp>
        <p:nvSpPr>
          <p:cNvPr id="3" name="Footer Placeholder 2">
            <a:extLst>
              <a:ext uri="{FF2B5EF4-FFF2-40B4-BE49-F238E27FC236}">
                <a16:creationId xmlns:a16="http://schemas.microsoft.com/office/drawing/2014/main" id="{C974009F-E861-4C24-AB7C-91D668876788}"/>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6EDE222F-6B1A-6E00-9F69-1D87E2418424}"/>
              </a:ext>
            </a:extLst>
          </p:cNvPr>
          <p:cNvSpPr>
            <a:spLocks noGrp="1"/>
          </p:cNvSpPr>
          <p:nvPr>
            <p:ph type="sldNum" sz="quarter" idx="12"/>
          </p:nvPr>
        </p:nvSpPr>
        <p:spPr/>
        <p:txBody>
          <a:bodyPr/>
          <a:lstStyle/>
          <a:p>
            <a:fld id="{36B5EA5A-BC32-A742-B11B-8E7414D5B535}" type="slidenum">
              <a:rPr lang="en-US" smtClean="0"/>
              <a:pPr/>
              <a:t>26</a:t>
            </a:fld>
            <a:endParaRPr lang="en-US"/>
          </a:p>
        </p:txBody>
      </p:sp>
      <p:pic>
        <p:nvPicPr>
          <p:cNvPr id="6" name="Picture 5" descr="A graph of a graph with numbers and a bar chart&#10;&#10;Description automatically generated with medium confidence">
            <a:extLst>
              <a:ext uri="{FF2B5EF4-FFF2-40B4-BE49-F238E27FC236}">
                <a16:creationId xmlns:a16="http://schemas.microsoft.com/office/drawing/2014/main" id="{3AF2618B-3B02-50ED-E6D2-03C8D1DD6E09}"/>
              </a:ext>
            </a:extLst>
          </p:cNvPr>
          <p:cNvPicPr>
            <a:picLocks noChangeAspect="1"/>
          </p:cNvPicPr>
          <p:nvPr/>
        </p:nvPicPr>
        <p:blipFill>
          <a:blip r:embed="rId2"/>
          <a:stretch>
            <a:fillRect/>
          </a:stretch>
        </p:blipFill>
        <p:spPr>
          <a:xfrm>
            <a:off x="0" y="11073"/>
            <a:ext cx="10424311" cy="5486400"/>
          </a:xfrm>
          <a:prstGeom prst="rect">
            <a:avLst/>
          </a:prstGeom>
        </p:spPr>
      </p:pic>
      <p:sp>
        <p:nvSpPr>
          <p:cNvPr id="7" name="Content Placeholder 1">
            <a:extLst>
              <a:ext uri="{FF2B5EF4-FFF2-40B4-BE49-F238E27FC236}">
                <a16:creationId xmlns:a16="http://schemas.microsoft.com/office/drawing/2014/main" id="{3E0CD757-D138-3873-7AD2-0E2DCF4C2E2F}"/>
              </a:ext>
            </a:extLst>
          </p:cNvPr>
          <p:cNvSpPr txBox="1">
            <a:spLocks/>
          </p:cNvSpPr>
          <p:nvPr/>
        </p:nvSpPr>
        <p:spPr>
          <a:xfrm>
            <a:off x="363794" y="5591796"/>
            <a:ext cx="11267768" cy="711830"/>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a:t>Long faults (&gt; 1 days) on the rise (possibly statistical effect). Short faults stable.</a:t>
            </a:r>
          </a:p>
        </p:txBody>
      </p:sp>
      <p:sp>
        <p:nvSpPr>
          <p:cNvPr id="5" name="Rectangle 4">
            <a:extLst>
              <a:ext uri="{FF2B5EF4-FFF2-40B4-BE49-F238E27FC236}">
                <a16:creationId xmlns:a16="http://schemas.microsoft.com/office/drawing/2014/main" id="{D53D9347-2867-6748-C1A6-C291A667A79C}"/>
              </a:ext>
            </a:extLst>
          </p:cNvPr>
          <p:cNvSpPr/>
          <p:nvPr/>
        </p:nvSpPr>
        <p:spPr>
          <a:xfrm>
            <a:off x="8520831" y="11073"/>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Brace 7">
            <a:extLst>
              <a:ext uri="{FF2B5EF4-FFF2-40B4-BE49-F238E27FC236}">
                <a16:creationId xmlns:a16="http://schemas.microsoft.com/office/drawing/2014/main" id="{9CE5C37F-43B7-987C-6F3C-938792B0DCD0}"/>
              </a:ext>
            </a:extLst>
          </p:cNvPr>
          <p:cNvSpPr/>
          <p:nvPr/>
        </p:nvSpPr>
        <p:spPr>
          <a:xfrm>
            <a:off x="10025818" y="932688"/>
            <a:ext cx="280098" cy="2542032"/>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0" name="TextBox 9">
            <a:extLst>
              <a:ext uri="{FF2B5EF4-FFF2-40B4-BE49-F238E27FC236}">
                <a16:creationId xmlns:a16="http://schemas.microsoft.com/office/drawing/2014/main" id="{2D9D48C0-1172-68C7-6039-4A667FC5D348}"/>
              </a:ext>
            </a:extLst>
          </p:cNvPr>
          <p:cNvSpPr txBox="1"/>
          <p:nvPr/>
        </p:nvSpPr>
        <p:spPr>
          <a:xfrm>
            <a:off x="10559846" y="2098507"/>
            <a:ext cx="1071716" cy="307777"/>
          </a:xfrm>
          <a:prstGeom prst="rect">
            <a:avLst/>
          </a:prstGeom>
          <a:noFill/>
        </p:spPr>
        <p:txBody>
          <a:bodyPr wrap="square" lIns="0" tIns="0" rIns="0" bIns="0" rtlCol="0">
            <a:spAutoFit/>
          </a:bodyPr>
          <a:lstStyle/>
          <a:p>
            <a:pPr algn="l"/>
            <a:r>
              <a:rPr lang="en-GB" sz="1000" b="1" dirty="0">
                <a:solidFill>
                  <a:srgbClr val="C00000"/>
                </a:solidFill>
              </a:rPr>
              <a:t>3 long duration faults</a:t>
            </a:r>
          </a:p>
        </p:txBody>
      </p:sp>
      <p:sp>
        <p:nvSpPr>
          <p:cNvPr id="11" name="Right Brace 10">
            <a:extLst>
              <a:ext uri="{FF2B5EF4-FFF2-40B4-BE49-F238E27FC236}">
                <a16:creationId xmlns:a16="http://schemas.microsoft.com/office/drawing/2014/main" id="{180309D5-2E32-576A-CF1F-0EA7A639D457}"/>
              </a:ext>
            </a:extLst>
          </p:cNvPr>
          <p:cNvSpPr/>
          <p:nvPr/>
        </p:nvSpPr>
        <p:spPr>
          <a:xfrm>
            <a:off x="10025818" y="3474719"/>
            <a:ext cx="280098" cy="1697953"/>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3C0BBB80-367A-B61A-865D-D2FE0FDA0059}"/>
              </a:ext>
            </a:extLst>
          </p:cNvPr>
          <p:cNvSpPr txBox="1"/>
          <p:nvPr/>
        </p:nvSpPr>
        <p:spPr>
          <a:xfrm>
            <a:off x="10424311" y="4217084"/>
            <a:ext cx="1071716" cy="461665"/>
          </a:xfrm>
          <a:prstGeom prst="rect">
            <a:avLst/>
          </a:prstGeom>
          <a:noFill/>
        </p:spPr>
        <p:txBody>
          <a:bodyPr wrap="square" lIns="0" tIns="0" rIns="0" bIns="0" rtlCol="0">
            <a:spAutoFit/>
          </a:bodyPr>
          <a:lstStyle/>
          <a:p>
            <a:pPr algn="l"/>
            <a:r>
              <a:rPr lang="en-GB" sz="1000" b="1" dirty="0">
                <a:solidFill>
                  <a:srgbClr val="C00000"/>
                </a:solidFill>
              </a:rPr>
              <a:t>Contribution from faults &lt; 10h is stable</a:t>
            </a:r>
          </a:p>
        </p:txBody>
      </p:sp>
    </p:spTree>
    <p:extLst>
      <p:ext uri="{BB962C8B-B14F-4D97-AF65-F5344CB8AC3E}">
        <p14:creationId xmlns:p14="http://schemas.microsoft.com/office/powerpoint/2010/main" val="1696836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5B4294-E51B-1F5C-C5F0-4DC8C419C833}"/>
              </a:ext>
            </a:extLst>
          </p:cNvPr>
          <p:cNvSpPr>
            <a:spLocks noGrp="1"/>
          </p:cNvSpPr>
          <p:nvPr>
            <p:ph type="dt" sz="half" idx="10"/>
          </p:nvPr>
        </p:nvSpPr>
        <p:spPr/>
        <p:txBody>
          <a:bodyPr/>
          <a:lstStyle/>
          <a:p>
            <a:fld id="{2B5BCA9C-5072-EC42-9243-343592BC4D1C}" type="datetime1">
              <a:rPr lang="de-CH" smtClean="0"/>
              <a:t>07.03.2025</a:t>
            </a:fld>
            <a:endParaRPr lang="en-US"/>
          </a:p>
        </p:txBody>
      </p:sp>
      <p:sp>
        <p:nvSpPr>
          <p:cNvPr id="3" name="Footer Placeholder 2">
            <a:extLst>
              <a:ext uri="{FF2B5EF4-FFF2-40B4-BE49-F238E27FC236}">
                <a16:creationId xmlns:a16="http://schemas.microsoft.com/office/drawing/2014/main" id="{071558D5-22E4-6B32-50A2-C5BA568F7EE5}"/>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93ADD73E-8F5A-B111-B23D-6AD6A94DBDE1}"/>
              </a:ext>
            </a:extLst>
          </p:cNvPr>
          <p:cNvSpPr>
            <a:spLocks noGrp="1"/>
          </p:cNvSpPr>
          <p:nvPr>
            <p:ph type="sldNum" sz="quarter" idx="12"/>
          </p:nvPr>
        </p:nvSpPr>
        <p:spPr/>
        <p:txBody>
          <a:bodyPr/>
          <a:lstStyle/>
          <a:p>
            <a:fld id="{36B5EA5A-BC32-A742-B11B-8E7414D5B535}" type="slidenum">
              <a:rPr lang="en-US" smtClean="0"/>
              <a:pPr/>
              <a:t>27</a:t>
            </a:fld>
            <a:endParaRPr lang="en-US"/>
          </a:p>
        </p:txBody>
      </p:sp>
      <p:graphicFrame>
        <p:nvGraphicFramePr>
          <p:cNvPr id="6" name="Chart 5">
            <a:extLst>
              <a:ext uri="{FF2B5EF4-FFF2-40B4-BE49-F238E27FC236}">
                <a16:creationId xmlns:a16="http://schemas.microsoft.com/office/drawing/2014/main" id="{D98C505D-0703-56D0-2D97-3F0A175649C5}"/>
              </a:ext>
            </a:extLst>
          </p:cNvPr>
          <p:cNvGraphicFramePr>
            <a:graphicFrameLocks/>
          </p:cNvGraphicFramePr>
          <p:nvPr>
            <p:extLst>
              <p:ext uri="{D42A27DB-BD31-4B8C-83A1-F6EECF244321}">
                <p14:modId xmlns:p14="http://schemas.microsoft.com/office/powerpoint/2010/main" val="1700977551"/>
              </p:ext>
            </p:extLst>
          </p:nvPr>
        </p:nvGraphicFramePr>
        <p:xfrm>
          <a:off x="4019909" y="67882"/>
          <a:ext cx="8172091" cy="30635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83BCB533-96E0-45C5-A729-99B70A873B2F}"/>
              </a:ext>
            </a:extLst>
          </p:cNvPr>
          <p:cNvGraphicFramePr>
            <a:graphicFrameLocks/>
          </p:cNvGraphicFramePr>
          <p:nvPr>
            <p:extLst>
              <p:ext uri="{D42A27DB-BD31-4B8C-83A1-F6EECF244321}">
                <p14:modId xmlns:p14="http://schemas.microsoft.com/office/powerpoint/2010/main" val="3395902171"/>
              </p:ext>
            </p:extLst>
          </p:nvPr>
        </p:nvGraphicFramePr>
        <p:xfrm>
          <a:off x="4192979" y="3231120"/>
          <a:ext cx="8022566" cy="279742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695C09D9-C69E-A093-0508-2C23EB9F7757}"/>
              </a:ext>
            </a:extLst>
          </p:cNvPr>
          <p:cNvSpPr txBox="1"/>
          <p:nvPr/>
        </p:nvSpPr>
        <p:spPr>
          <a:xfrm>
            <a:off x="5327772" y="1204996"/>
            <a:ext cx="1562560" cy="461665"/>
          </a:xfrm>
          <a:prstGeom prst="rect">
            <a:avLst/>
          </a:prstGeom>
          <a:noFill/>
        </p:spPr>
        <p:txBody>
          <a:bodyPr wrap="square">
            <a:spAutoFit/>
          </a:bodyPr>
          <a:lstStyle/>
          <a:p>
            <a:r>
              <a:rPr lang="en-GB" sz="1200" b="1" dirty="0">
                <a:solidFill>
                  <a:srgbClr val="8064A2"/>
                </a:solidFill>
              </a:rPr>
              <a:t>High contribution from magnets</a:t>
            </a:r>
            <a:endParaRPr lang="en-US" sz="1200" b="1" dirty="0">
              <a:solidFill>
                <a:srgbClr val="8064A2"/>
              </a:solidFill>
            </a:endParaRPr>
          </a:p>
        </p:txBody>
      </p:sp>
      <p:cxnSp>
        <p:nvCxnSpPr>
          <p:cNvPr id="10" name="Straight Arrow Connector 9">
            <a:extLst>
              <a:ext uri="{FF2B5EF4-FFF2-40B4-BE49-F238E27FC236}">
                <a16:creationId xmlns:a16="http://schemas.microsoft.com/office/drawing/2014/main" id="{FC456395-303C-A6D4-DFAC-D1A3A72BBBE7}"/>
              </a:ext>
            </a:extLst>
          </p:cNvPr>
          <p:cNvCxnSpPr>
            <a:cxnSpLocks/>
          </p:cNvCxnSpPr>
          <p:nvPr/>
        </p:nvCxnSpPr>
        <p:spPr>
          <a:xfrm flipH="1">
            <a:off x="5395331" y="1618339"/>
            <a:ext cx="237718" cy="525891"/>
          </a:xfrm>
          <a:prstGeom prst="straightConnector1">
            <a:avLst/>
          </a:prstGeom>
          <a:ln>
            <a:solidFill>
              <a:srgbClr val="8064A2"/>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035B15B-257F-D6A5-C6F4-085523E97423}"/>
              </a:ext>
            </a:extLst>
          </p:cNvPr>
          <p:cNvSpPr txBox="1"/>
          <p:nvPr/>
        </p:nvSpPr>
        <p:spPr>
          <a:xfrm>
            <a:off x="280616" y="695010"/>
            <a:ext cx="3678907" cy="923330"/>
          </a:xfrm>
          <a:prstGeom prst="rect">
            <a:avLst/>
          </a:prstGeom>
          <a:noFill/>
        </p:spPr>
        <p:txBody>
          <a:bodyPr wrap="square">
            <a:spAutoFit/>
          </a:bodyPr>
          <a:lstStyle/>
          <a:p>
            <a:r>
              <a:rPr lang="en-GB" b="1" dirty="0">
                <a:solidFill>
                  <a:srgbClr val="2F2F2F"/>
                </a:solidFill>
              </a:rPr>
              <a:t>North Area:</a:t>
            </a:r>
            <a:r>
              <a:rPr lang="en-GB" dirty="0">
                <a:solidFill>
                  <a:srgbClr val="2F2F2F"/>
                </a:solidFill>
              </a:rPr>
              <a:t> </a:t>
            </a:r>
          </a:p>
          <a:p>
            <a:r>
              <a:rPr lang="en-GB" sz="1200" dirty="0">
                <a:solidFill>
                  <a:srgbClr val="C00000"/>
                </a:solidFill>
              </a:rPr>
              <a:t>Magnet issues (see e.g. IEFC 27 October 2023, 25 May 2021), mitigation strategies are foreseen</a:t>
            </a:r>
          </a:p>
          <a:p>
            <a:r>
              <a:rPr lang="en-GB" sz="1200" u="sng" dirty="0">
                <a:solidFill>
                  <a:schemeClr val="tx1">
                    <a:lumMod val="60000"/>
                    <a:lumOff val="40000"/>
                  </a:schemeClr>
                </a:solidFill>
              </a:rPr>
              <a:t>https://indico.cern.ch/event/1339773/ </a:t>
            </a:r>
            <a:endParaRPr lang="en-US" sz="1200" u="sng" dirty="0">
              <a:solidFill>
                <a:schemeClr val="tx1">
                  <a:lumMod val="60000"/>
                  <a:lumOff val="40000"/>
                </a:schemeClr>
              </a:solidFill>
            </a:endParaRPr>
          </a:p>
        </p:txBody>
      </p:sp>
      <p:cxnSp>
        <p:nvCxnSpPr>
          <p:cNvPr id="14" name="Straight Arrow Connector 13">
            <a:extLst>
              <a:ext uri="{FF2B5EF4-FFF2-40B4-BE49-F238E27FC236}">
                <a16:creationId xmlns:a16="http://schemas.microsoft.com/office/drawing/2014/main" id="{1A9B2CCD-97F8-F0DD-04DA-2A11E81D7A3C}"/>
              </a:ext>
            </a:extLst>
          </p:cNvPr>
          <p:cNvCxnSpPr>
            <a:cxnSpLocks/>
          </p:cNvCxnSpPr>
          <p:nvPr/>
        </p:nvCxnSpPr>
        <p:spPr>
          <a:xfrm flipH="1">
            <a:off x="5728886" y="4261356"/>
            <a:ext cx="367114" cy="48831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D8D3CAE-1931-47AB-C5ED-4E799F993442}"/>
              </a:ext>
            </a:extLst>
          </p:cNvPr>
          <p:cNvSpPr txBox="1"/>
          <p:nvPr/>
        </p:nvSpPr>
        <p:spPr>
          <a:xfrm>
            <a:off x="5990554" y="3813061"/>
            <a:ext cx="951702" cy="461665"/>
          </a:xfrm>
          <a:prstGeom prst="rect">
            <a:avLst/>
          </a:prstGeom>
          <a:noFill/>
        </p:spPr>
        <p:txBody>
          <a:bodyPr wrap="square" rtlCol="0">
            <a:spAutoFit/>
          </a:bodyPr>
          <a:lstStyle/>
          <a:p>
            <a:r>
              <a:rPr lang="en-GB" sz="1200" dirty="0">
                <a:solidFill>
                  <a:srgbClr val="C00000"/>
                </a:solidFill>
              </a:rPr>
              <a:t>EA cubicle exploded</a:t>
            </a:r>
          </a:p>
        </p:txBody>
      </p:sp>
      <p:sp>
        <p:nvSpPr>
          <p:cNvPr id="19" name="TextBox 18">
            <a:extLst>
              <a:ext uri="{FF2B5EF4-FFF2-40B4-BE49-F238E27FC236}">
                <a16:creationId xmlns:a16="http://schemas.microsoft.com/office/drawing/2014/main" id="{88C09112-6514-72B2-A9F8-D48905B42DCB}"/>
              </a:ext>
            </a:extLst>
          </p:cNvPr>
          <p:cNvSpPr txBox="1"/>
          <p:nvPr/>
        </p:nvSpPr>
        <p:spPr>
          <a:xfrm>
            <a:off x="280615" y="3921763"/>
            <a:ext cx="3678907" cy="369332"/>
          </a:xfrm>
          <a:prstGeom prst="rect">
            <a:avLst/>
          </a:prstGeom>
          <a:noFill/>
        </p:spPr>
        <p:txBody>
          <a:bodyPr wrap="square">
            <a:spAutoFit/>
          </a:bodyPr>
          <a:lstStyle/>
          <a:p>
            <a:r>
              <a:rPr lang="en-GB" b="1" dirty="0">
                <a:solidFill>
                  <a:srgbClr val="2F2F2F"/>
                </a:solidFill>
              </a:rPr>
              <a:t>East Area:</a:t>
            </a:r>
            <a:r>
              <a:rPr lang="en-GB" dirty="0">
                <a:solidFill>
                  <a:srgbClr val="2F2F2F"/>
                </a:solidFill>
              </a:rPr>
              <a:t> </a:t>
            </a:r>
          </a:p>
        </p:txBody>
      </p:sp>
      <p:sp>
        <p:nvSpPr>
          <p:cNvPr id="21" name="TextBox 20">
            <a:extLst>
              <a:ext uri="{FF2B5EF4-FFF2-40B4-BE49-F238E27FC236}">
                <a16:creationId xmlns:a16="http://schemas.microsoft.com/office/drawing/2014/main" id="{ECE97A59-FF0A-B891-241E-B8353098B8FF}"/>
              </a:ext>
            </a:extLst>
          </p:cNvPr>
          <p:cNvSpPr txBox="1"/>
          <p:nvPr/>
        </p:nvSpPr>
        <p:spPr>
          <a:xfrm>
            <a:off x="8653843" y="6097592"/>
            <a:ext cx="3341937" cy="246221"/>
          </a:xfrm>
          <a:prstGeom prst="rect">
            <a:avLst/>
          </a:prstGeom>
          <a:noFill/>
        </p:spPr>
        <p:txBody>
          <a:bodyPr wrap="square">
            <a:spAutoFit/>
          </a:bodyPr>
          <a:lstStyle/>
          <a:p>
            <a:r>
              <a:rPr lang="en-GB" sz="1000" dirty="0">
                <a:solidFill>
                  <a:srgbClr val="2F2F2F"/>
                </a:solidFill>
              </a:rPr>
              <a:t>Many thanks to </a:t>
            </a:r>
            <a:r>
              <a:rPr lang="en-GB" sz="1000" dirty="0" err="1">
                <a:solidFill>
                  <a:srgbClr val="2F2F2F"/>
                </a:solidFill>
              </a:rPr>
              <a:t>Paraskevi</a:t>
            </a:r>
            <a:r>
              <a:rPr lang="en-GB" sz="1000" dirty="0">
                <a:solidFill>
                  <a:srgbClr val="2F2F2F"/>
                </a:solidFill>
              </a:rPr>
              <a:t> </a:t>
            </a:r>
            <a:r>
              <a:rPr lang="en-GB" sz="1000" dirty="0" err="1">
                <a:solidFill>
                  <a:srgbClr val="2F2F2F"/>
                </a:solidFill>
              </a:rPr>
              <a:t>Alexaki</a:t>
            </a:r>
            <a:r>
              <a:rPr lang="en-GB" sz="1000" dirty="0">
                <a:solidFill>
                  <a:srgbClr val="2F2F2F"/>
                </a:solidFill>
              </a:rPr>
              <a:t> for data extraction!</a:t>
            </a:r>
          </a:p>
        </p:txBody>
      </p:sp>
      <p:sp>
        <p:nvSpPr>
          <p:cNvPr id="22" name="Rectangle 21">
            <a:extLst>
              <a:ext uri="{FF2B5EF4-FFF2-40B4-BE49-F238E27FC236}">
                <a16:creationId xmlns:a16="http://schemas.microsoft.com/office/drawing/2014/main" id="{A0419D8B-D8EC-0A95-47F7-80E134AB4FF3}"/>
              </a:ext>
            </a:extLst>
          </p:cNvPr>
          <p:cNvSpPr/>
          <p:nvPr/>
        </p:nvSpPr>
        <p:spPr>
          <a:xfrm>
            <a:off x="4659814" y="1618339"/>
            <a:ext cx="809333" cy="1513049"/>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7940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86CE40-8EED-596D-D0C6-351508FC0B9A}"/>
              </a:ext>
            </a:extLst>
          </p:cNvPr>
          <p:cNvSpPr>
            <a:spLocks noGrp="1"/>
          </p:cNvSpPr>
          <p:nvPr>
            <p:ph idx="1"/>
          </p:nvPr>
        </p:nvSpPr>
        <p:spPr>
          <a:xfrm>
            <a:off x="407989" y="1957388"/>
            <a:ext cx="11376024" cy="3134595"/>
          </a:xfrm>
        </p:spPr>
        <p:txBody>
          <a:bodyPr/>
          <a:lstStyle/>
          <a:p>
            <a:r>
              <a:rPr lang="en-US" dirty="0"/>
              <a:t>Availability good and stable: </a:t>
            </a:r>
          </a:p>
          <a:p>
            <a:pPr lvl="1"/>
            <a:r>
              <a:rPr lang="en-US" dirty="0"/>
              <a:t>AD 95.8 %, ELENA 98.6 %, </a:t>
            </a:r>
          </a:p>
          <a:p>
            <a:pPr lvl="1"/>
            <a:r>
              <a:rPr lang="en-US" dirty="0"/>
              <a:t>ISOLDE GPS </a:t>
            </a:r>
            <a:r>
              <a:rPr lang="en-GB" dirty="0"/>
              <a:t>97.1%, HRS 94.8%, REX-HIE 87.9%</a:t>
            </a:r>
          </a:p>
          <a:p>
            <a:pPr lvl="1"/>
            <a:r>
              <a:rPr lang="en-GB" dirty="0"/>
              <a:t>EA  &gt;99%, NA 96-98%</a:t>
            </a:r>
            <a:endParaRPr lang="en-US" dirty="0"/>
          </a:p>
          <a:p>
            <a:pPr marL="0" indent="0">
              <a:buNone/>
            </a:pPr>
            <a:endParaRPr lang="en-US" dirty="0"/>
          </a:p>
        </p:txBody>
      </p:sp>
      <p:sp>
        <p:nvSpPr>
          <p:cNvPr id="3" name="Title 2">
            <a:extLst>
              <a:ext uri="{FF2B5EF4-FFF2-40B4-BE49-F238E27FC236}">
                <a16:creationId xmlns:a16="http://schemas.microsoft.com/office/drawing/2014/main" id="{111541F3-EF83-8C66-5EB4-7960B0CC3D06}"/>
              </a:ext>
            </a:extLst>
          </p:cNvPr>
          <p:cNvSpPr>
            <a:spLocks noGrp="1"/>
          </p:cNvSpPr>
          <p:nvPr>
            <p:ph type="title"/>
          </p:nvPr>
        </p:nvSpPr>
        <p:spPr/>
        <p:txBody>
          <a:bodyPr/>
          <a:lstStyle/>
          <a:p>
            <a:r>
              <a:rPr lang="en-US" dirty="0"/>
              <a:t>Conclusions AD/ELENA, ISOLDE, EA, NA</a:t>
            </a:r>
            <a:endParaRPr lang="en-GB" dirty="0"/>
          </a:p>
        </p:txBody>
      </p:sp>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A7C01052-AF73-704B-9D4C-58CA802AAAE2}"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28</a:t>
            </a:fld>
            <a:endParaRPr lang="en-US"/>
          </a:p>
        </p:txBody>
      </p:sp>
    </p:spTree>
    <p:extLst>
      <p:ext uri="{BB962C8B-B14F-4D97-AF65-F5344CB8AC3E}">
        <p14:creationId xmlns:p14="http://schemas.microsoft.com/office/powerpoint/2010/main" val="1485710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58BD5B-856C-1DC5-5C06-CC3FD7F7D4C4}"/>
              </a:ext>
            </a:extLst>
          </p:cNvPr>
          <p:cNvSpPr>
            <a:spLocks noGrp="1"/>
          </p:cNvSpPr>
          <p:nvPr>
            <p:ph idx="1"/>
          </p:nvPr>
        </p:nvSpPr>
        <p:spPr>
          <a:xfrm>
            <a:off x="412776" y="5127279"/>
            <a:ext cx="11376024" cy="427729"/>
          </a:xfrm>
        </p:spPr>
        <p:txBody>
          <a:bodyPr/>
          <a:lstStyle/>
          <a:p>
            <a:r>
              <a:rPr lang="en-GB" dirty="0"/>
              <a:t>JAPW 2023: “Is the LHC falling apart?”</a:t>
            </a:r>
            <a:endParaRPr lang="en-GB" dirty="0">
              <a:solidFill>
                <a:srgbClr val="FF0000"/>
              </a:solidFill>
            </a:endParaRPr>
          </a:p>
        </p:txBody>
      </p:sp>
      <p:sp>
        <p:nvSpPr>
          <p:cNvPr id="3" name="Title 2">
            <a:extLst>
              <a:ext uri="{FF2B5EF4-FFF2-40B4-BE49-F238E27FC236}">
                <a16:creationId xmlns:a16="http://schemas.microsoft.com/office/drawing/2014/main" id="{A1C15C35-EC81-400A-0C7D-B8F89D3FB9D0}"/>
              </a:ext>
            </a:extLst>
          </p:cNvPr>
          <p:cNvSpPr>
            <a:spLocks noGrp="1"/>
          </p:cNvSpPr>
          <p:nvPr>
            <p:ph type="title"/>
          </p:nvPr>
        </p:nvSpPr>
        <p:spPr/>
        <p:txBody>
          <a:bodyPr/>
          <a:lstStyle/>
          <a:p>
            <a:r>
              <a:rPr lang="en-GB" dirty="0"/>
              <a:t>What is AFT “actually” offering the community?</a:t>
            </a:r>
          </a:p>
        </p:txBody>
      </p:sp>
      <p:sp>
        <p:nvSpPr>
          <p:cNvPr id="4" name="Date Placeholder 3">
            <a:extLst>
              <a:ext uri="{FF2B5EF4-FFF2-40B4-BE49-F238E27FC236}">
                <a16:creationId xmlns:a16="http://schemas.microsoft.com/office/drawing/2014/main" id="{414C2A2F-D846-BEB3-FA78-9F01FE70F4C1}"/>
              </a:ext>
            </a:extLst>
          </p:cNvPr>
          <p:cNvSpPr>
            <a:spLocks noGrp="1"/>
          </p:cNvSpPr>
          <p:nvPr>
            <p:ph type="dt" sz="half" idx="10"/>
          </p:nvPr>
        </p:nvSpPr>
        <p:spPr/>
        <p:txBody>
          <a:bodyPr/>
          <a:lstStyle/>
          <a:p>
            <a:fld id="{4E641946-3319-764B-97DE-D4941C09C1D4}" type="datetime1">
              <a:rPr lang="de-CH" smtClean="0"/>
              <a:t>07.03.2025</a:t>
            </a:fld>
            <a:endParaRPr lang="en-US"/>
          </a:p>
        </p:txBody>
      </p:sp>
      <p:sp>
        <p:nvSpPr>
          <p:cNvPr id="5" name="Footer Placeholder 4">
            <a:extLst>
              <a:ext uri="{FF2B5EF4-FFF2-40B4-BE49-F238E27FC236}">
                <a16:creationId xmlns:a16="http://schemas.microsoft.com/office/drawing/2014/main" id="{B5D7515A-1D32-57D4-9BB5-BA18C2BC02C4}"/>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DE044821-6A41-D6AD-E055-0C2B3D489EB7}"/>
              </a:ext>
            </a:extLst>
          </p:cNvPr>
          <p:cNvSpPr>
            <a:spLocks noGrp="1"/>
          </p:cNvSpPr>
          <p:nvPr>
            <p:ph type="sldNum" sz="quarter" idx="12"/>
          </p:nvPr>
        </p:nvSpPr>
        <p:spPr/>
        <p:txBody>
          <a:bodyPr/>
          <a:lstStyle/>
          <a:p>
            <a:fld id="{36B5EA5A-BC32-A742-B11B-8E7414D5B535}" type="slidenum">
              <a:rPr lang="en-US" smtClean="0"/>
              <a:pPr/>
              <a:t>29</a:t>
            </a:fld>
            <a:endParaRPr lang="en-US"/>
          </a:p>
        </p:txBody>
      </p:sp>
      <p:pic>
        <p:nvPicPr>
          <p:cNvPr id="10" name="Picture 9">
            <a:extLst>
              <a:ext uri="{FF2B5EF4-FFF2-40B4-BE49-F238E27FC236}">
                <a16:creationId xmlns:a16="http://schemas.microsoft.com/office/drawing/2014/main" id="{E5F5975A-5700-8837-AFDA-57F373FEA5F9}"/>
              </a:ext>
            </a:extLst>
          </p:cNvPr>
          <p:cNvPicPr>
            <a:picLocks noChangeAspect="1"/>
          </p:cNvPicPr>
          <p:nvPr/>
        </p:nvPicPr>
        <p:blipFill>
          <a:blip r:embed="rId2"/>
          <a:srcRect r="14318" b="61091"/>
          <a:stretch/>
        </p:blipFill>
        <p:spPr>
          <a:xfrm>
            <a:off x="124401" y="1605589"/>
            <a:ext cx="10233258" cy="3024599"/>
          </a:xfrm>
          <a:prstGeom prst="rect">
            <a:avLst/>
          </a:prstGeom>
        </p:spPr>
      </p:pic>
      <p:pic>
        <p:nvPicPr>
          <p:cNvPr id="7" name="Picture 6">
            <a:extLst>
              <a:ext uri="{FF2B5EF4-FFF2-40B4-BE49-F238E27FC236}">
                <a16:creationId xmlns:a16="http://schemas.microsoft.com/office/drawing/2014/main" id="{49247B9E-1374-1712-E84D-C0156E6A5D5C}"/>
              </a:ext>
            </a:extLst>
          </p:cNvPr>
          <p:cNvPicPr>
            <a:picLocks noChangeAspect="1"/>
          </p:cNvPicPr>
          <p:nvPr/>
        </p:nvPicPr>
        <p:blipFill>
          <a:blip r:embed="rId2"/>
          <a:srcRect b="61091"/>
          <a:stretch/>
        </p:blipFill>
        <p:spPr>
          <a:xfrm>
            <a:off x="124400" y="1605589"/>
            <a:ext cx="11943199" cy="3024599"/>
          </a:xfrm>
          <a:prstGeom prst="rect">
            <a:avLst/>
          </a:prstGeom>
        </p:spPr>
      </p:pic>
      <p:sp>
        <p:nvSpPr>
          <p:cNvPr id="9" name="TextBox 8">
            <a:extLst>
              <a:ext uri="{FF2B5EF4-FFF2-40B4-BE49-F238E27FC236}">
                <a16:creationId xmlns:a16="http://schemas.microsoft.com/office/drawing/2014/main" id="{AFD1053D-0F57-7EB6-1F38-4578EE61AFD0}"/>
              </a:ext>
            </a:extLst>
          </p:cNvPr>
          <p:cNvSpPr txBox="1"/>
          <p:nvPr/>
        </p:nvSpPr>
        <p:spPr>
          <a:xfrm>
            <a:off x="5735516" y="5044662"/>
            <a:ext cx="6125306" cy="415498"/>
          </a:xfrm>
          <a:prstGeom prst="rect">
            <a:avLst/>
          </a:prstGeom>
          <a:noFill/>
        </p:spPr>
        <p:txBody>
          <a:bodyPr wrap="square">
            <a:spAutoFit/>
          </a:bodyPr>
          <a:lstStyle/>
          <a:p>
            <a:r>
              <a:rPr lang="en-GB" sz="2100" b="1" dirty="0">
                <a:solidFill>
                  <a:srgbClr val="FF0000"/>
                </a:solidFill>
              </a:rPr>
              <a:t>– answer “no”</a:t>
            </a:r>
            <a:endParaRPr lang="en-CH" sz="2100" b="1" dirty="0"/>
          </a:p>
        </p:txBody>
      </p:sp>
      <p:sp>
        <p:nvSpPr>
          <p:cNvPr id="8" name="Rectangle 7">
            <a:extLst>
              <a:ext uri="{FF2B5EF4-FFF2-40B4-BE49-F238E27FC236}">
                <a16:creationId xmlns:a16="http://schemas.microsoft.com/office/drawing/2014/main" id="{27378F2C-4002-3D3E-3003-CBC2B150D5C9}"/>
              </a:ext>
            </a:extLst>
          </p:cNvPr>
          <p:cNvSpPr/>
          <p:nvPr/>
        </p:nvSpPr>
        <p:spPr>
          <a:xfrm>
            <a:off x="10239236" y="1484034"/>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534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66E01-BFE5-7D71-031F-42A05555B044}"/>
              </a:ext>
            </a:extLst>
          </p:cNvPr>
          <p:cNvSpPr>
            <a:spLocks noGrp="1"/>
          </p:cNvSpPr>
          <p:nvPr>
            <p:ph type="title"/>
          </p:nvPr>
        </p:nvSpPr>
        <p:spPr/>
        <p:txBody>
          <a:bodyPr>
            <a:no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4267" dirty="0"/>
              <a:t>Structure</a:t>
            </a:r>
          </a:p>
        </p:txBody>
      </p:sp>
      <p:sp>
        <p:nvSpPr>
          <p:cNvPr id="3" name="Content Placeholder 2">
            <a:extLst>
              <a:ext uri="{FF2B5EF4-FFF2-40B4-BE49-F238E27FC236}">
                <a16:creationId xmlns:a16="http://schemas.microsoft.com/office/drawing/2014/main" id="{859A1AC2-7CA3-6001-A048-14F94B1E9E36}"/>
              </a:ext>
            </a:extLst>
          </p:cNvPr>
          <p:cNvSpPr>
            <a:spLocks noGrp="1"/>
          </p:cNvSpPr>
          <p:nvPr>
            <p:ph idx="1"/>
          </p:nvPr>
        </p:nvSpPr>
        <p:spPr>
          <a:xfrm>
            <a:off x="407989" y="1592263"/>
            <a:ext cx="11376024" cy="4608512"/>
          </a:xfrm>
        </p:spPr>
        <p:txBody>
          <a:bodyPr>
            <a:norm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457200" indent="-457200">
              <a:buFont typeface="+mj-lt"/>
              <a:buAutoNum type="arabicPeriod"/>
            </a:pPr>
            <a:r>
              <a:rPr lang="en-US" b="1" dirty="0"/>
              <a:t>Statistics:</a:t>
            </a:r>
          </a:p>
          <a:p>
            <a:pPr marL="1066785" lvl="1" indent="-457200">
              <a:buFont typeface="+mj-lt"/>
              <a:buAutoNum type="alphaLcParenR"/>
            </a:pPr>
            <a:r>
              <a:rPr lang="en-US" dirty="0"/>
              <a:t>Proton injectors</a:t>
            </a:r>
          </a:p>
          <a:p>
            <a:pPr marL="1066785" lvl="1" indent="-457200">
              <a:buFont typeface="+mj-lt"/>
              <a:buAutoNum type="alphaLcParenR"/>
            </a:pPr>
            <a:r>
              <a:rPr lang="en-US" dirty="0"/>
              <a:t>Ion injectors</a:t>
            </a:r>
          </a:p>
          <a:p>
            <a:pPr marL="1066785" lvl="1" indent="-457200">
              <a:buFont typeface="+mj-lt"/>
              <a:buAutoNum type="alphaLcParenR"/>
            </a:pPr>
            <a:r>
              <a:rPr lang="en-US" dirty="0"/>
              <a:t>LHC</a:t>
            </a:r>
          </a:p>
          <a:p>
            <a:pPr marL="1066785" lvl="1" indent="-457200">
              <a:buFont typeface="+mj-lt"/>
              <a:buAutoNum type="alphaLcParenR"/>
            </a:pPr>
            <a:r>
              <a:rPr lang="en-US" dirty="0"/>
              <a:t>AD/ELENA</a:t>
            </a:r>
          </a:p>
          <a:p>
            <a:pPr marL="1066785" lvl="1" indent="-457200">
              <a:buFont typeface="+mj-lt"/>
              <a:buAutoNum type="alphaLcParenR"/>
            </a:pPr>
            <a:r>
              <a:rPr lang="en-US" dirty="0"/>
              <a:t>ISOLDE</a:t>
            </a:r>
          </a:p>
          <a:p>
            <a:pPr marL="1066785" lvl="1" indent="-457200">
              <a:buFont typeface="+mj-lt"/>
              <a:buAutoNum type="alphaLcParenR"/>
            </a:pPr>
            <a:r>
              <a:rPr lang="en-US" dirty="0"/>
              <a:t>EA/NA</a:t>
            </a:r>
          </a:p>
          <a:p>
            <a:pPr marL="457200" indent="-457200">
              <a:buFont typeface="+mj-lt"/>
              <a:buAutoNum type="arabicPeriod"/>
            </a:pPr>
            <a:r>
              <a:rPr lang="en-US" dirty="0"/>
              <a:t>What is AFT “actually” offering the community?</a:t>
            </a:r>
          </a:p>
          <a:p>
            <a:pPr marL="457200" indent="-457200">
              <a:buFont typeface="+mj-lt"/>
              <a:buAutoNum type="arabicPeriod"/>
            </a:pPr>
            <a:r>
              <a:rPr lang="en-GB" dirty="0"/>
              <a:t>Addressing Feedback from the Community</a:t>
            </a:r>
            <a:endParaRPr lang="en-US" dirty="0"/>
          </a:p>
        </p:txBody>
      </p:sp>
      <p:sp>
        <p:nvSpPr>
          <p:cNvPr id="5" name="Slide Number Placeholder 4">
            <a:extLst>
              <a:ext uri="{FF2B5EF4-FFF2-40B4-BE49-F238E27FC236}">
                <a16:creationId xmlns:a16="http://schemas.microsoft.com/office/drawing/2014/main" id="{EA3F2EA6-AC6D-0D2C-A1F5-438A7485282D}"/>
              </a:ext>
            </a:extLst>
          </p:cNvPr>
          <p:cNvSpPr>
            <a:spLocks noGrp="1"/>
          </p:cNvSpPr>
          <p:nvPr>
            <p:ph type="sldNum" sz="quarter" idx="4"/>
          </p:nvPr>
        </p:nvSpPr>
        <p:spPr/>
        <p:txBody>
          <a:bodyPr/>
          <a:lstStyle>
            <a:defPPr>
              <a:defRPr lang="en-US"/>
            </a:defPPr>
            <a:lvl1pPr marL="0" algn="l" defTabSz="1625519" rtl="0" eaLnBrk="1" latinLnBrk="0" hangingPunct="1">
              <a:defRPr sz="3200" kern="1200">
                <a:solidFill>
                  <a:schemeClr val="tx1"/>
                </a:solidFill>
                <a:latin typeface="+mn-lt"/>
                <a:ea typeface="+mn-ea"/>
                <a:cs typeface="+mn-cs"/>
              </a:defRPr>
            </a:lvl1pPr>
            <a:lvl2pPr marL="812760" algn="l" defTabSz="1625519" rtl="0" eaLnBrk="1" latinLnBrk="0" hangingPunct="1">
              <a:defRPr sz="3200" kern="1200">
                <a:solidFill>
                  <a:schemeClr val="tx1"/>
                </a:solidFill>
                <a:latin typeface="+mn-lt"/>
                <a:ea typeface="+mn-ea"/>
                <a:cs typeface="+mn-cs"/>
              </a:defRPr>
            </a:lvl2pPr>
            <a:lvl3pPr marL="1625519" algn="l" defTabSz="1625519" rtl="0" eaLnBrk="1" latinLnBrk="0" hangingPunct="1">
              <a:defRPr sz="3200" kern="1200">
                <a:solidFill>
                  <a:schemeClr val="tx1"/>
                </a:solidFill>
                <a:latin typeface="+mn-lt"/>
                <a:ea typeface="+mn-ea"/>
                <a:cs typeface="+mn-cs"/>
              </a:defRPr>
            </a:lvl3pPr>
            <a:lvl4pPr marL="2438278" algn="l" defTabSz="1625519" rtl="0" eaLnBrk="1" latinLnBrk="0" hangingPunct="1">
              <a:defRPr sz="3200" kern="1200">
                <a:solidFill>
                  <a:schemeClr val="tx1"/>
                </a:solidFill>
                <a:latin typeface="+mn-lt"/>
                <a:ea typeface="+mn-ea"/>
                <a:cs typeface="+mn-cs"/>
              </a:defRPr>
            </a:lvl4pPr>
            <a:lvl5pPr marL="3251037" algn="l" defTabSz="1625519" rtl="0" eaLnBrk="1" latinLnBrk="0" hangingPunct="1">
              <a:defRPr sz="3200" kern="1200">
                <a:solidFill>
                  <a:schemeClr val="tx1"/>
                </a:solidFill>
                <a:latin typeface="+mn-lt"/>
                <a:ea typeface="+mn-ea"/>
                <a:cs typeface="+mn-cs"/>
              </a:defRPr>
            </a:lvl5pPr>
            <a:lvl6pPr marL="4063797" algn="l" defTabSz="1625519" rtl="0" eaLnBrk="1" latinLnBrk="0" hangingPunct="1">
              <a:defRPr sz="3200" kern="1200">
                <a:solidFill>
                  <a:schemeClr val="tx1"/>
                </a:solidFill>
                <a:latin typeface="+mn-lt"/>
                <a:ea typeface="+mn-ea"/>
                <a:cs typeface="+mn-cs"/>
              </a:defRPr>
            </a:lvl6pPr>
            <a:lvl7pPr marL="4876557" algn="l" defTabSz="1625519" rtl="0" eaLnBrk="1" latinLnBrk="0" hangingPunct="1">
              <a:defRPr sz="3200" kern="1200">
                <a:solidFill>
                  <a:schemeClr val="tx1"/>
                </a:solidFill>
                <a:latin typeface="+mn-lt"/>
                <a:ea typeface="+mn-ea"/>
                <a:cs typeface="+mn-cs"/>
              </a:defRPr>
            </a:lvl7pPr>
            <a:lvl8pPr marL="5689315" algn="l" defTabSz="1625519" rtl="0" eaLnBrk="1" latinLnBrk="0" hangingPunct="1">
              <a:defRPr sz="3200" kern="1200">
                <a:solidFill>
                  <a:schemeClr val="tx1"/>
                </a:solidFill>
                <a:latin typeface="+mn-lt"/>
                <a:ea typeface="+mn-ea"/>
                <a:cs typeface="+mn-cs"/>
              </a:defRPr>
            </a:lvl8pPr>
            <a:lvl9pPr marL="6502075" algn="l" defTabSz="1625519" rtl="0" eaLnBrk="1" latinLnBrk="0" hangingPunct="1">
              <a:defRPr sz="3200" kern="1200">
                <a:solidFill>
                  <a:schemeClr val="tx1"/>
                </a:solidFill>
                <a:latin typeface="+mn-lt"/>
                <a:ea typeface="+mn-ea"/>
                <a:cs typeface="+mn-cs"/>
              </a:defRPr>
            </a:lvl9pPr>
          </a:lstStyle>
          <a:p>
            <a:fld id="{17918391-D411-FE40-AAD7-861AE5233E0E}" type="slidenum">
              <a:rPr lang="en-US" sz="850" smtClean="0"/>
              <a:pPr/>
              <a:t>3</a:t>
            </a:fld>
            <a:endParaRPr lang="en-US" sz="850" dirty="0"/>
          </a:p>
        </p:txBody>
      </p:sp>
      <p:sp>
        <p:nvSpPr>
          <p:cNvPr id="8" name="Date Placeholder 3">
            <a:extLst>
              <a:ext uri="{FF2B5EF4-FFF2-40B4-BE49-F238E27FC236}">
                <a16:creationId xmlns:a16="http://schemas.microsoft.com/office/drawing/2014/main" id="{E9D72FA2-606C-802D-D5F4-8631D4258427}"/>
              </a:ext>
            </a:extLst>
          </p:cNvPr>
          <p:cNvSpPr txBox="1">
            <a:spLocks/>
          </p:cNvSpPr>
          <p:nvPr/>
        </p:nvSpPr>
        <p:spPr>
          <a:xfrm>
            <a:off x="8101915" y="6424993"/>
            <a:ext cx="1773923"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31A1E4-372D-1343-87FD-0FC57B1E48C8}" type="datetime1">
              <a:rPr lang="de-CH" sz="850" smtClean="0"/>
              <a:pPr/>
              <a:t>07.03.2025</a:t>
            </a:fld>
            <a:endParaRPr lang="en-US" sz="850"/>
          </a:p>
        </p:txBody>
      </p:sp>
      <p:sp>
        <p:nvSpPr>
          <p:cNvPr id="9" name="Footer Placeholder 4">
            <a:extLst>
              <a:ext uri="{FF2B5EF4-FFF2-40B4-BE49-F238E27FC236}">
                <a16:creationId xmlns:a16="http://schemas.microsoft.com/office/drawing/2014/main" id="{BA9DCE29-7BD8-D400-B3C0-2A638130BAE2}"/>
              </a:ext>
            </a:extLst>
          </p:cNvPr>
          <p:cNvSpPr txBox="1">
            <a:spLocks/>
          </p:cNvSpPr>
          <p:nvPr/>
        </p:nvSpPr>
        <p:spPr>
          <a:xfrm>
            <a:off x="1145352" y="6424993"/>
            <a:ext cx="678738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850" dirty="0"/>
              <a:t>Fault Tracking in 2024, Join Accelerator Performance Workshop (JAPW) 2024</a:t>
            </a:r>
            <a:endParaRPr lang="en-US" sz="850" dirty="0"/>
          </a:p>
        </p:txBody>
      </p:sp>
    </p:spTree>
    <p:extLst>
      <p:ext uri="{BB962C8B-B14F-4D97-AF65-F5344CB8AC3E}">
        <p14:creationId xmlns:p14="http://schemas.microsoft.com/office/powerpoint/2010/main" val="1567460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58BD5B-856C-1DC5-5C06-CC3FD7F7D4C4}"/>
              </a:ext>
            </a:extLst>
          </p:cNvPr>
          <p:cNvSpPr>
            <a:spLocks noGrp="1"/>
          </p:cNvSpPr>
          <p:nvPr>
            <p:ph idx="1"/>
          </p:nvPr>
        </p:nvSpPr>
        <p:spPr>
          <a:xfrm>
            <a:off x="407988" y="667788"/>
            <a:ext cx="11376024" cy="5464788"/>
          </a:xfrm>
        </p:spPr>
        <p:txBody>
          <a:bodyPr>
            <a:normAutofit/>
          </a:bodyPr>
          <a:lstStyle/>
          <a:p>
            <a:pPr marL="0" indent="0" algn="ctr">
              <a:buNone/>
            </a:pPr>
            <a:r>
              <a:rPr lang="en-GB" sz="3600" dirty="0">
                <a:solidFill>
                  <a:schemeClr val="tx1"/>
                </a:solidFill>
              </a:rPr>
              <a:t>“What is measured is improved”</a:t>
            </a:r>
          </a:p>
          <a:p>
            <a:pPr marL="0" indent="0">
              <a:buNone/>
            </a:pPr>
            <a:endParaRPr lang="en-GB" dirty="0">
              <a:solidFill>
                <a:srgbClr val="2F2F2F"/>
              </a:solidFill>
            </a:endParaRPr>
          </a:p>
          <a:p>
            <a:pPr marL="0" indent="0">
              <a:buNone/>
            </a:pPr>
            <a:endParaRPr lang="en-GB" dirty="0">
              <a:solidFill>
                <a:srgbClr val="2F2F2F"/>
              </a:solidFill>
            </a:endParaRPr>
          </a:p>
          <a:p>
            <a:pPr marL="0" indent="0">
              <a:buNone/>
            </a:pPr>
            <a:r>
              <a:rPr lang="en-GB" dirty="0">
                <a:solidFill>
                  <a:srgbClr val="2F2F2F"/>
                </a:solidFill>
              </a:rPr>
              <a:t>This year we know:</a:t>
            </a:r>
          </a:p>
          <a:p>
            <a:r>
              <a:rPr lang="en-GB" b="0" dirty="0">
                <a:solidFill>
                  <a:srgbClr val="2F2F2F"/>
                </a:solidFill>
              </a:rPr>
              <a:t>PSB and PS had record high availability</a:t>
            </a:r>
          </a:p>
          <a:p>
            <a:r>
              <a:rPr lang="en-GB" b="0" dirty="0">
                <a:solidFill>
                  <a:srgbClr val="2F2F2F"/>
                </a:solidFill>
              </a:rPr>
              <a:t>LHC had best availability in Run 3</a:t>
            </a:r>
          </a:p>
          <a:p>
            <a:r>
              <a:rPr lang="en-GB" b="0" dirty="0">
                <a:solidFill>
                  <a:srgbClr val="2F2F2F"/>
                </a:solidFill>
              </a:rPr>
              <a:t>We know </a:t>
            </a:r>
            <a:r>
              <a:rPr lang="en-GB" b="0" u="sng" dirty="0">
                <a:solidFill>
                  <a:srgbClr val="2F2F2F"/>
                </a:solidFill>
              </a:rPr>
              <a:t>why</a:t>
            </a:r>
          </a:p>
          <a:p>
            <a:r>
              <a:rPr lang="en-GB" b="0" dirty="0">
                <a:solidFill>
                  <a:srgbClr val="2F2F2F"/>
                </a:solidFill>
              </a:rPr>
              <a:t>We </a:t>
            </a:r>
            <a:r>
              <a:rPr lang="en-GB" b="0" u="sng" dirty="0">
                <a:solidFill>
                  <a:srgbClr val="2F2F2F"/>
                </a:solidFill>
              </a:rPr>
              <a:t>agree</a:t>
            </a:r>
            <a:r>
              <a:rPr lang="en-GB" b="0" dirty="0">
                <a:solidFill>
                  <a:srgbClr val="2F2F2F"/>
                </a:solidFill>
              </a:rPr>
              <a:t> on why</a:t>
            </a:r>
          </a:p>
          <a:p>
            <a:pPr marL="0" indent="0">
              <a:buNone/>
            </a:pPr>
            <a:endParaRPr lang="en-GB" u="sng" dirty="0">
              <a:solidFill>
                <a:srgbClr val="2F2F2F"/>
              </a:solidFill>
            </a:endParaRPr>
          </a:p>
          <a:p>
            <a:pPr marL="0" indent="0">
              <a:buNone/>
            </a:pPr>
            <a:endParaRPr lang="en-GB" u="sng" dirty="0">
              <a:solidFill>
                <a:srgbClr val="2F2F2F"/>
              </a:solidFill>
            </a:endParaRPr>
          </a:p>
          <a:p>
            <a:pPr marL="0" indent="0">
              <a:buNone/>
            </a:pPr>
            <a:r>
              <a:rPr lang="en-GB" dirty="0">
                <a:solidFill>
                  <a:srgbClr val="2F2F2F"/>
                </a:solidFill>
              </a:rPr>
              <a:t>Check out plots for your own system at:</a:t>
            </a:r>
          </a:p>
          <a:p>
            <a:pPr marL="0" indent="0">
              <a:buNone/>
            </a:pPr>
            <a:r>
              <a:rPr lang="en-GB" sz="1400" b="0" dirty="0">
                <a:solidFill>
                  <a:srgbClr val="2F2F2F"/>
                </a:solidFill>
                <a:hlinkClick r:id="rId3"/>
              </a:rPr>
              <a:t>https://gitlab.cern.ch/mpe-reliability-tools/aft_processing/-/tree/v2/output?ref_type=heads</a:t>
            </a:r>
            <a:endParaRPr lang="en-GB" sz="1400" b="0" dirty="0">
              <a:solidFill>
                <a:srgbClr val="2F2F2F"/>
              </a:solidFill>
            </a:endParaRPr>
          </a:p>
          <a:p>
            <a:pPr marL="0" indent="0">
              <a:buNone/>
            </a:pPr>
            <a:endParaRPr lang="en-GB" sz="1400" b="0" dirty="0">
              <a:solidFill>
                <a:srgbClr val="2F2F2F"/>
              </a:solidFill>
            </a:endParaRPr>
          </a:p>
          <a:p>
            <a:endParaRPr lang="en-GB" dirty="0">
              <a:solidFill>
                <a:srgbClr val="2F2F2F"/>
              </a:solidFill>
            </a:endParaRPr>
          </a:p>
        </p:txBody>
      </p:sp>
      <p:sp>
        <p:nvSpPr>
          <p:cNvPr id="4" name="Date Placeholder 3">
            <a:extLst>
              <a:ext uri="{FF2B5EF4-FFF2-40B4-BE49-F238E27FC236}">
                <a16:creationId xmlns:a16="http://schemas.microsoft.com/office/drawing/2014/main" id="{414C2A2F-D846-BEB3-FA78-9F01FE70F4C1}"/>
              </a:ext>
            </a:extLst>
          </p:cNvPr>
          <p:cNvSpPr>
            <a:spLocks noGrp="1"/>
          </p:cNvSpPr>
          <p:nvPr>
            <p:ph type="dt" sz="half" idx="10"/>
          </p:nvPr>
        </p:nvSpPr>
        <p:spPr/>
        <p:txBody>
          <a:bodyPr/>
          <a:lstStyle/>
          <a:p>
            <a:fld id="{4DAD6BC0-28EC-0C4F-8352-CF1CA7424330}" type="datetime1">
              <a:rPr lang="de-CH" smtClean="0"/>
              <a:t>07.03.2025</a:t>
            </a:fld>
            <a:endParaRPr lang="en-US"/>
          </a:p>
        </p:txBody>
      </p:sp>
      <p:sp>
        <p:nvSpPr>
          <p:cNvPr id="5" name="Footer Placeholder 4">
            <a:extLst>
              <a:ext uri="{FF2B5EF4-FFF2-40B4-BE49-F238E27FC236}">
                <a16:creationId xmlns:a16="http://schemas.microsoft.com/office/drawing/2014/main" id="{B5D7515A-1D32-57D4-9BB5-BA18C2BC02C4}"/>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DE044821-6A41-D6AD-E055-0C2B3D489EB7}"/>
              </a:ext>
            </a:extLst>
          </p:cNvPr>
          <p:cNvSpPr>
            <a:spLocks noGrp="1"/>
          </p:cNvSpPr>
          <p:nvPr>
            <p:ph type="sldNum" sz="quarter" idx="12"/>
          </p:nvPr>
        </p:nvSpPr>
        <p:spPr/>
        <p:txBody>
          <a:bodyPr/>
          <a:lstStyle/>
          <a:p>
            <a:fld id="{36B5EA5A-BC32-A742-B11B-8E7414D5B535}" type="slidenum">
              <a:rPr lang="en-US" smtClean="0"/>
              <a:pPr/>
              <a:t>30</a:t>
            </a:fld>
            <a:endParaRPr lang="en-US"/>
          </a:p>
        </p:txBody>
      </p:sp>
      <p:sp>
        <p:nvSpPr>
          <p:cNvPr id="7" name="Right Brace 6">
            <a:extLst>
              <a:ext uri="{FF2B5EF4-FFF2-40B4-BE49-F238E27FC236}">
                <a16:creationId xmlns:a16="http://schemas.microsoft.com/office/drawing/2014/main" id="{67E212D3-5C31-9ECB-1B34-E07CE9BED92C}"/>
              </a:ext>
            </a:extLst>
          </p:cNvPr>
          <p:cNvSpPr/>
          <p:nvPr/>
        </p:nvSpPr>
        <p:spPr>
          <a:xfrm>
            <a:off x="5813666" y="2518633"/>
            <a:ext cx="346587" cy="1592826"/>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9" name="TextBox 8">
            <a:extLst>
              <a:ext uri="{FF2B5EF4-FFF2-40B4-BE49-F238E27FC236}">
                <a16:creationId xmlns:a16="http://schemas.microsoft.com/office/drawing/2014/main" id="{CD8B586E-AF0C-E640-C154-7B71FD871D75}"/>
              </a:ext>
            </a:extLst>
          </p:cNvPr>
          <p:cNvSpPr txBox="1"/>
          <p:nvPr/>
        </p:nvSpPr>
        <p:spPr>
          <a:xfrm>
            <a:off x="6609611" y="2259409"/>
            <a:ext cx="5421927" cy="1931298"/>
          </a:xfrm>
          <a:prstGeom prst="rect">
            <a:avLst/>
          </a:prstGeom>
          <a:noFill/>
        </p:spPr>
        <p:txBody>
          <a:bodyPr wrap="square">
            <a:spAutoFit/>
          </a:bodyPr>
          <a:lstStyle/>
          <a:p>
            <a:pPr marL="0" indent="0">
              <a:lnSpc>
                <a:spcPct val="90000"/>
              </a:lnSpc>
              <a:spcBef>
                <a:spcPts val="1000"/>
              </a:spcBef>
              <a:buNone/>
            </a:pPr>
            <a:r>
              <a:rPr lang="en-GB" sz="2100" b="1" dirty="0">
                <a:solidFill>
                  <a:srgbClr val="2F2F2F"/>
                </a:solidFill>
              </a:rPr>
              <a:t>Input for: </a:t>
            </a:r>
          </a:p>
          <a:p>
            <a:pPr marL="285750" indent="-285750">
              <a:lnSpc>
                <a:spcPct val="90000"/>
              </a:lnSpc>
              <a:spcBef>
                <a:spcPts val="1000"/>
              </a:spcBef>
              <a:buFont typeface="Arial" panose="020B0604020202020204" pitchFamily="34" charset="0"/>
              <a:buChar char="•"/>
            </a:pPr>
            <a:r>
              <a:rPr lang="en-GB" sz="2100" dirty="0">
                <a:solidFill>
                  <a:srgbClr val="2F2F2F"/>
                </a:solidFill>
              </a:rPr>
              <a:t>Performance benchmarking</a:t>
            </a:r>
          </a:p>
          <a:p>
            <a:pPr marL="285750" indent="-285750">
              <a:lnSpc>
                <a:spcPct val="90000"/>
              </a:lnSpc>
              <a:spcBef>
                <a:spcPts val="1000"/>
              </a:spcBef>
              <a:buFont typeface="Arial" panose="020B0604020202020204" pitchFamily="34" charset="0"/>
              <a:buChar char="•"/>
            </a:pPr>
            <a:r>
              <a:rPr lang="en-GB" sz="2100" dirty="0">
                <a:solidFill>
                  <a:srgbClr val="2F2F2F"/>
                </a:solidFill>
              </a:rPr>
              <a:t>Consolidation priorities</a:t>
            </a:r>
          </a:p>
          <a:p>
            <a:pPr marL="285750" indent="-285750">
              <a:lnSpc>
                <a:spcPct val="90000"/>
              </a:lnSpc>
              <a:spcBef>
                <a:spcPts val="1000"/>
              </a:spcBef>
              <a:buFont typeface="Arial" panose="020B0604020202020204" pitchFamily="34" charset="0"/>
              <a:buChar char="•"/>
            </a:pPr>
            <a:r>
              <a:rPr lang="en-GB" sz="2100" dirty="0">
                <a:solidFill>
                  <a:srgbClr val="2F2F2F"/>
                </a:solidFill>
              </a:rPr>
              <a:t>Availability modelling of future accelerators</a:t>
            </a:r>
          </a:p>
        </p:txBody>
      </p:sp>
    </p:spTree>
    <p:extLst>
      <p:ext uri="{BB962C8B-B14F-4D97-AF65-F5344CB8AC3E}">
        <p14:creationId xmlns:p14="http://schemas.microsoft.com/office/powerpoint/2010/main" val="888107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91EAC8-121E-53BB-EED4-D7C07273AFCC}"/>
              </a:ext>
            </a:extLst>
          </p:cNvPr>
          <p:cNvSpPr>
            <a:spLocks noGrp="1"/>
          </p:cNvSpPr>
          <p:nvPr>
            <p:ph idx="1"/>
          </p:nvPr>
        </p:nvSpPr>
        <p:spPr>
          <a:xfrm>
            <a:off x="407987" y="1350724"/>
            <a:ext cx="11376024" cy="4608512"/>
          </a:xfrm>
        </p:spPr>
        <p:txBody>
          <a:bodyPr>
            <a:normAutofit/>
          </a:bodyPr>
          <a:lstStyle/>
          <a:p>
            <a:r>
              <a:rPr lang="en-GB" dirty="0"/>
              <a:t>Convenience and ease-of-use for operators &amp; equipment groups</a:t>
            </a:r>
          </a:p>
          <a:p>
            <a:pPr lvl="1"/>
            <a:r>
              <a:rPr lang="en-GB" dirty="0"/>
              <a:t>Road map for AFT 2.0 is prepared</a:t>
            </a:r>
          </a:p>
          <a:p>
            <a:pPr lvl="1"/>
            <a:r>
              <a:rPr lang="en-GB" dirty="0"/>
              <a:t>Goal to launch for injector restart post-LS3</a:t>
            </a:r>
          </a:p>
          <a:p>
            <a:pPr marL="0" indent="0">
              <a:buNone/>
            </a:pPr>
            <a:endParaRPr lang="en-GB" dirty="0"/>
          </a:p>
          <a:p>
            <a:r>
              <a:rPr lang="en-GB" dirty="0"/>
              <a:t>Integration w/ EAM asset management</a:t>
            </a:r>
          </a:p>
          <a:p>
            <a:pPr lvl="1"/>
            <a:r>
              <a:rPr lang="en-GB" dirty="0"/>
              <a:t>Prototype for EAM and AFT integration released, Nov 2024</a:t>
            </a:r>
          </a:p>
          <a:p>
            <a:pPr marL="0" indent="0">
              <a:buNone/>
            </a:pPr>
            <a:endParaRPr lang="en-GB" dirty="0"/>
          </a:p>
          <a:p>
            <a:r>
              <a:rPr lang="en-GB" dirty="0"/>
              <a:t>Fault Tracking Automation</a:t>
            </a:r>
          </a:p>
          <a:p>
            <a:pPr lvl="1"/>
            <a:r>
              <a:rPr lang="en-GB" dirty="0"/>
              <a:t>“Automatic fault analysis and prognostics” – Anti </a:t>
            </a:r>
            <a:r>
              <a:rPr lang="en-GB" dirty="0" err="1"/>
              <a:t>Asko</a:t>
            </a:r>
            <a:r>
              <a:rPr lang="en-GB" dirty="0"/>
              <a:t>, Thursday 11:55</a:t>
            </a:r>
          </a:p>
          <a:p>
            <a:endParaRPr lang="en-GB" dirty="0"/>
          </a:p>
          <a:p>
            <a:r>
              <a:rPr lang="en-GB" dirty="0"/>
              <a:t>See for reference: </a:t>
            </a:r>
            <a:r>
              <a:rPr lang="en-GB" sz="1600" b="0" u="sng" dirty="0">
                <a:solidFill>
                  <a:schemeClr val="tx1">
                    <a:lumMod val="60000"/>
                    <a:lumOff val="40000"/>
                  </a:schemeClr>
                </a:solidFill>
                <a:hlinkClick r:id="rId3"/>
              </a:rPr>
              <a:t>https://indico.cern.ch/event/1466640/</a:t>
            </a:r>
            <a:r>
              <a:rPr lang="en-GB" sz="1600" b="0" u="sng" dirty="0">
                <a:solidFill>
                  <a:schemeClr val="tx1">
                    <a:lumMod val="60000"/>
                    <a:lumOff val="40000"/>
                  </a:schemeClr>
                </a:solidFill>
              </a:rPr>
              <a:t> </a:t>
            </a:r>
          </a:p>
        </p:txBody>
      </p:sp>
      <p:sp>
        <p:nvSpPr>
          <p:cNvPr id="3" name="Title 2">
            <a:extLst>
              <a:ext uri="{FF2B5EF4-FFF2-40B4-BE49-F238E27FC236}">
                <a16:creationId xmlns:a16="http://schemas.microsoft.com/office/drawing/2014/main" id="{06FFD91C-D970-04A7-11FD-8B7EC562F01C}"/>
              </a:ext>
            </a:extLst>
          </p:cNvPr>
          <p:cNvSpPr>
            <a:spLocks noGrp="1"/>
          </p:cNvSpPr>
          <p:nvPr>
            <p:ph type="title"/>
          </p:nvPr>
        </p:nvSpPr>
        <p:spPr/>
        <p:txBody>
          <a:bodyPr/>
          <a:lstStyle/>
          <a:p>
            <a:r>
              <a:rPr lang="en-GB" dirty="0"/>
              <a:t>Addressing Feedback from the Community</a:t>
            </a:r>
          </a:p>
        </p:txBody>
      </p:sp>
      <p:sp>
        <p:nvSpPr>
          <p:cNvPr id="4" name="Date Placeholder 3">
            <a:extLst>
              <a:ext uri="{FF2B5EF4-FFF2-40B4-BE49-F238E27FC236}">
                <a16:creationId xmlns:a16="http://schemas.microsoft.com/office/drawing/2014/main" id="{24A0235C-E22A-7384-0DA9-E2D3B5D69082}"/>
              </a:ext>
            </a:extLst>
          </p:cNvPr>
          <p:cNvSpPr>
            <a:spLocks noGrp="1"/>
          </p:cNvSpPr>
          <p:nvPr>
            <p:ph type="dt" sz="half" idx="10"/>
          </p:nvPr>
        </p:nvSpPr>
        <p:spPr/>
        <p:txBody>
          <a:bodyPr/>
          <a:lstStyle/>
          <a:p>
            <a:fld id="{7E39E6F4-DA41-4343-A12F-B762800349A9}" type="datetime1">
              <a:rPr lang="de-CH" smtClean="0"/>
              <a:t>07.03.2025</a:t>
            </a:fld>
            <a:endParaRPr lang="en-US"/>
          </a:p>
        </p:txBody>
      </p:sp>
      <p:sp>
        <p:nvSpPr>
          <p:cNvPr id="5" name="Footer Placeholder 4">
            <a:extLst>
              <a:ext uri="{FF2B5EF4-FFF2-40B4-BE49-F238E27FC236}">
                <a16:creationId xmlns:a16="http://schemas.microsoft.com/office/drawing/2014/main" id="{E19AF5A7-22D3-3BE6-F899-5FCF2ED31805}"/>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D83344BA-A3D0-0E3B-3CC4-573910AF05BF}"/>
              </a:ext>
            </a:extLst>
          </p:cNvPr>
          <p:cNvSpPr>
            <a:spLocks noGrp="1"/>
          </p:cNvSpPr>
          <p:nvPr>
            <p:ph type="sldNum" sz="quarter" idx="12"/>
          </p:nvPr>
        </p:nvSpPr>
        <p:spPr/>
        <p:txBody>
          <a:bodyPr/>
          <a:lstStyle/>
          <a:p>
            <a:fld id="{36B5EA5A-BC32-A742-B11B-8E7414D5B535}" type="slidenum">
              <a:rPr lang="en-US" smtClean="0"/>
              <a:pPr/>
              <a:t>31</a:t>
            </a:fld>
            <a:endParaRPr lang="en-US"/>
          </a:p>
        </p:txBody>
      </p:sp>
    </p:spTree>
    <p:extLst>
      <p:ext uri="{BB962C8B-B14F-4D97-AF65-F5344CB8AC3E}">
        <p14:creationId xmlns:p14="http://schemas.microsoft.com/office/powerpoint/2010/main" val="15258642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254455-032A-361D-1AF1-08B9AC144B97}"/>
              </a:ext>
            </a:extLst>
          </p:cNvPr>
          <p:cNvSpPr>
            <a:spLocks noGrp="1"/>
          </p:cNvSpPr>
          <p:nvPr>
            <p:ph idx="1"/>
          </p:nvPr>
        </p:nvSpPr>
        <p:spPr>
          <a:xfrm>
            <a:off x="407988" y="1124744"/>
            <a:ext cx="11376024" cy="4947810"/>
          </a:xfrm>
        </p:spPr>
        <p:txBody>
          <a:bodyPr/>
          <a:lstStyle/>
          <a:p>
            <a:r>
              <a:rPr lang="en-GB" dirty="0"/>
              <a:t>A good year:</a:t>
            </a:r>
          </a:p>
          <a:p>
            <a:pPr lvl="1"/>
            <a:r>
              <a:rPr lang="en-GB" dirty="0"/>
              <a:t>Proton and ion injectors are high performing </a:t>
            </a:r>
          </a:p>
          <a:p>
            <a:pPr lvl="1"/>
            <a:r>
              <a:rPr lang="en-GB" dirty="0"/>
              <a:t>LHC best availability of Run 3, highest percent in stable beams</a:t>
            </a:r>
          </a:p>
          <a:p>
            <a:pPr lvl="1"/>
            <a:r>
              <a:rPr lang="en-GB" dirty="0"/>
              <a:t>Experiments are performing well, no alarm bells</a:t>
            </a:r>
          </a:p>
          <a:p>
            <a:pPr lvl="1"/>
            <a:r>
              <a:rPr lang="en-GB" dirty="0"/>
              <a:t>This shows consolidation strategy is paying off well.</a:t>
            </a:r>
          </a:p>
          <a:p>
            <a:pPr lvl="1"/>
            <a:endParaRPr lang="en-GB" dirty="0"/>
          </a:p>
          <a:p>
            <a:r>
              <a:rPr lang="en-GB" dirty="0"/>
              <a:t>AFT data gives us valuable insight on equipment performance across the complex</a:t>
            </a:r>
          </a:p>
          <a:p>
            <a:pPr lvl="1"/>
            <a:r>
              <a:rPr lang="en-GB" dirty="0"/>
              <a:t>No small amount of effort - many thanks to all AFT contributors!</a:t>
            </a:r>
          </a:p>
          <a:p>
            <a:pPr marL="366712" lvl="1" indent="0">
              <a:buNone/>
            </a:pPr>
            <a:endParaRPr lang="en-GB" dirty="0"/>
          </a:p>
          <a:p>
            <a:r>
              <a:rPr lang="en-GB" dirty="0"/>
              <a:t>AFT is improving</a:t>
            </a:r>
          </a:p>
          <a:p>
            <a:pPr lvl="1"/>
            <a:r>
              <a:rPr lang="en-GB" dirty="0"/>
              <a:t>Feedback has been collected across the full spectrum of users</a:t>
            </a:r>
          </a:p>
          <a:p>
            <a:pPr lvl="1"/>
            <a:r>
              <a:rPr lang="en-GB" dirty="0"/>
              <a:t>Aiming for significant leaps post-LS3!</a:t>
            </a:r>
          </a:p>
          <a:p>
            <a:endParaRPr lang="en-GB" dirty="0"/>
          </a:p>
        </p:txBody>
      </p:sp>
      <p:sp>
        <p:nvSpPr>
          <p:cNvPr id="3" name="Title 2">
            <a:extLst>
              <a:ext uri="{FF2B5EF4-FFF2-40B4-BE49-F238E27FC236}">
                <a16:creationId xmlns:a16="http://schemas.microsoft.com/office/drawing/2014/main" id="{B192C0CC-C329-6762-0A0A-17D435BF212D}"/>
              </a:ext>
            </a:extLst>
          </p:cNvPr>
          <p:cNvSpPr>
            <a:spLocks noGrp="1"/>
          </p:cNvSpPr>
          <p:nvPr>
            <p:ph type="title"/>
          </p:nvPr>
        </p:nvSpPr>
        <p:spPr>
          <a:xfrm>
            <a:off x="407988" y="373593"/>
            <a:ext cx="11376025" cy="475493"/>
          </a:xfrm>
        </p:spPr>
        <p:txBody>
          <a:bodyPr/>
          <a:lstStyle/>
          <a:p>
            <a:r>
              <a:rPr lang="en-GB" dirty="0"/>
              <a:t>Conclusion Overall</a:t>
            </a:r>
          </a:p>
        </p:txBody>
      </p:sp>
      <p:sp>
        <p:nvSpPr>
          <p:cNvPr id="4" name="Date Placeholder 3">
            <a:extLst>
              <a:ext uri="{FF2B5EF4-FFF2-40B4-BE49-F238E27FC236}">
                <a16:creationId xmlns:a16="http://schemas.microsoft.com/office/drawing/2014/main" id="{C0674F21-B01E-6FAE-DD31-E7DF5BD069F8}"/>
              </a:ext>
            </a:extLst>
          </p:cNvPr>
          <p:cNvSpPr>
            <a:spLocks noGrp="1"/>
          </p:cNvSpPr>
          <p:nvPr>
            <p:ph type="dt" sz="half" idx="10"/>
          </p:nvPr>
        </p:nvSpPr>
        <p:spPr/>
        <p:txBody>
          <a:bodyPr/>
          <a:lstStyle/>
          <a:p>
            <a:fld id="{5A4B8AE9-F48C-E349-A743-5ABDE99623E1}" type="datetime1">
              <a:rPr lang="de-CH" smtClean="0"/>
              <a:t>07.03.2025</a:t>
            </a:fld>
            <a:endParaRPr lang="en-US"/>
          </a:p>
        </p:txBody>
      </p:sp>
      <p:sp>
        <p:nvSpPr>
          <p:cNvPr id="5" name="Footer Placeholder 4">
            <a:extLst>
              <a:ext uri="{FF2B5EF4-FFF2-40B4-BE49-F238E27FC236}">
                <a16:creationId xmlns:a16="http://schemas.microsoft.com/office/drawing/2014/main" id="{36C22052-D62C-68BB-7825-2E719C81CDE9}"/>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EF847EAC-AF72-4D2B-D088-4B7672ACBEE2}"/>
              </a:ext>
            </a:extLst>
          </p:cNvPr>
          <p:cNvSpPr>
            <a:spLocks noGrp="1"/>
          </p:cNvSpPr>
          <p:nvPr>
            <p:ph type="sldNum" sz="quarter" idx="12"/>
          </p:nvPr>
        </p:nvSpPr>
        <p:spPr/>
        <p:txBody>
          <a:bodyPr/>
          <a:lstStyle/>
          <a:p>
            <a:fld id="{36B5EA5A-BC32-A742-B11B-8E7414D5B535}" type="slidenum">
              <a:rPr lang="en-US" smtClean="0"/>
              <a:pPr/>
              <a:t>32</a:t>
            </a:fld>
            <a:endParaRPr lang="en-US"/>
          </a:p>
        </p:txBody>
      </p:sp>
    </p:spTree>
    <p:extLst>
      <p:ext uri="{BB962C8B-B14F-4D97-AF65-F5344CB8AC3E}">
        <p14:creationId xmlns:p14="http://schemas.microsoft.com/office/powerpoint/2010/main" val="38194216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F1CF57-9098-169E-865C-A3B6D12A26FF}"/>
              </a:ext>
            </a:extLst>
          </p:cNvPr>
          <p:cNvSpPr>
            <a:spLocks noGrp="1"/>
          </p:cNvSpPr>
          <p:nvPr>
            <p:ph type="dt" sz="half" idx="10"/>
          </p:nvPr>
        </p:nvSpPr>
        <p:spPr/>
        <p:txBody>
          <a:bodyPr/>
          <a:lstStyle/>
          <a:p>
            <a:fld id="{789F5D23-C1F6-104D-9BD1-57787F7E8C6F}" type="datetime1">
              <a:rPr lang="de-CH" smtClean="0"/>
              <a:t>07.03.2025</a:t>
            </a:fld>
            <a:endParaRPr lang="en-US"/>
          </a:p>
        </p:txBody>
      </p:sp>
      <p:sp>
        <p:nvSpPr>
          <p:cNvPr id="3" name="Footer Placeholder 2">
            <a:extLst>
              <a:ext uri="{FF2B5EF4-FFF2-40B4-BE49-F238E27FC236}">
                <a16:creationId xmlns:a16="http://schemas.microsoft.com/office/drawing/2014/main" id="{A46EA91B-5413-ABAA-E9EF-5EBD94E33663}"/>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7B75CA40-CDEC-C246-ED0B-9ECD54FBA191}"/>
              </a:ext>
            </a:extLst>
          </p:cNvPr>
          <p:cNvSpPr>
            <a:spLocks noGrp="1"/>
          </p:cNvSpPr>
          <p:nvPr>
            <p:ph type="sldNum" sz="quarter" idx="12"/>
          </p:nvPr>
        </p:nvSpPr>
        <p:spPr/>
        <p:txBody>
          <a:bodyPr/>
          <a:lstStyle/>
          <a:p>
            <a:fld id="{36B5EA5A-BC32-A742-B11B-8E7414D5B535}" type="slidenum">
              <a:rPr lang="en-US" smtClean="0"/>
              <a:pPr/>
              <a:t>34</a:t>
            </a:fld>
            <a:endParaRPr lang="en-US"/>
          </a:p>
        </p:txBody>
      </p:sp>
      <p:pic>
        <p:nvPicPr>
          <p:cNvPr id="5" name="Picture 4">
            <a:extLst>
              <a:ext uri="{FF2B5EF4-FFF2-40B4-BE49-F238E27FC236}">
                <a16:creationId xmlns:a16="http://schemas.microsoft.com/office/drawing/2014/main" id="{31D48E2B-1ED0-DB11-4354-FF02E39E67AF}"/>
              </a:ext>
            </a:extLst>
          </p:cNvPr>
          <p:cNvPicPr>
            <a:picLocks noChangeAspect="1"/>
          </p:cNvPicPr>
          <p:nvPr/>
        </p:nvPicPr>
        <p:blipFill>
          <a:blip r:embed="rId2"/>
          <a:stretch>
            <a:fillRect/>
          </a:stretch>
        </p:blipFill>
        <p:spPr>
          <a:xfrm>
            <a:off x="937846" y="0"/>
            <a:ext cx="10623590" cy="6858000"/>
          </a:xfrm>
          <a:prstGeom prst="rect">
            <a:avLst/>
          </a:prstGeom>
        </p:spPr>
      </p:pic>
    </p:spTree>
    <p:extLst>
      <p:ext uri="{BB962C8B-B14F-4D97-AF65-F5344CB8AC3E}">
        <p14:creationId xmlns:p14="http://schemas.microsoft.com/office/powerpoint/2010/main" val="17946794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08D248-6D45-D27C-E71B-0E4C900FE73E}"/>
              </a:ext>
            </a:extLst>
          </p:cNvPr>
          <p:cNvSpPr>
            <a:spLocks noGrp="1"/>
          </p:cNvSpPr>
          <p:nvPr>
            <p:ph type="dt" sz="half" idx="10"/>
          </p:nvPr>
        </p:nvSpPr>
        <p:spPr/>
        <p:txBody>
          <a:bodyPr/>
          <a:lstStyle/>
          <a:p>
            <a:fld id="{FC9034C5-AFAD-1041-8A50-59847E3EECE4}" type="datetime1">
              <a:rPr lang="de-CH" smtClean="0"/>
              <a:t>07.03.2025</a:t>
            </a:fld>
            <a:endParaRPr lang="en-US"/>
          </a:p>
        </p:txBody>
      </p:sp>
      <p:sp>
        <p:nvSpPr>
          <p:cNvPr id="3" name="Footer Placeholder 2">
            <a:extLst>
              <a:ext uri="{FF2B5EF4-FFF2-40B4-BE49-F238E27FC236}">
                <a16:creationId xmlns:a16="http://schemas.microsoft.com/office/drawing/2014/main" id="{C4BB3899-EA06-1F25-4FD8-0FAA36A26CAF}"/>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9FD4F5CF-A87E-FAC9-1B59-1500060721F2}"/>
              </a:ext>
            </a:extLst>
          </p:cNvPr>
          <p:cNvSpPr>
            <a:spLocks noGrp="1"/>
          </p:cNvSpPr>
          <p:nvPr>
            <p:ph type="sldNum" sz="quarter" idx="12"/>
          </p:nvPr>
        </p:nvSpPr>
        <p:spPr/>
        <p:txBody>
          <a:bodyPr/>
          <a:lstStyle/>
          <a:p>
            <a:fld id="{36B5EA5A-BC32-A742-B11B-8E7414D5B535}" type="slidenum">
              <a:rPr lang="en-US" smtClean="0"/>
              <a:pPr/>
              <a:t>35</a:t>
            </a:fld>
            <a:endParaRPr lang="en-US"/>
          </a:p>
        </p:txBody>
      </p:sp>
      <p:pic>
        <p:nvPicPr>
          <p:cNvPr id="5" name="Picture 4">
            <a:extLst>
              <a:ext uri="{FF2B5EF4-FFF2-40B4-BE49-F238E27FC236}">
                <a16:creationId xmlns:a16="http://schemas.microsoft.com/office/drawing/2014/main" id="{4F6A42B7-BDA5-3D66-B054-DAD71D614DD8}"/>
              </a:ext>
            </a:extLst>
          </p:cNvPr>
          <p:cNvPicPr>
            <a:picLocks noChangeAspect="1"/>
          </p:cNvPicPr>
          <p:nvPr/>
        </p:nvPicPr>
        <p:blipFill>
          <a:blip r:embed="rId2"/>
          <a:stretch>
            <a:fillRect/>
          </a:stretch>
        </p:blipFill>
        <p:spPr>
          <a:xfrm>
            <a:off x="826477" y="0"/>
            <a:ext cx="10623590" cy="6858000"/>
          </a:xfrm>
          <a:prstGeom prst="rect">
            <a:avLst/>
          </a:prstGeom>
        </p:spPr>
      </p:pic>
    </p:spTree>
    <p:extLst>
      <p:ext uri="{BB962C8B-B14F-4D97-AF65-F5344CB8AC3E}">
        <p14:creationId xmlns:p14="http://schemas.microsoft.com/office/powerpoint/2010/main" val="2750922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5DC26C-F363-29EA-2273-F786F89F0E31}"/>
              </a:ext>
            </a:extLst>
          </p:cNvPr>
          <p:cNvSpPr>
            <a:spLocks noGrp="1"/>
          </p:cNvSpPr>
          <p:nvPr>
            <p:ph type="dt" sz="half" idx="10"/>
          </p:nvPr>
        </p:nvSpPr>
        <p:spPr/>
        <p:txBody>
          <a:bodyPr/>
          <a:lstStyle/>
          <a:p>
            <a:fld id="{5631482A-FC3C-2B48-8060-3C748B8E60F6}" type="datetime1">
              <a:rPr lang="de-CH" smtClean="0"/>
              <a:t>07.03.2025</a:t>
            </a:fld>
            <a:endParaRPr lang="en-US"/>
          </a:p>
        </p:txBody>
      </p:sp>
      <p:sp>
        <p:nvSpPr>
          <p:cNvPr id="3" name="Footer Placeholder 2">
            <a:extLst>
              <a:ext uri="{FF2B5EF4-FFF2-40B4-BE49-F238E27FC236}">
                <a16:creationId xmlns:a16="http://schemas.microsoft.com/office/drawing/2014/main" id="{C3814275-E3FB-27B4-45C8-11CDFF2DA9AF}"/>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5C211ACD-47E1-A39F-4196-D5CE170C0C69}"/>
              </a:ext>
            </a:extLst>
          </p:cNvPr>
          <p:cNvSpPr>
            <a:spLocks noGrp="1"/>
          </p:cNvSpPr>
          <p:nvPr>
            <p:ph type="sldNum" sz="quarter" idx="12"/>
          </p:nvPr>
        </p:nvSpPr>
        <p:spPr/>
        <p:txBody>
          <a:bodyPr/>
          <a:lstStyle/>
          <a:p>
            <a:fld id="{36B5EA5A-BC32-A742-B11B-8E7414D5B535}" type="slidenum">
              <a:rPr lang="en-US" smtClean="0"/>
              <a:pPr/>
              <a:t>36</a:t>
            </a:fld>
            <a:endParaRPr lang="en-US"/>
          </a:p>
        </p:txBody>
      </p:sp>
      <p:pic>
        <p:nvPicPr>
          <p:cNvPr id="6" name="Picture 5">
            <a:extLst>
              <a:ext uri="{FF2B5EF4-FFF2-40B4-BE49-F238E27FC236}">
                <a16:creationId xmlns:a16="http://schemas.microsoft.com/office/drawing/2014/main" id="{77D17630-549C-A388-2372-2257069C8A86}"/>
              </a:ext>
            </a:extLst>
          </p:cNvPr>
          <p:cNvPicPr>
            <a:picLocks noChangeAspect="1"/>
          </p:cNvPicPr>
          <p:nvPr/>
        </p:nvPicPr>
        <p:blipFill>
          <a:blip r:embed="rId3"/>
          <a:stretch>
            <a:fillRect/>
          </a:stretch>
        </p:blipFill>
        <p:spPr>
          <a:xfrm>
            <a:off x="147541" y="383458"/>
            <a:ext cx="10813602" cy="5683428"/>
          </a:xfrm>
          <a:prstGeom prst="rect">
            <a:avLst/>
          </a:prstGeom>
        </p:spPr>
      </p:pic>
      <p:sp>
        <p:nvSpPr>
          <p:cNvPr id="7" name="Right Brace 6">
            <a:extLst>
              <a:ext uri="{FF2B5EF4-FFF2-40B4-BE49-F238E27FC236}">
                <a16:creationId xmlns:a16="http://schemas.microsoft.com/office/drawing/2014/main" id="{72C42F6F-4D1E-52D0-CB3E-312EA79B37EE}"/>
              </a:ext>
            </a:extLst>
          </p:cNvPr>
          <p:cNvSpPr/>
          <p:nvPr/>
        </p:nvSpPr>
        <p:spPr>
          <a:xfrm>
            <a:off x="10505771" y="2134164"/>
            <a:ext cx="226140" cy="648929"/>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C00000"/>
              </a:solidFill>
            </a:endParaRPr>
          </a:p>
        </p:txBody>
      </p:sp>
      <p:sp>
        <p:nvSpPr>
          <p:cNvPr id="8" name="TextBox 7">
            <a:extLst>
              <a:ext uri="{FF2B5EF4-FFF2-40B4-BE49-F238E27FC236}">
                <a16:creationId xmlns:a16="http://schemas.microsoft.com/office/drawing/2014/main" id="{2B6D3433-8EDB-962F-BCCB-CFCFECAE5045}"/>
              </a:ext>
            </a:extLst>
          </p:cNvPr>
          <p:cNvSpPr txBox="1"/>
          <p:nvPr/>
        </p:nvSpPr>
        <p:spPr>
          <a:xfrm>
            <a:off x="10815487" y="2305756"/>
            <a:ext cx="1307687" cy="646331"/>
          </a:xfrm>
          <a:prstGeom prst="rect">
            <a:avLst/>
          </a:prstGeom>
          <a:noFill/>
        </p:spPr>
        <p:txBody>
          <a:bodyPr wrap="square" lIns="0" tIns="0" rIns="0" bIns="0" rtlCol="0">
            <a:spAutoFit/>
          </a:bodyPr>
          <a:lstStyle/>
          <a:p>
            <a:pPr algn="l"/>
            <a:r>
              <a:rPr lang="en-GB" sz="1400" dirty="0">
                <a:solidFill>
                  <a:srgbClr val="C00000"/>
                </a:solidFill>
              </a:rPr>
              <a:t>CCDTL 3 Klystron exchange</a:t>
            </a:r>
          </a:p>
        </p:txBody>
      </p:sp>
      <p:sp>
        <p:nvSpPr>
          <p:cNvPr id="5" name="TextBox 4">
            <a:extLst>
              <a:ext uri="{FF2B5EF4-FFF2-40B4-BE49-F238E27FC236}">
                <a16:creationId xmlns:a16="http://schemas.microsoft.com/office/drawing/2014/main" id="{594BF195-F041-5FEA-55F7-65A6BD7DF409}"/>
              </a:ext>
            </a:extLst>
          </p:cNvPr>
          <p:cNvSpPr txBox="1"/>
          <p:nvPr/>
        </p:nvSpPr>
        <p:spPr>
          <a:xfrm>
            <a:off x="7932738" y="1043368"/>
            <a:ext cx="2729082" cy="430887"/>
          </a:xfrm>
          <a:prstGeom prst="rect">
            <a:avLst/>
          </a:prstGeom>
          <a:noFill/>
        </p:spPr>
        <p:txBody>
          <a:bodyPr wrap="square" lIns="0" tIns="0" rIns="0" bIns="0" rtlCol="0">
            <a:spAutoFit/>
          </a:bodyPr>
          <a:lstStyle/>
          <a:p>
            <a:pPr algn="l"/>
            <a:r>
              <a:rPr lang="en-GB" sz="1400" dirty="0">
                <a:solidFill>
                  <a:srgbClr val="C00000"/>
                </a:solidFill>
              </a:rPr>
              <a:t>Without the klystron exchange, availability is static</a:t>
            </a:r>
          </a:p>
        </p:txBody>
      </p:sp>
      <p:sp>
        <p:nvSpPr>
          <p:cNvPr id="9" name="Rectangle 8">
            <a:extLst>
              <a:ext uri="{FF2B5EF4-FFF2-40B4-BE49-F238E27FC236}">
                <a16:creationId xmlns:a16="http://schemas.microsoft.com/office/drawing/2014/main" id="{6B3763F1-9A6F-8B02-3C0D-BD0C7D954B38}"/>
              </a:ext>
            </a:extLst>
          </p:cNvPr>
          <p:cNvSpPr/>
          <p:nvPr/>
        </p:nvSpPr>
        <p:spPr>
          <a:xfrm>
            <a:off x="9311148" y="294968"/>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39604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7368E8F2-7FB4-6447-A4F9-CF134D848422}"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37</a:t>
            </a:fld>
            <a:endParaRPr lang="en-US"/>
          </a:p>
        </p:txBody>
      </p:sp>
      <p:pic>
        <p:nvPicPr>
          <p:cNvPr id="11" name="Picture 10">
            <a:extLst>
              <a:ext uri="{FF2B5EF4-FFF2-40B4-BE49-F238E27FC236}">
                <a16:creationId xmlns:a16="http://schemas.microsoft.com/office/drawing/2014/main" id="{A50AB354-4586-83C2-3802-A9F93336C573}"/>
              </a:ext>
            </a:extLst>
          </p:cNvPr>
          <p:cNvPicPr>
            <a:picLocks noChangeAspect="1"/>
          </p:cNvPicPr>
          <p:nvPr/>
        </p:nvPicPr>
        <p:blipFill>
          <a:blip r:embed="rId3"/>
          <a:stretch>
            <a:fillRect/>
          </a:stretch>
        </p:blipFill>
        <p:spPr>
          <a:xfrm>
            <a:off x="72147" y="213989"/>
            <a:ext cx="9807089" cy="5154424"/>
          </a:xfrm>
          <a:prstGeom prst="rect">
            <a:avLst/>
          </a:prstGeom>
        </p:spPr>
      </p:pic>
      <p:sp>
        <p:nvSpPr>
          <p:cNvPr id="12" name="Right Brace 11">
            <a:extLst>
              <a:ext uri="{FF2B5EF4-FFF2-40B4-BE49-F238E27FC236}">
                <a16:creationId xmlns:a16="http://schemas.microsoft.com/office/drawing/2014/main" id="{D86BBDBF-5C88-0DC2-AE45-B88F8C649DE3}"/>
              </a:ext>
            </a:extLst>
          </p:cNvPr>
          <p:cNvSpPr/>
          <p:nvPr/>
        </p:nvSpPr>
        <p:spPr>
          <a:xfrm>
            <a:off x="9605601" y="4601697"/>
            <a:ext cx="223234" cy="472654"/>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9BC3EDC8-F2DF-F68D-6540-800585F842AE}"/>
              </a:ext>
            </a:extLst>
          </p:cNvPr>
          <p:cNvSpPr txBox="1"/>
          <p:nvPr/>
        </p:nvSpPr>
        <p:spPr>
          <a:xfrm>
            <a:off x="9934783" y="4705019"/>
            <a:ext cx="2050741" cy="738664"/>
          </a:xfrm>
          <a:prstGeom prst="rect">
            <a:avLst/>
          </a:prstGeom>
          <a:noFill/>
        </p:spPr>
        <p:txBody>
          <a:bodyPr wrap="square" lIns="0" tIns="0" rIns="0" bIns="0" rtlCol="0">
            <a:spAutoFit/>
          </a:bodyPr>
          <a:lstStyle/>
          <a:p>
            <a:pPr algn="l"/>
            <a:r>
              <a:rPr lang="en-GB" sz="1600" dirty="0">
                <a:solidFill>
                  <a:srgbClr val="FF0000"/>
                </a:solidFill>
              </a:rPr>
              <a:t>331 faults w/ duration &lt; 1 h</a:t>
            </a:r>
          </a:p>
          <a:p>
            <a:pPr algn="l"/>
            <a:r>
              <a:rPr lang="en-GB" sz="1600" dirty="0">
                <a:solidFill>
                  <a:srgbClr val="FF0000"/>
                </a:solidFill>
              </a:rPr>
              <a:t>(Many from RF)</a:t>
            </a:r>
          </a:p>
        </p:txBody>
      </p:sp>
      <p:sp>
        <p:nvSpPr>
          <p:cNvPr id="15" name="TextBox 14">
            <a:extLst>
              <a:ext uri="{FF2B5EF4-FFF2-40B4-BE49-F238E27FC236}">
                <a16:creationId xmlns:a16="http://schemas.microsoft.com/office/drawing/2014/main" id="{ED0CDA54-1695-2E1F-CEAE-5EDFB9CB0BB6}"/>
              </a:ext>
            </a:extLst>
          </p:cNvPr>
          <p:cNvSpPr txBox="1"/>
          <p:nvPr/>
        </p:nvSpPr>
        <p:spPr>
          <a:xfrm>
            <a:off x="9773271" y="1960141"/>
            <a:ext cx="2382387" cy="1569660"/>
          </a:xfrm>
          <a:prstGeom prst="rect">
            <a:avLst/>
          </a:prstGeom>
          <a:noFill/>
        </p:spPr>
        <p:txBody>
          <a:bodyPr wrap="square" rtlCol="0">
            <a:spAutoFit/>
          </a:bodyPr>
          <a:lstStyle/>
          <a:p>
            <a:pPr marL="171450" indent="-171450">
              <a:buFont typeface="Arial" panose="020B0604020202020204" pitchFamily="34" charset="0"/>
              <a:buChar char="•"/>
            </a:pPr>
            <a:r>
              <a:rPr lang="en-GB" sz="1600" dirty="0">
                <a:solidFill>
                  <a:srgbClr val="FF0000"/>
                </a:solidFill>
              </a:rPr>
              <a:t>Electrical Network: </a:t>
            </a:r>
          </a:p>
          <a:p>
            <a:pPr marL="360000" lvl="1" indent="-171450">
              <a:buFont typeface="Courier New" panose="02070309020205020404" pitchFamily="49" charset="0"/>
              <a:buChar char="o"/>
            </a:pPr>
            <a:r>
              <a:rPr lang="en-GB" sz="1600" dirty="0">
                <a:solidFill>
                  <a:srgbClr val="FF0000"/>
                </a:solidFill>
              </a:rPr>
              <a:t>Short circuit on HV cell</a:t>
            </a:r>
          </a:p>
          <a:p>
            <a:pPr marL="360000" lvl="1" indent="-171450">
              <a:buFont typeface="Courier New" panose="02070309020205020404" pitchFamily="49" charset="0"/>
              <a:buChar char="o"/>
            </a:pPr>
            <a:r>
              <a:rPr lang="en-GB" sz="1600" dirty="0">
                <a:solidFill>
                  <a:srgbClr val="FF0000"/>
                </a:solidFill>
              </a:rPr>
              <a:t>Power cut</a:t>
            </a:r>
          </a:p>
          <a:p>
            <a:pPr marL="171450" indent="-171450">
              <a:buFont typeface="Arial" panose="020B0604020202020204" pitchFamily="34" charset="0"/>
              <a:buChar char="•"/>
            </a:pPr>
            <a:r>
              <a:rPr lang="en-GB" sz="1600" dirty="0">
                <a:solidFill>
                  <a:srgbClr val="FF0000"/>
                </a:solidFill>
              </a:rPr>
              <a:t>RF non pulsing C40/C80</a:t>
            </a:r>
          </a:p>
        </p:txBody>
      </p:sp>
      <p:sp>
        <p:nvSpPr>
          <p:cNvPr id="19" name="Right Brace 18">
            <a:extLst>
              <a:ext uri="{FF2B5EF4-FFF2-40B4-BE49-F238E27FC236}">
                <a16:creationId xmlns:a16="http://schemas.microsoft.com/office/drawing/2014/main" id="{295D1B9F-44D7-60E5-B3D9-33C0FDB0A28F}"/>
              </a:ext>
            </a:extLst>
          </p:cNvPr>
          <p:cNvSpPr/>
          <p:nvPr/>
        </p:nvSpPr>
        <p:spPr>
          <a:xfrm>
            <a:off x="9603137" y="3231750"/>
            <a:ext cx="223234" cy="39567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Right Brace 22">
            <a:extLst>
              <a:ext uri="{FF2B5EF4-FFF2-40B4-BE49-F238E27FC236}">
                <a16:creationId xmlns:a16="http://schemas.microsoft.com/office/drawing/2014/main" id="{16ABF853-3638-F858-9DB9-78A3CB42D28B}"/>
              </a:ext>
            </a:extLst>
          </p:cNvPr>
          <p:cNvSpPr/>
          <p:nvPr/>
        </p:nvSpPr>
        <p:spPr>
          <a:xfrm>
            <a:off x="9603137" y="3656732"/>
            <a:ext cx="225698" cy="454688"/>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TextBox 23">
            <a:extLst>
              <a:ext uri="{FF2B5EF4-FFF2-40B4-BE49-F238E27FC236}">
                <a16:creationId xmlns:a16="http://schemas.microsoft.com/office/drawing/2014/main" id="{7101EE4A-C393-BB22-9E73-9DB277481322}"/>
              </a:ext>
            </a:extLst>
          </p:cNvPr>
          <p:cNvSpPr txBox="1"/>
          <p:nvPr/>
        </p:nvSpPr>
        <p:spPr>
          <a:xfrm>
            <a:off x="9934782" y="3675157"/>
            <a:ext cx="2050741" cy="492443"/>
          </a:xfrm>
          <a:prstGeom prst="rect">
            <a:avLst/>
          </a:prstGeom>
          <a:noFill/>
        </p:spPr>
        <p:txBody>
          <a:bodyPr wrap="square" lIns="0" tIns="0" rIns="0" bIns="0" rtlCol="0">
            <a:spAutoFit/>
          </a:bodyPr>
          <a:lstStyle/>
          <a:p>
            <a:pPr algn="l"/>
            <a:r>
              <a:rPr lang="en-US" sz="1600" b="1" dirty="0">
                <a:solidFill>
                  <a:srgbClr val="FF0000"/>
                </a:solidFill>
              </a:rPr>
              <a:t>Faults 2-10 h significantly reduced</a:t>
            </a:r>
            <a:endParaRPr lang="en-GB" sz="1600" b="1" dirty="0">
              <a:solidFill>
                <a:srgbClr val="FF0000"/>
              </a:solidFill>
            </a:endParaRPr>
          </a:p>
        </p:txBody>
      </p:sp>
      <p:sp>
        <p:nvSpPr>
          <p:cNvPr id="10" name="Rectangle 9">
            <a:extLst>
              <a:ext uri="{FF2B5EF4-FFF2-40B4-BE49-F238E27FC236}">
                <a16:creationId xmlns:a16="http://schemas.microsoft.com/office/drawing/2014/main" id="{BD1D01DD-C917-7272-435D-70F4A5B33874}"/>
              </a:ext>
            </a:extLst>
          </p:cNvPr>
          <p:cNvSpPr/>
          <p:nvPr/>
        </p:nvSpPr>
        <p:spPr>
          <a:xfrm>
            <a:off x="8015482" y="163876"/>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78F5A0B-F359-5923-6C3C-9D53550DB324}"/>
              </a:ext>
            </a:extLst>
          </p:cNvPr>
          <p:cNvSpPr/>
          <p:nvPr/>
        </p:nvSpPr>
        <p:spPr>
          <a:xfrm>
            <a:off x="72147" y="92155"/>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5506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86CE40-8EED-596D-D0C6-351508FC0B9A}"/>
              </a:ext>
            </a:extLst>
          </p:cNvPr>
          <p:cNvSpPr>
            <a:spLocks noGrp="1"/>
          </p:cNvSpPr>
          <p:nvPr>
            <p:ph idx="1"/>
          </p:nvPr>
        </p:nvSpPr>
        <p:spPr>
          <a:xfrm>
            <a:off x="412776" y="5565058"/>
            <a:ext cx="11376024" cy="697910"/>
          </a:xfrm>
        </p:spPr>
        <p:txBody>
          <a:bodyPr>
            <a:normAutofit lnSpcReduction="10000"/>
          </a:bodyPr>
          <a:lstStyle/>
          <a:p>
            <a:r>
              <a:rPr lang="en-US" dirty="0"/>
              <a:t>Mitigations are foreseen in RF and CV.</a:t>
            </a:r>
          </a:p>
          <a:p>
            <a:r>
              <a:rPr lang="en-GB" dirty="0"/>
              <a:t>Short faults (&lt;2h) remain a significant contributor to down time.</a:t>
            </a:r>
          </a:p>
          <a:p>
            <a:endParaRPr lang="en-US" dirty="0"/>
          </a:p>
        </p:txBody>
      </p:sp>
      <p:sp>
        <p:nvSpPr>
          <p:cNvPr id="4" name="Date Placeholder 3">
            <a:extLst>
              <a:ext uri="{FF2B5EF4-FFF2-40B4-BE49-F238E27FC236}">
                <a16:creationId xmlns:a16="http://schemas.microsoft.com/office/drawing/2014/main" id="{23855BD5-CB76-B3A8-BE27-5AF01806275A}"/>
              </a:ext>
            </a:extLst>
          </p:cNvPr>
          <p:cNvSpPr>
            <a:spLocks noGrp="1"/>
          </p:cNvSpPr>
          <p:nvPr>
            <p:ph type="dt" sz="half" idx="10"/>
          </p:nvPr>
        </p:nvSpPr>
        <p:spPr/>
        <p:txBody>
          <a:bodyPr/>
          <a:lstStyle/>
          <a:p>
            <a:fld id="{760D5F02-03E4-6442-8E48-527F8F7B834F}" type="datetime1">
              <a:rPr lang="de-CH" smtClean="0"/>
              <a:t>07.03.2025</a:t>
            </a:fld>
            <a:endParaRPr lang="en-US"/>
          </a:p>
        </p:txBody>
      </p:sp>
      <p:sp>
        <p:nvSpPr>
          <p:cNvPr id="5" name="Footer Placeholder 4">
            <a:extLst>
              <a:ext uri="{FF2B5EF4-FFF2-40B4-BE49-F238E27FC236}">
                <a16:creationId xmlns:a16="http://schemas.microsoft.com/office/drawing/2014/main" id="{AE576B86-FEBA-9ACF-7EA5-3FD1565DE25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6" name="Slide Number Placeholder 5">
            <a:extLst>
              <a:ext uri="{FF2B5EF4-FFF2-40B4-BE49-F238E27FC236}">
                <a16:creationId xmlns:a16="http://schemas.microsoft.com/office/drawing/2014/main" id="{789E3FF6-2265-081B-3B5E-4061571BC0A7}"/>
              </a:ext>
            </a:extLst>
          </p:cNvPr>
          <p:cNvSpPr>
            <a:spLocks noGrp="1"/>
          </p:cNvSpPr>
          <p:nvPr>
            <p:ph type="sldNum" sz="quarter" idx="12"/>
          </p:nvPr>
        </p:nvSpPr>
        <p:spPr/>
        <p:txBody>
          <a:bodyPr/>
          <a:lstStyle/>
          <a:p>
            <a:fld id="{36B5EA5A-BC32-A742-B11B-8E7414D5B535}" type="slidenum">
              <a:rPr lang="en-US" smtClean="0"/>
              <a:pPr/>
              <a:t>38</a:t>
            </a:fld>
            <a:endParaRPr lang="en-US"/>
          </a:p>
        </p:txBody>
      </p:sp>
      <p:pic>
        <p:nvPicPr>
          <p:cNvPr id="7" name="Picture 6">
            <a:extLst>
              <a:ext uri="{FF2B5EF4-FFF2-40B4-BE49-F238E27FC236}">
                <a16:creationId xmlns:a16="http://schemas.microsoft.com/office/drawing/2014/main" id="{F6764437-2C02-A7F5-221C-A77A6851A3E5}"/>
              </a:ext>
            </a:extLst>
          </p:cNvPr>
          <p:cNvPicPr>
            <a:picLocks noChangeAspect="1"/>
          </p:cNvPicPr>
          <p:nvPr/>
        </p:nvPicPr>
        <p:blipFill>
          <a:blip r:embed="rId2"/>
          <a:stretch>
            <a:fillRect/>
          </a:stretch>
        </p:blipFill>
        <p:spPr>
          <a:xfrm>
            <a:off x="0" y="0"/>
            <a:ext cx="10093622" cy="5309419"/>
          </a:xfrm>
          <a:prstGeom prst="rect">
            <a:avLst/>
          </a:prstGeom>
        </p:spPr>
      </p:pic>
      <p:sp>
        <p:nvSpPr>
          <p:cNvPr id="8" name="Rectangle 7">
            <a:extLst>
              <a:ext uri="{FF2B5EF4-FFF2-40B4-BE49-F238E27FC236}">
                <a16:creationId xmlns:a16="http://schemas.microsoft.com/office/drawing/2014/main" id="{8B182181-7331-E551-D9C5-B5CFB73BD17A}"/>
              </a:ext>
            </a:extLst>
          </p:cNvPr>
          <p:cNvSpPr/>
          <p:nvPr/>
        </p:nvSpPr>
        <p:spPr>
          <a:xfrm>
            <a:off x="8822106" y="3124012"/>
            <a:ext cx="980655" cy="297614"/>
          </a:xfrm>
          <a:prstGeom prst="rect">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063481E4-8789-0300-2BD8-A4D597C99862}"/>
              </a:ext>
            </a:extLst>
          </p:cNvPr>
          <p:cNvSpPr txBox="1"/>
          <p:nvPr/>
        </p:nvSpPr>
        <p:spPr>
          <a:xfrm>
            <a:off x="10009240" y="1792934"/>
            <a:ext cx="1982138" cy="1723549"/>
          </a:xfrm>
          <a:prstGeom prst="rect">
            <a:avLst/>
          </a:prstGeom>
          <a:noFill/>
        </p:spPr>
        <p:txBody>
          <a:bodyPr wrap="square" lIns="0" tIns="0" rIns="0" bIns="0" rtlCol="0">
            <a:spAutoFit/>
          </a:bodyPr>
          <a:lstStyle/>
          <a:p>
            <a:pPr marL="108000" indent="-108000" algn="l">
              <a:buFont typeface="Arial" panose="020B0604020202020204" pitchFamily="34" charset="0"/>
              <a:buChar char="•"/>
            </a:pPr>
            <a:r>
              <a:rPr lang="en-US" sz="1400" u="sng" dirty="0">
                <a:solidFill>
                  <a:srgbClr val="FF0000"/>
                </a:solidFill>
              </a:rPr>
              <a:t>Magnets:</a:t>
            </a:r>
            <a:r>
              <a:rPr lang="en-US" sz="1400" dirty="0">
                <a:solidFill>
                  <a:srgbClr val="FF0000"/>
                </a:solidFill>
              </a:rPr>
              <a:t> MBB 635.30 inter-turn short</a:t>
            </a:r>
          </a:p>
          <a:p>
            <a:pPr marL="108000" indent="-108000" algn="l">
              <a:buFont typeface="Arial" panose="020B0604020202020204" pitchFamily="34" charset="0"/>
              <a:buChar char="•"/>
            </a:pPr>
            <a:r>
              <a:rPr lang="en-US" sz="1400" u="sng" dirty="0">
                <a:solidFill>
                  <a:srgbClr val="FF0000"/>
                </a:solidFill>
              </a:rPr>
              <a:t>Vacuum:</a:t>
            </a:r>
            <a:r>
              <a:rPr lang="en-US" sz="1400" dirty="0">
                <a:solidFill>
                  <a:srgbClr val="FF0000"/>
                </a:solidFill>
              </a:rPr>
              <a:t> Exchange of magnet MBA.63450 with leaking vacuum chamber</a:t>
            </a:r>
          </a:p>
          <a:p>
            <a:pPr marL="108000" indent="-108000" algn="l">
              <a:buFont typeface="Arial" panose="020B0604020202020204" pitchFamily="34" charset="0"/>
              <a:buChar char="•"/>
            </a:pPr>
            <a:r>
              <a:rPr lang="en-US" sz="1400" u="sng" dirty="0">
                <a:solidFill>
                  <a:srgbClr val="FF0000"/>
                </a:solidFill>
              </a:rPr>
              <a:t>CV:</a:t>
            </a:r>
            <a:r>
              <a:rPr lang="en-US" sz="1400" dirty="0">
                <a:solidFill>
                  <a:srgbClr val="FF0000"/>
                </a:solidFill>
              </a:rPr>
              <a:t> Water circuit blocked</a:t>
            </a:r>
            <a:endParaRPr lang="en-GB" sz="1400" dirty="0">
              <a:solidFill>
                <a:srgbClr val="FF0000"/>
              </a:solidFill>
            </a:endParaRPr>
          </a:p>
        </p:txBody>
      </p:sp>
      <p:sp>
        <p:nvSpPr>
          <p:cNvPr id="3" name="Rectangle 2">
            <a:extLst>
              <a:ext uri="{FF2B5EF4-FFF2-40B4-BE49-F238E27FC236}">
                <a16:creationId xmlns:a16="http://schemas.microsoft.com/office/drawing/2014/main" id="{B403A4E7-EEC3-3114-E2D9-C792F8B90CC1}"/>
              </a:ext>
            </a:extLst>
          </p:cNvPr>
          <p:cNvSpPr/>
          <p:nvPr/>
        </p:nvSpPr>
        <p:spPr>
          <a:xfrm>
            <a:off x="8231792" y="-2"/>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70765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1924A4-0709-AC37-EA13-96C3AC04DF0A}"/>
              </a:ext>
            </a:extLst>
          </p:cNvPr>
          <p:cNvSpPr>
            <a:spLocks noGrp="1"/>
          </p:cNvSpPr>
          <p:nvPr>
            <p:ph type="dt" sz="half" idx="10"/>
          </p:nvPr>
        </p:nvSpPr>
        <p:spPr/>
        <p:txBody>
          <a:bodyPr/>
          <a:lstStyle/>
          <a:p>
            <a:fld id="{D12AA38C-ACFB-0545-BFEB-B92F87CF5B25}" type="datetime1">
              <a:rPr lang="de-CH" smtClean="0"/>
              <a:t>07.03.2025</a:t>
            </a:fld>
            <a:endParaRPr lang="en-US"/>
          </a:p>
        </p:txBody>
      </p:sp>
      <p:sp>
        <p:nvSpPr>
          <p:cNvPr id="3" name="Footer Placeholder 2">
            <a:extLst>
              <a:ext uri="{FF2B5EF4-FFF2-40B4-BE49-F238E27FC236}">
                <a16:creationId xmlns:a16="http://schemas.microsoft.com/office/drawing/2014/main" id="{F2876617-275B-70D4-08D9-1227DD854D60}"/>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41CB0CCF-C913-3735-DC5C-E123A40743EB}"/>
              </a:ext>
            </a:extLst>
          </p:cNvPr>
          <p:cNvSpPr>
            <a:spLocks noGrp="1"/>
          </p:cNvSpPr>
          <p:nvPr>
            <p:ph type="sldNum" sz="quarter" idx="12"/>
          </p:nvPr>
        </p:nvSpPr>
        <p:spPr/>
        <p:txBody>
          <a:bodyPr/>
          <a:lstStyle/>
          <a:p>
            <a:fld id="{36B5EA5A-BC32-A742-B11B-8E7414D5B535}" type="slidenum">
              <a:rPr lang="en-US" smtClean="0"/>
              <a:pPr/>
              <a:t>39</a:t>
            </a:fld>
            <a:endParaRPr lang="en-US"/>
          </a:p>
        </p:txBody>
      </p:sp>
      <p:pic>
        <p:nvPicPr>
          <p:cNvPr id="6" name="Picture 5">
            <a:extLst>
              <a:ext uri="{FF2B5EF4-FFF2-40B4-BE49-F238E27FC236}">
                <a16:creationId xmlns:a16="http://schemas.microsoft.com/office/drawing/2014/main" id="{9134D98F-F77A-E388-ECA2-7541002CCEE3}"/>
              </a:ext>
            </a:extLst>
          </p:cNvPr>
          <p:cNvPicPr>
            <a:picLocks noChangeAspect="1"/>
          </p:cNvPicPr>
          <p:nvPr/>
        </p:nvPicPr>
        <p:blipFill>
          <a:blip r:embed="rId3"/>
          <a:stretch>
            <a:fillRect/>
          </a:stretch>
        </p:blipFill>
        <p:spPr>
          <a:xfrm>
            <a:off x="398206" y="67882"/>
            <a:ext cx="11395587" cy="6070484"/>
          </a:xfrm>
          <a:prstGeom prst="rect">
            <a:avLst/>
          </a:prstGeom>
        </p:spPr>
      </p:pic>
    </p:spTree>
    <p:extLst>
      <p:ext uri="{BB962C8B-B14F-4D97-AF65-F5344CB8AC3E}">
        <p14:creationId xmlns:p14="http://schemas.microsoft.com/office/powerpoint/2010/main" val="2509447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9BFA6-E446-4F69-C9B9-33E244B47E86}"/>
              </a:ext>
            </a:extLst>
          </p:cNvPr>
          <p:cNvSpPr>
            <a:spLocks noGrp="1"/>
          </p:cNvSpPr>
          <p:nvPr>
            <p:ph type="title"/>
          </p:nvPr>
        </p:nvSpPr>
        <p:spPr/>
        <p:txBody>
          <a:bodyPr/>
          <a:lstStyle/>
          <a:p>
            <a:r>
              <a:rPr lang="en-GB" dirty="0"/>
              <a:t>Proton Injectors</a:t>
            </a:r>
          </a:p>
        </p:txBody>
      </p:sp>
      <p:sp>
        <p:nvSpPr>
          <p:cNvPr id="3" name="Text Placeholder 2">
            <a:extLst>
              <a:ext uri="{FF2B5EF4-FFF2-40B4-BE49-F238E27FC236}">
                <a16:creationId xmlns:a16="http://schemas.microsoft.com/office/drawing/2014/main" id="{C1C53448-103B-08F2-272D-4ECCD3DCFAE6}"/>
              </a:ext>
            </a:extLst>
          </p:cNvPr>
          <p:cNvSpPr>
            <a:spLocks noGrp="1"/>
          </p:cNvSpPr>
          <p:nvPr>
            <p:ph type="body" idx="1"/>
          </p:nvPr>
        </p:nvSpPr>
        <p:spPr/>
        <p:txBody>
          <a:bodyPr/>
          <a:lstStyle/>
          <a:p>
            <a:r>
              <a:rPr lang="en-GB" dirty="0"/>
              <a:t>Acknowledgment: Gian Piero Di Giovanni, Bettina Mikulec, Kevin Li</a:t>
            </a:r>
          </a:p>
        </p:txBody>
      </p:sp>
      <p:sp>
        <p:nvSpPr>
          <p:cNvPr id="4" name="Date Placeholder 3">
            <a:extLst>
              <a:ext uri="{FF2B5EF4-FFF2-40B4-BE49-F238E27FC236}">
                <a16:creationId xmlns:a16="http://schemas.microsoft.com/office/drawing/2014/main" id="{71155670-91B2-A8EC-BD3A-33AC0065B84D}"/>
              </a:ext>
            </a:extLst>
          </p:cNvPr>
          <p:cNvSpPr>
            <a:spLocks noGrp="1"/>
          </p:cNvSpPr>
          <p:nvPr>
            <p:ph type="dt" sz="half" idx="10"/>
          </p:nvPr>
        </p:nvSpPr>
        <p:spPr/>
        <p:txBody>
          <a:bodyPr/>
          <a:lstStyle/>
          <a:p>
            <a:fld id="{CB31A1E4-372D-1343-87FD-0FC57B1E48C8}" type="datetime1">
              <a:rPr lang="de-CH" smtClean="0"/>
              <a:t>07.03.2025</a:t>
            </a:fld>
            <a:endParaRPr lang="en-US"/>
          </a:p>
        </p:txBody>
      </p:sp>
      <p:sp>
        <p:nvSpPr>
          <p:cNvPr id="5" name="Footer Placeholder 4">
            <a:extLst>
              <a:ext uri="{FF2B5EF4-FFF2-40B4-BE49-F238E27FC236}">
                <a16:creationId xmlns:a16="http://schemas.microsoft.com/office/drawing/2014/main" id="{586A2E60-52C3-CA73-1CBF-A502288B81FB}"/>
              </a:ext>
            </a:extLst>
          </p:cNvPr>
          <p:cNvSpPr>
            <a:spLocks noGrp="1"/>
          </p:cNvSpPr>
          <p:nvPr>
            <p:ph type="ftr" sz="quarter" idx="11"/>
          </p:nvPr>
        </p:nvSpPr>
        <p:spPr/>
        <p:txBody>
          <a:bodyPr/>
          <a:lstStyle/>
          <a:p>
            <a:r>
              <a:rPr lang="en-GB" dirty="0"/>
              <a:t>Fault Tracking in 2024, Join Accelerator Performance Workshop (JAPW) 2024</a:t>
            </a:r>
            <a:endParaRPr lang="en-US" dirty="0"/>
          </a:p>
        </p:txBody>
      </p:sp>
      <p:sp>
        <p:nvSpPr>
          <p:cNvPr id="6" name="Slide Number Placeholder 5">
            <a:extLst>
              <a:ext uri="{FF2B5EF4-FFF2-40B4-BE49-F238E27FC236}">
                <a16:creationId xmlns:a16="http://schemas.microsoft.com/office/drawing/2014/main" id="{508D91D3-266A-3FB9-53DE-46911DB5CB4F}"/>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8" name="Content Placeholder 2">
            <a:extLst>
              <a:ext uri="{FF2B5EF4-FFF2-40B4-BE49-F238E27FC236}">
                <a16:creationId xmlns:a16="http://schemas.microsoft.com/office/drawing/2014/main" id="{E184F107-24E1-30A7-9DAB-CB6B7EE89428}"/>
              </a:ext>
            </a:extLst>
          </p:cNvPr>
          <p:cNvSpPr txBox="1">
            <a:spLocks/>
          </p:cNvSpPr>
          <p:nvPr/>
        </p:nvSpPr>
        <p:spPr>
          <a:xfrm>
            <a:off x="6009799" y="162896"/>
            <a:ext cx="6356795" cy="4009609"/>
          </a:xfrm>
          <a:prstGeom prst="rect">
            <a:avLst/>
          </a:prstGeom>
        </p:spPr>
        <p:txBody>
          <a:bodyPr vert="horz" lIns="0" tIns="0" rIns="0" bIns="0" rtlCol="0">
            <a:normAutofit/>
          </a:bodyPr>
          <a:lstStyle>
            <a:defPPr>
              <a:defRPr lang="en-US"/>
            </a:defPPr>
            <a:lvl1pPr marL="0" indent="0" algn="l" defTabSz="1219170" rtl="0" eaLnBrk="1" latinLnBrk="0" hangingPunct="1">
              <a:lnSpc>
                <a:spcPct val="90000"/>
              </a:lnSpc>
              <a:spcBef>
                <a:spcPts val="1000"/>
              </a:spcBef>
              <a:spcAft>
                <a:spcPts val="0"/>
              </a:spcAft>
              <a:buFont typeface="Arial"/>
              <a:buNone/>
              <a:tabLst/>
              <a:defRPr sz="2400" b="1" kern="1200">
                <a:solidFill>
                  <a:schemeClr val="tx1"/>
                </a:solidFill>
                <a:latin typeface="+mn-lt"/>
                <a:ea typeface="+mn-ea"/>
                <a:cs typeface="+mn-cs"/>
              </a:defRPr>
            </a:lvl1pPr>
            <a:lvl2pPr marL="609585" indent="0" algn="l" defTabSz="1219170" rtl="0" eaLnBrk="1" latinLnBrk="0" hangingPunct="1">
              <a:lnSpc>
                <a:spcPct val="100000"/>
              </a:lnSpc>
              <a:spcBef>
                <a:spcPts val="500"/>
              </a:spcBef>
              <a:spcAft>
                <a:spcPts val="300"/>
              </a:spcAft>
              <a:buFont typeface="Arial" charset="0"/>
              <a:buNone/>
              <a:tabLst/>
              <a:defRPr sz="2400" kern="1200">
                <a:solidFill>
                  <a:schemeClr val="tx1"/>
                </a:solidFill>
                <a:latin typeface="+mn-lt"/>
                <a:ea typeface="+mn-ea"/>
                <a:cs typeface="+mn-cs"/>
              </a:defRPr>
            </a:lvl2pPr>
            <a:lvl3pPr marL="1219170"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3pPr>
            <a:lvl4pPr marL="1828754" indent="0" algn="l" defTabSz="1219170" rtl="0" eaLnBrk="1" latinLnBrk="0" hangingPunct="1">
              <a:lnSpc>
                <a:spcPct val="100000"/>
              </a:lnSpc>
              <a:spcBef>
                <a:spcPts val="500"/>
              </a:spcBef>
              <a:spcAft>
                <a:spcPts val="300"/>
              </a:spcAft>
              <a:buFont typeface="Arial" panose="020B0604020202020204" pitchFamily="34" charset="0"/>
              <a:buNone/>
              <a:tabLst/>
              <a:defRPr sz="2400" kern="1200">
                <a:solidFill>
                  <a:schemeClr val="tx1"/>
                </a:solidFill>
                <a:latin typeface="+mn-lt"/>
                <a:ea typeface="+mn-ea"/>
                <a:cs typeface="+mn-cs"/>
              </a:defRPr>
            </a:lvl4pPr>
            <a:lvl5pPr marL="243833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3047924"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6pPr>
            <a:lvl7pPr marL="3657509"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7pPr>
            <a:lvl8pPr marL="4267093"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8pPr>
            <a:lvl9pPr marL="4876678" indent="0" algn="l" defTabSz="1219170" rtl="0" eaLnBrk="1" latinLnBrk="0" hangingPunct="1">
              <a:lnSpc>
                <a:spcPct val="90000"/>
              </a:lnSpc>
              <a:spcBef>
                <a:spcPts val="500"/>
              </a:spcBef>
              <a:buFont typeface="Arial"/>
              <a:buNone/>
              <a:defRPr sz="2400" kern="1200">
                <a:solidFill>
                  <a:schemeClr val="tx1"/>
                </a:solidFill>
                <a:latin typeface="+mn-lt"/>
                <a:ea typeface="+mn-ea"/>
                <a:cs typeface="+mn-cs"/>
              </a:defRPr>
            </a:lvl9pPr>
          </a:lstStyle>
          <a:p>
            <a:pPr marL="457200" indent="-457200">
              <a:buFont typeface="+mj-lt"/>
              <a:buAutoNum type="arabicPeriod"/>
            </a:pPr>
            <a:r>
              <a:rPr lang="en-US" sz="2000" dirty="0">
                <a:solidFill>
                  <a:srgbClr val="C00000"/>
                </a:solidFill>
              </a:rPr>
              <a:t>Statistics:</a:t>
            </a:r>
          </a:p>
          <a:p>
            <a:pPr marL="1066785" lvl="1" indent="-457200">
              <a:buFont typeface="+mj-lt"/>
              <a:buAutoNum type="alphaLcParenR"/>
            </a:pPr>
            <a:r>
              <a:rPr lang="en-US" sz="2000" dirty="0">
                <a:solidFill>
                  <a:srgbClr val="C00000"/>
                </a:solidFill>
              </a:rPr>
              <a:t>Proton injectors</a:t>
            </a:r>
          </a:p>
          <a:p>
            <a:pPr marL="1066785" lvl="1" indent="-457200">
              <a:buFont typeface="+mj-lt"/>
              <a:buAutoNum type="alphaLcParenR"/>
            </a:pPr>
            <a:r>
              <a:rPr lang="en-US" sz="2000" dirty="0">
                <a:solidFill>
                  <a:schemeClr val="tx1">
                    <a:lumMod val="40000"/>
                    <a:lumOff val="60000"/>
                  </a:schemeClr>
                </a:solidFill>
              </a:rPr>
              <a:t>Ion injectors</a:t>
            </a:r>
          </a:p>
          <a:p>
            <a:pPr marL="1066785" lvl="1" indent="-457200">
              <a:buFont typeface="+mj-lt"/>
              <a:buAutoNum type="alphaLcParenR"/>
            </a:pPr>
            <a:r>
              <a:rPr lang="en-US" sz="2000" dirty="0">
                <a:solidFill>
                  <a:schemeClr val="tx1">
                    <a:lumMod val="40000"/>
                    <a:lumOff val="60000"/>
                  </a:schemeClr>
                </a:solidFill>
              </a:rPr>
              <a:t>LHC</a:t>
            </a:r>
          </a:p>
          <a:p>
            <a:pPr marL="1066785" lvl="1" indent="-457200">
              <a:buFont typeface="+mj-lt"/>
              <a:buAutoNum type="alphaLcParenR"/>
            </a:pPr>
            <a:r>
              <a:rPr lang="en-US" sz="2000" dirty="0">
                <a:solidFill>
                  <a:schemeClr val="tx1">
                    <a:lumMod val="40000"/>
                    <a:lumOff val="60000"/>
                  </a:schemeClr>
                </a:solidFill>
              </a:rPr>
              <a:t>AD/ELENA</a:t>
            </a:r>
          </a:p>
          <a:p>
            <a:pPr marL="1066785" lvl="1" indent="-457200">
              <a:buFont typeface="+mj-lt"/>
              <a:buAutoNum type="alphaLcParenR"/>
            </a:pPr>
            <a:r>
              <a:rPr lang="en-US" sz="2000" dirty="0">
                <a:solidFill>
                  <a:schemeClr val="tx1">
                    <a:lumMod val="40000"/>
                    <a:lumOff val="60000"/>
                  </a:schemeClr>
                </a:solidFill>
              </a:rPr>
              <a:t>ISOLDE</a:t>
            </a:r>
          </a:p>
          <a:p>
            <a:pPr marL="1066785" lvl="1" indent="-457200">
              <a:buFont typeface="+mj-lt"/>
              <a:buAutoNum type="alphaLcParenR"/>
            </a:pPr>
            <a:r>
              <a:rPr lang="en-US" sz="2000" dirty="0">
                <a:solidFill>
                  <a:schemeClr val="tx1">
                    <a:lumMod val="40000"/>
                    <a:lumOff val="60000"/>
                  </a:schemeClr>
                </a:solidFill>
              </a:rPr>
              <a:t>EA/NA</a:t>
            </a:r>
          </a:p>
          <a:p>
            <a:pPr marL="457200" indent="-457200">
              <a:buFont typeface="+mj-lt"/>
              <a:buAutoNum type="arabicPeriod"/>
            </a:pPr>
            <a:r>
              <a:rPr lang="en-US" sz="2000" dirty="0">
                <a:solidFill>
                  <a:schemeClr val="tx1">
                    <a:lumMod val="40000"/>
                    <a:lumOff val="60000"/>
                  </a:schemeClr>
                </a:solidFill>
              </a:rPr>
              <a:t>What is AFT “actually” offering?</a:t>
            </a:r>
          </a:p>
          <a:p>
            <a:pPr marL="457200" indent="-457200">
              <a:buFont typeface="+mj-lt"/>
              <a:buAutoNum type="arabicPeriod"/>
            </a:pPr>
            <a:r>
              <a:rPr lang="en-US" sz="2000" dirty="0">
                <a:solidFill>
                  <a:schemeClr val="tx1">
                    <a:lumMod val="40000"/>
                    <a:lumOff val="60000"/>
                  </a:schemeClr>
                </a:solidFill>
              </a:rPr>
              <a:t>Addressing Feedback from the Community</a:t>
            </a:r>
          </a:p>
          <a:p>
            <a:pPr marL="457200" indent="-457200">
              <a:buFont typeface="+mj-lt"/>
              <a:buAutoNum type="arabicPeriod"/>
            </a:pPr>
            <a:endParaRPr lang="en-US" dirty="0">
              <a:solidFill>
                <a:schemeClr val="tx1">
                  <a:lumMod val="40000"/>
                  <a:lumOff val="60000"/>
                </a:schemeClr>
              </a:solidFill>
            </a:endParaRPr>
          </a:p>
        </p:txBody>
      </p:sp>
    </p:spTree>
    <p:extLst>
      <p:ext uri="{BB962C8B-B14F-4D97-AF65-F5344CB8AC3E}">
        <p14:creationId xmlns:p14="http://schemas.microsoft.com/office/powerpoint/2010/main" val="33118299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CF996F-3723-9242-F4AD-AC76A92D4DFA}"/>
              </a:ext>
            </a:extLst>
          </p:cNvPr>
          <p:cNvSpPr>
            <a:spLocks noGrp="1"/>
          </p:cNvSpPr>
          <p:nvPr>
            <p:ph type="dt" sz="half" idx="10"/>
          </p:nvPr>
        </p:nvSpPr>
        <p:spPr/>
        <p:txBody>
          <a:bodyPr/>
          <a:lstStyle/>
          <a:p>
            <a:fld id="{A22AF809-14C5-DD4C-9F30-B77C9F95177A}" type="datetime1">
              <a:rPr lang="de-CH" smtClean="0"/>
              <a:t>07.03.2025</a:t>
            </a:fld>
            <a:endParaRPr lang="en-US"/>
          </a:p>
        </p:txBody>
      </p:sp>
      <p:sp>
        <p:nvSpPr>
          <p:cNvPr id="3" name="Footer Placeholder 2">
            <a:extLst>
              <a:ext uri="{FF2B5EF4-FFF2-40B4-BE49-F238E27FC236}">
                <a16:creationId xmlns:a16="http://schemas.microsoft.com/office/drawing/2014/main" id="{BA86F797-C06C-600C-CA1B-B44549215F7E}"/>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93ED8D86-DC5B-371B-CC51-1877D07B0720}"/>
              </a:ext>
            </a:extLst>
          </p:cNvPr>
          <p:cNvSpPr>
            <a:spLocks noGrp="1"/>
          </p:cNvSpPr>
          <p:nvPr>
            <p:ph type="sldNum" sz="quarter" idx="12"/>
          </p:nvPr>
        </p:nvSpPr>
        <p:spPr/>
        <p:txBody>
          <a:bodyPr/>
          <a:lstStyle/>
          <a:p>
            <a:fld id="{36B5EA5A-BC32-A742-B11B-8E7414D5B535}" type="slidenum">
              <a:rPr lang="en-US" smtClean="0"/>
              <a:pPr/>
              <a:t>40</a:t>
            </a:fld>
            <a:endParaRPr lang="en-US"/>
          </a:p>
        </p:txBody>
      </p:sp>
      <p:pic>
        <p:nvPicPr>
          <p:cNvPr id="10" name="Picture 9">
            <a:extLst>
              <a:ext uri="{FF2B5EF4-FFF2-40B4-BE49-F238E27FC236}">
                <a16:creationId xmlns:a16="http://schemas.microsoft.com/office/drawing/2014/main" id="{264F561A-5C4F-92FD-7545-19F315C8A1EB}"/>
              </a:ext>
            </a:extLst>
          </p:cNvPr>
          <p:cNvPicPr>
            <a:picLocks noChangeAspect="1"/>
          </p:cNvPicPr>
          <p:nvPr/>
        </p:nvPicPr>
        <p:blipFill>
          <a:blip r:embed="rId3"/>
          <a:stretch>
            <a:fillRect/>
          </a:stretch>
        </p:blipFill>
        <p:spPr>
          <a:xfrm>
            <a:off x="0" y="198428"/>
            <a:ext cx="12192000" cy="5910536"/>
          </a:xfrm>
          <a:prstGeom prst="rect">
            <a:avLst/>
          </a:prstGeom>
        </p:spPr>
      </p:pic>
      <p:sp>
        <p:nvSpPr>
          <p:cNvPr id="11" name="TextBox 10">
            <a:extLst>
              <a:ext uri="{FF2B5EF4-FFF2-40B4-BE49-F238E27FC236}">
                <a16:creationId xmlns:a16="http://schemas.microsoft.com/office/drawing/2014/main" id="{3C63785F-C67E-3273-14BD-4EF4C6EDC8F5}"/>
              </a:ext>
            </a:extLst>
          </p:cNvPr>
          <p:cNvSpPr txBox="1"/>
          <p:nvPr/>
        </p:nvSpPr>
        <p:spPr>
          <a:xfrm>
            <a:off x="8101915" y="3541739"/>
            <a:ext cx="4424519" cy="2954655"/>
          </a:xfrm>
          <a:prstGeom prst="rect">
            <a:avLst/>
          </a:prstGeom>
          <a:noFill/>
        </p:spPr>
        <p:txBody>
          <a:bodyPr wrap="square" lIns="0" tIns="0" rIns="0" bIns="0" rtlCol="0">
            <a:spAutoFit/>
          </a:bodyPr>
          <a:lstStyle/>
          <a:p>
            <a:pPr marL="228600" indent="-228600" algn="l">
              <a:buFont typeface="+mj-lt"/>
              <a:buAutoNum type="arabicPeriod"/>
            </a:pPr>
            <a:r>
              <a:rPr lang="en-GB" sz="700">
                <a:solidFill>
                  <a:srgbClr val="FF0000"/>
                </a:solidFill>
              </a:rPr>
              <a:t>QPS board 11R2</a:t>
            </a:r>
          </a:p>
          <a:p>
            <a:pPr marL="228600" indent="-228600" algn="l">
              <a:buFont typeface="+mj-lt"/>
              <a:buAutoNum type="arabicPeriod"/>
            </a:pPr>
            <a:r>
              <a:rPr lang="en-GB" sz="700">
                <a:solidFill>
                  <a:srgbClr val="FF0000"/>
                </a:solidFill>
              </a:rPr>
              <a:t>RB23 issue with QPS board for B23R2</a:t>
            </a:r>
          </a:p>
          <a:p>
            <a:pPr marL="228600" indent="-228600" algn="l">
              <a:buFont typeface="+mj-lt"/>
              <a:buAutoNum type="arabicPeriod"/>
            </a:pPr>
            <a:r>
              <a:rPr lang="en-GB" sz="700">
                <a:solidFill>
                  <a:srgbClr val="FF0000"/>
                </a:solidFill>
              </a:rPr>
              <a:t>MB.B8L5 </a:t>
            </a:r>
            <a:r>
              <a:rPr lang="en-GB" sz="700" err="1">
                <a:solidFill>
                  <a:srgbClr val="FF0000"/>
                </a:solidFill>
              </a:rPr>
              <a:t>nQPS</a:t>
            </a:r>
            <a:r>
              <a:rPr lang="en-GB" sz="700">
                <a:solidFill>
                  <a:srgbClr val="FF0000"/>
                </a:solidFill>
              </a:rPr>
              <a:t> board 9L5 in fault, probably R2E, needed to be replaced.</a:t>
            </a:r>
          </a:p>
          <a:p>
            <a:pPr marL="228600" indent="-228600" algn="l">
              <a:buFont typeface="+mj-lt"/>
              <a:buAutoNum type="arabicPeriod"/>
            </a:pPr>
            <a:r>
              <a:rPr lang="en-GB" sz="700">
                <a:solidFill>
                  <a:srgbClr val="FF0000"/>
                </a:solidFill>
              </a:rPr>
              <a:t>Heaters fired on 4 IPQs (9L8, 10L8, 9R6, 10R6) </a:t>
            </a:r>
          </a:p>
          <a:p>
            <a:pPr marL="228600" indent="-228600" algn="l">
              <a:buFont typeface="+mj-lt"/>
              <a:buAutoNum type="arabicPeriod"/>
            </a:pPr>
            <a:r>
              <a:rPr lang="en-GB" sz="700">
                <a:solidFill>
                  <a:srgbClr val="FF0000"/>
                </a:solidFill>
              </a:rPr>
              <a:t>QPS fault on RQT13.R5B1</a:t>
            </a:r>
          </a:p>
          <a:p>
            <a:pPr marL="228600" indent="-228600" algn="l">
              <a:buFont typeface="+mj-lt"/>
              <a:buAutoNum type="arabicPeriod"/>
            </a:pPr>
            <a:r>
              <a:rPr lang="en-GB" sz="700">
                <a:solidFill>
                  <a:srgbClr val="FF0000"/>
                </a:solidFill>
              </a:rPr>
              <a:t>spurious quench heater firing</a:t>
            </a:r>
          </a:p>
          <a:p>
            <a:pPr marL="228600" indent="-228600" algn="l">
              <a:buFont typeface="+mj-lt"/>
              <a:buAutoNum type="arabicPeriod"/>
            </a:pPr>
            <a:r>
              <a:rPr lang="en-GB" sz="700">
                <a:solidFill>
                  <a:srgbClr val="FF0000"/>
                </a:solidFill>
              </a:rPr>
              <a:t>RB 56, board on 32.L6</a:t>
            </a:r>
          </a:p>
          <a:p>
            <a:pPr marL="228600" indent="-228600" algn="l">
              <a:buFont typeface="+mj-lt"/>
              <a:buAutoNum type="arabicPeriod"/>
            </a:pPr>
            <a:r>
              <a:rPr lang="en-GB" sz="700">
                <a:solidFill>
                  <a:srgbClr val="FF0000"/>
                </a:solidFill>
              </a:rPr>
              <a:t>QPS circuit breaker in UA43 (UA43.UNIT.B) tripped.</a:t>
            </a:r>
          </a:p>
          <a:p>
            <a:pPr marL="228600" indent="-228600" algn="l">
              <a:buFont typeface="+mj-lt"/>
              <a:buAutoNum type="arabicPeriod"/>
            </a:pPr>
            <a:r>
              <a:rPr lang="en-GB" sz="700">
                <a:solidFill>
                  <a:srgbClr val="FF0000"/>
                </a:solidFill>
              </a:rPr>
              <a:t>RQF fast abort triggered by QDS B16R5 in stable beams (possible SEU)</a:t>
            </a:r>
          </a:p>
          <a:p>
            <a:pPr marL="228600" indent="-228600" algn="l">
              <a:buFont typeface="+mj-lt"/>
              <a:buAutoNum type="arabicPeriod"/>
            </a:pPr>
            <a:r>
              <a:rPr lang="en-GB" sz="700">
                <a:solidFill>
                  <a:srgbClr val="FF0000"/>
                </a:solidFill>
              </a:rPr>
              <a:t>QPS RB78, C9L8</a:t>
            </a:r>
          </a:p>
          <a:p>
            <a:pPr marL="228600" indent="-228600" algn="l">
              <a:buFont typeface="+mj-lt"/>
              <a:buAutoNum type="arabicPeriod"/>
            </a:pPr>
            <a:r>
              <a:rPr lang="en-GB" sz="700">
                <a:solidFill>
                  <a:srgbClr val="FF0000"/>
                </a:solidFill>
              </a:rPr>
              <a:t>Suspected spurious QPS trigger still under investigation by MP3</a:t>
            </a:r>
          </a:p>
          <a:p>
            <a:pPr marL="228600" indent="-228600" algn="l">
              <a:buFont typeface="+mj-lt"/>
              <a:buAutoNum type="arabicPeriod"/>
            </a:pPr>
            <a:r>
              <a:rPr lang="en-GB" sz="700">
                <a:solidFill>
                  <a:srgbClr val="FF0000"/>
                </a:solidFill>
              </a:rPr>
              <a:t>Trip of RQ9.L8 leading to loss of S78 and </a:t>
            </a:r>
            <a:r>
              <a:rPr lang="en-GB" sz="700" err="1">
                <a:solidFill>
                  <a:srgbClr val="FF0000"/>
                </a:solidFill>
              </a:rPr>
              <a:t>Cryo</a:t>
            </a:r>
            <a:r>
              <a:rPr lang="en-GB" sz="700">
                <a:solidFill>
                  <a:srgbClr val="FF0000"/>
                </a:solidFill>
              </a:rPr>
              <a:t> conditions</a:t>
            </a:r>
          </a:p>
          <a:p>
            <a:pPr marL="228600" indent="-228600" algn="l">
              <a:buFont typeface="+mj-lt"/>
              <a:buAutoNum type="arabicPeriod"/>
            </a:pPr>
            <a:r>
              <a:rPr lang="en-GB" sz="700">
                <a:solidFill>
                  <a:srgbClr val="FF0000"/>
                </a:solidFill>
              </a:rPr>
              <a:t>QPS made RQT13.R5B1/2 trip</a:t>
            </a:r>
          </a:p>
          <a:p>
            <a:pPr marL="228600" indent="-228600" algn="l">
              <a:buFont typeface="+mj-lt"/>
              <a:buAutoNum type="arabicPeriod"/>
            </a:pPr>
            <a:r>
              <a:rPr lang="en-GB" sz="700">
                <a:solidFill>
                  <a:srgbClr val="FF0000"/>
                </a:solidFill>
              </a:rPr>
              <a:t>RQD.A23 QPS trip at 6.2 TeV - wrong configuration in </a:t>
            </a:r>
            <a:r>
              <a:rPr lang="en-GB" sz="700" err="1">
                <a:solidFill>
                  <a:srgbClr val="FF0000"/>
                </a:solidFill>
              </a:rPr>
              <a:t>nQPS</a:t>
            </a:r>
            <a:r>
              <a:rPr lang="en-GB" sz="700">
                <a:solidFill>
                  <a:srgbClr val="FF0000"/>
                </a:solidFill>
              </a:rPr>
              <a:t> 11R2</a:t>
            </a:r>
          </a:p>
          <a:p>
            <a:pPr marL="228600" indent="-228600" algn="l">
              <a:buFont typeface="+mj-lt"/>
              <a:buAutoNum type="arabicPeriod"/>
            </a:pPr>
            <a:r>
              <a:rPr lang="en-GB" sz="700">
                <a:solidFill>
                  <a:srgbClr val="FF0000"/>
                </a:solidFill>
              </a:rPr>
              <a:t>RCBXH1L8 trip</a:t>
            </a:r>
          </a:p>
          <a:p>
            <a:pPr marL="228600" indent="-228600" algn="l">
              <a:buFont typeface="+mj-lt"/>
              <a:buAutoNum type="arabicPeriod"/>
            </a:pPr>
            <a:r>
              <a:rPr lang="en-GB" sz="700" err="1">
                <a:solidFill>
                  <a:srgbClr val="FF0000"/>
                </a:solidFill>
              </a:rPr>
              <a:t>nQPS</a:t>
            </a:r>
            <a:r>
              <a:rPr lang="en-GB" sz="700">
                <a:solidFill>
                  <a:srgbClr val="FF0000"/>
                </a:solidFill>
              </a:rPr>
              <a:t> issue 23R2</a:t>
            </a:r>
          </a:p>
          <a:p>
            <a:pPr marL="228600" indent="-228600" algn="l">
              <a:buFont typeface="+mj-lt"/>
              <a:buAutoNum type="arabicPeriod"/>
            </a:pPr>
            <a:r>
              <a:rPr lang="en-GB" sz="700">
                <a:solidFill>
                  <a:srgbClr val="FF0000"/>
                </a:solidFill>
              </a:rPr>
              <a:t>Heater firing Q9.L8</a:t>
            </a:r>
          </a:p>
          <a:p>
            <a:pPr marL="228600" indent="-228600" algn="l">
              <a:buFont typeface="+mj-lt"/>
              <a:buAutoNum type="arabicPeriod"/>
            </a:pPr>
            <a:r>
              <a:rPr lang="en-GB" sz="700">
                <a:solidFill>
                  <a:srgbClr val="FF0000"/>
                </a:solidFill>
              </a:rPr>
              <a:t>suspect QPS board failure due to R2E (B9L8)</a:t>
            </a:r>
          </a:p>
          <a:p>
            <a:pPr marL="228600" indent="-228600" algn="l">
              <a:buFont typeface="+mj-lt"/>
              <a:buAutoNum type="arabicPeriod"/>
            </a:pPr>
            <a:r>
              <a:rPr lang="en-GB" sz="700">
                <a:solidFill>
                  <a:srgbClr val="FF0000"/>
                </a:solidFill>
              </a:rPr>
              <a:t>QPS tripped &amp; fired heaters for RQ5.R5</a:t>
            </a:r>
          </a:p>
          <a:p>
            <a:pPr marL="228600" indent="-228600" algn="l">
              <a:buFont typeface="+mj-lt"/>
              <a:buAutoNum type="arabicPeriod"/>
            </a:pPr>
            <a:r>
              <a:rPr lang="en-GB" sz="700">
                <a:solidFill>
                  <a:srgbClr val="FF0000"/>
                </a:solidFill>
              </a:rPr>
              <a:t>Trigger of </a:t>
            </a:r>
            <a:r>
              <a:rPr lang="en-GB" sz="700" err="1">
                <a:solidFill>
                  <a:srgbClr val="FF0000"/>
                </a:solidFill>
              </a:rPr>
              <a:t>nQPS</a:t>
            </a:r>
            <a:r>
              <a:rPr lang="en-GB" sz="700">
                <a:solidFill>
                  <a:srgbClr val="FF0000"/>
                </a:solidFill>
              </a:rPr>
              <a:t> in sector12. </a:t>
            </a:r>
          </a:p>
          <a:p>
            <a:pPr marL="228600" indent="-228600" algn="l">
              <a:buFont typeface="+mj-lt"/>
              <a:buAutoNum type="arabicPeriod"/>
            </a:pPr>
            <a:r>
              <a:rPr lang="en-GB" sz="700">
                <a:solidFill>
                  <a:srgbClr val="FF0000"/>
                </a:solidFill>
              </a:rPr>
              <a:t>QPS resets after S23 quench recovery</a:t>
            </a:r>
          </a:p>
          <a:p>
            <a:pPr marL="228600" indent="-228600" algn="l">
              <a:buFont typeface="+mj-lt"/>
              <a:buAutoNum type="arabicPeriod"/>
            </a:pPr>
            <a:r>
              <a:rPr lang="en-GB" sz="700">
                <a:solidFill>
                  <a:srgbClr val="FF0000"/>
                </a:solidFill>
              </a:rPr>
              <a:t>R2E suspect communication issue on MB.B9R1</a:t>
            </a:r>
          </a:p>
          <a:p>
            <a:pPr marL="228600" indent="-228600" algn="l">
              <a:buFont typeface="+mj-lt"/>
              <a:buAutoNum type="arabicPeriod"/>
            </a:pPr>
            <a:r>
              <a:rPr lang="en-GB" sz="700">
                <a:solidFill>
                  <a:srgbClr val="FF0000"/>
                </a:solidFill>
              </a:rPr>
              <a:t>Lost communication with MB.C17L5</a:t>
            </a:r>
          </a:p>
          <a:p>
            <a:pPr marL="228600" indent="-228600" algn="l">
              <a:buFont typeface="+mj-lt"/>
              <a:buAutoNum type="arabicPeriod"/>
            </a:pPr>
            <a:r>
              <a:rPr lang="en-GB" sz="700">
                <a:solidFill>
                  <a:srgbClr val="FF0000"/>
                </a:solidFill>
              </a:rPr>
              <a:t>possible circuit breaker fault on RQ5.R4</a:t>
            </a:r>
          </a:p>
          <a:p>
            <a:pPr marL="228600" indent="-228600" algn="l">
              <a:buFont typeface="+mj-lt"/>
              <a:buAutoNum type="arabicPeriod"/>
            </a:pPr>
            <a:r>
              <a:rPr lang="en-GB" sz="700">
                <a:solidFill>
                  <a:srgbClr val="FF0000"/>
                </a:solidFill>
              </a:rPr>
              <a:t>bit flip (suspected R2E) in </a:t>
            </a:r>
            <a:r>
              <a:rPr lang="en-GB" sz="700" err="1">
                <a:solidFill>
                  <a:srgbClr val="FF0000"/>
                </a:solidFill>
              </a:rPr>
              <a:t>nQPS</a:t>
            </a:r>
            <a:r>
              <a:rPr lang="en-GB" sz="700">
                <a:solidFill>
                  <a:srgbClr val="FF0000"/>
                </a:solidFill>
              </a:rPr>
              <a:t> board 28R8</a:t>
            </a:r>
          </a:p>
          <a:p>
            <a:pPr marL="228600" indent="-228600" algn="l">
              <a:buFont typeface="+mj-lt"/>
              <a:buAutoNum type="arabicPeriod"/>
            </a:pPr>
            <a:r>
              <a:rPr lang="en-GB" sz="700">
                <a:solidFill>
                  <a:srgbClr val="FF0000"/>
                </a:solidFill>
              </a:rPr>
              <a:t>Blocked communication board type DQAMG, most likely by R2E</a:t>
            </a:r>
          </a:p>
          <a:p>
            <a:pPr marL="228600" indent="-228600" algn="l">
              <a:buFont typeface="+mj-lt"/>
              <a:buAutoNum type="arabicPeriod"/>
            </a:pPr>
            <a:endParaRPr lang="en-GB" sz="1000">
              <a:solidFill>
                <a:srgbClr val="FF0000"/>
              </a:solidFill>
            </a:endParaRPr>
          </a:p>
        </p:txBody>
      </p:sp>
    </p:spTree>
    <p:extLst>
      <p:ext uri="{BB962C8B-B14F-4D97-AF65-F5344CB8AC3E}">
        <p14:creationId xmlns:p14="http://schemas.microsoft.com/office/powerpoint/2010/main" val="20085257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9A41FE-B31B-4A48-D3E6-18D606485152}"/>
              </a:ext>
            </a:extLst>
          </p:cNvPr>
          <p:cNvSpPr>
            <a:spLocks noGrp="1"/>
          </p:cNvSpPr>
          <p:nvPr>
            <p:ph type="dt" sz="half" idx="10"/>
          </p:nvPr>
        </p:nvSpPr>
        <p:spPr/>
        <p:txBody>
          <a:bodyPr/>
          <a:lstStyle/>
          <a:p>
            <a:fld id="{65484473-5583-4942-93F2-FDCDAFCA7520}" type="datetime1">
              <a:rPr lang="de-CH" smtClean="0"/>
              <a:t>07.03.2025</a:t>
            </a:fld>
            <a:endParaRPr lang="en-US"/>
          </a:p>
        </p:txBody>
      </p:sp>
      <p:sp>
        <p:nvSpPr>
          <p:cNvPr id="3" name="Footer Placeholder 2">
            <a:extLst>
              <a:ext uri="{FF2B5EF4-FFF2-40B4-BE49-F238E27FC236}">
                <a16:creationId xmlns:a16="http://schemas.microsoft.com/office/drawing/2014/main" id="{A4FA6998-7459-B7DC-D740-3ED4A4A73E6B}"/>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1DFBBE02-6582-2957-C13F-3971FE8C88B7}"/>
              </a:ext>
            </a:extLst>
          </p:cNvPr>
          <p:cNvSpPr>
            <a:spLocks noGrp="1"/>
          </p:cNvSpPr>
          <p:nvPr>
            <p:ph type="sldNum" sz="quarter" idx="12"/>
          </p:nvPr>
        </p:nvSpPr>
        <p:spPr/>
        <p:txBody>
          <a:bodyPr/>
          <a:lstStyle/>
          <a:p>
            <a:fld id="{36B5EA5A-BC32-A742-B11B-8E7414D5B535}" type="slidenum">
              <a:rPr lang="en-US" smtClean="0"/>
              <a:pPr/>
              <a:t>41</a:t>
            </a:fld>
            <a:endParaRPr lang="en-US"/>
          </a:p>
        </p:txBody>
      </p:sp>
      <p:pic>
        <p:nvPicPr>
          <p:cNvPr id="16" name="Picture 15">
            <a:extLst>
              <a:ext uri="{FF2B5EF4-FFF2-40B4-BE49-F238E27FC236}">
                <a16:creationId xmlns:a16="http://schemas.microsoft.com/office/drawing/2014/main" id="{9537E169-DF38-F732-6C34-776B709E4733}"/>
              </a:ext>
            </a:extLst>
          </p:cNvPr>
          <p:cNvPicPr>
            <a:picLocks noChangeAspect="1"/>
          </p:cNvPicPr>
          <p:nvPr/>
        </p:nvPicPr>
        <p:blipFill>
          <a:blip r:embed="rId3"/>
          <a:stretch>
            <a:fillRect/>
          </a:stretch>
        </p:blipFill>
        <p:spPr>
          <a:xfrm>
            <a:off x="830031" y="254694"/>
            <a:ext cx="9690140" cy="5644661"/>
          </a:xfrm>
          <a:prstGeom prst="rect">
            <a:avLst/>
          </a:prstGeom>
        </p:spPr>
      </p:pic>
      <p:sp>
        <p:nvSpPr>
          <p:cNvPr id="5" name="TextBox 4">
            <a:extLst>
              <a:ext uri="{FF2B5EF4-FFF2-40B4-BE49-F238E27FC236}">
                <a16:creationId xmlns:a16="http://schemas.microsoft.com/office/drawing/2014/main" id="{77E7E4D1-CE5B-0C18-84F6-DEBFC7337EF5}"/>
              </a:ext>
            </a:extLst>
          </p:cNvPr>
          <p:cNvSpPr txBox="1"/>
          <p:nvPr/>
        </p:nvSpPr>
        <p:spPr>
          <a:xfrm>
            <a:off x="10546080" y="4680082"/>
            <a:ext cx="1645920" cy="848521"/>
          </a:xfrm>
          <a:prstGeom prst="rect">
            <a:avLst/>
          </a:prstGeom>
          <a:noFill/>
        </p:spPr>
        <p:txBody>
          <a:bodyPr wrap="square" rtlCol="0">
            <a:spAutoFit/>
          </a:bodyPr>
          <a:lstStyle/>
          <a:p>
            <a:r>
              <a:rPr lang="en-GB" sz="1600" b="1">
                <a:solidFill>
                  <a:srgbClr val="C00000"/>
                </a:solidFill>
              </a:rPr>
              <a:t>Same % in stable beams as last year</a:t>
            </a:r>
          </a:p>
        </p:txBody>
      </p:sp>
    </p:spTree>
    <p:extLst>
      <p:ext uri="{BB962C8B-B14F-4D97-AF65-F5344CB8AC3E}">
        <p14:creationId xmlns:p14="http://schemas.microsoft.com/office/powerpoint/2010/main" val="18613724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CF39C3-3BF6-85E5-E6FB-616281A47F4E}"/>
              </a:ext>
            </a:extLst>
          </p:cNvPr>
          <p:cNvSpPr>
            <a:spLocks noGrp="1"/>
          </p:cNvSpPr>
          <p:nvPr>
            <p:ph type="dt" sz="half" idx="10"/>
          </p:nvPr>
        </p:nvSpPr>
        <p:spPr/>
        <p:txBody>
          <a:bodyPr/>
          <a:lstStyle/>
          <a:p>
            <a:fld id="{EBA5AAEF-226C-1C4A-9000-3767442ACD1B}" type="datetime1">
              <a:rPr lang="de-CH" smtClean="0"/>
              <a:t>07.03.2025</a:t>
            </a:fld>
            <a:endParaRPr lang="en-US"/>
          </a:p>
        </p:txBody>
      </p:sp>
      <p:sp>
        <p:nvSpPr>
          <p:cNvPr id="3" name="Footer Placeholder 2">
            <a:extLst>
              <a:ext uri="{FF2B5EF4-FFF2-40B4-BE49-F238E27FC236}">
                <a16:creationId xmlns:a16="http://schemas.microsoft.com/office/drawing/2014/main" id="{BDE8297D-B99F-4280-B536-09EE3A5800E0}"/>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2F566D38-43D7-4D94-A818-76D8EEC3C006}"/>
              </a:ext>
            </a:extLst>
          </p:cNvPr>
          <p:cNvSpPr>
            <a:spLocks noGrp="1"/>
          </p:cNvSpPr>
          <p:nvPr>
            <p:ph type="sldNum" sz="quarter" idx="12"/>
          </p:nvPr>
        </p:nvSpPr>
        <p:spPr/>
        <p:txBody>
          <a:bodyPr/>
          <a:lstStyle/>
          <a:p>
            <a:fld id="{36B5EA5A-BC32-A742-B11B-8E7414D5B535}" type="slidenum">
              <a:rPr lang="en-US" smtClean="0"/>
              <a:pPr/>
              <a:t>42</a:t>
            </a:fld>
            <a:endParaRPr lang="en-US"/>
          </a:p>
        </p:txBody>
      </p:sp>
      <p:pic>
        <p:nvPicPr>
          <p:cNvPr id="6" name="Picture 5" descr="A screenshot of a graph&#10;&#10;Description automatically generated">
            <a:extLst>
              <a:ext uri="{FF2B5EF4-FFF2-40B4-BE49-F238E27FC236}">
                <a16:creationId xmlns:a16="http://schemas.microsoft.com/office/drawing/2014/main" id="{F1004160-B586-5540-B8B1-1F5E6EFCA3CA}"/>
              </a:ext>
            </a:extLst>
          </p:cNvPr>
          <p:cNvPicPr>
            <a:picLocks noChangeAspect="1"/>
          </p:cNvPicPr>
          <p:nvPr/>
        </p:nvPicPr>
        <p:blipFill>
          <a:blip r:embed="rId2"/>
          <a:stretch>
            <a:fillRect/>
          </a:stretch>
        </p:blipFill>
        <p:spPr>
          <a:xfrm>
            <a:off x="826680" y="0"/>
            <a:ext cx="10538639" cy="6858000"/>
          </a:xfrm>
          <a:prstGeom prst="rect">
            <a:avLst/>
          </a:prstGeom>
        </p:spPr>
      </p:pic>
      <p:sp>
        <p:nvSpPr>
          <p:cNvPr id="7" name="TextBox 6">
            <a:extLst>
              <a:ext uri="{FF2B5EF4-FFF2-40B4-BE49-F238E27FC236}">
                <a16:creationId xmlns:a16="http://schemas.microsoft.com/office/drawing/2014/main" id="{EBFFA754-1390-6D3C-AFEA-04AFBA389CF2}"/>
              </a:ext>
            </a:extLst>
          </p:cNvPr>
          <p:cNvSpPr txBox="1"/>
          <p:nvPr/>
        </p:nvSpPr>
        <p:spPr>
          <a:xfrm>
            <a:off x="1284500" y="2958667"/>
            <a:ext cx="1588555" cy="1384995"/>
          </a:xfrm>
          <a:prstGeom prst="rect">
            <a:avLst/>
          </a:prstGeom>
          <a:noFill/>
        </p:spPr>
        <p:txBody>
          <a:bodyPr wrap="square">
            <a:spAutoFit/>
          </a:bodyPr>
          <a:lstStyle/>
          <a:p>
            <a:r>
              <a:rPr lang="en-GB" sz="1400">
                <a:solidFill>
                  <a:srgbClr val="FF0000"/>
                </a:solidFill>
              </a:rPr>
              <a:t>Several long target problems. </a:t>
            </a:r>
          </a:p>
          <a:p>
            <a:r>
              <a:rPr lang="en-GB" sz="1400">
                <a:solidFill>
                  <a:srgbClr val="FF0000"/>
                </a:solidFill>
              </a:rPr>
              <a:t>E.g. target 813, 818, 861 broken</a:t>
            </a:r>
            <a:endParaRPr lang="en-GB" sz="1400">
              <a:solidFill>
                <a:srgbClr val="FF0000"/>
              </a:solidFill>
              <a:effectLst/>
            </a:endParaRPr>
          </a:p>
          <a:p>
            <a:br>
              <a:rPr lang="en-GB" sz="1400" b="0" i="1">
                <a:solidFill>
                  <a:srgbClr val="FF0000"/>
                </a:solidFill>
                <a:effectLst/>
                <a:latin typeface="FontAwesome"/>
              </a:rPr>
            </a:br>
            <a:endParaRPr lang="en-US" sz="1400">
              <a:solidFill>
                <a:srgbClr val="FF0000"/>
              </a:solidFill>
            </a:endParaRPr>
          </a:p>
        </p:txBody>
      </p:sp>
      <p:sp>
        <p:nvSpPr>
          <p:cNvPr id="9" name="TextBox 8">
            <a:extLst>
              <a:ext uri="{FF2B5EF4-FFF2-40B4-BE49-F238E27FC236}">
                <a16:creationId xmlns:a16="http://schemas.microsoft.com/office/drawing/2014/main" id="{7619060C-AD47-5D5D-9477-0C0C98938B13}"/>
              </a:ext>
            </a:extLst>
          </p:cNvPr>
          <p:cNvSpPr txBox="1"/>
          <p:nvPr/>
        </p:nvSpPr>
        <p:spPr>
          <a:xfrm>
            <a:off x="3403906" y="2967335"/>
            <a:ext cx="1588555" cy="1169551"/>
          </a:xfrm>
          <a:prstGeom prst="rect">
            <a:avLst/>
          </a:prstGeom>
          <a:noFill/>
        </p:spPr>
        <p:txBody>
          <a:bodyPr wrap="square">
            <a:spAutoFit/>
          </a:bodyPr>
          <a:lstStyle/>
          <a:p>
            <a:pPr algn="r"/>
            <a:r>
              <a:rPr lang="en-GB" sz="1400">
                <a:solidFill>
                  <a:srgbClr val="FF0000"/>
                </a:solidFill>
                <a:effectLst/>
              </a:rPr>
              <a:t>2024: Clamping not tight enough: Vacuum leak</a:t>
            </a:r>
          </a:p>
          <a:p>
            <a:pPr algn="r"/>
            <a:br>
              <a:rPr lang="en-GB" sz="1400" b="0" i="1">
                <a:solidFill>
                  <a:srgbClr val="FF0000"/>
                </a:solidFill>
                <a:effectLst/>
                <a:latin typeface="FontAwesome"/>
              </a:rPr>
            </a:br>
            <a:endParaRPr lang="en-US" sz="1400">
              <a:solidFill>
                <a:srgbClr val="FF0000"/>
              </a:solidFill>
            </a:endParaRPr>
          </a:p>
        </p:txBody>
      </p:sp>
      <p:sp>
        <p:nvSpPr>
          <p:cNvPr id="11" name="TextBox 10">
            <a:extLst>
              <a:ext uri="{FF2B5EF4-FFF2-40B4-BE49-F238E27FC236}">
                <a16:creationId xmlns:a16="http://schemas.microsoft.com/office/drawing/2014/main" id="{C23AF449-EAD7-C140-1413-29619886AF9C}"/>
              </a:ext>
            </a:extLst>
          </p:cNvPr>
          <p:cNvSpPr txBox="1"/>
          <p:nvPr/>
        </p:nvSpPr>
        <p:spPr>
          <a:xfrm>
            <a:off x="5363737" y="2967335"/>
            <a:ext cx="1750741" cy="646331"/>
          </a:xfrm>
          <a:prstGeom prst="rect">
            <a:avLst/>
          </a:prstGeom>
          <a:noFill/>
        </p:spPr>
        <p:txBody>
          <a:bodyPr wrap="square">
            <a:spAutoFit/>
          </a:bodyPr>
          <a:lstStyle/>
          <a:p>
            <a:r>
              <a:rPr lang="en-GB" sz="1200">
                <a:solidFill>
                  <a:srgbClr val="FF0000"/>
                </a:solidFill>
              </a:rPr>
              <a:t>18/09: Robot stuck in faraday cage (same problem as in GPS)</a:t>
            </a:r>
            <a:endParaRPr lang="en-GB" sz="1200">
              <a:solidFill>
                <a:srgbClr val="FF0000"/>
              </a:solidFill>
              <a:effectLst/>
            </a:endParaRPr>
          </a:p>
        </p:txBody>
      </p:sp>
      <p:sp>
        <p:nvSpPr>
          <p:cNvPr id="13" name="TextBox 12">
            <a:extLst>
              <a:ext uri="{FF2B5EF4-FFF2-40B4-BE49-F238E27FC236}">
                <a16:creationId xmlns:a16="http://schemas.microsoft.com/office/drawing/2014/main" id="{F3BF1E22-1FFE-626F-19BF-10522D71F770}"/>
              </a:ext>
            </a:extLst>
          </p:cNvPr>
          <p:cNvSpPr txBox="1"/>
          <p:nvPr/>
        </p:nvSpPr>
        <p:spPr>
          <a:xfrm>
            <a:off x="7396600" y="2967335"/>
            <a:ext cx="1773923" cy="1384995"/>
          </a:xfrm>
          <a:prstGeom prst="rect">
            <a:avLst/>
          </a:prstGeom>
          <a:noFill/>
        </p:spPr>
        <p:txBody>
          <a:bodyPr wrap="square">
            <a:spAutoFit/>
          </a:bodyPr>
          <a:lstStyle/>
          <a:p>
            <a:r>
              <a:rPr lang="en-US" sz="1400">
                <a:solidFill>
                  <a:srgbClr val="FF0000"/>
                </a:solidFill>
              </a:rPr>
              <a:t>Wk21: Issues cycling HRS separator magnets.</a:t>
            </a:r>
          </a:p>
          <a:p>
            <a:r>
              <a:rPr lang="en-US" sz="1400">
                <a:solidFill>
                  <a:srgbClr val="FF0000"/>
                </a:solidFill>
              </a:rPr>
              <a:t>19/06: </a:t>
            </a:r>
            <a:r>
              <a:rPr lang="en-US" sz="1400" err="1">
                <a:solidFill>
                  <a:srgbClr val="FF0000"/>
                </a:solidFill>
              </a:rPr>
              <a:t>Teslameter</a:t>
            </a:r>
            <a:r>
              <a:rPr lang="en-US" sz="1400">
                <a:solidFill>
                  <a:srgbClr val="FF0000"/>
                </a:solidFill>
              </a:rPr>
              <a:t> MAG90 failure.</a:t>
            </a:r>
          </a:p>
          <a:p>
            <a:endParaRPr lang="en-US" sz="1400">
              <a:solidFill>
                <a:srgbClr val="FF0000"/>
              </a:solidFill>
            </a:endParaRPr>
          </a:p>
        </p:txBody>
      </p:sp>
      <p:sp>
        <p:nvSpPr>
          <p:cNvPr id="5" name="TextBox 4">
            <a:extLst>
              <a:ext uri="{FF2B5EF4-FFF2-40B4-BE49-F238E27FC236}">
                <a16:creationId xmlns:a16="http://schemas.microsoft.com/office/drawing/2014/main" id="{7C6822FD-395A-86BA-D0FD-5FBD05DD202B}"/>
              </a:ext>
            </a:extLst>
          </p:cNvPr>
          <p:cNvSpPr txBox="1"/>
          <p:nvPr/>
        </p:nvSpPr>
        <p:spPr>
          <a:xfrm>
            <a:off x="7963505" y="2140336"/>
            <a:ext cx="2050741" cy="215444"/>
          </a:xfrm>
          <a:prstGeom prst="rect">
            <a:avLst/>
          </a:prstGeom>
          <a:noFill/>
        </p:spPr>
        <p:txBody>
          <a:bodyPr wrap="square" lIns="0" tIns="0" rIns="0" bIns="0" rtlCol="0">
            <a:spAutoFit/>
          </a:bodyPr>
          <a:lstStyle/>
          <a:p>
            <a:pPr algn="l"/>
            <a:r>
              <a:rPr lang="en-GB" sz="1400" dirty="0">
                <a:solidFill>
                  <a:srgbClr val="C00000"/>
                </a:solidFill>
              </a:rPr>
              <a:t>Slow upward trend</a:t>
            </a:r>
          </a:p>
        </p:txBody>
      </p:sp>
    </p:spTree>
    <p:extLst>
      <p:ext uri="{BB962C8B-B14F-4D97-AF65-F5344CB8AC3E}">
        <p14:creationId xmlns:p14="http://schemas.microsoft.com/office/powerpoint/2010/main" val="14745714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ACC281-9D94-95E4-6E92-DA603C3ABF13}"/>
              </a:ext>
            </a:extLst>
          </p:cNvPr>
          <p:cNvSpPr>
            <a:spLocks noGrp="1"/>
          </p:cNvSpPr>
          <p:nvPr>
            <p:ph type="dt" sz="half" idx="10"/>
          </p:nvPr>
        </p:nvSpPr>
        <p:spPr/>
        <p:txBody>
          <a:bodyPr/>
          <a:lstStyle/>
          <a:p>
            <a:fld id="{6143233A-D5AF-C746-8D46-029957950C73}" type="datetime1">
              <a:rPr lang="de-CH" smtClean="0"/>
              <a:t>07.03.2025</a:t>
            </a:fld>
            <a:endParaRPr lang="en-US"/>
          </a:p>
        </p:txBody>
      </p:sp>
      <p:sp>
        <p:nvSpPr>
          <p:cNvPr id="3" name="Footer Placeholder 2">
            <a:extLst>
              <a:ext uri="{FF2B5EF4-FFF2-40B4-BE49-F238E27FC236}">
                <a16:creationId xmlns:a16="http://schemas.microsoft.com/office/drawing/2014/main" id="{4CE13FD1-D12B-FAC7-0C1D-AB82434F3753}"/>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247A19EF-7A33-1508-2A58-2A75D95E3F6C}"/>
              </a:ext>
            </a:extLst>
          </p:cNvPr>
          <p:cNvSpPr>
            <a:spLocks noGrp="1"/>
          </p:cNvSpPr>
          <p:nvPr>
            <p:ph type="sldNum" sz="quarter" idx="12"/>
          </p:nvPr>
        </p:nvSpPr>
        <p:spPr/>
        <p:txBody>
          <a:bodyPr/>
          <a:lstStyle/>
          <a:p>
            <a:fld id="{36B5EA5A-BC32-A742-B11B-8E7414D5B535}" type="slidenum">
              <a:rPr lang="en-US" smtClean="0"/>
              <a:pPr/>
              <a:t>43</a:t>
            </a:fld>
            <a:endParaRPr lang="en-US"/>
          </a:p>
        </p:txBody>
      </p:sp>
      <p:pic>
        <p:nvPicPr>
          <p:cNvPr id="6" name="Picture 5" descr="A graph of numbers and a number of objects&#10;&#10;Description automatically generated with medium confidence">
            <a:extLst>
              <a:ext uri="{FF2B5EF4-FFF2-40B4-BE49-F238E27FC236}">
                <a16:creationId xmlns:a16="http://schemas.microsoft.com/office/drawing/2014/main" id="{0CAB4CCA-45C9-4B98-1405-B7185567B561}"/>
              </a:ext>
            </a:extLst>
          </p:cNvPr>
          <p:cNvPicPr>
            <a:picLocks noChangeAspect="1"/>
          </p:cNvPicPr>
          <p:nvPr/>
        </p:nvPicPr>
        <p:blipFill>
          <a:blip r:embed="rId2"/>
          <a:stretch>
            <a:fillRect/>
          </a:stretch>
        </p:blipFill>
        <p:spPr>
          <a:xfrm>
            <a:off x="1" y="0"/>
            <a:ext cx="10424311" cy="5486400"/>
          </a:xfrm>
          <a:prstGeom prst="rect">
            <a:avLst/>
          </a:prstGeom>
        </p:spPr>
      </p:pic>
      <p:sp>
        <p:nvSpPr>
          <p:cNvPr id="7" name="Content Placeholder 1">
            <a:extLst>
              <a:ext uri="{FF2B5EF4-FFF2-40B4-BE49-F238E27FC236}">
                <a16:creationId xmlns:a16="http://schemas.microsoft.com/office/drawing/2014/main" id="{D6D7F4F9-A451-1A4E-B03C-89550EF9293B}"/>
              </a:ext>
            </a:extLst>
          </p:cNvPr>
          <p:cNvSpPr txBox="1">
            <a:spLocks/>
          </p:cNvSpPr>
          <p:nvPr/>
        </p:nvSpPr>
        <p:spPr>
          <a:xfrm>
            <a:off x="363794" y="5591796"/>
            <a:ext cx="11267768" cy="711830"/>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t>Volatility due to few long faults.</a:t>
            </a:r>
          </a:p>
        </p:txBody>
      </p:sp>
    </p:spTree>
    <p:extLst>
      <p:ext uri="{BB962C8B-B14F-4D97-AF65-F5344CB8AC3E}">
        <p14:creationId xmlns:p14="http://schemas.microsoft.com/office/powerpoint/2010/main" val="23806059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BB660C-3C21-D4A2-88EB-066A7B60EEF8}"/>
              </a:ext>
            </a:extLst>
          </p:cNvPr>
          <p:cNvSpPr>
            <a:spLocks noGrp="1"/>
          </p:cNvSpPr>
          <p:nvPr>
            <p:ph type="dt" sz="half" idx="10"/>
          </p:nvPr>
        </p:nvSpPr>
        <p:spPr/>
        <p:txBody>
          <a:bodyPr/>
          <a:lstStyle/>
          <a:p>
            <a:fld id="{531F0C36-99E6-6D46-82DF-5F6314205C3A}" type="datetime1">
              <a:rPr lang="de-CH" smtClean="0"/>
              <a:t>07.03.2025</a:t>
            </a:fld>
            <a:endParaRPr lang="en-US"/>
          </a:p>
        </p:txBody>
      </p:sp>
      <p:sp>
        <p:nvSpPr>
          <p:cNvPr id="3" name="Footer Placeholder 2">
            <a:extLst>
              <a:ext uri="{FF2B5EF4-FFF2-40B4-BE49-F238E27FC236}">
                <a16:creationId xmlns:a16="http://schemas.microsoft.com/office/drawing/2014/main" id="{50AE25A1-FA37-340A-BDE2-CF5054D4EF65}"/>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60B738C3-84AC-208B-03BA-A6F39187142E}"/>
              </a:ext>
            </a:extLst>
          </p:cNvPr>
          <p:cNvSpPr>
            <a:spLocks noGrp="1"/>
          </p:cNvSpPr>
          <p:nvPr>
            <p:ph type="sldNum" sz="quarter" idx="12"/>
          </p:nvPr>
        </p:nvSpPr>
        <p:spPr/>
        <p:txBody>
          <a:bodyPr/>
          <a:lstStyle/>
          <a:p>
            <a:fld id="{36B5EA5A-BC32-A742-B11B-8E7414D5B535}" type="slidenum">
              <a:rPr lang="en-US" smtClean="0"/>
              <a:pPr/>
              <a:t>44</a:t>
            </a:fld>
            <a:endParaRPr lang="en-US"/>
          </a:p>
        </p:txBody>
      </p:sp>
      <p:pic>
        <p:nvPicPr>
          <p:cNvPr id="6" name="Picture 5" descr="A screenshot of a graph&#10;&#10;Description automatically generated">
            <a:extLst>
              <a:ext uri="{FF2B5EF4-FFF2-40B4-BE49-F238E27FC236}">
                <a16:creationId xmlns:a16="http://schemas.microsoft.com/office/drawing/2014/main" id="{8201BDE3-399C-AB5A-5C32-5925CFD12F4C}"/>
              </a:ext>
            </a:extLst>
          </p:cNvPr>
          <p:cNvPicPr>
            <a:picLocks noChangeAspect="1"/>
          </p:cNvPicPr>
          <p:nvPr/>
        </p:nvPicPr>
        <p:blipFill>
          <a:blip r:embed="rId3"/>
          <a:stretch>
            <a:fillRect/>
          </a:stretch>
        </p:blipFill>
        <p:spPr>
          <a:xfrm>
            <a:off x="826023" y="0"/>
            <a:ext cx="10539953" cy="6858000"/>
          </a:xfrm>
          <a:prstGeom prst="rect">
            <a:avLst/>
          </a:prstGeom>
        </p:spPr>
      </p:pic>
      <p:sp>
        <p:nvSpPr>
          <p:cNvPr id="8" name="TextBox 7">
            <a:extLst>
              <a:ext uri="{FF2B5EF4-FFF2-40B4-BE49-F238E27FC236}">
                <a16:creationId xmlns:a16="http://schemas.microsoft.com/office/drawing/2014/main" id="{F00FBF99-AD63-4E81-D1B3-A87804E834DA}"/>
              </a:ext>
            </a:extLst>
          </p:cNvPr>
          <p:cNvSpPr txBox="1"/>
          <p:nvPr/>
        </p:nvSpPr>
        <p:spPr>
          <a:xfrm>
            <a:off x="1329783" y="2967335"/>
            <a:ext cx="1502627" cy="1384995"/>
          </a:xfrm>
          <a:prstGeom prst="rect">
            <a:avLst/>
          </a:prstGeom>
          <a:noFill/>
        </p:spPr>
        <p:txBody>
          <a:bodyPr wrap="square">
            <a:spAutoFit/>
          </a:bodyPr>
          <a:lstStyle/>
          <a:p>
            <a:r>
              <a:rPr lang="en-GB" sz="1200">
                <a:solidFill>
                  <a:srgbClr val="FF0000"/>
                </a:solidFill>
                <a:effectLst/>
              </a:rPr>
              <a:t>18/07/2024: Target #866 </a:t>
            </a:r>
            <a:r>
              <a:rPr lang="en-GB" sz="1200" err="1">
                <a:solidFill>
                  <a:srgbClr val="FF0000"/>
                </a:solidFill>
                <a:effectLst/>
              </a:rPr>
              <a:t>Sulfur</a:t>
            </a:r>
            <a:r>
              <a:rPr lang="en-GB" sz="1200">
                <a:solidFill>
                  <a:srgbClr val="FF0000"/>
                </a:solidFill>
                <a:effectLst/>
              </a:rPr>
              <a:t> dispenser heater on target not working</a:t>
            </a:r>
          </a:p>
          <a:p>
            <a:br>
              <a:rPr lang="en-GB" sz="1200" b="0" i="1">
                <a:solidFill>
                  <a:srgbClr val="FF0000"/>
                </a:solidFill>
                <a:effectLst/>
                <a:latin typeface="FontAwesome"/>
              </a:rPr>
            </a:br>
            <a:endParaRPr lang="en-US" sz="1200">
              <a:solidFill>
                <a:srgbClr val="FF0000"/>
              </a:solidFill>
            </a:endParaRPr>
          </a:p>
        </p:txBody>
      </p:sp>
      <p:sp>
        <p:nvSpPr>
          <p:cNvPr id="10" name="TextBox 9">
            <a:extLst>
              <a:ext uri="{FF2B5EF4-FFF2-40B4-BE49-F238E27FC236}">
                <a16:creationId xmlns:a16="http://schemas.microsoft.com/office/drawing/2014/main" id="{4D0679C6-5FF2-49BA-43DA-DC4A4B168AA3}"/>
              </a:ext>
            </a:extLst>
          </p:cNvPr>
          <p:cNvSpPr txBox="1"/>
          <p:nvPr/>
        </p:nvSpPr>
        <p:spPr>
          <a:xfrm>
            <a:off x="5449795" y="3024200"/>
            <a:ext cx="1686986" cy="1169551"/>
          </a:xfrm>
          <a:prstGeom prst="rect">
            <a:avLst/>
          </a:prstGeom>
          <a:noFill/>
        </p:spPr>
        <p:txBody>
          <a:bodyPr wrap="square">
            <a:spAutoFit/>
          </a:bodyPr>
          <a:lstStyle/>
          <a:p>
            <a:r>
              <a:rPr lang="en-GB" sz="1400">
                <a:solidFill>
                  <a:srgbClr val="FF0000"/>
                </a:solidFill>
                <a:effectLst/>
              </a:rPr>
              <a:t>02/09/2024: 18KV Power cut in the </a:t>
            </a:r>
            <a:r>
              <a:rPr lang="en-GB" sz="1400" err="1">
                <a:solidFill>
                  <a:srgbClr val="FF0000"/>
                </a:solidFill>
                <a:effectLst/>
              </a:rPr>
              <a:t>Meyrin</a:t>
            </a:r>
            <a:r>
              <a:rPr lang="en-GB" sz="1400">
                <a:solidFill>
                  <a:srgbClr val="FF0000"/>
                </a:solidFill>
                <a:effectLst/>
              </a:rPr>
              <a:t> site</a:t>
            </a:r>
          </a:p>
          <a:p>
            <a:br>
              <a:rPr lang="en-GB" sz="1400" b="0" i="1">
                <a:solidFill>
                  <a:srgbClr val="FF0000"/>
                </a:solidFill>
                <a:effectLst/>
                <a:latin typeface="FontAwesome"/>
              </a:rPr>
            </a:br>
            <a:endParaRPr lang="en-US" sz="1400">
              <a:solidFill>
                <a:srgbClr val="FF0000"/>
              </a:solidFill>
            </a:endParaRPr>
          </a:p>
        </p:txBody>
      </p:sp>
      <p:sp>
        <p:nvSpPr>
          <p:cNvPr id="11" name="TextBox 10">
            <a:extLst>
              <a:ext uri="{FF2B5EF4-FFF2-40B4-BE49-F238E27FC236}">
                <a16:creationId xmlns:a16="http://schemas.microsoft.com/office/drawing/2014/main" id="{D2B210C3-DAED-ACEF-A3F8-1FC9C1823A46}"/>
              </a:ext>
            </a:extLst>
          </p:cNvPr>
          <p:cNvSpPr txBox="1"/>
          <p:nvPr/>
        </p:nvSpPr>
        <p:spPr>
          <a:xfrm>
            <a:off x="3339985" y="2964510"/>
            <a:ext cx="1686986" cy="1169551"/>
          </a:xfrm>
          <a:prstGeom prst="rect">
            <a:avLst/>
          </a:prstGeom>
          <a:noFill/>
        </p:spPr>
        <p:txBody>
          <a:bodyPr wrap="square">
            <a:spAutoFit/>
          </a:bodyPr>
          <a:lstStyle/>
          <a:p>
            <a:r>
              <a:rPr lang="en-GB" sz="1400">
                <a:solidFill>
                  <a:srgbClr val="FF0000"/>
                </a:solidFill>
                <a:effectLst/>
              </a:rPr>
              <a:t>2024: mix of instabilities, trips &amp; interventions</a:t>
            </a:r>
          </a:p>
          <a:p>
            <a:br>
              <a:rPr lang="en-GB" sz="1400" b="0" i="1">
                <a:solidFill>
                  <a:srgbClr val="FF0000"/>
                </a:solidFill>
                <a:effectLst/>
                <a:latin typeface="FontAwesome"/>
              </a:rPr>
            </a:br>
            <a:endParaRPr lang="en-US" sz="1400">
              <a:solidFill>
                <a:srgbClr val="FF0000"/>
              </a:solidFill>
            </a:endParaRPr>
          </a:p>
        </p:txBody>
      </p:sp>
      <p:sp>
        <p:nvSpPr>
          <p:cNvPr id="12" name="TextBox 11">
            <a:extLst>
              <a:ext uri="{FF2B5EF4-FFF2-40B4-BE49-F238E27FC236}">
                <a16:creationId xmlns:a16="http://schemas.microsoft.com/office/drawing/2014/main" id="{C261CF51-C7D9-D9E2-B766-A3162B44D553}"/>
              </a:ext>
            </a:extLst>
          </p:cNvPr>
          <p:cNvSpPr txBox="1"/>
          <p:nvPr/>
        </p:nvSpPr>
        <p:spPr>
          <a:xfrm>
            <a:off x="7451068" y="2964509"/>
            <a:ext cx="1686986" cy="738664"/>
          </a:xfrm>
          <a:prstGeom prst="rect">
            <a:avLst/>
          </a:prstGeom>
          <a:noFill/>
        </p:spPr>
        <p:txBody>
          <a:bodyPr wrap="square">
            <a:spAutoFit/>
          </a:bodyPr>
          <a:lstStyle/>
          <a:p>
            <a:r>
              <a:rPr lang="en-GB" sz="1400">
                <a:solidFill>
                  <a:srgbClr val="FF0000"/>
                </a:solidFill>
                <a:effectLst/>
              </a:rPr>
              <a:t>2024: dominated by SC cavity trips</a:t>
            </a:r>
            <a:br>
              <a:rPr lang="en-GB" sz="1400" b="0" i="1">
                <a:solidFill>
                  <a:srgbClr val="FF0000"/>
                </a:solidFill>
                <a:effectLst/>
                <a:latin typeface="FontAwesome"/>
              </a:rPr>
            </a:br>
            <a:endParaRPr lang="en-US" sz="1400">
              <a:solidFill>
                <a:srgbClr val="FF0000"/>
              </a:solidFill>
            </a:endParaRPr>
          </a:p>
        </p:txBody>
      </p:sp>
      <p:sp>
        <p:nvSpPr>
          <p:cNvPr id="5" name="TextBox 4">
            <a:extLst>
              <a:ext uri="{FF2B5EF4-FFF2-40B4-BE49-F238E27FC236}">
                <a16:creationId xmlns:a16="http://schemas.microsoft.com/office/drawing/2014/main" id="{3ECBDEB9-032A-693A-5C21-E2AC3D31DCA2}"/>
              </a:ext>
            </a:extLst>
          </p:cNvPr>
          <p:cNvSpPr txBox="1"/>
          <p:nvPr/>
        </p:nvSpPr>
        <p:spPr>
          <a:xfrm>
            <a:off x="7963505" y="2175963"/>
            <a:ext cx="2050741" cy="215444"/>
          </a:xfrm>
          <a:prstGeom prst="rect">
            <a:avLst/>
          </a:prstGeom>
          <a:noFill/>
        </p:spPr>
        <p:txBody>
          <a:bodyPr wrap="square" lIns="0" tIns="0" rIns="0" bIns="0" rtlCol="0">
            <a:spAutoFit/>
          </a:bodyPr>
          <a:lstStyle/>
          <a:p>
            <a:pPr algn="l"/>
            <a:r>
              <a:rPr lang="en-GB" sz="1400" dirty="0">
                <a:solidFill>
                  <a:srgbClr val="C00000"/>
                </a:solidFill>
              </a:rPr>
              <a:t>Slow upward trend</a:t>
            </a:r>
          </a:p>
        </p:txBody>
      </p:sp>
    </p:spTree>
    <p:extLst>
      <p:ext uri="{BB962C8B-B14F-4D97-AF65-F5344CB8AC3E}">
        <p14:creationId xmlns:p14="http://schemas.microsoft.com/office/powerpoint/2010/main" val="225980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84B637-923A-F6AB-C747-B10712B125FF}"/>
              </a:ext>
            </a:extLst>
          </p:cNvPr>
          <p:cNvSpPr>
            <a:spLocks noGrp="1"/>
          </p:cNvSpPr>
          <p:nvPr>
            <p:ph type="dt" sz="half" idx="10"/>
          </p:nvPr>
        </p:nvSpPr>
        <p:spPr/>
        <p:txBody>
          <a:bodyPr/>
          <a:lstStyle/>
          <a:p>
            <a:fld id="{4C6D2D4E-C5F4-C34A-9701-757F1B04E2E5}" type="datetime1">
              <a:rPr lang="de-CH" smtClean="0"/>
              <a:t>07.03.2025</a:t>
            </a:fld>
            <a:endParaRPr lang="en-US"/>
          </a:p>
        </p:txBody>
      </p:sp>
      <p:sp>
        <p:nvSpPr>
          <p:cNvPr id="3" name="Footer Placeholder 2">
            <a:extLst>
              <a:ext uri="{FF2B5EF4-FFF2-40B4-BE49-F238E27FC236}">
                <a16:creationId xmlns:a16="http://schemas.microsoft.com/office/drawing/2014/main" id="{AFA07D3D-2504-CA60-6B93-61FFF42B9CD0}"/>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5383DBD8-8128-B12E-265F-3933BBDE3A38}"/>
              </a:ext>
            </a:extLst>
          </p:cNvPr>
          <p:cNvSpPr>
            <a:spLocks noGrp="1"/>
          </p:cNvSpPr>
          <p:nvPr>
            <p:ph type="sldNum" sz="quarter" idx="12"/>
          </p:nvPr>
        </p:nvSpPr>
        <p:spPr/>
        <p:txBody>
          <a:bodyPr/>
          <a:lstStyle/>
          <a:p>
            <a:fld id="{36B5EA5A-BC32-A742-B11B-8E7414D5B535}" type="slidenum">
              <a:rPr lang="en-US" smtClean="0"/>
              <a:pPr/>
              <a:t>45</a:t>
            </a:fld>
            <a:endParaRPr lang="en-US"/>
          </a:p>
        </p:txBody>
      </p:sp>
      <p:pic>
        <p:nvPicPr>
          <p:cNvPr id="6" name="Picture 5" descr="A graph with numbers and colored bars&#10;&#10;Description automatically generated with medium confidence">
            <a:extLst>
              <a:ext uri="{FF2B5EF4-FFF2-40B4-BE49-F238E27FC236}">
                <a16:creationId xmlns:a16="http://schemas.microsoft.com/office/drawing/2014/main" id="{0D85859A-B1AE-F947-3330-5F681FECA27B}"/>
              </a:ext>
            </a:extLst>
          </p:cNvPr>
          <p:cNvPicPr>
            <a:picLocks noChangeAspect="1"/>
          </p:cNvPicPr>
          <p:nvPr/>
        </p:nvPicPr>
        <p:blipFill>
          <a:blip r:embed="rId2"/>
          <a:stretch>
            <a:fillRect/>
          </a:stretch>
        </p:blipFill>
        <p:spPr>
          <a:xfrm>
            <a:off x="1" y="8756"/>
            <a:ext cx="10424311" cy="5486400"/>
          </a:xfrm>
          <a:prstGeom prst="rect">
            <a:avLst/>
          </a:prstGeom>
        </p:spPr>
      </p:pic>
      <p:sp>
        <p:nvSpPr>
          <p:cNvPr id="7" name="Content Placeholder 1">
            <a:extLst>
              <a:ext uri="{FF2B5EF4-FFF2-40B4-BE49-F238E27FC236}">
                <a16:creationId xmlns:a16="http://schemas.microsoft.com/office/drawing/2014/main" id="{D4A1070B-C205-50A6-DD87-205F9AA8B10A}"/>
              </a:ext>
            </a:extLst>
          </p:cNvPr>
          <p:cNvSpPr txBox="1">
            <a:spLocks/>
          </p:cNvSpPr>
          <p:nvPr/>
        </p:nvSpPr>
        <p:spPr>
          <a:xfrm>
            <a:off x="363794" y="5591796"/>
            <a:ext cx="11267768" cy="711830"/>
          </a:xfrm>
          <a:prstGeom prst="rect">
            <a:avLst/>
          </a:prstGeom>
        </p:spPr>
        <p:txBody>
          <a:bodyPr>
            <a:normAutofit fontScale="77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t>2024 main contribution is few long faults.</a:t>
            </a:r>
          </a:p>
          <a:p>
            <a:pPr>
              <a:lnSpc>
                <a:spcPct val="120000"/>
              </a:lnSpc>
            </a:pPr>
            <a:r>
              <a:rPr lang="en-US" dirty="0"/>
              <a:t>(SC cavity trips not recorded one by one, but by placeholder faults reflecting weekly downtime)</a:t>
            </a:r>
          </a:p>
        </p:txBody>
      </p:sp>
    </p:spTree>
    <p:extLst>
      <p:ext uri="{BB962C8B-B14F-4D97-AF65-F5344CB8AC3E}">
        <p14:creationId xmlns:p14="http://schemas.microsoft.com/office/powerpoint/2010/main" val="1176546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0E7943-C05D-C351-EF34-C7662903F98B}"/>
              </a:ext>
            </a:extLst>
          </p:cNvPr>
          <p:cNvPicPr>
            <a:picLocks noChangeAspect="1"/>
          </p:cNvPicPr>
          <p:nvPr/>
        </p:nvPicPr>
        <p:blipFill>
          <a:blip r:embed="rId2"/>
          <a:stretch>
            <a:fillRect/>
          </a:stretch>
        </p:blipFill>
        <p:spPr>
          <a:xfrm>
            <a:off x="6314752" y="0"/>
            <a:ext cx="5877248" cy="6858000"/>
          </a:xfrm>
          <a:prstGeom prst="rect">
            <a:avLst/>
          </a:prstGeom>
        </p:spPr>
      </p:pic>
      <p:sp>
        <p:nvSpPr>
          <p:cNvPr id="2" name="Title 1">
            <a:extLst>
              <a:ext uri="{FF2B5EF4-FFF2-40B4-BE49-F238E27FC236}">
                <a16:creationId xmlns:a16="http://schemas.microsoft.com/office/drawing/2014/main" id="{25CB36DD-9BB6-075F-3C9E-35A8DB18831D}"/>
              </a:ext>
            </a:extLst>
          </p:cNvPr>
          <p:cNvSpPr>
            <a:spLocks noGrp="1"/>
          </p:cNvSpPr>
          <p:nvPr>
            <p:ph type="title"/>
          </p:nvPr>
        </p:nvSpPr>
        <p:spPr/>
        <p:txBody>
          <a:bodyPr>
            <a:norm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a:t>Injector Schedule</a:t>
            </a:r>
          </a:p>
        </p:txBody>
      </p:sp>
      <p:sp>
        <p:nvSpPr>
          <p:cNvPr id="9" name="Content Placeholder 2">
            <a:extLst>
              <a:ext uri="{FF2B5EF4-FFF2-40B4-BE49-F238E27FC236}">
                <a16:creationId xmlns:a16="http://schemas.microsoft.com/office/drawing/2014/main" id="{BCCE1125-FD9E-9497-EFE8-72722F96DDC7}"/>
              </a:ext>
            </a:extLst>
          </p:cNvPr>
          <p:cNvSpPr>
            <a:spLocks noGrp="1"/>
          </p:cNvSpPr>
          <p:nvPr>
            <p:ph idx="1"/>
          </p:nvPr>
        </p:nvSpPr>
        <p:spPr>
          <a:xfrm>
            <a:off x="609600" y="1325608"/>
            <a:ext cx="5307105" cy="4583928"/>
          </a:xfrm>
        </p:spPr>
        <p:txBody>
          <a:bodyPr>
            <a:normAutofit fontScale="70000" lnSpcReduction="20000"/>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marL="48767" indent="0">
              <a:lnSpc>
                <a:spcPct val="120000"/>
              </a:lnSpc>
              <a:buNone/>
            </a:pPr>
            <a:r>
              <a:rPr lang="en-US"/>
              <a:t>V2.2 – Oct 16</a:t>
            </a:r>
            <a:r>
              <a:rPr lang="en-US" baseline="30000"/>
              <a:t>th</a:t>
            </a:r>
            <a:r>
              <a:rPr lang="en-US"/>
              <a:t> 2024</a:t>
            </a:r>
          </a:p>
          <a:p>
            <a:pPr>
              <a:lnSpc>
                <a:spcPct val="120000"/>
              </a:lnSpc>
            </a:pPr>
            <a:endParaRPr lang="en-US"/>
          </a:p>
          <a:p>
            <a:pPr>
              <a:lnSpc>
                <a:spcPct val="120000"/>
              </a:lnSpc>
            </a:pPr>
            <a:r>
              <a:rPr lang="en-US"/>
              <a:t>AFT fault recording starts once beam is required for a downstream machine (e.g. L4 AFT starts once PSB starts beam commissioning – Feb 15</a:t>
            </a:r>
            <a:r>
              <a:rPr lang="en-US" baseline="30000"/>
              <a:t>th</a:t>
            </a:r>
            <a:r>
              <a:rPr lang="en-US"/>
              <a:t> 2024)</a:t>
            </a:r>
          </a:p>
          <a:p>
            <a:pPr>
              <a:lnSpc>
                <a:spcPct val="120000"/>
              </a:lnSpc>
            </a:pPr>
            <a:endParaRPr lang="en-US"/>
          </a:p>
          <a:p>
            <a:pPr>
              <a:lnSpc>
                <a:spcPct val="120000"/>
              </a:lnSpc>
            </a:pPr>
            <a:r>
              <a:rPr lang="en-US"/>
              <a:t>Dedicated MDs and TS are excluded from statistics (unless they cause delays of the physics periods)</a:t>
            </a:r>
          </a:p>
          <a:p>
            <a:pPr>
              <a:lnSpc>
                <a:spcPct val="120000"/>
              </a:lnSpc>
            </a:pPr>
            <a:endParaRPr lang="en-US"/>
          </a:p>
          <a:p>
            <a:pPr>
              <a:lnSpc>
                <a:spcPct val="120000"/>
              </a:lnSpc>
            </a:pPr>
            <a:r>
              <a:rPr lang="en-US"/>
              <a:t>Generally showing root-cause statistics: downtime attributed to system causing the downtime</a:t>
            </a:r>
          </a:p>
          <a:p>
            <a:pPr>
              <a:lnSpc>
                <a:spcPct val="120000"/>
              </a:lnSpc>
            </a:pPr>
            <a:endParaRPr lang="en-US"/>
          </a:p>
        </p:txBody>
      </p:sp>
      <p:sp>
        <p:nvSpPr>
          <p:cNvPr id="12" name="Oval 11">
            <a:extLst>
              <a:ext uri="{FF2B5EF4-FFF2-40B4-BE49-F238E27FC236}">
                <a16:creationId xmlns:a16="http://schemas.microsoft.com/office/drawing/2014/main" id="{EC1B1262-1D79-3FCB-AAE3-82141AB2687B}"/>
              </a:ext>
            </a:extLst>
          </p:cNvPr>
          <p:cNvSpPr/>
          <p:nvPr/>
        </p:nvSpPr>
        <p:spPr>
          <a:xfrm>
            <a:off x="9704949" y="212559"/>
            <a:ext cx="308385"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3" name="Oval 12">
            <a:extLst>
              <a:ext uri="{FF2B5EF4-FFF2-40B4-BE49-F238E27FC236}">
                <a16:creationId xmlns:a16="http://schemas.microsoft.com/office/drawing/2014/main" id="{BD54467C-A9F7-DFCD-5D61-36AF5DB45F0A}"/>
              </a:ext>
            </a:extLst>
          </p:cNvPr>
          <p:cNvSpPr/>
          <p:nvPr/>
        </p:nvSpPr>
        <p:spPr>
          <a:xfrm>
            <a:off x="10223270" y="122150"/>
            <a:ext cx="308385"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4" name="Oval 13">
            <a:extLst>
              <a:ext uri="{FF2B5EF4-FFF2-40B4-BE49-F238E27FC236}">
                <a16:creationId xmlns:a16="http://schemas.microsoft.com/office/drawing/2014/main" id="{77CA607B-606A-6F35-98D6-02AE8BC2A7D8}"/>
              </a:ext>
            </a:extLst>
          </p:cNvPr>
          <p:cNvSpPr/>
          <p:nvPr/>
        </p:nvSpPr>
        <p:spPr>
          <a:xfrm>
            <a:off x="9389039" y="194604"/>
            <a:ext cx="308385"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5" name="Oval 14">
            <a:extLst>
              <a:ext uri="{FF2B5EF4-FFF2-40B4-BE49-F238E27FC236}">
                <a16:creationId xmlns:a16="http://schemas.microsoft.com/office/drawing/2014/main" id="{3422D7F5-EC7E-074C-C4CD-E5B421CF4927}"/>
              </a:ext>
            </a:extLst>
          </p:cNvPr>
          <p:cNvSpPr/>
          <p:nvPr/>
        </p:nvSpPr>
        <p:spPr>
          <a:xfrm>
            <a:off x="10385108" y="267419"/>
            <a:ext cx="406537" cy="260366"/>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6" name="Oval 15">
            <a:extLst>
              <a:ext uri="{FF2B5EF4-FFF2-40B4-BE49-F238E27FC236}">
                <a16:creationId xmlns:a16="http://schemas.microsoft.com/office/drawing/2014/main" id="{DF2AC557-D14A-4942-B17C-4861873FDEAF}"/>
              </a:ext>
            </a:extLst>
          </p:cNvPr>
          <p:cNvSpPr/>
          <p:nvPr/>
        </p:nvSpPr>
        <p:spPr>
          <a:xfrm>
            <a:off x="8665454" y="3675132"/>
            <a:ext cx="455757"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7" name="Oval 16">
            <a:extLst>
              <a:ext uri="{FF2B5EF4-FFF2-40B4-BE49-F238E27FC236}">
                <a16:creationId xmlns:a16="http://schemas.microsoft.com/office/drawing/2014/main" id="{E4F82B50-CA95-F135-0C3A-511D0BA7D048}"/>
              </a:ext>
            </a:extLst>
          </p:cNvPr>
          <p:cNvSpPr/>
          <p:nvPr/>
        </p:nvSpPr>
        <p:spPr>
          <a:xfrm>
            <a:off x="8121942" y="5206181"/>
            <a:ext cx="487220" cy="308385"/>
          </a:xfrm>
          <a:prstGeom prst="ellipse">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8" name="Oval 17">
            <a:extLst>
              <a:ext uri="{FF2B5EF4-FFF2-40B4-BE49-F238E27FC236}">
                <a16:creationId xmlns:a16="http://schemas.microsoft.com/office/drawing/2014/main" id="{D88DB950-8CEC-F8AB-997A-C57E5F7CCCAA}"/>
              </a:ext>
            </a:extLst>
          </p:cNvPr>
          <p:cNvSpPr/>
          <p:nvPr/>
        </p:nvSpPr>
        <p:spPr>
          <a:xfrm>
            <a:off x="9648886" y="5229439"/>
            <a:ext cx="540373" cy="261868"/>
          </a:xfrm>
          <a:prstGeom prst="ellipse">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7" name="Oval 6">
            <a:extLst>
              <a:ext uri="{FF2B5EF4-FFF2-40B4-BE49-F238E27FC236}">
                <a16:creationId xmlns:a16="http://schemas.microsoft.com/office/drawing/2014/main" id="{DC95505F-9051-3B76-AA11-2B7295216835}"/>
              </a:ext>
            </a:extLst>
          </p:cNvPr>
          <p:cNvSpPr/>
          <p:nvPr/>
        </p:nvSpPr>
        <p:spPr>
          <a:xfrm>
            <a:off x="10303776" y="3686090"/>
            <a:ext cx="455757"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8" name="Oval 7">
            <a:extLst>
              <a:ext uri="{FF2B5EF4-FFF2-40B4-BE49-F238E27FC236}">
                <a16:creationId xmlns:a16="http://schemas.microsoft.com/office/drawing/2014/main" id="{8146B872-A5AD-9F92-EBA2-EB73069D669B}"/>
              </a:ext>
            </a:extLst>
          </p:cNvPr>
          <p:cNvSpPr/>
          <p:nvPr/>
        </p:nvSpPr>
        <p:spPr>
          <a:xfrm>
            <a:off x="11058806" y="3686090"/>
            <a:ext cx="455757" cy="308385"/>
          </a:xfrm>
          <a:prstGeom prst="ellipse">
            <a:avLst/>
          </a:prstGeom>
          <a:noFill/>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
        <p:nvSpPr>
          <p:cNvPr id="10" name="Oval 9">
            <a:extLst>
              <a:ext uri="{FF2B5EF4-FFF2-40B4-BE49-F238E27FC236}">
                <a16:creationId xmlns:a16="http://schemas.microsoft.com/office/drawing/2014/main" id="{803B8F7E-654A-63AE-FC2E-591ABBA13776}"/>
              </a:ext>
            </a:extLst>
          </p:cNvPr>
          <p:cNvSpPr/>
          <p:nvPr/>
        </p:nvSpPr>
        <p:spPr>
          <a:xfrm>
            <a:off x="9743147" y="5373859"/>
            <a:ext cx="540373" cy="261868"/>
          </a:xfrm>
          <a:prstGeom prst="ellipse">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3200"/>
          </a:p>
        </p:txBody>
      </p:sp>
    </p:spTree>
    <p:extLst>
      <p:ext uri="{BB962C8B-B14F-4D97-AF65-F5344CB8AC3E}">
        <p14:creationId xmlns:p14="http://schemas.microsoft.com/office/powerpoint/2010/main" val="3746424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CF455CD4-44C5-4F7D-9F55-A04E139BD5D8}"/>
              </a:ext>
            </a:extLst>
          </p:cNvPr>
          <p:cNvPicPr>
            <a:picLocks noChangeAspect="1"/>
          </p:cNvPicPr>
          <p:nvPr/>
        </p:nvPicPr>
        <p:blipFill>
          <a:blip r:embed="rId3"/>
          <a:srcRect t="59787" b="1"/>
          <a:stretch/>
        </p:blipFill>
        <p:spPr>
          <a:xfrm>
            <a:off x="1779640" y="4817805"/>
            <a:ext cx="10530348" cy="2038415"/>
          </a:xfrm>
          <a:prstGeom prst="rect">
            <a:avLst/>
          </a:prstGeom>
        </p:spPr>
      </p:pic>
      <p:pic>
        <p:nvPicPr>
          <p:cNvPr id="6" name="Picture 5">
            <a:extLst>
              <a:ext uri="{FF2B5EF4-FFF2-40B4-BE49-F238E27FC236}">
                <a16:creationId xmlns:a16="http://schemas.microsoft.com/office/drawing/2014/main" id="{B35D3E73-FDE9-1ADA-A326-1E3B06459876}"/>
              </a:ext>
            </a:extLst>
          </p:cNvPr>
          <p:cNvPicPr>
            <a:picLocks noChangeAspect="1"/>
          </p:cNvPicPr>
          <p:nvPr/>
        </p:nvPicPr>
        <p:blipFill>
          <a:blip r:embed="rId4"/>
          <a:srcRect t="2437" b="29893"/>
          <a:stretch/>
        </p:blipFill>
        <p:spPr>
          <a:xfrm>
            <a:off x="1730478" y="-943"/>
            <a:ext cx="10466104" cy="4609767"/>
          </a:xfrm>
          <a:prstGeom prst="rect">
            <a:avLst/>
          </a:prstGeom>
        </p:spPr>
      </p:pic>
      <p:sp>
        <p:nvSpPr>
          <p:cNvPr id="9" name="TextBox 8">
            <a:extLst>
              <a:ext uri="{FF2B5EF4-FFF2-40B4-BE49-F238E27FC236}">
                <a16:creationId xmlns:a16="http://schemas.microsoft.com/office/drawing/2014/main" id="{8B9346C1-3B8C-9562-FF41-0E6FBAB87919}"/>
              </a:ext>
            </a:extLst>
          </p:cNvPr>
          <p:cNvSpPr txBox="1"/>
          <p:nvPr/>
        </p:nvSpPr>
        <p:spPr>
          <a:xfrm>
            <a:off x="6930701" y="2998424"/>
            <a:ext cx="1231509" cy="461665"/>
          </a:xfrm>
          <a:prstGeom prst="rect">
            <a:avLst/>
          </a:prstGeom>
          <a:noFill/>
        </p:spPr>
        <p:txBody>
          <a:bodyPr wrap="square" rtlCol="0">
            <a:spAutoFit/>
          </a:bodyPr>
          <a:lstStyle/>
          <a:p>
            <a:r>
              <a:rPr lang="en-GB" sz="1200" dirty="0">
                <a:solidFill>
                  <a:srgbClr val="FF0000"/>
                </a:solidFill>
              </a:rPr>
              <a:t>Some large power cuts</a:t>
            </a:r>
          </a:p>
        </p:txBody>
      </p:sp>
      <p:cxnSp>
        <p:nvCxnSpPr>
          <p:cNvPr id="10" name="Straight Arrow Connector 9">
            <a:extLst>
              <a:ext uri="{FF2B5EF4-FFF2-40B4-BE49-F238E27FC236}">
                <a16:creationId xmlns:a16="http://schemas.microsoft.com/office/drawing/2014/main" id="{C6E38E06-363D-938A-794A-0CDAC9FC4B7C}"/>
              </a:ext>
            </a:extLst>
          </p:cNvPr>
          <p:cNvCxnSpPr>
            <a:cxnSpLocks/>
          </p:cNvCxnSpPr>
          <p:nvPr/>
        </p:nvCxnSpPr>
        <p:spPr>
          <a:xfrm>
            <a:off x="7687056" y="3429000"/>
            <a:ext cx="57927" cy="246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DD861D2-E649-CCD6-03E7-FC665CC161DF}"/>
              </a:ext>
            </a:extLst>
          </p:cNvPr>
          <p:cNvSpPr txBox="1"/>
          <p:nvPr/>
        </p:nvSpPr>
        <p:spPr>
          <a:xfrm>
            <a:off x="9002498" y="3207325"/>
            <a:ext cx="1048101" cy="461665"/>
          </a:xfrm>
          <a:prstGeom prst="rect">
            <a:avLst/>
          </a:prstGeom>
          <a:noFill/>
        </p:spPr>
        <p:txBody>
          <a:bodyPr wrap="square" rtlCol="0">
            <a:spAutoFit/>
          </a:bodyPr>
          <a:lstStyle/>
          <a:p>
            <a:pPr algn="r"/>
            <a:r>
              <a:rPr lang="en-GB" sz="1200" dirty="0">
                <a:solidFill>
                  <a:srgbClr val="FF0000"/>
                </a:solidFill>
              </a:rPr>
              <a:t>Two valve exchanges</a:t>
            </a:r>
          </a:p>
        </p:txBody>
      </p:sp>
      <p:cxnSp>
        <p:nvCxnSpPr>
          <p:cNvPr id="12" name="Straight Arrow Connector 11">
            <a:extLst>
              <a:ext uri="{FF2B5EF4-FFF2-40B4-BE49-F238E27FC236}">
                <a16:creationId xmlns:a16="http://schemas.microsoft.com/office/drawing/2014/main" id="{0B144B81-3F60-60B2-2826-E932E8E893E5}"/>
              </a:ext>
            </a:extLst>
          </p:cNvPr>
          <p:cNvCxnSpPr>
            <a:cxnSpLocks/>
          </p:cNvCxnSpPr>
          <p:nvPr/>
        </p:nvCxnSpPr>
        <p:spPr>
          <a:xfrm>
            <a:off x="9836859" y="3757931"/>
            <a:ext cx="0" cy="3105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DD957441-1391-664F-E711-99BD8EE73D8F}"/>
              </a:ext>
            </a:extLst>
          </p:cNvPr>
          <p:cNvSpPr txBox="1"/>
          <p:nvPr/>
        </p:nvSpPr>
        <p:spPr>
          <a:xfrm>
            <a:off x="10952354" y="3218969"/>
            <a:ext cx="1048101" cy="461665"/>
          </a:xfrm>
          <a:prstGeom prst="rect">
            <a:avLst/>
          </a:prstGeom>
          <a:noFill/>
        </p:spPr>
        <p:txBody>
          <a:bodyPr wrap="square" rtlCol="0">
            <a:spAutoFit/>
          </a:bodyPr>
          <a:lstStyle/>
          <a:p>
            <a:pPr algn="r"/>
            <a:r>
              <a:rPr lang="en-GB" sz="1200" dirty="0">
                <a:solidFill>
                  <a:srgbClr val="FF0000"/>
                </a:solidFill>
              </a:rPr>
              <a:t>AUG box destroyed</a:t>
            </a:r>
          </a:p>
        </p:txBody>
      </p:sp>
      <p:cxnSp>
        <p:nvCxnSpPr>
          <p:cNvPr id="7" name="Straight Arrow Connector 6">
            <a:extLst>
              <a:ext uri="{FF2B5EF4-FFF2-40B4-BE49-F238E27FC236}">
                <a16:creationId xmlns:a16="http://schemas.microsoft.com/office/drawing/2014/main" id="{A9ED46E3-DCF6-65B3-40C9-2F4C93D164E6}"/>
              </a:ext>
            </a:extLst>
          </p:cNvPr>
          <p:cNvCxnSpPr>
            <a:cxnSpLocks/>
          </p:cNvCxnSpPr>
          <p:nvPr/>
        </p:nvCxnSpPr>
        <p:spPr>
          <a:xfrm>
            <a:off x="11849760" y="3757932"/>
            <a:ext cx="0" cy="3105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11C0C78-E260-283B-8562-73D23159D0E8}"/>
              </a:ext>
            </a:extLst>
          </p:cNvPr>
          <p:cNvSpPr txBox="1"/>
          <p:nvPr/>
        </p:nvSpPr>
        <p:spPr>
          <a:xfrm>
            <a:off x="2835945" y="4848872"/>
            <a:ext cx="1048101" cy="646331"/>
          </a:xfrm>
          <a:prstGeom prst="rect">
            <a:avLst/>
          </a:prstGeom>
          <a:noFill/>
        </p:spPr>
        <p:txBody>
          <a:bodyPr wrap="square" rtlCol="0">
            <a:spAutoFit/>
          </a:bodyPr>
          <a:lstStyle/>
          <a:p>
            <a:pPr algn="r"/>
            <a:r>
              <a:rPr lang="en-GB" sz="1200" dirty="0">
                <a:solidFill>
                  <a:srgbClr val="FF0000"/>
                </a:solidFill>
              </a:rPr>
              <a:t>CCDTL 3 Klystron exchange</a:t>
            </a:r>
          </a:p>
        </p:txBody>
      </p:sp>
      <p:cxnSp>
        <p:nvCxnSpPr>
          <p:cNvPr id="14" name="Straight Arrow Connector 13">
            <a:extLst>
              <a:ext uri="{FF2B5EF4-FFF2-40B4-BE49-F238E27FC236}">
                <a16:creationId xmlns:a16="http://schemas.microsoft.com/office/drawing/2014/main" id="{510D3F44-9155-DF74-A33C-60FAFD00F98E}"/>
              </a:ext>
            </a:extLst>
          </p:cNvPr>
          <p:cNvCxnSpPr>
            <a:cxnSpLocks/>
          </p:cNvCxnSpPr>
          <p:nvPr/>
        </p:nvCxnSpPr>
        <p:spPr>
          <a:xfrm flipV="1">
            <a:off x="3838582" y="4628618"/>
            <a:ext cx="0" cy="3588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2BE3721-E9DF-38F2-3D82-C373B87899CA}"/>
              </a:ext>
            </a:extLst>
          </p:cNvPr>
          <p:cNvSpPr txBox="1"/>
          <p:nvPr/>
        </p:nvSpPr>
        <p:spPr>
          <a:xfrm>
            <a:off x="4133580" y="4846924"/>
            <a:ext cx="1962420" cy="830997"/>
          </a:xfrm>
          <a:prstGeom prst="rect">
            <a:avLst/>
          </a:prstGeom>
          <a:noFill/>
        </p:spPr>
        <p:txBody>
          <a:bodyPr wrap="square" rtlCol="0">
            <a:spAutoFit/>
          </a:bodyPr>
          <a:lstStyle/>
          <a:p>
            <a:pPr algn="r"/>
            <a:r>
              <a:rPr lang="en-GB" sz="1200" dirty="0">
                <a:solidFill>
                  <a:srgbClr val="C00000"/>
                </a:solidFill>
              </a:rPr>
              <a:t>Sharing of arc faults in klystron-modulator interface has affected statistics</a:t>
            </a:r>
          </a:p>
        </p:txBody>
      </p:sp>
      <p:cxnSp>
        <p:nvCxnSpPr>
          <p:cNvPr id="20" name="Straight Arrow Connector 19">
            <a:extLst>
              <a:ext uri="{FF2B5EF4-FFF2-40B4-BE49-F238E27FC236}">
                <a16:creationId xmlns:a16="http://schemas.microsoft.com/office/drawing/2014/main" id="{C9189E9D-9E8A-AC40-8A98-0F18CD7B35ED}"/>
              </a:ext>
            </a:extLst>
          </p:cNvPr>
          <p:cNvCxnSpPr>
            <a:cxnSpLocks/>
          </p:cNvCxnSpPr>
          <p:nvPr/>
        </p:nvCxnSpPr>
        <p:spPr>
          <a:xfrm flipV="1">
            <a:off x="5876417" y="4655146"/>
            <a:ext cx="0" cy="19177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B60A2D9-359A-DF1A-F5F3-72FA8B2929A7}"/>
              </a:ext>
            </a:extLst>
          </p:cNvPr>
          <p:cNvCxnSpPr>
            <a:cxnSpLocks/>
          </p:cNvCxnSpPr>
          <p:nvPr/>
        </p:nvCxnSpPr>
        <p:spPr>
          <a:xfrm flipH="1" flipV="1">
            <a:off x="4146575" y="4504156"/>
            <a:ext cx="394945" cy="31364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3D63527-8A17-33D7-B0D3-424AE4EC0C38}"/>
              </a:ext>
            </a:extLst>
          </p:cNvPr>
          <p:cNvCxnSpPr>
            <a:cxnSpLocks/>
          </p:cNvCxnSpPr>
          <p:nvPr/>
        </p:nvCxnSpPr>
        <p:spPr>
          <a:xfrm flipV="1">
            <a:off x="9158820" y="1112230"/>
            <a:ext cx="1048101" cy="30323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1823206-D7F8-9AB9-A7EB-CBBD763485EB}"/>
              </a:ext>
            </a:extLst>
          </p:cNvPr>
          <p:cNvSpPr txBox="1"/>
          <p:nvPr/>
        </p:nvSpPr>
        <p:spPr>
          <a:xfrm>
            <a:off x="8975412" y="719868"/>
            <a:ext cx="1231509" cy="461665"/>
          </a:xfrm>
          <a:prstGeom prst="rect">
            <a:avLst/>
          </a:prstGeom>
          <a:noFill/>
        </p:spPr>
        <p:txBody>
          <a:bodyPr wrap="square" rtlCol="0">
            <a:spAutoFit/>
          </a:bodyPr>
          <a:lstStyle/>
          <a:p>
            <a:r>
              <a:rPr lang="en-GB" sz="1200" b="1" dirty="0">
                <a:solidFill>
                  <a:srgbClr val="C00000"/>
                </a:solidFill>
              </a:rPr>
              <a:t>Slight rise since last year</a:t>
            </a:r>
          </a:p>
        </p:txBody>
      </p:sp>
      <p:sp>
        <p:nvSpPr>
          <p:cNvPr id="17" name="TextBox 16">
            <a:extLst>
              <a:ext uri="{FF2B5EF4-FFF2-40B4-BE49-F238E27FC236}">
                <a16:creationId xmlns:a16="http://schemas.microsoft.com/office/drawing/2014/main" id="{C3BF9343-BA94-5017-BF87-88EF7606063F}"/>
              </a:ext>
            </a:extLst>
          </p:cNvPr>
          <p:cNvSpPr txBox="1"/>
          <p:nvPr/>
        </p:nvSpPr>
        <p:spPr>
          <a:xfrm>
            <a:off x="60058" y="2422708"/>
            <a:ext cx="2217387" cy="646331"/>
          </a:xfrm>
          <a:prstGeom prst="rect">
            <a:avLst/>
          </a:prstGeom>
          <a:noFill/>
        </p:spPr>
        <p:txBody>
          <a:bodyPr wrap="square" rtlCol="0">
            <a:spAutoFit/>
          </a:bodyPr>
          <a:lstStyle/>
          <a:p>
            <a:r>
              <a:rPr lang="en-GB" sz="1200" b="1" dirty="0">
                <a:solidFill>
                  <a:srgbClr val="C00000"/>
                </a:solidFill>
              </a:rPr>
              <a:t>RF:</a:t>
            </a:r>
            <a:r>
              <a:rPr lang="en-GB" sz="1200" dirty="0">
                <a:solidFill>
                  <a:srgbClr val="C00000"/>
                </a:solidFill>
              </a:rPr>
              <a:t> Increased cavity protection and mis-pulse identification</a:t>
            </a:r>
          </a:p>
        </p:txBody>
      </p:sp>
      <p:sp>
        <p:nvSpPr>
          <p:cNvPr id="15" name="TextBox 14">
            <a:extLst>
              <a:ext uri="{FF2B5EF4-FFF2-40B4-BE49-F238E27FC236}">
                <a16:creationId xmlns:a16="http://schemas.microsoft.com/office/drawing/2014/main" id="{377E251E-065F-0269-7EC0-7FA3FE5BC8D1}"/>
              </a:ext>
            </a:extLst>
          </p:cNvPr>
          <p:cNvSpPr txBox="1"/>
          <p:nvPr/>
        </p:nvSpPr>
        <p:spPr>
          <a:xfrm>
            <a:off x="60058" y="3536146"/>
            <a:ext cx="1892047" cy="2308324"/>
          </a:xfrm>
          <a:prstGeom prst="rect">
            <a:avLst/>
          </a:prstGeom>
          <a:noFill/>
        </p:spPr>
        <p:txBody>
          <a:bodyPr wrap="square" rtlCol="0">
            <a:spAutoFit/>
          </a:bodyPr>
          <a:lstStyle/>
          <a:p>
            <a:r>
              <a:rPr lang="en-GB" sz="1200" dirty="0">
                <a:solidFill>
                  <a:srgbClr val="C00000"/>
                </a:solidFill>
              </a:rPr>
              <a:t>A second klystron was exchanged during TS. Possible sign of LEP klystron ageing. </a:t>
            </a:r>
            <a:r>
              <a:rPr lang="en-GB" sz="1200" u="sng" dirty="0">
                <a:solidFill>
                  <a:srgbClr val="C00000"/>
                </a:solidFill>
              </a:rPr>
              <a:t>Root cause unclear.</a:t>
            </a:r>
          </a:p>
          <a:p>
            <a:endParaRPr lang="en-GB" sz="1200" dirty="0">
              <a:solidFill>
                <a:srgbClr val="C00000"/>
              </a:solidFill>
            </a:endParaRPr>
          </a:p>
          <a:p>
            <a:r>
              <a:rPr lang="en-GB" sz="1200" dirty="0">
                <a:solidFill>
                  <a:srgbClr val="C00000"/>
                </a:solidFill>
              </a:rPr>
              <a:t>Without the CCDTL3 klystron exchange, unavailability is the same as last year (see appendix)</a:t>
            </a:r>
          </a:p>
          <a:p>
            <a:endParaRPr lang="en-GB" sz="1200" dirty="0">
              <a:solidFill>
                <a:srgbClr val="2F2F2F"/>
              </a:solidFill>
            </a:endParaRPr>
          </a:p>
        </p:txBody>
      </p:sp>
    </p:spTree>
    <p:extLst>
      <p:ext uri="{BB962C8B-B14F-4D97-AF65-F5344CB8AC3E}">
        <p14:creationId xmlns:p14="http://schemas.microsoft.com/office/powerpoint/2010/main" val="1301854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FBF267-3F00-BD1F-81D7-ED9D6D2A9862}"/>
              </a:ext>
            </a:extLst>
          </p:cNvPr>
          <p:cNvSpPr>
            <a:spLocks noGrp="1"/>
          </p:cNvSpPr>
          <p:nvPr>
            <p:ph type="dt" sz="half" idx="10"/>
          </p:nvPr>
        </p:nvSpPr>
        <p:spPr/>
        <p:txBody>
          <a:bodyPr/>
          <a:lstStyle/>
          <a:p>
            <a:fld id="{7E5FAF4F-F6A4-384C-9869-192DF71A258E}" type="datetime1">
              <a:rPr lang="de-CH" smtClean="0"/>
              <a:t>07.03.2025</a:t>
            </a:fld>
            <a:endParaRPr lang="en-US"/>
          </a:p>
        </p:txBody>
      </p:sp>
      <p:sp>
        <p:nvSpPr>
          <p:cNvPr id="3" name="Footer Placeholder 2">
            <a:extLst>
              <a:ext uri="{FF2B5EF4-FFF2-40B4-BE49-F238E27FC236}">
                <a16:creationId xmlns:a16="http://schemas.microsoft.com/office/drawing/2014/main" id="{4E006292-0AA9-18C7-A4F2-535A96A2C9FD}"/>
              </a:ext>
            </a:extLst>
          </p:cNvPr>
          <p:cNvSpPr>
            <a:spLocks noGrp="1"/>
          </p:cNvSpPr>
          <p:nvPr>
            <p:ph type="ftr" sz="quarter" idx="11"/>
          </p:nvPr>
        </p:nvSpPr>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A38C7746-9ADE-F94C-5589-5AC1F6418F18}"/>
              </a:ext>
            </a:extLst>
          </p:cNvPr>
          <p:cNvSpPr>
            <a:spLocks noGrp="1"/>
          </p:cNvSpPr>
          <p:nvPr>
            <p:ph type="sldNum" sz="quarter" idx="12"/>
          </p:nvPr>
        </p:nvSpPr>
        <p:spPr/>
        <p:txBody>
          <a:bodyPr/>
          <a:lstStyle/>
          <a:p>
            <a:fld id="{36B5EA5A-BC32-A742-B11B-8E7414D5B535}" type="slidenum">
              <a:rPr lang="en-US" smtClean="0"/>
              <a:pPr/>
              <a:t>7</a:t>
            </a:fld>
            <a:endParaRPr lang="en-US"/>
          </a:p>
        </p:txBody>
      </p:sp>
      <p:pic>
        <p:nvPicPr>
          <p:cNvPr id="6" name="Picture 5">
            <a:extLst>
              <a:ext uri="{FF2B5EF4-FFF2-40B4-BE49-F238E27FC236}">
                <a16:creationId xmlns:a16="http://schemas.microsoft.com/office/drawing/2014/main" id="{6E1E7F92-5AC7-39D6-1BD9-87CBDF10CBB7}"/>
              </a:ext>
            </a:extLst>
          </p:cNvPr>
          <p:cNvPicPr>
            <a:picLocks noChangeAspect="1"/>
          </p:cNvPicPr>
          <p:nvPr/>
        </p:nvPicPr>
        <p:blipFill>
          <a:blip r:embed="rId3"/>
          <a:srcRect t="2654" b="29570"/>
          <a:stretch/>
        </p:blipFill>
        <p:spPr>
          <a:xfrm>
            <a:off x="1740438" y="67882"/>
            <a:ext cx="9673163" cy="4267200"/>
          </a:xfrm>
          <a:prstGeom prst="rect">
            <a:avLst/>
          </a:prstGeom>
        </p:spPr>
      </p:pic>
      <p:sp>
        <p:nvSpPr>
          <p:cNvPr id="7" name="TextBox 6">
            <a:extLst>
              <a:ext uri="{FF2B5EF4-FFF2-40B4-BE49-F238E27FC236}">
                <a16:creationId xmlns:a16="http://schemas.microsoft.com/office/drawing/2014/main" id="{736027F7-6771-3702-D8CD-EE14707F011C}"/>
              </a:ext>
            </a:extLst>
          </p:cNvPr>
          <p:cNvSpPr txBox="1"/>
          <p:nvPr/>
        </p:nvSpPr>
        <p:spPr>
          <a:xfrm>
            <a:off x="2697126" y="2645188"/>
            <a:ext cx="1231509" cy="461665"/>
          </a:xfrm>
          <a:prstGeom prst="rect">
            <a:avLst/>
          </a:prstGeom>
          <a:noFill/>
        </p:spPr>
        <p:txBody>
          <a:bodyPr wrap="square" rtlCol="0">
            <a:spAutoFit/>
          </a:bodyPr>
          <a:lstStyle/>
          <a:p>
            <a:r>
              <a:rPr lang="en-GB" sz="1200" dirty="0">
                <a:solidFill>
                  <a:srgbClr val="FF0000"/>
                </a:solidFill>
              </a:rPr>
              <a:t>BTY.QDE120 (only ISOLDE)</a:t>
            </a:r>
          </a:p>
        </p:txBody>
      </p:sp>
      <p:cxnSp>
        <p:nvCxnSpPr>
          <p:cNvPr id="8" name="Straight Arrow Connector 7">
            <a:extLst>
              <a:ext uri="{FF2B5EF4-FFF2-40B4-BE49-F238E27FC236}">
                <a16:creationId xmlns:a16="http://schemas.microsoft.com/office/drawing/2014/main" id="{C42FEEC6-FD5E-FA71-B5F0-FEAC4DC4A647}"/>
              </a:ext>
            </a:extLst>
          </p:cNvPr>
          <p:cNvCxnSpPr>
            <a:cxnSpLocks/>
          </p:cNvCxnSpPr>
          <p:nvPr/>
        </p:nvCxnSpPr>
        <p:spPr>
          <a:xfrm>
            <a:off x="3589090" y="3156225"/>
            <a:ext cx="0" cy="3077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8DC182C-F780-FF64-DAF3-CA2C4F7BF56D}"/>
              </a:ext>
            </a:extLst>
          </p:cNvPr>
          <p:cNvSpPr txBox="1"/>
          <p:nvPr/>
        </p:nvSpPr>
        <p:spPr>
          <a:xfrm>
            <a:off x="4702198" y="2865332"/>
            <a:ext cx="951702" cy="461665"/>
          </a:xfrm>
          <a:prstGeom prst="rect">
            <a:avLst/>
          </a:prstGeom>
          <a:noFill/>
        </p:spPr>
        <p:txBody>
          <a:bodyPr wrap="square" rtlCol="0">
            <a:spAutoFit/>
          </a:bodyPr>
          <a:lstStyle/>
          <a:p>
            <a:r>
              <a:rPr lang="en-GB" sz="1200" dirty="0">
                <a:solidFill>
                  <a:srgbClr val="FF0000"/>
                </a:solidFill>
              </a:rPr>
              <a:t>EA cubicle exploded</a:t>
            </a:r>
          </a:p>
        </p:txBody>
      </p:sp>
      <p:cxnSp>
        <p:nvCxnSpPr>
          <p:cNvPr id="11" name="Straight Arrow Connector 10">
            <a:extLst>
              <a:ext uri="{FF2B5EF4-FFF2-40B4-BE49-F238E27FC236}">
                <a16:creationId xmlns:a16="http://schemas.microsoft.com/office/drawing/2014/main" id="{984AEA12-CDD1-98D9-0C3C-473EEB7270E5}"/>
              </a:ext>
            </a:extLst>
          </p:cNvPr>
          <p:cNvCxnSpPr>
            <a:cxnSpLocks/>
          </p:cNvCxnSpPr>
          <p:nvPr/>
        </p:nvCxnSpPr>
        <p:spPr>
          <a:xfrm>
            <a:off x="5304737" y="3326997"/>
            <a:ext cx="91704" cy="3105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A461512-3718-21EB-EB67-43C1CD2B21AC}"/>
              </a:ext>
            </a:extLst>
          </p:cNvPr>
          <p:cNvSpPr txBox="1"/>
          <p:nvPr/>
        </p:nvSpPr>
        <p:spPr>
          <a:xfrm>
            <a:off x="6226409" y="3079280"/>
            <a:ext cx="1015341" cy="276999"/>
          </a:xfrm>
          <a:prstGeom prst="rect">
            <a:avLst/>
          </a:prstGeom>
          <a:noFill/>
        </p:spPr>
        <p:txBody>
          <a:bodyPr wrap="square" rtlCol="0">
            <a:spAutoFit/>
          </a:bodyPr>
          <a:lstStyle/>
          <a:p>
            <a:r>
              <a:rPr lang="en-GB" sz="1200" dirty="0">
                <a:solidFill>
                  <a:srgbClr val="C00000"/>
                </a:solidFill>
              </a:rPr>
              <a:t>BSW issues</a:t>
            </a:r>
          </a:p>
        </p:txBody>
      </p:sp>
      <p:cxnSp>
        <p:nvCxnSpPr>
          <p:cNvPr id="14" name="Straight Arrow Connector 13">
            <a:extLst>
              <a:ext uri="{FF2B5EF4-FFF2-40B4-BE49-F238E27FC236}">
                <a16:creationId xmlns:a16="http://schemas.microsoft.com/office/drawing/2014/main" id="{DCBBA660-76C7-84D0-64B3-FFF445252B99}"/>
              </a:ext>
            </a:extLst>
          </p:cNvPr>
          <p:cNvCxnSpPr>
            <a:cxnSpLocks/>
          </p:cNvCxnSpPr>
          <p:nvPr/>
        </p:nvCxnSpPr>
        <p:spPr>
          <a:xfrm>
            <a:off x="6838571" y="3395821"/>
            <a:ext cx="103559" cy="12342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58854B4-8042-AEC4-D038-D1BCFCBB90A3}"/>
              </a:ext>
            </a:extLst>
          </p:cNvPr>
          <p:cNvSpPr txBox="1"/>
          <p:nvPr/>
        </p:nvSpPr>
        <p:spPr>
          <a:xfrm>
            <a:off x="6838571" y="2634499"/>
            <a:ext cx="867355" cy="461665"/>
          </a:xfrm>
          <a:prstGeom prst="rect">
            <a:avLst/>
          </a:prstGeom>
          <a:noFill/>
        </p:spPr>
        <p:txBody>
          <a:bodyPr wrap="square" rtlCol="0">
            <a:spAutoFit/>
          </a:bodyPr>
          <a:lstStyle/>
          <a:p>
            <a:r>
              <a:rPr lang="en-GB" sz="1200" dirty="0">
                <a:solidFill>
                  <a:srgbClr val="C00000"/>
                </a:solidFill>
              </a:rPr>
              <a:t>R2,3 SF holder</a:t>
            </a:r>
          </a:p>
        </p:txBody>
      </p:sp>
      <p:cxnSp>
        <p:nvCxnSpPr>
          <p:cNvPr id="19" name="Straight Arrow Connector 18">
            <a:extLst>
              <a:ext uri="{FF2B5EF4-FFF2-40B4-BE49-F238E27FC236}">
                <a16:creationId xmlns:a16="http://schemas.microsoft.com/office/drawing/2014/main" id="{42E07A7F-748C-55FF-3009-15165AD2E31B}"/>
              </a:ext>
            </a:extLst>
          </p:cNvPr>
          <p:cNvCxnSpPr>
            <a:cxnSpLocks/>
          </p:cNvCxnSpPr>
          <p:nvPr/>
        </p:nvCxnSpPr>
        <p:spPr>
          <a:xfrm>
            <a:off x="7326415" y="3116011"/>
            <a:ext cx="0" cy="49495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1BC1261-7627-AA65-8F85-92D2001FE6CE}"/>
              </a:ext>
            </a:extLst>
          </p:cNvPr>
          <p:cNvSpPr txBox="1"/>
          <p:nvPr/>
        </p:nvSpPr>
        <p:spPr>
          <a:xfrm>
            <a:off x="8090212" y="2622918"/>
            <a:ext cx="1396183" cy="646331"/>
          </a:xfrm>
          <a:prstGeom prst="rect">
            <a:avLst/>
          </a:prstGeom>
          <a:noFill/>
        </p:spPr>
        <p:txBody>
          <a:bodyPr wrap="square" rtlCol="0">
            <a:spAutoFit/>
          </a:bodyPr>
          <a:lstStyle/>
          <a:p>
            <a:r>
              <a:rPr lang="en-GB" sz="1200">
                <a:solidFill>
                  <a:srgbClr val="FF0000"/>
                </a:solidFill>
              </a:rPr>
              <a:t>Many non-blocking kicker faults not shown</a:t>
            </a:r>
          </a:p>
        </p:txBody>
      </p:sp>
      <p:cxnSp>
        <p:nvCxnSpPr>
          <p:cNvPr id="22" name="Straight Arrow Connector 21">
            <a:extLst>
              <a:ext uri="{FF2B5EF4-FFF2-40B4-BE49-F238E27FC236}">
                <a16:creationId xmlns:a16="http://schemas.microsoft.com/office/drawing/2014/main" id="{CD20C8C0-9E67-68AA-3D47-63C6A605DA73}"/>
              </a:ext>
            </a:extLst>
          </p:cNvPr>
          <p:cNvCxnSpPr>
            <a:cxnSpLocks/>
          </p:cNvCxnSpPr>
          <p:nvPr/>
        </p:nvCxnSpPr>
        <p:spPr>
          <a:xfrm>
            <a:off x="9225795" y="3225158"/>
            <a:ext cx="0" cy="4123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7F67706-ED9E-9544-7D1F-12211A55B3D9}"/>
              </a:ext>
            </a:extLst>
          </p:cNvPr>
          <p:cNvSpPr txBox="1"/>
          <p:nvPr/>
        </p:nvSpPr>
        <p:spPr>
          <a:xfrm>
            <a:off x="10582649" y="3038416"/>
            <a:ext cx="1085052" cy="461665"/>
          </a:xfrm>
          <a:prstGeom prst="rect">
            <a:avLst/>
          </a:prstGeom>
          <a:noFill/>
        </p:spPr>
        <p:txBody>
          <a:bodyPr wrap="square" rtlCol="0">
            <a:spAutoFit/>
          </a:bodyPr>
          <a:lstStyle/>
          <a:p>
            <a:r>
              <a:rPr lang="en-GB" sz="1200">
                <a:solidFill>
                  <a:srgbClr val="FF0000"/>
                </a:solidFill>
              </a:rPr>
              <a:t>Enhanced monitoring</a:t>
            </a:r>
          </a:p>
        </p:txBody>
      </p:sp>
      <p:cxnSp>
        <p:nvCxnSpPr>
          <p:cNvPr id="28" name="Straight Arrow Connector 27">
            <a:extLst>
              <a:ext uri="{FF2B5EF4-FFF2-40B4-BE49-F238E27FC236}">
                <a16:creationId xmlns:a16="http://schemas.microsoft.com/office/drawing/2014/main" id="{E7AB2370-86F3-9C46-89A9-013B1DDD7B28}"/>
              </a:ext>
            </a:extLst>
          </p:cNvPr>
          <p:cNvCxnSpPr>
            <a:cxnSpLocks/>
          </p:cNvCxnSpPr>
          <p:nvPr/>
        </p:nvCxnSpPr>
        <p:spPr>
          <a:xfrm>
            <a:off x="10840050" y="3523879"/>
            <a:ext cx="184883" cy="1284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D6CBE8F1-93E9-FE5B-4BBB-737F8EB165DB}"/>
              </a:ext>
            </a:extLst>
          </p:cNvPr>
          <p:cNvPicPr>
            <a:picLocks noChangeAspect="1"/>
          </p:cNvPicPr>
          <p:nvPr/>
        </p:nvPicPr>
        <p:blipFill>
          <a:blip r:embed="rId4"/>
          <a:srcRect t="59916" b="-1"/>
          <a:stretch/>
        </p:blipFill>
        <p:spPr>
          <a:xfrm>
            <a:off x="1595688" y="4500871"/>
            <a:ext cx="9883063" cy="1920497"/>
          </a:xfrm>
          <a:prstGeom prst="rect">
            <a:avLst/>
          </a:prstGeom>
        </p:spPr>
      </p:pic>
      <p:sp>
        <p:nvSpPr>
          <p:cNvPr id="5" name="TextBox 4">
            <a:extLst>
              <a:ext uri="{FF2B5EF4-FFF2-40B4-BE49-F238E27FC236}">
                <a16:creationId xmlns:a16="http://schemas.microsoft.com/office/drawing/2014/main" id="{B6DD393D-FD95-5064-3835-17413F7B0B06}"/>
              </a:ext>
            </a:extLst>
          </p:cNvPr>
          <p:cNvSpPr txBox="1"/>
          <p:nvPr/>
        </p:nvSpPr>
        <p:spPr>
          <a:xfrm>
            <a:off x="10667177" y="1114295"/>
            <a:ext cx="1085052" cy="461665"/>
          </a:xfrm>
          <a:prstGeom prst="rect">
            <a:avLst/>
          </a:prstGeom>
          <a:noFill/>
        </p:spPr>
        <p:txBody>
          <a:bodyPr wrap="square" rtlCol="0">
            <a:spAutoFit/>
          </a:bodyPr>
          <a:lstStyle/>
          <a:p>
            <a:r>
              <a:rPr lang="en-GB" sz="1200" b="1" dirty="0">
                <a:solidFill>
                  <a:srgbClr val="C00000"/>
                </a:solidFill>
              </a:rPr>
              <a:t>Record high availability</a:t>
            </a:r>
          </a:p>
        </p:txBody>
      </p:sp>
      <p:sp>
        <p:nvSpPr>
          <p:cNvPr id="9" name="TextBox 8">
            <a:extLst>
              <a:ext uri="{FF2B5EF4-FFF2-40B4-BE49-F238E27FC236}">
                <a16:creationId xmlns:a16="http://schemas.microsoft.com/office/drawing/2014/main" id="{58D0DDCD-4DAE-FF2A-06D1-8B6DCBA488A4}"/>
              </a:ext>
            </a:extLst>
          </p:cNvPr>
          <p:cNvSpPr txBox="1"/>
          <p:nvPr/>
        </p:nvSpPr>
        <p:spPr>
          <a:xfrm>
            <a:off x="0" y="155403"/>
            <a:ext cx="1793485" cy="6001643"/>
          </a:xfrm>
          <a:prstGeom prst="rect">
            <a:avLst/>
          </a:prstGeom>
          <a:noFill/>
        </p:spPr>
        <p:txBody>
          <a:bodyPr wrap="square" rtlCol="0">
            <a:spAutoFit/>
          </a:bodyPr>
          <a:lstStyle/>
          <a:p>
            <a:pPr marL="171450" indent="-171450">
              <a:buFont typeface="Arial" panose="020B0604020202020204" pitchFamily="34" charset="0"/>
              <a:buChar char="•"/>
            </a:pPr>
            <a:r>
              <a:rPr lang="en-GB" sz="1200" b="1" dirty="0">
                <a:solidFill>
                  <a:srgbClr val="C00000"/>
                </a:solidFill>
              </a:rPr>
              <a:t>PC:</a:t>
            </a:r>
            <a:r>
              <a:rPr lang="en-GB" sz="1200" dirty="0">
                <a:solidFill>
                  <a:srgbClr val="C00000"/>
                </a:solidFill>
              </a:rPr>
              <a:t> Longer repair times due to ageing BTY electronics. One delayed repair as team stuck in SPS. Should improve post LS3 with ISOLDE 2 GeV upgrade</a:t>
            </a:r>
          </a:p>
          <a:p>
            <a:pPr marL="171450" indent="-171450">
              <a:buFont typeface="Arial" panose="020B0604020202020204" pitchFamily="34" charset="0"/>
              <a:buChar char="•"/>
            </a:pPr>
            <a:endParaRPr lang="en-GB" sz="1200" dirty="0">
              <a:solidFill>
                <a:srgbClr val="C00000"/>
              </a:solidFill>
            </a:endParaRPr>
          </a:p>
          <a:p>
            <a:pPr marL="171450" indent="-171450">
              <a:buFont typeface="Arial" panose="020B0604020202020204" pitchFamily="34" charset="0"/>
              <a:buChar char="•"/>
            </a:pPr>
            <a:r>
              <a:rPr lang="en-GB" sz="1200" b="1" dirty="0">
                <a:solidFill>
                  <a:srgbClr val="C00000"/>
                </a:solidFill>
              </a:rPr>
              <a:t>Injection:</a:t>
            </a:r>
            <a:r>
              <a:rPr lang="en-GB" sz="1200" dirty="0">
                <a:solidFill>
                  <a:srgbClr val="C00000"/>
                </a:solidFill>
              </a:rPr>
              <a:t> Improvement due to lack of BSW issues</a:t>
            </a:r>
            <a:endParaRPr lang="en-GB" sz="1200" u="sng" dirty="0">
              <a:solidFill>
                <a:srgbClr val="C00000"/>
              </a:solidFill>
            </a:endParaRPr>
          </a:p>
          <a:p>
            <a:pPr marL="171450" indent="-171450">
              <a:buFont typeface="Arial" panose="020B0604020202020204" pitchFamily="34" charset="0"/>
              <a:buChar char="•"/>
            </a:pPr>
            <a:endParaRPr lang="en-GB" sz="1200" dirty="0">
              <a:solidFill>
                <a:srgbClr val="C00000"/>
              </a:solidFill>
            </a:endParaRPr>
          </a:p>
          <a:p>
            <a:pPr marL="171450" indent="-171450">
              <a:buFont typeface="Arial" panose="020B0604020202020204" pitchFamily="34" charset="0"/>
              <a:buChar char="•"/>
            </a:pPr>
            <a:r>
              <a:rPr lang="en-GB" sz="1200" b="1" dirty="0">
                <a:solidFill>
                  <a:srgbClr val="C00000"/>
                </a:solidFill>
              </a:rPr>
              <a:t>Extraction:</a:t>
            </a:r>
            <a:r>
              <a:rPr lang="en-GB" sz="1200" dirty="0">
                <a:solidFill>
                  <a:srgbClr val="C00000"/>
                </a:solidFill>
              </a:rPr>
              <a:t> Got lucky as longest faults were during commissioning</a:t>
            </a:r>
          </a:p>
          <a:p>
            <a:pPr marL="171450" indent="-171450">
              <a:buFont typeface="Arial" panose="020B0604020202020204" pitchFamily="34" charset="0"/>
              <a:buChar char="•"/>
            </a:pPr>
            <a:endParaRPr lang="en-GB" sz="1200" dirty="0">
              <a:solidFill>
                <a:srgbClr val="C00000"/>
              </a:solidFill>
            </a:endParaRPr>
          </a:p>
          <a:p>
            <a:pPr marL="171450" indent="-171450">
              <a:buFont typeface="Arial" panose="020B0604020202020204" pitchFamily="34" charset="0"/>
              <a:buChar char="•"/>
            </a:pPr>
            <a:r>
              <a:rPr lang="en-GB" sz="1200" b="1" dirty="0">
                <a:solidFill>
                  <a:srgbClr val="C00000"/>
                </a:solidFill>
              </a:rPr>
              <a:t>Magnets:</a:t>
            </a:r>
            <a:r>
              <a:rPr lang="en-GB" sz="1200" dirty="0">
                <a:solidFill>
                  <a:srgbClr val="C00000"/>
                </a:solidFill>
              </a:rPr>
              <a:t> Enhanced monitoring minimised access for water leak. </a:t>
            </a:r>
            <a:r>
              <a:rPr lang="en-GB" sz="1200" u="sng" dirty="0">
                <a:solidFill>
                  <a:srgbClr val="C00000"/>
                </a:solidFill>
              </a:rPr>
              <a:t>Magnets ageing concern has not manifested.</a:t>
            </a:r>
          </a:p>
          <a:p>
            <a:endParaRPr lang="en-GB" sz="1200" dirty="0">
              <a:solidFill>
                <a:schemeClr val="bg2">
                  <a:lumMod val="10000"/>
                </a:schemeClr>
              </a:solidFill>
            </a:endParaRPr>
          </a:p>
          <a:p>
            <a:r>
              <a:rPr lang="en-GB" sz="1200" dirty="0">
                <a:solidFill>
                  <a:srgbClr val="C00000"/>
                </a:solidFill>
              </a:rPr>
              <a:t>PSB has an availability advantage as full performance can often be gained with three of four rings. This is thanks to great work by the operations team!</a:t>
            </a:r>
          </a:p>
        </p:txBody>
      </p:sp>
      <p:cxnSp>
        <p:nvCxnSpPr>
          <p:cNvPr id="15" name="Straight Arrow Connector 14">
            <a:extLst>
              <a:ext uri="{FF2B5EF4-FFF2-40B4-BE49-F238E27FC236}">
                <a16:creationId xmlns:a16="http://schemas.microsoft.com/office/drawing/2014/main" id="{2B824962-C77A-AA89-B8E1-30E41495D40E}"/>
              </a:ext>
            </a:extLst>
          </p:cNvPr>
          <p:cNvCxnSpPr>
            <a:cxnSpLocks/>
          </p:cNvCxnSpPr>
          <p:nvPr/>
        </p:nvCxnSpPr>
        <p:spPr>
          <a:xfrm>
            <a:off x="8788303" y="5588000"/>
            <a:ext cx="437492" cy="2224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A663452-6199-602E-D1B0-723EC6D4F551}"/>
              </a:ext>
            </a:extLst>
          </p:cNvPr>
          <p:cNvSpPr txBox="1"/>
          <p:nvPr/>
        </p:nvSpPr>
        <p:spPr>
          <a:xfrm>
            <a:off x="8513451" y="4631072"/>
            <a:ext cx="1192251" cy="830997"/>
          </a:xfrm>
          <a:prstGeom prst="rect">
            <a:avLst/>
          </a:prstGeom>
          <a:noFill/>
        </p:spPr>
        <p:txBody>
          <a:bodyPr wrap="square" rtlCol="0">
            <a:spAutoFit/>
          </a:bodyPr>
          <a:lstStyle/>
          <a:p>
            <a:r>
              <a:rPr lang="en-GB" sz="1200">
                <a:solidFill>
                  <a:srgbClr val="FF0000"/>
                </a:solidFill>
              </a:rPr>
              <a:t>Work minimising losses and kicker voltage</a:t>
            </a:r>
          </a:p>
        </p:txBody>
      </p:sp>
    </p:spTree>
    <p:extLst>
      <p:ext uri="{BB962C8B-B14F-4D97-AF65-F5344CB8AC3E}">
        <p14:creationId xmlns:p14="http://schemas.microsoft.com/office/powerpoint/2010/main" val="4124189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E6288AC-753B-04F1-3CF6-067761F134EF}"/>
              </a:ext>
            </a:extLst>
          </p:cNvPr>
          <p:cNvPicPr>
            <a:picLocks noChangeAspect="1"/>
          </p:cNvPicPr>
          <p:nvPr/>
        </p:nvPicPr>
        <p:blipFill>
          <a:blip r:embed="rId3"/>
          <a:srcRect t="60617"/>
          <a:stretch/>
        </p:blipFill>
        <p:spPr>
          <a:xfrm>
            <a:off x="1546902" y="4856184"/>
            <a:ext cx="10632791" cy="2029986"/>
          </a:xfrm>
          <a:prstGeom prst="rect">
            <a:avLst/>
          </a:prstGeom>
        </p:spPr>
      </p:pic>
      <p:sp>
        <p:nvSpPr>
          <p:cNvPr id="4" name="Slide Number Placeholder 3">
            <a:extLst>
              <a:ext uri="{FF2B5EF4-FFF2-40B4-BE49-F238E27FC236}">
                <a16:creationId xmlns:a16="http://schemas.microsoft.com/office/drawing/2014/main" id="{BEF88E31-78C6-75A8-8F85-9B3F60D69EA1}"/>
              </a:ext>
            </a:extLst>
          </p:cNvPr>
          <p:cNvSpPr>
            <a:spLocks noGrp="1"/>
          </p:cNvSpPr>
          <p:nvPr>
            <p:ph type="sldNum" sz="quarter" idx="12"/>
          </p:nvPr>
        </p:nvSpPr>
        <p:spPr>
          <a:xfrm>
            <a:off x="11839066" y="6424993"/>
            <a:ext cx="681254" cy="365125"/>
          </a:xfrm>
        </p:spPr>
        <p:txBody>
          <a:bodyPr/>
          <a:lstStyle/>
          <a:p>
            <a:fld id="{36B5EA5A-BC32-A742-B11B-8E7414D5B535}" type="slidenum">
              <a:rPr lang="en-US" smtClean="0"/>
              <a:pPr/>
              <a:t>8</a:t>
            </a:fld>
            <a:endParaRPr lang="en-US"/>
          </a:p>
        </p:txBody>
      </p:sp>
      <p:pic>
        <p:nvPicPr>
          <p:cNvPr id="6" name="Picture 5">
            <a:extLst>
              <a:ext uri="{FF2B5EF4-FFF2-40B4-BE49-F238E27FC236}">
                <a16:creationId xmlns:a16="http://schemas.microsoft.com/office/drawing/2014/main" id="{F886CE2F-7F64-20F1-F7EA-5A5A3D8E2608}"/>
              </a:ext>
            </a:extLst>
          </p:cNvPr>
          <p:cNvPicPr>
            <a:picLocks noChangeAspect="1"/>
          </p:cNvPicPr>
          <p:nvPr/>
        </p:nvPicPr>
        <p:blipFill>
          <a:blip r:embed="rId4"/>
          <a:srcRect b="29606"/>
          <a:stretch/>
        </p:blipFill>
        <p:spPr>
          <a:xfrm>
            <a:off x="1559209" y="0"/>
            <a:ext cx="10536621" cy="4827601"/>
          </a:xfrm>
          <a:prstGeom prst="rect">
            <a:avLst/>
          </a:prstGeom>
        </p:spPr>
      </p:pic>
      <p:sp>
        <p:nvSpPr>
          <p:cNvPr id="7" name="TextBox 6">
            <a:extLst>
              <a:ext uri="{FF2B5EF4-FFF2-40B4-BE49-F238E27FC236}">
                <a16:creationId xmlns:a16="http://schemas.microsoft.com/office/drawing/2014/main" id="{DF9721A4-BC88-8EFF-C0F9-D569EE867858}"/>
              </a:ext>
            </a:extLst>
          </p:cNvPr>
          <p:cNvSpPr txBox="1"/>
          <p:nvPr/>
        </p:nvSpPr>
        <p:spPr>
          <a:xfrm>
            <a:off x="5270565" y="1734736"/>
            <a:ext cx="936475" cy="646331"/>
          </a:xfrm>
          <a:prstGeom prst="rect">
            <a:avLst/>
          </a:prstGeom>
          <a:noFill/>
        </p:spPr>
        <p:txBody>
          <a:bodyPr wrap="none" rtlCol="0">
            <a:spAutoFit/>
          </a:bodyPr>
          <a:lstStyle/>
          <a:p>
            <a:r>
              <a:rPr lang="en-GB" sz="1200">
                <a:solidFill>
                  <a:srgbClr val="FF0000"/>
                </a:solidFill>
              </a:rPr>
              <a:t>A few long</a:t>
            </a:r>
          </a:p>
          <a:p>
            <a:r>
              <a:rPr lang="en-GB" sz="1200">
                <a:solidFill>
                  <a:srgbClr val="FF0000"/>
                </a:solidFill>
              </a:rPr>
              <a:t>faults after</a:t>
            </a:r>
          </a:p>
          <a:p>
            <a:r>
              <a:rPr lang="en-GB" sz="1200">
                <a:solidFill>
                  <a:srgbClr val="FF0000"/>
                </a:solidFill>
              </a:rPr>
              <a:t>LS2 restart</a:t>
            </a:r>
          </a:p>
        </p:txBody>
      </p:sp>
      <p:sp>
        <p:nvSpPr>
          <p:cNvPr id="8" name="TextBox 7">
            <a:extLst>
              <a:ext uri="{FF2B5EF4-FFF2-40B4-BE49-F238E27FC236}">
                <a16:creationId xmlns:a16="http://schemas.microsoft.com/office/drawing/2014/main" id="{48A101D4-77A6-E48B-EB98-C9F9CCEAB7AE}"/>
              </a:ext>
            </a:extLst>
          </p:cNvPr>
          <p:cNvSpPr txBox="1"/>
          <p:nvPr/>
        </p:nvSpPr>
        <p:spPr>
          <a:xfrm>
            <a:off x="7187650" y="3073275"/>
            <a:ext cx="612668" cy="276999"/>
          </a:xfrm>
          <a:prstGeom prst="rect">
            <a:avLst/>
          </a:prstGeom>
          <a:noFill/>
        </p:spPr>
        <p:txBody>
          <a:bodyPr wrap="none" rtlCol="0">
            <a:spAutoFit/>
          </a:bodyPr>
          <a:lstStyle/>
          <a:p>
            <a:r>
              <a:rPr lang="en-GB" sz="1200">
                <a:solidFill>
                  <a:srgbClr val="FF0000"/>
                </a:solidFill>
              </a:rPr>
              <a:t>POPS</a:t>
            </a:r>
          </a:p>
        </p:txBody>
      </p:sp>
      <p:sp>
        <p:nvSpPr>
          <p:cNvPr id="9" name="TextBox 8">
            <a:extLst>
              <a:ext uri="{FF2B5EF4-FFF2-40B4-BE49-F238E27FC236}">
                <a16:creationId xmlns:a16="http://schemas.microsoft.com/office/drawing/2014/main" id="{33772FEA-F6C6-EB94-F647-1BB0AEAEE396}"/>
              </a:ext>
            </a:extLst>
          </p:cNvPr>
          <p:cNvSpPr txBox="1"/>
          <p:nvPr/>
        </p:nvSpPr>
        <p:spPr>
          <a:xfrm>
            <a:off x="9205883" y="1923943"/>
            <a:ext cx="867545" cy="276999"/>
          </a:xfrm>
          <a:prstGeom prst="rect">
            <a:avLst/>
          </a:prstGeom>
          <a:noFill/>
        </p:spPr>
        <p:txBody>
          <a:bodyPr wrap="none" rtlCol="0">
            <a:spAutoFit/>
          </a:bodyPr>
          <a:lstStyle/>
          <a:p>
            <a:r>
              <a:rPr lang="en-GB" sz="1200" dirty="0">
                <a:solidFill>
                  <a:srgbClr val="FF0000"/>
                </a:solidFill>
              </a:rPr>
              <a:t>RF issues</a:t>
            </a:r>
          </a:p>
        </p:txBody>
      </p:sp>
      <p:cxnSp>
        <p:nvCxnSpPr>
          <p:cNvPr id="10" name="Straight Arrow Connector 9">
            <a:extLst>
              <a:ext uri="{FF2B5EF4-FFF2-40B4-BE49-F238E27FC236}">
                <a16:creationId xmlns:a16="http://schemas.microsoft.com/office/drawing/2014/main" id="{BB42731B-732B-D1AF-4D56-8EA4E4D1C77B}"/>
              </a:ext>
            </a:extLst>
          </p:cNvPr>
          <p:cNvCxnSpPr>
            <a:cxnSpLocks/>
          </p:cNvCxnSpPr>
          <p:nvPr/>
        </p:nvCxnSpPr>
        <p:spPr>
          <a:xfrm>
            <a:off x="5686977" y="3905228"/>
            <a:ext cx="0" cy="2538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F4C8928-211C-BD6A-323A-BEEC4CB7C931}"/>
              </a:ext>
            </a:extLst>
          </p:cNvPr>
          <p:cNvSpPr txBox="1"/>
          <p:nvPr/>
        </p:nvSpPr>
        <p:spPr>
          <a:xfrm>
            <a:off x="5166838" y="3535896"/>
            <a:ext cx="726130" cy="369332"/>
          </a:xfrm>
          <a:prstGeom prst="rect">
            <a:avLst/>
          </a:prstGeom>
          <a:noFill/>
        </p:spPr>
        <p:txBody>
          <a:bodyPr wrap="square" lIns="0" tIns="0" rIns="0" bIns="0" rtlCol="0">
            <a:spAutoFit/>
          </a:bodyPr>
          <a:lstStyle/>
          <a:p>
            <a:pPr algn="l"/>
            <a:r>
              <a:rPr lang="en-GB" sz="1200" dirty="0">
                <a:solidFill>
                  <a:srgbClr val="FF0000"/>
                </a:solidFill>
              </a:rPr>
              <a:t>Some long incidents</a:t>
            </a:r>
          </a:p>
        </p:txBody>
      </p:sp>
      <p:sp>
        <p:nvSpPr>
          <p:cNvPr id="15" name="TextBox 14">
            <a:extLst>
              <a:ext uri="{FF2B5EF4-FFF2-40B4-BE49-F238E27FC236}">
                <a16:creationId xmlns:a16="http://schemas.microsoft.com/office/drawing/2014/main" id="{04FD1EE8-B61D-CA63-E501-505676485A5B}"/>
              </a:ext>
            </a:extLst>
          </p:cNvPr>
          <p:cNvSpPr txBox="1"/>
          <p:nvPr/>
        </p:nvSpPr>
        <p:spPr>
          <a:xfrm>
            <a:off x="7229841" y="1693111"/>
            <a:ext cx="619080" cy="461665"/>
          </a:xfrm>
          <a:prstGeom prst="rect">
            <a:avLst/>
          </a:prstGeom>
          <a:noFill/>
        </p:spPr>
        <p:txBody>
          <a:bodyPr wrap="none" rtlCol="0">
            <a:spAutoFit/>
          </a:bodyPr>
          <a:lstStyle/>
          <a:p>
            <a:r>
              <a:rPr lang="en-GB" sz="1200" dirty="0">
                <a:solidFill>
                  <a:srgbClr val="FF0000"/>
                </a:solidFill>
              </a:rPr>
              <a:t>POPS</a:t>
            </a:r>
          </a:p>
          <a:p>
            <a:r>
              <a:rPr lang="en-GB" sz="1200" dirty="0">
                <a:solidFill>
                  <a:srgbClr val="FF0000"/>
                </a:solidFill>
              </a:rPr>
              <a:t>issues</a:t>
            </a:r>
          </a:p>
        </p:txBody>
      </p:sp>
      <p:cxnSp>
        <p:nvCxnSpPr>
          <p:cNvPr id="22" name="Straight Arrow Connector 21">
            <a:extLst>
              <a:ext uri="{FF2B5EF4-FFF2-40B4-BE49-F238E27FC236}">
                <a16:creationId xmlns:a16="http://schemas.microsoft.com/office/drawing/2014/main" id="{148D3A8E-42C5-8906-CDB0-61F1CB0D6AD5}"/>
              </a:ext>
            </a:extLst>
          </p:cNvPr>
          <p:cNvCxnSpPr>
            <a:cxnSpLocks/>
          </p:cNvCxnSpPr>
          <p:nvPr/>
        </p:nvCxnSpPr>
        <p:spPr>
          <a:xfrm flipH="1">
            <a:off x="7129488" y="3301114"/>
            <a:ext cx="100353" cy="1463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B2BD905-298D-7708-3836-632FC5168CFF}"/>
              </a:ext>
            </a:extLst>
          </p:cNvPr>
          <p:cNvCxnSpPr>
            <a:cxnSpLocks/>
          </p:cNvCxnSpPr>
          <p:nvPr/>
        </p:nvCxnSpPr>
        <p:spPr>
          <a:xfrm>
            <a:off x="3435658" y="3535896"/>
            <a:ext cx="202642" cy="3215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CB59CC7-B818-7CE1-D7DB-202F66D8D056}"/>
              </a:ext>
            </a:extLst>
          </p:cNvPr>
          <p:cNvSpPr txBox="1"/>
          <p:nvPr/>
        </p:nvSpPr>
        <p:spPr>
          <a:xfrm>
            <a:off x="8949473" y="3526678"/>
            <a:ext cx="946592" cy="461665"/>
          </a:xfrm>
          <a:prstGeom prst="rect">
            <a:avLst/>
          </a:prstGeom>
          <a:noFill/>
        </p:spPr>
        <p:txBody>
          <a:bodyPr wrap="square" rtlCol="0">
            <a:spAutoFit/>
          </a:bodyPr>
          <a:lstStyle/>
          <a:p>
            <a:r>
              <a:rPr lang="en-GB" sz="1200" dirty="0">
                <a:solidFill>
                  <a:srgbClr val="FF0000"/>
                </a:solidFill>
              </a:rPr>
              <a:t>Downward trend</a:t>
            </a:r>
          </a:p>
        </p:txBody>
      </p:sp>
      <p:cxnSp>
        <p:nvCxnSpPr>
          <p:cNvPr id="34" name="Straight Arrow Connector 33">
            <a:extLst>
              <a:ext uri="{FF2B5EF4-FFF2-40B4-BE49-F238E27FC236}">
                <a16:creationId xmlns:a16="http://schemas.microsoft.com/office/drawing/2014/main" id="{0279DC36-A108-1CAD-BF8E-B2E526D58DFC}"/>
              </a:ext>
            </a:extLst>
          </p:cNvPr>
          <p:cNvCxnSpPr>
            <a:cxnSpLocks/>
          </p:cNvCxnSpPr>
          <p:nvPr/>
        </p:nvCxnSpPr>
        <p:spPr>
          <a:xfrm>
            <a:off x="9205883" y="4008254"/>
            <a:ext cx="433772" cy="1507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36F0D20-E4C9-0EE7-0086-AE162F3A6DD9}"/>
              </a:ext>
            </a:extLst>
          </p:cNvPr>
          <p:cNvSpPr txBox="1"/>
          <p:nvPr/>
        </p:nvSpPr>
        <p:spPr>
          <a:xfrm>
            <a:off x="10484297" y="983666"/>
            <a:ext cx="1085052" cy="461665"/>
          </a:xfrm>
          <a:prstGeom prst="rect">
            <a:avLst/>
          </a:prstGeom>
          <a:noFill/>
        </p:spPr>
        <p:txBody>
          <a:bodyPr wrap="square" rtlCol="0">
            <a:spAutoFit/>
          </a:bodyPr>
          <a:lstStyle/>
          <a:p>
            <a:r>
              <a:rPr lang="en-GB" sz="1200" b="1" dirty="0">
                <a:solidFill>
                  <a:srgbClr val="C00000"/>
                </a:solidFill>
              </a:rPr>
              <a:t>Record high availability</a:t>
            </a:r>
          </a:p>
        </p:txBody>
      </p:sp>
      <p:sp>
        <p:nvSpPr>
          <p:cNvPr id="12" name="TextBox 11">
            <a:extLst>
              <a:ext uri="{FF2B5EF4-FFF2-40B4-BE49-F238E27FC236}">
                <a16:creationId xmlns:a16="http://schemas.microsoft.com/office/drawing/2014/main" id="{0F45D6F7-FCA0-E8B8-8163-6D303C9D8C57}"/>
              </a:ext>
            </a:extLst>
          </p:cNvPr>
          <p:cNvSpPr txBox="1"/>
          <p:nvPr/>
        </p:nvSpPr>
        <p:spPr>
          <a:xfrm>
            <a:off x="-54981" y="829088"/>
            <a:ext cx="1751938" cy="5324535"/>
          </a:xfrm>
          <a:prstGeom prst="rect">
            <a:avLst/>
          </a:prstGeom>
          <a:noFill/>
        </p:spPr>
        <p:txBody>
          <a:bodyPr wrap="square" rtlCol="0">
            <a:spAutoFit/>
          </a:bodyPr>
          <a:lstStyle/>
          <a:p>
            <a:pPr marL="171450" indent="-171450">
              <a:buFont typeface="Arial" panose="020B0604020202020204" pitchFamily="34" charset="0"/>
              <a:buChar char="•"/>
            </a:pPr>
            <a:r>
              <a:rPr lang="en-GB" sz="1000" dirty="0">
                <a:solidFill>
                  <a:srgbClr val="C00000"/>
                </a:solidFill>
              </a:rPr>
              <a:t>Continuous work and improvements from equipment experts and OP</a:t>
            </a:r>
          </a:p>
          <a:p>
            <a:pPr marL="171450" indent="-171450">
              <a:buFont typeface="Arial" panose="020B0604020202020204" pitchFamily="34" charset="0"/>
              <a:buChar char="•"/>
            </a:pPr>
            <a:endParaRPr lang="en-GB" sz="1000" dirty="0">
              <a:solidFill>
                <a:srgbClr val="C00000"/>
              </a:solidFill>
            </a:endParaRPr>
          </a:p>
          <a:p>
            <a:pPr marL="171450" indent="-171450">
              <a:buFont typeface="Arial" panose="020B0604020202020204" pitchFamily="34" charset="0"/>
              <a:buChar char="•"/>
            </a:pPr>
            <a:r>
              <a:rPr lang="en-GB" sz="1000" dirty="0">
                <a:solidFill>
                  <a:srgbClr val="C00000"/>
                </a:solidFill>
              </a:rPr>
              <a:t>Resolution of certain fault types (POPS, RF, ABT)</a:t>
            </a:r>
          </a:p>
          <a:p>
            <a:pPr marL="171450" indent="-171450">
              <a:buFont typeface="Arial" panose="020B0604020202020204" pitchFamily="34" charset="0"/>
              <a:buChar char="•"/>
            </a:pPr>
            <a:endParaRPr lang="en-GB" sz="1000" dirty="0">
              <a:solidFill>
                <a:srgbClr val="C00000"/>
              </a:solidFill>
            </a:endParaRPr>
          </a:p>
          <a:p>
            <a:pPr marL="171450" indent="-171450">
              <a:buFont typeface="Arial" panose="020B0604020202020204" pitchFamily="34" charset="0"/>
              <a:buChar char="•"/>
            </a:pPr>
            <a:r>
              <a:rPr lang="en-GB" sz="1000" b="1" dirty="0">
                <a:solidFill>
                  <a:srgbClr val="C00000"/>
                </a:solidFill>
              </a:rPr>
              <a:t>RF:</a:t>
            </a:r>
            <a:r>
              <a:rPr lang="en-GB" sz="1000" dirty="0">
                <a:solidFill>
                  <a:srgbClr val="C00000"/>
                </a:solidFill>
              </a:rPr>
              <a:t> Automatic reset and restart of cavities </a:t>
            </a:r>
            <a:r>
              <a:rPr lang="en-GB" sz="1000" u="sng" dirty="0">
                <a:solidFill>
                  <a:srgbClr val="C00000"/>
                </a:solidFill>
              </a:rPr>
              <a:t>as well has hard work from RF team</a:t>
            </a:r>
            <a:r>
              <a:rPr lang="en-GB" sz="1000" dirty="0">
                <a:solidFill>
                  <a:srgbClr val="C00000"/>
                </a:solidFill>
              </a:rPr>
              <a:t>. This success has led to consideration for implementation in SPS. </a:t>
            </a:r>
          </a:p>
          <a:p>
            <a:pPr marL="171450" indent="-171450">
              <a:buFont typeface="Arial" panose="020B0604020202020204" pitchFamily="34" charset="0"/>
              <a:buChar char="•"/>
            </a:pPr>
            <a:r>
              <a:rPr lang="en-GB" sz="1000" dirty="0">
                <a:solidFill>
                  <a:srgbClr val="C00000"/>
                </a:solidFill>
              </a:rPr>
              <a:t>Long faults (LLRF signal, gap relays) to be mitigated in LS3</a:t>
            </a:r>
          </a:p>
          <a:p>
            <a:pPr marL="171450" indent="-171450">
              <a:buFont typeface="Arial" panose="020B0604020202020204" pitchFamily="34" charset="0"/>
              <a:buChar char="•"/>
            </a:pPr>
            <a:endParaRPr lang="en-GB" sz="1000" dirty="0">
              <a:solidFill>
                <a:srgbClr val="C00000"/>
              </a:solidFill>
            </a:endParaRPr>
          </a:p>
          <a:p>
            <a:pPr marL="171450" indent="-171450">
              <a:buFont typeface="Arial" panose="020B0604020202020204" pitchFamily="34" charset="0"/>
              <a:buChar char="•"/>
            </a:pPr>
            <a:r>
              <a:rPr lang="en-GB" sz="1000" b="1" dirty="0">
                <a:solidFill>
                  <a:srgbClr val="C00000"/>
                </a:solidFill>
              </a:rPr>
              <a:t>Power Converters: </a:t>
            </a:r>
            <a:r>
              <a:rPr lang="en-GB" sz="1000" dirty="0">
                <a:solidFill>
                  <a:srgbClr val="C00000"/>
                </a:solidFill>
              </a:rPr>
              <a:t>accumulation of water-cooling faults for certain circuits will be followed up during YETS</a:t>
            </a:r>
          </a:p>
          <a:p>
            <a:pPr marL="171450" indent="-171450">
              <a:buFont typeface="Arial" panose="020B0604020202020204" pitchFamily="34" charset="0"/>
              <a:buChar char="•"/>
            </a:pPr>
            <a:endParaRPr lang="en-GB" sz="1000" dirty="0">
              <a:solidFill>
                <a:srgbClr val="C00000"/>
              </a:solidFill>
            </a:endParaRPr>
          </a:p>
          <a:p>
            <a:pPr marL="171450" indent="-171450">
              <a:buFont typeface="Arial" panose="020B0604020202020204" pitchFamily="34" charset="0"/>
              <a:buChar char="•"/>
            </a:pPr>
            <a:r>
              <a:rPr lang="en-GB" sz="1000" b="1" dirty="0">
                <a:solidFill>
                  <a:srgbClr val="C00000"/>
                </a:solidFill>
              </a:rPr>
              <a:t>Injection/Extraction: </a:t>
            </a:r>
            <a:r>
              <a:rPr lang="en-GB" sz="1000" dirty="0">
                <a:solidFill>
                  <a:srgbClr val="C00000"/>
                </a:solidFill>
              </a:rPr>
              <a:t>Mitigations planned during YETS. Contribution expected to continue decreasing. </a:t>
            </a:r>
          </a:p>
          <a:p>
            <a:pPr marL="171450" indent="-171450">
              <a:buFont typeface="Arial" panose="020B0604020202020204" pitchFamily="34" charset="0"/>
              <a:buChar char="•"/>
            </a:pPr>
            <a:endParaRPr lang="en-GB" sz="1000" dirty="0">
              <a:solidFill>
                <a:srgbClr val="C00000"/>
              </a:solidFill>
            </a:endParaRPr>
          </a:p>
          <a:p>
            <a:r>
              <a:rPr lang="en-GB" sz="1000" dirty="0">
                <a:solidFill>
                  <a:srgbClr val="C00000"/>
                </a:solidFill>
              </a:rPr>
              <a:t>Huge reduction in medium down time faults since 2022 (see appendix)</a:t>
            </a:r>
          </a:p>
        </p:txBody>
      </p:sp>
      <p:sp>
        <p:nvSpPr>
          <p:cNvPr id="17" name="TextBox 16">
            <a:extLst>
              <a:ext uri="{FF2B5EF4-FFF2-40B4-BE49-F238E27FC236}">
                <a16:creationId xmlns:a16="http://schemas.microsoft.com/office/drawing/2014/main" id="{2CE99DCD-4B17-D492-2A68-7FD0F408CE04}"/>
              </a:ext>
            </a:extLst>
          </p:cNvPr>
          <p:cNvSpPr txBox="1"/>
          <p:nvPr/>
        </p:nvSpPr>
        <p:spPr>
          <a:xfrm>
            <a:off x="2870505" y="3029691"/>
            <a:ext cx="946592" cy="461665"/>
          </a:xfrm>
          <a:prstGeom prst="rect">
            <a:avLst/>
          </a:prstGeom>
          <a:noFill/>
        </p:spPr>
        <p:txBody>
          <a:bodyPr wrap="square" rtlCol="0">
            <a:spAutoFit/>
          </a:bodyPr>
          <a:lstStyle/>
          <a:p>
            <a:r>
              <a:rPr lang="en-GB" sz="1200" dirty="0">
                <a:solidFill>
                  <a:srgbClr val="FF0000"/>
                </a:solidFill>
              </a:rPr>
              <a:t>Downward trend</a:t>
            </a:r>
          </a:p>
        </p:txBody>
      </p:sp>
      <p:sp>
        <p:nvSpPr>
          <p:cNvPr id="16" name="Rectangle 15">
            <a:extLst>
              <a:ext uri="{FF2B5EF4-FFF2-40B4-BE49-F238E27FC236}">
                <a16:creationId xmlns:a16="http://schemas.microsoft.com/office/drawing/2014/main" id="{BE7B85E9-3339-EA59-432B-2141BF4851B3}"/>
              </a:ext>
            </a:extLst>
          </p:cNvPr>
          <p:cNvSpPr/>
          <p:nvPr/>
        </p:nvSpPr>
        <p:spPr>
          <a:xfrm>
            <a:off x="10232906" y="19365"/>
            <a:ext cx="1946787" cy="390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4841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241388-3B90-C53B-5DD4-C2EA38BC0925}"/>
              </a:ext>
            </a:extLst>
          </p:cNvPr>
          <p:cNvSpPr>
            <a:spLocks noGrp="1"/>
          </p:cNvSpPr>
          <p:nvPr>
            <p:ph type="dt" sz="half" idx="10"/>
          </p:nvPr>
        </p:nvSpPr>
        <p:spPr>
          <a:xfrm>
            <a:off x="8943163" y="6424993"/>
            <a:ext cx="1773923" cy="365125"/>
          </a:xfrm>
        </p:spPr>
        <p:txBody>
          <a:bodyPr/>
          <a:lstStyle/>
          <a:p>
            <a:fld id="{CB3A7555-4511-A54B-B6D1-3397E7466CEC}" type="datetime1">
              <a:rPr lang="de-CH" smtClean="0"/>
              <a:t>07.03.2025</a:t>
            </a:fld>
            <a:endParaRPr lang="en-US"/>
          </a:p>
        </p:txBody>
      </p:sp>
      <p:sp>
        <p:nvSpPr>
          <p:cNvPr id="3" name="Footer Placeholder 2">
            <a:extLst>
              <a:ext uri="{FF2B5EF4-FFF2-40B4-BE49-F238E27FC236}">
                <a16:creationId xmlns:a16="http://schemas.microsoft.com/office/drawing/2014/main" id="{E61DE6C6-6D25-33FC-B3D7-2628DE2FEF4D}"/>
              </a:ext>
            </a:extLst>
          </p:cNvPr>
          <p:cNvSpPr>
            <a:spLocks noGrp="1"/>
          </p:cNvSpPr>
          <p:nvPr>
            <p:ph type="ftr" sz="quarter" idx="11"/>
          </p:nvPr>
        </p:nvSpPr>
        <p:spPr>
          <a:xfrm>
            <a:off x="1986600" y="6424993"/>
            <a:ext cx="6787386" cy="365125"/>
          </a:xfrm>
        </p:spPr>
        <p:txBody>
          <a:bodyPr/>
          <a:lstStyle/>
          <a:p>
            <a:r>
              <a:rPr lang="en-GB"/>
              <a:t>Fault Tracking in 2024, Join Accelerator Performance Workshop (JAPW) 2024</a:t>
            </a:r>
            <a:endParaRPr lang="en-US"/>
          </a:p>
        </p:txBody>
      </p:sp>
      <p:sp>
        <p:nvSpPr>
          <p:cNvPr id="4" name="Slide Number Placeholder 3">
            <a:extLst>
              <a:ext uri="{FF2B5EF4-FFF2-40B4-BE49-F238E27FC236}">
                <a16:creationId xmlns:a16="http://schemas.microsoft.com/office/drawing/2014/main" id="{BAA2EF13-EF01-FBC9-E41D-EFCAD11680E1}"/>
              </a:ext>
            </a:extLst>
          </p:cNvPr>
          <p:cNvSpPr>
            <a:spLocks noGrp="1"/>
          </p:cNvSpPr>
          <p:nvPr>
            <p:ph type="sldNum" sz="quarter" idx="12"/>
          </p:nvPr>
        </p:nvSpPr>
        <p:spPr>
          <a:xfrm>
            <a:off x="11948794" y="6424993"/>
            <a:ext cx="681254" cy="365125"/>
          </a:xfrm>
        </p:spPr>
        <p:txBody>
          <a:bodyPr/>
          <a:lstStyle/>
          <a:p>
            <a:fld id="{36B5EA5A-BC32-A742-B11B-8E7414D5B535}" type="slidenum">
              <a:rPr lang="en-US" smtClean="0"/>
              <a:pPr/>
              <a:t>9</a:t>
            </a:fld>
            <a:endParaRPr lang="en-US"/>
          </a:p>
        </p:txBody>
      </p:sp>
      <p:pic>
        <p:nvPicPr>
          <p:cNvPr id="6" name="Picture 5">
            <a:extLst>
              <a:ext uri="{FF2B5EF4-FFF2-40B4-BE49-F238E27FC236}">
                <a16:creationId xmlns:a16="http://schemas.microsoft.com/office/drawing/2014/main" id="{FD8157BC-9B32-180F-18F9-EE30D4ECECDB}"/>
              </a:ext>
            </a:extLst>
          </p:cNvPr>
          <p:cNvPicPr>
            <a:picLocks noChangeAspect="1"/>
          </p:cNvPicPr>
          <p:nvPr/>
        </p:nvPicPr>
        <p:blipFill>
          <a:blip r:embed="rId3"/>
          <a:srcRect t="2427" b="29892"/>
          <a:stretch/>
        </p:blipFill>
        <p:spPr>
          <a:xfrm>
            <a:off x="1768689" y="0"/>
            <a:ext cx="10425608" cy="4592607"/>
          </a:xfrm>
          <a:prstGeom prst="rect">
            <a:avLst/>
          </a:prstGeom>
        </p:spPr>
      </p:pic>
      <p:pic>
        <p:nvPicPr>
          <p:cNvPr id="10" name="Picture 9">
            <a:extLst>
              <a:ext uri="{FF2B5EF4-FFF2-40B4-BE49-F238E27FC236}">
                <a16:creationId xmlns:a16="http://schemas.microsoft.com/office/drawing/2014/main" id="{02DE7810-E989-5672-D27D-0F322D63D872}"/>
              </a:ext>
            </a:extLst>
          </p:cNvPr>
          <p:cNvPicPr>
            <a:picLocks noChangeAspect="1"/>
          </p:cNvPicPr>
          <p:nvPr/>
        </p:nvPicPr>
        <p:blipFill>
          <a:blip r:embed="rId4"/>
          <a:srcRect t="59826"/>
          <a:stretch/>
        </p:blipFill>
        <p:spPr>
          <a:xfrm>
            <a:off x="1652409" y="4779313"/>
            <a:ext cx="10425608" cy="2030468"/>
          </a:xfrm>
          <a:prstGeom prst="rect">
            <a:avLst/>
          </a:prstGeom>
        </p:spPr>
      </p:pic>
      <p:cxnSp>
        <p:nvCxnSpPr>
          <p:cNvPr id="11" name="Straight Arrow Connector 10">
            <a:extLst>
              <a:ext uri="{FF2B5EF4-FFF2-40B4-BE49-F238E27FC236}">
                <a16:creationId xmlns:a16="http://schemas.microsoft.com/office/drawing/2014/main" id="{76A97BB8-FF22-6029-9AF5-208FDD8C525A}"/>
              </a:ext>
            </a:extLst>
          </p:cNvPr>
          <p:cNvCxnSpPr/>
          <p:nvPr/>
        </p:nvCxnSpPr>
        <p:spPr>
          <a:xfrm>
            <a:off x="3682770" y="3307928"/>
            <a:ext cx="196645" cy="22368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118D20E-DE77-DDDA-0B99-11447A6314FD}"/>
              </a:ext>
            </a:extLst>
          </p:cNvPr>
          <p:cNvSpPr txBox="1"/>
          <p:nvPr/>
        </p:nvSpPr>
        <p:spPr>
          <a:xfrm>
            <a:off x="2706065" y="3072454"/>
            <a:ext cx="1248697" cy="307777"/>
          </a:xfrm>
          <a:prstGeom prst="rect">
            <a:avLst/>
          </a:prstGeom>
          <a:noFill/>
        </p:spPr>
        <p:txBody>
          <a:bodyPr wrap="square" lIns="0" tIns="0" rIns="0" bIns="0" rtlCol="0">
            <a:spAutoFit/>
          </a:bodyPr>
          <a:lstStyle/>
          <a:p>
            <a:pPr algn="l"/>
            <a:r>
              <a:rPr lang="en-GB" sz="1000" b="1" dirty="0">
                <a:solidFill>
                  <a:srgbClr val="C00000"/>
                </a:solidFill>
              </a:rPr>
              <a:t>Two faults &gt; 5 days of down time</a:t>
            </a:r>
          </a:p>
        </p:txBody>
      </p:sp>
      <p:cxnSp>
        <p:nvCxnSpPr>
          <p:cNvPr id="13" name="Straight Arrow Connector 12">
            <a:extLst>
              <a:ext uri="{FF2B5EF4-FFF2-40B4-BE49-F238E27FC236}">
                <a16:creationId xmlns:a16="http://schemas.microsoft.com/office/drawing/2014/main" id="{88FD3F75-52AA-1FDA-8D9A-176FBA5812E7}"/>
              </a:ext>
            </a:extLst>
          </p:cNvPr>
          <p:cNvCxnSpPr>
            <a:cxnSpLocks/>
          </p:cNvCxnSpPr>
          <p:nvPr/>
        </p:nvCxnSpPr>
        <p:spPr>
          <a:xfrm>
            <a:off x="7887766" y="3508497"/>
            <a:ext cx="0" cy="39490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2E74850-68F8-D385-D980-F21FEF7DA2B5}"/>
              </a:ext>
            </a:extLst>
          </p:cNvPr>
          <p:cNvCxnSpPr>
            <a:cxnSpLocks/>
          </p:cNvCxnSpPr>
          <p:nvPr/>
        </p:nvCxnSpPr>
        <p:spPr>
          <a:xfrm>
            <a:off x="9867261" y="3650601"/>
            <a:ext cx="0" cy="30196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09E3F38-5333-0D31-612B-CA4CACB67D55}"/>
              </a:ext>
            </a:extLst>
          </p:cNvPr>
          <p:cNvSpPr txBox="1"/>
          <p:nvPr/>
        </p:nvSpPr>
        <p:spPr>
          <a:xfrm>
            <a:off x="9017564" y="2920903"/>
            <a:ext cx="963358" cy="615553"/>
          </a:xfrm>
          <a:prstGeom prst="rect">
            <a:avLst/>
          </a:prstGeom>
          <a:noFill/>
        </p:spPr>
        <p:txBody>
          <a:bodyPr wrap="square" lIns="0" tIns="0" rIns="0" bIns="0" rtlCol="0">
            <a:spAutoFit/>
          </a:bodyPr>
          <a:lstStyle/>
          <a:p>
            <a:pPr algn="r"/>
            <a:r>
              <a:rPr lang="en-US" sz="1000" dirty="0">
                <a:solidFill>
                  <a:srgbClr val="C00000"/>
                </a:solidFill>
              </a:rPr>
              <a:t>M</a:t>
            </a:r>
            <a:r>
              <a:rPr lang="en-GB" sz="1000" dirty="0">
                <a:solidFill>
                  <a:srgbClr val="C00000"/>
                </a:solidFill>
              </a:rPr>
              <a:t>BB 635.30 inter-turn short;</a:t>
            </a:r>
          </a:p>
          <a:p>
            <a:pPr algn="r"/>
            <a:r>
              <a:rPr lang="en-GB" sz="1000" dirty="0">
                <a:solidFill>
                  <a:srgbClr val="C00000"/>
                </a:solidFill>
              </a:rPr>
              <a:t>NA stop BEND02</a:t>
            </a:r>
          </a:p>
        </p:txBody>
      </p:sp>
      <p:sp>
        <p:nvSpPr>
          <p:cNvPr id="8" name="TextBox 7">
            <a:extLst>
              <a:ext uri="{FF2B5EF4-FFF2-40B4-BE49-F238E27FC236}">
                <a16:creationId xmlns:a16="http://schemas.microsoft.com/office/drawing/2014/main" id="{6F5B0863-3216-3C89-2E04-7DED0B48FEB7}"/>
              </a:ext>
            </a:extLst>
          </p:cNvPr>
          <p:cNvSpPr txBox="1"/>
          <p:nvPr/>
        </p:nvSpPr>
        <p:spPr>
          <a:xfrm>
            <a:off x="4471800" y="5097086"/>
            <a:ext cx="1633979" cy="923330"/>
          </a:xfrm>
          <a:prstGeom prst="rect">
            <a:avLst/>
          </a:prstGeom>
          <a:noFill/>
        </p:spPr>
        <p:txBody>
          <a:bodyPr wrap="square" lIns="0" tIns="0" rIns="0" bIns="0" rtlCol="0">
            <a:spAutoFit/>
          </a:bodyPr>
          <a:lstStyle/>
          <a:p>
            <a:r>
              <a:rPr lang="en-GB" sz="1000" b="1" dirty="0">
                <a:solidFill>
                  <a:srgbClr val="C00000"/>
                </a:solidFill>
              </a:rPr>
              <a:t>No extremely long faults</a:t>
            </a:r>
          </a:p>
          <a:p>
            <a:endParaRPr lang="en-GB" sz="1000" b="1" dirty="0">
              <a:solidFill>
                <a:srgbClr val="C00000"/>
              </a:solidFill>
            </a:endParaRPr>
          </a:p>
          <a:p>
            <a:r>
              <a:rPr lang="en-GB" sz="1000" dirty="0">
                <a:solidFill>
                  <a:srgbClr val="C00000"/>
                </a:solidFill>
              </a:rPr>
              <a:t>Many pulse trips on transformers, normally &lt; 2h blocking </a:t>
            </a:r>
          </a:p>
          <a:p>
            <a:pPr algn="l"/>
            <a:endParaRPr lang="en-GB" sz="1000" b="1" dirty="0">
              <a:solidFill>
                <a:srgbClr val="FF0000"/>
              </a:solidFill>
            </a:endParaRPr>
          </a:p>
        </p:txBody>
      </p:sp>
      <p:cxnSp>
        <p:nvCxnSpPr>
          <p:cNvPr id="9" name="Straight Arrow Connector 8">
            <a:extLst>
              <a:ext uri="{FF2B5EF4-FFF2-40B4-BE49-F238E27FC236}">
                <a16:creationId xmlns:a16="http://schemas.microsoft.com/office/drawing/2014/main" id="{350457F2-5CEE-361E-12EA-FF2219B628EE}"/>
              </a:ext>
            </a:extLst>
          </p:cNvPr>
          <p:cNvCxnSpPr>
            <a:cxnSpLocks/>
          </p:cNvCxnSpPr>
          <p:nvPr/>
        </p:nvCxnSpPr>
        <p:spPr>
          <a:xfrm flipV="1">
            <a:off x="5767550" y="4674072"/>
            <a:ext cx="103219" cy="39819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F141F09-A3BB-4C0E-4037-D1AA27D5B7B3}"/>
              </a:ext>
            </a:extLst>
          </p:cNvPr>
          <p:cNvCxnSpPr>
            <a:cxnSpLocks/>
          </p:cNvCxnSpPr>
          <p:nvPr/>
        </p:nvCxnSpPr>
        <p:spPr>
          <a:xfrm>
            <a:off x="5550900" y="5837259"/>
            <a:ext cx="242455" cy="23697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87A1B6-2AAC-F315-A341-1D53E5DFAA96}"/>
              </a:ext>
            </a:extLst>
          </p:cNvPr>
          <p:cNvSpPr txBox="1"/>
          <p:nvPr/>
        </p:nvSpPr>
        <p:spPr>
          <a:xfrm>
            <a:off x="10252118" y="380108"/>
            <a:ext cx="1939882" cy="830997"/>
          </a:xfrm>
          <a:prstGeom prst="rect">
            <a:avLst/>
          </a:prstGeom>
          <a:noFill/>
        </p:spPr>
        <p:txBody>
          <a:bodyPr wrap="square" rtlCol="0">
            <a:spAutoFit/>
          </a:bodyPr>
          <a:lstStyle/>
          <a:p>
            <a:r>
              <a:rPr lang="en-GB" sz="1200" b="1" dirty="0">
                <a:solidFill>
                  <a:srgbClr val="C00000"/>
                </a:solidFill>
              </a:rPr>
              <a:t>Overall not much change since last year</a:t>
            </a:r>
          </a:p>
          <a:p>
            <a:endParaRPr lang="en-GB" sz="1200" b="1" dirty="0">
              <a:solidFill>
                <a:srgbClr val="C00000"/>
              </a:solidFill>
            </a:endParaRPr>
          </a:p>
          <a:p>
            <a:r>
              <a:rPr lang="en-GB" sz="1200" b="1" dirty="0">
                <a:solidFill>
                  <a:srgbClr val="C00000"/>
                </a:solidFill>
              </a:rPr>
              <a:t>IC down, SPS up</a:t>
            </a:r>
          </a:p>
        </p:txBody>
      </p:sp>
      <p:sp>
        <p:nvSpPr>
          <p:cNvPr id="18" name="TextBox 17">
            <a:extLst>
              <a:ext uri="{FF2B5EF4-FFF2-40B4-BE49-F238E27FC236}">
                <a16:creationId xmlns:a16="http://schemas.microsoft.com/office/drawing/2014/main" id="{8D4F6A6F-5512-FE0A-DDBE-29B235C984D2}"/>
              </a:ext>
            </a:extLst>
          </p:cNvPr>
          <p:cNvSpPr txBox="1"/>
          <p:nvPr/>
        </p:nvSpPr>
        <p:spPr>
          <a:xfrm>
            <a:off x="7088583" y="2892944"/>
            <a:ext cx="963358" cy="615553"/>
          </a:xfrm>
          <a:prstGeom prst="rect">
            <a:avLst/>
          </a:prstGeom>
          <a:noFill/>
        </p:spPr>
        <p:txBody>
          <a:bodyPr wrap="square" lIns="0" tIns="0" rIns="0" bIns="0" rtlCol="0">
            <a:spAutoFit/>
          </a:bodyPr>
          <a:lstStyle/>
          <a:p>
            <a:pPr algn="r"/>
            <a:r>
              <a:rPr lang="en-US" sz="1000" dirty="0">
                <a:solidFill>
                  <a:srgbClr val="C00000"/>
                </a:solidFill>
              </a:rPr>
              <a:t>Leaking chamber led to exchange of MBA.63450</a:t>
            </a:r>
            <a:endParaRPr lang="en-GB" sz="1000" dirty="0">
              <a:solidFill>
                <a:srgbClr val="C00000"/>
              </a:solidFill>
            </a:endParaRPr>
          </a:p>
        </p:txBody>
      </p:sp>
      <p:sp>
        <p:nvSpPr>
          <p:cNvPr id="19" name="TextBox 18">
            <a:extLst>
              <a:ext uri="{FF2B5EF4-FFF2-40B4-BE49-F238E27FC236}">
                <a16:creationId xmlns:a16="http://schemas.microsoft.com/office/drawing/2014/main" id="{2E6DFCBE-329B-0AB2-273D-CF30222951CF}"/>
              </a:ext>
            </a:extLst>
          </p:cNvPr>
          <p:cNvSpPr txBox="1"/>
          <p:nvPr/>
        </p:nvSpPr>
        <p:spPr>
          <a:xfrm>
            <a:off x="7088583" y="2563674"/>
            <a:ext cx="1721534" cy="153888"/>
          </a:xfrm>
          <a:prstGeom prst="rect">
            <a:avLst/>
          </a:prstGeom>
          <a:noFill/>
        </p:spPr>
        <p:txBody>
          <a:bodyPr wrap="square" lIns="0" tIns="0" rIns="0" bIns="0" rtlCol="0">
            <a:spAutoFit/>
          </a:bodyPr>
          <a:lstStyle/>
          <a:p>
            <a:pPr algn="r"/>
            <a:r>
              <a:rPr lang="en-US" sz="1000" b="1" dirty="0">
                <a:solidFill>
                  <a:srgbClr val="C00000"/>
                </a:solidFill>
              </a:rPr>
              <a:t>Exchange of dipoles</a:t>
            </a:r>
            <a:endParaRPr lang="en-GB" sz="1000" b="1" dirty="0">
              <a:solidFill>
                <a:srgbClr val="C00000"/>
              </a:solidFill>
            </a:endParaRPr>
          </a:p>
        </p:txBody>
      </p:sp>
      <p:cxnSp>
        <p:nvCxnSpPr>
          <p:cNvPr id="20" name="Straight Arrow Connector 19">
            <a:extLst>
              <a:ext uri="{FF2B5EF4-FFF2-40B4-BE49-F238E27FC236}">
                <a16:creationId xmlns:a16="http://schemas.microsoft.com/office/drawing/2014/main" id="{79BE15D2-6B43-BC67-D252-DAA03D5330E2}"/>
              </a:ext>
            </a:extLst>
          </p:cNvPr>
          <p:cNvCxnSpPr>
            <a:cxnSpLocks/>
          </p:cNvCxnSpPr>
          <p:nvPr/>
        </p:nvCxnSpPr>
        <p:spPr>
          <a:xfrm flipH="1">
            <a:off x="8053646" y="2717562"/>
            <a:ext cx="201125" cy="17538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4EF8A27-8841-4565-0E99-1E31B6636503}"/>
              </a:ext>
            </a:extLst>
          </p:cNvPr>
          <p:cNvCxnSpPr>
            <a:cxnSpLocks/>
          </p:cNvCxnSpPr>
          <p:nvPr/>
        </p:nvCxnSpPr>
        <p:spPr>
          <a:xfrm>
            <a:off x="8254771" y="2717562"/>
            <a:ext cx="965063" cy="35076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1B5EEC-73E6-145F-B66C-34B39061BACA}"/>
              </a:ext>
            </a:extLst>
          </p:cNvPr>
          <p:cNvSpPr txBox="1"/>
          <p:nvPr/>
        </p:nvSpPr>
        <p:spPr>
          <a:xfrm>
            <a:off x="65116" y="1938322"/>
            <a:ext cx="1751938" cy="2631490"/>
          </a:xfrm>
          <a:prstGeom prst="rect">
            <a:avLst/>
          </a:prstGeom>
          <a:noFill/>
        </p:spPr>
        <p:txBody>
          <a:bodyPr wrap="square" rtlCol="0">
            <a:spAutoFit/>
          </a:bodyPr>
          <a:lstStyle/>
          <a:p>
            <a:pPr marL="171450" indent="-171450">
              <a:buFont typeface="Arial" panose="020B0604020202020204" pitchFamily="34" charset="0"/>
              <a:buChar char="•"/>
            </a:pPr>
            <a:endParaRPr lang="en-GB" sz="1100" dirty="0">
              <a:solidFill>
                <a:srgbClr val="C00000"/>
              </a:solidFill>
            </a:endParaRPr>
          </a:p>
          <a:p>
            <a:pPr marL="171450" indent="-171450">
              <a:buFont typeface="Arial" panose="020B0604020202020204" pitchFamily="34" charset="0"/>
              <a:buChar char="•"/>
            </a:pPr>
            <a:r>
              <a:rPr lang="en-GB" sz="1100" b="1" dirty="0">
                <a:solidFill>
                  <a:srgbClr val="C00000"/>
                </a:solidFill>
              </a:rPr>
              <a:t>RF and CV:</a:t>
            </a:r>
            <a:r>
              <a:rPr lang="en-GB" sz="1100" dirty="0">
                <a:solidFill>
                  <a:srgbClr val="C00000"/>
                </a:solidFill>
              </a:rPr>
              <a:t> Mitigations for long down time faults in YETS</a:t>
            </a:r>
          </a:p>
          <a:p>
            <a:pPr marL="171450" indent="-171450">
              <a:buFont typeface="Arial" panose="020B0604020202020204" pitchFamily="34" charset="0"/>
              <a:buChar char="•"/>
            </a:pPr>
            <a:endParaRPr lang="en-GB" sz="1100" dirty="0">
              <a:solidFill>
                <a:srgbClr val="C00000"/>
              </a:solidFill>
            </a:endParaRPr>
          </a:p>
          <a:p>
            <a:pPr marL="171450" indent="-171450">
              <a:buFont typeface="Arial" panose="020B0604020202020204" pitchFamily="34" charset="0"/>
              <a:buChar char="•"/>
            </a:pPr>
            <a:r>
              <a:rPr lang="en-GB" sz="1100" dirty="0">
                <a:solidFill>
                  <a:srgbClr val="C00000"/>
                </a:solidFill>
              </a:rPr>
              <a:t>Short faults (&lt;2h) remain a significant contributor to down time (see Appendix)</a:t>
            </a:r>
          </a:p>
          <a:p>
            <a:pPr marL="171450" indent="-171450">
              <a:buFont typeface="Arial" panose="020B0604020202020204" pitchFamily="34" charset="0"/>
              <a:buChar char="•"/>
            </a:pPr>
            <a:endParaRPr lang="en-GB" sz="1100" dirty="0">
              <a:solidFill>
                <a:srgbClr val="C00000"/>
              </a:solidFill>
            </a:endParaRPr>
          </a:p>
          <a:p>
            <a:pPr marL="171450" indent="-171450">
              <a:buFont typeface="Arial" panose="020B0604020202020204" pitchFamily="34" charset="0"/>
              <a:buChar char="•"/>
            </a:pPr>
            <a:r>
              <a:rPr lang="en-GB" sz="1100" dirty="0">
                <a:solidFill>
                  <a:srgbClr val="C00000"/>
                </a:solidFill>
              </a:rPr>
              <a:t>Long MBB faults likely to continue</a:t>
            </a:r>
          </a:p>
          <a:p>
            <a:pPr marL="171450" indent="-171450">
              <a:buFont typeface="Arial" panose="020B0604020202020204" pitchFamily="34" charset="0"/>
              <a:buChar char="•"/>
            </a:pPr>
            <a:endParaRPr lang="en-GB" sz="1100" dirty="0">
              <a:solidFill>
                <a:srgbClr val="C00000"/>
              </a:solidFill>
            </a:endParaRPr>
          </a:p>
          <a:p>
            <a:pPr marL="171450" indent="-171450">
              <a:buFont typeface="Arial" panose="020B0604020202020204" pitchFamily="34" charset="0"/>
              <a:buChar char="•"/>
            </a:pPr>
            <a:endParaRPr lang="en-GB" sz="1100" dirty="0">
              <a:solidFill>
                <a:srgbClr val="C00000"/>
              </a:solidFill>
            </a:endParaRPr>
          </a:p>
        </p:txBody>
      </p:sp>
    </p:spTree>
    <p:extLst>
      <p:ext uri="{BB962C8B-B14F-4D97-AF65-F5344CB8AC3E}">
        <p14:creationId xmlns:p14="http://schemas.microsoft.com/office/powerpoint/2010/main" val="3376527964"/>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CERN Corporate_16x9 PPT_v2023</Template>
  <TotalTime>3421</TotalTime>
  <Words>3786</Words>
  <Application>Microsoft Office PowerPoint</Application>
  <PresentationFormat>Widescreen</PresentationFormat>
  <Paragraphs>598</Paragraphs>
  <Slides>45</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Calibri</vt:lpstr>
      <vt:lpstr>Courier New</vt:lpstr>
      <vt:lpstr>FontAwesome</vt:lpstr>
      <vt:lpstr>Roboto</vt:lpstr>
      <vt:lpstr>Wingdings</vt:lpstr>
      <vt:lpstr>Office Theme</vt:lpstr>
      <vt:lpstr>Fault Tracking in 2024</vt:lpstr>
      <vt:lpstr>Accelerator Fault Tracking (AFT)</vt:lpstr>
      <vt:lpstr>Structure</vt:lpstr>
      <vt:lpstr>Proton Injectors</vt:lpstr>
      <vt:lpstr>Injector Schedule</vt:lpstr>
      <vt:lpstr>PowerPoint Presentation</vt:lpstr>
      <vt:lpstr>PowerPoint Presentation</vt:lpstr>
      <vt:lpstr>PowerPoint Presentation</vt:lpstr>
      <vt:lpstr>PowerPoint Presentation</vt:lpstr>
      <vt:lpstr>Proton Injectors - Conclusions</vt:lpstr>
      <vt:lpstr>Ion Injectors</vt:lpstr>
      <vt:lpstr>Ion Injectors – LINAC3 &amp; LEIR</vt:lpstr>
      <vt:lpstr>PowerPoint Presentation</vt:lpstr>
      <vt:lpstr>PowerPoint Presentation</vt:lpstr>
      <vt:lpstr>LINAC3, LEIR Conclusions</vt:lpstr>
      <vt:lpstr>LHC</vt:lpstr>
      <vt:lpstr>LHC Schedule</vt:lpstr>
      <vt:lpstr>PowerPoint Presentation</vt:lpstr>
      <vt:lpstr>PowerPoint Presentation</vt:lpstr>
      <vt:lpstr>PowerPoint Presentation</vt:lpstr>
      <vt:lpstr>PowerPoint Presentation</vt:lpstr>
      <vt:lpstr>LHC Conclusion</vt:lpstr>
      <vt:lpstr>AD/ELENA ISOLDE EA/NA</vt:lpstr>
      <vt:lpstr>PowerPoint Presentation</vt:lpstr>
      <vt:lpstr>PowerPoint Presentation</vt:lpstr>
      <vt:lpstr>PowerPoint Presentation</vt:lpstr>
      <vt:lpstr>PowerPoint Presentation</vt:lpstr>
      <vt:lpstr>Conclusions AD/ELENA, ISOLDE, EA, NA</vt:lpstr>
      <vt:lpstr>What is AFT “actually” offering the community?</vt:lpstr>
      <vt:lpstr>PowerPoint Presentation</vt:lpstr>
      <vt:lpstr>Addressing Feedback from the Community</vt:lpstr>
      <vt:lpstr>Conclusion Overall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Fault Tracking in 2024</dc:title>
  <dc:creator>Jack Heron</dc:creator>
  <cp:lastModifiedBy>Jack Heron</cp:lastModifiedBy>
  <cp:revision>210</cp:revision>
  <cp:lastPrinted>2024-12-05T17:54:57Z</cp:lastPrinted>
  <dcterms:created xsi:type="dcterms:W3CDTF">2024-12-03T10:57:13Z</dcterms:created>
  <dcterms:modified xsi:type="dcterms:W3CDTF">2025-03-07T08:59:08Z</dcterms:modified>
</cp:coreProperties>
</file>