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90" r:id="rId3"/>
    <p:sldId id="4485" r:id="rId4"/>
    <p:sldId id="360" r:id="rId5"/>
    <p:sldId id="4490" r:id="rId6"/>
    <p:sldId id="297" r:id="rId7"/>
    <p:sldId id="4480" r:id="rId8"/>
    <p:sldId id="4497" r:id="rId9"/>
    <p:sldId id="4481" r:id="rId10"/>
    <p:sldId id="4486" r:id="rId11"/>
    <p:sldId id="4482" r:id="rId12"/>
    <p:sldId id="4483" r:id="rId13"/>
    <p:sldId id="4477" r:id="rId14"/>
    <p:sldId id="4493" r:id="rId15"/>
    <p:sldId id="4484" r:id="rId16"/>
    <p:sldId id="4495" r:id="rId17"/>
    <p:sldId id="449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0E"/>
    <a:srgbClr val="2D70FF"/>
    <a:srgbClr val="2CA02C"/>
    <a:srgbClr val="1F77B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5"/>
    <p:restoredTop sz="87209" autoAdjust="0"/>
  </p:normalViewPr>
  <p:slideViewPr>
    <p:cSldViewPr snapToGrid="0" snapToObjects="1">
      <p:cViewPr varScale="1">
        <p:scale>
          <a:sx n="72" d="100"/>
          <a:sy n="72" d="100"/>
        </p:scale>
        <p:origin x="13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0A4C1-A385-7A4B-827B-89C8C4EA046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D74D1-F710-F34A-9B49-41C7B8E6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1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0901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341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525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432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942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643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377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48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6385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219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6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121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248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205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117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dirty="0"/>
              <a:t>No </a:t>
            </a:r>
            <a:r>
              <a:rPr lang="fr-FR" dirty="0" err="1"/>
              <a:t>margin</a:t>
            </a:r>
            <a:r>
              <a:rPr lang="fr-FR" dirty="0"/>
              <a:t> = </a:t>
            </a:r>
            <a:r>
              <a:rPr lang="fr-FR" dirty="0" err="1"/>
              <a:t>instabilities</a:t>
            </a:r>
            <a:r>
              <a:rPr lang="fr-FR" dirty="0"/>
              <a:t> = </a:t>
            </a:r>
            <a:r>
              <a:rPr lang="fr-FR" dirty="0" err="1"/>
              <a:t>loss</a:t>
            </a:r>
            <a:r>
              <a:rPr lang="fr-FR" dirty="0"/>
              <a:t> of </a:t>
            </a:r>
            <a:r>
              <a:rPr lang="fr-FR" dirty="0" err="1"/>
              <a:t>availability</a:t>
            </a:r>
            <a:r>
              <a:rPr lang="fr-FR" dirty="0"/>
              <a:t>.</a:t>
            </a:r>
          </a:p>
          <a:p>
            <a:pPr marL="0" indent="0">
              <a:buFontTx/>
              <a:buNone/>
            </a:pPr>
            <a:r>
              <a:rPr lang="fr-FR" dirty="0"/>
              <a:t>2022 – Fill 8471</a:t>
            </a:r>
          </a:p>
          <a:p>
            <a:pPr marL="0" indent="0">
              <a:buFontTx/>
              <a:buNone/>
            </a:pPr>
            <a:r>
              <a:rPr lang="fr-FR" dirty="0"/>
              <a:t>2023 – Fill 9072</a:t>
            </a:r>
          </a:p>
          <a:p>
            <a:pPr marL="0" indent="0">
              <a:buFontTx/>
              <a:buNone/>
            </a:pPr>
            <a:r>
              <a:rPr lang="fr-FR" dirty="0"/>
              <a:t>2024 - Fill 10137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85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12/10/2024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3997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F2C6533F-F441-95F0-AFBD-12C1797BA7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892" y="0"/>
            <a:ext cx="12215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A5A2F73-C7B8-584B-8059-694E1A1F5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44445"/>
            <a:ext cx="9144000" cy="955675"/>
          </a:xfrm>
        </p:spPr>
        <p:txBody>
          <a:bodyPr/>
          <a:lstStyle/>
          <a:p>
            <a:r>
              <a:rPr lang="en-GB" dirty="0"/>
              <a:t>LHC cryogenics 2024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C78A3C8-FEF7-2549-A5FE-8F47C8598E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Joint Accelerator Performance Workshop 2024, Montreux</a:t>
            </a:r>
          </a:p>
          <a:p>
            <a:r>
              <a:rPr lang="en-GB" i="1" dirty="0"/>
              <a:t>December 10</a:t>
            </a:r>
            <a:r>
              <a:rPr lang="en-GB" i="1" baseline="30000" dirty="0"/>
              <a:t>th</a:t>
            </a:r>
            <a:r>
              <a:rPr lang="en-GB" i="1" dirty="0"/>
              <a:t>, 2024</a:t>
            </a:r>
          </a:p>
          <a:p>
            <a:r>
              <a:rPr lang="en-GB" b="0" dirty="0"/>
              <a:t>TE-CRG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8A357B-1CE2-7741-84EE-7E1CD2B54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DFFBCF-FC4C-FF47-B4E3-1442EBB06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B7102F-77DE-F741-935D-7C60E81A1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8BC659-7132-28AD-AA74-A2A94CCDDE78}"/>
              </a:ext>
            </a:extLst>
          </p:cNvPr>
          <p:cNvSpPr txBox="1"/>
          <p:nvPr/>
        </p:nvSpPr>
        <p:spPr>
          <a:xfrm>
            <a:off x="-1" y="6073852"/>
            <a:ext cx="1360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i="1" dirty="0">
                <a:solidFill>
                  <a:srgbClr val="000000"/>
                </a:solidFill>
              </a:rPr>
              <a:t>B. Naydenov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A0535FB-61A4-4F82-4D5D-2F1EB3DD4587}"/>
              </a:ext>
            </a:extLst>
          </p:cNvPr>
          <p:cNvSpPr txBox="1"/>
          <p:nvPr/>
        </p:nvSpPr>
        <p:spPr>
          <a:xfrm>
            <a:off x="10942370" y="6073851"/>
            <a:ext cx="1205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i="1" dirty="0">
                <a:solidFill>
                  <a:srgbClr val="000000"/>
                </a:solidFill>
              </a:rPr>
              <a:t>B. Bradu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B5662B4-1B4D-D411-27B3-35F2478D8CFE}"/>
              </a:ext>
            </a:extLst>
          </p:cNvPr>
          <p:cNvSpPr txBox="1"/>
          <p:nvPr/>
        </p:nvSpPr>
        <p:spPr>
          <a:xfrm>
            <a:off x="2860814" y="6073850"/>
            <a:ext cx="6470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i="1" dirty="0">
                <a:solidFill>
                  <a:srgbClr val="000000"/>
                </a:solidFill>
                <a:hlinkClick r:id="rId4"/>
              </a:rPr>
              <a:t>https://indico.cern.ch/event/1439972</a:t>
            </a:r>
            <a:endParaRPr lang="fr-FR" i="1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C22AB-5739-239A-5537-37111AD951DA}"/>
              </a:ext>
            </a:extLst>
          </p:cNvPr>
          <p:cNvSpPr txBox="1"/>
          <p:nvPr/>
        </p:nvSpPr>
        <p:spPr>
          <a:xfrm>
            <a:off x="590922" y="2171557"/>
            <a:ext cx="11010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b="1" dirty="0">
                <a:latin typeface="+mj-lt"/>
                <a:ea typeface="+mj-ea"/>
                <a:cs typeface="+mj-cs"/>
              </a:rPr>
              <a:t>Performance, Limits and Outlook</a:t>
            </a:r>
          </a:p>
        </p:txBody>
      </p:sp>
    </p:spTree>
    <p:extLst>
      <p:ext uri="{BB962C8B-B14F-4D97-AF65-F5344CB8AC3E}">
        <p14:creationId xmlns:p14="http://schemas.microsoft.com/office/powerpoint/2010/main" val="3914232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600" b="1" dirty="0"/>
              <a:t>CV920 vibration induced beam dumps – follow up</a:t>
            </a:r>
            <a:endParaRPr lang="en-GB" sz="32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11C35E-99E6-5099-33A9-159DE677F2D3}"/>
              </a:ext>
            </a:extLst>
          </p:cNvPr>
          <p:cNvSpPr txBox="1"/>
          <p:nvPr/>
        </p:nvSpPr>
        <p:spPr>
          <a:xfrm>
            <a:off x="241622" y="1129053"/>
            <a:ext cx="6346509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CV920 keeps the magnet bath at 1.25 bar.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Because of small leaks, pressure descends and </a:t>
            </a:r>
            <a:r>
              <a:rPr lang="en-GB" b="1" dirty="0"/>
              <a:t>it needs to open periodically</a:t>
            </a:r>
            <a:r>
              <a:rPr lang="en-GB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Mixture of warm He and superfluid He creates vibrations.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Perturbations correlated with a growing beam orbit oscillation during the ion run.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control logic has been added to address the issue: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During ion beam, selected critical cells (13L8 and 13L2) CV920 stay closed.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After beam dump, CV920 repressurises the cells.</a:t>
            </a:r>
          </a:p>
          <a:p>
            <a:pPr lvl="1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The solution was proven during the 2024 ion run.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1E5F18-6C23-63D1-1332-5EB897684327}"/>
              </a:ext>
            </a:extLst>
          </p:cNvPr>
          <p:cNvGrpSpPr/>
          <p:nvPr/>
        </p:nvGrpSpPr>
        <p:grpSpPr>
          <a:xfrm>
            <a:off x="5961393" y="1589641"/>
            <a:ext cx="6111362" cy="3798801"/>
            <a:chOff x="6011585" y="1728141"/>
            <a:chExt cx="6111362" cy="3798801"/>
          </a:xfrm>
        </p:grpSpPr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D629814-AF67-FB13-6EF1-0A6A068A4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1585" y="1728141"/>
              <a:ext cx="6111362" cy="352180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E091E2B-1C1D-14EE-47F8-C118FD737436}"/>
                </a:ext>
              </a:extLst>
            </p:cNvPr>
            <p:cNvSpPr txBox="1"/>
            <p:nvPr/>
          </p:nvSpPr>
          <p:spPr>
            <a:xfrm>
              <a:off x="8743521" y="3605565"/>
              <a:ext cx="19777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Saturated He, keeping the pressurised bath cold.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5C9713-5056-419A-9794-2962F5C9050D}"/>
                </a:ext>
              </a:extLst>
            </p:cNvPr>
            <p:cNvSpPr txBox="1"/>
            <p:nvPr/>
          </p:nvSpPr>
          <p:spPr>
            <a:xfrm>
              <a:off x="9383180" y="5249943"/>
              <a:ext cx="239053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Pressurised superfluid He bath.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43D3D11-AFA3-0335-4838-BB16833A44BF}"/>
                </a:ext>
              </a:extLst>
            </p:cNvPr>
            <p:cNvCxnSpPr/>
            <p:nvPr/>
          </p:nvCxnSpPr>
          <p:spPr>
            <a:xfrm>
              <a:off x="9229725" y="4067230"/>
              <a:ext cx="502686" cy="2952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B4F2BC7-42AE-8E64-AD81-857F1EAC66C1}"/>
                </a:ext>
              </a:extLst>
            </p:cNvPr>
            <p:cNvCxnSpPr>
              <a:stCxn id="10" idx="0"/>
            </p:cNvCxnSpPr>
            <p:nvPr/>
          </p:nvCxnSpPr>
          <p:spPr>
            <a:xfrm flipH="1" flipV="1">
              <a:off x="10210800" y="4800600"/>
              <a:ext cx="367648" cy="4493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13979A4-3A96-B2C0-D2D0-5F1FE2828BB4}"/>
              </a:ext>
            </a:extLst>
          </p:cNvPr>
          <p:cNvSpPr/>
          <p:nvPr/>
        </p:nvSpPr>
        <p:spPr>
          <a:xfrm>
            <a:off x="2847311" y="3275439"/>
            <a:ext cx="1409700" cy="4162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603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CONCLUSIONS</a:t>
            </a:r>
            <a:endParaRPr lang="en-GB" sz="3600" b="1" dirty="0"/>
          </a:p>
        </p:txBody>
      </p:sp>
      <p:sp>
        <p:nvSpPr>
          <p:cNvPr id="3" name="ZoneTexte 6">
            <a:extLst>
              <a:ext uri="{FF2B5EF4-FFF2-40B4-BE49-F238E27FC236}">
                <a16:creationId xmlns:a16="http://schemas.microsoft.com/office/drawing/2014/main" id="{59DB601C-69BE-2C8F-0E99-F0752D502FBC}"/>
              </a:ext>
            </a:extLst>
          </p:cNvPr>
          <p:cNvSpPr txBox="1"/>
          <p:nvPr/>
        </p:nvSpPr>
        <p:spPr>
          <a:xfrm>
            <a:off x="170121" y="1141649"/>
            <a:ext cx="12021879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Successful 2024 run has been completed with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96.5% availability</a:t>
            </a:r>
            <a:r>
              <a:rPr lang="en-GB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Issues generating downtime have been identified, analysed, and mitigation measures are put in place during the current YETS.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2022 was </a:t>
            </a:r>
            <a:r>
              <a:rPr lang="en-GB" sz="2000" u="sng" dirty="0"/>
              <a:t>very complicated </a:t>
            </a:r>
            <a:r>
              <a:rPr lang="en-GB" sz="2000" dirty="0"/>
              <a:t>to operate with high loads and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OptS78</a:t>
            </a:r>
            <a:r>
              <a:rPr lang="en-GB" sz="2000" dirty="0"/>
              <a:t> P8 configuration.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P8 cooling capacity has been tested in different configurations during a “</a:t>
            </a:r>
            <a:r>
              <a:rPr lang="en-GB" sz="2000" dirty="0" err="1"/>
              <a:t>CryoMD</a:t>
            </a:r>
            <a:r>
              <a:rPr lang="en-GB" sz="2000" dirty="0"/>
              <a:t>”. A new mode was found with good performance-operability balance –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Physics2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P8 limits have been identified for all modes. A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margin of ~10 W/</a:t>
            </a:r>
            <a:r>
              <a:rPr lang="en-GB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/>
              <a:t>at S78 is still available for 2025/2026 run (leading to 170 W/</a:t>
            </a:r>
            <a:r>
              <a:rPr lang="en-GB" sz="2000" dirty="0" err="1"/>
              <a:t>hc</a:t>
            </a:r>
            <a:r>
              <a:rPr lang="en-GB" sz="2000" dirty="0"/>
              <a:t>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Exact beam configuration should be validated during the beam commissioning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Cryogenic valve induced orbit oscillations has been resolved with a new simple control logic condition.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155B3E91-D827-905B-4D48-7B24C5E90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</p:spTree>
    <p:extLst>
      <p:ext uri="{BB962C8B-B14F-4D97-AF65-F5344CB8AC3E}">
        <p14:creationId xmlns:p14="http://schemas.microsoft.com/office/powerpoint/2010/main" val="3390985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425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A7718A-A456-D721-FA9D-DF59062D1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58" y="99818"/>
            <a:ext cx="13370358" cy="678830"/>
          </a:xfrm>
        </p:spPr>
        <p:txBody>
          <a:bodyPr/>
          <a:lstStyle/>
          <a:p>
            <a:r>
              <a:rPr lang="en-GB" b="1" dirty="0"/>
              <a:t>Beam screen heat loads</a:t>
            </a:r>
            <a:r>
              <a:rPr lang="en-GB" sz="3200" dirty="0"/>
              <a:t> </a:t>
            </a:r>
            <a:r>
              <a:rPr lang="en-US" dirty="0"/>
              <a:t>Heat loads history @ </a:t>
            </a:r>
            <a:r>
              <a:rPr lang="en-US" sz="3200" dirty="0"/>
              <a:t>top energy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4CD5DC-B4E9-5960-49D5-ADC2EB5F5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C9E97C-9E52-4F4B-FC88-B4B67F5AAAEF}"/>
              </a:ext>
            </a:extLst>
          </p:cNvPr>
          <p:cNvGrpSpPr/>
          <p:nvPr/>
        </p:nvGrpSpPr>
        <p:grpSpPr>
          <a:xfrm>
            <a:off x="1209838" y="645956"/>
            <a:ext cx="9621645" cy="5772987"/>
            <a:chOff x="1098272" y="592529"/>
            <a:chExt cx="9621645" cy="577298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84B9EA6-6319-4A3A-517C-A8AE8CB03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98272" y="592529"/>
              <a:ext cx="9621645" cy="577298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433CB6-7DA8-BDEF-261E-0D2E9DD067D4}"/>
                </a:ext>
              </a:extLst>
            </p:cNvPr>
            <p:cNvSpPr txBox="1"/>
            <p:nvPr/>
          </p:nvSpPr>
          <p:spPr>
            <a:xfrm>
              <a:off x="1784517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2015</a:t>
              </a:r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22F09E-BE35-592D-C8E7-1D819D616473}"/>
                </a:ext>
              </a:extLst>
            </p:cNvPr>
            <p:cNvSpPr txBox="1"/>
            <p:nvPr/>
          </p:nvSpPr>
          <p:spPr>
            <a:xfrm>
              <a:off x="9309416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2024</a:t>
              </a: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252CDC-E18D-D865-5D59-ADC4975D7B4E}"/>
                </a:ext>
              </a:extLst>
            </p:cNvPr>
            <p:cNvSpPr txBox="1"/>
            <p:nvPr/>
          </p:nvSpPr>
          <p:spPr>
            <a:xfrm>
              <a:off x="7970949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2023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DA72A3-933E-75FB-553C-0F1828832ADF}"/>
                </a:ext>
              </a:extLst>
            </p:cNvPr>
            <p:cNvSpPr txBox="1"/>
            <p:nvPr/>
          </p:nvSpPr>
          <p:spPr>
            <a:xfrm>
              <a:off x="7262509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2022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BE4C13-20C4-1D66-5C2E-55F338D82837}"/>
                </a:ext>
              </a:extLst>
            </p:cNvPr>
            <p:cNvSpPr txBox="1"/>
            <p:nvPr/>
          </p:nvSpPr>
          <p:spPr>
            <a:xfrm>
              <a:off x="5893880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2018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F308ED-D262-EA77-2730-EFB868B3DFF8}"/>
                </a:ext>
              </a:extLst>
            </p:cNvPr>
            <p:cNvSpPr txBox="1"/>
            <p:nvPr/>
          </p:nvSpPr>
          <p:spPr>
            <a:xfrm>
              <a:off x="4096650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2017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01E2F3-889D-AC34-CB7A-68BE5E874BD3}"/>
                </a:ext>
              </a:extLst>
            </p:cNvPr>
            <p:cNvSpPr txBox="1"/>
            <p:nvPr/>
          </p:nvSpPr>
          <p:spPr>
            <a:xfrm>
              <a:off x="2667154" y="93914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2016</a:t>
              </a: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A3AEEF9-7630-C55B-80AE-B39DFD74A049}"/>
                </a:ext>
              </a:extLst>
            </p:cNvPr>
            <p:cNvSpPr txBox="1"/>
            <p:nvPr/>
          </p:nvSpPr>
          <p:spPr>
            <a:xfrm>
              <a:off x="4697438" y="2141871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>
                  <a:solidFill>
                    <a:srgbClr val="2F2F2F"/>
                  </a:solidFill>
                </a:rPr>
                <a:t>8b4e</a:t>
              </a:r>
              <a:endParaRPr lang="en-GB" sz="1400" i="1" dirty="0">
                <a:solidFill>
                  <a:srgbClr val="2F2F2F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7543CFF-09CE-DE79-52BA-A5BCABAA3B89}"/>
                </a:ext>
              </a:extLst>
            </p:cNvPr>
            <p:cNvSpPr txBox="1"/>
            <p:nvPr/>
          </p:nvSpPr>
          <p:spPr>
            <a:xfrm>
              <a:off x="8006215" y="2748380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>
                  <a:solidFill>
                    <a:srgbClr val="2F2F2F"/>
                  </a:solidFill>
                </a:rPr>
                <a:t>Mixed</a:t>
              </a:r>
              <a:endParaRPr lang="en-GB" sz="1400" i="1" dirty="0">
                <a:solidFill>
                  <a:srgbClr val="2F2F2F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928BE81-7F70-E3A4-D8C0-45C4F3DE65D9}"/>
                </a:ext>
              </a:extLst>
            </p:cNvPr>
            <p:cNvSpPr/>
            <p:nvPr/>
          </p:nvSpPr>
          <p:spPr>
            <a:xfrm>
              <a:off x="6910266" y="886518"/>
              <a:ext cx="105299" cy="206448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LS2</a:t>
              </a:r>
              <a:endParaRPr lang="en-GB" sz="1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51B2CFD-C6CE-D6C9-03FE-F6CC1A052FF7}"/>
                </a:ext>
              </a:extLst>
            </p:cNvPr>
            <p:cNvSpPr/>
            <p:nvPr/>
          </p:nvSpPr>
          <p:spPr>
            <a:xfrm>
              <a:off x="1680907" y="886518"/>
              <a:ext cx="105299" cy="207730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LS1</a:t>
              </a:r>
              <a:endParaRPr lang="en-GB" sz="1400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AB01D6F-F4AA-B8CD-E351-C682FA5CCA2D}"/>
                </a:ext>
              </a:extLst>
            </p:cNvPr>
            <p:cNvCxnSpPr/>
            <p:nvPr/>
          </p:nvCxnSpPr>
          <p:spPr>
            <a:xfrm>
              <a:off x="1909290" y="3779742"/>
              <a:ext cx="388188" cy="388189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1EF3C6B-8F64-1C0D-0E2E-2D251795927E}"/>
                </a:ext>
              </a:extLst>
            </p:cNvPr>
            <p:cNvCxnSpPr>
              <a:cxnSpLocks/>
            </p:cNvCxnSpPr>
            <p:nvPr/>
          </p:nvCxnSpPr>
          <p:spPr>
            <a:xfrm>
              <a:off x="3512290" y="4407738"/>
              <a:ext cx="404102" cy="292579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D731463-D540-F504-2B49-DB91BBA5F2D2}"/>
                </a:ext>
              </a:extLst>
            </p:cNvPr>
            <p:cNvCxnSpPr>
              <a:cxnSpLocks/>
            </p:cNvCxnSpPr>
            <p:nvPr/>
          </p:nvCxnSpPr>
          <p:spPr>
            <a:xfrm>
              <a:off x="6993249" y="4036331"/>
              <a:ext cx="1057358" cy="58515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5040B7A-80E0-FB63-617E-99D07F6287EF}"/>
                </a:ext>
              </a:extLst>
            </p:cNvPr>
            <p:cNvCxnSpPr>
              <a:cxnSpLocks/>
            </p:cNvCxnSpPr>
            <p:nvPr/>
          </p:nvCxnSpPr>
          <p:spPr>
            <a:xfrm>
              <a:off x="8679788" y="4603988"/>
              <a:ext cx="122207" cy="192657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1416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Possible configurations – OptS78</a:t>
            </a:r>
            <a:endParaRPr lang="en-GB" sz="36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BB3D9A-5A2F-F66B-422A-7D9E83A27BE5}"/>
              </a:ext>
            </a:extLst>
          </p:cNvPr>
          <p:cNvCxnSpPr/>
          <p:nvPr/>
        </p:nvCxnSpPr>
        <p:spPr>
          <a:xfrm>
            <a:off x="0" y="4248150"/>
            <a:ext cx="121022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41582A-B14B-21AF-615D-869FF98F8A2D}"/>
              </a:ext>
            </a:extLst>
          </p:cNvPr>
          <p:cNvGrpSpPr/>
          <p:nvPr/>
        </p:nvGrpSpPr>
        <p:grpSpPr>
          <a:xfrm>
            <a:off x="1393733" y="869592"/>
            <a:ext cx="9490711" cy="3192549"/>
            <a:chOff x="1393733" y="869592"/>
            <a:chExt cx="9490711" cy="319254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503FDD7-FAF6-64AD-C4BA-A370647AF29B}"/>
                </a:ext>
              </a:extLst>
            </p:cNvPr>
            <p:cNvGrpSpPr/>
            <p:nvPr/>
          </p:nvGrpSpPr>
          <p:grpSpPr>
            <a:xfrm>
              <a:off x="1515900" y="909295"/>
              <a:ext cx="9368544" cy="3152846"/>
              <a:chOff x="1515900" y="909295"/>
              <a:chExt cx="9368544" cy="315284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CB9EF52-22B1-C9C4-25D9-99032C76C389}"/>
                  </a:ext>
                </a:extLst>
              </p:cNvPr>
              <p:cNvGrpSpPr/>
              <p:nvPr/>
            </p:nvGrpSpPr>
            <p:grpSpPr>
              <a:xfrm>
                <a:off x="1515900" y="909295"/>
                <a:ext cx="9368544" cy="3152846"/>
                <a:chOff x="1499481" y="1281903"/>
                <a:chExt cx="9368544" cy="3152846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C0F33E91-9B41-7448-FC7E-5259C250A6B0}"/>
                    </a:ext>
                  </a:extLst>
                </p:cNvPr>
                <p:cNvGrpSpPr/>
                <p:nvPr/>
              </p:nvGrpSpPr>
              <p:grpSpPr>
                <a:xfrm>
                  <a:off x="1720813" y="1281903"/>
                  <a:ext cx="8917987" cy="2784166"/>
                  <a:chOff x="1616641" y="1593511"/>
                  <a:chExt cx="8917987" cy="2784166"/>
                </a:xfrm>
              </p:grpSpPr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93A916B8-E465-AA4E-4896-76160D08B9B3}"/>
                      </a:ext>
                    </a:extLst>
                  </p:cNvPr>
                  <p:cNvGrpSpPr/>
                  <p:nvPr/>
                </p:nvGrpSpPr>
                <p:grpSpPr>
                  <a:xfrm>
                    <a:off x="1616641" y="1593511"/>
                    <a:ext cx="8917987" cy="2060171"/>
                    <a:chOff x="1616641" y="1290935"/>
                    <a:chExt cx="8917987" cy="2060171"/>
                  </a:xfrm>
                </p:grpSpPr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7C651CE4-D581-BE14-2133-E1A298AF48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5282" y="1290935"/>
                      <a:ext cx="2068132" cy="1706880"/>
                    </a:xfrm>
                    <a:prstGeom prst="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solidFill>
                        <a:srgbClr val="000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LHCA</a:t>
                      </a:r>
                    </a:p>
                    <a:p>
                      <a:pPr algn="ctr"/>
                      <a:r>
                        <a:rPr lang="en-US" dirty="0"/>
                        <a:t>ex-LEP</a:t>
                      </a:r>
                      <a:endParaRPr lang="en-GB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2756FC56-2BD8-322F-AC0E-0B612A748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17855" y="1290935"/>
                      <a:ext cx="2068132" cy="170688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LHCB</a:t>
                      </a:r>
                    </a:p>
                    <a:p>
                      <a:pPr algn="ctr"/>
                      <a:r>
                        <a:rPr lang="en-US" dirty="0"/>
                        <a:t>new LHC</a:t>
                      </a:r>
                      <a:endParaRPr lang="en-GB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8407B5CD-8E0B-6695-2D1A-8D584774EE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641" y="2236895"/>
                      <a:ext cx="1350028" cy="1114211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LHCCA</a:t>
                      </a:r>
                      <a:endParaRPr lang="en-GB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ABFACAF7-9237-0C54-D2BC-4841AAC50F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84600" y="2236895"/>
                      <a:ext cx="1350028" cy="1114211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>
                        <a:shade val="15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LHCCB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stby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p:txBody>
                </p:sp>
              </p:grpSp>
              <p:cxnSp>
                <p:nvCxnSpPr>
                  <p:cNvPr id="55" name="Connector: Elbow 54">
                    <a:extLst>
                      <a:ext uri="{FF2B5EF4-FFF2-40B4-BE49-F238E27FC236}">
                        <a16:creationId xmlns:a16="http://schemas.microsoft.com/office/drawing/2014/main" id="{776A8328-6148-3D1B-5355-6BEC724F48F5}"/>
                      </a:ext>
                    </a:extLst>
                  </p:cNvPr>
                  <p:cNvCxnSpPr>
                    <a:cxnSpLocks/>
                    <a:stCxn id="23" idx="3"/>
                    <a:endCxn id="36" idx="0"/>
                  </p:cNvCxnSpPr>
                  <p:nvPr/>
                </p:nvCxnSpPr>
                <p:spPr>
                  <a:xfrm>
                    <a:off x="2967451" y="3556302"/>
                    <a:ext cx="2421205" cy="730332"/>
                  </a:xfrm>
                  <a:prstGeom prst="bentConnector2">
                    <a:avLst/>
                  </a:prstGeom>
                  <a:ln w="38100">
                    <a:solidFill>
                      <a:srgbClr val="1F77B4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Connector: Elbow 55">
                    <a:extLst>
                      <a:ext uri="{FF2B5EF4-FFF2-40B4-BE49-F238E27FC236}">
                        <a16:creationId xmlns:a16="http://schemas.microsoft.com/office/drawing/2014/main" id="{5174AA92-E3BA-1995-8C4E-FEEA57C71516}"/>
                      </a:ext>
                    </a:extLst>
                  </p:cNvPr>
                  <p:cNvCxnSpPr>
                    <a:cxnSpLocks/>
                    <a:stCxn id="25" idx="1"/>
                    <a:endCxn id="53" idx="1"/>
                  </p:cNvCxnSpPr>
                  <p:nvPr/>
                </p:nvCxnSpPr>
                <p:spPr>
                  <a:xfrm rot="10800000" flipV="1">
                    <a:off x="1624982" y="2302997"/>
                    <a:ext cx="1140300" cy="2074680"/>
                  </a:xfrm>
                  <a:prstGeom prst="bentConnector3">
                    <a:avLst>
                      <a:gd name="adj1" fmla="val 120047"/>
                    </a:avLst>
                  </a:prstGeom>
                  <a:ln>
                    <a:solidFill>
                      <a:srgbClr val="00B05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Connector: Elbow 56">
                    <a:extLst>
                      <a:ext uri="{FF2B5EF4-FFF2-40B4-BE49-F238E27FC236}">
                        <a16:creationId xmlns:a16="http://schemas.microsoft.com/office/drawing/2014/main" id="{6A471CB9-6951-76D7-81BA-D9CA9292A230}"/>
                      </a:ext>
                    </a:extLst>
                  </p:cNvPr>
                  <p:cNvCxnSpPr>
                    <a:cxnSpLocks/>
                    <a:stCxn id="29" idx="3"/>
                    <a:endCxn id="47" idx="3"/>
                  </p:cNvCxnSpPr>
                  <p:nvPr/>
                </p:nvCxnSpPr>
                <p:spPr>
                  <a:xfrm>
                    <a:off x="9385987" y="2303165"/>
                    <a:ext cx="1147477" cy="2066112"/>
                  </a:xfrm>
                  <a:prstGeom prst="bentConnector3">
                    <a:avLst>
                      <a:gd name="adj1" fmla="val 119922"/>
                    </a:avLst>
                  </a:prstGeom>
                  <a:ln>
                    <a:solidFill>
                      <a:srgbClr val="2CA02C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" name="Connector: Elbow 17">
                  <a:extLst>
                    <a:ext uri="{FF2B5EF4-FFF2-40B4-BE49-F238E27FC236}">
                      <a16:creationId xmlns:a16="http://schemas.microsoft.com/office/drawing/2014/main" id="{D35FD2A3-ECA3-8DB7-5050-B18769C57066}"/>
                    </a:ext>
                  </a:extLst>
                </p:cNvPr>
                <p:cNvCxnSpPr>
                  <a:cxnSpLocks/>
                  <a:stCxn id="52" idx="3"/>
                  <a:endCxn id="26" idx="3"/>
                </p:cNvCxnSpPr>
                <p:nvPr/>
              </p:nvCxnSpPr>
              <p:spPr>
                <a:xfrm flipV="1">
                  <a:off x="4778456" y="1938016"/>
                  <a:ext cx="152874" cy="2358497"/>
                </a:xfrm>
                <a:prstGeom prst="bentConnector3">
                  <a:avLst>
                    <a:gd name="adj1" fmla="val 608419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00474948-7A58-D047-63CD-966998AE39CC}"/>
                    </a:ext>
                  </a:extLst>
                </p:cNvPr>
                <p:cNvCxnSpPr>
                  <a:cxnSpLocks/>
                  <a:stCxn id="44" idx="1"/>
                  <a:endCxn id="28" idx="1"/>
                </p:cNvCxnSpPr>
                <p:nvPr/>
              </p:nvCxnSpPr>
              <p:spPr>
                <a:xfrm rot="10800000">
                  <a:off x="7413176" y="2818869"/>
                  <a:ext cx="175159" cy="1001742"/>
                </a:xfrm>
                <a:prstGeom prst="bentConnector3">
                  <a:avLst>
                    <a:gd name="adj1" fmla="val 230510"/>
                  </a:avLst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or: Elbow 19">
                  <a:extLst>
                    <a:ext uri="{FF2B5EF4-FFF2-40B4-BE49-F238E27FC236}">
                      <a16:creationId xmlns:a16="http://schemas.microsoft.com/office/drawing/2014/main" id="{4C2EF0A2-7B44-0554-BE62-5ECDDCDE6C23}"/>
                    </a:ext>
                  </a:extLst>
                </p:cNvPr>
                <p:cNvCxnSpPr>
                  <a:cxnSpLocks/>
                  <a:stCxn id="27" idx="1"/>
                  <a:endCxn id="52" idx="1"/>
                </p:cNvCxnSpPr>
                <p:nvPr/>
              </p:nvCxnSpPr>
              <p:spPr>
                <a:xfrm rot="10800000" flipV="1">
                  <a:off x="1729154" y="1708907"/>
                  <a:ext cx="1140300" cy="2587606"/>
                </a:xfrm>
                <a:prstGeom prst="bentConnector3">
                  <a:avLst>
                    <a:gd name="adj1" fmla="val 127398"/>
                  </a:avLst>
                </a:prstGeom>
                <a:ln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or: Elbow 20">
                  <a:extLst>
                    <a:ext uri="{FF2B5EF4-FFF2-40B4-BE49-F238E27FC236}">
                      <a16:creationId xmlns:a16="http://schemas.microsoft.com/office/drawing/2014/main" id="{AEAB2BE7-094D-BD26-2394-451D337ADF42}"/>
                    </a:ext>
                  </a:extLst>
                </p:cNvPr>
                <p:cNvCxnSpPr>
                  <a:cxnSpLocks/>
                  <a:stCxn id="46" idx="1"/>
                  <a:endCxn id="30" idx="1"/>
                </p:cNvCxnSpPr>
                <p:nvPr/>
              </p:nvCxnSpPr>
              <p:spPr>
                <a:xfrm rot="10800000">
                  <a:off x="7429186" y="1938017"/>
                  <a:ext cx="152893" cy="2350097"/>
                </a:xfrm>
                <a:prstGeom prst="bentConnector3">
                  <a:avLst>
                    <a:gd name="adj1" fmla="val 379096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or: Elbow 21">
                  <a:extLst>
                    <a:ext uri="{FF2B5EF4-FFF2-40B4-BE49-F238E27FC236}">
                      <a16:creationId xmlns:a16="http://schemas.microsoft.com/office/drawing/2014/main" id="{14BDB834-C946-7683-9907-FDC5B83AAB74}"/>
                    </a:ext>
                  </a:extLst>
                </p:cNvPr>
                <p:cNvCxnSpPr>
                  <a:cxnSpLocks/>
                  <a:stCxn id="31" idx="3"/>
                  <a:endCxn id="46" idx="3"/>
                </p:cNvCxnSpPr>
                <p:nvPr/>
              </p:nvCxnSpPr>
              <p:spPr>
                <a:xfrm>
                  <a:off x="9490159" y="1708907"/>
                  <a:ext cx="1141221" cy="2579206"/>
                </a:xfrm>
                <a:prstGeom prst="bentConnector3">
                  <a:avLst>
                    <a:gd name="adj1" fmla="val 131382"/>
                  </a:avLst>
                </a:prstGeom>
                <a:ln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C01B2EE1-D0B9-C8D9-3353-D710E45483E5}"/>
                    </a:ext>
                  </a:extLst>
                </p:cNvPr>
                <p:cNvSpPr/>
                <p:nvPr/>
              </p:nvSpPr>
              <p:spPr>
                <a:xfrm>
                  <a:off x="2917967" y="3147319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B</a:t>
                  </a:r>
                  <a:endParaRPr lang="en-GB" sz="1200" dirty="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7644BEA-E887-B7F2-1647-DB9DCE8E96A2}"/>
                    </a:ext>
                  </a:extLst>
                </p:cNvPr>
                <p:cNvSpPr/>
                <p:nvPr/>
              </p:nvSpPr>
              <p:spPr>
                <a:xfrm>
                  <a:off x="4784712" y="272149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D</a:t>
                  </a:r>
                  <a:endParaRPr lang="en-GB" sz="1200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F29D976-9B62-F434-ECEE-86E3B0272380}"/>
                    </a:ext>
                  </a:extLst>
                </p:cNvPr>
                <p:cNvSpPr/>
                <p:nvPr/>
              </p:nvSpPr>
              <p:spPr>
                <a:xfrm>
                  <a:off x="2869454" y="189401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C</a:t>
                  </a:r>
                  <a:endParaRPr lang="en-GB" sz="1200" dirty="0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506C04C3-10F6-5FCD-F821-756AA7ED04AA}"/>
                    </a:ext>
                  </a:extLst>
                </p:cNvPr>
                <p:cNvSpPr/>
                <p:nvPr/>
              </p:nvSpPr>
              <p:spPr>
                <a:xfrm>
                  <a:off x="4777674" y="1840641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F</a:t>
                  </a:r>
                  <a:endParaRPr lang="en-GB" sz="1200" dirty="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7E3C31DB-60AF-D1CB-EBDC-6D498CA812EA}"/>
                    </a:ext>
                  </a:extLst>
                </p:cNvPr>
                <p:cNvSpPr/>
                <p:nvPr/>
              </p:nvSpPr>
              <p:spPr>
                <a:xfrm>
                  <a:off x="2869454" y="161153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E</a:t>
                  </a:r>
                  <a:endParaRPr lang="en-GB" sz="1200" dirty="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9C5DC55-5F64-35B1-3B94-8DD61D118F3A}"/>
                    </a:ext>
                  </a:extLst>
                </p:cNvPr>
                <p:cNvSpPr/>
                <p:nvPr/>
              </p:nvSpPr>
              <p:spPr>
                <a:xfrm>
                  <a:off x="7413175" y="272149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D</a:t>
                  </a:r>
                  <a:endParaRPr lang="en-GB" sz="1200" dirty="0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C89043BA-4B77-2485-B4F2-D1999FB46819}"/>
                    </a:ext>
                  </a:extLst>
                </p:cNvPr>
                <p:cNvSpPr/>
                <p:nvPr/>
              </p:nvSpPr>
              <p:spPr>
                <a:xfrm>
                  <a:off x="9336503" y="189418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C</a:t>
                  </a:r>
                  <a:endParaRPr lang="en-GB" sz="1200" dirty="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3EE99BE5-2496-D1F9-E381-FF88E8CCE59B}"/>
                    </a:ext>
                  </a:extLst>
                </p:cNvPr>
                <p:cNvSpPr/>
                <p:nvPr/>
              </p:nvSpPr>
              <p:spPr>
                <a:xfrm>
                  <a:off x="7429185" y="1840641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F</a:t>
                  </a:r>
                  <a:endParaRPr lang="en-GB" sz="1200" dirty="0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84EFFE73-C0C4-E7AF-96E7-C2DE7E4C202E}"/>
                    </a:ext>
                  </a:extLst>
                </p:cNvPr>
                <p:cNvSpPr/>
                <p:nvPr/>
              </p:nvSpPr>
              <p:spPr>
                <a:xfrm>
                  <a:off x="9336503" y="161153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E</a:t>
                  </a:r>
                  <a:endParaRPr lang="en-GB" sz="1200" dirty="0"/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387B5981-D754-E9A3-F6CD-DC602CE49879}"/>
                    </a:ext>
                  </a:extLst>
                </p:cNvPr>
                <p:cNvCxnSpPr/>
                <p:nvPr/>
              </p:nvCxnSpPr>
              <p:spPr>
                <a:xfrm>
                  <a:off x="3071623" y="3091503"/>
                  <a:ext cx="2191533" cy="0"/>
                </a:xfrm>
                <a:prstGeom prst="straightConnector1">
                  <a:avLst/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or: Elbow 32">
                  <a:extLst>
                    <a:ext uri="{FF2B5EF4-FFF2-40B4-BE49-F238E27FC236}">
                      <a16:creationId xmlns:a16="http://schemas.microsoft.com/office/drawing/2014/main" id="{DF91999F-E396-4B08-5F9C-6CD108EE0CD0}"/>
                    </a:ext>
                  </a:extLst>
                </p:cNvPr>
                <p:cNvCxnSpPr>
                  <a:endCxn id="24" idx="3"/>
                </p:cNvCxnSpPr>
                <p:nvPr/>
              </p:nvCxnSpPr>
              <p:spPr>
                <a:xfrm rot="10800000">
                  <a:off x="4938368" y="2818869"/>
                  <a:ext cx="324788" cy="272634"/>
                </a:xfrm>
                <a:prstGeom prst="bentConnector3">
                  <a:avLst>
                    <a:gd name="adj1" fmla="val -833"/>
                  </a:avLst>
                </a:prstGeom>
                <a:ln w="3810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73C48A62-0CBA-C6E2-D2BA-E40CBB827AD9}"/>
                    </a:ext>
                  </a:extLst>
                </p:cNvPr>
                <p:cNvGrpSpPr/>
                <p:nvPr/>
              </p:nvGrpSpPr>
              <p:grpSpPr>
                <a:xfrm>
                  <a:off x="1729154" y="3511703"/>
                  <a:ext cx="3055558" cy="923046"/>
                  <a:chOff x="9920394" y="676549"/>
                  <a:chExt cx="3055558" cy="923046"/>
                </a:xfrm>
              </p:grpSpPr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A99FDF01-356D-5D71-2298-F693A9DAA21A}"/>
                      </a:ext>
                    </a:extLst>
                  </p:cNvPr>
                  <p:cNvGrpSpPr/>
                  <p:nvPr/>
                </p:nvGrpSpPr>
                <p:grpSpPr>
                  <a:xfrm>
                    <a:off x="9920394" y="862235"/>
                    <a:ext cx="3055558" cy="737360"/>
                    <a:chOff x="10974638" y="2494382"/>
                    <a:chExt cx="3055558" cy="737360"/>
                  </a:xfrm>
                </p:grpSpPr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4E4D9F7D-1AF3-B3DB-ECF0-CD19CF7C3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532529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Beam screens, SAM, DFB</a:t>
                      </a:r>
                      <a:endParaRPr lang="en-GB" sz="1400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3908AE9A-D379-9464-6244-4D94025ECD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766280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Magnets @ 1.8 K</a:t>
                      </a:r>
                      <a:endParaRPr lang="en-GB" sz="1400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04C15FDA-78C1-CF82-3447-AF2D3809CC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3000031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Thermal Shields</a:t>
                      </a:r>
                      <a:endParaRPr lang="en-GB" sz="1400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A6F346E4-19C0-724F-BF42-EEC7DA193C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2494382"/>
                      <a:ext cx="3055558" cy="737360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723125B4-D909-1BFB-6DAF-2D0F2526DEFB}"/>
                      </a:ext>
                    </a:extLst>
                  </p:cNvPr>
                  <p:cNvSpPr/>
                  <p:nvPr/>
                </p:nvSpPr>
                <p:spPr>
                  <a:xfrm>
                    <a:off x="9920394" y="676549"/>
                    <a:ext cx="718406" cy="17845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S78</a:t>
                    </a:r>
                    <a:endParaRPr lang="en-GB" sz="1400" dirty="0"/>
                  </a:p>
                </p:txBody>
              </p: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8513DDE6-5BFE-2C58-BBFE-04CDE96C9CF0}"/>
                    </a:ext>
                  </a:extLst>
                </p:cNvPr>
                <p:cNvGrpSpPr/>
                <p:nvPr/>
              </p:nvGrpSpPr>
              <p:grpSpPr>
                <a:xfrm>
                  <a:off x="7582078" y="3502023"/>
                  <a:ext cx="3055558" cy="924326"/>
                  <a:chOff x="9920394" y="675269"/>
                  <a:chExt cx="3055558" cy="924326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3A1CBE1F-F47D-7F2F-6F97-4493241B3952}"/>
                      </a:ext>
                    </a:extLst>
                  </p:cNvPr>
                  <p:cNvGrpSpPr/>
                  <p:nvPr/>
                </p:nvGrpSpPr>
                <p:grpSpPr>
                  <a:xfrm>
                    <a:off x="9920394" y="862235"/>
                    <a:ext cx="3055558" cy="737360"/>
                    <a:chOff x="10974638" y="2494382"/>
                    <a:chExt cx="3055558" cy="737360"/>
                  </a:xfrm>
                </p:grpSpPr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985A921E-A3C2-4598-CBF5-32081E5796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532529"/>
                      <a:ext cx="3049302" cy="186950"/>
                    </a:xfrm>
                    <a:prstGeom prst="rect">
                      <a:avLst/>
                    </a:prstGeom>
                    <a:solidFill>
                      <a:srgbClr val="2D70FF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Beam screens, SAM, DFB</a:t>
                      </a:r>
                      <a:endParaRPr lang="en-GB" sz="1400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BF97F53B-336E-F571-6074-45B6776DC0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766280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Magnets @ 1.8 K</a:t>
                      </a:r>
                      <a:endParaRPr lang="en-GB" sz="1400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1828E1FD-C07D-3E2B-2E17-CFF211A83A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3000031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Thermal Shields</a:t>
                      </a:r>
                      <a:endParaRPr lang="en-GB" sz="1400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665E9C91-2ECF-0DBD-5F2E-E33D69F8F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2494382"/>
                      <a:ext cx="3055558" cy="737360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FBF5A857-C272-26CC-047A-CAC363654A24}"/>
                      </a:ext>
                    </a:extLst>
                  </p:cNvPr>
                  <p:cNvSpPr/>
                  <p:nvPr/>
                </p:nvSpPr>
                <p:spPr>
                  <a:xfrm>
                    <a:off x="12251290" y="675269"/>
                    <a:ext cx="718406" cy="17845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S81</a:t>
                    </a:r>
                    <a:endParaRPr lang="en-GB" sz="1400" dirty="0"/>
                  </a:p>
                </p:txBody>
              </p:sp>
            </p:grpSp>
            <p:sp>
              <p:nvSpPr>
                <p:cNvPr id="36" name="Flowchart: Summing Junction 35">
                  <a:extLst>
                    <a:ext uri="{FF2B5EF4-FFF2-40B4-BE49-F238E27FC236}">
                      <a16:creationId xmlns:a16="http://schemas.microsoft.com/office/drawing/2014/main" id="{CF48BB36-F520-77D3-5707-706EFA0883B9}"/>
                    </a:ext>
                  </a:extLst>
                </p:cNvPr>
                <p:cNvSpPr/>
                <p:nvPr/>
              </p:nvSpPr>
              <p:spPr>
                <a:xfrm>
                  <a:off x="5406422" y="3975026"/>
                  <a:ext cx="172811" cy="172811"/>
                </a:xfrm>
                <a:prstGeom prst="flowChartSummingJunction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C4A45DCE-AE63-D936-CAD4-7BC3BC0C8344}"/>
                    </a:ext>
                  </a:extLst>
                </p:cNvPr>
                <p:cNvCxnSpPr>
                  <a:stCxn id="53" idx="3"/>
                  <a:endCxn id="36" idx="2"/>
                </p:cNvCxnSpPr>
                <p:nvPr/>
              </p:nvCxnSpPr>
              <p:spPr>
                <a:xfrm flipV="1">
                  <a:off x="4784712" y="4061432"/>
                  <a:ext cx="621710" cy="4637"/>
                </a:xfrm>
                <a:prstGeom prst="straightConnector1">
                  <a:avLst/>
                </a:prstGeom>
                <a:ln>
                  <a:solidFill>
                    <a:srgbClr val="1F77B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AF2DA048-22EA-7486-716D-55BAE5194F6B}"/>
                    </a:ext>
                  </a:extLst>
                </p:cNvPr>
                <p:cNvCxnSpPr>
                  <a:cxnSpLocks/>
                  <a:stCxn id="47" idx="1"/>
                  <a:endCxn id="36" idx="6"/>
                </p:cNvCxnSpPr>
                <p:nvPr/>
              </p:nvCxnSpPr>
              <p:spPr>
                <a:xfrm flipH="1">
                  <a:off x="5579233" y="4057669"/>
                  <a:ext cx="2002845" cy="3763"/>
                </a:xfrm>
                <a:prstGeom prst="straightConnector1">
                  <a:avLst/>
                </a:prstGeom>
                <a:ln>
                  <a:solidFill>
                    <a:srgbClr val="1F77B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or: Elbow 38">
                  <a:extLst>
                    <a:ext uri="{FF2B5EF4-FFF2-40B4-BE49-F238E27FC236}">
                      <a16:creationId xmlns:a16="http://schemas.microsoft.com/office/drawing/2014/main" id="{24E224F1-97A8-D5FF-227A-AB76217E2CFE}"/>
                    </a:ext>
                  </a:extLst>
                </p:cNvPr>
                <p:cNvCxnSpPr>
                  <a:stCxn id="50" idx="3"/>
                </p:cNvCxnSpPr>
                <p:nvPr/>
              </p:nvCxnSpPr>
              <p:spPr>
                <a:xfrm flipV="1">
                  <a:off x="4784712" y="3091504"/>
                  <a:ext cx="478444" cy="737507"/>
                </a:xfrm>
                <a:prstGeom prst="bentConnector2">
                  <a:avLst/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3EE72CB3-604D-54E8-7666-5E23131DBF7B}"/>
                    </a:ext>
                  </a:extLst>
                </p:cNvPr>
                <p:cNvCxnSpPr>
                  <a:cxnSpLocks/>
                  <a:endCxn id="50" idx="1"/>
                </p:cNvCxnSpPr>
                <p:nvPr/>
              </p:nvCxnSpPr>
              <p:spPr>
                <a:xfrm>
                  <a:off x="1499481" y="3829011"/>
                  <a:ext cx="235929" cy="0"/>
                </a:xfrm>
                <a:prstGeom prst="straightConnector1">
                  <a:avLst/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7D97E7DE-C9FC-4A39-0816-EC86E5677A73}"/>
                    </a:ext>
                  </a:extLst>
                </p:cNvPr>
                <p:cNvCxnSpPr>
                  <a:endCxn id="44" idx="3"/>
                </p:cNvCxnSpPr>
                <p:nvPr/>
              </p:nvCxnSpPr>
              <p:spPr>
                <a:xfrm flipH="1">
                  <a:off x="10637636" y="3820611"/>
                  <a:ext cx="230389" cy="0"/>
                </a:xfrm>
                <a:prstGeom prst="straightConnector1">
                  <a:avLst/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6F20AD5-758F-0E11-68D1-88562B4CD023}"/>
                  </a:ext>
                </a:extLst>
              </p:cNvPr>
              <p:cNvSpPr/>
              <p:nvPr/>
            </p:nvSpPr>
            <p:spPr>
              <a:xfrm>
                <a:off x="5957552" y="996131"/>
                <a:ext cx="5716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QSV</a:t>
                </a:r>
                <a:endParaRPr lang="en-GB" sz="1200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A3AA3B-DB95-C55D-BDA6-A0246D955107}"/>
                  </a:ext>
                </a:extLst>
              </p:cNvPr>
              <p:cNvSpPr/>
              <p:nvPr/>
            </p:nvSpPr>
            <p:spPr>
              <a:xfrm>
                <a:off x="4528483" y="996131"/>
                <a:ext cx="4192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HP</a:t>
                </a:r>
                <a:endParaRPr lang="en-GB" sz="1200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209B5A3-A64C-A40A-77EF-255871A66027}"/>
                  </a:ext>
                </a:extLst>
              </p:cNvPr>
              <p:cNvSpPr/>
              <p:nvPr/>
            </p:nvSpPr>
            <p:spPr>
              <a:xfrm>
                <a:off x="7445604" y="996131"/>
                <a:ext cx="4192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LP</a:t>
                </a:r>
                <a:endParaRPr lang="en-GB" sz="1200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83BBCE54-DCE4-2A03-756D-2E03209895AC}"/>
                  </a:ext>
                </a:extLst>
              </p:cNvPr>
              <p:cNvCxnSpPr>
                <a:stCxn id="13" idx="3"/>
                <a:endCxn id="12" idx="1"/>
              </p:cNvCxnSpPr>
              <p:nvPr/>
            </p:nvCxnSpPr>
            <p:spPr>
              <a:xfrm>
                <a:off x="4947749" y="1114698"/>
                <a:ext cx="10098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29E60FE-1A3A-7529-2B0A-0668081E62DA}"/>
                  </a:ext>
                </a:extLst>
              </p:cNvPr>
              <p:cNvCxnSpPr>
                <a:stCxn id="12" idx="3"/>
                <a:endCxn id="14" idx="1"/>
              </p:cNvCxnSpPr>
              <p:nvPr/>
            </p:nvCxnSpPr>
            <p:spPr>
              <a:xfrm>
                <a:off x="6529218" y="1114698"/>
                <a:ext cx="91638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ED3F6B4B-80C0-1463-2087-B9536C13DE7E}"/>
                </a:ext>
              </a:extLst>
            </p:cNvPr>
            <p:cNvSpPr txBox="1"/>
            <p:nvPr/>
          </p:nvSpPr>
          <p:spPr>
            <a:xfrm>
              <a:off x="1393733" y="869592"/>
              <a:ext cx="141675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OptS78 conf.</a:t>
              </a:r>
              <a:endParaRPr lang="en-GB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898435D-3DBB-8298-886D-62174A07A38A}"/>
              </a:ext>
            </a:extLst>
          </p:cNvPr>
          <p:cNvSpPr txBox="1"/>
          <p:nvPr/>
        </p:nvSpPr>
        <p:spPr>
          <a:xfrm>
            <a:off x="5856050" y="3424897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3 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983FDF-7168-0C9F-A024-6284758EEE92}"/>
              </a:ext>
            </a:extLst>
          </p:cNvPr>
          <p:cNvSpPr txBox="1"/>
          <p:nvPr/>
        </p:nvSpPr>
        <p:spPr>
          <a:xfrm>
            <a:off x="6109952" y="749516"/>
            <a:ext cx="12877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300 K</a:t>
            </a:r>
          </a:p>
        </p:txBody>
      </p:sp>
      <p:sp>
        <p:nvSpPr>
          <p:cNvPr id="63" name="ZoneTexte 6">
            <a:extLst>
              <a:ext uri="{FF2B5EF4-FFF2-40B4-BE49-F238E27FC236}">
                <a16:creationId xmlns:a16="http://schemas.microsoft.com/office/drawing/2014/main" id="{F03DD427-8F96-1BD5-9B14-4604AA7561DB}"/>
              </a:ext>
            </a:extLst>
          </p:cNvPr>
          <p:cNvSpPr txBox="1"/>
          <p:nvPr/>
        </p:nvSpPr>
        <p:spPr>
          <a:xfrm>
            <a:off x="788699" y="4644963"/>
            <a:ext cx="1061460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Operation mode of P8 during 2022 and 2023.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LHCB is in liquefaction as line D collects less than what line C supplies (due to LHCCA usage).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Rebalance LHCA-LHCB done at </a:t>
            </a:r>
            <a:r>
              <a:rPr lang="en-US" u="sng" dirty="0"/>
              <a:t>300 K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Uncertain performance and </a:t>
            </a:r>
            <a:r>
              <a:rPr lang="en-US" b="1" u="sng" dirty="0">
                <a:solidFill>
                  <a:srgbClr val="FF0000"/>
                </a:solidFill>
              </a:rPr>
              <a:t>difficult</a:t>
            </a:r>
            <a:r>
              <a:rPr lang="en-US" dirty="0"/>
              <a:t> operability.</a:t>
            </a:r>
          </a:p>
        </p:txBody>
      </p:sp>
      <p:sp>
        <p:nvSpPr>
          <p:cNvPr id="64" name="TextBox 8">
            <a:extLst>
              <a:ext uri="{FF2B5EF4-FFF2-40B4-BE49-F238E27FC236}">
                <a16:creationId xmlns:a16="http://schemas.microsoft.com/office/drawing/2014/main" id="{05A25300-5553-2A58-5669-84DE7A33C0C3}"/>
              </a:ext>
            </a:extLst>
          </p:cNvPr>
          <p:cNvSpPr txBox="1"/>
          <p:nvPr/>
        </p:nvSpPr>
        <p:spPr>
          <a:xfrm>
            <a:off x="3270224" y="619903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Economiser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TextBox 8">
            <a:extLst>
              <a:ext uri="{FF2B5EF4-FFF2-40B4-BE49-F238E27FC236}">
                <a16:creationId xmlns:a16="http://schemas.microsoft.com/office/drawing/2014/main" id="{C09CBFE5-E868-2F75-FAB7-FB2171F21742}"/>
              </a:ext>
            </a:extLst>
          </p:cNvPr>
          <p:cNvSpPr txBox="1"/>
          <p:nvPr/>
        </p:nvSpPr>
        <p:spPr>
          <a:xfrm>
            <a:off x="8015752" y="599779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Liquefier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48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Possible configurations – Physics 1</a:t>
            </a:r>
            <a:endParaRPr lang="en-GB" sz="36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BB3D9A-5A2F-F66B-422A-7D9E83A27BE5}"/>
              </a:ext>
            </a:extLst>
          </p:cNvPr>
          <p:cNvCxnSpPr/>
          <p:nvPr/>
        </p:nvCxnSpPr>
        <p:spPr>
          <a:xfrm>
            <a:off x="0" y="4248150"/>
            <a:ext cx="121022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41582A-B14B-21AF-615D-869FF98F8A2D}"/>
              </a:ext>
            </a:extLst>
          </p:cNvPr>
          <p:cNvGrpSpPr/>
          <p:nvPr/>
        </p:nvGrpSpPr>
        <p:grpSpPr>
          <a:xfrm>
            <a:off x="1372761" y="882881"/>
            <a:ext cx="9511683" cy="3179260"/>
            <a:chOff x="1372761" y="882881"/>
            <a:chExt cx="9511683" cy="317926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CB9EF52-22B1-C9C4-25D9-99032C76C389}"/>
                </a:ext>
              </a:extLst>
            </p:cNvPr>
            <p:cNvGrpSpPr/>
            <p:nvPr/>
          </p:nvGrpSpPr>
          <p:grpSpPr>
            <a:xfrm>
              <a:off x="1515900" y="909295"/>
              <a:ext cx="9368544" cy="3152846"/>
              <a:chOff x="1499481" y="1281903"/>
              <a:chExt cx="9368544" cy="315284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F33E91-9B41-7448-FC7E-5259C250A6B0}"/>
                  </a:ext>
                </a:extLst>
              </p:cNvPr>
              <p:cNvGrpSpPr/>
              <p:nvPr/>
            </p:nvGrpSpPr>
            <p:grpSpPr>
              <a:xfrm>
                <a:off x="1720813" y="1281903"/>
                <a:ext cx="8917987" cy="2784166"/>
                <a:chOff x="1616641" y="1593511"/>
                <a:chExt cx="8917987" cy="2784166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93A916B8-E465-AA4E-4896-76160D08B9B3}"/>
                    </a:ext>
                  </a:extLst>
                </p:cNvPr>
                <p:cNvGrpSpPr/>
                <p:nvPr/>
              </p:nvGrpSpPr>
              <p:grpSpPr>
                <a:xfrm>
                  <a:off x="1616641" y="1593511"/>
                  <a:ext cx="8917987" cy="2060171"/>
                  <a:chOff x="1616641" y="1290935"/>
                  <a:chExt cx="8917987" cy="2060171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7C651CE4-D581-BE14-2133-E1A298AF481E}"/>
                      </a:ext>
                    </a:extLst>
                  </p:cNvPr>
                  <p:cNvSpPr/>
                  <p:nvPr/>
                </p:nvSpPr>
                <p:spPr>
                  <a:xfrm>
                    <a:off x="2765282" y="1290935"/>
                    <a:ext cx="2068132" cy="1706880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LHCA</a:t>
                    </a:r>
                  </a:p>
                  <a:p>
                    <a:pPr algn="ctr"/>
                    <a:r>
                      <a:rPr lang="en-US" dirty="0"/>
                      <a:t>ex-LEP</a:t>
                    </a:r>
                    <a:endParaRPr lang="en-GB" dirty="0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2756FC56-2BD8-322F-AC0E-0B612A748F99}"/>
                      </a:ext>
                    </a:extLst>
                  </p:cNvPr>
                  <p:cNvSpPr/>
                  <p:nvPr/>
                </p:nvSpPr>
                <p:spPr>
                  <a:xfrm>
                    <a:off x="7317855" y="1290935"/>
                    <a:ext cx="2068132" cy="170688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LHCB</a:t>
                    </a:r>
                  </a:p>
                  <a:p>
                    <a:pPr algn="ctr"/>
                    <a:r>
                      <a:rPr lang="en-US" dirty="0"/>
                      <a:t>new LHC</a:t>
                    </a:r>
                    <a:endParaRPr lang="en-GB" dirty="0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8407B5CD-8E0B-6695-2D1A-8D584774EED2}"/>
                      </a:ext>
                    </a:extLst>
                  </p:cNvPr>
                  <p:cNvSpPr/>
                  <p:nvPr/>
                </p:nvSpPr>
                <p:spPr>
                  <a:xfrm>
                    <a:off x="1616641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LHCCA</a:t>
                    </a:r>
                    <a:endParaRPr lang="en-GB" dirty="0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ABFACAF7-9237-0C54-D2BC-4841AAC50F88}"/>
                      </a:ext>
                    </a:extLst>
                  </p:cNvPr>
                  <p:cNvSpPr/>
                  <p:nvPr/>
                </p:nvSpPr>
                <p:spPr>
                  <a:xfrm>
                    <a:off x="9184600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LHCCB</a:t>
                    </a:r>
                  </a:p>
                  <a:p>
                    <a:pPr algn="ctr"/>
                    <a:r>
                      <a:rPr lang="en-US" dirty="0"/>
                      <a:t>(</a:t>
                    </a:r>
                    <a:r>
                      <a:rPr lang="en-US" dirty="0" err="1"/>
                      <a:t>stby</a:t>
                    </a:r>
                    <a:r>
                      <a:rPr lang="en-US" dirty="0"/>
                      <a:t>)</a:t>
                    </a:r>
                    <a:endParaRPr lang="en-GB" dirty="0"/>
                  </a:p>
                </p:txBody>
              </p:sp>
            </p:grpSp>
            <p:cxnSp>
              <p:nvCxnSpPr>
                <p:cNvPr id="55" name="Connector: Elbow 54">
                  <a:extLst>
                    <a:ext uri="{FF2B5EF4-FFF2-40B4-BE49-F238E27FC236}">
                      <a16:creationId xmlns:a16="http://schemas.microsoft.com/office/drawing/2014/main" id="{776A8328-6148-3D1B-5355-6BEC724F48F5}"/>
                    </a:ext>
                  </a:extLst>
                </p:cNvPr>
                <p:cNvCxnSpPr>
                  <a:cxnSpLocks/>
                  <a:stCxn id="23" idx="3"/>
                  <a:endCxn id="36" idx="0"/>
                </p:cNvCxnSpPr>
                <p:nvPr/>
              </p:nvCxnSpPr>
              <p:spPr>
                <a:xfrm>
                  <a:off x="2967451" y="3556302"/>
                  <a:ext cx="2421205" cy="730332"/>
                </a:xfrm>
                <a:prstGeom prst="bentConnector2">
                  <a:avLst/>
                </a:prstGeom>
                <a:ln w="38100">
                  <a:solidFill>
                    <a:srgbClr val="1F77B4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or: Elbow 55">
                  <a:extLst>
                    <a:ext uri="{FF2B5EF4-FFF2-40B4-BE49-F238E27FC236}">
                      <a16:creationId xmlns:a16="http://schemas.microsoft.com/office/drawing/2014/main" id="{5174AA92-E3BA-1995-8C4E-FEEA57C71516}"/>
                    </a:ext>
                  </a:extLst>
                </p:cNvPr>
                <p:cNvCxnSpPr>
                  <a:cxnSpLocks/>
                  <a:stCxn id="25" idx="1"/>
                  <a:endCxn id="53" idx="1"/>
                </p:cNvCxnSpPr>
                <p:nvPr/>
              </p:nvCxnSpPr>
              <p:spPr>
                <a:xfrm rot="10800000" flipV="1">
                  <a:off x="1624982" y="2302997"/>
                  <a:ext cx="1140300" cy="2074680"/>
                </a:xfrm>
                <a:prstGeom prst="bentConnector3">
                  <a:avLst>
                    <a:gd name="adj1" fmla="val 120047"/>
                  </a:avLst>
                </a:prstGeom>
                <a:ln>
                  <a:solidFill>
                    <a:srgbClr val="00B05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or: Elbow 56">
                  <a:extLst>
                    <a:ext uri="{FF2B5EF4-FFF2-40B4-BE49-F238E27FC236}">
                      <a16:creationId xmlns:a16="http://schemas.microsoft.com/office/drawing/2014/main" id="{6A471CB9-6951-76D7-81BA-D9CA9292A230}"/>
                    </a:ext>
                  </a:extLst>
                </p:cNvPr>
                <p:cNvCxnSpPr>
                  <a:cxnSpLocks/>
                  <a:stCxn id="29" idx="3"/>
                  <a:endCxn id="47" idx="3"/>
                </p:cNvCxnSpPr>
                <p:nvPr/>
              </p:nvCxnSpPr>
              <p:spPr>
                <a:xfrm>
                  <a:off x="9385987" y="2303165"/>
                  <a:ext cx="1147477" cy="2066112"/>
                </a:xfrm>
                <a:prstGeom prst="bentConnector3">
                  <a:avLst>
                    <a:gd name="adj1" fmla="val 119922"/>
                  </a:avLst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D35FD2A3-ECA3-8DB7-5050-B18769C57066}"/>
                  </a:ext>
                </a:extLst>
              </p:cNvPr>
              <p:cNvCxnSpPr>
                <a:cxnSpLocks/>
                <a:stCxn id="62" idx="0"/>
                <a:endCxn id="26" idx="3"/>
              </p:cNvCxnSpPr>
              <p:nvPr/>
            </p:nvCxnSpPr>
            <p:spPr>
              <a:xfrm rot="16200000" flipV="1">
                <a:off x="4209767" y="2659579"/>
                <a:ext cx="2265022" cy="821896"/>
              </a:xfrm>
              <a:prstGeom prst="bentConnector2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00474948-7A58-D047-63CD-966998AE39CC}"/>
                  </a:ext>
                </a:extLst>
              </p:cNvPr>
              <p:cNvCxnSpPr>
                <a:cxnSpLocks/>
                <a:stCxn id="44" idx="1"/>
                <a:endCxn id="28" idx="1"/>
              </p:cNvCxnSpPr>
              <p:nvPr/>
            </p:nvCxnSpPr>
            <p:spPr>
              <a:xfrm rot="10800000">
                <a:off x="7413176" y="2818869"/>
                <a:ext cx="175159" cy="1001742"/>
              </a:xfrm>
              <a:prstGeom prst="bentConnector3">
                <a:avLst>
                  <a:gd name="adj1" fmla="val 230510"/>
                </a:avLst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4C2EF0A2-7B44-0554-BE62-5ECDDCDE6C23}"/>
                  </a:ext>
                </a:extLst>
              </p:cNvPr>
              <p:cNvCxnSpPr>
                <a:cxnSpLocks/>
                <a:stCxn id="27" idx="1"/>
                <a:endCxn id="52" idx="1"/>
              </p:cNvCxnSpPr>
              <p:nvPr/>
            </p:nvCxnSpPr>
            <p:spPr>
              <a:xfrm rot="10800000" flipV="1">
                <a:off x="1729154" y="1708907"/>
                <a:ext cx="1140300" cy="2587606"/>
              </a:xfrm>
              <a:prstGeom prst="bentConnector3">
                <a:avLst>
                  <a:gd name="adj1" fmla="val 127398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AEAB2BE7-094D-BD26-2394-451D337ADF42}"/>
                  </a:ext>
                </a:extLst>
              </p:cNvPr>
              <p:cNvCxnSpPr>
                <a:cxnSpLocks/>
                <a:stCxn id="46" idx="1"/>
                <a:endCxn id="30" idx="1"/>
              </p:cNvCxnSpPr>
              <p:nvPr/>
            </p:nvCxnSpPr>
            <p:spPr>
              <a:xfrm rot="10800000">
                <a:off x="7429186" y="1938017"/>
                <a:ext cx="152893" cy="2350097"/>
              </a:xfrm>
              <a:prstGeom prst="bentConnector3">
                <a:avLst>
                  <a:gd name="adj1" fmla="val 379096"/>
                </a:avLst>
              </a:prstGeom>
              <a:ln>
                <a:solidFill>
                  <a:srgbClr val="FF0000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14BDB834-C946-7683-9907-FDC5B83AAB74}"/>
                  </a:ext>
                </a:extLst>
              </p:cNvPr>
              <p:cNvCxnSpPr>
                <a:cxnSpLocks/>
                <a:stCxn id="27" idx="1"/>
                <a:endCxn id="46" idx="3"/>
              </p:cNvCxnSpPr>
              <p:nvPr/>
            </p:nvCxnSpPr>
            <p:spPr>
              <a:xfrm rot="10800000" flipH="1" flipV="1">
                <a:off x="2869454" y="1708907"/>
                <a:ext cx="7761926" cy="2579206"/>
              </a:xfrm>
              <a:prstGeom prst="bentConnector5">
                <a:avLst>
                  <a:gd name="adj1" fmla="val -18751"/>
                  <a:gd name="adj2" fmla="val 109459"/>
                  <a:gd name="adj3" fmla="val 102945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01B2EE1-D0B9-C8D9-3353-D710E45483E5}"/>
                  </a:ext>
                </a:extLst>
              </p:cNvPr>
              <p:cNvSpPr/>
              <p:nvPr/>
            </p:nvSpPr>
            <p:spPr>
              <a:xfrm>
                <a:off x="2917967" y="3147319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B</a:t>
                </a:r>
                <a:endParaRPr lang="en-GB" sz="120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7644BEA-E887-B7F2-1647-DB9DCE8E96A2}"/>
                  </a:ext>
                </a:extLst>
              </p:cNvPr>
              <p:cNvSpPr/>
              <p:nvPr/>
            </p:nvSpPr>
            <p:spPr>
              <a:xfrm>
                <a:off x="4784712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F29D976-9B62-F434-ECEE-86E3B0272380}"/>
                  </a:ext>
                </a:extLst>
              </p:cNvPr>
              <p:cNvSpPr/>
              <p:nvPr/>
            </p:nvSpPr>
            <p:spPr>
              <a:xfrm>
                <a:off x="2869454" y="189401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06C04C3-10F6-5FCD-F821-756AA7ED04AA}"/>
                  </a:ext>
                </a:extLst>
              </p:cNvPr>
              <p:cNvSpPr/>
              <p:nvPr/>
            </p:nvSpPr>
            <p:spPr>
              <a:xfrm>
                <a:off x="4777674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3C31DB-60AF-D1CB-EBDC-6D498CA812EA}"/>
                  </a:ext>
                </a:extLst>
              </p:cNvPr>
              <p:cNvSpPr/>
              <p:nvPr/>
            </p:nvSpPr>
            <p:spPr>
              <a:xfrm>
                <a:off x="2869454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9C5DC55-5F64-35B1-3B94-8DD61D118F3A}"/>
                  </a:ext>
                </a:extLst>
              </p:cNvPr>
              <p:cNvSpPr/>
              <p:nvPr/>
            </p:nvSpPr>
            <p:spPr>
              <a:xfrm>
                <a:off x="7413175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9043BA-4B77-2485-B4F2-D1999FB46819}"/>
                  </a:ext>
                </a:extLst>
              </p:cNvPr>
              <p:cNvSpPr/>
              <p:nvPr/>
            </p:nvSpPr>
            <p:spPr>
              <a:xfrm>
                <a:off x="9336503" y="189418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EE99BE5-2496-D1F9-E381-FF88E8CCE59B}"/>
                  </a:ext>
                </a:extLst>
              </p:cNvPr>
              <p:cNvSpPr/>
              <p:nvPr/>
            </p:nvSpPr>
            <p:spPr>
              <a:xfrm>
                <a:off x="7429185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4EFFE73-C0C4-E7AF-96E7-C2DE7E4C202E}"/>
                  </a:ext>
                </a:extLst>
              </p:cNvPr>
              <p:cNvSpPr/>
              <p:nvPr/>
            </p:nvSpPr>
            <p:spPr>
              <a:xfrm>
                <a:off x="9336503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387B5981-D754-E9A3-F6CD-DC602CE49879}"/>
                  </a:ext>
                </a:extLst>
              </p:cNvPr>
              <p:cNvCxnSpPr>
                <a:cxnSpLocks/>
                <a:endCxn id="78" idx="2"/>
              </p:cNvCxnSpPr>
              <p:nvPr/>
            </p:nvCxnSpPr>
            <p:spPr>
              <a:xfrm>
                <a:off x="3071623" y="3091503"/>
                <a:ext cx="2097844" cy="9726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DF91999F-E396-4B08-5F9C-6CD108EE0CD0}"/>
                  </a:ext>
                </a:extLst>
              </p:cNvPr>
              <p:cNvCxnSpPr>
                <a:cxnSpLocks/>
                <a:stCxn id="78" idx="0"/>
                <a:endCxn id="24" idx="3"/>
              </p:cNvCxnSpPr>
              <p:nvPr/>
            </p:nvCxnSpPr>
            <p:spPr>
              <a:xfrm rot="16200000" flipV="1">
                <a:off x="4999144" y="2758093"/>
                <a:ext cx="195954" cy="317505"/>
              </a:xfrm>
              <a:prstGeom prst="bentConnector2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3C48A62-0CBA-C6E2-D2BA-E40CBB827AD9}"/>
                  </a:ext>
                </a:extLst>
              </p:cNvPr>
              <p:cNvGrpSpPr/>
              <p:nvPr/>
            </p:nvGrpSpPr>
            <p:grpSpPr>
              <a:xfrm>
                <a:off x="1729154" y="3511703"/>
                <a:ext cx="3055558" cy="923046"/>
                <a:chOff x="9920394" y="676549"/>
                <a:chExt cx="3055558" cy="923046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99FDF01-356D-5D71-2298-F693A9DAA21A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E4D9F7D-1AF3-B3DB-ECF0-CD19CF7C3074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908AE9A-D379-9464-6244-4D94025ECD85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04C15FDA-78C1-CF82-3447-AF2D3809CC09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A6F346E4-19C0-724F-BF42-EEC7DA193C74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23125B4-D909-1BFB-6DAF-2D0F2526DEFB}"/>
                    </a:ext>
                  </a:extLst>
                </p:cNvPr>
                <p:cNvSpPr/>
                <p:nvPr/>
              </p:nvSpPr>
              <p:spPr>
                <a:xfrm>
                  <a:off x="9920394" y="67654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S78</a:t>
                  </a:r>
                  <a:endParaRPr lang="en-GB" sz="1400" dirty="0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513DDE6-5BFE-2C58-BBFE-04CDE96C9CF0}"/>
                  </a:ext>
                </a:extLst>
              </p:cNvPr>
              <p:cNvGrpSpPr/>
              <p:nvPr/>
            </p:nvGrpSpPr>
            <p:grpSpPr>
              <a:xfrm>
                <a:off x="7582078" y="3502023"/>
                <a:ext cx="3055558" cy="924326"/>
                <a:chOff x="9920394" y="675269"/>
                <a:chExt cx="3055558" cy="924326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3A1CBE1F-F47D-7F2F-6F97-4493241B3952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985A921E-A3C2-4598-CBF5-32081E579640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rgbClr val="2D70FF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BF97F53B-336E-F571-6074-45B6776DC0EB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1828E1FD-C07D-3E2B-2E17-CFF211A83A5E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665E9C91-2ECF-0DBD-5F2E-E33D69F8FDDD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FBF5A857-C272-26CC-047A-CAC363654A24}"/>
                    </a:ext>
                  </a:extLst>
                </p:cNvPr>
                <p:cNvSpPr/>
                <p:nvPr/>
              </p:nvSpPr>
              <p:spPr>
                <a:xfrm>
                  <a:off x="12251290" y="67526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S81</a:t>
                  </a:r>
                  <a:endParaRPr lang="en-GB" sz="1400" dirty="0"/>
                </a:p>
              </p:txBody>
            </p:sp>
          </p:grpSp>
          <p:sp>
            <p:nvSpPr>
              <p:cNvPr id="36" name="Flowchart: Summing Junction 35">
                <a:extLst>
                  <a:ext uri="{FF2B5EF4-FFF2-40B4-BE49-F238E27FC236}">
                    <a16:creationId xmlns:a16="http://schemas.microsoft.com/office/drawing/2014/main" id="{CF48BB36-F520-77D3-5707-706EFA0883B9}"/>
                  </a:ext>
                </a:extLst>
              </p:cNvPr>
              <p:cNvSpPr/>
              <p:nvPr/>
            </p:nvSpPr>
            <p:spPr>
              <a:xfrm>
                <a:off x="5406422" y="3975026"/>
                <a:ext cx="172811" cy="172811"/>
              </a:xfrm>
              <a:prstGeom prst="flowChartSummingJunct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4A45DCE-AE63-D936-CAD4-7BC3BC0C8344}"/>
                  </a:ext>
                </a:extLst>
              </p:cNvPr>
              <p:cNvCxnSpPr>
                <a:stCxn id="53" idx="3"/>
                <a:endCxn id="36" idx="2"/>
              </p:cNvCxnSpPr>
              <p:nvPr/>
            </p:nvCxnSpPr>
            <p:spPr>
              <a:xfrm flipV="1">
                <a:off x="4784712" y="4061432"/>
                <a:ext cx="621710" cy="4637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AF2DA048-22EA-7486-716D-55BAE5194F6B}"/>
                  </a:ext>
                </a:extLst>
              </p:cNvPr>
              <p:cNvCxnSpPr>
                <a:cxnSpLocks/>
                <a:stCxn id="47" idx="1"/>
                <a:endCxn id="36" idx="6"/>
              </p:cNvCxnSpPr>
              <p:nvPr/>
            </p:nvCxnSpPr>
            <p:spPr>
              <a:xfrm flipH="1">
                <a:off x="5579233" y="4057669"/>
                <a:ext cx="2002845" cy="3763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or: Elbow 38">
                <a:extLst>
                  <a:ext uri="{FF2B5EF4-FFF2-40B4-BE49-F238E27FC236}">
                    <a16:creationId xmlns:a16="http://schemas.microsoft.com/office/drawing/2014/main" id="{24E224F1-97A8-D5FF-227A-AB76217E2CFE}"/>
                  </a:ext>
                </a:extLst>
              </p:cNvPr>
              <p:cNvCxnSpPr>
                <a:cxnSpLocks/>
                <a:stCxn id="50" idx="3"/>
                <a:endCxn id="78" idx="4"/>
              </p:cNvCxnSpPr>
              <p:nvPr/>
            </p:nvCxnSpPr>
            <p:spPr>
              <a:xfrm flipV="1">
                <a:off x="4784712" y="3187634"/>
                <a:ext cx="471161" cy="641377"/>
              </a:xfrm>
              <a:prstGeom prst="bentConnector2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EE72CB3-604D-54E8-7666-5E23131DBF7B}"/>
                  </a:ext>
                </a:extLst>
              </p:cNvPr>
              <p:cNvCxnSpPr>
                <a:cxnSpLocks/>
                <a:endCxn id="50" idx="1"/>
              </p:cNvCxnSpPr>
              <p:nvPr/>
            </p:nvCxnSpPr>
            <p:spPr>
              <a:xfrm>
                <a:off x="1499481" y="3829011"/>
                <a:ext cx="23592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D97E7DE-C9FC-4A39-0816-EC86E5677A73}"/>
                  </a:ext>
                </a:extLst>
              </p:cNvPr>
              <p:cNvCxnSpPr>
                <a:endCxn id="44" idx="3"/>
              </p:cNvCxnSpPr>
              <p:nvPr/>
            </p:nvCxnSpPr>
            <p:spPr>
              <a:xfrm flipH="1">
                <a:off x="10637636" y="3820611"/>
                <a:ext cx="23038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ED3F6B4B-80C0-1463-2087-B9536C13DE7E}"/>
                </a:ext>
              </a:extLst>
            </p:cNvPr>
            <p:cNvSpPr txBox="1"/>
            <p:nvPr/>
          </p:nvSpPr>
          <p:spPr>
            <a:xfrm>
              <a:off x="1372761" y="882881"/>
              <a:ext cx="15663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Physics1 conf.</a:t>
              </a:r>
              <a:endParaRPr lang="en-GB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62" name="Flowchart: Summing Junction 61">
            <a:extLst>
              <a:ext uri="{FF2B5EF4-FFF2-40B4-BE49-F238E27FC236}">
                <a16:creationId xmlns:a16="http://schemas.microsoft.com/office/drawing/2014/main" id="{73E03E18-ED04-2D78-DD81-C391E70BFE07}"/>
              </a:ext>
            </a:extLst>
          </p:cNvPr>
          <p:cNvSpPr/>
          <p:nvPr/>
        </p:nvSpPr>
        <p:spPr>
          <a:xfrm>
            <a:off x="5683239" y="3830430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248F2D8-A333-7AEC-5288-1DBA71F3E139}"/>
              </a:ext>
            </a:extLst>
          </p:cNvPr>
          <p:cNvCxnSpPr>
            <a:cxnSpLocks/>
            <a:stCxn id="46" idx="1"/>
            <a:endCxn id="62" idx="6"/>
          </p:cNvCxnSpPr>
          <p:nvPr/>
        </p:nvCxnSpPr>
        <p:spPr>
          <a:xfrm flipH="1">
            <a:off x="5856050" y="3915505"/>
            <a:ext cx="1742447" cy="133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EAE7E4D-F6DB-1DC4-F503-AC90781B8A92}"/>
              </a:ext>
            </a:extLst>
          </p:cNvPr>
          <p:cNvCxnSpPr>
            <a:cxnSpLocks/>
            <a:stCxn id="52" idx="3"/>
            <a:endCxn id="62" idx="2"/>
          </p:cNvCxnSpPr>
          <p:nvPr/>
        </p:nvCxnSpPr>
        <p:spPr>
          <a:xfrm flipV="1">
            <a:off x="4794875" y="3916836"/>
            <a:ext cx="888364" cy="706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lowchart: Summing Junction 77">
            <a:extLst>
              <a:ext uri="{FF2B5EF4-FFF2-40B4-BE49-F238E27FC236}">
                <a16:creationId xmlns:a16="http://schemas.microsoft.com/office/drawing/2014/main" id="{5545BE0E-5396-26DE-375F-E0FF6E03548F}"/>
              </a:ext>
            </a:extLst>
          </p:cNvPr>
          <p:cNvSpPr/>
          <p:nvPr/>
        </p:nvSpPr>
        <p:spPr>
          <a:xfrm>
            <a:off x="5185886" y="2642215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0441BB0-47FD-E08C-3406-7FECDD8AB4F3}"/>
              </a:ext>
            </a:extLst>
          </p:cNvPr>
          <p:cNvSpPr txBox="1"/>
          <p:nvPr/>
        </p:nvSpPr>
        <p:spPr>
          <a:xfrm>
            <a:off x="6275244" y="1298439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80 K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1E0356-D10B-CA41-EEF5-FBA0A10F9492}"/>
              </a:ext>
            </a:extLst>
          </p:cNvPr>
          <p:cNvSpPr txBox="1"/>
          <p:nvPr/>
        </p:nvSpPr>
        <p:spPr>
          <a:xfrm>
            <a:off x="5856050" y="3424897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3 K</a:t>
            </a:r>
          </a:p>
        </p:txBody>
      </p:sp>
      <p:sp>
        <p:nvSpPr>
          <p:cNvPr id="84" name="ZoneTexte 6">
            <a:extLst>
              <a:ext uri="{FF2B5EF4-FFF2-40B4-BE49-F238E27FC236}">
                <a16:creationId xmlns:a16="http://schemas.microsoft.com/office/drawing/2014/main" id="{4FF77B97-4B8D-8D2D-9AA1-9265387F1A66}"/>
              </a:ext>
            </a:extLst>
          </p:cNvPr>
          <p:cNvSpPr txBox="1"/>
          <p:nvPr/>
        </p:nvSpPr>
        <p:spPr>
          <a:xfrm>
            <a:off x="637954" y="4558991"/>
            <a:ext cx="1131304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Standard mode currently used for all other LHC points.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Economiser/liquefier asymmetry appears due to usage of LHCCA.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thermal shields supplied by LHCA. Rebalance of the two sides at </a:t>
            </a:r>
            <a:r>
              <a:rPr lang="en-US" u="sng" dirty="0"/>
              <a:t>80 K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Difficult to operate at P8 due to the absence of isolation valves in line F return. Hard operation constraint.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Good performance but constraint operability.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244F916-03CC-C36F-51D9-007D0249AB0E}"/>
              </a:ext>
            </a:extLst>
          </p:cNvPr>
          <p:cNvSpPr txBox="1"/>
          <p:nvPr/>
        </p:nvSpPr>
        <p:spPr>
          <a:xfrm>
            <a:off x="3270224" y="619903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Economiser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9DB01537-7C32-FA27-2315-6E4E7BDD6DEA}"/>
              </a:ext>
            </a:extLst>
          </p:cNvPr>
          <p:cNvSpPr txBox="1"/>
          <p:nvPr/>
        </p:nvSpPr>
        <p:spPr>
          <a:xfrm>
            <a:off x="8015752" y="599779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Liquefier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275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Possible configurations – Physics 2</a:t>
            </a:r>
            <a:endParaRPr lang="en-GB" sz="36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BB3D9A-5A2F-F66B-422A-7D9E83A27BE5}"/>
              </a:ext>
            </a:extLst>
          </p:cNvPr>
          <p:cNvCxnSpPr/>
          <p:nvPr/>
        </p:nvCxnSpPr>
        <p:spPr>
          <a:xfrm>
            <a:off x="0" y="4248150"/>
            <a:ext cx="121022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41582A-B14B-21AF-615D-869FF98F8A2D}"/>
              </a:ext>
            </a:extLst>
          </p:cNvPr>
          <p:cNvGrpSpPr/>
          <p:nvPr/>
        </p:nvGrpSpPr>
        <p:grpSpPr>
          <a:xfrm>
            <a:off x="1372761" y="882881"/>
            <a:ext cx="9511683" cy="3179260"/>
            <a:chOff x="1372761" y="882881"/>
            <a:chExt cx="9511683" cy="317926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CB9EF52-22B1-C9C4-25D9-99032C76C389}"/>
                </a:ext>
              </a:extLst>
            </p:cNvPr>
            <p:cNvGrpSpPr/>
            <p:nvPr/>
          </p:nvGrpSpPr>
          <p:grpSpPr>
            <a:xfrm>
              <a:off x="1515900" y="909295"/>
              <a:ext cx="9368544" cy="3152846"/>
              <a:chOff x="1499481" y="1281903"/>
              <a:chExt cx="9368544" cy="315284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F33E91-9B41-7448-FC7E-5259C250A6B0}"/>
                  </a:ext>
                </a:extLst>
              </p:cNvPr>
              <p:cNvGrpSpPr/>
              <p:nvPr/>
            </p:nvGrpSpPr>
            <p:grpSpPr>
              <a:xfrm>
                <a:off x="1720813" y="1281903"/>
                <a:ext cx="8917987" cy="2784166"/>
                <a:chOff x="1616641" y="1593511"/>
                <a:chExt cx="8917987" cy="2784166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93A916B8-E465-AA4E-4896-76160D08B9B3}"/>
                    </a:ext>
                  </a:extLst>
                </p:cNvPr>
                <p:cNvGrpSpPr/>
                <p:nvPr/>
              </p:nvGrpSpPr>
              <p:grpSpPr>
                <a:xfrm>
                  <a:off x="1616641" y="1593511"/>
                  <a:ext cx="8917987" cy="2060171"/>
                  <a:chOff x="1616641" y="1290935"/>
                  <a:chExt cx="8917987" cy="2060171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7C651CE4-D581-BE14-2133-E1A298AF481E}"/>
                      </a:ext>
                    </a:extLst>
                  </p:cNvPr>
                  <p:cNvSpPr/>
                  <p:nvPr/>
                </p:nvSpPr>
                <p:spPr>
                  <a:xfrm>
                    <a:off x="2765282" y="1290935"/>
                    <a:ext cx="2068132" cy="1706880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LHCA</a:t>
                    </a:r>
                  </a:p>
                  <a:p>
                    <a:pPr algn="ctr"/>
                    <a:r>
                      <a:rPr lang="en-US" dirty="0"/>
                      <a:t>ex-LEP</a:t>
                    </a:r>
                    <a:endParaRPr lang="en-GB" dirty="0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2756FC56-2BD8-322F-AC0E-0B612A748F99}"/>
                      </a:ext>
                    </a:extLst>
                  </p:cNvPr>
                  <p:cNvSpPr/>
                  <p:nvPr/>
                </p:nvSpPr>
                <p:spPr>
                  <a:xfrm>
                    <a:off x="7317855" y="1290935"/>
                    <a:ext cx="2068132" cy="170688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LHCB</a:t>
                    </a:r>
                  </a:p>
                  <a:p>
                    <a:pPr algn="ctr"/>
                    <a:r>
                      <a:rPr lang="en-US" dirty="0"/>
                      <a:t>new LHC</a:t>
                    </a:r>
                    <a:endParaRPr lang="en-GB" dirty="0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8407B5CD-8E0B-6695-2D1A-8D584774EED2}"/>
                      </a:ext>
                    </a:extLst>
                  </p:cNvPr>
                  <p:cNvSpPr/>
                  <p:nvPr/>
                </p:nvSpPr>
                <p:spPr>
                  <a:xfrm>
                    <a:off x="1616641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LHCCA</a:t>
                    </a:r>
                    <a:endParaRPr lang="en-GB" dirty="0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ABFACAF7-9237-0C54-D2BC-4841AAC50F88}"/>
                      </a:ext>
                    </a:extLst>
                  </p:cNvPr>
                  <p:cNvSpPr/>
                  <p:nvPr/>
                </p:nvSpPr>
                <p:spPr>
                  <a:xfrm>
                    <a:off x="9184600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LHCCB</a:t>
                    </a:r>
                  </a:p>
                  <a:p>
                    <a:pPr algn="ctr"/>
                    <a:r>
                      <a:rPr lang="en-US" dirty="0"/>
                      <a:t>(</a:t>
                    </a:r>
                    <a:r>
                      <a:rPr lang="en-US" dirty="0" err="1"/>
                      <a:t>stby</a:t>
                    </a:r>
                    <a:r>
                      <a:rPr lang="en-US" dirty="0"/>
                      <a:t>)</a:t>
                    </a:r>
                    <a:endParaRPr lang="en-GB" dirty="0"/>
                  </a:p>
                </p:txBody>
              </p:sp>
            </p:grpSp>
            <p:cxnSp>
              <p:nvCxnSpPr>
                <p:cNvPr id="55" name="Connector: Elbow 54">
                  <a:extLst>
                    <a:ext uri="{FF2B5EF4-FFF2-40B4-BE49-F238E27FC236}">
                      <a16:creationId xmlns:a16="http://schemas.microsoft.com/office/drawing/2014/main" id="{776A8328-6148-3D1B-5355-6BEC724F48F5}"/>
                    </a:ext>
                  </a:extLst>
                </p:cNvPr>
                <p:cNvCxnSpPr>
                  <a:cxnSpLocks/>
                  <a:stCxn id="23" idx="3"/>
                  <a:endCxn id="36" idx="0"/>
                </p:cNvCxnSpPr>
                <p:nvPr/>
              </p:nvCxnSpPr>
              <p:spPr>
                <a:xfrm>
                  <a:off x="2967451" y="3556302"/>
                  <a:ext cx="2421205" cy="730332"/>
                </a:xfrm>
                <a:prstGeom prst="bentConnector2">
                  <a:avLst/>
                </a:prstGeom>
                <a:ln w="38100">
                  <a:solidFill>
                    <a:srgbClr val="1F77B4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or: Elbow 55">
                  <a:extLst>
                    <a:ext uri="{FF2B5EF4-FFF2-40B4-BE49-F238E27FC236}">
                      <a16:creationId xmlns:a16="http://schemas.microsoft.com/office/drawing/2014/main" id="{5174AA92-E3BA-1995-8C4E-FEEA57C71516}"/>
                    </a:ext>
                  </a:extLst>
                </p:cNvPr>
                <p:cNvCxnSpPr>
                  <a:cxnSpLocks/>
                  <a:stCxn id="25" idx="1"/>
                  <a:endCxn id="53" idx="1"/>
                </p:cNvCxnSpPr>
                <p:nvPr/>
              </p:nvCxnSpPr>
              <p:spPr>
                <a:xfrm rot="10800000" flipV="1">
                  <a:off x="1624982" y="2302997"/>
                  <a:ext cx="1140300" cy="2074680"/>
                </a:xfrm>
                <a:prstGeom prst="bentConnector3">
                  <a:avLst>
                    <a:gd name="adj1" fmla="val 120047"/>
                  </a:avLst>
                </a:prstGeom>
                <a:ln>
                  <a:solidFill>
                    <a:srgbClr val="00B05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or: Elbow 56">
                  <a:extLst>
                    <a:ext uri="{FF2B5EF4-FFF2-40B4-BE49-F238E27FC236}">
                      <a16:creationId xmlns:a16="http://schemas.microsoft.com/office/drawing/2014/main" id="{6A471CB9-6951-76D7-81BA-D9CA9292A230}"/>
                    </a:ext>
                  </a:extLst>
                </p:cNvPr>
                <p:cNvCxnSpPr>
                  <a:cxnSpLocks/>
                  <a:stCxn id="29" idx="3"/>
                  <a:endCxn id="47" idx="3"/>
                </p:cNvCxnSpPr>
                <p:nvPr/>
              </p:nvCxnSpPr>
              <p:spPr>
                <a:xfrm>
                  <a:off x="9385987" y="2303165"/>
                  <a:ext cx="1147477" cy="2066112"/>
                </a:xfrm>
                <a:prstGeom prst="bentConnector3">
                  <a:avLst>
                    <a:gd name="adj1" fmla="val 119922"/>
                  </a:avLst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D35FD2A3-ECA3-8DB7-5050-B18769C57066}"/>
                  </a:ext>
                </a:extLst>
              </p:cNvPr>
              <p:cNvCxnSpPr>
                <a:cxnSpLocks/>
                <a:stCxn id="62" idx="0"/>
                <a:endCxn id="26" idx="3"/>
              </p:cNvCxnSpPr>
              <p:nvPr/>
            </p:nvCxnSpPr>
            <p:spPr>
              <a:xfrm rot="16200000" flipV="1">
                <a:off x="4209767" y="2659579"/>
                <a:ext cx="2265022" cy="821896"/>
              </a:xfrm>
              <a:prstGeom prst="bentConnector2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00474948-7A58-D047-63CD-966998AE39CC}"/>
                  </a:ext>
                </a:extLst>
              </p:cNvPr>
              <p:cNvCxnSpPr>
                <a:cxnSpLocks/>
                <a:stCxn id="7" idx="2"/>
                <a:endCxn id="28" idx="1"/>
              </p:cNvCxnSpPr>
              <p:nvPr/>
            </p:nvCxnSpPr>
            <p:spPr>
              <a:xfrm rot="10800000" flipH="1">
                <a:off x="7157697" y="2818869"/>
                <a:ext cx="255477" cy="1001742"/>
              </a:xfrm>
              <a:prstGeom prst="bentConnector3">
                <a:avLst>
                  <a:gd name="adj1" fmla="val -89480"/>
                </a:avLst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4C2EF0A2-7B44-0554-BE62-5ECDDCDE6C23}"/>
                  </a:ext>
                </a:extLst>
              </p:cNvPr>
              <p:cNvCxnSpPr>
                <a:cxnSpLocks/>
                <a:stCxn id="27" idx="1"/>
                <a:endCxn id="52" idx="1"/>
              </p:cNvCxnSpPr>
              <p:nvPr/>
            </p:nvCxnSpPr>
            <p:spPr>
              <a:xfrm rot="10800000" flipV="1">
                <a:off x="1729154" y="1708907"/>
                <a:ext cx="1140300" cy="2587606"/>
              </a:xfrm>
              <a:prstGeom prst="bentConnector3">
                <a:avLst>
                  <a:gd name="adj1" fmla="val 127398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14BDB834-C946-7683-9907-FDC5B83AAB74}"/>
                  </a:ext>
                </a:extLst>
              </p:cNvPr>
              <p:cNvCxnSpPr>
                <a:cxnSpLocks/>
                <a:stCxn id="27" idx="1"/>
                <a:endCxn id="46" idx="3"/>
              </p:cNvCxnSpPr>
              <p:nvPr/>
            </p:nvCxnSpPr>
            <p:spPr>
              <a:xfrm rot="10800000" flipH="1" flipV="1">
                <a:off x="2869454" y="1708907"/>
                <a:ext cx="7761926" cy="2579206"/>
              </a:xfrm>
              <a:prstGeom prst="bentConnector5">
                <a:avLst>
                  <a:gd name="adj1" fmla="val -18751"/>
                  <a:gd name="adj2" fmla="val 109459"/>
                  <a:gd name="adj3" fmla="val 102945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01B2EE1-D0B9-C8D9-3353-D710E45483E5}"/>
                  </a:ext>
                </a:extLst>
              </p:cNvPr>
              <p:cNvSpPr/>
              <p:nvPr/>
            </p:nvSpPr>
            <p:spPr>
              <a:xfrm>
                <a:off x="2917967" y="3147319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B</a:t>
                </a:r>
                <a:endParaRPr lang="en-GB" sz="120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7644BEA-E887-B7F2-1647-DB9DCE8E96A2}"/>
                  </a:ext>
                </a:extLst>
              </p:cNvPr>
              <p:cNvSpPr/>
              <p:nvPr/>
            </p:nvSpPr>
            <p:spPr>
              <a:xfrm>
                <a:off x="4784712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F29D976-9B62-F434-ECEE-86E3B0272380}"/>
                  </a:ext>
                </a:extLst>
              </p:cNvPr>
              <p:cNvSpPr/>
              <p:nvPr/>
            </p:nvSpPr>
            <p:spPr>
              <a:xfrm>
                <a:off x="2869454" y="189401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06C04C3-10F6-5FCD-F821-756AA7ED04AA}"/>
                  </a:ext>
                </a:extLst>
              </p:cNvPr>
              <p:cNvSpPr/>
              <p:nvPr/>
            </p:nvSpPr>
            <p:spPr>
              <a:xfrm>
                <a:off x="4777674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3C31DB-60AF-D1CB-EBDC-6D498CA812EA}"/>
                  </a:ext>
                </a:extLst>
              </p:cNvPr>
              <p:cNvSpPr/>
              <p:nvPr/>
            </p:nvSpPr>
            <p:spPr>
              <a:xfrm>
                <a:off x="2869454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9C5DC55-5F64-35B1-3B94-8DD61D118F3A}"/>
                  </a:ext>
                </a:extLst>
              </p:cNvPr>
              <p:cNvSpPr/>
              <p:nvPr/>
            </p:nvSpPr>
            <p:spPr>
              <a:xfrm>
                <a:off x="7413175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9043BA-4B77-2485-B4F2-D1999FB46819}"/>
                  </a:ext>
                </a:extLst>
              </p:cNvPr>
              <p:cNvSpPr/>
              <p:nvPr/>
            </p:nvSpPr>
            <p:spPr>
              <a:xfrm>
                <a:off x="9336503" y="189418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EE99BE5-2496-D1F9-E381-FF88E8CCE59B}"/>
                  </a:ext>
                </a:extLst>
              </p:cNvPr>
              <p:cNvSpPr/>
              <p:nvPr/>
            </p:nvSpPr>
            <p:spPr>
              <a:xfrm>
                <a:off x="7429185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4EFFE73-C0C4-E7AF-96E7-C2DE7E4C202E}"/>
                  </a:ext>
                </a:extLst>
              </p:cNvPr>
              <p:cNvSpPr/>
              <p:nvPr/>
            </p:nvSpPr>
            <p:spPr>
              <a:xfrm>
                <a:off x="9336503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387B5981-D754-E9A3-F6CD-DC602CE49879}"/>
                  </a:ext>
                </a:extLst>
              </p:cNvPr>
              <p:cNvCxnSpPr>
                <a:cxnSpLocks/>
                <a:endCxn id="78" idx="2"/>
              </p:cNvCxnSpPr>
              <p:nvPr/>
            </p:nvCxnSpPr>
            <p:spPr>
              <a:xfrm>
                <a:off x="3071623" y="3091503"/>
                <a:ext cx="2097844" cy="9726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DF91999F-E396-4B08-5F9C-6CD108EE0CD0}"/>
                  </a:ext>
                </a:extLst>
              </p:cNvPr>
              <p:cNvCxnSpPr>
                <a:cxnSpLocks/>
                <a:stCxn id="78" idx="0"/>
                <a:endCxn id="24" idx="3"/>
              </p:cNvCxnSpPr>
              <p:nvPr/>
            </p:nvCxnSpPr>
            <p:spPr>
              <a:xfrm rot="16200000" flipV="1">
                <a:off x="4999144" y="2758093"/>
                <a:ext cx="195954" cy="317505"/>
              </a:xfrm>
              <a:prstGeom prst="bentConnector2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3C48A62-0CBA-C6E2-D2BA-E40CBB827AD9}"/>
                  </a:ext>
                </a:extLst>
              </p:cNvPr>
              <p:cNvGrpSpPr/>
              <p:nvPr/>
            </p:nvGrpSpPr>
            <p:grpSpPr>
              <a:xfrm>
                <a:off x="1729154" y="3511703"/>
                <a:ext cx="3055558" cy="923046"/>
                <a:chOff x="9920394" y="676549"/>
                <a:chExt cx="3055558" cy="923046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99FDF01-356D-5D71-2298-F693A9DAA21A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E4D9F7D-1AF3-B3DB-ECF0-CD19CF7C3074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908AE9A-D379-9464-6244-4D94025ECD85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04C15FDA-78C1-CF82-3447-AF2D3809CC09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A6F346E4-19C0-724F-BF42-EEC7DA193C74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23125B4-D909-1BFB-6DAF-2D0F2526DEFB}"/>
                    </a:ext>
                  </a:extLst>
                </p:cNvPr>
                <p:cNvSpPr/>
                <p:nvPr/>
              </p:nvSpPr>
              <p:spPr>
                <a:xfrm>
                  <a:off x="9920394" y="67654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S78</a:t>
                  </a:r>
                  <a:endParaRPr lang="en-GB" sz="1400" dirty="0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513DDE6-5BFE-2C58-BBFE-04CDE96C9CF0}"/>
                  </a:ext>
                </a:extLst>
              </p:cNvPr>
              <p:cNvGrpSpPr/>
              <p:nvPr/>
            </p:nvGrpSpPr>
            <p:grpSpPr>
              <a:xfrm>
                <a:off x="7582078" y="3502023"/>
                <a:ext cx="3055558" cy="924326"/>
                <a:chOff x="9920394" y="675269"/>
                <a:chExt cx="3055558" cy="924326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3A1CBE1F-F47D-7F2F-6F97-4493241B3952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985A921E-A3C2-4598-CBF5-32081E579640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rgbClr val="2D70FF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BF97F53B-336E-F571-6074-45B6776DC0EB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1828E1FD-C07D-3E2B-2E17-CFF211A83A5E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665E9C91-2ECF-0DBD-5F2E-E33D69F8FDDD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FBF5A857-C272-26CC-047A-CAC363654A24}"/>
                    </a:ext>
                  </a:extLst>
                </p:cNvPr>
                <p:cNvSpPr/>
                <p:nvPr/>
              </p:nvSpPr>
              <p:spPr>
                <a:xfrm>
                  <a:off x="12251290" y="67526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S81</a:t>
                  </a:r>
                  <a:endParaRPr lang="en-GB" sz="1400" dirty="0"/>
                </a:p>
              </p:txBody>
            </p:sp>
          </p:grpSp>
          <p:sp>
            <p:nvSpPr>
              <p:cNvPr id="36" name="Flowchart: Summing Junction 35">
                <a:extLst>
                  <a:ext uri="{FF2B5EF4-FFF2-40B4-BE49-F238E27FC236}">
                    <a16:creationId xmlns:a16="http://schemas.microsoft.com/office/drawing/2014/main" id="{CF48BB36-F520-77D3-5707-706EFA0883B9}"/>
                  </a:ext>
                </a:extLst>
              </p:cNvPr>
              <p:cNvSpPr/>
              <p:nvPr/>
            </p:nvSpPr>
            <p:spPr>
              <a:xfrm>
                <a:off x="5406422" y="3975026"/>
                <a:ext cx="172811" cy="172811"/>
              </a:xfrm>
              <a:prstGeom prst="flowChartSummingJunct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4A45DCE-AE63-D936-CAD4-7BC3BC0C8344}"/>
                  </a:ext>
                </a:extLst>
              </p:cNvPr>
              <p:cNvCxnSpPr>
                <a:stCxn id="53" idx="3"/>
                <a:endCxn id="36" idx="2"/>
              </p:cNvCxnSpPr>
              <p:nvPr/>
            </p:nvCxnSpPr>
            <p:spPr>
              <a:xfrm flipV="1">
                <a:off x="4784712" y="4061432"/>
                <a:ext cx="621710" cy="4637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AF2DA048-22EA-7486-716D-55BAE5194F6B}"/>
                  </a:ext>
                </a:extLst>
              </p:cNvPr>
              <p:cNvCxnSpPr>
                <a:cxnSpLocks/>
                <a:stCxn id="47" idx="1"/>
                <a:endCxn id="36" idx="6"/>
              </p:cNvCxnSpPr>
              <p:nvPr/>
            </p:nvCxnSpPr>
            <p:spPr>
              <a:xfrm flipH="1">
                <a:off x="5579233" y="4057669"/>
                <a:ext cx="2002845" cy="3763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or: Elbow 38">
                <a:extLst>
                  <a:ext uri="{FF2B5EF4-FFF2-40B4-BE49-F238E27FC236}">
                    <a16:creationId xmlns:a16="http://schemas.microsoft.com/office/drawing/2014/main" id="{24E224F1-97A8-D5FF-227A-AB76217E2CFE}"/>
                  </a:ext>
                </a:extLst>
              </p:cNvPr>
              <p:cNvCxnSpPr>
                <a:cxnSpLocks/>
                <a:stCxn id="50" idx="3"/>
                <a:endCxn id="78" idx="4"/>
              </p:cNvCxnSpPr>
              <p:nvPr/>
            </p:nvCxnSpPr>
            <p:spPr>
              <a:xfrm flipV="1">
                <a:off x="4784712" y="3187634"/>
                <a:ext cx="471161" cy="641377"/>
              </a:xfrm>
              <a:prstGeom prst="bentConnector2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EE72CB3-604D-54E8-7666-5E23131DBF7B}"/>
                  </a:ext>
                </a:extLst>
              </p:cNvPr>
              <p:cNvCxnSpPr>
                <a:cxnSpLocks/>
                <a:endCxn id="50" idx="1"/>
              </p:cNvCxnSpPr>
              <p:nvPr/>
            </p:nvCxnSpPr>
            <p:spPr>
              <a:xfrm>
                <a:off x="1499481" y="3829011"/>
                <a:ext cx="23592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D97E7DE-C9FC-4A39-0816-EC86E5677A73}"/>
                  </a:ext>
                </a:extLst>
              </p:cNvPr>
              <p:cNvCxnSpPr>
                <a:endCxn id="44" idx="3"/>
              </p:cNvCxnSpPr>
              <p:nvPr/>
            </p:nvCxnSpPr>
            <p:spPr>
              <a:xfrm flipH="1">
                <a:off x="10637636" y="3820611"/>
                <a:ext cx="23038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ED3F6B4B-80C0-1463-2087-B9536C13DE7E}"/>
                </a:ext>
              </a:extLst>
            </p:cNvPr>
            <p:cNvSpPr txBox="1"/>
            <p:nvPr/>
          </p:nvSpPr>
          <p:spPr>
            <a:xfrm>
              <a:off x="1372761" y="882881"/>
              <a:ext cx="15663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Physics2 conf.</a:t>
              </a:r>
              <a:endParaRPr lang="en-GB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62" name="Flowchart: Summing Junction 61">
            <a:extLst>
              <a:ext uri="{FF2B5EF4-FFF2-40B4-BE49-F238E27FC236}">
                <a16:creationId xmlns:a16="http://schemas.microsoft.com/office/drawing/2014/main" id="{73E03E18-ED04-2D78-DD81-C391E70BFE07}"/>
              </a:ext>
            </a:extLst>
          </p:cNvPr>
          <p:cNvSpPr/>
          <p:nvPr/>
        </p:nvSpPr>
        <p:spPr>
          <a:xfrm>
            <a:off x="5683239" y="3830430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248F2D8-A333-7AEC-5288-1DBA71F3E139}"/>
              </a:ext>
            </a:extLst>
          </p:cNvPr>
          <p:cNvCxnSpPr>
            <a:cxnSpLocks/>
            <a:stCxn id="46" idx="1"/>
            <a:endCxn id="62" idx="6"/>
          </p:cNvCxnSpPr>
          <p:nvPr/>
        </p:nvCxnSpPr>
        <p:spPr>
          <a:xfrm flipH="1">
            <a:off x="5856050" y="3915505"/>
            <a:ext cx="1742447" cy="133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EAE7E4D-F6DB-1DC4-F503-AC90781B8A92}"/>
              </a:ext>
            </a:extLst>
          </p:cNvPr>
          <p:cNvCxnSpPr>
            <a:cxnSpLocks/>
            <a:stCxn id="52" idx="3"/>
            <a:endCxn id="62" idx="2"/>
          </p:cNvCxnSpPr>
          <p:nvPr/>
        </p:nvCxnSpPr>
        <p:spPr>
          <a:xfrm flipV="1">
            <a:off x="4794875" y="3916836"/>
            <a:ext cx="888364" cy="706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lowchart: Summing Junction 77">
            <a:extLst>
              <a:ext uri="{FF2B5EF4-FFF2-40B4-BE49-F238E27FC236}">
                <a16:creationId xmlns:a16="http://schemas.microsoft.com/office/drawing/2014/main" id="{5545BE0E-5396-26DE-375F-E0FF6E03548F}"/>
              </a:ext>
            </a:extLst>
          </p:cNvPr>
          <p:cNvSpPr/>
          <p:nvPr/>
        </p:nvSpPr>
        <p:spPr>
          <a:xfrm>
            <a:off x="5185886" y="2642215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0441BB0-47FD-E08C-3406-7FECDD8AB4F3}"/>
              </a:ext>
            </a:extLst>
          </p:cNvPr>
          <p:cNvSpPr txBox="1"/>
          <p:nvPr/>
        </p:nvSpPr>
        <p:spPr>
          <a:xfrm>
            <a:off x="6175231" y="3897818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15 g/s @ 80 K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1E0356-D10B-CA41-EEF5-FBA0A10F9492}"/>
              </a:ext>
            </a:extLst>
          </p:cNvPr>
          <p:cNvSpPr txBox="1"/>
          <p:nvPr/>
        </p:nvSpPr>
        <p:spPr>
          <a:xfrm>
            <a:off x="5856050" y="3424897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3 K</a:t>
            </a:r>
          </a:p>
        </p:txBody>
      </p:sp>
      <p:sp>
        <p:nvSpPr>
          <p:cNvPr id="7" name="Flowchart: Summing Junction 6">
            <a:extLst>
              <a:ext uri="{FF2B5EF4-FFF2-40B4-BE49-F238E27FC236}">
                <a16:creationId xmlns:a16="http://schemas.microsoft.com/office/drawing/2014/main" id="{4BB2F7AA-733B-5AC0-7398-F824BE4EE6A3}"/>
              </a:ext>
            </a:extLst>
          </p:cNvPr>
          <p:cNvSpPr/>
          <p:nvPr/>
        </p:nvSpPr>
        <p:spPr>
          <a:xfrm>
            <a:off x="7174117" y="3361597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17B3E2E-E202-9733-A493-3878EC1F65F3}"/>
              </a:ext>
            </a:extLst>
          </p:cNvPr>
          <p:cNvCxnSpPr>
            <a:endCxn id="7" idx="6"/>
          </p:cNvCxnSpPr>
          <p:nvPr/>
        </p:nvCxnSpPr>
        <p:spPr>
          <a:xfrm flipH="1">
            <a:off x="7346928" y="3448002"/>
            <a:ext cx="257825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413F3D9-33B8-63FF-50D8-3C4DAA6825DF}"/>
              </a:ext>
            </a:extLst>
          </p:cNvPr>
          <p:cNvCxnSpPr>
            <a:stCxn id="7" idx="4"/>
          </p:cNvCxnSpPr>
          <p:nvPr/>
        </p:nvCxnSpPr>
        <p:spPr>
          <a:xfrm flipH="1">
            <a:off x="7259348" y="3534408"/>
            <a:ext cx="1175" cy="609501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2E14A1BC-57CC-94DF-A429-DB116B26E573}"/>
              </a:ext>
            </a:extLst>
          </p:cNvPr>
          <p:cNvSpPr/>
          <p:nvPr/>
        </p:nvSpPr>
        <p:spPr>
          <a:xfrm>
            <a:off x="5957552" y="996131"/>
            <a:ext cx="5716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QSV</a:t>
            </a:r>
            <a:endParaRPr lang="en-GB" sz="12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B70CC98-2CCF-AF2B-DB73-3D6E2E0A1D58}"/>
              </a:ext>
            </a:extLst>
          </p:cNvPr>
          <p:cNvSpPr/>
          <p:nvPr/>
        </p:nvSpPr>
        <p:spPr>
          <a:xfrm>
            <a:off x="4528483" y="996131"/>
            <a:ext cx="4192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HP</a:t>
            </a:r>
            <a:endParaRPr lang="en-GB" sz="12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4EB07E9-ABA1-8C4F-71D6-6DE8E6C7EF4C}"/>
              </a:ext>
            </a:extLst>
          </p:cNvPr>
          <p:cNvSpPr/>
          <p:nvPr/>
        </p:nvSpPr>
        <p:spPr>
          <a:xfrm>
            <a:off x="7445604" y="996131"/>
            <a:ext cx="4192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LP</a:t>
            </a:r>
            <a:endParaRPr lang="en-GB" sz="1200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478EF1D-C74B-B130-BE76-ABA23C9653FB}"/>
              </a:ext>
            </a:extLst>
          </p:cNvPr>
          <p:cNvCxnSpPr>
            <a:stCxn id="66" idx="3"/>
            <a:endCxn id="65" idx="1"/>
          </p:cNvCxnSpPr>
          <p:nvPr/>
        </p:nvCxnSpPr>
        <p:spPr>
          <a:xfrm>
            <a:off x="4947749" y="1114698"/>
            <a:ext cx="1009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AD57A58-A11E-F0AB-2D18-28E2D17DB792}"/>
              </a:ext>
            </a:extLst>
          </p:cNvPr>
          <p:cNvCxnSpPr>
            <a:stCxn id="65" idx="3"/>
            <a:endCxn id="67" idx="1"/>
          </p:cNvCxnSpPr>
          <p:nvPr/>
        </p:nvCxnSpPr>
        <p:spPr>
          <a:xfrm>
            <a:off x="6529218" y="1114698"/>
            <a:ext cx="916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F5CFBD5-92F5-8E89-87B2-68E28274A221}"/>
              </a:ext>
            </a:extLst>
          </p:cNvPr>
          <p:cNvSpPr txBox="1"/>
          <p:nvPr/>
        </p:nvSpPr>
        <p:spPr>
          <a:xfrm>
            <a:off x="6109952" y="749516"/>
            <a:ext cx="12877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35 g/s @ 300 K</a:t>
            </a:r>
          </a:p>
        </p:txBody>
      </p:sp>
      <p:sp>
        <p:nvSpPr>
          <p:cNvPr id="72" name="ZoneTexte 6">
            <a:extLst>
              <a:ext uri="{FF2B5EF4-FFF2-40B4-BE49-F238E27FC236}">
                <a16:creationId xmlns:a16="http://schemas.microsoft.com/office/drawing/2014/main" id="{D0985008-06A6-D66B-C1B6-3AF361253D24}"/>
              </a:ext>
            </a:extLst>
          </p:cNvPr>
          <p:cNvSpPr txBox="1"/>
          <p:nvPr/>
        </p:nvSpPr>
        <p:spPr>
          <a:xfrm>
            <a:off x="814319" y="4689027"/>
            <a:ext cx="1061460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mode used at P8 during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LHCB still in liquefaction.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Rebalance LHCA-LHCB done at partly at 80 K and partly at 300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Good performance-operability balance.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8ACB71-7997-A988-ED07-1B305657E96E}"/>
              </a:ext>
            </a:extLst>
          </p:cNvPr>
          <p:cNvSpPr txBox="1"/>
          <p:nvPr/>
        </p:nvSpPr>
        <p:spPr>
          <a:xfrm>
            <a:off x="3270224" y="619903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Economiser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DF5D3E53-3828-6A22-F038-42686C3E56C7}"/>
              </a:ext>
            </a:extLst>
          </p:cNvPr>
          <p:cNvSpPr txBox="1"/>
          <p:nvPr/>
        </p:nvSpPr>
        <p:spPr>
          <a:xfrm>
            <a:off x="8015752" y="599779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Liquefier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40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Possible configurations – Degraded</a:t>
            </a:r>
            <a:endParaRPr lang="en-GB" sz="36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BB3D9A-5A2F-F66B-422A-7D9E83A27BE5}"/>
              </a:ext>
            </a:extLst>
          </p:cNvPr>
          <p:cNvCxnSpPr/>
          <p:nvPr/>
        </p:nvCxnSpPr>
        <p:spPr>
          <a:xfrm>
            <a:off x="0" y="4248150"/>
            <a:ext cx="121022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41582A-B14B-21AF-615D-869FF98F8A2D}"/>
              </a:ext>
            </a:extLst>
          </p:cNvPr>
          <p:cNvGrpSpPr/>
          <p:nvPr/>
        </p:nvGrpSpPr>
        <p:grpSpPr>
          <a:xfrm>
            <a:off x="1322758" y="882881"/>
            <a:ext cx="9561686" cy="3179260"/>
            <a:chOff x="1322758" y="882881"/>
            <a:chExt cx="9561686" cy="317926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CB9EF52-22B1-C9C4-25D9-99032C76C389}"/>
                </a:ext>
              </a:extLst>
            </p:cNvPr>
            <p:cNvGrpSpPr/>
            <p:nvPr/>
          </p:nvGrpSpPr>
          <p:grpSpPr>
            <a:xfrm>
              <a:off x="1515900" y="909295"/>
              <a:ext cx="9368544" cy="3152846"/>
              <a:chOff x="1499481" y="1281903"/>
              <a:chExt cx="9368544" cy="315284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F33E91-9B41-7448-FC7E-5259C250A6B0}"/>
                  </a:ext>
                </a:extLst>
              </p:cNvPr>
              <p:cNvGrpSpPr/>
              <p:nvPr/>
            </p:nvGrpSpPr>
            <p:grpSpPr>
              <a:xfrm>
                <a:off x="1720813" y="1281903"/>
                <a:ext cx="8917987" cy="2784166"/>
                <a:chOff x="1616641" y="1593511"/>
                <a:chExt cx="8917987" cy="2784166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93A916B8-E465-AA4E-4896-76160D08B9B3}"/>
                    </a:ext>
                  </a:extLst>
                </p:cNvPr>
                <p:cNvGrpSpPr/>
                <p:nvPr/>
              </p:nvGrpSpPr>
              <p:grpSpPr>
                <a:xfrm>
                  <a:off x="1616641" y="1593511"/>
                  <a:ext cx="8917987" cy="2060171"/>
                  <a:chOff x="1616641" y="1290935"/>
                  <a:chExt cx="8917987" cy="2060171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7C651CE4-D581-BE14-2133-E1A298AF481E}"/>
                      </a:ext>
                    </a:extLst>
                  </p:cNvPr>
                  <p:cNvSpPr/>
                  <p:nvPr/>
                </p:nvSpPr>
                <p:spPr>
                  <a:xfrm>
                    <a:off x="2765282" y="1290935"/>
                    <a:ext cx="2068132" cy="1706880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LHCA</a:t>
                    </a:r>
                  </a:p>
                  <a:p>
                    <a:pPr algn="ctr"/>
                    <a:r>
                      <a:rPr lang="en-US" dirty="0"/>
                      <a:t>ex-LEP</a:t>
                    </a:r>
                    <a:endParaRPr lang="en-GB" dirty="0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2756FC56-2BD8-322F-AC0E-0B612A748F99}"/>
                      </a:ext>
                    </a:extLst>
                  </p:cNvPr>
                  <p:cNvSpPr/>
                  <p:nvPr/>
                </p:nvSpPr>
                <p:spPr>
                  <a:xfrm>
                    <a:off x="7317855" y="1290935"/>
                    <a:ext cx="2068132" cy="170688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LHCB</a:t>
                    </a:r>
                  </a:p>
                  <a:p>
                    <a:pPr algn="ctr"/>
                    <a:r>
                      <a:rPr lang="en-US" dirty="0"/>
                      <a:t>new LHC</a:t>
                    </a:r>
                    <a:endParaRPr lang="en-GB" dirty="0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8407B5CD-8E0B-6695-2D1A-8D584774EED2}"/>
                      </a:ext>
                    </a:extLst>
                  </p:cNvPr>
                  <p:cNvSpPr/>
                  <p:nvPr/>
                </p:nvSpPr>
                <p:spPr>
                  <a:xfrm>
                    <a:off x="1616641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LHCCA</a:t>
                    </a:r>
                    <a:endParaRPr lang="en-GB" dirty="0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ABFACAF7-9237-0C54-D2BC-4841AAC50F88}"/>
                      </a:ext>
                    </a:extLst>
                  </p:cNvPr>
                  <p:cNvSpPr/>
                  <p:nvPr/>
                </p:nvSpPr>
                <p:spPr>
                  <a:xfrm>
                    <a:off x="9184600" y="2236895"/>
                    <a:ext cx="1350028" cy="1114211"/>
                  </a:xfrm>
                  <a:prstGeom prst="rect">
                    <a:avLst/>
                  </a:prstGeom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LHCCB</a:t>
                    </a:r>
                  </a:p>
                </p:txBody>
              </p:sp>
            </p:grpSp>
            <p:cxnSp>
              <p:nvCxnSpPr>
                <p:cNvPr id="55" name="Connector: Elbow 54">
                  <a:extLst>
                    <a:ext uri="{FF2B5EF4-FFF2-40B4-BE49-F238E27FC236}">
                      <a16:creationId xmlns:a16="http://schemas.microsoft.com/office/drawing/2014/main" id="{776A8328-6148-3D1B-5355-6BEC724F48F5}"/>
                    </a:ext>
                  </a:extLst>
                </p:cNvPr>
                <p:cNvCxnSpPr>
                  <a:cxnSpLocks/>
                  <a:endCxn id="36" idx="0"/>
                </p:cNvCxnSpPr>
                <p:nvPr/>
              </p:nvCxnSpPr>
              <p:spPr>
                <a:xfrm rot="10800000" flipV="1">
                  <a:off x="6803404" y="3592230"/>
                  <a:ext cx="2381196" cy="694403"/>
                </a:xfrm>
                <a:prstGeom prst="bentConnector2">
                  <a:avLst/>
                </a:prstGeom>
                <a:ln w="38100">
                  <a:solidFill>
                    <a:srgbClr val="1F77B4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or: Elbow 55">
                  <a:extLst>
                    <a:ext uri="{FF2B5EF4-FFF2-40B4-BE49-F238E27FC236}">
                      <a16:creationId xmlns:a16="http://schemas.microsoft.com/office/drawing/2014/main" id="{5174AA92-E3BA-1995-8C4E-FEEA57C71516}"/>
                    </a:ext>
                  </a:extLst>
                </p:cNvPr>
                <p:cNvCxnSpPr>
                  <a:cxnSpLocks/>
                  <a:stCxn id="25" idx="1"/>
                  <a:endCxn id="53" idx="1"/>
                </p:cNvCxnSpPr>
                <p:nvPr/>
              </p:nvCxnSpPr>
              <p:spPr>
                <a:xfrm rot="10800000" flipV="1">
                  <a:off x="1624982" y="2302997"/>
                  <a:ext cx="1140300" cy="2074680"/>
                </a:xfrm>
                <a:prstGeom prst="bentConnector3">
                  <a:avLst>
                    <a:gd name="adj1" fmla="val 120047"/>
                  </a:avLst>
                </a:prstGeom>
                <a:ln>
                  <a:solidFill>
                    <a:srgbClr val="00B05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or: Elbow 56">
                  <a:extLst>
                    <a:ext uri="{FF2B5EF4-FFF2-40B4-BE49-F238E27FC236}">
                      <a16:creationId xmlns:a16="http://schemas.microsoft.com/office/drawing/2014/main" id="{6A471CB9-6951-76D7-81BA-D9CA9292A230}"/>
                    </a:ext>
                  </a:extLst>
                </p:cNvPr>
                <p:cNvCxnSpPr>
                  <a:cxnSpLocks/>
                  <a:stCxn id="29" idx="3"/>
                  <a:endCxn id="47" idx="3"/>
                </p:cNvCxnSpPr>
                <p:nvPr/>
              </p:nvCxnSpPr>
              <p:spPr>
                <a:xfrm>
                  <a:off x="9385987" y="2303165"/>
                  <a:ext cx="1147477" cy="2066112"/>
                </a:xfrm>
                <a:prstGeom prst="bentConnector3">
                  <a:avLst>
                    <a:gd name="adj1" fmla="val 119922"/>
                  </a:avLst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D35FD2A3-ECA3-8DB7-5050-B18769C57066}"/>
                  </a:ext>
                </a:extLst>
              </p:cNvPr>
              <p:cNvCxnSpPr>
                <a:cxnSpLocks/>
                <a:stCxn id="62" idx="0"/>
                <a:endCxn id="30" idx="1"/>
              </p:cNvCxnSpPr>
              <p:nvPr/>
            </p:nvCxnSpPr>
            <p:spPr>
              <a:xfrm rot="5400000" flipH="1" flipV="1">
                <a:off x="5458694" y="2232548"/>
                <a:ext cx="2265022" cy="1675959"/>
              </a:xfrm>
              <a:prstGeom prst="bentConnector2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4C2EF0A2-7B44-0554-BE62-5ECDDCDE6C23}"/>
                  </a:ext>
                </a:extLst>
              </p:cNvPr>
              <p:cNvCxnSpPr>
                <a:cxnSpLocks/>
                <a:stCxn id="31" idx="3"/>
                <a:endCxn id="52" idx="1"/>
              </p:cNvCxnSpPr>
              <p:nvPr/>
            </p:nvCxnSpPr>
            <p:spPr>
              <a:xfrm flipH="1">
                <a:off x="1729154" y="1708907"/>
                <a:ext cx="7761005" cy="2587606"/>
              </a:xfrm>
              <a:prstGeom prst="bentConnector5">
                <a:avLst>
                  <a:gd name="adj1" fmla="val -19513"/>
                  <a:gd name="adj2" fmla="val 108971"/>
                  <a:gd name="adj3" fmla="val 102945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or: Elbow 21">
                <a:extLst>
                  <a:ext uri="{FF2B5EF4-FFF2-40B4-BE49-F238E27FC236}">
                    <a16:creationId xmlns:a16="http://schemas.microsoft.com/office/drawing/2014/main" id="{14BDB834-C946-7683-9907-FDC5B83AAB74}"/>
                  </a:ext>
                </a:extLst>
              </p:cNvPr>
              <p:cNvCxnSpPr>
                <a:cxnSpLocks/>
                <a:stCxn id="31" idx="3"/>
                <a:endCxn id="46" idx="3"/>
              </p:cNvCxnSpPr>
              <p:nvPr/>
            </p:nvCxnSpPr>
            <p:spPr>
              <a:xfrm>
                <a:off x="9490159" y="1708907"/>
                <a:ext cx="1141221" cy="2579206"/>
              </a:xfrm>
              <a:prstGeom prst="bentConnector3">
                <a:avLst>
                  <a:gd name="adj1" fmla="val 132550"/>
                </a:avLst>
              </a:prstGeom>
              <a:ln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01B2EE1-D0B9-C8D9-3353-D710E45483E5}"/>
                  </a:ext>
                </a:extLst>
              </p:cNvPr>
              <p:cNvSpPr/>
              <p:nvPr/>
            </p:nvSpPr>
            <p:spPr>
              <a:xfrm>
                <a:off x="9299324" y="3147319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B</a:t>
                </a:r>
                <a:endParaRPr lang="en-GB" sz="120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7644BEA-E887-B7F2-1647-DB9DCE8E96A2}"/>
                  </a:ext>
                </a:extLst>
              </p:cNvPr>
              <p:cNvSpPr/>
              <p:nvPr/>
            </p:nvSpPr>
            <p:spPr>
              <a:xfrm>
                <a:off x="4784712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F29D976-9B62-F434-ECEE-86E3B0272380}"/>
                  </a:ext>
                </a:extLst>
              </p:cNvPr>
              <p:cNvSpPr/>
              <p:nvPr/>
            </p:nvSpPr>
            <p:spPr>
              <a:xfrm>
                <a:off x="2869454" y="189401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06C04C3-10F6-5FCD-F821-756AA7ED04AA}"/>
                  </a:ext>
                </a:extLst>
              </p:cNvPr>
              <p:cNvSpPr/>
              <p:nvPr/>
            </p:nvSpPr>
            <p:spPr>
              <a:xfrm>
                <a:off x="4777674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3C31DB-60AF-D1CB-EBDC-6D498CA812EA}"/>
                  </a:ext>
                </a:extLst>
              </p:cNvPr>
              <p:cNvSpPr/>
              <p:nvPr/>
            </p:nvSpPr>
            <p:spPr>
              <a:xfrm>
                <a:off x="2869454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9C5DC55-5F64-35B1-3B94-8DD61D118F3A}"/>
                  </a:ext>
                </a:extLst>
              </p:cNvPr>
              <p:cNvSpPr/>
              <p:nvPr/>
            </p:nvSpPr>
            <p:spPr>
              <a:xfrm>
                <a:off x="7413175" y="2721494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D</a:t>
                </a:r>
                <a:endParaRPr lang="en-GB" sz="1200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89043BA-4B77-2485-B4F2-D1999FB46819}"/>
                  </a:ext>
                </a:extLst>
              </p:cNvPr>
              <p:cNvSpPr/>
              <p:nvPr/>
            </p:nvSpPr>
            <p:spPr>
              <a:xfrm>
                <a:off x="9336503" y="189418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C</a:t>
                </a:r>
                <a:endParaRPr lang="en-GB" sz="1200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EE99BE5-2496-D1F9-E381-FF88E8CCE59B}"/>
                  </a:ext>
                </a:extLst>
              </p:cNvPr>
              <p:cNvSpPr/>
              <p:nvPr/>
            </p:nvSpPr>
            <p:spPr>
              <a:xfrm>
                <a:off x="7429185" y="1840641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F</a:t>
                </a:r>
                <a:endParaRPr lang="en-GB" sz="1200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4EFFE73-C0C4-E7AF-96E7-C2DE7E4C202E}"/>
                  </a:ext>
                </a:extLst>
              </p:cNvPr>
              <p:cNvSpPr/>
              <p:nvPr/>
            </p:nvSpPr>
            <p:spPr>
              <a:xfrm>
                <a:off x="9336503" y="1611532"/>
                <a:ext cx="153656" cy="19475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387B5981-D754-E9A3-F6CD-DC602CE49879}"/>
                  </a:ext>
                </a:extLst>
              </p:cNvPr>
              <p:cNvCxnSpPr>
                <a:cxnSpLocks/>
                <a:endCxn id="16" idx="6"/>
              </p:cNvCxnSpPr>
              <p:nvPr/>
            </p:nvCxnSpPr>
            <p:spPr>
              <a:xfrm flipH="1">
                <a:off x="7230580" y="3136257"/>
                <a:ext cx="2029190" cy="1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DF91999F-E396-4B08-5F9C-6CD108EE0CD0}"/>
                  </a:ext>
                </a:extLst>
              </p:cNvPr>
              <p:cNvCxnSpPr>
                <a:cxnSpLocks/>
                <a:stCxn id="16" idx="0"/>
                <a:endCxn id="28" idx="1"/>
              </p:cNvCxnSpPr>
              <p:nvPr/>
            </p:nvCxnSpPr>
            <p:spPr>
              <a:xfrm rot="5400000" flipH="1" flipV="1">
                <a:off x="7163184" y="2799861"/>
                <a:ext cx="230983" cy="269000"/>
              </a:xfrm>
              <a:prstGeom prst="bentConnector2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3C48A62-0CBA-C6E2-D2BA-E40CBB827AD9}"/>
                  </a:ext>
                </a:extLst>
              </p:cNvPr>
              <p:cNvGrpSpPr/>
              <p:nvPr/>
            </p:nvGrpSpPr>
            <p:grpSpPr>
              <a:xfrm>
                <a:off x="1729154" y="3511703"/>
                <a:ext cx="3055558" cy="923046"/>
                <a:chOff x="9920394" y="676549"/>
                <a:chExt cx="3055558" cy="923046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99FDF01-356D-5D71-2298-F693A9DAA21A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E4D9F7D-1AF3-B3DB-ECF0-CD19CF7C3074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908AE9A-D379-9464-6244-4D94025ECD85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04C15FDA-78C1-CF82-3447-AF2D3809CC09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A6F346E4-19C0-724F-BF42-EEC7DA193C74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723125B4-D909-1BFB-6DAF-2D0F2526DEFB}"/>
                    </a:ext>
                  </a:extLst>
                </p:cNvPr>
                <p:cNvSpPr/>
                <p:nvPr/>
              </p:nvSpPr>
              <p:spPr>
                <a:xfrm>
                  <a:off x="9920394" y="67654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S78</a:t>
                  </a:r>
                  <a:endParaRPr lang="en-GB" sz="1400" dirty="0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513DDE6-5BFE-2C58-BBFE-04CDE96C9CF0}"/>
                  </a:ext>
                </a:extLst>
              </p:cNvPr>
              <p:cNvGrpSpPr/>
              <p:nvPr/>
            </p:nvGrpSpPr>
            <p:grpSpPr>
              <a:xfrm>
                <a:off x="7582078" y="3502023"/>
                <a:ext cx="3055558" cy="924326"/>
                <a:chOff x="9920394" y="675269"/>
                <a:chExt cx="3055558" cy="924326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3A1CBE1F-F47D-7F2F-6F97-4493241B3952}"/>
                    </a:ext>
                  </a:extLst>
                </p:cNvPr>
                <p:cNvGrpSpPr/>
                <p:nvPr/>
              </p:nvGrpSpPr>
              <p:grpSpPr>
                <a:xfrm>
                  <a:off x="9920394" y="862235"/>
                  <a:ext cx="3055558" cy="737360"/>
                  <a:chOff x="10974638" y="2494382"/>
                  <a:chExt cx="3055558" cy="737360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985A921E-A3C2-4598-CBF5-32081E579640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532529"/>
                    <a:ext cx="3049302" cy="186950"/>
                  </a:xfrm>
                  <a:prstGeom prst="rect">
                    <a:avLst/>
                  </a:prstGeom>
                  <a:solidFill>
                    <a:srgbClr val="2D70FF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Beam screens, SAM, DFB</a:t>
                    </a:r>
                    <a:endParaRPr lang="en-GB" sz="1400" dirty="0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BF97F53B-336E-F571-6074-45B6776DC0EB}"/>
                      </a:ext>
                    </a:extLst>
                  </p:cNvPr>
                  <p:cNvSpPr/>
                  <p:nvPr/>
                </p:nvSpPr>
                <p:spPr>
                  <a:xfrm>
                    <a:off x="10980894" y="2766280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Magnets @ 1.8 K</a:t>
                    </a:r>
                    <a:endParaRPr lang="en-GB" sz="1400" dirty="0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1828E1FD-C07D-3E2B-2E17-CFF211A83A5E}"/>
                      </a:ext>
                    </a:extLst>
                  </p:cNvPr>
                  <p:cNvSpPr/>
                  <p:nvPr/>
                </p:nvSpPr>
                <p:spPr>
                  <a:xfrm>
                    <a:off x="10974638" y="3000031"/>
                    <a:ext cx="3049302" cy="18695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Thermal Shields</a:t>
                    </a:r>
                    <a:endParaRPr lang="en-GB" sz="1400" dirty="0"/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665E9C91-2ECF-0DBD-5F2E-E33D69F8FDDD}"/>
                      </a:ext>
                    </a:extLst>
                  </p:cNvPr>
                  <p:cNvSpPr/>
                  <p:nvPr/>
                </p:nvSpPr>
                <p:spPr>
                  <a:xfrm>
                    <a:off x="10974638" y="2494382"/>
                    <a:ext cx="3055558" cy="73736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FBF5A857-C272-26CC-047A-CAC363654A24}"/>
                    </a:ext>
                  </a:extLst>
                </p:cNvPr>
                <p:cNvSpPr/>
                <p:nvPr/>
              </p:nvSpPr>
              <p:spPr>
                <a:xfrm>
                  <a:off x="12251290" y="675269"/>
                  <a:ext cx="718406" cy="17845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S81</a:t>
                  </a:r>
                  <a:endParaRPr lang="en-GB" sz="1400" dirty="0"/>
                </a:p>
              </p:txBody>
            </p:sp>
          </p:grpSp>
          <p:sp>
            <p:nvSpPr>
              <p:cNvPr id="36" name="Flowchart: Summing Junction 35">
                <a:extLst>
                  <a:ext uri="{FF2B5EF4-FFF2-40B4-BE49-F238E27FC236}">
                    <a16:creationId xmlns:a16="http://schemas.microsoft.com/office/drawing/2014/main" id="{CF48BB36-F520-77D3-5707-706EFA0883B9}"/>
                  </a:ext>
                </a:extLst>
              </p:cNvPr>
              <p:cNvSpPr/>
              <p:nvPr/>
            </p:nvSpPr>
            <p:spPr>
              <a:xfrm>
                <a:off x="6821170" y="3975026"/>
                <a:ext cx="172811" cy="172811"/>
              </a:xfrm>
              <a:prstGeom prst="flowChartSummingJunct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4A45DCE-AE63-D936-CAD4-7BC3BC0C8344}"/>
                  </a:ext>
                </a:extLst>
              </p:cNvPr>
              <p:cNvCxnSpPr>
                <a:stCxn id="53" idx="3"/>
                <a:endCxn id="36" idx="2"/>
              </p:cNvCxnSpPr>
              <p:nvPr/>
            </p:nvCxnSpPr>
            <p:spPr>
              <a:xfrm flipV="1">
                <a:off x="4784712" y="4061432"/>
                <a:ext cx="2036458" cy="4637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AF2DA048-22EA-7486-716D-55BAE5194F6B}"/>
                  </a:ext>
                </a:extLst>
              </p:cNvPr>
              <p:cNvCxnSpPr>
                <a:cxnSpLocks/>
                <a:stCxn id="47" idx="1"/>
                <a:endCxn id="36" idx="6"/>
              </p:cNvCxnSpPr>
              <p:nvPr/>
            </p:nvCxnSpPr>
            <p:spPr>
              <a:xfrm flipH="1">
                <a:off x="6993981" y="4057669"/>
                <a:ext cx="588097" cy="3763"/>
              </a:xfrm>
              <a:prstGeom prst="straightConnector1">
                <a:avLst/>
              </a:prstGeom>
              <a:ln>
                <a:solidFill>
                  <a:srgbClr val="1F77B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or: Elbow 38">
                <a:extLst>
                  <a:ext uri="{FF2B5EF4-FFF2-40B4-BE49-F238E27FC236}">
                    <a16:creationId xmlns:a16="http://schemas.microsoft.com/office/drawing/2014/main" id="{24E224F1-97A8-D5FF-227A-AB76217E2CFE}"/>
                  </a:ext>
                </a:extLst>
              </p:cNvPr>
              <p:cNvCxnSpPr>
                <a:cxnSpLocks/>
                <a:stCxn id="44" idx="1"/>
                <a:endCxn id="16" idx="4"/>
              </p:cNvCxnSpPr>
              <p:nvPr/>
            </p:nvCxnSpPr>
            <p:spPr>
              <a:xfrm rot="10800000">
                <a:off x="7144176" y="3222663"/>
                <a:ext cx="444159" cy="597948"/>
              </a:xfrm>
              <a:prstGeom prst="bentConnector2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EE72CB3-604D-54E8-7666-5E23131DBF7B}"/>
                  </a:ext>
                </a:extLst>
              </p:cNvPr>
              <p:cNvCxnSpPr>
                <a:cxnSpLocks/>
                <a:endCxn id="50" idx="1"/>
              </p:cNvCxnSpPr>
              <p:nvPr/>
            </p:nvCxnSpPr>
            <p:spPr>
              <a:xfrm>
                <a:off x="1499481" y="3829011"/>
                <a:ext cx="23592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D97E7DE-C9FC-4A39-0816-EC86E5677A73}"/>
                  </a:ext>
                </a:extLst>
              </p:cNvPr>
              <p:cNvCxnSpPr>
                <a:endCxn id="44" idx="3"/>
              </p:cNvCxnSpPr>
              <p:nvPr/>
            </p:nvCxnSpPr>
            <p:spPr>
              <a:xfrm flipH="1">
                <a:off x="10637636" y="3820611"/>
                <a:ext cx="230389" cy="0"/>
              </a:xfrm>
              <a:prstGeom prst="straightConnector1">
                <a:avLst/>
              </a:prstGeom>
              <a:ln>
                <a:solidFill>
                  <a:srgbClr val="2CA02C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ED3F6B4B-80C0-1463-2087-B9536C13DE7E}"/>
                </a:ext>
              </a:extLst>
            </p:cNvPr>
            <p:cNvSpPr txBox="1"/>
            <p:nvPr/>
          </p:nvSpPr>
          <p:spPr>
            <a:xfrm>
              <a:off x="1322758" y="882881"/>
              <a:ext cx="16163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Degraded conf.</a:t>
              </a:r>
              <a:endParaRPr lang="en-GB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62" name="Flowchart: Summing Junction 61">
            <a:extLst>
              <a:ext uri="{FF2B5EF4-FFF2-40B4-BE49-F238E27FC236}">
                <a16:creationId xmlns:a16="http://schemas.microsoft.com/office/drawing/2014/main" id="{73E03E18-ED04-2D78-DD81-C391E70BFE07}"/>
              </a:ext>
            </a:extLst>
          </p:cNvPr>
          <p:cNvSpPr/>
          <p:nvPr/>
        </p:nvSpPr>
        <p:spPr>
          <a:xfrm>
            <a:off x="5683239" y="3830430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248F2D8-A333-7AEC-5288-1DBA71F3E139}"/>
              </a:ext>
            </a:extLst>
          </p:cNvPr>
          <p:cNvCxnSpPr>
            <a:cxnSpLocks/>
            <a:stCxn id="46" idx="1"/>
            <a:endCxn id="62" idx="6"/>
          </p:cNvCxnSpPr>
          <p:nvPr/>
        </p:nvCxnSpPr>
        <p:spPr>
          <a:xfrm flipH="1">
            <a:off x="5856050" y="3915505"/>
            <a:ext cx="1742447" cy="133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EAE7E4D-F6DB-1DC4-F503-AC90781B8A92}"/>
              </a:ext>
            </a:extLst>
          </p:cNvPr>
          <p:cNvCxnSpPr>
            <a:cxnSpLocks/>
            <a:stCxn id="52" idx="3"/>
            <a:endCxn id="62" idx="2"/>
          </p:cNvCxnSpPr>
          <p:nvPr/>
        </p:nvCxnSpPr>
        <p:spPr>
          <a:xfrm flipV="1">
            <a:off x="4794875" y="3916836"/>
            <a:ext cx="888364" cy="706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F0441BB0-47FD-E08C-3406-7FECDD8AB4F3}"/>
              </a:ext>
            </a:extLst>
          </p:cNvPr>
          <p:cNvSpPr txBox="1"/>
          <p:nvPr/>
        </p:nvSpPr>
        <p:spPr>
          <a:xfrm>
            <a:off x="4737891" y="3999471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15 g/s @ 80 K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1E0356-D10B-CA41-EEF5-FBA0A10F9492}"/>
              </a:ext>
            </a:extLst>
          </p:cNvPr>
          <p:cNvSpPr txBox="1"/>
          <p:nvPr/>
        </p:nvSpPr>
        <p:spPr>
          <a:xfrm>
            <a:off x="5861597" y="3433846"/>
            <a:ext cx="1154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50 g/s @ 3 K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E14A1BC-57CC-94DF-A429-DB116B26E573}"/>
              </a:ext>
            </a:extLst>
          </p:cNvPr>
          <p:cNvSpPr/>
          <p:nvPr/>
        </p:nvSpPr>
        <p:spPr>
          <a:xfrm>
            <a:off x="5957552" y="996131"/>
            <a:ext cx="5716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QSV</a:t>
            </a:r>
            <a:endParaRPr lang="en-GB" sz="12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B70CC98-2CCF-AF2B-DB73-3D6E2E0A1D58}"/>
              </a:ext>
            </a:extLst>
          </p:cNvPr>
          <p:cNvSpPr/>
          <p:nvPr/>
        </p:nvSpPr>
        <p:spPr>
          <a:xfrm>
            <a:off x="4528483" y="996131"/>
            <a:ext cx="4192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HP</a:t>
            </a:r>
            <a:endParaRPr lang="en-GB" sz="12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4EB07E9-ABA1-8C4F-71D6-6DE8E6C7EF4C}"/>
              </a:ext>
            </a:extLst>
          </p:cNvPr>
          <p:cNvSpPr/>
          <p:nvPr/>
        </p:nvSpPr>
        <p:spPr>
          <a:xfrm>
            <a:off x="7445604" y="996131"/>
            <a:ext cx="419266" cy="23713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/>
              <a:t>LP</a:t>
            </a:r>
            <a:endParaRPr lang="en-GB" sz="1200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478EF1D-C74B-B130-BE76-ABA23C9653FB}"/>
              </a:ext>
            </a:extLst>
          </p:cNvPr>
          <p:cNvCxnSpPr>
            <a:stCxn id="66" idx="3"/>
            <a:endCxn id="65" idx="1"/>
          </p:cNvCxnSpPr>
          <p:nvPr/>
        </p:nvCxnSpPr>
        <p:spPr>
          <a:xfrm>
            <a:off x="4947749" y="1114698"/>
            <a:ext cx="1009803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AD57A58-A11E-F0AB-2D18-28E2D17DB792}"/>
              </a:ext>
            </a:extLst>
          </p:cNvPr>
          <p:cNvCxnSpPr>
            <a:stCxn id="65" idx="3"/>
            <a:endCxn id="67" idx="1"/>
          </p:cNvCxnSpPr>
          <p:nvPr/>
        </p:nvCxnSpPr>
        <p:spPr>
          <a:xfrm>
            <a:off x="6529218" y="1114698"/>
            <a:ext cx="916386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F5CFBD5-92F5-8E89-87B2-68E28274A221}"/>
              </a:ext>
            </a:extLst>
          </p:cNvPr>
          <p:cNvSpPr txBox="1"/>
          <p:nvPr/>
        </p:nvSpPr>
        <p:spPr>
          <a:xfrm>
            <a:off x="5636212" y="719792"/>
            <a:ext cx="12877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35 g/s @ 300 K</a:t>
            </a:r>
          </a:p>
        </p:txBody>
      </p:sp>
      <p:sp>
        <p:nvSpPr>
          <p:cNvPr id="72" name="ZoneTexte 6">
            <a:extLst>
              <a:ext uri="{FF2B5EF4-FFF2-40B4-BE49-F238E27FC236}">
                <a16:creationId xmlns:a16="http://schemas.microsoft.com/office/drawing/2014/main" id="{D0985008-06A6-D66B-C1B6-3AF361253D24}"/>
              </a:ext>
            </a:extLst>
          </p:cNvPr>
          <p:cNvSpPr txBox="1"/>
          <p:nvPr/>
        </p:nvSpPr>
        <p:spPr>
          <a:xfrm>
            <a:off x="814319" y="4689027"/>
            <a:ext cx="1061460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Degraded mode to be used if extended LHCCA downtime is expected.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LHCA is now in liquefaction – limited capacity.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Rebalance LHCA-LHCB done partly at 80 K and partly at 300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Poor performance.</a:t>
            </a:r>
          </a:p>
        </p:txBody>
      </p:sp>
      <p:sp>
        <p:nvSpPr>
          <p:cNvPr id="16" name="Flowchart: Summing Junction 15">
            <a:extLst>
              <a:ext uri="{FF2B5EF4-FFF2-40B4-BE49-F238E27FC236}">
                <a16:creationId xmlns:a16="http://schemas.microsoft.com/office/drawing/2014/main" id="{4966F4DD-795F-07DA-B592-9D7801E2E750}"/>
              </a:ext>
            </a:extLst>
          </p:cNvPr>
          <p:cNvSpPr/>
          <p:nvPr/>
        </p:nvSpPr>
        <p:spPr>
          <a:xfrm>
            <a:off x="7074188" y="2677244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2924CAB-E26F-AE70-A0FF-540D8FA43A27}"/>
              </a:ext>
            </a:extLst>
          </p:cNvPr>
          <p:cNvCxnSpPr/>
          <p:nvPr/>
        </p:nvCxnSpPr>
        <p:spPr>
          <a:xfrm flipH="1">
            <a:off x="5268515" y="3545174"/>
            <a:ext cx="1175" cy="609501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0C653CA-B1EC-F406-D88E-6068F403BB1D}"/>
              </a:ext>
            </a:extLst>
          </p:cNvPr>
          <p:cNvCxnSpPr>
            <a:cxnSpLocks/>
            <a:stCxn id="95" idx="2"/>
            <a:endCxn id="50" idx="3"/>
          </p:cNvCxnSpPr>
          <p:nvPr/>
        </p:nvCxnSpPr>
        <p:spPr>
          <a:xfrm flipH="1">
            <a:off x="4801131" y="3454135"/>
            <a:ext cx="380978" cy="2268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lowchart: Summing Junction 94">
            <a:extLst>
              <a:ext uri="{FF2B5EF4-FFF2-40B4-BE49-F238E27FC236}">
                <a16:creationId xmlns:a16="http://schemas.microsoft.com/office/drawing/2014/main" id="{D85CD94B-02C9-BBBD-3FAE-5B8597CFC2B3}"/>
              </a:ext>
            </a:extLst>
          </p:cNvPr>
          <p:cNvSpPr/>
          <p:nvPr/>
        </p:nvSpPr>
        <p:spPr>
          <a:xfrm>
            <a:off x="5182109" y="3367729"/>
            <a:ext cx="172811" cy="172811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7F08D0E-2618-000D-6E50-96B2C7FEA0A7}"/>
              </a:ext>
            </a:extLst>
          </p:cNvPr>
          <p:cNvCxnSpPr>
            <a:cxnSpLocks/>
            <a:stCxn id="95" idx="0"/>
            <a:endCxn id="24" idx="3"/>
          </p:cNvCxnSpPr>
          <p:nvPr/>
        </p:nvCxnSpPr>
        <p:spPr>
          <a:xfrm rot="16200000" flipV="1">
            <a:off x="4650917" y="2750131"/>
            <a:ext cx="921468" cy="313728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Multiplication Sign 102">
            <a:extLst>
              <a:ext uri="{FF2B5EF4-FFF2-40B4-BE49-F238E27FC236}">
                <a16:creationId xmlns:a16="http://schemas.microsoft.com/office/drawing/2014/main" id="{27B2EC0C-E9BF-A131-9951-D549D0E8C6E7}"/>
              </a:ext>
            </a:extLst>
          </p:cNvPr>
          <p:cNvSpPr/>
          <p:nvPr/>
        </p:nvSpPr>
        <p:spPr>
          <a:xfrm>
            <a:off x="1723777" y="1913432"/>
            <a:ext cx="1288808" cy="1015101"/>
          </a:xfrm>
          <a:prstGeom prst="mathMultiply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CF57612-4E9A-6371-1E30-F7CF13E4B0D4}"/>
              </a:ext>
            </a:extLst>
          </p:cNvPr>
          <p:cNvSpPr txBox="1"/>
          <p:nvPr/>
        </p:nvSpPr>
        <p:spPr>
          <a:xfrm>
            <a:off x="3270224" y="619903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Liquefier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D2229-9485-501D-C3CC-202F33BAB3F9}"/>
              </a:ext>
            </a:extLst>
          </p:cNvPr>
          <p:cNvSpPr txBox="1"/>
          <p:nvPr/>
        </p:nvSpPr>
        <p:spPr>
          <a:xfrm>
            <a:off x="8015752" y="599779"/>
            <a:ext cx="1380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Economiser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19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Contents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11C35E-99E6-5099-33A9-159DE677F2D3}"/>
              </a:ext>
            </a:extLst>
          </p:cNvPr>
          <p:cNvSpPr txBox="1"/>
          <p:nvPr/>
        </p:nvSpPr>
        <p:spPr>
          <a:xfrm>
            <a:off x="621503" y="1358698"/>
            <a:ext cx="1009152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Introduction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LHC cryogenics system 2024 performance overview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Focus on IR8 cooling capacity, margins and known limitations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Cryoplant asymmetry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Heat loads asymmetry</a:t>
            </a:r>
          </a:p>
          <a:p>
            <a:pPr lvl="1"/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Follow up on valve opening induced fast growing orbit oscillations</a:t>
            </a:r>
          </a:p>
          <a:p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66576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Introduction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11C35E-99E6-5099-33A9-159DE677F2D3}"/>
              </a:ext>
            </a:extLst>
          </p:cNvPr>
          <p:cNvSpPr txBox="1"/>
          <p:nvPr/>
        </p:nvSpPr>
        <p:spPr>
          <a:xfrm>
            <a:off x="305474" y="751025"/>
            <a:ext cx="84906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/>
              <a:t>LHC cryogenic system main task consists in keeping the required cryogenic conditions of the </a:t>
            </a:r>
            <a:r>
              <a:rPr lang="en-GB" sz="2000" u="sng" dirty="0"/>
              <a:t>magnets</a:t>
            </a:r>
            <a:r>
              <a:rPr lang="en-GB" sz="2000" dirty="0"/>
              <a:t>, current leads and RF cavities.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E3C391-811E-CA35-8C33-EC07C1D86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3333" y="3421064"/>
            <a:ext cx="2693151" cy="276615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61C0A01-04AA-0579-1B99-2DD5E261881F}"/>
              </a:ext>
            </a:extLst>
          </p:cNvPr>
          <p:cNvGrpSpPr/>
          <p:nvPr/>
        </p:nvGrpSpPr>
        <p:grpSpPr>
          <a:xfrm>
            <a:off x="9226189" y="2259102"/>
            <a:ext cx="3340398" cy="1077397"/>
            <a:chOff x="4864852" y="4727828"/>
            <a:chExt cx="3340398" cy="107739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41223B-16AE-06DD-4B79-903B5BA91F06}"/>
                </a:ext>
              </a:extLst>
            </p:cNvPr>
            <p:cNvSpPr/>
            <p:nvPr/>
          </p:nvSpPr>
          <p:spPr>
            <a:xfrm>
              <a:off x="4893600" y="5638800"/>
              <a:ext cx="288000" cy="72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3DD5D8E-D3BA-EE9A-32F1-0E722F864E72}"/>
                </a:ext>
              </a:extLst>
            </p:cNvPr>
            <p:cNvSpPr/>
            <p:nvPr/>
          </p:nvSpPr>
          <p:spPr>
            <a:xfrm>
              <a:off x="4947352" y="4814354"/>
              <a:ext cx="144000" cy="144000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C829EC4-A9E5-90E1-E1F9-1B4C6E19264D}"/>
                </a:ext>
              </a:extLst>
            </p:cNvPr>
            <p:cNvSpPr/>
            <p:nvPr/>
          </p:nvSpPr>
          <p:spPr>
            <a:xfrm>
              <a:off x="4947352" y="5113800"/>
              <a:ext cx="144000" cy="144000"/>
            </a:xfrm>
            <a:prstGeom prst="rect">
              <a:avLst/>
            </a:prstGeom>
            <a:solidFill>
              <a:srgbClr val="33CC33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2EF153-DDDD-AF55-15EA-F87EAF772022}"/>
                </a:ext>
              </a:extLst>
            </p:cNvPr>
            <p:cNvSpPr txBox="1"/>
            <p:nvPr/>
          </p:nvSpPr>
          <p:spPr>
            <a:xfrm>
              <a:off x="5186876" y="4727828"/>
              <a:ext cx="21887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Compressor station</a:t>
              </a:r>
              <a:endParaRPr lang="en-GB" sz="12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86B1850-B7CD-CDD0-EBB5-08628B4FA1C2}"/>
                </a:ext>
              </a:extLst>
            </p:cNvPr>
            <p:cNvSpPr txBox="1"/>
            <p:nvPr/>
          </p:nvSpPr>
          <p:spPr>
            <a:xfrm>
              <a:off x="5202627" y="5024596"/>
              <a:ext cx="2722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4.5 K refrigerator</a:t>
              </a:r>
              <a:endParaRPr lang="en-GB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FDC7D08-9BE9-38BC-70E3-94D37E779D93}"/>
                </a:ext>
              </a:extLst>
            </p:cNvPr>
            <p:cNvSpPr txBox="1"/>
            <p:nvPr/>
          </p:nvSpPr>
          <p:spPr>
            <a:xfrm>
              <a:off x="5196191" y="5528226"/>
              <a:ext cx="30090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1.8 K pumping unit (cold compressor)</a:t>
              </a:r>
              <a:endParaRPr lang="en-GB" sz="1200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194AF7E-1761-3253-4947-36384F3DA714}"/>
                </a:ext>
              </a:extLst>
            </p:cNvPr>
            <p:cNvSpPr/>
            <p:nvPr/>
          </p:nvSpPr>
          <p:spPr>
            <a:xfrm>
              <a:off x="4864852" y="5422276"/>
              <a:ext cx="329339" cy="494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8A14E6-9D0C-0393-5671-A7E9C7CD8135}"/>
                </a:ext>
              </a:extLst>
            </p:cNvPr>
            <p:cNvSpPr txBox="1"/>
            <p:nvPr/>
          </p:nvSpPr>
          <p:spPr>
            <a:xfrm>
              <a:off x="5209725" y="5284127"/>
              <a:ext cx="2576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Interconnection box</a:t>
              </a:r>
              <a:endParaRPr lang="en-GB" sz="12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9B8B1C7-1DE8-51A7-5554-E11A0B629B7F}"/>
              </a:ext>
            </a:extLst>
          </p:cNvPr>
          <p:cNvSpPr txBox="1"/>
          <p:nvPr/>
        </p:nvSpPr>
        <p:spPr>
          <a:xfrm>
            <a:off x="2185786" y="5480957"/>
            <a:ext cx="52380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 cryoplants, 1 per sector, are supplying the 3 circuits with Helium at the right conditions.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AEAE59-8D0D-A258-2BF4-A35864F01831}"/>
              </a:ext>
            </a:extLst>
          </p:cNvPr>
          <p:cNvSpPr txBox="1"/>
          <p:nvPr/>
        </p:nvSpPr>
        <p:spPr>
          <a:xfrm>
            <a:off x="242204" y="1600037"/>
            <a:ext cx="222355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highlight>
                  <a:srgbClr val="0000FF"/>
                </a:highlight>
              </a:rPr>
              <a:t>1</a:t>
            </a:r>
            <a:r>
              <a:rPr lang="en-GB" sz="1600" b="1" dirty="0"/>
              <a:t> - Bayonet HEX (~1.9K): </a:t>
            </a:r>
            <a:r>
              <a:rPr lang="en-GB" sz="1600" dirty="0"/>
              <a:t>Maintains the magnet under 2.05 K.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chemeClr val="bg1"/>
                </a:solidFill>
                <a:highlight>
                  <a:srgbClr val="0000FF"/>
                </a:highlight>
              </a:rPr>
              <a:t>2</a:t>
            </a:r>
            <a:r>
              <a:rPr lang="en-GB" sz="1600" b="1" dirty="0"/>
              <a:t> - Beam screen cooling (4.6-20 K):</a:t>
            </a:r>
            <a:r>
              <a:rPr lang="en-GB" sz="1600" dirty="0"/>
              <a:t> Protects the magnet from beam induced heat loads.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chemeClr val="bg1"/>
                </a:solidFill>
                <a:highlight>
                  <a:srgbClr val="0000FF"/>
                </a:highlight>
              </a:rPr>
              <a:t>3</a:t>
            </a:r>
            <a:r>
              <a:rPr lang="en-GB" sz="1600" b="1" dirty="0"/>
              <a:t> - Thermal shields (50-75K):</a:t>
            </a:r>
            <a:r>
              <a:rPr lang="en-GB" sz="1600" dirty="0"/>
              <a:t> Shields the magnets from outer heat inleaks.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E390F6-0DB4-4B1B-09CB-F13349AC864E}"/>
              </a:ext>
            </a:extLst>
          </p:cNvPr>
          <p:cNvGrpSpPr/>
          <p:nvPr/>
        </p:nvGrpSpPr>
        <p:grpSpPr>
          <a:xfrm>
            <a:off x="2430692" y="1588713"/>
            <a:ext cx="6434686" cy="3550754"/>
            <a:chOff x="2766063" y="1911780"/>
            <a:chExt cx="6868634" cy="3790213"/>
          </a:xfrm>
        </p:grpSpPr>
        <p:pic>
          <p:nvPicPr>
            <p:cNvPr id="9" name="Picture 8" descr="Diagram of a circular object with text&#10;&#10;Description automatically generated">
              <a:extLst>
                <a:ext uri="{FF2B5EF4-FFF2-40B4-BE49-F238E27FC236}">
                  <a16:creationId xmlns:a16="http://schemas.microsoft.com/office/drawing/2014/main" id="{8F34F01A-CE16-2676-69FC-321D6A062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2488" b="12173"/>
            <a:stretch/>
          </p:blipFill>
          <p:spPr>
            <a:xfrm>
              <a:off x="2766063" y="1911780"/>
              <a:ext cx="6868634" cy="379021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1815BE-0F48-22E8-BBD3-265BE6B6FBEF}"/>
                </a:ext>
              </a:extLst>
            </p:cNvPr>
            <p:cNvSpPr/>
            <p:nvPr/>
          </p:nvSpPr>
          <p:spPr>
            <a:xfrm>
              <a:off x="5768297" y="2002289"/>
              <a:ext cx="757836" cy="24957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C7EDCDB-C396-7C00-0D71-47F479DC3F86}"/>
                </a:ext>
              </a:extLst>
            </p:cNvPr>
            <p:cNvSpPr/>
            <p:nvPr/>
          </p:nvSpPr>
          <p:spPr>
            <a:xfrm>
              <a:off x="8210263" y="5237721"/>
              <a:ext cx="757836" cy="36512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08AAAB1-3BC5-014A-9A39-D2AD762B6AC2}"/>
                </a:ext>
              </a:extLst>
            </p:cNvPr>
            <p:cNvSpPr/>
            <p:nvPr/>
          </p:nvSpPr>
          <p:spPr>
            <a:xfrm>
              <a:off x="7432828" y="2012336"/>
              <a:ext cx="1515672" cy="24957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1E3D7F7-1C36-9079-E060-3F98EEC4BD2A}"/>
                </a:ext>
              </a:extLst>
            </p:cNvPr>
            <p:cNvSpPr/>
            <p:nvPr/>
          </p:nvSpPr>
          <p:spPr>
            <a:xfrm>
              <a:off x="5484986" y="1999255"/>
              <a:ext cx="182341" cy="2704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9B0B902-D231-AE8C-0640-BACCE3B1CB56}"/>
                </a:ext>
              </a:extLst>
            </p:cNvPr>
            <p:cNvSpPr/>
            <p:nvPr/>
          </p:nvSpPr>
          <p:spPr>
            <a:xfrm>
              <a:off x="7124482" y="2002289"/>
              <a:ext cx="182341" cy="2704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43BD143-DD01-02EB-55AF-5C18F9C8557C}"/>
                </a:ext>
              </a:extLst>
            </p:cNvPr>
            <p:cNvSpPr/>
            <p:nvPr/>
          </p:nvSpPr>
          <p:spPr>
            <a:xfrm>
              <a:off x="9018408" y="5285070"/>
              <a:ext cx="182341" cy="2704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5FEA904-BA2D-430A-014E-2EEB4ABAD71A}"/>
              </a:ext>
            </a:extLst>
          </p:cNvPr>
          <p:cNvCxnSpPr>
            <a:cxnSpLocks/>
          </p:cNvCxnSpPr>
          <p:nvPr/>
        </p:nvCxnSpPr>
        <p:spPr>
          <a:xfrm flipV="1">
            <a:off x="6752941" y="5599341"/>
            <a:ext cx="2473248" cy="30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Right 2">
            <a:extLst>
              <a:ext uri="{FF2B5EF4-FFF2-40B4-BE49-F238E27FC236}">
                <a16:creationId xmlns:a16="http://schemas.microsoft.com/office/drawing/2014/main" id="{B0984A34-95EE-85A8-E259-6909972419D2}"/>
              </a:ext>
            </a:extLst>
          </p:cNvPr>
          <p:cNvSpPr/>
          <p:nvPr/>
        </p:nvSpPr>
        <p:spPr>
          <a:xfrm rot="4257467">
            <a:off x="4083304" y="1337925"/>
            <a:ext cx="178131" cy="3898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28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/>
              <a:t>L</a:t>
            </a:r>
            <a:r>
              <a:rPr lang="en-GB" sz="4000" b="1" dirty="0"/>
              <a:t>HC Cryogenic System 2024 Performance</a:t>
            </a:r>
            <a:endParaRPr lang="en-GB" sz="3600" b="1" dirty="0"/>
          </a:p>
        </p:txBody>
      </p:sp>
      <p:sp>
        <p:nvSpPr>
          <p:cNvPr id="3" name="ZoneTexte 6">
            <a:extLst>
              <a:ext uri="{FF2B5EF4-FFF2-40B4-BE49-F238E27FC236}">
                <a16:creationId xmlns:a16="http://schemas.microsoft.com/office/drawing/2014/main" id="{AEF03EEA-62D4-8446-747D-C21803ED5434}"/>
              </a:ext>
            </a:extLst>
          </p:cNvPr>
          <p:cNvSpPr txBox="1"/>
          <p:nvPr/>
        </p:nvSpPr>
        <p:spPr>
          <a:xfrm>
            <a:off x="501354" y="683289"/>
            <a:ext cx="10091526" cy="65248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/>
              <a:t>2024 Run was the highest integrated luminosity run so far. </a:t>
            </a:r>
          </a:p>
          <a:p>
            <a:endParaRPr lang="en-GB" sz="2400" dirty="0"/>
          </a:p>
          <a:p>
            <a:r>
              <a:rPr lang="en-GB" sz="2400" dirty="0"/>
              <a:t>It lasted </a:t>
            </a:r>
            <a:r>
              <a:rPr lang="en-GB" sz="2400" b="1" dirty="0"/>
              <a:t>6026</a:t>
            </a:r>
            <a:r>
              <a:rPr lang="en-GB" sz="2400" dirty="0"/>
              <a:t> hours, disturbed by </a:t>
            </a:r>
            <a:r>
              <a:rPr lang="en-GB" sz="2400" b="1" dirty="0"/>
              <a:t>432</a:t>
            </a:r>
            <a:r>
              <a:rPr lang="en-GB" sz="2400" dirty="0"/>
              <a:t> hours of downtime, by events: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Users </a:t>
            </a:r>
            <a:r>
              <a:rPr lang="en-GB" sz="2000" dirty="0"/>
              <a:t>(192 hours):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30 quenches</a:t>
            </a:r>
          </a:p>
          <a:p>
            <a:pPr lvl="2"/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Technical Services </a:t>
            </a:r>
            <a:r>
              <a:rPr lang="en-GB" sz="2000" dirty="0"/>
              <a:t>(31 hours):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400 V glitch P6 (18h)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Trip SVC P8 (6h)</a:t>
            </a:r>
          </a:p>
          <a:p>
            <a:pPr lvl="2"/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 Cryo-related </a:t>
            </a:r>
            <a:r>
              <a:rPr lang="en-GB" sz="2000" dirty="0"/>
              <a:t>(209 hours or 3.5%):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5x QURCA8 stops (~165h):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2000" dirty="0"/>
              <a:t>2 Magnetic bearing controller trips (R2E).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2000" dirty="0"/>
              <a:t>1 VFD trip (SVC).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2000" dirty="0"/>
              <a:t>2 instrumentation failures.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1x 400V perturbation trip.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16x DFBMI loss (~3h).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19E31-C613-FEBA-AB41-1E3ACA72679B}"/>
              </a:ext>
            </a:extLst>
          </p:cNvPr>
          <p:cNvSpPr txBox="1"/>
          <p:nvPr/>
        </p:nvSpPr>
        <p:spPr>
          <a:xfrm>
            <a:off x="6946857" y="5133357"/>
            <a:ext cx="4501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LHC 2024 cryogenics availability – </a:t>
            </a:r>
            <a:r>
              <a:rPr lang="en-GB" b="1" dirty="0"/>
              <a:t>96.5%</a:t>
            </a:r>
            <a:r>
              <a:rPr lang="en-GB" sz="18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744150-31B9-A892-3545-25E6565468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48397" y="1977656"/>
            <a:ext cx="5165912" cy="3133226"/>
          </a:xfrm>
          <a:prstGeom prst="rect">
            <a:avLst/>
          </a:prstGeom>
        </p:spPr>
      </p:pic>
      <p:sp>
        <p:nvSpPr>
          <p:cNvPr id="7" name="ZoneTexte 11">
            <a:extLst>
              <a:ext uri="{FF2B5EF4-FFF2-40B4-BE49-F238E27FC236}">
                <a16:creationId xmlns:a16="http://schemas.microsoft.com/office/drawing/2014/main" id="{EE4001A9-E2DE-85EF-43E2-BF1ECF5A1F6A}"/>
              </a:ext>
            </a:extLst>
          </p:cNvPr>
          <p:cNvSpPr txBox="1"/>
          <p:nvPr/>
        </p:nvSpPr>
        <p:spPr>
          <a:xfrm>
            <a:off x="5547117" y="5629484"/>
            <a:ext cx="2257181" cy="5539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Under consolidation during current YETS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CD2787F-BE6D-7F56-B49C-A0CBB3B177BE}"/>
              </a:ext>
            </a:extLst>
          </p:cNvPr>
          <p:cNvCxnSpPr/>
          <p:nvPr/>
        </p:nvCxnSpPr>
        <p:spPr>
          <a:xfrm>
            <a:off x="5220586" y="5077222"/>
            <a:ext cx="659219" cy="37939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217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Focus on P8</a:t>
            </a:r>
            <a:endParaRPr lang="en-GB" sz="3600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DB1A9D-D840-A5AB-13A9-FAE89FEEEBF4}"/>
              </a:ext>
            </a:extLst>
          </p:cNvPr>
          <p:cNvGrpSpPr/>
          <p:nvPr/>
        </p:nvGrpSpPr>
        <p:grpSpPr>
          <a:xfrm>
            <a:off x="3615081" y="761653"/>
            <a:ext cx="5193898" cy="5334694"/>
            <a:chOff x="3324136" y="987177"/>
            <a:chExt cx="5193898" cy="533469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05CF99F-7FC5-47C6-1267-2AED0B3721BE}"/>
                </a:ext>
              </a:extLst>
            </p:cNvPr>
            <p:cNvGrpSpPr/>
            <p:nvPr/>
          </p:nvGrpSpPr>
          <p:grpSpPr>
            <a:xfrm>
              <a:off x="3324136" y="987177"/>
              <a:ext cx="5193898" cy="5334694"/>
              <a:chOff x="3324136" y="987177"/>
              <a:chExt cx="5193898" cy="5334694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79A9CAF-22CE-B6B4-EEDF-E0B3C4ACCD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4136" y="987177"/>
                <a:ext cx="5193898" cy="5334694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5954647-7674-24BD-6810-F5236658A4C9}"/>
                  </a:ext>
                </a:extLst>
              </p:cNvPr>
              <p:cNvSpPr/>
              <p:nvPr/>
            </p:nvSpPr>
            <p:spPr>
              <a:xfrm>
                <a:off x="4561609" y="2514600"/>
                <a:ext cx="2909455" cy="21405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3" name="Picture 6">
              <a:extLst>
                <a:ext uri="{FF2B5EF4-FFF2-40B4-BE49-F238E27FC236}">
                  <a16:creationId xmlns:a16="http://schemas.microsoft.com/office/drawing/2014/main" id="{5ADC28F1-938A-BBAD-EFD8-310FA785A4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696" t="8291" r="18674" b="7132"/>
            <a:stretch/>
          </p:blipFill>
          <p:spPr>
            <a:xfrm>
              <a:off x="4277424" y="1990531"/>
              <a:ext cx="3239560" cy="3094072"/>
            </a:xfrm>
            <a:prstGeom prst="flowChartConnector">
              <a:avLst/>
            </a:prstGeom>
          </p:spPr>
        </p:pic>
      </p:grpSp>
      <p:sp>
        <p:nvSpPr>
          <p:cNvPr id="21" name="ZoneTexte 6">
            <a:extLst>
              <a:ext uri="{FF2B5EF4-FFF2-40B4-BE49-F238E27FC236}">
                <a16:creationId xmlns:a16="http://schemas.microsoft.com/office/drawing/2014/main" id="{3B4FDBD0-193D-9735-4B0F-A95259668EBA}"/>
              </a:ext>
            </a:extLst>
          </p:cNvPr>
          <p:cNvSpPr txBox="1"/>
          <p:nvPr/>
        </p:nvSpPr>
        <p:spPr>
          <a:xfrm>
            <a:off x="444941" y="1042987"/>
            <a:ext cx="2863726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/>
              <a:t>What is special about P8?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Since LS2, Beam screen heat loads are the highest on sector S78 and S81</a:t>
            </a:r>
            <a:r>
              <a:rPr lang="en-GB" sz="2400" dirty="0"/>
              <a:t>.</a:t>
            </a:r>
          </a:p>
          <a:p>
            <a:pPr lvl="1"/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Cryoplant-LHCA at P8 is an ex-LEP plant which has lower cooling capacity.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A14F30B-5F67-91AF-53DE-E7D8DB731449}"/>
              </a:ext>
            </a:extLst>
          </p:cNvPr>
          <p:cNvSpPr txBox="1"/>
          <p:nvPr/>
        </p:nvSpPr>
        <p:spPr>
          <a:xfrm>
            <a:off x="63487" y="5927401"/>
            <a:ext cx="9277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</a:rPr>
              <a:t>Fill #10137 (22</a:t>
            </a:r>
            <a:r>
              <a:rPr lang="en-GB" b="1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nd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</a:rPr>
              <a:t> September 2024): </a:t>
            </a:r>
            <a:r>
              <a:rPr lang="nn-NO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25ns_2352b_2340_2004_2133_108bpi_</a:t>
            </a:r>
            <a:r>
              <a:rPr lang="nn-NO" b="1" dirty="0">
                <a:solidFill>
                  <a:srgbClr val="0070C0"/>
                </a:solidFill>
                <a:latin typeface="Calibri" panose="020F0502020204030204" pitchFamily="34" charset="0"/>
              </a:rPr>
              <a:t>24</a:t>
            </a:r>
            <a:r>
              <a:rPr lang="nn-NO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inj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24" name="Picture 23" descr="Close-up of a round metal tube&#10;&#10;Description automatically generated">
            <a:extLst>
              <a:ext uri="{FF2B5EF4-FFF2-40B4-BE49-F238E27FC236}">
                <a16:creationId xmlns:a16="http://schemas.microsoft.com/office/drawing/2014/main" id="{2B1ACC52-78FD-D99D-1798-43562116C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9918" y="869258"/>
            <a:ext cx="2748384" cy="2247978"/>
          </a:xfrm>
          <a:prstGeom prst="rect">
            <a:avLst/>
          </a:prstGeom>
        </p:spPr>
      </p:pic>
      <p:sp>
        <p:nvSpPr>
          <p:cNvPr id="25" name="ZoneTexte 11">
            <a:extLst>
              <a:ext uri="{FF2B5EF4-FFF2-40B4-BE49-F238E27FC236}">
                <a16:creationId xmlns:a16="http://schemas.microsoft.com/office/drawing/2014/main" id="{EC5F7AAA-77CF-A047-499F-8E058E66700C}"/>
              </a:ext>
            </a:extLst>
          </p:cNvPr>
          <p:cNvSpPr txBox="1"/>
          <p:nvPr/>
        </p:nvSpPr>
        <p:spPr>
          <a:xfrm>
            <a:off x="9309918" y="3352300"/>
            <a:ext cx="261884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416 ARC half-cells are represented on the ring (53m each)</a:t>
            </a:r>
          </a:p>
          <a:p>
            <a:pPr algn="ctr"/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ED979A-9B0F-A9E8-278B-4531BA2C0716}"/>
              </a:ext>
            </a:extLst>
          </p:cNvPr>
          <p:cNvSpPr/>
          <p:nvPr/>
        </p:nvSpPr>
        <p:spPr>
          <a:xfrm rot="18876210">
            <a:off x="7083402" y="4530525"/>
            <a:ext cx="1841223" cy="897700"/>
          </a:xfrm>
          <a:prstGeom prst="ellipse">
            <a:avLst/>
          </a:prstGeom>
          <a:noFill/>
          <a:ln w="38100">
            <a:solidFill>
              <a:srgbClr val="FF7F0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ZoneTexte 11">
            <a:extLst>
              <a:ext uri="{FF2B5EF4-FFF2-40B4-BE49-F238E27FC236}">
                <a16:creationId xmlns:a16="http://schemas.microsoft.com/office/drawing/2014/main" id="{6D77BDBC-F930-1583-686A-BF3622510B72}"/>
              </a:ext>
            </a:extLst>
          </p:cNvPr>
          <p:cNvSpPr txBox="1"/>
          <p:nvPr/>
        </p:nvSpPr>
        <p:spPr>
          <a:xfrm>
            <a:off x="9309917" y="5145610"/>
            <a:ext cx="26188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85 W/</a:t>
            </a:r>
            <a:r>
              <a:rPr lang="en-GB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hc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design load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C3A3036-420C-45CE-94A6-9149435F666C}"/>
              </a:ext>
            </a:extLst>
          </p:cNvPr>
          <p:cNvCxnSpPr/>
          <p:nvPr/>
        </p:nvCxnSpPr>
        <p:spPr>
          <a:xfrm>
            <a:off x="6783977" y="3429000"/>
            <a:ext cx="2995749" cy="1694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858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Asymmetry of heat loads</a:t>
            </a:r>
            <a:endParaRPr lang="en-GB" sz="36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4CB749-7A72-054D-EBE0-3AA0007E6FB4}"/>
              </a:ext>
            </a:extLst>
          </p:cNvPr>
          <p:cNvGrpSpPr/>
          <p:nvPr/>
        </p:nvGrpSpPr>
        <p:grpSpPr>
          <a:xfrm>
            <a:off x="1140106" y="887516"/>
            <a:ext cx="9911787" cy="2541484"/>
            <a:chOff x="1140106" y="887516"/>
            <a:chExt cx="9911787" cy="254148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9B561A1-7858-3E68-D509-889531233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50000"/>
            <a:stretch/>
          </p:blipFill>
          <p:spPr>
            <a:xfrm>
              <a:off x="1140106" y="887516"/>
              <a:ext cx="9911787" cy="254148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B02CD0E-7C17-C49B-E9DA-373E19789669}"/>
                </a:ext>
              </a:extLst>
            </p:cNvPr>
            <p:cNvSpPr/>
            <p:nvPr/>
          </p:nvSpPr>
          <p:spPr>
            <a:xfrm>
              <a:off x="8331200" y="1088571"/>
              <a:ext cx="2264229" cy="2340429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76F35B-8BB9-C8B5-A83F-7159D49D56D4}"/>
                </a:ext>
              </a:extLst>
            </p:cNvPr>
            <p:cNvSpPr txBox="1"/>
            <p:nvPr/>
          </p:nvSpPr>
          <p:spPr>
            <a:xfrm>
              <a:off x="4259262" y="1299498"/>
              <a:ext cx="2947469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rgbClr val="2CA02C"/>
                  </a:solidFill>
                </a:rPr>
                <a:t>2022 - </a:t>
              </a:r>
              <a:r>
                <a:rPr lang="en-GB" sz="1400" b="1" dirty="0">
                  <a:solidFill>
                    <a:srgbClr val="2CA02C"/>
                  </a:solidFill>
                </a:rPr>
                <a:t>5x36 @ </a:t>
              </a:r>
              <a:r>
                <a:rPr lang="en-US" sz="1400" b="1" dirty="0">
                  <a:solidFill>
                    <a:srgbClr val="2CA02C"/>
                  </a:solidFill>
                </a:rPr>
                <a:t>3.62e14 p</a:t>
              </a:r>
            </a:p>
            <a:p>
              <a:r>
                <a:rPr lang="en-US" sz="1400" b="1" dirty="0">
                  <a:solidFill>
                    <a:srgbClr val="1F77B4"/>
                  </a:solidFill>
                </a:rPr>
                <a:t>2023 – Hybrid @ 3.89e14 p</a:t>
              </a:r>
            </a:p>
            <a:p>
              <a:r>
                <a:rPr lang="en-US" sz="1400" b="1" dirty="0">
                  <a:solidFill>
                    <a:srgbClr val="FF7F0E"/>
                  </a:solidFill>
                </a:rPr>
                <a:t>2024 – 3x36 @ 3.84e14 p</a:t>
              </a:r>
              <a:endParaRPr lang="en-GB" sz="1400" b="1" dirty="0">
                <a:solidFill>
                  <a:srgbClr val="FF7F0E"/>
                </a:solidFill>
              </a:endParaRPr>
            </a:p>
          </p:txBody>
        </p:sp>
      </p:grpSp>
      <p:sp>
        <p:nvSpPr>
          <p:cNvPr id="11" name="ZoneTexte 6">
            <a:extLst>
              <a:ext uri="{FF2B5EF4-FFF2-40B4-BE49-F238E27FC236}">
                <a16:creationId xmlns:a16="http://schemas.microsoft.com/office/drawing/2014/main" id="{442F7AB5-5C79-3313-1614-C878C843BF71}"/>
              </a:ext>
            </a:extLst>
          </p:cNvPr>
          <p:cNvSpPr txBox="1"/>
          <p:nvPr/>
        </p:nvSpPr>
        <p:spPr>
          <a:xfrm>
            <a:off x="595082" y="3390352"/>
            <a:ext cx="1138560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2022, S78 receives the highest heat load levels reaching 180 W/</a:t>
            </a:r>
            <a:r>
              <a:rPr lang="en-US" sz="2400" dirty="0" err="1"/>
              <a:t>hc</a:t>
            </a:r>
            <a:r>
              <a:rPr lang="en-US" sz="2400" dirty="0"/>
              <a:t> compared to 160 W/</a:t>
            </a:r>
            <a:r>
              <a:rPr lang="en-US" sz="2400" dirty="0" err="1"/>
              <a:t>hc</a:t>
            </a:r>
            <a:r>
              <a:rPr lang="en-US" sz="2400" dirty="0"/>
              <a:t> on S81.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2023, Hybrid scheme </a:t>
            </a:r>
            <a:r>
              <a:rPr lang="en-GB" sz="2400" dirty="0"/>
              <a:t>(8b4e) + 5x36b reduces considerably the total induced heat load.</a:t>
            </a:r>
            <a:endParaRPr lang="en-US" sz="2400" dirty="0"/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2024, a higher beam intensity was reached at lower induced heat loads thanks to filling scheme and beam conditioning.</a:t>
            </a:r>
          </a:p>
        </p:txBody>
      </p: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E211FE2E-99D8-D3CF-CAAF-D0A7C3D9259B}"/>
              </a:ext>
            </a:extLst>
          </p:cNvPr>
          <p:cNvCxnSpPr/>
          <p:nvPr/>
        </p:nvCxnSpPr>
        <p:spPr>
          <a:xfrm>
            <a:off x="1505652" y="2362403"/>
            <a:ext cx="10080000" cy="0"/>
          </a:xfrm>
          <a:prstGeom prst="line">
            <a:avLst/>
          </a:prstGeom>
          <a:ln w="317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4">
            <a:extLst>
              <a:ext uri="{FF2B5EF4-FFF2-40B4-BE49-F238E27FC236}">
                <a16:creationId xmlns:a16="http://schemas.microsoft.com/office/drawing/2014/main" id="{0D4B35C6-A557-FD73-D846-BB4C7A35A2B2}"/>
              </a:ext>
            </a:extLst>
          </p:cNvPr>
          <p:cNvSpPr txBox="1"/>
          <p:nvPr/>
        </p:nvSpPr>
        <p:spPr>
          <a:xfrm>
            <a:off x="10918023" y="200070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DR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2742C79E-67BA-033B-4876-D99DAA43C86A}"/>
              </a:ext>
            </a:extLst>
          </p:cNvPr>
          <p:cNvSpPr txBox="1"/>
          <p:nvPr/>
        </p:nvSpPr>
        <p:spPr>
          <a:xfrm>
            <a:off x="10918023" y="2413311"/>
            <a:ext cx="106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85 W/hc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1B852F5-BFE5-025D-8FE9-8263C0E85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</p:spTree>
    <p:extLst>
      <p:ext uri="{BB962C8B-B14F-4D97-AF65-F5344CB8AC3E}">
        <p14:creationId xmlns:p14="http://schemas.microsoft.com/office/powerpoint/2010/main" val="562013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Asymmetry of cryoplants</a:t>
            </a:r>
            <a:endParaRPr lang="en-GB" sz="3600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D97E67-C29C-4B50-7BAD-DD2440CCBE80}"/>
              </a:ext>
            </a:extLst>
          </p:cNvPr>
          <p:cNvSpPr txBox="1"/>
          <p:nvPr/>
        </p:nvSpPr>
        <p:spPr>
          <a:xfrm>
            <a:off x="212148" y="5298967"/>
            <a:ext cx="597334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LHCA</a:t>
            </a:r>
            <a:r>
              <a:rPr lang="en-GB" dirty="0"/>
              <a:t> is an upgraded ex-LEP plant with a lower refrigeration capacity.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GB" dirty="0"/>
              <a:t> is newer plant with higher refrigeration capacity.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F92DC4-3CA7-B346-F30C-676CB88FB662}"/>
              </a:ext>
            </a:extLst>
          </p:cNvPr>
          <p:cNvSpPr txBox="1"/>
          <p:nvPr/>
        </p:nvSpPr>
        <p:spPr>
          <a:xfrm>
            <a:off x="6715235" y="5391299"/>
            <a:ext cx="2886703" cy="646331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LHCCA</a:t>
            </a:r>
            <a:r>
              <a:rPr lang="en-GB" dirty="0"/>
              <a:t> is used.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LHCCB</a:t>
            </a:r>
            <a:r>
              <a:rPr lang="en-GB" dirty="0"/>
              <a:t> is kept in STBY.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915E02-427B-CEEE-9C3E-F176B1B5ACDE}"/>
              </a:ext>
            </a:extLst>
          </p:cNvPr>
          <p:cNvSpPr txBox="1"/>
          <p:nvPr/>
        </p:nvSpPr>
        <p:spPr>
          <a:xfrm>
            <a:off x="416141" y="4471487"/>
            <a:ext cx="1159657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Cryoplants were designed for 85 W/</a:t>
            </a:r>
            <a:r>
              <a:rPr lang="en-GB" sz="1600" dirty="0" err="1"/>
              <a:t>hc</a:t>
            </a:r>
            <a:r>
              <a:rPr lang="en-GB" sz="1600" dirty="0"/>
              <a:t> on the beam screen, and higher loads at 1.8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Due to lower loads at 1.8K, only one cold compressor (</a:t>
            </a:r>
            <a:r>
              <a:rPr lang="en-GB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LHCCx</a:t>
            </a:r>
            <a:r>
              <a:rPr lang="en-GB" sz="1600" dirty="0"/>
              <a:t>) is needed for both sectors and more BS loads can be taken. 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88E2308F-0259-4B23-8EEB-20DD7B0D1833}"/>
              </a:ext>
            </a:extLst>
          </p:cNvPr>
          <p:cNvSpPr/>
          <p:nvPr/>
        </p:nvSpPr>
        <p:spPr>
          <a:xfrm rot="18338682">
            <a:off x="6264449" y="5254291"/>
            <a:ext cx="453150" cy="3557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Arrow: Down 189">
            <a:extLst>
              <a:ext uri="{FF2B5EF4-FFF2-40B4-BE49-F238E27FC236}">
                <a16:creationId xmlns:a16="http://schemas.microsoft.com/office/drawing/2014/main" id="{725077B9-236D-9BB1-74C0-41145E7717D5}"/>
              </a:ext>
            </a:extLst>
          </p:cNvPr>
          <p:cNvSpPr/>
          <p:nvPr/>
        </p:nvSpPr>
        <p:spPr>
          <a:xfrm rot="16200000">
            <a:off x="9700583" y="5569399"/>
            <a:ext cx="284666" cy="3557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261AE75D-3031-D524-B6EB-4952689F708A}"/>
              </a:ext>
            </a:extLst>
          </p:cNvPr>
          <p:cNvSpPr txBox="1"/>
          <p:nvPr/>
        </p:nvSpPr>
        <p:spPr>
          <a:xfrm>
            <a:off x="10083895" y="5459986"/>
            <a:ext cx="2018389" cy="5232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LHCA as </a:t>
            </a:r>
            <a:r>
              <a:rPr lang="en-GB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economiser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as </a:t>
            </a:r>
            <a:r>
              <a:rPr lang="en-GB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liquefier</a:t>
            </a:r>
            <a:endParaRPr lang="en-GB" sz="1400" b="1" u="sng" dirty="0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B2C133CF-98E8-46D5-FBE5-A1034578C1FE}"/>
              </a:ext>
            </a:extLst>
          </p:cNvPr>
          <p:cNvCxnSpPr/>
          <p:nvPr/>
        </p:nvCxnSpPr>
        <p:spPr>
          <a:xfrm>
            <a:off x="0" y="4248150"/>
            <a:ext cx="121022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90BC5DA5-6BBF-13B7-C701-D86F9AB7AF58}"/>
              </a:ext>
            </a:extLst>
          </p:cNvPr>
          <p:cNvGrpSpPr/>
          <p:nvPr/>
        </p:nvGrpSpPr>
        <p:grpSpPr>
          <a:xfrm>
            <a:off x="1393733" y="869592"/>
            <a:ext cx="9490711" cy="3192549"/>
            <a:chOff x="1393733" y="869592"/>
            <a:chExt cx="9490711" cy="3192549"/>
          </a:xfrm>
        </p:grpSpPr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2A7599E7-F3BB-A7D1-EB45-D562804D7EA7}"/>
                </a:ext>
              </a:extLst>
            </p:cNvPr>
            <p:cNvGrpSpPr/>
            <p:nvPr/>
          </p:nvGrpSpPr>
          <p:grpSpPr>
            <a:xfrm>
              <a:off x="1515900" y="909295"/>
              <a:ext cx="9368544" cy="3152846"/>
              <a:chOff x="1515900" y="909295"/>
              <a:chExt cx="9368544" cy="3152846"/>
            </a:xfrm>
          </p:grpSpPr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E8EC268F-ABC0-B5A3-C681-7967CDFA9722}"/>
                  </a:ext>
                </a:extLst>
              </p:cNvPr>
              <p:cNvGrpSpPr/>
              <p:nvPr/>
            </p:nvGrpSpPr>
            <p:grpSpPr>
              <a:xfrm>
                <a:off x="1515900" y="909295"/>
                <a:ext cx="9368544" cy="3152846"/>
                <a:chOff x="1499481" y="1281903"/>
                <a:chExt cx="9368544" cy="3152846"/>
              </a:xfrm>
            </p:grpSpPr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27A2FFF3-96E9-C323-290C-39C4CF802008}"/>
                    </a:ext>
                  </a:extLst>
                </p:cNvPr>
                <p:cNvGrpSpPr/>
                <p:nvPr/>
              </p:nvGrpSpPr>
              <p:grpSpPr>
                <a:xfrm>
                  <a:off x="1720813" y="1281903"/>
                  <a:ext cx="8917987" cy="2784166"/>
                  <a:chOff x="1616641" y="1593511"/>
                  <a:chExt cx="8917987" cy="2784166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772465DB-2973-8E75-81CB-635929AFE864}"/>
                      </a:ext>
                    </a:extLst>
                  </p:cNvPr>
                  <p:cNvGrpSpPr/>
                  <p:nvPr/>
                </p:nvGrpSpPr>
                <p:grpSpPr>
                  <a:xfrm>
                    <a:off x="1616641" y="1593511"/>
                    <a:ext cx="8917987" cy="2060171"/>
                    <a:chOff x="1616641" y="1290935"/>
                    <a:chExt cx="8917987" cy="2060171"/>
                  </a:xfrm>
                </p:grpSpPr>
                <p:sp>
                  <p:nvSpPr>
                    <p:cNvPr id="3" name="Rectangle 2">
                      <a:extLst>
                        <a:ext uri="{FF2B5EF4-FFF2-40B4-BE49-F238E27FC236}">
                          <a16:creationId xmlns:a16="http://schemas.microsoft.com/office/drawing/2014/main" id="{8000A5BC-566D-94AE-A6E6-D6B156D026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5282" y="1290935"/>
                      <a:ext cx="2068132" cy="1706880"/>
                    </a:xfrm>
                    <a:prstGeom prst="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solidFill>
                        <a:srgbClr val="000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LHCA</a:t>
                      </a:r>
                    </a:p>
                    <a:p>
                      <a:pPr algn="ctr"/>
                      <a:r>
                        <a:rPr lang="en-US" dirty="0"/>
                        <a:t>ex-LEP</a:t>
                      </a:r>
                      <a:endParaRPr lang="en-GB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D7B9E9BD-34C8-216D-F529-1D7E4E6A42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17855" y="1290935"/>
                      <a:ext cx="2068132" cy="170688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LHCB</a:t>
                      </a:r>
                    </a:p>
                    <a:p>
                      <a:pPr algn="ctr"/>
                      <a:r>
                        <a:rPr lang="en-US" dirty="0"/>
                        <a:t>new LHC</a:t>
                      </a:r>
                      <a:endParaRPr lang="en-GB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EA18DD9-A493-1D8B-1C66-AD3071FEEA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641" y="2236895"/>
                      <a:ext cx="1350028" cy="1114211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1.8 K LHCCA</a:t>
                      </a:r>
                    </a:p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QURCA</a:t>
                      </a:r>
                      <a:endParaRPr lang="en-GB" b="1" u="sng" dirty="0">
                        <a:highlight>
                          <a:srgbClr val="FF0000"/>
                        </a:highlight>
                      </a:endParaRPr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8FF33BCF-5C4D-A11F-FDB3-96E943A97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84600" y="2236895"/>
                      <a:ext cx="1350028" cy="1114211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6">
                        <a:shade val="15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1.8 K</a:t>
                      </a:r>
                    </a:p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LHCCB</a:t>
                      </a:r>
                    </a:p>
                    <a:p>
                      <a:pPr algn="ctr"/>
                      <a:r>
                        <a:rPr lang="en-US" b="1" u="sng" dirty="0">
                          <a:highlight>
                            <a:srgbClr val="FF0000"/>
                          </a:highlight>
                        </a:rPr>
                        <a:t>QURCB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stby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p:txBody>
                </p:sp>
              </p:grpSp>
              <p:cxnSp>
                <p:nvCxnSpPr>
                  <p:cNvPr id="25" name="Connector: Elbow 24">
                    <a:extLst>
                      <a:ext uri="{FF2B5EF4-FFF2-40B4-BE49-F238E27FC236}">
                        <a16:creationId xmlns:a16="http://schemas.microsoft.com/office/drawing/2014/main" id="{7C72F001-F489-2A75-4B07-4D2C84907803}"/>
                      </a:ext>
                    </a:extLst>
                  </p:cNvPr>
                  <p:cNvCxnSpPr>
                    <a:cxnSpLocks/>
                    <a:stCxn id="98" idx="3"/>
                    <a:endCxn id="144" idx="0"/>
                  </p:cNvCxnSpPr>
                  <p:nvPr/>
                </p:nvCxnSpPr>
                <p:spPr>
                  <a:xfrm>
                    <a:off x="2967451" y="3556302"/>
                    <a:ext cx="2421205" cy="730332"/>
                  </a:xfrm>
                  <a:prstGeom prst="bentConnector2">
                    <a:avLst/>
                  </a:prstGeom>
                  <a:ln w="38100">
                    <a:solidFill>
                      <a:srgbClr val="1F77B4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or: Elbow 39">
                    <a:extLst>
                      <a:ext uri="{FF2B5EF4-FFF2-40B4-BE49-F238E27FC236}">
                        <a16:creationId xmlns:a16="http://schemas.microsoft.com/office/drawing/2014/main" id="{E1D3B10F-D54A-E08D-F021-B103BB31F943}"/>
                      </a:ext>
                    </a:extLst>
                  </p:cNvPr>
                  <p:cNvCxnSpPr>
                    <a:cxnSpLocks/>
                    <a:stCxn id="104" idx="1"/>
                    <a:endCxn id="131" idx="1"/>
                  </p:cNvCxnSpPr>
                  <p:nvPr/>
                </p:nvCxnSpPr>
                <p:spPr>
                  <a:xfrm rot="10800000" flipV="1">
                    <a:off x="1624982" y="2302997"/>
                    <a:ext cx="1140300" cy="2074680"/>
                  </a:xfrm>
                  <a:prstGeom prst="bentConnector3">
                    <a:avLst>
                      <a:gd name="adj1" fmla="val 120047"/>
                    </a:avLst>
                  </a:prstGeom>
                  <a:ln>
                    <a:solidFill>
                      <a:srgbClr val="00B05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onnector: Elbow 43">
                    <a:extLst>
                      <a:ext uri="{FF2B5EF4-FFF2-40B4-BE49-F238E27FC236}">
                        <a16:creationId xmlns:a16="http://schemas.microsoft.com/office/drawing/2014/main" id="{406F7D28-3037-F2D8-0ADD-A8AEC15DA2CF}"/>
                      </a:ext>
                    </a:extLst>
                  </p:cNvPr>
                  <p:cNvCxnSpPr>
                    <a:cxnSpLocks/>
                    <a:stCxn id="108" idx="3"/>
                    <a:endCxn id="141" idx="3"/>
                  </p:cNvCxnSpPr>
                  <p:nvPr/>
                </p:nvCxnSpPr>
                <p:spPr>
                  <a:xfrm>
                    <a:off x="9385987" y="2303165"/>
                    <a:ext cx="1147477" cy="2066112"/>
                  </a:xfrm>
                  <a:prstGeom prst="bentConnector3">
                    <a:avLst>
                      <a:gd name="adj1" fmla="val 119922"/>
                    </a:avLst>
                  </a:prstGeom>
                  <a:ln>
                    <a:solidFill>
                      <a:srgbClr val="2CA02C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" name="Connector: Elbow 40">
                  <a:extLst>
                    <a:ext uri="{FF2B5EF4-FFF2-40B4-BE49-F238E27FC236}">
                      <a16:creationId xmlns:a16="http://schemas.microsoft.com/office/drawing/2014/main" id="{FC9C356A-805F-5DB5-7135-B6360974046A}"/>
                    </a:ext>
                  </a:extLst>
                </p:cNvPr>
                <p:cNvCxnSpPr>
                  <a:cxnSpLocks/>
                  <a:stCxn id="130" idx="3"/>
                  <a:endCxn id="105" idx="3"/>
                </p:cNvCxnSpPr>
                <p:nvPr/>
              </p:nvCxnSpPr>
              <p:spPr>
                <a:xfrm flipV="1">
                  <a:off x="4778456" y="1938016"/>
                  <a:ext cx="152874" cy="2358497"/>
                </a:xfrm>
                <a:prstGeom prst="bentConnector3">
                  <a:avLst>
                    <a:gd name="adj1" fmla="val 608419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ctor: Elbow 70">
                  <a:extLst>
                    <a:ext uri="{FF2B5EF4-FFF2-40B4-BE49-F238E27FC236}">
                      <a16:creationId xmlns:a16="http://schemas.microsoft.com/office/drawing/2014/main" id="{2D5274AF-AF6A-9260-B02E-9666CF99D385}"/>
                    </a:ext>
                  </a:extLst>
                </p:cNvPr>
                <p:cNvCxnSpPr>
                  <a:cxnSpLocks/>
                  <a:stCxn id="138" idx="1"/>
                  <a:endCxn id="107" idx="1"/>
                </p:cNvCxnSpPr>
                <p:nvPr/>
              </p:nvCxnSpPr>
              <p:spPr>
                <a:xfrm rot="10800000">
                  <a:off x="7413176" y="2818869"/>
                  <a:ext cx="175159" cy="1001742"/>
                </a:xfrm>
                <a:prstGeom prst="bentConnector3">
                  <a:avLst>
                    <a:gd name="adj1" fmla="val 230510"/>
                  </a:avLst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ctor: Elbow 78">
                  <a:extLst>
                    <a:ext uri="{FF2B5EF4-FFF2-40B4-BE49-F238E27FC236}">
                      <a16:creationId xmlns:a16="http://schemas.microsoft.com/office/drawing/2014/main" id="{7F57F641-4423-47B9-238C-873FFC3B4794}"/>
                    </a:ext>
                  </a:extLst>
                </p:cNvPr>
                <p:cNvCxnSpPr>
                  <a:cxnSpLocks/>
                  <a:stCxn id="106" idx="1"/>
                  <a:endCxn id="130" idx="1"/>
                </p:cNvCxnSpPr>
                <p:nvPr/>
              </p:nvCxnSpPr>
              <p:spPr>
                <a:xfrm rot="10800000" flipV="1">
                  <a:off x="1729154" y="1708907"/>
                  <a:ext cx="1140300" cy="2587606"/>
                </a:xfrm>
                <a:prstGeom prst="bentConnector3">
                  <a:avLst>
                    <a:gd name="adj1" fmla="val 127398"/>
                  </a:avLst>
                </a:prstGeom>
                <a:ln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nector: Elbow 95">
                  <a:extLst>
                    <a:ext uri="{FF2B5EF4-FFF2-40B4-BE49-F238E27FC236}">
                      <a16:creationId xmlns:a16="http://schemas.microsoft.com/office/drawing/2014/main" id="{C0A7AD48-7A7E-88E9-F87B-2C8255E13386}"/>
                    </a:ext>
                  </a:extLst>
                </p:cNvPr>
                <p:cNvCxnSpPr>
                  <a:cxnSpLocks/>
                  <a:stCxn id="140" idx="1"/>
                  <a:endCxn id="109" idx="1"/>
                </p:cNvCxnSpPr>
                <p:nvPr/>
              </p:nvCxnSpPr>
              <p:spPr>
                <a:xfrm rot="10800000">
                  <a:off x="7429186" y="1938017"/>
                  <a:ext cx="152893" cy="2350097"/>
                </a:xfrm>
                <a:prstGeom prst="bentConnector3">
                  <a:avLst>
                    <a:gd name="adj1" fmla="val 379096"/>
                  </a:avLst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Connector: Elbow 96">
                  <a:extLst>
                    <a:ext uri="{FF2B5EF4-FFF2-40B4-BE49-F238E27FC236}">
                      <a16:creationId xmlns:a16="http://schemas.microsoft.com/office/drawing/2014/main" id="{D690FBFD-08A7-553D-BF67-642FBB2F0BE3}"/>
                    </a:ext>
                  </a:extLst>
                </p:cNvPr>
                <p:cNvCxnSpPr>
                  <a:cxnSpLocks/>
                  <a:stCxn id="110" idx="3"/>
                  <a:endCxn id="140" idx="3"/>
                </p:cNvCxnSpPr>
                <p:nvPr/>
              </p:nvCxnSpPr>
              <p:spPr>
                <a:xfrm>
                  <a:off x="9490159" y="1708907"/>
                  <a:ext cx="1141221" cy="2579206"/>
                </a:xfrm>
                <a:prstGeom prst="bentConnector3">
                  <a:avLst>
                    <a:gd name="adj1" fmla="val 131382"/>
                  </a:avLst>
                </a:prstGeom>
                <a:ln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EF5A76B0-901F-4994-70FA-4932675B85A1}"/>
                    </a:ext>
                  </a:extLst>
                </p:cNvPr>
                <p:cNvSpPr/>
                <p:nvPr/>
              </p:nvSpPr>
              <p:spPr>
                <a:xfrm>
                  <a:off x="2917967" y="3147319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B</a:t>
                  </a:r>
                  <a:endParaRPr lang="en-GB" sz="1200" dirty="0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297C934D-613B-88AA-4A6C-302612F4E0BB}"/>
                    </a:ext>
                  </a:extLst>
                </p:cNvPr>
                <p:cNvSpPr/>
                <p:nvPr/>
              </p:nvSpPr>
              <p:spPr>
                <a:xfrm>
                  <a:off x="4784712" y="272149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D</a:t>
                  </a:r>
                  <a:endParaRPr lang="en-GB" sz="1200" dirty="0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E225D55D-6769-7667-303B-BD9CAA827F45}"/>
                    </a:ext>
                  </a:extLst>
                </p:cNvPr>
                <p:cNvSpPr/>
                <p:nvPr/>
              </p:nvSpPr>
              <p:spPr>
                <a:xfrm>
                  <a:off x="2869454" y="189401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C</a:t>
                  </a:r>
                  <a:endParaRPr lang="en-GB" sz="1200" dirty="0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276FCE98-82B2-A931-0CAF-280DD80C84C5}"/>
                    </a:ext>
                  </a:extLst>
                </p:cNvPr>
                <p:cNvSpPr/>
                <p:nvPr/>
              </p:nvSpPr>
              <p:spPr>
                <a:xfrm>
                  <a:off x="4777674" y="1840641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F</a:t>
                  </a:r>
                  <a:endParaRPr lang="en-GB" sz="1200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237DF52-B2EC-2903-A03A-4972A2F3576F}"/>
                    </a:ext>
                  </a:extLst>
                </p:cNvPr>
                <p:cNvSpPr/>
                <p:nvPr/>
              </p:nvSpPr>
              <p:spPr>
                <a:xfrm>
                  <a:off x="2869454" y="161153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E</a:t>
                  </a:r>
                  <a:endParaRPr lang="en-GB" sz="1200" dirty="0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C64175A5-4D5E-0C9F-7578-28C5224CA3B8}"/>
                    </a:ext>
                  </a:extLst>
                </p:cNvPr>
                <p:cNvSpPr/>
                <p:nvPr/>
              </p:nvSpPr>
              <p:spPr>
                <a:xfrm>
                  <a:off x="7413175" y="2721494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D</a:t>
                  </a:r>
                  <a:endParaRPr lang="en-GB" sz="1200" dirty="0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F3D01E74-0A65-FA50-7963-8BFE0040484B}"/>
                    </a:ext>
                  </a:extLst>
                </p:cNvPr>
                <p:cNvSpPr/>
                <p:nvPr/>
              </p:nvSpPr>
              <p:spPr>
                <a:xfrm>
                  <a:off x="9336503" y="189418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C</a:t>
                  </a:r>
                  <a:endParaRPr lang="en-GB" sz="1200" dirty="0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4566FF22-9C7B-699E-B086-0FD01FF397D9}"/>
                    </a:ext>
                  </a:extLst>
                </p:cNvPr>
                <p:cNvSpPr/>
                <p:nvPr/>
              </p:nvSpPr>
              <p:spPr>
                <a:xfrm>
                  <a:off x="7429185" y="1840641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F</a:t>
                  </a:r>
                  <a:endParaRPr lang="en-GB" sz="1200" dirty="0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FFD1B4EE-AD61-B32F-5CA0-7C2C8BA5A834}"/>
                    </a:ext>
                  </a:extLst>
                </p:cNvPr>
                <p:cNvSpPr/>
                <p:nvPr/>
              </p:nvSpPr>
              <p:spPr>
                <a:xfrm>
                  <a:off x="9336503" y="1611532"/>
                  <a:ext cx="153656" cy="19475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a-ES" sz="1200" dirty="0"/>
                    <a:t>E</a:t>
                  </a:r>
                  <a:endParaRPr lang="en-GB" sz="1200" dirty="0"/>
                </a:p>
              </p:txBody>
            </p: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1317EF7F-360F-80A5-DAD4-FA229291CC97}"/>
                    </a:ext>
                  </a:extLst>
                </p:cNvPr>
                <p:cNvCxnSpPr/>
                <p:nvPr/>
              </p:nvCxnSpPr>
              <p:spPr>
                <a:xfrm>
                  <a:off x="3071623" y="3091503"/>
                  <a:ext cx="2191533" cy="0"/>
                </a:xfrm>
                <a:prstGeom prst="straightConnector1">
                  <a:avLst/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Connector: Elbow 125">
                  <a:extLst>
                    <a:ext uri="{FF2B5EF4-FFF2-40B4-BE49-F238E27FC236}">
                      <a16:creationId xmlns:a16="http://schemas.microsoft.com/office/drawing/2014/main" id="{BF22AC65-2247-1307-F600-1AF45D061A06}"/>
                    </a:ext>
                  </a:extLst>
                </p:cNvPr>
                <p:cNvCxnSpPr>
                  <a:endCxn id="103" idx="3"/>
                </p:cNvCxnSpPr>
                <p:nvPr/>
              </p:nvCxnSpPr>
              <p:spPr>
                <a:xfrm rot="10800000">
                  <a:off x="4938368" y="2818869"/>
                  <a:ext cx="324788" cy="272634"/>
                </a:xfrm>
                <a:prstGeom prst="bentConnector3">
                  <a:avLst>
                    <a:gd name="adj1" fmla="val -833"/>
                  </a:avLst>
                </a:prstGeom>
                <a:ln w="3810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CDD218EB-3F92-AF0F-8E15-3BDA91951A1E}"/>
                    </a:ext>
                  </a:extLst>
                </p:cNvPr>
                <p:cNvGrpSpPr/>
                <p:nvPr/>
              </p:nvGrpSpPr>
              <p:grpSpPr>
                <a:xfrm>
                  <a:off x="1729154" y="3511703"/>
                  <a:ext cx="3055558" cy="923046"/>
                  <a:chOff x="9920394" y="676549"/>
                  <a:chExt cx="3055558" cy="923046"/>
                </a:xfrm>
              </p:grpSpPr>
              <p:grpSp>
                <p:nvGrpSpPr>
                  <p:cNvPr id="132" name="Group 131">
                    <a:extLst>
                      <a:ext uri="{FF2B5EF4-FFF2-40B4-BE49-F238E27FC236}">
                        <a16:creationId xmlns:a16="http://schemas.microsoft.com/office/drawing/2014/main" id="{7A31108C-2CE6-C5C3-2FB8-4E7B83EA1205}"/>
                      </a:ext>
                    </a:extLst>
                  </p:cNvPr>
                  <p:cNvGrpSpPr/>
                  <p:nvPr/>
                </p:nvGrpSpPr>
                <p:grpSpPr>
                  <a:xfrm>
                    <a:off x="9920394" y="862235"/>
                    <a:ext cx="3055558" cy="737360"/>
                    <a:chOff x="10974638" y="2494382"/>
                    <a:chExt cx="3055558" cy="737360"/>
                  </a:xfrm>
                </p:grpSpPr>
                <p:sp>
                  <p:nvSpPr>
                    <p:cNvPr id="128" name="Rectangle 127">
                      <a:extLst>
                        <a:ext uri="{FF2B5EF4-FFF2-40B4-BE49-F238E27FC236}">
                          <a16:creationId xmlns:a16="http://schemas.microsoft.com/office/drawing/2014/main" id="{9136D56A-4B18-140C-68F2-309F174C0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532529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Beam screens, SAM, DFB</a:t>
                      </a:r>
                      <a:endParaRPr lang="en-GB" sz="1400" dirty="0"/>
                    </a:p>
                  </p:txBody>
                </p:sp>
                <p:sp>
                  <p:nvSpPr>
                    <p:cNvPr id="129" name="Rectangle 128">
                      <a:extLst>
                        <a:ext uri="{FF2B5EF4-FFF2-40B4-BE49-F238E27FC236}">
                          <a16:creationId xmlns:a16="http://schemas.microsoft.com/office/drawing/2014/main" id="{D067C71B-AEC6-C0A1-D4AB-9BABFAB985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766280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Magnets @ 1.8 K</a:t>
                      </a:r>
                      <a:endParaRPr lang="en-GB" sz="1400" dirty="0"/>
                    </a:p>
                  </p:txBody>
                </p:sp>
                <p:sp>
                  <p:nvSpPr>
                    <p:cNvPr id="130" name="Rectangle 129">
                      <a:extLst>
                        <a:ext uri="{FF2B5EF4-FFF2-40B4-BE49-F238E27FC236}">
                          <a16:creationId xmlns:a16="http://schemas.microsoft.com/office/drawing/2014/main" id="{019B0E58-10C1-D467-8796-1922D29BCC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3000031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Thermal Shields</a:t>
                      </a:r>
                      <a:endParaRPr lang="en-GB" sz="1400" dirty="0"/>
                    </a:p>
                  </p:txBody>
                </p:sp>
                <p:sp>
                  <p:nvSpPr>
                    <p:cNvPr id="131" name="Rectangle 130">
                      <a:extLst>
                        <a:ext uri="{FF2B5EF4-FFF2-40B4-BE49-F238E27FC236}">
                          <a16:creationId xmlns:a16="http://schemas.microsoft.com/office/drawing/2014/main" id="{041AE698-088D-7414-D381-11B431B44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2494382"/>
                      <a:ext cx="3055558" cy="737360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3" name="Rectangle 132">
                    <a:extLst>
                      <a:ext uri="{FF2B5EF4-FFF2-40B4-BE49-F238E27FC236}">
                        <a16:creationId xmlns:a16="http://schemas.microsoft.com/office/drawing/2014/main" id="{6FC28425-9996-DCCA-146B-255D1A23D3E4}"/>
                      </a:ext>
                    </a:extLst>
                  </p:cNvPr>
                  <p:cNvSpPr/>
                  <p:nvPr/>
                </p:nvSpPr>
                <p:spPr>
                  <a:xfrm>
                    <a:off x="9920394" y="676549"/>
                    <a:ext cx="718406" cy="17845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S78</a:t>
                    </a:r>
                    <a:endParaRPr lang="en-GB" sz="1400" dirty="0"/>
                  </a:p>
                </p:txBody>
              </p:sp>
            </p:grp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98A2774E-224C-58C0-823C-F86C03D7EBBB}"/>
                    </a:ext>
                  </a:extLst>
                </p:cNvPr>
                <p:cNvGrpSpPr/>
                <p:nvPr/>
              </p:nvGrpSpPr>
              <p:grpSpPr>
                <a:xfrm>
                  <a:off x="7582078" y="3502023"/>
                  <a:ext cx="3055558" cy="924326"/>
                  <a:chOff x="9920394" y="675269"/>
                  <a:chExt cx="3055558" cy="924326"/>
                </a:xfrm>
              </p:grpSpPr>
              <p:grpSp>
                <p:nvGrpSpPr>
                  <p:cNvPr id="136" name="Group 135">
                    <a:extLst>
                      <a:ext uri="{FF2B5EF4-FFF2-40B4-BE49-F238E27FC236}">
                        <a16:creationId xmlns:a16="http://schemas.microsoft.com/office/drawing/2014/main" id="{9AC9176E-9D93-4521-ABD5-37C175A8C7C9}"/>
                      </a:ext>
                    </a:extLst>
                  </p:cNvPr>
                  <p:cNvGrpSpPr/>
                  <p:nvPr/>
                </p:nvGrpSpPr>
                <p:grpSpPr>
                  <a:xfrm>
                    <a:off x="9920394" y="862235"/>
                    <a:ext cx="3055558" cy="737360"/>
                    <a:chOff x="10974638" y="2494382"/>
                    <a:chExt cx="3055558" cy="737360"/>
                  </a:xfrm>
                </p:grpSpPr>
                <p:sp>
                  <p:nvSpPr>
                    <p:cNvPr id="138" name="Rectangle 137">
                      <a:extLst>
                        <a:ext uri="{FF2B5EF4-FFF2-40B4-BE49-F238E27FC236}">
                          <a16:creationId xmlns:a16="http://schemas.microsoft.com/office/drawing/2014/main" id="{BEE25167-0B6E-DF90-9F5F-92B79EA860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532529"/>
                      <a:ext cx="3049302" cy="186950"/>
                    </a:xfrm>
                    <a:prstGeom prst="rect">
                      <a:avLst/>
                    </a:prstGeom>
                    <a:solidFill>
                      <a:srgbClr val="2D70FF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Beam screens, SAM, DFB</a:t>
                      </a:r>
                      <a:endParaRPr lang="en-GB" sz="1400" dirty="0"/>
                    </a:p>
                  </p:txBody>
                </p:sp>
                <p:sp>
                  <p:nvSpPr>
                    <p:cNvPr id="139" name="Rectangle 138">
                      <a:extLst>
                        <a:ext uri="{FF2B5EF4-FFF2-40B4-BE49-F238E27FC236}">
                          <a16:creationId xmlns:a16="http://schemas.microsoft.com/office/drawing/2014/main" id="{16CA0E90-4833-1296-1879-F35699D5BE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0894" y="2766280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Magnets @ 1.8 K</a:t>
                      </a:r>
                      <a:endParaRPr lang="en-GB" sz="1400" dirty="0"/>
                    </a:p>
                  </p:txBody>
                </p:sp>
                <p:sp>
                  <p:nvSpPr>
                    <p:cNvPr id="140" name="Rectangle 139">
                      <a:extLst>
                        <a:ext uri="{FF2B5EF4-FFF2-40B4-BE49-F238E27FC236}">
                          <a16:creationId xmlns:a16="http://schemas.microsoft.com/office/drawing/2014/main" id="{6FE8CD56-B859-33ED-77FE-5F04149491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3000031"/>
                      <a:ext cx="3049302" cy="186950"/>
                    </a:xfrm>
                    <a:prstGeom prst="rect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/>
                        <a:t>Thermal Shields</a:t>
                      </a:r>
                      <a:endParaRPr lang="en-GB" sz="1400" dirty="0"/>
                    </a:p>
                  </p:txBody>
                </p:sp>
                <p:sp>
                  <p:nvSpPr>
                    <p:cNvPr id="141" name="Rectangle 140">
                      <a:extLst>
                        <a:ext uri="{FF2B5EF4-FFF2-40B4-BE49-F238E27FC236}">
                          <a16:creationId xmlns:a16="http://schemas.microsoft.com/office/drawing/2014/main" id="{7C7D0D62-E045-D9A9-F4E3-652CC84F44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74638" y="2494382"/>
                      <a:ext cx="3055558" cy="737360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7" name="Rectangle 136">
                    <a:extLst>
                      <a:ext uri="{FF2B5EF4-FFF2-40B4-BE49-F238E27FC236}">
                        <a16:creationId xmlns:a16="http://schemas.microsoft.com/office/drawing/2014/main" id="{0089E5EB-1584-FFFC-8362-64A327F8AFCD}"/>
                      </a:ext>
                    </a:extLst>
                  </p:cNvPr>
                  <p:cNvSpPr/>
                  <p:nvPr/>
                </p:nvSpPr>
                <p:spPr>
                  <a:xfrm>
                    <a:off x="12251290" y="675269"/>
                    <a:ext cx="718406" cy="17845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S81</a:t>
                    </a:r>
                    <a:endParaRPr lang="en-GB" sz="1400" dirty="0"/>
                  </a:p>
                </p:txBody>
              </p:sp>
            </p:grpSp>
            <p:sp>
              <p:nvSpPr>
                <p:cNvPr id="144" name="Flowchart: Summing Junction 143">
                  <a:extLst>
                    <a:ext uri="{FF2B5EF4-FFF2-40B4-BE49-F238E27FC236}">
                      <a16:creationId xmlns:a16="http://schemas.microsoft.com/office/drawing/2014/main" id="{C741A513-E4DF-19DC-1195-7E82DA2C11F4}"/>
                    </a:ext>
                  </a:extLst>
                </p:cNvPr>
                <p:cNvSpPr/>
                <p:nvPr/>
              </p:nvSpPr>
              <p:spPr>
                <a:xfrm>
                  <a:off x="5406422" y="3975026"/>
                  <a:ext cx="172811" cy="172811"/>
                </a:xfrm>
                <a:prstGeom prst="flowChartSummingJunction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7" name="Straight Arrow Connector 146">
                  <a:extLst>
                    <a:ext uri="{FF2B5EF4-FFF2-40B4-BE49-F238E27FC236}">
                      <a16:creationId xmlns:a16="http://schemas.microsoft.com/office/drawing/2014/main" id="{B61120C1-25FB-8DB4-057C-E85729E0199E}"/>
                    </a:ext>
                  </a:extLst>
                </p:cNvPr>
                <p:cNvCxnSpPr>
                  <a:stCxn id="131" idx="3"/>
                  <a:endCxn id="144" idx="2"/>
                </p:cNvCxnSpPr>
                <p:nvPr/>
              </p:nvCxnSpPr>
              <p:spPr>
                <a:xfrm flipV="1">
                  <a:off x="4784712" y="4061432"/>
                  <a:ext cx="621710" cy="4637"/>
                </a:xfrm>
                <a:prstGeom prst="straightConnector1">
                  <a:avLst/>
                </a:prstGeom>
                <a:ln>
                  <a:solidFill>
                    <a:srgbClr val="1F77B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ABAB24F2-5EA9-CB3C-6EA6-E98538AAAEB1}"/>
                    </a:ext>
                  </a:extLst>
                </p:cNvPr>
                <p:cNvCxnSpPr>
                  <a:cxnSpLocks/>
                  <a:stCxn id="141" idx="1"/>
                  <a:endCxn id="144" idx="6"/>
                </p:cNvCxnSpPr>
                <p:nvPr/>
              </p:nvCxnSpPr>
              <p:spPr>
                <a:xfrm flipH="1">
                  <a:off x="5579233" y="4057669"/>
                  <a:ext cx="2002845" cy="3763"/>
                </a:xfrm>
                <a:prstGeom prst="straightConnector1">
                  <a:avLst/>
                </a:prstGeom>
                <a:ln>
                  <a:solidFill>
                    <a:srgbClr val="1F77B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Connector: Elbow 153">
                  <a:extLst>
                    <a:ext uri="{FF2B5EF4-FFF2-40B4-BE49-F238E27FC236}">
                      <a16:creationId xmlns:a16="http://schemas.microsoft.com/office/drawing/2014/main" id="{2652D48E-A42E-B909-1755-FC3B3A4DC3D7}"/>
                    </a:ext>
                  </a:extLst>
                </p:cNvPr>
                <p:cNvCxnSpPr>
                  <a:stCxn id="128" idx="3"/>
                </p:cNvCxnSpPr>
                <p:nvPr/>
              </p:nvCxnSpPr>
              <p:spPr>
                <a:xfrm flipV="1">
                  <a:off x="4784712" y="3091504"/>
                  <a:ext cx="478444" cy="737507"/>
                </a:xfrm>
                <a:prstGeom prst="bentConnector2">
                  <a:avLst/>
                </a:prstGeom>
                <a:ln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Arrow Connector 165">
                  <a:extLst>
                    <a:ext uri="{FF2B5EF4-FFF2-40B4-BE49-F238E27FC236}">
                      <a16:creationId xmlns:a16="http://schemas.microsoft.com/office/drawing/2014/main" id="{734FF424-5065-5EFD-C98A-C81D53D31008}"/>
                    </a:ext>
                  </a:extLst>
                </p:cNvPr>
                <p:cNvCxnSpPr>
                  <a:cxnSpLocks/>
                  <a:endCxn id="128" idx="1"/>
                </p:cNvCxnSpPr>
                <p:nvPr/>
              </p:nvCxnSpPr>
              <p:spPr>
                <a:xfrm>
                  <a:off x="1499481" y="3829011"/>
                  <a:ext cx="235929" cy="0"/>
                </a:xfrm>
                <a:prstGeom prst="straightConnector1">
                  <a:avLst/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Arrow Connector 186">
                  <a:extLst>
                    <a:ext uri="{FF2B5EF4-FFF2-40B4-BE49-F238E27FC236}">
                      <a16:creationId xmlns:a16="http://schemas.microsoft.com/office/drawing/2014/main" id="{7C0B3EB3-B926-F7A3-580C-AB98270F8C9B}"/>
                    </a:ext>
                  </a:extLst>
                </p:cNvPr>
                <p:cNvCxnSpPr>
                  <a:endCxn id="138" idx="3"/>
                </p:cNvCxnSpPr>
                <p:nvPr/>
              </p:nvCxnSpPr>
              <p:spPr>
                <a:xfrm flipH="1">
                  <a:off x="10637636" y="3820611"/>
                  <a:ext cx="230389" cy="0"/>
                </a:xfrm>
                <a:prstGeom prst="straightConnector1">
                  <a:avLst/>
                </a:prstGeom>
                <a:ln>
                  <a:solidFill>
                    <a:srgbClr val="2CA02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68611EC1-4D97-6E6A-7D5F-2350C87460AA}"/>
                  </a:ext>
                </a:extLst>
              </p:cNvPr>
              <p:cNvSpPr/>
              <p:nvPr/>
            </p:nvSpPr>
            <p:spPr>
              <a:xfrm>
                <a:off x="5957552" y="996131"/>
                <a:ext cx="5716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QSV</a:t>
                </a:r>
                <a:endParaRPr lang="en-GB" sz="1200" dirty="0"/>
              </a:p>
            </p:txBody>
          </p: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40B48338-EC3E-48FA-720F-C1DD867B153E}"/>
                  </a:ext>
                </a:extLst>
              </p:cNvPr>
              <p:cNvSpPr/>
              <p:nvPr/>
            </p:nvSpPr>
            <p:spPr>
              <a:xfrm>
                <a:off x="4528483" y="996131"/>
                <a:ext cx="4192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HP</a:t>
                </a:r>
                <a:endParaRPr lang="en-GB" sz="1200" dirty="0"/>
              </a:p>
            </p:txBody>
          </p: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D656E774-C84C-457A-4E44-5E8529C9B805}"/>
                  </a:ext>
                </a:extLst>
              </p:cNvPr>
              <p:cNvSpPr/>
              <p:nvPr/>
            </p:nvSpPr>
            <p:spPr>
              <a:xfrm>
                <a:off x="7445604" y="996131"/>
                <a:ext cx="419266" cy="237133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a-ES" sz="1200" dirty="0"/>
                  <a:t>LP</a:t>
                </a:r>
                <a:endParaRPr lang="en-GB" sz="1200" dirty="0"/>
              </a:p>
            </p:txBody>
          </p:sp>
          <p:cxnSp>
            <p:nvCxnSpPr>
              <p:cNvPr id="207" name="Straight Arrow Connector 206">
                <a:extLst>
                  <a:ext uri="{FF2B5EF4-FFF2-40B4-BE49-F238E27FC236}">
                    <a16:creationId xmlns:a16="http://schemas.microsoft.com/office/drawing/2014/main" id="{52A54797-1CDC-5E5B-54D4-2772244FA6B0}"/>
                  </a:ext>
                </a:extLst>
              </p:cNvPr>
              <p:cNvCxnSpPr>
                <a:stCxn id="204" idx="3"/>
                <a:endCxn id="203" idx="1"/>
              </p:cNvCxnSpPr>
              <p:nvPr/>
            </p:nvCxnSpPr>
            <p:spPr>
              <a:xfrm>
                <a:off x="4947749" y="1114698"/>
                <a:ext cx="10098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>
                <a:extLst>
                  <a:ext uri="{FF2B5EF4-FFF2-40B4-BE49-F238E27FC236}">
                    <a16:creationId xmlns:a16="http://schemas.microsoft.com/office/drawing/2014/main" id="{2B44C247-9EC5-084A-3044-A9226443BA52}"/>
                  </a:ext>
                </a:extLst>
              </p:cNvPr>
              <p:cNvCxnSpPr>
                <a:stCxn id="203" idx="3"/>
                <a:endCxn id="205" idx="1"/>
              </p:cNvCxnSpPr>
              <p:nvPr/>
            </p:nvCxnSpPr>
            <p:spPr>
              <a:xfrm>
                <a:off x="6529218" y="1114698"/>
                <a:ext cx="91638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5" name="TextBox 8">
              <a:extLst>
                <a:ext uri="{FF2B5EF4-FFF2-40B4-BE49-F238E27FC236}">
                  <a16:creationId xmlns:a16="http://schemas.microsoft.com/office/drawing/2014/main" id="{02BDE983-2DAD-C577-E5D2-2F51F9D06559}"/>
                </a:ext>
              </a:extLst>
            </p:cNvPr>
            <p:cNvSpPr txBox="1"/>
            <p:nvPr/>
          </p:nvSpPr>
          <p:spPr>
            <a:xfrm>
              <a:off x="1393733" y="869592"/>
              <a:ext cx="141675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OptS78 conf.</a:t>
              </a:r>
              <a:endParaRPr lang="en-GB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C1F6007-0C6B-DD0F-6FC2-14E58DE9A88D}"/>
              </a:ext>
            </a:extLst>
          </p:cNvPr>
          <p:cNvSpPr txBox="1"/>
          <p:nvPr/>
        </p:nvSpPr>
        <p:spPr>
          <a:xfrm>
            <a:off x="9873008" y="192082"/>
            <a:ext cx="2224614" cy="830997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Because a cryoplant is based on a thermodynamic cycle (Claude), all asymmetry needs to be rebalanced.</a:t>
            </a:r>
            <a:endParaRPr lang="en-GB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F0BBE7-1C4A-01DC-427D-5D6B050383D8}"/>
              </a:ext>
            </a:extLst>
          </p:cNvPr>
          <p:cNvCxnSpPr/>
          <p:nvPr/>
        </p:nvCxnSpPr>
        <p:spPr>
          <a:xfrm flipV="1">
            <a:off x="6491024" y="683289"/>
            <a:ext cx="3351892" cy="22600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2458F1E9-0338-EEE1-277E-C0EF75C6F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9474EA-6233-EC09-884A-4617BAD62983}"/>
              </a:ext>
            </a:extLst>
          </p:cNvPr>
          <p:cNvSpPr txBox="1"/>
          <p:nvPr/>
        </p:nvSpPr>
        <p:spPr>
          <a:xfrm>
            <a:off x="5956126" y="1268683"/>
            <a:ext cx="6821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300 K</a:t>
            </a:r>
          </a:p>
        </p:txBody>
      </p:sp>
    </p:spTree>
    <p:extLst>
      <p:ext uri="{BB962C8B-B14F-4D97-AF65-F5344CB8AC3E}">
        <p14:creationId xmlns:p14="http://schemas.microsoft.com/office/powerpoint/2010/main" val="896550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D641629-1665-F26E-4646-8C9459D4B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234141"/>
              </p:ext>
            </p:extLst>
          </p:nvPr>
        </p:nvGraphicFramePr>
        <p:xfrm>
          <a:off x="221669" y="676328"/>
          <a:ext cx="11748661" cy="20167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905240">
                  <a:extLst>
                    <a:ext uri="{9D8B030D-6E8A-4147-A177-3AD203B41FA5}">
                      <a16:colId xmlns:a16="http://schemas.microsoft.com/office/drawing/2014/main" val="3688649862"/>
                    </a:ext>
                  </a:extLst>
                </a:gridCol>
                <a:gridCol w="2152425">
                  <a:extLst>
                    <a:ext uri="{9D8B030D-6E8A-4147-A177-3AD203B41FA5}">
                      <a16:colId xmlns:a16="http://schemas.microsoft.com/office/drawing/2014/main" val="83968579"/>
                    </a:ext>
                  </a:extLst>
                </a:gridCol>
                <a:gridCol w="2379238">
                  <a:extLst>
                    <a:ext uri="{9D8B030D-6E8A-4147-A177-3AD203B41FA5}">
                      <a16:colId xmlns:a16="http://schemas.microsoft.com/office/drawing/2014/main" val="4250918331"/>
                    </a:ext>
                  </a:extLst>
                </a:gridCol>
                <a:gridCol w="2562150">
                  <a:extLst>
                    <a:ext uri="{9D8B030D-6E8A-4147-A177-3AD203B41FA5}">
                      <a16:colId xmlns:a16="http://schemas.microsoft.com/office/drawing/2014/main" val="2395151713"/>
                    </a:ext>
                  </a:extLst>
                </a:gridCol>
                <a:gridCol w="3749608">
                  <a:extLst>
                    <a:ext uri="{9D8B030D-6E8A-4147-A177-3AD203B41FA5}">
                      <a16:colId xmlns:a16="http://schemas.microsoft.com/office/drawing/2014/main" val="33375123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Cryo</a:t>
                      </a:r>
                      <a:r>
                        <a:rPr lang="en-US" dirty="0"/>
                        <a:t> config.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S78 capacity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S81 capacity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637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Test 1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Physics 1</a:t>
                      </a:r>
                    </a:p>
                    <a:p>
                      <a:pPr algn="ctr"/>
                      <a:r>
                        <a:rPr lang="en-US" sz="1200" dirty="0"/>
                        <a:t>(with line F return)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170 W/</a:t>
                      </a:r>
                      <a:r>
                        <a:rPr lang="en-US" dirty="0" err="1"/>
                        <a:t>hc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*300 W/</a:t>
                      </a:r>
                      <a:r>
                        <a:rPr lang="en-US" i="1" dirty="0" err="1"/>
                        <a:t>hc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LHCA limited on LP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LHCB TU4 inlet pressure delicate to operate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10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Test 2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Optimized for S78</a:t>
                      </a:r>
                    </a:p>
                    <a:p>
                      <a:pPr algn="ctr"/>
                      <a:r>
                        <a:rPr lang="en-US" sz="1200" dirty="0"/>
                        <a:t>(shields decoupled)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*200 W/</a:t>
                      </a:r>
                      <a:r>
                        <a:rPr lang="en-US" i="1" dirty="0" err="1"/>
                        <a:t>hc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150 W/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hc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LHCB suffering a lot with ADS80K at 120 K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829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Test 3 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Physics 2</a:t>
                      </a:r>
                    </a:p>
                    <a:p>
                      <a:pPr algn="ctr"/>
                      <a:r>
                        <a:rPr lang="en-US" sz="1200" dirty="0"/>
                        <a:t>(with RM81 return)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180 W/</a:t>
                      </a:r>
                      <a:r>
                        <a:rPr lang="en-US" dirty="0" err="1"/>
                        <a:t>hc</a:t>
                      </a:r>
                      <a:endParaRPr lang="en-GB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(limited by LHCA LP)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*250 W/</a:t>
                      </a:r>
                      <a:r>
                        <a:rPr lang="en-US" i="1" dirty="0" err="1"/>
                        <a:t>hc</a:t>
                      </a:r>
                      <a:endParaRPr lang="en-GB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LHCA &amp; LHCB OK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[Almost at the LP limit on LHCA 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95137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06FA5F3-C861-31F8-588A-FA0FEB45AA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88552" y="2978269"/>
            <a:ext cx="5471623" cy="32728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5F9D77A-434C-D820-AD06-2A5AD8DDB7A2}"/>
              </a:ext>
            </a:extLst>
          </p:cNvPr>
          <p:cNvSpPr/>
          <p:nvPr/>
        </p:nvSpPr>
        <p:spPr>
          <a:xfrm>
            <a:off x="178168" y="2126860"/>
            <a:ext cx="11820806" cy="57694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5E40A-FF5C-08A8-824A-9F3A27D93989}"/>
              </a:ext>
            </a:extLst>
          </p:cNvPr>
          <p:cNvSpPr txBox="1"/>
          <p:nvPr/>
        </p:nvSpPr>
        <p:spPr>
          <a:xfrm>
            <a:off x="8699836" y="2821783"/>
            <a:ext cx="255198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Selected configuration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for 2024 operation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066E828-FD3B-625E-FA6B-6A1D6520E196}"/>
              </a:ext>
            </a:extLst>
          </p:cNvPr>
          <p:cNvCxnSpPr>
            <a:cxnSpLocks/>
          </p:cNvCxnSpPr>
          <p:nvPr/>
        </p:nvCxnSpPr>
        <p:spPr>
          <a:xfrm flipH="1">
            <a:off x="6252754" y="2712858"/>
            <a:ext cx="639752" cy="104053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57679C-956E-DD11-ADEE-FC16F76C9C83}"/>
              </a:ext>
            </a:extLst>
          </p:cNvPr>
          <p:cNvCxnSpPr>
            <a:cxnSpLocks/>
          </p:cNvCxnSpPr>
          <p:nvPr/>
        </p:nvCxnSpPr>
        <p:spPr>
          <a:xfrm flipH="1">
            <a:off x="3666309" y="2693088"/>
            <a:ext cx="506001" cy="172215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1E52AAA-DD3C-22F2-AB6D-4CFB6A228218}"/>
              </a:ext>
            </a:extLst>
          </p:cNvPr>
          <p:cNvSpPr txBox="1"/>
          <p:nvPr/>
        </p:nvSpPr>
        <p:spPr>
          <a:xfrm>
            <a:off x="7916766" y="5389320"/>
            <a:ext cx="361637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303030"/>
                </a:solidFill>
              </a:rPr>
              <a:t>NB: there is no contingency in these numbers</a:t>
            </a:r>
          </a:p>
          <a:p>
            <a:pPr algn="l"/>
            <a:r>
              <a:rPr lang="en-US" sz="1400" i="1" dirty="0">
                <a:solidFill>
                  <a:srgbClr val="303030"/>
                </a:solidFill>
              </a:rPr>
              <a:t>and cryogenic needs margin to handle </a:t>
            </a:r>
          </a:p>
          <a:p>
            <a:pPr algn="l"/>
            <a:r>
              <a:rPr lang="en-US" sz="1400" i="1" dirty="0">
                <a:solidFill>
                  <a:srgbClr val="303030"/>
                </a:solidFill>
              </a:rPr>
              <a:t>properly the transients and the unexpected disturbances.</a:t>
            </a:r>
            <a:endParaRPr lang="en-GB" sz="1400" i="1" dirty="0">
              <a:solidFill>
                <a:srgbClr val="303030"/>
              </a:solidFill>
            </a:endParaRPr>
          </a:p>
        </p:txBody>
      </p:sp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C91DED0D-068E-E02F-DB6F-9E59CA08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598F475D-5AF5-6C9F-2E6F-230AFD85E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18" name="ZoneTexte 1">
            <a:extLst>
              <a:ext uri="{FF2B5EF4-FFF2-40B4-BE49-F238E27FC236}">
                <a16:creationId xmlns:a16="http://schemas.microsoft.com/office/drawing/2014/main" id="{10C4F803-2B29-75B0-047F-53460972B009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P8: Capacity tests</a:t>
            </a:r>
            <a:endParaRPr lang="en-GB" sz="3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171F49-B970-E571-289A-EB31A05AF10C}"/>
              </a:ext>
            </a:extLst>
          </p:cNvPr>
          <p:cNvSpPr txBox="1"/>
          <p:nvPr/>
        </p:nvSpPr>
        <p:spPr>
          <a:xfrm>
            <a:off x="6892506" y="4445927"/>
            <a:ext cx="10531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-- begin 2024</a:t>
            </a:r>
            <a:endParaRPr lang="en-GB" sz="1400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06339F-55BE-1C59-BECE-0960C1003446}"/>
              </a:ext>
            </a:extLst>
          </p:cNvPr>
          <p:cNvSpPr txBox="1"/>
          <p:nvPr/>
        </p:nvSpPr>
        <p:spPr>
          <a:xfrm>
            <a:off x="6892506" y="4609625"/>
            <a:ext cx="91371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FF0000"/>
                </a:solidFill>
              </a:rPr>
              <a:t>-- end 2024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669205-2013-2989-96F7-366998F6A31D}"/>
              </a:ext>
            </a:extLst>
          </p:cNvPr>
          <p:cNvSpPr txBox="1"/>
          <p:nvPr/>
        </p:nvSpPr>
        <p:spPr>
          <a:xfrm>
            <a:off x="131961" y="6023973"/>
            <a:ext cx="1156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*estimates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125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10/12/2024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2024 performance and limits of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Run 3 summary and outlook 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11C35E-99E6-5099-33A9-159DE677F2D3}"/>
              </a:ext>
            </a:extLst>
          </p:cNvPr>
          <p:cNvSpPr txBox="1"/>
          <p:nvPr/>
        </p:nvSpPr>
        <p:spPr>
          <a:xfrm>
            <a:off x="724672" y="4506717"/>
            <a:ext cx="1134328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Opt78 mode </a:t>
            </a:r>
            <a:r>
              <a:rPr lang="en-US" dirty="0"/>
              <a:t>was used during 2022 and 2023, adding </a:t>
            </a:r>
            <a:r>
              <a:rPr lang="en-US" u="sng" dirty="0"/>
              <a:t>strong</a:t>
            </a:r>
            <a:r>
              <a:rPr lang="en-US" dirty="0"/>
              <a:t> operational constraints.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/>
              <a:t>Physics2 mode </a:t>
            </a:r>
            <a:r>
              <a:rPr lang="en-US" dirty="0"/>
              <a:t>was successfully introduced during 2024 after a ‘</a:t>
            </a:r>
            <a:r>
              <a:rPr lang="en-US" dirty="0" err="1"/>
              <a:t>CryoMD</a:t>
            </a:r>
            <a:r>
              <a:rPr lang="en-US" dirty="0"/>
              <a:t>’ test window in Feb 2024.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S78 heat loads are still the most constraining.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limited to 170 W/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considering operation.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Wrt</a:t>
            </a:r>
            <a:r>
              <a:rPr lang="en-US" dirty="0"/>
              <a:t> to end of 2024, P8 should be compatible with an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 10 W/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heat load in S78 for 2025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Degraded mode</a:t>
            </a:r>
            <a:r>
              <a:rPr lang="en-GB" dirty="0"/>
              <a:t> with QURCB would limit the capacity to ~100 W/</a:t>
            </a:r>
            <a:r>
              <a:rPr lang="en-GB" dirty="0" err="1"/>
              <a:t>hc</a:t>
            </a:r>
            <a:r>
              <a:rPr lang="en-GB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CD8BD41-3BE9-5E50-140A-BDE757DDB3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1911178"/>
                  </p:ext>
                </p:extLst>
              </p:nvPr>
            </p:nvGraphicFramePr>
            <p:xfrm>
              <a:off x="1297370" y="986854"/>
              <a:ext cx="9597259" cy="321629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4785">
                      <a:extLst>
                        <a:ext uri="{9D8B030D-6E8A-4147-A177-3AD203B41FA5}">
                          <a16:colId xmlns:a16="http://schemas.microsoft.com/office/drawing/2014/main" val="3773884755"/>
                        </a:ext>
                      </a:extLst>
                    </a:gridCol>
                    <a:gridCol w="2022138">
                      <a:extLst>
                        <a:ext uri="{9D8B030D-6E8A-4147-A177-3AD203B41FA5}">
                          <a16:colId xmlns:a16="http://schemas.microsoft.com/office/drawing/2014/main" val="1882053475"/>
                        </a:ext>
                      </a:extLst>
                    </a:gridCol>
                    <a:gridCol w="2806793">
                      <a:extLst>
                        <a:ext uri="{9D8B030D-6E8A-4147-A177-3AD203B41FA5}">
                          <a16:colId xmlns:a16="http://schemas.microsoft.com/office/drawing/2014/main" val="236932753"/>
                        </a:ext>
                      </a:extLst>
                    </a:gridCol>
                    <a:gridCol w="2233543">
                      <a:extLst>
                        <a:ext uri="{9D8B030D-6E8A-4147-A177-3AD203B41FA5}">
                          <a16:colId xmlns:a16="http://schemas.microsoft.com/office/drawing/2014/main" val="2139279664"/>
                        </a:ext>
                      </a:extLst>
                    </a:gridCol>
                  </a:tblGrid>
                  <a:tr h="445170">
                    <a:tc>
                      <a:txBody>
                        <a:bodyPr/>
                        <a:lstStyle/>
                        <a:p>
                          <a:endParaRPr lang="en-GB" sz="190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2022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2023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2024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772198315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Type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BCMS 5x36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56b (8b4e) + 5x36b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BCMS 3x36</a:t>
                          </a:r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1017424270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7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𝑏𝑢𝑛𝑐h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2462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2464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2352</a:t>
                          </a:r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3248341137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Bunch population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1.47e11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1.58e11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1.63e11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1449199211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7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</a:rPr>
                                      <m:t>𝑡𝑜𝑡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3.62e14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3.89e14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3.84e14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5251371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Cryo config @ P8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OptS78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OptS78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Physics 2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38740467"/>
                      </a:ext>
                    </a:extLst>
                  </a:tr>
                  <a:tr h="39629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7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h𝑐</m:t>
                                      </m:r>
                                    </m:e>
                                    <m:sub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78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700" dirty="0"/>
                            <a:t>[W] (max/mean)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182 / 164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150 / 127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177 / 161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2036052203"/>
                      </a:ext>
                    </a:extLst>
                  </a:tr>
                  <a:tr h="39629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h𝑐</m:t>
                                      </m:r>
                                    </m:e>
                                    <m:sub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1700" b="0" i="1" smtClean="0">
                                          <a:latin typeface="Cambria Math" panose="02040503050406030204" pitchFamily="18" charset="0"/>
                                        </a:rPr>
                                        <m:t>81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700" dirty="0"/>
                            <a:t> [W] (max/mean)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163 / 146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135 / 116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159 / 147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40109641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CD8BD41-3BE9-5E50-140A-BDE757DDB3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1911178"/>
                  </p:ext>
                </p:extLst>
              </p:nvPr>
            </p:nvGraphicFramePr>
            <p:xfrm>
              <a:off x="1297370" y="986854"/>
              <a:ext cx="9597259" cy="321629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4785">
                      <a:extLst>
                        <a:ext uri="{9D8B030D-6E8A-4147-A177-3AD203B41FA5}">
                          <a16:colId xmlns:a16="http://schemas.microsoft.com/office/drawing/2014/main" val="3773884755"/>
                        </a:ext>
                      </a:extLst>
                    </a:gridCol>
                    <a:gridCol w="2022138">
                      <a:extLst>
                        <a:ext uri="{9D8B030D-6E8A-4147-A177-3AD203B41FA5}">
                          <a16:colId xmlns:a16="http://schemas.microsoft.com/office/drawing/2014/main" val="1882053475"/>
                        </a:ext>
                      </a:extLst>
                    </a:gridCol>
                    <a:gridCol w="2806793">
                      <a:extLst>
                        <a:ext uri="{9D8B030D-6E8A-4147-A177-3AD203B41FA5}">
                          <a16:colId xmlns:a16="http://schemas.microsoft.com/office/drawing/2014/main" val="236932753"/>
                        </a:ext>
                      </a:extLst>
                    </a:gridCol>
                    <a:gridCol w="2233543">
                      <a:extLst>
                        <a:ext uri="{9D8B030D-6E8A-4147-A177-3AD203B41FA5}">
                          <a16:colId xmlns:a16="http://schemas.microsoft.com/office/drawing/2014/main" val="2139279664"/>
                        </a:ext>
                      </a:extLst>
                    </a:gridCol>
                  </a:tblGrid>
                  <a:tr h="445170">
                    <a:tc>
                      <a:txBody>
                        <a:bodyPr/>
                        <a:lstStyle/>
                        <a:p>
                          <a:endParaRPr lang="en-GB" sz="190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2022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2023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/>
                            <a:t>2024</a:t>
                          </a:r>
                          <a:endParaRPr lang="en-GB" sz="19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772198315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Type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BCMS 5x36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56b (8b4e) + 5x36b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BCMS 3x36</a:t>
                          </a:r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1017424270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678" marR="111678" marT="55838" marB="55838">
                        <a:blipFill>
                          <a:blip r:embed="rId3"/>
                          <a:stretch>
                            <a:fillRect l="-240" t="-216923" r="-280048" b="-51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2462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2464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2352</a:t>
                          </a:r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3248341137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700" dirty="0"/>
                            <a:t>Bunch population</a:t>
                          </a:r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1.47e11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1.58e11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1.63e11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1449199211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0" t="-410606" r="-280048" b="-3060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3.62e14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3.89e14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3.84e14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95251371"/>
                      </a:ext>
                    </a:extLst>
                  </a:tr>
                  <a:tr h="3957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Cryo config @ P8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OptS78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OptS78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Physics 2</a:t>
                          </a:r>
                          <a:endParaRPr lang="en-GB" sz="1700" dirty="0"/>
                        </a:p>
                      </a:txBody>
                      <a:tcPr marL="111678" marR="111678" marT="55838" marB="55838"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38740467"/>
                      </a:ext>
                    </a:extLst>
                  </a:tr>
                  <a:tr h="3962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678" marR="111678" marT="55838" marB="55838">
                        <a:blipFill>
                          <a:blip r:embed="rId3"/>
                          <a:stretch>
                            <a:fillRect l="-240" t="-618462" r="-280048" b="-11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182 / 164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150 / 127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177 / 161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2036052203"/>
                      </a:ext>
                    </a:extLst>
                  </a:tr>
                  <a:tr h="3962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1678" marR="111678" marT="55838" marB="55838">
                        <a:blipFill>
                          <a:blip r:embed="rId3"/>
                          <a:stretch>
                            <a:fillRect l="-240" t="-718462" r="-280048" b="-1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163 / 146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135 / 116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700" dirty="0"/>
                            <a:t>159 / 147</a:t>
                          </a:r>
                          <a:endParaRPr lang="en-GB" sz="1700" dirty="0"/>
                        </a:p>
                      </a:txBody>
                      <a:tcPr marL="111678" marR="111678" marT="55838" marB="55838"/>
                    </a:tc>
                    <a:extLst>
                      <a:ext uri="{0D108BD9-81ED-4DB2-BD59-A6C34878D82A}">
                        <a16:rowId xmlns:a16="http://schemas.microsoft.com/office/drawing/2014/main" val="401096417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604806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C2AF3AF-509B-CA4A-8DA3-61FFCDF6CEBC}" vid="{1AC66F42-7C68-1642-AC3E-2651A179052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5107</TotalTime>
  <Words>1891</Words>
  <Application>Microsoft Office PowerPoint</Application>
  <PresentationFormat>Widescreen</PresentationFormat>
  <Paragraphs>440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Arial</vt:lpstr>
      <vt:lpstr>Calibri</vt:lpstr>
      <vt:lpstr>Cambria Math</vt:lpstr>
      <vt:lpstr>CERN</vt:lpstr>
      <vt:lpstr>LHC cryogenics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screen heat loads Heat loads history @ top energy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Delprat</dc:creator>
  <cp:lastModifiedBy>Boyan-Kaloyanov Naydenov Popov</cp:lastModifiedBy>
  <cp:revision>656</cp:revision>
  <dcterms:created xsi:type="dcterms:W3CDTF">2021-12-03T10:16:32Z</dcterms:created>
  <dcterms:modified xsi:type="dcterms:W3CDTF">2024-12-10T11:40:14Z</dcterms:modified>
</cp:coreProperties>
</file>