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59" r:id="rId3"/>
    <p:sldId id="323" r:id="rId4"/>
    <p:sldId id="302" r:id="rId5"/>
    <p:sldId id="260" r:id="rId6"/>
    <p:sldId id="309" r:id="rId7"/>
    <p:sldId id="296" r:id="rId8"/>
    <p:sldId id="297" r:id="rId9"/>
    <p:sldId id="310" r:id="rId10"/>
    <p:sldId id="324" r:id="rId11"/>
    <p:sldId id="311" r:id="rId12"/>
    <p:sldId id="313" r:id="rId13"/>
    <p:sldId id="290" r:id="rId14"/>
    <p:sldId id="315" r:id="rId15"/>
    <p:sldId id="285" r:id="rId16"/>
    <p:sldId id="321" r:id="rId17"/>
    <p:sldId id="314" r:id="rId18"/>
    <p:sldId id="325" r:id="rId19"/>
    <p:sldId id="316" r:id="rId20"/>
    <p:sldId id="317" r:id="rId21"/>
    <p:sldId id="326" r:id="rId22"/>
    <p:sldId id="318" r:id="rId23"/>
    <p:sldId id="319" r:id="rId24"/>
    <p:sldId id="320" r:id="rId25"/>
    <p:sldId id="278" r:id="rId26"/>
    <p:sldId id="327" r:id="rId27"/>
    <p:sldId id="328" r:id="rId28"/>
    <p:sldId id="329" r:id="rId29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7505"/>
  </p:normalViewPr>
  <p:slideViewPr>
    <p:cSldViewPr>
      <p:cViewPr varScale="1">
        <p:scale>
          <a:sx n="112" d="100"/>
          <a:sy n="112" d="100"/>
        </p:scale>
        <p:origin x="492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12/10/2024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64CC9D6D-158D-1C6B-C865-AF575360417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E1415889-908E-5150-318E-2B4FE3CDD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65C00573-BDC1-2FD4-36D8-2CA58BAC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631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Power Converters Noise and Regulation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  <p:sldLayoutId id="2147483670" r:id="rId18"/>
  </p:sldLayoutIdLst>
  <p:hf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emf"/><Relationship Id="rId4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47498/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2852936"/>
            <a:ext cx="11376025" cy="2664296"/>
          </a:xfrm>
        </p:spPr>
        <p:txBody>
          <a:bodyPr/>
          <a:lstStyle/>
          <a:p>
            <a:pPr>
              <a:defRPr/>
            </a:pPr>
            <a:r>
              <a:rPr lang="en-US" dirty="0"/>
              <a:t>SPS Main Power Converters Noise &amp; Regulation</a:t>
            </a:r>
            <a:br>
              <a:rPr lang="en-US" dirty="0"/>
            </a:br>
            <a:br>
              <a:rPr lang="en-US" dirty="0"/>
            </a:br>
            <a:r>
              <a:rPr lang="en-US" sz="3200" dirty="0"/>
              <a:t>Joint Accelerator Performance </a:t>
            </a:r>
            <a:r>
              <a:rPr lang="en-GB" sz="3200" dirty="0"/>
              <a:t>2024</a:t>
            </a:r>
            <a:r>
              <a:rPr lang="en-US" sz="3200" dirty="0"/>
              <a:t> Workshop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FR" sz="1800" dirty="0"/>
              <a:t>Charles Genton [SY-EPC-HPC]</a:t>
            </a:r>
            <a:endParaRPr dirty="0"/>
          </a:p>
          <a:p>
            <a:pPr algn="l">
              <a:defRPr/>
            </a:pPr>
            <a:r>
              <a:rPr lang="en-US" sz="1800" dirty="0"/>
              <a:t>10.12.2024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51" y="104077"/>
            <a:ext cx="11924012" cy="455620"/>
          </a:xfrm>
        </p:spPr>
        <p:txBody>
          <a:bodyPr>
            <a:normAutofit/>
          </a:bodyPr>
          <a:lstStyle/>
          <a:p>
            <a:r>
              <a:rPr lang="fr-FR" sz="3200" dirty="0"/>
              <a:t>C</a:t>
            </a:r>
            <a:r>
              <a:rPr lang="en-GB" sz="3200" dirty="0" err="1"/>
              <a:t>ontent</a:t>
            </a:r>
            <a:endParaRPr lang="en-GB" sz="3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9F3CC3-77C3-131E-E16D-8C63136A8C39}"/>
              </a:ext>
            </a:extLst>
          </p:cNvPr>
          <p:cNvSpPr txBox="1"/>
          <p:nvPr/>
        </p:nvSpPr>
        <p:spPr>
          <a:xfrm>
            <a:off x="551384" y="1484784"/>
            <a:ext cx="950505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+mj-lt"/>
              <a:buAutoNum type="arabicPeriod"/>
            </a:pPr>
            <a:r>
              <a:rPr lang="en-GB" sz="2400" dirty="0"/>
              <a:t>SPS main power converters overview</a:t>
            </a:r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r>
              <a:rPr lang="en-GB" sz="2400" b="1" dirty="0"/>
              <a:t>SPS mains ripple and compensation measures</a:t>
            </a:r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r>
              <a:rPr lang="en-GB" sz="2400" dirty="0"/>
              <a:t>Regulation overshoots and possible mitigations </a:t>
            </a:r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r>
              <a:rPr lang="en-GB" sz="2400" dirty="0"/>
              <a:t>Current glitches and improved diagnostics</a:t>
            </a:r>
          </a:p>
          <a:p>
            <a:endParaRPr lang="en-GB" sz="2400" dirty="0"/>
          </a:p>
          <a:p>
            <a:pPr marL="380990" indent="-38099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380990" indent="-380990">
              <a:buFont typeface="Wingdings" panose="05000000000000000000" pitchFamily="2" charset="2"/>
              <a:buChar char="Ø"/>
            </a:pPr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9ACA36-9669-659C-C83F-2CA853851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Power Converters Noise and Regulation</a:t>
            </a:r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72F2394D-C611-F1A7-FD4C-A2F035B46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444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891CA0DD-2A2A-686E-9F50-A20C61F3F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5808" y="3356992"/>
            <a:ext cx="3962400" cy="23145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CE603F2-D57C-5006-3E7F-FCA24F6A02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9789" y="3362078"/>
            <a:ext cx="3952875" cy="22955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FD006E-A212-8BED-BB99-66514A40F0FA}"/>
              </a:ext>
            </a:extLst>
          </p:cNvPr>
          <p:cNvSpPr txBox="1">
            <a:spLocks/>
          </p:cNvSpPr>
          <p:nvPr/>
        </p:nvSpPr>
        <p:spPr bwMode="auto">
          <a:xfrm>
            <a:off x="114851" y="104077"/>
            <a:ext cx="11924012" cy="45562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Thyristor Power Converter Noise (Part 1: Theory)</a:t>
            </a:r>
            <a:endParaRPr lang="en-GB" sz="32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63B2B3E-A501-5CBF-F0EB-3866D778FA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7488" y="1340768"/>
            <a:ext cx="8831397" cy="1354395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E38D3A7-D01D-AC3D-DE1B-F0DCF2295789}"/>
              </a:ext>
            </a:extLst>
          </p:cNvPr>
          <p:cNvCxnSpPr/>
          <p:nvPr/>
        </p:nvCxnSpPr>
        <p:spPr>
          <a:xfrm flipV="1">
            <a:off x="3503712" y="2119099"/>
            <a:ext cx="0" cy="57606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E75C5BA-7355-EFE2-591B-05DAE0CF83B0}"/>
              </a:ext>
            </a:extLst>
          </p:cNvPr>
          <p:cNvCxnSpPr/>
          <p:nvPr/>
        </p:nvCxnSpPr>
        <p:spPr>
          <a:xfrm flipH="1">
            <a:off x="3143672" y="2407131"/>
            <a:ext cx="36004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DB9DDA1-3633-583D-5158-124573AA5F2F}"/>
              </a:ext>
            </a:extLst>
          </p:cNvPr>
          <p:cNvCxnSpPr>
            <a:cxnSpLocks/>
          </p:cNvCxnSpPr>
          <p:nvPr/>
        </p:nvCxnSpPr>
        <p:spPr>
          <a:xfrm>
            <a:off x="3143672" y="2407131"/>
            <a:ext cx="0" cy="994896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A4D32CF-A4C4-C4AF-5FD9-12918AC4E821}"/>
              </a:ext>
            </a:extLst>
          </p:cNvPr>
          <p:cNvCxnSpPr/>
          <p:nvPr/>
        </p:nvCxnSpPr>
        <p:spPr>
          <a:xfrm flipV="1">
            <a:off x="5892173" y="1727239"/>
            <a:ext cx="0" cy="57606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1DF0011-9E21-1544-EF13-EAF5B942234C}"/>
              </a:ext>
            </a:extLst>
          </p:cNvPr>
          <p:cNvCxnSpPr/>
          <p:nvPr/>
        </p:nvCxnSpPr>
        <p:spPr>
          <a:xfrm flipH="1">
            <a:off x="5896397" y="2015271"/>
            <a:ext cx="36004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AD67EFB-2C8C-8752-E916-1587144BB440}"/>
              </a:ext>
            </a:extLst>
          </p:cNvPr>
          <p:cNvCxnSpPr>
            <a:cxnSpLocks/>
          </p:cNvCxnSpPr>
          <p:nvPr/>
        </p:nvCxnSpPr>
        <p:spPr>
          <a:xfrm>
            <a:off x="6256859" y="2015271"/>
            <a:ext cx="0" cy="1413729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5345705-1715-D9EC-90EB-AAD1D040E5DD}"/>
              </a:ext>
            </a:extLst>
          </p:cNvPr>
          <p:cNvCxnSpPr/>
          <p:nvPr/>
        </p:nvCxnSpPr>
        <p:spPr>
          <a:xfrm flipV="1">
            <a:off x="8827658" y="1700266"/>
            <a:ext cx="0" cy="57606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028FBFC-55A6-9CAD-C075-D6D9AAAC2D74}"/>
              </a:ext>
            </a:extLst>
          </p:cNvPr>
          <p:cNvCxnSpPr/>
          <p:nvPr/>
        </p:nvCxnSpPr>
        <p:spPr>
          <a:xfrm flipH="1">
            <a:off x="8831882" y="1988298"/>
            <a:ext cx="36004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4034D1E-C71A-C2C3-C9A2-EB444DBD26F1}"/>
              </a:ext>
            </a:extLst>
          </p:cNvPr>
          <p:cNvCxnSpPr>
            <a:cxnSpLocks/>
          </p:cNvCxnSpPr>
          <p:nvPr/>
        </p:nvCxnSpPr>
        <p:spPr>
          <a:xfrm>
            <a:off x="9192344" y="1988298"/>
            <a:ext cx="0" cy="1413729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4EAB076-DCD4-8F5F-86AE-6AF1C8C32F91}"/>
              </a:ext>
            </a:extLst>
          </p:cNvPr>
          <p:cNvSpPr txBox="1"/>
          <p:nvPr/>
        </p:nvSpPr>
        <p:spPr bwMode="auto">
          <a:xfrm>
            <a:off x="335360" y="5594082"/>
            <a:ext cx="2913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Balanced</a:t>
            </a:r>
            <a:r>
              <a:rPr lang="fr-FR" dirty="0"/>
              <a:t> 50 Hz voltages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1733C97-B8D3-BB7F-408C-65520FFEC5DE}"/>
              </a:ext>
            </a:extLst>
          </p:cNvPr>
          <p:cNvSpPr txBox="1"/>
          <p:nvPr/>
        </p:nvSpPr>
        <p:spPr bwMode="auto">
          <a:xfrm>
            <a:off x="4151784" y="5594081"/>
            <a:ext cx="3448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DC voltage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b="1" dirty="0"/>
              <a:t>large</a:t>
            </a:r>
            <a:r>
              <a:rPr lang="fr-FR" dirty="0"/>
              <a:t> 600 Hz </a:t>
            </a:r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83C052F-3DF3-67AB-320F-92CA6282B8D4}"/>
              </a:ext>
            </a:extLst>
          </p:cNvPr>
          <p:cNvSpPr txBox="1"/>
          <p:nvPr/>
        </p:nvSpPr>
        <p:spPr bwMode="auto">
          <a:xfrm>
            <a:off x="8328248" y="5617653"/>
            <a:ext cx="3448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DC voltage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b="1" dirty="0" err="1"/>
              <a:t>low</a:t>
            </a:r>
            <a:r>
              <a:rPr lang="fr-FR" dirty="0"/>
              <a:t> 600 Hz </a:t>
            </a:r>
            <a:endParaRPr lang="en-GB" dirty="0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3ABB34E-E953-4A10-7F63-D6BC3D9E7964}"/>
              </a:ext>
            </a:extLst>
          </p:cNvPr>
          <p:cNvCxnSpPr>
            <a:cxnSpLocks/>
          </p:cNvCxnSpPr>
          <p:nvPr/>
        </p:nvCxnSpPr>
        <p:spPr>
          <a:xfrm>
            <a:off x="5807968" y="3861048"/>
            <a:ext cx="0" cy="108012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997C06DF-47E8-23D8-9B5A-2ECD43094952}"/>
              </a:ext>
            </a:extLst>
          </p:cNvPr>
          <p:cNvSpPr txBox="1"/>
          <p:nvPr/>
        </p:nvSpPr>
        <p:spPr bwMode="auto">
          <a:xfrm>
            <a:off x="5807968" y="3563724"/>
            <a:ext cx="165618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A few 100V…</a:t>
            </a:r>
            <a:endParaRPr lang="en-GB" dirty="0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4AAAE186-EB6F-EB13-69F3-6FFFF8399EC6}"/>
              </a:ext>
            </a:extLst>
          </p:cNvPr>
          <p:cNvCxnSpPr>
            <a:cxnSpLocks/>
          </p:cNvCxnSpPr>
          <p:nvPr/>
        </p:nvCxnSpPr>
        <p:spPr>
          <a:xfrm>
            <a:off x="9696400" y="3933056"/>
            <a:ext cx="0" cy="792088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D299C92-9AF2-AD4B-E866-77431C60DF47}"/>
              </a:ext>
            </a:extLst>
          </p:cNvPr>
          <p:cNvSpPr txBox="1"/>
          <p:nvPr/>
        </p:nvSpPr>
        <p:spPr bwMode="auto">
          <a:xfrm>
            <a:off x="9490793" y="3707740"/>
            <a:ext cx="165618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A few V…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D2624DC-00D0-6EA3-AE2B-4A9213A8ED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28" y="3356198"/>
            <a:ext cx="3962400" cy="230505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3D35F6-E68D-BEC6-C717-958EC39A2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Power Converters Noise and Regulation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D8F12A-1561-7EA6-AEA6-5499014D3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397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DFE9E9DE-BEC2-6760-83AF-8D44483B32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43" y="3356992"/>
            <a:ext cx="3971925" cy="2314575"/>
          </a:xfrm>
          <a:prstGeom prst="rect">
            <a:avLst/>
          </a:prstGeom>
          <a:ln w="28575">
            <a:noFill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9DAB1E3-8DFD-A6B0-C986-0A70F03310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6283" y="3356992"/>
            <a:ext cx="3971925" cy="2314575"/>
          </a:xfrm>
          <a:prstGeom prst="rect">
            <a:avLst/>
          </a:prstGeom>
          <a:ln w="28575"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AB08DF9-7E5A-6D72-643C-E5BF8D0DE7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3072" y="3356992"/>
            <a:ext cx="3971925" cy="2314575"/>
          </a:xfrm>
          <a:prstGeom prst="rect">
            <a:avLst/>
          </a:prstGeom>
          <a:ln w="28575"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FD006E-A212-8BED-BB99-66514A40F0FA}"/>
              </a:ext>
            </a:extLst>
          </p:cNvPr>
          <p:cNvSpPr txBox="1">
            <a:spLocks/>
          </p:cNvSpPr>
          <p:nvPr/>
        </p:nvSpPr>
        <p:spPr bwMode="auto">
          <a:xfrm>
            <a:off x="114851" y="104077"/>
            <a:ext cx="11924012" cy="45562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Thyristor Power Converter Noise (Part 2: Real life)</a:t>
            </a:r>
            <a:endParaRPr lang="en-GB" sz="320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3882F4-E974-D0EC-AA71-C4B67C325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63B2B3E-A501-5CBF-F0EB-3866D778FA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7488" y="1340768"/>
            <a:ext cx="8831397" cy="1354395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E38D3A7-D01D-AC3D-DE1B-F0DCF2295789}"/>
              </a:ext>
            </a:extLst>
          </p:cNvPr>
          <p:cNvCxnSpPr/>
          <p:nvPr/>
        </p:nvCxnSpPr>
        <p:spPr>
          <a:xfrm flipV="1">
            <a:off x="3503712" y="2119099"/>
            <a:ext cx="0" cy="57606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E75C5BA-7355-EFE2-591B-05DAE0CF83B0}"/>
              </a:ext>
            </a:extLst>
          </p:cNvPr>
          <p:cNvCxnSpPr/>
          <p:nvPr/>
        </p:nvCxnSpPr>
        <p:spPr>
          <a:xfrm flipH="1">
            <a:off x="3143672" y="2407131"/>
            <a:ext cx="36004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DB9DDA1-3633-583D-5158-124573AA5F2F}"/>
              </a:ext>
            </a:extLst>
          </p:cNvPr>
          <p:cNvCxnSpPr>
            <a:cxnSpLocks/>
          </p:cNvCxnSpPr>
          <p:nvPr/>
        </p:nvCxnSpPr>
        <p:spPr>
          <a:xfrm>
            <a:off x="3143672" y="2407131"/>
            <a:ext cx="0" cy="994896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A4D32CF-A4C4-C4AF-5FD9-12918AC4E821}"/>
              </a:ext>
            </a:extLst>
          </p:cNvPr>
          <p:cNvCxnSpPr/>
          <p:nvPr/>
        </p:nvCxnSpPr>
        <p:spPr>
          <a:xfrm flipV="1">
            <a:off x="5892173" y="1727239"/>
            <a:ext cx="0" cy="57606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1DF0011-9E21-1544-EF13-EAF5B942234C}"/>
              </a:ext>
            </a:extLst>
          </p:cNvPr>
          <p:cNvCxnSpPr/>
          <p:nvPr/>
        </p:nvCxnSpPr>
        <p:spPr>
          <a:xfrm flipH="1">
            <a:off x="5896397" y="2015271"/>
            <a:ext cx="36004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AD67EFB-2C8C-8752-E916-1587144BB440}"/>
              </a:ext>
            </a:extLst>
          </p:cNvPr>
          <p:cNvCxnSpPr>
            <a:cxnSpLocks/>
          </p:cNvCxnSpPr>
          <p:nvPr/>
        </p:nvCxnSpPr>
        <p:spPr>
          <a:xfrm>
            <a:off x="6256859" y="2015271"/>
            <a:ext cx="0" cy="1413729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5345705-1715-D9EC-90EB-AAD1D040E5DD}"/>
              </a:ext>
            </a:extLst>
          </p:cNvPr>
          <p:cNvCxnSpPr/>
          <p:nvPr/>
        </p:nvCxnSpPr>
        <p:spPr>
          <a:xfrm flipV="1">
            <a:off x="8827658" y="1700266"/>
            <a:ext cx="0" cy="57606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028FBFC-55A6-9CAD-C075-D6D9AAAC2D74}"/>
              </a:ext>
            </a:extLst>
          </p:cNvPr>
          <p:cNvCxnSpPr/>
          <p:nvPr/>
        </p:nvCxnSpPr>
        <p:spPr>
          <a:xfrm flipH="1">
            <a:off x="8831882" y="1988298"/>
            <a:ext cx="360040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4034D1E-C71A-C2C3-C9A2-EB444DBD26F1}"/>
              </a:ext>
            </a:extLst>
          </p:cNvPr>
          <p:cNvCxnSpPr>
            <a:cxnSpLocks/>
          </p:cNvCxnSpPr>
          <p:nvPr/>
        </p:nvCxnSpPr>
        <p:spPr>
          <a:xfrm>
            <a:off x="9192344" y="1988298"/>
            <a:ext cx="0" cy="1413729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4EAB076-DCD4-8F5F-86AE-6AF1C8C32F91}"/>
              </a:ext>
            </a:extLst>
          </p:cNvPr>
          <p:cNvSpPr txBox="1"/>
          <p:nvPr/>
        </p:nvSpPr>
        <p:spPr bwMode="auto">
          <a:xfrm>
            <a:off x="335361" y="5594082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Unbalanced</a:t>
            </a:r>
            <a:r>
              <a:rPr lang="fr-FR" dirty="0"/>
              <a:t> 50 Hz voltages </a:t>
            </a:r>
          </a:p>
          <a:p>
            <a:pPr algn="ctr"/>
            <a:r>
              <a:rPr lang="fr-FR" dirty="0"/>
              <a:t>Just a few %... </a:t>
            </a:r>
            <a:endParaRPr lang="en-GB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1733C97-B8D3-BB7F-408C-65520FFEC5DE}"/>
              </a:ext>
            </a:extLst>
          </p:cNvPr>
          <p:cNvSpPr txBox="1"/>
          <p:nvPr/>
        </p:nvSpPr>
        <p:spPr bwMode="auto">
          <a:xfrm>
            <a:off x="4168376" y="5594081"/>
            <a:ext cx="3447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DC voltage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b="1" dirty="0"/>
              <a:t>large</a:t>
            </a:r>
            <a:r>
              <a:rPr lang="fr-FR" dirty="0"/>
              <a:t> 600 Hz </a:t>
            </a:r>
            <a:endParaRPr lang="en-GB" dirty="0"/>
          </a:p>
          <a:p>
            <a:pPr algn="ctr"/>
            <a:r>
              <a:rPr lang="fr-FR" dirty="0"/>
              <a:t>+ 50 Hz, 100 Hz, 150 Hz… </a:t>
            </a:r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83C052F-3DF3-67AB-320F-92CA6282B8D4}"/>
              </a:ext>
            </a:extLst>
          </p:cNvPr>
          <p:cNvSpPr txBox="1"/>
          <p:nvPr/>
        </p:nvSpPr>
        <p:spPr bwMode="auto">
          <a:xfrm>
            <a:off x="8472264" y="5617653"/>
            <a:ext cx="32735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DC voltage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b="1" dirty="0" err="1"/>
              <a:t>low</a:t>
            </a:r>
            <a:r>
              <a:rPr lang="fr-FR" dirty="0"/>
              <a:t> 600 Hz </a:t>
            </a:r>
            <a:endParaRPr lang="en-GB" dirty="0"/>
          </a:p>
          <a:p>
            <a:pPr algn="ctr"/>
            <a:r>
              <a:rPr lang="fr-FR" dirty="0"/>
              <a:t>+ 50 Hz, 100 Hz, 150 Hz… 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9A29A90-29CD-9A5D-C398-E51F4263C651}"/>
              </a:ext>
            </a:extLst>
          </p:cNvPr>
          <p:cNvCxnSpPr>
            <a:cxnSpLocks/>
          </p:cNvCxnSpPr>
          <p:nvPr/>
        </p:nvCxnSpPr>
        <p:spPr>
          <a:xfrm>
            <a:off x="5807968" y="3897052"/>
            <a:ext cx="0" cy="1152128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AC20DEE-CB69-DFD8-041B-8CBD6D2BB0C6}"/>
              </a:ext>
            </a:extLst>
          </p:cNvPr>
          <p:cNvSpPr txBox="1"/>
          <p:nvPr/>
        </p:nvSpPr>
        <p:spPr bwMode="auto">
          <a:xfrm>
            <a:off x="5807968" y="3563724"/>
            <a:ext cx="165618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A few 100V…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22ECDC3-A07F-F468-35A2-073DD1A1F9A5}"/>
              </a:ext>
            </a:extLst>
          </p:cNvPr>
          <p:cNvCxnSpPr>
            <a:cxnSpLocks/>
          </p:cNvCxnSpPr>
          <p:nvPr/>
        </p:nvCxnSpPr>
        <p:spPr>
          <a:xfrm>
            <a:off x="9696400" y="3789040"/>
            <a:ext cx="0" cy="1368152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554360D-BB09-EBDB-763F-F65E1627B9B2}"/>
              </a:ext>
            </a:extLst>
          </p:cNvPr>
          <p:cNvSpPr txBox="1"/>
          <p:nvPr/>
        </p:nvSpPr>
        <p:spPr bwMode="auto">
          <a:xfrm>
            <a:off x="9463531" y="3501008"/>
            <a:ext cx="240555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Still</a:t>
            </a:r>
            <a:r>
              <a:rPr lang="fr-FR" dirty="0"/>
              <a:t> A few V, but…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2339B7-6828-A8AA-1523-DA68878C5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881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C3FB43C-8697-D452-E61E-A296C8FE50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857" y="2016539"/>
            <a:ext cx="3420023" cy="2787365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B2290A5-49BD-823C-CB62-F284EBD87888}"/>
              </a:ext>
            </a:extLst>
          </p:cNvPr>
          <p:cNvSpPr txBox="1">
            <a:spLocks/>
          </p:cNvSpPr>
          <p:nvPr/>
        </p:nvSpPr>
        <p:spPr bwMode="auto">
          <a:xfrm>
            <a:off x="114851" y="104077"/>
            <a:ext cx="11924012" cy="45562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50 Hz</a:t>
            </a:r>
            <a:endParaRPr lang="en-GB" sz="32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9A78BA-8BB9-EB3E-B813-2025C5663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C90307-48C9-AEC3-19F3-81BF671E7FDA}"/>
              </a:ext>
            </a:extLst>
          </p:cNvPr>
          <p:cNvSpPr txBox="1"/>
          <p:nvPr/>
        </p:nvSpPr>
        <p:spPr bwMode="auto">
          <a:xfrm>
            <a:off x="407368" y="908720"/>
            <a:ext cx="9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Origin of 50 Hz noise : typically comes from </a:t>
            </a:r>
            <a:r>
              <a:rPr lang="en-GB" b="1" dirty="0"/>
              <a:t>couplings with power circuits</a:t>
            </a:r>
            <a:endParaRPr lang="en-GB" dirty="0"/>
          </a:p>
          <a:p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7041EF-BEE8-56C2-C0C8-7464C1C0B0F2}"/>
              </a:ext>
            </a:extLst>
          </p:cNvPr>
          <p:cNvSpPr txBox="1"/>
          <p:nvPr/>
        </p:nvSpPr>
        <p:spPr bwMode="auto">
          <a:xfrm>
            <a:off x="8503739" y="4787860"/>
            <a:ext cx="93610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[Hz]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F506AA-E7EA-75D2-C98F-4C93818B5A00}"/>
              </a:ext>
            </a:extLst>
          </p:cNvPr>
          <p:cNvSpPr txBox="1"/>
          <p:nvPr/>
        </p:nvSpPr>
        <p:spPr bwMode="auto">
          <a:xfrm rot="16200000">
            <a:off x="6388678" y="3319836"/>
            <a:ext cx="93610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[dB]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A7DAAAB-3844-A3C0-5B1F-F7BC2FACE0D0}"/>
              </a:ext>
            </a:extLst>
          </p:cNvPr>
          <p:cNvSpPr txBox="1"/>
          <p:nvPr/>
        </p:nvSpPr>
        <p:spPr bwMode="auto">
          <a:xfrm>
            <a:off x="2927648" y="4771458"/>
            <a:ext cx="93610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[Hz]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FFE344F-B7AD-339F-0221-616B0F68477F}"/>
              </a:ext>
            </a:extLst>
          </p:cNvPr>
          <p:cNvSpPr txBox="1"/>
          <p:nvPr/>
        </p:nvSpPr>
        <p:spPr bwMode="auto">
          <a:xfrm rot="16200000">
            <a:off x="879866" y="3295146"/>
            <a:ext cx="95614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[dB]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BECC9D-CEF1-E68A-938C-EA42A9E9B93F}"/>
              </a:ext>
            </a:extLst>
          </p:cNvPr>
          <p:cNvSpPr txBox="1"/>
          <p:nvPr/>
        </p:nvSpPr>
        <p:spPr bwMode="auto">
          <a:xfrm>
            <a:off x="1595857" y="1643868"/>
            <a:ext cx="3420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Converters OFF – QF circuit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</a:rPr>
              <a:t>open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CF19B0F-7215-6746-B017-0BD64927FA02}"/>
              </a:ext>
            </a:extLst>
          </p:cNvPr>
          <p:cNvSpPr txBox="1"/>
          <p:nvPr/>
        </p:nvSpPr>
        <p:spPr bwMode="auto">
          <a:xfrm>
            <a:off x="7049937" y="1643868"/>
            <a:ext cx="3420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Converters OFF – QF circuit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</a:rPr>
              <a:t>closed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FD99344-85C7-028D-552E-0D817109BA69}"/>
              </a:ext>
            </a:extLst>
          </p:cNvPr>
          <p:cNvCxnSpPr/>
          <p:nvPr/>
        </p:nvCxnSpPr>
        <p:spPr>
          <a:xfrm>
            <a:off x="4762495" y="1474467"/>
            <a:ext cx="72008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AFC5C75-91A0-DDEE-C294-98846A7937E7}"/>
              </a:ext>
            </a:extLst>
          </p:cNvPr>
          <p:cNvSpPr txBox="1"/>
          <p:nvPr/>
        </p:nvSpPr>
        <p:spPr bwMode="auto">
          <a:xfrm>
            <a:off x="5517971" y="1289801"/>
            <a:ext cx="169279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</a:rPr>
              <a:t>I MEAS QF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5436E8-0186-8108-A1E8-4BC3FFD94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953E30-B1D9-4112-5FBB-630E992B5BEA}"/>
              </a:ext>
            </a:extLst>
          </p:cNvPr>
          <p:cNvSpPr txBox="1"/>
          <p:nvPr/>
        </p:nvSpPr>
        <p:spPr bwMode="auto">
          <a:xfrm>
            <a:off x="4519490" y="5085184"/>
            <a:ext cx="31147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0 dB = 1.0 A RMS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7729995-B358-8F30-4E35-57733880C7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1396" y="2024122"/>
            <a:ext cx="3409254" cy="2779782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69BD8FD-399C-AA0E-842C-68C620CFA2A5}"/>
              </a:ext>
            </a:extLst>
          </p:cNvPr>
          <p:cNvSpPr txBox="1"/>
          <p:nvPr/>
        </p:nvSpPr>
        <p:spPr bwMode="auto">
          <a:xfrm>
            <a:off x="1173271" y="5813383"/>
            <a:ext cx="9891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There </a:t>
            </a:r>
            <a:r>
              <a:rPr lang="fr-FR" b="1" dirty="0" err="1"/>
              <a:t>is</a:t>
            </a:r>
            <a:r>
              <a:rPr lang="fr-FR" b="1" dirty="0"/>
              <a:t> </a:t>
            </a:r>
            <a:r>
              <a:rPr lang="fr-FR" b="1" dirty="0" err="1"/>
              <a:t>inherently</a:t>
            </a:r>
            <a:r>
              <a:rPr lang="fr-FR" b="1" dirty="0"/>
              <a:t> a 50 Hz </a:t>
            </a:r>
            <a:r>
              <a:rPr lang="fr-FR" b="1" dirty="0" err="1"/>
              <a:t>current</a:t>
            </a:r>
            <a:r>
              <a:rPr lang="fr-FR" b="1" dirty="0"/>
              <a:t> </a:t>
            </a:r>
            <a:r>
              <a:rPr lang="fr-FR" b="1" dirty="0" err="1"/>
              <a:t>circulating</a:t>
            </a:r>
            <a:r>
              <a:rPr lang="fr-FR" b="1" dirty="0"/>
              <a:t> in the magnets </a:t>
            </a:r>
            <a:r>
              <a:rPr lang="fr-FR" b="1" dirty="0" err="1"/>
              <a:t>because</a:t>
            </a:r>
            <a:r>
              <a:rPr lang="fr-FR" b="1" dirty="0"/>
              <a:t> of </a:t>
            </a:r>
            <a:r>
              <a:rPr lang="fr-FR" b="1" dirty="0" err="1"/>
              <a:t>couplings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9754699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B2290A5-49BD-823C-CB62-F284EBD87888}"/>
              </a:ext>
            </a:extLst>
          </p:cNvPr>
          <p:cNvSpPr txBox="1">
            <a:spLocks/>
          </p:cNvSpPr>
          <p:nvPr/>
        </p:nvSpPr>
        <p:spPr bwMode="auto">
          <a:xfrm>
            <a:off x="114851" y="104077"/>
            <a:ext cx="11924012" cy="45562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100 Hz</a:t>
            </a:r>
            <a:endParaRPr lang="en-GB" sz="32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9A78BA-8BB9-EB3E-B813-2025C5663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2819D7C-DD4A-8152-DAA3-81ECC6E1E962}"/>
              </a:ext>
            </a:extLst>
          </p:cNvPr>
          <p:cNvCxnSpPr>
            <a:cxnSpLocks/>
          </p:cNvCxnSpPr>
          <p:nvPr/>
        </p:nvCxnSpPr>
        <p:spPr>
          <a:xfrm>
            <a:off x="6047583" y="836712"/>
            <a:ext cx="0" cy="4627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0FDC732-000B-5751-695B-D51B72E8A7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16" y="1448780"/>
            <a:ext cx="4300640" cy="396044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6C90307-48C9-AEC3-19F3-81BF671E7FDA}"/>
              </a:ext>
            </a:extLst>
          </p:cNvPr>
          <p:cNvSpPr txBox="1"/>
          <p:nvPr/>
        </p:nvSpPr>
        <p:spPr bwMode="auto">
          <a:xfrm>
            <a:off x="834431" y="877367"/>
            <a:ext cx="430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Ideal</a:t>
            </a:r>
            <a:r>
              <a:rPr lang="en-GB" dirty="0"/>
              <a:t> AC network (balanced phases)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1ED8192-B7A3-DF50-2311-906F6BEE3C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0096" y="1465202"/>
            <a:ext cx="4243484" cy="394401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07F1D60-21EF-2BAF-A9BE-EEDDC0151467}"/>
              </a:ext>
            </a:extLst>
          </p:cNvPr>
          <p:cNvSpPr txBox="1"/>
          <p:nvPr/>
        </p:nvSpPr>
        <p:spPr bwMode="auto">
          <a:xfrm>
            <a:off x="6744071" y="877367"/>
            <a:ext cx="4459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Real</a:t>
            </a:r>
            <a:r>
              <a:rPr lang="en-GB" dirty="0"/>
              <a:t> AC network (unbalanced phases)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109E93F-070D-F6BC-F9E6-4414912C17CF}"/>
              </a:ext>
            </a:extLst>
          </p:cNvPr>
          <p:cNvSpPr txBox="1"/>
          <p:nvPr/>
        </p:nvSpPr>
        <p:spPr bwMode="auto">
          <a:xfrm>
            <a:off x="1847528" y="5813383"/>
            <a:ext cx="8496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100 Hz noise </a:t>
            </a:r>
            <a:r>
              <a:rPr lang="fr-FR" b="1" dirty="0" err="1"/>
              <a:t>comes</a:t>
            </a:r>
            <a:r>
              <a:rPr lang="fr-FR" b="1" dirty="0"/>
              <a:t> </a:t>
            </a:r>
            <a:r>
              <a:rPr lang="fr-FR" b="1" dirty="0" err="1"/>
              <a:t>from</a:t>
            </a:r>
            <a:r>
              <a:rPr lang="fr-FR" b="1" dirty="0"/>
              <a:t> the rectification of (</a:t>
            </a:r>
            <a:r>
              <a:rPr lang="fr-FR" b="1" dirty="0" err="1"/>
              <a:t>naturally</a:t>
            </a:r>
            <a:r>
              <a:rPr lang="fr-FR" b="1" dirty="0"/>
              <a:t>) </a:t>
            </a:r>
            <a:r>
              <a:rPr lang="fr-FR" b="1" dirty="0" err="1"/>
              <a:t>unbalanced</a:t>
            </a:r>
            <a:r>
              <a:rPr lang="fr-FR" b="1" dirty="0"/>
              <a:t> phases</a:t>
            </a:r>
            <a:endParaRPr lang="en-GB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C9ED4E-3AEC-74F3-86E8-F765BE8BA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2061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>
            <a:extLst>
              <a:ext uri="{FF2B5EF4-FFF2-40B4-BE49-F238E27FC236}">
                <a16:creationId xmlns:a16="http://schemas.microsoft.com/office/drawing/2014/main" id="{44D0ED85-1686-FF55-FD43-E161262464A4}"/>
              </a:ext>
            </a:extLst>
          </p:cNvPr>
          <p:cNvSpPr/>
          <p:nvPr/>
        </p:nvSpPr>
        <p:spPr>
          <a:xfrm>
            <a:off x="1302240" y="1733917"/>
            <a:ext cx="3425591" cy="3922752"/>
          </a:xfrm>
          <a:prstGeom prst="rect">
            <a:avLst/>
          </a:prstGeom>
          <a:solidFill>
            <a:srgbClr val="FF0000">
              <a:alpha val="6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537F5ACF-59B0-8862-97FD-F8592E056AA6}"/>
              </a:ext>
            </a:extLst>
          </p:cNvPr>
          <p:cNvSpPr/>
          <p:nvPr/>
        </p:nvSpPr>
        <p:spPr>
          <a:xfrm>
            <a:off x="5368872" y="1738496"/>
            <a:ext cx="4824536" cy="3922752"/>
          </a:xfrm>
          <a:prstGeom prst="rect">
            <a:avLst/>
          </a:prstGeom>
          <a:solidFill>
            <a:schemeClr val="bg1">
              <a:lumMod val="75000"/>
              <a:alpha val="6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9C2F3F-FEB4-7CFC-E9E3-F00B3B975EFA}"/>
              </a:ext>
            </a:extLst>
          </p:cNvPr>
          <p:cNvSpPr txBox="1">
            <a:spLocks/>
          </p:cNvSpPr>
          <p:nvPr/>
        </p:nvSpPr>
        <p:spPr bwMode="auto">
          <a:xfrm>
            <a:off x="114851" y="104077"/>
            <a:ext cx="11924012" cy="45562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How to eliminate theses ripples?</a:t>
            </a:r>
            <a:endParaRPr lang="en-GB" sz="3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E7B1D7-4470-0637-F455-35407B527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F280B1-88A8-7C35-654C-3A9C30504637}"/>
              </a:ext>
            </a:extLst>
          </p:cNvPr>
          <p:cNvSpPr txBox="1"/>
          <p:nvPr/>
        </p:nvSpPr>
        <p:spPr bwMode="auto">
          <a:xfrm>
            <a:off x="839416" y="764487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By </a:t>
            </a:r>
            <a:r>
              <a:rPr lang="fr-FR" dirty="0" err="1"/>
              <a:t>compensating</a:t>
            </a:r>
            <a:r>
              <a:rPr lang="fr-FR" dirty="0"/>
              <a:t> </a:t>
            </a:r>
            <a:r>
              <a:rPr lang="fr-FR" dirty="0" err="1"/>
              <a:t>them</a:t>
            </a:r>
            <a:r>
              <a:rPr lang="fr-FR" dirty="0"/>
              <a:t>!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D683B94-706E-DC69-A015-68309FF212A9}"/>
              </a:ext>
            </a:extLst>
          </p:cNvPr>
          <p:cNvSpPr/>
          <p:nvPr/>
        </p:nvSpPr>
        <p:spPr>
          <a:xfrm>
            <a:off x="8753237" y="1916832"/>
            <a:ext cx="1217093" cy="72008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rgbClr val="0070C0"/>
                </a:solidFill>
              </a:rPr>
              <a:t>V LOOP</a:t>
            </a:r>
          </a:p>
          <a:p>
            <a:pPr algn="ctr"/>
            <a:r>
              <a:rPr lang="fr-FR" sz="1400" b="1" dirty="0">
                <a:solidFill>
                  <a:srgbClr val="0070C0"/>
                </a:solidFill>
              </a:rPr>
              <a:t>+ FIRING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A41D925-463E-CAD1-56C9-70F2C25948FC}"/>
              </a:ext>
            </a:extLst>
          </p:cNvPr>
          <p:cNvSpPr/>
          <p:nvPr/>
        </p:nvSpPr>
        <p:spPr>
          <a:xfrm>
            <a:off x="7924611" y="2060848"/>
            <a:ext cx="468586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F70E305-C513-979D-4091-BEF0229F474A}"/>
              </a:ext>
            </a:extLst>
          </p:cNvPr>
          <p:cNvCxnSpPr>
            <a:stCxn id="12" idx="7"/>
            <a:endCxn id="12" idx="3"/>
          </p:cNvCxnSpPr>
          <p:nvPr/>
        </p:nvCxnSpPr>
        <p:spPr>
          <a:xfrm flipH="1">
            <a:off x="7993234" y="2124120"/>
            <a:ext cx="331340" cy="305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E6C82D9-5D57-C08B-E71C-68AE68A6A2F0}"/>
              </a:ext>
            </a:extLst>
          </p:cNvPr>
          <p:cNvCxnSpPr>
            <a:stCxn id="12" idx="1"/>
            <a:endCxn id="12" idx="5"/>
          </p:cNvCxnSpPr>
          <p:nvPr/>
        </p:nvCxnSpPr>
        <p:spPr>
          <a:xfrm>
            <a:off x="7993234" y="2124120"/>
            <a:ext cx="331340" cy="305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2FBBEFA0-D9D3-10F3-FA1D-CAC7A260D9E8}"/>
              </a:ext>
            </a:extLst>
          </p:cNvPr>
          <p:cNvSpPr/>
          <p:nvPr/>
        </p:nvSpPr>
        <p:spPr>
          <a:xfrm>
            <a:off x="6754214" y="2060496"/>
            <a:ext cx="468586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57FD2C5-DBB2-6623-A267-EA023D5466A7}"/>
              </a:ext>
            </a:extLst>
          </p:cNvPr>
          <p:cNvCxnSpPr>
            <a:stCxn id="17" idx="7"/>
            <a:endCxn id="17" idx="3"/>
          </p:cNvCxnSpPr>
          <p:nvPr/>
        </p:nvCxnSpPr>
        <p:spPr>
          <a:xfrm flipH="1">
            <a:off x="6822837" y="2123768"/>
            <a:ext cx="331340" cy="305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DACD7DA-42B8-E70F-21A1-38E3B780F64E}"/>
              </a:ext>
            </a:extLst>
          </p:cNvPr>
          <p:cNvCxnSpPr>
            <a:stCxn id="17" idx="1"/>
            <a:endCxn id="17" idx="5"/>
          </p:cNvCxnSpPr>
          <p:nvPr/>
        </p:nvCxnSpPr>
        <p:spPr>
          <a:xfrm>
            <a:off x="6822837" y="2123768"/>
            <a:ext cx="331340" cy="305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6F9CD9D-2163-E99F-4215-DEF901811B71}"/>
              </a:ext>
            </a:extLst>
          </p:cNvPr>
          <p:cNvCxnSpPr>
            <a:stCxn id="17" idx="2"/>
          </p:cNvCxnSpPr>
          <p:nvPr/>
        </p:nvCxnSpPr>
        <p:spPr>
          <a:xfrm flipH="1">
            <a:off x="5944925" y="2276520"/>
            <a:ext cx="809289" cy="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1977481-AE93-C71D-7853-FD8929732F51}"/>
              </a:ext>
            </a:extLst>
          </p:cNvPr>
          <p:cNvCxnSpPr>
            <a:stCxn id="17" idx="6"/>
            <a:endCxn id="12" idx="2"/>
          </p:cNvCxnSpPr>
          <p:nvPr/>
        </p:nvCxnSpPr>
        <p:spPr>
          <a:xfrm>
            <a:off x="7222800" y="2276520"/>
            <a:ext cx="701811" cy="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BFD41AC-D24B-5938-4DA2-D90BEA72E59C}"/>
              </a:ext>
            </a:extLst>
          </p:cNvPr>
          <p:cNvCxnSpPr>
            <a:cxnSpLocks/>
            <a:stCxn id="12" idx="6"/>
            <a:endCxn id="11" idx="1"/>
          </p:cNvCxnSpPr>
          <p:nvPr/>
        </p:nvCxnSpPr>
        <p:spPr>
          <a:xfrm>
            <a:off x="8393197" y="2276872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C6ECDB5-48B6-31A1-2EE0-E986597F9833}"/>
              </a:ext>
            </a:extLst>
          </p:cNvPr>
          <p:cNvCxnSpPr>
            <a:cxnSpLocks/>
            <a:stCxn id="17" idx="4"/>
          </p:cNvCxnSpPr>
          <p:nvPr/>
        </p:nvCxnSpPr>
        <p:spPr>
          <a:xfrm>
            <a:off x="6988507" y="2492544"/>
            <a:ext cx="0" cy="25728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535D3E3-779D-D044-CDEF-F2BAA0836C0A}"/>
              </a:ext>
            </a:extLst>
          </p:cNvPr>
          <p:cNvCxnSpPr>
            <a:cxnSpLocks/>
            <a:stCxn id="12" idx="4"/>
          </p:cNvCxnSpPr>
          <p:nvPr/>
        </p:nvCxnSpPr>
        <p:spPr>
          <a:xfrm>
            <a:off x="8158904" y="2492896"/>
            <a:ext cx="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F1BEBB5-0BA4-13A0-5F4E-015F12DA0753}"/>
              </a:ext>
            </a:extLst>
          </p:cNvPr>
          <p:cNvSpPr txBox="1"/>
          <p:nvPr/>
        </p:nvSpPr>
        <p:spPr bwMode="auto">
          <a:xfrm>
            <a:off x="5583614" y="2010994"/>
            <a:ext cx="13581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V REF </a:t>
            </a:r>
          </a:p>
          <a:p>
            <a:r>
              <a:rPr lang="fr-FR" sz="1400" dirty="0"/>
              <a:t>(</a:t>
            </a:r>
            <a:r>
              <a:rPr lang="fr-FR" sz="1400" dirty="0" err="1"/>
              <a:t>from</a:t>
            </a:r>
            <a:r>
              <a:rPr lang="fr-FR" sz="1400" dirty="0"/>
              <a:t> I LOOP)</a:t>
            </a:r>
            <a:endParaRPr lang="en-GB"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612A502-8E93-355F-BFF1-F371F02BBDD6}"/>
              </a:ext>
            </a:extLst>
          </p:cNvPr>
          <p:cNvSpPr txBox="1"/>
          <p:nvPr/>
        </p:nvSpPr>
        <p:spPr bwMode="auto">
          <a:xfrm>
            <a:off x="7766817" y="3042303"/>
            <a:ext cx="1115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V MEAS</a:t>
            </a:r>
            <a:endParaRPr lang="en-GB" sz="14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0A28DC8-CFB3-D9AB-C54B-65347615B1C6}"/>
              </a:ext>
            </a:extLst>
          </p:cNvPr>
          <p:cNvSpPr/>
          <p:nvPr/>
        </p:nvSpPr>
        <p:spPr>
          <a:xfrm>
            <a:off x="5620360" y="2852760"/>
            <a:ext cx="1053245" cy="72008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rgbClr val="0070C0"/>
                </a:solidFill>
              </a:rPr>
              <a:t>50 Hz </a:t>
            </a:r>
            <a:r>
              <a:rPr lang="fr-FR" sz="1400" b="1" dirty="0" err="1">
                <a:solidFill>
                  <a:srgbClr val="0070C0"/>
                </a:solidFill>
              </a:rPr>
              <a:t>Generator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8FA1542-52ED-E07A-FB40-56CE8FC18748}"/>
              </a:ext>
            </a:extLst>
          </p:cNvPr>
          <p:cNvSpPr/>
          <p:nvPr/>
        </p:nvSpPr>
        <p:spPr>
          <a:xfrm>
            <a:off x="5620360" y="3779044"/>
            <a:ext cx="1053245" cy="72008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rgbClr val="0070C0"/>
                </a:solidFill>
              </a:rPr>
              <a:t>100 Hz </a:t>
            </a:r>
            <a:r>
              <a:rPr lang="fr-FR" sz="1400" b="1" dirty="0" err="1">
                <a:solidFill>
                  <a:srgbClr val="0070C0"/>
                </a:solidFill>
              </a:rPr>
              <a:t>Generator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FA69A56-1A97-2F1F-E93C-BC2ED38ADB02}"/>
              </a:ext>
            </a:extLst>
          </p:cNvPr>
          <p:cNvSpPr/>
          <p:nvPr/>
        </p:nvSpPr>
        <p:spPr>
          <a:xfrm>
            <a:off x="5620360" y="4705328"/>
            <a:ext cx="1053245" cy="72008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rgbClr val="0070C0"/>
                </a:solidFill>
              </a:rPr>
              <a:t>150 Hz </a:t>
            </a:r>
            <a:r>
              <a:rPr lang="fr-FR" sz="1400" b="1" dirty="0" err="1">
                <a:solidFill>
                  <a:srgbClr val="0070C0"/>
                </a:solidFill>
              </a:rPr>
              <a:t>Generator</a:t>
            </a:r>
            <a:endParaRPr lang="en-GB" sz="1400" b="1" dirty="0">
              <a:solidFill>
                <a:srgbClr val="0070C0"/>
              </a:solidFill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51C1889-2F0D-EB97-A652-2B3FC0D9339F}"/>
              </a:ext>
            </a:extLst>
          </p:cNvPr>
          <p:cNvCxnSpPr>
            <a:cxnSpLocks/>
            <a:endCxn id="35" idx="3"/>
          </p:cNvCxnSpPr>
          <p:nvPr/>
        </p:nvCxnSpPr>
        <p:spPr>
          <a:xfrm flipH="1">
            <a:off x="6673605" y="5065368"/>
            <a:ext cx="3149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F566A42-A5AE-370B-6AA9-B2E88B761927}"/>
              </a:ext>
            </a:extLst>
          </p:cNvPr>
          <p:cNvCxnSpPr>
            <a:cxnSpLocks/>
            <a:stCxn id="34" idx="3"/>
          </p:cNvCxnSpPr>
          <p:nvPr/>
        </p:nvCxnSpPr>
        <p:spPr>
          <a:xfrm>
            <a:off x="6673605" y="4139084"/>
            <a:ext cx="3149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AC38558-9775-5082-ACDD-70A772B6AE01}"/>
              </a:ext>
            </a:extLst>
          </p:cNvPr>
          <p:cNvCxnSpPr>
            <a:cxnSpLocks/>
            <a:stCxn id="33" idx="3"/>
          </p:cNvCxnSpPr>
          <p:nvPr/>
        </p:nvCxnSpPr>
        <p:spPr>
          <a:xfrm>
            <a:off x="6673605" y="3212800"/>
            <a:ext cx="3149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BBCB7F0-9D9B-32E1-4D2A-C65E21889EC6}"/>
              </a:ext>
            </a:extLst>
          </p:cNvPr>
          <p:cNvCxnSpPr>
            <a:cxnSpLocks/>
          </p:cNvCxnSpPr>
          <p:nvPr/>
        </p:nvCxnSpPr>
        <p:spPr>
          <a:xfrm flipH="1">
            <a:off x="3359691" y="2996952"/>
            <a:ext cx="22606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32901BB4-979C-AC63-DDCB-1003957E6AEB}"/>
              </a:ext>
            </a:extLst>
          </p:cNvPr>
          <p:cNvCxnSpPr>
            <a:cxnSpLocks/>
          </p:cNvCxnSpPr>
          <p:nvPr/>
        </p:nvCxnSpPr>
        <p:spPr>
          <a:xfrm flipH="1">
            <a:off x="3358416" y="3350080"/>
            <a:ext cx="2260669" cy="69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FC072E8-BD2A-9CD7-56FD-EC9746A5171B}"/>
              </a:ext>
            </a:extLst>
          </p:cNvPr>
          <p:cNvCxnSpPr>
            <a:cxnSpLocks/>
          </p:cNvCxnSpPr>
          <p:nvPr/>
        </p:nvCxnSpPr>
        <p:spPr>
          <a:xfrm flipH="1">
            <a:off x="3359690" y="3974874"/>
            <a:ext cx="22593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2E7A891-F738-DF5A-81BB-F50A1848E16A}"/>
              </a:ext>
            </a:extLst>
          </p:cNvPr>
          <p:cNvCxnSpPr>
            <a:cxnSpLocks/>
          </p:cNvCxnSpPr>
          <p:nvPr/>
        </p:nvCxnSpPr>
        <p:spPr>
          <a:xfrm flipH="1">
            <a:off x="3358415" y="4334914"/>
            <a:ext cx="22606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BA91641-FB88-DE80-5AAE-15948AD1D6E5}"/>
              </a:ext>
            </a:extLst>
          </p:cNvPr>
          <p:cNvCxnSpPr>
            <a:cxnSpLocks/>
          </p:cNvCxnSpPr>
          <p:nvPr/>
        </p:nvCxnSpPr>
        <p:spPr>
          <a:xfrm flipH="1">
            <a:off x="3359690" y="4869160"/>
            <a:ext cx="22593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3DEEA85-E495-B85C-48DD-E21C6A630D89}"/>
              </a:ext>
            </a:extLst>
          </p:cNvPr>
          <p:cNvCxnSpPr>
            <a:cxnSpLocks/>
          </p:cNvCxnSpPr>
          <p:nvPr/>
        </p:nvCxnSpPr>
        <p:spPr>
          <a:xfrm flipH="1">
            <a:off x="3358415" y="5229200"/>
            <a:ext cx="22606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E310D6E9-78DF-45C1-4A31-5CC22685AFC0}"/>
              </a:ext>
            </a:extLst>
          </p:cNvPr>
          <p:cNvSpPr txBox="1"/>
          <p:nvPr/>
        </p:nvSpPr>
        <p:spPr bwMode="auto">
          <a:xfrm>
            <a:off x="3293388" y="2740275"/>
            <a:ext cx="1164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GAIN 50Hz</a:t>
            </a:r>
            <a:endParaRPr lang="en-GB" sz="14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B978750-8895-2072-AB32-17581391C377}"/>
              </a:ext>
            </a:extLst>
          </p:cNvPr>
          <p:cNvSpPr txBox="1"/>
          <p:nvPr/>
        </p:nvSpPr>
        <p:spPr bwMode="auto">
          <a:xfrm>
            <a:off x="3299094" y="3121223"/>
            <a:ext cx="1373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PHASE 50 Hz</a:t>
            </a:r>
            <a:endParaRPr lang="en-GB" sz="14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1AC1860-D5DB-2B9C-BE6C-CCC1D405DD4C}"/>
              </a:ext>
            </a:extLst>
          </p:cNvPr>
          <p:cNvSpPr txBox="1"/>
          <p:nvPr/>
        </p:nvSpPr>
        <p:spPr bwMode="auto">
          <a:xfrm>
            <a:off x="3293388" y="3720589"/>
            <a:ext cx="12990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GAIN 100 Hz</a:t>
            </a:r>
            <a:endParaRPr lang="en-GB" sz="14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9F605C8-37D6-96E5-6B23-F4D6630DE839}"/>
              </a:ext>
            </a:extLst>
          </p:cNvPr>
          <p:cNvSpPr txBox="1"/>
          <p:nvPr/>
        </p:nvSpPr>
        <p:spPr bwMode="auto">
          <a:xfrm>
            <a:off x="3299094" y="4101085"/>
            <a:ext cx="1491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PHASE 100 Hz</a:t>
            </a:r>
            <a:endParaRPr lang="en-GB" sz="14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277C738-01F1-80BF-286B-DCCE9C9E674A}"/>
              </a:ext>
            </a:extLst>
          </p:cNvPr>
          <p:cNvSpPr txBox="1"/>
          <p:nvPr/>
        </p:nvSpPr>
        <p:spPr bwMode="auto">
          <a:xfrm>
            <a:off x="3287682" y="4624563"/>
            <a:ext cx="1385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GAIN 150 Hz</a:t>
            </a:r>
            <a:endParaRPr lang="en-GB" sz="14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470532D-A03E-2FD9-BA10-45E46DF2DE3C}"/>
              </a:ext>
            </a:extLst>
          </p:cNvPr>
          <p:cNvSpPr txBox="1"/>
          <p:nvPr/>
        </p:nvSpPr>
        <p:spPr bwMode="auto">
          <a:xfrm>
            <a:off x="3293388" y="4993431"/>
            <a:ext cx="1481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PHASE 150 Hz</a:t>
            </a:r>
            <a:endParaRPr lang="en-GB" sz="1400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ED32C05-6904-A4A3-C194-35B3AA334FBE}"/>
              </a:ext>
            </a:extLst>
          </p:cNvPr>
          <p:cNvSpPr/>
          <p:nvPr/>
        </p:nvSpPr>
        <p:spPr>
          <a:xfrm>
            <a:off x="1631504" y="2788721"/>
            <a:ext cx="1707485" cy="263668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rgbClr val="0070C0"/>
                </a:solidFill>
              </a:rPr>
              <a:t>HARMONICS COMPENSATION ALGORITHM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FD1419D-D7DF-EB32-63C0-02B9762A0C74}"/>
              </a:ext>
            </a:extLst>
          </p:cNvPr>
          <p:cNvSpPr txBox="1"/>
          <p:nvPr/>
        </p:nvSpPr>
        <p:spPr bwMode="auto">
          <a:xfrm>
            <a:off x="7173674" y="2018826"/>
            <a:ext cx="9533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V REF*</a:t>
            </a:r>
            <a:endParaRPr lang="en-GB" sz="1400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8E957B7-53FB-2937-F8FB-D5C6E3C40040}"/>
              </a:ext>
            </a:extLst>
          </p:cNvPr>
          <p:cNvSpPr/>
          <p:nvPr/>
        </p:nvSpPr>
        <p:spPr>
          <a:xfrm>
            <a:off x="10409432" y="1916480"/>
            <a:ext cx="1447208" cy="72008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rgbClr val="0070C0"/>
                </a:solidFill>
              </a:rPr>
              <a:t>POWER CONVERTER</a:t>
            </a:r>
            <a:endParaRPr lang="en-GB" sz="1400" b="1" dirty="0">
              <a:solidFill>
                <a:srgbClr val="0070C0"/>
              </a:solidFill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527C16D-A520-BD6D-A24C-51B7A8ABF03D}"/>
              </a:ext>
            </a:extLst>
          </p:cNvPr>
          <p:cNvCxnSpPr>
            <a:cxnSpLocks/>
            <a:stCxn id="11" idx="3"/>
            <a:endCxn id="61" idx="1"/>
          </p:cNvCxnSpPr>
          <p:nvPr/>
        </p:nvCxnSpPr>
        <p:spPr>
          <a:xfrm flipV="1">
            <a:off x="9970330" y="2276520"/>
            <a:ext cx="439102" cy="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D8467BA3-65F1-1051-8789-9553BFA6A3FF}"/>
              </a:ext>
            </a:extLst>
          </p:cNvPr>
          <p:cNvSpPr txBox="1"/>
          <p:nvPr/>
        </p:nvSpPr>
        <p:spPr bwMode="auto">
          <a:xfrm>
            <a:off x="5368872" y="1340768"/>
            <a:ext cx="2304256" cy="368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FGC Class 63</a:t>
            </a:r>
            <a:endParaRPr lang="en-GB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FBE0AAB-74E8-CE17-2217-39F4C60D38AA}"/>
              </a:ext>
            </a:extLst>
          </p:cNvPr>
          <p:cNvSpPr txBox="1"/>
          <p:nvPr/>
        </p:nvSpPr>
        <p:spPr bwMode="auto">
          <a:xfrm>
            <a:off x="1275656" y="1365188"/>
            <a:ext cx="2304256" cy="368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OP Tools</a:t>
            </a:r>
            <a:endParaRPr lang="en-GB" dirty="0"/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D9533A33-E6DE-C027-E587-80BF8A92E4D8}"/>
              </a:ext>
            </a:extLst>
          </p:cNvPr>
          <p:cNvCxnSpPr>
            <a:cxnSpLocks/>
            <a:stCxn id="58" idx="1"/>
          </p:cNvCxnSpPr>
          <p:nvPr/>
        </p:nvCxnSpPr>
        <p:spPr>
          <a:xfrm flipH="1">
            <a:off x="1199456" y="4107062"/>
            <a:ext cx="432048" cy="0"/>
          </a:xfrm>
          <a:prstGeom prst="line">
            <a:avLst/>
          </a:prstGeom>
          <a:ln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>
            <a:extLst>
              <a:ext uri="{FF2B5EF4-FFF2-40B4-BE49-F238E27FC236}">
                <a16:creationId xmlns:a16="http://schemas.microsoft.com/office/drawing/2014/main" id="{B2114E2A-5C76-3EDE-23C6-172B4EA89D18}"/>
              </a:ext>
            </a:extLst>
          </p:cNvPr>
          <p:cNvSpPr/>
          <p:nvPr/>
        </p:nvSpPr>
        <p:spPr>
          <a:xfrm>
            <a:off x="126563" y="3380294"/>
            <a:ext cx="695123" cy="55276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rgbClr val="00B050"/>
                </a:solidFill>
              </a:rPr>
              <a:t>BSI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A9CC612C-4C0C-AD3F-768B-5864C25C8D83}"/>
              </a:ext>
            </a:extLst>
          </p:cNvPr>
          <p:cNvSpPr/>
          <p:nvPr/>
        </p:nvSpPr>
        <p:spPr>
          <a:xfrm>
            <a:off x="119336" y="4264073"/>
            <a:ext cx="695123" cy="552762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rgbClr val="7030A0"/>
                </a:solidFill>
              </a:rPr>
              <a:t>DCCT</a:t>
            </a:r>
            <a:endParaRPr lang="en-GB" sz="1400" b="1" dirty="0">
              <a:solidFill>
                <a:srgbClr val="7030A0"/>
              </a:solidFill>
            </a:endParaRPr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F715B177-AFE1-BF9F-CAC3-9880497A4F2F}"/>
              </a:ext>
            </a:extLst>
          </p:cNvPr>
          <p:cNvCxnSpPr>
            <a:cxnSpLocks/>
            <a:stCxn id="103" idx="3"/>
          </p:cNvCxnSpPr>
          <p:nvPr/>
        </p:nvCxnSpPr>
        <p:spPr>
          <a:xfrm>
            <a:off x="821686" y="3656675"/>
            <a:ext cx="264530" cy="0"/>
          </a:xfrm>
          <a:prstGeom prst="line">
            <a:avLst/>
          </a:prstGeom>
          <a:ln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9E3AFD33-68FC-68F4-C5C3-B24429FB02A6}"/>
              </a:ext>
            </a:extLst>
          </p:cNvPr>
          <p:cNvCxnSpPr>
            <a:cxnSpLocks/>
          </p:cNvCxnSpPr>
          <p:nvPr/>
        </p:nvCxnSpPr>
        <p:spPr>
          <a:xfrm>
            <a:off x="839416" y="4581128"/>
            <a:ext cx="264530" cy="0"/>
          </a:xfrm>
          <a:prstGeom prst="line">
            <a:avLst/>
          </a:prstGeom>
          <a:ln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F370408E-3F46-D55D-B1CC-A572D5B6F2AC}"/>
              </a:ext>
            </a:extLst>
          </p:cNvPr>
          <p:cNvCxnSpPr/>
          <p:nvPr/>
        </p:nvCxnSpPr>
        <p:spPr>
          <a:xfrm flipH="1" flipV="1">
            <a:off x="1086216" y="3656675"/>
            <a:ext cx="113240" cy="4444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E3D0850F-8F6E-1925-05CE-09508F8087CF}"/>
              </a:ext>
            </a:extLst>
          </p:cNvPr>
          <p:cNvSpPr txBox="1"/>
          <p:nvPr/>
        </p:nvSpPr>
        <p:spPr bwMode="auto">
          <a:xfrm>
            <a:off x="2593031" y="5838788"/>
            <a:ext cx="6768752" cy="383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rgbClr val="00B050"/>
                </a:solidFill>
              </a:rPr>
              <a:t>Compensating</a:t>
            </a:r>
            <a:r>
              <a:rPr lang="fr-FR" b="1" dirty="0">
                <a:solidFill>
                  <a:srgbClr val="00B050"/>
                </a:solidFill>
              </a:rPr>
              <a:t> BEAM noise </a:t>
            </a:r>
            <a:r>
              <a:rPr lang="fr-FR" dirty="0"/>
              <a:t>VS. </a:t>
            </a:r>
            <a:r>
              <a:rPr lang="fr-FR" b="1" dirty="0" err="1">
                <a:solidFill>
                  <a:srgbClr val="7030A0"/>
                </a:solidFill>
              </a:rPr>
              <a:t>Compensating</a:t>
            </a:r>
            <a:r>
              <a:rPr lang="fr-FR" b="1" dirty="0">
                <a:solidFill>
                  <a:srgbClr val="7030A0"/>
                </a:solidFill>
              </a:rPr>
              <a:t> DCCT noise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4004DA-B773-AB08-5AA6-02566F050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8743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 graph of different colors and numbers&#10;&#10;Description automatically generated with medium confidence">
            <a:extLst>
              <a:ext uri="{FF2B5EF4-FFF2-40B4-BE49-F238E27FC236}">
                <a16:creationId xmlns:a16="http://schemas.microsoft.com/office/drawing/2014/main" id="{8ADB3610-74BF-8ED4-4CB2-C3ED1F3BEC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09190" y="1592263"/>
            <a:ext cx="7373622" cy="46085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E7B1D7-4470-0637-F455-35407B527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>
                <a:latin typeface="+mn-lt"/>
                <a:ea typeface="+mn-ea"/>
                <a:cs typeface="+mn-cs"/>
              </a:rPr>
              <a:t>Power Converters Noise and Regulation</a:t>
            </a: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9AC068-AC89-053D-D761-54391D1A479D}"/>
              </a:ext>
            </a:extLst>
          </p:cNvPr>
          <p:cNvSpPr txBox="1"/>
          <p:nvPr/>
        </p:nvSpPr>
        <p:spPr bwMode="auto">
          <a:xfrm>
            <a:off x="695400" y="1087479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Intensity increased </a:t>
            </a:r>
            <a:r>
              <a:rPr lang="en-GB" b="1" dirty="0"/>
              <a:t>by 15-20% </a:t>
            </a:r>
            <a:r>
              <a:rPr lang="en-GB" dirty="0"/>
              <a:t>for LHC ion beams at injection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ED20313-0DB9-CDEF-653B-3532851F2FB1}"/>
              </a:ext>
            </a:extLst>
          </p:cNvPr>
          <p:cNvSpPr txBox="1">
            <a:spLocks/>
          </p:cNvSpPr>
          <p:nvPr/>
        </p:nvSpPr>
        <p:spPr bwMode="auto">
          <a:xfrm>
            <a:off x="114851" y="104077"/>
            <a:ext cx="11924012" cy="45562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  <a:defRPr/>
            </a:pPr>
            <a:r>
              <a:rPr lang="en-US" sz="3200" b="1" dirty="0">
                <a:latin typeface="+mj-lt"/>
                <a:ea typeface="+mj-ea"/>
                <a:cs typeface="+mj-cs"/>
              </a:rPr>
              <a:t>Benefits of the compensation - Example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59760F-FC57-DF6E-39D5-6168B3EA0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6BB1FB-CCE0-F6A8-F8E1-AB22D2893C4F}"/>
              </a:ext>
            </a:extLst>
          </p:cNvPr>
          <p:cNvSpPr txBox="1"/>
          <p:nvPr/>
        </p:nvSpPr>
        <p:spPr bwMode="auto">
          <a:xfrm>
            <a:off x="7600757" y="5831443"/>
            <a:ext cx="40398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Courtesy of Hannes Bartosik [BE-ABP]</a:t>
            </a:r>
          </a:p>
        </p:txBody>
      </p:sp>
    </p:spTree>
    <p:extLst>
      <p:ext uri="{BB962C8B-B14F-4D97-AF65-F5344CB8AC3E}">
        <p14:creationId xmlns:p14="http://schemas.microsoft.com/office/powerpoint/2010/main" val="21407627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E409E97F-63AC-E191-2FD7-CDFF6C656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3275" y="1055701"/>
            <a:ext cx="5787008" cy="3472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9C2F3F-FEB4-7CFC-E9E3-F00B3B975EFA}"/>
              </a:ext>
            </a:extLst>
          </p:cNvPr>
          <p:cNvSpPr txBox="1">
            <a:spLocks/>
          </p:cNvSpPr>
          <p:nvPr/>
        </p:nvSpPr>
        <p:spPr bwMode="auto">
          <a:xfrm>
            <a:off x="114851" y="104077"/>
            <a:ext cx="11924012" cy="45562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Confirmation in 2025</a:t>
            </a:r>
            <a:endParaRPr lang="en-GB" sz="3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E7B1D7-4470-0637-F455-35407B527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F280B1-88A8-7C35-654C-3A9C30504637}"/>
              </a:ext>
            </a:extLst>
          </p:cNvPr>
          <p:cNvSpPr txBox="1"/>
          <p:nvPr/>
        </p:nvSpPr>
        <p:spPr bwMode="auto">
          <a:xfrm>
            <a:off x="479376" y="764704"/>
            <a:ext cx="1000911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Promising</a:t>
            </a:r>
            <a:r>
              <a:rPr lang="fr-FR" dirty="0"/>
              <a:t> </a:t>
            </a:r>
            <a:r>
              <a:rPr lang="fr-FR" dirty="0" err="1"/>
              <a:t>results</a:t>
            </a:r>
            <a:r>
              <a:rPr lang="fr-FR" dirty="0"/>
              <a:t> (</a:t>
            </a:r>
            <a:r>
              <a:rPr lang="fr-FR" dirty="0" err="1"/>
              <a:t>just</a:t>
            </a:r>
            <a:r>
              <a:rPr lang="fr-FR" dirty="0"/>
              <a:t> </a:t>
            </a:r>
            <a:r>
              <a:rPr lang="fr-FR" dirty="0" err="1"/>
              <a:t>before</a:t>
            </a:r>
            <a:r>
              <a:rPr lang="fr-FR" dirty="0"/>
              <a:t> the YETS…)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In 2025 Compensation </a:t>
            </a:r>
            <a:r>
              <a:rPr lang="fr-FR" dirty="0" err="1"/>
              <a:t>also</a:t>
            </a:r>
            <a:r>
              <a:rPr lang="fr-FR" dirty="0"/>
              <a:t> </a:t>
            </a:r>
            <a:r>
              <a:rPr lang="fr-FR" dirty="0" err="1"/>
              <a:t>available</a:t>
            </a:r>
            <a:r>
              <a:rPr lang="fr-FR" dirty="0"/>
              <a:t> in </a:t>
            </a:r>
            <a:r>
              <a:rPr lang="fr-FR" b="1" dirty="0"/>
              <a:t>MBI</a:t>
            </a:r>
            <a:r>
              <a:rPr lang="fr-FR" dirty="0"/>
              <a:t> (</a:t>
            </a:r>
            <a:r>
              <a:rPr lang="fr-FR" dirty="0" err="1"/>
              <a:t>See</a:t>
            </a:r>
            <a:r>
              <a:rPr lang="fr-FR" dirty="0"/>
              <a:t> </a:t>
            </a:r>
            <a:r>
              <a:rPr lang="fr-FR" dirty="0">
                <a:hlinkClick r:id="rId3"/>
              </a:rPr>
              <a:t>https://indico.cern.ch/event/1447498/</a:t>
            </a:r>
            <a:r>
              <a:rPr lang="fr-FR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Questions to </a:t>
            </a:r>
            <a:r>
              <a:rPr lang="fr-FR" dirty="0" err="1"/>
              <a:t>answer</a:t>
            </a:r>
            <a:r>
              <a:rPr lang="fr-FR" dirty="0"/>
              <a:t> 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b="1" dirty="0"/>
              <a:t>Is </a:t>
            </a:r>
            <a:r>
              <a:rPr lang="fr-FR" b="1" dirty="0" err="1"/>
              <a:t>it</a:t>
            </a:r>
            <a:r>
              <a:rPr lang="fr-FR" b="1" dirty="0"/>
              <a:t> </a:t>
            </a:r>
            <a:r>
              <a:rPr lang="fr-FR" b="1" dirty="0" err="1"/>
              <a:t>sufficient</a:t>
            </a:r>
            <a:r>
              <a:rPr lang="fr-FR" b="1" dirty="0"/>
              <a:t> to </a:t>
            </a:r>
            <a:r>
              <a:rPr lang="fr-FR" b="1" dirty="0" err="1"/>
              <a:t>compensate</a:t>
            </a:r>
            <a:r>
              <a:rPr lang="fr-FR" b="1" dirty="0"/>
              <a:t> the noise on MBI, QF and QD?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b="1" dirty="0"/>
              <a:t>Effective compensation on the </a:t>
            </a:r>
            <a:r>
              <a:rPr lang="fr-FR" b="1" dirty="0" err="1"/>
              <a:t>beam</a:t>
            </a:r>
            <a:r>
              <a:rPr lang="fr-FR" b="1" dirty="0"/>
              <a:t> </a:t>
            </a:r>
            <a:r>
              <a:rPr lang="fr-FR" b="1" dirty="0" err="1"/>
              <a:t>still</a:t>
            </a:r>
            <a:r>
              <a:rPr lang="fr-FR" b="1" dirty="0"/>
              <a:t> </a:t>
            </a:r>
            <a:r>
              <a:rPr lang="fr-FR" b="1" dirty="0" err="1"/>
              <a:t>required</a:t>
            </a:r>
            <a:r>
              <a:rPr lang="fr-FR" b="1" dirty="0"/>
              <a:t>?</a:t>
            </a:r>
            <a:endParaRPr lang="fr-F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11AF8E-A2B5-DF17-8355-3D6F40206D42}"/>
              </a:ext>
            </a:extLst>
          </p:cNvPr>
          <p:cNvSpPr txBox="1"/>
          <p:nvPr/>
        </p:nvSpPr>
        <p:spPr bwMode="auto">
          <a:xfrm>
            <a:off x="8640283" y="2204864"/>
            <a:ext cx="33985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Compensation stable for &gt; 48h 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8DC484-367B-BDB0-8862-6E204731F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6842BD-A6AA-CED6-5675-D62D1A726338}"/>
              </a:ext>
            </a:extLst>
          </p:cNvPr>
          <p:cNvSpPr txBox="1"/>
          <p:nvPr/>
        </p:nvSpPr>
        <p:spPr bwMode="auto">
          <a:xfrm>
            <a:off x="8378145" y="3501008"/>
            <a:ext cx="3813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Courtesy of Hannes Bartosik [BE-ABP]</a:t>
            </a:r>
          </a:p>
        </p:txBody>
      </p:sp>
    </p:spTree>
    <p:extLst>
      <p:ext uri="{BB962C8B-B14F-4D97-AF65-F5344CB8AC3E}">
        <p14:creationId xmlns:p14="http://schemas.microsoft.com/office/powerpoint/2010/main" val="12927201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51" y="104077"/>
            <a:ext cx="11924012" cy="455620"/>
          </a:xfrm>
        </p:spPr>
        <p:txBody>
          <a:bodyPr>
            <a:normAutofit/>
          </a:bodyPr>
          <a:lstStyle/>
          <a:p>
            <a:r>
              <a:rPr lang="fr-FR" sz="3200" dirty="0"/>
              <a:t>C</a:t>
            </a:r>
            <a:r>
              <a:rPr lang="en-GB" sz="3200" dirty="0" err="1"/>
              <a:t>ontent</a:t>
            </a:r>
            <a:endParaRPr lang="en-GB" sz="3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9F3CC3-77C3-131E-E16D-8C63136A8C39}"/>
              </a:ext>
            </a:extLst>
          </p:cNvPr>
          <p:cNvSpPr txBox="1"/>
          <p:nvPr/>
        </p:nvSpPr>
        <p:spPr>
          <a:xfrm>
            <a:off x="551384" y="1484784"/>
            <a:ext cx="950505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+mj-lt"/>
              <a:buAutoNum type="arabicPeriod"/>
            </a:pPr>
            <a:r>
              <a:rPr lang="en-GB" sz="2400" dirty="0"/>
              <a:t>SPS main power converters overview</a:t>
            </a:r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r>
              <a:rPr lang="en-GB" sz="2400" dirty="0"/>
              <a:t>SPS mains ripple and compensation measures</a:t>
            </a:r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r>
              <a:rPr lang="en-GB" sz="2400" b="1" dirty="0"/>
              <a:t>Regulation overshoots and possible mitigations </a:t>
            </a:r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r>
              <a:rPr lang="en-GB" sz="2400" dirty="0"/>
              <a:t>Current glitches and improved diagnostics</a:t>
            </a:r>
          </a:p>
          <a:p>
            <a:endParaRPr lang="en-GB" sz="2400" dirty="0"/>
          </a:p>
          <a:p>
            <a:pPr marL="380990" indent="-38099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380990" indent="-380990">
              <a:buFont typeface="Wingdings" panose="05000000000000000000" pitchFamily="2" charset="2"/>
              <a:buChar char="Ø"/>
            </a:pPr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79EAD4-A6CD-B760-3F56-379176E7B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Power Converters Noise and Regulation</a:t>
            </a:r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18B3D29-931C-AF37-07D8-DFA36E3FF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1885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C2F3F-FEB4-7CFC-E9E3-F00B3B975EFA}"/>
              </a:ext>
            </a:extLst>
          </p:cNvPr>
          <p:cNvSpPr txBox="1">
            <a:spLocks/>
          </p:cNvSpPr>
          <p:nvPr/>
        </p:nvSpPr>
        <p:spPr bwMode="auto">
          <a:xfrm>
            <a:off x="114851" y="104077"/>
            <a:ext cx="11924012" cy="45562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err="1"/>
              <a:t>Auto-tune</a:t>
            </a:r>
            <a:r>
              <a:rPr lang="fr-FR" sz="3200" dirty="0"/>
              <a:t> </a:t>
            </a:r>
            <a:r>
              <a:rPr lang="fr-FR" sz="3200" dirty="0" err="1"/>
              <a:t>overshoots</a:t>
            </a:r>
            <a:r>
              <a:rPr lang="fr-FR" sz="3200" dirty="0"/>
              <a:t> – April 2024</a:t>
            </a:r>
            <a:endParaRPr lang="en-GB" sz="3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E7B1D7-4470-0637-F455-35407B527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pic>
        <p:nvPicPr>
          <p:cNvPr id="1026" name="Picture 3">
            <a:extLst>
              <a:ext uri="{FF2B5EF4-FFF2-40B4-BE49-F238E27FC236}">
                <a16:creationId xmlns:a16="http://schemas.microsoft.com/office/drawing/2014/main" id="{FFB4F6BA-F409-00F9-4451-2D24EB6881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640" y="1124744"/>
            <a:ext cx="5781675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44CD5C0-36F9-B215-43BB-40E8313011A2}"/>
              </a:ext>
            </a:extLst>
          </p:cNvPr>
          <p:cNvSpPr txBox="1"/>
          <p:nvPr/>
        </p:nvSpPr>
        <p:spPr bwMode="auto">
          <a:xfrm>
            <a:off x="479375" y="764704"/>
            <a:ext cx="7940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Current</a:t>
            </a:r>
            <a:r>
              <a:rPr lang="fr-FR" dirty="0"/>
              <a:t> </a:t>
            </a:r>
            <a:r>
              <a:rPr lang="fr-FR" dirty="0" err="1"/>
              <a:t>response</a:t>
            </a:r>
            <a:r>
              <a:rPr lang="fr-FR" dirty="0"/>
              <a:t> to a 170 mA </a:t>
            </a:r>
            <a:r>
              <a:rPr lang="fr-FR" dirty="0" err="1"/>
              <a:t>auto-tune</a:t>
            </a:r>
            <a:r>
              <a:rPr lang="fr-FR" dirty="0"/>
              <a:t> </a:t>
            </a:r>
            <a:r>
              <a:rPr lang="fr-FR" dirty="0" err="1"/>
              <a:t>step</a:t>
            </a:r>
            <a:r>
              <a:rPr lang="fr-FR" dirty="0"/>
              <a:t> (</a:t>
            </a:r>
            <a:r>
              <a:rPr lang="fr-FR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pink</a:t>
            </a:r>
            <a:r>
              <a:rPr lang="fr-FR" dirty="0"/>
              <a:t>/</a:t>
            </a:r>
            <a:r>
              <a:rPr lang="fr-FR" dirty="0">
                <a:solidFill>
                  <a:srgbClr val="00B050"/>
                </a:solidFill>
              </a:rPr>
              <a:t>green</a:t>
            </a:r>
            <a:r>
              <a:rPr lang="fr-FR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16857D-10BC-6F69-FBAF-F7E5FC9E1523}"/>
              </a:ext>
            </a:extLst>
          </p:cNvPr>
          <p:cNvSpPr txBox="1"/>
          <p:nvPr/>
        </p:nvSpPr>
        <p:spPr bwMode="auto">
          <a:xfrm>
            <a:off x="5139813" y="1353736"/>
            <a:ext cx="376449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rgbClr val="00B050"/>
                </a:solidFill>
              </a:rPr>
              <a:t>Response</a:t>
            </a:r>
            <a:r>
              <a:rPr lang="fr-FR" dirty="0">
                <a:solidFill>
                  <a:srgbClr val="00B050"/>
                </a:solidFill>
              </a:rPr>
              <a:t> to </a:t>
            </a:r>
            <a:r>
              <a:rPr lang="fr-FR" dirty="0" err="1">
                <a:solidFill>
                  <a:srgbClr val="00B050"/>
                </a:solidFill>
              </a:rPr>
              <a:t>unfiltered</a:t>
            </a:r>
            <a:r>
              <a:rPr lang="fr-FR" dirty="0">
                <a:solidFill>
                  <a:srgbClr val="00B050"/>
                </a:solidFill>
              </a:rPr>
              <a:t> </a:t>
            </a:r>
            <a:r>
              <a:rPr lang="fr-FR" dirty="0" err="1">
                <a:solidFill>
                  <a:srgbClr val="00B050"/>
                </a:solidFill>
              </a:rPr>
              <a:t>step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F9780D0-33E2-D7C7-8801-7CC6BFAB0186}"/>
              </a:ext>
            </a:extLst>
          </p:cNvPr>
          <p:cNvCxnSpPr/>
          <p:nvPr/>
        </p:nvCxnSpPr>
        <p:spPr>
          <a:xfrm flipH="1">
            <a:off x="5231904" y="1604993"/>
            <a:ext cx="360040" cy="20436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287FF6E-A007-9875-3709-9BDCEC80EB21}"/>
              </a:ext>
            </a:extLst>
          </p:cNvPr>
          <p:cNvSpPr txBox="1"/>
          <p:nvPr/>
        </p:nvSpPr>
        <p:spPr bwMode="auto">
          <a:xfrm>
            <a:off x="4655840" y="4230187"/>
            <a:ext cx="376449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rgbClr val="0070C0"/>
                </a:solidFill>
              </a:rPr>
              <a:t>Response</a:t>
            </a:r>
            <a:r>
              <a:rPr lang="fr-FR" dirty="0">
                <a:solidFill>
                  <a:srgbClr val="0070C0"/>
                </a:solidFill>
              </a:rPr>
              <a:t> to </a:t>
            </a:r>
            <a:r>
              <a:rPr lang="fr-FR" dirty="0" err="1">
                <a:solidFill>
                  <a:srgbClr val="0070C0"/>
                </a:solidFill>
              </a:rPr>
              <a:t>filtered</a:t>
            </a:r>
            <a:r>
              <a:rPr lang="fr-FR" dirty="0">
                <a:solidFill>
                  <a:srgbClr val="0070C0"/>
                </a:solidFill>
              </a:rPr>
              <a:t> </a:t>
            </a:r>
            <a:r>
              <a:rPr lang="fr-FR" dirty="0" err="1">
                <a:solidFill>
                  <a:srgbClr val="0070C0"/>
                </a:solidFill>
              </a:rPr>
              <a:t>step</a:t>
            </a:r>
            <a:endParaRPr lang="en-GB" dirty="0">
              <a:solidFill>
                <a:srgbClr val="0070C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FAECE4C-2C5E-3DB4-02C5-116E3D79CE2C}"/>
              </a:ext>
            </a:extLst>
          </p:cNvPr>
          <p:cNvCxnSpPr>
            <a:cxnSpLocks/>
          </p:cNvCxnSpPr>
          <p:nvPr/>
        </p:nvCxnSpPr>
        <p:spPr>
          <a:xfrm flipH="1" flipV="1">
            <a:off x="4799856" y="4025824"/>
            <a:ext cx="303833" cy="396543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F648335-00BB-BD96-FDD8-4AB4419C147B}"/>
              </a:ext>
            </a:extLst>
          </p:cNvPr>
          <p:cNvSpPr txBox="1"/>
          <p:nvPr/>
        </p:nvSpPr>
        <p:spPr bwMode="auto">
          <a:xfrm>
            <a:off x="2260433" y="5862069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Issue </a:t>
            </a:r>
            <a:r>
              <a:rPr lang="fr-FR" b="1" dirty="0" err="1"/>
              <a:t>fixed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1st </a:t>
            </a:r>
            <a:r>
              <a:rPr lang="fr-FR" dirty="0" err="1"/>
              <a:t>order</a:t>
            </a:r>
            <a:r>
              <a:rPr lang="fr-FR" dirty="0"/>
              <a:t> </a:t>
            </a:r>
            <a:r>
              <a:rPr lang="fr-FR" dirty="0" err="1"/>
              <a:t>filter</a:t>
            </a:r>
            <a:r>
              <a:rPr lang="fr-FR" dirty="0"/>
              <a:t> on </a:t>
            </a:r>
            <a:r>
              <a:rPr lang="fr-FR" dirty="0" err="1"/>
              <a:t>autotune</a:t>
            </a:r>
            <a:r>
              <a:rPr lang="fr-FR" dirty="0"/>
              <a:t> </a:t>
            </a:r>
            <a:r>
              <a:rPr lang="fr-FR" dirty="0" err="1"/>
              <a:t>step</a:t>
            </a:r>
            <a:r>
              <a:rPr lang="fr-FR" dirty="0"/>
              <a:t> (</a:t>
            </a:r>
            <a:r>
              <a:rPr lang="fr-FR" dirty="0" err="1">
                <a:solidFill>
                  <a:srgbClr val="FF0000"/>
                </a:solidFill>
              </a:rPr>
              <a:t>red</a:t>
            </a:r>
            <a:r>
              <a:rPr lang="fr-FR" dirty="0"/>
              <a:t>/</a:t>
            </a:r>
            <a:r>
              <a:rPr lang="fr-FR" dirty="0" err="1">
                <a:solidFill>
                  <a:srgbClr val="0070C0"/>
                </a:solidFill>
              </a:rPr>
              <a:t>blue</a:t>
            </a:r>
            <a:r>
              <a:rPr lang="fr-FR" dirty="0"/>
              <a:t>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C706E8-1A31-52AB-DDDD-F93D914DA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545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51" y="104076"/>
            <a:ext cx="11924012" cy="732635"/>
          </a:xfrm>
        </p:spPr>
        <p:txBody>
          <a:bodyPr>
            <a:normAutofit/>
          </a:bodyPr>
          <a:lstStyle/>
          <a:p>
            <a:r>
              <a:rPr lang="fr-FR" sz="3200" dirty="0"/>
              <a:t>C</a:t>
            </a:r>
            <a:r>
              <a:rPr lang="en-GB" sz="3200" dirty="0" err="1"/>
              <a:t>ontent</a:t>
            </a:r>
            <a:endParaRPr lang="en-GB" sz="3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9F3CC3-77C3-131E-E16D-8C63136A8C39}"/>
              </a:ext>
            </a:extLst>
          </p:cNvPr>
          <p:cNvSpPr txBox="1"/>
          <p:nvPr/>
        </p:nvSpPr>
        <p:spPr>
          <a:xfrm>
            <a:off x="551384" y="1484784"/>
            <a:ext cx="950505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+mj-lt"/>
              <a:buAutoNum type="arabicPeriod"/>
            </a:pPr>
            <a:r>
              <a:rPr lang="en-GB" sz="2400" dirty="0"/>
              <a:t>SPS main power converters overview</a:t>
            </a:r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r>
              <a:rPr lang="en-GB" sz="2400" dirty="0"/>
              <a:t>SPS mains ripple and compensation measures</a:t>
            </a:r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r>
              <a:rPr lang="en-GB" sz="2400" dirty="0"/>
              <a:t>Regulation overshoots and possible mitigations </a:t>
            </a:r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r>
              <a:rPr lang="en-GB" sz="2400" dirty="0"/>
              <a:t>Current glitches and improved diagnostics</a:t>
            </a:r>
          </a:p>
          <a:p>
            <a:endParaRPr lang="en-GB" sz="2400" dirty="0"/>
          </a:p>
          <a:p>
            <a:pPr marL="380990" indent="-38099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380990" indent="-380990">
              <a:buFont typeface="Wingdings" panose="05000000000000000000" pitchFamily="2" charset="2"/>
              <a:buChar char="Ø"/>
            </a:pPr>
            <a:endParaRPr lang="en-GB" sz="2400" dirty="0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81AC2B0F-6037-1CD3-4D40-3D249266E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Power Converters Noise and Regulation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E8152E-5E0F-9BD5-55CE-952A5FAF0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1179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C2F3F-FEB4-7CFC-E9E3-F00B3B975EFA}"/>
              </a:ext>
            </a:extLst>
          </p:cNvPr>
          <p:cNvSpPr txBox="1">
            <a:spLocks/>
          </p:cNvSpPr>
          <p:nvPr/>
        </p:nvSpPr>
        <p:spPr bwMode="auto">
          <a:xfrm>
            <a:off x="114851" y="104077"/>
            <a:ext cx="11924012" cy="45562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err="1"/>
              <a:t>Auto-tune</a:t>
            </a:r>
            <a:r>
              <a:rPr lang="fr-FR" sz="3200" dirty="0"/>
              <a:t> </a:t>
            </a:r>
            <a:r>
              <a:rPr lang="fr-FR" sz="3200" dirty="0" err="1"/>
              <a:t>overshoots</a:t>
            </a:r>
            <a:r>
              <a:rPr lang="fr-FR" sz="3200" dirty="0"/>
              <a:t> – </a:t>
            </a:r>
            <a:r>
              <a:rPr lang="fr-FR" sz="3200" dirty="0" err="1"/>
              <a:t>September</a:t>
            </a:r>
            <a:r>
              <a:rPr lang="fr-FR" sz="3200" dirty="0"/>
              <a:t> 2024</a:t>
            </a:r>
            <a:endParaRPr lang="en-GB" sz="3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E7B1D7-4470-0637-F455-35407B527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4CD5C0-36F9-B215-43BB-40E8313011A2}"/>
              </a:ext>
            </a:extLst>
          </p:cNvPr>
          <p:cNvSpPr txBox="1"/>
          <p:nvPr/>
        </p:nvSpPr>
        <p:spPr bwMode="auto">
          <a:xfrm>
            <a:off x="479375" y="764704"/>
            <a:ext cx="6120681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Current</a:t>
            </a:r>
            <a:r>
              <a:rPr lang="fr-FR" dirty="0"/>
              <a:t> </a:t>
            </a:r>
            <a:r>
              <a:rPr lang="fr-FR" dirty="0" err="1"/>
              <a:t>response</a:t>
            </a:r>
            <a:r>
              <a:rPr lang="fr-FR" dirty="0"/>
              <a:t> to a 170 mA </a:t>
            </a:r>
            <a:r>
              <a:rPr lang="fr-FR" b="1" dirty="0" err="1"/>
              <a:t>filtered</a:t>
            </a:r>
            <a:r>
              <a:rPr lang="fr-FR" dirty="0"/>
              <a:t> </a:t>
            </a:r>
            <a:r>
              <a:rPr lang="fr-FR" dirty="0" err="1"/>
              <a:t>auto-tune</a:t>
            </a:r>
            <a:r>
              <a:rPr lang="fr-FR" dirty="0"/>
              <a:t> </a:t>
            </a:r>
            <a:r>
              <a:rPr lang="fr-FR" dirty="0" err="1"/>
              <a:t>step</a:t>
            </a:r>
            <a:r>
              <a:rPr lang="fr-FR" dirty="0"/>
              <a:t> </a:t>
            </a:r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/>
              <a:t> not </a:t>
            </a:r>
            <a:r>
              <a:rPr lang="fr-FR" dirty="0" err="1"/>
              <a:t>sufficient</a:t>
            </a:r>
            <a:r>
              <a:rPr lang="fr-FR" dirty="0"/>
              <a:t> </a:t>
            </a:r>
            <a:r>
              <a:rPr lang="fr-FR" dirty="0" err="1"/>
              <a:t>anymore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improved</a:t>
            </a:r>
            <a:r>
              <a:rPr lang="fr-FR" dirty="0"/>
              <a:t> </a:t>
            </a:r>
            <a:r>
              <a:rPr lang="fr-FR" dirty="0" err="1"/>
              <a:t>beams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Possible solutions: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Use </a:t>
            </a:r>
            <a:r>
              <a:rPr lang="fr-FR" b="1" dirty="0"/>
              <a:t>more </a:t>
            </a:r>
            <a:r>
              <a:rPr lang="fr-FR" b="1" dirty="0" err="1"/>
              <a:t>sophisticated</a:t>
            </a:r>
            <a:r>
              <a:rPr lang="fr-FR" b="1" dirty="0"/>
              <a:t> </a:t>
            </a:r>
            <a:r>
              <a:rPr lang="fr-FR" dirty="0" err="1"/>
              <a:t>filtering</a:t>
            </a:r>
            <a:r>
              <a:rPr lang="fr-FR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Retune</a:t>
            </a:r>
            <a:r>
              <a:rPr lang="fr-FR" dirty="0"/>
              <a:t> the </a:t>
            </a:r>
            <a:r>
              <a:rPr lang="fr-FR" dirty="0" err="1"/>
              <a:t>current</a:t>
            </a:r>
            <a:r>
              <a:rPr lang="fr-FR" dirty="0"/>
              <a:t> </a:t>
            </a:r>
            <a:r>
              <a:rPr lang="fr-FR" dirty="0" err="1"/>
              <a:t>controller</a:t>
            </a:r>
            <a:endParaRPr lang="fr-FR" dirty="0"/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r>
              <a:rPr lang="fr-FR" sz="2400" b="1" dirty="0"/>
              <a:t>Issue to </a:t>
            </a:r>
            <a:r>
              <a:rPr lang="fr-FR" sz="2400" b="1" dirty="0" err="1"/>
              <a:t>be</a:t>
            </a:r>
            <a:r>
              <a:rPr lang="fr-FR" sz="2400" b="1" dirty="0"/>
              <a:t> </a:t>
            </a:r>
            <a:r>
              <a:rPr lang="fr-FR" sz="2400" b="1" dirty="0" err="1"/>
              <a:t>addressed</a:t>
            </a:r>
            <a:r>
              <a:rPr lang="fr-FR" sz="2400" b="1" dirty="0"/>
              <a:t> </a:t>
            </a:r>
            <a:r>
              <a:rPr lang="fr-FR" sz="2400" b="1" dirty="0" err="1"/>
              <a:t>during</a:t>
            </a:r>
            <a:r>
              <a:rPr lang="fr-FR" sz="2400" b="1" dirty="0"/>
              <a:t> HWC 2025  </a:t>
            </a:r>
            <a:r>
              <a:rPr lang="fr-FR" sz="2400" dirty="0"/>
              <a:t>in close </a:t>
            </a:r>
            <a:r>
              <a:rPr lang="fr-FR" sz="2400" dirty="0" err="1"/>
              <a:t>cooperation</a:t>
            </a:r>
            <a:r>
              <a:rPr lang="fr-FR" sz="2400" dirty="0"/>
              <a:t> </a:t>
            </a:r>
            <a:r>
              <a:rPr lang="fr-FR" sz="2400" dirty="0" err="1"/>
              <a:t>with</a:t>
            </a:r>
            <a:r>
              <a:rPr lang="fr-FR" sz="2400" dirty="0"/>
              <a:t> 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9" name="Picture 8" descr="A screenshot of a graph&#10;&#10;Description automatically generated">
            <a:extLst>
              <a:ext uri="{FF2B5EF4-FFF2-40B4-BE49-F238E27FC236}">
                <a16:creationId xmlns:a16="http://schemas.microsoft.com/office/drawing/2014/main" id="{206B7B88-1043-C5D8-8B9F-DC49D22330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5482" y="1232716"/>
            <a:ext cx="4289070" cy="471163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D9CEC0-28AD-8DDB-7C98-8FE801C2C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75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51" y="104077"/>
            <a:ext cx="11924012" cy="455620"/>
          </a:xfrm>
        </p:spPr>
        <p:txBody>
          <a:bodyPr>
            <a:normAutofit/>
          </a:bodyPr>
          <a:lstStyle/>
          <a:p>
            <a:r>
              <a:rPr lang="fr-FR" sz="3200" dirty="0"/>
              <a:t>C</a:t>
            </a:r>
            <a:r>
              <a:rPr lang="en-GB" sz="3200" dirty="0" err="1"/>
              <a:t>ontent</a:t>
            </a:r>
            <a:endParaRPr lang="en-GB" sz="3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9F3CC3-77C3-131E-E16D-8C63136A8C39}"/>
              </a:ext>
            </a:extLst>
          </p:cNvPr>
          <p:cNvSpPr txBox="1"/>
          <p:nvPr/>
        </p:nvSpPr>
        <p:spPr>
          <a:xfrm>
            <a:off x="551384" y="1484784"/>
            <a:ext cx="950505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+mj-lt"/>
              <a:buAutoNum type="arabicPeriod"/>
            </a:pPr>
            <a:r>
              <a:rPr lang="en-GB" sz="2400" dirty="0"/>
              <a:t>SPS main power converters overview</a:t>
            </a:r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r>
              <a:rPr lang="en-GB" sz="2400" dirty="0"/>
              <a:t>SPS mains ripple and compensation measures</a:t>
            </a:r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r>
              <a:rPr lang="en-GB" sz="2400" dirty="0"/>
              <a:t>Regulation overshoots and possible mitigations </a:t>
            </a:r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r>
              <a:rPr lang="en-GB" sz="2400" b="1" dirty="0"/>
              <a:t>Current glitches and improved diagnostics</a:t>
            </a:r>
          </a:p>
          <a:p>
            <a:endParaRPr lang="en-GB" sz="2400" dirty="0"/>
          </a:p>
          <a:p>
            <a:pPr marL="380990" indent="-38099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380990" indent="-380990">
              <a:buFont typeface="Wingdings" panose="05000000000000000000" pitchFamily="2" charset="2"/>
              <a:buChar char="Ø"/>
            </a:pPr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97E85C-9DE5-9DAC-6427-DC673145F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Power Converters Noise and Regulation</a:t>
            </a:r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2345D6C4-E8F8-3A66-CDBE-23E331B5F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4060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C2F3F-FEB4-7CFC-E9E3-F00B3B975EFA}"/>
              </a:ext>
            </a:extLst>
          </p:cNvPr>
          <p:cNvSpPr txBox="1">
            <a:spLocks/>
          </p:cNvSpPr>
          <p:nvPr/>
        </p:nvSpPr>
        <p:spPr bwMode="auto">
          <a:xfrm>
            <a:off x="114851" y="104077"/>
            <a:ext cx="11924012" cy="45562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err="1"/>
              <a:t>Regulation</a:t>
            </a:r>
            <a:r>
              <a:rPr lang="fr-FR" sz="3200" dirty="0"/>
              <a:t> </a:t>
            </a:r>
            <a:r>
              <a:rPr lang="fr-FR" sz="3200" dirty="0" err="1"/>
              <a:t>glitches</a:t>
            </a:r>
            <a:endParaRPr lang="en-GB" sz="3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E7B1D7-4470-0637-F455-35407B527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F4F9845F-2A94-134A-F467-9F5B4DD830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041" y="881486"/>
            <a:ext cx="5400600" cy="4800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B0044EF-FF3F-A39F-4332-4AA78D3FB912}"/>
              </a:ext>
            </a:extLst>
          </p:cNvPr>
          <p:cNvSpPr txBox="1"/>
          <p:nvPr/>
        </p:nvSpPr>
        <p:spPr bwMode="auto">
          <a:xfrm>
            <a:off x="1155808" y="404664"/>
            <a:ext cx="9577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u="sng" dirty="0"/>
              <a:t>SFTPRO Flat top</a:t>
            </a:r>
            <a:endParaRPr lang="fr-FR" b="1" dirty="0"/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4A2C28B8-A209-2877-8A10-C414B422565B}"/>
              </a:ext>
            </a:extLst>
          </p:cNvPr>
          <p:cNvSpPr/>
          <p:nvPr/>
        </p:nvSpPr>
        <p:spPr>
          <a:xfrm>
            <a:off x="2927648" y="980728"/>
            <a:ext cx="320878" cy="3168352"/>
          </a:xfrm>
          <a:prstGeom prst="leftBrac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2F9CAD-382D-92C9-D402-B0E6074A7805}"/>
              </a:ext>
            </a:extLst>
          </p:cNvPr>
          <p:cNvSpPr txBox="1"/>
          <p:nvPr/>
        </p:nvSpPr>
        <p:spPr bwMode="auto">
          <a:xfrm>
            <a:off x="127404" y="2367812"/>
            <a:ext cx="2812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Current</a:t>
            </a:r>
            <a:r>
              <a:rPr lang="fr-FR" dirty="0"/>
              <a:t> </a:t>
            </a:r>
            <a:r>
              <a:rPr lang="fr-FR" dirty="0" err="1"/>
              <a:t>Regulation</a:t>
            </a:r>
            <a:r>
              <a:rPr lang="fr-FR" dirty="0"/>
              <a:t> </a:t>
            </a:r>
            <a:r>
              <a:rPr lang="fr-FR" dirty="0" err="1"/>
              <a:t>Error</a:t>
            </a:r>
            <a:endParaRPr lang="en-GB" dirty="0"/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B157E7AD-E25A-2D23-7F6D-8250B6CE2BE4}"/>
              </a:ext>
            </a:extLst>
          </p:cNvPr>
          <p:cNvSpPr/>
          <p:nvPr/>
        </p:nvSpPr>
        <p:spPr>
          <a:xfrm>
            <a:off x="2936167" y="4293095"/>
            <a:ext cx="312359" cy="1201923"/>
          </a:xfrm>
          <a:prstGeom prst="leftBrac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26501C-E06F-FE8D-6934-45B258FC4329}"/>
              </a:ext>
            </a:extLst>
          </p:cNvPr>
          <p:cNvSpPr txBox="1"/>
          <p:nvPr/>
        </p:nvSpPr>
        <p:spPr bwMode="auto">
          <a:xfrm>
            <a:off x="128801" y="4727233"/>
            <a:ext cx="2812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BSI</a:t>
            </a:r>
            <a:endParaRPr lang="en-GB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8E6E529-99C6-DF8F-BD4E-79B1497182E9}"/>
              </a:ext>
            </a:extLst>
          </p:cNvPr>
          <p:cNvSpPr/>
          <p:nvPr/>
        </p:nvSpPr>
        <p:spPr>
          <a:xfrm>
            <a:off x="4618509" y="3515875"/>
            <a:ext cx="320878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F0CDFC7-288F-32A8-EAF2-6C458153679D}"/>
              </a:ext>
            </a:extLst>
          </p:cNvPr>
          <p:cNvSpPr txBox="1"/>
          <p:nvPr/>
        </p:nvSpPr>
        <p:spPr bwMode="auto">
          <a:xfrm>
            <a:off x="8467779" y="3655245"/>
            <a:ext cx="281279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rgbClr val="FF0000"/>
                </a:solidFill>
              </a:rPr>
              <a:t>Current</a:t>
            </a:r>
            <a:r>
              <a:rPr lang="fr-FR" dirty="0">
                <a:solidFill>
                  <a:srgbClr val="FF0000"/>
                </a:solidFill>
              </a:rPr>
              <a:t> glitch on MBI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24E4D2-2130-A12D-86E3-2FC60EA139FD}"/>
              </a:ext>
            </a:extLst>
          </p:cNvPr>
          <p:cNvSpPr txBox="1"/>
          <p:nvPr/>
        </p:nvSpPr>
        <p:spPr bwMode="auto">
          <a:xfrm>
            <a:off x="1631504" y="5795972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Automatic trigger of an oscilloscope </a:t>
            </a:r>
            <a:r>
              <a:rPr lang="en-GB" b="1" u="sng" dirty="0"/>
              <a:t>not possible </a:t>
            </a:r>
            <a:r>
              <a:rPr lang="en-GB" dirty="0"/>
              <a:t>with such small perturbations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061978-C460-3A02-77B5-BFF0DC4F4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142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C2F3F-FEB4-7CFC-E9E3-F00B3B975EFA}"/>
              </a:ext>
            </a:extLst>
          </p:cNvPr>
          <p:cNvSpPr txBox="1">
            <a:spLocks/>
          </p:cNvSpPr>
          <p:nvPr/>
        </p:nvSpPr>
        <p:spPr bwMode="auto">
          <a:xfrm>
            <a:off x="114851" y="104077"/>
            <a:ext cx="11924012" cy="45562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/>
              <a:t>Glitch detector</a:t>
            </a:r>
            <a:endParaRPr lang="en-GB" sz="3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E7B1D7-4470-0637-F455-35407B527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30B352-D6B4-BB8F-D74D-E969FC321F25}"/>
              </a:ext>
            </a:extLst>
          </p:cNvPr>
          <p:cNvSpPr txBox="1"/>
          <p:nvPr/>
        </p:nvSpPr>
        <p:spPr bwMode="auto">
          <a:xfrm>
            <a:off x="1791655" y="775723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Solution: </a:t>
            </a:r>
            <a:r>
              <a:rPr lang="en-GB" b="1" dirty="0"/>
              <a:t>software glitch detector </a:t>
            </a:r>
            <a:r>
              <a:rPr lang="en-GB" dirty="0"/>
              <a:t>to collect data for better diagnostic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9D5123-5304-C91F-3429-103DB4A759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138" y="960389"/>
            <a:ext cx="8621985" cy="537920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689756-662B-32CD-86B4-6E21FA726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3074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C2F3F-FEB4-7CFC-E9E3-F00B3B975EFA}"/>
              </a:ext>
            </a:extLst>
          </p:cNvPr>
          <p:cNvSpPr txBox="1">
            <a:spLocks/>
          </p:cNvSpPr>
          <p:nvPr/>
        </p:nvSpPr>
        <p:spPr bwMode="auto">
          <a:xfrm>
            <a:off x="114851" y="104077"/>
            <a:ext cx="11924012" cy="45562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/>
              <a:t>Roadmap for 2025</a:t>
            </a:r>
            <a:endParaRPr lang="en-GB" sz="3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E7B1D7-4470-0637-F455-35407B527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02B524-C06E-6039-BD32-4345BFA385C6}"/>
              </a:ext>
            </a:extLst>
          </p:cNvPr>
          <p:cNvSpPr txBox="1"/>
          <p:nvPr/>
        </p:nvSpPr>
        <p:spPr bwMode="auto">
          <a:xfrm>
            <a:off x="263352" y="764704"/>
            <a:ext cx="986509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1. Power </a:t>
            </a:r>
            <a:r>
              <a:rPr lang="fr-FR" b="1" dirty="0" err="1"/>
              <a:t>converters</a:t>
            </a:r>
            <a:r>
              <a:rPr lang="fr-FR" b="1" dirty="0"/>
              <a:t> </a:t>
            </a:r>
            <a:r>
              <a:rPr lang="fr-FR" b="1" dirty="0" err="1"/>
              <a:t>ripple</a:t>
            </a:r>
            <a:endParaRPr lang="fr-FR" b="1" dirty="0"/>
          </a:p>
          <a:p>
            <a:pPr marL="800100" lvl="1" indent="-342900">
              <a:buFont typeface="+mj-lt"/>
              <a:buAutoNum type="alphaLcPeriod"/>
            </a:pPr>
            <a:r>
              <a:rPr lang="fr-FR" dirty="0"/>
              <a:t>Enable </a:t>
            </a:r>
            <a:r>
              <a:rPr lang="fr-FR" b="1" dirty="0" err="1"/>
              <a:t>harmonics</a:t>
            </a:r>
            <a:r>
              <a:rPr lang="fr-FR" b="1" dirty="0"/>
              <a:t> compensation in MBI </a:t>
            </a:r>
            <a:r>
              <a:rPr lang="fr-FR" dirty="0" err="1"/>
              <a:t>thanks</a:t>
            </a:r>
            <a:r>
              <a:rPr lang="fr-FR" dirty="0"/>
              <a:t> to SMD13 consolidation</a:t>
            </a:r>
          </a:p>
          <a:p>
            <a:pPr marL="800100" lvl="1" indent="-342900">
              <a:buFont typeface="+mj-lt"/>
              <a:buAutoNum type="alphaLcPeriod"/>
            </a:pPr>
            <a:r>
              <a:rPr lang="fr-FR" dirty="0" err="1"/>
              <a:t>Make</a:t>
            </a:r>
            <a:r>
              <a:rPr lang="fr-FR" dirty="0"/>
              <a:t> the </a:t>
            </a:r>
            <a:r>
              <a:rPr lang="fr-FR" dirty="0" err="1"/>
              <a:t>harmonics</a:t>
            </a:r>
            <a:r>
              <a:rPr lang="fr-FR" dirty="0"/>
              <a:t> compensation </a:t>
            </a:r>
            <a:r>
              <a:rPr lang="fr-FR" dirty="0" err="1"/>
              <a:t>properties</a:t>
            </a:r>
            <a:r>
              <a:rPr lang="fr-FR" dirty="0"/>
              <a:t> </a:t>
            </a:r>
            <a:r>
              <a:rPr lang="fr-FR" b="1" dirty="0"/>
              <a:t>ppm</a:t>
            </a:r>
          </a:p>
          <a:p>
            <a:endParaRPr lang="fr-FR" b="1" dirty="0">
              <a:sym typeface="Wingdings" panose="05000000000000000000" pitchFamily="2" charset="2"/>
            </a:endParaRPr>
          </a:p>
          <a:p>
            <a:r>
              <a:rPr lang="fr-FR" b="1" dirty="0">
                <a:sym typeface="Wingdings" panose="05000000000000000000" pitchFamily="2" charset="2"/>
              </a:rPr>
              <a:t>2. </a:t>
            </a:r>
            <a:r>
              <a:rPr lang="fr-FR" b="1" dirty="0" err="1">
                <a:sym typeface="Wingdings" panose="05000000000000000000" pitchFamily="2" charset="2"/>
              </a:rPr>
              <a:t>Regulation</a:t>
            </a:r>
            <a:r>
              <a:rPr lang="fr-FR" b="1" dirty="0">
                <a:sym typeface="Wingdings" panose="05000000000000000000" pitchFamily="2" charset="2"/>
              </a:rPr>
              <a:t> </a:t>
            </a:r>
            <a:r>
              <a:rPr lang="fr-FR" b="1" dirty="0" err="1">
                <a:sym typeface="Wingdings" panose="05000000000000000000" pitchFamily="2" charset="2"/>
              </a:rPr>
              <a:t>overshoots</a:t>
            </a:r>
            <a:r>
              <a:rPr lang="fr-FR" b="1" dirty="0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fr-FR" dirty="0" err="1">
                <a:sym typeface="Wingdings" panose="05000000000000000000" pitchFamily="2" charset="2"/>
              </a:rPr>
              <a:t>Find</a:t>
            </a:r>
            <a:r>
              <a:rPr lang="fr-FR" dirty="0">
                <a:sym typeface="Wingdings" panose="05000000000000000000" pitchFamily="2" charset="2"/>
              </a:rPr>
              <a:t> the best solution </a:t>
            </a:r>
            <a:r>
              <a:rPr lang="fr-FR" dirty="0" err="1">
                <a:sym typeface="Wingdings" panose="05000000000000000000" pitchFamily="2" charset="2"/>
              </a:rPr>
              <a:t>with</a:t>
            </a:r>
            <a:r>
              <a:rPr lang="fr-FR" dirty="0">
                <a:sym typeface="Wingdings" panose="05000000000000000000" pitchFamily="2" charset="2"/>
              </a:rPr>
              <a:t> OP </a:t>
            </a:r>
            <a:r>
              <a:rPr lang="fr-FR" dirty="0" err="1">
                <a:sym typeface="Wingdings" panose="05000000000000000000" pitchFamily="2" charset="2"/>
              </a:rPr>
              <a:t>mitigate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these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overshoots</a:t>
            </a:r>
            <a:endParaRPr lang="fr-FR" dirty="0">
              <a:sym typeface="Wingdings" panose="05000000000000000000" pitchFamily="2" charset="2"/>
            </a:endParaRPr>
          </a:p>
          <a:p>
            <a:pPr lvl="1"/>
            <a:endParaRPr lang="fr-FR" dirty="0"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b="1" dirty="0">
                <a:solidFill>
                  <a:srgbClr val="0070C0"/>
                </a:solidFill>
                <a:sym typeface="Wingdings" panose="05000000000000000000" pitchFamily="2" charset="2"/>
              </a:rPr>
              <a:t>For re-tuning the </a:t>
            </a:r>
            <a:r>
              <a:rPr lang="fr-FR" b="1" dirty="0" err="1">
                <a:solidFill>
                  <a:srgbClr val="0070C0"/>
                </a:solidFill>
                <a:sym typeface="Wingdings" panose="05000000000000000000" pitchFamily="2" charset="2"/>
              </a:rPr>
              <a:t>current</a:t>
            </a:r>
            <a:r>
              <a:rPr lang="fr-FR" b="1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fr-FR" b="1" dirty="0" err="1">
                <a:solidFill>
                  <a:srgbClr val="0070C0"/>
                </a:solidFill>
                <a:sym typeface="Wingdings" panose="05000000000000000000" pitchFamily="2" charset="2"/>
              </a:rPr>
              <a:t>regulators</a:t>
            </a:r>
            <a:r>
              <a:rPr lang="fr-FR" b="1" dirty="0">
                <a:solidFill>
                  <a:srgbClr val="0070C0"/>
                </a:solidFill>
                <a:sym typeface="Wingdings" panose="05000000000000000000" pitchFamily="2" charset="2"/>
              </a:rPr>
              <a:t>, 5 extra </a:t>
            </a:r>
            <a:r>
              <a:rPr lang="fr-FR" b="1" dirty="0" err="1">
                <a:solidFill>
                  <a:srgbClr val="0070C0"/>
                </a:solidFill>
                <a:sym typeface="Wingdings" panose="05000000000000000000" pitchFamily="2" charset="2"/>
              </a:rPr>
              <a:t>half-days</a:t>
            </a:r>
            <a:r>
              <a:rPr lang="fr-FR" b="1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fr-FR" b="1" dirty="0" err="1">
                <a:solidFill>
                  <a:srgbClr val="0070C0"/>
                </a:solidFill>
                <a:sym typeface="Wingdings" panose="05000000000000000000" pitchFamily="2" charset="2"/>
              </a:rPr>
              <a:t>required</a:t>
            </a:r>
            <a:endParaRPr lang="fr-FR" b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à"/>
            </a:pPr>
            <a:endParaRPr lang="fr-FR" b="1" dirty="0">
              <a:sym typeface="Wingdings" panose="05000000000000000000" pitchFamily="2" charset="2"/>
            </a:endParaRPr>
          </a:p>
          <a:p>
            <a:r>
              <a:rPr lang="fr-FR" b="1" dirty="0">
                <a:sym typeface="Wingdings" panose="05000000000000000000" pitchFamily="2" charset="2"/>
              </a:rPr>
              <a:t>3. </a:t>
            </a:r>
            <a:r>
              <a:rPr lang="fr-FR" b="1" dirty="0" err="1">
                <a:sym typeface="Wingdings" panose="05000000000000000000" pitchFamily="2" charset="2"/>
              </a:rPr>
              <a:t>Regulation</a:t>
            </a:r>
            <a:r>
              <a:rPr lang="fr-FR" b="1" dirty="0">
                <a:sym typeface="Wingdings" panose="05000000000000000000" pitchFamily="2" charset="2"/>
              </a:rPr>
              <a:t> </a:t>
            </a:r>
            <a:r>
              <a:rPr lang="fr-FR" b="1" dirty="0" err="1">
                <a:sym typeface="Wingdings" panose="05000000000000000000" pitchFamily="2" charset="2"/>
              </a:rPr>
              <a:t>glitches</a:t>
            </a:r>
            <a:endParaRPr lang="fr-FR" b="1" dirty="0">
              <a:sym typeface="Wingdings" panose="05000000000000000000" pitchFamily="2" charset="2"/>
            </a:endParaRPr>
          </a:p>
          <a:p>
            <a:pPr lvl="1"/>
            <a:r>
              <a:rPr lang="fr-FR" dirty="0" err="1">
                <a:sym typeface="Wingdings" panose="05000000000000000000" pitchFamily="2" charset="2"/>
              </a:rPr>
              <a:t>Understand</a:t>
            </a:r>
            <a:r>
              <a:rPr lang="fr-FR" dirty="0">
                <a:sym typeface="Wingdings" panose="05000000000000000000" pitchFamily="2" charset="2"/>
              </a:rPr>
              <a:t> and fix the </a:t>
            </a:r>
            <a:r>
              <a:rPr lang="fr-FR" dirty="0" err="1">
                <a:sym typeface="Wingdings" panose="05000000000000000000" pitchFamily="2" charset="2"/>
              </a:rPr>
              <a:t>glitches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thanks</a:t>
            </a:r>
            <a:r>
              <a:rPr lang="fr-FR" dirty="0">
                <a:sym typeface="Wingdings" panose="05000000000000000000" pitchFamily="2" charset="2"/>
              </a:rPr>
              <a:t> to the glitch detector</a:t>
            </a:r>
            <a:endParaRPr lang="fr-FR" dirty="0"/>
          </a:p>
          <a:p>
            <a:pPr lvl="1"/>
            <a:endParaRPr lang="fr-FR" b="1" dirty="0"/>
          </a:p>
          <a:p>
            <a:pPr lvl="1"/>
            <a:endParaRPr lang="fr-FR" b="1" dirty="0"/>
          </a:p>
          <a:p>
            <a:r>
              <a:rPr lang="fr-FR" b="1" dirty="0" err="1"/>
              <a:t>Some</a:t>
            </a:r>
            <a:r>
              <a:rPr lang="fr-FR" b="1" dirty="0"/>
              <a:t> final </a:t>
            </a:r>
            <a:r>
              <a:rPr lang="fr-FR" b="1" dirty="0" err="1"/>
              <a:t>words</a:t>
            </a:r>
            <a:r>
              <a:rPr lang="fr-FR" b="1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b="1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dirty="0"/>
              <a:t>Very good </a:t>
            </a:r>
            <a:r>
              <a:rPr lang="fr-FR" dirty="0" err="1"/>
              <a:t>cooperation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the SPS team, </a:t>
            </a:r>
            <a:r>
              <a:rPr lang="fr-FR" b="1" dirty="0" err="1"/>
              <a:t>very</a:t>
            </a:r>
            <a:r>
              <a:rPr lang="fr-FR" b="1" dirty="0"/>
              <a:t> </a:t>
            </a:r>
            <a:r>
              <a:rPr lang="fr-FR" b="1" dirty="0" err="1"/>
              <a:t>interesting</a:t>
            </a:r>
            <a:r>
              <a:rPr lang="fr-FR" b="1" dirty="0"/>
              <a:t> </a:t>
            </a:r>
            <a:r>
              <a:rPr lang="fr-FR" dirty="0"/>
              <a:t>challenges to tackle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dirty="0" err="1"/>
              <a:t>Requires</a:t>
            </a:r>
            <a:r>
              <a:rPr lang="fr-FR" dirty="0"/>
              <a:t> a lot of ressources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many</a:t>
            </a:r>
            <a:r>
              <a:rPr lang="fr-FR" dirty="0"/>
              <a:t> </a:t>
            </a:r>
            <a:r>
              <a:rPr lang="fr-FR" dirty="0" err="1"/>
              <a:t>persons</a:t>
            </a:r>
            <a:r>
              <a:rPr lang="fr-FR" dirty="0"/>
              <a:t> in EPC!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the </a:t>
            </a:r>
            <a:r>
              <a:rPr lang="fr-FR" b="1" dirty="0" err="1"/>
              <a:t>priority</a:t>
            </a:r>
            <a:r>
              <a:rPr lang="fr-FR" dirty="0"/>
              <a:t> of </a:t>
            </a:r>
            <a:r>
              <a:rPr lang="fr-FR" dirty="0" err="1"/>
              <a:t>these</a:t>
            </a:r>
            <a:r>
              <a:rPr lang="fr-FR" dirty="0"/>
              <a:t> </a:t>
            </a:r>
            <a:r>
              <a:rPr lang="fr-FR" dirty="0" err="1"/>
              <a:t>improvements</a:t>
            </a:r>
            <a:r>
              <a:rPr lang="fr-FR" dirty="0"/>
              <a:t> at the </a:t>
            </a:r>
            <a:r>
              <a:rPr lang="fr-FR" dirty="0" err="1"/>
              <a:t>scale</a:t>
            </a:r>
            <a:r>
              <a:rPr lang="fr-FR" dirty="0"/>
              <a:t> of CERN </a:t>
            </a:r>
            <a:r>
              <a:rPr lang="fr-FR" dirty="0" err="1"/>
              <a:t>projects</a:t>
            </a:r>
            <a:r>
              <a:rPr lang="fr-FR" dirty="0"/>
              <a:t>?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3A395E-4B06-6C65-A34F-AC31E1E4D492}"/>
              </a:ext>
            </a:extLst>
          </p:cNvPr>
          <p:cNvSpPr txBox="1"/>
          <p:nvPr/>
        </p:nvSpPr>
        <p:spPr bwMode="auto">
          <a:xfrm>
            <a:off x="7032104" y="292054"/>
            <a:ext cx="4815887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Thank you for your attention!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BD409D-4034-D28F-D657-6811758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138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iagram of a circuit&#10;&#10;Description automatically generated">
            <a:extLst>
              <a:ext uri="{FF2B5EF4-FFF2-40B4-BE49-F238E27FC236}">
                <a16:creationId xmlns:a16="http://schemas.microsoft.com/office/drawing/2014/main" id="{1F4558A7-9E69-1501-2629-BE547958F8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8" y="1082032"/>
            <a:ext cx="9779584" cy="48733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9C2F3F-FEB4-7CFC-E9E3-F00B3B975EFA}"/>
              </a:ext>
            </a:extLst>
          </p:cNvPr>
          <p:cNvSpPr txBox="1">
            <a:spLocks/>
          </p:cNvSpPr>
          <p:nvPr/>
        </p:nvSpPr>
        <p:spPr bwMode="auto">
          <a:xfrm>
            <a:off x="114851" y="104077"/>
            <a:ext cx="11924012" cy="45562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err="1"/>
              <a:t>Additional</a:t>
            </a:r>
            <a:r>
              <a:rPr lang="fr-FR" sz="3200" dirty="0"/>
              <a:t> </a:t>
            </a:r>
            <a:r>
              <a:rPr lang="fr-FR" sz="3200" dirty="0" err="1"/>
              <a:t>measurement</a:t>
            </a:r>
            <a:r>
              <a:rPr lang="fr-FR" sz="3200" dirty="0"/>
              <a:t> in QF</a:t>
            </a:r>
            <a:endParaRPr lang="en-GB" sz="3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E7B1D7-4470-0637-F455-35407B527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8FFA4A-22C6-86F1-B2BD-AE1FCD377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1735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C2F3F-FEB4-7CFC-E9E3-F00B3B975EFA}"/>
              </a:ext>
            </a:extLst>
          </p:cNvPr>
          <p:cNvSpPr txBox="1">
            <a:spLocks/>
          </p:cNvSpPr>
          <p:nvPr/>
        </p:nvSpPr>
        <p:spPr bwMode="auto">
          <a:xfrm>
            <a:off x="114851" y="104077"/>
            <a:ext cx="11924012" cy="45562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/>
              <a:t>Oscillations </a:t>
            </a:r>
            <a:r>
              <a:rPr lang="fr-FR" sz="3200" dirty="0" err="1"/>
              <a:t>during</a:t>
            </a:r>
            <a:r>
              <a:rPr lang="fr-FR" sz="3200" dirty="0"/>
              <a:t> </a:t>
            </a:r>
            <a:r>
              <a:rPr lang="fr-FR" sz="3200" dirty="0" err="1"/>
              <a:t>ramp</a:t>
            </a:r>
            <a:r>
              <a:rPr lang="fr-FR" sz="3200" dirty="0"/>
              <a:t>-up </a:t>
            </a:r>
            <a:endParaRPr lang="en-GB" sz="3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E7B1D7-4470-0637-F455-35407B527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BDF59C-B136-2196-AC03-B75113394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903" y="1244955"/>
            <a:ext cx="10599908" cy="4477787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240F1BF8-D2F9-1314-CA08-F43BE2767F9A}"/>
              </a:ext>
            </a:extLst>
          </p:cNvPr>
          <p:cNvSpPr/>
          <p:nvPr/>
        </p:nvSpPr>
        <p:spPr>
          <a:xfrm>
            <a:off x="1559496" y="3068960"/>
            <a:ext cx="720080" cy="50405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5706F23-C6C1-C7CE-9BC4-B91B9E0F0052}"/>
              </a:ext>
            </a:extLst>
          </p:cNvPr>
          <p:cNvSpPr/>
          <p:nvPr/>
        </p:nvSpPr>
        <p:spPr>
          <a:xfrm>
            <a:off x="8688288" y="3068960"/>
            <a:ext cx="720080" cy="50405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F0E9B7-F5FB-2774-0F30-B477E957C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441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C2F3F-FEB4-7CFC-E9E3-F00B3B975EFA}"/>
              </a:ext>
            </a:extLst>
          </p:cNvPr>
          <p:cNvSpPr txBox="1">
            <a:spLocks/>
          </p:cNvSpPr>
          <p:nvPr/>
        </p:nvSpPr>
        <p:spPr bwMode="auto">
          <a:xfrm>
            <a:off x="114851" y="104077"/>
            <a:ext cx="11924012" cy="45562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/>
              <a:t>Oscillations </a:t>
            </a:r>
            <a:r>
              <a:rPr lang="fr-FR" sz="3200" dirty="0" err="1"/>
              <a:t>during</a:t>
            </a:r>
            <a:r>
              <a:rPr lang="fr-FR" sz="3200" dirty="0"/>
              <a:t> </a:t>
            </a:r>
            <a:r>
              <a:rPr lang="fr-FR" sz="3200" dirty="0" err="1"/>
              <a:t>ramp</a:t>
            </a:r>
            <a:r>
              <a:rPr lang="fr-FR" sz="3200" dirty="0"/>
              <a:t>-up – 2023 vs. 2024</a:t>
            </a:r>
            <a:endParaRPr lang="en-GB" sz="3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E7B1D7-4470-0637-F455-35407B527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Power Converters Noise and Regulation</a:t>
            </a:r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F977C1F-26E3-AB87-0BAC-35F297415E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448" y="851714"/>
            <a:ext cx="9264626" cy="5154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C9E68863-B74C-8ED0-A0AA-1C45B9ECF8A3}"/>
              </a:ext>
            </a:extLst>
          </p:cNvPr>
          <p:cNvSpPr/>
          <p:nvPr/>
        </p:nvSpPr>
        <p:spPr>
          <a:xfrm>
            <a:off x="6528048" y="5013176"/>
            <a:ext cx="720080" cy="50405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273E51E-1B41-A768-ADE8-F75BE038A865}"/>
              </a:ext>
            </a:extLst>
          </p:cNvPr>
          <p:cNvCxnSpPr/>
          <p:nvPr/>
        </p:nvCxnSpPr>
        <p:spPr>
          <a:xfrm>
            <a:off x="7943802" y="4261738"/>
            <a:ext cx="72008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2820175-DF70-D010-D059-1F2AD468D12D}"/>
              </a:ext>
            </a:extLst>
          </p:cNvPr>
          <p:cNvSpPr txBox="1"/>
          <p:nvPr/>
        </p:nvSpPr>
        <p:spPr bwMode="auto">
          <a:xfrm>
            <a:off x="8699278" y="4077072"/>
            <a:ext cx="169279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I ERR 2023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BE42FCB-8356-3699-FF0F-E4C94BA8D24D}"/>
              </a:ext>
            </a:extLst>
          </p:cNvPr>
          <p:cNvCxnSpPr/>
          <p:nvPr/>
        </p:nvCxnSpPr>
        <p:spPr>
          <a:xfrm>
            <a:off x="7938082" y="4540023"/>
            <a:ext cx="72008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6DD2D91-47FB-2A0C-1206-863F90D55754}"/>
              </a:ext>
            </a:extLst>
          </p:cNvPr>
          <p:cNvSpPr txBox="1"/>
          <p:nvPr/>
        </p:nvSpPr>
        <p:spPr bwMode="auto">
          <a:xfrm>
            <a:off x="8693558" y="4355357"/>
            <a:ext cx="169279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I ERR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95E41C-CEA2-4AC0-4B61-DD660098F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231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51" y="104076"/>
            <a:ext cx="11924012" cy="804643"/>
          </a:xfrm>
        </p:spPr>
        <p:txBody>
          <a:bodyPr>
            <a:normAutofit/>
          </a:bodyPr>
          <a:lstStyle/>
          <a:p>
            <a:r>
              <a:rPr lang="fr-FR" sz="3200" dirty="0"/>
              <a:t>C</a:t>
            </a:r>
            <a:r>
              <a:rPr lang="en-GB" sz="3200" dirty="0" err="1"/>
              <a:t>ontent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9F3CC3-77C3-131E-E16D-8C63136A8C39}"/>
              </a:ext>
            </a:extLst>
          </p:cNvPr>
          <p:cNvSpPr txBox="1"/>
          <p:nvPr/>
        </p:nvSpPr>
        <p:spPr>
          <a:xfrm>
            <a:off x="551384" y="1484784"/>
            <a:ext cx="950505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+mj-lt"/>
              <a:buAutoNum type="arabicPeriod"/>
            </a:pPr>
            <a:r>
              <a:rPr lang="en-GB" sz="2400" b="1" dirty="0"/>
              <a:t>SPS main power converters overview</a:t>
            </a:r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r>
              <a:rPr lang="en-GB" sz="2400" dirty="0"/>
              <a:t>SPS mains ripple and compensation measures</a:t>
            </a:r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r>
              <a:rPr lang="en-GB" sz="2400" dirty="0"/>
              <a:t>Regulation overshoots and possible mitigations </a:t>
            </a:r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endParaRPr lang="en-GB" sz="2400" dirty="0"/>
          </a:p>
          <a:p>
            <a:pPr marL="380990" indent="-380990">
              <a:buFont typeface="+mj-lt"/>
              <a:buAutoNum type="arabicPeriod"/>
            </a:pPr>
            <a:r>
              <a:rPr lang="en-GB" sz="2400" dirty="0"/>
              <a:t>Current glitches and improved diagnostics</a:t>
            </a:r>
          </a:p>
          <a:p>
            <a:endParaRPr lang="en-GB" sz="2400" dirty="0"/>
          </a:p>
          <a:p>
            <a:pPr marL="380990" indent="-380990">
              <a:buFont typeface="Wingdings" panose="05000000000000000000" pitchFamily="2" charset="2"/>
              <a:buChar char="Ø"/>
            </a:pPr>
            <a:endParaRPr lang="en-GB" sz="2400" dirty="0"/>
          </a:p>
          <a:p>
            <a:pPr marL="380990" indent="-380990">
              <a:buFont typeface="Wingdings" panose="05000000000000000000" pitchFamily="2" charset="2"/>
              <a:buChar char="Ø"/>
            </a:pPr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CEDD87-7B62-4C43-4BD4-0E888399B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Power Converters Noise and Regulation</a:t>
            </a:r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75B86812-ED8C-6FC0-C7AF-FFA342E24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015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51" y="104077"/>
            <a:ext cx="11924012" cy="455620"/>
          </a:xfrm>
        </p:spPr>
        <p:txBody>
          <a:bodyPr>
            <a:normAutofit/>
          </a:bodyPr>
          <a:lstStyle/>
          <a:p>
            <a:r>
              <a:rPr lang="en-GB" sz="3200" dirty="0"/>
              <a:t>SPS main dipoles overview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35741" y="78676"/>
            <a:ext cx="4490960" cy="58272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1188" y="801031"/>
            <a:ext cx="613722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Wingdings" panose="05000000000000000000" pitchFamily="2" charset="2"/>
              <a:buChar char="Ø"/>
            </a:pPr>
            <a:r>
              <a:rPr lang="en-GB" sz="1400" dirty="0"/>
              <a:t>Ratings: 6 kA / 25 kV, &lt; 20 ppm </a:t>
            </a:r>
          </a:p>
          <a:p>
            <a:pPr marL="380990" indent="-380990">
              <a:buFont typeface="Wingdings" panose="05000000000000000000" pitchFamily="2" charset="2"/>
              <a:buChar char="Ø"/>
            </a:pPr>
            <a:endParaRPr lang="en-GB" sz="1400" dirty="0"/>
          </a:p>
          <a:p>
            <a:pPr marL="380990" indent="-380990">
              <a:buFont typeface="Wingdings" panose="05000000000000000000" pitchFamily="2" charset="2"/>
              <a:buChar char="Ø"/>
            </a:pPr>
            <a:r>
              <a:rPr lang="en-GB" sz="1400" dirty="0"/>
              <a:t>12 SMD stations </a:t>
            </a:r>
            <a:r>
              <a:rPr lang="en-GB" sz="1400" b="1" dirty="0"/>
              <a:t>in series </a:t>
            </a:r>
            <a:r>
              <a:rPr lang="en-GB" sz="1400" dirty="0"/>
              <a:t>+ 2 spares</a:t>
            </a:r>
          </a:p>
          <a:p>
            <a:pPr marL="380990" indent="-380990">
              <a:buFont typeface="Wingdings" panose="05000000000000000000" pitchFamily="2" charset="2"/>
              <a:buChar char="Ø"/>
            </a:pPr>
            <a:endParaRPr lang="en-GB" sz="1400" dirty="0"/>
          </a:p>
          <a:p>
            <a:pPr marL="380990" indent="-380990">
              <a:buFont typeface="Wingdings" panose="05000000000000000000" pitchFamily="2" charset="2"/>
              <a:buChar char="Ø"/>
            </a:pPr>
            <a:r>
              <a:rPr lang="en-GB" sz="1400" dirty="0"/>
              <a:t>1 </a:t>
            </a:r>
            <a:r>
              <a:rPr lang="en-GB" sz="1400" b="1" dirty="0"/>
              <a:t>common digital </a:t>
            </a:r>
            <a:r>
              <a:rPr lang="en-GB" sz="1400" dirty="0"/>
              <a:t>current regulator (FGC3)</a:t>
            </a:r>
          </a:p>
          <a:p>
            <a:pPr marL="380990" indent="-380990">
              <a:buFont typeface="Wingdings" panose="05000000000000000000" pitchFamily="2" charset="2"/>
              <a:buChar char="Ø"/>
            </a:pPr>
            <a:endParaRPr lang="en-GB" sz="1400" dirty="0"/>
          </a:p>
          <a:p>
            <a:pPr marL="380990" indent="-380990">
              <a:buFont typeface="Wingdings" panose="05000000000000000000" pitchFamily="2" charset="2"/>
              <a:buChar char="Ø"/>
            </a:pPr>
            <a:r>
              <a:rPr lang="en-GB" sz="1400" b="1" dirty="0"/>
              <a:t>Analogue</a:t>
            </a:r>
            <a:r>
              <a:rPr lang="en-GB" sz="1400" dirty="0"/>
              <a:t> voltage regulation and firing in each SMD</a:t>
            </a:r>
          </a:p>
          <a:p>
            <a:pPr marL="380990" indent="-380990">
              <a:buFont typeface="Wingdings" panose="05000000000000000000" pitchFamily="2" charset="2"/>
              <a:buChar char="Ø"/>
            </a:pPr>
            <a:endParaRPr lang="en-GB" sz="1400" dirty="0"/>
          </a:p>
          <a:p>
            <a:pPr marL="380990" indent="-380990">
              <a:buFont typeface="Wingdings" panose="05000000000000000000" pitchFamily="2" charset="2"/>
              <a:buChar char="Ø"/>
            </a:pPr>
            <a:endParaRPr lang="en-GB" sz="1400" dirty="0"/>
          </a:p>
          <a:p>
            <a:pPr marL="380990" indent="-380990">
              <a:buFont typeface="Wingdings" panose="05000000000000000000" pitchFamily="2" charset="2"/>
              <a:buChar char="Ø"/>
            </a:pPr>
            <a:endParaRPr lang="en-GB" sz="14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1B922EE-42BF-5E45-336C-2FC1E001D3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36912"/>
            <a:ext cx="7032104" cy="336246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30510D-0D68-AC47-EA3A-28A789BB3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Power Converters Noise and Regulation</a:t>
            </a:r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F2E7CF6-C5DF-0CA5-4CBC-42B872B91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193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51" y="104077"/>
            <a:ext cx="11924012" cy="455620"/>
          </a:xfrm>
        </p:spPr>
        <p:txBody>
          <a:bodyPr>
            <a:normAutofit/>
          </a:bodyPr>
          <a:lstStyle/>
          <a:p>
            <a:r>
              <a:rPr lang="en-GB" sz="3200" dirty="0"/>
              <a:t>SMD power converter layout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605" y="1325034"/>
            <a:ext cx="9948791" cy="4271433"/>
          </a:xfrm>
        </p:spPr>
      </p:pic>
      <p:sp>
        <p:nvSpPr>
          <p:cNvPr id="16" name="Rounded Rectangle 15"/>
          <p:cNvSpPr/>
          <p:nvPr/>
        </p:nvSpPr>
        <p:spPr>
          <a:xfrm>
            <a:off x="5381514" y="1325035"/>
            <a:ext cx="1650589" cy="4223488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9" name="TextBox 18"/>
          <p:cNvSpPr txBox="1"/>
          <p:nvPr/>
        </p:nvSpPr>
        <p:spPr>
          <a:xfrm>
            <a:off x="5480991" y="990612"/>
            <a:ext cx="1574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Passive</a:t>
            </a:r>
            <a:r>
              <a:rPr lang="en-GB" sz="1600" dirty="0"/>
              <a:t> filter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469522" y="983753"/>
            <a:ext cx="1354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Active</a:t>
            </a:r>
            <a:r>
              <a:rPr lang="en-GB" sz="1600" dirty="0"/>
              <a:t> filter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7510697" y="1319579"/>
            <a:ext cx="740991" cy="1908060"/>
          </a:xfrm>
          <a:prstGeom prst="roundRect">
            <a:avLst/>
          </a:prstGeom>
          <a:noFill/>
          <a:ln w="28575">
            <a:solidFill>
              <a:srgbClr val="FFC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2" name="TextBox 21"/>
          <p:cNvSpPr txBox="1"/>
          <p:nvPr/>
        </p:nvSpPr>
        <p:spPr>
          <a:xfrm>
            <a:off x="471188" y="801031"/>
            <a:ext cx="61372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Wingdings" panose="05000000000000000000" pitchFamily="2" charset="2"/>
              <a:buChar char="Ø"/>
            </a:pPr>
            <a:r>
              <a:rPr lang="en-GB" sz="1400" dirty="0"/>
              <a:t>Ratings: 6 kA / 2 kV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6EB114-B01F-634B-DF4C-F1299F970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Power Converters Noise and Regulation</a:t>
            </a:r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CA353E8-C447-E2F1-9A92-C6B5A1B68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634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/>
      <p:bldP spid="20" grpId="0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51" y="104077"/>
            <a:ext cx="11924012" cy="455620"/>
          </a:xfrm>
        </p:spPr>
        <p:txBody>
          <a:bodyPr>
            <a:normAutofit/>
          </a:bodyPr>
          <a:lstStyle/>
          <a:p>
            <a:r>
              <a:rPr lang="en-GB" sz="3200" dirty="0"/>
              <a:t>SMD regulation structure</a:t>
            </a:r>
          </a:p>
        </p:txBody>
      </p:sp>
      <p:pic>
        <p:nvPicPr>
          <p:cNvPr id="97" name="Picture 96" descr="A diagram of a computer&#10;&#10;Description automatically generated">
            <a:extLst>
              <a:ext uri="{FF2B5EF4-FFF2-40B4-BE49-F238E27FC236}">
                <a16:creationId xmlns:a16="http://schemas.microsoft.com/office/drawing/2014/main" id="{D2DD3317-CFD7-3E24-8B1F-BE04A77355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512" y="943908"/>
            <a:ext cx="8455135" cy="49701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A6043A8-AA4A-7A67-C89A-08BC79680D2A}"/>
              </a:ext>
            </a:extLst>
          </p:cNvPr>
          <p:cNvSpPr txBox="1"/>
          <p:nvPr/>
        </p:nvSpPr>
        <p:spPr bwMode="auto">
          <a:xfrm>
            <a:off x="6096000" y="3717032"/>
            <a:ext cx="792088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/>
              <a:t>x12</a:t>
            </a:r>
            <a:endParaRPr lang="en-GB" sz="2400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34E186-E6FC-EBC2-C9CA-523F21590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Power Converters Noise and Regulation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143324-AC5D-0606-66F2-CF2923CA8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981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51" y="104077"/>
            <a:ext cx="11924012" cy="455620"/>
          </a:xfrm>
        </p:spPr>
        <p:txBody>
          <a:bodyPr>
            <a:normAutofit/>
          </a:bodyPr>
          <a:lstStyle/>
          <a:p>
            <a:r>
              <a:rPr lang="en-GB" sz="3200" dirty="0"/>
              <a:t>SPS main quadrupoles overview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1188" y="801031"/>
            <a:ext cx="61372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380990" indent="-380990">
              <a:buFont typeface="Wingdings" panose="05000000000000000000" pitchFamily="2" charset="2"/>
              <a:buChar char="Ø"/>
              <a:defRPr sz="1400"/>
            </a:lvl1pPr>
          </a:lstStyle>
          <a:p>
            <a:r>
              <a:rPr lang="en-GB" dirty="0"/>
              <a:t>Ratings: 2.2 kA / 4.0 kV, &lt; 20 ppm</a:t>
            </a:r>
          </a:p>
          <a:p>
            <a:endParaRPr lang="en-GB" dirty="0"/>
          </a:p>
          <a:p>
            <a:r>
              <a:rPr lang="en-GB" dirty="0"/>
              <a:t>1 SMQ station </a:t>
            </a:r>
            <a:r>
              <a:rPr lang="en-GB" b="1" dirty="0"/>
              <a:t>per circuit </a:t>
            </a:r>
            <a:r>
              <a:rPr lang="en-GB" dirty="0"/>
              <a:t>(QF/QD) + 1 spare</a:t>
            </a:r>
          </a:p>
          <a:p>
            <a:endParaRPr lang="en-GB" dirty="0"/>
          </a:p>
          <a:p>
            <a:r>
              <a:rPr lang="en-GB" b="1" dirty="0"/>
              <a:t>Digital current and voltage </a:t>
            </a:r>
            <a:r>
              <a:rPr lang="en-GB" dirty="0"/>
              <a:t>regulators (FGC3)</a:t>
            </a:r>
          </a:p>
          <a:p>
            <a:endParaRPr lang="en-GB" dirty="0"/>
          </a:p>
          <a:p>
            <a:r>
              <a:rPr lang="en-GB" b="1" dirty="0"/>
              <a:t>Analogue</a:t>
            </a:r>
            <a:r>
              <a:rPr lang="en-GB" dirty="0"/>
              <a:t> firing</a:t>
            </a:r>
          </a:p>
          <a:p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4481" y="188640"/>
            <a:ext cx="3603719" cy="55161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0866" y="3933689"/>
            <a:ext cx="206719" cy="8268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57023D4-A45E-F285-C7B0-AAABFBCF7C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6689" y="2613158"/>
            <a:ext cx="7263017" cy="3552146"/>
          </a:xfrm>
          <a:prstGeom prst="rect">
            <a:avLst/>
          </a:prstGeom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3442FFAF-190D-AD87-24B8-24EBFAFEE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Power Converters Noise and Regulation</a:t>
            </a:r>
            <a:endParaRPr lang="en-US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1706C9AC-A52A-B2B8-CA96-BEBF5E074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802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51" y="104077"/>
            <a:ext cx="11924012" cy="455620"/>
          </a:xfrm>
        </p:spPr>
        <p:txBody>
          <a:bodyPr>
            <a:normAutofit/>
          </a:bodyPr>
          <a:lstStyle/>
          <a:p>
            <a:r>
              <a:rPr lang="en-GB" sz="3200" dirty="0"/>
              <a:t>SMQ power converter layout</a:t>
            </a:r>
          </a:p>
        </p:txBody>
      </p:sp>
      <p:pic>
        <p:nvPicPr>
          <p:cNvPr id="31" name="Content Placeholder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4" y="1412776"/>
            <a:ext cx="7642010" cy="4295933"/>
          </a:xfrm>
          <a:prstGeom prst="rect">
            <a:avLst/>
          </a:prstGeom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3BEBD61-ADBE-F396-0140-AB0B625B40BB}"/>
              </a:ext>
            </a:extLst>
          </p:cNvPr>
          <p:cNvSpPr txBox="1"/>
          <p:nvPr/>
        </p:nvSpPr>
        <p:spPr>
          <a:xfrm>
            <a:off x="471188" y="801031"/>
            <a:ext cx="61372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Wingdings" panose="05000000000000000000" pitchFamily="2" charset="2"/>
              <a:buChar char="Ø"/>
            </a:pPr>
            <a:r>
              <a:rPr lang="en-GB" sz="1400" dirty="0"/>
              <a:t>Ratings: 2.2 kA / 3.6 kV</a:t>
            </a:r>
          </a:p>
        </p:txBody>
      </p:sp>
      <p:sp>
        <p:nvSpPr>
          <p:cNvPr id="9" name="Rounded Rectangle 15">
            <a:extLst>
              <a:ext uri="{FF2B5EF4-FFF2-40B4-BE49-F238E27FC236}">
                <a16:creationId xmlns:a16="http://schemas.microsoft.com/office/drawing/2014/main" id="{D132BCE6-010D-6F2F-23CE-C3693079C52A}"/>
              </a:ext>
            </a:extLst>
          </p:cNvPr>
          <p:cNvSpPr/>
          <p:nvPr/>
        </p:nvSpPr>
        <p:spPr>
          <a:xfrm>
            <a:off x="5303912" y="1325035"/>
            <a:ext cx="2016224" cy="2031957"/>
          </a:xfrm>
          <a:prstGeom prst="roundRect">
            <a:avLst/>
          </a:prstGeom>
          <a:noFill/>
          <a:ln w="12700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0" name="Rounded Rectangle 15">
            <a:extLst>
              <a:ext uri="{FF2B5EF4-FFF2-40B4-BE49-F238E27FC236}">
                <a16:creationId xmlns:a16="http://schemas.microsoft.com/office/drawing/2014/main" id="{6398719A-F2A4-6DE5-7853-6B70CB5946B5}"/>
              </a:ext>
            </a:extLst>
          </p:cNvPr>
          <p:cNvSpPr/>
          <p:nvPr/>
        </p:nvSpPr>
        <p:spPr>
          <a:xfrm>
            <a:off x="5303912" y="3583542"/>
            <a:ext cx="2016224" cy="2031957"/>
          </a:xfrm>
          <a:prstGeom prst="roundRect">
            <a:avLst/>
          </a:prstGeom>
          <a:noFill/>
          <a:ln w="12700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BCD1D9-03A9-A201-17A8-1E27405588E8}"/>
              </a:ext>
            </a:extLst>
          </p:cNvPr>
          <p:cNvSpPr txBox="1"/>
          <p:nvPr/>
        </p:nvSpPr>
        <p:spPr>
          <a:xfrm>
            <a:off x="5480991" y="990612"/>
            <a:ext cx="1574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Passive</a:t>
            </a:r>
            <a:r>
              <a:rPr lang="en-GB" sz="1600" dirty="0"/>
              <a:t> filter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E143EC-D264-8DAB-3D92-E7BF47D051FC}"/>
              </a:ext>
            </a:extLst>
          </p:cNvPr>
          <p:cNvSpPr txBox="1"/>
          <p:nvPr/>
        </p:nvSpPr>
        <p:spPr>
          <a:xfrm>
            <a:off x="5480991" y="5596705"/>
            <a:ext cx="1574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Passive</a:t>
            </a:r>
            <a:r>
              <a:rPr lang="en-GB" sz="1600" dirty="0"/>
              <a:t> filter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3E9AF6-A3F5-C991-F757-BB848EACA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Power Converters Noise and Regulation</a:t>
            </a:r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B9DEF6D0-5B12-C1EA-6D85-99CF6C39C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482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51" y="104077"/>
            <a:ext cx="11924012" cy="455620"/>
          </a:xfrm>
        </p:spPr>
        <p:txBody>
          <a:bodyPr>
            <a:normAutofit/>
          </a:bodyPr>
          <a:lstStyle/>
          <a:p>
            <a:r>
              <a:rPr lang="en-GB" sz="3200" dirty="0"/>
              <a:t>SMQ regulation structure</a:t>
            </a:r>
          </a:p>
        </p:txBody>
      </p:sp>
      <p:pic>
        <p:nvPicPr>
          <p:cNvPr id="22" name="Picture 21" descr="A diagram of a device&#10;&#10;Description automatically generated">
            <a:extLst>
              <a:ext uri="{FF2B5EF4-FFF2-40B4-BE49-F238E27FC236}">
                <a16:creationId xmlns:a16="http://schemas.microsoft.com/office/drawing/2014/main" id="{42E7FB60-14E4-3164-187A-5FE1CFFA6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28" y="855995"/>
            <a:ext cx="8419557" cy="494926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142396-F7EB-8D07-5E1E-5689BB680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Power Converters Noise and Regulation</a:t>
            </a:r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DD9DFDBD-9342-8DA3-FE61-9B36AD022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132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6575</TotalTime>
  <Words>1009</Words>
  <Application>Microsoft Office PowerPoint</Application>
  <DocSecurity>0</DocSecurity>
  <PresentationFormat>Widescreen</PresentationFormat>
  <Paragraphs>277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Wingdings</vt:lpstr>
      <vt:lpstr>Office Theme</vt:lpstr>
      <vt:lpstr>SPS Main Power Converters Noise &amp; Regulation  Joint Accelerator Performance 2024 Workshop</vt:lpstr>
      <vt:lpstr>Content</vt:lpstr>
      <vt:lpstr>Content</vt:lpstr>
      <vt:lpstr>SPS main dipoles overview</vt:lpstr>
      <vt:lpstr>SMD power converter layout</vt:lpstr>
      <vt:lpstr>SMD regulation structure</vt:lpstr>
      <vt:lpstr>SPS main quadrupoles overview</vt:lpstr>
      <vt:lpstr>SMQ power converter layout</vt:lpstr>
      <vt:lpstr>SMQ regulation structure</vt:lpstr>
      <vt:lpstr>Content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Content</vt:lpstr>
      <vt:lpstr>PowerPoint Presentation</vt:lpstr>
      <vt:lpstr>PowerPoint Presentation</vt:lpstr>
      <vt:lpstr>Content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Charles-Mathieu Genton</dc:creator>
  <cp:keywords/>
  <dc:description/>
  <cp:lastModifiedBy>Charles-Mathieu Genton</cp:lastModifiedBy>
  <cp:revision>209</cp:revision>
  <dcterms:created xsi:type="dcterms:W3CDTF">2024-08-26T15:42:25Z</dcterms:created>
  <dcterms:modified xsi:type="dcterms:W3CDTF">2024-12-10T11:07:55Z</dcterms:modified>
  <cp:category/>
  <dc:identifier/>
  <cp:contentStatus/>
  <dc:language/>
  <cp:version/>
</cp:coreProperties>
</file>