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2"/>
  </p:notesMasterIdLst>
  <p:sldIdLst>
    <p:sldId id="256" r:id="rId2"/>
    <p:sldId id="287" r:id="rId3"/>
    <p:sldId id="663" r:id="rId4"/>
    <p:sldId id="678" r:id="rId5"/>
    <p:sldId id="276" r:id="rId6"/>
    <p:sldId id="683" r:id="rId7"/>
    <p:sldId id="679" r:id="rId8"/>
    <p:sldId id="680" r:id="rId9"/>
    <p:sldId id="681" r:id="rId10"/>
    <p:sldId id="689" r:id="rId11"/>
    <p:sldId id="682" r:id="rId12"/>
    <p:sldId id="687" r:id="rId13"/>
    <p:sldId id="278" r:id="rId14"/>
    <p:sldId id="420" r:id="rId15"/>
    <p:sldId id="411" r:id="rId16"/>
    <p:sldId id="257" r:id="rId17"/>
    <p:sldId id="677" r:id="rId18"/>
    <p:sldId id="688" r:id="rId19"/>
    <p:sldId id="279" r:id="rId20"/>
    <p:sldId id="289" r:id="rId21"/>
  </p:sldIdLst>
  <p:sldSz cx="12192000" cy="6858000"/>
  <p:notesSz cx="6858000" cy="12192000"/>
  <p:defaultTextStyle>
    <a:defPPr>
      <a:defRPr lang="en-US"/>
    </a:defPPr>
    <a:lvl1pPr marL="0" algn="l" defTabSz="914400">
      <a:defRPr sz="1800">
        <a:solidFill>
          <a:schemeClr val="tx1"/>
        </a:solidFill>
        <a:latin typeface="+mn-lt"/>
        <a:ea typeface="+mn-ea"/>
        <a:cs typeface="+mn-cs"/>
      </a:defRPr>
    </a:lvl1pPr>
    <a:lvl2pPr marL="457200" algn="l" defTabSz="914400">
      <a:defRPr sz="1800">
        <a:solidFill>
          <a:schemeClr val="tx1"/>
        </a:solidFill>
        <a:latin typeface="+mn-lt"/>
        <a:ea typeface="+mn-ea"/>
        <a:cs typeface="+mn-cs"/>
      </a:defRPr>
    </a:lvl2pPr>
    <a:lvl3pPr marL="914400" algn="l" defTabSz="914400">
      <a:defRPr sz="1800">
        <a:solidFill>
          <a:schemeClr val="tx1"/>
        </a:solidFill>
        <a:latin typeface="+mn-lt"/>
        <a:ea typeface="+mn-ea"/>
        <a:cs typeface="+mn-cs"/>
      </a:defRPr>
    </a:lvl3pPr>
    <a:lvl4pPr marL="1371600" algn="l" defTabSz="914400">
      <a:defRPr sz="1800">
        <a:solidFill>
          <a:schemeClr val="tx1"/>
        </a:solidFill>
        <a:latin typeface="+mn-lt"/>
        <a:ea typeface="+mn-ea"/>
        <a:cs typeface="+mn-cs"/>
      </a:defRPr>
    </a:lvl4pPr>
    <a:lvl5pPr marL="1828800" algn="l" defTabSz="914400">
      <a:defRPr sz="1800">
        <a:solidFill>
          <a:schemeClr val="tx1"/>
        </a:solidFill>
        <a:latin typeface="+mn-lt"/>
        <a:ea typeface="+mn-ea"/>
        <a:cs typeface="+mn-cs"/>
      </a:defRPr>
    </a:lvl5pPr>
    <a:lvl6pPr marL="2286000" algn="l" defTabSz="914400">
      <a:defRPr sz="1800">
        <a:solidFill>
          <a:schemeClr val="tx1"/>
        </a:solidFill>
        <a:latin typeface="+mn-lt"/>
        <a:ea typeface="+mn-ea"/>
        <a:cs typeface="+mn-cs"/>
      </a:defRPr>
    </a:lvl6pPr>
    <a:lvl7pPr marL="2743200" algn="l" defTabSz="914400">
      <a:defRPr sz="1800">
        <a:solidFill>
          <a:schemeClr val="tx1"/>
        </a:solidFill>
        <a:latin typeface="+mn-lt"/>
        <a:ea typeface="+mn-ea"/>
        <a:cs typeface="+mn-cs"/>
      </a:defRPr>
    </a:lvl7pPr>
    <a:lvl8pPr marL="3200400" algn="l" defTabSz="914400">
      <a:defRPr sz="1800">
        <a:solidFill>
          <a:schemeClr val="tx1"/>
        </a:solidFill>
        <a:latin typeface="+mn-lt"/>
        <a:ea typeface="+mn-ea"/>
        <a:cs typeface="+mn-cs"/>
      </a:defRPr>
    </a:lvl8pPr>
    <a:lvl9pPr marL="3657600" algn="l" defTabSz="914400">
      <a:defRPr sz="18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88D326A9-A81B-9881-C969-13F38E75D658}">
  <a:tblStyle styleId="{88D326A9-A81B-9881-C969-13F38E75D658}" styleName="Medium Style 3">
    <a:wholeTbl>
      <a:tcTxStyle>
        <a:fontRef idx="minor"/>
        <a:schemeClr val="dk1"/>
      </a:tcTxStyle>
      <a:tcStyle>
        <a:tcBdr>
          <a:left>
            <a:ln w="12700">
              <a:noFill/>
            </a:ln>
          </a:left>
          <a:right>
            <a:ln w="12700">
              <a:noFill/>
            </a:ln>
          </a:right>
          <a:top>
            <a:ln w="25400">
              <a:solidFill>
                <a:schemeClr val="dk1"/>
              </a:solidFill>
            </a:ln>
          </a:top>
          <a:bottom>
            <a:ln w="25400">
              <a:solidFill>
                <a:schemeClr val="dk1"/>
              </a:solidFill>
            </a:ln>
          </a:bottom>
          <a:insideH>
            <a:ln w="12700">
              <a:noFill/>
            </a:ln>
          </a:insideH>
          <a:insideV>
            <a:ln w="12700">
              <a:noFill/>
            </a:ln>
          </a:insideV>
        </a:tcBdr>
        <a:fill>
          <a:solidFill>
            <a:schemeClr val="lt1"/>
          </a:solidFill>
        </a:fill>
      </a:tcStyle>
    </a:wholeTbl>
    <a:band1H>
      <a:tcStyle>
        <a:tcBdr/>
        <a:fill>
          <a:solidFill>
            <a:schemeClr val="dk1">
              <a:tint val="20000"/>
            </a:schemeClr>
          </a:solidFill>
        </a:fill>
      </a:tcStyle>
    </a:band1H>
    <a:band2H>
      <a:tcStyle>
        <a:tcBdr/>
      </a:tcStyle>
    </a:band2H>
    <a:band1V>
      <a:tcStyle>
        <a:tcBdr/>
        <a:fill>
          <a:solidFill>
            <a:schemeClr val="dk1">
              <a:tint val="20000"/>
            </a:schemeClr>
          </a:solidFill>
        </a:fill>
      </a:tcStyle>
    </a:band1V>
    <a:band2V>
      <a:tcStyle>
        <a:tcBdr/>
        <a:fill>
          <a:solidFill>
            <a:schemeClr val="dk1">
              <a:tint val="20000"/>
            </a:schemeClr>
          </a:solidFill>
        </a:fill>
      </a:tcStyle>
    </a:band2V>
    <a:lastCol>
      <a:tcTxStyle b="on">
        <a:fontRef idx="minor">
          <a:srgbClr val="000000"/>
        </a:fontRef>
        <a:schemeClr val="lt1"/>
      </a:tcTxStyle>
      <a:tcStyle>
        <a:tcBdr/>
        <a:fill>
          <a:solidFill>
            <a:schemeClr val="dk1"/>
          </a:solidFill>
        </a:fill>
      </a:tcStyle>
    </a:lastCol>
    <a:firstCol>
      <a:tcTxStyle b="on">
        <a:fontRef idx="minor">
          <a:srgbClr val="000000"/>
        </a:fontRef>
        <a:schemeClr val="lt1"/>
      </a:tcTxStyle>
      <a:tcStyle>
        <a:tcBdr/>
        <a:fill>
          <a:solidFill>
            <a:schemeClr val="dk1"/>
          </a:solidFill>
        </a:fill>
      </a:tcStyle>
    </a:firstCol>
    <a:lastRow>
      <a:tcStyle>
        <a:tcBdr>
          <a:top>
            <a:ln w="50800">
              <a:solidFill>
                <a:schemeClr val="dk1"/>
              </a:solidFill>
            </a:ln>
          </a:top>
        </a:tcBdr>
        <a:fill>
          <a:solidFill>
            <a:schemeClr val="lt1"/>
          </a:solidFill>
        </a:fill>
      </a:tcStyle>
    </a:lastRow>
    <a:seCell>
      <a:tcTxStyle b="on">
        <a:fontRef idx="minor">
          <a:srgbClr val="000000"/>
        </a:fontRef>
        <a:schemeClr val="dk1"/>
      </a:tcTxStyle>
      <a:tcStyle>
        <a:tcBdr/>
      </a:tcStyle>
    </a:seCell>
    <a:swCell>
      <a:tcTxStyle b="on">
        <a:fontRef idx="minor">
          <a:srgbClr val="000000"/>
        </a:fontRef>
        <a:schemeClr val="dk1"/>
      </a:tcTxStyle>
      <a:tcStyle>
        <a:tcBdr/>
      </a:tcStyle>
    </a:swCell>
    <a:firstRow>
      <a:tcTxStyle b="on">
        <a:fontRef idx="minor">
          <a:srgbClr val="000000"/>
        </a:fontRef>
        <a:schemeClr val="lt1"/>
      </a:tcTxStyle>
      <a:tcStyle>
        <a:tcBdr>
          <a:bottom>
            <a:ln w="25400">
              <a:solidFill>
                <a:schemeClr val="dk1"/>
              </a:solidFill>
            </a:ln>
          </a:bottom>
        </a:tcBdr>
        <a:fill>
          <a:solidFill>
            <a:schemeClr val="dk1"/>
          </a:solidFill>
        </a:fill>
      </a:tcStyle>
    </a:firstRow>
    <a:neCell>
      <a:tcStyle>
        <a:tcBdr/>
      </a:tcStyle>
    </a:neCell>
    <a:nwCell>
      <a:tcStyle>
        <a:tcBdr/>
      </a:tcStyle>
    </a:nwCell>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9338" autoAdjust="0"/>
    <p:restoredTop sz="83180" autoAdjust="0"/>
  </p:normalViewPr>
  <p:slideViewPr>
    <p:cSldViewPr>
      <p:cViewPr varScale="1">
        <p:scale>
          <a:sx n="117" d="100"/>
          <a:sy n="117" d="100"/>
        </p:scale>
        <p:origin x="1053" y="60"/>
      </p:cViewPr>
      <p:guideLst>
        <p:guide orient="horz" pos="2160"/>
        <p:guide pos="384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6111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611188"/>
          </a:xfrm>
          <a:prstGeom prst="rect">
            <a:avLst/>
          </a:prstGeom>
        </p:spPr>
        <p:txBody>
          <a:bodyPr vert="horz" lIns="91440" tIns="45720" rIns="91440" bIns="45720" rtlCol="0"/>
          <a:lstStyle>
            <a:lvl1pPr algn="r">
              <a:defRPr sz="1200"/>
            </a:lvl1pPr>
          </a:lstStyle>
          <a:p>
            <a:fld id="{12623AC6-E0BD-BE48-A614-F0E7C08BAB76}" type="datetimeFigureOut">
              <a:rPr lang="en-US" smtClean="0"/>
              <a:t>12/10/2024</a:t>
            </a:fld>
            <a:endParaRPr lang="en-US"/>
          </a:p>
        </p:txBody>
      </p:sp>
      <p:sp>
        <p:nvSpPr>
          <p:cNvPr id="4" name="Slide Image Placeholder 3"/>
          <p:cNvSpPr>
            <a:spLocks noGrp="1" noRot="1" noChangeAspect="1"/>
          </p:cNvSpPr>
          <p:nvPr>
            <p:ph type="sldImg" idx="2"/>
          </p:nvPr>
        </p:nvSpPr>
        <p:spPr>
          <a:xfrm>
            <a:off x="-228600" y="1524000"/>
            <a:ext cx="7315200" cy="41148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5867400"/>
            <a:ext cx="5486400" cy="480060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11580813"/>
            <a:ext cx="2971800" cy="6111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11580813"/>
            <a:ext cx="2971800" cy="611187"/>
          </a:xfrm>
          <a:prstGeom prst="rect">
            <a:avLst/>
          </a:prstGeom>
        </p:spPr>
        <p:txBody>
          <a:bodyPr vert="horz" lIns="91440" tIns="45720" rIns="91440" bIns="45720" rtlCol="0" anchor="b"/>
          <a:lstStyle>
            <a:lvl1pPr algn="r">
              <a:defRPr sz="1200"/>
            </a:lvl1pPr>
          </a:lstStyle>
          <a:p>
            <a:fld id="{3A5F38DB-CAFA-D341-B4D5-64BB60628ED1}" type="slidenum">
              <a:rPr lang="en-US" smtClean="0"/>
              <a:t>‹#›</a:t>
            </a:fld>
            <a:endParaRPr lang="en-US"/>
          </a:p>
        </p:txBody>
      </p:sp>
    </p:spTree>
    <p:extLst>
      <p:ext uri="{BB962C8B-B14F-4D97-AF65-F5344CB8AC3E}">
        <p14:creationId xmlns:p14="http://schemas.microsoft.com/office/powerpoint/2010/main" val="412478468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 this talk I will give an overview about the performance of the beam instrumentation during 2024, the known limitations and the future plans. Due to the limited time for the talk and the big scope – instrumentation for all machines, I won’t probably be able to cover all points. This presentation has been made from the input from operations and many BI experts.</a:t>
            </a:r>
            <a:endParaRPr lang="en-GB" dirty="0"/>
          </a:p>
        </p:txBody>
      </p:sp>
      <p:sp>
        <p:nvSpPr>
          <p:cNvPr id="4" name="Slide Number Placeholder 3"/>
          <p:cNvSpPr>
            <a:spLocks noGrp="1"/>
          </p:cNvSpPr>
          <p:nvPr>
            <p:ph type="sldNum" sz="quarter" idx="5"/>
          </p:nvPr>
        </p:nvSpPr>
        <p:spPr/>
        <p:txBody>
          <a:bodyPr/>
          <a:lstStyle/>
          <a:p>
            <a:fld id="{3A5F38DB-CAFA-D341-B4D5-64BB60628ED1}" type="slidenum">
              <a:rPr lang="en-US" smtClean="0"/>
              <a:t>1</a:t>
            </a:fld>
            <a:endParaRPr lang="en-US"/>
          </a:p>
        </p:txBody>
      </p:sp>
    </p:spTree>
    <p:extLst>
      <p:ext uri="{BB962C8B-B14F-4D97-AF65-F5344CB8AC3E}">
        <p14:creationId xmlns:p14="http://schemas.microsoft.com/office/powerpoint/2010/main" val="226039335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Positive results for the BGC</a:t>
            </a:r>
            <a:endParaRPr lang="en-GB" dirty="0"/>
          </a:p>
          <a:p>
            <a:pPr marL="171450" indent="-171450">
              <a:buFontTx/>
              <a:buChar char="-"/>
            </a:pPr>
            <a:r>
              <a:rPr lang="en-GB" dirty="0"/>
              <a:t>Agreement with BSRT at injection and flat top</a:t>
            </a:r>
          </a:p>
          <a:p>
            <a:pPr marL="171450" indent="-171450">
              <a:buFontTx/>
              <a:buChar char="-"/>
            </a:pPr>
            <a:r>
              <a:rPr lang="en-GB" dirty="0"/>
              <a:t>Quantitative agreement with emittance scan</a:t>
            </a:r>
          </a:p>
          <a:p>
            <a:pPr marL="171450" indent="-171450">
              <a:buFontTx/>
              <a:buChar char="-"/>
            </a:pPr>
            <a:r>
              <a:rPr lang="en-GB" dirty="0"/>
              <a:t>Smooth behaviour during ramp</a:t>
            </a:r>
            <a:endParaRPr lang="en-US" dirty="0"/>
          </a:p>
        </p:txBody>
      </p:sp>
      <p:sp>
        <p:nvSpPr>
          <p:cNvPr id="4" name="Slide Number Placeholder 3"/>
          <p:cNvSpPr>
            <a:spLocks noGrp="1"/>
          </p:cNvSpPr>
          <p:nvPr>
            <p:ph type="sldNum" sz="quarter" idx="5"/>
          </p:nvPr>
        </p:nvSpPr>
        <p:spPr/>
        <p:txBody>
          <a:bodyPr/>
          <a:lstStyle/>
          <a:p>
            <a:fld id="{3A5F38DB-CAFA-D341-B4D5-64BB60628ED1}" type="slidenum">
              <a:rPr lang="en-US" smtClean="0"/>
              <a:t>2</a:t>
            </a:fld>
            <a:endParaRPr lang="en-US"/>
          </a:p>
        </p:txBody>
      </p:sp>
    </p:spTree>
    <p:extLst>
      <p:ext uri="{BB962C8B-B14F-4D97-AF65-F5344CB8AC3E}">
        <p14:creationId xmlns:p14="http://schemas.microsoft.com/office/powerpoint/2010/main" val="422305076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3</a:t>
            </a:fld>
            <a:endParaRPr lang="en-US"/>
          </a:p>
        </p:txBody>
      </p:sp>
    </p:spTree>
    <p:extLst>
      <p:ext uri="{BB962C8B-B14F-4D97-AF65-F5344CB8AC3E}">
        <p14:creationId xmlns:p14="http://schemas.microsoft.com/office/powerpoint/2010/main" val="111743655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Hybrid+ units have improved mechanics outside vacuum, control and DAQ</a:t>
            </a:r>
            <a:endParaRPr lang="en-GB" dirty="0"/>
          </a:p>
        </p:txBody>
      </p:sp>
      <p:sp>
        <p:nvSpPr>
          <p:cNvPr id="4" name="Slide Number Placeholder 3"/>
          <p:cNvSpPr>
            <a:spLocks noGrp="1"/>
          </p:cNvSpPr>
          <p:nvPr>
            <p:ph type="sldNum" sz="quarter" idx="5"/>
          </p:nvPr>
        </p:nvSpPr>
        <p:spPr/>
        <p:txBody>
          <a:bodyPr/>
          <a:lstStyle/>
          <a:p>
            <a:fld id="{3A5F38DB-CAFA-D341-B4D5-64BB60628ED1}" type="slidenum">
              <a:rPr lang="en-US" smtClean="0"/>
              <a:t>4</a:t>
            </a:fld>
            <a:endParaRPr lang="en-US"/>
          </a:p>
        </p:txBody>
      </p:sp>
    </p:spTree>
    <p:extLst>
      <p:ext uri="{BB962C8B-B14F-4D97-AF65-F5344CB8AC3E}">
        <p14:creationId xmlns:p14="http://schemas.microsoft.com/office/powerpoint/2010/main" val="385339809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3A5F38DB-CAFA-D341-B4D5-64BB60628ED1}" type="slidenum">
              <a:rPr lang="en-US" smtClean="0"/>
              <a:t>6</a:t>
            </a:fld>
            <a:endParaRPr lang="en-US"/>
          </a:p>
        </p:txBody>
      </p:sp>
    </p:spTree>
    <p:extLst>
      <p:ext uri="{BB962C8B-B14F-4D97-AF65-F5344CB8AC3E}">
        <p14:creationId xmlns:p14="http://schemas.microsoft.com/office/powerpoint/2010/main" val="422494068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3A5F38DB-CAFA-D341-B4D5-64BB60628ED1}" type="slidenum">
              <a:rPr lang="en-US" smtClean="0"/>
              <a:t>7</a:t>
            </a:fld>
            <a:endParaRPr lang="en-US"/>
          </a:p>
        </p:txBody>
      </p:sp>
    </p:spTree>
    <p:extLst>
      <p:ext uri="{BB962C8B-B14F-4D97-AF65-F5344CB8AC3E}">
        <p14:creationId xmlns:p14="http://schemas.microsoft.com/office/powerpoint/2010/main" val="32743729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3A5F38DB-CAFA-D341-B4D5-64BB60628ED1}" type="slidenum">
              <a:rPr lang="en-US" smtClean="0"/>
              <a:t>10</a:t>
            </a:fld>
            <a:endParaRPr lang="en-US"/>
          </a:p>
        </p:txBody>
      </p:sp>
    </p:spTree>
    <p:extLst>
      <p:ext uri="{BB962C8B-B14F-4D97-AF65-F5344CB8AC3E}">
        <p14:creationId xmlns:p14="http://schemas.microsoft.com/office/powerpoint/2010/main" val="93293531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3A5F38DB-CAFA-D341-B4D5-64BB60628ED1}" type="slidenum">
              <a:rPr lang="en-US" smtClean="0"/>
              <a:t>11</a:t>
            </a:fld>
            <a:endParaRPr lang="en-US"/>
          </a:p>
        </p:txBody>
      </p:sp>
    </p:spTree>
    <p:extLst>
      <p:ext uri="{BB962C8B-B14F-4D97-AF65-F5344CB8AC3E}">
        <p14:creationId xmlns:p14="http://schemas.microsoft.com/office/powerpoint/2010/main" val="101356730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3A5F38DB-CAFA-D341-B4D5-64BB60628ED1}" type="slidenum">
              <a:rPr lang="en-US" smtClean="0"/>
              <a:t>12</a:t>
            </a:fld>
            <a:endParaRPr lang="en-US"/>
          </a:p>
        </p:txBody>
      </p:sp>
    </p:spTree>
    <p:extLst>
      <p:ext uri="{BB962C8B-B14F-4D97-AF65-F5344CB8AC3E}">
        <p14:creationId xmlns:p14="http://schemas.microsoft.com/office/powerpoint/2010/main" val="354701030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PhAnim="0" type="title" preserve="1" userDrawn="1">
  <p:cSld name="Title Slide  ">
    <p:spTree>
      <p:nvGrpSpPr>
        <p:cNvPr id="1" name=""/>
        <p:cNvGrpSpPr/>
        <p:nvPr/>
      </p:nvGrpSpPr>
      <p:grpSpPr bwMode="auto">
        <a:xfrm>
          <a:off x="0" y="0"/>
          <a:ext cx="0" cy="0"/>
          <a:chOff x="0" y="0"/>
          <a:chExt cx="0" cy="0"/>
        </a:xfrm>
      </p:grpSpPr>
      <p:sp>
        <p:nvSpPr>
          <p:cNvPr id="4" name="Title 1"/>
          <p:cNvSpPr>
            <a:spLocks noGrp="1"/>
          </p:cNvSpPr>
          <p:nvPr>
            <p:ph type="ctrTitle"/>
          </p:nvPr>
        </p:nvSpPr>
        <p:spPr bwMode="auto">
          <a:xfrm>
            <a:off x="1524000" y="1046163"/>
            <a:ext cx="9144000" cy="2387600"/>
          </a:xfrm>
        </p:spPr>
        <p:txBody>
          <a:bodyPr anchor="b"/>
          <a:lstStyle>
            <a:lvl1pPr algn="ctr">
              <a:defRPr sz="6000"/>
            </a:lvl1pPr>
          </a:lstStyle>
          <a:p>
            <a:pPr>
              <a:defRPr/>
            </a:pPr>
            <a:r>
              <a:rPr lang="en-US"/>
              <a:t>Click to edit Master title style</a:t>
            </a:r>
          </a:p>
        </p:txBody>
      </p:sp>
      <p:sp>
        <p:nvSpPr>
          <p:cNvPr id="5" name="Subtitle 2"/>
          <p:cNvSpPr>
            <a:spLocks noGrp="1"/>
          </p:cNvSpPr>
          <p:nvPr>
            <p:ph type="subTitle" idx="1"/>
          </p:nvPr>
        </p:nvSpPr>
        <p:spPr bwMode="auto">
          <a:xfrm>
            <a:off x="1524000" y="3602038"/>
            <a:ext cx="9144000" cy="1655762"/>
          </a:xfrm>
        </p:spPr>
        <p:txBody>
          <a:bodyPr>
            <a:noAutofit/>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a:defRPr/>
            </a:pPr>
            <a:r>
              <a:rPr lang="en-US"/>
              <a:t>Click to edit Master subtitle style</a:t>
            </a:r>
          </a:p>
        </p:txBody>
      </p:sp>
      <p:sp>
        <p:nvSpPr>
          <p:cNvPr id="6" name="Date Placeholder 6"/>
          <p:cNvSpPr>
            <a:spLocks noGrp="1"/>
          </p:cNvSpPr>
          <p:nvPr>
            <p:ph type="dt" sz="half" idx="10"/>
          </p:nvPr>
        </p:nvSpPr>
        <p:spPr bwMode="auto"/>
        <p:txBody>
          <a:bodyPr/>
          <a:lstStyle/>
          <a:p>
            <a:pPr>
              <a:defRPr/>
            </a:pPr>
            <a:r>
              <a:rPr lang="en-US"/>
              <a:t>10/12/2024</a:t>
            </a:r>
          </a:p>
        </p:txBody>
      </p:sp>
      <p:sp>
        <p:nvSpPr>
          <p:cNvPr id="7" name="Footer Placeholder 7"/>
          <p:cNvSpPr>
            <a:spLocks noGrp="1"/>
          </p:cNvSpPr>
          <p:nvPr>
            <p:ph type="ftr" sz="quarter" idx="11"/>
          </p:nvPr>
        </p:nvSpPr>
        <p:spPr bwMode="auto"/>
        <p:txBody>
          <a:bodyPr/>
          <a:lstStyle/>
          <a:p>
            <a:pPr>
              <a:defRPr/>
            </a:pPr>
            <a:r>
              <a:rPr lang="en-US"/>
              <a:t>I. Ortega - Beam Instrumentation - JAPW24</a:t>
            </a:r>
          </a:p>
        </p:txBody>
      </p:sp>
      <p:sp>
        <p:nvSpPr>
          <p:cNvPr id="8" name="Slide Number Placeholder 8"/>
          <p:cNvSpPr>
            <a:spLocks noGrp="1"/>
          </p:cNvSpPr>
          <p:nvPr>
            <p:ph type="sldNum" sz="quarter" idx="12"/>
          </p:nvPr>
        </p:nvSpPr>
        <p:spPr bwMode="auto"/>
        <p:txBody>
          <a:bodyPr/>
          <a:lstStyle/>
          <a:p>
            <a:pPr>
              <a:defRPr/>
            </a:pPr>
            <a:fld id="{36B5EA5A-BC32-A742-B11B-8E7414D5B535}" type="slidenum">
              <a:rPr lang="en-US"/>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PhAnim="0" preserve="1" userDrawn="1">
  <p:cSld name="Text and 2 Pictures horizontal">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407989" y="373593"/>
            <a:ext cx="11376024" cy="1065742"/>
          </a:xfrm>
        </p:spPr>
        <p:txBody>
          <a:bodyPr/>
          <a:lstStyle/>
          <a:p>
            <a:pPr>
              <a:defRPr/>
            </a:pPr>
            <a:r>
              <a:rPr lang="en-US"/>
              <a:t>Click to edit Master title style</a:t>
            </a:r>
          </a:p>
        </p:txBody>
      </p:sp>
      <p:sp>
        <p:nvSpPr>
          <p:cNvPr id="5" name="Content Placeholder 2"/>
          <p:cNvSpPr>
            <a:spLocks noGrp="1"/>
          </p:cNvSpPr>
          <p:nvPr>
            <p:ph sz="half" idx="1"/>
          </p:nvPr>
        </p:nvSpPr>
        <p:spPr bwMode="auto">
          <a:xfrm>
            <a:off x="407987" y="1598658"/>
            <a:ext cx="5616575" cy="4608512"/>
          </a:xfrm>
        </p:spPr>
        <p:txBody>
          <a:bodyPr/>
          <a:lstStyle>
            <a:lvl1pPr>
              <a:defRPr>
                <a:solidFill>
                  <a:schemeClr val="tx2">
                    <a:lumMod val="50000"/>
                  </a:schemeClr>
                </a:solidFill>
              </a:defRPr>
            </a:lvl1pPr>
            <a:lvl2pPr>
              <a:lnSpc>
                <a:spcPct val="100000"/>
              </a:lnSpc>
              <a:defRPr/>
            </a:lvl2pPr>
          </a:lstStyle>
          <a:p>
            <a:pPr lvl="0">
              <a:defRPr/>
            </a:pPr>
            <a:r>
              <a:rPr lang="en-US"/>
              <a:t>Click to edit Master text styles</a:t>
            </a:r>
          </a:p>
          <a:p>
            <a:pPr lvl="1">
              <a:defRPr/>
            </a:pPr>
            <a:r>
              <a:rPr lang="en-US"/>
              <a:t>Second level</a:t>
            </a:r>
          </a:p>
          <a:p>
            <a:pPr lvl="2">
              <a:defRPr/>
            </a:pPr>
            <a:r>
              <a:rPr lang="en-US"/>
              <a:t>Third level</a:t>
            </a:r>
          </a:p>
          <a:p>
            <a:pPr lvl="3">
              <a:defRPr/>
            </a:pPr>
            <a:r>
              <a:rPr lang="en-US"/>
              <a:t>Fourth level</a:t>
            </a:r>
          </a:p>
        </p:txBody>
      </p:sp>
      <p:sp>
        <p:nvSpPr>
          <p:cNvPr id="6" name="Date Placeholder 3"/>
          <p:cNvSpPr>
            <a:spLocks noGrp="1"/>
          </p:cNvSpPr>
          <p:nvPr>
            <p:ph type="dt" sz="half" idx="14"/>
          </p:nvPr>
        </p:nvSpPr>
        <p:spPr bwMode="auto"/>
        <p:txBody>
          <a:bodyPr/>
          <a:lstStyle/>
          <a:p>
            <a:pPr>
              <a:defRPr/>
            </a:pPr>
            <a:r>
              <a:rPr lang="en-US"/>
              <a:t>10/12/2024</a:t>
            </a:r>
          </a:p>
        </p:txBody>
      </p:sp>
      <p:sp>
        <p:nvSpPr>
          <p:cNvPr id="7" name="Footer Placeholder 7"/>
          <p:cNvSpPr>
            <a:spLocks noGrp="1"/>
          </p:cNvSpPr>
          <p:nvPr>
            <p:ph type="ftr" sz="quarter" idx="15"/>
          </p:nvPr>
        </p:nvSpPr>
        <p:spPr bwMode="auto"/>
        <p:txBody>
          <a:bodyPr/>
          <a:lstStyle/>
          <a:p>
            <a:pPr>
              <a:defRPr/>
            </a:pPr>
            <a:r>
              <a:rPr lang="en-US"/>
              <a:t>I. Ortega - Beam Instrumentation - JAPW24</a:t>
            </a:r>
          </a:p>
        </p:txBody>
      </p:sp>
      <p:sp>
        <p:nvSpPr>
          <p:cNvPr id="8" name="Slide Number Placeholder 9"/>
          <p:cNvSpPr>
            <a:spLocks noGrp="1"/>
          </p:cNvSpPr>
          <p:nvPr>
            <p:ph type="sldNum" sz="quarter" idx="16"/>
          </p:nvPr>
        </p:nvSpPr>
        <p:spPr bwMode="auto"/>
        <p:txBody>
          <a:bodyPr/>
          <a:lstStyle/>
          <a:p>
            <a:pPr>
              <a:defRPr/>
            </a:pPr>
            <a:fld id="{36B5EA5A-BC32-A742-B11B-8E7414D5B535}" type="slidenum">
              <a:rPr lang="en-US"/>
              <a:t>‹#›</a:t>
            </a:fld>
            <a:endParaRPr lang="en-US"/>
          </a:p>
        </p:txBody>
      </p:sp>
      <p:sp>
        <p:nvSpPr>
          <p:cNvPr id="9" name="Picture Placeholder 5"/>
          <p:cNvSpPr>
            <a:spLocks noGrp="1"/>
          </p:cNvSpPr>
          <p:nvPr>
            <p:ph type="pic" sz="quarter" idx="13" hasCustomPrompt="1"/>
          </p:nvPr>
        </p:nvSpPr>
        <p:spPr bwMode="auto">
          <a:xfrm>
            <a:off x="6167438" y="1592263"/>
            <a:ext cx="5616575" cy="2232025"/>
          </a:xfrm>
          <a:prstGeom prst="rect">
            <a:avLst/>
          </a:prstGeom>
          <a:pattFill prst="lgCheck">
            <a:fgClr>
              <a:schemeClr val="tx2">
                <a:lumMod val="25000"/>
                <a:lumOff val="75000"/>
              </a:schemeClr>
            </a:fgClr>
            <a:bgClr>
              <a:schemeClr val="bg1"/>
            </a:bgClr>
          </a:pattFill>
        </p:spPr>
        <p:txBody>
          <a:bodyPr anchor="ctr"/>
          <a:lstStyle>
            <a:lvl1pPr algn="ctr">
              <a:defRPr/>
            </a:lvl1pPr>
          </a:lstStyle>
          <a:p>
            <a:pPr>
              <a:defRPr/>
            </a:pPr>
            <a:r>
              <a:rPr lang="en-US"/>
              <a:t>Drag and drop picture</a:t>
            </a:r>
            <a:endParaRPr/>
          </a:p>
        </p:txBody>
      </p:sp>
      <p:sp>
        <p:nvSpPr>
          <p:cNvPr id="10" name="Picture Placeholder 5"/>
          <p:cNvSpPr>
            <a:spLocks noGrp="1"/>
          </p:cNvSpPr>
          <p:nvPr>
            <p:ph type="pic" sz="quarter" idx="17" hasCustomPrompt="1"/>
          </p:nvPr>
        </p:nvSpPr>
        <p:spPr bwMode="auto">
          <a:xfrm>
            <a:off x="6167438" y="3969703"/>
            <a:ext cx="5616575" cy="2232025"/>
          </a:xfrm>
          <a:prstGeom prst="rect">
            <a:avLst/>
          </a:prstGeom>
          <a:pattFill prst="lgCheck">
            <a:fgClr>
              <a:schemeClr val="tx2">
                <a:lumMod val="25000"/>
                <a:lumOff val="75000"/>
              </a:schemeClr>
            </a:fgClr>
            <a:bgClr>
              <a:schemeClr val="bg1"/>
            </a:bgClr>
          </a:pattFill>
        </p:spPr>
        <p:txBody>
          <a:bodyPr anchor="ctr"/>
          <a:lstStyle>
            <a:lvl1pPr algn="ctr">
              <a:defRPr/>
            </a:lvl1pPr>
          </a:lstStyle>
          <a:p>
            <a:pPr>
              <a:defRPr/>
            </a:pPr>
            <a:r>
              <a:rPr lang="en-US"/>
              <a:t>Drag and drop picture</a:t>
            </a:r>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PhAnim="0" preserve="1" userDrawn="1">
  <p:cSld name="Text and 4 Pictures">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407989" y="373593"/>
            <a:ext cx="11376024" cy="1065742"/>
          </a:xfrm>
        </p:spPr>
        <p:txBody>
          <a:bodyPr/>
          <a:lstStyle/>
          <a:p>
            <a:pPr>
              <a:defRPr/>
            </a:pPr>
            <a:r>
              <a:rPr lang="en-US"/>
              <a:t>Click to edit Master title style</a:t>
            </a:r>
          </a:p>
        </p:txBody>
      </p:sp>
      <p:sp>
        <p:nvSpPr>
          <p:cNvPr id="5" name="Content Placeholder 2"/>
          <p:cNvSpPr>
            <a:spLocks noGrp="1"/>
          </p:cNvSpPr>
          <p:nvPr>
            <p:ph sz="half" idx="1"/>
          </p:nvPr>
        </p:nvSpPr>
        <p:spPr bwMode="auto">
          <a:xfrm>
            <a:off x="407987" y="1598658"/>
            <a:ext cx="3708401" cy="4608512"/>
          </a:xfrm>
        </p:spPr>
        <p:txBody>
          <a:bodyPr/>
          <a:lstStyle>
            <a:lvl1pPr>
              <a:defRPr>
                <a:solidFill>
                  <a:schemeClr val="tx2">
                    <a:lumMod val="50000"/>
                  </a:schemeClr>
                </a:solidFill>
              </a:defRPr>
            </a:lvl1pPr>
            <a:lvl2pPr>
              <a:lnSpc>
                <a:spcPct val="120000"/>
              </a:lnSpc>
              <a:defRPr/>
            </a:lvl2pPr>
          </a:lstStyle>
          <a:p>
            <a:pPr lvl="0">
              <a:defRPr/>
            </a:pPr>
            <a:r>
              <a:rPr lang="en-US"/>
              <a:t>Click to edit Master text styles</a:t>
            </a:r>
          </a:p>
          <a:p>
            <a:pPr lvl="1">
              <a:defRPr/>
            </a:pPr>
            <a:r>
              <a:rPr lang="en-US"/>
              <a:t>Second level</a:t>
            </a:r>
          </a:p>
          <a:p>
            <a:pPr lvl="2">
              <a:defRPr/>
            </a:pPr>
            <a:r>
              <a:rPr lang="en-US"/>
              <a:t>Third level</a:t>
            </a:r>
          </a:p>
          <a:p>
            <a:pPr lvl="3">
              <a:defRPr/>
            </a:pPr>
            <a:r>
              <a:rPr lang="en-US"/>
              <a:t>Fourth level</a:t>
            </a:r>
          </a:p>
        </p:txBody>
      </p:sp>
      <p:sp>
        <p:nvSpPr>
          <p:cNvPr id="6" name="Date Placeholder 3"/>
          <p:cNvSpPr>
            <a:spLocks noGrp="1"/>
          </p:cNvSpPr>
          <p:nvPr>
            <p:ph type="dt" sz="half" idx="14"/>
          </p:nvPr>
        </p:nvSpPr>
        <p:spPr bwMode="auto"/>
        <p:txBody>
          <a:bodyPr/>
          <a:lstStyle/>
          <a:p>
            <a:pPr>
              <a:defRPr/>
            </a:pPr>
            <a:r>
              <a:rPr lang="en-US"/>
              <a:t>10/12/2024</a:t>
            </a:r>
          </a:p>
        </p:txBody>
      </p:sp>
      <p:sp>
        <p:nvSpPr>
          <p:cNvPr id="7" name="Footer Placeholder 7"/>
          <p:cNvSpPr>
            <a:spLocks noGrp="1"/>
          </p:cNvSpPr>
          <p:nvPr>
            <p:ph type="ftr" sz="quarter" idx="15"/>
          </p:nvPr>
        </p:nvSpPr>
        <p:spPr bwMode="auto"/>
        <p:txBody>
          <a:bodyPr/>
          <a:lstStyle/>
          <a:p>
            <a:pPr>
              <a:defRPr/>
            </a:pPr>
            <a:r>
              <a:rPr lang="en-US"/>
              <a:t>I. Ortega - Beam Instrumentation - JAPW24</a:t>
            </a:r>
          </a:p>
        </p:txBody>
      </p:sp>
      <p:sp>
        <p:nvSpPr>
          <p:cNvPr id="8" name="Slide Number Placeholder 9"/>
          <p:cNvSpPr>
            <a:spLocks noGrp="1"/>
          </p:cNvSpPr>
          <p:nvPr>
            <p:ph type="sldNum" sz="quarter" idx="16"/>
          </p:nvPr>
        </p:nvSpPr>
        <p:spPr bwMode="auto"/>
        <p:txBody>
          <a:bodyPr/>
          <a:lstStyle/>
          <a:p>
            <a:pPr>
              <a:defRPr/>
            </a:pPr>
            <a:fld id="{36B5EA5A-BC32-A742-B11B-8E7414D5B535}" type="slidenum">
              <a:rPr lang="en-US"/>
              <a:t>‹#›</a:t>
            </a:fld>
            <a:endParaRPr lang="en-US"/>
          </a:p>
        </p:txBody>
      </p:sp>
      <p:sp>
        <p:nvSpPr>
          <p:cNvPr id="9" name="Picture Placeholder 5"/>
          <p:cNvSpPr>
            <a:spLocks noGrp="1"/>
          </p:cNvSpPr>
          <p:nvPr>
            <p:ph type="pic" sz="quarter" idx="13" hasCustomPrompt="1"/>
          </p:nvPr>
        </p:nvSpPr>
        <p:spPr bwMode="auto">
          <a:xfrm>
            <a:off x="8075613" y="1592263"/>
            <a:ext cx="3708400" cy="2232025"/>
          </a:xfrm>
          <a:prstGeom prst="rect">
            <a:avLst/>
          </a:prstGeom>
          <a:pattFill prst="lgCheck">
            <a:fgClr>
              <a:schemeClr val="tx2">
                <a:lumMod val="25000"/>
                <a:lumOff val="75000"/>
              </a:schemeClr>
            </a:fgClr>
            <a:bgClr>
              <a:schemeClr val="bg1"/>
            </a:bgClr>
          </a:pattFill>
        </p:spPr>
        <p:txBody>
          <a:bodyPr anchor="ctr"/>
          <a:lstStyle>
            <a:lvl1pPr algn="ctr">
              <a:defRPr/>
            </a:lvl1pPr>
          </a:lstStyle>
          <a:p>
            <a:pPr>
              <a:defRPr/>
            </a:pPr>
            <a:r>
              <a:rPr lang="en-US"/>
              <a:t>Drag and drop picture</a:t>
            </a:r>
            <a:endParaRPr/>
          </a:p>
        </p:txBody>
      </p:sp>
      <p:sp>
        <p:nvSpPr>
          <p:cNvPr id="10" name="Picture Placeholder 5"/>
          <p:cNvSpPr>
            <a:spLocks noGrp="1"/>
          </p:cNvSpPr>
          <p:nvPr>
            <p:ph type="pic" sz="quarter" idx="17" hasCustomPrompt="1"/>
          </p:nvPr>
        </p:nvSpPr>
        <p:spPr bwMode="auto">
          <a:xfrm>
            <a:off x="8124681" y="3969703"/>
            <a:ext cx="3659332" cy="2232025"/>
          </a:xfrm>
          <a:prstGeom prst="rect">
            <a:avLst/>
          </a:prstGeom>
          <a:pattFill prst="lgCheck">
            <a:fgClr>
              <a:schemeClr val="tx2">
                <a:lumMod val="25000"/>
                <a:lumOff val="75000"/>
              </a:schemeClr>
            </a:fgClr>
            <a:bgClr>
              <a:schemeClr val="bg1"/>
            </a:bgClr>
          </a:pattFill>
        </p:spPr>
        <p:txBody>
          <a:bodyPr anchor="ctr"/>
          <a:lstStyle>
            <a:lvl1pPr algn="ctr">
              <a:defRPr/>
            </a:lvl1pPr>
          </a:lstStyle>
          <a:p>
            <a:pPr>
              <a:defRPr/>
            </a:pPr>
            <a:r>
              <a:rPr lang="en-US"/>
              <a:t>Drag and drop picture</a:t>
            </a:r>
            <a:endParaRPr/>
          </a:p>
        </p:txBody>
      </p:sp>
      <p:sp>
        <p:nvSpPr>
          <p:cNvPr id="11" name="Picture Placeholder 5"/>
          <p:cNvSpPr>
            <a:spLocks noGrp="1"/>
          </p:cNvSpPr>
          <p:nvPr>
            <p:ph type="pic" sz="quarter" idx="18" hasCustomPrompt="1"/>
          </p:nvPr>
        </p:nvSpPr>
        <p:spPr bwMode="auto">
          <a:xfrm>
            <a:off x="4259263" y="1592263"/>
            <a:ext cx="3659332" cy="2232025"/>
          </a:xfrm>
          <a:prstGeom prst="rect">
            <a:avLst/>
          </a:prstGeom>
          <a:pattFill prst="lgCheck">
            <a:fgClr>
              <a:schemeClr val="tx2">
                <a:lumMod val="25000"/>
                <a:lumOff val="75000"/>
              </a:schemeClr>
            </a:fgClr>
            <a:bgClr>
              <a:schemeClr val="bg1"/>
            </a:bgClr>
          </a:pattFill>
        </p:spPr>
        <p:txBody>
          <a:bodyPr anchor="ctr"/>
          <a:lstStyle>
            <a:lvl1pPr algn="ctr">
              <a:defRPr/>
            </a:lvl1pPr>
          </a:lstStyle>
          <a:p>
            <a:pPr>
              <a:defRPr/>
            </a:pPr>
            <a:r>
              <a:rPr lang="en-US"/>
              <a:t>Drag and drop picture</a:t>
            </a:r>
            <a:endParaRPr/>
          </a:p>
        </p:txBody>
      </p:sp>
      <p:sp>
        <p:nvSpPr>
          <p:cNvPr id="12" name="Picture Placeholder 5"/>
          <p:cNvSpPr>
            <a:spLocks noGrp="1"/>
          </p:cNvSpPr>
          <p:nvPr>
            <p:ph type="pic" sz="quarter" idx="19" hasCustomPrompt="1"/>
          </p:nvPr>
        </p:nvSpPr>
        <p:spPr bwMode="auto">
          <a:xfrm>
            <a:off x="4259263" y="3978015"/>
            <a:ext cx="3659332" cy="2232025"/>
          </a:xfrm>
          <a:prstGeom prst="rect">
            <a:avLst/>
          </a:prstGeom>
          <a:pattFill prst="lgCheck">
            <a:fgClr>
              <a:schemeClr val="tx2">
                <a:lumMod val="25000"/>
                <a:lumOff val="75000"/>
              </a:schemeClr>
            </a:fgClr>
            <a:bgClr>
              <a:schemeClr val="bg1"/>
            </a:bgClr>
          </a:pattFill>
        </p:spPr>
        <p:txBody>
          <a:bodyPr anchor="ctr"/>
          <a:lstStyle>
            <a:lvl1pPr algn="ctr">
              <a:defRPr/>
            </a:lvl1pPr>
          </a:lstStyle>
          <a:p>
            <a:pPr>
              <a:defRPr/>
            </a:pPr>
            <a:r>
              <a:rPr lang="en-US"/>
              <a:t>Drag and drop picture</a:t>
            </a:r>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PhAnim="0" preserve="1" userDrawn="1">
  <p:cSld name="Subtitles and 2 Pictures ">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407988" y="365125"/>
            <a:ext cx="11380812" cy="1084263"/>
          </a:xfrm>
        </p:spPr>
        <p:txBody>
          <a:bodyPr/>
          <a:lstStyle/>
          <a:p>
            <a:pPr>
              <a:defRPr/>
            </a:pPr>
            <a:r>
              <a:rPr lang="en-US"/>
              <a:t>Click to edit Master title style</a:t>
            </a:r>
          </a:p>
        </p:txBody>
      </p:sp>
      <p:sp>
        <p:nvSpPr>
          <p:cNvPr id="5" name="Text Placeholder 2"/>
          <p:cNvSpPr>
            <a:spLocks noGrp="1"/>
          </p:cNvSpPr>
          <p:nvPr>
            <p:ph type="body" idx="1"/>
          </p:nvPr>
        </p:nvSpPr>
        <p:spPr bwMode="auto">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Click to edit Master text styles</a:t>
            </a:r>
          </a:p>
        </p:txBody>
      </p:sp>
      <p:sp>
        <p:nvSpPr>
          <p:cNvPr id="6" name="Text Placeholder 4"/>
          <p:cNvSpPr>
            <a:spLocks noGrp="1"/>
          </p:cNvSpPr>
          <p:nvPr>
            <p:ph type="body" sz="quarter" idx="3"/>
          </p:nvPr>
        </p:nvSpPr>
        <p:spPr bwMode="auto">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Click to edit Master text styles</a:t>
            </a:r>
          </a:p>
        </p:txBody>
      </p:sp>
      <p:sp>
        <p:nvSpPr>
          <p:cNvPr id="7" name="Picture Placeholder 10"/>
          <p:cNvSpPr>
            <a:spLocks noGrp="1"/>
          </p:cNvSpPr>
          <p:nvPr>
            <p:ph type="pic" sz="quarter" idx="13" hasCustomPrompt="1"/>
          </p:nvPr>
        </p:nvSpPr>
        <p:spPr bwMode="auto">
          <a:xfrm>
            <a:off x="407988" y="2420938"/>
            <a:ext cx="5616575" cy="3779837"/>
          </a:xfrm>
          <a:prstGeom prst="rect">
            <a:avLst/>
          </a:prstGeom>
          <a:pattFill prst="lgCheck">
            <a:fgClr>
              <a:schemeClr val="tx2">
                <a:lumMod val="25000"/>
                <a:lumOff val="75000"/>
              </a:schemeClr>
            </a:fgClr>
            <a:bgClr>
              <a:schemeClr val="bg1"/>
            </a:bgClr>
          </a:pattFill>
        </p:spPr>
        <p:txBody>
          <a:bodyPr anchor="ctr"/>
          <a:lstStyle>
            <a:lvl1pPr algn="ctr">
              <a:defRPr/>
            </a:lvl1pPr>
          </a:lstStyle>
          <a:p>
            <a:pPr>
              <a:defRPr/>
            </a:pPr>
            <a:r>
              <a:rPr lang="en-US"/>
              <a:t>Drag and Drop picture</a:t>
            </a:r>
            <a:endParaRPr/>
          </a:p>
        </p:txBody>
      </p:sp>
      <p:sp>
        <p:nvSpPr>
          <p:cNvPr id="8" name="Date Placeholder 3"/>
          <p:cNvSpPr>
            <a:spLocks noGrp="1"/>
          </p:cNvSpPr>
          <p:nvPr>
            <p:ph type="dt" sz="half" idx="15"/>
          </p:nvPr>
        </p:nvSpPr>
        <p:spPr bwMode="auto"/>
        <p:txBody>
          <a:bodyPr/>
          <a:lstStyle/>
          <a:p>
            <a:pPr>
              <a:defRPr/>
            </a:pPr>
            <a:r>
              <a:rPr lang="en-US"/>
              <a:t>10/12/2024</a:t>
            </a:r>
          </a:p>
        </p:txBody>
      </p:sp>
      <p:sp>
        <p:nvSpPr>
          <p:cNvPr id="9" name="Footer Placeholder 5"/>
          <p:cNvSpPr>
            <a:spLocks noGrp="1"/>
          </p:cNvSpPr>
          <p:nvPr>
            <p:ph type="ftr" sz="quarter" idx="16"/>
          </p:nvPr>
        </p:nvSpPr>
        <p:spPr bwMode="auto"/>
        <p:txBody>
          <a:bodyPr/>
          <a:lstStyle/>
          <a:p>
            <a:pPr>
              <a:defRPr/>
            </a:pPr>
            <a:r>
              <a:rPr lang="en-US"/>
              <a:t>I. Ortega - Beam Instrumentation - JAPW24</a:t>
            </a:r>
          </a:p>
        </p:txBody>
      </p:sp>
      <p:sp>
        <p:nvSpPr>
          <p:cNvPr id="10" name="Slide Number Placeholder 9"/>
          <p:cNvSpPr>
            <a:spLocks noGrp="1"/>
          </p:cNvSpPr>
          <p:nvPr>
            <p:ph type="sldNum" sz="quarter" idx="17"/>
          </p:nvPr>
        </p:nvSpPr>
        <p:spPr bwMode="auto"/>
        <p:txBody>
          <a:bodyPr/>
          <a:lstStyle/>
          <a:p>
            <a:pPr>
              <a:defRPr/>
            </a:pPr>
            <a:fld id="{36B5EA5A-BC32-A742-B11B-8E7414D5B535}" type="slidenum">
              <a:rPr lang="en-US"/>
              <a:t>‹#›</a:t>
            </a:fld>
            <a:endParaRPr lang="en-US"/>
          </a:p>
        </p:txBody>
      </p:sp>
      <p:sp>
        <p:nvSpPr>
          <p:cNvPr id="11" name="Picture Placeholder 7"/>
          <p:cNvSpPr>
            <a:spLocks noGrp="1"/>
          </p:cNvSpPr>
          <p:nvPr>
            <p:ph type="pic" sz="quarter" idx="18" hasCustomPrompt="1"/>
          </p:nvPr>
        </p:nvSpPr>
        <p:spPr bwMode="auto">
          <a:xfrm>
            <a:off x="6172200" y="2420938"/>
            <a:ext cx="5616575" cy="3779837"/>
          </a:xfrm>
          <a:prstGeom prst="rect">
            <a:avLst/>
          </a:prstGeom>
          <a:pattFill prst="lgCheck">
            <a:fgClr>
              <a:schemeClr val="tx2">
                <a:lumMod val="25000"/>
                <a:lumOff val="75000"/>
              </a:schemeClr>
            </a:fgClr>
            <a:bgClr>
              <a:schemeClr val="bg1"/>
            </a:bgClr>
          </a:pattFill>
        </p:spPr>
        <p:txBody>
          <a:bodyPr anchor="ctr" anchorCtr="0"/>
          <a:lstStyle>
            <a:lvl1pPr algn="ctr">
              <a:defRPr/>
            </a:lvl1pPr>
          </a:lstStyle>
          <a:p>
            <a:pPr>
              <a:defRPr/>
            </a:pPr>
            <a:r>
              <a:rPr lang="en-GB"/>
              <a:t>Drag and Drop picture</a:t>
            </a:r>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PhAnim="0" preserve="1" userDrawn="1">
  <p:cSld name="Subtitle and 3 Pictures">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407988" y="365125"/>
            <a:ext cx="11380812" cy="1084263"/>
          </a:xfrm>
        </p:spPr>
        <p:txBody>
          <a:bodyPr/>
          <a:lstStyle/>
          <a:p>
            <a:pPr>
              <a:defRPr/>
            </a:pPr>
            <a:r>
              <a:rPr lang="en-US"/>
              <a:t>Click to edit Master title style</a:t>
            </a:r>
          </a:p>
        </p:txBody>
      </p:sp>
      <p:sp>
        <p:nvSpPr>
          <p:cNvPr id="5" name="Text Placeholder 2"/>
          <p:cNvSpPr>
            <a:spLocks noGrp="1"/>
          </p:cNvSpPr>
          <p:nvPr>
            <p:ph type="body" idx="1"/>
          </p:nvPr>
        </p:nvSpPr>
        <p:spPr bwMode="auto">
          <a:xfrm>
            <a:off x="407987" y="1592263"/>
            <a:ext cx="3708401" cy="668337"/>
          </a:xfrm>
        </p:spPr>
        <p:txBody>
          <a:bodyPr anchor="t" anchorCtr="0"/>
          <a:lstStyle>
            <a:lvl1pPr marL="0" indent="0">
              <a:lnSpc>
                <a:spcPct val="100000"/>
              </a:lnSpc>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Click to edit Master text styles</a:t>
            </a:r>
          </a:p>
        </p:txBody>
      </p:sp>
      <p:sp>
        <p:nvSpPr>
          <p:cNvPr id="6" name="Text Placeholder 4"/>
          <p:cNvSpPr>
            <a:spLocks noGrp="1"/>
          </p:cNvSpPr>
          <p:nvPr>
            <p:ph type="body" sz="quarter" idx="3"/>
          </p:nvPr>
        </p:nvSpPr>
        <p:spPr bwMode="auto">
          <a:xfrm>
            <a:off x="8075612" y="1604966"/>
            <a:ext cx="3713187" cy="655634"/>
          </a:xfrm>
        </p:spPr>
        <p:txBody>
          <a:bodyPr anchor="t" anchorCtr="0"/>
          <a:lstStyle>
            <a:lvl1pPr marL="0" indent="0">
              <a:spcBef>
                <a:spcPts val="400"/>
              </a:spcBef>
              <a:spcAft>
                <a:spcPts val="0"/>
              </a:spcAft>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Click to edit Master text styles</a:t>
            </a:r>
          </a:p>
        </p:txBody>
      </p:sp>
      <p:sp>
        <p:nvSpPr>
          <p:cNvPr id="7" name="Picture Placeholder 10"/>
          <p:cNvSpPr>
            <a:spLocks noGrp="1"/>
          </p:cNvSpPr>
          <p:nvPr>
            <p:ph type="pic" sz="quarter" idx="13" hasCustomPrompt="1"/>
          </p:nvPr>
        </p:nvSpPr>
        <p:spPr bwMode="auto">
          <a:xfrm>
            <a:off x="407989" y="2420938"/>
            <a:ext cx="3708400" cy="3779837"/>
          </a:xfrm>
          <a:prstGeom prst="rect">
            <a:avLst/>
          </a:prstGeom>
          <a:pattFill prst="lgCheck">
            <a:fgClr>
              <a:schemeClr val="tx2">
                <a:lumMod val="25000"/>
                <a:lumOff val="75000"/>
              </a:schemeClr>
            </a:fgClr>
            <a:bgClr>
              <a:schemeClr val="bg1"/>
            </a:bgClr>
          </a:pattFill>
        </p:spPr>
        <p:txBody>
          <a:bodyPr anchor="ctr"/>
          <a:lstStyle>
            <a:lvl1pPr algn="ctr">
              <a:defRPr/>
            </a:lvl1pPr>
          </a:lstStyle>
          <a:p>
            <a:pPr>
              <a:defRPr/>
            </a:pPr>
            <a:r>
              <a:rPr lang="en-US"/>
              <a:t>Drag and Drop picture</a:t>
            </a:r>
            <a:endParaRPr/>
          </a:p>
        </p:txBody>
      </p:sp>
      <p:sp>
        <p:nvSpPr>
          <p:cNvPr id="8" name="Picture Placeholder 12"/>
          <p:cNvSpPr>
            <a:spLocks noGrp="1"/>
          </p:cNvSpPr>
          <p:nvPr>
            <p:ph type="pic" sz="quarter" idx="14" hasCustomPrompt="1"/>
          </p:nvPr>
        </p:nvSpPr>
        <p:spPr bwMode="auto">
          <a:xfrm>
            <a:off x="8075613" y="2416175"/>
            <a:ext cx="3713187" cy="3779837"/>
          </a:xfrm>
          <a:prstGeom prst="rect">
            <a:avLst/>
          </a:prstGeom>
          <a:pattFill prst="lgCheck">
            <a:fgClr>
              <a:schemeClr val="tx2">
                <a:lumMod val="25000"/>
                <a:lumOff val="75000"/>
              </a:schemeClr>
            </a:fgClr>
            <a:bgClr>
              <a:schemeClr val="bg1"/>
            </a:bgClr>
          </a:pattFill>
        </p:spPr>
        <p:txBody>
          <a:bodyPr anchor="ctr"/>
          <a:lstStyle>
            <a:lvl1pPr marL="0" marR="0" indent="0" algn="ctr" defTabSz="914400">
              <a:lnSpc>
                <a:spcPct val="90000"/>
              </a:lnSpc>
              <a:spcBef>
                <a:spcPts val="1000"/>
              </a:spcBef>
              <a:spcAft>
                <a:spcPts val="0"/>
              </a:spcAft>
              <a:buClrTx/>
              <a:buSzTx/>
              <a:buFont typeface="Arial"/>
              <a:buNone/>
              <a:defRPr b="1"/>
            </a:lvl1pPr>
          </a:lstStyle>
          <a:p>
            <a:pPr>
              <a:defRPr/>
            </a:pPr>
            <a:r>
              <a:rPr lang="en-US"/>
              <a:t>Drag and Drop picture</a:t>
            </a:r>
          </a:p>
        </p:txBody>
      </p:sp>
      <p:sp>
        <p:nvSpPr>
          <p:cNvPr id="9" name="Text Placeholder 2"/>
          <p:cNvSpPr>
            <a:spLocks noGrp="1"/>
          </p:cNvSpPr>
          <p:nvPr>
            <p:ph type="body" idx="15"/>
          </p:nvPr>
        </p:nvSpPr>
        <p:spPr bwMode="auto">
          <a:xfrm>
            <a:off x="4253846" y="1601227"/>
            <a:ext cx="3708401" cy="668337"/>
          </a:xfrm>
        </p:spPr>
        <p:txBody>
          <a:bodyPr anchor="t" anchorCtr="0"/>
          <a:lstStyle>
            <a:lvl1pPr marL="0" indent="0">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Click to edit Master text styles</a:t>
            </a:r>
          </a:p>
        </p:txBody>
      </p:sp>
      <p:sp>
        <p:nvSpPr>
          <p:cNvPr id="10" name="Picture Placeholder 10"/>
          <p:cNvSpPr>
            <a:spLocks noGrp="1"/>
          </p:cNvSpPr>
          <p:nvPr>
            <p:ph type="pic" sz="quarter" idx="16" hasCustomPrompt="1"/>
          </p:nvPr>
        </p:nvSpPr>
        <p:spPr bwMode="auto">
          <a:xfrm>
            <a:off x="4253848" y="2429902"/>
            <a:ext cx="3708400" cy="3779837"/>
          </a:xfrm>
          <a:prstGeom prst="rect">
            <a:avLst/>
          </a:prstGeom>
          <a:pattFill prst="lgCheck">
            <a:fgClr>
              <a:schemeClr val="tx2">
                <a:lumMod val="25000"/>
                <a:lumOff val="75000"/>
              </a:schemeClr>
            </a:fgClr>
            <a:bgClr>
              <a:schemeClr val="bg1"/>
            </a:bgClr>
          </a:pattFill>
        </p:spPr>
        <p:txBody>
          <a:bodyPr anchor="ctr"/>
          <a:lstStyle>
            <a:lvl1pPr algn="ctr">
              <a:defRPr/>
            </a:lvl1pPr>
          </a:lstStyle>
          <a:p>
            <a:pPr>
              <a:defRPr/>
            </a:pPr>
            <a:r>
              <a:rPr lang="en-US"/>
              <a:t>Drag and Drop picture</a:t>
            </a:r>
            <a:endParaRPr/>
          </a:p>
        </p:txBody>
      </p:sp>
      <p:sp>
        <p:nvSpPr>
          <p:cNvPr id="11" name="Date Placeholder 3"/>
          <p:cNvSpPr>
            <a:spLocks noGrp="1"/>
          </p:cNvSpPr>
          <p:nvPr>
            <p:ph type="dt" sz="half" idx="17"/>
          </p:nvPr>
        </p:nvSpPr>
        <p:spPr bwMode="auto"/>
        <p:txBody>
          <a:bodyPr/>
          <a:lstStyle/>
          <a:p>
            <a:pPr>
              <a:defRPr/>
            </a:pPr>
            <a:r>
              <a:rPr lang="en-US"/>
              <a:t>10/12/2024</a:t>
            </a:r>
          </a:p>
        </p:txBody>
      </p:sp>
      <p:sp>
        <p:nvSpPr>
          <p:cNvPr id="12" name="Footer Placeholder 5"/>
          <p:cNvSpPr>
            <a:spLocks noGrp="1"/>
          </p:cNvSpPr>
          <p:nvPr>
            <p:ph type="ftr" sz="quarter" idx="18"/>
          </p:nvPr>
        </p:nvSpPr>
        <p:spPr bwMode="auto"/>
        <p:txBody>
          <a:bodyPr/>
          <a:lstStyle/>
          <a:p>
            <a:pPr>
              <a:defRPr/>
            </a:pPr>
            <a:r>
              <a:rPr lang="en-US"/>
              <a:t>I. Ortega - Beam Instrumentation - JAPW24</a:t>
            </a:r>
          </a:p>
        </p:txBody>
      </p:sp>
      <p:sp>
        <p:nvSpPr>
          <p:cNvPr id="13" name="Slide Number Placeholder 13"/>
          <p:cNvSpPr>
            <a:spLocks noGrp="1"/>
          </p:cNvSpPr>
          <p:nvPr>
            <p:ph type="sldNum" sz="quarter" idx="19"/>
          </p:nvPr>
        </p:nvSpPr>
        <p:spPr bwMode="auto"/>
        <p:txBody>
          <a:bodyPr/>
          <a:lstStyle/>
          <a:p>
            <a:pPr>
              <a:defRPr/>
            </a:pPr>
            <a:fld id="{36B5EA5A-BC32-A742-B11B-8E7414D5B535}" type="slidenum">
              <a:rPr lang="en-US"/>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PhAnim="0" preserve="1" userDrawn="1">
  <p:cSld name="Picture Horizontal and texts">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407988" y="365125"/>
            <a:ext cx="11380812" cy="1084263"/>
          </a:xfrm>
        </p:spPr>
        <p:txBody>
          <a:bodyPr/>
          <a:lstStyle/>
          <a:p>
            <a:pPr>
              <a:defRPr/>
            </a:pPr>
            <a:r>
              <a:rPr lang="en-US"/>
              <a:t>Click to edit Master title style</a:t>
            </a:r>
          </a:p>
        </p:txBody>
      </p:sp>
      <p:sp>
        <p:nvSpPr>
          <p:cNvPr id="5" name="Picture Placeholder 10"/>
          <p:cNvSpPr>
            <a:spLocks noGrp="1"/>
          </p:cNvSpPr>
          <p:nvPr>
            <p:ph type="pic" sz="quarter" idx="13" hasCustomPrompt="1"/>
          </p:nvPr>
        </p:nvSpPr>
        <p:spPr bwMode="auto">
          <a:xfrm>
            <a:off x="412776" y="1592263"/>
            <a:ext cx="11376024" cy="2563906"/>
          </a:xfrm>
          <a:prstGeom prst="rect">
            <a:avLst/>
          </a:prstGeom>
          <a:pattFill prst="lgCheck">
            <a:fgClr>
              <a:schemeClr val="tx2">
                <a:lumMod val="25000"/>
                <a:lumOff val="75000"/>
              </a:schemeClr>
            </a:fgClr>
            <a:bgClr>
              <a:schemeClr val="bg1"/>
            </a:bgClr>
          </a:pattFill>
        </p:spPr>
        <p:txBody>
          <a:bodyPr anchor="ctr"/>
          <a:lstStyle>
            <a:lvl1pPr algn="ctr">
              <a:defRPr/>
            </a:lvl1pPr>
          </a:lstStyle>
          <a:p>
            <a:pPr>
              <a:defRPr/>
            </a:pPr>
            <a:r>
              <a:rPr lang="en-US"/>
              <a:t>Drag and Drop picture</a:t>
            </a:r>
            <a:endParaRPr/>
          </a:p>
        </p:txBody>
      </p:sp>
      <p:sp>
        <p:nvSpPr>
          <p:cNvPr id="6" name="Text Placeholder 5"/>
          <p:cNvSpPr>
            <a:spLocks noGrp="1"/>
          </p:cNvSpPr>
          <p:nvPr>
            <p:ph type="body" sz="quarter" idx="14"/>
          </p:nvPr>
        </p:nvSpPr>
        <p:spPr bwMode="auto">
          <a:xfrm>
            <a:off x="407989" y="4294188"/>
            <a:ext cx="3708400" cy="1906587"/>
          </a:xfrm>
        </p:spPr>
        <p:txBody>
          <a:bodyPr/>
          <a:lstStyle/>
          <a:p>
            <a:pPr lvl="0">
              <a:defRPr/>
            </a:pPr>
            <a:r>
              <a:rPr lang="en-US"/>
              <a:t>Click to edit Master text styles</a:t>
            </a:r>
          </a:p>
          <a:p>
            <a:pPr lvl="1">
              <a:defRPr/>
            </a:pPr>
            <a:r>
              <a:rPr lang="en-US"/>
              <a:t>Second level</a:t>
            </a:r>
          </a:p>
          <a:p>
            <a:pPr lvl="2">
              <a:defRPr/>
            </a:pPr>
            <a:r>
              <a:rPr lang="en-US"/>
              <a:t>Third level</a:t>
            </a:r>
          </a:p>
        </p:txBody>
      </p:sp>
      <p:sp>
        <p:nvSpPr>
          <p:cNvPr id="7" name="Text Placeholder 5"/>
          <p:cNvSpPr>
            <a:spLocks noGrp="1"/>
          </p:cNvSpPr>
          <p:nvPr>
            <p:ph type="body" sz="quarter" idx="15"/>
          </p:nvPr>
        </p:nvSpPr>
        <p:spPr bwMode="auto">
          <a:xfrm>
            <a:off x="4267201" y="4294188"/>
            <a:ext cx="3665537" cy="1906587"/>
          </a:xfrm>
        </p:spPr>
        <p:txBody>
          <a:bodyPr/>
          <a:lstStyle/>
          <a:p>
            <a:pPr lvl="0">
              <a:defRPr/>
            </a:pPr>
            <a:r>
              <a:rPr lang="en-US"/>
              <a:t>Click to edit Master text styles</a:t>
            </a:r>
          </a:p>
          <a:p>
            <a:pPr lvl="1">
              <a:defRPr/>
            </a:pPr>
            <a:r>
              <a:rPr lang="en-US"/>
              <a:t>Second level</a:t>
            </a:r>
          </a:p>
          <a:p>
            <a:pPr lvl="2">
              <a:defRPr/>
            </a:pPr>
            <a:r>
              <a:rPr lang="en-US"/>
              <a:t>Third level</a:t>
            </a:r>
          </a:p>
        </p:txBody>
      </p:sp>
      <p:sp>
        <p:nvSpPr>
          <p:cNvPr id="8" name="Date Placeholder 2"/>
          <p:cNvSpPr>
            <a:spLocks noGrp="1"/>
          </p:cNvSpPr>
          <p:nvPr>
            <p:ph type="dt" sz="half" idx="16"/>
          </p:nvPr>
        </p:nvSpPr>
        <p:spPr bwMode="auto"/>
        <p:txBody>
          <a:bodyPr/>
          <a:lstStyle/>
          <a:p>
            <a:pPr>
              <a:defRPr/>
            </a:pPr>
            <a:r>
              <a:rPr lang="en-US"/>
              <a:t>10/12/2024</a:t>
            </a:r>
          </a:p>
        </p:txBody>
      </p:sp>
      <p:sp>
        <p:nvSpPr>
          <p:cNvPr id="9" name="Footer Placeholder 3"/>
          <p:cNvSpPr>
            <a:spLocks noGrp="1"/>
          </p:cNvSpPr>
          <p:nvPr>
            <p:ph type="ftr" sz="quarter" idx="17"/>
          </p:nvPr>
        </p:nvSpPr>
        <p:spPr bwMode="auto"/>
        <p:txBody>
          <a:bodyPr/>
          <a:lstStyle/>
          <a:p>
            <a:pPr>
              <a:defRPr/>
            </a:pPr>
            <a:r>
              <a:rPr lang="en-US"/>
              <a:t>I. Ortega - Beam Instrumentation - JAPW24</a:t>
            </a:r>
          </a:p>
        </p:txBody>
      </p:sp>
      <p:sp>
        <p:nvSpPr>
          <p:cNvPr id="10" name="Slide Number Placeholder 4"/>
          <p:cNvSpPr>
            <a:spLocks noGrp="1"/>
          </p:cNvSpPr>
          <p:nvPr>
            <p:ph type="sldNum" sz="quarter" idx="18"/>
          </p:nvPr>
        </p:nvSpPr>
        <p:spPr bwMode="auto"/>
        <p:txBody>
          <a:bodyPr/>
          <a:lstStyle/>
          <a:p>
            <a:pPr>
              <a:defRPr/>
            </a:pPr>
            <a:fld id="{36B5EA5A-BC32-A742-B11B-8E7414D5B535}" type="slidenum">
              <a:rPr lang="en-US"/>
              <a:t>‹#›</a:t>
            </a:fld>
            <a:endParaRPr lang="en-US"/>
          </a:p>
        </p:txBody>
      </p:sp>
      <p:sp>
        <p:nvSpPr>
          <p:cNvPr id="11" name="Text Placeholder 5"/>
          <p:cNvSpPr>
            <a:spLocks noGrp="1"/>
          </p:cNvSpPr>
          <p:nvPr>
            <p:ph type="body" sz="quarter" idx="19"/>
          </p:nvPr>
        </p:nvSpPr>
        <p:spPr bwMode="auto">
          <a:xfrm>
            <a:off x="8085668" y="4294188"/>
            <a:ext cx="3703132" cy="1906587"/>
          </a:xfrm>
        </p:spPr>
        <p:txBody>
          <a:bodyPr/>
          <a:lstStyle/>
          <a:p>
            <a:pPr lvl="0">
              <a:defRPr/>
            </a:pPr>
            <a:r>
              <a:rPr lang="en-US"/>
              <a:t>Click to edit Master text styles</a:t>
            </a:r>
          </a:p>
          <a:p>
            <a:pPr lvl="1">
              <a:defRPr/>
            </a:pPr>
            <a:r>
              <a:rPr lang="en-US"/>
              <a:t>Second level</a:t>
            </a:r>
          </a:p>
          <a:p>
            <a:pPr lvl="2">
              <a:defRPr/>
            </a:pPr>
            <a:r>
              <a:rPr lang="en-US"/>
              <a:t>Third level</a:t>
            </a: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PhAnim="0" type="secHead" preserve="1" userDrawn="1">
  <p:cSld name="Chapter Header">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407987" y="1709738"/>
            <a:ext cx="11376025" cy="2852737"/>
          </a:xfrm>
        </p:spPr>
        <p:txBody>
          <a:bodyPr anchor="b"/>
          <a:lstStyle>
            <a:lvl1pPr>
              <a:defRPr sz="5000"/>
            </a:lvl1pPr>
          </a:lstStyle>
          <a:p>
            <a:pPr>
              <a:defRPr/>
            </a:pPr>
            <a:r>
              <a:rPr lang="en-US"/>
              <a:t>Click to edit Master title style</a:t>
            </a:r>
          </a:p>
        </p:txBody>
      </p:sp>
      <p:sp>
        <p:nvSpPr>
          <p:cNvPr id="5" name="Text Placeholder 2"/>
          <p:cNvSpPr>
            <a:spLocks noGrp="1"/>
          </p:cNvSpPr>
          <p:nvPr>
            <p:ph type="body" idx="1"/>
          </p:nvPr>
        </p:nvSpPr>
        <p:spPr bwMode="auto">
          <a:xfrm>
            <a:off x="407987" y="4589463"/>
            <a:ext cx="11376026" cy="1500187"/>
          </a:xfrm>
        </p:spPr>
        <p:txBody>
          <a:bodyPr/>
          <a:lstStyle>
            <a:lvl1pPr marL="0" indent="0">
              <a:buNone/>
              <a:defRPr sz="2400">
                <a:solidFill>
                  <a:schemeClr val="accent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defRPr/>
            </a:pPr>
            <a:r>
              <a:rPr lang="en-US"/>
              <a:t>Click to edit Master text styles</a:t>
            </a:r>
          </a:p>
        </p:txBody>
      </p:sp>
      <p:sp>
        <p:nvSpPr>
          <p:cNvPr id="6" name="Date Placeholder 6"/>
          <p:cNvSpPr>
            <a:spLocks noGrp="1"/>
          </p:cNvSpPr>
          <p:nvPr>
            <p:ph type="dt" sz="half" idx="10"/>
          </p:nvPr>
        </p:nvSpPr>
        <p:spPr bwMode="auto"/>
        <p:txBody>
          <a:bodyPr/>
          <a:lstStyle/>
          <a:p>
            <a:pPr>
              <a:defRPr/>
            </a:pPr>
            <a:r>
              <a:rPr lang="en-US"/>
              <a:t>10/12/2024</a:t>
            </a:r>
          </a:p>
        </p:txBody>
      </p:sp>
      <p:sp>
        <p:nvSpPr>
          <p:cNvPr id="7" name="Footer Placeholder 7"/>
          <p:cNvSpPr>
            <a:spLocks noGrp="1"/>
          </p:cNvSpPr>
          <p:nvPr>
            <p:ph type="ftr" sz="quarter" idx="11"/>
          </p:nvPr>
        </p:nvSpPr>
        <p:spPr bwMode="auto"/>
        <p:txBody>
          <a:bodyPr/>
          <a:lstStyle/>
          <a:p>
            <a:pPr>
              <a:defRPr/>
            </a:pPr>
            <a:r>
              <a:rPr lang="en-US"/>
              <a:t>I. Ortega - Beam Instrumentation - JAPW24</a:t>
            </a:r>
          </a:p>
        </p:txBody>
      </p:sp>
      <p:sp>
        <p:nvSpPr>
          <p:cNvPr id="8" name="Slide Number Placeholder 8"/>
          <p:cNvSpPr>
            <a:spLocks noGrp="1"/>
          </p:cNvSpPr>
          <p:nvPr>
            <p:ph type="sldNum" sz="quarter" idx="12"/>
          </p:nvPr>
        </p:nvSpPr>
        <p:spPr bwMode="auto"/>
        <p:txBody>
          <a:bodyPr/>
          <a:lstStyle/>
          <a:p>
            <a:pPr>
              <a:defRPr/>
            </a:pPr>
            <a:fld id="{36B5EA5A-BC32-A742-B11B-8E7414D5B535}" type="slidenum">
              <a:rPr lang="en-US"/>
              <a:t>‹#›</a:t>
            </a:fld>
            <a:endParaRPr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PhAnim="0" type="blank" preserve="1" userDrawn="1">
  <p:cSld name="1_Blank">
    <p:spTree>
      <p:nvGrpSpPr>
        <p:cNvPr id="1" name=""/>
        <p:cNvGrpSpPr/>
        <p:nvPr/>
      </p:nvGrpSpPr>
      <p:grpSpPr bwMode="auto">
        <a:xfrm>
          <a:off x="0" y="0"/>
          <a:ext cx="0" cy="0"/>
          <a:chOff x="0" y="0"/>
          <a:chExt cx="0" cy="0"/>
        </a:xfrm>
      </p:grpSpPr>
      <p:sp>
        <p:nvSpPr>
          <p:cNvPr id="4" name="Date Placeholder 4"/>
          <p:cNvSpPr>
            <a:spLocks noGrp="1"/>
          </p:cNvSpPr>
          <p:nvPr>
            <p:ph type="dt" sz="half" idx="10"/>
          </p:nvPr>
        </p:nvSpPr>
        <p:spPr bwMode="auto"/>
        <p:txBody>
          <a:bodyPr/>
          <a:lstStyle/>
          <a:p>
            <a:pPr>
              <a:defRPr/>
            </a:pPr>
            <a:r>
              <a:rPr lang="en-US"/>
              <a:t>10/12/2024</a:t>
            </a:r>
          </a:p>
        </p:txBody>
      </p:sp>
      <p:sp>
        <p:nvSpPr>
          <p:cNvPr id="5" name="Footer Placeholder 5"/>
          <p:cNvSpPr>
            <a:spLocks noGrp="1"/>
          </p:cNvSpPr>
          <p:nvPr>
            <p:ph type="ftr" sz="quarter" idx="11"/>
          </p:nvPr>
        </p:nvSpPr>
        <p:spPr bwMode="auto"/>
        <p:txBody>
          <a:bodyPr/>
          <a:lstStyle/>
          <a:p>
            <a:pPr>
              <a:defRPr/>
            </a:pPr>
            <a:r>
              <a:rPr lang="en-US"/>
              <a:t>I. Ortega - Beam Instrumentation - JAPW24</a:t>
            </a:r>
          </a:p>
        </p:txBody>
      </p:sp>
      <p:sp>
        <p:nvSpPr>
          <p:cNvPr id="6" name="Slide Number Placeholder 6"/>
          <p:cNvSpPr>
            <a:spLocks noGrp="1"/>
          </p:cNvSpPr>
          <p:nvPr>
            <p:ph type="sldNum" sz="quarter" idx="12"/>
          </p:nvPr>
        </p:nvSpPr>
        <p:spPr bwMode="auto"/>
        <p:txBody>
          <a:bodyPr/>
          <a:lstStyle/>
          <a:p>
            <a:pPr>
              <a:defRPr/>
            </a:pPr>
            <a:fld id="{36B5EA5A-BC32-A742-B11B-8E7414D5B535}" type="slidenum">
              <a:rPr lang="en-US"/>
              <a:t>‹#›</a:t>
            </a:fld>
            <a:endParaRPr 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showMasterPhAnim="0" type="blank" preserve="1" userDrawn="1">
  <p:cSld name="Last slide">
    <p:spTree>
      <p:nvGrpSpPr>
        <p:cNvPr id="1" name=""/>
        <p:cNvGrpSpPr/>
        <p:nvPr/>
      </p:nvGrpSpPr>
      <p:grpSpPr bwMode="auto">
        <a:xfrm>
          <a:off x="0" y="0"/>
          <a:ext cx="0" cy="0"/>
          <a:chOff x="0" y="0"/>
          <a:chExt cx="0" cy="0"/>
        </a:xfrm>
      </p:grpSpPr>
      <p:sp>
        <p:nvSpPr>
          <p:cNvPr id="4" name="TextBox 3"/>
          <p:cNvSpPr>
            <a:spLocks noAdjustHandles="1"/>
          </p:cNvSpPr>
          <p:nvPr userDrawn="1"/>
        </p:nvSpPr>
        <p:spPr bwMode="auto">
          <a:xfrm>
            <a:off x="407988" y="6196406"/>
            <a:ext cx="11376025" cy="369332"/>
          </a:xfrm>
          <a:prstGeom prst="rect">
            <a:avLst/>
          </a:prstGeom>
          <a:noFill/>
        </p:spPr>
        <p:txBody>
          <a:bodyPr wrap="square" rtlCol="0">
            <a:spAutoFit/>
          </a:bodyPr>
          <a:lstStyle/>
          <a:p>
            <a:pPr algn="ctr">
              <a:defRPr/>
            </a:pPr>
            <a:r>
              <a:rPr lang="fr-CH"/>
              <a:t>home.cern</a:t>
            </a:r>
            <a:endParaRPr lang="en-US"/>
          </a:p>
        </p:txBody>
      </p:sp>
      <p:pic>
        <p:nvPicPr>
          <p:cNvPr id="5" name="Picture 4"/>
          <p:cNvPicPr>
            <a:picLocks noChangeAspect="1"/>
          </p:cNvPicPr>
          <p:nvPr userDrawn="1"/>
        </p:nvPicPr>
        <p:blipFill>
          <a:blip r:embed="rId2"/>
          <a:stretch/>
        </p:blipFill>
        <p:spPr bwMode="auto">
          <a:xfrm>
            <a:off x="5231904" y="2244864"/>
            <a:ext cx="1728192" cy="1728192"/>
          </a:xfrm>
          <a:prstGeom prst="rect">
            <a:avLst/>
          </a:prstGeom>
        </p:spPr>
      </p:pic>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cSld name="Title Only  ">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6" name="Date Placeholder 5">
            <a:extLst>
              <a:ext uri="{FF2B5EF4-FFF2-40B4-BE49-F238E27FC236}">
                <a16:creationId xmlns:a16="http://schemas.microsoft.com/office/drawing/2014/main" id="{2F8F7083-D188-D543-8008-F25F138E955C}"/>
              </a:ext>
            </a:extLst>
          </p:cNvPr>
          <p:cNvSpPr>
            <a:spLocks noGrp="1"/>
          </p:cNvSpPr>
          <p:nvPr>
            <p:ph type="dt" sz="half" idx="10"/>
          </p:nvPr>
        </p:nvSpPr>
        <p:spPr/>
        <p:txBody>
          <a:bodyPr/>
          <a:lstStyle/>
          <a:p>
            <a:r>
              <a:rPr lang="en-US"/>
              <a:t>10/12/2024</a:t>
            </a:r>
            <a:endParaRPr lang="en-US" dirty="0"/>
          </a:p>
        </p:txBody>
      </p:sp>
      <p:sp>
        <p:nvSpPr>
          <p:cNvPr id="7" name="Footer Placeholder 6">
            <a:extLst>
              <a:ext uri="{FF2B5EF4-FFF2-40B4-BE49-F238E27FC236}">
                <a16:creationId xmlns:a16="http://schemas.microsoft.com/office/drawing/2014/main" id="{DA980EB7-C2CB-9D4D-8C5E-3EB093178EB7}"/>
              </a:ext>
            </a:extLst>
          </p:cNvPr>
          <p:cNvSpPr>
            <a:spLocks noGrp="1"/>
          </p:cNvSpPr>
          <p:nvPr>
            <p:ph type="ftr" sz="quarter" idx="11"/>
          </p:nvPr>
        </p:nvSpPr>
        <p:spPr/>
        <p:txBody>
          <a:bodyPr/>
          <a:lstStyle/>
          <a:p>
            <a:r>
              <a:rPr lang="en-US"/>
              <a:t>I. Ortega - Beam Instrumentation - JAPW24</a:t>
            </a:r>
            <a:endParaRPr lang="en-US" dirty="0"/>
          </a:p>
        </p:txBody>
      </p:sp>
      <p:sp>
        <p:nvSpPr>
          <p:cNvPr id="8" name="Slide Number Placeholder 7">
            <a:extLst>
              <a:ext uri="{FF2B5EF4-FFF2-40B4-BE49-F238E27FC236}">
                <a16:creationId xmlns:a16="http://schemas.microsoft.com/office/drawing/2014/main" id="{2F74050C-1801-2345-9DC3-F06B163A28D3}"/>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0242050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showMasterPhAnim="0" preserve="1" userDrawn="1">
  <p:cSld name="Title Slide with logo">
    <p:bg>
      <p:bgRef idx="1001">
        <a:schemeClr val="bg1"/>
      </p:bgRef>
    </p:bg>
    <p:spTree>
      <p:nvGrpSpPr>
        <p:cNvPr id="1" name=""/>
        <p:cNvGrpSpPr/>
        <p:nvPr/>
      </p:nvGrpSpPr>
      <p:grpSpPr bwMode="auto">
        <a:xfrm>
          <a:off x="0" y="0"/>
          <a:ext cx="0" cy="0"/>
          <a:chOff x="0" y="0"/>
          <a:chExt cx="0" cy="0"/>
        </a:xfrm>
      </p:grpSpPr>
      <p:sp>
        <p:nvSpPr>
          <p:cNvPr id="2" name="Rectangle 1">
            <a:extLst>
              <a:ext uri="{FF2B5EF4-FFF2-40B4-BE49-F238E27FC236}">
                <a16:creationId xmlns:a16="http://schemas.microsoft.com/office/drawing/2014/main" id="{45CD86C6-AB8C-8347-BFC2-915357F95F3A}"/>
              </a:ext>
            </a:extLst>
          </p:cNvPr>
          <p:cNvSpPr/>
          <p:nvPr userDrawn="1"/>
        </p:nvSpPr>
        <p:spPr>
          <a:xfrm>
            <a:off x="0" y="0"/>
            <a:ext cx="12192000" cy="6858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Image 2" descr="logooutline.eps"/>
          <p:cNvPicPr>
            <a:picLocks noChangeAspect="1"/>
          </p:cNvPicPr>
          <p:nvPr userDrawn="1"/>
        </p:nvPicPr>
        <p:blipFill>
          <a:blip r:embed="rId2"/>
          <a:stretch/>
        </p:blipFill>
        <p:spPr bwMode="auto">
          <a:xfrm>
            <a:off x="5106130" y="710117"/>
            <a:ext cx="1990424" cy="1970420"/>
          </a:xfrm>
          <a:prstGeom prst="rect">
            <a:avLst/>
          </a:prstGeom>
        </p:spPr>
      </p:pic>
      <p:sp>
        <p:nvSpPr>
          <p:cNvPr id="5" name="Title 1"/>
          <p:cNvSpPr>
            <a:spLocks noGrp="1"/>
          </p:cNvSpPr>
          <p:nvPr>
            <p:ph type="ctrTitle" hasCustomPrompt="1"/>
          </p:nvPr>
        </p:nvSpPr>
        <p:spPr bwMode="auto">
          <a:xfrm>
            <a:off x="407987" y="3429000"/>
            <a:ext cx="11376025" cy="2153265"/>
          </a:xfrm>
        </p:spPr>
        <p:txBody>
          <a:bodyPr anchor="t" anchorCtr="0"/>
          <a:lstStyle>
            <a:lvl1pPr algn="l">
              <a:defRPr sz="5000">
                <a:solidFill>
                  <a:schemeClr val="bg1"/>
                </a:solidFill>
              </a:defRPr>
            </a:lvl1pPr>
          </a:lstStyle>
          <a:p>
            <a:pPr>
              <a:defRPr/>
            </a:pPr>
            <a:r>
              <a:rPr lang="en-US"/>
              <a:t>Click to edit Master title style</a:t>
            </a:r>
            <a:br>
              <a:rPr lang="en-US"/>
            </a:br>
            <a:endParaRPr lang="en-US"/>
          </a:p>
        </p:txBody>
      </p:sp>
      <p:sp>
        <p:nvSpPr>
          <p:cNvPr id="6" name="Subtitle 2"/>
          <p:cNvSpPr>
            <a:spLocks noGrp="1"/>
          </p:cNvSpPr>
          <p:nvPr>
            <p:ph type="subTitle" idx="1"/>
          </p:nvPr>
        </p:nvSpPr>
        <p:spPr bwMode="auto">
          <a:xfrm>
            <a:off x="407988" y="5700251"/>
            <a:ext cx="11376026" cy="803787"/>
          </a:xfrm>
        </p:spPr>
        <p:txBody>
          <a:bodyPr>
            <a:noAutofit/>
          </a:bodyPr>
          <a:lstStyle>
            <a:lvl1pPr marL="0" indent="0" algn="l">
              <a:buNone/>
              <a:defRPr sz="2000" b="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a:defRPr/>
            </a:pPr>
            <a:r>
              <a:rPr lang="en-US"/>
              <a:t>Click to edit Master subtitle style</a:t>
            </a:r>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PhAnim="0" preserve="1" userDrawn="1">
  <p:cSld name="Content  ">
    <p:spTree>
      <p:nvGrpSpPr>
        <p:cNvPr id="1" name=""/>
        <p:cNvGrpSpPr/>
        <p:nvPr/>
      </p:nvGrpSpPr>
      <p:grpSpPr bwMode="auto">
        <a:xfrm>
          <a:off x="0" y="0"/>
          <a:ext cx="0" cy="0"/>
          <a:chOff x="0" y="0"/>
          <a:chExt cx="0" cy="0"/>
        </a:xfrm>
      </p:grpSpPr>
      <p:sp>
        <p:nvSpPr>
          <p:cNvPr id="4" name="Content Placeholder 2"/>
          <p:cNvSpPr>
            <a:spLocks noGrp="1"/>
          </p:cNvSpPr>
          <p:nvPr>
            <p:ph idx="1"/>
          </p:nvPr>
        </p:nvSpPr>
        <p:spPr bwMode="auto"/>
        <p:txBody>
          <a:bodyPr/>
          <a:lstStyle>
            <a:lvl1pPr>
              <a:defRPr>
                <a:solidFill>
                  <a:schemeClr val="tx2"/>
                </a:solidFill>
              </a:defRPr>
            </a:lvl1pPr>
            <a:lvl2pPr marL="324000" indent="-324000">
              <a:buFont typeface="Arial"/>
              <a:buChar char="•"/>
              <a:defRPr sz="1800">
                <a:solidFill>
                  <a:schemeClr val="tx2"/>
                </a:solidFill>
              </a:defRPr>
            </a:lvl2pPr>
            <a:lvl3pPr marL="648000" indent="-324000">
              <a:buSzPct val="100000"/>
              <a:buFont typeface="Arial"/>
              <a:buChar char="•"/>
              <a:defRPr>
                <a:solidFill>
                  <a:schemeClr val="tx2"/>
                </a:solidFill>
              </a:defRPr>
            </a:lvl3pPr>
            <a:lvl4pPr marL="972000" indent="-324000">
              <a:buSzPct val="100000"/>
              <a:buFont typeface="Arial"/>
              <a:buChar char="•"/>
              <a:defRPr>
                <a:solidFill>
                  <a:schemeClr val="tx2"/>
                </a:solidFill>
              </a:defRPr>
            </a:lvl4pPr>
            <a:lvl5pPr marL="2057400" indent="-228600">
              <a:buSzPct val="100000"/>
              <a:buFont typeface="Arial"/>
              <a:buChar char="•"/>
              <a:defRPr>
                <a:solidFill>
                  <a:schemeClr val="tx2">
                    <a:lumMod val="50000"/>
                  </a:schemeClr>
                </a:solidFill>
              </a:defRPr>
            </a:lvl5pPr>
          </a:lstStyle>
          <a:p>
            <a:pPr lvl="0">
              <a:defRPr/>
            </a:pPr>
            <a:r>
              <a:rPr lang="en-US"/>
              <a:t>Click to edit Master text styles</a:t>
            </a:r>
          </a:p>
          <a:p>
            <a:pPr lvl="1">
              <a:defRPr/>
            </a:pPr>
            <a:r>
              <a:rPr lang="en-US"/>
              <a:t>Second level</a:t>
            </a:r>
          </a:p>
          <a:p>
            <a:pPr lvl="2">
              <a:defRPr/>
            </a:pPr>
            <a:r>
              <a:rPr lang="en-US"/>
              <a:t>Third level</a:t>
            </a:r>
          </a:p>
          <a:p>
            <a:pPr lvl="3">
              <a:defRPr/>
            </a:pPr>
            <a:r>
              <a:rPr lang="en-US"/>
              <a:t>Fourth level</a:t>
            </a:r>
          </a:p>
        </p:txBody>
      </p:sp>
      <p:sp>
        <p:nvSpPr>
          <p:cNvPr id="5" name="Title 6"/>
          <p:cNvSpPr>
            <a:spLocks noGrp="1"/>
          </p:cNvSpPr>
          <p:nvPr>
            <p:ph type="title"/>
          </p:nvPr>
        </p:nvSpPr>
        <p:spPr bwMode="auto"/>
        <p:txBody>
          <a:bodyPr/>
          <a:lstStyle/>
          <a:p>
            <a:pPr>
              <a:defRPr/>
            </a:pPr>
            <a:r>
              <a:rPr lang="en-US"/>
              <a:t>Click to edit Master title style</a:t>
            </a:r>
          </a:p>
        </p:txBody>
      </p:sp>
      <p:sp>
        <p:nvSpPr>
          <p:cNvPr id="6" name="Date Placeholder 10"/>
          <p:cNvSpPr>
            <a:spLocks noGrp="1"/>
          </p:cNvSpPr>
          <p:nvPr>
            <p:ph type="dt" sz="half" idx="10"/>
          </p:nvPr>
        </p:nvSpPr>
        <p:spPr bwMode="auto">
          <a:xfrm>
            <a:off x="3248526" y="6408000"/>
            <a:ext cx="867862" cy="365125"/>
          </a:xfrm>
        </p:spPr>
        <p:txBody>
          <a:bodyPr/>
          <a:lstStyle/>
          <a:p>
            <a:pPr>
              <a:defRPr/>
            </a:pPr>
            <a:r>
              <a:rPr lang="en-US"/>
              <a:t>10/12/2024</a:t>
            </a:r>
          </a:p>
        </p:txBody>
      </p:sp>
      <p:sp>
        <p:nvSpPr>
          <p:cNvPr id="7" name="Footer Placeholder 11"/>
          <p:cNvSpPr>
            <a:spLocks noGrp="1"/>
          </p:cNvSpPr>
          <p:nvPr>
            <p:ph type="ftr" sz="quarter" idx="11"/>
          </p:nvPr>
        </p:nvSpPr>
        <p:spPr bwMode="auto">
          <a:xfrm>
            <a:off x="4259262" y="6408000"/>
            <a:ext cx="6572221" cy="365125"/>
          </a:xfrm>
        </p:spPr>
        <p:txBody>
          <a:bodyPr/>
          <a:lstStyle/>
          <a:p>
            <a:pPr>
              <a:defRPr/>
            </a:pPr>
            <a:r>
              <a:rPr lang="en-US"/>
              <a:t>I. Ortega - Beam Instrumentation - JAPW24</a:t>
            </a:r>
          </a:p>
        </p:txBody>
      </p:sp>
      <p:sp>
        <p:nvSpPr>
          <p:cNvPr id="8" name="Slide Number Placeholder 12"/>
          <p:cNvSpPr>
            <a:spLocks noGrp="1"/>
          </p:cNvSpPr>
          <p:nvPr>
            <p:ph type="sldNum" sz="quarter" idx="12"/>
          </p:nvPr>
        </p:nvSpPr>
        <p:spPr bwMode="auto">
          <a:xfrm>
            <a:off x="11064552" y="6408000"/>
            <a:ext cx="681254" cy="365125"/>
          </a:xfrm>
        </p:spPr>
        <p:txBody>
          <a:bodyPr/>
          <a:lstStyle/>
          <a:p>
            <a:pPr>
              <a:defRPr/>
            </a:pPr>
            <a:fld id="{36B5EA5A-BC32-A742-B11B-8E7414D5B535}" type="slidenum">
              <a:rPr lang="en-US"/>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PhAnim="0" preserve="1" userDrawn="1">
  <p:cSld name="Bulleted Content">
    <p:spTree>
      <p:nvGrpSpPr>
        <p:cNvPr id="1" name=""/>
        <p:cNvGrpSpPr/>
        <p:nvPr/>
      </p:nvGrpSpPr>
      <p:grpSpPr bwMode="auto">
        <a:xfrm>
          <a:off x="0" y="0"/>
          <a:ext cx="0" cy="0"/>
          <a:chOff x="0" y="0"/>
          <a:chExt cx="0" cy="0"/>
        </a:xfrm>
      </p:grpSpPr>
      <p:sp>
        <p:nvSpPr>
          <p:cNvPr id="4" name="Content Placeholder 2"/>
          <p:cNvSpPr>
            <a:spLocks noGrp="1"/>
          </p:cNvSpPr>
          <p:nvPr>
            <p:ph idx="1" hasCustomPrompt="1"/>
          </p:nvPr>
        </p:nvSpPr>
        <p:spPr bwMode="auto"/>
        <p:txBody>
          <a:bodyPr/>
          <a:lstStyle>
            <a:lvl1pPr marL="342900" indent="-342900">
              <a:buFont typeface="Arial"/>
              <a:buChar char="•"/>
              <a:defRPr>
                <a:solidFill>
                  <a:schemeClr val="tx2">
                    <a:lumMod val="50000"/>
                  </a:schemeClr>
                </a:solidFill>
              </a:defRPr>
            </a:lvl1pPr>
            <a:lvl2pPr marL="628650" indent="-261938">
              <a:buFont typeface="Arial"/>
              <a:buChar char="•"/>
              <a:defRPr sz="1800">
                <a:solidFill>
                  <a:schemeClr val="tx2">
                    <a:lumMod val="50000"/>
                  </a:schemeClr>
                </a:solidFill>
              </a:defRPr>
            </a:lvl2pPr>
            <a:lvl3pPr marL="889000" indent="-260350">
              <a:buSzPct val="100000"/>
              <a:buFont typeface="Arial"/>
              <a:buChar char="•"/>
              <a:defRPr sz="1800">
                <a:solidFill>
                  <a:schemeClr val="tx2">
                    <a:lumMod val="50000"/>
                  </a:schemeClr>
                </a:solidFill>
              </a:defRPr>
            </a:lvl3pPr>
            <a:lvl4pPr marL="1209675" indent="-269875">
              <a:buSzPct val="100000"/>
              <a:buFont typeface="Arial"/>
              <a:buChar char="•"/>
              <a:defRPr sz="1600">
                <a:solidFill>
                  <a:schemeClr val="tx2">
                    <a:lumMod val="50000"/>
                  </a:schemeClr>
                </a:solidFill>
              </a:defRPr>
            </a:lvl4pPr>
            <a:lvl5pPr marL="2057400" indent="-228600">
              <a:buSzPct val="100000"/>
              <a:buFont typeface="Arial"/>
              <a:buChar char="•"/>
              <a:defRPr>
                <a:solidFill>
                  <a:schemeClr val="tx2">
                    <a:lumMod val="50000"/>
                  </a:schemeClr>
                </a:solidFill>
              </a:defRPr>
            </a:lvl5pPr>
          </a:lstStyle>
          <a:p>
            <a:pPr lvl="0">
              <a:defRPr/>
            </a:pPr>
            <a:r>
              <a:rPr lang="en-US" dirty="0"/>
              <a:t>Click to edit Master text styles</a:t>
            </a:r>
            <a:endParaRPr dirty="0"/>
          </a:p>
          <a:p>
            <a:pPr lvl="1">
              <a:defRPr/>
            </a:pPr>
            <a:r>
              <a:rPr lang="en-US" dirty="0"/>
              <a:t>Second level</a:t>
            </a:r>
            <a:endParaRPr dirty="0"/>
          </a:p>
          <a:p>
            <a:pPr lvl="2">
              <a:defRPr/>
            </a:pPr>
            <a:r>
              <a:rPr lang="en-US" dirty="0"/>
              <a:t>Third level</a:t>
            </a:r>
            <a:endParaRPr dirty="0"/>
          </a:p>
          <a:p>
            <a:pPr lvl="3">
              <a:defRPr/>
            </a:pPr>
            <a:r>
              <a:rPr lang="en-US" dirty="0"/>
              <a:t>Fourth level</a:t>
            </a:r>
            <a:endParaRPr dirty="0"/>
          </a:p>
          <a:p>
            <a:pPr lvl="0">
              <a:defRPr/>
            </a:pPr>
            <a:endParaRPr lang="en-US" dirty="0"/>
          </a:p>
        </p:txBody>
      </p:sp>
      <p:sp>
        <p:nvSpPr>
          <p:cNvPr id="5" name="Title 6"/>
          <p:cNvSpPr>
            <a:spLocks noGrp="1"/>
          </p:cNvSpPr>
          <p:nvPr>
            <p:ph type="title"/>
          </p:nvPr>
        </p:nvSpPr>
        <p:spPr bwMode="auto"/>
        <p:txBody>
          <a:bodyPr/>
          <a:lstStyle/>
          <a:p>
            <a:pPr>
              <a:defRPr/>
            </a:pPr>
            <a:r>
              <a:rPr lang="en-US"/>
              <a:t>Click to edit Master title style</a:t>
            </a:r>
          </a:p>
        </p:txBody>
      </p:sp>
      <p:sp>
        <p:nvSpPr>
          <p:cNvPr id="6" name="Date Placeholder 10"/>
          <p:cNvSpPr>
            <a:spLocks noGrp="1"/>
          </p:cNvSpPr>
          <p:nvPr>
            <p:ph type="dt" sz="half" idx="10"/>
          </p:nvPr>
        </p:nvSpPr>
        <p:spPr bwMode="auto"/>
        <p:txBody>
          <a:bodyPr/>
          <a:lstStyle/>
          <a:p>
            <a:pPr>
              <a:defRPr/>
            </a:pPr>
            <a:r>
              <a:rPr lang="en-US"/>
              <a:t>10/12/2024</a:t>
            </a:r>
          </a:p>
        </p:txBody>
      </p:sp>
      <p:sp>
        <p:nvSpPr>
          <p:cNvPr id="7" name="Footer Placeholder 11"/>
          <p:cNvSpPr>
            <a:spLocks noGrp="1"/>
          </p:cNvSpPr>
          <p:nvPr>
            <p:ph type="ftr" sz="quarter" idx="11"/>
          </p:nvPr>
        </p:nvSpPr>
        <p:spPr bwMode="auto"/>
        <p:txBody>
          <a:bodyPr/>
          <a:lstStyle/>
          <a:p>
            <a:pPr>
              <a:defRPr/>
            </a:pPr>
            <a:r>
              <a:rPr lang="en-US"/>
              <a:t>I. Ortega - Beam Instrumentation - JAPW24</a:t>
            </a:r>
          </a:p>
        </p:txBody>
      </p:sp>
      <p:sp>
        <p:nvSpPr>
          <p:cNvPr id="8" name="Slide Number Placeholder 12"/>
          <p:cNvSpPr>
            <a:spLocks noGrp="1"/>
          </p:cNvSpPr>
          <p:nvPr>
            <p:ph type="sldNum" sz="quarter" idx="12"/>
          </p:nvPr>
        </p:nvSpPr>
        <p:spPr bwMode="auto"/>
        <p:txBody>
          <a:bodyPr/>
          <a:lstStyle/>
          <a:p>
            <a:pPr>
              <a:defRPr/>
            </a:pPr>
            <a:fld id="{36B5EA5A-BC32-A742-B11B-8E7414D5B535}" type="slidenum">
              <a:rPr lang="en-US"/>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PhAnim="0" preserve="1" userDrawn="1">
  <p:cSld name="Big Picture">
    <p:spTree>
      <p:nvGrpSpPr>
        <p:cNvPr id="1" name=""/>
        <p:cNvGrpSpPr/>
        <p:nvPr/>
      </p:nvGrpSpPr>
      <p:grpSpPr bwMode="auto">
        <a:xfrm>
          <a:off x="0" y="0"/>
          <a:ext cx="0" cy="0"/>
          <a:chOff x="0" y="0"/>
          <a:chExt cx="0" cy="0"/>
        </a:xfrm>
      </p:grpSpPr>
      <p:sp>
        <p:nvSpPr>
          <p:cNvPr id="4" name="Title 6"/>
          <p:cNvSpPr>
            <a:spLocks noGrp="1"/>
          </p:cNvSpPr>
          <p:nvPr>
            <p:ph type="title"/>
          </p:nvPr>
        </p:nvSpPr>
        <p:spPr bwMode="auto"/>
        <p:txBody>
          <a:bodyPr/>
          <a:lstStyle/>
          <a:p>
            <a:pPr>
              <a:defRPr/>
            </a:pPr>
            <a:r>
              <a:rPr lang="en-US"/>
              <a:t>Click to edit Master title style</a:t>
            </a:r>
          </a:p>
        </p:txBody>
      </p:sp>
      <p:sp>
        <p:nvSpPr>
          <p:cNvPr id="5" name="Date Placeholder 10"/>
          <p:cNvSpPr>
            <a:spLocks noGrp="1"/>
          </p:cNvSpPr>
          <p:nvPr>
            <p:ph type="dt" sz="half" idx="10"/>
          </p:nvPr>
        </p:nvSpPr>
        <p:spPr bwMode="auto"/>
        <p:txBody>
          <a:bodyPr/>
          <a:lstStyle/>
          <a:p>
            <a:pPr>
              <a:defRPr/>
            </a:pPr>
            <a:r>
              <a:rPr lang="en-US"/>
              <a:t>10/12/2024</a:t>
            </a:r>
          </a:p>
        </p:txBody>
      </p:sp>
      <p:sp>
        <p:nvSpPr>
          <p:cNvPr id="6" name="Footer Placeholder 11"/>
          <p:cNvSpPr>
            <a:spLocks noGrp="1"/>
          </p:cNvSpPr>
          <p:nvPr>
            <p:ph type="ftr" sz="quarter" idx="11"/>
          </p:nvPr>
        </p:nvSpPr>
        <p:spPr bwMode="auto"/>
        <p:txBody>
          <a:bodyPr/>
          <a:lstStyle/>
          <a:p>
            <a:pPr>
              <a:defRPr/>
            </a:pPr>
            <a:r>
              <a:rPr lang="en-US"/>
              <a:t>I. Ortega - Beam Instrumentation - JAPW24</a:t>
            </a:r>
          </a:p>
        </p:txBody>
      </p:sp>
      <p:sp>
        <p:nvSpPr>
          <p:cNvPr id="7" name="Slide Number Placeholder 12"/>
          <p:cNvSpPr>
            <a:spLocks noGrp="1"/>
          </p:cNvSpPr>
          <p:nvPr>
            <p:ph type="sldNum" sz="quarter" idx="12"/>
          </p:nvPr>
        </p:nvSpPr>
        <p:spPr bwMode="auto"/>
        <p:txBody>
          <a:bodyPr/>
          <a:lstStyle/>
          <a:p>
            <a:pPr>
              <a:defRPr/>
            </a:pPr>
            <a:fld id="{36B5EA5A-BC32-A742-B11B-8E7414D5B535}" type="slidenum">
              <a:rPr lang="en-US"/>
              <a:t>‹#›</a:t>
            </a:fld>
            <a:endParaRPr lang="en-US"/>
          </a:p>
        </p:txBody>
      </p:sp>
      <p:sp>
        <p:nvSpPr>
          <p:cNvPr id="8" name="Picture Placeholder 3"/>
          <p:cNvSpPr>
            <a:spLocks noGrp="1"/>
          </p:cNvSpPr>
          <p:nvPr>
            <p:ph type="pic" sz="quarter" idx="13" hasCustomPrompt="1"/>
          </p:nvPr>
        </p:nvSpPr>
        <p:spPr bwMode="auto">
          <a:xfrm>
            <a:off x="407988" y="1439863"/>
            <a:ext cx="11376025" cy="4760912"/>
          </a:xfrm>
          <a:prstGeom prst="rect">
            <a:avLst/>
          </a:prstGeom>
          <a:pattFill prst="lgCheck">
            <a:fgClr>
              <a:schemeClr val="tx2">
                <a:lumMod val="25000"/>
                <a:lumOff val="75000"/>
              </a:schemeClr>
            </a:fgClr>
            <a:bgClr>
              <a:schemeClr val="bg1"/>
            </a:bgClr>
          </a:pattFill>
        </p:spPr>
        <p:txBody>
          <a:bodyPr anchor="ctr"/>
          <a:lstStyle>
            <a:lvl1pPr algn="ctr">
              <a:defRPr/>
            </a:lvl1pPr>
          </a:lstStyle>
          <a:p>
            <a:pPr>
              <a:defRPr/>
            </a:pPr>
            <a:r>
              <a:rPr lang="en-US"/>
              <a:t>Drag and drop picture</a:t>
            </a:r>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PhAnim="0" preserve="1" userDrawn="1">
  <p:cSld name="Full page Picture">
    <p:spTree>
      <p:nvGrpSpPr>
        <p:cNvPr id="1" name=""/>
        <p:cNvGrpSpPr/>
        <p:nvPr/>
      </p:nvGrpSpPr>
      <p:grpSpPr bwMode="auto">
        <a:xfrm>
          <a:off x="0" y="0"/>
          <a:ext cx="0" cy="0"/>
          <a:chOff x="0" y="0"/>
          <a:chExt cx="0" cy="0"/>
        </a:xfrm>
      </p:grpSpPr>
      <p:sp>
        <p:nvSpPr>
          <p:cNvPr id="4" name="Picture Placeholder 3"/>
          <p:cNvSpPr>
            <a:spLocks noGrp="1"/>
          </p:cNvSpPr>
          <p:nvPr>
            <p:ph type="pic" sz="quarter" idx="13" hasCustomPrompt="1"/>
          </p:nvPr>
        </p:nvSpPr>
        <p:spPr bwMode="auto">
          <a:xfrm>
            <a:off x="0" y="-29980"/>
            <a:ext cx="12192000" cy="6351588"/>
          </a:xfrm>
          <a:prstGeom prst="rect">
            <a:avLst/>
          </a:prstGeom>
          <a:pattFill prst="lgCheck">
            <a:fgClr>
              <a:schemeClr val="tx2">
                <a:lumMod val="25000"/>
                <a:lumOff val="75000"/>
              </a:schemeClr>
            </a:fgClr>
            <a:bgClr>
              <a:schemeClr val="bg1"/>
            </a:bgClr>
          </a:pattFill>
        </p:spPr>
        <p:txBody>
          <a:bodyPr anchor="ctr" anchorCtr="0"/>
          <a:lstStyle>
            <a:lvl1pPr algn="ctr">
              <a:defRPr/>
            </a:lvl1pPr>
          </a:lstStyle>
          <a:p>
            <a:pPr>
              <a:defRPr/>
            </a:pPr>
            <a:r>
              <a:rPr lang="en-US"/>
              <a:t>Drag and drop picture</a:t>
            </a:r>
            <a:endParaRPr/>
          </a:p>
        </p:txBody>
      </p:sp>
      <p:sp>
        <p:nvSpPr>
          <p:cNvPr id="5" name="Content Placeholder 2"/>
          <p:cNvSpPr>
            <a:spLocks noGrp="1"/>
          </p:cNvSpPr>
          <p:nvPr>
            <p:ph idx="1"/>
          </p:nvPr>
        </p:nvSpPr>
        <p:spPr bwMode="auto">
          <a:xfrm>
            <a:off x="8075612" y="-52466"/>
            <a:ext cx="4116387" cy="6370820"/>
          </a:xfrm>
          <a:prstGeom prst="rect">
            <a:avLst/>
          </a:prstGeom>
          <a:solidFill>
            <a:schemeClr val="tx1">
              <a:alpha val="80000"/>
            </a:schemeClr>
          </a:solidFill>
        </p:spPr>
        <p:txBody>
          <a:bodyPr lIns="180000" tIns="180000" rIns="180000" bIns="180000"/>
          <a:lstStyle>
            <a:lvl1pPr>
              <a:defRPr sz="2800">
                <a:solidFill>
                  <a:schemeClr val="bg1"/>
                </a:solidFill>
              </a:defRPr>
            </a:lvl1pPr>
            <a:lvl2pPr marL="324000" indent="-324000">
              <a:buFont typeface="Arial"/>
              <a:buChar char="•"/>
              <a:defRPr sz="2100">
                <a:solidFill>
                  <a:schemeClr val="bg1"/>
                </a:solidFill>
              </a:defRPr>
            </a:lvl2pPr>
            <a:lvl3pPr marL="648000" indent="-324000">
              <a:buSzPct val="100000"/>
              <a:buFont typeface="Arial"/>
              <a:buChar char="•"/>
              <a:defRPr sz="1800">
                <a:solidFill>
                  <a:schemeClr val="bg1"/>
                </a:solidFill>
              </a:defRPr>
            </a:lvl3pPr>
            <a:lvl4pPr marL="972000" indent="-324000">
              <a:buSzPct val="100000"/>
              <a:buFont typeface="Arial"/>
              <a:buChar char="•"/>
              <a:defRPr>
                <a:solidFill>
                  <a:schemeClr val="bg1"/>
                </a:solidFill>
              </a:defRPr>
            </a:lvl4pPr>
            <a:lvl5pPr marL="2057400" indent="-228600">
              <a:buSzPct val="100000"/>
              <a:buFont typeface="Arial"/>
              <a:buChar char="•"/>
              <a:defRPr>
                <a:solidFill>
                  <a:schemeClr val="tx2">
                    <a:lumMod val="50000"/>
                  </a:schemeClr>
                </a:solidFill>
              </a:defRPr>
            </a:lvl5pPr>
          </a:lstStyle>
          <a:p>
            <a:pPr lvl="0">
              <a:defRPr/>
            </a:pPr>
            <a:r>
              <a:rPr lang="en-US"/>
              <a:t>Click to edit Master text styles</a:t>
            </a:r>
          </a:p>
          <a:p>
            <a:pPr lvl="1">
              <a:defRPr/>
            </a:pPr>
            <a:r>
              <a:rPr lang="en-US"/>
              <a:t>Second level</a:t>
            </a:r>
          </a:p>
          <a:p>
            <a:pPr lvl="2">
              <a:defRPr/>
            </a:pPr>
            <a:r>
              <a:rPr lang="en-US"/>
              <a:t>Third level</a:t>
            </a:r>
          </a:p>
          <a:p>
            <a:pPr lvl="3">
              <a:defRPr/>
            </a:pPr>
            <a:r>
              <a:rPr lang="en-US"/>
              <a:t>Fourth level</a:t>
            </a:r>
          </a:p>
        </p:txBody>
      </p:sp>
      <p:sp>
        <p:nvSpPr>
          <p:cNvPr id="6" name="Date Placeholder 10"/>
          <p:cNvSpPr>
            <a:spLocks noGrp="1"/>
          </p:cNvSpPr>
          <p:nvPr>
            <p:ph type="dt" sz="half" idx="10"/>
          </p:nvPr>
        </p:nvSpPr>
        <p:spPr bwMode="auto"/>
        <p:txBody>
          <a:bodyPr/>
          <a:lstStyle/>
          <a:p>
            <a:pPr>
              <a:defRPr/>
            </a:pPr>
            <a:r>
              <a:rPr lang="en-US"/>
              <a:t>10/12/2024</a:t>
            </a:r>
          </a:p>
        </p:txBody>
      </p:sp>
      <p:sp>
        <p:nvSpPr>
          <p:cNvPr id="7" name="Footer Placeholder 11"/>
          <p:cNvSpPr>
            <a:spLocks noGrp="1"/>
          </p:cNvSpPr>
          <p:nvPr>
            <p:ph type="ftr" sz="quarter" idx="11"/>
          </p:nvPr>
        </p:nvSpPr>
        <p:spPr bwMode="auto"/>
        <p:txBody>
          <a:bodyPr/>
          <a:lstStyle/>
          <a:p>
            <a:pPr>
              <a:defRPr/>
            </a:pPr>
            <a:r>
              <a:rPr lang="en-US"/>
              <a:t>I. Ortega - Beam Instrumentation - JAPW24</a:t>
            </a:r>
          </a:p>
        </p:txBody>
      </p:sp>
      <p:sp>
        <p:nvSpPr>
          <p:cNvPr id="8" name="Slide Number Placeholder 12"/>
          <p:cNvSpPr>
            <a:spLocks noGrp="1"/>
          </p:cNvSpPr>
          <p:nvPr>
            <p:ph type="sldNum" sz="quarter" idx="12"/>
          </p:nvPr>
        </p:nvSpPr>
        <p:spPr bwMode="auto"/>
        <p:txBody>
          <a:bodyPr/>
          <a:lstStyle/>
          <a:p>
            <a:pPr>
              <a:defRPr/>
            </a:pPr>
            <a:fld id="{36B5EA5A-BC32-A742-B11B-8E7414D5B535}" type="slidenum">
              <a:rPr lang="en-US"/>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PhAnim="0" preserve="1" userDrawn="1">
  <p:cSld name="2 Contents">
    <p:spTree>
      <p:nvGrpSpPr>
        <p:cNvPr id="1" name=""/>
        <p:cNvGrpSpPr/>
        <p:nvPr/>
      </p:nvGrpSpPr>
      <p:grpSpPr bwMode="auto">
        <a:xfrm>
          <a:off x="0" y="0"/>
          <a:ext cx="0" cy="0"/>
          <a:chOff x="0" y="0"/>
          <a:chExt cx="0" cy="0"/>
        </a:xfrm>
      </p:grpSpPr>
      <p:sp>
        <p:nvSpPr>
          <p:cNvPr id="4" name="Title 1"/>
          <p:cNvSpPr>
            <a:spLocks noGrp="1"/>
          </p:cNvSpPr>
          <p:nvPr>
            <p:ph type="title"/>
          </p:nvPr>
        </p:nvSpPr>
        <p:spPr bwMode="auto"/>
        <p:txBody>
          <a:bodyPr/>
          <a:lstStyle/>
          <a:p>
            <a:pPr>
              <a:defRPr/>
            </a:pPr>
            <a:r>
              <a:rPr lang="en-US"/>
              <a:t>Click to edit Master title style</a:t>
            </a:r>
            <a:endParaRPr/>
          </a:p>
        </p:txBody>
      </p:sp>
      <p:sp>
        <p:nvSpPr>
          <p:cNvPr id="5" name="Content Placeholder 2"/>
          <p:cNvSpPr>
            <a:spLocks noGrp="1"/>
          </p:cNvSpPr>
          <p:nvPr>
            <p:ph sz="half" idx="1"/>
          </p:nvPr>
        </p:nvSpPr>
        <p:spPr bwMode="auto">
          <a:xfrm>
            <a:off x="407987" y="1592264"/>
            <a:ext cx="5616575" cy="4608512"/>
          </a:xfrm>
        </p:spPr>
        <p:txBody>
          <a:bodyPr/>
          <a:lstStyle/>
          <a:p>
            <a:pPr lvl="0">
              <a:defRPr/>
            </a:pPr>
            <a:r>
              <a:rPr lang="en-US"/>
              <a:t>Click to edit Master text styles</a:t>
            </a:r>
          </a:p>
          <a:p>
            <a:pPr lvl="1">
              <a:defRPr/>
            </a:pPr>
            <a:r>
              <a:rPr lang="en-US"/>
              <a:t>Second level</a:t>
            </a:r>
          </a:p>
          <a:p>
            <a:pPr lvl="2">
              <a:defRPr/>
            </a:pPr>
            <a:r>
              <a:rPr lang="en-US"/>
              <a:t>Third level</a:t>
            </a:r>
          </a:p>
          <a:p>
            <a:pPr lvl="3">
              <a:defRPr/>
            </a:pPr>
            <a:r>
              <a:rPr lang="en-US"/>
              <a:t>Fourth level</a:t>
            </a:r>
          </a:p>
        </p:txBody>
      </p:sp>
      <p:sp>
        <p:nvSpPr>
          <p:cNvPr id="6" name="Content Placeholder 3"/>
          <p:cNvSpPr>
            <a:spLocks noGrp="1"/>
          </p:cNvSpPr>
          <p:nvPr>
            <p:ph sz="half" idx="2"/>
          </p:nvPr>
        </p:nvSpPr>
        <p:spPr bwMode="auto">
          <a:xfrm>
            <a:off x="6172199" y="1592264"/>
            <a:ext cx="5611813" cy="4608511"/>
          </a:xfrm>
        </p:spPr>
        <p:txBody>
          <a:bodyPr/>
          <a:lstStyle/>
          <a:p>
            <a:pPr lvl="0">
              <a:defRPr/>
            </a:pPr>
            <a:r>
              <a:rPr lang="en-US"/>
              <a:t>Click to edit Master text styles</a:t>
            </a:r>
          </a:p>
          <a:p>
            <a:pPr lvl="1">
              <a:defRPr/>
            </a:pPr>
            <a:r>
              <a:rPr lang="en-US"/>
              <a:t>Second level</a:t>
            </a:r>
          </a:p>
          <a:p>
            <a:pPr lvl="2">
              <a:defRPr/>
            </a:pPr>
            <a:r>
              <a:rPr lang="en-US"/>
              <a:t>Third level</a:t>
            </a:r>
          </a:p>
          <a:p>
            <a:pPr lvl="3">
              <a:defRPr/>
            </a:pPr>
            <a:r>
              <a:rPr lang="en-US"/>
              <a:t>Fourth level</a:t>
            </a:r>
          </a:p>
        </p:txBody>
      </p:sp>
      <p:sp>
        <p:nvSpPr>
          <p:cNvPr id="7" name="Date Placeholder 7"/>
          <p:cNvSpPr>
            <a:spLocks noGrp="1"/>
          </p:cNvSpPr>
          <p:nvPr>
            <p:ph type="dt" sz="half" idx="10"/>
          </p:nvPr>
        </p:nvSpPr>
        <p:spPr bwMode="auto"/>
        <p:txBody>
          <a:bodyPr/>
          <a:lstStyle/>
          <a:p>
            <a:pPr>
              <a:defRPr/>
            </a:pPr>
            <a:r>
              <a:rPr lang="en-US"/>
              <a:t>10/12/2024</a:t>
            </a:r>
          </a:p>
        </p:txBody>
      </p:sp>
      <p:sp>
        <p:nvSpPr>
          <p:cNvPr id="8" name="Footer Placeholder 8"/>
          <p:cNvSpPr>
            <a:spLocks noGrp="1"/>
          </p:cNvSpPr>
          <p:nvPr>
            <p:ph type="ftr" sz="quarter" idx="11"/>
          </p:nvPr>
        </p:nvSpPr>
        <p:spPr bwMode="auto"/>
        <p:txBody>
          <a:bodyPr/>
          <a:lstStyle/>
          <a:p>
            <a:pPr>
              <a:defRPr/>
            </a:pPr>
            <a:r>
              <a:rPr lang="en-US"/>
              <a:t>I. Ortega - Beam Instrumentation - JAPW24</a:t>
            </a:r>
          </a:p>
        </p:txBody>
      </p:sp>
      <p:sp>
        <p:nvSpPr>
          <p:cNvPr id="9" name="Slide Number Placeholder 9"/>
          <p:cNvSpPr>
            <a:spLocks noGrp="1"/>
          </p:cNvSpPr>
          <p:nvPr>
            <p:ph type="sldNum" sz="quarter" idx="12"/>
          </p:nvPr>
        </p:nvSpPr>
        <p:spPr bwMode="auto"/>
        <p:txBody>
          <a:bodyPr/>
          <a:lstStyle/>
          <a:p>
            <a:pPr>
              <a:defRPr/>
            </a:pPr>
            <a:fld id="{36B5EA5A-BC32-A742-B11B-8E7414D5B535}" type="slidenum">
              <a:rPr lang="en-US"/>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PhAnim="0" preserve="1" userDrawn="1">
  <p:cSld name="Subtitle and Comparison">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407988" y="365125"/>
            <a:ext cx="11380812" cy="1084263"/>
          </a:xfrm>
        </p:spPr>
        <p:txBody>
          <a:bodyPr/>
          <a:lstStyle/>
          <a:p>
            <a:pPr>
              <a:defRPr/>
            </a:pPr>
            <a:r>
              <a:rPr lang="en-US"/>
              <a:t>Click to edit Master title style</a:t>
            </a:r>
          </a:p>
        </p:txBody>
      </p:sp>
      <p:sp>
        <p:nvSpPr>
          <p:cNvPr id="5" name="Text Placeholder 2"/>
          <p:cNvSpPr>
            <a:spLocks noGrp="1"/>
          </p:cNvSpPr>
          <p:nvPr>
            <p:ph type="body" idx="1"/>
          </p:nvPr>
        </p:nvSpPr>
        <p:spPr bwMode="auto">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Click to edit Master text styles</a:t>
            </a:r>
          </a:p>
        </p:txBody>
      </p:sp>
      <p:sp>
        <p:nvSpPr>
          <p:cNvPr id="6" name="Content Placeholder 3"/>
          <p:cNvSpPr>
            <a:spLocks noGrp="1"/>
          </p:cNvSpPr>
          <p:nvPr>
            <p:ph sz="half" idx="2"/>
          </p:nvPr>
        </p:nvSpPr>
        <p:spPr bwMode="auto">
          <a:xfrm>
            <a:off x="407987" y="2427287"/>
            <a:ext cx="5616575" cy="3762376"/>
          </a:xfrm>
        </p:spPr>
        <p:txBody>
          <a:bodyPr/>
          <a:lstStyle>
            <a:lvl1pPr marL="324000" indent="-324000">
              <a:buFont typeface="Arial"/>
              <a:buChar char="•"/>
              <a:defRPr/>
            </a:lvl1pPr>
          </a:lstStyle>
          <a:p>
            <a:pPr lvl="0">
              <a:defRPr/>
            </a:pPr>
            <a:r>
              <a:rPr lang="en-US"/>
              <a:t>Click to edit Master text styles</a:t>
            </a:r>
          </a:p>
          <a:p>
            <a:pPr lvl="1">
              <a:defRPr/>
            </a:pPr>
            <a:r>
              <a:rPr lang="en-US"/>
              <a:t>Second level</a:t>
            </a:r>
          </a:p>
          <a:p>
            <a:pPr lvl="2">
              <a:defRPr/>
            </a:pPr>
            <a:r>
              <a:rPr lang="en-US"/>
              <a:t>Third level</a:t>
            </a:r>
          </a:p>
          <a:p>
            <a:pPr lvl="3">
              <a:defRPr/>
            </a:pPr>
            <a:r>
              <a:rPr lang="en-US"/>
              <a:t>Fourth level</a:t>
            </a:r>
          </a:p>
        </p:txBody>
      </p:sp>
      <p:sp>
        <p:nvSpPr>
          <p:cNvPr id="7" name="Text Placeholder 4"/>
          <p:cNvSpPr>
            <a:spLocks noGrp="1"/>
          </p:cNvSpPr>
          <p:nvPr>
            <p:ph type="body" sz="quarter" idx="3"/>
          </p:nvPr>
        </p:nvSpPr>
        <p:spPr bwMode="auto">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Click to edit Master text styles</a:t>
            </a:r>
          </a:p>
        </p:txBody>
      </p:sp>
      <p:sp>
        <p:nvSpPr>
          <p:cNvPr id="8" name="Content Placeholder 5"/>
          <p:cNvSpPr>
            <a:spLocks noGrp="1"/>
          </p:cNvSpPr>
          <p:nvPr>
            <p:ph sz="quarter" idx="4"/>
          </p:nvPr>
        </p:nvSpPr>
        <p:spPr bwMode="auto">
          <a:xfrm>
            <a:off x="6172200" y="2427287"/>
            <a:ext cx="5611813" cy="3762376"/>
          </a:xfrm>
        </p:spPr>
        <p:txBody>
          <a:bodyPr/>
          <a:lstStyle>
            <a:lvl1pPr marL="324000" indent="-324000">
              <a:buFont typeface="Arial"/>
              <a:buChar char="•"/>
              <a:defRPr/>
            </a:lvl1pPr>
          </a:lstStyle>
          <a:p>
            <a:pPr lvl="0">
              <a:defRPr/>
            </a:pPr>
            <a:r>
              <a:rPr lang="en-US"/>
              <a:t>Click to edit Master text styles</a:t>
            </a:r>
          </a:p>
          <a:p>
            <a:pPr lvl="1">
              <a:defRPr/>
            </a:pPr>
            <a:r>
              <a:rPr lang="en-US"/>
              <a:t>Second level</a:t>
            </a:r>
          </a:p>
          <a:p>
            <a:pPr lvl="2">
              <a:defRPr/>
            </a:pPr>
            <a:r>
              <a:rPr lang="en-US"/>
              <a:t>Third level</a:t>
            </a:r>
          </a:p>
          <a:p>
            <a:pPr lvl="3">
              <a:defRPr/>
            </a:pPr>
            <a:r>
              <a:rPr lang="en-US"/>
              <a:t>Fourth level</a:t>
            </a:r>
          </a:p>
        </p:txBody>
      </p:sp>
      <p:sp>
        <p:nvSpPr>
          <p:cNvPr id="9" name="Date Placeholder 9"/>
          <p:cNvSpPr>
            <a:spLocks noGrp="1"/>
          </p:cNvSpPr>
          <p:nvPr>
            <p:ph type="dt" sz="half" idx="10"/>
          </p:nvPr>
        </p:nvSpPr>
        <p:spPr bwMode="auto"/>
        <p:txBody>
          <a:bodyPr/>
          <a:lstStyle/>
          <a:p>
            <a:pPr>
              <a:defRPr/>
            </a:pPr>
            <a:r>
              <a:rPr lang="en-US"/>
              <a:t>10/12/2024</a:t>
            </a:r>
          </a:p>
        </p:txBody>
      </p:sp>
      <p:sp>
        <p:nvSpPr>
          <p:cNvPr id="10" name="Footer Placeholder 10"/>
          <p:cNvSpPr>
            <a:spLocks noGrp="1"/>
          </p:cNvSpPr>
          <p:nvPr>
            <p:ph type="ftr" sz="quarter" idx="11"/>
          </p:nvPr>
        </p:nvSpPr>
        <p:spPr bwMode="auto"/>
        <p:txBody>
          <a:bodyPr/>
          <a:lstStyle/>
          <a:p>
            <a:pPr>
              <a:defRPr/>
            </a:pPr>
            <a:r>
              <a:rPr lang="en-US"/>
              <a:t>I. Ortega - Beam Instrumentation - JAPW24</a:t>
            </a:r>
          </a:p>
        </p:txBody>
      </p:sp>
      <p:sp>
        <p:nvSpPr>
          <p:cNvPr id="11" name="Slide Number Placeholder 11"/>
          <p:cNvSpPr>
            <a:spLocks noGrp="1"/>
          </p:cNvSpPr>
          <p:nvPr>
            <p:ph type="sldNum" sz="quarter" idx="12"/>
          </p:nvPr>
        </p:nvSpPr>
        <p:spPr bwMode="auto"/>
        <p:txBody>
          <a:bodyPr/>
          <a:lstStyle/>
          <a:p>
            <a:pPr>
              <a:defRPr/>
            </a:pPr>
            <a:fld id="{36B5EA5A-BC32-A742-B11B-8E7414D5B535}" type="slidenum">
              <a:rPr lang="en-US"/>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PhAnim="0" preserve="1" userDrawn="1">
  <p:cSld name="Text and Picture">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407989" y="373593"/>
            <a:ext cx="5616574" cy="1065742"/>
          </a:xfrm>
        </p:spPr>
        <p:txBody>
          <a:bodyPr/>
          <a:lstStyle/>
          <a:p>
            <a:pPr>
              <a:defRPr/>
            </a:pPr>
            <a:r>
              <a:rPr lang="en-US"/>
              <a:t>Click to edit Master title style</a:t>
            </a:r>
          </a:p>
        </p:txBody>
      </p:sp>
      <p:sp>
        <p:nvSpPr>
          <p:cNvPr id="5" name="Content Placeholder 2"/>
          <p:cNvSpPr>
            <a:spLocks noGrp="1"/>
          </p:cNvSpPr>
          <p:nvPr>
            <p:ph sz="half" idx="1"/>
          </p:nvPr>
        </p:nvSpPr>
        <p:spPr bwMode="auto">
          <a:xfrm>
            <a:off x="407987" y="1598658"/>
            <a:ext cx="5616575" cy="4608512"/>
          </a:xfrm>
        </p:spPr>
        <p:txBody>
          <a:bodyPr/>
          <a:lstStyle>
            <a:lvl1pPr>
              <a:defRPr>
                <a:solidFill>
                  <a:schemeClr val="tx2">
                    <a:lumMod val="50000"/>
                  </a:schemeClr>
                </a:solidFill>
              </a:defRPr>
            </a:lvl1pPr>
            <a:lvl2pPr>
              <a:lnSpc>
                <a:spcPct val="100000"/>
              </a:lnSpc>
              <a:defRPr/>
            </a:lvl2pPr>
          </a:lstStyle>
          <a:p>
            <a:pPr lvl="0">
              <a:defRPr/>
            </a:pPr>
            <a:r>
              <a:rPr lang="en-US"/>
              <a:t>Click to edit Master text styles</a:t>
            </a:r>
          </a:p>
          <a:p>
            <a:pPr lvl="1">
              <a:defRPr/>
            </a:pPr>
            <a:r>
              <a:rPr lang="en-US"/>
              <a:t>Second level</a:t>
            </a:r>
          </a:p>
          <a:p>
            <a:pPr lvl="2">
              <a:defRPr/>
            </a:pPr>
            <a:r>
              <a:rPr lang="en-US"/>
              <a:t>Third level</a:t>
            </a:r>
          </a:p>
          <a:p>
            <a:pPr lvl="3">
              <a:defRPr/>
            </a:pPr>
            <a:r>
              <a:rPr lang="en-US"/>
              <a:t>Fourth level</a:t>
            </a:r>
          </a:p>
        </p:txBody>
      </p:sp>
      <p:sp>
        <p:nvSpPr>
          <p:cNvPr id="6" name="Picture Placeholder 8"/>
          <p:cNvSpPr>
            <a:spLocks noGrp="1"/>
          </p:cNvSpPr>
          <p:nvPr>
            <p:ph type="pic" sz="quarter" idx="13" hasCustomPrompt="1"/>
          </p:nvPr>
        </p:nvSpPr>
        <p:spPr bwMode="auto">
          <a:xfrm>
            <a:off x="6167438" y="0"/>
            <a:ext cx="6024562" cy="6317986"/>
          </a:xfrm>
          <a:prstGeom prst="rect">
            <a:avLst/>
          </a:prstGeom>
          <a:pattFill prst="lgCheck">
            <a:fgClr>
              <a:schemeClr val="tx2">
                <a:lumMod val="25000"/>
                <a:lumOff val="75000"/>
              </a:schemeClr>
            </a:fgClr>
            <a:bgClr>
              <a:schemeClr val="bg1"/>
            </a:bgClr>
          </a:pattFill>
        </p:spPr>
        <p:txBody>
          <a:bodyPr anchor="ctr"/>
          <a:lstStyle>
            <a:lvl1pPr algn="ctr">
              <a:defRPr/>
            </a:lvl1pPr>
          </a:lstStyle>
          <a:p>
            <a:pPr>
              <a:defRPr/>
            </a:pPr>
            <a:r>
              <a:rPr lang="en-US"/>
              <a:t>Drag and Drop picture</a:t>
            </a:r>
            <a:endParaRPr/>
          </a:p>
        </p:txBody>
      </p:sp>
      <p:sp>
        <p:nvSpPr>
          <p:cNvPr id="7" name="Date Placeholder 3"/>
          <p:cNvSpPr>
            <a:spLocks noGrp="1"/>
          </p:cNvSpPr>
          <p:nvPr>
            <p:ph type="dt" sz="half" idx="14"/>
          </p:nvPr>
        </p:nvSpPr>
        <p:spPr bwMode="auto"/>
        <p:txBody>
          <a:bodyPr/>
          <a:lstStyle/>
          <a:p>
            <a:pPr>
              <a:defRPr/>
            </a:pPr>
            <a:r>
              <a:rPr lang="en-US"/>
              <a:t>10/12/2024</a:t>
            </a:r>
          </a:p>
        </p:txBody>
      </p:sp>
      <p:sp>
        <p:nvSpPr>
          <p:cNvPr id="8" name="Footer Placeholder 7"/>
          <p:cNvSpPr>
            <a:spLocks noGrp="1"/>
          </p:cNvSpPr>
          <p:nvPr>
            <p:ph type="ftr" sz="quarter" idx="15"/>
          </p:nvPr>
        </p:nvSpPr>
        <p:spPr bwMode="auto"/>
        <p:txBody>
          <a:bodyPr/>
          <a:lstStyle/>
          <a:p>
            <a:pPr>
              <a:defRPr/>
            </a:pPr>
            <a:r>
              <a:rPr lang="en-US"/>
              <a:t>I. Ortega - Beam Instrumentation - JAPW24</a:t>
            </a:r>
          </a:p>
        </p:txBody>
      </p:sp>
      <p:sp>
        <p:nvSpPr>
          <p:cNvPr id="9" name="Slide Number Placeholder 9"/>
          <p:cNvSpPr>
            <a:spLocks noGrp="1"/>
          </p:cNvSpPr>
          <p:nvPr>
            <p:ph type="sldNum" sz="quarter" idx="16"/>
          </p:nvPr>
        </p:nvSpPr>
        <p:spPr bwMode="auto"/>
        <p:txBody>
          <a:bodyPr/>
          <a:lstStyle/>
          <a:p>
            <a:pPr>
              <a:defRPr/>
            </a:pPr>
            <a:fld id="{36B5EA5A-BC32-A742-B11B-8E7414D5B535}" type="slidenum">
              <a:rPr lang="en-US"/>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bwMode="auto">
        <a:xfrm>
          <a:off x="0" y="0"/>
          <a:ext cx="0" cy="0"/>
          <a:chOff x="0" y="0"/>
          <a:chExt cx="0" cy="0"/>
        </a:xfrm>
      </p:grpSpPr>
      <p:sp>
        <p:nvSpPr>
          <p:cNvPr id="4" name="Title Placeholder 1"/>
          <p:cNvSpPr>
            <a:spLocks noGrp="1"/>
          </p:cNvSpPr>
          <p:nvPr>
            <p:ph type="title"/>
          </p:nvPr>
        </p:nvSpPr>
        <p:spPr bwMode="auto">
          <a:xfrm>
            <a:off x="407988" y="373593"/>
            <a:ext cx="11376025" cy="1065742"/>
          </a:xfrm>
          <a:prstGeom prst="rect">
            <a:avLst/>
          </a:prstGeom>
        </p:spPr>
        <p:txBody>
          <a:bodyPr vert="horz" lIns="0" tIns="0" rIns="0" bIns="0" rtlCol="0" anchor="t" anchorCtr="0">
            <a:noAutofit/>
          </a:bodyPr>
          <a:lstStyle/>
          <a:p>
            <a:pPr>
              <a:defRPr/>
            </a:pPr>
            <a:r>
              <a:rPr lang="en-US"/>
              <a:t>Click to edit Master title style</a:t>
            </a:r>
          </a:p>
        </p:txBody>
      </p:sp>
      <p:pic>
        <p:nvPicPr>
          <p:cNvPr id="3" name="Picture 2">
            <a:extLst>
              <a:ext uri="{FF2B5EF4-FFF2-40B4-BE49-F238E27FC236}">
                <a16:creationId xmlns:a16="http://schemas.microsoft.com/office/drawing/2014/main" id="{30A4E4AD-84F6-3A4A-90B6-0E4AEED05A62}"/>
              </a:ext>
            </a:extLst>
          </p:cNvPr>
          <p:cNvPicPr>
            <a:picLocks noChangeAspect="1"/>
          </p:cNvPicPr>
          <p:nvPr userDrawn="1"/>
        </p:nvPicPr>
        <p:blipFill>
          <a:blip r:embed="rId20"/>
          <a:stretch>
            <a:fillRect/>
          </a:stretch>
        </p:blipFill>
        <p:spPr>
          <a:xfrm>
            <a:off x="0" y="6332400"/>
            <a:ext cx="12192000" cy="533400"/>
          </a:xfrm>
          <a:prstGeom prst="rect">
            <a:avLst/>
          </a:prstGeom>
        </p:spPr>
      </p:pic>
      <p:sp>
        <p:nvSpPr>
          <p:cNvPr id="6" name="Text Placeholder 2"/>
          <p:cNvSpPr>
            <a:spLocks noGrp="1"/>
          </p:cNvSpPr>
          <p:nvPr>
            <p:ph type="body" idx="1"/>
          </p:nvPr>
        </p:nvSpPr>
        <p:spPr bwMode="auto">
          <a:xfrm>
            <a:off x="407989" y="1592263"/>
            <a:ext cx="11376024" cy="4608512"/>
          </a:xfrm>
          <a:prstGeom prst="rect">
            <a:avLst/>
          </a:prstGeom>
        </p:spPr>
        <p:txBody>
          <a:bodyPr vert="horz" lIns="0" tIns="0" rIns="0" bIns="0" rtlCol="0">
            <a:noAutofit/>
          </a:bodyPr>
          <a:lstStyle/>
          <a:p>
            <a:pPr lvl="0">
              <a:defRPr/>
            </a:pPr>
            <a:r>
              <a:rPr lang="en-US" dirty="0"/>
              <a:t>Click to edit Master text styles</a:t>
            </a:r>
            <a:endParaRPr dirty="0"/>
          </a:p>
          <a:p>
            <a:pPr lvl="1">
              <a:defRPr/>
            </a:pPr>
            <a:r>
              <a:rPr lang="en-US" dirty="0"/>
              <a:t>Second level</a:t>
            </a:r>
            <a:endParaRPr dirty="0"/>
          </a:p>
          <a:p>
            <a:pPr lvl="2">
              <a:defRPr/>
            </a:pPr>
            <a:r>
              <a:rPr lang="en-US" dirty="0"/>
              <a:t>Third level</a:t>
            </a:r>
            <a:endParaRPr dirty="0"/>
          </a:p>
          <a:p>
            <a:pPr lvl="3">
              <a:defRPr/>
            </a:pPr>
            <a:r>
              <a:rPr lang="en-US" dirty="0"/>
              <a:t>Fourth level</a:t>
            </a:r>
            <a:endParaRPr dirty="0"/>
          </a:p>
        </p:txBody>
      </p:sp>
      <p:sp>
        <p:nvSpPr>
          <p:cNvPr id="7" name="Date Placeholder 3"/>
          <p:cNvSpPr>
            <a:spLocks noGrp="1"/>
          </p:cNvSpPr>
          <p:nvPr>
            <p:ph type="dt" sz="half" idx="2"/>
          </p:nvPr>
        </p:nvSpPr>
        <p:spPr bwMode="auto">
          <a:xfrm>
            <a:off x="3248526" y="6408000"/>
            <a:ext cx="867862" cy="365125"/>
          </a:xfrm>
          <a:prstGeom prst="rect">
            <a:avLst/>
          </a:prstGeom>
        </p:spPr>
        <p:txBody>
          <a:bodyPr vert="horz" lIns="0" tIns="0" rIns="0" bIns="0" rtlCol="0" anchor="ctr"/>
          <a:lstStyle>
            <a:lvl1pPr algn="r">
              <a:defRPr sz="1000">
                <a:solidFill>
                  <a:schemeClr val="bg1"/>
                </a:solidFill>
              </a:defRPr>
            </a:lvl1pPr>
          </a:lstStyle>
          <a:p>
            <a:pPr>
              <a:defRPr/>
            </a:pPr>
            <a:r>
              <a:rPr lang="en-US"/>
              <a:t>10/12/2024</a:t>
            </a:r>
          </a:p>
        </p:txBody>
      </p:sp>
      <p:sp>
        <p:nvSpPr>
          <p:cNvPr id="8" name="Slide Number Placeholder 5"/>
          <p:cNvSpPr>
            <a:spLocks noGrp="1"/>
          </p:cNvSpPr>
          <p:nvPr>
            <p:ph type="sldNum" sz="quarter" idx="4"/>
          </p:nvPr>
        </p:nvSpPr>
        <p:spPr bwMode="auto">
          <a:xfrm>
            <a:off x="11064552" y="6408000"/>
            <a:ext cx="681254" cy="365125"/>
          </a:xfrm>
          <a:prstGeom prst="rect">
            <a:avLst/>
          </a:prstGeom>
        </p:spPr>
        <p:txBody>
          <a:bodyPr vert="horz" lIns="0" tIns="0" rIns="0" bIns="0" rtlCol="0" anchor="ctr"/>
          <a:lstStyle>
            <a:lvl1pPr algn="r">
              <a:defRPr sz="1000">
                <a:solidFill>
                  <a:schemeClr val="bg1"/>
                </a:solidFill>
              </a:defRPr>
            </a:lvl1pPr>
          </a:lstStyle>
          <a:p>
            <a:pPr>
              <a:defRPr/>
            </a:pPr>
            <a:fld id="{36B5EA5A-BC32-A742-B11B-8E7414D5B535}" type="slidenum">
              <a:rPr lang="en-US"/>
              <a:t>‹#›</a:t>
            </a:fld>
            <a:endParaRPr lang="en-US"/>
          </a:p>
        </p:txBody>
      </p:sp>
      <p:sp>
        <p:nvSpPr>
          <p:cNvPr id="9" name="Footer Placeholder 6"/>
          <p:cNvSpPr>
            <a:spLocks noGrp="1"/>
          </p:cNvSpPr>
          <p:nvPr>
            <p:ph type="ftr" sz="quarter" idx="3"/>
          </p:nvPr>
        </p:nvSpPr>
        <p:spPr bwMode="auto">
          <a:xfrm>
            <a:off x="4259262" y="6408000"/>
            <a:ext cx="6572221" cy="365125"/>
          </a:xfrm>
          <a:prstGeom prst="rect">
            <a:avLst/>
          </a:prstGeom>
        </p:spPr>
        <p:txBody>
          <a:bodyPr vert="horz" lIns="91440" tIns="45720" rIns="91440" bIns="45720" rtlCol="0" anchor="ctr"/>
          <a:lstStyle>
            <a:lvl1pPr algn="ctr">
              <a:defRPr sz="1200">
                <a:solidFill>
                  <a:schemeClr val="bg1"/>
                </a:solidFill>
              </a:defRPr>
            </a:lvl1pPr>
          </a:lstStyle>
          <a:p>
            <a:pPr>
              <a:defRPr/>
            </a:pPr>
            <a:r>
              <a:rPr lang="en-US"/>
              <a:t>I. Ortega - Beam Instrumentation - JAPW24</a:t>
            </a:r>
            <a:endParaRPr/>
          </a:p>
        </p:txBody>
      </p:sp>
    </p:spTree>
  </p:cSld>
  <p:clrMap bg1="lt1" tx1="dk1" bg2="lt2" tx2="dk2" accent1="accent1" accent2="accent2" accent3="accent3" accent4="accent4" accent5="accent5" accent6="accent6" hlink="hlink" folHlink="folHlink"/>
  <p:sldLayoutIdLst>
    <p:sldLayoutId id="2147483650" r:id="rId1"/>
    <p:sldLayoutId id="2147483651"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 id="2147483660" r:id="rId11"/>
    <p:sldLayoutId id="2147483661" r:id="rId12"/>
    <p:sldLayoutId id="2147483662" r:id="rId13"/>
    <p:sldLayoutId id="2147483664" r:id="rId14"/>
    <p:sldLayoutId id="2147483666" r:id="rId15"/>
    <p:sldLayoutId id="2147483668" r:id="rId16"/>
    <p:sldLayoutId id="2147483669" r:id="rId17"/>
    <p:sldLayoutId id="2147483670" r:id="rId18"/>
  </p:sldLayoutIdLst>
  <p:hf hdr="0"/>
  <p:txStyles>
    <p:titleStyle>
      <a:lvl1pPr algn="l" defTabSz="914400" eaLnBrk="1" hangingPunct="1">
        <a:lnSpc>
          <a:spcPct val="90000"/>
        </a:lnSpc>
        <a:spcBef>
          <a:spcPts val="0"/>
        </a:spcBef>
        <a:buNone/>
        <a:defRPr sz="3600" b="1">
          <a:solidFill>
            <a:schemeClr val="tx1"/>
          </a:solidFill>
          <a:latin typeface="+mj-lt"/>
          <a:ea typeface="+mj-ea"/>
          <a:cs typeface="+mj-cs"/>
        </a:defRPr>
      </a:lvl1pPr>
    </p:titleStyle>
    <p:bodyStyle>
      <a:lvl1pPr marL="0" indent="0" algn="l" defTabSz="914400" eaLnBrk="1" hangingPunct="1">
        <a:lnSpc>
          <a:spcPct val="90000"/>
        </a:lnSpc>
        <a:spcBef>
          <a:spcPts val="1800"/>
        </a:spcBef>
        <a:spcAft>
          <a:spcPts val="400"/>
        </a:spcAft>
        <a:buFont typeface="Arial"/>
        <a:buNone/>
        <a:defRPr sz="2100" b="1">
          <a:solidFill>
            <a:schemeClr val="tx2">
              <a:lumMod val="50000"/>
            </a:schemeClr>
          </a:solidFill>
          <a:latin typeface="+mn-lt"/>
          <a:ea typeface="+mn-ea"/>
          <a:cs typeface="+mn-cs"/>
        </a:defRPr>
      </a:lvl1pPr>
      <a:lvl2pPr marL="323850" indent="-324000" algn="l" defTabSz="914400" eaLnBrk="1" hangingPunct="1">
        <a:lnSpc>
          <a:spcPct val="100000"/>
        </a:lnSpc>
        <a:spcBef>
          <a:spcPts val="500"/>
        </a:spcBef>
        <a:spcAft>
          <a:spcPts val="300"/>
        </a:spcAft>
        <a:buFont typeface="Arial"/>
        <a:buChar char="•"/>
        <a:defRPr sz="1800">
          <a:solidFill>
            <a:schemeClr val="tx2">
              <a:lumMod val="50000"/>
            </a:schemeClr>
          </a:solidFill>
          <a:latin typeface="+mn-lt"/>
          <a:ea typeface="+mn-ea"/>
          <a:cs typeface="+mn-cs"/>
        </a:defRPr>
      </a:lvl2pPr>
      <a:lvl3pPr marL="648000" indent="-324000" algn="l" defTabSz="914400" eaLnBrk="1" hangingPunct="1">
        <a:lnSpc>
          <a:spcPct val="100000"/>
        </a:lnSpc>
        <a:spcBef>
          <a:spcPts val="500"/>
        </a:spcBef>
        <a:spcAft>
          <a:spcPts val="300"/>
        </a:spcAft>
        <a:buFont typeface="Arial"/>
        <a:buChar char="•"/>
        <a:defRPr sz="1700">
          <a:solidFill>
            <a:schemeClr val="tx2">
              <a:lumMod val="50000"/>
            </a:schemeClr>
          </a:solidFill>
          <a:latin typeface="+mn-lt"/>
          <a:ea typeface="+mn-ea"/>
          <a:cs typeface="+mn-cs"/>
        </a:defRPr>
      </a:lvl3pPr>
      <a:lvl4pPr marL="972000" indent="-324000" algn="l" defTabSz="914400" eaLnBrk="1" hangingPunct="1">
        <a:lnSpc>
          <a:spcPct val="100000"/>
        </a:lnSpc>
        <a:spcBef>
          <a:spcPts val="500"/>
        </a:spcBef>
        <a:spcAft>
          <a:spcPts val="300"/>
        </a:spcAft>
        <a:buFont typeface="Arial"/>
        <a:buChar char="•"/>
        <a:defRPr sz="1600">
          <a:solidFill>
            <a:schemeClr val="tx2">
              <a:lumMod val="50000"/>
            </a:schemeClr>
          </a:solidFill>
          <a:latin typeface="+mn-lt"/>
          <a:ea typeface="+mn-ea"/>
          <a:cs typeface="+mn-cs"/>
        </a:defRPr>
      </a:lvl4pPr>
      <a:lvl5pPr marL="2057400" indent="-228600" algn="l" defTabSz="914400" eaLnBrk="1" hangingPunct="1">
        <a:lnSpc>
          <a:spcPct val="90000"/>
        </a:lnSpc>
        <a:spcBef>
          <a:spcPts val="500"/>
        </a:spcBef>
        <a:buFont typeface="Arial"/>
        <a:buChar char="•"/>
        <a:defRPr sz="1600">
          <a:solidFill>
            <a:schemeClr val="accent6"/>
          </a:solidFill>
          <a:latin typeface="+mn-lt"/>
          <a:ea typeface="+mn-ea"/>
          <a:cs typeface="+mn-cs"/>
        </a:defRPr>
      </a:lvl5pPr>
      <a:lvl6pPr marL="2514600" indent="-228600" algn="l" defTabSz="914400" eaLnBrk="1" hangingPunct="1">
        <a:lnSpc>
          <a:spcPct val="90000"/>
        </a:lnSpc>
        <a:spcBef>
          <a:spcPts val="500"/>
        </a:spcBef>
        <a:buFont typeface="Arial"/>
        <a:buChar char="•"/>
        <a:defRPr sz="1800">
          <a:solidFill>
            <a:schemeClr val="tx1"/>
          </a:solidFill>
          <a:latin typeface="+mn-lt"/>
          <a:ea typeface="+mn-ea"/>
          <a:cs typeface="+mn-cs"/>
        </a:defRPr>
      </a:lvl6pPr>
      <a:lvl7pPr marL="2971800" indent="-228600" algn="l" defTabSz="914400" eaLnBrk="1" hangingPunct="1">
        <a:lnSpc>
          <a:spcPct val="90000"/>
        </a:lnSpc>
        <a:spcBef>
          <a:spcPts val="500"/>
        </a:spcBef>
        <a:buFont typeface="Arial"/>
        <a:buChar char="•"/>
        <a:defRPr sz="1800">
          <a:solidFill>
            <a:schemeClr val="tx1"/>
          </a:solidFill>
          <a:latin typeface="+mn-lt"/>
          <a:ea typeface="+mn-ea"/>
          <a:cs typeface="+mn-cs"/>
        </a:defRPr>
      </a:lvl7pPr>
      <a:lvl8pPr marL="3429000" indent="-228600" algn="l" defTabSz="914400" eaLnBrk="1" hangingPunct="1">
        <a:lnSpc>
          <a:spcPct val="90000"/>
        </a:lnSpc>
        <a:spcBef>
          <a:spcPts val="500"/>
        </a:spcBef>
        <a:buFont typeface="Arial"/>
        <a:buChar char="•"/>
        <a:defRPr sz="1800">
          <a:solidFill>
            <a:schemeClr val="tx1"/>
          </a:solidFill>
          <a:latin typeface="+mn-lt"/>
          <a:ea typeface="+mn-ea"/>
          <a:cs typeface="+mn-cs"/>
        </a:defRPr>
      </a:lvl8pPr>
      <a:lvl9pPr marL="3886200" indent="-228600" algn="l" defTabSz="914400" eaLnBrk="1" hangingPunct="1">
        <a:lnSpc>
          <a:spcPct val="90000"/>
        </a:lnSpc>
        <a:spcBef>
          <a:spcPts val="500"/>
        </a:spcBef>
        <a:buFont typeface="Arial"/>
        <a:buChar char="•"/>
        <a:defRPr sz="1800">
          <a:solidFill>
            <a:schemeClr val="tx1"/>
          </a:solidFill>
          <a:latin typeface="+mn-lt"/>
          <a:ea typeface="+mn-ea"/>
          <a:cs typeface="+mn-cs"/>
        </a:defRPr>
      </a:lvl9pPr>
    </p:bodyStyle>
    <p:otherStyle>
      <a:defPPr>
        <a:defRPr lang="en-US"/>
      </a:defPPr>
      <a:lvl1pPr marL="0" algn="l" defTabSz="914400" eaLnBrk="1" hangingPunct="1">
        <a:defRPr sz="1800">
          <a:solidFill>
            <a:schemeClr val="tx1"/>
          </a:solidFill>
          <a:latin typeface="+mn-lt"/>
          <a:ea typeface="+mn-ea"/>
          <a:cs typeface="+mn-cs"/>
        </a:defRPr>
      </a:lvl1pPr>
      <a:lvl2pPr marL="457200" algn="l" defTabSz="914400" eaLnBrk="1" hangingPunct="1">
        <a:defRPr sz="1800">
          <a:solidFill>
            <a:schemeClr val="tx1"/>
          </a:solidFill>
          <a:latin typeface="+mn-lt"/>
          <a:ea typeface="+mn-ea"/>
          <a:cs typeface="+mn-cs"/>
        </a:defRPr>
      </a:lvl2pPr>
      <a:lvl3pPr marL="914400" algn="l" defTabSz="914400" eaLnBrk="1" hangingPunct="1">
        <a:defRPr sz="1800">
          <a:solidFill>
            <a:schemeClr val="tx1"/>
          </a:solidFill>
          <a:latin typeface="+mn-lt"/>
          <a:ea typeface="+mn-ea"/>
          <a:cs typeface="+mn-cs"/>
        </a:defRPr>
      </a:lvl3pPr>
      <a:lvl4pPr marL="1371600" algn="l" defTabSz="914400" eaLnBrk="1" hangingPunct="1">
        <a:defRPr sz="1800">
          <a:solidFill>
            <a:schemeClr val="tx1"/>
          </a:solidFill>
          <a:latin typeface="+mn-lt"/>
          <a:ea typeface="+mn-ea"/>
          <a:cs typeface="+mn-cs"/>
        </a:defRPr>
      </a:lvl4pPr>
      <a:lvl5pPr marL="1828800" algn="l" defTabSz="914400" eaLnBrk="1" hangingPunct="1">
        <a:defRPr sz="1800">
          <a:solidFill>
            <a:schemeClr val="tx1"/>
          </a:solidFill>
          <a:latin typeface="+mn-lt"/>
          <a:ea typeface="+mn-ea"/>
          <a:cs typeface="+mn-cs"/>
        </a:defRPr>
      </a:lvl5pPr>
      <a:lvl6pPr marL="2286000" algn="l" defTabSz="914400" eaLnBrk="1" hangingPunct="1">
        <a:defRPr sz="1800">
          <a:solidFill>
            <a:schemeClr val="tx1"/>
          </a:solidFill>
          <a:latin typeface="+mn-lt"/>
          <a:ea typeface="+mn-ea"/>
          <a:cs typeface="+mn-cs"/>
        </a:defRPr>
      </a:lvl6pPr>
      <a:lvl7pPr marL="2743200" algn="l" defTabSz="914400" eaLnBrk="1" hangingPunct="1">
        <a:defRPr sz="1800">
          <a:solidFill>
            <a:schemeClr val="tx1"/>
          </a:solidFill>
          <a:latin typeface="+mn-lt"/>
          <a:ea typeface="+mn-ea"/>
          <a:cs typeface="+mn-cs"/>
        </a:defRPr>
      </a:lvl7pPr>
      <a:lvl8pPr marL="3200400" algn="l" defTabSz="914400" eaLnBrk="1" hangingPunct="1">
        <a:defRPr sz="1800">
          <a:solidFill>
            <a:schemeClr val="tx1"/>
          </a:solidFill>
          <a:latin typeface="+mn-lt"/>
          <a:ea typeface="+mn-ea"/>
          <a:cs typeface="+mn-cs"/>
        </a:defRPr>
      </a:lvl8pPr>
      <a:lvl9pPr marL="3657600" algn="l" defTabSz="914400" eaLnBrk="1" hangingPunct="1">
        <a:defRPr sz="18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7.xml"/><Relationship Id="rId1" Type="http://schemas.openxmlformats.org/officeDocument/2006/relationships/slideLayout" Target="../slideLayouts/slideLayout3.xml"/><Relationship Id="rId6" Type="http://schemas.openxmlformats.org/officeDocument/2006/relationships/image" Target="../media/image20.jpeg"/><Relationship Id="rId5" Type="http://schemas.openxmlformats.org/officeDocument/2006/relationships/image" Target="../media/image19.jpeg"/><Relationship Id="rId4" Type="http://schemas.openxmlformats.org/officeDocument/2006/relationships/image" Target="../media/image18.png"/></Relationships>
</file>

<file path=ppt/slides/_rels/slide11.xml.rels><?xml version="1.0" encoding="UTF-8" standalone="yes"?>
<Relationships xmlns="http://schemas.openxmlformats.org/package/2006/relationships"><Relationship Id="rId3" Type="http://schemas.openxmlformats.org/officeDocument/2006/relationships/hyperlink" Target="https://indico.cern.ch/category/16541/" TargetMode="External"/><Relationship Id="rId2" Type="http://schemas.openxmlformats.org/officeDocument/2006/relationships/notesSlide" Target="../notesSlides/notesSlide8.xml"/><Relationship Id="rId1" Type="http://schemas.openxmlformats.org/officeDocument/2006/relationships/slideLayout" Target="../slideLayouts/slideLayout3.xml"/><Relationship Id="rId4" Type="http://schemas.openxmlformats.org/officeDocument/2006/relationships/hyperlink" Target="https://its.cern.ch/jira/projects/BIFT/" TargetMode="External"/></Relationships>
</file>

<file path=ppt/slides/_rels/slide12.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9.xml"/><Relationship Id="rId1" Type="http://schemas.openxmlformats.org/officeDocument/2006/relationships/slideLayout" Target="../slideLayouts/slideLayout3.xml"/><Relationship Id="rId4" Type="http://schemas.openxmlformats.org/officeDocument/2006/relationships/image" Target="../media/image22.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4.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18.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6.xml.rels><?xml version="1.0" encoding="UTF-8" standalone="yes"?>
<Relationships xmlns="http://schemas.openxmlformats.org/package/2006/relationships"><Relationship Id="rId2" Type="http://schemas.openxmlformats.org/officeDocument/2006/relationships/hyperlink" Target="https://indico.cern.ch/category/8964/" TargetMode="External"/><Relationship Id="rId1" Type="http://schemas.openxmlformats.org/officeDocument/2006/relationships/slideLayout" Target="../slideLayouts/slideLayout16.xml"/></Relationships>
</file>

<file path=ppt/slides/_rels/slide17.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9.png"/><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11.xml"/><Relationship Id="rId5" Type="http://schemas.openxmlformats.org/officeDocument/2006/relationships/image" Target="../media/image26.png"/><Relationship Id="rId4" Type="http://schemas.openxmlformats.org/officeDocument/2006/relationships/image" Target="../media/image12.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3.xml"/><Relationship Id="rId4" Type="http://schemas.openxmlformats.org/officeDocument/2006/relationships/hyperlink" Target="https://indico.cern.ch/event/1468706/" TargetMode="Externa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notesSlide" Target="../notesSlides/notesSlide3.xml"/><Relationship Id="rId1" Type="http://schemas.openxmlformats.org/officeDocument/2006/relationships/slideLayout" Target="../slideLayouts/slideLayout4.xml"/><Relationship Id="rId4" Type="http://schemas.openxmlformats.org/officeDocument/2006/relationships/image" Target="../media/image6.png"/></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4.xml"/><Relationship Id="rId5" Type="http://schemas.openxmlformats.org/officeDocument/2006/relationships/image" Target="../media/image9.png"/><Relationship Id="rId4" Type="http://schemas.openxmlformats.org/officeDocument/2006/relationships/image" Target="../media/image8.png"/></Relationships>
</file>

<file path=ppt/slides/_rels/slide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11.xml"/><Relationship Id="rId4" Type="http://schemas.openxmlformats.org/officeDocument/2006/relationships/image" Target="../media/image12.pn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hyperlink" Target="https://indico.cern.ch/event/1337597" TargetMode="External"/><Relationship Id="rId2" Type="http://schemas.openxmlformats.org/officeDocument/2006/relationships/notesSlide" Target="../notesSlides/notesSlide6.xml"/><Relationship Id="rId1" Type="http://schemas.openxmlformats.org/officeDocument/2006/relationships/slideLayout" Target="../slideLayouts/slideLayout3.xml"/><Relationship Id="rId5" Type="http://schemas.openxmlformats.org/officeDocument/2006/relationships/image" Target="../media/image13.png"/><Relationship Id="rId4" Type="http://schemas.openxmlformats.org/officeDocument/2006/relationships/hyperlink" Target="https://indico.cern.ch/event/1460279/" TargetMode="External"/></Relationships>
</file>

<file path=ppt/slides/_rels/slide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hyperlink" Target="https://indico.jacow.org/event/80/contributions/5769/" TargetMode="Externa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Title 1"/>
          <p:cNvSpPr>
            <a:spLocks noGrp="1"/>
          </p:cNvSpPr>
          <p:nvPr>
            <p:ph type="ctrTitle"/>
          </p:nvPr>
        </p:nvSpPr>
        <p:spPr bwMode="auto"/>
        <p:txBody>
          <a:bodyPr/>
          <a:lstStyle/>
          <a:p>
            <a:pPr>
              <a:defRPr/>
            </a:pPr>
            <a:r>
              <a:rPr lang="en-US" dirty="0"/>
              <a:t>Beam instrumentation (present and short-term future)</a:t>
            </a:r>
            <a:endParaRPr dirty="0"/>
          </a:p>
        </p:txBody>
      </p:sp>
      <p:sp>
        <p:nvSpPr>
          <p:cNvPr id="5" name="Subtitle 2"/>
          <p:cNvSpPr>
            <a:spLocks noGrp="1"/>
          </p:cNvSpPr>
          <p:nvPr>
            <p:ph type="subTitle" idx="1"/>
          </p:nvPr>
        </p:nvSpPr>
        <p:spPr bwMode="auto"/>
        <p:txBody>
          <a:bodyPr/>
          <a:lstStyle/>
          <a:p>
            <a:pPr algn="l">
              <a:defRPr/>
            </a:pPr>
            <a:r>
              <a:rPr lang="en-US" sz="1800" dirty="0"/>
              <a:t>Inaki Ortega (SY-BI), with input from operations and BI experts</a:t>
            </a:r>
            <a:endParaRPr dirty="0"/>
          </a:p>
          <a:p>
            <a:pPr algn="l">
              <a:defRPr/>
            </a:pPr>
            <a:r>
              <a:rPr lang="en-US" sz="1800" dirty="0"/>
              <a:t>Joint Accelerator Performance Workshop 2024 - Montreux</a:t>
            </a:r>
            <a:endParaRPr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E9B2A905-803B-047F-93CB-31F31EA199BA}"/>
              </a:ext>
            </a:extLst>
          </p:cNvPr>
          <p:cNvSpPr>
            <a:spLocks noGrp="1"/>
          </p:cNvSpPr>
          <p:nvPr>
            <p:ph idx="1"/>
          </p:nvPr>
        </p:nvSpPr>
        <p:spPr>
          <a:xfrm>
            <a:off x="407987" y="1101507"/>
            <a:ext cx="6842178" cy="4608512"/>
          </a:xfrm>
        </p:spPr>
        <p:txBody>
          <a:bodyPr/>
          <a:lstStyle/>
          <a:p>
            <a:pPr marL="342900" indent="-342900">
              <a:spcBef>
                <a:spcPts val="600"/>
              </a:spcBef>
              <a:spcAft>
                <a:spcPts val="0"/>
              </a:spcAft>
              <a:buFont typeface="Arial" panose="020B0604020202020204" pitchFamily="34" charset="0"/>
              <a:buChar char="•"/>
            </a:pPr>
            <a:r>
              <a:rPr lang="en-US" sz="1500" dirty="0"/>
              <a:t>CEDAR (Cherenkov Differential Counter)</a:t>
            </a:r>
          </a:p>
          <a:p>
            <a:pPr marL="666900" lvl="1" indent="-342900">
              <a:spcBef>
                <a:spcPts val="600"/>
              </a:spcBef>
              <a:spcAft>
                <a:spcPts val="0"/>
              </a:spcAft>
              <a:buFont typeface="Arial" panose="020B0604020202020204" pitchFamily="34" charset="0"/>
              <a:buChar char="•"/>
            </a:pPr>
            <a:r>
              <a:rPr lang="en-US" sz="1400" dirty="0"/>
              <a:t>Deployment of new pressure sensor</a:t>
            </a:r>
          </a:p>
          <a:p>
            <a:pPr marL="666900" lvl="1" indent="-342900">
              <a:spcBef>
                <a:spcPts val="600"/>
              </a:spcBef>
              <a:spcAft>
                <a:spcPts val="0"/>
              </a:spcAft>
              <a:buFont typeface="Arial" panose="020B0604020202020204" pitchFamily="34" charset="0"/>
              <a:buChar char="•"/>
            </a:pPr>
            <a:r>
              <a:rPr lang="en-US" sz="1400" dirty="0"/>
              <a:t>Improved precision of diaphragm and motor movements</a:t>
            </a:r>
          </a:p>
          <a:p>
            <a:pPr marL="666900" lvl="1" indent="-342900">
              <a:spcBef>
                <a:spcPts val="600"/>
              </a:spcBef>
              <a:spcAft>
                <a:spcPts val="0"/>
              </a:spcAft>
              <a:buFont typeface="Arial" panose="020B0604020202020204" pitchFamily="34" charset="0"/>
              <a:buChar char="•"/>
            </a:pPr>
            <a:r>
              <a:rPr lang="en-US" sz="1400" dirty="0"/>
              <a:t>Ongoing creation of a test bench for full detector </a:t>
            </a:r>
            <a:r>
              <a:rPr lang="en-US" sz="1400" dirty="0" err="1"/>
              <a:t>characterisation</a:t>
            </a:r>
            <a:endParaRPr lang="en-US" sz="1400" dirty="0"/>
          </a:p>
          <a:p>
            <a:pPr lvl="1" indent="0">
              <a:spcBef>
                <a:spcPts val="600"/>
              </a:spcBef>
              <a:spcAft>
                <a:spcPts val="0"/>
              </a:spcAft>
              <a:buNone/>
            </a:pPr>
            <a:endParaRPr lang="en-US" sz="500" dirty="0"/>
          </a:p>
          <a:p>
            <a:pPr marL="342900" indent="-342900">
              <a:spcBef>
                <a:spcPts val="600"/>
              </a:spcBef>
              <a:spcAft>
                <a:spcPts val="0"/>
              </a:spcAft>
              <a:buFont typeface="Arial" panose="020B0604020202020204" pitchFamily="34" charset="0"/>
              <a:buChar char="•"/>
            </a:pPr>
            <a:r>
              <a:rPr lang="en-US" sz="1500" dirty="0"/>
              <a:t>New Multi-Wire Proportional Chamber prototype</a:t>
            </a:r>
          </a:p>
          <a:p>
            <a:pPr marL="666900" lvl="1" indent="-342900">
              <a:spcBef>
                <a:spcPts val="600"/>
              </a:spcBef>
              <a:spcAft>
                <a:spcPts val="0"/>
              </a:spcAft>
              <a:buFont typeface="Arial" panose="020B0604020202020204" pitchFamily="34" charset="0"/>
              <a:buChar char="•"/>
            </a:pPr>
            <a:r>
              <a:rPr lang="en-US" sz="1400" dirty="0"/>
              <a:t>Completed production and testing of new 10cm x 10cm prototype</a:t>
            </a:r>
          </a:p>
          <a:p>
            <a:pPr marL="666900" lvl="1" indent="-342900">
              <a:spcBef>
                <a:spcPts val="600"/>
              </a:spcBef>
              <a:spcAft>
                <a:spcPts val="0"/>
              </a:spcAft>
              <a:buFont typeface="Arial" panose="020B0604020202020204" pitchFamily="34" charset="0"/>
              <a:buChar char="•"/>
            </a:pPr>
            <a:r>
              <a:rPr lang="en-US" sz="1400" dirty="0"/>
              <a:t>Aiming to produce several 20cm x 20cm units for 2025</a:t>
            </a:r>
          </a:p>
          <a:p>
            <a:pPr lvl="1" indent="0">
              <a:spcBef>
                <a:spcPts val="600"/>
              </a:spcBef>
              <a:spcAft>
                <a:spcPts val="0"/>
              </a:spcAft>
              <a:buNone/>
            </a:pPr>
            <a:endParaRPr lang="en-US" sz="500" dirty="0"/>
          </a:p>
          <a:p>
            <a:pPr marL="342900" indent="-342900">
              <a:spcBef>
                <a:spcPts val="600"/>
              </a:spcBef>
              <a:spcAft>
                <a:spcPts val="0"/>
              </a:spcAft>
              <a:buFont typeface="Arial" panose="020B0604020202020204" pitchFamily="34" charset="0"/>
              <a:buChar char="•"/>
            </a:pPr>
            <a:r>
              <a:rPr lang="en-US" sz="1500" dirty="0"/>
              <a:t>New scintillating </a:t>
            </a:r>
            <a:r>
              <a:rPr lang="en-US" sz="1500" dirty="0" err="1"/>
              <a:t>fibre</a:t>
            </a:r>
            <a:r>
              <a:rPr lang="en-US" sz="1500" dirty="0"/>
              <a:t> monitor (XBPF) and other R&amp;D beam tests </a:t>
            </a:r>
          </a:p>
          <a:p>
            <a:pPr marL="666900" lvl="1" indent="-342900">
              <a:spcBef>
                <a:spcPts val="600"/>
              </a:spcBef>
              <a:spcAft>
                <a:spcPts val="0"/>
              </a:spcAft>
              <a:buFont typeface="Arial" panose="020B0604020202020204" pitchFamily="34" charset="0"/>
              <a:buChar char="•"/>
            </a:pPr>
            <a:r>
              <a:rPr lang="en-GB" sz="1400" dirty="0"/>
              <a:t>North Area XBPF with in-vacuum in/out motorisation successfully tested and validated with beam</a:t>
            </a:r>
          </a:p>
          <a:p>
            <a:pPr marL="666900" lvl="1" indent="-342900">
              <a:spcBef>
                <a:spcPts val="600"/>
              </a:spcBef>
              <a:spcAft>
                <a:spcPts val="0"/>
              </a:spcAft>
              <a:buFont typeface="Arial" panose="020B0604020202020204" pitchFamily="34" charset="0"/>
              <a:buChar char="•"/>
            </a:pPr>
            <a:r>
              <a:rPr lang="en-GB" sz="1400" dirty="0"/>
              <a:t>Straw-tube detector for radiation-hard profile monitor and in-vacuum scintillator tile for North Area: several prototypes characterised with beam</a:t>
            </a:r>
          </a:p>
          <a:p>
            <a:pPr lvl="1" indent="0">
              <a:spcBef>
                <a:spcPts val="600"/>
              </a:spcBef>
              <a:spcAft>
                <a:spcPts val="0"/>
              </a:spcAft>
              <a:buNone/>
            </a:pPr>
            <a:endParaRPr lang="en-US" sz="500" dirty="0"/>
          </a:p>
          <a:p>
            <a:pPr marL="342900" indent="-342900">
              <a:spcBef>
                <a:spcPts val="600"/>
              </a:spcBef>
              <a:spcAft>
                <a:spcPts val="0"/>
              </a:spcAft>
              <a:buFont typeface="Arial" panose="020B0604020202020204" pitchFamily="34" charset="0"/>
              <a:buChar char="•"/>
            </a:pPr>
            <a:r>
              <a:rPr lang="en-US" sz="1500" dirty="0"/>
              <a:t>New XCET (Cherenkov Threshold Counter) beam test</a:t>
            </a:r>
          </a:p>
          <a:p>
            <a:pPr marL="666900" lvl="1" indent="-342900">
              <a:spcBef>
                <a:spcPts val="600"/>
              </a:spcBef>
              <a:spcAft>
                <a:spcPts val="0"/>
              </a:spcAft>
              <a:buFont typeface="Arial" panose="020B0604020202020204" pitchFamily="34" charset="0"/>
              <a:buChar char="•"/>
            </a:pPr>
            <a:r>
              <a:rPr lang="en-US" sz="1400" dirty="0"/>
              <a:t>New prototype produced and tested with beam – study still ongoing</a:t>
            </a:r>
          </a:p>
          <a:p>
            <a:pPr lvl="1" indent="0">
              <a:spcBef>
                <a:spcPts val="600"/>
              </a:spcBef>
              <a:spcAft>
                <a:spcPts val="0"/>
              </a:spcAft>
              <a:buNone/>
            </a:pPr>
            <a:endParaRPr lang="en-US" sz="500" dirty="0"/>
          </a:p>
          <a:p>
            <a:pPr marL="342900" indent="-342900">
              <a:spcBef>
                <a:spcPts val="600"/>
              </a:spcBef>
              <a:spcAft>
                <a:spcPts val="0"/>
              </a:spcAft>
              <a:buFont typeface="Arial" panose="020B0604020202020204" pitchFamily="34" charset="0"/>
              <a:buChar char="•"/>
            </a:pPr>
            <a:r>
              <a:rPr lang="en-US" sz="1500" dirty="0"/>
              <a:t>FISC motor refurbishment</a:t>
            </a:r>
          </a:p>
          <a:p>
            <a:pPr marL="666900" lvl="1" indent="-342900">
              <a:spcBef>
                <a:spcPts val="600"/>
              </a:spcBef>
              <a:spcAft>
                <a:spcPts val="0"/>
              </a:spcAft>
              <a:buFont typeface="Arial" panose="020B0604020202020204" pitchFamily="34" charset="0"/>
              <a:buChar char="•"/>
            </a:pPr>
            <a:r>
              <a:rPr lang="en-US" sz="1400" dirty="0"/>
              <a:t>Found replacement motor – integration work in progress</a:t>
            </a:r>
          </a:p>
        </p:txBody>
      </p:sp>
      <p:sp>
        <p:nvSpPr>
          <p:cNvPr id="3" name="Title 2">
            <a:extLst>
              <a:ext uri="{FF2B5EF4-FFF2-40B4-BE49-F238E27FC236}">
                <a16:creationId xmlns:a16="http://schemas.microsoft.com/office/drawing/2014/main" id="{2B0F4512-596A-1C0A-31B5-C1C11100F3B9}"/>
              </a:ext>
            </a:extLst>
          </p:cNvPr>
          <p:cNvSpPr>
            <a:spLocks noGrp="1"/>
          </p:cNvSpPr>
          <p:nvPr>
            <p:ph type="title"/>
          </p:nvPr>
        </p:nvSpPr>
        <p:spPr/>
        <p:txBody>
          <a:bodyPr/>
          <a:lstStyle/>
          <a:p>
            <a:r>
              <a:rPr lang="en-US" sz="3200" dirty="0"/>
              <a:t>Experimental Areas - Secondary Beamlines</a:t>
            </a:r>
            <a:endParaRPr lang="en-GB" sz="3200" dirty="0"/>
          </a:p>
        </p:txBody>
      </p:sp>
      <p:sp>
        <p:nvSpPr>
          <p:cNvPr id="4" name="Slide Number Placeholder 3">
            <a:extLst>
              <a:ext uri="{FF2B5EF4-FFF2-40B4-BE49-F238E27FC236}">
                <a16:creationId xmlns:a16="http://schemas.microsoft.com/office/drawing/2014/main" id="{690735EA-579C-182F-3AFF-BE4479B1C445}"/>
              </a:ext>
            </a:extLst>
          </p:cNvPr>
          <p:cNvSpPr>
            <a:spLocks noGrp="1"/>
          </p:cNvSpPr>
          <p:nvPr>
            <p:ph type="sldNum" sz="quarter" idx="12"/>
          </p:nvPr>
        </p:nvSpPr>
        <p:spPr/>
        <p:txBody>
          <a:bodyPr/>
          <a:lstStyle/>
          <a:p>
            <a:pPr>
              <a:defRPr/>
            </a:pPr>
            <a:fld id="{36B5EA5A-BC32-A742-B11B-8E7414D5B535}" type="slidenum">
              <a:rPr lang="en-US" smtClean="0"/>
              <a:t>10</a:t>
            </a:fld>
            <a:endParaRPr lang="en-US"/>
          </a:p>
        </p:txBody>
      </p:sp>
      <p:pic>
        <p:nvPicPr>
          <p:cNvPr id="5" name="Picture 4">
            <a:extLst>
              <a:ext uri="{FF2B5EF4-FFF2-40B4-BE49-F238E27FC236}">
                <a16:creationId xmlns:a16="http://schemas.microsoft.com/office/drawing/2014/main" id="{60CD3B99-C95F-6D94-3648-E155F3AB7954}"/>
              </a:ext>
            </a:extLst>
          </p:cNvPr>
          <p:cNvPicPr>
            <a:picLocks noChangeAspect="1"/>
          </p:cNvPicPr>
          <p:nvPr/>
        </p:nvPicPr>
        <p:blipFill>
          <a:blip r:embed="rId3"/>
          <a:stretch>
            <a:fillRect/>
          </a:stretch>
        </p:blipFill>
        <p:spPr>
          <a:xfrm>
            <a:off x="8256240" y="3147176"/>
            <a:ext cx="3587761" cy="1008897"/>
          </a:xfrm>
          <a:prstGeom prst="rect">
            <a:avLst/>
          </a:prstGeom>
        </p:spPr>
      </p:pic>
      <p:sp>
        <p:nvSpPr>
          <p:cNvPr id="6" name="TextBox 5">
            <a:extLst>
              <a:ext uri="{FF2B5EF4-FFF2-40B4-BE49-F238E27FC236}">
                <a16:creationId xmlns:a16="http://schemas.microsoft.com/office/drawing/2014/main" id="{EE27BEA6-51E5-B14D-C25E-66EC7875DE4A}"/>
              </a:ext>
            </a:extLst>
          </p:cNvPr>
          <p:cNvSpPr txBox="1"/>
          <p:nvPr/>
        </p:nvSpPr>
        <p:spPr>
          <a:xfrm>
            <a:off x="8288784" y="4148138"/>
            <a:ext cx="3655341" cy="276999"/>
          </a:xfrm>
          <a:prstGeom prst="rect">
            <a:avLst/>
          </a:prstGeom>
          <a:noFill/>
        </p:spPr>
        <p:txBody>
          <a:bodyPr wrap="square" rtlCol="0">
            <a:spAutoFit/>
          </a:bodyPr>
          <a:lstStyle/>
          <a:p>
            <a:pPr algn="ctr"/>
            <a:r>
              <a:rPr lang="en-US" sz="1200" i="1" dirty="0"/>
              <a:t>Profile from the first 10cm x 10cm MWPC prototype</a:t>
            </a:r>
            <a:endParaRPr lang="en-GB" sz="1200" i="1" dirty="0"/>
          </a:p>
        </p:txBody>
      </p:sp>
      <p:sp>
        <p:nvSpPr>
          <p:cNvPr id="7" name="TextBox 6">
            <a:extLst>
              <a:ext uri="{FF2B5EF4-FFF2-40B4-BE49-F238E27FC236}">
                <a16:creationId xmlns:a16="http://schemas.microsoft.com/office/drawing/2014/main" id="{2E0907EF-577E-9133-66EC-86347767BB39}"/>
              </a:ext>
            </a:extLst>
          </p:cNvPr>
          <p:cNvSpPr txBox="1"/>
          <p:nvPr/>
        </p:nvSpPr>
        <p:spPr>
          <a:xfrm>
            <a:off x="8997017" y="2784784"/>
            <a:ext cx="3024336" cy="276999"/>
          </a:xfrm>
          <a:prstGeom prst="rect">
            <a:avLst/>
          </a:prstGeom>
          <a:noFill/>
        </p:spPr>
        <p:txBody>
          <a:bodyPr wrap="square" rtlCol="0">
            <a:spAutoFit/>
          </a:bodyPr>
          <a:lstStyle/>
          <a:p>
            <a:pPr algn="ctr"/>
            <a:r>
              <a:rPr lang="en-US" sz="1200" i="1" dirty="0"/>
              <a:t>Assembly of the MWPC prototype</a:t>
            </a:r>
            <a:endParaRPr lang="en-GB" sz="1200" i="1" dirty="0"/>
          </a:p>
        </p:txBody>
      </p:sp>
      <p:pic>
        <p:nvPicPr>
          <p:cNvPr id="8" name="Picture 7">
            <a:extLst>
              <a:ext uri="{FF2B5EF4-FFF2-40B4-BE49-F238E27FC236}">
                <a16:creationId xmlns:a16="http://schemas.microsoft.com/office/drawing/2014/main" id="{B4E46090-F89A-E86D-E786-2C7981ACDBA6}"/>
              </a:ext>
            </a:extLst>
          </p:cNvPr>
          <p:cNvPicPr>
            <a:picLocks noChangeAspect="1"/>
          </p:cNvPicPr>
          <p:nvPr/>
        </p:nvPicPr>
        <p:blipFill>
          <a:blip r:embed="rId4"/>
          <a:stretch>
            <a:fillRect/>
          </a:stretch>
        </p:blipFill>
        <p:spPr>
          <a:xfrm>
            <a:off x="9489468" y="240936"/>
            <a:ext cx="2039434" cy="2500853"/>
          </a:xfrm>
          <a:prstGeom prst="rect">
            <a:avLst/>
          </a:prstGeom>
        </p:spPr>
      </p:pic>
      <p:pic>
        <p:nvPicPr>
          <p:cNvPr id="9" name="Picture 8" descr="A screenshot of a computer&#10;&#10;Description automatically generated">
            <a:extLst>
              <a:ext uri="{FF2B5EF4-FFF2-40B4-BE49-F238E27FC236}">
                <a16:creationId xmlns:a16="http://schemas.microsoft.com/office/drawing/2014/main" id="{B249457F-C264-DCC6-47EA-9A554C6FD2DD}"/>
              </a:ext>
            </a:extLst>
          </p:cNvPr>
          <p:cNvPicPr>
            <a:picLocks noChangeAspect="1"/>
          </p:cNvPicPr>
          <p:nvPr/>
        </p:nvPicPr>
        <p:blipFill>
          <a:blip r:embed="rId5">
            <a:extLst>
              <a:ext uri="{28A0092B-C50C-407E-A947-70E740481C1C}">
                <a14:useLocalDpi xmlns:a14="http://schemas.microsoft.com/office/drawing/2010/main" val="0"/>
              </a:ext>
            </a:extLst>
          </a:blip>
          <a:srcRect l="8442" t="77540" r="82434" b="5630"/>
          <a:stretch/>
        </p:blipFill>
        <p:spPr>
          <a:xfrm>
            <a:off x="8184232" y="4546789"/>
            <a:ext cx="1305236" cy="1324731"/>
          </a:xfrm>
          <a:prstGeom prst="rect">
            <a:avLst/>
          </a:prstGeom>
        </p:spPr>
      </p:pic>
      <p:pic>
        <p:nvPicPr>
          <p:cNvPr id="10" name="Picture 9" descr="A screenshot of a computer&#10;&#10;Description automatically generated">
            <a:extLst>
              <a:ext uri="{FF2B5EF4-FFF2-40B4-BE49-F238E27FC236}">
                <a16:creationId xmlns:a16="http://schemas.microsoft.com/office/drawing/2014/main" id="{6DE3EC1B-C391-A2BA-722A-3EAA00E59C89}"/>
              </a:ext>
            </a:extLst>
          </p:cNvPr>
          <p:cNvPicPr>
            <a:picLocks noChangeAspect="1"/>
          </p:cNvPicPr>
          <p:nvPr/>
        </p:nvPicPr>
        <p:blipFill>
          <a:blip r:embed="rId6">
            <a:extLst>
              <a:ext uri="{28A0092B-C50C-407E-A947-70E740481C1C}">
                <a14:useLocalDpi xmlns:a14="http://schemas.microsoft.com/office/drawing/2010/main" val="0"/>
              </a:ext>
            </a:extLst>
          </a:blip>
          <a:srcRect l="76316" t="57356" b="3278"/>
          <a:stretch/>
        </p:blipFill>
        <p:spPr>
          <a:xfrm>
            <a:off x="9696400" y="4561908"/>
            <a:ext cx="1448407" cy="1324732"/>
          </a:xfrm>
          <a:prstGeom prst="rect">
            <a:avLst/>
          </a:prstGeom>
        </p:spPr>
      </p:pic>
      <p:sp>
        <p:nvSpPr>
          <p:cNvPr id="11" name="TextBox 10">
            <a:extLst>
              <a:ext uri="{FF2B5EF4-FFF2-40B4-BE49-F238E27FC236}">
                <a16:creationId xmlns:a16="http://schemas.microsoft.com/office/drawing/2014/main" id="{15CA7106-1442-6FAD-B3EF-1FB63C3B97C2}"/>
              </a:ext>
            </a:extLst>
          </p:cNvPr>
          <p:cNvSpPr txBox="1"/>
          <p:nvPr/>
        </p:nvSpPr>
        <p:spPr>
          <a:xfrm>
            <a:off x="7044437" y="5890095"/>
            <a:ext cx="5100235" cy="461665"/>
          </a:xfrm>
          <a:prstGeom prst="rect">
            <a:avLst/>
          </a:prstGeom>
          <a:noFill/>
        </p:spPr>
        <p:txBody>
          <a:bodyPr wrap="square" rtlCol="0">
            <a:spAutoFit/>
          </a:bodyPr>
          <a:lstStyle/>
          <a:p>
            <a:pPr algn="ctr"/>
            <a:r>
              <a:rPr lang="en-US" sz="1200" i="1" dirty="0"/>
              <a:t>Profile of a 10^6 hadron beam in the North Area measured by a DWC (left) and the XBPF (right)</a:t>
            </a:r>
            <a:endParaRPr lang="en-GB" sz="1200" i="1" dirty="0"/>
          </a:p>
        </p:txBody>
      </p:sp>
      <p:sp>
        <p:nvSpPr>
          <p:cNvPr id="12" name="Date Placeholder 11">
            <a:extLst>
              <a:ext uri="{FF2B5EF4-FFF2-40B4-BE49-F238E27FC236}">
                <a16:creationId xmlns:a16="http://schemas.microsoft.com/office/drawing/2014/main" id="{5BAD3062-56AE-C977-500E-89C0B0C18C75}"/>
              </a:ext>
            </a:extLst>
          </p:cNvPr>
          <p:cNvSpPr>
            <a:spLocks noGrp="1"/>
          </p:cNvSpPr>
          <p:nvPr>
            <p:ph type="dt" sz="half" idx="10"/>
          </p:nvPr>
        </p:nvSpPr>
        <p:spPr/>
        <p:txBody>
          <a:bodyPr/>
          <a:lstStyle/>
          <a:p>
            <a:pPr>
              <a:defRPr/>
            </a:pPr>
            <a:r>
              <a:rPr lang="en-US"/>
              <a:t>10/12/2024</a:t>
            </a:r>
          </a:p>
        </p:txBody>
      </p:sp>
      <p:sp>
        <p:nvSpPr>
          <p:cNvPr id="13" name="Footer Placeholder 12">
            <a:extLst>
              <a:ext uri="{FF2B5EF4-FFF2-40B4-BE49-F238E27FC236}">
                <a16:creationId xmlns:a16="http://schemas.microsoft.com/office/drawing/2014/main" id="{58EC93C7-37E1-8185-8335-51077C7D1597}"/>
              </a:ext>
            </a:extLst>
          </p:cNvPr>
          <p:cNvSpPr>
            <a:spLocks noGrp="1"/>
          </p:cNvSpPr>
          <p:nvPr>
            <p:ph type="ftr" sz="quarter" idx="11"/>
          </p:nvPr>
        </p:nvSpPr>
        <p:spPr/>
        <p:txBody>
          <a:bodyPr/>
          <a:lstStyle/>
          <a:p>
            <a:pPr>
              <a:defRPr/>
            </a:pPr>
            <a:r>
              <a:rPr lang="en-US"/>
              <a:t>I. Ortega - Beam Instrumentation - JAPW24</a:t>
            </a:r>
          </a:p>
        </p:txBody>
      </p:sp>
    </p:spTree>
    <p:extLst>
      <p:ext uri="{BB962C8B-B14F-4D97-AF65-F5344CB8AC3E}">
        <p14:creationId xmlns:p14="http://schemas.microsoft.com/office/powerpoint/2010/main" val="245615079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22FE8061-3854-C9B3-F464-DFE06229EC4E}"/>
              </a:ext>
            </a:extLst>
          </p:cNvPr>
          <p:cNvSpPr>
            <a:spLocks noGrp="1"/>
          </p:cNvSpPr>
          <p:nvPr>
            <p:ph idx="1"/>
          </p:nvPr>
        </p:nvSpPr>
        <p:spPr>
          <a:xfrm>
            <a:off x="407987" y="1495865"/>
            <a:ext cx="11070271" cy="4525424"/>
          </a:xfrm>
        </p:spPr>
        <p:txBody>
          <a:bodyPr vert="horz" lIns="0" tIns="0" rIns="0" bIns="0" rtlCol="0" anchor="t">
            <a:noAutofit/>
          </a:bodyPr>
          <a:lstStyle/>
          <a:p>
            <a:pPr marL="285750" indent="-285750">
              <a:spcBef>
                <a:spcPts val="600"/>
              </a:spcBef>
              <a:spcAft>
                <a:spcPts val="0"/>
              </a:spcAft>
              <a:buFont typeface="Arial" panose="020B0604020202020204" pitchFamily="34" charset="0"/>
              <a:buChar char="•"/>
            </a:pPr>
            <a:r>
              <a:rPr lang="en-US" sz="1500" dirty="0"/>
              <a:t>AD-ELENA instrumentation issues and requests</a:t>
            </a:r>
            <a:r>
              <a:rPr lang="en-US" sz="1500" b="0" dirty="0"/>
              <a:t> presented at BIFT #10 and being followed-up</a:t>
            </a:r>
          </a:p>
          <a:p>
            <a:pPr marL="609750" lvl="1" indent="-285750">
              <a:spcBef>
                <a:spcPts val="600"/>
              </a:spcBef>
              <a:spcAft>
                <a:spcPts val="0"/>
              </a:spcAft>
              <a:buFont typeface="Arial" panose="020B0604020202020204" pitchFamily="34" charset="0"/>
              <a:buChar char="•"/>
            </a:pPr>
            <a:r>
              <a:rPr lang="en-US" sz="1400" b="0" dirty="0"/>
              <a:t>Examples: </a:t>
            </a:r>
            <a:r>
              <a:rPr lang="en-US" sz="1400" b="0" dirty="0" err="1"/>
              <a:t>Ionisation</a:t>
            </a:r>
            <a:r>
              <a:rPr lang="en-US" sz="1400" b="0" dirty="0"/>
              <a:t> Profile Monitors </a:t>
            </a:r>
            <a:r>
              <a:rPr lang="en-US" sz="1400" dirty="0"/>
              <a:t>(IPM) </a:t>
            </a:r>
            <a:r>
              <a:rPr lang="en-US" sz="1400" b="0" dirty="0"/>
              <a:t>refurbishment, Target BTV calibration issues (see Davide </a:t>
            </a:r>
            <a:r>
              <a:rPr lang="en-US" sz="1400" b="0" dirty="0" err="1"/>
              <a:t>Gamba’s</a:t>
            </a:r>
            <a:r>
              <a:rPr lang="en-US" sz="1400" b="0" dirty="0"/>
              <a:t> presentation on Monday)</a:t>
            </a:r>
          </a:p>
          <a:p>
            <a:pPr>
              <a:spcBef>
                <a:spcPts val="600"/>
              </a:spcBef>
              <a:spcAft>
                <a:spcPts val="0"/>
              </a:spcAft>
            </a:pPr>
            <a:endParaRPr lang="en-US" sz="1500" dirty="0"/>
          </a:p>
          <a:p>
            <a:pPr marL="285750" indent="-285750">
              <a:spcBef>
                <a:spcPts val="600"/>
              </a:spcBef>
              <a:spcAft>
                <a:spcPts val="0"/>
              </a:spcAft>
              <a:buFont typeface="Arial" panose="020B0604020202020204" pitchFamily="34" charset="0"/>
              <a:buChar char="•"/>
            </a:pPr>
            <a:r>
              <a:rPr lang="en-US" sz="1500" dirty="0"/>
              <a:t>ISOLDE</a:t>
            </a:r>
            <a:r>
              <a:rPr lang="en-US" sz="1500" b="0" dirty="0"/>
              <a:t>: dedicated BIFT #16. Will need to clarify how to integrate ISOLDE requests and BI CONS plans in a common plan (schedule and resources)</a:t>
            </a:r>
          </a:p>
          <a:p>
            <a:pPr>
              <a:spcBef>
                <a:spcPts val="600"/>
              </a:spcBef>
              <a:spcAft>
                <a:spcPts val="0"/>
              </a:spcAft>
            </a:pPr>
            <a:endParaRPr lang="en-US" sz="1500" b="1" dirty="0">
              <a:solidFill>
                <a:schemeClr val="accent6">
                  <a:lumMod val="50000"/>
                </a:schemeClr>
              </a:solidFill>
            </a:endParaRPr>
          </a:p>
          <a:p>
            <a:pPr marL="285750" indent="-285750">
              <a:spcBef>
                <a:spcPts val="600"/>
              </a:spcBef>
              <a:spcAft>
                <a:spcPts val="0"/>
              </a:spcAft>
              <a:buFont typeface="Arial" panose="020B0604020202020204" pitchFamily="34" charset="0"/>
              <a:buChar char="•"/>
            </a:pPr>
            <a:r>
              <a:rPr lang="en-US" sz="1500" b="1" dirty="0">
                <a:solidFill>
                  <a:schemeClr val="accent6">
                    <a:lumMod val="50000"/>
                  </a:schemeClr>
                </a:solidFill>
              </a:rPr>
              <a:t>ECN3 BI </a:t>
            </a:r>
            <a:r>
              <a:rPr lang="en-US" sz="1500" b="0" dirty="0">
                <a:solidFill>
                  <a:schemeClr val="accent6">
                    <a:lumMod val="50000"/>
                  </a:schemeClr>
                </a:solidFill>
              </a:rPr>
              <a:t>requests presented at BIFT number #12, including ultra-fast spill monitor for </a:t>
            </a:r>
            <a:r>
              <a:rPr lang="en-US" sz="1500" b="0" dirty="0" err="1">
                <a:solidFill>
                  <a:schemeClr val="accent6">
                    <a:lumMod val="50000"/>
                  </a:schemeClr>
                </a:solidFill>
              </a:rPr>
              <a:t>SHiP</a:t>
            </a:r>
            <a:r>
              <a:rPr lang="en-US" sz="1500" b="0" dirty="0">
                <a:solidFill>
                  <a:schemeClr val="accent6">
                    <a:lumMod val="50000"/>
                  </a:schemeClr>
                </a:solidFill>
              </a:rPr>
              <a:t>, target instrumentation and other …</a:t>
            </a:r>
            <a:endParaRPr lang="en-US" sz="1500" b="0" dirty="0"/>
          </a:p>
          <a:p>
            <a:pPr>
              <a:spcBef>
                <a:spcPts val="600"/>
              </a:spcBef>
              <a:spcAft>
                <a:spcPts val="0"/>
              </a:spcAft>
            </a:pPr>
            <a:endParaRPr lang="en-GB" sz="1500" dirty="0">
              <a:solidFill>
                <a:schemeClr val="accent6">
                  <a:lumMod val="50000"/>
                </a:schemeClr>
              </a:solidFill>
            </a:endParaRPr>
          </a:p>
          <a:p>
            <a:pPr marL="285750" indent="-285750">
              <a:spcBef>
                <a:spcPts val="600"/>
              </a:spcBef>
              <a:spcAft>
                <a:spcPts val="0"/>
              </a:spcAft>
              <a:buFont typeface="Arial" panose="020B0604020202020204" pitchFamily="34" charset="0"/>
              <a:buChar char="•"/>
            </a:pPr>
            <a:r>
              <a:rPr lang="en-GB" sz="1500" dirty="0">
                <a:solidFill>
                  <a:schemeClr val="accent6">
                    <a:lumMod val="50000"/>
                  </a:schemeClr>
                </a:solidFill>
              </a:rPr>
              <a:t>Other items not (yet) covered in BIFT and requiring follow-up:</a:t>
            </a:r>
          </a:p>
          <a:p>
            <a:pPr marL="609750" lvl="1" indent="-285750">
              <a:spcBef>
                <a:spcPts val="600"/>
              </a:spcBef>
              <a:spcAft>
                <a:spcPts val="0"/>
              </a:spcAft>
              <a:buFont typeface="Arial" panose="020B0604020202020204" pitchFamily="34" charset="0"/>
              <a:buChar char="•"/>
            </a:pPr>
            <a:r>
              <a:rPr lang="en-GB" sz="1400" b="0" dirty="0">
                <a:solidFill>
                  <a:schemeClr val="accent6">
                    <a:lumMod val="50000"/>
                  </a:schemeClr>
                </a:solidFill>
              </a:rPr>
              <a:t>Upgrade Project of the Ion </a:t>
            </a:r>
            <a:r>
              <a:rPr lang="en-GB" sz="1400" dirty="0">
                <a:solidFill>
                  <a:schemeClr val="accent6">
                    <a:lumMod val="50000"/>
                  </a:schemeClr>
                </a:solidFill>
              </a:rPr>
              <a:t>Complex </a:t>
            </a:r>
            <a:r>
              <a:rPr lang="en-GB" sz="1400" b="0" dirty="0">
                <a:solidFill>
                  <a:schemeClr val="accent6">
                    <a:lumMod val="50000"/>
                  </a:schemeClr>
                </a:solidFill>
              </a:rPr>
              <a:t>recently discussed</a:t>
            </a:r>
          </a:p>
          <a:p>
            <a:pPr marL="609750" lvl="1" indent="-285750">
              <a:spcBef>
                <a:spcPts val="600"/>
              </a:spcBef>
              <a:spcAft>
                <a:spcPts val="0"/>
              </a:spcAft>
              <a:buFont typeface="Arial" panose="020B0604020202020204" pitchFamily="34" charset="0"/>
              <a:buChar char="•"/>
            </a:pPr>
            <a:r>
              <a:rPr lang="en-US" sz="1400" b="0" dirty="0">
                <a:solidFill>
                  <a:schemeClr val="accent6">
                    <a:lumMod val="50000"/>
                  </a:schemeClr>
                </a:solidFill>
              </a:rPr>
              <a:t>Fully supported analytics tools to help improve performance</a:t>
            </a:r>
          </a:p>
          <a:p>
            <a:pPr lvl="1" indent="0">
              <a:spcBef>
                <a:spcPts val="600"/>
              </a:spcBef>
              <a:spcAft>
                <a:spcPts val="0"/>
              </a:spcAft>
              <a:buNone/>
            </a:pPr>
            <a:endParaRPr lang="en-US" sz="1500" dirty="0">
              <a:solidFill>
                <a:schemeClr val="accent6">
                  <a:lumMod val="50000"/>
                </a:schemeClr>
              </a:solidFill>
            </a:endParaRPr>
          </a:p>
          <a:p>
            <a:pPr marL="285750" indent="-285750">
              <a:spcBef>
                <a:spcPts val="600"/>
              </a:spcBef>
              <a:spcAft>
                <a:spcPts val="0"/>
              </a:spcAft>
              <a:buFont typeface="Arial" panose="020B0604020202020204" pitchFamily="34" charset="0"/>
              <a:buChar char="•"/>
            </a:pPr>
            <a:r>
              <a:rPr lang="en-GB" sz="1500" dirty="0">
                <a:solidFill>
                  <a:schemeClr val="accent6">
                    <a:lumMod val="50000"/>
                  </a:schemeClr>
                </a:solidFill>
              </a:rPr>
              <a:t>Feedback from EA operation</a:t>
            </a:r>
          </a:p>
          <a:p>
            <a:pPr marL="609750" lvl="1" indent="-285750">
              <a:spcBef>
                <a:spcPts val="600"/>
              </a:spcBef>
              <a:spcAft>
                <a:spcPts val="0"/>
              </a:spcAft>
              <a:buFont typeface="Arial" panose="020B0604020202020204" pitchFamily="34" charset="0"/>
              <a:buChar char="•"/>
            </a:pPr>
            <a:r>
              <a:rPr lang="en-GB" sz="1400" dirty="0">
                <a:solidFill>
                  <a:schemeClr val="accent6">
                    <a:lumMod val="50000"/>
                  </a:schemeClr>
                </a:solidFill>
              </a:rPr>
              <a:t>Improve communication regarding HWC and IST completion</a:t>
            </a:r>
          </a:p>
          <a:p>
            <a:pPr marL="609750" lvl="1" indent="-285750">
              <a:spcBef>
                <a:spcPts val="600"/>
              </a:spcBef>
              <a:spcAft>
                <a:spcPts val="0"/>
              </a:spcAft>
              <a:buFont typeface="Arial" panose="020B0604020202020204" pitchFamily="34" charset="0"/>
              <a:buChar char="•"/>
            </a:pPr>
            <a:r>
              <a:rPr lang="en-GB" sz="1400" dirty="0">
                <a:solidFill>
                  <a:schemeClr val="accent6">
                    <a:lumMod val="50000"/>
                  </a:schemeClr>
                </a:solidFill>
              </a:rPr>
              <a:t>Expert availability needed during commissioning periods and outside working hours</a:t>
            </a:r>
          </a:p>
          <a:p>
            <a:pPr>
              <a:spcBef>
                <a:spcPts val="600"/>
              </a:spcBef>
              <a:spcAft>
                <a:spcPts val="0"/>
              </a:spcAft>
            </a:pPr>
            <a:endParaRPr lang="en-US" sz="1500" b="0" dirty="0"/>
          </a:p>
        </p:txBody>
      </p:sp>
      <p:sp>
        <p:nvSpPr>
          <p:cNvPr id="3" name="Title 2">
            <a:extLst>
              <a:ext uri="{FF2B5EF4-FFF2-40B4-BE49-F238E27FC236}">
                <a16:creationId xmlns:a16="http://schemas.microsoft.com/office/drawing/2014/main" id="{7AA38500-19F8-7709-9FDD-DC0A40EB295A}"/>
              </a:ext>
            </a:extLst>
          </p:cNvPr>
          <p:cNvSpPr>
            <a:spLocks noGrp="1"/>
          </p:cNvSpPr>
          <p:nvPr>
            <p:ph type="title"/>
          </p:nvPr>
        </p:nvSpPr>
        <p:spPr/>
        <p:txBody>
          <a:bodyPr/>
          <a:lstStyle/>
          <a:p>
            <a:r>
              <a:rPr lang="en-US" sz="2600" dirty="0"/>
              <a:t>Fixed target instrumentation: Limitations and future, feedback from BIFT on upcoming consolidation efforts and items not covered </a:t>
            </a:r>
            <a:br>
              <a:rPr lang="en-US" sz="2600" dirty="0"/>
            </a:br>
            <a:endParaRPr lang="en-US" sz="2600" dirty="0">
              <a:solidFill>
                <a:srgbClr val="FF0000"/>
              </a:solidFill>
            </a:endParaRPr>
          </a:p>
        </p:txBody>
      </p:sp>
      <p:sp>
        <p:nvSpPr>
          <p:cNvPr id="4" name="Slide Number Placeholder 3">
            <a:extLst>
              <a:ext uri="{FF2B5EF4-FFF2-40B4-BE49-F238E27FC236}">
                <a16:creationId xmlns:a16="http://schemas.microsoft.com/office/drawing/2014/main" id="{8BEAE971-1DB5-B3C8-22AC-99E07DE0DC95}"/>
              </a:ext>
            </a:extLst>
          </p:cNvPr>
          <p:cNvSpPr>
            <a:spLocks noGrp="1"/>
          </p:cNvSpPr>
          <p:nvPr>
            <p:ph type="sldNum" sz="quarter" idx="12"/>
          </p:nvPr>
        </p:nvSpPr>
        <p:spPr/>
        <p:txBody>
          <a:bodyPr/>
          <a:lstStyle/>
          <a:p>
            <a:pPr>
              <a:defRPr/>
            </a:pPr>
            <a:fld id="{36B5EA5A-BC32-A742-B11B-8E7414D5B535}" type="slidenum">
              <a:rPr lang="en-US" smtClean="0"/>
              <a:t>11</a:t>
            </a:fld>
            <a:endParaRPr lang="en-US"/>
          </a:p>
        </p:txBody>
      </p:sp>
      <p:sp>
        <p:nvSpPr>
          <p:cNvPr id="6" name="Date Placeholder 5">
            <a:extLst>
              <a:ext uri="{FF2B5EF4-FFF2-40B4-BE49-F238E27FC236}">
                <a16:creationId xmlns:a16="http://schemas.microsoft.com/office/drawing/2014/main" id="{0DD149D2-33A5-8BAC-B2CB-BB42B28F5070}"/>
              </a:ext>
            </a:extLst>
          </p:cNvPr>
          <p:cNvSpPr>
            <a:spLocks noGrp="1"/>
          </p:cNvSpPr>
          <p:nvPr>
            <p:ph type="dt" sz="half" idx="10"/>
          </p:nvPr>
        </p:nvSpPr>
        <p:spPr/>
        <p:txBody>
          <a:bodyPr/>
          <a:lstStyle/>
          <a:p>
            <a:pPr>
              <a:defRPr/>
            </a:pPr>
            <a:r>
              <a:rPr lang="en-US"/>
              <a:t>10/12/2024</a:t>
            </a:r>
          </a:p>
        </p:txBody>
      </p:sp>
      <p:sp>
        <p:nvSpPr>
          <p:cNvPr id="7" name="Footer Placeholder 6">
            <a:extLst>
              <a:ext uri="{FF2B5EF4-FFF2-40B4-BE49-F238E27FC236}">
                <a16:creationId xmlns:a16="http://schemas.microsoft.com/office/drawing/2014/main" id="{73C1A522-F5F8-88B0-5A8A-A07C281F90DD}"/>
              </a:ext>
            </a:extLst>
          </p:cNvPr>
          <p:cNvSpPr>
            <a:spLocks noGrp="1"/>
          </p:cNvSpPr>
          <p:nvPr>
            <p:ph type="ftr" sz="quarter" idx="11"/>
          </p:nvPr>
        </p:nvSpPr>
        <p:spPr/>
        <p:txBody>
          <a:bodyPr/>
          <a:lstStyle/>
          <a:p>
            <a:pPr>
              <a:defRPr/>
            </a:pPr>
            <a:r>
              <a:rPr lang="en-US"/>
              <a:t>I. Ortega - Beam Instrumentation - JAPW24</a:t>
            </a:r>
          </a:p>
        </p:txBody>
      </p:sp>
      <p:sp>
        <p:nvSpPr>
          <p:cNvPr id="8" name="TextBox 7">
            <a:extLst>
              <a:ext uri="{FF2B5EF4-FFF2-40B4-BE49-F238E27FC236}">
                <a16:creationId xmlns:a16="http://schemas.microsoft.com/office/drawing/2014/main" id="{BE527B48-D202-F78E-168C-02FB8060620B}"/>
              </a:ext>
            </a:extLst>
          </p:cNvPr>
          <p:cNvSpPr txBox="1"/>
          <p:nvPr/>
        </p:nvSpPr>
        <p:spPr bwMode="auto">
          <a:xfrm>
            <a:off x="8256240" y="4149080"/>
            <a:ext cx="3719736" cy="1323439"/>
          </a:xfrm>
          <a:prstGeom prst="rect">
            <a:avLst/>
          </a:prstGeom>
          <a:noFill/>
          <a:ln w="3175">
            <a:solidFill>
              <a:schemeClr val="tx1"/>
            </a:solidFill>
          </a:ln>
        </p:spPr>
        <p:txBody>
          <a:bodyPr wrap="square" rtlCol="0">
            <a:spAutoFit/>
          </a:bodyPr>
          <a:lstStyle/>
          <a:p>
            <a:pPr>
              <a:spcBef>
                <a:spcPts val="600"/>
              </a:spcBef>
            </a:pPr>
            <a:r>
              <a:rPr lang="en-US" sz="1400" b="1" dirty="0">
                <a:solidFill>
                  <a:schemeClr val="tx2"/>
                </a:solidFill>
              </a:rPr>
              <a:t>BIFT (Beam Instrumentation for Fixed Targets Working Group)</a:t>
            </a:r>
          </a:p>
          <a:p>
            <a:pPr>
              <a:spcBef>
                <a:spcPts val="600"/>
              </a:spcBef>
            </a:pPr>
            <a:r>
              <a:rPr lang="en-US" sz="1400" dirty="0">
                <a:solidFill>
                  <a:schemeClr val="tx2"/>
                </a:solidFill>
              </a:rPr>
              <a:t>Indico: </a:t>
            </a:r>
            <a:r>
              <a:rPr lang="en-US" sz="1400" dirty="0">
                <a:hlinkClick r:id="rId3"/>
              </a:rPr>
              <a:t>https://indico.cern.ch/category/16541/</a:t>
            </a:r>
            <a:endParaRPr lang="en-US" sz="1400" dirty="0"/>
          </a:p>
          <a:p>
            <a:pPr>
              <a:spcBef>
                <a:spcPts val="600"/>
              </a:spcBef>
            </a:pPr>
            <a:r>
              <a:rPr lang="en-US" sz="1400" dirty="0">
                <a:solidFill>
                  <a:schemeClr val="tx2"/>
                </a:solidFill>
              </a:rPr>
              <a:t>Action list in Jira:  </a:t>
            </a:r>
            <a:r>
              <a:rPr lang="en-US" sz="1400" dirty="0">
                <a:hlinkClick r:id="rId4"/>
              </a:rPr>
              <a:t>https://its.cern.ch/jira/projects/BIFT/</a:t>
            </a:r>
            <a:endParaRPr lang="en-US" sz="1400" dirty="0"/>
          </a:p>
        </p:txBody>
      </p:sp>
    </p:spTree>
    <p:extLst>
      <p:ext uri="{BB962C8B-B14F-4D97-AF65-F5344CB8AC3E}">
        <p14:creationId xmlns:p14="http://schemas.microsoft.com/office/powerpoint/2010/main" val="213315253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C04FBCA9-CFBB-7091-C680-92B4D79B4BA4}"/>
              </a:ext>
            </a:extLst>
          </p:cNvPr>
          <p:cNvSpPr>
            <a:spLocks noGrp="1"/>
          </p:cNvSpPr>
          <p:nvPr>
            <p:ph idx="1"/>
          </p:nvPr>
        </p:nvSpPr>
        <p:spPr>
          <a:xfrm>
            <a:off x="419658" y="1035269"/>
            <a:ext cx="6768131" cy="4608512"/>
          </a:xfrm>
        </p:spPr>
        <p:txBody>
          <a:bodyPr/>
          <a:lstStyle/>
          <a:p>
            <a:pPr>
              <a:spcBef>
                <a:spcPts val="600"/>
              </a:spcBef>
              <a:spcAft>
                <a:spcPts val="0"/>
              </a:spcAft>
            </a:pPr>
            <a:r>
              <a:rPr lang="en-US" sz="1700" dirty="0"/>
              <a:t>AD E-cooler</a:t>
            </a:r>
          </a:p>
          <a:p>
            <a:pPr marL="342900" indent="-342900">
              <a:spcBef>
                <a:spcPts val="600"/>
              </a:spcBef>
              <a:spcAft>
                <a:spcPts val="0"/>
              </a:spcAft>
              <a:buFont typeface="Arial" panose="020B0604020202020204" pitchFamily="34" charset="0"/>
              <a:buChar char="•"/>
            </a:pPr>
            <a:r>
              <a:rPr lang="en-US" sz="1500" b="0" dirty="0"/>
              <a:t>Cathode supply tripping issue</a:t>
            </a:r>
          </a:p>
          <a:p>
            <a:pPr marL="666900" lvl="1" indent="-342900">
              <a:spcBef>
                <a:spcPts val="600"/>
              </a:spcBef>
              <a:spcAft>
                <a:spcPts val="0"/>
              </a:spcAft>
              <a:buFont typeface="Arial" panose="020B0604020202020204" pitchFamily="34" charset="0"/>
              <a:buChar char="•"/>
            </a:pPr>
            <a:r>
              <a:rPr lang="en-US" sz="1200" b="0" dirty="0"/>
              <a:t>Mitigated by increasing collector voltage by 3%</a:t>
            </a:r>
          </a:p>
          <a:p>
            <a:pPr marL="666900" lvl="1" indent="-342900">
              <a:spcBef>
                <a:spcPts val="600"/>
              </a:spcBef>
              <a:spcAft>
                <a:spcPts val="0"/>
              </a:spcAft>
              <a:buFont typeface="Arial" panose="020B0604020202020204" pitchFamily="34" charset="0"/>
              <a:buChar char="•"/>
            </a:pPr>
            <a:r>
              <a:rPr lang="en-US" sz="1200" dirty="0"/>
              <a:t>Related to electron beam dynamics at entrance to collector</a:t>
            </a:r>
            <a:endParaRPr lang="en-US" sz="1200" b="0" dirty="0"/>
          </a:p>
          <a:p>
            <a:pPr marL="342900" indent="-342900">
              <a:spcBef>
                <a:spcPts val="600"/>
              </a:spcBef>
              <a:spcAft>
                <a:spcPts val="0"/>
              </a:spcAft>
              <a:buFont typeface="Arial" panose="020B0604020202020204" pitchFamily="34" charset="0"/>
              <a:buChar char="•"/>
            </a:pPr>
            <a:r>
              <a:rPr lang="en-US" sz="1500" b="0" dirty="0"/>
              <a:t>Solenoid power supply issue</a:t>
            </a:r>
          </a:p>
          <a:p>
            <a:pPr marL="666900" lvl="1" indent="-342900">
              <a:spcBef>
                <a:spcPts val="600"/>
              </a:spcBef>
              <a:spcAft>
                <a:spcPts val="0"/>
              </a:spcAft>
              <a:buFont typeface="Arial" panose="020B0604020202020204" pitchFamily="34" charset="0"/>
              <a:buChar char="•"/>
            </a:pPr>
            <a:r>
              <a:rPr lang="en-US" sz="1200" dirty="0"/>
              <a:t>7 trips in 2024, took 10 hours to repair on 1 occasion</a:t>
            </a:r>
          </a:p>
          <a:p>
            <a:pPr marL="666900" lvl="1" indent="-342900">
              <a:spcBef>
                <a:spcPts val="600"/>
              </a:spcBef>
              <a:spcAft>
                <a:spcPts val="0"/>
              </a:spcAft>
              <a:buFont typeface="Arial" panose="020B0604020202020204" pitchFamily="34" charset="0"/>
              <a:buChar char="•"/>
            </a:pPr>
            <a:r>
              <a:rPr lang="en-US" sz="1200" b="0" dirty="0"/>
              <a:t>CONS in</a:t>
            </a:r>
            <a:r>
              <a:rPr lang="en-US" sz="1200" dirty="0"/>
              <a:t> LS3, until then a worrying trend... </a:t>
            </a:r>
            <a:endParaRPr lang="en-US" sz="1200" b="0" dirty="0"/>
          </a:p>
          <a:p>
            <a:pPr marL="342900" indent="-342900">
              <a:spcBef>
                <a:spcPts val="600"/>
              </a:spcBef>
              <a:spcAft>
                <a:spcPts val="0"/>
              </a:spcAft>
              <a:buFont typeface="Arial" panose="020B0604020202020204" pitchFamily="34" charset="0"/>
              <a:buChar char="•"/>
            </a:pPr>
            <a:r>
              <a:rPr lang="en-US" sz="1500" b="0" dirty="0"/>
              <a:t>BPM reading drifts being investigated</a:t>
            </a:r>
          </a:p>
          <a:p>
            <a:pPr marL="342900" indent="-342900">
              <a:spcBef>
                <a:spcPts val="600"/>
              </a:spcBef>
              <a:spcAft>
                <a:spcPts val="0"/>
              </a:spcAft>
              <a:buFont typeface="Arial" panose="020B0604020202020204" pitchFamily="34" charset="0"/>
              <a:buChar char="•"/>
            </a:pPr>
            <a:r>
              <a:rPr lang="en-US" sz="1500" b="0" dirty="0"/>
              <a:t>Good news: both H &amp; V IPM working</a:t>
            </a:r>
          </a:p>
          <a:p>
            <a:pPr marL="342900" indent="-342900">
              <a:spcBef>
                <a:spcPts val="600"/>
              </a:spcBef>
              <a:spcAft>
                <a:spcPts val="0"/>
              </a:spcAft>
              <a:buFont typeface="Arial" panose="020B0604020202020204" pitchFamily="34" charset="0"/>
              <a:buChar char="•"/>
            </a:pPr>
            <a:endParaRPr lang="en-US" sz="1500" b="0" dirty="0"/>
          </a:p>
          <a:p>
            <a:pPr>
              <a:spcBef>
                <a:spcPts val="600"/>
              </a:spcBef>
              <a:spcAft>
                <a:spcPts val="0"/>
              </a:spcAft>
            </a:pPr>
            <a:r>
              <a:rPr lang="en-US" sz="1500" dirty="0"/>
              <a:t>LEIR and ELENA e-Coolers</a:t>
            </a:r>
          </a:p>
          <a:p>
            <a:pPr marL="285750" indent="-285750">
              <a:spcBef>
                <a:spcPts val="600"/>
              </a:spcBef>
              <a:spcAft>
                <a:spcPts val="0"/>
              </a:spcAft>
              <a:buFont typeface="Arial" panose="020B0604020202020204" pitchFamily="34" charset="0"/>
              <a:buChar char="•"/>
            </a:pPr>
            <a:r>
              <a:rPr lang="en-US" sz="1500" b="0" dirty="0"/>
              <a:t>Smooth pbar and Pb ion runs</a:t>
            </a:r>
          </a:p>
          <a:p>
            <a:pPr marL="285750" indent="-285750">
              <a:spcBef>
                <a:spcPts val="600"/>
              </a:spcBef>
              <a:spcAft>
                <a:spcPts val="0"/>
              </a:spcAft>
              <a:buFont typeface="Arial" panose="020B0604020202020204" pitchFamily="34" charset="0"/>
              <a:buChar char="•"/>
            </a:pPr>
            <a:r>
              <a:rPr lang="en-US" sz="1500" b="0" dirty="0"/>
              <a:t>1</a:t>
            </a:r>
            <a:r>
              <a:rPr lang="en-US" sz="1500" b="0" baseline="30000" dirty="0"/>
              <a:t>st</a:t>
            </a:r>
            <a:r>
              <a:rPr lang="en-US" sz="1500" b="0" dirty="0"/>
              <a:t> time Mg ion cooling in LEIR</a:t>
            </a:r>
          </a:p>
          <a:p>
            <a:pPr>
              <a:spcBef>
                <a:spcPts val="600"/>
              </a:spcBef>
              <a:spcAft>
                <a:spcPts val="0"/>
              </a:spcAft>
            </a:pPr>
            <a:endParaRPr lang="en-US" sz="1700" dirty="0"/>
          </a:p>
          <a:p>
            <a:pPr>
              <a:spcBef>
                <a:spcPts val="600"/>
              </a:spcBef>
              <a:spcAft>
                <a:spcPts val="0"/>
              </a:spcAft>
            </a:pPr>
            <a:r>
              <a:rPr lang="en-US" sz="1700" dirty="0"/>
              <a:t>AD BCCCA (Cryogenic Current Comparator)</a:t>
            </a:r>
          </a:p>
          <a:p>
            <a:pPr marL="342900" indent="-342900">
              <a:spcBef>
                <a:spcPts val="600"/>
              </a:spcBef>
              <a:spcAft>
                <a:spcPts val="0"/>
              </a:spcAft>
              <a:buFont typeface="Arial" panose="020B0604020202020204" pitchFamily="34" charset="0"/>
              <a:buChar char="•"/>
            </a:pPr>
            <a:r>
              <a:rPr lang="en-GB" sz="1500" b="0" dirty="0"/>
              <a:t>Pump on insulation vacuum failed -&gt; loss of He</a:t>
            </a:r>
          </a:p>
          <a:p>
            <a:pPr marL="342900" indent="-342900">
              <a:spcBef>
                <a:spcPts val="600"/>
              </a:spcBef>
              <a:spcAft>
                <a:spcPts val="0"/>
              </a:spcAft>
              <a:buFont typeface="Arial" panose="020B0604020202020204" pitchFamily="34" charset="0"/>
              <a:buChar char="•"/>
            </a:pPr>
            <a:r>
              <a:rPr lang="en-GB" sz="1500" b="0" dirty="0"/>
              <a:t>Temporary fix put in place. Definitive solution deployed during YETS24/25</a:t>
            </a:r>
          </a:p>
          <a:p>
            <a:pPr marL="342900" indent="-342900">
              <a:spcBef>
                <a:spcPts val="600"/>
              </a:spcBef>
              <a:spcAft>
                <a:spcPts val="0"/>
              </a:spcAft>
              <a:buFont typeface="Arial" panose="020B0604020202020204" pitchFamily="34" charset="0"/>
              <a:buChar char="•"/>
            </a:pPr>
            <a:r>
              <a:rPr lang="en-GB" sz="1500" b="0" dirty="0"/>
              <a:t>Good news: improved reading after applying real B-train signal</a:t>
            </a:r>
          </a:p>
        </p:txBody>
      </p:sp>
      <p:sp>
        <p:nvSpPr>
          <p:cNvPr id="3" name="Title 2">
            <a:extLst>
              <a:ext uri="{FF2B5EF4-FFF2-40B4-BE49-F238E27FC236}">
                <a16:creationId xmlns:a16="http://schemas.microsoft.com/office/drawing/2014/main" id="{6780B0ED-0CCF-BCF3-535D-2D5B0EB1B817}"/>
              </a:ext>
            </a:extLst>
          </p:cNvPr>
          <p:cNvSpPr>
            <a:spLocks noGrp="1"/>
          </p:cNvSpPr>
          <p:nvPr>
            <p:ph type="title"/>
          </p:nvPr>
        </p:nvSpPr>
        <p:spPr/>
        <p:txBody>
          <a:bodyPr/>
          <a:lstStyle/>
          <a:p>
            <a:r>
              <a:rPr lang="en-US" sz="3200" dirty="0"/>
              <a:t>AD Cryogenic Current Comparator (BCCCA) and E-coolers</a:t>
            </a:r>
            <a:endParaRPr lang="en-GB" sz="3200" dirty="0"/>
          </a:p>
        </p:txBody>
      </p:sp>
      <p:sp>
        <p:nvSpPr>
          <p:cNvPr id="4" name="Slide Number Placeholder 3">
            <a:extLst>
              <a:ext uri="{FF2B5EF4-FFF2-40B4-BE49-F238E27FC236}">
                <a16:creationId xmlns:a16="http://schemas.microsoft.com/office/drawing/2014/main" id="{F4A078A3-7A1B-1BE8-09F0-216732D33EA6}"/>
              </a:ext>
            </a:extLst>
          </p:cNvPr>
          <p:cNvSpPr>
            <a:spLocks noGrp="1"/>
          </p:cNvSpPr>
          <p:nvPr>
            <p:ph type="sldNum" sz="quarter" idx="12"/>
          </p:nvPr>
        </p:nvSpPr>
        <p:spPr/>
        <p:txBody>
          <a:bodyPr/>
          <a:lstStyle/>
          <a:p>
            <a:pPr>
              <a:defRPr/>
            </a:pPr>
            <a:fld id="{36B5EA5A-BC32-A742-B11B-8E7414D5B535}" type="slidenum">
              <a:rPr lang="en-US" smtClean="0"/>
              <a:t>12</a:t>
            </a:fld>
            <a:endParaRPr lang="en-US"/>
          </a:p>
        </p:txBody>
      </p:sp>
      <p:sp>
        <p:nvSpPr>
          <p:cNvPr id="5" name="Rectangle 4">
            <a:extLst>
              <a:ext uri="{FF2B5EF4-FFF2-40B4-BE49-F238E27FC236}">
                <a16:creationId xmlns:a16="http://schemas.microsoft.com/office/drawing/2014/main" id="{C3555D1C-0AB1-32B1-B153-EB60A0518527}"/>
              </a:ext>
            </a:extLst>
          </p:cNvPr>
          <p:cNvSpPr/>
          <p:nvPr/>
        </p:nvSpPr>
        <p:spPr>
          <a:xfrm>
            <a:off x="6528048" y="1268760"/>
            <a:ext cx="5489294" cy="3017619"/>
          </a:xfrm>
          <a:prstGeom prst="rect">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a:extLst>
              <a:ext uri="{FF2B5EF4-FFF2-40B4-BE49-F238E27FC236}">
                <a16:creationId xmlns:a16="http://schemas.microsoft.com/office/drawing/2014/main" id="{DDD98DF8-47D7-4B43-CFC6-7655C0B2EA0C}"/>
              </a:ext>
            </a:extLst>
          </p:cNvPr>
          <p:cNvSpPr txBox="1"/>
          <p:nvPr/>
        </p:nvSpPr>
        <p:spPr>
          <a:xfrm>
            <a:off x="6562074" y="1261176"/>
            <a:ext cx="930063" cy="307777"/>
          </a:xfrm>
          <a:prstGeom prst="rect">
            <a:avLst/>
          </a:prstGeom>
          <a:noFill/>
        </p:spPr>
        <p:txBody>
          <a:bodyPr wrap="none" rtlCol="0">
            <a:spAutoFit/>
          </a:bodyPr>
          <a:lstStyle/>
          <a:p>
            <a:r>
              <a:rPr lang="en-US" sz="1400" dirty="0"/>
              <a:t>AD BCCCA</a:t>
            </a:r>
            <a:endParaRPr lang="en-GB" sz="1400" dirty="0"/>
          </a:p>
        </p:txBody>
      </p:sp>
      <p:pic>
        <p:nvPicPr>
          <p:cNvPr id="7" name="Picture 6" descr="A large machine in a factory&#10;&#10;Description automatically generated">
            <a:extLst>
              <a:ext uri="{FF2B5EF4-FFF2-40B4-BE49-F238E27FC236}">
                <a16:creationId xmlns:a16="http://schemas.microsoft.com/office/drawing/2014/main" id="{5F5579A1-F4D6-055A-2D25-D2C1DB667867}"/>
              </a:ext>
            </a:extLst>
          </p:cNvPr>
          <p:cNvPicPr>
            <a:picLocks noChangeAspect="1"/>
          </p:cNvPicPr>
          <p:nvPr/>
        </p:nvPicPr>
        <p:blipFill rotWithShape="1">
          <a:blip r:embed="rId3"/>
          <a:srcRect t="5290"/>
          <a:stretch/>
        </p:blipFill>
        <p:spPr>
          <a:xfrm rot="5400000">
            <a:off x="6232543" y="1944439"/>
            <a:ext cx="2572621" cy="1827382"/>
          </a:xfrm>
          <a:prstGeom prst="rect">
            <a:avLst/>
          </a:prstGeom>
        </p:spPr>
      </p:pic>
      <p:cxnSp>
        <p:nvCxnSpPr>
          <p:cNvPr id="8" name="Straight Arrow Connector 7">
            <a:extLst>
              <a:ext uri="{FF2B5EF4-FFF2-40B4-BE49-F238E27FC236}">
                <a16:creationId xmlns:a16="http://schemas.microsoft.com/office/drawing/2014/main" id="{2FA2A3FC-1365-9788-55A6-8815C71D8ED7}"/>
              </a:ext>
            </a:extLst>
          </p:cNvPr>
          <p:cNvCxnSpPr>
            <a:cxnSpLocks/>
          </p:cNvCxnSpPr>
          <p:nvPr/>
        </p:nvCxnSpPr>
        <p:spPr>
          <a:xfrm flipH="1" flipV="1">
            <a:off x="8059457" y="3152426"/>
            <a:ext cx="581673" cy="187099"/>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9" name="TextBox 8">
            <a:extLst>
              <a:ext uri="{FF2B5EF4-FFF2-40B4-BE49-F238E27FC236}">
                <a16:creationId xmlns:a16="http://schemas.microsoft.com/office/drawing/2014/main" id="{0416F76C-67E3-C7AF-83F2-4A6B835B3B80}"/>
              </a:ext>
            </a:extLst>
          </p:cNvPr>
          <p:cNvSpPr txBox="1"/>
          <p:nvPr/>
        </p:nvSpPr>
        <p:spPr>
          <a:xfrm rot="1066481">
            <a:off x="8190266" y="3057568"/>
            <a:ext cx="564257" cy="153888"/>
          </a:xfrm>
          <a:prstGeom prst="rect">
            <a:avLst/>
          </a:prstGeom>
          <a:noFill/>
        </p:spPr>
        <p:txBody>
          <a:bodyPr wrap="none" lIns="0" tIns="0" rIns="0" bIns="0" rtlCol="0">
            <a:spAutoFit/>
          </a:bodyPr>
          <a:lstStyle/>
          <a:p>
            <a:pPr algn="l"/>
            <a:r>
              <a:rPr lang="en-US" sz="1000" dirty="0">
                <a:solidFill>
                  <a:srgbClr val="FF0000"/>
                </a:solidFill>
                <a:highlight>
                  <a:srgbClr val="FFFF00"/>
                </a:highlight>
              </a:rPr>
              <a:t>pbar beam</a:t>
            </a:r>
            <a:endParaRPr lang="en-GB" sz="1000" dirty="0">
              <a:solidFill>
                <a:srgbClr val="FF0000"/>
              </a:solidFill>
              <a:highlight>
                <a:srgbClr val="FFFF00"/>
              </a:highlight>
            </a:endParaRPr>
          </a:p>
        </p:txBody>
      </p:sp>
      <p:sp>
        <p:nvSpPr>
          <p:cNvPr id="10" name="Oval 9">
            <a:extLst>
              <a:ext uri="{FF2B5EF4-FFF2-40B4-BE49-F238E27FC236}">
                <a16:creationId xmlns:a16="http://schemas.microsoft.com/office/drawing/2014/main" id="{A583B549-7C56-4488-848D-1CE8E00F7A76}"/>
              </a:ext>
            </a:extLst>
          </p:cNvPr>
          <p:cNvSpPr/>
          <p:nvPr/>
        </p:nvSpPr>
        <p:spPr>
          <a:xfrm>
            <a:off x="6774685" y="3091672"/>
            <a:ext cx="528019" cy="756946"/>
          </a:xfrm>
          <a:prstGeom prst="ellipse">
            <a:avLst/>
          </a:prstGeom>
          <a:noFill/>
          <a:ln w="28575">
            <a:solidFill>
              <a:srgbClr val="FF0000"/>
            </a:solidFill>
            <a:prstDash val="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solidFill>
                <a:srgbClr val="FF0000"/>
              </a:solidFill>
            </a:endParaRPr>
          </a:p>
        </p:txBody>
      </p:sp>
      <p:pic>
        <p:nvPicPr>
          <p:cNvPr id="12" name="Picture 11" descr="A graph of a curve&#10;&#10;Description automatically generated">
            <a:extLst>
              <a:ext uri="{FF2B5EF4-FFF2-40B4-BE49-F238E27FC236}">
                <a16:creationId xmlns:a16="http://schemas.microsoft.com/office/drawing/2014/main" id="{6864B3F6-62DF-4537-0B64-A67995C45EE2}"/>
              </a:ext>
            </a:extLst>
          </p:cNvPr>
          <p:cNvPicPr>
            <a:picLocks noChangeAspect="1"/>
          </p:cNvPicPr>
          <p:nvPr/>
        </p:nvPicPr>
        <p:blipFill>
          <a:blip r:embed="rId4"/>
          <a:stretch>
            <a:fillRect/>
          </a:stretch>
        </p:blipFill>
        <p:spPr>
          <a:xfrm>
            <a:off x="9053517" y="1431440"/>
            <a:ext cx="2952049" cy="2395266"/>
          </a:xfrm>
          <a:prstGeom prst="rect">
            <a:avLst/>
          </a:prstGeom>
        </p:spPr>
      </p:pic>
      <p:sp>
        <p:nvSpPr>
          <p:cNvPr id="13" name="TextBox 12">
            <a:extLst>
              <a:ext uri="{FF2B5EF4-FFF2-40B4-BE49-F238E27FC236}">
                <a16:creationId xmlns:a16="http://schemas.microsoft.com/office/drawing/2014/main" id="{060FE3B1-1D1A-8604-F6DA-2AE6A4C47F8C}"/>
              </a:ext>
            </a:extLst>
          </p:cNvPr>
          <p:cNvSpPr txBox="1"/>
          <p:nvPr/>
        </p:nvSpPr>
        <p:spPr>
          <a:xfrm rot="533688">
            <a:off x="9183893" y="1360321"/>
            <a:ext cx="1342163" cy="400110"/>
          </a:xfrm>
          <a:prstGeom prst="rect">
            <a:avLst/>
          </a:prstGeom>
          <a:noFill/>
        </p:spPr>
        <p:txBody>
          <a:bodyPr wrap="square">
            <a:spAutoFit/>
          </a:bodyPr>
          <a:lstStyle/>
          <a:p>
            <a:r>
              <a:rPr lang="en-GB" sz="1000" b="0" i="0" dirty="0">
                <a:solidFill>
                  <a:srgbClr val="000000"/>
                </a:solidFill>
                <a:effectLst/>
                <a:highlight>
                  <a:srgbClr val="FFFFFF"/>
                </a:highlight>
                <a:latin typeface="Segoe UI" panose="020B0502040204020203" pitchFamily="34" charset="0"/>
              </a:rPr>
              <a:t>~</a:t>
            </a:r>
            <a:r>
              <a:rPr lang="en-GB" sz="1000" dirty="0">
                <a:solidFill>
                  <a:srgbClr val="000000"/>
                </a:solidFill>
                <a:highlight>
                  <a:srgbClr val="FFFFFF"/>
                </a:highlight>
                <a:latin typeface="Segoe UI" panose="020B0502040204020203" pitchFamily="34" charset="0"/>
              </a:rPr>
              <a:t>1.5</a:t>
            </a:r>
            <a:r>
              <a:rPr lang="en-GB" sz="1000" b="0" i="0" dirty="0">
                <a:solidFill>
                  <a:srgbClr val="000000"/>
                </a:solidFill>
                <a:effectLst/>
                <a:highlight>
                  <a:srgbClr val="FFFFFF"/>
                </a:highlight>
                <a:latin typeface="Segoe UI" panose="020B0502040204020203" pitchFamily="34" charset="0"/>
              </a:rPr>
              <a:t> mm per day (vacuum 1E-6 mbar)</a:t>
            </a:r>
            <a:endParaRPr lang="en-GB" sz="1000" dirty="0"/>
          </a:p>
        </p:txBody>
      </p:sp>
      <p:sp>
        <p:nvSpPr>
          <p:cNvPr id="14" name="TextBox 13">
            <a:extLst>
              <a:ext uri="{FF2B5EF4-FFF2-40B4-BE49-F238E27FC236}">
                <a16:creationId xmlns:a16="http://schemas.microsoft.com/office/drawing/2014/main" id="{8557F28A-7C2C-B73F-E465-AAD939D37F29}"/>
              </a:ext>
            </a:extLst>
          </p:cNvPr>
          <p:cNvSpPr txBox="1"/>
          <p:nvPr/>
        </p:nvSpPr>
        <p:spPr>
          <a:xfrm rot="16200000">
            <a:off x="8140838" y="2556065"/>
            <a:ext cx="1611018" cy="169277"/>
          </a:xfrm>
          <a:prstGeom prst="rect">
            <a:avLst/>
          </a:prstGeom>
          <a:noFill/>
        </p:spPr>
        <p:txBody>
          <a:bodyPr wrap="none" lIns="0" tIns="0" rIns="0" bIns="0" rtlCol="0">
            <a:spAutoFit/>
          </a:bodyPr>
          <a:lstStyle/>
          <a:p>
            <a:pPr algn="l"/>
            <a:r>
              <a:rPr lang="en-US" sz="1100" dirty="0" err="1"/>
              <a:t>Lhe</a:t>
            </a:r>
            <a:r>
              <a:rPr lang="en-US" sz="1100" dirty="0"/>
              <a:t> level in cryostat (mm)</a:t>
            </a:r>
            <a:endParaRPr lang="en-GB" sz="1100" dirty="0"/>
          </a:p>
        </p:txBody>
      </p:sp>
      <p:sp>
        <p:nvSpPr>
          <p:cNvPr id="15" name="TextBox 14">
            <a:extLst>
              <a:ext uri="{FF2B5EF4-FFF2-40B4-BE49-F238E27FC236}">
                <a16:creationId xmlns:a16="http://schemas.microsoft.com/office/drawing/2014/main" id="{CA612B8E-124D-E813-4213-2622C15154FC}"/>
              </a:ext>
            </a:extLst>
          </p:cNvPr>
          <p:cNvSpPr txBox="1"/>
          <p:nvPr/>
        </p:nvSpPr>
        <p:spPr>
          <a:xfrm>
            <a:off x="10069316" y="3707527"/>
            <a:ext cx="743793" cy="169277"/>
          </a:xfrm>
          <a:prstGeom prst="rect">
            <a:avLst/>
          </a:prstGeom>
          <a:noFill/>
        </p:spPr>
        <p:txBody>
          <a:bodyPr wrap="none" lIns="0" tIns="0" rIns="0" bIns="0" rtlCol="0">
            <a:spAutoFit/>
          </a:bodyPr>
          <a:lstStyle/>
          <a:p>
            <a:pPr algn="l"/>
            <a:r>
              <a:rPr lang="en-US" sz="1100" dirty="0"/>
              <a:t>Time (days)</a:t>
            </a:r>
            <a:endParaRPr lang="en-GB" sz="1100" dirty="0"/>
          </a:p>
        </p:txBody>
      </p:sp>
      <p:cxnSp>
        <p:nvCxnSpPr>
          <p:cNvPr id="16" name="Straight Arrow Connector 15">
            <a:extLst>
              <a:ext uri="{FF2B5EF4-FFF2-40B4-BE49-F238E27FC236}">
                <a16:creationId xmlns:a16="http://schemas.microsoft.com/office/drawing/2014/main" id="{87D75781-4C4E-8DAA-9021-479570BACD10}"/>
              </a:ext>
            </a:extLst>
          </p:cNvPr>
          <p:cNvCxnSpPr>
            <a:cxnSpLocks/>
            <a:stCxn id="17" idx="0"/>
          </p:cNvCxnSpPr>
          <p:nvPr/>
        </p:nvCxnSpPr>
        <p:spPr>
          <a:xfrm flipV="1">
            <a:off x="10566469" y="2019229"/>
            <a:ext cx="208683" cy="700181"/>
          </a:xfrm>
          <a:prstGeom prst="straightConnector1">
            <a:avLst/>
          </a:prstGeom>
          <a:ln w="38100">
            <a:solidFill>
              <a:srgbClr val="0070C0"/>
            </a:solidFill>
            <a:tailEnd type="triangle"/>
          </a:ln>
        </p:spPr>
        <p:style>
          <a:lnRef idx="1">
            <a:schemeClr val="accent1"/>
          </a:lnRef>
          <a:fillRef idx="0">
            <a:schemeClr val="accent1"/>
          </a:fillRef>
          <a:effectRef idx="0">
            <a:schemeClr val="accent1"/>
          </a:effectRef>
          <a:fontRef idx="minor">
            <a:schemeClr val="tx1"/>
          </a:fontRef>
        </p:style>
      </p:cxnSp>
      <p:sp>
        <p:nvSpPr>
          <p:cNvPr id="17" name="TextBox 16">
            <a:extLst>
              <a:ext uri="{FF2B5EF4-FFF2-40B4-BE49-F238E27FC236}">
                <a16:creationId xmlns:a16="http://schemas.microsoft.com/office/drawing/2014/main" id="{8A0B4040-9235-9E94-4CD5-3F07C126EE3F}"/>
              </a:ext>
            </a:extLst>
          </p:cNvPr>
          <p:cNvSpPr txBox="1"/>
          <p:nvPr/>
        </p:nvSpPr>
        <p:spPr>
          <a:xfrm>
            <a:off x="10239456" y="2719410"/>
            <a:ext cx="654025" cy="153888"/>
          </a:xfrm>
          <a:prstGeom prst="rect">
            <a:avLst/>
          </a:prstGeom>
          <a:noFill/>
        </p:spPr>
        <p:txBody>
          <a:bodyPr wrap="none" lIns="0" tIns="0" rIns="0" bIns="0" rtlCol="0">
            <a:spAutoFit/>
          </a:bodyPr>
          <a:lstStyle/>
          <a:p>
            <a:pPr algn="l"/>
            <a:r>
              <a:rPr lang="en-US" sz="1000" dirty="0">
                <a:highlight>
                  <a:srgbClr val="FFFF00"/>
                </a:highlight>
              </a:rPr>
              <a:t>TMP failure</a:t>
            </a:r>
            <a:endParaRPr lang="en-GB" sz="1000" dirty="0">
              <a:highlight>
                <a:srgbClr val="FFFF00"/>
              </a:highlight>
            </a:endParaRPr>
          </a:p>
        </p:txBody>
      </p:sp>
      <p:sp>
        <p:nvSpPr>
          <p:cNvPr id="18" name="TextBox 17">
            <a:extLst>
              <a:ext uri="{FF2B5EF4-FFF2-40B4-BE49-F238E27FC236}">
                <a16:creationId xmlns:a16="http://schemas.microsoft.com/office/drawing/2014/main" id="{04FD7E99-D111-5701-0ECC-B03BF4C51DB4}"/>
              </a:ext>
            </a:extLst>
          </p:cNvPr>
          <p:cNvSpPr txBox="1"/>
          <p:nvPr/>
        </p:nvSpPr>
        <p:spPr>
          <a:xfrm>
            <a:off x="7166841" y="3683203"/>
            <a:ext cx="318998" cy="153888"/>
          </a:xfrm>
          <a:prstGeom prst="rect">
            <a:avLst/>
          </a:prstGeom>
          <a:noFill/>
        </p:spPr>
        <p:txBody>
          <a:bodyPr wrap="none" lIns="0" tIns="0" rIns="0" bIns="0" rtlCol="0">
            <a:spAutoFit/>
          </a:bodyPr>
          <a:lstStyle/>
          <a:p>
            <a:pPr algn="l"/>
            <a:r>
              <a:rPr lang="en-US" sz="1000" dirty="0">
                <a:highlight>
                  <a:srgbClr val="FFFF00"/>
                </a:highlight>
              </a:rPr>
              <a:t>pump</a:t>
            </a:r>
            <a:endParaRPr lang="en-GB" sz="1000" dirty="0">
              <a:highlight>
                <a:srgbClr val="FFFF00"/>
              </a:highlight>
            </a:endParaRPr>
          </a:p>
        </p:txBody>
      </p:sp>
      <p:sp>
        <p:nvSpPr>
          <p:cNvPr id="11" name="Date Placeholder 10">
            <a:extLst>
              <a:ext uri="{FF2B5EF4-FFF2-40B4-BE49-F238E27FC236}">
                <a16:creationId xmlns:a16="http://schemas.microsoft.com/office/drawing/2014/main" id="{BD03E686-3E39-89C0-2E62-ACC83C9290DC}"/>
              </a:ext>
            </a:extLst>
          </p:cNvPr>
          <p:cNvSpPr>
            <a:spLocks noGrp="1"/>
          </p:cNvSpPr>
          <p:nvPr>
            <p:ph type="dt" sz="half" idx="10"/>
          </p:nvPr>
        </p:nvSpPr>
        <p:spPr/>
        <p:txBody>
          <a:bodyPr/>
          <a:lstStyle/>
          <a:p>
            <a:pPr>
              <a:defRPr/>
            </a:pPr>
            <a:r>
              <a:rPr lang="en-US"/>
              <a:t>10/12/2024</a:t>
            </a:r>
          </a:p>
        </p:txBody>
      </p:sp>
      <p:sp>
        <p:nvSpPr>
          <p:cNvPr id="19" name="Footer Placeholder 18">
            <a:extLst>
              <a:ext uri="{FF2B5EF4-FFF2-40B4-BE49-F238E27FC236}">
                <a16:creationId xmlns:a16="http://schemas.microsoft.com/office/drawing/2014/main" id="{B69409CE-2709-FB3D-FDBA-C0C55BAC9907}"/>
              </a:ext>
            </a:extLst>
          </p:cNvPr>
          <p:cNvSpPr>
            <a:spLocks noGrp="1"/>
          </p:cNvSpPr>
          <p:nvPr>
            <p:ph type="ftr" sz="quarter" idx="11"/>
          </p:nvPr>
        </p:nvSpPr>
        <p:spPr/>
        <p:txBody>
          <a:bodyPr/>
          <a:lstStyle/>
          <a:p>
            <a:pPr>
              <a:defRPr/>
            </a:pPr>
            <a:r>
              <a:rPr lang="en-US"/>
              <a:t>I. Ortega - Beam Instrumentation - JAPW24</a:t>
            </a:r>
          </a:p>
        </p:txBody>
      </p:sp>
    </p:spTree>
    <p:extLst>
      <p:ext uri="{BB962C8B-B14F-4D97-AF65-F5344CB8AC3E}">
        <p14:creationId xmlns:p14="http://schemas.microsoft.com/office/powerpoint/2010/main" val="255546184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21113B-75CE-E279-D00B-F941EA989DCE}"/>
              </a:ext>
            </a:extLst>
          </p:cNvPr>
          <p:cNvSpPr>
            <a:spLocks noGrp="1"/>
          </p:cNvSpPr>
          <p:nvPr>
            <p:ph type="title"/>
          </p:nvPr>
        </p:nvSpPr>
        <p:spPr/>
        <p:txBody>
          <a:bodyPr/>
          <a:lstStyle/>
          <a:p>
            <a:r>
              <a:rPr lang="en-GB" dirty="0"/>
              <a:t>Beam Gas Ionisation (BGI) Profile Monitor</a:t>
            </a:r>
          </a:p>
        </p:txBody>
      </p:sp>
      <p:sp>
        <p:nvSpPr>
          <p:cNvPr id="3" name="Date Placeholder 2">
            <a:extLst>
              <a:ext uri="{FF2B5EF4-FFF2-40B4-BE49-F238E27FC236}">
                <a16:creationId xmlns:a16="http://schemas.microsoft.com/office/drawing/2014/main" id="{C19AD4D8-2E79-5867-1E62-E9B2DEB4C1CC}"/>
              </a:ext>
            </a:extLst>
          </p:cNvPr>
          <p:cNvSpPr>
            <a:spLocks noGrp="1"/>
          </p:cNvSpPr>
          <p:nvPr>
            <p:ph type="dt" sz="half" idx="10"/>
          </p:nvPr>
        </p:nvSpPr>
        <p:spPr/>
        <p:txBody>
          <a:bodyPr/>
          <a:lstStyle/>
          <a:p>
            <a:r>
              <a:rPr lang="en-US"/>
              <a:t>10/12/2024</a:t>
            </a:r>
            <a:endParaRPr lang="en-US" dirty="0"/>
          </a:p>
        </p:txBody>
      </p:sp>
      <p:sp>
        <p:nvSpPr>
          <p:cNvPr id="4" name="Footer Placeholder 3">
            <a:extLst>
              <a:ext uri="{FF2B5EF4-FFF2-40B4-BE49-F238E27FC236}">
                <a16:creationId xmlns:a16="http://schemas.microsoft.com/office/drawing/2014/main" id="{CE4FCA85-4133-5F02-68A0-99B88435CD80}"/>
              </a:ext>
            </a:extLst>
          </p:cNvPr>
          <p:cNvSpPr>
            <a:spLocks noGrp="1"/>
          </p:cNvSpPr>
          <p:nvPr>
            <p:ph type="ftr" sz="quarter" idx="11"/>
          </p:nvPr>
        </p:nvSpPr>
        <p:spPr/>
        <p:txBody>
          <a:bodyPr/>
          <a:lstStyle/>
          <a:p>
            <a:r>
              <a:rPr lang="en-US"/>
              <a:t>I. Ortega - Beam Instrumentation - JAPW24</a:t>
            </a:r>
            <a:endParaRPr lang="en-US" dirty="0"/>
          </a:p>
        </p:txBody>
      </p:sp>
      <p:sp>
        <p:nvSpPr>
          <p:cNvPr id="5" name="Slide Number Placeholder 4">
            <a:extLst>
              <a:ext uri="{FF2B5EF4-FFF2-40B4-BE49-F238E27FC236}">
                <a16:creationId xmlns:a16="http://schemas.microsoft.com/office/drawing/2014/main" id="{B52BF819-008C-C908-EBAE-D0FC8A32EE42}"/>
              </a:ext>
            </a:extLst>
          </p:cNvPr>
          <p:cNvSpPr>
            <a:spLocks noGrp="1"/>
          </p:cNvSpPr>
          <p:nvPr>
            <p:ph type="sldNum" sz="quarter" idx="12"/>
          </p:nvPr>
        </p:nvSpPr>
        <p:spPr/>
        <p:txBody>
          <a:bodyPr/>
          <a:lstStyle/>
          <a:p>
            <a:fld id="{36B5EA5A-BC32-A742-B11B-8E7414D5B535}" type="slidenum">
              <a:rPr lang="en-US" smtClean="0"/>
              <a:pPr/>
              <a:t>14</a:t>
            </a:fld>
            <a:endParaRPr lang="en-US" dirty="0"/>
          </a:p>
        </p:txBody>
      </p:sp>
      <p:grpSp>
        <p:nvGrpSpPr>
          <p:cNvPr id="9" name="Group 8">
            <a:extLst>
              <a:ext uri="{FF2B5EF4-FFF2-40B4-BE49-F238E27FC236}">
                <a16:creationId xmlns:a16="http://schemas.microsoft.com/office/drawing/2014/main" id="{C9EF1487-1CF5-733B-56D6-9207B499B830}"/>
              </a:ext>
            </a:extLst>
          </p:cNvPr>
          <p:cNvGrpSpPr/>
          <p:nvPr/>
        </p:nvGrpSpPr>
        <p:grpSpPr>
          <a:xfrm>
            <a:off x="7455995" y="3532259"/>
            <a:ext cx="4303756" cy="2553937"/>
            <a:chOff x="7392144" y="1866412"/>
            <a:chExt cx="4303756" cy="2553937"/>
          </a:xfrm>
        </p:grpSpPr>
        <p:pic>
          <p:nvPicPr>
            <p:cNvPr id="6" name="Picture 5" descr="A screenshot of a computer&#10;&#10;Description automatically generated">
              <a:extLst>
                <a:ext uri="{FF2B5EF4-FFF2-40B4-BE49-F238E27FC236}">
                  <a16:creationId xmlns:a16="http://schemas.microsoft.com/office/drawing/2014/main" id="{D478AEDE-6204-B433-4270-F8566E79B02E}"/>
                </a:ext>
              </a:extLst>
            </p:cNvPr>
            <p:cNvPicPr>
              <a:picLocks noChangeAspect="1"/>
            </p:cNvPicPr>
            <p:nvPr/>
          </p:nvPicPr>
          <p:blipFill>
            <a:blip r:embed="rId2"/>
            <a:srcRect l="27829" t="4761" r="2094" b="37932"/>
            <a:stretch/>
          </p:blipFill>
          <p:spPr>
            <a:xfrm>
              <a:off x="7392144" y="2060848"/>
              <a:ext cx="4303756" cy="2204404"/>
            </a:xfrm>
            <a:prstGeom prst="rect">
              <a:avLst/>
            </a:prstGeom>
          </p:spPr>
        </p:pic>
        <p:sp>
          <p:nvSpPr>
            <p:cNvPr id="7" name="TextBox 6">
              <a:extLst>
                <a:ext uri="{FF2B5EF4-FFF2-40B4-BE49-F238E27FC236}">
                  <a16:creationId xmlns:a16="http://schemas.microsoft.com/office/drawing/2014/main" id="{B1F149E3-8177-C622-43C7-BD8E1364C9D8}"/>
                </a:ext>
              </a:extLst>
            </p:cNvPr>
            <p:cNvSpPr txBox="1"/>
            <p:nvPr/>
          </p:nvSpPr>
          <p:spPr>
            <a:xfrm>
              <a:off x="8716872" y="4266461"/>
              <a:ext cx="1654299" cy="153888"/>
            </a:xfrm>
            <a:prstGeom prst="rect">
              <a:avLst/>
            </a:prstGeom>
            <a:noFill/>
          </p:spPr>
          <p:txBody>
            <a:bodyPr wrap="none" lIns="0" tIns="0" rIns="0" bIns="0" rtlCol="0">
              <a:spAutoFit/>
            </a:bodyPr>
            <a:lstStyle/>
            <a:p>
              <a:pPr algn="ctr"/>
              <a:r>
                <a:rPr lang="en-GB" sz="1000" i="1" dirty="0">
                  <a:solidFill>
                    <a:schemeClr val="tx2"/>
                  </a:solidFill>
                </a:rPr>
                <a:t>Transverse Position ( Col. # )</a:t>
              </a:r>
            </a:p>
          </p:txBody>
        </p:sp>
        <p:sp>
          <p:nvSpPr>
            <p:cNvPr id="8" name="TextBox 7">
              <a:extLst>
                <a:ext uri="{FF2B5EF4-FFF2-40B4-BE49-F238E27FC236}">
                  <a16:creationId xmlns:a16="http://schemas.microsoft.com/office/drawing/2014/main" id="{A3CF47EB-DBDE-F726-8540-E0BBA8DAAD19}"/>
                </a:ext>
              </a:extLst>
            </p:cNvPr>
            <p:cNvSpPr txBox="1"/>
            <p:nvPr/>
          </p:nvSpPr>
          <p:spPr>
            <a:xfrm>
              <a:off x="7929804" y="1866412"/>
              <a:ext cx="3228448" cy="161583"/>
            </a:xfrm>
            <a:prstGeom prst="rect">
              <a:avLst/>
            </a:prstGeom>
            <a:noFill/>
          </p:spPr>
          <p:txBody>
            <a:bodyPr wrap="none" lIns="0" tIns="0" rIns="0" bIns="0" rtlCol="0">
              <a:spAutoFit/>
            </a:bodyPr>
            <a:lstStyle/>
            <a:p>
              <a:pPr algn="ctr"/>
              <a:r>
                <a:rPr lang="en-GB" sz="1050" b="1" dirty="0">
                  <a:solidFill>
                    <a:schemeClr val="tx2"/>
                  </a:solidFill>
                </a:rPr>
                <a:t>SPS BGI-H: Beam Profile Evolution of LHC3 Cycle </a:t>
              </a:r>
            </a:p>
          </p:txBody>
        </p:sp>
      </p:grpSp>
      <p:sp>
        <p:nvSpPr>
          <p:cNvPr id="10" name="TextBox 9">
            <a:extLst>
              <a:ext uri="{FF2B5EF4-FFF2-40B4-BE49-F238E27FC236}">
                <a16:creationId xmlns:a16="http://schemas.microsoft.com/office/drawing/2014/main" id="{D2AEDAA0-FA29-FAD0-6D79-DDC6E039AA1F}"/>
              </a:ext>
            </a:extLst>
          </p:cNvPr>
          <p:cNvSpPr txBox="1"/>
          <p:nvPr/>
        </p:nvSpPr>
        <p:spPr>
          <a:xfrm>
            <a:off x="410290" y="1052736"/>
            <a:ext cx="6192688" cy="861774"/>
          </a:xfrm>
          <a:prstGeom prst="rect">
            <a:avLst/>
          </a:prstGeom>
          <a:noFill/>
        </p:spPr>
        <p:txBody>
          <a:bodyPr wrap="square" lIns="0" tIns="0" rIns="0" bIns="0" rtlCol="0">
            <a:spAutoFit/>
          </a:bodyPr>
          <a:lstStyle/>
          <a:p>
            <a:pPr algn="l"/>
            <a:r>
              <a:rPr lang="en-GB" sz="1400" b="1" dirty="0">
                <a:solidFill>
                  <a:schemeClr val="tx2"/>
                </a:solidFill>
              </a:rPr>
              <a:t>Continuous transverse beam profile </a:t>
            </a:r>
            <a:r>
              <a:rPr lang="en-GB" sz="1400" dirty="0">
                <a:solidFill>
                  <a:schemeClr val="tx2"/>
                </a:solidFill>
              </a:rPr>
              <a:t>measurement based on detection of residual ionisation electrons</a:t>
            </a:r>
          </a:p>
          <a:p>
            <a:pPr algn="l"/>
            <a:endParaRPr lang="en-GB" sz="1400" dirty="0">
              <a:solidFill>
                <a:schemeClr val="tx2"/>
              </a:solidFill>
            </a:endParaRPr>
          </a:p>
          <a:p>
            <a:pPr algn="l"/>
            <a:r>
              <a:rPr lang="en-GB" sz="1400" dirty="0">
                <a:solidFill>
                  <a:schemeClr val="tx2"/>
                </a:solidFill>
              </a:rPr>
              <a:t>Instruments installed in the PS (LIU) and SPS (CONS) </a:t>
            </a:r>
            <a:endParaRPr lang="en-GB" dirty="0">
              <a:solidFill>
                <a:schemeClr val="tx2"/>
              </a:solidFill>
            </a:endParaRPr>
          </a:p>
        </p:txBody>
      </p:sp>
      <p:sp>
        <p:nvSpPr>
          <p:cNvPr id="11" name="Content Placeholder 1">
            <a:extLst>
              <a:ext uri="{FF2B5EF4-FFF2-40B4-BE49-F238E27FC236}">
                <a16:creationId xmlns:a16="http://schemas.microsoft.com/office/drawing/2014/main" id="{E94208C4-59C3-9003-3336-0D9956C12922}"/>
              </a:ext>
            </a:extLst>
          </p:cNvPr>
          <p:cNvSpPr txBox="1">
            <a:spLocks/>
          </p:cNvSpPr>
          <p:nvPr/>
        </p:nvSpPr>
        <p:spPr>
          <a:xfrm>
            <a:off x="407987" y="2145230"/>
            <a:ext cx="6915148" cy="3889140"/>
          </a:xfrm>
          <a:prstGeom prst="rect">
            <a:avLst/>
          </a:prstGeom>
        </p:spPr>
        <p:txBody>
          <a:bodyPr vert="horz" lIns="0" tIns="0" rIns="0" bIns="0" rtlCol="0" anchor="t">
            <a:noAutofit/>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GB" sz="1400" dirty="0">
                <a:solidFill>
                  <a:schemeClr val="tx1"/>
                </a:solidFill>
              </a:rPr>
              <a:t>Hardware issues:</a:t>
            </a:r>
            <a:endParaRPr lang="en-US" sz="1400" dirty="0"/>
          </a:p>
          <a:p>
            <a:pPr lvl="1" indent="-323850"/>
            <a:r>
              <a:rPr lang="en-GB" sz="1400" b="1" dirty="0"/>
              <a:t>EMC issue</a:t>
            </a:r>
            <a:r>
              <a:rPr lang="en-GB" sz="1400" dirty="0"/>
              <a:t> of SPS BGI instruments</a:t>
            </a:r>
          </a:p>
          <a:p>
            <a:pPr lvl="1" indent="-323850"/>
            <a:r>
              <a:rPr lang="en-GB" sz="1400" b="1" dirty="0"/>
              <a:t>Low gain</a:t>
            </a:r>
            <a:r>
              <a:rPr lang="en-GB" sz="1400" dirty="0"/>
              <a:t> of PS BGI-Vertical at injection energy</a:t>
            </a:r>
          </a:p>
          <a:p>
            <a:pPr lvl="1" indent="-323850"/>
            <a:r>
              <a:rPr lang="en-GB" sz="1400" b="1" dirty="0"/>
              <a:t>Saturation of Timepix3</a:t>
            </a:r>
            <a:r>
              <a:rPr lang="en-GB" sz="1400" dirty="0"/>
              <a:t> due to beam loss &amp; noisy pixels</a:t>
            </a:r>
          </a:p>
          <a:p>
            <a:pPr marL="0" lvl="1" indent="0">
              <a:buFont typeface="Arial" charset="0"/>
              <a:buNone/>
            </a:pPr>
            <a:r>
              <a:rPr lang="en-GB" sz="1400" b="1" dirty="0">
                <a:solidFill>
                  <a:schemeClr val="tx1"/>
                </a:solidFill>
              </a:rPr>
              <a:t>Software issues:</a:t>
            </a:r>
          </a:p>
          <a:p>
            <a:pPr marL="285750" lvl="1" indent="-285750"/>
            <a:r>
              <a:rPr lang="en-GB" sz="1400" b="1" dirty="0"/>
              <a:t>Stability &amp; complexity </a:t>
            </a:r>
            <a:r>
              <a:rPr lang="en-GB" sz="1400" dirty="0"/>
              <a:t>of current FEC + SoC readout system</a:t>
            </a:r>
          </a:p>
          <a:p>
            <a:pPr marL="285750" lvl="1" indent="-285750"/>
            <a:r>
              <a:rPr lang="en-GB" sz="1400" b="1" dirty="0">
                <a:solidFill>
                  <a:srgbClr val="2F2F2F"/>
                </a:solidFill>
              </a:rPr>
              <a:t>Limited analysis </a:t>
            </a:r>
            <a:r>
              <a:rPr lang="en-GB" sz="1400" dirty="0">
                <a:solidFill>
                  <a:srgbClr val="2F2F2F"/>
                </a:solidFill>
              </a:rPr>
              <a:t>of Timepix3 data on SoC processor</a:t>
            </a:r>
          </a:p>
          <a:p>
            <a:pPr marL="0" lvl="1" indent="0">
              <a:buNone/>
            </a:pPr>
            <a:endParaRPr lang="en-GB" sz="800" dirty="0">
              <a:solidFill>
                <a:srgbClr val="2F2F2F"/>
              </a:solidFill>
            </a:endParaRPr>
          </a:p>
          <a:p>
            <a:pPr marL="0" lvl="1" indent="0">
              <a:buFont typeface="Arial" charset="0"/>
              <a:buNone/>
            </a:pPr>
            <a:r>
              <a:rPr lang="en-GB" sz="1400" b="1" dirty="0">
                <a:solidFill>
                  <a:schemeClr val="tx1"/>
                </a:solidFill>
              </a:rPr>
              <a:t>Summary of the BGI review</a:t>
            </a:r>
          </a:p>
          <a:p>
            <a:pPr marL="285750" lvl="1" indent="-285750"/>
            <a:r>
              <a:rPr lang="en-GB" sz="1400" dirty="0">
                <a:solidFill>
                  <a:srgbClr val="2F2F2F"/>
                </a:solidFill>
              </a:rPr>
              <a:t>Recommendation to proceed immediately to new Timepix3 readout architecture (ATS FESA-on-SoC + Server Event Processing), at the cost of reducing deliverables to OP in the short term -&gt; ready by Q4 2025</a:t>
            </a:r>
          </a:p>
          <a:p>
            <a:pPr marL="285750" lvl="1" indent="-285750"/>
            <a:r>
              <a:rPr lang="en-GB" sz="1400" dirty="0">
                <a:solidFill>
                  <a:srgbClr val="2F2F2F"/>
                </a:solidFill>
              </a:rPr>
              <a:t>SPS EM issue is a significant problem, investigations underway with help of ATS EMC Lab -&gt; SPS BGI-Vertical instrument to be installed in EYETS 24/25</a:t>
            </a:r>
          </a:p>
        </p:txBody>
      </p:sp>
      <p:pic>
        <p:nvPicPr>
          <p:cNvPr id="13" name="Picture 12" descr="A close-up of a machine&#10;&#10;Description automatically generated">
            <a:extLst>
              <a:ext uri="{FF2B5EF4-FFF2-40B4-BE49-F238E27FC236}">
                <a16:creationId xmlns:a16="http://schemas.microsoft.com/office/drawing/2014/main" id="{EF055784-A8BF-35E8-76EC-253794AEEE35}"/>
              </a:ext>
            </a:extLst>
          </p:cNvPr>
          <p:cNvPicPr>
            <a:picLocks noChangeAspect="1"/>
          </p:cNvPicPr>
          <p:nvPr/>
        </p:nvPicPr>
        <p:blipFill>
          <a:blip r:embed="rId3"/>
          <a:stretch>
            <a:fillRect/>
          </a:stretch>
        </p:blipFill>
        <p:spPr>
          <a:xfrm>
            <a:off x="7455995" y="1200739"/>
            <a:ext cx="4260304" cy="1751458"/>
          </a:xfrm>
          <a:prstGeom prst="rect">
            <a:avLst/>
          </a:prstGeom>
        </p:spPr>
      </p:pic>
      <p:sp>
        <p:nvSpPr>
          <p:cNvPr id="14" name="TextBox 13">
            <a:extLst>
              <a:ext uri="{FF2B5EF4-FFF2-40B4-BE49-F238E27FC236}">
                <a16:creationId xmlns:a16="http://schemas.microsoft.com/office/drawing/2014/main" id="{C5D63C9F-5673-BC17-8613-E753998861CA}"/>
              </a:ext>
            </a:extLst>
          </p:cNvPr>
          <p:cNvSpPr txBox="1"/>
          <p:nvPr/>
        </p:nvSpPr>
        <p:spPr>
          <a:xfrm>
            <a:off x="7752184" y="2955435"/>
            <a:ext cx="1559722" cy="153888"/>
          </a:xfrm>
          <a:prstGeom prst="rect">
            <a:avLst/>
          </a:prstGeom>
          <a:noFill/>
        </p:spPr>
        <p:txBody>
          <a:bodyPr wrap="none" lIns="0" tIns="0" rIns="0" bIns="0" rtlCol="0">
            <a:spAutoFit/>
          </a:bodyPr>
          <a:lstStyle/>
          <a:p>
            <a:pPr algn="ctr"/>
            <a:r>
              <a:rPr lang="en-GB" sz="1000" i="1" dirty="0">
                <a:solidFill>
                  <a:schemeClr val="tx2"/>
                </a:solidFill>
              </a:rPr>
              <a:t>BGI instrument - Field cage</a:t>
            </a:r>
          </a:p>
        </p:txBody>
      </p:sp>
      <p:sp>
        <p:nvSpPr>
          <p:cNvPr id="15" name="TextBox 14">
            <a:extLst>
              <a:ext uri="{FF2B5EF4-FFF2-40B4-BE49-F238E27FC236}">
                <a16:creationId xmlns:a16="http://schemas.microsoft.com/office/drawing/2014/main" id="{5E145CE8-8F34-E60F-36A3-B2A79405CBFC}"/>
              </a:ext>
            </a:extLst>
          </p:cNvPr>
          <p:cNvSpPr txBox="1"/>
          <p:nvPr/>
        </p:nvSpPr>
        <p:spPr>
          <a:xfrm>
            <a:off x="9722301" y="2952197"/>
            <a:ext cx="1883529" cy="153888"/>
          </a:xfrm>
          <a:prstGeom prst="rect">
            <a:avLst/>
          </a:prstGeom>
          <a:noFill/>
        </p:spPr>
        <p:txBody>
          <a:bodyPr wrap="none" lIns="0" tIns="0" rIns="0" bIns="0" rtlCol="0">
            <a:spAutoFit/>
          </a:bodyPr>
          <a:lstStyle/>
          <a:p>
            <a:pPr algn="ctr"/>
            <a:r>
              <a:rPr lang="en-GB" sz="1000" i="1" dirty="0">
                <a:solidFill>
                  <a:schemeClr val="tx2"/>
                </a:solidFill>
              </a:rPr>
              <a:t>BGI instrument - Timepix3 HPD’s</a:t>
            </a:r>
          </a:p>
        </p:txBody>
      </p:sp>
    </p:spTree>
    <p:extLst>
      <p:ext uri="{BB962C8B-B14F-4D97-AF65-F5344CB8AC3E}">
        <p14:creationId xmlns:p14="http://schemas.microsoft.com/office/powerpoint/2010/main" val="83000648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AD0D34F6-244C-68B3-3FAF-AC16B1B54956}"/>
              </a:ext>
            </a:extLst>
          </p:cNvPr>
          <p:cNvSpPr>
            <a:spLocks noGrp="1"/>
          </p:cNvSpPr>
          <p:nvPr>
            <p:ph type="title"/>
          </p:nvPr>
        </p:nvSpPr>
        <p:spPr/>
        <p:txBody>
          <a:bodyPr/>
          <a:lstStyle/>
          <a:p>
            <a:r>
              <a:rPr lang="en-GB" dirty="0"/>
              <a:t>SPS BGI’s: Situation Today &amp; After YETS 24/25</a:t>
            </a:r>
          </a:p>
        </p:txBody>
      </p:sp>
      <p:sp>
        <p:nvSpPr>
          <p:cNvPr id="2" name="Date Placeholder 1">
            <a:extLst>
              <a:ext uri="{FF2B5EF4-FFF2-40B4-BE49-F238E27FC236}">
                <a16:creationId xmlns:a16="http://schemas.microsoft.com/office/drawing/2014/main" id="{5071A669-1333-325A-B12B-A4DB37EB8338}"/>
              </a:ext>
            </a:extLst>
          </p:cNvPr>
          <p:cNvSpPr>
            <a:spLocks noGrp="1"/>
          </p:cNvSpPr>
          <p:nvPr>
            <p:ph type="dt" sz="half" idx="10"/>
          </p:nvPr>
        </p:nvSpPr>
        <p:spPr/>
        <p:txBody>
          <a:bodyPr/>
          <a:lstStyle/>
          <a:p>
            <a:r>
              <a:rPr lang="en-US"/>
              <a:t>10/12/2024</a:t>
            </a:r>
            <a:endParaRPr lang="en-US" dirty="0"/>
          </a:p>
        </p:txBody>
      </p:sp>
      <p:sp>
        <p:nvSpPr>
          <p:cNvPr id="3" name="Footer Placeholder 2">
            <a:extLst>
              <a:ext uri="{FF2B5EF4-FFF2-40B4-BE49-F238E27FC236}">
                <a16:creationId xmlns:a16="http://schemas.microsoft.com/office/drawing/2014/main" id="{EC6BBECD-A120-731A-406C-E6CE5FB10FAD}"/>
              </a:ext>
            </a:extLst>
          </p:cNvPr>
          <p:cNvSpPr>
            <a:spLocks noGrp="1"/>
          </p:cNvSpPr>
          <p:nvPr>
            <p:ph type="ftr" sz="quarter" idx="11"/>
          </p:nvPr>
        </p:nvSpPr>
        <p:spPr/>
        <p:txBody>
          <a:bodyPr/>
          <a:lstStyle/>
          <a:p>
            <a:r>
              <a:rPr lang="en-US"/>
              <a:t>I. Ortega - Beam Instrumentation - JAPW24</a:t>
            </a:r>
            <a:endParaRPr lang="en-US" dirty="0"/>
          </a:p>
        </p:txBody>
      </p:sp>
      <p:sp>
        <p:nvSpPr>
          <p:cNvPr id="4" name="Slide Number Placeholder 3">
            <a:extLst>
              <a:ext uri="{FF2B5EF4-FFF2-40B4-BE49-F238E27FC236}">
                <a16:creationId xmlns:a16="http://schemas.microsoft.com/office/drawing/2014/main" id="{36883759-38DE-5486-B912-DA9A703BF0DE}"/>
              </a:ext>
            </a:extLst>
          </p:cNvPr>
          <p:cNvSpPr>
            <a:spLocks noGrp="1"/>
          </p:cNvSpPr>
          <p:nvPr>
            <p:ph type="sldNum" sz="quarter" idx="12"/>
          </p:nvPr>
        </p:nvSpPr>
        <p:spPr/>
        <p:txBody>
          <a:bodyPr/>
          <a:lstStyle/>
          <a:p>
            <a:fld id="{36B5EA5A-BC32-A742-B11B-8E7414D5B535}" type="slidenum">
              <a:rPr lang="en-US" smtClean="0"/>
              <a:pPr/>
              <a:t>15</a:t>
            </a:fld>
            <a:endParaRPr lang="en-US" dirty="0"/>
          </a:p>
        </p:txBody>
      </p:sp>
      <p:sp>
        <p:nvSpPr>
          <p:cNvPr id="7" name="TextBox 6">
            <a:extLst>
              <a:ext uri="{FF2B5EF4-FFF2-40B4-BE49-F238E27FC236}">
                <a16:creationId xmlns:a16="http://schemas.microsoft.com/office/drawing/2014/main" id="{F73975A4-5276-A963-1C18-79440471C038}"/>
              </a:ext>
            </a:extLst>
          </p:cNvPr>
          <p:cNvSpPr txBox="1"/>
          <p:nvPr/>
        </p:nvSpPr>
        <p:spPr>
          <a:xfrm>
            <a:off x="401676" y="2231071"/>
            <a:ext cx="4639650" cy="3323987"/>
          </a:xfrm>
          <a:prstGeom prst="rect">
            <a:avLst/>
          </a:prstGeom>
          <a:noFill/>
        </p:spPr>
        <p:txBody>
          <a:bodyPr wrap="square" lIns="0" tIns="0" rIns="0" bIns="0" rtlCol="0">
            <a:spAutoFit/>
          </a:bodyPr>
          <a:lstStyle/>
          <a:p>
            <a:pPr algn="l"/>
            <a:r>
              <a:rPr lang="en-GB" sz="2000" b="1" dirty="0">
                <a:solidFill>
                  <a:schemeClr val="tx2"/>
                </a:solidFill>
              </a:rPr>
              <a:t>BGI Horizontal</a:t>
            </a:r>
          </a:p>
          <a:p>
            <a:pPr marL="285750" indent="-285750" algn="l">
              <a:buFont typeface="Arial" panose="020B0604020202020204" pitchFamily="34" charset="0"/>
              <a:buChar char="•"/>
            </a:pPr>
            <a:r>
              <a:rPr lang="en-GB" sz="2000" dirty="0">
                <a:solidFill>
                  <a:schemeClr val="tx2"/>
                </a:solidFill>
              </a:rPr>
              <a:t>Instrument installed with “Diamond” RF shield</a:t>
            </a:r>
          </a:p>
          <a:p>
            <a:pPr marL="285750" indent="-285750" algn="l">
              <a:buFont typeface="Arial" panose="020B0604020202020204" pitchFamily="34" charset="0"/>
              <a:buChar char="•"/>
            </a:pPr>
            <a:r>
              <a:rPr lang="en-GB" sz="2000" dirty="0">
                <a:solidFill>
                  <a:schemeClr val="tx2"/>
                </a:solidFill>
              </a:rPr>
              <a:t>Magnets in doublet configuration</a:t>
            </a:r>
          </a:p>
          <a:p>
            <a:pPr marL="285750" indent="-285750" algn="l">
              <a:buFont typeface="Arial" panose="020B0604020202020204" pitchFamily="34" charset="0"/>
              <a:buChar char="•"/>
            </a:pPr>
            <a:endParaRPr lang="en-GB" sz="2000" dirty="0">
              <a:solidFill>
                <a:schemeClr val="tx2"/>
              </a:solidFill>
            </a:endParaRPr>
          </a:p>
          <a:p>
            <a:pPr marL="285750" indent="-285750" algn="l">
              <a:buFont typeface="Arial" panose="020B0604020202020204" pitchFamily="34" charset="0"/>
              <a:buChar char="•"/>
            </a:pPr>
            <a:endParaRPr lang="en-GB" sz="2000" dirty="0">
              <a:solidFill>
                <a:schemeClr val="tx2"/>
              </a:solidFill>
            </a:endParaRPr>
          </a:p>
          <a:p>
            <a:pPr algn="l"/>
            <a:r>
              <a:rPr lang="en-GB" sz="2000" b="1" dirty="0">
                <a:solidFill>
                  <a:schemeClr val="tx2"/>
                </a:solidFill>
              </a:rPr>
              <a:t>BGI Vertical</a:t>
            </a:r>
          </a:p>
          <a:p>
            <a:pPr marL="285750" indent="-285750" algn="l">
              <a:buFont typeface="Arial" panose="020B0604020202020204" pitchFamily="34" charset="0"/>
              <a:buChar char="•"/>
            </a:pPr>
            <a:r>
              <a:rPr lang="en-GB" sz="2000" dirty="0">
                <a:solidFill>
                  <a:schemeClr val="tx2"/>
                </a:solidFill>
              </a:rPr>
              <a:t>Prototype instrument installed</a:t>
            </a:r>
          </a:p>
          <a:p>
            <a:pPr marL="285750" indent="-285750" algn="l">
              <a:buFont typeface="Arial" panose="020B0604020202020204" pitchFamily="34" charset="0"/>
              <a:buChar char="•"/>
            </a:pPr>
            <a:r>
              <a:rPr lang="en-GB" sz="2000" dirty="0">
                <a:solidFill>
                  <a:schemeClr val="tx2"/>
                </a:solidFill>
              </a:rPr>
              <a:t>Magnets in doublet configuration</a:t>
            </a:r>
          </a:p>
          <a:p>
            <a:pPr algn="l"/>
            <a:endParaRPr lang="en-GB" b="1" dirty="0"/>
          </a:p>
          <a:p>
            <a:pPr algn="l"/>
            <a:endParaRPr lang="en-GB" dirty="0"/>
          </a:p>
        </p:txBody>
      </p:sp>
      <p:sp>
        <p:nvSpPr>
          <p:cNvPr id="8" name="TextBox 7">
            <a:extLst>
              <a:ext uri="{FF2B5EF4-FFF2-40B4-BE49-F238E27FC236}">
                <a16:creationId xmlns:a16="http://schemas.microsoft.com/office/drawing/2014/main" id="{5A9AEA8F-C17C-D83D-DF06-003AE7ACD108}"/>
              </a:ext>
            </a:extLst>
          </p:cNvPr>
          <p:cNvSpPr txBox="1"/>
          <p:nvPr/>
        </p:nvSpPr>
        <p:spPr>
          <a:xfrm>
            <a:off x="1580668" y="1470890"/>
            <a:ext cx="1904560" cy="307777"/>
          </a:xfrm>
          <a:prstGeom prst="rect">
            <a:avLst/>
          </a:prstGeom>
          <a:noFill/>
        </p:spPr>
        <p:txBody>
          <a:bodyPr wrap="none" lIns="0" tIns="0" rIns="0" bIns="0" rtlCol="0">
            <a:spAutoFit/>
          </a:bodyPr>
          <a:lstStyle/>
          <a:p>
            <a:pPr algn="ctr"/>
            <a:r>
              <a:rPr lang="en-GB" sz="2000" b="1" dirty="0"/>
              <a:t>Situation Today</a:t>
            </a:r>
          </a:p>
        </p:txBody>
      </p:sp>
      <p:sp>
        <p:nvSpPr>
          <p:cNvPr id="9" name="TextBox 8">
            <a:extLst>
              <a:ext uri="{FF2B5EF4-FFF2-40B4-BE49-F238E27FC236}">
                <a16:creationId xmlns:a16="http://schemas.microsoft.com/office/drawing/2014/main" id="{E19ABF13-385B-7734-03FF-DB64D3805B63}"/>
              </a:ext>
            </a:extLst>
          </p:cNvPr>
          <p:cNvSpPr txBox="1"/>
          <p:nvPr/>
        </p:nvSpPr>
        <p:spPr>
          <a:xfrm>
            <a:off x="7897871" y="1470890"/>
            <a:ext cx="2047227" cy="307777"/>
          </a:xfrm>
          <a:prstGeom prst="rect">
            <a:avLst/>
          </a:prstGeom>
          <a:noFill/>
        </p:spPr>
        <p:txBody>
          <a:bodyPr wrap="none" lIns="0" tIns="0" rIns="0" bIns="0" rtlCol="0">
            <a:spAutoFit/>
          </a:bodyPr>
          <a:lstStyle/>
          <a:p>
            <a:pPr algn="ctr"/>
            <a:r>
              <a:rPr lang="en-GB" sz="2000" b="1" dirty="0"/>
              <a:t>After YETS 24/25</a:t>
            </a:r>
          </a:p>
        </p:txBody>
      </p:sp>
      <p:sp>
        <p:nvSpPr>
          <p:cNvPr id="10" name="TextBox 9">
            <a:extLst>
              <a:ext uri="{FF2B5EF4-FFF2-40B4-BE49-F238E27FC236}">
                <a16:creationId xmlns:a16="http://schemas.microsoft.com/office/drawing/2014/main" id="{76F8CCA3-3460-EDA6-2787-E61F3D94BFCF}"/>
              </a:ext>
            </a:extLst>
          </p:cNvPr>
          <p:cNvSpPr txBox="1"/>
          <p:nvPr/>
        </p:nvSpPr>
        <p:spPr>
          <a:xfrm>
            <a:off x="6333437" y="2231071"/>
            <a:ext cx="5176097" cy="3631763"/>
          </a:xfrm>
          <a:prstGeom prst="rect">
            <a:avLst/>
          </a:prstGeom>
          <a:noFill/>
        </p:spPr>
        <p:txBody>
          <a:bodyPr wrap="none" lIns="0" tIns="0" rIns="0" bIns="0" rtlCol="0">
            <a:spAutoFit/>
          </a:bodyPr>
          <a:lstStyle/>
          <a:p>
            <a:pPr algn="l"/>
            <a:r>
              <a:rPr lang="en-GB" sz="2000" b="1" dirty="0">
                <a:solidFill>
                  <a:schemeClr val="tx2"/>
                </a:solidFill>
              </a:rPr>
              <a:t>BGI Horizontal</a:t>
            </a:r>
          </a:p>
          <a:p>
            <a:pPr marL="285750" indent="-285750" algn="l">
              <a:buFont typeface="Arial" panose="020B0604020202020204" pitchFamily="34" charset="0"/>
              <a:buChar char="•"/>
            </a:pPr>
            <a:r>
              <a:rPr lang="en-GB" sz="2000" dirty="0">
                <a:solidFill>
                  <a:schemeClr val="tx2"/>
                </a:solidFill>
              </a:rPr>
              <a:t>Same instrument with “Diamond” RF shield</a:t>
            </a:r>
          </a:p>
          <a:p>
            <a:pPr marL="285750" indent="-285750" algn="l">
              <a:buFont typeface="Arial" panose="020B0604020202020204" pitchFamily="34" charset="0"/>
              <a:buChar char="•"/>
            </a:pPr>
            <a:r>
              <a:rPr lang="en-GB" sz="2000" dirty="0">
                <a:solidFill>
                  <a:srgbClr val="00B050"/>
                </a:solidFill>
              </a:rPr>
              <a:t>External HV countermeasures </a:t>
            </a:r>
          </a:p>
          <a:p>
            <a:pPr marL="285750" indent="-285750" algn="l">
              <a:buFont typeface="Arial" panose="020B0604020202020204" pitchFamily="34" charset="0"/>
              <a:buChar char="•"/>
            </a:pPr>
            <a:r>
              <a:rPr lang="en-GB" sz="2000" dirty="0">
                <a:solidFill>
                  <a:srgbClr val="00B050"/>
                </a:solidFill>
              </a:rPr>
              <a:t>Magnets in triplet configuration (*)</a:t>
            </a:r>
          </a:p>
          <a:p>
            <a:pPr marL="285750" indent="-285750" algn="l">
              <a:buFont typeface="Arial" panose="020B0604020202020204" pitchFamily="34" charset="0"/>
              <a:buChar char="•"/>
            </a:pPr>
            <a:endParaRPr lang="en-GB" sz="2000" dirty="0">
              <a:solidFill>
                <a:schemeClr val="tx2"/>
              </a:solidFill>
            </a:endParaRPr>
          </a:p>
          <a:p>
            <a:pPr algn="l"/>
            <a:endParaRPr lang="en-GB" sz="2000" dirty="0">
              <a:solidFill>
                <a:schemeClr val="tx2"/>
              </a:solidFill>
            </a:endParaRPr>
          </a:p>
          <a:p>
            <a:pPr algn="l"/>
            <a:r>
              <a:rPr lang="en-GB" sz="2000" b="1" dirty="0">
                <a:solidFill>
                  <a:schemeClr val="tx2"/>
                </a:solidFill>
              </a:rPr>
              <a:t>BGI Vertical</a:t>
            </a:r>
          </a:p>
          <a:p>
            <a:pPr marL="285750" indent="-285750" algn="l">
              <a:buFont typeface="Arial" panose="020B0604020202020204" pitchFamily="34" charset="0"/>
              <a:buChar char="•"/>
            </a:pPr>
            <a:r>
              <a:rPr lang="en-GB" sz="2000" dirty="0">
                <a:solidFill>
                  <a:srgbClr val="00B050"/>
                </a:solidFill>
              </a:rPr>
              <a:t>New instrument with “Denser” RF shield</a:t>
            </a:r>
          </a:p>
          <a:p>
            <a:pPr marL="285750" indent="-285750" algn="l">
              <a:buFont typeface="Arial" panose="020B0604020202020204" pitchFamily="34" charset="0"/>
              <a:buChar char="•"/>
            </a:pPr>
            <a:r>
              <a:rPr lang="en-GB" sz="2000" dirty="0">
                <a:solidFill>
                  <a:srgbClr val="00B050"/>
                </a:solidFill>
              </a:rPr>
              <a:t>External HV countermeasures</a:t>
            </a:r>
          </a:p>
          <a:p>
            <a:pPr marL="285750" indent="-285750" algn="l">
              <a:buFont typeface="Arial" panose="020B0604020202020204" pitchFamily="34" charset="0"/>
              <a:buChar char="•"/>
            </a:pPr>
            <a:r>
              <a:rPr lang="en-GB" sz="2000" dirty="0">
                <a:solidFill>
                  <a:srgbClr val="00B050"/>
                </a:solidFill>
              </a:rPr>
              <a:t>Magnets in triplet configuration (*)</a:t>
            </a:r>
          </a:p>
          <a:p>
            <a:pPr algn="l"/>
            <a:endParaRPr lang="en-GB" b="1" dirty="0"/>
          </a:p>
          <a:p>
            <a:pPr algn="l"/>
            <a:endParaRPr lang="en-GB" dirty="0"/>
          </a:p>
        </p:txBody>
      </p:sp>
      <p:sp>
        <p:nvSpPr>
          <p:cNvPr id="11" name="TextBox 10">
            <a:extLst>
              <a:ext uri="{FF2B5EF4-FFF2-40B4-BE49-F238E27FC236}">
                <a16:creationId xmlns:a16="http://schemas.microsoft.com/office/drawing/2014/main" id="{F8A8E174-5FB7-06F9-5122-E9D3304CCFD5}"/>
              </a:ext>
            </a:extLst>
          </p:cNvPr>
          <p:cNvSpPr txBox="1"/>
          <p:nvPr/>
        </p:nvSpPr>
        <p:spPr>
          <a:xfrm>
            <a:off x="6333437" y="5639143"/>
            <a:ext cx="5832648" cy="492443"/>
          </a:xfrm>
          <a:prstGeom prst="rect">
            <a:avLst/>
          </a:prstGeom>
          <a:noFill/>
        </p:spPr>
        <p:txBody>
          <a:bodyPr wrap="square" lIns="0" tIns="0" rIns="0" bIns="0" rtlCol="0">
            <a:spAutoFit/>
          </a:bodyPr>
          <a:lstStyle/>
          <a:p>
            <a:pPr algn="l"/>
            <a:r>
              <a:rPr lang="en-GB" sz="1600" i="1" dirty="0"/>
              <a:t>(*)</a:t>
            </a:r>
            <a:r>
              <a:rPr lang="en-GB" sz="1600" i="1" dirty="0">
                <a:solidFill>
                  <a:srgbClr val="000000"/>
                </a:solidFill>
                <a:effectLst/>
              </a:rPr>
              <a:t> ECR 3168184 "Modification of magnetic bump for operation of the BGI profile monitors in SPS LSS5.</a:t>
            </a:r>
            <a:r>
              <a:rPr lang="en-GB" sz="1600" i="1" dirty="0"/>
              <a:t> </a:t>
            </a:r>
          </a:p>
        </p:txBody>
      </p:sp>
      <p:sp>
        <p:nvSpPr>
          <p:cNvPr id="12" name="Right Arrow 11">
            <a:extLst>
              <a:ext uri="{FF2B5EF4-FFF2-40B4-BE49-F238E27FC236}">
                <a16:creationId xmlns:a16="http://schemas.microsoft.com/office/drawing/2014/main" id="{001315AF-022C-1833-57A4-550411976569}"/>
              </a:ext>
            </a:extLst>
          </p:cNvPr>
          <p:cNvSpPr/>
          <p:nvPr/>
        </p:nvSpPr>
        <p:spPr>
          <a:xfrm>
            <a:off x="4865546" y="3547607"/>
            <a:ext cx="1008112" cy="499345"/>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90049065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Shape 2">
            <a:extLst>
              <a:ext uri="{FF2B5EF4-FFF2-40B4-BE49-F238E27FC236}">
                <a16:creationId xmlns:a16="http://schemas.microsoft.com/office/drawing/2014/main" id="{48E7A9FA-A7AF-B066-DD45-0CC5EE4D92AC}"/>
              </a:ext>
            </a:extLst>
          </p:cNvPr>
          <p:cNvSpPr/>
          <p:nvPr/>
        </p:nvSpPr>
        <p:spPr>
          <a:xfrm>
            <a:off x="407880" y="373680"/>
            <a:ext cx="11374560" cy="733320"/>
          </a:xfrm>
          <a:prstGeom prst="rect">
            <a:avLst/>
          </a:prstGeom>
          <a:no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90000"/>
              </a:lnSpc>
            </a:pPr>
            <a:r>
              <a:rPr lang="en-US" sz="3600" b="1" spc="-1" dirty="0">
                <a:solidFill>
                  <a:srgbClr val="0033A0"/>
                </a:solidFill>
                <a:latin typeface="Arial"/>
              </a:rPr>
              <a:t>LHC BLM Thresholds</a:t>
            </a:r>
            <a:endParaRPr lang="en-US" sz="3600" b="0" strike="noStrike" spc="-1" dirty="0">
              <a:solidFill>
                <a:srgbClr val="FF0000"/>
              </a:solidFill>
              <a:latin typeface="Arial"/>
            </a:endParaRPr>
          </a:p>
        </p:txBody>
      </p:sp>
      <p:sp>
        <p:nvSpPr>
          <p:cNvPr id="5" name="TextShape 1">
            <a:extLst>
              <a:ext uri="{FF2B5EF4-FFF2-40B4-BE49-F238E27FC236}">
                <a16:creationId xmlns:a16="http://schemas.microsoft.com/office/drawing/2014/main" id="{618BFBA8-548C-826F-A6CD-4870BED972A4}"/>
              </a:ext>
            </a:extLst>
          </p:cNvPr>
          <p:cNvSpPr/>
          <p:nvPr/>
        </p:nvSpPr>
        <p:spPr>
          <a:xfrm>
            <a:off x="407880" y="1592280"/>
            <a:ext cx="11386800" cy="4606920"/>
          </a:xfrm>
          <a:prstGeom prst="rect">
            <a:avLst/>
          </a:prstGeom>
          <a:noFill/>
          <a:ln w="0">
            <a:noFill/>
          </a:ln>
        </p:spPr>
        <p:style>
          <a:lnRef idx="0">
            <a:scrgbClr r="0" g="0" b="0"/>
          </a:lnRef>
          <a:fillRef idx="0">
            <a:scrgbClr r="0" g="0" b="0"/>
          </a:fillRef>
          <a:effectRef idx="0">
            <a:scrgbClr r="0" g="0" b="0"/>
          </a:effectRef>
          <a:fontRef idx="minor"/>
        </p:style>
        <p:txBody>
          <a:bodyPr lIns="0" tIns="0" rIns="0" bIns="0" anchor="t">
            <a:noAutofit/>
          </a:bodyPr>
          <a:lstStyle/>
          <a:p>
            <a:pPr marL="431800" indent="-323850">
              <a:spcBef>
                <a:spcPts val="1417"/>
              </a:spcBef>
              <a:buClr>
                <a:srgbClr val="000000"/>
              </a:buClr>
              <a:buSzPct val="45000"/>
              <a:buFont typeface="Wingdings" charset="2"/>
              <a:buChar char=""/>
            </a:pPr>
            <a:r>
              <a:rPr lang="en-US" sz="2100" spc="-1" dirty="0">
                <a:solidFill>
                  <a:srgbClr val="171717"/>
                </a:solidFill>
                <a:latin typeface="Arial"/>
                <a:ea typeface="DejaVu Sans"/>
              </a:rPr>
              <a:t>BLM Thresholds Working Group: </a:t>
            </a:r>
            <a:r>
              <a:rPr lang="en-US" sz="2100" spc="-1" dirty="0">
                <a:solidFill>
                  <a:srgbClr val="171717"/>
                </a:solidFill>
                <a:ea typeface="+mn-lt"/>
                <a:cs typeface="+mn-lt"/>
                <a:hlinkClick r:id="rId2"/>
              </a:rPr>
              <a:t>https://indico.cern.ch/category/8964/</a:t>
            </a:r>
            <a:endParaRPr lang="en-US" sz="2100" spc="-1" dirty="0">
              <a:solidFill>
                <a:srgbClr val="171717"/>
              </a:solidFill>
              <a:ea typeface="+mn-lt"/>
              <a:cs typeface="+mn-lt"/>
            </a:endParaRPr>
          </a:p>
          <a:p>
            <a:pPr marL="431800" indent="-323850">
              <a:spcBef>
                <a:spcPts val="1417"/>
              </a:spcBef>
              <a:buClr>
                <a:srgbClr val="000000"/>
              </a:buClr>
              <a:buSzPct val="45000"/>
              <a:buFont typeface="Wingdings" charset="2"/>
              <a:buChar char=""/>
            </a:pPr>
            <a:r>
              <a:rPr lang="en-US" sz="2100" spc="-1" dirty="0">
                <a:solidFill>
                  <a:srgbClr val="171717"/>
                </a:solidFill>
                <a:latin typeface="Arial"/>
                <a:ea typeface="DejaVu Sans"/>
              </a:rPr>
              <a:t>20 BLMTWG some combined with </a:t>
            </a:r>
            <a:r>
              <a:rPr lang="en-US" sz="2100" spc="-1" dirty="0" err="1">
                <a:solidFill>
                  <a:srgbClr val="171717"/>
                </a:solidFill>
                <a:latin typeface="Arial"/>
                <a:ea typeface="DejaVu Sans"/>
              </a:rPr>
              <a:t>CollWG</a:t>
            </a:r>
            <a:r>
              <a:rPr lang="en-US" sz="2100" spc="-1" dirty="0">
                <a:solidFill>
                  <a:srgbClr val="171717"/>
                </a:solidFill>
                <a:latin typeface="Arial"/>
                <a:ea typeface="DejaVu Sans"/>
              </a:rPr>
              <a:t> and/or MPP and13 ad-hoc </a:t>
            </a:r>
            <a:r>
              <a:rPr lang="en-US" sz="2100" b="0" strike="noStrike" spc="-1" dirty="0">
                <a:solidFill>
                  <a:srgbClr val="171717"/>
                </a:solidFill>
                <a:latin typeface="Arial"/>
                <a:ea typeface="DejaVu Sans"/>
              </a:rPr>
              <a:t>meetings</a:t>
            </a:r>
            <a:endParaRPr lang="en-US" sz="2100" spc="-1" dirty="0">
              <a:solidFill>
                <a:srgbClr val="000000"/>
              </a:solidFill>
              <a:latin typeface="Arial"/>
              <a:ea typeface="DejaVu Sans"/>
            </a:endParaRPr>
          </a:p>
          <a:p>
            <a:pPr marL="889000" lvl="1" indent="-323850">
              <a:spcBef>
                <a:spcPts val="1417"/>
              </a:spcBef>
              <a:buClr>
                <a:srgbClr val="000000"/>
              </a:buClr>
              <a:buSzPct val="45000"/>
              <a:buFont typeface="Wingdings" charset="2"/>
              <a:buChar char=""/>
            </a:pPr>
            <a:r>
              <a:rPr lang="en-US" sz="1400" spc="-1" dirty="0">
                <a:solidFill>
                  <a:srgbClr val="171717"/>
                </a:solidFill>
                <a:latin typeface="Arial"/>
                <a:ea typeface="DejaVu Sans"/>
              </a:rPr>
              <a:t>10 concentrated on ion run beam loss limitations</a:t>
            </a:r>
            <a:endParaRPr lang="en-US" sz="1400" b="0" strike="noStrike" spc="-1" dirty="0">
              <a:solidFill>
                <a:srgbClr val="000000"/>
              </a:solidFill>
              <a:latin typeface="Arial"/>
            </a:endParaRPr>
          </a:p>
          <a:p>
            <a:pPr marL="431800" indent="-323850">
              <a:spcBef>
                <a:spcPts val="1417"/>
              </a:spcBef>
              <a:buClr>
                <a:srgbClr val="000000"/>
              </a:buClr>
              <a:buSzPct val="45000"/>
              <a:buFont typeface="Wingdings" charset="2"/>
              <a:buChar char=""/>
            </a:pPr>
            <a:r>
              <a:rPr lang="en-US" sz="2100" spc="-1" dirty="0">
                <a:solidFill>
                  <a:srgbClr val="171717"/>
                </a:solidFill>
                <a:latin typeface="Arial"/>
              </a:rPr>
              <a:t>BLM ECRs 2024:</a:t>
            </a:r>
          </a:p>
          <a:p>
            <a:pPr marL="889000" lvl="1" indent="-323850">
              <a:spcBef>
                <a:spcPts val="1417"/>
              </a:spcBef>
              <a:buClr>
                <a:srgbClr val="000000"/>
              </a:buClr>
              <a:buSzPct val="45000"/>
              <a:buFont typeface="Wingdings" charset="2"/>
              <a:buChar char=""/>
            </a:pPr>
            <a:r>
              <a:rPr lang="en-US" sz="1400" spc="-1" dirty="0">
                <a:solidFill>
                  <a:srgbClr val="171717"/>
                </a:solidFill>
                <a:latin typeface="Arial"/>
              </a:rPr>
              <a:t>LHC-BLM-ECR-0080 BLM thresholds for the new detectors in IP7 for Beam 1 on the passage wall</a:t>
            </a:r>
          </a:p>
          <a:p>
            <a:pPr marL="889000" lvl="1" indent="-323850">
              <a:spcBef>
                <a:spcPts val="1417"/>
              </a:spcBef>
              <a:buClr>
                <a:srgbClr val="000000"/>
              </a:buClr>
              <a:buSzPct val="45000"/>
              <a:buFont typeface="Wingdings" charset="2"/>
              <a:buChar char=""/>
            </a:pPr>
            <a:r>
              <a:rPr lang="en-US" sz="1400" spc="-1" dirty="0">
                <a:solidFill>
                  <a:srgbClr val="171717"/>
                </a:solidFill>
                <a:latin typeface="Arial"/>
                <a:cs typeface="Arial"/>
              </a:rPr>
              <a:t>LHC-BLM-ECR-0081 BLM thresholds increase of RS12 for collimation losses</a:t>
            </a:r>
            <a:endParaRPr lang="en-US" sz="1400" b="0" strike="noStrike" spc="-1" dirty="0">
              <a:solidFill>
                <a:srgbClr val="171717"/>
              </a:solidFill>
              <a:latin typeface="Arial"/>
            </a:endParaRPr>
          </a:p>
          <a:p>
            <a:pPr marL="889000" lvl="1" indent="-323850">
              <a:spcBef>
                <a:spcPts val="1417"/>
              </a:spcBef>
              <a:buClr>
                <a:srgbClr val="000000"/>
              </a:buClr>
              <a:buSzPct val="45000"/>
              <a:buFont typeface="Wingdings" charset="2"/>
              <a:buChar char=""/>
            </a:pPr>
            <a:r>
              <a:rPr lang="en-US" sz="1400" spc="-1" dirty="0">
                <a:solidFill>
                  <a:srgbClr val="171717"/>
                </a:solidFill>
                <a:latin typeface="Arial"/>
                <a:ea typeface="DejaVu Sans"/>
                <a:cs typeface="Arial"/>
              </a:rPr>
              <a:t>LHC-BLM-ECR-0082 BLM thresholds increase in IR3 at the start of beam energy ramp</a:t>
            </a:r>
          </a:p>
          <a:p>
            <a:pPr marL="889000" lvl="1" indent="-323850">
              <a:spcBef>
                <a:spcPts val="1417"/>
              </a:spcBef>
              <a:buClr>
                <a:srgbClr val="000000"/>
              </a:buClr>
              <a:buSzPct val="45000"/>
              <a:buFont typeface="Wingdings" charset="2"/>
              <a:buChar char=""/>
            </a:pPr>
            <a:r>
              <a:rPr lang="en-US" sz="1400" spc="-1" dirty="0">
                <a:solidFill>
                  <a:srgbClr val="171717"/>
                </a:solidFill>
                <a:latin typeface="Arial"/>
                <a:ea typeface="DejaVu Sans"/>
                <a:cs typeface="Arial"/>
              </a:rPr>
              <a:t>LHC-BLM-ECR-0083 BLM thresholds for Proton Quench Test at 6.8 TeV</a:t>
            </a:r>
          </a:p>
          <a:p>
            <a:pPr marL="889000" lvl="1" indent="-323850">
              <a:spcBef>
                <a:spcPts val="1417"/>
              </a:spcBef>
              <a:buClr>
                <a:srgbClr val="000000"/>
              </a:buClr>
              <a:buSzPct val="45000"/>
              <a:buFont typeface="Wingdings" charset="2"/>
              <a:buChar char=""/>
            </a:pPr>
            <a:r>
              <a:rPr lang="en-US" sz="1400" spc="-1" dirty="0">
                <a:solidFill>
                  <a:srgbClr val="171717"/>
                </a:solidFill>
                <a:latin typeface="Arial"/>
                <a:ea typeface="DejaVu Sans"/>
                <a:cs typeface="Arial"/>
              </a:rPr>
              <a:t>LHC-BLM-ECR-0084 BLM thresholds modifications for the proton-proton reference run at 2.68 TeV</a:t>
            </a:r>
          </a:p>
          <a:p>
            <a:pPr marL="889000" lvl="1" indent="-323850">
              <a:spcBef>
                <a:spcPts val="1417"/>
              </a:spcBef>
              <a:buClr>
                <a:srgbClr val="000000"/>
              </a:buClr>
              <a:buSzPct val="45000"/>
              <a:buFont typeface="Wingdings" charset="2"/>
              <a:buChar char=""/>
            </a:pPr>
            <a:r>
              <a:rPr lang="en-US" sz="1400" spc="-1" dirty="0">
                <a:solidFill>
                  <a:srgbClr val="171717"/>
                </a:solidFill>
                <a:latin typeface="Arial"/>
                <a:ea typeface="DejaVu Sans"/>
                <a:cs typeface="Arial"/>
              </a:rPr>
              <a:t>LHC-BLM-ECR-0085 BLM thresholds for the LHC Pb-Pb ion run at 6.8 TeV in 2024</a:t>
            </a:r>
          </a:p>
          <a:p>
            <a:pPr marL="565150" lvl="1">
              <a:spcBef>
                <a:spcPts val="1417"/>
              </a:spcBef>
              <a:buClr>
                <a:srgbClr val="000000"/>
              </a:buClr>
              <a:buSzPct val="45000"/>
            </a:pPr>
            <a:endParaRPr lang="en-US" sz="1400" spc="-1" dirty="0">
              <a:solidFill>
                <a:srgbClr val="171717"/>
              </a:solidFill>
              <a:latin typeface="Arial"/>
              <a:ea typeface="DejaVu Sans"/>
              <a:cs typeface="Arial"/>
            </a:endParaRPr>
          </a:p>
        </p:txBody>
      </p:sp>
      <p:sp>
        <p:nvSpPr>
          <p:cNvPr id="2" name="Date Placeholder 1">
            <a:extLst>
              <a:ext uri="{FF2B5EF4-FFF2-40B4-BE49-F238E27FC236}">
                <a16:creationId xmlns:a16="http://schemas.microsoft.com/office/drawing/2014/main" id="{7A8AFF05-9D7A-48F5-64B7-D4DF739FF0E3}"/>
              </a:ext>
            </a:extLst>
          </p:cNvPr>
          <p:cNvSpPr>
            <a:spLocks noGrp="1"/>
          </p:cNvSpPr>
          <p:nvPr>
            <p:ph type="dt" sz="half" idx="10"/>
          </p:nvPr>
        </p:nvSpPr>
        <p:spPr/>
        <p:txBody>
          <a:bodyPr/>
          <a:lstStyle/>
          <a:p>
            <a:pPr>
              <a:defRPr/>
            </a:pPr>
            <a:r>
              <a:rPr lang="en-US"/>
              <a:t>10/12/2024</a:t>
            </a:r>
          </a:p>
        </p:txBody>
      </p:sp>
      <p:sp>
        <p:nvSpPr>
          <p:cNvPr id="4" name="Footer Placeholder 3">
            <a:extLst>
              <a:ext uri="{FF2B5EF4-FFF2-40B4-BE49-F238E27FC236}">
                <a16:creationId xmlns:a16="http://schemas.microsoft.com/office/drawing/2014/main" id="{ECC99865-6EA0-7F4D-5E15-39648FB74F15}"/>
              </a:ext>
            </a:extLst>
          </p:cNvPr>
          <p:cNvSpPr>
            <a:spLocks noGrp="1"/>
          </p:cNvSpPr>
          <p:nvPr>
            <p:ph type="ftr" sz="quarter" idx="11"/>
          </p:nvPr>
        </p:nvSpPr>
        <p:spPr/>
        <p:txBody>
          <a:bodyPr/>
          <a:lstStyle/>
          <a:p>
            <a:pPr>
              <a:defRPr/>
            </a:pPr>
            <a:r>
              <a:rPr lang="en-US"/>
              <a:t>I. Ortega - Beam Instrumentation - JAPW24</a:t>
            </a:r>
          </a:p>
        </p:txBody>
      </p:sp>
      <p:sp>
        <p:nvSpPr>
          <p:cNvPr id="6" name="Slide Number Placeholder 5">
            <a:extLst>
              <a:ext uri="{FF2B5EF4-FFF2-40B4-BE49-F238E27FC236}">
                <a16:creationId xmlns:a16="http://schemas.microsoft.com/office/drawing/2014/main" id="{6F1BE57C-09DF-0943-4B5C-1159775A713E}"/>
              </a:ext>
            </a:extLst>
          </p:cNvPr>
          <p:cNvSpPr>
            <a:spLocks noGrp="1"/>
          </p:cNvSpPr>
          <p:nvPr>
            <p:ph type="sldNum" sz="quarter" idx="12"/>
          </p:nvPr>
        </p:nvSpPr>
        <p:spPr/>
        <p:txBody>
          <a:bodyPr/>
          <a:lstStyle/>
          <a:p>
            <a:pPr>
              <a:defRPr/>
            </a:pPr>
            <a:fld id="{36B5EA5A-BC32-A742-B11B-8E7414D5B535}" type="slidenum">
              <a:rPr lang="en-US" smtClean="0"/>
              <a:t>16</a:t>
            </a:fld>
            <a:endParaRPr lang="en-US"/>
          </a:p>
        </p:txBody>
      </p:sp>
    </p:spTree>
    <p:extLst>
      <p:ext uri="{BB962C8B-B14F-4D97-AF65-F5344CB8AC3E}">
        <p14:creationId xmlns:p14="http://schemas.microsoft.com/office/powerpoint/2010/main" val="323107477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F0381C-F847-ED29-3074-F56FE6B64E4F}"/>
              </a:ext>
            </a:extLst>
          </p:cNvPr>
          <p:cNvSpPr>
            <a:spLocks noGrp="1"/>
          </p:cNvSpPr>
          <p:nvPr>
            <p:ph type="title"/>
          </p:nvPr>
        </p:nvSpPr>
        <p:spPr/>
        <p:txBody>
          <a:bodyPr/>
          <a:lstStyle/>
          <a:p>
            <a:r>
              <a:rPr lang="en-US" dirty="0"/>
              <a:t>LHC BWS – Legacy vs Hybrid+</a:t>
            </a:r>
            <a:endParaRPr lang="en-GB" dirty="0"/>
          </a:p>
        </p:txBody>
      </p:sp>
      <p:pic>
        <p:nvPicPr>
          <p:cNvPr id="7" name="Picture 6">
            <a:extLst>
              <a:ext uri="{FF2B5EF4-FFF2-40B4-BE49-F238E27FC236}">
                <a16:creationId xmlns:a16="http://schemas.microsoft.com/office/drawing/2014/main" id="{4091125E-6ACE-02EB-16E5-6FD80BADD019}"/>
              </a:ext>
            </a:extLst>
          </p:cNvPr>
          <p:cNvPicPr>
            <a:picLocks noChangeAspect="1"/>
          </p:cNvPicPr>
          <p:nvPr/>
        </p:nvPicPr>
        <p:blipFill>
          <a:blip r:embed="rId2"/>
          <a:stretch>
            <a:fillRect/>
          </a:stretch>
        </p:blipFill>
        <p:spPr>
          <a:xfrm>
            <a:off x="767408" y="2019521"/>
            <a:ext cx="4319861" cy="2818957"/>
          </a:xfrm>
          <a:prstGeom prst="rect">
            <a:avLst/>
          </a:prstGeom>
        </p:spPr>
      </p:pic>
      <p:sp>
        <p:nvSpPr>
          <p:cNvPr id="8" name="TextBox 7">
            <a:extLst>
              <a:ext uri="{FF2B5EF4-FFF2-40B4-BE49-F238E27FC236}">
                <a16:creationId xmlns:a16="http://schemas.microsoft.com/office/drawing/2014/main" id="{A62E0D3A-008D-DC00-6A47-C104592631C3}"/>
              </a:ext>
            </a:extLst>
          </p:cNvPr>
          <p:cNvSpPr txBox="1"/>
          <p:nvPr/>
        </p:nvSpPr>
        <p:spPr bwMode="auto">
          <a:xfrm>
            <a:off x="1970392" y="1444598"/>
            <a:ext cx="2391901" cy="707886"/>
          </a:xfrm>
          <a:prstGeom prst="rect">
            <a:avLst/>
          </a:prstGeom>
          <a:noFill/>
        </p:spPr>
        <p:txBody>
          <a:bodyPr wrap="square" rtlCol="0">
            <a:spAutoFit/>
          </a:bodyPr>
          <a:lstStyle/>
          <a:p>
            <a:r>
              <a:rPr lang="en-US" sz="2000" b="1" dirty="0"/>
              <a:t>Hybrid – Legacy</a:t>
            </a:r>
          </a:p>
          <a:p>
            <a:endParaRPr lang="en-GB" sz="2000" b="1" dirty="0"/>
          </a:p>
        </p:txBody>
      </p:sp>
      <p:sp>
        <p:nvSpPr>
          <p:cNvPr id="9" name="TextBox 8">
            <a:extLst>
              <a:ext uri="{FF2B5EF4-FFF2-40B4-BE49-F238E27FC236}">
                <a16:creationId xmlns:a16="http://schemas.microsoft.com/office/drawing/2014/main" id="{507EB74F-D075-38BD-D294-E7E7980347D9}"/>
              </a:ext>
            </a:extLst>
          </p:cNvPr>
          <p:cNvSpPr txBox="1"/>
          <p:nvPr/>
        </p:nvSpPr>
        <p:spPr bwMode="auto">
          <a:xfrm>
            <a:off x="814416" y="4951736"/>
            <a:ext cx="2351926" cy="923330"/>
          </a:xfrm>
          <a:prstGeom prst="rect">
            <a:avLst/>
          </a:prstGeom>
          <a:noFill/>
        </p:spPr>
        <p:txBody>
          <a:bodyPr wrap="none" rtlCol="0">
            <a:spAutoFit/>
          </a:bodyPr>
          <a:lstStyle/>
          <a:p>
            <a:r>
              <a:rPr lang="en-US" dirty="0"/>
              <a:t>Injection energy</a:t>
            </a:r>
          </a:p>
          <a:p>
            <a:r>
              <a:rPr lang="en-US" dirty="0"/>
              <a:t>&lt; +-20um in absolute</a:t>
            </a:r>
          </a:p>
          <a:p>
            <a:r>
              <a:rPr lang="en-US" dirty="0"/>
              <a:t>&lt; +-2%in relative </a:t>
            </a:r>
            <a:endParaRPr lang="en-GB" dirty="0"/>
          </a:p>
        </p:txBody>
      </p:sp>
      <p:sp>
        <p:nvSpPr>
          <p:cNvPr id="10" name="TextBox 9">
            <a:extLst>
              <a:ext uri="{FF2B5EF4-FFF2-40B4-BE49-F238E27FC236}">
                <a16:creationId xmlns:a16="http://schemas.microsoft.com/office/drawing/2014/main" id="{AEDF6271-53F9-A72C-E690-A2F53D65BDAA}"/>
              </a:ext>
            </a:extLst>
          </p:cNvPr>
          <p:cNvSpPr txBox="1"/>
          <p:nvPr/>
        </p:nvSpPr>
        <p:spPr bwMode="auto">
          <a:xfrm>
            <a:off x="3194017" y="4951736"/>
            <a:ext cx="2351926" cy="923330"/>
          </a:xfrm>
          <a:prstGeom prst="rect">
            <a:avLst/>
          </a:prstGeom>
          <a:noFill/>
        </p:spPr>
        <p:txBody>
          <a:bodyPr wrap="none" rtlCol="0">
            <a:spAutoFit/>
          </a:bodyPr>
          <a:lstStyle/>
          <a:p>
            <a:r>
              <a:rPr lang="en-US" dirty="0"/>
              <a:t>Flat Top energy</a:t>
            </a:r>
          </a:p>
          <a:p>
            <a:r>
              <a:rPr lang="en-US" dirty="0"/>
              <a:t>&lt; +-10um in absolute</a:t>
            </a:r>
          </a:p>
          <a:p>
            <a:r>
              <a:rPr lang="en-US" dirty="0"/>
              <a:t>&lt; +-4 %in relative </a:t>
            </a:r>
            <a:endParaRPr lang="en-GB" dirty="0"/>
          </a:p>
        </p:txBody>
      </p:sp>
      <p:pic>
        <p:nvPicPr>
          <p:cNvPr id="20" name="Picture 19">
            <a:extLst>
              <a:ext uri="{FF2B5EF4-FFF2-40B4-BE49-F238E27FC236}">
                <a16:creationId xmlns:a16="http://schemas.microsoft.com/office/drawing/2014/main" id="{5CFA49B3-AF6E-C5DB-11F9-5AC3F036E415}"/>
              </a:ext>
            </a:extLst>
          </p:cNvPr>
          <p:cNvPicPr>
            <a:picLocks noChangeAspect="1"/>
          </p:cNvPicPr>
          <p:nvPr/>
        </p:nvPicPr>
        <p:blipFill>
          <a:blip r:embed="rId3"/>
          <a:stretch>
            <a:fillRect/>
          </a:stretch>
        </p:blipFill>
        <p:spPr>
          <a:xfrm>
            <a:off x="5735960" y="1700808"/>
            <a:ext cx="6117678" cy="3713734"/>
          </a:xfrm>
          <a:prstGeom prst="rect">
            <a:avLst/>
          </a:prstGeom>
        </p:spPr>
      </p:pic>
      <p:sp>
        <p:nvSpPr>
          <p:cNvPr id="3" name="Date Placeholder 2">
            <a:extLst>
              <a:ext uri="{FF2B5EF4-FFF2-40B4-BE49-F238E27FC236}">
                <a16:creationId xmlns:a16="http://schemas.microsoft.com/office/drawing/2014/main" id="{02535986-78DA-BB92-4527-D518B1A60925}"/>
              </a:ext>
            </a:extLst>
          </p:cNvPr>
          <p:cNvSpPr>
            <a:spLocks noGrp="1"/>
          </p:cNvSpPr>
          <p:nvPr>
            <p:ph type="dt" sz="half" idx="10"/>
          </p:nvPr>
        </p:nvSpPr>
        <p:spPr/>
        <p:txBody>
          <a:bodyPr/>
          <a:lstStyle/>
          <a:p>
            <a:pPr>
              <a:defRPr/>
            </a:pPr>
            <a:r>
              <a:rPr lang="en-US"/>
              <a:t>10/12/2024</a:t>
            </a:r>
          </a:p>
        </p:txBody>
      </p:sp>
      <p:sp>
        <p:nvSpPr>
          <p:cNvPr id="4" name="Footer Placeholder 3">
            <a:extLst>
              <a:ext uri="{FF2B5EF4-FFF2-40B4-BE49-F238E27FC236}">
                <a16:creationId xmlns:a16="http://schemas.microsoft.com/office/drawing/2014/main" id="{83DF27BF-B527-C559-55BE-FCB8C19452A4}"/>
              </a:ext>
            </a:extLst>
          </p:cNvPr>
          <p:cNvSpPr>
            <a:spLocks noGrp="1"/>
          </p:cNvSpPr>
          <p:nvPr>
            <p:ph type="ftr" sz="quarter" idx="11"/>
          </p:nvPr>
        </p:nvSpPr>
        <p:spPr/>
        <p:txBody>
          <a:bodyPr/>
          <a:lstStyle/>
          <a:p>
            <a:pPr>
              <a:defRPr/>
            </a:pPr>
            <a:r>
              <a:rPr lang="en-US"/>
              <a:t>I. Ortega - Beam Instrumentation - JAPW24</a:t>
            </a:r>
          </a:p>
        </p:txBody>
      </p:sp>
      <p:sp>
        <p:nvSpPr>
          <p:cNvPr id="5" name="Slide Number Placeholder 4">
            <a:extLst>
              <a:ext uri="{FF2B5EF4-FFF2-40B4-BE49-F238E27FC236}">
                <a16:creationId xmlns:a16="http://schemas.microsoft.com/office/drawing/2014/main" id="{9503034E-20F8-4704-976F-E25BB0F88AF5}"/>
              </a:ext>
            </a:extLst>
          </p:cNvPr>
          <p:cNvSpPr>
            <a:spLocks noGrp="1"/>
          </p:cNvSpPr>
          <p:nvPr>
            <p:ph type="sldNum" sz="quarter" idx="12"/>
          </p:nvPr>
        </p:nvSpPr>
        <p:spPr/>
        <p:txBody>
          <a:bodyPr/>
          <a:lstStyle/>
          <a:p>
            <a:pPr>
              <a:defRPr/>
            </a:pPr>
            <a:fld id="{36B5EA5A-BC32-A742-B11B-8E7414D5B535}" type="slidenum">
              <a:rPr lang="en-US" smtClean="0"/>
              <a:t>17</a:t>
            </a:fld>
            <a:endParaRPr lang="en-US"/>
          </a:p>
        </p:txBody>
      </p:sp>
    </p:spTree>
    <p:extLst>
      <p:ext uri="{BB962C8B-B14F-4D97-AF65-F5344CB8AC3E}">
        <p14:creationId xmlns:p14="http://schemas.microsoft.com/office/powerpoint/2010/main" val="264509956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994A06-598E-874C-8DAE-8BAD560C1EE5}"/>
              </a:ext>
            </a:extLst>
          </p:cNvPr>
          <p:cNvSpPr>
            <a:spLocks noGrp="1"/>
          </p:cNvSpPr>
          <p:nvPr>
            <p:ph type="title"/>
          </p:nvPr>
        </p:nvSpPr>
        <p:spPr>
          <a:xfrm>
            <a:off x="417514" y="154518"/>
            <a:ext cx="11376024" cy="1065742"/>
          </a:xfrm>
        </p:spPr>
        <p:txBody>
          <a:bodyPr/>
          <a:lstStyle/>
          <a:p>
            <a:r>
              <a:rPr lang="en-US" dirty="0"/>
              <a:t>LHC Schottky </a:t>
            </a:r>
          </a:p>
        </p:txBody>
      </p:sp>
      <p:sp>
        <p:nvSpPr>
          <p:cNvPr id="3" name="Content Placeholder 2">
            <a:extLst>
              <a:ext uri="{FF2B5EF4-FFF2-40B4-BE49-F238E27FC236}">
                <a16:creationId xmlns:a16="http://schemas.microsoft.com/office/drawing/2014/main" id="{D35B2460-E934-4E4F-9D65-87CE6B6694A7}"/>
              </a:ext>
            </a:extLst>
          </p:cNvPr>
          <p:cNvSpPr>
            <a:spLocks noGrp="1"/>
          </p:cNvSpPr>
          <p:nvPr>
            <p:ph sz="half" idx="1"/>
          </p:nvPr>
        </p:nvSpPr>
        <p:spPr>
          <a:xfrm>
            <a:off x="407987" y="912858"/>
            <a:ext cx="3870326" cy="4608512"/>
          </a:xfrm>
        </p:spPr>
        <p:txBody>
          <a:bodyPr vert="horz" lIns="0" tIns="0" rIns="0" bIns="0" rtlCol="0" anchor="t">
            <a:normAutofit/>
          </a:bodyPr>
          <a:lstStyle/>
          <a:p>
            <a:r>
              <a:rPr lang="en-US" sz="1600" dirty="0"/>
              <a:t>Schottky Monitor operational!</a:t>
            </a:r>
          </a:p>
          <a:p>
            <a:pPr marL="647700" lvl="2" indent="-323850"/>
            <a:r>
              <a:rPr lang="en-US" sz="1600" dirty="0"/>
              <a:t>Online Q' measurement with   </a:t>
            </a:r>
            <a:r>
              <a:rPr lang="en-US" sz="1600" u="sng" dirty="0"/>
              <a:t>proton</a:t>
            </a:r>
            <a:r>
              <a:rPr lang="en-US" sz="1600" dirty="0"/>
              <a:t> and ion beam</a:t>
            </a:r>
          </a:p>
          <a:p>
            <a:pPr marL="647700" lvl="2" indent="-323850"/>
            <a:r>
              <a:rPr lang="en-US" sz="1600" dirty="0"/>
              <a:t>Displayed in OP's LHC </a:t>
            </a:r>
            <a:r>
              <a:rPr lang="en-US" sz="1600" dirty="0" err="1"/>
              <a:t>AccPit</a:t>
            </a:r>
            <a:endParaRPr lang="en-US" sz="1600" dirty="0"/>
          </a:p>
          <a:p>
            <a:r>
              <a:rPr lang="en-US" sz="1600" dirty="0"/>
              <a:t>Additionally measuring:</a:t>
            </a:r>
          </a:p>
          <a:p>
            <a:pPr marL="647700" lvl="2" indent="-323850"/>
            <a:r>
              <a:rPr lang="en-US" sz="1600" dirty="0" err="1"/>
              <a:t>Betatron</a:t>
            </a:r>
            <a:r>
              <a:rPr lang="en-US" sz="1600" dirty="0"/>
              <a:t> tune, RMS </a:t>
            </a:r>
            <a:r>
              <a:rPr lang="en-US" sz="1600" dirty="0" err="1"/>
              <a:t>dp</a:t>
            </a:r>
            <a:r>
              <a:rPr lang="en-US" sz="1600" dirty="0"/>
              <a:t>/p</a:t>
            </a:r>
          </a:p>
          <a:p>
            <a:pPr marL="647700" lvl="2" indent="-323850"/>
            <a:r>
              <a:rPr lang="en-US" sz="1600" dirty="0"/>
              <a:t>Transverse emittance of ion bunches along the whole cycle </a:t>
            </a:r>
            <a:endParaRPr lang="en-US" dirty="0"/>
          </a:p>
          <a:p>
            <a:pPr marL="647700" lvl="2" indent="-323850"/>
            <a:endParaRPr lang="en-US" sz="1600" dirty="0"/>
          </a:p>
          <a:p>
            <a:pPr lvl="2"/>
            <a:endParaRPr lang="en-US" dirty="0"/>
          </a:p>
          <a:p>
            <a:pPr lvl="2"/>
            <a:endParaRPr lang="en-US" dirty="0"/>
          </a:p>
          <a:p>
            <a:endParaRPr lang="en-US" dirty="0"/>
          </a:p>
        </p:txBody>
      </p:sp>
      <p:sp>
        <p:nvSpPr>
          <p:cNvPr id="4" name="Date Placeholder 3">
            <a:extLst>
              <a:ext uri="{FF2B5EF4-FFF2-40B4-BE49-F238E27FC236}">
                <a16:creationId xmlns:a16="http://schemas.microsoft.com/office/drawing/2014/main" id="{106C1863-12FB-D644-88C8-971502480B68}"/>
              </a:ext>
            </a:extLst>
          </p:cNvPr>
          <p:cNvSpPr>
            <a:spLocks noGrp="1"/>
          </p:cNvSpPr>
          <p:nvPr>
            <p:ph type="dt" sz="half" idx="14"/>
          </p:nvPr>
        </p:nvSpPr>
        <p:spPr/>
        <p:txBody>
          <a:bodyPr/>
          <a:lstStyle/>
          <a:p>
            <a:r>
              <a:rPr lang="en-US"/>
              <a:t>10/12/2024</a:t>
            </a:r>
          </a:p>
        </p:txBody>
      </p:sp>
      <p:pic>
        <p:nvPicPr>
          <p:cNvPr id="11" name="Picture Placeholder 10" descr="A screenshot of a computer&#10;&#10;Description automatically generated">
            <a:extLst>
              <a:ext uri="{FF2B5EF4-FFF2-40B4-BE49-F238E27FC236}">
                <a16:creationId xmlns:a16="http://schemas.microsoft.com/office/drawing/2014/main" id="{7F993A7F-930F-8411-1997-C8E9241F79AE}"/>
              </a:ext>
            </a:extLst>
          </p:cNvPr>
          <p:cNvPicPr>
            <a:picLocks noGrp="1" noChangeAspect="1"/>
          </p:cNvPicPr>
          <p:nvPr>
            <p:ph type="pic" sz="quarter" idx="18"/>
          </p:nvPr>
        </p:nvPicPr>
        <p:blipFill>
          <a:blip r:embed="rId2"/>
          <a:srcRect l="10300" t="38338" r="522" b="19355"/>
          <a:stretch/>
        </p:blipFill>
        <p:spPr>
          <a:xfrm>
            <a:off x="4232397" y="88055"/>
            <a:ext cx="7906797" cy="1831439"/>
          </a:xfrm>
        </p:spPr>
      </p:pic>
      <p:pic>
        <p:nvPicPr>
          <p:cNvPr id="10" name="Picture 9" descr="A graph with blue and orange lines">
            <a:extLst>
              <a:ext uri="{FF2B5EF4-FFF2-40B4-BE49-F238E27FC236}">
                <a16:creationId xmlns:a16="http://schemas.microsoft.com/office/drawing/2014/main" id="{351491C9-4E73-F149-1F76-B323C92E84BF}"/>
              </a:ext>
            </a:extLst>
          </p:cNvPr>
          <p:cNvPicPr>
            <a:picLocks noChangeAspect="1"/>
          </p:cNvPicPr>
          <p:nvPr/>
        </p:nvPicPr>
        <p:blipFill>
          <a:blip r:embed="rId3"/>
          <a:srcRect l="1347" r="1347"/>
          <a:stretch/>
        </p:blipFill>
        <p:spPr>
          <a:xfrm>
            <a:off x="4514850" y="3597677"/>
            <a:ext cx="3582270" cy="2454292"/>
          </a:xfrm>
          <a:prstGeom prst="rect">
            <a:avLst/>
          </a:prstGeom>
        </p:spPr>
      </p:pic>
      <p:pic>
        <p:nvPicPr>
          <p:cNvPr id="12" name="Picture 11">
            <a:extLst>
              <a:ext uri="{FF2B5EF4-FFF2-40B4-BE49-F238E27FC236}">
                <a16:creationId xmlns:a16="http://schemas.microsoft.com/office/drawing/2014/main" id="{78D20050-5625-9A1D-B824-49301C92AE51}"/>
              </a:ext>
            </a:extLst>
          </p:cNvPr>
          <p:cNvPicPr>
            <a:picLocks noChangeAspect="1"/>
          </p:cNvPicPr>
          <p:nvPr/>
        </p:nvPicPr>
        <p:blipFill>
          <a:blip r:embed="rId4"/>
          <a:stretch>
            <a:fillRect/>
          </a:stretch>
        </p:blipFill>
        <p:spPr>
          <a:xfrm>
            <a:off x="328613" y="3733800"/>
            <a:ext cx="4029075" cy="2238375"/>
          </a:xfrm>
          <a:prstGeom prst="rect">
            <a:avLst/>
          </a:prstGeom>
        </p:spPr>
      </p:pic>
      <p:sp>
        <p:nvSpPr>
          <p:cNvPr id="14" name="Content Placeholder 2">
            <a:extLst>
              <a:ext uri="{FF2B5EF4-FFF2-40B4-BE49-F238E27FC236}">
                <a16:creationId xmlns:a16="http://schemas.microsoft.com/office/drawing/2014/main" id="{ECF99341-C28B-6DF4-F800-4EBBB5834EE3}"/>
              </a:ext>
            </a:extLst>
          </p:cNvPr>
          <p:cNvSpPr txBox="1">
            <a:spLocks/>
          </p:cNvSpPr>
          <p:nvPr/>
        </p:nvSpPr>
        <p:spPr>
          <a:xfrm>
            <a:off x="8294687" y="2046333"/>
            <a:ext cx="3860801" cy="3027362"/>
          </a:xfrm>
          <a:prstGeom prst="rect">
            <a:avLst/>
          </a:prstGeom>
        </p:spPr>
        <p:txBody>
          <a:bodyPr vert="horz" lIns="0" tIns="0" rIns="0" bIns="0" rtlCol="0" anchor="t">
            <a:normAutofit/>
          </a:bodyPr>
          <a:lstStyle>
            <a:lvl1pPr marL="0" indent="0" algn="l" defTabSz="914400" rtl="0" eaLnBrk="1" latinLnBrk="0" hangingPunct="1">
              <a:lnSpc>
                <a:spcPct val="90000"/>
              </a:lnSpc>
              <a:spcBef>
                <a:spcPts val="1000"/>
              </a:spcBef>
              <a:spcAft>
                <a:spcPct val="0"/>
              </a:spcAft>
              <a:buFont typeface="Arial"/>
              <a:buNone/>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20000"/>
              </a:lnSpc>
              <a:spcBef>
                <a:spcPts val="500"/>
              </a:spcBef>
              <a:spcAft>
                <a:spcPts val="300"/>
              </a:spcAft>
              <a:buFont typeface="Arial"/>
              <a:buChar char="•"/>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endParaRPr lang="en-US" sz="1600" dirty="0"/>
          </a:p>
          <a:p>
            <a:pPr marL="0" lvl="1" indent="0">
              <a:spcBef>
                <a:spcPts val="0"/>
              </a:spcBef>
              <a:spcAft>
                <a:spcPts val="0"/>
              </a:spcAft>
              <a:buNone/>
            </a:pPr>
            <a:r>
              <a:rPr lang="en-US" sz="1200" dirty="0"/>
              <a:t>     </a:t>
            </a:r>
            <a:r>
              <a:rPr lang="en-US" sz="1100" dirty="0"/>
              <a:t>K</a:t>
            </a:r>
            <a:r>
              <a:rPr lang="en-US" sz="1100" dirty="0">
                <a:ea typeface="+mn-lt"/>
                <a:cs typeface="+mn-lt"/>
              </a:rPr>
              <a:t>. Lasocha et al. PRAB 27 (11), 112801</a:t>
            </a:r>
            <a:endParaRPr lang="en-US" sz="1100" dirty="0"/>
          </a:p>
          <a:p>
            <a:pPr marL="0" lvl="1" indent="-323850">
              <a:spcBef>
                <a:spcPts val="0"/>
              </a:spcBef>
              <a:spcAft>
                <a:spcPts val="0"/>
              </a:spcAft>
              <a:buNone/>
            </a:pPr>
            <a:r>
              <a:rPr lang="en-US" sz="1100" dirty="0">
                <a:ea typeface="+mn-lt"/>
                <a:cs typeface="+mn-lt"/>
              </a:rPr>
              <a:t>     C. Lannoy et al.  JOI 19 (03), P03017</a:t>
            </a:r>
          </a:p>
          <a:p>
            <a:pPr marL="0" lvl="1" indent="-323850">
              <a:spcBef>
                <a:spcPts val="0"/>
              </a:spcBef>
              <a:spcAft>
                <a:spcPts val="0"/>
              </a:spcAft>
              <a:buNone/>
            </a:pPr>
            <a:r>
              <a:rPr lang="en-US" sz="1100" dirty="0">
                <a:ea typeface="+mn-lt"/>
                <a:cs typeface="+mn-lt"/>
              </a:rPr>
              <a:t>     K. Lasocha et al., IPAC 2024, WEPG30</a:t>
            </a:r>
            <a:endParaRPr lang="en-US" sz="1100" dirty="0"/>
          </a:p>
          <a:p>
            <a:pPr marL="0" lvl="1" indent="-323850">
              <a:spcBef>
                <a:spcPts val="0"/>
              </a:spcBef>
              <a:spcAft>
                <a:spcPts val="0"/>
              </a:spcAft>
              <a:buNone/>
            </a:pPr>
            <a:r>
              <a:rPr lang="en-US" sz="1100" dirty="0">
                <a:ea typeface="+mn-lt"/>
                <a:cs typeface="+mn-lt"/>
              </a:rPr>
              <a:t>     C. Lannoy et al., IPAC 2024, WEPG31</a:t>
            </a:r>
            <a:endParaRPr lang="en-US" sz="1100" dirty="0"/>
          </a:p>
          <a:p>
            <a:pPr marL="0" lvl="1" indent="-323850">
              <a:spcBef>
                <a:spcPts val="0"/>
              </a:spcBef>
              <a:spcAft>
                <a:spcPts val="0"/>
              </a:spcAft>
              <a:buNone/>
            </a:pPr>
            <a:r>
              <a:rPr lang="en-US" sz="1100" dirty="0">
                <a:ea typeface="+mn-lt"/>
                <a:cs typeface="+mn-lt"/>
              </a:rPr>
              <a:t>     C. Lannoy et al., IPAC 2024, WEPG32</a:t>
            </a:r>
            <a:endParaRPr lang="en-US" sz="1100" dirty="0"/>
          </a:p>
          <a:p>
            <a:pPr marL="0" lvl="1" indent="-323850">
              <a:spcBef>
                <a:spcPts val="0"/>
              </a:spcBef>
              <a:spcAft>
                <a:spcPts val="0"/>
              </a:spcAft>
              <a:buNone/>
            </a:pPr>
            <a:r>
              <a:rPr lang="en-US" sz="1100" dirty="0"/>
              <a:t>     M. Bradicic, </a:t>
            </a:r>
            <a:r>
              <a:rPr lang="en-US" sz="1100" dirty="0">
                <a:ea typeface="+mn-lt"/>
                <a:cs typeface="+mn-lt"/>
              </a:rPr>
              <a:t>CERN-STUDENTS-Note-2024-224</a:t>
            </a:r>
            <a:endParaRPr lang="en-US" sz="1100" dirty="0"/>
          </a:p>
        </p:txBody>
      </p:sp>
      <p:sp>
        <p:nvSpPr>
          <p:cNvPr id="5" name="Content Placeholder 2">
            <a:extLst>
              <a:ext uri="{FF2B5EF4-FFF2-40B4-BE49-F238E27FC236}">
                <a16:creationId xmlns:a16="http://schemas.microsoft.com/office/drawing/2014/main" id="{8513C5D3-1CC6-4CE0-302D-F75D01180091}"/>
              </a:ext>
            </a:extLst>
          </p:cNvPr>
          <p:cNvSpPr txBox="1">
            <a:spLocks/>
          </p:cNvSpPr>
          <p:nvPr/>
        </p:nvSpPr>
        <p:spPr>
          <a:xfrm>
            <a:off x="4446587" y="2217783"/>
            <a:ext cx="3851276" cy="1836737"/>
          </a:xfrm>
          <a:prstGeom prst="rect">
            <a:avLst/>
          </a:prstGeom>
        </p:spPr>
        <p:txBody>
          <a:bodyPr vert="horz" lIns="0" tIns="0" rIns="0" bIns="0" rtlCol="0" anchor="t">
            <a:normAutofit/>
          </a:bodyPr>
          <a:lstStyle>
            <a:lvl1pPr marL="0" indent="0" algn="l" defTabSz="914400" rtl="0" eaLnBrk="1" latinLnBrk="0" hangingPunct="1">
              <a:lnSpc>
                <a:spcPct val="90000"/>
              </a:lnSpc>
              <a:spcBef>
                <a:spcPts val="1000"/>
              </a:spcBef>
              <a:spcAft>
                <a:spcPct val="0"/>
              </a:spcAft>
              <a:buFont typeface="Arial"/>
              <a:buNone/>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20000"/>
              </a:lnSpc>
              <a:spcBef>
                <a:spcPts val="500"/>
              </a:spcBef>
              <a:spcAft>
                <a:spcPts val="300"/>
              </a:spcAft>
              <a:buFont typeface="Arial"/>
              <a:buChar char="•"/>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US" sz="1600" dirty="0"/>
              <a:t>Promising studies ongoing:</a:t>
            </a:r>
            <a:endParaRPr lang="en-US" dirty="0"/>
          </a:p>
          <a:p>
            <a:pPr marL="647700" lvl="2" indent="-323850"/>
            <a:r>
              <a:rPr lang="en-US" sz="1600" dirty="0" err="1"/>
              <a:t>Betatron</a:t>
            </a:r>
            <a:r>
              <a:rPr lang="en-US" sz="1600" dirty="0"/>
              <a:t> coupling monitoring</a:t>
            </a:r>
          </a:p>
          <a:p>
            <a:pPr marL="647700" lvl="2" indent="-323850"/>
            <a:r>
              <a:rPr lang="en-US" sz="1600" dirty="0"/>
              <a:t>More realistic Schottky theory</a:t>
            </a:r>
          </a:p>
          <a:p>
            <a:pPr marL="647700" lvl="2" indent="-323850"/>
            <a:r>
              <a:rPr lang="en-US" sz="1600" dirty="0"/>
              <a:t>Machine-learning based analysis</a:t>
            </a:r>
            <a:endParaRPr lang="en-US" dirty="0"/>
          </a:p>
          <a:p>
            <a:pPr marL="0" lvl="1" indent="-323850">
              <a:spcBef>
                <a:spcPts val="100"/>
              </a:spcBef>
              <a:buNone/>
            </a:pPr>
            <a:r>
              <a:rPr lang="en-US" sz="1200" dirty="0"/>
              <a:t>     </a:t>
            </a:r>
          </a:p>
        </p:txBody>
      </p:sp>
      <p:pic>
        <p:nvPicPr>
          <p:cNvPr id="7" name="Picture 6">
            <a:extLst>
              <a:ext uri="{FF2B5EF4-FFF2-40B4-BE49-F238E27FC236}">
                <a16:creationId xmlns:a16="http://schemas.microsoft.com/office/drawing/2014/main" id="{D3D84C02-0C76-4ABA-5C48-9C191BF26F07}"/>
              </a:ext>
            </a:extLst>
          </p:cNvPr>
          <p:cNvPicPr>
            <a:picLocks noChangeAspect="1"/>
          </p:cNvPicPr>
          <p:nvPr/>
        </p:nvPicPr>
        <p:blipFill>
          <a:blip r:embed="rId5"/>
          <a:stretch>
            <a:fillRect/>
          </a:stretch>
        </p:blipFill>
        <p:spPr>
          <a:xfrm>
            <a:off x="8184232" y="3740512"/>
            <a:ext cx="3857625" cy="2314575"/>
          </a:xfrm>
          <a:prstGeom prst="rect">
            <a:avLst/>
          </a:prstGeom>
        </p:spPr>
      </p:pic>
      <p:cxnSp>
        <p:nvCxnSpPr>
          <p:cNvPr id="8" name="Straight Arrow Connector 7">
            <a:extLst>
              <a:ext uri="{FF2B5EF4-FFF2-40B4-BE49-F238E27FC236}">
                <a16:creationId xmlns:a16="http://schemas.microsoft.com/office/drawing/2014/main" id="{E5040D46-1FC2-4036-E266-C122B30EE1A4}"/>
              </a:ext>
            </a:extLst>
          </p:cNvPr>
          <p:cNvCxnSpPr/>
          <p:nvPr/>
        </p:nvCxnSpPr>
        <p:spPr>
          <a:xfrm>
            <a:off x="1441373" y="4544457"/>
            <a:ext cx="449855" cy="22951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9" name="Straight Arrow Connector 8">
            <a:extLst>
              <a:ext uri="{FF2B5EF4-FFF2-40B4-BE49-F238E27FC236}">
                <a16:creationId xmlns:a16="http://schemas.microsoft.com/office/drawing/2014/main" id="{9BD94535-6BD7-3DE3-C626-F2E4ACB238F3}"/>
              </a:ext>
            </a:extLst>
          </p:cNvPr>
          <p:cNvCxnSpPr>
            <a:cxnSpLocks/>
          </p:cNvCxnSpPr>
          <p:nvPr/>
        </p:nvCxnSpPr>
        <p:spPr>
          <a:xfrm>
            <a:off x="1584248" y="4544457"/>
            <a:ext cx="1211855" cy="29619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3" name="Straight Arrow Connector 12">
            <a:extLst>
              <a:ext uri="{FF2B5EF4-FFF2-40B4-BE49-F238E27FC236}">
                <a16:creationId xmlns:a16="http://schemas.microsoft.com/office/drawing/2014/main" id="{C6DF7FF7-3727-85B5-7D28-F03E314D9E25}"/>
              </a:ext>
            </a:extLst>
          </p:cNvPr>
          <p:cNvCxnSpPr>
            <a:cxnSpLocks/>
          </p:cNvCxnSpPr>
          <p:nvPr/>
        </p:nvCxnSpPr>
        <p:spPr>
          <a:xfrm>
            <a:off x="1679498" y="4544457"/>
            <a:ext cx="1764305" cy="29619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5" name="Straight Arrow Connector 14">
            <a:extLst>
              <a:ext uri="{FF2B5EF4-FFF2-40B4-BE49-F238E27FC236}">
                <a16:creationId xmlns:a16="http://schemas.microsoft.com/office/drawing/2014/main" id="{57E682DB-3301-03E9-FE20-A77681893964}"/>
              </a:ext>
            </a:extLst>
          </p:cNvPr>
          <p:cNvCxnSpPr>
            <a:cxnSpLocks/>
          </p:cNvCxnSpPr>
          <p:nvPr/>
        </p:nvCxnSpPr>
        <p:spPr>
          <a:xfrm flipH="1" flipV="1">
            <a:off x="5253553" y="5059725"/>
            <a:ext cx="578845" cy="40865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6" name="Straight Arrow Connector 15">
            <a:extLst>
              <a:ext uri="{FF2B5EF4-FFF2-40B4-BE49-F238E27FC236}">
                <a16:creationId xmlns:a16="http://schemas.microsoft.com/office/drawing/2014/main" id="{18E59991-80F6-8F4D-128E-1F31EA851064}"/>
              </a:ext>
            </a:extLst>
          </p:cNvPr>
          <p:cNvCxnSpPr>
            <a:cxnSpLocks/>
          </p:cNvCxnSpPr>
          <p:nvPr/>
        </p:nvCxnSpPr>
        <p:spPr>
          <a:xfrm flipH="1" flipV="1">
            <a:off x="5463103" y="4897800"/>
            <a:ext cx="1188445" cy="57058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8" name="TextBox 17">
            <a:extLst>
              <a:ext uri="{FF2B5EF4-FFF2-40B4-BE49-F238E27FC236}">
                <a16:creationId xmlns:a16="http://schemas.microsoft.com/office/drawing/2014/main" id="{BF4F1174-FEC4-371A-2EB9-EAF501080C34}"/>
              </a:ext>
            </a:extLst>
          </p:cNvPr>
          <p:cNvSpPr txBox="1"/>
          <p:nvPr/>
        </p:nvSpPr>
        <p:spPr>
          <a:xfrm>
            <a:off x="982337" y="4356482"/>
            <a:ext cx="1285875" cy="153888"/>
          </a:xfrm>
          <a:prstGeom prst="rect">
            <a:avLst/>
          </a:prstGeom>
          <a:noFill/>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p>
            <a:r>
              <a:rPr lang="en-GB" sz="1000" dirty="0"/>
              <a:t>Longitudinal blow-ups</a:t>
            </a:r>
          </a:p>
        </p:txBody>
      </p:sp>
      <p:sp>
        <p:nvSpPr>
          <p:cNvPr id="19" name="TextBox 18">
            <a:extLst>
              <a:ext uri="{FF2B5EF4-FFF2-40B4-BE49-F238E27FC236}">
                <a16:creationId xmlns:a16="http://schemas.microsoft.com/office/drawing/2014/main" id="{A4B9811D-3AC2-9735-005D-F50B6B588D7E}"/>
              </a:ext>
            </a:extLst>
          </p:cNvPr>
          <p:cNvSpPr txBox="1"/>
          <p:nvPr/>
        </p:nvSpPr>
        <p:spPr>
          <a:xfrm>
            <a:off x="5211437" y="5518532"/>
            <a:ext cx="1285875" cy="153888"/>
          </a:xfrm>
          <a:prstGeom prst="rect">
            <a:avLst/>
          </a:prstGeom>
          <a:noFill/>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p>
            <a:pPr algn="ctr"/>
            <a:r>
              <a:rPr lang="en-GB" sz="1000"/>
              <a:t>INJPHYS</a:t>
            </a:r>
            <a:endParaRPr lang="en-US"/>
          </a:p>
        </p:txBody>
      </p:sp>
      <p:sp>
        <p:nvSpPr>
          <p:cNvPr id="20" name="TextBox 19">
            <a:extLst>
              <a:ext uri="{FF2B5EF4-FFF2-40B4-BE49-F238E27FC236}">
                <a16:creationId xmlns:a16="http://schemas.microsoft.com/office/drawing/2014/main" id="{E3C9110C-C8AF-E27F-0551-B2648533F6C5}"/>
              </a:ext>
            </a:extLst>
          </p:cNvPr>
          <p:cNvSpPr txBox="1"/>
          <p:nvPr/>
        </p:nvSpPr>
        <p:spPr>
          <a:xfrm>
            <a:off x="6030586" y="5518532"/>
            <a:ext cx="1285875" cy="153888"/>
          </a:xfrm>
          <a:prstGeom prst="rect">
            <a:avLst/>
          </a:prstGeom>
          <a:noFill/>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p>
            <a:pPr algn="ctr"/>
            <a:r>
              <a:rPr lang="en-GB" sz="1000" dirty="0"/>
              <a:t>RAMP</a:t>
            </a:r>
            <a:endParaRPr lang="en-US" dirty="0"/>
          </a:p>
        </p:txBody>
      </p:sp>
      <p:sp>
        <p:nvSpPr>
          <p:cNvPr id="17" name="Footer Placeholder 16">
            <a:extLst>
              <a:ext uri="{FF2B5EF4-FFF2-40B4-BE49-F238E27FC236}">
                <a16:creationId xmlns:a16="http://schemas.microsoft.com/office/drawing/2014/main" id="{A9CD1295-613A-5D64-E967-BE3B081BD90F}"/>
              </a:ext>
            </a:extLst>
          </p:cNvPr>
          <p:cNvSpPr>
            <a:spLocks noGrp="1"/>
          </p:cNvSpPr>
          <p:nvPr>
            <p:ph type="ftr" sz="quarter" idx="15"/>
          </p:nvPr>
        </p:nvSpPr>
        <p:spPr/>
        <p:txBody>
          <a:bodyPr/>
          <a:lstStyle/>
          <a:p>
            <a:pPr>
              <a:defRPr/>
            </a:pPr>
            <a:r>
              <a:rPr lang="en-US"/>
              <a:t>I. Ortega - Beam Instrumentation - JAPW24</a:t>
            </a:r>
          </a:p>
        </p:txBody>
      </p:sp>
      <p:sp>
        <p:nvSpPr>
          <p:cNvPr id="21" name="Slide Number Placeholder 20">
            <a:extLst>
              <a:ext uri="{FF2B5EF4-FFF2-40B4-BE49-F238E27FC236}">
                <a16:creationId xmlns:a16="http://schemas.microsoft.com/office/drawing/2014/main" id="{ADE50067-322A-9D7F-2F8B-3647A0868CB1}"/>
              </a:ext>
            </a:extLst>
          </p:cNvPr>
          <p:cNvSpPr>
            <a:spLocks noGrp="1"/>
          </p:cNvSpPr>
          <p:nvPr>
            <p:ph type="sldNum" sz="quarter" idx="16"/>
          </p:nvPr>
        </p:nvSpPr>
        <p:spPr/>
        <p:txBody>
          <a:bodyPr/>
          <a:lstStyle/>
          <a:p>
            <a:pPr>
              <a:defRPr/>
            </a:pPr>
            <a:fld id="{36B5EA5A-BC32-A742-B11B-8E7414D5B535}" type="slidenum">
              <a:rPr lang="en-US" smtClean="0"/>
              <a:t>18</a:t>
            </a:fld>
            <a:endParaRPr lang="en-US"/>
          </a:p>
        </p:txBody>
      </p:sp>
    </p:spTree>
    <p:extLst>
      <p:ext uri="{BB962C8B-B14F-4D97-AF65-F5344CB8AC3E}">
        <p14:creationId xmlns:p14="http://schemas.microsoft.com/office/powerpoint/2010/main" val="304419555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a:extLst>
              <a:ext uri="{FF2B5EF4-FFF2-40B4-BE49-F238E27FC236}">
                <a16:creationId xmlns:a16="http://schemas.microsoft.com/office/drawing/2014/main" id="{DF43550B-2181-5648-D7F0-1EF7B4476612}"/>
              </a:ext>
            </a:extLst>
          </p:cNvPr>
          <p:cNvSpPr>
            <a:spLocks noGrp="1"/>
          </p:cNvSpPr>
          <p:nvPr>
            <p:ph idx="1"/>
          </p:nvPr>
        </p:nvSpPr>
        <p:spPr/>
        <p:txBody>
          <a:bodyPr vert="horz" lIns="0" tIns="0" rIns="0" bIns="0" rtlCol="0" anchor="t">
            <a:noAutofit/>
          </a:bodyPr>
          <a:lstStyle/>
          <a:p>
            <a:pPr marL="342900" indent="-342900">
              <a:buFont typeface="Arial" panose="020B0604020202020204" pitchFamily="34" charset="0"/>
              <a:buChar char="•"/>
            </a:pPr>
            <a:r>
              <a:rPr lang="en-US" dirty="0"/>
              <a:t>Focus up to 2026</a:t>
            </a:r>
            <a:endParaRPr lang="en-US" dirty="0">
              <a:solidFill>
                <a:srgbClr val="00B050"/>
              </a:solidFill>
            </a:endParaRPr>
          </a:p>
          <a:p>
            <a:pPr marL="342900" indent="-342900">
              <a:buFont typeface="Arial" panose="020B0604020202020204" pitchFamily="34" charset="0"/>
              <a:buChar char="•"/>
            </a:pPr>
            <a:r>
              <a:rPr lang="en-US" dirty="0"/>
              <a:t>BSI measurement status &amp; overview</a:t>
            </a:r>
            <a:endParaRPr lang="en-US" dirty="0">
              <a:solidFill>
                <a:srgbClr val="00B050"/>
              </a:solidFill>
            </a:endParaRPr>
          </a:p>
          <a:p>
            <a:pPr marL="342900" indent="-342900">
              <a:buFont typeface="Arial" panose="020B0604020202020204" pitchFamily="34" charset="0"/>
              <a:buChar char="•"/>
            </a:pPr>
            <a:r>
              <a:rPr lang="en-US" dirty="0"/>
              <a:t>BGI plans after review</a:t>
            </a:r>
            <a:endParaRPr lang="en-US" dirty="0">
              <a:solidFill>
                <a:srgbClr val="00B050"/>
              </a:solidFill>
            </a:endParaRPr>
          </a:p>
          <a:p>
            <a:pPr marL="342900" indent="-342900">
              <a:buFont typeface="Arial" panose="020B0604020202020204" pitchFamily="34" charset="0"/>
              <a:buChar char="•"/>
            </a:pPr>
            <a:r>
              <a:rPr lang="en-US" dirty="0"/>
              <a:t>Experimental Areas: Limitations and future, feedback from BIFT on upcoming consolidation efforts and items not covered</a:t>
            </a:r>
            <a:endParaRPr lang="en-US" dirty="0">
              <a:solidFill>
                <a:srgbClr val="00B050"/>
              </a:solidFill>
            </a:endParaRPr>
          </a:p>
          <a:p>
            <a:pPr marL="342900" indent="-342900">
              <a:buFont typeface="Arial,Sans-Serif" panose="020B0604020202020204" pitchFamily="34" charset="0"/>
              <a:buChar char="•"/>
            </a:pPr>
            <a:r>
              <a:rPr lang="en-US" sz="2400" dirty="0">
                <a:solidFill>
                  <a:srgbClr val="2F2F2F"/>
                </a:solidFill>
              </a:rPr>
              <a:t>Missing instrumentation (‘known unknowns’), where do we need R&amp;D or resources? </a:t>
            </a:r>
            <a:endParaRPr lang="en-US" sz="2400" b="0" dirty="0">
              <a:solidFill>
                <a:srgbClr val="0033A0"/>
              </a:solidFill>
            </a:endParaRPr>
          </a:p>
          <a:p>
            <a:pPr marL="342900" indent="-342900">
              <a:buFont typeface="Arial,Sans-Serif" panose="020B0604020202020204" pitchFamily="34" charset="0"/>
              <a:buChar char="•"/>
            </a:pPr>
            <a:r>
              <a:rPr lang="en-US" dirty="0">
                <a:solidFill>
                  <a:srgbClr val="2F2F2F"/>
                </a:solidFill>
              </a:rPr>
              <a:t>Compatibility with future beams? Ions? ‘Attention needed’? </a:t>
            </a:r>
            <a:endParaRPr lang="en-US" b="0" dirty="0"/>
          </a:p>
        </p:txBody>
      </p:sp>
      <p:sp>
        <p:nvSpPr>
          <p:cNvPr id="4" name="Title 3">
            <a:extLst>
              <a:ext uri="{FF2B5EF4-FFF2-40B4-BE49-F238E27FC236}">
                <a16:creationId xmlns:a16="http://schemas.microsoft.com/office/drawing/2014/main" id="{6F63B114-D268-C4E6-A449-B210C7DB1A0D}"/>
              </a:ext>
            </a:extLst>
          </p:cNvPr>
          <p:cNvSpPr>
            <a:spLocks noGrp="1"/>
          </p:cNvSpPr>
          <p:nvPr>
            <p:ph type="title"/>
          </p:nvPr>
        </p:nvSpPr>
        <p:spPr/>
        <p:txBody>
          <a:bodyPr/>
          <a:lstStyle/>
          <a:p>
            <a:r>
              <a:rPr lang="en-US" sz="3200" dirty="0"/>
              <a:t>Original list of topics proposed by session chairs:</a:t>
            </a:r>
            <a:endParaRPr lang="en-GB" sz="3200" dirty="0"/>
          </a:p>
        </p:txBody>
      </p:sp>
      <p:sp>
        <p:nvSpPr>
          <p:cNvPr id="2" name="Date Placeholder 1">
            <a:extLst>
              <a:ext uri="{FF2B5EF4-FFF2-40B4-BE49-F238E27FC236}">
                <a16:creationId xmlns:a16="http://schemas.microsoft.com/office/drawing/2014/main" id="{FC9FCC28-E9C0-53B0-6971-57A18C6B602D}"/>
              </a:ext>
            </a:extLst>
          </p:cNvPr>
          <p:cNvSpPr>
            <a:spLocks noGrp="1"/>
          </p:cNvSpPr>
          <p:nvPr>
            <p:ph type="dt" sz="half" idx="10"/>
          </p:nvPr>
        </p:nvSpPr>
        <p:spPr/>
        <p:txBody>
          <a:bodyPr/>
          <a:lstStyle/>
          <a:p>
            <a:pPr>
              <a:defRPr/>
            </a:pPr>
            <a:r>
              <a:rPr lang="en-US"/>
              <a:t>10/12/2024</a:t>
            </a:r>
          </a:p>
        </p:txBody>
      </p:sp>
      <p:sp>
        <p:nvSpPr>
          <p:cNvPr id="3" name="Footer Placeholder 2">
            <a:extLst>
              <a:ext uri="{FF2B5EF4-FFF2-40B4-BE49-F238E27FC236}">
                <a16:creationId xmlns:a16="http://schemas.microsoft.com/office/drawing/2014/main" id="{8069B74C-8201-C0FC-7E47-91F6E2055814}"/>
              </a:ext>
            </a:extLst>
          </p:cNvPr>
          <p:cNvSpPr>
            <a:spLocks noGrp="1"/>
          </p:cNvSpPr>
          <p:nvPr>
            <p:ph type="ftr" sz="quarter" idx="11"/>
          </p:nvPr>
        </p:nvSpPr>
        <p:spPr/>
        <p:txBody>
          <a:bodyPr/>
          <a:lstStyle/>
          <a:p>
            <a:pPr>
              <a:defRPr/>
            </a:pPr>
            <a:r>
              <a:rPr lang="en-US"/>
              <a:t>I. Ortega - Beam Instrumentation - JAPW24</a:t>
            </a:r>
          </a:p>
        </p:txBody>
      </p:sp>
      <p:sp>
        <p:nvSpPr>
          <p:cNvPr id="6" name="Slide Number Placeholder 5">
            <a:extLst>
              <a:ext uri="{FF2B5EF4-FFF2-40B4-BE49-F238E27FC236}">
                <a16:creationId xmlns:a16="http://schemas.microsoft.com/office/drawing/2014/main" id="{2640CF07-30F8-3299-8964-CE445D91F19F}"/>
              </a:ext>
            </a:extLst>
          </p:cNvPr>
          <p:cNvSpPr>
            <a:spLocks noGrp="1"/>
          </p:cNvSpPr>
          <p:nvPr>
            <p:ph type="sldNum" sz="quarter" idx="12"/>
          </p:nvPr>
        </p:nvSpPr>
        <p:spPr/>
        <p:txBody>
          <a:bodyPr/>
          <a:lstStyle/>
          <a:p>
            <a:pPr>
              <a:defRPr/>
            </a:pPr>
            <a:fld id="{36B5EA5A-BC32-A742-B11B-8E7414D5B535}" type="slidenum">
              <a:rPr lang="en-US" smtClean="0"/>
              <a:t>19</a:t>
            </a:fld>
            <a:endParaRPr lang="en-US"/>
          </a:p>
        </p:txBody>
      </p:sp>
    </p:spTree>
    <p:extLst>
      <p:ext uri="{BB962C8B-B14F-4D97-AF65-F5344CB8AC3E}">
        <p14:creationId xmlns:p14="http://schemas.microsoft.com/office/powerpoint/2010/main" val="332637014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A screenshot of a graph&#10;&#10;Description automatically generated">
            <a:extLst>
              <a:ext uri="{FF2B5EF4-FFF2-40B4-BE49-F238E27FC236}">
                <a16:creationId xmlns:a16="http://schemas.microsoft.com/office/drawing/2014/main" id="{83EAC748-A33B-4C25-7CD7-12C8E63F90C8}"/>
              </a:ext>
            </a:extLst>
          </p:cNvPr>
          <p:cNvPicPr>
            <a:picLocks noChangeAspect="1"/>
          </p:cNvPicPr>
          <p:nvPr/>
        </p:nvPicPr>
        <p:blipFill>
          <a:blip r:embed="rId3"/>
          <a:stretch>
            <a:fillRect/>
          </a:stretch>
        </p:blipFill>
        <p:spPr>
          <a:xfrm>
            <a:off x="7752184" y="687341"/>
            <a:ext cx="4324350" cy="4343400"/>
          </a:xfrm>
          <a:prstGeom prst="rect">
            <a:avLst/>
          </a:prstGeom>
        </p:spPr>
      </p:pic>
      <p:sp>
        <p:nvSpPr>
          <p:cNvPr id="2" name="Content Placeholder 1">
            <a:extLst>
              <a:ext uri="{FF2B5EF4-FFF2-40B4-BE49-F238E27FC236}">
                <a16:creationId xmlns:a16="http://schemas.microsoft.com/office/drawing/2014/main" id="{FC889E44-B83F-F331-4C9F-0C39FDE2FA32}"/>
              </a:ext>
            </a:extLst>
          </p:cNvPr>
          <p:cNvSpPr>
            <a:spLocks noGrp="1"/>
          </p:cNvSpPr>
          <p:nvPr>
            <p:ph idx="1"/>
          </p:nvPr>
        </p:nvSpPr>
        <p:spPr>
          <a:xfrm>
            <a:off x="263737" y="1359638"/>
            <a:ext cx="7632699" cy="5040560"/>
          </a:xfrm>
        </p:spPr>
        <p:txBody>
          <a:bodyPr vert="horz" lIns="0" tIns="0" rIns="0" bIns="0" rtlCol="0" anchor="t">
            <a:noAutofit/>
          </a:bodyPr>
          <a:lstStyle/>
          <a:p>
            <a:pPr>
              <a:spcBef>
                <a:spcPts val="600"/>
              </a:spcBef>
              <a:spcAft>
                <a:spcPts val="0"/>
              </a:spcAft>
            </a:pPr>
            <a:r>
              <a:rPr lang="en-GB" sz="1700" dirty="0"/>
              <a:t>Successful data taking in 2024 both for Ions and Protons</a:t>
            </a:r>
            <a:r>
              <a:rPr lang="en-GB" sz="1700" b="0" dirty="0"/>
              <a:t>:</a:t>
            </a:r>
          </a:p>
          <a:p>
            <a:pPr marL="285750" indent="-285750">
              <a:spcBef>
                <a:spcPts val="600"/>
              </a:spcBef>
              <a:spcAft>
                <a:spcPts val="0"/>
              </a:spcAft>
              <a:buFont typeface="Arial" panose="020B0604020202020204" pitchFamily="34" charset="0"/>
              <a:buChar char="•"/>
            </a:pPr>
            <a:r>
              <a:rPr lang="en-GB" sz="1500" b="0" dirty="0"/>
              <a:t>Emittance measurement during the whole cycle</a:t>
            </a:r>
          </a:p>
          <a:p>
            <a:pPr marL="285750" indent="-285750">
              <a:spcBef>
                <a:spcPts val="600"/>
              </a:spcBef>
              <a:spcAft>
                <a:spcPts val="0"/>
              </a:spcAft>
              <a:buFont typeface="Arial" panose="020B0604020202020204" pitchFamily="34" charset="0"/>
              <a:buChar char="•"/>
            </a:pPr>
            <a:r>
              <a:rPr lang="en-GB" sz="1500" b="0" dirty="0"/>
              <a:t>Values consistent and reproducible</a:t>
            </a:r>
          </a:p>
          <a:p>
            <a:pPr marL="285750" indent="-285750">
              <a:spcBef>
                <a:spcPts val="600"/>
              </a:spcBef>
              <a:spcAft>
                <a:spcPts val="0"/>
              </a:spcAft>
              <a:buFont typeface="Arial" panose="020B0604020202020204" pitchFamily="34" charset="0"/>
              <a:buChar char="•"/>
            </a:pPr>
            <a:r>
              <a:rPr lang="en-GB" sz="1500" b="0" dirty="0"/>
              <a:t>No jet thickness effect for the horizontal</a:t>
            </a:r>
          </a:p>
          <a:p>
            <a:pPr marL="285750" indent="-285750">
              <a:spcBef>
                <a:spcPts val="600"/>
              </a:spcBef>
              <a:spcAft>
                <a:spcPts val="0"/>
              </a:spcAft>
              <a:buFont typeface="Arial" panose="020B0604020202020204" pitchFamily="34" charset="0"/>
              <a:buChar char="•"/>
            </a:pPr>
            <a:r>
              <a:rPr lang="en-GB" sz="1500" b="0" dirty="0"/>
              <a:t>OP-GUI implemented for live visualisation</a:t>
            </a:r>
          </a:p>
          <a:p>
            <a:pPr>
              <a:spcBef>
                <a:spcPts val="600"/>
              </a:spcBef>
              <a:spcAft>
                <a:spcPts val="0"/>
              </a:spcAft>
            </a:pPr>
            <a:endParaRPr lang="en-GB" sz="1700" dirty="0"/>
          </a:p>
          <a:p>
            <a:pPr>
              <a:spcBef>
                <a:spcPts val="600"/>
              </a:spcBef>
              <a:spcAft>
                <a:spcPts val="0"/>
              </a:spcAft>
            </a:pPr>
            <a:r>
              <a:rPr lang="en-GB" sz="1700" dirty="0"/>
              <a:t>Known limitations:</a:t>
            </a:r>
          </a:p>
          <a:p>
            <a:pPr marL="342750" indent="-342900">
              <a:spcBef>
                <a:spcPts val="600"/>
              </a:spcBef>
              <a:spcAft>
                <a:spcPts val="0"/>
              </a:spcAft>
              <a:buFont typeface="Arial" panose="020B0604020202020204" pitchFamily="34" charset="0"/>
              <a:buChar char="•"/>
            </a:pPr>
            <a:r>
              <a:rPr lang="en-GB" sz="1500" b="0" dirty="0"/>
              <a:t>Not able to measure bunch by bunch</a:t>
            </a:r>
          </a:p>
          <a:p>
            <a:pPr marL="342750" indent="-342900">
              <a:spcBef>
                <a:spcPts val="600"/>
              </a:spcBef>
              <a:spcAft>
                <a:spcPts val="0"/>
              </a:spcAft>
              <a:buFont typeface="Arial" panose="020B0604020202020204" pitchFamily="34" charset="0"/>
              <a:buChar char="•"/>
            </a:pPr>
            <a:r>
              <a:rPr lang="en-GB" sz="1500" b="0" dirty="0"/>
              <a:t>Gas injection not implemented yet in the sequencer</a:t>
            </a:r>
          </a:p>
          <a:p>
            <a:pPr marL="342750" indent="-342900">
              <a:spcBef>
                <a:spcPts val="600"/>
              </a:spcBef>
              <a:spcAft>
                <a:spcPts val="0"/>
              </a:spcAft>
              <a:buFont typeface="Arial" panose="020B0604020202020204" pitchFamily="34" charset="0"/>
              <a:buChar char="•"/>
            </a:pPr>
            <a:r>
              <a:rPr lang="en-GB" sz="1500" b="0" dirty="0"/>
              <a:t>Optimisation of vertical BGC in progress – works during YETS24/25</a:t>
            </a:r>
          </a:p>
          <a:p>
            <a:pPr rtl="0">
              <a:spcBef>
                <a:spcPts val="600"/>
              </a:spcBef>
              <a:spcAft>
                <a:spcPts val="0"/>
              </a:spcAft>
            </a:pPr>
            <a:endParaRPr lang="en-GB" sz="1700" b="1" dirty="0"/>
          </a:p>
          <a:p>
            <a:pPr rtl="0">
              <a:spcBef>
                <a:spcPts val="600"/>
              </a:spcBef>
              <a:spcAft>
                <a:spcPts val="0"/>
              </a:spcAft>
            </a:pPr>
            <a:r>
              <a:rPr lang="en-GB" sz="1700" b="1" dirty="0"/>
              <a:t>YETS activities:</a:t>
            </a:r>
            <a:r>
              <a:rPr lang="en-US" sz="1700" dirty="0"/>
              <a:t>​</a:t>
            </a:r>
          </a:p>
          <a:p>
            <a:pPr marL="342750" indent="-323850" rtl="0">
              <a:spcBef>
                <a:spcPts val="600"/>
              </a:spcBef>
              <a:spcAft>
                <a:spcPts val="0"/>
              </a:spcAft>
              <a:buFont typeface=""/>
              <a:buChar char="•"/>
            </a:pPr>
            <a:r>
              <a:rPr lang="en-GB" sz="1500" b="0" dirty="0"/>
              <a:t>Exchange of skimmers 3 and 4 to reduce curtain thickness and improve vertical profile measurement quality</a:t>
            </a:r>
            <a:endParaRPr lang="en-US" sz="1500" b="0" dirty="0"/>
          </a:p>
          <a:p>
            <a:pPr marL="342750" indent="-323850">
              <a:spcBef>
                <a:spcPts val="600"/>
              </a:spcBef>
              <a:spcAft>
                <a:spcPts val="0"/>
              </a:spcAft>
              <a:buFont typeface=""/>
              <a:buChar char="•"/>
            </a:pPr>
            <a:r>
              <a:rPr lang="en-GB" sz="1500" b="0" dirty="0"/>
              <a:t>BLM installation to analyse gas injection-induced losses to study feasibility as halo monitor</a:t>
            </a:r>
          </a:p>
          <a:p>
            <a:pPr marL="18900">
              <a:spcBef>
                <a:spcPts val="600"/>
              </a:spcBef>
              <a:spcAft>
                <a:spcPts val="0"/>
              </a:spcAft>
            </a:pPr>
            <a:endParaRPr lang="en-GB" sz="500" b="0" dirty="0">
              <a:ea typeface="+mn-lt"/>
              <a:cs typeface="+mn-lt"/>
            </a:endParaRPr>
          </a:p>
          <a:p>
            <a:pPr marL="18900">
              <a:spcBef>
                <a:spcPts val="600"/>
              </a:spcBef>
              <a:spcAft>
                <a:spcPts val="0"/>
              </a:spcAft>
            </a:pPr>
            <a:r>
              <a:rPr lang="en-GB" sz="1500" b="0" dirty="0">
                <a:ea typeface="+mn-lt"/>
                <a:cs typeface="+mn-lt"/>
              </a:rPr>
              <a:t>Reference: </a:t>
            </a:r>
            <a:r>
              <a:rPr lang="en-US" sz="1500" b="0" dirty="0">
                <a:ea typeface="+mn-lt"/>
                <a:cs typeface="+mn-lt"/>
              </a:rPr>
              <a:t>BGC CM: </a:t>
            </a:r>
            <a:r>
              <a:rPr lang="en-US" sz="1500" b="0" dirty="0">
                <a:ea typeface="+mn-lt"/>
                <a:cs typeface="+mn-lt"/>
                <a:hlinkClick r:id="rId4">
                  <a:extLst>
                    <a:ext uri="{A12FA001-AC4F-418D-AE19-62706E023703}">
                      <ahyp:hlinkClr xmlns:ahyp="http://schemas.microsoft.com/office/drawing/2018/hyperlinkcolor" val="tx"/>
                    </a:ext>
                  </a:extLst>
                </a:hlinkClick>
              </a:rPr>
              <a:t>https://indico.cern.ch/event/1468706/</a:t>
            </a:r>
            <a:endParaRPr lang="en-GB" sz="1500" b="0" dirty="0"/>
          </a:p>
          <a:p>
            <a:pPr marL="323850" lvl="1" indent="0">
              <a:spcBef>
                <a:spcPts val="600"/>
              </a:spcBef>
              <a:spcAft>
                <a:spcPts val="0"/>
              </a:spcAft>
              <a:buNone/>
            </a:pPr>
            <a:endParaRPr lang="en-GB" sz="1600" dirty="0"/>
          </a:p>
        </p:txBody>
      </p:sp>
      <p:sp>
        <p:nvSpPr>
          <p:cNvPr id="3" name="Title 2">
            <a:extLst>
              <a:ext uri="{FF2B5EF4-FFF2-40B4-BE49-F238E27FC236}">
                <a16:creationId xmlns:a16="http://schemas.microsoft.com/office/drawing/2014/main" id="{1DC98A73-FF94-5763-F834-77BEEC752A5C}"/>
              </a:ext>
            </a:extLst>
          </p:cNvPr>
          <p:cNvSpPr>
            <a:spLocks noGrp="1"/>
          </p:cNvSpPr>
          <p:nvPr>
            <p:ph type="title"/>
          </p:nvPr>
        </p:nvSpPr>
        <p:spPr/>
        <p:txBody>
          <a:bodyPr/>
          <a:lstStyle/>
          <a:p>
            <a:r>
              <a:rPr lang="en-GB" sz="3200" dirty="0"/>
              <a:t>Beam Gas Curtain monitor</a:t>
            </a:r>
            <a:br>
              <a:rPr lang="en-GB" dirty="0"/>
            </a:br>
            <a:r>
              <a:rPr lang="en-GB" sz="1800" dirty="0"/>
              <a:t>Status of existing BGC in P4 left</a:t>
            </a:r>
            <a:endParaRPr lang="en-GB" dirty="0"/>
          </a:p>
        </p:txBody>
      </p:sp>
      <p:sp>
        <p:nvSpPr>
          <p:cNvPr id="4" name="Slide Number Placeholder 3">
            <a:extLst>
              <a:ext uri="{FF2B5EF4-FFF2-40B4-BE49-F238E27FC236}">
                <a16:creationId xmlns:a16="http://schemas.microsoft.com/office/drawing/2014/main" id="{FDC550B2-7AD8-0FDE-2DE8-F97BF530B5A2}"/>
              </a:ext>
            </a:extLst>
          </p:cNvPr>
          <p:cNvSpPr>
            <a:spLocks noGrp="1"/>
          </p:cNvSpPr>
          <p:nvPr>
            <p:ph type="sldNum" sz="quarter" idx="12"/>
          </p:nvPr>
        </p:nvSpPr>
        <p:spPr/>
        <p:txBody>
          <a:bodyPr/>
          <a:lstStyle/>
          <a:p>
            <a:pPr>
              <a:defRPr/>
            </a:pPr>
            <a:fld id="{36B5EA5A-BC32-A742-B11B-8E7414D5B535}" type="slidenum">
              <a:rPr lang="en-US"/>
              <a:t>2</a:t>
            </a:fld>
            <a:endParaRPr lang="en-US"/>
          </a:p>
        </p:txBody>
      </p:sp>
      <p:sp>
        <p:nvSpPr>
          <p:cNvPr id="5" name="TextBox 4">
            <a:extLst>
              <a:ext uri="{FF2B5EF4-FFF2-40B4-BE49-F238E27FC236}">
                <a16:creationId xmlns:a16="http://schemas.microsoft.com/office/drawing/2014/main" id="{6DF1B764-FD35-0163-E6B1-6CACA48AD85A}"/>
              </a:ext>
            </a:extLst>
          </p:cNvPr>
          <p:cNvSpPr txBox="1"/>
          <p:nvPr/>
        </p:nvSpPr>
        <p:spPr bwMode="auto">
          <a:xfrm>
            <a:off x="8544272" y="5021324"/>
            <a:ext cx="3031599" cy="323165"/>
          </a:xfrm>
          <a:prstGeom prst="rect">
            <a:avLst/>
          </a:prstGeom>
          <a:noFill/>
        </p:spPr>
        <p:txBody>
          <a:bodyPr wrap="none" rtlCol="0">
            <a:spAutoFit/>
          </a:bodyPr>
          <a:lstStyle/>
          <a:p>
            <a:r>
              <a:rPr lang="en-US" sz="1500" i="1" dirty="0"/>
              <a:t>BGC measurement through cycle</a:t>
            </a:r>
            <a:endParaRPr lang="en-GB" sz="1500" i="1" dirty="0"/>
          </a:p>
        </p:txBody>
      </p:sp>
      <p:sp>
        <p:nvSpPr>
          <p:cNvPr id="7" name="Date Placeholder 6">
            <a:extLst>
              <a:ext uri="{FF2B5EF4-FFF2-40B4-BE49-F238E27FC236}">
                <a16:creationId xmlns:a16="http://schemas.microsoft.com/office/drawing/2014/main" id="{4CB9D104-DA33-2FEF-7521-10CF9052FADA}"/>
              </a:ext>
            </a:extLst>
          </p:cNvPr>
          <p:cNvSpPr>
            <a:spLocks noGrp="1"/>
          </p:cNvSpPr>
          <p:nvPr>
            <p:ph type="dt" sz="half" idx="10"/>
          </p:nvPr>
        </p:nvSpPr>
        <p:spPr/>
        <p:txBody>
          <a:bodyPr/>
          <a:lstStyle/>
          <a:p>
            <a:pPr>
              <a:defRPr/>
            </a:pPr>
            <a:r>
              <a:rPr lang="en-US"/>
              <a:t>10/12/2024</a:t>
            </a:r>
          </a:p>
        </p:txBody>
      </p:sp>
      <p:sp>
        <p:nvSpPr>
          <p:cNvPr id="8" name="Footer Placeholder 7">
            <a:extLst>
              <a:ext uri="{FF2B5EF4-FFF2-40B4-BE49-F238E27FC236}">
                <a16:creationId xmlns:a16="http://schemas.microsoft.com/office/drawing/2014/main" id="{44F614EA-F1C4-A422-C8F1-249AA1064B9B}"/>
              </a:ext>
            </a:extLst>
          </p:cNvPr>
          <p:cNvSpPr>
            <a:spLocks noGrp="1"/>
          </p:cNvSpPr>
          <p:nvPr>
            <p:ph type="ftr" sz="quarter" idx="11"/>
          </p:nvPr>
        </p:nvSpPr>
        <p:spPr/>
        <p:txBody>
          <a:bodyPr/>
          <a:lstStyle/>
          <a:p>
            <a:pPr>
              <a:defRPr/>
            </a:pPr>
            <a:r>
              <a:rPr lang="en-US"/>
              <a:t>I. Ortega - Beam Instrumentation - JAPW24</a:t>
            </a:r>
          </a:p>
        </p:txBody>
      </p:sp>
    </p:spTree>
    <p:extLst>
      <p:ext uri="{BB962C8B-B14F-4D97-AF65-F5344CB8AC3E}">
        <p14:creationId xmlns:p14="http://schemas.microsoft.com/office/powerpoint/2010/main" val="282836916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8E30452A-3687-5F13-4B80-C81340279B2D}"/>
              </a:ext>
            </a:extLst>
          </p:cNvPr>
          <p:cNvSpPr>
            <a:spLocks noGrp="1"/>
          </p:cNvSpPr>
          <p:nvPr>
            <p:ph idx="1"/>
          </p:nvPr>
        </p:nvSpPr>
        <p:spPr/>
        <p:txBody>
          <a:bodyPr vert="horz" lIns="0" tIns="0" rIns="0" bIns="0" rtlCol="0" anchor="t">
            <a:noAutofit/>
          </a:bodyPr>
          <a:lstStyle/>
          <a:p>
            <a:pPr marL="285750" indent="-285750">
              <a:buChar char="•"/>
            </a:pPr>
            <a:r>
              <a:rPr lang="en-GB" sz="1200" b="0">
                <a:solidFill>
                  <a:srgbClr val="333333"/>
                </a:solidFill>
                <a:ea typeface="+mn-lt"/>
                <a:cs typeface="+mn-lt"/>
              </a:rPr>
              <a:t>More clear HWC and ISTs completion</a:t>
            </a:r>
            <a:endParaRPr lang="en-US"/>
          </a:p>
          <a:p>
            <a:pPr marL="285750" indent="-285750">
              <a:buChar char="•"/>
            </a:pPr>
            <a:r>
              <a:rPr lang="en-GB" sz="1200" b="0" dirty="0">
                <a:solidFill>
                  <a:srgbClr val="333333"/>
                </a:solidFill>
                <a:ea typeface="+mn-lt"/>
                <a:cs typeface="+mn-lt"/>
              </a:rPr>
              <a:t>XWCM spare strategy</a:t>
            </a:r>
            <a:endParaRPr lang="en-GB" dirty="0"/>
          </a:p>
          <a:p>
            <a:pPr marL="285750" indent="-285750">
              <a:buChar char="•"/>
            </a:pPr>
            <a:r>
              <a:rPr lang="en-GB" sz="1200" b="0" dirty="0">
                <a:solidFill>
                  <a:srgbClr val="333333"/>
                </a:solidFill>
                <a:ea typeface="+mn-lt"/>
                <a:cs typeface="+mn-lt"/>
              </a:rPr>
              <a:t>In case of planned </a:t>
            </a:r>
            <a:r>
              <a:rPr lang="en-GB" sz="1200" b="0" dirty="0" err="1">
                <a:solidFill>
                  <a:srgbClr val="333333"/>
                </a:solidFill>
                <a:ea typeface="+mn-lt"/>
                <a:cs typeface="+mn-lt"/>
              </a:rPr>
              <a:t>comissioning</a:t>
            </a:r>
            <a:r>
              <a:rPr lang="en-GB" sz="1200" b="0" dirty="0">
                <a:solidFill>
                  <a:srgbClr val="333333"/>
                </a:solidFill>
                <a:ea typeface="+mn-lt"/>
                <a:cs typeface="+mn-lt"/>
              </a:rPr>
              <a:t> in the weekend / days off, expert availability to be regulated.</a:t>
            </a:r>
            <a:endParaRPr lang="en-GB" dirty="0"/>
          </a:p>
          <a:p>
            <a:pPr marL="285750" indent="-285750">
              <a:buChar char="•"/>
            </a:pPr>
            <a:r>
              <a:rPr lang="en-GB" sz="1200" b="0" dirty="0">
                <a:solidFill>
                  <a:srgbClr val="333333"/>
                </a:solidFill>
                <a:ea typeface="+mn-lt"/>
                <a:cs typeface="+mn-lt"/>
              </a:rPr>
              <a:t>Strategy for intensity calibrations (include XSEC) - CCC (?)</a:t>
            </a:r>
            <a:endParaRPr lang="en-GB" dirty="0"/>
          </a:p>
          <a:p>
            <a:pPr marL="285750" indent="-285750">
              <a:buChar char="•"/>
            </a:pPr>
            <a:r>
              <a:rPr lang="en-GB" sz="1200" b="0" dirty="0">
                <a:solidFill>
                  <a:srgbClr val="333333"/>
                </a:solidFill>
                <a:ea typeface="+mn-lt"/>
                <a:cs typeface="+mn-lt"/>
              </a:rPr>
              <a:t>Test bench for CEDAR/XCET optics commissioning without beam --&gt; On EA</a:t>
            </a:r>
            <a:endParaRPr lang="en-GB" dirty="0"/>
          </a:p>
          <a:p>
            <a:pPr marL="323850" lvl="1" indent="-323850"/>
            <a:r>
              <a:rPr lang="en-GB" sz="1200" dirty="0">
                <a:solidFill>
                  <a:srgbClr val="333333"/>
                </a:solidFill>
                <a:ea typeface="+mn-lt"/>
                <a:cs typeface="+mn-lt"/>
              </a:rPr>
              <a:t>But for pressure and BI/related --&gt; SY/BI</a:t>
            </a:r>
            <a:endParaRPr lang="en-GB" dirty="0"/>
          </a:p>
          <a:p>
            <a:pPr marL="285750" indent="-285750">
              <a:buChar char="•"/>
            </a:pPr>
            <a:r>
              <a:rPr lang="en-GB" sz="1200" b="0" dirty="0">
                <a:solidFill>
                  <a:srgbClr val="333333"/>
                </a:solidFill>
                <a:ea typeface="+mn-lt"/>
                <a:cs typeface="+mn-lt"/>
              </a:rPr>
              <a:t>Operational issues with XCEDs (pressure sensors …)</a:t>
            </a:r>
            <a:endParaRPr lang="en-GB" dirty="0"/>
          </a:p>
          <a:p>
            <a:pPr marL="285750" indent="-285750">
              <a:buChar char="•"/>
            </a:pPr>
            <a:r>
              <a:rPr lang="en-GB" sz="1200" b="0" dirty="0">
                <a:solidFill>
                  <a:srgbClr val="333333"/>
                </a:solidFill>
                <a:ea typeface="+mn-lt"/>
                <a:cs typeface="+mn-lt"/>
              </a:rPr>
              <a:t>Possibility of interventions outside working hours for critical </a:t>
            </a:r>
            <a:r>
              <a:rPr lang="en-GB" sz="1200" b="0" dirty="0" err="1">
                <a:solidFill>
                  <a:srgbClr val="333333"/>
                </a:solidFill>
                <a:ea typeface="+mn-lt"/>
                <a:cs typeface="+mn-lt"/>
              </a:rPr>
              <a:t>equipments</a:t>
            </a:r>
            <a:r>
              <a:rPr lang="en-GB" sz="1200" b="0" dirty="0">
                <a:solidFill>
                  <a:srgbClr val="333333"/>
                </a:solidFill>
                <a:ea typeface="+mn-lt"/>
                <a:cs typeface="+mn-lt"/>
              </a:rPr>
              <a:t> like CEDAR or XCET that experiments rely on. Piquet service ?</a:t>
            </a:r>
            <a:endParaRPr lang="en-GB" dirty="0"/>
          </a:p>
          <a:p>
            <a:pPr marL="285750" indent="-285750">
              <a:buChar char="•"/>
            </a:pPr>
            <a:r>
              <a:rPr lang="en-GB" sz="1200" b="0" dirty="0">
                <a:solidFill>
                  <a:srgbClr val="333333"/>
                </a:solidFill>
                <a:ea typeface="+mn-lt"/>
                <a:cs typeface="+mn-lt"/>
              </a:rPr>
              <a:t>Ion Beam Instrumentation for low-energy --&gt; F. </a:t>
            </a:r>
            <a:r>
              <a:rPr lang="en-GB" sz="1200" b="0" dirty="0" err="1">
                <a:solidFill>
                  <a:srgbClr val="333333"/>
                </a:solidFill>
                <a:ea typeface="+mn-lt"/>
                <a:cs typeface="+mn-lt"/>
              </a:rPr>
              <a:t>Roncarolo</a:t>
            </a:r>
            <a:endParaRPr lang="en-GB" dirty="0" err="1"/>
          </a:p>
          <a:p>
            <a:pPr marL="285750" indent="-285750">
              <a:buChar char="•"/>
            </a:pPr>
            <a:r>
              <a:rPr lang="en-GB" sz="1200" b="0" dirty="0">
                <a:solidFill>
                  <a:srgbClr val="333333"/>
                </a:solidFill>
                <a:ea typeface="+mn-lt"/>
                <a:cs typeface="+mn-lt"/>
              </a:rPr>
              <a:t>FISCs</a:t>
            </a:r>
            <a:endParaRPr lang="en-GB" dirty="0"/>
          </a:p>
          <a:p>
            <a:endParaRPr lang="en-GB" dirty="0"/>
          </a:p>
        </p:txBody>
      </p:sp>
      <p:sp>
        <p:nvSpPr>
          <p:cNvPr id="3" name="Title 2">
            <a:extLst>
              <a:ext uri="{FF2B5EF4-FFF2-40B4-BE49-F238E27FC236}">
                <a16:creationId xmlns:a16="http://schemas.microsoft.com/office/drawing/2014/main" id="{2E752F26-2E41-35E1-6CF8-B3013ED0A821}"/>
              </a:ext>
            </a:extLst>
          </p:cNvPr>
          <p:cNvSpPr>
            <a:spLocks noGrp="1"/>
          </p:cNvSpPr>
          <p:nvPr>
            <p:ph type="title"/>
          </p:nvPr>
        </p:nvSpPr>
        <p:spPr/>
        <p:txBody>
          <a:bodyPr/>
          <a:lstStyle/>
          <a:p>
            <a:r>
              <a:rPr lang="en-GB" dirty="0">
                <a:solidFill>
                  <a:srgbClr val="333333"/>
                </a:solidFill>
              </a:rPr>
              <a:t>EA feedback to SY/BI (2024 + 2025)</a:t>
            </a:r>
            <a:endParaRPr lang="en-US"/>
          </a:p>
          <a:p>
            <a:endParaRPr lang="en-GB" dirty="0"/>
          </a:p>
        </p:txBody>
      </p:sp>
      <p:sp>
        <p:nvSpPr>
          <p:cNvPr id="4" name="Slide Number Placeholder 3">
            <a:extLst>
              <a:ext uri="{FF2B5EF4-FFF2-40B4-BE49-F238E27FC236}">
                <a16:creationId xmlns:a16="http://schemas.microsoft.com/office/drawing/2014/main" id="{A9A4205E-E719-4D7D-E174-FACEBD4EE1F6}"/>
              </a:ext>
            </a:extLst>
          </p:cNvPr>
          <p:cNvSpPr>
            <a:spLocks noGrp="1"/>
          </p:cNvSpPr>
          <p:nvPr>
            <p:ph type="sldNum" sz="quarter" idx="12"/>
          </p:nvPr>
        </p:nvSpPr>
        <p:spPr/>
        <p:txBody>
          <a:bodyPr/>
          <a:lstStyle/>
          <a:p>
            <a:pPr>
              <a:defRPr/>
            </a:pPr>
            <a:fld id="{36B5EA5A-BC32-A742-B11B-8E7414D5B535}" type="slidenum">
              <a:rPr lang="en-US"/>
              <a:t>20</a:t>
            </a:fld>
            <a:endParaRPr lang="en-US"/>
          </a:p>
        </p:txBody>
      </p:sp>
      <p:sp>
        <p:nvSpPr>
          <p:cNvPr id="5" name="Date Placeholder 4">
            <a:extLst>
              <a:ext uri="{FF2B5EF4-FFF2-40B4-BE49-F238E27FC236}">
                <a16:creationId xmlns:a16="http://schemas.microsoft.com/office/drawing/2014/main" id="{9BF9FA4C-7558-DFA1-C592-49CC535F1B68}"/>
              </a:ext>
            </a:extLst>
          </p:cNvPr>
          <p:cNvSpPr>
            <a:spLocks noGrp="1"/>
          </p:cNvSpPr>
          <p:nvPr>
            <p:ph type="dt" sz="half" idx="10"/>
          </p:nvPr>
        </p:nvSpPr>
        <p:spPr/>
        <p:txBody>
          <a:bodyPr/>
          <a:lstStyle/>
          <a:p>
            <a:pPr>
              <a:defRPr/>
            </a:pPr>
            <a:r>
              <a:rPr lang="en-US"/>
              <a:t>10/12/2024</a:t>
            </a:r>
          </a:p>
        </p:txBody>
      </p:sp>
      <p:sp>
        <p:nvSpPr>
          <p:cNvPr id="6" name="Footer Placeholder 5">
            <a:extLst>
              <a:ext uri="{FF2B5EF4-FFF2-40B4-BE49-F238E27FC236}">
                <a16:creationId xmlns:a16="http://schemas.microsoft.com/office/drawing/2014/main" id="{B8B51723-8808-822A-A273-06834294411F}"/>
              </a:ext>
            </a:extLst>
          </p:cNvPr>
          <p:cNvSpPr>
            <a:spLocks noGrp="1"/>
          </p:cNvSpPr>
          <p:nvPr>
            <p:ph type="ftr" sz="quarter" idx="11"/>
          </p:nvPr>
        </p:nvSpPr>
        <p:spPr/>
        <p:txBody>
          <a:bodyPr/>
          <a:lstStyle/>
          <a:p>
            <a:pPr>
              <a:defRPr/>
            </a:pPr>
            <a:r>
              <a:rPr lang="en-US"/>
              <a:t>I. Ortega - Beam Instrumentation - JAPW24</a:t>
            </a:r>
          </a:p>
        </p:txBody>
      </p:sp>
    </p:spTree>
    <p:extLst>
      <p:ext uri="{BB962C8B-B14F-4D97-AF65-F5344CB8AC3E}">
        <p14:creationId xmlns:p14="http://schemas.microsoft.com/office/powerpoint/2010/main" val="381367168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A3CAB5B0-8F52-8F95-B1DD-4AB627885322}"/>
              </a:ext>
            </a:extLst>
          </p:cNvPr>
          <p:cNvSpPr>
            <a:spLocks noGrp="1"/>
          </p:cNvSpPr>
          <p:nvPr>
            <p:ph type="title"/>
          </p:nvPr>
        </p:nvSpPr>
        <p:spPr>
          <a:xfrm>
            <a:off x="407988" y="373593"/>
            <a:ext cx="11376025" cy="529034"/>
          </a:xfrm>
        </p:spPr>
        <p:txBody>
          <a:bodyPr/>
          <a:lstStyle/>
          <a:p>
            <a:r>
              <a:rPr lang="en-US" sz="3200" dirty="0"/>
              <a:t>Injectors BWS Status &amp; Plans</a:t>
            </a:r>
            <a:endParaRPr lang="en-GB" sz="3200" dirty="0"/>
          </a:p>
        </p:txBody>
      </p:sp>
      <p:sp>
        <p:nvSpPr>
          <p:cNvPr id="4" name="Footer Placeholder 3">
            <a:extLst>
              <a:ext uri="{FF2B5EF4-FFF2-40B4-BE49-F238E27FC236}">
                <a16:creationId xmlns:a16="http://schemas.microsoft.com/office/drawing/2014/main" id="{4FE8E667-BC37-74D2-8E70-3E657379B844}"/>
              </a:ext>
            </a:extLst>
          </p:cNvPr>
          <p:cNvSpPr>
            <a:spLocks noGrp="1"/>
          </p:cNvSpPr>
          <p:nvPr>
            <p:ph type="ftr" sz="quarter" idx="11"/>
          </p:nvPr>
        </p:nvSpPr>
        <p:spPr/>
        <p:txBody>
          <a:bodyPr/>
          <a:lstStyle/>
          <a:p>
            <a:r>
              <a:rPr lang="en-GB"/>
              <a:t>I. Ortega - Beam Instrumentation - JAPW24</a:t>
            </a:r>
            <a:endParaRPr lang="en-GB" dirty="0"/>
          </a:p>
        </p:txBody>
      </p:sp>
      <p:pic>
        <p:nvPicPr>
          <p:cNvPr id="8" name="Picture 7">
            <a:extLst>
              <a:ext uri="{FF2B5EF4-FFF2-40B4-BE49-F238E27FC236}">
                <a16:creationId xmlns:a16="http://schemas.microsoft.com/office/drawing/2014/main" id="{5CFEB9FA-995D-BD22-4AA2-C5EBC324138E}"/>
              </a:ext>
            </a:extLst>
          </p:cNvPr>
          <p:cNvPicPr>
            <a:picLocks noChangeAspect="1"/>
          </p:cNvPicPr>
          <p:nvPr/>
        </p:nvPicPr>
        <p:blipFill>
          <a:blip r:embed="rId3"/>
          <a:stretch>
            <a:fillRect/>
          </a:stretch>
        </p:blipFill>
        <p:spPr>
          <a:xfrm>
            <a:off x="8245388" y="121387"/>
            <a:ext cx="2247701" cy="1736859"/>
          </a:xfrm>
          <a:prstGeom prst="rect">
            <a:avLst/>
          </a:prstGeom>
        </p:spPr>
      </p:pic>
      <p:sp>
        <p:nvSpPr>
          <p:cNvPr id="9" name="TextBox 8">
            <a:extLst>
              <a:ext uri="{FF2B5EF4-FFF2-40B4-BE49-F238E27FC236}">
                <a16:creationId xmlns:a16="http://schemas.microsoft.com/office/drawing/2014/main" id="{544B1234-3F31-1B8C-D13E-983DA6F3FC5F}"/>
              </a:ext>
            </a:extLst>
          </p:cNvPr>
          <p:cNvSpPr txBox="1"/>
          <p:nvPr/>
        </p:nvSpPr>
        <p:spPr>
          <a:xfrm>
            <a:off x="8714622" y="1788811"/>
            <a:ext cx="1453924" cy="153888"/>
          </a:xfrm>
          <a:prstGeom prst="rect">
            <a:avLst/>
          </a:prstGeom>
          <a:noFill/>
        </p:spPr>
        <p:txBody>
          <a:bodyPr wrap="none" lIns="0" tIns="0" rIns="0" bIns="0" rtlCol="0">
            <a:spAutoFit/>
          </a:bodyPr>
          <a:lstStyle/>
          <a:p>
            <a:pPr algn="l"/>
            <a:r>
              <a:rPr lang="en-US" sz="1000" dirty="0">
                <a:solidFill>
                  <a:srgbClr val="303030"/>
                </a:solidFill>
              </a:rPr>
              <a:t>Injector’s rotative scanner</a:t>
            </a:r>
            <a:endParaRPr lang="en-GB" sz="1000" dirty="0">
              <a:solidFill>
                <a:srgbClr val="303030"/>
              </a:solidFill>
            </a:endParaRPr>
          </a:p>
        </p:txBody>
      </p:sp>
      <p:sp>
        <p:nvSpPr>
          <p:cNvPr id="6" name="Content Placeholder 5">
            <a:extLst>
              <a:ext uri="{FF2B5EF4-FFF2-40B4-BE49-F238E27FC236}">
                <a16:creationId xmlns:a16="http://schemas.microsoft.com/office/drawing/2014/main" id="{C2CB3FA8-6B64-233D-6638-CD320D4C7F44}"/>
              </a:ext>
            </a:extLst>
          </p:cNvPr>
          <p:cNvSpPr>
            <a:spLocks noGrp="1"/>
          </p:cNvSpPr>
          <p:nvPr>
            <p:ph idx="1"/>
          </p:nvPr>
        </p:nvSpPr>
        <p:spPr>
          <a:xfrm>
            <a:off x="182367" y="1081058"/>
            <a:ext cx="5625602" cy="5156254"/>
          </a:xfrm>
        </p:spPr>
        <p:txBody>
          <a:bodyPr vert="horz" lIns="0" tIns="0" rIns="0" bIns="0" rtlCol="0" anchor="t">
            <a:noAutofit/>
          </a:bodyPr>
          <a:lstStyle/>
          <a:p>
            <a:pPr marL="0" lvl="0" indent="0">
              <a:spcBef>
                <a:spcPts val="600"/>
              </a:spcBef>
              <a:spcAft>
                <a:spcPts val="0"/>
              </a:spcAft>
              <a:buSzPts val="1000"/>
              <a:buNone/>
              <a:tabLst>
                <a:tab pos="457200" algn="l"/>
              </a:tabLst>
            </a:pPr>
            <a:r>
              <a:rPr lang="en-GB" sz="1700" dirty="0">
                <a:solidFill>
                  <a:schemeClr val="tx2"/>
                </a:solidFill>
                <a:effectLst/>
                <a:ea typeface="Times New Roman" panose="02020603050405020304" pitchFamily="18" charset="0"/>
                <a:cs typeface="Aptos" panose="020B0004020202020204" pitchFamily="34" charset="0"/>
              </a:rPr>
              <a:t>Current Status: </a:t>
            </a:r>
            <a:endParaRPr lang="en-GB" sz="1700" dirty="0">
              <a:solidFill>
                <a:schemeClr val="tx2"/>
              </a:solidFill>
              <a:ea typeface="Times New Roman" panose="02020603050405020304" pitchFamily="18" charset="0"/>
              <a:cs typeface="Aptos" panose="020B0004020202020204" pitchFamily="34" charset="0"/>
            </a:endParaRPr>
          </a:p>
          <a:p>
            <a:pPr marL="381000">
              <a:spcBef>
                <a:spcPts val="600"/>
              </a:spcBef>
              <a:spcAft>
                <a:spcPts val="0"/>
              </a:spcAft>
            </a:pPr>
            <a:r>
              <a:rPr lang="en-GB" sz="1500" b="0" dirty="0">
                <a:solidFill>
                  <a:schemeClr val="tx2"/>
                </a:solidFill>
                <a:effectLst/>
                <a:ea typeface="Times New Roman" panose="02020603050405020304" pitchFamily="18" charset="0"/>
                <a:cs typeface="Times New Roman"/>
              </a:rPr>
              <a:t>17 new rotary scanners installed in LS2: 214k scans since 2021</a:t>
            </a:r>
          </a:p>
          <a:p>
            <a:pPr marL="381000">
              <a:spcBef>
                <a:spcPts val="600"/>
              </a:spcBef>
              <a:spcAft>
                <a:spcPts val="0"/>
              </a:spcAft>
            </a:pPr>
            <a:r>
              <a:rPr lang="en-GB" sz="1500" b="0" dirty="0">
                <a:solidFill>
                  <a:schemeClr val="tx2"/>
                </a:solidFill>
                <a:effectLst/>
                <a:ea typeface="Times New Roman" panose="02020603050405020304" pitchFamily="18" charset="0"/>
                <a:cs typeface="Times New Roman"/>
              </a:rPr>
              <a:t>All features implemented –including SPS intensity limits to be fully tested in 2025</a:t>
            </a:r>
          </a:p>
          <a:p>
            <a:pPr marL="381000">
              <a:spcBef>
                <a:spcPts val="600"/>
              </a:spcBef>
              <a:spcAft>
                <a:spcPts val="0"/>
              </a:spcAft>
            </a:pPr>
            <a:r>
              <a:rPr lang="en-GB" sz="1500" b="0" dirty="0">
                <a:solidFill>
                  <a:schemeClr val="tx2"/>
                </a:solidFill>
                <a:ea typeface="Times New Roman" panose="02020603050405020304" pitchFamily="18" charset="0"/>
                <a:cs typeface="Times New Roman"/>
              </a:rPr>
              <a:t>Impedance issues covered </a:t>
            </a:r>
            <a:r>
              <a:rPr lang="en-GB" sz="1500" dirty="0">
                <a:solidFill>
                  <a:schemeClr val="tx2"/>
                </a:solidFill>
                <a:ea typeface="Times New Roman" panose="02020603050405020304" pitchFamily="18" charset="0"/>
                <a:cs typeface="Times New Roman"/>
              </a:rPr>
              <a:t>by Chiara </a:t>
            </a:r>
            <a:r>
              <a:rPr lang="en-GB" sz="1500" dirty="0" err="1">
                <a:solidFill>
                  <a:schemeClr val="tx2"/>
                </a:solidFill>
                <a:ea typeface="Times New Roman" panose="02020603050405020304" pitchFamily="18" charset="0"/>
                <a:cs typeface="Times New Roman"/>
              </a:rPr>
              <a:t>Antuono</a:t>
            </a:r>
            <a:r>
              <a:rPr lang="en-GB" sz="1500" dirty="0">
                <a:solidFill>
                  <a:schemeClr val="tx2"/>
                </a:solidFill>
                <a:ea typeface="Times New Roman" panose="02020603050405020304" pitchFamily="18" charset="0"/>
                <a:cs typeface="Times New Roman"/>
              </a:rPr>
              <a:t> on Wednesday morning</a:t>
            </a:r>
          </a:p>
          <a:p>
            <a:pPr marL="381000">
              <a:spcBef>
                <a:spcPts val="600"/>
              </a:spcBef>
              <a:spcAft>
                <a:spcPts val="0"/>
              </a:spcAft>
            </a:pPr>
            <a:endParaRPr lang="en-GB" sz="1500" b="0" dirty="0">
              <a:solidFill>
                <a:schemeClr val="tx2"/>
              </a:solidFill>
              <a:ea typeface="Times New Roman" panose="02020603050405020304" pitchFamily="18" charset="0"/>
              <a:cs typeface="Times New Roman"/>
            </a:endParaRPr>
          </a:p>
          <a:p>
            <a:pPr marL="0" lvl="0" indent="0">
              <a:spcBef>
                <a:spcPts val="600"/>
              </a:spcBef>
              <a:spcAft>
                <a:spcPts val="0"/>
              </a:spcAft>
              <a:buSzPts val="1000"/>
              <a:buNone/>
              <a:tabLst>
                <a:tab pos="457200" algn="l"/>
              </a:tabLst>
            </a:pPr>
            <a:r>
              <a:rPr lang="en-GB" sz="1700" dirty="0">
                <a:solidFill>
                  <a:schemeClr val="tx2"/>
                </a:solidFill>
                <a:effectLst/>
                <a:ea typeface="Times New Roman" panose="02020603050405020304" pitchFamily="18" charset="0"/>
                <a:cs typeface="Aptos" panose="020B0004020202020204" pitchFamily="34" charset="0"/>
              </a:rPr>
              <a:t>Main Challenge: Bearing Issues </a:t>
            </a:r>
            <a:endParaRPr lang="en-GB" sz="1700" dirty="0">
              <a:solidFill>
                <a:schemeClr val="tx2"/>
              </a:solidFill>
              <a:ea typeface="Times New Roman" panose="02020603050405020304" pitchFamily="18" charset="0"/>
              <a:cs typeface="Aptos" panose="020B0004020202020204" pitchFamily="34" charset="0"/>
            </a:endParaRPr>
          </a:p>
          <a:p>
            <a:pPr marL="381000">
              <a:spcBef>
                <a:spcPts val="600"/>
              </a:spcBef>
              <a:spcAft>
                <a:spcPts val="0"/>
              </a:spcAft>
            </a:pPr>
            <a:r>
              <a:rPr lang="en-GB" sz="1500" b="0" dirty="0">
                <a:solidFill>
                  <a:schemeClr val="tx2"/>
                </a:solidFill>
                <a:effectLst/>
                <a:ea typeface="Times New Roman" panose="02020603050405020304" pitchFamily="18" charset="0"/>
                <a:cs typeface="Times New Roman"/>
              </a:rPr>
              <a:t>Limited lifetime of the bearings –6 failures in 2024— with low impact on operation thanks to redundancy</a:t>
            </a:r>
          </a:p>
          <a:p>
            <a:pPr marL="381000">
              <a:spcBef>
                <a:spcPts val="600"/>
              </a:spcBef>
              <a:spcAft>
                <a:spcPts val="0"/>
              </a:spcAft>
            </a:pPr>
            <a:r>
              <a:rPr lang="en-GB" sz="1500" b="0" dirty="0">
                <a:solidFill>
                  <a:schemeClr val="tx2"/>
                </a:solidFill>
                <a:effectLst/>
                <a:ea typeface="Times New Roman" panose="02020603050405020304" pitchFamily="18" charset="0"/>
                <a:cs typeface="Times New Roman"/>
              </a:rPr>
              <a:t>Bearings behaviour being tested at CERN: custom solution being studied together with the supplier</a:t>
            </a:r>
          </a:p>
          <a:p>
            <a:pPr marL="381000">
              <a:spcBef>
                <a:spcPts val="600"/>
              </a:spcBef>
              <a:spcAft>
                <a:spcPts val="0"/>
              </a:spcAft>
            </a:pPr>
            <a:endParaRPr lang="en-GB" sz="1500" b="0" dirty="0">
              <a:solidFill>
                <a:schemeClr val="tx2"/>
              </a:solidFill>
              <a:effectLst/>
              <a:ea typeface="Aptos" panose="020B0004020202020204" pitchFamily="34" charset="0"/>
              <a:cs typeface="Times New Roman"/>
            </a:endParaRPr>
          </a:p>
          <a:p>
            <a:pPr marL="0" lvl="0" indent="0">
              <a:spcBef>
                <a:spcPts val="600"/>
              </a:spcBef>
              <a:spcAft>
                <a:spcPts val="0"/>
              </a:spcAft>
              <a:buSzPts val="1000"/>
              <a:buNone/>
              <a:tabLst>
                <a:tab pos="457200" algn="l"/>
              </a:tabLst>
            </a:pPr>
            <a:r>
              <a:rPr lang="en-GB" sz="1700" dirty="0">
                <a:solidFill>
                  <a:schemeClr val="tx2"/>
                </a:solidFill>
                <a:effectLst/>
                <a:ea typeface="Times New Roman" panose="02020603050405020304" pitchFamily="18" charset="0"/>
                <a:cs typeface="Aptos" panose="020B0004020202020204" pitchFamily="34" charset="0"/>
              </a:rPr>
              <a:t>YETS 24/25 Actions: </a:t>
            </a:r>
            <a:endParaRPr lang="en-GB" sz="1700" dirty="0">
              <a:solidFill>
                <a:schemeClr val="tx2"/>
              </a:solidFill>
              <a:effectLst/>
              <a:ea typeface="Aptos" panose="020B0004020202020204" pitchFamily="34" charset="0"/>
              <a:cs typeface="Aptos" panose="020B0004020202020204" pitchFamily="34" charset="0"/>
            </a:endParaRPr>
          </a:p>
          <a:p>
            <a:pPr marL="381000">
              <a:spcBef>
                <a:spcPts val="600"/>
              </a:spcBef>
              <a:spcAft>
                <a:spcPts val="0"/>
              </a:spcAft>
            </a:pPr>
            <a:r>
              <a:rPr lang="en-GB" sz="1500" b="0" dirty="0">
                <a:solidFill>
                  <a:schemeClr val="tx2"/>
                </a:solidFill>
                <a:effectLst/>
                <a:ea typeface="Times New Roman" panose="02020603050405020304" pitchFamily="18" charset="0"/>
                <a:cs typeface="Times New Roman"/>
              </a:rPr>
              <a:t>End-of-run inspection + IST procedure</a:t>
            </a:r>
          </a:p>
          <a:p>
            <a:pPr marL="381000">
              <a:spcBef>
                <a:spcPts val="600"/>
              </a:spcBef>
              <a:spcAft>
                <a:spcPts val="0"/>
              </a:spcAft>
            </a:pPr>
            <a:r>
              <a:rPr lang="en-GB" sz="1500" b="0" dirty="0">
                <a:solidFill>
                  <a:schemeClr val="tx2"/>
                </a:solidFill>
                <a:ea typeface="Aptos" panose="020B0004020202020204" pitchFamily="34" charset="0"/>
                <a:cs typeface="Times New Roman"/>
              </a:rPr>
              <a:t>Replac</a:t>
            </a:r>
            <a:r>
              <a:rPr lang="en-GB" sz="1500" b="0" dirty="0">
                <a:solidFill>
                  <a:schemeClr val="tx2"/>
                </a:solidFill>
                <a:effectLst/>
                <a:ea typeface="Times New Roman" panose="02020603050405020304" pitchFamily="18" charset="0"/>
                <a:cs typeface="Times New Roman"/>
              </a:rPr>
              <a:t>e 4 broken scanners (1xPSB, 2×CPS, 1xSPS)</a:t>
            </a:r>
            <a:endParaRPr lang="en-GB" sz="1500" b="0" dirty="0">
              <a:solidFill>
                <a:schemeClr val="tx2"/>
              </a:solidFill>
              <a:effectLst/>
              <a:ea typeface="Aptos" panose="020B0004020202020204" pitchFamily="34" charset="0"/>
              <a:cs typeface="Times New Roman"/>
            </a:endParaRPr>
          </a:p>
          <a:p>
            <a:pPr marL="342900" lvl="0" indent="-342900">
              <a:spcBef>
                <a:spcPts val="600"/>
              </a:spcBef>
              <a:spcAft>
                <a:spcPts val="0"/>
              </a:spcAft>
              <a:buSzPts val="1000"/>
              <a:buFont typeface="Symbol" panose="05050102010706020507" pitchFamily="18" charset="2"/>
              <a:buChar char=""/>
              <a:tabLst>
                <a:tab pos="457200" algn="l"/>
              </a:tabLst>
            </a:pPr>
            <a:endParaRPr lang="en-GB" sz="1700" dirty="0">
              <a:solidFill>
                <a:schemeClr val="tx2"/>
              </a:solidFill>
              <a:effectLst/>
              <a:latin typeface="Aptos"/>
              <a:ea typeface="Aptos" panose="020B0004020202020204" pitchFamily="34" charset="0"/>
              <a:cs typeface="Times New Roman"/>
            </a:endParaRPr>
          </a:p>
        </p:txBody>
      </p:sp>
      <p:pic>
        <p:nvPicPr>
          <p:cNvPr id="10" name="Picture 9" descr="A graph of different colored lines&#10;&#10;Description automatically generated">
            <a:extLst>
              <a:ext uri="{FF2B5EF4-FFF2-40B4-BE49-F238E27FC236}">
                <a16:creationId xmlns:a16="http://schemas.microsoft.com/office/drawing/2014/main" id="{AD348533-7CBE-2B47-70B8-E8491FD592BC}"/>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834743" y="2139693"/>
            <a:ext cx="6320057" cy="3722208"/>
          </a:xfrm>
          <a:prstGeom prst="rect">
            <a:avLst/>
          </a:prstGeom>
        </p:spPr>
      </p:pic>
      <p:sp>
        <p:nvSpPr>
          <p:cNvPr id="2" name="Date Placeholder 1">
            <a:extLst>
              <a:ext uri="{FF2B5EF4-FFF2-40B4-BE49-F238E27FC236}">
                <a16:creationId xmlns:a16="http://schemas.microsoft.com/office/drawing/2014/main" id="{C8782610-412D-5B0F-9434-BA7575280EA7}"/>
              </a:ext>
            </a:extLst>
          </p:cNvPr>
          <p:cNvSpPr>
            <a:spLocks noGrp="1"/>
          </p:cNvSpPr>
          <p:nvPr>
            <p:ph type="dt" sz="half" idx="10"/>
          </p:nvPr>
        </p:nvSpPr>
        <p:spPr/>
        <p:txBody>
          <a:bodyPr/>
          <a:lstStyle/>
          <a:p>
            <a:pPr>
              <a:defRPr/>
            </a:pPr>
            <a:r>
              <a:rPr lang="en-US"/>
              <a:t>10/12/2024</a:t>
            </a:r>
          </a:p>
        </p:txBody>
      </p:sp>
      <p:sp>
        <p:nvSpPr>
          <p:cNvPr id="5" name="Slide Number Placeholder 4">
            <a:extLst>
              <a:ext uri="{FF2B5EF4-FFF2-40B4-BE49-F238E27FC236}">
                <a16:creationId xmlns:a16="http://schemas.microsoft.com/office/drawing/2014/main" id="{D9ADAB98-F0D2-080F-47A1-2A4F54A2F758}"/>
              </a:ext>
            </a:extLst>
          </p:cNvPr>
          <p:cNvSpPr>
            <a:spLocks noGrp="1"/>
          </p:cNvSpPr>
          <p:nvPr>
            <p:ph type="sldNum" sz="quarter" idx="12"/>
          </p:nvPr>
        </p:nvSpPr>
        <p:spPr/>
        <p:txBody>
          <a:bodyPr/>
          <a:lstStyle/>
          <a:p>
            <a:pPr>
              <a:defRPr/>
            </a:pPr>
            <a:fld id="{36B5EA5A-BC32-A742-B11B-8E7414D5B535}" type="slidenum">
              <a:rPr lang="en-US" smtClean="0"/>
              <a:t>3</a:t>
            </a:fld>
            <a:endParaRPr lang="en-US"/>
          </a:p>
        </p:txBody>
      </p:sp>
    </p:spTree>
    <p:extLst>
      <p:ext uri="{BB962C8B-B14F-4D97-AF65-F5344CB8AC3E}">
        <p14:creationId xmlns:p14="http://schemas.microsoft.com/office/powerpoint/2010/main" val="28535579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A3CAB5B0-8F52-8F95-B1DD-4AB627885322}"/>
              </a:ext>
            </a:extLst>
          </p:cNvPr>
          <p:cNvSpPr>
            <a:spLocks noGrp="1"/>
          </p:cNvSpPr>
          <p:nvPr>
            <p:ph type="title"/>
          </p:nvPr>
        </p:nvSpPr>
        <p:spPr>
          <a:xfrm>
            <a:off x="274637" y="257821"/>
            <a:ext cx="11376025" cy="526474"/>
          </a:xfrm>
        </p:spPr>
        <p:txBody>
          <a:bodyPr/>
          <a:lstStyle/>
          <a:p>
            <a:r>
              <a:rPr lang="en-US" sz="3200" dirty="0"/>
              <a:t>LHC BWS CONS</a:t>
            </a:r>
            <a:endParaRPr lang="en-GB" sz="3200" dirty="0">
              <a:solidFill>
                <a:srgbClr val="FF0000"/>
              </a:solidFill>
            </a:endParaRPr>
          </a:p>
        </p:txBody>
      </p:sp>
      <p:sp>
        <p:nvSpPr>
          <p:cNvPr id="4" name="Footer Placeholder 3">
            <a:extLst>
              <a:ext uri="{FF2B5EF4-FFF2-40B4-BE49-F238E27FC236}">
                <a16:creationId xmlns:a16="http://schemas.microsoft.com/office/drawing/2014/main" id="{4FE8E667-BC37-74D2-8E70-3E657379B844}"/>
              </a:ext>
            </a:extLst>
          </p:cNvPr>
          <p:cNvSpPr>
            <a:spLocks noGrp="1"/>
          </p:cNvSpPr>
          <p:nvPr>
            <p:ph type="ftr" sz="quarter" idx="11"/>
          </p:nvPr>
        </p:nvSpPr>
        <p:spPr/>
        <p:txBody>
          <a:bodyPr/>
          <a:lstStyle/>
          <a:p>
            <a:r>
              <a:rPr lang="en-GB"/>
              <a:t>I. Ortega - Beam Instrumentation - JAPW24</a:t>
            </a:r>
            <a:endParaRPr lang="en-GB" dirty="0"/>
          </a:p>
        </p:txBody>
      </p:sp>
      <p:sp>
        <p:nvSpPr>
          <p:cNvPr id="5" name="Content Placeholder 4">
            <a:extLst>
              <a:ext uri="{FF2B5EF4-FFF2-40B4-BE49-F238E27FC236}">
                <a16:creationId xmlns:a16="http://schemas.microsoft.com/office/drawing/2014/main" id="{FC5AE1D9-0CE2-8310-4191-46D1EACAF4EF}"/>
              </a:ext>
            </a:extLst>
          </p:cNvPr>
          <p:cNvSpPr>
            <a:spLocks noGrp="1"/>
          </p:cNvSpPr>
          <p:nvPr>
            <p:ph idx="1"/>
          </p:nvPr>
        </p:nvSpPr>
        <p:spPr>
          <a:xfrm>
            <a:off x="181280" y="913897"/>
            <a:ext cx="4958619" cy="5321559"/>
          </a:xfrm>
          <a:solidFill>
            <a:schemeClr val="bg1"/>
          </a:solidFill>
        </p:spPr>
        <p:txBody>
          <a:bodyPr vert="horz" lIns="0" tIns="0" rIns="0" bIns="0" rtlCol="0" anchor="t">
            <a:noAutofit/>
          </a:bodyPr>
          <a:lstStyle/>
          <a:p>
            <a:pPr marL="0" lvl="0" indent="0">
              <a:spcBef>
                <a:spcPts val="600"/>
              </a:spcBef>
              <a:spcAft>
                <a:spcPts val="0"/>
              </a:spcAft>
              <a:buSzPts val="1000"/>
              <a:buNone/>
              <a:tabLst>
                <a:tab pos="457200" algn="l"/>
              </a:tabLst>
            </a:pPr>
            <a:r>
              <a:rPr lang="en-GB" sz="1600" dirty="0">
                <a:solidFill>
                  <a:schemeClr val="tx2"/>
                </a:solidFill>
                <a:effectLst/>
                <a:ea typeface="Times New Roman" panose="02020603050405020304" pitchFamily="18" charset="0"/>
                <a:cs typeface="Times New Roman"/>
              </a:rPr>
              <a:t>4 legacy </a:t>
            </a:r>
            <a:r>
              <a:rPr lang="en-GB" sz="1600" dirty="0">
                <a:solidFill>
                  <a:schemeClr val="tx2"/>
                </a:solidFill>
                <a:ea typeface="Times New Roman" panose="02020603050405020304" pitchFamily="18" charset="0"/>
                <a:cs typeface="Times New Roman"/>
              </a:rPr>
              <a:t>units</a:t>
            </a:r>
            <a:r>
              <a:rPr lang="en-GB" sz="1600" dirty="0">
                <a:solidFill>
                  <a:schemeClr val="tx2"/>
                </a:solidFill>
                <a:effectLst/>
                <a:ea typeface="Times New Roman" panose="02020603050405020304" pitchFamily="18" charset="0"/>
                <a:cs typeface="Times New Roman"/>
              </a:rPr>
              <a:t> operational (10.3k scans in 2024)</a:t>
            </a:r>
            <a:endParaRPr lang="en-GB" sz="1600" dirty="0">
              <a:solidFill>
                <a:schemeClr val="tx2"/>
              </a:solidFill>
              <a:effectLst/>
              <a:ea typeface="Aptos" panose="020B0004020202020204" pitchFamily="34" charset="0"/>
              <a:cs typeface="Times New Roman"/>
            </a:endParaRPr>
          </a:p>
          <a:p>
            <a:pPr marL="381000">
              <a:spcBef>
                <a:spcPts val="600"/>
              </a:spcBef>
              <a:spcAft>
                <a:spcPts val="0"/>
              </a:spcAft>
            </a:pPr>
            <a:r>
              <a:rPr lang="en-GB" sz="1500" b="0" dirty="0">
                <a:solidFill>
                  <a:schemeClr val="tx2"/>
                </a:solidFill>
                <a:effectLst/>
                <a:ea typeface="Times New Roman" panose="02020603050405020304" pitchFamily="18" charset="0"/>
                <a:cs typeface="Times New Roman"/>
              </a:rPr>
              <a:t>Uses obsolete electronics and old bellows</a:t>
            </a:r>
            <a:endParaRPr lang="en-GB" sz="1500" b="0" dirty="0">
              <a:solidFill>
                <a:schemeClr val="tx2"/>
              </a:solidFill>
              <a:effectLst/>
              <a:ea typeface="Aptos" panose="020B0004020202020204" pitchFamily="34" charset="0"/>
              <a:cs typeface="Times New Roman"/>
            </a:endParaRPr>
          </a:p>
          <a:p>
            <a:pPr marL="0" indent="0">
              <a:spcBef>
                <a:spcPts val="600"/>
              </a:spcBef>
              <a:spcAft>
                <a:spcPts val="0"/>
              </a:spcAft>
              <a:buSzPts val="1000"/>
              <a:buNone/>
              <a:tabLst>
                <a:tab pos="457200" algn="l"/>
              </a:tabLst>
            </a:pPr>
            <a:r>
              <a:rPr lang="en-GB" sz="1600" dirty="0">
                <a:solidFill>
                  <a:schemeClr val="tx2"/>
                </a:solidFill>
                <a:effectLst/>
                <a:ea typeface="Times New Roman" panose="02020603050405020304" pitchFamily="18" charset="0"/>
                <a:cs typeface="Aptos" panose="020B0004020202020204" pitchFamily="34" charset="0"/>
              </a:rPr>
              <a:t>4 ‘Hybrid+’ units (legacy with improved mechanics and electronics)</a:t>
            </a:r>
            <a:endParaRPr lang="en-GB" sz="1600" dirty="0">
              <a:solidFill>
                <a:schemeClr val="tx2"/>
              </a:solidFill>
              <a:effectLst/>
              <a:ea typeface="Aptos" panose="020B0004020202020204" pitchFamily="34" charset="0"/>
              <a:cs typeface="Aptos" panose="020B0004020202020204" pitchFamily="34" charset="0"/>
            </a:endParaRPr>
          </a:p>
          <a:p>
            <a:pPr marL="381000">
              <a:spcBef>
                <a:spcPts val="600"/>
              </a:spcBef>
              <a:spcAft>
                <a:spcPts val="0"/>
              </a:spcAft>
            </a:pPr>
            <a:r>
              <a:rPr lang="en-GB" sz="1500" b="0" dirty="0">
                <a:solidFill>
                  <a:schemeClr val="tx2"/>
                </a:solidFill>
                <a:ea typeface="Times New Roman" panose="02020603050405020304" pitchFamily="18" charset="0"/>
                <a:cs typeface="Times New Roman"/>
              </a:rPr>
              <a:t>&gt; </a:t>
            </a:r>
            <a:r>
              <a:rPr lang="en-GB" sz="1500" b="0" dirty="0">
                <a:solidFill>
                  <a:schemeClr val="tx2"/>
                </a:solidFill>
                <a:effectLst/>
                <a:ea typeface="Times New Roman" panose="02020603050405020304" pitchFamily="18" charset="0"/>
                <a:cs typeface="Times New Roman"/>
              </a:rPr>
              <a:t>1k scans performed by BI experts</a:t>
            </a:r>
          </a:p>
          <a:p>
            <a:pPr marL="381000">
              <a:spcBef>
                <a:spcPts val="600"/>
              </a:spcBef>
              <a:spcAft>
                <a:spcPts val="0"/>
              </a:spcAft>
            </a:pPr>
            <a:r>
              <a:rPr lang="en-GB" sz="1500" b="0" dirty="0">
                <a:solidFill>
                  <a:schemeClr val="tx2"/>
                </a:solidFill>
                <a:ea typeface="Times New Roman" panose="02020603050405020304" pitchFamily="18" charset="0"/>
                <a:cs typeface="Times New Roman"/>
              </a:rPr>
              <a:t>H</a:t>
            </a:r>
            <a:r>
              <a:rPr lang="en-GB" sz="1500" b="0" dirty="0">
                <a:solidFill>
                  <a:schemeClr val="tx2"/>
                </a:solidFill>
                <a:effectLst/>
                <a:ea typeface="Times New Roman" panose="02020603050405020304" pitchFamily="18" charset="0"/>
                <a:cs typeface="Times New Roman"/>
              </a:rPr>
              <a:t>W: Beam 1 ready for OP</a:t>
            </a:r>
            <a:r>
              <a:rPr lang="en-GB" sz="1500" b="0" dirty="0">
                <a:solidFill>
                  <a:schemeClr val="tx2"/>
                </a:solidFill>
                <a:ea typeface="Times New Roman" panose="02020603050405020304" pitchFamily="18" charset="0"/>
                <a:cs typeface="Times New Roman"/>
              </a:rPr>
              <a:t>. </a:t>
            </a:r>
            <a:r>
              <a:rPr lang="en-GB" sz="1500" b="0" dirty="0">
                <a:solidFill>
                  <a:schemeClr val="tx2"/>
                </a:solidFill>
                <a:effectLst/>
                <a:ea typeface="Times New Roman" panose="02020603050405020304" pitchFamily="18" charset="0"/>
                <a:cs typeface="Times New Roman"/>
              </a:rPr>
              <a:t>Beam 2 with DAQ issue generating ‘noisy’ profiles being investigated</a:t>
            </a:r>
          </a:p>
          <a:p>
            <a:pPr marL="381000">
              <a:spcBef>
                <a:spcPts val="600"/>
              </a:spcBef>
              <a:spcAft>
                <a:spcPts val="0"/>
              </a:spcAft>
            </a:pPr>
            <a:r>
              <a:rPr lang="en-GB" sz="1500" b="0" dirty="0">
                <a:solidFill>
                  <a:schemeClr val="tx2"/>
                </a:solidFill>
                <a:ea typeface="Aptos" panose="020B0004020202020204" pitchFamily="34" charset="0"/>
                <a:cs typeface="Times New Roman"/>
              </a:rPr>
              <a:t>SW: FESA interface ready for integration in OP application</a:t>
            </a:r>
          </a:p>
          <a:p>
            <a:pPr marL="381000">
              <a:spcBef>
                <a:spcPts val="600"/>
              </a:spcBef>
              <a:spcAft>
                <a:spcPts val="0"/>
              </a:spcAft>
            </a:pPr>
            <a:r>
              <a:rPr lang="en-GB" sz="1500" b="0" dirty="0">
                <a:solidFill>
                  <a:schemeClr val="tx2"/>
                </a:solidFill>
                <a:ea typeface="Aptos" panose="020B0004020202020204" pitchFamily="34" charset="0"/>
                <a:cs typeface="Times New Roman"/>
              </a:rPr>
              <a:t>Ensures operation up to LS3 – more cons needed for later</a:t>
            </a:r>
          </a:p>
          <a:p>
            <a:pPr marL="171450" indent="-171450">
              <a:spcBef>
                <a:spcPts val="600"/>
              </a:spcBef>
              <a:spcAft>
                <a:spcPts val="0"/>
              </a:spcAft>
              <a:buSzPts val="1000"/>
              <a:buNone/>
              <a:tabLst>
                <a:tab pos="0" algn="l"/>
              </a:tabLst>
            </a:pPr>
            <a:r>
              <a:rPr lang="en-GB" sz="1600" dirty="0">
                <a:solidFill>
                  <a:schemeClr val="tx2"/>
                </a:solidFill>
                <a:effectLst/>
                <a:ea typeface="Aptos" panose="020B0004020202020204" pitchFamily="34" charset="0"/>
                <a:cs typeface="Times New Roman"/>
              </a:rPr>
              <a:t>Lots of efforts on new generation of linear BWS</a:t>
            </a:r>
            <a:endParaRPr lang="en-GB" sz="1600" dirty="0">
              <a:solidFill>
                <a:schemeClr val="tx2"/>
              </a:solidFill>
              <a:effectLst/>
              <a:ea typeface="Aptos" panose="020B0004020202020204" pitchFamily="34" charset="0"/>
              <a:cs typeface="Aptos" panose="020B0004020202020204" pitchFamily="34" charset="0"/>
            </a:endParaRPr>
          </a:p>
          <a:p>
            <a:pPr marL="0" indent="0">
              <a:spcBef>
                <a:spcPts val="600"/>
              </a:spcBef>
              <a:spcAft>
                <a:spcPts val="0"/>
              </a:spcAft>
              <a:buNone/>
            </a:pPr>
            <a:endParaRPr lang="en-GB" sz="500" dirty="0">
              <a:solidFill>
                <a:schemeClr val="tx2"/>
              </a:solidFill>
              <a:effectLst/>
              <a:ea typeface="Aptos" panose="020B0004020202020204" pitchFamily="34" charset="0"/>
              <a:cs typeface="Aptos" panose="020B0004020202020204" pitchFamily="34" charset="0"/>
            </a:endParaRPr>
          </a:p>
          <a:p>
            <a:pPr marL="0" lvl="0" indent="0">
              <a:spcBef>
                <a:spcPts val="600"/>
              </a:spcBef>
              <a:spcAft>
                <a:spcPts val="0"/>
              </a:spcAft>
              <a:buSzPts val="1000"/>
              <a:buNone/>
              <a:tabLst>
                <a:tab pos="457200" algn="l"/>
              </a:tabLst>
            </a:pPr>
            <a:r>
              <a:rPr lang="en-GB" sz="1600" dirty="0">
                <a:solidFill>
                  <a:schemeClr val="tx2"/>
                </a:solidFill>
                <a:effectLst/>
                <a:ea typeface="Times New Roman" panose="02020603050405020304" pitchFamily="18" charset="0"/>
                <a:cs typeface="Aptos" panose="020B0004020202020204" pitchFamily="34" charset="0"/>
              </a:rPr>
              <a:t>YETS 24/25: </a:t>
            </a:r>
          </a:p>
          <a:p>
            <a:pPr>
              <a:spcBef>
                <a:spcPts val="600"/>
              </a:spcBef>
              <a:spcAft>
                <a:spcPts val="0"/>
              </a:spcAft>
              <a:buSzPts val="1000"/>
              <a:buFont typeface="Symbol" panose="05050102010706020507" pitchFamily="18" charset="2"/>
              <a:buChar char=""/>
              <a:tabLst>
                <a:tab pos="457200" algn="l"/>
              </a:tabLst>
            </a:pPr>
            <a:r>
              <a:rPr lang="en-GB" sz="1500" b="0" dirty="0">
                <a:solidFill>
                  <a:schemeClr val="tx2"/>
                </a:solidFill>
                <a:ea typeface="Times New Roman" panose="02020603050405020304" pitchFamily="18" charset="0"/>
                <a:cs typeface="Aptos" panose="020B0004020202020204" pitchFamily="34" charset="0"/>
              </a:rPr>
              <a:t>Refurbish</a:t>
            </a:r>
            <a:r>
              <a:rPr lang="en-GB" sz="1500" b="0" dirty="0">
                <a:solidFill>
                  <a:schemeClr val="tx2"/>
                </a:solidFill>
                <a:effectLst/>
                <a:ea typeface="Times New Roman" panose="02020603050405020304" pitchFamily="18" charset="0"/>
                <a:cs typeface="Aptos" panose="020B0004020202020204" pitchFamily="34" charset="0"/>
              </a:rPr>
              <a:t> 3 Legacy scanners with improved bellows</a:t>
            </a:r>
            <a:endParaRPr lang="en-GB" sz="1500" b="0" dirty="0">
              <a:solidFill>
                <a:schemeClr val="tx2"/>
              </a:solidFill>
              <a:ea typeface="Times New Roman" panose="02020603050405020304" pitchFamily="18" charset="0"/>
              <a:cs typeface="Aptos" panose="020B0004020202020204" pitchFamily="34" charset="0"/>
            </a:endParaRPr>
          </a:p>
          <a:p>
            <a:pPr>
              <a:spcBef>
                <a:spcPts val="600"/>
              </a:spcBef>
              <a:spcAft>
                <a:spcPts val="0"/>
              </a:spcAft>
              <a:buSzPts val="1000"/>
              <a:buFont typeface="Symbol" panose="05050102010706020507" pitchFamily="18" charset="2"/>
              <a:buChar char=""/>
              <a:tabLst>
                <a:tab pos="457200" algn="l"/>
              </a:tabLst>
            </a:pPr>
            <a:r>
              <a:rPr lang="en-GB" sz="1500" b="0" dirty="0">
                <a:solidFill>
                  <a:schemeClr val="tx2"/>
                </a:solidFill>
                <a:effectLst/>
                <a:ea typeface="Times New Roman" panose="02020603050405020304" pitchFamily="18" charset="0"/>
                <a:cs typeface="Aptos" panose="020B0004020202020204" pitchFamily="34" charset="0"/>
              </a:rPr>
              <a:t>Fix Beam 2 Hybrid+ issue (likely related to DAQ FW)</a:t>
            </a:r>
          </a:p>
          <a:p>
            <a:pPr>
              <a:spcBef>
                <a:spcPts val="600"/>
              </a:spcBef>
              <a:spcAft>
                <a:spcPts val="0"/>
              </a:spcAft>
              <a:buSzPts val="1000"/>
              <a:buFont typeface="Symbol" panose="05050102010706020507" pitchFamily="18" charset="2"/>
              <a:buChar char=""/>
              <a:tabLst>
                <a:tab pos="457200" algn="l"/>
              </a:tabLst>
            </a:pPr>
            <a:r>
              <a:rPr lang="en-GB" sz="1500" b="0" dirty="0">
                <a:solidFill>
                  <a:schemeClr val="tx2"/>
                </a:solidFill>
                <a:effectLst/>
                <a:ea typeface="Aptos" panose="020B0004020202020204" pitchFamily="34" charset="0"/>
                <a:cs typeface="Aptos" panose="020B0004020202020204" pitchFamily="34" charset="0"/>
              </a:rPr>
              <a:t>HW and Beam commissioning by BI experts. Plan: </a:t>
            </a:r>
            <a:r>
              <a:rPr lang="en-GB" sz="1500" b="0" dirty="0">
                <a:solidFill>
                  <a:schemeClr val="tx2"/>
                </a:solidFill>
                <a:effectLst/>
                <a:ea typeface="Aptos" panose="020B0004020202020204" pitchFamily="34" charset="0"/>
                <a:cs typeface="Aptos" panose="020B0004020202020204" pitchFamily="34" charset="0"/>
                <a:sym typeface="Wingdings" panose="05000000000000000000" pitchFamily="2" charset="2"/>
              </a:rPr>
              <a:t> handover to OP 4 Hybrid+ after commissioning</a:t>
            </a:r>
          </a:p>
          <a:p>
            <a:pPr marL="0" indent="0">
              <a:spcBef>
                <a:spcPts val="600"/>
              </a:spcBef>
              <a:spcAft>
                <a:spcPts val="0"/>
              </a:spcAft>
              <a:buSzPts val="1000"/>
              <a:buNone/>
              <a:tabLst>
                <a:tab pos="457200" algn="l"/>
              </a:tabLst>
            </a:pPr>
            <a:endParaRPr lang="en-GB" sz="500" b="0" dirty="0">
              <a:solidFill>
                <a:schemeClr val="tx2"/>
              </a:solidFill>
              <a:effectLst/>
              <a:ea typeface="Aptos" panose="020B0004020202020204" pitchFamily="34" charset="0"/>
              <a:cs typeface="Aptos" panose="020B0004020202020204" pitchFamily="34" charset="0"/>
            </a:endParaRPr>
          </a:p>
          <a:p>
            <a:pPr marL="0" lvl="0" indent="0">
              <a:spcBef>
                <a:spcPts val="600"/>
              </a:spcBef>
              <a:spcAft>
                <a:spcPts val="0"/>
              </a:spcAft>
              <a:buSzPts val="1000"/>
              <a:buNone/>
              <a:tabLst>
                <a:tab pos="457200" algn="l"/>
              </a:tabLst>
            </a:pPr>
            <a:r>
              <a:rPr lang="en-GB" sz="1600" dirty="0">
                <a:solidFill>
                  <a:schemeClr val="tx2"/>
                </a:solidFill>
                <a:effectLst/>
                <a:ea typeface="Times New Roman" panose="02020603050405020304" pitchFamily="18" charset="0"/>
                <a:cs typeface="Aptos" panose="020B0004020202020204" pitchFamily="34" charset="0"/>
              </a:rPr>
              <a:t>YETS 25/26: </a:t>
            </a:r>
            <a:r>
              <a:rPr lang="en-GB" sz="1600" b="0" dirty="0">
                <a:solidFill>
                  <a:schemeClr val="tx2"/>
                </a:solidFill>
                <a:effectLst/>
                <a:ea typeface="Times New Roman" panose="02020603050405020304" pitchFamily="18" charset="0"/>
                <a:cs typeface="Aptos" panose="020B0004020202020204" pitchFamily="34" charset="0"/>
              </a:rPr>
              <a:t>new linear scanner prototype for beam tests in 2026 – confirm plans for LS3 CONS</a:t>
            </a:r>
            <a:endParaRPr lang="en-GB" sz="1600" dirty="0">
              <a:solidFill>
                <a:schemeClr val="tx2"/>
              </a:solidFill>
              <a:effectLst/>
              <a:ea typeface="Aptos" panose="020B0004020202020204" pitchFamily="34" charset="0"/>
              <a:cs typeface="Times New Roman"/>
            </a:endParaRPr>
          </a:p>
        </p:txBody>
      </p:sp>
      <p:pic>
        <p:nvPicPr>
          <p:cNvPr id="14" name="Picture 13">
            <a:extLst>
              <a:ext uri="{FF2B5EF4-FFF2-40B4-BE49-F238E27FC236}">
                <a16:creationId xmlns:a16="http://schemas.microsoft.com/office/drawing/2014/main" id="{61E19E1E-F641-97BE-FF70-D24247026EF0}"/>
              </a:ext>
            </a:extLst>
          </p:cNvPr>
          <p:cNvPicPr>
            <a:picLocks noChangeAspect="1"/>
          </p:cNvPicPr>
          <p:nvPr/>
        </p:nvPicPr>
        <p:blipFill>
          <a:blip r:embed="rId3"/>
          <a:stretch>
            <a:fillRect/>
          </a:stretch>
        </p:blipFill>
        <p:spPr>
          <a:xfrm>
            <a:off x="5235702" y="469600"/>
            <a:ext cx="3400870" cy="2183382"/>
          </a:xfrm>
          <a:prstGeom prst="rect">
            <a:avLst/>
          </a:prstGeom>
          <a:ln>
            <a:noFill/>
          </a:ln>
        </p:spPr>
      </p:pic>
      <p:pic>
        <p:nvPicPr>
          <p:cNvPr id="17" name="Picture 16">
            <a:extLst>
              <a:ext uri="{FF2B5EF4-FFF2-40B4-BE49-F238E27FC236}">
                <a16:creationId xmlns:a16="http://schemas.microsoft.com/office/drawing/2014/main" id="{B133A652-0768-82E4-56C8-2EE708B9CD01}"/>
              </a:ext>
            </a:extLst>
          </p:cNvPr>
          <p:cNvPicPr>
            <a:picLocks noChangeAspect="1"/>
          </p:cNvPicPr>
          <p:nvPr/>
        </p:nvPicPr>
        <p:blipFill>
          <a:blip r:embed="rId4"/>
          <a:stretch>
            <a:fillRect/>
          </a:stretch>
        </p:blipFill>
        <p:spPr>
          <a:xfrm>
            <a:off x="8696046" y="469625"/>
            <a:ext cx="3495954" cy="2189315"/>
          </a:xfrm>
          <a:prstGeom prst="rect">
            <a:avLst/>
          </a:prstGeom>
        </p:spPr>
      </p:pic>
      <p:sp>
        <p:nvSpPr>
          <p:cNvPr id="18" name="TextBox 17">
            <a:extLst>
              <a:ext uri="{FF2B5EF4-FFF2-40B4-BE49-F238E27FC236}">
                <a16:creationId xmlns:a16="http://schemas.microsoft.com/office/drawing/2014/main" id="{9857DED9-69DD-1FE8-CAD2-D4C2779CD01F}"/>
              </a:ext>
            </a:extLst>
          </p:cNvPr>
          <p:cNvSpPr txBox="1"/>
          <p:nvPr/>
        </p:nvSpPr>
        <p:spPr bwMode="auto">
          <a:xfrm>
            <a:off x="7104114" y="5408663"/>
            <a:ext cx="2228495" cy="830997"/>
          </a:xfrm>
          <a:prstGeom prst="rect">
            <a:avLst/>
          </a:prstGeom>
          <a:noFill/>
        </p:spPr>
        <p:txBody>
          <a:bodyPr wrap="none" rtlCol="0">
            <a:spAutoFit/>
          </a:bodyPr>
          <a:lstStyle/>
          <a:p>
            <a:r>
              <a:rPr lang="en-US" sz="1600" b="1" dirty="0">
                <a:solidFill>
                  <a:schemeClr val="bg1"/>
                </a:solidFill>
                <a:highlight>
                  <a:srgbClr val="000080"/>
                </a:highlight>
              </a:rPr>
              <a:t>Injection energy</a:t>
            </a:r>
          </a:p>
          <a:p>
            <a:r>
              <a:rPr lang="en-US" sz="1600" b="1" dirty="0"/>
              <a:t>&lt; +-20um in absolute</a:t>
            </a:r>
          </a:p>
          <a:p>
            <a:r>
              <a:rPr lang="en-US" sz="1600" b="1" dirty="0"/>
              <a:t>&lt; +-2%in relative </a:t>
            </a:r>
            <a:endParaRPr lang="en-GB" sz="1600" b="1" dirty="0"/>
          </a:p>
        </p:txBody>
      </p:sp>
      <p:sp>
        <p:nvSpPr>
          <p:cNvPr id="19" name="TextBox 18">
            <a:extLst>
              <a:ext uri="{FF2B5EF4-FFF2-40B4-BE49-F238E27FC236}">
                <a16:creationId xmlns:a16="http://schemas.microsoft.com/office/drawing/2014/main" id="{16F18C57-CBF4-0F97-4930-57C3016CAA5E}"/>
              </a:ext>
            </a:extLst>
          </p:cNvPr>
          <p:cNvSpPr txBox="1"/>
          <p:nvPr/>
        </p:nvSpPr>
        <p:spPr bwMode="auto">
          <a:xfrm>
            <a:off x="9644177" y="5404459"/>
            <a:ext cx="2228495" cy="830997"/>
          </a:xfrm>
          <a:prstGeom prst="rect">
            <a:avLst/>
          </a:prstGeom>
          <a:noFill/>
        </p:spPr>
        <p:txBody>
          <a:bodyPr wrap="none" rtlCol="0">
            <a:spAutoFit/>
          </a:bodyPr>
          <a:lstStyle/>
          <a:p>
            <a:r>
              <a:rPr lang="en-US" sz="1600" b="1" dirty="0">
                <a:solidFill>
                  <a:schemeClr val="bg1"/>
                </a:solidFill>
                <a:highlight>
                  <a:srgbClr val="000080"/>
                </a:highlight>
              </a:rPr>
              <a:t>Flat Top energy</a:t>
            </a:r>
          </a:p>
          <a:p>
            <a:r>
              <a:rPr lang="en-US" sz="1600" b="1" dirty="0"/>
              <a:t>&lt; +-10um in absolute</a:t>
            </a:r>
          </a:p>
          <a:p>
            <a:r>
              <a:rPr lang="en-US" sz="1600" b="1" dirty="0"/>
              <a:t>&lt; +-4 %in relative </a:t>
            </a:r>
            <a:endParaRPr lang="en-GB" sz="1600" b="1" dirty="0"/>
          </a:p>
        </p:txBody>
      </p:sp>
      <p:pic>
        <p:nvPicPr>
          <p:cNvPr id="21" name="Picture 20">
            <a:extLst>
              <a:ext uri="{FF2B5EF4-FFF2-40B4-BE49-F238E27FC236}">
                <a16:creationId xmlns:a16="http://schemas.microsoft.com/office/drawing/2014/main" id="{998FC413-B4CF-3314-41E1-A7049DD7E154}"/>
              </a:ext>
            </a:extLst>
          </p:cNvPr>
          <p:cNvPicPr>
            <a:picLocks noChangeAspect="1"/>
          </p:cNvPicPr>
          <p:nvPr/>
        </p:nvPicPr>
        <p:blipFill>
          <a:blip r:embed="rId5"/>
          <a:stretch>
            <a:fillRect/>
          </a:stretch>
        </p:blipFill>
        <p:spPr>
          <a:xfrm>
            <a:off x="7896200" y="3029879"/>
            <a:ext cx="3495954" cy="2281310"/>
          </a:xfrm>
          <a:prstGeom prst="rect">
            <a:avLst/>
          </a:prstGeom>
        </p:spPr>
      </p:pic>
      <p:sp>
        <p:nvSpPr>
          <p:cNvPr id="22" name="TextBox 21">
            <a:extLst>
              <a:ext uri="{FF2B5EF4-FFF2-40B4-BE49-F238E27FC236}">
                <a16:creationId xmlns:a16="http://schemas.microsoft.com/office/drawing/2014/main" id="{89375E1B-854D-0E14-961C-C161B6ABF9D3}"/>
              </a:ext>
            </a:extLst>
          </p:cNvPr>
          <p:cNvSpPr txBox="1"/>
          <p:nvPr/>
        </p:nvSpPr>
        <p:spPr bwMode="auto">
          <a:xfrm>
            <a:off x="5235702" y="84875"/>
            <a:ext cx="6836962" cy="369332"/>
          </a:xfrm>
          <a:prstGeom prst="rect">
            <a:avLst/>
          </a:prstGeom>
          <a:solidFill>
            <a:schemeClr val="tx1">
              <a:lumMod val="50000"/>
            </a:schemeClr>
          </a:solidFill>
        </p:spPr>
        <p:txBody>
          <a:bodyPr wrap="square" rtlCol="0">
            <a:spAutoFit/>
          </a:bodyPr>
          <a:lstStyle/>
          <a:p>
            <a:pPr algn="ctr"/>
            <a:r>
              <a:rPr lang="en-US" b="1" dirty="0">
                <a:solidFill>
                  <a:schemeClr val="bg2">
                    <a:lumMod val="90000"/>
                  </a:schemeClr>
                </a:solidFill>
              </a:rPr>
              <a:t>Sigma IN – OUT [um]</a:t>
            </a:r>
            <a:endParaRPr lang="en-GB" b="1" dirty="0">
              <a:solidFill>
                <a:schemeClr val="bg2">
                  <a:lumMod val="90000"/>
                </a:schemeClr>
              </a:solidFill>
            </a:endParaRPr>
          </a:p>
        </p:txBody>
      </p:sp>
      <p:sp>
        <p:nvSpPr>
          <p:cNvPr id="23" name="TextBox 22">
            <a:extLst>
              <a:ext uri="{FF2B5EF4-FFF2-40B4-BE49-F238E27FC236}">
                <a16:creationId xmlns:a16="http://schemas.microsoft.com/office/drawing/2014/main" id="{77D55DBC-A64A-2047-D3A4-F75DD4CFAF29}"/>
              </a:ext>
            </a:extLst>
          </p:cNvPr>
          <p:cNvSpPr txBox="1"/>
          <p:nvPr/>
        </p:nvSpPr>
        <p:spPr bwMode="auto">
          <a:xfrm>
            <a:off x="6384032" y="1164640"/>
            <a:ext cx="979755" cy="369332"/>
          </a:xfrm>
          <a:prstGeom prst="rect">
            <a:avLst/>
          </a:prstGeom>
          <a:solidFill>
            <a:srgbClr val="0033CC"/>
          </a:solidFill>
          <a:ln>
            <a:solidFill>
              <a:srgbClr val="0033CC"/>
            </a:solidFill>
          </a:ln>
        </p:spPr>
        <p:txBody>
          <a:bodyPr wrap="none" rtlCol="0">
            <a:spAutoFit/>
          </a:bodyPr>
          <a:lstStyle/>
          <a:p>
            <a:r>
              <a:rPr lang="en-US" b="1" dirty="0">
                <a:solidFill>
                  <a:schemeClr val="bg2">
                    <a:lumMod val="90000"/>
                  </a:schemeClr>
                </a:solidFill>
              </a:rPr>
              <a:t>Legacy</a:t>
            </a:r>
            <a:endParaRPr lang="en-GB" b="1" dirty="0">
              <a:solidFill>
                <a:schemeClr val="bg2">
                  <a:lumMod val="90000"/>
                </a:schemeClr>
              </a:solidFill>
            </a:endParaRPr>
          </a:p>
        </p:txBody>
      </p:sp>
      <p:sp>
        <p:nvSpPr>
          <p:cNvPr id="25" name="TextBox 24">
            <a:extLst>
              <a:ext uri="{FF2B5EF4-FFF2-40B4-BE49-F238E27FC236}">
                <a16:creationId xmlns:a16="http://schemas.microsoft.com/office/drawing/2014/main" id="{421918DE-964F-30EA-2F05-09F32CE0B643}"/>
              </a:ext>
            </a:extLst>
          </p:cNvPr>
          <p:cNvSpPr txBox="1"/>
          <p:nvPr/>
        </p:nvSpPr>
        <p:spPr bwMode="auto">
          <a:xfrm>
            <a:off x="9921657" y="1164640"/>
            <a:ext cx="1050288" cy="369332"/>
          </a:xfrm>
          <a:prstGeom prst="rect">
            <a:avLst/>
          </a:prstGeom>
          <a:solidFill>
            <a:srgbClr val="0033CC"/>
          </a:solidFill>
          <a:ln>
            <a:solidFill>
              <a:srgbClr val="0033CC"/>
            </a:solidFill>
          </a:ln>
        </p:spPr>
        <p:txBody>
          <a:bodyPr wrap="none" rtlCol="0">
            <a:spAutoFit/>
          </a:bodyPr>
          <a:lstStyle/>
          <a:p>
            <a:r>
              <a:rPr lang="en-US" b="1" dirty="0">
                <a:solidFill>
                  <a:schemeClr val="bg2">
                    <a:lumMod val="90000"/>
                  </a:schemeClr>
                </a:solidFill>
              </a:rPr>
              <a:t>Hybrid+</a:t>
            </a:r>
            <a:endParaRPr lang="en-GB" b="1" dirty="0">
              <a:solidFill>
                <a:schemeClr val="bg2">
                  <a:lumMod val="90000"/>
                </a:schemeClr>
              </a:solidFill>
            </a:endParaRPr>
          </a:p>
        </p:txBody>
      </p:sp>
      <p:sp>
        <p:nvSpPr>
          <p:cNvPr id="26" name="TextBox 25">
            <a:extLst>
              <a:ext uri="{FF2B5EF4-FFF2-40B4-BE49-F238E27FC236}">
                <a16:creationId xmlns:a16="http://schemas.microsoft.com/office/drawing/2014/main" id="{196678F4-F736-23C6-59A7-3D1F683A3122}"/>
              </a:ext>
            </a:extLst>
          </p:cNvPr>
          <p:cNvSpPr txBox="1"/>
          <p:nvPr/>
        </p:nvSpPr>
        <p:spPr bwMode="auto">
          <a:xfrm>
            <a:off x="5591944" y="570166"/>
            <a:ext cx="463588" cy="307777"/>
          </a:xfrm>
          <a:prstGeom prst="rect">
            <a:avLst/>
          </a:prstGeom>
          <a:solidFill>
            <a:schemeClr val="tx1">
              <a:lumMod val="50000"/>
            </a:schemeClr>
          </a:solidFill>
        </p:spPr>
        <p:txBody>
          <a:bodyPr wrap="none" rtlCol="0">
            <a:spAutoFit/>
          </a:bodyPr>
          <a:lstStyle/>
          <a:p>
            <a:r>
              <a:rPr lang="en-US" sz="1400" b="1" dirty="0">
                <a:solidFill>
                  <a:schemeClr val="bg2">
                    <a:lumMod val="90000"/>
                  </a:schemeClr>
                </a:solidFill>
              </a:rPr>
              <a:t>INJ</a:t>
            </a:r>
            <a:endParaRPr lang="en-GB" sz="1400" b="1" dirty="0">
              <a:solidFill>
                <a:schemeClr val="bg2">
                  <a:lumMod val="90000"/>
                </a:schemeClr>
              </a:solidFill>
            </a:endParaRPr>
          </a:p>
        </p:txBody>
      </p:sp>
      <p:sp>
        <p:nvSpPr>
          <p:cNvPr id="27" name="TextBox 26">
            <a:extLst>
              <a:ext uri="{FF2B5EF4-FFF2-40B4-BE49-F238E27FC236}">
                <a16:creationId xmlns:a16="http://schemas.microsoft.com/office/drawing/2014/main" id="{0B567ACE-03C8-D44C-C6BD-B16D89932F76}"/>
              </a:ext>
            </a:extLst>
          </p:cNvPr>
          <p:cNvSpPr txBox="1"/>
          <p:nvPr/>
        </p:nvSpPr>
        <p:spPr bwMode="auto">
          <a:xfrm>
            <a:off x="8992814" y="570166"/>
            <a:ext cx="463588" cy="307777"/>
          </a:xfrm>
          <a:prstGeom prst="rect">
            <a:avLst/>
          </a:prstGeom>
          <a:solidFill>
            <a:schemeClr val="tx1">
              <a:lumMod val="50000"/>
            </a:schemeClr>
          </a:solidFill>
        </p:spPr>
        <p:txBody>
          <a:bodyPr wrap="none" rtlCol="0">
            <a:spAutoFit/>
          </a:bodyPr>
          <a:lstStyle/>
          <a:p>
            <a:r>
              <a:rPr lang="en-US" sz="1400" b="1" dirty="0">
                <a:solidFill>
                  <a:schemeClr val="bg2">
                    <a:lumMod val="90000"/>
                  </a:schemeClr>
                </a:solidFill>
              </a:rPr>
              <a:t>INJ</a:t>
            </a:r>
            <a:endParaRPr lang="en-GB" sz="1400" b="1" dirty="0">
              <a:solidFill>
                <a:schemeClr val="bg2">
                  <a:lumMod val="90000"/>
                </a:schemeClr>
              </a:solidFill>
            </a:endParaRPr>
          </a:p>
        </p:txBody>
      </p:sp>
      <p:sp>
        <p:nvSpPr>
          <p:cNvPr id="28" name="TextBox 27">
            <a:extLst>
              <a:ext uri="{FF2B5EF4-FFF2-40B4-BE49-F238E27FC236}">
                <a16:creationId xmlns:a16="http://schemas.microsoft.com/office/drawing/2014/main" id="{9FDDF960-D218-CBA0-7101-5FD9235AC960}"/>
              </a:ext>
            </a:extLst>
          </p:cNvPr>
          <p:cNvSpPr txBox="1"/>
          <p:nvPr/>
        </p:nvSpPr>
        <p:spPr bwMode="auto">
          <a:xfrm>
            <a:off x="7632297" y="570166"/>
            <a:ext cx="402674" cy="307777"/>
          </a:xfrm>
          <a:prstGeom prst="rect">
            <a:avLst/>
          </a:prstGeom>
          <a:solidFill>
            <a:schemeClr val="tx1">
              <a:lumMod val="50000"/>
            </a:schemeClr>
          </a:solidFill>
        </p:spPr>
        <p:txBody>
          <a:bodyPr wrap="none" rtlCol="0">
            <a:spAutoFit/>
          </a:bodyPr>
          <a:lstStyle/>
          <a:p>
            <a:r>
              <a:rPr lang="en-US" sz="1400" b="1" dirty="0">
                <a:solidFill>
                  <a:schemeClr val="bg2">
                    <a:lumMod val="90000"/>
                  </a:schemeClr>
                </a:solidFill>
              </a:rPr>
              <a:t>FT</a:t>
            </a:r>
            <a:endParaRPr lang="en-GB" sz="1400" b="1" dirty="0">
              <a:solidFill>
                <a:schemeClr val="bg2">
                  <a:lumMod val="90000"/>
                </a:schemeClr>
              </a:solidFill>
            </a:endParaRPr>
          </a:p>
        </p:txBody>
      </p:sp>
      <p:sp>
        <p:nvSpPr>
          <p:cNvPr id="29" name="TextBox 28">
            <a:extLst>
              <a:ext uri="{FF2B5EF4-FFF2-40B4-BE49-F238E27FC236}">
                <a16:creationId xmlns:a16="http://schemas.microsoft.com/office/drawing/2014/main" id="{F9656C1C-B0F8-4F16-A107-42BDECA8E17F}"/>
              </a:ext>
            </a:extLst>
          </p:cNvPr>
          <p:cNvSpPr txBox="1"/>
          <p:nvPr/>
        </p:nvSpPr>
        <p:spPr bwMode="auto">
          <a:xfrm>
            <a:off x="10606143" y="570166"/>
            <a:ext cx="402674" cy="307777"/>
          </a:xfrm>
          <a:prstGeom prst="rect">
            <a:avLst/>
          </a:prstGeom>
          <a:solidFill>
            <a:schemeClr val="tx1">
              <a:lumMod val="50000"/>
            </a:schemeClr>
          </a:solidFill>
        </p:spPr>
        <p:txBody>
          <a:bodyPr wrap="none" rtlCol="0">
            <a:spAutoFit/>
          </a:bodyPr>
          <a:lstStyle/>
          <a:p>
            <a:r>
              <a:rPr lang="en-US" sz="1400" b="1" dirty="0">
                <a:solidFill>
                  <a:schemeClr val="bg2">
                    <a:lumMod val="90000"/>
                  </a:schemeClr>
                </a:solidFill>
              </a:rPr>
              <a:t>FT</a:t>
            </a:r>
            <a:endParaRPr lang="en-GB" sz="1400" b="1" dirty="0">
              <a:solidFill>
                <a:schemeClr val="bg2">
                  <a:lumMod val="90000"/>
                </a:schemeClr>
              </a:solidFill>
            </a:endParaRPr>
          </a:p>
        </p:txBody>
      </p:sp>
      <p:sp>
        <p:nvSpPr>
          <p:cNvPr id="30" name="TextBox 29">
            <a:extLst>
              <a:ext uri="{FF2B5EF4-FFF2-40B4-BE49-F238E27FC236}">
                <a16:creationId xmlns:a16="http://schemas.microsoft.com/office/drawing/2014/main" id="{FDD78379-A118-41AF-CA4C-BA10ADA5FCD6}"/>
              </a:ext>
            </a:extLst>
          </p:cNvPr>
          <p:cNvSpPr txBox="1"/>
          <p:nvPr/>
        </p:nvSpPr>
        <p:spPr bwMode="auto">
          <a:xfrm>
            <a:off x="5403802" y="3596949"/>
            <a:ext cx="2228495" cy="954107"/>
          </a:xfrm>
          <a:prstGeom prst="rect">
            <a:avLst/>
          </a:prstGeom>
          <a:solidFill>
            <a:srgbClr val="000080"/>
          </a:solidFill>
        </p:spPr>
        <p:txBody>
          <a:bodyPr wrap="square" rtlCol="0">
            <a:spAutoFit/>
          </a:bodyPr>
          <a:lstStyle/>
          <a:p>
            <a:r>
              <a:rPr lang="en-US" sz="1400" b="1" dirty="0">
                <a:solidFill>
                  <a:schemeClr val="bg1"/>
                </a:solidFill>
              </a:rPr>
              <a:t>Hybrid+ vs Legacy comparison in beam sigma measured on same bunches</a:t>
            </a:r>
            <a:endParaRPr lang="en-GB" sz="1400" b="1" dirty="0">
              <a:solidFill>
                <a:schemeClr val="bg1"/>
              </a:solidFill>
            </a:endParaRPr>
          </a:p>
        </p:txBody>
      </p:sp>
      <p:sp>
        <p:nvSpPr>
          <p:cNvPr id="31" name="Rectangle 30">
            <a:extLst>
              <a:ext uri="{FF2B5EF4-FFF2-40B4-BE49-F238E27FC236}">
                <a16:creationId xmlns:a16="http://schemas.microsoft.com/office/drawing/2014/main" id="{AE247636-1CD1-8868-E66F-542B60793526}"/>
              </a:ext>
            </a:extLst>
          </p:cNvPr>
          <p:cNvSpPr/>
          <p:nvPr/>
        </p:nvSpPr>
        <p:spPr>
          <a:xfrm>
            <a:off x="5403802" y="2924944"/>
            <a:ext cx="6668862" cy="3361708"/>
          </a:xfrm>
          <a:prstGeom prst="rect">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Date Placeholder 1">
            <a:extLst>
              <a:ext uri="{FF2B5EF4-FFF2-40B4-BE49-F238E27FC236}">
                <a16:creationId xmlns:a16="http://schemas.microsoft.com/office/drawing/2014/main" id="{F75DABD0-38EB-81E4-4378-0D1761413A05}"/>
              </a:ext>
            </a:extLst>
          </p:cNvPr>
          <p:cNvSpPr>
            <a:spLocks noGrp="1"/>
          </p:cNvSpPr>
          <p:nvPr>
            <p:ph type="dt" sz="half" idx="10"/>
          </p:nvPr>
        </p:nvSpPr>
        <p:spPr/>
        <p:txBody>
          <a:bodyPr/>
          <a:lstStyle/>
          <a:p>
            <a:pPr>
              <a:defRPr/>
            </a:pPr>
            <a:r>
              <a:rPr lang="en-US"/>
              <a:t>10/12/2024</a:t>
            </a:r>
          </a:p>
        </p:txBody>
      </p:sp>
      <p:sp>
        <p:nvSpPr>
          <p:cNvPr id="6" name="Slide Number Placeholder 5">
            <a:extLst>
              <a:ext uri="{FF2B5EF4-FFF2-40B4-BE49-F238E27FC236}">
                <a16:creationId xmlns:a16="http://schemas.microsoft.com/office/drawing/2014/main" id="{DBE5494E-C8B2-92A6-262C-1FEE0A1ECC45}"/>
              </a:ext>
            </a:extLst>
          </p:cNvPr>
          <p:cNvSpPr>
            <a:spLocks noGrp="1"/>
          </p:cNvSpPr>
          <p:nvPr>
            <p:ph type="sldNum" sz="quarter" idx="12"/>
          </p:nvPr>
        </p:nvSpPr>
        <p:spPr/>
        <p:txBody>
          <a:bodyPr/>
          <a:lstStyle/>
          <a:p>
            <a:pPr>
              <a:defRPr/>
            </a:pPr>
            <a:fld id="{36B5EA5A-BC32-A742-B11B-8E7414D5B535}" type="slidenum">
              <a:rPr lang="en-US" smtClean="0"/>
              <a:t>4</a:t>
            </a:fld>
            <a:endParaRPr lang="en-US"/>
          </a:p>
        </p:txBody>
      </p:sp>
    </p:spTree>
    <p:extLst>
      <p:ext uri="{BB962C8B-B14F-4D97-AF65-F5344CB8AC3E}">
        <p14:creationId xmlns:p14="http://schemas.microsoft.com/office/powerpoint/2010/main" val="121802861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994A06-598E-874C-8DAE-8BAD560C1EE5}"/>
              </a:ext>
            </a:extLst>
          </p:cNvPr>
          <p:cNvSpPr>
            <a:spLocks noGrp="1"/>
          </p:cNvSpPr>
          <p:nvPr>
            <p:ph type="title"/>
          </p:nvPr>
        </p:nvSpPr>
        <p:spPr>
          <a:xfrm>
            <a:off x="417514" y="154518"/>
            <a:ext cx="11376024" cy="1065742"/>
          </a:xfrm>
        </p:spPr>
        <p:txBody>
          <a:bodyPr/>
          <a:lstStyle/>
          <a:p>
            <a:r>
              <a:rPr lang="en-US" dirty="0"/>
              <a:t>LHC Schottky </a:t>
            </a:r>
          </a:p>
        </p:txBody>
      </p:sp>
      <p:sp>
        <p:nvSpPr>
          <p:cNvPr id="3" name="Content Placeholder 2">
            <a:extLst>
              <a:ext uri="{FF2B5EF4-FFF2-40B4-BE49-F238E27FC236}">
                <a16:creationId xmlns:a16="http://schemas.microsoft.com/office/drawing/2014/main" id="{D35B2460-E934-4E4F-9D65-87CE6B6694A7}"/>
              </a:ext>
            </a:extLst>
          </p:cNvPr>
          <p:cNvSpPr>
            <a:spLocks noGrp="1"/>
          </p:cNvSpPr>
          <p:nvPr>
            <p:ph sz="half" idx="1"/>
          </p:nvPr>
        </p:nvSpPr>
        <p:spPr>
          <a:xfrm>
            <a:off x="407988" y="912858"/>
            <a:ext cx="3578572" cy="4608512"/>
          </a:xfrm>
        </p:spPr>
        <p:txBody>
          <a:bodyPr vert="horz" lIns="0" tIns="0" rIns="0" bIns="0" rtlCol="0" anchor="t">
            <a:normAutofit/>
          </a:bodyPr>
          <a:lstStyle/>
          <a:p>
            <a:pPr>
              <a:spcBef>
                <a:spcPts val="600"/>
              </a:spcBef>
              <a:spcAft>
                <a:spcPts val="0"/>
              </a:spcAft>
            </a:pPr>
            <a:r>
              <a:rPr lang="en-US" sz="1500" dirty="0"/>
              <a:t>Schottky Monitor operational!</a:t>
            </a:r>
          </a:p>
          <a:p>
            <a:pPr marL="323550" lvl="1" indent="-323850">
              <a:spcBef>
                <a:spcPts val="600"/>
              </a:spcBef>
              <a:spcAft>
                <a:spcPts val="0"/>
              </a:spcAft>
            </a:pPr>
            <a:r>
              <a:rPr lang="en-US" sz="1600" dirty="0"/>
              <a:t>Online Q' measurement with </a:t>
            </a:r>
            <a:r>
              <a:rPr lang="en-US" sz="1600" b="1" dirty="0"/>
              <a:t>proton</a:t>
            </a:r>
            <a:r>
              <a:rPr lang="en-US" sz="1600" dirty="0"/>
              <a:t> and </a:t>
            </a:r>
            <a:r>
              <a:rPr lang="en-US" sz="1600" b="1" dirty="0"/>
              <a:t>ion</a:t>
            </a:r>
            <a:r>
              <a:rPr lang="en-US" sz="1600" dirty="0"/>
              <a:t> beams</a:t>
            </a:r>
          </a:p>
          <a:p>
            <a:pPr marL="323550" lvl="1" indent="-323850">
              <a:spcBef>
                <a:spcPts val="600"/>
              </a:spcBef>
              <a:spcAft>
                <a:spcPts val="0"/>
              </a:spcAft>
            </a:pPr>
            <a:r>
              <a:rPr lang="en-US" sz="1600" dirty="0"/>
              <a:t>Displayed in OP's LHC </a:t>
            </a:r>
            <a:r>
              <a:rPr lang="en-US" sz="1600" dirty="0" err="1"/>
              <a:t>AccPit</a:t>
            </a:r>
            <a:endParaRPr lang="en-US" sz="1600" dirty="0"/>
          </a:p>
          <a:p>
            <a:pPr marL="0" lvl="1" indent="0">
              <a:spcBef>
                <a:spcPts val="600"/>
              </a:spcBef>
              <a:spcAft>
                <a:spcPts val="0"/>
              </a:spcAft>
              <a:buNone/>
            </a:pPr>
            <a:endParaRPr lang="en-US" sz="500" dirty="0"/>
          </a:p>
          <a:p>
            <a:pPr>
              <a:spcBef>
                <a:spcPts val="600"/>
              </a:spcBef>
              <a:spcAft>
                <a:spcPts val="0"/>
              </a:spcAft>
            </a:pPr>
            <a:r>
              <a:rPr lang="en-US" sz="1500" dirty="0"/>
              <a:t>Additional measurements:</a:t>
            </a:r>
          </a:p>
          <a:p>
            <a:pPr marL="323550" lvl="1" indent="-323850">
              <a:spcBef>
                <a:spcPts val="600"/>
              </a:spcBef>
              <a:spcAft>
                <a:spcPts val="0"/>
              </a:spcAft>
            </a:pPr>
            <a:r>
              <a:rPr lang="en-US" sz="1600" dirty="0" err="1"/>
              <a:t>Betatron</a:t>
            </a:r>
            <a:r>
              <a:rPr lang="en-US" sz="1600" dirty="0"/>
              <a:t> tune, RMS </a:t>
            </a:r>
            <a:r>
              <a:rPr lang="en-US" sz="1600" dirty="0" err="1"/>
              <a:t>dp</a:t>
            </a:r>
            <a:r>
              <a:rPr lang="en-US" sz="1600" dirty="0"/>
              <a:t>/p</a:t>
            </a:r>
          </a:p>
          <a:p>
            <a:pPr marL="323550" lvl="1" indent="-323850">
              <a:spcBef>
                <a:spcPts val="600"/>
              </a:spcBef>
              <a:spcAft>
                <a:spcPts val="0"/>
              </a:spcAft>
            </a:pPr>
            <a:r>
              <a:rPr lang="en-US" sz="1600" dirty="0"/>
              <a:t>Transverse emittance of </a:t>
            </a:r>
            <a:r>
              <a:rPr lang="en-US" sz="1600" b="1" dirty="0"/>
              <a:t>ion</a:t>
            </a:r>
            <a:r>
              <a:rPr lang="en-US" sz="1600" dirty="0"/>
              <a:t> bunches along the whole cycle </a:t>
            </a:r>
          </a:p>
          <a:p>
            <a:pPr marL="647700" lvl="2" indent="-323850">
              <a:spcBef>
                <a:spcPts val="600"/>
              </a:spcBef>
              <a:spcAft>
                <a:spcPts val="0"/>
              </a:spcAft>
            </a:pPr>
            <a:endParaRPr lang="en-US" sz="1500" dirty="0"/>
          </a:p>
          <a:p>
            <a:pPr lvl="2">
              <a:spcBef>
                <a:spcPts val="600"/>
              </a:spcBef>
              <a:spcAft>
                <a:spcPts val="0"/>
              </a:spcAft>
            </a:pPr>
            <a:endParaRPr lang="en-US" sz="1500" dirty="0"/>
          </a:p>
          <a:p>
            <a:pPr lvl="2">
              <a:spcBef>
                <a:spcPts val="600"/>
              </a:spcBef>
              <a:spcAft>
                <a:spcPts val="0"/>
              </a:spcAft>
            </a:pPr>
            <a:endParaRPr lang="en-US" sz="1500" dirty="0"/>
          </a:p>
          <a:p>
            <a:pPr>
              <a:spcBef>
                <a:spcPts val="600"/>
              </a:spcBef>
              <a:spcAft>
                <a:spcPts val="0"/>
              </a:spcAft>
            </a:pPr>
            <a:endParaRPr lang="en-US" sz="1500" dirty="0"/>
          </a:p>
        </p:txBody>
      </p:sp>
      <p:sp>
        <p:nvSpPr>
          <p:cNvPr id="4" name="Date Placeholder 3">
            <a:extLst>
              <a:ext uri="{FF2B5EF4-FFF2-40B4-BE49-F238E27FC236}">
                <a16:creationId xmlns:a16="http://schemas.microsoft.com/office/drawing/2014/main" id="{106C1863-12FB-D644-88C8-971502480B68}"/>
              </a:ext>
            </a:extLst>
          </p:cNvPr>
          <p:cNvSpPr>
            <a:spLocks noGrp="1"/>
          </p:cNvSpPr>
          <p:nvPr>
            <p:ph type="dt" sz="half" idx="14"/>
          </p:nvPr>
        </p:nvSpPr>
        <p:spPr/>
        <p:txBody>
          <a:bodyPr/>
          <a:lstStyle/>
          <a:p>
            <a:r>
              <a:rPr lang="en-US"/>
              <a:t>10/12/2024</a:t>
            </a:r>
          </a:p>
        </p:txBody>
      </p:sp>
      <p:pic>
        <p:nvPicPr>
          <p:cNvPr id="11" name="Picture Placeholder 10" descr="A screenshot of a computer&#10;&#10;Description automatically generated">
            <a:extLst>
              <a:ext uri="{FF2B5EF4-FFF2-40B4-BE49-F238E27FC236}">
                <a16:creationId xmlns:a16="http://schemas.microsoft.com/office/drawing/2014/main" id="{7F993A7F-930F-8411-1997-C8E9241F79AE}"/>
              </a:ext>
            </a:extLst>
          </p:cNvPr>
          <p:cNvPicPr>
            <a:picLocks noGrp="1" noChangeAspect="1"/>
          </p:cNvPicPr>
          <p:nvPr>
            <p:ph type="pic" sz="quarter" idx="18"/>
          </p:nvPr>
        </p:nvPicPr>
        <p:blipFill>
          <a:blip r:embed="rId2"/>
          <a:srcRect l="10300" t="38338" r="44876" b="19355"/>
          <a:stretch/>
        </p:blipFill>
        <p:spPr>
          <a:xfrm>
            <a:off x="5015879" y="260648"/>
            <a:ext cx="5780995" cy="2664014"/>
          </a:xfrm>
        </p:spPr>
      </p:pic>
      <p:pic>
        <p:nvPicPr>
          <p:cNvPr id="10" name="Picture 9" descr="A graph with blue and orange lines">
            <a:extLst>
              <a:ext uri="{FF2B5EF4-FFF2-40B4-BE49-F238E27FC236}">
                <a16:creationId xmlns:a16="http://schemas.microsoft.com/office/drawing/2014/main" id="{351491C9-4E73-F149-1F76-B323C92E84BF}"/>
              </a:ext>
            </a:extLst>
          </p:cNvPr>
          <p:cNvPicPr>
            <a:picLocks noChangeAspect="1"/>
          </p:cNvPicPr>
          <p:nvPr/>
        </p:nvPicPr>
        <p:blipFill>
          <a:blip r:embed="rId3"/>
          <a:srcRect l="1347" r="1347"/>
          <a:stretch/>
        </p:blipFill>
        <p:spPr>
          <a:xfrm>
            <a:off x="4514850" y="3597677"/>
            <a:ext cx="3582270" cy="2454292"/>
          </a:xfrm>
          <a:prstGeom prst="rect">
            <a:avLst/>
          </a:prstGeom>
        </p:spPr>
      </p:pic>
      <p:pic>
        <p:nvPicPr>
          <p:cNvPr id="12" name="Picture 11">
            <a:extLst>
              <a:ext uri="{FF2B5EF4-FFF2-40B4-BE49-F238E27FC236}">
                <a16:creationId xmlns:a16="http://schemas.microsoft.com/office/drawing/2014/main" id="{78D20050-5625-9A1D-B824-49301C92AE51}"/>
              </a:ext>
            </a:extLst>
          </p:cNvPr>
          <p:cNvPicPr>
            <a:picLocks noChangeAspect="1"/>
          </p:cNvPicPr>
          <p:nvPr/>
        </p:nvPicPr>
        <p:blipFill>
          <a:blip r:embed="rId4"/>
          <a:stretch>
            <a:fillRect/>
          </a:stretch>
        </p:blipFill>
        <p:spPr>
          <a:xfrm>
            <a:off x="328613" y="3733800"/>
            <a:ext cx="4029075" cy="2238375"/>
          </a:xfrm>
          <a:prstGeom prst="rect">
            <a:avLst/>
          </a:prstGeom>
        </p:spPr>
      </p:pic>
      <p:sp>
        <p:nvSpPr>
          <p:cNvPr id="14" name="Content Placeholder 2">
            <a:extLst>
              <a:ext uri="{FF2B5EF4-FFF2-40B4-BE49-F238E27FC236}">
                <a16:creationId xmlns:a16="http://schemas.microsoft.com/office/drawing/2014/main" id="{ECF99341-C28B-6DF4-F800-4EBBB5834EE3}"/>
              </a:ext>
            </a:extLst>
          </p:cNvPr>
          <p:cNvSpPr txBox="1">
            <a:spLocks/>
          </p:cNvSpPr>
          <p:nvPr/>
        </p:nvSpPr>
        <p:spPr>
          <a:xfrm>
            <a:off x="8472264" y="4728714"/>
            <a:ext cx="3860801" cy="1479336"/>
          </a:xfrm>
          <a:prstGeom prst="rect">
            <a:avLst/>
          </a:prstGeom>
        </p:spPr>
        <p:txBody>
          <a:bodyPr vert="horz" lIns="0" tIns="0" rIns="0" bIns="0" rtlCol="0" anchor="t">
            <a:normAutofit/>
          </a:bodyPr>
          <a:lstStyle>
            <a:lvl1pPr marL="0" indent="0" algn="l" defTabSz="914400" rtl="0" eaLnBrk="1" latinLnBrk="0" hangingPunct="1">
              <a:lnSpc>
                <a:spcPct val="90000"/>
              </a:lnSpc>
              <a:spcBef>
                <a:spcPts val="1000"/>
              </a:spcBef>
              <a:spcAft>
                <a:spcPct val="0"/>
              </a:spcAft>
              <a:buFont typeface="Arial"/>
              <a:buNone/>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20000"/>
              </a:lnSpc>
              <a:spcBef>
                <a:spcPts val="500"/>
              </a:spcBef>
              <a:spcAft>
                <a:spcPts val="300"/>
              </a:spcAft>
              <a:buFont typeface="Arial"/>
              <a:buChar char="•"/>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endParaRPr lang="en-US" sz="1600" dirty="0"/>
          </a:p>
          <a:p>
            <a:pPr marL="0" lvl="1" indent="0">
              <a:spcBef>
                <a:spcPts val="0"/>
              </a:spcBef>
              <a:spcAft>
                <a:spcPts val="0"/>
              </a:spcAft>
              <a:buNone/>
            </a:pPr>
            <a:r>
              <a:rPr lang="en-US" sz="1200" dirty="0"/>
              <a:t>     </a:t>
            </a:r>
            <a:r>
              <a:rPr lang="en-US" sz="1100" dirty="0"/>
              <a:t>K</a:t>
            </a:r>
            <a:r>
              <a:rPr lang="en-US" sz="1100" dirty="0">
                <a:ea typeface="+mn-lt"/>
                <a:cs typeface="+mn-lt"/>
              </a:rPr>
              <a:t>. Lasocha et al. PRAB 27 (11), 112801</a:t>
            </a:r>
            <a:endParaRPr lang="en-US" sz="1100" dirty="0"/>
          </a:p>
          <a:p>
            <a:pPr marL="0" lvl="1" indent="-323850">
              <a:spcBef>
                <a:spcPts val="0"/>
              </a:spcBef>
              <a:spcAft>
                <a:spcPts val="0"/>
              </a:spcAft>
              <a:buNone/>
            </a:pPr>
            <a:r>
              <a:rPr lang="en-US" sz="1100" dirty="0">
                <a:ea typeface="+mn-lt"/>
                <a:cs typeface="+mn-lt"/>
              </a:rPr>
              <a:t>     C. Lannoy et al.  JOI 19 (03), P03017</a:t>
            </a:r>
          </a:p>
          <a:p>
            <a:pPr marL="0" lvl="1" indent="-323850">
              <a:spcBef>
                <a:spcPts val="0"/>
              </a:spcBef>
              <a:spcAft>
                <a:spcPts val="0"/>
              </a:spcAft>
              <a:buNone/>
            </a:pPr>
            <a:r>
              <a:rPr lang="en-US" sz="1100" dirty="0">
                <a:ea typeface="+mn-lt"/>
                <a:cs typeface="+mn-lt"/>
              </a:rPr>
              <a:t>     K. Lasocha et al., IPAC 2024, WEPG30</a:t>
            </a:r>
            <a:endParaRPr lang="en-US" sz="1100" dirty="0"/>
          </a:p>
          <a:p>
            <a:pPr marL="0" lvl="1" indent="-323850">
              <a:spcBef>
                <a:spcPts val="0"/>
              </a:spcBef>
              <a:spcAft>
                <a:spcPts val="0"/>
              </a:spcAft>
              <a:buNone/>
            </a:pPr>
            <a:r>
              <a:rPr lang="en-US" sz="1100" dirty="0">
                <a:ea typeface="+mn-lt"/>
                <a:cs typeface="+mn-lt"/>
              </a:rPr>
              <a:t>     C. Lannoy et al., IPAC 2024, WEPG31</a:t>
            </a:r>
            <a:endParaRPr lang="en-US" sz="1100" dirty="0"/>
          </a:p>
          <a:p>
            <a:pPr marL="0" lvl="1" indent="-323850">
              <a:spcBef>
                <a:spcPts val="0"/>
              </a:spcBef>
              <a:spcAft>
                <a:spcPts val="0"/>
              </a:spcAft>
              <a:buNone/>
            </a:pPr>
            <a:r>
              <a:rPr lang="en-US" sz="1100" dirty="0">
                <a:ea typeface="+mn-lt"/>
                <a:cs typeface="+mn-lt"/>
              </a:rPr>
              <a:t>     C. Lannoy et al., IPAC 2024, WEPG32</a:t>
            </a:r>
            <a:endParaRPr lang="en-US" sz="1100" dirty="0"/>
          </a:p>
          <a:p>
            <a:pPr marL="0" lvl="1" indent="-323850">
              <a:spcBef>
                <a:spcPts val="0"/>
              </a:spcBef>
              <a:spcAft>
                <a:spcPts val="0"/>
              </a:spcAft>
              <a:buNone/>
            </a:pPr>
            <a:r>
              <a:rPr lang="en-US" sz="1100" dirty="0"/>
              <a:t>     M. Bradicic, </a:t>
            </a:r>
            <a:r>
              <a:rPr lang="en-US" sz="1100" dirty="0">
                <a:ea typeface="+mn-lt"/>
                <a:cs typeface="+mn-lt"/>
              </a:rPr>
              <a:t>CERN-STUDENTS-Note-2024-224</a:t>
            </a:r>
            <a:endParaRPr lang="en-US" sz="1100" dirty="0"/>
          </a:p>
        </p:txBody>
      </p:sp>
      <p:sp>
        <p:nvSpPr>
          <p:cNvPr id="5" name="Content Placeholder 2">
            <a:extLst>
              <a:ext uri="{FF2B5EF4-FFF2-40B4-BE49-F238E27FC236}">
                <a16:creationId xmlns:a16="http://schemas.microsoft.com/office/drawing/2014/main" id="{8513C5D3-1CC6-4CE0-302D-F75D01180091}"/>
              </a:ext>
            </a:extLst>
          </p:cNvPr>
          <p:cNvSpPr txBox="1">
            <a:spLocks/>
          </p:cNvSpPr>
          <p:nvPr/>
        </p:nvSpPr>
        <p:spPr>
          <a:xfrm>
            <a:off x="8682114" y="3494847"/>
            <a:ext cx="3851276" cy="1358140"/>
          </a:xfrm>
          <a:prstGeom prst="rect">
            <a:avLst/>
          </a:prstGeom>
        </p:spPr>
        <p:txBody>
          <a:bodyPr vert="horz" lIns="0" tIns="0" rIns="0" bIns="0" rtlCol="0" anchor="t">
            <a:normAutofit/>
          </a:bodyPr>
          <a:lstStyle>
            <a:lvl1pPr marL="0" indent="0" algn="l" defTabSz="914400" rtl="0" eaLnBrk="1" latinLnBrk="0" hangingPunct="1">
              <a:lnSpc>
                <a:spcPct val="90000"/>
              </a:lnSpc>
              <a:spcBef>
                <a:spcPts val="1000"/>
              </a:spcBef>
              <a:spcAft>
                <a:spcPct val="0"/>
              </a:spcAft>
              <a:buFont typeface="Arial"/>
              <a:buNone/>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20000"/>
              </a:lnSpc>
              <a:spcBef>
                <a:spcPts val="500"/>
              </a:spcBef>
              <a:spcAft>
                <a:spcPts val="300"/>
              </a:spcAft>
              <a:buFont typeface="Arial"/>
              <a:buChar char="•"/>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a:spcBef>
                <a:spcPts val="600"/>
              </a:spcBef>
              <a:spcAft>
                <a:spcPts val="0"/>
              </a:spcAft>
            </a:pPr>
            <a:r>
              <a:rPr lang="en-US" sz="1400" dirty="0"/>
              <a:t>Promising studies ongoing:</a:t>
            </a:r>
          </a:p>
          <a:p>
            <a:pPr marL="323550" lvl="1" indent="-323850">
              <a:spcBef>
                <a:spcPts val="600"/>
              </a:spcBef>
              <a:spcAft>
                <a:spcPts val="0"/>
              </a:spcAft>
            </a:pPr>
            <a:r>
              <a:rPr lang="en-US" sz="1400" dirty="0" err="1"/>
              <a:t>Betatron</a:t>
            </a:r>
            <a:r>
              <a:rPr lang="en-US" sz="1400" dirty="0"/>
              <a:t> coupling monitoring</a:t>
            </a:r>
          </a:p>
          <a:p>
            <a:pPr marL="323550" lvl="1" indent="-323850">
              <a:spcBef>
                <a:spcPts val="600"/>
              </a:spcBef>
              <a:spcAft>
                <a:spcPts val="0"/>
              </a:spcAft>
            </a:pPr>
            <a:r>
              <a:rPr lang="en-US" sz="1400" dirty="0"/>
              <a:t>More realistic Schottky theory</a:t>
            </a:r>
          </a:p>
          <a:p>
            <a:pPr marL="323550" lvl="1" indent="-323850">
              <a:spcBef>
                <a:spcPts val="600"/>
              </a:spcBef>
              <a:spcAft>
                <a:spcPts val="0"/>
              </a:spcAft>
            </a:pPr>
            <a:r>
              <a:rPr lang="en-US" sz="1400" dirty="0"/>
              <a:t>Machine-learning based analysis</a:t>
            </a:r>
          </a:p>
        </p:txBody>
      </p:sp>
      <p:cxnSp>
        <p:nvCxnSpPr>
          <p:cNvPr id="8" name="Straight Arrow Connector 7">
            <a:extLst>
              <a:ext uri="{FF2B5EF4-FFF2-40B4-BE49-F238E27FC236}">
                <a16:creationId xmlns:a16="http://schemas.microsoft.com/office/drawing/2014/main" id="{E5040D46-1FC2-4036-E266-C122B30EE1A4}"/>
              </a:ext>
            </a:extLst>
          </p:cNvPr>
          <p:cNvCxnSpPr>
            <a:cxnSpLocks/>
          </p:cNvCxnSpPr>
          <p:nvPr/>
        </p:nvCxnSpPr>
        <p:spPr>
          <a:xfrm>
            <a:off x="1441373" y="4544457"/>
            <a:ext cx="449855" cy="22951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9" name="Straight Arrow Connector 8">
            <a:extLst>
              <a:ext uri="{FF2B5EF4-FFF2-40B4-BE49-F238E27FC236}">
                <a16:creationId xmlns:a16="http://schemas.microsoft.com/office/drawing/2014/main" id="{9BD94535-6BD7-3DE3-C626-F2E4ACB238F3}"/>
              </a:ext>
            </a:extLst>
          </p:cNvPr>
          <p:cNvCxnSpPr>
            <a:cxnSpLocks/>
          </p:cNvCxnSpPr>
          <p:nvPr/>
        </p:nvCxnSpPr>
        <p:spPr>
          <a:xfrm>
            <a:off x="1584248" y="4544457"/>
            <a:ext cx="1211855" cy="29619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3" name="Straight Arrow Connector 12">
            <a:extLst>
              <a:ext uri="{FF2B5EF4-FFF2-40B4-BE49-F238E27FC236}">
                <a16:creationId xmlns:a16="http://schemas.microsoft.com/office/drawing/2014/main" id="{C6DF7FF7-3727-85B5-7D28-F03E314D9E25}"/>
              </a:ext>
            </a:extLst>
          </p:cNvPr>
          <p:cNvCxnSpPr>
            <a:cxnSpLocks/>
          </p:cNvCxnSpPr>
          <p:nvPr/>
        </p:nvCxnSpPr>
        <p:spPr>
          <a:xfrm>
            <a:off x="1679498" y="4544457"/>
            <a:ext cx="1764305" cy="29619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5" name="Straight Arrow Connector 14">
            <a:extLst>
              <a:ext uri="{FF2B5EF4-FFF2-40B4-BE49-F238E27FC236}">
                <a16:creationId xmlns:a16="http://schemas.microsoft.com/office/drawing/2014/main" id="{57E682DB-3301-03E9-FE20-A77681893964}"/>
              </a:ext>
            </a:extLst>
          </p:cNvPr>
          <p:cNvCxnSpPr>
            <a:cxnSpLocks/>
          </p:cNvCxnSpPr>
          <p:nvPr/>
        </p:nvCxnSpPr>
        <p:spPr>
          <a:xfrm flipH="1" flipV="1">
            <a:off x="5253553" y="5059725"/>
            <a:ext cx="578845" cy="40865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6" name="Straight Arrow Connector 15">
            <a:extLst>
              <a:ext uri="{FF2B5EF4-FFF2-40B4-BE49-F238E27FC236}">
                <a16:creationId xmlns:a16="http://schemas.microsoft.com/office/drawing/2014/main" id="{18E59991-80F6-8F4D-128E-1F31EA851064}"/>
              </a:ext>
            </a:extLst>
          </p:cNvPr>
          <p:cNvCxnSpPr>
            <a:cxnSpLocks/>
          </p:cNvCxnSpPr>
          <p:nvPr/>
        </p:nvCxnSpPr>
        <p:spPr>
          <a:xfrm flipH="1" flipV="1">
            <a:off x="5463103" y="4897800"/>
            <a:ext cx="1188445" cy="57058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8" name="TextBox 17">
            <a:extLst>
              <a:ext uri="{FF2B5EF4-FFF2-40B4-BE49-F238E27FC236}">
                <a16:creationId xmlns:a16="http://schemas.microsoft.com/office/drawing/2014/main" id="{BF4F1174-FEC4-371A-2EB9-EAF501080C34}"/>
              </a:ext>
            </a:extLst>
          </p:cNvPr>
          <p:cNvSpPr txBox="1"/>
          <p:nvPr/>
        </p:nvSpPr>
        <p:spPr>
          <a:xfrm>
            <a:off x="982337" y="4356482"/>
            <a:ext cx="1285875" cy="153888"/>
          </a:xfrm>
          <a:prstGeom prst="rect">
            <a:avLst/>
          </a:prstGeom>
          <a:noFill/>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p>
            <a:r>
              <a:rPr lang="en-GB" sz="1000" dirty="0"/>
              <a:t>Longitudinal blow-ups</a:t>
            </a:r>
          </a:p>
        </p:txBody>
      </p:sp>
      <p:sp>
        <p:nvSpPr>
          <p:cNvPr id="19" name="TextBox 18">
            <a:extLst>
              <a:ext uri="{FF2B5EF4-FFF2-40B4-BE49-F238E27FC236}">
                <a16:creationId xmlns:a16="http://schemas.microsoft.com/office/drawing/2014/main" id="{A4B9811D-3AC2-9735-005D-F50B6B588D7E}"/>
              </a:ext>
            </a:extLst>
          </p:cNvPr>
          <p:cNvSpPr txBox="1"/>
          <p:nvPr/>
        </p:nvSpPr>
        <p:spPr>
          <a:xfrm>
            <a:off x="5211437" y="5518532"/>
            <a:ext cx="1285875" cy="153888"/>
          </a:xfrm>
          <a:prstGeom prst="rect">
            <a:avLst/>
          </a:prstGeom>
          <a:noFill/>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p>
            <a:pPr algn="ctr"/>
            <a:r>
              <a:rPr lang="en-GB" sz="1000"/>
              <a:t>INJPHYS</a:t>
            </a:r>
            <a:endParaRPr lang="en-US"/>
          </a:p>
        </p:txBody>
      </p:sp>
      <p:sp>
        <p:nvSpPr>
          <p:cNvPr id="20" name="TextBox 19">
            <a:extLst>
              <a:ext uri="{FF2B5EF4-FFF2-40B4-BE49-F238E27FC236}">
                <a16:creationId xmlns:a16="http://schemas.microsoft.com/office/drawing/2014/main" id="{E3C9110C-C8AF-E27F-0551-B2648533F6C5}"/>
              </a:ext>
            </a:extLst>
          </p:cNvPr>
          <p:cNvSpPr txBox="1"/>
          <p:nvPr/>
        </p:nvSpPr>
        <p:spPr>
          <a:xfrm>
            <a:off x="6030586" y="5518532"/>
            <a:ext cx="1285875" cy="153888"/>
          </a:xfrm>
          <a:prstGeom prst="rect">
            <a:avLst/>
          </a:prstGeom>
          <a:noFill/>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p>
            <a:pPr algn="ctr"/>
            <a:r>
              <a:rPr lang="en-GB" sz="1000" dirty="0"/>
              <a:t>RAMP</a:t>
            </a:r>
            <a:endParaRPr lang="en-US" dirty="0"/>
          </a:p>
        </p:txBody>
      </p:sp>
      <p:sp>
        <p:nvSpPr>
          <p:cNvPr id="23" name="Footer Placeholder 22">
            <a:extLst>
              <a:ext uri="{FF2B5EF4-FFF2-40B4-BE49-F238E27FC236}">
                <a16:creationId xmlns:a16="http://schemas.microsoft.com/office/drawing/2014/main" id="{4B3FB3BF-0465-E045-DD59-3BFD9B60FDF3}"/>
              </a:ext>
            </a:extLst>
          </p:cNvPr>
          <p:cNvSpPr>
            <a:spLocks noGrp="1"/>
          </p:cNvSpPr>
          <p:nvPr>
            <p:ph type="ftr" sz="quarter" idx="15"/>
          </p:nvPr>
        </p:nvSpPr>
        <p:spPr/>
        <p:txBody>
          <a:bodyPr/>
          <a:lstStyle/>
          <a:p>
            <a:pPr>
              <a:defRPr/>
            </a:pPr>
            <a:r>
              <a:rPr lang="en-US"/>
              <a:t>I. Ortega - Beam Instrumentation - JAPW24</a:t>
            </a:r>
          </a:p>
        </p:txBody>
      </p:sp>
      <p:sp>
        <p:nvSpPr>
          <p:cNvPr id="24" name="Slide Number Placeholder 23">
            <a:extLst>
              <a:ext uri="{FF2B5EF4-FFF2-40B4-BE49-F238E27FC236}">
                <a16:creationId xmlns:a16="http://schemas.microsoft.com/office/drawing/2014/main" id="{BB9717CF-3296-4E0A-E9C3-405767634B78}"/>
              </a:ext>
            </a:extLst>
          </p:cNvPr>
          <p:cNvSpPr>
            <a:spLocks noGrp="1"/>
          </p:cNvSpPr>
          <p:nvPr>
            <p:ph type="sldNum" sz="quarter" idx="16"/>
          </p:nvPr>
        </p:nvSpPr>
        <p:spPr/>
        <p:txBody>
          <a:bodyPr/>
          <a:lstStyle/>
          <a:p>
            <a:pPr>
              <a:defRPr/>
            </a:pPr>
            <a:fld id="{36B5EA5A-BC32-A742-B11B-8E7414D5B535}" type="slidenum">
              <a:rPr lang="en-US" smtClean="0"/>
              <a:t>5</a:t>
            </a:fld>
            <a:endParaRPr lang="en-US"/>
          </a:p>
        </p:txBody>
      </p:sp>
      <p:cxnSp>
        <p:nvCxnSpPr>
          <p:cNvPr id="7" name="Straight Arrow Connector 6">
            <a:extLst>
              <a:ext uri="{FF2B5EF4-FFF2-40B4-BE49-F238E27FC236}">
                <a16:creationId xmlns:a16="http://schemas.microsoft.com/office/drawing/2014/main" id="{297B933A-1865-770D-EC7E-6CC8A128ADF1}"/>
              </a:ext>
            </a:extLst>
          </p:cNvPr>
          <p:cNvCxnSpPr/>
          <p:nvPr/>
        </p:nvCxnSpPr>
        <p:spPr>
          <a:xfrm>
            <a:off x="3575720" y="3429000"/>
            <a:ext cx="1152128" cy="30480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6344836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AAE88F4B-E7EF-8203-BB26-638614AF1E79}"/>
              </a:ext>
            </a:extLst>
          </p:cNvPr>
          <p:cNvSpPr>
            <a:spLocks noGrp="1"/>
          </p:cNvSpPr>
          <p:nvPr>
            <p:ph idx="1"/>
          </p:nvPr>
        </p:nvSpPr>
        <p:spPr>
          <a:xfrm>
            <a:off x="407988" y="1412776"/>
            <a:ext cx="11376024" cy="4104456"/>
          </a:xfrm>
        </p:spPr>
        <p:txBody>
          <a:bodyPr/>
          <a:lstStyle/>
          <a:p>
            <a:pPr>
              <a:spcBef>
                <a:spcPts val="600"/>
              </a:spcBef>
              <a:spcAft>
                <a:spcPts val="0"/>
              </a:spcAft>
            </a:pPr>
            <a:r>
              <a:rPr lang="en-US" sz="1600" dirty="0"/>
              <a:t>BSRL 2024</a:t>
            </a:r>
          </a:p>
          <a:p>
            <a:pPr marL="342900" indent="-342900">
              <a:spcBef>
                <a:spcPts val="600"/>
              </a:spcBef>
              <a:spcAft>
                <a:spcPts val="0"/>
              </a:spcAft>
              <a:buFontTx/>
              <a:buChar char="-"/>
            </a:pPr>
            <a:r>
              <a:rPr lang="en-US" sz="1600" b="0" dirty="0"/>
              <a:t>DAQ (TDC) failures: new TDC family being procured</a:t>
            </a:r>
          </a:p>
          <a:p>
            <a:pPr marL="342900" indent="-342900">
              <a:spcBef>
                <a:spcPts val="600"/>
              </a:spcBef>
              <a:spcAft>
                <a:spcPts val="0"/>
              </a:spcAft>
              <a:buFontTx/>
              <a:buChar char="-"/>
            </a:pPr>
            <a:r>
              <a:rPr lang="en-GB" sz="1600" b="0" dirty="0"/>
              <a:t>Degradation of signal on B1 due to limitation in collection options. Should be fixed during YETS 24</a:t>
            </a:r>
          </a:p>
          <a:p>
            <a:pPr>
              <a:spcBef>
                <a:spcPts val="600"/>
              </a:spcBef>
              <a:spcAft>
                <a:spcPts val="0"/>
              </a:spcAft>
            </a:pPr>
            <a:endParaRPr lang="en-GB" sz="1600" b="0" dirty="0"/>
          </a:p>
          <a:p>
            <a:pPr>
              <a:spcBef>
                <a:spcPts val="600"/>
              </a:spcBef>
              <a:spcAft>
                <a:spcPts val="0"/>
              </a:spcAft>
            </a:pPr>
            <a:r>
              <a:rPr lang="en-US" sz="1600" dirty="0"/>
              <a:t>BRAN</a:t>
            </a:r>
            <a:r>
              <a:rPr lang="en-US" sz="1600" b="0" dirty="0"/>
              <a:t> </a:t>
            </a:r>
          </a:p>
          <a:p>
            <a:pPr marL="285750" indent="-285750">
              <a:spcBef>
                <a:spcPts val="600"/>
              </a:spcBef>
              <a:spcAft>
                <a:spcPts val="0"/>
              </a:spcAft>
              <a:buFontTx/>
              <a:buChar char="-"/>
            </a:pPr>
            <a:r>
              <a:rPr lang="en-US" sz="1600" b="0" dirty="0" err="1"/>
              <a:t>Motorisation</a:t>
            </a:r>
            <a:r>
              <a:rPr lang="en-US" sz="1600" b="0" dirty="0"/>
              <a:t> issues under study, fix planned for LS3</a:t>
            </a:r>
          </a:p>
          <a:p>
            <a:pPr marL="285750" indent="-285750">
              <a:spcBef>
                <a:spcPts val="600"/>
              </a:spcBef>
              <a:spcAft>
                <a:spcPts val="0"/>
              </a:spcAft>
              <a:buFontTx/>
              <a:buChar char="-"/>
            </a:pPr>
            <a:r>
              <a:rPr lang="en-US" sz="1600" b="0" dirty="0"/>
              <a:t>Improve calibration by performing systematic checks</a:t>
            </a:r>
          </a:p>
          <a:p>
            <a:pPr>
              <a:spcBef>
                <a:spcPts val="600"/>
              </a:spcBef>
              <a:spcAft>
                <a:spcPts val="0"/>
              </a:spcAft>
            </a:pPr>
            <a:endParaRPr lang="en-US" sz="1600" dirty="0"/>
          </a:p>
          <a:p>
            <a:pPr>
              <a:spcBef>
                <a:spcPts val="600"/>
              </a:spcBef>
              <a:spcAft>
                <a:spcPts val="0"/>
              </a:spcAft>
            </a:pPr>
            <a:r>
              <a:rPr lang="en-US" sz="1600" dirty="0"/>
              <a:t>BLMs</a:t>
            </a:r>
          </a:p>
          <a:p>
            <a:pPr marL="285750" indent="-285750">
              <a:spcBef>
                <a:spcPts val="600"/>
              </a:spcBef>
              <a:spcAft>
                <a:spcPts val="0"/>
              </a:spcAft>
              <a:buFontTx/>
              <a:buChar char="-"/>
            </a:pPr>
            <a:r>
              <a:rPr lang="en-US" sz="1600" b="0" dirty="0"/>
              <a:t>Very good availability – keeps improving since LS2</a:t>
            </a:r>
          </a:p>
          <a:p>
            <a:pPr marL="285750" indent="-285750">
              <a:spcBef>
                <a:spcPts val="600"/>
              </a:spcBef>
              <a:spcAft>
                <a:spcPts val="0"/>
              </a:spcAft>
              <a:buFontTx/>
              <a:buChar char="-"/>
            </a:pPr>
            <a:r>
              <a:rPr lang="en-US" sz="1600" b="0" dirty="0"/>
              <a:t>Several injection issues – more information on Sofia </a:t>
            </a:r>
            <a:r>
              <a:rPr lang="en-US" sz="1600" b="0" dirty="0" err="1"/>
              <a:t>Kostoglou’s</a:t>
            </a:r>
            <a:r>
              <a:rPr lang="en-US" sz="1600" b="0" dirty="0"/>
              <a:t> presentation on Wednesday morning</a:t>
            </a:r>
          </a:p>
          <a:p>
            <a:pPr marL="285750" indent="-285750">
              <a:spcBef>
                <a:spcPts val="600"/>
              </a:spcBef>
              <a:spcAft>
                <a:spcPts val="0"/>
              </a:spcAft>
              <a:buFontTx/>
              <a:buChar char="-"/>
            </a:pPr>
            <a:r>
              <a:rPr lang="en-US" sz="1600" b="0" dirty="0"/>
              <a:t>Extensive work on thresholds</a:t>
            </a:r>
          </a:p>
          <a:p>
            <a:pPr marL="285750" indent="-285750">
              <a:spcBef>
                <a:spcPts val="600"/>
              </a:spcBef>
              <a:spcAft>
                <a:spcPts val="0"/>
              </a:spcAft>
              <a:buFontTx/>
              <a:buChar char="-"/>
            </a:pPr>
            <a:endParaRPr lang="en-US" sz="1600" b="0" dirty="0"/>
          </a:p>
          <a:p>
            <a:pPr>
              <a:spcBef>
                <a:spcPts val="600"/>
              </a:spcBef>
              <a:spcAft>
                <a:spcPts val="0"/>
              </a:spcAft>
            </a:pPr>
            <a:endParaRPr lang="en-US" sz="1600" b="0" dirty="0"/>
          </a:p>
          <a:p>
            <a:pPr>
              <a:spcBef>
                <a:spcPts val="600"/>
              </a:spcBef>
              <a:spcAft>
                <a:spcPts val="0"/>
              </a:spcAft>
            </a:pPr>
            <a:endParaRPr lang="en-US" sz="1600" b="0" dirty="0"/>
          </a:p>
          <a:p>
            <a:pPr>
              <a:spcBef>
                <a:spcPts val="600"/>
              </a:spcBef>
              <a:spcAft>
                <a:spcPts val="0"/>
              </a:spcAft>
            </a:pPr>
            <a:endParaRPr lang="en-GB" sz="1600" b="0" dirty="0"/>
          </a:p>
        </p:txBody>
      </p:sp>
      <p:sp>
        <p:nvSpPr>
          <p:cNvPr id="3" name="Title 2">
            <a:extLst>
              <a:ext uri="{FF2B5EF4-FFF2-40B4-BE49-F238E27FC236}">
                <a16:creationId xmlns:a16="http://schemas.microsoft.com/office/drawing/2014/main" id="{842B06AA-A1A6-A71E-4C5E-9029099BC00A}"/>
              </a:ext>
            </a:extLst>
          </p:cNvPr>
          <p:cNvSpPr>
            <a:spLocks noGrp="1"/>
          </p:cNvSpPr>
          <p:nvPr>
            <p:ph type="title"/>
          </p:nvPr>
        </p:nvSpPr>
        <p:spPr/>
        <p:txBody>
          <a:bodyPr/>
          <a:lstStyle/>
          <a:p>
            <a:r>
              <a:rPr lang="en-US" sz="3200" dirty="0"/>
              <a:t>Other LHC Diagnostics</a:t>
            </a:r>
            <a:endParaRPr lang="en-GB" sz="3200" dirty="0"/>
          </a:p>
        </p:txBody>
      </p:sp>
      <p:sp>
        <p:nvSpPr>
          <p:cNvPr id="4" name="Slide Number Placeholder 3">
            <a:extLst>
              <a:ext uri="{FF2B5EF4-FFF2-40B4-BE49-F238E27FC236}">
                <a16:creationId xmlns:a16="http://schemas.microsoft.com/office/drawing/2014/main" id="{A1F97110-72D7-B5E9-79DA-27822F91890E}"/>
              </a:ext>
            </a:extLst>
          </p:cNvPr>
          <p:cNvSpPr>
            <a:spLocks noGrp="1"/>
          </p:cNvSpPr>
          <p:nvPr>
            <p:ph type="sldNum" sz="quarter" idx="12"/>
          </p:nvPr>
        </p:nvSpPr>
        <p:spPr/>
        <p:txBody>
          <a:bodyPr/>
          <a:lstStyle/>
          <a:p>
            <a:pPr>
              <a:defRPr/>
            </a:pPr>
            <a:fld id="{36B5EA5A-BC32-A742-B11B-8E7414D5B535}" type="slidenum">
              <a:rPr lang="en-US" smtClean="0"/>
              <a:t>6</a:t>
            </a:fld>
            <a:endParaRPr lang="en-US"/>
          </a:p>
        </p:txBody>
      </p:sp>
      <p:sp>
        <p:nvSpPr>
          <p:cNvPr id="5" name="Date Placeholder 4">
            <a:extLst>
              <a:ext uri="{FF2B5EF4-FFF2-40B4-BE49-F238E27FC236}">
                <a16:creationId xmlns:a16="http://schemas.microsoft.com/office/drawing/2014/main" id="{6761C083-1A20-04B9-AD9D-7FAC550431E4}"/>
              </a:ext>
            </a:extLst>
          </p:cNvPr>
          <p:cNvSpPr>
            <a:spLocks noGrp="1"/>
          </p:cNvSpPr>
          <p:nvPr>
            <p:ph type="dt" sz="half" idx="10"/>
          </p:nvPr>
        </p:nvSpPr>
        <p:spPr/>
        <p:txBody>
          <a:bodyPr/>
          <a:lstStyle/>
          <a:p>
            <a:pPr>
              <a:defRPr/>
            </a:pPr>
            <a:r>
              <a:rPr lang="en-US"/>
              <a:t>10/12/2024</a:t>
            </a:r>
          </a:p>
        </p:txBody>
      </p:sp>
      <p:sp>
        <p:nvSpPr>
          <p:cNvPr id="6" name="Footer Placeholder 5">
            <a:extLst>
              <a:ext uri="{FF2B5EF4-FFF2-40B4-BE49-F238E27FC236}">
                <a16:creationId xmlns:a16="http://schemas.microsoft.com/office/drawing/2014/main" id="{C0BEA468-1D5E-5409-B2DF-3AADB8006156}"/>
              </a:ext>
            </a:extLst>
          </p:cNvPr>
          <p:cNvSpPr>
            <a:spLocks noGrp="1"/>
          </p:cNvSpPr>
          <p:nvPr>
            <p:ph type="ftr" sz="quarter" idx="11"/>
          </p:nvPr>
        </p:nvSpPr>
        <p:spPr/>
        <p:txBody>
          <a:bodyPr/>
          <a:lstStyle/>
          <a:p>
            <a:pPr>
              <a:defRPr/>
            </a:pPr>
            <a:r>
              <a:rPr lang="en-US"/>
              <a:t>I. Ortega - Beam Instrumentation - JAPW24</a:t>
            </a:r>
          </a:p>
        </p:txBody>
      </p:sp>
    </p:spTree>
    <p:extLst>
      <p:ext uri="{BB962C8B-B14F-4D97-AF65-F5344CB8AC3E}">
        <p14:creationId xmlns:p14="http://schemas.microsoft.com/office/powerpoint/2010/main" val="426443528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60B69B46-AEEE-FC72-864B-6F1F3D801E8A}"/>
              </a:ext>
            </a:extLst>
          </p:cNvPr>
          <p:cNvSpPr>
            <a:spLocks noGrp="1"/>
          </p:cNvSpPr>
          <p:nvPr>
            <p:ph idx="1"/>
          </p:nvPr>
        </p:nvSpPr>
        <p:spPr>
          <a:xfrm>
            <a:off x="335360" y="1124744"/>
            <a:ext cx="5832648" cy="5112568"/>
          </a:xfrm>
        </p:spPr>
        <p:txBody>
          <a:bodyPr/>
          <a:lstStyle/>
          <a:p>
            <a:pPr>
              <a:spcBef>
                <a:spcPts val="600"/>
              </a:spcBef>
              <a:spcAft>
                <a:spcPts val="0"/>
              </a:spcAft>
            </a:pPr>
            <a:r>
              <a:rPr lang="en-US" sz="1700" dirty="0"/>
              <a:t>Absolute calibration studies</a:t>
            </a:r>
          </a:p>
          <a:p>
            <a:pPr marL="285750" indent="-285750">
              <a:spcBef>
                <a:spcPts val="600"/>
              </a:spcBef>
              <a:spcAft>
                <a:spcPts val="0"/>
              </a:spcAft>
              <a:buFont typeface="Arial" panose="020B0604020202020204" pitchFamily="34" charset="0"/>
              <a:buChar char="•"/>
            </a:pPr>
            <a:r>
              <a:rPr lang="en-US" sz="1400" b="0" dirty="0"/>
              <a:t>Dependence on radiation and vacuum history: ongoing study</a:t>
            </a:r>
          </a:p>
          <a:p>
            <a:pPr marL="285750" indent="-285750">
              <a:spcBef>
                <a:spcPts val="600"/>
              </a:spcBef>
              <a:spcAft>
                <a:spcPts val="0"/>
              </a:spcAft>
              <a:buFont typeface="Arial" panose="020B0604020202020204" pitchFamily="34" charset="0"/>
              <a:buChar char="•"/>
            </a:pPr>
            <a:r>
              <a:rPr lang="en-US" sz="1400" b="0" dirty="0"/>
              <a:t>Dependence on BSI bias voltage levels: study finished in 2024</a:t>
            </a:r>
            <a:endParaRPr lang="en-US" sz="1400" b="0" dirty="0">
              <a:sym typeface="Wingdings" panose="05000000000000000000" pitchFamily="2" charset="2"/>
            </a:endParaRPr>
          </a:p>
          <a:p>
            <a:pPr marL="285750" indent="-285750">
              <a:spcBef>
                <a:spcPts val="600"/>
              </a:spcBef>
              <a:spcAft>
                <a:spcPts val="0"/>
              </a:spcAft>
              <a:buFont typeface="Arial" panose="020B0604020202020204" pitchFamily="34" charset="0"/>
              <a:buChar char="•"/>
            </a:pPr>
            <a:r>
              <a:rPr lang="en-US" sz="1400" b="0" dirty="0">
                <a:sym typeface="Wingdings" panose="05000000000000000000" pitchFamily="2" charset="2"/>
              </a:rPr>
              <a:t>Effect of beam size on ‘hollow bias foil’: ongoing study</a:t>
            </a:r>
          </a:p>
          <a:p>
            <a:pPr>
              <a:spcBef>
                <a:spcPts val="600"/>
              </a:spcBef>
              <a:spcAft>
                <a:spcPts val="0"/>
              </a:spcAft>
            </a:pPr>
            <a:endParaRPr lang="en-US" sz="500" b="0" dirty="0">
              <a:sym typeface="Wingdings" panose="05000000000000000000" pitchFamily="2" charset="2"/>
            </a:endParaRPr>
          </a:p>
          <a:p>
            <a:pPr>
              <a:spcBef>
                <a:spcPts val="600"/>
              </a:spcBef>
              <a:spcAft>
                <a:spcPts val="0"/>
              </a:spcAft>
            </a:pPr>
            <a:r>
              <a:rPr lang="en-US" sz="1500" dirty="0">
                <a:sym typeface="Wingdings" panose="05000000000000000000" pitchFamily="2" charset="2"/>
              </a:rPr>
              <a:t>Calibration with activation foils</a:t>
            </a:r>
          </a:p>
          <a:p>
            <a:pPr marL="285750" indent="-285750">
              <a:spcBef>
                <a:spcPts val="600"/>
              </a:spcBef>
              <a:spcAft>
                <a:spcPts val="0"/>
              </a:spcAft>
              <a:buFont typeface="Arial" panose="020B0604020202020204" pitchFamily="34" charset="0"/>
              <a:buChar char="•"/>
            </a:pPr>
            <a:r>
              <a:rPr lang="en-US" sz="1400" b="0" dirty="0">
                <a:sym typeface="Wingdings" panose="05000000000000000000" pitchFamily="2" charset="2"/>
              </a:rPr>
              <a:t>Only available method at present for absolute calibration</a:t>
            </a:r>
          </a:p>
          <a:p>
            <a:pPr marL="285750" indent="-285750">
              <a:spcBef>
                <a:spcPts val="600"/>
              </a:spcBef>
              <a:spcAft>
                <a:spcPts val="0"/>
              </a:spcAft>
              <a:buFont typeface="Arial" panose="020B0604020202020204" pitchFamily="34" charset="0"/>
              <a:buChar char="•"/>
            </a:pPr>
            <a:r>
              <a:rPr lang="en-US" sz="1400" b="0" dirty="0">
                <a:sym typeface="Wingdings" panose="05000000000000000000" pitchFamily="2" charset="2"/>
              </a:rPr>
              <a:t>On-going analysis – see M. Van Dijk’s presentation on JAPW23 (</a:t>
            </a:r>
            <a:r>
              <a:rPr lang="en-US" sz="1400" b="0" dirty="0">
                <a:sym typeface="Wingdings" panose="05000000000000000000" pitchFamily="2" charset="2"/>
                <a:hlinkClick r:id="rId3"/>
              </a:rPr>
              <a:t>https://indico.cern.ch/event/1337597</a:t>
            </a:r>
            <a:r>
              <a:rPr lang="en-US" sz="1400" b="0" dirty="0">
                <a:sym typeface="Wingdings" panose="05000000000000000000" pitchFamily="2" charset="2"/>
              </a:rPr>
              <a:t>) </a:t>
            </a:r>
          </a:p>
          <a:p>
            <a:pPr marL="285750" indent="-285750">
              <a:spcBef>
                <a:spcPts val="600"/>
              </a:spcBef>
              <a:spcAft>
                <a:spcPts val="0"/>
              </a:spcAft>
              <a:buFont typeface="Arial" panose="020B0604020202020204" pitchFamily="34" charset="0"/>
              <a:buChar char="•"/>
            </a:pPr>
            <a:r>
              <a:rPr lang="en-US" sz="1400" b="0" dirty="0">
                <a:sym typeface="Wingdings" panose="05000000000000000000" pitchFamily="2" charset="2"/>
              </a:rPr>
              <a:t>On-going studies on type of foil</a:t>
            </a:r>
          </a:p>
          <a:p>
            <a:pPr marL="285750" indent="-285750">
              <a:spcBef>
                <a:spcPts val="600"/>
              </a:spcBef>
              <a:spcAft>
                <a:spcPts val="0"/>
              </a:spcAft>
              <a:buFont typeface="Arial" panose="020B0604020202020204" pitchFamily="34" charset="0"/>
              <a:buChar char="•"/>
            </a:pPr>
            <a:r>
              <a:rPr lang="en-US" sz="1400" b="0" dirty="0">
                <a:sym typeface="Wingdings" panose="05000000000000000000" pitchFamily="2" charset="2"/>
              </a:rPr>
              <a:t>Request to establish systematic measurements at the beginning and end of the run</a:t>
            </a:r>
          </a:p>
          <a:p>
            <a:pPr>
              <a:spcBef>
                <a:spcPts val="600"/>
              </a:spcBef>
              <a:spcAft>
                <a:spcPts val="0"/>
              </a:spcAft>
            </a:pPr>
            <a:endParaRPr lang="en-US" sz="500" b="0" dirty="0">
              <a:sym typeface="Wingdings" panose="05000000000000000000" pitchFamily="2" charset="2"/>
            </a:endParaRPr>
          </a:p>
          <a:p>
            <a:pPr>
              <a:spcBef>
                <a:spcPts val="600"/>
              </a:spcBef>
              <a:spcAft>
                <a:spcPts val="0"/>
              </a:spcAft>
            </a:pPr>
            <a:r>
              <a:rPr lang="en-US" sz="1500" dirty="0">
                <a:sym typeface="Wingdings" panose="05000000000000000000" pitchFamily="2" charset="2"/>
              </a:rPr>
              <a:t>Outlook</a:t>
            </a:r>
          </a:p>
          <a:p>
            <a:pPr marL="285750" indent="-285750">
              <a:spcBef>
                <a:spcPts val="600"/>
              </a:spcBef>
              <a:spcAft>
                <a:spcPts val="0"/>
              </a:spcAft>
              <a:buFont typeface="Arial" panose="020B0604020202020204" pitchFamily="34" charset="0"/>
              <a:buChar char="•"/>
            </a:pPr>
            <a:r>
              <a:rPr lang="en-US" sz="1400" b="0" dirty="0">
                <a:sym typeface="Wingdings" panose="05000000000000000000" pitchFamily="2" charset="2"/>
              </a:rPr>
              <a:t>Proposal of new BSI design (e.g. no hole in bias foil) along with calibration procedures as part of NA-CONS</a:t>
            </a:r>
          </a:p>
          <a:p>
            <a:pPr marL="285750" indent="-285750">
              <a:spcBef>
                <a:spcPts val="600"/>
              </a:spcBef>
              <a:spcAft>
                <a:spcPts val="0"/>
              </a:spcAft>
              <a:buFont typeface="Arial" panose="020B0604020202020204" pitchFamily="34" charset="0"/>
              <a:buChar char="•"/>
            </a:pPr>
            <a:r>
              <a:rPr lang="en-US" sz="1400" b="0" dirty="0">
                <a:sym typeface="Wingdings" panose="05000000000000000000" pitchFamily="2" charset="2"/>
              </a:rPr>
              <a:t>Other options: BCT, CCC options discussed at BIFT and presented at 355</a:t>
            </a:r>
            <a:r>
              <a:rPr lang="en-US" sz="1400" b="0" baseline="30000" dirty="0">
                <a:sym typeface="Wingdings" panose="05000000000000000000" pitchFamily="2" charset="2"/>
              </a:rPr>
              <a:t>th</a:t>
            </a:r>
            <a:r>
              <a:rPr lang="en-US" sz="1400" b="0" dirty="0">
                <a:sym typeface="Wingdings" panose="05000000000000000000" pitchFamily="2" charset="2"/>
              </a:rPr>
              <a:t> IEFC (</a:t>
            </a:r>
            <a:r>
              <a:rPr lang="en-US" sz="1400" b="0" dirty="0">
                <a:sym typeface="Wingdings" panose="05000000000000000000" pitchFamily="2" charset="2"/>
                <a:hlinkClick r:id="rId4"/>
              </a:rPr>
              <a:t>https://indico.cern.ch/event/1460279/</a:t>
            </a:r>
            <a:r>
              <a:rPr lang="en-US" sz="1400" b="0" dirty="0">
                <a:sym typeface="Wingdings" panose="05000000000000000000" pitchFamily="2" charset="2"/>
              </a:rPr>
              <a:t>)</a:t>
            </a:r>
          </a:p>
          <a:p>
            <a:pPr marL="609750" lvl="1" indent="-285750">
              <a:spcBef>
                <a:spcPts val="600"/>
              </a:spcBef>
              <a:spcAft>
                <a:spcPts val="0"/>
              </a:spcAft>
              <a:buFont typeface="Arial" panose="020B0604020202020204" pitchFamily="34" charset="0"/>
              <a:buChar char="•"/>
            </a:pPr>
            <a:r>
              <a:rPr lang="en-US" sz="1400" b="0" dirty="0">
                <a:sym typeface="Wingdings" panose="05000000000000000000" pitchFamily="2" charset="2"/>
              </a:rPr>
              <a:t>Cryogenic Current Comparator needs allocation of resources and R&amp;D</a:t>
            </a:r>
          </a:p>
          <a:p>
            <a:pPr>
              <a:spcBef>
                <a:spcPts val="600"/>
              </a:spcBef>
              <a:spcAft>
                <a:spcPts val="0"/>
              </a:spcAft>
            </a:pPr>
            <a:r>
              <a:rPr lang="en-US" sz="1500" b="0" dirty="0">
                <a:sym typeface="Wingdings" panose="05000000000000000000" pitchFamily="2" charset="2"/>
              </a:rPr>
              <a:t>	</a:t>
            </a:r>
            <a:endParaRPr lang="en-US" sz="1600" b="0" dirty="0"/>
          </a:p>
        </p:txBody>
      </p:sp>
      <p:sp>
        <p:nvSpPr>
          <p:cNvPr id="3" name="Title 2">
            <a:extLst>
              <a:ext uri="{FF2B5EF4-FFF2-40B4-BE49-F238E27FC236}">
                <a16:creationId xmlns:a16="http://schemas.microsoft.com/office/drawing/2014/main" id="{82BC4ED2-1D9D-706B-5425-0ECE8A971953}"/>
              </a:ext>
            </a:extLst>
          </p:cNvPr>
          <p:cNvSpPr>
            <a:spLocks noGrp="1"/>
          </p:cNvSpPr>
          <p:nvPr>
            <p:ph type="title"/>
          </p:nvPr>
        </p:nvSpPr>
        <p:spPr/>
        <p:txBody>
          <a:bodyPr/>
          <a:lstStyle/>
          <a:p>
            <a:r>
              <a:rPr lang="en-US" sz="3200" dirty="0"/>
              <a:t>Beam Secondary Emission Intensity foils (BSI) calibration</a:t>
            </a:r>
            <a:endParaRPr lang="en-GB" sz="3200" dirty="0"/>
          </a:p>
        </p:txBody>
      </p:sp>
      <p:sp>
        <p:nvSpPr>
          <p:cNvPr id="4" name="Slide Number Placeholder 3">
            <a:extLst>
              <a:ext uri="{FF2B5EF4-FFF2-40B4-BE49-F238E27FC236}">
                <a16:creationId xmlns:a16="http://schemas.microsoft.com/office/drawing/2014/main" id="{8603F9D7-4814-AE87-9643-8E542806646C}"/>
              </a:ext>
            </a:extLst>
          </p:cNvPr>
          <p:cNvSpPr>
            <a:spLocks noGrp="1"/>
          </p:cNvSpPr>
          <p:nvPr>
            <p:ph type="sldNum" sz="quarter" idx="12"/>
          </p:nvPr>
        </p:nvSpPr>
        <p:spPr/>
        <p:txBody>
          <a:bodyPr/>
          <a:lstStyle/>
          <a:p>
            <a:pPr>
              <a:defRPr/>
            </a:pPr>
            <a:fld id="{36B5EA5A-BC32-A742-B11B-8E7414D5B535}" type="slidenum">
              <a:rPr lang="en-US" smtClean="0"/>
              <a:t>7</a:t>
            </a:fld>
            <a:endParaRPr lang="en-US"/>
          </a:p>
        </p:txBody>
      </p:sp>
      <p:pic>
        <p:nvPicPr>
          <p:cNvPr id="5" name="Picture 4">
            <a:extLst>
              <a:ext uri="{FF2B5EF4-FFF2-40B4-BE49-F238E27FC236}">
                <a16:creationId xmlns:a16="http://schemas.microsoft.com/office/drawing/2014/main" id="{D8EE661A-B1E7-CAD9-7EB4-FFD28FD92DF1}"/>
              </a:ext>
            </a:extLst>
          </p:cNvPr>
          <p:cNvPicPr>
            <a:picLocks noChangeAspect="1"/>
          </p:cNvPicPr>
          <p:nvPr/>
        </p:nvPicPr>
        <p:blipFill>
          <a:blip r:embed="rId5"/>
          <a:srcRect/>
          <a:stretch/>
        </p:blipFill>
        <p:spPr>
          <a:xfrm>
            <a:off x="6436264" y="1556792"/>
            <a:ext cx="5599207" cy="2761798"/>
          </a:xfrm>
          <a:prstGeom prst="rect">
            <a:avLst/>
          </a:prstGeom>
        </p:spPr>
      </p:pic>
      <p:sp>
        <p:nvSpPr>
          <p:cNvPr id="6" name="TextBox 5">
            <a:extLst>
              <a:ext uri="{FF2B5EF4-FFF2-40B4-BE49-F238E27FC236}">
                <a16:creationId xmlns:a16="http://schemas.microsoft.com/office/drawing/2014/main" id="{6FA3B145-AA3D-09F4-2727-B2DE29A9A574}"/>
              </a:ext>
            </a:extLst>
          </p:cNvPr>
          <p:cNvSpPr txBox="1"/>
          <p:nvPr/>
        </p:nvSpPr>
        <p:spPr bwMode="auto">
          <a:xfrm>
            <a:off x="7952063" y="1308885"/>
            <a:ext cx="2890535" cy="369332"/>
          </a:xfrm>
          <a:prstGeom prst="rect">
            <a:avLst/>
          </a:prstGeom>
          <a:solidFill>
            <a:schemeClr val="tx1"/>
          </a:solidFill>
        </p:spPr>
        <p:txBody>
          <a:bodyPr wrap="none" rtlCol="0">
            <a:spAutoFit/>
          </a:bodyPr>
          <a:lstStyle/>
          <a:p>
            <a:r>
              <a:rPr lang="en-US" dirty="0">
                <a:solidFill>
                  <a:schemeClr val="bg1"/>
                </a:solidFill>
              </a:rPr>
              <a:t>Average signals  per week</a:t>
            </a:r>
            <a:endParaRPr lang="en-GB" dirty="0">
              <a:solidFill>
                <a:schemeClr val="bg1"/>
              </a:solidFill>
            </a:endParaRPr>
          </a:p>
        </p:txBody>
      </p:sp>
      <p:sp>
        <p:nvSpPr>
          <p:cNvPr id="9" name="TextBox 8">
            <a:extLst>
              <a:ext uri="{FF2B5EF4-FFF2-40B4-BE49-F238E27FC236}">
                <a16:creationId xmlns:a16="http://schemas.microsoft.com/office/drawing/2014/main" id="{C7A300D7-4B44-733A-9892-4FB82CA6BCA0}"/>
              </a:ext>
            </a:extLst>
          </p:cNvPr>
          <p:cNvSpPr txBox="1"/>
          <p:nvPr/>
        </p:nvSpPr>
        <p:spPr bwMode="auto">
          <a:xfrm>
            <a:off x="7186520" y="4633181"/>
            <a:ext cx="4890165" cy="784830"/>
          </a:xfrm>
          <a:prstGeom prst="rect">
            <a:avLst/>
          </a:prstGeom>
          <a:noFill/>
        </p:spPr>
        <p:txBody>
          <a:bodyPr wrap="square" rtlCol="0">
            <a:spAutoFit/>
          </a:bodyPr>
          <a:lstStyle/>
          <a:p>
            <a:r>
              <a:rPr lang="en-US" sz="1500" dirty="0">
                <a:solidFill>
                  <a:schemeClr val="tx2"/>
                </a:solidFill>
              </a:rPr>
              <a:t>Comparison of BCT and BSI needs detailed study of losses at extraction and splitting. Improvements planned for 2025-2026.</a:t>
            </a:r>
          </a:p>
        </p:txBody>
      </p:sp>
      <p:sp>
        <p:nvSpPr>
          <p:cNvPr id="10" name="Arrow: Down 9">
            <a:extLst>
              <a:ext uri="{FF2B5EF4-FFF2-40B4-BE49-F238E27FC236}">
                <a16:creationId xmlns:a16="http://schemas.microsoft.com/office/drawing/2014/main" id="{C6DF023F-C845-64A3-2C89-C190E1AB9A44}"/>
              </a:ext>
            </a:extLst>
          </p:cNvPr>
          <p:cNvSpPr/>
          <p:nvPr/>
        </p:nvSpPr>
        <p:spPr>
          <a:xfrm>
            <a:off x="9631602" y="4105025"/>
            <a:ext cx="124282" cy="427130"/>
          </a:xfrm>
          <a:prstGeom prst="down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Date Placeholder 12">
            <a:extLst>
              <a:ext uri="{FF2B5EF4-FFF2-40B4-BE49-F238E27FC236}">
                <a16:creationId xmlns:a16="http://schemas.microsoft.com/office/drawing/2014/main" id="{A157BFE4-9C1E-2ACD-C7D1-1345F2BD7103}"/>
              </a:ext>
            </a:extLst>
          </p:cNvPr>
          <p:cNvSpPr>
            <a:spLocks noGrp="1"/>
          </p:cNvSpPr>
          <p:nvPr>
            <p:ph type="dt" sz="half" idx="10"/>
          </p:nvPr>
        </p:nvSpPr>
        <p:spPr/>
        <p:txBody>
          <a:bodyPr/>
          <a:lstStyle/>
          <a:p>
            <a:pPr>
              <a:defRPr/>
            </a:pPr>
            <a:r>
              <a:rPr lang="en-US"/>
              <a:t>10/12/2024</a:t>
            </a:r>
          </a:p>
        </p:txBody>
      </p:sp>
      <p:sp>
        <p:nvSpPr>
          <p:cNvPr id="14" name="Footer Placeholder 13">
            <a:extLst>
              <a:ext uri="{FF2B5EF4-FFF2-40B4-BE49-F238E27FC236}">
                <a16:creationId xmlns:a16="http://schemas.microsoft.com/office/drawing/2014/main" id="{B034F655-1EB9-C969-E529-5E81063E2ED5}"/>
              </a:ext>
            </a:extLst>
          </p:cNvPr>
          <p:cNvSpPr>
            <a:spLocks noGrp="1"/>
          </p:cNvSpPr>
          <p:nvPr>
            <p:ph type="ftr" sz="quarter" idx="11"/>
          </p:nvPr>
        </p:nvSpPr>
        <p:spPr/>
        <p:txBody>
          <a:bodyPr/>
          <a:lstStyle/>
          <a:p>
            <a:pPr>
              <a:defRPr/>
            </a:pPr>
            <a:r>
              <a:rPr lang="en-US"/>
              <a:t>I. Ortega - Beam Instrumentation - JAPW24</a:t>
            </a:r>
          </a:p>
        </p:txBody>
      </p:sp>
    </p:spTree>
    <p:extLst>
      <p:ext uri="{BB962C8B-B14F-4D97-AF65-F5344CB8AC3E}">
        <p14:creationId xmlns:p14="http://schemas.microsoft.com/office/powerpoint/2010/main" val="20029231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033AE04-1B07-3F6D-D43D-33B97C68BA56}"/>
              </a:ext>
            </a:extLst>
          </p:cNvPr>
          <p:cNvSpPr>
            <a:spLocks noGrp="1"/>
          </p:cNvSpPr>
          <p:nvPr>
            <p:ph type="title"/>
          </p:nvPr>
        </p:nvSpPr>
        <p:spPr/>
        <p:txBody>
          <a:bodyPr/>
          <a:lstStyle/>
          <a:p>
            <a:r>
              <a:rPr lang="en-US" sz="3200" dirty="0"/>
              <a:t>TT20 SEM detectors with ions 2024 </a:t>
            </a:r>
            <a:endParaRPr lang="en-GB" sz="3200" dirty="0"/>
          </a:p>
        </p:txBody>
      </p:sp>
      <p:sp>
        <p:nvSpPr>
          <p:cNvPr id="4" name="Slide Number Placeholder 3">
            <a:extLst>
              <a:ext uri="{FF2B5EF4-FFF2-40B4-BE49-F238E27FC236}">
                <a16:creationId xmlns:a16="http://schemas.microsoft.com/office/drawing/2014/main" id="{84DB0B1D-0096-753B-CAB7-70A034A8AB23}"/>
              </a:ext>
            </a:extLst>
          </p:cNvPr>
          <p:cNvSpPr>
            <a:spLocks noGrp="1"/>
          </p:cNvSpPr>
          <p:nvPr>
            <p:ph type="sldNum" sz="quarter" idx="12"/>
          </p:nvPr>
        </p:nvSpPr>
        <p:spPr/>
        <p:txBody>
          <a:bodyPr/>
          <a:lstStyle/>
          <a:p>
            <a:pPr>
              <a:defRPr/>
            </a:pPr>
            <a:fld id="{36B5EA5A-BC32-A742-B11B-8E7414D5B535}" type="slidenum">
              <a:rPr lang="en-US" smtClean="0"/>
              <a:t>8</a:t>
            </a:fld>
            <a:endParaRPr lang="en-US"/>
          </a:p>
        </p:txBody>
      </p:sp>
      <p:pic>
        <p:nvPicPr>
          <p:cNvPr id="5" name="Picture 4">
            <a:extLst>
              <a:ext uri="{FF2B5EF4-FFF2-40B4-BE49-F238E27FC236}">
                <a16:creationId xmlns:a16="http://schemas.microsoft.com/office/drawing/2014/main" id="{B2FCDC4E-4BAC-66A4-E8ED-A8A0507FBC9A}"/>
              </a:ext>
            </a:extLst>
          </p:cNvPr>
          <p:cNvPicPr>
            <a:picLocks noChangeAspect="1"/>
          </p:cNvPicPr>
          <p:nvPr/>
        </p:nvPicPr>
        <p:blipFill>
          <a:blip r:embed="rId2"/>
          <a:stretch>
            <a:fillRect/>
          </a:stretch>
        </p:blipFill>
        <p:spPr>
          <a:xfrm>
            <a:off x="6719408" y="3780616"/>
            <a:ext cx="4968552" cy="2303131"/>
          </a:xfrm>
          <a:prstGeom prst="rect">
            <a:avLst/>
          </a:prstGeom>
        </p:spPr>
      </p:pic>
      <p:pic>
        <p:nvPicPr>
          <p:cNvPr id="6" name="Picture 5">
            <a:extLst>
              <a:ext uri="{FF2B5EF4-FFF2-40B4-BE49-F238E27FC236}">
                <a16:creationId xmlns:a16="http://schemas.microsoft.com/office/drawing/2014/main" id="{45A5E91F-ED24-771A-83FD-3E36A1B916AF}"/>
              </a:ext>
            </a:extLst>
          </p:cNvPr>
          <p:cNvPicPr>
            <a:picLocks noChangeAspect="1"/>
          </p:cNvPicPr>
          <p:nvPr/>
        </p:nvPicPr>
        <p:blipFill>
          <a:blip r:embed="rId3"/>
          <a:stretch>
            <a:fillRect/>
          </a:stretch>
        </p:blipFill>
        <p:spPr>
          <a:xfrm>
            <a:off x="7507590" y="905110"/>
            <a:ext cx="3456732" cy="2517866"/>
          </a:xfrm>
          <a:prstGeom prst="rect">
            <a:avLst/>
          </a:prstGeom>
        </p:spPr>
      </p:pic>
      <p:sp>
        <p:nvSpPr>
          <p:cNvPr id="9" name="TextBox 8">
            <a:extLst>
              <a:ext uri="{FF2B5EF4-FFF2-40B4-BE49-F238E27FC236}">
                <a16:creationId xmlns:a16="http://schemas.microsoft.com/office/drawing/2014/main" id="{AC3E8C6C-7423-D994-2AA3-AB496946C12C}"/>
              </a:ext>
            </a:extLst>
          </p:cNvPr>
          <p:cNvSpPr txBox="1"/>
          <p:nvPr/>
        </p:nvSpPr>
        <p:spPr bwMode="auto">
          <a:xfrm>
            <a:off x="241863" y="1053096"/>
            <a:ext cx="6446036" cy="4878259"/>
          </a:xfrm>
          <a:prstGeom prst="rect">
            <a:avLst/>
          </a:prstGeom>
          <a:noFill/>
        </p:spPr>
        <p:txBody>
          <a:bodyPr wrap="square" rtlCol="0">
            <a:spAutoFit/>
          </a:bodyPr>
          <a:lstStyle/>
          <a:p>
            <a:pPr>
              <a:spcBef>
                <a:spcPts val="600"/>
              </a:spcBef>
            </a:pPr>
            <a:r>
              <a:rPr lang="en-US" sz="1600" b="1" dirty="0">
                <a:solidFill>
                  <a:schemeClr val="tx2"/>
                </a:solidFill>
              </a:rPr>
              <a:t>2024 measurements</a:t>
            </a:r>
          </a:p>
          <a:p>
            <a:pPr marL="285750" indent="-285750">
              <a:spcBef>
                <a:spcPts val="600"/>
              </a:spcBef>
              <a:buFont typeface="Arial" panose="020B0604020202020204" pitchFamily="34" charset="0"/>
              <a:buChar char="•"/>
            </a:pPr>
            <a:r>
              <a:rPr lang="en-US" sz="1600" dirty="0">
                <a:solidFill>
                  <a:schemeClr val="tx2"/>
                </a:solidFill>
              </a:rPr>
              <a:t>2024 Experience with ions: primary line SEMs could be used to steer the beam and validate optics despite ‘low’ signal</a:t>
            </a:r>
          </a:p>
          <a:p>
            <a:pPr marL="285750" indent="-285750">
              <a:spcBef>
                <a:spcPts val="600"/>
              </a:spcBef>
              <a:buFont typeface="Arial" panose="020B0604020202020204" pitchFamily="34" charset="0"/>
              <a:buChar char="•"/>
            </a:pPr>
            <a:r>
              <a:rPr lang="en-US" sz="1600" dirty="0">
                <a:solidFill>
                  <a:schemeClr val="tx2"/>
                </a:solidFill>
              </a:rPr>
              <a:t>BSGs (fixed bands) used in one-shot analysis</a:t>
            </a:r>
          </a:p>
          <a:p>
            <a:pPr marL="285750" indent="-285750">
              <a:spcBef>
                <a:spcPts val="600"/>
              </a:spcBef>
              <a:buFont typeface="Arial" panose="020B0604020202020204" pitchFamily="34" charset="0"/>
              <a:buChar char="•"/>
            </a:pPr>
            <a:r>
              <a:rPr lang="en-US" sz="1600" dirty="0">
                <a:solidFill>
                  <a:schemeClr val="tx2"/>
                </a:solidFill>
              </a:rPr>
              <a:t>BBS (scanning wire in TBIU) required multi-shots but allowed validating beam size at target expected by optics</a:t>
            </a:r>
          </a:p>
          <a:p>
            <a:pPr>
              <a:spcBef>
                <a:spcPts val="600"/>
              </a:spcBef>
            </a:pPr>
            <a:endParaRPr lang="en-GB" sz="500" dirty="0"/>
          </a:p>
          <a:p>
            <a:pPr>
              <a:spcBef>
                <a:spcPts val="600"/>
              </a:spcBef>
            </a:pPr>
            <a:r>
              <a:rPr lang="en-GB" sz="1500" b="1" dirty="0">
                <a:solidFill>
                  <a:schemeClr val="tx2"/>
                </a:solidFill>
              </a:rPr>
              <a:t>Expected vs Measured BSI Signal Ratio (Ions/Protons): </a:t>
            </a:r>
          </a:p>
          <a:p>
            <a:pPr marL="266700" lvl="1" indent="-177800">
              <a:spcBef>
                <a:spcPts val="600"/>
              </a:spcBef>
              <a:buFont typeface="Arial" panose="020B0604020202020204" pitchFamily="34" charset="0"/>
              <a:buChar char="•"/>
            </a:pPr>
            <a:r>
              <a:rPr lang="en-GB" sz="1500" dirty="0">
                <a:solidFill>
                  <a:schemeClr val="tx2"/>
                </a:solidFill>
              </a:rPr>
              <a:t>Expected: 10-15% (based on Z²-scaling and BCT normalisation)</a:t>
            </a:r>
          </a:p>
          <a:p>
            <a:pPr marL="266700" lvl="1" indent="-177800">
              <a:spcBef>
                <a:spcPts val="600"/>
              </a:spcBef>
              <a:buFont typeface="Arial" panose="020B0604020202020204" pitchFamily="34" charset="0"/>
              <a:buChar char="•"/>
            </a:pPr>
            <a:r>
              <a:rPr lang="en-GB" sz="1500" dirty="0">
                <a:solidFill>
                  <a:schemeClr val="tx2"/>
                </a:solidFill>
              </a:rPr>
              <a:t>Measured: ~8% (comparing integrated spills)</a:t>
            </a:r>
          </a:p>
          <a:p>
            <a:pPr marL="266700" lvl="1" indent="-177800">
              <a:spcBef>
                <a:spcPts val="600"/>
              </a:spcBef>
              <a:buFont typeface="Arial" panose="020B0604020202020204" pitchFamily="34" charset="0"/>
              <a:buChar char="•"/>
            </a:pPr>
            <a:r>
              <a:rPr lang="en-GB" sz="1500" dirty="0">
                <a:solidFill>
                  <a:schemeClr val="tx2"/>
                </a:solidFill>
              </a:rPr>
              <a:t>Discrepancy: can be due to reduced beam transmission with ions?</a:t>
            </a:r>
            <a:endParaRPr lang="en-US" sz="1500" dirty="0">
              <a:solidFill>
                <a:schemeClr val="tx2"/>
              </a:solidFill>
              <a:sym typeface="Wingdings" panose="05000000000000000000" pitchFamily="2" charset="2"/>
            </a:endParaRPr>
          </a:p>
          <a:p>
            <a:pPr>
              <a:spcBef>
                <a:spcPts val="600"/>
              </a:spcBef>
            </a:pPr>
            <a:endParaRPr lang="en-US" sz="500" dirty="0">
              <a:solidFill>
                <a:schemeClr val="tx2"/>
              </a:solidFill>
              <a:sym typeface="Wingdings" panose="05000000000000000000" pitchFamily="2" charset="2"/>
            </a:endParaRPr>
          </a:p>
          <a:p>
            <a:pPr>
              <a:spcBef>
                <a:spcPts val="600"/>
              </a:spcBef>
            </a:pPr>
            <a:r>
              <a:rPr lang="en-US" sz="1600" b="1" dirty="0">
                <a:solidFill>
                  <a:schemeClr val="tx2"/>
                </a:solidFill>
                <a:sym typeface="Wingdings" panose="05000000000000000000" pitchFamily="2" charset="2"/>
              </a:rPr>
              <a:t>Outlook</a:t>
            </a:r>
          </a:p>
          <a:p>
            <a:pPr marL="285750" indent="-285750">
              <a:spcBef>
                <a:spcPts val="600"/>
              </a:spcBef>
              <a:buFont typeface="Arial" panose="020B0604020202020204" pitchFamily="34" charset="0"/>
              <a:buChar char="•"/>
            </a:pPr>
            <a:r>
              <a:rPr lang="en-US" sz="1600" dirty="0">
                <a:solidFill>
                  <a:schemeClr val="tx2"/>
                </a:solidFill>
                <a:sym typeface="Wingdings" panose="05000000000000000000" pitchFamily="2" charset="2"/>
              </a:rPr>
              <a:t>It is necessary to understand the limitations, particularly for low-intensity beams</a:t>
            </a:r>
          </a:p>
          <a:p>
            <a:pPr marL="285750" indent="-285750">
              <a:spcBef>
                <a:spcPts val="600"/>
              </a:spcBef>
              <a:buFont typeface="Arial" panose="020B0604020202020204" pitchFamily="34" charset="0"/>
              <a:buChar char="•"/>
            </a:pPr>
            <a:r>
              <a:rPr lang="en-US" sz="1600" dirty="0">
                <a:solidFill>
                  <a:schemeClr val="tx2"/>
                </a:solidFill>
                <a:sym typeface="Wingdings" panose="05000000000000000000" pitchFamily="2" charset="2"/>
              </a:rPr>
              <a:t>Find synergies with the upgrade project of the ion complex</a:t>
            </a:r>
          </a:p>
          <a:p>
            <a:pPr marL="285750" indent="-285750">
              <a:spcBef>
                <a:spcPts val="600"/>
              </a:spcBef>
              <a:buFont typeface="Arial" panose="020B0604020202020204" pitchFamily="34" charset="0"/>
              <a:buChar char="•"/>
            </a:pPr>
            <a:r>
              <a:rPr lang="en-US" sz="1600" dirty="0">
                <a:solidFill>
                  <a:schemeClr val="tx2"/>
                </a:solidFill>
                <a:sym typeface="Wingdings" panose="05000000000000000000" pitchFamily="2" charset="2"/>
              </a:rPr>
              <a:t>New BSGs for TBIUs funded by NA-CONS</a:t>
            </a:r>
            <a:endParaRPr lang="en-GB" sz="1600" dirty="0">
              <a:solidFill>
                <a:srgbClr val="FF0000"/>
              </a:solidFill>
            </a:endParaRPr>
          </a:p>
        </p:txBody>
      </p:sp>
      <p:sp>
        <p:nvSpPr>
          <p:cNvPr id="10" name="TextBox 9">
            <a:extLst>
              <a:ext uri="{FF2B5EF4-FFF2-40B4-BE49-F238E27FC236}">
                <a16:creationId xmlns:a16="http://schemas.microsoft.com/office/drawing/2014/main" id="{C1A792F6-7A82-7EA0-1509-C3C6D7FA3B26}"/>
              </a:ext>
            </a:extLst>
          </p:cNvPr>
          <p:cNvSpPr txBox="1"/>
          <p:nvPr/>
        </p:nvSpPr>
        <p:spPr bwMode="auto">
          <a:xfrm>
            <a:off x="10027870" y="1240757"/>
            <a:ext cx="1441420" cy="646331"/>
          </a:xfrm>
          <a:prstGeom prst="rect">
            <a:avLst/>
          </a:prstGeom>
          <a:noFill/>
        </p:spPr>
        <p:txBody>
          <a:bodyPr wrap="none" rtlCol="0">
            <a:spAutoFit/>
          </a:bodyPr>
          <a:lstStyle/>
          <a:p>
            <a:r>
              <a:rPr lang="en-US" b="1" dirty="0"/>
              <a:t>BBS profile</a:t>
            </a:r>
          </a:p>
          <a:p>
            <a:r>
              <a:rPr lang="en-US" b="1" dirty="0"/>
              <a:t>With ions</a:t>
            </a:r>
            <a:endParaRPr lang="en-GB" b="1" dirty="0"/>
          </a:p>
        </p:txBody>
      </p:sp>
      <p:sp>
        <p:nvSpPr>
          <p:cNvPr id="11" name="TextBox 10">
            <a:extLst>
              <a:ext uri="{FF2B5EF4-FFF2-40B4-BE49-F238E27FC236}">
                <a16:creationId xmlns:a16="http://schemas.microsoft.com/office/drawing/2014/main" id="{331A9920-E821-70B5-1C4B-9BE45DE1A8FD}"/>
              </a:ext>
            </a:extLst>
          </p:cNvPr>
          <p:cNvSpPr txBox="1"/>
          <p:nvPr/>
        </p:nvSpPr>
        <p:spPr bwMode="auto">
          <a:xfrm>
            <a:off x="10212883" y="3558568"/>
            <a:ext cx="1506586" cy="400110"/>
          </a:xfrm>
          <a:prstGeom prst="rect">
            <a:avLst/>
          </a:prstGeom>
          <a:solidFill>
            <a:schemeClr val="accent1">
              <a:lumMod val="40000"/>
              <a:lumOff val="60000"/>
            </a:schemeClr>
          </a:solidFill>
        </p:spPr>
        <p:txBody>
          <a:bodyPr wrap="square" rtlCol="0">
            <a:spAutoFit/>
          </a:bodyPr>
          <a:lstStyle/>
          <a:p>
            <a:r>
              <a:rPr lang="en-US" sz="1000" b="1" dirty="0">
                <a:solidFill>
                  <a:schemeClr val="bg1"/>
                </a:solidFill>
              </a:rPr>
              <a:t>BSI 210279 showed same result</a:t>
            </a:r>
            <a:endParaRPr lang="en-GB" sz="1000" b="1" dirty="0">
              <a:solidFill>
                <a:schemeClr val="bg1"/>
              </a:solidFill>
            </a:endParaRPr>
          </a:p>
        </p:txBody>
      </p:sp>
      <p:sp>
        <p:nvSpPr>
          <p:cNvPr id="13" name="Date Placeholder 12">
            <a:extLst>
              <a:ext uri="{FF2B5EF4-FFF2-40B4-BE49-F238E27FC236}">
                <a16:creationId xmlns:a16="http://schemas.microsoft.com/office/drawing/2014/main" id="{920B0EA2-C434-F050-0E44-DDBEC4D3E1A2}"/>
              </a:ext>
            </a:extLst>
          </p:cNvPr>
          <p:cNvSpPr>
            <a:spLocks noGrp="1"/>
          </p:cNvSpPr>
          <p:nvPr>
            <p:ph type="dt" sz="half" idx="10"/>
          </p:nvPr>
        </p:nvSpPr>
        <p:spPr/>
        <p:txBody>
          <a:bodyPr/>
          <a:lstStyle/>
          <a:p>
            <a:pPr>
              <a:defRPr/>
            </a:pPr>
            <a:r>
              <a:rPr lang="en-US"/>
              <a:t>10/12/2024</a:t>
            </a:r>
          </a:p>
        </p:txBody>
      </p:sp>
      <p:sp>
        <p:nvSpPr>
          <p:cNvPr id="14" name="Footer Placeholder 13">
            <a:extLst>
              <a:ext uri="{FF2B5EF4-FFF2-40B4-BE49-F238E27FC236}">
                <a16:creationId xmlns:a16="http://schemas.microsoft.com/office/drawing/2014/main" id="{9655EC7D-C9BE-970E-F5EE-B89E4D3507E6}"/>
              </a:ext>
            </a:extLst>
          </p:cNvPr>
          <p:cNvSpPr>
            <a:spLocks noGrp="1"/>
          </p:cNvSpPr>
          <p:nvPr>
            <p:ph type="ftr" sz="quarter" idx="11"/>
          </p:nvPr>
        </p:nvSpPr>
        <p:spPr/>
        <p:txBody>
          <a:bodyPr/>
          <a:lstStyle/>
          <a:p>
            <a:pPr>
              <a:defRPr/>
            </a:pPr>
            <a:r>
              <a:rPr lang="en-US"/>
              <a:t>I. Ortega - Beam Instrumentation - JAPW24</a:t>
            </a:r>
          </a:p>
        </p:txBody>
      </p:sp>
    </p:spTree>
    <p:extLst>
      <p:ext uri="{BB962C8B-B14F-4D97-AF65-F5344CB8AC3E}">
        <p14:creationId xmlns:p14="http://schemas.microsoft.com/office/powerpoint/2010/main" val="406989561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22FE8061-3854-C9B3-F464-DFE06229EC4E}"/>
              </a:ext>
            </a:extLst>
          </p:cNvPr>
          <p:cNvSpPr>
            <a:spLocks noGrp="1"/>
          </p:cNvSpPr>
          <p:nvPr>
            <p:ph idx="1"/>
          </p:nvPr>
        </p:nvSpPr>
        <p:spPr>
          <a:xfrm>
            <a:off x="414799" y="1556792"/>
            <a:ext cx="6840139" cy="3744416"/>
          </a:xfrm>
        </p:spPr>
        <p:txBody>
          <a:bodyPr vert="horz" lIns="0" tIns="0" rIns="0" bIns="0" rtlCol="0" anchor="t">
            <a:noAutofit/>
          </a:bodyPr>
          <a:lstStyle/>
          <a:p>
            <a:pPr>
              <a:lnSpc>
                <a:spcPct val="100000"/>
              </a:lnSpc>
              <a:spcBef>
                <a:spcPts val="600"/>
              </a:spcBef>
              <a:spcAft>
                <a:spcPts val="0"/>
              </a:spcAft>
            </a:pPr>
            <a:r>
              <a:rPr lang="en-US" sz="1600" dirty="0"/>
              <a:t>Spill monitor for NA-CONS</a:t>
            </a:r>
          </a:p>
          <a:p>
            <a:pPr marL="342900" indent="-342900">
              <a:lnSpc>
                <a:spcPct val="100000"/>
              </a:lnSpc>
              <a:spcBef>
                <a:spcPts val="600"/>
              </a:spcBef>
              <a:spcAft>
                <a:spcPts val="0"/>
              </a:spcAft>
              <a:buFont typeface="Arial" panose="020B0604020202020204" pitchFamily="34" charset="0"/>
              <a:buChar char="•"/>
            </a:pPr>
            <a:r>
              <a:rPr lang="en-US" sz="1600" b="0" dirty="0"/>
              <a:t>System based on OTR screen + Photomultiplier tube: </a:t>
            </a:r>
            <a:r>
              <a:rPr lang="en-US" sz="1600" b="0" dirty="0">
                <a:hlinkClick r:id="rId2"/>
              </a:rPr>
              <a:t>https</a:t>
            </a:r>
            <a:r>
              <a:rPr lang="en-US" sz="1600" b="0" dirty="0">
                <a:ea typeface="+mn-lt"/>
                <a:cs typeface="+mn-lt"/>
                <a:hlinkClick r:id="rId2"/>
              </a:rPr>
              <a:t>://indico.jacow.org/event/80/contributions/5769/</a:t>
            </a:r>
            <a:endParaRPr lang="en-US" sz="1600" b="0" dirty="0"/>
          </a:p>
          <a:p>
            <a:pPr marL="666900" lvl="1" indent="-342900">
              <a:spcBef>
                <a:spcPts val="600"/>
              </a:spcBef>
              <a:spcAft>
                <a:spcPts val="0"/>
              </a:spcAft>
              <a:buFont typeface="Arial" panose="020B0604020202020204" pitchFamily="34" charset="0"/>
              <a:buChar char="•"/>
            </a:pPr>
            <a:r>
              <a:rPr lang="en-US" sz="1600" b="0" dirty="0"/>
              <a:t>Goal bandwidth of 800 MHz</a:t>
            </a:r>
          </a:p>
          <a:p>
            <a:pPr marL="342900" indent="-342900">
              <a:lnSpc>
                <a:spcPct val="100000"/>
              </a:lnSpc>
              <a:spcBef>
                <a:spcPts val="600"/>
              </a:spcBef>
              <a:spcAft>
                <a:spcPts val="0"/>
              </a:spcAft>
              <a:buFont typeface="Arial" panose="020B0604020202020204" pitchFamily="34" charset="0"/>
              <a:buChar char="•"/>
            </a:pPr>
            <a:r>
              <a:rPr lang="en-US" sz="1600" b="0" dirty="0"/>
              <a:t>DAQ now ready for tracking 200MHz and 800MHz harmonics.</a:t>
            </a:r>
          </a:p>
          <a:p>
            <a:pPr marL="342900" indent="-342900">
              <a:lnSpc>
                <a:spcPct val="100000"/>
              </a:lnSpc>
              <a:spcBef>
                <a:spcPts val="600"/>
              </a:spcBef>
              <a:spcAft>
                <a:spcPts val="0"/>
              </a:spcAft>
              <a:buFont typeface="Arial" panose="020B0604020202020204" pitchFamily="34" charset="0"/>
              <a:buChar char="•"/>
            </a:pPr>
            <a:r>
              <a:rPr lang="en-US" sz="1600" b="0" dirty="0"/>
              <a:t>Outlook for 2025: </a:t>
            </a:r>
          </a:p>
          <a:p>
            <a:pPr marL="666900" lvl="1" indent="-342900">
              <a:spcBef>
                <a:spcPts val="600"/>
              </a:spcBef>
              <a:spcAft>
                <a:spcPts val="0"/>
              </a:spcAft>
              <a:buFont typeface="Arial" panose="020B0604020202020204" pitchFamily="34" charset="0"/>
              <a:buChar char="•"/>
            </a:pPr>
            <a:r>
              <a:rPr lang="en-US" sz="1600" b="0" dirty="0"/>
              <a:t>Make the system fully operational and be an alternative to BSI</a:t>
            </a:r>
          </a:p>
          <a:p>
            <a:pPr marL="666900" lvl="1" indent="-342900">
              <a:spcBef>
                <a:spcPts val="600"/>
              </a:spcBef>
              <a:spcAft>
                <a:spcPts val="0"/>
              </a:spcAft>
              <a:buFont typeface="Arial" panose="020B0604020202020204" pitchFamily="34" charset="0"/>
              <a:buChar char="•"/>
            </a:pPr>
            <a:r>
              <a:rPr lang="en-US" sz="1600" dirty="0"/>
              <a:t>R</a:t>
            </a:r>
            <a:r>
              <a:rPr lang="en-US" sz="1600" b="0" dirty="0"/>
              <a:t>each maximum bandwidth</a:t>
            </a:r>
          </a:p>
          <a:p>
            <a:pPr>
              <a:spcBef>
                <a:spcPts val="600"/>
              </a:spcBef>
              <a:spcAft>
                <a:spcPts val="0"/>
              </a:spcAft>
            </a:pPr>
            <a:endParaRPr lang="en-US" sz="1600" b="0" dirty="0"/>
          </a:p>
        </p:txBody>
      </p:sp>
      <p:sp>
        <p:nvSpPr>
          <p:cNvPr id="3" name="Title 2">
            <a:extLst>
              <a:ext uri="{FF2B5EF4-FFF2-40B4-BE49-F238E27FC236}">
                <a16:creationId xmlns:a16="http://schemas.microsoft.com/office/drawing/2014/main" id="{7AA38500-19F8-7709-9FDD-DC0A40EB295A}"/>
              </a:ext>
            </a:extLst>
          </p:cNvPr>
          <p:cNvSpPr>
            <a:spLocks noGrp="1"/>
          </p:cNvSpPr>
          <p:nvPr>
            <p:ph type="title"/>
          </p:nvPr>
        </p:nvSpPr>
        <p:spPr/>
        <p:txBody>
          <a:bodyPr/>
          <a:lstStyle/>
          <a:p>
            <a:r>
              <a:rPr lang="en-US" sz="3200" dirty="0"/>
              <a:t>SPS Spill monitor</a:t>
            </a:r>
            <a:br>
              <a:rPr lang="en-US" sz="3200" dirty="0"/>
            </a:br>
            <a:endParaRPr lang="en-US" sz="3200" dirty="0">
              <a:solidFill>
                <a:srgbClr val="FF0000"/>
              </a:solidFill>
            </a:endParaRPr>
          </a:p>
        </p:txBody>
      </p:sp>
      <p:sp>
        <p:nvSpPr>
          <p:cNvPr id="4" name="Slide Number Placeholder 3">
            <a:extLst>
              <a:ext uri="{FF2B5EF4-FFF2-40B4-BE49-F238E27FC236}">
                <a16:creationId xmlns:a16="http://schemas.microsoft.com/office/drawing/2014/main" id="{8BEAE971-1DB5-B3C8-22AC-99E07DE0DC95}"/>
              </a:ext>
            </a:extLst>
          </p:cNvPr>
          <p:cNvSpPr>
            <a:spLocks noGrp="1"/>
          </p:cNvSpPr>
          <p:nvPr>
            <p:ph type="sldNum" sz="quarter" idx="12"/>
          </p:nvPr>
        </p:nvSpPr>
        <p:spPr/>
        <p:txBody>
          <a:bodyPr/>
          <a:lstStyle/>
          <a:p>
            <a:pPr>
              <a:defRPr/>
            </a:pPr>
            <a:fld id="{36B5EA5A-BC32-A742-B11B-8E7414D5B535}" type="slidenum">
              <a:rPr lang="en-US" smtClean="0"/>
              <a:t>9</a:t>
            </a:fld>
            <a:endParaRPr lang="en-US"/>
          </a:p>
        </p:txBody>
      </p:sp>
      <p:pic>
        <p:nvPicPr>
          <p:cNvPr id="5" name="Picture 4">
            <a:extLst>
              <a:ext uri="{FF2B5EF4-FFF2-40B4-BE49-F238E27FC236}">
                <a16:creationId xmlns:a16="http://schemas.microsoft.com/office/drawing/2014/main" id="{90489057-5018-4C7F-B143-29980DE86D2D}"/>
              </a:ext>
            </a:extLst>
          </p:cNvPr>
          <p:cNvPicPr>
            <a:picLocks noChangeAspect="1"/>
          </p:cNvPicPr>
          <p:nvPr/>
        </p:nvPicPr>
        <p:blipFill>
          <a:blip r:embed="rId3"/>
          <a:stretch>
            <a:fillRect/>
          </a:stretch>
        </p:blipFill>
        <p:spPr>
          <a:xfrm>
            <a:off x="7104112" y="1196752"/>
            <a:ext cx="4497678" cy="3101847"/>
          </a:xfrm>
          <a:prstGeom prst="rect">
            <a:avLst/>
          </a:prstGeom>
        </p:spPr>
      </p:pic>
      <p:sp>
        <p:nvSpPr>
          <p:cNvPr id="6" name="Date Placeholder 5">
            <a:extLst>
              <a:ext uri="{FF2B5EF4-FFF2-40B4-BE49-F238E27FC236}">
                <a16:creationId xmlns:a16="http://schemas.microsoft.com/office/drawing/2014/main" id="{C5665DF5-680E-DCB8-9AB0-13B99390A44C}"/>
              </a:ext>
            </a:extLst>
          </p:cNvPr>
          <p:cNvSpPr>
            <a:spLocks noGrp="1"/>
          </p:cNvSpPr>
          <p:nvPr>
            <p:ph type="dt" sz="half" idx="10"/>
          </p:nvPr>
        </p:nvSpPr>
        <p:spPr/>
        <p:txBody>
          <a:bodyPr/>
          <a:lstStyle/>
          <a:p>
            <a:pPr>
              <a:defRPr/>
            </a:pPr>
            <a:r>
              <a:rPr lang="en-US"/>
              <a:t>10/12/2024</a:t>
            </a:r>
          </a:p>
        </p:txBody>
      </p:sp>
      <p:sp>
        <p:nvSpPr>
          <p:cNvPr id="7" name="Footer Placeholder 6">
            <a:extLst>
              <a:ext uri="{FF2B5EF4-FFF2-40B4-BE49-F238E27FC236}">
                <a16:creationId xmlns:a16="http://schemas.microsoft.com/office/drawing/2014/main" id="{75754E13-8A63-0349-866C-5C3D745C8606}"/>
              </a:ext>
            </a:extLst>
          </p:cNvPr>
          <p:cNvSpPr>
            <a:spLocks noGrp="1"/>
          </p:cNvSpPr>
          <p:nvPr>
            <p:ph type="ftr" sz="quarter" idx="11"/>
          </p:nvPr>
        </p:nvSpPr>
        <p:spPr/>
        <p:txBody>
          <a:bodyPr/>
          <a:lstStyle/>
          <a:p>
            <a:pPr>
              <a:defRPr/>
            </a:pPr>
            <a:r>
              <a:rPr lang="en-US"/>
              <a:t>I. Ortega - Beam Instrumentation - JAPW24</a:t>
            </a:r>
          </a:p>
        </p:txBody>
      </p:sp>
      <p:sp>
        <p:nvSpPr>
          <p:cNvPr id="8" name="TextBox 7">
            <a:extLst>
              <a:ext uri="{FF2B5EF4-FFF2-40B4-BE49-F238E27FC236}">
                <a16:creationId xmlns:a16="http://schemas.microsoft.com/office/drawing/2014/main" id="{0F49F076-87A5-E53A-DA9D-D101ED9724D4}"/>
              </a:ext>
            </a:extLst>
          </p:cNvPr>
          <p:cNvSpPr txBox="1"/>
          <p:nvPr/>
        </p:nvSpPr>
        <p:spPr bwMode="auto">
          <a:xfrm>
            <a:off x="8400256" y="4437112"/>
            <a:ext cx="2504212" cy="307777"/>
          </a:xfrm>
          <a:prstGeom prst="rect">
            <a:avLst/>
          </a:prstGeom>
          <a:noFill/>
        </p:spPr>
        <p:txBody>
          <a:bodyPr wrap="none" rtlCol="0">
            <a:spAutoFit/>
          </a:bodyPr>
          <a:lstStyle/>
          <a:p>
            <a:r>
              <a:rPr lang="en-US" sz="1400" i="1" dirty="0">
                <a:solidFill>
                  <a:schemeClr val="tx2"/>
                </a:solidFill>
              </a:rPr>
              <a:t>Plot courtesy of Pablo Arrutia</a:t>
            </a:r>
            <a:endParaRPr lang="en-GB" sz="1400" i="1" dirty="0">
              <a:solidFill>
                <a:schemeClr val="tx2"/>
              </a:solidFill>
            </a:endParaRPr>
          </a:p>
        </p:txBody>
      </p:sp>
    </p:spTree>
    <p:extLst>
      <p:ext uri="{BB962C8B-B14F-4D97-AF65-F5344CB8AC3E}">
        <p14:creationId xmlns:p14="http://schemas.microsoft.com/office/powerpoint/2010/main" val="1477781581"/>
      </p:ext>
    </p:extLst>
  </p:cSld>
  <p:clrMapOvr>
    <a:masterClrMapping/>
  </p:clrMapOvr>
</p:sld>
</file>

<file path=ppt/theme/theme1.xml><?xml version="1.0" encoding="utf-8"?>
<a:theme xmlns:a="http://schemas.openxmlformats.org/drawingml/2006/main" name="Office Theme">
  <a:themeElements>
    <a:clrScheme name="CERN 1">
      <a:dk1>
        <a:srgbClr val="0033A0"/>
      </a:dk1>
      <a:lt1>
        <a:srgbClr val="FFFFFF"/>
      </a:lt1>
      <a:dk2>
        <a:srgbClr val="2F2F2F"/>
      </a:dk2>
      <a:lt2>
        <a:srgbClr val="E7E6E6"/>
      </a:lt2>
      <a:accent1>
        <a:srgbClr val="0033A0"/>
      </a:accent1>
      <a:accent2>
        <a:srgbClr val="61C4D3"/>
      </a:accent2>
      <a:accent3>
        <a:srgbClr val="E15E32"/>
      </a:accent3>
      <a:accent4>
        <a:srgbClr val="BDBDCB"/>
      </a:accent4>
      <a:accent5>
        <a:srgbClr val="6E2466"/>
      </a:accent5>
      <a:accent6>
        <a:srgbClr val="1C4469"/>
      </a:accent6>
      <a:hlink>
        <a:srgbClr val="6D2466"/>
      </a:hlink>
      <a:folHlink>
        <a:srgbClr val="61C4D3"/>
      </a:folHlink>
    </a:clrScheme>
    <a:fontScheme name="CERN">
      <a:majorFont>
        <a:latin typeface="Arial"/>
        <a:ea typeface="Arial"/>
        <a:cs typeface="Arial"/>
      </a:majorFont>
      <a:minorFont>
        <a:latin typeface="Arial"/>
        <a:ea typeface="Arial"/>
        <a:cs typeface="Arial"/>
      </a:minorFont>
    </a:fontScheme>
    <a:fmtScheme name="Office">
      <a:fillStyleLst>
        <a:solidFill>
          <a:schemeClr val="phClr"/>
        </a:solidFill>
        <a:gradFill>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effectStyle>
      </a:effectStyleLst>
      <a:bgFillStyleLst>
        <a:solidFill>
          <a:schemeClr val="phClr"/>
        </a:solidFill>
        <a:solidFill>
          <a:schemeClr val="phClr">
            <a:tint val="95000"/>
            <a:satMod val="170000"/>
          </a:schemeClr>
        </a:solidFill>
        <a:gradFill>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bwMode="auto">
        <a:prstGeom prst="rect">
          <a:avLst/>
        </a:prstGeom>
        <a:noFill/>
      </a:spPr>
      <a:bodyPr/>
      <a:lstStyle/>
    </a:txDef>
  </a:objectDefaults>
  <a:extraClrSchemeLst/>
  <a:extLst>
    <a:ext uri="{05A4C25C-085E-4340-85A3-A5531E510DB2}">
      <thm15:themeFamily xmlns:thm15="http://schemas.microsoft.com/office/thememl/2012/main" name="Presentation1" id="{4BAFF76A-A20B-4089-AB48-234926712CC8}" vid="{5EFE5F0C-CD44-4BF7-ACEE-B23D5F6DD088}"/>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SY PowerPoint template</Template>
  <TotalTime>774</TotalTime>
  <Words>2605</Words>
  <Application>Microsoft Office PowerPoint</Application>
  <DocSecurity>0</DocSecurity>
  <PresentationFormat>Widescreen</PresentationFormat>
  <Paragraphs>387</Paragraphs>
  <Slides>20</Slides>
  <Notes>9</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20</vt:i4>
      </vt:variant>
    </vt:vector>
  </HeadingPairs>
  <TitlesOfParts>
    <vt:vector size="29" baseType="lpstr">
      <vt:lpstr>Aptos</vt:lpstr>
      <vt:lpstr>Arial</vt:lpstr>
      <vt:lpstr>Arial,Sans-Serif</vt:lpstr>
      <vt:lpstr>Calibri</vt:lpstr>
      <vt:lpstr>Segoe UI</vt:lpstr>
      <vt:lpstr>Symbol</vt:lpstr>
      <vt:lpstr>Times New Roman</vt:lpstr>
      <vt:lpstr>Wingdings</vt:lpstr>
      <vt:lpstr>Office Theme</vt:lpstr>
      <vt:lpstr>Beam instrumentation (present and short-term future)</vt:lpstr>
      <vt:lpstr>Beam Gas Curtain monitor Status of existing BGC in P4 left</vt:lpstr>
      <vt:lpstr>Injectors BWS Status &amp; Plans</vt:lpstr>
      <vt:lpstr>LHC BWS CONS</vt:lpstr>
      <vt:lpstr>LHC Schottky </vt:lpstr>
      <vt:lpstr>Other LHC Diagnostics</vt:lpstr>
      <vt:lpstr>Beam Secondary Emission Intensity foils (BSI) calibration</vt:lpstr>
      <vt:lpstr>TT20 SEM detectors with ions 2024 </vt:lpstr>
      <vt:lpstr>SPS Spill monitor </vt:lpstr>
      <vt:lpstr>Experimental Areas - Secondary Beamlines</vt:lpstr>
      <vt:lpstr>Fixed target instrumentation: Limitations and future, feedback from BIFT on upcoming consolidation efforts and items not covered  </vt:lpstr>
      <vt:lpstr>AD Cryogenic Current Comparator (BCCCA) and E-coolers</vt:lpstr>
      <vt:lpstr>PowerPoint Presentation</vt:lpstr>
      <vt:lpstr>Beam Gas Ionisation (BGI) Profile Monitor</vt:lpstr>
      <vt:lpstr>SPS BGI’s: Situation Today &amp; After YETS 24/25</vt:lpstr>
      <vt:lpstr>PowerPoint Presentation</vt:lpstr>
      <vt:lpstr>LHC BWS – Legacy vs Hybrid+</vt:lpstr>
      <vt:lpstr>LHC Schottky </vt:lpstr>
      <vt:lpstr>Original list of topics proposed by session chairs:</vt:lpstr>
      <vt:lpstr>EA feedback to SY/BI (2024 + 2025) </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subject/>
  <dc:creator>Inaki Ortega Ruiz</dc:creator>
  <cp:keywords/>
  <dc:description/>
  <cp:lastModifiedBy>Inaki Ortega Ruiz</cp:lastModifiedBy>
  <cp:revision>1537</cp:revision>
  <dcterms:created xsi:type="dcterms:W3CDTF">2024-11-08T16:20:05Z</dcterms:created>
  <dcterms:modified xsi:type="dcterms:W3CDTF">2024-12-10T15:23:14Z</dcterms:modified>
  <cp:category/>
  <dc:identifier/>
  <cp:contentStatus/>
  <dc:language/>
  <cp:version/>
</cp:coreProperties>
</file>