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6" r:id="rId2"/>
    <p:sldId id="323" r:id="rId3"/>
    <p:sldId id="297" r:id="rId4"/>
    <p:sldId id="305" r:id="rId5"/>
    <p:sldId id="306" r:id="rId6"/>
    <p:sldId id="303" r:id="rId7"/>
    <p:sldId id="322" r:id="rId8"/>
    <p:sldId id="300" r:id="rId9"/>
    <p:sldId id="302" r:id="rId10"/>
    <p:sldId id="299" r:id="rId11"/>
    <p:sldId id="304" r:id="rId12"/>
    <p:sldId id="288" r:id="rId13"/>
    <p:sldId id="317" r:id="rId14"/>
    <p:sldId id="309" r:id="rId15"/>
    <p:sldId id="319" r:id="rId16"/>
    <p:sldId id="29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BECB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5" autoAdjust="0"/>
    <p:restoredTop sz="89244" autoAdjust="0"/>
  </p:normalViewPr>
  <p:slideViewPr>
    <p:cSldViewPr snapToGrid="0" snapToObjects="1">
      <p:cViewPr varScale="1">
        <p:scale>
          <a:sx n="85" d="100"/>
          <a:sy n="85" d="100"/>
        </p:scale>
        <p:origin x="187" y="62"/>
      </p:cViewPr>
      <p:guideLst/>
    </p:cSldViewPr>
  </p:slideViewPr>
  <p:outlineViewPr>
    <p:cViewPr>
      <p:scale>
        <a:sx n="33" d="100"/>
        <a:sy n="33" d="100"/>
      </p:scale>
      <p:origin x="0" y="-270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apitman\cernbox\Documents\Thales\module%20failures.xlsm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Cavity 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Sheet2!$A$2:$A$60</c:f>
              <c:numCache>
                <c:formatCode>mmm\-yy</c:formatCode>
                <c:ptCount val="59"/>
                <c:pt idx="0">
                  <c:v>43739</c:v>
                </c:pt>
                <c:pt idx="1">
                  <c:v>43770</c:v>
                </c:pt>
                <c:pt idx="2">
                  <c:v>43800</c:v>
                </c:pt>
                <c:pt idx="3">
                  <c:v>43831</c:v>
                </c:pt>
                <c:pt idx="4">
                  <c:v>43862</c:v>
                </c:pt>
                <c:pt idx="5">
                  <c:v>43891</c:v>
                </c:pt>
                <c:pt idx="6">
                  <c:v>43922</c:v>
                </c:pt>
                <c:pt idx="7">
                  <c:v>43952</c:v>
                </c:pt>
                <c:pt idx="8">
                  <c:v>43983</c:v>
                </c:pt>
                <c:pt idx="9">
                  <c:v>44013</c:v>
                </c:pt>
                <c:pt idx="10">
                  <c:v>44044</c:v>
                </c:pt>
                <c:pt idx="11">
                  <c:v>44075</c:v>
                </c:pt>
                <c:pt idx="12">
                  <c:v>44105</c:v>
                </c:pt>
                <c:pt idx="13">
                  <c:v>44136</c:v>
                </c:pt>
                <c:pt idx="14">
                  <c:v>44166</c:v>
                </c:pt>
                <c:pt idx="15">
                  <c:v>44197</c:v>
                </c:pt>
                <c:pt idx="16">
                  <c:v>44228</c:v>
                </c:pt>
                <c:pt idx="17">
                  <c:v>44256</c:v>
                </c:pt>
                <c:pt idx="18">
                  <c:v>44287</c:v>
                </c:pt>
                <c:pt idx="19">
                  <c:v>44317</c:v>
                </c:pt>
                <c:pt idx="20">
                  <c:v>44348</c:v>
                </c:pt>
                <c:pt idx="21">
                  <c:v>44378</c:v>
                </c:pt>
                <c:pt idx="22">
                  <c:v>44409</c:v>
                </c:pt>
                <c:pt idx="23">
                  <c:v>44440</c:v>
                </c:pt>
                <c:pt idx="24">
                  <c:v>44470</c:v>
                </c:pt>
                <c:pt idx="25">
                  <c:v>44501</c:v>
                </c:pt>
                <c:pt idx="26">
                  <c:v>44531</c:v>
                </c:pt>
                <c:pt idx="27">
                  <c:v>44562</c:v>
                </c:pt>
                <c:pt idx="28">
                  <c:v>44593</c:v>
                </c:pt>
                <c:pt idx="29">
                  <c:v>44621</c:v>
                </c:pt>
                <c:pt idx="30">
                  <c:v>44652</c:v>
                </c:pt>
                <c:pt idx="31">
                  <c:v>44682</c:v>
                </c:pt>
                <c:pt idx="32">
                  <c:v>44713</c:v>
                </c:pt>
                <c:pt idx="33">
                  <c:v>44743</c:v>
                </c:pt>
                <c:pt idx="34">
                  <c:v>44774</c:v>
                </c:pt>
                <c:pt idx="35">
                  <c:v>44805</c:v>
                </c:pt>
                <c:pt idx="36">
                  <c:v>44835</c:v>
                </c:pt>
                <c:pt idx="37">
                  <c:v>44866</c:v>
                </c:pt>
                <c:pt idx="38">
                  <c:v>44896</c:v>
                </c:pt>
                <c:pt idx="39">
                  <c:v>44927</c:v>
                </c:pt>
                <c:pt idx="40">
                  <c:v>44958</c:v>
                </c:pt>
                <c:pt idx="41">
                  <c:v>44986</c:v>
                </c:pt>
                <c:pt idx="42">
                  <c:v>45017</c:v>
                </c:pt>
                <c:pt idx="43">
                  <c:v>45047</c:v>
                </c:pt>
                <c:pt idx="44">
                  <c:v>45078</c:v>
                </c:pt>
                <c:pt idx="45">
                  <c:v>45108</c:v>
                </c:pt>
                <c:pt idx="46">
                  <c:v>45139</c:v>
                </c:pt>
                <c:pt idx="47">
                  <c:v>45170</c:v>
                </c:pt>
                <c:pt idx="48">
                  <c:v>45200</c:v>
                </c:pt>
                <c:pt idx="49">
                  <c:v>45231</c:v>
                </c:pt>
                <c:pt idx="50">
                  <c:v>45261</c:v>
                </c:pt>
                <c:pt idx="51">
                  <c:v>45292</c:v>
                </c:pt>
                <c:pt idx="52">
                  <c:v>45323</c:v>
                </c:pt>
                <c:pt idx="53">
                  <c:v>45352</c:v>
                </c:pt>
                <c:pt idx="54">
                  <c:v>45383</c:v>
                </c:pt>
                <c:pt idx="55">
                  <c:v>45413</c:v>
                </c:pt>
                <c:pt idx="56">
                  <c:v>45444</c:v>
                </c:pt>
                <c:pt idx="57">
                  <c:v>45474</c:v>
                </c:pt>
                <c:pt idx="58">
                  <c:v>45505</c:v>
                </c:pt>
              </c:numCache>
            </c:numRef>
          </c:cat>
          <c:val>
            <c:numRef>
              <c:f>Sheet2!$B$2:$B$1435</c:f>
              <c:numCache>
                <c:formatCode>General</c:formatCode>
                <c:ptCount val="1434"/>
                <c:pt idx="0">
                  <c:v>1</c:v>
                </c:pt>
                <c:pt idx="4">
                  <c:v>8</c:v>
                </c:pt>
                <c:pt idx="5">
                  <c:v>0</c:v>
                </c:pt>
                <c:pt idx="10">
                  <c:v>0</c:v>
                </c:pt>
                <c:pt idx="17">
                  <c:v>8</c:v>
                </c:pt>
                <c:pt idx="19">
                  <c:v>1</c:v>
                </c:pt>
                <c:pt idx="20">
                  <c:v>2</c:v>
                </c:pt>
                <c:pt idx="21">
                  <c:v>0</c:v>
                </c:pt>
                <c:pt idx="22">
                  <c:v>3</c:v>
                </c:pt>
                <c:pt idx="23">
                  <c:v>1</c:v>
                </c:pt>
                <c:pt idx="24">
                  <c:v>1</c:v>
                </c:pt>
                <c:pt idx="25">
                  <c:v>2</c:v>
                </c:pt>
                <c:pt idx="27">
                  <c:v>3</c:v>
                </c:pt>
                <c:pt idx="28">
                  <c:v>5</c:v>
                </c:pt>
                <c:pt idx="29">
                  <c:v>3</c:v>
                </c:pt>
                <c:pt idx="30">
                  <c:v>2</c:v>
                </c:pt>
                <c:pt idx="31">
                  <c:v>3</c:v>
                </c:pt>
                <c:pt idx="32">
                  <c:v>10</c:v>
                </c:pt>
                <c:pt idx="33">
                  <c:v>16</c:v>
                </c:pt>
                <c:pt idx="34">
                  <c:v>32</c:v>
                </c:pt>
                <c:pt idx="35">
                  <c:v>27</c:v>
                </c:pt>
                <c:pt idx="36">
                  <c:v>28</c:v>
                </c:pt>
                <c:pt idx="37">
                  <c:v>29</c:v>
                </c:pt>
                <c:pt idx="38">
                  <c:v>46</c:v>
                </c:pt>
                <c:pt idx="40">
                  <c:v>1</c:v>
                </c:pt>
                <c:pt idx="41">
                  <c:v>31</c:v>
                </c:pt>
                <c:pt idx="42">
                  <c:v>14</c:v>
                </c:pt>
                <c:pt idx="43">
                  <c:v>36</c:v>
                </c:pt>
                <c:pt idx="44">
                  <c:v>29</c:v>
                </c:pt>
                <c:pt idx="45">
                  <c:v>49</c:v>
                </c:pt>
                <c:pt idx="46">
                  <c:v>67</c:v>
                </c:pt>
                <c:pt idx="47">
                  <c:v>47</c:v>
                </c:pt>
                <c:pt idx="48">
                  <c:v>10</c:v>
                </c:pt>
                <c:pt idx="52">
                  <c:v>4</c:v>
                </c:pt>
                <c:pt idx="53">
                  <c:v>33</c:v>
                </c:pt>
                <c:pt idx="54">
                  <c:v>77</c:v>
                </c:pt>
                <c:pt idx="55">
                  <c:v>74</c:v>
                </c:pt>
                <c:pt idx="56">
                  <c:v>71</c:v>
                </c:pt>
                <c:pt idx="57">
                  <c:v>70</c:v>
                </c:pt>
                <c:pt idx="58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F7-4899-A663-391877DDE405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Cavity 6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Sheet2!$A$2:$A$60</c:f>
              <c:numCache>
                <c:formatCode>mmm\-yy</c:formatCode>
                <c:ptCount val="59"/>
                <c:pt idx="0">
                  <c:v>43739</c:v>
                </c:pt>
                <c:pt idx="1">
                  <c:v>43770</c:v>
                </c:pt>
                <c:pt idx="2">
                  <c:v>43800</c:v>
                </c:pt>
                <c:pt idx="3">
                  <c:v>43831</c:v>
                </c:pt>
                <c:pt idx="4">
                  <c:v>43862</c:v>
                </c:pt>
                <c:pt idx="5">
                  <c:v>43891</c:v>
                </c:pt>
                <c:pt idx="6">
                  <c:v>43922</c:v>
                </c:pt>
                <c:pt idx="7">
                  <c:v>43952</c:v>
                </c:pt>
                <c:pt idx="8">
                  <c:v>43983</c:v>
                </c:pt>
                <c:pt idx="9">
                  <c:v>44013</c:v>
                </c:pt>
                <c:pt idx="10">
                  <c:v>44044</c:v>
                </c:pt>
                <c:pt idx="11">
                  <c:v>44075</c:v>
                </c:pt>
                <c:pt idx="12">
                  <c:v>44105</c:v>
                </c:pt>
                <c:pt idx="13">
                  <c:v>44136</c:v>
                </c:pt>
                <c:pt idx="14">
                  <c:v>44166</c:v>
                </c:pt>
                <c:pt idx="15">
                  <c:v>44197</c:v>
                </c:pt>
                <c:pt idx="16">
                  <c:v>44228</c:v>
                </c:pt>
                <c:pt idx="17">
                  <c:v>44256</c:v>
                </c:pt>
                <c:pt idx="18">
                  <c:v>44287</c:v>
                </c:pt>
                <c:pt idx="19">
                  <c:v>44317</c:v>
                </c:pt>
                <c:pt idx="20">
                  <c:v>44348</c:v>
                </c:pt>
                <c:pt idx="21">
                  <c:v>44378</c:v>
                </c:pt>
                <c:pt idx="22">
                  <c:v>44409</c:v>
                </c:pt>
                <c:pt idx="23">
                  <c:v>44440</c:v>
                </c:pt>
                <c:pt idx="24">
                  <c:v>44470</c:v>
                </c:pt>
                <c:pt idx="25">
                  <c:v>44501</c:v>
                </c:pt>
                <c:pt idx="26">
                  <c:v>44531</c:v>
                </c:pt>
                <c:pt idx="27">
                  <c:v>44562</c:v>
                </c:pt>
                <c:pt idx="28">
                  <c:v>44593</c:v>
                </c:pt>
                <c:pt idx="29">
                  <c:v>44621</c:v>
                </c:pt>
                <c:pt idx="30">
                  <c:v>44652</c:v>
                </c:pt>
                <c:pt idx="31">
                  <c:v>44682</c:v>
                </c:pt>
                <c:pt idx="32">
                  <c:v>44713</c:v>
                </c:pt>
                <c:pt idx="33">
                  <c:v>44743</c:v>
                </c:pt>
                <c:pt idx="34">
                  <c:v>44774</c:v>
                </c:pt>
                <c:pt idx="35">
                  <c:v>44805</c:v>
                </c:pt>
                <c:pt idx="36">
                  <c:v>44835</c:v>
                </c:pt>
                <c:pt idx="37">
                  <c:v>44866</c:v>
                </c:pt>
                <c:pt idx="38">
                  <c:v>44896</c:v>
                </c:pt>
                <c:pt idx="39">
                  <c:v>44927</c:v>
                </c:pt>
                <c:pt idx="40">
                  <c:v>44958</c:v>
                </c:pt>
                <c:pt idx="41">
                  <c:v>44986</c:v>
                </c:pt>
                <c:pt idx="42">
                  <c:v>45017</c:v>
                </c:pt>
                <c:pt idx="43">
                  <c:v>45047</c:v>
                </c:pt>
                <c:pt idx="44">
                  <c:v>45078</c:v>
                </c:pt>
                <c:pt idx="45">
                  <c:v>45108</c:v>
                </c:pt>
                <c:pt idx="46">
                  <c:v>45139</c:v>
                </c:pt>
                <c:pt idx="47">
                  <c:v>45170</c:v>
                </c:pt>
                <c:pt idx="48">
                  <c:v>45200</c:v>
                </c:pt>
                <c:pt idx="49">
                  <c:v>45231</c:v>
                </c:pt>
                <c:pt idx="50">
                  <c:v>45261</c:v>
                </c:pt>
                <c:pt idx="51">
                  <c:v>45292</c:v>
                </c:pt>
                <c:pt idx="52">
                  <c:v>45323</c:v>
                </c:pt>
                <c:pt idx="53">
                  <c:v>45352</c:v>
                </c:pt>
                <c:pt idx="54">
                  <c:v>45383</c:v>
                </c:pt>
                <c:pt idx="55">
                  <c:v>45413</c:v>
                </c:pt>
                <c:pt idx="56">
                  <c:v>45444</c:v>
                </c:pt>
                <c:pt idx="57">
                  <c:v>45474</c:v>
                </c:pt>
                <c:pt idx="58">
                  <c:v>45505</c:v>
                </c:pt>
              </c:numCache>
            </c:numRef>
          </c:cat>
          <c:val>
            <c:numRef>
              <c:f>Sheet2!$C$2:$C$1435</c:f>
              <c:numCache>
                <c:formatCode>General</c:formatCode>
                <c:ptCount val="1434"/>
                <c:pt idx="0">
                  <c:v>0</c:v>
                </c:pt>
                <c:pt idx="4">
                  <c:v>1</c:v>
                </c:pt>
                <c:pt idx="5">
                  <c:v>1</c:v>
                </c:pt>
                <c:pt idx="10">
                  <c:v>4</c:v>
                </c:pt>
                <c:pt idx="17">
                  <c:v>4</c:v>
                </c:pt>
                <c:pt idx="19">
                  <c:v>10</c:v>
                </c:pt>
                <c:pt idx="20">
                  <c:v>1</c:v>
                </c:pt>
                <c:pt idx="21">
                  <c:v>1</c:v>
                </c:pt>
                <c:pt idx="22">
                  <c:v>2</c:v>
                </c:pt>
                <c:pt idx="23">
                  <c:v>14</c:v>
                </c:pt>
                <c:pt idx="24">
                  <c:v>18</c:v>
                </c:pt>
                <c:pt idx="25">
                  <c:v>12</c:v>
                </c:pt>
                <c:pt idx="27">
                  <c:v>0</c:v>
                </c:pt>
                <c:pt idx="28">
                  <c:v>18</c:v>
                </c:pt>
                <c:pt idx="29">
                  <c:v>45</c:v>
                </c:pt>
                <c:pt idx="30">
                  <c:v>14</c:v>
                </c:pt>
                <c:pt idx="31">
                  <c:v>4</c:v>
                </c:pt>
                <c:pt idx="32">
                  <c:v>5</c:v>
                </c:pt>
                <c:pt idx="33">
                  <c:v>2</c:v>
                </c:pt>
                <c:pt idx="34">
                  <c:v>27</c:v>
                </c:pt>
                <c:pt idx="35">
                  <c:v>21</c:v>
                </c:pt>
                <c:pt idx="36">
                  <c:v>11</c:v>
                </c:pt>
                <c:pt idx="37">
                  <c:v>9</c:v>
                </c:pt>
                <c:pt idx="38">
                  <c:v>0</c:v>
                </c:pt>
                <c:pt idx="40">
                  <c:v>9</c:v>
                </c:pt>
                <c:pt idx="41">
                  <c:v>14</c:v>
                </c:pt>
                <c:pt idx="42">
                  <c:v>7</c:v>
                </c:pt>
                <c:pt idx="43">
                  <c:v>20</c:v>
                </c:pt>
                <c:pt idx="44">
                  <c:v>28</c:v>
                </c:pt>
                <c:pt idx="45">
                  <c:v>25</c:v>
                </c:pt>
                <c:pt idx="46">
                  <c:v>42</c:v>
                </c:pt>
                <c:pt idx="47">
                  <c:v>16</c:v>
                </c:pt>
                <c:pt idx="48">
                  <c:v>8</c:v>
                </c:pt>
                <c:pt idx="52">
                  <c:v>6</c:v>
                </c:pt>
                <c:pt idx="53">
                  <c:v>13</c:v>
                </c:pt>
                <c:pt idx="54">
                  <c:v>12</c:v>
                </c:pt>
                <c:pt idx="55">
                  <c:v>12</c:v>
                </c:pt>
                <c:pt idx="56">
                  <c:v>59</c:v>
                </c:pt>
                <c:pt idx="57">
                  <c:v>45</c:v>
                </c:pt>
                <c:pt idx="58">
                  <c:v>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F7-4899-A663-391877DDE4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58292448"/>
        <c:axId val="1558289088"/>
      </c:barChart>
      <c:lineChart>
        <c:grouping val="standard"/>
        <c:varyColors val="0"/>
        <c:ser>
          <c:idx val="3"/>
          <c:order val="2"/>
          <c:tx>
            <c:strRef>
              <c:f>Sheet2!$E$1</c:f>
              <c:strCache>
                <c:ptCount val="1"/>
                <c:pt idx="0">
                  <c:v>Cumulative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Sheet2!$A$2:$A$60</c:f>
              <c:numCache>
                <c:formatCode>mmm\-yy</c:formatCode>
                <c:ptCount val="59"/>
                <c:pt idx="0">
                  <c:v>43739</c:v>
                </c:pt>
                <c:pt idx="1">
                  <c:v>43770</c:v>
                </c:pt>
                <c:pt idx="2">
                  <c:v>43800</c:v>
                </c:pt>
                <c:pt idx="3">
                  <c:v>43831</c:v>
                </c:pt>
                <c:pt idx="4">
                  <c:v>43862</c:v>
                </c:pt>
                <c:pt idx="5">
                  <c:v>43891</c:v>
                </c:pt>
                <c:pt idx="6">
                  <c:v>43922</c:v>
                </c:pt>
                <c:pt idx="7">
                  <c:v>43952</c:v>
                </c:pt>
                <c:pt idx="8">
                  <c:v>43983</c:v>
                </c:pt>
                <c:pt idx="9">
                  <c:v>44013</c:v>
                </c:pt>
                <c:pt idx="10">
                  <c:v>44044</c:v>
                </c:pt>
                <c:pt idx="11">
                  <c:v>44075</c:v>
                </c:pt>
                <c:pt idx="12">
                  <c:v>44105</c:v>
                </c:pt>
                <c:pt idx="13">
                  <c:v>44136</c:v>
                </c:pt>
                <c:pt idx="14">
                  <c:v>44166</c:v>
                </c:pt>
                <c:pt idx="15">
                  <c:v>44197</c:v>
                </c:pt>
                <c:pt idx="16">
                  <c:v>44228</c:v>
                </c:pt>
                <c:pt idx="17">
                  <c:v>44256</c:v>
                </c:pt>
                <c:pt idx="18">
                  <c:v>44287</c:v>
                </c:pt>
                <c:pt idx="19">
                  <c:v>44317</c:v>
                </c:pt>
                <c:pt idx="20">
                  <c:v>44348</c:v>
                </c:pt>
                <c:pt idx="21">
                  <c:v>44378</c:v>
                </c:pt>
                <c:pt idx="22">
                  <c:v>44409</c:v>
                </c:pt>
                <c:pt idx="23">
                  <c:v>44440</c:v>
                </c:pt>
                <c:pt idx="24">
                  <c:v>44470</c:v>
                </c:pt>
                <c:pt idx="25">
                  <c:v>44501</c:v>
                </c:pt>
                <c:pt idx="26">
                  <c:v>44531</c:v>
                </c:pt>
                <c:pt idx="27">
                  <c:v>44562</c:v>
                </c:pt>
                <c:pt idx="28">
                  <c:v>44593</c:v>
                </c:pt>
                <c:pt idx="29">
                  <c:v>44621</c:v>
                </c:pt>
                <c:pt idx="30">
                  <c:v>44652</c:v>
                </c:pt>
                <c:pt idx="31">
                  <c:v>44682</c:v>
                </c:pt>
                <c:pt idx="32">
                  <c:v>44713</c:v>
                </c:pt>
                <c:pt idx="33">
                  <c:v>44743</c:v>
                </c:pt>
                <c:pt idx="34">
                  <c:v>44774</c:v>
                </c:pt>
                <c:pt idx="35">
                  <c:v>44805</c:v>
                </c:pt>
                <c:pt idx="36">
                  <c:v>44835</c:v>
                </c:pt>
                <c:pt idx="37">
                  <c:v>44866</c:v>
                </c:pt>
                <c:pt idx="38">
                  <c:v>44896</c:v>
                </c:pt>
                <c:pt idx="39">
                  <c:v>44927</c:v>
                </c:pt>
                <c:pt idx="40">
                  <c:v>44958</c:v>
                </c:pt>
                <c:pt idx="41">
                  <c:v>44986</c:v>
                </c:pt>
                <c:pt idx="42">
                  <c:v>45017</c:v>
                </c:pt>
                <c:pt idx="43">
                  <c:v>45047</c:v>
                </c:pt>
                <c:pt idx="44">
                  <c:v>45078</c:v>
                </c:pt>
                <c:pt idx="45">
                  <c:v>45108</c:v>
                </c:pt>
                <c:pt idx="46">
                  <c:v>45139</c:v>
                </c:pt>
                <c:pt idx="47">
                  <c:v>45170</c:v>
                </c:pt>
                <c:pt idx="48">
                  <c:v>45200</c:v>
                </c:pt>
                <c:pt idx="49">
                  <c:v>45231</c:v>
                </c:pt>
                <c:pt idx="50">
                  <c:v>45261</c:v>
                </c:pt>
                <c:pt idx="51">
                  <c:v>45292</c:v>
                </c:pt>
                <c:pt idx="52">
                  <c:v>45323</c:v>
                </c:pt>
                <c:pt idx="53">
                  <c:v>45352</c:v>
                </c:pt>
                <c:pt idx="54">
                  <c:v>45383</c:v>
                </c:pt>
                <c:pt idx="55">
                  <c:v>45413</c:v>
                </c:pt>
                <c:pt idx="56">
                  <c:v>45444</c:v>
                </c:pt>
                <c:pt idx="57">
                  <c:v>45474</c:v>
                </c:pt>
                <c:pt idx="58">
                  <c:v>45505</c:v>
                </c:pt>
              </c:numCache>
            </c:numRef>
          </c:cat>
          <c:val>
            <c:numRef>
              <c:f>Sheet2!$E$2:$E$1435</c:f>
              <c:numCache>
                <c:formatCode>General</c:formatCode>
                <c:ptCount val="143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10</c:v>
                </c:pt>
                <c:pt idx="5">
                  <c:v>11</c:v>
                </c:pt>
                <c:pt idx="6">
                  <c:v>11</c:v>
                </c:pt>
                <c:pt idx="7">
                  <c:v>11</c:v>
                </c:pt>
                <c:pt idx="8">
                  <c:v>11</c:v>
                </c:pt>
                <c:pt idx="9">
                  <c:v>11</c:v>
                </c:pt>
                <c:pt idx="10">
                  <c:v>15</c:v>
                </c:pt>
                <c:pt idx="11">
                  <c:v>15</c:v>
                </c:pt>
                <c:pt idx="12">
                  <c:v>15</c:v>
                </c:pt>
                <c:pt idx="13">
                  <c:v>15</c:v>
                </c:pt>
                <c:pt idx="14">
                  <c:v>15</c:v>
                </c:pt>
                <c:pt idx="15">
                  <c:v>15</c:v>
                </c:pt>
                <c:pt idx="16">
                  <c:v>15</c:v>
                </c:pt>
                <c:pt idx="17">
                  <c:v>27</c:v>
                </c:pt>
                <c:pt idx="18">
                  <c:v>27</c:v>
                </c:pt>
                <c:pt idx="19">
                  <c:v>38</c:v>
                </c:pt>
                <c:pt idx="20">
                  <c:v>41</c:v>
                </c:pt>
                <c:pt idx="21">
                  <c:v>42</c:v>
                </c:pt>
                <c:pt idx="22">
                  <c:v>47</c:v>
                </c:pt>
                <c:pt idx="23">
                  <c:v>62</c:v>
                </c:pt>
                <c:pt idx="24">
                  <c:v>81</c:v>
                </c:pt>
                <c:pt idx="25">
                  <c:v>95</c:v>
                </c:pt>
                <c:pt idx="26">
                  <c:v>95</c:v>
                </c:pt>
                <c:pt idx="27">
                  <c:v>98</c:v>
                </c:pt>
                <c:pt idx="28">
                  <c:v>121</c:v>
                </c:pt>
                <c:pt idx="29">
                  <c:v>169</c:v>
                </c:pt>
                <c:pt idx="30">
                  <c:v>185</c:v>
                </c:pt>
                <c:pt idx="31">
                  <c:v>192</c:v>
                </c:pt>
                <c:pt idx="32">
                  <c:v>207</c:v>
                </c:pt>
                <c:pt idx="33">
                  <c:v>225</c:v>
                </c:pt>
                <c:pt idx="34">
                  <c:v>284</c:v>
                </c:pt>
                <c:pt idx="35">
                  <c:v>332</c:v>
                </c:pt>
                <c:pt idx="36">
                  <c:v>371</c:v>
                </c:pt>
                <c:pt idx="37">
                  <c:v>409</c:v>
                </c:pt>
                <c:pt idx="38">
                  <c:v>455</c:v>
                </c:pt>
                <c:pt idx="39">
                  <c:v>455</c:v>
                </c:pt>
                <c:pt idx="40">
                  <c:v>465</c:v>
                </c:pt>
                <c:pt idx="41">
                  <c:v>510</c:v>
                </c:pt>
                <c:pt idx="42">
                  <c:v>531</c:v>
                </c:pt>
                <c:pt idx="43">
                  <c:v>587</c:v>
                </c:pt>
                <c:pt idx="44">
                  <c:v>644</c:v>
                </c:pt>
                <c:pt idx="45">
                  <c:v>718</c:v>
                </c:pt>
                <c:pt idx="46">
                  <c:v>827</c:v>
                </c:pt>
                <c:pt idx="47">
                  <c:v>890</c:v>
                </c:pt>
                <c:pt idx="48">
                  <c:v>908</c:v>
                </c:pt>
                <c:pt idx="49">
                  <c:v>908</c:v>
                </c:pt>
                <c:pt idx="50">
                  <c:v>908</c:v>
                </c:pt>
                <c:pt idx="51">
                  <c:v>908</c:v>
                </c:pt>
                <c:pt idx="52">
                  <c:v>918</c:v>
                </c:pt>
                <c:pt idx="53">
                  <c:v>964</c:v>
                </c:pt>
                <c:pt idx="54">
                  <c:v>1053</c:v>
                </c:pt>
                <c:pt idx="55">
                  <c:v>1139</c:v>
                </c:pt>
                <c:pt idx="56">
                  <c:v>1269</c:v>
                </c:pt>
                <c:pt idx="57">
                  <c:v>1384</c:v>
                </c:pt>
                <c:pt idx="58">
                  <c:v>1425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BF7-4899-A663-391877DDE4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34841392"/>
        <c:axId val="1934842352"/>
      </c:lineChart>
      <c:dateAx>
        <c:axId val="1558292448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8289088"/>
        <c:crosses val="autoZero"/>
        <c:auto val="1"/>
        <c:lblOffset val="100"/>
        <c:baseTimeUnit val="months"/>
      </c:dateAx>
      <c:valAx>
        <c:axId val="1558289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Module</a:t>
                </a:r>
                <a:r>
                  <a:rPr lang="en-GB" baseline="0"/>
                  <a:t> Failures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58292448"/>
        <c:crosses val="autoZero"/>
        <c:crossBetween val="between"/>
      </c:valAx>
      <c:valAx>
        <c:axId val="193484235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Cumulative</a:t>
                </a:r>
                <a:r>
                  <a:rPr lang="en-GB" baseline="0"/>
                  <a:t> Failures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4841392"/>
        <c:crosses val="max"/>
        <c:crossBetween val="between"/>
      </c:valAx>
      <c:dateAx>
        <c:axId val="1934841392"/>
        <c:scaling>
          <c:orientation val="minMax"/>
        </c:scaling>
        <c:delete val="1"/>
        <c:axPos val="b"/>
        <c:numFmt formatCode="mmm\-yy" sourceLinked="1"/>
        <c:majorTickMark val="none"/>
        <c:minorTickMark val="none"/>
        <c:tickLblPos val="nextTo"/>
        <c:crossAx val="1934842352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7D21BB-9920-426B-9425-512C6B4C25AF}" type="doc">
      <dgm:prSet loTypeId="urn:microsoft.com/office/officeart/2005/8/layout/default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9694A7E8-D3FA-4B10-9079-2E9B6C777AF0}">
      <dgm:prSet/>
      <dgm:spPr/>
      <dgm:t>
        <a:bodyPr/>
        <a:lstStyle/>
        <a:p>
          <a:r>
            <a:rPr lang="en-GB"/>
            <a:t>Improved brazing </a:t>
          </a:r>
          <a:endParaRPr lang="en-US"/>
        </a:p>
      </dgm:t>
    </dgm:pt>
    <dgm:pt modelId="{25F80511-D621-4448-A8A8-E38BB1891343}" type="parTrans" cxnId="{504F300E-EA69-4C23-8742-F94611EB885A}">
      <dgm:prSet/>
      <dgm:spPr/>
      <dgm:t>
        <a:bodyPr/>
        <a:lstStyle/>
        <a:p>
          <a:endParaRPr lang="en-US"/>
        </a:p>
      </dgm:t>
    </dgm:pt>
    <dgm:pt modelId="{B578298B-211D-4599-A49F-B2C22FD5554F}" type="sibTrans" cxnId="{504F300E-EA69-4C23-8742-F94611EB885A}">
      <dgm:prSet/>
      <dgm:spPr/>
      <dgm:t>
        <a:bodyPr/>
        <a:lstStyle/>
        <a:p>
          <a:endParaRPr lang="en-US"/>
        </a:p>
      </dgm:t>
    </dgm:pt>
    <dgm:pt modelId="{BCAD2AA7-5F75-4044-80C3-8A7943F3F33E}">
      <dgm:prSet/>
      <dgm:spPr/>
      <dgm:t>
        <a:bodyPr/>
        <a:lstStyle/>
        <a:p>
          <a:r>
            <a:rPr lang="en-GB" dirty="0"/>
            <a:t>Tightened acceptance criteria </a:t>
          </a:r>
          <a:endParaRPr lang="en-US" dirty="0"/>
        </a:p>
      </dgm:t>
    </dgm:pt>
    <dgm:pt modelId="{67136E12-CD33-44AA-B523-C2080E96CA58}" type="parTrans" cxnId="{8E9A895A-DA5D-4770-903D-7613E933FAD6}">
      <dgm:prSet/>
      <dgm:spPr/>
      <dgm:t>
        <a:bodyPr/>
        <a:lstStyle/>
        <a:p>
          <a:endParaRPr lang="en-US"/>
        </a:p>
      </dgm:t>
    </dgm:pt>
    <dgm:pt modelId="{4F5E966A-D63C-4034-AEEF-59E23DDFED04}" type="sibTrans" cxnId="{8E9A895A-DA5D-4770-903D-7613E933FAD6}">
      <dgm:prSet/>
      <dgm:spPr/>
      <dgm:t>
        <a:bodyPr/>
        <a:lstStyle/>
        <a:p>
          <a:endParaRPr lang="en-US"/>
        </a:p>
      </dgm:t>
    </dgm:pt>
    <dgm:pt modelId="{471C6F46-CA72-40C5-B549-22339B93CDAA}">
      <dgm:prSet/>
      <dgm:spPr/>
      <dgm:t>
        <a:bodyPr/>
        <a:lstStyle/>
        <a:p>
          <a:r>
            <a:rPr lang="en-GB" dirty="0"/>
            <a:t>Cleaned cooling water circuit </a:t>
          </a:r>
          <a:endParaRPr lang="en-US" dirty="0"/>
        </a:p>
      </dgm:t>
    </dgm:pt>
    <dgm:pt modelId="{5DD33C4C-4BE8-436D-BD99-94E7A82343EF}" type="parTrans" cxnId="{B6C96E78-620B-4178-B399-22B940F6C30C}">
      <dgm:prSet/>
      <dgm:spPr/>
      <dgm:t>
        <a:bodyPr/>
        <a:lstStyle/>
        <a:p>
          <a:endParaRPr lang="en-US"/>
        </a:p>
      </dgm:t>
    </dgm:pt>
    <dgm:pt modelId="{7535B815-0643-4E10-AA3F-4FA644D305C8}" type="sibTrans" cxnId="{B6C96E78-620B-4178-B399-22B940F6C30C}">
      <dgm:prSet/>
      <dgm:spPr/>
      <dgm:t>
        <a:bodyPr/>
        <a:lstStyle/>
        <a:p>
          <a:endParaRPr lang="en-US"/>
        </a:p>
      </dgm:t>
    </dgm:pt>
    <dgm:pt modelId="{AECCF53C-3270-47F1-BF0D-16EDC6C0944D}">
      <dgm:prSet/>
      <dgm:spPr/>
      <dgm:t>
        <a:bodyPr/>
        <a:lstStyle/>
        <a:p>
          <a:r>
            <a:rPr lang="en-GB" dirty="0"/>
            <a:t>Line length analysis </a:t>
          </a:r>
          <a:endParaRPr lang="en-US" dirty="0"/>
        </a:p>
      </dgm:t>
    </dgm:pt>
    <dgm:pt modelId="{88613B43-D381-4A97-B913-C0CD7E68FAC9}" type="parTrans" cxnId="{6BB27DDA-A877-4922-8F7D-8030A97E5832}">
      <dgm:prSet/>
      <dgm:spPr/>
      <dgm:t>
        <a:bodyPr/>
        <a:lstStyle/>
        <a:p>
          <a:endParaRPr lang="en-US"/>
        </a:p>
      </dgm:t>
    </dgm:pt>
    <dgm:pt modelId="{B2700A8D-E961-458F-9B72-8160FC160274}" type="sibTrans" cxnId="{6BB27DDA-A877-4922-8F7D-8030A97E5832}">
      <dgm:prSet/>
      <dgm:spPr/>
      <dgm:t>
        <a:bodyPr/>
        <a:lstStyle/>
        <a:p>
          <a:endParaRPr lang="en-US"/>
        </a:p>
      </dgm:t>
    </dgm:pt>
    <dgm:pt modelId="{7D166CE1-50F7-41E1-A262-2CA2EB3C130F}">
      <dgm:prSet/>
      <dgm:spPr/>
      <dgm:t>
        <a:bodyPr/>
        <a:lstStyle/>
        <a:p>
          <a:r>
            <a:rPr lang="en-GB" dirty="0"/>
            <a:t>Measurements of whole system </a:t>
          </a:r>
          <a:endParaRPr lang="en-US" dirty="0"/>
        </a:p>
      </dgm:t>
    </dgm:pt>
    <dgm:pt modelId="{3E84048F-8DA5-473C-BEA2-D6EDB43C50BB}" type="parTrans" cxnId="{A5D699DA-76D1-474D-9A4A-5C3157D04416}">
      <dgm:prSet/>
      <dgm:spPr/>
      <dgm:t>
        <a:bodyPr/>
        <a:lstStyle/>
        <a:p>
          <a:endParaRPr lang="en-US"/>
        </a:p>
      </dgm:t>
    </dgm:pt>
    <dgm:pt modelId="{9A1D2E94-2036-4EDF-A40D-053D20E1B705}" type="sibTrans" cxnId="{A5D699DA-76D1-474D-9A4A-5C3157D04416}">
      <dgm:prSet/>
      <dgm:spPr/>
      <dgm:t>
        <a:bodyPr/>
        <a:lstStyle/>
        <a:p>
          <a:endParaRPr lang="en-US"/>
        </a:p>
      </dgm:t>
    </dgm:pt>
    <dgm:pt modelId="{920E8A56-8F13-4C23-B6FC-A04BB7DA9CD8}">
      <dgm:prSet/>
      <dgm:spPr/>
      <dgm:t>
        <a:bodyPr/>
        <a:lstStyle/>
        <a:p>
          <a:r>
            <a:rPr lang="en-GB" dirty="0"/>
            <a:t>Reduced gain of individual towers</a:t>
          </a:r>
          <a:endParaRPr lang="en-US" dirty="0"/>
        </a:p>
      </dgm:t>
    </dgm:pt>
    <dgm:pt modelId="{66B950A2-B17E-40B0-AB71-A48A54B601EB}" type="parTrans" cxnId="{1554A18C-1A1A-457E-BF16-0CDC81D5E52F}">
      <dgm:prSet/>
      <dgm:spPr/>
      <dgm:t>
        <a:bodyPr/>
        <a:lstStyle/>
        <a:p>
          <a:endParaRPr lang="en-US"/>
        </a:p>
      </dgm:t>
    </dgm:pt>
    <dgm:pt modelId="{136C4F0E-9132-4197-A21D-F837E3111610}" type="sibTrans" cxnId="{1554A18C-1A1A-457E-BF16-0CDC81D5E52F}">
      <dgm:prSet/>
      <dgm:spPr/>
      <dgm:t>
        <a:bodyPr/>
        <a:lstStyle/>
        <a:p>
          <a:endParaRPr lang="en-US"/>
        </a:p>
      </dgm:t>
    </dgm:pt>
    <dgm:pt modelId="{7A07B117-F68B-477C-961E-B9857612C120}">
      <dgm:prSet/>
      <dgm:spPr/>
      <dgm:t>
        <a:bodyPr/>
        <a:lstStyle/>
        <a:p>
          <a:r>
            <a:rPr lang="en-GB" dirty="0"/>
            <a:t>Changed high power loads</a:t>
          </a:r>
          <a:endParaRPr lang="en-US" dirty="0"/>
        </a:p>
      </dgm:t>
    </dgm:pt>
    <dgm:pt modelId="{D577407D-01BA-4DC5-87A1-9FFF597A77D5}" type="parTrans" cxnId="{7BE317C4-18C2-48D4-BCEA-C8EE657EE302}">
      <dgm:prSet/>
      <dgm:spPr/>
      <dgm:t>
        <a:bodyPr/>
        <a:lstStyle/>
        <a:p>
          <a:endParaRPr lang="en-US"/>
        </a:p>
      </dgm:t>
    </dgm:pt>
    <dgm:pt modelId="{18C5812C-4F7E-4B2A-98A4-5B37A63B69BE}" type="sibTrans" cxnId="{7BE317C4-18C2-48D4-BCEA-C8EE657EE302}">
      <dgm:prSet/>
      <dgm:spPr/>
      <dgm:t>
        <a:bodyPr/>
        <a:lstStyle/>
        <a:p>
          <a:endParaRPr lang="en-US"/>
        </a:p>
      </dgm:t>
    </dgm:pt>
    <dgm:pt modelId="{E00677EA-791D-4426-B3E9-CFE653848CA8}">
      <dgm:prSet/>
      <dgm:spPr/>
      <dgm:t>
        <a:bodyPr/>
        <a:lstStyle/>
        <a:p>
          <a:r>
            <a:rPr lang="en-GB" dirty="0"/>
            <a:t>Modules PCB improvements</a:t>
          </a:r>
          <a:endParaRPr lang="en-US" dirty="0"/>
        </a:p>
      </dgm:t>
    </dgm:pt>
    <dgm:pt modelId="{597F9230-ADD7-406D-B789-2E1E83940BA0}" type="parTrans" cxnId="{090F8645-DD63-437A-9562-BEBD7C81FF51}">
      <dgm:prSet/>
      <dgm:spPr/>
      <dgm:t>
        <a:bodyPr/>
        <a:lstStyle/>
        <a:p>
          <a:endParaRPr lang="en-GB"/>
        </a:p>
      </dgm:t>
    </dgm:pt>
    <dgm:pt modelId="{82AE6553-E88C-4332-BDAF-6642D7382ABA}" type="sibTrans" cxnId="{090F8645-DD63-437A-9562-BEBD7C81FF51}">
      <dgm:prSet/>
      <dgm:spPr/>
      <dgm:t>
        <a:bodyPr/>
        <a:lstStyle/>
        <a:p>
          <a:endParaRPr lang="en-GB"/>
        </a:p>
      </dgm:t>
    </dgm:pt>
    <dgm:pt modelId="{31AFB855-A610-4F57-B2F2-C4CE383032A0}">
      <dgm:prSet/>
      <dgm:spPr/>
      <dgm:t>
        <a:bodyPr/>
        <a:lstStyle/>
        <a:p>
          <a:r>
            <a:rPr lang="en-US" dirty="0"/>
            <a:t>Module position analysis</a:t>
          </a:r>
        </a:p>
      </dgm:t>
    </dgm:pt>
    <dgm:pt modelId="{C9F5FA04-EA7B-4D7C-9CBA-F9D4A9BBB191}" type="parTrans" cxnId="{7ED6A2FC-8F18-45FA-AC3E-EB56902D6164}">
      <dgm:prSet/>
      <dgm:spPr/>
      <dgm:t>
        <a:bodyPr/>
        <a:lstStyle/>
        <a:p>
          <a:endParaRPr lang="en-GB"/>
        </a:p>
      </dgm:t>
    </dgm:pt>
    <dgm:pt modelId="{DF1DD733-ED02-4B3C-B09B-2CB7918C6616}" type="sibTrans" cxnId="{7ED6A2FC-8F18-45FA-AC3E-EB56902D6164}">
      <dgm:prSet/>
      <dgm:spPr/>
      <dgm:t>
        <a:bodyPr/>
        <a:lstStyle/>
        <a:p>
          <a:endParaRPr lang="en-GB"/>
        </a:p>
      </dgm:t>
    </dgm:pt>
    <dgm:pt modelId="{D984B9D8-E477-4ED4-9684-14E610FD0682}">
      <dgm:prSet/>
      <dgm:spPr/>
      <dgm:t>
        <a:bodyPr/>
        <a:lstStyle/>
        <a:p>
          <a:r>
            <a:rPr lang="en-US" dirty="0"/>
            <a:t>Installed additional logging</a:t>
          </a:r>
        </a:p>
      </dgm:t>
    </dgm:pt>
    <dgm:pt modelId="{E021DF5D-6ACC-4D98-815C-984900E4C480}" type="parTrans" cxnId="{99DFC727-8230-4907-B485-BDC68D989FD9}">
      <dgm:prSet/>
      <dgm:spPr/>
      <dgm:t>
        <a:bodyPr/>
        <a:lstStyle/>
        <a:p>
          <a:endParaRPr lang="en-GB"/>
        </a:p>
      </dgm:t>
    </dgm:pt>
    <dgm:pt modelId="{3EE7EFE3-26DB-4330-813E-B459EB6A046F}" type="sibTrans" cxnId="{99DFC727-8230-4907-B485-BDC68D989FD9}">
      <dgm:prSet/>
      <dgm:spPr/>
      <dgm:t>
        <a:bodyPr/>
        <a:lstStyle/>
        <a:p>
          <a:endParaRPr lang="en-GB"/>
        </a:p>
      </dgm:t>
    </dgm:pt>
    <dgm:pt modelId="{733F636E-0FEA-4D2C-9610-72A8BBAE3FB0}">
      <dgm:prSet/>
      <dgm:spPr/>
      <dgm:t>
        <a:bodyPr/>
        <a:lstStyle/>
        <a:p>
          <a:r>
            <a:rPr lang="en-US"/>
            <a:t>Commissioned test bench</a:t>
          </a:r>
          <a:endParaRPr lang="en-US" dirty="0"/>
        </a:p>
      </dgm:t>
    </dgm:pt>
    <dgm:pt modelId="{79588B43-181E-46DF-A9C4-39153A450DB9}" type="parTrans" cxnId="{E4F9DFF5-77DE-49D3-9F2D-49905596E350}">
      <dgm:prSet/>
      <dgm:spPr/>
      <dgm:t>
        <a:bodyPr/>
        <a:lstStyle/>
        <a:p>
          <a:endParaRPr lang="en-GB"/>
        </a:p>
      </dgm:t>
    </dgm:pt>
    <dgm:pt modelId="{9DCB817C-87D5-415E-B87F-BB07B53846DE}" type="sibTrans" cxnId="{E4F9DFF5-77DE-49D3-9F2D-49905596E350}">
      <dgm:prSet/>
      <dgm:spPr/>
      <dgm:t>
        <a:bodyPr/>
        <a:lstStyle/>
        <a:p>
          <a:endParaRPr lang="en-GB"/>
        </a:p>
      </dgm:t>
    </dgm:pt>
    <dgm:pt modelId="{D12AEEE4-6643-4206-975A-BDBAA5CE1A35}">
      <dgm:prSet/>
      <dgm:spPr/>
      <dgm:t>
        <a:bodyPr/>
        <a:lstStyle/>
        <a:p>
          <a:r>
            <a:rPr lang="en-GB"/>
            <a:t>Isolating problem tower</a:t>
          </a:r>
          <a:endParaRPr lang="en-US" dirty="0"/>
        </a:p>
      </dgm:t>
    </dgm:pt>
    <dgm:pt modelId="{D7ADF994-93D8-485A-9398-835A2893CA94}" type="parTrans" cxnId="{3FC97B95-8F49-4E13-939B-4CBE2D7B5B7C}">
      <dgm:prSet/>
      <dgm:spPr/>
      <dgm:t>
        <a:bodyPr/>
        <a:lstStyle/>
        <a:p>
          <a:endParaRPr lang="en-GB"/>
        </a:p>
      </dgm:t>
    </dgm:pt>
    <dgm:pt modelId="{2141B4BF-E0BD-4754-A39F-F2CD09EFD0EC}" type="sibTrans" cxnId="{3FC97B95-8F49-4E13-939B-4CBE2D7B5B7C}">
      <dgm:prSet/>
      <dgm:spPr/>
      <dgm:t>
        <a:bodyPr/>
        <a:lstStyle/>
        <a:p>
          <a:endParaRPr lang="en-GB"/>
        </a:p>
      </dgm:t>
    </dgm:pt>
    <dgm:pt modelId="{4E45A5CD-D581-4EF4-9BB7-C6CC269BC011}" type="pres">
      <dgm:prSet presAssocID="{A67D21BB-9920-426B-9425-512C6B4C25AF}" presName="diagram" presStyleCnt="0">
        <dgm:presLayoutVars>
          <dgm:dir/>
          <dgm:resizeHandles val="exact"/>
        </dgm:presLayoutVars>
      </dgm:prSet>
      <dgm:spPr/>
    </dgm:pt>
    <dgm:pt modelId="{1BA33E74-F68C-4ECF-B72E-072417AFA153}" type="pres">
      <dgm:prSet presAssocID="{9694A7E8-D3FA-4B10-9079-2E9B6C777AF0}" presName="node" presStyleLbl="node1" presStyleIdx="0" presStyleCnt="12">
        <dgm:presLayoutVars>
          <dgm:bulletEnabled val="1"/>
        </dgm:presLayoutVars>
      </dgm:prSet>
      <dgm:spPr/>
    </dgm:pt>
    <dgm:pt modelId="{1797060B-3E3C-4E50-8F1E-862658C13ED3}" type="pres">
      <dgm:prSet presAssocID="{B578298B-211D-4599-A49F-B2C22FD5554F}" presName="sibTrans" presStyleCnt="0"/>
      <dgm:spPr/>
    </dgm:pt>
    <dgm:pt modelId="{A46BAA4A-6F55-4BC8-AFFD-99BCE9C6E5D7}" type="pres">
      <dgm:prSet presAssocID="{BCAD2AA7-5F75-4044-80C3-8A7943F3F33E}" presName="node" presStyleLbl="node1" presStyleIdx="1" presStyleCnt="12">
        <dgm:presLayoutVars>
          <dgm:bulletEnabled val="1"/>
        </dgm:presLayoutVars>
      </dgm:prSet>
      <dgm:spPr/>
    </dgm:pt>
    <dgm:pt modelId="{72C8D417-E0F4-44C5-A6F5-C70B8C80B0D3}" type="pres">
      <dgm:prSet presAssocID="{4F5E966A-D63C-4034-AEEF-59E23DDFED04}" presName="sibTrans" presStyleCnt="0"/>
      <dgm:spPr/>
    </dgm:pt>
    <dgm:pt modelId="{979B415D-8916-44C0-B0B0-7F896DA0CD86}" type="pres">
      <dgm:prSet presAssocID="{D984B9D8-E477-4ED4-9684-14E610FD0682}" presName="node" presStyleLbl="node1" presStyleIdx="2" presStyleCnt="12">
        <dgm:presLayoutVars>
          <dgm:bulletEnabled val="1"/>
        </dgm:presLayoutVars>
      </dgm:prSet>
      <dgm:spPr/>
    </dgm:pt>
    <dgm:pt modelId="{AC31946D-4A52-49A2-AFEC-CF2465555CA5}" type="pres">
      <dgm:prSet presAssocID="{3EE7EFE3-26DB-4330-813E-B459EB6A046F}" presName="sibTrans" presStyleCnt="0"/>
      <dgm:spPr/>
    </dgm:pt>
    <dgm:pt modelId="{4EE337A4-56C1-4FAF-8AA6-AE790B345CE5}" type="pres">
      <dgm:prSet presAssocID="{733F636E-0FEA-4D2C-9610-72A8BBAE3FB0}" presName="node" presStyleLbl="node1" presStyleIdx="3" presStyleCnt="12">
        <dgm:presLayoutVars>
          <dgm:bulletEnabled val="1"/>
        </dgm:presLayoutVars>
      </dgm:prSet>
      <dgm:spPr/>
    </dgm:pt>
    <dgm:pt modelId="{6E56EFB6-8231-4B1F-964F-1C1D9F089108}" type="pres">
      <dgm:prSet presAssocID="{9DCB817C-87D5-415E-B87F-BB07B53846DE}" presName="sibTrans" presStyleCnt="0"/>
      <dgm:spPr/>
    </dgm:pt>
    <dgm:pt modelId="{9AC891CF-2F0C-4CF3-BCDA-A94446276B47}" type="pres">
      <dgm:prSet presAssocID="{471C6F46-CA72-40C5-B549-22339B93CDAA}" presName="node" presStyleLbl="node1" presStyleIdx="4" presStyleCnt="12">
        <dgm:presLayoutVars>
          <dgm:bulletEnabled val="1"/>
        </dgm:presLayoutVars>
      </dgm:prSet>
      <dgm:spPr/>
    </dgm:pt>
    <dgm:pt modelId="{6E341FF3-A104-4DFC-80EA-FE2E317D8094}" type="pres">
      <dgm:prSet presAssocID="{7535B815-0643-4E10-AA3F-4FA644D305C8}" presName="sibTrans" presStyleCnt="0"/>
      <dgm:spPr/>
    </dgm:pt>
    <dgm:pt modelId="{1597B246-CAF6-4A72-A56A-FD5E62D5151B}" type="pres">
      <dgm:prSet presAssocID="{AECCF53C-3270-47F1-BF0D-16EDC6C0944D}" presName="node" presStyleLbl="node1" presStyleIdx="5" presStyleCnt="12">
        <dgm:presLayoutVars>
          <dgm:bulletEnabled val="1"/>
        </dgm:presLayoutVars>
      </dgm:prSet>
      <dgm:spPr/>
    </dgm:pt>
    <dgm:pt modelId="{7EB25F71-5650-48F3-8B1E-B882594B7D0D}" type="pres">
      <dgm:prSet presAssocID="{B2700A8D-E961-458F-9B72-8160FC160274}" presName="sibTrans" presStyleCnt="0"/>
      <dgm:spPr/>
    </dgm:pt>
    <dgm:pt modelId="{8560BCA6-B53C-4F08-B844-8D8741FCF98D}" type="pres">
      <dgm:prSet presAssocID="{7D166CE1-50F7-41E1-A262-2CA2EB3C130F}" presName="node" presStyleLbl="node1" presStyleIdx="6" presStyleCnt="12">
        <dgm:presLayoutVars>
          <dgm:bulletEnabled val="1"/>
        </dgm:presLayoutVars>
      </dgm:prSet>
      <dgm:spPr/>
    </dgm:pt>
    <dgm:pt modelId="{479F6239-02D1-4437-BB6F-F2BCBFAE50D6}" type="pres">
      <dgm:prSet presAssocID="{9A1D2E94-2036-4EDF-A40D-053D20E1B705}" presName="sibTrans" presStyleCnt="0"/>
      <dgm:spPr/>
    </dgm:pt>
    <dgm:pt modelId="{07E64B91-9CF0-4CFF-8D8F-3BFFF7B8867A}" type="pres">
      <dgm:prSet presAssocID="{920E8A56-8F13-4C23-B6FC-A04BB7DA9CD8}" presName="node" presStyleLbl="node1" presStyleIdx="7" presStyleCnt="12">
        <dgm:presLayoutVars>
          <dgm:bulletEnabled val="1"/>
        </dgm:presLayoutVars>
      </dgm:prSet>
      <dgm:spPr/>
    </dgm:pt>
    <dgm:pt modelId="{83C942AB-DE05-4CAD-8F62-4AD10CE4E60E}" type="pres">
      <dgm:prSet presAssocID="{136C4F0E-9132-4197-A21D-F837E3111610}" presName="sibTrans" presStyleCnt="0"/>
      <dgm:spPr/>
    </dgm:pt>
    <dgm:pt modelId="{9D66B654-BCFF-4560-B236-F5283C9C6513}" type="pres">
      <dgm:prSet presAssocID="{D12AEEE4-6643-4206-975A-BDBAA5CE1A35}" presName="node" presStyleLbl="node1" presStyleIdx="8" presStyleCnt="12">
        <dgm:presLayoutVars>
          <dgm:bulletEnabled val="1"/>
        </dgm:presLayoutVars>
      </dgm:prSet>
      <dgm:spPr/>
    </dgm:pt>
    <dgm:pt modelId="{C2FE7127-76A0-464A-9907-CB8118E29152}" type="pres">
      <dgm:prSet presAssocID="{2141B4BF-E0BD-4754-A39F-F2CD09EFD0EC}" presName="sibTrans" presStyleCnt="0"/>
      <dgm:spPr/>
    </dgm:pt>
    <dgm:pt modelId="{34D3CDB6-3367-40DF-A218-7D32858ED9FE}" type="pres">
      <dgm:prSet presAssocID="{E00677EA-791D-4426-B3E9-CFE653848CA8}" presName="node" presStyleLbl="node1" presStyleIdx="9" presStyleCnt="12">
        <dgm:presLayoutVars>
          <dgm:bulletEnabled val="1"/>
        </dgm:presLayoutVars>
      </dgm:prSet>
      <dgm:spPr/>
    </dgm:pt>
    <dgm:pt modelId="{0479FEEB-0E7A-4EEA-8CAE-195916821318}" type="pres">
      <dgm:prSet presAssocID="{82AE6553-E88C-4332-BDAF-6642D7382ABA}" presName="sibTrans" presStyleCnt="0"/>
      <dgm:spPr/>
    </dgm:pt>
    <dgm:pt modelId="{501546D9-B17F-4F03-B3C2-76A21B191E34}" type="pres">
      <dgm:prSet presAssocID="{31AFB855-A610-4F57-B2F2-C4CE383032A0}" presName="node" presStyleLbl="node1" presStyleIdx="10" presStyleCnt="12">
        <dgm:presLayoutVars>
          <dgm:bulletEnabled val="1"/>
        </dgm:presLayoutVars>
      </dgm:prSet>
      <dgm:spPr/>
    </dgm:pt>
    <dgm:pt modelId="{676533D8-48D0-45FF-8012-86DD34E02279}" type="pres">
      <dgm:prSet presAssocID="{DF1DD733-ED02-4B3C-B09B-2CB7918C6616}" presName="sibTrans" presStyleCnt="0"/>
      <dgm:spPr/>
    </dgm:pt>
    <dgm:pt modelId="{0A38EFA9-BBAC-440C-BD9F-7ED565E8E429}" type="pres">
      <dgm:prSet presAssocID="{7A07B117-F68B-477C-961E-B9857612C120}" presName="node" presStyleLbl="node1" presStyleIdx="11" presStyleCnt="12">
        <dgm:presLayoutVars>
          <dgm:bulletEnabled val="1"/>
        </dgm:presLayoutVars>
      </dgm:prSet>
      <dgm:spPr/>
    </dgm:pt>
  </dgm:ptLst>
  <dgm:cxnLst>
    <dgm:cxn modelId="{06A98504-59DB-4FAF-AE2B-7D7ABDFB54C8}" type="presOf" srcId="{A67D21BB-9920-426B-9425-512C6B4C25AF}" destId="{4E45A5CD-D581-4EF4-9BB7-C6CC269BC011}" srcOrd="0" destOrd="0" presId="urn:microsoft.com/office/officeart/2005/8/layout/default"/>
    <dgm:cxn modelId="{504F300E-EA69-4C23-8742-F94611EB885A}" srcId="{A67D21BB-9920-426B-9425-512C6B4C25AF}" destId="{9694A7E8-D3FA-4B10-9079-2E9B6C777AF0}" srcOrd="0" destOrd="0" parTransId="{25F80511-D621-4448-A8A8-E38BB1891343}" sibTransId="{B578298B-211D-4599-A49F-B2C22FD5554F}"/>
    <dgm:cxn modelId="{99DFC727-8230-4907-B485-BDC68D989FD9}" srcId="{A67D21BB-9920-426B-9425-512C6B4C25AF}" destId="{D984B9D8-E477-4ED4-9684-14E610FD0682}" srcOrd="2" destOrd="0" parTransId="{E021DF5D-6ACC-4D98-815C-984900E4C480}" sibTransId="{3EE7EFE3-26DB-4330-813E-B459EB6A046F}"/>
    <dgm:cxn modelId="{74B0A55E-80F6-40EC-8CFC-069CDFD70436}" type="presOf" srcId="{7A07B117-F68B-477C-961E-B9857612C120}" destId="{0A38EFA9-BBAC-440C-BD9F-7ED565E8E429}" srcOrd="0" destOrd="0" presId="urn:microsoft.com/office/officeart/2005/8/layout/default"/>
    <dgm:cxn modelId="{090F8645-DD63-437A-9562-BEBD7C81FF51}" srcId="{A67D21BB-9920-426B-9425-512C6B4C25AF}" destId="{E00677EA-791D-4426-B3E9-CFE653848CA8}" srcOrd="9" destOrd="0" parTransId="{597F9230-ADD7-406D-B789-2E1E83940BA0}" sibTransId="{82AE6553-E88C-4332-BDAF-6642D7382ABA}"/>
    <dgm:cxn modelId="{29D74749-4AB3-40E4-A246-270AAAF75A44}" type="presOf" srcId="{E00677EA-791D-4426-B3E9-CFE653848CA8}" destId="{34D3CDB6-3367-40DF-A218-7D32858ED9FE}" srcOrd="0" destOrd="0" presId="urn:microsoft.com/office/officeart/2005/8/layout/default"/>
    <dgm:cxn modelId="{F0DC4457-7C2E-4716-AF9B-A9EBCDD79D3B}" type="presOf" srcId="{31AFB855-A610-4F57-B2F2-C4CE383032A0}" destId="{501546D9-B17F-4F03-B3C2-76A21B191E34}" srcOrd="0" destOrd="0" presId="urn:microsoft.com/office/officeart/2005/8/layout/default"/>
    <dgm:cxn modelId="{418B4B57-5ADC-4EC7-B1BF-F2FDA6817CAE}" type="presOf" srcId="{AECCF53C-3270-47F1-BF0D-16EDC6C0944D}" destId="{1597B246-CAF6-4A72-A56A-FD5E62D5151B}" srcOrd="0" destOrd="0" presId="urn:microsoft.com/office/officeart/2005/8/layout/default"/>
    <dgm:cxn modelId="{B6C96E78-620B-4178-B399-22B940F6C30C}" srcId="{A67D21BB-9920-426B-9425-512C6B4C25AF}" destId="{471C6F46-CA72-40C5-B549-22339B93CDAA}" srcOrd="4" destOrd="0" parTransId="{5DD33C4C-4BE8-436D-BD99-94E7A82343EF}" sibTransId="{7535B815-0643-4E10-AA3F-4FA644D305C8}"/>
    <dgm:cxn modelId="{8E9A895A-DA5D-4770-903D-7613E933FAD6}" srcId="{A67D21BB-9920-426B-9425-512C6B4C25AF}" destId="{BCAD2AA7-5F75-4044-80C3-8A7943F3F33E}" srcOrd="1" destOrd="0" parTransId="{67136E12-CD33-44AA-B523-C2080E96CA58}" sibTransId="{4F5E966A-D63C-4034-AEEF-59E23DDFED04}"/>
    <dgm:cxn modelId="{1B46258B-5EC9-4580-818A-E5EFEEB4C958}" type="presOf" srcId="{733F636E-0FEA-4D2C-9610-72A8BBAE3FB0}" destId="{4EE337A4-56C1-4FAF-8AA6-AE790B345CE5}" srcOrd="0" destOrd="0" presId="urn:microsoft.com/office/officeart/2005/8/layout/default"/>
    <dgm:cxn modelId="{1554A18C-1A1A-457E-BF16-0CDC81D5E52F}" srcId="{A67D21BB-9920-426B-9425-512C6B4C25AF}" destId="{920E8A56-8F13-4C23-B6FC-A04BB7DA9CD8}" srcOrd="7" destOrd="0" parTransId="{66B950A2-B17E-40B0-AB71-A48A54B601EB}" sibTransId="{136C4F0E-9132-4197-A21D-F837E3111610}"/>
    <dgm:cxn modelId="{3FC97B95-8F49-4E13-939B-4CBE2D7B5B7C}" srcId="{A67D21BB-9920-426B-9425-512C6B4C25AF}" destId="{D12AEEE4-6643-4206-975A-BDBAA5CE1A35}" srcOrd="8" destOrd="0" parTransId="{D7ADF994-93D8-485A-9398-835A2893CA94}" sibTransId="{2141B4BF-E0BD-4754-A39F-F2CD09EFD0EC}"/>
    <dgm:cxn modelId="{1BEA02C2-CB02-4078-AF19-BE6CEBBA3F5A}" type="presOf" srcId="{9694A7E8-D3FA-4B10-9079-2E9B6C777AF0}" destId="{1BA33E74-F68C-4ECF-B72E-072417AFA153}" srcOrd="0" destOrd="0" presId="urn:microsoft.com/office/officeart/2005/8/layout/default"/>
    <dgm:cxn modelId="{7BE317C4-18C2-48D4-BCEA-C8EE657EE302}" srcId="{A67D21BB-9920-426B-9425-512C6B4C25AF}" destId="{7A07B117-F68B-477C-961E-B9857612C120}" srcOrd="11" destOrd="0" parTransId="{D577407D-01BA-4DC5-87A1-9FFF597A77D5}" sibTransId="{18C5812C-4F7E-4B2A-98A4-5B37A63B69BE}"/>
    <dgm:cxn modelId="{3C1576CE-3124-420E-AE7E-2CEADC29D023}" type="presOf" srcId="{471C6F46-CA72-40C5-B549-22339B93CDAA}" destId="{9AC891CF-2F0C-4CF3-BCDA-A94446276B47}" srcOrd="0" destOrd="0" presId="urn:microsoft.com/office/officeart/2005/8/layout/default"/>
    <dgm:cxn modelId="{BD6A28D0-672F-4E95-9646-D0C5885A616D}" type="presOf" srcId="{920E8A56-8F13-4C23-B6FC-A04BB7DA9CD8}" destId="{07E64B91-9CF0-4CFF-8D8F-3BFFF7B8867A}" srcOrd="0" destOrd="0" presId="urn:microsoft.com/office/officeart/2005/8/layout/default"/>
    <dgm:cxn modelId="{2C2855D1-9783-435C-B803-15878C653B92}" type="presOf" srcId="{BCAD2AA7-5F75-4044-80C3-8A7943F3F33E}" destId="{A46BAA4A-6F55-4BC8-AFFD-99BCE9C6E5D7}" srcOrd="0" destOrd="0" presId="urn:microsoft.com/office/officeart/2005/8/layout/default"/>
    <dgm:cxn modelId="{6BB27DDA-A877-4922-8F7D-8030A97E5832}" srcId="{A67D21BB-9920-426B-9425-512C6B4C25AF}" destId="{AECCF53C-3270-47F1-BF0D-16EDC6C0944D}" srcOrd="5" destOrd="0" parTransId="{88613B43-D381-4A97-B913-C0CD7E68FAC9}" sibTransId="{B2700A8D-E961-458F-9B72-8160FC160274}"/>
    <dgm:cxn modelId="{A5D699DA-76D1-474D-9A4A-5C3157D04416}" srcId="{A67D21BB-9920-426B-9425-512C6B4C25AF}" destId="{7D166CE1-50F7-41E1-A262-2CA2EB3C130F}" srcOrd="6" destOrd="0" parTransId="{3E84048F-8DA5-473C-BEA2-D6EDB43C50BB}" sibTransId="{9A1D2E94-2036-4EDF-A40D-053D20E1B705}"/>
    <dgm:cxn modelId="{50F555F2-F650-4473-8AEF-84C638D16DAF}" type="presOf" srcId="{D12AEEE4-6643-4206-975A-BDBAA5CE1A35}" destId="{9D66B654-BCFF-4560-B236-F5283C9C6513}" srcOrd="0" destOrd="0" presId="urn:microsoft.com/office/officeart/2005/8/layout/default"/>
    <dgm:cxn modelId="{E4F9DFF5-77DE-49D3-9F2D-49905596E350}" srcId="{A67D21BB-9920-426B-9425-512C6B4C25AF}" destId="{733F636E-0FEA-4D2C-9610-72A8BBAE3FB0}" srcOrd="3" destOrd="0" parTransId="{79588B43-181E-46DF-A9C4-39153A450DB9}" sibTransId="{9DCB817C-87D5-415E-B87F-BB07B53846DE}"/>
    <dgm:cxn modelId="{7ED6A2FC-8F18-45FA-AC3E-EB56902D6164}" srcId="{A67D21BB-9920-426B-9425-512C6B4C25AF}" destId="{31AFB855-A610-4F57-B2F2-C4CE383032A0}" srcOrd="10" destOrd="0" parTransId="{C9F5FA04-EA7B-4D7C-9CBA-F9D4A9BBB191}" sibTransId="{DF1DD733-ED02-4B3C-B09B-2CB7918C6616}"/>
    <dgm:cxn modelId="{356BE3FC-8C3A-42E3-9339-6A6B9AC541DE}" type="presOf" srcId="{7D166CE1-50F7-41E1-A262-2CA2EB3C130F}" destId="{8560BCA6-B53C-4F08-B844-8D8741FCF98D}" srcOrd="0" destOrd="0" presId="urn:microsoft.com/office/officeart/2005/8/layout/default"/>
    <dgm:cxn modelId="{F90109FE-8F70-4EBE-BBA8-8859B54EFA56}" type="presOf" srcId="{D984B9D8-E477-4ED4-9684-14E610FD0682}" destId="{979B415D-8916-44C0-B0B0-7F896DA0CD86}" srcOrd="0" destOrd="0" presId="urn:microsoft.com/office/officeart/2005/8/layout/default"/>
    <dgm:cxn modelId="{B83F1534-5313-4FE9-A49F-E6D20A78BD7D}" type="presParOf" srcId="{4E45A5CD-D581-4EF4-9BB7-C6CC269BC011}" destId="{1BA33E74-F68C-4ECF-B72E-072417AFA153}" srcOrd="0" destOrd="0" presId="urn:microsoft.com/office/officeart/2005/8/layout/default"/>
    <dgm:cxn modelId="{52CC7BA9-D821-4695-845C-624B85566AAB}" type="presParOf" srcId="{4E45A5CD-D581-4EF4-9BB7-C6CC269BC011}" destId="{1797060B-3E3C-4E50-8F1E-862658C13ED3}" srcOrd="1" destOrd="0" presId="urn:microsoft.com/office/officeart/2005/8/layout/default"/>
    <dgm:cxn modelId="{AD894CE9-611C-4393-BB95-75D532B3CF35}" type="presParOf" srcId="{4E45A5CD-D581-4EF4-9BB7-C6CC269BC011}" destId="{A46BAA4A-6F55-4BC8-AFFD-99BCE9C6E5D7}" srcOrd="2" destOrd="0" presId="urn:microsoft.com/office/officeart/2005/8/layout/default"/>
    <dgm:cxn modelId="{27C623F9-665B-49AD-811B-CB50A6A29423}" type="presParOf" srcId="{4E45A5CD-D581-4EF4-9BB7-C6CC269BC011}" destId="{72C8D417-E0F4-44C5-A6F5-C70B8C80B0D3}" srcOrd="3" destOrd="0" presId="urn:microsoft.com/office/officeart/2005/8/layout/default"/>
    <dgm:cxn modelId="{B7B76BF5-2786-477C-905D-E731F1F8D463}" type="presParOf" srcId="{4E45A5CD-D581-4EF4-9BB7-C6CC269BC011}" destId="{979B415D-8916-44C0-B0B0-7F896DA0CD86}" srcOrd="4" destOrd="0" presId="urn:microsoft.com/office/officeart/2005/8/layout/default"/>
    <dgm:cxn modelId="{39952245-2EEC-44CA-BC5D-D0297973910F}" type="presParOf" srcId="{4E45A5CD-D581-4EF4-9BB7-C6CC269BC011}" destId="{AC31946D-4A52-49A2-AFEC-CF2465555CA5}" srcOrd="5" destOrd="0" presId="urn:microsoft.com/office/officeart/2005/8/layout/default"/>
    <dgm:cxn modelId="{F156E271-DF5D-494D-A171-93A2C9FB0035}" type="presParOf" srcId="{4E45A5CD-D581-4EF4-9BB7-C6CC269BC011}" destId="{4EE337A4-56C1-4FAF-8AA6-AE790B345CE5}" srcOrd="6" destOrd="0" presId="urn:microsoft.com/office/officeart/2005/8/layout/default"/>
    <dgm:cxn modelId="{ECAA8AF0-9A4F-4A34-85FB-2239F30A6E90}" type="presParOf" srcId="{4E45A5CD-D581-4EF4-9BB7-C6CC269BC011}" destId="{6E56EFB6-8231-4B1F-964F-1C1D9F089108}" srcOrd="7" destOrd="0" presId="urn:microsoft.com/office/officeart/2005/8/layout/default"/>
    <dgm:cxn modelId="{08FCA872-E7E3-4E60-917C-999F2A3ED819}" type="presParOf" srcId="{4E45A5CD-D581-4EF4-9BB7-C6CC269BC011}" destId="{9AC891CF-2F0C-4CF3-BCDA-A94446276B47}" srcOrd="8" destOrd="0" presId="urn:microsoft.com/office/officeart/2005/8/layout/default"/>
    <dgm:cxn modelId="{224C0CE1-BBE0-42E4-97E4-8F7119FA536B}" type="presParOf" srcId="{4E45A5CD-D581-4EF4-9BB7-C6CC269BC011}" destId="{6E341FF3-A104-4DFC-80EA-FE2E317D8094}" srcOrd="9" destOrd="0" presId="urn:microsoft.com/office/officeart/2005/8/layout/default"/>
    <dgm:cxn modelId="{B24F8B1C-0094-4C9E-BF71-7DC716022793}" type="presParOf" srcId="{4E45A5CD-D581-4EF4-9BB7-C6CC269BC011}" destId="{1597B246-CAF6-4A72-A56A-FD5E62D5151B}" srcOrd="10" destOrd="0" presId="urn:microsoft.com/office/officeart/2005/8/layout/default"/>
    <dgm:cxn modelId="{423DD209-3F6E-4223-B0CE-BD49A48FF05E}" type="presParOf" srcId="{4E45A5CD-D581-4EF4-9BB7-C6CC269BC011}" destId="{7EB25F71-5650-48F3-8B1E-B882594B7D0D}" srcOrd="11" destOrd="0" presId="urn:microsoft.com/office/officeart/2005/8/layout/default"/>
    <dgm:cxn modelId="{1F783DE4-BD48-4736-998B-C616A7DB1973}" type="presParOf" srcId="{4E45A5CD-D581-4EF4-9BB7-C6CC269BC011}" destId="{8560BCA6-B53C-4F08-B844-8D8741FCF98D}" srcOrd="12" destOrd="0" presId="urn:microsoft.com/office/officeart/2005/8/layout/default"/>
    <dgm:cxn modelId="{5C7F02B1-1291-41EB-9ECB-E3EB2FD9445A}" type="presParOf" srcId="{4E45A5CD-D581-4EF4-9BB7-C6CC269BC011}" destId="{479F6239-02D1-4437-BB6F-F2BCBFAE50D6}" srcOrd="13" destOrd="0" presId="urn:microsoft.com/office/officeart/2005/8/layout/default"/>
    <dgm:cxn modelId="{893D2CD1-1645-40F8-A897-3688C8032337}" type="presParOf" srcId="{4E45A5CD-D581-4EF4-9BB7-C6CC269BC011}" destId="{07E64B91-9CF0-4CFF-8D8F-3BFFF7B8867A}" srcOrd="14" destOrd="0" presId="urn:microsoft.com/office/officeart/2005/8/layout/default"/>
    <dgm:cxn modelId="{B52E221D-1C95-463E-BFE7-133CA9457B43}" type="presParOf" srcId="{4E45A5CD-D581-4EF4-9BB7-C6CC269BC011}" destId="{83C942AB-DE05-4CAD-8F62-4AD10CE4E60E}" srcOrd="15" destOrd="0" presId="urn:microsoft.com/office/officeart/2005/8/layout/default"/>
    <dgm:cxn modelId="{6528A72B-3BFC-4445-8222-9D78FC500C34}" type="presParOf" srcId="{4E45A5CD-D581-4EF4-9BB7-C6CC269BC011}" destId="{9D66B654-BCFF-4560-B236-F5283C9C6513}" srcOrd="16" destOrd="0" presId="urn:microsoft.com/office/officeart/2005/8/layout/default"/>
    <dgm:cxn modelId="{3A2D49E5-C71C-4F54-B8B7-2ACD5FC028A4}" type="presParOf" srcId="{4E45A5CD-D581-4EF4-9BB7-C6CC269BC011}" destId="{C2FE7127-76A0-464A-9907-CB8118E29152}" srcOrd="17" destOrd="0" presId="urn:microsoft.com/office/officeart/2005/8/layout/default"/>
    <dgm:cxn modelId="{D7A4F600-DAD7-4C19-9BED-CF17E2F336C3}" type="presParOf" srcId="{4E45A5CD-D581-4EF4-9BB7-C6CC269BC011}" destId="{34D3CDB6-3367-40DF-A218-7D32858ED9FE}" srcOrd="18" destOrd="0" presId="urn:microsoft.com/office/officeart/2005/8/layout/default"/>
    <dgm:cxn modelId="{090B5D7C-981B-4B10-88C1-B1BB18298F53}" type="presParOf" srcId="{4E45A5CD-D581-4EF4-9BB7-C6CC269BC011}" destId="{0479FEEB-0E7A-4EEA-8CAE-195916821318}" srcOrd="19" destOrd="0" presId="urn:microsoft.com/office/officeart/2005/8/layout/default"/>
    <dgm:cxn modelId="{DA22FF4B-5632-4C43-A86B-588B00370858}" type="presParOf" srcId="{4E45A5CD-D581-4EF4-9BB7-C6CC269BC011}" destId="{501546D9-B17F-4F03-B3C2-76A21B191E34}" srcOrd="20" destOrd="0" presId="urn:microsoft.com/office/officeart/2005/8/layout/default"/>
    <dgm:cxn modelId="{712B6EDD-7153-41FE-ACCA-9FBABBA9B950}" type="presParOf" srcId="{4E45A5CD-D581-4EF4-9BB7-C6CC269BC011}" destId="{676533D8-48D0-45FF-8012-86DD34E02279}" srcOrd="21" destOrd="0" presId="urn:microsoft.com/office/officeart/2005/8/layout/default"/>
    <dgm:cxn modelId="{DAB44CEC-B449-442C-BAD4-E224A7999D6E}" type="presParOf" srcId="{4E45A5CD-D581-4EF4-9BB7-C6CC269BC011}" destId="{0A38EFA9-BBAC-440C-BD9F-7ED565E8E429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A33E74-F68C-4ECF-B72E-072417AFA153}">
      <dsp:nvSpPr>
        <dsp:cNvPr id="0" name=""/>
        <dsp:cNvSpPr/>
      </dsp:nvSpPr>
      <dsp:spPr>
        <a:xfrm>
          <a:off x="737802" y="1832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Improved brazing </a:t>
          </a:r>
          <a:endParaRPr lang="en-US" sz="2500" kern="1200"/>
        </a:p>
      </dsp:txBody>
      <dsp:txXfrm>
        <a:off x="737802" y="1832"/>
        <a:ext cx="2302423" cy="1381453"/>
      </dsp:txXfrm>
    </dsp:sp>
    <dsp:sp modelId="{A46BAA4A-6F55-4BC8-AFFD-99BCE9C6E5D7}">
      <dsp:nvSpPr>
        <dsp:cNvPr id="0" name=""/>
        <dsp:cNvSpPr/>
      </dsp:nvSpPr>
      <dsp:spPr>
        <a:xfrm>
          <a:off x="3270468" y="1832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Tightened acceptance criteria </a:t>
          </a:r>
          <a:endParaRPr lang="en-US" sz="2500" kern="1200" dirty="0"/>
        </a:p>
      </dsp:txBody>
      <dsp:txXfrm>
        <a:off x="3270468" y="1832"/>
        <a:ext cx="2302423" cy="1381453"/>
      </dsp:txXfrm>
    </dsp:sp>
    <dsp:sp modelId="{979B415D-8916-44C0-B0B0-7F896DA0CD86}">
      <dsp:nvSpPr>
        <dsp:cNvPr id="0" name=""/>
        <dsp:cNvSpPr/>
      </dsp:nvSpPr>
      <dsp:spPr>
        <a:xfrm>
          <a:off x="5803133" y="1832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Installed additional logging</a:t>
          </a:r>
        </a:p>
      </dsp:txBody>
      <dsp:txXfrm>
        <a:off x="5803133" y="1832"/>
        <a:ext cx="2302423" cy="1381453"/>
      </dsp:txXfrm>
    </dsp:sp>
    <dsp:sp modelId="{4EE337A4-56C1-4FAF-8AA6-AE790B345CE5}">
      <dsp:nvSpPr>
        <dsp:cNvPr id="0" name=""/>
        <dsp:cNvSpPr/>
      </dsp:nvSpPr>
      <dsp:spPr>
        <a:xfrm>
          <a:off x="8335798" y="1832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Commissioned test bench</a:t>
          </a:r>
          <a:endParaRPr lang="en-US" sz="2500" kern="1200" dirty="0"/>
        </a:p>
      </dsp:txBody>
      <dsp:txXfrm>
        <a:off x="8335798" y="1832"/>
        <a:ext cx="2302423" cy="1381453"/>
      </dsp:txXfrm>
    </dsp:sp>
    <dsp:sp modelId="{9AC891CF-2F0C-4CF3-BCDA-A94446276B47}">
      <dsp:nvSpPr>
        <dsp:cNvPr id="0" name=""/>
        <dsp:cNvSpPr/>
      </dsp:nvSpPr>
      <dsp:spPr>
        <a:xfrm>
          <a:off x="737802" y="1613529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Cleaned cooling water circuit </a:t>
          </a:r>
          <a:endParaRPr lang="en-US" sz="2500" kern="1200" dirty="0"/>
        </a:p>
      </dsp:txBody>
      <dsp:txXfrm>
        <a:off x="737802" y="1613529"/>
        <a:ext cx="2302423" cy="1381453"/>
      </dsp:txXfrm>
    </dsp:sp>
    <dsp:sp modelId="{1597B246-CAF6-4A72-A56A-FD5E62D5151B}">
      <dsp:nvSpPr>
        <dsp:cNvPr id="0" name=""/>
        <dsp:cNvSpPr/>
      </dsp:nvSpPr>
      <dsp:spPr>
        <a:xfrm>
          <a:off x="3270468" y="1613529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Line length analysis </a:t>
          </a:r>
          <a:endParaRPr lang="en-US" sz="2500" kern="1200" dirty="0"/>
        </a:p>
      </dsp:txBody>
      <dsp:txXfrm>
        <a:off x="3270468" y="1613529"/>
        <a:ext cx="2302423" cy="1381453"/>
      </dsp:txXfrm>
    </dsp:sp>
    <dsp:sp modelId="{8560BCA6-B53C-4F08-B844-8D8741FCF98D}">
      <dsp:nvSpPr>
        <dsp:cNvPr id="0" name=""/>
        <dsp:cNvSpPr/>
      </dsp:nvSpPr>
      <dsp:spPr>
        <a:xfrm>
          <a:off x="5803133" y="1613529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Measurements of whole system </a:t>
          </a:r>
          <a:endParaRPr lang="en-US" sz="2500" kern="1200" dirty="0"/>
        </a:p>
      </dsp:txBody>
      <dsp:txXfrm>
        <a:off x="5803133" y="1613529"/>
        <a:ext cx="2302423" cy="1381453"/>
      </dsp:txXfrm>
    </dsp:sp>
    <dsp:sp modelId="{07E64B91-9CF0-4CFF-8D8F-3BFFF7B8867A}">
      <dsp:nvSpPr>
        <dsp:cNvPr id="0" name=""/>
        <dsp:cNvSpPr/>
      </dsp:nvSpPr>
      <dsp:spPr>
        <a:xfrm>
          <a:off x="8335798" y="1613529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Reduced gain of individual towers</a:t>
          </a:r>
          <a:endParaRPr lang="en-US" sz="2500" kern="1200" dirty="0"/>
        </a:p>
      </dsp:txBody>
      <dsp:txXfrm>
        <a:off x="8335798" y="1613529"/>
        <a:ext cx="2302423" cy="1381453"/>
      </dsp:txXfrm>
    </dsp:sp>
    <dsp:sp modelId="{9D66B654-BCFF-4560-B236-F5283C9C6513}">
      <dsp:nvSpPr>
        <dsp:cNvPr id="0" name=""/>
        <dsp:cNvSpPr/>
      </dsp:nvSpPr>
      <dsp:spPr>
        <a:xfrm>
          <a:off x="737802" y="3225225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/>
            <a:t>Isolating problem tower</a:t>
          </a:r>
          <a:endParaRPr lang="en-US" sz="2500" kern="1200" dirty="0"/>
        </a:p>
      </dsp:txBody>
      <dsp:txXfrm>
        <a:off x="737802" y="3225225"/>
        <a:ext cx="2302423" cy="1381453"/>
      </dsp:txXfrm>
    </dsp:sp>
    <dsp:sp modelId="{34D3CDB6-3367-40DF-A218-7D32858ED9FE}">
      <dsp:nvSpPr>
        <dsp:cNvPr id="0" name=""/>
        <dsp:cNvSpPr/>
      </dsp:nvSpPr>
      <dsp:spPr>
        <a:xfrm>
          <a:off x="3270468" y="3225225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Modules PCB improvements</a:t>
          </a:r>
          <a:endParaRPr lang="en-US" sz="2500" kern="1200" dirty="0"/>
        </a:p>
      </dsp:txBody>
      <dsp:txXfrm>
        <a:off x="3270468" y="3225225"/>
        <a:ext cx="2302423" cy="1381453"/>
      </dsp:txXfrm>
    </dsp:sp>
    <dsp:sp modelId="{501546D9-B17F-4F03-B3C2-76A21B191E34}">
      <dsp:nvSpPr>
        <dsp:cNvPr id="0" name=""/>
        <dsp:cNvSpPr/>
      </dsp:nvSpPr>
      <dsp:spPr>
        <a:xfrm>
          <a:off x="5803133" y="3225225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Module position analysis</a:t>
          </a:r>
        </a:p>
      </dsp:txBody>
      <dsp:txXfrm>
        <a:off x="5803133" y="3225225"/>
        <a:ext cx="2302423" cy="1381453"/>
      </dsp:txXfrm>
    </dsp:sp>
    <dsp:sp modelId="{0A38EFA9-BBAC-440C-BD9F-7ED565E8E429}">
      <dsp:nvSpPr>
        <dsp:cNvPr id="0" name=""/>
        <dsp:cNvSpPr/>
      </dsp:nvSpPr>
      <dsp:spPr>
        <a:xfrm>
          <a:off x="8335798" y="3225225"/>
          <a:ext cx="2302423" cy="138145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Changed high power loads</a:t>
          </a:r>
          <a:endParaRPr lang="en-US" sz="2500" kern="1200" dirty="0"/>
        </a:p>
      </dsp:txBody>
      <dsp:txXfrm>
        <a:off x="8335798" y="3225225"/>
        <a:ext cx="2302423" cy="13814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0.48026</cdr:x>
      <cdr:y>0.37045</cdr:y>
    </cdr:from>
    <cdr:to>
      <cdr:x>0.49599</cdr:x>
      <cdr:y>0.41439</cdr:y>
    </cdr:to>
    <cdr:cxnSp macro="">
      <cdr:nvCxnSpPr>
        <cdr:cNvPr id="5" name="Connector: Elbow 4">
          <a:extLst xmlns:a="http://schemas.openxmlformats.org/drawingml/2006/main">
            <a:ext uri="{FF2B5EF4-FFF2-40B4-BE49-F238E27FC236}">
              <a16:creationId xmlns:a16="http://schemas.microsoft.com/office/drawing/2014/main" id="{6973372C-8D11-4A62-2D00-427C3EF177D6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>
          <a:off x="5463420" y="1707216"/>
          <a:ext cx="179024" cy="202488"/>
        </a:xfrm>
        <a:prstGeom xmlns:a="http://schemas.openxmlformats.org/drawingml/2006/main" prst="bentConnector2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0.31644</cdr:x>
      <cdr:y>0.31259</cdr:y>
    </cdr:from>
    <cdr:to>
      <cdr:x>0.51103</cdr:x>
      <cdr:y>0.34264</cdr:y>
    </cdr:to>
    <cdr:sp macro="" textlink="">
      <cdr:nvSpPr>
        <cdr:cNvPr id="6" name="TextBox 35">
          <a:extLst xmlns:a="http://schemas.openxmlformats.org/drawingml/2006/main">
            <a:ext uri="{FF2B5EF4-FFF2-40B4-BE49-F238E27FC236}">
              <a16:creationId xmlns:a16="http://schemas.microsoft.com/office/drawing/2014/main" id="{26127A4D-4D59-6941-FCC9-1C6D40B76067}"/>
            </a:ext>
          </a:extLst>
        </cdr:cNvPr>
        <cdr:cNvSpPr txBox="1"/>
      </cdr:nvSpPr>
      <cdr:spPr>
        <a:xfrm xmlns:a="http://schemas.openxmlformats.org/drawingml/2006/main">
          <a:off x="3599780" y="1440570"/>
          <a:ext cx="2213728" cy="1384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GB" sz="900" dirty="0"/>
            <a:t>Tower Balance &amp; Conditioning 1.6MW</a:t>
          </a:r>
        </a:p>
      </cdr:txBody>
    </cdr:sp>
  </cdr:relSizeAnchor>
  <cdr:relSizeAnchor xmlns:cdr="http://schemas.openxmlformats.org/drawingml/2006/chartDrawing">
    <cdr:from>
      <cdr:x>0.84181</cdr:x>
      <cdr:y>0.5</cdr:y>
    </cdr:from>
    <cdr:to>
      <cdr:x>0.85418</cdr:x>
      <cdr:y>0.52845</cdr:y>
    </cdr:to>
    <cdr:cxnSp macro="">
      <cdr:nvCxnSpPr>
        <cdr:cNvPr id="13" name="Connector: Elbow 12">
          <a:extLst xmlns:a="http://schemas.openxmlformats.org/drawingml/2006/main">
            <a:ext uri="{FF2B5EF4-FFF2-40B4-BE49-F238E27FC236}">
              <a16:creationId xmlns:a16="http://schemas.microsoft.com/office/drawing/2014/main" id="{C8D1308C-8886-F2B1-EEE4-8147A848ED7B}"/>
            </a:ext>
          </a:extLst>
        </cdr:cNvPr>
        <cdr:cNvCxnSpPr/>
      </cdr:nvCxnSpPr>
      <cdr:spPr>
        <a:xfrm xmlns:a="http://schemas.openxmlformats.org/drawingml/2006/main">
          <a:off x="9576446" y="2304257"/>
          <a:ext cx="140715" cy="131100"/>
        </a:xfrm>
        <a:prstGeom xmlns:a="http://schemas.openxmlformats.org/drawingml/2006/main" prst="bentConnector3">
          <a:avLst>
            <a:gd name="adj1" fmla="val 98738"/>
          </a:avLst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30 sec</a:t>
            </a:r>
          </a:p>
          <a:p>
            <a:pPr marL="171450" indent="-171450">
              <a:buFontTx/>
              <a:buChar char="-"/>
            </a:pPr>
            <a:r>
              <a:rPr lang="en-GB" dirty="0"/>
              <a:t>6 200 MHz cavities </a:t>
            </a:r>
          </a:p>
          <a:p>
            <a:pPr marL="171450" indent="-171450">
              <a:buFontTx/>
              <a:buChar char="-"/>
            </a:pPr>
            <a:r>
              <a:rPr lang="en-GB" dirty="0"/>
              <a:t>Tetrode based systems + SSPA</a:t>
            </a:r>
          </a:p>
          <a:p>
            <a:pPr marL="171450" indent="-171450">
              <a:buFontTx/>
              <a:buChar char="-"/>
            </a:pPr>
            <a:r>
              <a:rPr lang="en-GB" dirty="0"/>
              <a:t>This talk mainly </a:t>
            </a:r>
            <a:r>
              <a:rPr lang="en-GB" dirty="0" err="1"/>
              <a:t>thales</a:t>
            </a:r>
            <a:r>
              <a:rPr lang="en-GB" dirty="0"/>
              <a:t> with a comment on cavity 1 + 2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2080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30 secs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10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Interlocks were re-established afterwards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54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30 secs</a:t>
            </a:r>
          </a:p>
          <a:p>
            <a:pPr marL="171450" indent="-171450">
              <a:buFontTx/>
              <a:buChar char="-"/>
            </a:pPr>
            <a:r>
              <a:rPr lang="en-GB" dirty="0"/>
              <a:t>2 transmitter 1 per cavity </a:t>
            </a:r>
          </a:p>
          <a:p>
            <a:pPr marL="171450" indent="-171450">
              <a:buFontTx/>
              <a:buChar char="-"/>
            </a:pPr>
            <a:r>
              <a:rPr lang="en-GB" dirty="0"/>
              <a:t>16 towers for each cavity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74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1.5 min</a:t>
            </a:r>
          </a:p>
          <a:p>
            <a:endParaRPr lang="en-GB" dirty="0"/>
          </a:p>
          <a:p>
            <a:r>
              <a:rPr lang="en-GB" dirty="0"/>
              <a:t>4x1cm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50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 min</a:t>
            </a:r>
          </a:p>
          <a:p>
            <a:pPr marL="171450" indent="-171450">
              <a:buFontTx/>
              <a:buChar char="-"/>
            </a:pPr>
            <a:r>
              <a:rPr lang="en-GB" dirty="0"/>
              <a:t>Cav 6 used to be worse changed after matching step changed </a:t>
            </a:r>
          </a:p>
          <a:p>
            <a:pPr marL="171450" indent="-171450">
              <a:buFontTx/>
              <a:buChar char="-"/>
            </a:pPr>
            <a:r>
              <a:rPr lang="en-GB" dirty="0"/>
              <a:t>Scrubbing and broken loads theme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882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 mins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63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 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928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 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47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24000" lvl="1" indent="0">
              <a:buFont typeface="Arial" panose="020B0604020202020204" pitchFamily="34" charset="0"/>
              <a:buNone/>
            </a:pPr>
            <a:r>
              <a:rPr lang="en-US" dirty="0"/>
              <a:t>1 min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250 complete modules delivered in January 2025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180 transistors delivered in April 2025 which will need brazing onto cold plate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1000 from October 2025 that must also be brazed onto cold plate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We can repair 3 modules per day internally at CERN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15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1 min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83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Sam Pitman | Experience with SPS RF and outlook 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7597/contributions/5634076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png"/><Relationship Id="rId4" Type="http://schemas.openxmlformats.org/officeDocument/2006/relationships/hyperlink" Target="https://indico.cern.ch/event/1241900/#4-need-for-increased-consumpti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495/" TargetMode="External"/><Relationship Id="rId2" Type="http://schemas.openxmlformats.org/officeDocument/2006/relationships/hyperlink" Target="https://indico.cern.ch/event/1466899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i="0" dirty="0">
                <a:solidFill>
                  <a:srgbClr val="1A63A0"/>
                </a:solidFill>
                <a:effectLst/>
                <a:latin typeface="Roboto" panose="020F0502020204030204" pitchFamily="2" charset="0"/>
              </a:rPr>
              <a:t>Experience with SPS RF and outlook 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430982"/>
            <a:ext cx="11376026" cy="769793"/>
          </a:xfrm>
        </p:spPr>
        <p:txBody>
          <a:bodyPr/>
          <a:lstStyle/>
          <a:p>
            <a:r>
              <a:rPr lang="en-GB" dirty="0"/>
              <a:t>Sam Pitman, Eric Montesinos, Gino </a:t>
            </a:r>
            <a:r>
              <a:rPr lang="en-GB" dirty="0" err="1"/>
              <a:t>Cipolla</a:t>
            </a:r>
            <a:r>
              <a:rPr lang="en-GB" dirty="0"/>
              <a:t>, Sebastien Calvo, Flory </a:t>
            </a:r>
            <a:r>
              <a:rPr lang="en-GB" dirty="0" err="1"/>
              <a:t>Matthia</a:t>
            </a:r>
            <a:r>
              <a:rPr lang="en-GB" dirty="0"/>
              <a:t> Ten </a:t>
            </a:r>
            <a:r>
              <a:rPr lang="en-GB" dirty="0" err="1"/>
              <a:t>Broeke</a:t>
            </a:r>
            <a:r>
              <a:rPr lang="en-GB" dirty="0"/>
              <a:t>, Fred Killing, Christophe Renaud, Joan </a:t>
            </a:r>
            <a:r>
              <a:rPr lang="en-GB" dirty="0" err="1"/>
              <a:t>Revoltos</a:t>
            </a:r>
            <a:r>
              <a:rPr lang="en-GB" dirty="0"/>
              <a:t>, Calum Sharp, Christian </a:t>
            </a:r>
            <a:r>
              <a:rPr lang="en-GB" dirty="0" err="1"/>
              <a:t>Schachtner</a:t>
            </a:r>
            <a:r>
              <a:rPr lang="en-GB" dirty="0"/>
              <a:t>, Francesco </a:t>
            </a:r>
            <a:r>
              <a:rPr lang="en-GB" dirty="0" err="1"/>
              <a:t>Repola</a:t>
            </a:r>
            <a:r>
              <a:rPr lang="en-GB" dirty="0"/>
              <a:t>, Luciano </a:t>
            </a:r>
            <a:r>
              <a:rPr lang="en-GB" dirty="0" err="1"/>
              <a:t>Ciampo</a:t>
            </a:r>
            <a:r>
              <a:rPr lang="en-GB" dirty="0"/>
              <a:t>, Odin </a:t>
            </a:r>
            <a:r>
              <a:rPr lang="en-GB" dirty="0" err="1"/>
              <a:t>Ervik</a:t>
            </a:r>
            <a:r>
              <a:rPr lang="en-GB" dirty="0"/>
              <a:t>, Kim Wagener, Alessandro </a:t>
            </a:r>
            <a:r>
              <a:rPr lang="en-GB" dirty="0" err="1"/>
              <a:t>Cazzaniga</a:t>
            </a:r>
            <a:r>
              <a:rPr lang="en-GB" dirty="0"/>
              <a:t>,  Giulia </a:t>
            </a:r>
            <a:r>
              <a:rPr lang="en-GB" dirty="0" err="1"/>
              <a:t>Papotti</a:t>
            </a:r>
            <a:r>
              <a:rPr lang="en-GB" dirty="0"/>
              <a:t>, Ivan Karpov, Bartek </a:t>
            </a:r>
            <a:r>
              <a:rPr lang="en-GB" dirty="0" err="1"/>
              <a:t>Bielawski</a:t>
            </a:r>
            <a:r>
              <a:rPr lang="en-GB" dirty="0"/>
              <a:t>, Rama </a:t>
            </a:r>
            <a:r>
              <a:rPr lang="en-GB" dirty="0" err="1"/>
              <a:t>Calaga</a:t>
            </a:r>
            <a:endParaRPr lang="en-GB" dirty="0"/>
          </a:p>
          <a:p>
            <a:r>
              <a:rPr lang="en-GB" b="0" dirty="0"/>
              <a:t>10/12/2024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75"/>
    </mc:Choice>
    <mc:Fallback xmlns="">
      <p:transition spd="slow" advTm="6075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F53318AD-B2CB-A7F4-EC52-26AC1DBF3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dirty="0"/>
              <a:t>C1&amp;2 missing power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E96A202B-71EC-338A-D9C5-9FA7A2A341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7166520" cy="4602117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Reduction in gain within pulse for C1 and C2 needs to be addressed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See</a:t>
            </a:r>
            <a:r>
              <a:rPr lang="en-US" dirty="0">
                <a:hlinkClick r:id="rId3"/>
              </a:rPr>
              <a:t> </a:t>
            </a:r>
            <a:r>
              <a:rPr lang="en-US" dirty="0" err="1">
                <a:hlinkClick r:id="rId3"/>
              </a:rPr>
              <a:t>I.Karpov</a:t>
            </a:r>
            <a:r>
              <a:rPr lang="en-US" dirty="0">
                <a:hlinkClick r:id="rId3"/>
              </a:rPr>
              <a:t> at JAP23 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Filament voltage was reduced to expand the lifetime of the tubes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See </a:t>
            </a:r>
            <a:r>
              <a:rPr lang="en-US" dirty="0">
                <a:hlinkClick r:id="rId4"/>
              </a:rPr>
              <a:t>E. Montesinos at IEFC23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This means less gain and less peak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Can be increased if we are prepared to consume more tubes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Would need to be discussed with supplier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Would also require more person power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No filament transformer spares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About to launch a tender for delivery in 2025</a:t>
            </a:r>
          </a:p>
        </p:txBody>
      </p:sp>
      <p:pic>
        <p:nvPicPr>
          <p:cNvPr id="11" name="Picture Placeholder 10" descr="A screenshot of a computer&#10;&#10;Description automatically generated">
            <a:extLst>
              <a:ext uri="{FF2B5EF4-FFF2-40B4-BE49-F238E27FC236}">
                <a16:creationId xmlns:a16="http://schemas.microsoft.com/office/drawing/2014/main" id="{1689A058-3AD4-BF53-DD57-E5887657238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rcRect l="128" r="32216"/>
          <a:stretch/>
        </p:blipFill>
        <p:spPr>
          <a:xfrm>
            <a:off x="7764226" y="0"/>
            <a:ext cx="6024562" cy="6366933"/>
          </a:xfr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E1FEFA-BC7A-AFED-EBDB-B7D77C47963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10 December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5BCDE-017E-2000-BC3B-90FBFD1FE53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Sam Pitman | Experience with SPS RF and outlook 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399AAA-27DF-8743-02DF-8B0839E38C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90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094"/>
    </mc:Choice>
    <mc:Fallback xmlns="">
      <p:transition spd="slow" advTm="5209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9D1E0C-2501-9400-A5FD-3BB5026B8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SPS high power RF caused a lot of downtime and degraded operation this run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Some events were unavoidable, those that were avoidable have informed improvements already actioned or to be done in this YETS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Ongoing efforts to understand the root causes of the high failure 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Nonetheless improvements are being made to reduce the failure 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More spares should enable us to run at nominal values next run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Excluding exceptional events, we have benefitted from the granularity of the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Broken modules changed mostly in shadow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Opportunity to benefit even more from this next run by reviewing piquet procedure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9017D1-20AA-814D-6B71-C1E881E66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08F20F-0676-2AC9-DF9C-BB95D56ED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CDFD8F-32B5-D338-6644-E05A285E8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5ABF0-1465-95A0-FF06-09C868BAE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2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976"/>
    </mc:Choice>
    <mc:Fallback xmlns="">
      <p:transition spd="slow" advTm="35976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3"/>
    </mc:Choice>
    <mc:Fallback xmlns="">
      <p:transition spd="slow" advTm="2503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A5DC3-17ED-00F6-B13A-8FE62C588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stop event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2FACD-0C7C-D3EA-5D8A-998288F09C7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 connection error lead to the LLRF signal being missing on one half of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Some towers were full power and some zero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This was very unbalanced due to the integration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T26 first lost 13 modules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Then the load broke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Next the final load broke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Finally the signal was re-established to the other towers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Around 100 modules broken as a result of this event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F1D274-E06B-D76B-6D39-E8F7F49B9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23D53E-E615-4948-6079-165676431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44571A-200D-7D1A-B348-953BFD60A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Content Placeholder 7" descr="A diagram of a system&#10;&#10;Description automatically generated with medium confidence">
            <a:extLst>
              <a:ext uri="{FF2B5EF4-FFF2-40B4-BE49-F238E27FC236}">
                <a16:creationId xmlns:a16="http://schemas.microsoft.com/office/drawing/2014/main" id="{F65D9ADD-050D-A005-75BC-1B8D30A914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53836" t="46642" r="16677"/>
          <a:stretch/>
        </p:blipFill>
        <p:spPr>
          <a:xfrm>
            <a:off x="6807636" y="1006447"/>
            <a:ext cx="4976376" cy="5283116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49CDF29-CADD-7782-4F02-1F966E5BD559}"/>
              </a:ext>
            </a:extLst>
          </p:cNvPr>
          <p:cNvSpPr txBox="1"/>
          <p:nvPr/>
        </p:nvSpPr>
        <p:spPr>
          <a:xfrm>
            <a:off x="8777791" y="5445224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32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3BCE63-687E-9813-4C83-DF338DC10982}"/>
              </a:ext>
            </a:extLst>
          </p:cNvPr>
          <p:cNvSpPr txBox="1"/>
          <p:nvPr/>
        </p:nvSpPr>
        <p:spPr>
          <a:xfrm>
            <a:off x="7680176" y="5085184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31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441D12-C3F7-61D4-29AF-C8CB21613737}"/>
              </a:ext>
            </a:extLst>
          </p:cNvPr>
          <p:cNvSpPr txBox="1"/>
          <p:nvPr/>
        </p:nvSpPr>
        <p:spPr>
          <a:xfrm>
            <a:off x="8755676" y="4077072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B04769-6374-FFA6-DBCB-5D31CF0C3700}"/>
              </a:ext>
            </a:extLst>
          </p:cNvPr>
          <p:cNvSpPr txBox="1"/>
          <p:nvPr/>
        </p:nvSpPr>
        <p:spPr>
          <a:xfrm>
            <a:off x="7680176" y="4065715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E8DD36-2851-15B2-D990-DF63A38C2911}"/>
              </a:ext>
            </a:extLst>
          </p:cNvPr>
          <p:cNvSpPr txBox="1"/>
          <p:nvPr/>
        </p:nvSpPr>
        <p:spPr>
          <a:xfrm>
            <a:off x="7743711" y="2792152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E53B9D-662E-AF65-562D-B2F60B2328C6}"/>
              </a:ext>
            </a:extLst>
          </p:cNvPr>
          <p:cNvSpPr txBox="1"/>
          <p:nvPr/>
        </p:nvSpPr>
        <p:spPr>
          <a:xfrm>
            <a:off x="8777791" y="2708920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418F6C-FE3D-DDDF-B7C8-42C6677AB6D8}"/>
              </a:ext>
            </a:extLst>
          </p:cNvPr>
          <p:cNvSpPr txBox="1"/>
          <p:nvPr/>
        </p:nvSpPr>
        <p:spPr>
          <a:xfrm>
            <a:off x="7663904" y="1681879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4607CA-43B9-B67E-B230-A01D8CE17040}"/>
              </a:ext>
            </a:extLst>
          </p:cNvPr>
          <p:cNvSpPr txBox="1"/>
          <p:nvPr/>
        </p:nvSpPr>
        <p:spPr>
          <a:xfrm>
            <a:off x="8881700" y="1555912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30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1619D3-70D7-1EB3-E6C4-D3E92A4AA23B}"/>
              </a:ext>
            </a:extLst>
          </p:cNvPr>
          <p:cNvSpPr txBox="1"/>
          <p:nvPr/>
        </p:nvSpPr>
        <p:spPr>
          <a:xfrm>
            <a:off x="9408368" y="1509187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0A7EDBD-B282-A109-7135-A7FF9116089B}"/>
              </a:ext>
            </a:extLst>
          </p:cNvPr>
          <p:cNvSpPr txBox="1"/>
          <p:nvPr/>
        </p:nvSpPr>
        <p:spPr>
          <a:xfrm>
            <a:off x="10488488" y="1894444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19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150AEFB-ED5F-5D00-163F-44279D6371A9}"/>
              </a:ext>
            </a:extLst>
          </p:cNvPr>
          <p:cNvSpPr txBox="1"/>
          <p:nvPr/>
        </p:nvSpPr>
        <p:spPr>
          <a:xfrm>
            <a:off x="9480376" y="2818830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17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8037A5-86E4-7691-45B1-B76743BF5AE9}"/>
              </a:ext>
            </a:extLst>
          </p:cNvPr>
          <p:cNvSpPr txBox="1"/>
          <p:nvPr/>
        </p:nvSpPr>
        <p:spPr>
          <a:xfrm>
            <a:off x="10410302" y="2899874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18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208C59-C82B-99B4-B063-7F0FE9EF9F29}"/>
              </a:ext>
            </a:extLst>
          </p:cNvPr>
          <p:cNvSpPr txBox="1"/>
          <p:nvPr/>
        </p:nvSpPr>
        <p:spPr>
          <a:xfrm>
            <a:off x="9372054" y="4268107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006A37-5E58-606D-43AB-8D8D6B5374B0}"/>
              </a:ext>
            </a:extLst>
          </p:cNvPr>
          <p:cNvSpPr txBox="1"/>
          <p:nvPr/>
        </p:nvSpPr>
        <p:spPr>
          <a:xfrm>
            <a:off x="10479479" y="4281159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016D5D-3059-A106-D90C-09C79CF1F6EA}"/>
              </a:ext>
            </a:extLst>
          </p:cNvPr>
          <p:cNvSpPr txBox="1"/>
          <p:nvPr/>
        </p:nvSpPr>
        <p:spPr>
          <a:xfrm>
            <a:off x="9429495" y="5743831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B8D4A4-1DC7-457F-FEFE-1411A9BC376E}"/>
              </a:ext>
            </a:extLst>
          </p:cNvPr>
          <p:cNvSpPr txBox="1"/>
          <p:nvPr/>
        </p:nvSpPr>
        <p:spPr>
          <a:xfrm>
            <a:off x="10479479" y="5243155"/>
            <a:ext cx="36004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24</a:t>
            </a:r>
          </a:p>
        </p:txBody>
      </p:sp>
      <p:sp>
        <p:nvSpPr>
          <p:cNvPr id="26" name="&quot;Not Allowed&quot; Symbol 25">
            <a:extLst>
              <a:ext uri="{FF2B5EF4-FFF2-40B4-BE49-F238E27FC236}">
                <a16:creationId xmlns:a16="http://schemas.microsoft.com/office/drawing/2014/main" id="{FFF84A80-A9E4-66A2-9F9A-C0A2FC663992}"/>
              </a:ext>
            </a:extLst>
          </p:cNvPr>
          <p:cNvSpPr/>
          <p:nvPr/>
        </p:nvSpPr>
        <p:spPr>
          <a:xfrm>
            <a:off x="9452831" y="2773274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&quot;Not Allowed&quot; Symbol 26">
            <a:extLst>
              <a:ext uri="{FF2B5EF4-FFF2-40B4-BE49-F238E27FC236}">
                <a16:creationId xmlns:a16="http://schemas.microsoft.com/office/drawing/2014/main" id="{858DE982-395B-388B-36AD-49502440D53B}"/>
              </a:ext>
            </a:extLst>
          </p:cNvPr>
          <p:cNvSpPr/>
          <p:nvPr/>
        </p:nvSpPr>
        <p:spPr>
          <a:xfrm>
            <a:off x="10380166" y="2856506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&quot;Not Allowed&quot; Symbol 27">
            <a:extLst>
              <a:ext uri="{FF2B5EF4-FFF2-40B4-BE49-F238E27FC236}">
                <a16:creationId xmlns:a16="http://schemas.microsoft.com/office/drawing/2014/main" id="{EEB46079-8DB0-324B-02D3-6C1636F9628B}"/>
              </a:ext>
            </a:extLst>
          </p:cNvPr>
          <p:cNvSpPr/>
          <p:nvPr/>
        </p:nvSpPr>
        <p:spPr>
          <a:xfrm>
            <a:off x="10453092" y="1848358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9" name="&quot;Not Allowed&quot; Symbol 28">
            <a:extLst>
              <a:ext uri="{FF2B5EF4-FFF2-40B4-BE49-F238E27FC236}">
                <a16:creationId xmlns:a16="http://schemas.microsoft.com/office/drawing/2014/main" id="{192CF35D-6480-6924-23BA-2B8D13D8C922}"/>
              </a:ext>
            </a:extLst>
          </p:cNvPr>
          <p:cNvSpPr/>
          <p:nvPr/>
        </p:nvSpPr>
        <p:spPr>
          <a:xfrm>
            <a:off x="9345392" y="4224739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&quot;Not Allowed&quot; Symbol 29">
            <a:extLst>
              <a:ext uri="{FF2B5EF4-FFF2-40B4-BE49-F238E27FC236}">
                <a16:creationId xmlns:a16="http://schemas.microsoft.com/office/drawing/2014/main" id="{020C067B-7BBD-4581-E844-1F53F3B7FA2C}"/>
              </a:ext>
            </a:extLst>
          </p:cNvPr>
          <p:cNvSpPr/>
          <p:nvPr/>
        </p:nvSpPr>
        <p:spPr>
          <a:xfrm>
            <a:off x="9369477" y="1472899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&quot;Not Allowed&quot; Symbol 30">
            <a:extLst>
              <a:ext uri="{FF2B5EF4-FFF2-40B4-BE49-F238E27FC236}">
                <a16:creationId xmlns:a16="http://schemas.microsoft.com/office/drawing/2014/main" id="{DF438821-7698-6BEF-2359-8D5C73B9CD8C}"/>
              </a:ext>
            </a:extLst>
          </p:cNvPr>
          <p:cNvSpPr/>
          <p:nvPr/>
        </p:nvSpPr>
        <p:spPr>
          <a:xfrm>
            <a:off x="8744780" y="2665552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2" name="&quot;Not Allowed&quot; Symbol 31">
            <a:extLst>
              <a:ext uri="{FF2B5EF4-FFF2-40B4-BE49-F238E27FC236}">
                <a16:creationId xmlns:a16="http://schemas.microsoft.com/office/drawing/2014/main" id="{2D0B33AF-8B00-33A9-80F3-1D079822C521}"/>
              </a:ext>
            </a:extLst>
          </p:cNvPr>
          <p:cNvSpPr/>
          <p:nvPr/>
        </p:nvSpPr>
        <p:spPr>
          <a:xfrm>
            <a:off x="10411628" y="5192906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&quot;Not Allowed&quot; Symbol 32">
            <a:extLst>
              <a:ext uri="{FF2B5EF4-FFF2-40B4-BE49-F238E27FC236}">
                <a16:creationId xmlns:a16="http://schemas.microsoft.com/office/drawing/2014/main" id="{3BDC18E3-B2F9-59F6-3B18-53E7E1B18BF6}"/>
              </a:ext>
            </a:extLst>
          </p:cNvPr>
          <p:cNvSpPr/>
          <p:nvPr/>
        </p:nvSpPr>
        <p:spPr>
          <a:xfrm>
            <a:off x="10420686" y="4224739"/>
            <a:ext cx="288032" cy="30218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35" name="Graphic 34" descr="Skull outline">
            <a:extLst>
              <a:ext uri="{FF2B5EF4-FFF2-40B4-BE49-F238E27FC236}">
                <a16:creationId xmlns:a16="http://schemas.microsoft.com/office/drawing/2014/main" id="{BE3A4358-64A6-DC04-57D1-4D9AB05F17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26463" y="4821985"/>
            <a:ext cx="914400" cy="914400"/>
          </a:xfrm>
          <a:prstGeom prst="rect">
            <a:avLst/>
          </a:prstGeom>
        </p:spPr>
      </p:pic>
      <p:pic>
        <p:nvPicPr>
          <p:cNvPr id="37" name="Graphic 36" descr="Skull outline">
            <a:extLst>
              <a:ext uri="{FF2B5EF4-FFF2-40B4-BE49-F238E27FC236}">
                <a16:creationId xmlns:a16="http://schemas.microsoft.com/office/drawing/2014/main" id="{9B76F37B-3900-EFB2-EBBF-3389AFEC17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287580" y="323900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86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7"/>
    </mc:Choice>
    <mc:Fallback xmlns="">
      <p:transition spd="slow" advTm="4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37E4ED8-FEA4-1BF4-A96B-617C63E0B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Thermal Paste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ABA007-B9F1-2AD4-A2BF-B9399047E2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446387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Thermal paste was introduced to the cooling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This blocked the cooling channels of the transistors and caused overheating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System was flushed of impurities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Uncertain if there are still blockages causing problem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We still see burned transistors</a:t>
            </a:r>
          </a:p>
          <a:p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339FA-158D-9A55-B1B6-09728EBE2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CAA79-0679-85D6-61AA-D421CDDBF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07405-F29E-1523-E622-5316D75FD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15857693-FCDB-05F8-1B85-C6B9055C8E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6280" y="894873"/>
            <a:ext cx="2924723" cy="4542838"/>
          </a:xfrm>
          <a:prstGeom prst="rect">
            <a:avLst/>
          </a:prstGeom>
        </p:spPr>
      </p:pic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42090A6D-A86B-832E-52CF-2EDECE5872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48547" y="978983"/>
            <a:ext cx="2924723" cy="1654682"/>
          </a:xfrm>
          <a:prstGeom prst="rect">
            <a:avLst/>
          </a:prstGeom>
        </p:spPr>
      </p:pic>
      <p:pic>
        <p:nvPicPr>
          <p:cNvPr id="11" name="Content Placeholder 9">
            <a:extLst>
              <a:ext uri="{FF2B5EF4-FFF2-40B4-BE49-F238E27FC236}">
                <a16:creationId xmlns:a16="http://schemas.microsoft.com/office/drawing/2014/main" id="{C8CA4023-DC06-E4FE-4D02-6BB56654228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4630354" y="3838813"/>
            <a:ext cx="2445674" cy="8092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6E37855-7CD2-133E-BE17-A7857DEAFA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45" y="3684943"/>
            <a:ext cx="2003955" cy="169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397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ACE24AB-987D-74E1-7A92-FBC351432E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-225"/>
          <a:stretch/>
        </p:blipFill>
        <p:spPr>
          <a:xfrm>
            <a:off x="1541546" y="129702"/>
            <a:ext cx="9108907" cy="6071073"/>
          </a:xfrm>
          <a:prstGeom prst="rect">
            <a:avLst/>
          </a:prstGeo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8565C7-4DFB-FA96-5BDC-0EAAF39FAF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10 December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22469-F18C-1B56-7134-29EA2D3AF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Sam Pitman | Experience with SPS RF and outlook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228752-77FB-732C-3201-41E5A7047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417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80CAFA-B08B-6C13-84FF-DA1D7BF31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189047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&gt;200h downtime for SPS attributed to RF Power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For downtime and fault statistics see G. </a:t>
            </a:r>
            <a:r>
              <a:rPr lang="en-US" dirty="0" err="1"/>
              <a:t>Papotti</a:t>
            </a:r>
            <a:r>
              <a:rPr lang="en-US" dirty="0"/>
              <a:t> at </a:t>
            </a:r>
            <a:r>
              <a:rPr lang="en-US" dirty="0">
                <a:hlinkClick r:id="rId2"/>
              </a:rPr>
              <a:t>RF internal Operations Review on 21.11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Significant faults: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SSPA module failures</a:t>
            </a:r>
          </a:p>
          <a:p>
            <a:pPr marL="990900" lvl="2" indent="-342900"/>
            <a:r>
              <a:rPr lang="en-US" dirty="0"/>
              <a:t>See next slides </a:t>
            </a:r>
            <a:endParaRPr lang="en-US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Cavity 1 elbow arcing, exchanged and solved</a:t>
            </a:r>
          </a:p>
          <a:p>
            <a:pPr marL="990900" lvl="2" indent="-342900"/>
            <a:r>
              <a:rPr lang="en-GB" dirty="0"/>
              <a:t>See </a:t>
            </a:r>
            <a:r>
              <a:rPr lang="en-GB" dirty="0">
                <a:hlinkClick r:id="rId3"/>
              </a:rPr>
              <a:t>F. Killing at SPS MPC on 30.07</a:t>
            </a:r>
            <a:endParaRPr lang="en-GB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Cavity 3 burned HOM coupler</a:t>
            </a:r>
          </a:p>
          <a:p>
            <a:pPr marL="990900" lvl="2" indent="-342900"/>
            <a:r>
              <a:rPr lang="en-GB" dirty="0"/>
              <a:t>Single event – not linked to 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Cavity 6 half towers not powered </a:t>
            </a:r>
          </a:p>
          <a:p>
            <a:pPr marL="990900" lvl="2" indent="-342900"/>
            <a:r>
              <a:rPr lang="en-GB" dirty="0"/>
              <a:t>Human error, covered by interlock now.</a:t>
            </a:r>
            <a:endParaRPr lang="en-GB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31C8407-CFF8-DDD1-F866-141A3DA01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SPS Downtime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D6F86E-0FB6-638C-C8D0-65D4B0A28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04C47-9339-BAEB-1DD5-896C3669A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21C01-006F-A64B-20A1-7C824F8F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A comparison of a graph&#10;&#10;Description automatically generated">
            <a:extLst>
              <a:ext uri="{FF2B5EF4-FFF2-40B4-BE49-F238E27FC236}">
                <a16:creationId xmlns:a16="http://schemas.microsoft.com/office/drawing/2014/main" id="{EB5B5EF5-5856-D9BC-2C98-4CBB8A3E195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419"/>
          <a:stretch/>
        </p:blipFill>
        <p:spPr>
          <a:xfrm>
            <a:off x="8049350" y="373592"/>
            <a:ext cx="4114800" cy="5925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608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696016E-EEC2-FD8A-027B-6B9D1D3F8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3956193" cy="4608512"/>
          </a:xfrm>
        </p:spPr>
        <p:txBody>
          <a:bodyPr/>
          <a:lstStyle/>
          <a:p>
            <a:r>
              <a:rPr lang="en-GB" dirty="0"/>
              <a:t>6 x 200 MHz cavities in SPS </a:t>
            </a:r>
          </a:p>
          <a:p>
            <a:r>
              <a:rPr lang="en-GB" dirty="0"/>
              <a:t>2 x tetrode systems </a:t>
            </a:r>
          </a:p>
          <a:p>
            <a:r>
              <a:rPr lang="en-GB" dirty="0"/>
              <a:t>1 x solid state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Single exceptional failures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High failure 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Siemens update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68B3B9-1470-942B-BCF1-3EF1983EB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and outline</a:t>
            </a:r>
          </a:p>
        </p:txBody>
      </p:sp>
      <p:pic>
        <p:nvPicPr>
          <p:cNvPr id="6" name="Picture 204" descr="Siemens-1.JPG">
            <a:extLst>
              <a:ext uri="{FF2B5EF4-FFF2-40B4-BE49-F238E27FC236}">
                <a16:creationId xmlns:a16="http://schemas.microsoft.com/office/drawing/2014/main" id="{D956DFB6-6BC7-D1EB-32CB-2A94D33B7D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36356" y="112493"/>
            <a:ext cx="3202002" cy="21365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2" descr="G:\Departments\AB\Groups\RF\Sections\PM\QA Inventory\Photographies\TWC 200MHz\Philips\IMG_9791.JPG">
            <a:extLst>
              <a:ext uri="{FF2B5EF4-FFF2-40B4-BE49-F238E27FC236}">
                <a16:creationId xmlns:a16="http://schemas.microsoft.com/office/drawing/2014/main" id="{2A79C1C6-3ECE-27C2-A164-52DBF6584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41334" y="2360724"/>
            <a:ext cx="3204826" cy="21365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Placeholder 6" descr="A large group of white and black cylindrical structures&#10;&#10;Description automatically generated">
            <a:extLst>
              <a:ext uri="{FF2B5EF4-FFF2-40B4-BE49-F238E27FC236}">
                <a16:creationId xmlns:a16="http://schemas.microsoft.com/office/drawing/2014/main" id="{CE6E6030-8786-0B27-6505-E6542E19D0F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218" r="6219" b="1"/>
          <a:stretch/>
        </p:blipFill>
        <p:spPr>
          <a:xfrm>
            <a:off x="7631377" y="4608955"/>
            <a:ext cx="3206981" cy="16389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B54AD3-693C-CF54-3EC5-D5A9CD2613CC}"/>
              </a:ext>
            </a:extLst>
          </p:cNvPr>
          <p:cNvSpPr txBox="1"/>
          <p:nvPr/>
        </p:nvSpPr>
        <p:spPr>
          <a:xfrm rot="5400000">
            <a:off x="10507183" y="966795"/>
            <a:ext cx="145472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/>
              <a:t>Cavity 1 &amp;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7FFC01-F043-5861-96E9-3B43A4F15F0C}"/>
              </a:ext>
            </a:extLst>
          </p:cNvPr>
          <p:cNvSpPr txBox="1"/>
          <p:nvPr/>
        </p:nvSpPr>
        <p:spPr>
          <a:xfrm rot="5400000">
            <a:off x="10507183" y="3275110"/>
            <a:ext cx="145472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/>
              <a:t>Cavity 4 &amp; 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AC248D-8ED7-6533-5C33-D04B692B9086}"/>
              </a:ext>
            </a:extLst>
          </p:cNvPr>
          <p:cNvSpPr txBox="1"/>
          <p:nvPr/>
        </p:nvSpPr>
        <p:spPr>
          <a:xfrm rot="5400000">
            <a:off x="10507183" y="5274558"/>
            <a:ext cx="145472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/>
              <a:t>Cavity 3 &amp; 6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A2F7BE14-C24B-C375-11B4-6DF1CF5C3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1F5F568-DB57-2536-C538-995240F4C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D716F44-C5CF-3104-B025-714571EA0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84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783"/>
    </mc:Choice>
    <mc:Fallback xmlns="">
      <p:transition spd="slow" advTm="49783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6" descr="A large group of white and black cylindrical structures&#10;&#10;Description automatically generated">
            <a:extLst>
              <a:ext uri="{FF2B5EF4-FFF2-40B4-BE49-F238E27FC236}">
                <a16:creationId xmlns:a16="http://schemas.microsoft.com/office/drawing/2014/main" id="{C80AED3F-B3C7-814D-ECD4-8E40BF4708A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07" r="7107"/>
          <a:stretch/>
        </p:blipFill>
        <p:spPr>
          <a:xfrm>
            <a:off x="0" y="3175"/>
            <a:ext cx="12192000" cy="6373813"/>
          </a:xfrm>
          <a:prstGeom prst="rect">
            <a:avLst/>
          </a:prstGeom>
          <a:noFill/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E738D2-A91B-7F8E-7E89-DB4BF6AD96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endParaRPr lang="en-GB" b="0" dirty="0">
              <a:solidFill>
                <a:srgbClr val="333333"/>
              </a:solidFill>
              <a:latin typeface="-apple-system"/>
            </a:endParaRPr>
          </a:p>
          <a:p>
            <a:r>
              <a:rPr lang="en-GB" sz="3000" dirty="0"/>
              <a:t>Introduction</a:t>
            </a:r>
            <a:endParaRPr lang="en-GB" dirty="0"/>
          </a:p>
          <a:p>
            <a:r>
              <a:rPr lang="en-GB" sz="2200" dirty="0"/>
              <a:t>One Transmitter is composed of </a:t>
            </a:r>
          </a:p>
          <a:p>
            <a:pPr lvl="1"/>
            <a:r>
              <a:rPr lang="en-GB" dirty="0"/>
              <a:t>16 x 144 kW RF amplifiers</a:t>
            </a:r>
          </a:p>
          <a:p>
            <a:r>
              <a:rPr lang="en-GB" sz="2200" dirty="0"/>
              <a:t>One RF amplifier is composed of </a:t>
            </a:r>
          </a:p>
          <a:p>
            <a:pPr lvl="1"/>
            <a:r>
              <a:rPr lang="en-GB" dirty="0"/>
              <a:t>1:80 cavity splitter</a:t>
            </a:r>
          </a:p>
          <a:p>
            <a:pPr lvl="1"/>
            <a:r>
              <a:rPr lang="en-US" dirty="0"/>
              <a:t>80 x </a:t>
            </a:r>
            <a:r>
              <a:rPr lang="en-GB" dirty="0"/>
              <a:t>1.8 kW RF blocs (</a:t>
            </a:r>
            <a:r>
              <a:rPr lang="en-US" dirty="0"/>
              <a:t>160 transistors)</a:t>
            </a:r>
          </a:p>
          <a:p>
            <a:pPr lvl="1"/>
            <a:r>
              <a:rPr lang="en-GB" dirty="0"/>
              <a:t>80:1 cavity combiner</a:t>
            </a:r>
          </a:p>
          <a:p>
            <a:r>
              <a:rPr lang="en-GB" sz="2200" dirty="0"/>
              <a:t>In total</a:t>
            </a:r>
          </a:p>
          <a:p>
            <a:pPr lvl="1"/>
            <a:r>
              <a:rPr lang="en-GB" dirty="0"/>
              <a:t>Two transmitters</a:t>
            </a:r>
          </a:p>
          <a:p>
            <a:pPr lvl="1"/>
            <a:r>
              <a:rPr lang="en-GB" dirty="0"/>
              <a:t>32 RF amplifiers</a:t>
            </a:r>
          </a:p>
          <a:p>
            <a:pPr lvl="1"/>
            <a:r>
              <a:rPr lang="en-US" dirty="0"/>
              <a:t>2560 RF blocs</a:t>
            </a:r>
            <a:endParaRPr lang="en-GB" dirty="0"/>
          </a:p>
          <a:p>
            <a:pPr lvl="1"/>
            <a:r>
              <a:rPr lang="en-GB" b="1" u="sng" dirty="0"/>
              <a:t>5120 transistors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C6B6314-8B7E-9EF2-0AF3-A1897D359ECF}"/>
              </a:ext>
            </a:extLst>
          </p:cNvPr>
          <p:cNvSpPr txBox="1">
            <a:spLocks/>
          </p:cNvSpPr>
          <p:nvPr/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236" name="Date Placeholder 235">
            <a:extLst>
              <a:ext uri="{FF2B5EF4-FFF2-40B4-BE49-F238E27FC236}">
                <a16:creationId xmlns:a16="http://schemas.microsoft.com/office/drawing/2014/main" id="{48A5038C-4074-1F68-C0DF-402F71E81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237" name="Footer Placeholder 236">
            <a:extLst>
              <a:ext uri="{FF2B5EF4-FFF2-40B4-BE49-F238E27FC236}">
                <a16:creationId xmlns:a16="http://schemas.microsoft.com/office/drawing/2014/main" id="{0B0F8A8E-619D-BE1E-DBA1-8981BF07C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238" name="Slide Number Placeholder 237">
            <a:extLst>
              <a:ext uri="{FF2B5EF4-FFF2-40B4-BE49-F238E27FC236}">
                <a16:creationId xmlns:a16="http://schemas.microsoft.com/office/drawing/2014/main" id="{DEC3753D-BCD3-FC53-0EFF-7CBB7D74F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85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95"/>
    </mc:Choice>
    <mc:Fallback xmlns="">
      <p:transition spd="slow" advTm="1449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6" descr="A large group of white and black cylindrical structures&#10;&#10;Description automatically generated">
            <a:extLst>
              <a:ext uri="{FF2B5EF4-FFF2-40B4-BE49-F238E27FC236}">
                <a16:creationId xmlns:a16="http://schemas.microsoft.com/office/drawing/2014/main" id="{C80AED3F-B3C7-814D-ECD4-8E40BF4708A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07" r="7107"/>
          <a:stretch/>
        </p:blipFill>
        <p:spPr>
          <a:xfrm>
            <a:off x="0" y="3175"/>
            <a:ext cx="12192000" cy="6373813"/>
          </a:xfrm>
          <a:prstGeom prst="rect">
            <a:avLst/>
          </a:prstGeom>
          <a:noFill/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AE738D2-A91B-7F8E-7E89-DB4BF6AD9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7262"/>
            <a:ext cx="12192000" cy="6394685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endParaRPr lang="en-GB" b="0" dirty="0">
              <a:solidFill>
                <a:srgbClr val="333333"/>
              </a:solidFill>
              <a:latin typeface="-apple-system"/>
            </a:endParaRPr>
          </a:p>
          <a:p>
            <a:r>
              <a:rPr lang="en-GB" sz="3000" dirty="0"/>
              <a:t>Introduction</a:t>
            </a:r>
            <a:endParaRPr lang="en-GB" dirty="0"/>
          </a:p>
          <a:p>
            <a:r>
              <a:rPr lang="en-GB" sz="2200" dirty="0"/>
              <a:t>One Transmitter is composed of </a:t>
            </a:r>
          </a:p>
          <a:p>
            <a:pPr lvl="1"/>
            <a:r>
              <a:rPr lang="en-GB" dirty="0"/>
              <a:t>16 x 144 kW RF amplifiers</a:t>
            </a:r>
          </a:p>
          <a:p>
            <a:r>
              <a:rPr lang="en-GB" sz="2200" dirty="0"/>
              <a:t>One RF amplifier is composed of </a:t>
            </a:r>
          </a:p>
          <a:p>
            <a:pPr lvl="1"/>
            <a:r>
              <a:rPr lang="en-GB" dirty="0"/>
              <a:t>1:80 cavity splitter</a:t>
            </a:r>
          </a:p>
          <a:p>
            <a:pPr lvl="1"/>
            <a:r>
              <a:rPr lang="en-US" dirty="0"/>
              <a:t>80 x </a:t>
            </a:r>
            <a:r>
              <a:rPr lang="en-GB" dirty="0"/>
              <a:t>1.8 kW RF Modules (</a:t>
            </a:r>
            <a:r>
              <a:rPr lang="en-US" dirty="0"/>
              <a:t>160 transistors)</a:t>
            </a:r>
          </a:p>
          <a:p>
            <a:pPr lvl="1"/>
            <a:r>
              <a:rPr lang="en-GB" dirty="0"/>
              <a:t>80:1 cavity combiner</a:t>
            </a:r>
          </a:p>
          <a:p>
            <a:r>
              <a:rPr lang="en-GB" sz="2200" dirty="0"/>
              <a:t>In total</a:t>
            </a:r>
          </a:p>
          <a:p>
            <a:pPr lvl="1"/>
            <a:r>
              <a:rPr lang="en-GB" dirty="0"/>
              <a:t>Two transmitters</a:t>
            </a:r>
          </a:p>
          <a:p>
            <a:pPr lvl="1"/>
            <a:r>
              <a:rPr lang="en-GB" dirty="0"/>
              <a:t>32 RF amplifiers</a:t>
            </a:r>
          </a:p>
          <a:p>
            <a:pPr lvl="1"/>
            <a:r>
              <a:rPr lang="en-US" dirty="0"/>
              <a:t>2560 Modules</a:t>
            </a:r>
            <a:endParaRPr lang="en-GB" dirty="0"/>
          </a:p>
          <a:p>
            <a:pPr lvl="1"/>
            <a:r>
              <a:rPr lang="en-GB" b="1" u="sng" dirty="0"/>
              <a:t>5120 transistors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7C6B6314-8B7E-9EF2-0AF3-A1897D359ECF}"/>
              </a:ext>
            </a:extLst>
          </p:cNvPr>
          <p:cNvSpPr txBox="1">
            <a:spLocks/>
          </p:cNvSpPr>
          <p:nvPr/>
        </p:nvSpPr>
        <p:spPr>
          <a:xfrm>
            <a:off x="407987" y="1592264"/>
            <a:ext cx="5616575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BF69DED0-A691-731D-250B-4275593FD4EC}"/>
              </a:ext>
            </a:extLst>
          </p:cNvPr>
          <p:cNvCxnSpPr/>
          <p:nvPr/>
        </p:nvCxnSpPr>
        <p:spPr bwMode="auto">
          <a:xfrm rot="5400000">
            <a:off x="7403278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1774618-5AF4-DF59-8404-C2F91F617F3D}"/>
              </a:ext>
            </a:extLst>
          </p:cNvPr>
          <p:cNvCxnSpPr/>
          <p:nvPr/>
        </p:nvCxnSpPr>
        <p:spPr bwMode="auto">
          <a:xfrm rot="5400000">
            <a:off x="7586158" y="378497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7112F5F-9FB4-4272-A2D6-452B66100F9C}"/>
              </a:ext>
            </a:extLst>
          </p:cNvPr>
          <p:cNvCxnSpPr/>
          <p:nvPr/>
        </p:nvCxnSpPr>
        <p:spPr bwMode="auto">
          <a:xfrm rot="5400000">
            <a:off x="8499537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7FFEE5D-1220-4E31-0315-0B9C90D3FD75}"/>
              </a:ext>
            </a:extLst>
          </p:cNvPr>
          <p:cNvCxnSpPr/>
          <p:nvPr/>
        </p:nvCxnSpPr>
        <p:spPr bwMode="auto">
          <a:xfrm rot="5400000">
            <a:off x="7951918" y="3988763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7CC812B-4098-7242-2878-69BB1FE1B8BD}"/>
              </a:ext>
            </a:extLst>
          </p:cNvPr>
          <p:cNvCxnSpPr>
            <a:endCxn id="40" idx="0"/>
          </p:cNvCxnSpPr>
          <p:nvPr/>
        </p:nvCxnSpPr>
        <p:spPr bwMode="auto">
          <a:xfrm rot="5400000">
            <a:off x="8646876" y="2177472"/>
            <a:ext cx="270665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D145608-0775-3EE8-F9FA-78AD40E902CE}"/>
              </a:ext>
            </a:extLst>
          </p:cNvPr>
          <p:cNvSpPr txBox="1"/>
          <p:nvPr/>
        </p:nvSpPr>
        <p:spPr>
          <a:xfrm>
            <a:off x="8193565" y="1950268"/>
            <a:ext cx="1146468" cy="21544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+mn-lt"/>
              </a:rPr>
              <a:t>From Beam Control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3210824-7D24-2B5F-71C5-1A1F773DC70B}"/>
              </a:ext>
            </a:extLst>
          </p:cNvPr>
          <p:cNvCxnSpPr/>
          <p:nvPr/>
        </p:nvCxnSpPr>
        <p:spPr bwMode="auto">
          <a:xfrm rot="5400000">
            <a:off x="8317678" y="378497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EA2AE26-A7EF-B1F2-7FDF-674D60DA881E}"/>
              </a:ext>
            </a:extLst>
          </p:cNvPr>
          <p:cNvCxnSpPr/>
          <p:nvPr/>
        </p:nvCxnSpPr>
        <p:spPr bwMode="auto">
          <a:xfrm rot="5400000">
            <a:off x="7769038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D4CB734-DA06-17C9-0C55-180DD14A690A}"/>
              </a:ext>
            </a:extLst>
          </p:cNvPr>
          <p:cNvCxnSpPr/>
          <p:nvPr/>
        </p:nvCxnSpPr>
        <p:spPr bwMode="auto">
          <a:xfrm rot="5400000">
            <a:off x="8134798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6A341F6B-A14C-3DE3-4343-5F10459DB45D}"/>
              </a:ext>
            </a:extLst>
          </p:cNvPr>
          <p:cNvSpPr/>
          <p:nvPr/>
        </p:nvSpPr>
        <p:spPr bwMode="auto">
          <a:xfrm rot="10800000">
            <a:off x="731183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56E1A37E-0051-59D8-0FF3-D2C79A91EC5D}"/>
              </a:ext>
            </a:extLst>
          </p:cNvPr>
          <p:cNvSpPr/>
          <p:nvPr/>
        </p:nvSpPr>
        <p:spPr bwMode="auto">
          <a:xfrm rot="10800000">
            <a:off x="749471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B59FA36F-F58F-7338-2BD3-4BEBBD16FF21}"/>
              </a:ext>
            </a:extLst>
          </p:cNvPr>
          <p:cNvSpPr/>
          <p:nvPr/>
        </p:nvSpPr>
        <p:spPr bwMode="auto">
          <a:xfrm rot="10800000">
            <a:off x="767759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223EDE60-8576-E534-6124-05FFE9C2CEF4}"/>
              </a:ext>
            </a:extLst>
          </p:cNvPr>
          <p:cNvSpPr/>
          <p:nvPr/>
        </p:nvSpPr>
        <p:spPr bwMode="auto">
          <a:xfrm rot="10800000">
            <a:off x="786047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5C686F0E-DC25-4E5D-6E5A-57BAC1463AB3}"/>
              </a:ext>
            </a:extLst>
          </p:cNvPr>
          <p:cNvSpPr/>
          <p:nvPr/>
        </p:nvSpPr>
        <p:spPr bwMode="auto">
          <a:xfrm rot="10800000">
            <a:off x="804335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EFF15609-8986-86E7-9DD0-24C8DCDD14F1}"/>
              </a:ext>
            </a:extLst>
          </p:cNvPr>
          <p:cNvSpPr/>
          <p:nvPr/>
        </p:nvSpPr>
        <p:spPr bwMode="auto">
          <a:xfrm rot="10800000">
            <a:off x="822623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D53BE2D3-1C00-4731-9CAB-E178477E77E2}"/>
              </a:ext>
            </a:extLst>
          </p:cNvPr>
          <p:cNvSpPr/>
          <p:nvPr/>
        </p:nvSpPr>
        <p:spPr bwMode="auto">
          <a:xfrm rot="10800000">
            <a:off x="840911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FC1389C2-8EFA-4F32-B36D-A3496EB3237F}"/>
              </a:ext>
            </a:extLst>
          </p:cNvPr>
          <p:cNvSpPr/>
          <p:nvPr/>
        </p:nvSpPr>
        <p:spPr bwMode="auto">
          <a:xfrm rot="10800000">
            <a:off x="859199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0EC88AC-F4B0-05A0-4BFC-6FA6D66A358E}"/>
              </a:ext>
            </a:extLst>
          </p:cNvPr>
          <p:cNvCxnSpPr/>
          <p:nvPr/>
        </p:nvCxnSpPr>
        <p:spPr bwMode="auto">
          <a:xfrm rot="5400000">
            <a:off x="8866318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FA2F921-A79D-D229-92AC-BBDABA49FECA}"/>
              </a:ext>
            </a:extLst>
          </p:cNvPr>
          <p:cNvCxnSpPr/>
          <p:nvPr/>
        </p:nvCxnSpPr>
        <p:spPr bwMode="auto">
          <a:xfrm rot="5400000">
            <a:off x="9049198" y="378497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14DC736-EECE-EB00-E12F-FFD4FDFE3540}"/>
              </a:ext>
            </a:extLst>
          </p:cNvPr>
          <p:cNvCxnSpPr/>
          <p:nvPr/>
        </p:nvCxnSpPr>
        <p:spPr bwMode="auto">
          <a:xfrm rot="5400000">
            <a:off x="9958927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4F6737-8335-EAFF-EB3F-2EAD1CDC5F4D}"/>
              </a:ext>
            </a:extLst>
          </p:cNvPr>
          <p:cNvCxnSpPr/>
          <p:nvPr/>
        </p:nvCxnSpPr>
        <p:spPr bwMode="auto">
          <a:xfrm>
            <a:off x="9140638" y="3897323"/>
            <a:ext cx="73152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6229222-B869-D836-DD79-9BA33AC2974E}"/>
              </a:ext>
            </a:extLst>
          </p:cNvPr>
          <p:cNvCxnSpPr/>
          <p:nvPr/>
        </p:nvCxnSpPr>
        <p:spPr bwMode="auto">
          <a:xfrm>
            <a:off x="8043358" y="4080203"/>
            <a:ext cx="146304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5573CF5-FABB-CBDF-FB8C-C444EED237BE}"/>
              </a:ext>
            </a:extLst>
          </p:cNvPr>
          <p:cNvCxnSpPr/>
          <p:nvPr/>
        </p:nvCxnSpPr>
        <p:spPr bwMode="auto">
          <a:xfrm rot="5400000">
            <a:off x="9414958" y="3988763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AAFAA6F-E3FC-F7C0-F392-36FCC2E2DBAB}"/>
              </a:ext>
            </a:extLst>
          </p:cNvPr>
          <p:cNvCxnSpPr/>
          <p:nvPr/>
        </p:nvCxnSpPr>
        <p:spPr bwMode="auto">
          <a:xfrm rot="5400000">
            <a:off x="9780718" y="378497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92253EB-84D1-74B5-624D-D05561A9A376}"/>
              </a:ext>
            </a:extLst>
          </p:cNvPr>
          <p:cNvCxnSpPr/>
          <p:nvPr/>
        </p:nvCxnSpPr>
        <p:spPr bwMode="auto">
          <a:xfrm rot="5400000">
            <a:off x="9229232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6B50F5F-8B37-213E-0430-C235C158ABF9}"/>
              </a:ext>
            </a:extLst>
          </p:cNvPr>
          <p:cNvCxnSpPr/>
          <p:nvPr/>
        </p:nvCxnSpPr>
        <p:spPr bwMode="auto">
          <a:xfrm rot="5400000">
            <a:off x="9597838" y="3554549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E56BD66C-5751-CE59-37D6-64587BB76105}"/>
              </a:ext>
            </a:extLst>
          </p:cNvPr>
          <p:cNvSpPr/>
          <p:nvPr/>
        </p:nvSpPr>
        <p:spPr bwMode="auto">
          <a:xfrm rot="10800000">
            <a:off x="877487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2" name="Isosceles Triangle 31">
            <a:extLst>
              <a:ext uri="{FF2B5EF4-FFF2-40B4-BE49-F238E27FC236}">
                <a16:creationId xmlns:a16="http://schemas.microsoft.com/office/drawing/2014/main" id="{9CD2D126-79B4-B4AF-D402-DB600DA2D451}"/>
              </a:ext>
            </a:extLst>
          </p:cNvPr>
          <p:cNvSpPr/>
          <p:nvPr/>
        </p:nvSpPr>
        <p:spPr bwMode="auto">
          <a:xfrm rot="10800000">
            <a:off x="895775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9F698C61-D864-7313-4D06-038D0AED9A55}"/>
              </a:ext>
            </a:extLst>
          </p:cNvPr>
          <p:cNvSpPr/>
          <p:nvPr/>
        </p:nvSpPr>
        <p:spPr bwMode="auto">
          <a:xfrm rot="10800000">
            <a:off x="914063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BA79BF5B-6A35-F1F0-3A29-920ABE3E8F18}"/>
              </a:ext>
            </a:extLst>
          </p:cNvPr>
          <p:cNvSpPr/>
          <p:nvPr/>
        </p:nvSpPr>
        <p:spPr bwMode="auto">
          <a:xfrm rot="10800000">
            <a:off x="932351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0CAF3243-2983-9A96-0417-CC686DD4B117}"/>
              </a:ext>
            </a:extLst>
          </p:cNvPr>
          <p:cNvSpPr/>
          <p:nvPr/>
        </p:nvSpPr>
        <p:spPr bwMode="auto">
          <a:xfrm rot="10800000">
            <a:off x="950639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A0DF54FB-8B28-7004-BB30-0FAFA305C0E4}"/>
              </a:ext>
            </a:extLst>
          </p:cNvPr>
          <p:cNvSpPr/>
          <p:nvPr/>
        </p:nvSpPr>
        <p:spPr bwMode="auto">
          <a:xfrm rot="10800000">
            <a:off x="968927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A2364246-B4C6-DBBF-69E7-7ED0E21668A8}"/>
              </a:ext>
            </a:extLst>
          </p:cNvPr>
          <p:cNvSpPr/>
          <p:nvPr/>
        </p:nvSpPr>
        <p:spPr bwMode="auto">
          <a:xfrm rot="10800000">
            <a:off x="987215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300E7207-8C36-4D59-0577-F321C2989ABB}"/>
              </a:ext>
            </a:extLst>
          </p:cNvPr>
          <p:cNvSpPr/>
          <p:nvPr/>
        </p:nvSpPr>
        <p:spPr bwMode="auto">
          <a:xfrm rot="10800000">
            <a:off x="10055038" y="3075404"/>
            <a:ext cx="182880" cy="182880"/>
          </a:xfrm>
          <a:prstGeom prst="triangle">
            <a:avLst/>
          </a:prstGeom>
          <a:solidFill>
            <a:srgbClr val="00206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1FBBAD7-FFB4-9BCC-898A-7CD4ADDE99C0}"/>
              </a:ext>
            </a:extLst>
          </p:cNvPr>
          <p:cNvCxnSpPr/>
          <p:nvPr/>
        </p:nvCxnSpPr>
        <p:spPr bwMode="auto">
          <a:xfrm rot="5400000">
            <a:off x="8683438" y="4263083"/>
            <a:ext cx="27432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1960C566-AD0B-FAFC-C085-4C50F10126E5}"/>
              </a:ext>
            </a:extLst>
          </p:cNvPr>
          <p:cNvSpPr/>
          <p:nvPr/>
        </p:nvSpPr>
        <p:spPr bwMode="auto">
          <a:xfrm>
            <a:off x="7322818" y="2312805"/>
            <a:ext cx="2918780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rnd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</a:pPr>
            <a:r>
              <a:rPr kumimoji="0" lang="en-US" sz="800" b="0" i="0" u="none" strike="noStrike" cap="none" normalizeH="0" baseline="0" dirty="0">
                <a:ln>
                  <a:noFill/>
                </a:ln>
              </a:rPr>
              <a:t>1/16 splitter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79AC37B-A195-374B-6F81-4928C4B6CCF6}"/>
              </a:ext>
            </a:extLst>
          </p:cNvPr>
          <p:cNvCxnSpPr/>
          <p:nvPr/>
        </p:nvCxnSpPr>
        <p:spPr bwMode="auto">
          <a:xfrm rot="5400000">
            <a:off x="932351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0891194-24D3-5899-063A-1D1414674D35}"/>
              </a:ext>
            </a:extLst>
          </p:cNvPr>
          <p:cNvCxnSpPr/>
          <p:nvPr/>
        </p:nvCxnSpPr>
        <p:spPr bwMode="auto">
          <a:xfrm rot="5400000">
            <a:off x="950639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5EF5C90-C865-0DB5-86F1-A3DEC6001ED6}"/>
              </a:ext>
            </a:extLst>
          </p:cNvPr>
          <p:cNvCxnSpPr/>
          <p:nvPr/>
        </p:nvCxnSpPr>
        <p:spPr bwMode="auto">
          <a:xfrm rot="5400000">
            <a:off x="968927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9CFD8D0-35A5-AAEB-A189-254A9880E694}"/>
              </a:ext>
            </a:extLst>
          </p:cNvPr>
          <p:cNvCxnSpPr/>
          <p:nvPr/>
        </p:nvCxnSpPr>
        <p:spPr bwMode="auto">
          <a:xfrm>
            <a:off x="996359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12D77CB-73A5-8783-B575-FF8B731EB04D}"/>
              </a:ext>
            </a:extLst>
          </p:cNvPr>
          <p:cNvCxnSpPr/>
          <p:nvPr/>
        </p:nvCxnSpPr>
        <p:spPr bwMode="auto">
          <a:xfrm rot="5400000">
            <a:off x="987215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E6D9004-5ECF-2546-784B-D26F206038A3}"/>
              </a:ext>
            </a:extLst>
          </p:cNvPr>
          <p:cNvCxnSpPr/>
          <p:nvPr/>
        </p:nvCxnSpPr>
        <p:spPr bwMode="auto">
          <a:xfrm rot="5400000">
            <a:off x="1005503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DD17D08-93D8-A261-6987-865E05FD1DCC}"/>
              </a:ext>
            </a:extLst>
          </p:cNvPr>
          <p:cNvCxnSpPr/>
          <p:nvPr/>
        </p:nvCxnSpPr>
        <p:spPr bwMode="auto">
          <a:xfrm rot="5400000">
            <a:off x="859199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84269AA-E174-A6C1-55EC-36B6206DB5FF}"/>
              </a:ext>
            </a:extLst>
          </p:cNvPr>
          <p:cNvCxnSpPr/>
          <p:nvPr/>
        </p:nvCxnSpPr>
        <p:spPr bwMode="auto">
          <a:xfrm rot="5400000">
            <a:off x="877487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5432BD2-2DED-F98F-F921-9938D5569C9A}"/>
              </a:ext>
            </a:extLst>
          </p:cNvPr>
          <p:cNvCxnSpPr/>
          <p:nvPr/>
        </p:nvCxnSpPr>
        <p:spPr bwMode="auto">
          <a:xfrm rot="5400000">
            <a:off x="895775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BB2523E-5221-E592-0DE5-B6307BE94A4C}"/>
              </a:ext>
            </a:extLst>
          </p:cNvPr>
          <p:cNvCxnSpPr/>
          <p:nvPr/>
        </p:nvCxnSpPr>
        <p:spPr bwMode="auto">
          <a:xfrm rot="5400000">
            <a:off x="914063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DDE5F97-1D06-AA8A-F96B-CC7539B3BD50}"/>
              </a:ext>
            </a:extLst>
          </p:cNvPr>
          <p:cNvCxnSpPr/>
          <p:nvPr/>
        </p:nvCxnSpPr>
        <p:spPr bwMode="auto">
          <a:xfrm rot="5400000">
            <a:off x="786047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E98463C-3E19-7F7A-C3A9-90B5D5618721}"/>
              </a:ext>
            </a:extLst>
          </p:cNvPr>
          <p:cNvCxnSpPr/>
          <p:nvPr/>
        </p:nvCxnSpPr>
        <p:spPr bwMode="auto">
          <a:xfrm rot="5400000">
            <a:off x="804335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197CA61-68B2-B516-07AD-ACA66CBD6099}"/>
              </a:ext>
            </a:extLst>
          </p:cNvPr>
          <p:cNvCxnSpPr/>
          <p:nvPr/>
        </p:nvCxnSpPr>
        <p:spPr bwMode="auto">
          <a:xfrm rot="5400000">
            <a:off x="822623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49A4C1D-6B39-4A5C-F1F7-58DC14F172C3}"/>
              </a:ext>
            </a:extLst>
          </p:cNvPr>
          <p:cNvCxnSpPr/>
          <p:nvPr/>
        </p:nvCxnSpPr>
        <p:spPr bwMode="auto">
          <a:xfrm rot="5400000">
            <a:off x="840911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37CB7BF-E7B4-A5AF-3112-94073E2B22A7}"/>
              </a:ext>
            </a:extLst>
          </p:cNvPr>
          <p:cNvCxnSpPr/>
          <p:nvPr/>
        </p:nvCxnSpPr>
        <p:spPr bwMode="auto">
          <a:xfrm rot="5400000">
            <a:off x="731183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33DBA33-2A39-7878-2980-A6605FDF4B20}"/>
              </a:ext>
            </a:extLst>
          </p:cNvPr>
          <p:cNvCxnSpPr/>
          <p:nvPr/>
        </p:nvCxnSpPr>
        <p:spPr bwMode="auto">
          <a:xfrm rot="5400000">
            <a:off x="749471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C2438DB-7319-83F9-2EEB-C8CD13004D72}"/>
              </a:ext>
            </a:extLst>
          </p:cNvPr>
          <p:cNvCxnSpPr/>
          <p:nvPr/>
        </p:nvCxnSpPr>
        <p:spPr bwMode="auto">
          <a:xfrm>
            <a:off x="9689278" y="3668723"/>
            <a:ext cx="36576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3BFE426-13D7-D8BB-59F8-9019DAEF5216}"/>
              </a:ext>
            </a:extLst>
          </p:cNvPr>
          <p:cNvCxnSpPr/>
          <p:nvPr/>
        </p:nvCxnSpPr>
        <p:spPr bwMode="auto">
          <a:xfrm rot="5400000">
            <a:off x="7677598" y="3349724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62671D32-AE8D-74D4-0069-11251CA6B37E}"/>
              </a:ext>
            </a:extLst>
          </p:cNvPr>
          <p:cNvCxnSpPr/>
          <p:nvPr/>
        </p:nvCxnSpPr>
        <p:spPr bwMode="auto">
          <a:xfrm>
            <a:off x="959783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65007FB-954D-B959-C216-2B523DB0FD67}"/>
              </a:ext>
            </a:extLst>
          </p:cNvPr>
          <p:cNvCxnSpPr/>
          <p:nvPr/>
        </p:nvCxnSpPr>
        <p:spPr bwMode="auto">
          <a:xfrm>
            <a:off x="923207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3B8D926-BACC-DDC0-B2CB-9DAF011BD0FE}"/>
              </a:ext>
            </a:extLst>
          </p:cNvPr>
          <p:cNvCxnSpPr/>
          <p:nvPr/>
        </p:nvCxnSpPr>
        <p:spPr bwMode="auto">
          <a:xfrm>
            <a:off x="886631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78A912BB-8EF2-07A3-0B57-8FBC040CB58B}"/>
              </a:ext>
            </a:extLst>
          </p:cNvPr>
          <p:cNvCxnSpPr/>
          <p:nvPr/>
        </p:nvCxnSpPr>
        <p:spPr bwMode="auto">
          <a:xfrm>
            <a:off x="850055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55256B67-CFCB-0468-EB1A-B1B171631951}"/>
              </a:ext>
            </a:extLst>
          </p:cNvPr>
          <p:cNvCxnSpPr/>
          <p:nvPr/>
        </p:nvCxnSpPr>
        <p:spPr bwMode="auto">
          <a:xfrm>
            <a:off x="813479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4E83A372-C716-1B33-8E7F-67E1453F3486}"/>
              </a:ext>
            </a:extLst>
          </p:cNvPr>
          <p:cNvCxnSpPr/>
          <p:nvPr/>
        </p:nvCxnSpPr>
        <p:spPr bwMode="auto">
          <a:xfrm>
            <a:off x="776903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0E47447-C0BB-765B-3FF6-B146CD23335B}"/>
              </a:ext>
            </a:extLst>
          </p:cNvPr>
          <p:cNvCxnSpPr/>
          <p:nvPr/>
        </p:nvCxnSpPr>
        <p:spPr bwMode="auto">
          <a:xfrm>
            <a:off x="7403278" y="3441164"/>
            <a:ext cx="18288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805B32CB-460F-9DF1-C98E-C0FAAE87CE7F}"/>
              </a:ext>
            </a:extLst>
          </p:cNvPr>
          <p:cNvCxnSpPr/>
          <p:nvPr/>
        </p:nvCxnSpPr>
        <p:spPr bwMode="auto">
          <a:xfrm>
            <a:off x="8954118" y="3668723"/>
            <a:ext cx="36576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8707438B-A0CA-B053-9ECA-0C7D124D8CAC}"/>
              </a:ext>
            </a:extLst>
          </p:cNvPr>
          <p:cNvCxnSpPr/>
          <p:nvPr/>
        </p:nvCxnSpPr>
        <p:spPr bwMode="auto">
          <a:xfrm>
            <a:off x="8226238" y="3668723"/>
            <a:ext cx="36576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EDFA70C-B184-8105-AB78-2C674B013685}"/>
              </a:ext>
            </a:extLst>
          </p:cNvPr>
          <p:cNvCxnSpPr/>
          <p:nvPr/>
        </p:nvCxnSpPr>
        <p:spPr bwMode="auto">
          <a:xfrm>
            <a:off x="7494718" y="3668723"/>
            <a:ext cx="36576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F8C73837-E8DE-56EB-88E5-D283F956E3F6}"/>
              </a:ext>
            </a:extLst>
          </p:cNvPr>
          <p:cNvCxnSpPr/>
          <p:nvPr/>
        </p:nvCxnSpPr>
        <p:spPr bwMode="auto">
          <a:xfrm>
            <a:off x="7677598" y="3897323"/>
            <a:ext cx="731520" cy="1588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06865D4-3A4D-29B2-61CF-0CF434477425}"/>
              </a:ext>
            </a:extLst>
          </p:cNvPr>
          <p:cNvCxnSpPr/>
          <p:nvPr/>
        </p:nvCxnSpPr>
        <p:spPr bwMode="auto">
          <a:xfrm rot="5400000">
            <a:off x="932066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D3DBC513-1235-CE24-2CBD-43C846C5D1E6}"/>
              </a:ext>
            </a:extLst>
          </p:cNvPr>
          <p:cNvCxnSpPr/>
          <p:nvPr/>
        </p:nvCxnSpPr>
        <p:spPr bwMode="auto">
          <a:xfrm rot="5400000">
            <a:off x="950354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4B9073C-7944-D960-3ABA-D6EFF5FA4CF6}"/>
              </a:ext>
            </a:extLst>
          </p:cNvPr>
          <p:cNvCxnSpPr/>
          <p:nvPr/>
        </p:nvCxnSpPr>
        <p:spPr bwMode="auto">
          <a:xfrm rot="5400000">
            <a:off x="968642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D1083C12-C6E7-4007-C03E-AEA07205E162}"/>
              </a:ext>
            </a:extLst>
          </p:cNvPr>
          <p:cNvCxnSpPr/>
          <p:nvPr/>
        </p:nvCxnSpPr>
        <p:spPr bwMode="auto">
          <a:xfrm rot="5400000">
            <a:off x="986930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9A1D5B9-ECE6-8558-0D8B-E4CA959BFD50}"/>
              </a:ext>
            </a:extLst>
          </p:cNvPr>
          <p:cNvCxnSpPr/>
          <p:nvPr/>
        </p:nvCxnSpPr>
        <p:spPr bwMode="auto">
          <a:xfrm rot="5400000">
            <a:off x="1005218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FEA93CE-D28B-DD09-9D4D-380738AB6646}"/>
              </a:ext>
            </a:extLst>
          </p:cNvPr>
          <p:cNvCxnSpPr/>
          <p:nvPr/>
        </p:nvCxnSpPr>
        <p:spPr bwMode="auto">
          <a:xfrm rot="5400000">
            <a:off x="858914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1DDCA77F-CFDF-04EA-3AF0-CCB4A23E6566}"/>
              </a:ext>
            </a:extLst>
          </p:cNvPr>
          <p:cNvCxnSpPr/>
          <p:nvPr/>
        </p:nvCxnSpPr>
        <p:spPr bwMode="auto">
          <a:xfrm rot="5400000">
            <a:off x="877202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6EB21D6-AC0C-E0D7-C229-FEC8C5B06189}"/>
              </a:ext>
            </a:extLst>
          </p:cNvPr>
          <p:cNvCxnSpPr/>
          <p:nvPr/>
        </p:nvCxnSpPr>
        <p:spPr bwMode="auto">
          <a:xfrm rot="5400000">
            <a:off x="895490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1CF029BE-8C91-84A3-C172-603C7926221B}"/>
              </a:ext>
            </a:extLst>
          </p:cNvPr>
          <p:cNvCxnSpPr/>
          <p:nvPr/>
        </p:nvCxnSpPr>
        <p:spPr bwMode="auto">
          <a:xfrm rot="5400000">
            <a:off x="913778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EAC35B8-6344-8919-BE55-BDA8434DA005}"/>
              </a:ext>
            </a:extLst>
          </p:cNvPr>
          <p:cNvCxnSpPr/>
          <p:nvPr/>
        </p:nvCxnSpPr>
        <p:spPr bwMode="auto">
          <a:xfrm rot="5400000">
            <a:off x="785762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8B7A4B76-2615-A625-EAC3-668A59D41D58}"/>
              </a:ext>
            </a:extLst>
          </p:cNvPr>
          <p:cNvCxnSpPr/>
          <p:nvPr/>
        </p:nvCxnSpPr>
        <p:spPr bwMode="auto">
          <a:xfrm rot="5400000">
            <a:off x="804050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E7512D6D-4F1B-21B5-DFD1-741510F5ACC1}"/>
              </a:ext>
            </a:extLst>
          </p:cNvPr>
          <p:cNvCxnSpPr/>
          <p:nvPr/>
        </p:nvCxnSpPr>
        <p:spPr bwMode="auto">
          <a:xfrm rot="5400000">
            <a:off x="822338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7796A927-D595-EAC6-ECC4-229B033EB7A9}"/>
              </a:ext>
            </a:extLst>
          </p:cNvPr>
          <p:cNvCxnSpPr/>
          <p:nvPr/>
        </p:nvCxnSpPr>
        <p:spPr bwMode="auto">
          <a:xfrm rot="5400000">
            <a:off x="840626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CF6774D-1446-453D-EB25-6E29C7B30CC6}"/>
              </a:ext>
            </a:extLst>
          </p:cNvPr>
          <p:cNvCxnSpPr/>
          <p:nvPr/>
        </p:nvCxnSpPr>
        <p:spPr bwMode="auto">
          <a:xfrm rot="5400000">
            <a:off x="730898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685B0A48-B046-69F8-6750-9A87997BB8B3}"/>
              </a:ext>
            </a:extLst>
          </p:cNvPr>
          <p:cNvCxnSpPr/>
          <p:nvPr/>
        </p:nvCxnSpPr>
        <p:spPr bwMode="auto">
          <a:xfrm rot="5400000">
            <a:off x="749186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05396726-1F8E-32BE-34DC-31D6C4511F4B}"/>
              </a:ext>
            </a:extLst>
          </p:cNvPr>
          <p:cNvCxnSpPr/>
          <p:nvPr/>
        </p:nvCxnSpPr>
        <p:spPr bwMode="auto">
          <a:xfrm rot="5400000">
            <a:off x="7674742" y="2979515"/>
            <a:ext cx="182880" cy="1588"/>
          </a:xfrm>
          <a:prstGeom prst="straightConnector1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11C0931D-3BB4-22F0-FD20-F59342016D37}"/>
              </a:ext>
            </a:extLst>
          </p:cNvPr>
          <p:cNvSpPr/>
          <p:nvPr/>
        </p:nvSpPr>
        <p:spPr bwMode="auto">
          <a:xfrm rot="10800000">
            <a:off x="731551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87" name="Isosceles Triangle 86">
            <a:extLst>
              <a:ext uri="{FF2B5EF4-FFF2-40B4-BE49-F238E27FC236}">
                <a16:creationId xmlns:a16="http://schemas.microsoft.com/office/drawing/2014/main" id="{B0D2FD9C-BF0F-175F-9C08-41AD1CA82F20}"/>
              </a:ext>
            </a:extLst>
          </p:cNvPr>
          <p:cNvSpPr/>
          <p:nvPr/>
        </p:nvSpPr>
        <p:spPr bwMode="auto">
          <a:xfrm rot="10800000">
            <a:off x="749839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88" name="Isosceles Triangle 87">
            <a:extLst>
              <a:ext uri="{FF2B5EF4-FFF2-40B4-BE49-F238E27FC236}">
                <a16:creationId xmlns:a16="http://schemas.microsoft.com/office/drawing/2014/main" id="{8632ABBC-EA73-CDCB-3AB4-08FE09F323E4}"/>
              </a:ext>
            </a:extLst>
          </p:cNvPr>
          <p:cNvSpPr/>
          <p:nvPr/>
        </p:nvSpPr>
        <p:spPr bwMode="auto">
          <a:xfrm rot="10800000">
            <a:off x="768127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89" name="Isosceles Triangle 88">
            <a:extLst>
              <a:ext uri="{FF2B5EF4-FFF2-40B4-BE49-F238E27FC236}">
                <a16:creationId xmlns:a16="http://schemas.microsoft.com/office/drawing/2014/main" id="{9840DB84-3815-0C4F-CEE5-3250065BF9A7}"/>
              </a:ext>
            </a:extLst>
          </p:cNvPr>
          <p:cNvSpPr/>
          <p:nvPr/>
        </p:nvSpPr>
        <p:spPr bwMode="auto">
          <a:xfrm rot="10800000">
            <a:off x="786415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0" name="Isosceles Triangle 89">
            <a:extLst>
              <a:ext uri="{FF2B5EF4-FFF2-40B4-BE49-F238E27FC236}">
                <a16:creationId xmlns:a16="http://schemas.microsoft.com/office/drawing/2014/main" id="{BB8C4334-27B4-3CEE-567C-25584E389B73}"/>
              </a:ext>
            </a:extLst>
          </p:cNvPr>
          <p:cNvSpPr/>
          <p:nvPr/>
        </p:nvSpPr>
        <p:spPr bwMode="auto">
          <a:xfrm rot="10800000">
            <a:off x="804703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1" name="Isosceles Triangle 90">
            <a:extLst>
              <a:ext uri="{FF2B5EF4-FFF2-40B4-BE49-F238E27FC236}">
                <a16:creationId xmlns:a16="http://schemas.microsoft.com/office/drawing/2014/main" id="{972E6710-9DFC-07E8-7A2C-2982F89C00A2}"/>
              </a:ext>
            </a:extLst>
          </p:cNvPr>
          <p:cNvSpPr/>
          <p:nvPr/>
        </p:nvSpPr>
        <p:spPr bwMode="auto">
          <a:xfrm rot="10800000">
            <a:off x="822991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2" name="Isosceles Triangle 91">
            <a:extLst>
              <a:ext uri="{FF2B5EF4-FFF2-40B4-BE49-F238E27FC236}">
                <a16:creationId xmlns:a16="http://schemas.microsoft.com/office/drawing/2014/main" id="{A2276D06-1F40-5B53-B4F3-88A1FD99D9C8}"/>
              </a:ext>
            </a:extLst>
          </p:cNvPr>
          <p:cNvSpPr/>
          <p:nvPr/>
        </p:nvSpPr>
        <p:spPr bwMode="auto">
          <a:xfrm rot="10800000">
            <a:off x="841279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E0AF2F22-797D-13F3-01DA-3687A07F376F}"/>
              </a:ext>
            </a:extLst>
          </p:cNvPr>
          <p:cNvSpPr/>
          <p:nvPr/>
        </p:nvSpPr>
        <p:spPr bwMode="auto">
          <a:xfrm rot="10800000">
            <a:off x="859567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4" name="Isosceles Triangle 93">
            <a:extLst>
              <a:ext uri="{FF2B5EF4-FFF2-40B4-BE49-F238E27FC236}">
                <a16:creationId xmlns:a16="http://schemas.microsoft.com/office/drawing/2014/main" id="{0710E401-6449-3EC7-2125-1821222EA534}"/>
              </a:ext>
            </a:extLst>
          </p:cNvPr>
          <p:cNvSpPr/>
          <p:nvPr/>
        </p:nvSpPr>
        <p:spPr bwMode="auto">
          <a:xfrm rot="10800000">
            <a:off x="877855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5" name="Isosceles Triangle 94">
            <a:extLst>
              <a:ext uri="{FF2B5EF4-FFF2-40B4-BE49-F238E27FC236}">
                <a16:creationId xmlns:a16="http://schemas.microsoft.com/office/drawing/2014/main" id="{13302E57-ABC5-D134-E050-C029A551E35B}"/>
              </a:ext>
            </a:extLst>
          </p:cNvPr>
          <p:cNvSpPr/>
          <p:nvPr/>
        </p:nvSpPr>
        <p:spPr bwMode="auto">
          <a:xfrm rot="10800000">
            <a:off x="896143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6" name="Isosceles Triangle 95">
            <a:extLst>
              <a:ext uri="{FF2B5EF4-FFF2-40B4-BE49-F238E27FC236}">
                <a16:creationId xmlns:a16="http://schemas.microsoft.com/office/drawing/2014/main" id="{CC06B815-1676-FDC5-8006-45A1AE228C38}"/>
              </a:ext>
            </a:extLst>
          </p:cNvPr>
          <p:cNvSpPr/>
          <p:nvPr/>
        </p:nvSpPr>
        <p:spPr bwMode="auto">
          <a:xfrm rot="10800000">
            <a:off x="914431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7" name="Isosceles Triangle 96">
            <a:extLst>
              <a:ext uri="{FF2B5EF4-FFF2-40B4-BE49-F238E27FC236}">
                <a16:creationId xmlns:a16="http://schemas.microsoft.com/office/drawing/2014/main" id="{E4CB5EF0-38C7-CE85-6B34-6814C47DEDDA}"/>
              </a:ext>
            </a:extLst>
          </p:cNvPr>
          <p:cNvSpPr/>
          <p:nvPr/>
        </p:nvSpPr>
        <p:spPr bwMode="auto">
          <a:xfrm rot="10800000">
            <a:off x="932719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8" name="Isosceles Triangle 97">
            <a:extLst>
              <a:ext uri="{FF2B5EF4-FFF2-40B4-BE49-F238E27FC236}">
                <a16:creationId xmlns:a16="http://schemas.microsoft.com/office/drawing/2014/main" id="{23C42CF0-33E5-6ACB-5A8C-DF41B61A6A25}"/>
              </a:ext>
            </a:extLst>
          </p:cNvPr>
          <p:cNvSpPr/>
          <p:nvPr/>
        </p:nvSpPr>
        <p:spPr bwMode="auto">
          <a:xfrm rot="10800000">
            <a:off x="951007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9" name="Isosceles Triangle 98">
            <a:extLst>
              <a:ext uri="{FF2B5EF4-FFF2-40B4-BE49-F238E27FC236}">
                <a16:creationId xmlns:a16="http://schemas.microsoft.com/office/drawing/2014/main" id="{8AB447C1-FE3D-3B74-131D-FAD9B8838094}"/>
              </a:ext>
            </a:extLst>
          </p:cNvPr>
          <p:cNvSpPr/>
          <p:nvPr/>
        </p:nvSpPr>
        <p:spPr bwMode="auto">
          <a:xfrm rot="10800000">
            <a:off x="969295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0" name="Isosceles Triangle 99">
            <a:extLst>
              <a:ext uri="{FF2B5EF4-FFF2-40B4-BE49-F238E27FC236}">
                <a16:creationId xmlns:a16="http://schemas.microsoft.com/office/drawing/2014/main" id="{89C2E4C2-CF1B-7B26-A60B-7849782480FF}"/>
              </a:ext>
            </a:extLst>
          </p:cNvPr>
          <p:cNvSpPr/>
          <p:nvPr/>
        </p:nvSpPr>
        <p:spPr bwMode="auto">
          <a:xfrm rot="10800000">
            <a:off x="987583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1" name="Isosceles Triangle 100">
            <a:extLst>
              <a:ext uri="{FF2B5EF4-FFF2-40B4-BE49-F238E27FC236}">
                <a16:creationId xmlns:a16="http://schemas.microsoft.com/office/drawing/2014/main" id="{ABB746F5-944F-7046-3222-15F72D2FEC65}"/>
              </a:ext>
            </a:extLst>
          </p:cNvPr>
          <p:cNvSpPr/>
          <p:nvPr/>
        </p:nvSpPr>
        <p:spPr bwMode="auto">
          <a:xfrm rot="10800000">
            <a:off x="10058718" y="2744854"/>
            <a:ext cx="182880" cy="1828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5"/>
              </a:buBlip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A3B5411B-35F8-96A8-57C1-45E1A0E39CF9}"/>
              </a:ext>
            </a:extLst>
          </p:cNvPr>
          <p:cNvCxnSpPr/>
          <p:nvPr/>
        </p:nvCxnSpPr>
        <p:spPr bwMode="auto">
          <a:xfrm rot="5400000">
            <a:off x="932066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A95034CD-BBC7-2B77-AE88-C7273606CA47}"/>
              </a:ext>
            </a:extLst>
          </p:cNvPr>
          <p:cNvCxnSpPr/>
          <p:nvPr/>
        </p:nvCxnSpPr>
        <p:spPr bwMode="auto">
          <a:xfrm rot="5400000">
            <a:off x="950354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B35451E7-0C24-E8B5-895E-874EB2715CF8}"/>
              </a:ext>
            </a:extLst>
          </p:cNvPr>
          <p:cNvCxnSpPr/>
          <p:nvPr/>
        </p:nvCxnSpPr>
        <p:spPr bwMode="auto">
          <a:xfrm rot="5400000">
            <a:off x="968642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AB76E10A-3F16-B808-8613-7739F8EE1E77}"/>
              </a:ext>
            </a:extLst>
          </p:cNvPr>
          <p:cNvCxnSpPr/>
          <p:nvPr/>
        </p:nvCxnSpPr>
        <p:spPr bwMode="auto">
          <a:xfrm rot="5400000">
            <a:off x="986930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3A514996-12D0-8AE9-D995-A0217032F3B3}"/>
              </a:ext>
            </a:extLst>
          </p:cNvPr>
          <p:cNvCxnSpPr/>
          <p:nvPr/>
        </p:nvCxnSpPr>
        <p:spPr bwMode="auto">
          <a:xfrm rot="5400000">
            <a:off x="1005218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8753E0F9-E96B-FFA5-F472-DCF1CFDE2D71}"/>
              </a:ext>
            </a:extLst>
          </p:cNvPr>
          <p:cNvCxnSpPr/>
          <p:nvPr/>
        </p:nvCxnSpPr>
        <p:spPr bwMode="auto">
          <a:xfrm rot="5400000">
            <a:off x="858914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DCC3CB22-F96E-A725-0CDF-153778D21BBB}"/>
              </a:ext>
            </a:extLst>
          </p:cNvPr>
          <p:cNvCxnSpPr/>
          <p:nvPr/>
        </p:nvCxnSpPr>
        <p:spPr bwMode="auto">
          <a:xfrm rot="5400000">
            <a:off x="877202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8FC63AB1-57E5-3BAD-8ADC-B723479810D7}"/>
              </a:ext>
            </a:extLst>
          </p:cNvPr>
          <p:cNvCxnSpPr/>
          <p:nvPr/>
        </p:nvCxnSpPr>
        <p:spPr bwMode="auto">
          <a:xfrm rot="5400000">
            <a:off x="895490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62E4A18E-AAC6-B736-43B2-855A42D0CE8A}"/>
              </a:ext>
            </a:extLst>
          </p:cNvPr>
          <p:cNvCxnSpPr/>
          <p:nvPr/>
        </p:nvCxnSpPr>
        <p:spPr bwMode="auto">
          <a:xfrm rot="5400000">
            <a:off x="913778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B1B2D1B8-7B29-C558-A4F5-CF0EAFECF715}"/>
              </a:ext>
            </a:extLst>
          </p:cNvPr>
          <p:cNvCxnSpPr/>
          <p:nvPr/>
        </p:nvCxnSpPr>
        <p:spPr bwMode="auto">
          <a:xfrm rot="5400000">
            <a:off x="785762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781CBE0B-B1FD-758E-0EF5-C082F76FCF0C}"/>
              </a:ext>
            </a:extLst>
          </p:cNvPr>
          <p:cNvCxnSpPr/>
          <p:nvPr/>
        </p:nvCxnSpPr>
        <p:spPr bwMode="auto">
          <a:xfrm rot="5400000">
            <a:off x="804050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EE2C2E7B-218B-D3BC-1F39-D21909363885}"/>
              </a:ext>
            </a:extLst>
          </p:cNvPr>
          <p:cNvCxnSpPr/>
          <p:nvPr/>
        </p:nvCxnSpPr>
        <p:spPr bwMode="auto">
          <a:xfrm rot="5400000">
            <a:off x="822338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862F448B-B3B5-F367-8C6B-6ACC57F39F88}"/>
              </a:ext>
            </a:extLst>
          </p:cNvPr>
          <p:cNvCxnSpPr/>
          <p:nvPr/>
        </p:nvCxnSpPr>
        <p:spPr bwMode="auto">
          <a:xfrm rot="5400000">
            <a:off x="840626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DE516AD8-E7BE-F6F7-CA94-616D72655149}"/>
              </a:ext>
            </a:extLst>
          </p:cNvPr>
          <p:cNvCxnSpPr/>
          <p:nvPr/>
        </p:nvCxnSpPr>
        <p:spPr bwMode="auto">
          <a:xfrm rot="5400000">
            <a:off x="730898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DB9F5A81-C9DE-4509-6922-EA28D371A43B}"/>
              </a:ext>
            </a:extLst>
          </p:cNvPr>
          <p:cNvCxnSpPr/>
          <p:nvPr/>
        </p:nvCxnSpPr>
        <p:spPr bwMode="auto">
          <a:xfrm rot="5400000">
            <a:off x="749186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04F06505-A718-48D9-155A-4E54A4CB11B6}"/>
              </a:ext>
            </a:extLst>
          </p:cNvPr>
          <p:cNvCxnSpPr/>
          <p:nvPr/>
        </p:nvCxnSpPr>
        <p:spPr bwMode="auto">
          <a:xfrm rot="5400000">
            <a:off x="7674742" y="2632051"/>
            <a:ext cx="182880" cy="1588"/>
          </a:xfrm>
          <a:prstGeom prst="straightConnector1">
            <a:avLst/>
          </a:prstGeom>
          <a:noFill/>
          <a:ln w="6350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18" name="Rectangle 117">
            <a:extLst>
              <a:ext uri="{FF2B5EF4-FFF2-40B4-BE49-F238E27FC236}">
                <a16:creationId xmlns:a16="http://schemas.microsoft.com/office/drawing/2014/main" id="{62D8E1ED-9CE7-2752-2872-4459D95B67C9}"/>
              </a:ext>
            </a:extLst>
          </p:cNvPr>
          <p:cNvSpPr/>
          <p:nvPr/>
        </p:nvSpPr>
        <p:spPr>
          <a:xfrm>
            <a:off x="8193564" y="781824"/>
            <a:ext cx="1146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effectLst/>
              </a:rPr>
              <a:t>2 x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6B6BFCCA-A8AB-50F5-49E2-E227803D87E5}"/>
              </a:ext>
            </a:extLst>
          </p:cNvPr>
          <p:cNvSpPr txBox="1"/>
          <p:nvPr/>
        </p:nvSpPr>
        <p:spPr>
          <a:xfrm>
            <a:off x="6744606" y="4571781"/>
            <a:ext cx="3996518" cy="11387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</a:rPr>
              <a:t>1.6 MW </a:t>
            </a:r>
            <a:r>
              <a:rPr lang="en-US" sz="1000" b="1" dirty="0">
                <a:solidFill>
                  <a:schemeClr val="accent2"/>
                </a:solidFill>
              </a:rPr>
              <a:t>at cavity input ~120 to 180 m away</a:t>
            </a:r>
          </a:p>
          <a:p>
            <a:pPr algn="ctr"/>
            <a:endParaRPr lang="en-US" sz="1000" b="1" dirty="0">
              <a:solidFill>
                <a:schemeClr val="accent2"/>
              </a:solidFill>
            </a:endParaRPr>
          </a:p>
          <a:p>
            <a:pPr algn="ctr"/>
            <a:r>
              <a:rPr lang="en-US" sz="1000" b="1" dirty="0">
                <a:solidFill>
                  <a:schemeClr val="accent2"/>
                </a:solidFill>
              </a:rPr>
              <a:t>4 stages of 3 dB combiners</a:t>
            </a:r>
            <a:r>
              <a:rPr lang="en-US" sz="1000" b="1" dirty="0">
                <a:solidFill>
                  <a:schemeClr val="accent2"/>
                </a:solidFill>
                <a:latin typeface="+mn-lt"/>
              </a:rPr>
              <a:t> = - 0.6 dB</a:t>
            </a:r>
          </a:p>
          <a:p>
            <a:pPr algn="ctr"/>
            <a:r>
              <a:rPr lang="en-US" sz="1000" b="1" dirty="0">
                <a:solidFill>
                  <a:schemeClr val="accent2"/>
                </a:solidFill>
                <a:latin typeface="+mn-lt"/>
              </a:rPr>
              <a:t>120 to 180 m Coaxial lines = - 0.4 dB</a:t>
            </a:r>
          </a:p>
          <a:p>
            <a:pPr algn="ctr"/>
            <a:r>
              <a:rPr lang="en-US" sz="1000" b="1" dirty="0">
                <a:solidFill>
                  <a:schemeClr val="accent2"/>
                </a:solidFill>
                <a:latin typeface="+mn-lt"/>
              </a:rPr>
              <a:t>Final Amplifier output = 1.6 MW + </a:t>
            </a:r>
            <a:r>
              <a:rPr lang="en-US" sz="1000" b="1" dirty="0">
                <a:solidFill>
                  <a:schemeClr val="accent2"/>
                </a:solidFill>
              </a:rPr>
              <a:t>1</a:t>
            </a:r>
            <a:r>
              <a:rPr lang="en-US" sz="1000" b="1" dirty="0">
                <a:solidFill>
                  <a:schemeClr val="accent2"/>
                </a:solidFill>
                <a:latin typeface="+mn-lt"/>
              </a:rPr>
              <a:t> dB </a:t>
            </a:r>
            <a:r>
              <a:rPr lang="en-US" sz="1000" b="1" dirty="0">
                <a:solidFill>
                  <a:schemeClr val="accent2"/>
                </a:solidFill>
              </a:rPr>
              <a:t>= 2 MW </a:t>
            </a:r>
          </a:p>
          <a:p>
            <a:pPr algn="ctr"/>
            <a:r>
              <a:rPr lang="en-US" sz="1000" b="1" dirty="0">
                <a:solidFill>
                  <a:schemeClr val="accent2"/>
                </a:solidFill>
              </a:rPr>
              <a:t>16 towers of minimum </a:t>
            </a:r>
            <a:r>
              <a:rPr lang="en-US" sz="1400" b="1" dirty="0">
                <a:solidFill>
                  <a:schemeClr val="accent2"/>
                </a:solidFill>
              </a:rPr>
              <a:t>125 kW </a:t>
            </a:r>
            <a:r>
              <a:rPr lang="en-US" sz="1400" b="1" dirty="0">
                <a:solidFill>
                  <a:schemeClr val="accent2"/>
                </a:solidFill>
                <a:latin typeface="+mn-lt"/>
              </a:rPr>
              <a:t> </a:t>
            </a:r>
          </a:p>
        </p:txBody>
      </p:sp>
      <p:pic>
        <p:nvPicPr>
          <p:cNvPr id="120" name="Picture 2" descr="Structure of the LDMOS microwave power transistor [7].">
            <a:extLst>
              <a:ext uri="{FF2B5EF4-FFF2-40B4-BE49-F238E27FC236}">
                <a16:creationId xmlns:a16="http://schemas.microsoft.com/office/drawing/2014/main" id="{94E4DEA8-D98D-945D-5D3A-61E198AE5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63237" y="2540356"/>
            <a:ext cx="4938919" cy="2777415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21" name="Content Placeholder 11">
            <a:extLst>
              <a:ext uri="{FF2B5EF4-FFF2-40B4-BE49-F238E27FC236}">
                <a16:creationId xmlns:a16="http://schemas.microsoft.com/office/drawing/2014/main" id="{09215422-A867-9146-5CEC-67CECAC0229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12813" y="2168572"/>
            <a:ext cx="4606925" cy="3454306"/>
          </a:xfrm>
          <a:prstGeom prst="rect">
            <a:avLst/>
          </a:prstGeom>
          <a:solidFill>
            <a:schemeClr val="tx1">
              <a:alpha val="80000"/>
            </a:schemeClr>
          </a:solidFill>
        </p:spPr>
      </p:pic>
      <p:sp>
        <p:nvSpPr>
          <p:cNvPr id="128" name="Rectangle 127">
            <a:extLst>
              <a:ext uri="{FF2B5EF4-FFF2-40B4-BE49-F238E27FC236}">
                <a16:creationId xmlns:a16="http://schemas.microsoft.com/office/drawing/2014/main" id="{E59157F2-72E4-654D-95B8-02EB09B975D3}"/>
              </a:ext>
            </a:extLst>
          </p:cNvPr>
          <p:cNvSpPr/>
          <p:nvPr/>
        </p:nvSpPr>
        <p:spPr>
          <a:xfrm>
            <a:off x="5293730" y="4981171"/>
            <a:ext cx="1892380" cy="1194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87AF84E7-EA98-EFB6-F707-D084E31FB490}"/>
              </a:ext>
            </a:extLst>
          </p:cNvPr>
          <p:cNvGrpSpPr/>
          <p:nvPr/>
        </p:nvGrpSpPr>
        <p:grpSpPr>
          <a:xfrm>
            <a:off x="5361475" y="5064639"/>
            <a:ext cx="1756889" cy="1097044"/>
            <a:chOff x="5868144" y="4564204"/>
            <a:chExt cx="1756889" cy="1097044"/>
          </a:xfrm>
        </p:grpSpPr>
        <p:pic>
          <p:nvPicPr>
            <p:cNvPr id="126" name="Picture 2">
              <a:extLst>
                <a:ext uri="{FF2B5EF4-FFF2-40B4-BE49-F238E27FC236}">
                  <a16:creationId xmlns:a16="http://schemas.microsoft.com/office/drawing/2014/main" id="{4E560D7A-858B-AB35-B2DB-775ADDA2C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144" y="4564204"/>
              <a:ext cx="1756889" cy="1097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7" name="Parallelogram 126">
              <a:extLst>
                <a:ext uri="{FF2B5EF4-FFF2-40B4-BE49-F238E27FC236}">
                  <a16:creationId xmlns:a16="http://schemas.microsoft.com/office/drawing/2014/main" id="{03B8B8ED-5090-4EC5-4FCD-BB55CDB40020}"/>
                </a:ext>
              </a:extLst>
            </p:cNvPr>
            <p:cNvSpPr/>
            <p:nvPr/>
          </p:nvSpPr>
          <p:spPr>
            <a:xfrm rot="1380000">
              <a:off x="6240165" y="4852504"/>
              <a:ext cx="992979" cy="324000"/>
            </a:xfrm>
            <a:prstGeom prst="parallelogram">
              <a:avLst>
                <a:gd name="adj" fmla="val 1110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9" name="Date Placeholder 128">
            <a:extLst>
              <a:ext uri="{FF2B5EF4-FFF2-40B4-BE49-F238E27FC236}">
                <a16:creationId xmlns:a16="http://schemas.microsoft.com/office/drawing/2014/main" id="{8664A03F-5718-5A59-73FD-9409AB022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130" name="Footer Placeholder 129">
            <a:extLst>
              <a:ext uri="{FF2B5EF4-FFF2-40B4-BE49-F238E27FC236}">
                <a16:creationId xmlns:a16="http://schemas.microsoft.com/office/drawing/2014/main" id="{9955AB27-E778-D779-5761-CD3335D77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131" name="Slide Number Placeholder 130">
            <a:extLst>
              <a:ext uri="{FF2B5EF4-FFF2-40B4-BE49-F238E27FC236}">
                <a16:creationId xmlns:a16="http://schemas.microsoft.com/office/drawing/2014/main" id="{E5288277-7A9C-9ED9-DC15-F05A242B4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35586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77931">
        <p159:morph option="byObject"/>
      </p:transition>
    </mc:Choice>
    <mc:Fallback xmlns="">
      <p:transition spd="slow" advTm="779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04957-F625-CC69-B052-53383ADF0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8ED7E-697E-B8D1-66CE-C8CA00899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Sam Pitman | Experience with SPS RF and outlook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619698-E3B8-BD27-E3B8-0D782A542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FE7C690-C8DA-2D8D-0138-BB3E94C958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2178693"/>
              </p:ext>
            </p:extLst>
          </p:nvPr>
        </p:nvGraphicFramePr>
        <p:xfrm>
          <a:off x="407988" y="764704"/>
          <a:ext cx="1137602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F4ACC74-CFE7-982D-4127-3B246FE297CA}"/>
              </a:ext>
            </a:extLst>
          </p:cNvPr>
          <p:cNvSpPr txBox="1"/>
          <p:nvPr/>
        </p:nvSpPr>
        <p:spPr>
          <a:xfrm>
            <a:off x="2201516" y="4175484"/>
            <a:ext cx="100811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SPS cold checkout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D7D2BCC-BE51-3834-44A9-673CE392AFD8}"/>
              </a:ext>
            </a:extLst>
          </p:cNvPr>
          <p:cNvCxnSpPr/>
          <p:nvPr/>
        </p:nvCxnSpPr>
        <p:spPr>
          <a:xfrm>
            <a:off x="3215680" y="4244734"/>
            <a:ext cx="6480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CC60AE3-4168-7A8F-7C12-E10937B74368}"/>
              </a:ext>
            </a:extLst>
          </p:cNvPr>
          <p:cNvSpPr txBox="1"/>
          <p:nvPr/>
        </p:nvSpPr>
        <p:spPr>
          <a:xfrm>
            <a:off x="2145368" y="3839294"/>
            <a:ext cx="2016224" cy="138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 err="1"/>
              <a:t>MTEbeam</a:t>
            </a:r>
            <a:r>
              <a:rPr lang="en-GB" sz="900" dirty="0"/>
              <a:t> nominal to SPS &amp; LHC 25ns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D0FA1714-0C95-D22B-D95A-6625AA2A6847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4161592" y="3908543"/>
            <a:ext cx="179024" cy="20248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EEDA06E-77A7-A789-206C-0D1FD5A37F06}"/>
              </a:ext>
            </a:extLst>
          </p:cNvPr>
          <p:cNvSpPr txBox="1"/>
          <p:nvPr/>
        </p:nvSpPr>
        <p:spPr>
          <a:xfrm>
            <a:off x="2711624" y="3572352"/>
            <a:ext cx="1656184" cy="138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AWAKE Beam </a:t>
            </a:r>
            <a:r>
              <a:rPr lang="en-GB" sz="900" i="1" dirty="0">
                <a:solidFill>
                  <a:schemeClr val="accent5"/>
                </a:solidFill>
              </a:rPr>
              <a:t>water problems</a:t>
            </a:r>
            <a:endParaRPr lang="en-GB" sz="900" dirty="0">
              <a:solidFill>
                <a:schemeClr val="accent5"/>
              </a:solidFill>
            </a:endParaRPr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8AD4F4A5-2A99-026D-7D40-1E7CC57A34EF}"/>
              </a:ext>
            </a:extLst>
          </p:cNvPr>
          <p:cNvCxnSpPr>
            <a:cxnSpLocks/>
          </p:cNvCxnSpPr>
          <p:nvPr/>
        </p:nvCxnSpPr>
        <p:spPr>
          <a:xfrm rot="16200000" flipH="1">
            <a:off x="4245130" y="3759255"/>
            <a:ext cx="677407" cy="432046"/>
          </a:xfrm>
          <a:prstGeom prst="bentConnector3">
            <a:avLst>
              <a:gd name="adj1" fmla="val 50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0B38908-675E-FE55-510F-DB0F37F5C852}"/>
              </a:ext>
            </a:extLst>
          </p:cNvPr>
          <p:cNvSpPr txBox="1"/>
          <p:nvPr/>
        </p:nvSpPr>
        <p:spPr>
          <a:xfrm>
            <a:off x="1343472" y="3369632"/>
            <a:ext cx="324036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LIU parallel MD and LHC ions setting up </a:t>
            </a:r>
            <a:r>
              <a:rPr lang="en-GB" sz="900" i="1" dirty="0">
                <a:solidFill>
                  <a:schemeClr val="accent5"/>
                </a:solidFill>
              </a:rPr>
              <a:t>flow monitoring all ok</a:t>
            </a:r>
            <a:endParaRPr lang="en-GB" sz="900" dirty="0">
              <a:solidFill>
                <a:schemeClr val="accent5"/>
              </a:solidFill>
            </a:endParaRPr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21F311DF-7E02-8E3E-DD20-71EC8E6EDF56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59999" y="3452660"/>
            <a:ext cx="479719" cy="432049"/>
          </a:xfrm>
          <a:prstGeom prst="bentConnector3">
            <a:avLst>
              <a:gd name="adj1" fmla="val 171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C8DD489-CA5E-EDB0-9048-08B123DBAD0D}"/>
              </a:ext>
            </a:extLst>
          </p:cNvPr>
          <p:cNvSpPr txBox="1"/>
          <p:nvPr/>
        </p:nvSpPr>
        <p:spPr>
          <a:xfrm>
            <a:off x="1579336" y="3150766"/>
            <a:ext cx="3456387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Ions to SPS &amp; </a:t>
            </a:r>
            <a:r>
              <a:rPr lang="en-GB" sz="900" dirty="0" err="1"/>
              <a:t>SFT_pro</a:t>
            </a:r>
            <a:r>
              <a:rPr lang="en-GB" sz="900" dirty="0"/>
              <a:t> intensity between 2.7E+13eV to 3.3E+13eV </a:t>
            </a: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A0EBCE21-5F34-6F5A-D61D-3AE57D567E00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5035723" y="3220016"/>
            <a:ext cx="333245" cy="83372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DA8B895-695D-19DF-A365-1C4DDC7353BE}"/>
              </a:ext>
            </a:extLst>
          </p:cNvPr>
          <p:cNvSpPr txBox="1"/>
          <p:nvPr/>
        </p:nvSpPr>
        <p:spPr>
          <a:xfrm>
            <a:off x="4258800" y="2872708"/>
            <a:ext cx="139340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Cavity 3 Conditioning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E6FA8B00-037E-CE96-8812-2418C21CCACE}"/>
              </a:ext>
            </a:extLst>
          </p:cNvPr>
          <p:cNvCxnSpPr/>
          <p:nvPr/>
        </p:nvCxnSpPr>
        <p:spPr>
          <a:xfrm rot="16200000" flipH="1">
            <a:off x="4893062" y="3416340"/>
            <a:ext cx="1235050" cy="283238"/>
          </a:xfrm>
          <a:prstGeom prst="bentConnector3">
            <a:avLst>
              <a:gd name="adj1" fmla="val 2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47FDCBF-112E-8F7E-03D8-60CE25C97AE5}"/>
              </a:ext>
            </a:extLst>
          </p:cNvPr>
          <p:cNvSpPr txBox="1"/>
          <p:nvPr/>
        </p:nvSpPr>
        <p:spPr>
          <a:xfrm>
            <a:off x="4349741" y="2660677"/>
            <a:ext cx="139340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Cavity 6 Conditioning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0D6C197F-C8B7-EB86-172B-4ABCB53B9CE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183544" y="3055036"/>
            <a:ext cx="1017324" cy="409185"/>
          </a:xfrm>
          <a:prstGeom prst="bentConnector3">
            <a:avLst>
              <a:gd name="adj1" fmla="val -18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5AB829B0-B7E8-0620-F792-F6849926A1F0}"/>
              </a:ext>
            </a:extLst>
          </p:cNvPr>
          <p:cNvSpPr/>
          <p:nvPr/>
        </p:nvSpPr>
        <p:spPr>
          <a:xfrm>
            <a:off x="5434024" y="908720"/>
            <a:ext cx="162597" cy="3672408"/>
          </a:xfrm>
          <a:prstGeom prst="rect">
            <a:avLst/>
          </a:prstGeom>
          <a:solidFill>
            <a:srgbClr val="706F6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62A3286-12EB-1F5E-05D4-4161CE841B28}"/>
              </a:ext>
            </a:extLst>
          </p:cNvPr>
          <p:cNvSpPr/>
          <p:nvPr/>
        </p:nvSpPr>
        <p:spPr>
          <a:xfrm>
            <a:off x="9427592" y="883980"/>
            <a:ext cx="407195" cy="3672408"/>
          </a:xfrm>
          <a:prstGeom prst="rect">
            <a:avLst/>
          </a:prstGeom>
          <a:solidFill>
            <a:srgbClr val="706F6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F920521-F346-5578-EA8F-FDB9C6F2E938}"/>
              </a:ext>
            </a:extLst>
          </p:cNvPr>
          <p:cNvSpPr/>
          <p:nvPr/>
        </p:nvSpPr>
        <p:spPr>
          <a:xfrm>
            <a:off x="7493208" y="883980"/>
            <a:ext cx="340820" cy="3672408"/>
          </a:xfrm>
          <a:prstGeom prst="rect">
            <a:avLst/>
          </a:prstGeom>
          <a:solidFill>
            <a:srgbClr val="706F6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C7CC7E5-93DF-77AF-9A33-BA239CCF12AF}"/>
              </a:ext>
            </a:extLst>
          </p:cNvPr>
          <p:cNvSpPr/>
          <p:nvPr/>
        </p:nvSpPr>
        <p:spPr>
          <a:xfrm>
            <a:off x="3317364" y="883980"/>
            <a:ext cx="407195" cy="3672408"/>
          </a:xfrm>
          <a:prstGeom prst="rect">
            <a:avLst/>
          </a:prstGeom>
          <a:solidFill>
            <a:srgbClr val="706F6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701D0B2-C72A-4DC0-2811-08A63C801011}"/>
              </a:ext>
            </a:extLst>
          </p:cNvPr>
          <p:cNvSpPr txBox="1"/>
          <p:nvPr/>
        </p:nvSpPr>
        <p:spPr>
          <a:xfrm>
            <a:off x="2484242" y="2409573"/>
            <a:ext cx="3354700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SPS Beam commissioning &amp; scrubbing run </a:t>
            </a:r>
            <a:r>
              <a:rPr lang="en-GB" sz="900" i="1" dirty="0">
                <a:solidFill>
                  <a:schemeClr val="accent5"/>
                </a:solidFill>
              </a:rPr>
              <a:t>polar loop instabilities</a:t>
            </a:r>
            <a:endParaRPr lang="en-GB" sz="900" dirty="0"/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8F522ECD-202D-EFC5-2BB7-8914AB502157}"/>
              </a:ext>
            </a:extLst>
          </p:cNvPr>
          <p:cNvCxnSpPr>
            <a:cxnSpLocks/>
          </p:cNvCxnSpPr>
          <p:nvPr/>
        </p:nvCxnSpPr>
        <p:spPr>
          <a:xfrm rot="16200000" flipH="1">
            <a:off x="5325741" y="2925021"/>
            <a:ext cx="1567208" cy="261341"/>
          </a:xfrm>
          <a:prstGeom prst="bentConnector3">
            <a:avLst>
              <a:gd name="adj1" fmla="val 89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4AE9335-31A3-FED5-80A5-534CEE7F06FF}"/>
              </a:ext>
            </a:extLst>
          </p:cNvPr>
          <p:cNvSpPr txBox="1"/>
          <p:nvPr/>
        </p:nvSpPr>
        <p:spPr>
          <a:xfrm>
            <a:off x="2783632" y="1881402"/>
            <a:ext cx="331236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Collars modification &amp; matching steps &amp; new air-outlets on Cav 6</a:t>
            </a:r>
          </a:p>
        </p:txBody>
      </p:sp>
      <p:cxnSp>
        <p:nvCxnSpPr>
          <p:cNvPr id="30" name="Connector: Elbow 29">
            <a:extLst>
              <a:ext uri="{FF2B5EF4-FFF2-40B4-BE49-F238E27FC236}">
                <a16:creationId xmlns:a16="http://schemas.microsoft.com/office/drawing/2014/main" id="{8A06483B-378A-742A-12BC-1B19CFB99607}"/>
              </a:ext>
            </a:extLst>
          </p:cNvPr>
          <p:cNvCxnSpPr>
            <a:cxnSpLocks/>
            <a:stCxn id="29" idx="3"/>
          </p:cNvCxnSpPr>
          <p:nvPr/>
        </p:nvCxnSpPr>
        <p:spPr>
          <a:xfrm>
            <a:off x="6096000" y="1950652"/>
            <a:ext cx="296415" cy="217524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3ADEE33-A1A7-6238-5792-A9B359BF1AFD}"/>
              </a:ext>
            </a:extLst>
          </p:cNvPr>
          <p:cNvSpPr txBox="1"/>
          <p:nvPr/>
        </p:nvSpPr>
        <p:spPr>
          <a:xfrm>
            <a:off x="4376682" y="1713308"/>
            <a:ext cx="201573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Collars modification on Cav 3 &amp; Cav 6</a:t>
            </a: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F1C12484-B46A-3651-2DF1-3CCD738C55BF}"/>
              </a:ext>
            </a:extLst>
          </p:cNvPr>
          <p:cNvCxnSpPr>
            <a:cxnSpLocks/>
            <a:stCxn id="31" idx="3"/>
          </p:cNvCxnSpPr>
          <p:nvPr/>
        </p:nvCxnSpPr>
        <p:spPr>
          <a:xfrm>
            <a:off x="6392415" y="1782558"/>
            <a:ext cx="129833" cy="2125985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99D9E5C-B16B-99B4-3186-A07102204C91}"/>
              </a:ext>
            </a:extLst>
          </p:cNvPr>
          <p:cNvSpPr txBox="1"/>
          <p:nvPr/>
        </p:nvSpPr>
        <p:spPr>
          <a:xfrm>
            <a:off x="6117185" y="1515171"/>
            <a:ext cx="140213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Broken Load on H1-04</a:t>
            </a:r>
          </a:p>
        </p:txBody>
      </p:sp>
      <p:cxnSp>
        <p:nvCxnSpPr>
          <p:cNvPr id="34" name="Connector: Elbow 33">
            <a:extLst>
              <a:ext uri="{FF2B5EF4-FFF2-40B4-BE49-F238E27FC236}">
                <a16:creationId xmlns:a16="http://schemas.microsoft.com/office/drawing/2014/main" id="{628EB27F-A41B-D30E-8BF8-DBCAB4B35448}"/>
              </a:ext>
            </a:extLst>
          </p:cNvPr>
          <p:cNvCxnSpPr>
            <a:cxnSpLocks/>
          </p:cNvCxnSpPr>
          <p:nvPr/>
        </p:nvCxnSpPr>
        <p:spPr>
          <a:xfrm rot="16200000" flipH="1">
            <a:off x="6929353" y="2018442"/>
            <a:ext cx="1062992" cy="194948"/>
          </a:xfrm>
          <a:prstGeom prst="bentConnector3">
            <a:avLst>
              <a:gd name="adj1" fmla="val 53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A5B8823-323F-5DE8-59E7-40327A320476}"/>
              </a:ext>
            </a:extLst>
          </p:cNvPr>
          <p:cNvSpPr txBox="1"/>
          <p:nvPr/>
        </p:nvSpPr>
        <p:spPr>
          <a:xfrm>
            <a:off x="7730428" y="1917779"/>
            <a:ext cx="124935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Cavity 6 Conditioning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3F590CE-4779-3D00-33C8-907BE0703EB5}"/>
              </a:ext>
            </a:extLst>
          </p:cNvPr>
          <p:cNvSpPr txBox="1"/>
          <p:nvPr/>
        </p:nvSpPr>
        <p:spPr>
          <a:xfrm>
            <a:off x="8102680" y="2115916"/>
            <a:ext cx="901060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Cavity 3&amp;6 Conditioning &amp; Scrubbing run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998AFAB-ACCD-F7BF-B78A-06413FB07740}"/>
              </a:ext>
            </a:extLst>
          </p:cNvPr>
          <p:cNvCxnSpPr>
            <a:cxnSpLocks/>
          </p:cNvCxnSpPr>
          <p:nvPr/>
        </p:nvCxnSpPr>
        <p:spPr>
          <a:xfrm>
            <a:off x="7896200" y="2115916"/>
            <a:ext cx="0" cy="2009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96E0256-98F0-00A9-4943-8B5E93FDE4A0}"/>
              </a:ext>
            </a:extLst>
          </p:cNvPr>
          <p:cNvCxnSpPr>
            <a:cxnSpLocks/>
          </p:cNvCxnSpPr>
          <p:nvPr/>
        </p:nvCxnSpPr>
        <p:spPr>
          <a:xfrm>
            <a:off x="8048600" y="2268316"/>
            <a:ext cx="0" cy="882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41BF75D-8A7C-83C6-DC27-3556B0D4675E}"/>
              </a:ext>
            </a:extLst>
          </p:cNvPr>
          <p:cNvSpPr txBox="1"/>
          <p:nvPr/>
        </p:nvSpPr>
        <p:spPr>
          <a:xfrm>
            <a:off x="9202139" y="2999710"/>
            <a:ext cx="80652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Scrubbing run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79435E0-6CE6-39E8-95EA-7AD37D00646D}"/>
              </a:ext>
            </a:extLst>
          </p:cNvPr>
          <p:cNvSpPr txBox="1"/>
          <p:nvPr/>
        </p:nvSpPr>
        <p:spPr>
          <a:xfrm>
            <a:off x="8991533" y="1180033"/>
            <a:ext cx="148474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Half towers not driven Cav 6</a:t>
            </a:r>
          </a:p>
        </p:txBody>
      </p: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9A19FDF7-5ED6-04B6-B1A9-8552E143857D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411398" y="1322995"/>
            <a:ext cx="294816" cy="147393"/>
          </a:xfrm>
          <a:prstGeom prst="bentConnector3">
            <a:avLst>
              <a:gd name="adj1" fmla="val 37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BE38D8D-1877-1891-3263-7FE1F511DD4B}"/>
              </a:ext>
            </a:extLst>
          </p:cNvPr>
          <p:cNvSpPr txBox="1"/>
          <p:nvPr/>
        </p:nvSpPr>
        <p:spPr>
          <a:xfrm>
            <a:off x="9210051" y="981486"/>
            <a:ext cx="148474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/>
              <a:t>HOM Coupler burned Cav 3</a:t>
            </a:r>
          </a:p>
        </p:txBody>
      </p: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07FE6FCF-A04F-0C71-6587-2CAD01AF5564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504945" y="1239281"/>
            <a:ext cx="542886" cy="147396"/>
          </a:xfrm>
          <a:prstGeom prst="bentConnector3">
            <a:avLst>
              <a:gd name="adj1" fmla="val -53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39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623"/>
    </mc:Choice>
    <mc:Fallback xmlns="">
      <p:transition spd="slow" advTm="4962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079F74D-C34F-0475-C774-DCA00B446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540" y="1273216"/>
            <a:ext cx="6380249" cy="517492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Scrubbing</a:t>
            </a:r>
          </a:p>
          <a:p>
            <a:pPr marL="366712" lvl="1" indent="0">
              <a:buNone/>
            </a:pPr>
            <a:r>
              <a:rPr lang="en-US" dirty="0"/>
              <a:t>Large vacuum spike on cavity 3, 14 modules broken within 30 minutes, around 30 in total. </a:t>
            </a:r>
          </a:p>
          <a:p>
            <a:pPr marL="366712" lvl="1" indent="0">
              <a:buNone/>
            </a:pPr>
            <a:r>
              <a:rPr lang="en-US" dirty="0"/>
              <a:t>Degraded mode for 4 days, scrubbing at flat bottom only.</a:t>
            </a:r>
          </a:p>
          <a:p>
            <a:pPr marL="366712" lvl="1" indent="0">
              <a:buNone/>
            </a:pPr>
            <a:r>
              <a:rPr lang="en-US" dirty="0"/>
              <a:t>Reduced number of modules that can break before calling piquet to 3</a:t>
            </a:r>
          </a:p>
          <a:p>
            <a:pPr marL="0" indent="0">
              <a:buNone/>
            </a:pPr>
            <a:r>
              <a:rPr lang="en-US" dirty="0"/>
              <a:t>Half towers unpowered</a:t>
            </a:r>
          </a:p>
          <a:p>
            <a:pPr marL="366712" lvl="1" indent="0">
              <a:buNone/>
            </a:pPr>
            <a:r>
              <a:rPr lang="en-US" dirty="0"/>
              <a:t>LLRF signal cable disconnected from half towers, around 100 modules lost (over around 3 months)</a:t>
            </a:r>
          </a:p>
          <a:p>
            <a:pPr marL="366712" lvl="1" indent="0">
              <a:buNone/>
            </a:pPr>
            <a:r>
              <a:rPr lang="en-US" dirty="0"/>
              <a:t>2 x high power loads broken </a:t>
            </a:r>
          </a:p>
          <a:p>
            <a:pPr marL="366712" lvl="1" indent="0">
              <a:buNone/>
            </a:pPr>
            <a:r>
              <a:rPr lang="en-US" dirty="0"/>
              <a:t>Towers are thought to have been overdriven</a:t>
            </a:r>
          </a:p>
          <a:p>
            <a:pPr marL="366712" lvl="1" indent="0">
              <a:buNone/>
            </a:pPr>
            <a:r>
              <a:rPr lang="en-US" dirty="0"/>
              <a:t>Interlocks have since been connected to prevent this happening again</a:t>
            </a:r>
          </a:p>
          <a:p>
            <a:pPr marL="0" indent="0">
              <a:buNone/>
            </a:pPr>
            <a:r>
              <a:rPr lang="en-US" dirty="0"/>
              <a:t>No AM modulation</a:t>
            </a:r>
          </a:p>
          <a:p>
            <a:pPr marL="366712" lvl="1" indent="0">
              <a:buNone/>
            </a:pPr>
            <a:r>
              <a:rPr lang="en-US" dirty="0"/>
              <a:t>AM turned off in HIRADMAT cycle – 14 modules lost at once</a:t>
            </a:r>
          </a:p>
          <a:p>
            <a:pPr marL="628650" lvl="2" indent="0">
              <a:buNone/>
            </a:pPr>
            <a:r>
              <a:rPr lang="en-US" dirty="0">
                <a:solidFill>
                  <a:schemeClr val="tx2"/>
                </a:solidFill>
              </a:rPr>
              <a:t>For 2 batches to be spaced half a ring apart</a:t>
            </a:r>
          </a:p>
          <a:p>
            <a:pPr marL="366712" lvl="1" indent="0">
              <a:buNone/>
            </a:pPr>
            <a:r>
              <a:rPr lang="en-US" dirty="0">
                <a:solidFill>
                  <a:schemeClr val="tx2"/>
                </a:solidFill>
              </a:rPr>
              <a:t>Peak power only achievable with AM – Mandatory not interlocked</a:t>
            </a:r>
          </a:p>
          <a:p>
            <a:pPr marL="366712" lvl="1" indent="0">
              <a:buNone/>
            </a:pPr>
            <a:r>
              <a:rPr lang="en-US" dirty="0">
                <a:solidFill>
                  <a:srgbClr val="2F2F2F"/>
                </a:solidFill>
              </a:rPr>
              <a:t>Working on average power interlock</a:t>
            </a:r>
          </a:p>
          <a:p>
            <a:pPr marL="0" indent="0">
              <a:buNone/>
            </a:pPr>
            <a:r>
              <a:rPr lang="en-US" dirty="0"/>
              <a:t>HOM coupler burned</a:t>
            </a:r>
          </a:p>
          <a:p>
            <a:pPr marL="366712" lvl="1" indent="0">
              <a:buNone/>
            </a:pPr>
            <a:r>
              <a:rPr lang="en-US" dirty="0"/>
              <a:t>10 modules lost in 30 mins prior to HOM burning</a:t>
            </a:r>
          </a:p>
          <a:p>
            <a:pPr marL="366712" lvl="1" indent="0">
              <a:buNone/>
            </a:pPr>
            <a:r>
              <a:rPr lang="en-US" dirty="0"/>
              <a:t>Same coupler in Cav 6 to be inspected in YETS</a:t>
            </a:r>
            <a:endParaRPr lang="en-US" dirty="0">
              <a:solidFill>
                <a:srgbClr val="2F2F2F"/>
              </a:solidFill>
            </a:endParaRPr>
          </a:p>
          <a:p>
            <a:pPr marL="0" indent="0">
              <a:buNone/>
            </a:pPr>
            <a:r>
              <a:rPr lang="en-US" dirty="0"/>
              <a:t>Broken Loads</a:t>
            </a:r>
          </a:p>
          <a:p>
            <a:pPr marL="366712" lvl="1" indent="0">
              <a:buNone/>
            </a:pPr>
            <a:r>
              <a:rPr lang="en-US" dirty="0"/>
              <a:t>Loads on isolated port of combiners have been broken</a:t>
            </a:r>
          </a:p>
          <a:p>
            <a:pPr marL="366712" lvl="1" indent="0">
              <a:buNone/>
            </a:pPr>
            <a:r>
              <a:rPr lang="en-US" dirty="0"/>
              <a:t>Not clear what impact this had on failure rate</a:t>
            </a:r>
          </a:p>
          <a:p>
            <a:pPr marL="366712" lvl="1" indent="0">
              <a:buNone/>
            </a:pPr>
            <a:r>
              <a:rPr lang="en-US" dirty="0"/>
              <a:t>All loads to be replaced in YETS (14/30 replaced during the run)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DBE120-0230-ACEC-357A-E4C1CF011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SSPA exceptional failures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B8CF3A-8A7F-A56A-DD14-1DB5641F1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E13EB0-7498-D0BB-C77B-ACB95ABDF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2E0563-D5BF-8C84-9972-2DCB4E3C4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46C2BE5-7D5F-7A63-4C7F-2CE810762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6082" y="1"/>
            <a:ext cx="5045918" cy="6316979"/>
          </a:xfrm>
          <a:prstGeom prst="rect">
            <a:avLst/>
          </a:prstGeom>
        </p:spPr>
      </p:pic>
      <p:sp>
        <p:nvSpPr>
          <p:cNvPr id="27" name="Circle: Hollow 26">
            <a:extLst>
              <a:ext uri="{FF2B5EF4-FFF2-40B4-BE49-F238E27FC236}">
                <a16:creationId xmlns:a16="http://schemas.microsoft.com/office/drawing/2014/main" id="{1647D846-7437-DBB6-6D3E-3AA478E5B7C8}"/>
              </a:ext>
            </a:extLst>
          </p:cNvPr>
          <p:cNvSpPr/>
          <p:nvPr/>
        </p:nvSpPr>
        <p:spPr>
          <a:xfrm>
            <a:off x="68557" y="1131097"/>
            <a:ext cx="373380" cy="365125"/>
          </a:xfrm>
          <a:prstGeom prst="donut">
            <a:avLst>
              <a:gd name="adj" fmla="val 6572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28" name="Circle: Hollow 27">
            <a:extLst>
              <a:ext uri="{FF2B5EF4-FFF2-40B4-BE49-F238E27FC236}">
                <a16:creationId xmlns:a16="http://schemas.microsoft.com/office/drawing/2014/main" id="{C5954233-4879-9F52-07CD-F1098C028F5C}"/>
              </a:ext>
            </a:extLst>
          </p:cNvPr>
          <p:cNvSpPr/>
          <p:nvPr/>
        </p:nvSpPr>
        <p:spPr>
          <a:xfrm>
            <a:off x="7915225" y="2926080"/>
            <a:ext cx="373380" cy="365125"/>
          </a:xfrm>
          <a:prstGeom prst="donut">
            <a:avLst>
              <a:gd name="adj" fmla="val 6572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1</a:t>
            </a:r>
          </a:p>
        </p:txBody>
      </p:sp>
      <p:sp>
        <p:nvSpPr>
          <p:cNvPr id="29" name="Circle: Hollow 28">
            <a:extLst>
              <a:ext uri="{FF2B5EF4-FFF2-40B4-BE49-F238E27FC236}">
                <a16:creationId xmlns:a16="http://schemas.microsoft.com/office/drawing/2014/main" id="{0F88F9C8-EE6C-8404-436F-2022843860C6}"/>
              </a:ext>
            </a:extLst>
          </p:cNvPr>
          <p:cNvSpPr/>
          <p:nvPr/>
        </p:nvSpPr>
        <p:spPr>
          <a:xfrm>
            <a:off x="68557" y="2129317"/>
            <a:ext cx="373380" cy="365125"/>
          </a:xfrm>
          <a:prstGeom prst="donut">
            <a:avLst>
              <a:gd name="adj" fmla="val 6572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2</a:t>
            </a:r>
          </a:p>
        </p:txBody>
      </p:sp>
      <p:sp>
        <p:nvSpPr>
          <p:cNvPr id="30" name="Circle: Hollow 29">
            <a:extLst>
              <a:ext uri="{FF2B5EF4-FFF2-40B4-BE49-F238E27FC236}">
                <a16:creationId xmlns:a16="http://schemas.microsoft.com/office/drawing/2014/main" id="{AF5E4A12-231B-08FE-93FF-DF0EE5CFF878}"/>
              </a:ext>
            </a:extLst>
          </p:cNvPr>
          <p:cNvSpPr/>
          <p:nvPr/>
        </p:nvSpPr>
        <p:spPr>
          <a:xfrm>
            <a:off x="9064308" y="265580"/>
            <a:ext cx="373380" cy="365125"/>
          </a:xfrm>
          <a:prstGeom prst="donut">
            <a:avLst>
              <a:gd name="adj" fmla="val 6572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2</a:t>
            </a:r>
          </a:p>
        </p:txBody>
      </p:sp>
      <p:sp>
        <p:nvSpPr>
          <p:cNvPr id="31" name="Circle: Hollow 30">
            <a:extLst>
              <a:ext uri="{FF2B5EF4-FFF2-40B4-BE49-F238E27FC236}">
                <a16:creationId xmlns:a16="http://schemas.microsoft.com/office/drawing/2014/main" id="{7F73D3C7-59B6-12D9-A567-D140011998E4}"/>
              </a:ext>
            </a:extLst>
          </p:cNvPr>
          <p:cNvSpPr/>
          <p:nvPr/>
        </p:nvSpPr>
        <p:spPr>
          <a:xfrm>
            <a:off x="68557" y="3495554"/>
            <a:ext cx="373380" cy="365125"/>
          </a:xfrm>
          <a:prstGeom prst="donut">
            <a:avLst>
              <a:gd name="adj" fmla="val 6572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3</a:t>
            </a:r>
          </a:p>
        </p:txBody>
      </p:sp>
      <p:sp>
        <p:nvSpPr>
          <p:cNvPr id="32" name="Circle: Hollow 31">
            <a:extLst>
              <a:ext uri="{FF2B5EF4-FFF2-40B4-BE49-F238E27FC236}">
                <a16:creationId xmlns:a16="http://schemas.microsoft.com/office/drawing/2014/main" id="{1D68F2AD-4EE8-766C-E581-8F2DDC48B5ED}"/>
              </a:ext>
            </a:extLst>
          </p:cNvPr>
          <p:cNvSpPr/>
          <p:nvPr/>
        </p:nvSpPr>
        <p:spPr>
          <a:xfrm>
            <a:off x="9689148" y="894878"/>
            <a:ext cx="373380" cy="365125"/>
          </a:xfrm>
          <a:prstGeom prst="donut">
            <a:avLst>
              <a:gd name="adj" fmla="val 6572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3</a:t>
            </a:r>
          </a:p>
        </p:txBody>
      </p:sp>
      <p:sp>
        <p:nvSpPr>
          <p:cNvPr id="33" name="Circle: Hollow 32">
            <a:extLst>
              <a:ext uri="{FF2B5EF4-FFF2-40B4-BE49-F238E27FC236}">
                <a16:creationId xmlns:a16="http://schemas.microsoft.com/office/drawing/2014/main" id="{0647D6B7-73A8-8BA0-8902-C3D899FD8FFC}"/>
              </a:ext>
            </a:extLst>
          </p:cNvPr>
          <p:cNvSpPr/>
          <p:nvPr/>
        </p:nvSpPr>
        <p:spPr>
          <a:xfrm>
            <a:off x="68557" y="4679228"/>
            <a:ext cx="373380" cy="365125"/>
          </a:xfrm>
          <a:prstGeom prst="donut">
            <a:avLst>
              <a:gd name="adj" fmla="val 6572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4</a:t>
            </a:r>
          </a:p>
        </p:txBody>
      </p:sp>
      <p:sp>
        <p:nvSpPr>
          <p:cNvPr id="34" name="Circle: Hollow 33">
            <a:extLst>
              <a:ext uri="{FF2B5EF4-FFF2-40B4-BE49-F238E27FC236}">
                <a16:creationId xmlns:a16="http://schemas.microsoft.com/office/drawing/2014/main" id="{92388093-C238-88D3-6CA7-A0BD0F9F5780}"/>
              </a:ext>
            </a:extLst>
          </p:cNvPr>
          <p:cNvSpPr/>
          <p:nvPr/>
        </p:nvSpPr>
        <p:spPr>
          <a:xfrm>
            <a:off x="9689148" y="1313659"/>
            <a:ext cx="373380" cy="365125"/>
          </a:xfrm>
          <a:prstGeom prst="donut">
            <a:avLst>
              <a:gd name="adj" fmla="val 6572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4</a:t>
            </a:r>
          </a:p>
        </p:txBody>
      </p:sp>
      <p:sp>
        <p:nvSpPr>
          <p:cNvPr id="35" name="Circle: Hollow 34">
            <a:extLst>
              <a:ext uri="{FF2B5EF4-FFF2-40B4-BE49-F238E27FC236}">
                <a16:creationId xmlns:a16="http://schemas.microsoft.com/office/drawing/2014/main" id="{90FA5133-ED6A-9656-2AF2-CA1D3ED80094}"/>
              </a:ext>
            </a:extLst>
          </p:cNvPr>
          <p:cNvSpPr/>
          <p:nvPr/>
        </p:nvSpPr>
        <p:spPr>
          <a:xfrm>
            <a:off x="68557" y="5369946"/>
            <a:ext cx="373380" cy="365125"/>
          </a:xfrm>
          <a:prstGeom prst="donut">
            <a:avLst>
              <a:gd name="adj" fmla="val 6572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5</a:t>
            </a:r>
          </a:p>
        </p:txBody>
      </p:sp>
      <p:sp>
        <p:nvSpPr>
          <p:cNvPr id="36" name="Circle: Hollow 35">
            <a:extLst>
              <a:ext uri="{FF2B5EF4-FFF2-40B4-BE49-F238E27FC236}">
                <a16:creationId xmlns:a16="http://schemas.microsoft.com/office/drawing/2014/main" id="{F3B1650B-2E87-C0C6-C936-A6873E389E71}"/>
              </a:ext>
            </a:extLst>
          </p:cNvPr>
          <p:cNvSpPr/>
          <p:nvPr/>
        </p:nvSpPr>
        <p:spPr>
          <a:xfrm>
            <a:off x="9822498" y="2472129"/>
            <a:ext cx="373380" cy="365125"/>
          </a:xfrm>
          <a:prstGeom prst="donut">
            <a:avLst>
              <a:gd name="adj" fmla="val 6572"/>
            </a:avLst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3"/>
                </a:solidFill>
              </a:rPr>
              <a:t>5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228A1A9-E4E3-4DA9-86D5-60FCCE53A43E}"/>
              </a:ext>
            </a:extLst>
          </p:cNvPr>
          <p:cNvCxnSpPr>
            <a:cxnSpLocks/>
            <a:stCxn id="36" idx="6"/>
          </p:cNvCxnSpPr>
          <p:nvPr/>
        </p:nvCxnSpPr>
        <p:spPr>
          <a:xfrm flipV="1">
            <a:off x="10195878" y="2654691"/>
            <a:ext cx="1485582" cy="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42464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383"/>
    </mc:Choice>
    <mc:Fallback xmlns="">
      <p:transition spd="slow" advTm="1463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ontent Placeholder 10">
            <a:extLst>
              <a:ext uri="{FF2B5EF4-FFF2-40B4-BE49-F238E27FC236}">
                <a16:creationId xmlns:a16="http://schemas.microsoft.com/office/drawing/2014/main" id="{999E4DD3-CF59-802C-8922-671FB71760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9495046"/>
              </p:ext>
            </p:extLst>
          </p:nvPr>
        </p:nvGraphicFramePr>
        <p:xfrm>
          <a:off x="407988" y="1592263"/>
          <a:ext cx="11376025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itle 9">
            <a:extLst>
              <a:ext uri="{FF2B5EF4-FFF2-40B4-BE49-F238E27FC236}">
                <a16:creationId xmlns:a16="http://schemas.microsoft.com/office/drawing/2014/main" id="{BB2AC055-C70E-2C62-6CDB-5F818228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/>
              <a:t>Measures taken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3B2B5E-9BB4-F762-410A-B3F2E1E21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10 December 2024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C1E807-C662-8E5C-64F6-08756EC58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Sam Pitman | Experience with SPS RF and outlook 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C52058-EBAF-E357-4CF3-58091683F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5FB624B-5465-E86D-9FFE-8EACDB55D550}"/>
              </a:ext>
            </a:extLst>
          </p:cNvPr>
          <p:cNvSpPr/>
          <p:nvPr/>
        </p:nvSpPr>
        <p:spPr>
          <a:xfrm>
            <a:off x="990600" y="1439335"/>
            <a:ext cx="5105400" cy="4854785"/>
          </a:xfrm>
          <a:prstGeom prst="rect">
            <a:avLst/>
          </a:prstGeom>
          <a:solidFill>
            <a:srgbClr val="BEBECB">
              <a:alpha val="69804"/>
            </a:srgb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093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870"/>
    </mc:Choice>
    <mc:Fallback xmlns="">
      <p:transition spd="slow" advTm="418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63651C-854E-C785-196D-9A0D2E479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SSPA Failures 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537B228-C630-119D-BB7E-A929D28F46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we know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3836EE-3455-EA02-8F2F-4377AFBDCE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Overdrive</a:t>
            </a:r>
          </a:p>
          <a:p>
            <a:pPr lvl="2"/>
            <a:r>
              <a:rPr lang="en-US" dirty="0"/>
              <a:t>Modules are very sensitive to overdrive. Overdriving a small amount on the test bench resulted in rapid failure.</a:t>
            </a:r>
          </a:p>
          <a:p>
            <a:pPr lvl="2"/>
            <a:r>
              <a:rPr lang="en-US" dirty="0"/>
              <a:t>Instances of known overdrive have correlated with high rates of module breakage.</a:t>
            </a:r>
          </a:p>
          <a:p>
            <a:pPr lvl="1"/>
            <a:r>
              <a:rPr lang="en-US" b="1" dirty="0"/>
              <a:t>Cavity 3 has higher failure rate than Cavity 6 </a:t>
            </a:r>
          </a:p>
          <a:p>
            <a:pPr lvl="2"/>
            <a:r>
              <a:rPr lang="en-US" dirty="0"/>
              <a:t>Cavity 3 has poor impedance matching step</a:t>
            </a:r>
          </a:p>
          <a:p>
            <a:pPr lvl="2"/>
            <a:r>
              <a:rPr lang="en-US" dirty="0"/>
              <a:t>Higher baseline vacuum level</a:t>
            </a:r>
          </a:p>
          <a:p>
            <a:r>
              <a:rPr lang="en-US" dirty="0"/>
              <a:t>Loads need maintenance </a:t>
            </a:r>
          </a:p>
          <a:p>
            <a:r>
              <a:rPr lang="en-US" dirty="0"/>
              <a:t>Thermal problems lead to high loss.</a:t>
            </a:r>
          </a:p>
          <a:p>
            <a:pPr lvl="2"/>
            <a:r>
              <a:rPr lang="en-US" dirty="0"/>
              <a:t>Brazing to </a:t>
            </a:r>
            <a:r>
              <a:rPr lang="en-US" dirty="0" err="1"/>
              <a:t>coldplate</a:t>
            </a:r>
            <a:r>
              <a:rPr lang="en-US" dirty="0"/>
              <a:t> is essential </a:t>
            </a:r>
          </a:p>
          <a:p>
            <a:pPr lvl="2"/>
            <a:r>
              <a:rPr lang="en-US" dirty="0"/>
              <a:t>Integrity of the cooling system 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6A6787C-9F0D-DB23-F21D-D1FEA48102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What we don’t understand</a:t>
            </a:r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5B1DFC8-5532-6F97-B801-523D9146D39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/>
              <a:t>Reflected power</a:t>
            </a:r>
          </a:p>
          <a:p>
            <a:pPr lvl="2"/>
            <a:r>
              <a:rPr lang="en-US" dirty="0"/>
              <a:t>Installed scopes to monitor reflected power to towers on Cav 3</a:t>
            </a:r>
          </a:p>
          <a:p>
            <a:pPr lvl="2"/>
            <a:r>
              <a:rPr lang="en-US" dirty="0"/>
              <a:t>Could not correlate reflected power transients to module breakage (ongoing)</a:t>
            </a:r>
          </a:p>
          <a:p>
            <a:r>
              <a:rPr lang="en-US" dirty="0"/>
              <a:t>Different tower breakage rates</a:t>
            </a:r>
          </a:p>
          <a:p>
            <a:pPr lvl="2"/>
            <a:r>
              <a:rPr lang="en-US" dirty="0"/>
              <a:t>No understanding of why some towers experience next to no loss, and some very high loss. </a:t>
            </a:r>
          </a:p>
          <a:p>
            <a:pPr lvl="1"/>
            <a:r>
              <a:rPr lang="en-US" sz="2000" b="1" dirty="0"/>
              <a:t>Failure rate vs Cycle</a:t>
            </a:r>
          </a:p>
          <a:p>
            <a:pPr lvl="2"/>
            <a:r>
              <a:rPr lang="en-US" dirty="0"/>
              <a:t>Difficult to </a:t>
            </a:r>
            <a:r>
              <a:rPr lang="en-US" dirty="0" err="1"/>
              <a:t>analyse</a:t>
            </a:r>
            <a:r>
              <a:rPr lang="en-US" dirty="0"/>
              <a:t> as SFTPRO1 is running all of the time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5FBE5-BB5D-079A-E10F-417EC93D2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63E47-F07E-ED53-6927-83F3379B7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45FB5-BEC1-B0E5-56ED-10CAF056E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97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984"/>
    </mc:Choice>
    <mc:Fallback xmlns="">
      <p:transition spd="slow" advTm="83984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25019D-D826-6A31-D230-72C31ABC6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YETS &amp; Future Operation</a:t>
            </a:r>
            <a:endParaRPr lang="en-GB" dirty="0"/>
          </a:p>
        </p:txBody>
      </p:sp>
      <p:sp>
        <p:nvSpPr>
          <p:cNvPr id="12" name="Content Placeholder 13">
            <a:extLst>
              <a:ext uri="{FF2B5EF4-FFF2-40B4-BE49-F238E27FC236}">
                <a16:creationId xmlns:a16="http://schemas.microsoft.com/office/drawing/2014/main" id="{B2D819B4-6601-B6D2-D3F7-20E68F6FB95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/>
                </a:solidFill>
              </a:rPr>
              <a:t>YETS</a:t>
            </a:r>
          </a:p>
          <a:p>
            <a:endParaRPr lang="en-GB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FD5749D7-A90D-C601-914A-52231D784F4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Cavity 3 matching</a:t>
            </a:r>
          </a:p>
          <a:p>
            <a:pPr lvl="1" indent="0">
              <a:buNone/>
            </a:pPr>
            <a:r>
              <a:rPr lang="en-US" dirty="0"/>
              <a:t>Reduce reflected power back to modules but also </a:t>
            </a:r>
            <a:r>
              <a:rPr lang="en-US" dirty="0" err="1"/>
              <a:t>maximise</a:t>
            </a:r>
            <a:r>
              <a:rPr lang="en-US" dirty="0"/>
              <a:t> power into cavity.</a:t>
            </a:r>
          </a:p>
          <a:p>
            <a:pPr marL="0" indent="0">
              <a:buNone/>
            </a:pPr>
            <a:r>
              <a:rPr lang="en-US" dirty="0"/>
              <a:t>Inspection of HOM coupler in Cav 6</a:t>
            </a:r>
          </a:p>
          <a:p>
            <a:pPr marL="0" indent="0">
              <a:buNone/>
            </a:pPr>
            <a:r>
              <a:rPr lang="en-GB" dirty="0"/>
              <a:t>Replacement of high-power loads</a:t>
            </a:r>
          </a:p>
          <a:p>
            <a:pPr marL="0" indent="0">
              <a:buNone/>
            </a:pPr>
            <a:r>
              <a:rPr lang="en-GB" dirty="0"/>
              <a:t>New mechanical passive gain and phase adjustment.</a:t>
            </a:r>
          </a:p>
          <a:p>
            <a:pPr marL="0" indent="0">
              <a:buNone/>
            </a:pPr>
            <a:r>
              <a:rPr lang="en-GB" dirty="0"/>
              <a:t>Overdrive protection upgrade</a:t>
            </a:r>
          </a:p>
          <a:p>
            <a:pPr marL="457200" lvl="1" indent="0">
              <a:buNone/>
            </a:pPr>
            <a:r>
              <a:rPr lang="en-GB" dirty="0"/>
              <a:t>Average power interlock</a:t>
            </a:r>
          </a:p>
          <a:p>
            <a:pPr marL="0" indent="0">
              <a:buNone/>
            </a:pPr>
            <a:r>
              <a:rPr lang="en-GB" dirty="0"/>
              <a:t>This should enable us to operate with nominal power values from 2025</a:t>
            </a:r>
          </a:p>
          <a:p>
            <a:endParaRPr lang="en-GB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96061A8A-B7D9-A8B5-8C56-66EFBCE0D9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GB" dirty="0"/>
              <a:t>Spares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7E85A117-5038-5225-6E13-7042799AEEF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Spares management is what has limited us operating at full power this year.</a:t>
            </a:r>
          </a:p>
          <a:p>
            <a:pPr marL="0" indent="0">
              <a:buNone/>
            </a:pPr>
            <a:r>
              <a:rPr lang="en-US" dirty="0"/>
              <a:t>Worst case 3 modules broken per day we would need to replace 1500 transistors in 25-26 run.</a:t>
            </a:r>
          </a:p>
          <a:p>
            <a:pPr lvl="1" indent="0">
              <a:buNone/>
            </a:pPr>
            <a:r>
              <a:rPr lang="en-US" dirty="0"/>
              <a:t>We will have 1430 spares </a:t>
            </a:r>
          </a:p>
          <a:p>
            <a:pPr lvl="1" indent="0">
              <a:buNone/>
            </a:pPr>
            <a:r>
              <a:rPr lang="en-US" dirty="0"/>
              <a:t>&gt;1000 need to be brazed to baseplate</a:t>
            </a:r>
          </a:p>
          <a:p>
            <a:pPr marL="0" indent="0">
              <a:buNone/>
            </a:pPr>
            <a:r>
              <a:rPr lang="en-US" dirty="0"/>
              <a:t>Ceramic transistors </a:t>
            </a:r>
          </a:p>
          <a:p>
            <a:pPr marL="324000" lvl="1" indent="0">
              <a:buNone/>
            </a:pPr>
            <a:r>
              <a:rPr lang="en-US" dirty="0"/>
              <a:t>More robust</a:t>
            </a:r>
          </a:p>
          <a:p>
            <a:pPr marL="324000" lvl="1" indent="0">
              <a:buNone/>
            </a:pPr>
            <a:r>
              <a:rPr lang="en-US" dirty="0"/>
              <a:t>Better for pulsed power operation</a:t>
            </a:r>
          </a:p>
          <a:p>
            <a:pPr marL="0" indent="0" rtl="0">
              <a:buNone/>
            </a:pPr>
            <a:r>
              <a:rPr lang="en-GB" sz="18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plastic case absolute maximum drain-source voltage	133 V</a:t>
            </a:r>
          </a:p>
          <a:p>
            <a:pPr marL="0" indent="0">
              <a:buNone/>
            </a:pPr>
            <a:r>
              <a:rPr lang="en-GB" sz="18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ceramic case absolute maximum drain-source voltage	177 V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458FCE-B1CA-5F5D-D52B-13649B567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DD1C0A-0AC2-A2EB-6FDB-E592D1393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Sam Pitman | Experience with SPS RF and outlook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A1D351-ABC7-1F70-0C71-F75A4DC2B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97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622"/>
    </mc:Choice>
    <mc:Fallback xmlns="">
      <p:transition spd="slow" advTm="100622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0.7|5.7|1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25.6|34.9|32.4|28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9"/>
</p:tagLst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CERNTemplate</Template>
  <TotalTime>13832</TotalTime>
  <Words>1572</Words>
  <Application>Microsoft Office PowerPoint</Application>
  <PresentationFormat>Widescreen</PresentationFormat>
  <Paragraphs>295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-apple-system</vt:lpstr>
      <vt:lpstr>Aptos</vt:lpstr>
      <vt:lpstr>Arial</vt:lpstr>
      <vt:lpstr>Calibri</vt:lpstr>
      <vt:lpstr>Roboto</vt:lpstr>
      <vt:lpstr>Verdana</vt:lpstr>
      <vt:lpstr>Wingdings</vt:lpstr>
      <vt:lpstr>Office Theme</vt:lpstr>
      <vt:lpstr>Experience with SPS RF and outlook </vt:lpstr>
      <vt:lpstr>Introduction and outline</vt:lpstr>
      <vt:lpstr>PowerPoint Presentation</vt:lpstr>
      <vt:lpstr>PowerPoint Presentation</vt:lpstr>
      <vt:lpstr>PowerPoint Presentation</vt:lpstr>
      <vt:lpstr>SSPA exceptional failures</vt:lpstr>
      <vt:lpstr>Measures taken</vt:lpstr>
      <vt:lpstr>SSPA Failures </vt:lpstr>
      <vt:lpstr>YETS &amp; Future Operation</vt:lpstr>
      <vt:lpstr>C1&amp;2 missing power</vt:lpstr>
      <vt:lpstr>Summary</vt:lpstr>
      <vt:lpstr>PowerPoint Presentation</vt:lpstr>
      <vt:lpstr>Technical stop event</vt:lpstr>
      <vt:lpstr>Thermal Paste</vt:lpstr>
      <vt:lpstr>PowerPoint Presentation</vt:lpstr>
      <vt:lpstr>SPS Downtime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Sam Pitman</dc:creator>
  <cp:lastModifiedBy>Sam Pitman</cp:lastModifiedBy>
  <cp:revision>20</cp:revision>
  <dcterms:created xsi:type="dcterms:W3CDTF">2024-11-14T12:50:57Z</dcterms:created>
  <dcterms:modified xsi:type="dcterms:W3CDTF">2024-12-10T13:26:49Z</dcterms:modified>
</cp:coreProperties>
</file>