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sldIdLst>
    <p:sldId id="256" r:id="rId2"/>
    <p:sldId id="738" r:id="rId3"/>
    <p:sldId id="711" r:id="rId4"/>
    <p:sldId id="737" r:id="rId5"/>
    <p:sldId id="696" r:id="rId6"/>
    <p:sldId id="739" r:id="rId7"/>
    <p:sldId id="713" r:id="rId8"/>
    <p:sldId id="743" r:id="rId9"/>
    <p:sldId id="701" r:id="rId10"/>
    <p:sldId id="715" r:id="rId11"/>
    <p:sldId id="740" r:id="rId12"/>
    <p:sldId id="652" r:id="rId13"/>
    <p:sldId id="741" r:id="rId14"/>
    <p:sldId id="742" r:id="rId15"/>
    <p:sldId id="719" r:id="rId16"/>
    <p:sldId id="748" r:id="rId17"/>
    <p:sldId id="749" r:id="rId18"/>
    <p:sldId id="746" r:id="rId19"/>
    <p:sldId id="747" r:id="rId20"/>
    <p:sldId id="752" r:id="rId21"/>
    <p:sldId id="753" r:id="rId22"/>
    <p:sldId id="754" r:id="rId23"/>
    <p:sldId id="755" r:id="rId24"/>
    <p:sldId id="757" r:id="rId25"/>
    <p:sldId id="756" r:id="rId26"/>
    <p:sldId id="735" r:id="rId27"/>
    <p:sldId id="758" r:id="rId28"/>
    <p:sldId id="759" r:id="rId29"/>
    <p:sldId id="760" r:id="rId30"/>
    <p:sldId id="761" r:id="rId31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F5016A4-C20D-55B7-756A-4737EAE3ED8E}" name="Miguel Diaz Zumel" initials="MDZ" userId="S::miguel.diaz.zumel@cern.ch::5476cd78-effb-4340-9a2b-e6c5b71914f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79A2FF"/>
    <a:srgbClr val="B9CFFF"/>
    <a:srgbClr val="FFFFFF"/>
    <a:srgbClr val="363636"/>
    <a:srgbClr val="0033A0"/>
    <a:srgbClr val="61C4D3"/>
    <a:srgbClr val="500093"/>
    <a:srgbClr val="BEBECB"/>
    <a:srgbClr val="1B6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94" autoAdjust="0"/>
    <p:restoredTop sz="96751" autoAdjust="0"/>
  </p:normalViewPr>
  <p:slideViewPr>
    <p:cSldViewPr snapToGrid="0">
      <p:cViewPr>
        <p:scale>
          <a:sx n="90" d="100"/>
          <a:sy n="90" d="100"/>
        </p:scale>
        <p:origin x="468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5EA62BBD-89D0-46BF-9F7A-58B43349724C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E553E24-BB4D-4244-BF6C-EA9D345076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362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53E24-BB4D-4244-BF6C-EA9D3450768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609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53E24-BB4D-4244-BF6C-EA9D3450768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004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53E24-BB4D-4244-BF6C-EA9D3450768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973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553E24-BB4D-4244-BF6C-EA9D3450768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323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46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195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0236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30402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26216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50965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02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21160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59586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127725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253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3101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854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813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4711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12/5/2024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673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7135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978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167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39406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23/9/2023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M.J. Barnes:  MKI-Cool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6295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065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23/9/2023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M.J. Barnes:  MKI-Cool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29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23/9/2023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E8595ED-BDF9-4BBC-B68B-2CF04181569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M.J. Barnes:  MKI-Cool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48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4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27F8C3-551B-ECFE-0786-C1C455D57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330" y="2914170"/>
            <a:ext cx="11376025" cy="2153265"/>
          </a:xfrm>
        </p:spPr>
        <p:txBody>
          <a:bodyPr/>
          <a:lstStyle/>
          <a:p>
            <a:pPr algn="ctr"/>
            <a:r>
              <a:rPr lang="en-GB" sz="4800" dirty="0"/>
              <a:t>ABT Equipment: Operational Insights and Future Perspective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BAE2AF8-E5A7-8654-E1B8-14043232DC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4022" y="4426345"/>
            <a:ext cx="9667755" cy="2153265"/>
          </a:xfrm>
        </p:spPr>
        <p:txBody>
          <a:bodyPr/>
          <a:lstStyle/>
          <a:p>
            <a:pPr algn="ctr"/>
            <a:endParaRPr lang="en-GB" b="1" dirty="0"/>
          </a:p>
          <a:p>
            <a:pPr algn="ctr"/>
            <a:r>
              <a:rPr lang="en-GB" sz="1800" dirty="0"/>
              <a:t>M. Barnes, W. Bartmann, C. Boucly, C. Bracco, J. Borburgh, P. Burkel, M. Diaz, L. </a:t>
            </a:r>
            <a:r>
              <a:rPr lang="en-GB" sz="1800" dirty="0" err="1"/>
              <a:t>Ducimetière</a:t>
            </a:r>
            <a:r>
              <a:rPr lang="en-GB" sz="1800" dirty="0"/>
              <a:t>, Y. Dutheil, </a:t>
            </a:r>
            <a:r>
              <a:rPr lang="en-GB" sz="1800" b="1" dirty="0"/>
              <a:t>G. Favia,</a:t>
            </a:r>
            <a:r>
              <a:rPr lang="en-GB" sz="1800" dirty="0"/>
              <a:t> L. Feliciano, L. Fernandez, T. Kramer, V. Namora, N. Magnin, F. Pelloux,  V. Senaj, D. Standen, T. Stadlbauer, P. Trubacova, F. Velotti, N. Voumard, C. Zannini</a:t>
            </a:r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941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EC35F0-010A-9907-65FF-D990E9525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4D65F30-E85D-A1AF-5E52-51FB7CEF2311}"/>
              </a:ext>
            </a:extLst>
          </p:cNvPr>
          <p:cNvSpPr txBox="1">
            <a:spLocks/>
          </p:cNvSpPr>
          <p:nvPr/>
        </p:nvSpPr>
        <p:spPr>
          <a:xfrm>
            <a:off x="587829" y="318923"/>
            <a:ext cx="11376025" cy="6265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SPS / MKP-L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47F599-42B6-3DCD-510E-25011C5EF5B8}"/>
              </a:ext>
            </a:extLst>
          </p:cNvPr>
          <p:cNvSpPr txBox="1"/>
          <p:nvPr/>
        </p:nvSpPr>
        <p:spPr>
          <a:xfrm>
            <a:off x="528632" y="1075590"/>
            <a:ext cx="1181576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System designed to inject LHC beams in the SPS together with the MKP-S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MKP-L was identified as a limitation for the HL beam intensity reach: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43E6BA-303C-489E-57A2-7BDBC0B8905C}"/>
              </a:ext>
            </a:extLst>
          </p:cNvPr>
          <p:cNvSpPr txBox="1"/>
          <p:nvPr/>
        </p:nvSpPr>
        <p:spPr>
          <a:xfrm>
            <a:off x="587828" y="2073660"/>
            <a:ext cx="1120097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In 2016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voltage weaknesses </a:t>
            </a:r>
            <a:r>
              <a:rPr lang="en-US" sz="1600" dirty="0">
                <a:solidFill>
                  <a:schemeClr val="tx2"/>
                </a:solidFill>
              </a:rPr>
              <a:t>were addressed by limiting the operational voltage (36.8kV vs 49 kV nominal), increasing MKP-S voltage and introducing transfer line steering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63ACA1-A9AC-4596-8434-C15EB7A267C8}"/>
              </a:ext>
            </a:extLst>
          </p:cNvPr>
          <p:cNvSpPr txBox="1"/>
          <p:nvPr/>
        </p:nvSpPr>
        <p:spPr>
          <a:xfrm>
            <a:off x="586506" y="2821326"/>
            <a:ext cx="836987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New low impedance MKP-L installed during YETS 22/23: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500" dirty="0">
              <a:solidFill>
                <a:schemeClr val="tx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Significantly lower beam induced heating and fast beam conditioning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tx2"/>
                </a:solidFill>
              </a:rPr>
              <a:t>Kept reduced voltage as no available low-impedance spare 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tx2"/>
                </a:solidFill>
              </a:rPr>
              <a:t>Reached LIU intensities in 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A22902-80F6-EEF2-7B3B-42A7511CBF07}"/>
              </a:ext>
            </a:extLst>
          </p:cNvPr>
          <p:cNvSpPr txBox="1"/>
          <p:nvPr/>
        </p:nvSpPr>
        <p:spPr>
          <a:xfrm>
            <a:off x="9218843" y="2862270"/>
            <a:ext cx="20226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impedance MKP-L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2C3B87E-7DD6-6A5C-DBBB-F1EFEC91FF29}"/>
              </a:ext>
            </a:extLst>
          </p:cNvPr>
          <p:cNvGrpSpPr/>
          <p:nvPr/>
        </p:nvGrpSpPr>
        <p:grpSpPr>
          <a:xfrm>
            <a:off x="8633131" y="3080759"/>
            <a:ext cx="3478914" cy="1541345"/>
            <a:chOff x="7963786" y="2735380"/>
            <a:chExt cx="3920505" cy="1659528"/>
          </a:xfrm>
        </p:grpSpPr>
        <p:pic>
          <p:nvPicPr>
            <p:cNvPr id="17" name="Picture 16" descr="A close-up of a machine&#10;&#10;Description automatically generated">
              <a:extLst>
                <a:ext uri="{FF2B5EF4-FFF2-40B4-BE49-F238E27FC236}">
                  <a16:creationId xmlns:a16="http://schemas.microsoft.com/office/drawing/2014/main" id="{A3151488-20A3-1969-4554-2E3811202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77"/>
            <a:stretch/>
          </p:blipFill>
          <p:spPr>
            <a:xfrm>
              <a:off x="7963786" y="2735380"/>
              <a:ext cx="3920505" cy="165952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B0F083-42E5-1EE8-1294-F243B96A3F6F}"/>
                </a:ext>
              </a:extLst>
            </p:cNvPr>
            <p:cNvSpPr/>
            <p:nvPr/>
          </p:nvSpPr>
          <p:spPr>
            <a:xfrm>
              <a:off x="11448173" y="3262017"/>
              <a:ext cx="436118" cy="300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35508AE-B048-E36D-02D4-909A45C407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4F665A0A-B974-3234-EE52-E02078F1E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7037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EC35F0-010A-9907-65FF-D990E9525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14D65F30-E85D-A1AF-5E52-51FB7CEF2311}"/>
              </a:ext>
            </a:extLst>
          </p:cNvPr>
          <p:cNvSpPr txBox="1">
            <a:spLocks/>
          </p:cNvSpPr>
          <p:nvPr/>
        </p:nvSpPr>
        <p:spPr>
          <a:xfrm>
            <a:off x="587829" y="318923"/>
            <a:ext cx="11376025" cy="6265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SPS / MKP-L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A11E44-F15F-318F-2FA4-478B0DC88771}"/>
              </a:ext>
            </a:extLst>
          </p:cNvPr>
          <p:cNvSpPr txBox="1"/>
          <p:nvPr/>
        </p:nvSpPr>
        <p:spPr>
          <a:xfrm>
            <a:off x="528632" y="4534517"/>
            <a:ext cx="10421117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During 2024 run the </a:t>
            </a:r>
            <a:r>
              <a:rPr lang="en-US" sz="1700" b="1" dirty="0">
                <a:solidFill>
                  <a:schemeClr val="accent1"/>
                </a:solidFill>
              </a:rPr>
              <a:t>operating voltage has been increased up to 43 kV</a:t>
            </a:r>
            <a:r>
              <a:rPr lang="en-US" sz="1700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500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Planned tests on old module to understand HV weakness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Spare assembly ongoing, validation tests will follow </a:t>
            </a:r>
            <a:r>
              <a:rPr lang="en-US" sz="16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chemeClr val="tx2"/>
                </a:solidFill>
              </a:rPr>
              <a:t>ready in 2025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Expected loss reduction and lighter beam commissioning with full voltage at zero bump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A22902-80F6-EEF2-7B3B-42A7511CBF07}"/>
              </a:ext>
            </a:extLst>
          </p:cNvPr>
          <p:cNvSpPr txBox="1"/>
          <p:nvPr/>
        </p:nvSpPr>
        <p:spPr>
          <a:xfrm>
            <a:off x="9218843" y="2862270"/>
            <a:ext cx="20226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impedance MKP-L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2C3B87E-7DD6-6A5C-DBBB-F1EFEC91FF29}"/>
              </a:ext>
            </a:extLst>
          </p:cNvPr>
          <p:cNvGrpSpPr/>
          <p:nvPr/>
        </p:nvGrpSpPr>
        <p:grpSpPr>
          <a:xfrm>
            <a:off x="8633131" y="3080759"/>
            <a:ext cx="3478914" cy="1541345"/>
            <a:chOff x="7963786" y="2735380"/>
            <a:chExt cx="3920505" cy="1659528"/>
          </a:xfrm>
        </p:grpSpPr>
        <p:pic>
          <p:nvPicPr>
            <p:cNvPr id="17" name="Picture 16" descr="A close-up of a machine&#10;&#10;Description automatically generated">
              <a:extLst>
                <a:ext uri="{FF2B5EF4-FFF2-40B4-BE49-F238E27FC236}">
                  <a16:creationId xmlns:a16="http://schemas.microsoft.com/office/drawing/2014/main" id="{A3151488-20A3-1969-4554-2E3811202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77"/>
            <a:stretch/>
          </p:blipFill>
          <p:spPr>
            <a:xfrm>
              <a:off x="7963786" y="2735380"/>
              <a:ext cx="3920505" cy="165952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B0F083-42E5-1EE8-1294-F243B96A3F6F}"/>
                </a:ext>
              </a:extLst>
            </p:cNvPr>
            <p:cNvSpPr/>
            <p:nvPr/>
          </p:nvSpPr>
          <p:spPr>
            <a:xfrm>
              <a:off x="11448173" y="3262017"/>
              <a:ext cx="436118" cy="3003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951BD312-1870-F409-8728-847A82052C79}"/>
              </a:ext>
            </a:extLst>
          </p:cNvPr>
          <p:cNvSpPr txBox="1"/>
          <p:nvPr/>
        </p:nvSpPr>
        <p:spPr>
          <a:xfrm>
            <a:off x="528632" y="1075590"/>
            <a:ext cx="1181576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System designed to inject LHC beams in the SPS together with the MKP-S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MKP-L was identified as a limitation for the HL beam intensity reach: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54FEBB-89E9-CDCB-A694-F5E292389A1D}"/>
              </a:ext>
            </a:extLst>
          </p:cNvPr>
          <p:cNvSpPr txBox="1"/>
          <p:nvPr/>
        </p:nvSpPr>
        <p:spPr>
          <a:xfrm>
            <a:off x="587828" y="2073660"/>
            <a:ext cx="112009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In 2016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voltage weaknesses </a:t>
            </a:r>
            <a:r>
              <a:rPr lang="en-US" sz="1600" dirty="0">
                <a:solidFill>
                  <a:schemeClr val="tx2"/>
                </a:solidFill>
              </a:rPr>
              <a:t>were addressed by limiting the operational voltage (36.8kV vs 49 kV nominal), increasing MKP-S voltage and introducing transfer line steering</a:t>
            </a:r>
          </a:p>
          <a:p>
            <a:pPr lvl="1"/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97F6EE-96CB-0E68-F18A-A2F5157FDD8F}"/>
              </a:ext>
            </a:extLst>
          </p:cNvPr>
          <p:cNvSpPr txBox="1"/>
          <p:nvPr/>
        </p:nvSpPr>
        <p:spPr>
          <a:xfrm>
            <a:off x="586506" y="2821326"/>
            <a:ext cx="836987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New low impedance MKP-L installed during YETS 22/23: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500" dirty="0">
              <a:solidFill>
                <a:schemeClr val="tx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Significantly lower beam induced heating and fast beam conditioning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tx2"/>
                </a:solidFill>
              </a:rPr>
              <a:t>Kept reduced voltage as no available low-impedance spare 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tx2"/>
                </a:solidFill>
              </a:rPr>
              <a:t>Reached LIU intensities in 2024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17380A9F-DF5A-9919-F8AE-AA54D296C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386B0496-0F94-5081-CDFD-8EEE01AD7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264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B842DD-DD90-00EC-3097-DA32FDCB1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12</a:t>
            </a:fld>
            <a:endParaRPr lang="en-GB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B3E7324-0D25-5C3B-BC80-0774C73C475C}"/>
              </a:ext>
            </a:extLst>
          </p:cNvPr>
          <p:cNvSpPr txBox="1">
            <a:spLocks/>
          </p:cNvSpPr>
          <p:nvPr/>
        </p:nvSpPr>
        <p:spPr>
          <a:xfrm>
            <a:off x="407988" y="26544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dirty="0"/>
              <a:t>LHC / MKI</a:t>
            </a:r>
            <a:endParaRPr lang="en-GB" sz="3400" u="sn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10C5B4-339A-1FA5-BD2D-521A034AA3CD}"/>
              </a:ext>
            </a:extLst>
          </p:cNvPr>
          <p:cNvSpPr txBox="1"/>
          <p:nvPr/>
        </p:nvSpPr>
        <p:spPr bwMode="auto">
          <a:xfrm>
            <a:off x="339291" y="867897"/>
            <a:ext cx="73391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2 systems inject counterrotating beams in the LHC 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Significant beam induced heating in Post-LS1 design magnets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MKI Cool upgrade started during YETS 22/23, to be completed in LS3</a:t>
            </a:r>
          </a:p>
          <a:p>
            <a:pPr marL="285750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endParaRPr lang="en-GB" sz="500" dirty="0">
              <a:solidFill>
                <a:schemeClr val="tx2"/>
              </a:solidFill>
            </a:endParaRPr>
          </a:p>
          <a:p>
            <a:pPr marL="324000" lvl="1">
              <a:spcBef>
                <a:spcPts val="200"/>
              </a:spcBef>
            </a:pPr>
            <a:endParaRPr lang="en-GB" sz="500" dirty="0">
              <a:solidFill>
                <a:schemeClr val="tx2"/>
              </a:solidFill>
            </a:endParaRPr>
          </a:p>
          <a:p>
            <a:pPr marL="324000" lvl="1">
              <a:spcBef>
                <a:spcPts val="200"/>
              </a:spcBef>
            </a:pPr>
            <a:endParaRPr lang="en-GB" sz="500" dirty="0">
              <a:solidFill>
                <a:schemeClr val="tx2"/>
              </a:solidFill>
            </a:endParaRPr>
          </a:p>
          <a:p>
            <a:pPr marL="324000" lvl="1">
              <a:spcBef>
                <a:spcPts val="200"/>
              </a:spcBef>
            </a:pPr>
            <a:endParaRPr lang="en-GB" sz="500" dirty="0">
              <a:solidFill>
                <a:schemeClr val="tx2"/>
              </a:solidFill>
            </a:endParaRPr>
          </a:p>
          <a:p>
            <a:pPr marL="324000" lvl="1">
              <a:spcBef>
                <a:spcPts val="200"/>
              </a:spcBef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GB" sz="1600" b="0" dirty="0">
              <a:solidFill>
                <a:schemeClr val="tx2"/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713D358-3B7C-2532-B6C7-BB4DB1DA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64A75B2-CEEB-6C5D-8C31-1D41E1225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6100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B842DD-DD90-00EC-3097-DA32FDCB1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13</a:t>
            </a:fld>
            <a:endParaRPr lang="en-GB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B3E7324-0D25-5C3B-BC80-0774C73C475C}"/>
              </a:ext>
            </a:extLst>
          </p:cNvPr>
          <p:cNvSpPr txBox="1">
            <a:spLocks/>
          </p:cNvSpPr>
          <p:nvPr/>
        </p:nvSpPr>
        <p:spPr>
          <a:xfrm>
            <a:off x="407988" y="26544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dirty="0"/>
              <a:t>LHC / MKI</a:t>
            </a:r>
            <a:endParaRPr lang="en-GB" sz="3400" u="sng" dirty="0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CBE0F0D-1C1B-490F-7362-259FAFA15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4959" y="409885"/>
            <a:ext cx="4267750" cy="19002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FAC0F9-E3ED-E556-8B6E-4B3F2B01906A}"/>
              </a:ext>
            </a:extLst>
          </p:cNvPr>
          <p:cNvSpPr txBox="1"/>
          <p:nvPr/>
        </p:nvSpPr>
        <p:spPr bwMode="auto">
          <a:xfrm>
            <a:off x="11267624" y="1512876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MKI8C</a:t>
            </a:r>
            <a:endParaRPr lang="en-GB" sz="1400" b="1" dirty="0">
              <a:solidFill>
                <a:srgbClr val="00B050"/>
              </a:solidFill>
            </a:endParaRPr>
          </a:p>
        </p:txBody>
      </p:sp>
      <p:pic>
        <p:nvPicPr>
          <p:cNvPr id="10" name="Picture 9" descr="A graph showing a graph&#10;&#10;Description automatically generated">
            <a:extLst>
              <a:ext uri="{FF2B5EF4-FFF2-40B4-BE49-F238E27FC236}">
                <a16:creationId xmlns:a16="http://schemas.microsoft.com/office/drawing/2014/main" id="{8E16CD3D-E48F-561D-9EDB-8964AEF46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7263" y="2628323"/>
            <a:ext cx="3596655" cy="22810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F3BD8DE-3D36-B0E5-28E3-D4E3CE97179B}"/>
              </a:ext>
            </a:extLst>
          </p:cNvPr>
          <p:cNvSpPr txBox="1"/>
          <p:nvPr/>
        </p:nvSpPr>
        <p:spPr bwMode="auto">
          <a:xfrm>
            <a:off x="11563918" y="1731222"/>
            <a:ext cx="1316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MKI8D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56A86C-D7A3-344D-4BA4-2891B35BFB04}"/>
              </a:ext>
            </a:extLst>
          </p:cNvPr>
          <p:cNvSpPr txBox="1"/>
          <p:nvPr/>
        </p:nvSpPr>
        <p:spPr bwMode="auto">
          <a:xfrm>
            <a:off x="11110758" y="728084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Post-LS1</a:t>
            </a:r>
            <a:endParaRPr lang="en-GB" sz="1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7C2108-520A-2AB2-3672-1349E0BFB5B7}"/>
              </a:ext>
            </a:extLst>
          </p:cNvPr>
          <p:cNvSpPr txBox="1"/>
          <p:nvPr/>
        </p:nvSpPr>
        <p:spPr>
          <a:xfrm>
            <a:off x="10075542" y="3424870"/>
            <a:ext cx="148837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MKI</a:t>
            </a:r>
            <a:r>
              <a:rPr 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nominal</a:t>
            </a:r>
            <a:r>
              <a:rPr 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distorted</a:t>
            </a:r>
            <a:r>
              <a:rPr 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pulse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CE7BB0DB-AB7A-2656-D61E-D597C9B635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0BBD333-E5EA-572F-E831-67F9E72E6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9EE98D-74D8-0BE2-DD89-99273600B8F4}"/>
              </a:ext>
            </a:extLst>
          </p:cNvPr>
          <p:cNvSpPr txBox="1"/>
          <p:nvPr/>
        </p:nvSpPr>
        <p:spPr bwMode="auto">
          <a:xfrm>
            <a:off x="339291" y="867897"/>
            <a:ext cx="7176972" cy="388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2 systems inject counterrotating beams in the LHC 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Significant beam induced heating in Post-LS1 design magnets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MKI Cool upgrade started during YETS 22/23, to be completed in LS3</a:t>
            </a:r>
            <a:endParaRPr lang="en-GB" sz="10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Two MKI Cool magnets already installed in Pt8</a:t>
            </a:r>
          </a:p>
          <a:p>
            <a:pPr marL="1525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GB" sz="500" b="1" dirty="0">
              <a:solidFill>
                <a:srgbClr val="363636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rise, near ferrite yoke, is only 30% of Post-LS1 MKIs</a:t>
            </a: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Rapid beam conditioning </a:t>
            </a: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HV Sparks or discharges occurring on screen conductors:</a:t>
            </a: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endParaRPr lang="en-GB" sz="500" dirty="0">
              <a:solidFill>
                <a:schemeClr val="tx2"/>
              </a:solidFill>
            </a:endParaRPr>
          </a:p>
          <a:p>
            <a:pPr marL="1066950" lvl="2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GB" sz="1500" b="1" dirty="0">
                <a:sym typeface="Wingdings" panose="05000000000000000000" pitchFamily="2" charset="2"/>
              </a:rPr>
              <a:t>emittance growth and some beam dumps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triggered by BLM losses and BPM</a:t>
            </a:r>
          </a:p>
          <a:p>
            <a:pPr marL="781200" lvl="2">
              <a:spcBef>
                <a:spcPts val="200"/>
              </a:spcBef>
            </a:pPr>
            <a:endParaRPr lang="en-GB" sz="1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GB" sz="16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08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B842DD-DD90-00EC-3097-DA32FDCB1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14</a:t>
            </a:fld>
            <a:endParaRPr lang="en-GB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B3E7324-0D25-5C3B-BC80-0774C73C475C}"/>
              </a:ext>
            </a:extLst>
          </p:cNvPr>
          <p:cNvSpPr txBox="1">
            <a:spLocks/>
          </p:cNvSpPr>
          <p:nvPr/>
        </p:nvSpPr>
        <p:spPr>
          <a:xfrm>
            <a:off x="407988" y="26544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dirty="0"/>
              <a:t>LHC / MKI</a:t>
            </a:r>
            <a:endParaRPr lang="en-GB" sz="3400" u="sng" dirty="0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CBE0F0D-1C1B-490F-7362-259FAFA15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4959" y="409885"/>
            <a:ext cx="4267750" cy="19002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DFAC0F9-E3ED-E556-8B6E-4B3F2B01906A}"/>
              </a:ext>
            </a:extLst>
          </p:cNvPr>
          <p:cNvSpPr txBox="1"/>
          <p:nvPr/>
        </p:nvSpPr>
        <p:spPr bwMode="auto">
          <a:xfrm>
            <a:off x="11267624" y="1512876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MKI8C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10C5B4-339A-1FA5-BD2D-521A034AA3CD}"/>
              </a:ext>
            </a:extLst>
          </p:cNvPr>
          <p:cNvSpPr txBox="1"/>
          <p:nvPr/>
        </p:nvSpPr>
        <p:spPr bwMode="auto">
          <a:xfrm>
            <a:off x="339291" y="867897"/>
            <a:ext cx="7176972" cy="388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2 systems inject counterrotating beams in the LHC 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Significant beam induced heating in Post-LS1 design magnets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MKI Cool upgrade started during YETS 22/23, to be completed in LS3</a:t>
            </a:r>
            <a:endParaRPr lang="en-GB" sz="10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endParaRPr lang="en-GB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Two MKI Cool magnets already installed in Pt8</a:t>
            </a:r>
          </a:p>
          <a:p>
            <a:pPr marL="152550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GB" sz="500" b="1" dirty="0">
              <a:solidFill>
                <a:srgbClr val="363636"/>
              </a:solidFill>
            </a:endParaRP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rise, near ferrite yoke, is only 30% of Post-LS1 MKIs</a:t>
            </a: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Rapid beam conditioning </a:t>
            </a: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2"/>
                </a:solidFill>
              </a:rPr>
              <a:t>HV Sparks or discharges occurring on screen conductors:</a:t>
            </a:r>
          </a:p>
          <a:p>
            <a:pPr marL="609750" lvl="1" indent="-285750">
              <a:spcBef>
                <a:spcPts val="200"/>
              </a:spcBef>
              <a:buFont typeface="Wingdings" panose="05000000000000000000" pitchFamily="2" charset="2"/>
              <a:buChar char="§"/>
            </a:pPr>
            <a:endParaRPr lang="en-GB" sz="500" dirty="0">
              <a:solidFill>
                <a:schemeClr val="tx2"/>
              </a:solidFill>
            </a:endParaRPr>
          </a:p>
          <a:p>
            <a:pPr marL="1066950" lvl="2" indent="-285750">
              <a:spcBef>
                <a:spcPts val="200"/>
              </a:spcBef>
              <a:buFont typeface="Wingdings" panose="05000000000000000000" pitchFamily="2" charset="2"/>
              <a:buChar char="Ø"/>
            </a:pPr>
            <a:r>
              <a:rPr lang="en-GB" sz="1500" b="1" dirty="0">
                <a:sym typeface="Wingdings" panose="05000000000000000000" pitchFamily="2" charset="2"/>
              </a:rPr>
              <a:t>emittance growth and some beam dumps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triggered by BLM losses and BPM</a:t>
            </a:r>
          </a:p>
          <a:p>
            <a:pPr marL="781200" lvl="2">
              <a:spcBef>
                <a:spcPts val="200"/>
              </a:spcBef>
            </a:pPr>
            <a:endParaRPr lang="en-GB" sz="1500" dirty="0">
              <a:solidFill>
                <a:schemeClr val="tx2"/>
              </a:solidFill>
            </a:endParaRPr>
          </a:p>
          <a:p>
            <a:pPr marL="609750" lvl="1" indent="-285750">
              <a:spcBef>
                <a:spcPts val="200"/>
              </a:spcBef>
              <a:buFont typeface="Arial" panose="020B0604020202020204" pitchFamily="34" charset="0"/>
              <a:buChar char="•"/>
            </a:pPr>
            <a:endParaRPr lang="en-GB" sz="1600" b="0" dirty="0">
              <a:solidFill>
                <a:schemeClr val="tx2"/>
              </a:solidFill>
            </a:endParaRPr>
          </a:p>
        </p:txBody>
      </p:sp>
      <p:pic>
        <p:nvPicPr>
          <p:cNvPr id="10" name="Picture 9" descr="A graph showing a graph&#10;&#10;Description automatically generated">
            <a:extLst>
              <a:ext uri="{FF2B5EF4-FFF2-40B4-BE49-F238E27FC236}">
                <a16:creationId xmlns:a16="http://schemas.microsoft.com/office/drawing/2014/main" id="{8E16CD3D-E48F-561D-9EDB-8964AEF46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7263" y="2628323"/>
            <a:ext cx="3596655" cy="22810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F3BD8DE-3D36-B0E5-28E3-D4E3CE97179B}"/>
              </a:ext>
            </a:extLst>
          </p:cNvPr>
          <p:cNvSpPr txBox="1"/>
          <p:nvPr/>
        </p:nvSpPr>
        <p:spPr bwMode="auto">
          <a:xfrm>
            <a:off x="11563918" y="1731222"/>
            <a:ext cx="1316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MKI8D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56A86C-D7A3-344D-4BA4-2891B35BFB04}"/>
              </a:ext>
            </a:extLst>
          </p:cNvPr>
          <p:cNvSpPr txBox="1"/>
          <p:nvPr/>
        </p:nvSpPr>
        <p:spPr bwMode="auto">
          <a:xfrm>
            <a:off x="11110758" y="728084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Post-LS1</a:t>
            </a:r>
            <a:endParaRPr lang="en-GB" sz="1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7C2108-520A-2AB2-3672-1349E0BFB5B7}"/>
              </a:ext>
            </a:extLst>
          </p:cNvPr>
          <p:cNvSpPr txBox="1"/>
          <p:nvPr/>
        </p:nvSpPr>
        <p:spPr>
          <a:xfrm>
            <a:off x="10075542" y="3424870"/>
            <a:ext cx="148837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MKI</a:t>
            </a:r>
            <a:r>
              <a:rPr 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nominal</a:t>
            </a:r>
            <a:r>
              <a:rPr 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distorted</a:t>
            </a:r>
            <a:r>
              <a:rPr lang="en-US" sz="1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pulse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01D856-5DDB-332A-B429-738E36253058}"/>
              </a:ext>
            </a:extLst>
          </p:cNvPr>
          <p:cNvSpPr txBox="1"/>
          <p:nvPr/>
        </p:nvSpPr>
        <p:spPr>
          <a:xfrm>
            <a:off x="303548" y="4647029"/>
            <a:ext cx="10308101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b="1" u="sng" dirty="0">
                <a:solidFill>
                  <a:srgbClr val="0033A0"/>
                </a:solidFill>
              </a:rPr>
              <a:t>Actions</a:t>
            </a:r>
            <a:r>
              <a:rPr lang="en-GB" sz="1600" b="1" dirty="0">
                <a:solidFill>
                  <a:srgbClr val="0033A0"/>
                </a:solidFill>
              </a:rPr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Improved conditioning of magnets following a beam dump</a:t>
            </a:r>
          </a:p>
          <a:p>
            <a:pPr marL="742950" lvl="1" indent="-285750" algn="just">
              <a:buFont typeface="Wingdings" panose="05000000000000000000" pitchFamily="2" charset="2"/>
              <a:buChar char="ü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 frequency has drastically reduced, with events almost disappearing in MKI8C</a:t>
            </a:r>
          </a:p>
          <a:p>
            <a:pPr marL="1200150" lvl="2" indent="-285750" algn="just">
              <a:buFont typeface="Wingdings" panose="05000000000000000000" pitchFamily="2" charset="2"/>
              <a:buChar char="ü"/>
            </a:pPr>
            <a:endParaRPr lang="en-GB" sz="5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HV tests on coated samples to rule out issues related to coating charge-up or deterioration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1469309-A1B8-7AA6-BADB-16537C5AC0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F21219-45C9-BC43-EC37-C4B3E48B4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3747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12853-16D9-FC1C-5970-DF7F9FFC0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318923"/>
            <a:ext cx="11376025" cy="62653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180F8-E0AE-63ED-B31F-2E3888F07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15</a:t>
            </a:fld>
            <a:endParaRPr lang="en-GB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98898CF-CDC9-61CF-A0FB-1F98709EC71A}"/>
              </a:ext>
            </a:extLst>
          </p:cNvPr>
          <p:cNvSpPr txBox="1">
            <a:spLocks/>
          </p:cNvSpPr>
          <p:nvPr/>
        </p:nvSpPr>
        <p:spPr>
          <a:xfrm>
            <a:off x="587829" y="1089388"/>
            <a:ext cx="11124924" cy="50157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sz="15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Operational insights</a:t>
            </a:r>
          </a:p>
          <a:p>
            <a:pPr marL="781200" lvl="1" indent="-457200">
              <a:spcBef>
                <a:spcPts val="200"/>
              </a:spcBef>
              <a:spcAft>
                <a:spcPts val="500"/>
              </a:spcAft>
            </a:pPr>
            <a:r>
              <a:rPr lang="en-GB" sz="15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2024 ABT equipment operation </a:t>
            </a:r>
          </a:p>
          <a:p>
            <a:pPr marL="781200" lvl="1" indent="-457200">
              <a:spcBef>
                <a:spcPts val="200"/>
              </a:spcBef>
              <a:spcAft>
                <a:spcPts val="500"/>
              </a:spcAft>
            </a:pPr>
            <a:r>
              <a:rPr lang="en-GB" sz="15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2024 operational experience: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KFA71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KFA14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MKP-L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MKI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500" dirty="0"/>
              <a:t>Looking forward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/>
              <a:t>MKP-S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/>
              <a:t>MKDH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/>
              <a:t>AC dipole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5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Conclusions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C3D32BD-FBF6-118C-A10E-C70A130D55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61509E5-27E6-ABD0-7DB3-BD0C31840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1757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732E9-55AC-1625-4FDA-05538BA1F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E07D34E-ECA8-C73D-DC88-00728A76C1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SPS / MKP-S limitations and performance improvement studies </a:t>
            </a: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F9CBA1-7D0A-30A8-F2B4-964CB0F9A6D6}"/>
              </a:ext>
            </a:extLst>
          </p:cNvPr>
          <p:cNvSpPr txBox="1"/>
          <p:nvPr/>
        </p:nvSpPr>
        <p:spPr>
          <a:xfrm>
            <a:off x="313123" y="906463"/>
            <a:ext cx="1160481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Observed MKP-S heating since low-impedance MKP-L installation</a:t>
            </a:r>
            <a:r>
              <a:rPr lang="en-GB" sz="1600" b="1" dirty="0">
                <a:solidFill>
                  <a:schemeClr val="tx2"/>
                </a:solidFill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500" b="1" dirty="0">
              <a:solidFill>
                <a:schemeClr val="tx2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physics operations not affected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limited the duty cycle of the 2024 scrubbing run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It poses potential risks to magnet integrity 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217EC79-2A9B-9CDB-0E57-7137C867C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FEED749-7FA5-D453-6205-C90A2F22C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pic>
        <p:nvPicPr>
          <p:cNvPr id="18" name="Picture 1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8242FF5C-283D-4C48-C237-F42D366428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1925" y="777015"/>
            <a:ext cx="3963881" cy="264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847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ED6C4E03-3B4F-73F8-2746-28654FDF8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126" y="2310352"/>
            <a:ext cx="3201680" cy="200233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732E9-55AC-1625-4FDA-05538BA1F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E07D34E-ECA8-C73D-DC88-00728A76C1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SPS / MKP-S limitations and performance improvement studies </a:t>
            </a: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F9CBA1-7D0A-30A8-F2B4-964CB0F9A6D6}"/>
              </a:ext>
            </a:extLst>
          </p:cNvPr>
          <p:cNvSpPr txBox="1"/>
          <p:nvPr/>
        </p:nvSpPr>
        <p:spPr>
          <a:xfrm>
            <a:off x="313123" y="906463"/>
            <a:ext cx="1160481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Observed MKP-S heating since low-impedance MKP-L installation</a:t>
            </a:r>
            <a:r>
              <a:rPr lang="en-GB" sz="1600" b="1" dirty="0">
                <a:solidFill>
                  <a:schemeClr val="tx2"/>
                </a:solidFill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500" b="1" dirty="0">
              <a:solidFill>
                <a:schemeClr val="tx2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physics operations not affected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limited the duty cycle of the 2024 scrubbing run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It poses potential risks to magnet integrity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4D157F-EDF1-2588-966A-114E8FD467D7}"/>
              </a:ext>
            </a:extLst>
          </p:cNvPr>
          <p:cNvSpPr txBox="1"/>
          <p:nvPr/>
        </p:nvSpPr>
        <p:spPr>
          <a:xfrm>
            <a:off x="313121" y="2101216"/>
            <a:ext cx="10645163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Various mitigation strategies are being examined: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500" dirty="0">
                <a:solidFill>
                  <a:schemeClr val="tx2"/>
                </a:solidFill>
              </a:rPr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 solutions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 new magnet design or implementation of a cooling system </a:t>
            </a:r>
            <a:endParaRPr lang="en-GB" sz="1500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7EC636-D57C-6675-6E87-ECD484E647FD}"/>
              </a:ext>
            </a:extLst>
          </p:cNvPr>
          <p:cNvSpPr txBox="1"/>
          <p:nvPr/>
        </p:nvSpPr>
        <p:spPr>
          <a:xfrm>
            <a:off x="313121" y="2695255"/>
            <a:ext cx="108671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offset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 Power losses expected to be halved by 22mm beam offset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765F8D47-33CF-66D0-8BFB-CDBC393844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0AF0E7B-BE8A-88B6-EF73-F266C6A88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pic>
        <p:nvPicPr>
          <p:cNvPr id="21" name="Picture 2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2B4C04C-960A-C49E-B150-68F1046D09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973" y="706256"/>
            <a:ext cx="2591084" cy="172738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9339A1E-9F36-FD32-7FE0-FC7F1A534E98}"/>
              </a:ext>
            </a:extLst>
          </p:cNvPr>
          <p:cNvSpPr txBox="1"/>
          <p:nvPr/>
        </p:nvSpPr>
        <p:spPr>
          <a:xfrm>
            <a:off x="10327515" y="4251512"/>
            <a:ext cx="190823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u="sng" dirty="0"/>
              <a:t>Courtesy of C. Zannini</a:t>
            </a:r>
            <a:endParaRPr lang="en-GB" sz="1000" u="sng" dirty="0"/>
          </a:p>
        </p:txBody>
      </p:sp>
    </p:spTree>
    <p:extLst>
      <p:ext uri="{BB962C8B-B14F-4D97-AF65-F5344CB8AC3E}">
        <p14:creationId xmlns:p14="http://schemas.microsoft.com/office/powerpoint/2010/main" val="1552116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732E9-55AC-1625-4FDA-05538BA1F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E07D34E-ECA8-C73D-DC88-00728A76C1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SPS / MKP-S limitations and performance improvement studies </a:t>
            </a: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F9CBA1-7D0A-30A8-F2B4-964CB0F9A6D6}"/>
              </a:ext>
            </a:extLst>
          </p:cNvPr>
          <p:cNvSpPr txBox="1"/>
          <p:nvPr/>
        </p:nvSpPr>
        <p:spPr>
          <a:xfrm>
            <a:off x="313123" y="906463"/>
            <a:ext cx="1160481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Observed MKP-S heating since low-impedance MKP-L installation</a:t>
            </a:r>
            <a:r>
              <a:rPr lang="en-GB" sz="1600" b="1" dirty="0">
                <a:solidFill>
                  <a:schemeClr val="tx2"/>
                </a:solidFill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500" b="1" dirty="0">
              <a:solidFill>
                <a:schemeClr val="tx2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physics operations not affected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limited the duty cycle of the 2024 scrubbing run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It poses potential risks to magnet integrity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4D157F-EDF1-2588-966A-114E8FD467D7}"/>
              </a:ext>
            </a:extLst>
          </p:cNvPr>
          <p:cNvSpPr txBox="1"/>
          <p:nvPr/>
        </p:nvSpPr>
        <p:spPr>
          <a:xfrm>
            <a:off x="313121" y="2101216"/>
            <a:ext cx="10645163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Various mitigation strategies are being examined: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500" dirty="0">
                <a:solidFill>
                  <a:schemeClr val="tx2"/>
                </a:solidFill>
              </a:rPr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 solutions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 new magnet design or implementation of a cooling system </a:t>
            </a:r>
            <a:endParaRPr lang="en-GB" sz="1500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7EC636-D57C-6675-6E87-ECD484E647FD}"/>
              </a:ext>
            </a:extLst>
          </p:cNvPr>
          <p:cNvSpPr txBox="1"/>
          <p:nvPr/>
        </p:nvSpPr>
        <p:spPr>
          <a:xfrm>
            <a:off x="313121" y="2695255"/>
            <a:ext cx="108671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offset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 Power losses expected to be halved by 22mm beam offset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1C0771D-27A5-0215-991D-42344BBBB967}"/>
                  </a:ext>
                </a:extLst>
              </p:cNvPr>
              <p:cNvSpPr txBox="1"/>
              <p:nvPr/>
            </p:nvSpPr>
            <p:spPr>
              <a:xfrm>
                <a:off x="407988" y="3356975"/>
                <a:ext cx="8736012" cy="15551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600" b="1" dirty="0"/>
                  <a:t>Tests</a:t>
                </a:r>
                <a:r>
                  <a:rPr lang="en-GB" sz="1600" dirty="0">
                    <a:solidFill>
                      <a:schemeClr val="tx2"/>
                    </a:solidFill>
                  </a:rPr>
                  <a:t> performed in 2024 </a:t>
                </a:r>
                <a:r>
                  <a:rPr lang="en-GB" sz="1600" b="1" dirty="0"/>
                  <a:t>proved the effectiveness of beam offset solution</a:t>
                </a:r>
                <a:r>
                  <a:rPr lang="en-GB" sz="1600" dirty="0"/>
                  <a:t>: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500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chemeClr val="tx2"/>
                    </a:solidFill>
                  </a:rPr>
                  <a:t>17mm bump used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chemeClr val="tx2"/>
                    </a:solidFill>
                  </a:rPr>
                  <a:t>Required 10h stable beam conditions (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GB" sz="15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sz="150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5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𝑑𝑇</m:t>
                            </m:r>
                          </m:num>
                          <m:den>
                            <m:r>
                              <a:rPr lang="en-US" sz="15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sz="15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=0.4</m:t>
                        </m:r>
                        <m:r>
                          <a:rPr lang="en-US" sz="15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  <m:r>
                          <a:rPr lang="en-US" sz="15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5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</m:box>
                    <m:r>
                      <a:rPr lang="en-US" sz="15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500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Bump only possible at flat bottom energy</a:t>
                </a:r>
                <a:r>
                  <a:rPr lang="en-GB" sz="1500" dirty="0">
                    <a:solidFill>
                      <a:schemeClr val="tx2"/>
                    </a:solidFill>
                  </a:rPr>
                  <a:t>, due to limited SPS corrector strength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Complementary magnet re-alignment needed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1C0771D-27A5-0215-991D-42344BBBB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3356975"/>
                <a:ext cx="8736012" cy="1555169"/>
              </a:xfrm>
              <a:prstGeom prst="rect">
                <a:avLst/>
              </a:prstGeom>
              <a:blipFill>
                <a:blip r:embed="rId3"/>
                <a:stretch>
                  <a:fillRect l="-1326" t="-43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B53AF49-FF8A-7683-42DF-CEB9B9E14928}"/>
              </a:ext>
            </a:extLst>
          </p:cNvPr>
          <p:cNvSpPr txBox="1"/>
          <p:nvPr/>
        </p:nvSpPr>
        <p:spPr>
          <a:xfrm>
            <a:off x="10451061" y="6054885"/>
            <a:ext cx="190823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u="sng" dirty="0"/>
              <a:t>Courtesy of C. Zannini</a:t>
            </a:r>
            <a:endParaRPr lang="en-GB" sz="1000" u="sng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4B826BE9-5958-D35C-C328-E11AC3EC2E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7544DB1E-6C8B-8D7D-DE5D-882107FCB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ABB6D9-FFFC-8FB0-AE46-3F914805FF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047" y="4244936"/>
            <a:ext cx="3390070" cy="18292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7C58246-31E6-61EC-703B-06BF5DB077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4126" y="2310352"/>
            <a:ext cx="3201680" cy="2002338"/>
          </a:xfrm>
          <a:prstGeom prst="rect">
            <a:avLst/>
          </a:prstGeom>
        </p:spPr>
      </p:pic>
      <p:pic>
        <p:nvPicPr>
          <p:cNvPr id="16" name="Picture 1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BBD5FFD-18B6-882A-B16F-7089C9775E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973" y="706256"/>
            <a:ext cx="2591084" cy="172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74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6ABB6D9-FFFC-8FB0-AE46-3F914805FF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047" y="4244936"/>
            <a:ext cx="3390070" cy="182922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D6C4E03-3B4F-73F8-2746-28654FDF88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4126" y="2310352"/>
            <a:ext cx="3201680" cy="200233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732E9-55AC-1625-4FDA-05538BA1F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E07D34E-ECA8-C73D-DC88-00728A76C1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SPS / MKP-S limitations and performance improvement studies </a:t>
            </a: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F9CBA1-7D0A-30A8-F2B4-964CB0F9A6D6}"/>
              </a:ext>
            </a:extLst>
          </p:cNvPr>
          <p:cNvSpPr txBox="1"/>
          <p:nvPr/>
        </p:nvSpPr>
        <p:spPr>
          <a:xfrm>
            <a:off x="313123" y="906463"/>
            <a:ext cx="1160481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Observed MKP-S heating since low-impedance MKP-L installation</a:t>
            </a:r>
            <a:r>
              <a:rPr lang="en-GB" sz="1600" b="1" dirty="0">
                <a:solidFill>
                  <a:schemeClr val="tx2"/>
                </a:solidFill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500" b="1" dirty="0">
              <a:solidFill>
                <a:schemeClr val="tx2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physics operations not affected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limited the duty cycle of the 2024 scrubbing run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It poses potential risks to magnet integrity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4D157F-EDF1-2588-966A-114E8FD467D7}"/>
              </a:ext>
            </a:extLst>
          </p:cNvPr>
          <p:cNvSpPr txBox="1"/>
          <p:nvPr/>
        </p:nvSpPr>
        <p:spPr>
          <a:xfrm>
            <a:off x="313121" y="2101216"/>
            <a:ext cx="10645163" cy="6617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Various mitigation strategies are being examined: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500" dirty="0">
                <a:solidFill>
                  <a:schemeClr val="tx2"/>
                </a:solidFill>
              </a:rPr>
              <a:t>.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 solutions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 new magnet design or implementation of a cooling system </a:t>
            </a:r>
            <a:endParaRPr lang="en-GB" sz="1500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7EC636-D57C-6675-6E87-ECD484E647FD}"/>
              </a:ext>
            </a:extLst>
          </p:cNvPr>
          <p:cNvSpPr txBox="1"/>
          <p:nvPr/>
        </p:nvSpPr>
        <p:spPr>
          <a:xfrm>
            <a:off x="313121" y="2695255"/>
            <a:ext cx="108671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offset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 Power losses expected to be halved by 22mm beam offset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1C0771D-27A5-0215-991D-42344BBBB967}"/>
                  </a:ext>
                </a:extLst>
              </p:cNvPr>
              <p:cNvSpPr txBox="1"/>
              <p:nvPr/>
            </p:nvSpPr>
            <p:spPr>
              <a:xfrm>
                <a:off x="407988" y="3356975"/>
                <a:ext cx="8736012" cy="15551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600" b="1" dirty="0"/>
                  <a:t>Tests</a:t>
                </a:r>
                <a:r>
                  <a:rPr lang="en-GB" sz="1600" dirty="0">
                    <a:solidFill>
                      <a:schemeClr val="tx2"/>
                    </a:solidFill>
                  </a:rPr>
                  <a:t> performed in 2024 </a:t>
                </a:r>
                <a:r>
                  <a:rPr lang="en-GB" sz="1600" b="1" dirty="0"/>
                  <a:t>proved the effectiveness of beam offset solution</a:t>
                </a:r>
                <a:r>
                  <a:rPr lang="en-GB" sz="1600" dirty="0"/>
                  <a:t>: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500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chemeClr val="tx2"/>
                    </a:solidFill>
                  </a:rPr>
                  <a:t>17mm bump used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chemeClr val="tx2"/>
                    </a:solidFill>
                  </a:rPr>
                  <a:t>Required 10h stable beam conditions (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GB" sz="15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sz="150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5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𝑑𝑇</m:t>
                            </m:r>
                          </m:num>
                          <m:den>
                            <m:r>
                              <a:rPr lang="en-US" sz="15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sz="15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=0.4</m:t>
                        </m:r>
                        <m:r>
                          <a:rPr lang="en-US" sz="15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℃</m:t>
                        </m:r>
                        <m:r>
                          <a:rPr lang="en-US" sz="15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15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</m:box>
                    <m:r>
                      <a:rPr lang="en-US" sz="15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500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Bump only possible at flat bottom energy</a:t>
                </a:r>
                <a:r>
                  <a:rPr lang="en-GB" sz="1500" dirty="0">
                    <a:solidFill>
                      <a:schemeClr val="tx2"/>
                    </a:solidFill>
                  </a:rPr>
                  <a:t>, due to limited SPS corrector strength</a:t>
                </a:r>
              </a:p>
              <a:p>
                <a:pPr marL="742950" lvl="1" indent="-285750">
                  <a:buFont typeface="Wingdings" panose="05000000000000000000" pitchFamily="2" charset="2"/>
                  <a:buChar char="§"/>
                </a:pPr>
                <a:r>
                  <a:rPr lang="en-GB" sz="15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Complementary magnet re-alignment needed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1C0771D-27A5-0215-991D-42344BBBB9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3356975"/>
                <a:ext cx="8736012" cy="1555169"/>
              </a:xfrm>
              <a:prstGeom prst="rect">
                <a:avLst/>
              </a:prstGeom>
              <a:blipFill>
                <a:blip r:embed="rId5"/>
                <a:stretch>
                  <a:fillRect l="-1326" t="-43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BB53AF49-FF8A-7683-42DF-CEB9B9E14928}"/>
              </a:ext>
            </a:extLst>
          </p:cNvPr>
          <p:cNvSpPr txBox="1"/>
          <p:nvPr/>
        </p:nvSpPr>
        <p:spPr>
          <a:xfrm>
            <a:off x="10451061" y="6054885"/>
            <a:ext cx="190823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u="sng" dirty="0"/>
              <a:t>Courtesy of C. Zannini</a:t>
            </a:r>
            <a:endParaRPr lang="en-GB" sz="1000" u="sng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26DE5A-BE71-6B50-6ADA-D9CD9C1D4885}"/>
              </a:ext>
            </a:extLst>
          </p:cNvPr>
          <p:cNvSpPr txBox="1"/>
          <p:nvPr/>
        </p:nvSpPr>
        <p:spPr>
          <a:xfrm>
            <a:off x="356971" y="4886864"/>
            <a:ext cx="617796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Only 5mm re-alignment possible without venting the sector: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tx2"/>
                </a:solidFill>
              </a:rPr>
              <a:t>Aperture studies still pending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tx2"/>
                </a:solidFill>
              </a:rPr>
              <a:t>Investigate possibility of realignment during LS3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Dedicated scrubbing of both MKP and newly installed MKDH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8E13F38-26D9-87F3-A498-F33C5F9918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FC0E05D-85B5-E4CA-9A8F-6591FC0DA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pic>
        <p:nvPicPr>
          <p:cNvPr id="14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998076F-34E7-B73F-5E49-C79AA3FBE7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973" y="706256"/>
            <a:ext cx="2591084" cy="172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295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12853-16D9-FC1C-5970-DF7F9FFC0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318923"/>
            <a:ext cx="11376025" cy="62653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FEFB4-DDBC-4B3E-024F-11CDD1A0DE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BD2E2-26A4-3BE4-EC7B-F26666314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180F8-E0AE-63ED-B31F-2E3888F07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2</a:t>
            </a:fld>
            <a:endParaRPr lang="en-GB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98898CF-CDC9-61CF-A0FB-1F98709EC71A}"/>
              </a:ext>
            </a:extLst>
          </p:cNvPr>
          <p:cNvSpPr txBox="1">
            <a:spLocks/>
          </p:cNvSpPr>
          <p:nvPr/>
        </p:nvSpPr>
        <p:spPr>
          <a:xfrm>
            <a:off x="587829" y="1089388"/>
            <a:ext cx="11124924" cy="50157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sz="1500" dirty="0"/>
              <a:t>Operational insights</a:t>
            </a:r>
          </a:p>
          <a:p>
            <a:pPr marL="781200" lvl="1" indent="-457200">
              <a:spcBef>
                <a:spcPts val="200"/>
              </a:spcBef>
              <a:spcAft>
                <a:spcPts val="500"/>
              </a:spcAft>
            </a:pPr>
            <a:r>
              <a:rPr lang="en-GB" sz="1500" dirty="0"/>
              <a:t>2024 ABT equipment operation </a:t>
            </a:r>
          </a:p>
          <a:p>
            <a:pPr marL="781200" lvl="1" indent="-457200">
              <a:spcBef>
                <a:spcPts val="200"/>
              </a:spcBef>
              <a:spcAft>
                <a:spcPts val="500"/>
              </a:spcAft>
            </a:pPr>
            <a:r>
              <a:rPr lang="en-GB" sz="1500" dirty="0">
                <a:solidFill>
                  <a:srgbClr val="363636"/>
                </a:solidFill>
              </a:rPr>
              <a:t>2024 operational experience: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rgbClr val="363636"/>
                </a:solidFill>
              </a:rPr>
              <a:t>KFA71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rgbClr val="363636"/>
                </a:solidFill>
              </a:rPr>
              <a:t>KFA14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rgbClr val="363636"/>
                </a:solidFill>
              </a:rPr>
              <a:t>MKP-L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rgbClr val="363636"/>
                </a:solidFill>
              </a:rPr>
              <a:t>MKI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500" dirty="0"/>
              <a:t>Looking forward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/>
              <a:t>MKP-S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/>
              <a:t>MKDH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/>
              <a:t>AC dipole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5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576775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194896-E2C8-CA26-4ED1-C8182620F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D03F5AF-D707-AE17-0866-3787F4BF67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SPS / MKDH limitations and performance improvement studies </a:t>
            </a: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A87DEC-0B4E-DD6A-23E0-9940A4696F3D}"/>
              </a:ext>
            </a:extLst>
          </p:cNvPr>
          <p:cNvSpPr txBox="1"/>
          <p:nvPr/>
        </p:nvSpPr>
        <p:spPr>
          <a:xfrm>
            <a:off x="407987" y="949004"/>
            <a:ext cx="71461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tx2"/>
                </a:solidFill>
                <a:effectLst/>
                <a:latin typeface="+mj-lt"/>
              </a:rPr>
              <a:t>Three dump kicker magnets used for sweeping SPS particles on TIDVG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FBF30B-52FF-90F2-7874-8EA2DE897C37}"/>
              </a:ext>
            </a:extLst>
          </p:cNvPr>
          <p:cNvSpPr txBox="1"/>
          <p:nvPr/>
        </p:nvSpPr>
        <p:spPr>
          <a:xfrm>
            <a:off x="297755" y="1307686"/>
            <a:ext cx="10321579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From 2023 operation experience:</a:t>
            </a:r>
          </a:p>
          <a:p>
            <a:pPr algn="l"/>
            <a:endParaRPr lang="en-US" sz="500" b="1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beam conditioning and vacuum interlocks limiting LIU beam intensity reach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Significant missing kick from two magnets due to eddy currents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500" dirty="0">
                <a:solidFill>
                  <a:srgbClr val="363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ok for TIDVG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Raised concern about blocking time in case of accident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: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~7 weeks, including ~10days of beam conditioning (assuming 50% availability)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tx2"/>
              </a:solidFill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6002D72-7659-CB99-E3BF-BAD8DE0A4E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19F834B-14D7-F628-272C-77FABE22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80088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194896-E2C8-CA26-4ED1-C8182620F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D03F5AF-D707-AE17-0866-3787F4BF67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SPS / MKDH limitations and performance improvement studies </a:t>
            </a: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A87DEC-0B4E-DD6A-23E0-9940A4696F3D}"/>
              </a:ext>
            </a:extLst>
          </p:cNvPr>
          <p:cNvSpPr txBox="1"/>
          <p:nvPr/>
        </p:nvSpPr>
        <p:spPr>
          <a:xfrm>
            <a:off x="407987" y="949004"/>
            <a:ext cx="71461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tx2"/>
                </a:solidFill>
                <a:effectLst/>
                <a:latin typeface="+mj-lt"/>
              </a:rPr>
              <a:t>Three dump kicker magnets used for sweeping SPS particles on TIDVG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FBF30B-52FF-90F2-7874-8EA2DE897C37}"/>
              </a:ext>
            </a:extLst>
          </p:cNvPr>
          <p:cNvSpPr txBox="1"/>
          <p:nvPr/>
        </p:nvSpPr>
        <p:spPr>
          <a:xfrm>
            <a:off x="297756" y="1307686"/>
            <a:ext cx="8214506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From 2023 operation experience:</a:t>
            </a:r>
          </a:p>
          <a:p>
            <a:pPr algn="l"/>
            <a:endParaRPr lang="en-US" sz="500" b="1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beam conditioning and vacuum interlocks limiting LIU beam intensity reach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Significant missing kick from two magnets due to eddy currents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500" dirty="0">
                <a:solidFill>
                  <a:srgbClr val="363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ok for TIDVG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Raised concern about blocking time in case of accident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: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~7 weeks, including ~10days of beam conditioning (assuming 50% availability)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tx2"/>
              </a:solidFill>
            </a:endParaRPr>
          </a:p>
        </p:txBody>
      </p:sp>
      <p:pic>
        <p:nvPicPr>
          <p:cNvPr id="3" name="Picture 2" descr="A blue rectangular object with a metal object in the middle&#10;&#10;Description automatically generated with medium confidence">
            <a:extLst>
              <a:ext uri="{FF2B5EF4-FFF2-40B4-BE49-F238E27FC236}">
                <a16:creationId xmlns:a16="http://schemas.microsoft.com/office/drawing/2014/main" id="{3374FE12-E7F3-EAA0-C7D7-011973805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262" y="3007685"/>
            <a:ext cx="3679739" cy="12985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53B9BD-D646-0036-109B-EEAF8027A7D1}"/>
              </a:ext>
            </a:extLst>
          </p:cNvPr>
          <p:cNvSpPr txBox="1"/>
          <p:nvPr/>
        </p:nvSpPr>
        <p:spPr>
          <a:xfrm>
            <a:off x="297755" y="2967651"/>
            <a:ext cx="11448051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/>
              <a:t>A mitigation strategy is being examined: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500" b="1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2"/>
                </a:solidFill>
              </a:rPr>
              <a:t>Installation of a coated chamber to improve vacuum performance: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 coating </a:t>
            </a:r>
            <a:r>
              <a:rPr lang="en-US" sz="1400" dirty="0">
                <a:solidFill>
                  <a:schemeClr val="tx2"/>
                </a:solidFill>
              </a:rPr>
              <a:t>for beam impedance reduction </a:t>
            </a: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already tested and validated in LBDS-MKD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coating </a:t>
            </a:r>
            <a:r>
              <a:rPr lang="en-US" sz="1400" dirty="0">
                <a:solidFill>
                  <a:schemeClr val="tx2"/>
                </a:solidFill>
              </a:rPr>
              <a:t>for SEY reduction </a:t>
            </a: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already tested and validated in MKP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2"/>
                </a:solidFill>
                <a:sym typeface="Wingdings" panose="05000000000000000000" pitchFamily="2" charset="2"/>
              </a:rPr>
              <a:t>Replace weaker magnets with lower-eddy current ones: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5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They can be operated at lower voltage 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improvement of HV and vacuum performance as well as relaxed vacuum interlock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GB" sz="1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6002D72-7659-CB99-E3BF-BAD8DE0A4E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19F834B-14D7-F628-272C-77FABE22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E2FC1F-F898-68C2-380F-EFFA550035AA}"/>
              </a:ext>
            </a:extLst>
          </p:cNvPr>
          <p:cNvSpPr txBox="1"/>
          <p:nvPr/>
        </p:nvSpPr>
        <p:spPr>
          <a:xfrm>
            <a:off x="9552689" y="2792241"/>
            <a:ext cx="38098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Upgraded MKDH design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5593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194896-E2C8-CA26-4ED1-C8182620F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D03F5AF-D707-AE17-0866-3787F4BF67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SPS / MKDH limitations and performance improvement studies </a:t>
            </a: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A87DEC-0B4E-DD6A-23E0-9940A4696F3D}"/>
              </a:ext>
            </a:extLst>
          </p:cNvPr>
          <p:cNvSpPr txBox="1"/>
          <p:nvPr/>
        </p:nvSpPr>
        <p:spPr>
          <a:xfrm>
            <a:off x="407987" y="949004"/>
            <a:ext cx="71461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tx2"/>
                </a:solidFill>
                <a:effectLst/>
                <a:latin typeface="+mj-lt"/>
              </a:rPr>
              <a:t>Three dump kicker magnets used for sweeping SPS particles on TIDVG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FBF30B-52FF-90F2-7874-8EA2DE897C37}"/>
              </a:ext>
            </a:extLst>
          </p:cNvPr>
          <p:cNvSpPr txBox="1"/>
          <p:nvPr/>
        </p:nvSpPr>
        <p:spPr>
          <a:xfrm>
            <a:off x="297756" y="1307686"/>
            <a:ext cx="8214506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From 2023 operation experience:</a:t>
            </a:r>
          </a:p>
          <a:p>
            <a:pPr algn="l"/>
            <a:endParaRPr lang="en-US" sz="500" b="1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beam conditioning and vacuum interlocks limiting LIU beam intensity reach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Significant missing kick from two magnets due to eddy currents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500" dirty="0">
                <a:solidFill>
                  <a:srgbClr val="363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ok for TIDVG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Raised concern about blocking time in case of accident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: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~7 weeks, including ~10days of beam conditioning (assuming 50% availability)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tx2"/>
              </a:solidFill>
            </a:endParaRPr>
          </a:p>
        </p:txBody>
      </p:sp>
      <p:pic>
        <p:nvPicPr>
          <p:cNvPr id="3" name="Picture 2" descr="A blue rectangular object with a metal object in the middle&#10;&#10;Description automatically generated with medium confidence">
            <a:extLst>
              <a:ext uri="{FF2B5EF4-FFF2-40B4-BE49-F238E27FC236}">
                <a16:creationId xmlns:a16="http://schemas.microsoft.com/office/drawing/2014/main" id="{3374FE12-E7F3-EAA0-C7D7-011973805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262" y="3007685"/>
            <a:ext cx="3679739" cy="12985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B53B9BD-D646-0036-109B-EEAF8027A7D1}"/>
              </a:ext>
            </a:extLst>
          </p:cNvPr>
          <p:cNvSpPr txBox="1"/>
          <p:nvPr/>
        </p:nvSpPr>
        <p:spPr>
          <a:xfrm>
            <a:off x="297755" y="2967651"/>
            <a:ext cx="11448051" cy="349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/>
              <a:t>A mitigation strategy is being examined: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500" b="1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2"/>
                </a:solidFill>
              </a:rPr>
              <a:t>Installation of a coated chamber to improve vacuum performance: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 coating </a:t>
            </a:r>
            <a:r>
              <a:rPr lang="en-US" sz="1400" dirty="0">
                <a:solidFill>
                  <a:schemeClr val="tx2"/>
                </a:solidFill>
              </a:rPr>
              <a:t>for beam impedance reduction </a:t>
            </a: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already tested and validated in LBDS-MKD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coating </a:t>
            </a:r>
            <a:r>
              <a:rPr lang="en-US" sz="1400" dirty="0">
                <a:solidFill>
                  <a:schemeClr val="tx2"/>
                </a:solidFill>
              </a:rPr>
              <a:t>for SEY reduction </a:t>
            </a: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already tested and validated in MKP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2"/>
                </a:solidFill>
                <a:sym typeface="Wingdings" panose="05000000000000000000" pitchFamily="2" charset="2"/>
              </a:rPr>
              <a:t>Replace weaker magnets with lower-eddy current ones: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5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They can be operated at lower voltage 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improvement of HV and vacuum performance as well as relaxed vacuum interlock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GB" sz="1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Feasibility study ongoing: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5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Beam aperture check for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all beams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Magnets have different apertures: ongoing compatibility check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Ongoing beam impedance simulations and tests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6002D72-7659-CB99-E3BF-BAD8DE0A4E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19F834B-14D7-F628-272C-77FABE22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94B506-10AA-56E2-E606-65C563DEB599}"/>
              </a:ext>
            </a:extLst>
          </p:cNvPr>
          <p:cNvSpPr txBox="1"/>
          <p:nvPr/>
        </p:nvSpPr>
        <p:spPr>
          <a:xfrm>
            <a:off x="9552689" y="2792241"/>
            <a:ext cx="38098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Upgraded MKDH design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82408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B53B9BD-D646-0036-109B-EEAF8027A7D1}"/>
              </a:ext>
            </a:extLst>
          </p:cNvPr>
          <p:cNvSpPr txBox="1"/>
          <p:nvPr/>
        </p:nvSpPr>
        <p:spPr>
          <a:xfrm>
            <a:off x="297755" y="2967651"/>
            <a:ext cx="11448051" cy="349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/>
              <a:t>A mitigation strategy is being examined: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500" b="1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2"/>
                </a:solidFill>
              </a:rPr>
              <a:t>Installation of a coated chamber to improve vacuum performance: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 coating </a:t>
            </a:r>
            <a:r>
              <a:rPr lang="en-US" sz="1400" dirty="0">
                <a:solidFill>
                  <a:schemeClr val="tx2"/>
                </a:solidFill>
              </a:rPr>
              <a:t>for beam impedance reduction </a:t>
            </a: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already tested and validated in LBDS-MKD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coating </a:t>
            </a:r>
            <a:r>
              <a:rPr lang="en-US" sz="1400" dirty="0">
                <a:solidFill>
                  <a:schemeClr val="tx2"/>
                </a:solidFill>
              </a:rPr>
              <a:t>for SEY reduction </a:t>
            </a:r>
            <a:r>
              <a:rPr lang="en-US" sz="14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already tested and validated in MKP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2"/>
                </a:solidFill>
                <a:sym typeface="Wingdings" panose="05000000000000000000" pitchFamily="2" charset="2"/>
              </a:rPr>
              <a:t>Replace weaker magnets with lower-eddy current ones: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5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They can be operated at lower voltage 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improvement of HV and vacuum performance as well as relaxed vacuum interlock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GB" sz="1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Feasibility study ongoing: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5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Beam aperture check for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all beams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Magnets have different apertures: ongoing compatibility check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Ongoing beam impedance simulations and tests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</p:txBody>
      </p:sp>
      <p:sp>
        <p:nvSpPr>
          <p:cNvPr id="11" name="Arrow: Chevron 10">
            <a:extLst>
              <a:ext uri="{FF2B5EF4-FFF2-40B4-BE49-F238E27FC236}">
                <a16:creationId xmlns:a16="http://schemas.microsoft.com/office/drawing/2014/main" id="{24482071-74D3-72EE-4D09-2114989A4C80}"/>
              </a:ext>
            </a:extLst>
          </p:cNvPr>
          <p:cNvSpPr/>
          <p:nvPr/>
        </p:nvSpPr>
        <p:spPr>
          <a:xfrm>
            <a:off x="7081838" y="5045149"/>
            <a:ext cx="4359688" cy="209790"/>
          </a:xfrm>
          <a:prstGeom prst="chevron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5DC8B56-51AF-82C2-B04F-BC12C8638B3C}"/>
              </a:ext>
            </a:extLst>
          </p:cNvPr>
          <p:cNvSpPr/>
          <p:nvPr/>
        </p:nvSpPr>
        <p:spPr>
          <a:xfrm>
            <a:off x="9048748" y="5073857"/>
            <a:ext cx="687511" cy="1498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194896-E2C8-CA26-4ED1-C8182620F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D03F5AF-D707-AE17-0866-3787F4BF677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SPS / MKDH limitations and performance improvement studies </a:t>
            </a: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A87DEC-0B4E-DD6A-23E0-9940A4696F3D}"/>
              </a:ext>
            </a:extLst>
          </p:cNvPr>
          <p:cNvSpPr txBox="1"/>
          <p:nvPr/>
        </p:nvSpPr>
        <p:spPr>
          <a:xfrm>
            <a:off x="407987" y="949004"/>
            <a:ext cx="71461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i="0" u="none" strike="noStrike" dirty="0">
                <a:solidFill>
                  <a:schemeClr val="tx2"/>
                </a:solidFill>
                <a:effectLst/>
                <a:latin typeface="+mj-lt"/>
              </a:rPr>
              <a:t>Three dump kicker magnets used for sweeping SPS particles on TIDVG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FBF30B-52FF-90F2-7874-8EA2DE897C37}"/>
              </a:ext>
            </a:extLst>
          </p:cNvPr>
          <p:cNvSpPr txBox="1"/>
          <p:nvPr/>
        </p:nvSpPr>
        <p:spPr>
          <a:xfrm>
            <a:off x="297756" y="1307686"/>
            <a:ext cx="8214506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From 2023 operation experience:</a:t>
            </a:r>
          </a:p>
          <a:p>
            <a:pPr algn="l"/>
            <a:endParaRPr lang="en-US" sz="500" b="1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beam conditioning and vacuum interlocks limiting LIU beam intensity reach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Significant missing kick from two magnets due to eddy currents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500" dirty="0">
                <a:solidFill>
                  <a:srgbClr val="363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ok for TIDVG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Raised concern about blocking time in case of accident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: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~7 weeks, including ~10days of beam conditioning (assuming 50% availability)</a:t>
            </a:r>
          </a:p>
          <a:p>
            <a:pPr lvl="1"/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tx2"/>
              </a:solidFill>
            </a:endParaRPr>
          </a:p>
        </p:txBody>
      </p:sp>
      <p:pic>
        <p:nvPicPr>
          <p:cNvPr id="3" name="Picture 2" descr="A blue rectangular object with a metal object in the middle&#10;&#10;Description automatically generated with medium confidence">
            <a:extLst>
              <a:ext uri="{FF2B5EF4-FFF2-40B4-BE49-F238E27FC236}">
                <a16:creationId xmlns:a16="http://schemas.microsoft.com/office/drawing/2014/main" id="{3374FE12-E7F3-EAA0-C7D7-0119738050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262" y="3007685"/>
            <a:ext cx="3679739" cy="1298535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6002D72-7659-CB99-E3BF-BAD8DE0A4E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19F834B-14D7-F628-272C-77FABE22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A02069F-E9D1-8071-B440-3EDDEE51DE20}"/>
              </a:ext>
            </a:extLst>
          </p:cNvPr>
          <p:cNvSpPr txBox="1"/>
          <p:nvPr/>
        </p:nvSpPr>
        <p:spPr>
          <a:xfrm>
            <a:off x="7090350" y="4863063"/>
            <a:ext cx="6538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2024</a:t>
            </a:r>
            <a:endParaRPr lang="en-GB" sz="1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F48DE7-96C7-2E6B-F9B0-A2AFAB25F086}"/>
              </a:ext>
            </a:extLst>
          </p:cNvPr>
          <p:cNvSpPr txBox="1"/>
          <p:nvPr/>
        </p:nvSpPr>
        <p:spPr>
          <a:xfrm>
            <a:off x="8306670" y="4874234"/>
            <a:ext cx="6538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2025</a:t>
            </a:r>
            <a:endParaRPr lang="en-GB" sz="12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8719B0-D4A8-27DD-A9DC-CBA79B119E34}"/>
              </a:ext>
            </a:extLst>
          </p:cNvPr>
          <p:cNvSpPr txBox="1"/>
          <p:nvPr/>
        </p:nvSpPr>
        <p:spPr>
          <a:xfrm>
            <a:off x="9501972" y="4865591"/>
            <a:ext cx="65387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2026</a:t>
            </a:r>
            <a:endParaRPr lang="en-GB" sz="12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2B91F5-BDB9-DEC7-A380-D4D3D9D21356}"/>
              </a:ext>
            </a:extLst>
          </p:cNvPr>
          <p:cNvSpPr txBox="1"/>
          <p:nvPr/>
        </p:nvSpPr>
        <p:spPr>
          <a:xfrm>
            <a:off x="10601683" y="4868523"/>
            <a:ext cx="8398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/>
              <a:t>2027</a:t>
            </a:r>
            <a:endParaRPr lang="en-GB" sz="12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BBF6543-A390-EA00-315B-C4F164C4CD34}"/>
              </a:ext>
            </a:extLst>
          </p:cNvPr>
          <p:cNvSpPr txBox="1"/>
          <p:nvPr/>
        </p:nvSpPr>
        <p:spPr>
          <a:xfrm>
            <a:off x="7128224" y="5374190"/>
            <a:ext cx="195360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b="1" dirty="0">
                <a:solidFill>
                  <a:srgbClr val="79A2FF"/>
                </a:solidFill>
              </a:rPr>
              <a:t>Q1 ’25 Feasibility studies</a:t>
            </a:r>
            <a:endParaRPr lang="en-GB" sz="1050" b="1" dirty="0">
              <a:solidFill>
                <a:srgbClr val="79A2FF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334A3F0-99DB-9370-25D3-3F2F7A9F4A72}"/>
              </a:ext>
            </a:extLst>
          </p:cNvPr>
          <p:cNvCxnSpPr>
            <a:cxnSpLocks/>
          </p:cNvCxnSpPr>
          <p:nvPr/>
        </p:nvCxnSpPr>
        <p:spPr>
          <a:xfrm>
            <a:off x="8806320" y="5174321"/>
            <a:ext cx="0" cy="331129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3975659-76C4-CF3B-A2DF-26271469D39D}"/>
              </a:ext>
            </a:extLst>
          </p:cNvPr>
          <p:cNvSpPr txBox="1"/>
          <p:nvPr/>
        </p:nvSpPr>
        <p:spPr>
          <a:xfrm>
            <a:off x="7632811" y="5815012"/>
            <a:ext cx="253035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b="1" dirty="0">
                <a:solidFill>
                  <a:srgbClr val="79A2FF"/>
                </a:solidFill>
              </a:rPr>
              <a:t>Q1 ’26 Chambers manufacturing</a:t>
            </a:r>
            <a:endParaRPr lang="en-GB" sz="1050" b="1" dirty="0">
              <a:solidFill>
                <a:srgbClr val="79A2FF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AAE4C92-4DBE-468F-B271-375CD839655B}"/>
              </a:ext>
            </a:extLst>
          </p:cNvPr>
          <p:cNvCxnSpPr>
            <a:cxnSpLocks/>
          </p:cNvCxnSpPr>
          <p:nvPr/>
        </p:nvCxnSpPr>
        <p:spPr>
          <a:xfrm flipH="1">
            <a:off x="9014891" y="5218526"/>
            <a:ext cx="5828" cy="451556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BBF6543-A390-EA00-315B-C4F164C4CD34}"/>
              </a:ext>
            </a:extLst>
          </p:cNvPr>
          <p:cNvSpPr txBox="1"/>
          <p:nvPr/>
        </p:nvSpPr>
        <p:spPr>
          <a:xfrm>
            <a:off x="7707015" y="5589291"/>
            <a:ext cx="1953606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b="1" dirty="0">
                <a:solidFill>
                  <a:srgbClr val="79A2FF"/>
                </a:solidFill>
              </a:rPr>
              <a:t>Q2 ’25 Price inquiry</a:t>
            </a:r>
            <a:endParaRPr lang="en-GB" sz="1050" b="1" dirty="0">
              <a:solidFill>
                <a:srgbClr val="79A2FF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3194F0A-BF2C-649B-6CA3-320EEB63935E}"/>
              </a:ext>
            </a:extLst>
          </p:cNvPr>
          <p:cNvSpPr/>
          <p:nvPr/>
        </p:nvSpPr>
        <p:spPr>
          <a:xfrm>
            <a:off x="8827946" y="5077218"/>
            <a:ext cx="186945" cy="1498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Diamond 13">
            <a:extLst>
              <a:ext uri="{FF2B5EF4-FFF2-40B4-BE49-F238E27FC236}">
                <a16:creationId xmlns:a16="http://schemas.microsoft.com/office/drawing/2014/main" id="{36D1446A-2F99-2505-6966-FEAD19DE66F3}"/>
              </a:ext>
            </a:extLst>
          </p:cNvPr>
          <p:cNvSpPr/>
          <p:nvPr/>
        </p:nvSpPr>
        <p:spPr>
          <a:xfrm>
            <a:off x="8981938" y="5096065"/>
            <a:ext cx="99892" cy="99892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F8B4B5B-FA70-5D60-7212-F112C8928BD0}"/>
              </a:ext>
            </a:extLst>
          </p:cNvPr>
          <p:cNvSpPr/>
          <p:nvPr/>
        </p:nvSpPr>
        <p:spPr>
          <a:xfrm>
            <a:off x="9780158" y="5077218"/>
            <a:ext cx="1201643" cy="14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4935DE0-CF6D-D9D9-CB5F-1DA2CD4B7DF7}"/>
              </a:ext>
            </a:extLst>
          </p:cNvPr>
          <p:cNvCxnSpPr>
            <a:cxnSpLocks/>
          </p:cNvCxnSpPr>
          <p:nvPr/>
        </p:nvCxnSpPr>
        <p:spPr>
          <a:xfrm>
            <a:off x="9758208" y="5125822"/>
            <a:ext cx="0" cy="817778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iamond 12">
            <a:extLst>
              <a:ext uri="{FF2B5EF4-FFF2-40B4-BE49-F238E27FC236}">
                <a16:creationId xmlns:a16="http://schemas.microsoft.com/office/drawing/2014/main" id="{08D7D866-AA88-7E99-9DA2-F6208A84781C}"/>
              </a:ext>
            </a:extLst>
          </p:cNvPr>
          <p:cNvSpPr/>
          <p:nvPr/>
        </p:nvSpPr>
        <p:spPr>
          <a:xfrm>
            <a:off x="9708262" y="5089921"/>
            <a:ext cx="99892" cy="99892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0187A21-BB88-5388-7A9E-DFDFCBF2BC14}"/>
              </a:ext>
            </a:extLst>
          </p:cNvPr>
          <p:cNvSpPr/>
          <p:nvPr/>
        </p:nvSpPr>
        <p:spPr>
          <a:xfrm>
            <a:off x="7753353" y="5074876"/>
            <a:ext cx="1031342" cy="1498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Diamond 11">
            <a:extLst>
              <a:ext uri="{FF2B5EF4-FFF2-40B4-BE49-F238E27FC236}">
                <a16:creationId xmlns:a16="http://schemas.microsoft.com/office/drawing/2014/main" id="{A3DA3020-4242-E8AE-64DB-6376313B45FD}"/>
              </a:ext>
            </a:extLst>
          </p:cNvPr>
          <p:cNvSpPr/>
          <p:nvPr/>
        </p:nvSpPr>
        <p:spPr>
          <a:xfrm>
            <a:off x="8755004" y="5096065"/>
            <a:ext cx="99892" cy="99892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C9AE5E8-05D8-070C-143D-D8D01BA3E774}"/>
              </a:ext>
            </a:extLst>
          </p:cNvPr>
          <p:cNvCxnSpPr>
            <a:cxnSpLocks/>
          </p:cNvCxnSpPr>
          <p:nvPr/>
        </p:nvCxnSpPr>
        <p:spPr>
          <a:xfrm>
            <a:off x="10979164" y="5132258"/>
            <a:ext cx="0" cy="104917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Diamond 48">
            <a:extLst>
              <a:ext uri="{FF2B5EF4-FFF2-40B4-BE49-F238E27FC236}">
                <a16:creationId xmlns:a16="http://schemas.microsoft.com/office/drawing/2014/main" id="{C303C4E4-4715-99A1-EBE6-9694C20D2B3F}"/>
              </a:ext>
            </a:extLst>
          </p:cNvPr>
          <p:cNvSpPr/>
          <p:nvPr/>
        </p:nvSpPr>
        <p:spPr>
          <a:xfrm>
            <a:off x="10929218" y="5096357"/>
            <a:ext cx="99892" cy="99892"/>
          </a:xfrm>
          <a:prstGeom prst="diamon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E0630DD-1618-141E-1D61-82CAD2C8D725}"/>
              </a:ext>
            </a:extLst>
          </p:cNvPr>
          <p:cNvSpPr txBox="1"/>
          <p:nvPr/>
        </p:nvSpPr>
        <p:spPr>
          <a:xfrm>
            <a:off x="9233107" y="6008526"/>
            <a:ext cx="253035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b="1" dirty="0">
                <a:solidFill>
                  <a:srgbClr val="79A2FF"/>
                </a:solidFill>
              </a:rPr>
              <a:t>Q1 ’27 Upgrade of 4 MKDH</a:t>
            </a:r>
            <a:endParaRPr lang="en-GB" sz="1050" b="1" dirty="0">
              <a:solidFill>
                <a:srgbClr val="79A2FF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95BBE3A-300A-C941-C7E5-508B7BE7197D}"/>
              </a:ext>
            </a:extLst>
          </p:cNvPr>
          <p:cNvSpPr txBox="1"/>
          <p:nvPr/>
        </p:nvSpPr>
        <p:spPr>
          <a:xfrm>
            <a:off x="9552689" y="2792241"/>
            <a:ext cx="38098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Upgraded MKDH design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88406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B842DD-DD90-00EC-3097-DA32FDCB1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24</a:t>
            </a:fld>
            <a:endParaRPr lang="en-GB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B3E7324-0D25-5C3B-BC80-0774C73C475C}"/>
              </a:ext>
            </a:extLst>
          </p:cNvPr>
          <p:cNvSpPr txBox="1">
            <a:spLocks/>
          </p:cNvSpPr>
          <p:nvPr/>
        </p:nvSpPr>
        <p:spPr>
          <a:xfrm>
            <a:off x="407988" y="26544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dirty="0"/>
              <a:t>LHC / MKQA spare strategy</a:t>
            </a:r>
            <a:endParaRPr lang="en-GB" sz="3400" u="sng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CC99A30-9B66-412F-C924-8B0A5B6F40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625" y="4203671"/>
            <a:ext cx="2878660" cy="173587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44BE020-A417-F4FD-C7BB-5BD281B96C47}"/>
              </a:ext>
            </a:extLst>
          </p:cNvPr>
          <p:cNvSpPr txBox="1"/>
          <p:nvPr/>
        </p:nvSpPr>
        <p:spPr>
          <a:xfrm>
            <a:off x="320204" y="1799726"/>
            <a:ext cx="8871421" cy="3801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From 2024 operational experience:</a:t>
            </a:r>
          </a:p>
          <a:p>
            <a:pPr algn="l"/>
            <a:endParaRPr lang="en-US" sz="500" b="1" u="sng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accent1"/>
                </a:solidFill>
              </a:rPr>
              <a:t>FPGA failing several times</a:t>
            </a:r>
            <a:r>
              <a:rPr lang="en-US" sz="1600" dirty="0">
                <a:solidFill>
                  <a:schemeClr val="tx2"/>
                </a:solidFill>
              </a:rPr>
              <a:t>, temporarily fixed: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500" dirty="0">
              <a:solidFill>
                <a:schemeClr val="tx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blocking OP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tx2"/>
                </a:solidFill>
              </a:rPr>
              <a:t>20 years old cards </a:t>
            </a:r>
            <a:r>
              <a:rPr lang="en-US" sz="15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500" b="1" dirty="0">
                <a:solidFill>
                  <a:schemeClr val="accent1"/>
                </a:solidFill>
              </a:rPr>
              <a:t>need replacement!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accent1"/>
                </a:solidFill>
              </a:rPr>
              <a:t>Amplifiers failing </a:t>
            </a:r>
            <a:r>
              <a:rPr lang="en-US" sz="1600" dirty="0">
                <a:solidFill>
                  <a:schemeClr val="tx2"/>
                </a:solidFill>
              </a:rPr>
              <a:t>due to aging</a:t>
            </a:r>
            <a:r>
              <a:rPr lang="en-US" sz="1600" b="1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500" b="1" dirty="0">
              <a:solidFill>
                <a:schemeClr val="tx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tx2"/>
                </a:solidFill>
              </a:rPr>
              <a:t>All four spares were used, </a:t>
            </a:r>
            <a:r>
              <a:rPr lang="en-US" sz="1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running out of spare </a:t>
            </a:r>
            <a:r>
              <a:rPr lang="en-US" sz="1500" dirty="0">
                <a:solidFill>
                  <a:schemeClr val="tx2"/>
                </a:solidFill>
              </a:rPr>
              <a:t>during reparation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Amplifiers out of production </a:t>
            </a:r>
            <a:r>
              <a:rPr lang="en-US" sz="1500" dirty="0">
                <a:solidFill>
                  <a:schemeClr val="tx2"/>
                </a:solidFill>
              </a:rPr>
              <a:t>and reparation possible depending on component availability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sz="1500" dirty="0">
              <a:solidFill>
                <a:schemeClr val="tx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C7F4E4-4FEF-A180-01EA-F7943E8B7457}"/>
              </a:ext>
            </a:extLst>
          </p:cNvPr>
          <p:cNvSpPr txBox="1"/>
          <p:nvPr/>
        </p:nvSpPr>
        <p:spPr>
          <a:xfrm>
            <a:off x="271069" y="891452"/>
            <a:ext cx="670832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MKQA is used for measuring beam dynamics parameters  (‘A’ or ‘Q’ mode) and overcome spin resonances (‘</a:t>
            </a:r>
            <a:r>
              <a:rPr lang="en-GB" sz="1700" dirty="0" err="1">
                <a:solidFill>
                  <a:schemeClr val="tx2"/>
                </a:solidFill>
              </a:rPr>
              <a:t>ACdipole</a:t>
            </a:r>
            <a:r>
              <a:rPr lang="en-GB" sz="1700" dirty="0">
                <a:solidFill>
                  <a:schemeClr val="tx2"/>
                </a:solidFill>
              </a:rPr>
              <a:t> mode’)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81F3481-3B08-BA27-6A0A-2CA3F7EBBB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5B2D4FE-54FC-18C8-3A30-F20B0BB83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4308C34-72A9-93F9-1216-C29EA5F162A2}"/>
              </a:ext>
            </a:extLst>
          </p:cNvPr>
          <p:cNvGrpSpPr/>
          <p:nvPr/>
        </p:nvGrpSpPr>
        <p:grpSpPr>
          <a:xfrm>
            <a:off x="7341122" y="1082015"/>
            <a:ext cx="6750649" cy="2654035"/>
            <a:chOff x="6664093" y="638906"/>
            <a:chExt cx="7783323" cy="302502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38CEF0D-340F-812A-870F-EEBF9DE0B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4519"/>
            <a:stretch/>
          </p:blipFill>
          <p:spPr>
            <a:xfrm>
              <a:off x="7194419" y="1488377"/>
              <a:ext cx="4860421" cy="2175552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9E6BA7C-0448-5AA8-21A0-43B790E1BEE5}"/>
                </a:ext>
              </a:extLst>
            </p:cNvPr>
            <p:cNvSpPr/>
            <p:nvPr/>
          </p:nvSpPr>
          <p:spPr>
            <a:xfrm>
              <a:off x="6664093" y="1084492"/>
              <a:ext cx="1714500" cy="403884"/>
            </a:xfrm>
            <a:prstGeom prst="rect">
              <a:avLst/>
            </a:prstGeom>
            <a:noFill/>
            <a:ln w="19050">
              <a:solidFill>
                <a:srgbClr val="36363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1B49D28-BCE9-2CB8-9028-C5E7B00CBE89}"/>
                </a:ext>
              </a:extLst>
            </p:cNvPr>
            <p:cNvSpPr txBox="1"/>
            <p:nvPr/>
          </p:nvSpPr>
          <p:spPr>
            <a:xfrm>
              <a:off x="8351416" y="1008592"/>
              <a:ext cx="6096000" cy="315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rgbClr val="363636"/>
                  </a:solidFill>
                </a:rPr>
                <a:t>ACD FEC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93F0EE8-AD4A-4E2F-F722-4CB056CA1595}"/>
                </a:ext>
              </a:extLst>
            </p:cNvPr>
            <p:cNvSpPr txBox="1"/>
            <p:nvPr/>
          </p:nvSpPr>
          <p:spPr>
            <a:xfrm>
              <a:off x="6664093" y="638906"/>
              <a:ext cx="1756409" cy="2981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GB" sz="11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C2B6160-F4C5-22B4-BEB4-41301CDB9EF5}"/>
                </a:ext>
              </a:extLst>
            </p:cNvPr>
            <p:cNvSpPr txBox="1"/>
            <p:nvPr/>
          </p:nvSpPr>
          <p:spPr>
            <a:xfrm>
              <a:off x="6801253" y="1096316"/>
              <a:ext cx="1440180" cy="3858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accent3"/>
                  </a:solidFill>
                </a:rPr>
                <a:t>FPGA to generate the waveform </a:t>
              </a:r>
              <a:endParaRPr lang="en-GB" sz="1100" b="1" dirty="0">
                <a:solidFill>
                  <a:schemeClr val="accent3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066986C-2F7A-7C2D-F2D4-C8B278819DB9}"/>
                </a:ext>
              </a:extLst>
            </p:cNvPr>
            <p:cNvSpPr txBox="1"/>
            <p:nvPr/>
          </p:nvSpPr>
          <p:spPr>
            <a:xfrm>
              <a:off x="7376227" y="2065150"/>
              <a:ext cx="1044274" cy="3858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accent3"/>
                  </a:solidFill>
                </a:rPr>
                <a:t>18kW amplifiers</a:t>
              </a:r>
              <a:endParaRPr lang="en-GB" sz="11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BED111E-317C-D4B4-9FE3-D4806F6B08C1}"/>
              </a:ext>
            </a:extLst>
          </p:cNvPr>
          <p:cNvSpPr txBox="1"/>
          <p:nvPr/>
        </p:nvSpPr>
        <p:spPr>
          <a:xfrm>
            <a:off x="6773054" y="1608044"/>
            <a:ext cx="6477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settings/state/timing/amplifier control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3CB693-19CB-16F0-9B56-A8A6FC9D9975}"/>
              </a:ext>
            </a:extLst>
          </p:cNvPr>
          <p:cNvSpPr txBox="1"/>
          <p:nvPr/>
        </p:nvSpPr>
        <p:spPr>
          <a:xfrm>
            <a:off x="7801086" y="1111589"/>
            <a:ext cx="38098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Simplified schematics of AC dipole configuration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5ABD65-4930-F530-9958-C4C97E399368}"/>
              </a:ext>
            </a:extLst>
          </p:cNvPr>
          <p:cNvSpPr txBox="1"/>
          <p:nvPr/>
        </p:nvSpPr>
        <p:spPr>
          <a:xfrm>
            <a:off x="9202601" y="3988227"/>
            <a:ext cx="38098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 dipole FEC and power amplifiers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85045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B842DD-DD90-00EC-3097-DA32FDCB1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25</a:t>
            </a:fld>
            <a:endParaRPr lang="en-GB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B3E7324-0D25-5C3B-BC80-0774C73C475C}"/>
              </a:ext>
            </a:extLst>
          </p:cNvPr>
          <p:cNvSpPr txBox="1">
            <a:spLocks/>
          </p:cNvSpPr>
          <p:nvPr/>
        </p:nvSpPr>
        <p:spPr>
          <a:xfrm>
            <a:off x="407988" y="26544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dirty="0"/>
              <a:t>LHC / MKQA spare strategy</a:t>
            </a:r>
            <a:endParaRPr lang="en-GB" sz="3400" u="sng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CC99A30-9B66-412F-C924-8B0A5B6F40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625" y="4203671"/>
            <a:ext cx="2878660" cy="173587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44BE020-A417-F4FD-C7BB-5BD281B96C47}"/>
              </a:ext>
            </a:extLst>
          </p:cNvPr>
          <p:cNvSpPr txBox="1"/>
          <p:nvPr/>
        </p:nvSpPr>
        <p:spPr>
          <a:xfrm>
            <a:off x="320204" y="1799726"/>
            <a:ext cx="8871421" cy="54168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From 2024 operational experience:</a:t>
            </a:r>
          </a:p>
          <a:p>
            <a:pPr algn="l"/>
            <a:endParaRPr lang="en-US" sz="500" b="1" u="sng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accent1"/>
                </a:solidFill>
              </a:rPr>
              <a:t>FPGA failing several times</a:t>
            </a:r>
            <a:r>
              <a:rPr lang="en-US" sz="1600" dirty="0">
                <a:solidFill>
                  <a:schemeClr val="tx2"/>
                </a:solidFill>
              </a:rPr>
              <a:t>, temporarily fixed: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500" dirty="0">
              <a:solidFill>
                <a:schemeClr val="tx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blocking OP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tx2"/>
                </a:solidFill>
              </a:rPr>
              <a:t>20 years old cards </a:t>
            </a:r>
            <a:r>
              <a:rPr lang="en-US" sz="15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US" sz="1500" b="1" dirty="0">
                <a:solidFill>
                  <a:schemeClr val="accent1"/>
                </a:solidFill>
              </a:rPr>
              <a:t>need replacement!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600" b="1" dirty="0">
                <a:solidFill>
                  <a:schemeClr val="accent1"/>
                </a:solidFill>
              </a:rPr>
              <a:t>Amplifiers failing </a:t>
            </a:r>
            <a:r>
              <a:rPr lang="en-US" sz="1600" dirty="0">
                <a:solidFill>
                  <a:schemeClr val="tx2"/>
                </a:solidFill>
              </a:rPr>
              <a:t>due to aging</a:t>
            </a:r>
            <a:r>
              <a:rPr lang="en-US" sz="1600" b="1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500" b="1" dirty="0">
              <a:solidFill>
                <a:schemeClr val="tx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tx2"/>
                </a:solidFill>
              </a:rPr>
              <a:t>All four spares were used, </a:t>
            </a:r>
            <a:r>
              <a:rPr lang="en-US" sz="1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running out of spare </a:t>
            </a:r>
            <a:r>
              <a:rPr lang="en-US" sz="1500" dirty="0">
                <a:solidFill>
                  <a:schemeClr val="tx2"/>
                </a:solidFill>
              </a:rPr>
              <a:t>during reparation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Amplifiers out of production </a:t>
            </a:r>
            <a:r>
              <a:rPr lang="en-US" sz="1500" dirty="0">
                <a:solidFill>
                  <a:schemeClr val="tx2"/>
                </a:solidFill>
              </a:rPr>
              <a:t>and reparation possible depending on component availability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sz="1500" dirty="0">
              <a:solidFill>
                <a:schemeClr val="tx2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r>
              <a:rPr lang="en-US" b="1" u="sng" dirty="0">
                <a:solidFill>
                  <a:schemeClr val="accent1"/>
                </a:solidFill>
              </a:rPr>
              <a:t>Actions</a:t>
            </a:r>
            <a:r>
              <a:rPr lang="en-US" dirty="0">
                <a:solidFill>
                  <a:schemeClr val="tx2"/>
                </a:solidFill>
              </a:rPr>
              <a:t>:</a:t>
            </a:r>
          </a:p>
          <a:p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FPGA design already tested, validated </a:t>
            </a:r>
            <a:r>
              <a:rPr lang="en-US" sz="1600" dirty="0">
                <a:solidFill>
                  <a:schemeClr val="tx2"/>
                </a:solidFill>
              </a:rPr>
              <a:t>and ready for installation (YETS24/25)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Amplifier replacement strategy under definition </a:t>
            </a:r>
            <a:r>
              <a:rPr lang="en-US" sz="1600" dirty="0">
                <a:solidFill>
                  <a:schemeClr val="tx2"/>
                </a:solidFill>
              </a:rPr>
              <a:t>(no equivalent solution available):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2"/>
                </a:solidFill>
              </a:rPr>
              <a:t>Contact with industries ongoing to find possible technical solutions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2"/>
                </a:solidFill>
              </a:rPr>
              <a:t>In house development or outsourcing?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500" dirty="0">
                <a:solidFill>
                  <a:schemeClr val="tx2"/>
                </a:solidFill>
              </a:rPr>
              <a:t>Consolidation planned for LS3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C7F4E4-4FEF-A180-01EA-F7943E8B7457}"/>
              </a:ext>
            </a:extLst>
          </p:cNvPr>
          <p:cNvSpPr txBox="1"/>
          <p:nvPr/>
        </p:nvSpPr>
        <p:spPr>
          <a:xfrm>
            <a:off x="271069" y="891452"/>
            <a:ext cx="670832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MKQA is used for measuring beam dynamics parameters  (‘A’ or ‘Q’ mode) and overcome spin resonances (‘</a:t>
            </a:r>
            <a:r>
              <a:rPr lang="en-GB" sz="1700" dirty="0" err="1">
                <a:solidFill>
                  <a:schemeClr val="tx2"/>
                </a:solidFill>
              </a:rPr>
              <a:t>ACdipole</a:t>
            </a:r>
            <a:r>
              <a:rPr lang="en-GB" sz="1700" dirty="0">
                <a:solidFill>
                  <a:schemeClr val="tx2"/>
                </a:solidFill>
              </a:rPr>
              <a:t> mode’)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81F3481-3B08-BA27-6A0A-2CA3F7EBBB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95B2D4FE-54FC-18C8-3A30-F20B0BB83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4308C34-72A9-93F9-1216-C29EA5F162A2}"/>
              </a:ext>
            </a:extLst>
          </p:cNvPr>
          <p:cNvGrpSpPr/>
          <p:nvPr/>
        </p:nvGrpSpPr>
        <p:grpSpPr>
          <a:xfrm>
            <a:off x="7341122" y="1082015"/>
            <a:ext cx="6750649" cy="2654035"/>
            <a:chOff x="6664093" y="638906"/>
            <a:chExt cx="7783323" cy="3025023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38CEF0D-340F-812A-870F-EEBF9DE0B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4519"/>
            <a:stretch/>
          </p:blipFill>
          <p:spPr>
            <a:xfrm>
              <a:off x="7194419" y="1488377"/>
              <a:ext cx="4860421" cy="2175552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9E6BA7C-0448-5AA8-21A0-43B790E1BEE5}"/>
                </a:ext>
              </a:extLst>
            </p:cNvPr>
            <p:cNvSpPr/>
            <p:nvPr/>
          </p:nvSpPr>
          <p:spPr>
            <a:xfrm>
              <a:off x="6664093" y="1084492"/>
              <a:ext cx="1714500" cy="403884"/>
            </a:xfrm>
            <a:prstGeom prst="rect">
              <a:avLst/>
            </a:prstGeom>
            <a:noFill/>
            <a:ln w="19050">
              <a:solidFill>
                <a:srgbClr val="36363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1B49D28-BCE9-2CB8-9028-C5E7B00CBE89}"/>
                </a:ext>
              </a:extLst>
            </p:cNvPr>
            <p:cNvSpPr txBox="1"/>
            <p:nvPr/>
          </p:nvSpPr>
          <p:spPr>
            <a:xfrm>
              <a:off x="8351416" y="1008592"/>
              <a:ext cx="6096000" cy="3157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b="1" dirty="0">
                  <a:solidFill>
                    <a:srgbClr val="363636"/>
                  </a:solidFill>
                </a:rPr>
                <a:t>ACD FEC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93F0EE8-AD4A-4E2F-F722-4CB056CA1595}"/>
                </a:ext>
              </a:extLst>
            </p:cNvPr>
            <p:cNvSpPr txBox="1"/>
            <p:nvPr/>
          </p:nvSpPr>
          <p:spPr>
            <a:xfrm>
              <a:off x="6664093" y="638906"/>
              <a:ext cx="1756409" cy="2981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endParaRPr lang="en-GB" sz="11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C2B6160-F4C5-22B4-BEB4-41301CDB9EF5}"/>
                </a:ext>
              </a:extLst>
            </p:cNvPr>
            <p:cNvSpPr txBox="1"/>
            <p:nvPr/>
          </p:nvSpPr>
          <p:spPr>
            <a:xfrm>
              <a:off x="6801253" y="1108435"/>
              <a:ext cx="1440180" cy="3858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accent3"/>
                  </a:solidFill>
                </a:rPr>
                <a:t>FPGA to generate the waveform </a:t>
              </a:r>
              <a:endParaRPr lang="en-GB" sz="1100" b="1" dirty="0">
                <a:solidFill>
                  <a:schemeClr val="accent3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066986C-2F7A-7C2D-F2D4-C8B278819DB9}"/>
                </a:ext>
              </a:extLst>
            </p:cNvPr>
            <p:cNvSpPr txBox="1"/>
            <p:nvPr/>
          </p:nvSpPr>
          <p:spPr>
            <a:xfrm>
              <a:off x="7376227" y="2065150"/>
              <a:ext cx="1044274" cy="3858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chemeClr val="accent3"/>
                  </a:solidFill>
                </a:rPr>
                <a:t>18kW amplifiers</a:t>
              </a:r>
              <a:endParaRPr lang="en-GB" sz="11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BED111E-317C-D4B4-9FE3-D4806F6B08C1}"/>
              </a:ext>
            </a:extLst>
          </p:cNvPr>
          <p:cNvSpPr txBox="1"/>
          <p:nvPr/>
        </p:nvSpPr>
        <p:spPr>
          <a:xfrm>
            <a:off x="6773054" y="1608044"/>
            <a:ext cx="6477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settings/state/timing/amplifier control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C3939C-45C3-53B4-116F-5716122E4113}"/>
              </a:ext>
            </a:extLst>
          </p:cNvPr>
          <p:cNvSpPr txBox="1"/>
          <p:nvPr/>
        </p:nvSpPr>
        <p:spPr>
          <a:xfrm>
            <a:off x="7801086" y="1111589"/>
            <a:ext cx="38098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Simplified schematics of AC dipole configuration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54507D-C974-6F4D-B967-A08488E37E45}"/>
              </a:ext>
            </a:extLst>
          </p:cNvPr>
          <p:cNvSpPr txBox="1"/>
          <p:nvPr/>
        </p:nvSpPr>
        <p:spPr>
          <a:xfrm>
            <a:off x="9202601" y="3988227"/>
            <a:ext cx="38098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 dipole FEC and power amplifiers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9366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CEB8C-B4A7-D669-92E5-F57E1F1E7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26</a:t>
            </a:fld>
            <a:endParaRPr lang="en-GB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BED7A867-213C-7FB5-3D30-049098878C14}"/>
              </a:ext>
            </a:extLst>
          </p:cNvPr>
          <p:cNvSpPr txBox="1">
            <a:spLocks/>
          </p:cNvSpPr>
          <p:nvPr/>
        </p:nvSpPr>
        <p:spPr>
          <a:xfrm>
            <a:off x="407988" y="26544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400" dirty="0"/>
              <a:t>Conclusion</a:t>
            </a:r>
            <a:endParaRPr lang="en-GB" sz="3400" u="sng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FA8941F-7B8D-201C-7465-5F3B8822DB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B32D25E-F2E5-C943-D760-9FE35231B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B6715A-F0F1-FFBA-EBF4-A76EB08A7998}"/>
              </a:ext>
            </a:extLst>
          </p:cNvPr>
          <p:cNvSpPr txBox="1"/>
          <p:nvPr/>
        </p:nvSpPr>
        <p:spPr>
          <a:xfrm>
            <a:off x="403201" y="1015277"/>
            <a:ext cx="11385600" cy="54938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Achieved excellent ABT operational performance, with less than 1% unavailability across both injectors and the LHC</a:t>
            </a:r>
          </a:p>
          <a:p>
            <a:pPr algn="just"/>
            <a:endParaRPr lang="en-GB" sz="24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Successfully managed significant incidents involving KFA71 and KFA14 through prompt expert intervention, alongside ongoing efforts to enhance fault detection and prevention measures</a:t>
            </a:r>
          </a:p>
          <a:p>
            <a:pPr algn="just"/>
            <a:endParaRPr lang="en-GB" sz="24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Conducted interventions during operation shadowing to minimize blocking time. Safety procedures have been established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Confirmed performance improvements in the recently upgraded MKP-L and MKI systems, with room for further enhancement</a:t>
            </a:r>
          </a:p>
          <a:p>
            <a:pPr algn="just"/>
            <a:endParaRPr lang="en-GB" sz="24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Identified potential limitations in the MKP-S and MKDH systems; upgrade strategies are currently being explored for LS3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Addressed AC dipole spare limitations, with final consolidation foreseen during LS3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1890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6F834-7F84-0215-7619-EFA3AA173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27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BBED53-F378-CDBF-4391-CACAC40A7E15}"/>
              </a:ext>
            </a:extLst>
          </p:cNvPr>
          <p:cNvSpPr txBox="1"/>
          <p:nvPr/>
        </p:nvSpPr>
        <p:spPr>
          <a:xfrm>
            <a:off x="4325937" y="2813447"/>
            <a:ext cx="692623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4000" b="1" dirty="0"/>
              <a:t>Spare Slides</a:t>
            </a:r>
            <a:endParaRPr lang="en-GB" sz="4000" b="1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CB7DB5E-EB1C-14C2-5C3A-F89F68B459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D947A78-6BFD-7498-D3A5-D62E3EBB2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13468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6F834-7F84-0215-7619-EFA3AA173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28</a:t>
            </a:fld>
            <a:endParaRPr lang="en-GB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CB7DB5E-EB1C-14C2-5C3A-F89F68B459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D947A78-6BFD-7498-D3A5-D62E3EBB2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5A48564A-9970-2B1E-84F5-847087DA04A3}"/>
              </a:ext>
            </a:extLst>
          </p:cNvPr>
          <p:cNvSpPr txBox="1">
            <a:spLocks/>
          </p:cNvSpPr>
          <p:nvPr/>
        </p:nvSpPr>
        <p:spPr>
          <a:xfrm>
            <a:off x="407988" y="26544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dirty="0"/>
              <a:t>S</a:t>
            </a:r>
            <a:r>
              <a:rPr lang="en-GB" sz="3400" dirty="0"/>
              <a:t>MH16 eddy current septum installation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92B018-C33C-4788-0B83-B198D4FC6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8623" y="1323831"/>
            <a:ext cx="2773377" cy="42103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CCA4F4-BF0A-6E0C-5E69-306C54E9EA0F}"/>
              </a:ext>
            </a:extLst>
          </p:cNvPr>
          <p:cNvSpPr txBox="1"/>
          <p:nvPr/>
        </p:nvSpPr>
        <p:spPr>
          <a:xfrm>
            <a:off x="514349" y="914829"/>
            <a:ext cx="8764715" cy="11387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u="sng" dirty="0"/>
              <a:t>Scope:</a:t>
            </a:r>
          </a:p>
          <a:p>
            <a:pPr algn="l"/>
            <a:endParaRPr lang="en-US" sz="5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Present system based on direct drive topology, with limited lifetime (magnet exchange every 2yrs)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Present power converter (SY/EPC) at the end of its life. Regular wrong pulses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4F90A6-755F-6C69-3479-B0FB7CBA4760}"/>
              </a:ext>
            </a:extLst>
          </p:cNvPr>
          <p:cNvSpPr txBox="1"/>
          <p:nvPr/>
        </p:nvSpPr>
        <p:spPr>
          <a:xfrm>
            <a:off x="461168" y="2332489"/>
            <a:ext cx="8817895" cy="11387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u="sng" dirty="0"/>
              <a:t>Consolidation strategy:</a:t>
            </a:r>
          </a:p>
          <a:p>
            <a:pPr algn="l"/>
            <a:endParaRPr lang="en-US" sz="5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Novel eddy current topology, under vacuum, with expected longer lifetime</a:t>
            </a:r>
            <a:endParaRPr lang="en-US" sz="17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New power generator design (SY/ABT)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Planning foresaw installation during YETS 24/25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BBD618-4F72-9B56-4FA5-6D49D32B26CC}"/>
              </a:ext>
            </a:extLst>
          </p:cNvPr>
          <p:cNvSpPr txBox="1"/>
          <p:nvPr/>
        </p:nvSpPr>
        <p:spPr>
          <a:xfrm>
            <a:off x="461168" y="3738026"/>
            <a:ext cx="8817897" cy="23852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u="sng" dirty="0"/>
              <a:t>Current status:</a:t>
            </a:r>
          </a:p>
          <a:p>
            <a:endParaRPr lang="en-US" sz="5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2 generators: 1 in lab 867 under test, 1 in </a:t>
            </a:r>
            <a:r>
              <a:rPr lang="en-US" sz="1700" dirty="0" err="1">
                <a:solidFill>
                  <a:schemeClr val="tx2"/>
                </a:solidFill>
              </a:rPr>
              <a:t>blg</a:t>
            </a:r>
            <a:r>
              <a:rPr lang="en-US" sz="1700" dirty="0">
                <a:solidFill>
                  <a:schemeClr val="tx2"/>
                </a:solidFill>
              </a:rPr>
              <a:t> 151 ready for pulsing with dummy load</a:t>
            </a:r>
            <a:endParaRPr lang="en-US" sz="17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Reliability run not yet completed, generator requiring still minor adjustment to be within specs. Timing and control systems being finalized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2"/>
                </a:solidFill>
              </a:rPr>
              <a:t>Installation of SMH16CF during YETS 25/26 has been proposed: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yr of life left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present SMH16DD, exchange is needed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GB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nToF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run would need to be concluded earlier </a:t>
            </a:r>
            <a:r>
              <a:rPr lang="en-GB" sz="1600" dirty="0">
                <a:solidFill>
                  <a:schemeClr val="tx2"/>
                </a:solidFill>
              </a:rPr>
              <a:t>to enable immediate intervention after end of run (in compliance with RP constraints)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Cabling and generator installation done in YETS 24/25 already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15544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6F834-7F84-0215-7619-EFA3AA173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29</a:t>
            </a:fld>
            <a:endParaRPr lang="en-GB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CB7DB5E-EB1C-14C2-5C3A-F89F68B459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D947A78-6BFD-7498-D3A5-D62E3EBB2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5A48564A-9970-2B1E-84F5-847087DA04A3}"/>
              </a:ext>
            </a:extLst>
          </p:cNvPr>
          <p:cNvSpPr txBox="1">
            <a:spLocks/>
          </p:cNvSpPr>
          <p:nvPr/>
        </p:nvSpPr>
        <p:spPr>
          <a:xfrm>
            <a:off x="407988" y="26544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dirty="0"/>
              <a:t>MKP-L losses at 43kV</a:t>
            </a:r>
            <a:endParaRPr lang="en-GB" sz="3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6C1F0A7-3AB3-0878-4D5A-E6713F7ED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52" y="1031386"/>
            <a:ext cx="10423496" cy="3383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F8EC4AD-5792-A4AA-E8BA-EAE9D2F8472C}"/>
              </a:ext>
            </a:extLst>
          </p:cNvPr>
          <p:cNvSpPr txBox="1"/>
          <p:nvPr/>
        </p:nvSpPr>
        <p:spPr>
          <a:xfrm>
            <a:off x="654775" y="4796244"/>
            <a:ext cx="10793398" cy="11951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Increased aperture due to the reduced bump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Insufficient data points available to draw a conclusion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 dedicated measurement campaign is required to better evaluate impact</a:t>
            </a:r>
          </a:p>
        </p:txBody>
      </p:sp>
    </p:spTree>
    <p:extLst>
      <p:ext uri="{BB962C8B-B14F-4D97-AF65-F5344CB8AC3E}">
        <p14:creationId xmlns:p14="http://schemas.microsoft.com/office/powerpoint/2010/main" val="2103467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12853-16D9-FC1C-5970-DF7F9FFC0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829" y="318923"/>
            <a:ext cx="11376025" cy="626532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180F8-E0AE-63ED-B31F-2E3888F07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3</a:t>
            </a:fld>
            <a:endParaRPr lang="en-GB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98898CF-CDC9-61CF-A0FB-1F98709EC71A}"/>
              </a:ext>
            </a:extLst>
          </p:cNvPr>
          <p:cNvSpPr txBox="1">
            <a:spLocks/>
          </p:cNvSpPr>
          <p:nvPr/>
        </p:nvSpPr>
        <p:spPr>
          <a:xfrm>
            <a:off x="587829" y="1089388"/>
            <a:ext cx="11124924" cy="50157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sz="1500" dirty="0"/>
              <a:t>Operational insights</a:t>
            </a:r>
          </a:p>
          <a:p>
            <a:pPr marL="781200" lvl="1" indent="-457200">
              <a:spcBef>
                <a:spcPts val="200"/>
              </a:spcBef>
              <a:spcAft>
                <a:spcPts val="500"/>
              </a:spcAft>
            </a:pPr>
            <a:r>
              <a:rPr lang="en-GB" sz="1500" dirty="0"/>
              <a:t>2024 ABT equipment operation </a:t>
            </a:r>
          </a:p>
          <a:p>
            <a:pPr marL="781200" lvl="1" indent="-457200">
              <a:spcBef>
                <a:spcPts val="200"/>
              </a:spcBef>
              <a:spcAft>
                <a:spcPts val="500"/>
              </a:spcAft>
            </a:pPr>
            <a:r>
              <a:rPr lang="en-GB" sz="1500" dirty="0">
                <a:solidFill>
                  <a:srgbClr val="363636"/>
                </a:solidFill>
              </a:rPr>
              <a:t>2024 operational experience: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rgbClr val="363636"/>
                </a:solidFill>
              </a:rPr>
              <a:t>KFA71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rgbClr val="363636"/>
                </a:solidFill>
              </a:rPr>
              <a:t>KFA14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rgbClr val="363636"/>
                </a:solidFill>
              </a:rPr>
              <a:t>MKP-L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rgbClr val="363636"/>
                </a:solidFill>
              </a:rPr>
              <a:t>MKI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5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Looking forward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MKP-S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MKDH</a:t>
            </a:r>
          </a:p>
          <a:p>
            <a:pPr marL="1105200" lvl="2" indent="-457200">
              <a:spcBef>
                <a:spcPts val="200"/>
              </a:spcBef>
              <a:spcAft>
                <a:spcPts val="500"/>
              </a:spcAft>
            </a:pPr>
            <a:r>
              <a:rPr lang="en-GB" sz="14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AC dipole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5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Conclusions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21AB15A-5CFB-1362-D52D-B60B266B51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D1525E0-22FC-A36B-5EEE-C0C1BA44D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21833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56F834-7F84-0215-7619-EFA3AA173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30</a:t>
            </a:fld>
            <a:endParaRPr lang="en-GB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CB7DB5E-EB1C-14C2-5C3A-F89F68B4598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D947A78-6BFD-7498-D3A5-D62E3EBB2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5A48564A-9970-2B1E-84F5-847087DA04A3}"/>
              </a:ext>
            </a:extLst>
          </p:cNvPr>
          <p:cNvSpPr txBox="1">
            <a:spLocks/>
          </p:cNvSpPr>
          <p:nvPr/>
        </p:nvSpPr>
        <p:spPr>
          <a:xfrm>
            <a:off x="407988" y="26544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00" dirty="0"/>
              <a:t>MKDH impedance measurements</a:t>
            </a:r>
            <a:endParaRPr lang="en-GB" sz="3400" dirty="0"/>
          </a:p>
        </p:txBody>
      </p:sp>
      <p:pic>
        <p:nvPicPr>
          <p:cNvPr id="5" name="Picture 4" descr="A graph with a red line&#10;&#10;Description automatically generated">
            <a:extLst>
              <a:ext uri="{FF2B5EF4-FFF2-40B4-BE49-F238E27FC236}">
                <a16:creationId xmlns:a16="http://schemas.microsoft.com/office/drawing/2014/main" id="{7D6EE73F-1F15-B5DA-FAD3-A5881EE55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527" y="1180538"/>
            <a:ext cx="3714360" cy="2822121"/>
          </a:xfrm>
          <a:prstGeom prst="rect">
            <a:avLst/>
          </a:prstGeom>
        </p:spPr>
      </p:pic>
      <p:pic>
        <p:nvPicPr>
          <p:cNvPr id="10" name="Picture 9" descr="A graph of a vertical and vertical line&#10;&#10;Description automatically generated">
            <a:extLst>
              <a:ext uri="{FF2B5EF4-FFF2-40B4-BE49-F238E27FC236}">
                <a16:creationId xmlns:a16="http://schemas.microsoft.com/office/drawing/2014/main" id="{2A54AEE1-4550-BA03-3501-12E3790EAF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23" y="1180539"/>
            <a:ext cx="3714360" cy="28221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E2DB1EB-CD56-1785-614C-73CEE4BDB3D0}"/>
              </a:ext>
            </a:extLst>
          </p:cNvPr>
          <p:cNvSpPr txBox="1"/>
          <p:nvPr/>
        </p:nvSpPr>
        <p:spPr>
          <a:xfrm>
            <a:off x="2354317" y="1197751"/>
            <a:ext cx="38098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Longitudinal Impedance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7F702C-3BF1-9E2B-7353-6B4DDD293F54}"/>
              </a:ext>
            </a:extLst>
          </p:cNvPr>
          <p:cNvSpPr txBox="1"/>
          <p:nvPr/>
        </p:nvSpPr>
        <p:spPr>
          <a:xfrm>
            <a:off x="8355139" y="1156745"/>
            <a:ext cx="380988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Transverse Impedance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3688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FDEC9B-FF6B-55DE-2491-88213DC5B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2024 performance in a glance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FE03F-77AF-7015-9548-8FAF3FC68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595ED-BDF9-4BBC-B68B-2CF041815697}" type="slidenum">
              <a:rPr lang="en-GB" smtClean="0"/>
              <a:t>4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94D198-DE0A-D773-4BEE-9EF1B486F682}"/>
              </a:ext>
            </a:extLst>
          </p:cNvPr>
          <p:cNvSpPr txBox="1"/>
          <p:nvPr/>
        </p:nvSpPr>
        <p:spPr>
          <a:xfrm>
            <a:off x="6875724" y="1860610"/>
            <a:ext cx="4908289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Very reliable operation </a:t>
            </a:r>
            <a:r>
              <a:rPr lang="en-US" dirty="0">
                <a:solidFill>
                  <a:schemeClr val="tx2"/>
                </a:solidFill>
              </a:rPr>
              <a:t>with</a:t>
            </a:r>
            <a:r>
              <a:rPr lang="en-US" b="1" dirty="0"/>
              <a:t> &gt; 99% availability, </a:t>
            </a:r>
            <a:r>
              <a:rPr lang="en-US" dirty="0">
                <a:solidFill>
                  <a:schemeClr val="tx2"/>
                </a:solidFill>
              </a:rPr>
              <a:t>both for injectors and LHC equipment</a:t>
            </a:r>
          </a:p>
          <a:p>
            <a:pPr algn="just"/>
            <a:endParaRPr lang="en-US" dirty="0">
              <a:solidFill>
                <a:schemeClr val="tx2"/>
              </a:solidFill>
            </a:endParaRPr>
          </a:p>
          <a:p>
            <a:pPr algn="just"/>
            <a:endParaRPr lang="en-US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Reached ultimate LIU beam intensities in the LHC injectors, without </a:t>
            </a:r>
            <a:r>
              <a:rPr lang="en-US" b="1" dirty="0"/>
              <a:t>any limitation from ABT equipment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No major HW change, </a:t>
            </a:r>
            <a:r>
              <a:rPr lang="en-US" b="1" dirty="0"/>
              <a:t>but continuous effort on improving operation</a:t>
            </a:r>
            <a:r>
              <a:rPr lang="en-US" dirty="0">
                <a:solidFill>
                  <a:schemeClr val="tx2"/>
                </a:solidFill>
              </a:rPr>
              <a:t>, relying on experience and enhancing AI and automation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A74D36-F543-9362-8078-43D105E2F386}"/>
              </a:ext>
            </a:extLst>
          </p:cNvPr>
          <p:cNvSpPr txBox="1"/>
          <p:nvPr/>
        </p:nvSpPr>
        <p:spPr>
          <a:xfrm>
            <a:off x="2171631" y="1056972"/>
            <a:ext cx="3444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5"/>
                </a:solidFill>
              </a:rPr>
              <a:t>Injectors (AD, PSB, PS, SPS)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A47A66C-B06C-0C4A-4F5D-89BB5385784A}"/>
              </a:ext>
            </a:extLst>
          </p:cNvPr>
          <p:cNvGrpSpPr/>
          <p:nvPr/>
        </p:nvGrpSpPr>
        <p:grpSpPr>
          <a:xfrm>
            <a:off x="205957" y="1365505"/>
            <a:ext cx="6430103" cy="1911617"/>
            <a:chOff x="244800" y="1566872"/>
            <a:chExt cx="6430103" cy="191161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2C659D3-8DD1-209B-6E7E-4D03E13E5D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81283"/>
            <a:stretch/>
          </p:blipFill>
          <p:spPr>
            <a:xfrm>
              <a:off x="244800" y="1742408"/>
              <a:ext cx="6430103" cy="173608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9AFCE3D-0FEB-63EF-75BE-130E87CEFC89}"/>
                </a:ext>
              </a:extLst>
            </p:cNvPr>
            <p:cNvSpPr txBox="1"/>
            <p:nvPr/>
          </p:nvSpPr>
          <p:spPr>
            <a:xfrm>
              <a:off x="745399" y="1573131"/>
              <a:ext cx="1867220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2"/>
                  </a:solidFill>
                </a:rPr>
                <a:t>Injection systems</a:t>
              </a:r>
              <a:endParaRPr lang="en-GB" sz="1100" dirty="0">
                <a:solidFill>
                  <a:schemeClr val="tx2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0193056-6B4E-2F55-347A-7C5FE44EDE12}"/>
                </a:ext>
              </a:extLst>
            </p:cNvPr>
            <p:cNvSpPr txBox="1"/>
            <p:nvPr/>
          </p:nvSpPr>
          <p:spPr>
            <a:xfrm>
              <a:off x="2776541" y="1566872"/>
              <a:ext cx="1867220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2"/>
                  </a:solidFill>
                </a:rPr>
                <a:t>Extraction systems</a:t>
              </a:r>
              <a:endParaRPr lang="en-GB" sz="1100" dirty="0">
                <a:solidFill>
                  <a:schemeClr val="tx2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957C7D5-67E7-D9C2-ABF9-C0C28455F4EA}"/>
                </a:ext>
              </a:extLst>
            </p:cNvPr>
            <p:cNvSpPr txBox="1"/>
            <p:nvPr/>
          </p:nvSpPr>
          <p:spPr>
            <a:xfrm>
              <a:off x="4675734" y="1566872"/>
              <a:ext cx="1867220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2"/>
                  </a:solidFill>
                </a:rPr>
                <a:t>Dump system</a:t>
              </a:r>
              <a:endParaRPr lang="en-GB" sz="1100" dirty="0">
                <a:solidFill>
                  <a:schemeClr val="tx2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E546917-F32A-898C-ECE4-560EC0D934C8}"/>
              </a:ext>
            </a:extLst>
          </p:cNvPr>
          <p:cNvSpPr txBox="1"/>
          <p:nvPr/>
        </p:nvSpPr>
        <p:spPr>
          <a:xfrm>
            <a:off x="1778760" y="3408740"/>
            <a:ext cx="34442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accent5"/>
                </a:solidFill>
              </a:rPr>
              <a:t>LHC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C9CC48-24CD-DE5A-2781-71C4296A94F1}"/>
              </a:ext>
            </a:extLst>
          </p:cNvPr>
          <p:cNvGrpSpPr/>
          <p:nvPr/>
        </p:nvGrpSpPr>
        <p:grpSpPr>
          <a:xfrm>
            <a:off x="672418" y="3714965"/>
            <a:ext cx="5656936" cy="1156620"/>
            <a:chOff x="934490" y="3902327"/>
            <a:chExt cx="5656936" cy="1156620"/>
          </a:xfrm>
        </p:grpSpPr>
        <p:pic>
          <p:nvPicPr>
            <p:cNvPr id="17" name="F4879CCC-146A-4AC8-B54C-FA2DB7D264E8">
              <a:extLst>
                <a:ext uri="{FF2B5EF4-FFF2-40B4-BE49-F238E27FC236}">
                  <a16:creationId xmlns:a16="http://schemas.microsoft.com/office/drawing/2014/main" id="{A94437DB-D4C3-8120-E390-B23C2F00617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737" b="65538"/>
            <a:stretch/>
          </p:blipFill>
          <p:spPr bwMode="auto">
            <a:xfrm>
              <a:off x="934490" y="4001307"/>
              <a:ext cx="5656936" cy="1057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182F827-5D94-DB83-8DA5-730A2BEC58DF}"/>
                </a:ext>
              </a:extLst>
            </p:cNvPr>
            <p:cNvSpPr txBox="1"/>
            <p:nvPr/>
          </p:nvSpPr>
          <p:spPr>
            <a:xfrm>
              <a:off x="2808514" y="3902327"/>
              <a:ext cx="1867220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2"/>
                  </a:solidFill>
                </a:rPr>
                <a:t>Injection system</a:t>
              </a:r>
              <a:endParaRPr lang="en-GB" sz="11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C4AA3E5-BA0B-D57F-3588-C931814C324C}"/>
              </a:ext>
            </a:extLst>
          </p:cNvPr>
          <p:cNvGrpSpPr/>
          <p:nvPr/>
        </p:nvGrpSpPr>
        <p:grpSpPr>
          <a:xfrm>
            <a:off x="672418" y="4870248"/>
            <a:ext cx="5710493" cy="1245316"/>
            <a:chOff x="672418" y="4931208"/>
            <a:chExt cx="5710493" cy="1245316"/>
          </a:xfrm>
        </p:grpSpPr>
        <p:pic>
          <p:nvPicPr>
            <p:cNvPr id="18" name="image_2">
              <a:extLst>
                <a:ext uri="{FF2B5EF4-FFF2-40B4-BE49-F238E27FC236}">
                  <a16:creationId xmlns:a16="http://schemas.microsoft.com/office/drawing/2014/main" id="{1A06EC74-58D8-E3F5-0555-CF74EBA326B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7" t="5573" r="57" b="64694"/>
            <a:stretch/>
          </p:blipFill>
          <p:spPr bwMode="auto">
            <a:xfrm>
              <a:off x="672418" y="5067911"/>
              <a:ext cx="5710493" cy="110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44216E4-AA36-DCDC-C843-A6C59176C2AF}"/>
                </a:ext>
              </a:extLst>
            </p:cNvPr>
            <p:cNvSpPr txBox="1"/>
            <p:nvPr/>
          </p:nvSpPr>
          <p:spPr>
            <a:xfrm>
              <a:off x="2599351" y="4931208"/>
              <a:ext cx="1867220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2"/>
                  </a:solidFill>
                </a:rPr>
                <a:t>Dump system</a:t>
              </a:r>
              <a:endParaRPr lang="en-GB" sz="1100" dirty="0">
                <a:solidFill>
                  <a:schemeClr val="tx2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EA8CAAB-D451-3EA7-65AA-6FAE792F6EA1}"/>
              </a:ext>
            </a:extLst>
          </p:cNvPr>
          <p:cNvSpPr txBox="1"/>
          <p:nvPr/>
        </p:nvSpPr>
        <p:spPr>
          <a:xfrm>
            <a:off x="5215169" y="6030117"/>
            <a:ext cx="222837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u="sng" dirty="0"/>
              <a:t>Courtesy of J. Heron</a:t>
            </a:r>
            <a:endParaRPr lang="en-GB" sz="1000" u="sng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7CBEE87-919A-9A2E-C453-046AE82CDC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3D1DE09A-A182-0F84-70E3-06CD510B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6225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2DB231-C3CA-3526-7992-3438831E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C5E979F1-5A62-D103-DD0B-BE1DDAFDEDC4}"/>
              </a:ext>
            </a:extLst>
          </p:cNvPr>
          <p:cNvSpPr txBox="1">
            <a:spLocks/>
          </p:cNvSpPr>
          <p:nvPr/>
        </p:nvSpPr>
        <p:spPr>
          <a:xfrm>
            <a:off x="587829" y="318923"/>
            <a:ext cx="11376025" cy="6265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PSB / KFA14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765A34-CC45-89C9-68E0-38C41909C678}"/>
              </a:ext>
            </a:extLst>
          </p:cNvPr>
          <p:cNvSpPr txBox="1"/>
          <p:nvPr/>
        </p:nvSpPr>
        <p:spPr>
          <a:xfrm>
            <a:off x="551793" y="982506"/>
            <a:ext cx="7731148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Four magnet modules per ring, to extract beams from the PSB. </a:t>
            </a:r>
            <a:r>
              <a:rPr lang="en-GB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connection boxes, PFL and TX lines are filled with SF6 gas</a:t>
            </a:r>
          </a:p>
          <a:p>
            <a:pPr algn="just"/>
            <a:endParaRPr lang="en-GB" sz="16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On March 29</a:t>
            </a:r>
            <a:r>
              <a:rPr lang="en-GB" sz="1600" baseline="30000" dirty="0">
                <a:solidFill>
                  <a:schemeClr val="tx2"/>
                </a:solidFill>
              </a:rPr>
              <a:t>th</a:t>
            </a:r>
            <a:r>
              <a:rPr lang="en-GB" sz="1600" dirty="0">
                <a:solidFill>
                  <a:schemeClr val="tx2"/>
                </a:solidFill>
              </a:rPr>
              <a:t> a </a:t>
            </a:r>
            <a:r>
              <a:rPr lang="en-GB" sz="1600" b="1" dirty="0"/>
              <a:t>SF6 leak </a:t>
            </a:r>
            <a:r>
              <a:rPr lang="en-GB" sz="1600" dirty="0">
                <a:solidFill>
                  <a:schemeClr val="tx2"/>
                </a:solidFill>
              </a:rPr>
              <a:t>developed in Ring3 generator, originated by an electrical breakdown in the SF6 feedthrough insulation of the dump switch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Likely air bubbles generated during previous oil filling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12 kg out of 100 kg SF6 lost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11 hours blocking time  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F75944-A286-E00C-5B4B-CFD2CB315C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A56BFBD-446E-C795-07F7-6EBC28E04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pic>
        <p:nvPicPr>
          <p:cNvPr id="12" name="Picture 11" descr="Close-up of a machine with black tubes&#10;&#10;Description automatically generated">
            <a:extLst>
              <a:ext uri="{FF2B5EF4-FFF2-40B4-BE49-F238E27FC236}">
                <a16:creationId xmlns:a16="http://schemas.microsoft.com/office/drawing/2014/main" id="{3BDB16B6-92A9-01CF-5BA9-8157F2298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"/>
          <a:stretch/>
        </p:blipFill>
        <p:spPr>
          <a:xfrm rot="5400000">
            <a:off x="8101877" y="835987"/>
            <a:ext cx="2514350" cy="1957557"/>
          </a:xfrm>
          <a:prstGeom prst="rect">
            <a:avLst/>
          </a:prstGeom>
        </p:spPr>
      </p:pic>
      <p:pic>
        <p:nvPicPr>
          <p:cNvPr id="15" name="Picture 14" descr="A red and green pipe&#10;&#10;Description automatically generated">
            <a:extLst>
              <a:ext uri="{FF2B5EF4-FFF2-40B4-BE49-F238E27FC236}">
                <a16:creationId xmlns:a16="http://schemas.microsoft.com/office/drawing/2014/main" id="{E8250B22-A4D1-820B-8C6B-6DD3B6C645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4"/>
          <a:stretch/>
        </p:blipFill>
        <p:spPr>
          <a:xfrm rot="5400000">
            <a:off x="9984182" y="911238"/>
            <a:ext cx="2514352" cy="180705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05A4668-5164-ECAE-7EA7-12D2A3991F8E}"/>
              </a:ext>
            </a:extLst>
          </p:cNvPr>
          <p:cNvSpPr txBox="1"/>
          <p:nvPr/>
        </p:nvSpPr>
        <p:spPr>
          <a:xfrm>
            <a:off x="10435163" y="339868"/>
            <a:ext cx="20226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Broken feedthrough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C09B81-BC79-A32B-87F7-50ED8C6FB8B4}"/>
              </a:ext>
            </a:extLst>
          </p:cNvPr>
          <p:cNvSpPr txBox="1"/>
          <p:nvPr/>
        </p:nvSpPr>
        <p:spPr>
          <a:xfrm>
            <a:off x="8946100" y="335312"/>
            <a:ext cx="20226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 switch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8330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2DB231-C3CA-3526-7992-3438831E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C5E979F1-5A62-D103-DD0B-BE1DDAFDEDC4}"/>
              </a:ext>
            </a:extLst>
          </p:cNvPr>
          <p:cNvSpPr txBox="1">
            <a:spLocks/>
          </p:cNvSpPr>
          <p:nvPr/>
        </p:nvSpPr>
        <p:spPr>
          <a:xfrm>
            <a:off x="587829" y="318923"/>
            <a:ext cx="11376025" cy="6265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PSB / KFA14</a:t>
            </a:r>
            <a:endParaRPr lang="en-GB" dirty="0"/>
          </a:p>
        </p:txBody>
      </p:sp>
      <p:pic>
        <p:nvPicPr>
          <p:cNvPr id="2" name="Picture 1" descr="Close-up of a machine with black tubes&#10;&#10;Description automatically generated">
            <a:extLst>
              <a:ext uri="{FF2B5EF4-FFF2-40B4-BE49-F238E27FC236}">
                <a16:creationId xmlns:a16="http://schemas.microsoft.com/office/drawing/2014/main" id="{87921A06-8D11-002C-CF73-A2CF39AA48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"/>
          <a:stretch/>
        </p:blipFill>
        <p:spPr>
          <a:xfrm rot="5400000">
            <a:off x="8101877" y="835987"/>
            <a:ext cx="2514350" cy="1957557"/>
          </a:xfrm>
          <a:prstGeom prst="rect">
            <a:avLst/>
          </a:prstGeom>
        </p:spPr>
      </p:pic>
      <p:pic>
        <p:nvPicPr>
          <p:cNvPr id="4" name="Picture 3" descr="A red and green pipe&#10;&#10;Description automatically generated">
            <a:extLst>
              <a:ext uri="{FF2B5EF4-FFF2-40B4-BE49-F238E27FC236}">
                <a16:creationId xmlns:a16="http://schemas.microsoft.com/office/drawing/2014/main" id="{12712454-9FEF-E8BD-BDA5-0E138F1121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74"/>
          <a:stretch/>
        </p:blipFill>
        <p:spPr>
          <a:xfrm rot="5400000">
            <a:off x="9984182" y="911238"/>
            <a:ext cx="2514352" cy="18070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765A34-CC45-89C9-68E0-38C41909C678}"/>
              </a:ext>
            </a:extLst>
          </p:cNvPr>
          <p:cNvSpPr txBox="1"/>
          <p:nvPr/>
        </p:nvSpPr>
        <p:spPr>
          <a:xfrm>
            <a:off x="551793" y="982506"/>
            <a:ext cx="7731148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Four magnet modules per ring, to extract beams from the PSB. </a:t>
            </a:r>
            <a:r>
              <a:rPr lang="en-GB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connection boxes, PFL and TX lines are filled with SF6 gas</a:t>
            </a:r>
          </a:p>
          <a:p>
            <a:pPr algn="just"/>
            <a:endParaRPr lang="en-GB" sz="16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On March 29</a:t>
            </a:r>
            <a:r>
              <a:rPr lang="en-GB" sz="1600" baseline="30000" dirty="0">
                <a:solidFill>
                  <a:schemeClr val="tx2"/>
                </a:solidFill>
              </a:rPr>
              <a:t>th</a:t>
            </a:r>
            <a:r>
              <a:rPr lang="en-GB" sz="1600" dirty="0">
                <a:solidFill>
                  <a:schemeClr val="tx2"/>
                </a:solidFill>
              </a:rPr>
              <a:t> a </a:t>
            </a:r>
            <a:r>
              <a:rPr lang="en-GB" sz="1600" b="1" dirty="0"/>
              <a:t>SF6 leak </a:t>
            </a:r>
            <a:r>
              <a:rPr lang="en-GB" sz="1600" dirty="0">
                <a:solidFill>
                  <a:schemeClr val="tx2"/>
                </a:solidFill>
              </a:rPr>
              <a:t>developed in Ring3 generator, originated by an electrical breakdown in the SF6 feedthrough insulation of the dump switch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Likely air bubbles generated during previous oil filling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12 kg out of 100 kg SF6 lost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 11 hours blocking time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0FDEB4-7737-826C-78CA-BCBBDCE60294}"/>
              </a:ext>
            </a:extLst>
          </p:cNvPr>
          <p:cNvSpPr txBox="1"/>
          <p:nvPr/>
        </p:nvSpPr>
        <p:spPr>
          <a:xfrm>
            <a:off x="10435163" y="339868"/>
            <a:ext cx="20226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Broken feedthrough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BF8DD8-8E7F-D6D7-42C6-5FE4BB70D82D}"/>
              </a:ext>
            </a:extLst>
          </p:cNvPr>
          <p:cNvSpPr txBox="1"/>
          <p:nvPr/>
        </p:nvSpPr>
        <p:spPr>
          <a:xfrm>
            <a:off x="8946100" y="335312"/>
            <a:ext cx="20226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Dump switch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F05B6E-512A-D302-FBA9-F65AF1D9C758}"/>
              </a:ext>
            </a:extLst>
          </p:cNvPr>
          <p:cNvSpPr txBox="1"/>
          <p:nvPr/>
        </p:nvSpPr>
        <p:spPr>
          <a:xfrm>
            <a:off x="551793" y="3630245"/>
            <a:ext cx="7731148" cy="25083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600" b="1" u="sng" dirty="0"/>
              <a:t>Actions:</a:t>
            </a:r>
          </a:p>
          <a:p>
            <a:pPr algn="just"/>
            <a:endParaRPr lang="en-GB" sz="500" b="1" u="sng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 KFA14 SF6 fault prevention </a:t>
            </a:r>
            <a:r>
              <a:rPr lang="en-GB" sz="1600" dirty="0">
                <a:solidFill>
                  <a:schemeClr val="tx2"/>
                </a:solidFill>
              </a:rPr>
              <a:t>to be implemented: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Check status of all generators to </a:t>
            </a: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early signs of deterioration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Refine</a:t>
            </a: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switch maintenance and oil filling procedures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endParaRPr lang="en-GB" sz="5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Improved feedthrough design under study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Replace SF6 cables: </a:t>
            </a:r>
            <a:r>
              <a:rPr lang="en-GB" sz="1600" dirty="0">
                <a:solidFill>
                  <a:schemeClr val="tx2"/>
                </a:solidFill>
              </a:rPr>
              <a:t>R&amp;D campaign ongoing to find alternatives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Established safety procedure to </a:t>
            </a:r>
            <a:r>
              <a:rPr lang="en-GB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ensure safe interventions performed on still operational equipment  </a:t>
            </a:r>
          </a:p>
          <a:p>
            <a:pPr lvl="1" algn="just"/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39FC0E-0E86-D89A-5B2E-B41109AAB4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CFAA3B2-50CF-EA21-23D6-738A5C7D1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BA075FA-1D9F-CB0A-DB00-10CDE47DDB0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11804"/>
          <a:stretch/>
        </p:blipFill>
        <p:spPr>
          <a:xfrm>
            <a:off x="9315179" y="3586503"/>
            <a:ext cx="1981131" cy="26460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43DEF62-1DE0-36DC-65E8-A88E4C11B550}"/>
              </a:ext>
            </a:extLst>
          </p:cNvPr>
          <p:cNvSpPr txBox="1"/>
          <p:nvPr/>
        </p:nvSpPr>
        <p:spPr>
          <a:xfrm>
            <a:off x="8565913" y="3309039"/>
            <a:ext cx="35117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0" i="0" u="none" strike="noStrike" baseline="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PE HV Low Attenuation</a:t>
            </a:r>
            <a:r>
              <a:rPr lang="en-GB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Cable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9729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2DB231-C3CA-3526-7992-3438831E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C5E979F1-5A62-D103-DD0B-BE1DDAFDEDC4}"/>
              </a:ext>
            </a:extLst>
          </p:cNvPr>
          <p:cNvSpPr txBox="1">
            <a:spLocks/>
          </p:cNvSpPr>
          <p:nvPr/>
        </p:nvSpPr>
        <p:spPr>
          <a:xfrm>
            <a:off x="587829" y="318923"/>
            <a:ext cx="11376025" cy="6265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PS / KFA71-79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8F0455-19C9-92D5-E0D6-04BAE1CEDAAB}"/>
              </a:ext>
            </a:extLst>
          </p:cNvPr>
          <p:cNvSpPr txBox="1"/>
          <p:nvPr/>
        </p:nvSpPr>
        <p:spPr>
          <a:xfrm>
            <a:off x="587828" y="945455"/>
            <a:ext cx="8164285" cy="40472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12 magnet modules: nine located section 71 and three in section 79 used for the fast extraction of all PS beams</a:t>
            </a:r>
          </a:p>
          <a:p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&gt; 164 hrs downtime in 2021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Consolidation of generator </a:t>
            </a:r>
            <a:r>
              <a:rPr lang="en-GB" sz="1600" dirty="0">
                <a:solidFill>
                  <a:schemeClr val="tx2"/>
                </a:solidFill>
              </a:rPr>
              <a:t>modules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control systems</a:t>
            </a:r>
            <a:r>
              <a:rPr lang="en-GB" sz="1600" dirty="0">
                <a:solidFill>
                  <a:schemeClr val="tx2"/>
                </a:solidFill>
              </a:rPr>
              <a:t> started during YETS21/22</a:t>
            </a:r>
            <a:endParaRPr lang="en-GB" sz="1400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5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out of 12 modules already upgraded</a:t>
            </a:r>
            <a:r>
              <a:rPr lang="en-GB" sz="1500" dirty="0">
                <a:solidFill>
                  <a:schemeClr val="tx2"/>
                </a:solidFill>
              </a:rPr>
              <a:t>, full renovation expected to be completed by LS3 (2027)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Downtime was reduced to ~12 hrs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in 2023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2"/>
              </a:solidFill>
            </a:endParaRPr>
          </a:p>
          <a:p>
            <a:pPr lvl="1"/>
            <a:endParaRPr lang="en-GB" sz="16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6DC04CA-5FD6-CC8B-06D4-B0EEAFA693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28EB75D-59B3-33B3-536B-3BA829A41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502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2DB231-C3CA-3526-7992-3438831E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C5E979F1-5A62-D103-DD0B-BE1DDAFDEDC4}"/>
              </a:ext>
            </a:extLst>
          </p:cNvPr>
          <p:cNvSpPr txBox="1">
            <a:spLocks/>
          </p:cNvSpPr>
          <p:nvPr/>
        </p:nvSpPr>
        <p:spPr>
          <a:xfrm>
            <a:off x="587829" y="318923"/>
            <a:ext cx="11376025" cy="6265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PS / KFA71-79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8F0455-19C9-92D5-E0D6-04BAE1CEDAAB}"/>
              </a:ext>
            </a:extLst>
          </p:cNvPr>
          <p:cNvSpPr txBox="1"/>
          <p:nvPr/>
        </p:nvSpPr>
        <p:spPr>
          <a:xfrm>
            <a:off x="587828" y="945455"/>
            <a:ext cx="8164285" cy="50629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12 magnet modules: nine located section 71 and three in section 79 used for the fast extraction of all PS beams</a:t>
            </a:r>
          </a:p>
          <a:p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&gt; 164 hrs downtime in 2021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Consolidation of generator </a:t>
            </a:r>
            <a:r>
              <a:rPr lang="en-GB" sz="1600" dirty="0">
                <a:solidFill>
                  <a:schemeClr val="tx2"/>
                </a:solidFill>
              </a:rPr>
              <a:t>modules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control systems</a:t>
            </a:r>
            <a:r>
              <a:rPr lang="en-GB" sz="1600" dirty="0">
                <a:solidFill>
                  <a:schemeClr val="tx2"/>
                </a:solidFill>
              </a:rPr>
              <a:t> started during YETS21/22</a:t>
            </a:r>
            <a:endParaRPr lang="en-GB" sz="1400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5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out of 12 modules already upgraded</a:t>
            </a:r>
            <a:r>
              <a:rPr lang="en-GB" sz="1500" dirty="0">
                <a:solidFill>
                  <a:schemeClr val="tx2"/>
                </a:solidFill>
              </a:rPr>
              <a:t>, full renovation expected to be completed by LS3 (2027)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Downtime was reduced to ~12 hrs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in 2023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During 2024 run all the </a:t>
            </a:r>
            <a:r>
              <a:rPr lang="en-GB" sz="1600" b="1" dirty="0"/>
              <a:t>three</a:t>
            </a:r>
            <a:r>
              <a:rPr lang="en-GB" sz="1600" dirty="0">
                <a:solidFill>
                  <a:schemeClr val="tx2"/>
                </a:solidFill>
              </a:rPr>
              <a:t> recently upgraded </a:t>
            </a:r>
            <a:r>
              <a:rPr lang="en-GB" sz="1600" b="1" dirty="0"/>
              <a:t>dump switches failed</a:t>
            </a:r>
            <a:r>
              <a:rPr lang="en-GB" sz="16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blocking</a:t>
            </a:r>
            <a:r>
              <a:rPr lang="en-GB" sz="1500" dirty="0">
                <a:solidFill>
                  <a:schemeClr val="tx2"/>
                </a:solidFill>
              </a:rPr>
              <a:t>, as operation with less modules still possible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Fault originated from TDR discs assembly operations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2"/>
              </a:solidFill>
            </a:endParaRPr>
          </a:p>
          <a:p>
            <a:pPr lvl="1"/>
            <a:endParaRPr lang="en-GB" sz="16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9013E771-4AFC-23DE-6AD6-6F4355FEFB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04" y="872965"/>
            <a:ext cx="3095550" cy="18505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2E689C-9C49-A0A7-702E-2389BBF5D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4219" y="2993472"/>
            <a:ext cx="1719635" cy="12934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A626B7-2B17-BA6E-1155-2F3D818F8CA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9620"/>
          <a:stretch/>
        </p:blipFill>
        <p:spPr>
          <a:xfrm>
            <a:off x="8824646" y="2982713"/>
            <a:ext cx="1419573" cy="3002322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C35E84F7-636C-D9B9-61A4-B500C3FF6FE7}"/>
              </a:ext>
            </a:extLst>
          </p:cNvPr>
          <p:cNvSpPr/>
          <p:nvPr/>
        </p:nvSpPr>
        <p:spPr>
          <a:xfrm rot="2629081">
            <a:off x="11584870" y="3190001"/>
            <a:ext cx="156561" cy="70546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1ACD172C-5CFC-AB8F-4633-241A1ACAC743}"/>
              </a:ext>
            </a:extLst>
          </p:cNvPr>
          <p:cNvSpPr/>
          <p:nvPr/>
        </p:nvSpPr>
        <p:spPr>
          <a:xfrm rot="14494475">
            <a:off x="9043509" y="5427873"/>
            <a:ext cx="163625" cy="464752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C3E5998-DFC0-4BC0-60F5-667AE438D5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0E1A613-647B-ABD8-2BD5-D3DC75AFB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DB4192-B8C1-4DD9-034F-CC47E4A85EC3}"/>
              </a:ext>
            </a:extLst>
          </p:cNvPr>
          <p:cNvSpPr txBox="1"/>
          <p:nvPr/>
        </p:nvSpPr>
        <p:spPr>
          <a:xfrm>
            <a:off x="8925013" y="592898"/>
            <a:ext cx="29821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KFA71 nominal and distorted pulses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F5A0FA7-8C6C-A2EF-39E3-22B7A532CC3C}"/>
              </a:ext>
            </a:extLst>
          </p:cNvPr>
          <p:cNvSpPr txBox="1"/>
          <p:nvPr/>
        </p:nvSpPr>
        <p:spPr>
          <a:xfrm>
            <a:off x="10316752" y="4376152"/>
            <a:ext cx="20226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Broken DS resistor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9172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2DB231-C3CA-3526-7992-3438831E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C5E979F1-5A62-D103-DD0B-BE1DDAFDEDC4}"/>
              </a:ext>
            </a:extLst>
          </p:cNvPr>
          <p:cNvSpPr txBox="1">
            <a:spLocks/>
          </p:cNvSpPr>
          <p:nvPr/>
        </p:nvSpPr>
        <p:spPr>
          <a:xfrm>
            <a:off x="587829" y="318923"/>
            <a:ext cx="11376025" cy="62653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PS / KFA71-79</a:t>
            </a:r>
            <a:endParaRPr lang="en-GB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8F0455-19C9-92D5-E0D6-04BAE1CEDAAB}"/>
              </a:ext>
            </a:extLst>
          </p:cNvPr>
          <p:cNvSpPr txBox="1"/>
          <p:nvPr/>
        </p:nvSpPr>
        <p:spPr>
          <a:xfrm>
            <a:off x="587828" y="945455"/>
            <a:ext cx="8164285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12 magnet modules: nine located section 71 and three in section 79 used for the fast extraction of all PS beams</a:t>
            </a:r>
          </a:p>
          <a:p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/>
              <a:t>&gt; 164 hrs downtime in 2021 </a:t>
            </a:r>
            <a:r>
              <a:rPr lang="en-GB" sz="16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Consolidation of generator </a:t>
            </a:r>
            <a:r>
              <a:rPr lang="en-GB" sz="1600" dirty="0">
                <a:solidFill>
                  <a:schemeClr val="tx2"/>
                </a:solidFill>
              </a:rPr>
              <a:t>modules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control systems</a:t>
            </a:r>
            <a:r>
              <a:rPr lang="en-GB" sz="1600" dirty="0">
                <a:solidFill>
                  <a:schemeClr val="tx2"/>
                </a:solidFill>
              </a:rPr>
              <a:t> started during YETS21/22</a:t>
            </a:r>
            <a:endParaRPr lang="en-GB" sz="1400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5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out of 12 modules already upgraded</a:t>
            </a:r>
            <a:r>
              <a:rPr lang="en-GB" sz="1500" dirty="0">
                <a:solidFill>
                  <a:schemeClr val="tx2"/>
                </a:solidFill>
              </a:rPr>
              <a:t>, full renovation expected to be completed by LS3 (2027)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Downtime was reduced to ~12 hrs </a:t>
            </a:r>
            <a:r>
              <a:rPr lang="en-GB" sz="1500" dirty="0">
                <a:solidFill>
                  <a:schemeClr val="tx2"/>
                </a:solidFill>
                <a:sym typeface="Wingdings" panose="05000000000000000000" pitchFamily="2" charset="2"/>
              </a:rPr>
              <a:t>in 2023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During 2024 run all the </a:t>
            </a:r>
            <a:r>
              <a:rPr lang="en-GB" sz="1600" b="1" dirty="0"/>
              <a:t>three</a:t>
            </a:r>
            <a:r>
              <a:rPr lang="en-GB" sz="1600" dirty="0">
                <a:solidFill>
                  <a:schemeClr val="tx2"/>
                </a:solidFill>
              </a:rPr>
              <a:t> recently upgraded </a:t>
            </a:r>
            <a:r>
              <a:rPr lang="en-GB" sz="1600" b="1" dirty="0"/>
              <a:t>dump switches failed</a:t>
            </a:r>
            <a:r>
              <a:rPr lang="en-GB" sz="1600" dirty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blocking</a:t>
            </a:r>
            <a:r>
              <a:rPr lang="en-GB" sz="1500" dirty="0">
                <a:solidFill>
                  <a:schemeClr val="tx2"/>
                </a:solidFill>
              </a:rPr>
              <a:t>, as operation with less modules still possible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500" dirty="0">
                <a:solidFill>
                  <a:schemeClr val="tx2"/>
                </a:solidFill>
              </a:rPr>
              <a:t>Fault originated from TDR discs assembly operations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500" dirty="0">
              <a:solidFill>
                <a:schemeClr val="tx2"/>
              </a:solidFill>
            </a:endParaRPr>
          </a:p>
          <a:p>
            <a:pPr lvl="1"/>
            <a:endParaRPr lang="en-GB" sz="1200" dirty="0">
              <a:solidFill>
                <a:schemeClr val="tx2"/>
              </a:solidFill>
            </a:endParaRPr>
          </a:p>
          <a:p>
            <a:pPr algn="just"/>
            <a:r>
              <a:rPr lang="en-GB" sz="1600" b="1" u="sng" dirty="0"/>
              <a:t>Actions</a:t>
            </a:r>
            <a:r>
              <a:rPr lang="en-GB" sz="1600" b="1" dirty="0"/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5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</a:t>
            </a:r>
            <a:r>
              <a:rPr lang="en-GB" sz="1600" dirty="0">
                <a:solidFill>
                  <a:schemeClr val="tx2"/>
                </a:solidFill>
              </a:rPr>
              <a:t> documented </a:t>
            </a: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discs validation and assembly procedures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EPA anomaly detection </a:t>
            </a:r>
            <a:r>
              <a:rPr lang="en-GB" sz="1600" dirty="0">
                <a:solidFill>
                  <a:schemeClr val="tx2"/>
                </a:solidFill>
              </a:rPr>
              <a:t>and forecasting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Established safety procedure to </a:t>
            </a:r>
            <a:r>
              <a:rPr lang="en-GB" sz="1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ensure safe interventions performed on operational equipment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D7F010-AA99-391D-2FB0-F11231E7C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219" y="2993472"/>
            <a:ext cx="1719635" cy="1293465"/>
          </a:xfrm>
          <a:prstGeom prst="rect">
            <a:avLst/>
          </a:prstGeom>
        </p:spPr>
      </p:pic>
      <p:pic>
        <p:nvPicPr>
          <p:cNvPr id="7" name="Picture 6" descr="A screen shot of a computer&#10;&#10;Description automatically generated">
            <a:extLst>
              <a:ext uri="{FF2B5EF4-FFF2-40B4-BE49-F238E27FC236}">
                <a16:creationId xmlns:a16="http://schemas.microsoft.com/office/drawing/2014/main" id="{C03B67BA-0550-C085-E47B-5F8BD203BE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04" y="872965"/>
            <a:ext cx="3095550" cy="18505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1CCF25-E636-BB46-DBB6-70170798B97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9620"/>
          <a:stretch/>
        </p:blipFill>
        <p:spPr>
          <a:xfrm>
            <a:off x="8824646" y="2982713"/>
            <a:ext cx="1419573" cy="300232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6709AC5-7D7A-ED5B-E224-A8D154D89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219" y="2993472"/>
            <a:ext cx="1719635" cy="12934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62AA2A-3E88-7F8F-8865-9AACFB93EA38}"/>
              </a:ext>
            </a:extLst>
          </p:cNvPr>
          <p:cNvSpPr txBox="1"/>
          <p:nvPr/>
        </p:nvSpPr>
        <p:spPr>
          <a:xfrm>
            <a:off x="8925013" y="592898"/>
            <a:ext cx="29821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KFA71 nominal and distorted pulses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0E3046-96A1-768E-0B47-27BEC9FD76B4}"/>
              </a:ext>
            </a:extLst>
          </p:cNvPr>
          <p:cNvSpPr txBox="1"/>
          <p:nvPr/>
        </p:nvSpPr>
        <p:spPr>
          <a:xfrm>
            <a:off x="10316752" y="4376152"/>
            <a:ext cx="202268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Broken DS resistor</a:t>
            </a:r>
            <a:endParaRPr lang="en-GB" sz="1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A0BDCEA5-2FB0-DD43-9899-67BFB93F1A87}"/>
              </a:ext>
            </a:extLst>
          </p:cNvPr>
          <p:cNvSpPr/>
          <p:nvPr/>
        </p:nvSpPr>
        <p:spPr>
          <a:xfrm rot="14494475">
            <a:off x="9043509" y="5427873"/>
            <a:ext cx="163625" cy="464752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1DF7B614-67F4-EFEC-950C-E1B2847F86ED}"/>
              </a:ext>
            </a:extLst>
          </p:cNvPr>
          <p:cNvSpPr/>
          <p:nvPr/>
        </p:nvSpPr>
        <p:spPr>
          <a:xfrm rot="2629081">
            <a:off x="11584870" y="3190001"/>
            <a:ext cx="156561" cy="705460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56F6750-0222-440A-F99C-FC36423652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95600" y="6378349"/>
            <a:ext cx="1599990" cy="365125"/>
          </a:xfrm>
        </p:spPr>
        <p:txBody>
          <a:bodyPr/>
          <a:lstStyle/>
          <a:p>
            <a:r>
              <a:rPr lang="en-US" sz="1100" dirty="0"/>
              <a:t>10/12/2024</a:t>
            </a:r>
            <a:endParaRPr lang="en-GB" sz="1100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4188B4A-27E4-0A56-BAE8-BBABB8D67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sz="1200" dirty="0"/>
              <a:t>ABT Equipment         		         G. Favia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6102268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branding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l_template" id="{68C8C54F-E433-4233-8C47-416034442915}" vid="{491B9872-C23D-48A6-ADB6-89CAF6166F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hl_template</Template>
  <TotalTime>66582</TotalTime>
  <Words>3095</Words>
  <Application>Microsoft Office PowerPoint</Application>
  <PresentationFormat>Widescreen</PresentationFormat>
  <Paragraphs>558</Paragraphs>
  <Slides>30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Cambria Math</vt:lpstr>
      <vt:lpstr>Wingdings</vt:lpstr>
      <vt:lpstr>CERN Cobranding 16x9_PPT_Arial</vt:lpstr>
      <vt:lpstr>ABT Equipment: Operational Insights and Future Perspective</vt:lpstr>
      <vt:lpstr>Outline</vt:lpstr>
      <vt:lpstr>Outline</vt:lpstr>
      <vt:lpstr>2024 performance in a glance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SPS / MKP-S limitations and performance improvement studies </vt:lpstr>
      <vt:lpstr>SPS / MKP-S limitations and performance improvement studies </vt:lpstr>
      <vt:lpstr>SPS / MKP-S limitations and performance improvement studies </vt:lpstr>
      <vt:lpstr>SPS / MKP-S limitations and performance improvement studies </vt:lpstr>
      <vt:lpstr>SPS / MKDH limitations and performance improvement studies </vt:lpstr>
      <vt:lpstr>SPS / MKDH limitations and performance improvement studies </vt:lpstr>
      <vt:lpstr>SPS / MKDH limitations and performance improvement studies </vt:lpstr>
      <vt:lpstr>SPS / MKDH limitations and performance improvement studies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Year of Operation of the MKI-Cool</dc:title>
  <dc:creator>Giorgia Favia</dc:creator>
  <cp:lastModifiedBy>Giorgia Favia</cp:lastModifiedBy>
  <cp:revision>162</cp:revision>
  <cp:lastPrinted>2023-09-18T06:54:44Z</cp:lastPrinted>
  <dcterms:created xsi:type="dcterms:W3CDTF">2023-11-02T15:07:41Z</dcterms:created>
  <dcterms:modified xsi:type="dcterms:W3CDTF">2024-12-10T13:51:54Z</dcterms:modified>
</cp:coreProperties>
</file>