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96" r:id="rId2"/>
    <p:sldId id="297" r:id="rId3"/>
    <p:sldId id="339" r:id="rId4"/>
    <p:sldId id="334" r:id="rId5"/>
    <p:sldId id="343" r:id="rId6"/>
    <p:sldId id="351" r:id="rId7"/>
    <p:sldId id="347" r:id="rId8"/>
    <p:sldId id="349" r:id="rId9"/>
    <p:sldId id="325" r:id="rId10"/>
    <p:sldId id="300" r:id="rId11"/>
    <p:sldId id="344" r:id="rId12"/>
    <p:sldId id="301" r:id="rId13"/>
    <p:sldId id="327" r:id="rId14"/>
    <p:sldId id="346" r:id="rId15"/>
    <p:sldId id="318" r:id="rId16"/>
    <p:sldId id="321" r:id="rId17"/>
    <p:sldId id="330" r:id="rId18"/>
    <p:sldId id="319" r:id="rId19"/>
    <p:sldId id="312" r:id="rId20"/>
    <p:sldId id="302" r:id="rId21"/>
    <p:sldId id="352" r:id="rId22"/>
    <p:sldId id="331" r:id="rId23"/>
    <p:sldId id="307" r:id="rId24"/>
    <p:sldId id="305" r:id="rId25"/>
    <p:sldId id="322" r:id="rId26"/>
    <p:sldId id="326" r:id="rId27"/>
    <p:sldId id="288" r:id="rId28"/>
    <p:sldId id="341" r:id="rId29"/>
    <p:sldId id="348" r:id="rId30"/>
    <p:sldId id="323" r:id="rId31"/>
    <p:sldId id="350" r:id="rId32"/>
    <p:sldId id="324" r:id="rId33"/>
    <p:sldId id="35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25"/>
    <p:restoredTop sz="95909"/>
  </p:normalViewPr>
  <p:slideViewPr>
    <p:cSldViewPr snapToGrid="0" snapToObjects="1">
      <p:cViewPr varScale="1">
        <p:scale>
          <a:sx n="124" d="100"/>
          <a:sy n="124" d="100"/>
        </p:scale>
        <p:origin x="65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59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24575,'13'6'0,"14"9"0,17 11 0,14 11 0,6 0 0,1-1 0,-5-3 0,-3-4 0,-7-2 0,-7-4 0,-5-3 0,-3-3 0,-6-1 0,-3-3 0,-7-3 0,-6-3 0,-3-4 0,-3 0 0,-3-1 0,0 0 0,1 1 0,1 0 0,3 1 0,1 0 0,-1-1 0,-1 0 0,-4-2 0,-2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8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24575,'15'0'0,"22"9"0,32 14 0,-18-2 0,4 5 0,12 7 0,3 4 0,5 3 0,0 1 0,-1 1 0,0-1 0,-6-5 0,-3-3 0,-9-5 0,-1-3 0,36 13 0,-18-13 0,-20-6 0,-18-7 0,-15-5 0,-8-3 0,-2-1 0,-1-1 0,1 0 0,-1-1 0,-4 1 0,-1-1 0,-1 1 0,-2 0 0,0-2 0,0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9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24575,'30'8'0,"18"15"0,23 15 0,15 12 0,-43-24 0,1-2 0,39 23 0,0-1 0,-8-2 0,-6 0 0,-15-7 0,-17-12 0,-11-7 0,-10-8 0,-7-4 0,-4-2 0,0-1 0,3 2 0,9 1 0,11 6 0,16 4 0,7 5 0,0 2 0,-6-4 0,-15-3 0,-11-7 0,-8-2 0,-6-3 0,-3-2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0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24575,'19'5'0,"4"4"0,4 8 0,7 5 0,4 2 0,4 2 0,5 1 0,0 0 0,-3-2 0,-2-2 0,-2-1 0,3 2 0,3 1 0,0 1 0,-6-3 0,-11-5 0,-10-6 0,-7-4 0,-6-4 0,-1-1 0,-2-1 0,1 0 0,3 3 0,5 3 0,6 7 0,6 4 0,0 2 0,-4-4 0,-4-4 0,-6-4 0,-3-2 0,-3-3 0,-1-2 0,0 0 0,-2-2 0,0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24575,'30'9'0,"15"9"0,21 16 0,12 16 0,-37-21 0,-1 1 0,37 29 0,-4-1 0,-2-8 0,-5-8 0,-7-6 0,-14-11 0,-11-4 0,-9-2 0,0 2 0,1 2 0,-2 1 0,-2-3 0,-6-5 0,-5-5 0,-4-5 0,-1 0 0,0 1 0,2 0 0,3 2 0,0 1 0,0 0 0,-3-2 0,-3-4 0,-2-1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24575,'16'0'0,"18"9"0,30 15 0,-17-3 0,4 4 0,9 7 0,2 3 0,1 2 0,-1 0 0,-4-2 0,-3-1 0,-9-4 0,-3-2 0,22 15 0,-15-9 0,-13-9 0,-5-5 0,0-1 0,2 0 0,4 0 0,-2 0 0,-4-3 0,-6 0 0,-4-3 0,-3 0 0,1 1 0,0 1 0,2 2 0,1-1 0,-3 0 0,0-1 0,-3-1 0,-2-2 0,-2-1 0,-2-1 0,-4-4 0,-5-2 0,-3-3 0,-3-2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24575,'30'6'0,"16"12"0,29 13 0,-27-11 0,2 1 0,1 0 0,1-1 0,-2-2 0,-1 0 0,38 15 0,-16-2 0,-6 1 0,-10 1 0,-6-2 0,-3-1 0,-5-4 0,-8-3 0,-6-3 0,-5-4 0,-3 0 0,3-1 0,3 3 0,3 2 0,3 2 0,-2-2 0,-4-3 0,-6-4 0,-6-4 0,-6-3 0,-3-3 0,-2-2 0,-2-1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24575,'25'4'0,"8"8"0,12 11 0,6 7 0,-1 1 0,-5-4 0,-10-9 0,-10-5 0,-9-5 0,-6-1 0,-2-1 0,4 5 0,8 6 0,9 4 0,4 3 0,1-3 0,-4-5 0,-4-3 0,-5-3 0,-5-2 0,-3-2 0,-4-3 0,-3 0 0,-1-1 0,-2-1 0,0 1 0,3 1 0,8 5 0,6 3 0,4 4 0,-3-1 0,-5-2 0,-6-4 0,-3-1 0,0 1 0,0-1 0,1 1 0,-1 0 0,-1-2 0,-3-1 0,-1-1 0,0-1 0,1 0 0,1 1 0,0-1 0,-1 0 0,0 1 0,1-1 0,0 1 0,0 0 0,0-1 0,0 0 0,-2-2 0,0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24575,'26'3'0,"6"8"0,8 9 0,4 6 0,-1 0 0,0 1 0,0-1 0,2 0 0,2 2 0,1 0 0,-1 0 0,-6-2 0,-8-5 0,-7-3 0,-5-1 0,-3-1 0,-4-1 0,-1-3 0,-3-2 0,-3-3 0,-2-2 0,-2-2 0,-1-1 0,2 0 0,2 2 0,5 4 0,5 3 0,1 3 0,0-1 0,-3-2 0,-3-3 0,-2-1 0,-1 1 0,2-1 0,-1 0 0,1-1 0,-2-2 0,-1-1 0,-3 0 0,-1-1 0,-1 0 0,1 1 0,3 0 0,3 3 0,4 1 0,2 0 0,-1-1 0,-3-1 0,-4-1 0,-3-3 0,-2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24575,'21'0'0,"18"0"0,25 10 0,24 9 0,-39-5 0,2 2 0,0 1 0,0 1 0,-1 0 0,-2 1 0,40 17 0,-10-2 0,-6-1 0,-8-5 0,-8-4 0,-9-3 0,-8-4 0,-10-3 0,-3-2 0,-7-1 0,-2-1 0,-5-3 0,-4-2 0,-2-1 0,1 1 0,3 2 0,4 2 0,1 1 0,-2 0 0,-3-3 0,-4-2 0,-1-2 0,-4-2 0,-6-2 0,2 1 0,-3-2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24575,'18'6'0,"18"8"0,22 14 0,13 6 0,4 5 0,-6-3 0,-9-4 0,-6-2 0,-9-4 0,-9-5 0,-7-5 0,-7-3 0,-3-3 0,1 2 0,3 3 0,2 4 0,2 0 0,-4-1 0,-4-3 0,-3-3 0,-2-1 0,2 1 0,2 2 0,2 1 0,-1-2 0,-1 0 0,-2-2 0,3 1 0,2 1 0,2 2 0,0-1 0,-4-2 0,-4-3 0,-6-2 0,-3-3 0,-2-2 0,-1 0 0,-2-1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0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24575,'29'7'0,"6"6"0,15 10 0,1 3 0,3 1 0,-4-3 0,-3-4 0,-2 2 0,-5 0 0,-1 2 0,-4-1 0,-2-2 0,-2-2 0,-3-2 0,1 0 0,-1 1 0,1 2 0,0 1 0,0 0 0,-1 1 0,-1-1 0,-2-2 0,-1-1 0,0-2 0,-3-1 0,0-2 0,-3-1 0,-4-3 0,-3-1 0,-2-2 0,-2-3 0,-3 0 0,0-1 0,1 1 0,5 2 0,4 1 0,2 2 0,2 0 0,-4-1 0,-2-2 0,-2-2 0,-1 1 0,2 2 0,1 0 0,0 1 0,-2-2 0,-3-2 0,-2 0 0,-3-2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1 112 24575,'77'0'0,"19"0"0,-23 0 0,7 0 0,13 0 0,5 0 0,-28 0 0,2-1 0,0-1 0,2 0 0,0-1 0,-1-2 0,-5 0 0,-1-1 0,-1-1 0,27-4 0,-3-1 0,-7 0 0,-2 0 0,-3 2 0,-1 3 0,-2 1 0,0 1 0,-4 2 0,-3 1 0,-12 2 0,-5-1 0,19 1 0,-28 0 0,-1 0 0,22 0 0,26 5 0,-35 0 0,1 1 0,3 2 0,1 2 0,-1 0 0,0 1 0,-1-1 0,0 0 0,-3-3 0,0-1 0,-2-1 0,-1-2 0,35 0 0,-19-3 0,-6 0 0,14-1 0,-22 0 0,4 0 0,8 0 0,3 0 0,0 0 0,0 0 0,-5 0 0,-2 1 0,-8 0 0,-2 0 0,44 0 0,1 0 0,-6 0 0,-4 0 0,-12 0 0,-18 0 0,-11 0 0,-2 0 0,5 0 0,28 0 0,22 0 0,-43 0 0,1 0 0,4 0 0,-1 0 0,-3 0 0,0 0 0,-3 0 0,1 0 0,-1 0 0,0 0 0,-2 0 0,0 0 0,46 0 0,-7 0 0,-16 0 0,-9 0 0,-3-3 0,10-4 0,23-2 0,-40 3 0,1 1 0,0 1 0,1 0 0,-1 1 0,0 0 0,-5 2 0,-1 0 0,45 0 0,-9 1 0,-7 0 0,0 0 0,-3 0 0,1-1 0,-11-1 0,-21 1 0,-13 0 0,0 1 0,29 0 0,-13 0 0,5 0 0,11 0 0,2 0 0,8 0 0,0 0 0,-1-1 0,0 0 0,-2 0 0,-2 0 0,-2 0 0,-1 0 0,-3 0 0,-1 0 0,-5 1 0,0 0 0,-3 0 0,-1 0 0,44 0 0,-11 0 0,-16 0 0,-22 0 0,-6 0 0,9-1 0,28-1 0,-22 1 0,3 0 0,11 0 0,3 0 0,6 1 0,1 0 0,1 0 0,0 0 0,-2 0 0,-2 0 0,-3 0 0,-3 0 0,-5 0 0,-3 0 0,-6 0 0,-1 0 0,-5 1 0,-2 0 0,34 2 0,-21 2 0,-22 0 0,-11-4 0,6-3 0,18-3 0,14-3 0,3 0 0,-1 2 0,-5 2 0,-3 3 0,-3 1 0,-5 0 0,-5 0 0,-2 0 0,-4 0 0,-4 0 0,-6 0 0,-6 0 0,-6 0 0,-5 0 0,-2 0 0,2 0 0,2 0 0,1 0 0,-2 0 0,-5 0 0,-2 0 0,-5 0 0,-3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7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11 24575,'21'0'0,"24"0"0,41 0 0,-15 0 0,9 0 0,-12 0 0,3 0 0,3 0-514,13 0 1,4 0 0,1 0 513,-18 0 0,2 0 0,0 0 0,-1 0 0,22 0 0,-1 0 0,0 0 0,-3 0 0,-1 0 0,-2 0 0,-5 0 0,-1 0 0,-4 0 187,17 0 0,-7 0-187,-20 0 0,-6 0 0,32 0 0,-7 0 0,-24 1 0,6-1 0,14 2 0,4 0 0,8 2 0,3 0 0,-32-1 0,1 0 0,0 0 0,-1 0 0,-1-1 0,0 1 0,30-1 0,-3 0 0,-12-1 0,-5-1 0,-10 0 0,-4 0 1166,22 0-1166,-25 0 0,-1 0 0,19-2 0,-21 1 0,4-1 0,12 0 0,2-1 0,8 1 0,1 1 0,-3 0 0,-1 0 0,-8 1 0,-2 0 0,-8-2 0,-4 0 0,38-4 0,-18-2 0,-16 1 0,-9 3 0,1 2 0,22 2 0,-24 0 0,5 0 0,11 0 0,3 0 0,8 0 0,1 0 0,-1 0 0,-1 0 0,-3 1 0,-3 0 0,-8 0 0,-3 0 0,-6 0 0,-2 0 0,38 0 0,-14 0 0,-13 0 0,-11 1 0,2-1 0,18 1 0,-20 0 0,4 1 0,12 2 0,4 0 0,6 2 0,1 0 0,0 1 0,-2 0 0,-6-1 0,-1 0 0,-8-1 0,-1-1 0,-6 0 0,-2-1 0,-1 1 0,-1-1 0,-1 1 0,-2 1 0,42 6 0,-9 1 0,-25-2 0,-17-3 0,-8-3 0,5-3 0,26-2 0,-15 0 0,5 0 0,13 0 0,4 0 0,8 0 0,2 0 0,3 0 0,-1 0 0,-2-1 0,-1 0 0,-7 0 0,-1 0 0,-2-1 0,-1 0 0,-8 0 0,-1 0 0,-7 1 0,-1 0 0,31-1 0,-24 2 0,-3-3 0,-2-3 0,11-5 0,4-5 0,-2 1 0,-1 2 0,-5 3 0,-6 4 0,-5 2 0,-6 0 0,-5 2 0,-3 0 0,-1 2 0,2 0 0,1 0 0,-2 0 0,-3-1 0,-2 0 0,-2-1 0,1 1 0,-2 1 0,-5 0 0,-4 0 0,-2 0 0,0-1 0,3-1 0,2 1 0,2 1 0,0 0 0,0 0 0,1 0 0,-2 0 0,-1 0 0,-5 0 0,-4 0 0,-5 0 0,0 0 0,0 0 0,5 0 0,6 0 0,6 0 0,0 0 0,-5 0 0,-4 0 0,-7 0 0,-2 0 0,-2 0 0,-3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24575,'34'7'0,"3"4"0,7 7 0,-1 5 0,-2-2 0,-5-2 0,-6-2 0,-4-2 0,-4-1 0,-1 0 0,-2 0 0,-1 0 0,3 1 0,4 3 0,3 6 0,2 0 0,-5-2 0,-7-6 0,-6-7 0,-7-4 0,-2-3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24575,'40'0'0,"5"5"0,9 5 0,7 7 0,4 7 0,-1 0 0,2 2 0,-8 1 0,-9-1 0,-5-1 0,-9-2 0,-5 0 0,-2 2 0,-1 2 0,-2-2 0,-3-5 0,-5-5 0,-6-6 0,-3-3 0,-1 0 0,4 2 0,2 1 0,3 2 0,4 1 0,0 0 0,1 1 0,0 0 0,-1 0 0,-2-1 0,-4-1 0,-2-3 0,-5-2 0,-1-2 0,-3-1 0,0-1 0,0-1 0,-2 0 0,2 0 0,-2 0 0,0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24575,'23'4'0,"10"10"0,13 14 0,11 13 0,7 8 0,1 2 0,-3-2 0,-5-2 0,-8-3 0,-8-5 0,-6-4 0,-7-3 0,-3-3 0,-3-3 0,-2-2 0,-1-5 0,-2-2 0,4 2 0,3 1 0,3 3 0,4 1 0,-2-3 0,-1-1 0,-1 0 0,1 1 0,-1 0 0,-3-1 0,-3-3 0,-4-2 0,-1-2 0,0 1 0,2 1 0,2 2 0,0 0 0,-1 1 0,0-1 0,-1 0 0,0 1 0,0 0 0,-4-2 0,-2-3 0,-6-6 0,-3-3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24575,'12'7'0,"11"11"0,15 10 0,11 13 0,5 3 0,-5-3 0,-6-4 0,-8-7 0,-2-1 0,-1 0 0,3 3 0,0 0 0,0 1 0,-1 0 0,0 0 0,0 2 0,-3-2 0,-2-3 0,-2-4 0,-1-5 0,1-1 0,0-3 0,-3-1 0,-5-3 0,-5-3 0,-5-3 0,0-1 0,0 0 0,2 2 0,1 0 0,-2-2 0,-2-2 0,-4-2 0,-2-1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24575,'22'16'0,"11"12"0,21 14 0,12 8 0,2-3 0,-2-5 0,-7-5 0,-8-4 0,-7 0 0,-7-3 0,-5 1 0,-1 1 0,-1 0 0,-1-3 0,-2-3 0,0-5 0,-1-2 0,-2-4 0,-1-1 0,-4-1 0,-2-1 0,0 1 0,-2 0 0,0 0 0,-2-1 0,-4-3 0,-3-4 0,-2-1 0,-1-3 0,0 0 0,1-1 0,-3 0 0,1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24575,'52'11'0,"15"15"0,-22-4 0,3 4 0,4 5 0,1 2 0,-3 0 0,-1 0 0,-3-2 0,-3-2 0,28 21 0,-16-9 0,-8-1 0,-9-4 0,-6-4 0,-5-5 0,-5-4 0,-5-6 0,-1-2 0,0 0 0,2 0 0,0 0 0,2 0 0,1-1 0,1 0 0,0 2 0,-1-3 0,-4 0 0,-4-3 0,-4-3 0,-2-2 0,-1 0 0,-1 0 0,-1-1 0,-1-1 0,0 1 0,2-1 0,1 2 0,1 0 0,-1 1 0,0-1 0,-2-1 0,0-1 0,0 0 0,-1-1 0,0 0 0,0 1 0,2 1 0,-1-1 0,-1 0 0,-1-3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24575,'34'14'0,"17"17"0,19 18 0,10 7 0,0-1 0,-10-10 0,-11-9 0,-10-5 0,-11-7 0,-4-2 0,-1 0 0,1 0 0,3 4 0,0 0 0,-2 1 0,-4-2 0,-3-1 0,-2-1 0,1 1 0,0 1 0,-3-1 0,-1-3 0,-5-4 0,0-2 0,1 0 0,3 2 0,1 0 0,-2 0 0,-5-3 0,-3-5 0,-6-2 0,-1-4 0,-3-1 0,-2 0 0,0-1 0,0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24575,'13'0'0,"17"1"0,24 4 0,22 10 0,13 11 0,-6 6 0,-8-1 0,-11-3 0,-13-6 0,-4-1 0,-7 0 0,-4 1 0,-1 0 0,-3 2 0,-1-3 0,-2 1 0,-1-4 0,1 1 0,2 0 0,1 0 0,2 3 0,4 2 0,3 3 0,4 4 0,0 0 0,-2 2 0,0-3 0,-3-2 0,0-1 0,-3-6 0,-3-1 0,-6-5 0,-4-3 0,-3-2 0,-3 1 0,-1-1 0,0 1 0,-3 0 0,-3-3 0,-5-4 0,-2-1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24575,'18'0'0,"16"2"0,20 5 0,18 8 0,6 6 0,-6 4 0,-6 1 0,-9 1 0,-9-2 0,-7-2 0,-9-2 0,-5-3 0,-1 0 0,3 2 0,3 1 0,1 1 0,0 2 0,-3-3 0,-3-1 0,-4-2 0,-2-4 0,-2-1 0,-1-3 0,0-1 0,1 0 0,1 1 0,2 1 0,0 0 0,-2-1 0,-5-2 0,-5-2 0,-3-3 0,2 0 0,3 1 0,3 1 0,1 0 0,-3-1 0,-6-1 0,-3-2 0,-2-1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24575,'23'10'0,"11"9"0,15 12 0,8 5 0,2 4 0,-5 2 0,-7 1 0,-2 3 0,-3-1 0,-3 0 0,-2 0 0,-5-5 0,-7-8 0,-7-10 0,-7-9 0,-3-5 0,-3-1 0,0-1 0,1 2 0,1 4 0,3 3 0,1 3 0,0-1 0,1-1 0,1 0 0,-2 1 0,2 1 0,-2-1 0,-2-3 0,-1-4 0,-3-1 0,-1-3 0,-3-3 0,0-1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8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24575,'13'11'0,"17"12"0,22 18 0,21 18 0,4 2 0,-2-3 0,-8-7 0,-11-11 0,-7-2 0,-12-6 0,-8-6 0,-7-4 0,-5-2 0,-3-4 0,-1 0 0,-1-1 0,-2-3 0,1 1 0,-1 0 0,3 1 0,4 5 0,5 4 0,4 3 0,1 1 0,0-1 0,-4-2 0,-1-4 0,-4-4 0,-4-4 0,-3-3 0,-3-3 0,-4-2 0,-1-1 0,0-2 0,-2 0 0,1-1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24575,'16'3'0,"9"8"0,17 14 0,19 15 0,11 9 0,-1-1 0,-2-2 0,-9-4 0,-3 1 0,-3 1 0,-5 0 0,-3-1 0,-3-2 0,0 0 0,-4-1 0,-1 1 0,-1-2 0,-1-1 0,-3-2 0,-5-3 0,-2-2 0,-4-3 0,-2-3 0,0-1 0,-1-1 0,1 1 0,0-1 0,-1-2 0,-4-4 0,-4-6 0,-6-5 0,-2-3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24575,'36'21'0,"16"15"0,22 20 0,-30-22 0,0 1 0,1 2 0,-1-1 0,0 0 0,-1 0 0,-3 0 0,-1-1 0,0 0 0,-1 0 0,33 32 0,-10-7 0,-9-8 0,-11-9 0,-7-6 0,-4-6 0,-2-2 0,-3-3 0,-4-5 0,-5-5 0,-5-6 0,-3-2 0,-2-1 0,-1 0 0,1 2 0,-1-3 0,-3-2 0,-1-2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24575,'28'28'0,"26"20"0,-14-12 0,3 3 0,12 11 0,4 2 0,5 6 0,2 1 0,0 1 0,-1 0 0,-3-4 0,-2-2 0,-8-8 0,-3-2 0,-9-8 0,-3-3 0,16 17 0,-15-13 0,-13-10 0,-9-8 0,-3-2 0,-1-1 0,0 0 0,1 1 0,2 0 0,1 0 0,-2-1 0,-2-3 0,-3-5 0,-6-3 0,-4-4 0,-2-4 0,0 0 0,-1-3 0,2 3 0,1 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24575,'30'22'0,"5"7"0,11 13 0,10 7 0,14 11 0,-26-24 0,0 0 0,4 4 0,1 0 0,-1-1 0,-2 0 0,-5-5 0,-4-1 0,18 16 0,-18-18 0,-16-13 0,-10-10 0,-5-4 0,-3 0 0,-1-2 0,0 1 0,1-1 0,1 2 0,3 3 0,5 6 0,8 10 0,8 8 0,2 5 0,-2-5 0,-6-6 0,-5-8 0,-2 1 0,2 2 0,-1 1 0,-1-2 0,-4-6 0,-4-5 0,-5-5 0,-1-1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24575,'21'24'0,"10"10"0,12 14 0,3 6 0,1 1 0,-3-1 0,-3-3 0,0-2 0,-6-6 0,-5-9 0,-6-8 0,-3-4 0,-2-4 0,-1 1 0,-1 0 0,1 1 0,-1-1 0,-1-1 0,0-3 0,-3-3 0,-3-3 0,-2-2 0,-2-1 0,0 0 0,1 2 0,4 2 0,0 1 0,0 0 0,1 1 0,1 1 0,4 1 0,3 3 0,1 1 0,-1-1 0,-4-4 0,-4-3 0,-3-4 0,0 0 0,2 1 0,0 1 0,-1-1 0,-1-2 0,-3 0 0,-1-2 0,-1 0 0,0 0 0,0 0 0,1 1 0,1 1 0,1 0 0,0 0 0,-2-3 0,-3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24575,'22'17'0,"13"11"0,15 11 0,13 9 0,4 0 0,2-2 0,-2-2 0,-6-3 0,2-1 0,1 1 0,2 0 0,-1 3 0,-3-1 0,-10-3 0,-7-4 0,-8-5 0,-9-6 0,-3-2 0,-5-4 0,-3-3 0,-4-4 0,-2-3 0,0 1 0,1 1 0,0 0 0,-1-1 0,-1-3 0,-2 0 0,2 1 0,2 2 0,2 2 0,-1 0 0,-2-2 0,-3-2 0,2 0 0,2 5 0,4 2 0,0 2 0,-3-3 0,-3-5 0,-5-2 0,-1-3 0,-2-1 0,-1-2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24575,'21'9'0,"10"8"0,14 10 0,16 12 0,19 17 0,-34-21 0,1 2 0,1 2 0,-1 1 0,-3-1 0,-3-1 0,26 26 0,-20-17 0,-11-9 0,-9-9 0,-5-5 0,-3-3 0,-2-3 0,-4-4 0,-3-4 0,0-1 0,1 2 0,3 2 0,2 2 0,1-1 0,-4-3 0,-1-1 0,-1-1 0,2 1 0,3 3 0,-1-1 0,0 2 0,-3-4 0,-3-2 0,-3-2 0,0-2 0,-2-1 0,-2 0 0,2 0 0,-1 1 0,3 2 0,1 2 0,2 0 0,2 2 0,1-1 0,-1 1 0,0-1 0,-3-4 0,-3-1 0,-1-1 0,0 0 0,-2 1 0,2-2 0,-3-1 0,0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9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24575,'7'1'0,"8"5"0,9 8 0,7 8 0,2 4 0,-7-4 0,-8-6 0,-6-5 0,-6-4 0,1-1 0,1 3 0,4 2 0,6 4 0,2 1 0,-1-1 0,-3-4 0,-4-2 0,-3-3 0,-1-1 0,-2-2 0,-2-1 0,1-1 0,0 3 0,2 0 0,5 3 0,2 1 0,1 0 0,-3-2 0,-3-1 0,-1-1 0,1 1 0,3 4 0,1 0 0,0 0 0,-3-1 0,-4-3 0,-2-2 0,-2-2 0,-1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24575,'13'0'0,"16"6"0,16 7 0,17 10 0,3 7 0,-2 3 0,-2 1 0,-5-3 0,1-4 0,-7-4 0,-4-3 0,-5-4 0,-8-1 0,-6-3 0,-3 0 0,-1-1 0,-1-1 0,-2 0 0,-3-1 0,-5-2 0,-2-1 0,-3-3 0,-1 0 0,-1 0 0,0-1 0,-1 0 0,-2-1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24575,'22'5'0,"22"14"0,28 16 0,-28-12 0,1 0 0,2 1 0,0 0 0,33 16 0,-21-12 0,-16-10 0,-19-7 0,-11-6 0,-7-2 0,0 0 0,5 3 0,11 6 0,11 8 0,8 5 0,-1 0 0,-9-4 0,-9-6 0,-8-6 0,-6-4 0,-5-4 0,-1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24575,'17'0'0,"16"1"0,29 7 0,32 9 0,-36-3 0,1 1 0,1 2 0,-2 1 0,-4 0 0,-2 0 0,34 16 0,-16-2 0,-5 0 0,-7-1 0,-7-2 0,-8-3 0,-8-6 0,-8-6 0,-4-1 0,-1-1 0,1 3 0,3 3 0,-1 0 0,-3-1 0,-3-3 0,-4-3 0,-3-3 0,-3-3 0,-4-3 0,-2-1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24575,'9'0'0,"10"4"0,13 6 0,11 7 0,8 5 0,5 1 0,4 3 0,2 2 0,10 5 0,1 2 0,5 2 0,0 2 0,-2 1 0,1 2 0,-5-2 0,-5-4 0,-12-6 0,-14-8 0,-14-7 0,-13-5 0,-7-5 0,-3-2 0,-2-1 0,1-1 0,0 1 0,-1 0 0,1 1 0,1 0 0,0 0 0,0 1 0,-2-2 0,0-1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24575,'26'3'0,"14"8"0,18 8 0,15 11 0,2 7 0,-3 0 0,-7 0 0,-6 0 0,-6-3 0,-5-2 0,-7-3 0,-4-4 0,-6-4 0,-2-1 0,-4-4 0,-3-3 0,-3-2 0,-3-2 0,-2-2 0,0 1 0,1-1 0,-2-1 0,-2 0 0,-2-2 0,-4-1 0,-2-2 0,-2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8T08:56:44.66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24575,'44'2'0,"4"5"0,13 4 0,2 5 0,-4 3 0,-5 0 0,-8-1 0,-5-1 0,-6-3 0,-4-1 0,-2-1 0,-1 0 0,-4-1 0,-4-2 0,-5-3 0,-4-1 0,1-2 0,4 1 0,2 1 0,1 1 0,-1 1 0,0 0 0,4 2 0,1 0 0,0 1 0,-2-1 0,-5-1 0,-8-4 0,-3-1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90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45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72291-B698-B407-BC57-4108B086C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2679AC-09B2-504E-4FCF-B2D88E6474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DB4104-3863-101C-80A8-3F2AF1C6EF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64C9A-7427-D132-9857-C12E6A39F3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60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4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66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3C41F-5D8D-D65B-69E1-A81DABD1E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3C8639-061E-6E02-CBF3-9593267C3E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2E8032-C028-5E74-6C6A-8612BD6334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E143E-94F0-72DE-FB63-D9EB36C67E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42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28126-D369-C245-1509-36E4D27AD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212332-5251-9C62-826E-A608C216A6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4EA94E-F427-99CA-670A-1EF201EAB6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CA91C-B782-51AC-472C-ADD2DCB66B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81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757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47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33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E51B1-1D00-6CD6-6A3C-3E4BECC8B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CC37B-EE04-1524-FAB3-0F03CA0CC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7A5145-D4B7-50E5-1838-255AC56253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1C9A9-4CE9-2BC0-085F-C359E2D14D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68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BAF9B-422F-1086-C355-B81A1EC8C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5CA5CA-8C8D-21D5-1384-66D410F8AD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C6138F-6D8F-B1CC-3DED-E4D126A40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16A75-6E72-8866-0C0A-DE102E8E05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77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290A6-7FC6-2EC8-7CF2-CB67FB94B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C06B08-C456-EAFD-116B-BA08CBB618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83BCD4-6214-3512-444A-B9B4364B8A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BC550-5FDC-BA5A-E4BA-395366A30B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68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0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E617F-8AF8-EC6E-EA44-908974EC2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E0E1A2-68DF-47EE-42AD-816ED5D87E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F340BE-6640-48C8-0ED4-DB0B31C7B7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496CB-834A-3F4E-6448-DBB2392449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75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42500-1E59-D677-41D4-2F96BB7C2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325EB5-3E71-6985-62F4-B6A78B5DDA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8FD6E4-F8F7-FB2F-6BBD-E9B9F8707B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2445C-D7B0-77EB-258B-46F391D5AC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50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CB476-5924-9FEA-D501-567FE76CF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76F84D-4C85-A699-BBEB-08FA8AC63D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D8C6D1-DEE2-91EC-82FB-DA0C36E72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3DE92-D6F3-9089-5CA9-90FC8F3F08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4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77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51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B2BD5-BABA-E1B2-8532-F0C496E7F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13B89A-F452-48A5-41DB-E2812A6C05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BC444B-76FD-5643-2766-F58D618E9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95711-D530-83FB-D9CD-1740E718CC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76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07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1.png"/><Relationship Id="rId9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emf"/></Relationships>
</file>

<file path=ppt/slides/_rels/slide2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1.xml"/><Relationship Id="rId21" Type="http://schemas.openxmlformats.org/officeDocument/2006/relationships/image" Target="../media/image330.png"/><Relationship Id="rId42" Type="http://schemas.openxmlformats.org/officeDocument/2006/relationships/customXml" Target="../ink/ink19.xml"/><Relationship Id="rId47" Type="http://schemas.openxmlformats.org/officeDocument/2006/relationships/image" Target="../media/image53.png"/><Relationship Id="rId63" Type="http://schemas.openxmlformats.org/officeDocument/2006/relationships/image" Target="../media/image54.png"/><Relationship Id="rId68" Type="http://schemas.openxmlformats.org/officeDocument/2006/relationships/customXml" Target="../ink/ink32.xml"/><Relationship Id="rId16" Type="http://schemas.openxmlformats.org/officeDocument/2006/relationships/customXml" Target="../ink/ink6.xml"/><Relationship Id="rId11" Type="http://schemas.openxmlformats.org/officeDocument/2006/relationships/image" Target="../media/image280.png"/><Relationship Id="rId32" Type="http://schemas.openxmlformats.org/officeDocument/2006/relationships/customXml" Target="../ink/ink14.xml"/><Relationship Id="rId37" Type="http://schemas.openxmlformats.org/officeDocument/2006/relationships/image" Target="../media/image410.png"/><Relationship Id="rId53" Type="http://schemas.openxmlformats.org/officeDocument/2006/relationships/image" Target="../media/image49.png"/><Relationship Id="rId58" Type="http://schemas.openxmlformats.org/officeDocument/2006/relationships/customXml" Target="../ink/ink27.xml"/><Relationship Id="rId74" Type="http://schemas.openxmlformats.org/officeDocument/2006/relationships/customXml" Target="../ink/ink35.xml"/><Relationship Id="rId79" Type="http://schemas.openxmlformats.org/officeDocument/2006/relationships/image" Target="../media/image62.png"/><Relationship Id="rId5" Type="http://schemas.openxmlformats.org/officeDocument/2006/relationships/image" Target="../media/image51.emf"/><Relationship Id="rId61" Type="http://schemas.openxmlformats.org/officeDocument/2006/relationships/image" Target="../media/image530.png"/><Relationship Id="rId82" Type="http://schemas.openxmlformats.org/officeDocument/2006/relationships/customXml" Target="../ink/ink39.xml"/><Relationship Id="rId19" Type="http://schemas.openxmlformats.org/officeDocument/2006/relationships/image" Target="../media/image32.png"/><Relationship Id="rId14" Type="http://schemas.openxmlformats.org/officeDocument/2006/relationships/customXml" Target="../ink/ink5.xml"/><Relationship Id="rId22" Type="http://schemas.openxmlformats.org/officeDocument/2006/relationships/customXml" Target="../ink/ink9.xml"/><Relationship Id="rId27" Type="http://schemas.openxmlformats.org/officeDocument/2006/relationships/image" Target="../media/image360.png"/><Relationship Id="rId30" Type="http://schemas.openxmlformats.org/officeDocument/2006/relationships/customXml" Target="../ink/ink13.xml"/><Relationship Id="rId35" Type="http://schemas.openxmlformats.org/officeDocument/2006/relationships/image" Target="../media/image400.png"/><Relationship Id="rId43" Type="http://schemas.openxmlformats.org/officeDocument/2006/relationships/image" Target="../media/image44.png"/><Relationship Id="rId48" Type="http://schemas.openxmlformats.org/officeDocument/2006/relationships/customXml" Target="../ink/ink22.xml"/><Relationship Id="rId56" Type="http://schemas.openxmlformats.org/officeDocument/2006/relationships/customXml" Target="../ink/ink26.xml"/><Relationship Id="rId64" Type="http://schemas.openxmlformats.org/officeDocument/2006/relationships/customXml" Target="../ink/ink30.xml"/><Relationship Id="rId69" Type="http://schemas.openxmlformats.org/officeDocument/2006/relationships/image" Target="../media/image57.png"/><Relationship Id="rId77" Type="http://schemas.openxmlformats.org/officeDocument/2006/relationships/image" Target="../media/image61.png"/><Relationship Id="rId8" Type="http://schemas.openxmlformats.org/officeDocument/2006/relationships/customXml" Target="../ink/ink2.xml"/><Relationship Id="rId51" Type="http://schemas.openxmlformats.org/officeDocument/2006/relationships/image" Target="../media/image48.png"/><Relationship Id="rId72" Type="http://schemas.openxmlformats.org/officeDocument/2006/relationships/customXml" Target="../ink/ink34.xml"/><Relationship Id="rId80" Type="http://schemas.openxmlformats.org/officeDocument/2006/relationships/customXml" Target="../ink/ink38.xml"/><Relationship Id="rId3" Type="http://schemas.openxmlformats.org/officeDocument/2006/relationships/image" Target="../media/image49.emf"/><Relationship Id="rId12" Type="http://schemas.openxmlformats.org/officeDocument/2006/relationships/customXml" Target="../ink/ink4.xml"/><Relationship Id="rId17" Type="http://schemas.openxmlformats.org/officeDocument/2006/relationships/image" Target="../media/image310.png"/><Relationship Id="rId25" Type="http://schemas.openxmlformats.org/officeDocument/2006/relationships/image" Target="../media/image350.png"/><Relationship Id="rId33" Type="http://schemas.openxmlformats.org/officeDocument/2006/relationships/image" Target="../media/image390.png"/><Relationship Id="rId38" Type="http://schemas.openxmlformats.org/officeDocument/2006/relationships/customXml" Target="../ink/ink17.xml"/><Relationship Id="rId46" Type="http://schemas.openxmlformats.org/officeDocument/2006/relationships/customXml" Target="../ink/ink21.xml"/><Relationship Id="rId59" Type="http://schemas.openxmlformats.org/officeDocument/2006/relationships/image" Target="../media/image520.png"/><Relationship Id="rId67" Type="http://schemas.openxmlformats.org/officeDocument/2006/relationships/image" Target="../media/image56.png"/><Relationship Id="rId20" Type="http://schemas.openxmlformats.org/officeDocument/2006/relationships/customXml" Target="../ink/ink8.xml"/><Relationship Id="rId41" Type="http://schemas.openxmlformats.org/officeDocument/2006/relationships/image" Target="../media/image430.png"/><Relationship Id="rId54" Type="http://schemas.openxmlformats.org/officeDocument/2006/relationships/customXml" Target="../ink/ink25.xml"/><Relationship Id="rId62" Type="http://schemas.openxmlformats.org/officeDocument/2006/relationships/customXml" Target="../ink/ink29.xml"/><Relationship Id="rId70" Type="http://schemas.openxmlformats.org/officeDocument/2006/relationships/customXml" Target="../ink/ink33.xml"/><Relationship Id="rId75" Type="http://schemas.openxmlformats.org/officeDocument/2006/relationships/image" Target="../media/image60.png"/><Relationship Id="rId83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.xml"/><Relationship Id="rId15" Type="http://schemas.openxmlformats.org/officeDocument/2006/relationships/image" Target="../media/image300.png"/><Relationship Id="rId23" Type="http://schemas.openxmlformats.org/officeDocument/2006/relationships/image" Target="../media/image340.png"/><Relationship Id="rId28" Type="http://schemas.openxmlformats.org/officeDocument/2006/relationships/customXml" Target="../ink/ink12.xml"/><Relationship Id="rId36" Type="http://schemas.openxmlformats.org/officeDocument/2006/relationships/customXml" Target="../ink/ink16.xml"/><Relationship Id="rId49" Type="http://schemas.openxmlformats.org/officeDocument/2006/relationships/image" Target="../media/image47.png"/><Relationship Id="rId57" Type="http://schemas.openxmlformats.org/officeDocument/2006/relationships/image" Target="../media/image510.png"/><Relationship Id="rId10" Type="http://schemas.openxmlformats.org/officeDocument/2006/relationships/customXml" Target="../ink/ink3.xml"/><Relationship Id="rId31" Type="http://schemas.openxmlformats.org/officeDocument/2006/relationships/image" Target="../media/image380.png"/><Relationship Id="rId44" Type="http://schemas.openxmlformats.org/officeDocument/2006/relationships/customXml" Target="../ink/ink20.xml"/><Relationship Id="rId52" Type="http://schemas.openxmlformats.org/officeDocument/2006/relationships/customXml" Target="../ink/ink24.xml"/><Relationship Id="rId60" Type="http://schemas.openxmlformats.org/officeDocument/2006/relationships/customXml" Target="../ink/ink28.xml"/><Relationship Id="rId65" Type="http://schemas.openxmlformats.org/officeDocument/2006/relationships/image" Target="../media/image55.png"/><Relationship Id="rId73" Type="http://schemas.openxmlformats.org/officeDocument/2006/relationships/image" Target="../media/image59.png"/><Relationship Id="rId78" Type="http://schemas.openxmlformats.org/officeDocument/2006/relationships/customXml" Target="../ink/ink37.xml"/><Relationship Id="rId81" Type="http://schemas.openxmlformats.org/officeDocument/2006/relationships/image" Target="../media/image63.png"/><Relationship Id="rId4" Type="http://schemas.openxmlformats.org/officeDocument/2006/relationships/image" Target="../media/image50.emf"/><Relationship Id="rId9" Type="http://schemas.openxmlformats.org/officeDocument/2006/relationships/image" Target="../media/image270.png"/><Relationship Id="rId13" Type="http://schemas.openxmlformats.org/officeDocument/2006/relationships/image" Target="../media/image290.png"/><Relationship Id="rId18" Type="http://schemas.openxmlformats.org/officeDocument/2006/relationships/customXml" Target="../ink/ink7.xml"/><Relationship Id="rId39" Type="http://schemas.openxmlformats.org/officeDocument/2006/relationships/image" Target="../media/image42.png"/><Relationship Id="rId34" Type="http://schemas.openxmlformats.org/officeDocument/2006/relationships/customXml" Target="../ink/ink15.xml"/><Relationship Id="rId50" Type="http://schemas.openxmlformats.org/officeDocument/2006/relationships/customXml" Target="../ink/ink23.xml"/><Relationship Id="rId55" Type="http://schemas.openxmlformats.org/officeDocument/2006/relationships/image" Target="../media/image50.png"/><Relationship Id="rId76" Type="http://schemas.openxmlformats.org/officeDocument/2006/relationships/customXml" Target="../ink/ink36.xml"/><Relationship Id="rId7" Type="http://schemas.openxmlformats.org/officeDocument/2006/relationships/image" Target="../media/image260.png"/><Relationship Id="rId71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29" Type="http://schemas.openxmlformats.org/officeDocument/2006/relationships/image" Target="../media/image370.png"/><Relationship Id="rId24" Type="http://schemas.openxmlformats.org/officeDocument/2006/relationships/customXml" Target="../ink/ink10.xml"/><Relationship Id="rId40" Type="http://schemas.openxmlformats.org/officeDocument/2006/relationships/customXml" Target="../ink/ink18.xml"/><Relationship Id="rId45" Type="http://schemas.openxmlformats.org/officeDocument/2006/relationships/image" Target="../media/image52.png"/><Relationship Id="rId66" Type="http://schemas.openxmlformats.org/officeDocument/2006/relationships/customXml" Target="../ink/ink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Longitudinal Modelling and Operational Optimization Across the Complex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0759545" cy="549951"/>
          </a:xfrm>
        </p:spPr>
        <p:txBody>
          <a:bodyPr/>
          <a:lstStyle/>
          <a:p>
            <a:r>
              <a:rPr lang="en-GB" dirty="0"/>
              <a:t>Birk Emil Karlsen-Bæck, S. Albright, T. </a:t>
            </a:r>
            <a:r>
              <a:rPr lang="en-GB" dirty="0" err="1"/>
              <a:t>Argyropoulos</a:t>
            </a:r>
            <a:r>
              <a:rPr lang="en-GB" dirty="0"/>
              <a:t>, R. Bruce, R. </a:t>
            </a:r>
            <a:r>
              <a:rPr lang="en-GB" dirty="0" err="1"/>
              <a:t>Calaga</a:t>
            </a:r>
            <a:r>
              <a:rPr lang="en-GB" dirty="0"/>
              <a:t>, J. Flowerdew, N. </a:t>
            </a:r>
            <a:r>
              <a:rPr lang="en-GB" dirty="0" err="1"/>
              <a:t>Gallou</a:t>
            </a:r>
            <a:r>
              <a:rPr lang="en-GB" dirty="0"/>
              <a:t>,                   L. </a:t>
            </a:r>
            <a:r>
              <a:rPr lang="en-GB" dirty="0" err="1"/>
              <a:t>Intelisano</a:t>
            </a:r>
            <a:r>
              <a:rPr lang="en-GB" dirty="0"/>
              <a:t>, I. Karpov, S. </a:t>
            </a:r>
            <a:r>
              <a:rPr lang="en-GB" dirty="0" err="1"/>
              <a:t>Kostoglou</a:t>
            </a:r>
            <a:r>
              <a:rPr lang="en-GB" dirty="0"/>
              <a:t>, A. </a:t>
            </a:r>
            <a:r>
              <a:rPr lang="en-GB" dirty="0" err="1"/>
              <a:t>Lasheen</a:t>
            </a:r>
            <a:r>
              <a:rPr lang="en-GB" dirty="0"/>
              <a:t>, M. Marchi, O. </a:t>
            </a:r>
            <a:r>
              <a:rPr lang="en-GB" dirty="0" err="1"/>
              <a:t>Naumenko</a:t>
            </a:r>
            <a:r>
              <a:rPr lang="en-GB" dirty="0"/>
              <a:t>, G. </a:t>
            </a:r>
            <a:r>
              <a:rPr lang="en-GB" dirty="0" err="1"/>
              <a:t>Papotti</a:t>
            </a:r>
            <a:r>
              <a:rPr lang="en-GB" dirty="0"/>
              <a:t>, J. A. Rodriguez, H. Timko, N. </a:t>
            </a:r>
            <a:r>
              <a:rPr lang="en-GB" dirty="0" err="1"/>
              <a:t>Triantafyllou</a:t>
            </a:r>
            <a:r>
              <a:rPr lang="en-GB" dirty="0"/>
              <a:t>, D. </a:t>
            </a:r>
            <a:r>
              <a:rPr lang="en-GB" dirty="0" err="1"/>
              <a:t>Valuch</a:t>
            </a:r>
            <a:r>
              <a:rPr lang="en-GB" dirty="0"/>
              <a:t>, M. </a:t>
            </a:r>
            <a:r>
              <a:rPr lang="en-GB" dirty="0" err="1"/>
              <a:t>Zampetakis</a:t>
            </a:r>
            <a:endParaRPr lang="en-GB" dirty="0"/>
          </a:p>
          <a:p>
            <a:r>
              <a:rPr lang="en-GB" dirty="0"/>
              <a:t>Joint Accelerators Performance Workshop, Montreux, Switzerland, 11</a:t>
            </a:r>
            <a:r>
              <a:rPr lang="en-GB" baseline="30000" dirty="0"/>
              <a:t>th</a:t>
            </a:r>
            <a:r>
              <a:rPr lang="en-GB" dirty="0"/>
              <a:t>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0A67FA-6D9F-1010-87F8-6DAB50E17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is being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implementation of PS beam control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PS impedance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Optimization in simulation</a:t>
            </a:r>
          </a:p>
          <a:p>
            <a:pPr marL="990900" lvl="2" indent="-342900"/>
            <a:r>
              <a:rPr lang="en-GB" dirty="0">
                <a:solidFill>
                  <a:srgbClr val="00B050"/>
                </a:solidFill>
              </a:rPr>
              <a:t>EAST losses decreased from 7% to 1.5%</a:t>
            </a:r>
          </a:p>
          <a:p>
            <a:pPr marL="666900" lvl="1" indent="-342900"/>
            <a:r>
              <a:rPr lang="en-GB" dirty="0"/>
              <a:t>Contributed to doubling of TOF intensity</a:t>
            </a:r>
          </a:p>
          <a:p>
            <a:pPr marL="990900" lvl="2" indent="-342900"/>
            <a:r>
              <a:rPr lang="en-GB" dirty="0">
                <a:solidFill>
                  <a:srgbClr val="00B050"/>
                </a:solidFill>
              </a:rPr>
              <a:t>3.5 x 10</a:t>
            </a:r>
            <a:r>
              <a:rPr lang="en-GB" baseline="30000" dirty="0">
                <a:solidFill>
                  <a:srgbClr val="00B050"/>
                </a:solidFill>
              </a:rPr>
              <a:t>12</a:t>
            </a:r>
            <a:r>
              <a:rPr lang="en-GB" dirty="0">
                <a:solidFill>
                  <a:srgbClr val="00B050"/>
                </a:solidFill>
              </a:rPr>
              <a:t> p/b to 8.0 x 10</a:t>
            </a:r>
            <a:r>
              <a:rPr lang="en-GB" baseline="30000" dirty="0">
                <a:solidFill>
                  <a:srgbClr val="00B050"/>
                </a:solidFill>
              </a:rPr>
              <a:t>12</a:t>
            </a:r>
            <a:r>
              <a:rPr lang="en-GB" dirty="0">
                <a:solidFill>
                  <a:srgbClr val="00B050"/>
                </a:solidFill>
              </a:rPr>
              <a:t> p/b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1D216F-16BE-FA1E-BB6C-1609C6759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– Parasitic TOF with EAST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77B1B-B147-9968-1D05-00C0E53D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8578D-8061-68DC-DE24-2C7C0F67C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46964-D89F-3E16-47B1-8404A435B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E2DB45-E009-1CEE-0636-491642FD9F83}"/>
              </a:ext>
            </a:extLst>
          </p:cNvPr>
          <p:cNvSpPr txBox="1"/>
          <p:nvPr/>
        </p:nvSpPr>
        <p:spPr>
          <a:xfrm>
            <a:off x="7305078" y="5553749"/>
            <a:ext cx="27443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O. </a:t>
            </a:r>
            <a:r>
              <a:rPr lang="en-GB" sz="1400" dirty="0" err="1"/>
              <a:t>Naumenko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C96DE1-8033-373B-017E-4D93D9BA37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15022" y="1088807"/>
            <a:ext cx="5324507" cy="4410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DCC1EA-369D-38DE-AD82-A9F84A68531D}"/>
              </a:ext>
            </a:extLst>
          </p:cNvPr>
          <p:cNvSpPr txBox="1"/>
          <p:nvPr/>
        </p:nvSpPr>
        <p:spPr>
          <a:xfrm>
            <a:off x="5461038" y="5522971"/>
            <a:ext cx="15350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Measurement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4B1FD1-9B8E-66EA-2D29-9EC506BFDABC}"/>
              </a:ext>
            </a:extLst>
          </p:cNvPr>
          <p:cNvSpPr txBox="1"/>
          <p:nvPr/>
        </p:nvSpPr>
        <p:spPr>
          <a:xfrm>
            <a:off x="10667550" y="5522971"/>
            <a:ext cx="13439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Simulation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6B7391-3228-089E-6C9C-B06EC8EE78BC}"/>
              </a:ext>
            </a:extLst>
          </p:cNvPr>
          <p:cNvCxnSpPr/>
          <p:nvPr/>
        </p:nvCxnSpPr>
        <p:spPr>
          <a:xfrm flipV="1">
            <a:off x="5913120" y="5212080"/>
            <a:ext cx="315418" cy="28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75136B8-2CF5-B9BB-1A71-349C6D528BF2}"/>
              </a:ext>
            </a:extLst>
          </p:cNvPr>
          <p:cNvCxnSpPr>
            <a:cxnSpLocks/>
          </p:cNvCxnSpPr>
          <p:nvPr/>
        </p:nvCxnSpPr>
        <p:spPr>
          <a:xfrm flipH="1" flipV="1">
            <a:off x="10942320" y="5283200"/>
            <a:ext cx="274320" cy="216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99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2B6B0C-C569-4176-D1B0-50FD2AF1A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43702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Help analyse and disentangle sources of beam losses at transfer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Coupling of beam and cavity control models in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is being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Strong transient beam loading with LIU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Complex dynamics during beam transfer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SPS impedance model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47A73D-F16D-4315-85FD-4F85D8D9A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– Capture of LHC-type LIU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7E7B4-8C2B-EB9C-3E78-F1BD04550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ED7F9-C64F-4514-5659-26E386F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5F1F0-0C78-6D6A-4540-180F73B1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 descr="A black background with red x&#10;&#10;Description automatically generated">
            <a:extLst>
              <a:ext uri="{FF2B5EF4-FFF2-40B4-BE49-F238E27FC236}">
                <a16:creationId xmlns:a16="http://schemas.microsoft.com/office/drawing/2014/main" id="{BDF05088-9F50-985B-6C7B-F257CA671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230" y="1744975"/>
            <a:ext cx="3671570" cy="33198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16D231-1BAA-3524-65D2-BE7AD531BD47}"/>
              </a:ext>
            </a:extLst>
          </p:cNvPr>
          <p:cNvSpPr txBox="1"/>
          <p:nvPr/>
        </p:nvSpPr>
        <p:spPr>
          <a:xfrm>
            <a:off x="8444230" y="5064815"/>
            <a:ext cx="36715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Coupling of beam and cavity models</a:t>
            </a:r>
          </a:p>
        </p:txBody>
      </p:sp>
      <p:pic>
        <p:nvPicPr>
          <p:cNvPr id="12" name="Picture 11" descr="A graph of different colored columns&#10;&#10;Description automatically generated with medium confidence">
            <a:extLst>
              <a:ext uri="{FF2B5EF4-FFF2-40B4-BE49-F238E27FC236}">
                <a16:creationId xmlns:a16="http://schemas.microsoft.com/office/drawing/2014/main" id="{F0C9CF50-5F7D-7299-CB6E-5AD31E947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018" y="2007200"/>
            <a:ext cx="4599212" cy="28435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7BB57B-C7A7-5BD0-AD47-78B8A2AA6793}"/>
              </a:ext>
            </a:extLst>
          </p:cNvPr>
          <p:cNvSpPr txBox="1"/>
          <p:nvPr/>
        </p:nvSpPr>
        <p:spPr>
          <a:xfrm>
            <a:off x="3845018" y="4787816"/>
            <a:ext cx="44547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Measured losses with LIU intensities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613FEB-671F-FE01-E7D9-885EFCE602D3}"/>
              </a:ext>
            </a:extLst>
          </p:cNvPr>
          <p:cNvSpPr txBox="1"/>
          <p:nvPr/>
        </p:nvSpPr>
        <p:spPr>
          <a:xfrm>
            <a:off x="3845018" y="5023870"/>
            <a:ext cx="45992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J. Flowerdew</a:t>
            </a:r>
          </a:p>
        </p:txBody>
      </p:sp>
    </p:spTree>
    <p:extLst>
      <p:ext uri="{BB962C8B-B14F-4D97-AF65-F5344CB8AC3E}">
        <p14:creationId xmlns:p14="http://schemas.microsoft.com/office/powerpoint/2010/main" val="259417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A27446E-4BC5-BC38-C0C3-C016EB25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593" y="3415694"/>
            <a:ext cx="4163372" cy="2494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D280B0-5AD0-D359-797C-5639015B5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1832" y="716362"/>
            <a:ext cx="4163371" cy="249471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29767-D8B2-E6E4-1102-38F7A3A4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50396"/>
            <a:ext cx="5587696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Benchmarked simulation model against measured beam parameters and beam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Apply the full model for PS-SPS transfer studies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72EB5A-E41A-5960-8F88-684876E6B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– Capture of LHC-type LIU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21A-F12E-9883-FB0E-8F98BD01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9FFBB-99EB-7206-C469-30191CD88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6DE55-17EA-9512-EAA0-D416C15DB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1823A1-B0A6-7610-9C64-B345D877DF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095" y="2779394"/>
            <a:ext cx="5083591" cy="31710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6E98B40-E5EB-4053-8F29-5EF256709844}"/>
              </a:ext>
            </a:extLst>
          </p:cNvPr>
          <p:cNvSpPr txBox="1"/>
          <p:nvPr/>
        </p:nvSpPr>
        <p:spPr>
          <a:xfrm>
            <a:off x="912095" y="5790365"/>
            <a:ext cx="50835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Simulated (lines) and measured (dots) beam losses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4845-48CB-D016-B5AB-B470A5B07EE3}"/>
              </a:ext>
            </a:extLst>
          </p:cNvPr>
          <p:cNvSpPr txBox="1"/>
          <p:nvPr/>
        </p:nvSpPr>
        <p:spPr>
          <a:xfrm>
            <a:off x="7411831" y="3053697"/>
            <a:ext cx="416337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Simulated and measured 200 MHz bunch phases after filamentation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B6FE6C-80BE-4BFB-C0D1-AC5A31FCBC91}"/>
              </a:ext>
            </a:extLst>
          </p:cNvPr>
          <p:cNvSpPr txBox="1"/>
          <p:nvPr/>
        </p:nvSpPr>
        <p:spPr>
          <a:xfrm>
            <a:off x="7411831" y="5749175"/>
            <a:ext cx="416337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Simulated and measured bunch lengths at injection and after filamentation</a:t>
            </a:r>
          </a:p>
        </p:txBody>
      </p:sp>
    </p:spTree>
    <p:extLst>
      <p:ext uri="{BB962C8B-B14F-4D97-AF65-F5344CB8AC3E}">
        <p14:creationId xmlns:p14="http://schemas.microsoft.com/office/powerpoint/2010/main" val="412199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6C9065-6E75-8F88-37AC-1FCE82F57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365333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SPS – Slip Stacking with 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B5D6F4-34FC-AFA8-8DEA-BFD61FA94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964344"/>
            <a:ext cx="5688012" cy="17717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Complex RF manipulation to merge ion batches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Complicated orchestration of timings and functions</a:t>
            </a:r>
          </a:p>
        </p:txBody>
      </p:sp>
      <p:pic>
        <p:nvPicPr>
          <p:cNvPr id="18" name="MSS_1">
            <a:hlinkClick r:id="" action="ppaction://media"/>
            <a:extLst>
              <a:ext uri="{FF2B5EF4-FFF2-40B4-BE49-F238E27FC236}">
                <a16:creationId xmlns:a16="http://schemas.microsoft.com/office/drawing/2014/main" id="{ED5E14BD-505F-C316-1CF4-0A50B5BB5FF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8237" y="2785160"/>
            <a:ext cx="4180192" cy="2769376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06D03-C729-8D5E-238F-895EF734BAC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11 December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61E48-A085-0A69-258D-F52D137E6A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B. E. Karlsen-Bæck | Longitudinal Modelling and Operational Optimization Across the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CFA3C-CA6C-7F75-592D-EC1B04872B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AF7EF1-9ADA-5DFA-F37F-4D3D07E1B71A}"/>
              </a:ext>
            </a:extLst>
          </p:cNvPr>
          <p:cNvSpPr txBox="1"/>
          <p:nvPr/>
        </p:nvSpPr>
        <p:spPr>
          <a:xfrm>
            <a:off x="768238" y="5544778"/>
            <a:ext cx="41801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Simulation of slip stacking of two ion bunch trains in the SPS</a:t>
            </a:r>
          </a:p>
        </p:txBody>
      </p:sp>
      <p:pic>
        <p:nvPicPr>
          <p:cNvPr id="20" name="Picture 2" descr="Aperçu de l’image">
            <a:extLst>
              <a:ext uri="{FF2B5EF4-FFF2-40B4-BE49-F238E27FC236}">
                <a16:creationId xmlns:a16="http://schemas.microsoft.com/office/drawing/2014/main" id="{CDD45FCE-D109-5C8E-67E0-222220B86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043" y="2974742"/>
            <a:ext cx="3759043" cy="281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77793B4C-C615-E4AD-C4EB-D3CDB957F988}"/>
              </a:ext>
            </a:extLst>
          </p:cNvPr>
          <p:cNvSpPr txBox="1">
            <a:spLocks/>
          </p:cNvSpPr>
          <p:nvPr/>
        </p:nvSpPr>
        <p:spPr>
          <a:xfrm>
            <a:off x="6095999" y="964344"/>
            <a:ext cx="5688012" cy="2010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was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Two groups of cavities with different voltage and frequency programs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Beam phase and radial loop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SPS impedance 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31E04C-BAAD-401F-585F-C07350ABD244}"/>
              </a:ext>
            </a:extLst>
          </p:cNvPr>
          <p:cNvSpPr txBox="1"/>
          <p:nvPr/>
        </p:nvSpPr>
        <p:spPr>
          <a:xfrm>
            <a:off x="6849963" y="5780915"/>
            <a:ext cx="42575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Position of the bunches through the cycle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2D5E7E-A413-469E-EE24-8306C3CDFBC2}"/>
              </a:ext>
            </a:extLst>
          </p:cNvPr>
          <p:cNvSpPr txBox="1"/>
          <p:nvPr/>
        </p:nvSpPr>
        <p:spPr>
          <a:xfrm>
            <a:off x="768237" y="5994771"/>
            <a:ext cx="41801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D. </a:t>
            </a:r>
            <a:r>
              <a:rPr lang="en-GB" sz="1400" dirty="0" err="1"/>
              <a:t>Quartullo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7EBD95-0F66-9091-D0C4-190EE79EC4EE}"/>
              </a:ext>
            </a:extLst>
          </p:cNvPr>
          <p:cNvSpPr txBox="1"/>
          <p:nvPr/>
        </p:nvSpPr>
        <p:spPr>
          <a:xfrm>
            <a:off x="6849962" y="6037194"/>
            <a:ext cx="42235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T. </a:t>
            </a:r>
            <a:r>
              <a:rPr lang="en-GB" sz="1400" dirty="0" err="1"/>
              <a:t>Argyropoulos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464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69857-F0CA-BFE2-2C8E-F5CC8E591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335F27-358C-4E4B-4F96-6F0BE59A7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261" y="1014543"/>
            <a:ext cx="6840694" cy="28087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Voltage and frequency programs worked as predicted in simulation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Simulations/calculations integrated in operational expert application for use in the CCC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Importance of 800 MHz system for beam stability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Usual optimization required for the rest of the cycle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B5C38F-7400-6F7C-B79F-CD9A8A7E6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– Slip Stacking with 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87B4E-F739-DD57-069A-C787DD144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D0681-E2EE-7972-0E6D-94A6EF28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88828-909A-E1A2-8661-A874C488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" name="Picture 10" descr="Aperçu de l’image">
            <a:extLst>
              <a:ext uri="{FF2B5EF4-FFF2-40B4-BE49-F238E27FC236}">
                <a16:creationId xmlns:a16="http://schemas.microsoft.com/office/drawing/2014/main" id="{2966A0B8-3A6F-55A1-54EE-99EE60C06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288" y="555045"/>
            <a:ext cx="4893167" cy="236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34B04F6D-2103-06BF-9E21-8FB51963F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329" y="3567735"/>
            <a:ext cx="5954671" cy="249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Aperçu de l’image">
            <a:extLst>
              <a:ext uri="{FF2B5EF4-FFF2-40B4-BE49-F238E27FC236}">
                <a16:creationId xmlns:a16="http://schemas.microsoft.com/office/drawing/2014/main" id="{FB76AC71-8313-4D81-A692-83479084B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1" y="3560359"/>
            <a:ext cx="5992229" cy="250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6626122-6B2D-CEC3-B53A-7E1CA4807F17}"/>
              </a:ext>
            </a:extLst>
          </p:cNvPr>
          <p:cNvSpPr txBox="1"/>
          <p:nvPr/>
        </p:nvSpPr>
        <p:spPr>
          <a:xfrm>
            <a:off x="7436426" y="2945418"/>
            <a:ext cx="44547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Simulated voltage and frequency programs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F1584C-C388-9413-643F-2F4A130A6F2C}"/>
              </a:ext>
            </a:extLst>
          </p:cNvPr>
          <p:cNvSpPr txBox="1"/>
          <p:nvPr/>
        </p:nvSpPr>
        <p:spPr>
          <a:xfrm>
            <a:off x="4409848" y="6100732"/>
            <a:ext cx="460319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Operational voltage and frequency programs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7149DD-1E09-EC62-6F28-C1EE74AE83D0}"/>
              </a:ext>
            </a:extLst>
          </p:cNvPr>
          <p:cNvSpPr txBox="1"/>
          <p:nvPr/>
        </p:nvSpPr>
        <p:spPr>
          <a:xfrm>
            <a:off x="8712662" y="3157150"/>
            <a:ext cx="22881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D. </a:t>
            </a:r>
            <a:r>
              <a:rPr lang="en-GB" sz="1400" dirty="0" err="1"/>
              <a:t>Quartullo</a:t>
            </a:r>
            <a:endParaRPr lang="en-GB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52100F-352E-3241-0226-50CD5016ECCB}"/>
              </a:ext>
            </a:extLst>
          </p:cNvPr>
          <p:cNvSpPr txBox="1"/>
          <p:nvPr/>
        </p:nvSpPr>
        <p:spPr>
          <a:xfrm>
            <a:off x="3279151" y="3845918"/>
            <a:ext cx="12598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Re-capture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BE66232-8B7E-9F76-257B-19C4075558F6}"/>
              </a:ext>
            </a:extLst>
          </p:cNvPr>
          <p:cNvCxnSpPr>
            <a:cxnSpLocks/>
          </p:cNvCxnSpPr>
          <p:nvPr/>
        </p:nvCxnSpPr>
        <p:spPr>
          <a:xfrm flipH="1">
            <a:off x="10316308" y="4061362"/>
            <a:ext cx="175725" cy="636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0CBF92-2CD2-7E79-A269-816A8A42BE89}"/>
              </a:ext>
            </a:extLst>
          </p:cNvPr>
          <p:cNvCxnSpPr>
            <a:cxnSpLocks/>
          </p:cNvCxnSpPr>
          <p:nvPr/>
        </p:nvCxnSpPr>
        <p:spPr>
          <a:xfrm>
            <a:off x="4006392" y="4178576"/>
            <a:ext cx="1074655" cy="135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34C01D5-34F9-0AA7-2F47-2B664F4FCDC6}"/>
              </a:ext>
            </a:extLst>
          </p:cNvPr>
          <p:cNvSpPr txBox="1"/>
          <p:nvPr/>
        </p:nvSpPr>
        <p:spPr>
          <a:xfrm>
            <a:off x="10431453" y="3809185"/>
            <a:ext cx="12598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Re-capture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7A96B4-5DE0-12A2-40A0-E21C0883394C}"/>
              </a:ext>
            </a:extLst>
          </p:cNvPr>
          <p:cNvSpPr txBox="1"/>
          <p:nvPr/>
        </p:nvSpPr>
        <p:spPr>
          <a:xfrm>
            <a:off x="617414" y="4579815"/>
            <a:ext cx="20788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Voltage program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19726D-8640-B1F3-0BE0-74C376859E5E}"/>
              </a:ext>
            </a:extLst>
          </p:cNvPr>
          <p:cNvSpPr txBox="1"/>
          <p:nvPr/>
        </p:nvSpPr>
        <p:spPr>
          <a:xfrm>
            <a:off x="9932918" y="5223995"/>
            <a:ext cx="20788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Frequency program</a:t>
            </a:r>
          </a:p>
        </p:txBody>
      </p:sp>
    </p:spTree>
    <p:extLst>
      <p:ext uri="{BB962C8B-B14F-4D97-AF65-F5344CB8AC3E}">
        <p14:creationId xmlns:p14="http://schemas.microsoft.com/office/powerpoint/2010/main" val="185792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10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5C8A7E9-8D16-748A-ABB0-932D2A6FB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297" y="3130421"/>
            <a:ext cx="4852056" cy="3101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CD7A83-FCEC-DC98-AA38-6945D0F6CCE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9000"/>
          </a:blip>
          <a:stretch>
            <a:fillRect/>
          </a:stretch>
        </p:blipFill>
        <p:spPr>
          <a:xfrm>
            <a:off x="7118641" y="3202093"/>
            <a:ext cx="4976802" cy="316072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75EA49-472D-28E1-6B29-497A63E77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89824" cy="460851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Heating issue due to short bunches</a:t>
            </a:r>
          </a:p>
          <a:p>
            <a:pPr marL="990900" lvl="2" indent="-342900"/>
            <a:r>
              <a:rPr lang="en-GB" dirty="0"/>
              <a:t>Avoid over and under shoots of the bunch length with better regulation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was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Bunch length feedback used to regulate the noise amplitude during the ramp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LHC impedance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outcome (see talk by A. </a:t>
            </a:r>
            <a:r>
              <a:rPr lang="en-GB" dirty="0" err="1"/>
              <a:t>Calia</a:t>
            </a:r>
            <a:r>
              <a:rPr lang="en-GB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Significantly improved regulation of the bunch length</a:t>
            </a:r>
          </a:p>
          <a:p>
            <a:pPr marL="990900" lvl="2" indent="-342900"/>
            <a:r>
              <a:rPr lang="en-GB" dirty="0"/>
              <a:t>Better set of feedback parameters</a:t>
            </a:r>
          </a:p>
          <a:p>
            <a:pPr marL="990900" lvl="2" indent="-342900"/>
            <a:r>
              <a:rPr lang="en-GB" dirty="0"/>
              <a:t>Flat bunch length target is now being used during the ramp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3102D-BCE6-4076-158C-A6C2A4A9C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263300" cy="1065742"/>
          </a:xfrm>
        </p:spPr>
        <p:txBody>
          <a:bodyPr/>
          <a:lstStyle/>
          <a:p>
            <a:r>
              <a:rPr lang="en-GB" dirty="0"/>
              <a:t>LHC - Blow-up Optimization in the Ramp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F0611-9BC1-6F45-63E9-DAF16B636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71B17-8924-8D97-3DE9-3C2369E4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540A1-FA41-3CB4-B9B7-461615815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66BB8F-6E68-F14B-024A-DA5076E73FC5}"/>
                  </a:ext>
                </a:extLst>
              </p:cNvPr>
              <p:cNvSpPr txBox="1"/>
              <p:nvPr/>
            </p:nvSpPr>
            <p:spPr>
              <a:xfrm>
                <a:off x="2242964" y="3852231"/>
                <a:ext cx="3161058" cy="319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fr-CH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i="1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fr-CH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CH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𝑡𝑎𝑟𝑔</m:t>
                              </m:r>
                            </m:sub>
                          </m:s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𝑚𝑒𝑎𝑠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66BB8F-6E68-F14B-024A-DA5076E73F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964" y="3852231"/>
                <a:ext cx="3161058" cy="319318"/>
              </a:xfrm>
              <a:prstGeom prst="rect">
                <a:avLst/>
              </a:prstGeom>
              <a:blipFill>
                <a:blip r:embed="rId5"/>
                <a:stretch>
                  <a:fillRect l="-400" b="-230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diagram of a function&#10;&#10;Description automatically generated">
            <a:extLst>
              <a:ext uri="{FF2B5EF4-FFF2-40B4-BE49-F238E27FC236}">
                <a16:creationId xmlns:a16="http://schemas.microsoft.com/office/drawing/2014/main" id="{CD9C8213-2542-569D-F152-20485A97FB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1289" y="53487"/>
            <a:ext cx="4409098" cy="29648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A6392C-37A2-04CB-C19C-5AC96B945BC0}"/>
              </a:ext>
            </a:extLst>
          </p:cNvPr>
          <p:cNvSpPr txBox="1"/>
          <p:nvPr/>
        </p:nvSpPr>
        <p:spPr>
          <a:xfrm>
            <a:off x="6297813" y="5881997"/>
            <a:ext cx="10571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N. </a:t>
            </a:r>
            <a:r>
              <a:rPr lang="en-GB" sz="1400" dirty="0" err="1"/>
              <a:t>Gallou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C6E1E8-A29F-AE8F-30DD-907AB0C422D0}"/>
              </a:ext>
            </a:extLst>
          </p:cNvPr>
          <p:cNvSpPr txBox="1"/>
          <p:nvPr/>
        </p:nvSpPr>
        <p:spPr>
          <a:xfrm>
            <a:off x="6828835" y="2263588"/>
            <a:ext cx="110390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N. </a:t>
            </a:r>
            <a:r>
              <a:rPr lang="en-GB" sz="1400" dirty="0" err="1"/>
              <a:t>Gallou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167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D7F764A-E3EF-3D03-00D3-CDFF7EC2A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817" y="3477558"/>
            <a:ext cx="3523765" cy="22676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D6B89A4-3664-E27B-B1EA-8ECF8A92EF3A}"/>
              </a:ext>
            </a:extLst>
          </p:cNvPr>
          <p:cNvSpPr txBox="1"/>
          <p:nvPr/>
        </p:nvSpPr>
        <p:spPr>
          <a:xfrm>
            <a:off x="8455517" y="5771568"/>
            <a:ext cx="36581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1400" dirty="0"/>
              <a:t>Initial simulation scan using the 3D IBS model</a:t>
            </a:r>
          </a:p>
          <a:p>
            <a:pPr algn="ctr"/>
            <a:r>
              <a:rPr lang="en-CH" sz="1400" dirty="0"/>
              <a:t>Courtesy of N. </a:t>
            </a:r>
            <a:r>
              <a:rPr lang="en-GB" sz="1400" dirty="0" err="1"/>
              <a:t>Triantafyllou</a:t>
            </a:r>
            <a:endParaRPr lang="en-CH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9E6BF1B-DACC-2198-78E4-14033FD77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524" y="-13622"/>
            <a:ext cx="5350476" cy="321400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D2316A-AC06-D80B-0875-D7EB05344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54" y="1377298"/>
            <a:ext cx="4128691" cy="490354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Significant beam losses at the start of the ramp with 8 MV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is being simulated?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Predicted using 3D intra-beam scattering (IBS) tracking model with non-Gaussian bunches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Confirmed also with 1D IBS model assuming Gaussian 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Reduction of start-of-ramp losses with 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Improvement of beam lifetime with higher RF voltage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4D4896-4C42-A729-45BD-1CC37C5F6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053012" cy="1065742"/>
          </a:xfrm>
        </p:spPr>
        <p:txBody>
          <a:bodyPr/>
          <a:lstStyle/>
          <a:p>
            <a:r>
              <a:rPr lang="en-GB" dirty="0"/>
              <a:t>LHC – RF Optimization of Lifetime with 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BAACE-BC02-1888-C4D3-EDB0E2E06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20E2B-064C-90EC-E4C9-08E14888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00D44-2D1A-90B5-F172-48E8641F4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F5B0DA-CAC0-76EB-C9B0-1D8CF79FFB90}"/>
              </a:ext>
            </a:extLst>
          </p:cNvPr>
          <p:cNvSpPr txBox="1"/>
          <p:nvPr/>
        </p:nvSpPr>
        <p:spPr>
          <a:xfrm>
            <a:off x="6841524" y="3000236"/>
            <a:ext cx="53504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Lifetime improvement as a function of voltage from the Ion MD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4FE600-E597-D32F-5C53-DD2F267E8324}"/>
              </a:ext>
            </a:extLst>
          </p:cNvPr>
          <p:cNvSpPr txBox="1"/>
          <p:nvPr/>
        </p:nvSpPr>
        <p:spPr>
          <a:xfrm>
            <a:off x="7795681" y="1045716"/>
            <a:ext cx="6260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 MV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69903B-6630-368C-84F8-E6EB1D527D32}"/>
              </a:ext>
            </a:extLst>
          </p:cNvPr>
          <p:cNvSpPr txBox="1"/>
          <p:nvPr/>
        </p:nvSpPr>
        <p:spPr>
          <a:xfrm>
            <a:off x="8738915" y="804566"/>
            <a:ext cx="6260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8 MV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19EE9C-D1CA-B394-F06A-A6ADF1E1C3C7}"/>
              </a:ext>
            </a:extLst>
          </p:cNvPr>
          <p:cNvSpPr txBox="1"/>
          <p:nvPr/>
        </p:nvSpPr>
        <p:spPr>
          <a:xfrm>
            <a:off x="9555340" y="550903"/>
            <a:ext cx="797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10 MV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44FC47-E615-A802-EF39-AF3282023EBA}"/>
              </a:ext>
            </a:extLst>
          </p:cNvPr>
          <p:cNvSpPr txBox="1"/>
          <p:nvPr/>
        </p:nvSpPr>
        <p:spPr>
          <a:xfrm>
            <a:off x="10353015" y="167349"/>
            <a:ext cx="797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12 MV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7FA457-BEC6-8447-B85F-3355194737EF}"/>
              </a:ext>
            </a:extLst>
          </p:cNvPr>
          <p:cNvSpPr txBox="1"/>
          <p:nvPr/>
        </p:nvSpPr>
        <p:spPr>
          <a:xfrm>
            <a:off x="11315962" y="167348"/>
            <a:ext cx="797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14 MV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1C20B6-CA0E-523A-58A6-4150141B941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445668" y="3342246"/>
            <a:ext cx="3637913" cy="2728435"/>
          </a:xfrm>
          <a:prstGeom prst="rect">
            <a:avLst/>
          </a:prstGeom>
        </p:spPr>
      </p:pic>
      <p:pic>
        <p:nvPicPr>
          <p:cNvPr id="11" name="Picture 10" descr="A graph of different colors&#10;&#10;Description automatically generated">
            <a:extLst>
              <a:ext uri="{FF2B5EF4-FFF2-40B4-BE49-F238E27FC236}">
                <a16:creationId xmlns:a16="http://schemas.microsoft.com/office/drawing/2014/main" id="{9035ED31-7736-C538-48BF-53D0EA32E52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9737"/>
          <a:stretch/>
        </p:blipFill>
        <p:spPr>
          <a:xfrm>
            <a:off x="4539045" y="3360064"/>
            <a:ext cx="3906623" cy="27053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5EC02C-8B2C-73FB-3558-DE84A126B101}"/>
              </a:ext>
            </a:extLst>
          </p:cNvPr>
          <p:cNvSpPr txBox="1"/>
          <p:nvPr/>
        </p:nvSpPr>
        <p:spPr>
          <a:xfrm>
            <a:off x="5001846" y="3518630"/>
            <a:ext cx="16646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Measurement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2705F7-D86A-4232-4514-9559C56A8081}"/>
              </a:ext>
            </a:extLst>
          </p:cNvPr>
          <p:cNvSpPr txBox="1"/>
          <p:nvPr/>
        </p:nvSpPr>
        <p:spPr>
          <a:xfrm>
            <a:off x="9006470" y="3488628"/>
            <a:ext cx="22945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Simulation (1D model)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1B4805-31E7-D2C0-4130-5117F6B76A0A}"/>
              </a:ext>
            </a:extLst>
          </p:cNvPr>
          <p:cNvSpPr txBox="1"/>
          <p:nvPr/>
        </p:nvSpPr>
        <p:spPr>
          <a:xfrm>
            <a:off x="4539045" y="6065404"/>
            <a:ext cx="39066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Courtesy of N. </a:t>
            </a:r>
            <a:r>
              <a:rPr lang="en-GB" sz="1400" dirty="0" err="1"/>
              <a:t>Triantafyllou</a:t>
            </a:r>
            <a:endParaRPr lang="en-CH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6D89AE-6AB1-179D-9901-C2D001D27BEE}"/>
              </a:ext>
            </a:extLst>
          </p:cNvPr>
          <p:cNvSpPr txBox="1"/>
          <p:nvPr/>
        </p:nvSpPr>
        <p:spPr>
          <a:xfrm>
            <a:off x="8311314" y="6065404"/>
            <a:ext cx="3802323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Courtesy of M. Zampetakis</a:t>
            </a:r>
          </a:p>
        </p:txBody>
      </p:sp>
    </p:spTree>
    <p:extLst>
      <p:ext uri="{BB962C8B-B14F-4D97-AF65-F5344CB8AC3E}">
        <p14:creationId xmlns:p14="http://schemas.microsoft.com/office/powerpoint/2010/main" val="96806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  <p:bldP spid="25" grpId="0"/>
      <p:bldP spid="12" grpId="0"/>
      <p:bldP spid="13" grpId="0"/>
      <p:bldP spid="14" grpId="0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82EEF-EE18-735D-DC01-F0BB34A98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A26C40-9DF5-B98E-08EE-42EEB3D5C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Modelling longitudinal control loops and their applications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Optimizations of equipment across the chain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LHC power limitations at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Detuning and RF power transient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Longitudinal aspects of BCMS and standard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Evolution along the flat bottom in the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A88569-B516-6D5A-7FDD-2FC74DC0E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0A153-3A7E-4AEF-B909-E51B9D7D8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C34F9-B795-D5E9-FF85-17A1AE2E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3094A-6D8B-C640-E9B6-62446A6C3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593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426B9-20E7-7006-0973-1D054BD2F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ontent Placeholder 66">
            <a:extLst>
              <a:ext uri="{FF2B5EF4-FFF2-40B4-BE49-F238E27FC236}">
                <a16:creationId xmlns:a16="http://schemas.microsoft.com/office/drawing/2014/main" id="{5A34E122-3546-028E-EFB3-E78AFE84C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03328"/>
            <a:ext cx="5579487" cy="2270446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Minimize RF power at injection and during flat-bottom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is being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Beam dynamics at injection including intensity effects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Regulation of beam and cavity control loops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Detuning of the RF cavities and the tuner controller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190B17-C450-A6ED-347E-25AF5A894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of half-detuning and cavity tuning in </a:t>
            </a:r>
            <a:r>
              <a:rPr lang="en-GB" dirty="0" err="1"/>
              <a:t>BLonD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1790D-36D7-CFDE-7A23-C7468F31E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B425-A92F-6161-100C-16745258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AC476-BDDE-3A06-1D77-8484A71DA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5914552-D489-454B-F896-7E55879E7839}"/>
              </a:ext>
            </a:extLst>
          </p:cNvPr>
          <p:cNvSpPr/>
          <p:nvPr/>
        </p:nvSpPr>
        <p:spPr>
          <a:xfrm>
            <a:off x="3469916" y="4880590"/>
            <a:ext cx="1390185" cy="758284"/>
          </a:xfrm>
          <a:custGeom>
            <a:avLst/>
            <a:gdLst>
              <a:gd name="connsiteX0" fmla="*/ 695093 w 1390185"/>
              <a:gd name="connsiteY0" fmla="*/ 0 h 758284"/>
              <a:gd name="connsiteX1" fmla="*/ 1009483 w 1390185"/>
              <a:gd name="connsiteY1" fmla="*/ 167161 h 758284"/>
              <a:gd name="connsiteX2" fmla="*/ 1041070 w 1390185"/>
              <a:gd name="connsiteY2" fmla="*/ 225355 h 758284"/>
              <a:gd name="connsiteX3" fmla="*/ 1390185 w 1390185"/>
              <a:gd name="connsiteY3" fmla="*/ 225355 h 758284"/>
              <a:gd name="connsiteX4" fmla="*/ 1390185 w 1390185"/>
              <a:gd name="connsiteY4" fmla="*/ 532927 h 758284"/>
              <a:gd name="connsiteX5" fmla="*/ 1041071 w 1390185"/>
              <a:gd name="connsiteY5" fmla="*/ 532927 h 758284"/>
              <a:gd name="connsiteX6" fmla="*/ 1009483 w 1390185"/>
              <a:gd name="connsiteY6" fmla="*/ 591124 h 758284"/>
              <a:gd name="connsiteX7" fmla="*/ 695093 w 1390185"/>
              <a:gd name="connsiteY7" fmla="*/ 758284 h 758284"/>
              <a:gd name="connsiteX8" fmla="*/ 380704 w 1390185"/>
              <a:gd name="connsiteY8" fmla="*/ 591124 h 758284"/>
              <a:gd name="connsiteX9" fmla="*/ 349116 w 1390185"/>
              <a:gd name="connsiteY9" fmla="*/ 532927 h 758284"/>
              <a:gd name="connsiteX10" fmla="*/ 0 w 1390185"/>
              <a:gd name="connsiteY10" fmla="*/ 532927 h 758284"/>
              <a:gd name="connsiteX11" fmla="*/ 0 w 1390185"/>
              <a:gd name="connsiteY11" fmla="*/ 225355 h 758284"/>
              <a:gd name="connsiteX12" fmla="*/ 349117 w 1390185"/>
              <a:gd name="connsiteY12" fmla="*/ 225355 h 758284"/>
              <a:gd name="connsiteX13" fmla="*/ 380704 w 1390185"/>
              <a:gd name="connsiteY13" fmla="*/ 167161 h 758284"/>
              <a:gd name="connsiteX14" fmla="*/ 695093 w 1390185"/>
              <a:gd name="connsiteY14" fmla="*/ 0 h 75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90185" h="758284">
                <a:moveTo>
                  <a:pt x="695093" y="0"/>
                </a:moveTo>
                <a:cubicBezTo>
                  <a:pt x="825965" y="0"/>
                  <a:pt x="941349" y="66308"/>
                  <a:pt x="1009483" y="167161"/>
                </a:cubicBezTo>
                <a:lnTo>
                  <a:pt x="1041070" y="225355"/>
                </a:lnTo>
                <a:lnTo>
                  <a:pt x="1390185" y="225355"/>
                </a:lnTo>
                <a:lnTo>
                  <a:pt x="1390185" y="532927"/>
                </a:lnTo>
                <a:lnTo>
                  <a:pt x="1041071" y="532927"/>
                </a:lnTo>
                <a:lnTo>
                  <a:pt x="1009483" y="591124"/>
                </a:lnTo>
                <a:cubicBezTo>
                  <a:pt x="941349" y="691976"/>
                  <a:pt x="825965" y="758284"/>
                  <a:pt x="695093" y="758284"/>
                </a:cubicBezTo>
                <a:cubicBezTo>
                  <a:pt x="564222" y="758284"/>
                  <a:pt x="448838" y="691976"/>
                  <a:pt x="380704" y="591124"/>
                </a:cubicBezTo>
                <a:lnTo>
                  <a:pt x="349116" y="532927"/>
                </a:lnTo>
                <a:lnTo>
                  <a:pt x="0" y="532927"/>
                </a:lnTo>
                <a:lnTo>
                  <a:pt x="0" y="225355"/>
                </a:lnTo>
                <a:lnTo>
                  <a:pt x="349117" y="225355"/>
                </a:lnTo>
                <a:lnTo>
                  <a:pt x="380704" y="167161"/>
                </a:lnTo>
                <a:cubicBezTo>
                  <a:pt x="448838" y="66308"/>
                  <a:pt x="564222" y="0"/>
                  <a:pt x="695093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764B36-40C1-1DA0-3FAE-DDFD0B3A3EE0}"/>
              </a:ext>
            </a:extLst>
          </p:cNvPr>
          <p:cNvSpPr/>
          <p:nvPr/>
        </p:nvSpPr>
        <p:spPr>
          <a:xfrm>
            <a:off x="444710" y="5285752"/>
            <a:ext cx="992458" cy="7062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1A8AF4EE-D8B9-7257-DC46-F3B77BF06EF9}"/>
              </a:ext>
            </a:extLst>
          </p:cNvPr>
          <p:cNvSpPr/>
          <p:nvPr/>
        </p:nvSpPr>
        <p:spPr>
          <a:xfrm rot="5400000">
            <a:off x="1282532" y="4218480"/>
            <a:ext cx="979449" cy="802888"/>
          </a:xfrm>
          <a:prstGeom prst="triangl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D12ADEF-7135-A5E9-6FAE-229383EED441}"/>
              </a:ext>
            </a:extLst>
          </p:cNvPr>
          <p:cNvSpPr/>
          <p:nvPr/>
        </p:nvSpPr>
        <p:spPr>
          <a:xfrm>
            <a:off x="5001350" y="4182960"/>
            <a:ext cx="992458" cy="7062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1B634429-2DA9-91AA-AF14-73ED9625A6A4}"/>
              </a:ext>
            </a:extLst>
          </p:cNvPr>
          <p:cNvCxnSpPr>
            <a:cxnSpLocks/>
            <a:stCxn id="13" idx="7"/>
            <a:endCxn id="14" idx="3"/>
          </p:cNvCxnSpPr>
          <p:nvPr/>
        </p:nvCxnSpPr>
        <p:spPr>
          <a:xfrm flipH="1">
            <a:off x="1437168" y="5638874"/>
            <a:ext cx="2727841" cy="12700"/>
          </a:xfrm>
          <a:prstGeom prst="bentConnector5">
            <a:avLst>
              <a:gd name="adj1" fmla="val 1431"/>
              <a:gd name="adj2" fmla="val 1624378"/>
              <a:gd name="adj3" fmla="val 882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104F0F42-DDA4-B69B-0FC8-830E35913419}"/>
              </a:ext>
            </a:extLst>
          </p:cNvPr>
          <p:cNvCxnSpPr>
            <a:cxnSpLocks/>
            <a:stCxn id="17" idx="1"/>
            <a:endCxn id="13" idx="1"/>
          </p:cNvCxnSpPr>
          <p:nvPr/>
        </p:nvCxnSpPr>
        <p:spPr>
          <a:xfrm rot="10800000" flipV="1">
            <a:off x="4479400" y="4536081"/>
            <a:ext cx="521951" cy="511669"/>
          </a:xfrm>
          <a:prstGeom prst="bentConnector3">
            <a:avLst>
              <a:gd name="adj1" fmla="val 913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0EC7E6B6-D612-965D-06DD-2A527E9C350B}"/>
              </a:ext>
            </a:extLst>
          </p:cNvPr>
          <p:cNvCxnSpPr>
            <a:stCxn id="16" idx="1"/>
            <a:endCxn id="17" idx="0"/>
          </p:cNvCxnSpPr>
          <p:nvPr/>
        </p:nvCxnSpPr>
        <p:spPr>
          <a:xfrm rot="5400000" flipH="1" flipV="1">
            <a:off x="3538867" y="2416350"/>
            <a:ext cx="192102" cy="3725322"/>
          </a:xfrm>
          <a:prstGeom prst="bentConnector3">
            <a:avLst>
              <a:gd name="adj1" fmla="val 21899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53D84426-9CC0-D867-1AB7-7B1E455D6641}"/>
              </a:ext>
            </a:extLst>
          </p:cNvPr>
          <p:cNvCxnSpPr>
            <a:cxnSpLocks/>
            <a:stCxn id="14" idx="2"/>
            <a:endCxn id="17" idx="2"/>
          </p:cNvCxnSpPr>
          <p:nvPr/>
        </p:nvCxnSpPr>
        <p:spPr>
          <a:xfrm rot="5400000" flipH="1" flipV="1">
            <a:off x="2667863" y="3162280"/>
            <a:ext cx="1102792" cy="4556640"/>
          </a:xfrm>
          <a:prstGeom prst="bentConnector3">
            <a:avLst>
              <a:gd name="adj1" fmla="val -207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158D8E4-D9AA-AD7E-2C7E-870089135014}"/>
              </a:ext>
            </a:extLst>
          </p:cNvPr>
          <p:cNvSpPr txBox="1"/>
          <p:nvPr/>
        </p:nvSpPr>
        <p:spPr>
          <a:xfrm>
            <a:off x="3652053" y="5121232"/>
            <a:ext cx="1156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Cavity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D35C7-7932-D5C6-916C-DC902969FBD6}"/>
              </a:ext>
            </a:extLst>
          </p:cNvPr>
          <p:cNvSpPr txBox="1"/>
          <p:nvPr/>
        </p:nvSpPr>
        <p:spPr>
          <a:xfrm>
            <a:off x="680828" y="5500375"/>
            <a:ext cx="6669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LLRF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5BEAEDA-3591-77C6-9885-470DC66893F3}"/>
              </a:ext>
            </a:extLst>
          </p:cNvPr>
          <p:cNvSpPr txBox="1"/>
          <p:nvPr/>
        </p:nvSpPr>
        <p:spPr>
          <a:xfrm>
            <a:off x="5023147" y="4259082"/>
            <a:ext cx="9643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Tuner controller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4EC5083-6DF0-E11A-5B76-189D9A65B952}"/>
              </a:ext>
            </a:extLst>
          </p:cNvPr>
          <p:cNvSpPr txBox="1"/>
          <p:nvPr/>
        </p:nvSpPr>
        <p:spPr>
          <a:xfrm>
            <a:off x="439959" y="4200119"/>
            <a:ext cx="8692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Klystron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5E16A57-6757-C67F-4980-0A6BA1801EDD}"/>
                  </a:ext>
                </a:extLst>
              </p:cNvPr>
              <p:cNvSpPr txBox="1"/>
              <p:nvPr/>
            </p:nvSpPr>
            <p:spPr>
              <a:xfrm>
                <a:off x="1712500" y="5534071"/>
                <a:ext cx="47770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5E16A57-6757-C67F-4980-0A6BA1801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500" y="5534071"/>
                <a:ext cx="477706" cy="276999"/>
              </a:xfrm>
              <a:prstGeom prst="rect">
                <a:avLst/>
              </a:prstGeom>
              <a:blipFill>
                <a:blip r:embed="rId3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0868798-0B58-ACF1-E9F2-00CCF155C638}"/>
                  </a:ext>
                </a:extLst>
              </p:cNvPr>
              <p:cNvSpPr txBox="1"/>
              <p:nvPr/>
            </p:nvSpPr>
            <p:spPr>
              <a:xfrm>
                <a:off x="3959294" y="3925146"/>
                <a:ext cx="251928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0868798-0B58-ACF1-E9F2-00CCF155C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294" y="3925146"/>
                <a:ext cx="251928" cy="299569"/>
              </a:xfrm>
              <a:prstGeom prst="rect">
                <a:avLst/>
              </a:prstGeom>
              <a:blipFill>
                <a:blip r:embed="rId4"/>
                <a:stretch>
                  <a:fillRect l="-14286" r="-476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1D831F3-7F85-8C0E-9824-182ACC16CEA1}"/>
                  </a:ext>
                </a:extLst>
              </p:cNvPr>
              <p:cNvSpPr txBox="1"/>
              <p:nvPr/>
            </p:nvSpPr>
            <p:spPr>
              <a:xfrm>
                <a:off x="2439420" y="4729911"/>
                <a:ext cx="267446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1D831F3-7F85-8C0E-9824-182ACC16C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420" y="4729911"/>
                <a:ext cx="267446" cy="299569"/>
              </a:xfrm>
              <a:prstGeom prst="rect">
                <a:avLst/>
              </a:prstGeom>
              <a:blipFill>
                <a:blip r:embed="rId5"/>
                <a:stretch>
                  <a:fillRect l="-18182" r="-454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C086FE6-7B1E-BA8E-76F3-B8A91CA9B3DE}"/>
                  </a:ext>
                </a:extLst>
              </p:cNvPr>
              <p:cNvSpPr txBox="1"/>
              <p:nvPr/>
            </p:nvSpPr>
            <p:spPr>
              <a:xfrm>
                <a:off x="680828" y="4619924"/>
                <a:ext cx="251927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C086FE6-7B1E-BA8E-76F3-B8A91CA9B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828" y="4619924"/>
                <a:ext cx="251927" cy="299569"/>
              </a:xfrm>
              <a:prstGeom prst="rect">
                <a:avLst/>
              </a:prstGeom>
              <a:blipFill>
                <a:blip r:embed="rId6"/>
                <a:stretch>
                  <a:fillRect l="-19048" r="-476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4B0A0BD-FD53-0CE5-F38A-1338B3E6DA0A}"/>
                  </a:ext>
                </a:extLst>
              </p:cNvPr>
              <p:cNvSpPr txBox="1"/>
              <p:nvPr/>
            </p:nvSpPr>
            <p:spPr>
              <a:xfrm>
                <a:off x="5506019" y="5428178"/>
                <a:ext cx="2737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4B0A0BD-FD53-0CE5-F38A-1338B3E6D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019" y="5428178"/>
                <a:ext cx="273729" cy="276999"/>
              </a:xfrm>
              <a:prstGeom prst="rect">
                <a:avLst/>
              </a:prstGeom>
              <a:blipFill>
                <a:blip r:embed="rId7"/>
                <a:stretch>
                  <a:fillRect l="-13043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78ABC5A-D516-A55D-D588-702E8DBBCA96}"/>
                  </a:ext>
                </a:extLst>
              </p:cNvPr>
              <p:cNvSpPr txBox="1"/>
              <p:nvPr/>
            </p:nvSpPr>
            <p:spPr>
              <a:xfrm>
                <a:off x="4544313" y="4556961"/>
                <a:ext cx="3264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78ABC5A-D516-A55D-D588-702E8DBBC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313" y="4556961"/>
                <a:ext cx="326435" cy="276999"/>
              </a:xfrm>
              <a:prstGeom prst="rect">
                <a:avLst/>
              </a:prstGeom>
              <a:blipFill>
                <a:blip r:embed="rId8"/>
                <a:stretch>
                  <a:fillRect l="-7407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708D9E82-82E7-0D01-0154-7F5BDBC8315A}"/>
              </a:ext>
            </a:extLst>
          </p:cNvPr>
          <p:cNvSpPr txBox="1"/>
          <p:nvPr/>
        </p:nvSpPr>
        <p:spPr>
          <a:xfrm>
            <a:off x="6409160" y="5896572"/>
            <a:ext cx="52551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I- and Q-part of the RF power in half-detuning</a:t>
            </a:r>
          </a:p>
        </p:txBody>
      </p:sp>
      <p:pic>
        <p:nvPicPr>
          <p:cNvPr id="70" name="Picture 6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1AFFFC8-4B55-52DB-C5A9-E18F182ADB6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06" t="5459" r="50079" b="2164"/>
          <a:stretch/>
        </p:blipFill>
        <p:spPr>
          <a:xfrm>
            <a:off x="6409160" y="962963"/>
            <a:ext cx="5255188" cy="4932073"/>
          </a:xfrm>
          <a:prstGeom prst="rect">
            <a:avLst/>
          </a:prstGeom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11DB0DE-26E5-4A37-3CEF-950CF30BB457}"/>
              </a:ext>
            </a:extLst>
          </p:cNvPr>
          <p:cNvCxnSpPr>
            <a:cxnSpLocks/>
          </p:cNvCxnSpPr>
          <p:nvPr/>
        </p:nvCxnSpPr>
        <p:spPr>
          <a:xfrm flipV="1">
            <a:off x="9293225" y="2313440"/>
            <a:ext cx="685800" cy="996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7767502-BA46-0B12-94BE-6F40169DF044}"/>
              </a:ext>
            </a:extLst>
          </p:cNvPr>
          <p:cNvCxnSpPr>
            <a:cxnSpLocks/>
          </p:cNvCxnSpPr>
          <p:nvPr/>
        </p:nvCxnSpPr>
        <p:spPr>
          <a:xfrm>
            <a:off x="9293225" y="3311525"/>
            <a:ext cx="653857" cy="888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EB10A88-DA10-9F8D-C0ED-FCF12F9D001A}"/>
              </a:ext>
            </a:extLst>
          </p:cNvPr>
          <p:cNvSpPr txBox="1"/>
          <p:nvPr/>
        </p:nvSpPr>
        <p:spPr>
          <a:xfrm>
            <a:off x="2619654" y="4139405"/>
            <a:ext cx="10282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Circulator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567D04B6-0938-D411-E7BF-BFBC8496CCDE}"/>
              </a:ext>
            </a:extLst>
          </p:cNvPr>
          <p:cNvCxnSpPr>
            <a:cxnSpLocks/>
            <a:stCxn id="14" idx="0"/>
            <a:endCxn id="16" idx="3"/>
          </p:cNvCxnSpPr>
          <p:nvPr/>
        </p:nvCxnSpPr>
        <p:spPr>
          <a:xfrm rot="5400000" flipH="1" flipV="1">
            <a:off x="822963" y="4737902"/>
            <a:ext cx="665827" cy="4298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D487C92-CD63-97CA-C349-69B020E0BC62}"/>
              </a:ext>
            </a:extLst>
          </p:cNvPr>
          <p:cNvSpPr/>
          <p:nvPr/>
        </p:nvSpPr>
        <p:spPr>
          <a:xfrm>
            <a:off x="2963829" y="4419826"/>
            <a:ext cx="411485" cy="40287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F5FE36-DC33-5131-9CFC-85999E4FB079}"/>
              </a:ext>
            </a:extLst>
          </p:cNvPr>
          <p:cNvCxnSpPr>
            <a:cxnSpLocks/>
            <a:stCxn id="16" idx="0"/>
            <a:endCxn id="22" idx="2"/>
          </p:cNvCxnSpPr>
          <p:nvPr/>
        </p:nvCxnSpPr>
        <p:spPr>
          <a:xfrm>
            <a:off x="2173701" y="4619925"/>
            <a:ext cx="790128" cy="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5EA306FD-1BA4-C997-BD1F-B96DC0FF5E58}"/>
              </a:ext>
            </a:extLst>
          </p:cNvPr>
          <p:cNvCxnSpPr>
            <a:stCxn id="22" idx="6"/>
            <a:endCxn id="13" idx="0"/>
          </p:cNvCxnSpPr>
          <p:nvPr/>
        </p:nvCxnSpPr>
        <p:spPr>
          <a:xfrm>
            <a:off x="3375314" y="4621266"/>
            <a:ext cx="789695" cy="259324"/>
          </a:xfrm>
          <a:prstGeom prst="bentConnector3">
            <a:avLst>
              <a:gd name="adj1" fmla="val 1011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098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C0477D-E4D0-DDFA-A55E-A79BB20CB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Half-detuning scheme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Set up during commissioning with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Set up during high-intensity MDs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past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Manually line-by-line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Algorithm to optimize half-detuning scheme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Based on simulation model using of LHC cavity controller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Faster and more precise setting up of the scheme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516A4C-7328-169B-BAA5-F69D0A38D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Optimization of Half-detuning in the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E14C3-C04B-944B-8D29-6F838AC2C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41D-87F9-E0F2-C1E1-197DD6DEC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EBD1B-42E6-6D63-8142-950BDB621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A graph of a beam angle&#10;&#10;Description automatically generated">
            <a:extLst>
              <a:ext uri="{FF2B5EF4-FFF2-40B4-BE49-F238E27FC236}">
                <a16:creationId xmlns:a16="http://schemas.microsoft.com/office/drawing/2014/main" id="{458CB066-320A-6E34-AFAD-89200DF3D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237" r="2878" b="46968"/>
          <a:stretch/>
        </p:blipFill>
        <p:spPr>
          <a:xfrm>
            <a:off x="7104112" y="980728"/>
            <a:ext cx="4644517" cy="2112142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FB136AF-170A-76F6-7A7B-E5E3DCE4A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26" t="5652" r="1129" b="48248"/>
          <a:stretch/>
        </p:blipFill>
        <p:spPr>
          <a:xfrm>
            <a:off x="7104112" y="3619103"/>
            <a:ext cx="4644517" cy="21872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C80458-16EE-7124-AF33-7B8EA0351551}"/>
              </a:ext>
            </a:extLst>
          </p:cNvPr>
          <p:cNvSpPr txBox="1"/>
          <p:nvPr/>
        </p:nvSpPr>
        <p:spPr>
          <a:xfrm>
            <a:off x="7204633" y="3100397"/>
            <a:ext cx="441112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Algorithm applied on simulated data. Detected beam segment in red and no-beam segment in blue.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522573-D079-5C32-876A-BADB3C56B4FB}"/>
              </a:ext>
            </a:extLst>
          </p:cNvPr>
          <p:cNvSpPr txBox="1"/>
          <p:nvPr/>
        </p:nvSpPr>
        <p:spPr>
          <a:xfrm>
            <a:off x="7104112" y="5782699"/>
            <a:ext cx="48040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Algorithm applied to optimize a real LHC RF cavity. Detected beam segment in red and no-beam segment in blue.</a:t>
            </a:r>
          </a:p>
        </p:txBody>
      </p:sp>
    </p:spTree>
    <p:extLst>
      <p:ext uri="{BB962C8B-B14F-4D97-AF65-F5344CB8AC3E}">
        <p14:creationId xmlns:p14="http://schemas.microsoft.com/office/powerpoint/2010/main" val="424193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054EC5-CB9E-25F6-6188-EA53E59C4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Modelling longitudinal control loops and their applications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Optimizations of equipment across the chain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LHC power limitations at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Detuning and RF power transient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Longitudinal aspects of BCMS and standard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Evolution along the flat bottom in the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4E450-A559-A080-19C0-259526F97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8B65C-FB0D-82A3-C2D1-01A381EE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9EBD9-8D21-61EB-1500-72B61D541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5C4B3-C201-A826-EB00-893C25EE5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46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0AD840-587D-B94E-4F24-7A8FC73CE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Last year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Preliminary scan in pre-detuning scan was done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Simulations predicted a minimum in power</a:t>
            </a:r>
          </a:p>
          <a:p>
            <a:pPr marL="990900" lvl="2" indent="-342900"/>
            <a:r>
              <a:rPr lang="en-GB" dirty="0"/>
              <a:t>Greater understanding of the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Operationally 25 deg. was used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Large operational scan in pre-detuning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Systematic difference between beams </a:t>
            </a:r>
          </a:p>
          <a:p>
            <a:pPr marL="990900" lvl="2" indent="-342900"/>
            <a:r>
              <a:rPr lang="en-GB" dirty="0"/>
              <a:t>Possibly due to difference in bunch length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Minimum found experimentally and validates the simulation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212431-8995-8CD1-587B-9C6C39199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Pre-detuning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C234F-4058-E9FE-02C8-839B29B5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A3E30-D16B-1B48-7167-D9DD5ED6C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46292-48E4-64DB-9BEC-741E8D2CD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96E78C-B645-134F-0EA0-9DAF8364C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644" y="1407067"/>
            <a:ext cx="5688011" cy="34082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49A4F9-BAC6-AB4C-AA30-627429E61FC1}"/>
              </a:ext>
            </a:extLst>
          </p:cNvPr>
          <p:cNvSpPr txBox="1"/>
          <p:nvPr/>
        </p:nvSpPr>
        <p:spPr>
          <a:xfrm>
            <a:off x="6262643" y="4596235"/>
            <a:ext cx="55213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Measured optimum pre-detuning setting from operational scan in 2024</a:t>
            </a:r>
          </a:p>
        </p:txBody>
      </p:sp>
    </p:spTree>
    <p:extLst>
      <p:ext uri="{BB962C8B-B14F-4D97-AF65-F5344CB8AC3E}">
        <p14:creationId xmlns:p14="http://schemas.microsoft.com/office/powerpoint/2010/main" val="264845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FAAAC-CFF8-DE8B-D989-F1F1BF580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524E3-7269-75E7-1357-01DF3A401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65725"/>
            <a:ext cx="7583718" cy="3386025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Measured power has a large spread (±20%)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Use cavity controller model to compute RF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Results from high-intensity MDs in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With 2.0 x 10</a:t>
            </a:r>
            <a:r>
              <a:rPr lang="en-GB" baseline="30000" dirty="0"/>
              <a:t>11</a:t>
            </a:r>
            <a:r>
              <a:rPr lang="en-GB" dirty="0"/>
              <a:t> p/b with 2x48b batches</a:t>
            </a:r>
          </a:p>
          <a:p>
            <a:pPr marL="990900" lvl="2" indent="-342900"/>
            <a:r>
              <a:rPr lang="en-GB" dirty="0"/>
              <a:t>Confirmed required voltage found in 2023 (with 72b trains) for HL-LHC</a:t>
            </a:r>
          </a:p>
          <a:p>
            <a:pPr marL="990900" lvl="2" indent="-342900"/>
            <a:r>
              <a:rPr lang="en-GB" dirty="0"/>
              <a:t>Power at the limit of the present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With 2.3 x 10</a:t>
            </a:r>
            <a:r>
              <a:rPr lang="en-GB" baseline="30000" dirty="0"/>
              <a:t>11</a:t>
            </a:r>
            <a:r>
              <a:rPr lang="en-GB" dirty="0"/>
              <a:t> p/b with 2x48b batches</a:t>
            </a:r>
          </a:p>
          <a:p>
            <a:pPr marL="990900" lvl="2" indent="-342900"/>
            <a:r>
              <a:rPr lang="en-GB" dirty="0"/>
              <a:t>Maximum voltage achieved during MD was 6.5 MV without one-turn delay feedback due to high beam loading as predicted in simulations</a:t>
            </a:r>
          </a:p>
          <a:p>
            <a:pPr marL="990900" lvl="2" indent="-342900"/>
            <a:r>
              <a:rPr lang="en-GB" dirty="0">
                <a:solidFill>
                  <a:srgbClr val="FF0000"/>
                </a:solidFill>
              </a:rPr>
              <a:t>Unacceptable lifetime due to lack of RF power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A17D13-103C-6A36-989D-E0D28C467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Most recent projections for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7CD0B-428B-9EFB-368A-A1E59F3AF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50CF1-49E5-7DF7-F24F-727B0CFB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ED32A-7771-5D18-BAE3-0BFA1728E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CDD9B9A9-27FE-D7DA-C590-793B1974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2892" y="1228872"/>
            <a:ext cx="4040012" cy="22837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D7ACD8-2A60-F6B8-4BFE-9760119DB14D}"/>
              </a:ext>
            </a:extLst>
          </p:cNvPr>
          <p:cNvSpPr txBox="1"/>
          <p:nvPr/>
        </p:nvSpPr>
        <p:spPr>
          <a:xfrm>
            <a:off x="8052891" y="3512588"/>
            <a:ext cx="4040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Predicted RF power with the nominal HL-LHC beam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2A14399-2170-EA97-C1D2-AF5D9D37E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815181"/>
              </p:ext>
            </p:extLst>
          </p:nvPr>
        </p:nvGraphicFramePr>
        <p:xfrm>
          <a:off x="893106" y="4351750"/>
          <a:ext cx="10405787" cy="1940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76757">
                  <a:extLst>
                    <a:ext uri="{9D8B030D-6E8A-4147-A177-3AD203B41FA5}">
                      <a16:colId xmlns:a16="http://schemas.microsoft.com/office/drawing/2014/main" val="1793078088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2627265411"/>
                    </a:ext>
                  </a:extLst>
                </a:gridCol>
                <a:gridCol w="1001864">
                  <a:extLst>
                    <a:ext uri="{9D8B030D-6E8A-4147-A177-3AD203B41FA5}">
                      <a16:colId xmlns:a16="http://schemas.microsoft.com/office/drawing/2014/main" val="2551454295"/>
                    </a:ext>
                  </a:extLst>
                </a:gridCol>
                <a:gridCol w="1129085">
                  <a:extLst>
                    <a:ext uri="{9D8B030D-6E8A-4147-A177-3AD203B41FA5}">
                      <a16:colId xmlns:a16="http://schemas.microsoft.com/office/drawing/2014/main" val="2842366661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val="3625591784"/>
                    </a:ext>
                  </a:extLst>
                </a:gridCol>
                <a:gridCol w="1160891">
                  <a:extLst>
                    <a:ext uri="{9D8B030D-6E8A-4147-A177-3AD203B41FA5}">
                      <a16:colId xmlns:a16="http://schemas.microsoft.com/office/drawing/2014/main" val="2217550292"/>
                    </a:ext>
                  </a:extLst>
                </a:gridCol>
                <a:gridCol w="1510748">
                  <a:extLst>
                    <a:ext uri="{9D8B030D-6E8A-4147-A177-3AD203B41FA5}">
                      <a16:colId xmlns:a16="http://schemas.microsoft.com/office/drawing/2014/main" val="988482786"/>
                    </a:ext>
                  </a:extLst>
                </a:gridCol>
                <a:gridCol w="2464904">
                  <a:extLst>
                    <a:ext uri="{9D8B030D-6E8A-4147-A177-3AD203B41FA5}">
                      <a16:colId xmlns:a16="http://schemas.microsoft.com/office/drawing/2014/main" val="2985077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SPS 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SPS Voltage</a:t>
                      </a:r>
                    </a:p>
                    <a:p>
                      <a:r>
                        <a:rPr lang="en-GB" sz="1200" dirty="0"/>
                        <a:t>200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SPS Voltage </a:t>
                      </a:r>
                    </a:p>
                    <a:p>
                      <a:r>
                        <a:rPr lang="en-GB" sz="1200" dirty="0"/>
                        <a:t>800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LHC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LHC 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Simulated peak power</a:t>
                      </a:r>
                    </a:p>
                    <a:p>
                      <a:r>
                        <a:rPr lang="en-GB" sz="1200" dirty="0"/>
                        <a:t>at optimum </a:t>
                      </a:r>
                      <a:r>
                        <a:rPr lang="en-GB" sz="1200" i="1" dirty="0"/>
                        <a:t>Q</a:t>
                      </a:r>
                      <a:r>
                        <a:rPr lang="en-GB" sz="1200" i="1" baseline="-25000" dirty="0"/>
                        <a:t>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45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2.0 x 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1.55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9.4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1.69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1.20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263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39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2.0 x 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1.50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8.5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1.45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1.11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269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24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2.3 x 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1.60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8.5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1.53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6.5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1.19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238 kW (with OTFB 283 kW)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0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2.3 x 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1.65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7.9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(320 ± 15)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48694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C8283F6-E17F-BF6E-3CD7-993F66BE7A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41505" y="1148326"/>
            <a:ext cx="4051397" cy="24276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960266-655D-B2F1-20FE-4BA85E33C9B9}"/>
              </a:ext>
            </a:extLst>
          </p:cNvPr>
          <p:cNvSpPr txBox="1"/>
          <p:nvPr/>
        </p:nvSpPr>
        <p:spPr>
          <a:xfrm>
            <a:off x="8041503" y="3520743"/>
            <a:ext cx="411258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Measured and simulated RF power with BCMS beams this year</a:t>
            </a:r>
          </a:p>
        </p:txBody>
      </p:sp>
    </p:spTree>
    <p:extLst>
      <p:ext uri="{BB962C8B-B14F-4D97-AF65-F5344CB8AC3E}">
        <p14:creationId xmlns:p14="http://schemas.microsoft.com/office/powerpoint/2010/main" val="379011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70DB4-9A72-E835-DBB0-54A3451A1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2D1915-5B38-F01F-FA1E-CA36AAD0D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Modelling longitudinal control loops and their applications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Optimizations of equipment across the chain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LHC power limitations at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Detuning and RF power transient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Longitudinal aspects of BCMS and standard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Evolution along the flat bottom in the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5F25FD-5F63-75B6-12D4-4180E3007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BBBEE-456C-0CF5-16C7-80D3D7C4B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9FF9E-015C-3CFD-98F5-70B36A14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41823-7648-42CF-EE72-065F6DC7C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68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5D0BE1-17E8-E3DC-A483-E46F8080D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Length during Flat Bottom in the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E1F22-EF4E-8461-A12E-B0E17CDBC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11CE1-3BD1-6733-35CE-8A921FCE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12ADF-F6FA-DA1B-DDC3-FCBA2EA6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46918B59-37DC-47B7-8194-046416757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69876" cy="23365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Batch Compression Merging Splitting (BCMS)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More complex RF manipulation in the PS</a:t>
            </a:r>
          </a:p>
          <a:p>
            <a:pPr marL="990900" lvl="2" indent="-342900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Generation of more satellites at LHC flat top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Higher brightness than the standard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Identical longitudinally at injection in the LHC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A832933-1F08-B8AC-BA05-8150560986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582906" y="3700036"/>
            <a:ext cx="4005589" cy="233659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EB171F7-1759-75AC-000C-6C935AEBD1B9}"/>
              </a:ext>
            </a:extLst>
          </p:cNvPr>
          <p:cNvSpPr txBox="1"/>
          <p:nvPr/>
        </p:nvSpPr>
        <p:spPr>
          <a:xfrm>
            <a:off x="7582906" y="6042875"/>
            <a:ext cx="3975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Longitudinal emittance from injectors is the same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64594A9-5413-4F1C-42DF-44FA553472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582906" y="1070317"/>
            <a:ext cx="3922889" cy="22883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396481F-5906-EAC6-9268-58012355C9B0}"/>
              </a:ext>
            </a:extLst>
          </p:cNvPr>
          <p:cNvSpPr txBox="1"/>
          <p:nvPr/>
        </p:nvSpPr>
        <p:spPr>
          <a:xfrm>
            <a:off x="7582906" y="3376041"/>
            <a:ext cx="435509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Increase in satellites at flat top with BCMS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598F62F-BC3B-FF6B-E4CD-E9CDB6CF13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9295"/>
              </p:ext>
            </p:extLst>
          </p:nvPr>
        </p:nvGraphicFramePr>
        <p:xfrm>
          <a:off x="407988" y="4927251"/>
          <a:ext cx="6502400" cy="1320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3153997315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3628055640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820961039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874370658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1608905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Bunch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Horizontal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Vertical emittance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87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Beam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632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Beam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195869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010E0A79-8CEA-379C-CCE9-4C3671C182C0}"/>
              </a:ext>
            </a:extLst>
          </p:cNvPr>
          <p:cNvSpPr txBox="1"/>
          <p:nvPr/>
        </p:nvSpPr>
        <p:spPr>
          <a:xfrm>
            <a:off x="407988" y="4209172"/>
            <a:ext cx="644084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Relative difference in average bunch parameters with BCMS compared with standard 25ns beam after filamentation, </a:t>
            </a:r>
          </a:p>
          <a:p>
            <a:pPr algn="l"/>
            <a:r>
              <a:rPr lang="en-GB" sz="1400" dirty="0"/>
              <a:t>see talk by S. </a:t>
            </a:r>
            <a:r>
              <a:rPr lang="en-GB" sz="1400" dirty="0" err="1"/>
              <a:t>Kostoglou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C62A9-77B6-AB64-7397-7D0D90A73E7D}"/>
              </a:ext>
            </a:extLst>
          </p:cNvPr>
          <p:cNvSpPr txBox="1"/>
          <p:nvPr/>
        </p:nvSpPr>
        <p:spPr>
          <a:xfrm>
            <a:off x="10911968" y="469323"/>
            <a:ext cx="13530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1%-limit for experiments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FE42E43-EAB1-19D4-19F3-604F445E79A7}"/>
              </a:ext>
            </a:extLst>
          </p:cNvPr>
          <p:cNvCxnSpPr/>
          <p:nvPr/>
        </p:nvCxnSpPr>
        <p:spPr>
          <a:xfrm flipH="1">
            <a:off x="10244667" y="821370"/>
            <a:ext cx="482600" cy="242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61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27E094-7061-D411-9C6C-CC4035A94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BCMS and Standard Beam at the Start of the Ramp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F8E8A-58D7-4425-5938-0755C7BB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5D88-03BB-7EE7-6764-E0F5F9E1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12A7D-1C36-3591-BC20-B954067F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BCF9B1-33A1-A342-D102-BC904C3BB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067" y="3467796"/>
            <a:ext cx="4568052" cy="26646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32AAB0-F92C-24B1-994E-5BB4F462B6AC}"/>
              </a:ext>
            </a:extLst>
          </p:cNvPr>
          <p:cNvSpPr txBox="1"/>
          <p:nvPr/>
        </p:nvSpPr>
        <p:spPr>
          <a:xfrm>
            <a:off x="8866432" y="4430374"/>
            <a:ext cx="28324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More population at the tail of the distribution for BCMS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D031868-2D01-33D0-C483-20812A4A56BE}"/>
              </a:ext>
            </a:extLst>
          </p:cNvPr>
          <p:cNvCxnSpPr/>
          <p:nvPr/>
        </p:nvCxnSpPr>
        <p:spPr>
          <a:xfrm flipH="1">
            <a:off x="8911102" y="5058492"/>
            <a:ext cx="721991" cy="349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BC29CF3-981E-7AF4-11D7-9060869B2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41078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Large increase in start-of-ramp losses when switching to BCMS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Increase RF voltage from 5 MV to 5.5 MV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Yet at the start of the ramp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BCMS beam is longer, even with larger voltage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More protons lost out of the bucket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414905-19BB-AE2E-6BD5-F2221F644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0298" y="950245"/>
            <a:ext cx="4005589" cy="23365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6C9DDB3-6457-E45A-831D-4E3D8B6C97DF}"/>
              </a:ext>
            </a:extLst>
          </p:cNvPr>
          <p:cNvSpPr txBox="1"/>
          <p:nvPr/>
        </p:nvSpPr>
        <p:spPr>
          <a:xfrm>
            <a:off x="7660459" y="3286839"/>
            <a:ext cx="3975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Bunch length at the start of the ramp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7D5B5B-D221-B093-8E14-0245910DC51C}"/>
              </a:ext>
            </a:extLst>
          </p:cNvPr>
          <p:cNvSpPr txBox="1"/>
          <p:nvPr/>
        </p:nvSpPr>
        <p:spPr>
          <a:xfrm>
            <a:off x="7349067" y="6127194"/>
            <a:ext cx="45680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Distribution of bunch intensity loss at the start of the ramp</a:t>
            </a:r>
          </a:p>
        </p:txBody>
      </p:sp>
    </p:spTree>
    <p:extLst>
      <p:ext uri="{BB962C8B-B14F-4D97-AF65-F5344CB8AC3E}">
        <p14:creationId xmlns:p14="http://schemas.microsoft.com/office/powerpoint/2010/main" val="35740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02FD7-99B1-4295-053C-4466F6388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13F806-A289-C542-F3A3-E2596A072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Off-position Beam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35639-F18A-DDC0-DFEF-4DB86425B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AE567-F34C-EE0A-B417-EF2E3376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7F530-EA90-E3ED-49B5-0AADB66F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FC447B-CC7F-2043-8458-1C2B1CDA9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470" y="3304461"/>
            <a:ext cx="4753059" cy="27726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17B4F3-49C1-1E25-142A-AECB63673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1469" y="202610"/>
            <a:ext cx="4753059" cy="27726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C365E1-8B80-9D57-B652-E20018FF9072}"/>
              </a:ext>
            </a:extLst>
          </p:cNvPr>
          <p:cNvSpPr txBox="1"/>
          <p:nvPr/>
        </p:nvSpPr>
        <p:spPr>
          <a:xfrm>
            <a:off x="7021468" y="2975479"/>
            <a:ext cx="47530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Fills in 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8C0575-FF9F-495B-C4B1-DB2BA6B464FF}"/>
              </a:ext>
            </a:extLst>
          </p:cNvPr>
          <p:cNvSpPr txBox="1"/>
          <p:nvPr/>
        </p:nvSpPr>
        <p:spPr>
          <a:xfrm>
            <a:off x="7021470" y="6088546"/>
            <a:ext cx="47625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Fills in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3348A0-27ED-D011-8110-A9777D8A4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876" y="3738295"/>
            <a:ext cx="4598276" cy="229913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791B71D7-0E18-C2B8-50B4-A4F818D58FDB}"/>
              </a:ext>
            </a:extLst>
          </p:cNvPr>
          <p:cNvSpPr/>
          <p:nvPr/>
        </p:nvSpPr>
        <p:spPr>
          <a:xfrm>
            <a:off x="1303466" y="4740580"/>
            <a:ext cx="267630" cy="3122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3CAD9C-C169-C0F6-9D6E-0163D23ABBCD}"/>
              </a:ext>
            </a:extLst>
          </p:cNvPr>
          <p:cNvSpPr/>
          <p:nvPr/>
        </p:nvSpPr>
        <p:spPr>
          <a:xfrm>
            <a:off x="2810739" y="4740579"/>
            <a:ext cx="267630" cy="3122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0AEC47E-088F-CFF2-70D5-48452C462BF9}"/>
              </a:ext>
            </a:extLst>
          </p:cNvPr>
          <p:cNvSpPr/>
          <p:nvPr/>
        </p:nvSpPr>
        <p:spPr>
          <a:xfrm>
            <a:off x="4318012" y="4740579"/>
            <a:ext cx="267630" cy="3122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C424507-3460-7E1B-580E-FFEC69C15F1D}"/>
              </a:ext>
            </a:extLst>
          </p:cNvPr>
          <p:cNvGrpSpPr/>
          <p:nvPr/>
        </p:nvGrpSpPr>
        <p:grpSpPr>
          <a:xfrm>
            <a:off x="1710942" y="4525906"/>
            <a:ext cx="960480" cy="685440"/>
            <a:chOff x="4332705" y="4708589"/>
            <a:chExt cx="960480" cy="68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216EFE0-5E47-E036-1B28-5090CB277591}"/>
                    </a:ext>
                  </a:extLst>
                </p14:cNvPr>
                <p14:cNvContentPartPr/>
                <p14:nvPr/>
              </p14:nvContentPartPr>
              <p14:xfrm>
                <a:off x="4451865" y="4708589"/>
                <a:ext cx="259200" cy="1386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A1F14670-3B9E-3067-D62E-3693C3D10BC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43225" y="4699949"/>
                  <a:ext cx="27684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8EAA097-4A19-4A7A-5337-232B4F66A6BB}"/>
                    </a:ext>
                  </a:extLst>
                </p14:cNvPr>
                <p14:cNvContentPartPr/>
                <p14:nvPr/>
              </p14:nvContentPartPr>
              <p14:xfrm>
                <a:off x="4389945" y="4867349"/>
                <a:ext cx="402480" cy="2278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B831CB4-80B9-C38C-13F3-3B2A18FE5C6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381305" y="4858349"/>
                  <a:ext cx="42012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AF2D1687-5250-2B1D-B421-EA3B67C26F4D}"/>
                    </a:ext>
                  </a:extLst>
                </p14:cNvPr>
                <p14:cNvContentPartPr/>
                <p14:nvPr/>
              </p14:nvContentPartPr>
              <p14:xfrm>
                <a:off x="4332705" y="5060309"/>
                <a:ext cx="403920" cy="1850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6ED4D71D-7F08-511A-5432-1874E96ACC0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323705" y="5051309"/>
                  <a:ext cx="42156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6022CC6-752F-A591-BD54-BC3BE51029C5}"/>
                    </a:ext>
                  </a:extLst>
                </p14:cNvPr>
                <p14:cNvContentPartPr/>
                <p14:nvPr/>
              </p14:nvContentPartPr>
              <p14:xfrm>
                <a:off x="4396785" y="5253269"/>
                <a:ext cx="290880" cy="1306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9DE8423-C039-6CC3-B4FB-B8F38569F4A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388145" y="5244629"/>
                  <a:ext cx="30852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8808BE09-2ACE-61A3-1CA3-7CEBC3BC358C}"/>
                    </a:ext>
                  </a:extLst>
                </p14:cNvPr>
                <p14:cNvContentPartPr/>
                <p14:nvPr/>
              </p14:nvContentPartPr>
              <p14:xfrm>
                <a:off x="4957665" y="4733429"/>
                <a:ext cx="280800" cy="1447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F888CC54-3422-041A-451A-1C84881DE82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48665" y="4724789"/>
                  <a:ext cx="298440" cy="16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803F108-472B-45E9-CF3C-06A477A4DA2E}"/>
                    </a:ext>
                  </a:extLst>
                </p14:cNvPr>
                <p14:cNvContentPartPr/>
                <p14:nvPr/>
              </p14:nvContentPartPr>
              <p14:xfrm>
                <a:off x="4865865" y="4906949"/>
                <a:ext cx="427320" cy="1724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95787919-D295-214B-9190-5E9A3B69C17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856865" y="4898309"/>
                  <a:ext cx="44496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0DCCD43-7D97-65C1-34F8-1F39D2477153}"/>
                    </a:ext>
                  </a:extLst>
                </p14:cNvPr>
                <p14:cNvContentPartPr/>
                <p14:nvPr/>
              </p14:nvContentPartPr>
              <p14:xfrm>
                <a:off x="4821945" y="5070749"/>
                <a:ext cx="397080" cy="1947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674E005-F26A-267A-5F1D-A03B1F857AF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813305" y="5062109"/>
                  <a:ext cx="414720" cy="21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5A6225CC-585C-1D89-9787-5A2C861BC78D}"/>
                    </a:ext>
                  </a:extLst>
                </p14:cNvPr>
                <p14:cNvContentPartPr/>
                <p14:nvPr/>
              </p14:nvContentPartPr>
              <p14:xfrm>
                <a:off x="4873425" y="5226629"/>
                <a:ext cx="315360" cy="1674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62113B72-DFE5-2D47-7878-94EE1D6F54D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864785" y="5217629"/>
                  <a:ext cx="333000" cy="18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B8E6AF8-41BD-59AB-9171-421089FAFBBE}"/>
              </a:ext>
            </a:extLst>
          </p:cNvPr>
          <p:cNvGrpSpPr/>
          <p:nvPr/>
        </p:nvGrpSpPr>
        <p:grpSpPr>
          <a:xfrm>
            <a:off x="3239862" y="4536346"/>
            <a:ext cx="991440" cy="717480"/>
            <a:chOff x="5861625" y="4719029"/>
            <a:chExt cx="991440" cy="71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54DB619-D27E-2EA4-ACDA-29489676FE8E}"/>
                    </a:ext>
                  </a:extLst>
                </p14:cNvPr>
                <p14:cNvContentPartPr/>
                <p14:nvPr/>
              </p14:nvContentPartPr>
              <p14:xfrm>
                <a:off x="5960625" y="4757189"/>
                <a:ext cx="298080" cy="99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6D752E09-3860-1A65-CC4C-F368B2B922D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951625" y="4748549"/>
                  <a:ext cx="31572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D13BCC5-10E0-475F-7CDC-DE606CD9DF12}"/>
                    </a:ext>
                  </a:extLst>
                </p14:cNvPr>
                <p14:cNvContentPartPr/>
                <p14:nvPr/>
              </p14:nvContentPartPr>
              <p14:xfrm>
                <a:off x="5870985" y="4942229"/>
                <a:ext cx="447840" cy="2005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1BE0C05-D279-46E1-3B12-FF72CD27CC1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862345" y="4933229"/>
                  <a:ext cx="465480" cy="21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7B55B64A-0937-1E68-68C8-108ECCDD2FFB}"/>
                    </a:ext>
                  </a:extLst>
                </p14:cNvPr>
                <p14:cNvContentPartPr/>
                <p14:nvPr/>
              </p14:nvContentPartPr>
              <p14:xfrm>
                <a:off x="5861625" y="5080469"/>
                <a:ext cx="394920" cy="2145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76181172-87FD-DDFB-8D37-8F39328E7E8F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52625" y="5071469"/>
                  <a:ext cx="412560" cy="23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F5FA501-4AD9-F324-32E2-63E4FB4EC947}"/>
                    </a:ext>
                  </a:extLst>
                </p14:cNvPr>
                <p14:cNvContentPartPr/>
                <p14:nvPr/>
              </p14:nvContentPartPr>
              <p14:xfrm>
                <a:off x="5900145" y="5252189"/>
                <a:ext cx="290520" cy="17928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D2CCD146-CE2D-3609-3BA4-954966077BB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891505" y="5243189"/>
                  <a:ext cx="30816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7BBA582-A70F-2D08-8420-52FFA74FDAB6}"/>
                    </a:ext>
                  </a:extLst>
                </p14:cNvPr>
                <p14:cNvContentPartPr/>
                <p14:nvPr/>
              </p14:nvContentPartPr>
              <p14:xfrm>
                <a:off x="6459585" y="4719029"/>
                <a:ext cx="342360" cy="2397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2951B0D6-0C2C-E175-D54C-A878C3FC6FF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450585" y="4710029"/>
                  <a:ext cx="36000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101516C-869D-0A16-FEA5-1654BCA03375}"/>
                    </a:ext>
                  </a:extLst>
                </p14:cNvPr>
                <p14:cNvContentPartPr/>
                <p14:nvPr/>
              </p14:nvContentPartPr>
              <p14:xfrm>
                <a:off x="6394065" y="4893989"/>
                <a:ext cx="459000" cy="27180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A830E84E-4B1F-75D5-BA10-F80AE433013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385065" y="4884989"/>
                  <a:ext cx="47664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9093BFB8-41F5-54F5-7258-106029E938D6}"/>
                    </a:ext>
                  </a:extLst>
                </p14:cNvPr>
                <p14:cNvContentPartPr/>
                <p14:nvPr/>
              </p14:nvContentPartPr>
              <p14:xfrm>
                <a:off x="6349425" y="5076509"/>
                <a:ext cx="421920" cy="2192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1A528AD6-02B3-0FE1-0EBE-3EE5BCAB4DD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340785" y="5067869"/>
                  <a:ext cx="439560" cy="23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3D82260-49DD-4DC7-11F1-BA3595036C53}"/>
                    </a:ext>
                  </a:extLst>
                </p14:cNvPr>
                <p14:cNvContentPartPr/>
                <p14:nvPr/>
              </p14:nvContentPartPr>
              <p14:xfrm>
                <a:off x="6395505" y="5256149"/>
                <a:ext cx="289800" cy="180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501E08B2-7D1E-231B-4C68-3C87DE8D8B9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86865" y="5247509"/>
                  <a:ext cx="307440" cy="19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28D2C64-B31D-B9D5-77BF-B6FC05FBC972}"/>
              </a:ext>
            </a:extLst>
          </p:cNvPr>
          <p:cNvGrpSpPr/>
          <p:nvPr/>
        </p:nvGrpSpPr>
        <p:grpSpPr>
          <a:xfrm>
            <a:off x="4750782" y="4568026"/>
            <a:ext cx="420840" cy="645840"/>
            <a:chOff x="7372545" y="4750709"/>
            <a:chExt cx="420840" cy="6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73D30BE1-09F1-A5FC-985D-97537B17AB7C}"/>
                    </a:ext>
                  </a:extLst>
                </p14:cNvPr>
                <p14:cNvContentPartPr/>
                <p14:nvPr/>
              </p14:nvContentPartPr>
              <p14:xfrm>
                <a:off x="7468665" y="4750709"/>
                <a:ext cx="324720" cy="2037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9948DEE6-45C9-E5F9-D184-999B4A8B6F2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460025" y="4742069"/>
                  <a:ext cx="34236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A6E15112-009C-B57B-70EF-34D1A12DF1F4}"/>
                    </a:ext>
                  </a:extLst>
                </p14:cNvPr>
                <p14:cNvContentPartPr/>
                <p14:nvPr/>
              </p14:nvContentPartPr>
              <p14:xfrm>
                <a:off x="7373625" y="4995869"/>
                <a:ext cx="415800" cy="16020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FA3BA853-E7E6-4B71-4DE2-F3BF1B701843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364625" y="4987229"/>
                  <a:ext cx="43344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766B07DB-9890-B5D3-0D31-C63BCD6F2C51}"/>
                    </a:ext>
                  </a:extLst>
                </p14:cNvPr>
                <p14:cNvContentPartPr/>
                <p14:nvPr/>
              </p14:nvContentPartPr>
              <p14:xfrm>
                <a:off x="7372545" y="5181629"/>
                <a:ext cx="363960" cy="21492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AADD6331-B31A-12F9-114D-21FA88CBB4E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363905" y="5172989"/>
                  <a:ext cx="381600" cy="232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05B590-9773-0A24-4A56-2239F1AC8175}"/>
                  </a:ext>
                </a:extLst>
              </p14:cNvPr>
              <p14:cNvContentPartPr/>
              <p14:nvPr/>
            </p14:nvContentPartPr>
            <p14:xfrm>
              <a:off x="1191102" y="4232146"/>
              <a:ext cx="3998520" cy="4068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05B590-9773-0A24-4A56-2239F1AC8175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182101" y="4223146"/>
                <a:ext cx="4016162" cy="5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2BD3419C-C3F2-B4F9-7400-4C57219113F0}"/>
                  </a:ext>
                </a:extLst>
              </p14:cNvPr>
              <p14:cNvContentPartPr/>
              <p14:nvPr/>
            </p14:nvContentPartPr>
            <p14:xfrm>
              <a:off x="1204422" y="5561266"/>
              <a:ext cx="3959280" cy="5904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2BD3419C-C3F2-B4F9-7400-4C57219113F0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195421" y="5552321"/>
                <a:ext cx="3976922" cy="76573"/>
              </a:xfrm>
              <a:prstGeom prst="rect">
                <a:avLst/>
              </a:prstGeom>
            </p:spPr>
          </p:pic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C0A08183-4B8E-8BDE-35F3-A19F6CEE2509}"/>
              </a:ext>
            </a:extLst>
          </p:cNvPr>
          <p:cNvGrpSpPr/>
          <p:nvPr/>
        </p:nvGrpSpPr>
        <p:grpSpPr>
          <a:xfrm>
            <a:off x="1199022" y="4259506"/>
            <a:ext cx="3963240" cy="361080"/>
            <a:chOff x="3820785" y="4442189"/>
            <a:chExt cx="3963240" cy="36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AA17B70E-A408-3A0E-A930-E3B94124D38D}"/>
                    </a:ext>
                  </a:extLst>
                </p14:cNvPr>
                <p14:cNvContentPartPr/>
                <p14:nvPr/>
              </p14:nvContentPartPr>
              <p14:xfrm>
                <a:off x="3820785" y="4486109"/>
                <a:ext cx="194040" cy="11628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1313BF96-E908-A189-6320-FC7F5273C6B7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3811785" y="4477109"/>
                  <a:ext cx="21168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79259F6E-2DCA-5FBF-AAD2-134BBE5E68E8}"/>
                    </a:ext>
                  </a:extLst>
                </p14:cNvPr>
                <p14:cNvContentPartPr/>
                <p14:nvPr/>
              </p14:nvContentPartPr>
              <p14:xfrm>
                <a:off x="4115625" y="4469189"/>
                <a:ext cx="349200" cy="1821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7E9F5244-E34E-638A-D3BA-C8B9656BC50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106625" y="4460189"/>
                  <a:ext cx="36684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A8E689B-F661-1E9B-4F0A-F6ADF684633A}"/>
                    </a:ext>
                  </a:extLst>
                </p14:cNvPr>
                <p14:cNvContentPartPr/>
                <p14:nvPr/>
              </p14:nvContentPartPr>
              <p14:xfrm>
                <a:off x="4493985" y="4445429"/>
                <a:ext cx="426960" cy="35784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8AB5F527-D34E-5D02-C16C-08CA74A7929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4485345" y="4436789"/>
                  <a:ext cx="444600" cy="37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8385FD9-98EA-3DD1-E74B-89A356E115EF}"/>
                    </a:ext>
                  </a:extLst>
                </p14:cNvPr>
                <p14:cNvContentPartPr/>
                <p14:nvPr/>
              </p14:nvContentPartPr>
              <p14:xfrm>
                <a:off x="5106705" y="4471349"/>
                <a:ext cx="314640" cy="2653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E8F30AD7-3120-13E6-A57F-C70FDAFC481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098065" y="4462349"/>
                  <a:ext cx="3322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217A831-4D14-37FE-4B74-05FF7D70F5B6}"/>
                    </a:ext>
                  </a:extLst>
                </p14:cNvPr>
                <p14:cNvContentPartPr/>
                <p14:nvPr/>
              </p14:nvContentPartPr>
              <p14:xfrm>
                <a:off x="5612145" y="4470989"/>
                <a:ext cx="316080" cy="2426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5DEF239B-00ED-38B4-C124-C42F96C648E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603145" y="4461989"/>
                  <a:ext cx="333720" cy="26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A66C79D-083D-7881-C3C1-2632D6FA7A4F}"/>
                    </a:ext>
                  </a:extLst>
                </p14:cNvPr>
                <p14:cNvContentPartPr/>
                <p14:nvPr/>
              </p14:nvContentPartPr>
              <p14:xfrm>
                <a:off x="6026865" y="4454789"/>
                <a:ext cx="403200" cy="2815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713476A0-85AC-2AF3-260D-4C0BE89B0273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6017865" y="4446149"/>
                  <a:ext cx="420840" cy="29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D7D3C773-A80A-0611-09EC-970D214AC53B}"/>
                    </a:ext>
                  </a:extLst>
                </p14:cNvPr>
                <p14:cNvContentPartPr/>
                <p14:nvPr/>
              </p14:nvContentPartPr>
              <p14:xfrm>
                <a:off x="6543105" y="4447949"/>
                <a:ext cx="394920" cy="28440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126964B3-4CA0-7A5F-2E00-A1E324AEC0EA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6534105" y="4439309"/>
                  <a:ext cx="412560" cy="30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5DB8E87C-6E2B-3CAA-5D93-BBDEB380BD3D}"/>
                    </a:ext>
                  </a:extLst>
                </p14:cNvPr>
                <p14:cNvContentPartPr/>
                <p14:nvPr/>
              </p14:nvContentPartPr>
              <p14:xfrm>
                <a:off x="6950985" y="4442189"/>
                <a:ext cx="542160" cy="28008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DCFAB346-2EDC-F918-D8B7-9090859612F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6942345" y="4433549"/>
                  <a:ext cx="559800" cy="29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5891A80E-B06A-02A2-1F74-14B9474B8FD5}"/>
                    </a:ext>
                  </a:extLst>
                </p14:cNvPr>
                <p14:cNvContentPartPr/>
                <p14:nvPr/>
              </p14:nvContentPartPr>
              <p14:xfrm>
                <a:off x="7523385" y="4449749"/>
                <a:ext cx="260640" cy="26244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8A16CD30-B550-0134-54C8-27C41C72D27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7514385" y="4441109"/>
                  <a:ext cx="278280" cy="280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CA8304F-2BE0-C53C-D2B2-A126FEEAE65E}"/>
              </a:ext>
            </a:extLst>
          </p:cNvPr>
          <p:cNvGrpSpPr/>
          <p:nvPr/>
        </p:nvGrpSpPr>
        <p:grpSpPr>
          <a:xfrm>
            <a:off x="1193262" y="5231146"/>
            <a:ext cx="3783960" cy="390240"/>
            <a:chOff x="3815025" y="5413829"/>
            <a:chExt cx="3783960" cy="39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635488D8-D82C-3CBC-4083-EFA943F87EAB}"/>
                    </a:ext>
                  </a:extLst>
                </p14:cNvPr>
                <p14:cNvContentPartPr/>
                <p14:nvPr/>
              </p14:nvContentPartPr>
              <p14:xfrm>
                <a:off x="3815025" y="5441549"/>
                <a:ext cx="327240" cy="2876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FC0D4FC5-9BB6-EE51-EF0E-D3D98E68896E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806385" y="5432549"/>
                  <a:ext cx="34488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6EB56C45-5C91-BC24-8474-3897DBB047AB}"/>
                    </a:ext>
                  </a:extLst>
                </p14:cNvPr>
                <p14:cNvContentPartPr/>
                <p14:nvPr/>
              </p14:nvContentPartPr>
              <p14:xfrm>
                <a:off x="4189065" y="5414909"/>
                <a:ext cx="403200" cy="3542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BF3DE1A2-8E7D-5873-FA1E-82D989D5AE3B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180065" y="5405909"/>
                  <a:ext cx="420840" cy="37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92FE53A5-1A83-99C1-1586-5F11117BB3AD}"/>
                    </a:ext>
                  </a:extLst>
                </p14:cNvPr>
                <p14:cNvContentPartPr/>
                <p14:nvPr/>
              </p14:nvContentPartPr>
              <p14:xfrm>
                <a:off x="4672185" y="5420309"/>
                <a:ext cx="362520" cy="32544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2C28C284-CA03-8B77-4C72-9E0BD893294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663545" y="5411669"/>
                  <a:ext cx="380160" cy="34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6407E927-41BF-300F-E1E9-CFFABD9EF238}"/>
                    </a:ext>
                  </a:extLst>
                </p14:cNvPr>
                <p14:cNvContentPartPr/>
                <p14:nvPr/>
              </p14:nvContentPartPr>
              <p14:xfrm>
                <a:off x="5198865" y="5417069"/>
                <a:ext cx="393120" cy="3729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56F32FB7-49F7-BC1A-7B1B-2943FB6021F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190225" y="5408069"/>
                  <a:ext cx="410760" cy="39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FCFFD7C0-5A1B-FA12-F9ED-4DC13EE41D7D}"/>
                    </a:ext>
                  </a:extLst>
                </p14:cNvPr>
                <p14:cNvContentPartPr/>
                <p14:nvPr/>
              </p14:nvContentPartPr>
              <p14:xfrm>
                <a:off x="5692065" y="5413829"/>
                <a:ext cx="355680" cy="32832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6ADF8915-3398-BC29-C91D-0C02887B396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683425" y="5404829"/>
                  <a:ext cx="373320" cy="34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164EA2D-A1AB-E440-5A62-441D66F08C73}"/>
                    </a:ext>
                  </a:extLst>
                </p14:cNvPr>
                <p14:cNvContentPartPr/>
                <p14:nvPr/>
              </p14:nvContentPartPr>
              <p14:xfrm>
                <a:off x="6212265" y="5441189"/>
                <a:ext cx="314640" cy="3225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F2671875-BDB6-8B36-49D4-62AA47DCF271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203265" y="5432549"/>
                  <a:ext cx="332280" cy="34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35C79EB4-E930-073F-FD9E-99B53F4CA144}"/>
                    </a:ext>
                  </a:extLst>
                </p14:cNvPr>
                <p14:cNvContentPartPr/>
                <p14:nvPr/>
              </p14:nvContentPartPr>
              <p14:xfrm>
                <a:off x="6703665" y="5466389"/>
                <a:ext cx="440640" cy="33768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4A724AF8-ECA9-BE19-408C-4108499CFC39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695025" y="5457389"/>
                  <a:ext cx="458280" cy="35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91DAA9C1-8CE7-0765-C623-D643D2CCC960}"/>
                    </a:ext>
                  </a:extLst>
                </p14:cNvPr>
                <p14:cNvContentPartPr/>
                <p14:nvPr/>
              </p14:nvContentPartPr>
              <p14:xfrm>
                <a:off x="7211985" y="5444429"/>
                <a:ext cx="387000" cy="32652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ED0B9FCD-D691-30C0-0867-2B6A6E2BEB8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7203345" y="5435429"/>
                  <a:ext cx="404640" cy="344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7C1454A6-BE46-0FA9-2DE1-292107FCAEF3}"/>
                  </a:ext>
                </a:extLst>
              </p14:cNvPr>
              <p14:cNvContentPartPr/>
              <p14:nvPr/>
            </p14:nvContentPartPr>
            <p14:xfrm>
              <a:off x="5005662" y="5373346"/>
              <a:ext cx="168840" cy="11916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7C1454A6-BE46-0FA9-2DE1-292107FCAEF3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996662" y="5364346"/>
                <a:ext cx="186480" cy="136800"/>
              </a:xfrm>
              <a:prstGeom prst="rect">
                <a:avLst/>
              </a:prstGeom>
            </p:spPr>
          </p:pic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7D970563-2E2F-6AC8-5B5B-2CFF0A430CDF}"/>
              </a:ext>
            </a:extLst>
          </p:cNvPr>
          <p:cNvSpPr txBox="1"/>
          <p:nvPr/>
        </p:nvSpPr>
        <p:spPr>
          <a:xfrm>
            <a:off x="1202074" y="3663817"/>
            <a:ext cx="163899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Off-momentum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5E2B11-62E5-12F9-394C-42F961FDEB7B}"/>
              </a:ext>
            </a:extLst>
          </p:cNvPr>
          <p:cNvSpPr txBox="1"/>
          <p:nvPr/>
        </p:nvSpPr>
        <p:spPr>
          <a:xfrm>
            <a:off x="1823963" y="5846034"/>
            <a:ext cx="22665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Satellites or ghosts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9E8A2B3-1C46-92A3-AC4C-0C442BAB5FDA}"/>
              </a:ext>
            </a:extLst>
          </p:cNvPr>
          <p:cNvSpPr txBox="1"/>
          <p:nvPr/>
        </p:nvSpPr>
        <p:spPr>
          <a:xfrm>
            <a:off x="868726" y="6153139"/>
            <a:ext cx="9839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Bunches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FBCBA06-7FC7-AD05-F732-AFE0CE5FBDDF}"/>
              </a:ext>
            </a:extLst>
          </p:cNvPr>
          <p:cNvCxnSpPr>
            <a:cxnSpLocks/>
          </p:cNvCxnSpPr>
          <p:nvPr/>
        </p:nvCxnSpPr>
        <p:spPr>
          <a:xfrm>
            <a:off x="1933930" y="3949366"/>
            <a:ext cx="236732" cy="282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872AF7C-113E-0CA7-229A-52D4759355EE}"/>
              </a:ext>
            </a:extLst>
          </p:cNvPr>
          <p:cNvCxnSpPr/>
          <p:nvPr/>
        </p:nvCxnSpPr>
        <p:spPr>
          <a:xfrm flipH="1" flipV="1">
            <a:off x="1959702" y="5159146"/>
            <a:ext cx="271980" cy="686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C5DB6C6-9D3C-F05A-EB55-EC1B8D4479A3}"/>
              </a:ext>
            </a:extLst>
          </p:cNvPr>
          <p:cNvCxnSpPr>
            <a:cxnSpLocks/>
          </p:cNvCxnSpPr>
          <p:nvPr/>
        </p:nvCxnSpPr>
        <p:spPr>
          <a:xfrm flipV="1">
            <a:off x="1254651" y="5081962"/>
            <a:ext cx="168642" cy="104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61F3AD50-F182-5456-A19B-07A342A561F7}"/>
              </a:ext>
            </a:extLst>
          </p:cNvPr>
          <p:cNvSpPr/>
          <p:nvPr/>
        </p:nvSpPr>
        <p:spPr>
          <a:xfrm>
            <a:off x="3182689" y="4158729"/>
            <a:ext cx="1048613" cy="1461577"/>
          </a:xfrm>
          <a:prstGeom prst="rect">
            <a:avLst/>
          </a:prstGeom>
          <a:solidFill>
            <a:srgbClr val="FF0000">
              <a:alpha val="4352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24F37A1-454B-7DA4-7F0E-2046FC0C8D64}"/>
              </a:ext>
            </a:extLst>
          </p:cNvPr>
          <p:cNvCxnSpPr/>
          <p:nvPr/>
        </p:nvCxnSpPr>
        <p:spPr>
          <a:xfrm flipH="1" flipV="1">
            <a:off x="4090473" y="5491426"/>
            <a:ext cx="432069" cy="33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2D9B648-3F3A-2EDF-36BF-9955B80DAFE2}"/>
              </a:ext>
            </a:extLst>
          </p:cNvPr>
          <p:cNvSpPr txBox="1"/>
          <p:nvPr/>
        </p:nvSpPr>
        <p:spPr>
          <a:xfrm>
            <a:off x="3870392" y="5816757"/>
            <a:ext cx="195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Off-position beam</a:t>
            </a:r>
          </a:p>
        </p:txBody>
      </p:sp>
      <p:sp>
        <p:nvSpPr>
          <p:cNvPr id="73" name="Content Placeholder 1">
            <a:extLst>
              <a:ext uri="{FF2B5EF4-FFF2-40B4-BE49-F238E27FC236}">
                <a16:creationId xmlns:a16="http://schemas.microsoft.com/office/drawing/2014/main" id="{2571B296-D0AD-7287-2D5E-E1353CC6D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73971"/>
            <a:ext cx="6423991" cy="2767844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Off-position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Combination of DC BCT and FBCT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Analysis for this year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More off-position beam is off-momentum this year</a:t>
            </a:r>
          </a:p>
          <a:p>
            <a:pPr marL="990900" lvl="2" indent="-342900"/>
            <a:r>
              <a:rPr lang="en-GB" dirty="0"/>
              <a:t>Losses driven by uncaptured beam, IBS and RF background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More losses driven by IBS due to higher brightness with BCMS </a:t>
            </a:r>
          </a:p>
          <a:p>
            <a:pPr marL="990900" lvl="2" indent="-342900"/>
            <a:r>
              <a:rPr lang="en-GB" dirty="0"/>
              <a:t>supported by preliminary IBS simulations (20% increase in losses after 20 minutes)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Based on 2024 we need 10% more voltage with BCMS</a:t>
            </a:r>
          </a:p>
          <a:p>
            <a:pPr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75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1F487A-1CA0-59D6-DCA8-AA7078975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Complex models of RF systems with high prediction accuracy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Applied to large verity of scenarios across the complex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Simulations give experience which be applied in operation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Use beam dynamics models already at the design stage of control loops to give specifications for parameters?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 MD with 2.3 x 10</a:t>
            </a:r>
            <a:r>
              <a:rPr lang="en-GB" baseline="30000" dirty="0">
                <a:solidFill>
                  <a:schemeClr val="bg2">
                    <a:lumMod val="10000"/>
                  </a:schemeClr>
                </a:solidFill>
              </a:rPr>
              <a:t>11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p/b confirmed the projections for HL-LHC RF power demand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Implement OP tools for pre-detuning and half-detuning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By how much will BLM thresholds be increased and how will this affect us? See talk by S. Morales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How does the bandwidth of the high-efficiency klystrons affect the projections?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Due to the higher brightness, the BCMS beam is harder to retain with the RF system at flat bottom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Retain BCMS for HL-LHC? See also talk by S. 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Kostoglou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990900" lvl="2" indent="-342900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Will be addressed in discussion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1A599D-754A-AB7E-C272-D2E875708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Key Points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951DC-3EB2-68DD-A4FA-60CB2434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8C07-9C6D-0D0E-0746-2842AE202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F40AE-3600-B4A1-DB9E-ADB433D83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10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DDF82-4677-0018-D464-945EABA65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55CF57-E656-032E-98D8-3F8F4F834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77256"/>
            <a:ext cx="11376025" cy="1065742"/>
          </a:xfrm>
        </p:spPr>
        <p:txBody>
          <a:bodyPr/>
          <a:lstStyle/>
          <a:p>
            <a:r>
              <a:rPr lang="en-GB" dirty="0"/>
              <a:t>PS – Parasitic TOF with EAST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98829-D446-B93B-2643-76730F312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7B492-049E-7228-4AB7-78572BBA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C8506-A66B-62AA-E306-AC59FAA15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2194AE-EB33-BB96-683C-4B0982310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949" y="1075262"/>
            <a:ext cx="5713455" cy="473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389232CE-415C-9AC6-05F2-E161E0250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303032" y="1075262"/>
            <a:ext cx="5713454" cy="473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255E00-9978-81EF-342B-70CC71BC0720}"/>
              </a:ext>
            </a:extLst>
          </p:cNvPr>
          <p:cNvSpPr txBox="1"/>
          <p:nvPr/>
        </p:nvSpPr>
        <p:spPr>
          <a:xfrm>
            <a:off x="553263" y="536555"/>
            <a:ext cx="110854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latin typeface="Arial"/>
              </a:rPr>
              <a:t>BLonD</a:t>
            </a:r>
            <a:r>
              <a:rPr lang="en-US" sz="2000" b="1" dirty="0">
                <a:latin typeface="Arial"/>
              </a:rPr>
              <a:t> Simulations: Use new H8H16 beam feedback control model, PS Impedance Model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4543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2FF94-0BFE-3B3A-95A4-E28D31738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BBF1D0C-EE42-A258-E001-77C6448191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220557"/>
                <a:ext cx="11376024" cy="3054077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/>
                  <a:t>Antenna voltage for a superconducting standing-wave RF cavity (slot-by-slot)</a:t>
                </a:r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  <m:sup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nb-NO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num>
                            <m:den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𝒓𝒇</m:t>
                          </m:r>
                        </m:sub>
                      </m:sSub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  <m:sup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nb-NO" sz="1600" b="1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𝒓𝒇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sub>
                              </m:sSub>
                            </m:den>
                          </m:f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nb-NO" sz="1600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  <m:sSub>
                            <m:sSub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  <m:sup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nb-NO" sz="16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num>
                            <m:den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𝒓𝒇</m:t>
                          </m:r>
                        </m:sub>
                      </m:sSub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  <m:sup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  <a:p>
                <a:r>
                  <a:rPr lang="en-GB" sz="1600" dirty="0"/>
                  <a:t>Cavity tuner feedback for half-detuning (turn-by-turn)</a:t>
                </a:r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b-NO" sz="1600" b="1" i="0" smtClean="0"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  <m:t>𝝎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𝝎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nb-NO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b-NO" sz="1600"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𝝎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nb-NO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600" i="1">
                                          <a:latin typeface="Cambria Math" panose="02040503050406030204" pitchFamily="18" charset="0"/>
                                        </a:rPr>
                                        <m:t>𝝎</m:t>
                                      </m:r>
                                    </m:e>
                                    <m:sub>
                                      <m:r>
                                        <a:rPr lang="nb-NO" sz="1600" i="1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nb-NO" sz="16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𝝁</m:t>
                          </m:r>
                        </m:num>
                        <m:den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f>
                        <m:fPr>
                          <m:ctrlPr>
                            <a:rPr lang="nb-NO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ℑ</m:t>
                          </m:r>
                          <m:sSub>
                            <m:sSub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𝑰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𝒈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𝒂</m:t>
                                      </m:r>
                                    </m:sub>
                                    <m:sup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  <m:r>
                            <a:rPr lang="nb-NO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nb-NO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ℑ</m:t>
                          </m:r>
                          <m:sSub>
                            <m:sSub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𝑰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𝒈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𝒂</m:t>
                                      </m:r>
                                    </m:sub>
                                    <m:sup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𝒎𝒊𝒏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nb-NO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nb-NO" sz="1600" b="1" i="1" smtClean="0">
                                          <a:latin typeface="Cambria Math" panose="02040503050406030204" pitchFamily="18" charset="0"/>
                                        </a:rPr>
                                        <m:t>𝒂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nb-NO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6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BBF1D0C-EE42-A258-E001-77C6448191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220557"/>
                <a:ext cx="11376024" cy="3054077"/>
              </a:xfrm>
              <a:blipFill>
                <a:blip r:embed="rId3"/>
                <a:stretch>
                  <a:fillRect l="-1116" t="-2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1FCDD88-3D5C-7F83-B679-6A4959C9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of half-detuning and cavity tuning in </a:t>
            </a:r>
            <a:r>
              <a:rPr lang="en-GB" dirty="0" err="1"/>
              <a:t>BLonD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4D959-137A-2154-2AB7-32B106919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3752B-40A5-1FB1-127A-E6AE0D4C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E7B50-D701-7D21-2587-C1594A48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DFFCA0-25DC-251B-0DCE-E7BC0184E7BE}"/>
              </a:ext>
            </a:extLst>
          </p:cNvPr>
          <p:cNvSpPr txBox="1"/>
          <p:nvPr/>
        </p:nvSpPr>
        <p:spPr>
          <a:xfrm>
            <a:off x="3315630" y="2191348"/>
            <a:ext cx="146452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LLRF controls and amplifier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131735-43E5-311E-9500-0A589EF7DC7A}"/>
              </a:ext>
            </a:extLst>
          </p:cNvPr>
          <p:cNvSpPr txBox="1"/>
          <p:nvPr/>
        </p:nvSpPr>
        <p:spPr>
          <a:xfrm>
            <a:off x="8504664" y="2299070"/>
            <a:ext cx="7880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Beam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E061B2-8DEC-AE4B-CE8D-92AC749B99CA}"/>
              </a:ext>
            </a:extLst>
          </p:cNvPr>
          <p:cNvSpPr txBox="1"/>
          <p:nvPr/>
        </p:nvSpPr>
        <p:spPr>
          <a:xfrm>
            <a:off x="5664820" y="2299070"/>
            <a:ext cx="9552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RF cavity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A665047-C382-D813-C102-5F3647F7CFD8}"/>
              </a:ext>
            </a:extLst>
          </p:cNvPr>
          <p:cNvSpPr/>
          <p:nvPr/>
        </p:nvSpPr>
        <p:spPr>
          <a:xfrm>
            <a:off x="5408846" y="5009381"/>
            <a:ext cx="1390185" cy="758284"/>
          </a:xfrm>
          <a:custGeom>
            <a:avLst/>
            <a:gdLst>
              <a:gd name="connsiteX0" fmla="*/ 695093 w 1390185"/>
              <a:gd name="connsiteY0" fmla="*/ 0 h 758284"/>
              <a:gd name="connsiteX1" fmla="*/ 1009483 w 1390185"/>
              <a:gd name="connsiteY1" fmla="*/ 167161 h 758284"/>
              <a:gd name="connsiteX2" fmla="*/ 1041070 w 1390185"/>
              <a:gd name="connsiteY2" fmla="*/ 225355 h 758284"/>
              <a:gd name="connsiteX3" fmla="*/ 1390185 w 1390185"/>
              <a:gd name="connsiteY3" fmla="*/ 225355 h 758284"/>
              <a:gd name="connsiteX4" fmla="*/ 1390185 w 1390185"/>
              <a:gd name="connsiteY4" fmla="*/ 532927 h 758284"/>
              <a:gd name="connsiteX5" fmla="*/ 1041071 w 1390185"/>
              <a:gd name="connsiteY5" fmla="*/ 532927 h 758284"/>
              <a:gd name="connsiteX6" fmla="*/ 1009483 w 1390185"/>
              <a:gd name="connsiteY6" fmla="*/ 591124 h 758284"/>
              <a:gd name="connsiteX7" fmla="*/ 695093 w 1390185"/>
              <a:gd name="connsiteY7" fmla="*/ 758284 h 758284"/>
              <a:gd name="connsiteX8" fmla="*/ 380704 w 1390185"/>
              <a:gd name="connsiteY8" fmla="*/ 591124 h 758284"/>
              <a:gd name="connsiteX9" fmla="*/ 349116 w 1390185"/>
              <a:gd name="connsiteY9" fmla="*/ 532927 h 758284"/>
              <a:gd name="connsiteX10" fmla="*/ 0 w 1390185"/>
              <a:gd name="connsiteY10" fmla="*/ 532927 h 758284"/>
              <a:gd name="connsiteX11" fmla="*/ 0 w 1390185"/>
              <a:gd name="connsiteY11" fmla="*/ 225355 h 758284"/>
              <a:gd name="connsiteX12" fmla="*/ 349117 w 1390185"/>
              <a:gd name="connsiteY12" fmla="*/ 225355 h 758284"/>
              <a:gd name="connsiteX13" fmla="*/ 380704 w 1390185"/>
              <a:gd name="connsiteY13" fmla="*/ 167161 h 758284"/>
              <a:gd name="connsiteX14" fmla="*/ 695093 w 1390185"/>
              <a:gd name="connsiteY14" fmla="*/ 0 h 75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90185" h="758284">
                <a:moveTo>
                  <a:pt x="695093" y="0"/>
                </a:moveTo>
                <a:cubicBezTo>
                  <a:pt x="825965" y="0"/>
                  <a:pt x="941349" y="66308"/>
                  <a:pt x="1009483" y="167161"/>
                </a:cubicBezTo>
                <a:lnTo>
                  <a:pt x="1041070" y="225355"/>
                </a:lnTo>
                <a:lnTo>
                  <a:pt x="1390185" y="225355"/>
                </a:lnTo>
                <a:lnTo>
                  <a:pt x="1390185" y="532927"/>
                </a:lnTo>
                <a:lnTo>
                  <a:pt x="1041071" y="532927"/>
                </a:lnTo>
                <a:lnTo>
                  <a:pt x="1009483" y="591124"/>
                </a:lnTo>
                <a:cubicBezTo>
                  <a:pt x="941349" y="691976"/>
                  <a:pt x="825965" y="758284"/>
                  <a:pt x="695093" y="758284"/>
                </a:cubicBezTo>
                <a:cubicBezTo>
                  <a:pt x="564222" y="758284"/>
                  <a:pt x="448838" y="691976"/>
                  <a:pt x="380704" y="591124"/>
                </a:cubicBezTo>
                <a:lnTo>
                  <a:pt x="349116" y="532927"/>
                </a:lnTo>
                <a:lnTo>
                  <a:pt x="0" y="532927"/>
                </a:lnTo>
                <a:lnTo>
                  <a:pt x="0" y="225355"/>
                </a:lnTo>
                <a:lnTo>
                  <a:pt x="349117" y="225355"/>
                </a:lnTo>
                <a:lnTo>
                  <a:pt x="380704" y="167161"/>
                </a:lnTo>
                <a:cubicBezTo>
                  <a:pt x="448838" y="66308"/>
                  <a:pt x="564222" y="0"/>
                  <a:pt x="695093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F1A4A8F-67D4-C0BF-D7E7-F1E700C9897E}"/>
              </a:ext>
            </a:extLst>
          </p:cNvPr>
          <p:cNvSpPr/>
          <p:nvPr/>
        </p:nvSpPr>
        <p:spPr>
          <a:xfrm>
            <a:off x="3498270" y="5472828"/>
            <a:ext cx="992458" cy="7062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9F710D61-70B8-AAC7-3F9E-5A25D19A613A}"/>
              </a:ext>
            </a:extLst>
          </p:cNvPr>
          <p:cNvSpPr/>
          <p:nvPr/>
        </p:nvSpPr>
        <p:spPr>
          <a:xfrm rot="5400000">
            <a:off x="4186858" y="4333081"/>
            <a:ext cx="979449" cy="802888"/>
          </a:xfrm>
          <a:prstGeom prst="triangl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75C9EE5-052B-1C4B-92D4-8514315DB45E}"/>
              </a:ext>
            </a:extLst>
          </p:cNvPr>
          <p:cNvSpPr/>
          <p:nvPr/>
        </p:nvSpPr>
        <p:spPr>
          <a:xfrm>
            <a:off x="6940280" y="4311751"/>
            <a:ext cx="992458" cy="7062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11ACA1B8-849B-34F3-6337-D02FBC5DF25D}"/>
              </a:ext>
            </a:extLst>
          </p:cNvPr>
          <p:cNvCxnSpPr>
            <a:cxnSpLocks/>
            <a:stCxn id="13" idx="7"/>
            <a:endCxn id="14" idx="3"/>
          </p:cNvCxnSpPr>
          <p:nvPr/>
        </p:nvCxnSpPr>
        <p:spPr>
          <a:xfrm flipH="1">
            <a:off x="4490728" y="5767665"/>
            <a:ext cx="1613211" cy="58285"/>
          </a:xfrm>
          <a:prstGeom prst="bentConnector3">
            <a:avLst>
              <a:gd name="adj1" fmla="val -5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AEFB33D5-9A22-9F15-8712-51413F0D4DC1}"/>
              </a:ext>
            </a:extLst>
          </p:cNvPr>
          <p:cNvCxnSpPr>
            <a:cxnSpLocks/>
            <a:stCxn id="14" idx="0"/>
            <a:endCxn id="16" idx="3"/>
          </p:cNvCxnSpPr>
          <p:nvPr/>
        </p:nvCxnSpPr>
        <p:spPr>
          <a:xfrm rot="5400000" flipH="1" flipV="1">
            <a:off x="3765668" y="4963357"/>
            <a:ext cx="738302" cy="2806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2CC7BA6-6756-4B60-4989-B1B28ED3B2CD}"/>
              </a:ext>
            </a:extLst>
          </p:cNvPr>
          <p:cNvCxnSpPr>
            <a:cxnSpLocks/>
            <a:stCxn id="16" idx="0"/>
            <a:endCxn id="13" idx="0"/>
          </p:cNvCxnSpPr>
          <p:nvPr/>
        </p:nvCxnSpPr>
        <p:spPr>
          <a:xfrm>
            <a:off x="5078027" y="4734526"/>
            <a:ext cx="1025912" cy="274855"/>
          </a:xfrm>
          <a:prstGeom prst="bentConnector3">
            <a:avLst>
              <a:gd name="adj1" fmla="val 994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01E5E26D-5C87-03F9-4B4A-3BA670252B09}"/>
              </a:ext>
            </a:extLst>
          </p:cNvPr>
          <p:cNvCxnSpPr>
            <a:cxnSpLocks/>
            <a:stCxn id="17" idx="1"/>
            <a:endCxn id="13" idx="1"/>
          </p:cNvCxnSpPr>
          <p:nvPr/>
        </p:nvCxnSpPr>
        <p:spPr>
          <a:xfrm rot="10800000" flipV="1">
            <a:off x="6418330" y="4664872"/>
            <a:ext cx="521951" cy="511669"/>
          </a:xfrm>
          <a:prstGeom prst="bentConnector3">
            <a:avLst>
              <a:gd name="adj1" fmla="val 913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3B169AD4-E846-B911-BF16-645707881597}"/>
              </a:ext>
            </a:extLst>
          </p:cNvPr>
          <p:cNvCxnSpPr>
            <a:stCxn id="16" idx="1"/>
            <a:endCxn id="17" idx="0"/>
          </p:cNvCxnSpPr>
          <p:nvPr/>
        </p:nvCxnSpPr>
        <p:spPr>
          <a:xfrm rot="5400000" flipH="1" flipV="1">
            <a:off x="5967590" y="3020744"/>
            <a:ext cx="177912" cy="2759926"/>
          </a:xfrm>
          <a:prstGeom prst="bentConnector3">
            <a:avLst>
              <a:gd name="adj1" fmla="val 2284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55A54FBF-F723-42F0-C18D-019D8DDD84D8}"/>
              </a:ext>
            </a:extLst>
          </p:cNvPr>
          <p:cNvCxnSpPr>
            <a:cxnSpLocks/>
            <a:stCxn id="14" idx="2"/>
            <a:endCxn id="17" idx="2"/>
          </p:cNvCxnSpPr>
          <p:nvPr/>
        </p:nvCxnSpPr>
        <p:spPr>
          <a:xfrm rot="5400000" flipH="1" flipV="1">
            <a:off x="5134965" y="3877529"/>
            <a:ext cx="1161077" cy="3442010"/>
          </a:xfrm>
          <a:prstGeom prst="bentConnector3">
            <a:avLst>
              <a:gd name="adj1" fmla="val -100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366FA29-CA18-DE3A-A7C8-1C46D3C2F665}"/>
              </a:ext>
            </a:extLst>
          </p:cNvPr>
          <p:cNvSpPr txBox="1"/>
          <p:nvPr/>
        </p:nvSpPr>
        <p:spPr>
          <a:xfrm>
            <a:off x="5590983" y="5250023"/>
            <a:ext cx="1156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Cavity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8C3E9C5-13AD-64FD-E1E5-489D59098A8A}"/>
              </a:ext>
            </a:extLst>
          </p:cNvPr>
          <p:cNvSpPr txBox="1"/>
          <p:nvPr/>
        </p:nvSpPr>
        <p:spPr>
          <a:xfrm>
            <a:off x="3714411" y="5685553"/>
            <a:ext cx="6669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LLRF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2903E79-5624-208B-96C5-4060AF9AD215}"/>
              </a:ext>
            </a:extLst>
          </p:cNvPr>
          <p:cNvSpPr txBox="1"/>
          <p:nvPr/>
        </p:nvSpPr>
        <p:spPr>
          <a:xfrm>
            <a:off x="6962077" y="4387873"/>
            <a:ext cx="9643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Tuner controller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7777A83-069D-8D2C-0E60-EFEEE2CAD156}"/>
              </a:ext>
            </a:extLst>
          </p:cNvPr>
          <p:cNvSpPr txBox="1"/>
          <p:nvPr/>
        </p:nvSpPr>
        <p:spPr>
          <a:xfrm>
            <a:off x="3394992" y="4319131"/>
            <a:ext cx="8692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Klystron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1B3D67A-2F29-FE3D-4053-1DCB98ECF53B}"/>
                  </a:ext>
                </a:extLst>
              </p:cNvPr>
              <p:cNvSpPr txBox="1"/>
              <p:nvPr/>
            </p:nvSpPr>
            <p:spPr>
              <a:xfrm>
                <a:off x="4825246" y="5552796"/>
                <a:ext cx="2737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1B3D67A-2F29-FE3D-4053-1DCB98ECF5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5246" y="5552796"/>
                <a:ext cx="273729" cy="276999"/>
              </a:xfrm>
              <a:prstGeom prst="rect">
                <a:avLst/>
              </a:prstGeom>
              <a:blipFill>
                <a:blip r:embed="rId4"/>
                <a:stretch>
                  <a:fillRect l="-18182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67F4AB3-69AC-361B-ADB9-42FED7B1D292}"/>
                  </a:ext>
                </a:extLst>
              </p:cNvPr>
              <p:cNvSpPr txBox="1"/>
              <p:nvPr/>
            </p:nvSpPr>
            <p:spPr>
              <a:xfrm>
                <a:off x="5898224" y="4053937"/>
                <a:ext cx="251928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67F4AB3-69AC-361B-ADB9-42FED7B1D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224" y="4053937"/>
                <a:ext cx="251928" cy="299569"/>
              </a:xfrm>
              <a:prstGeom prst="rect">
                <a:avLst/>
              </a:prstGeom>
              <a:blipFill>
                <a:blip r:embed="rId5"/>
                <a:stretch>
                  <a:fillRect l="-19048" r="-476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95766AC-10FD-D05F-F0CE-BE33B59C1007}"/>
                  </a:ext>
                </a:extLst>
              </p:cNvPr>
              <p:cNvSpPr txBox="1"/>
              <p:nvPr/>
            </p:nvSpPr>
            <p:spPr>
              <a:xfrm>
                <a:off x="5230094" y="4711316"/>
                <a:ext cx="267446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95766AC-10FD-D05F-F0CE-BE33B59C1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094" y="4711316"/>
                <a:ext cx="267446" cy="299569"/>
              </a:xfrm>
              <a:prstGeom prst="rect">
                <a:avLst/>
              </a:prstGeom>
              <a:blipFill>
                <a:blip r:embed="rId6"/>
                <a:stretch>
                  <a:fillRect l="-13636" r="-454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6F02D1D-DA7E-2A87-A19D-4AA87AE1E18F}"/>
                  </a:ext>
                </a:extLst>
              </p:cNvPr>
              <p:cNvSpPr txBox="1"/>
              <p:nvPr/>
            </p:nvSpPr>
            <p:spPr>
              <a:xfrm>
                <a:off x="3739971" y="4752186"/>
                <a:ext cx="251927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6F02D1D-DA7E-2A87-A19D-4AA87AE1E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971" y="4752186"/>
                <a:ext cx="251927" cy="299569"/>
              </a:xfrm>
              <a:prstGeom prst="rect">
                <a:avLst/>
              </a:prstGeom>
              <a:blipFill>
                <a:blip r:embed="rId7"/>
                <a:stretch>
                  <a:fillRect l="-19048" r="-476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74243B6-A05F-7ADB-4632-B6E781C23A74}"/>
                  </a:ext>
                </a:extLst>
              </p:cNvPr>
              <p:cNvSpPr txBox="1"/>
              <p:nvPr/>
            </p:nvSpPr>
            <p:spPr>
              <a:xfrm>
                <a:off x="7444949" y="5556969"/>
                <a:ext cx="2737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74243B6-A05F-7ADB-4632-B6E781C23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949" y="5556969"/>
                <a:ext cx="273729" cy="276999"/>
              </a:xfrm>
              <a:prstGeom prst="rect">
                <a:avLst/>
              </a:prstGeom>
              <a:blipFill>
                <a:blip r:embed="rId8"/>
                <a:stretch>
                  <a:fillRect l="-18182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749819A-52E0-7A16-4DD0-B84CC31D6222}"/>
                  </a:ext>
                </a:extLst>
              </p:cNvPr>
              <p:cNvSpPr txBox="1"/>
              <p:nvPr/>
            </p:nvSpPr>
            <p:spPr>
              <a:xfrm>
                <a:off x="6483243" y="4685752"/>
                <a:ext cx="3264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749819A-52E0-7A16-4DD0-B84CC31D6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243" y="4685752"/>
                <a:ext cx="326435" cy="276999"/>
              </a:xfrm>
              <a:prstGeom prst="rect">
                <a:avLst/>
              </a:prstGeom>
              <a:blipFill>
                <a:blip r:embed="rId9"/>
                <a:stretch>
                  <a:fillRect l="-7407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F5E3030F-A407-44BB-E2D2-9B3E9A54604C}"/>
              </a:ext>
            </a:extLst>
          </p:cNvPr>
          <p:cNvSpPr txBox="1"/>
          <p:nvPr/>
        </p:nvSpPr>
        <p:spPr>
          <a:xfrm>
            <a:off x="9176657" y="3603171"/>
            <a:ext cx="16655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I/Q-plot of detuning</a:t>
            </a:r>
          </a:p>
        </p:txBody>
      </p:sp>
    </p:spTree>
    <p:extLst>
      <p:ext uri="{BB962C8B-B14F-4D97-AF65-F5344CB8AC3E}">
        <p14:creationId xmlns:p14="http://schemas.microsoft.com/office/powerpoint/2010/main" val="4261208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74348-6755-F91E-9D68-5C7EF892D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4612C6-E43D-2652-E036-B8CB150D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Dynamics Modelling and Equipment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EBE9D-0202-EBF9-5085-1CB27DA91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F73FC-1B58-ED44-2E57-734093F30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4CA4C-97F4-751C-9518-B1B6DCDE4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578FAF-8899-E18D-006C-DE8F2E1984C7}"/>
              </a:ext>
            </a:extLst>
          </p:cNvPr>
          <p:cNvSpPr/>
          <p:nvPr/>
        </p:nvSpPr>
        <p:spPr>
          <a:xfrm>
            <a:off x="4814291" y="4451767"/>
            <a:ext cx="2579497" cy="844111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Beam dynamics</a:t>
            </a:r>
          </a:p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model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8119DF5-9A88-2047-CE41-3B5F0F9C3AEA}"/>
              </a:ext>
            </a:extLst>
          </p:cNvPr>
          <p:cNvSpPr/>
          <p:nvPr/>
        </p:nvSpPr>
        <p:spPr>
          <a:xfrm>
            <a:off x="149075" y="1743529"/>
            <a:ext cx="2566706" cy="81214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RF equipment and impedance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4382146-6362-02CA-E4D8-79861AECC57B}"/>
              </a:ext>
            </a:extLst>
          </p:cNvPr>
          <p:cNvSpPr/>
          <p:nvPr/>
        </p:nvSpPr>
        <p:spPr>
          <a:xfrm>
            <a:off x="3156755" y="3138301"/>
            <a:ext cx="2149919" cy="788915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LLRF control loops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86E39DE-99B8-0BB9-BA4F-27005DBCBF3A}"/>
              </a:ext>
            </a:extLst>
          </p:cNvPr>
          <p:cNvSpPr/>
          <p:nvPr/>
        </p:nvSpPr>
        <p:spPr>
          <a:xfrm>
            <a:off x="1456166" y="4689576"/>
            <a:ext cx="1787162" cy="683504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Cavities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88B01A7-C679-59D6-EC0E-6D821B18EA9F}"/>
              </a:ext>
            </a:extLst>
          </p:cNvPr>
          <p:cNvSpPr/>
          <p:nvPr/>
        </p:nvSpPr>
        <p:spPr>
          <a:xfrm>
            <a:off x="2081332" y="3853091"/>
            <a:ext cx="1787161" cy="70147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Amplifiers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BC3EB07-D075-2C5D-820B-FFEF4FB7AAC5}"/>
              </a:ext>
            </a:extLst>
          </p:cNvPr>
          <p:cNvSpPr/>
          <p:nvPr/>
        </p:nvSpPr>
        <p:spPr>
          <a:xfrm>
            <a:off x="6504645" y="2891608"/>
            <a:ext cx="1489352" cy="6907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Beam stability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561183C-979A-FE02-D82B-C94D590B5B25}"/>
              </a:ext>
            </a:extLst>
          </p:cNvPr>
          <p:cNvSpPr/>
          <p:nvPr/>
        </p:nvSpPr>
        <p:spPr>
          <a:xfrm>
            <a:off x="3607834" y="2152987"/>
            <a:ext cx="2334228" cy="846507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RF manipulations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E5BC7E-8DE8-6A8B-CDB0-42F45D583C7C}"/>
              </a:ext>
            </a:extLst>
          </p:cNvPr>
          <p:cNvSpPr/>
          <p:nvPr/>
        </p:nvSpPr>
        <p:spPr>
          <a:xfrm>
            <a:off x="7694319" y="3544806"/>
            <a:ext cx="1287516" cy="688357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Beam losses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38FC8F-3414-C842-BF82-7E70967FA8C0}"/>
              </a:ext>
            </a:extLst>
          </p:cNvPr>
          <p:cNvSpPr/>
          <p:nvPr/>
        </p:nvSpPr>
        <p:spPr>
          <a:xfrm>
            <a:off x="8499489" y="4170335"/>
            <a:ext cx="1711622" cy="85591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Injection dynamics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FCED6D-93D1-C3A3-4B24-C499C6C9456E}"/>
              </a:ext>
            </a:extLst>
          </p:cNvPr>
          <p:cNvSpPr/>
          <p:nvPr/>
        </p:nvSpPr>
        <p:spPr>
          <a:xfrm>
            <a:off x="9392218" y="4991915"/>
            <a:ext cx="2334228" cy="69519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Transient beam loading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8CAAAFF-89B7-9CD0-8D58-C290FC986974}"/>
              </a:ext>
            </a:extLst>
          </p:cNvPr>
          <p:cNvSpPr/>
          <p:nvPr/>
        </p:nvSpPr>
        <p:spPr>
          <a:xfrm>
            <a:off x="8499489" y="1261988"/>
            <a:ext cx="2300801" cy="85528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Operational optimisation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C775E7-20DF-FF12-BC86-01C7D529618F}"/>
              </a:ext>
            </a:extLst>
          </p:cNvPr>
          <p:cNvCxnSpPr>
            <a:cxnSpLocks/>
          </p:cNvCxnSpPr>
          <p:nvPr/>
        </p:nvCxnSpPr>
        <p:spPr>
          <a:xfrm>
            <a:off x="4707374" y="3913572"/>
            <a:ext cx="468782" cy="538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51662C3-A545-74F0-9F98-B96BAD72D76C}"/>
              </a:ext>
            </a:extLst>
          </p:cNvPr>
          <p:cNvCxnSpPr>
            <a:cxnSpLocks/>
          </p:cNvCxnSpPr>
          <p:nvPr/>
        </p:nvCxnSpPr>
        <p:spPr>
          <a:xfrm>
            <a:off x="3799689" y="4493700"/>
            <a:ext cx="878881" cy="263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52C890-7C0D-74C8-288A-007A84910C82}"/>
              </a:ext>
            </a:extLst>
          </p:cNvPr>
          <p:cNvCxnSpPr>
            <a:cxnSpLocks/>
          </p:cNvCxnSpPr>
          <p:nvPr/>
        </p:nvCxnSpPr>
        <p:spPr>
          <a:xfrm>
            <a:off x="3421747" y="4926662"/>
            <a:ext cx="1256823" cy="52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4BA1CC2-4AF8-A395-6BCC-B5885F39F1E1}"/>
              </a:ext>
            </a:extLst>
          </p:cNvPr>
          <p:cNvCxnSpPr>
            <a:cxnSpLocks/>
          </p:cNvCxnSpPr>
          <p:nvPr/>
        </p:nvCxnSpPr>
        <p:spPr>
          <a:xfrm>
            <a:off x="1898248" y="2653743"/>
            <a:ext cx="503043" cy="1087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1102391-1FA6-E309-26CB-F421F3B5EA80}"/>
              </a:ext>
            </a:extLst>
          </p:cNvPr>
          <p:cNvCxnSpPr>
            <a:cxnSpLocks/>
          </p:cNvCxnSpPr>
          <p:nvPr/>
        </p:nvCxnSpPr>
        <p:spPr>
          <a:xfrm>
            <a:off x="1145352" y="2653743"/>
            <a:ext cx="611520" cy="1956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9D4BACA-3358-448E-5E03-53341BA34EC6}"/>
              </a:ext>
            </a:extLst>
          </p:cNvPr>
          <p:cNvCxnSpPr>
            <a:cxnSpLocks/>
          </p:cNvCxnSpPr>
          <p:nvPr/>
        </p:nvCxnSpPr>
        <p:spPr>
          <a:xfrm>
            <a:off x="2418653" y="2493085"/>
            <a:ext cx="887618" cy="715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0E5CA8CC-30BF-2541-04D5-113CF856B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522" y="5232968"/>
            <a:ext cx="1202210" cy="1202210"/>
          </a:xfrm>
          <a:prstGeom prst="rect">
            <a:avLst/>
          </a:prstGeom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0E7FDA1E-5C9A-790F-33E6-0DB2854C5FB1}"/>
              </a:ext>
            </a:extLst>
          </p:cNvPr>
          <p:cNvSpPr/>
          <p:nvPr/>
        </p:nvSpPr>
        <p:spPr>
          <a:xfrm>
            <a:off x="791430" y="5552986"/>
            <a:ext cx="2005291" cy="683504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Impedance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1ADFD5C-CFCC-7B83-AB04-ECE34E0E31B8}"/>
              </a:ext>
            </a:extLst>
          </p:cNvPr>
          <p:cNvCxnSpPr>
            <a:cxnSpLocks/>
          </p:cNvCxnSpPr>
          <p:nvPr/>
        </p:nvCxnSpPr>
        <p:spPr>
          <a:xfrm flipV="1">
            <a:off x="2884844" y="5174655"/>
            <a:ext cx="1929447" cy="720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CF1B1D5-0988-2251-56B2-E3EDF735E6A6}"/>
              </a:ext>
            </a:extLst>
          </p:cNvPr>
          <p:cNvCxnSpPr>
            <a:cxnSpLocks/>
          </p:cNvCxnSpPr>
          <p:nvPr/>
        </p:nvCxnSpPr>
        <p:spPr>
          <a:xfrm>
            <a:off x="891251" y="2653743"/>
            <a:ext cx="175458" cy="292581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C2CF657-8A1E-900F-04E6-DEBEAFF22727}"/>
              </a:ext>
            </a:extLst>
          </p:cNvPr>
          <p:cNvCxnSpPr/>
          <p:nvPr/>
        </p:nvCxnSpPr>
        <p:spPr>
          <a:xfrm>
            <a:off x="2796721" y="2264196"/>
            <a:ext cx="701853" cy="228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409338D-E1AA-A561-30F9-E66C191AC59D}"/>
              </a:ext>
            </a:extLst>
          </p:cNvPr>
          <p:cNvCxnSpPr>
            <a:cxnSpLocks/>
          </p:cNvCxnSpPr>
          <p:nvPr/>
        </p:nvCxnSpPr>
        <p:spPr>
          <a:xfrm>
            <a:off x="5429522" y="2999494"/>
            <a:ext cx="281664" cy="1381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B99AF22-6BE2-F4E1-1CAE-64B356D43151}"/>
              </a:ext>
            </a:extLst>
          </p:cNvPr>
          <p:cNvCxnSpPr/>
          <p:nvPr/>
        </p:nvCxnSpPr>
        <p:spPr>
          <a:xfrm flipV="1">
            <a:off x="6543923" y="3741366"/>
            <a:ext cx="333955" cy="639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8B04C44-7FF0-2781-5BE0-CBA2626D911A}"/>
              </a:ext>
            </a:extLst>
          </p:cNvPr>
          <p:cNvCxnSpPr/>
          <p:nvPr/>
        </p:nvCxnSpPr>
        <p:spPr>
          <a:xfrm flipV="1">
            <a:off x="7249321" y="4202921"/>
            <a:ext cx="535006" cy="42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77B0BDE-8092-1475-35E8-29C80C33DDF9}"/>
              </a:ext>
            </a:extLst>
          </p:cNvPr>
          <p:cNvCxnSpPr/>
          <p:nvPr/>
        </p:nvCxnSpPr>
        <p:spPr>
          <a:xfrm flipV="1">
            <a:off x="7516824" y="4689576"/>
            <a:ext cx="899611" cy="237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7FA5133-D8CB-80D8-EA4F-23EB1C4A39AF}"/>
              </a:ext>
            </a:extLst>
          </p:cNvPr>
          <p:cNvCxnSpPr/>
          <p:nvPr/>
        </p:nvCxnSpPr>
        <p:spPr>
          <a:xfrm>
            <a:off x="7393788" y="5174655"/>
            <a:ext cx="1797920" cy="179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EAC35C7-13F3-FECB-BCF0-64AE5052E4CC}"/>
              </a:ext>
            </a:extLst>
          </p:cNvPr>
          <p:cNvCxnSpPr/>
          <p:nvPr/>
        </p:nvCxnSpPr>
        <p:spPr>
          <a:xfrm flipV="1">
            <a:off x="7784327" y="2043485"/>
            <a:ext cx="858741" cy="8073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486371A-4B65-03D3-EC50-2EDA5C32D877}"/>
              </a:ext>
            </a:extLst>
          </p:cNvPr>
          <p:cNvCxnSpPr>
            <a:cxnSpLocks/>
          </p:cNvCxnSpPr>
          <p:nvPr/>
        </p:nvCxnSpPr>
        <p:spPr>
          <a:xfrm flipV="1">
            <a:off x="8787456" y="2264196"/>
            <a:ext cx="564906" cy="12879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F4944310-4DF2-0C49-4F1F-72E35F90DEC3}"/>
              </a:ext>
            </a:extLst>
          </p:cNvPr>
          <p:cNvCxnSpPr>
            <a:cxnSpLocks/>
          </p:cNvCxnSpPr>
          <p:nvPr/>
        </p:nvCxnSpPr>
        <p:spPr>
          <a:xfrm flipV="1">
            <a:off x="9485906" y="2313993"/>
            <a:ext cx="237366" cy="18026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D15BBEC3-45B2-846B-0D2D-9B6843AF974D}"/>
              </a:ext>
            </a:extLst>
          </p:cNvPr>
          <p:cNvCxnSpPr/>
          <p:nvPr/>
        </p:nvCxnSpPr>
        <p:spPr>
          <a:xfrm flipH="1" flipV="1">
            <a:off x="10208173" y="2264196"/>
            <a:ext cx="351159" cy="26096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2D4CBCF-3CFB-5DBE-FF01-7D747358B74E}"/>
              </a:ext>
            </a:extLst>
          </p:cNvPr>
          <p:cNvCxnSpPr>
            <a:cxnSpLocks/>
          </p:cNvCxnSpPr>
          <p:nvPr/>
        </p:nvCxnSpPr>
        <p:spPr>
          <a:xfrm flipV="1">
            <a:off x="3048000" y="1689629"/>
            <a:ext cx="5165697" cy="3538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A494D8E-5718-069B-B2B6-EE2FAC78456E}"/>
              </a:ext>
            </a:extLst>
          </p:cNvPr>
          <p:cNvSpPr txBox="1"/>
          <p:nvPr/>
        </p:nvSpPr>
        <p:spPr>
          <a:xfrm rot="21401015">
            <a:off x="4121225" y="1523779"/>
            <a:ext cx="33945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Changing of settings and timings</a:t>
            </a:r>
          </a:p>
        </p:txBody>
      </p:sp>
    </p:spTree>
    <p:extLst>
      <p:ext uri="{BB962C8B-B14F-4D97-AF65-F5344CB8AC3E}">
        <p14:creationId xmlns:p14="http://schemas.microsoft.com/office/powerpoint/2010/main" val="45555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EF44C-5B8C-65BB-2A7E-B6A7CA435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0742AC-2676-1F74-CA4B-8BBA6919D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BCMS and Standard Beams in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3AC0D-1099-2397-BB8C-3B062A4C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9C162-59CF-F534-441E-814DA9C08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C009B-4244-DE69-F104-5080382A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B1F0A4-5AF6-BE9D-99CE-5A95406A1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From simulation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After 20 minutes: </a:t>
            </a:r>
          </a:p>
          <a:p>
            <a:pPr marL="990900" lvl="2" indent="-342900"/>
            <a:r>
              <a:rPr lang="en-GB" dirty="0"/>
              <a:t>BCMS and STD have the same length</a:t>
            </a:r>
          </a:p>
          <a:p>
            <a:pPr marL="990900" lvl="2" indent="-342900"/>
            <a:r>
              <a:rPr lang="en-GB" dirty="0"/>
              <a:t>BCMS has 20% more losses than STD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Higher brightness give longer bunches and more </a:t>
            </a:r>
            <a:r>
              <a:rPr lang="en-GB" dirty="0" err="1"/>
              <a:t>debunched</a:t>
            </a:r>
            <a:r>
              <a:rPr lang="en-GB" dirty="0"/>
              <a:t>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NB! </a:t>
            </a:r>
            <a:r>
              <a:rPr lang="en-GB" dirty="0" err="1"/>
              <a:t>BLonD</a:t>
            </a:r>
            <a:r>
              <a:rPr lang="en-GB" dirty="0"/>
              <a:t> model assumes gaussian bunches</a:t>
            </a:r>
          </a:p>
          <a:p>
            <a:pPr lvl="1" indent="0">
              <a:buNone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044324-6489-4442-A39E-EDC2D2FD3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732" y="952553"/>
            <a:ext cx="4158814" cy="2491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175E7A-4AC4-6B78-F2CA-F804D2852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732" y="3583388"/>
            <a:ext cx="4158814" cy="24919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24ABD6-523A-595E-2EEE-3189AD600F34}"/>
              </a:ext>
            </a:extLst>
          </p:cNvPr>
          <p:cNvSpPr txBox="1"/>
          <p:nvPr/>
        </p:nvSpPr>
        <p:spPr>
          <a:xfrm>
            <a:off x="7251378" y="3313717"/>
            <a:ext cx="3553522" cy="2750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FWHM bunch length evolution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FF2689-9171-BC68-5BBC-BF3038CEA2C2}"/>
              </a:ext>
            </a:extLst>
          </p:cNvPr>
          <p:cNvSpPr txBox="1"/>
          <p:nvPr/>
        </p:nvSpPr>
        <p:spPr>
          <a:xfrm>
            <a:off x="7251378" y="5925712"/>
            <a:ext cx="3553522" cy="2750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Relative losses out of the bucket</a:t>
            </a:r>
          </a:p>
        </p:txBody>
      </p:sp>
    </p:spTree>
    <p:extLst>
      <p:ext uri="{BB962C8B-B14F-4D97-AF65-F5344CB8AC3E}">
        <p14:creationId xmlns:p14="http://schemas.microsoft.com/office/powerpoint/2010/main" val="576813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39869-4B71-DF30-4C1F-8AD7AD117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104C042-66FC-086B-FDC1-E44894E8E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66" y="3837818"/>
            <a:ext cx="4051398" cy="242762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BE10A5-25EC-6D6D-5353-B5CA32159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920" y="1645030"/>
            <a:ext cx="5055263" cy="365125"/>
          </a:xfrm>
        </p:spPr>
        <p:txBody>
          <a:bodyPr/>
          <a:lstStyle/>
          <a:p>
            <a:r>
              <a:rPr lang="en-GB" dirty="0"/>
              <a:t>SPS beam distributions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DA3113-7440-AF59-D153-857AD4521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Limitations at Injection into the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2C09C-C4FE-0B05-3BC6-4CCDB8CF7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2CC36-5AA5-322E-B45E-3EEE3D0F3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F7E1D-51D8-C24C-77D2-C06EC3B8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8694A3E-F040-DACE-C070-96368F4DF40D}"/>
              </a:ext>
            </a:extLst>
          </p:cNvPr>
          <p:cNvSpPr txBox="1">
            <a:spLocks/>
          </p:cNvSpPr>
          <p:nvPr/>
        </p:nvSpPr>
        <p:spPr>
          <a:xfrm>
            <a:off x="6095998" y="823377"/>
            <a:ext cx="5688011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Injection transients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74F56DB-D9AC-B686-5085-4CD1F84AD900}"/>
              </a:ext>
            </a:extLst>
          </p:cNvPr>
          <p:cNvSpPr txBox="1">
            <a:spLocks/>
          </p:cNvSpPr>
          <p:nvPr/>
        </p:nvSpPr>
        <p:spPr>
          <a:xfrm>
            <a:off x="6095999" y="3517246"/>
            <a:ext cx="5688011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Steady-state power and cavity tuning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50779-C156-171D-FF3E-F9B9EC917AAE}"/>
              </a:ext>
            </a:extLst>
          </p:cNvPr>
          <p:cNvSpPr txBox="1"/>
          <p:nvPr/>
        </p:nvSpPr>
        <p:spPr>
          <a:xfrm>
            <a:off x="6096000" y="3240221"/>
            <a:ext cx="50115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Example simulated injection transient in the LHC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71D31F-D05D-811A-50FB-A5C7F96FE0D9}"/>
              </a:ext>
            </a:extLst>
          </p:cNvPr>
          <p:cNvSpPr txBox="1"/>
          <p:nvPr/>
        </p:nvSpPr>
        <p:spPr>
          <a:xfrm>
            <a:off x="6095998" y="6122048"/>
            <a:ext cx="56880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Example steady-state RF power slot-by-slot in the LHC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D4C03C-33C1-3FE6-7EAC-C2FB1FCEEB3F}"/>
              </a:ext>
            </a:extLst>
          </p:cNvPr>
          <p:cNvSpPr txBox="1"/>
          <p:nvPr/>
        </p:nvSpPr>
        <p:spPr>
          <a:xfrm>
            <a:off x="164921" y="5061478"/>
            <a:ext cx="5055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Measured and simulated bunch phase of the 72-bunch BCMS train in 2024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93D303-CFD2-C171-6A92-52B12EF36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20" y="2010155"/>
            <a:ext cx="5055263" cy="30291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DE7025-C759-CF13-30E2-62F59D147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4" y="1137979"/>
            <a:ext cx="4240198" cy="211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626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3C3D02-9F6E-8077-9DB6-536F3A737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6744"/>
            <a:ext cx="5688011" cy="13846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BSRL show a clear step when switching beam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PS the extra merging generate tails which one cannot get rid off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E0976E-7AE1-52D2-16EF-52EC6640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Ghosts and Satellites at the Flattop in the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38581-303F-4C89-86D5-B25305174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6BE1D-9303-EBB0-01EE-AD8D0398B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B6730-796A-455B-48BD-24FA4FE1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C23A81-3BC3-118F-DE59-5286B47B88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538785" y="2074977"/>
            <a:ext cx="4485235" cy="2616386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CD6F8E0D-6104-CBB3-0024-7D230FBC66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457" t="26626" r="7751" b="35877"/>
          <a:stretch/>
        </p:blipFill>
        <p:spPr>
          <a:xfrm>
            <a:off x="347644" y="2409921"/>
            <a:ext cx="6161019" cy="1995117"/>
          </a:xfrm>
          <a:prstGeom prst="rect">
            <a:avLst/>
          </a:prstGeom>
        </p:spPr>
      </p:pic>
      <p:pic>
        <p:nvPicPr>
          <p:cNvPr id="11" name="Picture 10" descr="A close-up of several computer screens&#10;&#10;Description automatically generated">
            <a:extLst>
              <a:ext uri="{FF2B5EF4-FFF2-40B4-BE49-F238E27FC236}">
                <a16:creationId xmlns:a16="http://schemas.microsoft.com/office/drawing/2014/main" id="{B9B27BBA-633E-A0D7-B16D-5BA8C18D8D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535" t="54564" r="2746" b="16307"/>
          <a:stretch/>
        </p:blipFill>
        <p:spPr>
          <a:xfrm>
            <a:off x="403200" y="4348689"/>
            <a:ext cx="6161019" cy="19848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5882EF-1304-DA00-3FCB-4B80E655CCA4}"/>
              </a:ext>
            </a:extLst>
          </p:cNvPr>
          <p:cNvSpPr txBox="1"/>
          <p:nvPr/>
        </p:nvSpPr>
        <p:spPr>
          <a:xfrm>
            <a:off x="6506861" y="3890172"/>
            <a:ext cx="9745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Before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3355D0-9DD4-6F14-2717-622B6B595CBC}"/>
              </a:ext>
            </a:extLst>
          </p:cNvPr>
          <p:cNvSpPr txBox="1"/>
          <p:nvPr/>
        </p:nvSpPr>
        <p:spPr>
          <a:xfrm>
            <a:off x="6564219" y="5875999"/>
            <a:ext cx="9745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After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DF61C34-63F4-E724-285D-1CBEB75CA621}"/>
              </a:ext>
            </a:extLst>
          </p:cNvPr>
          <p:cNvCxnSpPr/>
          <p:nvPr/>
        </p:nvCxnSpPr>
        <p:spPr>
          <a:xfrm flipH="1" flipV="1">
            <a:off x="2824480" y="3139440"/>
            <a:ext cx="3682381" cy="88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7BE5C8-F1FC-421B-2E63-3D5CC902C449}"/>
              </a:ext>
            </a:extLst>
          </p:cNvPr>
          <p:cNvCxnSpPr/>
          <p:nvPr/>
        </p:nvCxnSpPr>
        <p:spPr>
          <a:xfrm flipH="1" flipV="1">
            <a:off x="2824480" y="5341121"/>
            <a:ext cx="3682381" cy="673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4466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2FA3E2-659A-62B7-3C9E-D0A779D8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Lifetime at injection for different RF voltages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0B697-8499-89DE-AB04-EA64004E0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4E73C-1D79-6A9C-E347-3D26B0DA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574C0-AB61-82A1-F950-3A4EBEBA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B736A443-669C-9113-0A59-0478858725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114" y="2211927"/>
            <a:ext cx="6177686" cy="36103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1F5075-097D-2E4C-148F-53C3F433182D}"/>
              </a:ext>
            </a:extLst>
          </p:cNvPr>
          <p:cNvSpPr txBox="1"/>
          <p:nvPr/>
        </p:nvSpPr>
        <p:spPr>
          <a:xfrm>
            <a:off x="2733757" y="1675497"/>
            <a:ext cx="2668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Arial Narrow" panose="020B0606020202030204" pitchFamily="34" charset="0"/>
              </a:rPr>
              <a:t>Lifetime @ injection </a:t>
            </a:r>
          </a:p>
          <a:p>
            <a:pPr algn="l"/>
            <a:r>
              <a:rPr lang="en-US" sz="1600" dirty="0">
                <a:latin typeface="Arial Narrow" panose="020B0606020202030204" pitchFamily="34" charset="0"/>
              </a:rPr>
              <a:t>with 8 MV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B30BAC-BFF6-A61A-41C0-B6CF5A017337}"/>
              </a:ext>
            </a:extLst>
          </p:cNvPr>
          <p:cNvSpPr txBox="1"/>
          <p:nvPr/>
        </p:nvSpPr>
        <p:spPr>
          <a:xfrm>
            <a:off x="5532450" y="1749677"/>
            <a:ext cx="2668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 Narrow" panose="020B0606020202030204" pitchFamily="34" charset="0"/>
              </a:rPr>
              <a:t>Lifetime @ injection </a:t>
            </a:r>
          </a:p>
          <a:p>
            <a:pPr algn="r"/>
            <a:r>
              <a:rPr lang="en-US" sz="1600" dirty="0">
                <a:latin typeface="Arial Narrow" panose="020B0606020202030204" pitchFamily="34" charset="0"/>
              </a:rPr>
              <a:t>with 12 MV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9288850-DA58-10A7-0945-64AA8A7885BD}"/>
              </a:ext>
            </a:extLst>
          </p:cNvPr>
          <p:cNvCxnSpPr>
            <a:cxnSpLocks/>
          </p:cNvCxnSpPr>
          <p:nvPr/>
        </p:nvCxnSpPr>
        <p:spPr>
          <a:xfrm>
            <a:off x="7146252" y="2088459"/>
            <a:ext cx="0" cy="542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734C71-7FAD-2C27-9392-D5675BAA5D93}"/>
              </a:ext>
            </a:extLst>
          </p:cNvPr>
          <p:cNvCxnSpPr>
            <a:cxnSpLocks/>
          </p:cNvCxnSpPr>
          <p:nvPr/>
        </p:nvCxnSpPr>
        <p:spPr>
          <a:xfrm>
            <a:off x="3647981" y="2044679"/>
            <a:ext cx="0" cy="8010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1242606-AED0-80BF-8257-79629DB2BCE5}"/>
              </a:ext>
            </a:extLst>
          </p:cNvPr>
          <p:cNvSpPr txBox="1"/>
          <p:nvPr/>
        </p:nvSpPr>
        <p:spPr>
          <a:xfrm>
            <a:off x="2509114" y="5822263"/>
            <a:ext cx="55928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Courtesy of R. Bruce</a:t>
            </a:r>
          </a:p>
        </p:txBody>
      </p:sp>
    </p:spTree>
    <p:extLst>
      <p:ext uri="{BB962C8B-B14F-4D97-AF65-F5344CB8AC3E}">
        <p14:creationId xmlns:p14="http://schemas.microsoft.com/office/powerpoint/2010/main" val="464432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988B9-A983-C351-C55E-6BC9676EC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E30D84-E33F-103C-7062-A88A1C3A5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Modelling longitudinal control loops and their applications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Optimizations of equipment across the chain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LHC power limitations at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Detuning and RF power transient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Longitudinal aspects of BCMS and standard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Evolution along the flat bottom in the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BA9292-E32D-7A0F-CDE3-B4383874D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4E203-E28A-6784-3165-EDC98B450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9964B-AEDC-56C2-992C-9EC69E580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8C97F-06F4-1BD2-E471-1BAD0387F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355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228237-5390-8C7D-B4BE-3FAB5BC57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of Modelling Across the Chain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116E2-2373-D50F-3DD0-C0862E976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7CED9-A5C7-DBEB-0C90-A7337EF3F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2C713-8183-EB4C-D930-9C1AD999D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45CCC0D-ABDD-A987-E9FA-B5CBB7689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75431"/>
              </p:ext>
            </p:extLst>
          </p:nvPr>
        </p:nvGraphicFramePr>
        <p:xfrm>
          <a:off x="407988" y="1443010"/>
          <a:ext cx="11376024" cy="4846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98372">
                  <a:extLst>
                    <a:ext uri="{9D8B030D-6E8A-4147-A177-3AD203B41FA5}">
                      <a16:colId xmlns:a16="http://schemas.microsoft.com/office/drawing/2014/main" val="1198410814"/>
                    </a:ext>
                  </a:extLst>
                </a:gridCol>
                <a:gridCol w="2399422">
                  <a:extLst>
                    <a:ext uri="{9D8B030D-6E8A-4147-A177-3AD203B41FA5}">
                      <a16:colId xmlns:a16="http://schemas.microsoft.com/office/drawing/2014/main" val="2969464216"/>
                    </a:ext>
                  </a:extLst>
                </a:gridCol>
                <a:gridCol w="3842795">
                  <a:extLst>
                    <a:ext uri="{9D8B030D-6E8A-4147-A177-3AD203B41FA5}">
                      <a16:colId xmlns:a16="http://schemas.microsoft.com/office/drawing/2014/main" val="1588716131"/>
                    </a:ext>
                  </a:extLst>
                </a:gridCol>
                <a:gridCol w="3635435">
                  <a:extLst>
                    <a:ext uri="{9D8B030D-6E8A-4147-A177-3AD203B41FA5}">
                      <a16:colId xmlns:a16="http://schemas.microsoft.com/office/drawing/2014/main" val="2891806849"/>
                    </a:ext>
                  </a:extLst>
                </a:gridCol>
              </a:tblGrid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was modelled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Achievement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061189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REX/HIE-ISOLDE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Various ion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Energy gain and time of flight via transit time factor from 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Faster rephasing of the cavities when switching beam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750465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Most operational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Multi-harmonic cavity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Understanding origin of slow instability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575127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Fixed target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Phase jump and beam control loops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Reduction of EAST losses and increase of TOF 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428990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LHC-type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Beam control and cavity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Accurate prediction of losses and beam parameters at flat bottom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374526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 slip stacking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Voltage and frequency manipulation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Optimization tool used for the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833157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Proton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bunch length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Improvement of regulation and a flat bunch length 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40886"/>
                  </a:ext>
                </a:extLst>
              </a:tr>
              <a:tr h="363181">
                <a:tc>
                  <a:txBody>
                    <a:bodyPr/>
                    <a:lstStyle/>
                    <a:p>
                      <a:r>
                        <a:rPr lang="en-GB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Intra-beam scattering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Improved lifetime of the ion beam at capture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4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99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70F1DC3-D7CE-7955-F882-220999EFC7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b="2424"/>
          <a:stretch/>
        </p:blipFill>
        <p:spPr>
          <a:xfrm>
            <a:off x="2146675" y="3306092"/>
            <a:ext cx="7898647" cy="300679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874E0F-AE5F-9183-8433-6460F322C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2" cy="183673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Linac</a:t>
            </a:r>
            <a:r>
              <a:rPr lang="en-GB" dirty="0"/>
              <a:t> accelerating around 25 different beam-types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Rephasing with beam was very time consuming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is being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Zero-order transit time factor behaviour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Time of fight between cavities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8F696A-B488-6159-726A-5670DF43B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REX/HIE-ISOLDE – Cavity Rephasing for Different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A6F10-F7B6-2DB3-00AA-0A485564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BB687-68B5-1F5C-EAFB-6D5F320AD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FD9CF-086D-FA0D-5F24-285E86D8A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92975A3-4952-4CBC-D83C-FB06B85FC495}"/>
              </a:ext>
            </a:extLst>
          </p:cNvPr>
          <p:cNvSpPr txBox="1">
            <a:spLocks/>
          </p:cNvSpPr>
          <p:nvPr/>
        </p:nvSpPr>
        <p:spPr>
          <a:xfrm>
            <a:off x="6095999" y="1592263"/>
            <a:ext cx="5688012" cy="17125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Model successfully applied and used systematically in 2024</a:t>
            </a:r>
          </a:p>
          <a:p>
            <a:pPr marL="990900" lvl="2" indent="-342900"/>
            <a:r>
              <a:rPr lang="en-GB" dirty="0">
                <a:solidFill>
                  <a:srgbClr val="00B050"/>
                </a:solidFill>
              </a:rPr>
              <a:t>Saving shifts dedicated to setup</a:t>
            </a:r>
          </a:p>
          <a:p>
            <a:pPr marL="990900" lvl="2" indent="-342900"/>
            <a:r>
              <a:rPr lang="en-GB" dirty="0">
                <a:solidFill>
                  <a:srgbClr val="00B050"/>
                </a:solidFill>
              </a:rPr>
              <a:t>Reduced downtime during physics campaign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EB8AF17-1DFD-0603-40DA-A971E879B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182" y="4423502"/>
            <a:ext cx="2444435" cy="183332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35">
            <a:extLst>
              <a:ext uri="{FF2B5EF4-FFF2-40B4-BE49-F238E27FC236}">
                <a16:creationId xmlns:a16="http://schemas.microsoft.com/office/drawing/2014/main" id="{022A762A-8464-61E1-351E-612D685FCC5D}"/>
              </a:ext>
            </a:extLst>
          </p:cNvPr>
          <p:cNvSpPr txBox="1"/>
          <p:nvPr/>
        </p:nvSpPr>
        <p:spPr>
          <a:xfrm rot="20862494">
            <a:off x="7306710" y="3458566"/>
            <a:ext cx="1476092" cy="4056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Room temperature REX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B4A8C6-E48D-6271-F37E-70AA3A6621D5}"/>
              </a:ext>
            </a:extLst>
          </p:cNvPr>
          <p:cNvCxnSpPr/>
          <p:nvPr/>
        </p:nvCxnSpPr>
        <p:spPr>
          <a:xfrm flipH="1" flipV="1">
            <a:off x="6716040" y="4581427"/>
            <a:ext cx="669303" cy="612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50D8B59-D140-3D56-C36E-53B9BFB8A110}"/>
              </a:ext>
            </a:extLst>
          </p:cNvPr>
          <p:cNvSpPr txBox="1"/>
          <p:nvPr/>
        </p:nvSpPr>
        <p:spPr>
          <a:xfrm>
            <a:off x="9914617" y="5881997"/>
            <a:ext cx="17739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Courtesy of </a:t>
            </a:r>
          </a:p>
          <a:p>
            <a:pPr algn="ctr"/>
            <a:r>
              <a:rPr lang="en-CH" sz="1400" dirty="0"/>
              <a:t>J. A. </a:t>
            </a:r>
            <a:r>
              <a:rPr lang="en-GB" sz="1400" dirty="0"/>
              <a:t>Rodriguez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07338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FEA1B-2C11-150D-1E20-452B5CB9F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030BC40-9EFD-6CB5-C2D1-8FC26ABC67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27214" y="3190871"/>
            <a:ext cx="3747046" cy="24824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27CF2C-6988-CE1F-B58F-AAA75B50E4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31436" y="1138365"/>
            <a:ext cx="6132283" cy="408818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D5B6BB-02FD-B924-0E47-15545B5E0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751021"/>
            <a:ext cx="568801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Servo-loop-dependent slow instability</a:t>
            </a:r>
          </a:p>
          <a:p>
            <a:pPr marL="990900" lvl="2" indent="-342900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Could not be explained with current beam dynamics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What is being modelled?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Dynamic behaviour of the cavity controller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Intensity effects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5FAFFF-2356-299A-4668-541E18E0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4880"/>
            <a:ext cx="11376025" cy="1065742"/>
          </a:xfrm>
        </p:spPr>
        <p:txBody>
          <a:bodyPr/>
          <a:lstStyle/>
          <a:p>
            <a:r>
              <a:rPr lang="en-GB" dirty="0"/>
              <a:t>PSB – Most Operational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B28B1-4AA3-A16B-A8EE-9DAD4908B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C192A-A155-B118-E1A2-7523066B3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3401E-32E0-879A-C176-235CED178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66CB34-6BF6-468D-0C5D-D927458ACD38}"/>
              </a:ext>
            </a:extLst>
          </p:cNvPr>
          <p:cNvSpPr txBox="1"/>
          <p:nvPr/>
        </p:nvSpPr>
        <p:spPr>
          <a:xfrm>
            <a:off x="6059716" y="5216433"/>
            <a:ext cx="61239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Strong impact from configuration of </a:t>
            </a:r>
            <a:r>
              <a:rPr lang="en-GB" sz="1400" dirty="0" err="1"/>
              <a:t>servoloops</a:t>
            </a:r>
            <a:r>
              <a:rPr lang="en-GB" sz="1400" dirty="0"/>
              <a:t> on longitudinal stability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5D381A-F318-B9E4-E180-148765AAF07E}"/>
              </a:ext>
            </a:extLst>
          </p:cNvPr>
          <p:cNvSpPr txBox="1"/>
          <p:nvPr/>
        </p:nvSpPr>
        <p:spPr>
          <a:xfrm>
            <a:off x="6059715" y="5431877"/>
            <a:ext cx="61239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M. Marchi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DC5104-04A7-EDDE-D6C0-73F6311C7D18}"/>
              </a:ext>
            </a:extLst>
          </p:cNvPr>
          <p:cNvSpPr txBox="1"/>
          <p:nvPr/>
        </p:nvSpPr>
        <p:spPr>
          <a:xfrm>
            <a:off x="1527215" y="5620033"/>
            <a:ext cx="374704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Loops amplifying the spectrum of bunch length oscillations at flat top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322E0B-E59B-8A36-1E4E-822FD5132191}"/>
              </a:ext>
            </a:extLst>
          </p:cNvPr>
          <p:cNvSpPr txBox="1"/>
          <p:nvPr/>
        </p:nvSpPr>
        <p:spPr>
          <a:xfrm>
            <a:off x="1527214" y="6047362"/>
            <a:ext cx="374704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M. Marchi</a:t>
            </a:r>
          </a:p>
        </p:txBody>
      </p:sp>
    </p:spTree>
    <p:extLst>
      <p:ext uri="{BB962C8B-B14F-4D97-AF65-F5344CB8AC3E}">
        <p14:creationId xmlns:p14="http://schemas.microsoft.com/office/powerpoint/2010/main" val="407959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E271A-B9C3-2581-D9B3-FF51E6574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21CBF3-719E-9AD9-F7EB-D6E2CA6C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901"/>
            <a:ext cx="5688011" cy="237219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Outcome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Imperfect loop regulation at some of the synchrotron side bands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Next steps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Explore different implementation of the loops in tracking simulations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Optimize settings of notch filters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174CFC-BA00-8B2C-9825-A56B51545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– Most Operational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28BD4-4EFA-7FD5-9CA2-6AEB1922A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2D388-C586-50F1-97F1-F5C080897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422CC-9E69-7E45-EAAF-ED40C4412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875DE7-4F41-A002-AB95-D885F1EA24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640" y="990900"/>
            <a:ext cx="5720048" cy="39847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53FF41-099F-60CA-2371-454C9B8B5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971" y="3363096"/>
            <a:ext cx="3854151" cy="26878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8C6D75-12D8-5F89-6264-6D31FC878A9B}"/>
              </a:ext>
            </a:extLst>
          </p:cNvPr>
          <p:cNvSpPr txBox="1"/>
          <p:nvPr/>
        </p:nvSpPr>
        <p:spPr>
          <a:xfrm>
            <a:off x="6096000" y="4975653"/>
            <a:ext cx="59973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Over-shoot in a frequency span including synchrotron side-bands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65C22E-008E-11A0-CC67-EB6186CE7E1B}"/>
                  </a:ext>
                </a:extLst>
              </p:cNvPr>
              <p:cNvSpPr txBox="1"/>
              <p:nvPr/>
            </p:nvSpPr>
            <p:spPr>
              <a:xfrm>
                <a:off x="10013092" y="713900"/>
                <a:ext cx="811427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±6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nb-NO" b="0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65C22E-008E-11A0-CC67-EB6186CE7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3092" y="713900"/>
                <a:ext cx="811427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200CC7-32FF-2622-B76D-EB1BB9855286}"/>
              </a:ext>
            </a:extLst>
          </p:cNvPr>
          <p:cNvCxnSpPr/>
          <p:nvPr/>
        </p:nvCxnSpPr>
        <p:spPr>
          <a:xfrm flipH="1">
            <a:off x="10013092" y="1054443"/>
            <a:ext cx="300681" cy="510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FEFB785-775C-8B6D-8DDA-E3AC4573A17E}"/>
              </a:ext>
            </a:extLst>
          </p:cNvPr>
          <p:cNvCxnSpPr/>
          <p:nvPr/>
        </p:nvCxnSpPr>
        <p:spPr>
          <a:xfrm flipH="1">
            <a:off x="8649730" y="1054443"/>
            <a:ext cx="1491048" cy="864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9D9E548-9FA9-D27E-5F30-1E92BAA63576}"/>
              </a:ext>
            </a:extLst>
          </p:cNvPr>
          <p:cNvSpPr txBox="1"/>
          <p:nvPr/>
        </p:nvSpPr>
        <p:spPr>
          <a:xfrm>
            <a:off x="6096000" y="5208644"/>
            <a:ext cx="59973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M. Marchi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717E75-8AFF-B1A1-0E5B-FAAFDC175C32}"/>
              </a:ext>
            </a:extLst>
          </p:cNvPr>
          <p:cNvSpPr txBox="1"/>
          <p:nvPr/>
        </p:nvSpPr>
        <p:spPr>
          <a:xfrm>
            <a:off x="1320971" y="6012203"/>
            <a:ext cx="385415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Courtesy of M. Marchi</a:t>
            </a:r>
          </a:p>
        </p:txBody>
      </p:sp>
    </p:spTree>
    <p:extLst>
      <p:ext uri="{BB962C8B-B14F-4D97-AF65-F5344CB8AC3E}">
        <p14:creationId xmlns:p14="http://schemas.microsoft.com/office/powerpoint/2010/main" val="265651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A04B3-56D9-41E3-4370-693B2AD80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36E00A-CBBC-0C9C-6C7C-BA0F85091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77256"/>
            <a:ext cx="4409545" cy="1065742"/>
          </a:xfrm>
        </p:spPr>
        <p:txBody>
          <a:bodyPr/>
          <a:lstStyle/>
          <a:p>
            <a:r>
              <a:rPr lang="en-GB" dirty="0"/>
              <a:t>PS – Parasitic TOF with EAST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8146-6C69-3350-73A1-52797405F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11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1BC03-25EE-38F1-A541-7DB643FA8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Longitudinal Modelling and Operational Optimization Across the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4898C-DA78-F62F-9F47-19EEC711E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373617-4C7F-B211-773D-DB1D83F37B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67"/>
          <a:stretch/>
        </p:blipFill>
        <p:spPr>
          <a:xfrm>
            <a:off x="821253" y="4291640"/>
            <a:ext cx="10158067" cy="172859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3368F9F-1AD5-FAAE-CA17-2A8C03303F62}"/>
              </a:ext>
            </a:extLst>
          </p:cNvPr>
          <p:cNvGrpSpPr/>
          <p:nvPr/>
        </p:nvGrpSpPr>
        <p:grpSpPr>
          <a:xfrm>
            <a:off x="6548160" y="4647145"/>
            <a:ext cx="3351337" cy="1139145"/>
            <a:chOff x="6743873" y="4734289"/>
            <a:chExt cx="3351337" cy="113914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89857B6-8A1B-9C59-2BB2-1D1A696AEF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4652" y="4734289"/>
              <a:ext cx="187890" cy="739035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4E3A89-DCBD-FDB4-8578-5AAC6925B26E}"/>
                </a:ext>
              </a:extLst>
            </p:cNvPr>
            <p:cNvSpPr txBox="1"/>
            <p:nvPr/>
          </p:nvSpPr>
          <p:spPr>
            <a:xfrm>
              <a:off x="6743873" y="5473324"/>
              <a:ext cx="335133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2000" dirty="0">
                  <a:solidFill>
                    <a:schemeClr val="accent3"/>
                  </a:solidFill>
                </a:rPr>
                <a:t>1. Flat Top (TOF </a:t>
              </a:r>
              <a:r>
                <a:rPr lang="de-DE" sz="2000" dirty="0" err="1">
                  <a:solidFill>
                    <a:schemeClr val="accent3"/>
                  </a:solidFill>
                </a:rPr>
                <a:t>extraction</a:t>
              </a:r>
              <a:r>
                <a:rPr lang="de-DE" sz="2000" dirty="0">
                  <a:solidFill>
                    <a:schemeClr val="accent3"/>
                  </a:solidFill>
                </a:rPr>
                <a:t>)</a:t>
              </a:r>
              <a:endParaRPr lang="en-GB" sz="20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FA31EC-202C-9E0A-DC80-C57875C3FC7C}"/>
              </a:ext>
            </a:extLst>
          </p:cNvPr>
          <p:cNvGrpSpPr/>
          <p:nvPr/>
        </p:nvGrpSpPr>
        <p:grpSpPr>
          <a:xfrm>
            <a:off x="8647661" y="4430027"/>
            <a:ext cx="3544339" cy="943267"/>
            <a:chOff x="8843374" y="4517171"/>
            <a:chExt cx="3544339" cy="94326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AD638D1-9EA7-76FD-3D3F-70F362FA3F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49003" y="4517171"/>
              <a:ext cx="197704" cy="586635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D9ED6B1-3C7C-C000-0970-77CFD76DA892}"/>
                </a:ext>
              </a:extLst>
            </p:cNvPr>
            <p:cNvSpPr txBox="1"/>
            <p:nvPr/>
          </p:nvSpPr>
          <p:spPr>
            <a:xfrm>
              <a:off x="8843374" y="5060328"/>
              <a:ext cx="354433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2000" dirty="0">
                  <a:solidFill>
                    <a:schemeClr val="accent3"/>
                  </a:solidFill>
                </a:rPr>
                <a:t>2. Flat Top (EAST </a:t>
              </a:r>
              <a:r>
                <a:rPr lang="de-DE" sz="2000" dirty="0" err="1">
                  <a:solidFill>
                    <a:schemeClr val="accent3"/>
                  </a:solidFill>
                </a:rPr>
                <a:t>extraction</a:t>
              </a:r>
              <a:r>
                <a:rPr lang="de-DE" sz="2000" dirty="0">
                  <a:solidFill>
                    <a:schemeClr val="accent3"/>
                  </a:solidFill>
                </a:rPr>
                <a:t>)</a:t>
              </a:r>
              <a:endParaRPr lang="en-GB" sz="2000" dirty="0">
                <a:solidFill>
                  <a:schemeClr val="accent3"/>
                </a:solidFill>
              </a:endParaRPr>
            </a:p>
          </p:txBody>
        </p:sp>
      </p:grpSp>
      <p:pic>
        <p:nvPicPr>
          <p:cNvPr id="21" name="Picture 1">
            <a:extLst>
              <a:ext uri="{FF2B5EF4-FFF2-40B4-BE49-F238E27FC236}">
                <a16:creationId xmlns:a16="http://schemas.microsoft.com/office/drawing/2014/main" id="{BD263FA0-6EC4-C7E5-471B-8F3EFDF679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r="47794"/>
          <a:stretch/>
        </p:blipFill>
        <p:spPr bwMode="auto">
          <a:xfrm>
            <a:off x="4868923" y="0"/>
            <a:ext cx="3924781" cy="614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">
            <a:extLst>
              <a:ext uri="{FF2B5EF4-FFF2-40B4-BE49-F238E27FC236}">
                <a16:creationId xmlns:a16="http://schemas.microsoft.com/office/drawing/2014/main" id="{A915156D-1123-7F07-E2BD-378619A9D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53409" r="-1327" b="1443"/>
          <a:stretch/>
        </p:blipFill>
        <p:spPr bwMode="auto">
          <a:xfrm>
            <a:off x="8648426" y="0"/>
            <a:ext cx="3602458" cy="60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48150270-D21B-14B7-C6ED-73E92F34A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389061"/>
            <a:ext cx="440954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Deliver beam to two destinations with one cycle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Manipulation of TOF induces losses in EAST beam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0255A0-B6A2-DC96-BEB9-898228FB67BC}"/>
              </a:ext>
            </a:extLst>
          </p:cNvPr>
          <p:cNvSpPr txBox="1"/>
          <p:nvPr/>
        </p:nvSpPr>
        <p:spPr>
          <a:xfrm>
            <a:off x="821252" y="6020231"/>
            <a:ext cx="101580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Courtesy of O. </a:t>
            </a:r>
            <a:r>
              <a:rPr lang="en-GB" dirty="0" err="1"/>
              <a:t>Naumenko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Office-tema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sjon1" id="{0D291844-EF37-9B4A-B94B-331901FFD111}" vid="{0329C7F7-42DF-8948-80A6-A4747846D6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28456</TotalTime>
  <Words>2885</Words>
  <Application>Microsoft Macintosh PowerPoint</Application>
  <PresentationFormat>Widescreen</PresentationFormat>
  <Paragraphs>543</Paragraphs>
  <Slides>33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Arial Narrow</vt:lpstr>
      <vt:lpstr>Calibri</vt:lpstr>
      <vt:lpstr>Cambria Math</vt:lpstr>
      <vt:lpstr>Office-tema</vt:lpstr>
      <vt:lpstr>Longitudinal Modelling and Operational Optimization Across the Complex</vt:lpstr>
      <vt:lpstr>Outline</vt:lpstr>
      <vt:lpstr>Beam Dynamics Modelling and Equipment</vt:lpstr>
      <vt:lpstr>Outline</vt:lpstr>
      <vt:lpstr>Applications of Modelling Across the Chain </vt:lpstr>
      <vt:lpstr>REX/HIE-ISOLDE – Cavity Rephasing for Different Beams</vt:lpstr>
      <vt:lpstr>PSB – Most Operational Beams</vt:lpstr>
      <vt:lpstr>PSB – Most Operational Beams</vt:lpstr>
      <vt:lpstr>PS – Parasitic TOF with EAST </vt:lpstr>
      <vt:lpstr>PS – Parasitic TOF with EAST </vt:lpstr>
      <vt:lpstr>SPS – Capture of LHC-type LIU Beams</vt:lpstr>
      <vt:lpstr>SPS – Capture of LHC-type LIU Beams</vt:lpstr>
      <vt:lpstr>SPS – Slip Stacking with Ions</vt:lpstr>
      <vt:lpstr>SPS – Slip Stacking with Ions</vt:lpstr>
      <vt:lpstr>LHC - Blow-up Optimization in the Ramp</vt:lpstr>
      <vt:lpstr>LHC – RF Optimization of Lifetime with Ions</vt:lpstr>
      <vt:lpstr>Outline</vt:lpstr>
      <vt:lpstr>Model of half-detuning and cavity tuning in BLonD</vt:lpstr>
      <vt:lpstr>Optimization of Half-detuning in the LHC</vt:lpstr>
      <vt:lpstr>LHC Pre-detuning Optimization</vt:lpstr>
      <vt:lpstr>Most recent projections for HL-LHC</vt:lpstr>
      <vt:lpstr>Outline</vt:lpstr>
      <vt:lpstr>Bunch Length during Flat Bottom in the LHC</vt:lpstr>
      <vt:lpstr>BCMS and Standard Beam at the Start of the Ramp</vt:lpstr>
      <vt:lpstr>Off-position Beam Analysis</vt:lpstr>
      <vt:lpstr>Summary of Key Points</vt:lpstr>
      <vt:lpstr>PowerPoint Presentation</vt:lpstr>
      <vt:lpstr>PS – Parasitic TOF with EAST  </vt:lpstr>
      <vt:lpstr>Model of half-detuning and cavity tuning in BLonD</vt:lpstr>
      <vt:lpstr>BCMS and Standard Beams in Simulations</vt:lpstr>
      <vt:lpstr>Power Limitations at Injection into the LHC</vt:lpstr>
      <vt:lpstr>Ghosts and Satellites at the Flattop in the LHC</vt:lpstr>
      <vt:lpstr>Lifetime at injection for different RF voltages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Birk Emil Karlsen-Baeck</dc:creator>
  <cp:lastModifiedBy>Birk Emil Karlsen-Baeck</cp:lastModifiedBy>
  <cp:revision>396</cp:revision>
  <dcterms:created xsi:type="dcterms:W3CDTF">2024-11-01T12:53:27Z</dcterms:created>
  <dcterms:modified xsi:type="dcterms:W3CDTF">2024-12-10T22:24:22Z</dcterms:modified>
</cp:coreProperties>
</file>