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3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  <p:sldMasterId id="2147483695" r:id="rId2"/>
    <p:sldMasterId id="2147483707" r:id="rId3"/>
    <p:sldMasterId id="2147483730" r:id="rId4"/>
  </p:sldMasterIdLst>
  <p:notesMasterIdLst>
    <p:notesMasterId r:id="rId46"/>
  </p:notesMasterIdLst>
  <p:sldIdLst>
    <p:sldId id="298" r:id="rId5"/>
    <p:sldId id="299" r:id="rId6"/>
    <p:sldId id="258" r:id="rId7"/>
    <p:sldId id="296" r:id="rId8"/>
    <p:sldId id="297" r:id="rId9"/>
    <p:sldId id="290" r:id="rId10"/>
    <p:sldId id="259" r:id="rId11"/>
    <p:sldId id="266" r:id="rId12"/>
    <p:sldId id="263" r:id="rId13"/>
    <p:sldId id="264" r:id="rId14"/>
    <p:sldId id="270" r:id="rId15"/>
    <p:sldId id="300" r:id="rId16"/>
    <p:sldId id="314" r:id="rId17"/>
    <p:sldId id="313" r:id="rId18"/>
    <p:sldId id="285" r:id="rId19"/>
    <p:sldId id="315" r:id="rId20"/>
    <p:sldId id="1248" r:id="rId21"/>
    <p:sldId id="1244" r:id="rId22"/>
    <p:sldId id="1245" r:id="rId23"/>
    <p:sldId id="1247" r:id="rId24"/>
    <p:sldId id="325" r:id="rId25"/>
    <p:sldId id="1263" r:id="rId26"/>
    <p:sldId id="1251" r:id="rId27"/>
    <p:sldId id="324" r:id="rId28"/>
    <p:sldId id="332" r:id="rId29"/>
    <p:sldId id="330" r:id="rId30"/>
    <p:sldId id="1242" r:id="rId31"/>
    <p:sldId id="1257" r:id="rId32"/>
    <p:sldId id="1252" r:id="rId33"/>
    <p:sldId id="265" r:id="rId34"/>
    <p:sldId id="1254" r:id="rId35"/>
    <p:sldId id="1259" r:id="rId36"/>
    <p:sldId id="272" r:id="rId37"/>
    <p:sldId id="1258" r:id="rId38"/>
    <p:sldId id="1253" r:id="rId39"/>
    <p:sldId id="256" r:id="rId40"/>
    <p:sldId id="1249" r:id="rId41"/>
    <p:sldId id="1250" r:id="rId42"/>
    <p:sldId id="1260" r:id="rId43"/>
    <p:sldId id="1261" r:id="rId44"/>
    <p:sldId id="1262" r:id="rId4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E26C86C-E03C-164E-C0D3-25ADA99E8EF9}" name="Michela Neroni" initials="MN" userId="S::michela.neroni@cern.ch::0d6b28e3-b657-4da5-8fb5-9b8de40cfb07" providerId="AD"/>
  <p188:author id="{44C4EDDF-B58B-4DC4-10D1-78C4D5FA6949}" name="chiara antuono" initials="ca" userId="S::antuono.1679218@studenti.uniroma1.it::c07079e8-8e0c-4b01-b041-c18018cf015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B409"/>
    <a:srgbClr val="11E316"/>
    <a:srgbClr val="000000"/>
    <a:srgbClr val="95D7AB"/>
    <a:srgbClr val="9BD9B0"/>
    <a:srgbClr val="26EE2B"/>
    <a:srgbClr val="61C382"/>
    <a:srgbClr val="D1FA06"/>
    <a:srgbClr val="B0F18F"/>
    <a:srgbClr val="D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5F974D8-BDA3-4118-95A6-8F11F170F338}" v="97" dt="2024-12-09T17:14:57.428"/>
    <p1510:client id="{3E1D6962-FA92-42DD-B594-839C56E334E6}" v="596" dt="2024-12-09T17:46:35.217"/>
    <p1510:client id="{46AC1D89-C46E-4C05-B271-74FBFE83FD87}" v="17" dt="2024-12-10T17:16:16.182"/>
    <p1510:client id="{474073EC-3CF7-428F-B617-EA832D2D38C3}" v="7" dt="2024-12-09T18:34:49.581"/>
    <p1510:client id="{57DE52A4-9265-4D61-8BCD-C049AFDB2CDF}" v="51" dt="2024-12-10T14:48:37.812"/>
    <p1510:client id="{6139B7FC-CA43-4C14-B65E-7CF30EB1B13A}" v="42" dt="2024-12-10T15:47:48.602"/>
    <p1510:client id="{7B0B4BF4-E6AC-40AF-8554-98EC152EF3BD}" v="9" dt="2024-12-10T19:03:07.610"/>
    <p1510:client id="{AD358D2C-A9E7-4176-89F5-565D117162F7}" v="35" dt="2024-12-10T15:13:49.131"/>
    <p1510:client id="{C8B3E44B-78DE-4D2A-A747-BBC22C04171F}" v="1216" dt="2024-12-10T17:37:10.089"/>
    <p1510:client id="{DA267FAF-5D03-46D7-B064-825F4E4CE402}" v="95" dt="2024-12-10T15:37:43.167"/>
    <p1510:client id="{E294DFDF-CD61-4310-B306-2CF4699605B7}" v="144" dt="2024-12-10T15:45:20.650"/>
    <p1510:client id="{EE4CDB0A-BAD8-44C1-8DCA-0060B414F437}" v="2" dt="2024-12-10T14:49:21.91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50" autoAdjust="0"/>
    <p:restoredTop sz="93658" autoAdjust="0"/>
  </p:normalViewPr>
  <p:slideViewPr>
    <p:cSldViewPr snapToGrid="0">
      <p:cViewPr varScale="1">
        <p:scale>
          <a:sx n="69" d="100"/>
          <a:sy n="69" d="100"/>
        </p:scale>
        <p:origin x="824" y="6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microsoft.com/office/2018/10/relationships/authors" Target="author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microsoft.com/office/2015/10/relationships/revisionInfo" Target="revisionInfo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5E7939-A211-4383-A7DB-65D49E843AF0}" type="datetimeFigureOut">
              <a:rPr lang="en-GB" smtClean="0"/>
              <a:t>11/12/2024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A0B91B-FE18-4970-ACA8-61492B97A3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0849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A0B91B-FE18-4970-ACA8-61492B97A37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46662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3DEBED-DB95-4B31-BAAB-CD0E94F1597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82466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3DEBED-DB95-4B31-BAAB-CD0E94F1597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40423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3DEBED-DB95-4B31-BAAB-CD0E94F1597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306451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A0B91B-FE18-4970-ACA8-61492B97A37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64464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Vertical Scan in between the jaws with</a:t>
            </a:r>
            <a:r>
              <a:rPr lang="en-US" baseline="0" dirty="0"/>
              <a:t> half gap 6 mm.</a:t>
            </a:r>
          </a:p>
          <a:p>
            <a:r>
              <a:rPr lang="en-US" baseline="0" dirty="0"/>
              <a:t>When really close to the jaw, two modes at approximately 800 </a:t>
            </a:r>
            <a:r>
              <a:rPr lang="en-US" baseline="0" dirty="0" err="1"/>
              <a:t>Mhz</a:t>
            </a:r>
            <a:r>
              <a:rPr lang="en-US" baseline="0" dirty="0"/>
              <a:t> appears, in red in the picture.</a:t>
            </a:r>
          </a:p>
          <a:p>
            <a:r>
              <a:rPr lang="en-US" baseline="0" dirty="0"/>
              <a:t>The mode at 1.06 it is present in the figure.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695DD6-8A9E-47D4-BF57-F75CA4F61210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42170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A0B91B-FE18-4970-ACA8-61492B97A37A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3990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A0B91B-FE18-4970-ACA8-61492B97A37A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42782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A0B91B-FE18-4970-ACA8-61492B97A37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93452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A0B91B-FE18-4970-ACA8-61492B97A37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54084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A0B91B-FE18-4970-ACA8-61492B97A37A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38901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A0B91B-FE18-4970-ACA8-61492B97A37A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10218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A0B91B-FE18-4970-ACA8-61492B97A37A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30327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3DEBED-DB95-4B31-BAAB-CD0E94F1597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59077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3DEBED-DB95-4B31-BAAB-CD0E94F1597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60035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3DEBED-DB95-4B31-BAAB-CD0E94F1597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9252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7.svg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5361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5453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128645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383998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1284419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2452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2989025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765287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089034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2826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7106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18669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05422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5691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D8C915-9EC5-4261-B7E6-DD311F178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9BFF4-2200-427A-B7F1-1A5FC52168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27EBA7-1B2C-4E74-ADAC-07608570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6C7785-349E-4374-B448-86FBAE0F45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ECB5C2-F616-4A4C-94DD-ED3F3B573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41718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13D8F9-FF45-49D5-8F41-62D4C7FD40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490403-8568-45B8-8370-75AA18DABD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562AA9-2D0F-4D1D-A3C9-01BB0BCD76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26A908-781B-4CDD-8077-3928FD906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772EF0-A164-4A9E-9EC1-07B02E5610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22F37-2622-49AE-8CD4-800A352C4A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83294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D8C915-9EC5-4261-B7E6-DD311F178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9BFF4-2200-427A-B7F1-1A5FC52168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27EBA7-1B2C-4E74-ADAC-07608570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6C7785-349E-4374-B448-86FBAE0F45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ECB5C2-F616-4A4C-94DD-ED3F3B573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22F37-2622-49AE-8CD4-800A352C4A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57061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84C7C-A06F-4C25-8D0A-2D8FD73406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C43FC9-78B7-4B5A-8A85-5FEC891CB0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54857F-47ED-4809-8D5C-6D606C0A9C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024839-9147-4D91-80F0-2B6E0310B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5D3195-D176-4AD6-8529-76DF3948C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22F37-2622-49AE-8CD4-800A352C4A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19376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67D41F-5E58-4F33-A488-4F3B1544E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3E61BB-073D-4C3E-9C78-D97DB64A00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A3BD52-361D-472F-B7E0-24A3F9B5A8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8CEC4B-47D0-4E6A-AD86-4EA090AD6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8ACB5D-EA71-4191-8741-0DD938F4A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5C3180-3A53-441B-9DA8-C07ACEA16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22F37-2622-49AE-8CD4-800A352C4A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31248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40C749-9716-414D-AE23-60BA1AA4D5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8558F6-3F6B-4D32-9A06-6DA18E1147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30F535-D9C9-4946-8F8A-494F642B8E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268802-3213-42F0-AFDD-2D3E3DB760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5687A45-1474-4C67-9C58-8B95486743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55184C-BDE0-41AD-8C89-1C0605BB7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744626B-F327-4CFE-B054-EF644575D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AE84CA-6E7A-497A-A44F-B1796AB10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22F37-2622-49AE-8CD4-800A352C4A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913225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02AFF-0F52-41FB-B263-7FC21495F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BBDE38-B9F2-433B-9A27-10BB539DE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3380F4-206F-4FEE-9A74-7595EFB46C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50D881-7472-4384-A636-C475DC0FF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22F37-2622-49AE-8CD4-800A352C4A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29372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E567C-4E63-47CD-B639-F8E9DB4A8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D2A373-9284-428F-A18B-2DD5E1C00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2D843B-59FF-41A9-A4D8-19E1F4C05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22F37-2622-49AE-8CD4-800A352C4A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5919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0082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ED8283-439B-48B2-BEE5-AF61D1782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73A0A2-22FE-45B2-B52E-03F3C2AC86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7E9DC1-3E76-4D77-A6AB-A3D62068B8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E1E06E-2765-416E-9FB5-2B6ADCBB7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B55292-FEDF-4BEC-94EE-B8B2E6F27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10DFC8-0D64-456E-AFC8-D5784BE74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22F37-2622-49AE-8CD4-800A352C4A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845026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6FD7D-06A0-420F-B573-738A8B241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1AC765-896D-49AC-9AB6-E167733E29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703E3A-2570-46CF-8ED7-D7F96459C8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16B767-6847-4487-9D50-5B23B3125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337C39-9EED-437A-8B38-356E59679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6113B5-1E3F-4484-80AB-DC237EA8E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22F37-2622-49AE-8CD4-800A352C4A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805937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1AA2B-6CCE-425A-9472-CAD19FAE6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2CF69D-2164-412F-860A-01959E43C8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7DDCFE-BE50-4BFF-90EB-5E8533E3F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F5AFC4-547D-4603-9F77-560E22414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1B17B4-8C3C-434F-AF89-710A0EA9F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22F37-2622-49AE-8CD4-800A352C4A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836815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EA4483E-CBF6-4515-B91F-8A8C12B221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EFF302-13BC-4A1B-9217-8159526D43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05F5B3-D59F-4E28-9FD1-744190665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40FD82-65EA-4454-BF7E-5C56826DA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800495-FECF-4FDE-8173-2B2F5605C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22F37-2622-49AE-8CD4-800A352C4A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690810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0906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60619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2947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404667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36395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035380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133418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448945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128558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58179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96950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7465548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63944041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4190881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3043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7578333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983652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686249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249296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979017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392271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09116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07075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D8C915-9EC5-4261-B7E6-DD311F178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9BFF4-2200-427A-B7F1-1A5FC52168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27EBA7-1B2C-4E74-ADAC-07608570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6C7785-349E-4374-B448-86FBAE0F45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ECB5C2-F616-4A4C-94DD-ED3F3B573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316097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9E8E9-3C73-3745-941D-102FAF02E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90859214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F199F5AC-E194-CCF6-245E-BE30829ED1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488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7708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2679B87-F92D-91F6-69BF-481624EE6C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4767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72943566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9E8E9-3C73-3745-941D-102FAF02E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34905932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48991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06749565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C. Antuono, M. Neroni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JAP workshop - Impedance modelling and equipment design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8800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45605"/>
            <a:ext cx="12192000" cy="633930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64800"/>
            <a:ext cx="4116387" cy="635849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18000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99101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7469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6612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720271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81600198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141727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60867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1925553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29902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9262" y="2429902"/>
            <a:ext cx="36734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94259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5993936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559194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005078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80966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90141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55414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57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806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80781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6.xml"/><Relationship Id="rId21" Type="http://schemas.openxmlformats.org/officeDocument/2006/relationships/slideLayout" Target="../slideLayouts/slideLayout54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5" Type="http://schemas.openxmlformats.org/officeDocument/2006/relationships/image" Target="../media/image4.emf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20" Type="http://schemas.openxmlformats.org/officeDocument/2006/relationships/slideLayout" Target="../slideLayouts/slideLayout53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24" Type="http://schemas.openxmlformats.org/officeDocument/2006/relationships/theme" Target="../theme/theme3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23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43.xml"/><Relationship Id="rId19" Type="http://schemas.openxmlformats.org/officeDocument/2006/relationships/slideLayout" Target="../slideLayouts/slideLayout52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Relationship Id="rId22" Type="http://schemas.openxmlformats.org/officeDocument/2006/relationships/slideLayout" Target="../slideLayouts/slideLayout5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slideLayout" Target="../slideLayouts/slideLayout69.xml"/><Relationship Id="rId1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59.xml"/><Relationship Id="rId21" Type="http://schemas.openxmlformats.org/officeDocument/2006/relationships/slideLayout" Target="../slideLayouts/slideLayout77.xml"/><Relationship Id="rId7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8.xml"/><Relationship Id="rId17" Type="http://schemas.openxmlformats.org/officeDocument/2006/relationships/slideLayout" Target="../slideLayouts/slideLayout73.xml"/><Relationship Id="rId2" Type="http://schemas.openxmlformats.org/officeDocument/2006/relationships/slideLayout" Target="../slideLayouts/slideLayout58.xml"/><Relationship Id="rId16" Type="http://schemas.openxmlformats.org/officeDocument/2006/relationships/slideLayout" Target="../slideLayouts/slideLayout72.xml"/><Relationship Id="rId20" Type="http://schemas.openxmlformats.org/officeDocument/2006/relationships/slideLayout" Target="../slideLayouts/slideLayout76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24" Type="http://schemas.openxmlformats.org/officeDocument/2006/relationships/image" Target="../media/image8.emf"/><Relationship Id="rId5" Type="http://schemas.openxmlformats.org/officeDocument/2006/relationships/slideLayout" Target="../slideLayouts/slideLayout61.xml"/><Relationship Id="rId15" Type="http://schemas.openxmlformats.org/officeDocument/2006/relationships/slideLayout" Target="../slideLayouts/slideLayout71.xml"/><Relationship Id="rId23" Type="http://schemas.openxmlformats.org/officeDocument/2006/relationships/theme" Target="../theme/theme4.xml"/><Relationship Id="rId10" Type="http://schemas.openxmlformats.org/officeDocument/2006/relationships/slideLayout" Target="../slideLayouts/slideLayout66.xml"/><Relationship Id="rId19" Type="http://schemas.openxmlformats.org/officeDocument/2006/relationships/slideLayout" Target="../slideLayouts/slideLayout75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Relationship Id="rId14" Type="http://schemas.openxmlformats.org/officeDocument/2006/relationships/slideLayout" Target="../slideLayouts/slideLayout70.xml"/><Relationship Id="rId22" Type="http://schemas.openxmlformats.org/officeDocument/2006/relationships/slideLayout" Target="../slideLayouts/slideLayout7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JAP workshop - Impedance modelling and equipment design</a:t>
            </a:r>
          </a:p>
        </p:txBody>
      </p:sp>
    </p:spTree>
    <p:extLst>
      <p:ext uri="{BB962C8B-B14F-4D97-AF65-F5344CB8AC3E}">
        <p14:creationId xmlns:p14="http://schemas.microsoft.com/office/powerpoint/2010/main" val="3027376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  <p:sldLayoutId id="2147483691" r:id="rId19"/>
    <p:sldLayoutId id="2147483692" r:id="rId20"/>
    <p:sldLayoutId id="2147483693" r:id="rId21"/>
    <p:sldLayoutId id="2147483694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752A618-7048-4D6F-ACF5-C93FC25051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F483C3-C51C-4699-A510-4BD752283E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FBB973-CEFE-4DE5-9E07-D226E51ACB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56E307-AAC5-4571-8A6A-BAF58C955E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JAP workshop - Impedance modelling and equipment design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DF4D7-5FC5-4FBE-8643-F5E1593490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722F37-2622-49AE-8CD4-800A352C4A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609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9C11FCEE-E28D-49E7-8934-D8DA7BE030D7}" type="slidenum">
              <a:rPr lang="en-GB" smtClean="0"/>
              <a:t>‹#›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GB"/>
              <a:t>JAP workshop - Impedance modelling and equipment design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701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  <p:sldLayoutId id="2147483725" r:id="rId18"/>
    <p:sldLayoutId id="2147483726" r:id="rId19"/>
    <p:sldLayoutId id="2147483727" r:id="rId20"/>
    <p:sldLayoutId id="2147483728" r:id="rId21"/>
    <p:sldLayoutId id="2147483729" r:id="rId22"/>
    <p:sldLayoutId id="2147483753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C. Antuono, M. Neroni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GB"/>
              <a:t>JAP workshop - Impedance modelling and equipment design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295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  <p:sldLayoutId id="2147483744" r:id="rId14"/>
    <p:sldLayoutId id="2147483745" r:id="rId15"/>
    <p:sldLayoutId id="2147483746" r:id="rId16"/>
    <p:sldLayoutId id="2147483747" r:id="rId17"/>
    <p:sldLayoutId id="2147483748" r:id="rId18"/>
    <p:sldLayoutId id="2147483749" r:id="rId19"/>
    <p:sldLayoutId id="2147483750" r:id="rId20"/>
    <p:sldLayoutId id="2147483751" r:id="rId21"/>
    <p:sldLayoutId id="2147483752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cds.cern.ch/record/1564644/files/CERN-THESIS-2013-083.pdf" TargetMode="External"/><Relationship Id="rId3" Type="http://schemas.openxmlformats.org/officeDocument/2006/relationships/image" Target="../media/image27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5.xml"/><Relationship Id="rId6" Type="http://schemas.openxmlformats.org/officeDocument/2006/relationships/hyperlink" Target="https://indico.cern.ch/event/1293138/contributions/5438130/attachments/2721463/4728106/MKI-Cool_HL-LHC-2023.pdf" TargetMode="External"/><Relationship Id="rId5" Type="http://schemas.openxmlformats.org/officeDocument/2006/relationships/hyperlink" Target="https://cds.cern.ch/record/1564644?ln=it" TargetMode="External"/><Relationship Id="rId4" Type="http://schemas.openxmlformats.org/officeDocument/2006/relationships/hyperlink" Target="https://accelconf.web.cern.ch/ipac2018/papers/wepmk003.pdf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3.xml"/><Relationship Id="rId4" Type="http://schemas.openxmlformats.org/officeDocument/2006/relationships/hyperlink" Target="https://doi.org/10.18429/JACOW-IPAC2021-WEPAB361.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0.png"/><Relationship Id="rId1" Type="http://schemas.openxmlformats.org/officeDocument/2006/relationships/slideLayout" Target="../slideLayouts/slideLayout55.xml"/><Relationship Id="rId6" Type="http://schemas.openxmlformats.org/officeDocument/2006/relationships/image" Target="../media/image32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hyperlink" Target="https://indico.cern.ch/event/1464973/contributions/6167956/attachments/2942784/5170819/TDIS_BenchMeas_092024.pdf" TargetMode="External"/><Relationship Id="rId7" Type="http://schemas.openxmlformats.org/officeDocument/2006/relationships/image" Target="../media/image37.png"/><Relationship Id="rId2" Type="http://schemas.openxmlformats.org/officeDocument/2006/relationships/hyperlink" Target="https://indico.cern.ch/event/1375052/" TargetMode="External"/><Relationship Id="rId1" Type="http://schemas.openxmlformats.org/officeDocument/2006/relationships/slideLayout" Target="../slideLayouts/slideLayout55.xml"/><Relationship Id="rId6" Type="http://schemas.openxmlformats.org/officeDocument/2006/relationships/image" Target="../media/image30.png"/><Relationship Id="rId5" Type="http://schemas.openxmlformats.org/officeDocument/2006/relationships/image" Target="../media/image36.jpg"/><Relationship Id="rId10" Type="http://schemas.openxmlformats.org/officeDocument/2006/relationships/image" Target="../media/image40.jpg"/><Relationship Id="rId4" Type="http://schemas.openxmlformats.org/officeDocument/2006/relationships/image" Target="../media/image35.png"/><Relationship Id="rId9" Type="http://schemas.openxmlformats.org/officeDocument/2006/relationships/image" Target="../media/image39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hyperlink" Target="https://indico.cern.ch/event/1464973/contributions/6167956/attachments/2942784/5170819/TDIS_BenchMeas_092024.pdf" TargetMode="External"/><Relationship Id="rId1" Type="http://schemas.openxmlformats.org/officeDocument/2006/relationships/slideLayout" Target="../slideLayouts/slideLayout5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gif"/><Relationship Id="rId3" Type="http://schemas.openxmlformats.org/officeDocument/2006/relationships/image" Target="../media/image42.jpeg"/><Relationship Id="rId7" Type="http://schemas.openxmlformats.org/officeDocument/2006/relationships/hyperlink" Target="https://indico.cern.ch/event/1337597/contributions/5634092/attachments/2766260/4821226/2312_JAPW_CP.pdf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5.xml"/><Relationship Id="rId6" Type="http://schemas.openxmlformats.org/officeDocument/2006/relationships/image" Target="../media/image35.png"/><Relationship Id="rId5" Type="http://schemas.openxmlformats.org/officeDocument/2006/relationships/image" Target="../media/image44.jpeg"/><Relationship Id="rId4" Type="http://schemas.openxmlformats.org/officeDocument/2006/relationships/image" Target="../media/image43.jpeg"/><Relationship Id="rId9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10.18429/JACoW-HB2023-THBP52" TargetMode="External"/><Relationship Id="rId3" Type="http://schemas.openxmlformats.org/officeDocument/2006/relationships/image" Target="../media/image42.jpe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5.xml"/><Relationship Id="rId6" Type="http://schemas.openxmlformats.org/officeDocument/2006/relationships/image" Target="../media/image47.png"/><Relationship Id="rId11" Type="http://schemas.openxmlformats.org/officeDocument/2006/relationships/hyperlink" Target="https://github.com/ImpedanCEI/wakis" TargetMode="External"/><Relationship Id="rId5" Type="http://schemas.openxmlformats.org/officeDocument/2006/relationships/image" Target="../media/image44.jpeg"/><Relationship Id="rId10" Type="http://schemas.openxmlformats.org/officeDocument/2006/relationships/hyperlink" Target="https://indico.cern.ch/event/1337597/contributions/5634092/attachments/2766260/4821226/2312_JAPW_CP.pdf" TargetMode="External"/><Relationship Id="rId4" Type="http://schemas.openxmlformats.org/officeDocument/2006/relationships/image" Target="../media/image43.jpeg"/><Relationship Id="rId9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hyperlink" Target="https://indico.cern.ch/event/1337597/contributions/5634092/attachments/2766260/4821226/2312_JAPW_CP.pdf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5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5.xml"/><Relationship Id="rId4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5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.to/8WsB7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5.xml"/><Relationship Id="rId5" Type="http://schemas.openxmlformats.org/officeDocument/2006/relationships/image" Target="../media/image56.png"/><Relationship Id="rId4" Type="http://schemas.openxmlformats.org/officeDocument/2006/relationships/image" Target="../media/image55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5.xml"/><Relationship Id="rId6" Type="http://schemas.openxmlformats.org/officeDocument/2006/relationships/hyperlink" Target="https://indico.cern.ch/event/1421594/contributions/6064204/attachments/2944630/5174494/HL_Schottky_Lannoy_10-10-24.pdf" TargetMode="External"/><Relationship Id="rId5" Type="http://schemas.openxmlformats.org/officeDocument/2006/relationships/hyperlink" Target="https://indico.cern.ch/event/1421594/contributions/6062598/attachments/2944561/5174374/MZ_14th_HiLumi_collaboration_meeting.pdf" TargetMode="External"/><Relationship Id="rId4" Type="http://schemas.openxmlformats.org/officeDocument/2006/relationships/image" Target="../media/image5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55.xml"/><Relationship Id="rId4" Type="http://schemas.openxmlformats.org/officeDocument/2006/relationships/image" Target="../media/image59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906761/files/WEPR44.pdf" TargetMode="External"/><Relationship Id="rId7" Type="http://schemas.openxmlformats.org/officeDocument/2006/relationships/image" Target="../media/image6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6.xml"/><Relationship Id="rId6" Type="http://schemas.openxmlformats.org/officeDocument/2006/relationships/hyperlink" Target="https://cds.cern.ch/record/2752316/files/10.23732_CYRCP-2020-009.167.pdf" TargetMode="Externa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5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67259/contributions/5750543/attachments/2806163/4896546/Impedance_2024_plans.pdf" TargetMode="External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55.xml"/><Relationship Id="rId6" Type="http://schemas.openxmlformats.org/officeDocument/2006/relationships/image" Target="../media/image66.png"/><Relationship Id="rId5" Type="http://schemas.openxmlformats.org/officeDocument/2006/relationships/image" Target="../media/image65.jpeg"/><Relationship Id="rId4" Type="http://schemas.openxmlformats.org/officeDocument/2006/relationships/image" Target="../media/image6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5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56.xml"/><Relationship Id="rId4" Type="http://schemas.openxmlformats.org/officeDocument/2006/relationships/hyperlink" Target="https://indico.cern.ch/event/1218480/contributions/5125434/attachments/2544339/4381324/2022.11.09.lmc.lhc%20status.pdf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2.xml"/><Relationship Id="rId5" Type="http://schemas.openxmlformats.org/officeDocument/2006/relationships/image" Target="../media/image72.emf"/><Relationship Id="rId4" Type="http://schemas.openxmlformats.org/officeDocument/2006/relationships/hyperlink" Target="https://indico.cern.ch/event/879306/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image" Target="../media/image78.png"/><Relationship Id="rId7" Type="http://schemas.openxmlformats.org/officeDocument/2006/relationships/image" Target="../media/image8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7.xml"/><Relationship Id="rId6" Type="http://schemas.openxmlformats.org/officeDocument/2006/relationships/hyperlink" Target="https://cds.cern.ch/record/2904161/files/CERN-ACC-NOTE-2024-0014%20SPS-BGI.pdf" TargetMode="External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79925/contributions/6234522/attachments/2974727/5236217/BGI-IWG-26-Nov-2024.pdf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7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7.xml"/><Relationship Id="rId5" Type="http://schemas.openxmlformats.org/officeDocument/2006/relationships/hyperlink" Target="https://cds.cern.ch/record/782076/files/CERN-2004-003-V1-ft.pdf" TargetMode="External"/><Relationship Id="rId4" Type="http://schemas.openxmlformats.org/officeDocument/2006/relationships/hyperlink" Target="https://indico.cern.ch/event/1425721/#20-longitudinal-impedance-and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21594/contributions/6062598/attachments/2944561/5174374/MZ_14th_HiLumi_collaboration_meeting.pdf" TargetMode="External"/><Relationship Id="rId7" Type="http://schemas.openxmlformats.org/officeDocument/2006/relationships/hyperlink" Target="https://hb2023.vrws.de/papers/tua1i2.pdf" TargetMode="External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7.xml"/><Relationship Id="rId6" Type="http://schemas.openxmlformats.org/officeDocument/2006/relationships/hyperlink" Target="https://journals.aps.org/prab/abstract/10.1103/PhysRevAccelBeams.24.011002" TargetMode="External"/><Relationship Id="rId5" Type="http://schemas.openxmlformats.org/officeDocument/2006/relationships/image" Target="../media/image91.png"/><Relationship Id="rId4" Type="http://schemas.openxmlformats.org/officeDocument/2006/relationships/image" Target="../media/image89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accelconf.web.cern.ch/hb2023/papers/thafp01.pdf" TargetMode="External"/><Relationship Id="rId3" Type="http://schemas.openxmlformats.org/officeDocument/2006/relationships/image" Target="../media/image13.png"/><Relationship Id="rId7" Type="http://schemas.microsoft.com/office/2007/relationships/hdphoto" Target="../media/hdphoto1.wd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6.png"/><Relationship Id="rId4" Type="http://schemas.openxmlformats.org/officeDocument/2006/relationships/hyperlink" Target="https://cds.cern.ch/record/2725919/files/CERN-THESIS-2019-371.pdf" TargetMode="External"/><Relationship Id="rId9" Type="http://schemas.openxmlformats.org/officeDocument/2006/relationships/hyperlink" Target="https://cds.cern.ch/record/2906761/files/WEPR44.pdf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5.xml"/><Relationship Id="rId6" Type="http://schemas.openxmlformats.org/officeDocument/2006/relationships/image" Target="../media/image18.png"/><Relationship Id="rId5" Type="http://schemas.openxmlformats.org/officeDocument/2006/relationships/hyperlink" Target="https://accelconf.web.cern.ch/ipac2023/doi/jacow-ipac2023-wepa011/" TargetMode="External"/><Relationship Id="rId4" Type="http://schemas.openxmlformats.org/officeDocument/2006/relationships/hyperlink" Target="https://indico.cern.ch/event/1434561/" TargetMode="External"/><Relationship Id="rId9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2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5.xml"/><Relationship Id="rId6" Type="http://schemas.openxmlformats.org/officeDocument/2006/relationships/image" Target="../media/image24.png"/><Relationship Id="rId5" Type="http://schemas.openxmlformats.org/officeDocument/2006/relationships/image" Target="../media/image230.png"/><Relationship Id="rId10" Type="http://schemas.openxmlformats.org/officeDocument/2006/relationships/hyperlink" Target="https://indico.cern.ch/event/1443943/" TargetMode="External"/><Relationship Id="rId4" Type="http://schemas.openxmlformats.org/officeDocument/2006/relationships/image" Target="../media/image23.png"/><Relationship Id="rId9" Type="http://schemas.openxmlformats.org/officeDocument/2006/relationships/hyperlink" Target="https://indico.cern.ch/event/142564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5" y="2843297"/>
            <a:ext cx="11376025" cy="2153265"/>
          </a:xfrm>
        </p:spPr>
        <p:txBody>
          <a:bodyPr/>
          <a:lstStyle/>
          <a:p>
            <a:r>
              <a:rPr lang="en-US" dirty="0"/>
              <a:t>Impedance modelling and equipment design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5" y="4416639"/>
            <a:ext cx="11376025" cy="803787"/>
          </a:xfrm>
        </p:spPr>
        <p:txBody>
          <a:bodyPr/>
          <a:lstStyle/>
          <a:p>
            <a:pPr algn="l"/>
            <a:r>
              <a:rPr lang="en-US" dirty="0"/>
              <a:t>Chiara Antuono, Michela Neroni </a:t>
            </a:r>
            <a:r>
              <a:rPr lang="en-US" b="0" dirty="0"/>
              <a:t>on behalf of </a:t>
            </a:r>
          </a:p>
          <a:p>
            <a:pPr algn="l"/>
            <a:r>
              <a:rPr lang="en-US" b="0" dirty="0"/>
              <a:t>H. Bursali, E. De La Fuente, M. Diaz, G. Favia, L. Giacomel, I. Karpov, P. Krkotic, A. </a:t>
            </a:r>
            <a:r>
              <a:rPr lang="en-US" b="0" dirty="0" err="1"/>
              <a:t>Lasheen</a:t>
            </a:r>
            <a:r>
              <a:rPr lang="en-US" b="0" dirty="0"/>
              <a:t>, J. Li,  N. Mounet, B. Salvant, L. Sito, </a:t>
            </a:r>
            <a:r>
              <a:rPr lang="de-DE" b="0" dirty="0"/>
              <a:t>C. Vollinger, M. Zampetakis, C. Zannini</a:t>
            </a:r>
          </a:p>
          <a:p>
            <a:pPr algn="l"/>
            <a:r>
              <a:rPr lang="de-DE" dirty="0"/>
              <a:t>and the big support of</a:t>
            </a:r>
            <a:r>
              <a:rPr lang="de-DE" b="0" dirty="0"/>
              <a:t>: </a:t>
            </a:r>
          </a:p>
          <a:p>
            <a:pPr algn="l"/>
            <a:r>
              <a:rPr lang="en-US" b="0" dirty="0"/>
              <a:t>W. Andreazza, M. Barnes, G. Bregliozzi, S. Calatroni, </a:t>
            </a:r>
            <a:r>
              <a:rPr lang="de-DE" b="0" dirty="0"/>
              <a:t>J. A. Ferreira Somoza, </a:t>
            </a:r>
            <a:r>
              <a:rPr lang="en-US" b="0" dirty="0"/>
              <a:t>R. </a:t>
            </a:r>
            <a:r>
              <a:rPr lang="en-US" b="0" dirty="0" err="1"/>
              <a:t>Franqueira</a:t>
            </a:r>
            <a:r>
              <a:rPr lang="en-US" b="0" dirty="0"/>
              <a:t> Ximenes, D. </a:t>
            </a:r>
            <a:r>
              <a:rPr lang="en-US" b="0" dirty="0" err="1"/>
              <a:t>Mirarchi</a:t>
            </a:r>
            <a:r>
              <a:rPr lang="en-US" b="0" dirty="0"/>
              <a:t>, C. </a:t>
            </a:r>
            <a:r>
              <a:rPr lang="en-US" b="0" dirty="0" err="1"/>
              <a:t>Pasquino</a:t>
            </a:r>
            <a:r>
              <a:rPr lang="en-US" b="0" dirty="0"/>
              <a:t>, A. </a:t>
            </a:r>
            <a:r>
              <a:rPr lang="en-US" b="0" dirty="0" err="1"/>
              <a:t>Perillo</a:t>
            </a:r>
            <a:r>
              <a:rPr lang="en-US" b="0" dirty="0"/>
              <a:t> </a:t>
            </a:r>
            <a:r>
              <a:rPr lang="en-US" b="0" dirty="0" err="1"/>
              <a:t>Marcone</a:t>
            </a:r>
            <a:r>
              <a:rPr lang="en-US" b="0" dirty="0"/>
              <a:t>, S. Redaelli, R. </a:t>
            </a:r>
            <a:r>
              <a:rPr lang="de-DE" b="0" dirty="0"/>
              <a:t>Seidenbinder, J. Sestak</a:t>
            </a:r>
            <a:r>
              <a:rPr lang="en-US" b="0" dirty="0"/>
              <a:t>.</a:t>
            </a:r>
            <a:endParaRPr lang="de-DE" b="0" dirty="0"/>
          </a:p>
          <a:p>
            <a:pPr algn="l"/>
            <a:r>
              <a:rPr lang="en-US" dirty="0"/>
              <a:t>11</a:t>
            </a:r>
            <a:r>
              <a:rPr lang="en-US" baseline="30000" dirty="0"/>
              <a:t>th</a:t>
            </a:r>
            <a:r>
              <a:rPr lang="en-US" dirty="0"/>
              <a:t> December 2024, JAP Workshop, Montreux 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1E8C065-25BF-5129-E98C-A439ADA186BC}"/>
              </a:ext>
            </a:extLst>
          </p:cNvPr>
          <p:cNvSpPr txBox="1"/>
          <p:nvPr/>
        </p:nvSpPr>
        <p:spPr>
          <a:xfrm>
            <a:off x="159322" y="80433"/>
            <a:ext cx="766119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3600" b="1" dirty="0">
                <a:latin typeface="+mj-lt"/>
                <a:ea typeface="+mj-ea"/>
                <a:cs typeface="+mj-cs"/>
              </a:rPr>
              <a:t>LHC injection kickers - MKI-cool</a:t>
            </a:r>
            <a:endParaRPr lang="en-GB" sz="3600" b="1" dirty="0">
              <a:latin typeface="+mj-lt"/>
              <a:ea typeface="+mj-ea"/>
              <a:cs typeface="+mj-cs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B011E43-C85D-D07A-A603-83DEB0E806AB}"/>
              </a:ext>
            </a:extLst>
          </p:cNvPr>
          <p:cNvCxnSpPr>
            <a:cxnSpLocks/>
          </p:cNvCxnSpPr>
          <p:nvPr/>
        </p:nvCxnSpPr>
        <p:spPr>
          <a:xfrm flipV="1">
            <a:off x="2894785" y="813372"/>
            <a:ext cx="555112" cy="307777"/>
          </a:xfrm>
          <a:prstGeom prst="straightConnector1">
            <a:avLst/>
          </a:prstGeom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B6ED7804-7746-4D44-4140-F2ECB945A1C4}"/>
              </a:ext>
            </a:extLst>
          </p:cNvPr>
          <p:cNvSpPr txBox="1"/>
          <p:nvPr/>
        </p:nvSpPr>
        <p:spPr>
          <a:xfrm>
            <a:off x="3475829" y="671364"/>
            <a:ext cx="1204237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MKI-</a:t>
            </a:r>
            <a:r>
              <a:rPr lang="en-US" b="1" dirty="0">
                <a:solidFill>
                  <a:srgbClr val="FF0000"/>
                </a:solidFill>
              </a:rPr>
              <a:t>cool</a:t>
            </a:r>
            <a:r>
              <a:rPr lang="en-US" dirty="0"/>
              <a:t>:</a:t>
            </a:r>
            <a:endParaRPr lang="en-GB" dirty="0"/>
          </a:p>
        </p:txBody>
      </p:sp>
      <p:pic>
        <p:nvPicPr>
          <p:cNvPr id="4" name="Picture 3" descr="A graph with blue and orange lines&#10;&#10;Description automatically generated">
            <a:extLst>
              <a:ext uri="{FF2B5EF4-FFF2-40B4-BE49-F238E27FC236}">
                <a16:creationId xmlns:a16="http://schemas.microsoft.com/office/drawing/2014/main" id="{280EE171-A4F0-F32A-1084-AA033B7880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9" t="8235" r="8007"/>
          <a:stretch/>
        </p:blipFill>
        <p:spPr>
          <a:xfrm>
            <a:off x="7205339" y="2906678"/>
            <a:ext cx="4798184" cy="269354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55C7AC1-91FC-1CD5-75E3-EAB565DD444A}"/>
              </a:ext>
            </a:extLst>
          </p:cNvPr>
          <p:cNvSpPr txBox="1"/>
          <p:nvPr/>
        </p:nvSpPr>
        <p:spPr>
          <a:xfrm>
            <a:off x="294119" y="4035353"/>
            <a:ext cx="6911220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FF0000"/>
                </a:solidFill>
              </a:rPr>
              <a:t>2 MKI-cool </a:t>
            </a:r>
            <a:r>
              <a:rPr lang="en-US" dirty="0"/>
              <a:t>already installed and </a:t>
            </a:r>
            <a:r>
              <a:rPr lang="en-US" u="sng" dirty="0"/>
              <a:t>successfully tested in 2023 and 2024</a:t>
            </a:r>
            <a:r>
              <a:rPr lang="en-US" dirty="0"/>
              <a:t> in </a:t>
            </a:r>
            <a:r>
              <a:rPr lang="en-US" b="1" dirty="0">
                <a:solidFill>
                  <a:srgbClr val="FF0000"/>
                </a:solidFill>
              </a:rPr>
              <a:t>Point 8 </a:t>
            </a:r>
            <a:r>
              <a:rPr lang="en-US" dirty="0"/>
              <a:t>(more info in </a:t>
            </a:r>
            <a:r>
              <a:rPr lang="en-US" i="1" dirty="0"/>
              <a:t>G. Favia talk, “ABT Equipment: </a:t>
            </a:r>
            <a:r>
              <a:rPr lang="en-US" altLang="en-US" i="1" dirty="0">
                <a:latin typeface="Arial" panose="020B0604020202020204" pitchFamily="34" charset="0"/>
              </a:rPr>
              <a:t>Operational Insights and Future Perspective</a:t>
            </a:r>
            <a:r>
              <a:rPr lang="en-US" i="1" dirty="0"/>
              <a:t>”</a:t>
            </a:r>
            <a:r>
              <a:rPr lang="en-US" dirty="0"/>
              <a:t>).</a:t>
            </a:r>
          </a:p>
          <a:p>
            <a:pPr marL="285750" indent="-285750" algn="l">
              <a:buFont typeface="Wingdings" panose="05000000000000000000" pitchFamily="2" charset="2"/>
              <a:buChar char="§"/>
            </a:pPr>
            <a:endParaRPr lang="en-US" b="1" dirty="0">
              <a:solidFill>
                <a:srgbClr val="FF0000"/>
              </a:solidFill>
            </a:endParaRPr>
          </a:p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FF0000"/>
                </a:solidFill>
              </a:rPr>
              <a:t>2 more MKI-cool </a:t>
            </a:r>
            <a:r>
              <a:rPr lang="en-US" dirty="0"/>
              <a:t>to be installed in </a:t>
            </a:r>
            <a:r>
              <a:rPr lang="en-US" b="1" dirty="0">
                <a:solidFill>
                  <a:srgbClr val="FF0000"/>
                </a:solidFill>
              </a:rPr>
              <a:t>Point 8</a:t>
            </a:r>
            <a:r>
              <a:rPr lang="en-US" dirty="0"/>
              <a:t> during </a:t>
            </a:r>
            <a:r>
              <a:rPr lang="en-US" b="1" dirty="0">
                <a:solidFill>
                  <a:srgbClr val="FF0000"/>
                </a:solidFill>
              </a:rPr>
              <a:t>YETS24/25.</a:t>
            </a:r>
          </a:p>
          <a:p>
            <a:pPr marL="285750" indent="-285750" algn="l">
              <a:buFont typeface="Wingdings" panose="05000000000000000000" pitchFamily="2" charset="2"/>
              <a:buChar char="§"/>
            </a:pPr>
            <a:endParaRPr lang="en-US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/>
              <a:t>Full upgrade of </a:t>
            </a:r>
            <a:r>
              <a:rPr lang="en-US" b="1" dirty="0">
                <a:solidFill>
                  <a:schemeClr val="accent3"/>
                </a:solidFill>
              </a:rPr>
              <a:t>Point 2</a:t>
            </a:r>
            <a:r>
              <a:rPr lang="en-US" dirty="0"/>
              <a:t> with </a:t>
            </a:r>
            <a:r>
              <a:rPr lang="en-US" b="1" dirty="0">
                <a:solidFill>
                  <a:schemeClr val="accent3"/>
                </a:solidFill>
              </a:rPr>
              <a:t>4 MKI-cool </a:t>
            </a:r>
            <a:r>
              <a:rPr lang="en-US" dirty="0"/>
              <a:t>foreseen for </a:t>
            </a:r>
            <a:r>
              <a:rPr lang="en-US" b="1" dirty="0">
                <a:solidFill>
                  <a:schemeClr val="accent3"/>
                </a:solidFill>
              </a:rPr>
              <a:t>LS3</a:t>
            </a:r>
            <a:r>
              <a:rPr lang="en-US" dirty="0"/>
              <a:t> (plus 4 additional spares)</a:t>
            </a:r>
          </a:p>
          <a:p>
            <a:pPr marL="285750" indent="-285750" algn="l">
              <a:buFont typeface="Wingdings" panose="05000000000000000000" pitchFamily="2" charset="2"/>
              <a:buChar char="§"/>
            </a:pP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DE5074F-E22D-7CBA-BD0E-A352C030757F}"/>
              </a:ext>
            </a:extLst>
          </p:cNvPr>
          <p:cNvSpPr txBox="1"/>
          <p:nvPr/>
        </p:nvSpPr>
        <p:spPr>
          <a:xfrm>
            <a:off x="4680065" y="713165"/>
            <a:ext cx="705750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u="sng" dirty="0"/>
              <a:t>water cooling of RF damper was necessary in view of HL-LHC beams</a:t>
            </a:r>
            <a:endParaRPr lang="en-GB" u="sng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CE07D9F-4263-4CDA-A511-592B4264706C}"/>
              </a:ext>
            </a:extLst>
          </p:cNvPr>
          <p:cNvSpPr txBox="1"/>
          <p:nvPr/>
        </p:nvSpPr>
        <p:spPr>
          <a:xfrm>
            <a:off x="5311892" y="1232097"/>
            <a:ext cx="6803909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Reduction of beam induced heating </a:t>
            </a:r>
            <a:r>
              <a:rPr lang="en-US" dirty="0"/>
              <a:t>in view of HL-LHC beams </a:t>
            </a:r>
            <a:r>
              <a:rPr lang="en-US" u="sng" dirty="0"/>
              <a:t>required</a:t>
            </a:r>
            <a:r>
              <a:rPr lang="en-US" dirty="0"/>
              <a:t> an</a:t>
            </a:r>
            <a:r>
              <a:rPr lang="en-US" b="1" dirty="0">
                <a:solidFill>
                  <a:srgbClr val="FF0000"/>
                </a:solidFill>
              </a:rPr>
              <a:t> impedance optimization </a:t>
            </a:r>
            <a:r>
              <a:rPr lang="en-US" dirty="0"/>
              <a:t>of the design* verified with </a:t>
            </a:r>
            <a:r>
              <a:rPr lang="en-US" b="1" dirty="0"/>
              <a:t>simulations</a:t>
            </a:r>
            <a:r>
              <a:rPr lang="en-US" dirty="0"/>
              <a:t> and benchmarked through </a:t>
            </a:r>
            <a:r>
              <a:rPr lang="en-US" b="1" dirty="0"/>
              <a:t>stretched wire measurements</a:t>
            </a:r>
            <a:r>
              <a:rPr lang="en-US" dirty="0"/>
              <a:t>.</a:t>
            </a:r>
            <a:endParaRPr lang="en-GB" dirty="0"/>
          </a:p>
        </p:txBody>
      </p:sp>
      <p:cxnSp>
        <p:nvCxnSpPr>
          <p:cNvPr id="24" name="Connector: Curved 23">
            <a:extLst>
              <a:ext uri="{FF2B5EF4-FFF2-40B4-BE49-F238E27FC236}">
                <a16:creationId xmlns:a16="http://schemas.microsoft.com/office/drawing/2014/main" id="{F0C12F07-9C65-8357-558D-7ABC5C256E5F}"/>
              </a:ext>
            </a:extLst>
          </p:cNvPr>
          <p:cNvCxnSpPr>
            <a:cxnSpLocks/>
          </p:cNvCxnSpPr>
          <p:nvPr/>
        </p:nvCxnSpPr>
        <p:spPr>
          <a:xfrm rot="16200000" flipH="1">
            <a:off x="9691169" y="2084847"/>
            <a:ext cx="868229" cy="824724"/>
          </a:xfrm>
          <a:prstGeom prst="curvedConnector3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398FF5FF-7532-A5B5-9902-958A296244CD}"/>
              </a:ext>
            </a:extLst>
          </p:cNvPr>
          <p:cNvSpPr txBox="1"/>
          <p:nvPr/>
        </p:nvSpPr>
        <p:spPr>
          <a:xfrm>
            <a:off x="8998915" y="5859085"/>
            <a:ext cx="3014133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0" lang="en-US" sz="1300" b="0" i="1" u="sng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Calibri Light" panose="020F0302020204030204" pitchFamily="34" charset="0"/>
                <a:cs typeface="Calibri Light" panose="020F03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*</a:t>
            </a:r>
            <a:r>
              <a:rPr lang="en-US" sz="1300" i="1" dirty="0">
                <a:solidFill>
                  <a:srgbClr val="6D2466"/>
                </a:solidFill>
                <a:ea typeface="Calibri Light" panose="020F0302020204030204" pitchFamily="34" charset="0"/>
                <a:cs typeface="Calibri Light" panose="020F0302020204030204" pitchFamily="34" charset="0"/>
                <a:hlinkClick r:id="rId5"/>
              </a:rPr>
              <a:t> </a:t>
            </a:r>
            <a:r>
              <a:rPr lang="en-US" sz="1300" i="1" dirty="0">
                <a:solidFill>
                  <a:srgbClr val="6D2466"/>
                </a:solidFill>
                <a:ea typeface="Calibri Light" panose="020F0302020204030204" pitchFamily="34" charset="0"/>
                <a:cs typeface="Calibri Light" panose="020F03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sz="1300" i="1" dirty="0">
                <a:solidFill>
                  <a:srgbClr val="6D2466"/>
                </a:solidFill>
                <a:ea typeface="Calibri Light" panose="020F0302020204030204" pitchFamily="34" charset="0"/>
                <a:cs typeface="Calibri Light" panose="020F0302020204030204" pitchFamily="34" charset="0"/>
                <a:hlinkClick r:id="rId6"/>
              </a:rPr>
              <a:t>M. J. Barnes, 13</a:t>
            </a:r>
            <a:r>
              <a:rPr lang="en-US" sz="1300" i="1" baseline="30000" dirty="0">
                <a:solidFill>
                  <a:srgbClr val="6D2466"/>
                </a:solidFill>
                <a:ea typeface="Calibri Light" panose="020F0302020204030204" pitchFamily="34" charset="0"/>
                <a:cs typeface="Calibri Light" panose="020F0302020204030204" pitchFamily="34" charset="0"/>
                <a:hlinkClick r:id="rId6"/>
              </a:rPr>
              <a:t>th</a:t>
            </a:r>
            <a:r>
              <a:rPr lang="en-US" sz="1300" i="1" dirty="0">
                <a:solidFill>
                  <a:srgbClr val="6D2466"/>
                </a:solidFill>
                <a:ea typeface="Calibri Light" panose="020F0302020204030204" pitchFamily="34" charset="0"/>
                <a:cs typeface="Calibri Light" panose="020F0302020204030204" pitchFamily="34" charset="0"/>
                <a:hlinkClick r:id="rId6"/>
              </a:rPr>
              <a:t> HL-LHC meeting </a:t>
            </a:r>
            <a:endParaRPr lang="en-GB" sz="1300" i="1" dirty="0">
              <a:solidFill>
                <a:srgbClr val="6D2466"/>
              </a:solidFill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7ADFF381-14F7-32E2-DB49-1A78E237FAF6}"/>
              </a:ext>
            </a:extLst>
          </p:cNvPr>
          <p:cNvGrpSpPr/>
          <p:nvPr/>
        </p:nvGrpSpPr>
        <p:grpSpPr>
          <a:xfrm>
            <a:off x="159323" y="1050665"/>
            <a:ext cx="5086537" cy="2773617"/>
            <a:chOff x="159323" y="1050665"/>
            <a:chExt cx="5086537" cy="2773617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07E2657-8F33-CF64-12E8-68892476E1D2}"/>
                </a:ext>
              </a:extLst>
            </p:cNvPr>
            <p:cNvSpPr/>
            <p:nvPr/>
          </p:nvSpPr>
          <p:spPr>
            <a:xfrm>
              <a:off x="159323" y="1132172"/>
              <a:ext cx="4601064" cy="2633028"/>
            </a:xfrm>
            <a:prstGeom prst="rect">
              <a:avLst/>
            </a:prstGeom>
            <a:solidFill>
              <a:schemeClr val="bg1">
                <a:alpha val="82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6" name="Picture 5" descr="Diagram&#10;&#10;Description automatically generated">
              <a:extLst>
                <a:ext uri="{FF2B5EF4-FFF2-40B4-BE49-F238E27FC236}">
                  <a16:creationId xmlns:a16="http://schemas.microsoft.com/office/drawing/2014/main" id="{C0A28848-02EF-AAC5-14FB-61EB9AB2F8E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10828" y="1311204"/>
              <a:ext cx="3858443" cy="2202105"/>
            </a:xfrm>
            <a:prstGeom prst="rect">
              <a:avLst/>
            </a:prstGeom>
          </p:spPr>
        </p:pic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5D76FB0A-8E82-50F8-4336-FEB0274B5127}"/>
                </a:ext>
              </a:extLst>
            </p:cNvPr>
            <p:cNvCxnSpPr>
              <a:cxnSpLocks/>
              <a:stCxn id="16" idx="2"/>
            </p:cNvCxnSpPr>
            <p:nvPr/>
          </p:nvCxnSpPr>
          <p:spPr>
            <a:xfrm>
              <a:off x="2894785" y="1382769"/>
              <a:ext cx="440620" cy="11955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>
              <a:glow rad="76200">
                <a:schemeClr val="bg1">
                  <a:alpha val="36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5BACF94-BCFC-6055-EBB5-AA11AF9BEF49}"/>
                </a:ext>
              </a:extLst>
            </p:cNvPr>
            <p:cNvSpPr txBox="1"/>
            <p:nvPr/>
          </p:nvSpPr>
          <p:spPr>
            <a:xfrm>
              <a:off x="2474335" y="3301062"/>
              <a:ext cx="1764633" cy="5232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b="1" dirty="0"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RF Damper</a:t>
              </a:r>
            </a:p>
            <a:p>
              <a:pPr algn="l"/>
              <a:r>
                <a:rPr lang="en-GB" sz="1600" dirty="0"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(ferrite ring)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21738F9-C524-A20A-4EBB-33EA26AFF11C}"/>
                </a:ext>
              </a:extLst>
            </p:cNvPr>
            <p:cNvSpPr txBox="1"/>
            <p:nvPr/>
          </p:nvSpPr>
          <p:spPr>
            <a:xfrm>
              <a:off x="3982632" y="3323311"/>
              <a:ext cx="955933" cy="2457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b="1" dirty="0"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Magnet</a:t>
              </a:r>
              <a:endPara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FEED7B6-0228-8AA0-FB1D-89E66E98AADF}"/>
                </a:ext>
              </a:extLst>
            </p:cNvPr>
            <p:cNvSpPr txBox="1"/>
            <p:nvPr/>
          </p:nvSpPr>
          <p:spPr>
            <a:xfrm>
              <a:off x="294119" y="2171975"/>
              <a:ext cx="1640744" cy="32762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r>
                <a:rPr lang="en-GB" dirty="0"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Beam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DF94833-9E4F-DE16-FB97-2D5D07778816}"/>
                </a:ext>
              </a:extLst>
            </p:cNvPr>
            <p:cNvSpPr txBox="1"/>
            <p:nvPr/>
          </p:nvSpPr>
          <p:spPr>
            <a:xfrm>
              <a:off x="4077947" y="2099700"/>
              <a:ext cx="1167913" cy="4641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r>
                <a:rPr lang="en-GB" sz="1400" b="1" dirty="0"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Screen conductors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BBFC39A-E6F6-D496-CB8F-C2E5A83B2761}"/>
                </a:ext>
              </a:extLst>
            </p:cNvPr>
            <p:cNvSpPr txBox="1"/>
            <p:nvPr/>
          </p:nvSpPr>
          <p:spPr>
            <a:xfrm>
              <a:off x="740687" y="3205280"/>
              <a:ext cx="928261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r>
                <a:rPr lang="en-GB" sz="1400" b="1" dirty="0"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Alumina tube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839E0F3A-701D-2C47-47DE-40A22E3CBA64}"/>
                </a:ext>
              </a:extLst>
            </p:cNvPr>
            <p:cNvCxnSpPr>
              <a:cxnSpLocks/>
            </p:cNvCxnSpPr>
            <p:nvPr/>
          </p:nvCxnSpPr>
          <p:spPr>
            <a:xfrm>
              <a:off x="159323" y="2499603"/>
              <a:ext cx="1041179" cy="2999"/>
            </a:xfrm>
            <a:prstGeom prst="straightConnector1">
              <a:avLst/>
            </a:prstGeom>
            <a:ln w="38100"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FB56D177-A984-F46C-0991-512F3971F0C4}"/>
                </a:ext>
              </a:extLst>
            </p:cNvPr>
            <p:cNvCxnSpPr>
              <a:cxnSpLocks/>
              <a:stCxn id="12" idx="0"/>
            </p:cNvCxnSpPr>
            <p:nvPr/>
          </p:nvCxnSpPr>
          <p:spPr>
            <a:xfrm flipV="1">
              <a:off x="1204818" y="2829856"/>
              <a:ext cx="581012" cy="37542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>
              <a:glow rad="76200">
                <a:schemeClr val="bg1">
                  <a:alpha val="36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B039F322-0D96-B2EE-50FB-1F38264731B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79089" y="3177365"/>
              <a:ext cx="266261" cy="11103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>
              <a:glow rad="76200">
                <a:schemeClr val="bg1">
                  <a:alpha val="36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C20F2D3-5235-92DE-BA8D-AD1936DE45DB}"/>
                </a:ext>
              </a:extLst>
            </p:cNvPr>
            <p:cNvSpPr txBox="1"/>
            <p:nvPr/>
          </p:nvSpPr>
          <p:spPr>
            <a:xfrm>
              <a:off x="2292666" y="1191653"/>
              <a:ext cx="1204238" cy="191116"/>
            </a:xfrm>
            <a:prstGeom prst="rect">
              <a:avLst/>
            </a:prstGeom>
            <a:solidFill>
              <a:schemeClr val="bg1">
                <a:alpha val="52000"/>
              </a:scheme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400" b="1" dirty="0">
                  <a:effectLst/>
                </a:rPr>
                <a:t>Cooling pipes</a:t>
              </a:r>
              <a:endParaRPr lang="en-GB" sz="1400" dirty="0">
                <a:effectLst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27EFE8D-34CE-29E1-89CB-4174737F9361}"/>
                </a:ext>
              </a:extLst>
            </p:cNvPr>
            <p:cNvSpPr txBox="1"/>
            <p:nvPr/>
          </p:nvSpPr>
          <p:spPr>
            <a:xfrm>
              <a:off x="870526" y="1050665"/>
              <a:ext cx="128361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r>
                <a:rPr lang="en-GB" sz="1400" b="1" dirty="0"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Metallization </a:t>
              </a: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AB501B47-A394-5F08-63E0-3C5E2B3D96E2}"/>
                </a:ext>
              </a:extLst>
            </p:cNvPr>
            <p:cNvCxnSpPr>
              <a:cxnSpLocks/>
            </p:cNvCxnSpPr>
            <p:nvPr/>
          </p:nvCxnSpPr>
          <p:spPr>
            <a:xfrm>
              <a:off x="1883851" y="1299178"/>
              <a:ext cx="756198" cy="63934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>
              <a:glow rad="76200">
                <a:schemeClr val="bg1">
                  <a:alpha val="36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9DB34983-C118-1E66-B2F3-96944B49F364}"/>
              </a:ext>
            </a:extLst>
          </p:cNvPr>
          <p:cNvSpPr txBox="1"/>
          <p:nvPr/>
        </p:nvSpPr>
        <p:spPr>
          <a:xfrm>
            <a:off x="10188633" y="5461727"/>
            <a:ext cx="126273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00" i="1" dirty="0"/>
              <a:t>Courtesy of G. Favia</a:t>
            </a:r>
            <a:endParaRPr lang="en-GB" sz="1000" i="1" dirty="0"/>
          </a:p>
        </p:txBody>
      </p:sp>
      <p:sp>
        <p:nvSpPr>
          <p:cNvPr id="20" name="Date Placeholder 19">
            <a:extLst>
              <a:ext uri="{FF2B5EF4-FFF2-40B4-BE49-F238E27FC236}">
                <a16:creationId xmlns:a16="http://schemas.microsoft.com/office/drawing/2014/main" id="{7DB0F691-FB8C-A0BB-43CB-1AF539A41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F8A565D7-851C-99F1-274B-0526C0560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10</a:t>
            </a:fld>
            <a:endParaRPr lang="en-GB"/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8339E3F0-8860-0664-EE1F-56BDB9CD9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DF726CA-5715-157C-4DC7-EE379895E651}"/>
              </a:ext>
            </a:extLst>
          </p:cNvPr>
          <p:cNvSpPr txBox="1"/>
          <p:nvPr/>
        </p:nvSpPr>
        <p:spPr>
          <a:xfrm>
            <a:off x="9213850" y="6115049"/>
            <a:ext cx="3013074" cy="20005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300" i="1" u="sng" dirty="0">
                <a:solidFill>
                  <a:srgbClr val="0033A0"/>
                </a:solidFill>
                <a:latin typeface="Arial"/>
                <a:ea typeface="Calibri Light"/>
                <a:cs typeface="Calibri Light"/>
                <a:hlinkClick r:id="rId8"/>
              </a:rPr>
              <a:t>H. Day, PhD Thesis</a:t>
            </a:r>
            <a:endParaRPr lang="en-GB" sz="1300" i="1" u="sng" dirty="0">
              <a:solidFill>
                <a:srgbClr val="0033A0"/>
              </a:solidFill>
              <a:latin typeface="Arial"/>
              <a:ea typeface="Calibri Ligh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177342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3" grpId="0"/>
      <p:bldP spid="17" grpId="0"/>
      <p:bldP spid="4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5" y="27775"/>
            <a:ext cx="9574211" cy="691635"/>
          </a:xfrm>
        </p:spPr>
        <p:txBody>
          <a:bodyPr/>
          <a:lstStyle/>
          <a:p>
            <a:r>
              <a:rPr lang="en-US" sz="2800" b="1" dirty="0"/>
              <a:t>TDIS high temperature readings</a:t>
            </a: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899F86-150C-5565-CC8C-605520738DB4}"/>
              </a:ext>
            </a:extLst>
          </p:cNvPr>
          <p:cNvSpPr txBox="1"/>
          <p:nvPr/>
        </p:nvSpPr>
        <p:spPr>
          <a:xfrm>
            <a:off x="972899" y="5686825"/>
            <a:ext cx="9988512" cy="36576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2023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Unexplained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 temperature signals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 the RF screen: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caused interlocks and limited LHC filling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100B7C2-3C78-076A-9FFE-809CED6B1B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636" y="1391887"/>
            <a:ext cx="7453763" cy="350592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DB40F77-8228-5C9C-8FF4-96CA355953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92064" y="1029142"/>
            <a:ext cx="2841116" cy="4084954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A2E75F72-E286-C5A9-17B0-D053D650EC33}"/>
              </a:ext>
            </a:extLst>
          </p:cNvPr>
          <p:cNvCxnSpPr>
            <a:cxnSpLocks/>
          </p:cNvCxnSpPr>
          <p:nvPr/>
        </p:nvCxnSpPr>
        <p:spPr>
          <a:xfrm rot="10800000" flipV="1">
            <a:off x="8125172" y="3209112"/>
            <a:ext cx="759118" cy="274322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E2F4D8F-19DC-652E-BB98-4769F4B2DAAE}"/>
              </a:ext>
            </a:extLst>
          </p:cNvPr>
          <p:cNvSpPr txBox="1"/>
          <p:nvPr/>
        </p:nvSpPr>
        <p:spPr>
          <a:xfrm>
            <a:off x="88745" y="548345"/>
            <a:ext cx="1210325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 the LHC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injection beam dumps protection elements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are installed, particularly two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Target Dump Injection Segmented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(TDIS):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TDIS002 in point 2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TDIS001 in point 8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3361C48-424E-9A9E-21CE-9E2D6C0E3E1E}"/>
              </a:ext>
            </a:extLst>
          </p:cNvPr>
          <p:cNvSpPr txBox="1"/>
          <p:nvPr/>
        </p:nvSpPr>
        <p:spPr>
          <a:xfrm>
            <a:off x="862160" y="4245925"/>
            <a:ext cx="246564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1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Carbajo</a:t>
            </a:r>
            <a:r>
              <a:rPr kumimoji="0" lang="en-US" sz="800" b="1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Perez, David, et al. at IPAC2021 </a:t>
            </a:r>
            <a:endParaRPr kumimoji="0" lang="en-GB" sz="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48B01F6-465A-DDA4-64CF-937548497A20}"/>
              </a:ext>
            </a:extLst>
          </p:cNvPr>
          <p:cNvSpPr txBox="1"/>
          <p:nvPr/>
        </p:nvSpPr>
        <p:spPr>
          <a:xfrm>
            <a:off x="258820" y="5071372"/>
            <a:ext cx="9025124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 each TDIS module: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 temperature probes : 4 on jaws</a:t>
            </a:r>
            <a:r>
              <a:rPr lang="en-GB" sz="1600">
                <a:solidFill>
                  <a:srgbClr val="0033A0"/>
                </a:solidFill>
                <a:latin typeface="Arial"/>
              </a:rPr>
              <a:t> and 2 on the screen</a:t>
            </a: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DBE772C-EDBA-0FF4-EF44-9EC5E694CE8E}"/>
              </a:ext>
            </a:extLst>
          </p:cNvPr>
          <p:cNvSpPr/>
          <p:nvPr/>
        </p:nvSpPr>
        <p:spPr>
          <a:xfrm>
            <a:off x="1822759" y="3163917"/>
            <a:ext cx="1264327" cy="27432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Module A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F05B15C-0313-EE51-8C29-F7481B7C06AC}"/>
              </a:ext>
            </a:extLst>
          </p:cNvPr>
          <p:cNvSpPr/>
          <p:nvPr/>
        </p:nvSpPr>
        <p:spPr>
          <a:xfrm>
            <a:off x="3499159" y="3522287"/>
            <a:ext cx="1371600" cy="25123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Module B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1F6124B-E622-7978-145C-017A1CB4A605}"/>
              </a:ext>
            </a:extLst>
          </p:cNvPr>
          <p:cNvSpPr/>
          <p:nvPr/>
        </p:nvSpPr>
        <p:spPr>
          <a:xfrm>
            <a:off x="5552413" y="3849717"/>
            <a:ext cx="1364993" cy="26458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Module C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5C28B8A-B091-1017-C79F-F252F7C9181C}"/>
              </a:ext>
            </a:extLst>
          </p:cNvPr>
          <p:cNvCxnSpPr>
            <a:cxnSpLocks/>
          </p:cNvCxnSpPr>
          <p:nvPr/>
        </p:nvCxnSpPr>
        <p:spPr>
          <a:xfrm>
            <a:off x="950516" y="3787932"/>
            <a:ext cx="6669484" cy="1326164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D92E4295-AF62-74D4-1708-9CB601169710}"/>
              </a:ext>
            </a:extLst>
          </p:cNvPr>
          <p:cNvSpPr txBox="1"/>
          <p:nvPr/>
        </p:nvSpPr>
        <p:spPr>
          <a:xfrm rot="699441">
            <a:off x="3701246" y="4411616"/>
            <a:ext cx="942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5.8 m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1C71C89-DE37-07B2-CDB9-D0603520FA3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4117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02E104-0EFE-BD2C-F72D-262A3DCCE7D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9" name="Picture 8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063F2536-B4D0-3A57-E2D5-040D69159C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24" y="964863"/>
            <a:ext cx="10348122" cy="5362208"/>
          </a:xfrm>
          <a:prstGeom prst="rect">
            <a:avLst/>
          </a:prstGeom>
        </p:spPr>
      </p:pic>
      <p:pic>
        <p:nvPicPr>
          <p:cNvPr id="14" name="Picture 13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94B8121A-5D1B-8584-64F6-FAC14DF4E5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3093" y="962551"/>
            <a:ext cx="10348122" cy="5362208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4ACB7EF-801D-1AFC-A6DB-EA4E66982560}"/>
              </a:ext>
            </a:extLst>
          </p:cNvPr>
          <p:cNvCxnSpPr>
            <a:cxnSpLocks/>
          </p:cNvCxnSpPr>
          <p:nvPr/>
        </p:nvCxnSpPr>
        <p:spPr>
          <a:xfrm>
            <a:off x="5360638" y="1044702"/>
            <a:ext cx="0" cy="308027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F7987E9-D345-2814-85E4-ED6F0564CAE6}"/>
              </a:ext>
            </a:extLst>
          </p:cNvPr>
          <p:cNvCxnSpPr>
            <a:cxnSpLocks/>
          </p:cNvCxnSpPr>
          <p:nvPr/>
        </p:nvCxnSpPr>
        <p:spPr>
          <a:xfrm>
            <a:off x="7573126" y="1044702"/>
            <a:ext cx="0" cy="308027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65DE986-5C9A-B6C7-1351-03A924296C94}"/>
              </a:ext>
            </a:extLst>
          </p:cNvPr>
          <p:cNvSpPr txBox="1"/>
          <p:nvPr/>
        </p:nvSpPr>
        <p:spPr>
          <a:xfrm>
            <a:off x="3685559" y="1556003"/>
            <a:ext cx="1617961" cy="523220"/>
          </a:xfrm>
          <a:prstGeom prst="rect">
            <a:avLst/>
          </a:prstGeom>
          <a:solidFill>
            <a:srgbClr val="B0F18F">
              <a:alpha val="74902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rgbClr val="0033A0"/>
                </a:solidFill>
                <a:latin typeface="Arial"/>
              </a:rPr>
              <a:t>T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emp.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decrease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with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opened jaws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2A546F1-1408-943F-04C3-09322A3F9955}"/>
              </a:ext>
            </a:extLst>
          </p:cNvPr>
          <p:cNvSpPr txBox="1"/>
          <p:nvPr/>
        </p:nvSpPr>
        <p:spPr>
          <a:xfrm>
            <a:off x="1280655" y="564932"/>
            <a:ext cx="9999016" cy="3385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2023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Unexplained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 temperature signals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 the</a:t>
            </a:r>
            <a:r>
              <a:rPr lang="en-US" sz="1600" dirty="0">
                <a:solidFill>
                  <a:srgbClr val="0033A0"/>
                </a:solidFill>
                <a:latin typeface="Arial"/>
              </a:rPr>
              <a:t> RF screen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caused interlocks and limited LHC filling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FF56450F-47A9-2869-38F9-C7FB220411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745" y="27775"/>
            <a:ext cx="9574211" cy="691635"/>
          </a:xfrm>
        </p:spPr>
        <p:txBody>
          <a:bodyPr/>
          <a:lstStyle/>
          <a:p>
            <a:r>
              <a:rPr lang="en-US" sz="2800" b="1" dirty="0"/>
              <a:t>TDIS high temperature readings</a:t>
            </a:r>
            <a:endParaRPr lang="en-US" sz="28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F62A5C0-62C3-9154-A5BD-FA8EC2A5E8D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112EE3A-176A-292D-1241-8E4D4A7EF3C2}"/>
              </a:ext>
            </a:extLst>
          </p:cNvPr>
          <p:cNvSpPr txBox="1"/>
          <p:nvPr/>
        </p:nvSpPr>
        <p:spPr>
          <a:xfrm>
            <a:off x="6541611" y="4912810"/>
            <a:ext cx="1560304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rgbClr val="0033A0"/>
                </a:solidFill>
                <a:latin typeface="Arial"/>
              </a:rPr>
              <a:t>T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emp.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increase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with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closed jaws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EA3E55D-C578-BBBB-EB81-9BCE303FA267}"/>
              </a:ext>
            </a:extLst>
          </p:cNvPr>
          <p:cNvCxnSpPr>
            <a:cxnSpLocks/>
          </p:cNvCxnSpPr>
          <p:nvPr/>
        </p:nvCxnSpPr>
        <p:spPr>
          <a:xfrm flipV="1">
            <a:off x="6490684" y="5730400"/>
            <a:ext cx="0" cy="341216"/>
          </a:xfrm>
          <a:prstGeom prst="straightConnector1">
            <a:avLst/>
          </a:prstGeom>
          <a:ln w="571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904FA483-290B-E831-D512-127450C40B2B}"/>
              </a:ext>
            </a:extLst>
          </p:cNvPr>
          <p:cNvSpPr txBox="1"/>
          <p:nvPr/>
        </p:nvSpPr>
        <p:spPr>
          <a:xfrm>
            <a:off x="2850102" y="2733247"/>
            <a:ext cx="2188242" cy="307777"/>
          </a:xfrm>
          <a:prstGeom prst="rect">
            <a:avLst/>
          </a:prstGeom>
          <a:solidFill>
            <a:srgbClr val="DB91D3">
              <a:alpha val="56078"/>
            </a:srgbClr>
          </a:solidFill>
          <a:ln w="19050">
            <a:solidFill>
              <a:srgbClr val="CCCC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rgbClr val="0033A0"/>
                </a:solidFill>
                <a:latin typeface="Arial"/>
              </a:rPr>
              <a:t>Reaching  the interlock…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B7796F5-6890-5D87-586A-D9589B0FB891}"/>
              </a:ext>
            </a:extLst>
          </p:cNvPr>
          <p:cNvSpPr txBox="1"/>
          <p:nvPr/>
        </p:nvSpPr>
        <p:spPr>
          <a:xfrm>
            <a:off x="11283696" y="2307044"/>
            <a:ext cx="735169" cy="2616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dirty="0">
                <a:solidFill>
                  <a:srgbClr val="0033A0"/>
                </a:solidFill>
                <a:latin typeface="Arial"/>
              </a:rPr>
              <a:t>interlock</a:t>
            </a:r>
            <a:endParaRPr kumimoji="0" lang="en-GB" sz="11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56AF905-A0DD-FD49-3D1E-1450EC96FEE6}"/>
              </a:ext>
            </a:extLst>
          </p:cNvPr>
          <p:cNvCxnSpPr>
            <a:cxnSpLocks/>
          </p:cNvCxnSpPr>
          <p:nvPr/>
        </p:nvCxnSpPr>
        <p:spPr>
          <a:xfrm flipH="1">
            <a:off x="10314432" y="2437849"/>
            <a:ext cx="969264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0611DC01-5C03-DBCF-53FD-6D0FD6402762}"/>
              </a:ext>
            </a:extLst>
          </p:cNvPr>
          <p:cNvSpPr txBox="1"/>
          <p:nvPr/>
        </p:nvSpPr>
        <p:spPr>
          <a:xfrm>
            <a:off x="7660151" y="1545334"/>
            <a:ext cx="1617961" cy="523220"/>
          </a:xfrm>
          <a:prstGeom prst="rect">
            <a:avLst/>
          </a:prstGeom>
          <a:solidFill>
            <a:srgbClr val="B0F18F">
              <a:alpha val="74902"/>
            </a:srgb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rgbClr val="0033A0"/>
                </a:solidFill>
                <a:latin typeface="Arial"/>
              </a:rPr>
              <a:t>T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emp.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decrease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with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opened jaws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52022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6" grpId="0" animBg="1"/>
      <p:bldP spid="22" grpId="0" animBg="1"/>
      <p:bldP spid="23" grpId="0" animBg="1"/>
      <p:bldP spid="2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0F7F4-5396-772A-4807-2CA677AF5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746" y="13776"/>
            <a:ext cx="10515600" cy="535101"/>
          </a:xfrm>
        </p:spPr>
        <p:txBody>
          <a:bodyPr>
            <a:normAutofit/>
          </a:bodyPr>
          <a:lstStyle/>
          <a:p>
            <a:r>
              <a:rPr lang="en-US" sz="2800" b="1" dirty="0"/>
              <a:t>TDIS: 2023 Vs 2024</a:t>
            </a:r>
            <a:endParaRPr lang="en-GB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FEB6B9C-9EC5-010F-B057-B5438D0F9701}"/>
                  </a:ext>
                </a:extLst>
              </p:cNvPr>
              <p:cNvSpPr txBox="1"/>
              <p:nvPr/>
            </p:nvSpPr>
            <p:spPr>
              <a:xfrm>
                <a:off x="87657" y="864304"/>
                <a:ext cx="5852160" cy="365760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2023</a:t>
                </a:r>
                <a:r>
                  <a:rPr kumimoji="0" lang="en-US" sz="140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:high temperature signals</a:t>
                </a:r>
                <a14:m>
                  <m:oMath xmlns:m="http://schemas.openxmlformats.org/officeDocument/2006/math">
                    <m:r>
                      <a:rPr kumimoji="0" lang="en-US" sz="1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→</m:t>
                    </m:r>
                  </m:oMath>
                </a14:m>
                <a:r>
                  <a:rPr kumimoji="0" lang="en-US" sz="140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caused interlocks and </a:t>
                </a:r>
                <a:r>
                  <a:rPr kumimoji="0" lang="en-US" sz="140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limited</a:t>
                </a:r>
                <a:r>
                  <a:rPr kumimoji="0" lang="en-US" sz="140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LHC filling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FEB6B9C-9EC5-010F-B057-B5438D0F97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57" y="864304"/>
                <a:ext cx="5852160" cy="365760"/>
              </a:xfrm>
              <a:prstGeom prst="rect">
                <a:avLst/>
              </a:prstGeom>
              <a:blipFill>
                <a:blip r:embed="rId3"/>
                <a:stretch>
                  <a:fillRect l="-313" t="-3333" r="-3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>
            <a:extLst>
              <a:ext uri="{FF2B5EF4-FFF2-40B4-BE49-F238E27FC236}">
                <a16:creationId xmlns:a16="http://schemas.microsoft.com/office/drawing/2014/main" id="{4B7C9D11-F669-F7DA-8DA1-9D05675DA07A}"/>
              </a:ext>
            </a:extLst>
          </p:cNvPr>
          <p:cNvSpPr txBox="1"/>
          <p:nvPr/>
        </p:nvSpPr>
        <p:spPr>
          <a:xfrm>
            <a:off x="7249712" y="4944686"/>
            <a:ext cx="32933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</a:rPr>
              <a:t>2024</a:t>
            </a:r>
            <a:r>
              <a:rPr lang="en-US" sz="1600" dirty="0">
                <a:solidFill>
                  <a:srgbClr val="0033A0"/>
                </a:solidFill>
                <a:latin typeface="Arial"/>
              </a:rPr>
              <a:t>: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spare TDIS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were installed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B1631A3-106D-95A2-83DE-DFC951D6DF8E}"/>
                  </a:ext>
                </a:extLst>
              </p:cNvPr>
              <p:cNvSpPr txBox="1"/>
              <p:nvPr/>
            </p:nvSpPr>
            <p:spPr>
              <a:xfrm>
                <a:off x="6096000" y="863025"/>
                <a:ext cx="5961203" cy="365760"/>
              </a:xfrm>
              <a:prstGeom prst="rect">
                <a:avLst/>
              </a:prstGeom>
              <a:solidFill>
                <a:srgbClr val="B0F18F"/>
              </a:solidFill>
            </p:spPr>
            <p:txBody>
              <a:bodyPr wrap="square" rtlCol="0">
                <a:spAutoFit/>
              </a:bodyPr>
              <a:lstStyle/>
              <a:p>
                <a:pPr lvl="0"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</a:rPr>
                  <a:t>2024</a:t>
                </a:r>
                <a:r>
                  <a:rPr kumimoji="0" lang="en-US" sz="140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</a:rPr>
                  <a:t>:significantly lower temperature signals</a:t>
                </a:r>
                <a:r>
                  <a:rPr lang="en-US" sz="1400" dirty="0">
                    <a:solidFill>
                      <a:srgbClr val="0033A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b="0" i="1">
                        <a:solidFill>
                          <a:srgbClr val="0033A0"/>
                        </a:solidFill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</a:rPr>
                  <a:t>no limitations in the LHC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B1631A3-106D-95A2-83DE-DFC951D6DF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863025"/>
                <a:ext cx="5961203" cy="365760"/>
              </a:xfrm>
              <a:prstGeom prst="rect">
                <a:avLst/>
              </a:prstGeom>
              <a:blipFill>
                <a:blip r:embed="rId4"/>
                <a:stretch>
                  <a:fillRect l="-307" t="-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32F8DE1C-A3A4-257A-732A-556BC647EF45}"/>
              </a:ext>
            </a:extLst>
          </p:cNvPr>
          <p:cNvSpPr txBox="1"/>
          <p:nvPr/>
        </p:nvSpPr>
        <p:spPr>
          <a:xfrm>
            <a:off x="3810000" y="5898219"/>
            <a:ext cx="4572000" cy="36576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Which </a:t>
            </a:r>
            <a:r>
              <a:rPr lang="en-US" sz="1600" b="1" dirty="0">
                <a:solidFill>
                  <a:srgbClr val="0033A0"/>
                </a:solidFill>
                <a:latin typeface="Arial"/>
              </a:rPr>
              <a:t>is the cause of the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different behavior?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Picture 6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3CCBA9AE-2510-FEA5-D181-C5417C50D1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0299" y="1414003"/>
            <a:ext cx="6006904" cy="3112667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B4DBBC5-CF82-485F-41A9-A7C4169D6656}"/>
              </a:ext>
            </a:extLst>
          </p:cNvPr>
          <p:cNvSpPr/>
          <p:nvPr/>
        </p:nvSpPr>
        <p:spPr>
          <a:xfrm>
            <a:off x="6185131" y="3523491"/>
            <a:ext cx="5698628" cy="384659"/>
          </a:xfrm>
          <a:prstGeom prst="rect">
            <a:avLst/>
          </a:prstGeom>
          <a:solidFill>
            <a:srgbClr val="DAE3F3">
              <a:alpha val="2117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08E1C1-C2CD-E1D4-7863-833ED0ADA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27046A0-8804-3ADD-B630-855823FD8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13</a:t>
            </a:fld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04C7683-6B1B-4436-27F4-8E5A30B10258}"/>
              </a:ext>
            </a:extLst>
          </p:cNvPr>
          <p:cNvSpPr txBox="1"/>
          <p:nvPr/>
        </p:nvSpPr>
        <p:spPr>
          <a:xfrm>
            <a:off x="3362325" y="5468458"/>
            <a:ext cx="5314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2023 and 2024 TDIS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are supposed to be identical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C405FF-0932-A575-B505-4D26FDA1854E}"/>
              </a:ext>
            </a:extLst>
          </p:cNvPr>
          <p:cNvSpPr txBox="1"/>
          <p:nvPr/>
        </p:nvSpPr>
        <p:spPr>
          <a:xfrm>
            <a:off x="1436067" y="4648384"/>
            <a:ext cx="305070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2023: Hybrid filling scheme beam</a:t>
            </a:r>
            <a:endParaRPr lang="en-GB" sz="2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F9F8037-5EDE-0414-2906-2F11C562F7B2}"/>
              </a:ext>
            </a:extLst>
          </p:cNvPr>
          <p:cNvSpPr txBox="1"/>
          <p:nvPr/>
        </p:nvSpPr>
        <p:spPr>
          <a:xfrm>
            <a:off x="7341718" y="4643890"/>
            <a:ext cx="3387252" cy="24622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l"/>
            <a:r>
              <a:rPr lang="en-US" sz="1600" dirty="0"/>
              <a:t>2024: Standard beam with 3x36b</a:t>
            </a:r>
            <a:endParaRPr lang="en-GB" sz="1600" dirty="0"/>
          </a:p>
        </p:txBody>
      </p:sp>
      <p:pic>
        <p:nvPicPr>
          <p:cNvPr id="10" name="Picture 9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FA343850-5C2D-47D3-C86D-744724DE79F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97" y="1381611"/>
            <a:ext cx="6006903" cy="3112667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39A697A0-062C-EC44-0E7C-0D0911A2DB5D}"/>
              </a:ext>
            </a:extLst>
          </p:cNvPr>
          <p:cNvSpPr/>
          <p:nvPr/>
        </p:nvSpPr>
        <p:spPr>
          <a:xfrm>
            <a:off x="209773" y="2282752"/>
            <a:ext cx="5681275" cy="1537313"/>
          </a:xfrm>
          <a:prstGeom prst="rect">
            <a:avLst/>
          </a:prstGeom>
          <a:solidFill>
            <a:srgbClr val="DAE3F3">
              <a:alpha val="2117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1577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6" grpId="0" animBg="1"/>
      <p:bldP spid="3" grpId="0" animBg="1"/>
      <p:bldP spid="11" grpId="0" animBg="1"/>
      <p:bldP spid="19" grpId="0"/>
      <p:bldP spid="12" grpId="0"/>
      <p:bldP spid="14" grpId="0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0F7F4-5396-772A-4807-2CA677AF5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746" y="13776"/>
            <a:ext cx="10515600" cy="535101"/>
          </a:xfrm>
        </p:spPr>
        <p:txBody>
          <a:bodyPr>
            <a:normAutofit/>
          </a:bodyPr>
          <a:lstStyle/>
          <a:p>
            <a:r>
              <a:rPr lang="en-US" sz="2800" b="1" dirty="0"/>
              <a:t>TDIS : correlations with impedance studies</a:t>
            </a:r>
            <a:endParaRPr lang="en-GB" sz="2800" b="1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7F948C8-FB65-DDE0-CAED-D88980320CA0}"/>
              </a:ext>
            </a:extLst>
          </p:cNvPr>
          <p:cNvSpPr txBox="1"/>
          <p:nvPr/>
        </p:nvSpPr>
        <p:spPr>
          <a:xfrm>
            <a:off x="27786" y="1943164"/>
            <a:ext cx="753254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Impedance measurements on 2023 TDIS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Electro</a:t>
            </a:r>
            <a:r>
              <a:rPr lang="en-US" sz="1600" b="1" dirty="0">
                <a:solidFill>
                  <a:srgbClr val="FF0000"/>
                </a:solidFill>
                <a:latin typeface="Arial"/>
              </a:rPr>
              <a:t>m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agnetic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(EM) coupling with probes </a:t>
            </a:r>
          </a:p>
          <a:p>
            <a:pPr marL="1200150" lvl="2" indent="-285750">
              <a:buFont typeface="Arial" panose="020B0604020202020204" pitchFamily="34" charset="0"/>
              <a:buChar char="•"/>
              <a:defRPr/>
            </a:pPr>
            <a:r>
              <a:rPr kumimoji="0" lang="en-US" sz="1600" b="1" i="0" u="sng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Correlations with temperature readings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</a:t>
            </a:r>
          </a:p>
          <a:p>
            <a:pPr marL="1714500" lvl="3" indent="-342900">
              <a:buFont typeface="+mj-lt"/>
              <a:buAutoNum type="arabicPeriod"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</a:t>
            </a:r>
            <a:r>
              <a:rPr lang="en-US" sz="1600" dirty="0">
                <a:solidFill>
                  <a:srgbClr val="0033A0"/>
                </a:solidFill>
                <a:latin typeface="Arial"/>
              </a:rPr>
              <a:t>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coupling higher with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closed jaws </a:t>
            </a:r>
          </a:p>
          <a:p>
            <a:pPr marL="1714500" lvl="3" indent="-342900">
              <a:buFont typeface="+mj-lt"/>
              <a:buAutoNum type="arabicPeriod"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EM coupling higher with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screen probes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(interlock)</a:t>
            </a:r>
          </a:p>
          <a:p>
            <a:pPr marL="1714500" lvl="3" indent="-342900">
              <a:buFont typeface="+mj-lt"/>
              <a:buAutoNum type="arabicPeriod"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EM coupling significantly higher for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TDIS in point 8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(interlock)</a:t>
            </a:r>
          </a:p>
          <a:p>
            <a:pPr lvl="3"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Unexpected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low frequency resonance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detected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F6328B-F218-C237-FB23-2A4D4E08C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20721D-8DE7-B06A-0DD2-36052F721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14</a:t>
            </a:fld>
            <a:endParaRPr lang="en-GB"/>
          </a:p>
        </p:txBody>
      </p:sp>
      <p:sp>
        <p:nvSpPr>
          <p:cNvPr id="7" name="TextBox 6">
            <a:hlinkClick r:id="rId2"/>
            <a:extLst>
              <a:ext uri="{FF2B5EF4-FFF2-40B4-BE49-F238E27FC236}">
                <a16:creationId xmlns:a16="http://schemas.microsoft.com/office/drawing/2014/main" id="{8925F3C1-7120-BA0C-A4DE-30D7BD672535}"/>
              </a:ext>
            </a:extLst>
          </p:cNvPr>
          <p:cNvSpPr txBox="1"/>
          <p:nvPr/>
        </p:nvSpPr>
        <p:spPr>
          <a:xfrm>
            <a:off x="408782" y="6233465"/>
            <a:ext cx="39878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800" b="1" dirty="0">
                <a:solidFill>
                  <a:schemeClr val="tx2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* L. Giacomel et al. at the 81st IWG</a:t>
            </a:r>
            <a:r>
              <a:rPr lang="en-GB" sz="800" b="1" dirty="0">
                <a:solidFill>
                  <a:schemeClr val="tx2"/>
                </a:solidFill>
              </a:rPr>
              <a:t>, </a:t>
            </a:r>
            <a:r>
              <a:rPr lang="da-DK" sz="800" b="1" dirty="0">
                <a:solidFill>
                  <a:schemeClr val="tx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* L. Sito et al. at the 92nd IWG</a:t>
            </a:r>
            <a:endParaRPr lang="en-GB" sz="800" b="1" dirty="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7C9D81D-9335-0005-A63A-9FC0272073D8}"/>
              </a:ext>
            </a:extLst>
          </p:cNvPr>
          <p:cNvSpPr txBox="1"/>
          <p:nvPr/>
        </p:nvSpPr>
        <p:spPr>
          <a:xfrm>
            <a:off x="0" y="4302575"/>
            <a:ext cx="7626504" cy="9848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b="1" u="sng" dirty="0">
                <a:solidFill>
                  <a:srgbClr val="FFC000"/>
                </a:solidFill>
                <a:latin typeface="Arial"/>
              </a:rPr>
              <a:t>Development of </a:t>
            </a:r>
            <a:r>
              <a:rPr lang="en-US" sz="1600" b="1" u="sng" dirty="0" err="1">
                <a:solidFill>
                  <a:srgbClr val="FFC000"/>
                </a:solidFill>
                <a:latin typeface="Arial"/>
              </a:rPr>
              <a:t>i</a:t>
            </a:r>
            <a:r>
              <a:rPr kumimoji="0" lang="en-US" sz="1600" b="1" i="0" u="sng" strike="noStrike" kern="1200" cap="none" spc="0" normalizeH="0" baseline="0" noProof="0" dirty="0" err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mpedance</a:t>
            </a:r>
            <a:r>
              <a:rPr kumimoji="0" lang="en-US" sz="1600" b="1" i="0" u="sng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model ongoing: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628650" lvl="1" indent="-171450">
              <a:buFont typeface="Arial" panose="020B0604020202020204" pitchFamily="34" charset="0"/>
              <a:buChar char="•"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Low frequency resonances </a:t>
            </a: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</a:rPr>
              <a:t>with </a:t>
            </a:r>
            <a:r>
              <a:rPr lang="en-US" sz="1600" dirty="0"/>
              <a:t>missing contact</a:t>
            </a:r>
            <a:endParaRPr kumimoji="0" lang="en-US" sz="16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</a:endParaRPr>
          </a:p>
          <a:p>
            <a:pPr marL="628650" lvl="1" indent="-171450">
              <a:buFont typeface="Arial" panose="020B0604020202020204" pitchFamily="34" charset="0"/>
              <a:buChar char="•"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Factor 4 higher beam induced power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on the probe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with missing contact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890F186-1890-629A-6B54-181279590BC1}"/>
              </a:ext>
            </a:extLst>
          </p:cNvPr>
          <p:cNvSpPr txBox="1"/>
          <p:nvPr/>
        </p:nvSpPr>
        <p:spPr>
          <a:xfrm>
            <a:off x="8937370" y="4133298"/>
            <a:ext cx="1647373" cy="169277"/>
          </a:xfrm>
          <a:prstGeom prst="rect">
            <a:avLst/>
          </a:prstGeom>
          <a:solidFill>
            <a:srgbClr val="FFC000">
              <a:alpha val="63922"/>
            </a:srgbClr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/>
              <a:t>Preliminary model results</a:t>
            </a:r>
            <a:endParaRPr lang="en-GB" sz="1100" dirty="0"/>
          </a:p>
        </p:txBody>
      </p:sp>
      <p:pic>
        <p:nvPicPr>
          <p:cNvPr id="16" name="Picture 15" descr="Icon&#10;&#10;Description automatically generated with low confidence">
            <a:extLst>
              <a:ext uri="{FF2B5EF4-FFF2-40B4-BE49-F238E27FC236}">
                <a16:creationId xmlns:a16="http://schemas.microsoft.com/office/drawing/2014/main" id="{C8FB0EE9-CE6D-973F-A172-991BA47ED4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85121" y="4109280"/>
            <a:ext cx="241922" cy="22418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FC2F400-A8A1-B340-3272-3886D1D5CC4A}"/>
              </a:ext>
            </a:extLst>
          </p:cNvPr>
          <p:cNvSpPr txBox="1"/>
          <p:nvPr/>
        </p:nvSpPr>
        <p:spPr>
          <a:xfrm>
            <a:off x="1030800" y="5532428"/>
            <a:ext cx="5904193" cy="584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</a:t>
            </a:r>
            <a:r>
              <a:rPr lang="en-US" sz="1600" b="1" dirty="0">
                <a:solidFill>
                  <a:srgbClr val="0033A0"/>
                </a:solidFill>
                <a:latin typeface="Arial"/>
              </a:rPr>
              <a:t>non-conformities might explain the higher temperature readings and the different</a:t>
            </a:r>
            <a:r>
              <a:rPr kumimoji="0" lang="en-US" sz="1600" i="0" u="none" strike="noStrike" kern="1200" cap="none" spc="0" normalizeH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behavior observed on 2023 TDIS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4" name="Picture 13" descr="A graph of a frequency&#10;&#10;Description automatically generated">
            <a:extLst>
              <a:ext uri="{FF2B5EF4-FFF2-40B4-BE49-F238E27FC236}">
                <a16:creationId xmlns:a16="http://schemas.microsoft.com/office/drawing/2014/main" id="{C5F669D8-2CEB-7D65-DDF3-075B161ABE0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29"/>
          <a:stretch/>
        </p:blipFill>
        <p:spPr>
          <a:xfrm>
            <a:off x="7483469" y="2045115"/>
            <a:ext cx="4299749" cy="202883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5E1FB4A3-0064-5B7A-B79E-F7F9F0A909FB}"/>
              </a:ext>
            </a:extLst>
          </p:cNvPr>
          <p:cNvSpPr txBox="1"/>
          <p:nvPr/>
        </p:nvSpPr>
        <p:spPr>
          <a:xfrm>
            <a:off x="19049" y="649883"/>
            <a:ext cx="50482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2023 TDIS: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presence of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non-conformities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</a:t>
            </a:r>
          </a:p>
          <a:p>
            <a:pPr marL="742950" lvl="1" indent="-285750">
              <a:buFont typeface="Wingdings" panose="05000000000000000000" pitchFamily="2" charset="2"/>
              <a:buChar char="§"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Partially lost finger contact</a:t>
            </a:r>
          </a:p>
          <a:p>
            <a:pPr marL="742950" lvl="1" indent="-285750">
              <a:buFont typeface="Wingdings" panose="05000000000000000000" pitchFamily="2" charset="2"/>
              <a:buChar char="§"/>
              <a:defRPr/>
            </a:pPr>
            <a:r>
              <a:rPr lang="en-US" sz="1600" dirty="0">
                <a:solidFill>
                  <a:srgbClr val="0033A0"/>
                </a:solidFill>
                <a:latin typeface="Arial"/>
              </a:rPr>
              <a:t>M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elted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spring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CC595F80-BF57-000F-172F-FAC87190FF52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2676" b="20292"/>
          <a:stretch/>
        </p:blipFill>
        <p:spPr>
          <a:xfrm>
            <a:off x="9761057" y="67882"/>
            <a:ext cx="1765457" cy="1955388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F33F905-8C7E-5854-6DFC-FECACF9ABE56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29014"/>
          <a:stretch/>
        </p:blipFill>
        <p:spPr>
          <a:xfrm>
            <a:off x="7580470" y="475649"/>
            <a:ext cx="2014438" cy="1410170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CF68CA7-B48B-6092-102E-D5D24CDCBAFD}"/>
              </a:ext>
            </a:extLst>
          </p:cNvPr>
          <p:cNvCxnSpPr>
            <a:cxnSpLocks/>
          </p:cNvCxnSpPr>
          <p:nvPr/>
        </p:nvCxnSpPr>
        <p:spPr>
          <a:xfrm flipH="1" flipV="1">
            <a:off x="9177244" y="1131764"/>
            <a:ext cx="1311480" cy="452964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" descr="Image preview">
            <a:extLst>
              <a:ext uri="{FF2B5EF4-FFF2-40B4-BE49-F238E27FC236}">
                <a16:creationId xmlns:a16="http://schemas.microsoft.com/office/drawing/2014/main" id="{33997AD6-09E2-2643-72A3-1F5ACA059B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46" t="36813" r="44279" b="45195"/>
          <a:stretch/>
        </p:blipFill>
        <p:spPr bwMode="auto">
          <a:xfrm>
            <a:off x="5366797" y="548877"/>
            <a:ext cx="2149698" cy="1154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E07A16C-FF54-5103-1C7E-AC0B22193799}"/>
              </a:ext>
            </a:extLst>
          </p:cNvPr>
          <p:cNvCxnSpPr>
            <a:cxnSpLocks/>
          </p:cNvCxnSpPr>
          <p:nvPr/>
        </p:nvCxnSpPr>
        <p:spPr>
          <a:xfrm>
            <a:off x="8534795" y="2706094"/>
            <a:ext cx="0" cy="313805"/>
          </a:xfrm>
          <a:prstGeom prst="straightConnector1">
            <a:avLst/>
          </a:prstGeom>
          <a:ln w="571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Arrow: Down 35">
            <a:extLst>
              <a:ext uri="{FF2B5EF4-FFF2-40B4-BE49-F238E27FC236}">
                <a16:creationId xmlns:a16="http://schemas.microsoft.com/office/drawing/2014/main" id="{CE6FEB3D-FCE6-523B-F4A2-CB13B586B63B}"/>
              </a:ext>
            </a:extLst>
          </p:cNvPr>
          <p:cNvSpPr/>
          <p:nvPr/>
        </p:nvSpPr>
        <p:spPr>
          <a:xfrm>
            <a:off x="3813252" y="5283581"/>
            <a:ext cx="194867" cy="229311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FC1F2D7E-44FC-E2DC-D295-9BAE6D0D58E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2403" y="4322454"/>
            <a:ext cx="4090816" cy="2016715"/>
          </a:xfrm>
          <a:prstGeom prst="rect">
            <a:avLst/>
          </a:prstGeom>
        </p:spPr>
      </p:pic>
      <p:pic>
        <p:nvPicPr>
          <p:cNvPr id="12" name="Picture 11" descr="A graph showing the missing finger contact&#10;&#10;Description automatically generated">
            <a:extLst>
              <a:ext uri="{FF2B5EF4-FFF2-40B4-BE49-F238E27FC236}">
                <a16:creationId xmlns:a16="http://schemas.microsoft.com/office/drawing/2014/main" id="{3D329893-4C36-39B2-8D86-69329695409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2402" y="4313883"/>
            <a:ext cx="4090816" cy="2016715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4ED4AA7-282F-14C5-535A-06F51E3FC687}"/>
              </a:ext>
            </a:extLst>
          </p:cNvPr>
          <p:cNvCxnSpPr>
            <a:cxnSpLocks/>
          </p:cNvCxnSpPr>
          <p:nvPr/>
        </p:nvCxnSpPr>
        <p:spPr>
          <a:xfrm>
            <a:off x="9862571" y="4882506"/>
            <a:ext cx="0" cy="313805"/>
          </a:xfrm>
          <a:prstGeom prst="straightConnector1">
            <a:avLst/>
          </a:prstGeom>
          <a:ln w="571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E2E69D15-8064-A1F7-B508-369964DAFA85}"/>
              </a:ext>
            </a:extLst>
          </p:cNvPr>
          <p:cNvSpPr/>
          <p:nvPr/>
        </p:nvSpPr>
        <p:spPr>
          <a:xfrm>
            <a:off x="10010588" y="1225176"/>
            <a:ext cx="141941" cy="17182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16978EF-D115-B0B0-C09C-493A5FD91F36}"/>
              </a:ext>
            </a:extLst>
          </p:cNvPr>
          <p:cNvSpPr/>
          <p:nvPr/>
        </p:nvSpPr>
        <p:spPr>
          <a:xfrm>
            <a:off x="10025529" y="747059"/>
            <a:ext cx="141941" cy="17182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0EF09680-4009-66B6-1F5F-84AC279094AE}"/>
              </a:ext>
            </a:extLst>
          </p:cNvPr>
          <p:cNvSpPr/>
          <p:nvPr/>
        </p:nvSpPr>
        <p:spPr>
          <a:xfrm>
            <a:off x="10540999" y="515470"/>
            <a:ext cx="141941" cy="17182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CC7EAF7-8513-D97E-FD6B-3A36F4278B57}"/>
              </a:ext>
            </a:extLst>
          </p:cNvPr>
          <p:cNvSpPr/>
          <p:nvPr/>
        </p:nvSpPr>
        <p:spPr>
          <a:xfrm>
            <a:off x="10526058" y="1419410"/>
            <a:ext cx="141941" cy="17182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7967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 animBg="1"/>
      <p:bldP spid="8" grpId="0" animBg="1"/>
      <p:bldP spid="36" grpId="0" animBg="1"/>
      <p:bldP spid="5" grpId="0" animBg="1"/>
      <p:bldP spid="10" grpId="0" animBg="1"/>
      <p:bldP spid="17" grpId="0" animBg="1"/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9B0D84-6594-A76C-092D-54BECD0DB0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7F97A2-BDD6-3D2B-B2F3-0560C564BE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937" y="67297"/>
            <a:ext cx="10515600" cy="516903"/>
          </a:xfrm>
        </p:spPr>
        <p:txBody>
          <a:bodyPr>
            <a:noAutofit/>
          </a:bodyPr>
          <a:lstStyle/>
          <a:p>
            <a:r>
              <a:rPr lang="en-US" sz="2800" b="1" dirty="0"/>
              <a:t>TDIS in 2025 Run</a:t>
            </a:r>
            <a:endParaRPr lang="en-GB" sz="28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B164CD-B422-8AB1-F066-CA598C4A6B0E}"/>
              </a:ext>
            </a:extLst>
          </p:cNvPr>
          <p:cNvSpPr txBox="1"/>
          <p:nvPr/>
        </p:nvSpPr>
        <p:spPr>
          <a:xfrm>
            <a:off x="0" y="677634"/>
            <a:ext cx="8051800" cy="353943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/>
              <a:buChar char="§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 TDIS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will benefit of several improvements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/>
              <a:buChar char="§"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Improved shielding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of existing screen temperature probes</a:t>
            </a: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/>
              <a:buChar char="§"/>
              <a:tabLst/>
              <a:defRPr/>
            </a:pPr>
            <a:r>
              <a:rPr lang="en-GB" sz="1600" b="1" dirty="0">
                <a:solidFill>
                  <a:srgbClr val="0033A0"/>
                </a:solidFill>
                <a:latin typeface="Arial"/>
              </a:rPr>
              <a:t>Two a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dditional fully shielded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screen temperature probes</a:t>
            </a:r>
            <a:endParaRPr lang="en-GB" sz="16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  <a:p>
            <a:pPr marR="0" lvl="1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/>
              <a:buChar char="§"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Impedance measurements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on 2025 TDIS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:</a:t>
            </a: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Contrary to 2023,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 correlations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with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jaw aperture, probe type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and </a:t>
            </a:r>
          </a:p>
          <a:p>
            <a:pPr marR="0" lvl="1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tabLst/>
              <a:defRPr/>
            </a:pPr>
            <a:r>
              <a:rPr lang="en-US" sz="1600" dirty="0">
                <a:solidFill>
                  <a:srgbClr val="0033A0"/>
                </a:solidFill>
                <a:latin typeface="Arial"/>
              </a:rPr>
              <a:t>	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TDIS device</a:t>
            </a: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Moreover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unexpected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low frequency resonance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not detected</a:t>
            </a:r>
            <a:endParaRPr lang="en-US" sz="1600" b="1" dirty="0">
              <a:solidFill>
                <a:srgbClr val="00B050"/>
              </a:solidFill>
              <a:latin typeface="Arial"/>
            </a:endParaRPr>
          </a:p>
          <a:p>
            <a:pPr marL="457200" marR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/>
              <a:buChar char="§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Impedance measurements on 2024 TDIS desirable</a:t>
            </a:r>
            <a:endParaRPr lang="en-US" sz="1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DF103D9-21EE-B29F-15A0-2D2012214515}"/>
              </a:ext>
            </a:extLst>
          </p:cNvPr>
          <p:cNvSpPr txBox="1"/>
          <p:nvPr/>
        </p:nvSpPr>
        <p:spPr>
          <a:xfrm>
            <a:off x="2665404" y="5944781"/>
            <a:ext cx="7286954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 conforming TDIS no impedance induced issues are expected</a:t>
            </a:r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4B386B30-CAED-EF2B-1E69-E55EFA24A713}"/>
              </a:ext>
            </a:extLst>
          </p:cNvPr>
          <p:cNvSpPr/>
          <p:nvPr/>
        </p:nvSpPr>
        <p:spPr>
          <a:xfrm>
            <a:off x="6044437" y="5579584"/>
            <a:ext cx="237581" cy="338554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BCCA8A-2F98-472A-CB5D-FEDDB6431795}"/>
              </a:ext>
            </a:extLst>
          </p:cNvPr>
          <p:cNvSpPr txBox="1"/>
          <p:nvPr/>
        </p:nvSpPr>
        <p:spPr>
          <a:xfrm>
            <a:off x="311700" y="6174722"/>
            <a:ext cx="512603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 </a:t>
            </a:r>
            <a:r>
              <a:rPr kumimoji="0" lang="en-US" sz="900" b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L. Sito et </a:t>
            </a:r>
            <a:r>
              <a:rPr kumimoji="0" lang="en-US" sz="900" b="1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al.</a:t>
            </a:r>
            <a:r>
              <a:rPr kumimoji="0" lang="en-US" sz="900" b="1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900" b="1" i="0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at the 92</a:t>
            </a:r>
            <a:r>
              <a:rPr kumimoji="0" lang="en-US" sz="900" b="1" i="0" strike="noStrike" kern="1200" cap="none" spc="0" normalizeH="0" baseline="3000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nd</a:t>
            </a:r>
            <a:r>
              <a:rPr kumimoji="0" lang="en-US" sz="900" b="1" i="0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IWG meeting</a:t>
            </a:r>
            <a:endParaRPr kumimoji="0" lang="en-GB" sz="900" b="1" i="0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15E3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E15E3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" name="Picture 3" descr="A graph of a frequency&#10;&#10;Description automatically generated">
            <a:extLst>
              <a:ext uri="{FF2B5EF4-FFF2-40B4-BE49-F238E27FC236}">
                <a16:creationId xmlns:a16="http://schemas.microsoft.com/office/drawing/2014/main" id="{02920E3C-33B6-484A-9048-46D7444ACD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9" r="1703" b="5744"/>
          <a:stretch/>
        </p:blipFill>
        <p:spPr>
          <a:xfrm>
            <a:off x="7577521" y="1918094"/>
            <a:ext cx="4520023" cy="222686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18249F6-8FE9-84CF-FDEB-65E44534F99A}"/>
              </a:ext>
            </a:extLst>
          </p:cNvPr>
          <p:cNvSpPr txBox="1"/>
          <p:nvPr/>
        </p:nvSpPr>
        <p:spPr>
          <a:xfrm>
            <a:off x="1485900" y="4311690"/>
            <a:ext cx="8767762" cy="1231106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lIns="91440" tIns="45720" rIns="91440" bIns="45720" anchor="t">
            <a:sp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tabLst/>
              <a:defRPr/>
            </a:pPr>
            <a:r>
              <a:rPr lang="en-GB" b="1" dirty="0">
                <a:solidFill>
                  <a:srgbClr val="FF0000"/>
                </a:solidFill>
                <a:latin typeface="Arial"/>
              </a:rPr>
              <a:t>The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issue in 2023 seems to be correlated with the observed non-conformities</a:t>
            </a:r>
          </a:p>
          <a:p>
            <a:pPr algn="ctr">
              <a:spcAft>
                <a:spcPts val="1200"/>
              </a:spcAft>
              <a:defRPr/>
            </a:pPr>
            <a:r>
              <a:rPr lang="en-GB" b="1" dirty="0">
                <a:solidFill>
                  <a:schemeClr val="accent3"/>
                </a:solidFill>
                <a:latin typeface="Arial"/>
                <a:cs typeface="Arial"/>
              </a:rPr>
              <a:t>To be confirmed after inspecting the 2024 TDIS</a:t>
            </a:r>
          </a:p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tabLst/>
              <a:defRPr/>
            </a:pPr>
            <a:r>
              <a:rPr lang="en-GB" b="1" dirty="0">
                <a:latin typeface="Arial"/>
              </a:rPr>
              <a:t>    However, the origin of the non-conformity is unknown  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720D566-71E1-7C03-73AA-22B8BCAC565E}"/>
              </a:ext>
            </a:extLst>
          </p:cNvPr>
          <p:cNvSpPr txBox="1"/>
          <p:nvPr/>
        </p:nvSpPr>
        <p:spPr>
          <a:xfrm>
            <a:off x="8841378" y="1778851"/>
            <a:ext cx="2456294" cy="215444"/>
          </a:xfrm>
          <a:prstGeom prst="rect">
            <a:avLst/>
          </a:prstGeom>
          <a:solidFill>
            <a:srgbClr val="ABE274"/>
          </a:solidFill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dirty="0"/>
              <a:t>Impedance measurements</a:t>
            </a:r>
            <a:r>
              <a:rPr lang="en-US" sz="1200" dirty="0"/>
              <a:t> </a:t>
            </a:r>
            <a:endParaRPr lang="en-GB" sz="120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2607BD9-C72F-21DA-B805-C6F59F3D6E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7431B908-B611-1DE4-7D65-106DA0F37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279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5" grpId="0"/>
      <p:bldP spid="11" grpId="0" animBg="1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A75CCB-1A86-D66A-868E-8F29D688D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11" y="4363"/>
            <a:ext cx="10515600" cy="504976"/>
          </a:xfrm>
        </p:spPr>
        <p:txBody>
          <a:bodyPr>
            <a:normAutofit/>
          </a:bodyPr>
          <a:lstStyle/>
          <a:p>
            <a:r>
              <a:rPr lang="en-US" sz="2800" b="1" dirty="0"/>
              <a:t>LHC vacuum module: impedance understanding</a:t>
            </a:r>
            <a:endParaRPr lang="en-GB" sz="2800" b="1" dirty="0"/>
          </a:p>
        </p:txBody>
      </p:sp>
      <p:pic>
        <p:nvPicPr>
          <p:cNvPr id="5" name="Picture 24" descr="A close up of a metal spring&#10;&#10;Description automatically generated with low confidence">
            <a:extLst>
              <a:ext uri="{FF2B5EF4-FFF2-40B4-BE49-F238E27FC236}">
                <a16:creationId xmlns:a16="http://schemas.microsoft.com/office/drawing/2014/main" id="{114D1081-DC65-B818-D84D-6A5461797F6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85829" y="1345214"/>
            <a:ext cx="884114" cy="955162"/>
          </a:xfrm>
          <a:prstGeom prst="rect">
            <a:avLst/>
          </a:prstGeom>
        </p:spPr>
      </p:pic>
      <p:pic>
        <p:nvPicPr>
          <p:cNvPr id="6" name="Picture 28" descr="A picture containing metalware, screw, indoor, red&#10;&#10;Description automatically generated">
            <a:extLst>
              <a:ext uri="{FF2B5EF4-FFF2-40B4-BE49-F238E27FC236}">
                <a16:creationId xmlns:a16="http://schemas.microsoft.com/office/drawing/2014/main" id="{546019DC-562B-8854-23D4-7D55F047634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7180" b="13114"/>
          <a:stretch/>
        </p:blipFill>
        <p:spPr>
          <a:xfrm>
            <a:off x="7019596" y="645265"/>
            <a:ext cx="1329819" cy="689006"/>
          </a:xfrm>
          <a:prstGeom prst="rect">
            <a:avLst/>
          </a:prstGeom>
        </p:spPr>
      </p:pic>
      <p:pic>
        <p:nvPicPr>
          <p:cNvPr id="7" name="Picture 10" descr="A picture containing metal, engineering, cylinder, pipe&#10;&#10;Description automatically generated">
            <a:extLst>
              <a:ext uri="{FF2B5EF4-FFF2-40B4-BE49-F238E27FC236}">
                <a16:creationId xmlns:a16="http://schemas.microsoft.com/office/drawing/2014/main" id="{EEEE280D-14A3-6B57-C78F-9360A01B3A5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6378" b="18446"/>
          <a:stretch/>
        </p:blipFill>
        <p:spPr>
          <a:xfrm>
            <a:off x="8463709" y="612061"/>
            <a:ext cx="3124541" cy="174590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97221E9-0D3C-BE4B-583F-82DC84B4390E}"/>
              </a:ext>
            </a:extLst>
          </p:cNvPr>
          <p:cNvSpPr txBox="1"/>
          <p:nvPr/>
        </p:nvSpPr>
        <p:spPr>
          <a:xfrm>
            <a:off x="9116488" y="1547325"/>
            <a:ext cx="841512" cy="2616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Pipe tube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43FD273-EBCE-C349-9D4F-ABF0B93514C3}"/>
              </a:ext>
            </a:extLst>
          </p:cNvPr>
          <p:cNvSpPr txBox="1"/>
          <p:nvPr/>
        </p:nvSpPr>
        <p:spPr>
          <a:xfrm>
            <a:off x="10684693" y="1271871"/>
            <a:ext cx="920783" cy="2616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RF fingers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4B90E05-788F-1D2A-6C6C-7C1B0E717655}"/>
              </a:ext>
            </a:extLst>
          </p:cNvPr>
          <p:cNvCxnSpPr>
            <a:cxnSpLocks/>
          </p:cNvCxnSpPr>
          <p:nvPr/>
        </p:nvCxnSpPr>
        <p:spPr>
          <a:xfrm>
            <a:off x="8249021" y="1312440"/>
            <a:ext cx="2312189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1EE6D682-66A8-0BAF-A7DA-C5C9F8222E7C}"/>
              </a:ext>
            </a:extLst>
          </p:cNvPr>
          <p:cNvSpPr txBox="1"/>
          <p:nvPr/>
        </p:nvSpPr>
        <p:spPr>
          <a:xfrm>
            <a:off x="9215586" y="925006"/>
            <a:ext cx="1228606" cy="2616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Tension spring</a:t>
            </a:r>
          </a:p>
        </p:txBody>
      </p:sp>
      <p:sp>
        <p:nvSpPr>
          <p:cNvPr id="38" name="TextBox 6">
            <a:extLst>
              <a:ext uri="{FF2B5EF4-FFF2-40B4-BE49-F238E27FC236}">
                <a16:creationId xmlns:a16="http://schemas.microsoft.com/office/drawing/2014/main" id="{A17F68E7-6417-AB17-8B49-44BC0B3B3BB7}"/>
              </a:ext>
            </a:extLst>
          </p:cNvPr>
          <p:cNvSpPr txBox="1"/>
          <p:nvPr/>
        </p:nvSpPr>
        <p:spPr>
          <a:xfrm>
            <a:off x="78461" y="537346"/>
            <a:ext cx="73343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2023: Pressure spikes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and impossibility to fill the LHC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Localized heating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on the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tension spring of ID212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18181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42246A8-DD3C-BABE-C798-9E211E9E41D8}"/>
              </a:ext>
            </a:extLst>
          </p:cNvPr>
          <p:cNvSpPr txBox="1"/>
          <p:nvPr/>
        </p:nvSpPr>
        <p:spPr>
          <a:xfrm>
            <a:off x="1630790" y="1197111"/>
            <a:ext cx="2011680" cy="2743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 week downtime for LHC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2" name="Right Brace 41">
            <a:extLst>
              <a:ext uri="{FF2B5EF4-FFF2-40B4-BE49-F238E27FC236}">
                <a16:creationId xmlns:a16="http://schemas.microsoft.com/office/drawing/2014/main" id="{0C146986-DCD4-5D9F-DDA7-171621552F3C}"/>
              </a:ext>
            </a:extLst>
          </p:cNvPr>
          <p:cNvSpPr/>
          <p:nvPr/>
        </p:nvSpPr>
        <p:spPr>
          <a:xfrm rot="5400000">
            <a:off x="2585993" y="-1406825"/>
            <a:ext cx="101275" cy="5051839"/>
          </a:xfrm>
          <a:prstGeom prst="rightBrac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318BD6F-543C-E311-942A-56C2FCF8922B}"/>
              </a:ext>
            </a:extLst>
          </p:cNvPr>
          <p:cNvSpPr txBox="1"/>
          <p:nvPr/>
        </p:nvSpPr>
        <p:spPr>
          <a:xfrm>
            <a:off x="110711" y="1592840"/>
            <a:ext cx="6796639" cy="830997"/>
          </a:xfrm>
          <a:prstGeom prst="rect">
            <a:avLst/>
          </a:prstGeom>
          <a:solidFill>
            <a:srgbClr val="FBD361">
              <a:alpha val="65882"/>
            </a:srgbClr>
          </a:solidFill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Big effort to build an accurate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impedance model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 address the issue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impedance bench measurements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impedance simulations</a:t>
            </a:r>
          </a:p>
        </p:txBody>
      </p:sp>
      <p:pic>
        <p:nvPicPr>
          <p:cNvPr id="30" name="Picture 29" descr="Icon&#10;&#10;Description automatically generated with low confidence">
            <a:extLst>
              <a:ext uri="{FF2B5EF4-FFF2-40B4-BE49-F238E27FC236}">
                <a16:creationId xmlns:a16="http://schemas.microsoft.com/office/drawing/2014/main" id="{779184D9-9CEF-EE6A-04E3-98E1CB3C7B7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30656" y="2117995"/>
            <a:ext cx="288090" cy="266965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A7C40C-6C88-4636-3E2B-DFFB939B9E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A402A435-B27D-46EC-2ECB-1EFB662A6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16</a:t>
            </a:fld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A875A2C-958C-2CB1-7296-823AC67C5681}"/>
              </a:ext>
            </a:extLst>
          </p:cNvPr>
          <p:cNvSpPr/>
          <p:nvPr/>
        </p:nvSpPr>
        <p:spPr>
          <a:xfrm>
            <a:off x="8069943" y="2419431"/>
            <a:ext cx="2693206" cy="1828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2023 JAP talk</a:t>
            </a:r>
            <a:r>
              <a:rPr lang="en-GB" sz="1100" dirty="0">
                <a:solidFill>
                  <a:schemeClr val="tx2"/>
                </a:solidFill>
                <a:latin typeface="Arial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, </a:t>
            </a:r>
            <a:r>
              <a:rPr kumimoji="0" lang="en-GB" sz="11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C.Antuono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&amp; </a:t>
            </a:r>
            <a:r>
              <a:rPr kumimoji="0" lang="en-GB" sz="11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P.Krkotic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96441CB-7D43-CDF8-C44F-B94BD1C9EE5B}"/>
              </a:ext>
            </a:extLst>
          </p:cNvPr>
          <p:cNvSpPr txBox="1"/>
          <p:nvPr/>
        </p:nvSpPr>
        <p:spPr>
          <a:xfrm>
            <a:off x="9658303" y="606840"/>
            <a:ext cx="735352" cy="215444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2"/>
                </a:solidFill>
              </a:rPr>
              <a:t>ID212</a:t>
            </a:r>
            <a:endParaRPr lang="en-GB" sz="1400" b="1" dirty="0">
              <a:solidFill>
                <a:schemeClr val="tx2"/>
              </a:solidFill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4407B6E8-B730-15DB-039B-2917BD50374E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509074" y="2683260"/>
            <a:ext cx="7007669" cy="2951050"/>
          </a:xfrm>
          <a:prstGeom prst="rect">
            <a:avLst/>
          </a:prstGeom>
        </p:spPr>
      </p:pic>
      <p:pic>
        <p:nvPicPr>
          <p:cNvPr id="8" name="Picture 7" descr="A screenshot of a graph&#10;&#10;Description automatically generated">
            <a:extLst>
              <a:ext uri="{FF2B5EF4-FFF2-40B4-BE49-F238E27FC236}">
                <a16:creationId xmlns:a16="http://schemas.microsoft.com/office/drawing/2014/main" id="{C7E1C38B-4FEB-6D8E-D29F-D2D8FACBA9D9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3468" r="5502" b="50254"/>
          <a:stretch/>
        </p:blipFill>
        <p:spPr>
          <a:xfrm>
            <a:off x="8426625" y="2817226"/>
            <a:ext cx="2836158" cy="162044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A686936-24E0-DC12-297C-9A8BCDF1038D}"/>
              </a:ext>
            </a:extLst>
          </p:cNvPr>
          <p:cNvSpPr txBox="1"/>
          <p:nvPr/>
        </p:nvSpPr>
        <p:spPr>
          <a:xfrm>
            <a:off x="4737100" y="5682462"/>
            <a:ext cx="2724150" cy="276999"/>
          </a:xfrm>
          <a:prstGeom prst="rect">
            <a:avLst/>
          </a:prstGeom>
          <a:solidFill>
            <a:srgbClr val="B0F18F"/>
          </a:solidFill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sz="1200" u="sng" dirty="0"/>
              <a:t>Validation of the impedance model</a:t>
            </a:r>
            <a:endParaRPr lang="en-GB" sz="1200" u="sng" dirty="0"/>
          </a:p>
        </p:txBody>
      </p:sp>
      <p:pic>
        <p:nvPicPr>
          <p:cNvPr id="17" name="Picture 16" descr="A screenshot of a graph&#10;&#10;Description automatically generated">
            <a:extLst>
              <a:ext uri="{FF2B5EF4-FFF2-40B4-BE49-F238E27FC236}">
                <a16:creationId xmlns:a16="http://schemas.microsoft.com/office/drawing/2014/main" id="{3946F0FD-E324-06DD-41C8-D14DF2F6739B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50642" r="5502" b="2561"/>
          <a:stretch/>
        </p:blipFill>
        <p:spPr>
          <a:xfrm>
            <a:off x="8426625" y="4563497"/>
            <a:ext cx="2836158" cy="163862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3D4DDF58-DE2F-2324-EAE1-6AEDBDDED23E}"/>
              </a:ext>
            </a:extLst>
          </p:cNvPr>
          <p:cNvSpPr/>
          <p:nvPr/>
        </p:nvSpPr>
        <p:spPr>
          <a:xfrm>
            <a:off x="9622306" y="2828306"/>
            <a:ext cx="181156" cy="981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AB2E864-F02C-1EF4-39FC-335C3B90F48A}"/>
              </a:ext>
            </a:extLst>
          </p:cNvPr>
          <p:cNvSpPr/>
          <p:nvPr/>
        </p:nvSpPr>
        <p:spPr>
          <a:xfrm>
            <a:off x="9595002" y="4563497"/>
            <a:ext cx="146506" cy="981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Arrow: Curved Down 24">
            <a:extLst>
              <a:ext uri="{FF2B5EF4-FFF2-40B4-BE49-F238E27FC236}">
                <a16:creationId xmlns:a16="http://schemas.microsoft.com/office/drawing/2014/main" id="{CB592EA9-8ADA-0680-38FF-4F127664D6A3}"/>
              </a:ext>
            </a:extLst>
          </p:cNvPr>
          <p:cNvSpPr/>
          <p:nvPr/>
        </p:nvSpPr>
        <p:spPr>
          <a:xfrm rot="5400000">
            <a:off x="11223389" y="4279559"/>
            <a:ext cx="495300" cy="268874"/>
          </a:xfrm>
          <a:prstGeom prst="curved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6" name="Arrow: Curved Down 25">
            <a:extLst>
              <a:ext uri="{FF2B5EF4-FFF2-40B4-BE49-F238E27FC236}">
                <a16:creationId xmlns:a16="http://schemas.microsoft.com/office/drawing/2014/main" id="{812C3624-28BE-9433-4632-EBC27CD508AC}"/>
              </a:ext>
            </a:extLst>
          </p:cNvPr>
          <p:cNvSpPr/>
          <p:nvPr/>
        </p:nvSpPr>
        <p:spPr>
          <a:xfrm rot="16200000">
            <a:off x="8001371" y="4235857"/>
            <a:ext cx="495300" cy="268874"/>
          </a:xfrm>
          <a:prstGeom prst="curved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9" name="Arrow: Circular 28">
            <a:extLst>
              <a:ext uri="{FF2B5EF4-FFF2-40B4-BE49-F238E27FC236}">
                <a16:creationId xmlns:a16="http://schemas.microsoft.com/office/drawing/2014/main" id="{2C6391A9-74D6-9B32-F0CF-4E893F9F92D6}"/>
              </a:ext>
            </a:extLst>
          </p:cNvPr>
          <p:cNvSpPr/>
          <p:nvPr/>
        </p:nvSpPr>
        <p:spPr>
          <a:xfrm rot="7133246">
            <a:off x="7586230" y="4881320"/>
            <a:ext cx="692292" cy="1233040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6220816"/>
              <a:gd name="adj5" fmla="val 1250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258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20" grpId="0" animBg="1"/>
      <p:bldP spid="19" grpId="0" animBg="1"/>
      <p:bldP spid="14" grpId="0" animBg="1"/>
      <p:bldP spid="15" grpId="0" animBg="1"/>
      <p:bldP spid="16" grpId="0" animBg="1"/>
      <p:bldP spid="21" grpId="0" animBg="1"/>
      <p:bldP spid="23" grpId="0" animBg="1"/>
      <p:bldP spid="25" grpId="0" animBg="1"/>
      <p:bldP spid="26" grpId="0" animBg="1"/>
      <p:bldP spid="2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A75CCB-1A86-D66A-868E-8F29D688D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11" y="4363"/>
            <a:ext cx="10515600" cy="504976"/>
          </a:xfrm>
        </p:spPr>
        <p:txBody>
          <a:bodyPr>
            <a:normAutofit/>
          </a:bodyPr>
          <a:lstStyle/>
          <a:p>
            <a:r>
              <a:rPr lang="en-US" sz="2800" b="1" dirty="0"/>
              <a:t>LHC vacuum module: impedance understanding</a:t>
            </a:r>
            <a:endParaRPr lang="en-GB" sz="2800" b="1" dirty="0"/>
          </a:p>
        </p:txBody>
      </p:sp>
      <p:pic>
        <p:nvPicPr>
          <p:cNvPr id="5" name="Picture 24" descr="A close up of a metal spring&#10;&#10;Description automatically generated with low confidence">
            <a:extLst>
              <a:ext uri="{FF2B5EF4-FFF2-40B4-BE49-F238E27FC236}">
                <a16:creationId xmlns:a16="http://schemas.microsoft.com/office/drawing/2014/main" id="{114D1081-DC65-B818-D84D-6A5461797F6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85829" y="1345214"/>
            <a:ext cx="884114" cy="955162"/>
          </a:xfrm>
          <a:prstGeom prst="rect">
            <a:avLst/>
          </a:prstGeom>
        </p:spPr>
      </p:pic>
      <p:pic>
        <p:nvPicPr>
          <p:cNvPr id="6" name="Picture 28" descr="A picture containing metalware, screw, indoor, red&#10;&#10;Description automatically generated">
            <a:extLst>
              <a:ext uri="{FF2B5EF4-FFF2-40B4-BE49-F238E27FC236}">
                <a16:creationId xmlns:a16="http://schemas.microsoft.com/office/drawing/2014/main" id="{546019DC-562B-8854-23D4-7D55F047634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7180" b="13114"/>
          <a:stretch/>
        </p:blipFill>
        <p:spPr>
          <a:xfrm>
            <a:off x="7019596" y="645265"/>
            <a:ext cx="1329819" cy="689006"/>
          </a:xfrm>
          <a:prstGeom prst="rect">
            <a:avLst/>
          </a:prstGeom>
        </p:spPr>
      </p:pic>
      <p:pic>
        <p:nvPicPr>
          <p:cNvPr id="7" name="Picture 10" descr="A picture containing metal, engineering, cylinder, pipe&#10;&#10;Description automatically generated">
            <a:extLst>
              <a:ext uri="{FF2B5EF4-FFF2-40B4-BE49-F238E27FC236}">
                <a16:creationId xmlns:a16="http://schemas.microsoft.com/office/drawing/2014/main" id="{EEEE280D-14A3-6B57-C78F-9360A01B3A5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6378" b="18446"/>
          <a:stretch/>
        </p:blipFill>
        <p:spPr>
          <a:xfrm>
            <a:off x="8463709" y="612061"/>
            <a:ext cx="3124541" cy="174590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97221E9-0D3C-BE4B-583F-82DC84B4390E}"/>
              </a:ext>
            </a:extLst>
          </p:cNvPr>
          <p:cNvSpPr txBox="1"/>
          <p:nvPr/>
        </p:nvSpPr>
        <p:spPr>
          <a:xfrm>
            <a:off x="9116488" y="1547325"/>
            <a:ext cx="841512" cy="2616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Pipe tube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43FD273-EBCE-C349-9D4F-ABF0B93514C3}"/>
              </a:ext>
            </a:extLst>
          </p:cNvPr>
          <p:cNvSpPr txBox="1"/>
          <p:nvPr/>
        </p:nvSpPr>
        <p:spPr>
          <a:xfrm>
            <a:off x="10684693" y="1271871"/>
            <a:ext cx="920783" cy="2616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RF fingers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4B90E05-788F-1D2A-6C6C-7C1B0E717655}"/>
              </a:ext>
            </a:extLst>
          </p:cNvPr>
          <p:cNvCxnSpPr>
            <a:cxnSpLocks/>
          </p:cNvCxnSpPr>
          <p:nvPr/>
        </p:nvCxnSpPr>
        <p:spPr>
          <a:xfrm>
            <a:off x="8386935" y="1300751"/>
            <a:ext cx="2156180" cy="1503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1EE6D682-66A8-0BAF-A7DA-C5C9F8222E7C}"/>
              </a:ext>
            </a:extLst>
          </p:cNvPr>
          <p:cNvSpPr txBox="1"/>
          <p:nvPr/>
        </p:nvSpPr>
        <p:spPr>
          <a:xfrm>
            <a:off x="9215586" y="925006"/>
            <a:ext cx="1228606" cy="2616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Tension spring</a:t>
            </a:r>
          </a:p>
        </p:txBody>
      </p:sp>
      <p:pic>
        <p:nvPicPr>
          <p:cNvPr id="22" name="Picture 36" descr="A computer generated image of a cylindrical object&#10;&#10;Description automatically generated">
            <a:extLst>
              <a:ext uri="{FF2B5EF4-FFF2-40B4-BE49-F238E27FC236}">
                <a16:creationId xmlns:a16="http://schemas.microsoft.com/office/drawing/2014/main" id="{0AE8339C-1CC1-C1C8-0424-0AA9AC99261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952" t="3374" b="2385"/>
          <a:stretch/>
        </p:blipFill>
        <p:spPr>
          <a:xfrm>
            <a:off x="1095082" y="3806885"/>
            <a:ext cx="3758623" cy="2321333"/>
          </a:xfrm>
          <a:prstGeom prst="rect">
            <a:avLst/>
          </a:prstGeom>
        </p:spPr>
      </p:pic>
      <p:sp>
        <p:nvSpPr>
          <p:cNvPr id="24" name="TextBox 35">
            <a:extLst>
              <a:ext uri="{FF2B5EF4-FFF2-40B4-BE49-F238E27FC236}">
                <a16:creationId xmlns:a16="http://schemas.microsoft.com/office/drawing/2014/main" id="{79B0C2AA-3478-390F-643E-EFFEFA034632}"/>
              </a:ext>
            </a:extLst>
          </p:cNvPr>
          <p:cNvSpPr txBox="1"/>
          <p:nvPr/>
        </p:nvSpPr>
        <p:spPr>
          <a:xfrm>
            <a:off x="7697226" y="3143282"/>
            <a:ext cx="3396393" cy="95410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0" tIns="0" rIns="0" bIns="0" rtlCol="0" anchor="t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b="1" dirty="0">
                <a:solidFill>
                  <a:srgbClr val="FF7C80"/>
                </a:solidFill>
                <a:latin typeface="Arial"/>
              </a:rPr>
              <a:t>two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7C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beams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 offset</a:t>
            </a:r>
            <a:endParaRPr lang="en-US" sz="1600" dirty="0">
              <a:latin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non ideal contact fingers/tube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" name="TextBox 6">
            <a:extLst>
              <a:ext uri="{FF2B5EF4-FFF2-40B4-BE49-F238E27FC236}">
                <a16:creationId xmlns:a16="http://schemas.microsoft.com/office/drawing/2014/main" id="{A17F68E7-6417-AB17-8B49-44BC0B3B3BB7}"/>
              </a:ext>
            </a:extLst>
          </p:cNvPr>
          <p:cNvSpPr txBox="1"/>
          <p:nvPr/>
        </p:nvSpPr>
        <p:spPr>
          <a:xfrm>
            <a:off x="78461" y="537346"/>
            <a:ext cx="73343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2023: Pressure spikes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and impossibility to fill the LHC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Localized heating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on the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tension spring of ID212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18181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TextBox 35">
            <a:extLst>
              <a:ext uri="{FF2B5EF4-FFF2-40B4-BE49-F238E27FC236}">
                <a16:creationId xmlns:a16="http://schemas.microsoft.com/office/drawing/2014/main" id="{16F2C7EB-CE61-1FB6-8262-B8018D3FE945}"/>
              </a:ext>
            </a:extLst>
          </p:cNvPr>
          <p:cNvSpPr txBox="1"/>
          <p:nvPr/>
        </p:nvSpPr>
        <p:spPr>
          <a:xfrm>
            <a:off x="497025" y="3010421"/>
            <a:ext cx="5067262" cy="738664"/>
          </a:xfrm>
          <a:prstGeom prst="rect">
            <a:avLst/>
          </a:prstGeom>
          <a:solidFill>
            <a:srgbClr val="DCEAF7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Impedance studies revealed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EM field leakage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inducing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localized heating on the spring compatible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with the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spring breakage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375093D-DA53-62A1-0642-50B038948DC9}"/>
              </a:ext>
            </a:extLst>
          </p:cNvPr>
          <p:cNvCxnSpPr>
            <a:cxnSpLocks/>
          </p:cNvCxnSpPr>
          <p:nvPr/>
        </p:nvCxnSpPr>
        <p:spPr>
          <a:xfrm>
            <a:off x="1704472" y="4250701"/>
            <a:ext cx="2287465" cy="676727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4641F05E-996A-FDED-8F4A-0AE775110BA5}"/>
              </a:ext>
            </a:extLst>
          </p:cNvPr>
          <p:cNvSpPr txBox="1"/>
          <p:nvPr/>
        </p:nvSpPr>
        <p:spPr>
          <a:xfrm>
            <a:off x="3623860" y="4967641"/>
            <a:ext cx="507607" cy="1846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6E24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6E246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D973925-A07C-3CB4-6458-80AA41C0DC9E}"/>
              </a:ext>
            </a:extLst>
          </p:cNvPr>
          <p:cNvSpPr txBox="1"/>
          <p:nvPr/>
        </p:nvSpPr>
        <p:spPr>
          <a:xfrm>
            <a:off x="5891536" y="3169861"/>
            <a:ext cx="1280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 presence of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7BC02F8D-F97F-C5D3-3906-56158DD82682}"/>
              </a:ext>
            </a:extLst>
          </p:cNvPr>
          <p:cNvCxnSpPr>
            <a:cxnSpLocks/>
          </p:cNvCxnSpPr>
          <p:nvPr/>
        </p:nvCxnSpPr>
        <p:spPr>
          <a:xfrm>
            <a:off x="5927254" y="3457120"/>
            <a:ext cx="128578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066F9522-4508-AF0C-DB5C-4099F05D2923}"/>
                  </a:ext>
                </a:extLst>
              </p:cNvPr>
              <p:cNvSpPr txBox="1"/>
              <p:nvPr/>
            </p:nvSpPr>
            <p:spPr>
              <a:xfrm>
                <a:off x="6869405" y="5072327"/>
                <a:ext cx="3955349" cy="584775"/>
              </a:xfrm>
              <a:prstGeom prst="rect">
                <a:avLst/>
              </a:prstGeom>
              <a:solidFill>
                <a:srgbClr val="FF9999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Intensity limitation </a:t>
                </a:r>
                <a:r>
                  <a:rPr lang="en-US" sz="1600" b="1" dirty="0">
                    <a:solidFill>
                      <a:srgbClr val="0033A0"/>
                    </a:solidFill>
                    <a:latin typeface="Arial"/>
                  </a:rPr>
                  <a:t>set at</a:t>
                </a: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en-GB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1.6 </a:t>
                </a:r>
                <a14:m>
                  <m:oMath xmlns:m="http://schemas.openxmlformats.org/officeDocument/2006/math">
                    <m:r>
                      <a:rPr kumimoji="0" lang="de-DE" sz="16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⋅</m:t>
                    </m:r>
                  </m:oMath>
                </a14:m>
                <a:r>
                  <a:rPr kumimoji="0" lang="en-GB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10</a:t>
                </a:r>
                <a:r>
                  <a:rPr kumimoji="0" lang="en-GB" sz="1600" b="1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11 </a:t>
                </a:r>
                <a:r>
                  <a:rPr kumimoji="0" lang="en-GB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p/b for 2024 (by CERN management)</a:t>
                </a:r>
                <a:endPara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066F9522-4508-AF0C-DB5C-4099F05D29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9405" y="5072327"/>
                <a:ext cx="3955349" cy="584775"/>
              </a:xfrm>
              <a:prstGeom prst="rect">
                <a:avLst/>
              </a:prstGeom>
              <a:blipFill>
                <a:blip r:embed="rId7"/>
                <a:stretch>
                  <a:fillRect l="-924" t="-3125" b="-1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Arrow: Down 34">
            <a:extLst>
              <a:ext uri="{FF2B5EF4-FFF2-40B4-BE49-F238E27FC236}">
                <a16:creationId xmlns:a16="http://schemas.microsoft.com/office/drawing/2014/main" id="{7E163832-CC96-2407-D28E-64F92BDB58C7}"/>
              </a:ext>
            </a:extLst>
          </p:cNvPr>
          <p:cNvSpPr/>
          <p:nvPr/>
        </p:nvSpPr>
        <p:spPr>
          <a:xfrm>
            <a:off x="8815549" y="4578339"/>
            <a:ext cx="156631" cy="424191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42246A8-DD3C-BABE-C798-9E211E9E41D8}"/>
              </a:ext>
            </a:extLst>
          </p:cNvPr>
          <p:cNvSpPr txBox="1"/>
          <p:nvPr/>
        </p:nvSpPr>
        <p:spPr>
          <a:xfrm>
            <a:off x="1630790" y="1197111"/>
            <a:ext cx="2011680" cy="2743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 week downtime for LHC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2" name="Right Brace 41">
            <a:extLst>
              <a:ext uri="{FF2B5EF4-FFF2-40B4-BE49-F238E27FC236}">
                <a16:creationId xmlns:a16="http://schemas.microsoft.com/office/drawing/2014/main" id="{0C146986-DCD4-5D9F-DDA7-171621552F3C}"/>
              </a:ext>
            </a:extLst>
          </p:cNvPr>
          <p:cNvSpPr/>
          <p:nvPr/>
        </p:nvSpPr>
        <p:spPr>
          <a:xfrm rot="5400000">
            <a:off x="2585993" y="-1406825"/>
            <a:ext cx="101275" cy="5051839"/>
          </a:xfrm>
          <a:prstGeom prst="rightBrac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318BD6F-543C-E311-942A-56C2FCF8922B}"/>
              </a:ext>
            </a:extLst>
          </p:cNvPr>
          <p:cNvSpPr txBox="1"/>
          <p:nvPr/>
        </p:nvSpPr>
        <p:spPr>
          <a:xfrm>
            <a:off x="110711" y="1592840"/>
            <a:ext cx="6796639" cy="1077218"/>
          </a:xfrm>
          <a:prstGeom prst="rect">
            <a:avLst/>
          </a:prstGeom>
          <a:solidFill>
            <a:srgbClr val="FBD361">
              <a:alpha val="65882"/>
            </a:srgb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Big effort to build an accurate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impedance model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 address the issue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impedance bench measurements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impedance simulations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Analytical computations using </a:t>
            </a:r>
            <a:r>
              <a:rPr lang="en-GB" sz="1600" b="1" dirty="0">
                <a:solidFill>
                  <a:schemeClr val="tx2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BIHC</a:t>
            </a:r>
            <a:r>
              <a:rPr lang="en-GB" sz="1600" b="1">
                <a:solidFill>
                  <a:schemeClr val="accent5"/>
                </a:solidFill>
              </a:rPr>
              <a:t>*</a:t>
            </a:r>
            <a:endParaRPr lang="en-GB" sz="1600" b="1" i="0" u="none" strike="noStrike" kern="1200" cap="none" spc="0" normalizeH="0" baseline="0" noProof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8" name="Arrow: Left-Right 27">
            <a:extLst>
              <a:ext uri="{FF2B5EF4-FFF2-40B4-BE49-F238E27FC236}">
                <a16:creationId xmlns:a16="http://schemas.microsoft.com/office/drawing/2014/main" id="{1CBDEB83-5325-7194-DC10-2B2CBAC34331}"/>
              </a:ext>
            </a:extLst>
          </p:cNvPr>
          <p:cNvSpPr/>
          <p:nvPr/>
        </p:nvSpPr>
        <p:spPr>
          <a:xfrm rot="5400000">
            <a:off x="2915109" y="2732333"/>
            <a:ext cx="304801" cy="186230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0" name="Picture 29" descr="Icon&#10;&#10;Description automatically generated with low confidence">
            <a:extLst>
              <a:ext uri="{FF2B5EF4-FFF2-40B4-BE49-F238E27FC236}">
                <a16:creationId xmlns:a16="http://schemas.microsoft.com/office/drawing/2014/main" id="{779184D9-9CEF-EE6A-04E3-98E1CB3C7B7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30656" y="2117995"/>
            <a:ext cx="288090" cy="266965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A7C40C-6C88-4636-3E2B-DFFB939B9E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A402A435-B27D-46EC-2ECB-1EFB662A6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17</a:t>
            </a:fld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A875A2C-958C-2CB1-7296-823AC67C5681}"/>
              </a:ext>
            </a:extLst>
          </p:cNvPr>
          <p:cNvSpPr/>
          <p:nvPr/>
        </p:nvSpPr>
        <p:spPr>
          <a:xfrm>
            <a:off x="7695628" y="2392695"/>
            <a:ext cx="3361626" cy="27645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2023 JAP talk</a:t>
            </a:r>
            <a:r>
              <a:rPr lang="en-GB" sz="1400" dirty="0">
                <a:solidFill>
                  <a:schemeClr val="tx2"/>
                </a:solidFill>
                <a:latin typeface="Arial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,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C.Antuono &amp; P.Krkotic</a:t>
            </a:r>
            <a:endParaRPr lang="en-GB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96441CB-7D43-CDF8-C44F-B94BD1C9EE5B}"/>
              </a:ext>
            </a:extLst>
          </p:cNvPr>
          <p:cNvSpPr txBox="1"/>
          <p:nvPr/>
        </p:nvSpPr>
        <p:spPr>
          <a:xfrm>
            <a:off x="9805626" y="606298"/>
            <a:ext cx="475158" cy="184666"/>
          </a:xfrm>
          <a:prstGeom prst="rect">
            <a:avLst/>
          </a:prstGeom>
          <a:solidFill>
            <a:srgbClr val="EDEDED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2"/>
                </a:solidFill>
              </a:rPr>
              <a:t>ID212</a:t>
            </a:r>
            <a:endParaRPr lang="en-GB" sz="1200" b="1" dirty="0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F4759CF-88DE-B506-71FA-87CA3C964539}"/>
              </a:ext>
            </a:extLst>
          </p:cNvPr>
          <p:cNvSpPr txBox="1"/>
          <p:nvPr/>
        </p:nvSpPr>
        <p:spPr>
          <a:xfrm>
            <a:off x="395193" y="6175375"/>
            <a:ext cx="4489823" cy="18466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100" b="1" dirty="0">
                <a:solidFill>
                  <a:schemeClr val="accent5"/>
                </a:solidFill>
                <a:cs typeface="Arial"/>
              </a:rPr>
              <a:t>*</a:t>
            </a:r>
            <a:r>
              <a:rPr lang="en-GB" sz="1200" b="1" dirty="0">
                <a:solidFill>
                  <a:schemeClr val="accent5"/>
                </a:solidFill>
                <a:cs typeface="Arial"/>
              </a:rPr>
              <a:t> </a:t>
            </a:r>
            <a:r>
              <a:rPr lang="en-GB" sz="900" b="1" dirty="0">
                <a:solidFill>
                  <a:schemeClr val="tx2"/>
                </a:solidFill>
                <a:cs typeface="Arial"/>
              </a:rPr>
              <a:t>https://github.com/ImpedanCEI/BIHC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90FACD6-EB6B-A512-BF54-A3B3A5590441}"/>
              </a:ext>
            </a:extLst>
          </p:cNvPr>
          <p:cNvSpPr txBox="1"/>
          <p:nvPr/>
        </p:nvSpPr>
        <p:spPr>
          <a:xfrm>
            <a:off x="3462243" y="3908424"/>
            <a:ext cx="1346573" cy="12311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800" dirty="0">
                <a:solidFill>
                  <a:schemeClr val="bg1"/>
                </a:solidFill>
                <a:cs typeface="Arial"/>
              </a:rPr>
              <a:t>3D plot generated with </a:t>
            </a:r>
            <a:r>
              <a:rPr lang="en-GB" sz="800" dirty="0">
                <a:solidFill>
                  <a:schemeClr val="accent5">
                    <a:lumMod val="20000"/>
                    <a:lumOff val="80000"/>
                  </a:schemeClr>
                </a:solidFill>
                <a:cs typeface="Arial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wakis</a:t>
            </a:r>
            <a:endParaRPr lang="en-GB" sz="800">
              <a:solidFill>
                <a:schemeClr val="accent5">
                  <a:lumMod val="20000"/>
                  <a:lumOff val="80000"/>
                </a:schemeClr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52754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11" grpId="0" animBg="1"/>
      <p:bldP spid="34" grpId="0" animBg="1"/>
      <p:bldP spid="49" grpId="0"/>
      <p:bldP spid="60" grpId="0" animBg="1"/>
      <p:bldP spid="35" grpId="0" animBg="1"/>
      <p:bldP spid="28" grpId="0" animBg="1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A75CCB-1A86-D66A-868E-8F29D688D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11" y="4363"/>
            <a:ext cx="10515600" cy="502550"/>
          </a:xfrm>
        </p:spPr>
        <p:txBody>
          <a:bodyPr>
            <a:normAutofit/>
          </a:bodyPr>
          <a:lstStyle/>
          <a:p>
            <a:r>
              <a:rPr lang="en-US" sz="2800" b="1" dirty="0"/>
              <a:t>LHC vacuum module in 2024 Run</a:t>
            </a:r>
            <a:endParaRPr lang="en-GB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FD6F8BD7-CF58-F875-DE9B-619A8D648DD4}"/>
                  </a:ext>
                </a:extLst>
              </p:cNvPr>
              <p:cNvSpPr txBox="1"/>
              <p:nvPr/>
            </p:nvSpPr>
            <p:spPr>
              <a:xfrm>
                <a:off x="3444311" y="4380103"/>
                <a:ext cx="2938147" cy="307777"/>
              </a:xfrm>
              <a:prstGeom prst="rect">
                <a:avLst/>
              </a:prstGeom>
              <a:solidFill>
                <a:srgbClr val="FF9999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Intensity limitation </a:t>
                </a:r>
                <a:r>
                  <a:rPr kumimoji="0" lang="en-GB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1.6 </a:t>
                </a:r>
                <a14:m>
                  <m:oMath xmlns:m="http://schemas.openxmlformats.org/officeDocument/2006/math">
                    <m:r>
                      <a:rPr kumimoji="0" lang="de-DE" sz="14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⋅</m:t>
                    </m:r>
                  </m:oMath>
                </a14:m>
                <a:r>
                  <a:rPr kumimoji="0" lang="en-GB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10</a:t>
                </a:r>
                <a:r>
                  <a:rPr kumimoji="0" lang="en-GB" sz="1400" b="1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11 </a:t>
                </a:r>
                <a:r>
                  <a:rPr kumimoji="0" lang="en-GB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p/b</a:t>
                </a:r>
                <a:endPara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FD6F8BD7-CF58-F875-DE9B-619A8D648D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4311" y="4380103"/>
                <a:ext cx="2938147" cy="307777"/>
              </a:xfrm>
              <a:prstGeom prst="rect">
                <a:avLst/>
              </a:prstGeom>
              <a:blipFill>
                <a:blip r:embed="rId3"/>
                <a:stretch>
                  <a:fillRect l="-622" t="-4000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TextBox 6">
            <a:extLst>
              <a:ext uri="{FF2B5EF4-FFF2-40B4-BE49-F238E27FC236}">
                <a16:creationId xmlns:a16="http://schemas.microsoft.com/office/drawing/2014/main" id="{C33CC436-5E05-4122-7AE0-1759D8767C1F}"/>
              </a:ext>
            </a:extLst>
          </p:cNvPr>
          <p:cNvSpPr txBox="1"/>
          <p:nvPr/>
        </p:nvSpPr>
        <p:spPr>
          <a:xfrm>
            <a:off x="84072" y="652434"/>
            <a:ext cx="742794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Mitigation strategy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:</a:t>
            </a:r>
          </a:p>
          <a:p>
            <a:pPr marR="0" lvl="1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1.   Beam operation in 2024: </a:t>
            </a: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intensity limitation at 1.6e11 p/b </a:t>
            </a: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interlock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bunch length lower than 1.2 ns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(never reached, more on A.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Calia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talk</a:t>
            </a:r>
            <a:r>
              <a:rPr lang="en-GB" sz="1400" dirty="0">
                <a:solidFill>
                  <a:srgbClr val="0033A0"/>
                </a:solidFill>
                <a:latin typeface="Arial"/>
              </a:rPr>
              <a:t>)</a:t>
            </a:r>
          </a:p>
        </p:txBody>
      </p:sp>
      <p:pic>
        <p:nvPicPr>
          <p:cNvPr id="12" name="Picture 20" descr="A yellow and black cylindrical object&#10;&#10;Description automatically generated">
            <a:extLst>
              <a:ext uri="{FF2B5EF4-FFF2-40B4-BE49-F238E27FC236}">
                <a16:creationId xmlns:a16="http://schemas.microsoft.com/office/drawing/2014/main" id="{356DC03F-A0C8-C0C4-53B0-9EF456B1B4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7657" y="528919"/>
            <a:ext cx="1999010" cy="1499257"/>
          </a:xfrm>
          <a:prstGeom prst="rect">
            <a:avLst/>
          </a:prstGeom>
        </p:spPr>
      </p:pic>
      <p:pic>
        <p:nvPicPr>
          <p:cNvPr id="14" name="Picture 20">
            <a:extLst>
              <a:ext uri="{FF2B5EF4-FFF2-40B4-BE49-F238E27FC236}">
                <a16:creationId xmlns:a16="http://schemas.microsoft.com/office/drawing/2014/main" id="{B0863C85-C743-1F23-0A42-DD651D87815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9716722" y="528919"/>
            <a:ext cx="1999010" cy="149925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55040C8-F29F-3A7B-6CE6-CC9C8F360D20}"/>
              </a:ext>
            </a:extLst>
          </p:cNvPr>
          <p:cNvSpPr txBox="1"/>
          <p:nvPr/>
        </p:nvSpPr>
        <p:spPr>
          <a:xfrm>
            <a:off x="7691042" y="315324"/>
            <a:ext cx="2472517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Deformable RF fingers (DRF)</a:t>
            </a:r>
            <a:endParaRPr kumimoji="0" lang="en-GB" sz="10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1EB69AD-0648-0C59-E1A2-FCC360878AEF}"/>
              </a:ext>
            </a:extLst>
          </p:cNvPr>
          <p:cNvSpPr txBox="1"/>
          <p:nvPr/>
        </p:nvSpPr>
        <p:spPr>
          <a:xfrm>
            <a:off x="9606474" y="334463"/>
            <a:ext cx="220560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Optimized unshielded bellows</a:t>
            </a:r>
            <a:endParaRPr kumimoji="0" lang="en-GB" sz="10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B27C8C-93B0-7674-EA94-5098AB8670A3}"/>
              </a:ext>
            </a:extLst>
          </p:cNvPr>
          <p:cNvSpPr txBox="1"/>
          <p:nvPr/>
        </p:nvSpPr>
        <p:spPr>
          <a:xfrm>
            <a:off x="3516384" y="4995034"/>
            <a:ext cx="2794000" cy="523220"/>
          </a:xfrm>
          <a:prstGeom prst="rect">
            <a:avLst/>
          </a:prstGeom>
          <a:solidFill>
            <a:srgbClr val="26EE2B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 pressure spikes or failure detected in 2024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9" name="Picture 38" descr="A graph with a red line&#10;&#10;Description automatically generated">
            <a:extLst>
              <a:ext uri="{FF2B5EF4-FFF2-40B4-BE49-F238E27FC236}">
                <a16:creationId xmlns:a16="http://schemas.microsoft.com/office/drawing/2014/main" id="{406A9C31-4C55-3D9C-8617-B49F50C2D8D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48" r="7869"/>
          <a:stretch/>
        </p:blipFill>
        <p:spPr>
          <a:xfrm>
            <a:off x="6686550" y="2286000"/>
            <a:ext cx="5079719" cy="3926419"/>
          </a:xfrm>
          <a:prstGeom prst="rect">
            <a:avLst/>
          </a:prstGeom>
        </p:spPr>
      </p:pic>
      <p:sp>
        <p:nvSpPr>
          <p:cNvPr id="46" name="Star: 5 Points 45">
            <a:extLst>
              <a:ext uri="{FF2B5EF4-FFF2-40B4-BE49-F238E27FC236}">
                <a16:creationId xmlns:a16="http://schemas.microsoft.com/office/drawing/2014/main" id="{99822F22-D054-981C-ED2A-97F05D3E2CA2}"/>
              </a:ext>
            </a:extLst>
          </p:cNvPr>
          <p:cNvSpPr/>
          <p:nvPr/>
        </p:nvSpPr>
        <p:spPr>
          <a:xfrm>
            <a:off x="8084813" y="4533992"/>
            <a:ext cx="182887" cy="171358"/>
          </a:xfrm>
          <a:prstGeom prst="star5">
            <a:avLst/>
          </a:prstGeom>
          <a:solidFill>
            <a:srgbClr val="11E31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BD30C38-A1EA-C626-449A-BC5E5D89D2EE}"/>
              </a:ext>
            </a:extLst>
          </p:cNvPr>
          <p:cNvSpPr/>
          <p:nvPr/>
        </p:nvSpPr>
        <p:spPr>
          <a:xfrm>
            <a:off x="8084813" y="1916850"/>
            <a:ext cx="3202977" cy="2460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More</a:t>
            </a:r>
            <a:r>
              <a:rPr kumimoji="0" lang="en-US" sz="1000" b="0" i="0" u="none" strike="noStrike" kern="1200" cap="none" spc="0" normalizeH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at the 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7"/>
              </a:rPr>
              <a:t>2023 JAP talk-</a:t>
            </a:r>
            <a:r>
              <a:rPr kumimoji="0" lang="en-GB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7"/>
              </a:rPr>
              <a:t>C.Antuono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7"/>
              </a:rPr>
              <a:t> and </a:t>
            </a:r>
            <a:r>
              <a:rPr kumimoji="0" lang="en-GB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7"/>
              </a:rPr>
              <a:t>P.Krkotic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BEEC9F2-B526-6CD7-AB95-E78550029393}"/>
              </a:ext>
            </a:extLst>
          </p:cNvPr>
          <p:cNvSpPr txBox="1"/>
          <p:nvPr/>
        </p:nvSpPr>
        <p:spPr>
          <a:xfrm>
            <a:off x="6903102" y="4521291"/>
            <a:ext cx="60891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2358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455EAAA-2746-D821-6A72-237640633428}"/>
              </a:ext>
            </a:extLst>
          </p:cNvPr>
          <p:cNvCxnSpPr>
            <a:cxnSpLocks/>
          </p:cNvCxnSpPr>
          <p:nvPr/>
        </p:nvCxnSpPr>
        <p:spPr>
          <a:xfrm>
            <a:off x="7398823" y="4635592"/>
            <a:ext cx="970477" cy="8810"/>
          </a:xfrm>
          <a:prstGeom prst="line">
            <a:avLst/>
          </a:prstGeom>
          <a:ln w="1905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5F237F7-0BC8-8E75-90F1-02E49464F2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32B1D439-FB63-5D69-28EF-09CDD45FD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18</a:t>
            </a:fld>
            <a:endParaRPr lang="en-GB"/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367A02C6-0612-710E-08A6-1184A595166F}"/>
              </a:ext>
            </a:extLst>
          </p:cNvPr>
          <p:cNvGraphicFramePr>
            <a:graphicFrameLocks noGrp="1"/>
          </p:cNvGraphicFramePr>
          <p:nvPr/>
        </p:nvGraphicFramePr>
        <p:xfrm>
          <a:off x="533694" y="3081053"/>
          <a:ext cx="2811734" cy="17931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5867">
                  <a:extLst>
                    <a:ext uri="{9D8B030D-6E8A-4147-A177-3AD203B41FA5}">
                      <a16:colId xmlns:a16="http://schemas.microsoft.com/office/drawing/2014/main" val="2615158115"/>
                    </a:ext>
                  </a:extLst>
                </a:gridCol>
                <a:gridCol w="1405867">
                  <a:extLst>
                    <a:ext uri="{9D8B030D-6E8A-4147-A177-3AD203B41FA5}">
                      <a16:colId xmlns:a16="http://schemas.microsoft.com/office/drawing/2014/main" val="564452458"/>
                    </a:ext>
                  </a:extLst>
                </a:gridCol>
              </a:tblGrid>
              <a:tr h="805699">
                <a:tc>
                  <a:txBody>
                    <a:bodyPr/>
                    <a:lstStyle/>
                    <a:p>
                      <a:r>
                        <a:rPr lang="en-US" dirty="0"/>
                        <a:t>Year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Numbers of . ID212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8405104"/>
                  </a:ext>
                </a:extLst>
              </a:tr>
              <a:tr h="493714">
                <a:tc>
                  <a:txBody>
                    <a:bodyPr/>
                    <a:lstStyle/>
                    <a:p>
                      <a:r>
                        <a:rPr lang="en-US" b="1" dirty="0"/>
                        <a:t>2023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3382504"/>
                  </a:ext>
                </a:extLst>
              </a:tr>
              <a:tr h="493714">
                <a:tc>
                  <a:txBody>
                    <a:bodyPr/>
                    <a:lstStyle/>
                    <a:p>
                      <a:r>
                        <a:rPr lang="en-US" b="1" dirty="0"/>
                        <a:t>2024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2206526"/>
                  </a:ext>
                </a:extLst>
              </a:tr>
            </a:tbl>
          </a:graphicData>
        </a:graphic>
      </p:graphicFrame>
      <p:sp>
        <p:nvSpPr>
          <p:cNvPr id="5" name="TextBox 6">
            <a:extLst>
              <a:ext uri="{FF2B5EF4-FFF2-40B4-BE49-F238E27FC236}">
                <a16:creationId xmlns:a16="http://schemas.microsoft.com/office/drawing/2014/main" id="{5532B7C9-4E4A-C94C-5CAB-76049892DD75}"/>
              </a:ext>
            </a:extLst>
          </p:cNvPr>
          <p:cNvSpPr txBox="1"/>
          <p:nvPr/>
        </p:nvSpPr>
        <p:spPr>
          <a:xfrm>
            <a:off x="2166682" y="1847997"/>
            <a:ext cx="406526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defRPr/>
            </a:pP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18181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indent="-342900">
              <a:buAutoNum type="arabicPeriod" startAt="2"/>
              <a:defRPr/>
            </a:pPr>
            <a:r>
              <a:rPr lang="en-GB" sz="1400" b="1" dirty="0">
                <a:solidFill>
                  <a:srgbClr val="0033A0"/>
                </a:solidFill>
              </a:rPr>
              <a:t>Replace/transform ID212 </a:t>
            </a:r>
            <a:r>
              <a:rPr lang="en-GB" sz="1400" b="1" dirty="0" err="1">
                <a:solidFill>
                  <a:srgbClr val="0033A0"/>
                </a:solidFill>
              </a:rPr>
              <a:t>spring+fingers</a:t>
            </a:r>
            <a:r>
              <a:rPr lang="en-GB" sz="1400" b="1" dirty="0">
                <a:solidFill>
                  <a:srgbClr val="0033A0"/>
                </a:solidFill>
              </a:rPr>
              <a:t> </a:t>
            </a:r>
          </a:p>
          <a:p>
            <a:pPr>
              <a:defRPr/>
            </a:pPr>
            <a:r>
              <a:rPr lang="en-GB" sz="1400" dirty="0">
                <a:solidFill>
                  <a:srgbClr val="0033A0"/>
                </a:solidFill>
              </a:rPr>
              <a:t>with </a:t>
            </a:r>
            <a:r>
              <a:rPr lang="en-GB" sz="1400" b="1" dirty="0">
                <a:solidFill>
                  <a:srgbClr val="0033A0"/>
                </a:solidFill>
              </a:rPr>
              <a:t>newly designed </a:t>
            </a:r>
            <a:r>
              <a:rPr lang="en-GB" sz="1400" dirty="0">
                <a:solidFill>
                  <a:srgbClr val="0033A0"/>
                </a:solidFill>
              </a:rPr>
              <a:t>modules wherever it is possible 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18181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6" name="Connector: Elbow 15">
            <a:extLst>
              <a:ext uri="{FF2B5EF4-FFF2-40B4-BE49-F238E27FC236}">
                <a16:creationId xmlns:a16="http://schemas.microsoft.com/office/drawing/2014/main" id="{967E8DCF-0478-0B04-05E4-648031270812}"/>
              </a:ext>
            </a:extLst>
          </p:cNvPr>
          <p:cNvCxnSpPr>
            <a:cxnSpLocks/>
          </p:cNvCxnSpPr>
          <p:nvPr/>
        </p:nvCxnSpPr>
        <p:spPr>
          <a:xfrm flipV="1">
            <a:off x="3365875" y="1733550"/>
            <a:ext cx="3880526" cy="2227619"/>
          </a:xfrm>
          <a:prstGeom prst="bentConnector3">
            <a:avLst>
              <a:gd name="adj1" fmla="val 77655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A0F2A90B-B7CE-BC6E-B196-AD6C515036FC}"/>
              </a:ext>
            </a:extLst>
          </p:cNvPr>
          <p:cNvSpPr/>
          <p:nvPr/>
        </p:nvSpPr>
        <p:spPr>
          <a:xfrm>
            <a:off x="455258" y="4388193"/>
            <a:ext cx="2910617" cy="8684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165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15" grpId="0"/>
      <p:bldP spid="17" grpId="0"/>
      <p:bldP spid="3" grpId="0" animBg="1"/>
      <p:bldP spid="46" grpId="0" animBg="1"/>
      <p:bldP spid="4" grpId="0" animBg="1"/>
      <p:bldP spid="10" grpId="0"/>
      <p:bldP spid="5" grpId="0"/>
      <p:bldP spid="2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A75CCB-1A86-D66A-868E-8F29D688D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11" y="4363"/>
            <a:ext cx="10515600" cy="502550"/>
          </a:xfrm>
        </p:spPr>
        <p:txBody>
          <a:bodyPr>
            <a:normAutofit/>
          </a:bodyPr>
          <a:lstStyle/>
          <a:p>
            <a:r>
              <a:rPr lang="en-US" sz="2800" b="1" dirty="0"/>
              <a:t>LHC vacuum module in 2025 Run</a:t>
            </a:r>
            <a:endParaRPr lang="en-GB" sz="2800" b="1" dirty="0"/>
          </a:p>
        </p:txBody>
      </p:sp>
      <p:pic>
        <p:nvPicPr>
          <p:cNvPr id="39" name="Picture 38" descr="A graph with a red line&#10;&#10;Description automatically generated">
            <a:extLst>
              <a:ext uri="{FF2B5EF4-FFF2-40B4-BE49-F238E27FC236}">
                <a16:creationId xmlns:a16="http://schemas.microsoft.com/office/drawing/2014/main" id="{406A9C31-4C55-3D9C-8617-B49F50C2D8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48" r="7869"/>
          <a:stretch/>
        </p:blipFill>
        <p:spPr>
          <a:xfrm>
            <a:off x="6686550" y="2286000"/>
            <a:ext cx="5079719" cy="3926419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5F237F7-0BC8-8E75-90F1-02E49464F2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32B1D439-FB63-5D69-28EF-09CDD45FD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19</a:t>
            </a:fld>
            <a:endParaRPr lang="en-GB"/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367A02C6-0612-710E-08A6-1184A595166F}"/>
              </a:ext>
            </a:extLst>
          </p:cNvPr>
          <p:cNvGraphicFramePr>
            <a:graphicFrameLocks noGrp="1"/>
          </p:cNvGraphicFramePr>
          <p:nvPr/>
        </p:nvGraphicFramePr>
        <p:xfrm>
          <a:off x="533694" y="3081053"/>
          <a:ext cx="2811734" cy="22868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5867">
                  <a:extLst>
                    <a:ext uri="{9D8B030D-6E8A-4147-A177-3AD203B41FA5}">
                      <a16:colId xmlns:a16="http://schemas.microsoft.com/office/drawing/2014/main" val="2615158115"/>
                    </a:ext>
                  </a:extLst>
                </a:gridCol>
                <a:gridCol w="1405867">
                  <a:extLst>
                    <a:ext uri="{9D8B030D-6E8A-4147-A177-3AD203B41FA5}">
                      <a16:colId xmlns:a16="http://schemas.microsoft.com/office/drawing/2014/main" val="564452458"/>
                    </a:ext>
                  </a:extLst>
                </a:gridCol>
              </a:tblGrid>
              <a:tr h="805699">
                <a:tc>
                  <a:txBody>
                    <a:bodyPr/>
                    <a:lstStyle/>
                    <a:p>
                      <a:r>
                        <a:rPr lang="en-US" dirty="0"/>
                        <a:t>Year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Numbers of . ID212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8405104"/>
                  </a:ext>
                </a:extLst>
              </a:tr>
              <a:tr h="493714">
                <a:tc>
                  <a:txBody>
                    <a:bodyPr/>
                    <a:lstStyle/>
                    <a:p>
                      <a:r>
                        <a:rPr lang="en-US" b="1" dirty="0"/>
                        <a:t>2023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3382504"/>
                  </a:ext>
                </a:extLst>
              </a:tr>
              <a:tr h="493714">
                <a:tc>
                  <a:txBody>
                    <a:bodyPr/>
                    <a:lstStyle/>
                    <a:p>
                      <a:r>
                        <a:rPr lang="en-US" b="1" dirty="0"/>
                        <a:t>2024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2206526"/>
                  </a:ext>
                </a:extLst>
              </a:tr>
              <a:tr h="493714">
                <a:tc>
                  <a:txBody>
                    <a:bodyPr/>
                    <a:lstStyle/>
                    <a:p>
                      <a:r>
                        <a:rPr lang="en-US" b="1" dirty="0"/>
                        <a:t>2025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6660990"/>
                  </a:ext>
                </a:extLst>
              </a:tr>
            </a:tbl>
          </a:graphicData>
        </a:graphic>
      </p:graphicFrame>
      <p:pic>
        <p:nvPicPr>
          <p:cNvPr id="5" name="Picture 4" descr="A graph with a blue line and a red line&#10;&#10;Description automatically generated">
            <a:extLst>
              <a:ext uri="{FF2B5EF4-FFF2-40B4-BE49-F238E27FC236}">
                <a16:creationId xmlns:a16="http://schemas.microsoft.com/office/drawing/2014/main" id="{BBCC117F-5B3B-91D3-D233-9984EE3510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54" r="7380" b="-1"/>
          <a:stretch/>
        </p:blipFill>
        <p:spPr>
          <a:xfrm>
            <a:off x="6673978" y="2317719"/>
            <a:ext cx="5121172" cy="3891725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7CA4D8C-DDDD-B2D5-46AF-05821C295949}"/>
              </a:ext>
            </a:extLst>
          </p:cNvPr>
          <p:cNvCxnSpPr>
            <a:cxnSpLocks/>
          </p:cNvCxnSpPr>
          <p:nvPr/>
        </p:nvCxnSpPr>
        <p:spPr>
          <a:xfrm flipV="1">
            <a:off x="6427058" y="3840469"/>
            <a:ext cx="2107342" cy="13623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90213E4F-835B-9BD1-8CAD-0717108579AE}"/>
              </a:ext>
            </a:extLst>
          </p:cNvPr>
          <p:cNvSpPr txBox="1"/>
          <p:nvPr/>
        </p:nvSpPr>
        <p:spPr>
          <a:xfrm>
            <a:off x="3657952" y="4892926"/>
            <a:ext cx="2737004" cy="738664"/>
          </a:xfrm>
          <a:prstGeom prst="rect">
            <a:avLst/>
          </a:prstGeom>
          <a:solidFill>
            <a:srgbClr val="B9CFFF">
              <a:alpha val="80000"/>
            </a:srgb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Arial"/>
              </a:rPr>
              <a:t>Beam induced heating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Arial"/>
              </a:rPr>
              <a:t>at least halved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Arial"/>
              </a:rPr>
              <a:t>compared to </a:t>
            </a:r>
            <a:r>
              <a:rPr lang="en-US" sz="1400" dirty="0">
                <a:latin typeface="Arial"/>
                <a:cs typeface="Arial"/>
              </a:rPr>
              <a:t>the heating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Arial"/>
              </a:rPr>
              <a:t> of the </a:t>
            </a:r>
            <a:r>
              <a:rPr lang="en-US" sz="1400" dirty="0">
                <a:latin typeface="Arial"/>
                <a:cs typeface="Arial"/>
              </a:rPr>
              <a:t>failed ID212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58AD9A4-72EB-3AFF-FD59-CE3EB904B875}"/>
              </a:ext>
            </a:extLst>
          </p:cNvPr>
          <p:cNvSpPr txBox="1"/>
          <p:nvPr/>
        </p:nvSpPr>
        <p:spPr>
          <a:xfrm>
            <a:off x="2006600" y="5085608"/>
            <a:ext cx="1083338" cy="24622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1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 beam</a:t>
            </a:r>
            <a:endParaRPr lang="en-US" sz="1600" b="0" i="1" u="none" strike="noStrike" kern="0" cap="none" spc="0" normalizeH="0" baseline="0" noProof="0">
              <a:ln>
                <a:noFill/>
              </a:ln>
              <a:solidFill>
                <a:schemeClr val="tx1">
                  <a:lumMod val="40000"/>
                  <a:lumOff val="60000"/>
                </a:schemeClr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34" name="Arrow: Down 33">
            <a:extLst>
              <a:ext uri="{FF2B5EF4-FFF2-40B4-BE49-F238E27FC236}">
                <a16:creationId xmlns:a16="http://schemas.microsoft.com/office/drawing/2014/main" id="{4D4A7488-09C3-F2E7-5002-67CB3B2DB70B}"/>
              </a:ext>
            </a:extLst>
          </p:cNvPr>
          <p:cNvSpPr/>
          <p:nvPr/>
        </p:nvSpPr>
        <p:spPr>
          <a:xfrm rot="16200000" flipH="1">
            <a:off x="3230766" y="4926643"/>
            <a:ext cx="118936" cy="671231"/>
          </a:xfrm>
          <a:prstGeom prst="downArrow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extBox 6">
            <a:extLst>
              <a:ext uri="{FF2B5EF4-FFF2-40B4-BE49-F238E27FC236}">
                <a16:creationId xmlns:a16="http://schemas.microsoft.com/office/drawing/2014/main" id="{53D7353A-B8D6-8BBF-87F1-B51BBB752FD0}"/>
              </a:ext>
            </a:extLst>
          </p:cNvPr>
          <p:cNvSpPr txBox="1"/>
          <p:nvPr/>
        </p:nvSpPr>
        <p:spPr>
          <a:xfrm>
            <a:off x="84073" y="652434"/>
            <a:ext cx="782331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Mitigation strategy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:</a:t>
            </a:r>
          </a:p>
          <a:p>
            <a:pPr marR="0" lvl="1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1.   Beam operation in 2024: </a:t>
            </a: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intensity limitation at 1.6e11 p/b </a:t>
            </a: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interlock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bunch length lower than 1.2 ns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(never reached, more on A.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Calia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talk</a:t>
            </a:r>
            <a:r>
              <a:rPr lang="en-GB" sz="1400" dirty="0">
                <a:solidFill>
                  <a:srgbClr val="0033A0"/>
                </a:solidFill>
                <a:latin typeface="Arial"/>
              </a:rPr>
              <a:t>)</a:t>
            </a:r>
            <a:endParaRPr lang="en-US" sz="1400" b="1" dirty="0">
              <a:solidFill>
                <a:srgbClr val="181818"/>
              </a:solidFill>
            </a:endParaRPr>
          </a:p>
          <a:p>
            <a:pPr marL="800100" lvl="1" indent="-342900">
              <a:buAutoNum type="arabicPeriod" startAt="2"/>
              <a:defRPr/>
            </a:pPr>
            <a:r>
              <a:rPr lang="en-GB" sz="1400" b="1" dirty="0">
                <a:solidFill>
                  <a:srgbClr val="0033A0"/>
                </a:solidFill>
              </a:rPr>
              <a:t>Replace/transform ID212 </a:t>
            </a:r>
            <a:r>
              <a:rPr lang="en-GB" sz="1400" b="1" dirty="0" err="1">
                <a:solidFill>
                  <a:srgbClr val="0033A0"/>
                </a:solidFill>
              </a:rPr>
              <a:t>spring+fingers</a:t>
            </a:r>
            <a:r>
              <a:rPr lang="en-GB" sz="1400" b="1" dirty="0">
                <a:solidFill>
                  <a:srgbClr val="0033A0"/>
                </a:solidFill>
              </a:rPr>
              <a:t> </a:t>
            </a:r>
            <a:r>
              <a:rPr lang="en-GB" sz="1400" dirty="0">
                <a:solidFill>
                  <a:srgbClr val="0033A0"/>
                </a:solidFill>
              </a:rPr>
              <a:t>with </a:t>
            </a:r>
            <a:r>
              <a:rPr lang="en-GB" sz="1400" b="1" dirty="0">
                <a:solidFill>
                  <a:srgbClr val="0033A0"/>
                </a:solidFill>
              </a:rPr>
              <a:t>newly designed </a:t>
            </a:r>
            <a:r>
              <a:rPr lang="en-GB" sz="1400" dirty="0">
                <a:solidFill>
                  <a:srgbClr val="0033A0"/>
                </a:solidFill>
              </a:rPr>
              <a:t>modules wherever it is possible </a:t>
            </a:r>
            <a:endParaRPr lang="en-GB" sz="1400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8" name="TextBox 6">
            <a:extLst>
              <a:ext uri="{FF2B5EF4-FFF2-40B4-BE49-F238E27FC236}">
                <a16:creationId xmlns:a16="http://schemas.microsoft.com/office/drawing/2014/main" id="{FA423D7B-27BB-E4B5-631C-664BADBA2479}"/>
              </a:ext>
            </a:extLst>
          </p:cNvPr>
          <p:cNvSpPr txBox="1"/>
          <p:nvPr/>
        </p:nvSpPr>
        <p:spPr>
          <a:xfrm>
            <a:off x="2166682" y="1847997"/>
            <a:ext cx="40652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defRPr/>
            </a:pP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18181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8221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/>
      <p:bldP spid="34" grpId="0" animBg="1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76ED23-26D7-3F37-0193-FDC98EA92E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52AC87-1267-B2DF-7FAA-96D5D744BC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002631"/>
            <a:ext cx="11376025" cy="2852737"/>
          </a:xfrm>
        </p:spPr>
        <p:txBody>
          <a:bodyPr/>
          <a:lstStyle/>
          <a:p>
            <a:pPr marL="914400" indent="-914400">
              <a:buFont typeface="+mj-lt"/>
              <a:buAutoNum type="arabicPeriod"/>
            </a:pPr>
            <a:r>
              <a:rPr lang="en-US" sz="4800" b="1" dirty="0">
                <a:latin typeface="+mj-lt"/>
              </a:rPr>
              <a:t>Introduction</a:t>
            </a:r>
            <a:br>
              <a:rPr lang="en-US" sz="4800" b="1" dirty="0">
                <a:latin typeface="+mj-lt"/>
              </a:rPr>
            </a:br>
            <a:endParaRPr lang="en-GB" sz="48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54EDF8-E652-2C0D-7734-DCCD36A17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182478-2A8F-1173-A646-8B628A9338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53EB6E-9FAF-E68E-9D0A-F515F67FE3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</p:spTree>
    <p:extLst>
      <p:ext uri="{BB962C8B-B14F-4D97-AF65-F5344CB8AC3E}">
        <p14:creationId xmlns:p14="http://schemas.microsoft.com/office/powerpoint/2010/main" val="25981639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A75CCB-1A86-D66A-868E-8F29D688D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11" y="4363"/>
            <a:ext cx="10515600" cy="502550"/>
          </a:xfrm>
        </p:spPr>
        <p:txBody>
          <a:bodyPr>
            <a:normAutofit/>
          </a:bodyPr>
          <a:lstStyle/>
          <a:p>
            <a:r>
              <a:rPr lang="en-US" sz="2800" b="1" dirty="0"/>
              <a:t>LHC vacuum module in 2025 Run</a:t>
            </a:r>
            <a:endParaRPr lang="en-GB" sz="2800" b="1" dirty="0"/>
          </a:p>
        </p:txBody>
      </p:sp>
      <p:pic>
        <p:nvPicPr>
          <p:cNvPr id="39" name="Picture 38" descr="A graph with a red line&#10;&#10;Description automatically generated">
            <a:extLst>
              <a:ext uri="{FF2B5EF4-FFF2-40B4-BE49-F238E27FC236}">
                <a16:creationId xmlns:a16="http://schemas.microsoft.com/office/drawing/2014/main" id="{406A9C31-4C55-3D9C-8617-B49F50C2D8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48" r="7869"/>
          <a:stretch/>
        </p:blipFill>
        <p:spPr>
          <a:xfrm>
            <a:off x="6686550" y="2286000"/>
            <a:ext cx="5079719" cy="3926419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5F237F7-0BC8-8E75-90F1-02E49464F2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32B1D439-FB63-5D69-28EF-09CDD45FD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20</a:t>
            </a:fld>
            <a:endParaRPr lang="en-GB"/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367A02C6-0612-710E-08A6-1184A595166F}"/>
              </a:ext>
            </a:extLst>
          </p:cNvPr>
          <p:cNvGraphicFramePr>
            <a:graphicFrameLocks noGrp="1"/>
          </p:cNvGraphicFramePr>
          <p:nvPr/>
        </p:nvGraphicFramePr>
        <p:xfrm>
          <a:off x="533694" y="3081053"/>
          <a:ext cx="2811734" cy="22868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5867">
                  <a:extLst>
                    <a:ext uri="{9D8B030D-6E8A-4147-A177-3AD203B41FA5}">
                      <a16:colId xmlns:a16="http://schemas.microsoft.com/office/drawing/2014/main" val="2615158115"/>
                    </a:ext>
                  </a:extLst>
                </a:gridCol>
                <a:gridCol w="1405867">
                  <a:extLst>
                    <a:ext uri="{9D8B030D-6E8A-4147-A177-3AD203B41FA5}">
                      <a16:colId xmlns:a16="http://schemas.microsoft.com/office/drawing/2014/main" val="564452458"/>
                    </a:ext>
                  </a:extLst>
                </a:gridCol>
              </a:tblGrid>
              <a:tr h="805699">
                <a:tc>
                  <a:txBody>
                    <a:bodyPr/>
                    <a:lstStyle/>
                    <a:p>
                      <a:r>
                        <a:rPr lang="en-US" dirty="0"/>
                        <a:t>Year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Numbers of . ID212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8405104"/>
                  </a:ext>
                </a:extLst>
              </a:tr>
              <a:tr h="493714">
                <a:tc>
                  <a:txBody>
                    <a:bodyPr/>
                    <a:lstStyle/>
                    <a:p>
                      <a:r>
                        <a:rPr lang="en-US" b="1" dirty="0"/>
                        <a:t>2023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3382504"/>
                  </a:ext>
                </a:extLst>
              </a:tr>
              <a:tr h="493714">
                <a:tc>
                  <a:txBody>
                    <a:bodyPr/>
                    <a:lstStyle/>
                    <a:p>
                      <a:r>
                        <a:rPr lang="en-US" b="1" dirty="0"/>
                        <a:t>2024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2206526"/>
                  </a:ext>
                </a:extLst>
              </a:tr>
              <a:tr h="493714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2025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6660990"/>
                  </a:ext>
                </a:extLst>
              </a:tr>
            </a:tbl>
          </a:graphicData>
        </a:graphic>
      </p:graphicFrame>
      <p:pic>
        <p:nvPicPr>
          <p:cNvPr id="5" name="Picture 4" descr="A graph with a blue line and a red line&#10;&#10;Description automatically generated">
            <a:extLst>
              <a:ext uri="{FF2B5EF4-FFF2-40B4-BE49-F238E27FC236}">
                <a16:creationId xmlns:a16="http://schemas.microsoft.com/office/drawing/2014/main" id="{BBCC117F-5B3B-91D3-D233-9984EE3510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54" r="7380" b="-1"/>
          <a:stretch/>
        </p:blipFill>
        <p:spPr>
          <a:xfrm>
            <a:off x="6673978" y="2317719"/>
            <a:ext cx="5121172" cy="3891725"/>
          </a:xfrm>
          <a:prstGeom prst="rect">
            <a:avLst/>
          </a:prstGeom>
        </p:spPr>
      </p:pic>
      <p:pic>
        <p:nvPicPr>
          <p:cNvPr id="26" name="Picture 25" descr="A graph of a bunch length&#10;&#10;Description automatically generated with medium confidence">
            <a:extLst>
              <a:ext uri="{FF2B5EF4-FFF2-40B4-BE49-F238E27FC236}">
                <a16:creationId xmlns:a16="http://schemas.microsoft.com/office/drawing/2014/main" id="{410EDDAE-B965-BA71-498C-B7B43A751A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06" r="7807"/>
          <a:stretch/>
        </p:blipFill>
        <p:spPr>
          <a:xfrm>
            <a:off x="6681118" y="2341170"/>
            <a:ext cx="5079719" cy="3847042"/>
          </a:xfrm>
          <a:prstGeom prst="rect">
            <a:avLst/>
          </a:prstGeom>
        </p:spPr>
      </p:pic>
      <p:pic>
        <p:nvPicPr>
          <p:cNvPr id="3" name="Picture 2" descr="A graph of a bunch length&#10;&#10;Description automatically generated with medium confidence">
            <a:extLst>
              <a:ext uri="{FF2B5EF4-FFF2-40B4-BE49-F238E27FC236}">
                <a16:creationId xmlns:a16="http://schemas.microsoft.com/office/drawing/2014/main" id="{3D071FDA-FA46-3BCB-48A3-334E6BB5B76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53" r="7118"/>
          <a:stretch/>
        </p:blipFill>
        <p:spPr>
          <a:xfrm>
            <a:off x="6686550" y="2312687"/>
            <a:ext cx="5108600" cy="3863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E587F99-1BF8-95AF-3EBE-3B7E3B52B0AC}"/>
              </a:ext>
            </a:extLst>
          </p:cNvPr>
          <p:cNvSpPr txBox="1"/>
          <p:nvPr/>
        </p:nvSpPr>
        <p:spPr>
          <a:xfrm>
            <a:off x="3657952" y="4892926"/>
            <a:ext cx="2737004" cy="738664"/>
          </a:xfrm>
          <a:prstGeom prst="rect">
            <a:avLst/>
          </a:prstGeom>
          <a:solidFill>
            <a:srgbClr val="B9CFFF">
              <a:alpha val="80000"/>
            </a:srgb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Arial"/>
              </a:rPr>
              <a:t>Beam induced heating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Arial"/>
              </a:rPr>
              <a:t>at least halved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Arial"/>
              </a:rPr>
              <a:t>compared to</a:t>
            </a:r>
            <a:r>
              <a:rPr lang="en-US" sz="1400" dirty="0">
                <a:latin typeface="Arial"/>
                <a:cs typeface="Arial"/>
              </a:rPr>
              <a:t> the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Arial"/>
              </a:rPr>
              <a:t> heating of the </a:t>
            </a:r>
            <a:r>
              <a:rPr lang="en-US" sz="1400" dirty="0">
                <a:latin typeface="Arial"/>
                <a:cs typeface="Arial"/>
              </a:rPr>
              <a:t>failed 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Arial"/>
              </a:rPr>
              <a:t>ID212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1863ED-6BAD-571D-D57E-A9BF8CC2327B}"/>
              </a:ext>
            </a:extLst>
          </p:cNvPr>
          <p:cNvSpPr txBox="1"/>
          <p:nvPr/>
        </p:nvSpPr>
        <p:spPr>
          <a:xfrm>
            <a:off x="2006600" y="5112345"/>
            <a:ext cx="1083338" cy="24622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1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 beam</a:t>
            </a:r>
            <a:endParaRPr lang="en-US" sz="1600" b="0" i="1" u="none" strike="noStrike" kern="0" cap="none" spc="0" normalizeH="0" baseline="0" noProof="0">
              <a:ln>
                <a:noFill/>
              </a:ln>
              <a:solidFill>
                <a:schemeClr val="tx1">
                  <a:lumMod val="40000"/>
                  <a:lumOff val="60000"/>
                </a:schemeClr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6B460F75-DA04-727A-02DD-1281744011BB}"/>
              </a:ext>
            </a:extLst>
          </p:cNvPr>
          <p:cNvSpPr/>
          <p:nvPr/>
        </p:nvSpPr>
        <p:spPr>
          <a:xfrm rot="16200000" flipH="1">
            <a:off x="3230766" y="4926643"/>
            <a:ext cx="118936" cy="671231"/>
          </a:xfrm>
          <a:prstGeom prst="downArrow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TextBox 6">
            <a:extLst>
              <a:ext uri="{FF2B5EF4-FFF2-40B4-BE49-F238E27FC236}">
                <a16:creationId xmlns:a16="http://schemas.microsoft.com/office/drawing/2014/main" id="{4DBBB58F-BA47-F3CA-21CA-210B7C9ABEFA}"/>
              </a:ext>
            </a:extLst>
          </p:cNvPr>
          <p:cNvSpPr txBox="1"/>
          <p:nvPr/>
        </p:nvSpPr>
        <p:spPr>
          <a:xfrm>
            <a:off x="84073" y="652434"/>
            <a:ext cx="801784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Mitigation strategy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:</a:t>
            </a:r>
          </a:p>
          <a:p>
            <a:pPr marR="0" lvl="1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1.   Beam operation in 2024: </a:t>
            </a: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intensity limitation at 1.6e11 p/b </a:t>
            </a:r>
          </a:p>
          <a:p>
            <a:pPr marL="1200150" lvl="2" indent="-285750">
              <a:buFont typeface="Arial" panose="020B0604020202020204" pitchFamily="34" charset="0"/>
              <a:buChar char="•"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interlock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bunch length lower than 1.2 ns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(never reached, more on A.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Calia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talk</a:t>
            </a:r>
            <a:r>
              <a:rPr lang="en-GB" sz="1400" dirty="0">
                <a:solidFill>
                  <a:srgbClr val="0033A0"/>
                </a:solidFill>
                <a:latin typeface="Arial"/>
              </a:rPr>
              <a:t>)</a:t>
            </a: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400" b="1" dirty="0">
              <a:solidFill>
                <a:srgbClr val="181818"/>
              </a:solidFill>
            </a:endParaRPr>
          </a:p>
          <a:p>
            <a:pPr marL="800100" lvl="1" indent="-342900">
              <a:buAutoNum type="arabicPeriod" startAt="2"/>
              <a:defRPr/>
            </a:pPr>
            <a:r>
              <a:rPr lang="en-GB" sz="1400" b="1" dirty="0">
                <a:solidFill>
                  <a:srgbClr val="0033A0"/>
                </a:solidFill>
              </a:rPr>
              <a:t>Replace/transform ID212 </a:t>
            </a:r>
            <a:r>
              <a:rPr lang="en-GB" sz="1400" b="1" dirty="0" err="1">
                <a:solidFill>
                  <a:srgbClr val="0033A0"/>
                </a:solidFill>
              </a:rPr>
              <a:t>spring+fingers</a:t>
            </a:r>
            <a:r>
              <a:rPr lang="en-GB" sz="1400" b="1" dirty="0">
                <a:solidFill>
                  <a:srgbClr val="0033A0"/>
                </a:solidFill>
              </a:rPr>
              <a:t> </a:t>
            </a:r>
            <a:r>
              <a:rPr lang="en-GB" sz="1400" dirty="0">
                <a:solidFill>
                  <a:srgbClr val="0033A0"/>
                </a:solidFill>
              </a:rPr>
              <a:t>with </a:t>
            </a:r>
            <a:r>
              <a:rPr lang="en-GB" sz="1400" b="1" dirty="0">
                <a:solidFill>
                  <a:srgbClr val="0033A0"/>
                </a:solidFill>
              </a:rPr>
              <a:t>newly designed </a:t>
            </a:r>
            <a:r>
              <a:rPr lang="en-GB" sz="1400" dirty="0">
                <a:solidFill>
                  <a:srgbClr val="0033A0"/>
                </a:solidFill>
              </a:rPr>
              <a:t>modules wherever it is possible </a:t>
            </a:r>
            <a:endParaRPr lang="en-GB" sz="1400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57E742-2BB7-4461-49F5-1A64A7BC6161}"/>
              </a:ext>
            </a:extLst>
          </p:cNvPr>
          <p:cNvSpPr txBox="1"/>
          <p:nvPr/>
        </p:nvSpPr>
        <p:spPr>
          <a:xfrm>
            <a:off x="6932203" y="4273008"/>
            <a:ext cx="60891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2700</a:t>
            </a: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550B389-2B8F-9954-8731-1AC4C086A0DE}"/>
              </a:ext>
            </a:extLst>
          </p:cNvPr>
          <p:cNvCxnSpPr>
            <a:cxnSpLocks/>
          </p:cNvCxnSpPr>
          <p:nvPr/>
        </p:nvCxnSpPr>
        <p:spPr>
          <a:xfrm flipV="1">
            <a:off x="7382827" y="4406481"/>
            <a:ext cx="3159816" cy="6989"/>
          </a:xfrm>
          <a:prstGeom prst="line">
            <a:avLst/>
          </a:prstGeom>
          <a:ln w="19050">
            <a:solidFill>
              <a:schemeClr val="accent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907CA86-A9A1-8459-EA4A-2BB0026DFA12}"/>
              </a:ext>
            </a:extLst>
          </p:cNvPr>
          <p:cNvCxnSpPr>
            <a:cxnSpLocks/>
          </p:cNvCxnSpPr>
          <p:nvPr/>
        </p:nvCxnSpPr>
        <p:spPr>
          <a:xfrm flipV="1">
            <a:off x="8760777" y="4406481"/>
            <a:ext cx="0" cy="1314869"/>
          </a:xfrm>
          <a:prstGeom prst="line">
            <a:avLst/>
          </a:prstGeom>
          <a:ln w="19050">
            <a:solidFill>
              <a:schemeClr val="accent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tar: 5 Points 17">
            <a:extLst>
              <a:ext uri="{FF2B5EF4-FFF2-40B4-BE49-F238E27FC236}">
                <a16:creationId xmlns:a16="http://schemas.microsoft.com/office/drawing/2014/main" id="{6058FDE9-FAD2-B7B3-85BB-0B9AB3C55B83}"/>
              </a:ext>
            </a:extLst>
          </p:cNvPr>
          <p:cNvSpPr/>
          <p:nvPr/>
        </p:nvSpPr>
        <p:spPr>
          <a:xfrm>
            <a:off x="8669333" y="4324296"/>
            <a:ext cx="182887" cy="171358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A156F7E-C589-471D-43A9-F3E32BADCCF8}"/>
              </a:ext>
            </a:extLst>
          </p:cNvPr>
          <p:cNvCxnSpPr>
            <a:cxnSpLocks/>
          </p:cNvCxnSpPr>
          <p:nvPr/>
        </p:nvCxnSpPr>
        <p:spPr>
          <a:xfrm flipV="1">
            <a:off x="10258040" y="4393113"/>
            <a:ext cx="0" cy="1314869"/>
          </a:xfrm>
          <a:prstGeom prst="line">
            <a:avLst/>
          </a:prstGeom>
          <a:ln w="19050">
            <a:solidFill>
              <a:schemeClr val="accent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3269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A75CCB-1A86-D66A-868E-8F29D688D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11" y="4363"/>
            <a:ext cx="10515600" cy="502550"/>
          </a:xfrm>
        </p:spPr>
        <p:txBody>
          <a:bodyPr>
            <a:normAutofit/>
          </a:bodyPr>
          <a:lstStyle/>
          <a:p>
            <a:r>
              <a:rPr lang="en-US" sz="2800" b="1" dirty="0"/>
              <a:t>LHC vacuum module in 2025 Run</a:t>
            </a:r>
            <a:endParaRPr lang="en-GB" sz="28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B16A2EC-B4CA-43E7-5163-D2D287EDF8D7}"/>
              </a:ext>
            </a:extLst>
          </p:cNvPr>
          <p:cNvSpPr txBox="1"/>
          <p:nvPr/>
        </p:nvSpPr>
        <p:spPr>
          <a:xfrm>
            <a:off x="658580" y="1314777"/>
            <a:ext cx="9123017" cy="765400"/>
          </a:xfrm>
          <a:prstGeom prst="rect">
            <a:avLst/>
          </a:prstGeom>
          <a:solidFill>
            <a:srgbClr val="FFC000">
              <a:alpha val="36078"/>
            </a:srgbClr>
          </a:solidFill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 startAt="2"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Elliptical modules </a:t>
            </a:r>
            <a:endParaRPr lang="en-US" sz="1400" b="1" noProof="0" dirty="0">
              <a:solidFill>
                <a:srgbClr val="0033A0"/>
              </a:solidFill>
              <a:latin typeface="Arial"/>
            </a:endParaRP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most dangerous </a:t>
            </a:r>
            <a:r>
              <a:rPr kumimoji="0" lang="en-US" sz="1400" i="0" u="none" strike="noStrike" kern="1200" cap="none" spc="0" normalizeH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(bigger aperture 128-53) already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significantly less critical</a:t>
            </a:r>
            <a:r>
              <a:rPr kumimoji="0" lang="en-US" sz="1400" b="1" i="0" u="none" strike="noStrike" kern="1200" cap="none" spc="0" normalizeH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w.r.t circular ID212 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Failure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can still be reached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depending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on the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contact quality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B04751-90F0-6757-81FD-3280A2886774}"/>
              </a:ext>
            </a:extLst>
          </p:cNvPr>
          <p:cNvSpPr txBox="1"/>
          <p:nvPr/>
        </p:nvSpPr>
        <p:spPr>
          <a:xfrm>
            <a:off x="633152" y="999384"/>
            <a:ext cx="6370898" cy="307777"/>
          </a:xfrm>
          <a:prstGeom prst="rect">
            <a:avLst/>
          </a:prstGeom>
          <a:solidFill>
            <a:srgbClr val="E2F0D9">
              <a:alpha val="74902"/>
            </a:srgbClr>
          </a:solidFill>
        </p:spPr>
        <p:txBody>
          <a:bodyPr wrap="square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1.   Smaller ID expected to be less critical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C. </a:t>
            </a:r>
            <a:r>
              <a:rPr kumimoji="0" lang="en-GB" sz="1400" b="0" i="0" u="sng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Zannini talk at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Chamonix ‘24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</a:t>
            </a:r>
          </a:p>
        </p:txBody>
      </p:sp>
      <p:pic>
        <p:nvPicPr>
          <p:cNvPr id="18" name="Picture 17" descr="A graph of a bunch length&#10;&#10;Description automatically generated with medium confidence">
            <a:extLst>
              <a:ext uri="{FF2B5EF4-FFF2-40B4-BE49-F238E27FC236}">
                <a16:creationId xmlns:a16="http://schemas.microsoft.com/office/drawing/2014/main" id="{3409251D-2B5B-4113-0212-AB1B8BA526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53"/>
          <a:stretch/>
        </p:blipFill>
        <p:spPr>
          <a:xfrm>
            <a:off x="6388100" y="2509361"/>
            <a:ext cx="5238751" cy="367943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387A71B-E132-E447-DD1A-A19BDD857921}"/>
              </a:ext>
            </a:extLst>
          </p:cNvPr>
          <p:cNvSpPr txBox="1"/>
          <p:nvPr/>
        </p:nvSpPr>
        <p:spPr>
          <a:xfrm>
            <a:off x="9765415" y="3677908"/>
            <a:ext cx="2274197" cy="484748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sng" strike="noStrike" kern="1200" cap="none" spc="0" normalizeH="0" baseline="0" noProof="0" dirty="0">
                <a:ln>
                  <a:noFill/>
                </a:ln>
                <a:solidFill>
                  <a:srgbClr val="F8F8F8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bottleneck is the circular ID212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These curves can be lifted up by removing the remained </a:t>
            </a: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 ID212</a:t>
            </a:r>
            <a:endParaRPr lang="en-US" sz="105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2" name="Right Brace 21">
            <a:extLst>
              <a:ext uri="{FF2B5EF4-FFF2-40B4-BE49-F238E27FC236}">
                <a16:creationId xmlns:a16="http://schemas.microsoft.com/office/drawing/2014/main" id="{37B63256-28DE-862F-990C-C474F788A92A}"/>
              </a:ext>
            </a:extLst>
          </p:cNvPr>
          <p:cNvSpPr/>
          <p:nvPr/>
        </p:nvSpPr>
        <p:spPr>
          <a:xfrm>
            <a:off x="10879088" y="4373387"/>
            <a:ext cx="228457" cy="728818"/>
          </a:xfrm>
          <a:prstGeom prst="rightBrace">
            <a:avLst/>
          </a:prstGeom>
          <a:noFill/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7E19196-3942-0D56-FAC9-1E65A9E27469}"/>
              </a:ext>
            </a:extLst>
          </p:cNvPr>
          <p:cNvSpPr txBox="1"/>
          <p:nvPr/>
        </p:nvSpPr>
        <p:spPr>
          <a:xfrm>
            <a:off x="2596766" y="512311"/>
            <a:ext cx="6998468" cy="307777"/>
          </a:xfrm>
          <a:prstGeom prst="rect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What</a:t>
            </a:r>
            <a:r>
              <a:rPr kumimoji="0" lang="en-GB" sz="1400" b="1" i="0" u="none" strike="noStrike" kern="1200" cap="none" spc="0" normalizeH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about the other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modules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with the critical </a:t>
            </a:r>
            <a:r>
              <a:rPr kumimoji="0" lang="en-GB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spring+fingers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140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design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?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E87A12E-2338-A2B8-CCEE-9DF057631E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FF91336-69B6-5E95-97AB-01FE7116D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21</a:t>
            </a:fld>
            <a:endParaRPr lang="en-GB"/>
          </a:p>
        </p:txBody>
      </p:sp>
      <p:pic>
        <p:nvPicPr>
          <p:cNvPr id="19" name="Picture 18" descr="A graph of power and contact quality&#10;&#10;Description automatically generated">
            <a:extLst>
              <a:ext uri="{FF2B5EF4-FFF2-40B4-BE49-F238E27FC236}">
                <a16:creationId xmlns:a16="http://schemas.microsoft.com/office/drawing/2014/main" id="{F5ECC040-4D31-B0BD-8D46-4700E85C795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487" y="2286161"/>
            <a:ext cx="4987685" cy="4100985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49959B7A-BEB6-FB96-B4DE-0C7D49905419}"/>
              </a:ext>
            </a:extLst>
          </p:cNvPr>
          <p:cNvSpPr/>
          <p:nvPr/>
        </p:nvSpPr>
        <p:spPr>
          <a:xfrm>
            <a:off x="4009550" y="4246517"/>
            <a:ext cx="1609371" cy="35257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Expected failure</a:t>
            </a:r>
            <a:endParaRPr kumimoji="0" lang="en-GB" sz="11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033AFAC-731B-DAC4-2CCE-DA11535D3B70}"/>
              </a:ext>
            </a:extLst>
          </p:cNvPr>
          <p:cNvCxnSpPr>
            <a:cxnSpLocks/>
          </p:cNvCxnSpPr>
          <p:nvPr/>
        </p:nvCxnSpPr>
        <p:spPr>
          <a:xfrm>
            <a:off x="1345703" y="4559692"/>
            <a:ext cx="4106122" cy="0"/>
          </a:xfrm>
          <a:prstGeom prst="line">
            <a:avLst/>
          </a:prstGeom>
          <a:ln w="381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D35D7AD5-4F5B-1BF4-0996-D53A57E2A7F3}"/>
              </a:ext>
            </a:extLst>
          </p:cNvPr>
          <p:cNvCxnSpPr/>
          <p:nvPr/>
        </p:nvCxnSpPr>
        <p:spPr>
          <a:xfrm flipH="1">
            <a:off x="3770158" y="4574232"/>
            <a:ext cx="5953" cy="125665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8134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21" grpId="0" animBg="1"/>
      <p:bldP spid="22" grpId="0" animBg="1"/>
      <p:bldP spid="2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76ED23-26D7-3F37-0193-FDC98EA92E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52AC87-1267-B2DF-7FAA-96D5D744BC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002631"/>
            <a:ext cx="11376025" cy="2852737"/>
          </a:xfrm>
        </p:spPr>
        <p:txBody>
          <a:bodyPr/>
          <a:lstStyle/>
          <a:p>
            <a:r>
              <a:rPr lang="en-US" sz="4800" dirty="0"/>
              <a:t>3.   LHC Impedance model update</a:t>
            </a:r>
            <a:br>
              <a:rPr lang="en-US" sz="4800" b="1" dirty="0">
                <a:latin typeface="+mj-lt"/>
                <a:cs typeface="Arial"/>
              </a:rPr>
            </a:br>
            <a:br>
              <a:rPr lang="en-US" sz="4800" dirty="0"/>
            </a:br>
            <a:endParaRPr lang="en-GB" sz="4800" dirty="0">
              <a:cs typeface="Arial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54EDF8-E652-2C0D-7734-DCCD36A17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182478-2A8F-1173-A646-8B628A9338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53EB6E-9FAF-E68E-9D0A-F515F67FE3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</p:spTree>
    <p:extLst>
      <p:ext uri="{BB962C8B-B14F-4D97-AF65-F5344CB8AC3E}">
        <p14:creationId xmlns:p14="http://schemas.microsoft.com/office/powerpoint/2010/main" val="10451233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8D7A2B75-0855-1253-8B89-72EFADB46F8D}"/>
              </a:ext>
            </a:extLst>
          </p:cNvPr>
          <p:cNvSpPr txBox="1">
            <a:spLocks/>
          </p:cNvSpPr>
          <p:nvPr/>
        </p:nvSpPr>
        <p:spPr>
          <a:xfrm>
            <a:off x="161411" y="7547"/>
            <a:ext cx="11869178" cy="775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Update on LHC impedance</a:t>
            </a: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A0A8AA12-1B2D-2D1C-0BAE-610CC3FA67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577249"/>
              </p:ext>
            </p:extLst>
          </p:nvPr>
        </p:nvGraphicFramePr>
        <p:xfrm>
          <a:off x="1201992" y="1968545"/>
          <a:ext cx="4668920" cy="3306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8280">
                  <a:extLst>
                    <a:ext uri="{9D8B030D-6E8A-4147-A177-3AD203B41FA5}">
                      <a16:colId xmlns:a16="http://schemas.microsoft.com/office/drawing/2014/main" val="2132857736"/>
                    </a:ext>
                  </a:extLst>
                </a:gridCol>
                <a:gridCol w="1535164">
                  <a:extLst>
                    <a:ext uri="{9D8B030D-6E8A-4147-A177-3AD203B41FA5}">
                      <a16:colId xmlns:a16="http://schemas.microsoft.com/office/drawing/2014/main" val="2191654651"/>
                    </a:ext>
                  </a:extLst>
                </a:gridCol>
                <a:gridCol w="1655476">
                  <a:extLst>
                    <a:ext uri="{9D8B030D-6E8A-4147-A177-3AD203B41FA5}">
                      <a16:colId xmlns:a16="http://schemas.microsoft.com/office/drawing/2014/main" val="1757573623"/>
                    </a:ext>
                  </a:extLst>
                </a:gridCol>
              </a:tblGrid>
              <a:tr h="572799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Longitudinal</a:t>
                      </a:r>
                    </a:p>
                    <a:p>
                      <a:r>
                        <a:rPr lang="en-US" sz="900" b="1" i="1" dirty="0">
                          <a:solidFill>
                            <a:schemeClr val="bg1"/>
                          </a:solidFill>
                        </a:rPr>
                        <a:t>Increase of effective </a:t>
                      </a:r>
                      <a:r>
                        <a:rPr lang="en-US" sz="900" b="1" i="1" err="1">
                          <a:solidFill>
                            <a:schemeClr val="bg1"/>
                          </a:solidFill>
                        </a:rPr>
                        <a:t>Im</a:t>
                      </a:r>
                      <a:r>
                        <a:rPr lang="en-US" sz="900" b="1" i="1" dirty="0">
                          <a:solidFill>
                            <a:schemeClr val="bg1"/>
                          </a:solidFill>
                        </a:rPr>
                        <a:t>(Z/n) w.r.t . baseline</a:t>
                      </a:r>
                      <a:r>
                        <a:rPr lang="en-US" sz="900" b="1" i="1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*</a:t>
                      </a:r>
                      <a:endParaRPr lang="en-GB" sz="1400" dirty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Transverse</a:t>
                      </a:r>
                    </a:p>
                    <a:p>
                      <a:r>
                        <a:rPr lang="en-US" sz="900" i="1" dirty="0">
                          <a:solidFill>
                            <a:schemeClr val="bg1"/>
                          </a:solidFill>
                        </a:rPr>
                        <a:t>Increase of </a:t>
                      </a:r>
                      <a:r>
                        <a:rPr lang="en-US" sz="900" b="1" i="1" dirty="0">
                          <a:solidFill>
                            <a:schemeClr val="bg1"/>
                          </a:solidFill>
                        </a:rPr>
                        <a:t>octupolar current w.r.t .baseline</a:t>
                      </a:r>
                      <a:r>
                        <a:rPr lang="en-US" sz="900" b="1" i="1" dirty="0">
                          <a:solidFill>
                            <a:schemeClr val="accent3"/>
                          </a:solidFill>
                        </a:rPr>
                        <a:t>*</a:t>
                      </a:r>
                      <a:r>
                        <a:rPr lang="en-US" sz="900" b="1" i="1" dirty="0">
                          <a:solidFill>
                            <a:schemeClr val="bg1"/>
                          </a:solidFill>
                        </a:rPr>
                        <a:t> </a:t>
                      </a:r>
                      <a:endParaRPr lang="en-GB" sz="900" i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5016250"/>
                  </a:ext>
                </a:extLst>
              </a:tr>
              <a:tr h="513661">
                <a:tc>
                  <a:txBody>
                    <a:bodyPr/>
                    <a:lstStyle/>
                    <a:p>
                      <a:r>
                        <a:rPr lang="en-US" sz="1400" dirty="0"/>
                        <a:t>Unshielded bellows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0.35 </a:t>
                      </a:r>
                      <a:r>
                        <a:rPr lang="en-GB" sz="1400" dirty="0" err="1"/>
                        <a:t>mΩ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&lt; 0.001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6414862"/>
                  </a:ext>
                </a:extLst>
              </a:tr>
              <a:tr h="327314">
                <a:tc>
                  <a:txBody>
                    <a:bodyPr/>
                    <a:lstStyle/>
                    <a:p>
                      <a:r>
                        <a:rPr lang="en-US" sz="1400" dirty="0"/>
                        <a:t>DRFs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0.13-0.67 </a:t>
                      </a:r>
                      <a:r>
                        <a:rPr lang="en-GB" sz="1400" b="0" i="0" u="none" strike="noStrike" noProof="0" dirty="0" err="1">
                          <a:solidFill>
                            <a:srgbClr val="0033A0"/>
                          </a:solidFill>
                          <a:latin typeface="Arial"/>
                        </a:rPr>
                        <a:t>mΩ</a:t>
                      </a:r>
                      <a:endParaRPr lang="en-GB" sz="1400" dirty="0" err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&lt; 0.01 A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2039552"/>
                  </a:ext>
                </a:extLst>
              </a:tr>
              <a:tr h="327314">
                <a:tc>
                  <a:txBody>
                    <a:bodyPr/>
                    <a:lstStyle/>
                    <a:p>
                      <a:r>
                        <a:rPr lang="en-US" sz="1400" dirty="0"/>
                        <a:t>TWO CRYST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&lt; 0.02 </a:t>
                      </a:r>
                      <a:r>
                        <a:rPr lang="en-GB" sz="1400" b="0" i="0" u="none" strike="noStrike" noProof="0" dirty="0" err="1">
                          <a:solidFill>
                            <a:srgbClr val="0033A0"/>
                          </a:solidFill>
                          <a:latin typeface="Arial"/>
                        </a:rPr>
                        <a:t>mΩ</a:t>
                      </a:r>
                      <a:endParaRPr lang="en-GB" sz="1400" dirty="0" err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&lt; 0.01 A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7904035"/>
                  </a:ext>
                </a:extLst>
              </a:tr>
              <a:tr h="513661">
                <a:tc>
                  <a:txBody>
                    <a:bodyPr/>
                    <a:lstStyle/>
                    <a:p>
                      <a:r>
                        <a:rPr lang="en-US" sz="1400" dirty="0"/>
                        <a:t>Rotated Roman Pots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8384185"/>
                  </a:ext>
                </a:extLst>
              </a:tr>
              <a:tr h="513661">
                <a:tc>
                  <a:txBody>
                    <a:bodyPr/>
                    <a:lstStyle/>
                    <a:p>
                      <a:r>
                        <a:rPr lang="en-US" sz="1400" dirty="0"/>
                        <a:t>CMS Double bellows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0.45 </a:t>
                      </a:r>
                      <a:r>
                        <a:rPr lang="en-GB" sz="1400" b="0" i="0" u="none" strike="noStrike" noProof="0" dirty="0" err="1">
                          <a:solidFill>
                            <a:srgbClr val="0033A0"/>
                          </a:solidFill>
                          <a:latin typeface="Arial"/>
                        </a:rPr>
                        <a:t>mΩ</a:t>
                      </a:r>
                      <a:endParaRPr lang="en-GB" sz="1400" dirty="0" err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   0.03 A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8511630"/>
                  </a:ext>
                </a:extLst>
              </a:tr>
              <a:tr h="513660"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i="0" u="none" strike="noStrike" noProof="0" dirty="0">
                          <a:solidFill>
                            <a:srgbClr val="0033A0"/>
                          </a:solidFill>
                          <a:latin typeface="Arial"/>
                        </a:rPr>
                        <a:t>MKIs-cool</a:t>
                      </a:r>
                      <a:endParaRPr lang="en-US" dirty="0"/>
                    </a:p>
                    <a:p>
                      <a:pPr lvl="0">
                        <a:buNone/>
                      </a:pP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400" b="0" i="0" u="none" strike="noStrike" noProof="0" dirty="0">
                          <a:solidFill>
                            <a:srgbClr val="0033A0"/>
                          </a:solidFill>
                          <a:latin typeface="Arial"/>
                        </a:rPr>
                        <a:t>TBC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400" b="0" i="0" u="none" strike="noStrike" noProof="0" dirty="0">
                          <a:solidFill>
                            <a:srgbClr val="0033A0"/>
                          </a:solidFill>
                          <a:latin typeface="Arial"/>
                        </a:rPr>
                        <a:t>   -0.1 A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5000136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2B53F0A-8BCB-2600-C40D-2BC2B529467B}"/>
                  </a:ext>
                </a:extLst>
              </p:cNvPr>
              <p:cNvSpPr txBox="1"/>
              <p:nvPr/>
            </p:nvSpPr>
            <p:spPr>
              <a:xfrm>
                <a:off x="6407150" y="1041057"/>
                <a:ext cx="5674953" cy="40430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lvl="0" indent="-285750">
                  <a:buFont typeface="Arial" panose="020B0604020202020204" pitchFamily="34" charset="0"/>
                  <a:buChar char="•"/>
                  <a:defRPr/>
                </a:pP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LHC:</a:t>
                </a: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Impact on stability with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rgbClr val="0033A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sz="1600" b="1" i="1" smtClean="0">
                        <a:solidFill>
                          <a:srgbClr val="0033A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600" b="1" i="1" smtClean="0">
                        <a:solidFill>
                          <a:srgbClr val="0033A0"/>
                        </a:solidFill>
                        <a:latin typeface="Cambria Math" panose="02040503050406030204" pitchFamily="18" charset="0"/>
                      </a:rPr>
                      <m:t>𝟖</m:t>
                    </m:r>
                    <m:r>
                      <a:rPr lang="en-US" sz="1600" b="1" i="1">
                        <a:solidFill>
                          <a:srgbClr val="0033A0"/>
                        </a:solidFill>
                        <a:latin typeface="Cambria Math" panose="02040503050406030204" pitchFamily="18" charset="0"/>
                      </a:rPr>
                      <m:t>⋅</m:t>
                    </m:r>
                    <m:r>
                      <a:rPr lang="en-US" sz="1600" b="1" i="1">
                        <a:solidFill>
                          <a:srgbClr val="0033A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sSup>
                      <m:sSupPr>
                        <m:ctrlPr>
                          <a:rPr lang="en-US" sz="1600" b="1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  <m:sup>
                        <m:r>
                          <a:rPr lang="en-US" sz="1600" b="1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  <m:t>𝟏𝟏</m:t>
                        </m:r>
                      </m:sup>
                    </m:sSup>
                  </m:oMath>
                </a14:m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p/b is:</a:t>
                </a:r>
                <a:endPara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L="742950" marR="0" lvl="1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Negligible in transverse</a:t>
                </a:r>
              </a:p>
              <a:p>
                <a:pPr marL="742950" marR="0" lvl="1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Acceptable in longitudinal</a:t>
                </a: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</a:p>
              <a:p>
                <a:pPr marL="457200" marR="0" lvl="1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HL-LHC:</a:t>
                </a: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longitudinal stability is more critical </a:t>
                </a: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E2466">
                        <a:lumMod val="60000"/>
                        <a:lumOff val="40000"/>
                      </a:srgb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*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  <a:defRPr/>
                </a:pPr>
                <a:r>
                  <a:rPr lang="en-US" sz="1600" b="1" dirty="0">
                    <a:solidFill>
                      <a:srgbClr val="6E2466">
                        <a:lumMod val="60000"/>
                        <a:lumOff val="40000"/>
                      </a:srgbClr>
                    </a:solidFill>
                    <a:latin typeface="Arial"/>
                  </a:rPr>
                  <a:t>Higher intensity and HOMs from crab cavities</a:t>
                </a:r>
                <a:endPara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6E2466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Machine developments </a:t>
                </a: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(MD) studies are </a:t>
                </a: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needed</a:t>
                </a: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to </a:t>
                </a:r>
              </a:p>
              <a:p>
                <a:pPr marL="742950" marR="0" lvl="1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Test/refine</a:t>
                </a: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the LHC impedance model</a:t>
                </a:r>
              </a:p>
              <a:p>
                <a:pPr marL="742950" marR="0" lvl="1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Refine the longitudinal </a:t>
                </a: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stability limit</a:t>
                </a:r>
              </a:p>
              <a:p>
                <a:pPr marL="457200" marR="0" lvl="1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L="285750" lvl="0" indent="-285750">
                  <a:buFont typeface="Arial" panose="020B0604020202020204" pitchFamily="34" charset="0"/>
                  <a:buChar char="•"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</a:rPr>
                  <a:t>MD in </a:t>
                </a: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</a:rPr>
                  <a:t>2024</a:t>
                </a: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</a:rPr>
                  <a:t> with </a:t>
                </a:r>
                <a14:m>
                  <m:oMath xmlns:m="http://schemas.openxmlformats.org/officeDocument/2006/math">
                    <m:r>
                      <a:rPr lang="en-US" sz="1600" b="1" i="1">
                        <a:solidFill>
                          <a:srgbClr val="0033A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sz="1600" b="1" i="1">
                        <a:solidFill>
                          <a:srgbClr val="0033A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600" b="1" i="1">
                        <a:solidFill>
                          <a:srgbClr val="0033A0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sz="1600" b="1" i="1">
                        <a:solidFill>
                          <a:srgbClr val="0033A0"/>
                        </a:solidFill>
                        <a:latin typeface="Cambria Math" panose="02040503050406030204" pitchFamily="18" charset="0"/>
                      </a:rPr>
                      <m:t>⋅</m:t>
                    </m:r>
                    <m:r>
                      <a:rPr lang="en-US" sz="1600" b="1" i="1">
                        <a:solidFill>
                          <a:srgbClr val="0033A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sSup>
                      <m:sSupPr>
                        <m:ctrlPr>
                          <a:rPr lang="en-US" sz="1600" b="1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  <m:sup>
                        <m:r>
                          <a:rPr lang="en-US" sz="1600" b="1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  <m:t>𝟏𝟏</m:t>
                        </m:r>
                      </m:sup>
                    </m:sSup>
                  </m:oMath>
                </a14:m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</a:rPr>
                  <a:t> p/b with </a:t>
                </a:r>
                <a:r>
                  <a:rPr lang="en-US" sz="1600" dirty="0">
                    <a:solidFill>
                      <a:srgbClr val="0033A0"/>
                    </a:solidFill>
                    <a:latin typeface="Arial"/>
                  </a:rPr>
                  <a:t>~</a:t>
                </a: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</a:rPr>
                  <a:t>1000 bunches </a:t>
                </a: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</a:rPr>
                  <a:t>at </a:t>
                </a:r>
                <a:r>
                  <a:rPr lang="en-GB" sz="1600" dirty="0"/>
                  <a:t>flat bottom</a:t>
                </a: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</a:rPr>
                  <a:t> allowed the </a:t>
                </a:r>
                <a:r>
                  <a:rPr lang="en-GB" sz="1600" dirty="0"/>
                  <a:t>beam to circulate for about 1 hour.</a:t>
                </a: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</a:rPr>
                  <a:t>In </a:t>
                </a: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</a:rPr>
                  <a:t>2025/26</a:t>
                </a: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</a:rPr>
                  <a:t> MDs with </a:t>
                </a:r>
                <a:r>
                  <a:rPr lang="en-GB" sz="1600" dirty="0"/>
                  <a:t>higher number of bunches will be required to assess </a:t>
                </a:r>
                <a:r>
                  <a:rPr lang="en-GB" sz="1600" b="1" dirty="0"/>
                  <a:t>beam stability and losses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</a:rPr>
                  <a:t>Particularly needed for HL-LHC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2B53F0A-8BCB-2600-C40D-2BC2B52946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7150" y="1041057"/>
                <a:ext cx="5674953" cy="4043030"/>
              </a:xfrm>
              <a:prstGeom prst="rect">
                <a:avLst/>
              </a:prstGeom>
              <a:blipFill>
                <a:blip r:embed="rId4"/>
                <a:stretch>
                  <a:fillRect l="-430" t="-302" b="-10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BD626C1C-410E-5ED9-64FF-A49DB2252C75}"/>
              </a:ext>
            </a:extLst>
          </p:cNvPr>
          <p:cNvSpPr txBox="1"/>
          <p:nvPr/>
        </p:nvSpPr>
        <p:spPr>
          <a:xfrm>
            <a:off x="1202911" y="1213192"/>
            <a:ext cx="4629145" cy="36933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Devices to be installed during YETS 24-25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C34AE97-6B80-2C42-A25A-997E78456BC8}"/>
              </a:ext>
            </a:extLst>
          </p:cNvPr>
          <p:cNvSpPr txBox="1"/>
          <p:nvPr/>
        </p:nvSpPr>
        <p:spPr>
          <a:xfrm>
            <a:off x="7645706" y="5662853"/>
            <a:ext cx="43848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  <a:hlinkClick r:id="rId5" tooltip="https://indico.cern.ch/event/1421594/contributions/6062598/attachments/2944561/5174374/MZ_14th_HiLumi_collaboration_meeting.pdf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*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  <a:hlinkClick r:id="rId5" tooltip="https://indico.cern.ch/event/1421594/contributions/6062598/attachments/2944561/5174374/MZ_14th_HiLumi_collaboration_meeting.pdf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M.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5" tooltip="https://indico.cern.ch/event/1421594/contributions/6062598/attachments/2944561/5174374/MZ_14th_HiLumi_collaboration_meeting.pdf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Zampetakis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  <a:hlinkClick r:id="rId5" tooltip="https://indico.cern.ch/event/1421594/contributions/6062598/attachments/2944561/5174374/MZ_14th_HiLumi_collaboration_meeting.pdf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's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  <a:hlinkClick r:id="rId5" tooltip="https://indico.cern.ch/event/1421594/contributions/6062598/attachments/2944561/5174374/MZ_14th_HiLumi_collaboration_meeting.pdf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talk at the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  <a:hlinkClick r:id="rId5" tooltip="https://indico.cern.ch/event/1421594/contributions/6062598/attachments/2944561/5174374/MZ_14th_HiLumi_collaboration_meeting.pdf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HiLumi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  <a:hlinkClick r:id="rId5" tooltip="https://indico.cern.ch/event/1421594/contributions/6062598/attachments/2944561/5174374/MZ_14th_HiLumi_collaboration_meeting.pdf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annual meeting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  <a:hlinkClick r:id="rId6" tooltip="https://indico.cern.ch/event/1421594/contributions/6064204/attachments/2944630/5174494/HL_Schottky_Lannoy_10-10-24.pdf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*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  <a:hlinkClick r:id="rId6" tooltip="https://indico.cern.ch/event/1421594/contributions/6064204/attachments/2944630/5174494/HL_Schottky_Lannoy_10-10-24.pdf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C.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  <a:hlinkClick r:id="rId6" tooltip="https://indico.cern.ch/event/1421594/contributions/6064204/attachments/2944630/5174494/HL_Schottky_Lannoy_10-10-24.pdf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Lannoy’s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  <a:hlinkClick r:id="rId6" tooltip="https://indico.cern.ch/event/1421594/contributions/6064204/attachments/2944630/5174494/HL_Schottky_Lannoy_10-10-24.pdf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talk at the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  <a:hlinkClick r:id="rId6" tooltip="https://indico.cern.ch/event/1421594/contributions/6064204/attachments/2944630/5174494/HL_Schottky_Lannoy_10-10-24.pdf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HiLumi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  <a:hlinkClick r:id="rId6" tooltip="https://indico.cern.ch/event/1421594/contributions/6064204/attachments/2944630/5174494/HL_Schottky_Lannoy_10-10-24.pdf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annual meeting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+mn-cs"/>
            </a:endParaRPr>
          </a:p>
        </p:txBody>
      </p:sp>
      <p:sp>
        <p:nvSpPr>
          <p:cNvPr id="2" name="Left Brace 1">
            <a:extLst>
              <a:ext uri="{FF2B5EF4-FFF2-40B4-BE49-F238E27FC236}">
                <a16:creationId xmlns:a16="http://schemas.microsoft.com/office/drawing/2014/main" id="{F47878DD-B791-0D90-4255-D57B1C9D4A20}"/>
              </a:ext>
            </a:extLst>
          </p:cNvPr>
          <p:cNvSpPr/>
          <p:nvPr/>
        </p:nvSpPr>
        <p:spPr>
          <a:xfrm>
            <a:off x="1035275" y="2623645"/>
            <a:ext cx="126780" cy="733283"/>
          </a:xfrm>
          <a:prstGeom prst="leftBrace">
            <a:avLst>
              <a:gd name="adj1" fmla="val 8333"/>
              <a:gd name="adj2" fmla="val 5185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D89A19A-DFDD-DEF5-6291-0BA878AA8A25}"/>
              </a:ext>
            </a:extLst>
          </p:cNvPr>
          <p:cNvSpPr txBox="1"/>
          <p:nvPr/>
        </p:nvSpPr>
        <p:spPr>
          <a:xfrm>
            <a:off x="76785" y="2706227"/>
            <a:ext cx="958490" cy="55399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Vacuum module consolidation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Left Brace 3">
            <a:extLst>
              <a:ext uri="{FF2B5EF4-FFF2-40B4-BE49-F238E27FC236}">
                <a16:creationId xmlns:a16="http://schemas.microsoft.com/office/drawing/2014/main" id="{D4633B53-DA6B-D95E-D669-9FA5E0D57913}"/>
              </a:ext>
            </a:extLst>
          </p:cNvPr>
          <p:cNvSpPr/>
          <p:nvPr/>
        </p:nvSpPr>
        <p:spPr>
          <a:xfrm>
            <a:off x="1035275" y="3467928"/>
            <a:ext cx="126780" cy="733283"/>
          </a:xfrm>
          <a:prstGeom prst="leftBrace">
            <a:avLst>
              <a:gd name="adj1" fmla="val 8333"/>
              <a:gd name="adj2" fmla="val 51853"/>
            </a:avLst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208AC8-0E62-2AEF-7AC1-A2E5CFC4855F}"/>
              </a:ext>
            </a:extLst>
          </p:cNvPr>
          <p:cNvSpPr txBox="1"/>
          <p:nvPr/>
        </p:nvSpPr>
        <p:spPr>
          <a:xfrm>
            <a:off x="73107" y="3483704"/>
            <a:ext cx="962167" cy="70788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Double crystal experiment in IR3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4D3011-1AEB-3351-FE32-E3F595214934}"/>
              </a:ext>
            </a:extLst>
          </p:cNvPr>
          <p:cNvSpPr txBox="1"/>
          <p:nvPr/>
        </p:nvSpPr>
        <p:spPr>
          <a:xfrm>
            <a:off x="3098132" y="3888043"/>
            <a:ext cx="2057400" cy="215444"/>
          </a:xfrm>
          <a:prstGeom prst="rect">
            <a:avLst/>
          </a:prstGeom>
          <a:solidFill>
            <a:srgbClr val="FFFF99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 only with stable beams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8547F1C8-DCFF-F89F-618C-DA7F84A739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505597FD-B7E1-12F9-B6DD-67C8511E6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23</a:t>
            </a:fld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42719E0-6404-EDCA-B5B5-46D295E09EC8}"/>
              </a:ext>
            </a:extLst>
          </p:cNvPr>
          <p:cNvSpPr txBox="1"/>
          <p:nvPr/>
        </p:nvSpPr>
        <p:spPr>
          <a:xfrm>
            <a:off x="4266415" y="5435475"/>
            <a:ext cx="2664326" cy="21544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0" tIns="0" rIns="0" bIns="0" rtlCol="0" anchor="t">
            <a:spAutoFit/>
          </a:bodyPr>
          <a:lstStyle/>
          <a:p>
            <a:pPr algn="l"/>
            <a:r>
              <a:rPr lang="en-US" sz="1400" dirty="0">
                <a:solidFill>
                  <a:schemeClr val="tx2"/>
                </a:solidFill>
              </a:rPr>
              <a:t>current to keep the beam stable</a:t>
            </a:r>
            <a:endParaRPr lang="en-GB" sz="1400">
              <a:solidFill>
                <a:schemeClr val="tx2"/>
              </a:solidFill>
              <a:cs typeface="Arial"/>
            </a:endParaRPr>
          </a:p>
        </p:txBody>
      </p:sp>
      <p:sp>
        <p:nvSpPr>
          <p:cNvPr id="16" name="Right Brace 15">
            <a:extLst>
              <a:ext uri="{FF2B5EF4-FFF2-40B4-BE49-F238E27FC236}">
                <a16:creationId xmlns:a16="http://schemas.microsoft.com/office/drawing/2014/main" id="{3A5E7701-6B56-B504-F0D6-0DE1AAF9FE20}"/>
              </a:ext>
            </a:extLst>
          </p:cNvPr>
          <p:cNvSpPr/>
          <p:nvPr/>
        </p:nvSpPr>
        <p:spPr>
          <a:xfrm rot="5400000">
            <a:off x="4947588" y="4611939"/>
            <a:ext cx="118106" cy="1492250"/>
          </a:xfrm>
          <a:prstGeom prst="rightBrace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4378F89-65ED-25BB-E31A-1BB9FEFC2445}"/>
              </a:ext>
            </a:extLst>
          </p:cNvPr>
          <p:cNvSpPr txBox="1"/>
          <p:nvPr/>
        </p:nvSpPr>
        <p:spPr>
          <a:xfrm>
            <a:off x="77117" y="3424524"/>
            <a:ext cx="6141570" cy="238544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7D4254-9B6C-6A58-839F-FF845A57770F}"/>
              </a:ext>
            </a:extLst>
          </p:cNvPr>
          <p:cNvSpPr txBox="1"/>
          <p:nvPr/>
        </p:nvSpPr>
        <p:spPr>
          <a:xfrm>
            <a:off x="1203157" y="5527842"/>
            <a:ext cx="4231103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>
                <a:cs typeface="Arial"/>
              </a:rPr>
              <a:t>Longitudinal baseline: 75-135 </a:t>
            </a:r>
            <a:r>
              <a:rPr lang="en-GB" sz="1400" err="1">
                <a:cs typeface="Arial"/>
              </a:rPr>
              <a:t>mΩ</a:t>
            </a:r>
            <a:r>
              <a:rPr lang="en-GB" sz="1400" dirty="0">
                <a:cs typeface="Arial"/>
              </a:rPr>
              <a:t> </a:t>
            </a:r>
            <a:r>
              <a:rPr lang="en-GB" sz="1400" b="1" dirty="0">
                <a:solidFill>
                  <a:schemeClr val="accent5"/>
                </a:solidFill>
                <a:cs typeface="Arial"/>
              </a:rPr>
              <a:t>*</a:t>
            </a:r>
          </a:p>
          <a:p>
            <a:r>
              <a:rPr lang="en-GB" sz="1400" dirty="0">
                <a:solidFill>
                  <a:schemeClr val="accent5"/>
                </a:solidFill>
                <a:cs typeface="Arial"/>
              </a:rPr>
              <a:t>T</a:t>
            </a:r>
            <a:r>
              <a:rPr lang="en-GB" sz="1400" dirty="0">
                <a:cs typeface="Arial"/>
              </a:rPr>
              <a:t>ransverse baseline&gt; 300 A</a:t>
            </a:r>
            <a:r>
              <a:rPr lang="en-GB" sz="1400" b="1" dirty="0">
                <a:cs typeface="Arial"/>
              </a:rPr>
              <a:t> </a:t>
            </a:r>
            <a:r>
              <a:rPr lang="en-GB" sz="1400" b="1" dirty="0">
                <a:solidFill>
                  <a:schemeClr val="accent5"/>
                </a:solidFill>
                <a:cs typeface="Arial"/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1385747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 animBg="1"/>
      <p:bldP spid="16" grpId="0" animBg="1"/>
      <p:bldP spid="19" grpId="0" animBg="1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C3CF7E-9CFA-6186-58E3-04AF45C7F5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700" y="62575"/>
            <a:ext cx="10515600" cy="492125"/>
          </a:xfrm>
        </p:spPr>
        <p:txBody>
          <a:bodyPr>
            <a:noAutofit/>
          </a:bodyPr>
          <a:lstStyle/>
          <a:p>
            <a:r>
              <a:rPr lang="en-US" sz="2800" b="1" dirty="0"/>
              <a:t>Conclusions</a:t>
            </a:r>
            <a:endParaRPr lang="en-GB" sz="2800" b="1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938FDCE-7EA4-653A-08F4-3E61D4D7AD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1649529"/>
              </p:ext>
            </p:extLst>
          </p:nvPr>
        </p:nvGraphicFramePr>
        <p:xfrm>
          <a:off x="2481100" y="1074524"/>
          <a:ext cx="3733670" cy="18990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5870">
                  <a:extLst>
                    <a:ext uri="{9D8B030D-6E8A-4147-A177-3AD203B41FA5}">
                      <a16:colId xmlns:a16="http://schemas.microsoft.com/office/drawing/2014/main" val="4202156025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1287932994"/>
                    </a:ext>
                  </a:extLst>
                </a:gridCol>
              </a:tblGrid>
              <a:tr h="315168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2023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896286"/>
                  </a:ext>
                </a:extLst>
              </a:tr>
              <a:tr h="315168">
                <a:tc>
                  <a:txBody>
                    <a:bodyPr/>
                    <a:lstStyle/>
                    <a:p>
                      <a:r>
                        <a:rPr lang="it-IT" sz="1200" dirty="0"/>
                        <a:t>Unshielded pumping manifold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9538713"/>
                  </a:ext>
                </a:extLst>
              </a:tr>
              <a:tr h="315168">
                <a:tc>
                  <a:txBody>
                    <a:bodyPr/>
                    <a:lstStyle/>
                    <a:p>
                      <a:r>
                        <a:rPr lang="it-IT" sz="1200" dirty="0"/>
                        <a:t>Rotary wire scanners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1990730"/>
                  </a:ext>
                </a:extLst>
              </a:tr>
              <a:tr h="315168">
                <a:tc>
                  <a:txBody>
                    <a:bodyPr/>
                    <a:lstStyle/>
                    <a:p>
                      <a:r>
                        <a:rPr lang="en-US" sz="1200" dirty="0"/>
                        <a:t>Vacuum module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6912426"/>
                  </a:ext>
                </a:extLst>
              </a:tr>
              <a:tr h="319182">
                <a:tc>
                  <a:txBody>
                    <a:bodyPr/>
                    <a:lstStyle/>
                    <a:p>
                      <a:r>
                        <a:rPr lang="en-US" sz="1200" dirty="0"/>
                        <a:t>TDIS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4910889"/>
                  </a:ext>
                </a:extLst>
              </a:tr>
              <a:tr h="319181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200" b="0" i="0" u="none" strike="noStrike" noProof="0" dirty="0">
                          <a:solidFill>
                            <a:srgbClr val="0033A0"/>
                          </a:solidFill>
                          <a:latin typeface="Arial"/>
                        </a:rPr>
                        <a:t>Injection kicker MKI-cool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5572410"/>
                  </a:ext>
                </a:extLst>
              </a:tr>
            </a:tbl>
          </a:graphicData>
        </a:graphic>
      </p:graphicFrame>
      <p:sp>
        <p:nvSpPr>
          <p:cNvPr id="59" name="Rectangle 58">
            <a:extLst>
              <a:ext uri="{FF2B5EF4-FFF2-40B4-BE49-F238E27FC236}">
                <a16:creationId xmlns:a16="http://schemas.microsoft.com/office/drawing/2014/main" id="{94730873-52FD-AD7F-FFF6-DA396883EE8B}"/>
              </a:ext>
            </a:extLst>
          </p:cNvPr>
          <p:cNvSpPr/>
          <p:nvPr/>
        </p:nvSpPr>
        <p:spPr>
          <a:xfrm>
            <a:off x="0" y="213185"/>
            <a:ext cx="12151166" cy="7561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 impedance limitations observed in the LHC and injectors </a:t>
            </a:r>
            <a:r>
              <a:rPr lang="en-US" sz="1600" b="1" dirty="0">
                <a:solidFill>
                  <a:srgbClr val="0033A0"/>
                </a:solidFill>
              </a:rPr>
              <a:t>during RUN 3</a:t>
            </a:r>
          </a:p>
        </p:txBody>
      </p:sp>
      <p:sp>
        <p:nvSpPr>
          <p:cNvPr id="20" name="Date Placeholder 19">
            <a:extLst>
              <a:ext uri="{FF2B5EF4-FFF2-40B4-BE49-F238E27FC236}">
                <a16:creationId xmlns:a16="http://schemas.microsoft.com/office/drawing/2014/main" id="{8B80956B-75E8-AA36-FD5F-EE76BE985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FD3B69C9-98DF-A6DC-2D21-5C4D25845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24</a:t>
            </a:fld>
            <a:endParaRPr lang="en-GB"/>
          </a:p>
        </p:txBody>
      </p:sp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9488BADA-E7D7-F9F4-3063-B48389294D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5539826"/>
              </p:ext>
            </p:extLst>
          </p:nvPr>
        </p:nvGraphicFramePr>
        <p:xfrm>
          <a:off x="4766970" y="1078320"/>
          <a:ext cx="1447800" cy="18990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2349193947"/>
                    </a:ext>
                  </a:extLst>
                </a:gridCol>
              </a:tblGrid>
              <a:tr h="315168">
                <a:tc>
                  <a:txBody>
                    <a:bodyPr/>
                    <a:lstStyle/>
                    <a:p>
                      <a:r>
                        <a:rPr lang="en-US" sz="1400" dirty="0"/>
                        <a:t>2023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0616982"/>
                  </a:ext>
                </a:extLst>
              </a:tr>
              <a:tr h="315168"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2118211"/>
                  </a:ext>
                </a:extLst>
              </a:tr>
              <a:tr h="315168"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109885"/>
                  </a:ext>
                </a:extLst>
              </a:tr>
              <a:tr h="315168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3522279"/>
                  </a:ext>
                </a:extLst>
              </a:tr>
              <a:tr h="319182"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5190876"/>
                  </a:ext>
                </a:extLst>
              </a:tr>
              <a:tr h="319181"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5791519"/>
                  </a:ext>
                </a:extLst>
              </a:tr>
            </a:tbl>
          </a:graphicData>
        </a:graphic>
      </p:graphicFrame>
      <p:sp>
        <p:nvSpPr>
          <p:cNvPr id="32" name="TextBox 31">
            <a:extLst>
              <a:ext uri="{FF2B5EF4-FFF2-40B4-BE49-F238E27FC236}">
                <a16:creationId xmlns:a16="http://schemas.microsoft.com/office/drawing/2014/main" id="{99A43117-D937-CB9D-F38B-EEA50CEA0750}"/>
              </a:ext>
            </a:extLst>
          </p:cNvPr>
          <p:cNvSpPr txBox="1"/>
          <p:nvPr/>
        </p:nvSpPr>
        <p:spPr>
          <a:xfrm>
            <a:off x="9681702" y="1092604"/>
            <a:ext cx="2154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Not limited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 operation with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 hardware damage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C31ABBB-902E-7BE6-84BE-9ADB0296424B}"/>
              </a:ext>
            </a:extLst>
          </p:cNvPr>
          <p:cNvSpPr txBox="1"/>
          <p:nvPr/>
        </p:nvSpPr>
        <p:spPr>
          <a:xfrm>
            <a:off x="9693184" y="1904401"/>
            <a:ext cx="2154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Limited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beam operation with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hardware damage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34" name="Table 33">
            <a:extLst>
              <a:ext uri="{FF2B5EF4-FFF2-40B4-BE49-F238E27FC236}">
                <a16:creationId xmlns:a16="http://schemas.microsoft.com/office/drawing/2014/main" id="{599EE38A-E551-B131-D360-8FC3C1A98A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0490802"/>
              </p:ext>
            </p:extLst>
          </p:nvPr>
        </p:nvGraphicFramePr>
        <p:xfrm>
          <a:off x="6222916" y="1080874"/>
          <a:ext cx="1380969" cy="18990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0969">
                  <a:extLst>
                    <a:ext uri="{9D8B030D-6E8A-4147-A177-3AD203B41FA5}">
                      <a16:colId xmlns:a16="http://schemas.microsoft.com/office/drawing/2014/main" val="2700687942"/>
                    </a:ext>
                  </a:extLst>
                </a:gridCol>
              </a:tblGrid>
              <a:tr h="315168">
                <a:tc>
                  <a:txBody>
                    <a:bodyPr/>
                    <a:lstStyle/>
                    <a:p>
                      <a:r>
                        <a:rPr lang="en-US" sz="1400" dirty="0"/>
                        <a:t>2024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7194636"/>
                  </a:ext>
                </a:extLst>
              </a:tr>
              <a:tr h="315168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0139172"/>
                  </a:ext>
                </a:extLst>
              </a:tr>
              <a:tr h="315168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0298016"/>
                  </a:ext>
                </a:extLst>
              </a:tr>
              <a:tr h="315168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2616556"/>
                  </a:ext>
                </a:extLst>
              </a:tr>
              <a:tr h="319182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2621437"/>
                  </a:ext>
                </a:extLst>
              </a:tr>
              <a:tr h="319181"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GB" sz="1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16467"/>
                  </a:ext>
                </a:extLst>
              </a:tr>
            </a:tbl>
          </a:graphicData>
        </a:graphic>
      </p:graphicFrame>
      <p:sp>
        <p:nvSpPr>
          <p:cNvPr id="35" name="TextBox 34">
            <a:extLst>
              <a:ext uri="{FF2B5EF4-FFF2-40B4-BE49-F238E27FC236}">
                <a16:creationId xmlns:a16="http://schemas.microsoft.com/office/drawing/2014/main" id="{E17F338E-42BD-59EE-4A88-E133EB7EA014}"/>
              </a:ext>
            </a:extLst>
          </p:cNvPr>
          <p:cNvSpPr txBox="1"/>
          <p:nvPr/>
        </p:nvSpPr>
        <p:spPr>
          <a:xfrm>
            <a:off x="9678688" y="1500795"/>
            <a:ext cx="2154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Limited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beam operation with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 hardware damage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Left Brace 4">
            <a:extLst>
              <a:ext uri="{FF2B5EF4-FFF2-40B4-BE49-F238E27FC236}">
                <a16:creationId xmlns:a16="http://schemas.microsoft.com/office/drawing/2014/main" id="{D35E1EC8-283D-B188-C9D7-7CBB5B4A3120}"/>
              </a:ext>
            </a:extLst>
          </p:cNvPr>
          <p:cNvSpPr/>
          <p:nvPr/>
        </p:nvSpPr>
        <p:spPr>
          <a:xfrm>
            <a:off x="2272171" y="1710544"/>
            <a:ext cx="184908" cy="31054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Left Brace 6">
            <a:extLst>
              <a:ext uri="{FF2B5EF4-FFF2-40B4-BE49-F238E27FC236}">
                <a16:creationId xmlns:a16="http://schemas.microsoft.com/office/drawing/2014/main" id="{A66AC990-5319-C1F3-93B8-E27A2C4F0940}"/>
              </a:ext>
            </a:extLst>
          </p:cNvPr>
          <p:cNvSpPr/>
          <p:nvPr/>
        </p:nvSpPr>
        <p:spPr>
          <a:xfrm>
            <a:off x="2272171" y="2038768"/>
            <a:ext cx="180804" cy="88546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Left Brace 8">
            <a:extLst>
              <a:ext uri="{FF2B5EF4-FFF2-40B4-BE49-F238E27FC236}">
                <a16:creationId xmlns:a16="http://schemas.microsoft.com/office/drawing/2014/main" id="{347C6282-794E-A42E-5B2D-6BD7C1B21221}"/>
              </a:ext>
            </a:extLst>
          </p:cNvPr>
          <p:cNvSpPr/>
          <p:nvPr/>
        </p:nvSpPr>
        <p:spPr>
          <a:xfrm>
            <a:off x="2273997" y="1392938"/>
            <a:ext cx="186918" cy="29162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DA33CD-1DBA-9000-7293-0CDEB0BD87D0}"/>
              </a:ext>
            </a:extLst>
          </p:cNvPr>
          <p:cNvSpPr txBox="1"/>
          <p:nvPr/>
        </p:nvSpPr>
        <p:spPr>
          <a:xfrm>
            <a:off x="1931160" y="1425656"/>
            <a:ext cx="50915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PS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8D39282-9CF0-5198-4456-79C83FF3E37A}"/>
              </a:ext>
            </a:extLst>
          </p:cNvPr>
          <p:cNvSpPr txBox="1"/>
          <p:nvPr/>
        </p:nvSpPr>
        <p:spPr>
          <a:xfrm>
            <a:off x="1913244" y="1820629"/>
            <a:ext cx="50915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SPS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52F6C32-E402-536D-C455-7D3F16C4F872}"/>
              </a:ext>
            </a:extLst>
          </p:cNvPr>
          <p:cNvSpPr txBox="1"/>
          <p:nvPr/>
        </p:nvSpPr>
        <p:spPr>
          <a:xfrm>
            <a:off x="1912110" y="2279915"/>
            <a:ext cx="50915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1498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C3CF7E-9CFA-6186-58E3-04AF45C7F5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700" y="62575"/>
            <a:ext cx="10515600" cy="492125"/>
          </a:xfrm>
        </p:spPr>
        <p:txBody>
          <a:bodyPr>
            <a:noAutofit/>
          </a:bodyPr>
          <a:lstStyle/>
          <a:p>
            <a:r>
              <a:rPr lang="en-US" sz="2800" b="1" dirty="0"/>
              <a:t>Conclusions</a:t>
            </a:r>
            <a:endParaRPr lang="en-GB" sz="2800" b="1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938FDCE-7EA4-653A-08F4-3E61D4D7AD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8534680"/>
              </p:ext>
            </p:extLst>
          </p:nvPr>
        </p:nvGraphicFramePr>
        <p:xfrm>
          <a:off x="2481100" y="1074524"/>
          <a:ext cx="3733670" cy="18990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5870">
                  <a:extLst>
                    <a:ext uri="{9D8B030D-6E8A-4147-A177-3AD203B41FA5}">
                      <a16:colId xmlns:a16="http://schemas.microsoft.com/office/drawing/2014/main" val="4202156025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1287932994"/>
                    </a:ext>
                  </a:extLst>
                </a:gridCol>
              </a:tblGrid>
              <a:tr h="315168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2023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896286"/>
                  </a:ext>
                </a:extLst>
              </a:tr>
              <a:tr h="315168">
                <a:tc>
                  <a:txBody>
                    <a:bodyPr/>
                    <a:lstStyle/>
                    <a:p>
                      <a:r>
                        <a:rPr lang="it-IT" sz="1200" dirty="0"/>
                        <a:t>Unshielded pumping manifold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9538713"/>
                  </a:ext>
                </a:extLst>
              </a:tr>
              <a:tr h="315168">
                <a:tc>
                  <a:txBody>
                    <a:bodyPr/>
                    <a:lstStyle/>
                    <a:p>
                      <a:r>
                        <a:rPr lang="it-IT" sz="1200" dirty="0"/>
                        <a:t>Rotary wire scanners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1990730"/>
                  </a:ext>
                </a:extLst>
              </a:tr>
              <a:tr h="315168">
                <a:tc>
                  <a:txBody>
                    <a:bodyPr/>
                    <a:lstStyle/>
                    <a:p>
                      <a:r>
                        <a:rPr lang="en-US" sz="1200" dirty="0"/>
                        <a:t>Vacuum module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6912426"/>
                  </a:ext>
                </a:extLst>
              </a:tr>
              <a:tr h="319182">
                <a:tc>
                  <a:txBody>
                    <a:bodyPr/>
                    <a:lstStyle/>
                    <a:p>
                      <a:r>
                        <a:rPr lang="en-US" sz="1200" dirty="0"/>
                        <a:t>TDIS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4910889"/>
                  </a:ext>
                </a:extLst>
              </a:tr>
              <a:tr h="319181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200" b="0" i="0" u="none" strike="noStrike" noProof="0" dirty="0">
                          <a:solidFill>
                            <a:srgbClr val="0033A0"/>
                          </a:solidFill>
                          <a:latin typeface="Arial"/>
                        </a:rPr>
                        <a:t>Injection kicker MKI-cool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593826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EACB81EF-6969-4615-A2F0-698AE2888F1F}"/>
              </a:ext>
            </a:extLst>
          </p:cNvPr>
          <p:cNvSpPr txBox="1"/>
          <p:nvPr/>
        </p:nvSpPr>
        <p:spPr>
          <a:xfrm>
            <a:off x="9681702" y="1092604"/>
            <a:ext cx="2154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Not limited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 operation with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 hardware damage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9D0751F-F2A9-3353-97F3-29ED3F89E7AB}"/>
              </a:ext>
            </a:extLst>
          </p:cNvPr>
          <p:cNvSpPr txBox="1"/>
          <p:nvPr/>
        </p:nvSpPr>
        <p:spPr>
          <a:xfrm>
            <a:off x="9693184" y="1931138"/>
            <a:ext cx="2154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Limited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beam operation with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hardware damage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94730873-52FD-AD7F-FFF6-DA396883EE8B}"/>
              </a:ext>
            </a:extLst>
          </p:cNvPr>
          <p:cNvSpPr/>
          <p:nvPr/>
        </p:nvSpPr>
        <p:spPr>
          <a:xfrm>
            <a:off x="0" y="341901"/>
            <a:ext cx="12151166" cy="7561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 impedance limitations observed in the LHC and injectors </a:t>
            </a:r>
            <a:r>
              <a:rPr lang="en-US" sz="1600" b="1" dirty="0">
                <a:solidFill>
                  <a:srgbClr val="0033A0"/>
                </a:solidFill>
              </a:rPr>
              <a:t>during RUN 3</a:t>
            </a:r>
          </a:p>
          <a:p>
            <a:pPr marL="742950" marR="0" lvl="1" indent="-28575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Most of them have been addressed, particularly thanks to the development of accurate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impedance models</a:t>
            </a:r>
          </a:p>
        </p:txBody>
      </p:sp>
      <p:sp>
        <p:nvSpPr>
          <p:cNvPr id="20" name="Date Placeholder 19">
            <a:extLst>
              <a:ext uri="{FF2B5EF4-FFF2-40B4-BE49-F238E27FC236}">
                <a16:creationId xmlns:a16="http://schemas.microsoft.com/office/drawing/2014/main" id="{8B80956B-75E8-AA36-FD5F-EE76BE985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FD3B69C9-98DF-A6DC-2D21-5C4D25845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25</a:t>
            </a:fld>
            <a:endParaRPr lang="en-GB"/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E54BE374-84C9-04C8-D04B-F3B1E6E2E4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6193923"/>
              </p:ext>
            </p:extLst>
          </p:nvPr>
        </p:nvGraphicFramePr>
        <p:xfrm>
          <a:off x="6222916" y="1074524"/>
          <a:ext cx="1380969" cy="18990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0969">
                  <a:extLst>
                    <a:ext uri="{9D8B030D-6E8A-4147-A177-3AD203B41FA5}">
                      <a16:colId xmlns:a16="http://schemas.microsoft.com/office/drawing/2014/main" val="2700687942"/>
                    </a:ext>
                  </a:extLst>
                </a:gridCol>
              </a:tblGrid>
              <a:tr h="315168">
                <a:tc>
                  <a:txBody>
                    <a:bodyPr/>
                    <a:lstStyle/>
                    <a:p>
                      <a:r>
                        <a:rPr lang="en-US" sz="1400" dirty="0"/>
                        <a:t>2024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7194636"/>
                  </a:ext>
                </a:extLst>
              </a:tr>
              <a:tr h="315168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0139172"/>
                  </a:ext>
                </a:extLst>
              </a:tr>
              <a:tr h="315168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0298016"/>
                  </a:ext>
                </a:extLst>
              </a:tr>
              <a:tr h="315168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2616556"/>
                  </a:ext>
                </a:extLst>
              </a:tr>
              <a:tr h="319182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2621437"/>
                  </a:ext>
                </a:extLst>
              </a:tr>
              <a:tr h="319181"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GB" sz="1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281846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72D7C4E8-ACC7-5A39-7A95-AEC19164F7E9}"/>
              </a:ext>
            </a:extLst>
          </p:cNvPr>
          <p:cNvSpPr txBox="1"/>
          <p:nvPr/>
        </p:nvSpPr>
        <p:spPr>
          <a:xfrm>
            <a:off x="9678688" y="1500795"/>
            <a:ext cx="2154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Limited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beam operation with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 hardware damage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Left Brace 5">
            <a:extLst>
              <a:ext uri="{FF2B5EF4-FFF2-40B4-BE49-F238E27FC236}">
                <a16:creationId xmlns:a16="http://schemas.microsoft.com/office/drawing/2014/main" id="{58FA1F90-9C76-09E2-6C30-69B5765559ED}"/>
              </a:ext>
            </a:extLst>
          </p:cNvPr>
          <p:cNvSpPr/>
          <p:nvPr/>
        </p:nvSpPr>
        <p:spPr>
          <a:xfrm>
            <a:off x="2272171" y="1710544"/>
            <a:ext cx="184908" cy="31054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7DA7690A-125E-888E-9251-8ACD46116C81}"/>
              </a:ext>
            </a:extLst>
          </p:cNvPr>
          <p:cNvSpPr/>
          <p:nvPr/>
        </p:nvSpPr>
        <p:spPr>
          <a:xfrm>
            <a:off x="2272171" y="2038768"/>
            <a:ext cx="180804" cy="88546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Left Brace 9">
            <a:extLst>
              <a:ext uri="{FF2B5EF4-FFF2-40B4-BE49-F238E27FC236}">
                <a16:creationId xmlns:a16="http://schemas.microsoft.com/office/drawing/2014/main" id="{9D7C0E95-EA1D-9781-2220-C2175E111A30}"/>
              </a:ext>
            </a:extLst>
          </p:cNvPr>
          <p:cNvSpPr/>
          <p:nvPr/>
        </p:nvSpPr>
        <p:spPr>
          <a:xfrm>
            <a:off x="2273997" y="1392938"/>
            <a:ext cx="186918" cy="29162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2190703-B117-E806-54BB-55A653135F1D}"/>
              </a:ext>
            </a:extLst>
          </p:cNvPr>
          <p:cNvSpPr txBox="1"/>
          <p:nvPr/>
        </p:nvSpPr>
        <p:spPr>
          <a:xfrm>
            <a:off x="1931160" y="1425656"/>
            <a:ext cx="50915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PS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238D8DA-AE90-1991-654D-3C5A0A06D525}"/>
              </a:ext>
            </a:extLst>
          </p:cNvPr>
          <p:cNvSpPr txBox="1"/>
          <p:nvPr/>
        </p:nvSpPr>
        <p:spPr>
          <a:xfrm>
            <a:off x="1913244" y="1820629"/>
            <a:ext cx="50915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SPS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2B5D5A6-5F3D-085A-C5B2-E7BB7F92D177}"/>
              </a:ext>
            </a:extLst>
          </p:cNvPr>
          <p:cNvSpPr txBox="1"/>
          <p:nvPr/>
        </p:nvSpPr>
        <p:spPr>
          <a:xfrm>
            <a:off x="1912110" y="2279915"/>
            <a:ext cx="50915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9687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C3CF7E-9CFA-6186-58E3-04AF45C7F5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700" y="62575"/>
            <a:ext cx="10515600" cy="492125"/>
          </a:xfrm>
        </p:spPr>
        <p:txBody>
          <a:bodyPr>
            <a:noAutofit/>
          </a:bodyPr>
          <a:lstStyle/>
          <a:p>
            <a:r>
              <a:rPr lang="en-US" sz="2800" b="1" dirty="0"/>
              <a:t>Conclusions</a:t>
            </a:r>
            <a:endParaRPr lang="en-GB" sz="2800" b="1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938FDCE-7EA4-653A-08F4-3E61D4D7AD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9401104"/>
              </p:ext>
            </p:extLst>
          </p:nvPr>
        </p:nvGraphicFramePr>
        <p:xfrm>
          <a:off x="2481100" y="1064999"/>
          <a:ext cx="5114639" cy="18990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5870">
                  <a:extLst>
                    <a:ext uri="{9D8B030D-6E8A-4147-A177-3AD203B41FA5}">
                      <a16:colId xmlns:a16="http://schemas.microsoft.com/office/drawing/2014/main" val="4202156025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1287932994"/>
                    </a:ext>
                  </a:extLst>
                </a:gridCol>
                <a:gridCol w="1380969">
                  <a:extLst>
                    <a:ext uri="{9D8B030D-6E8A-4147-A177-3AD203B41FA5}">
                      <a16:colId xmlns:a16="http://schemas.microsoft.com/office/drawing/2014/main" val="623833399"/>
                    </a:ext>
                  </a:extLst>
                </a:gridCol>
              </a:tblGrid>
              <a:tr h="315168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2023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2024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896286"/>
                  </a:ext>
                </a:extLst>
              </a:tr>
              <a:tr h="315168">
                <a:tc>
                  <a:txBody>
                    <a:bodyPr/>
                    <a:lstStyle/>
                    <a:p>
                      <a:r>
                        <a:rPr lang="it-IT" sz="1200" dirty="0"/>
                        <a:t>Unshielded pumping manifold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9538713"/>
                  </a:ext>
                </a:extLst>
              </a:tr>
              <a:tr h="315168">
                <a:tc>
                  <a:txBody>
                    <a:bodyPr/>
                    <a:lstStyle/>
                    <a:p>
                      <a:r>
                        <a:rPr lang="it-IT" sz="1200" dirty="0"/>
                        <a:t>Rotary wire scanners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1990730"/>
                  </a:ext>
                </a:extLst>
              </a:tr>
              <a:tr h="315168">
                <a:tc>
                  <a:txBody>
                    <a:bodyPr/>
                    <a:lstStyle/>
                    <a:p>
                      <a:r>
                        <a:rPr lang="en-US" sz="1200" dirty="0"/>
                        <a:t>Vacuum module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6912426"/>
                  </a:ext>
                </a:extLst>
              </a:tr>
              <a:tr h="319182">
                <a:tc>
                  <a:txBody>
                    <a:bodyPr/>
                    <a:lstStyle/>
                    <a:p>
                      <a:r>
                        <a:rPr lang="en-US" sz="1200" dirty="0"/>
                        <a:t>TDIS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4910889"/>
                  </a:ext>
                </a:extLst>
              </a:tr>
              <a:tr h="319181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200" dirty="0"/>
                        <a:t>Injection kicker MKI-cool</a:t>
                      </a:r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GB" sz="1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9734858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EACB81EF-6969-4615-A2F0-698AE2888F1F}"/>
              </a:ext>
            </a:extLst>
          </p:cNvPr>
          <p:cNvSpPr txBox="1"/>
          <p:nvPr/>
        </p:nvSpPr>
        <p:spPr>
          <a:xfrm>
            <a:off x="9681702" y="1079236"/>
            <a:ext cx="2154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Not limited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 operation with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 hardware damage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B303601-0141-377F-656A-D3879C27B157}"/>
              </a:ext>
            </a:extLst>
          </p:cNvPr>
          <p:cNvSpPr txBox="1"/>
          <p:nvPr/>
        </p:nvSpPr>
        <p:spPr>
          <a:xfrm>
            <a:off x="9678688" y="1487427"/>
            <a:ext cx="2154679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EDB40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Limited beam operation with no hardware damage</a:t>
            </a:r>
            <a:endParaRPr lang="en-GB" sz="1200" b="1" i="0" u="none" strike="noStrike" kern="1200" cap="none" spc="0" normalizeH="0" baseline="0" noProof="0">
              <a:ln>
                <a:noFill/>
              </a:ln>
              <a:solidFill>
                <a:srgbClr val="EDB409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9D0751F-F2A9-3353-97F3-29ED3F89E7AB}"/>
              </a:ext>
            </a:extLst>
          </p:cNvPr>
          <p:cNvSpPr txBox="1"/>
          <p:nvPr/>
        </p:nvSpPr>
        <p:spPr>
          <a:xfrm>
            <a:off x="9693184" y="1904401"/>
            <a:ext cx="2154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Limited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beam operation with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hardware damage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Star: 5 Points 2">
            <a:extLst>
              <a:ext uri="{FF2B5EF4-FFF2-40B4-BE49-F238E27FC236}">
                <a16:creationId xmlns:a16="http://schemas.microsoft.com/office/drawing/2014/main" id="{B2415294-3B87-581C-F6AF-60CA8F7B48F1}"/>
              </a:ext>
            </a:extLst>
          </p:cNvPr>
          <p:cNvSpPr/>
          <p:nvPr/>
        </p:nvSpPr>
        <p:spPr>
          <a:xfrm>
            <a:off x="9584703" y="3320779"/>
            <a:ext cx="186121" cy="189465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2948A9-B93D-F1C1-4035-5FC76B443361}"/>
              </a:ext>
            </a:extLst>
          </p:cNvPr>
          <p:cNvSpPr txBox="1"/>
          <p:nvPr/>
        </p:nvSpPr>
        <p:spPr>
          <a:xfrm>
            <a:off x="9683661" y="3287673"/>
            <a:ext cx="21546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 be followed up for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Run 3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3A12EFA-A4A5-0E9A-0F9A-029C26D15BA6}"/>
                  </a:ext>
                </a:extLst>
              </p:cNvPr>
              <p:cNvSpPr txBox="1"/>
              <p:nvPr/>
            </p:nvSpPr>
            <p:spPr>
              <a:xfrm>
                <a:off x="9294475" y="2465208"/>
                <a:ext cx="2787650" cy="646331"/>
              </a:xfrm>
              <a:prstGeom prst="rect">
                <a:avLst/>
              </a:prstGeom>
              <a:solidFill>
                <a:srgbClr val="95D7AB">
                  <a:alpha val="43137"/>
                </a:srgbClr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Not expected 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limitations for </a:t>
                </a: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14:m>
                  <m:oMath xmlns:m="http://schemas.openxmlformats.org/officeDocument/2006/math">
                    <m:r>
                      <a:rPr lang="en-US" sz="1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1.8</m:t>
                    </m:r>
                    <m:r>
                      <a:rPr lang="en-US" sz="1200" b="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⋅1</m:t>
                    </m:r>
                    <m:sSup>
                      <m:sSupPr>
                        <m:ctrlPr>
                          <a:rPr lang="en-US" sz="1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US" sz="1200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</m:oMath>
                </a14:m>
                <a:r>
                  <a:rPr kumimoji="0" lang="en-US" sz="12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Arial"/>
                  </a:rPr>
                  <a:t> p/b</a:t>
                </a: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lang="en-US" sz="1200" b="0" dirty="0">
                    <a:solidFill>
                      <a:schemeClr val="tx2"/>
                    </a:solidFill>
                  </a:rPr>
                  <a:t>MD: </a:t>
                </a:r>
                <a14:m>
                  <m:oMath xmlns:m="http://schemas.openxmlformats.org/officeDocument/2006/math">
                    <m:r>
                      <a:rPr lang="en-US" sz="1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2.3</m:t>
                    </m:r>
                    <m:r>
                      <a:rPr lang="en-US" sz="1200" b="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⋅1</m:t>
                    </m:r>
                    <m:sSup>
                      <m:sSupPr>
                        <m:ctrlPr>
                          <a:rPr lang="en-US" sz="1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US" sz="1200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</m:oMath>
                </a14:m>
                <a:r>
                  <a:rPr kumimoji="0" lang="en-GB" sz="12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Arial"/>
                  </a:rPr>
                  <a:t> with bl &gt;1.2</a:t>
                </a:r>
                <a:r>
                  <a:rPr kumimoji="0" lang="en-GB" sz="1200" i="0" u="none" strike="noStrike" kern="1200" cap="none" spc="0" normalizeH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Arial"/>
                  </a:rPr>
                  <a:t> </a:t>
                </a:r>
                <a:r>
                  <a:rPr kumimoji="0" lang="en-GB" sz="12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Arial"/>
                  </a:rPr>
                  <a:t>ns</a:t>
                </a:r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3A12EFA-A4A5-0E9A-0F9A-029C26D15B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94475" y="2465208"/>
                <a:ext cx="2787650" cy="646331"/>
              </a:xfrm>
              <a:prstGeom prst="rect">
                <a:avLst/>
              </a:prstGeom>
              <a:blipFill>
                <a:blip r:embed="rId2"/>
                <a:stretch>
                  <a:fillRect l="-219" t="-943" b="-56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9D30264B-F68F-56C6-6648-E921391D91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8788733"/>
              </p:ext>
            </p:extLst>
          </p:nvPr>
        </p:nvGraphicFramePr>
        <p:xfrm>
          <a:off x="2484725" y="3084996"/>
          <a:ext cx="5120695" cy="23671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4945">
                  <a:extLst>
                    <a:ext uri="{9D8B030D-6E8A-4147-A177-3AD203B41FA5}">
                      <a16:colId xmlns:a16="http://schemas.microsoft.com/office/drawing/2014/main" val="4202156025"/>
                    </a:ext>
                  </a:extLst>
                </a:gridCol>
                <a:gridCol w="1435100">
                  <a:extLst>
                    <a:ext uri="{9D8B030D-6E8A-4147-A177-3AD203B41FA5}">
                      <a16:colId xmlns:a16="http://schemas.microsoft.com/office/drawing/2014/main" val="1287932994"/>
                    </a:ext>
                  </a:extLst>
                </a:gridCol>
                <a:gridCol w="1390650">
                  <a:extLst>
                    <a:ext uri="{9D8B030D-6E8A-4147-A177-3AD203B41FA5}">
                      <a16:colId xmlns:a16="http://schemas.microsoft.com/office/drawing/2014/main" val="623833399"/>
                    </a:ext>
                  </a:extLst>
                </a:gridCol>
              </a:tblGrid>
              <a:tr h="338159">
                <a:tc>
                  <a:txBody>
                    <a:bodyPr/>
                    <a:lstStyle/>
                    <a:p>
                      <a:r>
                        <a:rPr lang="en-US" sz="1400" dirty="0"/>
                        <a:t>Others…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2023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2024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896286"/>
                  </a:ext>
                </a:extLst>
              </a:tr>
              <a:tr h="338159">
                <a:tc>
                  <a:txBody>
                    <a:bodyPr/>
                    <a:lstStyle/>
                    <a:p>
                      <a:r>
                        <a:rPr lang="en-US" sz="1200" dirty="0"/>
                        <a:t>Extraction kicker KFA14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6988143"/>
                  </a:ext>
                </a:extLst>
              </a:tr>
              <a:tr h="338159">
                <a:tc>
                  <a:txBody>
                    <a:bodyPr/>
                    <a:lstStyle/>
                    <a:p>
                      <a:r>
                        <a:rPr lang="en-US" sz="1200" dirty="0"/>
                        <a:t>MKP-S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4132605"/>
                  </a:ext>
                </a:extLst>
              </a:tr>
              <a:tr h="338159">
                <a:tc>
                  <a:txBody>
                    <a:bodyPr/>
                    <a:lstStyle/>
                    <a:p>
                      <a:r>
                        <a:rPr lang="en-US" sz="1200" dirty="0"/>
                        <a:t>Beam Gas Ionization (BGI)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>
                          <a:solidFill>
                            <a:schemeClr val="tx1"/>
                          </a:solidFill>
                        </a:rPr>
                        <a:t>Not yet installed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8138196"/>
                  </a:ext>
                </a:extLst>
              </a:tr>
              <a:tr h="338159">
                <a:tc>
                  <a:txBody>
                    <a:bodyPr/>
                    <a:lstStyle/>
                    <a:p>
                      <a:r>
                        <a:rPr lang="en-US" sz="1200" dirty="0"/>
                        <a:t>MKDH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723619"/>
                  </a:ext>
                </a:extLst>
              </a:tr>
              <a:tr h="338159">
                <a:tc>
                  <a:txBody>
                    <a:bodyPr/>
                    <a:lstStyle/>
                    <a:p>
                      <a:r>
                        <a:rPr lang="en-US" sz="1200" dirty="0"/>
                        <a:t>Crystal goniometers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833622"/>
                  </a:ext>
                </a:extLst>
              </a:tr>
              <a:tr h="338159">
                <a:tc>
                  <a:txBody>
                    <a:bodyPr/>
                    <a:lstStyle/>
                    <a:p>
                      <a:r>
                        <a:rPr lang="en-GB" sz="1200" dirty="0"/>
                        <a:t>TCLD and E4R5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1161429"/>
                  </a:ext>
                </a:extLst>
              </a:tr>
            </a:tbl>
          </a:graphicData>
        </a:graphic>
      </p:graphicFrame>
      <p:sp>
        <p:nvSpPr>
          <p:cNvPr id="41" name="TextBox 40">
            <a:extLst>
              <a:ext uri="{FF2B5EF4-FFF2-40B4-BE49-F238E27FC236}">
                <a16:creationId xmlns:a16="http://schemas.microsoft.com/office/drawing/2014/main" id="{2FEF8A00-1684-48AB-EFC8-15C21F358ED8}"/>
              </a:ext>
            </a:extLst>
          </p:cNvPr>
          <p:cNvSpPr txBox="1"/>
          <p:nvPr/>
        </p:nvSpPr>
        <p:spPr>
          <a:xfrm>
            <a:off x="9693184" y="3568460"/>
            <a:ext cx="21096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 be followed up for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HL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E681DF3-0BED-345F-4051-D280472B7725}"/>
                  </a:ext>
                </a:extLst>
              </p:cNvPr>
              <p:cNvSpPr/>
              <p:nvPr/>
            </p:nvSpPr>
            <p:spPr>
              <a:xfrm>
                <a:off x="220558" y="5407986"/>
                <a:ext cx="11930608" cy="73163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457200" marR="0" lvl="1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</a:p>
              <a:p>
                <a:pPr lvl="0" algn="ctr">
                  <a:defRPr/>
                </a:pPr>
                <a:r>
                  <a:rPr lang="en-US" sz="1600" b="1" dirty="0">
                    <a:solidFill>
                      <a:srgbClr val="0033A0"/>
                    </a:solidFill>
                  </a:rPr>
                  <a:t>Reaching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rgbClr val="0033A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sz="1600" b="1" i="1" smtClean="0">
                        <a:solidFill>
                          <a:srgbClr val="0033A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600" b="1" i="1" smtClean="0">
                        <a:solidFill>
                          <a:srgbClr val="0033A0"/>
                        </a:solidFill>
                        <a:latin typeface="Cambria Math" panose="02040503050406030204" pitchFamily="18" charset="0"/>
                      </a:rPr>
                      <m:t>𝟖</m:t>
                    </m:r>
                    <m:r>
                      <a:rPr lang="en-US" sz="1600" b="1" i="1">
                        <a:solidFill>
                          <a:srgbClr val="0033A0"/>
                        </a:solidFill>
                        <a:latin typeface="Cambria Math" panose="02040503050406030204" pitchFamily="18" charset="0"/>
                      </a:rPr>
                      <m:t>⋅</m:t>
                    </m:r>
                    <m:r>
                      <a:rPr lang="en-US" sz="1600" b="1" i="1">
                        <a:solidFill>
                          <a:srgbClr val="0033A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sSup>
                      <m:sSupPr>
                        <m:ctrlPr>
                          <a:rPr lang="en-US" sz="1600" b="1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  <m:sup>
                        <m:r>
                          <a:rPr lang="en-US" sz="1600" b="1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  <m:t>𝟏𝟏</m:t>
                        </m:r>
                      </m:sup>
                    </m:sSup>
                  </m:oMath>
                </a14:m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p/b</a:t>
                </a: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is a </a:t>
                </a:r>
                <a:r>
                  <a:rPr kumimoji="0" lang="en-GB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key step to further exploit additional limitations during the </a:t>
                </a:r>
                <a:r>
                  <a:rPr kumimoji="0" lang="en-GB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remaining time of Run 3</a:t>
                </a:r>
                <a:endPara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L="742950" marR="0" lvl="1" indent="-28575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MDs with </a:t>
                </a:r>
                <a14:m>
                  <m:oMath xmlns:m="http://schemas.openxmlformats.org/officeDocument/2006/math">
                    <m:r>
                      <a:rPr kumimoji="0" lang="en-US" sz="16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𝟐</m:t>
                    </m:r>
                    <m:r>
                      <a:rPr kumimoji="0" lang="en-US" sz="16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.</m:t>
                    </m:r>
                    <m:r>
                      <a:rPr kumimoji="0" lang="en-US" sz="16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𝟑</m:t>
                    </m:r>
                    <m:r>
                      <a:rPr kumimoji="0" lang="en-US" sz="16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⋅</m:t>
                    </m:r>
                    <m:r>
                      <a:rPr kumimoji="0" lang="en-US" sz="16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𝟏</m:t>
                    </m:r>
                    <m:sSup>
                      <m:sSupPr>
                        <m:ctrlPr>
                          <a:rPr kumimoji="0" lang="en-US" sz="16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33A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sz="16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33A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𝟎</m:t>
                        </m:r>
                      </m:e>
                      <m:sup>
                        <m:r>
                          <a:rPr kumimoji="0" lang="en-US" sz="16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33A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𝟏𝟏</m:t>
                        </m:r>
                      </m:sup>
                    </m:sSup>
                  </m:oMath>
                </a14:m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p/b at injection </a:t>
                </a:r>
                <a:r>
                  <a:rPr kumimoji="0" lang="en-GB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provide valuable input for </a:t>
                </a:r>
                <a:r>
                  <a:rPr kumimoji="0" lang="en-GB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refining impedance models and stability limit</a:t>
                </a:r>
              </a:p>
              <a:p>
                <a:pPr marL="285750" lvl="0" indent="-285750" algn="ctr">
                  <a:buFont typeface="Arial" panose="020B0604020202020204" pitchFamily="34" charset="0"/>
                  <a:buChar char="•"/>
                  <a:defRPr/>
                </a:pPr>
                <a:r>
                  <a:rPr lang="en-GB" sz="1600" b="1" u="sng" dirty="0">
                    <a:solidFill>
                      <a:srgbClr val="0033A0"/>
                    </a:solidFill>
                  </a:rPr>
                  <a:t>Step forward </a:t>
                </a:r>
                <a:r>
                  <a:rPr lang="en-GB" sz="1600" u="sng" dirty="0">
                    <a:solidFill>
                      <a:srgbClr val="0033A0"/>
                    </a:solidFill>
                  </a:rPr>
                  <a:t>the readiness of </a:t>
                </a:r>
                <a:r>
                  <a:rPr lang="en-GB" sz="1600" b="1" u="sng" dirty="0">
                    <a:solidFill>
                      <a:srgbClr val="0033A0"/>
                    </a:solidFill>
                  </a:rPr>
                  <a:t>HL-LHC</a:t>
                </a:r>
              </a:p>
            </p:txBody>
          </p:sp>
        </mc:Choice>
        <mc:Fallback xmlns="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E681DF3-0BED-345F-4051-D280472B772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558" y="5407986"/>
                <a:ext cx="11930608" cy="731633"/>
              </a:xfrm>
              <a:prstGeom prst="rect">
                <a:avLst/>
              </a:prstGeom>
              <a:blipFill>
                <a:blip r:embed="rId4"/>
                <a:stretch>
                  <a:fillRect b="-3666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Rectangle 58">
            <a:extLst>
              <a:ext uri="{FF2B5EF4-FFF2-40B4-BE49-F238E27FC236}">
                <a16:creationId xmlns:a16="http://schemas.microsoft.com/office/drawing/2014/main" id="{94730873-52FD-AD7F-FFF6-DA396883EE8B}"/>
              </a:ext>
            </a:extLst>
          </p:cNvPr>
          <p:cNvSpPr/>
          <p:nvPr/>
        </p:nvSpPr>
        <p:spPr>
          <a:xfrm>
            <a:off x="0" y="341901"/>
            <a:ext cx="12151166" cy="7561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 impedance limitations observed in the LHC and injectors during RUN 3</a:t>
            </a:r>
          </a:p>
          <a:p>
            <a:pPr marL="742950" marR="0" lvl="1" indent="-28575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Most of them have been addressed, particularly thanks to the development of accurate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impedance models</a:t>
            </a:r>
          </a:p>
        </p:txBody>
      </p:sp>
      <p:graphicFrame>
        <p:nvGraphicFramePr>
          <p:cNvPr id="60" name="Table 59">
            <a:extLst>
              <a:ext uri="{FF2B5EF4-FFF2-40B4-BE49-F238E27FC236}">
                <a16:creationId xmlns:a16="http://schemas.microsoft.com/office/drawing/2014/main" id="{4912C1F3-963C-07A3-614E-1F8A11D518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5457101"/>
              </p:ext>
            </p:extLst>
          </p:nvPr>
        </p:nvGraphicFramePr>
        <p:xfrm>
          <a:off x="7598248" y="1065000"/>
          <a:ext cx="1428750" cy="190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750">
                  <a:extLst>
                    <a:ext uri="{9D8B030D-6E8A-4147-A177-3AD203B41FA5}">
                      <a16:colId xmlns:a16="http://schemas.microsoft.com/office/drawing/2014/main" val="1905576752"/>
                    </a:ext>
                  </a:extLst>
                </a:gridCol>
              </a:tblGrid>
              <a:tr h="307126">
                <a:tc>
                  <a:txBody>
                    <a:bodyPr/>
                    <a:lstStyle/>
                    <a:p>
                      <a:r>
                        <a:rPr lang="en-US" sz="1400" dirty="0"/>
                        <a:t>2025/26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646709"/>
                  </a:ext>
                </a:extLst>
              </a:tr>
              <a:tr h="317250"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rgbClr val="9BD9B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1615596"/>
                  </a:ext>
                </a:extLst>
              </a:tr>
              <a:tr h="317250"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rgbClr val="9BD9B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8263035"/>
                  </a:ext>
                </a:extLst>
              </a:tr>
              <a:tr h="317250"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rgbClr val="9BD9B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3505185"/>
                  </a:ext>
                </a:extLst>
              </a:tr>
              <a:tr h="321290"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rgbClr val="9BD9B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0499621"/>
                  </a:ext>
                </a:extLst>
              </a:tr>
              <a:tr h="321289"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GB" sz="14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rgbClr val="9BD9B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4900006"/>
                  </a:ext>
                </a:extLst>
              </a:tr>
            </a:tbl>
          </a:graphicData>
        </a:graphic>
      </p:graphicFrame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833865B9-E35A-B98F-B186-921261570910}"/>
              </a:ext>
            </a:extLst>
          </p:cNvPr>
          <p:cNvSpPr/>
          <p:nvPr/>
        </p:nvSpPr>
        <p:spPr>
          <a:xfrm>
            <a:off x="8170738" y="2033049"/>
            <a:ext cx="266629" cy="258982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9" name="Left Brace 38">
            <a:extLst>
              <a:ext uri="{FF2B5EF4-FFF2-40B4-BE49-F238E27FC236}">
                <a16:creationId xmlns:a16="http://schemas.microsoft.com/office/drawing/2014/main" id="{C3F2260A-AF7D-A421-87D5-65E2BDA49332}"/>
              </a:ext>
            </a:extLst>
          </p:cNvPr>
          <p:cNvSpPr/>
          <p:nvPr/>
        </p:nvSpPr>
        <p:spPr>
          <a:xfrm>
            <a:off x="2272171" y="1710544"/>
            <a:ext cx="184908" cy="31054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2" name="Left Brace 41">
            <a:extLst>
              <a:ext uri="{FF2B5EF4-FFF2-40B4-BE49-F238E27FC236}">
                <a16:creationId xmlns:a16="http://schemas.microsoft.com/office/drawing/2014/main" id="{699A236A-B496-6AAD-BAE0-D0B92275DA9F}"/>
              </a:ext>
            </a:extLst>
          </p:cNvPr>
          <p:cNvSpPr/>
          <p:nvPr/>
        </p:nvSpPr>
        <p:spPr>
          <a:xfrm>
            <a:off x="2272171" y="2038768"/>
            <a:ext cx="180804" cy="88546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3" name="Left Brace 42">
            <a:extLst>
              <a:ext uri="{FF2B5EF4-FFF2-40B4-BE49-F238E27FC236}">
                <a16:creationId xmlns:a16="http://schemas.microsoft.com/office/drawing/2014/main" id="{3E42CA3E-0895-4C5F-3304-409CC61657AF}"/>
              </a:ext>
            </a:extLst>
          </p:cNvPr>
          <p:cNvSpPr/>
          <p:nvPr/>
        </p:nvSpPr>
        <p:spPr>
          <a:xfrm>
            <a:off x="2275346" y="3796958"/>
            <a:ext cx="191258" cy="96457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6" name="Left Brace 45">
            <a:extLst>
              <a:ext uri="{FF2B5EF4-FFF2-40B4-BE49-F238E27FC236}">
                <a16:creationId xmlns:a16="http://schemas.microsoft.com/office/drawing/2014/main" id="{9701FBE9-C810-044C-3AD0-612E97E2D6BA}"/>
              </a:ext>
            </a:extLst>
          </p:cNvPr>
          <p:cNvSpPr/>
          <p:nvPr/>
        </p:nvSpPr>
        <p:spPr>
          <a:xfrm>
            <a:off x="2275347" y="4871310"/>
            <a:ext cx="181733" cy="57764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0" name="Left Brace 49">
            <a:extLst>
              <a:ext uri="{FF2B5EF4-FFF2-40B4-BE49-F238E27FC236}">
                <a16:creationId xmlns:a16="http://schemas.microsoft.com/office/drawing/2014/main" id="{A631791D-BD08-C2E8-5623-198D1668DBF3}"/>
              </a:ext>
            </a:extLst>
          </p:cNvPr>
          <p:cNvSpPr/>
          <p:nvPr/>
        </p:nvSpPr>
        <p:spPr>
          <a:xfrm>
            <a:off x="2249699" y="3433887"/>
            <a:ext cx="209379" cy="31406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1" name="Left Brace 50">
            <a:extLst>
              <a:ext uri="{FF2B5EF4-FFF2-40B4-BE49-F238E27FC236}">
                <a16:creationId xmlns:a16="http://schemas.microsoft.com/office/drawing/2014/main" id="{B3B59044-77E7-2405-C6CE-46B95FAA49A7}"/>
              </a:ext>
            </a:extLst>
          </p:cNvPr>
          <p:cNvSpPr/>
          <p:nvPr/>
        </p:nvSpPr>
        <p:spPr>
          <a:xfrm>
            <a:off x="2273997" y="1392938"/>
            <a:ext cx="186918" cy="29162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511F118-27F4-F00E-860B-05E8037A2D0E}"/>
              </a:ext>
            </a:extLst>
          </p:cNvPr>
          <p:cNvSpPr txBox="1"/>
          <p:nvPr/>
        </p:nvSpPr>
        <p:spPr>
          <a:xfrm>
            <a:off x="1899958" y="3510789"/>
            <a:ext cx="50915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PSB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3DD85AF-0231-8202-017A-1DDD1A316CA5}"/>
              </a:ext>
            </a:extLst>
          </p:cNvPr>
          <p:cNvSpPr txBox="1"/>
          <p:nvPr/>
        </p:nvSpPr>
        <p:spPr>
          <a:xfrm>
            <a:off x="1931160" y="1425656"/>
            <a:ext cx="50915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PS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3421490-7D16-06F8-3E76-0C60EBDBB225}"/>
              </a:ext>
            </a:extLst>
          </p:cNvPr>
          <p:cNvSpPr txBox="1"/>
          <p:nvPr/>
        </p:nvSpPr>
        <p:spPr>
          <a:xfrm>
            <a:off x="1890433" y="4187545"/>
            <a:ext cx="50915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SPS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F03295A-B63B-FA8D-6607-4090F56363FB}"/>
              </a:ext>
            </a:extLst>
          </p:cNvPr>
          <p:cNvSpPr txBox="1"/>
          <p:nvPr/>
        </p:nvSpPr>
        <p:spPr>
          <a:xfrm>
            <a:off x="1913244" y="1820629"/>
            <a:ext cx="50915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SPS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19FDA143-2DED-EA46-2E7F-0944451AEB89}"/>
              </a:ext>
            </a:extLst>
          </p:cNvPr>
          <p:cNvSpPr txBox="1"/>
          <p:nvPr/>
        </p:nvSpPr>
        <p:spPr>
          <a:xfrm>
            <a:off x="1912110" y="2279915"/>
            <a:ext cx="50915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B8EE0E3-DAAB-8C33-EE6E-1B43BC263DCD}"/>
              </a:ext>
            </a:extLst>
          </p:cNvPr>
          <p:cNvSpPr txBox="1"/>
          <p:nvPr/>
        </p:nvSpPr>
        <p:spPr>
          <a:xfrm>
            <a:off x="1910189" y="5073715"/>
            <a:ext cx="50915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Star: 5 Points 9">
            <a:extLst>
              <a:ext uri="{FF2B5EF4-FFF2-40B4-BE49-F238E27FC236}">
                <a16:creationId xmlns:a16="http://schemas.microsoft.com/office/drawing/2014/main" id="{5216363E-9E98-FAF2-052A-7E3933B8693A}"/>
              </a:ext>
            </a:extLst>
          </p:cNvPr>
          <p:cNvSpPr/>
          <p:nvPr/>
        </p:nvSpPr>
        <p:spPr>
          <a:xfrm>
            <a:off x="8170362" y="2352784"/>
            <a:ext cx="266629" cy="258982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Star: 5 Points 10">
            <a:extLst>
              <a:ext uri="{FF2B5EF4-FFF2-40B4-BE49-F238E27FC236}">
                <a16:creationId xmlns:a16="http://schemas.microsoft.com/office/drawing/2014/main" id="{CF3E112D-19B8-9795-B6E7-F151E08DD3B6}"/>
              </a:ext>
            </a:extLst>
          </p:cNvPr>
          <p:cNvSpPr/>
          <p:nvPr/>
        </p:nvSpPr>
        <p:spPr>
          <a:xfrm>
            <a:off x="9591809" y="3596375"/>
            <a:ext cx="186121" cy="189465"/>
          </a:xfrm>
          <a:prstGeom prst="star5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Star: 5 Points 17">
            <a:extLst>
              <a:ext uri="{FF2B5EF4-FFF2-40B4-BE49-F238E27FC236}">
                <a16:creationId xmlns:a16="http://schemas.microsoft.com/office/drawing/2014/main" id="{F1869F72-33D0-E9A1-0922-34CA85EFE9CC}"/>
              </a:ext>
            </a:extLst>
          </p:cNvPr>
          <p:cNvSpPr/>
          <p:nvPr/>
        </p:nvSpPr>
        <p:spPr>
          <a:xfrm>
            <a:off x="8170362" y="1396113"/>
            <a:ext cx="266629" cy="258982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" name="Right Brace 22">
            <a:extLst>
              <a:ext uri="{FF2B5EF4-FFF2-40B4-BE49-F238E27FC236}">
                <a16:creationId xmlns:a16="http://schemas.microsoft.com/office/drawing/2014/main" id="{AA4E5A8A-D49E-8ECE-083C-5EE9366A91B3}"/>
              </a:ext>
            </a:extLst>
          </p:cNvPr>
          <p:cNvSpPr/>
          <p:nvPr/>
        </p:nvSpPr>
        <p:spPr>
          <a:xfrm rot="5400000">
            <a:off x="10599984" y="2743171"/>
            <a:ext cx="113614" cy="2243425"/>
          </a:xfrm>
          <a:prstGeom prst="rightBrace">
            <a:avLst>
              <a:gd name="adj1" fmla="val 8333"/>
              <a:gd name="adj2" fmla="val 49709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880E7AC-7A4D-F4FA-8993-3D2EF812AFB2}"/>
              </a:ext>
            </a:extLst>
          </p:cNvPr>
          <p:cNvSpPr txBox="1"/>
          <p:nvPr/>
        </p:nvSpPr>
        <p:spPr>
          <a:xfrm>
            <a:off x="9682412" y="4003547"/>
            <a:ext cx="1947385" cy="738664"/>
          </a:xfrm>
          <a:prstGeom prst="rect">
            <a:avLst/>
          </a:prstGeom>
          <a:solidFill>
            <a:srgbClr val="EDEDED">
              <a:alpha val="65098"/>
            </a:srgbClr>
          </a:solidFill>
        </p:spPr>
        <p:txBody>
          <a:bodyPr wrap="square" lIns="0" tIns="0" rIns="0" bIns="0" rtlCol="0" anchor="t">
            <a:spAutoFit/>
          </a:bodyPr>
          <a:lstStyle/>
          <a:p>
            <a:r>
              <a:rPr lang="en-US" sz="900" dirty="0"/>
              <a:t>-</a:t>
            </a:r>
            <a:r>
              <a:rPr lang="en-US" sz="1100" dirty="0"/>
              <a:t> </a:t>
            </a:r>
            <a:r>
              <a:rPr lang="en-US" sz="1200" dirty="0"/>
              <a:t>Mitigation studies </a:t>
            </a:r>
            <a:endParaRPr lang="en-US" sz="1200">
              <a:cs typeface="Arial"/>
            </a:endParaRPr>
          </a:p>
          <a:p>
            <a:r>
              <a:rPr lang="en-US" sz="1200" dirty="0"/>
              <a:t>- Continuous monitoring</a:t>
            </a:r>
            <a:endParaRPr lang="en-US" sz="1200">
              <a:cs typeface="Arial"/>
            </a:endParaRPr>
          </a:p>
          <a:p>
            <a:r>
              <a:rPr lang="en-US" sz="1200" dirty="0"/>
              <a:t>- Finalizing understanding </a:t>
            </a:r>
            <a:endParaRPr lang="en-US" sz="1200">
              <a:cs typeface="Arial"/>
            </a:endParaRPr>
          </a:p>
          <a:p>
            <a:r>
              <a:rPr lang="en-US" sz="1200" dirty="0"/>
              <a:t>- Finalizing installations</a:t>
            </a:r>
            <a:endParaRPr lang="en-US" sz="1200" dirty="0">
              <a:cs typeface="Arial"/>
            </a:endParaRPr>
          </a:p>
        </p:txBody>
      </p:sp>
      <p:sp>
        <p:nvSpPr>
          <p:cNvPr id="20" name="Date Placeholder 19">
            <a:extLst>
              <a:ext uri="{FF2B5EF4-FFF2-40B4-BE49-F238E27FC236}">
                <a16:creationId xmlns:a16="http://schemas.microsoft.com/office/drawing/2014/main" id="{8B80956B-75E8-AA36-FD5F-EE76BE985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FD3B69C9-98DF-A6DC-2D21-5C4D25845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26</a:t>
            </a:fld>
            <a:endParaRPr lang="en-GB"/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16A87DEE-206D-7B55-C764-E84A88A828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7034068"/>
              </p:ext>
            </p:extLst>
          </p:nvPr>
        </p:nvGraphicFramePr>
        <p:xfrm>
          <a:off x="7602243" y="3087829"/>
          <a:ext cx="1428750" cy="23671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750">
                  <a:extLst>
                    <a:ext uri="{9D8B030D-6E8A-4147-A177-3AD203B41FA5}">
                      <a16:colId xmlns:a16="http://schemas.microsoft.com/office/drawing/2014/main" val="4293614157"/>
                    </a:ext>
                  </a:extLst>
                </a:gridCol>
              </a:tblGrid>
              <a:tr h="338159">
                <a:tc>
                  <a:txBody>
                    <a:bodyPr/>
                    <a:lstStyle/>
                    <a:p>
                      <a:r>
                        <a:rPr lang="en-US" sz="1400" dirty="0"/>
                        <a:t>2025/26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9101190"/>
                  </a:ext>
                </a:extLst>
              </a:tr>
              <a:tr h="338159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9BD9B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425037"/>
                  </a:ext>
                </a:extLst>
              </a:tr>
              <a:tr h="338159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9BD9B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5957668"/>
                  </a:ext>
                </a:extLst>
              </a:tr>
              <a:tr h="338159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9BD9B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1844814"/>
                  </a:ext>
                </a:extLst>
              </a:tr>
              <a:tr h="338159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9BD9B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1492058"/>
                  </a:ext>
                </a:extLst>
              </a:tr>
              <a:tr h="338159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9BD9B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7768316"/>
                  </a:ext>
                </a:extLst>
              </a:tr>
              <a:tr h="338159"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GB" sz="1400" dirty="0"/>
                    </a:p>
                  </a:txBody>
                  <a:tcPr>
                    <a:solidFill>
                      <a:srgbClr val="9BD9B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2157198"/>
                  </a:ext>
                </a:extLst>
              </a:tr>
            </a:tbl>
          </a:graphicData>
        </a:graphic>
      </p:graphicFrame>
      <p:sp>
        <p:nvSpPr>
          <p:cNvPr id="22" name="Star: 5 Points 21">
            <a:extLst>
              <a:ext uri="{FF2B5EF4-FFF2-40B4-BE49-F238E27FC236}">
                <a16:creationId xmlns:a16="http://schemas.microsoft.com/office/drawing/2014/main" id="{B01A9198-E3C2-38F0-7E84-2873CE43CD5A}"/>
              </a:ext>
            </a:extLst>
          </p:cNvPr>
          <p:cNvSpPr/>
          <p:nvPr/>
        </p:nvSpPr>
        <p:spPr>
          <a:xfrm>
            <a:off x="8202487" y="3463957"/>
            <a:ext cx="266629" cy="258982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" name="Star: 5 Points 25">
            <a:extLst>
              <a:ext uri="{FF2B5EF4-FFF2-40B4-BE49-F238E27FC236}">
                <a16:creationId xmlns:a16="http://schemas.microsoft.com/office/drawing/2014/main" id="{43086A73-31C8-304E-0113-25974805149C}"/>
              </a:ext>
            </a:extLst>
          </p:cNvPr>
          <p:cNvSpPr/>
          <p:nvPr/>
        </p:nvSpPr>
        <p:spPr>
          <a:xfrm>
            <a:off x="8199793" y="4133049"/>
            <a:ext cx="266629" cy="258982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" name="Star: 5 Points 27">
            <a:extLst>
              <a:ext uri="{FF2B5EF4-FFF2-40B4-BE49-F238E27FC236}">
                <a16:creationId xmlns:a16="http://schemas.microsoft.com/office/drawing/2014/main" id="{6B24A188-682C-6C5B-FE3B-87464ECDCB66}"/>
              </a:ext>
            </a:extLst>
          </p:cNvPr>
          <p:cNvSpPr/>
          <p:nvPr/>
        </p:nvSpPr>
        <p:spPr>
          <a:xfrm>
            <a:off x="8202017" y="3796703"/>
            <a:ext cx="266629" cy="258982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8B6C48E1-7FFA-4BA6-30DD-F6DA7B75CCA9}"/>
              </a:ext>
            </a:extLst>
          </p:cNvPr>
          <p:cNvSpPr/>
          <p:nvPr/>
        </p:nvSpPr>
        <p:spPr>
          <a:xfrm>
            <a:off x="8198221" y="4469395"/>
            <a:ext cx="266629" cy="258982"/>
          </a:xfrm>
          <a:prstGeom prst="star5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" name="Star: 5 Points 32">
            <a:extLst>
              <a:ext uri="{FF2B5EF4-FFF2-40B4-BE49-F238E27FC236}">
                <a16:creationId xmlns:a16="http://schemas.microsoft.com/office/drawing/2014/main" id="{769E6509-CECA-455F-CD23-48EF0018EB0D}"/>
              </a:ext>
            </a:extLst>
          </p:cNvPr>
          <p:cNvSpPr/>
          <p:nvPr/>
        </p:nvSpPr>
        <p:spPr>
          <a:xfrm>
            <a:off x="8198220" y="4813728"/>
            <a:ext cx="266629" cy="258982"/>
          </a:xfrm>
          <a:prstGeom prst="star5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4" name="Star: 5 Points 33">
            <a:extLst>
              <a:ext uri="{FF2B5EF4-FFF2-40B4-BE49-F238E27FC236}">
                <a16:creationId xmlns:a16="http://schemas.microsoft.com/office/drawing/2014/main" id="{9664A503-A99F-9873-8AE7-F580F95B4BAD}"/>
              </a:ext>
            </a:extLst>
          </p:cNvPr>
          <p:cNvSpPr/>
          <p:nvPr/>
        </p:nvSpPr>
        <p:spPr>
          <a:xfrm>
            <a:off x="8184687" y="2664878"/>
            <a:ext cx="266629" cy="258982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Star: 5 Points 16">
            <a:extLst>
              <a:ext uri="{FF2B5EF4-FFF2-40B4-BE49-F238E27FC236}">
                <a16:creationId xmlns:a16="http://schemas.microsoft.com/office/drawing/2014/main" id="{201AAF5E-FE6A-6FA5-EBBE-DBCC1A9845EC}"/>
              </a:ext>
            </a:extLst>
          </p:cNvPr>
          <p:cNvSpPr/>
          <p:nvPr/>
        </p:nvSpPr>
        <p:spPr>
          <a:xfrm>
            <a:off x="8208938" y="5139920"/>
            <a:ext cx="266629" cy="258982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F38380A-696F-498B-5E42-CBE06FBBFEC4}"/>
              </a:ext>
            </a:extLst>
          </p:cNvPr>
          <p:cNvSpPr txBox="1"/>
          <p:nvPr/>
        </p:nvSpPr>
        <p:spPr>
          <a:xfrm>
            <a:off x="9066546" y="5144166"/>
            <a:ext cx="1923571" cy="338554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100" b="1" dirty="0"/>
              <a:t>Further understanding for higher intensity MDs</a:t>
            </a:r>
            <a:endParaRPr lang="en-US" sz="1100" b="1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28051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14" grpId="0" animBg="1"/>
      <p:bldP spid="41" grpId="0"/>
      <p:bldP spid="31" grpId="0" animBg="1"/>
      <p:bldP spid="10" grpId="0" animBg="1"/>
      <p:bldP spid="11" grpId="0" animBg="1"/>
      <p:bldP spid="18" grpId="0" animBg="1"/>
      <p:bldP spid="23" grpId="0" animBg="1"/>
      <p:bldP spid="24" grpId="0" animBg="1"/>
      <p:bldP spid="22" grpId="0" animBg="1"/>
      <p:bldP spid="26" grpId="0" animBg="1"/>
      <p:bldP spid="28" grpId="0" animBg="1"/>
      <p:bldP spid="32" grpId="0" animBg="1"/>
      <p:bldP spid="33" grpId="0" animBg="1"/>
      <p:bldP spid="34" grpId="0" animBg="1"/>
      <p:bldP spid="17" grpId="0" animBg="1"/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05D3D-D632-6548-A543-1A5E420CE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 </a:t>
            </a:r>
            <a:r>
              <a:rPr lang="en-US" dirty="0">
                <a:sym typeface="Wingdings" panose="05000000000000000000" pitchFamily="2" charset="2"/>
              </a:rPr>
              <a:t></a:t>
            </a:r>
            <a:r>
              <a:rPr lang="en-US" dirty="0"/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42527C-FCD2-1A4C-AD0F-C38B22448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AD8863-C971-7FAF-A356-76B8DB210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27225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05D3D-D632-6548-A543-1A5E420CE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42527C-FCD2-1A4C-AD0F-C38B22448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AD8863-C971-7FAF-A356-76B8DB210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0362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AE6F635-6FFB-82A1-AA66-8885601652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114526"/>
            <a:ext cx="11376025" cy="1065742"/>
          </a:xfrm>
        </p:spPr>
        <p:txBody>
          <a:bodyPr/>
          <a:lstStyle/>
          <a:p>
            <a:r>
              <a:rPr lang="en-US" sz="2800" dirty="0"/>
              <a:t>PSB extraction kicker KFA14</a:t>
            </a:r>
            <a:endParaRPr lang="en-GB" sz="2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CB0052-306B-F2DF-DB30-7F222AC02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80D75D-EB39-786B-4506-E7AD81EB88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6DD9C3-0DA8-2340-1C92-884A54D244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D576038-F0B4-3484-8BA7-A6B16FA89A8E}"/>
              </a:ext>
            </a:extLst>
          </p:cNvPr>
          <p:cNvSpPr txBox="1"/>
          <p:nvPr/>
        </p:nvSpPr>
        <p:spPr>
          <a:xfrm>
            <a:off x="306831" y="653196"/>
            <a:ext cx="3214798" cy="30777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dk1"/>
                </a:solidFill>
              </a:rPr>
              <a:t>PSB horizontal instability post LIU</a:t>
            </a:r>
            <a:endParaRPr lang="en-GB" sz="1400" b="1" dirty="0">
              <a:solidFill>
                <a:schemeClr val="dk1"/>
              </a:solidFill>
            </a:endParaRPr>
          </a:p>
        </p:txBody>
      </p:sp>
      <p:pic>
        <p:nvPicPr>
          <p:cNvPr id="10" name="Picture 9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6FEA8DA9-26A7-9A1F-046E-42CA302113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610" y="985988"/>
            <a:ext cx="3393551" cy="249779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DC98467-3A84-C90F-6F14-305A06C3006B}"/>
              </a:ext>
            </a:extLst>
          </p:cNvPr>
          <p:cNvSpPr txBox="1"/>
          <p:nvPr/>
        </p:nvSpPr>
        <p:spPr>
          <a:xfrm>
            <a:off x="1196655" y="3508680"/>
            <a:ext cx="1596626" cy="23083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 i="1"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sz="900" dirty="0">
                <a:hlinkClick r:id="rId3"/>
              </a:rPr>
              <a:t>C. Antuono, et al., IPAC24</a:t>
            </a:r>
            <a:endParaRPr lang="en-GB" sz="900" dirty="0"/>
          </a:p>
        </p:txBody>
      </p:sp>
      <p:pic>
        <p:nvPicPr>
          <p:cNvPr id="12" name="Content Placeholder 3">
            <a:extLst>
              <a:ext uri="{FF2B5EF4-FFF2-40B4-BE49-F238E27FC236}">
                <a16:creationId xmlns:a16="http://schemas.microsoft.com/office/drawing/2014/main" id="{3F0521E7-A9BA-6CDE-05EB-4ECDD58797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46" r="5022"/>
          <a:stretch/>
        </p:blipFill>
        <p:spPr>
          <a:xfrm>
            <a:off x="3520011" y="1025250"/>
            <a:ext cx="3148401" cy="2548663"/>
          </a:xfrm>
          <a:prstGeom prst="rect">
            <a:avLst/>
          </a:prstGeom>
        </p:spPr>
      </p:pic>
      <p:sp>
        <p:nvSpPr>
          <p:cNvPr id="13" name="Rectangle 1">
            <a:extLst>
              <a:ext uri="{FF2B5EF4-FFF2-40B4-BE49-F238E27FC236}">
                <a16:creationId xmlns:a16="http://schemas.microsoft.com/office/drawing/2014/main" id="{8E6DE418-F5A9-FB18-6CCC-441D14C21D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981" y="3979346"/>
            <a:ext cx="7283484" cy="221599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PSB horizontal kicker instability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-Not limited 2024 Run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r>
              <a:rPr kumimoji="0" lang="en-US" altLang="en-US" sz="1600" b="0" i="0" u="none" strike="noStrike" cap="none" normalizeH="0" baseline="0" dirty="0">
                <a:ln>
                  <a:noFill/>
                </a:ln>
                <a:effectLst/>
                <a:latin typeface="Aptos"/>
              </a:rPr>
              <a:t>-However, with the aim of</a:t>
            </a:r>
            <a:r>
              <a:rPr kumimoji="0" lang="en-US" altLang="en-US" sz="1600" b="1" i="0" u="none" strike="noStrike" cap="none" normalizeH="0" baseline="0" dirty="0">
                <a:ln>
                  <a:noFill/>
                </a:ln>
                <a:effectLst/>
                <a:latin typeface="Aptos"/>
              </a:rPr>
              <a:t> increasing intensity 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effectLst/>
                <a:latin typeface="Aptos"/>
              </a:rPr>
              <a:t>(and the energy , e.g.  ISOLDE) both the instabilities at </a:t>
            </a:r>
            <a:r>
              <a:rPr kumimoji="0" lang="en-US" altLang="en-US" sz="1600" b="1" i="0" u="none" strike="noStrike" cap="none" normalizeH="0" baseline="0" dirty="0">
                <a:ln>
                  <a:noFill/>
                </a:ln>
                <a:effectLst/>
                <a:latin typeface="Aptos"/>
              </a:rPr>
              <a:t>1.6 GeV and 1.3 GeV 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effectLst/>
                <a:latin typeface="Aptos"/>
              </a:rPr>
              <a:t>might be a </a:t>
            </a:r>
            <a:r>
              <a:rPr lang="en-US" altLang="en-US" sz="1600" dirty="0">
                <a:latin typeface="Aptos"/>
              </a:rPr>
              <a:t>limitation</a:t>
            </a:r>
            <a:endParaRPr lang="en-US" altLang="en-US" sz="1600" dirty="0">
              <a:cs typeface="Arial" panose="020B0604020202020204" pitchFamily="34" charset="0"/>
            </a:endParaRPr>
          </a:p>
          <a:p>
            <a:pPr marL="285750" indent="-285750">
              <a:buFont typeface="Arial"/>
              <a:buChar char="•"/>
            </a:pPr>
            <a:r>
              <a:rPr lang="en-US" altLang="en-US" sz="1600" dirty="0">
                <a:solidFill>
                  <a:srgbClr val="ED5C57"/>
                </a:solidFill>
                <a:latin typeface="Aptos"/>
              </a:rPr>
              <a:t>Activity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ED5C57"/>
                </a:solidFill>
                <a:effectLst/>
                <a:latin typeface="Aptos"/>
              </a:rPr>
              <a:t> already observed during measurements for the 1.3 GeV instability </a:t>
            </a:r>
            <a:r>
              <a:rPr lang="en-US" altLang="en-US" sz="1600" dirty="0">
                <a:solidFill>
                  <a:srgbClr val="ED5C57"/>
                </a:solidFill>
                <a:latin typeface="Aptos"/>
              </a:rPr>
              <a:t>            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ED5C57"/>
                </a:solidFill>
                <a:effectLst/>
                <a:latin typeface="Aptos"/>
              </a:rPr>
              <a:t>increasing the intensity up to  1.28e13 p/b with the TFB on.</a:t>
            </a:r>
            <a:endParaRPr lang="en-US" altLang="en-US" sz="1600" dirty="0">
              <a:solidFill>
                <a:srgbClr val="0033A0"/>
              </a:solidFill>
              <a:latin typeface="Aptos"/>
            </a:endParaRPr>
          </a:p>
          <a:p>
            <a:pPr marL="285750" indent="-285750">
              <a:buFont typeface="Arial"/>
              <a:buChar char="•"/>
            </a:pPr>
            <a:r>
              <a:rPr lang="en-US" altLang="en-US" sz="1600" dirty="0">
                <a:solidFill>
                  <a:srgbClr val="ED5C57"/>
                </a:solidFill>
                <a:latin typeface="Aptos"/>
              </a:rPr>
              <a:t>The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ED5C57"/>
                </a:solidFill>
                <a:effectLst/>
                <a:latin typeface="Aptos"/>
              </a:rPr>
              <a:t> </a:t>
            </a: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ED5C57"/>
                </a:solidFill>
                <a:effectLst/>
                <a:latin typeface="Aptos"/>
              </a:rPr>
              <a:t>change of tune for the 1.3 GeV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ED5C57"/>
                </a:solidFill>
                <a:effectLst/>
                <a:latin typeface="Aptos"/>
              </a:rPr>
              <a:t> </a:t>
            </a:r>
            <a:r>
              <a:rPr lang="en-US" altLang="en-US" sz="1600" dirty="0">
                <a:solidFill>
                  <a:srgbClr val="ED5C57"/>
                </a:solidFill>
                <a:latin typeface="Aptos"/>
              </a:rPr>
              <a:t>to mitigate the instability (as for 1.6 GeV) cannot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ED5C57"/>
                </a:solidFill>
                <a:effectLst/>
                <a:latin typeface="Aptos"/>
              </a:rPr>
              <a:t> be done easily since the </a:t>
            </a: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ED5C57"/>
                </a:solidFill>
                <a:effectLst/>
                <a:latin typeface="Aptos"/>
              </a:rPr>
              <a:t>curve of energy with tune is quite flat</a:t>
            </a:r>
            <a:endParaRPr lang="en-US" altLang="en-US" sz="1600" dirty="0">
              <a:solidFill>
                <a:srgbClr val="0033A0"/>
              </a:solidFill>
              <a:latin typeface="Aptos"/>
            </a:endParaRPr>
          </a:p>
          <a:p>
            <a:pPr marL="742950" lvl="1" indent="-285750">
              <a:buFont typeface="Arial"/>
              <a:buChar char="•"/>
            </a:pPr>
            <a:r>
              <a:rPr lang="en-US" altLang="en-US" sz="1600" dirty="0">
                <a:solidFill>
                  <a:srgbClr val="ED5C57"/>
                </a:solidFill>
                <a:latin typeface="Aptos"/>
              </a:rPr>
              <a:t>tune has to change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ED5C57"/>
                </a:solidFill>
                <a:effectLst/>
                <a:latin typeface="Aptos"/>
              </a:rPr>
              <a:t> a lot to push the instability!</a:t>
            </a:r>
            <a:endParaRPr lang="en-US" altLang="en-US" sz="1600" b="0" i="0" u="none" strike="noStrike" cap="none" normalizeH="0" baseline="0">
              <a:ln>
                <a:noFill/>
              </a:ln>
              <a:effectLst/>
              <a:latin typeface="Aptos"/>
            </a:endParaRPr>
          </a:p>
        </p:txBody>
      </p:sp>
      <p:pic>
        <p:nvPicPr>
          <p:cNvPr id="2" name="Content Placeholder 3">
            <a:extLst>
              <a:ext uri="{FF2B5EF4-FFF2-40B4-BE49-F238E27FC236}">
                <a16:creationId xmlns:a16="http://schemas.microsoft.com/office/drawing/2014/main" id="{A1BB5CE7-DCA7-D4B4-C9FE-5711B6F9F62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9" r="6484"/>
          <a:stretch/>
        </p:blipFill>
        <p:spPr>
          <a:xfrm>
            <a:off x="6847769" y="110719"/>
            <a:ext cx="3342910" cy="253232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C5E23E1-B4D4-DFFB-C11A-AE5F19C2F1B6}"/>
              </a:ext>
            </a:extLst>
          </p:cNvPr>
          <p:cNvSpPr txBox="1"/>
          <p:nvPr/>
        </p:nvSpPr>
        <p:spPr>
          <a:xfrm>
            <a:off x="7933140" y="359409"/>
            <a:ext cx="3008671" cy="56938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/>
              <a:t>Latest impedance model based on more precise kicker circuit info (including filters)</a:t>
            </a:r>
          </a:p>
          <a:p>
            <a:r>
              <a:rPr lang="da-DK" sz="700" i="1" dirty="0">
                <a:hlinkClick r:id="rId6"/>
              </a:rPr>
              <a:t>C. Zannini et al. at Zermatt 2019 MCBI proceeding</a:t>
            </a:r>
            <a:endParaRPr lang="en-GB" sz="700" i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685CD92-6067-031E-DF16-2D36C8A3BBB1}"/>
              </a:ext>
            </a:extLst>
          </p:cNvPr>
          <p:cNvSpPr txBox="1"/>
          <p:nvPr/>
        </p:nvSpPr>
        <p:spPr>
          <a:xfrm>
            <a:off x="3969193" y="653196"/>
            <a:ext cx="2498043" cy="30777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400" b="1" dirty="0" err="1"/>
              <a:t>Sacherer</a:t>
            </a:r>
            <a:r>
              <a:rPr lang="en-US" sz="1400" b="1" dirty="0"/>
              <a:t> stability criteria</a:t>
            </a:r>
            <a:endParaRPr lang="en-GB" sz="1400" b="1" dirty="0"/>
          </a:p>
        </p:txBody>
      </p:sp>
      <p:pic>
        <p:nvPicPr>
          <p:cNvPr id="16" name="Picture 15" descr="A screenshot of a graph&#10;&#10;Description automatically generated">
            <a:extLst>
              <a:ext uri="{FF2B5EF4-FFF2-40B4-BE49-F238E27FC236}">
                <a16:creationId xmlns:a16="http://schemas.microsoft.com/office/drawing/2014/main" id="{2C94DCB1-0041-A325-57AC-273DD7EFDD02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690" r="4297" b="869"/>
          <a:stretch/>
        </p:blipFill>
        <p:spPr>
          <a:xfrm>
            <a:off x="7641790" y="2609850"/>
            <a:ext cx="4353715" cy="3588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498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5CDBD70-200D-CEA6-3826-E60B923DAE41}"/>
              </a:ext>
            </a:extLst>
          </p:cNvPr>
          <p:cNvCxnSpPr>
            <a:cxnSpLocks/>
          </p:cNvCxnSpPr>
          <p:nvPr/>
        </p:nvCxnSpPr>
        <p:spPr>
          <a:xfrm flipH="1">
            <a:off x="4054514" y="3518150"/>
            <a:ext cx="1843235" cy="335128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7F2F1B5-5ACF-9DEF-DBFF-CB6B982FD055}"/>
              </a:ext>
            </a:extLst>
          </p:cNvPr>
          <p:cNvCxnSpPr>
            <a:cxnSpLocks/>
            <a:stCxn id="20" idx="2"/>
          </p:cNvCxnSpPr>
          <p:nvPr/>
        </p:nvCxnSpPr>
        <p:spPr>
          <a:xfrm>
            <a:off x="6096000" y="3518150"/>
            <a:ext cx="1854523" cy="360128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BB8B1FB5-658E-7B1F-624F-560B4875D9B9}"/>
              </a:ext>
            </a:extLst>
          </p:cNvPr>
          <p:cNvSpPr txBox="1"/>
          <p:nvPr/>
        </p:nvSpPr>
        <p:spPr>
          <a:xfrm>
            <a:off x="788921" y="3911062"/>
            <a:ext cx="56014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ea typeface="ADLaM Display" panose="020F0502020204030204" pitchFamily="2" charset="0"/>
                <a:cs typeface="ADLaM Display" panose="020F0502020204030204" pitchFamily="2" charset="0"/>
              </a:rPr>
              <a:t>Equipment</a:t>
            </a:r>
            <a:r>
              <a:rPr lang="en-US" sz="2000" dirty="0">
                <a:ea typeface="ADLaM Display" panose="020F0502020204030204" pitchFamily="2" charset="0"/>
                <a:cs typeface="ADLaM Display" panose="020F0502020204030204" pitchFamily="2" charset="0"/>
              </a:rPr>
              <a:t> degradation or damage due to </a:t>
            </a:r>
            <a:r>
              <a:rPr lang="en-US" sz="2000" b="1" dirty="0">
                <a:solidFill>
                  <a:srgbClr val="FF0000"/>
                </a:solidFill>
                <a:ea typeface="ADLaM Display" panose="020F0502020204030204" pitchFamily="2" charset="0"/>
                <a:cs typeface="ADLaM Display" panose="020F0502020204030204" pitchFamily="2" charset="0"/>
              </a:rPr>
              <a:t>beam</a:t>
            </a:r>
            <a:r>
              <a:rPr lang="en-US" sz="2000" dirty="0">
                <a:ea typeface="ADLaM Display" panose="020F0502020204030204" pitchFamily="2" charset="0"/>
                <a:cs typeface="ADLaM Display" panose="020F0502020204030204" pitchFamily="2" charset="0"/>
              </a:rPr>
              <a:t> </a:t>
            </a:r>
            <a:r>
              <a:rPr lang="en-US" sz="2000" b="1" dirty="0">
                <a:solidFill>
                  <a:srgbClr val="FF0000"/>
                </a:solidFill>
                <a:ea typeface="ADLaM Display" panose="020F0502020204030204" pitchFamily="2" charset="0"/>
                <a:cs typeface="ADLaM Display" panose="020F0502020204030204" pitchFamily="2" charset="0"/>
              </a:rPr>
              <a:t>induced heating </a:t>
            </a:r>
            <a:r>
              <a:rPr lang="en-US" sz="2000" dirty="0">
                <a:ea typeface="ADLaM Display" panose="020F0502020204030204" pitchFamily="2" charset="0"/>
                <a:cs typeface="ADLaM Display" panose="020F0502020204030204" pitchFamily="2" charset="0"/>
              </a:rPr>
              <a:t>and/or sparking, perturbation to electronics (EMI issues)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3562D26-8136-01AB-DE7C-6BF15F252100}"/>
              </a:ext>
            </a:extLst>
          </p:cNvPr>
          <p:cNvSpPr txBox="1"/>
          <p:nvPr/>
        </p:nvSpPr>
        <p:spPr>
          <a:xfrm>
            <a:off x="7514705" y="3931697"/>
            <a:ext cx="32968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</a:rPr>
              <a:t>Beam</a:t>
            </a:r>
            <a:r>
              <a:rPr lang="en-US" sz="2000" dirty="0"/>
              <a:t> </a:t>
            </a:r>
            <a:r>
              <a:rPr lang="en-US" sz="2000" b="1" dirty="0">
                <a:solidFill>
                  <a:srgbClr val="FF0000"/>
                </a:solidFill>
              </a:rPr>
              <a:t>quality</a:t>
            </a:r>
            <a:r>
              <a:rPr lang="en-US" sz="2000" dirty="0"/>
              <a:t> degradation and beam </a:t>
            </a:r>
            <a:r>
              <a:rPr lang="en-US" sz="2000" b="1" dirty="0">
                <a:solidFill>
                  <a:srgbClr val="FF0000"/>
                </a:solidFill>
              </a:rPr>
              <a:t>instabilities</a:t>
            </a:r>
            <a:r>
              <a:rPr lang="en-US" sz="2000" dirty="0"/>
              <a:t> 	</a:t>
            </a:r>
            <a:endParaRPr lang="en-GB" sz="2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C8575F5-7D6A-EE4B-DF89-855460492111}"/>
              </a:ext>
            </a:extLst>
          </p:cNvPr>
          <p:cNvSpPr txBox="1"/>
          <p:nvPr/>
        </p:nvSpPr>
        <p:spPr>
          <a:xfrm>
            <a:off x="4072299" y="3087263"/>
            <a:ext cx="4047401" cy="430887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rgbClr val="800000"/>
                </a:solidFill>
              </a:rPr>
              <a:t>Impedance-induced effects</a:t>
            </a:r>
            <a:endParaRPr lang="en-GB" sz="2200" dirty="0">
              <a:solidFill>
                <a:srgbClr val="800000"/>
              </a:solidFill>
            </a:endParaRPr>
          </a:p>
        </p:txBody>
      </p:sp>
      <p:pic>
        <p:nvPicPr>
          <p:cNvPr id="7" name="Picture 6" descr="A blue and orange geometric object&#10;&#10;Description automatically generated with medium confidence">
            <a:extLst>
              <a:ext uri="{FF2B5EF4-FFF2-40B4-BE49-F238E27FC236}">
                <a16:creationId xmlns:a16="http://schemas.microsoft.com/office/drawing/2014/main" id="{D52A086C-D7E9-3F2B-CFA2-EDB1DC73484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481" t="12257" r="9310" b="21558"/>
          <a:stretch/>
        </p:blipFill>
        <p:spPr>
          <a:xfrm>
            <a:off x="267856" y="1131781"/>
            <a:ext cx="5019047" cy="158153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999615F-1E3B-1782-B42E-E584243A752F}"/>
              </a:ext>
            </a:extLst>
          </p:cNvPr>
          <p:cNvSpPr txBox="1"/>
          <p:nvPr/>
        </p:nvSpPr>
        <p:spPr>
          <a:xfrm>
            <a:off x="5897749" y="493340"/>
            <a:ext cx="6182254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When facing </a:t>
            </a:r>
            <a:r>
              <a:rPr lang="en-GB" sz="1600" b="1" u="sng" dirty="0">
                <a:solidFill>
                  <a:srgbClr val="000000"/>
                </a:solidFill>
              </a:rPr>
              <a:t>cross section variations </a:t>
            </a:r>
            <a:r>
              <a:rPr lang="en-GB" sz="1600" dirty="0">
                <a:solidFill>
                  <a:srgbClr val="000000"/>
                </a:solidFill>
              </a:rPr>
              <a:t>of the vacuum chamber wall, as well as its </a:t>
            </a:r>
            <a:r>
              <a:rPr lang="en-GB" sz="1600" b="1" u="sng" dirty="0">
                <a:solidFill>
                  <a:srgbClr val="000000"/>
                </a:solidFill>
              </a:rPr>
              <a:t>finite resistivity</a:t>
            </a:r>
            <a:r>
              <a:rPr lang="en-GB" sz="1600" dirty="0">
                <a:solidFill>
                  <a:srgbClr val="000000"/>
                </a:solidFill>
              </a:rPr>
              <a:t>, </a:t>
            </a:r>
            <a:r>
              <a:rPr lang="en-US" sz="1600" dirty="0">
                <a:solidFill>
                  <a:srgbClr val="000000"/>
                </a:solidFill>
              </a:rPr>
              <a:t>charged particles travelling in the accelerator, induce electromagnetic fields mainly left behind the source particle. </a:t>
            </a:r>
          </a:p>
          <a:p>
            <a:r>
              <a:rPr lang="en-US" sz="1600" dirty="0">
                <a:solidFill>
                  <a:srgbClr val="000000"/>
                </a:solidFill>
                <a:latin typeface="Garamond" panose="02020404030301010803" pitchFamily="18" charset="0"/>
                <a:sym typeface="Wingdings" panose="05000000000000000000" pitchFamily="2" charset="2"/>
              </a:rPr>
              <a:t> </a:t>
            </a:r>
            <a:r>
              <a:rPr lang="en-US" b="1" dirty="0">
                <a:solidFill>
                  <a:srgbClr val="FF0000"/>
                </a:solidFill>
                <a:sym typeface="Wingdings" panose="05000000000000000000" pitchFamily="2" charset="2"/>
              </a:rPr>
              <a:t>Wakefield</a:t>
            </a:r>
            <a:endParaRPr lang="en-GB" sz="1600" dirty="0">
              <a:solidFill>
                <a:srgbClr val="000000"/>
              </a:solidFill>
            </a:endParaRP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47AEFF25-29D6-4F92-B42E-10CC31F650FD}"/>
              </a:ext>
            </a:extLst>
          </p:cNvPr>
          <p:cNvCxnSpPr>
            <a:cxnSpLocks/>
          </p:cNvCxnSpPr>
          <p:nvPr/>
        </p:nvCxnSpPr>
        <p:spPr>
          <a:xfrm>
            <a:off x="6794500" y="1826741"/>
            <a:ext cx="0" cy="609031"/>
          </a:xfrm>
          <a:prstGeom prst="straightConnector1">
            <a:avLst/>
          </a:prstGeom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B130DBBA-99A7-14D2-878F-40C2D54D7440}"/>
              </a:ext>
            </a:extLst>
          </p:cNvPr>
          <p:cNvSpPr txBox="1"/>
          <p:nvPr/>
        </p:nvSpPr>
        <p:spPr>
          <a:xfrm>
            <a:off x="6941804" y="1922549"/>
            <a:ext cx="2734212" cy="307777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Effect can be quantified through</a:t>
            </a:r>
            <a:endParaRPr lang="en-GB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8CC015C-9343-D5FA-E7F0-77B973E0F31B}"/>
                  </a:ext>
                </a:extLst>
              </p:cNvPr>
              <p:cNvSpPr txBox="1"/>
              <p:nvPr/>
            </p:nvSpPr>
            <p:spPr>
              <a:xfrm>
                <a:off x="5292362" y="2381826"/>
                <a:ext cx="38044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rgbClr val="FF0000"/>
                    </a:solidFill>
                  </a:rPr>
                  <a:t>Beam coupling impedance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𝒁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d>
                  </m:oMath>
                </a14:m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8CC015C-9343-D5FA-E7F0-77B973E0F3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2362" y="2381826"/>
                <a:ext cx="3804474" cy="369332"/>
              </a:xfrm>
              <a:prstGeom prst="rect">
                <a:avLst/>
              </a:prstGeom>
              <a:blipFill>
                <a:blip r:embed="rId4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3B79DABC-64A5-6329-1CD7-4AC42D9A2549}"/>
                  </a:ext>
                </a:extLst>
              </p:cNvPr>
              <p:cNvSpPr txBox="1"/>
              <p:nvPr/>
            </p:nvSpPr>
            <p:spPr>
              <a:xfrm>
                <a:off x="1021169" y="5046080"/>
                <a:ext cx="4656416" cy="7907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𝑙𝑜𝑠𝑠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600" i="1" kern="0">
                          <a:solidFill>
                            <a:srgbClr val="595959">
                              <a:lumMod val="75000"/>
                            </a:srgbClr>
                          </a:solidFill>
                          <a:latin typeface="Cambria Math" panose="02040503050406030204" pitchFamily="18" charset="0"/>
                          <a:sym typeface="Arial"/>
                        </a:rPr>
                        <m:t>2</m:t>
                      </m:r>
                      <m:sSup>
                        <m:sSupPr>
                          <m:ctrlPr>
                            <a:rPr lang="en-US" sz="1600" i="1" kern="0">
                              <a:solidFill>
                                <a:srgbClr val="595959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600" i="1" kern="0">
                                  <a:solidFill>
                                    <a:srgbClr val="595959">
                                      <a:lumMod val="75000"/>
                                    </a:srgbClr>
                                  </a:solidFill>
                                  <a:latin typeface="Cambria Math" panose="02040503050406030204" pitchFamily="18" charset="0"/>
                                  <a:sym typeface="Arial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600" i="1" kern="0">
                                      <a:solidFill>
                                        <a:srgbClr val="595959">
                                          <a:lumMod val="75000"/>
                                        </a:srgbClr>
                                      </a:solidFill>
                                      <a:latin typeface="Cambria Math" panose="02040503050406030204" pitchFamily="18" charset="0"/>
                                      <a:sym typeface="Arial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kern="0">
                                      <a:solidFill>
                                        <a:srgbClr val="595959">
                                          <a:lumMod val="75000"/>
                                        </a:srgbClr>
                                      </a:solidFill>
                                      <a:latin typeface="Cambria Math" panose="02040503050406030204" pitchFamily="18" charset="0"/>
                                      <a:sym typeface="Arial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GB" sz="1600" i="1" kern="0">
                                      <a:solidFill>
                                        <a:srgbClr val="595959">
                                          <a:lumMod val="75000"/>
                                        </a:srgbClr>
                                      </a:solidFill>
                                      <a:latin typeface="Cambria Math" panose="02040503050406030204" pitchFamily="18" charset="0"/>
                                      <a:sym typeface="Arial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GB" sz="1600" i="1" kern="0">
                                  <a:solidFill>
                                    <a:srgbClr val="595959">
                                      <a:lumMod val="75000"/>
                                    </a:srgbClr>
                                  </a:solidFill>
                                  <a:latin typeface="Cambria Math" panose="02040503050406030204" pitchFamily="18" charset="0"/>
                                  <a:sym typeface="Arial"/>
                                </a:rPr>
                                <m:t>𝑒</m:t>
                              </m:r>
                              <m:sSub>
                                <m:sSubPr>
                                  <m:ctrlPr>
                                    <a:rPr lang="en-US" sz="1600" i="1" kern="0">
                                      <a:solidFill>
                                        <a:srgbClr val="595959">
                                          <a:lumMod val="75000"/>
                                        </a:srgbClr>
                                      </a:solidFill>
                                      <a:latin typeface="Cambria Math" panose="02040503050406030204" pitchFamily="18" charset="0"/>
                                      <a:sym typeface="Arial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kern="0">
                                      <a:solidFill>
                                        <a:srgbClr val="595959">
                                          <a:lumMod val="75000"/>
                                        </a:srgbClr>
                                      </a:solidFill>
                                      <a:latin typeface="Cambria Math" panose="02040503050406030204" pitchFamily="18" charset="0"/>
                                      <a:sym typeface="Arial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GB" sz="1600" i="1" kern="0">
                                      <a:solidFill>
                                        <a:srgbClr val="595959">
                                          <a:lumMod val="75000"/>
                                        </a:srgbClr>
                                      </a:solidFill>
                                      <a:latin typeface="Cambria Math" panose="02040503050406030204" pitchFamily="18" charset="0"/>
                                      <a:sym typeface="Arial"/>
                                    </a:rPr>
                                    <m:t>𝑏</m:t>
                                  </m:r>
                                  <m:r>
                                    <a:rPr lang="en-US" sz="1600" b="0" i="1" kern="0" smtClean="0">
                                      <a:solidFill>
                                        <a:srgbClr val="595959">
                                          <a:lumMod val="75000"/>
                                        </a:srgbClr>
                                      </a:solidFill>
                                      <a:latin typeface="Cambria Math" panose="02040503050406030204" pitchFamily="18" charset="0"/>
                                      <a:sym typeface="Arial"/>
                                    </a:rPr>
                                    <m:t>𝑒𝑎𝑚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GB" sz="1600" i="1" kern="0">
                              <a:solidFill>
                                <a:srgbClr val="595959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2</m:t>
                          </m:r>
                        </m:sup>
                      </m:sSup>
                      <m:nary>
                        <m:naryPr>
                          <m:chr m:val="∑"/>
                          <m:ctrlPr>
                            <a:rPr lang="en-US" sz="1600" i="1" kern="0">
                              <a:solidFill>
                                <a:srgbClr val="595959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naryPr>
                        <m:sub>
                          <m:r>
                            <a:rPr lang="en-GB" sz="1600" i="1" kern="0">
                              <a:solidFill>
                                <a:srgbClr val="595959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𝑝</m:t>
                          </m:r>
                          <m:r>
                            <a:rPr lang="en-GB" sz="1600" i="1" kern="0">
                              <a:solidFill>
                                <a:srgbClr val="595959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=0</m:t>
                          </m:r>
                        </m:sub>
                        <m:sup>
                          <m:r>
                            <a:rPr lang="en-GB" sz="1600" kern="0">
                              <a:solidFill>
                                <a:srgbClr val="595959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∞</m:t>
                          </m:r>
                        </m:sup>
                        <m:e>
                          <m:d>
                            <m:dPr>
                              <m:ctrlPr>
                                <a:rPr lang="en-US" sz="1600" i="1" kern="0">
                                  <a:solidFill>
                                    <a:srgbClr val="595959">
                                      <a:lumMod val="75000"/>
                                    </a:srgbClr>
                                  </a:solidFill>
                                  <a:latin typeface="Cambria Math" panose="02040503050406030204" pitchFamily="18" charset="0"/>
                                  <a:sym typeface="Arial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600" i="1" kern="0">
                                      <a:solidFill>
                                        <a:srgbClr val="595959">
                                          <a:lumMod val="75000"/>
                                        </a:srgbClr>
                                      </a:solidFill>
                                      <a:latin typeface="Cambria Math" panose="02040503050406030204" pitchFamily="18" charset="0"/>
                                      <a:sym typeface="Arial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US" sz="1600" i="1" kern="0">
                                          <a:solidFill>
                                            <a:srgbClr val="595959">
                                              <a:lumMod val="75000"/>
                                            </a:srgbClr>
                                          </a:solidFill>
                                          <a:latin typeface="Cambria Math" panose="02040503050406030204" pitchFamily="18" charset="0"/>
                                          <a:sym typeface="Arial"/>
                                        </a:rPr>
                                      </m:ctrlPr>
                                    </m:d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GB" sz="1600" kern="0">
                                          <a:solidFill>
                                            <a:srgbClr val="595959">
                                              <a:lumMod val="75000"/>
                                            </a:srgbClr>
                                          </a:solidFill>
                                          <a:latin typeface="Cambria Math" panose="02040503050406030204" pitchFamily="18" charset="0"/>
                                          <a:sym typeface="Arial"/>
                                        </a:rPr>
                                        <m:t>Λ</m:t>
                                      </m:r>
                                      <m:d>
                                        <m:dPr>
                                          <m:ctrlPr>
                                            <a:rPr lang="en-US" sz="1600" i="1" kern="0">
                                              <a:solidFill>
                                                <a:srgbClr val="595959">
                                                  <a:lumMod val="75000"/>
                                                </a:srgbClr>
                                              </a:solidFill>
                                              <a:latin typeface="Cambria Math" panose="02040503050406030204" pitchFamily="18" charset="0"/>
                                              <a:sym typeface="Arial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GB" sz="1600" i="1" kern="0">
                                              <a:solidFill>
                                                <a:srgbClr val="595959">
                                                  <a:lumMod val="75000"/>
                                                </a:srgbClr>
                                              </a:solidFill>
                                              <a:latin typeface="Cambria Math" panose="02040503050406030204" pitchFamily="18" charset="0"/>
                                              <a:sym typeface="Arial"/>
                                            </a:rPr>
                                            <m:t>𝑝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1600" i="1" kern="0">
                                                  <a:solidFill>
                                                    <a:srgbClr val="595959">
                                                      <a:lumMod val="75000"/>
                                                    </a:srgbClr>
                                                  </a:solidFill>
                                                  <a:latin typeface="Cambria Math" panose="02040503050406030204" pitchFamily="18" charset="0"/>
                                                  <a:sym typeface="Arial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GB" sz="1600" kern="0">
                                                  <a:solidFill>
                                                    <a:srgbClr val="595959">
                                                      <a:lumMod val="75000"/>
                                                    </a:srgbClr>
                                                  </a:solidFill>
                                                  <a:latin typeface="Cambria Math" panose="02040503050406030204" pitchFamily="18" charset="0"/>
                                                  <a:sym typeface="Arial"/>
                                                </a:rPr>
                                                <m:t>ω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sz="1600" i="1" kern="0">
                                                  <a:solidFill>
                                                    <a:srgbClr val="595959">
                                                      <a:lumMod val="75000"/>
                                                    </a:srgbClr>
                                                  </a:solidFill>
                                                  <a:latin typeface="Cambria Math" panose="02040503050406030204" pitchFamily="18" charset="0"/>
                                                  <a:sym typeface="Arial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</m:d>
                                </m:e>
                                <m:sup>
                                  <m:r>
                                    <a:rPr lang="en-GB" sz="1600" i="1" kern="0">
                                      <a:solidFill>
                                        <a:srgbClr val="595959">
                                          <a:lumMod val="75000"/>
                                        </a:srgbClr>
                                      </a:solidFill>
                                      <a:latin typeface="Cambria Math" panose="02040503050406030204" pitchFamily="18" charset="0"/>
                                      <a:sym typeface="Arial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1600" i="1" kern="0">
                                  <a:solidFill>
                                    <a:srgbClr val="595959">
                                      <a:lumMod val="75000"/>
                                    </a:srgbClr>
                                  </a:solidFill>
                                  <a:latin typeface="Cambria Math" panose="02040503050406030204" pitchFamily="18" charset="0"/>
                                  <a:sym typeface="Arial"/>
                                </a:rPr>
                                <m:t>𝑅𝑒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600" i="1" kern="0">
                                      <a:solidFill>
                                        <a:srgbClr val="595959">
                                          <a:lumMod val="75000"/>
                                        </a:srgbClr>
                                      </a:solidFill>
                                      <a:latin typeface="Cambria Math" panose="02040503050406030204" pitchFamily="18" charset="0"/>
                                      <a:sym typeface="Arial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it-IT" sz="1600" i="1" kern="0">
                                          <a:solidFill>
                                            <a:srgbClr val="595959">
                                              <a:lumMod val="75000"/>
                                            </a:srgbClr>
                                          </a:solidFill>
                                          <a:latin typeface="Cambria Math" panose="02040503050406030204" pitchFamily="18" charset="0"/>
                                          <a:sym typeface="Arial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600" i="1" kern="0">
                                          <a:solidFill>
                                            <a:srgbClr val="595959">
                                              <a:lumMod val="75000"/>
                                            </a:srgbClr>
                                          </a:solidFill>
                                          <a:latin typeface="Cambria Math" panose="02040503050406030204" pitchFamily="18" charset="0"/>
                                          <a:sym typeface="Arial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it-IT" sz="1600" i="1" kern="0">
                                          <a:solidFill>
                                            <a:srgbClr val="595959">
                                              <a:lumMod val="75000"/>
                                            </a:srgbClr>
                                          </a:solidFill>
                                          <a:latin typeface="Cambria Math" panose="02040503050406030204" pitchFamily="18" charset="0"/>
                                          <a:sym typeface="Arial"/>
                                        </a:rPr>
                                        <m:t>𝑧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sz="1600" i="1" kern="0">
                                          <a:solidFill>
                                            <a:srgbClr val="595959">
                                              <a:lumMod val="75000"/>
                                            </a:srgbClr>
                                          </a:solidFill>
                                          <a:latin typeface="Cambria Math" panose="02040503050406030204" pitchFamily="18" charset="0"/>
                                          <a:sym typeface="Arial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1600" i="1" kern="0">
                                          <a:solidFill>
                                            <a:srgbClr val="595959">
                                              <a:lumMod val="75000"/>
                                            </a:srgbClr>
                                          </a:solidFill>
                                          <a:latin typeface="Cambria Math" panose="02040503050406030204" pitchFamily="18" charset="0"/>
                                          <a:sym typeface="Arial"/>
                                        </a:rPr>
                                        <m:t>𝑝</m:t>
                                      </m:r>
                                      <m:sSub>
                                        <m:sSubPr>
                                          <m:ctrlPr>
                                            <a:rPr lang="en-US" sz="1600" i="1" kern="0">
                                              <a:solidFill>
                                                <a:srgbClr val="595959">
                                                  <a:lumMod val="75000"/>
                                                </a:srgbClr>
                                              </a:solidFill>
                                              <a:latin typeface="Cambria Math" panose="02040503050406030204" pitchFamily="18" charset="0"/>
                                              <a:sym typeface="Arial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GB" sz="1600" kern="0">
                                              <a:solidFill>
                                                <a:srgbClr val="595959">
                                                  <a:lumMod val="75000"/>
                                                </a:srgbClr>
                                              </a:solidFill>
                                              <a:latin typeface="Cambria Math" panose="02040503050406030204" pitchFamily="18" charset="0"/>
                                              <a:sym typeface="Arial"/>
                                            </a:rPr>
                                            <m:t>ω</m:t>
                                          </m:r>
                                        </m:e>
                                        <m:sub>
                                          <m:r>
                                            <a:rPr lang="en-GB" sz="1600" i="1" kern="0">
                                              <a:solidFill>
                                                <a:srgbClr val="595959">
                                                  <a:lumMod val="75000"/>
                                                </a:srgbClr>
                                              </a:solidFill>
                                              <a:latin typeface="Cambria Math" panose="02040503050406030204" pitchFamily="18" charset="0"/>
                                              <a:sym typeface="Arial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d>
                            </m:e>
                          </m:d>
                        </m:e>
                      </m:nary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3B79DABC-64A5-6329-1CD7-4AC42D9A25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1169" y="5046080"/>
                <a:ext cx="4656416" cy="79072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D5C9A1F1-BA78-C35D-0279-ED94314EBEA4}"/>
              </a:ext>
            </a:extLst>
          </p:cNvPr>
          <p:cNvSpPr txBox="1"/>
          <p:nvPr/>
        </p:nvSpPr>
        <p:spPr>
          <a:xfrm>
            <a:off x="6043281" y="1974798"/>
            <a:ext cx="603916" cy="338554"/>
          </a:xfrm>
          <a:prstGeom prst="rect">
            <a:avLst/>
          </a:prstGeom>
          <a:solidFill>
            <a:srgbClr val="00B0F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FFT</a:t>
            </a:r>
            <a:endParaRPr lang="en-GB" sz="1600" b="1" dirty="0">
              <a:solidFill>
                <a:schemeClr val="accent1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73CAADA-19B1-40A8-1D19-9CF79E0787AA}"/>
              </a:ext>
            </a:extLst>
          </p:cNvPr>
          <p:cNvSpPr txBox="1"/>
          <p:nvPr/>
        </p:nvSpPr>
        <p:spPr>
          <a:xfrm>
            <a:off x="6855968" y="5309338"/>
            <a:ext cx="4687455" cy="707886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dirty="0">
                <a:sym typeface="Wingdings" panose="05000000000000000000" pitchFamily="2" charset="2"/>
              </a:rPr>
              <a:t> </a:t>
            </a:r>
            <a:r>
              <a:rPr lang="en-US" sz="2000" dirty="0"/>
              <a:t>Accurate and up-to-date accelerator impedance model is crucial</a:t>
            </a:r>
            <a:endParaRPr lang="en-GB" sz="2000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DAF78CEC-0254-05CE-7FDB-510B8194D8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45202"/>
            <a:ext cx="11376025" cy="1065742"/>
          </a:xfrm>
        </p:spPr>
        <p:txBody>
          <a:bodyPr/>
          <a:lstStyle/>
          <a:p>
            <a:r>
              <a:rPr lang="en-US" dirty="0"/>
              <a:t>Introduction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91548E-DB7C-877E-A640-B7A7B44444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09A5D614-0A65-C6CD-5572-64AC4B1B8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3</a:t>
            </a:fld>
            <a:endParaRPr lang="en-GB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33FE3849-67A0-89FC-49E9-9A7C7DA9C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ACD8BAF5-9F9F-ED8E-03F5-A3E96C537A23}"/>
              </a:ext>
            </a:extLst>
          </p:cNvPr>
          <p:cNvCxnSpPr>
            <a:cxnSpLocks/>
            <a:stCxn id="18" idx="1"/>
            <a:endCxn id="55" idx="1"/>
          </p:cNvCxnSpPr>
          <p:nvPr/>
        </p:nvCxnSpPr>
        <p:spPr>
          <a:xfrm rot="10800000" flipH="1" flipV="1">
            <a:off x="788921" y="4418893"/>
            <a:ext cx="232248" cy="1022551"/>
          </a:xfrm>
          <a:prstGeom prst="bentConnector3">
            <a:avLst>
              <a:gd name="adj1" fmla="val -9842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2222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 animBg="1"/>
      <p:bldP spid="55" grpId="0"/>
      <p:bldP spid="1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133195-6BA8-1DAA-0F4A-71E3C9409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590" y="30936"/>
            <a:ext cx="10515600" cy="376326"/>
          </a:xfrm>
        </p:spPr>
        <p:txBody>
          <a:bodyPr>
            <a:normAutofit fontScale="90000"/>
          </a:bodyPr>
          <a:lstStyle/>
          <a:p>
            <a:r>
              <a:rPr lang="en-US" dirty="0"/>
              <a:t>MKP-S kicker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BDF5A72-21A9-DA92-4976-F32B66397D01}"/>
              </a:ext>
            </a:extLst>
          </p:cNvPr>
          <p:cNvSpPr txBox="1"/>
          <p:nvPr/>
        </p:nvSpPr>
        <p:spPr>
          <a:xfrm>
            <a:off x="4552649" y="65946"/>
            <a:ext cx="7117644" cy="584775"/>
          </a:xfrm>
          <a:prstGeom prst="rect">
            <a:avLst/>
          </a:prstGeom>
          <a:solidFill>
            <a:srgbClr val="6BC1E7">
              <a:alpha val="23137"/>
            </a:srgbClr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dirty="0">
                <a:solidFill>
                  <a:srgbClr val="000000"/>
                </a:solidFill>
                <a:latin typeface="Source Sans Pro"/>
                <a:cs typeface="Arial"/>
              </a:rPr>
              <a:t>T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ource Sans Pro"/>
                <a:ea typeface="+mn-ea"/>
                <a:cs typeface="Arial"/>
              </a:rPr>
              <a:t>he new MKP-L</a:t>
            </a:r>
            <a:r>
              <a:rPr kumimoji="0" lang="en-CH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ource Sans Pro"/>
                <a:ea typeface="+mn-ea"/>
                <a:cs typeface="Arial"/>
              </a:rPr>
              <a:t> exhibit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ource Sans Pro"/>
                <a:ea typeface="+mn-ea"/>
                <a:cs typeface="Arial"/>
              </a:rPr>
              <a:t>s</a:t>
            </a:r>
            <a:r>
              <a:rPr kumimoji="0" lang="en-CH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ource Sans Pro"/>
                <a:ea typeface="+mn-ea"/>
                <a:cs typeface="Arial"/>
              </a:rPr>
              <a:t> a beam induced </a:t>
            </a:r>
            <a:r>
              <a:rPr lang="en-US" sz="1600" b="1" dirty="0">
                <a:solidFill>
                  <a:srgbClr val="000000"/>
                </a:solidFill>
                <a:latin typeface="Source Sans Pro"/>
                <a:cs typeface="Arial"/>
              </a:rPr>
              <a:t>heating</a:t>
            </a:r>
            <a:r>
              <a:rPr kumimoji="0" lang="en-CH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ource Sans Pro"/>
                <a:ea typeface="+mn-ea"/>
                <a:cs typeface="Arial"/>
              </a:rPr>
              <a:t> significantly lower than the present MKP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ource Sans Pro"/>
                <a:ea typeface="+mn-ea"/>
                <a:cs typeface="Arial"/>
              </a:rPr>
              <a:t>-</a:t>
            </a:r>
            <a:r>
              <a:rPr kumimoji="0" lang="en-CH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ource Sans Pro"/>
                <a:ea typeface="+mn-ea"/>
                <a:cs typeface="Arial"/>
              </a:rPr>
              <a:t>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70F36D-08A6-5AFE-E60D-575D9C7CC0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24" t="4467" r="1"/>
          <a:stretch/>
        </p:blipFill>
        <p:spPr>
          <a:xfrm>
            <a:off x="510250" y="813542"/>
            <a:ext cx="3753553" cy="258416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17132FB-E463-9C38-B46E-5F02BF6BA0B9}"/>
              </a:ext>
            </a:extLst>
          </p:cNvPr>
          <p:cNvSpPr txBox="1"/>
          <p:nvPr/>
        </p:nvSpPr>
        <p:spPr>
          <a:xfrm>
            <a:off x="4552649" y="813542"/>
            <a:ext cx="7117644" cy="584775"/>
          </a:xfrm>
          <a:prstGeom prst="rect">
            <a:avLst/>
          </a:prstGeom>
          <a:solidFill>
            <a:srgbClr val="FF7C80">
              <a:alpha val="25882"/>
            </a:srgb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dirty="0">
                <a:solidFill>
                  <a:prstClr val="black"/>
                </a:solidFill>
                <a:latin typeface="Calibri" panose="020F0502020204030204"/>
              </a:rPr>
              <a:t>Critical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kicker for beam induced heating is now the MKP-S: 2023 scrubbing had to be modulated to accommodate MKP-S heating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CB148FF-C2FB-0551-6B99-9BE32044D6A2}"/>
              </a:ext>
            </a:extLst>
          </p:cNvPr>
          <p:cNvSpPr txBox="1"/>
          <p:nvPr/>
        </p:nvSpPr>
        <p:spPr>
          <a:xfrm>
            <a:off x="1155125" y="622959"/>
            <a:ext cx="2731604" cy="230832"/>
          </a:xfrm>
          <a:prstGeom prst="rect">
            <a:avLst/>
          </a:prstGeom>
          <a:solidFill>
            <a:srgbClr val="DCEAF7">
              <a:alpha val="69804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900" dirty="0">
                <a:hlinkClick r:id="rId3"/>
              </a:rPr>
              <a:t>C. Zannini at the CEI section meeting-22-02-24</a:t>
            </a:r>
            <a:endParaRPr lang="en-GB" sz="900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33A97C25-88EC-D678-DF0A-791BC76E8223}"/>
              </a:ext>
            </a:extLst>
          </p:cNvPr>
          <p:cNvSpPr txBox="1">
            <a:spLocks/>
          </p:cNvSpPr>
          <p:nvPr/>
        </p:nvSpPr>
        <p:spPr>
          <a:xfrm>
            <a:off x="5145091" y="1740498"/>
            <a:ext cx="4480560" cy="914400"/>
          </a:xfrm>
          <a:prstGeom prst="rect">
            <a:avLst/>
          </a:prstGeom>
          <a:solidFill>
            <a:srgbClr val="ABE274">
              <a:alpha val="43922"/>
            </a:srgbClr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MKP-S impedance mitigation option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10-20 mm </a:t>
            </a:r>
            <a:r>
              <a:rPr lang="en-GB" sz="1400" b="1" dirty="0">
                <a:solidFill>
                  <a:schemeClr val="tx2"/>
                </a:solidFill>
              </a:rPr>
              <a:t>beam offset </a:t>
            </a:r>
            <a:r>
              <a:rPr lang="en-GB" sz="1400" dirty="0">
                <a:solidFill>
                  <a:schemeClr val="tx2"/>
                </a:solidFill>
              </a:rPr>
              <a:t>towards ground conductor</a:t>
            </a:r>
          </a:p>
          <a:p>
            <a:pPr marL="742950" lvl="1" indent="-285750" algn="ctr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2"/>
                </a:solidFill>
              </a:rPr>
              <a:t>First test foreseen during 2024 scrubbing run </a:t>
            </a:r>
            <a:endParaRPr lang="en-GB" sz="1400" dirty="0">
              <a:solidFill>
                <a:schemeClr val="tx2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98D9AB7-898F-0A1F-B192-61BD3B72400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7" r="6820"/>
          <a:stretch/>
        </p:blipFill>
        <p:spPr>
          <a:xfrm>
            <a:off x="507583" y="3331253"/>
            <a:ext cx="4674232" cy="288135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7AE2828-0130-91FE-2771-DC3AE8BA1630}"/>
              </a:ext>
            </a:extLst>
          </p:cNvPr>
          <p:cNvSpPr txBox="1"/>
          <p:nvPr/>
        </p:nvSpPr>
        <p:spPr>
          <a:xfrm>
            <a:off x="2959514" y="4220506"/>
            <a:ext cx="2540876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/>
              <a:t>Power loss expected to be almost halved with 20 mm offset</a:t>
            </a:r>
            <a:endParaRPr lang="en-GB" sz="1200" b="1" dirty="0"/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2FC67E4D-902C-70E9-AABA-3E367C091562}"/>
              </a:ext>
            </a:extLst>
          </p:cNvPr>
          <p:cNvSpPr/>
          <p:nvPr/>
        </p:nvSpPr>
        <p:spPr>
          <a:xfrm>
            <a:off x="8111471" y="1427064"/>
            <a:ext cx="147859" cy="268147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3424754-1808-096F-9A17-ABCE83DF20B0}"/>
              </a:ext>
            </a:extLst>
          </p:cNvPr>
          <p:cNvGrpSpPr>
            <a:grpSpLocks noChangeAspect="1"/>
          </p:cNvGrpSpPr>
          <p:nvPr/>
        </p:nvGrpSpPr>
        <p:grpSpPr>
          <a:xfrm>
            <a:off x="9724629" y="1578083"/>
            <a:ext cx="1476399" cy="1381767"/>
            <a:chOff x="6683578" y="3795237"/>
            <a:chExt cx="1310718" cy="1224137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ED94BEF4-BBE1-F190-6D13-335D2FB395BE}"/>
                </a:ext>
              </a:extLst>
            </p:cNvPr>
            <p:cNvGrpSpPr/>
            <p:nvPr/>
          </p:nvGrpSpPr>
          <p:grpSpPr>
            <a:xfrm>
              <a:off x="6683578" y="3795237"/>
              <a:ext cx="1140614" cy="1224137"/>
              <a:chOff x="6683578" y="3795237"/>
              <a:chExt cx="1140614" cy="1224137"/>
            </a:xfrm>
          </p:grpSpPr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07C5FCA-D3AA-7033-F8D7-55DD551985B9}"/>
                  </a:ext>
                </a:extLst>
              </p:cNvPr>
              <p:cNvSpPr/>
              <p:nvPr/>
            </p:nvSpPr>
            <p:spPr>
              <a:xfrm>
                <a:off x="6960096" y="3795237"/>
                <a:ext cx="864096" cy="36004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07571EA5-88F2-B279-10FD-6A5B04622946}"/>
                  </a:ext>
                </a:extLst>
              </p:cNvPr>
              <p:cNvSpPr/>
              <p:nvPr/>
            </p:nvSpPr>
            <p:spPr>
              <a:xfrm rot="16200000" flipV="1">
                <a:off x="6431551" y="4047266"/>
                <a:ext cx="864096" cy="36004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29C41272-34F8-4CF8-6DF3-CDAE6F84B494}"/>
                  </a:ext>
                </a:extLst>
              </p:cNvPr>
              <p:cNvSpPr/>
              <p:nvPr/>
            </p:nvSpPr>
            <p:spPr>
              <a:xfrm>
                <a:off x="6683578" y="4659334"/>
                <a:ext cx="1140613" cy="36004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</p:grp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8698F18-E9AA-07AB-615F-E27262C95364}"/>
                </a:ext>
              </a:extLst>
            </p:cNvPr>
            <p:cNvSpPr/>
            <p:nvPr/>
          </p:nvSpPr>
          <p:spPr>
            <a:xfrm rot="16200000" flipV="1">
              <a:off x="6860500" y="4331106"/>
              <a:ext cx="518638" cy="1524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77544AD-A9CF-FE37-C274-A2311F79B688}"/>
                </a:ext>
              </a:extLst>
            </p:cNvPr>
            <p:cNvSpPr/>
            <p:nvPr/>
          </p:nvSpPr>
          <p:spPr>
            <a:xfrm rot="16200000" flipV="1">
              <a:off x="7658777" y="4358171"/>
              <a:ext cx="518637" cy="15240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8DB90610-F2AA-ACA7-98F5-26C8F662C5A2}"/>
                </a:ext>
              </a:extLst>
            </p:cNvPr>
            <p:cNvGrpSpPr/>
            <p:nvPr/>
          </p:nvGrpSpPr>
          <p:grpSpPr>
            <a:xfrm>
              <a:off x="7055407" y="4356717"/>
              <a:ext cx="132501" cy="101965"/>
              <a:chOff x="5903006" y="4407305"/>
              <a:chExt cx="265002" cy="245831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81A58637-4FE5-CFD1-7949-67D9C2FE0072}"/>
                  </a:ext>
                </a:extLst>
              </p:cNvPr>
              <p:cNvSpPr/>
              <p:nvPr/>
            </p:nvSpPr>
            <p:spPr>
              <a:xfrm>
                <a:off x="5903006" y="4407305"/>
                <a:ext cx="265002" cy="245831"/>
              </a:xfrm>
              <a:prstGeom prst="ellipse">
                <a:avLst/>
              </a:prstGeom>
              <a:noFill/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21C8897B-966B-B95A-922B-5328DE201D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41815" y="4443306"/>
                <a:ext cx="187384" cy="173829"/>
              </a:xfrm>
              <a:prstGeom prst="line">
                <a:avLst/>
              </a:prstGeom>
              <a:ln w="1905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277D2409-8FD2-A8DF-2647-735EEA59E6D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940004" y="4443306"/>
                <a:ext cx="189195" cy="173826"/>
              </a:xfrm>
              <a:prstGeom prst="line">
                <a:avLst/>
              </a:prstGeom>
              <a:ln w="1905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0499F496-95A7-A794-F1CA-48337EAF5665}"/>
                </a:ext>
              </a:extLst>
            </p:cNvPr>
            <p:cNvGrpSpPr/>
            <p:nvPr/>
          </p:nvGrpSpPr>
          <p:grpSpPr>
            <a:xfrm>
              <a:off x="7849872" y="4356717"/>
              <a:ext cx="130935" cy="110903"/>
              <a:chOff x="7849872" y="4356717"/>
              <a:chExt cx="130935" cy="110903"/>
            </a:xfrm>
          </p:grpSpPr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97D379EB-886C-6C04-9B39-F3FC88DE6390}"/>
                  </a:ext>
                </a:extLst>
              </p:cNvPr>
              <p:cNvSpPr/>
              <p:nvPr/>
            </p:nvSpPr>
            <p:spPr>
              <a:xfrm>
                <a:off x="7849872" y="4356717"/>
                <a:ext cx="130935" cy="110903"/>
              </a:xfrm>
              <a:prstGeom prst="ellipse">
                <a:avLst/>
              </a:prstGeom>
              <a:noFill/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473C9359-FE52-8875-B8C2-595E0A4C5902}"/>
                  </a:ext>
                </a:extLst>
              </p:cNvPr>
              <p:cNvSpPr/>
              <p:nvPr/>
            </p:nvSpPr>
            <p:spPr>
              <a:xfrm>
                <a:off x="7892444" y="4388653"/>
                <a:ext cx="45719" cy="45720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</p:grpSp>
      </p:grpSp>
      <p:sp>
        <p:nvSpPr>
          <p:cNvPr id="25" name="Oval 24">
            <a:extLst>
              <a:ext uri="{FF2B5EF4-FFF2-40B4-BE49-F238E27FC236}">
                <a16:creationId xmlns:a16="http://schemas.microsoft.com/office/drawing/2014/main" id="{CE99BE84-D502-90F9-E57A-ADC57A9FC2C0}"/>
              </a:ext>
            </a:extLst>
          </p:cNvPr>
          <p:cNvSpPr/>
          <p:nvPr/>
        </p:nvSpPr>
        <p:spPr>
          <a:xfrm>
            <a:off x="10507743" y="2197698"/>
            <a:ext cx="131125" cy="123405"/>
          </a:xfrm>
          <a:prstGeom prst="ellipse">
            <a:avLst/>
          </a:prstGeom>
          <a:blipFill>
            <a:blip r:embed="rId5"/>
            <a:tile tx="0" ty="0" sx="100000" sy="100000" flip="none" algn="tl"/>
          </a:blip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26" name="TextBox 8">
            <a:extLst>
              <a:ext uri="{FF2B5EF4-FFF2-40B4-BE49-F238E27FC236}">
                <a16:creationId xmlns:a16="http://schemas.microsoft.com/office/drawing/2014/main" id="{24B3B333-0DC3-3C70-8346-F5F0DEA18EB2}"/>
              </a:ext>
            </a:extLst>
          </p:cNvPr>
          <p:cNvSpPr txBox="1"/>
          <p:nvPr/>
        </p:nvSpPr>
        <p:spPr bwMode="auto">
          <a:xfrm>
            <a:off x="10883153" y="2628809"/>
            <a:ext cx="1255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/>
              <a:t>Circulating </a:t>
            </a:r>
          </a:p>
          <a:p>
            <a:pPr algn="ctr"/>
            <a:r>
              <a:rPr lang="en-US" sz="1200" dirty="0"/>
              <a:t>beam</a:t>
            </a:r>
            <a:endParaRPr lang="en-GB" sz="1200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445D9698-01B3-6935-5D1D-BA9C12EDEB41}"/>
              </a:ext>
            </a:extLst>
          </p:cNvPr>
          <p:cNvCxnSpPr>
            <a:cxnSpLocks/>
          </p:cNvCxnSpPr>
          <p:nvPr/>
        </p:nvCxnSpPr>
        <p:spPr>
          <a:xfrm flipH="1" flipV="1">
            <a:off x="10704311" y="2229171"/>
            <a:ext cx="463383" cy="4081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6">
            <a:extLst>
              <a:ext uri="{FF2B5EF4-FFF2-40B4-BE49-F238E27FC236}">
                <a16:creationId xmlns:a16="http://schemas.microsoft.com/office/drawing/2014/main" id="{AC6E44CB-8DB6-FA97-0A87-3D5FC419F2D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533" y="2992411"/>
            <a:ext cx="5917595" cy="3193036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6C65FE84-A954-B8DF-C7BE-35EE8E7BFED5}"/>
              </a:ext>
            </a:extLst>
          </p:cNvPr>
          <p:cNvSpPr txBox="1"/>
          <p:nvPr/>
        </p:nvSpPr>
        <p:spPr>
          <a:xfrm>
            <a:off x="6181213" y="2958314"/>
            <a:ext cx="4498757" cy="215444"/>
          </a:xfrm>
          <a:prstGeom prst="rect">
            <a:avLst/>
          </a:prstGeom>
          <a:solidFill>
            <a:srgbClr val="ABE274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2"/>
                </a:solidFill>
              </a:rPr>
              <a:t>Impedance mitigation successfully tested in the SPS!</a:t>
            </a:r>
            <a:endParaRPr lang="en-GB" sz="1400" b="1" dirty="0">
              <a:solidFill>
                <a:schemeClr val="tx2"/>
              </a:solidFill>
            </a:endParaRPr>
          </a:p>
        </p:txBody>
      </p:sp>
      <p:sp>
        <p:nvSpPr>
          <p:cNvPr id="31" name="Slide Number Placeholder 30">
            <a:extLst>
              <a:ext uri="{FF2B5EF4-FFF2-40B4-BE49-F238E27FC236}">
                <a16:creationId xmlns:a16="http://schemas.microsoft.com/office/drawing/2014/main" id="{B8DEDC3C-CE52-2360-C2CF-4317F4839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30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C42996-1661-744F-4F4B-2F8485E57877}"/>
              </a:ext>
            </a:extLst>
          </p:cNvPr>
          <p:cNvSpPr txBox="1"/>
          <p:nvPr/>
        </p:nvSpPr>
        <p:spPr>
          <a:xfrm>
            <a:off x="7801425" y="5564325"/>
            <a:ext cx="4251960" cy="276999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Mitigation will be implemented during LS3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0203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E0B2F3-7AEF-D78D-B298-7E21E892C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209" y="31305"/>
            <a:ext cx="11376025" cy="605054"/>
          </a:xfrm>
        </p:spPr>
        <p:txBody>
          <a:bodyPr/>
          <a:lstStyle/>
          <a:p>
            <a:r>
              <a:rPr lang="en-US" sz="2800" dirty="0"/>
              <a:t>TCLD pressure spikes in the LHC </a:t>
            </a:r>
            <a:endParaRPr lang="en-GB" sz="28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6C7F92-187E-9795-F553-91C80102F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D06D7B-1473-AC3E-43B4-C3EEA3AA20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84205E-36B2-4409-D13C-CF0362A6D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685585F-995B-3653-0946-81EB5755AEC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8210" y="592551"/>
            <a:ext cx="11376024" cy="5020691"/>
          </a:xfrm>
        </p:spPr>
        <p:txBody>
          <a:bodyPr vert="horz" lIns="0" tIns="0" rIns="0" bIns="0" rtlCol="0" anchor="t">
            <a:normAutofit/>
          </a:bodyPr>
          <a:lstStyle/>
          <a:p>
            <a:r>
              <a:rPr lang="en-GB" sz="1200" b="1" dirty="0">
                <a:solidFill>
                  <a:schemeClr val="accent2"/>
                </a:solidFill>
              </a:rPr>
              <a:t>TCLD:</a:t>
            </a:r>
          </a:p>
          <a:p>
            <a:pPr lvl="1" indent="-323850"/>
            <a:r>
              <a:rPr lang="en-GB" sz="1200" dirty="0"/>
              <a:t>Pressure spikes observation for some fills during injection and energy ramp </a:t>
            </a:r>
            <a:endParaRPr lang="en-GB" sz="1200" b="1" dirty="0">
              <a:solidFill>
                <a:schemeClr val="accent2"/>
              </a:solidFill>
            </a:endParaRPr>
          </a:p>
          <a:p>
            <a:pPr lvl="1" indent="-323850"/>
            <a:r>
              <a:rPr lang="en-GB" sz="1200" b="1" dirty="0">
                <a:solidFill>
                  <a:schemeClr val="accent2"/>
                </a:solidFill>
              </a:rPr>
              <a:t>Not clear if impedance is involved </a:t>
            </a:r>
            <a:endParaRPr lang="en-GB" sz="1200" b="1" dirty="0">
              <a:solidFill>
                <a:schemeClr val="accent2"/>
              </a:solidFill>
              <a:cs typeface="Arial"/>
            </a:endParaRPr>
          </a:p>
          <a:p>
            <a:pPr lvl="1" fontAlgn="base"/>
            <a:r>
              <a:rPr lang="en-GB" sz="1200" b="0" i="0" dirty="0">
                <a:solidFill>
                  <a:srgbClr val="000000"/>
                </a:solidFill>
                <a:effectLst/>
              </a:rPr>
              <a:t>Movement of TCLD jaws show no direct correlation with the pressure spikes and with measured temperatures on the jaws</a:t>
            </a:r>
          </a:p>
          <a:p>
            <a:pPr lvl="1" fontAlgn="base"/>
            <a:r>
              <a:rPr lang="en-GB" sz="1200" b="0" i="0" dirty="0">
                <a:solidFill>
                  <a:srgbClr val="000000"/>
                </a:solidFill>
                <a:effectLst/>
              </a:rPr>
              <a:t>Higher spikes (&gt;1e7 mbar) stopped from 16</a:t>
            </a:r>
            <a:r>
              <a:rPr lang="en-GB" sz="1200" b="0" i="0" baseline="30000" dirty="0">
                <a:solidFill>
                  <a:srgbClr val="000000"/>
                </a:solidFill>
                <a:effectLst/>
              </a:rPr>
              <a:t>th</a:t>
            </a:r>
            <a:r>
              <a:rPr lang="en-GB" sz="1200" b="0" i="0" dirty="0">
                <a:solidFill>
                  <a:srgbClr val="000000"/>
                </a:solidFill>
                <a:effectLst/>
              </a:rPr>
              <a:t>  Sept. 2024</a:t>
            </a:r>
          </a:p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EA52E3A-B671-BC58-A51F-95B3806DC31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547"/>
          <a:stretch/>
        </p:blipFill>
        <p:spPr>
          <a:xfrm>
            <a:off x="63972" y="2259611"/>
            <a:ext cx="8740617" cy="335363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E4D8628-F6F7-855E-A263-DD6CEEFF4D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2532" y="2873688"/>
            <a:ext cx="3490789" cy="3396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16758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E0B2F3-7AEF-D78D-B298-7E21E892C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209" y="31305"/>
            <a:ext cx="11376025" cy="605054"/>
          </a:xfrm>
        </p:spPr>
        <p:txBody>
          <a:bodyPr/>
          <a:lstStyle/>
          <a:p>
            <a:r>
              <a:rPr lang="en-US" sz="2800" dirty="0"/>
              <a:t>Pressure spikes in E4R5 sector of LHC</a:t>
            </a:r>
            <a:endParaRPr lang="en-GB" sz="28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6C7F92-187E-9795-F553-91C80102F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D06D7B-1473-AC3E-43B4-C3EEA3AA20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84205E-36B2-4409-D13C-CF0362A6D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BE210224-0285-719B-66B5-982737659525}"/>
              </a:ext>
            </a:extLst>
          </p:cNvPr>
          <p:cNvSpPr txBox="1">
            <a:spLocks/>
          </p:cNvSpPr>
          <p:nvPr/>
        </p:nvSpPr>
        <p:spPr>
          <a:xfrm>
            <a:off x="390956" y="4393183"/>
            <a:ext cx="7831328" cy="1974121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solidFill>
                  <a:schemeClr val="accent2"/>
                </a:solidFill>
              </a:rPr>
              <a:t>4R5:</a:t>
            </a:r>
          </a:p>
          <a:p>
            <a:pPr lvl="1"/>
            <a:r>
              <a:rPr lang="en-GB" sz="1200" dirty="0"/>
              <a:t>Pressure spikes close to interlock observation during MD at 2.3e11p/b with 1000 bunches at inj. </a:t>
            </a:r>
          </a:p>
          <a:p>
            <a:pPr lvl="2"/>
            <a:r>
              <a:rPr lang="en-GB" sz="1000" dirty="0">
                <a:solidFill>
                  <a:schemeClr val="accent3"/>
                </a:solidFill>
              </a:rPr>
              <a:t>They might reach interlock for future MDs with 2.3 and higher </a:t>
            </a:r>
            <a:r>
              <a:rPr lang="en-GB" sz="1000" dirty="0" err="1">
                <a:solidFill>
                  <a:schemeClr val="accent3"/>
                </a:solidFill>
              </a:rPr>
              <a:t>No.bunches</a:t>
            </a:r>
            <a:endParaRPr lang="en-GB" sz="1000" dirty="0">
              <a:solidFill>
                <a:schemeClr val="accent3"/>
              </a:solidFill>
            </a:endParaRPr>
          </a:p>
          <a:p>
            <a:pPr lvl="1"/>
            <a:r>
              <a:rPr lang="en-GB" sz="1200" dirty="0">
                <a:solidFill>
                  <a:srgbClr val="000000"/>
                </a:solidFill>
              </a:rPr>
              <a:t>Already some spikes in 2022</a:t>
            </a:r>
          </a:p>
          <a:p>
            <a:pPr lvl="1" indent="-323850"/>
            <a:r>
              <a:rPr lang="en-GB" sz="1200" dirty="0"/>
              <a:t>Suspects: </a:t>
            </a:r>
          </a:p>
          <a:p>
            <a:pPr marL="647700" lvl="2" indent="-323850"/>
            <a:r>
              <a:rPr lang="en-GB" sz="1100" b="1" dirty="0"/>
              <a:t>RF</a:t>
            </a:r>
            <a:r>
              <a:rPr lang="en-GB" sz="1100" b="1" dirty="0">
                <a:effectLst/>
              </a:rPr>
              <a:t> bridge close to a sector valve</a:t>
            </a:r>
            <a:r>
              <a:rPr lang="en-GB" sz="1100" b="1" dirty="0"/>
              <a:t> </a:t>
            </a:r>
            <a:r>
              <a:rPr lang="en-GB" sz="1100" dirty="0"/>
              <a:t>(possible inspection during LS3)</a:t>
            </a:r>
            <a:endParaRPr lang="en-GB" sz="1100">
              <a:cs typeface="Arial"/>
            </a:endParaRPr>
          </a:p>
          <a:p>
            <a:pPr marL="647700" lvl="2" indent="-323850"/>
            <a:r>
              <a:rPr lang="en-GB" sz="1100" dirty="0">
                <a:solidFill>
                  <a:srgbClr val="000000"/>
                </a:solidFill>
              </a:rPr>
              <a:t>Non-conformity on the </a:t>
            </a:r>
            <a:r>
              <a:rPr lang="en-GB" sz="1100" b="1" dirty="0">
                <a:solidFill>
                  <a:srgbClr val="000000"/>
                </a:solidFill>
              </a:rPr>
              <a:t>BQS </a:t>
            </a:r>
            <a:r>
              <a:rPr lang="en-GB" sz="1100" dirty="0">
                <a:solidFill>
                  <a:srgbClr val="000000"/>
                </a:solidFill>
              </a:rPr>
              <a:t>revealed so far (already detected during intervention in YETS 22-23)</a:t>
            </a:r>
            <a:endParaRPr lang="en-GB" sz="1100" dirty="0">
              <a:solidFill>
                <a:srgbClr val="000000"/>
              </a:solidFill>
              <a:cs typeface="Arial"/>
            </a:endParaRPr>
          </a:p>
          <a:p>
            <a:endParaRPr lang="en-GB" dirty="0"/>
          </a:p>
        </p:txBody>
      </p:sp>
      <p:pic>
        <p:nvPicPr>
          <p:cNvPr id="11" name="Picture 10" descr="A close up of a metal tube&#10;&#10;Description automatically generated">
            <a:extLst>
              <a:ext uri="{FF2B5EF4-FFF2-40B4-BE49-F238E27FC236}">
                <a16:creationId xmlns:a16="http://schemas.microsoft.com/office/drawing/2014/main" id="{B5E9D765-471C-7D47-B881-90F3A33D74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96" b="5213"/>
          <a:stretch/>
        </p:blipFill>
        <p:spPr>
          <a:xfrm>
            <a:off x="7967706" y="2911866"/>
            <a:ext cx="3992187" cy="315110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0FEF595-3B90-128C-CFA2-9F74E8B0D5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923" y="490696"/>
            <a:ext cx="7795220" cy="366455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6703D5C-C64C-2C4A-C83B-453C8841883C}"/>
              </a:ext>
            </a:extLst>
          </p:cNvPr>
          <p:cNvSpPr txBox="1"/>
          <p:nvPr/>
        </p:nvSpPr>
        <p:spPr>
          <a:xfrm>
            <a:off x="3943846" y="3488635"/>
            <a:ext cx="3116911" cy="184666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/>
              <a:t>Courtesy of E. </a:t>
            </a:r>
            <a:r>
              <a:rPr lang="en-US" sz="1200" dirty="0" err="1"/>
              <a:t>Metral</a:t>
            </a:r>
            <a:r>
              <a:rPr lang="en-US" sz="1200" dirty="0"/>
              <a:t> (</a:t>
            </a:r>
            <a:r>
              <a:rPr lang="en-US" sz="1200" dirty="0">
                <a:hlinkClick r:id="rId4"/>
              </a:rPr>
              <a:t>451</a:t>
            </a:r>
            <a:r>
              <a:rPr lang="en-US" sz="1200" baseline="30000" dirty="0">
                <a:hlinkClick r:id="rId4"/>
              </a:rPr>
              <a:t>st</a:t>
            </a:r>
            <a:r>
              <a:rPr lang="en-US" sz="1200" dirty="0">
                <a:hlinkClick r:id="rId4"/>
              </a:rPr>
              <a:t>  LMC meeting</a:t>
            </a:r>
            <a:r>
              <a:rPr lang="en-US" sz="1200" dirty="0"/>
              <a:t>)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13232726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71751" y="472313"/>
            <a:ext cx="4949985" cy="678722"/>
          </a:xfrm>
        </p:spPr>
        <p:txBody>
          <a:bodyPr/>
          <a:lstStyle/>
          <a:p>
            <a:r>
              <a:rPr lang="en-US" sz="1400" dirty="0">
                <a:latin typeface="+mn-lt"/>
              </a:rPr>
              <a:t>Vertical Scan In Between the Jaws (half Gap 6 mm)</a:t>
            </a:r>
            <a:endParaRPr lang="en-GB" sz="1400" dirty="0">
              <a:latin typeface="+mn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rcRect r="8274" b="5376"/>
          <a:stretch/>
        </p:blipFill>
        <p:spPr>
          <a:xfrm>
            <a:off x="2466662" y="1088673"/>
            <a:ext cx="9658365" cy="5181508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6812591" y="4259504"/>
            <a:ext cx="777013" cy="1005163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7999272" y="2809164"/>
            <a:ext cx="310806" cy="275256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69D722E-2B90-D144-069E-ED85ABFA4AE7}"/>
              </a:ext>
            </a:extLst>
          </p:cNvPr>
          <p:cNvSpPr txBox="1"/>
          <p:nvPr/>
        </p:nvSpPr>
        <p:spPr>
          <a:xfrm>
            <a:off x="7967387" y="811674"/>
            <a:ext cx="3585860" cy="276999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hlinkClick r:id="rId4"/>
              </a:rPr>
              <a:t>L. </a:t>
            </a:r>
            <a:r>
              <a:rPr lang="en-GB" dirty="0" err="1">
                <a:hlinkClick r:id="rId4"/>
              </a:rPr>
              <a:t>Teofili</a:t>
            </a:r>
            <a:r>
              <a:rPr lang="en-GB" dirty="0">
                <a:hlinkClick r:id="rId4"/>
              </a:rPr>
              <a:t> at the 37th IWG meeting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8451B20-4449-3333-8C30-D24D17A9445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3833"/>
          <a:stretch/>
        </p:blipFill>
        <p:spPr>
          <a:xfrm>
            <a:off x="66973" y="950173"/>
            <a:ext cx="3888905" cy="3089721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26695415-958C-3C9E-D9D6-957DC3A6A707}"/>
              </a:ext>
            </a:extLst>
          </p:cNvPr>
          <p:cNvSpPr txBox="1">
            <a:spLocks/>
          </p:cNvSpPr>
          <p:nvPr/>
        </p:nvSpPr>
        <p:spPr>
          <a:xfrm>
            <a:off x="830732" y="761074"/>
            <a:ext cx="2540621" cy="67872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dirty="0">
                <a:latin typeface="+mn-lt"/>
              </a:rPr>
              <a:t>Longitudinal Impedance</a:t>
            </a:r>
            <a:endParaRPr lang="en-GB" sz="1400" dirty="0">
              <a:latin typeface="+mn-lt"/>
            </a:endParaRPr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80037395-5E75-9231-B8BE-FEA0837D9318}"/>
              </a:ext>
            </a:extLst>
          </p:cNvPr>
          <p:cNvSpPr txBox="1">
            <a:spLocks/>
          </p:cNvSpPr>
          <p:nvPr/>
        </p:nvSpPr>
        <p:spPr>
          <a:xfrm>
            <a:off x="389223" y="136299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TDIS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122689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5BF936F-C23B-F706-2E0A-EDDFFBDCF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223" y="136299"/>
            <a:ext cx="11376025" cy="1065742"/>
          </a:xfrm>
        </p:spPr>
        <p:txBody>
          <a:bodyPr/>
          <a:lstStyle/>
          <a:p>
            <a:r>
              <a:rPr lang="en-US" dirty="0"/>
              <a:t>TDIS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909EED-C184-807E-D8D1-8CC918C97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98D03B-49ED-094D-BB6F-D36464FB4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617C2E-F9D1-F8E5-161E-3C877BF021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34</a:t>
            </a:fld>
            <a:endParaRPr lang="en-GB"/>
          </a:p>
        </p:txBody>
      </p:sp>
      <p:pic>
        <p:nvPicPr>
          <p:cNvPr id="10" name="Picture 9" descr="A graph of a beam&#10;&#10;Description automatically generated with medium confidence">
            <a:extLst>
              <a:ext uri="{FF2B5EF4-FFF2-40B4-BE49-F238E27FC236}">
                <a16:creationId xmlns:a16="http://schemas.microsoft.com/office/drawing/2014/main" id="{12495B07-8596-B049-E683-EC976E9492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893" y="3646130"/>
            <a:ext cx="3268060" cy="2449624"/>
          </a:xfrm>
          <a:prstGeom prst="rect">
            <a:avLst/>
          </a:prstGeom>
        </p:spPr>
      </p:pic>
      <p:pic>
        <p:nvPicPr>
          <p:cNvPr id="12" name="Picture 11" descr="A graph of a beam&#10;&#10;Description automatically generated with medium confidence">
            <a:extLst>
              <a:ext uri="{FF2B5EF4-FFF2-40B4-BE49-F238E27FC236}">
                <a16:creationId xmlns:a16="http://schemas.microsoft.com/office/drawing/2014/main" id="{F4C90C87-00B9-5A7F-955D-B633FBEFB3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1970" y="3646131"/>
            <a:ext cx="3268060" cy="2449623"/>
          </a:xfrm>
          <a:prstGeom prst="rect">
            <a:avLst/>
          </a:prstGeom>
        </p:spPr>
      </p:pic>
      <p:pic>
        <p:nvPicPr>
          <p:cNvPr id="14" name="Picture 13" descr="A graph of a diagram&#10;&#10;Description automatically generated with medium confidence">
            <a:extLst>
              <a:ext uri="{FF2B5EF4-FFF2-40B4-BE49-F238E27FC236}">
                <a16:creationId xmlns:a16="http://schemas.microsoft.com/office/drawing/2014/main" id="{9CE12E9F-2837-8E04-3848-215CF2D0D3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90"/>
          <a:stretch/>
        </p:blipFill>
        <p:spPr>
          <a:xfrm>
            <a:off x="7735969" y="668638"/>
            <a:ext cx="3855418" cy="2631717"/>
          </a:xfrm>
          <a:prstGeom prst="rect">
            <a:avLst/>
          </a:prstGeom>
        </p:spPr>
      </p:pic>
      <p:pic>
        <p:nvPicPr>
          <p:cNvPr id="16" name="Picture 15" descr="A graph of a diagram&#10;&#10;Description automatically generated">
            <a:extLst>
              <a:ext uri="{FF2B5EF4-FFF2-40B4-BE49-F238E27FC236}">
                <a16:creationId xmlns:a16="http://schemas.microsoft.com/office/drawing/2014/main" id="{1CD90E4F-AC40-A4B2-247C-DD2233A055C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19"/>
          <a:stretch/>
        </p:blipFill>
        <p:spPr>
          <a:xfrm>
            <a:off x="3859953" y="593877"/>
            <a:ext cx="3860370" cy="270429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D0329CA-D58C-A582-0417-D803DE7033C1}"/>
              </a:ext>
            </a:extLst>
          </p:cNvPr>
          <p:cNvSpPr txBox="1"/>
          <p:nvPr/>
        </p:nvSpPr>
        <p:spPr>
          <a:xfrm>
            <a:off x="1961573" y="3538408"/>
            <a:ext cx="90502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rgbClr val="00B050"/>
                </a:solidFill>
              </a:rPr>
              <a:t>hybrid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F6371F3-59B6-1B7A-246E-919B4A73D21D}"/>
              </a:ext>
            </a:extLst>
          </p:cNvPr>
          <p:cNvSpPr txBox="1"/>
          <p:nvPr/>
        </p:nvSpPr>
        <p:spPr>
          <a:xfrm>
            <a:off x="5719165" y="3546438"/>
            <a:ext cx="90502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standard</a:t>
            </a:r>
            <a:endParaRPr lang="en-GB" sz="1400" dirty="0"/>
          </a:p>
        </p:txBody>
      </p:sp>
      <p:pic>
        <p:nvPicPr>
          <p:cNvPr id="20" name="Picture 19" descr="A graph of a function&#10;&#10;Description automatically generated">
            <a:extLst>
              <a:ext uri="{FF2B5EF4-FFF2-40B4-BE49-F238E27FC236}">
                <a16:creationId xmlns:a16="http://schemas.microsoft.com/office/drawing/2014/main" id="{F6C96B01-618F-DE8D-773F-5A5C9888353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3" t="9391" r="1464" b="3073"/>
          <a:stretch/>
        </p:blipFill>
        <p:spPr>
          <a:xfrm>
            <a:off x="258581" y="898731"/>
            <a:ext cx="3405984" cy="2310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00034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AC7F2C-CDBE-9720-4D53-080621E896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173" y="114527"/>
            <a:ext cx="11648840" cy="752166"/>
          </a:xfrm>
        </p:spPr>
        <p:txBody>
          <a:bodyPr/>
          <a:lstStyle/>
          <a:p>
            <a:r>
              <a:rPr lang="en-US" dirty="0"/>
              <a:t>LHC crystal goniometers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97D62A3-6197-2D7C-56A4-80D2263180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C95890-EF65-6D23-9CFC-36E457D782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D2D888-3AB1-763D-5FCE-F402302E4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A3825D6-1ED1-D05D-6A08-C49077999C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9" y="866693"/>
            <a:ext cx="11376024" cy="5016582"/>
          </a:xfrm>
        </p:spPr>
        <p:txBody>
          <a:bodyPr vert="horz" lIns="0" tIns="0" rIns="0" bIns="0" rtlCol="0" anchor="t">
            <a:normAutofit lnSpcReduction="10000"/>
          </a:bodyPr>
          <a:lstStyle/>
          <a:p>
            <a:pPr lvl="1" indent="-323850"/>
            <a:r>
              <a:rPr lang="en-GB" sz="1600" b="1" dirty="0"/>
              <a:t>After years of crystal collimation in the LHC in IR7</a:t>
            </a:r>
            <a:endParaRPr lang="en-US" sz="1600" dirty="0">
              <a:cs typeface="Arial"/>
            </a:endParaRPr>
          </a:p>
          <a:p>
            <a:pPr marL="647700" lvl="2" indent="-323850"/>
            <a:r>
              <a:rPr lang="en-GB" sz="1500" b="1" dirty="0">
                <a:solidFill>
                  <a:schemeClr val="accent3"/>
                </a:solidFill>
              </a:rPr>
              <a:t>From 2023 channelling position of crystal was drifting</a:t>
            </a:r>
            <a:r>
              <a:rPr lang="en-GB" sz="1500" b="1" dirty="0"/>
              <a:t> </a:t>
            </a:r>
            <a:r>
              <a:rPr lang="en-GB" sz="1500" dirty="0"/>
              <a:t>during operation with strange temperature readings </a:t>
            </a:r>
            <a:endParaRPr lang="en-US" sz="1500">
              <a:cs typeface="Arial"/>
            </a:endParaRPr>
          </a:p>
          <a:p>
            <a:pPr marL="971550" lvl="3" indent="-323850"/>
            <a:r>
              <a:rPr lang="en-GB" sz="1500" dirty="0"/>
              <a:t>newly installed goniometers (2 devices, 1 Hor. and 1 Ver.)</a:t>
            </a:r>
            <a:endParaRPr lang="en-US" sz="1500">
              <a:cs typeface="Arial"/>
            </a:endParaRPr>
          </a:p>
          <a:p>
            <a:pPr marL="647700" lvl="2" indent="-323850"/>
            <a:r>
              <a:rPr lang="en-GB" sz="1600" dirty="0"/>
              <a:t>Observations demonstrated that the drift was related to the beam intensity</a:t>
            </a:r>
            <a:endParaRPr lang="en-GB" sz="1600" dirty="0">
              <a:cs typeface="Arial"/>
            </a:endParaRPr>
          </a:p>
          <a:p>
            <a:pPr marL="647700" lvl="2" indent="-323850"/>
            <a:r>
              <a:rPr lang="en-GB" sz="1600" dirty="0"/>
              <a:t>Suspect on </a:t>
            </a:r>
            <a:r>
              <a:rPr lang="en-GB" sz="1600" b="1" dirty="0"/>
              <a:t>beam induced heating from Impedance </a:t>
            </a:r>
            <a:r>
              <a:rPr lang="en-GB" sz="1600" dirty="0"/>
              <a:t>on crystal and holder</a:t>
            </a:r>
            <a:endParaRPr lang="en-GB" sz="1600" dirty="0">
              <a:cs typeface="Arial"/>
            </a:endParaRPr>
          </a:p>
          <a:p>
            <a:pPr marL="971550" lvl="3" indent="-323850"/>
            <a:r>
              <a:rPr lang="en-GB" dirty="0"/>
              <a:t>However, the expected crystal drift from was in the opposite direction of the observed one </a:t>
            </a:r>
            <a:endParaRPr lang="en-GB" dirty="0">
              <a:cs typeface="Arial"/>
            </a:endParaRPr>
          </a:p>
          <a:p>
            <a:pPr marL="971550" lvl="3" indent="-323850"/>
            <a:r>
              <a:rPr lang="en-GB" dirty="0"/>
              <a:t>Suspect fell on tank movements (maybe coming from different causes) and sensor will be installed in YETS24/25</a:t>
            </a:r>
            <a:endParaRPr lang="en-GB" dirty="0">
              <a:cs typeface="Arial"/>
            </a:endParaRPr>
          </a:p>
          <a:p>
            <a:pPr marL="971550" lvl="3" indent="-323850"/>
            <a:r>
              <a:rPr lang="en-GB" dirty="0"/>
              <a:t>Ongoing studies/to be followed up</a:t>
            </a:r>
            <a:endParaRPr lang="en-GB" dirty="0">
              <a:cs typeface="Arial"/>
            </a:endParaRPr>
          </a:p>
          <a:p>
            <a:pPr marL="647700" lvl="2" indent="-323850"/>
            <a:endParaRPr lang="en-GB" sz="1600" dirty="0">
              <a:cs typeface="Arial"/>
            </a:endParaRPr>
          </a:p>
          <a:p>
            <a:pPr marL="647700" lvl="2" indent="-323850"/>
            <a:r>
              <a:rPr lang="en-US" sz="1600" b="1" dirty="0">
                <a:solidFill>
                  <a:srgbClr val="00B050"/>
                </a:solidFill>
              </a:rPr>
              <a:t>No limitation in 2024 ion RUN thanks to </a:t>
            </a:r>
            <a:r>
              <a:rPr lang="en-US" sz="1600" dirty="0"/>
              <a:t>an implemented automatized </a:t>
            </a:r>
            <a:r>
              <a:rPr lang="en-US" sz="1600" b="1" dirty="0"/>
              <a:t>crystal positioning correction</a:t>
            </a:r>
            <a:endParaRPr lang="en-US" sz="1600" b="1">
              <a:cs typeface="Arial"/>
            </a:endParaRPr>
          </a:p>
          <a:p>
            <a:pPr marL="971550" lvl="3" indent="-323850"/>
            <a:r>
              <a:rPr lang="en-US" b="1" dirty="0">
                <a:solidFill>
                  <a:srgbClr val="00B050"/>
                </a:solidFill>
              </a:rPr>
              <a:t>HL ion intensity already surpassed the HL goal</a:t>
            </a:r>
            <a:endParaRPr lang="en-US" b="1">
              <a:solidFill>
                <a:srgbClr val="00B050"/>
              </a:solidFill>
              <a:cs typeface="Arial"/>
            </a:endParaRPr>
          </a:p>
          <a:p>
            <a:pPr lvl="3"/>
            <a:endParaRPr lang="en-US" b="1" dirty="0"/>
          </a:p>
          <a:p>
            <a:pPr lvl="1" indent="-323850"/>
            <a:r>
              <a:rPr lang="en-US" sz="1600" dirty="0">
                <a:solidFill>
                  <a:srgbClr val="FF0000"/>
                </a:solidFill>
              </a:rPr>
              <a:t>Crystal goniometers might be a concern for new experiments using crystal with higher proton intensity</a:t>
            </a:r>
            <a:endParaRPr lang="en-US" sz="1600" dirty="0">
              <a:solidFill>
                <a:srgbClr val="FF0000"/>
              </a:solidFill>
              <a:cs typeface="Arial"/>
            </a:endParaRPr>
          </a:p>
          <a:p>
            <a:pPr marL="647700" lvl="2" indent="-323850"/>
            <a:r>
              <a:rPr lang="en-US" sz="1500" dirty="0">
                <a:solidFill>
                  <a:schemeClr val="tx2"/>
                </a:solidFill>
                <a:cs typeface="Arial"/>
              </a:rPr>
              <a:t>TWOCRYST plans low-intensity tests</a:t>
            </a:r>
          </a:p>
          <a:p>
            <a:pPr marL="647700" lvl="2" indent="-323850"/>
            <a:r>
              <a:rPr lang="en-US" sz="1500" dirty="0">
                <a:solidFill>
                  <a:srgbClr val="FF0000"/>
                </a:solidFill>
                <a:cs typeface="Arial"/>
              </a:rPr>
              <a:t>Future experiments based on double-crystal setups, like ALADDIN ,need new design compatible with nominal HL proton beam</a:t>
            </a:r>
            <a:endParaRPr lang="en-US" sz="1500" dirty="0">
              <a:cs typeface="Arial"/>
            </a:endParaRPr>
          </a:p>
          <a:p>
            <a:endParaRPr lang="en-GB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9712951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ABC7EFD-4537-CF0A-2EC9-986BE709BB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9960" y="769503"/>
            <a:ext cx="3261663" cy="203538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138BB24-579A-C1EF-1FC5-CA9B156B74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3587" y="769503"/>
            <a:ext cx="3270833" cy="203538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EAA4142-567F-F098-FC84-722DDD5F74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4094" y="675018"/>
            <a:ext cx="3903902" cy="252695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1817276-C37A-23CD-FDBD-3BD2A371D61E}"/>
              </a:ext>
            </a:extLst>
          </p:cNvPr>
          <p:cNvSpPr txBox="1"/>
          <p:nvPr/>
        </p:nvSpPr>
        <p:spPr>
          <a:xfrm>
            <a:off x="1477224" y="2906458"/>
            <a:ext cx="3030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Titanium coated ceramic rod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DF4C2D1-1900-A010-DBB4-10B808AE60D9}"/>
              </a:ext>
            </a:extLst>
          </p:cNvPr>
          <p:cNvCxnSpPr>
            <a:cxnSpLocks/>
            <a:stCxn id="7" idx="0"/>
          </p:cNvCxnSpPr>
          <p:nvPr/>
        </p:nvCxnSpPr>
        <p:spPr>
          <a:xfrm flipV="1">
            <a:off x="2992383" y="2637070"/>
            <a:ext cx="302095" cy="269388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E1777D19-D8C0-2159-A2F8-B399DCD52855}"/>
              </a:ext>
            </a:extLst>
          </p:cNvPr>
          <p:cNvSpPr txBox="1"/>
          <p:nvPr/>
        </p:nvSpPr>
        <p:spPr>
          <a:xfrm>
            <a:off x="1713806" y="601205"/>
            <a:ext cx="3372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NEG coated ceramic cathode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48D9F3C-5C02-6229-2252-18C38DC6444D}"/>
              </a:ext>
            </a:extLst>
          </p:cNvPr>
          <p:cNvCxnSpPr>
            <a:cxnSpLocks/>
            <a:stCxn id="9" idx="2"/>
          </p:cNvCxnSpPr>
          <p:nvPr/>
        </p:nvCxnSpPr>
        <p:spPr>
          <a:xfrm flipH="1">
            <a:off x="3104626" y="970537"/>
            <a:ext cx="295190" cy="517174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A5AB909-6047-8111-CFD8-35B1BC22C764}"/>
              </a:ext>
            </a:extLst>
          </p:cNvPr>
          <p:cNvSpPr txBox="1"/>
          <p:nvPr/>
        </p:nvSpPr>
        <p:spPr>
          <a:xfrm>
            <a:off x="152840" y="110738"/>
            <a:ext cx="4697120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2800" b="1" dirty="0">
                <a:latin typeface="+mj-lt"/>
                <a:ea typeface="+mj-ea"/>
                <a:cs typeface="+mj-cs"/>
              </a:rPr>
              <a:t>SPS-BGI impedance study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791F3E7-7CD9-7F47-C23F-E7EA27231D60}"/>
              </a:ext>
            </a:extLst>
          </p:cNvPr>
          <p:cNvSpPr txBox="1"/>
          <p:nvPr/>
        </p:nvSpPr>
        <p:spPr>
          <a:xfrm>
            <a:off x="8111623" y="6063320"/>
            <a:ext cx="552865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i="1" dirty="0"/>
              <a:t>Courtesy of H. Bursali, J. Storey, E. De La Fuente</a:t>
            </a:r>
            <a:endParaRPr lang="en-GB" sz="1400" i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F7DA427-60D6-3815-2723-6CD5FA500AD7}"/>
              </a:ext>
            </a:extLst>
          </p:cNvPr>
          <p:cNvSpPr txBox="1"/>
          <p:nvPr/>
        </p:nvSpPr>
        <p:spPr>
          <a:xfrm>
            <a:off x="9051314" y="2872576"/>
            <a:ext cx="303908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i="1" dirty="0">
                <a:hlinkClick r:id="rId6"/>
              </a:rPr>
              <a:t>H. Bursali, C. Vollinger, CERN internal note </a:t>
            </a:r>
            <a:endParaRPr lang="en-GB" sz="1200" i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5FB7669-8A53-264D-2B05-5B4749033922}"/>
              </a:ext>
            </a:extLst>
          </p:cNvPr>
          <p:cNvSpPr txBox="1"/>
          <p:nvPr/>
        </p:nvSpPr>
        <p:spPr>
          <a:xfrm>
            <a:off x="207571" y="3370275"/>
            <a:ext cx="4878254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600" b="1" dirty="0"/>
              <a:t>Problem</a:t>
            </a:r>
          </a:p>
          <a:p>
            <a:pPr algn="l"/>
            <a:endParaRPr lang="en-GB" sz="1600" b="1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tx2"/>
                </a:solidFill>
              </a:rPr>
              <a:t>Loss of communication </a:t>
            </a:r>
            <a:r>
              <a:rPr lang="en-GB" sz="1600" dirty="0">
                <a:solidFill>
                  <a:schemeClr val="tx2"/>
                </a:solidFill>
              </a:rPr>
              <a:t>(synchronisation) with Timepix3 </a:t>
            </a:r>
            <a:r>
              <a:rPr lang="en-GB" sz="1600" dirty="0" err="1">
                <a:solidFill>
                  <a:schemeClr val="tx2"/>
                </a:solidFill>
              </a:rPr>
              <a:t>dataout</a:t>
            </a:r>
            <a:r>
              <a:rPr lang="en-GB" sz="1600" dirty="0">
                <a:solidFill>
                  <a:schemeClr val="tx2"/>
                </a:solidFill>
              </a:rPr>
              <a:t> signals &amp; corruption of pixel matrix registers during: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tx2"/>
                </a:solidFill>
              </a:rPr>
              <a:t>AWAKE cycle after bunch rotation, and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tx2"/>
                </a:solidFill>
              </a:rPr>
              <a:t>LHC25NS cycles.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Timepix3 recovered after reloading registers (100 </a:t>
            </a:r>
            <a:r>
              <a:rPr lang="en-GB" sz="1600" dirty="0" err="1">
                <a:solidFill>
                  <a:schemeClr val="tx2"/>
                </a:solidFill>
              </a:rPr>
              <a:t>ms</a:t>
            </a:r>
            <a:r>
              <a:rPr lang="en-GB" sz="1600" dirty="0">
                <a:solidFill>
                  <a:schemeClr val="tx2"/>
                </a:solidFill>
              </a:rPr>
              <a:t> - 1 s). 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Communication problem not observed on any other beams (SFTPRO, LHC3.)</a:t>
            </a:r>
          </a:p>
        </p:txBody>
      </p:sp>
      <p:pic>
        <p:nvPicPr>
          <p:cNvPr id="15" name="Imagen 6">
            <a:extLst>
              <a:ext uri="{FF2B5EF4-FFF2-40B4-BE49-F238E27FC236}">
                <a16:creationId xmlns:a16="http://schemas.microsoft.com/office/drawing/2014/main" id="{59B13F71-E47B-40B9-56BA-31ACC31750E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77219" y="3444325"/>
            <a:ext cx="3708478" cy="2551838"/>
          </a:xfrm>
          <a:prstGeom prst="rect">
            <a:avLst/>
          </a:prstGeom>
        </p:spPr>
      </p:pic>
      <p:pic>
        <p:nvPicPr>
          <p:cNvPr id="18" name="Imagen 11">
            <a:extLst>
              <a:ext uri="{FF2B5EF4-FFF2-40B4-BE49-F238E27FC236}">
                <a16:creationId xmlns:a16="http://schemas.microsoft.com/office/drawing/2014/main" id="{AF42A21F-98B9-CA90-628A-E0A5C071805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49352" y="3877008"/>
            <a:ext cx="2843009" cy="1787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97519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9A5AB909-6047-8111-CFD8-35B1BC22C764}"/>
              </a:ext>
            </a:extLst>
          </p:cNvPr>
          <p:cNvSpPr txBox="1"/>
          <p:nvPr/>
        </p:nvSpPr>
        <p:spPr>
          <a:xfrm>
            <a:off x="68249" y="84792"/>
            <a:ext cx="4735592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2800" b="1" dirty="0">
                <a:latin typeface="+mj-lt"/>
                <a:ea typeface="+mj-ea"/>
                <a:cs typeface="+mj-cs"/>
              </a:rPr>
              <a:t>SPS-BGI Impedance Study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791F3E7-7CD9-7F47-C23F-E7EA27231D60}"/>
              </a:ext>
            </a:extLst>
          </p:cNvPr>
          <p:cNvSpPr txBox="1"/>
          <p:nvPr/>
        </p:nvSpPr>
        <p:spPr>
          <a:xfrm>
            <a:off x="7936923" y="5748342"/>
            <a:ext cx="3504189" cy="21544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i="1" dirty="0"/>
              <a:t>Courtesy of J. Storey </a:t>
            </a:r>
            <a:r>
              <a:rPr lang="en-GB" sz="1400" i="1"/>
              <a:t>, </a:t>
            </a:r>
            <a:r>
              <a:rPr lang="en-GB" sz="1400" i="1" dirty="0">
                <a:hlinkClick r:id="rId3"/>
              </a:rPr>
              <a:t>94th IWG meeting</a:t>
            </a:r>
            <a:endParaRPr lang="en-GB" sz="1400" i="1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861A158-4EE1-3882-009C-8F610A5B184E}"/>
              </a:ext>
            </a:extLst>
          </p:cNvPr>
          <p:cNvSpPr txBox="1">
            <a:spLocks/>
          </p:cNvSpPr>
          <p:nvPr/>
        </p:nvSpPr>
        <p:spPr>
          <a:xfrm>
            <a:off x="407987" y="87153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u="sng" dirty="0">
                <a:solidFill>
                  <a:srgbClr val="000000"/>
                </a:solidFill>
              </a:rPr>
              <a:t>EMC Lab* Findings &amp; Actions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520F46-2C17-7791-8A53-04D8BB761BD2}"/>
              </a:ext>
            </a:extLst>
          </p:cNvPr>
          <p:cNvSpPr txBox="1"/>
          <p:nvPr/>
        </p:nvSpPr>
        <p:spPr>
          <a:xfrm>
            <a:off x="274637" y="1401662"/>
            <a:ext cx="5554504" cy="215443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Radiated RF from the HV cable, coupling to the signal cables, is a plausible mechanism for the SPS BGI EMI problems. </a:t>
            </a:r>
            <a:endParaRPr lang="en-US" dirty="0">
              <a:solidFill>
                <a:schemeClr val="tx2"/>
              </a:solidFill>
              <a:ea typeface="+mn-lt"/>
              <a:cs typeface="+mn-lt"/>
            </a:endParaRPr>
          </a:p>
          <a:p>
            <a:pPr marL="342900" indent="-342900">
              <a:buFont typeface="Arial"/>
              <a:buChar char="•"/>
            </a:pPr>
            <a:endParaRPr lang="en-GB" sz="2000" dirty="0">
              <a:solidFill>
                <a:schemeClr val="tx2"/>
              </a:solidFill>
              <a:ea typeface="+mn-lt"/>
              <a:cs typeface="+mn-lt"/>
            </a:endParaRPr>
          </a:p>
          <a:p>
            <a:pPr marL="342900" indent="-342900">
              <a:buFont typeface="Arial"/>
              <a:buChar char="•"/>
            </a:pPr>
            <a:r>
              <a:rPr lang="en-GB" sz="2000">
                <a:solidFill>
                  <a:schemeClr val="tx2"/>
                </a:solidFill>
                <a:ea typeface="+mn-lt"/>
                <a:cs typeface="+mn-lt"/>
              </a:rPr>
              <a:t>Found -45dB coupling between stretched wire &amp; HV cable, but no direct coupling between stretched wire and Timepix3 signals.</a:t>
            </a:r>
            <a:endParaRPr lang="en-US" dirty="0">
              <a:solidFill>
                <a:schemeClr val="tx2"/>
              </a:solidFill>
              <a:cs typeface="Arial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9D96CF3-3225-22B0-EC99-8088159CB2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26854" y="3722225"/>
            <a:ext cx="2736304" cy="173014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CB680BE-0724-8C78-8A76-FDD320F5FC80}"/>
              </a:ext>
            </a:extLst>
          </p:cNvPr>
          <p:cNvSpPr txBox="1"/>
          <p:nvPr/>
        </p:nvSpPr>
        <p:spPr>
          <a:xfrm>
            <a:off x="328685" y="4150850"/>
            <a:ext cx="7704237" cy="18158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2000" b="1" dirty="0">
                <a:solidFill>
                  <a:schemeClr val="tx2"/>
                </a:solidFill>
              </a:rPr>
              <a:t>Actions during YETS 24/25:</a:t>
            </a:r>
            <a:endParaRPr lang="en-GB" sz="2000" dirty="0">
              <a:solidFill>
                <a:schemeClr val="tx2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B050"/>
                </a:solidFill>
              </a:rPr>
              <a:t>Add shielding </a:t>
            </a:r>
            <a:r>
              <a:rPr lang="en-GB" sz="2000" dirty="0">
                <a:solidFill>
                  <a:schemeClr val="tx2"/>
                </a:solidFill>
              </a:rPr>
              <a:t>to both HV &amp; signal cables;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B050"/>
                </a:solidFill>
              </a:rPr>
              <a:t>Fit ferrites </a:t>
            </a:r>
            <a:r>
              <a:rPr lang="en-GB" sz="2000" dirty="0">
                <a:solidFill>
                  <a:schemeClr val="tx2"/>
                </a:solidFill>
              </a:rPr>
              <a:t>to the HV cable.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On the new SPS BGI-Vertical install </a:t>
            </a:r>
            <a:r>
              <a:rPr lang="en-GB" sz="2000" b="1" dirty="0">
                <a:solidFill>
                  <a:srgbClr val="00B050"/>
                </a:solidFill>
              </a:rPr>
              <a:t>denser Faraday shield</a:t>
            </a:r>
            <a:r>
              <a:rPr lang="en-GB" sz="2000" dirty="0">
                <a:solidFill>
                  <a:srgbClr val="00B050"/>
                </a:solidFill>
              </a:rPr>
              <a:t> </a:t>
            </a:r>
            <a:r>
              <a:rPr lang="en-GB" sz="2000" dirty="0">
                <a:solidFill>
                  <a:schemeClr val="tx2"/>
                </a:solidFill>
              </a:rPr>
              <a:t>over the detectors. </a:t>
            </a:r>
          </a:p>
          <a:p>
            <a:pPr algn="l"/>
            <a:endParaRPr lang="en-GB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164E70A-4B6A-27BE-A341-33041FCD2BEB}"/>
              </a:ext>
            </a:extLst>
          </p:cNvPr>
          <p:cNvGrpSpPr/>
          <p:nvPr/>
        </p:nvGrpSpPr>
        <p:grpSpPr>
          <a:xfrm>
            <a:off x="5881255" y="102967"/>
            <a:ext cx="6151810" cy="3326033"/>
            <a:chOff x="2063552" y="1216419"/>
            <a:chExt cx="7772400" cy="4425161"/>
          </a:xfrm>
        </p:grpSpPr>
        <p:pic>
          <p:nvPicPr>
            <p:cNvPr id="18" name="Picture 17" descr="A computer generated image of a machine&#10;&#10;Description automatically generated with medium confidence">
              <a:extLst>
                <a:ext uri="{FF2B5EF4-FFF2-40B4-BE49-F238E27FC236}">
                  <a16:creationId xmlns:a16="http://schemas.microsoft.com/office/drawing/2014/main" id="{7CAB3370-F6CA-11CE-9409-B6ADB5818FE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063552" y="1216419"/>
              <a:ext cx="7772400" cy="4425161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E7F56BE-D276-C7F5-FEA6-4892C232EBA5}"/>
                </a:ext>
              </a:extLst>
            </p:cNvPr>
            <p:cNvSpPr txBox="1"/>
            <p:nvPr/>
          </p:nvSpPr>
          <p:spPr>
            <a:xfrm>
              <a:off x="5966438" y="4869161"/>
              <a:ext cx="2088232" cy="23897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400" dirty="0">
                  <a:solidFill>
                    <a:srgbClr val="FFFF00"/>
                  </a:solidFill>
                </a:rPr>
                <a:t>High Voltage Feedthrough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A0F201C-7A01-0E87-D107-0F3B43D4FDAA}"/>
                </a:ext>
              </a:extLst>
            </p:cNvPr>
            <p:cNvSpPr txBox="1"/>
            <p:nvPr/>
          </p:nvSpPr>
          <p:spPr>
            <a:xfrm>
              <a:off x="7545372" y="2172786"/>
              <a:ext cx="2223036" cy="47795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400" dirty="0">
                  <a:solidFill>
                    <a:srgbClr val="FFFF00"/>
                  </a:solidFill>
                </a:rPr>
                <a:t>Signal &amp; Low Voltage Feedthroughs 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2B9C8B6-A9A7-CB90-6460-80202B1CFD7E}"/>
                </a:ext>
              </a:extLst>
            </p:cNvPr>
            <p:cNvSpPr txBox="1"/>
            <p:nvPr/>
          </p:nvSpPr>
          <p:spPr>
            <a:xfrm>
              <a:off x="3506910" y="3891397"/>
              <a:ext cx="2177398" cy="47795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400" dirty="0">
                  <a:solidFill>
                    <a:srgbClr val="FFFF00"/>
                  </a:solidFill>
                </a:rPr>
                <a:t>Timepix3 inside Faraday Cage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138729A2-79C4-E74A-FCBA-8E25F54633E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288959" y="2140755"/>
              <a:ext cx="2086961" cy="1008374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158765D-CCC8-1984-618B-8E6EE6298001}"/>
                </a:ext>
              </a:extLst>
            </p:cNvPr>
            <p:cNvSpPr txBox="1"/>
            <p:nvPr/>
          </p:nvSpPr>
          <p:spPr>
            <a:xfrm>
              <a:off x="2987594" y="1863756"/>
              <a:ext cx="472218" cy="2389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400" dirty="0">
                  <a:solidFill>
                    <a:srgbClr val="FFFF00"/>
                  </a:solidFill>
                </a:rPr>
                <a:t>Beam</a:t>
              </a: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1BCAAB1C-053A-C787-7672-40420398E2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71401" y="3991955"/>
              <a:ext cx="1384639" cy="403399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C5411E40-35C2-397F-F4DE-E0A262AC501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27666" y="4246048"/>
              <a:ext cx="0" cy="587909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F70D002B-B042-EE0A-1860-49BE9A122F9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112224" y="2658520"/>
              <a:ext cx="216024" cy="698731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C560ED20-C548-BE52-B9CA-7FC0C3BE8A45}"/>
              </a:ext>
            </a:extLst>
          </p:cNvPr>
          <p:cNvSpPr txBox="1"/>
          <p:nvPr/>
        </p:nvSpPr>
        <p:spPr>
          <a:xfrm>
            <a:off x="395360" y="5957326"/>
            <a:ext cx="329500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i="1" dirty="0">
                <a:solidFill>
                  <a:schemeClr val="tx2"/>
                </a:solidFill>
              </a:rPr>
              <a:t>(*) Many thanks to Daniel Valuch (SY-RF)</a:t>
            </a:r>
          </a:p>
        </p:txBody>
      </p:sp>
    </p:spTree>
    <p:extLst>
      <p:ext uri="{BB962C8B-B14F-4D97-AF65-F5344CB8AC3E}">
        <p14:creationId xmlns:p14="http://schemas.microsoft.com/office/powerpoint/2010/main" val="378928884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168E3D6E-E042-32ED-0979-53630E5165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26" y="3369051"/>
            <a:ext cx="7909283" cy="2509739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F139432-EC90-FBE7-ADB3-E77333764E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E680735-7AAE-1D98-A31B-36A9B75AE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2841A8-6A08-3E51-0932-49B1778E6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86610A6-5224-1B7A-228E-864AE4338341}"/>
              </a:ext>
            </a:extLst>
          </p:cNvPr>
          <p:cNvSpPr txBox="1"/>
          <p:nvPr/>
        </p:nvSpPr>
        <p:spPr>
          <a:xfrm>
            <a:off x="265676" y="136747"/>
            <a:ext cx="6974986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2800" b="1" dirty="0">
                <a:latin typeface="+mj-lt"/>
                <a:ea typeface="+mj-ea"/>
                <a:cs typeface="+mj-cs"/>
              </a:rPr>
              <a:t>MKDH – SPS beam dump kicker system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5E53356-1805-1204-6970-238DDCD2F271}"/>
              </a:ext>
            </a:extLst>
          </p:cNvPr>
          <p:cNvSpPr txBox="1"/>
          <p:nvPr/>
        </p:nvSpPr>
        <p:spPr>
          <a:xfrm>
            <a:off x="7001471" y="3086343"/>
            <a:ext cx="5109203" cy="10464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66900" lvl="1" indent="-342900">
              <a:buFont typeface="Wingdings" panose="05000000000000000000" pitchFamily="2" charset="2"/>
              <a:buChar char="§"/>
            </a:pPr>
            <a:r>
              <a:rPr lang="en-GB" sz="1500" b="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Alumina </a:t>
            </a:r>
            <a:r>
              <a:rPr lang="en-GB" sz="15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tube</a:t>
            </a:r>
            <a:r>
              <a:rPr lang="en-GB" sz="1500" b="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15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coated </a:t>
            </a:r>
            <a:r>
              <a:rPr lang="en-GB" sz="15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on the inside </a:t>
            </a:r>
            <a:r>
              <a:rPr lang="en-GB" sz="15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with Cr</a:t>
            </a:r>
            <a:r>
              <a:rPr lang="en-GB" sz="1500" b="1" baseline="-25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2</a:t>
            </a:r>
            <a:r>
              <a:rPr lang="en-GB" sz="15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O</a:t>
            </a:r>
            <a:r>
              <a:rPr lang="en-GB" sz="1500" b="1" baseline="-25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3</a:t>
            </a:r>
            <a:r>
              <a:rPr lang="en-GB" sz="1500" b="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: </a:t>
            </a:r>
          </a:p>
          <a:p>
            <a:pPr marL="990900" lvl="2" indent="-342900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en-GB" sz="1400" b="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has a </a:t>
            </a:r>
            <a:r>
              <a:rPr lang="en-GB" sz="14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low SEY</a:t>
            </a:r>
          </a:p>
          <a:p>
            <a:pPr marL="990900" lvl="2" indent="-342900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en-GB" sz="1400" b="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does not produce dust in the vacuum system</a:t>
            </a:r>
          </a:p>
          <a:p>
            <a:pPr marL="990900" lvl="2" indent="-342900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en-GB" sz="1400" b="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is beneficial for high voltage </a:t>
            </a:r>
            <a:r>
              <a:rPr lang="en-GB" sz="14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issues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BF9DE5E-726B-E7A9-F6CE-F1E9E8677753}"/>
              </a:ext>
            </a:extLst>
          </p:cNvPr>
          <p:cNvSpPr txBox="1"/>
          <p:nvPr/>
        </p:nvSpPr>
        <p:spPr>
          <a:xfrm>
            <a:off x="800100" y="924791"/>
            <a:ext cx="10702636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Feasibility study ongoing for a ceramic chamber that can </a:t>
            </a:r>
            <a:r>
              <a:rPr lang="en-GB" dirty="0"/>
              <a:t>fit spares and operational magnets</a:t>
            </a:r>
            <a:r>
              <a:rPr lang="en-US" dirty="0"/>
              <a:t> MKDH (currently 3 MKDH, 2 different types).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Ceramic chamber mainly foreseen to improve conditioning and avoid missing kicks.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Optimization of the chamber design ongoing to prevent impedance issues as well as high voltage ones.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9CB0B21-DA89-567C-B07D-61A6547C5C9E}"/>
              </a:ext>
            </a:extLst>
          </p:cNvPr>
          <p:cNvSpPr txBox="1"/>
          <p:nvPr/>
        </p:nvSpPr>
        <p:spPr>
          <a:xfrm>
            <a:off x="3636818" y="5933209"/>
            <a:ext cx="288867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i="1" dirty="0"/>
              <a:t>Courtesy of Dylan </a:t>
            </a:r>
            <a:r>
              <a:rPr lang="en-US" sz="1200" i="1" dirty="0" err="1"/>
              <a:t>Standen</a:t>
            </a:r>
            <a:endParaRPr lang="en-GB" sz="1200" i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24AB2D0-AFEC-1C90-0BB8-813A3F4534D0}"/>
              </a:ext>
            </a:extLst>
          </p:cNvPr>
          <p:cNvSpPr txBox="1"/>
          <p:nvPr/>
        </p:nvSpPr>
        <p:spPr>
          <a:xfrm>
            <a:off x="8045526" y="4728787"/>
            <a:ext cx="3613074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accent1"/>
                </a:solidFill>
              </a:rPr>
              <a:t>More info in </a:t>
            </a:r>
            <a:r>
              <a:rPr lang="en-US" i="1" dirty="0">
                <a:solidFill>
                  <a:schemeClr val="accent1"/>
                </a:solidFill>
              </a:rPr>
              <a:t>G. Favia talk, “ABT Equipment: </a:t>
            </a:r>
            <a:r>
              <a:rPr lang="en-US" altLang="en-US" i="1" dirty="0">
                <a:solidFill>
                  <a:schemeClr val="accent1"/>
                </a:solidFill>
                <a:latin typeface="Arial" panose="020B0604020202020204" pitchFamily="34" charset="0"/>
              </a:rPr>
              <a:t>Operational Insights and Future Perspective</a:t>
            </a:r>
            <a:r>
              <a:rPr lang="en-US" i="1" dirty="0">
                <a:solidFill>
                  <a:schemeClr val="accent1"/>
                </a:solidFill>
              </a:rPr>
              <a:t>”</a:t>
            </a:r>
            <a:r>
              <a:rPr lang="en-US" dirty="0">
                <a:solidFill>
                  <a:schemeClr val="accent1"/>
                </a:solidFill>
              </a:rPr>
              <a:t>).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89863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458FF63-04AF-2D86-B4EB-AE545225AD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6C0B0A7-B793-64C7-0ACE-96D1BA96F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D60D9A-85C0-7400-E7E4-AC6637B8F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6" name="Content Placeholder 13">
            <a:extLst>
              <a:ext uri="{FF2B5EF4-FFF2-40B4-BE49-F238E27FC236}">
                <a16:creationId xmlns:a16="http://schemas.microsoft.com/office/drawing/2014/main" id="{D49F4537-86F4-0EAD-E5D2-1DBDBB2BA1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210" y="1644748"/>
            <a:ext cx="3843272" cy="303730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4223428-AC96-A281-D2AD-66F085A63210}"/>
              </a:ext>
            </a:extLst>
          </p:cNvPr>
          <p:cNvSpPr txBox="1"/>
          <p:nvPr/>
        </p:nvSpPr>
        <p:spPr>
          <a:xfrm>
            <a:off x="6288584" y="3938425"/>
            <a:ext cx="226368" cy="85935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20392F3-51E2-0BB6-43D1-9469D1301B7F}"/>
                  </a:ext>
                </a:extLst>
              </p:cNvPr>
              <p:cNvSpPr txBox="1"/>
              <p:nvPr/>
            </p:nvSpPr>
            <p:spPr>
              <a:xfrm>
                <a:off x="567459" y="2471019"/>
                <a:ext cx="4285009" cy="12003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dirty="0"/>
                  <a:t>Instability thresholds at flat bottom for 𝑉rf = 8 MV: </a:t>
                </a:r>
              </a:p>
              <a:p>
                <a:pPr marL="285750" marR="0" lvl="0" indent="-28575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" panose="02040503050406030204" pitchFamily="18" charset="0"/>
                    <a:cs typeface="+mn-cs"/>
                  </a:rPr>
                  <a:t>HOM 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GB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𝑅</m:t>
                        </m:r>
                      </m:e>
                      <m:sub>
                        <m:r>
                          <a:rPr kumimoji="0" lang="en-US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𝑠h</m:t>
                        </m:r>
                      </m:sub>
                    </m:sSub>
                    <m:r>
                      <a:rPr kumimoji="0" lang="en-US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=4</m:t>
                    </m:r>
                    <m:r>
                      <a:rPr kumimoji="0" lang="en-US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×71 </m:t>
                    </m:r>
                    <m:r>
                      <m:rPr>
                        <m:sty m:val="p"/>
                      </m:rPr>
                      <a:rPr kumimoji="0" lang="en-US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k</m:t>
                    </m:r>
                    <m:r>
                      <m:rPr>
                        <m:sty m:val="p"/>
                      </m:rPr>
                      <a:rPr kumimoji="0" lang="el-GR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Ω</m:t>
                    </m:r>
                    <m:r>
                      <a:rPr kumimoji="0" lang="el-GR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, </m:t>
                    </m:r>
                    <m:sSub>
                      <m:sSubPr>
                        <m:ctrlPr>
                          <a:rPr kumimoji="0" lang="el-GR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𝑓</m:t>
                        </m:r>
                      </m:e>
                      <m:sub>
                        <m:r>
                          <a:rPr kumimoji="0" lang="en-US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𝑟</m:t>
                        </m:r>
                      </m:sub>
                    </m:sSub>
                    <m:r>
                      <a:rPr kumimoji="0" lang="en-US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=582 </m:t>
                    </m:r>
                    <m:r>
                      <m:rPr>
                        <m:sty m:val="p"/>
                      </m:rPr>
                      <a:rPr kumimoji="0" lang="en-US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MHz</m:t>
                    </m:r>
                  </m:oMath>
                </a14:m>
                <a:r>
                  <a:rPr kumimoji="0" lang="en-GB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" panose="02040503050406030204" pitchFamily="18" charset="0"/>
                    <a:cs typeface="+mn-cs"/>
                  </a:rPr>
                  <a:t> </a:t>
                </a:r>
              </a:p>
              <a:p>
                <a:pPr marL="285750" marR="0" lvl="0" indent="-28575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" panose="02040503050406030204" pitchFamily="18" charset="0"/>
                    <a:cs typeface="+mn-cs"/>
                  </a:rPr>
                  <a:t>BB 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GB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d>
                          <m:dPr>
                            <m:ctrlPr>
                              <a:rPr kumimoji="0" lang="en-GB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dPr>
                          <m:e>
                            <m:r>
                              <a:rPr kumimoji="0" lang="en-US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𝐼𝑚𝑍</m:t>
                            </m:r>
                            <m:r>
                              <a:rPr kumimoji="0" lang="en-US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/</m:t>
                            </m:r>
                            <m:r>
                              <a:rPr kumimoji="0" lang="en-US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𝑛</m:t>
                            </m:r>
                          </m:e>
                        </m:d>
                      </m:e>
                      <m:sub>
                        <m:r>
                          <m:rPr>
                            <m:sty m:val="p"/>
                          </m:rPr>
                          <a:rPr kumimoji="0" lang="en-US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eff</m:t>
                        </m:r>
                      </m:sub>
                    </m:sSub>
                    <m:r>
                      <a:rPr kumimoji="0" lang="en-US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=0.075 </m:t>
                    </m:r>
                    <m:r>
                      <m:rPr>
                        <m:sty m:val="p"/>
                      </m:rPr>
                      <a:rPr kumimoji="0" lang="el-GR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Ω</m:t>
                    </m:r>
                  </m:oMath>
                </a14:m>
                <a:r>
                  <a:rPr kumimoji="0" lang="el-GR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" panose="02040503050406030204" pitchFamily="18" charset="0"/>
                    <a:cs typeface="+mn-cs"/>
                  </a:rPr>
                  <a:t>,</a:t>
                </a:r>
                <a:r>
                  <a:rPr kumimoji="0" lang="el-GR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Cambria Math" panose="02040503050406030204" pitchFamily="18" charset="0"/>
                    <a:cs typeface="+mn-cs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l-GR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𝑓</m:t>
                        </m:r>
                      </m:e>
                      <m:sub>
                        <m:r>
                          <a:rPr kumimoji="0" lang="en-US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𝑟</m:t>
                        </m:r>
                      </m:sub>
                    </m:sSub>
                    <m:r>
                      <a:rPr kumimoji="0" lang="en-US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r>
                      <a:rPr kumimoji="0" lang="el-GR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5</m:t>
                    </m:r>
                    <m:r>
                      <a:rPr kumimoji="0" lang="en-US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 </m:t>
                    </m:r>
                    <m:r>
                      <m:rPr>
                        <m:sty m:val="p"/>
                      </m:rPr>
                      <a:rPr kumimoji="0" lang="en-US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G</m:t>
                    </m:r>
                    <m:r>
                      <m:rPr>
                        <m:sty m:val="p"/>
                      </m:rPr>
                      <a:rPr kumimoji="0" lang="en-US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Hz</m:t>
                    </m:r>
                  </m:oMath>
                </a14:m>
                <a:r>
                  <a:rPr kumimoji="0" lang="en-GB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" panose="02040503050406030204" pitchFamily="18" charset="0"/>
                    <a:cs typeface="+mn-cs"/>
                  </a:rPr>
                  <a:t> </a:t>
                </a:r>
                <a:endParaRPr kumimoji="0" lang="en-FR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mbria" panose="02040503050406030204" pitchFamily="18" charset="0"/>
                  <a:cs typeface="+mn-cs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20392F3-51E2-0BB6-43D1-9469D1301B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459" y="2471019"/>
                <a:ext cx="4285009" cy="1200329"/>
              </a:xfrm>
              <a:prstGeom prst="rect">
                <a:avLst/>
              </a:prstGeom>
              <a:blipFill>
                <a:blip r:embed="rId3"/>
                <a:stretch>
                  <a:fillRect l="-1138" t="-2538" b="-65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A02B0227-753E-51D4-C184-1CB46A6503CA}"/>
              </a:ext>
            </a:extLst>
          </p:cNvPr>
          <p:cNvSpPr txBox="1"/>
          <p:nvPr/>
        </p:nvSpPr>
        <p:spPr>
          <a:xfrm>
            <a:off x="145760" y="211592"/>
            <a:ext cx="10442575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2800" b="1" dirty="0">
                <a:latin typeface="+mj-lt"/>
                <a:ea typeface="+mj-ea"/>
                <a:cs typeface="+mj-cs"/>
              </a:rPr>
              <a:t>LHC longitudinal impedance and Loss of Landau Damping</a:t>
            </a:r>
            <a:endParaRPr lang="en-GB" sz="2800" b="1" dirty="0">
              <a:latin typeface="+mj-lt"/>
              <a:ea typeface="+mj-ea"/>
              <a:cs typeface="+mj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CDDD192-BAC7-F172-5BD7-888A95E331A3}"/>
              </a:ext>
            </a:extLst>
          </p:cNvPr>
          <p:cNvSpPr txBox="1"/>
          <p:nvPr/>
        </p:nvSpPr>
        <p:spPr>
          <a:xfrm>
            <a:off x="7163164" y="4682054"/>
            <a:ext cx="42850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sz="1000" i="1" dirty="0">
                <a:latin typeface="Cambria" panose="02040503050406030204" pitchFamily="18" charset="0"/>
                <a:hlinkClick r:id="rId4"/>
              </a:rPr>
              <a:t>I. Karpov, Special Joint WP2/WP4/WP7 meeting, June 2024 </a:t>
            </a:r>
            <a:endParaRPr lang="en-FR" sz="1000" i="1" dirty="0">
              <a:latin typeface="Cambria" panose="02040503050406030204" pitchFamily="18" charset="0"/>
            </a:endParaRPr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22DF9A3B-653D-2844-4600-EA7C9929696E}"/>
              </a:ext>
            </a:extLst>
          </p:cNvPr>
          <p:cNvSpPr/>
          <p:nvPr/>
        </p:nvSpPr>
        <p:spPr>
          <a:xfrm>
            <a:off x="5216236" y="2712027"/>
            <a:ext cx="625555" cy="36512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58B5B58-A30A-E673-5C74-9F09D677D1C0}"/>
              </a:ext>
            </a:extLst>
          </p:cNvPr>
          <p:cNvSpPr txBox="1"/>
          <p:nvPr/>
        </p:nvSpPr>
        <p:spPr>
          <a:xfrm>
            <a:off x="9220200" y="5981700"/>
            <a:ext cx="2743200" cy="18466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hlinkClick r:id="rId5"/>
              </a:rPr>
              <a:t>*LHC design report</a:t>
            </a:r>
            <a:endParaRPr lang="en-US" sz="12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928EA58-0648-AB69-5BA0-BDFE582C9E2E}"/>
              </a:ext>
            </a:extLst>
          </p:cNvPr>
          <p:cNvSpPr txBox="1"/>
          <p:nvPr/>
        </p:nvSpPr>
        <p:spPr>
          <a:xfrm>
            <a:off x="4629150" y="3295649"/>
            <a:ext cx="428625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dirty="0">
                <a:cs typeface="Arial"/>
              </a:rPr>
              <a:t>*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8589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EF74F18-0320-3F9E-311B-F7FECDE04B38}"/>
              </a:ext>
            </a:extLst>
          </p:cNvPr>
          <p:cNvSpPr/>
          <p:nvPr/>
        </p:nvSpPr>
        <p:spPr>
          <a:xfrm>
            <a:off x="1265080" y="4146555"/>
            <a:ext cx="4175080" cy="92010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Left Brace 63">
            <a:extLst>
              <a:ext uri="{FF2B5EF4-FFF2-40B4-BE49-F238E27FC236}">
                <a16:creationId xmlns:a16="http://schemas.microsoft.com/office/drawing/2014/main" id="{ABA150DA-BE1E-8A8F-35CB-1D99FD876B36}"/>
              </a:ext>
            </a:extLst>
          </p:cNvPr>
          <p:cNvSpPr/>
          <p:nvPr/>
        </p:nvSpPr>
        <p:spPr bwMode="auto">
          <a:xfrm>
            <a:off x="813539" y="3188175"/>
            <a:ext cx="167332" cy="985787"/>
          </a:xfrm>
          <a:prstGeom prst="leftBrac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3B2B7B5-A090-E3A6-6045-FB5F87B63E30}"/>
              </a:ext>
            </a:extLst>
          </p:cNvPr>
          <p:cNvSpPr txBox="1"/>
          <p:nvPr/>
        </p:nvSpPr>
        <p:spPr>
          <a:xfrm>
            <a:off x="1009293" y="5245490"/>
            <a:ext cx="5860914" cy="92333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u="sng" dirty="0">
                <a:solidFill>
                  <a:schemeClr val="bg2">
                    <a:lumMod val="10000"/>
                  </a:schemeClr>
                </a:solidFill>
              </a:rPr>
              <a:t>Close collaboration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between impedance team and equipment owners,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u="sng" dirty="0">
                <a:solidFill>
                  <a:schemeClr val="bg2">
                    <a:lumMod val="10000"/>
                  </a:schemeClr>
                </a:solidFill>
              </a:rPr>
              <a:t>Allocation of time for impedance validation.</a:t>
            </a:r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6" name="Arrow: Right 45">
            <a:extLst>
              <a:ext uri="{FF2B5EF4-FFF2-40B4-BE49-F238E27FC236}">
                <a16:creationId xmlns:a16="http://schemas.microsoft.com/office/drawing/2014/main" id="{F09F667C-527B-7E36-C8B0-45EB032DE017}"/>
              </a:ext>
            </a:extLst>
          </p:cNvPr>
          <p:cNvSpPr/>
          <p:nvPr/>
        </p:nvSpPr>
        <p:spPr>
          <a:xfrm>
            <a:off x="522824" y="5318026"/>
            <a:ext cx="486468" cy="26601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4385AC5-6F6A-89EF-7505-170E98D31BEA}"/>
              </a:ext>
            </a:extLst>
          </p:cNvPr>
          <p:cNvGrpSpPr/>
          <p:nvPr/>
        </p:nvGrpSpPr>
        <p:grpSpPr>
          <a:xfrm>
            <a:off x="702433" y="2210759"/>
            <a:ext cx="2545462" cy="920107"/>
            <a:chOff x="813539" y="2525340"/>
            <a:chExt cx="2545462" cy="1246095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9C908249-FDD0-64C3-488E-4198D8C6DABC}"/>
                </a:ext>
              </a:extLst>
            </p:cNvPr>
            <p:cNvSpPr/>
            <p:nvPr/>
          </p:nvSpPr>
          <p:spPr>
            <a:xfrm>
              <a:off x="813539" y="2525340"/>
              <a:ext cx="2538415" cy="1246095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92A3A74-E56B-79EE-2F98-A40F922FC19C}"/>
                </a:ext>
              </a:extLst>
            </p:cNvPr>
            <p:cNvSpPr txBox="1"/>
            <p:nvPr/>
          </p:nvSpPr>
          <p:spPr>
            <a:xfrm>
              <a:off x="820586" y="2599163"/>
              <a:ext cx="2538415" cy="112541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FF0000"/>
                  </a:solidFill>
                </a:rPr>
                <a:t>Impedance modelling</a:t>
              </a:r>
              <a:r>
                <a:rPr lang="en-US" b="1" dirty="0">
                  <a:solidFill>
                    <a:schemeClr val="bg1"/>
                  </a:solidFill>
                </a:rPr>
                <a:t> </a:t>
              </a:r>
              <a:r>
                <a:rPr lang="en-US" dirty="0">
                  <a:solidFill>
                    <a:schemeClr val="bg1"/>
                  </a:solidFill>
                </a:rPr>
                <a:t>of each component and </a:t>
              </a:r>
              <a:r>
                <a:rPr lang="en-US" b="1" dirty="0">
                  <a:solidFill>
                    <a:schemeClr val="bg1"/>
                  </a:solidFill>
                </a:rPr>
                <a:t>optimization</a:t>
              </a:r>
              <a:endParaRPr lang="en-US" u="sng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1338EE98-8D07-2E41-0732-E9756671194A}"/>
              </a:ext>
            </a:extLst>
          </p:cNvPr>
          <p:cNvGrpSpPr/>
          <p:nvPr/>
        </p:nvGrpSpPr>
        <p:grpSpPr>
          <a:xfrm>
            <a:off x="4726296" y="2192454"/>
            <a:ext cx="2571887" cy="920107"/>
            <a:chOff x="4726296" y="2192454"/>
            <a:chExt cx="2571887" cy="920107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A361CC3D-9EDC-0EBB-E361-974C842D31CA}"/>
                </a:ext>
              </a:extLst>
            </p:cNvPr>
            <p:cNvSpPr/>
            <p:nvPr/>
          </p:nvSpPr>
          <p:spPr>
            <a:xfrm>
              <a:off x="4726296" y="2192454"/>
              <a:ext cx="2571887" cy="920107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6B472E3-2DC7-E071-8772-EC1A70DFD10A}"/>
                </a:ext>
              </a:extLst>
            </p:cNvPr>
            <p:cNvSpPr txBox="1"/>
            <p:nvPr/>
          </p:nvSpPr>
          <p:spPr>
            <a:xfrm>
              <a:off x="4743031" y="2393813"/>
              <a:ext cx="2538415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Accelerator impedance model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814C7A5C-532B-C146-4D91-C4123EB66FA8}"/>
              </a:ext>
            </a:extLst>
          </p:cNvPr>
          <p:cNvSpPr txBox="1"/>
          <p:nvPr/>
        </p:nvSpPr>
        <p:spPr>
          <a:xfrm>
            <a:off x="1285175" y="3478086"/>
            <a:ext cx="459184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Electromagnetic simulations</a:t>
            </a:r>
          </a:p>
          <a:p>
            <a:r>
              <a:rPr lang="en-US" dirty="0">
                <a:solidFill>
                  <a:schemeClr val="accent5"/>
                </a:solidFill>
                <a:latin typeface="Garamond" panose="02020404030301010803" pitchFamily="18" charset="0"/>
              </a:rPr>
              <a:t>	</a:t>
            </a:r>
            <a:r>
              <a:rPr lang="en-US" sz="1600" dirty="0">
                <a:solidFill>
                  <a:srgbClr val="000000"/>
                </a:solidFill>
                <a:latin typeface="Garamond" panose="02020404030301010803" pitchFamily="18" charset="0"/>
              </a:rPr>
              <a:t>e.g. </a:t>
            </a:r>
            <a:r>
              <a:rPr lang="en-US" sz="1600" b="1" i="1" dirty="0">
                <a:solidFill>
                  <a:srgbClr val="000000"/>
                </a:solidFill>
                <a:latin typeface="Aptos" panose="020B0004020202020204" pitchFamily="34" charset="0"/>
              </a:rPr>
              <a:t>CST Studio Suite®</a:t>
            </a:r>
            <a:endParaRPr lang="en-GB" b="1" i="1" dirty="0">
              <a:solidFill>
                <a:srgbClr val="000000"/>
              </a:solidFill>
              <a:latin typeface="Aptos" panose="020B0004020202020204" pitchFamily="34" charset="0"/>
            </a:endParaRP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F104C456-482E-5E2B-836F-6C5E2BDF778B}"/>
              </a:ext>
            </a:extLst>
          </p:cNvPr>
          <p:cNvSpPr/>
          <p:nvPr/>
        </p:nvSpPr>
        <p:spPr>
          <a:xfrm>
            <a:off x="7496843" y="2213279"/>
            <a:ext cx="921961" cy="3693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BD39620F-C79A-1D77-C2FD-7DBFAAB09C1F}"/>
              </a:ext>
            </a:extLst>
          </p:cNvPr>
          <p:cNvGrpSpPr/>
          <p:nvPr/>
        </p:nvGrpSpPr>
        <p:grpSpPr>
          <a:xfrm>
            <a:off x="8617464" y="2129174"/>
            <a:ext cx="2591056" cy="920107"/>
            <a:chOff x="8617464" y="2037103"/>
            <a:chExt cx="2591056" cy="920107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1E046517-A6F8-0A3F-E086-E24B07850107}"/>
                </a:ext>
              </a:extLst>
            </p:cNvPr>
            <p:cNvSpPr/>
            <p:nvPr/>
          </p:nvSpPr>
          <p:spPr>
            <a:xfrm>
              <a:off x="8617464" y="2037103"/>
              <a:ext cx="2538415" cy="920107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557F74B-D646-F944-5D8B-26F53328F188}"/>
                </a:ext>
              </a:extLst>
            </p:cNvPr>
            <p:cNvSpPr txBox="1"/>
            <p:nvPr/>
          </p:nvSpPr>
          <p:spPr>
            <a:xfrm>
              <a:off x="8670105" y="2212055"/>
              <a:ext cx="2538415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FF0000"/>
                  </a:solidFill>
                </a:rPr>
                <a:t>Beam dynamics </a:t>
              </a:r>
              <a:r>
                <a:rPr lang="en-US" dirty="0">
                  <a:solidFill>
                    <a:schemeClr val="bg1"/>
                  </a:solidFill>
                </a:rPr>
                <a:t>simulations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sp>
        <p:nvSpPr>
          <p:cNvPr id="15" name="Arrow: Down 14">
            <a:extLst>
              <a:ext uri="{FF2B5EF4-FFF2-40B4-BE49-F238E27FC236}">
                <a16:creationId xmlns:a16="http://schemas.microsoft.com/office/drawing/2014/main" id="{868FB92E-5023-C6BA-365A-2B98ECB0E61B}"/>
              </a:ext>
            </a:extLst>
          </p:cNvPr>
          <p:cNvSpPr/>
          <p:nvPr/>
        </p:nvSpPr>
        <p:spPr>
          <a:xfrm>
            <a:off x="9532565" y="3188175"/>
            <a:ext cx="708212" cy="830997"/>
          </a:xfrm>
          <a:prstGeom prst="downArrow">
            <a:avLst/>
          </a:prstGeom>
          <a:solidFill>
            <a:schemeClr val="accent3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1FEE21E-AB71-1C4B-3106-D9270E177694}"/>
              </a:ext>
            </a:extLst>
          </p:cNvPr>
          <p:cNvGrpSpPr/>
          <p:nvPr/>
        </p:nvGrpSpPr>
        <p:grpSpPr>
          <a:xfrm>
            <a:off x="8617463" y="4147085"/>
            <a:ext cx="2538415" cy="923330"/>
            <a:chOff x="8848168" y="4423917"/>
            <a:chExt cx="2538415" cy="923330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050D23BF-F629-D2A5-96A0-E49F608C772D}"/>
                </a:ext>
              </a:extLst>
            </p:cNvPr>
            <p:cNvSpPr/>
            <p:nvPr/>
          </p:nvSpPr>
          <p:spPr>
            <a:xfrm>
              <a:off x="8848168" y="4423917"/>
              <a:ext cx="2538415" cy="923330"/>
            </a:xfrm>
            <a:prstGeom prst="roundRect">
              <a:avLst/>
            </a:prstGeom>
            <a:ln w="28575"/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CF87F89-DF20-3EDF-4B97-08C69050747B}"/>
                </a:ext>
              </a:extLst>
            </p:cNvPr>
            <p:cNvSpPr txBox="1"/>
            <p:nvPr/>
          </p:nvSpPr>
          <p:spPr>
            <a:xfrm>
              <a:off x="8863709" y="4606193"/>
              <a:ext cx="2522874" cy="553998"/>
            </a:xfrm>
            <a:prstGeom prst="rect">
              <a:avLst/>
            </a:prstGeom>
            <a:noFill/>
            <a:ln w="28575">
              <a:noFill/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Accurate prediction of accelerator performance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FE013294-71A1-E774-364D-E8FD353D4754}"/>
              </a:ext>
            </a:extLst>
          </p:cNvPr>
          <p:cNvSpPr/>
          <p:nvPr/>
        </p:nvSpPr>
        <p:spPr>
          <a:xfrm rot="10800000">
            <a:off x="7496844" y="2697663"/>
            <a:ext cx="921960" cy="351618"/>
          </a:xfrm>
          <a:prstGeom prst="rightArrow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E0562D9B-D559-5622-D388-E76971A6D017}"/>
              </a:ext>
            </a:extLst>
          </p:cNvPr>
          <p:cNvSpPr/>
          <p:nvPr/>
        </p:nvSpPr>
        <p:spPr>
          <a:xfrm rot="10800000">
            <a:off x="3522591" y="2683678"/>
            <a:ext cx="921961" cy="369331"/>
          </a:xfrm>
          <a:prstGeom prst="rightArrow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itle 19">
            <a:extLst>
              <a:ext uri="{FF2B5EF4-FFF2-40B4-BE49-F238E27FC236}">
                <a16:creationId xmlns:a16="http://schemas.microsoft.com/office/drawing/2014/main" id="{D5AB29F0-0214-C958-0C07-0271A68C08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12884"/>
            <a:ext cx="11376025" cy="1065742"/>
          </a:xfrm>
        </p:spPr>
        <p:txBody>
          <a:bodyPr/>
          <a:lstStyle/>
          <a:p>
            <a:r>
              <a:rPr lang="en-US" dirty="0"/>
              <a:t>Methodology</a:t>
            </a:r>
            <a:endParaRPr lang="en-GB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EE44654-C724-7C91-FC60-7DFA319F1164}"/>
              </a:ext>
            </a:extLst>
          </p:cNvPr>
          <p:cNvGrpSpPr/>
          <p:nvPr/>
        </p:nvGrpSpPr>
        <p:grpSpPr>
          <a:xfrm>
            <a:off x="1009292" y="786241"/>
            <a:ext cx="1940943" cy="1065742"/>
            <a:chOff x="1009292" y="786241"/>
            <a:chExt cx="1940943" cy="1065742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BC7CC7A-85CC-86B7-F427-A9CC7CF3C3CE}"/>
                </a:ext>
              </a:extLst>
            </p:cNvPr>
            <p:cNvSpPr/>
            <p:nvPr/>
          </p:nvSpPr>
          <p:spPr>
            <a:xfrm>
              <a:off x="1009292" y="786241"/>
              <a:ext cx="1940943" cy="1065742"/>
            </a:xfrm>
            <a:prstGeom prst="ellipse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CA90D8D-F026-0DF5-8B53-E3976997C9AB}"/>
                </a:ext>
              </a:extLst>
            </p:cNvPr>
            <p:cNvSpPr txBox="1"/>
            <p:nvPr/>
          </p:nvSpPr>
          <p:spPr>
            <a:xfrm>
              <a:off x="1113450" y="1089659"/>
              <a:ext cx="1780177" cy="553998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u="sng" dirty="0">
                  <a:solidFill>
                    <a:srgbClr val="000000"/>
                  </a:solidFill>
                </a:rPr>
                <a:t>New</a:t>
              </a:r>
              <a:r>
                <a:rPr lang="en-US" dirty="0"/>
                <a:t> </a:t>
              </a:r>
              <a:r>
                <a:rPr lang="en-US" b="1" dirty="0">
                  <a:solidFill>
                    <a:srgbClr val="FF0000"/>
                  </a:solidFill>
                </a:rPr>
                <a:t>equipment design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91111A8-E5DE-2F4A-C754-0ACF2223426D}"/>
              </a:ext>
            </a:extLst>
          </p:cNvPr>
          <p:cNvCxnSpPr>
            <a:cxnSpLocks/>
            <a:stCxn id="23" idx="4"/>
          </p:cNvCxnSpPr>
          <p:nvPr/>
        </p:nvCxnSpPr>
        <p:spPr>
          <a:xfrm>
            <a:off x="1979764" y="1851983"/>
            <a:ext cx="0" cy="346272"/>
          </a:xfrm>
          <a:prstGeom prst="straightConnector1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0" name="Connector: Elbow 29">
            <a:extLst>
              <a:ext uri="{FF2B5EF4-FFF2-40B4-BE49-F238E27FC236}">
                <a16:creationId xmlns:a16="http://schemas.microsoft.com/office/drawing/2014/main" id="{F8EE9E1D-E70D-3DD4-4F71-5768D0560AF3}"/>
              </a:ext>
            </a:extLst>
          </p:cNvPr>
          <p:cNvCxnSpPr>
            <a:cxnSpLocks/>
          </p:cNvCxnSpPr>
          <p:nvPr/>
        </p:nvCxnSpPr>
        <p:spPr>
          <a:xfrm rot="16200000" flipH="1">
            <a:off x="798342" y="3313276"/>
            <a:ext cx="630219" cy="265161"/>
          </a:xfrm>
          <a:prstGeom prst="bentConnector3">
            <a:avLst>
              <a:gd name="adj1" fmla="val 9927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073F6163-A088-1126-83CB-CFD4E20B55B2}"/>
              </a:ext>
            </a:extLst>
          </p:cNvPr>
          <p:cNvSpPr txBox="1"/>
          <p:nvPr/>
        </p:nvSpPr>
        <p:spPr>
          <a:xfrm>
            <a:off x="1333918" y="4177051"/>
            <a:ext cx="4077667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RF bench measurements</a:t>
            </a:r>
            <a:endParaRPr lang="en-US" b="1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algn="l"/>
            <a:r>
              <a:rPr lang="en-US" dirty="0">
                <a:solidFill>
                  <a:srgbClr val="000000"/>
                </a:solidFill>
                <a:sym typeface="Wingdings" panose="05000000000000000000" pitchFamily="2" charset="2"/>
              </a:rPr>
              <a:t></a:t>
            </a:r>
            <a:r>
              <a:rPr lang="en-US" b="1" dirty="0">
                <a:solidFill>
                  <a:srgbClr val="000000"/>
                </a:solidFill>
                <a:sym typeface="Wingdings" panose="05000000000000000000" pitchFamily="2" charset="2"/>
              </a:rPr>
              <a:t> </a:t>
            </a:r>
            <a:r>
              <a:rPr lang="en-US" b="1" dirty="0">
                <a:solidFill>
                  <a:srgbClr val="DA0000"/>
                </a:solidFill>
                <a:sym typeface="Wingdings" panose="05000000000000000000" pitchFamily="2" charset="2"/>
              </a:rPr>
              <a:t>Needed for validation of </a:t>
            </a:r>
            <a:br>
              <a:rPr lang="en-US" b="1" dirty="0">
                <a:solidFill>
                  <a:srgbClr val="DA0000"/>
                </a:solidFill>
                <a:sym typeface="Wingdings" panose="05000000000000000000" pitchFamily="2" charset="2"/>
              </a:rPr>
            </a:br>
            <a:r>
              <a:rPr lang="en-US" b="1" dirty="0">
                <a:solidFill>
                  <a:srgbClr val="DA0000"/>
                </a:solidFill>
                <a:sym typeface="Wingdings" panose="05000000000000000000" pitchFamily="2" charset="2"/>
              </a:rPr>
              <a:t>     component before any installation</a:t>
            </a:r>
            <a:endParaRPr lang="en-GB" b="1" u="sng" dirty="0">
              <a:solidFill>
                <a:srgbClr val="DA0000"/>
              </a:solidFill>
            </a:endParaRPr>
          </a:p>
        </p:txBody>
      </p:sp>
      <p:cxnSp>
        <p:nvCxnSpPr>
          <p:cNvPr id="35" name="Connector: Elbow 34">
            <a:extLst>
              <a:ext uri="{FF2B5EF4-FFF2-40B4-BE49-F238E27FC236}">
                <a16:creationId xmlns:a16="http://schemas.microsoft.com/office/drawing/2014/main" id="{063689F0-6D22-C8F9-93DF-7A44B179BC95}"/>
              </a:ext>
            </a:extLst>
          </p:cNvPr>
          <p:cNvCxnSpPr>
            <a:cxnSpLocks/>
          </p:cNvCxnSpPr>
          <p:nvPr/>
        </p:nvCxnSpPr>
        <p:spPr>
          <a:xfrm rot="16200000" flipH="1">
            <a:off x="798341" y="3951280"/>
            <a:ext cx="630219" cy="265161"/>
          </a:xfrm>
          <a:prstGeom prst="bentConnector3">
            <a:avLst>
              <a:gd name="adj1" fmla="val 9927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>
            <a:extLst>
              <a:ext uri="{FF2B5EF4-FFF2-40B4-BE49-F238E27FC236}">
                <a16:creationId xmlns:a16="http://schemas.microsoft.com/office/drawing/2014/main" id="{E80BE991-B5A9-411E-0E5D-79B9AA354933}"/>
              </a:ext>
            </a:extLst>
          </p:cNvPr>
          <p:cNvGrpSpPr/>
          <p:nvPr/>
        </p:nvGrpSpPr>
        <p:grpSpPr>
          <a:xfrm>
            <a:off x="3569770" y="1924574"/>
            <a:ext cx="936245" cy="656551"/>
            <a:chOff x="3569770" y="1924574"/>
            <a:chExt cx="936245" cy="656551"/>
          </a:xfrm>
        </p:grpSpPr>
        <p:sp>
          <p:nvSpPr>
            <p:cNvPr id="8" name="Arrow: Right 7">
              <a:extLst>
                <a:ext uri="{FF2B5EF4-FFF2-40B4-BE49-F238E27FC236}">
                  <a16:creationId xmlns:a16="http://schemas.microsoft.com/office/drawing/2014/main" id="{A59BEB22-25CB-2B60-0996-9D090A189863}"/>
                </a:ext>
              </a:extLst>
            </p:cNvPr>
            <p:cNvSpPr/>
            <p:nvPr/>
          </p:nvSpPr>
          <p:spPr>
            <a:xfrm>
              <a:off x="3569770" y="2211793"/>
              <a:ext cx="921961" cy="369332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8D035980-0F0D-9379-7E13-6C1A9EFA1401}"/>
                </a:ext>
              </a:extLst>
            </p:cNvPr>
            <p:cNvSpPr txBox="1"/>
            <p:nvPr/>
          </p:nvSpPr>
          <p:spPr>
            <a:xfrm>
              <a:off x="3852149" y="1924574"/>
              <a:ext cx="653866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2800" dirty="0">
                  <a:latin typeface="Garamond" panose="02020404030301010803" pitchFamily="18" charset="0"/>
                </a:rPr>
                <a:t>Ʃ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EB42DB7A-2C34-C9D9-FA38-F3C63834237A}"/>
              </a:ext>
            </a:extLst>
          </p:cNvPr>
          <p:cNvGrpSpPr/>
          <p:nvPr/>
        </p:nvGrpSpPr>
        <p:grpSpPr>
          <a:xfrm>
            <a:off x="8504368" y="1924574"/>
            <a:ext cx="2780145" cy="3321681"/>
            <a:chOff x="8506691" y="1924574"/>
            <a:chExt cx="2780145" cy="3321681"/>
          </a:xfrm>
        </p:grpSpPr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id="{49E19AFE-0D59-7AB4-C212-F672D068CE46}"/>
                </a:ext>
              </a:extLst>
            </p:cNvPr>
            <p:cNvSpPr/>
            <p:nvPr/>
          </p:nvSpPr>
          <p:spPr>
            <a:xfrm>
              <a:off x="8506691" y="1924574"/>
              <a:ext cx="2780145" cy="3321681"/>
            </a:xfrm>
            <a:prstGeom prst="roundRect">
              <a:avLst/>
            </a:prstGeom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C0FDF011-30AD-1193-92C7-BE42BD65280B}"/>
                </a:ext>
              </a:extLst>
            </p:cNvPr>
            <p:cNvSpPr txBox="1"/>
            <p:nvPr/>
          </p:nvSpPr>
          <p:spPr>
            <a:xfrm>
              <a:off x="8513738" y="3013334"/>
              <a:ext cx="2757558" cy="8309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</a:rPr>
                <a:t>Beam dynamics </a:t>
              </a:r>
              <a:r>
                <a:rPr lang="en-US" dirty="0">
                  <a:solidFill>
                    <a:schemeClr val="bg1"/>
                  </a:solidFill>
                </a:rPr>
                <a:t>observations and </a:t>
              </a:r>
              <a:r>
                <a:rPr lang="en-US" b="1" dirty="0">
                  <a:solidFill>
                    <a:schemeClr val="bg1"/>
                  </a:solidFill>
                </a:rPr>
                <a:t>accelerator upgrades 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547E28-DFA1-0265-935B-C51BD48E37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1FEE20-E39C-E2F8-5B7A-40A4017AC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EEAB1-BE7B-27DB-9D15-A69CA38629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</p:spTree>
    <p:extLst>
      <p:ext uri="{BB962C8B-B14F-4D97-AF65-F5344CB8AC3E}">
        <p14:creationId xmlns:p14="http://schemas.microsoft.com/office/powerpoint/2010/main" val="2685876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5" grpId="0" animBg="1"/>
      <p:bldP spid="46" grpId="0" animBg="1"/>
      <p:bldP spid="11" grpId="0"/>
      <p:bldP spid="12" grpId="0" animBg="1"/>
      <p:bldP spid="15" grpId="0" animBg="1"/>
      <p:bldP spid="18" grpId="0" animBg="1"/>
      <p:bldP spid="19" grpId="0" animBg="1"/>
      <p:bldP spid="34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458FF63-04AF-2D86-B4EB-AE545225AD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6C0B0A7-B793-64C7-0ACE-96D1BA96F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D60D9A-85C0-7400-E7E4-AC6637B8F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29AC5B-8CB8-D79F-15D5-874AADA1D4F3}"/>
              </a:ext>
            </a:extLst>
          </p:cNvPr>
          <p:cNvSpPr txBox="1"/>
          <p:nvPr/>
        </p:nvSpPr>
        <p:spPr>
          <a:xfrm>
            <a:off x="298549" y="242764"/>
            <a:ext cx="10442575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2800" b="1" dirty="0">
                <a:latin typeface="+mj-lt"/>
                <a:ea typeface="+mj-ea"/>
                <a:cs typeface="+mj-cs"/>
              </a:rPr>
              <a:t>LHC longitudinal impedance and Loss of Landau Damping</a:t>
            </a:r>
            <a:endParaRPr lang="en-GB" sz="2800" b="1" dirty="0">
              <a:latin typeface="+mj-lt"/>
              <a:ea typeface="+mj-ea"/>
              <a:cs typeface="+mj-cs"/>
            </a:endParaRPr>
          </a:p>
        </p:txBody>
      </p:sp>
      <p:pic>
        <p:nvPicPr>
          <p:cNvPr id="13" name="Picture 12" descr="A graph showing a red and blue wave&#10;&#10;Description automatically generated">
            <a:extLst>
              <a:ext uri="{FF2B5EF4-FFF2-40B4-BE49-F238E27FC236}">
                <a16:creationId xmlns:a16="http://schemas.microsoft.com/office/drawing/2014/main" id="{AAB9D932-45D0-9CA3-1684-566B3EDAB8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7303" y="854448"/>
            <a:ext cx="5408915" cy="254012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EA22E01-5A44-0CE9-7D8A-4AE7A13AD32B}"/>
              </a:ext>
            </a:extLst>
          </p:cNvPr>
          <p:cNvSpPr txBox="1"/>
          <p:nvPr/>
        </p:nvSpPr>
        <p:spPr>
          <a:xfrm>
            <a:off x="205782" y="760614"/>
            <a:ext cx="6371521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>
                <a:cs typeface="Arial" panose="020B0604020202020204" pitchFamily="34" charset="0"/>
                <a:sym typeface="Wingdings" panose="05000000000000000000" pitchFamily="2" charset="2"/>
              </a:rPr>
              <a:t>Observation of oscillation amplitude (measurements vs. simulations) allows extraction of effective impedance </a:t>
            </a:r>
            <a:r>
              <a:rPr lang="en-US" dirty="0" err="1">
                <a:cs typeface="Arial" panose="020B0604020202020204" pitchFamily="34" charset="0"/>
                <a:sym typeface="Wingdings" panose="05000000000000000000" pitchFamily="2" charset="2"/>
              </a:rPr>
              <a:t>ImZ</a:t>
            </a:r>
            <a:r>
              <a:rPr lang="en-US" dirty="0">
                <a:cs typeface="Arial" panose="020B0604020202020204" pitchFamily="34" charset="0"/>
                <a:sym typeface="Wingdings" panose="05000000000000000000" pitchFamily="2" charset="2"/>
              </a:rPr>
              <a:t>/n and cut-off frequency </a:t>
            </a:r>
          </a:p>
          <a:p>
            <a:pPr marL="288000" indent="-288000">
              <a:spcBef>
                <a:spcPts val="600"/>
              </a:spcBef>
            </a:pPr>
            <a:r>
              <a:rPr lang="en-US" dirty="0">
                <a:cs typeface="Arial" panose="020B0604020202020204" pitchFamily="34" charset="0"/>
                <a:sym typeface="Wingdings" panose="05000000000000000000" pitchFamily="2" charset="2"/>
              </a:rPr>
              <a:t> </a:t>
            </a:r>
            <a:r>
              <a:rPr lang="en-FR" dirty="0">
                <a:cs typeface="Arial" panose="020B0604020202020204" pitchFamily="34" charset="0"/>
              </a:rPr>
              <a:t>Discrepancy between </a:t>
            </a:r>
            <a:r>
              <a:rPr lang="en-US" dirty="0">
                <a:cs typeface="Arial" panose="020B0604020202020204" pitchFamily="34" charset="0"/>
              </a:rPr>
              <a:t>recent</a:t>
            </a:r>
            <a:r>
              <a:rPr lang="en-FR" dirty="0">
                <a:cs typeface="Arial" panose="020B0604020202020204" pitchFamily="34" charset="0"/>
              </a:rPr>
              <a:t> measurements and</a:t>
            </a:r>
            <a:r>
              <a:rPr lang="en-US" dirty="0">
                <a:cs typeface="Arial" panose="020B0604020202020204" pitchFamily="34" charset="0"/>
              </a:rPr>
              <a:t> </a:t>
            </a:r>
            <a:r>
              <a:rPr lang="en-FR" dirty="0">
                <a:cs typeface="Arial" panose="020B0604020202020204" pitchFamily="34" charset="0"/>
              </a:rPr>
              <a:t>simulations was observed</a:t>
            </a:r>
            <a:r>
              <a:rPr lang="en-US" dirty="0">
                <a:cs typeface="Arial" panose="020B0604020202020204" pitchFamily="34" charset="0"/>
              </a:rPr>
              <a:t> (</a:t>
            </a:r>
            <a:r>
              <a:rPr lang="en-US" dirty="0">
                <a:cs typeface="Arial" panose="020B0604020202020204" pitchFamily="34" charset="0"/>
                <a:hlinkClick r:id="rId3"/>
              </a:rPr>
              <a:t>M. Zampetakis, et al., HL-LHC collaboration meeting 2024</a:t>
            </a:r>
            <a:r>
              <a:rPr lang="en-US" dirty="0">
                <a:cs typeface="Arial" panose="020B0604020202020204" pitchFamily="34" charset="0"/>
              </a:rPr>
              <a:t>)</a:t>
            </a:r>
          </a:p>
          <a:p>
            <a:pPr marL="288000" indent="-288000">
              <a:spcBef>
                <a:spcPts val="600"/>
              </a:spcBef>
              <a:buFont typeface="Wingdings" panose="05000000000000000000" pitchFamily="2" charset="2"/>
              <a:buChar char="è"/>
            </a:pPr>
            <a:r>
              <a:rPr lang="en-US" dirty="0">
                <a:cs typeface="Arial"/>
              </a:rPr>
              <a:t>Investigation of the validity of the longitudinal impedance model is crucial. Missing components?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F793F7-F55C-3249-534A-1554C3A8D95E}"/>
              </a:ext>
            </a:extLst>
          </p:cNvPr>
          <p:cNvSpPr txBox="1"/>
          <p:nvPr/>
        </p:nvSpPr>
        <p:spPr>
          <a:xfrm>
            <a:off x="205782" y="3439897"/>
            <a:ext cx="5797451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0000"/>
                </a:solidFill>
              </a:rPr>
              <a:t>L</a:t>
            </a:r>
            <a:r>
              <a:rPr lang="en-GB" b="0" i="0" dirty="0">
                <a:solidFill>
                  <a:srgbClr val="000000"/>
                </a:solidFill>
                <a:effectLst/>
              </a:rPr>
              <a:t>arger oscillation amplitude in measurements</a:t>
            </a: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 err="1">
                <a:solidFill>
                  <a:srgbClr val="000000"/>
                </a:solidFill>
              </a:rPr>
              <a:t>wrt</a:t>
            </a:r>
            <a:r>
              <a:rPr lang="en-GB" dirty="0">
                <a:solidFill>
                  <a:srgbClr val="000000"/>
                </a:solidFill>
              </a:rPr>
              <a:t> simulations suggests that:</a:t>
            </a:r>
          </a:p>
          <a:p>
            <a:r>
              <a:rPr lang="en-GB" dirty="0">
                <a:solidFill>
                  <a:srgbClr val="000000"/>
                </a:solidFill>
                <a:sym typeface="Wingdings" panose="05000000000000000000" pitchFamily="2" charset="2"/>
              </a:rPr>
              <a:t>     </a:t>
            </a:r>
            <a:r>
              <a:rPr lang="en-GB" b="0" i="0" dirty="0">
                <a:solidFill>
                  <a:srgbClr val="000000"/>
                </a:solidFill>
                <a:effectLst/>
              </a:rPr>
              <a:t> </a:t>
            </a:r>
            <a:r>
              <a:rPr lang="en-GB" b="0" i="0" u="sng" dirty="0">
                <a:solidFill>
                  <a:srgbClr val="000000"/>
                </a:solidFill>
                <a:effectLst/>
              </a:rPr>
              <a:t>Lower cut-off frequency</a:t>
            </a:r>
            <a:r>
              <a:rPr lang="en-GB" b="0" i="0" dirty="0">
                <a:solidFill>
                  <a:srgbClr val="000000"/>
                </a:solidFill>
                <a:effectLst/>
              </a:rPr>
              <a:t> is needed to match</a:t>
            </a:r>
            <a:br>
              <a:rPr lang="en-GB" b="0" i="0" dirty="0">
                <a:solidFill>
                  <a:srgbClr val="000000"/>
                </a:solidFill>
                <a:effectLst/>
              </a:rPr>
            </a:br>
            <a:r>
              <a:rPr lang="en-GB" b="0" i="0" dirty="0">
                <a:solidFill>
                  <a:srgbClr val="000000"/>
                </a:solidFill>
                <a:effectLst/>
              </a:rPr>
              <a:t>        with simulations,</a:t>
            </a:r>
          </a:p>
          <a:p>
            <a:r>
              <a:rPr lang="en-GB" dirty="0">
                <a:solidFill>
                  <a:srgbClr val="000000"/>
                </a:solidFill>
                <a:sym typeface="Wingdings" panose="05000000000000000000" pitchFamily="2" charset="2"/>
              </a:rPr>
              <a:t>      </a:t>
            </a:r>
            <a:r>
              <a:rPr lang="en-GB" dirty="0">
                <a:solidFill>
                  <a:srgbClr val="000000"/>
                </a:solidFill>
              </a:rPr>
              <a:t>K</a:t>
            </a:r>
            <a:r>
              <a:rPr lang="en-GB" b="0" i="0" dirty="0">
                <a:solidFill>
                  <a:srgbClr val="000000"/>
                </a:solidFill>
                <a:effectLst/>
              </a:rPr>
              <a:t>eeping same LLD threshold for lower cut-off</a:t>
            </a:r>
            <a:br>
              <a:rPr lang="en-GB" b="0" i="0" dirty="0">
                <a:solidFill>
                  <a:srgbClr val="000000"/>
                </a:solidFill>
                <a:effectLst/>
              </a:rPr>
            </a:br>
            <a:r>
              <a:rPr lang="en-GB" b="0" i="0" dirty="0">
                <a:solidFill>
                  <a:srgbClr val="000000"/>
                </a:solidFill>
                <a:effectLst/>
              </a:rPr>
              <a:t>        </a:t>
            </a:r>
            <a:r>
              <a:rPr lang="en-GB" b="0" i="0" dirty="0">
                <a:solidFill>
                  <a:srgbClr val="000000"/>
                </a:solidFill>
                <a:effectLst/>
                <a:sym typeface="Wingdings" panose="05000000000000000000" pitchFamily="2" charset="2"/>
              </a:rPr>
              <a:t>means to have </a:t>
            </a:r>
            <a:r>
              <a:rPr lang="en-GB" b="0" i="0" u="sng" dirty="0">
                <a:solidFill>
                  <a:srgbClr val="000000"/>
                </a:solidFill>
                <a:effectLst/>
                <a:sym typeface="Wingdings" panose="05000000000000000000" pitchFamily="2" charset="2"/>
              </a:rPr>
              <a:t>h</a:t>
            </a:r>
            <a:r>
              <a:rPr lang="en-GB" b="0" i="0" u="sng" dirty="0">
                <a:solidFill>
                  <a:srgbClr val="000000"/>
                </a:solidFill>
                <a:effectLst/>
              </a:rPr>
              <a:t>igher </a:t>
            </a:r>
            <a:r>
              <a:rPr lang="en-GB" b="0" i="0" u="sng" dirty="0" err="1">
                <a:solidFill>
                  <a:srgbClr val="000000"/>
                </a:solidFill>
                <a:effectLst/>
              </a:rPr>
              <a:t>Im</a:t>
            </a:r>
            <a:r>
              <a:rPr lang="en-GB" b="0" i="0" u="sng" dirty="0">
                <a:solidFill>
                  <a:srgbClr val="000000"/>
                </a:solidFill>
                <a:effectLst/>
              </a:rPr>
              <a:t>(Z/n).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b="0" i="0" dirty="0">
              <a:solidFill>
                <a:srgbClr val="000000"/>
              </a:solidFill>
              <a:effectLst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9E21FF4-CC17-0202-399C-7F483272D4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8135" y="3394577"/>
            <a:ext cx="3645243" cy="272312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44B69295-6B23-8C8C-C362-BCE5951429DB}"/>
                  </a:ext>
                </a:extLst>
              </p:cNvPr>
              <p:cNvSpPr txBox="1"/>
              <p:nvPr/>
            </p:nvSpPr>
            <p:spPr>
              <a:xfrm>
                <a:off x="2087433" y="5322367"/>
                <a:ext cx="3657600" cy="85170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𝑡h</m:t>
                          </m:r>
                        </m:sup>
                      </m:sSubSup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𝑟𝑓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𝐼𝑚𝑍</m:t>
                                      </m:r>
                                    </m:num>
                                    <m:den>
                                      <m:r>
                                        <a:rPr lang="en-US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𝑛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𝑒𝑓𝑓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44B69295-6B23-8C8C-C362-BCE5951429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7433" y="5322367"/>
                <a:ext cx="3657600" cy="851708"/>
              </a:xfrm>
              <a:prstGeom prst="rect">
                <a:avLst/>
              </a:prstGeom>
              <a:blipFill>
                <a:blip r:embed="rId5"/>
                <a:stretch>
                  <a:fillRect b="-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6F1A132B-6C06-AFEF-303F-9E39ABBB6EDA}"/>
              </a:ext>
            </a:extLst>
          </p:cNvPr>
          <p:cNvSpPr txBox="1"/>
          <p:nvPr/>
        </p:nvSpPr>
        <p:spPr>
          <a:xfrm>
            <a:off x="1411845" y="5371840"/>
            <a:ext cx="207818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u="sng" dirty="0">
                <a:solidFill>
                  <a:srgbClr val="000000"/>
                </a:solidFill>
              </a:rPr>
              <a:t>LLD intensity threshold:</a:t>
            </a:r>
            <a:endParaRPr lang="en-GB" u="sng" dirty="0">
              <a:solidFill>
                <a:srgbClr val="00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F1A3938-691A-784B-5B23-DC3F17C715E2}"/>
              </a:ext>
            </a:extLst>
          </p:cNvPr>
          <p:cNvSpPr txBox="1"/>
          <p:nvPr/>
        </p:nvSpPr>
        <p:spPr>
          <a:xfrm>
            <a:off x="7296943" y="6013224"/>
            <a:ext cx="554614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FR" sz="1000" baseline="30000" dirty="0">
                <a:solidFill>
                  <a:schemeClr val="accent1"/>
                </a:solidFill>
                <a:latin typeface="Cambria" panose="02040503050406030204" pitchFamily="18" charset="0"/>
              </a:rPr>
              <a:t>1</a:t>
            </a:r>
            <a:r>
              <a:rPr lang="en-FR" sz="1000" dirty="0">
                <a:latin typeface="Cambria" panose="02040503050406030204" pitchFamily="18" charset="0"/>
                <a:hlinkClick r:id="rId6"/>
              </a:rPr>
              <a:t>I. Karpov, T. Argyropoulos, E. Shaposhnikova,</a:t>
            </a:r>
            <a:r>
              <a:rPr lang="en-FR" sz="1000" i="1" dirty="0">
                <a:latin typeface="Cambria" panose="02040503050406030204" pitchFamily="18" charset="0"/>
                <a:hlinkClick r:id="rId6"/>
              </a:rPr>
              <a:t> </a:t>
            </a:r>
            <a:r>
              <a:rPr lang="en-GB" sz="1000" i="1" dirty="0">
                <a:latin typeface="Cambria" panose="02040503050406030204" pitchFamily="18" charset="0"/>
                <a:hlinkClick r:id="rId6"/>
              </a:rPr>
              <a:t>Phys. Rev. Accel. Beams </a:t>
            </a:r>
            <a:r>
              <a:rPr lang="en-GB" sz="1000" b="1" dirty="0">
                <a:latin typeface="Cambria" panose="02040503050406030204" pitchFamily="18" charset="0"/>
                <a:hlinkClick r:id="rId6"/>
              </a:rPr>
              <a:t>24</a:t>
            </a:r>
            <a:r>
              <a:rPr lang="en-GB" sz="1000" dirty="0">
                <a:latin typeface="Cambria" panose="02040503050406030204" pitchFamily="18" charset="0"/>
                <a:hlinkClick r:id="rId6"/>
              </a:rPr>
              <a:t>, 011002, 2021</a:t>
            </a:r>
            <a:endParaRPr lang="en-FR" sz="1000" dirty="0">
              <a:latin typeface="Cambria" panose="02040503050406030204" pitchFamily="18" charset="0"/>
              <a:hlinkClick r:id="rId7"/>
            </a:endParaRPr>
          </a:p>
        </p:txBody>
      </p:sp>
    </p:spTree>
    <p:extLst>
      <p:ext uri="{BB962C8B-B14F-4D97-AF65-F5344CB8AC3E}">
        <p14:creationId xmlns:p14="http://schemas.microsoft.com/office/powerpoint/2010/main" val="121890265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E65989-E8C2-EDC4-43AF-F6150BEA5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B12100-A143-39D2-2CD9-7D109CEAB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DECA52-B730-AD65-56FD-5F97D3DCD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41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F33D243-68E8-F147-B9C4-98D46C8FA2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" y="138113"/>
            <a:ext cx="11353800" cy="62388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E79A947-4EF7-7376-B291-72A4DFEC0F16}"/>
              </a:ext>
            </a:extLst>
          </p:cNvPr>
          <p:cNvSpPr txBox="1"/>
          <p:nvPr/>
        </p:nvSpPr>
        <p:spPr>
          <a:xfrm>
            <a:off x="8881811" y="305301"/>
            <a:ext cx="1659355" cy="276999"/>
          </a:xfrm>
          <a:prstGeom prst="rect">
            <a:avLst/>
          </a:prstGeom>
          <a:solidFill>
            <a:srgbClr val="FFFF00"/>
          </a:solidFill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 err="1">
                <a:cs typeface="Arial"/>
              </a:rPr>
              <a:t>I.Karpov</a:t>
            </a:r>
            <a:r>
              <a:rPr lang="en-GB" dirty="0">
                <a:cs typeface="Arial"/>
              </a:rPr>
              <a:t> at IWG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2EFF6AC-C711-D1FC-5E80-9EC6C5ACD826}"/>
              </a:ext>
            </a:extLst>
          </p:cNvPr>
          <p:cNvSpPr txBox="1"/>
          <p:nvPr/>
        </p:nvSpPr>
        <p:spPr>
          <a:xfrm>
            <a:off x="1419660" y="6132146"/>
            <a:ext cx="504768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>
                <a:ea typeface="+mn-lt"/>
                <a:cs typeface="+mn-lt"/>
              </a:rPr>
              <a:t>[6] O. S. Bruning et </a:t>
            </a:r>
            <a:r>
              <a:rPr lang="en-GB" sz="1200" err="1">
                <a:ea typeface="+mn-lt"/>
                <a:cs typeface="+mn-lt"/>
              </a:rPr>
              <a:t>al.,“LHC</a:t>
            </a:r>
            <a:r>
              <a:rPr lang="en-GB" sz="1200" dirty="0">
                <a:ea typeface="+mn-lt"/>
                <a:cs typeface="+mn-lt"/>
              </a:rPr>
              <a:t> Design Report”, CERN Yellow Reports: Monographs, CERN, Geneva, Switzerland, 2004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0682498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>
            <a:extLst>
              <a:ext uri="{FF2B5EF4-FFF2-40B4-BE49-F238E27FC236}">
                <a16:creationId xmlns:a16="http://schemas.microsoft.com/office/drawing/2014/main" id="{D5AB29F0-0214-C958-0C07-0271A68C08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12884"/>
            <a:ext cx="11376025" cy="1065742"/>
          </a:xfrm>
        </p:spPr>
        <p:txBody>
          <a:bodyPr/>
          <a:lstStyle/>
          <a:p>
            <a:r>
              <a:rPr lang="en-US" dirty="0"/>
              <a:t>Methodology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982D464-D134-F442-675B-21446C3A2EBB}"/>
              </a:ext>
            </a:extLst>
          </p:cNvPr>
          <p:cNvGrpSpPr/>
          <p:nvPr/>
        </p:nvGrpSpPr>
        <p:grpSpPr>
          <a:xfrm>
            <a:off x="8506691" y="1924574"/>
            <a:ext cx="2780145" cy="3321681"/>
            <a:chOff x="8506691" y="1924574"/>
            <a:chExt cx="2780145" cy="3321681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A67E780E-FEB7-9F1B-80EC-958937EB26F9}"/>
                </a:ext>
              </a:extLst>
            </p:cNvPr>
            <p:cNvSpPr/>
            <p:nvPr/>
          </p:nvSpPr>
          <p:spPr>
            <a:xfrm>
              <a:off x="8506691" y="1924574"/>
              <a:ext cx="2780145" cy="3321681"/>
            </a:xfrm>
            <a:prstGeom prst="roundRect">
              <a:avLst/>
            </a:prstGeom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6FA6C9DF-E7AE-7FFC-8582-CC97E595D975}"/>
                </a:ext>
              </a:extLst>
            </p:cNvPr>
            <p:cNvSpPr txBox="1"/>
            <p:nvPr/>
          </p:nvSpPr>
          <p:spPr>
            <a:xfrm>
              <a:off x="8584711" y="3013501"/>
              <a:ext cx="2616688" cy="8309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</a:rPr>
                <a:t>Beam dynamics </a:t>
              </a:r>
              <a:r>
                <a:rPr lang="en-US" dirty="0">
                  <a:solidFill>
                    <a:schemeClr val="bg1"/>
                  </a:solidFill>
                </a:rPr>
                <a:t>observations and </a:t>
              </a:r>
              <a:r>
                <a:rPr lang="en-US" b="1" dirty="0">
                  <a:solidFill>
                    <a:schemeClr val="bg1"/>
                  </a:solidFill>
                </a:rPr>
                <a:t>accelerator upgrades 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855F12CC-31F7-F8EA-B6C0-7D492A13764B}"/>
              </a:ext>
            </a:extLst>
          </p:cNvPr>
          <p:cNvSpPr txBox="1"/>
          <p:nvPr/>
        </p:nvSpPr>
        <p:spPr>
          <a:xfrm>
            <a:off x="4580092" y="112884"/>
            <a:ext cx="3642809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400" b="1" dirty="0"/>
              <a:t>Complex loads installation on 630 MHz HOM-couplers - SPS 200 MHz cavity</a:t>
            </a:r>
            <a:endParaRPr lang="en-US" sz="1400" b="1" dirty="0">
              <a:solidFill>
                <a:schemeClr val="tx1"/>
              </a:solidFill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CFA364D-C4A8-047F-98AA-13D0C9DAC3C2}"/>
              </a:ext>
            </a:extLst>
          </p:cNvPr>
          <p:cNvGrpSpPr/>
          <p:nvPr/>
        </p:nvGrpSpPr>
        <p:grpSpPr>
          <a:xfrm>
            <a:off x="4692073" y="663856"/>
            <a:ext cx="3281447" cy="2456939"/>
            <a:chOff x="2366207" y="4167708"/>
            <a:chExt cx="3642809" cy="2722984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F5F59A5B-0D6F-CC67-1819-596FB95BC00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66207" y="4167708"/>
              <a:ext cx="3642809" cy="2462458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9832551-C678-DB2B-999F-C972ED464470}"/>
                </a:ext>
              </a:extLst>
            </p:cNvPr>
            <p:cNvSpPr txBox="1"/>
            <p:nvPr/>
          </p:nvSpPr>
          <p:spPr>
            <a:xfrm>
              <a:off x="4288653" y="6634865"/>
              <a:ext cx="1627866" cy="255827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900" i="1" dirty="0">
                  <a:ea typeface="Calibri Light" panose="020F0302020204030204" pitchFamily="34" charset="0"/>
                  <a:cs typeface="Calibri Light" panose="020F0302020204030204" pitchFamily="34" charset="0"/>
                  <a:hlinkClick r:id="rId4"/>
                </a:rPr>
                <a:t>P. Kramer, PhD Thesis</a:t>
              </a:r>
              <a:endParaRPr lang="en-GB" sz="900" i="1" dirty="0">
                <a:ea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</p:grp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BFE0F55F-FC15-4DBD-83CA-21BA77DCFB41}"/>
              </a:ext>
            </a:extLst>
          </p:cNvPr>
          <p:cNvCxnSpPr>
            <a:cxnSpLocks/>
          </p:cNvCxnSpPr>
          <p:nvPr/>
        </p:nvCxnSpPr>
        <p:spPr>
          <a:xfrm flipH="1" flipV="1">
            <a:off x="7886350" y="2193732"/>
            <a:ext cx="620341" cy="541171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DC75CAD7-28DB-D289-29F5-A354D3C386C6}"/>
              </a:ext>
            </a:extLst>
          </p:cNvPr>
          <p:cNvCxnSpPr>
            <a:cxnSpLocks/>
          </p:cNvCxnSpPr>
          <p:nvPr/>
        </p:nvCxnSpPr>
        <p:spPr>
          <a:xfrm flipH="1">
            <a:off x="3949517" y="3212293"/>
            <a:ext cx="4557172" cy="0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1E60C03A-A46B-37E9-B22F-A086AC412CEC}"/>
              </a:ext>
            </a:extLst>
          </p:cNvPr>
          <p:cNvCxnSpPr>
            <a:cxnSpLocks/>
          </p:cNvCxnSpPr>
          <p:nvPr/>
        </p:nvCxnSpPr>
        <p:spPr>
          <a:xfrm flipH="1">
            <a:off x="7799180" y="3907522"/>
            <a:ext cx="707509" cy="415096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553C792F-76BE-9CF7-7A77-37A15D657631}"/>
              </a:ext>
            </a:extLst>
          </p:cNvPr>
          <p:cNvSpPr txBox="1"/>
          <p:nvPr/>
        </p:nvSpPr>
        <p:spPr>
          <a:xfrm>
            <a:off x="617727" y="1467012"/>
            <a:ext cx="3214798" cy="30777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dk1"/>
                </a:solidFill>
              </a:rPr>
              <a:t>PSB horizontal instability post LIU</a:t>
            </a:r>
            <a:endParaRPr lang="en-GB" sz="1400" b="1" dirty="0">
              <a:solidFill>
                <a:schemeClr val="dk1"/>
              </a:solidFill>
            </a:endParaRPr>
          </a:p>
        </p:txBody>
      </p:sp>
      <p:pic>
        <p:nvPicPr>
          <p:cNvPr id="66" name="Imagen 18">
            <a:extLst>
              <a:ext uri="{FF2B5EF4-FFF2-40B4-BE49-F238E27FC236}">
                <a16:creationId xmlns:a16="http://schemas.microsoft.com/office/drawing/2014/main" id="{97A87188-5CFF-2CC5-B4E8-E86583A1A01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7891" y="3689684"/>
            <a:ext cx="3642804" cy="2596852"/>
          </a:xfrm>
          <a:prstGeom prst="rect">
            <a:avLst/>
          </a:prstGeom>
        </p:spPr>
      </p:pic>
      <p:pic>
        <p:nvPicPr>
          <p:cNvPr id="67" name="Imagen 36">
            <a:extLst>
              <a:ext uri="{FF2B5EF4-FFF2-40B4-BE49-F238E27FC236}">
                <a16:creationId xmlns:a16="http://schemas.microsoft.com/office/drawing/2014/main" id="{3695D604-3F72-FC0D-4740-B0A6B99A7A23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80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98911" y="3929025"/>
            <a:ext cx="1321050" cy="2083145"/>
          </a:xfrm>
          <a:prstGeom prst="rect">
            <a:avLst/>
          </a:prstGeom>
        </p:spPr>
      </p:pic>
      <p:sp>
        <p:nvSpPr>
          <p:cNvPr id="68" name="CuadroTexto 37">
            <a:extLst>
              <a:ext uri="{FF2B5EF4-FFF2-40B4-BE49-F238E27FC236}">
                <a16:creationId xmlns:a16="http://schemas.microsoft.com/office/drawing/2014/main" id="{57047A36-1BCF-6530-E12D-034EB68EA1B7}"/>
              </a:ext>
            </a:extLst>
          </p:cNvPr>
          <p:cNvSpPr txBox="1"/>
          <p:nvPr/>
        </p:nvSpPr>
        <p:spPr>
          <a:xfrm>
            <a:off x="6058923" y="4582644"/>
            <a:ext cx="1437050" cy="723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New region explored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FB35D8B-2C77-CFC6-2DAB-9F25764F6375}"/>
              </a:ext>
            </a:extLst>
          </p:cNvPr>
          <p:cNvSpPr txBox="1"/>
          <p:nvPr/>
        </p:nvSpPr>
        <p:spPr>
          <a:xfrm>
            <a:off x="4941907" y="3381907"/>
            <a:ext cx="2034772" cy="30777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dk1"/>
                </a:solidFill>
              </a:rPr>
              <a:t>SPS dark impedance</a:t>
            </a:r>
            <a:endParaRPr lang="en-GB" sz="1400" b="1" dirty="0">
              <a:solidFill>
                <a:schemeClr val="dk1"/>
              </a:solidFill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FFCC52C0-94BE-A3DD-D402-55C5993C4362}"/>
              </a:ext>
            </a:extLst>
          </p:cNvPr>
          <p:cNvSpPr txBox="1"/>
          <p:nvPr/>
        </p:nvSpPr>
        <p:spPr>
          <a:xfrm>
            <a:off x="6579457" y="6134232"/>
            <a:ext cx="1927232" cy="23083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 i="1"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sz="900" dirty="0">
                <a:hlinkClick r:id="rId8"/>
              </a:rPr>
              <a:t>E. De La Fuente, et al., HB2023</a:t>
            </a:r>
            <a:endParaRPr lang="en-GB" sz="900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F4075C0-1FC7-614E-F89A-E090D2502050}"/>
              </a:ext>
            </a:extLst>
          </p:cNvPr>
          <p:cNvSpPr txBox="1"/>
          <p:nvPr/>
        </p:nvSpPr>
        <p:spPr>
          <a:xfrm>
            <a:off x="1815269" y="4322611"/>
            <a:ext cx="1596626" cy="23083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 i="1"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sz="900" dirty="0">
                <a:hlinkClick r:id="rId9"/>
              </a:rPr>
              <a:t>C. Antuono, et al., IPAC24</a:t>
            </a:r>
            <a:endParaRPr lang="en-GB" sz="9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13A9A6-B5A5-5114-E190-C19DF191F3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F0EED8-19E3-D9CF-C8C1-E5BABCCD1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2D9B15F-AAB8-90E4-31FD-F3BBF1A7C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pic>
        <p:nvPicPr>
          <p:cNvPr id="8" name="Picture 7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F640DEC3-DF86-6850-AFE7-1DE604BD919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506" y="1799804"/>
            <a:ext cx="3393551" cy="2497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091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63" grpId="0" animBg="1"/>
      <p:bldP spid="68" grpId="0"/>
      <p:bldP spid="69" grpId="0" animBg="1"/>
      <p:bldP spid="70" grpId="0" animBg="1"/>
      <p:bldP spid="7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C3CF7E-9CFA-6186-58E3-04AF45C7F5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789" y="151535"/>
            <a:ext cx="11929855" cy="1065742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+mj-lt"/>
              </a:rPr>
              <a:t>Impedance studies in the CERN complex </a:t>
            </a:r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938FDCE-7EA4-653A-08F4-3E61D4D7AD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740604"/>
              </p:ext>
            </p:extLst>
          </p:nvPr>
        </p:nvGraphicFramePr>
        <p:xfrm>
          <a:off x="1010973" y="2434490"/>
          <a:ext cx="6349423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99741">
                  <a:extLst>
                    <a:ext uri="{9D8B030D-6E8A-4147-A177-3AD203B41FA5}">
                      <a16:colId xmlns:a16="http://schemas.microsoft.com/office/drawing/2014/main" val="4202156025"/>
                    </a:ext>
                  </a:extLst>
                </a:gridCol>
                <a:gridCol w="1340427">
                  <a:extLst>
                    <a:ext uri="{9D8B030D-6E8A-4147-A177-3AD203B41FA5}">
                      <a16:colId xmlns:a16="http://schemas.microsoft.com/office/drawing/2014/main" val="1287932994"/>
                    </a:ext>
                  </a:extLst>
                </a:gridCol>
                <a:gridCol w="1309255">
                  <a:extLst>
                    <a:ext uri="{9D8B030D-6E8A-4147-A177-3AD203B41FA5}">
                      <a16:colId xmlns:a16="http://schemas.microsoft.com/office/drawing/2014/main" val="6238333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2024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8962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err="1"/>
                        <a:t>Unshielded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pumping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manifold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69124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Rotary </a:t>
                      </a:r>
                      <a:r>
                        <a:rPr lang="it-IT" dirty="0" err="1"/>
                        <a:t>wire</a:t>
                      </a:r>
                      <a:r>
                        <a:rPr lang="it-IT" dirty="0"/>
                        <a:t> scanners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88064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Injection kicker MKI-cool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52056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TDIS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 </a:t>
                      </a:r>
                      <a:endParaRPr lang="en-GB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03040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Vacuum modules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1617896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44B2B8DA-2522-B44E-1D76-D21A3359877C}"/>
              </a:ext>
            </a:extLst>
          </p:cNvPr>
          <p:cNvSpPr/>
          <p:nvPr/>
        </p:nvSpPr>
        <p:spPr>
          <a:xfrm>
            <a:off x="7547384" y="3639283"/>
            <a:ext cx="254934" cy="698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D55FC8B-552C-F96E-9F8D-3963F724DA35}"/>
              </a:ext>
            </a:extLst>
          </p:cNvPr>
          <p:cNvSpPr/>
          <p:nvPr/>
        </p:nvSpPr>
        <p:spPr>
          <a:xfrm>
            <a:off x="7547384" y="3917586"/>
            <a:ext cx="254934" cy="6985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409CE23-B9D7-2BDC-B062-A770A7C841A0}"/>
              </a:ext>
            </a:extLst>
          </p:cNvPr>
          <p:cNvSpPr/>
          <p:nvPr/>
        </p:nvSpPr>
        <p:spPr>
          <a:xfrm>
            <a:off x="7547384" y="3385342"/>
            <a:ext cx="254934" cy="6985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ACB81EF-6969-4615-A2F0-698AE2888F1F}"/>
              </a:ext>
            </a:extLst>
          </p:cNvPr>
          <p:cNvSpPr txBox="1"/>
          <p:nvPr/>
        </p:nvSpPr>
        <p:spPr>
          <a:xfrm>
            <a:off x="7802318" y="3248943"/>
            <a:ext cx="4532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Not limited beam operation with no hardware failure</a:t>
            </a:r>
            <a:endParaRPr lang="en-GB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B303601-0141-377F-656A-D3879C27B157}"/>
              </a:ext>
            </a:extLst>
          </p:cNvPr>
          <p:cNvSpPr txBox="1"/>
          <p:nvPr/>
        </p:nvSpPr>
        <p:spPr>
          <a:xfrm>
            <a:off x="7802318" y="3516344"/>
            <a:ext cx="4313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Limited beam operation with no hardware damage</a:t>
            </a:r>
            <a:endParaRPr lang="en-GB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9D0751F-F2A9-3353-97F3-29ED3F89E7AB}"/>
              </a:ext>
            </a:extLst>
          </p:cNvPr>
          <p:cNvSpPr txBox="1"/>
          <p:nvPr/>
        </p:nvSpPr>
        <p:spPr>
          <a:xfrm>
            <a:off x="7802318" y="3793171"/>
            <a:ext cx="44877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Limited beam operation with hardware damage</a:t>
            </a:r>
            <a:endParaRPr lang="en-GB" sz="1400" dirty="0"/>
          </a:p>
        </p:txBody>
      </p:sp>
      <p:sp>
        <p:nvSpPr>
          <p:cNvPr id="6" name="Left Brace 5">
            <a:extLst>
              <a:ext uri="{FF2B5EF4-FFF2-40B4-BE49-F238E27FC236}">
                <a16:creationId xmlns:a16="http://schemas.microsoft.com/office/drawing/2014/main" id="{B77A43DD-515D-42DD-F847-EABA2BD500EB}"/>
              </a:ext>
            </a:extLst>
          </p:cNvPr>
          <p:cNvSpPr/>
          <p:nvPr/>
        </p:nvSpPr>
        <p:spPr>
          <a:xfrm>
            <a:off x="832426" y="2814769"/>
            <a:ext cx="178547" cy="36777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223B28-3F64-FD7E-61F8-3D1662FCEEC8}"/>
              </a:ext>
            </a:extLst>
          </p:cNvPr>
          <p:cNvSpPr txBox="1"/>
          <p:nvPr/>
        </p:nvSpPr>
        <p:spPr>
          <a:xfrm>
            <a:off x="304799" y="2858969"/>
            <a:ext cx="5091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it-IT" dirty="0"/>
              <a:t>PS</a:t>
            </a:r>
            <a:endParaRPr lang="en-GB" dirty="0"/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6FFC4275-9BAF-9AB8-D26B-C1E4D62BFABB}"/>
              </a:ext>
            </a:extLst>
          </p:cNvPr>
          <p:cNvSpPr/>
          <p:nvPr/>
        </p:nvSpPr>
        <p:spPr>
          <a:xfrm>
            <a:off x="823985" y="3189817"/>
            <a:ext cx="186988" cy="34081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9CC7DE-3CBF-0127-046A-06431D44BFEF}"/>
              </a:ext>
            </a:extLst>
          </p:cNvPr>
          <p:cNvSpPr txBox="1"/>
          <p:nvPr/>
        </p:nvSpPr>
        <p:spPr>
          <a:xfrm>
            <a:off x="304799" y="3229677"/>
            <a:ext cx="53322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it-IT" dirty="0"/>
              <a:t>SPS</a:t>
            </a:r>
            <a:endParaRPr lang="en-GB" dirty="0"/>
          </a:p>
        </p:txBody>
      </p:sp>
      <p:sp>
        <p:nvSpPr>
          <p:cNvPr id="14" name="Left Brace 13">
            <a:extLst>
              <a:ext uri="{FF2B5EF4-FFF2-40B4-BE49-F238E27FC236}">
                <a16:creationId xmlns:a16="http://schemas.microsoft.com/office/drawing/2014/main" id="{C308A4EF-E601-B1E0-1A8E-A00372DD1CAE}"/>
              </a:ext>
            </a:extLst>
          </p:cNvPr>
          <p:cNvSpPr/>
          <p:nvPr/>
        </p:nvSpPr>
        <p:spPr>
          <a:xfrm>
            <a:off x="823985" y="3528259"/>
            <a:ext cx="186987" cy="113127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04F5087-E3B2-359A-237F-13D7615A1D7D}"/>
              </a:ext>
            </a:extLst>
          </p:cNvPr>
          <p:cNvSpPr txBox="1"/>
          <p:nvPr/>
        </p:nvSpPr>
        <p:spPr>
          <a:xfrm>
            <a:off x="304799" y="3947060"/>
            <a:ext cx="5091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it-IT" dirty="0"/>
              <a:t>LHC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26207B8-AF92-3D38-FDAD-E6814D67A4A1}"/>
              </a:ext>
            </a:extLst>
          </p:cNvPr>
          <p:cNvSpPr txBox="1"/>
          <p:nvPr/>
        </p:nvSpPr>
        <p:spPr>
          <a:xfrm>
            <a:off x="304799" y="956733"/>
            <a:ext cx="11648557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Impedance modelling is a constant work on going and it often requires dedicated students' projects.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Here covering impedance related studies and observations in the CERN complex for 2023-24.</a:t>
            </a:r>
            <a:endParaRPr lang="en-US" dirty="0"/>
          </a:p>
        </p:txBody>
      </p:sp>
      <p:sp>
        <p:nvSpPr>
          <p:cNvPr id="25" name="Arrow: Curved Right 24">
            <a:extLst>
              <a:ext uri="{FF2B5EF4-FFF2-40B4-BE49-F238E27FC236}">
                <a16:creationId xmlns:a16="http://schemas.microsoft.com/office/drawing/2014/main" id="{B84EF68A-077A-00D6-0FA6-BF8F898DDF4B}"/>
              </a:ext>
            </a:extLst>
          </p:cNvPr>
          <p:cNvSpPr/>
          <p:nvPr/>
        </p:nvSpPr>
        <p:spPr>
          <a:xfrm>
            <a:off x="5154625" y="4788470"/>
            <a:ext cx="575732" cy="753532"/>
          </a:xfrm>
          <a:prstGeom prst="curv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B83C52E-FB9B-8D7B-B589-837106FBFA74}"/>
              </a:ext>
            </a:extLst>
          </p:cNvPr>
          <p:cNvSpPr txBox="1"/>
          <p:nvPr/>
        </p:nvSpPr>
        <p:spPr>
          <a:xfrm>
            <a:off x="5840423" y="5347269"/>
            <a:ext cx="611293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Many other accelerator components to be followed up…</a:t>
            </a:r>
          </a:p>
          <a:p>
            <a:pPr algn="l"/>
            <a:r>
              <a:rPr lang="en-US" dirty="0">
                <a:sym typeface="Wingdings" panose="05000000000000000000" pitchFamily="2" charset="2"/>
              </a:rPr>
              <a:t> Complete overview for 2025 and HL-LHC in conclusions</a:t>
            </a:r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05A6B84-2E73-6D71-227F-040599913715}"/>
              </a:ext>
            </a:extLst>
          </p:cNvPr>
          <p:cNvSpPr txBox="1"/>
          <p:nvPr/>
        </p:nvSpPr>
        <p:spPr>
          <a:xfrm>
            <a:off x="7702129" y="2849120"/>
            <a:ext cx="415458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chemeClr val="accent3"/>
                </a:solidFill>
                <a:latin typeface="Arial"/>
              </a:rPr>
              <a:t>Close to limit, requires impedance optimization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A22D7E68-0370-2B75-B881-1C09D86F0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8FDDF459-4BE3-6667-9FF1-862A05B2F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6</a:t>
            </a:fld>
            <a:endParaRPr lang="en-GB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DF3D2800-287A-A95D-84E4-ED98657023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D4E8ADD-5C5B-F3EC-4666-9EBB38324AD5}"/>
              </a:ext>
            </a:extLst>
          </p:cNvPr>
          <p:cNvCxnSpPr>
            <a:cxnSpLocks/>
            <a:endCxn id="26" idx="1"/>
          </p:cNvCxnSpPr>
          <p:nvPr/>
        </p:nvCxnSpPr>
        <p:spPr>
          <a:xfrm>
            <a:off x="7360396" y="3003009"/>
            <a:ext cx="341733" cy="0"/>
          </a:xfrm>
          <a:prstGeom prst="straightConnector1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5796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/>
      <p:bldP spid="15" grpId="0"/>
      <p:bldP spid="16" grpId="0"/>
      <p:bldP spid="6" grpId="0" animBg="1"/>
      <p:bldP spid="7" grpId="0"/>
      <p:bldP spid="8" grpId="0" animBg="1"/>
      <p:bldP spid="9" grpId="0"/>
      <p:bldP spid="14" grpId="0" animBg="1"/>
      <p:bldP spid="17" grpId="0"/>
      <p:bldP spid="25" grpId="0" animBg="1"/>
      <p:bldP spid="27" grpId="0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360FF3-6E70-94CB-E806-9963593BB5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002631"/>
            <a:ext cx="11376025" cy="2852737"/>
          </a:xfrm>
        </p:spPr>
        <p:txBody>
          <a:bodyPr/>
          <a:lstStyle/>
          <a:p>
            <a:pPr marL="914400" indent="-914400">
              <a:buFont typeface="+mj-lt"/>
              <a:buAutoNum type="arabicPeriod" startAt="2"/>
            </a:pPr>
            <a:r>
              <a:rPr lang="en-US" sz="4800" b="1" dirty="0">
                <a:latin typeface="+mj-lt"/>
              </a:rPr>
              <a:t>Impedance-related observations in the CERN complex in 2023/24</a:t>
            </a:r>
            <a:br>
              <a:rPr lang="en-US" sz="4800" b="1" dirty="0">
                <a:latin typeface="+mj-lt"/>
              </a:rPr>
            </a:br>
            <a:endParaRPr lang="en-GB" sz="48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BF2ADC-7147-F11A-C724-6826EF8A5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64BD73-FA56-BDA0-BCE6-4E6EFF4B4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7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82DFA7-2CD0-BF97-84E7-60CE2ACCF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</p:spTree>
    <p:extLst>
      <p:ext uri="{BB962C8B-B14F-4D97-AF65-F5344CB8AC3E}">
        <p14:creationId xmlns:p14="http://schemas.microsoft.com/office/powerpoint/2010/main" val="20349883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rainbow colored lines on a white background&#10;&#10;Description automatically generated">
            <a:extLst>
              <a:ext uri="{FF2B5EF4-FFF2-40B4-BE49-F238E27FC236}">
                <a16:creationId xmlns:a16="http://schemas.microsoft.com/office/drawing/2014/main" id="{6D92625D-794A-6E3C-B81C-544D60B87C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540" y="1233760"/>
            <a:ext cx="2544792" cy="232553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1E8C065-25BF-5129-E98C-A439ADA186BC}"/>
              </a:ext>
            </a:extLst>
          </p:cNvPr>
          <p:cNvSpPr txBox="1"/>
          <p:nvPr/>
        </p:nvSpPr>
        <p:spPr>
          <a:xfrm>
            <a:off x="181230" y="38857"/>
            <a:ext cx="8962769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3600" b="1" dirty="0">
                <a:latin typeface="+mj-lt"/>
                <a:ea typeface="+mj-ea"/>
                <a:cs typeface="+mj-cs"/>
              </a:rPr>
              <a:t>Unshielded pumping manifold (PS)</a:t>
            </a:r>
            <a:endParaRPr lang="en-GB" sz="3600" b="1" dirty="0">
              <a:latin typeface="+mj-lt"/>
              <a:ea typeface="+mj-ea"/>
              <a:cs typeface="+mj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705D011-A745-CD54-FFDA-600630D04FCD}"/>
              </a:ext>
            </a:extLst>
          </p:cNvPr>
          <p:cNvSpPr txBox="1"/>
          <p:nvPr/>
        </p:nvSpPr>
        <p:spPr>
          <a:xfrm>
            <a:off x="151264" y="553316"/>
            <a:ext cx="120101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Observations in 2023 and 2024 of </a:t>
            </a:r>
            <a:r>
              <a:rPr lang="en-GB" sz="2000" dirty="0"/>
              <a:t>high frequency modulation at </a:t>
            </a:r>
            <a:r>
              <a:rPr lang="en-GB" sz="2000" u="sng" dirty="0">
                <a:solidFill>
                  <a:schemeClr val="accent3"/>
                </a:solidFill>
              </a:rPr>
              <a:t>transition crossing</a:t>
            </a:r>
            <a:r>
              <a:rPr lang="en-GB" sz="2000" dirty="0">
                <a:solidFill>
                  <a:schemeClr val="accent3"/>
                </a:solidFill>
              </a:rPr>
              <a:t> </a:t>
            </a:r>
            <a:r>
              <a:rPr lang="en-GB" sz="2000" dirty="0"/>
              <a:t>for </a:t>
            </a:r>
            <a:r>
              <a:rPr lang="en-GB" sz="2000" u="sng" dirty="0"/>
              <a:t>ion</a:t>
            </a:r>
            <a:r>
              <a:rPr lang="en-GB" sz="2000" dirty="0"/>
              <a:t> and </a:t>
            </a:r>
            <a:r>
              <a:rPr lang="en-GB" sz="2000" u="sng" dirty="0"/>
              <a:t>proton</a:t>
            </a:r>
            <a:r>
              <a:rPr lang="en-GB" sz="2000" dirty="0"/>
              <a:t> beams (AWAKE)*.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B458961-7894-D35A-5070-A43C443DBD1A}"/>
              </a:ext>
            </a:extLst>
          </p:cNvPr>
          <p:cNvSpPr txBox="1"/>
          <p:nvPr/>
        </p:nvSpPr>
        <p:spPr>
          <a:xfrm>
            <a:off x="6477396" y="1256681"/>
            <a:ext cx="5660190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Impedance source identified in high frequency range (</a:t>
            </a:r>
            <a:r>
              <a:rPr lang="en-US" b="1" dirty="0">
                <a:solidFill>
                  <a:srgbClr val="C00000"/>
                </a:solidFill>
              </a:rPr>
              <a:t>1.2 GHz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)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 vacuum equipment: </a:t>
            </a:r>
            <a:r>
              <a:rPr lang="en-US" dirty="0">
                <a:solidFill>
                  <a:srgbClr val="000000"/>
                </a:solidFill>
                <a:sym typeface="Wingdings" panose="05000000000000000000" pitchFamily="2" charset="2"/>
              </a:rPr>
              <a:t>unshielded pumping manifold.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C427C32-17B7-1C8E-1EB7-E97C9613F164}"/>
              </a:ext>
            </a:extLst>
          </p:cNvPr>
          <p:cNvSpPr txBox="1"/>
          <p:nvPr/>
        </p:nvSpPr>
        <p:spPr>
          <a:xfrm>
            <a:off x="2979765" y="3938523"/>
            <a:ext cx="2479279" cy="1815882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DA0000"/>
                </a:solidFill>
              </a:rPr>
              <a:t>Close to longitudinal stability limit </a:t>
            </a:r>
            <a:r>
              <a:rPr lang="en-US" sz="1600" u="sng" dirty="0">
                <a:sym typeface="Wingdings" panose="05000000000000000000" pitchFamily="2" charset="2"/>
              </a:rPr>
              <a:t>also for </a:t>
            </a:r>
            <a:r>
              <a:rPr lang="en-US" sz="1600" b="1" dirty="0">
                <a:solidFill>
                  <a:srgbClr val="DA0000"/>
                </a:solidFill>
                <a:sym typeface="Wingdings" panose="05000000000000000000" pitchFamily="2" charset="2"/>
              </a:rPr>
              <a:t>AWAKE beam</a:t>
            </a:r>
            <a:r>
              <a:rPr lang="en-US" sz="1600" dirty="0">
                <a:sym typeface="Wingdings" panose="05000000000000000000" pitchFamily="2" charset="2"/>
              </a:rPr>
              <a:t>: a</a:t>
            </a:r>
            <a:r>
              <a:rPr lang="en-GB" sz="1600" dirty="0"/>
              <a:t>bout 15-20% margin in longitudinal emittance.</a:t>
            </a:r>
          </a:p>
          <a:p>
            <a:r>
              <a:rPr lang="en-GB" sz="1600" dirty="0"/>
              <a:t>See talk by </a:t>
            </a:r>
            <a:r>
              <a:rPr lang="en-GB" sz="1600" i="1" dirty="0">
                <a:hlinkClick r:id="rId4"/>
              </a:rPr>
              <a:t>A. Lasheen at IPP </a:t>
            </a:r>
            <a:endParaRPr lang="en-GB" sz="1600" i="1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9360337-5047-8E4B-AB1F-27E3AF5C2E46}"/>
              </a:ext>
            </a:extLst>
          </p:cNvPr>
          <p:cNvSpPr txBox="1"/>
          <p:nvPr/>
        </p:nvSpPr>
        <p:spPr>
          <a:xfrm>
            <a:off x="10016663" y="962721"/>
            <a:ext cx="21926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hlinkClick r:id="rId5"/>
              </a:rPr>
              <a:t>E. Vinten, </a:t>
            </a:r>
            <a:r>
              <a:rPr lang="en-US" sz="1400" dirty="0">
                <a:hlinkClick r:id="rId5"/>
              </a:rPr>
              <a:t>et al., IPAC23</a:t>
            </a:r>
            <a:endParaRPr lang="en-GB" sz="14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A09661B-687E-0644-DD59-B4C78988D90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78654" y="2423298"/>
            <a:ext cx="2627761" cy="1570434"/>
          </a:xfrm>
          <a:prstGeom prst="rect">
            <a:avLst/>
          </a:prstGeom>
        </p:spPr>
      </p:pic>
      <p:pic>
        <p:nvPicPr>
          <p:cNvPr id="4" name="Picture 3" descr="A graph of a frequency&#10;&#10;Description automatically generated">
            <a:extLst>
              <a:ext uri="{FF2B5EF4-FFF2-40B4-BE49-F238E27FC236}">
                <a16:creationId xmlns:a16="http://schemas.microsoft.com/office/drawing/2014/main" id="{2CEFB0D1-02C6-06EF-8F2A-EE5C17168C7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9320" y="2272236"/>
            <a:ext cx="3231171" cy="1955080"/>
          </a:xfrm>
          <a:prstGeom prst="rect">
            <a:avLst/>
          </a:prstGeom>
        </p:spPr>
      </p:pic>
      <p:pic>
        <p:nvPicPr>
          <p:cNvPr id="5" name="Picture 4" descr="A blue and yellow background&#10;&#10;Description automatically generated with medium confidence">
            <a:extLst>
              <a:ext uri="{FF2B5EF4-FFF2-40B4-BE49-F238E27FC236}">
                <a16:creationId xmlns:a16="http://schemas.microsoft.com/office/drawing/2014/main" id="{0E5246E2-C7A7-4FE9-345D-63962FE0A1C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" y="1233761"/>
            <a:ext cx="2544792" cy="232553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DA728BA-6EDF-CBA0-7AE6-3F12596DBE75}"/>
              </a:ext>
            </a:extLst>
          </p:cNvPr>
          <p:cNvSpPr txBox="1"/>
          <p:nvPr/>
        </p:nvSpPr>
        <p:spPr>
          <a:xfrm>
            <a:off x="1550186" y="1268448"/>
            <a:ext cx="1326298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DA0000"/>
                </a:solidFill>
              </a:rPr>
              <a:t>ILHC75ns#3b</a:t>
            </a:r>
          </a:p>
          <a:p>
            <a:pPr algn="ctr"/>
            <a:r>
              <a:rPr lang="en-US" sz="1400" dirty="0"/>
              <a:t>28/11/2024</a:t>
            </a:r>
            <a:endParaRPr lang="en-GB" sz="1400" dirty="0"/>
          </a:p>
        </p:txBody>
      </p:sp>
      <p:cxnSp>
        <p:nvCxnSpPr>
          <p:cNvPr id="12" name="Connector: Curved 11">
            <a:extLst>
              <a:ext uri="{FF2B5EF4-FFF2-40B4-BE49-F238E27FC236}">
                <a16:creationId xmlns:a16="http://schemas.microsoft.com/office/drawing/2014/main" id="{109A09C0-F2AC-3BEA-786F-F2382AADD604}"/>
              </a:ext>
            </a:extLst>
          </p:cNvPr>
          <p:cNvCxnSpPr>
            <a:stCxn id="5" idx="3"/>
            <a:endCxn id="9" idx="1"/>
          </p:cNvCxnSpPr>
          <p:nvPr/>
        </p:nvCxnSpPr>
        <p:spPr>
          <a:xfrm flipV="1">
            <a:off x="2546503" y="2396530"/>
            <a:ext cx="1065037" cy="1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345CDEFF-D844-E3F7-4D66-0E6C7B6D155B}"/>
              </a:ext>
            </a:extLst>
          </p:cNvPr>
          <p:cNvSpPr txBox="1"/>
          <p:nvPr/>
        </p:nvSpPr>
        <p:spPr>
          <a:xfrm>
            <a:off x="2546503" y="2485471"/>
            <a:ext cx="1885622" cy="492443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chemeClr val="accent1"/>
                </a:solidFill>
                <a:latin typeface="Aptos Display" panose="020B0004020202020204" pitchFamily="34" charset="0"/>
              </a:rPr>
              <a:t>Avoided through </a:t>
            </a:r>
            <a:r>
              <a:rPr lang="en-US" sz="1600" b="1" dirty="0">
                <a:solidFill>
                  <a:schemeClr val="accent1"/>
                </a:solidFill>
                <a:latin typeface="Aptos Display" panose="020B0004020202020204" pitchFamily="34" charset="0"/>
              </a:rPr>
              <a:t>emittance blow up</a:t>
            </a:r>
            <a:endParaRPr lang="en-GB" sz="1600" b="1" dirty="0">
              <a:solidFill>
                <a:schemeClr val="accent1"/>
              </a:solidFill>
              <a:latin typeface="Aptos Display" panose="020B00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9845353-6DA1-6DF5-B30C-11160BA412F5}"/>
              </a:ext>
            </a:extLst>
          </p:cNvPr>
          <p:cNvSpPr txBox="1"/>
          <p:nvPr/>
        </p:nvSpPr>
        <p:spPr>
          <a:xfrm>
            <a:off x="151264" y="3482998"/>
            <a:ext cx="607837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However, </a:t>
            </a:r>
            <a:r>
              <a:rPr lang="en-US" dirty="0">
                <a:solidFill>
                  <a:schemeClr val="accent3"/>
                </a:solidFill>
              </a:rPr>
              <a:t>uncaptured beam </a:t>
            </a:r>
            <a:r>
              <a:rPr lang="en-US" dirty="0"/>
              <a:t>observed at flat top.</a:t>
            </a:r>
            <a:endParaRPr lang="en-GB" dirty="0"/>
          </a:p>
        </p:txBody>
      </p:sp>
      <p:pic>
        <p:nvPicPr>
          <p:cNvPr id="30" name="Picture 29" descr="A close-up of a screen&#10;&#10;Description automatically generated">
            <a:extLst>
              <a:ext uri="{FF2B5EF4-FFF2-40B4-BE49-F238E27FC236}">
                <a16:creationId xmlns:a16="http://schemas.microsoft.com/office/drawing/2014/main" id="{50983C8A-7F2A-DFEC-EFA1-8591E14A02A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26" y="3787462"/>
            <a:ext cx="2900622" cy="2320498"/>
          </a:xfrm>
          <a:prstGeom prst="rect">
            <a:avLst/>
          </a:prstGeom>
        </p:spPr>
      </p:pic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4D9A9DA7-6ECF-31C0-8EB0-4E251E804A78}"/>
              </a:ext>
            </a:extLst>
          </p:cNvPr>
          <p:cNvCxnSpPr>
            <a:cxnSpLocks/>
          </p:cNvCxnSpPr>
          <p:nvPr/>
        </p:nvCxnSpPr>
        <p:spPr>
          <a:xfrm>
            <a:off x="1751162" y="3747105"/>
            <a:ext cx="957799" cy="266359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EF2A79C6-0CB7-C292-4DB5-67D0B511D205}"/>
              </a:ext>
            </a:extLst>
          </p:cNvPr>
          <p:cNvSpPr txBox="1"/>
          <p:nvPr/>
        </p:nvSpPr>
        <p:spPr>
          <a:xfrm>
            <a:off x="80304" y="6058463"/>
            <a:ext cx="1670858" cy="246221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000" i="1" dirty="0">
                <a:ea typeface="Calibri Light" panose="020F0302020204030204" pitchFamily="34" charset="0"/>
                <a:cs typeface="Calibri Light" panose="020F0302020204030204" pitchFamily="34" charset="0"/>
              </a:rPr>
              <a:t>Courtesy of J. Flowerdew</a:t>
            </a:r>
            <a:endParaRPr lang="en-GB" sz="1000" i="1" dirty="0"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8C4025DA-2CE7-4501-5C26-3E5E91DDE06F}"/>
              </a:ext>
            </a:extLst>
          </p:cNvPr>
          <p:cNvCxnSpPr>
            <a:cxnSpLocks/>
          </p:cNvCxnSpPr>
          <p:nvPr/>
        </p:nvCxnSpPr>
        <p:spPr>
          <a:xfrm>
            <a:off x="1751162" y="3747105"/>
            <a:ext cx="0" cy="241054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A24CD92E-5EC4-D9BC-35BB-DF7D7CFDA695}"/>
              </a:ext>
            </a:extLst>
          </p:cNvPr>
          <p:cNvSpPr txBox="1"/>
          <p:nvPr/>
        </p:nvSpPr>
        <p:spPr>
          <a:xfrm>
            <a:off x="5681719" y="4213396"/>
            <a:ext cx="6449392" cy="175432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Current operational conditions close to the stability limit. Further improvements in beam quality or performance requires </a:t>
            </a:r>
            <a:r>
              <a:rPr lang="en-GB" b="1" dirty="0">
                <a:solidFill>
                  <a:schemeClr val="bg2">
                    <a:lumMod val="10000"/>
                  </a:schemeClr>
                </a:solidFill>
              </a:rPr>
              <a:t>impedance optimization</a:t>
            </a: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  <a:sym typeface="Wingdings" panose="05000000000000000000" pitchFamily="2" charset="2"/>
              </a:rPr>
              <a:t>Combined impedance and beam dynamics study necessary for a full understanding of limitations and possible future bottlenecks.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7AC721F-5F09-6835-758B-FD7EC7CEC852}"/>
              </a:ext>
            </a:extLst>
          </p:cNvPr>
          <p:cNvSpPr txBox="1"/>
          <p:nvPr/>
        </p:nvSpPr>
        <p:spPr>
          <a:xfrm>
            <a:off x="2194503" y="6159323"/>
            <a:ext cx="329317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*</a:t>
            </a:r>
            <a:r>
              <a:rPr lang="en-GB" sz="1400" dirty="0"/>
              <a:t> Impact on other beams to be evaluated.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DEA96C5-BE83-E99B-8C11-0AAF54F85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E636614-7CF5-934B-6C98-FB309E7FC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8</a:t>
            </a:fld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82DE03C-DA2C-025D-DCA3-84F1A6535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JAP workshop - Impedance modelling and equipment design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1B36ECC-DDC9-39A6-F374-AD412AEDB780}"/>
              </a:ext>
            </a:extLst>
          </p:cNvPr>
          <p:cNvSpPr txBox="1"/>
          <p:nvPr/>
        </p:nvSpPr>
        <p:spPr>
          <a:xfrm>
            <a:off x="6790267" y="5959268"/>
            <a:ext cx="5099669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 Follow up for p</a:t>
            </a:r>
            <a:r>
              <a:rPr lang="en-GB" sz="2000" dirty="0">
                <a:solidFill>
                  <a:schemeClr val="bg2">
                    <a:lumMod val="10000"/>
                  </a:schemeClr>
                </a:solidFill>
              </a:rPr>
              <a:t>rototype shield is ongoing</a:t>
            </a:r>
          </a:p>
        </p:txBody>
      </p:sp>
    </p:spTree>
    <p:extLst>
      <p:ext uri="{BB962C8B-B14F-4D97-AF65-F5344CB8AC3E}">
        <p14:creationId xmlns:p14="http://schemas.microsoft.com/office/powerpoint/2010/main" val="733677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6" grpId="0" animBg="1"/>
      <p:bldP spid="38" grpId="0"/>
      <p:bldP spid="31" grpId="0" animBg="1"/>
      <p:bldP spid="2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D9514CC0-FCD3-5C33-F29A-FD2C0BB3186C}"/>
              </a:ext>
            </a:extLst>
          </p:cNvPr>
          <p:cNvSpPr/>
          <p:nvPr/>
        </p:nvSpPr>
        <p:spPr>
          <a:xfrm>
            <a:off x="75636" y="677333"/>
            <a:ext cx="5961097" cy="5594159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Imagen 2">
            <a:extLst>
              <a:ext uri="{FF2B5EF4-FFF2-40B4-BE49-F238E27FC236}">
                <a16:creationId xmlns:a16="http://schemas.microsoft.com/office/drawing/2014/main" id="{5741A53F-1B19-3E87-09F1-81AC8A517E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30003" y="1083640"/>
            <a:ext cx="2226025" cy="1459093"/>
          </a:xfrm>
          <a:prstGeom prst="rect">
            <a:avLst/>
          </a:prstGeom>
        </p:spPr>
      </p:pic>
      <p:pic>
        <p:nvPicPr>
          <p:cNvPr id="33" name="Picture 32" descr="A graph of a graph with red and green lines&#10;&#10;Description automatically generated">
            <a:extLst>
              <a:ext uri="{FF2B5EF4-FFF2-40B4-BE49-F238E27FC236}">
                <a16:creationId xmlns:a16="http://schemas.microsoft.com/office/drawing/2014/main" id="{937B0376-DBE1-1A2F-BA1B-C73D62BEFD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387" y="2589318"/>
            <a:ext cx="3629789" cy="225833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1E8C065-25BF-5129-E98C-A439ADA186BC}"/>
              </a:ext>
            </a:extLst>
          </p:cNvPr>
          <p:cNvSpPr txBox="1"/>
          <p:nvPr/>
        </p:nvSpPr>
        <p:spPr>
          <a:xfrm>
            <a:off x="76639" y="10391"/>
            <a:ext cx="6782248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3600" b="1" dirty="0">
                <a:latin typeface="+mj-lt"/>
                <a:ea typeface="+mj-ea"/>
                <a:cs typeface="+mj-cs"/>
              </a:rPr>
              <a:t>Rotary wire scanners (SPS)</a:t>
            </a:r>
            <a:endParaRPr lang="en-GB" sz="3600" b="1" dirty="0">
              <a:latin typeface="+mj-lt"/>
              <a:ea typeface="+mj-ea"/>
              <a:cs typeface="+mj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971179-4CE5-F465-6A3A-BB690B702505}"/>
              </a:ext>
            </a:extLst>
          </p:cNvPr>
          <p:cNvSpPr txBox="1"/>
          <p:nvPr/>
        </p:nvSpPr>
        <p:spPr>
          <a:xfrm>
            <a:off x="75636" y="2602619"/>
            <a:ext cx="58385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Following the failure of 4 wire scanners in April 2023, impedance mitigation was put in place with </a:t>
            </a:r>
            <a:r>
              <a:rPr lang="en-GB" sz="1600" b="1" dirty="0">
                <a:solidFill>
                  <a:srgbClr val="DA0000"/>
                </a:solidFill>
              </a:rPr>
              <a:t>5 ferrite tiles</a:t>
            </a:r>
            <a:r>
              <a:rPr lang="en-GB" sz="1600" b="1" dirty="0">
                <a:solidFill>
                  <a:srgbClr val="FF0000"/>
                </a:solidFill>
              </a:rPr>
              <a:t> </a:t>
            </a:r>
            <a:r>
              <a:rPr lang="en-GB" sz="1600" dirty="0"/>
              <a:t>and </a:t>
            </a:r>
            <a:r>
              <a:rPr lang="en-GB" sz="1600" b="1" dirty="0">
                <a:solidFill>
                  <a:srgbClr val="DA0000"/>
                </a:solidFill>
              </a:rPr>
              <a:t>RF coupler</a:t>
            </a:r>
            <a:r>
              <a:rPr lang="en-GB" sz="1600" dirty="0"/>
              <a:t>.</a:t>
            </a:r>
            <a:endParaRPr lang="en-US" sz="1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BE4A99-C8D8-0599-A47C-89EC49C5D0E9}"/>
              </a:ext>
            </a:extLst>
          </p:cNvPr>
          <p:cNvSpPr txBox="1"/>
          <p:nvPr/>
        </p:nvSpPr>
        <p:spPr>
          <a:xfrm>
            <a:off x="179596" y="5691892"/>
            <a:ext cx="7280460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è"/>
            </a:pPr>
            <a:r>
              <a:rPr lang="en-US" sz="2000" dirty="0"/>
              <a:t>Impedance mitigation put in place in 2023 </a:t>
            </a:r>
            <a:r>
              <a:rPr lang="en-GB" sz="2000" dirty="0"/>
              <a:t>remains effective</a:t>
            </a:r>
            <a:r>
              <a:rPr lang="en-US" sz="2000" dirty="0"/>
              <a:t>.</a:t>
            </a:r>
          </a:p>
          <a:p>
            <a:pPr marL="342900" indent="-342900">
              <a:buFont typeface="Wingdings" panose="05000000000000000000" pitchFamily="2" charset="2"/>
              <a:buChar char="è"/>
            </a:pPr>
            <a:r>
              <a:rPr lang="en-US" sz="2000" dirty="0"/>
              <a:t>No limitations foreseen if the fork is in parking position.</a:t>
            </a:r>
            <a:endParaRPr lang="en-GB" sz="20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uadroTexto 6">
                <a:extLst>
                  <a:ext uri="{FF2B5EF4-FFF2-40B4-BE49-F238E27FC236}">
                    <a16:creationId xmlns:a16="http://schemas.microsoft.com/office/drawing/2014/main" id="{12042413-CE84-F7D9-6107-A895EDB162C5}"/>
                  </a:ext>
                </a:extLst>
              </p:cNvPr>
              <p:cNvSpPr txBox="1"/>
              <p:nvPr/>
            </p:nvSpPr>
            <p:spPr>
              <a:xfrm>
                <a:off x="6096000" y="4776454"/>
                <a:ext cx="6064058" cy="92333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dirty="0"/>
                  <a:t>Wire breakage happened with 4x72b,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~1.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6 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</m:oMath>
                </a14:m>
                <a:r>
                  <a:rPr lang="en-US" dirty="0"/>
                  <a:t> p/b </a:t>
                </a:r>
                <a:br>
                  <a:rPr lang="en-US" dirty="0"/>
                </a:br>
                <a:r>
                  <a:rPr lang="en-US" dirty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 was predicted with </a:t>
                </a:r>
                <a:r>
                  <a:rPr lang="en-US" b="1" dirty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accurate impedance simulations</a:t>
                </a:r>
                <a:r>
                  <a:rPr lang="en-US" dirty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 and </a:t>
                </a:r>
                <a:r>
                  <a:rPr lang="en-US" b="1" dirty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beam induced heating calculations*</a:t>
                </a:r>
                <a:r>
                  <a:rPr lang="en-US" dirty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.</a:t>
                </a:r>
                <a:endParaRPr lang="en-US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2" name="CuadroTexto 6">
                <a:extLst>
                  <a:ext uri="{FF2B5EF4-FFF2-40B4-BE49-F238E27FC236}">
                    <a16:creationId xmlns:a16="http://schemas.microsoft.com/office/drawing/2014/main" id="{12042413-CE84-F7D9-6107-A895EDB162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4776454"/>
                <a:ext cx="6064058" cy="923330"/>
              </a:xfrm>
              <a:prstGeom prst="rect">
                <a:avLst/>
              </a:prstGeom>
              <a:blipFill>
                <a:blip r:embed="rId5"/>
                <a:stretch>
                  <a:fillRect l="-803" t="-3947"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759040B7-098D-9CC3-2FBA-1F0DF4C5D90B}"/>
              </a:ext>
            </a:extLst>
          </p:cNvPr>
          <p:cNvSpPr txBox="1"/>
          <p:nvPr/>
        </p:nvSpPr>
        <p:spPr>
          <a:xfrm>
            <a:off x="6516267" y="762738"/>
            <a:ext cx="2392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Observations in 2024 run:</a:t>
            </a:r>
            <a:endParaRPr lang="en-GB" sz="2000" b="1" dirty="0">
              <a:solidFill>
                <a:srgbClr val="C0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7D0B7B3-3831-B7A4-4229-4523B05A1604}"/>
              </a:ext>
            </a:extLst>
          </p:cNvPr>
          <p:cNvSpPr txBox="1"/>
          <p:nvPr/>
        </p:nvSpPr>
        <p:spPr>
          <a:xfrm>
            <a:off x="362369" y="970094"/>
            <a:ext cx="20688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Task force impedance study 2023:</a:t>
            </a:r>
            <a:endParaRPr lang="en-GB" sz="2000" b="1" dirty="0">
              <a:solidFill>
                <a:srgbClr val="C00000"/>
              </a:solidFill>
            </a:endParaRPr>
          </a:p>
        </p:txBody>
      </p:sp>
      <p:pic>
        <p:nvPicPr>
          <p:cNvPr id="31" name="Picture 30" descr="A graph of a graph with orange and green lines&#10;&#10;Description automatically generated">
            <a:extLst>
              <a:ext uri="{FF2B5EF4-FFF2-40B4-BE49-F238E27FC236}">
                <a16:creationId xmlns:a16="http://schemas.microsoft.com/office/drawing/2014/main" id="{B144BABE-A1C7-F76E-A235-9BB50A577A7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132" y="3466092"/>
            <a:ext cx="3520410" cy="2190282"/>
          </a:xfrm>
          <a:prstGeom prst="rect">
            <a:avLst/>
          </a:prstGeom>
        </p:spPr>
      </p:pic>
      <p:pic>
        <p:nvPicPr>
          <p:cNvPr id="6" name="Picture 12">
            <a:extLst>
              <a:ext uri="{FF2B5EF4-FFF2-40B4-BE49-F238E27FC236}">
                <a16:creationId xmlns:a16="http://schemas.microsoft.com/office/drawing/2014/main" id="{51995608-F05E-9B15-4178-9D6D7D74987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37855" y="1849902"/>
            <a:ext cx="944906" cy="53465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8" name="Rectangle 32">
            <a:extLst>
              <a:ext uri="{FF2B5EF4-FFF2-40B4-BE49-F238E27FC236}">
                <a16:creationId xmlns:a16="http://schemas.microsoft.com/office/drawing/2014/main" id="{2C81D6C5-413D-8E7E-A5C1-BC139E92D580}"/>
              </a:ext>
            </a:extLst>
          </p:cNvPr>
          <p:cNvSpPr/>
          <p:nvPr/>
        </p:nvSpPr>
        <p:spPr>
          <a:xfrm>
            <a:off x="4421426" y="1582077"/>
            <a:ext cx="199651" cy="179311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Connettore 2 1315">
            <a:extLst>
              <a:ext uri="{FF2B5EF4-FFF2-40B4-BE49-F238E27FC236}">
                <a16:creationId xmlns:a16="http://schemas.microsoft.com/office/drawing/2014/main" id="{6B8381A9-4DD6-5764-5105-5D3C26A7E548}"/>
              </a:ext>
            </a:extLst>
          </p:cNvPr>
          <p:cNvCxnSpPr>
            <a:cxnSpLocks/>
            <a:stCxn id="8" idx="1"/>
          </p:cNvCxnSpPr>
          <p:nvPr/>
        </p:nvCxnSpPr>
        <p:spPr>
          <a:xfrm flipH="1">
            <a:off x="3608975" y="1671733"/>
            <a:ext cx="812451" cy="141454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89CA0C1-5BCC-2736-345A-0687095918FE}"/>
              </a:ext>
            </a:extLst>
          </p:cNvPr>
          <p:cNvSpPr txBox="1"/>
          <p:nvPr/>
        </p:nvSpPr>
        <p:spPr>
          <a:xfrm>
            <a:off x="2677190" y="1611902"/>
            <a:ext cx="133801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RF coupler</a:t>
            </a:r>
            <a:endParaRPr lang="en-GB" sz="14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AC16032-A539-4DBA-753A-E2E9EE17425D}"/>
              </a:ext>
            </a:extLst>
          </p:cNvPr>
          <p:cNvSpPr txBox="1"/>
          <p:nvPr/>
        </p:nvSpPr>
        <p:spPr>
          <a:xfrm>
            <a:off x="2930174" y="782723"/>
            <a:ext cx="222602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Fork in </a:t>
            </a:r>
            <a:r>
              <a:rPr lang="en-US" sz="1600" u="sng" dirty="0"/>
              <a:t>parking position</a:t>
            </a:r>
            <a:endParaRPr lang="en-GB" sz="1600" u="sng" dirty="0"/>
          </a:p>
        </p:txBody>
      </p:sp>
      <p:cxnSp>
        <p:nvCxnSpPr>
          <p:cNvPr id="22" name="Connettore 2 1315">
            <a:extLst>
              <a:ext uri="{FF2B5EF4-FFF2-40B4-BE49-F238E27FC236}">
                <a16:creationId xmlns:a16="http://schemas.microsoft.com/office/drawing/2014/main" id="{ADA78D6B-708E-91FC-D5B0-E5928014BA53}"/>
              </a:ext>
            </a:extLst>
          </p:cNvPr>
          <p:cNvCxnSpPr>
            <a:cxnSpLocks/>
            <a:stCxn id="21" idx="2"/>
          </p:cNvCxnSpPr>
          <p:nvPr/>
        </p:nvCxnSpPr>
        <p:spPr>
          <a:xfrm>
            <a:off x="4043187" y="1028944"/>
            <a:ext cx="541322" cy="257989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>
            <a:extLst>
              <a:ext uri="{FF2B5EF4-FFF2-40B4-BE49-F238E27FC236}">
                <a16:creationId xmlns:a16="http://schemas.microsoft.com/office/drawing/2014/main" id="{B2554FC2-4085-F9E8-0301-E280DA21439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76843" y="131429"/>
            <a:ext cx="2626076" cy="1602541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4AA9708-881D-4188-04B6-4575AC92730C}"/>
              </a:ext>
            </a:extLst>
          </p:cNvPr>
          <p:cNvCxnSpPr>
            <a:cxnSpLocks/>
          </p:cNvCxnSpPr>
          <p:nvPr/>
        </p:nvCxnSpPr>
        <p:spPr>
          <a:xfrm flipH="1">
            <a:off x="8020538" y="1013996"/>
            <a:ext cx="2308483" cy="80228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0D30526E-4E8E-EA2B-6350-602013515551}"/>
              </a:ext>
            </a:extLst>
          </p:cNvPr>
          <p:cNvSpPr txBox="1"/>
          <p:nvPr/>
        </p:nvSpPr>
        <p:spPr>
          <a:xfrm>
            <a:off x="6243326" y="1921860"/>
            <a:ext cx="5768566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Fork in </a:t>
            </a:r>
            <a:r>
              <a:rPr lang="en-US" sz="1600" b="1" dirty="0"/>
              <a:t>stuck</a:t>
            </a:r>
            <a:r>
              <a:rPr lang="en-US" sz="1600" dirty="0"/>
              <a:t> configuration in July 2024 for </a:t>
            </a:r>
            <a:r>
              <a:rPr lang="en-US" sz="1600" u="sng" dirty="0"/>
              <a:t>one wire scanner</a:t>
            </a:r>
            <a:r>
              <a:rPr lang="en-US" sz="1600" dirty="0"/>
              <a:t> (</a:t>
            </a:r>
            <a:r>
              <a:rPr lang="en-US" sz="1600" u="sng" dirty="0"/>
              <a:t>more </a:t>
            </a:r>
            <a:r>
              <a:rPr lang="en-US" sz="1600" dirty="0"/>
              <a:t>info in </a:t>
            </a:r>
            <a:r>
              <a:rPr lang="en-US" sz="1600" i="1" dirty="0"/>
              <a:t>I. Ortega Ruiz talk, “</a:t>
            </a:r>
            <a:r>
              <a:rPr lang="en-GB" sz="1600" i="1" dirty="0"/>
              <a:t>Beam instrumentation (focus up to 2026)</a:t>
            </a:r>
            <a:r>
              <a:rPr lang="en-US" sz="1600" dirty="0"/>
              <a:t>”).</a:t>
            </a:r>
            <a:endParaRPr lang="en-GB" sz="1600" dirty="0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76741B96-F5A2-5852-3766-5D1073A63E5E}"/>
              </a:ext>
            </a:extLst>
          </p:cNvPr>
          <p:cNvSpPr/>
          <p:nvPr/>
        </p:nvSpPr>
        <p:spPr>
          <a:xfrm>
            <a:off x="7695367" y="3375347"/>
            <a:ext cx="525772" cy="1249138"/>
          </a:xfrm>
          <a:prstGeom prst="ellipse">
            <a:avLst/>
          </a:prstGeom>
          <a:noFill/>
          <a:ln>
            <a:solidFill>
              <a:srgbClr val="00000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6949E1B-EE3A-27C2-C182-0BEEFF20A4D3}"/>
              </a:ext>
            </a:extLst>
          </p:cNvPr>
          <p:cNvCxnSpPr>
            <a:cxnSpLocks/>
            <a:stCxn id="41" idx="6"/>
          </p:cNvCxnSpPr>
          <p:nvPr/>
        </p:nvCxnSpPr>
        <p:spPr>
          <a:xfrm flipV="1">
            <a:off x="8221139" y="3286751"/>
            <a:ext cx="1955800" cy="713165"/>
          </a:xfrm>
          <a:prstGeom prst="straightConnector1">
            <a:avLst/>
          </a:prstGeom>
          <a:ln w="19050">
            <a:solidFill>
              <a:srgbClr val="000000"/>
            </a:solidFill>
            <a:tailEnd type="triangle"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B4B61764-D61B-CC87-2E86-C4BEC68BE61C}"/>
              </a:ext>
            </a:extLst>
          </p:cNvPr>
          <p:cNvSpPr txBox="1"/>
          <p:nvPr/>
        </p:nvSpPr>
        <p:spPr>
          <a:xfrm>
            <a:off x="10233866" y="2972853"/>
            <a:ext cx="1955801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strong resonance  at 380 MHz, lead to </a:t>
            </a:r>
            <a:r>
              <a:rPr lang="en-GB" sz="1600" u="sng" dirty="0"/>
              <a:t>70% power dissipated on the wire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0ACEDE6-01A5-7BD3-C834-C143A5327383}"/>
              </a:ext>
            </a:extLst>
          </p:cNvPr>
          <p:cNvSpPr txBox="1"/>
          <p:nvPr/>
        </p:nvSpPr>
        <p:spPr>
          <a:xfrm>
            <a:off x="3857975" y="3466092"/>
            <a:ext cx="160252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i="1" dirty="0">
                <a:solidFill>
                  <a:srgbClr val="000000"/>
                </a:solidFill>
              </a:rPr>
              <a:t>Up to 10 k</a:t>
            </a:r>
            <a:r>
              <a:rPr lang="el-GR" sz="1400" i="1" dirty="0">
                <a:solidFill>
                  <a:srgbClr val="000000"/>
                </a:solidFill>
              </a:rPr>
              <a:t>Ω</a:t>
            </a:r>
            <a:endParaRPr lang="en-GB" sz="1400" i="1" dirty="0">
              <a:solidFill>
                <a:srgbClr val="000000"/>
              </a:solidFill>
            </a:endParaRP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A7D397D4-A661-B3AE-0BC7-950663AC007D}"/>
              </a:ext>
            </a:extLst>
          </p:cNvPr>
          <p:cNvCxnSpPr/>
          <p:nvPr/>
        </p:nvCxnSpPr>
        <p:spPr>
          <a:xfrm flipV="1">
            <a:off x="3582761" y="3599315"/>
            <a:ext cx="227239" cy="356583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F285AE1E-D9BD-CE93-F799-4E30347E4779}"/>
              </a:ext>
            </a:extLst>
          </p:cNvPr>
          <p:cNvSpPr txBox="1"/>
          <p:nvPr/>
        </p:nvSpPr>
        <p:spPr>
          <a:xfrm>
            <a:off x="10166133" y="5997483"/>
            <a:ext cx="1738841" cy="40011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l"/>
            <a:r>
              <a:rPr lang="en-US" sz="1300" i="1" dirty="0">
                <a:solidFill>
                  <a:srgbClr val="6D2466"/>
                </a:solidFill>
                <a:ea typeface="Calibri Light"/>
                <a:cs typeface="Calibri Light"/>
                <a:hlinkClick r:id="rId9"/>
              </a:rPr>
              <a:t>*L. Sito, ABP meeting</a:t>
            </a:r>
            <a:endParaRPr lang="en-US" sz="1300" i="1" dirty="0">
              <a:solidFill>
                <a:srgbClr val="6D2466"/>
              </a:solidFill>
              <a:ea typeface="Calibri Light"/>
              <a:cs typeface="Calibri Light"/>
            </a:endParaRPr>
          </a:p>
          <a:p>
            <a:pPr algn="l"/>
            <a:r>
              <a:rPr lang="en-US" sz="1300" i="1" dirty="0">
                <a:solidFill>
                  <a:srgbClr val="6D2466"/>
                </a:solidFill>
                <a:ea typeface="Calibri Light" panose="020F0302020204030204" pitchFamily="34" charset="0"/>
                <a:cs typeface="Calibri Light" panose="020F0302020204030204" pitchFamily="34" charset="0"/>
                <a:hlinkClick r:id="rId10"/>
              </a:rPr>
              <a:t>*E. De La Fuente, IPP </a:t>
            </a:r>
            <a:endParaRPr lang="en-GB" sz="1300" i="1" dirty="0">
              <a:solidFill>
                <a:srgbClr val="6D2466"/>
              </a:solidFill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9C2B6A-62EA-2BBA-5BB7-B99738AC8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Antuono, M. Neroni 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ED41C1-D5CD-E703-A3CB-4DA1BF8D5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1FCEE-E28D-49E7-8934-D8DA7BE030D7}" type="slidenum">
              <a:rPr lang="en-GB" smtClean="0"/>
              <a:t>9</a:t>
            </a:fld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D6D9C6F-4A20-5888-77D6-03AE6A6C0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JAP workshop - Impedance modelling and equipment design</a:t>
            </a:r>
          </a:p>
        </p:txBody>
      </p:sp>
    </p:spTree>
    <p:extLst>
      <p:ext uri="{BB962C8B-B14F-4D97-AF65-F5344CB8AC3E}">
        <p14:creationId xmlns:p14="http://schemas.microsoft.com/office/powerpoint/2010/main" val="549996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7" grpId="0" animBg="1"/>
      <p:bldP spid="12" grpId="0" animBg="1"/>
      <p:bldP spid="9" grpId="0"/>
      <p:bldP spid="38" grpId="0"/>
      <p:bldP spid="41" grpId="0" animBg="1"/>
      <p:bldP spid="52" grpId="0"/>
      <p:bldP spid="57" grpId="0"/>
    </p:bldLst>
  </p:timing>
</p:sld>
</file>

<file path=ppt/theme/theme1.xml><?xml version="1.0" encoding="utf-8"?>
<a:theme xmlns:a="http://schemas.openxmlformats.org/drawingml/2006/main" name="1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ERN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" id="{2E8A7DEA-5741-408E-AF73-9F47F306AE00}" vid="{E133AB0C-A175-491E-9BF9-CABF655DB0F0}"/>
    </a:ext>
  </a:extLst>
</a:theme>
</file>

<file path=ppt/theme/theme4.xml><?xml version="1.0" encoding="utf-8"?>
<a:theme xmlns:a="http://schemas.openxmlformats.org/drawingml/2006/main" name="2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4.pptx" id="{DFBC6625-1CCB-9E43-8DAE-BEFAD74E24A0}" vid="{9CD4E85F-30DA-2443-B3AE-B766ED3BC725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NeroniMichela_RF-BRmeeting_20062024</Template>
  <TotalTime>0</TotalTime>
  <Words>4046</Words>
  <Application>Microsoft Office PowerPoint</Application>
  <PresentationFormat>Widescreen</PresentationFormat>
  <Paragraphs>612</Paragraphs>
  <Slides>41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41</vt:i4>
      </vt:variant>
    </vt:vector>
  </HeadingPairs>
  <TitlesOfParts>
    <vt:vector size="57" baseType="lpstr">
      <vt:lpstr>ADLaM Display</vt:lpstr>
      <vt:lpstr>Aptos</vt:lpstr>
      <vt:lpstr>Aptos Display</vt:lpstr>
      <vt:lpstr>Arial</vt:lpstr>
      <vt:lpstr>Calibri</vt:lpstr>
      <vt:lpstr>Calibri Light</vt:lpstr>
      <vt:lpstr>Cambria</vt:lpstr>
      <vt:lpstr>Cambria Math</vt:lpstr>
      <vt:lpstr>Garamond</vt:lpstr>
      <vt:lpstr>Segoe UI</vt:lpstr>
      <vt:lpstr>Source Sans Pro</vt:lpstr>
      <vt:lpstr>Wingdings</vt:lpstr>
      <vt:lpstr>1_Office Theme</vt:lpstr>
      <vt:lpstr>Office Theme</vt:lpstr>
      <vt:lpstr>CERN</vt:lpstr>
      <vt:lpstr>2_Office Theme</vt:lpstr>
      <vt:lpstr>Impedance modelling and equipment design</vt:lpstr>
      <vt:lpstr>Introduction </vt:lpstr>
      <vt:lpstr>Introduction</vt:lpstr>
      <vt:lpstr>Methodology</vt:lpstr>
      <vt:lpstr>Methodology</vt:lpstr>
      <vt:lpstr>Impedance studies in the CERN complex </vt:lpstr>
      <vt:lpstr>Impedance-related observations in the CERN complex in 2023/24 </vt:lpstr>
      <vt:lpstr>PowerPoint Presentation</vt:lpstr>
      <vt:lpstr>PowerPoint Presentation</vt:lpstr>
      <vt:lpstr>PowerPoint Presentation</vt:lpstr>
      <vt:lpstr>TDIS high temperature readings</vt:lpstr>
      <vt:lpstr>TDIS high temperature readings</vt:lpstr>
      <vt:lpstr>TDIS: 2023 Vs 2024</vt:lpstr>
      <vt:lpstr>TDIS : correlations with impedance studies</vt:lpstr>
      <vt:lpstr>TDIS in 2025 Run</vt:lpstr>
      <vt:lpstr>LHC vacuum module: impedance understanding</vt:lpstr>
      <vt:lpstr>LHC vacuum module: impedance understanding</vt:lpstr>
      <vt:lpstr>LHC vacuum module in 2024 Run</vt:lpstr>
      <vt:lpstr>LHC vacuum module in 2025 Run</vt:lpstr>
      <vt:lpstr>LHC vacuum module in 2025 Run</vt:lpstr>
      <vt:lpstr>LHC vacuum module in 2025 Run</vt:lpstr>
      <vt:lpstr>3.   LHC Impedance model update  </vt:lpstr>
      <vt:lpstr>PowerPoint Presentation</vt:lpstr>
      <vt:lpstr>Conclusions</vt:lpstr>
      <vt:lpstr>Conclusions</vt:lpstr>
      <vt:lpstr>Conclusions</vt:lpstr>
      <vt:lpstr>Thank you!  </vt:lpstr>
      <vt:lpstr>Backup </vt:lpstr>
      <vt:lpstr>PSB extraction kicker KFA14</vt:lpstr>
      <vt:lpstr>MKP-S kicker</vt:lpstr>
      <vt:lpstr>TCLD pressure spikes in the LHC </vt:lpstr>
      <vt:lpstr>Pressure spikes in E4R5 sector of LHC</vt:lpstr>
      <vt:lpstr>Vertical Scan In Between the Jaws (half Gap 6 mm)</vt:lpstr>
      <vt:lpstr>TDIS</vt:lpstr>
      <vt:lpstr>LHC crystal goniometers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chiara antuono</dc:creator>
  <cp:lastModifiedBy>chiara antuono</cp:lastModifiedBy>
  <cp:revision>604</cp:revision>
  <dcterms:created xsi:type="dcterms:W3CDTF">2024-10-31T10:06:02Z</dcterms:created>
  <dcterms:modified xsi:type="dcterms:W3CDTF">2024-12-11T06:54:25Z</dcterms:modified>
</cp:coreProperties>
</file>