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47" r:id="rId1"/>
    <p:sldMasterId id="2147483848" r:id="rId2"/>
    <p:sldMasterId id="2147483849" r:id="rId3"/>
    <p:sldMasterId id="2147483851" r:id="rId4"/>
    <p:sldMasterId id="2147483855" r:id="rId5"/>
    <p:sldMasterId id="2147483856" r:id="rId6"/>
  </p:sldMasterIdLst>
  <p:notesMasterIdLst>
    <p:notesMasterId r:id="rId40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07" r:id="rId28"/>
    <p:sldId id="278" r:id="rId29"/>
    <p:sldId id="279" r:id="rId30"/>
    <p:sldId id="266" r:id="rId31"/>
    <p:sldId id="281" r:id="rId32"/>
    <p:sldId id="284" r:id="rId33"/>
    <p:sldId id="309" r:id="rId34"/>
    <p:sldId id="294" r:id="rId35"/>
    <p:sldId id="296" r:id="rId36"/>
    <p:sldId id="298" r:id="rId37"/>
    <p:sldId id="300" r:id="rId38"/>
    <p:sldId id="308" r:id="rId39"/>
  </p:sldIdLst>
  <p:sldSz cx="9144000" cy="5143500" type="screen16x9"/>
  <p:notesSz cx="6858000" cy="9144000"/>
  <p:embeddedFontLst>
    <p:embeddedFont>
      <p:font typeface="Belleza" pitchFamily="2" charset="77"/>
      <p:regular r:id="rId41"/>
    </p:embeddedFont>
    <p:embeddedFont>
      <p:font typeface="Century Gothic" panose="020B0502020202020204" pitchFamily="3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548D54-B4DA-41AD-B373-0B1206BB2F67}">
  <a:tblStyle styleId="{CF548D54-B4DA-41AD-B373-0B1206BB2F6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82"/>
  </p:normalViewPr>
  <p:slideViewPr>
    <p:cSldViewPr snapToGrid="0">
      <p:cViewPr varScale="1">
        <p:scale>
          <a:sx n="159" d="100"/>
          <a:sy n="159" d="100"/>
        </p:scale>
        <p:origin x="52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font" Target="fonts/font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g311bd00af49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7" name="Google Shape;1287;g311bd00af49_2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g319fb9249b5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5" name="Google Shape;1455;g319fb9249b5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g319fb9249b5_0_4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4" name="Google Shape;1504;g319fb9249b5_0_4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Google Shape;1512;g3142793888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3" name="Google Shape;1513;g3142793888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g319fb9249b5_0_4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5" name="Google Shape;1555;g319fb9249b5_0_4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g319fb9249b5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4" name="Google Shape;1564;g319fb9249b5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g31c50ebf7d9_3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2" name="Google Shape;1582;g31c50ebf7d9_3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g319fb9249b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8" name="Google Shape;1598;g319fb9249b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g319fb9249b5_0_8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3" name="Google Shape;1613;g319fb9249b5_0_8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319fb9249b5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319fb9249b5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g319fb9249b5_0_7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1" name="Google Shape;1681;g319fb9249b5_0_7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" name="Google Shape;1293;g319be8d96f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4" name="Google Shape;1294;g319be8d96f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g31c50ebf7d9_3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8" name="Google Shape;1698;g31c50ebf7d9_3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6" name="Google Shape;1706;g319fb9249b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7" name="Google Shape;1707;g319fb9249b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7" name="Google Shape;2477;g319fb9249b5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8" name="Google Shape;2478;g319fb9249b5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" name="Google Shape;1714;g311bd00af49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5" name="Google Shape;1715;g311bd00af49_2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g311bd00af49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2" name="Google Shape;1722;g311bd00af49_2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g319fb9249b5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7" name="Google Shape;1477;g319fb9249b5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g31b57c95196_1_12:notes"/>
          <p:cNvSpPr txBox="1">
            <a:spLocks noGrp="1"/>
          </p:cNvSpPr>
          <p:nvPr>
            <p:ph type="body" idx="1"/>
          </p:nvPr>
        </p:nvSpPr>
        <p:spPr>
          <a:xfrm>
            <a:off x="685784" y="4343396"/>
            <a:ext cx="5486386" cy="4114791"/>
          </a:xfrm>
          <a:prstGeom prst="rect">
            <a:avLst/>
          </a:prstGeom>
        </p:spPr>
        <p:txBody>
          <a:bodyPr spcFirstLastPara="1" wrap="square" lIns="81350" tIns="81350" rIns="81350" bIns="813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1" name="Google Shape;1741;g31b57c95196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g31c1dd2be05_1_1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7" name="Google Shape;1807;g31c1dd2be05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Google Shape;2236;g319fb9249b5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7" name="Google Shape;2237;g319fb9249b5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4" name="Google Shape;2264;g2a46d44b069_1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5" name="Google Shape;2265;g2a46d44b069_1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Google Shape;1310;g319fb9249b5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1" name="Google Shape;1311;g319fb9249b5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0" name="Google Shape;2290;g2a46d44b069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1" name="Google Shape;2291;g2a46d44b069_1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7" name="Google Shape;2377;g2a46d44b069_3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8" name="Google Shape;2378;g2a46d44b069_3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319fb9249b5_0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319fb9249b5_0_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g319fb9249b5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0" name="Google Shape;1330;g319fb9249b5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g319fb9249b5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5" name="Google Shape;1355;g319fb9249b5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g319fb9249b5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5" name="Google Shape;1385;g319fb9249b5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g311bd00af4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4" name="Google Shape;1394;g311bd00af4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g319fb9249b5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5" name="Google Shape;1425;g319fb9249b5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>
            <a:spLocks noGrp="1"/>
          </p:cNvSpPr>
          <p:nvPr>
            <p:ph type="title"/>
          </p:nvPr>
        </p:nvSpPr>
        <p:spPr>
          <a:xfrm>
            <a:off x="457200" y="889146"/>
            <a:ext cx="32004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body" idx="1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2"/>
          </p:nvPr>
        </p:nvSpPr>
        <p:spPr>
          <a:xfrm>
            <a:off x="457200" y="1485900"/>
            <a:ext cx="7086600" cy="27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576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7344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5556732" y="1279282"/>
            <a:ext cx="3054000" cy="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4" name="Google Shape;114;p24"/>
          <p:cNvSpPr>
            <a:spLocks noGrp="1"/>
          </p:cNvSpPr>
          <p:nvPr>
            <p:ph type="pic" idx="2"/>
          </p:nvPr>
        </p:nvSpPr>
        <p:spPr>
          <a:xfrm>
            <a:off x="558797" y="601648"/>
            <a:ext cx="4759500" cy="35697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5" name="Google Shape;115;p24"/>
          <p:cNvSpPr txBox="1">
            <a:spLocks noGrp="1"/>
          </p:cNvSpPr>
          <p:nvPr>
            <p:ph type="body" idx="1"/>
          </p:nvPr>
        </p:nvSpPr>
        <p:spPr>
          <a:xfrm>
            <a:off x="5556734" y="2249074"/>
            <a:ext cx="3054000" cy="19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5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24" name="Google Shape;124;p26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 descr="LogoOutline.ai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31" name="Google Shape;131;p2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>
            <a:spLocks noGrp="1"/>
          </p:cNvSpPr>
          <p:nvPr>
            <p:ph type="ftr" idx="11"/>
          </p:nvPr>
        </p:nvSpPr>
        <p:spPr>
          <a:xfrm>
            <a:off x="3194370" y="4787910"/>
            <a:ext cx="492858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0"/>
          <p:cNvSpPr txBox="1">
            <a:spLocks noGrp="1"/>
          </p:cNvSpPr>
          <p:nvPr>
            <p:ph type="sldNum" idx="12"/>
          </p:nvPr>
        </p:nvSpPr>
        <p:spPr>
          <a:xfrm>
            <a:off x="8330580" y="4787910"/>
            <a:ext cx="51030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p30"/>
          <p:cNvSpPr txBox="1">
            <a:spLocks noGrp="1"/>
          </p:cNvSpPr>
          <p:nvPr>
            <p:ph type="dt" idx="10"/>
          </p:nvPr>
        </p:nvSpPr>
        <p:spPr>
          <a:xfrm>
            <a:off x="2613870" y="4783860"/>
            <a:ext cx="47277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2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2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7" name="Google Shape;157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5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9" name="Google Shape;169;p35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_edited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5"/>
          <p:cNvSpPr txBox="1"/>
          <p:nvPr/>
        </p:nvSpPr>
        <p:spPr>
          <a:xfrm>
            <a:off x="3455350" y="4462775"/>
            <a:ext cx="22743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accent1"/>
                </a:solidFill>
              </a:rPr>
              <a:t>JAPW 2024</a:t>
            </a:r>
            <a:endParaRPr sz="90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chemeClr val="accent1"/>
                </a:solidFill>
              </a:rPr>
              <a:t>FT Beams and Challenges for the Future</a:t>
            </a:r>
            <a:endParaRPr sz="900" u="sng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accent1"/>
                </a:solidFill>
              </a:rPr>
              <a:t>P. Arrutia</a:t>
            </a:r>
            <a:endParaRPr sz="90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accent1"/>
              </a:solidFill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48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1pPr>
            <a:lvl2pPr marL="914400" lvl="1" indent="-304800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2pPr>
            <a:lvl3pPr marL="1371600" lvl="2" indent="-30480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3pPr>
            <a:lvl4pPr marL="1828800" lvl="3" indent="-304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4pPr>
            <a:lvl5pPr marL="2286000" lvl="4" indent="-304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5pPr>
            <a:lvl6pPr marL="2743200" lvl="5" indent="-30480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-"/>
              <a:defRPr sz="1200">
                <a:solidFill>
                  <a:schemeClr val="accent1"/>
                </a:solidFill>
              </a:defRPr>
            </a:lvl6pPr>
            <a:lvl7pPr marL="3200400" lvl="6" indent="-30480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7pPr>
            <a:lvl8pPr marL="3657600" lvl="7" indent="-3048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▪"/>
              <a:defRPr sz="1200">
                <a:solidFill>
                  <a:schemeClr val="accent1"/>
                </a:solidFill>
              </a:defRPr>
            </a:lvl8pPr>
            <a:lvl9pPr marL="4114800" lvl="8" indent="-30480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•"/>
              <a:defRPr sz="1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6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7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7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8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38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9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39"/>
          <p:cNvSpPr txBox="1">
            <a:spLocks noGrp="1"/>
          </p:cNvSpPr>
          <p:nvPr>
            <p:ph type="dt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9"/>
          <p:cNvSpPr txBox="1">
            <a:spLocks noGrp="1"/>
          </p:cNvSpPr>
          <p:nvPr>
            <p:ph type="ftr" idx="11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sldNum" idx="12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4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40"/>
          <p:cNvSpPr txBox="1">
            <a:spLocks noGrp="1"/>
          </p:cNvSpPr>
          <p:nvPr>
            <p:ph type="body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40"/>
          <p:cNvSpPr txBox="1">
            <a:spLocks noGrp="1"/>
          </p:cNvSpPr>
          <p:nvPr>
            <p:ph type="dt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40"/>
          <p:cNvSpPr txBox="1">
            <a:spLocks noGrp="1"/>
          </p:cNvSpPr>
          <p:nvPr>
            <p:ph type="ftr" idx="11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40"/>
          <p:cNvSpPr txBox="1">
            <a:spLocks noGrp="1"/>
          </p:cNvSpPr>
          <p:nvPr>
            <p:ph type="sldNum" idx="12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1"/>
          <p:cNvSpPr txBox="1">
            <a:spLocks noGrp="1"/>
          </p:cNvSpPr>
          <p:nvPr>
            <p:ph type="dt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1"/>
          <p:cNvSpPr txBox="1">
            <a:spLocks noGrp="1"/>
          </p:cNvSpPr>
          <p:nvPr>
            <p:ph type="ftr" idx="11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41"/>
          <p:cNvSpPr txBox="1">
            <a:spLocks noGrp="1"/>
          </p:cNvSpPr>
          <p:nvPr>
            <p:ph type="sldNum" idx="12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4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57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8" name="Google Shape;348;p6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8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6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62"/>
          <p:cNvSpPr txBox="1">
            <a:spLocks noGrp="1"/>
          </p:cNvSpPr>
          <p:nvPr>
            <p:ph type="subTitle" idx="1"/>
          </p:nvPr>
        </p:nvSpPr>
        <p:spPr>
          <a:xfrm>
            <a:off x="305991" y="4275188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1" name="Google Shape;351;p6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6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371600" lvl="2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6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63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63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63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6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1" name="Google Shape;361;p64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64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64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7719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340"/>
              <a:buChar char="•"/>
              <a:defRPr/>
            </a:lvl2pPr>
            <a:lvl3pPr marL="1371600" lvl="2" indent="-35813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 Alt">
  <p:cSld name="Default Alt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65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5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65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9" name="Google Shape;369;p65"/>
          <p:cNvSpPr txBox="1">
            <a:spLocks noGrp="1"/>
          </p:cNvSpPr>
          <p:nvPr>
            <p:ph type="body" idx="1"/>
          </p:nvPr>
        </p:nvSpPr>
        <p:spPr>
          <a:xfrm>
            <a:off x="457201" y="934142"/>
            <a:ext cx="8226425" cy="3616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 sz="1800"/>
            </a:lvl2pPr>
            <a:lvl3pPr marL="1371600" lvl="2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Char char="•"/>
              <a:defRPr sz="1500"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 sz="1400"/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66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2" name="Google Shape;372;p6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66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66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66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67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67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79" name="Google Shape;379;p67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431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0" name="Google Shape;380;p67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81" name="Google Shape;381;p67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8860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67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67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67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8"/>
          <p:cNvSpPr/>
          <p:nvPr/>
        </p:nvSpPr>
        <p:spPr>
          <a:xfrm>
            <a:off x="305991" y="4647305"/>
            <a:ext cx="85320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23928" y="1683648"/>
            <a:ext cx="1296144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6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9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69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92" name="Google Shape;392;p69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3" name="Google Shape;393;p69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4" name="Google Shape;394;p69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 with logo">
  <p:cSld name="1_Title Slide with logo">
    <p:bg>
      <p:bgPr>
        <a:solidFill>
          <a:schemeClr val="lt1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7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57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7" name="Google Shape;397;p70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35796" y="568418"/>
            <a:ext cx="1492818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70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70"/>
          <p:cNvSpPr txBox="1">
            <a:spLocks noGrp="1"/>
          </p:cNvSpPr>
          <p:nvPr>
            <p:ph type="subTitle" idx="1"/>
          </p:nvPr>
        </p:nvSpPr>
        <p:spPr>
          <a:xfrm>
            <a:off x="305991" y="4275188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400" name="Google Shape;400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2599" y="162018"/>
            <a:ext cx="2247714" cy="224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300">
                <a:solidFill>
                  <a:srgbClr val="171717"/>
                </a:solidFill>
              </a:defRPr>
            </a:lvl1pPr>
            <a:lvl2pPr lvl="1">
              <a:buNone/>
              <a:defRPr sz="1300">
                <a:solidFill>
                  <a:srgbClr val="171717"/>
                </a:solidFill>
              </a:defRPr>
            </a:lvl2pPr>
            <a:lvl3pPr lvl="2">
              <a:buNone/>
              <a:defRPr sz="1300">
                <a:solidFill>
                  <a:srgbClr val="171717"/>
                </a:solidFill>
              </a:defRPr>
            </a:lvl3pPr>
            <a:lvl4pPr lvl="3">
              <a:buNone/>
              <a:defRPr sz="1300">
                <a:solidFill>
                  <a:srgbClr val="171717"/>
                </a:solidFill>
              </a:defRPr>
            </a:lvl4pPr>
            <a:lvl5pPr lvl="4">
              <a:buNone/>
              <a:defRPr sz="1300">
                <a:solidFill>
                  <a:srgbClr val="171717"/>
                </a:solidFill>
              </a:defRPr>
            </a:lvl5pPr>
            <a:lvl6pPr lvl="5">
              <a:buNone/>
              <a:defRPr sz="1300">
                <a:solidFill>
                  <a:srgbClr val="171717"/>
                </a:solidFill>
              </a:defRPr>
            </a:lvl6pPr>
            <a:lvl7pPr lvl="6">
              <a:buNone/>
              <a:defRPr sz="1300">
                <a:solidFill>
                  <a:srgbClr val="171717"/>
                </a:solidFill>
              </a:defRPr>
            </a:lvl7pPr>
            <a:lvl8pPr lvl="7">
              <a:buNone/>
              <a:defRPr sz="1300">
                <a:solidFill>
                  <a:srgbClr val="171717"/>
                </a:solidFill>
              </a:defRPr>
            </a:lvl8pPr>
            <a:lvl9pPr lvl="8">
              <a:buNone/>
              <a:defRPr sz="1300">
                <a:solidFill>
                  <a:srgbClr val="17171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7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71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71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6" name="Google Shape;406;p71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7" name="Google Shape;407;p71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19" cy="357068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72"/>
          <p:cNvSpPr>
            <a:spLocks noGrp="1"/>
          </p:cNvSpPr>
          <p:nvPr>
            <p:ph type="pic" idx="2"/>
          </p:nvPr>
        </p:nvSpPr>
        <p:spPr>
          <a:xfrm>
            <a:off x="0" y="-22485"/>
            <a:ext cx="9144000" cy="476369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10" name="Google Shape;410;p72"/>
          <p:cNvSpPr txBox="1">
            <a:spLocks noGrp="1"/>
          </p:cNvSpPr>
          <p:nvPr>
            <p:ph type="body" idx="1"/>
          </p:nvPr>
        </p:nvSpPr>
        <p:spPr>
          <a:xfrm>
            <a:off x="6056709" y="-39349"/>
            <a:ext cx="3087290" cy="477811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1" name="Google Shape;411;p72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72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3" name="Google Shape;413;p72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7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6" name="Google Shape;416;p73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7" name="Google Shape;417;p73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8860" cy="345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8" name="Google Shape;418;p73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9" name="Google Shape;419;p73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0" name="Google Shape;420;p73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74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p74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4" name="Google Shape;424;p74"/>
          <p:cNvSpPr>
            <a:spLocks noGrp="1"/>
          </p:cNvSpPr>
          <p:nvPr>
            <p:ph type="pic" idx="2"/>
          </p:nvPr>
        </p:nvSpPr>
        <p:spPr>
          <a:xfrm>
            <a:off x="4625578" y="0"/>
            <a:ext cx="4518422" cy="473849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25" name="Google Shape;425;p74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6" name="Google Shape;426;p74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7" name="Google Shape;427;p74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5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0" name="Google Shape;430;p75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1" name="Google Shape;431;p75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5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3" name="Google Shape;433;p75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4" name="Google Shape;434;p75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35" name="Google Shape;435;p75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76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76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278130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9" name="Google Shape;439;p76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76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76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2" name="Google Shape;442;p76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43" name="Google Shape;443;p76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44" name="Google Shape;444;p76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45" name="Google Shape;445;p76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7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8" name="Google Shape;448;p77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49" name="Google Shape;449;p77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0" name="Google Shape;450;p77"/>
          <p:cNvSpPr>
            <a:spLocks noGrp="1"/>
          </p:cNvSpPr>
          <p:nvPr>
            <p:ph type="pic" idx="3"/>
          </p:nvPr>
        </p:nvSpPr>
        <p:spPr>
          <a:xfrm>
            <a:off x="305991" y="181570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51" name="Google Shape;451;p77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52" name="Google Shape;452;p77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77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4" name="Google Shape;454;p77"/>
          <p:cNvSpPr>
            <a:spLocks noGrp="1"/>
          </p:cNvSpPr>
          <p:nvPr>
            <p:ph type="pic" idx="4"/>
          </p:nvPr>
        </p:nvSpPr>
        <p:spPr>
          <a:xfrm>
            <a:off x="4629150" y="181570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78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78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8" name="Google Shape;458;p78"/>
          <p:cNvSpPr txBox="1">
            <a:spLocks noGrp="1"/>
          </p:cNvSpPr>
          <p:nvPr>
            <p:ph type="body" idx="2"/>
          </p:nvPr>
        </p:nvSpPr>
        <p:spPr>
          <a:xfrm>
            <a:off x="6056709" y="1203725"/>
            <a:ext cx="278489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9" name="Google Shape;459;p78"/>
          <p:cNvSpPr>
            <a:spLocks noGrp="1"/>
          </p:cNvSpPr>
          <p:nvPr>
            <p:ph type="pic" idx="3"/>
          </p:nvPr>
        </p:nvSpPr>
        <p:spPr>
          <a:xfrm>
            <a:off x="305992" y="1815704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60" name="Google Shape;460;p78"/>
          <p:cNvSpPr>
            <a:spLocks noGrp="1"/>
          </p:cNvSpPr>
          <p:nvPr>
            <p:ph type="pic" idx="4"/>
          </p:nvPr>
        </p:nvSpPr>
        <p:spPr>
          <a:xfrm>
            <a:off x="6056710" y="1812131"/>
            <a:ext cx="278489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61" name="Google Shape;461;p78"/>
          <p:cNvSpPr txBox="1">
            <a:spLocks noGrp="1"/>
          </p:cNvSpPr>
          <p:nvPr>
            <p:ph type="body" idx="5"/>
          </p:nvPr>
        </p:nvSpPr>
        <p:spPr>
          <a:xfrm>
            <a:off x="3190385" y="1200920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62" name="Google Shape;462;p78"/>
          <p:cNvSpPr>
            <a:spLocks noGrp="1"/>
          </p:cNvSpPr>
          <p:nvPr>
            <p:ph type="pic" idx="6"/>
          </p:nvPr>
        </p:nvSpPr>
        <p:spPr>
          <a:xfrm>
            <a:off x="3190386" y="1822427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63" name="Google Shape;463;p78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4" name="Google Shape;464;p78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5" name="Google Shape;465;p78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79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79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18" cy="192293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69" name="Google Shape;469;p79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70" name="Google Shape;470;p79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153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71" name="Google Shape;471;p79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79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79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74" name="Google Shape;474;p79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349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80"/>
          <p:cNvSpPr txBox="1">
            <a:spLocks noGrp="1"/>
          </p:cNvSpPr>
          <p:nvPr>
            <p:ph type="title"/>
          </p:nvPr>
        </p:nvSpPr>
        <p:spPr>
          <a:xfrm>
            <a:off x="305990" y="1282304"/>
            <a:ext cx="8532019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80"/>
          <p:cNvSpPr txBox="1">
            <a:spLocks noGrp="1"/>
          </p:cNvSpPr>
          <p:nvPr>
            <p:ph type="body" idx="1"/>
          </p:nvPr>
        </p:nvSpPr>
        <p:spPr>
          <a:xfrm>
            <a:off x="305990" y="3442097"/>
            <a:ext cx="853202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478" name="Google Shape;478;p80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80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0" name="Google Shape;480;p80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81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81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81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Google Shape;792;p131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1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132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96" name="Google Shape;796;p132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7" name="Google Shape;797;p1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133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0" name="Google Shape;800;p133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1" name="Google Shape;801;p133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2" name="Google Shape;802;p13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3" name="Google Shape;803;p133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3959440" y="1940784"/>
            <a:ext cx="1221946" cy="126193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13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6" name="Google Shape;806;p134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7" name="Google Shape;807;p134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8" name="Google Shape;808;p134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9" name="Google Shape;809;p13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1" name="Google Shape;811;p135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p135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3" name="Google Shape;813;p1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1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6" name="Google Shape;816;p13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7" name="Google Shape;817;p136"/>
          <p:cNvSpPr txBox="1">
            <a:spLocks noGrp="1"/>
          </p:cNvSpPr>
          <p:nvPr>
            <p:ph type="body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8" name="Google Shape;818;p136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9" name="Google Shape;819;p136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0" name="Google Shape;820;p136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137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23" name="Google Shape;823;p137"/>
          <p:cNvSpPr txBox="1">
            <a:spLocks noGrp="1"/>
          </p:cNvSpPr>
          <p:nvPr>
            <p:ph type="body" idx="1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4" name="Google Shape;824;p137"/>
          <p:cNvSpPr txBox="1">
            <a:spLocks noGrp="1"/>
          </p:cNvSpPr>
          <p:nvPr>
            <p:ph type="body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5" name="Google Shape;825;p137"/>
          <p:cNvSpPr txBox="1">
            <a:spLocks noGrp="1"/>
          </p:cNvSpPr>
          <p:nvPr>
            <p:ph type="body" idx="3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6" name="Google Shape;826;p137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7" name="Google Shape;827;p137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8" name="Google Shape;828;p13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38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1" name="Google Shape;831;p138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2" name="Google Shape;832;p13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39"/>
          <p:cNvSpPr txBox="1"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35" name="Google Shape;835;p139"/>
          <p:cNvSpPr txBox="1">
            <a:spLocks noGrp="1"/>
          </p:cNvSpPr>
          <p:nvPr>
            <p:ph type="body" idx="1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6" name="Google Shape;836;p139"/>
          <p:cNvSpPr txBox="1">
            <a:spLocks noGrp="1"/>
          </p:cNvSpPr>
          <p:nvPr>
            <p:ph type="body" idx="2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576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7344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7" name="Google Shape;837;p139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8" name="Google Shape;838;p139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9" name="Google Shape;839;p13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40"/>
          <p:cNvSpPr txBox="1"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2" name="Google Shape;842;p140"/>
          <p:cNvSpPr>
            <a:spLocks noGrp="1"/>
          </p:cNvSpPr>
          <p:nvPr>
            <p:ph type="pic" idx="2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843" name="Google Shape;843;p140"/>
          <p:cNvSpPr txBox="1">
            <a:spLocks noGrp="1"/>
          </p:cNvSpPr>
          <p:nvPr>
            <p:ph type="body" idx="1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4" name="Google Shape;844;p14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5" name="Google Shape;845;p14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6" name="Google Shape;846;p14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141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849" name="Google Shape;849;p141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850" name="Google Shape;850;p1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142" descr="LogoOutline.ai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1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143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856" name="Google Shape;856;p14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1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45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8" name="Google Shape;868;p145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9" name="Google Shape;869;p145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0" name="Google Shape;870;p14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1" name="Google Shape;871;p145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14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8" name="Google Shape;888;p14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9" name="Google Shape;889;p149"/>
          <p:cNvSpPr txBox="1">
            <a:spLocks noGrp="1"/>
          </p:cNvSpPr>
          <p:nvPr>
            <p:ph type="body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0" name="Google Shape;890;p149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1" name="Google Shape;891;p149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2" name="Google Shape;892;p14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150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5" name="Google Shape;895;p150"/>
          <p:cNvSpPr txBox="1">
            <a:spLocks noGrp="1"/>
          </p:cNvSpPr>
          <p:nvPr>
            <p:ph type="body" idx="1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6" name="Google Shape;896;p150"/>
          <p:cNvSpPr txBox="1">
            <a:spLocks noGrp="1"/>
          </p:cNvSpPr>
          <p:nvPr>
            <p:ph type="body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7" name="Google Shape;897;p150"/>
          <p:cNvSpPr txBox="1">
            <a:spLocks noGrp="1"/>
          </p:cNvSpPr>
          <p:nvPr>
            <p:ph type="body" idx="3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8" name="Google Shape;898;p15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9" name="Google Shape;899;p15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0" name="Google Shape;900;p15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151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3" name="Google Shape;903;p151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4" name="Google Shape;904;p15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52"/>
          <p:cNvSpPr txBox="1"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7" name="Google Shape;907;p152"/>
          <p:cNvSpPr txBox="1">
            <a:spLocks noGrp="1"/>
          </p:cNvSpPr>
          <p:nvPr>
            <p:ph type="body" idx="1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8" name="Google Shape;908;p152"/>
          <p:cNvSpPr txBox="1">
            <a:spLocks noGrp="1"/>
          </p:cNvSpPr>
          <p:nvPr>
            <p:ph type="body" idx="2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576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7344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9" name="Google Shape;909;p152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0" name="Google Shape;910;p152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1" name="Google Shape;911;p15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153"/>
          <p:cNvSpPr txBox="1"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14" name="Google Shape;914;p153"/>
          <p:cNvSpPr>
            <a:spLocks noGrp="1"/>
          </p:cNvSpPr>
          <p:nvPr>
            <p:ph type="pic" idx="2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915" name="Google Shape;915;p153"/>
          <p:cNvSpPr txBox="1">
            <a:spLocks noGrp="1"/>
          </p:cNvSpPr>
          <p:nvPr>
            <p:ph type="body" idx="1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6" name="Google Shape;916;p153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7" name="Google Shape;917;p153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8" name="Google Shape;918;p15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" name="Google Shape;920;p15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921" name="Google Shape;921;p15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155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924" name="Google Shape;924;p155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925" name="Google Shape;925;p15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56" descr="LogoOutline.ai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15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157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931" name="Google Shape;931;p157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932" name="Google Shape;932;p15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2"/>
          </p:nvPr>
        </p:nvSpPr>
        <p:spPr>
          <a:xfrm>
            <a:off x="4267200" y="1200150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8229600" cy="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455613" y="3826475"/>
            <a:ext cx="82311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2"/>
          </p:nvPr>
        </p:nvSpPr>
        <p:spPr>
          <a:xfrm>
            <a:off x="457200" y="952333"/>
            <a:ext cx="4040100" cy="27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body" idx="3"/>
          </p:nvPr>
        </p:nvSpPr>
        <p:spPr>
          <a:xfrm>
            <a:off x="4645026" y="952333"/>
            <a:ext cx="4041900" cy="27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bande-01.eps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7" name="Google Shape;57;p13" descr="bande-01.eps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Google Shape;134;p29"/>
          <p:cNvCxnSpPr/>
          <p:nvPr/>
        </p:nvCxnSpPr>
        <p:spPr>
          <a:xfrm>
            <a:off x="305910" y="4699890"/>
            <a:ext cx="8532540" cy="540"/>
          </a:xfrm>
          <a:prstGeom prst="straightConnector1">
            <a:avLst/>
          </a:prstGeom>
          <a:noFill/>
          <a:ln w="9525" cap="flat" cmpd="sng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5" name="Google Shape;135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10" y="4773330"/>
            <a:ext cx="370980" cy="29484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9"/>
          <p:cNvSpPr txBox="1">
            <a:spLocks noGrp="1"/>
          </p:cNvSpPr>
          <p:nvPr>
            <p:ph type="ftr" idx="11"/>
          </p:nvPr>
        </p:nvSpPr>
        <p:spPr>
          <a:xfrm>
            <a:off x="3194370" y="4787910"/>
            <a:ext cx="492858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29"/>
          <p:cNvSpPr txBox="1">
            <a:spLocks noGrp="1"/>
          </p:cNvSpPr>
          <p:nvPr>
            <p:ph type="sldNum" idx="12"/>
          </p:nvPr>
        </p:nvSpPr>
        <p:spPr>
          <a:xfrm>
            <a:off x="8330580" y="4787910"/>
            <a:ext cx="51030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29"/>
          <p:cNvSpPr txBox="1">
            <a:spLocks noGrp="1"/>
          </p:cNvSpPr>
          <p:nvPr>
            <p:ph type="dt" idx="10"/>
          </p:nvPr>
        </p:nvSpPr>
        <p:spPr>
          <a:xfrm>
            <a:off x="2613870" y="4783860"/>
            <a:ext cx="47277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imes New Roman"/>
              <a:buNone/>
              <a:defRPr sz="11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9" name="Google Shape;139;p29"/>
          <p:cNvSpPr txBox="1">
            <a:spLocks noGrp="1"/>
          </p:cNvSpPr>
          <p:nvPr>
            <p:ph type="title"/>
          </p:nvPr>
        </p:nvSpPr>
        <p:spPr>
          <a:xfrm>
            <a:off x="457110" y="205200"/>
            <a:ext cx="822933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140" name="Google Shape;140;p29"/>
          <p:cNvSpPr txBox="1">
            <a:spLocks noGrp="1"/>
          </p:cNvSpPr>
          <p:nvPr>
            <p:ph type="body" idx="1"/>
          </p:nvPr>
        </p:nvSpPr>
        <p:spPr>
          <a:xfrm>
            <a:off x="457110" y="1203390"/>
            <a:ext cx="822933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31" descr="bande-01.eps"/>
          <p:cNvPicPr preferRelativeResize="0"/>
          <p:nvPr/>
        </p:nvPicPr>
        <p:blipFill rotWithShape="1">
          <a:blip r:embed="rId12">
            <a:alphaModFix/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31" descr="bande-01.eps"/>
          <p:cNvPicPr preferRelativeResize="0"/>
          <p:nvPr/>
        </p:nvPicPr>
        <p:blipFill rotWithShape="1">
          <a:blip r:embed="rId13">
            <a:alphaModFix/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1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9" name="Google Shape;149;p31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Google Shape;150;p31"/>
          <p:cNvSpPr txBox="1">
            <a:spLocks noGrp="1"/>
          </p:cNvSpPr>
          <p:nvPr>
            <p:ph type="dt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1" name="Google Shape;151;p31"/>
          <p:cNvSpPr txBox="1">
            <a:spLocks noGrp="1"/>
          </p:cNvSpPr>
          <p:nvPr>
            <p:ph type="ftr" idx="11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Google Shape;152;p31"/>
          <p:cNvSpPr txBox="1">
            <a:spLocks noGrp="1"/>
          </p:cNvSpPr>
          <p:nvPr>
            <p:ph type="sldNum" idx="12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3" name="Google Shape;153;p31" descr="bande-01.eps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6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pic>
        <p:nvPicPr>
          <p:cNvPr id="340" name="Google Shape;340;p61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0" y="4749300"/>
            <a:ext cx="914400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6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2" name="Google Shape;342;p61"/>
          <p:cNvSpPr txBox="1">
            <a:spLocks noGrp="1"/>
          </p:cNvSpPr>
          <p:nvPr>
            <p:ph type="dt" idx="10"/>
          </p:nvPr>
        </p:nvSpPr>
        <p:spPr>
          <a:xfrm>
            <a:off x="2436395" y="4806000"/>
            <a:ext cx="65089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3" name="Google Shape;343;p61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4" name="Google Shape;344;p61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45" name="Google Shape;345;p61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1493658" y="4693854"/>
            <a:ext cx="510941" cy="51094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4" name="Google Shape;784;p130" descr="bande-01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Google Shape;785;p130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6" name="Google Shape;786;p130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7" name="Google Shape;787;p13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8" name="Google Shape;788;p13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9" name="Google Shape;789;p13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90" name="Google Shape;790;p130" descr="bande-01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9" name="Google Shape;859;p144" descr="bande-01.eps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14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1" name="Google Shape;861;p144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2" name="Google Shape;862;p144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3" name="Google Shape;863;p144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4" name="Google Shape;864;p14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65" name="Google Shape;865;p144" descr="bande-01.eps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81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2666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83227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5258/" TargetMode="Externa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85895/files/document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indico.cern.ch/event/1475258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48908" TargetMode="External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681995/files/LLBNO-CDR_Book.pdf" TargetMode="External"/><Relationship Id="rId5" Type="http://schemas.openxmlformats.org/officeDocument/2006/relationships/image" Target="../media/image42.png"/><Relationship Id="rId4" Type="http://schemas.openxmlformats.org/officeDocument/2006/relationships/hyperlink" Target="https://cds.cern.ch/record/2878604/files/SPSC-P-369.pd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49260" TargetMode="External"/><Relationship Id="rId3" Type="http://schemas.openxmlformats.org/officeDocument/2006/relationships/hyperlink" Target="https://indico.cern.ch/event/1424820/" TargetMode="External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hyperlink" Target="https://indico.cern.ch/event/1339052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2371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8702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bpt.web.cern.ch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dimd.web.cern.ch/2DjlMqkCQ3uI1X-RiXJkKw?both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2666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5pkJd" TargetMode="External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4.png"/><Relationship Id="rId5" Type="http://schemas.openxmlformats.org/officeDocument/2006/relationships/image" Target="../media/image50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0.xml"/><Relationship Id="rId5" Type="http://schemas.openxmlformats.org/officeDocument/2006/relationships/hyperlink" Target="https://cds.cern.ch/record/2668989" TargetMode="External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45.png"/><Relationship Id="rId5" Type="http://schemas.openxmlformats.org/officeDocument/2006/relationships/hyperlink" Target="https://indico.gsi.de/event/18184/contributions/76312/" TargetMode="External"/><Relationship Id="rId4" Type="http://schemas.openxmlformats.org/officeDocument/2006/relationships/hyperlink" Target="https://indico.cern.ch/event/1405858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8006/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indico.cern.ch/event/1436724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indico.cern.ch/event/1383227/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indico.cern.ch/event/1365197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0706/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s://indico.cern.ch/event/1452666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214"/>
          <p:cNvSpPr txBox="1">
            <a:spLocks noGrp="1"/>
          </p:cNvSpPr>
          <p:nvPr>
            <p:ph type="ctrTitle"/>
          </p:nvPr>
        </p:nvSpPr>
        <p:spPr>
          <a:xfrm>
            <a:off x="311708" y="5159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500"/>
              <a:t>Fixed Target Beams &amp; Challenges for the Future</a:t>
            </a:r>
            <a:endParaRPr sz="45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2400"/>
              <a:t>Beam dynamics modelling ← → Operation</a:t>
            </a:r>
            <a:endParaRPr sz="2400"/>
          </a:p>
        </p:txBody>
      </p:sp>
      <p:sp>
        <p:nvSpPr>
          <p:cNvPr id="1290" name="Google Shape;1290;p214"/>
          <p:cNvSpPr txBox="1">
            <a:spLocks noGrp="1"/>
          </p:cNvSpPr>
          <p:nvPr>
            <p:ph type="subTitle" idx="1"/>
          </p:nvPr>
        </p:nvSpPr>
        <p:spPr>
          <a:xfrm>
            <a:off x="311700" y="2757925"/>
            <a:ext cx="8520600" cy="16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300" dirty="0"/>
              <a:t>P. </a:t>
            </a:r>
            <a:r>
              <a:rPr lang="en-GB" sz="1300" dirty="0" err="1"/>
              <a:t>Arrutia</a:t>
            </a:r>
            <a:r>
              <a:rPr lang="en-GB" sz="1300" dirty="0"/>
              <a:t> </a:t>
            </a:r>
            <a:endParaRPr sz="1300" dirty="0"/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300" dirty="0"/>
              <a:t>with contributions from S. Albright, M. </a:t>
            </a:r>
            <a:r>
              <a:rPr lang="en-GB" sz="1300" dirty="0" err="1"/>
              <a:t>Algelly</a:t>
            </a:r>
            <a:r>
              <a:rPr lang="en-GB" sz="1300" dirty="0"/>
              <a:t>, C. </a:t>
            </a:r>
            <a:r>
              <a:rPr lang="en-GB" sz="1300" dirty="0" err="1"/>
              <a:t>Antuono</a:t>
            </a:r>
            <a:r>
              <a:rPr lang="en-GB" sz="1300" dirty="0"/>
              <a:t>, F. </a:t>
            </a:r>
            <a:r>
              <a:rPr lang="en-GB" sz="1300" dirty="0" err="1"/>
              <a:t>Asvesta</a:t>
            </a:r>
            <a:r>
              <a:rPr lang="en-GB" sz="1300" dirty="0"/>
              <a:t>, D. Banerjee, M. </a:t>
            </a:r>
            <a:r>
              <a:rPr lang="en-GB" sz="1300" dirty="0" err="1"/>
              <a:t>Calviani</a:t>
            </a:r>
            <a:r>
              <a:rPr lang="en-GB" sz="1300" dirty="0"/>
              <a:t>, H. </a:t>
            </a:r>
            <a:r>
              <a:rPr lang="en-GB" sz="1300" dirty="0" err="1"/>
              <a:t>Damerau</a:t>
            </a:r>
            <a:r>
              <a:rPr lang="en-GB" sz="1300" dirty="0"/>
              <a:t>, G. P. Di Giovanni, Y. </a:t>
            </a:r>
            <a:r>
              <a:rPr lang="en-GB" sz="1300" dirty="0" err="1"/>
              <a:t>Dutheil</a:t>
            </a:r>
            <a:r>
              <a:rPr lang="en-GB" sz="1300" dirty="0"/>
              <a:t>, L. </a:t>
            </a:r>
            <a:r>
              <a:rPr lang="en-GB" sz="1300" dirty="0" err="1"/>
              <a:t>Dyks</a:t>
            </a:r>
            <a:r>
              <a:rPr lang="en-GB" sz="1300" dirty="0"/>
              <a:t>, M. Fraser, A. </a:t>
            </a:r>
            <a:r>
              <a:rPr lang="en-GB" sz="1300" dirty="0" err="1"/>
              <a:t>Gorn</a:t>
            </a:r>
            <a:r>
              <a:rPr lang="en-GB" sz="1300" dirty="0"/>
              <a:t>, A. </a:t>
            </a:r>
            <a:r>
              <a:rPr lang="en-GB" sz="1300" dirty="0" err="1"/>
              <a:t>Huschauer</a:t>
            </a:r>
            <a:r>
              <a:rPr lang="en-GB" sz="1300" dirty="0"/>
              <a:t>, L. Le, B. </a:t>
            </a:r>
            <a:r>
              <a:rPr lang="en-GB" sz="1300" dirty="0" err="1"/>
              <a:t>Mikulec</a:t>
            </a:r>
            <a:r>
              <a:rPr lang="en-GB" sz="1300" dirty="0"/>
              <a:t>, T. </a:t>
            </a:r>
            <a:r>
              <a:rPr lang="en-GB" sz="1300" dirty="0" err="1"/>
              <a:t>Prebibaj</a:t>
            </a:r>
            <a:r>
              <a:rPr lang="en-GB" sz="1300" dirty="0"/>
              <a:t>, S. </a:t>
            </a:r>
            <a:r>
              <a:rPr lang="en-GB" sz="1300" dirty="0" err="1"/>
              <a:t>Rothe</a:t>
            </a:r>
            <a:r>
              <a:rPr lang="en-GB" sz="1300" dirty="0"/>
              <a:t>,  F. </a:t>
            </a:r>
            <a:r>
              <a:rPr lang="en-GB" sz="1300" dirty="0" err="1"/>
              <a:t>Velotti</a:t>
            </a:r>
            <a:r>
              <a:rPr lang="en-GB" sz="1300" dirty="0"/>
              <a:t>, Q. </a:t>
            </a:r>
            <a:r>
              <a:rPr lang="en-GB" sz="1300" dirty="0" err="1"/>
              <a:t>Vuillemin</a:t>
            </a:r>
            <a:r>
              <a:rPr lang="en-GB" sz="1600" dirty="0"/>
              <a:t> </a:t>
            </a:r>
            <a:endParaRPr sz="1600" dirty="0"/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u="sng" dirty="0">
                <a:solidFill>
                  <a:schemeClr val="hlink"/>
                </a:solidFill>
                <a:hlinkClick r:id="rId3"/>
              </a:rPr>
              <a:t>JAPW 2024</a:t>
            </a:r>
            <a:r>
              <a:rPr lang="en-GB" sz="1500" dirty="0"/>
              <a:t> (15’ + 10’)</a:t>
            </a:r>
            <a:endParaRPr sz="1500" dirty="0"/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dirty="0"/>
              <a:t>11/12/2024 </a:t>
            </a:r>
            <a:endParaRPr sz="1500" dirty="0"/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endParaRPr sz="1500" dirty="0"/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endParaRPr sz="1500" dirty="0"/>
          </a:p>
        </p:txBody>
      </p:sp>
      <p:sp>
        <p:nvSpPr>
          <p:cNvPr id="1291" name="Google Shape;1291;p2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22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High-flux TOF @ PS: Losses</a:t>
            </a:r>
            <a:endParaRPr/>
          </a:p>
        </p:txBody>
      </p:sp>
      <p:sp>
        <p:nvSpPr>
          <p:cNvPr id="1458" name="Google Shape;1458;p223"/>
          <p:cNvSpPr txBox="1">
            <a:spLocks noGrp="1"/>
          </p:cNvSpPr>
          <p:nvPr>
            <p:ph type="body" idx="1"/>
          </p:nvPr>
        </p:nvSpPr>
        <p:spPr>
          <a:xfrm>
            <a:off x="457200" y="880425"/>
            <a:ext cx="4857600" cy="1174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b="1"/>
              <a:t>Transmission and norm. losses kept under control</a:t>
            </a:r>
            <a:r>
              <a:rPr lang="en-GB" sz="1200"/>
              <a:t>. Ongoing:</a:t>
            </a:r>
            <a:endParaRPr sz="1200"/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Interlock update to use brightness instead of beam size just upstream of target (remains a software interlock*).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Assessment of required RP cooldown time in case of equipment failure requiring intervention in FTN.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459" name="Google Shape;1459;p223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20301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800" dirty="0"/>
              <a:t>[1] A. </a:t>
            </a:r>
            <a:r>
              <a:rPr lang="en-GB" sz="800" dirty="0" err="1"/>
              <a:t>Huschauer</a:t>
            </a:r>
            <a:r>
              <a:rPr lang="en-GB" sz="800" dirty="0"/>
              <a:t>, Y. </a:t>
            </a:r>
            <a:r>
              <a:rPr lang="en-GB" sz="800" dirty="0" err="1"/>
              <a:t>Dutheil</a:t>
            </a:r>
            <a:r>
              <a:rPr lang="en-GB" sz="800" dirty="0"/>
              <a:t>, </a:t>
            </a:r>
            <a:r>
              <a:rPr lang="en-GB" sz="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sz="800" dirty="0"/>
          </a:p>
        </p:txBody>
      </p:sp>
      <p:grpSp>
        <p:nvGrpSpPr>
          <p:cNvPr id="1460" name="Google Shape;1460;p223"/>
          <p:cNvGrpSpPr/>
          <p:nvPr/>
        </p:nvGrpSpPr>
        <p:grpSpPr>
          <a:xfrm>
            <a:off x="998579" y="2277620"/>
            <a:ext cx="3525818" cy="2155742"/>
            <a:chOff x="934525" y="1759450"/>
            <a:chExt cx="2555126" cy="1615151"/>
          </a:xfrm>
        </p:grpSpPr>
        <p:pic>
          <p:nvPicPr>
            <p:cNvPr id="1461" name="Google Shape;1461;p223"/>
            <p:cNvPicPr preferRelativeResize="0"/>
            <p:nvPr/>
          </p:nvPicPr>
          <p:blipFill rotWithShape="1">
            <a:blip r:embed="rId4">
              <a:alphaModFix/>
            </a:blip>
            <a:srcRect b="60292"/>
            <a:stretch/>
          </p:blipFill>
          <p:spPr>
            <a:xfrm>
              <a:off x="934525" y="1759450"/>
              <a:ext cx="2555126" cy="1054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2" name="Google Shape;1462;p223"/>
            <p:cNvPicPr preferRelativeResize="0"/>
            <p:nvPr/>
          </p:nvPicPr>
          <p:blipFill rotWithShape="1">
            <a:blip r:embed="rId4">
              <a:alphaModFix/>
            </a:blip>
            <a:srcRect t="78884"/>
            <a:stretch/>
          </p:blipFill>
          <p:spPr>
            <a:xfrm>
              <a:off x="934525" y="2813876"/>
              <a:ext cx="2555126" cy="56072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463" name="Google Shape;1463;p223"/>
          <p:cNvCxnSpPr/>
          <p:nvPr/>
        </p:nvCxnSpPr>
        <p:spPr>
          <a:xfrm flipH="1">
            <a:off x="1111275" y="2256325"/>
            <a:ext cx="3224700" cy="10800"/>
          </a:xfrm>
          <a:prstGeom prst="straightConnector1">
            <a:avLst/>
          </a:prstGeom>
          <a:noFill/>
          <a:ln w="19050" cap="flat" cmpd="sng">
            <a:solidFill>
              <a:srgbClr val="16161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464" name="Google Shape;1464;p223"/>
          <p:cNvSpPr txBox="1"/>
          <p:nvPr/>
        </p:nvSpPr>
        <p:spPr>
          <a:xfrm>
            <a:off x="562050" y="2279900"/>
            <a:ext cx="706800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161616"/>
                </a:solidFill>
              </a:rPr>
              <a:t>Target limit</a:t>
            </a:r>
            <a:endParaRPr sz="1200">
              <a:solidFill>
                <a:srgbClr val="161616"/>
              </a:solidFill>
            </a:endParaRPr>
          </a:p>
        </p:txBody>
      </p:sp>
      <p:sp>
        <p:nvSpPr>
          <p:cNvPr id="1465" name="Google Shape;1465;p223"/>
          <p:cNvSpPr txBox="1"/>
          <p:nvPr/>
        </p:nvSpPr>
        <p:spPr>
          <a:xfrm>
            <a:off x="601425" y="2083625"/>
            <a:ext cx="70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61616"/>
                </a:solidFill>
              </a:rPr>
              <a:t>1000</a:t>
            </a:r>
            <a:endParaRPr sz="1300">
              <a:solidFill>
                <a:srgbClr val="161616"/>
              </a:solidFill>
            </a:endParaRPr>
          </a:p>
        </p:txBody>
      </p:sp>
      <p:grpSp>
        <p:nvGrpSpPr>
          <p:cNvPr id="1466" name="Google Shape;1466;p223"/>
          <p:cNvGrpSpPr/>
          <p:nvPr/>
        </p:nvGrpSpPr>
        <p:grpSpPr>
          <a:xfrm>
            <a:off x="5389989" y="795051"/>
            <a:ext cx="3679573" cy="3619906"/>
            <a:chOff x="5390100" y="650097"/>
            <a:chExt cx="3753900" cy="3764853"/>
          </a:xfrm>
        </p:grpSpPr>
        <p:pic>
          <p:nvPicPr>
            <p:cNvPr id="1467" name="Google Shape;1467;p22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390100" y="650097"/>
              <a:ext cx="3753900" cy="376485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68" name="Google Shape;1468;p223"/>
            <p:cNvCxnSpPr/>
            <p:nvPr/>
          </p:nvCxnSpPr>
          <p:spPr>
            <a:xfrm>
              <a:off x="7877550" y="1541750"/>
              <a:ext cx="400500" cy="321900"/>
            </a:xfrm>
            <a:prstGeom prst="straightConnector1">
              <a:avLst/>
            </a:prstGeom>
            <a:noFill/>
            <a:ln w="19050" cap="flat" cmpd="sng">
              <a:solidFill>
                <a:srgbClr val="16161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469" name="Google Shape;1469;p223"/>
            <p:cNvCxnSpPr/>
            <p:nvPr/>
          </p:nvCxnSpPr>
          <p:spPr>
            <a:xfrm>
              <a:off x="7924650" y="3151550"/>
              <a:ext cx="441900" cy="255300"/>
            </a:xfrm>
            <a:prstGeom prst="straightConnector1">
              <a:avLst/>
            </a:prstGeom>
            <a:noFill/>
            <a:ln w="19050" cap="flat" cmpd="sng">
              <a:solidFill>
                <a:srgbClr val="16161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470" name="Google Shape;1470;p223"/>
            <p:cNvSpPr txBox="1"/>
            <p:nvPr/>
          </p:nvSpPr>
          <p:spPr>
            <a:xfrm>
              <a:off x="5938723" y="672430"/>
              <a:ext cx="2533800" cy="43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161616"/>
                  </a:solidFill>
                </a:rPr>
                <a:t>Optimisation of PS and FTN</a:t>
              </a:r>
              <a:endParaRPr sz="1200">
                <a:solidFill>
                  <a:srgbClr val="161616"/>
                </a:solidFill>
              </a:endParaRPr>
            </a:p>
          </p:txBody>
        </p:sp>
      </p:grpSp>
      <p:cxnSp>
        <p:nvCxnSpPr>
          <p:cNvPr id="1471" name="Google Shape;1471;p223"/>
          <p:cNvCxnSpPr/>
          <p:nvPr/>
        </p:nvCxnSpPr>
        <p:spPr>
          <a:xfrm rot="10800000" flipH="1">
            <a:off x="3283725" y="2515400"/>
            <a:ext cx="816600" cy="65970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72" name="Google Shape;1472;p223"/>
          <p:cNvSpPr txBox="1"/>
          <p:nvPr/>
        </p:nvSpPr>
        <p:spPr>
          <a:xfrm>
            <a:off x="3488400" y="2949025"/>
            <a:ext cx="1083600" cy="2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161616"/>
                </a:solidFill>
              </a:rPr>
              <a:t>Without loss in transmission</a:t>
            </a:r>
            <a:endParaRPr sz="800">
              <a:solidFill>
                <a:srgbClr val="161616"/>
              </a:solidFill>
            </a:endParaRPr>
          </a:p>
        </p:txBody>
      </p:sp>
      <p:sp>
        <p:nvSpPr>
          <p:cNvPr id="1473" name="Google Shape;1473;p22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1474" name="Google Shape;1474;p223"/>
          <p:cNvSpPr txBox="1">
            <a:spLocks noGrp="1"/>
          </p:cNvSpPr>
          <p:nvPr>
            <p:ph type="body" idx="2"/>
          </p:nvPr>
        </p:nvSpPr>
        <p:spPr>
          <a:xfrm>
            <a:off x="5999825" y="4507275"/>
            <a:ext cx="22923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/>
              <a:t>*The interlock prevents sending the NEXT SHOT to the target. </a:t>
            </a: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p225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507" name="Google Shape;1507;p2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1508" name="Google Shape;1508;p225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ISOLDE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509" name="Google Shape;1509;p225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nTOF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510" name="Google Shape;1510;p225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North Area</a:t>
            </a:r>
            <a:endParaRPr sz="2100">
              <a:solidFill>
                <a:srgbClr val="C9DAF8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Google Shape;1515;p226"/>
          <p:cNvSpPr txBox="1">
            <a:spLocks noGrp="1"/>
          </p:cNvSpPr>
          <p:nvPr>
            <p:ph type="title"/>
          </p:nvPr>
        </p:nvSpPr>
        <p:spPr>
          <a:xfrm>
            <a:off x="457200" y="175125"/>
            <a:ext cx="53061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PSB Ring sharing</a:t>
            </a:r>
            <a:endParaRPr/>
          </a:p>
        </p:txBody>
      </p:sp>
      <p:sp>
        <p:nvSpPr>
          <p:cNvPr id="1516" name="Google Shape;1516;p226"/>
          <p:cNvSpPr txBox="1">
            <a:spLocks noGrp="1"/>
          </p:cNvSpPr>
          <p:nvPr>
            <p:ph type="body" idx="1"/>
          </p:nvPr>
        </p:nvSpPr>
        <p:spPr>
          <a:xfrm>
            <a:off x="457200" y="1146600"/>
            <a:ext cx="5225100" cy="53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400"/>
              <a:t>Idea since 2000s to </a:t>
            </a:r>
            <a:r>
              <a:rPr lang="en-GB" sz="1400" b="1"/>
              <a:t>provide nTOF and ISOLDE beams within same PSB cycle using ring-by-ring destinations</a:t>
            </a:r>
            <a:r>
              <a:rPr lang="en-GB" sz="1400"/>
              <a:t> [2]. </a:t>
            </a:r>
            <a:endParaRPr sz="1400"/>
          </a:p>
        </p:txBody>
      </p:sp>
      <p:sp>
        <p:nvSpPr>
          <p:cNvPr id="1517" name="Google Shape;1517;p226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20451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[1] S. Albright, </a:t>
            </a:r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[2] C. Carli, PPC 2000 </a:t>
            </a:r>
            <a:endParaRPr dirty="0"/>
          </a:p>
        </p:txBody>
      </p:sp>
      <p:grpSp>
        <p:nvGrpSpPr>
          <p:cNvPr id="1518" name="Google Shape;1518;p226"/>
          <p:cNvGrpSpPr/>
          <p:nvPr/>
        </p:nvGrpSpPr>
        <p:grpSpPr>
          <a:xfrm>
            <a:off x="5884171" y="40309"/>
            <a:ext cx="3062352" cy="2011646"/>
            <a:chOff x="676275" y="1793171"/>
            <a:chExt cx="3268950" cy="2154950"/>
          </a:xfrm>
        </p:grpSpPr>
        <p:pic>
          <p:nvPicPr>
            <p:cNvPr id="1519" name="Google Shape;1519;p2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76275" y="1793171"/>
              <a:ext cx="3235475" cy="2154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0" name="Google Shape;1520;p226"/>
            <p:cNvSpPr/>
            <p:nvPr/>
          </p:nvSpPr>
          <p:spPr>
            <a:xfrm>
              <a:off x="3055600" y="1907625"/>
              <a:ext cx="118200" cy="118200"/>
            </a:xfrm>
            <a:prstGeom prst="ellipse">
              <a:avLst/>
            </a:prstGeom>
            <a:solidFill>
              <a:srgbClr val="000000"/>
            </a:solidFill>
            <a:ln w="19050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226"/>
            <p:cNvSpPr/>
            <p:nvPr/>
          </p:nvSpPr>
          <p:spPr>
            <a:xfrm>
              <a:off x="3665200" y="1907625"/>
              <a:ext cx="118200" cy="118200"/>
            </a:xfrm>
            <a:prstGeom prst="ellipse">
              <a:avLst/>
            </a:prstGeom>
            <a:solidFill>
              <a:srgbClr val="000000"/>
            </a:solidFill>
            <a:ln w="19050" cap="flat" cmpd="sng">
              <a:solidFill>
                <a:srgbClr val="00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226"/>
            <p:cNvSpPr/>
            <p:nvPr/>
          </p:nvSpPr>
          <p:spPr>
            <a:xfrm>
              <a:off x="3741400" y="1907625"/>
              <a:ext cx="118200" cy="118200"/>
            </a:xfrm>
            <a:prstGeom prst="ellipse">
              <a:avLst/>
            </a:prstGeom>
            <a:solidFill>
              <a:srgbClr val="000000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226"/>
            <p:cNvSpPr/>
            <p:nvPr/>
          </p:nvSpPr>
          <p:spPr>
            <a:xfrm>
              <a:off x="2528200" y="2356325"/>
              <a:ext cx="118200" cy="118200"/>
            </a:xfrm>
            <a:prstGeom prst="rect">
              <a:avLst/>
            </a:prstGeom>
            <a:solidFill>
              <a:srgbClr val="191919"/>
            </a:solidFill>
            <a:ln w="9525" cap="flat" cmpd="sng">
              <a:solidFill>
                <a:srgbClr val="00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226"/>
            <p:cNvSpPr/>
            <p:nvPr/>
          </p:nvSpPr>
          <p:spPr>
            <a:xfrm>
              <a:off x="3671200" y="2356325"/>
              <a:ext cx="118200" cy="118200"/>
            </a:xfrm>
            <a:prstGeom prst="rect">
              <a:avLst/>
            </a:prstGeom>
            <a:solidFill>
              <a:srgbClr val="191919"/>
            </a:solidFill>
            <a:ln w="952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226"/>
            <p:cNvSpPr/>
            <p:nvPr/>
          </p:nvSpPr>
          <p:spPr>
            <a:xfrm>
              <a:off x="2909200" y="2356325"/>
              <a:ext cx="118200" cy="118200"/>
            </a:xfrm>
            <a:prstGeom prst="rect">
              <a:avLst/>
            </a:prstGeom>
            <a:solidFill>
              <a:srgbClr val="191919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226"/>
            <p:cNvSpPr txBox="1"/>
            <p:nvPr/>
          </p:nvSpPr>
          <p:spPr>
            <a:xfrm>
              <a:off x="2899125" y="3190750"/>
              <a:ext cx="1046100" cy="46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FFFFFF"/>
                  </a:solidFill>
                </a:rPr>
                <a:t>TOF extr.</a:t>
              </a:r>
              <a:endParaRPr sz="1000">
                <a:solidFill>
                  <a:srgbClr val="FFFFFF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FFFFFF"/>
                  </a:solidFill>
                </a:rPr>
                <a:t>ISOLDE extr.</a:t>
              </a:r>
              <a:endParaRPr sz="1000">
                <a:solidFill>
                  <a:srgbClr val="FFFFFF"/>
                </a:solidFill>
              </a:endParaRPr>
            </a:p>
          </p:txBody>
        </p:sp>
        <p:sp>
          <p:nvSpPr>
            <p:cNvPr id="1527" name="Google Shape;1527;p226"/>
            <p:cNvSpPr/>
            <p:nvPr/>
          </p:nvSpPr>
          <p:spPr>
            <a:xfrm>
              <a:off x="2827000" y="3279225"/>
              <a:ext cx="118200" cy="118200"/>
            </a:xfrm>
            <a:prstGeom prst="ellipse">
              <a:avLst/>
            </a:prstGeom>
            <a:solidFill>
              <a:srgbClr val="000000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226"/>
            <p:cNvSpPr/>
            <p:nvPr/>
          </p:nvSpPr>
          <p:spPr>
            <a:xfrm>
              <a:off x="2827000" y="3454600"/>
              <a:ext cx="118200" cy="118200"/>
            </a:xfrm>
            <a:prstGeom prst="rect">
              <a:avLst/>
            </a:prstGeom>
            <a:solidFill>
              <a:srgbClr val="191919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226"/>
            <p:cNvSpPr txBox="1"/>
            <p:nvPr/>
          </p:nvSpPr>
          <p:spPr>
            <a:xfrm>
              <a:off x="1614700" y="1793175"/>
              <a:ext cx="1046100" cy="53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rgbClr val="00FFFF"/>
                  </a:solidFill>
                </a:rPr>
                <a:t>RMS too high</a:t>
              </a:r>
              <a:endParaRPr sz="900">
                <a:solidFill>
                  <a:srgbClr val="00FFFF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rgbClr val="FF0000"/>
                  </a:solidFill>
                </a:rPr>
                <a:t>155 ms switch</a:t>
              </a:r>
              <a:endParaRPr sz="900">
                <a:solidFill>
                  <a:srgbClr val="FF0000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rgbClr val="FFFF00"/>
                  </a:solidFill>
                </a:rPr>
                <a:t>113 ms switch</a:t>
              </a:r>
              <a:endParaRPr sz="900">
                <a:solidFill>
                  <a:srgbClr val="FFFF00"/>
                </a:solidFill>
              </a:endParaRPr>
            </a:p>
          </p:txBody>
        </p:sp>
      </p:grpSp>
      <p:pic>
        <p:nvPicPr>
          <p:cNvPr id="1530" name="Google Shape;1530;p2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86800" y="2167650"/>
            <a:ext cx="2915424" cy="10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1" name="Google Shape;1531;p226"/>
          <p:cNvSpPr/>
          <p:nvPr/>
        </p:nvSpPr>
        <p:spPr>
          <a:xfrm>
            <a:off x="6506400" y="4446000"/>
            <a:ext cx="170400" cy="153900"/>
          </a:xfrm>
          <a:prstGeom prst="rect">
            <a:avLst/>
          </a:prstGeom>
          <a:solidFill>
            <a:srgbClr val="DF2E28">
              <a:alpha val="73730"/>
            </a:srgbClr>
          </a:solidFill>
          <a:ln w="12700" cap="flat" cmpd="sng">
            <a:solidFill>
              <a:srgbClr val="5E131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2" name="Google Shape;1532;p226"/>
          <p:cNvSpPr/>
          <p:nvPr/>
        </p:nvSpPr>
        <p:spPr>
          <a:xfrm>
            <a:off x="6506400" y="4638624"/>
            <a:ext cx="170400" cy="166200"/>
          </a:xfrm>
          <a:prstGeom prst="rect">
            <a:avLst/>
          </a:prstGeom>
          <a:solidFill>
            <a:srgbClr val="81BB42">
              <a:alpha val="73730"/>
            </a:srgbClr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81BB4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3" name="Google Shape;1533;p226"/>
          <p:cNvSpPr/>
          <p:nvPr/>
        </p:nvSpPr>
        <p:spPr>
          <a:xfrm>
            <a:off x="6506399" y="4843551"/>
            <a:ext cx="170400" cy="166200"/>
          </a:xfrm>
          <a:prstGeom prst="rect">
            <a:avLst/>
          </a:prstGeom>
          <a:solidFill>
            <a:srgbClr val="4A9BDC">
              <a:alpha val="73730"/>
            </a:srgbClr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81BB4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34" name="Google Shape;1534;p226"/>
          <p:cNvSpPr txBox="1"/>
          <p:nvPr/>
        </p:nvSpPr>
        <p:spPr>
          <a:xfrm>
            <a:off x="6687075" y="4374050"/>
            <a:ext cx="1383000" cy="5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</a:rPr>
              <a:t>Kicker</a:t>
            </a:r>
            <a:endParaRPr sz="11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</a:rPr>
              <a:t>Septum</a:t>
            </a:r>
            <a:endParaRPr sz="11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</a:rPr>
              <a:t>Switching magnet</a:t>
            </a:r>
            <a:endParaRPr sz="1100">
              <a:solidFill>
                <a:schemeClr val="accent1"/>
              </a:solidFill>
            </a:endParaRPr>
          </a:p>
        </p:txBody>
      </p:sp>
      <p:grpSp>
        <p:nvGrpSpPr>
          <p:cNvPr id="1535" name="Google Shape;1535;p226"/>
          <p:cNvGrpSpPr/>
          <p:nvPr/>
        </p:nvGrpSpPr>
        <p:grpSpPr>
          <a:xfrm>
            <a:off x="591700" y="1747675"/>
            <a:ext cx="7810048" cy="1449000"/>
            <a:chOff x="591700" y="1747675"/>
            <a:chExt cx="7810048" cy="1449000"/>
          </a:xfrm>
        </p:grpSpPr>
        <p:sp>
          <p:nvSpPr>
            <p:cNvPr id="1536" name="Google Shape;1536;p226"/>
            <p:cNvSpPr txBox="1"/>
            <p:nvPr/>
          </p:nvSpPr>
          <p:spPr>
            <a:xfrm>
              <a:off x="591700" y="1747675"/>
              <a:ext cx="5090700" cy="1449000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 b="1">
                  <a:solidFill>
                    <a:schemeClr val="dk1"/>
                  </a:solidFill>
                </a:rPr>
                <a:t>Option 1, “slow” switching:</a:t>
              </a:r>
              <a:endParaRPr sz="1100" b="1">
                <a:solidFill>
                  <a:schemeClr val="dk1"/>
                </a:solidFill>
              </a:endParaRPr>
            </a:p>
            <a:p>
              <a:pPr marL="457200" lvl="0" indent="-2984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Char char="●"/>
              </a:pPr>
              <a:r>
                <a:rPr lang="en-GB" sz="1100">
                  <a:solidFill>
                    <a:schemeClr val="dk1"/>
                  </a:solidFill>
                </a:rPr>
                <a:t>Hardware required:</a:t>
              </a:r>
              <a:r>
                <a:rPr lang="en-GB" sz="1100" b="1">
                  <a:solidFill>
                    <a:schemeClr val="dk1"/>
                  </a:solidFill>
                </a:rPr>
                <a:t> </a:t>
              </a:r>
              <a:r>
                <a:rPr lang="en-GB" sz="1100">
                  <a:solidFill>
                    <a:schemeClr val="dk1"/>
                  </a:solidFill>
                </a:rPr>
                <a:t>BT.BHZ10 power converter for polarity switch (? CHF), BE3.SMH15 separate tank (100kCHF) and converter (100kCHF).</a:t>
              </a:r>
              <a:endParaRPr sz="1100" b="1">
                <a:solidFill>
                  <a:schemeClr val="dk1"/>
                </a:solidFill>
              </a:endParaRPr>
            </a:p>
            <a:p>
              <a:pPr marL="457200" lvl="0" indent="-29845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Char char="●"/>
              </a:pPr>
              <a:r>
                <a:rPr lang="en-GB" sz="1100">
                  <a:solidFill>
                    <a:schemeClr val="dk1"/>
                  </a:solidFill>
                </a:rPr>
                <a:t>Condition: ISOLDE 1.4GeV* </a:t>
              </a:r>
              <a:r>
                <a:rPr lang="en-GB" sz="1100" b="1">
                  <a:solidFill>
                    <a:schemeClr val="dk1"/>
                  </a:solidFill>
                </a:rPr>
                <a:t>AND</a:t>
              </a:r>
              <a:r>
                <a:rPr lang="en-GB" sz="1100">
                  <a:solidFill>
                    <a:schemeClr val="dk1"/>
                  </a:solidFill>
                </a:rPr>
                <a:t> TOF + ISOLDE in SCycle </a:t>
              </a:r>
              <a:r>
                <a:rPr lang="en-GB" sz="1100" b="1">
                  <a:solidFill>
                    <a:schemeClr val="dk1"/>
                  </a:solidFill>
                </a:rPr>
                <a:t>AND</a:t>
              </a:r>
              <a:r>
                <a:rPr lang="en-GB" sz="1100">
                  <a:solidFill>
                    <a:schemeClr val="dk1"/>
                  </a:solidFill>
                </a:rPr>
                <a:t> not double-TOF</a:t>
              </a:r>
              <a:endParaRPr sz="1100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60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</a:rPr>
                <a:t>*Due to mains RMS current limit</a:t>
              </a:r>
              <a:endParaRPr sz="1100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60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</a:endParaRPr>
            </a:p>
          </p:txBody>
        </p:sp>
        <p:sp>
          <p:nvSpPr>
            <p:cNvPr id="1537" name="Google Shape;1537;p226"/>
            <p:cNvSpPr txBox="1"/>
            <p:nvPr/>
          </p:nvSpPr>
          <p:spPr>
            <a:xfrm rot="-3860468">
              <a:off x="7755254" y="2616743"/>
              <a:ext cx="763489" cy="2205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 i="1">
                  <a:solidFill>
                    <a:srgbClr val="FFFFFF"/>
                  </a:solidFill>
                </a:rPr>
                <a:t>New PC</a:t>
              </a:r>
              <a:endParaRPr sz="900" b="1" i="1">
                <a:solidFill>
                  <a:srgbClr val="FFFFFF"/>
                </a:solidFill>
              </a:endParaRPr>
            </a:p>
          </p:txBody>
        </p:sp>
        <p:sp>
          <p:nvSpPr>
            <p:cNvPr id="1538" name="Google Shape;1538;p226"/>
            <p:cNvSpPr txBox="1"/>
            <p:nvPr/>
          </p:nvSpPr>
          <p:spPr>
            <a:xfrm rot="2517">
              <a:off x="6840847" y="2083550"/>
              <a:ext cx="1229100" cy="22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 i="1">
                  <a:solidFill>
                    <a:srgbClr val="FFFFFF"/>
                  </a:solidFill>
                </a:rPr>
                <a:t>New PC + chamber</a:t>
              </a:r>
              <a:endParaRPr sz="900" b="1" i="1">
                <a:solidFill>
                  <a:srgbClr val="FFFFFF"/>
                </a:solidFill>
              </a:endParaRPr>
            </a:p>
          </p:txBody>
        </p:sp>
        <p:cxnSp>
          <p:nvCxnSpPr>
            <p:cNvPr id="1539" name="Google Shape;1539;p226"/>
            <p:cNvCxnSpPr/>
            <p:nvPr/>
          </p:nvCxnSpPr>
          <p:spPr>
            <a:xfrm flipH="1">
              <a:off x="6669075" y="2302525"/>
              <a:ext cx="291000" cy="16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dot"/>
              <a:round/>
              <a:headEnd type="none" w="med" len="med"/>
              <a:tailEnd type="triangle" w="med" len="med"/>
            </a:ln>
          </p:spPr>
        </p:cxnSp>
      </p:grpSp>
      <p:sp>
        <p:nvSpPr>
          <p:cNvPr id="1540" name="Google Shape;1540;p226"/>
          <p:cNvSpPr txBox="1"/>
          <p:nvPr/>
        </p:nvSpPr>
        <p:spPr>
          <a:xfrm>
            <a:off x="8621050" y="1781575"/>
            <a:ext cx="3936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[1]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541" name="Google Shape;1541;p226"/>
          <p:cNvSpPr txBox="1"/>
          <p:nvPr/>
        </p:nvSpPr>
        <p:spPr>
          <a:xfrm>
            <a:off x="8584825" y="2926150"/>
            <a:ext cx="3936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[1]</a:t>
            </a:r>
            <a:endParaRPr sz="1200">
              <a:solidFill>
                <a:schemeClr val="lt1"/>
              </a:solidFill>
            </a:endParaRPr>
          </a:p>
        </p:txBody>
      </p:sp>
      <p:grpSp>
        <p:nvGrpSpPr>
          <p:cNvPr id="1542" name="Google Shape;1542;p226"/>
          <p:cNvGrpSpPr/>
          <p:nvPr/>
        </p:nvGrpSpPr>
        <p:grpSpPr>
          <a:xfrm>
            <a:off x="591700" y="3336350"/>
            <a:ext cx="8431025" cy="1109650"/>
            <a:chOff x="591700" y="3336350"/>
            <a:chExt cx="8431025" cy="1109650"/>
          </a:xfrm>
        </p:grpSpPr>
        <p:grpSp>
          <p:nvGrpSpPr>
            <p:cNvPr id="1543" name="Google Shape;1543;p226"/>
            <p:cNvGrpSpPr/>
            <p:nvPr/>
          </p:nvGrpSpPr>
          <p:grpSpPr>
            <a:xfrm>
              <a:off x="591700" y="3336350"/>
              <a:ext cx="8310525" cy="1068400"/>
              <a:chOff x="591700" y="3336350"/>
              <a:chExt cx="8310525" cy="1068400"/>
            </a:xfrm>
          </p:grpSpPr>
          <p:pic>
            <p:nvPicPr>
              <p:cNvPr id="1544" name="Google Shape;1544;p22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986774" y="3336350"/>
                <a:ext cx="2915450" cy="1068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45" name="Google Shape;1545;p226"/>
              <p:cNvSpPr txBox="1"/>
              <p:nvPr/>
            </p:nvSpPr>
            <p:spPr>
              <a:xfrm>
                <a:off x="591700" y="3424075"/>
                <a:ext cx="5090700" cy="858900"/>
              </a:xfrm>
              <a:prstGeom prst="rect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100" b="1">
                    <a:solidFill>
                      <a:schemeClr val="dk1"/>
                    </a:solidFill>
                  </a:rPr>
                  <a:t>Option 2, “fast” switching:</a:t>
                </a:r>
                <a:endParaRPr sz="1100" b="1">
                  <a:solidFill>
                    <a:schemeClr val="dk1"/>
                  </a:solidFill>
                </a:endParaRPr>
              </a:p>
              <a:p>
                <a:pPr marL="457200" lvl="0" indent="-2984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Char char="●"/>
                </a:pPr>
                <a:r>
                  <a:rPr lang="en-GB" sz="1100">
                    <a:solidFill>
                      <a:schemeClr val="dk1"/>
                    </a:solidFill>
                  </a:rPr>
                  <a:t>Hardware required: kicker, 2 septa replacing BHZ deflecting into 2 independent dipoles (one to BTM, one to BTP) -&gt; 2.5 MCHF in 2000</a:t>
                </a:r>
                <a:endParaRPr sz="1100">
                  <a:solidFill>
                    <a:schemeClr val="dk1"/>
                  </a:solidFill>
                </a:endParaRPr>
              </a:p>
              <a:p>
                <a:pPr marL="457200" lvl="0" indent="-2984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Char char="●"/>
                </a:pPr>
                <a:r>
                  <a:rPr lang="en-GB" sz="1100">
                    <a:solidFill>
                      <a:schemeClr val="dk1"/>
                    </a:solidFill>
                  </a:rPr>
                  <a:t>Condition: TOF + ISOLDE in SCycle </a:t>
                </a:r>
                <a:r>
                  <a:rPr lang="en-GB" sz="1100" b="1">
                    <a:solidFill>
                      <a:schemeClr val="dk1"/>
                    </a:solidFill>
                  </a:rPr>
                  <a:t>AND</a:t>
                </a:r>
                <a:r>
                  <a:rPr lang="en-GB" sz="1100">
                    <a:solidFill>
                      <a:schemeClr val="dk1"/>
                    </a:solidFill>
                  </a:rPr>
                  <a:t> not double-TOF</a:t>
                </a:r>
                <a:endParaRPr sz="110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1546" name="Google Shape;1546;p226"/>
            <p:cNvSpPr/>
            <p:nvPr/>
          </p:nvSpPr>
          <p:spPr>
            <a:xfrm>
              <a:off x="7965525" y="3669500"/>
              <a:ext cx="170400" cy="153900"/>
            </a:xfrm>
            <a:prstGeom prst="rect">
              <a:avLst/>
            </a:prstGeom>
            <a:solidFill>
              <a:srgbClr val="DF2E28">
                <a:alpha val="73730"/>
              </a:srgbClr>
            </a:solidFill>
            <a:ln w="12700" cap="flat" cmpd="sng">
              <a:solidFill>
                <a:srgbClr val="5E13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547" name="Google Shape;1547;p226"/>
            <p:cNvSpPr txBox="1"/>
            <p:nvPr/>
          </p:nvSpPr>
          <p:spPr>
            <a:xfrm rot="-3860330">
              <a:off x="7456300" y="3886451"/>
              <a:ext cx="799449" cy="2205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 i="1">
                  <a:solidFill>
                    <a:schemeClr val="lt2"/>
                  </a:solidFill>
                </a:rPr>
                <a:t>New Kicker</a:t>
              </a:r>
              <a:endParaRPr sz="900" b="1" i="1">
                <a:solidFill>
                  <a:schemeClr val="lt2"/>
                </a:solidFill>
              </a:endParaRPr>
            </a:p>
          </p:txBody>
        </p:sp>
        <p:sp>
          <p:nvSpPr>
            <p:cNvPr id="1548" name="Google Shape;1548;p226"/>
            <p:cNvSpPr/>
            <p:nvPr/>
          </p:nvSpPr>
          <p:spPr>
            <a:xfrm>
              <a:off x="8178075" y="3744049"/>
              <a:ext cx="170400" cy="166200"/>
            </a:xfrm>
            <a:prstGeom prst="rect">
              <a:avLst/>
            </a:prstGeom>
            <a:solidFill>
              <a:srgbClr val="81BB42">
                <a:alpha val="73730"/>
              </a:srgbClr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81BB42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549" name="Google Shape;1549;p226"/>
            <p:cNvSpPr/>
            <p:nvPr/>
          </p:nvSpPr>
          <p:spPr>
            <a:xfrm>
              <a:off x="8178075" y="3577849"/>
              <a:ext cx="170400" cy="166200"/>
            </a:xfrm>
            <a:prstGeom prst="rect">
              <a:avLst/>
            </a:prstGeom>
            <a:solidFill>
              <a:srgbClr val="81BB42">
                <a:alpha val="73730"/>
              </a:srgbClr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81BB42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550" name="Google Shape;1550;p226"/>
            <p:cNvSpPr txBox="1"/>
            <p:nvPr/>
          </p:nvSpPr>
          <p:spPr>
            <a:xfrm rot="-3860003">
              <a:off x="7700109" y="3865002"/>
              <a:ext cx="847082" cy="2205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 i="1">
                  <a:solidFill>
                    <a:schemeClr val="lt2"/>
                  </a:solidFill>
                </a:rPr>
                <a:t>Replace w/ septa</a:t>
              </a:r>
              <a:endParaRPr sz="900" b="1" i="1">
                <a:solidFill>
                  <a:schemeClr val="lt2"/>
                </a:solidFill>
              </a:endParaRPr>
            </a:p>
          </p:txBody>
        </p:sp>
        <p:sp>
          <p:nvSpPr>
            <p:cNvPr id="1551" name="Google Shape;1551;p226"/>
            <p:cNvSpPr txBox="1"/>
            <p:nvPr/>
          </p:nvSpPr>
          <p:spPr>
            <a:xfrm>
              <a:off x="8629125" y="4136100"/>
              <a:ext cx="393600" cy="30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lt1"/>
                  </a:solidFill>
                </a:rPr>
                <a:t>[1]</a:t>
              </a:r>
              <a:endParaRPr sz="1200">
                <a:solidFill>
                  <a:schemeClr val="lt1"/>
                </a:solidFill>
              </a:endParaRPr>
            </a:p>
          </p:txBody>
        </p:sp>
      </p:grpSp>
      <p:sp>
        <p:nvSpPr>
          <p:cNvPr id="1552" name="Google Shape;1552;p226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227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558" name="Google Shape;1558;p2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sp>
        <p:nvSpPr>
          <p:cNvPr id="1559" name="Google Shape;1559;p227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ISOLDE</a:t>
            </a:r>
            <a:endParaRPr sz="2100">
              <a:solidFill>
                <a:srgbClr val="C9DAF8"/>
              </a:solidFill>
            </a:endParaRPr>
          </a:p>
        </p:txBody>
      </p:sp>
      <p:sp>
        <p:nvSpPr>
          <p:cNvPr id="1560" name="Google Shape;1560;p227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nTOF</a:t>
            </a:r>
            <a:endParaRPr sz="2100">
              <a:solidFill>
                <a:srgbClr val="C9DAF8"/>
              </a:solidFill>
            </a:endParaRPr>
          </a:p>
        </p:txBody>
      </p:sp>
      <p:sp>
        <p:nvSpPr>
          <p:cNvPr id="1561" name="Google Shape;1561;p227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North Area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p228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Sharing scenarios</a:t>
            </a:r>
            <a:endParaRPr/>
          </a:p>
        </p:txBody>
      </p:sp>
      <p:sp>
        <p:nvSpPr>
          <p:cNvPr id="1567" name="Google Shape;1567;p228"/>
          <p:cNvSpPr txBox="1">
            <a:spLocks noGrp="1"/>
          </p:cNvSpPr>
          <p:nvPr>
            <p:ph type="body" idx="1"/>
          </p:nvPr>
        </p:nvSpPr>
        <p:spPr>
          <a:xfrm>
            <a:off x="457200" y="918000"/>
            <a:ext cx="4666200" cy="1889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/>
              <a:t>Post-LS3, the SPS will aim to provide </a:t>
            </a:r>
            <a:r>
              <a:rPr lang="en-GB" sz="1200" b="1"/>
              <a:t>4e19 p/year to SHiP in the HI-ECN3 facility, in addition to 1e19 p/year to T2+T4+T6</a:t>
            </a:r>
            <a:r>
              <a:rPr lang="en-GB" sz="1200"/>
              <a:t> (comparable to 2023, 2024).</a:t>
            </a:r>
            <a:endParaRPr sz="1200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Baseline: 4.2e13 p/spill slow extracted for both SHIP (not shared in TT20) and SFTPRO (shared in TT20) [1].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bSAC and SOX efforts developing “super-cycle models” to further optimise situation -&gt; MDs requested pre-LS3 for super-cycle composition.</a:t>
            </a:r>
            <a:endParaRPr sz="1200"/>
          </a:p>
        </p:txBody>
      </p:sp>
      <p:sp>
        <p:nvSpPr>
          <p:cNvPr id="1568" name="Google Shape;1568;p228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20325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[1] T. </a:t>
            </a:r>
            <a:r>
              <a:rPr lang="en-GB" dirty="0" err="1"/>
              <a:t>Prebibaj</a:t>
            </a:r>
            <a:r>
              <a:rPr lang="en-GB" dirty="0"/>
              <a:t>, </a:t>
            </a:r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dirty="0"/>
          </a:p>
        </p:txBody>
      </p:sp>
      <p:grpSp>
        <p:nvGrpSpPr>
          <p:cNvPr id="1569" name="Google Shape;1569;p228"/>
          <p:cNvGrpSpPr/>
          <p:nvPr/>
        </p:nvGrpSpPr>
        <p:grpSpPr>
          <a:xfrm>
            <a:off x="5498750" y="2454402"/>
            <a:ext cx="3565950" cy="1940373"/>
            <a:chOff x="5346350" y="2454402"/>
            <a:chExt cx="3565950" cy="1940373"/>
          </a:xfrm>
        </p:grpSpPr>
        <p:pic>
          <p:nvPicPr>
            <p:cNvPr id="1570" name="Google Shape;1570;p228"/>
            <p:cNvPicPr preferRelativeResize="0"/>
            <p:nvPr/>
          </p:nvPicPr>
          <p:blipFill rotWithShape="1">
            <a:blip r:embed="rId4">
              <a:alphaModFix/>
            </a:blip>
            <a:srcRect t="12914"/>
            <a:stretch/>
          </p:blipFill>
          <p:spPr>
            <a:xfrm>
              <a:off x="5346350" y="2454402"/>
              <a:ext cx="3565950" cy="19403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1" name="Google Shape;1571;p228"/>
            <p:cNvSpPr txBox="1"/>
            <p:nvPr/>
          </p:nvSpPr>
          <p:spPr>
            <a:xfrm>
              <a:off x="5873850" y="3491775"/>
              <a:ext cx="1440600" cy="46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accent4"/>
                  </a:solidFill>
                </a:rPr>
                <a:t>(1.24 if 4.8 s flattop)</a:t>
              </a:r>
              <a:endParaRPr sz="800">
                <a:solidFill>
                  <a:schemeClr val="accent4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chemeClr val="accent4"/>
                  </a:solidFill>
                </a:rPr>
                <a:t> (0.83 if 4.8 s flattop)</a:t>
              </a:r>
              <a:endParaRPr sz="800">
                <a:solidFill>
                  <a:schemeClr val="accent4"/>
                </a:solidFill>
              </a:endParaRPr>
            </a:p>
          </p:txBody>
        </p:sp>
      </p:grpSp>
      <p:sp>
        <p:nvSpPr>
          <p:cNvPr id="1572" name="Google Shape;1572;p22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grpSp>
        <p:nvGrpSpPr>
          <p:cNvPr id="1573" name="Google Shape;1573;p228"/>
          <p:cNvGrpSpPr/>
          <p:nvPr/>
        </p:nvGrpSpPr>
        <p:grpSpPr>
          <a:xfrm>
            <a:off x="152400" y="221425"/>
            <a:ext cx="8909476" cy="4215100"/>
            <a:chOff x="152400" y="221425"/>
            <a:chExt cx="8909476" cy="4215100"/>
          </a:xfrm>
        </p:grpSpPr>
        <p:grpSp>
          <p:nvGrpSpPr>
            <p:cNvPr id="1574" name="Google Shape;1574;p228"/>
            <p:cNvGrpSpPr/>
            <p:nvPr/>
          </p:nvGrpSpPr>
          <p:grpSpPr>
            <a:xfrm>
              <a:off x="5346350" y="221425"/>
              <a:ext cx="3715526" cy="1969475"/>
              <a:chOff x="5346350" y="69025"/>
              <a:chExt cx="3715526" cy="1969475"/>
            </a:xfrm>
          </p:grpSpPr>
          <p:pic>
            <p:nvPicPr>
              <p:cNvPr id="1575" name="Google Shape;1575;p228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346350" y="69025"/>
                <a:ext cx="3715526" cy="19694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76" name="Google Shape;1576;p228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5346350" y="781650"/>
                <a:ext cx="628069" cy="80662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577" name="Google Shape;1577;p228"/>
              <p:cNvCxnSpPr/>
              <p:nvPr/>
            </p:nvCxnSpPr>
            <p:spPr>
              <a:xfrm flipH="1">
                <a:off x="5944675" y="301750"/>
                <a:ext cx="369900" cy="488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sp>
          <p:nvSpPr>
            <p:cNvPr id="1578" name="Google Shape;1578;p228"/>
            <p:cNvSpPr txBox="1"/>
            <p:nvPr/>
          </p:nvSpPr>
          <p:spPr>
            <a:xfrm>
              <a:off x="190250" y="3872225"/>
              <a:ext cx="5032200" cy="56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dk1"/>
                  </a:solidFill>
                </a:rPr>
                <a:t>SFTPRO: 9.6 s flattop (4.8 s flattop also possible: worse for other PS/PSB users)</a:t>
              </a:r>
              <a:endParaRPr sz="900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rgbClr val="81BB42"/>
                  </a:solidFill>
                </a:rPr>
                <a:t>SHIP: 1.2 s flattop</a:t>
              </a:r>
              <a:endParaRPr sz="900">
                <a:solidFill>
                  <a:srgbClr val="81BB42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4"/>
                  </a:solidFill>
                </a:rPr>
                <a:t>deGauss: required to stay within NA RMS current limit (more constraining than SPS mains)</a:t>
              </a:r>
              <a:endParaRPr sz="900">
                <a:solidFill>
                  <a:schemeClr val="accent4"/>
                </a:solidFill>
              </a:endParaRPr>
            </a:p>
          </p:txBody>
        </p:sp>
        <p:pic>
          <p:nvPicPr>
            <p:cNvPr id="1579" name="Google Shape;1579;p22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52400" y="2598475"/>
              <a:ext cx="4745549" cy="13532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229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High intensity</a:t>
            </a:r>
            <a:endParaRPr/>
          </a:p>
        </p:txBody>
      </p:sp>
      <p:sp>
        <p:nvSpPr>
          <p:cNvPr id="1585" name="Google Shape;1585;p229"/>
          <p:cNvSpPr txBox="1">
            <a:spLocks noGrp="1"/>
          </p:cNvSpPr>
          <p:nvPr>
            <p:ph type="body" idx="1"/>
          </p:nvPr>
        </p:nvSpPr>
        <p:spPr>
          <a:xfrm>
            <a:off x="457200" y="841797"/>
            <a:ext cx="8229600" cy="1401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To run at 4.2e13 p/spill and 5e19 PoT/year, extensive studies and upgrades performed and under way [1, 2]</a:t>
            </a:r>
            <a:r>
              <a:rPr lang="en-GB" sz="1200"/>
              <a:t>.</a:t>
            </a:r>
            <a:endParaRPr sz="1200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@PSB:</a:t>
            </a:r>
            <a:r>
              <a:rPr lang="en-GB" sz="1200"/>
              <a:t> experience delivering intensities well beyond SHiP -&gt; working on smaller V-emittance.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@PS: </a:t>
            </a:r>
            <a:r>
              <a:rPr lang="en-GB" sz="1200"/>
              <a:t>running reliably with barrier bucket, demonstrating extractions at/beyond SHiP intensity.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@PS-to-SPS, ongoing:</a:t>
            </a:r>
            <a:r>
              <a:rPr lang="en-GB" sz="1200"/>
              <a:t> beam loss between PS extraction and SPS flat-bottom.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@SPS, ongoing: </a:t>
            </a:r>
            <a:r>
              <a:rPr lang="en-GB" sz="1200"/>
              <a:t>systematic understanding of intensity-dependent tune shift.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@SPS sloex, ongoing:</a:t>
            </a:r>
            <a:r>
              <a:rPr lang="en-GB" sz="1200"/>
              <a:t> systematic understanding of spill quality and losses at high-intensity (not easy to study since it requires extraction all the way to the targets).</a:t>
            </a:r>
            <a:endParaRPr sz="1200"/>
          </a:p>
        </p:txBody>
      </p:sp>
      <p:sp>
        <p:nvSpPr>
          <p:cNvPr id="1586" name="Google Shape;1586;p22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1587" name="Google Shape;1587;p229"/>
          <p:cNvSpPr txBox="1">
            <a:spLocks noGrp="1"/>
          </p:cNvSpPr>
          <p:nvPr>
            <p:ph type="body" idx="2"/>
          </p:nvPr>
        </p:nvSpPr>
        <p:spPr>
          <a:xfrm>
            <a:off x="837400" y="4414500"/>
            <a:ext cx="21165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[1] M. Fraser, </a:t>
            </a:r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IPAC 2024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[2] T. </a:t>
            </a:r>
            <a:r>
              <a:rPr lang="en-GB" dirty="0" err="1"/>
              <a:t>Prebibaj</a:t>
            </a:r>
            <a:r>
              <a:rPr lang="en-GB" dirty="0"/>
              <a:t>, </a:t>
            </a:r>
            <a:r>
              <a:rPr lang="en-GB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41963E-5A6C-B525-9DC5-09D1D3F54F36}"/>
              </a:ext>
            </a:extLst>
          </p:cNvPr>
          <p:cNvGrpSpPr/>
          <p:nvPr/>
        </p:nvGrpSpPr>
        <p:grpSpPr>
          <a:xfrm>
            <a:off x="4450250" y="2276675"/>
            <a:ext cx="4024920" cy="2141375"/>
            <a:chOff x="4450250" y="2276675"/>
            <a:chExt cx="4024920" cy="2141375"/>
          </a:xfrm>
        </p:grpSpPr>
        <p:pic>
          <p:nvPicPr>
            <p:cNvPr id="1588" name="Google Shape;1588;p229"/>
            <p:cNvPicPr preferRelativeResize="0"/>
            <p:nvPr/>
          </p:nvPicPr>
          <p:blipFill rotWithShape="1">
            <a:blip r:embed="rId5">
              <a:alphaModFix/>
            </a:blip>
            <a:srcRect t="4525"/>
            <a:stretch/>
          </p:blipFill>
          <p:spPr>
            <a:xfrm>
              <a:off x="4450250" y="2512225"/>
              <a:ext cx="4024920" cy="190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9" name="Google Shape;1589;p229"/>
            <p:cNvSpPr txBox="1"/>
            <p:nvPr/>
          </p:nvSpPr>
          <p:spPr>
            <a:xfrm>
              <a:off x="4547925" y="2276675"/>
              <a:ext cx="3879600" cy="5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 u="sng" dirty="0">
                  <a:solidFill>
                    <a:schemeClr val="dk1"/>
                  </a:solidFill>
                </a:rPr>
                <a:t>2022: reached </a:t>
              </a:r>
              <a:r>
                <a:rPr lang="en-GB" sz="1000" u="sng" dirty="0" err="1">
                  <a:solidFill>
                    <a:schemeClr val="dk1"/>
                  </a:solidFill>
                </a:rPr>
                <a:t>SHiP</a:t>
              </a:r>
              <a:r>
                <a:rPr lang="en-GB" sz="1000" u="sng" dirty="0">
                  <a:solidFill>
                    <a:schemeClr val="dk1"/>
                  </a:solidFill>
                </a:rPr>
                <a:t> p/spill*, but typically well below [2]</a:t>
              </a:r>
              <a:endParaRPr sz="1000" u="sng" dirty="0">
                <a:solidFill>
                  <a:schemeClr val="dk1"/>
                </a:solidFill>
              </a:endParaRPr>
            </a:p>
          </p:txBody>
        </p:sp>
      </p:grpSp>
      <p:grpSp>
        <p:nvGrpSpPr>
          <p:cNvPr id="1590" name="Google Shape;1590;p229"/>
          <p:cNvGrpSpPr/>
          <p:nvPr/>
        </p:nvGrpSpPr>
        <p:grpSpPr>
          <a:xfrm>
            <a:off x="662128" y="2508875"/>
            <a:ext cx="3137828" cy="1905834"/>
            <a:chOff x="6300698" y="2508738"/>
            <a:chExt cx="2861677" cy="1709575"/>
          </a:xfrm>
        </p:grpSpPr>
        <p:pic>
          <p:nvPicPr>
            <p:cNvPr id="1591" name="Google Shape;1591;p22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300698" y="2508738"/>
              <a:ext cx="2624899" cy="17095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2" name="Google Shape;1592;p229"/>
            <p:cNvSpPr txBox="1"/>
            <p:nvPr/>
          </p:nvSpPr>
          <p:spPr>
            <a:xfrm>
              <a:off x="7947975" y="3526925"/>
              <a:ext cx="1214400" cy="31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SHiP</a:t>
              </a:r>
              <a:endParaRPr sz="900">
                <a:solidFill>
                  <a:schemeClr val="accent6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6"/>
                  </a:solidFill>
                </a:rPr>
                <a:t>Single injection [2]</a:t>
              </a:r>
              <a:endParaRPr sz="900">
                <a:solidFill>
                  <a:schemeClr val="accent6"/>
                </a:solidFill>
              </a:endParaRPr>
            </a:p>
          </p:txBody>
        </p:sp>
        <p:sp>
          <p:nvSpPr>
            <p:cNvPr id="1593" name="Google Shape;1593;p229"/>
            <p:cNvSpPr/>
            <p:nvPr/>
          </p:nvSpPr>
          <p:spPr>
            <a:xfrm>
              <a:off x="8484000" y="3901300"/>
              <a:ext cx="84000" cy="780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229"/>
            <p:cNvSpPr/>
            <p:nvPr/>
          </p:nvSpPr>
          <p:spPr>
            <a:xfrm>
              <a:off x="8484000" y="2616663"/>
              <a:ext cx="84000" cy="780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5" name="Google Shape;1595;p229"/>
          <p:cNvSpPr txBox="1">
            <a:spLocks noGrp="1"/>
          </p:cNvSpPr>
          <p:nvPr>
            <p:ph type="body" idx="2"/>
          </p:nvPr>
        </p:nvSpPr>
        <p:spPr>
          <a:xfrm>
            <a:off x="5925500" y="4490700"/>
            <a:ext cx="30498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/>
              <a:t>*Additionally, transmission was rather low across the complex.</a:t>
            </a:r>
            <a:endParaRPr sz="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230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(Even) High(er) intensity</a:t>
            </a:r>
            <a:endParaRPr/>
          </a:p>
        </p:txBody>
      </p:sp>
      <p:sp>
        <p:nvSpPr>
          <p:cNvPr id="1601" name="Google Shape;1601;p230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8312400" cy="115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100"/>
              <a:t>Moving </a:t>
            </a:r>
            <a:r>
              <a:rPr lang="en-GB" sz="1100" b="1"/>
              <a:t>beyond 4.2e13 p/spill would provide a means to provide more PoT/year or reduce the number of spills*</a:t>
            </a:r>
            <a:r>
              <a:rPr lang="en-GB" sz="1100"/>
              <a:t>. In addition to limitations in previous slide [2]…</a:t>
            </a:r>
            <a:endParaRPr sz="1100"/>
          </a:p>
          <a:p>
            <a:pPr marL="457200" lvl="0" indent="-298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Char char="•"/>
            </a:pPr>
            <a:r>
              <a:rPr lang="en-GB" sz="1100" b="1"/>
              <a:t>@SPS:</a:t>
            </a:r>
            <a:r>
              <a:rPr lang="en-GB" sz="1100"/>
              <a:t> SPS internal dump (TIDVG#5) limit at 7e13 p/spill (while respecting also average power limits).</a:t>
            </a:r>
            <a:endParaRPr sz="1100"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 sz="1100" b="1"/>
              <a:t>@NA, ongoing:</a:t>
            </a:r>
            <a:r>
              <a:rPr lang="en-GB" sz="1100"/>
              <a:t> power limits for NA interceptive devices. SHIP: BDF target. SFTPRO: TCSC, TAX, T2/T4/T6 targets. </a:t>
            </a:r>
            <a:endParaRPr sz="1100"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 sz="1100" b="1"/>
              <a:t>@PS, ongoing: </a:t>
            </a:r>
            <a:r>
              <a:rPr lang="en-GB" sz="1100"/>
              <a:t>beam-loading compensation of Finemet to avoid barrier bucket distortion. </a:t>
            </a:r>
            <a:endParaRPr sz="1100"/>
          </a:p>
        </p:txBody>
      </p:sp>
      <p:sp>
        <p:nvSpPr>
          <p:cNvPr id="1602" name="Google Shape;1602;p230"/>
          <p:cNvSpPr txBox="1">
            <a:spLocks noGrp="1"/>
          </p:cNvSpPr>
          <p:nvPr>
            <p:ph type="body" idx="2"/>
          </p:nvPr>
        </p:nvSpPr>
        <p:spPr>
          <a:xfrm>
            <a:off x="837400" y="4490700"/>
            <a:ext cx="21711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[1] T. </a:t>
            </a:r>
            <a:r>
              <a:rPr lang="en-GB" dirty="0" err="1"/>
              <a:t>Prebibaj</a:t>
            </a:r>
            <a:r>
              <a:rPr lang="en-GB" dirty="0"/>
              <a:t>, </a:t>
            </a:r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PBC 2023</a:t>
            </a:r>
            <a:endParaRPr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[2] </a:t>
            </a:r>
            <a:r>
              <a:rPr lang="en-GB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BDF/SHiP,</a:t>
            </a:r>
            <a:r>
              <a:rPr lang="en-GB" dirty="0"/>
              <a:t> 2023</a:t>
            </a:r>
            <a:endParaRPr dirty="0"/>
          </a:p>
        </p:txBody>
      </p:sp>
      <p:sp>
        <p:nvSpPr>
          <p:cNvPr id="1603" name="Google Shape;1603;p230"/>
          <p:cNvSpPr txBox="1">
            <a:spLocks noGrp="1"/>
          </p:cNvSpPr>
          <p:nvPr>
            <p:ph type="body" idx="2"/>
          </p:nvPr>
        </p:nvSpPr>
        <p:spPr>
          <a:xfrm>
            <a:off x="5925500" y="4414500"/>
            <a:ext cx="30498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/>
              <a:t>*SHiP searches extremely rare processes and is thus not rate limited. The same is NOT true for other users.</a:t>
            </a:r>
            <a:endParaRPr sz="900"/>
          </a:p>
        </p:txBody>
      </p:sp>
      <p:sp>
        <p:nvSpPr>
          <p:cNvPr id="1604" name="Google Shape;1604;p23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grpSp>
        <p:nvGrpSpPr>
          <p:cNvPr id="1605" name="Google Shape;1605;p230"/>
          <p:cNvGrpSpPr/>
          <p:nvPr/>
        </p:nvGrpSpPr>
        <p:grpSpPr>
          <a:xfrm>
            <a:off x="5832350" y="2286996"/>
            <a:ext cx="3143100" cy="1966004"/>
            <a:chOff x="5832350" y="2286996"/>
            <a:chExt cx="3143100" cy="1966004"/>
          </a:xfrm>
        </p:grpSpPr>
        <p:pic>
          <p:nvPicPr>
            <p:cNvPr id="1606" name="Google Shape;1606;p23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917449" y="2286996"/>
              <a:ext cx="2852149" cy="17350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07" name="Google Shape;1607;p230"/>
            <p:cNvSpPr txBox="1"/>
            <p:nvPr/>
          </p:nvSpPr>
          <p:spPr>
            <a:xfrm>
              <a:off x="5832350" y="4019000"/>
              <a:ext cx="3143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dk1"/>
                  </a:solidFill>
                </a:rPr>
                <a:t>CN2PY aiming at 7e13 p/pulse FAST EXTRACTED (</a:t>
              </a:r>
              <a:r>
                <a:rPr lang="en-GB" sz="900" u="sng">
                  <a:solidFill>
                    <a:schemeClr val="hlink"/>
                  </a:solidFill>
                  <a:hlinkClick r:id="rId6"/>
                </a:rPr>
                <a:t>CDR</a:t>
              </a:r>
              <a:r>
                <a:rPr lang="en-GB" sz="900">
                  <a:solidFill>
                    <a:schemeClr val="dk1"/>
                  </a:solidFill>
                </a:rPr>
                <a:t>)</a:t>
              </a:r>
              <a:endParaRPr sz="900">
                <a:solidFill>
                  <a:schemeClr val="dk1"/>
                </a:solidFill>
              </a:endParaRPr>
            </a:p>
          </p:txBody>
        </p:sp>
      </p:grpSp>
      <p:grpSp>
        <p:nvGrpSpPr>
          <p:cNvPr id="1608" name="Google Shape;1608;p230"/>
          <p:cNvGrpSpPr/>
          <p:nvPr/>
        </p:nvGrpSpPr>
        <p:grpSpPr>
          <a:xfrm>
            <a:off x="146200" y="2354675"/>
            <a:ext cx="5627075" cy="2048200"/>
            <a:chOff x="146200" y="2354675"/>
            <a:chExt cx="5627075" cy="2048200"/>
          </a:xfrm>
        </p:grpSpPr>
        <p:pic>
          <p:nvPicPr>
            <p:cNvPr id="1609" name="Google Shape;1609;p23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46200" y="2354675"/>
              <a:ext cx="5627075" cy="2048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0" name="Google Shape;1610;p230"/>
            <p:cNvSpPr txBox="1"/>
            <p:nvPr/>
          </p:nvSpPr>
          <p:spPr>
            <a:xfrm>
              <a:off x="361230" y="4022050"/>
              <a:ext cx="403200" cy="32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dk1"/>
                  </a:solidFill>
                </a:rPr>
                <a:t>[1]</a:t>
              </a:r>
              <a:endParaRPr sz="13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Google Shape;1615;p231"/>
          <p:cNvSpPr txBox="1">
            <a:spLocks noGrp="1"/>
          </p:cNvSpPr>
          <p:nvPr>
            <p:ph type="body" idx="2"/>
          </p:nvPr>
        </p:nvSpPr>
        <p:spPr>
          <a:xfrm>
            <a:off x="608800" y="4490700"/>
            <a:ext cx="2602200" cy="576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 dirty="0"/>
              <a:t>[1] F. </a:t>
            </a:r>
            <a:r>
              <a:rPr lang="en-GB" sz="1000" dirty="0" err="1"/>
              <a:t>Velotti</a:t>
            </a:r>
            <a:r>
              <a:rPr lang="en-GB" sz="1000" dirty="0"/>
              <a:t>, L. Esposito, </a:t>
            </a:r>
            <a:r>
              <a:rPr lang="en-GB" sz="10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SLAWG 2024</a:t>
            </a:r>
            <a:endParaRPr sz="10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 dirty="0"/>
              <a:t>[2] A. </a:t>
            </a:r>
            <a:r>
              <a:rPr lang="en-GB" sz="1000" dirty="0" err="1"/>
              <a:t>Gorn</a:t>
            </a:r>
            <a:r>
              <a:rPr lang="en-GB" sz="1000" dirty="0"/>
              <a:t>, 2024</a:t>
            </a:r>
            <a:endParaRPr sz="1000" dirty="0"/>
          </a:p>
        </p:txBody>
      </p:sp>
      <p:sp>
        <p:nvSpPr>
          <p:cNvPr id="1617" name="Google Shape;1617;p231"/>
          <p:cNvSpPr txBox="1">
            <a:spLocks noGrp="1"/>
          </p:cNvSpPr>
          <p:nvPr>
            <p:ph type="title"/>
          </p:nvPr>
        </p:nvSpPr>
        <p:spPr>
          <a:xfrm>
            <a:off x="457200" y="175125"/>
            <a:ext cx="53235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Extraction losses</a:t>
            </a:r>
            <a:endParaRPr/>
          </a:p>
        </p:txBody>
      </p:sp>
      <p:sp>
        <p:nvSpPr>
          <p:cNvPr id="1618" name="Google Shape;1618;p231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5791500" cy="13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100" b="1"/>
              <a:t>Goal to keep dose to LSS2 unchanged, even when POT will be increased by 4x</a:t>
            </a:r>
            <a:r>
              <a:rPr lang="en-GB" sz="1100"/>
              <a:t>.</a:t>
            </a:r>
            <a:endParaRPr sz="1100"/>
          </a:p>
          <a:p>
            <a:pPr marL="457200" lvl="0" indent="-298450" algn="l" rtl="0">
              <a:spcBef>
                <a:spcPts val="60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Crystal shadowing of ZS: DECRYCE project advancing to build optimised single crystals and multi-volume array (possibly pre-LS3) [1].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MD: bump, septa, octupole-folding optimisation -&gt; 20% loss reduction [2].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 sz="1100"/>
              <a:t>Building Al ZS tank (-40% activation w.r.t. stainless steel), after extensive R&amp;D [3,4].</a:t>
            </a:r>
            <a:endParaRPr sz="11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63A156-BA2D-E320-670A-B885B194BFD7}"/>
              </a:ext>
            </a:extLst>
          </p:cNvPr>
          <p:cNvGrpSpPr/>
          <p:nvPr/>
        </p:nvGrpSpPr>
        <p:grpSpPr>
          <a:xfrm>
            <a:off x="505303" y="2361350"/>
            <a:ext cx="4997747" cy="1933130"/>
            <a:chOff x="505303" y="2361350"/>
            <a:chExt cx="4997747" cy="1933130"/>
          </a:xfrm>
        </p:grpSpPr>
        <p:sp>
          <p:nvSpPr>
            <p:cNvPr id="1616" name="Google Shape;1616;p231"/>
            <p:cNvSpPr/>
            <p:nvPr/>
          </p:nvSpPr>
          <p:spPr>
            <a:xfrm>
              <a:off x="789701" y="3383650"/>
              <a:ext cx="712800" cy="8565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p231"/>
            <p:cNvSpPr txBox="1"/>
            <p:nvPr/>
          </p:nvSpPr>
          <p:spPr>
            <a:xfrm>
              <a:off x="4426750" y="3871325"/>
              <a:ext cx="624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down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p231"/>
            <p:cNvSpPr/>
            <p:nvPr/>
          </p:nvSpPr>
          <p:spPr>
            <a:xfrm>
              <a:off x="4319922" y="3785314"/>
              <a:ext cx="712800" cy="84300"/>
            </a:xfrm>
            <a:prstGeom prst="rect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Google Shape;1621;p231"/>
            <p:cNvSpPr/>
            <p:nvPr/>
          </p:nvSpPr>
          <p:spPr>
            <a:xfrm>
              <a:off x="3888431" y="3902350"/>
              <a:ext cx="1162800" cy="337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Google Shape;1622;p231"/>
            <p:cNvSpPr txBox="1"/>
            <p:nvPr/>
          </p:nvSpPr>
          <p:spPr>
            <a:xfrm>
              <a:off x="4211750" y="3931392"/>
              <a:ext cx="11628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GB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 SPS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23" name="Google Shape;1623;p231"/>
            <p:cNvGrpSpPr/>
            <p:nvPr/>
          </p:nvGrpSpPr>
          <p:grpSpPr>
            <a:xfrm>
              <a:off x="505303" y="3717730"/>
              <a:ext cx="759248" cy="576750"/>
              <a:chOff x="555000" y="3052500"/>
              <a:chExt cx="951200" cy="951575"/>
            </a:xfrm>
          </p:grpSpPr>
          <p:cxnSp>
            <p:nvCxnSpPr>
              <p:cNvPr id="1624" name="Google Shape;1624;p231"/>
              <p:cNvCxnSpPr/>
              <p:nvPr/>
            </p:nvCxnSpPr>
            <p:spPr>
              <a:xfrm rot="10800000">
                <a:off x="890600" y="3052500"/>
                <a:ext cx="0" cy="7293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1625" name="Google Shape;1625;p231"/>
              <p:cNvCxnSpPr/>
              <p:nvPr/>
            </p:nvCxnSpPr>
            <p:spPr>
              <a:xfrm>
                <a:off x="890600" y="3781800"/>
                <a:ext cx="6156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626" name="Google Shape;1626;p231"/>
              <p:cNvSpPr txBox="1"/>
              <p:nvPr/>
            </p:nvSpPr>
            <p:spPr>
              <a:xfrm>
                <a:off x="555000" y="3052500"/>
                <a:ext cx="277500" cy="27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-GB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x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231"/>
              <p:cNvSpPr txBox="1"/>
              <p:nvPr/>
            </p:nvSpPr>
            <p:spPr>
              <a:xfrm>
                <a:off x="1094550" y="3730175"/>
                <a:ext cx="277500" cy="27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-GB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28" name="Google Shape;1628;p231"/>
            <p:cNvSpPr txBox="1"/>
            <p:nvPr/>
          </p:nvSpPr>
          <p:spPr>
            <a:xfrm>
              <a:off x="5115750" y="3635825"/>
              <a:ext cx="3873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GB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ZS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231"/>
            <p:cNvSpPr txBox="1"/>
            <p:nvPr/>
          </p:nvSpPr>
          <p:spPr>
            <a:xfrm>
              <a:off x="4426750" y="3414125"/>
              <a:ext cx="624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up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231"/>
            <p:cNvSpPr/>
            <p:nvPr/>
          </p:nvSpPr>
          <p:spPr>
            <a:xfrm>
              <a:off x="3860775" y="3383650"/>
              <a:ext cx="1172100" cy="364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231"/>
            <p:cNvSpPr/>
            <p:nvPr/>
          </p:nvSpPr>
          <p:spPr>
            <a:xfrm rot="243116">
              <a:off x="3876311" y="3877735"/>
              <a:ext cx="1163308" cy="166911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231"/>
            <p:cNvSpPr/>
            <p:nvPr/>
          </p:nvSpPr>
          <p:spPr>
            <a:xfrm rot="-208783">
              <a:off x="3858043" y="3498905"/>
              <a:ext cx="1176369" cy="166794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231"/>
            <p:cNvSpPr txBox="1"/>
            <p:nvPr/>
          </p:nvSpPr>
          <p:spPr>
            <a:xfrm>
              <a:off x="3253563" y="3518225"/>
              <a:ext cx="7038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en-GB" sz="23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(...)</a:t>
              </a:r>
              <a:endParaRPr sz="23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231"/>
            <p:cNvSpPr txBox="1"/>
            <p:nvPr/>
          </p:nvSpPr>
          <p:spPr>
            <a:xfrm rot="257099">
              <a:off x="1725979" y="3716672"/>
              <a:ext cx="1437418" cy="2310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GB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Deflected beam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231"/>
            <p:cNvSpPr/>
            <p:nvPr/>
          </p:nvSpPr>
          <p:spPr>
            <a:xfrm>
              <a:off x="1423447" y="3383650"/>
              <a:ext cx="1917900" cy="364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231"/>
            <p:cNvSpPr/>
            <p:nvPr/>
          </p:nvSpPr>
          <p:spPr>
            <a:xfrm>
              <a:off x="1441928" y="3902352"/>
              <a:ext cx="1917900" cy="337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231"/>
            <p:cNvSpPr/>
            <p:nvPr/>
          </p:nvSpPr>
          <p:spPr>
            <a:xfrm rot="310029">
              <a:off x="1472120" y="3832818"/>
              <a:ext cx="1882048" cy="166278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231"/>
            <p:cNvSpPr/>
            <p:nvPr/>
          </p:nvSpPr>
          <p:spPr>
            <a:xfrm rot="-658624">
              <a:off x="1466419" y="3594193"/>
              <a:ext cx="1893749" cy="166269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39" name="Google Shape;1639;p23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312157" y="3658652"/>
              <a:ext cx="446503" cy="3378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40" name="Google Shape;1640;p231"/>
            <p:cNvSpPr txBox="1"/>
            <p:nvPr/>
          </p:nvSpPr>
          <p:spPr>
            <a:xfrm>
              <a:off x="763300" y="3341675"/>
              <a:ext cx="2307900" cy="36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GB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TECA (LSS4)</a:t>
              </a:r>
              <a:endPara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231"/>
            <p:cNvSpPr txBox="1"/>
            <p:nvPr/>
          </p:nvSpPr>
          <p:spPr>
            <a:xfrm>
              <a:off x="4211750" y="3408575"/>
              <a:ext cx="11628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GB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 TT20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231"/>
            <p:cNvSpPr txBox="1"/>
            <p:nvPr/>
          </p:nvSpPr>
          <p:spPr>
            <a:xfrm>
              <a:off x="1856500" y="3924900"/>
              <a:ext cx="11628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GB" sz="1200" b="0" i="0" u="none" strike="noStrike" cap="none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rPr>
                <a:t>circulating</a:t>
              </a:r>
              <a:endParaRPr sz="1200" b="0" i="0" u="none" strike="noStrike" cap="none">
                <a:solidFill>
                  <a:srgbClr val="1C305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231"/>
            <p:cNvSpPr txBox="1"/>
            <p:nvPr/>
          </p:nvSpPr>
          <p:spPr>
            <a:xfrm rot="-626065">
              <a:off x="1817014" y="3498793"/>
              <a:ext cx="1162830" cy="230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GB" sz="1200" b="0" i="0" u="none" strike="noStrike" cap="none" dirty="0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rPr>
                <a:t>deflected</a:t>
              </a:r>
              <a:endParaRPr sz="1200" b="0" i="0" u="none" strike="noStrike" cap="none" dirty="0">
                <a:solidFill>
                  <a:srgbClr val="1C305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44" name="Google Shape;1644;p231"/>
            <p:cNvGrpSpPr/>
            <p:nvPr/>
          </p:nvGrpSpPr>
          <p:grpSpPr>
            <a:xfrm>
              <a:off x="792633" y="2718068"/>
              <a:ext cx="1450738" cy="587166"/>
              <a:chOff x="5714769" y="886195"/>
              <a:chExt cx="2542477" cy="1012705"/>
            </a:xfrm>
          </p:grpSpPr>
          <p:pic>
            <p:nvPicPr>
              <p:cNvPr id="1645" name="Google Shape;1645;p231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 rot="-5400000">
                <a:off x="6871586" y="736698"/>
                <a:ext cx="1012705" cy="1311700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646" name="Google Shape;1646;p231"/>
              <p:cNvGrpSpPr/>
              <p:nvPr/>
            </p:nvGrpSpPr>
            <p:grpSpPr>
              <a:xfrm>
                <a:off x="5714769" y="1300054"/>
                <a:ext cx="2542477" cy="561926"/>
                <a:chOff x="1293700" y="2121975"/>
                <a:chExt cx="4933975" cy="1095800"/>
              </a:xfrm>
            </p:grpSpPr>
            <p:cxnSp>
              <p:nvCxnSpPr>
                <p:cNvPr id="1647" name="Google Shape;1647;p231"/>
                <p:cNvCxnSpPr/>
                <p:nvPr/>
              </p:nvCxnSpPr>
              <p:spPr>
                <a:xfrm rot="10800000" flipH="1">
                  <a:off x="1293700" y="2122025"/>
                  <a:ext cx="2166000" cy="90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648" name="Google Shape;1648;p231"/>
                <p:cNvCxnSpPr/>
                <p:nvPr/>
              </p:nvCxnSpPr>
              <p:spPr>
                <a:xfrm>
                  <a:off x="5454875" y="2790875"/>
                  <a:ext cx="772800" cy="42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1649" name="Google Shape;1649;p231"/>
                <p:cNvSpPr/>
                <p:nvPr/>
              </p:nvSpPr>
              <p:spPr>
                <a:xfrm>
                  <a:off x="3471275" y="2121975"/>
                  <a:ext cx="1983600" cy="66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344" h="26756" extrusionOk="0">
                      <a:moveTo>
                        <a:pt x="0" y="0"/>
                      </a:moveTo>
                      <a:cubicBezTo>
                        <a:pt x="9212" y="0"/>
                        <a:pt x="17820" y="4682"/>
                        <a:pt x="26756" y="6920"/>
                      </a:cubicBezTo>
                      <a:cubicBezTo>
                        <a:pt x="34512" y="8862"/>
                        <a:pt x="43319" y="3952"/>
                        <a:pt x="50743" y="6920"/>
                      </a:cubicBezTo>
                      <a:cubicBezTo>
                        <a:pt x="55496" y="8820"/>
                        <a:pt x="54658" y="17203"/>
                        <a:pt x="59047" y="19836"/>
                      </a:cubicBezTo>
                      <a:cubicBezTo>
                        <a:pt x="65177" y="23513"/>
                        <a:pt x="76150" y="20361"/>
                        <a:pt x="79344" y="26756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650" name="Google Shape;1650;p231"/>
            <p:cNvSpPr txBox="1"/>
            <p:nvPr/>
          </p:nvSpPr>
          <p:spPr>
            <a:xfrm>
              <a:off x="739375" y="2361350"/>
              <a:ext cx="16926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 b="1">
                  <a:solidFill>
                    <a:schemeClr val="dk1"/>
                  </a:solidFill>
                </a:rPr>
                <a:t>Channelling</a:t>
              </a:r>
              <a:endParaRPr sz="1100" b="1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</a:rPr>
                <a:t>Big kick, low efficiency</a:t>
              </a:r>
              <a:endParaRPr sz="1100">
                <a:solidFill>
                  <a:schemeClr val="dk1"/>
                </a:solidFill>
              </a:endParaRPr>
            </a:p>
          </p:txBody>
        </p:sp>
        <p:pic>
          <p:nvPicPr>
            <p:cNvPr id="1651" name="Google Shape;1651;p23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000375" y="2625342"/>
              <a:ext cx="2058688" cy="646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52" name="Google Shape;1652;p231"/>
            <p:cNvSpPr txBox="1"/>
            <p:nvPr/>
          </p:nvSpPr>
          <p:spPr>
            <a:xfrm>
              <a:off x="3134950" y="2361350"/>
              <a:ext cx="1848000" cy="52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 b="1">
                  <a:solidFill>
                    <a:schemeClr val="dk1"/>
                  </a:solidFill>
                </a:rPr>
                <a:t>Volume reflection</a:t>
              </a:r>
              <a:endParaRPr sz="1100" b="1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</a:rPr>
                <a:t>Small kick, high efficiency</a:t>
              </a:r>
              <a:endParaRPr sz="1100">
                <a:solidFill>
                  <a:schemeClr val="dk1"/>
                </a:solidFill>
              </a:endParaRPr>
            </a:p>
          </p:txBody>
        </p:sp>
      </p:grpSp>
      <p:pic>
        <p:nvPicPr>
          <p:cNvPr id="1653" name="Google Shape;1653;p2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30900" y="2957400"/>
            <a:ext cx="2246850" cy="129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54" name="Google Shape;1654;p23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sp>
        <p:nvSpPr>
          <p:cNvPr id="1655" name="Google Shape;1655;p231"/>
          <p:cNvSpPr txBox="1"/>
          <p:nvPr/>
        </p:nvSpPr>
        <p:spPr>
          <a:xfrm>
            <a:off x="6525800" y="4338750"/>
            <a:ext cx="1756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1"/>
                </a:solidFill>
              </a:rPr>
              <a:t>[3] </a:t>
            </a:r>
            <a:r>
              <a:rPr lang="en-GB" sz="1000" u="sng">
                <a:solidFill>
                  <a:schemeClr val="accent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Pirozzi</a:t>
            </a:r>
            <a:r>
              <a:rPr lang="en-GB" sz="1000">
                <a:solidFill>
                  <a:schemeClr val="accent1"/>
                </a:solidFill>
              </a:rPr>
              <a:t> SLAWG 2023</a:t>
            </a:r>
            <a:endParaRPr sz="10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accent1"/>
                </a:solidFill>
              </a:rPr>
              <a:t>[4] </a:t>
            </a:r>
            <a:r>
              <a:rPr lang="en-GB" sz="1000" u="sng">
                <a:solidFill>
                  <a:schemeClr val="accent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H. Vincke</a:t>
            </a:r>
            <a:r>
              <a:rPr lang="en-GB" sz="1000">
                <a:solidFill>
                  <a:schemeClr val="accent1"/>
                </a:solidFill>
              </a:rPr>
              <a:t> SLAWG 2023</a:t>
            </a:r>
            <a:endParaRPr sz="10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</p:txBody>
      </p:sp>
      <p:grpSp>
        <p:nvGrpSpPr>
          <p:cNvPr id="1656" name="Google Shape;1656;p231"/>
          <p:cNvGrpSpPr/>
          <p:nvPr/>
        </p:nvGrpSpPr>
        <p:grpSpPr>
          <a:xfrm>
            <a:off x="6014750" y="364375"/>
            <a:ext cx="3003701" cy="2403200"/>
            <a:chOff x="6014750" y="364375"/>
            <a:chExt cx="3003701" cy="2403200"/>
          </a:xfrm>
        </p:grpSpPr>
        <p:pic>
          <p:nvPicPr>
            <p:cNvPr id="1657" name="Google Shape;1657;p231"/>
            <p:cNvPicPr preferRelativeResize="0"/>
            <p:nvPr/>
          </p:nvPicPr>
          <p:blipFill rotWithShape="1">
            <a:blip r:embed="rId10">
              <a:alphaModFix/>
            </a:blip>
            <a:srcRect t="6191"/>
            <a:stretch/>
          </p:blipFill>
          <p:spPr>
            <a:xfrm>
              <a:off x="6014750" y="605425"/>
              <a:ext cx="3003701" cy="2162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58" name="Google Shape;1658;p231"/>
            <p:cNvSpPr txBox="1"/>
            <p:nvPr/>
          </p:nvSpPr>
          <p:spPr>
            <a:xfrm>
              <a:off x="6538325" y="646650"/>
              <a:ext cx="4464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dk1"/>
                  </a:solidFill>
                </a:rPr>
                <a:t>[2]</a:t>
              </a:r>
              <a:endParaRPr sz="1300">
                <a:solidFill>
                  <a:schemeClr val="dk1"/>
                </a:solidFill>
              </a:endParaRPr>
            </a:p>
          </p:txBody>
        </p:sp>
        <p:sp>
          <p:nvSpPr>
            <p:cNvPr id="1659" name="Google Shape;1659;p231"/>
            <p:cNvSpPr txBox="1"/>
            <p:nvPr/>
          </p:nvSpPr>
          <p:spPr>
            <a:xfrm>
              <a:off x="6365750" y="364375"/>
              <a:ext cx="2591700" cy="5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 u="sng">
                  <a:solidFill>
                    <a:schemeClr val="dk1"/>
                  </a:solidFill>
                </a:rPr>
                <a:t>MD 2024: octupole folding</a:t>
              </a:r>
              <a:endParaRPr sz="1000" u="sng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4" name="Google Shape;1664;p232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TT20 optics</a:t>
            </a:r>
            <a:endParaRPr/>
          </a:p>
        </p:txBody>
      </p:sp>
      <p:sp>
        <p:nvSpPr>
          <p:cNvPr id="1665" name="Google Shape;1665;p232"/>
          <p:cNvSpPr txBox="1">
            <a:spLocks noGrp="1"/>
          </p:cNvSpPr>
          <p:nvPr>
            <p:ph type="body" idx="1"/>
          </p:nvPr>
        </p:nvSpPr>
        <p:spPr>
          <a:xfrm>
            <a:off x="457200" y="824268"/>
            <a:ext cx="6875400" cy="1275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Identified errors in I-to-B transfer functions for QTN, QTL (4%), QTA (1%)</a:t>
            </a:r>
            <a:r>
              <a:rPr lang="en-GB" sz="1200"/>
              <a:t>. Deployment planned in 2025 commissioning (LHC B1 and HiRadMat lines also contain QTL).</a:t>
            </a:r>
            <a:endParaRPr sz="1200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Significantly improved agreement between model and measurements [1,2].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MD/Commissioning 2025: correct vertical beam size at splitters using optics, instead of requesting large V-emittance from PSB (would improve transmission, especially at SPS inj.).</a:t>
            </a:r>
            <a:endParaRPr sz="1200"/>
          </a:p>
        </p:txBody>
      </p:sp>
      <p:sp>
        <p:nvSpPr>
          <p:cNvPr id="1666" name="Google Shape;1666;p232"/>
          <p:cNvSpPr txBox="1">
            <a:spLocks noGrp="1"/>
          </p:cNvSpPr>
          <p:nvPr>
            <p:ph type="body" idx="2"/>
          </p:nvPr>
        </p:nvSpPr>
        <p:spPr>
          <a:xfrm>
            <a:off x="837400" y="4414500"/>
            <a:ext cx="2318100" cy="65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[1] F. </a:t>
            </a:r>
            <a:r>
              <a:rPr lang="en-GB" sz="900" dirty="0" err="1"/>
              <a:t>Velotti</a:t>
            </a:r>
            <a:r>
              <a:rPr lang="en-GB" sz="900" dirty="0"/>
              <a:t>, </a:t>
            </a:r>
            <a:r>
              <a:rPr lang="en-GB" sz="9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 MPC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[2] L. </a:t>
            </a:r>
            <a:r>
              <a:rPr lang="en-GB" sz="900" dirty="0" err="1"/>
              <a:t>Dyks</a:t>
            </a:r>
            <a:r>
              <a:rPr lang="en-GB" sz="900" dirty="0"/>
              <a:t>,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[3] Y. </a:t>
            </a:r>
            <a:r>
              <a:rPr lang="en-GB" sz="900" dirty="0" err="1"/>
              <a:t>Dutheil</a:t>
            </a:r>
            <a:r>
              <a:rPr lang="en-GB" sz="900" dirty="0"/>
              <a:t>, 2023</a:t>
            </a:r>
            <a:endParaRPr sz="900" dirty="0"/>
          </a:p>
        </p:txBody>
      </p:sp>
      <p:grpSp>
        <p:nvGrpSpPr>
          <p:cNvPr id="1667" name="Google Shape;1667;p232"/>
          <p:cNvGrpSpPr/>
          <p:nvPr/>
        </p:nvGrpSpPr>
        <p:grpSpPr>
          <a:xfrm>
            <a:off x="4672758" y="2040506"/>
            <a:ext cx="2889118" cy="2403024"/>
            <a:chOff x="3985029" y="2167075"/>
            <a:chExt cx="2628621" cy="2260181"/>
          </a:xfrm>
        </p:grpSpPr>
        <p:grpSp>
          <p:nvGrpSpPr>
            <p:cNvPr id="1668" name="Google Shape;1668;p232"/>
            <p:cNvGrpSpPr/>
            <p:nvPr/>
          </p:nvGrpSpPr>
          <p:grpSpPr>
            <a:xfrm>
              <a:off x="3985029" y="2571683"/>
              <a:ext cx="2572826" cy="1855572"/>
              <a:chOff x="3756525" y="2417900"/>
              <a:chExt cx="2676124" cy="1944025"/>
            </a:xfrm>
          </p:grpSpPr>
          <p:pic>
            <p:nvPicPr>
              <p:cNvPr id="1669" name="Google Shape;1669;p232"/>
              <p:cNvPicPr preferRelativeResize="0"/>
              <p:nvPr/>
            </p:nvPicPr>
            <p:blipFill rotWithShape="1">
              <a:blip r:embed="rId4">
                <a:alphaModFix/>
              </a:blip>
              <a:srcRect t="48979" r="65207"/>
              <a:stretch/>
            </p:blipFill>
            <p:spPr>
              <a:xfrm>
                <a:off x="3756525" y="2417900"/>
                <a:ext cx="2676124" cy="19440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70" name="Google Shape;1670;p232"/>
              <p:cNvPicPr preferRelativeResize="0"/>
              <p:nvPr/>
            </p:nvPicPr>
            <p:blipFill rotWithShape="1">
              <a:blip r:embed="rId4">
                <a:alphaModFix/>
              </a:blip>
              <a:srcRect l="7099" t="3233" r="85474" b="74678"/>
              <a:stretch/>
            </p:blipFill>
            <p:spPr>
              <a:xfrm>
                <a:off x="4370225" y="2495550"/>
                <a:ext cx="448699" cy="6611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671" name="Google Shape;1671;p232"/>
            <p:cNvSpPr txBox="1"/>
            <p:nvPr/>
          </p:nvSpPr>
          <p:spPr>
            <a:xfrm>
              <a:off x="4472550" y="2167075"/>
              <a:ext cx="2141100" cy="50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 u="sng">
                  <a:solidFill>
                    <a:schemeClr val="dk1"/>
                  </a:solidFill>
                </a:rPr>
                <a:t>Sim: V-size at splitter [3]</a:t>
              </a:r>
              <a:endParaRPr sz="1100" u="sng"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</a:rPr>
                <a:t>(controlled with optics)</a:t>
              </a:r>
              <a:endParaRPr sz="1100">
                <a:solidFill>
                  <a:schemeClr val="dk1"/>
                </a:solidFill>
              </a:endParaRPr>
            </a:p>
          </p:txBody>
        </p:sp>
      </p:grpSp>
      <p:grpSp>
        <p:nvGrpSpPr>
          <p:cNvPr id="1672" name="Google Shape;1672;p232"/>
          <p:cNvGrpSpPr/>
          <p:nvPr/>
        </p:nvGrpSpPr>
        <p:grpSpPr>
          <a:xfrm>
            <a:off x="622468" y="2138369"/>
            <a:ext cx="3220203" cy="2289315"/>
            <a:chOff x="354475" y="2319475"/>
            <a:chExt cx="2624025" cy="2108025"/>
          </a:xfrm>
        </p:grpSpPr>
        <p:pic>
          <p:nvPicPr>
            <p:cNvPr id="1673" name="Google Shape;1673;p23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4475" y="2459618"/>
              <a:ext cx="2624025" cy="1967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4" name="Google Shape;1674;p232"/>
            <p:cNvSpPr txBox="1"/>
            <p:nvPr/>
          </p:nvSpPr>
          <p:spPr>
            <a:xfrm>
              <a:off x="837400" y="2319475"/>
              <a:ext cx="2141100" cy="50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 u="sng">
                  <a:solidFill>
                    <a:schemeClr val="dk1"/>
                  </a:solidFill>
                </a:rPr>
                <a:t>Meas: quad scan in P42 [2]</a:t>
              </a:r>
              <a:endParaRPr sz="1100">
                <a:solidFill>
                  <a:schemeClr val="dk1"/>
                </a:solidFill>
              </a:endParaRPr>
            </a:p>
          </p:txBody>
        </p:sp>
      </p:grpSp>
      <p:sp>
        <p:nvSpPr>
          <p:cNvPr id="1675" name="Google Shape;1675;p23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23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Input from users</a:t>
            </a:r>
            <a:endParaRPr/>
          </a:p>
        </p:txBody>
      </p:sp>
      <p:sp>
        <p:nvSpPr>
          <p:cNvPr id="1684" name="Google Shape;1684;p233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7787700" cy="1521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300"/>
              <a:t>To ensure efficient operation and R&amp;D, </a:t>
            </a:r>
            <a:r>
              <a:rPr lang="en-GB" sz="1300" b="1"/>
              <a:t>tight collaboration with users is crucial.</a:t>
            </a:r>
            <a:r>
              <a:rPr lang="en-GB" sz="1300"/>
              <a:t> </a:t>
            </a:r>
            <a:r>
              <a:rPr lang="en-GB" sz="1300" b="1"/>
              <a:t>Spill Optimisation for eXperiments (SOX) effort ongoing [1]</a:t>
            </a:r>
            <a:r>
              <a:rPr lang="en-GB" sz="1300"/>
              <a:t>:</a:t>
            </a:r>
            <a:endParaRPr sz="1300"/>
          </a:p>
          <a:p>
            <a:pPr marL="457200" lvl="0" indent="-311150" algn="l" rtl="0"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Collected requirements &amp; limitations from NA62, SHiP, AMBER, MUonE and NA64 -&gt; direct input for beam sharing scenarios, report being written.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Developing online analysis pipeline to profit from user-relevant KPIs -&gt; minimal example to be tested before LS3. 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SY-BI using this input to inform their spill monitor R&amp;D.</a:t>
            </a:r>
            <a:endParaRPr sz="1300"/>
          </a:p>
        </p:txBody>
      </p:sp>
      <p:sp>
        <p:nvSpPr>
          <p:cNvPr id="1685" name="Google Shape;1685;p233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dirty="0"/>
              <a:t>[1] </a:t>
            </a:r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SOX</a:t>
            </a:r>
            <a:r>
              <a:rPr lang="en-GB" dirty="0"/>
              <a:t>, 2024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5BEC94-283A-6B34-9AAE-28E6D5607735}"/>
              </a:ext>
            </a:extLst>
          </p:cNvPr>
          <p:cNvGrpSpPr/>
          <p:nvPr/>
        </p:nvGrpSpPr>
        <p:grpSpPr>
          <a:xfrm>
            <a:off x="164100" y="2515350"/>
            <a:ext cx="8614800" cy="1856600"/>
            <a:chOff x="164100" y="2515350"/>
            <a:chExt cx="8614800" cy="1856600"/>
          </a:xfrm>
        </p:grpSpPr>
        <p:sp>
          <p:nvSpPr>
            <p:cNvPr id="1686" name="Google Shape;1686;p233"/>
            <p:cNvSpPr/>
            <p:nvPr/>
          </p:nvSpPr>
          <p:spPr>
            <a:xfrm>
              <a:off x="3887375" y="3271650"/>
              <a:ext cx="2255700" cy="1024200"/>
            </a:xfrm>
            <a:prstGeom prst="rect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u="sng"/>
                <a:t>UCAP converter</a:t>
              </a:r>
              <a:endParaRPr b="1" u="sng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virtual device combines data and links it to cycle</a:t>
              </a:r>
              <a:endParaRPr/>
            </a:p>
          </p:txBody>
        </p:sp>
        <p:sp>
          <p:nvSpPr>
            <p:cNvPr id="1687" name="Google Shape;1687;p233"/>
            <p:cNvSpPr/>
            <p:nvPr/>
          </p:nvSpPr>
          <p:spPr>
            <a:xfrm>
              <a:off x="6937875" y="2515350"/>
              <a:ext cx="1648800" cy="744300"/>
            </a:xfrm>
            <a:prstGeom prst="rect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u="sng"/>
                <a:t>NXCALS</a:t>
              </a:r>
              <a:endParaRPr b="1" u="sng"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Offline analysis</a:t>
              </a:r>
              <a:endParaRPr/>
            </a:p>
          </p:txBody>
        </p:sp>
        <p:sp>
          <p:nvSpPr>
            <p:cNvPr id="1688" name="Google Shape;1688;p233"/>
            <p:cNvSpPr/>
            <p:nvPr/>
          </p:nvSpPr>
          <p:spPr>
            <a:xfrm>
              <a:off x="6600000" y="3421550"/>
              <a:ext cx="2178900" cy="950400"/>
            </a:xfrm>
            <a:prstGeom prst="rect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u="sng" dirty="0"/>
                <a:t>Live applications</a:t>
              </a:r>
              <a:endParaRPr b="1" u="sng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/>
                <a:t>- GUI </a:t>
              </a:r>
              <a:endParaRPr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/>
                <a:t>- automatic feedforward</a:t>
              </a:r>
              <a:endParaRPr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/>
                <a:t>- (...)</a:t>
              </a:r>
              <a:endParaRPr dirty="0"/>
            </a:p>
          </p:txBody>
        </p:sp>
        <p:sp>
          <p:nvSpPr>
            <p:cNvPr id="1689" name="Google Shape;1689;p233"/>
            <p:cNvSpPr/>
            <p:nvPr/>
          </p:nvSpPr>
          <p:spPr>
            <a:xfrm>
              <a:off x="164100" y="3268650"/>
              <a:ext cx="1516500" cy="1024200"/>
            </a:xfrm>
            <a:prstGeom prst="rect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dirty="0"/>
                <a:t>DIP</a:t>
              </a:r>
              <a:endParaRPr b="1" dirty="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/>
                <a:t>Users compute and publish KPIs </a:t>
              </a:r>
              <a:endParaRPr dirty="0"/>
            </a:p>
          </p:txBody>
        </p:sp>
        <p:cxnSp>
          <p:nvCxnSpPr>
            <p:cNvPr id="1690" name="Google Shape;1690;p233"/>
            <p:cNvCxnSpPr>
              <a:stCxn id="1689" idx="3"/>
            </p:cNvCxnSpPr>
            <p:nvPr/>
          </p:nvCxnSpPr>
          <p:spPr>
            <a:xfrm>
              <a:off x="1680600" y="3780750"/>
              <a:ext cx="3777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91" name="Google Shape;1691;p233"/>
            <p:cNvSpPr/>
            <p:nvPr/>
          </p:nvSpPr>
          <p:spPr>
            <a:xfrm>
              <a:off x="2058300" y="3268650"/>
              <a:ext cx="1516500" cy="1024200"/>
            </a:xfrm>
            <a:prstGeom prst="rect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/>
                <a:t>CMW team</a:t>
              </a:r>
              <a:endParaRPr b="1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Creates virtual devices</a:t>
              </a:r>
              <a:endParaRPr/>
            </a:p>
          </p:txBody>
        </p:sp>
        <p:cxnSp>
          <p:nvCxnSpPr>
            <p:cNvPr id="1692" name="Google Shape;1692;p233"/>
            <p:cNvCxnSpPr>
              <a:stCxn id="1691" idx="3"/>
              <a:endCxn id="1686" idx="1"/>
            </p:cNvCxnSpPr>
            <p:nvPr/>
          </p:nvCxnSpPr>
          <p:spPr>
            <a:xfrm>
              <a:off x="3574800" y="3780750"/>
              <a:ext cx="312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93" name="Google Shape;1693;p233"/>
            <p:cNvCxnSpPr>
              <a:stCxn id="1686" idx="3"/>
              <a:endCxn id="1687" idx="1"/>
            </p:cNvCxnSpPr>
            <p:nvPr/>
          </p:nvCxnSpPr>
          <p:spPr>
            <a:xfrm rot="10800000" flipH="1">
              <a:off x="6143075" y="2887650"/>
              <a:ext cx="794700" cy="896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94" name="Google Shape;1694;p233"/>
            <p:cNvCxnSpPr>
              <a:stCxn id="1686" idx="3"/>
              <a:endCxn id="1688" idx="1"/>
            </p:cNvCxnSpPr>
            <p:nvPr/>
          </p:nvCxnSpPr>
          <p:spPr>
            <a:xfrm>
              <a:off x="6143075" y="3783750"/>
              <a:ext cx="456900" cy="113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695" name="Google Shape;1695;p23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Google Shape;1296;p21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297" name="Google Shape;1297;p215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8229600" cy="112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Fixed target destinations are the largest “particle and cycle consumers” across the complex.</a:t>
            </a:r>
            <a:endParaRPr sz="1200" b="1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Demand expected to increase post LS3, with SHiP entering the North Area.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Requests to extend ion runs (incl. proton+ion parallel operation) must also be considered within this landscape.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Efforts split across different projects and working groups: IPP, SLAWG, bSAC, SOX, CONS, Future Ions, Hi-ECN3…</a:t>
            </a:r>
            <a:endParaRPr sz="1200"/>
          </a:p>
        </p:txBody>
      </p:sp>
      <p:sp>
        <p:nvSpPr>
          <p:cNvPr id="1298" name="Google Shape;1298;p215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[1] T. Prebibaj</a:t>
            </a:r>
            <a:endParaRPr/>
          </a:p>
        </p:txBody>
      </p:sp>
      <p:sp>
        <p:nvSpPr>
          <p:cNvPr id="1299" name="Google Shape;1299;p215"/>
          <p:cNvSpPr txBox="1"/>
          <p:nvPr/>
        </p:nvSpPr>
        <p:spPr>
          <a:xfrm>
            <a:off x="436775" y="1993000"/>
            <a:ext cx="7698600" cy="4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chemeClr val="dk1"/>
                </a:solidFill>
              </a:rPr>
              <a:t>Challenge for the future: make the particle-pie bigger and/or share it more effectively.</a:t>
            </a:r>
            <a:endParaRPr sz="3000" b="1">
              <a:solidFill>
                <a:schemeClr val="dk1"/>
              </a:solidFill>
            </a:endParaRPr>
          </a:p>
        </p:txBody>
      </p:sp>
      <p:sp>
        <p:nvSpPr>
          <p:cNvPr id="1300" name="Google Shape;1300;p21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pic>
        <p:nvPicPr>
          <p:cNvPr id="1301" name="Google Shape;1301;p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0" y="2729462"/>
            <a:ext cx="2053855" cy="16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1302" name="Google Shape;1302;p215"/>
          <p:cNvSpPr txBox="1"/>
          <p:nvPr/>
        </p:nvSpPr>
        <p:spPr>
          <a:xfrm>
            <a:off x="6506900" y="4281250"/>
            <a:ext cx="2082600" cy="1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</p:txBody>
      </p:sp>
      <p:sp>
        <p:nvSpPr>
          <p:cNvPr id="1307" name="Google Shape;1307;p215"/>
          <p:cNvSpPr txBox="1">
            <a:spLocks noGrp="1"/>
          </p:cNvSpPr>
          <p:nvPr>
            <p:ph type="body" idx="2"/>
          </p:nvPr>
        </p:nvSpPr>
        <p:spPr>
          <a:xfrm>
            <a:off x="6187475" y="450325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(*) indicative only</a:t>
            </a:r>
            <a:endParaRPr/>
          </a:p>
        </p:txBody>
      </p:sp>
      <p:pic>
        <p:nvPicPr>
          <p:cNvPr id="1308" name="Google Shape;1308;p2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8843" y="2653250"/>
            <a:ext cx="2825257" cy="17589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EDBE098-FF79-4C90-7044-BA62E1776C79}"/>
              </a:ext>
            </a:extLst>
          </p:cNvPr>
          <p:cNvGrpSpPr/>
          <p:nvPr/>
        </p:nvGrpSpPr>
        <p:grpSpPr>
          <a:xfrm>
            <a:off x="2150805" y="2462700"/>
            <a:ext cx="7221795" cy="1978600"/>
            <a:chOff x="2150805" y="2462700"/>
            <a:chExt cx="7221795" cy="1978600"/>
          </a:xfrm>
        </p:grpSpPr>
        <p:grpSp>
          <p:nvGrpSpPr>
            <p:cNvPr id="1303" name="Google Shape;1303;p215"/>
            <p:cNvGrpSpPr/>
            <p:nvPr/>
          </p:nvGrpSpPr>
          <p:grpSpPr>
            <a:xfrm>
              <a:off x="6072567" y="2462700"/>
              <a:ext cx="3300033" cy="1978600"/>
              <a:chOff x="6072567" y="2462700"/>
              <a:chExt cx="3300033" cy="1978600"/>
            </a:xfrm>
          </p:grpSpPr>
          <p:pic>
            <p:nvPicPr>
              <p:cNvPr id="1304" name="Google Shape;1304;p215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6072567" y="2647412"/>
                <a:ext cx="2825226" cy="17588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05" name="Google Shape;1305;p215"/>
              <p:cNvSpPr txBox="1"/>
              <p:nvPr/>
            </p:nvSpPr>
            <p:spPr>
              <a:xfrm>
                <a:off x="8798100" y="4095100"/>
                <a:ext cx="574500" cy="34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[1]</a:t>
                </a:r>
                <a:endParaRPr>
                  <a:solidFill>
                    <a:schemeClr val="dk1"/>
                  </a:solidFill>
                </a:endParaRPr>
              </a:p>
            </p:txBody>
          </p:sp>
          <p:sp>
            <p:nvSpPr>
              <p:cNvPr id="1306" name="Google Shape;1306;p215"/>
              <p:cNvSpPr txBox="1"/>
              <p:nvPr/>
            </p:nvSpPr>
            <p:spPr>
              <a:xfrm>
                <a:off x="8051875" y="2462700"/>
                <a:ext cx="501300" cy="41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100">
                    <a:solidFill>
                      <a:srgbClr val="161616"/>
                    </a:solidFill>
                  </a:rPr>
                  <a:t>*</a:t>
                </a:r>
                <a:endParaRPr sz="2100">
                  <a:solidFill>
                    <a:srgbClr val="161616"/>
                  </a:solidFill>
                </a:endParaRP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4A0B9D6-171C-0A7D-4EDC-001556CCE081}"/>
                </a:ext>
              </a:extLst>
            </p:cNvPr>
            <p:cNvSpPr/>
            <p:nvPr/>
          </p:nvSpPr>
          <p:spPr>
            <a:xfrm>
              <a:off x="2289233" y="3116200"/>
              <a:ext cx="172971" cy="105598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BE3E996-740F-390E-C629-94E14B39933D}"/>
                </a:ext>
              </a:extLst>
            </p:cNvPr>
            <p:cNvSpPr txBox="1"/>
            <p:nvPr/>
          </p:nvSpPr>
          <p:spPr>
            <a:xfrm>
              <a:off x="2150805" y="4172189"/>
              <a:ext cx="5099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100" dirty="0"/>
                <a:t>SHiP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p234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701" name="Google Shape;1701;p2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1702" name="Google Shape;1702;p234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ISOLDE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703" name="Google Shape;1703;p234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nTOF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704" name="Google Shape;1704;p234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North Area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p23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1710" name="Google Shape;1710;p235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600"/>
              </a:spcBef>
              <a:spcAft>
                <a:spcPts val="0"/>
              </a:spcAft>
              <a:buSzPts val="2100"/>
              <a:buChar char="•"/>
            </a:pPr>
            <a:r>
              <a:rPr lang="en-GB" sz="2100"/>
              <a:t>Exciting fixed-target beams program ahead, pushing new limits for intensity and beam quality.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 sz="2100"/>
              <a:t>Challenges spread across all machines &amp; FT beam types.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 sz="2100"/>
              <a:t>R&amp;D opportunities over all aspects: beam dynamics, operations, equipment, automation &amp; controls.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 sz="2100"/>
              <a:t>Need to combine input from this presentation with input from users to prioritize amongst different options.</a:t>
            </a:r>
            <a:endParaRPr sz="2100"/>
          </a:p>
        </p:txBody>
      </p:sp>
      <p:sp>
        <p:nvSpPr>
          <p:cNvPr id="1711" name="Google Shape;1711;p235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2" name="Google Shape;1712;p23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0" name="Google Shape;2480;p26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grpSp>
        <p:nvGrpSpPr>
          <p:cNvPr id="2481" name="Google Shape;2481;p265"/>
          <p:cNvGrpSpPr/>
          <p:nvPr/>
        </p:nvGrpSpPr>
        <p:grpSpPr>
          <a:xfrm>
            <a:off x="1718099" y="507315"/>
            <a:ext cx="5707801" cy="4242536"/>
            <a:chOff x="2892925" y="901336"/>
            <a:chExt cx="3070705" cy="2299789"/>
          </a:xfrm>
        </p:grpSpPr>
        <p:pic>
          <p:nvPicPr>
            <p:cNvPr id="2482" name="Google Shape;2482;p26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92925" y="901336"/>
              <a:ext cx="3070705" cy="22997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83" name="Google Shape;2483;p265"/>
            <p:cNvSpPr/>
            <p:nvPr/>
          </p:nvSpPr>
          <p:spPr>
            <a:xfrm>
              <a:off x="3727575" y="1224050"/>
              <a:ext cx="1339800" cy="1572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1616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/>
                <a:t>WHACK-A-MOLE BEAM SHARING</a:t>
              </a:r>
              <a:endParaRPr sz="100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7" name="Google Shape;1717;p236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</a:t>
            </a:r>
            <a:endParaRPr/>
          </a:p>
        </p:txBody>
      </p:sp>
      <p:sp>
        <p:nvSpPr>
          <p:cNvPr id="1718" name="Google Shape;1718;p236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spcFirstLastPara="1" wrap="square" lIns="45700" tIns="0" rIns="45700" bIns="0" anchor="b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9" name="Google Shape;1719;p2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4" name="Google Shape;1724;p237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Topics: </a:t>
            </a:r>
            <a:endParaRPr/>
          </a:p>
        </p:txBody>
      </p:sp>
      <p:sp>
        <p:nvSpPr>
          <p:cNvPr id="1725" name="Google Shape;1725;p237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Prospect of running ISOLDE with higher intensity per shot in 2025 in view of future proton sharing, and status of upgrade project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Higher intensity for TOF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Fixed-target beams: bunch length/momentum spread/beam size (PSB, PS), spill quality (PS/SPS), losses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Higher intensity requests for North-Area post-LS3 + Beamline acceptance.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Beam for BDF/SHiP and intensity increase to 7e13, future beam sharing (different scenarios for proton sharing in the SHiP-BDF time) MDs related and proposed tests before LS3.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Where do we stand concerning losses and activation for high intensity beams?</a:t>
            </a: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Check BPT: </a:t>
            </a:r>
            <a:r>
              <a:rPr lang="en-GB" sz="1200" u="sng">
                <a:solidFill>
                  <a:schemeClr val="hlink"/>
                </a:solidFill>
                <a:hlinkClick r:id="rId3"/>
              </a:rPr>
              <a:t>https://bpt.web.cern.ch</a:t>
            </a: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/>
              <a:t>CodiMD: </a:t>
            </a:r>
            <a:r>
              <a:rPr lang="en-GB" sz="1200" u="sng">
                <a:solidFill>
                  <a:schemeClr val="hlink"/>
                </a:solidFill>
                <a:hlinkClick r:id="rId4"/>
              </a:rPr>
              <a:t>https://codimd.web.cern.ch/2DjlMqkCQ3uI1X-RiXJkKw?both#</a:t>
            </a: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</p:txBody>
      </p:sp>
      <p:sp>
        <p:nvSpPr>
          <p:cNvPr id="1726" name="Google Shape;1726;p237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7" name="Google Shape;1727;p23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Google Shape;1479;p22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double-TOF @ PS</a:t>
            </a:r>
            <a:endParaRPr/>
          </a:p>
        </p:txBody>
      </p:sp>
      <p:sp>
        <p:nvSpPr>
          <p:cNvPr id="1480" name="Google Shape;1480;p224"/>
          <p:cNvSpPr txBox="1">
            <a:spLocks noGrp="1"/>
          </p:cNvSpPr>
          <p:nvPr>
            <p:ph type="body" idx="1"/>
          </p:nvPr>
        </p:nvSpPr>
        <p:spPr>
          <a:xfrm>
            <a:off x="457200" y="976350"/>
            <a:ext cx="7868100" cy="1700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 dirty="0"/>
              <a:t>Cycle ready &amp; </a:t>
            </a:r>
            <a:r>
              <a:rPr lang="en-GB" sz="1300" b="1" dirty="0" err="1"/>
              <a:t>nTOF</a:t>
            </a:r>
            <a:r>
              <a:rPr lang="en-GB" sz="1300" b="1" dirty="0"/>
              <a:t> DAQ modified</a:t>
            </a:r>
            <a:r>
              <a:rPr lang="en-GB" sz="1300" dirty="0"/>
              <a:t> to take both bunches</a:t>
            </a:r>
            <a:r>
              <a:rPr lang="en-GB" sz="1300" b="1" dirty="0"/>
              <a:t>.  Ongoing: Interlocks discussion </a:t>
            </a:r>
            <a:r>
              <a:rPr lang="en-GB" sz="1300" dirty="0"/>
              <a:t>to ensure bunches are not extracted together*. Collecting failure modes:</a:t>
            </a:r>
            <a:endParaRPr sz="1300" dirty="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 b="1" dirty="0"/>
              <a:t>(</a:t>
            </a:r>
            <a:r>
              <a:rPr lang="en-GB" sz="1300" b="1" dirty="0" err="1"/>
              <a:t>i</a:t>
            </a:r>
            <a:r>
              <a:rPr lang="en-GB" sz="1300" b="1" dirty="0"/>
              <a:t>)</a:t>
            </a:r>
            <a:r>
              <a:rPr lang="en-GB" sz="1300" dirty="0"/>
              <a:t> </a:t>
            </a:r>
            <a:r>
              <a:rPr lang="en-GB" sz="1300" b="1" dirty="0"/>
              <a:t>all twelve KFA71-79 dump switches fail to trigger.</a:t>
            </a:r>
            <a:endParaRPr sz="1300" b="1" dirty="0"/>
          </a:p>
          <a:p>
            <a:pPr marL="13716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 dirty="0"/>
              <a:t>Preliminary analysis of 10 million shots indicates this is highly unlikely to happen</a:t>
            </a:r>
            <a:r>
              <a:rPr lang="en-GB" sz="1300" b="1" dirty="0"/>
              <a:t>.</a:t>
            </a:r>
            <a:endParaRPr sz="1300" b="1" dirty="0"/>
          </a:p>
          <a:p>
            <a:pPr marL="13716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 dirty="0"/>
              <a:t>Trim range can be limited and protected by MSC settings (standard across other kickers at CERN).</a:t>
            </a:r>
            <a:endParaRPr sz="1300" dirty="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 b="1" dirty="0"/>
              <a:t>(ii)</a:t>
            </a:r>
            <a:r>
              <a:rPr lang="en-GB" sz="1300" dirty="0"/>
              <a:t> </a:t>
            </a:r>
            <a:r>
              <a:rPr lang="en-GB" sz="1300" b="1" dirty="0"/>
              <a:t>bunches spaced too closely from PSB</a:t>
            </a:r>
            <a:r>
              <a:rPr lang="en-GB" sz="1300" dirty="0"/>
              <a:t>.</a:t>
            </a:r>
            <a:endParaRPr sz="1300" dirty="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 b="1" dirty="0"/>
              <a:t>(iii) Others</a:t>
            </a:r>
            <a:endParaRPr sz="1300" b="1" dirty="0"/>
          </a:p>
        </p:txBody>
      </p:sp>
      <p:sp>
        <p:nvSpPr>
          <p:cNvPr id="1481" name="Google Shape;1481;p224"/>
          <p:cNvSpPr txBox="1">
            <a:spLocks noGrp="1"/>
          </p:cNvSpPr>
          <p:nvPr>
            <p:ph type="body" idx="2"/>
          </p:nvPr>
        </p:nvSpPr>
        <p:spPr>
          <a:xfrm>
            <a:off x="837400" y="4507266"/>
            <a:ext cx="20301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800" dirty="0"/>
              <a:t>[1] A. </a:t>
            </a:r>
            <a:r>
              <a:rPr lang="en-GB" sz="800" dirty="0" err="1"/>
              <a:t>Huschauer</a:t>
            </a:r>
            <a:r>
              <a:rPr lang="en-GB" sz="800" dirty="0"/>
              <a:t>, Y. </a:t>
            </a:r>
            <a:r>
              <a:rPr lang="en-GB" sz="800" dirty="0" err="1"/>
              <a:t>Dutheil</a:t>
            </a:r>
            <a:r>
              <a:rPr lang="en-GB" sz="800" dirty="0"/>
              <a:t>, </a:t>
            </a:r>
            <a:r>
              <a:rPr lang="en-GB" sz="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lang="en-GB" sz="800" u="sng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800" dirty="0"/>
              <a:t>[2] M. </a:t>
            </a:r>
            <a:r>
              <a:rPr lang="en-GB" sz="800" dirty="0" err="1"/>
              <a:t>Algelly</a:t>
            </a:r>
            <a:r>
              <a:rPr lang="en-GB" sz="800" dirty="0"/>
              <a:t>, 2024</a:t>
            </a:r>
            <a:endParaRPr sz="800" dirty="0"/>
          </a:p>
        </p:txBody>
      </p:sp>
      <p:sp>
        <p:nvSpPr>
          <p:cNvPr id="1482" name="Google Shape;1482;p224"/>
          <p:cNvSpPr txBox="1">
            <a:spLocks noGrp="1"/>
          </p:cNvSpPr>
          <p:nvPr>
            <p:ph type="body" idx="2"/>
          </p:nvPr>
        </p:nvSpPr>
        <p:spPr>
          <a:xfrm>
            <a:off x="5999825" y="4507275"/>
            <a:ext cx="2906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000"/>
              <a:t>*SY-STI: Target limit 1e13 ppp. 10-20% excess may be tolerated for a single shot. Needs further study.</a:t>
            </a:r>
            <a:endParaRPr sz="1000"/>
          </a:p>
        </p:txBody>
      </p:sp>
      <p:cxnSp>
        <p:nvCxnSpPr>
          <p:cNvPr id="1483" name="Google Shape;1483;p224"/>
          <p:cNvCxnSpPr/>
          <p:nvPr/>
        </p:nvCxnSpPr>
        <p:spPr>
          <a:xfrm>
            <a:off x="568100" y="2613575"/>
            <a:ext cx="0" cy="1542900"/>
          </a:xfrm>
          <a:prstGeom prst="straightConnector1">
            <a:avLst/>
          </a:prstGeom>
          <a:noFill/>
          <a:ln w="9525" cap="flat" cmpd="sng">
            <a:solidFill>
              <a:srgbClr val="161616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484" name="Google Shape;1484;p224"/>
          <p:cNvCxnSpPr/>
          <p:nvPr/>
        </p:nvCxnSpPr>
        <p:spPr>
          <a:xfrm>
            <a:off x="575950" y="4156475"/>
            <a:ext cx="2849700" cy="0"/>
          </a:xfrm>
          <a:prstGeom prst="straightConnector1">
            <a:avLst/>
          </a:prstGeom>
          <a:noFill/>
          <a:ln w="9525" cap="flat" cmpd="sng">
            <a:solidFill>
              <a:srgbClr val="16161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5" name="Google Shape;1485;p224"/>
          <p:cNvSpPr/>
          <p:nvPr/>
        </p:nvSpPr>
        <p:spPr>
          <a:xfrm rot="122610">
            <a:off x="744177" y="3780858"/>
            <a:ext cx="521700" cy="381940"/>
          </a:xfrm>
          <a:custGeom>
            <a:avLst/>
            <a:gdLst/>
            <a:ahLst/>
            <a:cxnLst/>
            <a:rect l="l" t="t" r="r" b="b"/>
            <a:pathLst>
              <a:path w="64706" h="25253" extrusionOk="0">
                <a:moveTo>
                  <a:pt x="0" y="25253"/>
                </a:moveTo>
                <a:cubicBezTo>
                  <a:pt x="2932" y="24101"/>
                  <a:pt x="13245" y="20803"/>
                  <a:pt x="17590" y="18342"/>
                </a:cubicBezTo>
                <a:cubicBezTo>
                  <a:pt x="21935" y="15882"/>
                  <a:pt x="23611" y="13212"/>
                  <a:pt x="26071" y="10490"/>
                </a:cubicBezTo>
                <a:cubicBezTo>
                  <a:pt x="28532" y="7768"/>
                  <a:pt x="30311" y="3632"/>
                  <a:pt x="32353" y="2009"/>
                </a:cubicBezTo>
                <a:cubicBezTo>
                  <a:pt x="34395" y="386"/>
                  <a:pt x="36384" y="-766"/>
                  <a:pt x="38321" y="752"/>
                </a:cubicBezTo>
                <a:cubicBezTo>
                  <a:pt x="40258" y="2270"/>
                  <a:pt x="42352" y="8239"/>
                  <a:pt x="43975" y="11118"/>
                </a:cubicBezTo>
                <a:cubicBezTo>
                  <a:pt x="45598" y="13997"/>
                  <a:pt x="44604" y="15725"/>
                  <a:pt x="48059" y="18028"/>
                </a:cubicBezTo>
                <a:cubicBezTo>
                  <a:pt x="51514" y="20331"/>
                  <a:pt x="61932" y="23786"/>
                  <a:pt x="64706" y="24938"/>
                </a:cubicBezTo>
              </a:path>
            </a:pathLst>
          </a:cu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1486" name="Google Shape;1486;p224"/>
          <p:cNvSpPr/>
          <p:nvPr/>
        </p:nvSpPr>
        <p:spPr>
          <a:xfrm rot="122610">
            <a:off x="2420577" y="3780858"/>
            <a:ext cx="521700" cy="381940"/>
          </a:xfrm>
          <a:custGeom>
            <a:avLst/>
            <a:gdLst/>
            <a:ahLst/>
            <a:cxnLst/>
            <a:rect l="l" t="t" r="r" b="b"/>
            <a:pathLst>
              <a:path w="64706" h="25253" extrusionOk="0">
                <a:moveTo>
                  <a:pt x="0" y="25253"/>
                </a:moveTo>
                <a:cubicBezTo>
                  <a:pt x="2932" y="24101"/>
                  <a:pt x="13245" y="20803"/>
                  <a:pt x="17590" y="18342"/>
                </a:cubicBezTo>
                <a:cubicBezTo>
                  <a:pt x="21935" y="15882"/>
                  <a:pt x="23611" y="13212"/>
                  <a:pt x="26071" y="10490"/>
                </a:cubicBezTo>
                <a:cubicBezTo>
                  <a:pt x="28532" y="7768"/>
                  <a:pt x="30311" y="3632"/>
                  <a:pt x="32353" y="2009"/>
                </a:cubicBezTo>
                <a:cubicBezTo>
                  <a:pt x="34395" y="386"/>
                  <a:pt x="36384" y="-766"/>
                  <a:pt x="38321" y="752"/>
                </a:cubicBezTo>
                <a:cubicBezTo>
                  <a:pt x="40258" y="2270"/>
                  <a:pt x="42352" y="8239"/>
                  <a:pt x="43975" y="11118"/>
                </a:cubicBezTo>
                <a:cubicBezTo>
                  <a:pt x="45598" y="13997"/>
                  <a:pt x="44604" y="15725"/>
                  <a:pt x="48059" y="18028"/>
                </a:cubicBezTo>
                <a:cubicBezTo>
                  <a:pt x="51514" y="20331"/>
                  <a:pt x="61932" y="23786"/>
                  <a:pt x="64706" y="24938"/>
                </a:cubicBezTo>
              </a:path>
            </a:pathLst>
          </a:custGeom>
          <a:noFill/>
          <a:ln w="2857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1487" name="Google Shape;1487;p224"/>
          <p:cNvSpPr txBox="1"/>
          <p:nvPr/>
        </p:nvSpPr>
        <p:spPr>
          <a:xfrm>
            <a:off x="623200" y="4043425"/>
            <a:ext cx="8583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FF9900"/>
                </a:solidFill>
              </a:rPr>
              <a:t>~0.7e13 p</a:t>
            </a:r>
            <a:endParaRPr sz="1100">
              <a:solidFill>
                <a:srgbClr val="FF9900"/>
              </a:solidFill>
            </a:endParaRPr>
          </a:p>
        </p:txBody>
      </p:sp>
      <p:sp>
        <p:nvSpPr>
          <p:cNvPr id="1488" name="Google Shape;1488;p224"/>
          <p:cNvSpPr txBox="1"/>
          <p:nvPr/>
        </p:nvSpPr>
        <p:spPr>
          <a:xfrm>
            <a:off x="2236300" y="4043425"/>
            <a:ext cx="8583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FF9900"/>
                </a:solidFill>
              </a:rPr>
              <a:t>~0.7e13 p</a:t>
            </a:r>
            <a:endParaRPr sz="1100">
              <a:solidFill>
                <a:srgbClr val="FF9900"/>
              </a:solidFill>
            </a:endParaRPr>
          </a:p>
        </p:txBody>
      </p:sp>
      <p:cxnSp>
        <p:nvCxnSpPr>
          <p:cNvPr id="1489" name="Google Shape;1489;p224"/>
          <p:cNvCxnSpPr/>
          <p:nvPr/>
        </p:nvCxnSpPr>
        <p:spPr>
          <a:xfrm rot="10800000" flipH="1">
            <a:off x="623200" y="3148850"/>
            <a:ext cx="133800" cy="101550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0" name="Google Shape;1490;p224"/>
          <p:cNvCxnSpPr/>
          <p:nvPr/>
        </p:nvCxnSpPr>
        <p:spPr>
          <a:xfrm>
            <a:off x="764875" y="3148875"/>
            <a:ext cx="1094100" cy="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1" name="Google Shape;1491;p224"/>
          <p:cNvCxnSpPr/>
          <p:nvPr/>
        </p:nvCxnSpPr>
        <p:spPr>
          <a:xfrm>
            <a:off x="1843325" y="3148875"/>
            <a:ext cx="141600" cy="102330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92" name="Google Shape;1492;p224"/>
          <p:cNvCxnSpPr/>
          <p:nvPr/>
        </p:nvCxnSpPr>
        <p:spPr>
          <a:xfrm>
            <a:off x="1984925" y="4053950"/>
            <a:ext cx="1605900" cy="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93" name="Google Shape;1493;p224"/>
          <p:cNvCxnSpPr/>
          <p:nvPr/>
        </p:nvCxnSpPr>
        <p:spPr>
          <a:xfrm>
            <a:off x="1858975" y="3150275"/>
            <a:ext cx="1605900" cy="0"/>
          </a:xfrm>
          <a:prstGeom prst="straightConnector1">
            <a:avLst/>
          </a:prstGeom>
          <a:noFill/>
          <a:ln w="28575" cap="flat" cmpd="sng">
            <a:solidFill>
              <a:srgbClr val="16161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494" name="Google Shape;1494;p224"/>
          <p:cNvSpPr txBox="1"/>
          <p:nvPr/>
        </p:nvSpPr>
        <p:spPr>
          <a:xfrm>
            <a:off x="2581475" y="3059450"/>
            <a:ext cx="12987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solidFill>
                  <a:srgbClr val="161616"/>
                </a:solidFill>
              </a:rPr>
              <a:t>All switches fail</a:t>
            </a:r>
            <a:endParaRPr sz="900" dirty="0">
              <a:solidFill>
                <a:srgbClr val="16161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solidFill>
                  <a:srgbClr val="161616"/>
                </a:solidFill>
              </a:rPr>
              <a:t>-&gt; extraction to TOF</a:t>
            </a:r>
            <a:endParaRPr sz="900" dirty="0">
              <a:solidFill>
                <a:srgbClr val="161616"/>
              </a:solidFill>
            </a:endParaRPr>
          </a:p>
        </p:txBody>
      </p:sp>
      <p:sp>
        <p:nvSpPr>
          <p:cNvPr id="1495" name="Google Shape;1495;p224"/>
          <p:cNvSpPr txBox="1"/>
          <p:nvPr/>
        </p:nvSpPr>
        <p:spPr>
          <a:xfrm>
            <a:off x="2786075" y="3669050"/>
            <a:ext cx="12987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161616"/>
                </a:solidFill>
              </a:rPr>
              <a:t>One switch fails</a:t>
            </a:r>
            <a:endParaRPr sz="900">
              <a:solidFill>
                <a:srgbClr val="16161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161616"/>
                </a:solidFill>
              </a:rPr>
              <a:t>-&gt; dumped/lost in PS</a:t>
            </a:r>
            <a:endParaRPr sz="900">
              <a:solidFill>
                <a:srgbClr val="161616"/>
              </a:solidFill>
            </a:endParaRPr>
          </a:p>
        </p:txBody>
      </p:sp>
      <p:sp>
        <p:nvSpPr>
          <p:cNvPr id="1496" name="Google Shape;1496;p224"/>
          <p:cNvSpPr txBox="1"/>
          <p:nvPr/>
        </p:nvSpPr>
        <p:spPr>
          <a:xfrm>
            <a:off x="114050" y="2581450"/>
            <a:ext cx="692700" cy="2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161616"/>
                </a:solidFill>
              </a:rPr>
              <a:t>Kick</a:t>
            </a:r>
            <a:endParaRPr sz="1100">
              <a:solidFill>
                <a:srgbClr val="161616"/>
              </a:solidFill>
            </a:endParaRPr>
          </a:p>
        </p:txBody>
      </p:sp>
      <p:sp>
        <p:nvSpPr>
          <p:cNvPr id="1498" name="Google Shape;1498;p224"/>
          <p:cNvSpPr txBox="1"/>
          <p:nvPr/>
        </p:nvSpPr>
        <p:spPr>
          <a:xfrm>
            <a:off x="3312875" y="4103875"/>
            <a:ext cx="692700" cy="2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161616"/>
                </a:solidFill>
              </a:rPr>
              <a:t>time</a:t>
            </a:r>
            <a:endParaRPr sz="1100">
              <a:solidFill>
                <a:srgbClr val="161616"/>
              </a:solidFill>
            </a:endParaRPr>
          </a:p>
        </p:txBody>
      </p:sp>
      <p:cxnSp>
        <p:nvCxnSpPr>
          <p:cNvPr id="1499" name="Google Shape;1499;p224"/>
          <p:cNvCxnSpPr/>
          <p:nvPr/>
        </p:nvCxnSpPr>
        <p:spPr>
          <a:xfrm rot="10800000">
            <a:off x="1835450" y="2794775"/>
            <a:ext cx="0" cy="13617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500" name="Google Shape;1500;p224"/>
          <p:cNvSpPr txBox="1"/>
          <p:nvPr/>
        </p:nvSpPr>
        <p:spPr>
          <a:xfrm>
            <a:off x="1795900" y="2593300"/>
            <a:ext cx="12987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0000"/>
                </a:solidFill>
              </a:rPr>
              <a:t>Dump switches</a:t>
            </a:r>
            <a:endParaRPr sz="120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0000"/>
                </a:solidFill>
              </a:rPr>
              <a:t>trigger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1501" name="Google Shape;1501;p22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06B5C0-A3F0-5007-9C5B-A17D11F6E59F}"/>
              </a:ext>
            </a:extLst>
          </p:cNvPr>
          <p:cNvGrpSpPr/>
          <p:nvPr/>
        </p:nvGrpSpPr>
        <p:grpSpPr>
          <a:xfrm>
            <a:off x="5054350" y="2103682"/>
            <a:ext cx="2398675" cy="2307522"/>
            <a:chOff x="5054350" y="2103682"/>
            <a:chExt cx="2398675" cy="2307522"/>
          </a:xfrm>
        </p:grpSpPr>
        <p:pic>
          <p:nvPicPr>
            <p:cNvPr id="1028" name="Picture 4" descr="Une image contenant texte, capture d’écran, affichage, Rectangle&#10;&#10;Description générée automatiquement">
              <a:extLst>
                <a:ext uri="{FF2B5EF4-FFF2-40B4-BE49-F238E27FC236}">
                  <a16:creationId xmlns:a16="http://schemas.microsoft.com/office/drawing/2014/main" id="{CBF4A914-9C94-6CFE-BF5F-511672D626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350" y="2103682"/>
              <a:ext cx="2384439" cy="2307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4E8646E-D6B7-2935-E40D-FC6E6C1080B4}"/>
                </a:ext>
              </a:extLst>
            </p:cNvPr>
            <p:cNvSpPr txBox="1"/>
            <p:nvPr/>
          </p:nvSpPr>
          <p:spPr>
            <a:xfrm>
              <a:off x="6126700" y="2220165"/>
              <a:ext cx="13263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>
                  <a:solidFill>
                    <a:schemeClr val="tx1"/>
                  </a:solidFill>
                </a:rPr>
                <a:t># of failed dump switches per cycle</a:t>
              </a:r>
            </a:p>
          </p:txBody>
        </p:sp>
      </p:grpSp>
      <p:grpSp>
        <p:nvGrpSpPr>
          <p:cNvPr id="8" name="Google Shape;2473;p264">
            <a:extLst>
              <a:ext uri="{FF2B5EF4-FFF2-40B4-BE49-F238E27FC236}">
                <a16:creationId xmlns:a16="http://schemas.microsoft.com/office/drawing/2014/main" id="{C74F751A-FD40-3718-E1EB-0A434165FBF8}"/>
              </a:ext>
            </a:extLst>
          </p:cNvPr>
          <p:cNvGrpSpPr/>
          <p:nvPr/>
        </p:nvGrpSpPr>
        <p:grpSpPr>
          <a:xfrm>
            <a:off x="5314150" y="63015"/>
            <a:ext cx="3713100" cy="1878200"/>
            <a:chOff x="3748500" y="1416825"/>
            <a:chExt cx="3713100" cy="1878200"/>
          </a:xfrm>
        </p:grpSpPr>
        <p:pic>
          <p:nvPicPr>
            <p:cNvPr id="9" name="Google Shape;2474;p264">
              <a:extLst>
                <a:ext uri="{FF2B5EF4-FFF2-40B4-BE49-F238E27FC236}">
                  <a16:creationId xmlns:a16="http://schemas.microsoft.com/office/drawing/2014/main" id="{BE7674A4-E9B8-ECFA-35D1-D5782FE99B5B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748500" y="1829200"/>
              <a:ext cx="2605901" cy="146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Google Shape;2475;p264">
              <a:extLst>
                <a:ext uri="{FF2B5EF4-FFF2-40B4-BE49-F238E27FC236}">
                  <a16:creationId xmlns:a16="http://schemas.microsoft.com/office/drawing/2014/main" id="{1FCDA140-645B-D119-61BF-297ADB562994}"/>
                </a:ext>
              </a:extLst>
            </p:cNvPr>
            <p:cNvSpPr/>
            <p:nvPr/>
          </p:nvSpPr>
          <p:spPr>
            <a:xfrm>
              <a:off x="5098800" y="1416825"/>
              <a:ext cx="2362800" cy="705300"/>
            </a:xfrm>
            <a:prstGeom prst="wedgeRoundRectCallout">
              <a:avLst>
                <a:gd name="adj1" fmla="val -38754"/>
                <a:gd name="adj2" fmla="val 73285"/>
                <a:gd name="adj3" fmla="val 0"/>
              </a:avLst>
            </a:prstGeom>
            <a:solidFill>
              <a:schemeClr val="lt1"/>
            </a:solidFill>
            <a:ln w="19050" cap="flat" cmpd="sng">
              <a:solidFill>
                <a:srgbClr val="16161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161616"/>
                  </a:solidFill>
                </a:rPr>
                <a:t>Not the cycle CERN deserves, but the one it needs right now?</a:t>
              </a:r>
              <a:endParaRPr sz="1200">
                <a:solidFill>
                  <a:srgbClr val="161616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500">
                <a:solidFill>
                  <a:srgbClr val="161616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239"/>
          <p:cNvSpPr/>
          <p:nvPr/>
        </p:nvSpPr>
        <p:spPr>
          <a:xfrm>
            <a:off x="305910" y="195480"/>
            <a:ext cx="8531190" cy="485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TT20-P42 Optics Measurements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4" name="Google Shape;1744;p239"/>
          <p:cNvSpPr/>
          <p:nvPr/>
        </p:nvSpPr>
        <p:spPr>
          <a:xfrm>
            <a:off x="179550" y="680670"/>
            <a:ext cx="4419090" cy="3670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4000" marR="0" lvl="0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500"/>
              <a:buFont typeface="Arial"/>
              <a:buChar char="•"/>
            </a:pPr>
            <a:r>
              <a:rPr lang="en-GB" sz="15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Beam to HI-ECN3 will use dedicated optics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96900" marR="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Beam is not split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96900" marR="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Optics changed cycle to cycle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476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500"/>
              <a:buFont typeface="Arial"/>
              <a:buChar char="•"/>
            </a:pPr>
            <a:r>
              <a:rPr lang="en-GB" sz="15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Beam loss prompted optics studies in TT20-P42 </a:t>
            </a:r>
            <a:r>
              <a:rPr lang="en-GB" sz="15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[JAPW23]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96900" marR="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Implied error source → QNL/QTL settings in TT20.</a:t>
            </a:r>
            <a:endParaRPr sz="1100"/>
          </a:p>
          <a:p>
            <a:pPr marL="596900" marR="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P42 was already using the new QNL transfer function.</a:t>
            </a:r>
            <a:endParaRPr sz="1100"/>
          </a:p>
          <a:p>
            <a:pPr marL="596900" marR="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Further studies showed QTA as 2</a:t>
            </a:r>
            <a:r>
              <a:rPr lang="en-GB" sz="1200" b="0" i="0" u="none" strike="noStrike" cap="none" baseline="3000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 leading source of error.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47650" algn="l" rtl="0"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500"/>
              <a:buFont typeface="Arial"/>
              <a:buChar char="•"/>
            </a:pPr>
            <a:r>
              <a:rPr lang="en-GB" sz="15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Big effort under NACONS to measure the transfer functions of various magnets. </a:t>
            </a:r>
            <a:endParaRPr sz="1100"/>
          </a:p>
          <a:p>
            <a:pPr marL="596900" marR="0" lvl="1" indent="-254000" algn="l" rtl="0"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Arial"/>
              <a:buChar char="•"/>
            </a:pPr>
            <a:r>
              <a:rPr lang="en-GB" sz="12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Measurements showed ~4% error in TF for QNL/QTL and ~1-2% error in TF for QTA.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476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500"/>
              <a:buFont typeface="Arial"/>
              <a:buChar char="•"/>
            </a:pPr>
            <a:r>
              <a:rPr lang="en-GB" sz="1500" b="0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MDs done using measured magnet TFs for the TT20 magnets. 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476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91919"/>
              </a:buClr>
              <a:buSzPts val="1500"/>
              <a:buFont typeface="Arial"/>
              <a:buChar char="•"/>
            </a:pPr>
            <a:r>
              <a:rPr lang="en-GB" sz="1500" b="1" i="0" u="none" strike="noStrike" cap="none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Optics substantially closer to design 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5" name="Google Shape;1745;p2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39000" y="2660310"/>
            <a:ext cx="2159460" cy="1619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6" name="Google Shape;1746;p2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6000" y="2660310"/>
            <a:ext cx="2159460" cy="1619460"/>
          </a:xfrm>
          <a:prstGeom prst="rect">
            <a:avLst/>
          </a:prstGeom>
          <a:noFill/>
          <a:ln>
            <a:noFill/>
          </a:ln>
        </p:spPr>
      </p:pic>
      <p:sp>
        <p:nvSpPr>
          <p:cNvPr id="1747" name="Google Shape;1747;p239"/>
          <p:cNvSpPr/>
          <p:nvPr/>
        </p:nvSpPr>
        <p:spPr>
          <a:xfrm>
            <a:off x="4477410" y="4187970"/>
            <a:ext cx="4544640" cy="451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500" tIns="33750" rIns="67500" bIns="337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Example quadrupole scans: New Vs </a:t>
            </a:r>
            <a:r>
              <a:rPr lang="en-GB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old</a:t>
            </a:r>
            <a:r>
              <a:rPr lang="en-GB" sz="14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 TFs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Measuring beam size as a function of magnet current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8" name="Google Shape;1748;p239" descr="A graph of a graph of a graph of a graph of a graph of a graph of a graph of a graph of a graph of a graph of a graph of a graph of a graph of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63000" y="540000"/>
            <a:ext cx="2457000" cy="199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9" name="Google Shape;1749;p23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93000" y="641250"/>
            <a:ext cx="2159460" cy="1754460"/>
          </a:xfrm>
          <a:prstGeom prst="rect">
            <a:avLst/>
          </a:prstGeom>
          <a:noFill/>
          <a:ln>
            <a:noFill/>
          </a:ln>
        </p:spPr>
      </p:pic>
      <p:sp>
        <p:nvSpPr>
          <p:cNvPr id="1750" name="Google Shape;1750;p239"/>
          <p:cNvSpPr/>
          <p:nvPr/>
        </p:nvSpPr>
        <p:spPr>
          <a:xfrm>
            <a:off x="4977720" y="2417040"/>
            <a:ext cx="188946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500" tIns="33750" rIns="67500" bIns="337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TT24-P42 Dedicated Optics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1" name="Google Shape;1751;p239"/>
          <p:cNvSpPr/>
          <p:nvPr/>
        </p:nvSpPr>
        <p:spPr>
          <a:xfrm>
            <a:off x="7182000" y="2268270"/>
            <a:ext cx="1726920" cy="36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500" tIns="33750" rIns="67500" bIns="337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0" u="none" strike="noStrike" cap="none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rPr>
              <a:t>QTL-QNL magnetic transfer functions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2" name="Google Shape;1752;p239"/>
          <p:cNvSpPr txBox="1">
            <a:spLocks noGrp="1"/>
          </p:cNvSpPr>
          <p:nvPr>
            <p:ph type="sldNum" idx="12"/>
          </p:nvPr>
        </p:nvSpPr>
        <p:spPr>
          <a:xfrm>
            <a:off x="8330580" y="4787910"/>
            <a:ext cx="510300" cy="27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  <p:sp>
        <p:nvSpPr>
          <p:cNvPr id="1753" name="Google Shape;1753;p239"/>
          <p:cNvSpPr txBox="1"/>
          <p:nvPr/>
        </p:nvSpPr>
        <p:spPr>
          <a:xfrm>
            <a:off x="8193340" y="87224"/>
            <a:ext cx="7155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L. Dyks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4" name="Google Shape;1754;p239"/>
          <p:cNvSpPr/>
          <p:nvPr/>
        </p:nvSpPr>
        <p:spPr>
          <a:xfrm>
            <a:off x="-2126650" y="540000"/>
            <a:ext cx="1828800" cy="242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TODO: same with QTA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Tie it back to beam size control at splitter using optics instead of vertical emittance? -&gt; Tie it to Foteini’s reduction in transmission.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Google Shape;1809;p24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/>
              <a:t>Beam size vs. yield</a:t>
            </a:r>
            <a:endParaRPr/>
          </a:p>
        </p:txBody>
      </p:sp>
      <p:sp>
        <p:nvSpPr>
          <p:cNvPr id="1810" name="Google Shape;1810;p242"/>
          <p:cNvSpPr txBox="1">
            <a:spLocks noGrp="1"/>
          </p:cNvSpPr>
          <p:nvPr>
            <p:ph type="sldNum" idx="12"/>
          </p:nvPr>
        </p:nvSpPr>
        <p:spPr>
          <a:xfrm>
            <a:off x="8298414" y="4806000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  <p:pic>
        <p:nvPicPr>
          <p:cNvPr id="1811" name="Google Shape;1811;p2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1155" y="1167594"/>
            <a:ext cx="3483000" cy="2004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2" name="Google Shape;1812;p2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6006" y="1167594"/>
            <a:ext cx="3483000" cy="1992364"/>
          </a:xfrm>
          <a:prstGeom prst="rect">
            <a:avLst/>
          </a:prstGeom>
          <a:noFill/>
          <a:ln>
            <a:noFill/>
          </a:ln>
        </p:spPr>
      </p:pic>
      <p:sp>
        <p:nvSpPr>
          <p:cNvPr id="1813" name="Google Shape;1813;p242"/>
          <p:cNvSpPr txBox="1"/>
          <p:nvPr/>
        </p:nvSpPr>
        <p:spPr>
          <a:xfrm flipH="1">
            <a:off x="899592" y="3603054"/>
            <a:ext cx="4104456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Better focus with higher energy – as expected</a:t>
            </a:r>
            <a:endParaRPr sz="1100"/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-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-&gt; MD </a:t>
            </a:r>
            <a:endParaRPr sz="11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4" name="Google Shape;1814;p242"/>
          <p:cNvSpPr txBox="1">
            <a:spLocks noGrp="1"/>
          </p:cNvSpPr>
          <p:nvPr>
            <p:ph type="ftr" idx="11"/>
          </p:nvPr>
        </p:nvSpPr>
        <p:spPr>
          <a:xfrm>
            <a:off x="3194447" y="4806000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IPP | S.ROTHE | 01 MAR 2024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CF5D24E3-E819-7575-E9A0-6CC84A0C1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5681" y="50800"/>
            <a:ext cx="4592638" cy="4592638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32EE7EA1-B496-916E-FF63-107816F8DC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802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9" name="Google Shape;2239;p252"/>
          <p:cNvGrpSpPr/>
          <p:nvPr/>
        </p:nvGrpSpPr>
        <p:grpSpPr>
          <a:xfrm>
            <a:off x="1674162" y="653897"/>
            <a:ext cx="5402908" cy="3203191"/>
            <a:chOff x="2181050" y="1945200"/>
            <a:chExt cx="4139525" cy="2492950"/>
          </a:xfrm>
        </p:grpSpPr>
        <p:pic>
          <p:nvPicPr>
            <p:cNvPr id="2240" name="Google Shape;2240;p25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181050" y="1945200"/>
              <a:ext cx="4139525" cy="24929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241" name="Google Shape;2241;p252"/>
            <p:cNvCxnSpPr/>
            <p:nvPr/>
          </p:nvCxnSpPr>
          <p:spPr>
            <a:xfrm rot="10800000" flipH="1">
              <a:off x="3610350" y="2812950"/>
              <a:ext cx="2454300" cy="97050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2242" name="Google Shape;2242;p252"/>
          <p:cNvSpPr txBox="1">
            <a:spLocks noGrp="1"/>
          </p:cNvSpPr>
          <p:nvPr>
            <p:ph type="sldNum" idx="12"/>
          </p:nvPr>
        </p:nvSpPr>
        <p:spPr>
          <a:xfrm>
            <a:off x="8185376" y="4968380"/>
            <a:ext cx="501300" cy="184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216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314" name="Google Shape;1314;p2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315" name="Google Shape;1315;p216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ISOLDE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316" name="Google Shape;1316;p216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nTOF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317" name="Google Shape;1317;p216"/>
          <p:cNvSpPr txBox="1"/>
          <p:nvPr/>
        </p:nvSpPr>
        <p:spPr>
          <a:xfrm>
            <a:off x="5265100" y="351825"/>
            <a:ext cx="35661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u="sng">
                <a:solidFill>
                  <a:schemeClr val="dk1"/>
                </a:solidFill>
              </a:rPr>
              <a:t>*Underlined references typically contain hyperlink</a:t>
            </a:r>
            <a:endParaRPr sz="1900" u="sng">
              <a:solidFill>
                <a:schemeClr val="dk1"/>
              </a:solidFill>
            </a:endParaRPr>
          </a:p>
        </p:txBody>
      </p:sp>
      <p:sp>
        <p:nvSpPr>
          <p:cNvPr id="1318" name="Google Shape;1318;p216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North Area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7" name="Google Shape;2267;p25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New septum materials</a:t>
            </a:r>
            <a:endParaRPr/>
          </a:p>
        </p:txBody>
      </p:sp>
      <p:sp>
        <p:nvSpPr>
          <p:cNvPr id="2268" name="Google Shape;2268;p254"/>
          <p:cNvSpPr txBox="1"/>
          <p:nvPr/>
        </p:nvSpPr>
        <p:spPr>
          <a:xfrm>
            <a:off x="539275" y="1092575"/>
            <a:ext cx="8144700" cy="4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</p:txBody>
      </p:sp>
      <p:sp>
        <p:nvSpPr>
          <p:cNvPr id="2269" name="Google Shape;2269;p254"/>
          <p:cNvSpPr txBox="1"/>
          <p:nvPr/>
        </p:nvSpPr>
        <p:spPr>
          <a:xfrm>
            <a:off x="581300" y="983025"/>
            <a:ext cx="8102700" cy="78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</a:rPr>
              <a:t>Hazards related to residual dose can be tackled by looking for viable </a:t>
            </a:r>
            <a:r>
              <a:rPr lang="en-GB" sz="1700" b="1">
                <a:solidFill>
                  <a:schemeClr val="dk1"/>
                </a:solidFill>
              </a:rPr>
              <a:t>low-Z materials for different septum components.</a:t>
            </a:r>
            <a:endParaRPr sz="17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</a:endParaRPr>
          </a:p>
        </p:txBody>
      </p:sp>
      <p:grpSp>
        <p:nvGrpSpPr>
          <p:cNvPr id="2270" name="Google Shape;2270;p254"/>
          <p:cNvGrpSpPr/>
          <p:nvPr/>
        </p:nvGrpSpPr>
        <p:grpSpPr>
          <a:xfrm>
            <a:off x="581302" y="1867417"/>
            <a:ext cx="3314396" cy="2465228"/>
            <a:chOff x="40475" y="2448400"/>
            <a:chExt cx="2643902" cy="1989050"/>
          </a:xfrm>
        </p:grpSpPr>
        <p:pic>
          <p:nvPicPr>
            <p:cNvPr id="2271" name="Google Shape;2271;p25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0475" y="2448400"/>
              <a:ext cx="2643902" cy="1989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72" name="Google Shape;2272;p254"/>
            <p:cNvSpPr/>
            <p:nvPr/>
          </p:nvSpPr>
          <p:spPr>
            <a:xfrm rot="-5400000">
              <a:off x="1006325" y="3140150"/>
              <a:ext cx="31200" cy="505800"/>
            </a:xfrm>
            <a:prstGeom prst="rect">
              <a:avLst/>
            </a:prstGeom>
            <a:gradFill>
              <a:gsLst>
                <a:gs pos="0">
                  <a:srgbClr val="51AB2A"/>
                </a:gs>
                <a:gs pos="30000">
                  <a:srgbClr val="39751F"/>
                </a:gs>
                <a:gs pos="74000">
                  <a:srgbClr val="FF0000"/>
                </a:gs>
                <a:gs pos="100000">
                  <a:srgbClr val="203E13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273" name="Google Shape;2273;p2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5743350" y="640412"/>
            <a:ext cx="1621175" cy="463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74" name="Google Shape;2274;p254"/>
          <p:cNvSpPr txBox="1"/>
          <p:nvPr/>
        </p:nvSpPr>
        <p:spPr>
          <a:xfrm>
            <a:off x="651275" y="4480000"/>
            <a:ext cx="16260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Fraser 2019</a:t>
            </a:r>
            <a:endParaRPr sz="1100">
              <a:solidFill>
                <a:schemeClr val="accent1"/>
              </a:solidFill>
            </a:endParaRPr>
          </a:p>
        </p:txBody>
      </p:sp>
      <p:sp>
        <p:nvSpPr>
          <p:cNvPr id="2275" name="Google Shape;2275;p254"/>
          <p:cNvSpPr txBox="1"/>
          <p:nvPr/>
        </p:nvSpPr>
        <p:spPr>
          <a:xfrm>
            <a:off x="2927500" y="4406975"/>
            <a:ext cx="2865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Slow-Extraction R&amp;D at CERN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P. Arrutia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June 28th 2024</a:t>
            </a:r>
            <a:endParaRPr sz="1000">
              <a:solidFill>
                <a:schemeClr val="accent1"/>
              </a:solidFill>
            </a:endParaRPr>
          </a:p>
        </p:txBody>
      </p:sp>
      <p:sp>
        <p:nvSpPr>
          <p:cNvPr id="2276" name="Google Shape;2276;p25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" name="Google Shape;2293;p256"/>
          <p:cNvSpPr txBox="1">
            <a:spLocks noGrp="1"/>
          </p:cNvSpPr>
          <p:nvPr>
            <p:ph type="title"/>
          </p:nvPr>
        </p:nvSpPr>
        <p:spPr>
          <a:xfrm>
            <a:off x="457200" y="175125"/>
            <a:ext cx="46737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In-house crystals</a:t>
            </a:r>
            <a:endParaRPr/>
          </a:p>
        </p:txBody>
      </p:sp>
      <p:sp>
        <p:nvSpPr>
          <p:cNvPr id="2294" name="Google Shape;2294;p256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5893500" cy="1887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500" b="1"/>
              <a:t>DECRYCE</a:t>
            </a:r>
            <a:r>
              <a:rPr lang="en-GB" sz="1500"/>
              <a:t> (DEvelopment of CRYstals for Collimation and Beam Extraction) project established </a:t>
            </a:r>
            <a:r>
              <a:rPr lang="en-GB" sz="1500" b="1"/>
              <a:t>for CERN’s crystal needs [1]</a:t>
            </a:r>
            <a:r>
              <a:rPr lang="en-GB" sz="1500"/>
              <a:t>: LHC collimation, septum shadowing…</a:t>
            </a:r>
            <a:endParaRPr sz="1500"/>
          </a:p>
          <a:p>
            <a:pPr marL="457200" lvl="0" indent="-323850" algn="l" rtl="0">
              <a:spcBef>
                <a:spcPts val="60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Procurement of crystal wafers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Cutting and polishing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Bender system and integration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GB" sz="1500"/>
              <a:t>Validation with X-ray and particle beams</a:t>
            </a:r>
            <a:endParaRPr sz="2700"/>
          </a:p>
        </p:txBody>
      </p:sp>
      <p:pic>
        <p:nvPicPr>
          <p:cNvPr id="2295" name="Google Shape;2295;p2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4700" y="1074202"/>
            <a:ext cx="1322700" cy="120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6" name="Google Shape;2296;p256"/>
          <p:cNvSpPr txBox="1"/>
          <p:nvPr/>
        </p:nvSpPr>
        <p:spPr>
          <a:xfrm>
            <a:off x="651275" y="4556200"/>
            <a:ext cx="21189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accent1"/>
                </a:solidFill>
              </a:rPr>
              <a:t>[1]</a:t>
            </a:r>
            <a:r>
              <a:rPr lang="en-GB"/>
              <a:t> </a:t>
            </a:r>
            <a:r>
              <a:rPr lang="en-GB" sz="11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 Daher, L. Esposito 2024</a:t>
            </a:r>
            <a:endParaRPr sz="11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</a:rPr>
              <a:t>[2] </a:t>
            </a:r>
            <a:r>
              <a:rPr lang="en-GB" sz="11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Velotti 2024</a:t>
            </a:r>
            <a:endParaRPr sz="1100">
              <a:solidFill>
                <a:schemeClr val="accent1"/>
              </a:solidFill>
            </a:endParaRPr>
          </a:p>
        </p:txBody>
      </p:sp>
      <p:sp>
        <p:nvSpPr>
          <p:cNvPr id="2297" name="Google Shape;2297;p256"/>
          <p:cNvSpPr txBox="1"/>
          <p:nvPr/>
        </p:nvSpPr>
        <p:spPr>
          <a:xfrm>
            <a:off x="2927500" y="4406975"/>
            <a:ext cx="2865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Slow-Extraction R&amp;D at CERN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P. Arrutia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June 28th 2024</a:t>
            </a:r>
            <a:endParaRPr sz="1000">
              <a:solidFill>
                <a:schemeClr val="accent1"/>
              </a:solidFill>
            </a:endParaRPr>
          </a:p>
        </p:txBody>
      </p:sp>
      <p:sp>
        <p:nvSpPr>
          <p:cNvPr id="2298" name="Google Shape;2298;p256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  <p:grpSp>
        <p:nvGrpSpPr>
          <p:cNvPr id="2299" name="Google Shape;2299;p256"/>
          <p:cNvGrpSpPr/>
          <p:nvPr/>
        </p:nvGrpSpPr>
        <p:grpSpPr>
          <a:xfrm>
            <a:off x="303279" y="3267030"/>
            <a:ext cx="4167152" cy="1113107"/>
            <a:chOff x="1401004" y="1669894"/>
            <a:chExt cx="7218348" cy="2633949"/>
          </a:xfrm>
        </p:grpSpPr>
        <p:grpSp>
          <p:nvGrpSpPr>
            <p:cNvPr id="2300" name="Google Shape;2300;p256"/>
            <p:cNvGrpSpPr/>
            <p:nvPr/>
          </p:nvGrpSpPr>
          <p:grpSpPr>
            <a:xfrm>
              <a:off x="3731117" y="3229109"/>
              <a:ext cx="2415828" cy="1074734"/>
              <a:chOff x="1303175" y="1314700"/>
              <a:chExt cx="4947425" cy="1974525"/>
            </a:xfrm>
          </p:grpSpPr>
          <p:pic>
            <p:nvPicPr>
              <p:cNvPr id="2301" name="Google Shape;2301;p256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 rot="-5400000">
                <a:off x="3533600" y="1029325"/>
                <a:ext cx="1974525" cy="254527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302" name="Google Shape;2302;p256"/>
              <p:cNvGrpSpPr/>
              <p:nvPr/>
            </p:nvGrpSpPr>
            <p:grpSpPr>
              <a:xfrm>
                <a:off x="1303175" y="1448600"/>
                <a:ext cx="4947425" cy="741350"/>
                <a:chOff x="1303175" y="1448600"/>
                <a:chExt cx="4947425" cy="741350"/>
              </a:xfrm>
            </p:grpSpPr>
            <p:cxnSp>
              <p:nvCxnSpPr>
                <p:cNvPr id="2303" name="Google Shape;2303;p256"/>
                <p:cNvCxnSpPr/>
                <p:nvPr/>
              </p:nvCxnSpPr>
              <p:spPr>
                <a:xfrm>
                  <a:off x="1303175" y="1637625"/>
                  <a:ext cx="2179800" cy="2997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04" name="Google Shape;2304;p256"/>
                <p:cNvCxnSpPr/>
                <p:nvPr/>
              </p:nvCxnSpPr>
              <p:spPr>
                <a:xfrm rot="10800000" flipH="1">
                  <a:off x="4970500" y="1448600"/>
                  <a:ext cx="1280100" cy="57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2305" name="Google Shape;2305;p256"/>
                <p:cNvSpPr/>
                <p:nvPr/>
              </p:nvSpPr>
              <p:spPr>
                <a:xfrm>
                  <a:off x="3482825" y="1937450"/>
                  <a:ext cx="1487675" cy="25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07" h="10100" extrusionOk="0">
                      <a:moveTo>
                        <a:pt x="0" y="0"/>
                      </a:moveTo>
                      <a:cubicBezTo>
                        <a:pt x="7253" y="0"/>
                        <a:pt x="14644" y="88"/>
                        <a:pt x="21681" y="1846"/>
                      </a:cubicBezTo>
                      <a:cubicBezTo>
                        <a:pt x="28302" y="3500"/>
                        <a:pt x="33974" y="8030"/>
                        <a:pt x="40594" y="9688"/>
                      </a:cubicBezTo>
                      <a:cubicBezTo>
                        <a:pt x="47010" y="11295"/>
                        <a:pt x="53592" y="6649"/>
                        <a:pt x="59507" y="3691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306" name="Google Shape;2306;p256"/>
            <p:cNvGrpSpPr/>
            <p:nvPr/>
          </p:nvGrpSpPr>
          <p:grpSpPr>
            <a:xfrm rot="-2129396">
              <a:off x="6115861" y="2370968"/>
              <a:ext cx="2415935" cy="1074770"/>
              <a:chOff x="1303175" y="1314700"/>
              <a:chExt cx="4947425" cy="1974525"/>
            </a:xfrm>
          </p:grpSpPr>
          <p:pic>
            <p:nvPicPr>
              <p:cNvPr id="2307" name="Google Shape;2307;p256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 rot="-5400000">
                <a:off x="3533600" y="1029325"/>
                <a:ext cx="1974525" cy="254527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308" name="Google Shape;2308;p256"/>
              <p:cNvGrpSpPr/>
              <p:nvPr/>
            </p:nvGrpSpPr>
            <p:grpSpPr>
              <a:xfrm>
                <a:off x="1303175" y="1448600"/>
                <a:ext cx="4947425" cy="741350"/>
                <a:chOff x="1303175" y="1448600"/>
                <a:chExt cx="4947425" cy="741350"/>
              </a:xfrm>
            </p:grpSpPr>
            <p:cxnSp>
              <p:nvCxnSpPr>
                <p:cNvPr id="2309" name="Google Shape;2309;p256"/>
                <p:cNvCxnSpPr/>
                <p:nvPr/>
              </p:nvCxnSpPr>
              <p:spPr>
                <a:xfrm>
                  <a:off x="1303175" y="1637625"/>
                  <a:ext cx="2179800" cy="2997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10" name="Google Shape;2310;p256"/>
                <p:cNvCxnSpPr/>
                <p:nvPr/>
              </p:nvCxnSpPr>
              <p:spPr>
                <a:xfrm rot="10800000" flipH="1">
                  <a:off x="4970500" y="1448600"/>
                  <a:ext cx="1280100" cy="57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2311" name="Google Shape;2311;p256"/>
                <p:cNvSpPr/>
                <p:nvPr/>
              </p:nvSpPr>
              <p:spPr>
                <a:xfrm>
                  <a:off x="3482825" y="1937450"/>
                  <a:ext cx="1487675" cy="25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07" h="10100" extrusionOk="0">
                      <a:moveTo>
                        <a:pt x="0" y="0"/>
                      </a:moveTo>
                      <a:cubicBezTo>
                        <a:pt x="7253" y="0"/>
                        <a:pt x="14644" y="88"/>
                        <a:pt x="21681" y="1846"/>
                      </a:cubicBezTo>
                      <a:cubicBezTo>
                        <a:pt x="28302" y="3500"/>
                        <a:pt x="33974" y="8030"/>
                        <a:pt x="40594" y="9688"/>
                      </a:cubicBezTo>
                      <a:cubicBezTo>
                        <a:pt x="47010" y="11295"/>
                        <a:pt x="53592" y="6649"/>
                        <a:pt x="59507" y="3691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312" name="Google Shape;2312;p256"/>
            <p:cNvGrpSpPr/>
            <p:nvPr/>
          </p:nvGrpSpPr>
          <p:grpSpPr>
            <a:xfrm rot="2700498">
              <a:off x="1427316" y="2366527"/>
              <a:ext cx="2415616" cy="1075074"/>
              <a:chOff x="1303175" y="1314700"/>
              <a:chExt cx="4947425" cy="1974525"/>
            </a:xfrm>
          </p:grpSpPr>
          <p:pic>
            <p:nvPicPr>
              <p:cNvPr id="2313" name="Google Shape;2313;p256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 rot="-5400000">
                <a:off x="3533600" y="1029325"/>
                <a:ext cx="1974525" cy="254527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314" name="Google Shape;2314;p256"/>
              <p:cNvGrpSpPr/>
              <p:nvPr/>
            </p:nvGrpSpPr>
            <p:grpSpPr>
              <a:xfrm>
                <a:off x="1303175" y="1448600"/>
                <a:ext cx="4947425" cy="741350"/>
                <a:chOff x="1303175" y="1448600"/>
                <a:chExt cx="4947425" cy="741350"/>
              </a:xfrm>
            </p:grpSpPr>
            <p:cxnSp>
              <p:nvCxnSpPr>
                <p:cNvPr id="2315" name="Google Shape;2315;p256"/>
                <p:cNvCxnSpPr/>
                <p:nvPr/>
              </p:nvCxnSpPr>
              <p:spPr>
                <a:xfrm>
                  <a:off x="1303175" y="1637625"/>
                  <a:ext cx="2179800" cy="2997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16" name="Google Shape;2316;p256"/>
                <p:cNvCxnSpPr/>
                <p:nvPr/>
              </p:nvCxnSpPr>
              <p:spPr>
                <a:xfrm rot="10800000" flipH="1">
                  <a:off x="4970500" y="1448600"/>
                  <a:ext cx="1280100" cy="57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2317" name="Google Shape;2317;p256"/>
                <p:cNvSpPr/>
                <p:nvPr/>
              </p:nvSpPr>
              <p:spPr>
                <a:xfrm>
                  <a:off x="3482825" y="1937450"/>
                  <a:ext cx="1487675" cy="25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07" h="10100" extrusionOk="0">
                      <a:moveTo>
                        <a:pt x="0" y="0"/>
                      </a:moveTo>
                      <a:cubicBezTo>
                        <a:pt x="7253" y="0"/>
                        <a:pt x="14644" y="88"/>
                        <a:pt x="21681" y="1846"/>
                      </a:cubicBezTo>
                      <a:cubicBezTo>
                        <a:pt x="28302" y="3500"/>
                        <a:pt x="33974" y="8030"/>
                        <a:pt x="40594" y="9688"/>
                      </a:cubicBezTo>
                      <a:cubicBezTo>
                        <a:pt x="47010" y="11295"/>
                        <a:pt x="53592" y="6649"/>
                        <a:pt x="59507" y="3691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99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318" name="Google Shape;2318;p256"/>
          <p:cNvSpPr txBox="1"/>
          <p:nvPr/>
        </p:nvSpPr>
        <p:spPr>
          <a:xfrm>
            <a:off x="935050" y="2614625"/>
            <a:ext cx="31035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u="sng">
                <a:solidFill>
                  <a:schemeClr val="dk1"/>
                </a:solidFill>
              </a:rPr>
              <a:t>Multi-volume reflection</a:t>
            </a:r>
            <a:endParaRPr sz="2000" u="sng">
              <a:solidFill>
                <a:schemeClr val="dk1"/>
              </a:solidFill>
            </a:endParaRPr>
          </a:p>
        </p:txBody>
      </p:sp>
      <p:pic>
        <p:nvPicPr>
          <p:cNvPr id="2319" name="Google Shape;2319;p2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14450" y="2571750"/>
            <a:ext cx="2916979" cy="18471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0" name="Google Shape;2320;p256"/>
          <p:cNvSpPr txBox="1"/>
          <p:nvPr/>
        </p:nvSpPr>
        <p:spPr>
          <a:xfrm>
            <a:off x="5793400" y="2413025"/>
            <a:ext cx="2637900" cy="2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</a:rPr>
              <a:t>Simulation: SPS with MVR array [2]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0" name="Google Shape;2380;p25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  <p:grpSp>
        <p:nvGrpSpPr>
          <p:cNvPr id="2381" name="Google Shape;2381;p258"/>
          <p:cNvGrpSpPr/>
          <p:nvPr/>
        </p:nvGrpSpPr>
        <p:grpSpPr>
          <a:xfrm>
            <a:off x="71898" y="2648590"/>
            <a:ext cx="3236707" cy="1561632"/>
            <a:chOff x="1291650" y="1106650"/>
            <a:chExt cx="4958950" cy="2182575"/>
          </a:xfrm>
        </p:grpSpPr>
        <p:pic>
          <p:nvPicPr>
            <p:cNvPr id="2382" name="Google Shape;2382;p25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3533600" y="1029325"/>
              <a:ext cx="1974525" cy="25452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83" name="Google Shape;2383;p258"/>
            <p:cNvGrpSpPr/>
            <p:nvPr/>
          </p:nvGrpSpPr>
          <p:grpSpPr>
            <a:xfrm>
              <a:off x="1291650" y="1106650"/>
              <a:ext cx="4193950" cy="1707275"/>
              <a:chOff x="1291650" y="1106650"/>
              <a:chExt cx="4193950" cy="1707275"/>
            </a:xfrm>
          </p:grpSpPr>
          <p:cxnSp>
            <p:nvCxnSpPr>
              <p:cNvPr id="2384" name="Google Shape;2384;p258"/>
              <p:cNvCxnSpPr/>
              <p:nvPr/>
            </p:nvCxnSpPr>
            <p:spPr>
              <a:xfrm rot="10800000" flipH="1">
                <a:off x="1291650" y="2208825"/>
                <a:ext cx="2258100" cy="605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385" name="Google Shape;2385;p258"/>
              <p:cNvSpPr/>
              <p:nvPr/>
            </p:nvSpPr>
            <p:spPr>
              <a:xfrm>
                <a:off x="3517425" y="1510750"/>
                <a:ext cx="1268575" cy="703500"/>
              </a:xfrm>
              <a:custGeom>
                <a:avLst/>
                <a:gdLst/>
                <a:ahLst/>
                <a:cxnLst/>
                <a:rect l="l" t="t" r="r" b="b"/>
                <a:pathLst>
                  <a:path w="50743" h="28140" extrusionOk="0">
                    <a:moveTo>
                      <a:pt x="0" y="28140"/>
                    </a:moveTo>
                    <a:cubicBezTo>
                      <a:pt x="5055" y="26453"/>
                      <a:pt x="5901" y="17899"/>
                      <a:pt x="11071" y="16607"/>
                    </a:cubicBezTo>
                    <a:cubicBezTo>
                      <a:pt x="16591" y="15228"/>
                      <a:pt x="23586" y="20018"/>
                      <a:pt x="28139" y="16607"/>
                    </a:cubicBezTo>
                    <a:cubicBezTo>
                      <a:pt x="31196" y="14317"/>
                      <a:pt x="32465" y="10134"/>
                      <a:pt x="35520" y="7842"/>
                    </a:cubicBezTo>
                    <a:cubicBezTo>
                      <a:pt x="37818" y="6118"/>
                      <a:pt x="41793" y="7568"/>
                      <a:pt x="43823" y="5536"/>
                    </a:cubicBezTo>
                    <a:cubicBezTo>
                      <a:pt x="45911" y="3446"/>
                      <a:pt x="47789" y="0"/>
                      <a:pt x="50743" y="0"/>
                    </a:cubicBezTo>
                  </a:path>
                </a:pathLst>
              </a:cu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386" name="Google Shape;2386;p258"/>
              <p:cNvCxnSpPr/>
              <p:nvPr/>
            </p:nvCxnSpPr>
            <p:spPr>
              <a:xfrm rot="10800000" flipH="1">
                <a:off x="4786000" y="1106650"/>
                <a:ext cx="699600" cy="404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9900FF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</p:grpSp>
        <p:grpSp>
          <p:nvGrpSpPr>
            <p:cNvPr id="2387" name="Google Shape;2387;p258"/>
            <p:cNvGrpSpPr/>
            <p:nvPr/>
          </p:nvGrpSpPr>
          <p:grpSpPr>
            <a:xfrm>
              <a:off x="1293700" y="2121975"/>
              <a:ext cx="4933975" cy="1095800"/>
              <a:chOff x="1293700" y="2121975"/>
              <a:chExt cx="4933975" cy="1095800"/>
            </a:xfrm>
          </p:grpSpPr>
          <p:cxnSp>
            <p:nvCxnSpPr>
              <p:cNvPr id="2388" name="Google Shape;2388;p258"/>
              <p:cNvCxnSpPr/>
              <p:nvPr/>
            </p:nvCxnSpPr>
            <p:spPr>
              <a:xfrm rot="10800000" flipH="1">
                <a:off x="1293700" y="2122025"/>
                <a:ext cx="2166000" cy="9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FF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89" name="Google Shape;2389;p258"/>
              <p:cNvCxnSpPr/>
              <p:nvPr/>
            </p:nvCxnSpPr>
            <p:spPr>
              <a:xfrm>
                <a:off x="5454875" y="2790875"/>
                <a:ext cx="772800" cy="4269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FF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2390" name="Google Shape;2390;p258"/>
              <p:cNvSpPr/>
              <p:nvPr/>
            </p:nvSpPr>
            <p:spPr>
              <a:xfrm>
                <a:off x="3471275" y="2121975"/>
                <a:ext cx="1983600" cy="668900"/>
              </a:xfrm>
              <a:custGeom>
                <a:avLst/>
                <a:gdLst/>
                <a:ahLst/>
                <a:cxnLst/>
                <a:rect l="l" t="t" r="r" b="b"/>
                <a:pathLst>
                  <a:path w="79344" h="26756" extrusionOk="0">
                    <a:moveTo>
                      <a:pt x="0" y="0"/>
                    </a:moveTo>
                    <a:cubicBezTo>
                      <a:pt x="9212" y="0"/>
                      <a:pt x="17820" y="4682"/>
                      <a:pt x="26756" y="6920"/>
                    </a:cubicBezTo>
                    <a:cubicBezTo>
                      <a:pt x="34512" y="8862"/>
                      <a:pt x="43319" y="3952"/>
                      <a:pt x="50743" y="6920"/>
                    </a:cubicBezTo>
                    <a:cubicBezTo>
                      <a:pt x="55496" y="8820"/>
                      <a:pt x="54658" y="17203"/>
                      <a:pt x="59047" y="19836"/>
                    </a:cubicBezTo>
                    <a:cubicBezTo>
                      <a:pt x="65177" y="23513"/>
                      <a:pt x="76150" y="20361"/>
                      <a:pt x="79344" y="26756"/>
                    </a:cubicBezTo>
                  </a:path>
                </a:pathLst>
              </a:custGeom>
              <a:noFill/>
              <a:ln w="28575" cap="flat" cmpd="sng">
                <a:solidFill>
                  <a:srgbClr val="00FF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1" name="Google Shape;2391;p258"/>
            <p:cNvGrpSpPr/>
            <p:nvPr/>
          </p:nvGrpSpPr>
          <p:grpSpPr>
            <a:xfrm>
              <a:off x="1303175" y="1448600"/>
              <a:ext cx="4947425" cy="741350"/>
              <a:chOff x="1303175" y="1448600"/>
              <a:chExt cx="4947425" cy="741350"/>
            </a:xfrm>
          </p:grpSpPr>
          <p:cxnSp>
            <p:nvCxnSpPr>
              <p:cNvPr id="2392" name="Google Shape;2392;p258"/>
              <p:cNvCxnSpPr/>
              <p:nvPr/>
            </p:nvCxnSpPr>
            <p:spPr>
              <a:xfrm>
                <a:off x="1303175" y="1637625"/>
                <a:ext cx="2179800" cy="299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93" name="Google Shape;2393;p258"/>
              <p:cNvCxnSpPr/>
              <p:nvPr/>
            </p:nvCxnSpPr>
            <p:spPr>
              <a:xfrm rot="10800000" flipH="1">
                <a:off x="4970500" y="1448600"/>
                <a:ext cx="1280100" cy="5766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2394" name="Google Shape;2394;p258"/>
              <p:cNvSpPr/>
              <p:nvPr/>
            </p:nvSpPr>
            <p:spPr>
              <a:xfrm>
                <a:off x="3482825" y="1937450"/>
                <a:ext cx="1487675" cy="252500"/>
              </a:xfrm>
              <a:custGeom>
                <a:avLst/>
                <a:gdLst/>
                <a:ahLst/>
                <a:cxnLst/>
                <a:rect l="l" t="t" r="r" b="b"/>
                <a:pathLst>
                  <a:path w="59507" h="10100" extrusionOk="0">
                    <a:moveTo>
                      <a:pt x="0" y="0"/>
                    </a:moveTo>
                    <a:cubicBezTo>
                      <a:pt x="7253" y="0"/>
                      <a:pt x="14644" y="88"/>
                      <a:pt x="21681" y="1846"/>
                    </a:cubicBezTo>
                    <a:cubicBezTo>
                      <a:pt x="28302" y="3500"/>
                      <a:pt x="33974" y="8030"/>
                      <a:pt x="40594" y="9688"/>
                    </a:cubicBezTo>
                    <a:cubicBezTo>
                      <a:pt x="47010" y="11295"/>
                      <a:pt x="53592" y="6649"/>
                      <a:pt x="59507" y="3691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5" name="Google Shape;2395;p258"/>
            <p:cNvGrpSpPr/>
            <p:nvPr/>
          </p:nvGrpSpPr>
          <p:grpSpPr>
            <a:xfrm rot="1700102">
              <a:off x="4776318" y="2026996"/>
              <a:ext cx="522226" cy="415787"/>
              <a:chOff x="1291650" y="1106650"/>
              <a:chExt cx="4193950" cy="1707275"/>
            </a:xfrm>
          </p:grpSpPr>
          <p:cxnSp>
            <p:nvCxnSpPr>
              <p:cNvPr id="2396" name="Google Shape;2396;p258"/>
              <p:cNvCxnSpPr/>
              <p:nvPr/>
            </p:nvCxnSpPr>
            <p:spPr>
              <a:xfrm rot="10800000" flipH="1">
                <a:off x="1291650" y="2208825"/>
                <a:ext cx="2258100" cy="605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FF00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sp>
            <p:nvSpPr>
              <p:cNvPr id="2397" name="Google Shape;2397;p258"/>
              <p:cNvSpPr/>
              <p:nvPr/>
            </p:nvSpPr>
            <p:spPr>
              <a:xfrm>
                <a:off x="3517425" y="1510750"/>
                <a:ext cx="1268575" cy="703500"/>
              </a:xfrm>
              <a:custGeom>
                <a:avLst/>
                <a:gdLst/>
                <a:ahLst/>
                <a:cxnLst/>
                <a:rect l="l" t="t" r="r" b="b"/>
                <a:pathLst>
                  <a:path w="50743" h="28140" extrusionOk="0">
                    <a:moveTo>
                      <a:pt x="0" y="28140"/>
                    </a:moveTo>
                    <a:cubicBezTo>
                      <a:pt x="5055" y="26453"/>
                      <a:pt x="5901" y="17899"/>
                      <a:pt x="11071" y="16607"/>
                    </a:cubicBezTo>
                    <a:cubicBezTo>
                      <a:pt x="16591" y="15228"/>
                      <a:pt x="23586" y="20018"/>
                      <a:pt x="28139" y="16607"/>
                    </a:cubicBezTo>
                    <a:cubicBezTo>
                      <a:pt x="31196" y="14317"/>
                      <a:pt x="32465" y="10134"/>
                      <a:pt x="35520" y="7842"/>
                    </a:cubicBezTo>
                    <a:cubicBezTo>
                      <a:pt x="37818" y="6118"/>
                      <a:pt x="41793" y="7568"/>
                      <a:pt x="43823" y="5536"/>
                    </a:cubicBezTo>
                    <a:cubicBezTo>
                      <a:pt x="45911" y="3446"/>
                      <a:pt x="47789" y="0"/>
                      <a:pt x="50743" y="0"/>
                    </a:cubicBezTo>
                  </a:path>
                </a:pathLst>
              </a:custGeom>
              <a:noFill/>
              <a:ln w="28575" cap="flat" cmpd="sng">
                <a:solidFill>
                  <a:srgbClr val="00FF00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398" name="Google Shape;2398;p258"/>
              <p:cNvCxnSpPr/>
              <p:nvPr/>
            </p:nvCxnSpPr>
            <p:spPr>
              <a:xfrm rot="10800000" flipH="1">
                <a:off x="4786000" y="1106650"/>
                <a:ext cx="699600" cy="404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FF00"/>
                </a:solidFill>
                <a:prstDash val="dash"/>
                <a:round/>
                <a:headEnd type="none" w="sm" len="sm"/>
                <a:tailEnd type="triangle" w="med" len="med"/>
              </a:ln>
            </p:spPr>
          </p:cxnSp>
        </p:grpSp>
      </p:grpSp>
      <p:sp>
        <p:nvSpPr>
          <p:cNvPr id="2399" name="Google Shape;2399;p258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Crystal shadowing (ii)</a:t>
            </a:r>
            <a:endParaRPr/>
          </a:p>
        </p:txBody>
      </p:sp>
      <p:sp>
        <p:nvSpPr>
          <p:cNvPr id="2400" name="Google Shape;2400;p258"/>
          <p:cNvSpPr txBox="1"/>
          <p:nvPr/>
        </p:nvSpPr>
        <p:spPr>
          <a:xfrm rot="-1739974">
            <a:off x="2610679" y="2089691"/>
            <a:ext cx="1152839" cy="476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Amorphous</a:t>
            </a:r>
            <a:endParaRPr sz="1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scatter</a:t>
            </a:r>
            <a:endParaRPr sz="1300"/>
          </a:p>
        </p:txBody>
      </p:sp>
      <p:sp>
        <p:nvSpPr>
          <p:cNvPr id="2401" name="Google Shape;2401;p258"/>
          <p:cNvSpPr txBox="1"/>
          <p:nvPr/>
        </p:nvSpPr>
        <p:spPr>
          <a:xfrm rot="-1739682">
            <a:off x="3051585" y="2453957"/>
            <a:ext cx="1003242" cy="205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Volume reflection</a:t>
            </a:r>
            <a:endParaRPr sz="1300"/>
          </a:p>
        </p:txBody>
      </p:sp>
      <p:sp>
        <p:nvSpPr>
          <p:cNvPr id="2402" name="Google Shape;2402;p258"/>
          <p:cNvSpPr txBox="1"/>
          <p:nvPr/>
        </p:nvSpPr>
        <p:spPr>
          <a:xfrm rot="-1036">
            <a:off x="2860593" y="3187287"/>
            <a:ext cx="9957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dechannel</a:t>
            </a:r>
            <a:endParaRPr sz="1300"/>
          </a:p>
        </p:txBody>
      </p:sp>
      <p:sp>
        <p:nvSpPr>
          <p:cNvPr id="2403" name="Google Shape;2403;p258"/>
          <p:cNvSpPr txBox="1"/>
          <p:nvPr/>
        </p:nvSpPr>
        <p:spPr>
          <a:xfrm rot="-1036">
            <a:off x="2898359" y="4149958"/>
            <a:ext cx="9957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channel</a:t>
            </a:r>
            <a:endParaRPr sz="1300"/>
          </a:p>
        </p:txBody>
      </p:sp>
      <p:sp>
        <p:nvSpPr>
          <p:cNvPr id="2404" name="Google Shape;2404;p258"/>
          <p:cNvSpPr/>
          <p:nvPr/>
        </p:nvSpPr>
        <p:spPr>
          <a:xfrm>
            <a:off x="8405700" y="1524000"/>
            <a:ext cx="738300" cy="15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05" name="Google Shape;2405;p258"/>
          <p:cNvGrpSpPr/>
          <p:nvPr/>
        </p:nvGrpSpPr>
        <p:grpSpPr>
          <a:xfrm>
            <a:off x="4482749" y="1039825"/>
            <a:ext cx="4661249" cy="3392526"/>
            <a:chOff x="4482749" y="1039825"/>
            <a:chExt cx="4661249" cy="3392526"/>
          </a:xfrm>
        </p:grpSpPr>
        <p:grpSp>
          <p:nvGrpSpPr>
            <p:cNvPr id="2406" name="Google Shape;2406;p258"/>
            <p:cNvGrpSpPr/>
            <p:nvPr/>
          </p:nvGrpSpPr>
          <p:grpSpPr>
            <a:xfrm>
              <a:off x="4482749" y="1476375"/>
              <a:ext cx="4661249" cy="2955976"/>
              <a:chOff x="4482749" y="1476375"/>
              <a:chExt cx="4661249" cy="2955976"/>
            </a:xfrm>
          </p:grpSpPr>
          <p:pic>
            <p:nvPicPr>
              <p:cNvPr id="2407" name="Google Shape;2407;p258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4482749" y="1524001"/>
                <a:ext cx="4661249" cy="29083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408" name="Google Shape;2408;p258"/>
              <p:cNvSpPr/>
              <p:nvPr/>
            </p:nvSpPr>
            <p:spPr>
              <a:xfrm>
                <a:off x="4484700" y="1476375"/>
                <a:ext cx="738300" cy="15240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09" name="Google Shape;2409;p258"/>
            <p:cNvSpPr txBox="1"/>
            <p:nvPr/>
          </p:nvSpPr>
          <p:spPr>
            <a:xfrm>
              <a:off x="6242050" y="1039825"/>
              <a:ext cx="1309800" cy="603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SPS crystal 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at 400 GeV/c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410" name="Google Shape;2410;p258"/>
          <p:cNvSpPr txBox="1"/>
          <p:nvPr/>
        </p:nvSpPr>
        <p:spPr>
          <a:xfrm>
            <a:off x="2927500" y="4406975"/>
            <a:ext cx="2865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Slow-Extraction R&amp;D at CERN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P. Arrutia</a:t>
            </a:r>
            <a:endParaRPr sz="1000">
              <a:solidFill>
                <a:schemeClr val="accen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>
                <a:solidFill>
                  <a:schemeClr val="accent1"/>
                </a:solidFill>
              </a:rPr>
              <a:t>June 28th 2024</a:t>
            </a:r>
            <a:endParaRPr sz="1000">
              <a:solidFill>
                <a:schemeClr val="accent1"/>
              </a:solidFill>
            </a:endParaRPr>
          </a:p>
        </p:txBody>
      </p:sp>
      <p:sp>
        <p:nvSpPr>
          <p:cNvPr id="2411" name="Google Shape;2411;p258"/>
          <p:cNvSpPr txBox="1"/>
          <p:nvPr/>
        </p:nvSpPr>
        <p:spPr>
          <a:xfrm>
            <a:off x="571500" y="945092"/>
            <a:ext cx="4816800" cy="10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Two regimes can be exploited for bending: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Channelling: large kick, low efficiency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Volume reflection: small kick, high efficiency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94211-39AB-B117-EF36-B3B8C5D26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Spa review: great dry sauna, humid sauna does not get hot enough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4F5A12-257D-3261-B0DA-B2C7431636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2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217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324" name="Google Shape;1324;p2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325" name="Google Shape;1325;p217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ISOLDE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326" name="Google Shape;1326;p217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nTOF</a:t>
            </a:r>
            <a:endParaRPr sz="2100">
              <a:solidFill>
                <a:srgbClr val="C9DAF8"/>
              </a:solidFill>
            </a:endParaRPr>
          </a:p>
        </p:txBody>
      </p:sp>
      <p:sp>
        <p:nvSpPr>
          <p:cNvPr id="1327" name="Google Shape;1327;p217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North Area</a:t>
            </a:r>
            <a:endParaRPr sz="2100">
              <a:solidFill>
                <a:srgbClr val="C9DAF8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218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High(er) intensity</a:t>
            </a:r>
            <a:endParaRPr/>
          </a:p>
        </p:txBody>
      </p:sp>
      <p:sp>
        <p:nvSpPr>
          <p:cNvPr id="1333" name="Google Shape;1333;p218"/>
          <p:cNvSpPr txBox="1">
            <a:spLocks noGrp="1"/>
          </p:cNvSpPr>
          <p:nvPr>
            <p:ph type="body" idx="2"/>
          </p:nvPr>
        </p:nvSpPr>
        <p:spPr>
          <a:xfrm>
            <a:off x="837400" y="4414500"/>
            <a:ext cx="2257500" cy="67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[1] </a:t>
            </a:r>
            <a:r>
              <a:rPr lang="en-GB" sz="900" dirty="0"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Asvesta</a:t>
            </a:r>
            <a:r>
              <a:rPr lang="en-GB" sz="900" dirty="0"/>
              <a:t>, </a:t>
            </a:r>
            <a:r>
              <a:rPr lang="en-GB" sz="9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PSB MPC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[2] F. </a:t>
            </a:r>
            <a:r>
              <a:rPr lang="en-GB" sz="900" dirty="0" err="1"/>
              <a:t>Asvesta</a:t>
            </a:r>
            <a:r>
              <a:rPr lang="en-GB" sz="900" dirty="0"/>
              <a:t>, G.P. Di Giovanni,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[3] T. </a:t>
            </a:r>
            <a:r>
              <a:rPr lang="en-GB" sz="900" dirty="0" err="1"/>
              <a:t>Pebibaj</a:t>
            </a:r>
            <a:r>
              <a:rPr lang="en-GB" sz="900" dirty="0"/>
              <a:t>, </a:t>
            </a:r>
            <a:r>
              <a:rPr lang="en-GB" sz="9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IEFC 2024</a:t>
            </a:r>
            <a:endParaRPr sz="900" dirty="0"/>
          </a:p>
        </p:txBody>
      </p:sp>
      <p:pic>
        <p:nvPicPr>
          <p:cNvPr id="1335" name="Google Shape;1335;p2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9648" y="2277923"/>
            <a:ext cx="3187639" cy="21251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D28C13E-A94D-C55A-23E1-C5CCC32CEE16}"/>
              </a:ext>
            </a:extLst>
          </p:cNvPr>
          <p:cNvGrpSpPr/>
          <p:nvPr/>
        </p:nvGrpSpPr>
        <p:grpSpPr>
          <a:xfrm>
            <a:off x="6663199" y="2404514"/>
            <a:ext cx="2132072" cy="2075902"/>
            <a:chOff x="6663199" y="2404514"/>
            <a:chExt cx="2132072" cy="2075902"/>
          </a:xfrm>
        </p:grpSpPr>
        <p:cxnSp>
          <p:nvCxnSpPr>
            <p:cNvPr id="1336" name="Google Shape;1336;p218"/>
            <p:cNvCxnSpPr/>
            <p:nvPr/>
          </p:nvCxnSpPr>
          <p:spPr>
            <a:xfrm>
              <a:off x="6926366" y="4138619"/>
              <a:ext cx="1868905" cy="0"/>
            </a:xfrm>
            <a:prstGeom prst="straightConnector1">
              <a:avLst/>
            </a:prstGeom>
            <a:noFill/>
            <a:ln w="9525" cap="flat" cmpd="sng">
              <a:solidFill>
                <a:srgbClr val="161616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337" name="Google Shape;1337;p218"/>
            <p:cNvSpPr txBox="1"/>
            <p:nvPr/>
          </p:nvSpPr>
          <p:spPr>
            <a:xfrm>
              <a:off x="7989324" y="3829001"/>
              <a:ext cx="653632" cy="651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accent5"/>
                  </a:solidFill>
                </a:rPr>
                <a:t>Max inj</a:t>
              </a:r>
              <a:r>
                <a:rPr lang="en-GB" sz="1100"/>
                <a:t> </a:t>
              </a:r>
              <a:endParaRPr sz="110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</a:endParaRPr>
            </a:p>
          </p:txBody>
        </p:sp>
        <p:sp>
          <p:nvSpPr>
            <p:cNvPr id="1338" name="Google Shape;1338;p218"/>
            <p:cNvSpPr txBox="1"/>
            <p:nvPr/>
          </p:nvSpPr>
          <p:spPr>
            <a:xfrm>
              <a:off x="7769151" y="4138619"/>
              <a:ext cx="790786" cy="1665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</a:endParaRPr>
            </a:p>
          </p:txBody>
        </p:sp>
        <p:sp>
          <p:nvSpPr>
            <p:cNvPr id="1339" name="Google Shape;1339;p218"/>
            <p:cNvSpPr txBox="1"/>
            <p:nvPr/>
          </p:nvSpPr>
          <p:spPr>
            <a:xfrm>
              <a:off x="7964839" y="4103777"/>
              <a:ext cx="580206" cy="311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1800</a:t>
              </a:r>
              <a:endParaRPr sz="900">
                <a:solidFill>
                  <a:schemeClr val="accent5"/>
                </a:solidFill>
              </a:endParaRPr>
            </a:p>
          </p:txBody>
        </p:sp>
        <p:cxnSp>
          <p:nvCxnSpPr>
            <p:cNvPr id="1340" name="Google Shape;1340;p218"/>
            <p:cNvCxnSpPr/>
            <p:nvPr/>
          </p:nvCxnSpPr>
          <p:spPr>
            <a:xfrm rot="10800000">
              <a:off x="7033804" y="2404514"/>
              <a:ext cx="0" cy="1450514"/>
            </a:xfrm>
            <a:prstGeom prst="straightConnector1">
              <a:avLst/>
            </a:prstGeom>
            <a:noFill/>
            <a:ln w="38100" cap="flat" cmpd="sng">
              <a:solidFill>
                <a:schemeClr val="accent4"/>
              </a:solidFill>
              <a:prstDash val="lgDash"/>
              <a:round/>
              <a:headEnd type="none" w="med" len="med"/>
              <a:tailEnd type="stealth" w="med" len="med"/>
            </a:ln>
          </p:spPr>
        </p:cxnSp>
        <p:sp>
          <p:nvSpPr>
            <p:cNvPr id="1341" name="Google Shape;1341;p218"/>
            <p:cNvSpPr txBox="1"/>
            <p:nvPr/>
          </p:nvSpPr>
          <p:spPr>
            <a:xfrm>
              <a:off x="6663199" y="3758625"/>
              <a:ext cx="732323" cy="651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Max RF </a:t>
              </a:r>
              <a:endParaRPr sz="900">
                <a:solidFill>
                  <a:schemeClr val="accent5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@1.4GeV</a:t>
              </a:r>
              <a:endParaRPr sz="900">
                <a:solidFill>
                  <a:schemeClr val="accent5"/>
                </a:solidFill>
              </a:endParaRPr>
            </a:p>
          </p:txBody>
        </p:sp>
        <p:sp>
          <p:nvSpPr>
            <p:cNvPr id="1342" name="Google Shape;1342;p218"/>
            <p:cNvSpPr txBox="1"/>
            <p:nvPr/>
          </p:nvSpPr>
          <p:spPr>
            <a:xfrm>
              <a:off x="7332375" y="3746175"/>
              <a:ext cx="758091" cy="651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Max SC</a:t>
              </a:r>
              <a:endParaRPr sz="900">
                <a:solidFill>
                  <a:schemeClr val="accent5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@1.4GeV</a:t>
              </a:r>
              <a:endParaRPr sz="900">
                <a:solidFill>
                  <a:schemeClr val="accent5"/>
                </a:solidFill>
              </a:endParaRPr>
            </a:p>
          </p:txBody>
        </p:sp>
        <p:sp>
          <p:nvSpPr>
            <p:cNvPr id="1343" name="Google Shape;1343;p218"/>
            <p:cNvSpPr txBox="1"/>
            <p:nvPr/>
          </p:nvSpPr>
          <p:spPr>
            <a:xfrm>
              <a:off x="7401812" y="4103777"/>
              <a:ext cx="580206" cy="311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1600</a:t>
              </a:r>
              <a:endParaRPr sz="900">
                <a:solidFill>
                  <a:schemeClr val="accent5"/>
                </a:solidFill>
              </a:endParaRPr>
            </a:p>
          </p:txBody>
        </p:sp>
        <p:sp>
          <p:nvSpPr>
            <p:cNvPr id="1344" name="Google Shape;1344;p218"/>
            <p:cNvSpPr txBox="1"/>
            <p:nvPr/>
          </p:nvSpPr>
          <p:spPr>
            <a:xfrm>
              <a:off x="6768407" y="4103777"/>
              <a:ext cx="580206" cy="311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>
                  <a:solidFill>
                    <a:schemeClr val="accent5"/>
                  </a:solidFill>
                </a:rPr>
                <a:t>1300</a:t>
              </a:r>
              <a:endParaRPr sz="900">
                <a:solidFill>
                  <a:schemeClr val="accent5"/>
                </a:solidFill>
              </a:endParaRPr>
            </a:p>
          </p:txBody>
        </p:sp>
        <p:cxnSp>
          <p:nvCxnSpPr>
            <p:cNvPr id="1345" name="Google Shape;1345;p218"/>
            <p:cNvCxnSpPr/>
            <p:nvPr/>
          </p:nvCxnSpPr>
          <p:spPr>
            <a:xfrm rot="10800000">
              <a:off x="7667209" y="2404514"/>
              <a:ext cx="0" cy="1450514"/>
            </a:xfrm>
            <a:prstGeom prst="straightConnector1">
              <a:avLst/>
            </a:prstGeom>
            <a:noFill/>
            <a:ln w="38100" cap="flat" cmpd="sng">
              <a:solidFill>
                <a:schemeClr val="accent4"/>
              </a:solidFill>
              <a:prstDash val="lgDash"/>
              <a:round/>
              <a:headEnd type="none" w="med" len="med"/>
              <a:tailEnd type="stealth" w="med" len="med"/>
            </a:ln>
          </p:spPr>
        </p:cxnSp>
        <p:cxnSp>
          <p:nvCxnSpPr>
            <p:cNvPr id="1346" name="Google Shape;1346;p218"/>
            <p:cNvCxnSpPr/>
            <p:nvPr/>
          </p:nvCxnSpPr>
          <p:spPr>
            <a:xfrm rot="10800000">
              <a:off x="8230236" y="2404514"/>
              <a:ext cx="0" cy="1450514"/>
            </a:xfrm>
            <a:prstGeom prst="straightConnector1">
              <a:avLst/>
            </a:prstGeom>
            <a:noFill/>
            <a:ln w="38100" cap="flat" cmpd="sng">
              <a:solidFill>
                <a:schemeClr val="accent4"/>
              </a:solidFill>
              <a:prstDash val="lgDash"/>
              <a:round/>
              <a:headEnd type="none" w="med" len="med"/>
              <a:tailEnd type="stealth" w="med" len="med"/>
            </a:ln>
          </p:spPr>
        </p:cxnSp>
      </p:grpSp>
      <p:sp>
        <p:nvSpPr>
          <p:cNvPr id="1347" name="Google Shape;1347;p218"/>
          <p:cNvSpPr txBox="1">
            <a:spLocks noGrp="1"/>
          </p:cNvSpPr>
          <p:nvPr>
            <p:ph type="body" idx="1"/>
          </p:nvPr>
        </p:nvSpPr>
        <p:spPr>
          <a:xfrm>
            <a:off x="457200" y="994200"/>
            <a:ext cx="7310100" cy="1283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Successful ISOLDE operation, with better transmission w.r.t. 2023</a:t>
            </a:r>
            <a:r>
              <a:rPr lang="en-GB" sz="1200"/>
              <a:t> (e.g. improved octupole resonance correction)  [1]. High intensity MDs:</a:t>
            </a:r>
            <a:endParaRPr sz="1200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 b="1"/>
              <a:t>Up to 5e13 protons per pulse both to HRS and GPS</a:t>
            </a:r>
            <a:r>
              <a:rPr lang="en-GB" sz="1200"/>
              <a:t> (nominal 3.2e13).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Exploration of maximising transmission and minimising emittance w.r.t. Intensity.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Remaining</a:t>
            </a:r>
            <a:r>
              <a:rPr lang="en-GB" sz="1200"/>
              <a:t>:  emittance limits due to extraction apertures, exploration of limitations for 2 GeV (impedance/instabilities &amp; RF).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b="1"/>
          </a:p>
        </p:txBody>
      </p:sp>
      <p:sp>
        <p:nvSpPr>
          <p:cNvPr id="1348" name="Google Shape;1348;p21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grpSp>
        <p:nvGrpSpPr>
          <p:cNvPr id="1349" name="Google Shape;1349;p218"/>
          <p:cNvGrpSpPr/>
          <p:nvPr/>
        </p:nvGrpSpPr>
        <p:grpSpPr>
          <a:xfrm>
            <a:off x="214575" y="2571750"/>
            <a:ext cx="3535882" cy="1743025"/>
            <a:chOff x="214575" y="2571750"/>
            <a:chExt cx="3535882" cy="1743025"/>
          </a:xfrm>
        </p:grpSpPr>
        <p:pic>
          <p:nvPicPr>
            <p:cNvPr id="1350" name="Google Shape;1350;p218" descr="A graph with numbers and lines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14575" y="2571750"/>
              <a:ext cx="3535882" cy="1743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1" name="Google Shape;1351;p218"/>
            <p:cNvSpPr txBox="1"/>
            <p:nvPr/>
          </p:nvSpPr>
          <p:spPr>
            <a:xfrm>
              <a:off x="3194025" y="3757250"/>
              <a:ext cx="446400" cy="22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300">
                  <a:solidFill>
                    <a:schemeClr val="dk1"/>
                  </a:solidFill>
                </a:rPr>
                <a:t>[3]</a:t>
              </a:r>
              <a:endParaRPr sz="1300">
                <a:solidFill>
                  <a:schemeClr val="dk1"/>
                </a:solidFill>
              </a:endParaRPr>
            </a:p>
          </p:txBody>
        </p:sp>
      </p:grpSp>
      <p:pic>
        <p:nvPicPr>
          <p:cNvPr id="1352" name="Google Shape;1352;p2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97250" y="296325"/>
            <a:ext cx="965200" cy="193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219"/>
          <p:cNvSpPr txBox="1">
            <a:spLocks noGrp="1"/>
          </p:cNvSpPr>
          <p:nvPr>
            <p:ph type="title"/>
          </p:nvPr>
        </p:nvSpPr>
        <p:spPr>
          <a:xfrm>
            <a:off x="457200" y="175125"/>
            <a:ext cx="62706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Facility upgrade</a:t>
            </a:r>
            <a:endParaRPr/>
          </a:p>
        </p:txBody>
      </p:sp>
      <p:sp>
        <p:nvSpPr>
          <p:cNvPr id="1358" name="Google Shape;1358;p219"/>
          <p:cNvSpPr txBox="1">
            <a:spLocks noGrp="1"/>
          </p:cNvSpPr>
          <p:nvPr>
            <p:ph type="body" idx="2"/>
          </p:nvPr>
        </p:nvSpPr>
        <p:spPr>
          <a:xfrm>
            <a:off x="837400" y="4414500"/>
            <a:ext cx="23913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[1] S. </a:t>
            </a:r>
            <a:r>
              <a:rPr lang="en-GB" sz="900" dirty="0" err="1"/>
              <a:t>Rothe</a:t>
            </a:r>
            <a:r>
              <a:rPr lang="en-GB" sz="900" dirty="0"/>
              <a:t>, </a:t>
            </a:r>
            <a:r>
              <a:rPr lang="en-GB" sz="9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[2] Q. </a:t>
            </a:r>
            <a:r>
              <a:rPr lang="en-GB" sz="900" dirty="0" err="1"/>
              <a:t>Vuillemin</a:t>
            </a:r>
            <a:r>
              <a:rPr lang="en-GB" sz="900" dirty="0"/>
              <a:t>, </a:t>
            </a:r>
            <a:r>
              <a:rPr lang="en-GB" sz="9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ITC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[3] L. Le, S. </a:t>
            </a:r>
            <a:r>
              <a:rPr lang="en-GB" sz="900" dirty="0" err="1"/>
              <a:t>Rothe</a:t>
            </a:r>
            <a:r>
              <a:rPr lang="en-GB" sz="900" dirty="0"/>
              <a:t> </a:t>
            </a:r>
            <a:endParaRPr sz="900" dirty="0"/>
          </a:p>
        </p:txBody>
      </p:sp>
      <p:grpSp>
        <p:nvGrpSpPr>
          <p:cNvPr id="1359" name="Google Shape;1359;p219"/>
          <p:cNvGrpSpPr/>
          <p:nvPr/>
        </p:nvGrpSpPr>
        <p:grpSpPr>
          <a:xfrm>
            <a:off x="6727875" y="2355836"/>
            <a:ext cx="2391299" cy="1907189"/>
            <a:chOff x="6727875" y="2355836"/>
            <a:chExt cx="2391299" cy="1907189"/>
          </a:xfrm>
        </p:grpSpPr>
        <p:pic>
          <p:nvPicPr>
            <p:cNvPr id="1360" name="Google Shape;1360;p21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727875" y="2355836"/>
              <a:ext cx="2391299" cy="19071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61" name="Google Shape;1361;p219"/>
            <p:cNvSpPr txBox="1"/>
            <p:nvPr/>
          </p:nvSpPr>
          <p:spPr>
            <a:xfrm>
              <a:off x="8432125" y="3905575"/>
              <a:ext cx="464400" cy="25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>
                  <a:solidFill>
                    <a:schemeClr val="dk1"/>
                  </a:solidFill>
                </a:rPr>
                <a:t>[3]</a:t>
              </a:r>
              <a:endParaRPr sz="1500">
                <a:solidFill>
                  <a:schemeClr val="dk1"/>
                </a:solidFill>
              </a:endParaRPr>
            </a:p>
          </p:txBody>
        </p:sp>
      </p:grpSp>
      <p:grpSp>
        <p:nvGrpSpPr>
          <p:cNvPr id="1362" name="Google Shape;1362;p219"/>
          <p:cNvGrpSpPr/>
          <p:nvPr/>
        </p:nvGrpSpPr>
        <p:grpSpPr>
          <a:xfrm>
            <a:off x="3152500" y="2292675"/>
            <a:ext cx="3575375" cy="1358950"/>
            <a:chOff x="3152500" y="2292675"/>
            <a:chExt cx="3575375" cy="1358950"/>
          </a:xfrm>
        </p:grpSpPr>
        <p:pic>
          <p:nvPicPr>
            <p:cNvPr id="1363" name="Google Shape;1363;p219"/>
            <p:cNvPicPr preferRelativeResize="0"/>
            <p:nvPr/>
          </p:nvPicPr>
          <p:blipFill rotWithShape="1">
            <a:blip r:embed="rId6">
              <a:alphaModFix/>
            </a:blip>
            <a:srcRect t="41293"/>
            <a:stretch/>
          </p:blipFill>
          <p:spPr>
            <a:xfrm>
              <a:off x="3152500" y="2292675"/>
              <a:ext cx="3549876" cy="1358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64" name="Google Shape;1364;p219"/>
            <p:cNvSpPr txBox="1"/>
            <p:nvPr/>
          </p:nvSpPr>
          <p:spPr>
            <a:xfrm>
              <a:off x="6263475" y="3318625"/>
              <a:ext cx="464400" cy="25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>
                  <a:solidFill>
                    <a:schemeClr val="dk1"/>
                  </a:solidFill>
                </a:rPr>
                <a:t>[2]</a:t>
              </a:r>
              <a:endParaRPr sz="1500">
                <a:solidFill>
                  <a:schemeClr val="dk1"/>
                </a:solidFill>
              </a:endParaRPr>
            </a:p>
          </p:txBody>
        </p:sp>
      </p:grpSp>
      <p:sp>
        <p:nvSpPr>
          <p:cNvPr id="1381" name="Google Shape;1381;p21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382" name="Google Shape;1382;p219"/>
          <p:cNvSpPr txBox="1">
            <a:spLocks noGrp="1"/>
          </p:cNvSpPr>
          <p:nvPr>
            <p:ph type="body" idx="1"/>
          </p:nvPr>
        </p:nvSpPr>
        <p:spPr>
          <a:xfrm>
            <a:off x="457200" y="995275"/>
            <a:ext cx="7208100" cy="1114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200" b="1"/>
              <a:t>Aiming to have multi-energy/target/intensity operation -&gt; with great flexibility comes…</a:t>
            </a:r>
            <a:endParaRPr sz="1200" b="1"/>
          </a:p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Ongoing: Auto-optimisation of BTY steerers and final focus (using yield and/or RP monitors) [1].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Ongoing: optics models for low-energy lines -&gt; migrate to LSA paradigm (planned LS3) [2].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Ongoing: design limit for ISOLDE Beam Dump Replacement need to be finalised.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Post LS3: HRS/GPS parallel operation (software and/or hardware upgrades needed) [3]. </a:t>
            </a:r>
            <a:endParaRPr sz="12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0B1C5F-329D-8B07-9533-BF7BBDA045A7}"/>
              </a:ext>
            </a:extLst>
          </p:cNvPr>
          <p:cNvGrpSpPr/>
          <p:nvPr/>
        </p:nvGrpSpPr>
        <p:grpSpPr>
          <a:xfrm>
            <a:off x="48550" y="-166901"/>
            <a:ext cx="9180694" cy="4506000"/>
            <a:chOff x="48550" y="-166901"/>
            <a:chExt cx="9180694" cy="4506000"/>
          </a:xfrm>
        </p:grpSpPr>
        <p:grpSp>
          <p:nvGrpSpPr>
            <p:cNvPr id="1365" name="Google Shape;1365;p219"/>
            <p:cNvGrpSpPr/>
            <p:nvPr/>
          </p:nvGrpSpPr>
          <p:grpSpPr>
            <a:xfrm>
              <a:off x="48550" y="-166901"/>
              <a:ext cx="9180694" cy="4506000"/>
              <a:chOff x="48550" y="-166901"/>
              <a:chExt cx="9180694" cy="4506000"/>
            </a:xfrm>
          </p:grpSpPr>
          <p:sp>
            <p:nvSpPr>
              <p:cNvPr id="1366" name="Google Shape;1366;p219"/>
              <p:cNvSpPr/>
              <p:nvPr/>
            </p:nvSpPr>
            <p:spPr>
              <a:xfrm rot="-899960">
                <a:off x="8394820" y="580196"/>
                <a:ext cx="230659" cy="2531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p219"/>
              <p:cNvSpPr/>
              <p:nvPr/>
            </p:nvSpPr>
            <p:spPr>
              <a:xfrm rot="901563">
                <a:off x="8567297" y="1021424"/>
                <a:ext cx="235612" cy="370013"/>
              </a:xfrm>
              <a:prstGeom prst="rect">
                <a:avLst/>
              </a:prstGeom>
              <a:solidFill>
                <a:srgbClr val="81BB42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8" name="Google Shape;1368;p219"/>
              <p:cNvSpPr/>
              <p:nvPr/>
            </p:nvSpPr>
            <p:spPr>
              <a:xfrm rot="-4500487">
                <a:off x="8239857" y="1082090"/>
                <a:ext cx="354672" cy="259674"/>
              </a:xfrm>
              <a:custGeom>
                <a:avLst/>
                <a:gdLst/>
                <a:ahLst/>
                <a:cxnLst/>
                <a:rect l="l" t="t" r="r" b="b"/>
                <a:pathLst>
                  <a:path w="64706" h="25253" extrusionOk="0">
                    <a:moveTo>
                      <a:pt x="0" y="25253"/>
                    </a:moveTo>
                    <a:cubicBezTo>
                      <a:pt x="2932" y="24101"/>
                      <a:pt x="13245" y="20803"/>
                      <a:pt x="17590" y="18342"/>
                    </a:cubicBezTo>
                    <a:cubicBezTo>
                      <a:pt x="21935" y="15882"/>
                      <a:pt x="23611" y="13212"/>
                      <a:pt x="26071" y="10490"/>
                    </a:cubicBezTo>
                    <a:cubicBezTo>
                      <a:pt x="28532" y="7768"/>
                      <a:pt x="30311" y="3632"/>
                      <a:pt x="32353" y="2009"/>
                    </a:cubicBezTo>
                    <a:cubicBezTo>
                      <a:pt x="34395" y="386"/>
                      <a:pt x="36384" y="-766"/>
                      <a:pt x="38321" y="752"/>
                    </a:cubicBezTo>
                    <a:cubicBezTo>
                      <a:pt x="40258" y="2270"/>
                      <a:pt x="42352" y="8239"/>
                      <a:pt x="43975" y="11118"/>
                    </a:cubicBezTo>
                    <a:cubicBezTo>
                      <a:pt x="45598" y="13997"/>
                      <a:pt x="44604" y="15725"/>
                      <a:pt x="48059" y="18028"/>
                    </a:cubicBezTo>
                    <a:cubicBezTo>
                      <a:pt x="51514" y="20331"/>
                      <a:pt x="61932" y="23786"/>
                      <a:pt x="64706" y="24938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1369" name="Google Shape;1369;p219"/>
              <p:cNvSpPr/>
              <p:nvPr/>
            </p:nvSpPr>
            <p:spPr>
              <a:xfrm rot="-4500011">
                <a:off x="8080433" y="1112496"/>
                <a:ext cx="705292" cy="259674"/>
              </a:xfrm>
              <a:custGeom>
                <a:avLst/>
                <a:gdLst/>
                <a:ahLst/>
                <a:cxnLst/>
                <a:rect l="l" t="t" r="r" b="b"/>
                <a:pathLst>
                  <a:path w="64706" h="25253" extrusionOk="0">
                    <a:moveTo>
                      <a:pt x="0" y="25253"/>
                    </a:moveTo>
                    <a:cubicBezTo>
                      <a:pt x="2932" y="24101"/>
                      <a:pt x="13245" y="20803"/>
                      <a:pt x="17590" y="18342"/>
                    </a:cubicBezTo>
                    <a:cubicBezTo>
                      <a:pt x="21935" y="15882"/>
                      <a:pt x="23611" y="13212"/>
                      <a:pt x="26071" y="10490"/>
                    </a:cubicBezTo>
                    <a:cubicBezTo>
                      <a:pt x="28532" y="7768"/>
                      <a:pt x="30311" y="3632"/>
                      <a:pt x="32353" y="2009"/>
                    </a:cubicBezTo>
                    <a:cubicBezTo>
                      <a:pt x="34395" y="386"/>
                      <a:pt x="36384" y="-766"/>
                      <a:pt x="38321" y="752"/>
                    </a:cubicBezTo>
                    <a:cubicBezTo>
                      <a:pt x="40258" y="2270"/>
                      <a:pt x="42352" y="8239"/>
                      <a:pt x="43975" y="11118"/>
                    </a:cubicBezTo>
                    <a:cubicBezTo>
                      <a:pt x="45598" y="13997"/>
                      <a:pt x="44604" y="15725"/>
                      <a:pt x="48059" y="18028"/>
                    </a:cubicBezTo>
                    <a:cubicBezTo>
                      <a:pt x="51514" y="20331"/>
                      <a:pt x="61932" y="23786"/>
                      <a:pt x="64706" y="24938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1370" name="Google Shape;1370;p219"/>
              <p:cNvSpPr txBox="1"/>
              <p:nvPr/>
            </p:nvSpPr>
            <p:spPr>
              <a:xfrm rot="901314">
                <a:off x="8545350" y="781375"/>
                <a:ext cx="462889" cy="3280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chemeClr val="dk1"/>
                    </a:solidFill>
                  </a:rPr>
                  <a:t>nOpti</a:t>
                </a:r>
                <a:endParaRPr sz="900">
                  <a:solidFill>
                    <a:schemeClr val="dk1"/>
                  </a:solidFill>
                </a:endParaRPr>
              </a:p>
            </p:txBody>
          </p:sp>
          <p:sp>
            <p:nvSpPr>
              <p:cNvPr id="1371" name="Google Shape;1371;p219"/>
              <p:cNvSpPr/>
              <p:nvPr/>
            </p:nvSpPr>
            <p:spPr>
              <a:xfrm rot="901563">
                <a:off x="8753722" y="369041"/>
                <a:ext cx="235612" cy="370013"/>
              </a:xfrm>
              <a:prstGeom prst="rect">
                <a:avLst/>
              </a:prstGeom>
              <a:solidFill>
                <a:srgbClr val="81BB42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p219"/>
              <p:cNvSpPr/>
              <p:nvPr/>
            </p:nvSpPr>
            <p:spPr>
              <a:xfrm rot="-4500487">
                <a:off x="8465668" y="372413"/>
                <a:ext cx="354672" cy="259674"/>
              </a:xfrm>
              <a:custGeom>
                <a:avLst/>
                <a:gdLst/>
                <a:ahLst/>
                <a:cxnLst/>
                <a:rect l="l" t="t" r="r" b="b"/>
                <a:pathLst>
                  <a:path w="64706" h="25253" extrusionOk="0">
                    <a:moveTo>
                      <a:pt x="0" y="25253"/>
                    </a:moveTo>
                    <a:cubicBezTo>
                      <a:pt x="2932" y="24101"/>
                      <a:pt x="13245" y="20803"/>
                      <a:pt x="17590" y="18342"/>
                    </a:cubicBezTo>
                    <a:cubicBezTo>
                      <a:pt x="21935" y="15882"/>
                      <a:pt x="23611" y="13212"/>
                      <a:pt x="26071" y="10490"/>
                    </a:cubicBezTo>
                    <a:cubicBezTo>
                      <a:pt x="28532" y="7768"/>
                      <a:pt x="30311" y="3632"/>
                      <a:pt x="32353" y="2009"/>
                    </a:cubicBezTo>
                    <a:cubicBezTo>
                      <a:pt x="34395" y="386"/>
                      <a:pt x="36384" y="-766"/>
                      <a:pt x="38321" y="752"/>
                    </a:cubicBezTo>
                    <a:cubicBezTo>
                      <a:pt x="40258" y="2270"/>
                      <a:pt x="42352" y="8239"/>
                      <a:pt x="43975" y="11118"/>
                    </a:cubicBezTo>
                    <a:cubicBezTo>
                      <a:pt x="45598" y="13997"/>
                      <a:pt x="44604" y="15725"/>
                      <a:pt x="48059" y="18028"/>
                    </a:cubicBezTo>
                    <a:cubicBezTo>
                      <a:pt x="51514" y="20331"/>
                      <a:pt x="61932" y="23786"/>
                      <a:pt x="64706" y="24938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1373" name="Google Shape;1373;p219"/>
              <p:cNvSpPr/>
              <p:nvPr/>
            </p:nvSpPr>
            <p:spPr>
              <a:xfrm rot="-4499859">
                <a:off x="8381135" y="372418"/>
                <a:ext cx="523753" cy="259674"/>
              </a:xfrm>
              <a:custGeom>
                <a:avLst/>
                <a:gdLst/>
                <a:ahLst/>
                <a:cxnLst/>
                <a:rect l="l" t="t" r="r" b="b"/>
                <a:pathLst>
                  <a:path w="64706" h="25253" extrusionOk="0">
                    <a:moveTo>
                      <a:pt x="0" y="25253"/>
                    </a:moveTo>
                    <a:cubicBezTo>
                      <a:pt x="2932" y="24101"/>
                      <a:pt x="13245" y="20803"/>
                      <a:pt x="17590" y="18342"/>
                    </a:cubicBezTo>
                    <a:cubicBezTo>
                      <a:pt x="21935" y="15882"/>
                      <a:pt x="23611" y="13212"/>
                      <a:pt x="26071" y="10490"/>
                    </a:cubicBezTo>
                    <a:cubicBezTo>
                      <a:pt x="28532" y="7768"/>
                      <a:pt x="30311" y="3632"/>
                      <a:pt x="32353" y="2009"/>
                    </a:cubicBezTo>
                    <a:cubicBezTo>
                      <a:pt x="34395" y="386"/>
                      <a:pt x="36384" y="-766"/>
                      <a:pt x="38321" y="752"/>
                    </a:cubicBezTo>
                    <a:cubicBezTo>
                      <a:pt x="40258" y="2270"/>
                      <a:pt x="42352" y="8239"/>
                      <a:pt x="43975" y="11118"/>
                    </a:cubicBezTo>
                    <a:cubicBezTo>
                      <a:pt x="45598" y="13997"/>
                      <a:pt x="44604" y="15725"/>
                      <a:pt x="48059" y="18028"/>
                    </a:cubicBezTo>
                    <a:cubicBezTo>
                      <a:pt x="51514" y="20331"/>
                      <a:pt x="61932" y="23786"/>
                      <a:pt x="64706" y="24938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1374" name="Google Shape;1374;p219"/>
              <p:cNvSpPr txBox="1"/>
              <p:nvPr/>
            </p:nvSpPr>
            <p:spPr>
              <a:xfrm rot="901314">
                <a:off x="8731775" y="128992"/>
                <a:ext cx="462889" cy="3280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chemeClr val="dk1"/>
                    </a:solidFill>
                  </a:rPr>
                  <a:t>Opti</a:t>
                </a:r>
                <a:endParaRPr sz="90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1375" name="Google Shape;1375;p219"/>
              <p:cNvGrpSpPr/>
              <p:nvPr/>
            </p:nvGrpSpPr>
            <p:grpSpPr>
              <a:xfrm>
                <a:off x="48550" y="-166901"/>
                <a:ext cx="8600026" cy="4506000"/>
                <a:chOff x="48550" y="-166901"/>
                <a:chExt cx="8600026" cy="4506000"/>
              </a:xfrm>
            </p:grpSpPr>
            <p:pic>
              <p:nvPicPr>
                <p:cNvPr id="1376" name="Google Shape;1376;p219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l="63032" t="52839" r="9212" b="5979"/>
                <a:stretch/>
              </p:blipFill>
              <p:spPr>
                <a:xfrm rot="-899951">
                  <a:off x="6815576" y="40257"/>
                  <a:ext cx="1732824" cy="100223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grpSp>
              <p:nvGrpSpPr>
                <p:cNvPr id="1377" name="Google Shape;1377;p219"/>
                <p:cNvGrpSpPr/>
                <p:nvPr/>
              </p:nvGrpSpPr>
              <p:grpSpPr>
                <a:xfrm>
                  <a:off x="48550" y="2638450"/>
                  <a:ext cx="2998125" cy="1700649"/>
                  <a:chOff x="48550" y="2638450"/>
                  <a:chExt cx="2998125" cy="1700649"/>
                </a:xfrm>
              </p:grpSpPr>
              <p:pic>
                <p:nvPicPr>
                  <p:cNvPr id="1378" name="Google Shape;1378;p219"/>
                  <p:cNvPicPr preferRelativeResize="0"/>
                  <p:nvPr/>
                </p:nvPicPr>
                <p:blipFill rotWithShape="1">
                  <a:blip r:embed="rId8">
                    <a:alphaModFix/>
                  </a:blip>
                  <a:srcRect/>
                  <a:stretch/>
                </p:blipFill>
                <p:spPr>
                  <a:xfrm>
                    <a:off x="48550" y="2638450"/>
                    <a:ext cx="2954474" cy="170064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379" name="Google Shape;1379;p219"/>
                  <p:cNvSpPr txBox="1"/>
                  <p:nvPr/>
                </p:nvSpPr>
                <p:spPr>
                  <a:xfrm>
                    <a:off x="2582275" y="4046625"/>
                    <a:ext cx="464400" cy="2586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GB" sz="1500">
                        <a:solidFill>
                          <a:schemeClr val="dk1"/>
                        </a:solidFill>
                      </a:rPr>
                      <a:t>[1]</a:t>
                    </a:r>
                    <a:endParaRPr sz="1500">
                      <a:solidFill>
                        <a:schemeClr val="dk1"/>
                      </a:solidFill>
                    </a:endParaRPr>
                  </a:p>
                </p:txBody>
              </p:sp>
            </p:grpSp>
            <p:sp>
              <p:nvSpPr>
                <p:cNvPr id="1380" name="Google Shape;1380;p219"/>
                <p:cNvSpPr txBox="1"/>
                <p:nvPr/>
              </p:nvSpPr>
              <p:spPr>
                <a:xfrm>
                  <a:off x="8038500" y="50525"/>
                  <a:ext cx="464400" cy="25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1500">
                      <a:solidFill>
                        <a:schemeClr val="dk1"/>
                      </a:solidFill>
                    </a:rPr>
                    <a:t>[1]</a:t>
                  </a:r>
                  <a:endParaRPr sz="1500">
                    <a:solidFill>
                      <a:schemeClr val="dk1"/>
                    </a:solidFill>
                  </a:endParaRPr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B4A6ECD-1E40-3031-CE20-FC50048C60D0}"/>
                </a:ext>
              </a:extLst>
            </p:cNvPr>
            <p:cNvSpPr txBox="1"/>
            <p:nvPr/>
          </p:nvSpPr>
          <p:spPr>
            <a:xfrm>
              <a:off x="655453" y="2443795"/>
              <a:ext cx="24276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200" u="sng" dirty="0">
                  <a:solidFill>
                    <a:schemeClr val="tx1"/>
                  </a:solidFill>
                </a:rPr>
                <a:t>Yield vs. pulse intensity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Google Shape;1387;p220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388" name="Google Shape;1388;p2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389" name="Google Shape;1389;p220"/>
          <p:cNvSpPr/>
          <p:nvPr/>
        </p:nvSpPr>
        <p:spPr>
          <a:xfrm>
            <a:off x="614700" y="3518550"/>
            <a:ext cx="2502600" cy="66510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ISOLDE</a:t>
            </a:r>
            <a:endParaRPr sz="2100">
              <a:solidFill>
                <a:srgbClr val="C9DAF8"/>
              </a:solidFill>
            </a:endParaRPr>
          </a:p>
        </p:txBody>
      </p:sp>
      <p:sp>
        <p:nvSpPr>
          <p:cNvPr id="1390" name="Google Shape;1390;p220"/>
          <p:cNvSpPr/>
          <p:nvPr/>
        </p:nvSpPr>
        <p:spPr>
          <a:xfrm>
            <a:off x="3117431" y="3518550"/>
            <a:ext cx="22098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nTOF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391" name="Google Shape;1391;p220"/>
          <p:cNvSpPr/>
          <p:nvPr/>
        </p:nvSpPr>
        <p:spPr>
          <a:xfrm>
            <a:off x="5296952" y="3518550"/>
            <a:ext cx="2623500" cy="665100"/>
          </a:xfrm>
          <a:prstGeom prst="chevron">
            <a:avLst>
              <a:gd name="adj" fmla="val 50000"/>
            </a:avLst>
          </a:prstGeom>
          <a:solidFill>
            <a:schemeClr val="lt1"/>
          </a:solidFill>
          <a:ln w="38100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rgbClr val="C9DAF8"/>
                </a:solidFill>
              </a:rPr>
              <a:t>North Area</a:t>
            </a:r>
            <a:endParaRPr sz="2100">
              <a:solidFill>
                <a:srgbClr val="C9DAF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p221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@ PSB</a:t>
            </a:r>
            <a:endParaRPr/>
          </a:p>
        </p:txBody>
      </p:sp>
      <p:sp>
        <p:nvSpPr>
          <p:cNvPr id="1397" name="Google Shape;1397;p221"/>
          <p:cNvSpPr txBox="1">
            <a:spLocks noGrp="1"/>
          </p:cNvSpPr>
          <p:nvPr>
            <p:ph type="body" idx="1"/>
          </p:nvPr>
        </p:nvSpPr>
        <p:spPr>
          <a:xfrm>
            <a:off x="457200" y="1070400"/>
            <a:ext cx="6753000" cy="83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/>
              <a:t>Successfully </a:t>
            </a:r>
            <a:r>
              <a:rPr lang="en-GB" sz="1300" b="1"/>
              <a:t>operated @ 2GeV with better transmission w.r.t. 2023</a:t>
            </a:r>
            <a:r>
              <a:rPr lang="en-GB" sz="1300"/>
              <a:t> [1].</a:t>
            </a:r>
            <a:endParaRPr sz="1300"/>
          </a:p>
          <a:p>
            <a:pPr marL="457200" lvl="0" indent="-3111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Identified cause of instability found @1.6 GeV -&gt; unmatched kicker impedance.</a:t>
            </a:r>
            <a:endParaRPr sz="1300"/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Found new Qx working point, pushing instability threshold beyond 2 GeV.</a:t>
            </a:r>
            <a:endParaRPr sz="1300"/>
          </a:p>
        </p:txBody>
      </p:sp>
      <p:sp>
        <p:nvSpPr>
          <p:cNvPr id="1398" name="Google Shape;1398;p221"/>
          <p:cNvSpPr txBox="1">
            <a:spLocks noGrp="1"/>
          </p:cNvSpPr>
          <p:nvPr>
            <p:ph type="body" idx="2"/>
          </p:nvPr>
        </p:nvSpPr>
        <p:spPr>
          <a:xfrm>
            <a:off x="837400" y="4414500"/>
            <a:ext cx="18234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[1] F. </a:t>
            </a:r>
            <a:r>
              <a:rPr lang="en-GB" sz="900" dirty="0" err="1"/>
              <a:t>Asvesta</a:t>
            </a:r>
            <a:r>
              <a:rPr lang="en-GB" sz="900" dirty="0"/>
              <a:t>, PSB MPC 2024</a:t>
            </a:r>
            <a:endParaRPr sz="9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900" dirty="0"/>
              <a:t>[2] C. </a:t>
            </a:r>
            <a:r>
              <a:rPr lang="en-GB" sz="900" dirty="0" err="1"/>
              <a:t>Antuono</a:t>
            </a:r>
            <a:r>
              <a:rPr lang="en-GB" sz="900" dirty="0"/>
              <a:t>, </a:t>
            </a:r>
            <a:r>
              <a:rPr lang="en-GB" sz="9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MD 2023</a:t>
            </a:r>
            <a:r>
              <a:rPr lang="en-GB" sz="900" dirty="0"/>
              <a:t> </a:t>
            </a:r>
            <a:endParaRPr sz="900" dirty="0"/>
          </a:p>
        </p:txBody>
      </p:sp>
      <p:sp>
        <p:nvSpPr>
          <p:cNvPr id="1399" name="Google Shape;1399;p22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1400" name="Google Shape;1400;p2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75" y="2441025"/>
            <a:ext cx="2620284" cy="19240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01" name="Google Shape;1401;p221"/>
          <p:cNvGrpSpPr/>
          <p:nvPr/>
        </p:nvGrpSpPr>
        <p:grpSpPr>
          <a:xfrm>
            <a:off x="2670925" y="2166575"/>
            <a:ext cx="2808026" cy="2178850"/>
            <a:chOff x="2670925" y="2166575"/>
            <a:chExt cx="2808026" cy="2178850"/>
          </a:xfrm>
        </p:grpSpPr>
        <p:sp>
          <p:nvSpPr>
            <p:cNvPr id="1402" name="Google Shape;1402;p221"/>
            <p:cNvSpPr/>
            <p:nvPr/>
          </p:nvSpPr>
          <p:spPr>
            <a:xfrm>
              <a:off x="2670925" y="3204575"/>
              <a:ext cx="454200" cy="3681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03" name="Google Shape;1403;p221"/>
            <p:cNvGrpSpPr/>
            <p:nvPr/>
          </p:nvGrpSpPr>
          <p:grpSpPr>
            <a:xfrm>
              <a:off x="3159335" y="2166575"/>
              <a:ext cx="2319616" cy="1924050"/>
              <a:chOff x="3235535" y="2471375"/>
              <a:chExt cx="2319616" cy="1924050"/>
            </a:xfrm>
          </p:grpSpPr>
          <p:pic>
            <p:nvPicPr>
              <p:cNvPr id="1404" name="Google Shape;1404;p221"/>
              <p:cNvPicPr preferRelativeResize="0"/>
              <p:nvPr/>
            </p:nvPicPr>
            <p:blipFill rotWithShape="1">
              <a:blip r:embed="rId5">
                <a:alphaModFix/>
              </a:blip>
              <a:srcRect t="13911" r="17362"/>
              <a:stretch/>
            </p:blipFill>
            <p:spPr>
              <a:xfrm>
                <a:off x="3235535" y="2471375"/>
                <a:ext cx="2319616" cy="19240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05" name="Google Shape;1405;p221"/>
              <p:cNvSpPr txBox="1"/>
              <p:nvPr/>
            </p:nvSpPr>
            <p:spPr>
              <a:xfrm rot="-1325673">
                <a:off x="3507474" y="2803492"/>
                <a:ext cx="1001765" cy="3287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rgbClr val="FF0000"/>
                    </a:solidFill>
                  </a:rPr>
                  <a:t>Unstable</a:t>
                </a:r>
                <a:endParaRPr sz="900">
                  <a:solidFill>
                    <a:srgbClr val="FF0000"/>
                  </a:solidFill>
                </a:endParaRPr>
              </a:p>
            </p:txBody>
          </p:sp>
          <p:sp>
            <p:nvSpPr>
              <p:cNvPr id="1406" name="Google Shape;1406;p221"/>
              <p:cNvSpPr txBox="1"/>
              <p:nvPr/>
            </p:nvSpPr>
            <p:spPr>
              <a:xfrm rot="-1077455">
                <a:off x="3566109" y="3058417"/>
                <a:ext cx="535171" cy="2491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900">
                    <a:solidFill>
                      <a:srgbClr val="FF0000"/>
                    </a:solidFill>
                  </a:rPr>
                  <a:t>Stable</a:t>
                </a:r>
                <a:endParaRPr sz="90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407" name="Google Shape;1407;p221"/>
              <p:cNvGrpSpPr/>
              <p:nvPr/>
            </p:nvGrpSpPr>
            <p:grpSpPr>
              <a:xfrm>
                <a:off x="3605900" y="2587250"/>
                <a:ext cx="1103550" cy="604875"/>
                <a:chOff x="3605900" y="2587250"/>
                <a:chExt cx="1103550" cy="604875"/>
              </a:xfrm>
            </p:grpSpPr>
            <p:cxnSp>
              <p:nvCxnSpPr>
                <p:cNvPr id="1408" name="Google Shape;1408;p221"/>
                <p:cNvCxnSpPr/>
                <p:nvPr/>
              </p:nvCxnSpPr>
              <p:spPr>
                <a:xfrm rot="10800000" flipH="1">
                  <a:off x="3605900" y="3025925"/>
                  <a:ext cx="435300" cy="166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09" name="Google Shape;1409;p221"/>
                <p:cNvCxnSpPr/>
                <p:nvPr/>
              </p:nvCxnSpPr>
              <p:spPr>
                <a:xfrm rot="10800000" flipH="1">
                  <a:off x="4038300" y="2874625"/>
                  <a:ext cx="308400" cy="151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10" name="Google Shape;1410;p221"/>
                <p:cNvCxnSpPr/>
                <p:nvPr/>
              </p:nvCxnSpPr>
              <p:spPr>
                <a:xfrm rot="10800000" flipH="1">
                  <a:off x="4358825" y="2717375"/>
                  <a:ext cx="217800" cy="148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11" name="Google Shape;1411;p221"/>
                <p:cNvCxnSpPr/>
                <p:nvPr/>
              </p:nvCxnSpPr>
              <p:spPr>
                <a:xfrm rot="10800000" flipH="1">
                  <a:off x="4579550" y="2587250"/>
                  <a:ext cx="129900" cy="1362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412" name="Google Shape;1412;p221"/>
              <p:cNvSpPr/>
              <p:nvPr/>
            </p:nvSpPr>
            <p:spPr>
              <a:xfrm>
                <a:off x="4078275" y="2940600"/>
                <a:ext cx="102900" cy="102900"/>
              </a:xfrm>
              <a:prstGeom prst="ellipse">
                <a:avLst/>
              </a:prstGeom>
              <a:solidFill>
                <a:schemeClr val="lt1"/>
              </a:solidFill>
              <a:ln w="952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221"/>
              <p:cNvSpPr/>
              <p:nvPr/>
            </p:nvSpPr>
            <p:spPr>
              <a:xfrm>
                <a:off x="4573500" y="2595425"/>
                <a:ext cx="102900" cy="102900"/>
              </a:xfrm>
              <a:prstGeom prst="rect">
                <a:avLst/>
              </a:prstGeom>
              <a:solidFill>
                <a:schemeClr val="lt1"/>
              </a:solidFill>
              <a:ln w="952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14" name="Google Shape;1414;p221"/>
            <p:cNvSpPr/>
            <p:nvPr/>
          </p:nvSpPr>
          <p:spPr>
            <a:xfrm>
              <a:off x="3563425" y="4090625"/>
              <a:ext cx="102900" cy="102900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221"/>
            <p:cNvSpPr/>
            <p:nvPr/>
          </p:nvSpPr>
          <p:spPr>
            <a:xfrm>
              <a:off x="3563425" y="4242525"/>
              <a:ext cx="102900" cy="1029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221"/>
            <p:cNvSpPr txBox="1"/>
            <p:nvPr/>
          </p:nvSpPr>
          <p:spPr>
            <a:xfrm>
              <a:off x="3636925" y="4002125"/>
              <a:ext cx="1660800" cy="32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rgbClr val="161616"/>
                  </a:solidFill>
                </a:rPr>
                <a:t>Old limit, ~1.6 GeV</a:t>
              </a:r>
              <a:endParaRPr sz="800">
                <a:solidFill>
                  <a:srgbClr val="161616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>
                  <a:solidFill>
                    <a:srgbClr val="161616"/>
                  </a:solidFill>
                </a:rPr>
                <a:t>New limit, beyond 2 GeV</a:t>
              </a:r>
              <a:endParaRPr sz="800">
                <a:solidFill>
                  <a:srgbClr val="161616"/>
                </a:solidFill>
              </a:endParaRPr>
            </a:p>
          </p:txBody>
        </p:sp>
      </p:grpSp>
      <p:grpSp>
        <p:nvGrpSpPr>
          <p:cNvPr id="1417" name="Google Shape;1417;p221"/>
          <p:cNvGrpSpPr/>
          <p:nvPr/>
        </p:nvGrpSpPr>
        <p:grpSpPr>
          <a:xfrm>
            <a:off x="5566525" y="2354575"/>
            <a:ext cx="2899593" cy="2010500"/>
            <a:chOff x="5566525" y="2354575"/>
            <a:chExt cx="2899593" cy="2010500"/>
          </a:xfrm>
        </p:grpSpPr>
        <p:pic>
          <p:nvPicPr>
            <p:cNvPr id="1418" name="Google Shape;1418;p22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109050" y="2531800"/>
              <a:ext cx="2357068" cy="1833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9" name="Google Shape;1419;p221"/>
            <p:cNvSpPr/>
            <p:nvPr/>
          </p:nvSpPr>
          <p:spPr>
            <a:xfrm>
              <a:off x="5566525" y="3204575"/>
              <a:ext cx="454200" cy="3681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21"/>
            <p:cNvSpPr txBox="1"/>
            <p:nvPr/>
          </p:nvSpPr>
          <p:spPr>
            <a:xfrm>
              <a:off x="6371600" y="2354575"/>
              <a:ext cx="1823400" cy="322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 u="sng">
                  <a:solidFill>
                    <a:schemeClr val="dk1"/>
                  </a:solidFill>
                </a:rPr>
                <a:t>Beam current (Before/After)</a:t>
              </a:r>
              <a:endParaRPr sz="1000" u="sng">
                <a:solidFill>
                  <a:schemeClr val="dk1"/>
                </a:solidFill>
              </a:endParaRPr>
            </a:p>
          </p:txBody>
        </p:sp>
      </p:grpSp>
      <p:sp>
        <p:nvSpPr>
          <p:cNvPr id="1421" name="Google Shape;1421;p221"/>
          <p:cNvSpPr txBox="1"/>
          <p:nvPr/>
        </p:nvSpPr>
        <p:spPr>
          <a:xfrm>
            <a:off x="344175" y="2278375"/>
            <a:ext cx="2209800" cy="1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</a:endParaRPr>
          </a:p>
        </p:txBody>
      </p:sp>
      <p:pic>
        <p:nvPicPr>
          <p:cNvPr id="1422" name="Google Shape;1422;p2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48475" y="152400"/>
            <a:ext cx="1013350" cy="202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Google Shape;1427;p222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High-flux TOF @ PS</a:t>
            </a:r>
            <a:endParaRPr/>
          </a:p>
        </p:txBody>
      </p:sp>
      <p:sp>
        <p:nvSpPr>
          <p:cNvPr id="1428" name="Google Shape;1428;p222"/>
          <p:cNvSpPr txBox="1">
            <a:spLocks noGrp="1"/>
          </p:cNvSpPr>
          <p:nvPr>
            <p:ph type="body" idx="1"/>
          </p:nvPr>
        </p:nvSpPr>
        <p:spPr>
          <a:xfrm>
            <a:off x="457200" y="693412"/>
            <a:ext cx="5906400" cy="138096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b="1" dirty="0"/>
              <a:t>High-flux run Aug-Sep 2024, pushing the limits for all TOF cycles [1].</a:t>
            </a:r>
            <a:endParaRPr sz="1200" b="1" dirty="0"/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•"/>
            </a:pPr>
            <a:r>
              <a:rPr lang="en-GB" sz="1200" dirty="0"/>
              <a:t>Running close to target limit (2.2e12 p+/s -&gt; 1.9e17 p+/day). </a:t>
            </a:r>
            <a:endParaRPr sz="1200" dirty="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-GB" sz="1200" dirty="0"/>
              <a:t>Double-TOF as option to sustain high-flux during </a:t>
            </a:r>
            <a:r>
              <a:rPr lang="en-GB" sz="1200" dirty="0" err="1"/>
              <a:t>supercycles</a:t>
            </a:r>
            <a:r>
              <a:rPr lang="en-GB" sz="1200" dirty="0"/>
              <a:t> with high demand from ISOLDE -&gt; interlocks being discussed to avoid extracting both bunches together.</a:t>
            </a:r>
            <a:endParaRPr sz="1200" dirty="0"/>
          </a:p>
        </p:txBody>
      </p:sp>
      <p:sp>
        <p:nvSpPr>
          <p:cNvPr id="1429" name="Google Shape;1429;p222"/>
          <p:cNvSpPr txBox="1">
            <a:spLocks noGrp="1"/>
          </p:cNvSpPr>
          <p:nvPr>
            <p:ph type="body" idx="2"/>
          </p:nvPr>
        </p:nvSpPr>
        <p:spPr>
          <a:xfrm>
            <a:off x="837400" y="4566900"/>
            <a:ext cx="2020500" cy="46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800" dirty="0"/>
              <a:t>[1] A. </a:t>
            </a:r>
            <a:r>
              <a:rPr lang="en-GB" sz="800" dirty="0" err="1"/>
              <a:t>Huschauer</a:t>
            </a:r>
            <a:r>
              <a:rPr lang="en-GB" sz="800" dirty="0"/>
              <a:t>, Y. </a:t>
            </a:r>
            <a:r>
              <a:rPr lang="en-GB" sz="800" dirty="0" err="1"/>
              <a:t>Dutheil</a:t>
            </a:r>
            <a:r>
              <a:rPr lang="en-GB" sz="800" dirty="0"/>
              <a:t>, </a:t>
            </a:r>
            <a:r>
              <a:rPr lang="en-GB" sz="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2024</a:t>
            </a:r>
            <a:endParaRPr dirty="0"/>
          </a:p>
        </p:txBody>
      </p:sp>
      <p:sp>
        <p:nvSpPr>
          <p:cNvPr id="1431" name="Google Shape;1431;p22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1432" name="Google Shape;1432;p222"/>
          <p:cNvSpPr txBox="1"/>
          <p:nvPr/>
        </p:nvSpPr>
        <p:spPr>
          <a:xfrm>
            <a:off x="5606700" y="1560525"/>
            <a:ext cx="2841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</a:endParaRPr>
          </a:p>
        </p:txBody>
      </p:sp>
      <p:grpSp>
        <p:nvGrpSpPr>
          <p:cNvPr id="1434" name="Google Shape;1434;p222"/>
          <p:cNvGrpSpPr/>
          <p:nvPr/>
        </p:nvGrpSpPr>
        <p:grpSpPr>
          <a:xfrm>
            <a:off x="6293550" y="175025"/>
            <a:ext cx="2757800" cy="1814775"/>
            <a:chOff x="6217350" y="175025"/>
            <a:chExt cx="2757800" cy="1814775"/>
          </a:xfrm>
        </p:grpSpPr>
        <p:pic>
          <p:nvPicPr>
            <p:cNvPr id="1435" name="Google Shape;1435;p2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17350" y="269525"/>
              <a:ext cx="2757800" cy="1720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6" name="Google Shape;1436;p222"/>
            <p:cNvSpPr txBox="1"/>
            <p:nvPr/>
          </p:nvSpPr>
          <p:spPr>
            <a:xfrm>
              <a:off x="6579025" y="175025"/>
              <a:ext cx="665400" cy="273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161616"/>
                  </a:solidFill>
                </a:rPr>
                <a:t>1e17</a:t>
              </a:r>
              <a:endParaRPr sz="1200">
                <a:solidFill>
                  <a:srgbClr val="161616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5E5659D-0C89-87C6-C7C3-9FE11E9452D8}"/>
              </a:ext>
            </a:extLst>
          </p:cNvPr>
          <p:cNvGrpSpPr/>
          <p:nvPr/>
        </p:nvGrpSpPr>
        <p:grpSpPr>
          <a:xfrm>
            <a:off x="6666175" y="2114850"/>
            <a:ext cx="1864700" cy="2322225"/>
            <a:chOff x="6666175" y="2114850"/>
            <a:chExt cx="1864700" cy="2322225"/>
          </a:xfrm>
        </p:grpSpPr>
        <p:graphicFrame>
          <p:nvGraphicFramePr>
            <p:cNvPr id="1433" name="Google Shape;1433;p222"/>
            <p:cNvGraphicFramePr/>
            <p:nvPr>
              <p:extLst>
                <p:ext uri="{D42A27DB-BD31-4B8C-83A1-F6EECF244321}">
                  <p14:modId xmlns:p14="http://schemas.microsoft.com/office/powerpoint/2010/main" val="2135806356"/>
                </p:ext>
              </p:extLst>
            </p:nvPr>
          </p:nvGraphicFramePr>
          <p:xfrm>
            <a:off x="6725950" y="2114850"/>
            <a:ext cx="1804925" cy="1128725"/>
          </p:xfrm>
          <a:graphic>
            <a:graphicData uri="http://schemas.openxmlformats.org/drawingml/2006/table">
              <a:tbl>
                <a:tblPr>
                  <a:noFill/>
                  <a:tableStyleId>{CF548D54-B4DA-41AD-B373-0B1206BB2F67}</a:tableStyleId>
                </a:tblPr>
                <a:tblGrid>
                  <a:gridCol w="1804925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</a:tblGrid>
                <a:tr h="374450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Double (formerly BAT)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2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2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2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2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754275">
                  <a:tc>
                    <a:txBody>
                      <a:bodyPr/>
                      <a:lstStyle/>
                      <a:p>
                        <a:pPr marL="0" lvl="0" indent="0" algn="ctr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 dirty="0">
                            <a:solidFill>
                              <a:schemeClr val="dk1"/>
                            </a:solidFill>
                          </a:rPr>
                          <a:t>2x0.7e13</a:t>
                        </a:r>
                        <a:endParaRPr sz="1200" dirty="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 anchor="ctr">
                      <a:lnL w="9525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2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grpSp>
          <p:nvGrpSpPr>
            <p:cNvPr id="1437" name="Google Shape;1437;p222"/>
            <p:cNvGrpSpPr/>
            <p:nvPr/>
          </p:nvGrpSpPr>
          <p:grpSpPr>
            <a:xfrm>
              <a:off x="6666175" y="3308355"/>
              <a:ext cx="1804925" cy="1128720"/>
              <a:chOff x="6666175" y="3308355"/>
              <a:chExt cx="1804925" cy="1128720"/>
            </a:xfrm>
          </p:grpSpPr>
          <p:pic>
            <p:nvPicPr>
              <p:cNvPr id="1438" name="Google Shape;1438;p222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6666175" y="3308355"/>
                <a:ext cx="1804925" cy="11287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39" name="Google Shape;1439;p222"/>
              <p:cNvSpPr/>
              <p:nvPr/>
            </p:nvSpPr>
            <p:spPr>
              <a:xfrm>
                <a:off x="7314250" y="3471400"/>
                <a:ext cx="96000" cy="960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222"/>
              <p:cNvSpPr/>
              <p:nvPr/>
            </p:nvSpPr>
            <p:spPr>
              <a:xfrm>
                <a:off x="7966050" y="3471400"/>
                <a:ext cx="96000" cy="960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A55CF44-062C-9517-91D4-ADF6B8EB045C}"/>
              </a:ext>
            </a:extLst>
          </p:cNvPr>
          <p:cNvGrpSpPr/>
          <p:nvPr/>
        </p:nvGrpSpPr>
        <p:grpSpPr>
          <a:xfrm>
            <a:off x="195575" y="2114850"/>
            <a:ext cx="5866475" cy="2321050"/>
            <a:chOff x="195575" y="2114850"/>
            <a:chExt cx="5866475" cy="2321050"/>
          </a:xfrm>
        </p:grpSpPr>
        <p:graphicFrame>
          <p:nvGraphicFramePr>
            <p:cNvPr id="1430" name="Google Shape;1430;p222"/>
            <p:cNvGraphicFramePr/>
            <p:nvPr>
              <p:extLst>
                <p:ext uri="{D42A27DB-BD31-4B8C-83A1-F6EECF244321}">
                  <p14:modId xmlns:p14="http://schemas.microsoft.com/office/powerpoint/2010/main" val="4284159632"/>
                </p:ext>
              </p:extLst>
            </p:nvPr>
          </p:nvGraphicFramePr>
          <p:xfrm>
            <a:off x="304800" y="2114850"/>
            <a:ext cx="5757250" cy="1127670"/>
          </p:xfrm>
          <a:graphic>
            <a:graphicData uri="http://schemas.openxmlformats.org/drawingml/2006/table">
              <a:tbl>
                <a:tblPr>
                  <a:noFill/>
                  <a:tableStyleId>{CF548D54-B4DA-41AD-B373-0B1206BB2F67}</a:tableStyleId>
                </a:tblPr>
                <a:tblGrid>
                  <a:gridCol w="13829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98272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2391625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</a:tblGrid>
                <a:tr h="374450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Dedicated</a:t>
                        </a:r>
                        <a:endParaRPr sz="1200"/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Parasitic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47700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Pre high-flux ppp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0.85e13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0.35e13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47700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High-flux ppp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>
                            <a:solidFill>
                              <a:schemeClr val="dk1"/>
                            </a:solidFill>
                          </a:rPr>
                          <a:t>0.92e13</a:t>
                        </a:r>
                        <a:endParaRPr sz="1200">
                          <a:solidFill>
                            <a:schemeClr val="dk1"/>
                          </a:solidFill>
                        </a:endParaRPr>
                      </a:p>
                    </a:txBody>
                    <a:tcPr marL="91425" marR="91425" marT="91425" marB="91425">
                      <a:lnL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GB" sz="1200" dirty="0">
                            <a:solidFill>
                              <a:schemeClr val="dk1"/>
                            </a:solidFill>
                          </a:rPr>
                          <a:t> 0.82e13 (T9, TN), 0.35e13 (T8)</a:t>
                        </a:r>
                        <a:endParaRPr sz="1200" dirty="0"/>
                      </a:p>
                    </a:txBody>
                    <a:tcPr marL="91425" marR="91425" marT="91425" marB="91425">
                      <a:lnL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L>
                      <a:lnR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R>
                      <a:lnT w="19050" cap="flat" cmpd="sng">
                        <a:solidFill>
                          <a:srgbClr val="8897BD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T>
                      <a:lnB w="38100" cap="flat" cmpd="sng">
                        <a:solidFill>
                          <a:schemeClr val="dk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</a:tbl>
            </a:graphicData>
          </a:graphic>
        </p:graphicFrame>
        <p:grpSp>
          <p:nvGrpSpPr>
            <p:cNvPr id="1441" name="Google Shape;1441;p222"/>
            <p:cNvGrpSpPr/>
            <p:nvPr/>
          </p:nvGrpSpPr>
          <p:grpSpPr>
            <a:xfrm>
              <a:off x="195575" y="3307175"/>
              <a:ext cx="5455463" cy="1128725"/>
              <a:chOff x="195575" y="3307175"/>
              <a:chExt cx="5455463" cy="1128725"/>
            </a:xfrm>
          </p:grpSpPr>
          <p:grpSp>
            <p:nvGrpSpPr>
              <p:cNvPr id="1442" name="Google Shape;1442;p222"/>
              <p:cNvGrpSpPr/>
              <p:nvPr/>
            </p:nvGrpSpPr>
            <p:grpSpPr>
              <a:xfrm>
                <a:off x="1687700" y="3327100"/>
                <a:ext cx="1768426" cy="1105900"/>
                <a:chOff x="1687700" y="3327100"/>
                <a:chExt cx="1768426" cy="1105900"/>
              </a:xfrm>
            </p:grpSpPr>
            <p:pic>
              <p:nvPicPr>
                <p:cNvPr id="1443" name="Google Shape;1443;p222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1687700" y="3327100"/>
                  <a:ext cx="1768426" cy="11059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44" name="Google Shape;1444;p222"/>
                <p:cNvSpPr/>
                <p:nvPr/>
              </p:nvSpPr>
              <p:spPr>
                <a:xfrm>
                  <a:off x="2319525" y="3498000"/>
                  <a:ext cx="96000" cy="96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45" name="Google Shape;1445;p222"/>
              <p:cNvGrpSpPr/>
              <p:nvPr/>
            </p:nvGrpSpPr>
            <p:grpSpPr>
              <a:xfrm>
                <a:off x="3846075" y="3307175"/>
                <a:ext cx="1804963" cy="1128725"/>
                <a:chOff x="3846075" y="3307175"/>
                <a:chExt cx="1804963" cy="1128725"/>
              </a:xfrm>
            </p:grpSpPr>
            <p:pic>
              <p:nvPicPr>
                <p:cNvPr id="1446" name="Google Shape;1446;p222"/>
                <p:cNvPicPr preferRelativeResize="0"/>
                <p:nvPr/>
              </p:nvPicPr>
              <p:blipFill>
                <a:blip r:embed="rId7">
                  <a:alphaModFix/>
                </a:blip>
                <a:stretch>
                  <a:fillRect/>
                </a:stretch>
              </p:blipFill>
              <p:spPr>
                <a:xfrm>
                  <a:off x="3846075" y="3307175"/>
                  <a:ext cx="1804963" cy="112872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47" name="Google Shape;1447;p222"/>
                <p:cNvSpPr/>
                <p:nvPr/>
              </p:nvSpPr>
              <p:spPr>
                <a:xfrm>
                  <a:off x="4492850" y="3471400"/>
                  <a:ext cx="96000" cy="96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8" name="Google Shape;1448;p222"/>
                <p:cNvSpPr/>
                <p:nvPr/>
              </p:nvSpPr>
              <p:spPr>
                <a:xfrm>
                  <a:off x="4684775" y="3408725"/>
                  <a:ext cx="357300" cy="627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449" name="Google Shape;1449;p222"/>
              <p:cNvGrpSpPr/>
              <p:nvPr/>
            </p:nvGrpSpPr>
            <p:grpSpPr>
              <a:xfrm>
                <a:off x="195575" y="3702925"/>
                <a:ext cx="1051800" cy="391200"/>
                <a:chOff x="195575" y="3702925"/>
                <a:chExt cx="1051800" cy="391200"/>
              </a:xfrm>
            </p:grpSpPr>
            <p:sp>
              <p:nvSpPr>
                <p:cNvPr id="1450" name="Google Shape;1450;p222"/>
                <p:cNvSpPr/>
                <p:nvPr/>
              </p:nvSpPr>
              <p:spPr>
                <a:xfrm>
                  <a:off x="428275" y="3805850"/>
                  <a:ext cx="96000" cy="96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1" name="Google Shape;1451;p222"/>
                <p:cNvSpPr/>
                <p:nvPr/>
              </p:nvSpPr>
              <p:spPr>
                <a:xfrm>
                  <a:off x="195575" y="3951350"/>
                  <a:ext cx="357300" cy="627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2" name="Google Shape;1452;p222"/>
                <p:cNvSpPr txBox="1"/>
                <p:nvPr/>
              </p:nvSpPr>
              <p:spPr>
                <a:xfrm>
                  <a:off x="552875" y="3702925"/>
                  <a:ext cx="694500" cy="391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800">
                      <a:solidFill>
                        <a:srgbClr val="161616"/>
                      </a:solidFill>
                    </a:rPr>
                    <a:t>TOF extr.</a:t>
                  </a:r>
                  <a:endParaRPr sz="800">
                    <a:solidFill>
                      <a:srgbClr val="161616"/>
                    </a:solidFill>
                  </a:endParaRPr>
                </a:p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sz="800">
                      <a:solidFill>
                        <a:srgbClr val="161616"/>
                      </a:solidFill>
                    </a:rPr>
                    <a:t>EAST extr.</a:t>
                  </a:r>
                  <a:endParaRPr sz="800">
                    <a:solidFill>
                      <a:srgbClr val="161616"/>
                    </a:solidFill>
                  </a:endParaRPr>
                </a:p>
              </p:txBody>
            </p:sp>
          </p:grpSp>
        </p:grpSp>
      </p:grpSp>
      <p:pic>
        <p:nvPicPr>
          <p:cNvPr id="5" name="Google Shape;2474;p264">
            <a:extLst>
              <a:ext uri="{FF2B5EF4-FFF2-40B4-BE49-F238E27FC236}">
                <a16:creationId xmlns:a16="http://schemas.microsoft.com/office/drawing/2014/main" id="{FAABDB3B-6DBC-CB37-561D-01A97D1DBF95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27650" y="3444475"/>
            <a:ext cx="1298469" cy="87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2688</Words>
  <Application>Microsoft Macintosh PowerPoint</Application>
  <PresentationFormat>On-screen Show (16:9)</PresentationFormat>
  <Paragraphs>358</Paragraphs>
  <Slides>33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Times New Roman</vt:lpstr>
      <vt:lpstr>Century Gothic</vt:lpstr>
      <vt:lpstr>Belleza</vt:lpstr>
      <vt:lpstr>Arial</vt:lpstr>
      <vt:lpstr>CERNCorporate16-9</vt:lpstr>
      <vt:lpstr>Office Theme</vt:lpstr>
      <vt:lpstr>CERNCorporate16-9</vt:lpstr>
      <vt:lpstr>Office Theme</vt:lpstr>
      <vt:lpstr>CERNCorporate16-9</vt:lpstr>
      <vt:lpstr>CERNCorporate16-9</vt:lpstr>
      <vt:lpstr>Fixed Target Beams &amp; Challenges for the Future Beam dynamics modelling ← → Operation</vt:lpstr>
      <vt:lpstr>Introduction</vt:lpstr>
      <vt:lpstr>Outline</vt:lpstr>
      <vt:lpstr>Outline</vt:lpstr>
      <vt:lpstr>High(er) intensity</vt:lpstr>
      <vt:lpstr>Facility upgrade</vt:lpstr>
      <vt:lpstr>Outline</vt:lpstr>
      <vt:lpstr>@ PSB</vt:lpstr>
      <vt:lpstr>High-flux TOF @ PS</vt:lpstr>
      <vt:lpstr>High-flux TOF @ PS: Losses</vt:lpstr>
      <vt:lpstr>Outline</vt:lpstr>
      <vt:lpstr>PSB Ring sharing</vt:lpstr>
      <vt:lpstr>Outline</vt:lpstr>
      <vt:lpstr>Sharing scenarios</vt:lpstr>
      <vt:lpstr>High intensity</vt:lpstr>
      <vt:lpstr>(Even) High(er) intensity</vt:lpstr>
      <vt:lpstr>Extraction losses</vt:lpstr>
      <vt:lpstr>TT20 optics</vt:lpstr>
      <vt:lpstr>Input from users</vt:lpstr>
      <vt:lpstr>Outline</vt:lpstr>
      <vt:lpstr>Conclusion</vt:lpstr>
      <vt:lpstr>PowerPoint Presentation</vt:lpstr>
      <vt:lpstr>Extra slides</vt:lpstr>
      <vt:lpstr>Topics: </vt:lpstr>
      <vt:lpstr>double-TOF @ PS</vt:lpstr>
      <vt:lpstr>PowerPoint Presentation</vt:lpstr>
      <vt:lpstr>Beam size vs. yield</vt:lpstr>
      <vt:lpstr>PowerPoint Presentation</vt:lpstr>
      <vt:lpstr>PowerPoint Presentation</vt:lpstr>
      <vt:lpstr>New septum materials</vt:lpstr>
      <vt:lpstr>In-house crystals</vt:lpstr>
      <vt:lpstr>Crystal shadowing (ii)</vt:lpstr>
      <vt:lpstr>Spa review: great dry sauna, humid sauna does not get hot enough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Pablo Arrutia</cp:lastModifiedBy>
  <cp:revision>14</cp:revision>
  <dcterms:modified xsi:type="dcterms:W3CDTF">2024-12-11T09:45:46Z</dcterms:modified>
</cp:coreProperties>
</file>