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58"/>
  </p:notesMasterIdLst>
  <p:sldIdLst>
    <p:sldId id="256" r:id="rId2"/>
    <p:sldId id="778" r:id="rId3"/>
    <p:sldId id="869" r:id="rId4"/>
    <p:sldId id="872" r:id="rId5"/>
    <p:sldId id="852" r:id="rId6"/>
    <p:sldId id="864" r:id="rId7"/>
    <p:sldId id="935" r:id="rId8"/>
    <p:sldId id="873" r:id="rId9"/>
    <p:sldId id="808" r:id="rId10"/>
    <p:sldId id="788" r:id="rId11"/>
    <p:sldId id="977" r:id="rId12"/>
    <p:sldId id="770" r:id="rId13"/>
    <p:sldId id="967" r:id="rId14"/>
    <p:sldId id="981" r:id="rId15"/>
    <p:sldId id="969" r:id="rId16"/>
    <p:sldId id="970" r:id="rId17"/>
    <p:sldId id="946" r:id="rId18"/>
    <p:sldId id="948" r:id="rId19"/>
    <p:sldId id="883" r:id="rId20"/>
    <p:sldId id="949" r:id="rId21"/>
    <p:sldId id="978" r:id="rId22"/>
    <p:sldId id="979" r:id="rId23"/>
    <p:sldId id="892" r:id="rId24"/>
    <p:sldId id="951" r:id="rId25"/>
    <p:sldId id="950" r:id="rId26"/>
    <p:sldId id="916" r:id="rId27"/>
    <p:sldId id="963" r:id="rId28"/>
    <p:sldId id="964" r:id="rId29"/>
    <p:sldId id="965" r:id="rId30"/>
    <p:sldId id="845" r:id="rId31"/>
    <p:sldId id="844" r:id="rId32"/>
    <p:sldId id="958" r:id="rId33"/>
    <p:sldId id="975" r:id="rId34"/>
    <p:sldId id="976" r:id="rId35"/>
    <p:sldId id="928" r:id="rId36"/>
    <p:sldId id="865" r:id="rId37"/>
    <p:sldId id="861" r:id="rId38"/>
    <p:sldId id="866" r:id="rId39"/>
    <p:sldId id="859" r:id="rId40"/>
    <p:sldId id="743" r:id="rId41"/>
    <p:sldId id="907" r:id="rId42"/>
    <p:sldId id="801" r:id="rId43"/>
    <p:sldId id="847" r:id="rId44"/>
    <p:sldId id="848" r:id="rId45"/>
    <p:sldId id="849" r:id="rId46"/>
    <p:sldId id="882" r:id="rId47"/>
    <p:sldId id="540" r:id="rId48"/>
    <p:sldId id="585" r:id="rId49"/>
    <p:sldId id="887" r:id="rId50"/>
    <p:sldId id="783" r:id="rId51"/>
    <p:sldId id="481" r:id="rId52"/>
    <p:sldId id="877" r:id="rId53"/>
    <p:sldId id="929" r:id="rId54"/>
    <p:sldId id="959" r:id="rId55"/>
    <p:sldId id="947" r:id="rId56"/>
    <p:sldId id="918" r:id="rId5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0B0F0"/>
    <a:srgbClr val="000000"/>
    <a:srgbClr val="ED9E84"/>
    <a:srgbClr val="0432FF"/>
    <a:srgbClr val="73A0FF"/>
    <a:srgbClr val="00FA00"/>
    <a:srgbClr val="009051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16"/>
    <p:restoredTop sz="87047"/>
  </p:normalViewPr>
  <p:slideViewPr>
    <p:cSldViewPr snapToGrid="0">
      <p:cViewPr varScale="1">
        <p:scale>
          <a:sx n="75" d="100"/>
          <a:sy n="75" d="100"/>
        </p:scale>
        <p:origin x="176" y="976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25094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39921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61058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r>
              <a:rPr lang="en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5867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r>
              <a:rPr lang="en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56419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r>
              <a:rPr lang="en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69418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r>
              <a:rPr lang="en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8746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173499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62143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39320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361884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319952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374970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021051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446946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942316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247646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988590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235061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849015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48850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988230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939708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749616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358818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184816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4109032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9643580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6146155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029064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508872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01998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973800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6332301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52244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58622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0537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52031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13881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46136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1C76D-25C2-4C45-9A12-DA606107A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3D247-982B-8053-AFC0-8180B7422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34CE9-FF24-89EC-D7D6-FF46FFB0B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A1E7-E9DA-2B4E-9007-50804CB27C44}" type="datetimeFigureOut">
              <a:rPr lang="en-CH" smtClean="0"/>
              <a:t>11.12.24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950F8-EFC3-56DB-4986-2B3868A9F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2C5C7-2768-C1BB-996D-9EE856FD8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9F92-8D35-9C48-9D28-643CD978A42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7908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421594/contributions/6005285/attachments/2943288/5172285/20241009-SaraMorales-HL-LHC-Coll-Meeting.pdf" TargetMode="External"/><Relationship Id="rId4" Type="http://schemas.openxmlformats.org/officeDocument/2006/relationships/hyperlink" Target="https://indico.cern.ch/event/1445015/contributions/6082814/attachments/2916470/5118288/2024_08_27_LBOC_inj_losses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421594/contributions/6005285/attachments/2943288/5172285/20241009-SaraMorales-HL-LHC-Coll-Meeting.pdf" TargetMode="External"/><Relationship Id="rId4" Type="http://schemas.openxmlformats.org/officeDocument/2006/relationships/hyperlink" Target="https://indico.cern.ch/event/1445015/contributions/6082814/attachments/2916470/5118288/2024_08_27_LBOC_inj_losses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1594/contributions/6005285/attachments/2943288/5172285/20241009-SaraMorales-HL-LHC-Coll-Meeting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421594/contributions/6005285/attachments/2943288/5172285/20241009-SaraMorales-HL-LHC-Coll-Meeting.pdf" TargetMode="Externa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hyperlink" Target="https://indico.cern.ch/event/1470711/contributions/6191634/subcontributions/513237/attachments/2963490/5212974/2024_11_08_IPP_2024_LIU_beams.pdf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9489/contributions/6013379/attachments/2891264/5068134/IPP_PS_Sim_Opt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9489/contributions/6013379/attachments/2891264/5068134/IPP_PS_Sim_Opt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2609195"/>
            <a:ext cx="11376026" cy="215326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Evolution of beam quality </a:t>
            </a:r>
            <a:br>
              <a:rPr lang="en-GB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</a:br>
            <a:r>
              <a:rPr lang="en-GB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from the injectors to the LHC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8C3B98-755D-2070-D60B-714BDDC08163}"/>
              </a:ext>
            </a:extLst>
          </p:cNvPr>
          <p:cNvSpPr txBox="1"/>
          <p:nvPr/>
        </p:nvSpPr>
        <p:spPr>
          <a:xfrm>
            <a:off x="487135" y="3842993"/>
            <a:ext cx="11217729" cy="32932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endParaRPr lang="en-CH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CH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 Kostoglou</a:t>
            </a:r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H. Bartosik, I. Efthymiopoulos, Y. Papaphilippou, G. Sterbini on behalf of BE-ABP</a:t>
            </a:r>
          </a:p>
          <a:p>
            <a:pPr algn="ctr"/>
            <a:endParaRPr lang="en-CH" kern="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CH" b="1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invaluable contributions from: </a:t>
            </a:r>
            <a:endParaRPr lang="en-CH" kern="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CH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F. Asvesta, M. Bozatzis, X. Buffat, D. Butti, R. Bruce, A. Calia, </a:t>
            </a:r>
            <a:r>
              <a:rPr lang="it-CH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R. De Maria, Y. Dutheil, </a:t>
            </a:r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Emil Karlsen-Baeck, </a:t>
            </a:r>
          </a:p>
          <a:p>
            <a:pPr algn="ctr"/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 Fartoukh, J. Flowerdew, </a:t>
            </a:r>
            <a:r>
              <a:rPr lang="en-CH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P. Hermes, M. Hostettler, </a:t>
            </a:r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G. Iadarola, E. Lamb, T. Lefevre, G. Marek, </a:t>
            </a:r>
          </a:p>
          <a:p>
            <a:pPr algn="ctr"/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F. Maria Velotti, </a:t>
            </a:r>
            <a:r>
              <a:rPr lang="fr-FR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I. Mases Sole, L. </a:t>
            </a:r>
            <a:r>
              <a:rPr lang="fr-FR" kern="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Mether</a:t>
            </a:r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D. Mirarchi, </a:t>
            </a:r>
            <a:r>
              <a:rPr lang="fr-FR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C.E. </a:t>
            </a:r>
            <a:r>
              <a:rPr lang="fr-FR" kern="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Montanari</a:t>
            </a:r>
            <a:r>
              <a:rPr lang="fr-FR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 Morales Vigo, </a:t>
            </a:r>
            <a:r>
              <a:rPr lang="fr-FR" kern="1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fr-FR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Persson, </a:t>
            </a:r>
          </a:p>
          <a:p>
            <a:pPr algn="ctr"/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 Redaelli, M. Rakic, B. Salvachua, M. Solfaroli Camillocci, F. Soubelet, </a:t>
            </a:r>
            <a:r>
              <a:rPr lang="en-CH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Lasheen, </a:t>
            </a:r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T. Levens</a:t>
            </a:r>
            <a:r>
              <a:rPr lang="en-CH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H. Timko,</a:t>
            </a:r>
          </a:p>
          <a:p>
            <a:pPr algn="ctr"/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R. Tomas Garcia, </a:t>
            </a:r>
            <a:r>
              <a:rPr lang="en-CH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G. Trad, J. Uythoven, </a:t>
            </a:r>
            <a:r>
              <a:rPr lang="en-CH" kern="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 Valeri Radoslavova, J. </a:t>
            </a:r>
            <a:r>
              <a:rPr lang="en-CH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Wenninger</a:t>
            </a:r>
          </a:p>
          <a:p>
            <a:pPr algn="ctr"/>
            <a:endParaRPr lang="en-CH" sz="18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CH" sz="1600" b="1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Joint Accelerator Performance Workshop 2024</a:t>
            </a:r>
          </a:p>
          <a:p>
            <a:pPr marL="400050" indent="-400050" algn="ctr">
              <a:buAutoNum type="romanUcPeriod"/>
            </a:pPr>
            <a:endParaRPr lang="en-CH" sz="18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59EF2F5-2C84-D77D-E213-279927D77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6281" y="4058517"/>
            <a:ext cx="9058609" cy="27346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2" y="65884"/>
            <a:ext cx="11376026" cy="1065744"/>
          </a:xfrm>
        </p:spPr>
        <p:txBody>
          <a:bodyPr/>
          <a:lstStyle/>
          <a:p>
            <a:r>
              <a:rPr lang="en-CH" dirty="0"/>
              <a:t>Injection losses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10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ED2B2B-F65C-8C3A-BE4E-99D2B0CE0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012" y="643193"/>
            <a:ext cx="12091988" cy="3600450"/>
          </a:xfrm>
        </p:spPr>
        <p:txBody>
          <a:bodyPr>
            <a:noAutofit/>
          </a:bodyPr>
          <a:lstStyle/>
          <a:p>
            <a:pPr marL="0" indent="0">
              <a:lnSpc>
                <a:spcPts val="2000"/>
              </a:lnSpc>
              <a:spcBef>
                <a:spcPts val="600"/>
              </a:spcBef>
              <a:buNone/>
            </a:pPr>
            <a:r>
              <a:rPr lang="en-CH" sz="2000" dirty="0"/>
              <a:t>In 2023: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800" dirty="0">
                <a:solidFill>
                  <a:srgbClr val="FF0000"/>
                </a:solidFill>
              </a:rPr>
              <a:t>High and fast losses </a:t>
            </a:r>
            <a:r>
              <a:rPr lang="en-CH" sz="1800" b="0" dirty="0"/>
              <a:t>during </a:t>
            </a:r>
            <a:r>
              <a:rPr lang="en-CH" sz="1800" dirty="0">
                <a:solidFill>
                  <a:srgbClr val="0432FF"/>
                </a:solidFill>
              </a:rPr>
              <a:t>B1 </a:t>
            </a:r>
            <a:r>
              <a:rPr lang="en-CH" sz="1800" b="0" dirty="0"/>
              <a:t>injection: BLM saturation limits in TCP-C/B (horizontal &amp; skew) in IR7 for RS01. 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800" b="0" dirty="0"/>
              <a:t>Losses correspond to &lt; 10</a:t>
            </a:r>
            <a:r>
              <a:rPr lang="en-CH" sz="1800" b="0" baseline="30000" dirty="0"/>
              <a:t>9</a:t>
            </a:r>
            <a:r>
              <a:rPr lang="en-CH" sz="1800" b="0" dirty="0"/>
              <a:t> protons </a:t>
            </a:r>
            <a:r>
              <a:rPr lang="en-CH" sz="1800" dirty="0"/>
              <a:t>(less than 1 pilot per injection)</a:t>
            </a:r>
            <a:r>
              <a:rPr lang="en-CH" sz="1800" b="0" dirty="0"/>
              <a:t>.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800" b="0" dirty="0"/>
              <a:t>Correlated with losses in TL &amp; steering. Mitigated with </a:t>
            </a:r>
            <a:r>
              <a:rPr lang="en-CH" sz="1800" dirty="0"/>
              <a:t>aggressive SPS scraping (~10% </a:t>
            </a:r>
            <a:r>
              <a:rPr lang="en-CH" sz="1800" dirty="0">
                <a:sym typeface="Wingdings" pitchFamily="2" charset="2"/>
              </a:rPr>
              <a:t> </a:t>
            </a:r>
            <a:r>
              <a:rPr lang="en-CH" sz="1800" dirty="0"/>
              <a:t>~20 nominal bunches per injection).</a:t>
            </a:r>
          </a:p>
          <a:p>
            <a:pPr marL="0" indent="0">
              <a:lnSpc>
                <a:spcPts val="2000"/>
              </a:lnSpc>
              <a:spcBef>
                <a:spcPts val="600"/>
              </a:spcBef>
              <a:buNone/>
            </a:pPr>
            <a:r>
              <a:rPr lang="en-CH" sz="2000" dirty="0"/>
              <a:t>In 2024: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700" dirty="0">
                <a:solidFill>
                  <a:srgbClr val="00B050"/>
                </a:solidFill>
              </a:rPr>
              <a:t>Significant improvement </a:t>
            </a:r>
            <a:r>
              <a:rPr lang="en-CH" sz="1700" b="0" dirty="0"/>
              <a:t>while SPS scraping at ~4% (BLM talk by S. Morales Virgo &amp; </a:t>
            </a:r>
            <a:r>
              <a:rPr lang="en-GB" sz="1700" b="0" dirty="0">
                <a:hlinkClick r:id="rId4"/>
              </a:rPr>
              <a:t>LBOC Y. Dutheil</a:t>
            </a:r>
            <a:r>
              <a:rPr lang="en-GB" sz="1700" b="0" dirty="0"/>
              <a:t>). 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800" b="0" dirty="0"/>
              <a:t>Interlock moved to new BLMs on the WALL increasing margin by factor of ~2 (</a:t>
            </a:r>
            <a:r>
              <a:rPr lang="en-GB" sz="1800" b="0" dirty="0">
                <a:hlinkClick r:id="rId5"/>
              </a:rPr>
              <a:t>HL S. Morales Virgo</a:t>
            </a:r>
            <a:r>
              <a:rPr lang="en-GB" sz="1800" b="0" dirty="0"/>
              <a:t>).</a:t>
            </a:r>
            <a:endParaRPr lang="en-GB" sz="1700" b="0" dirty="0"/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700" b="0" dirty="0"/>
              <a:t>Exact origin of losses remains</a:t>
            </a:r>
            <a:r>
              <a:rPr lang="en-CH" sz="1700" dirty="0"/>
              <a:t> </a:t>
            </a:r>
            <a:r>
              <a:rPr lang="en-CH" sz="1700" dirty="0">
                <a:solidFill>
                  <a:srgbClr val="FF0000"/>
                </a:solidFill>
              </a:rPr>
              <a:t>unclear</a:t>
            </a:r>
            <a:r>
              <a:rPr lang="en-CH" sz="1700" b="0" dirty="0"/>
              <a:t>:</a:t>
            </a:r>
          </a:p>
          <a:p>
            <a:pPr lvl="1">
              <a:lnSpc>
                <a:spcPts val="15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800" b="0" dirty="0"/>
              <a:t>2024 vs 2023: shorter trains per LHC injection (i.e. lower intensity per injection).</a:t>
            </a:r>
          </a:p>
          <a:p>
            <a:pPr lvl="1">
              <a:lnSpc>
                <a:spcPts val="15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800" b="0" dirty="0"/>
              <a:t>Small improvement with “low-tail” BCMS.</a:t>
            </a:r>
          </a:p>
          <a:p>
            <a:pPr marL="366712" lvl="1" indent="0">
              <a:lnSpc>
                <a:spcPts val="1800"/>
              </a:lnSpc>
              <a:spcBef>
                <a:spcPts val="600"/>
              </a:spcBef>
              <a:buNone/>
            </a:pPr>
            <a:endParaRPr lang="en-CH" sz="15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42221C-E116-272E-E66C-F3114C43E831}"/>
              </a:ext>
            </a:extLst>
          </p:cNvPr>
          <p:cNvSpPr txBox="1"/>
          <p:nvPr/>
        </p:nvSpPr>
        <p:spPr>
          <a:xfrm>
            <a:off x="9002214" y="3817981"/>
            <a:ext cx="2632623" cy="55399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500" b="1" dirty="0"/>
              <a:t>Y. Dutheil, F. Velotti, C. Bracco,</a:t>
            </a:r>
          </a:p>
          <a:p>
            <a:pPr algn="ctr"/>
            <a:r>
              <a:rPr lang="en-CH" sz="1500" b="1" dirty="0"/>
              <a:t>B. Salvachua, S. Morales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9122B9-0AFE-4F16-7C17-9C0F9BFC3E7D}"/>
              </a:ext>
            </a:extLst>
          </p:cNvPr>
          <p:cNvSpPr txBox="1"/>
          <p:nvPr/>
        </p:nvSpPr>
        <p:spPr>
          <a:xfrm>
            <a:off x="747737" y="4233479"/>
            <a:ext cx="103874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BLM limit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ABABC5-A4C2-DE2B-71E0-4265A1C62090}"/>
              </a:ext>
            </a:extLst>
          </p:cNvPr>
          <p:cNvCxnSpPr/>
          <p:nvPr/>
        </p:nvCxnSpPr>
        <p:spPr>
          <a:xfrm>
            <a:off x="1818155" y="4371979"/>
            <a:ext cx="379614" cy="0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DAC08DF-49D3-6EB2-9A9D-DE009EFAAD56}"/>
              </a:ext>
            </a:extLst>
          </p:cNvPr>
          <p:cNvSpPr/>
          <p:nvPr/>
        </p:nvSpPr>
        <p:spPr>
          <a:xfrm>
            <a:off x="5390147" y="4321408"/>
            <a:ext cx="1010654" cy="1636415"/>
          </a:xfrm>
          <a:prstGeom prst="rect">
            <a:avLst/>
          </a:prstGeom>
          <a:solidFill>
            <a:srgbClr val="ED9E84">
              <a:alpha val="19608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05438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59EF2F5-2C84-D77D-E213-279927D77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66281" y="4058517"/>
            <a:ext cx="9058609" cy="27346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2" y="65884"/>
            <a:ext cx="11376026" cy="1065744"/>
          </a:xfrm>
        </p:spPr>
        <p:txBody>
          <a:bodyPr/>
          <a:lstStyle/>
          <a:p>
            <a:r>
              <a:rPr lang="en-CH" dirty="0"/>
              <a:t>Injection losses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11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ED2B2B-F65C-8C3A-BE4E-99D2B0CE0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012" y="643193"/>
            <a:ext cx="12091988" cy="3600450"/>
          </a:xfrm>
        </p:spPr>
        <p:txBody>
          <a:bodyPr>
            <a:noAutofit/>
          </a:bodyPr>
          <a:lstStyle/>
          <a:p>
            <a:pPr marL="0" indent="0">
              <a:lnSpc>
                <a:spcPts val="2000"/>
              </a:lnSpc>
              <a:spcBef>
                <a:spcPts val="600"/>
              </a:spcBef>
              <a:buNone/>
            </a:pPr>
            <a:r>
              <a:rPr lang="en-CH" sz="2000" dirty="0"/>
              <a:t>In 2023: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800" dirty="0">
                <a:solidFill>
                  <a:srgbClr val="FF0000"/>
                </a:solidFill>
              </a:rPr>
              <a:t>High and fast losses </a:t>
            </a:r>
            <a:r>
              <a:rPr lang="en-CH" sz="1800" b="0" dirty="0"/>
              <a:t>during </a:t>
            </a:r>
            <a:r>
              <a:rPr lang="en-CH" sz="1800" dirty="0">
                <a:solidFill>
                  <a:srgbClr val="0432FF"/>
                </a:solidFill>
              </a:rPr>
              <a:t>B1 </a:t>
            </a:r>
            <a:r>
              <a:rPr lang="en-CH" sz="1800" b="0" dirty="0"/>
              <a:t>injection: BLM saturation limits in TCP-C/B (horizontal &amp; skew) in IR7 for RS01. 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800" b="0" dirty="0"/>
              <a:t>Losses correspond to &lt; 10</a:t>
            </a:r>
            <a:r>
              <a:rPr lang="en-CH" sz="1800" b="0" baseline="30000" dirty="0"/>
              <a:t>9</a:t>
            </a:r>
            <a:r>
              <a:rPr lang="en-CH" sz="1800" b="0" dirty="0"/>
              <a:t> protons </a:t>
            </a:r>
            <a:r>
              <a:rPr lang="en-CH" sz="1800" dirty="0"/>
              <a:t>(~1 pilot per injection)</a:t>
            </a:r>
            <a:r>
              <a:rPr lang="en-CH" sz="1800" b="0" dirty="0"/>
              <a:t>.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800" b="0" dirty="0"/>
              <a:t>Correlated with losses in TL &amp; steering. Mitigated with </a:t>
            </a:r>
            <a:r>
              <a:rPr lang="en-CH" sz="1800" dirty="0"/>
              <a:t>aggressive SPS scraping (~10% </a:t>
            </a:r>
            <a:r>
              <a:rPr lang="en-CH" sz="1800" dirty="0">
                <a:sym typeface="Wingdings" pitchFamily="2" charset="2"/>
              </a:rPr>
              <a:t> </a:t>
            </a:r>
            <a:r>
              <a:rPr lang="en-CH" sz="1800" dirty="0"/>
              <a:t>~20 nominal bunches per injection).</a:t>
            </a:r>
          </a:p>
          <a:p>
            <a:pPr marL="0" indent="0">
              <a:lnSpc>
                <a:spcPts val="2000"/>
              </a:lnSpc>
              <a:spcBef>
                <a:spcPts val="600"/>
              </a:spcBef>
              <a:buNone/>
            </a:pPr>
            <a:r>
              <a:rPr lang="en-CH" sz="2000" dirty="0"/>
              <a:t>In 2024: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700" dirty="0">
                <a:solidFill>
                  <a:srgbClr val="00B050"/>
                </a:solidFill>
              </a:rPr>
              <a:t>Significant improvement </a:t>
            </a:r>
            <a:r>
              <a:rPr lang="en-CH" sz="1700" b="0" dirty="0"/>
              <a:t>while SPS scraping at ~4% (BLM talk by S. Morales Virgo &amp; </a:t>
            </a:r>
            <a:r>
              <a:rPr lang="en-GB" sz="1700" b="0" dirty="0">
                <a:hlinkClick r:id="rId4"/>
              </a:rPr>
              <a:t>LBOC Y. Dutheil</a:t>
            </a:r>
            <a:r>
              <a:rPr lang="en-GB" sz="1700" b="0" dirty="0"/>
              <a:t>). </a:t>
            </a:r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800" b="0" dirty="0"/>
              <a:t>Interlock moved to new BLMs on the WALL increasing margin by factor of ~10 (</a:t>
            </a:r>
            <a:r>
              <a:rPr lang="en-GB" sz="1800" b="0" dirty="0">
                <a:hlinkClick r:id="rId5"/>
              </a:rPr>
              <a:t>HL S. Morales Virgo</a:t>
            </a:r>
            <a:r>
              <a:rPr lang="en-GB" sz="1800" b="0" dirty="0"/>
              <a:t>).</a:t>
            </a:r>
            <a:endParaRPr lang="en-GB" sz="1700" b="0" dirty="0"/>
          </a:p>
          <a:p>
            <a:pPr>
              <a:lnSpc>
                <a:spcPts val="2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CH" sz="1700" b="0" dirty="0"/>
              <a:t>Exact origin of losses remains</a:t>
            </a:r>
            <a:r>
              <a:rPr lang="en-CH" sz="1700" dirty="0"/>
              <a:t> </a:t>
            </a:r>
            <a:r>
              <a:rPr lang="en-CH" sz="1700" dirty="0">
                <a:solidFill>
                  <a:srgbClr val="FFC000"/>
                </a:solidFill>
              </a:rPr>
              <a:t>unclear</a:t>
            </a:r>
            <a:r>
              <a:rPr lang="en-CH" sz="1700" b="0" dirty="0"/>
              <a:t>:</a:t>
            </a:r>
          </a:p>
          <a:p>
            <a:pPr lvl="1">
              <a:lnSpc>
                <a:spcPts val="15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800" b="0" dirty="0"/>
              <a:t>2024 vs 2023: shorter trains per LHC injection (i.e. lower intensity per injection).</a:t>
            </a:r>
          </a:p>
          <a:p>
            <a:pPr lvl="1">
              <a:lnSpc>
                <a:spcPts val="15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800" b="0" dirty="0"/>
              <a:t>Small improvement with “low-tail” BCMS.</a:t>
            </a:r>
          </a:p>
          <a:p>
            <a:pPr marL="366712" lvl="1" indent="0">
              <a:lnSpc>
                <a:spcPts val="1800"/>
              </a:lnSpc>
              <a:spcBef>
                <a:spcPts val="600"/>
              </a:spcBef>
              <a:buNone/>
            </a:pPr>
            <a:endParaRPr lang="en-CH" sz="15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42221C-E116-272E-E66C-F3114C43E831}"/>
              </a:ext>
            </a:extLst>
          </p:cNvPr>
          <p:cNvSpPr txBox="1"/>
          <p:nvPr/>
        </p:nvSpPr>
        <p:spPr>
          <a:xfrm>
            <a:off x="9002214" y="3817981"/>
            <a:ext cx="2632623" cy="55399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500" b="1" dirty="0"/>
              <a:t>Y. Dutheil, F. Velotti, C. Bracco,</a:t>
            </a:r>
          </a:p>
          <a:p>
            <a:pPr algn="ctr"/>
            <a:r>
              <a:rPr lang="en-CH" sz="1500" b="1" dirty="0"/>
              <a:t>B. Salvachua, S. Morales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9122B9-0AFE-4F16-7C17-9C0F9BFC3E7D}"/>
              </a:ext>
            </a:extLst>
          </p:cNvPr>
          <p:cNvSpPr txBox="1"/>
          <p:nvPr/>
        </p:nvSpPr>
        <p:spPr>
          <a:xfrm>
            <a:off x="747737" y="4233479"/>
            <a:ext cx="103874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BLM limit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ABABC5-A4C2-DE2B-71E0-4265A1C62090}"/>
              </a:ext>
            </a:extLst>
          </p:cNvPr>
          <p:cNvCxnSpPr/>
          <p:nvPr/>
        </p:nvCxnSpPr>
        <p:spPr>
          <a:xfrm>
            <a:off x="1818155" y="4371979"/>
            <a:ext cx="379614" cy="0"/>
          </a:xfrm>
          <a:prstGeom prst="straightConnector1">
            <a:avLst/>
          </a:prstGeom>
          <a:ln w="19050">
            <a:solidFill>
              <a:srgbClr val="00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DAC08DF-49D3-6EB2-9A9D-DE009EFAAD56}"/>
              </a:ext>
            </a:extLst>
          </p:cNvPr>
          <p:cNvSpPr/>
          <p:nvPr/>
        </p:nvSpPr>
        <p:spPr>
          <a:xfrm>
            <a:off x="5390147" y="4321408"/>
            <a:ext cx="1010654" cy="1636415"/>
          </a:xfrm>
          <a:prstGeom prst="rect">
            <a:avLst/>
          </a:prstGeom>
          <a:solidFill>
            <a:srgbClr val="ED9E84">
              <a:alpha val="19608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694AEF3-5FC6-2330-34F5-AD06E53D061A}"/>
              </a:ext>
            </a:extLst>
          </p:cNvPr>
          <p:cNvSpPr txBox="1">
            <a:spLocks/>
          </p:cNvSpPr>
          <p:nvPr/>
        </p:nvSpPr>
        <p:spPr>
          <a:xfrm>
            <a:off x="1075765" y="1576738"/>
            <a:ext cx="10095155" cy="2430974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indent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</a:pPr>
            <a:endParaRPr kumimoji="0" lang="en-CH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CH" sz="2000" b="0" dirty="0">
                <a:solidFill>
                  <a:srgbClr val="000000"/>
                </a:solidFill>
              </a:rPr>
              <a:t>New QTL transfer function for B1 </a:t>
            </a:r>
            <a:r>
              <a:rPr lang="en-CH" sz="2000" b="0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CH" sz="2000" b="0" dirty="0">
                <a:solidFill>
                  <a:srgbClr val="000000"/>
                </a:solidFill>
              </a:rPr>
              <a:t>expect to reduce B1H tails.</a:t>
            </a:r>
          </a:p>
          <a:p>
            <a:pPr>
              <a:lnSpc>
                <a:spcPct val="120000"/>
              </a:lnSpc>
              <a:spcBef>
                <a:spcPts val="0"/>
              </a:spcBef>
              <a:buSzTx/>
              <a:buFont typeface="Wingdings" pitchFamily="2" charset="2"/>
              <a:buChar char="§"/>
            </a:pPr>
            <a:r>
              <a:rPr lang="en-CH" sz="2000" b="0" dirty="0">
                <a:solidFill>
                  <a:srgbClr val="000000"/>
                </a:solidFill>
              </a:rPr>
              <a:t>Improved margin with new B1 BLMs on the WALL by a factor of 2 &amp; improved injection losses could allow for longer trains next year.</a:t>
            </a:r>
          </a:p>
          <a:p>
            <a:pPr>
              <a:lnSpc>
                <a:spcPct val="120000"/>
              </a:lnSpc>
              <a:spcBef>
                <a:spcPts val="0"/>
              </a:spcBef>
              <a:buSzTx/>
              <a:buFont typeface="Wingdings" pitchFamily="2" charset="2"/>
              <a:buChar char="Ø"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As soon as possible, prepare BLM system for higher acceptable injection losses.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3D3869-872B-7FE6-E3FA-913115A78A1A}"/>
              </a:ext>
            </a:extLst>
          </p:cNvPr>
          <p:cNvSpPr txBox="1"/>
          <p:nvPr/>
        </p:nvSpPr>
        <p:spPr>
          <a:xfrm>
            <a:off x="4758667" y="1597043"/>
            <a:ext cx="2273613" cy="3847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Follow-up</a:t>
            </a:r>
          </a:p>
        </p:txBody>
      </p:sp>
    </p:spTree>
    <p:extLst>
      <p:ext uri="{BB962C8B-B14F-4D97-AF65-F5344CB8AC3E}">
        <p14:creationId xmlns:p14="http://schemas.microsoft.com/office/powerpoint/2010/main" val="109607561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Emittance at injection: standard vs BCMS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12</a:t>
            </a:fld>
            <a:endParaRPr lang="en-CH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963039A-F859-4281-059F-E954D3528A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332379"/>
              </p:ext>
            </p:extLst>
          </p:nvPr>
        </p:nvGraphicFramePr>
        <p:xfrm>
          <a:off x="213759" y="4973374"/>
          <a:ext cx="3612937" cy="12801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831083">
                  <a:extLst>
                    <a:ext uri="{9D8B030D-6E8A-4147-A177-3AD203B41FA5}">
                      <a16:colId xmlns:a16="http://schemas.microsoft.com/office/drawing/2014/main" val="1934157626"/>
                    </a:ext>
                  </a:extLst>
                </a:gridCol>
                <a:gridCol w="614090">
                  <a:extLst>
                    <a:ext uri="{9D8B030D-6E8A-4147-A177-3AD203B41FA5}">
                      <a16:colId xmlns:a16="http://schemas.microsoft.com/office/drawing/2014/main" val="3732669985"/>
                    </a:ext>
                  </a:extLst>
                </a:gridCol>
                <a:gridCol w="722588">
                  <a:extLst>
                    <a:ext uri="{9D8B030D-6E8A-4147-A177-3AD203B41FA5}">
                      <a16:colId xmlns:a16="http://schemas.microsoft.com/office/drawing/2014/main" val="251940054"/>
                    </a:ext>
                  </a:extLst>
                </a:gridCol>
                <a:gridCol w="722588">
                  <a:extLst>
                    <a:ext uri="{9D8B030D-6E8A-4147-A177-3AD203B41FA5}">
                      <a16:colId xmlns:a16="http://schemas.microsoft.com/office/drawing/2014/main" val="1697041364"/>
                    </a:ext>
                  </a:extLst>
                </a:gridCol>
                <a:gridCol w="722588">
                  <a:extLst>
                    <a:ext uri="{9D8B030D-6E8A-4147-A177-3AD203B41FA5}">
                      <a16:colId xmlns:a16="http://schemas.microsoft.com/office/drawing/2014/main" val="2675834439"/>
                    </a:ext>
                  </a:extLst>
                </a:gridCol>
              </a:tblGrid>
              <a:tr h="390271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(</a:t>
                      </a:r>
                      <a:r>
                        <a:rPr lang="el-GR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μ</a:t>
                      </a: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</a:t>
                      </a: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1620992"/>
                  </a:ext>
                </a:extLst>
              </a:tr>
              <a:tr h="23416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Standard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1587079"/>
                  </a:ext>
                </a:extLst>
              </a:tr>
              <a:tr h="23416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BCMS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8074235"/>
                  </a:ext>
                </a:extLst>
              </a:tr>
              <a:tr h="234162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-23.8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-19.84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-24.96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-22.33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2604411"/>
                  </a:ext>
                </a:extLst>
              </a:tr>
            </a:tbl>
          </a:graphicData>
        </a:graphic>
      </p:graphicFrame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026076D7-2E3C-86F5-014C-6C69562DF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1" y="683555"/>
            <a:ext cx="11529989" cy="4608514"/>
          </a:xfrm>
        </p:spPr>
        <p:txBody>
          <a:bodyPr>
            <a:normAutofit/>
          </a:bodyPr>
          <a:lstStyle/>
          <a:p>
            <a:r>
              <a:rPr lang="en-CH" sz="2000" dirty="0">
                <a:solidFill>
                  <a:srgbClr val="00B050"/>
                </a:solidFill>
              </a:rPr>
              <a:t>20-25% </a:t>
            </a:r>
            <a:r>
              <a:rPr lang="en-CH" sz="2000" b="0" dirty="0"/>
              <a:t>emittance reduction at LHC injection with </a:t>
            </a:r>
            <a:r>
              <a:rPr lang="en-CH" sz="2000" dirty="0"/>
              <a:t>BCMS w.r.t to standard</a:t>
            </a:r>
            <a:r>
              <a:rPr lang="en-CH" sz="2000" b="0" dirty="0"/>
              <a:t>, </a:t>
            </a:r>
            <a:r>
              <a:rPr lang="en-CH" sz="2000" dirty="0">
                <a:solidFill>
                  <a:srgbClr val="00B050"/>
                </a:solidFill>
              </a:rPr>
              <a:t>10-15% </a:t>
            </a:r>
            <a:r>
              <a:rPr lang="en-CH" sz="2000" b="0" dirty="0"/>
              <a:t>at start of SB.</a:t>
            </a:r>
          </a:p>
          <a:p>
            <a:pPr marL="0" indent="0">
              <a:buNone/>
            </a:pPr>
            <a:endParaRPr lang="en-CH" sz="2600" b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981A4D-E4FF-19FF-2848-8B863D54DE7A}"/>
              </a:ext>
            </a:extLst>
          </p:cNvPr>
          <p:cNvSpPr txBox="1"/>
          <p:nvPr/>
        </p:nvSpPr>
        <p:spPr>
          <a:xfrm>
            <a:off x="976752" y="4652917"/>
            <a:ext cx="1854216" cy="2462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Arial"/>
                <a:cs typeface="Arial"/>
                <a:sym typeface="Arial"/>
              </a:rPr>
              <a:t>Sta</a:t>
            </a:r>
            <a:r>
              <a:rPr lang="en-CH" sz="1600" b="1" dirty="0">
                <a:solidFill>
                  <a:schemeClr val="bg1"/>
                </a:solidFill>
                <a:latin typeface="+mj-lt"/>
              </a:rPr>
              <a:t>rt of injection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6EFE4C-DA15-165C-96A0-D947192B4AEB}"/>
              </a:ext>
            </a:extLst>
          </p:cNvPr>
          <p:cNvCxnSpPr>
            <a:cxnSpLocks/>
          </p:cNvCxnSpPr>
          <p:nvPr/>
        </p:nvCxnSpPr>
        <p:spPr>
          <a:xfrm>
            <a:off x="3148008" y="4818955"/>
            <a:ext cx="1625600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71E8EFC-6313-6108-9C37-8CDAAE982FF8}"/>
              </a:ext>
            </a:extLst>
          </p:cNvPr>
          <p:cNvCxnSpPr>
            <a:cxnSpLocks/>
          </p:cNvCxnSpPr>
          <p:nvPr/>
        </p:nvCxnSpPr>
        <p:spPr>
          <a:xfrm>
            <a:off x="7018672" y="4818955"/>
            <a:ext cx="1625600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496B250-90CB-62B8-49F7-E1D15EA3A7C6}"/>
              </a:ext>
            </a:extLst>
          </p:cNvPr>
          <p:cNvGrpSpPr/>
          <p:nvPr/>
        </p:nvGrpSpPr>
        <p:grpSpPr>
          <a:xfrm>
            <a:off x="1960726" y="1276354"/>
            <a:ext cx="7772400" cy="3156064"/>
            <a:chOff x="2817984" y="1322763"/>
            <a:chExt cx="7772400" cy="315606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9ABDBB3-23FB-ADA3-1D5B-4977D7AD8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7984" y="1387204"/>
              <a:ext cx="7772400" cy="3091623"/>
            </a:xfrm>
            <a:prstGeom prst="rect">
              <a:avLst/>
            </a:prstGeom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AF584DA-C0DA-C604-9D0A-672CD51B778C}"/>
                </a:ext>
              </a:extLst>
            </p:cNvPr>
            <p:cNvCxnSpPr>
              <a:cxnSpLocks/>
            </p:cNvCxnSpPr>
            <p:nvPr/>
          </p:nvCxnSpPr>
          <p:spPr>
            <a:xfrm>
              <a:off x="3940631" y="1322763"/>
              <a:ext cx="0" cy="3102015"/>
            </a:xfrm>
            <a:prstGeom prst="line">
              <a:avLst/>
            </a:prstGeom>
            <a:noFill/>
            <a:ln w="19050" cap="flat">
              <a:solidFill>
                <a:srgbClr val="0070C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FCB516D-91C2-B31E-933E-337D4E3E7ECB}"/>
                </a:ext>
              </a:extLst>
            </p:cNvPr>
            <p:cNvCxnSpPr>
              <a:cxnSpLocks/>
            </p:cNvCxnSpPr>
            <p:nvPr/>
          </p:nvCxnSpPr>
          <p:spPr>
            <a:xfrm>
              <a:off x="4605240" y="1322763"/>
              <a:ext cx="0" cy="3102015"/>
            </a:xfrm>
            <a:prstGeom prst="line">
              <a:avLst/>
            </a:prstGeom>
            <a:noFill/>
            <a:ln w="19050" cap="flat">
              <a:solidFill>
                <a:srgbClr val="00B05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07D7142-A405-9F3E-8F49-EDD67DABA8DD}"/>
                </a:ext>
              </a:extLst>
            </p:cNvPr>
            <p:cNvCxnSpPr>
              <a:cxnSpLocks/>
            </p:cNvCxnSpPr>
            <p:nvPr/>
          </p:nvCxnSpPr>
          <p:spPr>
            <a:xfrm>
              <a:off x="4898183" y="1322763"/>
              <a:ext cx="0" cy="3102015"/>
            </a:xfrm>
            <a:prstGeom prst="line">
              <a:avLst/>
            </a:prstGeom>
            <a:noFill/>
            <a:ln w="19050" cap="flat">
              <a:solidFill>
                <a:srgbClr val="0070C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2EA88FD-4167-7480-690E-D4A72C71F7E1}"/>
                </a:ext>
              </a:extLst>
            </p:cNvPr>
            <p:cNvCxnSpPr>
              <a:cxnSpLocks/>
            </p:cNvCxnSpPr>
            <p:nvPr/>
          </p:nvCxnSpPr>
          <p:spPr>
            <a:xfrm>
              <a:off x="3083579" y="1322763"/>
              <a:ext cx="0" cy="3102015"/>
            </a:xfrm>
            <a:prstGeom prst="line">
              <a:avLst/>
            </a:prstGeom>
            <a:noFill/>
            <a:ln w="19050" cap="flat">
              <a:solidFill>
                <a:schemeClr val="accent3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72982E4-1C9B-779C-29D7-430471360080}"/>
                </a:ext>
              </a:extLst>
            </p:cNvPr>
            <p:cNvCxnSpPr>
              <a:cxnSpLocks/>
            </p:cNvCxnSpPr>
            <p:nvPr/>
          </p:nvCxnSpPr>
          <p:spPr>
            <a:xfrm>
              <a:off x="5134632" y="1322763"/>
              <a:ext cx="0" cy="3102015"/>
            </a:xfrm>
            <a:prstGeom prst="line">
              <a:avLst/>
            </a:prstGeom>
            <a:noFill/>
            <a:ln w="19050" cap="flat">
              <a:solidFill>
                <a:srgbClr val="00B05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CE05E6E-61DD-120D-13C7-27CDB351AB78}"/>
                </a:ext>
              </a:extLst>
            </p:cNvPr>
            <p:cNvSpPr txBox="1"/>
            <p:nvPr/>
          </p:nvSpPr>
          <p:spPr>
            <a:xfrm>
              <a:off x="3141666" y="2173421"/>
              <a:ext cx="721089" cy="18466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CH" sz="1200" b="1" dirty="0">
                  <a:solidFill>
                    <a:schemeClr val="bg1"/>
                  </a:solidFill>
                  <a:latin typeface="Arial"/>
                  <a:ea typeface="Arial"/>
                  <a:cs typeface="Arial"/>
                </a:rPr>
                <a:t>S</a:t>
              </a:r>
              <a:r>
                <a:rPr kumimoji="0" lang="en-CH" sz="12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tandard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BF377E-5EA7-211C-8E47-E29EC71DB9E0}"/>
                </a:ext>
              </a:extLst>
            </p:cNvPr>
            <p:cNvSpPr txBox="1"/>
            <p:nvPr/>
          </p:nvSpPr>
          <p:spPr>
            <a:xfrm>
              <a:off x="3934776" y="2160657"/>
              <a:ext cx="592588" cy="184666"/>
            </a:xfrm>
            <a:prstGeom prst="rect">
              <a:avLst/>
            </a:prstGeom>
            <a:solidFill>
              <a:srgbClr val="0070C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CH" sz="12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BCMS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CED28F7-237D-8F3F-53CF-52AE1D47DCCA}"/>
                </a:ext>
              </a:extLst>
            </p:cNvPr>
            <p:cNvSpPr txBox="1"/>
            <p:nvPr/>
          </p:nvSpPr>
          <p:spPr>
            <a:xfrm>
              <a:off x="7340668" y="2123257"/>
              <a:ext cx="521840" cy="307777"/>
            </a:xfrm>
            <a:prstGeom prst="rect">
              <a:avLst/>
            </a:prstGeom>
            <a:solidFill>
              <a:srgbClr val="00B05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L</a:t>
              </a:r>
              <a:r>
                <a:rPr kumimoji="0" lang="en-CH" sz="10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ow-tail BCMS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4873400D-B115-8CE2-8801-120CF41C8DA5}"/>
                </a:ext>
              </a:extLst>
            </p:cNvPr>
            <p:cNvCxnSpPr>
              <a:cxnSpLocks/>
            </p:cNvCxnSpPr>
            <p:nvPr/>
          </p:nvCxnSpPr>
          <p:spPr>
            <a:xfrm>
              <a:off x="3112357" y="2559782"/>
              <a:ext cx="750398" cy="0"/>
            </a:xfrm>
            <a:prstGeom prst="straightConnector1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D33D63C2-0C7D-500E-059F-F72CD90C5B3D}"/>
                </a:ext>
              </a:extLst>
            </p:cNvPr>
            <p:cNvCxnSpPr>
              <a:cxnSpLocks/>
            </p:cNvCxnSpPr>
            <p:nvPr/>
          </p:nvCxnSpPr>
          <p:spPr>
            <a:xfrm>
              <a:off x="3940631" y="2559782"/>
              <a:ext cx="6646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249342E-B484-0CA9-D342-6CF9688AF60A}"/>
                </a:ext>
              </a:extLst>
            </p:cNvPr>
            <p:cNvSpPr txBox="1"/>
            <p:nvPr/>
          </p:nvSpPr>
          <p:spPr>
            <a:xfrm>
              <a:off x="4483923" y="2854816"/>
              <a:ext cx="521840" cy="307777"/>
            </a:xfrm>
            <a:prstGeom prst="rect">
              <a:avLst/>
            </a:prstGeom>
            <a:solidFill>
              <a:srgbClr val="00B05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L</a:t>
              </a:r>
              <a:r>
                <a:rPr kumimoji="0" lang="en-CH" sz="10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ow-tail BCMS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8ABAB1C-0C92-ACEE-6843-6C990FBC0ED9}"/>
                </a:ext>
              </a:extLst>
            </p:cNvPr>
            <p:cNvSpPr txBox="1"/>
            <p:nvPr/>
          </p:nvSpPr>
          <p:spPr>
            <a:xfrm>
              <a:off x="4736663" y="1995510"/>
              <a:ext cx="592588" cy="184666"/>
            </a:xfrm>
            <a:prstGeom prst="rect">
              <a:avLst/>
            </a:prstGeom>
            <a:solidFill>
              <a:srgbClr val="0070C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CH" sz="12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BCMS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60E39E34-6463-5D90-7686-0609ABB428A9}"/>
                </a:ext>
              </a:extLst>
            </p:cNvPr>
            <p:cNvCxnSpPr>
              <a:cxnSpLocks/>
            </p:cNvCxnSpPr>
            <p:nvPr/>
          </p:nvCxnSpPr>
          <p:spPr>
            <a:xfrm>
              <a:off x="4558784" y="2559782"/>
              <a:ext cx="355757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EFFD292-D6C4-941A-D3BB-ECEADD3C9313}"/>
                </a:ext>
              </a:extLst>
            </p:cNvPr>
            <p:cNvCxnSpPr>
              <a:cxnSpLocks/>
            </p:cNvCxnSpPr>
            <p:nvPr/>
          </p:nvCxnSpPr>
          <p:spPr>
            <a:xfrm>
              <a:off x="4913163" y="2559782"/>
              <a:ext cx="22146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E8583E6-393F-8604-B169-56BBFAE7C619}"/>
                </a:ext>
              </a:extLst>
            </p:cNvPr>
            <p:cNvCxnSpPr>
              <a:cxnSpLocks/>
            </p:cNvCxnSpPr>
            <p:nvPr/>
          </p:nvCxnSpPr>
          <p:spPr>
            <a:xfrm>
              <a:off x="5173467" y="2559782"/>
              <a:ext cx="5324771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DD8E9EA7-94EF-BA1D-D193-4BAA21DAD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711914"/>
              </p:ext>
            </p:extLst>
          </p:nvPr>
        </p:nvGraphicFramePr>
        <p:xfrm>
          <a:off x="4146698" y="4972599"/>
          <a:ext cx="3740943" cy="1281711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860528">
                  <a:extLst>
                    <a:ext uri="{9D8B030D-6E8A-4147-A177-3AD203B41FA5}">
                      <a16:colId xmlns:a16="http://schemas.microsoft.com/office/drawing/2014/main" val="1934157626"/>
                    </a:ext>
                  </a:extLst>
                </a:gridCol>
                <a:gridCol w="635848">
                  <a:extLst>
                    <a:ext uri="{9D8B030D-6E8A-4147-A177-3AD203B41FA5}">
                      <a16:colId xmlns:a16="http://schemas.microsoft.com/office/drawing/2014/main" val="3732669985"/>
                    </a:ext>
                  </a:extLst>
                </a:gridCol>
                <a:gridCol w="748189">
                  <a:extLst>
                    <a:ext uri="{9D8B030D-6E8A-4147-A177-3AD203B41FA5}">
                      <a16:colId xmlns:a16="http://schemas.microsoft.com/office/drawing/2014/main" val="251940054"/>
                    </a:ext>
                  </a:extLst>
                </a:gridCol>
                <a:gridCol w="748189">
                  <a:extLst>
                    <a:ext uri="{9D8B030D-6E8A-4147-A177-3AD203B41FA5}">
                      <a16:colId xmlns:a16="http://schemas.microsoft.com/office/drawing/2014/main" val="1697041364"/>
                    </a:ext>
                  </a:extLst>
                </a:gridCol>
                <a:gridCol w="748189">
                  <a:extLst>
                    <a:ext uri="{9D8B030D-6E8A-4147-A177-3AD203B41FA5}">
                      <a16:colId xmlns:a16="http://schemas.microsoft.com/office/drawing/2014/main" val="2675834439"/>
                    </a:ext>
                  </a:extLst>
                </a:gridCol>
              </a:tblGrid>
              <a:tr h="369849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(</a:t>
                      </a:r>
                      <a:r>
                        <a:rPr lang="el-GR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μ</a:t>
                      </a: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</a:t>
                      </a: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620992"/>
                  </a:ext>
                </a:extLst>
              </a:tr>
              <a:tr h="221909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87079"/>
                  </a:ext>
                </a:extLst>
              </a:tr>
              <a:tr h="221909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BCMS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074235"/>
                  </a:ext>
                </a:extLst>
              </a:tr>
              <a:tr h="275871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-16.85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-16.77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-19.55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-18.97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604411"/>
                  </a:ext>
                </a:extLst>
              </a:tr>
            </a:tbl>
          </a:graphicData>
        </a:graphic>
      </p:graphicFrame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ABAF7125-6123-9A90-9F40-293B4C720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544988"/>
              </p:ext>
            </p:extLst>
          </p:nvPr>
        </p:nvGraphicFramePr>
        <p:xfrm>
          <a:off x="8128718" y="4955690"/>
          <a:ext cx="3740943" cy="1315528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909093">
                  <a:extLst>
                    <a:ext uri="{9D8B030D-6E8A-4147-A177-3AD203B41FA5}">
                      <a16:colId xmlns:a16="http://schemas.microsoft.com/office/drawing/2014/main" val="1934157626"/>
                    </a:ext>
                  </a:extLst>
                </a:gridCol>
                <a:gridCol w="587283">
                  <a:extLst>
                    <a:ext uri="{9D8B030D-6E8A-4147-A177-3AD203B41FA5}">
                      <a16:colId xmlns:a16="http://schemas.microsoft.com/office/drawing/2014/main" val="3732669985"/>
                    </a:ext>
                  </a:extLst>
                </a:gridCol>
                <a:gridCol w="748189">
                  <a:extLst>
                    <a:ext uri="{9D8B030D-6E8A-4147-A177-3AD203B41FA5}">
                      <a16:colId xmlns:a16="http://schemas.microsoft.com/office/drawing/2014/main" val="251940054"/>
                    </a:ext>
                  </a:extLst>
                </a:gridCol>
                <a:gridCol w="748189">
                  <a:extLst>
                    <a:ext uri="{9D8B030D-6E8A-4147-A177-3AD203B41FA5}">
                      <a16:colId xmlns:a16="http://schemas.microsoft.com/office/drawing/2014/main" val="1697041364"/>
                    </a:ext>
                  </a:extLst>
                </a:gridCol>
                <a:gridCol w="748189">
                  <a:extLst>
                    <a:ext uri="{9D8B030D-6E8A-4147-A177-3AD203B41FA5}">
                      <a16:colId xmlns:a16="http://schemas.microsoft.com/office/drawing/2014/main" val="2675834439"/>
                    </a:ext>
                  </a:extLst>
                </a:gridCol>
              </a:tblGrid>
              <a:tr h="3824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Emittance (</a:t>
                      </a:r>
                      <a:r>
                        <a:rPr lang="el-GR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μ</a:t>
                      </a: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</a:t>
                      </a:r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432FF"/>
                          </a:solidFill>
                        </a:rPr>
                        <a:t>B1V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B2V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620992"/>
                  </a:ext>
                </a:extLst>
              </a:tr>
              <a:tr h="229474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87079"/>
                  </a:ext>
                </a:extLst>
              </a:tr>
              <a:tr h="229474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BCMS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2.02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074235"/>
                  </a:ext>
                </a:extLst>
              </a:tr>
              <a:tr h="309688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-14.74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-7.38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-12.48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-12.06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604411"/>
                  </a:ext>
                </a:extLst>
              </a:tr>
            </a:tbl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6AFB1394-9916-BF96-24EA-403CC9735886}"/>
              </a:ext>
            </a:extLst>
          </p:cNvPr>
          <p:cNvSpPr txBox="1"/>
          <p:nvPr/>
        </p:nvSpPr>
        <p:spPr>
          <a:xfrm>
            <a:off x="5206430" y="4652917"/>
            <a:ext cx="1621479" cy="2462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Arial"/>
                <a:cs typeface="Arial"/>
                <a:sym typeface="Arial"/>
              </a:rPr>
              <a:t>End</a:t>
            </a:r>
            <a:r>
              <a:rPr lang="en-CH" sz="1600" b="1" dirty="0">
                <a:solidFill>
                  <a:schemeClr val="bg1"/>
                </a:solidFill>
                <a:latin typeface="+mj-lt"/>
              </a:rPr>
              <a:t> of injection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B004BD6-453B-6423-7B42-7D381849D87A}"/>
              </a:ext>
            </a:extLst>
          </p:cNvPr>
          <p:cNvSpPr txBox="1"/>
          <p:nvPr/>
        </p:nvSpPr>
        <p:spPr>
          <a:xfrm>
            <a:off x="8999166" y="4652917"/>
            <a:ext cx="2247954" cy="2462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solidFill>
                  <a:schemeClr val="bg1"/>
                </a:solidFill>
                <a:latin typeface="+mj-lt"/>
              </a:rPr>
              <a:t>Start of Stable Beams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B4F167-77A5-5EBD-B0B3-55D8D6465252}"/>
              </a:ext>
            </a:extLst>
          </p:cNvPr>
          <p:cNvSpPr txBox="1"/>
          <p:nvPr/>
        </p:nvSpPr>
        <p:spPr>
          <a:xfrm>
            <a:off x="7932954" y="1705297"/>
            <a:ext cx="155081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>
                <a:solidFill>
                  <a:schemeClr val="tx1"/>
                </a:solidFill>
              </a:rPr>
              <a:t>BSRT H-plane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440950-1879-A7E4-6565-4B09F2477B1E}"/>
              </a:ext>
            </a:extLst>
          </p:cNvPr>
          <p:cNvSpPr txBox="1"/>
          <p:nvPr/>
        </p:nvSpPr>
        <p:spPr>
          <a:xfrm>
            <a:off x="7932955" y="1941385"/>
            <a:ext cx="155081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BSRT V-plane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5CF1D7-35D2-1085-B8A5-D56280998180}"/>
              </a:ext>
            </a:extLst>
          </p:cNvPr>
          <p:cNvSpPr txBox="1"/>
          <p:nvPr/>
        </p:nvSpPr>
        <p:spPr>
          <a:xfrm>
            <a:off x="6110267" y="3062709"/>
            <a:ext cx="5324771" cy="830997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sz="1500" b="1" dirty="0">
                <a:solidFill>
                  <a:schemeClr val="tx1"/>
                </a:solidFill>
              </a:rPr>
              <a:t>Impact on integrated luminosity:</a:t>
            </a:r>
          </a:p>
          <a:p>
            <a:pPr algn="ctr"/>
            <a:r>
              <a:rPr lang="en-GB" sz="1500" dirty="0">
                <a:solidFill>
                  <a:schemeClr val="tx1"/>
                </a:solidFill>
              </a:rPr>
              <a:t>15% smaller emittance start of collisions (nominal BCMS)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kumimoji="0" lang="el-GR" sz="1200" b="0" i="0" u="sng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β</a:t>
            </a:r>
            <a:r>
              <a:rPr kumimoji="0" lang="en-CH" sz="1200" b="0" i="0" u="sng" strike="noStrike" cap="none" spc="0" normalizeH="0" baseline="-25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min</a:t>
            </a:r>
            <a:r>
              <a:rPr kumimoji="0" lang="en-CH" sz="1200" b="0" i="0" u="sng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≥ 36cm</a:t>
            </a:r>
            <a:r>
              <a:rPr kumimoji="0" lang="en-CH" sz="1200" b="0" i="0" u="none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: </a:t>
            </a:r>
            <a:r>
              <a:rPr kumimoji="0" lang="en-CH" sz="1200" b="1" i="0" u="none" strike="noStrike" cap="none" spc="0" normalizeH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5% gain</a:t>
            </a:r>
            <a:r>
              <a:rPr kumimoji="0" lang="en-CH" sz="1200" b="0" i="0" u="none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confirmed with experimental data.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kumimoji="0" lang="el-GR" sz="1200" b="0" i="0" u="sng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β</a:t>
            </a:r>
            <a:r>
              <a:rPr kumimoji="0" lang="en-CH" sz="1200" b="0" i="0" u="sng" strike="noStrike" cap="none" spc="0" normalizeH="0" baseline="-25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min</a:t>
            </a:r>
            <a:r>
              <a:rPr kumimoji="0" lang="en-CH" sz="1200" b="0" i="0" u="sng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= 30cm &amp; 1.65e11 ppb</a:t>
            </a:r>
            <a:r>
              <a:rPr kumimoji="0" lang="en-CH" sz="1200" b="0" i="0" u="none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: </a:t>
            </a:r>
            <a:r>
              <a:rPr kumimoji="0" lang="en-CH" sz="1200" b="1" i="0" u="none" strike="noStrike" cap="none" spc="0" normalizeH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2-2.5% gain</a:t>
            </a:r>
            <a:r>
              <a:rPr kumimoji="0" lang="en-CH" sz="1200" b="0" i="0" u="none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7825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95249914-D5C6-FD11-B045-CCC7B7264FC9}"/>
              </a:ext>
            </a:extLst>
          </p:cNvPr>
          <p:cNvSpPr txBox="1">
            <a:spLocks/>
          </p:cNvSpPr>
          <p:nvPr/>
        </p:nvSpPr>
        <p:spPr>
          <a:xfrm>
            <a:off x="100801" y="644400"/>
            <a:ext cx="11275226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0000"/>
                </a:solidFill>
              </a:rPr>
              <a:t>not fully understood</a:t>
            </a:r>
            <a:r>
              <a:rPr lang="en-CH" sz="2200" b="0" dirty="0">
                <a:solidFill>
                  <a:srgbClr val="FFC000"/>
                </a:solidFill>
              </a:rPr>
              <a:t>.</a:t>
            </a:r>
            <a:endParaRPr lang="en-US" sz="22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22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13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7C6A6A-A911-DCB2-0E73-67AF50101B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6033" y="1213138"/>
            <a:ext cx="5963443" cy="26734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013" y="642938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58D6DD-45AB-3B1D-7593-FA39D708E128}"/>
              </a:ext>
            </a:extLst>
          </p:cNvPr>
          <p:cNvSpPr txBox="1"/>
          <p:nvPr/>
        </p:nvSpPr>
        <p:spPr>
          <a:xfrm>
            <a:off x="10146124" y="651829"/>
            <a:ext cx="1505708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</a:t>
            </a:r>
            <a:r>
              <a:rPr lang="en-CH" sz="1200" dirty="0">
                <a:solidFill>
                  <a:srgbClr val="000000"/>
                </a:solidFill>
              </a:rPr>
              <a:t>ax.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9051"/>
                </a:solidFill>
              </a:rPr>
              <a:t>-20%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432FF"/>
                </a:solidFill>
              </a:rPr>
              <a:t>-60% brightness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B0F0"/>
                </a:solidFill>
              </a:rPr>
              <a:t>Measurements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066ED9E6-99B8-A774-69C2-9827D6031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75" y="828182"/>
            <a:ext cx="5743360" cy="5323584"/>
          </a:xfrm>
        </p:spPr>
        <p:txBody>
          <a:bodyPr>
            <a:normAutofit/>
          </a:bodyPr>
          <a:lstStyle/>
          <a:p>
            <a:pPr lvl="1">
              <a:spcBef>
                <a:spcPts val="500"/>
              </a:spcBef>
              <a:buFont typeface="Wingdings" pitchFamily="2" charset="2"/>
              <a:buChar char="§"/>
            </a:pPr>
            <a:endParaRPr lang="en-CH" sz="1900" b="0" u="sng" dirty="0"/>
          </a:p>
          <a:p>
            <a:pPr lvl="1">
              <a:lnSpc>
                <a:spcPts val="17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CH" sz="1900" b="0" dirty="0">
                <a:solidFill>
                  <a:srgbClr val="000000"/>
                </a:solidFill>
              </a:rPr>
              <a:t>Comparison of measured emittance growth &amp; bunch length evolution against theoretical IBS model.</a:t>
            </a:r>
            <a:endParaRPr lang="en-CH" sz="1900" b="0" u="sng" dirty="0"/>
          </a:p>
          <a:p>
            <a:pPr marL="366712" lvl="1" indent="0">
              <a:spcBef>
                <a:spcPts val="500"/>
              </a:spcBef>
              <a:buNone/>
            </a:pPr>
            <a:endParaRPr lang="en-US" sz="1800" dirty="0"/>
          </a:p>
          <a:p>
            <a:pPr marL="0" indent="0">
              <a:spcBef>
                <a:spcPts val="1500"/>
              </a:spcBef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</p:spTree>
    <p:extLst>
      <p:ext uri="{BB962C8B-B14F-4D97-AF65-F5344CB8AC3E}">
        <p14:creationId xmlns:p14="http://schemas.microsoft.com/office/powerpoint/2010/main" val="260673091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F9909A3-2E32-D36E-10DB-E34CCD67D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016" y="4190400"/>
            <a:ext cx="2433803" cy="2160000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95249914-D5C6-FD11-B045-CCC7B7264FC9}"/>
              </a:ext>
            </a:extLst>
          </p:cNvPr>
          <p:cNvSpPr txBox="1">
            <a:spLocks/>
          </p:cNvSpPr>
          <p:nvPr/>
        </p:nvSpPr>
        <p:spPr>
          <a:xfrm>
            <a:off x="100801" y="644400"/>
            <a:ext cx="11275226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0000"/>
                </a:solidFill>
              </a:rPr>
              <a:t>not fully understood</a:t>
            </a:r>
            <a:r>
              <a:rPr lang="en-CH" sz="2200" b="0" dirty="0">
                <a:solidFill>
                  <a:srgbClr val="FFC000"/>
                </a:solidFill>
              </a:rPr>
              <a:t>.</a:t>
            </a:r>
            <a:endParaRPr lang="en-US" sz="22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22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14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7C6A6A-A911-DCB2-0E73-67AF50101B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6034" y="1213138"/>
            <a:ext cx="5963441" cy="26734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27753F-0F3F-A8C0-E683-DAF17AAE01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8611" y="4190109"/>
            <a:ext cx="2893585" cy="216000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013" y="642938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858C78-11D5-7CAE-2F65-E5300F69F101}"/>
              </a:ext>
            </a:extLst>
          </p:cNvPr>
          <p:cNvSpPr txBox="1"/>
          <p:nvPr/>
        </p:nvSpPr>
        <p:spPr>
          <a:xfrm>
            <a:off x="6286936" y="3813534"/>
            <a:ext cx="2947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b="1" dirty="0"/>
              <a:t>o</a:t>
            </a:r>
            <a:r>
              <a:rPr lang="en-CH" sz="1000" dirty="0"/>
              <a:t> Measured emittance growth for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dirty="0"/>
              <a:t>&amp;</a:t>
            </a:r>
            <a:r>
              <a:rPr lang="en-CH" sz="1000" dirty="0">
                <a:solidFill>
                  <a:srgbClr val="7030A0"/>
                </a:solidFill>
              </a:rPr>
              <a:t>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  <a:p>
            <a:r>
              <a:rPr lang="en-CH" sz="1000" b="1" dirty="0"/>
              <a:t>x</a:t>
            </a:r>
            <a:r>
              <a:rPr lang="en-CH" sz="1000" dirty="0"/>
              <a:t> IBS model emittance growth for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7030A0"/>
                </a:solidFill>
              </a:rPr>
              <a:t> </a:t>
            </a:r>
            <a:r>
              <a:rPr lang="en-CH" sz="1000" dirty="0"/>
              <a:t>&amp;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5A3DD5-7F9A-3AFB-01B6-92F7D72CB357}"/>
              </a:ext>
            </a:extLst>
          </p:cNvPr>
          <p:cNvSpPr txBox="1"/>
          <p:nvPr/>
        </p:nvSpPr>
        <p:spPr>
          <a:xfrm>
            <a:off x="9162883" y="3860504"/>
            <a:ext cx="2630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b="1" dirty="0"/>
              <a:t>Emittance growth in H with unknown origin after subtracting IBS contribution</a:t>
            </a:r>
            <a:endParaRPr lang="en-CH" sz="1000" b="1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58D6DD-45AB-3B1D-7593-FA39D708E128}"/>
              </a:ext>
            </a:extLst>
          </p:cNvPr>
          <p:cNvSpPr txBox="1"/>
          <p:nvPr/>
        </p:nvSpPr>
        <p:spPr>
          <a:xfrm>
            <a:off x="10146124" y="651829"/>
            <a:ext cx="1505708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</a:t>
            </a:r>
            <a:r>
              <a:rPr lang="en-CH" sz="1200" dirty="0">
                <a:solidFill>
                  <a:srgbClr val="000000"/>
                </a:solidFill>
              </a:rPr>
              <a:t>ax.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9051"/>
                </a:solidFill>
              </a:rPr>
              <a:t>-20%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432FF"/>
                </a:solidFill>
              </a:rPr>
              <a:t>-60% brightness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B0F0"/>
                </a:solidFill>
              </a:rPr>
              <a:t>Measurements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066ED9E6-99B8-A774-69C2-9827D6031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75" y="828182"/>
            <a:ext cx="5743360" cy="5323584"/>
          </a:xfrm>
        </p:spPr>
        <p:txBody>
          <a:bodyPr>
            <a:normAutofit/>
          </a:bodyPr>
          <a:lstStyle/>
          <a:p>
            <a:pPr lvl="1">
              <a:spcBef>
                <a:spcPts val="500"/>
              </a:spcBef>
              <a:buFont typeface="Wingdings" pitchFamily="2" charset="2"/>
              <a:buChar char="§"/>
            </a:pPr>
            <a:endParaRPr lang="en-CH" sz="1900" b="0" u="sng" dirty="0"/>
          </a:p>
          <a:p>
            <a:pPr lvl="1">
              <a:lnSpc>
                <a:spcPts val="17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CH" sz="1900" b="0" dirty="0">
                <a:solidFill>
                  <a:srgbClr val="000000"/>
                </a:solidFill>
              </a:rPr>
              <a:t>Comparison of measured emittance growth &amp; bunch length evolution against theoretical IBS model.</a:t>
            </a:r>
            <a:endParaRPr lang="en-CH" sz="1900" b="0" u="sng" dirty="0"/>
          </a:p>
          <a:p>
            <a:pPr marL="366712" lvl="1" indent="0">
              <a:lnSpc>
                <a:spcPts val="1700"/>
              </a:lnSpc>
              <a:spcBef>
                <a:spcPts val="500"/>
              </a:spcBef>
              <a:buNone/>
            </a:pPr>
            <a:r>
              <a:rPr lang="en-CH" sz="1800" b="0" u="sng" dirty="0"/>
              <a:t>Horizontal plane: </a:t>
            </a:r>
          </a:p>
          <a:p>
            <a:pPr lvl="2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Systematically larger in </a:t>
            </a:r>
            <a:r>
              <a:rPr lang="en-US" sz="1800" dirty="0">
                <a:solidFill>
                  <a:srgbClr val="0432FF"/>
                </a:solidFill>
              </a:rPr>
              <a:t>B1H</a:t>
            </a:r>
            <a:r>
              <a:rPr lang="en-US" sz="1800" b="0" dirty="0"/>
              <a:t>: </a:t>
            </a:r>
            <a:r>
              <a:rPr lang="en-US" sz="1800" dirty="0"/>
              <a:t>~0.6 </a:t>
            </a:r>
            <a:r>
              <a:rPr lang="el-GR" sz="1800" dirty="0"/>
              <a:t>μ</a:t>
            </a:r>
            <a:r>
              <a:rPr lang="en-US" sz="1800" dirty="0"/>
              <a:t>m/h </a:t>
            </a:r>
            <a:r>
              <a:rPr lang="en-US" sz="1800" b="0" dirty="0"/>
              <a:t>in addition to e-cloud: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0.4 </a:t>
            </a:r>
            <a:r>
              <a:rPr lang="el-GR" sz="1700" dirty="0"/>
              <a:t>μ</a:t>
            </a:r>
            <a:r>
              <a:rPr lang="en-US" sz="1700" dirty="0"/>
              <a:t>m/h </a:t>
            </a:r>
            <a:r>
              <a:rPr lang="en-US" sz="1700" b="0" dirty="0"/>
              <a:t>from IBS.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0.2 </a:t>
            </a:r>
            <a:r>
              <a:rPr lang="el-GR" sz="1700" dirty="0"/>
              <a:t>μ</a:t>
            </a:r>
            <a:r>
              <a:rPr lang="en-US" sz="1700" dirty="0"/>
              <a:t>m/h </a:t>
            </a:r>
            <a:r>
              <a:rPr lang="en-US" sz="1700" b="0" dirty="0"/>
              <a:t>of unknown origin: </a:t>
            </a:r>
          </a:p>
          <a:p>
            <a:pPr lvl="4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b="0" dirty="0"/>
              <a:t>even with </a:t>
            </a:r>
            <a:r>
              <a:rPr lang="en-US" sz="1700" dirty="0"/>
              <a:t>single bunches. </a:t>
            </a:r>
          </a:p>
          <a:p>
            <a:pPr lvl="4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brightness independent</a:t>
            </a:r>
            <a:r>
              <a:rPr lang="en-US" sz="1700" b="0" dirty="0"/>
              <a:t>.</a:t>
            </a:r>
          </a:p>
          <a:p>
            <a:pPr marL="366712" lvl="1" indent="0">
              <a:spcBef>
                <a:spcPts val="500"/>
              </a:spcBef>
              <a:buNone/>
            </a:pPr>
            <a:endParaRPr lang="en-US" sz="1800" dirty="0"/>
          </a:p>
          <a:p>
            <a:pPr marL="0" indent="0">
              <a:spcBef>
                <a:spcPts val="1500"/>
              </a:spcBef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D6560F-AD95-149D-8664-92F5C7BB003E}"/>
              </a:ext>
            </a:extLst>
          </p:cNvPr>
          <p:cNvSpPr txBox="1"/>
          <p:nvPr/>
        </p:nvSpPr>
        <p:spPr>
          <a:xfrm>
            <a:off x="6298684" y="1228983"/>
            <a:ext cx="166414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IBS + 0.2 </a:t>
            </a:r>
            <a:r>
              <a:rPr lang="el-GR" sz="1400" b="1" dirty="0">
                <a:solidFill>
                  <a:srgbClr val="000000"/>
                </a:solidFill>
              </a:rPr>
              <a:t>μ</a:t>
            </a:r>
            <a:r>
              <a:rPr lang="en-US" sz="1400" b="1" dirty="0">
                <a:solidFill>
                  <a:srgbClr val="000000"/>
                </a:solidFill>
              </a:rPr>
              <a:t>m/h</a:t>
            </a:r>
            <a:endParaRPr lang="en-CH" sz="1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2801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F9909A3-2E32-D36E-10DB-E34CCD67D8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0016" y="4190400"/>
            <a:ext cx="2433802" cy="2160000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95249914-D5C6-FD11-B045-CCC7B7264FC9}"/>
              </a:ext>
            </a:extLst>
          </p:cNvPr>
          <p:cNvSpPr txBox="1">
            <a:spLocks/>
          </p:cNvSpPr>
          <p:nvPr/>
        </p:nvSpPr>
        <p:spPr>
          <a:xfrm>
            <a:off x="100801" y="644400"/>
            <a:ext cx="11275226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0000"/>
                </a:solidFill>
              </a:rPr>
              <a:t>not fully understood</a:t>
            </a:r>
            <a:r>
              <a:rPr lang="en-CH" sz="2200" b="0" dirty="0">
                <a:solidFill>
                  <a:srgbClr val="FFC000"/>
                </a:solidFill>
              </a:rPr>
              <a:t>.</a:t>
            </a:r>
            <a:endParaRPr lang="en-US" sz="22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22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15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7C6A6A-A911-DCB2-0E73-67AF50101B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6033" y="1213138"/>
            <a:ext cx="5963443" cy="267345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27753F-0F3F-A8C0-E683-DAF17AAE01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8611" y="4190109"/>
            <a:ext cx="2893585" cy="216000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013" y="642938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858C78-11D5-7CAE-2F65-E5300F69F101}"/>
              </a:ext>
            </a:extLst>
          </p:cNvPr>
          <p:cNvSpPr txBox="1"/>
          <p:nvPr/>
        </p:nvSpPr>
        <p:spPr>
          <a:xfrm>
            <a:off x="6286936" y="3813534"/>
            <a:ext cx="2947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b="1" dirty="0"/>
              <a:t>o</a:t>
            </a:r>
            <a:r>
              <a:rPr lang="en-CH" sz="1000" dirty="0"/>
              <a:t> Measured emittance growth for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dirty="0"/>
              <a:t>&amp;</a:t>
            </a:r>
            <a:r>
              <a:rPr lang="en-CH" sz="1000" dirty="0">
                <a:solidFill>
                  <a:srgbClr val="7030A0"/>
                </a:solidFill>
              </a:rPr>
              <a:t>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  <a:p>
            <a:r>
              <a:rPr lang="en-CH" sz="1000" b="1" dirty="0"/>
              <a:t>x</a:t>
            </a:r>
            <a:r>
              <a:rPr lang="en-CH" sz="1000" dirty="0"/>
              <a:t> IBS model emittance growth for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7030A0"/>
                </a:solidFill>
              </a:rPr>
              <a:t> </a:t>
            </a:r>
            <a:r>
              <a:rPr lang="en-CH" sz="1000" dirty="0"/>
              <a:t>&amp;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5A3DD5-7F9A-3AFB-01B6-92F7D72CB357}"/>
              </a:ext>
            </a:extLst>
          </p:cNvPr>
          <p:cNvSpPr txBox="1"/>
          <p:nvPr/>
        </p:nvSpPr>
        <p:spPr>
          <a:xfrm>
            <a:off x="9162883" y="3860504"/>
            <a:ext cx="2630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b="1" dirty="0"/>
              <a:t>Emittance growth in H with unknown origin after subtracting IBS contribution</a:t>
            </a:r>
            <a:endParaRPr lang="en-CH" sz="1000" b="1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58D6DD-45AB-3B1D-7593-FA39D708E128}"/>
              </a:ext>
            </a:extLst>
          </p:cNvPr>
          <p:cNvSpPr txBox="1"/>
          <p:nvPr/>
        </p:nvSpPr>
        <p:spPr>
          <a:xfrm>
            <a:off x="10146124" y="651829"/>
            <a:ext cx="1505708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</a:t>
            </a:r>
            <a:r>
              <a:rPr lang="en-CH" sz="1200" dirty="0">
                <a:solidFill>
                  <a:srgbClr val="000000"/>
                </a:solidFill>
              </a:rPr>
              <a:t>ax.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9051"/>
                </a:solidFill>
              </a:rPr>
              <a:t>-20%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432FF"/>
                </a:solidFill>
              </a:rPr>
              <a:t>-60% brightness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B0F0"/>
                </a:solidFill>
              </a:rPr>
              <a:t>Measurements</a:t>
            </a: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7B5CEC6-B65F-E54B-1960-05171B6E9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75" y="828182"/>
            <a:ext cx="5743360" cy="5323584"/>
          </a:xfrm>
        </p:spPr>
        <p:txBody>
          <a:bodyPr>
            <a:normAutofit/>
          </a:bodyPr>
          <a:lstStyle/>
          <a:p>
            <a:pPr lvl="1">
              <a:spcBef>
                <a:spcPts val="500"/>
              </a:spcBef>
              <a:buFont typeface="Wingdings" pitchFamily="2" charset="2"/>
              <a:buChar char="§"/>
            </a:pPr>
            <a:endParaRPr lang="en-CH" sz="1900" b="0" u="sng" dirty="0"/>
          </a:p>
          <a:p>
            <a:pPr lvl="1">
              <a:lnSpc>
                <a:spcPts val="17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CH" sz="1900" b="0" dirty="0">
                <a:solidFill>
                  <a:srgbClr val="000000"/>
                </a:solidFill>
              </a:rPr>
              <a:t>Comparison of measured emittance growth &amp; bunch length evolution against theoretical IBS model.</a:t>
            </a:r>
            <a:endParaRPr lang="en-CH" sz="1900" b="0" u="sng" dirty="0"/>
          </a:p>
          <a:p>
            <a:pPr marL="366712" lvl="1" indent="0">
              <a:lnSpc>
                <a:spcPts val="1700"/>
              </a:lnSpc>
              <a:spcBef>
                <a:spcPts val="500"/>
              </a:spcBef>
              <a:buNone/>
            </a:pPr>
            <a:r>
              <a:rPr lang="en-CH" sz="1800" b="0" u="sng" dirty="0"/>
              <a:t>Horizontal plane: </a:t>
            </a:r>
          </a:p>
          <a:p>
            <a:pPr lvl="2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Systematically larger in </a:t>
            </a:r>
            <a:r>
              <a:rPr lang="en-US" sz="1800" dirty="0">
                <a:solidFill>
                  <a:srgbClr val="0432FF"/>
                </a:solidFill>
              </a:rPr>
              <a:t>B1H</a:t>
            </a:r>
            <a:r>
              <a:rPr lang="en-US" sz="1800" b="0" dirty="0"/>
              <a:t>: </a:t>
            </a:r>
            <a:r>
              <a:rPr lang="en-US" sz="1800" dirty="0"/>
              <a:t>~0.6 </a:t>
            </a:r>
            <a:r>
              <a:rPr lang="el-GR" sz="1800" dirty="0"/>
              <a:t>μ</a:t>
            </a:r>
            <a:r>
              <a:rPr lang="en-US" sz="1800" dirty="0"/>
              <a:t>m/h </a:t>
            </a:r>
            <a:r>
              <a:rPr lang="en-US" sz="1800" b="0" dirty="0"/>
              <a:t>in addition to e-cloud: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0.4 </a:t>
            </a:r>
            <a:r>
              <a:rPr lang="el-GR" sz="1700" dirty="0"/>
              <a:t>μ</a:t>
            </a:r>
            <a:r>
              <a:rPr lang="en-US" sz="1700" dirty="0"/>
              <a:t>m/h </a:t>
            </a:r>
            <a:r>
              <a:rPr lang="en-US" sz="1700" b="0" dirty="0"/>
              <a:t>from IBS.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0.2 </a:t>
            </a:r>
            <a:r>
              <a:rPr lang="el-GR" sz="1700" dirty="0"/>
              <a:t>μ</a:t>
            </a:r>
            <a:r>
              <a:rPr lang="en-US" sz="1700" dirty="0"/>
              <a:t>m/h </a:t>
            </a:r>
            <a:r>
              <a:rPr lang="en-US" sz="1700" b="0" dirty="0"/>
              <a:t>of unknown origin: </a:t>
            </a:r>
          </a:p>
          <a:p>
            <a:pPr lvl="4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b="0" dirty="0"/>
              <a:t>even with </a:t>
            </a:r>
            <a:r>
              <a:rPr lang="en-US" sz="1700" dirty="0"/>
              <a:t>single bunches. </a:t>
            </a:r>
          </a:p>
          <a:p>
            <a:pPr lvl="4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brightness independent</a:t>
            </a:r>
            <a:r>
              <a:rPr lang="en-US" sz="1700" b="0" dirty="0"/>
              <a:t>.</a:t>
            </a:r>
          </a:p>
          <a:p>
            <a:pPr marL="366712" lvl="1" indent="0">
              <a:lnSpc>
                <a:spcPts val="1700"/>
              </a:lnSpc>
              <a:spcBef>
                <a:spcPts val="500"/>
              </a:spcBef>
              <a:buNone/>
            </a:pPr>
            <a:r>
              <a:rPr lang="en-US" sz="1800" b="0" u="sng" dirty="0"/>
              <a:t>Vertical plane:</a:t>
            </a:r>
          </a:p>
          <a:p>
            <a:pPr lvl="2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~0.1-0.3 </a:t>
            </a:r>
            <a:r>
              <a:rPr lang="el-GR" sz="1800" dirty="0"/>
              <a:t>μ</a:t>
            </a:r>
            <a:r>
              <a:rPr lang="en-US" sz="1800" dirty="0"/>
              <a:t>m/h </a:t>
            </a:r>
            <a:r>
              <a:rPr lang="en-US" sz="1800" b="0" dirty="0"/>
              <a:t>in addition to e-cloud (</a:t>
            </a:r>
            <a:r>
              <a:rPr lang="en-US" sz="1800" b="0" dirty="0">
                <a:solidFill>
                  <a:srgbClr val="0432FF"/>
                </a:solidFill>
              </a:rPr>
              <a:t>B1</a:t>
            </a:r>
            <a:r>
              <a:rPr lang="en-US" sz="1800" b="0" dirty="0"/>
              <a:t> &amp; </a:t>
            </a:r>
            <a:r>
              <a:rPr lang="en-US" sz="1800" b="0" dirty="0">
                <a:solidFill>
                  <a:srgbClr val="FF0000"/>
                </a:solidFill>
              </a:rPr>
              <a:t>B2</a:t>
            </a:r>
            <a:r>
              <a:rPr lang="en-US" sz="1800" b="0" dirty="0">
                <a:solidFill>
                  <a:srgbClr val="000000"/>
                </a:solidFill>
              </a:rPr>
              <a:t>)</a:t>
            </a:r>
            <a:r>
              <a:rPr lang="en-US" sz="1800" b="0" dirty="0"/>
              <a:t>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b="0" dirty="0"/>
              <a:t>Low vertical dispersion &amp; good coupling control </a:t>
            </a:r>
            <a:r>
              <a:rPr lang="en-US" sz="1700" b="0" dirty="0">
                <a:sym typeface="Wingdings" pitchFamily="2" charset="2"/>
              </a:rPr>
              <a:t> </a:t>
            </a:r>
            <a:r>
              <a:rPr lang="en-US" sz="1700" b="0" dirty="0"/>
              <a:t>small IBS contribution.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b="0" dirty="0"/>
              <a:t>Measurements suggest some brightness dependence </a:t>
            </a:r>
            <a:r>
              <a:rPr lang="en-US" sz="1700" b="0" dirty="0">
                <a:sym typeface="Wingdings" pitchFamily="2" charset="2"/>
              </a:rPr>
              <a:t> possibly underestimating</a:t>
            </a:r>
            <a:r>
              <a:rPr lang="en-US" sz="1700" b="0" dirty="0"/>
              <a:t> IBS or emittance exchange with horizontal in the modeling.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Linear increase </a:t>
            </a:r>
            <a:r>
              <a:rPr lang="en-US" sz="1700" b="0" dirty="0"/>
              <a:t>of emittance over time.</a:t>
            </a:r>
          </a:p>
          <a:p>
            <a:pPr marL="366712" lvl="1" indent="0">
              <a:spcBef>
                <a:spcPts val="500"/>
              </a:spcBef>
              <a:buNone/>
            </a:pPr>
            <a:endParaRPr lang="en-US" sz="1800" dirty="0"/>
          </a:p>
          <a:p>
            <a:pPr marL="0" indent="0">
              <a:spcBef>
                <a:spcPts val="1500"/>
              </a:spcBef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006D91-43B5-A0E5-4D7E-28D7C496223F}"/>
              </a:ext>
            </a:extLst>
          </p:cNvPr>
          <p:cNvSpPr txBox="1"/>
          <p:nvPr/>
        </p:nvSpPr>
        <p:spPr>
          <a:xfrm>
            <a:off x="6298684" y="1228983"/>
            <a:ext cx="166414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IBS + 0.2 </a:t>
            </a:r>
            <a:r>
              <a:rPr lang="el-GR" sz="1400" b="1" dirty="0">
                <a:solidFill>
                  <a:srgbClr val="000000"/>
                </a:solidFill>
              </a:rPr>
              <a:t>μ</a:t>
            </a:r>
            <a:r>
              <a:rPr lang="en-US" sz="1400" b="1" dirty="0">
                <a:solidFill>
                  <a:srgbClr val="000000"/>
                </a:solidFill>
              </a:rPr>
              <a:t>m/h</a:t>
            </a:r>
            <a:endParaRPr lang="en-CH" sz="1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21874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88BD7C4-5F2B-9C98-FB46-B2D942E12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6033" y="1213138"/>
            <a:ext cx="5963443" cy="26734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95249914-D5C6-FD11-B045-CCC7B7264FC9}"/>
              </a:ext>
            </a:extLst>
          </p:cNvPr>
          <p:cNvSpPr txBox="1">
            <a:spLocks/>
          </p:cNvSpPr>
          <p:nvPr/>
        </p:nvSpPr>
        <p:spPr>
          <a:xfrm>
            <a:off x="100801" y="644400"/>
            <a:ext cx="11275226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0000"/>
                </a:solidFill>
              </a:rPr>
              <a:t>not fully understood</a:t>
            </a:r>
            <a:r>
              <a:rPr lang="en-CH" sz="2200" b="0" dirty="0">
                <a:solidFill>
                  <a:srgbClr val="FF0000"/>
                </a:solidFill>
              </a:rPr>
              <a:t>.</a:t>
            </a:r>
            <a:endParaRPr lang="en-US" sz="2200" dirty="0">
              <a:solidFill>
                <a:srgbClr val="FF0000"/>
              </a:solidFill>
            </a:endParaRPr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22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16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E8AD68-39C7-A4A2-CE4F-43257EFD53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" r="903"/>
          <a:stretch/>
        </p:blipFill>
        <p:spPr>
          <a:xfrm>
            <a:off x="6134400" y="4190400"/>
            <a:ext cx="2389829" cy="216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27753F-0F3F-A8C0-E683-DAF17AAE01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8611" y="4190109"/>
            <a:ext cx="2893585" cy="216000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013" y="642938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858C78-11D5-7CAE-2F65-E5300F69F101}"/>
              </a:ext>
            </a:extLst>
          </p:cNvPr>
          <p:cNvSpPr txBox="1"/>
          <p:nvPr/>
        </p:nvSpPr>
        <p:spPr>
          <a:xfrm>
            <a:off x="6286936" y="3813534"/>
            <a:ext cx="2947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b="1" dirty="0"/>
              <a:t>o</a:t>
            </a:r>
            <a:r>
              <a:rPr lang="en-CH" sz="1000" dirty="0"/>
              <a:t> Measured emittance growth for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00B0F0"/>
                </a:solidFill>
              </a:rPr>
              <a:t> </a:t>
            </a:r>
            <a:r>
              <a:rPr lang="en-CH" sz="1000" dirty="0"/>
              <a:t>&amp;</a:t>
            </a:r>
            <a:r>
              <a:rPr lang="en-CH" sz="1000" dirty="0">
                <a:solidFill>
                  <a:srgbClr val="7030A0"/>
                </a:solidFill>
              </a:rPr>
              <a:t>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  <a:p>
            <a:r>
              <a:rPr lang="en-CH" sz="1000" b="1" dirty="0"/>
              <a:t>x</a:t>
            </a:r>
            <a:r>
              <a:rPr lang="en-CH" sz="1000" dirty="0"/>
              <a:t> IBS model emittance growth for </a:t>
            </a:r>
            <a:r>
              <a:rPr lang="en-CH" sz="1000" b="1" dirty="0">
                <a:solidFill>
                  <a:schemeClr val="accent2">
                    <a:lumMod val="75000"/>
                  </a:schemeClr>
                </a:solidFill>
              </a:rPr>
              <a:t>H</a:t>
            </a:r>
            <a:r>
              <a:rPr lang="en-CH" sz="1000" b="1" dirty="0">
                <a:solidFill>
                  <a:srgbClr val="7030A0"/>
                </a:solidFill>
              </a:rPr>
              <a:t> </a:t>
            </a:r>
            <a:r>
              <a:rPr lang="en-CH" sz="1000" dirty="0"/>
              <a:t>&amp; </a:t>
            </a:r>
            <a:r>
              <a:rPr lang="en-CH" sz="1000" b="1" dirty="0">
                <a:solidFill>
                  <a:srgbClr val="7030A0"/>
                </a:solidFill>
              </a:rPr>
              <a:t>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5A3DD5-7F9A-3AFB-01B6-92F7D72CB357}"/>
              </a:ext>
            </a:extLst>
          </p:cNvPr>
          <p:cNvSpPr txBox="1"/>
          <p:nvPr/>
        </p:nvSpPr>
        <p:spPr>
          <a:xfrm>
            <a:off x="9162883" y="3860504"/>
            <a:ext cx="2630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b="1" dirty="0"/>
              <a:t>Emittance growth in H with unknown origin after subtracting IBS contribution</a:t>
            </a:r>
            <a:endParaRPr lang="en-CH" sz="1000" b="1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58D6DD-45AB-3B1D-7593-FA39D708E128}"/>
              </a:ext>
            </a:extLst>
          </p:cNvPr>
          <p:cNvSpPr txBox="1"/>
          <p:nvPr/>
        </p:nvSpPr>
        <p:spPr>
          <a:xfrm>
            <a:off x="10146124" y="651829"/>
            <a:ext cx="1505708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</a:rPr>
              <a:t>M</a:t>
            </a:r>
            <a:r>
              <a:rPr lang="en-CH" sz="1200" dirty="0">
                <a:solidFill>
                  <a:srgbClr val="000000"/>
                </a:solidFill>
              </a:rPr>
              <a:t>ax.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9051"/>
                </a:solidFill>
              </a:rPr>
              <a:t>-20% brightness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432FF"/>
                </a:solidFill>
              </a:rPr>
              <a:t>-60% brightness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sz="1200" dirty="0">
                <a:solidFill>
                  <a:srgbClr val="00B0F0"/>
                </a:solidFill>
              </a:rPr>
              <a:t>Measurements</a:t>
            </a: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7B5CEC6-B65F-E54B-1960-05171B6E9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75" y="828182"/>
            <a:ext cx="5743360" cy="5323584"/>
          </a:xfrm>
        </p:spPr>
        <p:txBody>
          <a:bodyPr>
            <a:normAutofit/>
          </a:bodyPr>
          <a:lstStyle/>
          <a:p>
            <a:pPr lvl="1">
              <a:spcBef>
                <a:spcPts val="500"/>
              </a:spcBef>
              <a:buFont typeface="Wingdings" pitchFamily="2" charset="2"/>
              <a:buChar char="§"/>
            </a:pPr>
            <a:endParaRPr lang="en-CH" sz="1900" b="0" u="sng" dirty="0"/>
          </a:p>
          <a:p>
            <a:pPr lvl="1">
              <a:lnSpc>
                <a:spcPts val="1700"/>
              </a:lnSpc>
              <a:spcBef>
                <a:spcPts val="500"/>
              </a:spcBef>
              <a:buFont typeface="Wingdings" pitchFamily="2" charset="2"/>
              <a:buChar char="§"/>
            </a:pPr>
            <a:r>
              <a:rPr lang="en-CH" sz="1900" b="0" dirty="0">
                <a:solidFill>
                  <a:srgbClr val="000000"/>
                </a:solidFill>
              </a:rPr>
              <a:t>Comparison of measured emittance growth &amp; bunch length evolution against theoretical IBS model.</a:t>
            </a:r>
            <a:endParaRPr lang="en-CH" sz="1900" b="0" u="sng" dirty="0"/>
          </a:p>
          <a:p>
            <a:pPr marL="366712" lvl="1" indent="0">
              <a:lnSpc>
                <a:spcPts val="1700"/>
              </a:lnSpc>
              <a:spcBef>
                <a:spcPts val="500"/>
              </a:spcBef>
              <a:buNone/>
            </a:pPr>
            <a:r>
              <a:rPr lang="en-CH" sz="1800" b="0" u="sng" dirty="0"/>
              <a:t>Horizontal plane: </a:t>
            </a:r>
          </a:p>
          <a:p>
            <a:pPr lvl="2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Systematically larger in </a:t>
            </a:r>
            <a:r>
              <a:rPr lang="en-US" sz="1800" dirty="0">
                <a:solidFill>
                  <a:srgbClr val="0432FF"/>
                </a:solidFill>
              </a:rPr>
              <a:t>B1H</a:t>
            </a:r>
            <a:r>
              <a:rPr lang="en-US" sz="1800" b="0" dirty="0"/>
              <a:t>: </a:t>
            </a:r>
            <a:r>
              <a:rPr lang="en-US" sz="1800" dirty="0"/>
              <a:t>~0.6 </a:t>
            </a:r>
            <a:r>
              <a:rPr lang="el-GR" sz="1800" dirty="0"/>
              <a:t>μ</a:t>
            </a:r>
            <a:r>
              <a:rPr lang="en-US" sz="1800" dirty="0"/>
              <a:t>m/h </a:t>
            </a:r>
            <a:r>
              <a:rPr lang="en-US" sz="1800" b="0" dirty="0"/>
              <a:t>in addition to e-cloud: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0.4 </a:t>
            </a:r>
            <a:r>
              <a:rPr lang="el-GR" sz="1700" dirty="0"/>
              <a:t>μ</a:t>
            </a:r>
            <a:r>
              <a:rPr lang="en-US" sz="1700" dirty="0"/>
              <a:t>m/h </a:t>
            </a:r>
            <a:r>
              <a:rPr lang="en-US" sz="1700" b="0" dirty="0"/>
              <a:t>from IBS.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0.2 </a:t>
            </a:r>
            <a:r>
              <a:rPr lang="el-GR" sz="1700" dirty="0"/>
              <a:t>μ</a:t>
            </a:r>
            <a:r>
              <a:rPr lang="en-US" sz="1700" dirty="0"/>
              <a:t>m/h </a:t>
            </a:r>
            <a:r>
              <a:rPr lang="en-US" sz="1700" b="0" dirty="0"/>
              <a:t>of unknown origin: </a:t>
            </a:r>
          </a:p>
          <a:p>
            <a:pPr lvl="4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b="0" dirty="0"/>
              <a:t>even with </a:t>
            </a:r>
            <a:r>
              <a:rPr lang="en-US" sz="1700" dirty="0"/>
              <a:t>single bunches. </a:t>
            </a:r>
          </a:p>
          <a:p>
            <a:pPr lvl="4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brightness independent</a:t>
            </a:r>
            <a:r>
              <a:rPr lang="en-US" sz="1700" b="0" dirty="0"/>
              <a:t>.</a:t>
            </a:r>
          </a:p>
          <a:p>
            <a:pPr marL="366712" lvl="1" indent="0">
              <a:lnSpc>
                <a:spcPts val="1700"/>
              </a:lnSpc>
              <a:spcBef>
                <a:spcPts val="500"/>
              </a:spcBef>
              <a:buNone/>
            </a:pPr>
            <a:r>
              <a:rPr lang="en-US" sz="1800" b="0" u="sng" dirty="0"/>
              <a:t>Vertical plane:</a:t>
            </a:r>
          </a:p>
          <a:p>
            <a:pPr lvl="2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~0.1-0.3 </a:t>
            </a:r>
            <a:r>
              <a:rPr lang="el-GR" sz="1800" dirty="0"/>
              <a:t>μ</a:t>
            </a:r>
            <a:r>
              <a:rPr lang="en-US" sz="1800" dirty="0"/>
              <a:t>m/h </a:t>
            </a:r>
            <a:r>
              <a:rPr lang="en-US" sz="1800" b="0" dirty="0"/>
              <a:t>in addition to e-cloud (</a:t>
            </a:r>
            <a:r>
              <a:rPr lang="en-US" sz="1800" b="0" dirty="0">
                <a:solidFill>
                  <a:srgbClr val="0432FF"/>
                </a:solidFill>
              </a:rPr>
              <a:t>B1</a:t>
            </a:r>
            <a:r>
              <a:rPr lang="en-US" sz="1800" b="0" dirty="0"/>
              <a:t> &amp; </a:t>
            </a:r>
            <a:r>
              <a:rPr lang="en-US" sz="1800" b="0" dirty="0">
                <a:solidFill>
                  <a:srgbClr val="FF0000"/>
                </a:solidFill>
              </a:rPr>
              <a:t>B2</a:t>
            </a:r>
            <a:r>
              <a:rPr lang="en-US" sz="1800" b="0" dirty="0">
                <a:solidFill>
                  <a:srgbClr val="000000"/>
                </a:solidFill>
              </a:rPr>
              <a:t>)</a:t>
            </a:r>
            <a:r>
              <a:rPr lang="en-US" sz="1800" b="0" dirty="0"/>
              <a:t>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b="0" dirty="0"/>
              <a:t>Low vertical dispersion &amp; good coupling control </a:t>
            </a:r>
            <a:r>
              <a:rPr lang="en-US" sz="1700" b="0" dirty="0">
                <a:sym typeface="Wingdings" pitchFamily="2" charset="2"/>
              </a:rPr>
              <a:t> </a:t>
            </a:r>
            <a:r>
              <a:rPr lang="en-US" sz="1700" b="0" dirty="0"/>
              <a:t>small IBS contribution.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b="0" dirty="0"/>
              <a:t>Measurements suggest some brightness dependence </a:t>
            </a:r>
            <a:r>
              <a:rPr lang="en-US" sz="1700" b="0" dirty="0">
                <a:sym typeface="Wingdings" pitchFamily="2" charset="2"/>
              </a:rPr>
              <a:t> possibly underestimating</a:t>
            </a:r>
            <a:r>
              <a:rPr lang="en-US" sz="1700" b="0" dirty="0"/>
              <a:t> IBS or emittance exchange with horizontal in the modeling.</a:t>
            </a:r>
          </a:p>
          <a:p>
            <a:pPr lvl="3">
              <a:lnSpc>
                <a:spcPts val="17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Linear increase </a:t>
            </a:r>
            <a:r>
              <a:rPr lang="en-US" sz="1700" b="0" dirty="0"/>
              <a:t>of emittance over time.</a:t>
            </a:r>
          </a:p>
          <a:p>
            <a:pPr marL="366712" lvl="1" indent="0">
              <a:spcBef>
                <a:spcPts val="500"/>
              </a:spcBef>
              <a:buNone/>
            </a:pPr>
            <a:endParaRPr lang="en-US" sz="1800" dirty="0"/>
          </a:p>
          <a:p>
            <a:pPr marL="0" indent="0">
              <a:spcBef>
                <a:spcPts val="1500"/>
              </a:spcBef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3C6A58FB-4575-485A-6EA1-B72DFE496800}"/>
              </a:ext>
            </a:extLst>
          </p:cNvPr>
          <p:cNvSpPr txBox="1">
            <a:spLocks/>
          </p:cNvSpPr>
          <p:nvPr/>
        </p:nvSpPr>
        <p:spPr>
          <a:xfrm>
            <a:off x="2355307" y="2425410"/>
            <a:ext cx="7574505" cy="138666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en-CH" sz="2200" b="0" dirty="0">
              <a:solidFill>
                <a:srgbClr val="000000"/>
              </a:solidFill>
            </a:endParaRPr>
          </a:p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CH" sz="2200" b="0" dirty="0">
                <a:solidFill>
                  <a:srgbClr val="000000"/>
                </a:solidFill>
              </a:rPr>
              <a:t>Continue investigation of unexplained emittance growth.</a:t>
            </a: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SzTx/>
              <a:buFont typeface="Wingdings" pitchFamily="2" charset="2"/>
              <a:buChar char="Ø"/>
            </a:pPr>
            <a:r>
              <a:rPr kumimoji="0" lang="en-US" sz="2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Minimize time spent at injection.</a:t>
            </a: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3457F8-88F4-5D9F-4E9F-1918B637AFCB}"/>
              </a:ext>
            </a:extLst>
          </p:cNvPr>
          <p:cNvSpPr txBox="1"/>
          <p:nvPr/>
        </p:nvSpPr>
        <p:spPr>
          <a:xfrm>
            <a:off x="4959193" y="2464135"/>
            <a:ext cx="2273613" cy="3847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Follow-up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3DAF07-48B6-C94C-D5A4-8D35974924EE}"/>
              </a:ext>
            </a:extLst>
          </p:cNvPr>
          <p:cNvSpPr txBox="1"/>
          <p:nvPr/>
        </p:nvSpPr>
        <p:spPr>
          <a:xfrm>
            <a:off x="6298684" y="1228983"/>
            <a:ext cx="166414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IBS + 0.2 </a:t>
            </a:r>
            <a:r>
              <a:rPr lang="el-GR" sz="1400" b="1" dirty="0">
                <a:solidFill>
                  <a:srgbClr val="000000"/>
                </a:solidFill>
              </a:rPr>
              <a:t>μ</a:t>
            </a:r>
            <a:r>
              <a:rPr lang="en-US" sz="1400" b="1" dirty="0">
                <a:solidFill>
                  <a:srgbClr val="000000"/>
                </a:solidFill>
              </a:rPr>
              <a:t>m/h</a:t>
            </a:r>
            <a:endParaRPr lang="en-CH" sz="1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4272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Tails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17</a:t>
            </a:fld>
            <a:endParaRPr lang="en-CH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799" y="1417232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95249914-D5C6-FD11-B045-CCC7B7264FC9}"/>
              </a:ext>
            </a:extLst>
          </p:cNvPr>
          <p:cNvSpPr txBox="1">
            <a:spLocks/>
          </p:cNvSpPr>
          <p:nvPr/>
        </p:nvSpPr>
        <p:spPr>
          <a:xfrm>
            <a:off x="100799" y="562487"/>
            <a:ext cx="12091201" cy="4112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b="0" dirty="0"/>
              <a:t>Systematic profile monitoring in 2024: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From Fill 9912 (July), </a:t>
            </a:r>
            <a:r>
              <a:rPr lang="en-CH" sz="1900" dirty="0"/>
              <a:t>full-cycle bunch-by-bunch BSRT profile logging in NXCALS thanks to D. Butti</a:t>
            </a:r>
            <a:r>
              <a:rPr lang="en-CH" sz="1900" b="0" dirty="0"/>
              <a:t>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b="0" dirty="0"/>
              <a:t>Profiles at injection had </a:t>
            </a:r>
            <a:r>
              <a:rPr lang="en-CH" sz="2000" dirty="0"/>
              <a:t>heavily populated tails</a:t>
            </a:r>
            <a:r>
              <a:rPr lang="en-CH" sz="2000" b="0" dirty="0"/>
              <a:t>: q~1.4 at the start of 2024.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dirty="0">
                <a:solidFill>
                  <a:srgbClr val="FF0000"/>
                </a:solidFill>
              </a:rPr>
              <a:t>No significant tail reduction with the 1</a:t>
            </a:r>
            <a:r>
              <a:rPr lang="en-CH" sz="2000" baseline="30000" dirty="0">
                <a:solidFill>
                  <a:srgbClr val="FF0000"/>
                </a:solidFill>
              </a:rPr>
              <a:t>st</a:t>
            </a:r>
            <a:r>
              <a:rPr lang="en-CH" sz="2000" dirty="0">
                <a:solidFill>
                  <a:srgbClr val="FF0000"/>
                </a:solidFill>
              </a:rPr>
              <a:t> “low-tail” </a:t>
            </a:r>
            <a:r>
              <a:rPr lang="en-CH" sz="2000" b="0" dirty="0">
                <a:solidFill>
                  <a:srgbClr val="000000"/>
                </a:solidFill>
              </a:rPr>
              <a:t>BCMS variant </a:t>
            </a:r>
            <a:r>
              <a:rPr lang="en-CH" sz="2000" b="0" dirty="0"/>
              <a:t>(July).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dirty="0">
                <a:solidFill>
                  <a:srgbClr val="00B050"/>
                </a:solidFill>
              </a:rPr>
              <a:t>Tail reduction (q~1.2) at LHC injection &gt; Fill 10100</a:t>
            </a:r>
            <a:r>
              <a:rPr lang="en-CH" sz="2000" b="0" dirty="0">
                <a:solidFill>
                  <a:srgbClr val="00B050"/>
                </a:solidFill>
              </a:rPr>
              <a:t> </a:t>
            </a:r>
            <a:r>
              <a:rPr lang="en-CH" sz="2000" b="0" dirty="0"/>
              <a:t>(September), linked to injector tail improvement traced back to PS with unknown origin.</a:t>
            </a:r>
          </a:p>
          <a:p>
            <a:pPr hangingPunct="1"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000" b="0" dirty="0"/>
              <a:t>Profile evolution:</a:t>
            </a:r>
          </a:p>
          <a:p>
            <a:pPr lvl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Tend to </a:t>
            </a:r>
            <a:r>
              <a:rPr lang="en-CH" sz="1900" dirty="0"/>
              <a:t>converge to Gaussian over time</a:t>
            </a:r>
            <a:r>
              <a:rPr lang="en-CH" sz="1900" b="0" dirty="0"/>
              <a:t>, no mechanism of tail population during nominal operation.</a:t>
            </a:r>
          </a:p>
          <a:p>
            <a:pPr lvl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However, tail increase during LHC injection observed during specific MDs.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988BE3-C988-D00F-CFA5-396C7B1980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85" r="4975"/>
          <a:stretch/>
        </p:blipFill>
        <p:spPr>
          <a:xfrm>
            <a:off x="1444501" y="4163052"/>
            <a:ext cx="9286444" cy="24790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4D3B0D1-4C3D-E4B0-4A4B-00D8628850A3}"/>
              </a:ext>
            </a:extLst>
          </p:cNvPr>
          <p:cNvSpPr/>
          <p:nvPr/>
        </p:nvSpPr>
        <p:spPr>
          <a:xfrm>
            <a:off x="8292555" y="4761774"/>
            <a:ext cx="2438390" cy="1707594"/>
          </a:xfrm>
          <a:prstGeom prst="rect">
            <a:avLst/>
          </a:prstGeom>
          <a:solidFill>
            <a:srgbClr val="00B050">
              <a:alpha val="9804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99CF2B-79EF-72D6-7BA7-980B910B0E50}"/>
              </a:ext>
            </a:extLst>
          </p:cNvPr>
          <p:cNvSpPr txBox="1"/>
          <p:nvPr/>
        </p:nvSpPr>
        <p:spPr>
          <a:xfrm>
            <a:off x="8416319" y="4530942"/>
            <a:ext cx="1678345" cy="23083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10th of September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4F89A409-3FA0-7827-B056-C9AA94F1AEB8}"/>
              </a:ext>
            </a:extLst>
          </p:cNvPr>
          <p:cNvSpPr/>
          <p:nvPr/>
        </p:nvSpPr>
        <p:spPr>
          <a:xfrm rot="18223540" flipH="1">
            <a:off x="8253278" y="4920074"/>
            <a:ext cx="565740" cy="217718"/>
          </a:xfrm>
          <a:prstGeom prst="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32529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Tails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18</a:t>
            </a:fld>
            <a:endParaRPr lang="en-CH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799" y="1417232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95249914-D5C6-FD11-B045-CCC7B7264FC9}"/>
              </a:ext>
            </a:extLst>
          </p:cNvPr>
          <p:cNvSpPr txBox="1">
            <a:spLocks/>
          </p:cNvSpPr>
          <p:nvPr/>
        </p:nvSpPr>
        <p:spPr>
          <a:xfrm>
            <a:off x="100799" y="562487"/>
            <a:ext cx="12091201" cy="4112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b="0" dirty="0"/>
              <a:t>Systematic profile monitoring in 2024: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From Fill 9912 (July), </a:t>
            </a:r>
            <a:r>
              <a:rPr lang="en-CH" sz="1900" dirty="0"/>
              <a:t>full-cycle bunch-by-bunch BSRT profile logging in NXCALS thanks to D. Butti</a:t>
            </a:r>
            <a:r>
              <a:rPr lang="en-CH" sz="1900" b="0" dirty="0"/>
              <a:t>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b="0" dirty="0"/>
              <a:t>Profiles at injection had </a:t>
            </a:r>
            <a:r>
              <a:rPr lang="en-CH" sz="2000" dirty="0"/>
              <a:t>heavily populated tails</a:t>
            </a:r>
            <a:r>
              <a:rPr lang="en-CH" sz="2000" b="0" dirty="0"/>
              <a:t>: q~1.4 at the start of 2024.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dirty="0">
                <a:solidFill>
                  <a:srgbClr val="FF0000"/>
                </a:solidFill>
              </a:rPr>
              <a:t>No significant tail reduction with the 1</a:t>
            </a:r>
            <a:r>
              <a:rPr lang="en-CH" sz="2000" baseline="30000" dirty="0">
                <a:solidFill>
                  <a:srgbClr val="FF0000"/>
                </a:solidFill>
              </a:rPr>
              <a:t>st</a:t>
            </a:r>
            <a:r>
              <a:rPr lang="en-CH" sz="2000" dirty="0">
                <a:solidFill>
                  <a:srgbClr val="FF0000"/>
                </a:solidFill>
              </a:rPr>
              <a:t> “low-tail” </a:t>
            </a:r>
            <a:r>
              <a:rPr lang="en-CH" sz="2000" b="0" dirty="0">
                <a:solidFill>
                  <a:srgbClr val="FF0000"/>
                </a:solidFill>
              </a:rPr>
              <a:t>BCMS variant (July).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dirty="0">
                <a:solidFill>
                  <a:srgbClr val="00B050"/>
                </a:solidFill>
              </a:rPr>
              <a:t>Tail reduction (q~1.2) at LHC injection &gt; Fill 10100</a:t>
            </a:r>
            <a:r>
              <a:rPr lang="en-CH" sz="2000" b="0" dirty="0">
                <a:solidFill>
                  <a:srgbClr val="00B050"/>
                </a:solidFill>
              </a:rPr>
              <a:t> </a:t>
            </a:r>
            <a:r>
              <a:rPr lang="en-CH" sz="2000" b="0" dirty="0"/>
              <a:t>(September), linked to injector tail improvement traced back to PS with unknown origin.</a:t>
            </a:r>
          </a:p>
          <a:p>
            <a:pPr hangingPunct="1"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000" b="0" dirty="0"/>
              <a:t>Profile evolution:</a:t>
            </a:r>
          </a:p>
          <a:p>
            <a:pPr lvl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Tend to </a:t>
            </a:r>
            <a:r>
              <a:rPr lang="en-CH" sz="1900" dirty="0"/>
              <a:t>converge to Gaussian over time</a:t>
            </a:r>
            <a:r>
              <a:rPr lang="en-CH" sz="1900" b="0" dirty="0"/>
              <a:t>, no mechanism of tail population during nominal operation.</a:t>
            </a:r>
          </a:p>
          <a:p>
            <a:pPr lvl="1" hangingPunct="1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However, tail increase during LHC injection observed during specific MDs.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988BE3-C988-D00F-CFA5-396C7B1980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85" r="4975"/>
          <a:stretch/>
        </p:blipFill>
        <p:spPr>
          <a:xfrm>
            <a:off x="1444501" y="4163052"/>
            <a:ext cx="9286444" cy="24790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4D3B0D1-4C3D-E4B0-4A4B-00D8628850A3}"/>
              </a:ext>
            </a:extLst>
          </p:cNvPr>
          <p:cNvSpPr/>
          <p:nvPr/>
        </p:nvSpPr>
        <p:spPr>
          <a:xfrm>
            <a:off x="8292555" y="4761774"/>
            <a:ext cx="2438390" cy="1707594"/>
          </a:xfrm>
          <a:prstGeom prst="rect">
            <a:avLst/>
          </a:prstGeom>
          <a:solidFill>
            <a:srgbClr val="00B050">
              <a:alpha val="9804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E76101F-2571-A6B8-8EAA-D7534F09098B}"/>
              </a:ext>
            </a:extLst>
          </p:cNvPr>
          <p:cNvSpPr txBox="1">
            <a:spLocks/>
          </p:cNvSpPr>
          <p:nvPr/>
        </p:nvSpPr>
        <p:spPr>
          <a:xfrm>
            <a:off x="1205312" y="1797598"/>
            <a:ext cx="9781376" cy="296417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CH" sz="2200" b="0" dirty="0">
                <a:solidFill>
                  <a:srgbClr val="000000"/>
                </a:solidFill>
              </a:rPr>
              <a:t>Further improvements on ”l</a:t>
            </a:r>
            <a:r>
              <a:rPr kumimoji="0" lang="en-CH" sz="2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ow-tail” BCMS.</a:t>
            </a:r>
          </a:p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sz="2200" b="0" dirty="0">
                <a:solidFill>
                  <a:srgbClr val="000000"/>
                </a:solidFill>
              </a:rPr>
              <a:t>Continue s</a:t>
            </a:r>
            <a:r>
              <a:rPr kumimoji="0" lang="en-US" sz="2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ystematic BSRT profile logging &amp; monitoring during whole LHC cycle</a:t>
            </a:r>
            <a:r>
              <a:rPr lang="en-US" sz="2200" b="0" dirty="0">
                <a:solidFill>
                  <a:srgbClr val="000000"/>
                </a:solidFill>
              </a:rPr>
              <a:t> to: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Monitor quality of injected profiles &amp; detect changes.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000000"/>
                </a:solidFill>
              </a:rPr>
              <a:t>Correlate with loss or gain of LHC performance.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7267D6-E664-1311-CF64-56ECA8DBD328}"/>
              </a:ext>
            </a:extLst>
          </p:cNvPr>
          <p:cNvSpPr txBox="1"/>
          <p:nvPr/>
        </p:nvSpPr>
        <p:spPr>
          <a:xfrm>
            <a:off x="4950916" y="1846398"/>
            <a:ext cx="2273613" cy="3847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Follow-up</a:t>
            </a:r>
          </a:p>
        </p:txBody>
      </p:sp>
    </p:spTree>
    <p:extLst>
      <p:ext uri="{BB962C8B-B14F-4D97-AF65-F5344CB8AC3E}">
        <p14:creationId xmlns:p14="http://schemas.microsoft.com/office/powerpoint/2010/main" val="164195863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Debunched beam at injection &amp; losses during ramp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19</a:t>
            </a:fld>
            <a:endParaRPr lang="en-CH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799" y="1417232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826C1C-F26E-4CC2-E093-2B2E5B154323}"/>
              </a:ext>
            </a:extLst>
          </p:cNvPr>
          <p:cNvSpPr txBox="1"/>
          <p:nvPr/>
        </p:nvSpPr>
        <p:spPr>
          <a:xfrm>
            <a:off x="287336" y="719594"/>
            <a:ext cx="4894264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600" b="1" dirty="0"/>
              <a:t>H. Timko, B. Karlsen-Baeck, M. Zampetakis, HL-WP5 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6FE24DB-5A4F-5BFD-4366-CFE28EE4C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800" y="1205964"/>
            <a:ext cx="5798760" cy="5400721"/>
          </a:xfrm>
        </p:spPr>
        <p:txBody>
          <a:bodyPr>
            <a:noAutofit/>
          </a:bodyPr>
          <a:lstStyle/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IR3 high losses at start of Ramp, reaching warning levels on BLMs &amp; causing 3 dumps.</a:t>
            </a:r>
          </a:p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Strong correlation between </a:t>
            </a:r>
            <a:r>
              <a:rPr lang="en-CH" sz="2000" dirty="0">
                <a:solidFill>
                  <a:srgbClr val="FF0000"/>
                </a:solidFill>
              </a:rPr>
              <a:t>IR3 losses and debunched beam</a:t>
            </a:r>
            <a:r>
              <a:rPr lang="en-CH" sz="2000" dirty="0"/>
              <a:t> </a:t>
            </a:r>
            <a:r>
              <a:rPr lang="en-CH" sz="2000" b="0" dirty="0"/>
              <a:t>(~up to 50 nominal bunches).</a:t>
            </a:r>
          </a:p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Correlation of debunched beam with:</a:t>
            </a:r>
          </a:p>
          <a:p>
            <a:pPr lvl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B</a:t>
            </a:r>
            <a:r>
              <a:rPr lang="en-CH" sz="1800" dirty="0"/>
              <a:t>rightness.</a:t>
            </a:r>
          </a:p>
          <a:p>
            <a:pPr lvl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800" dirty="0"/>
              <a:t>Time spent at injection.</a:t>
            </a:r>
          </a:p>
          <a:p>
            <a:pPr marL="366712" lvl="1" indent="0">
              <a:lnSpc>
                <a:spcPts val="1800"/>
              </a:lnSpc>
              <a:spcBef>
                <a:spcPts val="1000"/>
              </a:spcBef>
              <a:buNone/>
            </a:pPr>
            <a:r>
              <a:rPr lang="en-CH" sz="2000" b="0" dirty="0"/>
              <a:t>possibly indicating </a:t>
            </a:r>
            <a:r>
              <a:rPr lang="en-CH" sz="2000" dirty="0"/>
              <a:t>IBS related mechanism</a:t>
            </a:r>
            <a:r>
              <a:rPr lang="en-CH" sz="2000" b="0" dirty="0"/>
              <a:t>. </a:t>
            </a:r>
          </a:p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dirty="0"/>
              <a:t>More critical for BCMS </a:t>
            </a:r>
            <a:r>
              <a:rPr lang="en-CH" sz="2000" b="0" dirty="0"/>
              <a:t>compared to standard due to higher brightness.</a:t>
            </a:r>
          </a:p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Mitigations:</a:t>
            </a:r>
          </a:p>
          <a:p>
            <a:pPr lvl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Clearly demonstrated by RF that </a:t>
            </a:r>
            <a:r>
              <a:rPr lang="en-CH" sz="1900" dirty="0"/>
              <a:t>increase of RF voltage</a:t>
            </a:r>
            <a:r>
              <a:rPr lang="en-CH" sz="1900" b="0" dirty="0"/>
              <a:t> is beneficial (talk by B. Karlsen-Baeck).</a:t>
            </a:r>
          </a:p>
          <a:p>
            <a:pPr lvl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Increase of </a:t>
            </a:r>
            <a:r>
              <a:rPr lang="en-CH" sz="1900" dirty="0"/>
              <a:t>BLM thresholds </a:t>
            </a:r>
            <a:r>
              <a:rPr lang="en-CH" sz="1900" b="0" dirty="0"/>
              <a:t>(talk by </a:t>
            </a:r>
            <a:r>
              <a:rPr lang="en-CH" sz="1900" b="0" dirty="0">
                <a:hlinkClick r:id="rId3"/>
              </a:rPr>
              <a:t>S. Morales</a:t>
            </a:r>
            <a:r>
              <a:rPr lang="en-CH" sz="1900" b="0" dirty="0"/>
              <a:t>).</a:t>
            </a:r>
          </a:p>
          <a:p>
            <a:pPr>
              <a:lnSpc>
                <a:spcPts val="1800"/>
              </a:lnSpc>
              <a:buFont typeface="Arial" panose="020B0604020202020204" pitchFamily="34" charset="0"/>
              <a:buChar char="•"/>
            </a:pPr>
            <a:endParaRPr lang="en-CH" sz="2000" b="0" dirty="0"/>
          </a:p>
          <a:p>
            <a:pPr marL="366712" lvl="1" indent="0">
              <a:lnSpc>
                <a:spcPts val="1800"/>
              </a:lnSpc>
              <a:buNone/>
            </a:pPr>
            <a:endParaRPr lang="en-CH" sz="2000" dirty="0"/>
          </a:p>
          <a:p>
            <a:pPr lvl="1">
              <a:lnSpc>
                <a:spcPts val="1800"/>
              </a:lnSpc>
            </a:pPr>
            <a:endParaRPr lang="en-CH" sz="2000" dirty="0"/>
          </a:p>
          <a:p>
            <a:pPr lvl="1">
              <a:lnSpc>
                <a:spcPts val="1800"/>
              </a:lnSpc>
            </a:pPr>
            <a:endParaRPr lang="en-CH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3D5A40-6943-0B03-91EB-7A16014C40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153" y="1314740"/>
            <a:ext cx="3863543" cy="26852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78EDC3-42CC-447B-09A9-601A580E22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8" r="1" b="50092"/>
          <a:stretch/>
        </p:blipFill>
        <p:spPr>
          <a:xfrm>
            <a:off x="5644285" y="4501755"/>
            <a:ext cx="6140515" cy="15043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5A861CC-AC82-7E4B-8885-E70CDAA17A64}"/>
              </a:ext>
            </a:extLst>
          </p:cNvPr>
          <p:cNvSpPr txBox="1"/>
          <p:nvPr/>
        </p:nvSpPr>
        <p:spPr>
          <a:xfrm>
            <a:off x="7671119" y="4085588"/>
            <a:ext cx="2188158" cy="277444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200" b="1" dirty="0"/>
              <a:t>Debunched beam in 2024 fills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1DB8AFC-2073-9DC9-C99C-65A3A58E1F56}"/>
              </a:ext>
            </a:extLst>
          </p:cNvPr>
          <p:cNvSpPr txBox="1"/>
          <p:nvPr/>
        </p:nvSpPr>
        <p:spPr>
          <a:xfrm>
            <a:off x="7671119" y="968379"/>
            <a:ext cx="2164508" cy="27699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200" b="1" dirty="0"/>
              <a:t>Debunched beam vs IR3 losses</a:t>
            </a:r>
          </a:p>
        </p:txBody>
      </p:sp>
    </p:spTree>
    <p:extLst>
      <p:ext uri="{BB962C8B-B14F-4D97-AF65-F5344CB8AC3E}">
        <p14:creationId xmlns:p14="http://schemas.microsoft.com/office/powerpoint/2010/main" val="3830572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916225-D18C-1A10-DFD2-0961A8192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Motivation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4BABB1-CB64-7EA4-3AF5-C6F56DE4F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5687" y="1055913"/>
            <a:ext cx="11764018" cy="5184465"/>
          </a:xfrm>
        </p:spPr>
        <p:txBody>
          <a:bodyPr>
            <a:normAutofit/>
          </a:bodyPr>
          <a:lstStyle/>
          <a:p>
            <a:pPr>
              <a:lnSpc>
                <a:spcPts val="23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CH" sz="2500" b="0" dirty="0"/>
              <a:t>Main indicators of beam quality:</a:t>
            </a:r>
          </a:p>
          <a:p>
            <a:pPr lvl="1">
              <a:lnSpc>
                <a:spcPts val="2300"/>
              </a:lnSpc>
              <a:spcBef>
                <a:spcPts val="1500"/>
              </a:spcBef>
              <a:buFont typeface="Wingdings" pitchFamily="2" charset="2"/>
              <a:buChar char="Ø"/>
            </a:pPr>
            <a:r>
              <a:rPr lang="en-CH" sz="2400" b="0" dirty="0">
                <a:solidFill>
                  <a:schemeClr val="accent5"/>
                </a:solidFill>
              </a:rPr>
              <a:t>Emittance</a:t>
            </a:r>
            <a:r>
              <a:rPr lang="en-CH" sz="2400" b="0" dirty="0">
                <a:solidFill>
                  <a:srgbClr val="000000"/>
                </a:solidFill>
              </a:rPr>
              <a:t>: avoiding emittance growth</a:t>
            </a:r>
          </a:p>
          <a:p>
            <a:pPr lvl="1">
              <a:lnSpc>
                <a:spcPts val="2300"/>
              </a:lnSpc>
              <a:spcBef>
                <a:spcPts val="1500"/>
              </a:spcBef>
              <a:buFont typeface="Wingdings" pitchFamily="2" charset="2"/>
              <a:buChar char="Ø"/>
            </a:pPr>
            <a:r>
              <a:rPr lang="en-CH" sz="2400" b="0" dirty="0">
                <a:solidFill>
                  <a:schemeClr val="accent3"/>
                </a:solidFill>
              </a:rPr>
              <a:t>Intensity</a:t>
            </a:r>
            <a:r>
              <a:rPr lang="en-CH" sz="2400" b="0" dirty="0">
                <a:solidFill>
                  <a:srgbClr val="000000"/>
                </a:solidFill>
              </a:rPr>
              <a:t>: minimizing losses &amp; preventing beam dumps</a:t>
            </a:r>
          </a:p>
          <a:p>
            <a:pPr lvl="1">
              <a:lnSpc>
                <a:spcPts val="2300"/>
              </a:lnSpc>
              <a:spcBef>
                <a:spcPts val="1500"/>
              </a:spcBef>
              <a:buFont typeface="Wingdings" pitchFamily="2" charset="2"/>
              <a:buChar char="Ø"/>
            </a:pPr>
            <a:r>
              <a:rPr lang="en-CH" sz="24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Tail population</a:t>
            </a:r>
            <a:r>
              <a:rPr lang="en-CH" sz="2400" b="0" dirty="0">
                <a:solidFill>
                  <a:srgbClr val="000000"/>
                </a:solidFill>
              </a:rPr>
              <a:t>: preserving tails &amp; avoiding tail increase</a:t>
            </a:r>
          </a:p>
          <a:p>
            <a:pPr marL="366712" lvl="1" indent="0">
              <a:lnSpc>
                <a:spcPts val="2300"/>
              </a:lnSpc>
              <a:spcBef>
                <a:spcPts val="1500"/>
              </a:spcBef>
              <a:buNone/>
            </a:pPr>
            <a:r>
              <a:rPr lang="en-CH" sz="2400" b="0" dirty="0"/>
              <a:t>from the injectors to the LHC.</a:t>
            </a:r>
          </a:p>
          <a:p>
            <a:pPr marL="380206">
              <a:lnSpc>
                <a:spcPts val="23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CH" sz="2500" b="0" dirty="0"/>
              <a:t>Degradation starts already in the injectors and continues throughout the LHC. </a:t>
            </a:r>
          </a:p>
          <a:p>
            <a:pPr marL="380206">
              <a:lnSpc>
                <a:spcPts val="23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CH" sz="2500" b="0" dirty="0"/>
              <a:t>Goal </a:t>
            </a:r>
            <a:r>
              <a:rPr lang="en-GB" sz="2500" b="0" dirty="0"/>
              <a:t>is to:</a:t>
            </a:r>
          </a:p>
          <a:p>
            <a:pPr lvl="1">
              <a:lnSpc>
                <a:spcPts val="2300"/>
              </a:lnSpc>
              <a:spcBef>
                <a:spcPts val="1000"/>
              </a:spcBef>
            </a:pPr>
            <a:r>
              <a:rPr lang="en-CH" sz="2400" dirty="0"/>
              <a:t>Identify</a:t>
            </a:r>
            <a:r>
              <a:rPr lang="en-CH" sz="2400" b="0" dirty="0"/>
              <a:t> where the degradation occurs.</a:t>
            </a:r>
          </a:p>
          <a:p>
            <a:pPr lvl="1">
              <a:lnSpc>
                <a:spcPts val="2300"/>
              </a:lnSpc>
              <a:spcBef>
                <a:spcPts val="1000"/>
              </a:spcBef>
            </a:pPr>
            <a:r>
              <a:rPr lang="en-CH" sz="2400" dirty="0"/>
              <a:t>Understand</a:t>
            </a:r>
            <a:r>
              <a:rPr lang="en-CH" sz="2400" b="0" dirty="0"/>
              <a:t> the cause.</a:t>
            </a:r>
          </a:p>
          <a:p>
            <a:pPr lvl="1">
              <a:lnSpc>
                <a:spcPts val="2300"/>
              </a:lnSpc>
              <a:spcBef>
                <a:spcPts val="1000"/>
              </a:spcBef>
            </a:pPr>
            <a:r>
              <a:rPr lang="en-CH" sz="2400" dirty="0"/>
              <a:t>Evaluate the impact </a:t>
            </a:r>
            <a:r>
              <a:rPr lang="en-CH" sz="2400" b="0" dirty="0"/>
              <a:t>on LHC performance &amp; define priorities.</a:t>
            </a:r>
          </a:p>
          <a:p>
            <a:pPr lvl="1">
              <a:lnSpc>
                <a:spcPts val="2300"/>
              </a:lnSpc>
              <a:spcBef>
                <a:spcPts val="1000"/>
              </a:spcBef>
            </a:pPr>
            <a:r>
              <a:rPr lang="en-CH" sz="2400" b="0" dirty="0"/>
              <a:t>Provide </a:t>
            </a:r>
            <a:r>
              <a:rPr lang="en-CH" sz="2400" dirty="0"/>
              <a:t>recommendations</a:t>
            </a:r>
            <a:r>
              <a:rPr lang="en-CH" sz="2400" b="0" dirty="0"/>
              <a:t> to optimize performance for next year &amp; next runs.</a:t>
            </a:r>
          </a:p>
          <a:p>
            <a:pPr>
              <a:lnSpc>
                <a:spcPts val="2300"/>
              </a:lnSpc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A0445-01B0-5CF0-910B-AA62F3E53BC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373174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E97C8BD1-B650-ED33-5BA2-5C996EEB40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153" y="1314740"/>
            <a:ext cx="3863543" cy="268523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9EF1400-CDC5-029C-EB96-55BCDEFEFA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8" r="1" b="50092"/>
          <a:stretch/>
        </p:blipFill>
        <p:spPr>
          <a:xfrm>
            <a:off x="5644285" y="4501755"/>
            <a:ext cx="6140515" cy="150436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800DB78-973F-3D77-465B-5E8F60715813}"/>
              </a:ext>
            </a:extLst>
          </p:cNvPr>
          <p:cNvSpPr txBox="1"/>
          <p:nvPr/>
        </p:nvSpPr>
        <p:spPr>
          <a:xfrm>
            <a:off x="7671119" y="4085588"/>
            <a:ext cx="2188158" cy="277444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200" b="1" dirty="0"/>
              <a:t>Debunched beam in 2024 fills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5B1928-225E-900E-C110-D875CF924E55}"/>
              </a:ext>
            </a:extLst>
          </p:cNvPr>
          <p:cNvSpPr txBox="1"/>
          <p:nvPr/>
        </p:nvSpPr>
        <p:spPr>
          <a:xfrm>
            <a:off x="7671119" y="968379"/>
            <a:ext cx="2164508" cy="27699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200" b="1" dirty="0"/>
              <a:t>Debunched beam vs IR3 losses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Debunched beam at injection &amp; losses during ramp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20</a:t>
            </a:fld>
            <a:endParaRPr lang="en-CH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799" y="1417232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6FE24DB-5A4F-5BFD-4366-CFE28EE4C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800" y="1205964"/>
            <a:ext cx="5798760" cy="5400721"/>
          </a:xfrm>
        </p:spPr>
        <p:txBody>
          <a:bodyPr>
            <a:noAutofit/>
          </a:bodyPr>
          <a:lstStyle/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IR3 high losses at start of Ramp, reaching warning levels on BLMs &amp; causing 3 dumps.</a:t>
            </a:r>
          </a:p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Strong correlation between </a:t>
            </a:r>
            <a:r>
              <a:rPr lang="en-CH" sz="2000" dirty="0">
                <a:solidFill>
                  <a:srgbClr val="FF0000"/>
                </a:solidFill>
              </a:rPr>
              <a:t>IR3 losses and debunched beam</a:t>
            </a:r>
            <a:r>
              <a:rPr lang="en-CH" sz="2000" dirty="0"/>
              <a:t> </a:t>
            </a:r>
            <a:r>
              <a:rPr lang="en-CH" sz="2000" b="0" dirty="0"/>
              <a:t>(~up to 50 nominal bunches).</a:t>
            </a:r>
          </a:p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Correlation of debunched beam with:</a:t>
            </a:r>
          </a:p>
          <a:p>
            <a:pPr lvl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B</a:t>
            </a:r>
            <a:r>
              <a:rPr lang="en-CH" sz="1800" dirty="0"/>
              <a:t>rightness.</a:t>
            </a:r>
          </a:p>
          <a:p>
            <a:pPr lvl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800" dirty="0"/>
              <a:t>Time spent at injection.</a:t>
            </a:r>
          </a:p>
          <a:p>
            <a:pPr marL="366712" lvl="1" indent="0">
              <a:lnSpc>
                <a:spcPts val="1800"/>
              </a:lnSpc>
              <a:spcBef>
                <a:spcPts val="1000"/>
              </a:spcBef>
              <a:buNone/>
            </a:pPr>
            <a:r>
              <a:rPr lang="en-CH" sz="2000" b="0" dirty="0"/>
              <a:t>possibly indicating </a:t>
            </a:r>
            <a:r>
              <a:rPr lang="en-CH" sz="2000" dirty="0"/>
              <a:t>IBS related mechanism</a:t>
            </a:r>
            <a:r>
              <a:rPr lang="en-CH" sz="2000" b="0" dirty="0"/>
              <a:t>. </a:t>
            </a:r>
          </a:p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dirty="0"/>
              <a:t>More critical for BCMS </a:t>
            </a:r>
            <a:r>
              <a:rPr lang="en-CH" sz="2000" b="0" dirty="0"/>
              <a:t>compared to standard due to higher brightness.</a:t>
            </a:r>
          </a:p>
          <a:p>
            <a:pPr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Mitigations:</a:t>
            </a:r>
          </a:p>
          <a:p>
            <a:pPr lvl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Clearly demonstrated by RF that </a:t>
            </a:r>
            <a:r>
              <a:rPr lang="en-CH" sz="1900" dirty="0"/>
              <a:t>increase of RF voltage</a:t>
            </a:r>
            <a:r>
              <a:rPr lang="en-CH" sz="1900" b="0" dirty="0"/>
              <a:t> is beneficial (talk by B. Karlsen-Baeck).</a:t>
            </a:r>
          </a:p>
          <a:p>
            <a:pPr lvl="1">
              <a:lnSpc>
                <a:spcPts val="18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Increase of </a:t>
            </a:r>
            <a:r>
              <a:rPr lang="en-CH" sz="1900" dirty="0"/>
              <a:t>BLM thresholds </a:t>
            </a:r>
            <a:r>
              <a:rPr lang="en-CH" sz="1900" b="0" dirty="0"/>
              <a:t>(talk by </a:t>
            </a:r>
            <a:r>
              <a:rPr lang="en-CH" sz="1900" b="0" dirty="0">
                <a:hlinkClick r:id="rId5"/>
              </a:rPr>
              <a:t>S. Morales</a:t>
            </a:r>
            <a:r>
              <a:rPr lang="en-CH" sz="1900" b="0" dirty="0"/>
              <a:t>).</a:t>
            </a:r>
          </a:p>
          <a:p>
            <a:pPr>
              <a:lnSpc>
                <a:spcPts val="1800"/>
              </a:lnSpc>
              <a:buFont typeface="Arial" panose="020B0604020202020204" pitchFamily="34" charset="0"/>
              <a:buChar char="•"/>
            </a:pPr>
            <a:endParaRPr lang="en-CH" sz="2000" b="0" dirty="0"/>
          </a:p>
          <a:p>
            <a:pPr marL="366712" lvl="1" indent="0">
              <a:lnSpc>
                <a:spcPts val="1800"/>
              </a:lnSpc>
              <a:buNone/>
            </a:pPr>
            <a:endParaRPr lang="en-CH" sz="2000" dirty="0"/>
          </a:p>
          <a:p>
            <a:pPr lvl="1">
              <a:lnSpc>
                <a:spcPts val="1800"/>
              </a:lnSpc>
            </a:pPr>
            <a:endParaRPr lang="en-CH" sz="2000" dirty="0"/>
          </a:p>
          <a:p>
            <a:pPr lvl="1">
              <a:lnSpc>
                <a:spcPts val="1800"/>
              </a:lnSpc>
            </a:pPr>
            <a:endParaRPr lang="en-CH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A861CC-AC82-7E4B-8885-E70CDAA17A64}"/>
              </a:ext>
            </a:extLst>
          </p:cNvPr>
          <p:cNvSpPr txBox="1"/>
          <p:nvPr/>
        </p:nvSpPr>
        <p:spPr>
          <a:xfrm>
            <a:off x="8423003" y="3524486"/>
            <a:ext cx="2188158" cy="277444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200" b="1" dirty="0"/>
              <a:t>Debunched beam in 2024 fills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B327538-E8FC-1F7A-8658-1414E6DFE0E2}"/>
              </a:ext>
            </a:extLst>
          </p:cNvPr>
          <p:cNvSpPr txBox="1">
            <a:spLocks/>
          </p:cNvSpPr>
          <p:nvPr/>
        </p:nvSpPr>
        <p:spPr>
          <a:xfrm>
            <a:off x="1631668" y="2212669"/>
            <a:ext cx="8979493" cy="171187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CH" sz="2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CH" sz="2200" b="0" dirty="0">
                <a:solidFill>
                  <a:srgbClr val="000000"/>
                </a:solidFill>
              </a:rPr>
              <a:t>Investigate possibility to increase RF voltage (see talk by B. Karlsen-Baeck) &amp; review BLM thresholds.</a:t>
            </a: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Arial"/>
            </a:endParaRPr>
          </a:p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2200" b="0" dirty="0">
                <a:solidFill>
                  <a:srgbClr val="000000"/>
                </a:solidFill>
              </a:rPr>
              <a:t>Minimize time spent at injection.</a:t>
            </a: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3592E8-BFBC-E5F8-2625-334F10DDC0D5}"/>
              </a:ext>
            </a:extLst>
          </p:cNvPr>
          <p:cNvSpPr txBox="1"/>
          <p:nvPr/>
        </p:nvSpPr>
        <p:spPr>
          <a:xfrm>
            <a:off x="287336" y="719594"/>
            <a:ext cx="4894264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600" b="1" dirty="0"/>
              <a:t>H. Timko, B. Karlsen-Baeck, M. Zampetakis, HL-WP5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1FD0D9-96DB-BAD2-0DF5-98E041296E13}"/>
              </a:ext>
            </a:extLst>
          </p:cNvPr>
          <p:cNvSpPr txBox="1"/>
          <p:nvPr/>
        </p:nvSpPr>
        <p:spPr>
          <a:xfrm>
            <a:off x="4984608" y="2246457"/>
            <a:ext cx="2273613" cy="3847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Follow-up</a:t>
            </a:r>
          </a:p>
        </p:txBody>
      </p:sp>
    </p:spTree>
    <p:extLst>
      <p:ext uri="{BB962C8B-B14F-4D97-AF65-F5344CB8AC3E}">
        <p14:creationId xmlns:p14="http://schemas.microsoft.com/office/powerpoint/2010/main" val="7518234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87" y="106892"/>
            <a:ext cx="11376026" cy="1065744"/>
          </a:xfrm>
        </p:spPr>
        <p:txBody>
          <a:bodyPr/>
          <a:lstStyle/>
          <a:p>
            <a:r>
              <a:rPr lang="en-CH" dirty="0"/>
              <a:t>Power supply ripple at the end of ramp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21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048ED3-EBDA-65D1-F98F-85F595B0D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140" y="3543152"/>
            <a:ext cx="4445826" cy="32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07A387-985E-EF43-7619-8E2CFDC42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950" y="3543152"/>
            <a:ext cx="4445826" cy="324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B4676F4F-50E9-5DCD-879D-23FB58EB92AC}"/>
              </a:ext>
            </a:extLst>
          </p:cNvPr>
          <p:cNvSpPr txBox="1">
            <a:spLocks/>
          </p:cNvSpPr>
          <p:nvPr/>
        </p:nvSpPr>
        <p:spPr>
          <a:xfrm>
            <a:off x="338925" y="777841"/>
            <a:ext cx="11853075" cy="3937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50 Hz power supply ripple constantly present throughout LHC cycle, real dipolar beam excitation.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Origin of high-frequency 8 kHz cluster is</a:t>
            </a:r>
            <a:r>
              <a:rPr lang="en-CH" sz="2200" dirty="0">
                <a:solidFill>
                  <a:srgbClr val="FFC000"/>
                </a:solidFill>
              </a:rPr>
              <a:t> </a:t>
            </a:r>
            <a:r>
              <a:rPr lang="en-CH" sz="2200" dirty="0">
                <a:solidFill>
                  <a:srgbClr val="FF0000"/>
                </a:solidFill>
              </a:rPr>
              <a:t>not understood</a:t>
            </a:r>
            <a:r>
              <a:rPr lang="en-CH" sz="2200" b="0" dirty="0"/>
              <a:t>: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Clear </a:t>
            </a:r>
            <a:r>
              <a:rPr lang="en-CH" sz="2000" dirty="0"/>
              <a:t>amplitude increase at the end of the ramp </a:t>
            </a:r>
            <a:r>
              <a:rPr lang="en-CH" sz="2000" b="0" dirty="0"/>
              <a:t>when reaching 6.8 TeV. 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Sensitivity to tune trims consistent with dipolar excitations.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Significantly attenuated amplitude during p-p ref Run (2.68 TeV).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Impact on performance is unclear, reproducible fill-by-fill.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endParaRPr lang="en-CH" sz="2000" b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0F31B0-BCA7-7D1F-6D64-2280E9C8BB52}"/>
              </a:ext>
            </a:extLst>
          </p:cNvPr>
          <p:cNvSpPr txBox="1"/>
          <p:nvPr/>
        </p:nvSpPr>
        <p:spPr>
          <a:xfrm>
            <a:off x="1419034" y="3543152"/>
            <a:ext cx="1058927" cy="27699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200" b="1" dirty="0"/>
              <a:t>Nominal fill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58EB2A-D119-09F7-0D11-DB74D775BDB1}"/>
              </a:ext>
            </a:extLst>
          </p:cNvPr>
          <p:cNvSpPr txBox="1"/>
          <p:nvPr/>
        </p:nvSpPr>
        <p:spPr>
          <a:xfrm>
            <a:off x="6327140" y="3543152"/>
            <a:ext cx="1058927" cy="27699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b="1" dirty="0"/>
              <a:t>p</a:t>
            </a:r>
            <a:r>
              <a:rPr lang="en-CH" sz="1200" b="1" dirty="0"/>
              <a:t>-p ref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BAF8E0-CBA2-799A-58A7-FA659BE164E6}"/>
              </a:ext>
            </a:extLst>
          </p:cNvPr>
          <p:cNvSpPr txBox="1"/>
          <p:nvPr/>
        </p:nvSpPr>
        <p:spPr>
          <a:xfrm>
            <a:off x="9605406" y="3636907"/>
            <a:ext cx="2045928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500" b="1" dirty="0"/>
              <a:t>A. Valeri Radoslavova</a:t>
            </a:r>
          </a:p>
        </p:txBody>
      </p:sp>
    </p:spTree>
    <p:extLst>
      <p:ext uri="{BB962C8B-B14F-4D97-AF65-F5344CB8AC3E}">
        <p14:creationId xmlns:p14="http://schemas.microsoft.com/office/powerpoint/2010/main" val="3037631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87" y="106892"/>
            <a:ext cx="11376026" cy="1065744"/>
          </a:xfrm>
        </p:spPr>
        <p:txBody>
          <a:bodyPr/>
          <a:lstStyle/>
          <a:p>
            <a:r>
              <a:rPr lang="en-CH" dirty="0"/>
              <a:t>Power supply ripple at the end of ramp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22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048ED3-EBDA-65D1-F98F-85F595B0D3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140" y="3543152"/>
            <a:ext cx="4445826" cy="32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07A387-985E-EF43-7619-8E2CFDC42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950" y="3543152"/>
            <a:ext cx="4445826" cy="324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B4676F4F-50E9-5DCD-879D-23FB58EB92AC}"/>
              </a:ext>
            </a:extLst>
          </p:cNvPr>
          <p:cNvSpPr txBox="1">
            <a:spLocks/>
          </p:cNvSpPr>
          <p:nvPr/>
        </p:nvSpPr>
        <p:spPr>
          <a:xfrm>
            <a:off x="338925" y="777841"/>
            <a:ext cx="11853075" cy="3937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50 Hz power supply ripple constantly present throughout LHC cycle, real dipolar beam excitation.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Origin of high-frequency 8 kHz cluster is</a:t>
            </a:r>
            <a:r>
              <a:rPr lang="en-CH" sz="2200" dirty="0">
                <a:solidFill>
                  <a:srgbClr val="FFC000"/>
                </a:solidFill>
              </a:rPr>
              <a:t> </a:t>
            </a:r>
            <a:r>
              <a:rPr lang="en-CH" sz="2200" dirty="0">
                <a:solidFill>
                  <a:srgbClr val="FF0000"/>
                </a:solidFill>
              </a:rPr>
              <a:t>not understood</a:t>
            </a:r>
            <a:r>
              <a:rPr lang="en-CH" sz="2200" b="0" dirty="0"/>
              <a:t>: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Clear </a:t>
            </a:r>
            <a:r>
              <a:rPr lang="en-CH" sz="2000" dirty="0"/>
              <a:t>amplitude increase at the end of the ramp </a:t>
            </a:r>
            <a:r>
              <a:rPr lang="en-CH" sz="2000" b="0" dirty="0"/>
              <a:t>when reaching 6.8 TeV. 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Sensitivity to tune trims consistent with dipolar excitations.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Significantly attenuated amplitude during p-p ref Run (2.68 TeV).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Impact on performance is unclear, reproducible fill-by-fill.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endParaRPr lang="en-CH" sz="2000" b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0F31B0-BCA7-7D1F-6D64-2280E9C8BB52}"/>
              </a:ext>
            </a:extLst>
          </p:cNvPr>
          <p:cNvSpPr txBox="1"/>
          <p:nvPr/>
        </p:nvSpPr>
        <p:spPr>
          <a:xfrm>
            <a:off x="1419034" y="3543152"/>
            <a:ext cx="1058927" cy="27699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200" b="1" dirty="0"/>
              <a:t>Nominal fill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58EB2A-D119-09F7-0D11-DB74D775BDB1}"/>
              </a:ext>
            </a:extLst>
          </p:cNvPr>
          <p:cNvSpPr txBox="1"/>
          <p:nvPr/>
        </p:nvSpPr>
        <p:spPr>
          <a:xfrm>
            <a:off x="6327140" y="3543152"/>
            <a:ext cx="1058927" cy="276999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200" b="1" dirty="0"/>
              <a:t>p</a:t>
            </a:r>
            <a:r>
              <a:rPr lang="en-CH" sz="1200" b="1" dirty="0"/>
              <a:t>-p ref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BAF8E0-CBA2-799A-58A7-FA659BE164E6}"/>
              </a:ext>
            </a:extLst>
          </p:cNvPr>
          <p:cNvSpPr txBox="1"/>
          <p:nvPr/>
        </p:nvSpPr>
        <p:spPr>
          <a:xfrm>
            <a:off x="9605406" y="3636907"/>
            <a:ext cx="2045928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500" b="1" dirty="0"/>
              <a:t>A. Valeri Radoslavova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5C36380E-EB8B-DB36-1921-FC04DB294C0E}"/>
              </a:ext>
            </a:extLst>
          </p:cNvPr>
          <p:cNvSpPr txBox="1">
            <a:spLocks/>
          </p:cNvSpPr>
          <p:nvPr/>
        </p:nvSpPr>
        <p:spPr>
          <a:xfrm>
            <a:off x="1075764" y="2399698"/>
            <a:ext cx="10278036" cy="133410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indent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</a:pP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CH" sz="2200" b="0" dirty="0">
                <a:solidFill>
                  <a:srgbClr val="000000"/>
                </a:solidFill>
              </a:rPr>
              <a:t>Based on the successful compensation of 50Hz in the SPS, should we finally make a similar effort for the 50Hz ripple in the LHC? </a:t>
            </a:r>
            <a:endParaRPr kumimoji="0" lang="en-CH" sz="2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6E74BB-E775-219F-9451-D7E990B3DC3B}"/>
              </a:ext>
            </a:extLst>
          </p:cNvPr>
          <p:cNvSpPr txBox="1"/>
          <p:nvPr/>
        </p:nvSpPr>
        <p:spPr>
          <a:xfrm>
            <a:off x="4984608" y="2475060"/>
            <a:ext cx="2273613" cy="3847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Follow-up</a:t>
            </a:r>
          </a:p>
        </p:txBody>
      </p:sp>
    </p:spTree>
    <p:extLst>
      <p:ext uri="{BB962C8B-B14F-4D97-AF65-F5344CB8AC3E}">
        <p14:creationId xmlns:p14="http://schemas.microsoft.com/office/powerpoint/2010/main" val="105318343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799C4416-60C8-2931-A228-DD8FE65EC950}"/>
              </a:ext>
            </a:extLst>
          </p:cNvPr>
          <p:cNvSpPr txBox="1">
            <a:spLocks/>
          </p:cNvSpPr>
          <p:nvPr/>
        </p:nvSpPr>
        <p:spPr>
          <a:xfrm>
            <a:off x="247485" y="777841"/>
            <a:ext cx="11541315" cy="415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Large beam </a:t>
            </a:r>
            <a:r>
              <a:rPr lang="en-CH" sz="2200" dirty="0">
                <a:solidFill>
                  <a:srgbClr val="FF0000"/>
                </a:solidFill>
              </a:rPr>
              <a:t>lifetime drop </a:t>
            </a:r>
            <a:r>
              <a:rPr lang="en-CH" sz="2200" b="0" dirty="0"/>
              <a:t>(&lt;10 h in some fills) during final seconds of Adjust.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Driving mechanism: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solidFill>
                  <a:srgbClr val="FF0000"/>
                </a:solidFill>
              </a:rPr>
              <a:t>DA reduction </a:t>
            </a:r>
            <a:r>
              <a:rPr lang="en-CH" sz="2000" b="0" dirty="0"/>
              <a:t>when entering </a:t>
            </a:r>
            <a:r>
              <a:rPr lang="en-CH" sz="2000" dirty="0"/>
              <a:t>head-on beam-beam dominated regime</a:t>
            </a:r>
            <a:r>
              <a:rPr lang="en-CH" sz="2000" b="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87" y="106892"/>
            <a:ext cx="11376026" cy="1065744"/>
          </a:xfrm>
        </p:spPr>
        <p:txBody>
          <a:bodyPr/>
          <a:lstStyle/>
          <a:p>
            <a:r>
              <a:rPr lang="en-CH" dirty="0"/>
              <a:t>Losses at the end of adjust/start of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23</a:t>
            </a:fld>
            <a:endParaRPr lang="en-CH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F484D6-E123-C6D0-CF2C-92B9BB485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063" y="2308971"/>
            <a:ext cx="5241314" cy="34942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4976303-AAD7-5DDB-12DA-8F62189027E2}"/>
              </a:ext>
            </a:extLst>
          </p:cNvPr>
          <p:cNvSpPr txBox="1"/>
          <p:nvPr/>
        </p:nvSpPr>
        <p:spPr>
          <a:xfrm>
            <a:off x="6419715" y="3809854"/>
            <a:ext cx="1114088" cy="1846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2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DA target of 6</a:t>
            </a:r>
            <a:r>
              <a:rPr kumimoji="0" lang="el-GR" sz="12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σ</a:t>
            </a:r>
            <a:endParaRPr kumimoji="0" lang="en-CH" sz="12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0BB4112-4210-C9E0-A57B-F0E54905FC69}"/>
              </a:ext>
            </a:extLst>
          </p:cNvPr>
          <p:cNvCxnSpPr>
            <a:cxnSpLocks/>
          </p:cNvCxnSpPr>
          <p:nvPr/>
        </p:nvCxnSpPr>
        <p:spPr>
          <a:xfrm flipH="1">
            <a:off x="4163701" y="2943194"/>
            <a:ext cx="2198999" cy="1982261"/>
          </a:xfrm>
          <a:prstGeom prst="straightConnector1">
            <a:avLst/>
          </a:prstGeom>
          <a:noFill/>
          <a:ln w="3175" cap="flat">
            <a:solidFill>
              <a:srgbClr val="00B050"/>
            </a:solidFill>
            <a:prstDash val="sys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73AEAD-6B29-3441-ED97-0D07FC0B1E93}"/>
              </a:ext>
            </a:extLst>
          </p:cNvPr>
          <p:cNvSpPr txBox="1"/>
          <p:nvPr/>
        </p:nvSpPr>
        <p:spPr>
          <a:xfrm rot="19059739">
            <a:off x="4464810" y="4158799"/>
            <a:ext cx="1336904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Beam lifetime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5B8E1D-F3D2-A0BA-644D-FF10A405D9A8}"/>
              </a:ext>
            </a:extLst>
          </p:cNvPr>
          <p:cNvCxnSpPr>
            <a:cxnSpLocks/>
          </p:cNvCxnSpPr>
          <p:nvPr/>
        </p:nvCxnSpPr>
        <p:spPr>
          <a:xfrm flipH="1">
            <a:off x="4499220" y="3196663"/>
            <a:ext cx="2198999" cy="1982261"/>
          </a:xfrm>
          <a:prstGeom prst="straightConnector1">
            <a:avLst/>
          </a:prstGeom>
          <a:noFill/>
          <a:ln w="3175" cap="flat">
            <a:solidFill>
              <a:srgbClr val="000000"/>
            </a:solidFill>
            <a:prstDash val="sys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B23386B-5BF0-3EC3-7809-BD36629F25F1}"/>
              </a:ext>
            </a:extLst>
          </p:cNvPr>
          <p:cNvSpPr txBox="1"/>
          <p:nvPr/>
        </p:nvSpPr>
        <p:spPr>
          <a:xfrm rot="19059739">
            <a:off x="5321305" y="4408097"/>
            <a:ext cx="294953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DA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65356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799C4416-60C8-2931-A228-DD8FE65EC950}"/>
              </a:ext>
            </a:extLst>
          </p:cNvPr>
          <p:cNvSpPr txBox="1">
            <a:spLocks/>
          </p:cNvSpPr>
          <p:nvPr/>
        </p:nvSpPr>
        <p:spPr>
          <a:xfrm>
            <a:off x="247485" y="777841"/>
            <a:ext cx="11541315" cy="415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Large beam </a:t>
            </a:r>
            <a:r>
              <a:rPr lang="en-CH" sz="2200" dirty="0">
                <a:solidFill>
                  <a:srgbClr val="FF0000"/>
                </a:solidFill>
              </a:rPr>
              <a:t>lifetime drop </a:t>
            </a:r>
            <a:r>
              <a:rPr lang="en-CH" sz="2200" b="0" dirty="0"/>
              <a:t>(&lt;10 h in some fills) during final seconds of Adjust.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Driving mechanism: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solidFill>
                  <a:srgbClr val="FF0000"/>
                </a:solidFill>
              </a:rPr>
              <a:t>DA reduction </a:t>
            </a:r>
            <a:r>
              <a:rPr lang="en-CH" sz="2000" b="0" dirty="0"/>
              <a:t>when entering </a:t>
            </a:r>
            <a:r>
              <a:rPr lang="en-CH" sz="2000" dirty="0"/>
              <a:t>head-on beam-beam dominated regime</a:t>
            </a:r>
            <a:r>
              <a:rPr lang="en-CH" sz="2000" b="0" dirty="0"/>
              <a:t>.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Clear correlation between </a:t>
            </a:r>
            <a:r>
              <a:rPr lang="en-CH" sz="2000" dirty="0"/>
              <a:t>tails &amp; losses</a:t>
            </a:r>
            <a:r>
              <a:rPr lang="en-CH" sz="2000" b="0" dirty="0"/>
              <a:t>:</a:t>
            </a:r>
          </a:p>
          <a:p>
            <a:pPr marL="1143000" lvl="2" indent="-514350" hangingPunct="1">
              <a:spcBef>
                <a:spcPts val="1000"/>
              </a:spcBef>
              <a:buFont typeface="+mj-lt"/>
              <a:buAutoNum type="romanUcPeriod"/>
            </a:pPr>
            <a:r>
              <a:rPr lang="en-CH" sz="2000" b="0" dirty="0"/>
              <a:t>First observations from MDs with groups of low-tail &amp; large-tail bunches.</a:t>
            </a:r>
          </a:p>
          <a:p>
            <a:pPr marL="1143000" lvl="2" indent="-514350" hangingPunct="1">
              <a:spcBef>
                <a:spcPts val="1000"/>
              </a:spcBef>
              <a:buFont typeface="+mj-lt"/>
              <a:buAutoNum type="romanUcPeriod"/>
            </a:pPr>
            <a:r>
              <a:rPr lang="en-CH" sz="2000" b="0" dirty="0"/>
              <a:t>Confirmed in nominal fills.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87" y="106892"/>
            <a:ext cx="11376026" cy="1065744"/>
          </a:xfrm>
        </p:spPr>
        <p:txBody>
          <a:bodyPr/>
          <a:lstStyle/>
          <a:p>
            <a:r>
              <a:rPr lang="en-CH" dirty="0"/>
              <a:t>Losses at the end of adjust/start of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24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7A9997-34E3-6C2D-B992-145DBAB173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629"/>
          <a:stretch/>
        </p:blipFill>
        <p:spPr>
          <a:xfrm>
            <a:off x="1104401" y="3652096"/>
            <a:ext cx="5013068" cy="26254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483590-CB3F-A3E6-BF44-2EC6265B02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55028" y="3472920"/>
            <a:ext cx="5279809" cy="27742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051F62-9723-E0EE-5751-287D25FA51C8}"/>
              </a:ext>
            </a:extLst>
          </p:cNvPr>
          <p:cNvSpPr txBox="1"/>
          <p:nvPr/>
        </p:nvSpPr>
        <p:spPr>
          <a:xfrm>
            <a:off x="147680" y="5581336"/>
            <a:ext cx="129202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Burn-off limit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BF809DE-3FDB-6FE8-9033-9CCFFF872803}"/>
              </a:ext>
            </a:extLst>
          </p:cNvPr>
          <p:cNvCxnSpPr>
            <a:cxnSpLocks/>
          </p:cNvCxnSpPr>
          <p:nvPr/>
        </p:nvCxnSpPr>
        <p:spPr>
          <a:xfrm>
            <a:off x="1439700" y="5750975"/>
            <a:ext cx="310711" cy="149953"/>
          </a:xfrm>
          <a:prstGeom prst="straightConnector1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8C0B3BA-5627-7285-B724-174F9E16E963}"/>
              </a:ext>
            </a:extLst>
          </p:cNvPr>
          <p:cNvSpPr txBox="1"/>
          <p:nvPr/>
        </p:nvSpPr>
        <p:spPr>
          <a:xfrm>
            <a:off x="1937723" y="4872318"/>
            <a:ext cx="1027525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Large tails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F239CE-FE28-6696-154B-77073EB2F31A}"/>
              </a:ext>
            </a:extLst>
          </p:cNvPr>
          <p:cNvSpPr txBox="1"/>
          <p:nvPr/>
        </p:nvSpPr>
        <p:spPr>
          <a:xfrm>
            <a:off x="3170910" y="4890213"/>
            <a:ext cx="880049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73A0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Low tails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rgbClr val="73A0FF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D8D999-200A-E094-53E0-594B7D9110AA}"/>
              </a:ext>
            </a:extLst>
          </p:cNvPr>
          <p:cNvSpPr txBox="1"/>
          <p:nvPr/>
        </p:nvSpPr>
        <p:spPr>
          <a:xfrm>
            <a:off x="8313607" y="4664076"/>
            <a:ext cx="2228174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Low tails 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Wingdings" pitchFamily="2" charset="2"/>
              </a:rPr>
              <a:t>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73A0FF"/>
                </a:solidFill>
                <a:effectLst/>
                <a:uFillTx/>
                <a:latin typeface="Arial"/>
                <a:ea typeface="Arial"/>
                <a:cs typeface="Arial"/>
                <a:sym typeface="Wingdings" pitchFamily="2" charset="2"/>
              </a:rPr>
              <a:t> 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rial"/>
                <a:ea typeface="Arial"/>
                <a:cs typeface="Arial"/>
                <a:sym typeface="Wingdings" pitchFamily="2" charset="2"/>
              </a:rPr>
              <a:t>Large tails</a:t>
            </a:r>
            <a:endParaRPr kumimoji="0" lang="en-CH" sz="16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3322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87" y="106892"/>
            <a:ext cx="11376026" cy="1065744"/>
          </a:xfrm>
        </p:spPr>
        <p:txBody>
          <a:bodyPr/>
          <a:lstStyle/>
          <a:p>
            <a:r>
              <a:rPr lang="en-CH" dirty="0"/>
              <a:t>Losses at the end of adjust/start of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25</a:t>
            </a:fld>
            <a:endParaRPr lang="en-CH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5AC6B931-B3A2-7642-9A21-354A3CF220AC}"/>
              </a:ext>
            </a:extLst>
          </p:cNvPr>
          <p:cNvSpPr txBox="1">
            <a:spLocks/>
          </p:cNvSpPr>
          <p:nvPr/>
        </p:nvSpPr>
        <p:spPr>
          <a:xfrm>
            <a:off x="247485" y="777841"/>
            <a:ext cx="11541315" cy="4159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Large beam </a:t>
            </a:r>
            <a:r>
              <a:rPr lang="en-CH" sz="2200" dirty="0">
                <a:solidFill>
                  <a:srgbClr val="FF0000"/>
                </a:solidFill>
              </a:rPr>
              <a:t>lifetime drop </a:t>
            </a:r>
            <a:r>
              <a:rPr lang="en-CH" sz="2200" b="0" dirty="0"/>
              <a:t>(&lt;10 h in some fills) during final seconds of Adjust.</a:t>
            </a:r>
          </a:p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200" b="0" dirty="0"/>
              <a:t>Driving mechanism: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dirty="0">
                <a:solidFill>
                  <a:srgbClr val="FF0000"/>
                </a:solidFill>
              </a:rPr>
              <a:t>DA reduction </a:t>
            </a:r>
            <a:r>
              <a:rPr lang="en-CH" sz="2000" b="0" dirty="0"/>
              <a:t>when entering </a:t>
            </a:r>
            <a:r>
              <a:rPr lang="en-CH" sz="2000" dirty="0"/>
              <a:t>head-on beam-beam dominated regime</a:t>
            </a:r>
            <a:r>
              <a:rPr lang="en-CH" sz="2000" b="0" dirty="0"/>
              <a:t>.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2000" b="0" dirty="0"/>
              <a:t>Clear correlation between </a:t>
            </a:r>
            <a:r>
              <a:rPr lang="en-CH" sz="2000" dirty="0"/>
              <a:t>tails &amp; losses</a:t>
            </a:r>
            <a:r>
              <a:rPr lang="en-CH" sz="2000" b="0" dirty="0"/>
              <a:t>:</a:t>
            </a:r>
          </a:p>
          <a:p>
            <a:pPr marL="1143000" lvl="2" indent="-514350" hangingPunct="1">
              <a:spcBef>
                <a:spcPts val="1000"/>
              </a:spcBef>
              <a:buFont typeface="+mj-lt"/>
              <a:buAutoNum type="romanUcPeriod"/>
            </a:pPr>
            <a:r>
              <a:rPr lang="en-CH" sz="2000" b="0" dirty="0"/>
              <a:t>First observations from MDs with groups of low-tail &amp; large-tail bunches.</a:t>
            </a:r>
          </a:p>
          <a:p>
            <a:pPr marL="1143000" lvl="2" indent="-514350" hangingPunct="1">
              <a:spcBef>
                <a:spcPts val="1000"/>
              </a:spcBef>
              <a:buFont typeface="+mj-lt"/>
              <a:buAutoNum type="romanUcPeriod"/>
            </a:pPr>
            <a:r>
              <a:rPr lang="en-CH" sz="2000" b="0" dirty="0"/>
              <a:t>Confirmed in nominal fills.</a:t>
            </a:r>
          </a:p>
          <a:p>
            <a:pPr marL="1143000" lvl="2" indent="-514350" hangingPunct="1">
              <a:spcBef>
                <a:spcPts val="1000"/>
              </a:spcBef>
              <a:buFont typeface="+mj-lt"/>
              <a:buAutoNum type="romanUcPeriod"/>
            </a:pPr>
            <a:r>
              <a:rPr lang="en-CH" sz="2000" dirty="0">
                <a:solidFill>
                  <a:srgbClr val="00B050"/>
                </a:solidFill>
              </a:rPr>
              <a:t>Losses reduced close to burn-off limit </a:t>
            </a:r>
            <a:r>
              <a:rPr lang="en-CH" sz="2000" b="0" dirty="0"/>
              <a:t>by September with </a:t>
            </a:r>
            <a:r>
              <a:rPr lang="en-CH" sz="2000" dirty="0"/>
              <a:t>“low-tail”</a:t>
            </a:r>
            <a:r>
              <a:rPr lang="en-CH" sz="2000" b="0" dirty="0"/>
              <a:t>: strong correlation of tail reduction &amp; loss reduction at the start of SB.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30F468-66A1-AA4E-4912-0EC76FC44E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" t="34117" r="961" b="31767"/>
          <a:stretch/>
        </p:blipFill>
        <p:spPr>
          <a:xfrm>
            <a:off x="1467356" y="3837592"/>
            <a:ext cx="8913880" cy="2741061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31476AF-7BA5-1BE5-DF9C-04D72C1C1348}"/>
              </a:ext>
            </a:extLst>
          </p:cNvPr>
          <p:cNvCxnSpPr>
            <a:cxnSpLocks/>
          </p:cNvCxnSpPr>
          <p:nvPr/>
        </p:nvCxnSpPr>
        <p:spPr>
          <a:xfrm flipH="1">
            <a:off x="2005562" y="5121656"/>
            <a:ext cx="8247910" cy="0"/>
          </a:xfrm>
          <a:prstGeom prst="line">
            <a:avLst/>
          </a:prstGeom>
          <a:ln w="1905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E0FECF4-55CC-E506-8DB7-EBFBECB83E52}"/>
              </a:ext>
            </a:extLst>
          </p:cNvPr>
          <p:cNvCxnSpPr>
            <a:cxnSpLocks/>
          </p:cNvCxnSpPr>
          <p:nvPr/>
        </p:nvCxnSpPr>
        <p:spPr>
          <a:xfrm flipH="1">
            <a:off x="6521704" y="5684520"/>
            <a:ext cx="3512312" cy="0"/>
          </a:xfrm>
          <a:prstGeom prst="line">
            <a:avLst/>
          </a:prstGeom>
          <a:ln w="1905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6A74999-34D6-CD44-043F-0791DEB0916A}"/>
              </a:ext>
            </a:extLst>
          </p:cNvPr>
          <p:cNvSpPr txBox="1"/>
          <p:nvPr/>
        </p:nvSpPr>
        <p:spPr>
          <a:xfrm>
            <a:off x="6754368" y="4724809"/>
            <a:ext cx="1678345" cy="230832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10th of September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632AFF0F-5D6C-6E3F-BF7C-592EA2EFDEBD}"/>
              </a:ext>
            </a:extLst>
          </p:cNvPr>
          <p:cNvSpPr/>
          <p:nvPr/>
        </p:nvSpPr>
        <p:spPr>
          <a:xfrm rot="18223540" flipH="1">
            <a:off x="6591327" y="5113941"/>
            <a:ext cx="565740" cy="217718"/>
          </a:xfrm>
          <a:prstGeom prst="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834433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58BB9E-B940-FF57-3A8A-EC622A9E2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7" y="157692"/>
            <a:ext cx="11376026" cy="1065744"/>
          </a:xfrm>
        </p:spPr>
        <p:txBody>
          <a:bodyPr/>
          <a:lstStyle/>
          <a:p>
            <a:r>
              <a:rPr lang="en-CH" dirty="0"/>
              <a:t>Losses during collisions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7CEFD97-7F06-A3D2-7694-1A2BB6E8078E}"/>
              </a:ext>
            </a:extLst>
          </p:cNvPr>
          <p:cNvSpPr txBox="1">
            <a:spLocks/>
          </p:cNvSpPr>
          <p:nvPr/>
        </p:nvSpPr>
        <p:spPr>
          <a:xfrm>
            <a:off x="247485" y="777840"/>
            <a:ext cx="11765128" cy="5534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b="0" dirty="0"/>
              <a:t>Observed beam </a:t>
            </a:r>
            <a:r>
              <a:rPr lang="en-CH" sz="2000" dirty="0">
                <a:solidFill>
                  <a:srgbClr val="FF0000"/>
                </a:solidFill>
              </a:rPr>
              <a:t>lifetime degradation with extended stay at 1.2 m</a:t>
            </a:r>
            <a:r>
              <a:rPr lang="en-CH" sz="2000" b="0" dirty="0"/>
              <a:t>, </a:t>
            </a:r>
            <a:r>
              <a:rPr lang="el-GR" sz="2000" b="0" dirty="0"/>
              <a:t>μ</a:t>
            </a:r>
            <a:r>
              <a:rPr lang="en-US" sz="2000" b="0" baseline="-25000" dirty="0"/>
              <a:t>max</a:t>
            </a:r>
            <a:r>
              <a:rPr lang="en-US" sz="2000" b="0" dirty="0"/>
              <a:t>&lt;</a:t>
            </a:r>
            <a:r>
              <a:rPr lang="el-GR" sz="2000" b="0" dirty="0"/>
              <a:t>μ</a:t>
            </a:r>
            <a:r>
              <a:rPr lang="en-US" sz="2000" b="0" baseline="-25000" dirty="0"/>
              <a:t>target</a:t>
            </a:r>
            <a:r>
              <a:rPr lang="en-CH" sz="2000" b="0" dirty="0"/>
              <a:t> before leveling.</a:t>
            </a:r>
          </a:p>
          <a:p>
            <a:pPr marL="366712" lvl="1" indent="0" hangingPunct="1">
              <a:spcBef>
                <a:spcPts val="1000"/>
              </a:spcBef>
              <a:buNone/>
            </a:pPr>
            <a:endParaRPr lang="en-CH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47EE5-B377-9730-B4C7-7F5B2D09D5B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26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8768E2-CB9E-2C42-BA40-2802CCACCD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7"/>
          <a:stretch/>
        </p:blipFill>
        <p:spPr>
          <a:xfrm>
            <a:off x="1302223" y="2250460"/>
            <a:ext cx="4102023" cy="32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AA3886-9E97-8730-5A8C-E35592C349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7"/>
          <a:stretch/>
        </p:blipFill>
        <p:spPr>
          <a:xfrm>
            <a:off x="6754821" y="2250460"/>
            <a:ext cx="4108029" cy="324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7EB5D3-1604-7149-86D8-73385D289635}"/>
              </a:ext>
            </a:extLst>
          </p:cNvPr>
          <p:cNvSpPr txBox="1"/>
          <p:nvPr/>
        </p:nvSpPr>
        <p:spPr>
          <a:xfrm>
            <a:off x="7698241" y="1338151"/>
            <a:ext cx="2221189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sng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Fill 10100 in September:</a:t>
            </a:r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“Low-tail” BCMS</a:t>
            </a:r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GB" sz="1600" dirty="0"/>
              <a:t>S</a:t>
            </a: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hort stay at 1.2 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89CD00-BAA9-3E3F-1C1C-41F79ED0C05A}"/>
              </a:ext>
            </a:extLst>
          </p:cNvPr>
          <p:cNvSpPr txBox="1"/>
          <p:nvPr/>
        </p:nvSpPr>
        <p:spPr>
          <a:xfrm>
            <a:off x="2018090" y="1338151"/>
            <a:ext cx="2670288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sz="1600" u="sng" dirty="0"/>
              <a:t>Fill 9864 in July:</a:t>
            </a:r>
          </a:p>
          <a:p>
            <a:pPr marL="400050" indent="-400050">
              <a:buFont typeface="+mj-lt"/>
              <a:buAutoNum type="arabicPeriod"/>
            </a:pP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Nominal BCMS</a:t>
            </a:r>
          </a:p>
          <a:p>
            <a:pPr marL="400050" indent="-400050">
              <a:buFont typeface="+mj-lt"/>
              <a:buAutoNum type="arabicPeriod"/>
            </a:pPr>
            <a:r>
              <a:rPr lang="en-GB" sz="1600" dirty="0"/>
              <a:t>E</a:t>
            </a: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xtended stay at 1.2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026C1E-B2ED-DB60-B0C1-B4F8A13D2BDF}"/>
              </a:ext>
            </a:extLst>
          </p:cNvPr>
          <p:cNvSpPr txBox="1"/>
          <p:nvPr/>
        </p:nvSpPr>
        <p:spPr>
          <a:xfrm>
            <a:off x="1507912" y="5561834"/>
            <a:ext cx="3690644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osses equivalent to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~90 nominal bunches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 1</a:t>
            </a:r>
            <a:r>
              <a:rPr kumimoji="0" lang="en-CH" sz="18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hour of SB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ED744A-C184-B8D2-CCC7-CC3E1CE5F9ED}"/>
              </a:ext>
            </a:extLst>
          </p:cNvPr>
          <p:cNvSpPr txBox="1"/>
          <p:nvPr/>
        </p:nvSpPr>
        <p:spPr>
          <a:xfrm>
            <a:off x="6879992" y="5561834"/>
            <a:ext cx="3857686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osses equivalent to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~20 nominal bunches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 1</a:t>
            </a:r>
            <a:r>
              <a:rPr kumimoji="0" lang="en-CH" sz="18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hour of SB</a:t>
            </a:r>
          </a:p>
        </p:txBody>
      </p:sp>
    </p:spTree>
    <p:extLst>
      <p:ext uri="{BB962C8B-B14F-4D97-AF65-F5344CB8AC3E}">
        <p14:creationId xmlns:p14="http://schemas.microsoft.com/office/powerpoint/2010/main" val="1002991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58BB9E-B940-FF57-3A8A-EC622A9E2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7" y="157692"/>
            <a:ext cx="11376026" cy="1065744"/>
          </a:xfrm>
        </p:spPr>
        <p:txBody>
          <a:bodyPr/>
          <a:lstStyle/>
          <a:p>
            <a:r>
              <a:rPr lang="en-CH" dirty="0"/>
              <a:t>Losses during collisions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7CEFD97-7F06-A3D2-7694-1A2BB6E8078E}"/>
              </a:ext>
            </a:extLst>
          </p:cNvPr>
          <p:cNvSpPr txBox="1">
            <a:spLocks/>
          </p:cNvSpPr>
          <p:nvPr/>
        </p:nvSpPr>
        <p:spPr>
          <a:xfrm>
            <a:off x="247485" y="777840"/>
            <a:ext cx="11765128" cy="5534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b="0" dirty="0"/>
              <a:t>Observed beam </a:t>
            </a:r>
            <a:r>
              <a:rPr lang="en-CH" sz="2000" dirty="0">
                <a:solidFill>
                  <a:srgbClr val="FF0000"/>
                </a:solidFill>
              </a:rPr>
              <a:t>lifetime degradation with extended stay at 1.2 m</a:t>
            </a:r>
            <a:r>
              <a:rPr lang="en-CH" sz="2000" b="0" dirty="0"/>
              <a:t>, </a:t>
            </a:r>
            <a:r>
              <a:rPr lang="el-GR" sz="2000" b="0" dirty="0"/>
              <a:t>μ</a:t>
            </a:r>
            <a:r>
              <a:rPr lang="en-US" sz="2000" b="0" baseline="-25000" dirty="0"/>
              <a:t>max</a:t>
            </a:r>
            <a:r>
              <a:rPr lang="en-US" sz="2000" b="0" dirty="0"/>
              <a:t>&lt;</a:t>
            </a:r>
            <a:r>
              <a:rPr lang="el-GR" sz="2000" b="0" dirty="0"/>
              <a:t>μ</a:t>
            </a:r>
            <a:r>
              <a:rPr lang="en-US" sz="2000" b="0" baseline="-25000" dirty="0"/>
              <a:t>target</a:t>
            </a:r>
            <a:r>
              <a:rPr lang="en-CH" sz="2000" b="0" dirty="0"/>
              <a:t> before leveling.</a:t>
            </a:r>
          </a:p>
          <a:p>
            <a:pPr marL="366712" lvl="1" indent="0" hangingPunct="1">
              <a:spcBef>
                <a:spcPts val="1000"/>
              </a:spcBef>
              <a:buNone/>
            </a:pPr>
            <a:endParaRPr lang="en-CH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47EE5-B377-9730-B4C7-7F5B2D09D5B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27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8768E2-CB9E-2C42-BA40-2802CCACCD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7"/>
          <a:stretch/>
        </p:blipFill>
        <p:spPr>
          <a:xfrm>
            <a:off x="1302223" y="2250460"/>
            <a:ext cx="4102023" cy="32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AA3886-9E97-8730-5A8C-E35592C349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7"/>
          <a:stretch/>
        </p:blipFill>
        <p:spPr>
          <a:xfrm>
            <a:off x="6754821" y="2250460"/>
            <a:ext cx="4108029" cy="324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7EB5D3-1604-7149-86D8-73385D289635}"/>
              </a:ext>
            </a:extLst>
          </p:cNvPr>
          <p:cNvSpPr txBox="1"/>
          <p:nvPr/>
        </p:nvSpPr>
        <p:spPr>
          <a:xfrm>
            <a:off x="7698241" y="1338151"/>
            <a:ext cx="2221189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sng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Fill 10100 in September:</a:t>
            </a:r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“Low-tail” BCMS</a:t>
            </a:r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GB" sz="1600" dirty="0"/>
              <a:t>S</a:t>
            </a: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hort stay at 1.2 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89CD00-BAA9-3E3F-1C1C-41F79ED0C05A}"/>
              </a:ext>
            </a:extLst>
          </p:cNvPr>
          <p:cNvSpPr txBox="1"/>
          <p:nvPr/>
        </p:nvSpPr>
        <p:spPr>
          <a:xfrm>
            <a:off x="2018090" y="1338151"/>
            <a:ext cx="2670288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sz="1600" u="sng" dirty="0"/>
              <a:t>Fill 9864 in July:</a:t>
            </a:r>
          </a:p>
          <a:p>
            <a:pPr marL="400050" indent="-400050">
              <a:buFont typeface="+mj-lt"/>
              <a:buAutoNum type="arabicPeriod"/>
            </a:pP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Nominal BCMS</a:t>
            </a:r>
          </a:p>
          <a:p>
            <a:pPr marL="400050" indent="-400050">
              <a:buFont typeface="+mj-lt"/>
              <a:buAutoNum type="arabicPeriod"/>
            </a:pPr>
            <a:r>
              <a:rPr lang="en-GB" sz="1600" dirty="0"/>
              <a:t>E</a:t>
            </a: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xtended stay at 1.2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026C1E-B2ED-DB60-B0C1-B4F8A13D2BDF}"/>
              </a:ext>
            </a:extLst>
          </p:cNvPr>
          <p:cNvSpPr txBox="1"/>
          <p:nvPr/>
        </p:nvSpPr>
        <p:spPr>
          <a:xfrm>
            <a:off x="1507912" y="5561834"/>
            <a:ext cx="3690644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osses equivalent to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~90 nominal bunches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 1</a:t>
            </a:r>
            <a:r>
              <a:rPr kumimoji="0" lang="en-CH" sz="18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hour of SB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ED744A-C184-B8D2-CCC7-CC3E1CE5F9ED}"/>
              </a:ext>
            </a:extLst>
          </p:cNvPr>
          <p:cNvSpPr txBox="1"/>
          <p:nvPr/>
        </p:nvSpPr>
        <p:spPr>
          <a:xfrm>
            <a:off x="6879992" y="5561834"/>
            <a:ext cx="3857686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osses equivalent to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~20 nominal bunches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 1</a:t>
            </a:r>
            <a:r>
              <a:rPr kumimoji="0" lang="en-CH" sz="18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hour of SB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9DEAC1B-BBBF-19CE-B5BE-679A1166C59F}"/>
              </a:ext>
            </a:extLst>
          </p:cNvPr>
          <p:cNvCxnSpPr>
            <a:cxnSpLocks/>
          </p:cNvCxnSpPr>
          <p:nvPr/>
        </p:nvCxnSpPr>
        <p:spPr>
          <a:xfrm>
            <a:off x="3458222" y="4716445"/>
            <a:ext cx="516370" cy="348342"/>
          </a:xfrm>
          <a:prstGeom prst="straightConnector1">
            <a:avLst/>
          </a:prstGeom>
          <a:noFill/>
          <a:ln w="19050" cap="flat">
            <a:solidFill>
              <a:srgbClr val="00B050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93CABF6-9836-FFFB-FA15-EEF918298EC6}"/>
              </a:ext>
            </a:extLst>
          </p:cNvPr>
          <p:cNvCxnSpPr>
            <a:cxnSpLocks/>
          </p:cNvCxnSpPr>
          <p:nvPr/>
        </p:nvCxnSpPr>
        <p:spPr>
          <a:xfrm>
            <a:off x="1926336" y="4666999"/>
            <a:ext cx="1522227" cy="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ysDot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2785A54-EAEC-9C61-33D4-6D9393DAE299}"/>
              </a:ext>
            </a:extLst>
          </p:cNvPr>
          <p:cNvSpPr txBox="1"/>
          <p:nvPr/>
        </p:nvSpPr>
        <p:spPr>
          <a:xfrm>
            <a:off x="393271" y="2782419"/>
            <a:ext cx="2997050" cy="1261884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en-CH" b="1" dirty="0"/>
              <a:t>1. DA </a:t>
            </a:r>
            <a:r>
              <a:rPr lang="en-US" b="1" dirty="0"/>
              <a:t>&lt; </a:t>
            </a:r>
            <a:r>
              <a:rPr lang="en-CH" b="1" dirty="0"/>
              <a:t>6</a:t>
            </a:r>
            <a:r>
              <a:rPr lang="el-GR" b="1" dirty="0"/>
              <a:t>σ </a:t>
            </a:r>
            <a:r>
              <a:rPr lang="en-US" dirty="0"/>
              <a:t>due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brightness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chromaticity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octupoles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Small crossing angle</a:t>
            </a:r>
            <a:endParaRPr lang="en-CH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7885E5-6E70-A479-1CA2-F9DE704C94A0}"/>
              </a:ext>
            </a:extLst>
          </p:cNvPr>
          <p:cNvSpPr txBox="1"/>
          <p:nvPr/>
        </p:nvSpPr>
        <p:spPr>
          <a:xfrm>
            <a:off x="4725007" y="4046851"/>
            <a:ext cx="4870324" cy="1015663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2. DA </a:t>
            </a:r>
            <a:r>
              <a:rPr kumimoji="0" lang="el-GR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&gt;</a:t>
            </a: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n-CH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6</a:t>
            </a:r>
            <a:r>
              <a:rPr kumimoji="0" lang="el-GR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σ </a:t>
            </a:r>
            <a:r>
              <a:rPr lang="en-US" dirty="0"/>
              <a:t>due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Chromaticity reduction (major contributor).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sz="160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Bunch intensity decrease </a:t>
            </a:r>
            <a:r>
              <a:rPr lang="en-US" sz="1600" dirty="0"/>
              <a:t>(major contributor)</a:t>
            </a:r>
            <a:r>
              <a:rPr kumimoji="0" lang="en-US" sz="160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60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Crossing angle increase (minor contributor).</a:t>
            </a:r>
            <a:endParaRPr kumimoji="0" lang="en-CH" sz="160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sym typeface="Arial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5D56BD-6812-34B2-95AF-456FB74992C6}"/>
              </a:ext>
            </a:extLst>
          </p:cNvPr>
          <p:cNvCxnSpPr>
            <a:cxnSpLocks/>
          </p:cNvCxnSpPr>
          <p:nvPr/>
        </p:nvCxnSpPr>
        <p:spPr>
          <a:xfrm>
            <a:off x="2125895" y="4120042"/>
            <a:ext cx="1072353" cy="475583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2BC2E64-3F85-7F40-4816-6FF7A6E41B9D}"/>
              </a:ext>
            </a:extLst>
          </p:cNvPr>
          <p:cNvCxnSpPr>
            <a:cxnSpLocks/>
          </p:cNvCxnSpPr>
          <p:nvPr/>
        </p:nvCxnSpPr>
        <p:spPr>
          <a:xfrm flipH="1">
            <a:off x="4195832" y="4437454"/>
            <a:ext cx="451848" cy="451538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14938446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58BB9E-B940-FF57-3A8A-EC622A9E2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7" y="157692"/>
            <a:ext cx="11376026" cy="1065744"/>
          </a:xfrm>
        </p:spPr>
        <p:txBody>
          <a:bodyPr/>
          <a:lstStyle/>
          <a:p>
            <a:r>
              <a:rPr lang="en-CH" dirty="0"/>
              <a:t>Losses during collisions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7CEFD97-7F06-A3D2-7694-1A2BB6E8078E}"/>
              </a:ext>
            </a:extLst>
          </p:cNvPr>
          <p:cNvSpPr txBox="1">
            <a:spLocks/>
          </p:cNvSpPr>
          <p:nvPr/>
        </p:nvSpPr>
        <p:spPr>
          <a:xfrm>
            <a:off x="247485" y="777840"/>
            <a:ext cx="11765128" cy="5534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b="0" dirty="0"/>
              <a:t>Observed beam </a:t>
            </a:r>
            <a:r>
              <a:rPr lang="en-CH" sz="2000" dirty="0">
                <a:solidFill>
                  <a:srgbClr val="FF0000"/>
                </a:solidFill>
              </a:rPr>
              <a:t>lifetime degradation with extended stay at 1.2 m</a:t>
            </a:r>
            <a:r>
              <a:rPr lang="en-CH" sz="2000" b="0" dirty="0"/>
              <a:t>, </a:t>
            </a:r>
            <a:r>
              <a:rPr lang="el-GR" sz="2000" b="0" dirty="0"/>
              <a:t>μ</a:t>
            </a:r>
            <a:r>
              <a:rPr lang="en-US" sz="2000" b="0" baseline="-25000" dirty="0"/>
              <a:t>max</a:t>
            </a:r>
            <a:r>
              <a:rPr lang="en-US" sz="2000" b="0" dirty="0"/>
              <a:t>&lt;</a:t>
            </a:r>
            <a:r>
              <a:rPr lang="el-GR" sz="2000" b="0" dirty="0"/>
              <a:t>μ</a:t>
            </a:r>
            <a:r>
              <a:rPr lang="en-US" sz="2000" b="0" baseline="-25000" dirty="0"/>
              <a:t>target</a:t>
            </a:r>
            <a:r>
              <a:rPr lang="en-CH" sz="2000" b="0" dirty="0"/>
              <a:t> before leveling.</a:t>
            </a:r>
          </a:p>
          <a:p>
            <a:pPr marL="366712" lvl="1" indent="0" hangingPunct="1">
              <a:spcBef>
                <a:spcPts val="1000"/>
              </a:spcBef>
              <a:buNone/>
            </a:pPr>
            <a:endParaRPr lang="en-CH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47EE5-B377-9730-B4C7-7F5B2D09D5B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28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8768E2-CB9E-2C42-BA40-2802CCACCD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7"/>
          <a:stretch/>
        </p:blipFill>
        <p:spPr>
          <a:xfrm>
            <a:off x="1302223" y="2250460"/>
            <a:ext cx="4102023" cy="32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AA3886-9E97-8730-5A8C-E35592C349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7"/>
          <a:stretch/>
        </p:blipFill>
        <p:spPr>
          <a:xfrm>
            <a:off x="6754821" y="2250460"/>
            <a:ext cx="4108029" cy="324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7EB5D3-1604-7149-86D8-73385D289635}"/>
              </a:ext>
            </a:extLst>
          </p:cNvPr>
          <p:cNvSpPr txBox="1"/>
          <p:nvPr/>
        </p:nvSpPr>
        <p:spPr>
          <a:xfrm>
            <a:off x="7698241" y="1338151"/>
            <a:ext cx="2221189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sng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Fill 10100 in September:</a:t>
            </a:r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“Low-tail” BCMS</a:t>
            </a:r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GB" sz="1600" dirty="0"/>
              <a:t>S</a:t>
            </a: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hort stay at 1.2 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89CD00-BAA9-3E3F-1C1C-41F79ED0C05A}"/>
              </a:ext>
            </a:extLst>
          </p:cNvPr>
          <p:cNvSpPr txBox="1"/>
          <p:nvPr/>
        </p:nvSpPr>
        <p:spPr>
          <a:xfrm>
            <a:off x="2018090" y="1338151"/>
            <a:ext cx="2670288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sz="1600" u="sng" dirty="0"/>
              <a:t>Fill 9864 in July:</a:t>
            </a:r>
          </a:p>
          <a:p>
            <a:pPr marL="400050" indent="-400050">
              <a:buFont typeface="+mj-lt"/>
              <a:buAutoNum type="arabicPeriod"/>
            </a:pP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Nominal BCMS</a:t>
            </a:r>
          </a:p>
          <a:p>
            <a:pPr marL="400050" indent="-400050">
              <a:buFont typeface="+mj-lt"/>
              <a:buAutoNum type="arabicPeriod"/>
            </a:pPr>
            <a:r>
              <a:rPr lang="en-GB" sz="1600" dirty="0"/>
              <a:t>E</a:t>
            </a: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xtended stay at 1.2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026C1E-B2ED-DB60-B0C1-B4F8A13D2BDF}"/>
              </a:ext>
            </a:extLst>
          </p:cNvPr>
          <p:cNvSpPr txBox="1"/>
          <p:nvPr/>
        </p:nvSpPr>
        <p:spPr>
          <a:xfrm>
            <a:off x="1507912" y="5561834"/>
            <a:ext cx="3690644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osses equivalent to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~90 nominal bunches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 1</a:t>
            </a:r>
            <a:r>
              <a:rPr kumimoji="0" lang="en-CH" sz="18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hour of SB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ED744A-C184-B8D2-CCC7-CC3E1CE5F9ED}"/>
              </a:ext>
            </a:extLst>
          </p:cNvPr>
          <p:cNvSpPr txBox="1"/>
          <p:nvPr/>
        </p:nvSpPr>
        <p:spPr>
          <a:xfrm>
            <a:off x="6879992" y="5561834"/>
            <a:ext cx="3857686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osses equivalent to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~20 nominal bunches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 1</a:t>
            </a:r>
            <a:r>
              <a:rPr kumimoji="0" lang="en-CH" sz="18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hour of SB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CCA6A6-486E-AA9A-A080-A0EEF595C760}"/>
              </a:ext>
            </a:extLst>
          </p:cNvPr>
          <p:cNvSpPr txBox="1"/>
          <p:nvPr/>
        </p:nvSpPr>
        <p:spPr>
          <a:xfrm>
            <a:off x="2833202" y="3843148"/>
            <a:ext cx="3949382" cy="830997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sz="1800" b="1" dirty="0">
                <a:solidFill>
                  <a:schemeClr val="tx1"/>
                </a:solidFill>
              </a:rPr>
              <a:t>Impact on integrated luminosity:</a:t>
            </a:r>
            <a:endParaRPr lang="en-GB" b="1" dirty="0">
              <a:solidFill>
                <a:srgbClr val="FF0000"/>
              </a:solidFill>
            </a:endParaRP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Up to* 5.2% loss </a:t>
            </a:r>
          </a:p>
          <a:p>
            <a:pPr algn="ctr"/>
            <a:r>
              <a:rPr lang="en-GB" dirty="0"/>
              <a:t>for fills that reached optimal fill length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95EE96-4B02-33F8-9550-B5B0D2F00BC6}"/>
              </a:ext>
            </a:extLst>
          </p:cNvPr>
          <p:cNvSpPr txBox="1"/>
          <p:nvPr/>
        </p:nvSpPr>
        <p:spPr>
          <a:xfrm>
            <a:off x="7483033" y="3807454"/>
            <a:ext cx="3871387" cy="830997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sz="1800" b="1" dirty="0">
                <a:solidFill>
                  <a:schemeClr val="tx1"/>
                </a:solidFill>
              </a:rPr>
              <a:t>Impact on integrated luminosity:</a:t>
            </a:r>
            <a:endParaRPr lang="en-GB" b="1" dirty="0">
              <a:solidFill>
                <a:srgbClr val="FFC000"/>
              </a:solidFill>
            </a:endParaRPr>
          </a:p>
          <a:p>
            <a:pPr algn="ctr"/>
            <a:r>
              <a:rPr lang="en-GB" b="1" dirty="0">
                <a:solidFill>
                  <a:srgbClr val="00B050"/>
                </a:solidFill>
              </a:rPr>
              <a:t>Up to 1.5% loss</a:t>
            </a:r>
          </a:p>
          <a:p>
            <a:pPr algn="ctr"/>
            <a:r>
              <a:rPr lang="en-GB" dirty="0"/>
              <a:t>for fills that reached optimal fill length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E60F1E8C-C43C-A83F-10E3-9A753F40A19D}"/>
              </a:ext>
            </a:extLst>
          </p:cNvPr>
          <p:cNvSpPr/>
          <p:nvPr/>
        </p:nvSpPr>
        <p:spPr>
          <a:xfrm rot="20566706">
            <a:off x="2725536" y="4698651"/>
            <a:ext cx="560832" cy="467356"/>
          </a:xfrm>
          <a:prstGeom prst="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21C8A0B8-AB9C-A2BA-412B-89DBF180474A}"/>
              </a:ext>
            </a:extLst>
          </p:cNvPr>
          <p:cNvSpPr/>
          <p:nvPr/>
        </p:nvSpPr>
        <p:spPr>
          <a:xfrm rot="20566706">
            <a:off x="7567409" y="4616252"/>
            <a:ext cx="560832" cy="467356"/>
          </a:xfrm>
          <a:prstGeom prst="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AFEB72-45EB-6CF5-A3E7-4F0DDAFFCDD4}"/>
              </a:ext>
            </a:extLst>
          </p:cNvPr>
          <p:cNvSpPr txBox="1"/>
          <p:nvPr/>
        </p:nvSpPr>
        <p:spPr>
          <a:xfrm>
            <a:off x="3327115" y="5309927"/>
            <a:ext cx="5187680" cy="3231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5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*Exact contribution of tails on luminosity to be refined</a:t>
            </a:r>
            <a:endParaRPr kumimoji="0" lang="en-CH" sz="15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227890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58BB9E-B940-FF57-3A8A-EC622A9E2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7" y="157692"/>
            <a:ext cx="11376026" cy="1065744"/>
          </a:xfrm>
        </p:spPr>
        <p:txBody>
          <a:bodyPr/>
          <a:lstStyle/>
          <a:p>
            <a:r>
              <a:rPr lang="en-CH" dirty="0"/>
              <a:t>Losses during collisions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7CEFD97-7F06-A3D2-7694-1A2BB6E8078E}"/>
              </a:ext>
            </a:extLst>
          </p:cNvPr>
          <p:cNvSpPr txBox="1">
            <a:spLocks/>
          </p:cNvSpPr>
          <p:nvPr/>
        </p:nvSpPr>
        <p:spPr>
          <a:xfrm>
            <a:off x="247485" y="777840"/>
            <a:ext cx="11765128" cy="5534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b="0" dirty="0"/>
              <a:t>Observed beam </a:t>
            </a:r>
            <a:r>
              <a:rPr lang="en-CH" sz="2000" dirty="0">
                <a:solidFill>
                  <a:srgbClr val="FF0000"/>
                </a:solidFill>
              </a:rPr>
              <a:t>lifetime degradation with extended stay at 1.2 m</a:t>
            </a:r>
            <a:r>
              <a:rPr lang="en-CH" sz="2000" b="0" dirty="0"/>
              <a:t>, </a:t>
            </a:r>
            <a:r>
              <a:rPr lang="el-GR" sz="2000" b="0" dirty="0"/>
              <a:t>μ</a:t>
            </a:r>
            <a:r>
              <a:rPr lang="en-US" sz="2000" b="0" baseline="-25000" dirty="0"/>
              <a:t>max</a:t>
            </a:r>
            <a:r>
              <a:rPr lang="en-US" sz="2000" b="0" dirty="0"/>
              <a:t>&lt;</a:t>
            </a:r>
            <a:r>
              <a:rPr lang="el-GR" sz="2000" b="0" dirty="0"/>
              <a:t>μ</a:t>
            </a:r>
            <a:r>
              <a:rPr lang="en-US" sz="2000" b="0" baseline="-25000" dirty="0"/>
              <a:t>target</a:t>
            </a:r>
            <a:r>
              <a:rPr lang="en-CH" sz="2000" b="0" dirty="0"/>
              <a:t> before leveling.</a:t>
            </a:r>
          </a:p>
          <a:p>
            <a:pPr marL="366712" lvl="1" indent="0" hangingPunct="1">
              <a:spcBef>
                <a:spcPts val="1000"/>
              </a:spcBef>
              <a:buNone/>
            </a:pPr>
            <a:endParaRPr lang="en-CH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47EE5-B377-9730-B4C7-7F5B2D09D5B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29</a:t>
            </a:fld>
            <a:endParaRPr lang="en-CH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8768E2-CB9E-2C42-BA40-2802CCACCD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7"/>
          <a:stretch/>
        </p:blipFill>
        <p:spPr>
          <a:xfrm>
            <a:off x="1302223" y="2250460"/>
            <a:ext cx="4102023" cy="324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AA3886-9E97-8730-5A8C-E35592C349E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7"/>
          <a:stretch/>
        </p:blipFill>
        <p:spPr>
          <a:xfrm>
            <a:off x="6754821" y="2250460"/>
            <a:ext cx="4108029" cy="324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7EB5D3-1604-7149-86D8-73385D289635}"/>
              </a:ext>
            </a:extLst>
          </p:cNvPr>
          <p:cNvSpPr txBox="1"/>
          <p:nvPr/>
        </p:nvSpPr>
        <p:spPr>
          <a:xfrm>
            <a:off x="7698241" y="1338151"/>
            <a:ext cx="2221189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sng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Fill 10100 in September:</a:t>
            </a:r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“Low-tail” BCMS</a:t>
            </a:r>
          </a:p>
          <a:p>
            <a:pPr marL="342900" marR="0" indent="-34290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GB" sz="1600" dirty="0"/>
              <a:t>S</a:t>
            </a: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sym typeface="Arial"/>
              </a:rPr>
              <a:t>hort stay at 1.2 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89CD00-BAA9-3E3F-1C1C-41F79ED0C05A}"/>
              </a:ext>
            </a:extLst>
          </p:cNvPr>
          <p:cNvSpPr txBox="1"/>
          <p:nvPr/>
        </p:nvSpPr>
        <p:spPr>
          <a:xfrm>
            <a:off x="2018090" y="1338151"/>
            <a:ext cx="2670288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sz="1600" u="sng" dirty="0"/>
              <a:t>Fill 9864 in July:</a:t>
            </a:r>
          </a:p>
          <a:p>
            <a:pPr marL="400050" indent="-400050">
              <a:buFont typeface="+mj-lt"/>
              <a:buAutoNum type="arabicPeriod"/>
            </a:pP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Nominal BCMS</a:t>
            </a:r>
          </a:p>
          <a:p>
            <a:pPr marL="400050" indent="-400050">
              <a:buFont typeface="+mj-lt"/>
              <a:buAutoNum type="arabicPeriod"/>
            </a:pPr>
            <a:r>
              <a:rPr lang="en-GB" sz="1600" dirty="0"/>
              <a:t>E</a:t>
            </a:r>
            <a:r>
              <a:rPr kumimoji="0" lang="en-GB" sz="1600" b="0" i="0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xtended stay at 1.2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026C1E-B2ED-DB60-B0C1-B4F8A13D2BDF}"/>
              </a:ext>
            </a:extLst>
          </p:cNvPr>
          <p:cNvSpPr txBox="1"/>
          <p:nvPr/>
        </p:nvSpPr>
        <p:spPr>
          <a:xfrm>
            <a:off x="1507912" y="5561834"/>
            <a:ext cx="3690644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osses equivalent to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~90 nominal bunches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 1</a:t>
            </a:r>
            <a:r>
              <a:rPr kumimoji="0" lang="en-CH" sz="18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hour of SB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ED744A-C184-B8D2-CCC7-CC3E1CE5F9ED}"/>
              </a:ext>
            </a:extLst>
          </p:cNvPr>
          <p:cNvSpPr txBox="1"/>
          <p:nvPr/>
        </p:nvSpPr>
        <p:spPr>
          <a:xfrm>
            <a:off x="6879992" y="5561834"/>
            <a:ext cx="3857686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osses equivalent to </a:t>
            </a: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~20 nominal bunches 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 1</a:t>
            </a:r>
            <a:r>
              <a:rPr kumimoji="0" lang="en-CH" sz="1800" b="0" i="0" u="none" strike="noStrike" cap="none" spc="0" normalizeH="0" baseline="30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</a:t>
            </a: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hour of SB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CCA6A6-486E-AA9A-A080-A0EEF595C760}"/>
              </a:ext>
            </a:extLst>
          </p:cNvPr>
          <p:cNvSpPr txBox="1"/>
          <p:nvPr/>
        </p:nvSpPr>
        <p:spPr>
          <a:xfrm>
            <a:off x="2833202" y="3843148"/>
            <a:ext cx="3949382" cy="553998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Up to* 5.2% loss of integrated </a:t>
            </a:r>
            <a:r>
              <a:rPr lang="en-GB" b="1" dirty="0" err="1">
                <a:solidFill>
                  <a:srgbClr val="FF0000"/>
                </a:solidFill>
              </a:rPr>
              <a:t>lumi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for fills that reached optimal fill length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95EE96-4B02-33F8-9550-B5B0D2F00BC6}"/>
              </a:ext>
            </a:extLst>
          </p:cNvPr>
          <p:cNvSpPr txBox="1"/>
          <p:nvPr/>
        </p:nvSpPr>
        <p:spPr>
          <a:xfrm>
            <a:off x="7483033" y="3807454"/>
            <a:ext cx="3871387" cy="553998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b="1" dirty="0">
                <a:solidFill>
                  <a:srgbClr val="FFC000"/>
                </a:solidFill>
              </a:rPr>
              <a:t>Up to 1.5% loss of integrated </a:t>
            </a:r>
            <a:r>
              <a:rPr lang="en-GB" b="1" dirty="0" err="1">
                <a:solidFill>
                  <a:srgbClr val="FFC000"/>
                </a:solidFill>
              </a:rPr>
              <a:t>lumi</a:t>
            </a:r>
            <a:r>
              <a:rPr lang="en-GB" b="1" dirty="0">
                <a:solidFill>
                  <a:srgbClr val="FFC000"/>
                </a:solidFill>
              </a:rPr>
              <a:t> </a:t>
            </a:r>
          </a:p>
          <a:p>
            <a:pPr algn="ctr"/>
            <a:r>
              <a:rPr lang="en-GB" dirty="0"/>
              <a:t>for fills that reached optimal fill length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FF8DDF71-A04B-70A2-7040-753C7E699AE5}"/>
              </a:ext>
            </a:extLst>
          </p:cNvPr>
          <p:cNvSpPr txBox="1">
            <a:spLocks/>
          </p:cNvSpPr>
          <p:nvPr/>
        </p:nvSpPr>
        <p:spPr>
          <a:xfrm>
            <a:off x="902209" y="1496953"/>
            <a:ext cx="9960641" cy="290019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indent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</a:pPr>
            <a:endParaRPr lang="en-CH" sz="2200" b="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SzTx/>
              <a:buFont typeface="Wingdings" pitchFamily="2" charset="2"/>
              <a:buChar char="Ø"/>
            </a:pPr>
            <a:r>
              <a:rPr lang="en-CH" sz="2200" b="0" dirty="0">
                <a:solidFill>
                  <a:srgbClr val="000000"/>
                </a:solidFill>
              </a:rPr>
              <a:t>Aim to inject in LHC profiles as close as possible to Gaussian from the injectors.</a:t>
            </a:r>
          </a:p>
          <a:p>
            <a:pPr>
              <a:lnSpc>
                <a:spcPct val="120000"/>
              </a:lnSpc>
              <a:spcBef>
                <a:spcPts val="0"/>
              </a:spcBef>
              <a:buSzTx/>
              <a:buFont typeface="Wingdings" pitchFamily="2" charset="2"/>
              <a:buChar char="§"/>
            </a:pPr>
            <a:r>
              <a:rPr lang="en-US" sz="2200" b="0" dirty="0"/>
              <a:t>Reaching DA ≥ </a:t>
            </a:r>
            <a:r>
              <a:rPr lang="el-GR" sz="2200" b="0" dirty="0"/>
              <a:t>6σ</a:t>
            </a:r>
            <a:r>
              <a:rPr lang="en-US" sz="2200" b="0" dirty="0"/>
              <a:t> at end of adjust/start of leveling is critical to minimize losses: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lang="en-US" sz="2200" b="0" dirty="0"/>
              <a:t>chromaticity reduction after emittance scans or as quickly as possible.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</a:pPr>
            <a:r>
              <a:rPr lang="en-US" sz="2200" b="0" dirty="0"/>
              <a:t>combined with “low-tail” BCMS.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02EA62-3F1C-604E-3D25-6E48FB740B66}"/>
              </a:ext>
            </a:extLst>
          </p:cNvPr>
          <p:cNvSpPr txBox="1"/>
          <p:nvPr/>
        </p:nvSpPr>
        <p:spPr>
          <a:xfrm>
            <a:off x="3327115" y="5309927"/>
            <a:ext cx="5187680" cy="3231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5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*Exact contribution of tails on luminosity to be refined</a:t>
            </a:r>
            <a:endParaRPr kumimoji="0" lang="en-CH" sz="15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E5ED27-AD5F-308F-5E71-924100518161}"/>
              </a:ext>
            </a:extLst>
          </p:cNvPr>
          <p:cNvSpPr txBox="1"/>
          <p:nvPr/>
        </p:nvSpPr>
        <p:spPr>
          <a:xfrm>
            <a:off x="4745723" y="1544587"/>
            <a:ext cx="2273613" cy="3847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Follow-up</a:t>
            </a:r>
          </a:p>
        </p:txBody>
      </p:sp>
    </p:spTree>
    <p:extLst>
      <p:ext uri="{BB962C8B-B14F-4D97-AF65-F5344CB8AC3E}">
        <p14:creationId xmlns:p14="http://schemas.microsoft.com/office/powerpoint/2010/main" val="306086220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FD813D66-33CB-C03E-01A4-37F116B6E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A0445-01B0-5CF0-910B-AA62F3E53BC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CFA28E3-C1E2-DB5A-31F8-C1AD5B0C9A7D}"/>
              </a:ext>
            </a:extLst>
          </p:cNvPr>
          <p:cNvGrpSpPr/>
          <p:nvPr/>
        </p:nvGrpSpPr>
        <p:grpSpPr>
          <a:xfrm>
            <a:off x="115319" y="910325"/>
            <a:ext cx="7728516" cy="1643852"/>
            <a:chOff x="115319" y="910325"/>
            <a:chExt cx="7728516" cy="1643852"/>
          </a:xfrm>
        </p:grpSpPr>
        <p:sp>
          <p:nvSpPr>
            <p:cNvPr id="7" name="Text Placeholder 1">
              <a:extLst>
                <a:ext uri="{FF2B5EF4-FFF2-40B4-BE49-F238E27FC236}">
                  <a16:creationId xmlns:a16="http://schemas.microsoft.com/office/drawing/2014/main" id="{5A2D4550-7269-FD46-D70C-E25A30577C18}"/>
                </a:ext>
              </a:extLst>
            </p:cNvPr>
            <p:cNvSpPr txBox="1">
              <a:spLocks/>
            </p:cNvSpPr>
            <p:nvPr/>
          </p:nvSpPr>
          <p:spPr>
            <a:xfrm>
              <a:off x="180092" y="910325"/>
              <a:ext cx="7663743" cy="1643852"/>
            </a:xfrm>
            <a:prstGeom prst="rect">
              <a:avLst/>
            </a:prstGeom>
            <a:ln w="12700">
              <a:noFill/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endParaRPr lang="en-US" sz="2300" b="0" dirty="0"/>
            </a:p>
            <a:p>
              <a:pPr marL="514350" indent="-51435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/>
              </a:pPr>
              <a:r>
                <a:rPr lang="en-US" sz="2500" dirty="0"/>
                <a:t>Beam quality in the injectors:</a:t>
              </a:r>
            </a:p>
            <a:p>
              <a:pPr marL="766762" lvl="1" indent="-400050" hangingPunct="1">
                <a:lnSpc>
                  <a:spcPts val="1400"/>
                </a:lnSpc>
                <a:spcBef>
                  <a:spcPts val="1000"/>
                </a:spcBef>
                <a:buFont typeface="+mj-lt"/>
                <a:buAutoNum type="arabicPeriod"/>
              </a:pPr>
              <a:r>
                <a:rPr lang="en-CH" sz="1700" b="0" dirty="0">
                  <a:solidFill>
                    <a:schemeClr val="accent5">
                      <a:lumMod val="75000"/>
                    </a:schemeClr>
                  </a:solidFill>
                </a:rPr>
                <a:t>Emittance growth </a:t>
              </a:r>
              <a:r>
                <a:rPr lang="en-CH" sz="1700" b="0" dirty="0"/>
                <a:t>PSB</a:t>
              </a:r>
              <a:r>
                <a:rPr lang="en-CH" sz="1700" b="0" dirty="0">
                  <a:sym typeface="Wingdings" pitchFamily="2" charset="2"/>
                </a:rPr>
                <a:t> PS  </a:t>
              </a:r>
              <a:r>
                <a:rPr lang="en-CH" sz="1700" b="0" dirty="0"/>
                <a:t>SPS, </a:t>
              </a:r>
              <a:r>
                <a:rPr lang="en-CH" sz="1700" dirty="0"/>
                <a:t>standard vs BCMS </a:t>
              </a:r>
              <a:r>
                <a:rPr lang="en-CH" sz="1700" b="0" dirty="0"/>
                <a:t>beams.</a:t>
              </a:r>
              <a:endParaRPr lang="en-US" sz="1700" b="0" dirty="0"/>
            </a:p>
            <a:p>
              <a:pPr marL="766762" lvl="1" indent="-400050" hangingPunct="1">
                <a:lnSpc>
                  <a:spcPts val="1400"/>
                </a:lnSpc>
                <a:spcBef>
                  <a:spcPts val="1000"/>
                </a:spcBef>
                <a:buFont typeface="+mj-lt"/>
                <a:buAutoNum type="arabicPeriod"/>
              </a:pPr>
              <a:r>
                <a:rPr lang="en-US" sz="1700" b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Tail population </a:t>
              </a:r>
              <a:r>
                <a:rPr lang="en-US" sz="1700" b="0" dirty="0"/>
                <a:t>from </a:t>
              </a:r>
              <a:r>
                <a:rPr lang="en-CH" sz="1700" b="0" dirty="0"/>
                <a:t>PSB</a:t>
              </a:r>
              <a:r>
                <a:rPr lang="en-CH" sz="1700" b="0" dirty="0">
                  <a:sym typeface="Wingdings" pitchFamily="2" charset="2"/>
                </a:rPr>
                <a:t> PS  </a:t>
              </a:r>
              <a:r>
                <a:rPr lang="en-CH" sz="1700" b="0" dirty="0"/>
                <a:t>SPS </a:t>
              </a:r>
              <a:r>
                <a:rPr lang="en-US" sz="1700" b="0" dirty="0"/>
                <a:t>&amp; </a:t>
              </a:r>
              <a:r>
                <a:rPr lang="en-US" sz="1700" dirty="0"/>
                <a:t>“low-tail” BCMS</a:t>
              </a:r>
              <a:r>
                <a:rPr lang="en-US" sz="1700" b="0" dirty="0"/>
                <a:t>.</a:t>
              </a:r>
            </a:p>
            <a:p>
              <a:pPr marL="766762" lvl="1" indent="-400050" hangingPunct="1">
                <a:lnSpc>
                  <a:spcPts val="1400"/>
                </a:lnSpc>
                <a:spcBef>
                  <a:spcPts val="1000"/>
                </a:spcBef>
                <a:buFont typeface="+mj-lt"/>
                <a:buAutoNum type="arabicPeriod"/>
              </a:pPr>
              <a:r>
                <a:rPr lang="en-CH" sz="1700" b="0" dirty="0">
                  <a:solidFill>
                    <a:schemeClr val="accent3">
                      <a:lumMod val="75000"/>
                    </a:schemeClr>
                  </a:solidFill>
                </a:rPr>
                <a:t>Losses</a:t>
              </a:r>
              <a:r>
                <a:rPr lang="en-CH" sz="1700" b="0" dirty="0"/>
                <a:t> from </a:t>
              </a:r>
              <a:r>
                <a:rPr lang="en-CH" sz="1700" b="0" dirty="0">
                  <a:sym typeface="Wingdings" pitchFamily="2" charset="2"/>
                </a:rPr>
                <a:t>PS  </a:t>
              </a:r>
              <a:r>
                <a:rPr lang="en-CH" sz="1700" b="0" dirty="0"/>
                <a:t>SPS.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1C47C2A4-3D44-6B99-1FF6-C75378473A8D}"/>
                </a:ext>
              </a:extLst>
            </p:cNvPr>
            <p:cNvSpPr/>
            <p:nvPr/>
          </p:nvSpPr>
          <p:spPr>
            <a:xfrm>
              <a:off x="115319" y="938901"/>
              <a:ext cx="7171303" cy="1500850"/>
            </a:xfrm>
            <a:prstGeom prst="roundRect">
              <a:avLst/>
            </a:prstGeom>
            <a:noFill/>
            <a:ln w="28575" cap="flat">
              <a:solidFill>
                <a:schemeClr val="accent6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06BBD96-9ECE-10A5-9BEE-6CFCF886BE82}"/>
              </a:ext>
            </a:extLst>
          </p:cNvPr>
          <p:cNvGrpSpPr/>
          <p:nvPr/>
        </p:nvGrpSpPr>
        <p:grpSpPr>
          <a:xfrm>
            <a:off x="6457868" y="2621621"/>
            <a:ext cx="5641167" cy="1755035"/>
            <a:chOff x="6457868" y="2621621"/>
            <a:chExt cx="5641167" cy="1755035"/>
          </a:xfrm>
        </p:grpSpPr>
        <p:sp>
          <p:nvSpPr>
            <p:cNvPr id="13" name="Text Placeholder 1">
              <a:extLst>
                <a:ext uri="{FF2B5EF4-FFF2-40B4-BE49-F238E27FC236}">
                  <a16:creationId xmlns:a16="http://schemas.microsoft.com/office/drawing/2014/main" id="{07CA3069-E043-5033-F0F0-EEE194F08378}"/>
                </a:ext>
              </a:extLst>
            </p:cNvPr>
            <p:cNvSpPr txBox="1">
              <a:spLocks/>
            </p:cNvSpPr>
            <p:nvPr/>
          </p:nvSpPr>
          <p:spPr>
            <a:xfrm>
              <a:off x="6529376" y="2621621"/>
              <a:ext cx="5569659" cy="175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rmAutofit fontScale="92500"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endParaRPr lang="en-CH" sz="2300" b="0" dirty="0">
                <a:sym typeface="Wingdings" pitchFamily="2" charset="2"/>
              </a:endParaRPr>
            </a:p>
            <a:p>
              <a:pPr marL="571500" indent="-57150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 startAt="3"/>
              </a:pPr>
              <a:r>
                <a:rPr lang="en-CH" sz="2700" dirty="0">
                  <a:sym typeface="Wingdings" pitchFamily="2" charset="2"/>
                </a:rPr>
                <a:t>Impact on integrated luminosity: </a:t>
              </a:r>
            </a:p>
            <a:p>
              <a:pPr lvl="1"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r>
                <a:rPr lang="en-CH" sz="1800" dirty="0">
                  <a:sym typeface="Wingdings" pitchFamily="2" charset="2"/>
                </a:rPr>
                <a:t>BCMS vs standard</a:t>
              </a:r>
              <a:r>
                <a:rPr lang="en-CH" sz="1800" b="0" dirty="0">
                  <a:sym typeface="Wingdings" pitchFamily="2" charset="2"/>
                </a:rPr>
                <a:t>: model vs measurements</a:t>
              </a:r>
            </a:p>
            <a:p>
              <a:pPr lvl="1"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r>
                <a:rPr lang="en-CH" sz="1800" b="0" dirty="0">
                  <a:sym typeface="Wingdings" pitchFamily="2" charset="2"/>
                </a:rPr>
                <a:t>Reduction of </a:t>
              </a:r>
              <a:r>
                <a:rPr lang="en-CH" sz="1800" dirty="0">
                  <a:solidFill>
                    <a:schemeClr val="accent3">
                      <a:lumMod val="75000"/>
                    </a:schemeClr>
                  </a:solidFill>
                  <a:sym typeface="Wingdings" pitchFamily="2" charset="2"/>
                </a:rPr>
                <a:t>losses</a:t>
              </a:r>
              <a:r>
                <a:rPr lang="en-CH" sz="1800" b="0" dirty="0">
                  <a:sym typeface="Wingdings" pitchFamily="2" charset="2"/>
                </a:rPr>
                <a:t> with </a:t>
              </a:r>
              <a:r>
                <a:rPr lang="en-CH" sz="1800" dirty="0">
                  <a:sym typeface="Wingdings" pitchFamily="2" charset="2"/>
                </a:rPr>
                <a:t>”low-tail” BCMS</a:t>
              </a:r>
              <a:r>
                <a:rPr lang="en-CH" sz="1800" b="0" dirty="0">
                  <a:sym typeface="Wingdings" pitchFamily="2" charset="2"/>
                </a:rPr>
                <a:t>.</a:t>
              </a:r>
            </a:p>
            <a:p>
              <a:pPr lvl="1"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r>
                <a:rPr lang="en-CH" sz="1800" b="0" dirty="0">
                  <a:sym typeface="Wingdings" pitchFamily="2" charset="2"/>
                </a:rPr>
                <a:t>Impact of </a:t>
              </a:r>
              <a:r>
                <a:rPr lang="en-CH" sz="1800" dirty="0">
                  <a:solidFill>
                    <a:schemeClr val="accent5">
                      <a:lumMod val="75000"/>
                    </a:schemeClr>
                  </a:solidFill>
                  <a:sym typeface="Wingdings" pitchFamily="2" charset="2"/>
                </a:rPr>
                <a:t>emittance growth </a:t>
              </a:r>
              <a:r>
                <a:rPr lang="en-CH" sz="1800" b="0" dirty="0">
                  <a:sym typeface="Wingdings" pitchFamily="2" charset="2"/>
                </a:rPr>
                <a:t>beyond IBS.</a:t>
              </a:r>
            </a:p>
            <a:p>
              <a:pPr marL="366712" lvl="1" indent="0" hangingPunct="1">
                <a:lnSpc>
                  <a:spcPts val="1700"/>
                </a:lnSpc>
                <a:spcBef>
                  <a:spcPts val="1000"/>
                </a:spcBef>
                <a:buNone/>
              </a:pPr>
              <a:endParaRPr lang="en-CH" sz="1700" b="0" dirty="0">
                <a:sym typeface="Wingdings" pitchFamily="2" charset="2"/>
              </a:endParaRPr>
            </a:p>
            <a:p>
              <a:pPr marL="366712" lvl="1" indent="0" hangingPunct="1">
                <a:lnSpc>
                  <a:spcPts val="1700"/>
                </a:lnSpc>
                <a:buNone/>
              </a:pPr>
              <a:endParaRPr lang="en-CH" sz="1900" b="0" dirty="0">
                <a:sym typeface="Wingdings" pitchFamily="2" charset="2"/>
              </a:endParaRP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EC113025-3562-1126-5E21-A7D57A26C798}"/>
                </a:ext>
              </a:extLst>
            </p:cNvPr>
            <p:cNvSpPr/>
            <p:nvPr/>
          </p:nvSpPr>
          <p:spPr>
            <a:xfrm>
              <a:off x="6457868" y="2697059"/>
              <a:ext cx="5576963" cy="1679597"/>
            </a:xfrm>
            <a:prstGeom prst="roundRect">
              <a:avLst/>
            </a:prstGeom>
            <a:noFill/>
            <a:ln w="28575" cap="flat">
              <a:solidFill>
                <a:schemeClr val="accent6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4612B5-F3D0-175F-80E1-C9CBBAE36A47}"/>
              </a:ext>
            </a:extLst>
          </p:cNvPr>
          <p:cNvGrpSpPr/>
          <p:nvPr/>
        </p:nvGrpSpPr>
        <p:grpSpPr>
          <a:xfrm>
            <a:off x="6726232" y="4764973"/>
            <a:ext cx="4986342" cy="458794"/>
            <a:chOff x="6726232" y="4764973"/>
            <a:chExt cx="4986342" cy="458794"/>
          </a:xfrm>
        </p:grpSpPr>
        <p:sp>
          <p:nvSpPr>
            <p:cNvPr id="16" name="Text Placeholder 1">
              <a:extLst>
                <a:ext uri="{FF2B5EF4-FFF2-40B4-BE49-F238E27FC236}">
                  <a16:creationId xmlns:a16="http://schemas.microsoft.com/office/drawing/2014/main" id="{F2B3486C-FECE-81FB-9A5E-EE4ED0CE9270}"/>
                </a:ext>
              </a:extLst>
            </p:cNvPr>
            <p:cNvSpPr txBox="1">
              <a:spLocks/>
            </p:cNvSpPr>
            <p:nvPr/>
          </p:nvSpPr>
          <p:spPr>
            <a:xfrm>
              <a:off x="6935415" y="4862194"/>
              <a:ext cx="4720006" cy="3615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Autofit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514350" indent="-51435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 startAt="4"/>
              </a:pPr>
              <a:r>
                <a:rPr lang="en-CH" sz="2500" dirty="0">
                  <a:sym typeface="Wingdings" pitchFamily="2" charset="2"/>
                </a:rPr>
                <a:t>Lessons learned from 2024. </a:t>
              </a:r>
            </a:p>
            <a:p>
              <a:pPr marL="881062" lvl="1" indent="-514350" hangingPunct="1">
                <a:lnSpc>
                  <a:spcPts val="1700"/>
                </a:lnSpc>
                <a:buFont typeface="+mj-lt"/>
                <a:buAutoNum type="romanUcPeriod" startAt="4"/>
              </a:pPr>
              <a:endParaRPr lang="en-CH" sz="2500" dirty="0">
                <a:sym typeface="Wingdings" pitchFamily="2" charset="2"/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C60B98C3-A324-49E9-C5B3-D3A0AD679098}"/>
                </a:ext>
              </a:extLst>
            </p:cNvPr>
            <p:cNvSpPr/>
            <p:nvPr/>
          </p:nvSpPr>
          <p:spPr>
            <a:xfrm>
              <a:off x="6726232" y="4764973"/>
              <a:ext cx="4986342" cy="337536"/>
            </a:xfrm>
            <a:prstGeom prst="roundRect">
              <a:avLst/>
            </a:prstGeom>
            <a:noFill/>
            <a:ln w="28575" cap="flat">
              <a:solidFill>
                <a:schemeClr val="accent6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C0C851E-8A6C-0DD5-64CE-CED49B0A231F}"/>
              </a:ext>
            </a:extLst>
          </p:cNvPr>
          <p:cNvGrpSpPr/>
          <p:nvPr/>
        </p:nvGrpSpPr>
        <p:grpSpPr>
          <a:xfrm>
            <a:off x="71431" y="2454040"/>
            <a:ext cx="6329285" cy="3795949"/>
            <a:chOff x="71431" y="2454040"/>
            <a:chExt cx="6329285" cy="3795949"/>
          </a:xfrm>
        </p:grpSpPr>
        <p:sp>
          <p:nvSpPr>
            <p:cNvPr id="10" name="Text Placeholder 1">
              <a:extLst>
                <a:ext uri="{FF2B5EF4-FFF2-40B4-BE49-F238E27FC236}">
                  <a16:creationId xmlns:a16="http://schemas.microsoft.com/office/drawing/2014/main" id="{3B5AA2D8-83BE-DADB-AD6F-890A7328C676}"/>
                </a:ext>
              </a:extLst>
            </p:cNvPr>
            <p:cNvSpPr txBox="1">
              <a:spLocks/>
            </p:cNvSpPr>
            <p:nvPr/>
          </p:nvSpPr>
          <p:spPr>
            <a:xfrm>
              <a:off x="296856" y="2454040"/>
              <a:ext cx="6103860" cy="378166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endParaRPr lang="en-CH" sz="2300" b="0" dirty="0"/>
            </a:p>
            <a:p>
              <a:pPr marL="514350" indent="-51435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 startAt="2"/>
              </a:pPr>
              <a:r>
                <a:rPr lang="en-CH" sz="2500" dirty="0"/>
                <a:t>Beam quality in the LHC: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Tail population </a:t>
              </a:r>
              <a:r>
                <a:rPr lang="en-CH" sz="1600" b="0" dirty="0"/>
                <a:t>SPS</a:t>
              </a:r>
              <a:r>
                <a:rPr lang="en-CH" sz="1600" b="0" dirty="0">
                  <a:sym typeface="Wingdings" pitchFamily="2" charset="2"/>
                </a:rPr>
                <a:t> LHC &amp; transfer line mismatch.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ym typeface="Wingdings" pitchFamily="2" charset="2"/>
                </a:rPr>
                <a:t>Injection</a:t>
              </a:r>
              <a:r>
                <a:rPr lang="en-CH" sz="1600" b="0" dirty="0">
                  <a:solidFill>
                    <a:schemeClr val="accent3">
                      <a:lumMod val="75000"/>
                    </a:schemeClr>
                  </a:solidFill>
                  <a:sym typeface="Wingdings" pitchFamily="2" charset="2"/>
                </a:rPr>
                <a:t> losses</a:t>
              </a:r>
              <a:r>
                <a:rPr lang="en-CH" sz="1600" b="0" dirty="0">
                  <a:sym typeface="Wingdings" pitchFamily="2" charset="2"/>
                </a:rPr>
                <a:t>: 2024 vs 2023.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accent5">
                      <a:lumMod val="75000"/>
                    </a:schemeClr>
                  </a:solidFill>
                  <a:sym typeface="Wingdings" pitchFamily="2" charset="2"/>
                </a:rPr>
                <a:t>Emittance</a:t>
              </a:r>
              <a:r>
                <a:rPr lang="en-CH" sz="1600" b="0" dirty="0">
                  <a:sym typeface="Wingdings" pitchFamily="2" charset="2"/>
                </a:rPr>
                <a:t> with </a:t>
              </a:r>
              <a:r>
                <a:rPr lang="en-CH" sz="1600" dirty="0">
                  <a:sym typeface="Wingdings" pitchFamily="2" charset="2"/>
                </a:rPr>
                <a:t>standard &amp; BCMS </a:t>
              </a:r>
              <a:r>
                <a:rPr lang="en-CH" sz="1600" b="0" dirty="0">
                  <a:sym typeface="Wingdings" pitchFamily="2" charset="2"/>
                </a:rPr>
                <a:t>beams.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accent5">
                      <a:lumMod val="75000"/>
                    </a:schemeClr>
                  </a:solidFill>
                  <a:sym typeface="Wingdings" pitchFamily="2" charset="2"/>
                </a:rPr>
                <a:t>Emittance growth </a:t>
              </a:r>
              <a:r>
                <a:rPr lang="en-CH" sz="1600" b="0" dirty="0">
                  <a:sym typeface="Wingdings" pitchFamily="2" charset="2"/>
                </a:rPr>
                <a:t>at injection beyond IBS &amp; tail evolution.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ym typeface="Wingdings" pitchFamily="2" charset="2"/>
                </a:rPr>
                <a:t>Debunched beam at injection &amp; </a:t>
              </a:r>
              <a:r>
                <a:rPr lang="en-CH" sz="1600" b="0" dirty="0">
                  <a:solidFill>
                    <a:schemeClr val="accent3">
                      <a:lumMod val="75000"/>
                    </a:schemeClr>
                  </a:solidFill>
                  <a:sym typeface="Wingdings" pitchFamily="2" charset="2"/>
                </a:rPr>
                <a:t>losses</a:t>
              </a:r>
              <a:r>
                <a:rPr lang="en-CH" sz="1600" b="0" dirty="0">
                  <a:sym typeface="Wingdings" pitchFamily="2" charset="2"/>
                </a:rPr>
                <a:t> at the start of ramp.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ym typeface="Wingdings" pitchFamily="2" charset="2"/>
                </a:rPr>
                <a:t>Power supply ripple at the end of ramp.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accent3">
                      <a:lumMod val="75000"/>
                    </a:schemeClr>
                  </a:solidFill>
                  <a:sym typeface="Wingdings" pitchFamily="2" charset="2"/>
                </a:rPr>
                <a:t>Losses</a:t>
              </a:r>
              <a:r>
                <a:rPr lang="en-CH" sz="1600" b="0" dirty="0">
                  <a:sym typeface="Wingdings" pitchFamily="2" charset="2"/>
                </a:rPr>
                <a:t> at the end of adjust &amp; correlation with tails.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accent3">
                      <a:lumMod val="75000"/>
                    </a:schemeClr>
                  </a:solidFill>
                  <a:sym typeface="Wingdings" pitchFamily="2" charset="2"/>
                </a:rPr>
                <a:t>Losses</a:t>
              </a:r>
              <a:r>
                <a:rPr lang="en-CH" sz="1600" b="0" dirty="0">
                  <a:sym typeface="Wingdings" pitchFamily="2" charset="2"/>
                </a:rPr>
                <a:t> during leveling &amp; DA.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accent3">
                      <a:lumMod val="75000"/>
                    </a:schemeClr>
                  </a:solidFill>
                  <a:sym typeface="Wingdings" pitchFamily="2" charset="2"/>
                </a:rPr>
                <a:t>Losses</a:t>
              </a:r>
              <a:r>
                <a:rPr lang="en-CH" sz="1600" b="0" dirty="0">
                  <a:sym typeface="Wingdings" pitchFamily="2" charset="2"/>
                </a:rPr>
                <a:t> beyond burn-off due to collisions in IP8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rgbClr val="000000"/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accent5">
                      <a:lumMod val="75000"/>
                    </a:schemeClr>
                  </a:solidFill>
                  <a:sym typeface="Wingdings" pitchFamily="2" charset="2"/>
                </a:rPr>
                <a:t>Emittance growth </a:t>
              </a:r>
              <a:r>
                <a:rPr lang="en-CH" sz="1600" b="0" dirty="0">
                  <a:sym typeface="Wingdings" pitchFamily="2" charset="2"/>
                </a:rPr>
                <a:t>during collisions.</a:t>
              </a:r>
            </a:p>
            <a:p>
              <a:pPr lvl="1" hangingPunct="1">
                <a:lnSpc>
                  <a:spcPts val="1700"/>
                </a:lnSpc>
                <a:buFont typeface="Wingdings" pitchFamily="2" charset="2"/>
                <a:buChar char="§"/>
              </a:pPr>
              <a:endParaRPr lang="en-CH" sz="1900" b="0" dirty="0">
                <a:sym typeface="Wingdings" pitchFamily="2" charset="2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5C50A91-76DA-0E43-CC56-56E3E14B4A9A}"/>
                </a:ext>
              </a:extLst>
            </p:cNvPr>
            <p:cNvCxnSpPr>
              <a:cxnSpLocks/>
            </p:cNvCxnSpPr>
            <p:nvPr/>
          </p:nvCxnSpPr>
          <p:spPr>
            <a:xfrm>
              <a:off x="579432" y="3047216"/>
              <a:ext cx="0" cy="1164856"/>
            </a:xfrm>
            <a:prstGeom prst="straightConnector1">
              <a:avLst/>
            </a:prstGeom>
            <a:noFill/>
            <a:ln w="38100" cap="flat">
              <a:solidFill>
                <a:schemeClr val="accent2">
                  <a:lumMod val="75000"/>
                </a:schemeClr>
              </a:solidFill>
              <a:prstDash val="solid"/>
              <a:miter lim="8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391E2DD-17B6-3AE6-8625-432F6E238E5D}"/>
                </a:ext>
              </a:extLst>
            </p:cNvPr>
            <p:cNvCxnSpPr>
              <a:cxnSpLocks/>
            </p:cNvCxnSpPr>
            <p:nvPr/>
          </p:nvCxnSpPr>
          <p:spPr>
            <a:xfrm>
              <a:off x="574670" y="4354952"/>
              <a:ext cx="0" cy="514894"/>
            </a:xfrm>
            <a:prstGeom prst="straightConnector1">
              <a:avLst/>
            </a:prstGeom>
            <a:noFill/>
            <a:ln w="38100" cap="flat">
              <a:solidFill>
                <a:srgbClr val="00B050"/>
              </a:solidFill>
              <a:prstDash val="solid"/>
              <a:miter lim="8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406A639-F509-1327-A1FB-379A1AB442D2}"/>
                </a:ext>
              </a:extLst>
            </p:cNvPr>
            <p:cNvCxnSpPr>
              <a:cxnSpLocks/>
            </p:cNvCxnSpPr>
            <p:nvPr/>
          </p:nvCxnSpPr>
          <p:spPr>
            <a:xfrm>
              <a:off x="574670" y="5007769"/>
              <a:ext cx="0" cy="1139031"/>
            </a:xfrm>
            <a:prstGeom prst="straightConnector1">
              <a:avLst/>
            </a:prstGeom>
            <a:noFill/>
            <a:ln w="38100" cap="flat">
              <a:solidFill>
                <a:srgbClr val="FFC000"/>
              </a:solidFill>
              <a:prstDash val="solid"/>
              <a:miter lim="8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8BC9F52-E3FD-0206-0367-431C45728418}"/>
                </a:ext>
              </a:extLst>
            </p:cNvPr>
            <p:cNvSpPr txBox="1"/>
            <p:nvPr/>
          </p:nvSpPr>
          <p:spPr>
            <a:xfrm rot="16200000">
              <a:off x="-97879" y="3526226"/>
              <a:ext cx="971550" cy="2308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CH" sz="15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Injection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E547306-49E9-C30A-ECB1-8AB7EBA72961}"/>
                </a:ext>
              </a:extLst>
            </p:cNvPr>
            <p:cNvSpPr txBox="1"/>
            <p:nvPr/>
          </p:nvSpPr>
          <p:spPr>
            <a:xfrm rot="16200000">
              <a:off x="65532" y="4474931"/>
              <a:ext cx="644727" cy="23083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CH" sz="15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Ramp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7D204E-6F29-F09F-B5BF-75571630F6A9}"/>
                </a:ext>
              </a:extLst>
            </p:cNvPr>
            <p:cNvSpPr txBox="1"/>
            <p:nvPr/>
          </p:nvSpPr>
          <p:spPr>
            <a:xfrm rot="16200000">
              <a:off x="-97880" y="5414640"/>
              <a:ext cx="971550" cy="23083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CH" sz="15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Collisions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3162387F-7DF0-D1BF-CEC9-3086698E1F0C}"/>
                </a:ext>
              </a:extLst>
            </p:cNvPr>
            <p:cNvSpPr/>
            <p:nvPr/>
          </p:nvSpPr>
          <p:spPr>
            <a:xfrm>
              <a:off x="71431" y="2593614"/>
              <a:ext cx="6322233" cy="3656375"/>
            </a:xfrm>
            <a:prstGeom prst="roundRect">
              <a:avLst/>
            </a:prstGeom>
            <a:noFill/>
            <a:ln w="28575" cap="flat">
              <a:solidFill>
                <a:schemeClr val="accent6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41B757E-A821-3512-BAAF-7C857885BC53}"/>
                </a:ext>
              </a:extLst>
            </p:cNvPr>
            <p:cNvCxnSpPr>
              <a:cxnSpLocks/>
            </p:cNvCxnSpPr>
            <p:nvPr/>
          </p:nvCxnSpPr>
          <p:spPr>
            <a:xfrm>
              <a:off x="1003300" y="5768273"/>
              <a:ext cx="4279900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ys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09544E4-32BE-A4D9-61E2-9611F11767C2}"/>
              </a:ext>
            </a:extLst>
          </p:cNvPr>
          <p:cNvSpPr txBox="1"/>
          <p:nvPr/>
        </p:nvSpPr>
        <p:spPr>
          <a:xfrm>
            <a:off x="7797800" y="6692900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54023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Emittance growth at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30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14736C-A6A2-9DF2-3B3C-89E84FA86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338" y="1107224"/>
            <a:ext cx="11588675" cy="202174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/>
              <a:t>Emittance growth of unknown origin also during collisions: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Cannot be fully explained by IBS models.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Vertical emittance expected to be shrinking due to SR.</a:t>
            </a: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1B29E0-D391-BE64-EC8B-6AAEF8ACEC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475" y="2889017"/>
            <a:ext cx="7772399" cy="301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242976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Emittance growth at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31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14736C-A6A2-9DF2-3B3C-89E84FA86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338" y="1107224"/>
            <a:ext cx="11588675" cy="202174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/>
              <a:t>Emittance growth of unknown origin also during collisions: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Cannot be fully explained by IBS models.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Vertical emittance expected to be shrinking due to SR.</a:t>
            </a: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1B29E0-D391-BE64-EC8B-6AAEF8ACEC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475" y="2889017"/>
            <a:ext cx="7772400" cy="30131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D20AC8-0327-994E-A5FB-887EE58BC347}"/>
              </a:ext>
            </a:extLst>
          </p:cNvPr>
          <p:cNvSpPr txBox="1"/>
          <p:nvPr/>
        </p:nvSpPr>
        <p:spPr>
          <a:xfrm>
            <a:off x="5989675" y="2726571"/>
            <a:ext cx="3735976" cy="369332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Luminosity model with IBS &amp; SR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4108969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A213E9-4893-313A-0E88-4E85E5F8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Emittance growth at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336D9-8A3E-1752-79B2-A12A43E5296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32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914736C-A6A2-9DF2-3B3C-89E84FA86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338" y="1107224"/>
            <a:ext cx="11588675" cy="202174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b="0" dirty="0"/>
              <a:t>Emittance growth of unknown origin also during collisions: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Cannot be fully explained by IBS models.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b="0" dirty="0"/>
              <a:t>Vertical emittance expected to be shrinking due to SR.</a:t>
            </a: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1B29E0-D391-BE64-EC8B-6AAEF8ACEC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3475" y="2889017"/>
            <a:ext cx="7772400" cy="30131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14ACB4-39FD-2A3C-0802-8354B05CBCC8}"/>
              </a:ext>
            </a:extLst>
          </p:cNvPr>
          <p:cNvSpPr txBox="1"/>
          <p:nvPr/>
        </p:nvSpPr>
        <p:spPr>
          <a:xfrm>
            <a:off x="2575066" y="5413115"/>
            <a:ext cx="3703814" cy="830997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GB" sz="1800" b="1" dirty="0">
                <a:solidFill>
                  <a:schemeClr val="tx1"/>
                </a:solidFill>
              </a:rPr>
              <a:t>Impact on integrated luminosity:</a:t>
            </a:r>
            <a:endParaRPr lang="en-GB" b="1" dirty="0">
              <a:solidFill>
                <a:srgbClr val="FF0000"/>
              </a:solidFill>
            </a:endParaRP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2-3% loss </a:t>
            </a:r>
            <a:r>
              <a:rPr lang="en-GB" dirty="0"/>
              <a:t>for fills that reached optimal fill length &amp; </a:t>
            </a:r>
            <a:r>
              <a:rPr lang="el-GR" dirty="0"/>
              <a:t>τ=2.5</a:t>
            </a:r>
            <a:r>
              <a:rPr lang="en-US" dirty="0"/>
              <a:t> h           </a:t>
            </a:r>
            <a:endParaRPr lang="en-GB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904B2089-96BD-917C-7430-7CB49100B4E1}"/>
              </a:ext>
            </a:extLst>
          </p:cNvPr>
          <p:cNvSpPr/>
          <p:nvPr/>
        </p:nvSpPr>
        <p:spPr>
          <a:xfrm rot="19786334">
            <a:off x="4367982" y="4689751"/>
            <a:ext cx="560832" cy="733659"/>
          </a:xfrm>
          <a:prstGeom prst="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C90D6C-28D7-0C69-999E-EC4514842965}"/>
              </a:ext>
            </a:extLst>
          </p:cNvPr>
          <p:cNvSpPr txBox="1"/>
          <p:nvPr/>
        </p:nvSpPr>
        <p:spPr>
          <a:xfrm>
            <a:off x="4846321" y="2704351"/>
            <a:ext cx="6455615" cy="369332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Luminosity model with IBS &amp; SR &amp; extra emittance growth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581013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DA4997-97A1-4946-2AD9-97977DF45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" y="124352"/>
            <a:ext cx="11376026" cy="1065744"/>
          </a:xfrm>
        </p:spPr>
        <p:txBody>
          <a:bodyPr/>
          <a:lstStyle/>
          <a:p>
            <a:r>
              <a:rPr lang="en-CH" dirty="0"/>
              <a:t>Lessons learned from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9C33A-D960-F6C3-1A8E-33CCA09487E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33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FCDA73-A453-4AD2-2E37-3A1B4DE38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" y="723899"/>
            <a:ext cx="11766884" cy="542022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2200" dirty="0"/>
              <a:t>Need to minimize time spent at LHC injection due to:</a:t>
            </a:r>
            <a:endParaRPr lang="en-CH" sz="2200" dirty="0"/>
          </a:p>
          <a:p>
            <a:pPr marL="881062" lvl="1" indent="-514350">
              <a:spcBef>
                <a:spcPts val="600"/>
              </a:spcBef>
              <a:spcAft>
                <a:spcPts val="200"/>
              </a:spcAft>
              <a:buFont typeface="+mj-lt"/>
              <a:buAutoNum type="romanUcPeriod"/>
            </a:pPr>
            <a:r>
              <a:rPr lang="en-CH" sz="2000" b="0" dirty="0"/>
              <a:t>Unexplained </a:t>
            </a:r>
            <a:r>
              <a:rPr lang="en-CH" sz="2000" dirty="0">
                <a:solidFill>
                  <a:srgbClr val="FF0000"/>
                </a:solidFill>
              </a:rPr>
              <a:t>emittance growth </a:t>
            </a:r>
            <a:r>
              <a:rPr lang="en-CH" sz="2000" b="0" dirty="0"/>
              <a:t>at injection.</a:t>
            </a:r>
          </a:p>
          <a:p>
            <a:pPr marL="881062" lvl="1" indent="-514350">
              <a:spcBef>
                <a:spcPts val="600"/>
              </a:spcBef>
              <a:spcAft>
                <a:spcPts val="200"/>
              </a:spcAft>
              <a:buFont typeface="+mj-lt"/>
              <a:buAutoNum type="romanUcPeriod"/>
            </a:pPr>
            <a:r>
              <a:rPr lang="en-CH" sz="2000" b="0" dirty="0"/>
              <a:t>Increase of </a:t>
            </a:r>
            <a:r>
              <a:rPr lang="en-CH" sz="2000" dirty="0">
                <a:solidFill>
                  <a:srgbClr val="FF0000"/>
                </a:solidFill>
              </a:rPr>
              <a:t>debunched beam</a:t>
            </a:r>
            <a:r>
              <a:rPr lang="en-CH" sz="2000" b="0" dirty="0">
                <a:solidFill>
                  <a:srgbClr val="FF0000"/>
                </a:solidFill>
              </a:rPr>
              <a:t> </a:t>
            </a:r>
            <a:r>
              <a:rPr lang="en-CH" sz="2000" b="0" dirty="0"/>
              <a:t>&amp; eventually losses during ramp.</a:t>
            </a:r>
          </a:p>
          <a:p>
            <a:pPr lvl="1">
              <a:spcBef>
                <a:spcPts val="60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CH" sz="2000" b="0" dirty="0"/>
              <a:t>Longer trains for 2025 due to faster injection time &amp; gain in integrated luminosity (see X. Buffat):</a:t>
            </a:r>
          </a:p>
          <a:p>
            <a:pPr lvl="2"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Injection losses: source remains unclear, increase of margin to BLM saturation for B1 </a:t>
            </a:r>
            <a:r>
              <a:rPr lang="en-US" sz="2000" b="0" dirty="0" err="1"/>
              <a:t>w.r.t</a:t>
            </a:r>
            <a:r>
              <a:rPr lang="en-US" sz="2000" b="0" dirty="0"/>
              <a:t> 2023.</a:t>
            </a:r>
          </a:p>
          <a:p>
            <a:pPr>
              <a:spcBef>
                <a:spcPts val="6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2200" dirty="0"/>
              <a:t>Standard vs BCMS:</a:t>
            </a:r>
            <a:endParaRPr lang="en-CH" sz="2200" dirty="0"/>
          </a:p>
          <a:p>
            <a:pPr lvl="1"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b="0" dirty="0"/>
              <a:t>Start of collisions with </a:t>
            </a:r>
            <a:r>
              <a:rPr lang="en-CH" sz="2000" dirty="0">
                <a:solidFill>
                  <a:srgbClr val="00B050"/>
                </a:solidFill>
              </a:rPr>
              <a:t>10-15% smaller emittances</a:t>
            </a:r>
            <a:r>
              <a:rPr lang="en-CH" sz="2000" b="0" dirty="0">
                <a:solidFill>
                  <a:srgbClr val="00B050"/>
                </a:solidFill>
              </a:rPr>
              <a:t>.</a:t>
            </a:r>
            <a:endParaRPr lang="en-US" sz="2000" b="0" dirty="0"/>
          </a:p>
          <a:p>
            <a:pPr lvl="1"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b="0" dirty="0">
                <a:solidFill>
                  <a:srgbClr val="000000"/>
                </a:solidFill>
              </a:rPr>
              <a:t>Depending on virtual luminosity, </a:t>
            </a:r>
            <a:r>
              <a:rPr lang="en-CH" sz="2000" dirty="0">
                <a:solidFill>
                  <a:srgbClr val="00B050"/>
                </a:solidFill>
              </a:rPr>
              <a:t>2-5% gain </a:t>
            </a:r>
            <a:r>
              <a:rPr lang="en-CH" sz="2000" b="0" dirty="0">
                <a:solidFill>
                  <a:srgbClr val="000000"/>
                </a:solidFill>
              </a:rPr>
              <a:t>in performance w.r.t to standard for fills that reached optimal fill length. </a:t>
            </a:r>
          </a:p>
          <a:p>
            <a:pPr lvl="1"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Main gain comes from </a:t>
            </a:r>
            <a:r>
              <a:rPr lang="en-US" sz="2000" dirty="0"/>
              <a:t>“low-tail” BCMS</a:t>
            </a:r>
            <a:r>
              <a:rPr lang="en-US" sz="2000" b="0" dirty="0"/>
              <a:t>: </a:t>
            </a:r>
          </a:p>
          <a:p>
            <a:pPr lvl="2"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dirty="0">
                <a:solidFill>
                  <a:srgbClr val="00B050"/>
                </a:solidFill>
              </a:rPr>
              <a:t>Clear correlation between losses at the end of collapse/start of collisions and tail population</a:t>
            </a:r>
            <a:r>
              <a:rPr lang="en-CH" sz="2000" b="0" dirty="0"/>
              <a:t>: reduction of tails observed Fills&gt;10100 (10</a:t>
            </a:r>
            <a:r>
              <a:rPr lang="en-CH" sz="2000" b="0" baseline="30000" dirty="0"/>
              <a:t>th</a:t>
            </a:r>
            <a:r>
              <a:rPr lang="en-CH" sz="2000" b="0" dirty="0"/>
              <a:t> of September), starting from tail reduction in the injectors, resulted in loss improvement at start of collisions:</a:t>
            </a:r>
          </a:p>
          <a:p>
            <a:pPr lvl="1"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b="0" dirty="0"/>
              <a:t>Preparation from the injectors has direct impact on LHC performance: to be considered not only for nominal operation but also for special beams (VdM &amp; BSRT calibration fills).</a:t>
            </a:r>
            <a:endParaRPr lang="en-US" sz="2000" b="0" dirty="0"/>
          </a:p>
          <a:p>
            <a:pPr marL="366712" lvl="1" indent="0">
              <a:spcBef>
                <a:spcPts val="600"/>
              </a:spcBef>
              <a:spcAft>
                <a:spcPts val="200"/>
              </a:spcAft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624345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DA4997-97A1-4946-2AD9-97977DF45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" y="124352"/>
            <a:ext cx="11376026" cy="1065744"/>
          </a:xfrm>
        </p:spPr>
        <p:txBody>
          <a:bodyPr/>
          <a:lstStyle/>
          <a:p>
            <a:r>
              <a:rPr lang="en-CH" dirty="0"/>
              <a:t>Lessons learned from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9C33A-D960-F6C3-1A8E-33CCA09487E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34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0FCDA73-A453-4AD2-2E37-3A1B4DE38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" y="723899"/>
            <a:ext cx="11766884" cy="542022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2200" dirty="0"/>
              <a:t>Minimize losses during collisions:</a:t>
            </a:r>
            <a:endParaRPr lang="en-CH" sz="2200" dirty="0"/>
          </a:p>
          <a:p>
            <a:pPr marL="766762" lvl="1" indent="-400050">
              <a:spcBef>
                <a:spcPts val="600"/>
              </a:spcBef>
              <a:spcAft>
                <a:spcPts val="200"/>
              </a:spcAft>
              <a:buFont typeface="+mj-lt"/>
              <a:buAutoNum type="romanUcPeriod"/>
            </a:pPr>
            <a:r>
              <a:rPr lang="en-CH" sz="2000" b="0" dirty="0"/>
              <a:t>Start LHC injection with </a:t>
            </a:r>
            <a:r>
              <a:rPr lang="en-CH" sz="2000" dirty="0"/>
              <a:t>profiles as close as possible to Gaussian from the injectors</a:t>
            </a:r>
            <a:r>
              <a:rPr lang="en-CH" sz="2000" b="0" dirty="0"/>
              <a:t>.</a:t>
            </a:r>
          </a:p>
          <a:p>
            <a:pPr lvl="2"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dirty="0">
                <a:solidFill>
                  <a:srgbClr val="FF0000"/>
                </a:solidFill>
              </a:rPr>
              <a:t>Tail increase for </a:t>
            </a:r>
            <a:r>
              <a:rPr lang="en-CH" sz="2000" dirty="0">
                <a:solidFill>
                  <a:srgbClr val="0432FF"/>
                </a:solidFill>
              </a:rPr>
              <a:t>B1</a:t>
            </a:r>
            <a:r>
              <a:rPr lang="en-CH" sz="2000" b="0" dirty="0"/>
              <a:t> from SPS to LHC due to transfer line mismatch, </a:t>
            </a:r>
            <a:r>
              <a:rPr lang="en-CH" sz="2000" dirty="0">
                <a:solidFill>
                  <a:srgbClr val="00B050"/>
                </a:solidFill>
              </a:rPr>
              <a:t>expected to improve with new transfer function.</a:t>
            </a:r>
          </a:p>
          <a:p>
            <a:pPr lvl="2">
              <a:spcBef>
                <a:spcPts val="600"/>
              </a:spcBef>
              <a:spcAft>
                <a:spcPts val="200"/>
              </a:spcAft>
              <a:buFont typeface="Wingdings" pitchFamily="2" charset="2"/>
              <a:buChar char="Ø"/>
            </a:pPr>
            <a:r>
              <a:rPr lang="en-GB" sz="2000" b="0" dirty="0"/>
              <a:t>F</a:t>
            </a:r>
            <a:r>
              <a:rPr lang="en-CH" sz="2000" b="0" dirty="0"/>
              <a:t>urther improve &amp; optimize “low-tail” BCMS in the injectors.</a:t>
            </a:r>
          </a:p>
          <a:p>
            <a:pPr marL="766762" lvl="1" indent="-400050">
              <a:spcBef>
                <a:spcPts val="600"/>
              </a:spcBef>
              <a:spcAft>
                <a:spcPts val="200"/>
              </a:spcAft>
              <a:buFont typeface="+mj-lt"/>
              <a:buAutoNum type="romanUcPeriod"/>
            </a:pPr>
            <a:r>
              <a:rPr lang="en-CH" sz="2000" b="0" dirty="0"/>
              <a:t>Critical to maintain </a:t>
            </a:r>
            <a:r>
              <a:rPr lang="en-CH" sz="2000" dirty="0"/>
              <a:t>DA target of 6</a:t>
            </a:r>
            <a:r>
              <a:rPr lang="el-GR" sz="2000" dirty="0"/>
              <a:t>σ</a:t>
            </a:r>
            <a:r>
              <a:rPr lang="en-US" sz="2000" dirty="0"/>
              <a:t> at end of adjust/start of leveling</a:t>
            </a:r>
            <a:r>
              <a:rPr lang="en-CH" sz="2000" b="0" dirty="0"/>
              <a:t>: </a:t>
            </a:r>
          </a:p>
          <a:p>
            <a:pPr marL="1026847" lvl="2" indent="-400050">
              <a:spcBef>
                <a:spcPts val="6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CH" sz="2000" b="0" dirty="0"/>
              <a:t>2024 DA below target at this stage &amp; improved during leveling </a:t>
            </a:r>
            <a:r>
              <a:rPr lang="en-CH" sz="2000" b="0" dirty="0">
                <a:sym typeface="Wingdings" pitchFamily="2" charset="2"/>
              </a:rPr>
              <a:t> seen on beam lifetime</a:t>
            </a:r>
            <a:r>
              <a:rPr lang="en-CH" sz="2000" b="0" dirty="0"/>
              <a:t>.</a:t>
            </a:r>
          </a:p>
          <a:p>
            <a:pPr marL="1026847" lvl="2" indent="-400050">
              <a:spcBef>
                <a:spcPts val="6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CH" sz="2000" b="0" dirty="0"/>
              <a:t>DA can be increased by reducing non-linearities (e.g. chromaticity reduction after emittance scans, switching to negative octupole polarity). </a:t>
            </a:r>
          </a:p>
          <a:p>
            <a:pPr marL="380206">
              <a:spcBef>
                <a:spcPts val="600"/>
              </a:spcBef>
              <a:spcAft>
                <a:spcPts val="200"/>
              </a:spcAft>
            </a:pPr>
            <a:r>
              <a:rPr lang="en-CH" sz="2200" dirty="0"/>
              <a:t>Other issues</a:t>
            </a:r>
            <a:r>
              <a:rPr lang="en-CH" sz="2200" b="0" dirty="0"/>
              <a:t>: unknown emittance growth at injection &amp; collisions, 50 Hz ripple..</a:t>
            </a:r>
          </a:p>
          <a:p>
            <a:pPr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Need for more automatic tools for profile monitoring and losses in the injectors &amp; throughout the whole LHC cycle to detect changes fast &amp; efficiently and eventually connect with gain or loss of LHC performance. </a:t>
            </a:r>
            <a:endParaRPr lang="en-CH" sz="2200" dirty="0"/>
          </a:p>
          <a:p>
            <a:pPr lvl="1">
              <a:spcBef>
                <a:spcPts val="6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66712" lvl="1" indent="0">
              <a:spcBef>
                <a:spcPts val="600"/>
              </a:spcBef>
              <a:spcAft>
                <a:spcPts val="200"/>
              </a:spcAft>
              <a:buNone/>
            </a:pP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12B98-4D95-9408-E3A1-F4611C96E4BD}"/>
              </a:ext>
            </a:extLst>
          </p:cNvPr>
          <p:cNvSpPr txBox="1"/>
          <p:nvPr/>
        </p:nvSpPr>
        <p:spPr>
          <a:xfrm>
            <a:off x="5082902" y="5652789"/>
            <a:ext cx="2026196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32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203779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F467B7C-28A9-3824-F28F-5C650D439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7FCB8-A933-0310-A744-F13CB0F4A6F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02841609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78B08CD-CC58-4D9B-A006-F027394893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8847" y="776617"/>
            <a:ext cx="11376026" cy="5157787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ts val="18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CH" sz="2200" b="0" dirty="0"/>
              <a:t>Measurements from high-intensity MDs (4x48b, ~2.3e11 ppb at SPS extraction), similar observations with 2024 nominal configuration.</a:t>
            </a:r>
          </a:p>
          <a:p>
            <a:pPr lvl="1">
              <a:lnSpc>
                <a:spcPts val="18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C000"/>
                </a:solidFill>
              </a:rPr>
              <a:t>Emittance and q-factor increase PS extraction</a:t>
            </a:r>
            <a:r>
              <a:rPr lang="en-CH" dirty="0">
                <a:solidFill>
                  <a:srgbClr val="FFC000"/>
                </a:solidFill>
                <a:sym typeface="Wingdings" pitchFamily="2" charset="2"/>
              </a:rPr>
              <a:t></a:t>
            </a:r>
            <a:r>
              <a:rPr lang="en-CH" dirty="0">
                <a:solidFill>
                  <a:srgbClr val="FFC000"/>
                </a:solidFill>
              </a:rPr>
              <a:t>SPS injection</a:t>
            </a:r>
            <a:r>
              <a:rPr lang="en-CH" b="0" dirty="0"/>
              <a:t>:</a:t>
            </a:r>
          </a:p>
          <a:p>
            <a:pPr lvl="2">
              <a:lnSpc>
                <a:spcPts val="1800"/>
              </a:lnSpc>
              <a:spcBef>
                <a:spcPts val="1500"/>
              </a:spcBef>
              <a:buFont typeface="Wingdings" pitchFamily="2" charset="2"/>
              <a:buChar char="Ø"/>
            </a:pPr>
            <a:r>
              <a:rPr lang="en-CH" sz="1900" b="0" dirty="0"/>
              <a:t>Similar trends observed between SPS extraction</a:t>
            </a:r>
            <a:r>
              <a:rPr lang="en-CH" sz="1900" b="0" dirty="0">
                <a:sym typeface="Wingdings" pitchFamily="2" charset="2"/>
              </a:rPr>
              <a:t></a:t>
            </a:r>
            <a:r>
              <a:rPr lang="en-CH" sz="1900" b="0" dirty="0"/>
              <a:t>LHC injection due to transfer line mismatch.</a:t>
            </a:r>
          </a:p>
          <a:p>
            <a:pPr lvl="1">
              <a:lnSpc>
                <a:spcPts val="18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C000"/>
                </a:solidFill>
              </a:rPr>
              <a:t>Emittance blowup &amp; tail population at SPS flat bottom</a:t>
            </a:r>
            <a:r>
              <a:rPr lang="en-CH" b="0" dirty="0"/>
              <a:t>:</a:t>
            </a:r>
          </a:p>
          <a:p>
            <a:pPr lvl="2">
              <a:lnSpc>
                <a:spcPts val="1800"/>
              </a:lnSpc>
              <a:spcBef>
                <a:spcPts val="1500"/>
              </a:spcBef>
              <a:buFont typeface="Wingdings" pitchFamily="2" charset="2"/>
              <a:buChar char="Ø"/>
            </a:pPr>
            <a:r>
              <a:rPr lang="en-CH" sz="1900" b="0" dirty="0"/>
              <a:t>Emittance reduction through </a:t>
            </a:r>
            <a:r>
              <a:rPr lang="en-CH" sz="1900" dirty="0">
                <a:solidFill>
                  <a:srgbClr val="00B050"/>
                </a:solidFill>
              </a:rPr>
              <a:t>tune optimizations</a:t>
            </a:r>
            <a:r>
              <a:rPr lang="en-CH" sz="1900" b="0" dirty="0"/>
              <a:t>.</a:t>
            </a:r>
          </a:p>
          <a:p>
            <a:pPr lvl="1">
              <a:lnSpc>
                <a:spcPts val="18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CH" b="0" dirty="0"/>
              <a:t>SPS scraping fully correlated with tails at SPS extraction/LHC injection: In 2024, Gaussian bunch profiles and nominal intensity with ~15% scraping.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231E7A-CCBC-68E7-92CA-3DF385027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21" y="173567"/>
            <a:ext cx="11376026" cy="1065744"/>
          </a:xfrm>
        </p:spPr>
        <p:txBody>
          <a:bodyPr/>
          <a:lstStyle/>
          <a:p>
            <a:r>
              <a:rPr lang="en-CH" dirty="0"/>
              <a:t>A closer look in the SPS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F59A9-E15D-AD9D-5ADD-82836F131A9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36</a:t>
            </a:fld>
            <a:endParaRPr lang="en-CH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D43408E-5780-6A72-165D-82E0BC8A1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860" y="3741297"/>
            <a:ext cx="4680000" cy="28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pic>
        <p:nvPicPr>
          <p:cNvPr id="9" name="Picture 8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EBE83BF9-E901-B49F-2583-A7BBB06684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9828" y="3741297"/>
            <a:ext cx="4680000" cy="280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3ADF97-55B7-D7B0-D0D9-E763D5D7F0CA}"/>
              </a:ext>
            </a:extLst>
          </p:cNvPr>
          <p:cNvSpPr txBox="1"/>
          <p:nvPr/>
        </p:nvSpPr>
        <p:spPr>
          <a:xfrm>
            <a:off x="8396747" y="3614745"/>
            <a:ext cx="2526890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b="1" dirty="0"/>
              <a:t>I. Mases Sole, F. Asvesta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E72C38-FF7D-5AF5-D551-6388824A3B71}"/>
              </a:ext>
            </a:extLst>
          </p:cNvPr>
          <p:cNvSpPr/>
          <p:nvPr/>
        </p:nvSpPr>
        <p:spPr>
          <a:xfrm>
            <a:off x="1628775" y="4929197"/>
            <a:ext cx="714375" cy="1042987"/>
          </a:xfrm>
          <a:prstGeom prst="rect">
            <a:avLst/>
          </a:prstGeom>
          <a:solidFill>
            <a:srgbClr val="FFC000">
              <a:alpha val="25098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87BABA-5C3F-8182-F01F-834BD45FD549}"/>
              </a:ext>
            </a:extLst>
          </p:cNvPr>
          <p:cNvSpPr/>
          <p:nvPr/>
        </p:nvSpPr>
        <p:spPr>
          <a:xfrm>
            <a:off x="6467152" y="4695242"/>
            <a:ext cx="714375" cy="1042987"/>
          </a:xfrm>
          <a:prstGeom prst="rect">
            <a:avLst/>
          </a:prstGeom>
          <a:solidFill>
            <a:srgbClr val="FFC000">
              <a:alpha val="25098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321497-DF54-617B-953C-F7E9EB4EE51F}"/>
              </a:ext>
            </a:extLst>
          </p:cNvPr>
          <p:cNvSpPr/>
          <p:nvPr/>
        </p:nvSpPr>
        <p:spPr>
          <a:xfrm>
            <a:off x="3777977" y="4055516"/>
            <a:ext cx="714375" cy="1395174"/>
          </a:xfrm>
          <a:prstGeom prst="rect">
            <a:avLst/>
          </a:prstGeom>
          <a:solidFill>
            <a:srgbClr val="00B050">
              <a:alpha val="9804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00569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024DAF-003F-0AFE-C4B2-A373D20B5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PSB scraping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6A0D1-A40F-6A9B-2D2D-7192A00423E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37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596C92-31E4-F9F3-4EE9-CC8EDF263D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436" y="2090738"/>
            <a:ext cx="3759200" cy="2654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B07CB3-1D73-F3DE-12D4-57ABFE52A7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438" y="1631950"/>
            <a:ext cx="4787900" cy="35941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404741-6ECD-488A-A1F9-E44B7338030E}"/>
              </a:ext>
            </a:extLst>
          </p:cNvPr>
          <p:cNvSpPr txBox="1"/>
          <p:nvPr/>
        </p:nvSpPr>
        <p:spPr>
          <a:xfrm>
            <a:off x="1494712" y="4825940"/>
            <a:ext cx="1370255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2000" b="1" dirty="0"/>
              <a:t>F. Asvesta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EC33D0-4B79-0B2A-C63A-5866D330EA8B}"/>
              </a:ext>
            </a:extLst>
          </p:cNvPr>
          <p:cNvSpPr txBox="1"/>
          <p:nvPr/>
        </p:nvSpPr>
        <p:spPr>
          <a:xfrm>
            <a:off x="2590442" y="1565540"/>
            <a:ext cx="2023188" cy="323165"/>
          </a:xfrm>
          <a:prstGeom prst="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500" b="1" dirty="0"/>
              <a:t>PSB Transmission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B673C-0E54-F71B-079B-19EBB7601D9B}"/>
              </a:ext>
            </a:extLst>
          </p:cNvPr>
          <p:cNvSpPr txBox="1"/>
          <p:nvPr/>
        </p:nvSpPr>
        <p:spPr>
          <a:xfrm>
            <a:off x="7048142" y="1565539"/>
            <a:ext cx="2388316" cy="323165"/>
          </a:xfrm>
          <a:prstGeom prst="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CH" sz="1500" b="1" dirty="0"/>
              <a:t>Tails before/after scraping</a:t>
            </a:r>
          </a:p>
        </p:txBody>
      </p:sp>
    </p:spTree>
    <p:extLst>
      <p:ext uri="{BB962C8B-B14F-4D97-AF65-F5344CB8AC3E}">
        <p14:creationId xmlns:p14="http://schemas.microsoft.com/office/powerpoint/2010/main" val="1949564784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024DAF-003F-0AFE-C4B2-A373D20B5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PS optimization during</a:t>
            </a:r>
            <a:r>
              <a:rPr lang="en-CH" i="1" dirty="0"/>
              <a:t> </a:t>
            </a:r>
            <a:r>
              <a:rPr lang="el-GR" i="1" dirty="0"/>
              <a:t>γ</a:t>
            </a:r>
            <a:r>
              <a:rPr lang="en-US" baseline="-25000" dirty="0"/>
              <a:t>trans</a:t>
            </a:r>
            <a:r>
              <a:rPr lang="en-US" dirty="0"/>
              <a:t> crossing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6A0D1-A40F-6A9B-2D2D-7192A00423E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38</a:t>
            </a:fld>
            <a:endParaRPr lang="en-CH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584DD31-01A5-0E33-C014-884CF66BC4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105" y="2014549"/>
            <a:ext cx="10108785" cy="39951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404741-6ECD-488A-A1F9-E44B7338030E}"/>
              </a:ext>
            </a:extLst>
          </p:cNvPr>
          <p:cNvSpPr txBox="1"/>
          <p:nvPr/>
        </p:nvSpPr>
        <p:spPr>
          <a:xfrm>
            <a:off x="1922462" y="5322825"/>
            <a:ext cx="2820113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2000" b="1" dirty="0"/>
              <a:t>M. Bozatzis, F. Asvesta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267E401-52D4-196A-9C41-701DC7BC35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37" y="1204790"/>
            <a:ext cx="4171950" cy="98118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D0765DB-F4B8-528B-3636-4D44984790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209" y="1220290"/>
            <a:ext cx="3839660" cy="95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62179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10ECB1-6D70-A0A8-C405-F2E69F72B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SPS measurements with 3x36 1.6e11 ppb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02C24-63B9-5607-DBA7-F2E3C64DFDD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39</a:t>
            </a:fld>
            <a:endParaRPr lang="en-CH"/>
          </a:p>
        </p:txBody>
      </p:sp>
      <p:pic>
        <p:nvPicPr>
          <p:cNvPr id="5" name="Content Placeholder 8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2F8DD9DD-BEC4-35CD-0429-E675D8646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91" y="1979347"/>
            <a:ext cx="5400000" cy="324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pic>
        <p:nvPicPr>
          <p:cNvPr id="6" name="Content Placeholder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8442AB9-6C11-13AA-300E-0B47522DD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786" y="1979347"/>
            <a:ext cx="5400000" cy="324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DF47FD-3A71-9221-55E4-707ECB197114}"/>
              </a:ext>
            </a:extLst>
          </p:cNvPr>
          <p:cNvSpPr txBox="1"/>
          <p:nvPr/>
        </p:nvSpPr>
        <p:spPr>
          <a:xfrm>
            <a:off x="181435" y="1610015"/>
            <a:ext cx="2526890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b="1" dirty="0"/>
              <a:t>I. Mases Sole, F. Asvesta</a:t>
            </a:r>
          </a:p>
        </p:txBody>
      </p:sp>
    </p:spTree>
    <p:extLst>
      <p:ext uri="{BB962C8B-B14F-4D97-AF65-F5344CB8AC3E}">
        <p14:creationId xmlns:p14="http://schemas.microsoft.com/office/powerpoint/2010/main" val="181210994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FD813D66-33CB-C03E-01A4-37F116B6E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A0445-01B0-5CF0-910B-AA62F3E53BC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CFA28E3-C1E2-DB5A-31F8-C1AD5B0C9A7D}"/>
              </a:ext>
            </a:extLst>
          </p:cNvPr>
          <p:cNvGrpSpPr/>
          <p:nvPr/>
        </p:nvGrpSpPr>
        <p:grpSpPr>
          <a:xfrm>
            <a:off x="115319" y="910325"/>
            <a:ext cx="7728516" cy="1643852"/>
            <a:chOff x="115319" y="910325"/>
            <a:chExt cx="7728516" cy="1643852"/>
          </a:xfrm>
        </p:grpSpPr>
        <p:sp>
          <p:nvSpPr>
            <p:cNvPr id="7" name="Text Placeholder 1">
              <a:extLst>
                <a:ext uri="{FF2B5EF4-FFF2-40B4-BE49-F238E27FC236}">
                  <a16:creationId xmlns:a16="http://schemas.microsoft.com/office/drawing/2014/main" id="{5A2D4550-7269-FD46-D70C-E25A30577C18}"/>
                </a:ext>
              </a:extLst>
            </p:cNvPr>
            <p:cNvSpPr txBox="1">
              <a:spLocks/>
            </p:cNvSpPr>
            <p:nvPr/>
          </p:nvSpPr>
          <p:spPr>
            <a:xfrm>
              <a:off x="180092" y="910325"/>
              <a:ext cx="7663743" cy="1643852"/>
            </a:xfrm>
            <a:prstGeom prst="rect">
              <a:avLst/>
            </a:prstGeom>
            <a:ln w="12700">
              <a:noFill/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endParaRPr lang="en-US" sz="2300" b="0" dirty="0"/>
            </a:p>
            <a:p>
              <a:pPr marL="514350" indent="-51435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/>
              </a:pPr>
              <a:r>
                <a:rPr lang="en-US" sz="2500" dirty="0"/>
                <a:t>Beam quality in the injectors:</a:t>
              </a:r>
            </a:p>
            <a:p>
              <a:pPr marL="766762" lvl="1" indent="-400050" hangingPunct="1">
                <a:lnSpc>
                  <a:spcPts val="1400"/>
                </a:lnSpc>
                <a:spcBef>
                  <a:spcPts val="1000"/>
                </a:spcBef>
                <a:buFont typeface="+mj-lt"/>
                <a:buAutoNum type="arabicPeriod"/>
              </a:pPr>
              <a:r>
                <a:rPr lang="en-CH" sz="1700" b="0" dirty="0">
                  <a:solidFill>
                    <a:schemeClr val="accent5">
                      <a:lumMod val="75000"/>
                    </a:schemeClr>
                  </a:solidFill>
                </a:rPr>
                <a:t>Emittance growth </a:t>
              </a:r>
              <a:r>
                <a:rPr lang="en-CH" sz="1700" b="0" dirty="0"/>
                <a:t>PSB</a:t>
              </a:r>
              <a:r>
                <a:rPr lang="en-CH" sz="1700" b="0" dirty="0">
                  <a:sym typeface="Wingdings" pitchFamily="2" charset="2"/>
                </a:rPr>
                <a:t> PS  </a:t>
              </a:r>
              <a:r>
                <a:rPr lang="en-CH" sz="1700" b="0" dirty="0"/>
                <a:t>SPS, </a:t>
              </a:r>
              <a:r>
                <a:rPr lang="en-CH" sz="1700" dirty="0"/>
                <a:t>standard vs BCMS </a:t>
              </a:r>
              <a:r>
                <a:rPr lang="en-CH" sz="1700" b="0" dirty="0"/>
                <a:t>beams.</a:t>
              </a:r>
              <a:endParaRPr lang="en-US" sz="1700" b="0" dirty="0"/>
            </a:p>
            <a:p>
              <a:pPr marL="766762" lvl="1" indent="-400050" hangingPunct="1">
                <a:lnSpc>
                  <a:spcPts val="1400"/>
                </a:lnSpc>
                <a:spcBef>
                  <a:spcPts val="1000"/>
                </a:spcBef>
                <a:buFont typeface="+mj-lt"/>
                <a:buAutoNum type="arabicPeriod"/>
              </a:pPr>
              <a:r>
                <a:rPr lang="en-US" sz="1700" b="0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Tail population </a:t>
              </a:r>
              <a:r>
                <a:rPr lang="en-US" sz="1700" b="0" dirty="0"/>
                <a:t>from </a:t>
              </a:r>
              <a:r>
                <a:rPr lang="en-CH" sz="1700" b="0" dirty="0"/>
                <a:t>PSB</a:t>
              </a:r>
              <a:r>
                <a:rPr lang="en-CH" sz="1700" b="0" dirty="0">
                  <a:sym typeface="Wingdings" pitchFamily="2" charset="2"/>
                </a:rPr>
                <a:t> PS  </a:t>
              </a:r>
              <a:r>
                <a:rPr lang="en-CH" sz="1700" b="0" dirty="0"/>
                <a:t>SPS </a:t>
              </a:r>
              <a:r>
                <a:rPr lang="en-US" sz="1700" b="0" dirty="0"/>
                <a:t>&amp; </a:t>
              </a:r>
              <a:r>
                <a:rPr lang="en-US" sz="1700" dirty="0"/>
                <a:t>“low-tail” BCMS</a:t>
              </a:r>
              <a:r>
                <a:rPr lang="en-US" sz="1700" b="0" dirty="0"/>
                <a:t>.</a:t>
              </a:r>
            </a:p>
            <a:p>
              <a:pPr marL="766762" lvl="1" indent="-400050" hangingPunct="1">
                <a:lnSpc>
                  <a:spcPts val="1400"/>
                </a:lnSpc>
                <a:spcBef>
                  <a:spcPts val="1000"/>
                </a:spcBef>
                <a:buFont typeface="+mj-lt"/>
                <a:buAutoNum type="arabicPeriod"/>
              </a:pPr>
              <a:r>
                <a:rPr lang="en-CH" sz="1700" b="0" dirty="0">
                  <a:solidFill>
                    <a:schemeClr val="accent3">
                      <a:lumMod val="75000"/>
                    </a:schemeClr>
                  </a:solidFill>
                </a:rPr>
                <a:t>Losses</a:t>
              </a:r>
              <a:r>
                <a:rPr lang="en-CH" sz="1700" b="0" dirty="0"/>
                <a:t> from </a:t>
              </a:r>
              <a:r>
                <a:rPr lang="en-CH" sz="1700" b="0" dirty="0">
                  <a:sym typeface="Wingdings" pitchFamily="2" charset="2"/>
                </a:rPr>
                <a:t>PS  </a:t>
              </a:r>
              <a:r>
                <a:rPr lang="en-CH" sz="1700" b="0" dirty="0"/>
                <a:t>SPS.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1C47C2A4-3D44-6B99-1FF6-C75378473A8D}"/>
                </a:ext>
              </a:extLst>
            </p:cNvPr>
            <p:cNvSpPr/>
            <p:nvPr/>
          </p:nvSpPr>
          <p:spPr>
            <a:xfrm>
              <a:off x="115319" y="938901"/>
              <a:ext cx="7171303" cy="1500850"/>
            </a:xfrm>
            <a:prstGeom prst="roundRect">
              <a:avLst/>
            </a:prstGeom>
            <a:noFill/>
            <a:ln w="28575" cap="flat">
              <a:solidFill>
                <a:schemeClr val="accent6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CFE2E21-B853-81C4-6168-BD28C55308DD}"/>
              </a:ext>
            </a:extLst>
          </p:cNvPr>
          <p:cNvGrpSpPr/>
          <p:nvPr/>
        </p:nvGrpSpPr>
        <p:grpSpPr>
          <a:xfrm>
            <a:off x="6457868" y="2621621"/>
            <a:ext cx="5641167" cy="1755035"/>
            <a:chOff x="6457868" y="2621621"/>
            <a:chExt cx="5641167" cy="1755035"/>
          </a:xfrm>
        </p:grpSpPr>
        <p:sp>
          <p:nvSpPr>
            <p:cNvPr id="37" name="Text Placeholder 1">
              <a:extLst>
                <a:ext uri="{FF2B5EF4-FFF2-40B4-BE49-F238E27FC236}">
                  <a16:creationId xmlns:a16="http://schemas.microsoft.com/office/drawing/2014/main" id="{CC46A1F9-EAAE-7B93-FB94-55A905F4B141}"/>
                </a:ext>
              </a:extLst>
            </p:cNvPr>
            <p:cNvSpPr txBox="1">
              <a:spLocks/>
            </p:cNvSpPr>
            <p:nvPr/>
          </p:nvSpPr>
          <p:spPr>
            <a:xfrm>
              <a:off x="6529376" y="2621621"/>
              <a:ext cx="5569659" cy="1755035"/>
            </a:xfrm>
            <a:prstGeom prst="rect">
              <a:avLst/>
            </a:prstGeom>
            <a:ln w="12700">
              <a:noFill/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rmAutofit fontScale="92500"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endParaRPr lang="en-CH" sz="2300" b="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endParaRPr>
            </a:p>
            <a:p>
              <a:pPr marL="571500" indent="-57150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 startAt="3"/>
              </a:pPr>
              <a:r>
                <a:rPr lang="en-CH" sz="27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Impact on integrated luminosity: </a:t>
              </a:r>
            </a:p>
            <a:p>
              <a:pPr lvl="1"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r>
                <a:rPr lang="en-CH" sz="18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BCMS vs standard</a:t>
              </a: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: model vs measurements</a:t>
              </a:r>
            </a:p>
            <a:p>
              <a:pPr lvl="1"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Reduction of </a:t>
              </a:r>
              <a:r>
                <a:rPr lang="en-CH" sz="18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losses</a:t>
              </a: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 with </a:t>
              </a:r>
              <a:r>
                <a:rPr lang="en-CH" sz="18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”low-tail” BCMS</a:t>
              </a: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.</a:t>
              </a:r>
            </a:p>
            <a:p>
              <a:pPr lvl="1"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Impact of </a:t>
              </a:r>
              <a:r>
                <a:rPr lang="en-CH" sz="18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emittance growth </a:t>
              </a: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beyond IBS.</a:t>
              </a:r>
            </a:p>
            <a:p>
              <a:pPr marL="366712" lvl="1" indent="0" hangingPunct="1">
                <a:lnSpc>
                  <a:spcPts val="1700"/>
                </a:lnSpc>
                <a:spcBef>
                  <a:spcPts val="1000"/>
                </a:spcBef>
                <a:buNone/>
              </a:pPr>
              <a:endParaRPr lang="en-CH" sz="1700" b="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endParaRPr>
            </a:p>
            <a:p>
              <a:pPr marL="366712" lvl="1" indent="0" hangingPunct="1">
                <a:lnSpc>
                  <a:spcPts val="1700"/>
                </a:lnSpc>
                <a:buNone/>
              </a:pPr>
              <a:endParaRPr lang="en-CH" sz="1900" b="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endParaRPr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97B449EC-3C49-6E35-B559-6832F0D82BAC}"/>
                </a:ext>
              </a:extLst>
            </p:cNvPr>
            <p:cNvSpPr/>
            <p:nvPr/>
          </p:nvSpPr>
          <p:spPr>
            <a:xfrm>
              <a:off x="6457868" y="2697059"/>
              <a:ext cx="5576963" cy="1679597"/>
            </a:xfrm>
            <a:prstGeom prst="roundRect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9BEA744-9AE8-5840-F672-D9099927321E}"/>
              </a:ext>
            </a:extLst>
          </p:cNvPr>
          <p:cNvGrpSpPr/>
          <p:nvPr/>
        </p:nvGrpSpPr>
        <p:grpSpPr>
          <a:xfrm>
            <a:off x="6726232" y="4764973"/>
            <a:ext cx="4986342" cy="458794"/>
            <a:chOff x="6726232" y="4764973"/>
            <a:chExt cx="4986342" cy="458794"/>
          </a:xfrm>
        </p:grpSpPr>
        <p:sp>
          <p:nvSpPr>
            <p:cNvPr id="40" name="Text Placeholder 1">
              <a:extLst>
                <a:ext uri="{FF2B5EF4-FFF2-40B4-BE49-F238E27FC236}">
                  <a16:creationId xmlns:a16="http://schemas.microsoft.com/office/drawing/2014/main" id="{5C605AD1-0E08-5600-C224-E4F1C5042CE6}"/>
                </a:ext>
              </a:extLst>
            </p:cNvPr>
            <p:cNvSpPr txBox="1">
              <a:spLocks/>
            </p:cNvSpPr>
            <p:nvPr/>
          </p:nvSpPr>
          <p:spPr>
            <a:xfrm>
              <a:off x="6935415" y="4862194"/>
              <a:ext cx="4720006" cy="361573"/>
            </a:xfrm>
            <a:prstGeom prst="rect">
              <a:avLst/>
            </a:prstGeom>
            <a:ln w="12700">
              <a:noFill/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Autofit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514350" indent="-51435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 startAt="4"/>
              </a:pPr>
              <a:r>
                <a:rPr lang="en-CH" sz="25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Lessons learned from 2024. </a:t>
              </a:r>
            </a:p>
            <a:p>
              <a:pPr marL="881062" lvl="1" indent="-514350" hangingPunct="1">
                <a:lnSpc>
                  <a:spcPts val="1700"/>
                </a:lnSpc>
                <a:buFont typeface="+mj-lt"/>
                <a:buAutoNum type="romanUcPeriod" startAt="4"/>
              </a:pPr>
              <a:endParaRPr lang="en-CH" sz="250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endParaRP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8C1A1DD2-7980-F8C4-B1E8-C7C11F36FEB1}"/>
                </a:ext>
              </a:extLst>
            </p:cNvPr>
            <p:cNvSpPr/>
            <p:nvPr/>
          </p:nvSpPr>
          <p:spPr>
            <a:xfrm>
              <a:off x="6726232" y="4764973"/>
              <a:ext cx="4986342" cy="337536"/>
            </a:xfrm>
            <a:prstGeom prst="roundRect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7FF97A0-0D3A-C3F7-C050-B1A69E9A61F5}"/>
              </a:ext>
            </a:extLst>
          </p:cNvPr>
          <p:cNvGrpSpPr/>
          <p:nvPr/>
        </p:nvGrpSpPr>
        <p:grpSpPr>
          <a:xfrm>
            <a:off x="71431" y="2454040"/>
            <a:ext cx="6329285" cy="3795949"/>
            <a:chOff x="71431" y="2454040"/>
            <a:chExt cx="6329285" cy="3795949"/>
          </a:xfrm>
        </p:grpSpPr>
        <p:sp>
          <p:nvSpPr>
            <p:cNvPr id="24" name="Text Placeholder 1">
              <a:extLst>
                <a:ext uri="{FF2B5EF4-FFF2-40B4-BE49-F238E27FC236}">
                  <a16:creationId xmlns:a16="http://schemas.microsoft.com/office/drawing/2014/main" id="{FD8D4E63-961F-BE5F-D230-694D890BDF6A}"/>
                </a:ext>
              </a:extLst>
            </p:cNvPr>
            <p:cNvSpPr txBox="1">
              <a:spLocks/>
            </p:cNvSpPr>
            <p:nvPr/>
          </p:nvSpPr>
          <p:spPr>
            <a:xfrm>
              <a:off x="296856" y="2454040"/>
              <a:ext cx="6103860" cy="3781660"/>
            </a:xfrm>
            <a:prstGeom prst="rect">
              <a:avLst/>
            </a:prstGeom>
            <a:ln w="12700">
              <a:noFill/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endParaRPr lang="en-CH" sz="2300" b="0" dirty="0"/>
            </a:p>
            <a:p>
              <a:pPr marL="514350" indent="-514350" hangingPunct="1">
                <a:lnSpc>
                  <a:spcPts val="17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romanUcPeriod" startAt="2"/>
              </a:pPr>
              <a:r>
                <a:rPr lang="en-CH" sz="2500" dirty="0">
                  <a:solidFill>
                    <a:schemeClr val="bg1">
                      <a:lumMod val="75000"/>
                    </a:schemeClr>
                  </a:solidFill>
                </a:rPr>
                <a:t>Beam quality in the LHC: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</a:rPr>
                <a:t>Tail population SPS</a:t>
              </a: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 LHC &amp; transfer line mismatch.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Injection losses: 2024 vs 2023.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Emittance with </a:t>
              </a:r>
              <a:r>
                <a:rPr lang="en-CH" sz="16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standard &amp; BCMS </a:t>
              </a: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beams.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Emittance growth at injection beyond IBS &amp; tail evolution.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Debunched beam at injection &amp; losses at the start of ramp.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Power supply ripple at the end of ramp.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Losses at the end of adjust &amp; correlation with tails.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Losses during leveling &amp; DA.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Losses beyond burn-off due to collisions in IP8</a:t>
              </a:r>
            </a:p>
            <a:p>
              <a:pPr marL="766762" lvl="1" indent="-400050" hangingPunct="1">
                <a:lnSpc>
                  <a:spcPts val="1500"/>
                </a:lnSpc>
                <a:spcBef>
                  <a:spcPts val="1000"/>
                </a:spcBef>
                <a:buClr>
                  <a:schemeClr val="bg1">
                    <a:lumMod val="85000"/>
                  </a:schemeClr>
                </a:buClr>
                <a:buFont typeface="+mj-lt"/>
                <a:buAutoNum type="arabicPeriod"/>
              </a:pPr>
              <a:r>
                <a:rPr lang="en-CH" sz="16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Emittance growth during collisions.</a:t>
              </a:r>
            </a:p>
            <a:p>
              <a:pPr lvl="1" hangingPunct="1">
                <a:lnSpc>
                  <a:spcPts val="1700"/>
                </a:lnSpc>
                <a:buFont typeface="Wingdings" pitchFamily="2" charset="2"/>
                <a:buChar char="§"/>
              </a:pPr>
              <a:endParaRPr lang="en-CH" sz="1900" b="0" dirty="0">
                <a:sym typeface="Wingdings" pitchFamily="2" charset="2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FBD06AB-74BA-593D-0EF9-F708D5B455C4}"/>
                </a:ext>
              </a:extLst>
            </p:cNvPr>
            <p:cNvCxnSpPr>
              <a:cxnSpLocks/>
            </p:cNvCxnSpPr>
            <p:nvPr/>
          </p:nvCxnSpPr>
          <p:spPr>
            <a:xfrm>
              <a:off x="579432" y="3047216"/>
              <a:ext cx="0" cy="1164856"/>
            </a:xfrm>
            <a:prstGeom prst="straightConnector1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C66AAC2-F865-42EC-78F9-D2B5664CEC2A}"/>
                </a:ext>
              </a:extLst>
            </p:cNvPr>
            <p:cNvCxnSpPr>
              <a:cxnSpLocks/>
            </p:cNvCxnSpPr>
            <p:nvPr/>
          </p:nvCxnSpPr>
          <p:spPr>
            <a:xfrm>
              <a:off x="574670" y="4354952"/>
              <a:ext cx="0" cy="514894"/>
            </a:xfrm>
            <a:prstGeom prst="straightConnector1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5B064D9-2FD9-C935-2BB0-A8D4BBEC231D}"/>
                </a:ext>
              </a:extLst>
            </p:cNvPr>
            <p:cNvCxnSpPr>
              <a:cxnSpLocks/>
            </p:cNvCxnSpPr>
            <p:nvPr/>
          </p:nvCxnSpPr>
          <p:spPr>
            <a:xfrm>
              <a:off x="574670" y="5007769"/>
              <a:ext cx="0" cy="1139031"/>
            </a:xfrm>
            <a:prstGeom prst="straightConnector1">
              <a:avLst/>
            </a:prstGeom>
            <a:solidFill>
              <a:schemeClr val="bg1">
                <a:lumMod val="85000"/>
              </a:schemeClr>
            </a:solidFill>
            <a:ln w="3810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 type="triangle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6017B5D-67A5-E3FF-3717-936556A2181F}"/>
                </a:ext>
              </a:extLst>
            </p:cNvPr>
            <p:cNvSpPr txBox="1"/>
            <p:nvPr/>
          </p:nvSpPr>
          <p:spPr>
            <a:xfrm rot="16200000">
              <a:off x="-97879" y="3526226"/>
              <a:ext cx="971550" cy="2308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CH" sz="15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Injection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F0D4E8D-D832-1D12-1965-E38D0DCAEA04}"/>
                </a:ext>
              </a:extLst>
            </p:cNvPr>
            <p:cNvSpPr txBox="1"/>
            <p:nvPr/>
          </p:nvSpPr>
          <p:spPr>
            <a:xfrm rot="16200000">
              <a:off x="65532" y="4474931"/>
              <a:ext cx="644727" cy="2308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CH" sz="15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Ramp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FA3CA2D-90E5-FE78-4333-8CD36C81EDBA}"/>
                </a:ext>
              </a:extLst>
            </p:cNvPr>
            <p:cNvSpPr txBox="1"/>
            <p:nvPr/>
          </p:nvSpPr>
          <p:spPr>
            <a:xfrm rot="16200000">
              <a:off x="-97880" y="5414640"/>
              <a:ext cx="971550" cy="2308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CH" sz="15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Collisions</a:t>
              </a: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F7F14C86-1CB6-31C8-4EC0-1295BC456282}"/>
                </a:ext>
              </a:extLst>
            </p:cNvPr>
            <p:cNvSpPr/>
            <p:nvPr/>
          </p:nvSpPr>
          <p:spPr>
            <a:xfrm>
              <a:off x="71431" y="2593614"/>
              <a:ext cx="6322233" cy="3656375"/>
            </a:xfrm>
            <a:prstGeom prst="roundRect">
              <a:avLst/>
            </a:prstGeom>
            <a:noFill/>
            <a:ln w="28575" cap="flat">
              <a:solidFill>
                <a:schemeClr val="bg1">
                  <a:lumMod val="85000"/>
                </a:schemeClr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FB6452B-4BB1-61A6-0E9C-A8D5D06DE09B}"/>
              </a:ext>
            </a:extLst>
          </p:cNvPr>
          <p:cNvCxnSpPr>
            <a:cxnSpLocks/>
          </p:cNvCxnSpPr>
          <p:nvPr/>
        </p:nvCxnSpPr>
        <p:spPr>
          <a:xfrm>
            <a:off x="1003300" y="5768273"/>
            <a:ext cx="4279900" cy="0"/>
          </a:xfrm>
          <a:prstGeom prst="line">
            <a:avLst/>
          </a:prstGeom>
          <a:noFill/>
          <a:ln w="19050" cap="flat">
            <a:solidFill>
              <a:schemeClr val="bg1">
                <a:lumMod val="85000"/>
              </a:schemeClr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544641859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A60220-FD42-5740-49AC-EAA9D3D86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Losses during collisions: DA for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D44282-C5DC-B1C2-15B0-6B9D5DC3FD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40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534999-48EA-7C07-4AEB-58948055E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12" y="1439336"/>
            <a:ext cx="3360000" cy="25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65D7D0-064D-2088-C2FA-838138E3D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853" y="1439336"/>
            <a:ext cx="3360000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8271F7-BE6E-C89F-C584-51FA564B65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086" y="1439336"/>
            <a:ext cx="3360000" cy="25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9F1C05-402B-D061-AFA8-780A1CAA28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086" y="3845289"/>
            <a:ext cx="3360000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7745CC-4B7B-79E2-CD7A-E415D50D72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6853" y="3845289"/>
            <a:ext cx="3360000" cy="25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ADDDFC-FB73-8E90-EF23-8550619669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312" y="3845289"/>
            <a:ext cx="3360000" cy="2520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D9865A5-AE13-D296-8627-3733A12C594D}"/>
              </a:ext>
            </a:extLst>
          </p:cNvPr>
          <p:cNvCxnSpPr>
            <a:cxnSpLocks/>
          </p:cNvCxnSpPr>
          <p:nvPr/>
        </p:nvCxnSpPr>
        <p:spPr>
          <a:xfrm>
            <a:off x="3880882" y="3062177"/>
            <a:ext cx="489098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3AA56DA-E0F5-1CF3-4A92-B5BA260DDECB}"/>
              </a:ext>
            </a:extLst>
          </p:cNvPr>
          <p:cNvCxnSpPr>
            <a:cxnSpLocks/>
          </p:cNvCxnSpPr>
          <p:nvPr/>
        </p:nvCxnSpPr>
        <p:spPr>
          <a:xfrm>
            <a:off x="7479642" y="3062177"/>
            <a:ext cx="489098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1A7FB12D-E781-214F-ED09-144D2FF9762D}"/>
              </a:ext>
            </a:extLst>
          </p:cNvPr>
          <p:cNvCxnSpPr>
            <a:cxnSpLocks/>
          </p:cNvCxnSpPr>
          <p:nvPr/>
        </p:nvCxnSpPr>
        <p:spPr>
          <a:xfrm rot="10800000" flipV="1">
            <a:off x="2391312" y="3845289"/>
            <a:ext cx="8782772" cy="482160"/>
          </a:xfrm>
          <a:prstGeom prst="bentConnector3">
            <a:avLst>
              <a:gd name="adj1" fmla="val 99877"/>
            </a:avLst>
          </a:prstGeom>
          <a:noFill/>
          <a:ln w="28575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2A75FAF1-23CB-E391-85AA-C49AE84F051E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675013" y="3346217"/>
            <a:ext cx="832576" cy="165564"/>
          </a:xfrm>
          <a:prstGeom prst="bentConnector3">
            <a:avLst>
              <a:gd name="adj1" fmla="val 2748"/>
            </a:avLst>
          </a:prstGeom>
          <a:noFill/>
          <a:ln w="28575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9BCDF08-92EB-29B3-F286-8F20865E03B0}"/>
              </a:ext>
            </a:extLst>
          </p:cNvPr>
          <p:cNvCxnSpPr>
            <a:cxnSpLocks/>
          </p:cNvCxnSpPr>
          <p:nvPr/>
        </p:nvCxnSpPr>
        <p:spPr>
          <a:xfrm>
            <a:off x="3826763" y="5105289"/>
            <a:ext cx="489098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7D47178-122C-2401-8FBC-1EAE1671C862}"/>
              </a:ext>
            </a:extLst>
          </p:cNvPr>
          <p:cNvCxnSpPr>
            <a:cxnSpLocks/>
          </p:cNvCxnSpPr>
          <p:nvPr/>
        </p:nvCxnSpPr>
        <p:spPr>
          <a:xfrm>
            <a:off x="7412304" y="5105289"/>
            <a:ext cx="489098" cy="0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EB5F67B1-F2B9-127F-E0D1-D97F56F19E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8257" y="5125196"/>
            <a:ext cx="1531651" cy="15316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53A6A86-F78F-6D10-F489-17CE2A5CFD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8257" y="1303510"/>
            <a:ext cx="1531651" cy="15316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69375104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5E8F50-A973-8BFD-8248-9775C4CC6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Statistics from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7524B2-69D5-BE34-0B0F-33379A80AED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41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B37274-3D96-218A-C16A-BA1C935BE5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13908" y="632724"/>
            <a:ext cx="4465695" cy="55925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D927C7-A405-269B-334D-B52B52BFD6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92998" y="1914099"/>
            <a:ext cx="4661318" cy="224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21509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C7C535-09CD-CC56-27D1-9903DA29B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Leveling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2FAAE-88F8-3E3D-4E9C-66ACDB3F74F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42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0E9440-3B29-D8E3-35FA-EA62AA0878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3697" y="1439336"/>
            <a:ext cx="8014374" cy="35818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6E241D-753E-43C6-A613-55EA32DFB1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319336"/>
            <a:ext cx="4973053" cy="22225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03542855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023082-D6C2-B5B0-A1D5-318CCFD23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Luminosity model: pure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1E7C5-0123-1F0C-60E1-21AB7B01D9D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43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F50333-40E1-7EFA-6A74-E01B480529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426" y="1439336"/>
            <a:ext cx="7772400" cy="489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80440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023082-D6C2-B5B0-A1D5-318CCFD23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Luminosity model: extra losses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1E7C5-0123-1F0C-60E1-21AB7B01D9D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44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F50333-40E1-7EFA-6A74-E01B480529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52426" y="1439336"/>
            <a:ext cx="7772399" cy="489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869173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023082-D6C2-B5B0-A1D5-318CCFD23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Luminosity model: extra losses &amp; emit growth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1E7C5-0123-1F0C-60E1-21AB7B01D9D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45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F50333-40E1-7EFA-6A74-E01B480529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52426" y="1439336"/>
            <a:ext cx="7772399" cy="489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599969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6C8647-7448-D93C-7633-76FF3674C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LHC injection profiles vs SPS scraping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544B5-263D-C0F6-33DF-F32F21E0A0B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46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A722EA-6BA7-94A2-0FA0-455E8B09CA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412" y="1157284"/>
            <a:ext cx="6171662" cy="5486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61F2661-120C-351F-B322-C89B8ABB9CE2}"/>
              </a:ext>
            </a:extLst>
          </p:cNvPr>
          <p:cNvSpPr/>
          <p:nvPr/>
        </p:nvSpPr>
        <p:spPr>
          <a:xfrm>
            <a:off x="6473950" y="3302403"/>
            <a:ext cx="2470025" cy="1226731"/>
          </a:xfrm>
          <a:prstGeom prst="rect">
            <a:avLst/>
          </a:prstGeom>
          <a:solidFill>
            <a:srgbClr val="00B050">
              <a:alpha val="9804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8184605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62FFD-CEBE-F061-FB7B-62C2DC0B37F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47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D3C102-0117-9FF1-6BEE-8E35E472E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722" y="1876658"/>
            <a:ext cx="4320000" cy="43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7F57BB-5640-9E57-4220-A660A2CC1A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6162" y="1876658"/>
            <a:ext cx="4320000" cy="43200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B937F6EB-291A-B0B6-CA48-29104E087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Losses during the collapse of the separation bump &amp; start of collisions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92727B-3304-C122-7C94-C755F29A685B}"/>
              </a:ext>
            </a:extLst>
          </p:cNvPr>
          <p:cNvSpPr txBox="1"/>
          <p:nvPr/>
        </p:nvSpPr>
        <p:spPr>
          <a:xfrm>
            <a:off x="4004615" y="1553493"/>
            <a:ext cx="3012086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 in IP1/2/5/8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62A980-4609-8576-2336-AB08D5A6F271}"/>
              </a:ext>
            </a:extLst>
          </p:cNvPr>
          <p:cNvSpPr txBox="1"/>
          <p:nvPr/>
        </p:nvSpPr>
        <p:spPr>
          <a:xfrm>
            <a:off x="8375702" y="1553493"/>
            <a:ext cx="3012086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 in IP1/2/5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135DD34-E52B-7FE8-41B0-6858E553A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78" y="2191805"/>
            <a:ext cx="3272736" cy="329459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0" dirty="0"/>
              <a:t>First year where we also observe impact from </a:t>
            </a:r>
            <a:r>
              <a:rPr lang="en-US" sz="2800" b="0" dirty="0" err="1"/>
              <a:t>LHCb</a:t>
            </a:r>
            <a:r>
              <a:rPr lang="en-US" sz="2800" b="0" dirty="0"/>
              <a:t>: </a:t>
            </a:r>
            <a:r>
              <a:rPr lang="en-US" sz="2800" b="0" dirty="0" err="1"/>
              <a:t>LHCb</a:t>
            </a:r>
            <a:r>
              <a:rPr lang="en-US" sz="2800" b="0" dirty="0"/>
              <a:t> luminosity 2e33 Hz/cm</a:t>
            </a:r>
            <a:r>
              <a:rPr lang="en-US" sz="2800" b="0" baseline="30000" dirty="0"/>
              <a:t>2</a:t>
            </a:r>
            <a:r>
              <a:rPr lang="en-US" sz="2800" b="0" dirty="0"/>
              <a:t> while ATLAS/CMS 2e34 Hz/cm</a:t>
            </a:r>
            <a:r>
              <a:rPr lang="en-US" sz="2800" b="0" baseline="30000" dirty="0"/>
              <a:t>2</a:t>
            </a:r>
            <a:endParaRPr lang="en-US" sz="2600" b="0" baseline="30000" dirty="0"/>
          </a:p>
          <a:p>
            <a:pPr marL="0" indent="0">
              <a:buNone/>
            </a:pPr>
            <a:endParaRPr lang="en-CH" sz="2300" b="0" dirty="0"/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330320916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762FFD-CEBE-F061-FB7B-62C2DC0B37F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48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D3C102-0117-9FF1-6BEE-8E35E472E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722" y="1876658"/>
            <a:ext cx="4320000" cy="43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7F57BB-5640-9E57-4220-A660A2CC1A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6162" y="1876658"/>
            <a:ext cx="4320000" cy="43200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B937F6EB-291A-B0B6-CA48-29104E087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Losses during the collapse of the separation bump &amp; start of collisions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92727B-3304-C122-7C94-C755F29A685B}"/>
              </a:ext>
            </a:extLst>
          </p:cNvPr>
          <p:cNvSpPr txBox="1"/>
          <p:nvPr/>
        </p:nvSpPr>
        <p:spPr>
          <a:xfrm>
            <a:off x="4004615" y="1553493"/>
            <a:ext cx="3012086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 in IP1/2/5/8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62A980-4609-8576-2336-AB08D5A6F271}"/>
              </a:ext>
            </a:extLst>
          </p:cNvPr>
          <p:cNvSpPr txBox="1"/>
          <p:nvPr/>
        </p:nvSpPr>
        <p:spPr>
          <a:xfrm>
            <a:off x="8375702" y="1553493"/>
            <a:ext cx="3012086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 in IP1/2/5</a:t>
            </a:r>
            <a:endParaRPr kumimoji="0" lang="en-CH" sz="2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A1F4B178-C5AB-7545-A5EC-09E66CA53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78" y="2191805"/>
            <a:ext cx="3272736" cy="329459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0" dirty="0"/>
              <a:t>First year where we also observe impact from </a:t>
            </a:r>
            <a:r>
              <a:rPr lang="en-US" sz="2800" b="0" dirty="0" err="1"/>
              <a:t>LHCb</a:t>
            </a:r>
            <a:r>
              <a:rPr lang="en-US" sz="2800" b="0" dirty="0"/>
              <a:t>: </a:t>
            </a:r>
            <a:r>
              <a:rPr lang="en-US" sz="2800" b="0" dirty="0" err="1"/>
              <a:t>LHCb</a:t>
            </a:r>
            <a:r>
              <a:rPr lang="en-US" sz="2800" b="0" dirty="0"/>
              <a:t> luminosity 2e33 Hz/cm</a:t>
            </a:r>
            <a:r>
              <a:rPr lang="en-US" sz="2800" b="0" baseline="30000" dirty="0"/>
              <a:t>2</a:t>
            </a:r>
            <a:r>
              <a:rPr lang="en-US" sz="2800" b="0" dirty="0"/>
              <a:t> while ATLAS/CMS 2e34 Hz/cm</a:t>
            </a:r>
            <a:r>
              <a:rPr lang="en-US" sz="2800" b="0" baseline="30000" dirty="0"/>
              <a:t>2</a:t>
            </a:r>
            <a:endParaRPr lang="en-US" sz="2600" b="0" baseline="30000" dirty="0"/>
          </a:p>
          <a:p>
            <a:pPr marL="0" indent="0">
              <a:buNone/>
            </a:pPr>
            <a:endParaRPr lang="en-CH" sz="2300" b="0" dirty="0"/>
          </a:p>
          <a:p>
            <a:pPr marL="366712" lvl="1" indent="0">
              <a:buNone/>
            </a:pPr>
            <a:endParaRPr lang="en-CH" sz="2200" dirty="0"/>
          </a:p>
          <a:p>
            <a:pPr lvl="1"/>
            <a:endParaRPr lang="en-CH" sz="2200" dirty="0"/>
          </a:p>
          <a:p>
            <a:pPr lvl="1"/>
            <a:endParaRPr lang="en-CH" sz="2200" dirty="0"/>
          </a:p>
        </p:txBody>
      </p:sp>
    </p:spTree>
    <p:extLst>
      <p:ext uri="{BB962C8B-B14F-4D97-AF65-F5344CB8AC3E}">
        <p14:creationId xmlns:p14="http://schemas.microsoft.com/office/powerpoint/2010/main" val="1549302440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517C33-A440-BCFB-BBAB-40A9A09A4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1192"/>
            <a:ext cx="11376026" cy="1065744"/>
          </a:xfrm>
        </p:spPr>
        <p:txBody>
          <a:bodyPr/>
          <a:lstStyle/>
          <a:p>
            <a:r>
              <a:rPr lang="en-CH" dirty="0"/>
              <a:t>Losses during collapse and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B5DDED-13C6-2860-3DB2-D76F08B8214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49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204999-32F8-A278-C204-CB0AEB966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6751" y="1363973"/>
            <a:ext cx="6098086" cy="40653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AC4D0E-AB81-65B8-D722-30F853B084BA}"/>
              </a:ext>
            </a:extLst>
          </p:cNvPr>
          <p:cNvSpPr txBox="1"/>
          <p:nvPr/>
        </p:nvSpPr>
        <p:spPr>
          <a:xfrm>
            <a:off x="5766821" y="5429363"/>
            <a:ext cx="5508171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Good correlation between DA and beam lifetime</a:t>
            </a:r>
            <a:r>
              <a:rPr lang="en-CH" dirty="0"/>
              <a:t>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CH" dirty="0"/>
              <a:t>Beam lifetime of </a:t>
            </a:r>
            <a:r>
              <a:rPr lang="el-GR" dirty="0"/>
              <a:t>~</a:t>
            </a:r>
            <a:r>
              <a:rPr lang="en-CH" dirty="0"/>
              <a:t>10h indicates DA&lt;4.5 </a:t>
            </a:r>
            <a:r>
              <a:rPr lang="el-GR" dirty="0"/>
              <a:t>σ</a:t>
            </a:r>
            <a:r>
              <a:rPr lang="en-CH" dirty="0"/>
              <a:t> 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7845FF-21C1-415F-159D-B3F05E5B6F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" y="1077686"/>
            <a:ext cx="5083629" cy="508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48489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69BEE78-FC44-3F5C-4ED3-0061315ED0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" b="1007"/>
          <a:stretch/>
        </p:blipFill>
        <p:spPr>
          <a:xfrm>
            <a:off x="955624" y="3357012"/>
            <a:ext cx="5140376" cy="3357871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A13715C-4EE2-246D-C022-57BEFC3AEA43}"/>
              </a:ext>
            </a:extLst>
          </p:cNvPr>
          <p:cNvCxnSpPr>
            <a:cxnSpLocks/>
          </p:cNvCxnSpPr>
          <p:nvPr/>
        </p:nvCxnSpPr>
        <p:spPr>
          <a:xfrm>
            <a:off x="6074567" y="4398105"/>
            <a:ext cx="0" cy="645339"/>
          </a:xfrm>
          <a:prstGeom prst="straightConnector1">
            <a:avLst/>
          </a:prstGeom>
          <a:noFill/>
          <a:ln w="57150" cap="flat">
            <a:solidFill>
              <a:srgbClr val="00B050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58A25D-81DA-F6AF-522F-D8A692124B64}"/>
              </a:ext>
            </a:extLst>
          </p:cNvPr>
          <p:cNvCxnSpPr>
            <a:cxnSpLocks/>
          </p:cNvCxnSpPr>
          <p:nvPr/>
        </p:nvCxnSpPr>
        <p:spPr>
          <a:xfrm>
            <a:off x="4843406" y="4918300"/>
            <a:ext cx="1160915" cy="0"/>
          </a:xfrm>
          <a:prstGeom prst="line">
            <a:avLst/>
          </a:prstGeom>
          <a:noFill/>
          <a:ln w="12700" cap="flat">
            <a:solidFill>
              <a:srgbClr val="00B05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ABEAA4D-0CE4-F7F1-A0BA-54A65CAD55AE}"/>
              </a:ext>
            </a:extLst>
          </p:cNvPr>
          <p:cNvCxnSpPr>
            <a:cxnSpLocks/>
          </p:cNvCxnSpPr>
          <p:nvPr/>
        </p:nvCxnSpPr>
        <p:spPr>
          <a:xfrm>
            <a:off x="4702632" y="4561754"/>
            <a:ext cx="1128686" cy="0"/>
          </a:xfrm>
          <a:prstGeom prst="line">
            <a:avLst/>
          </a:prstGeom>
          <a:noFill/>
          <a:ln w="12700" cap="flat">
            <a:solidFill>
              <a:srgbClr val="00B05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F59A9-E15D-AD9D-5ADD-82836F131A9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12605B69-44E9-73B8-5C0D-25D0B91F59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385" y="677407"/>
            <a:ext cx="11376026" cy="5157787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ts val="1600"/>
              </a:lnSpc>
              <a:spcBef>
                <a:spcPts val="1400"/>
              </a:spcBef>
              <a:buFont typeface="Wingdings" pitchFamily="2" charset="2"/>
              <a:buChar char="§"/>
            </a:pPr>
            <a:r>
              <a:rPr lang="en-CH" sz="2200" b="0" dirty="0"/>
              <a:t>Emittance measurements at PSB</a:t>
            </a:r>
            <a:r>
              <a:rPr lang="en-CH" sz="2200" b="0" dirty="0">
                <a:sym typeface="Wingdings" pitchFamily="2" charset="2"/>
              </a:rPr>
              <a:t> PS  SPS</a:t>
            </a:r>
            <a:r>
              <a:rPr lang="en-CH" sz="2200" b="0" dirty="0"/>
              <a:t>:</a:t>
            </a:r>
          </a:p>
          <a:p>
            <a:pPr lvl="1">
              <a:lnSpc>
                <a:spcPts val="16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0000"/>
                </a:solidFill>
              </a:rPr>
              <a:t>Emittance blowup </a:t>
            </a:r>
            <a:r>
              <a:rPr lang="en-CH" b="0" dirty="0"/>
              <a:t>along the chain: </a:t>
            </a:r>
          </a:p>
          <a:p>
            <a:pPr lvl="2">
              <a:lnSpc>
                <a:spcPts val="16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CH" b="0" dirty="0">
                <a:solidFill>
                  <a:srgbClr val="FF0000"/>
                </a:solidFill>
              </a:rPr>
              <a:t>~</a:t>
            </a:r>
            <a:r>
              <a:rPr lang="en-CH" dirty="0">
                <a:solidFill>
                  <a:srgbClr val="FF0000"/>
                </a:solidFill>
              </a:rPr>
              <a:t>5%</a:t>
            </a:r>
            <a:r>
              <a:rPr lang="en-CH" dirty="0">
                <a:solidFill>
                  <a:srgbClr val="FFC000"/>
                </a:solidFill>
              </a:rPr>
              <a:t> </a:t>
            </a:r>
            <a:r>
              <a:rPr lang="en-CH" b="0" dirty="0"/>
              <a:t>PSB extraction</a:t>
            </a:r>
            <a:r>
              <a:rPr lang="en-CH" b="0" dirty="0">
                <a:sym typeface="Wingdings" pitchFamily="2" charset="2"/>
              </a:rPr>
              <a:t> </a:t>
            </a:r>
            <a:r>
              <a:rPr lang="en-CH" b="0" dirty="0"/>
              <a:t>PS extraction</a:t>
            </a:r>
          </a:p>
          <a:p>
            <a:pPr lvl="2">
              <a:lnSpc>
                <a:spcPts val="16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CH" b="0" dirty="0">
                <a:solidFill>
                  <a:srgbClr val="FF0000"/>
                </a:solidFill>
              </a:rPr>
              <a:t>~</a:t>
            </a:r>
            <a:r>
              <a:rPr lang="en-CH" dirty="0">
                <a:solidFill>
                  <a:srgbClr val="FF0000"/>
                </a:solidFill>
              </a:rPr>
              <a:t>15-20% </a:t>
            </a:r>
            <a:r>
              <a:rPr lang="en-CH" b="0" dirty="0"/>
              <a:t>PS extraction </a:t>
            </a:r>
            <a:r>
              <a:rPr lang="en-CH" b="0" dirty="0">
                <a:sym typeface="Wingdings" pitchFamily="2" charset="2"/>
              </a:rPr>
              <a:t> </a:t>
            </a:r>
            <a:r>
              <a:rPr lang="en-CH" b="0" dirty="0"/>
              <a:t>SPS after scraping:</a:t>
            </a:r>
          </a:p>
          <a:p>
            <a:pPr marL="1454150" lvl="3" indent="-514350">
              <a:lnSpc>
                <a:spcPts val="1800"/>
              </a:lnSpc>
              <a:spcBef>
                <a:spcPts val="1200"/>
              </a:spcBef>
              <a:buFont typeface="+mj-lt"/>
              <a:buAutoNum type="romanUcPeriod"/>
            </a:pPr>
            <a:r>
              <a:rPr lang="en-CH" b="0" u="sng" dirty="0"/>
              <a:t>PS extraction </a:t>
            </a:r>
            <a:r>
              <a:rPr lang="en-CH" b="0" u="sng" dirty="0">
                <a:sym typeface="Wingdings" pitchFamily="2" charset="2"/>
              </a:rPr>
              <a:t> SPS injection</a:t>
            </a:r>
            <a:r>
              <a:rPr lang="en-CH" b="0" dirty="0">
                <a:sym typeface="Wingdings" pitchFamily="2" charset="2"/>
              </a:rPr>
              <a:t>: emittance growth &amp; tail population, trends similar to observation from SPS  LHC transfer line mismatch, under investigation.</a:t>
            </a:r>
          </a:p>
          <a:p>
            <a:pPr marL="1454150" lvl="3" indent="-514350">
              <a:lnSpc>
                <a:spcPts val="1600"/>
              </a:lnSpc>
              <a:spcBef>
                <a:spcPts val="1200"/>
              </a:spcBef>
              <a:buFont typeface="+mj-lt"/>
              <a:buAutoNum type="romanUcPeriod"/>
            </a:pPr>
            <a:r>
              <a:rPr lang="en-CH" b="0" u="sng" dirty="0">
                <a:sym typeface="Wingdings" pitchFamily="2" charset="2"/>
              </a:rPr>
              <a:t>SPS flat bottom</a:t>
            </a:r>
            <a:r>
              <a:rPr lang="en-CH" b="0" dirty="0">
                <a:sym typeface="Wingdings" pitchFamily="2" charset="2"/>
              </a:rPr>
              <a:t>: improved with </a:t>
            </a:r>
            <a:r>
              <a:rPr lang="en-CH" dirty="0">
                <a:solidFill>
                  <a:srgbClr val="00B050"/>
                </a:solidFill>
                <a:sym typeface="Wingdings" pitchFamily="2" charset="2"/>
              </a:rPr>
              <a:t>tune optimizations </a:t>
            </a:r>
            <a:r>
              <a:rPr lang="en-GB" dirty="0">
                <a:solidFill>
                  <a:srgbClr val="00B050"/>
                </a:solidFill>
                <a:hlinkClick r:id="rId4"/>
              </a:rPr>
              <a:t>IPP I. Mases Sole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CH" dirty="0">
              <a:solidFill>
                <a:srgbClr val="00B050"/>
              </a:solidFill>
            </a:endParaRPr>
          </a:p>
          <a:p>
            <a:pPr lvl="1">
              <a:lnSpc>
                <a:spcPts val="16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CH" dirty="0"/>
              <a:t>Standard vs BCMS</a:t>
            </a:r>
            <a:r>
              <a:rPr lang="en-CH" b="0" dirty="0"/>
              <a:t>: </a:t>
            </a:r>
            <a:r>
              <a:rPr lang="en-CH" b="0" dirty="0">
                <a:solidFill>
                  <a:srgbClr val="00B050"/>
                </a:solidFill>
              </a:rPr>
              <a:t>~</a:t>
            </a:r>
            <a:r>
              <a:rPr lang="en-CH" dirty="0">
                <a:solidFill>
                  <a:srgbClr val="00B050"/>
                </a:solidFill>
              </a:rPr>
              <a:t>25% </a:t>
            </a:r>
            <a:r>
              <a:rPr lang="en-CH" b="0" dirty="0"/>
              <a:t>reduction in emittance with BCMS at SPS after scraping.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81F76B-9B00-F1F5-AD88-1F1894A0A826}"/>
              </a:ext>
            </a:extLst>
          </p:cNvPr>
          <p:cNvCxnSpPr>
            <a:cxnSpLocks/>
          </p:cNvCxnSpPr>
          <p:nvPr/>
        </p:nvCxnSpPr>
        <p:spPr>
          <a:xfrm flipV="1">
            <a:off x="3757891" y="5149009"/>
            <a:ext cx="1609100" cy="380818"/>
          </a:xfrm>
          <a:prstGeom prst="straightConnector1">
            <a:avLst/>
          </a:prstGeom>
          <a:noFill/>
          <a:ln w="762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8D56E71-4956-CF73-1467-E86225C523CA}"/>
              </a:ext>
            </a:extLst>
          </p:cNvPr>
          <p:cNvGrpSpPr/>
          <p:nvPr/>
        </p:nvGrpSpPr>
        <p:grpSpPr>
          <a:xfrm>
            <a:off x="6569026" y="3669479"/>
            <a:ext cx="4680000" cy="2808000"/>
            <a:chOff x="6696026" y="3339279"/>
            <a:chExt cx="4680000" cy="2808000"/>
          </a:xfrm>
        </p:grpSpPr>
        <p:pic>
          <p:nvPicPr>
            <p:cNvPr id="2" name="Content Placeholder 4">
              <a:extLst>
                <a:ext uri="{FF2B5EF4-FFF2-40B4-BE49-F238E27FC236}">
                  <a16:creationId xmlns:a16="http://schemas.microsoft.com/office/drawing/2014/main" id="{6D990A3D-DEA6-2CE1-3CCB-4837382EA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96026" y="3339279"/>
              <a:ext cx="4680000" cy="28080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87C2978-B5C9-2CE7-678F-7856126B6F81}"/>
                </a:ext>
              </a:extLst>
            </p:cNvPr>
            <p:cNvSpPr/>
            <p:nvPr/>
          </p:nvSpPr>
          <p:spPr>
            <a:xfrm>
              <a:off x="7197941" y="4527179"/>
              <a:ext cx="714375" cy="1042987"/>
            </a:xfrm>
            <a:prstGeom prst="rect">
              <a:avLst/>
            </a:prstGeom>
            <a:solidFill>
              <a:srgbClr val="FFC000">
                <a:alpha val="25098"/>
              </a:srgbClr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86EF77B-F9D9-92D3-AF05-DB54EFE7F647}"/>
                </a:ext>
              </a:extLst>
            </p:cNvPr>
            <p:cNvSpPr/>
            <p:nvPr/>
          </p:nvSpPr>
          <p:spPr>
            <a:xfrm>
              <a:off x="9347143" y="3653498"/>
              <a:ext cx="714375" cy="1395174"/>
            </a:xfrm>
            <a:prstGeom prst="rect">
              <a:avLst/>
            </a:prstGeom>
            <a:solidFill>
              <a:srgbClr val="00B050">
                <a:alpha val="9804"/>
              </a:srgbClr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0CEC9F7-82AA-8CBB-C7C0-442E811D3C43}"/>
              </a:ext>
            </a:extLst>
          </p:cNvPr>
          <p:cNvSpPr txBox="1"/>
          <p:nvPr/>
        </p:nvSpPr>
        <p:spPr>
          <a:xfrm>
            <a:off x="3256584" y="3588145"/>
            <a:ext cx="2591814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b="1" dirty="0"/>
              <a:t>F. Asvesta, I. Mases Sole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2B7EE3E0-55C1-FB64-622F-C9C690BE4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" y="78197"/>
            <a:ext cx="11376026" cy="1065744"/>
          </a:xfrm>
        </p:spPr>
        <p:txBody>
          <a:bodyPr/>
          <a:lstStyle/>
          <a:p>
            <a:r>
              <a:rPr lang="en-CH" dirty="0"/>
              <a:t>Emittance evolution in the injectors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2380598-2E56-70E9-B970-CB37ECD88440}"/>
              </a:ext>
            </a:extLst>
          </p:cNvPr>
          <p:cNvCxnSpPr>
            <a:cxnSpLocks/>
          </p:cNvCxnSpPr>
          <p:nvPr/>
        </p:nvCxnSpPr>
        <p:spPr>
          <a:xfrm>
            <a:off x="2182119" y="5476133"/>
            <a:ext cx="1490044" cy="0"/>
          </a:xfrm>
          <a:prstGeom prst="straightConnector1">
            <a:avLst/>
          </a:prstGeom>
          <a:noFill/>
          <a:ln w="76200" cap="flat">
            <a:solidFill>
              <a:srgbClr val="00B05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1213699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916225-D18C-1A10-DFD2-0961A8192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Luminosity model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A0445-01B0-5CF0-910B-AA62F3E53BC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50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E4B76A-4BE1-D3C0-6C58-E5043D4BE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52426" y="1134536"/>
            <a:ext cx="7772399" cy="489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698239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0E390B-B5B3-4485-C7E1-92AF61DB3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Performance gain BCMS vs standard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3989CF-716A-E676-38A1-D326E465C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570" y="1400514"/>
            <a:ext cx="5725128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841763-BE72-8C8A-96DD-940858E31C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2638" y="1397114"/>
            <a:ext cx="5711609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6770E8-CDAD-2351-4D02-0FE5DCDA9065}"/>
              </a:ext>
            </a:extLst>
          </p:cNvPr>
          <p:cNvSpPr txBox="1"/>
          <p:nvPr/>
        </p:nvSpPr>
        <p:spPr>
          <a:xfrm>
            <a:off x="2406948" y="1056933"/>
            <a:ext cx="1860371" cy="246221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9614, Standard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7FB847-D941-1EB7-E58B-679F1FDCEE1F}"/>
              </a:ext>
            </a:extLst>
          </p:cNvPr>
          <p:cNvSpPr txBox="1"/>
          <p:nvPr/>
        </p:nvSpPr>
        <p:spPr>
          <a:xfrm>
            <a:off x="8566472" y="1056934"/>
            <a:ext cx="1565003" cy="246221"/>
          </a:xfrm>
          <a:prstGeom prst="rect">
            <a:avLst/>
          </a:prstGeom>
          <a:solidFill>
            <a:schemeClr val="bg1"/>
          </a:solidFill>
          <a:ln w="28575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9667, BCMS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3ED2CE-A494-275C-E2D5-9E0D7441AFF1}"/>
              </a:ext>
            </a:extLst>
          </p:cNvPr>
          <p:cNvSpPr txBox="1"/>
          <p:nvPr/>
        </p:nvSpPr>
        <p:spPr>
          <a:xfrm>
            <a:off x="576297" y="5406686"/>
            <a:ext cx="10383803" cy="738664"/>
          </a:xfrm>
          <a:prstGeom prst="rect">
            <a:avLst/>
          </a:prstGeom>
          <a:solidFill>
            <a:schemeClr val="bg1"/>
          </a:solidFill>
          <a:ln w="28575" cap="flat">
            <a:solidFill>
              <a:srgbClr val="00B05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Considering a turn-around time of </a:t>
            </a:r>
            <a:r>
              <a:rPr kumimoji="0" lang="en-CH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2.5h</a:t>
            </a: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GB" sz="1600" dirty="0"/>
              <a:t>F</a:t>
            </a:r>
            <a:r>
              <a:rPr lang="en-CH" sz="1600" dirty="0"/>
              <a:t>rom 1.22 fb</a:t>
            </a:r>
            <a:r>
              <a:rPr lang="en-CH" sz="1600" baseline="30000" dirty="0"/>
              <a:t>-1</a:t>
            </a:r>
            <a:r>
              <a:rPr lang="en-CH" sz="1600" dirty="0"/>
              <a:t>/day with standard to 1.32 fb</a:t>
            </a:r>
            <a:r>
              <a:rPr lang="en-CH" sz="1600" baseline="30000" dirty="0"/>
              <a:t>-1</a:t>
            </a:r>
            <a:r>
              <a:rPr lang="en-CH" sz="1600" dirty="0"/>
              <a:t>/day with BCMS: </a:t>
            </a:r>
            <a:r>
              <a:rPr lang="en-CH" sz="1600" b="1" dirty="0">
                <a:solidFill>
                  <a:srgbClr val="00B050"/>
                </a:solidFill>
              </a:rPr>
              <a:t>+8.2% </a:t>
            </a:r>
            <a:r>
              <a:rPr lang="en-CH" sz="1600" dirty="0"/>
              <a:t>integrated luminosity for fills that make it to the optimal fill length (&gt;8h),</a:t>
            </a:r>
            <a:r>
              <a:rPr lang="en-CH" sz="1600" b="1" dirty="0"/>
              <a:t> </a:t>
            </a:r>
            <a:r>
              <a:rPr lang="en-CH" sz="1600" b="1" dirty="0">
                <a:solidFill>
                  <a:srgbClr val="00B050"/>
                </a:solidFill>
              </a:rPr>
              <a:t>5% </a:t>
            </a:r>
            <a:r>
              <a:rPr lang="en-CH" sz="1600" dirty="0"/>
              <a:t>from the lower emittance and </a:t>
            </a:r>
            <a:r>
              <a:rPr lang="en-CH" sz="1600" b="1" dirty="0">
                <a:solidFill>
                  <a:srgbClr val="00B050"/>
                </a:solidFill>
              </a:rPr>
              <a:t>3.2% </a:t>
            </a:r>
            <a:r>
              <a:rPr lang="en-CH" sz="1600" dirty="0"/>
              <a:t>from the intensity increase. 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D490B5-BB60-EB1C-2AF3-084701B4623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363910"/>
      </p:ext>
    </p:extLst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52</a:t>
            </a:fld>
            <a:endParaRPr lang="en-CH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14A4D57-014D-0CE6-C7B6-5C9979686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013" y="642938"/>
            <a:ext cx="11684001" cy="5189454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C000"/>
                </a:solidFill>
              </a:rPr>
              <a:t>not fully understood</a:t>
            </a:r>
            <a:r>
              <a:rPr lang="en-CH" sz="2200" b="0" dirty="0"/>
              <a:t>:</a:t>
            </a:r>
          </a:p>
          <a:p>
            <a:pPr marL="366712" lvl="1" indent="0">
              <a:spcBef>
                <a:spcPts val="1500"/>
              </a:spcBef>
              <a:buNone/>
            </a:pPr>
            <a:endParaRPr lang="en-US" sz="1900" dirty="0"/>
          </a:p>
          <a:p>
            <a:pPr marL="0" indent="0">
              <a:spcBef>
                <a:spcPts val="1500"/>
              </a:spcBef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EB2248-6306-50F3-6354-FBB89056D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1588" y="1534363"/>
            <a:ext cx="7768824" cy="385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253766"/>
      </p:ext>
    </p:extLst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53</a:t>
            </a:fld>
            <a:endParaRPr lang="en-CH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114A4D57-014D-0CE6-C7B6-5C9979686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013" y="642938"/>
            <a:ext cx="11684001" cy="5189454"/>
          </a:xfrm>
        </p:spPr>
        <p:txBody>
          <a:bodyPr>
            <a:normAutofit/>
          </a:bodyPr>
          <a:lstStyle/>
          <a:p>
            <a:pPr>
              <a:spcBef>
                <a:spcPts val="500"/>
              </a:spcBef>
              <a:buFont typeface="Wingdings" pitchFamily="2" charset="2"/>
              <a:buChar char="§"/>
            </a:pPr>
            <a:r>
              <a:rPr lang="en-CH" sz="2200" b="0" dirty="0"/>
              <a:t>Emittance growth mechanism at injection </a:t>
            </a:r>
            <a:r>
              <a:rPr lang="en-CH" sz="2200" dirty="0">
                <a:solidFill>
                  <a:srgbClr val="FFC000"/>
                </a:solidFill>
              </a:rPr>
              <a:t>not fully understood</a:t>
            </a:r>
            <a:r>
              <a:rPr lang="en-CH" sz="2200" b="0" dirty="0"/>
              <a:t>:</a:t>
            </a:r>
          </a:p>
          <a:p>
            <a:pPr marL="366712" lvl="1" indent="0">
              <a:spcBef>
                <a:spcPts val="1500"/>
              </a:spcBef>
              <a:buNone/>
            </a:pPr>
            <a:endParaRPr lang="en-US" sz="1900" dirty="0"/>
          </a:p>
          <a:p>
            <a:pPr marL="0" indent="0">
              <a:spcBef>
                <a:spcPts val="1500"/>
              </a:spcBef>
              <a:buNone/>
            </a:pPr>
            <a:endParaRPr lang="en-CH" sz="1900" b="0" dirty="0"/>
          </a:p>
          <a:p>
            <a:pPr marL="366712" lvl="1" indent="0">
              <a:spcBef>
                <a:spcPts val="1500"/>
              </a:spcBef>
              <a:buNone/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  <a:p>
            <a:pPr lvl="1">
              <a:spcBef>
                <a:spcPts val="1500"/>
              </a:spcBef>
            </a:pPr>
            <a:endParaRPr lang="en-CH" sz="19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EB2248-6306-50F3-6354-FBB89056D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534363"/>
            <a:ext cx="7772400" cy="385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41535"/>
      </p:ext>
    </p:extLst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B51680-C234-C9CA-32D2-650A266E7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Impact of improved losses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1B79E6-9E2C-6DE1-210B-AEB172C736A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54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764954-262A-579B-2D80-B90B7B45F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76" y="3743592"/>
            <a:ext cx="4252976" cy="21066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2896D2-39EA-F8B2-9457-9B078F03C0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52" y="1439336"/>
            <a:ext cx="4252972" cy="21066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C59631-EE91-41FD-A650-2EDC79B884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139" y="4400777"/>
            <a:ext cx="2875587" cy="18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C21B08-341F-F665-6BE3-C880B6ED3C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140" y="2411112"/>
            <a:ext cx="2875587" cy="180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F0E4B99-8406-0E6E-90E2-51295E7C08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138" y="458186"/>
            <a:ext cx="2875587" cy="180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286639A-15F2-972C-5B5A-CAC894332A9B}"/>
              </a:ext>
            </a:extLst>
          </p:cNvPr>
          <p:cNvSpPr txBox="1"/>
          <p:nvPr/>
        </p:nvSpPr>
        <p:spPr>
          <a:xfrm>
            <a:off x="5462016" y="1072896"/>
            <a:ext cx="846386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Nominal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9F65A2-7963-E2BD-5522-00FF38E43B34}"/>
              </a:ext>
            </a:extLst>
          </p:cNvPr>
          <p:cNvSpPr txBox="1"/>
          <p:nvPr/>
        </p:nvSpPr>
        <p:spPr>
          <a:xfrm>
            <a:off x="5370819" y="3034113"/>
            <a:ext cx="87203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9864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77868C-9E53-BF70-E723-24D20034EBA6}"/>
              </a:ext>
            </a:extLst>
          </p:cNvPr>
          <p:cNvSpPr txBox="1"/>
          <p:nvPr/>
        </p:nvSpPr>
        <p:spPr>
          <a:xfrm>
            <a:off x="5312161" y="5026826"/>
            <a:ext cx="100027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Fill 10100</a:t>
            </a:r>
          </a:p>
        </p:txBody>
      </p:sp>
    </p:spTree>
    <p:extLst>
      <p:ext uri="{BB962C8B-B14F-4D97-AF65-F5344CB8AC3E}">
        <p14:creationId xmlns:p14="http://schemas.microsoft.com/office/powerpoint/2010/main" val="2768099144"/>
      </p:ext>
    </p:extLst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404822-6459-F9BE-6C50-34250BAAD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615"/>
            <a:ext cx="11376026" cy="1065744"/>
          </a:xfrm>
        </p:spPr>
        <p:txBody>
          <a:bodyPr/>
          <a:lstStyle/>
          <a:p>
            <a:r>
              <a:rPr lang="en-CH" dirty="0"/>
              <a:t>Tails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14186-F8EB-591B-96E1-FA0F086320E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55</a:t>
            </a:fld>
            <a:endParaRPr lang="en-CH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BE98A34A-3A21-0F09-1C45-E3121099B7A5}"/>
              </a:ext>
            </a:extLst>
          </p:cNvPr>
          <p:cNvSpPr txBox="1">
            <a:spLocks/>
          </p:cNvSpPr>
          <p:nvPr/>
        </p:nvSpPr>
        <p:spPr>
          <a:xfrm>
            <a:off x="100799" y="1417232"/>
            <a:ext cx="11684001" cy="518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US" sz="190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br>
              <a:rPr lang="en-CH" sz="1900" b="0" dirty="0"/>
            </a:b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0" indent="0" hangingPunct="1">
              <a:spcBef>
                <a:spcPts val="1500"/>
              </a:spcBef>
              <a:buFont typeface="Arial"/>
              <a:buNone/>
            </a:pPr>
            <a:endParaRPr lang="en-CH" sz="1900" b="0" dirty="0"/>
          </a:p>
          <a:p>
            <a:pPr marL="366712" lvl="1" indent="0" hangingPunct="1">
              <a:spcBef>
                <a:spcPts val="1500"/>
              </a:spcBef>
              <a:buFont typeface="Arial"/>
              <a:buNone/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  <a:p>
            <a:pPr lvl="1" hangingPunct="1">
              <a:spcBef>
                <a:spcPts val="1500"/>
              </a:spcBef>
            </a:pPr>
            <a:endParaRPr lang="en-CH" sz="1900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95249914-D5C6-FD11-B045-CCC7B7264FC9}"/>
              </a:ext>
            </a:extLst>
          </p:cNvPr>
          <p:cNvSpPr txBox="1">
            <a:spLocks/>
          </p:cNvSpPr>
          <p:nvPr/>
        </p:nvSpPr>
        <p:spPr>
          <a:xfrm>
            <a:off x="100799" y="562487"/>
            <a:ext cx="12091201" cy="4112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spcBef>
                <a:spcPts val="1000"/>
              </a:spcBef>
              <a:buFont typeface="Wingdings" pitchFamily="2" charset="2"/>
              <a:buChar char="§"/>
            </a:pPr>
            <a:r>
              <a:rPr lang="en-CH" sz="2000" b="0" dirty="0"/>
              <a:t>Systematic profile monitoring in 2024:</a:t>
            </a:r>
          </a:p>
          <a:p>
            <a:pPr lvl="1" hangingPunct="1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CH" sz="1900" b="0" dirty="0"/>
              <a:t>From Fill 9912 (July), </a:t>
            </a:r>
            <a:r>
              <a:rPr lang="en-CH" sz="1900" dirty="0"/>
              <a:t>full-cycle bunch-by-bunch BSRT profile logging in NXCALS thanks to D. Butti</a:t>
            </a:r>
            <a:r>
              <a:rPr lang="en-CH" sz="1900" b="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239DA3-119A-A123-F0EF-FA64E643C1C2}"/>
              </a:ext>
            </a:extLst>
          </p:cNvPr>
          <p:cNvSpPr txBox="1"/>
          <p:nvPr/>
        </p:nvSpPr>
        <p:spPr>
          <a:xfrm>
            <a:off x="2231185" y="1950104"/>
            <a:ext cx="7830428" cy="1231106"/>
          </a:xfrm>
          <a:prstGeom prst="rect">
            <a:avLst/>
          </a:prstGeom>
          <a:noFill/>
          <a:ln w="381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1" i="0" u="sng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Note on special beams (1/2): 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BSRT profiles must be deconvoluted.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CH" sz="1600" dirty="0"/>
              <a:t>Deconvolution relies on specific information obtained during BSRT calibration fills.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 2024 </a:t>
            </a:r>
            <a:r>
              <a:rPr lang="en-CH" sz="1600" dirty="0"/>
              <a:t>preparation &amp; effort from the injectors to provide Gaussian beams during these fills &amp; simplify deconvolution, similar type of preparation for next year.</a:t>
            </a:r>
            <a:endParaRPr kumimoji="0" lang="en-CH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15459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897737E-4D1D-9931-BC75-CADB1A65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7" y="170392"/>
            <a:ext cx="11376026" cy="1065744"/>
          </a:xfrm>
        </p:spPr>
        <p:txBody>
          <a:bodyPr/>
          <a:lstStyle/>
          <a:p>
            <a:r>
              <a:rPr lang="en-CH" dirty="0"/>
              <a:t>Impact on 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7CE0F-C3D7-448F-A006-5AF4992E4B6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56</a:t>
            </a:fld>
            <a:endParaRPr lang="en-CH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22E5486-73D2-A369-20F4-5BD9D7CBC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338" y="853224"/>
            <a:ext cx="11789475" cy="202174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Luminosity model provides </a:t>
            </a:r>
            <a:r>
              <a:rPr lang="en-GB" sz="1800" dirty="0"/>
              <a:t>accurate predictions for beam parameter evolution &amp; luminosity estimates </a:t>
            </a:r>
            <a:r>
              <a:rPr lang="en-GB" sz="1800" b="0" dirty="0"/>
              <a:t>throughout a fill: can include additional effects beyond theoretical models to match the data.</a:t>
            </a:r>
            <a:endParaRPr lang="en-US" sz="1800" b="0" dirty="0"/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Considering ideal case where fills are dumped at </a:t>
            </a:r>
            <a:r>
              <a:rPr lang="en-US" sz="1800" dirty="0"/>
              <a:t>optimal fill length </a:t>
            </a:r>
            <a:r>
              <a:rPr lang="en-US" sz="1800" b="0" dirty="0"/>
              <a:t>and </a:t>
            </a:r>
            <a:r>
              <a:rPr lang="en-US" sz="1800" dirty="0"/>
              <a:t>turn-around of 2.5 h.</a:t>
            </a:r>
            <a:endParaRPr lang="en-CH" sz="1800" dirty="0"/>
          </a:p>
          <a:p>
            <a:pPr lvl="1">
              <a:spcBef>
                <a:spcPts val="1200"/>
              </a:spcBef>
            </a:pPr>
            <a:endParaRPr lang="en-CH" sz="1800" dirty="0"/>
          </a:p>
          <a:p>
            <a:pPr lvl="1">
              <a:spcBef>
                <a:spcPts val="1200"/>
              </a:spcBef>
            </a:pPr>
            <a:endParaRPr lang="en-CH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DDF35A-818F-967B-D35E-AE1853FC28CA}"/>
              </a:ext>
            </a:extLst>
          </p:cNvPr>
          <p:cNvSpPr txBox="1"/>
          <p:nvPr/>
        </p:nvSpPr>
        <p:spPr>
          <a:xfrm>
            <a:off x="1633729" y="1995290"/>
            <a:ext cx="3998975" cy="1323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400" b="1" dirty="0"/>
              <a:t>Standard vs nominal BCMS in 2024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200" dirty="0"/>
              <a:t>Assuming </a:t>
            </a:r>
            <a:r>
              <a:rPr lang="en-CH" sz="1200" b="1" dirty="0"/>
              <a:t>-15% emittance reduction </a:t>
            </a:r>
            <a:r>
              <a:rPr lang="en-CH" sz="1200" dirty="0"/>
              <a:t>at start of SB </a:t>
            </a:r>
            <a:r>
              <a:rPr lang="en-CH" sz="1200" b="1" dirty="0"/>
              <a:t>as only difference</a:t>
            </a:r>
            <a:r>
              <a:rPr lang="en-CH" sz="1200" dirty="0"/>
              <a:t>: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kumimoji="0" lang="el-GR" sz="1200" b="0" i="0" u="sng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β</a:t>
            </a:r>
            <a:r>
              <a:rPr kumimoji="0" lang="en-CH" sz="1200" b="0" i="0" u="sng" strike="noStrike" cap="none" spc="0" normalizeH="0" baseline="-25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min</a:t>
            </a:r>
            <a:r>
              <a:rPr kumimoji="0" lang="en-CH" sz="1200" b="0" i="0" u="sng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≥ 36cm</a:t>
            </a:r>
            <a:r>
              <a:rPr kumimoji="0" lang="en-CH" sz="1200" b="0" i="0" u="none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: </a:t>
            </a:r>
            <a:r>
              <a:rPr kumimoji="0" lang="en-CH" sz="1200" b="1" i="0" u="none" strike="noStrike" cap="none" spc="0" normalizeH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5% gain</a:t>
            </a:r>
            <a:r>
              <a:rPr kumimoji="0" lang="en-CH" sz="1200" b="0" i="0" u="none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confirmed with experimental data.</a:t>
            </a:r>
          </a:p>
          <a:p>
            <a:pPr marL="171450" lvl="2" indent="-171450">
              <a:buFont typeface="Arial" panose="020B0604020202020204" pitchFamily="34" charset="0"/>
              <a:buChar char="•"/>
            </a:pPr>
            <a:r>
              <a:rPr kumimoji="0" lang="el-GR" sz="1200" b="0" i="0" u="sng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β</a:t>
            </a:r>
            <a:r>
              <a:rPr kumimoji="0" lang="en-CH" sz="1200" b="0" i="0" u="sng" strike="noStrike" cap="none" spc="0" normalizeH="0" baseline="-2500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min</a:t>
            </a:r>
            <a:r>
              <a:rPr kumimoji="0" lang="en-CH" sz="1200" b="0" i="0" u="sng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= 30cm &amp; 1.65e11 ppb</a:t>
            </a:r>
            <a:r>
              <a:rPr kumimoji="0" lang="en-CH" sz="1200" b="0" i="0" u="none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: </a:t>
            </a:r>
            <a:r>
              <a:rPr kumimoji="0" lang="en-CH" sz="1200" b="1" i="0" u="none" strike="noStrike" cap="none" spc="0" normalizeH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2-2.5% gain</a:t>
            </a:r>
            <a:r>
              <a:rPr kumimoji="0" lang="en-CH" sz="1200" b="0" i="0" u="none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lvl="2" indent="0"/>
            <a:r>
              <a:rPr lang="en-GB" sz="1200" dirty="0"/>
              <a:t>f</a:t>
            </a:r>
            <a:r>
              <a:rPr lang="en-CH" sz="1200" dirty="0"/>
              <a:t>or fills that made it to optimal fill length (10h) with </a:t>
            </a:r>
            <a:r>
              <a:rPr lang="el-GR" sz="1200" dirty="0"/>
              <a:t>τ=</a:t>
            </a:r>
            <a:r>
              <a:rPr lang="en-CH" sz="1200" dirty="0"/>
              <a:t>2.5 h</a:t>
            </a:r>
            <a:endParaRPr kumimoji="0" lang="en-CH" sz="1200" b="0" i="0" u="none" strike="noStrike" cap="none" spc="0" normalizeH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kumimoji="0" lang="en-CH" b="0" i="0" u="none" strike="noStrike" cap="none" spc="0" normalizeH="0" baseline="-2500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895103E-42E2-17E6-3AD7-333842DA8762}"/>
              </a:ext>
            </a:extLst>
          </p:cNvPr>
          <p:cNvGrpSpPr/>
          <p:nvPr/>
        </p:nvGrpSpPr>
        <p:grpSpPr>
          <a:xfrm>
            <a:off x="1796154" y="3351727"/>
            <a:ext cx="3638171" cy="2880000"/>
            <a:chOff x="293688" y="3261559"/>
            <a:chExt cx="3638171" cy="2880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D11B0D6-F061-1CBE-2962-D23FA8C0F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688" y="3261559"/>
              <a:ext cx="3638171" cy="2880000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8799A1C-4933-D0E0-B8DE-8E8E63FA1A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03500" y="4663459"/>
              <a:ext cx="0" cy="1112717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A847FD3-8AD4-4039-6586-A7342A5B85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9300" y="4663459"/>
              <a:ext cx="1854200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D2A791A-C23F-4050-5CE5-27540989B5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10000" y="5219817"/>
              <a:ext cx="0" cy="556359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0CBCA27-C1AD-4480-57E1-E09383118B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9300" y="5219817"/>
              <a:ext cx="3060700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F70D01DE-7543-BA40-0C8E-4282D396FA4C}"/>
              </a:ext>
            </a:extLst>
          </p:cNvPr>
          <p:cNvSpPr txBox="1"/>
          <p:nvPr/>
        </p:nvSpPr>
        <p:spPr>
          <a:xfrm>
            <a:off x="6589180" y="2147689"/>
            <a:ext cx="3909500" cy="1323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400" b="1" dirty="0"/>
              <a:t>“Low-tail” BCMS:</a:t>
            </a:r>
          </a:p>
          <a:p>
            <a:pPr marL="171450" marR="0" indent="-1714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sz="1200" dirty="0"/>
              <a:t>On average, reduction of </a:t>
            </a:r>
            <a:r>
              <a:rPr lang="el-GR" sz="1200" dirty="0"/>
              <a:t>σ</a:t>
            </a:r>
            <a:r>
              <a:rPr lang="en-US" sz="1200" baseline="-25000" dirty="0"/>
              <a:t>eff </a:t>
            </a:r>
            <a:r>
              <a:rPr lang="en-US" sz="1200" dirty="0"/>
              <a:t>from ~100 mb to ~85 mb after Fill 10100.</a:t>
            </a:r>
          </a:p>
          <a:p>
            <a:pPr marL="171450" marR="0" indent="-1714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200" dirty="0"/>
              <a:t>Exact contribution of tails on luminosity to be studied.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B050"/>
                </a:solidFill>
              </a:rPr>
              <a:t>Maximum gain up to 4%</a:t>
            </a:r>
            <a:r>
              <a:rPr lang="en-US" sz="1200" dirty="0">
                <a:solidFill>
                  <a:srgbClr val="00B050"/>
                </a:solidFill>
              </a:rPr>
              <a:t> </a:t>
            </a:r>
            <a:r>
              <a:rPr lang="en-US" sz="1200" dirty="0"/>
              <a:t>for fills reaching optimal fill length with </a:t>
            </a:r>
            <a:r>
              <a:rPr lang="el-GR" sz="1200" dirty="0"/>
              <a:t>τ=</a:t>
            </a:r>
            <a:r>
              <a:rPr lang="en-CH" sz="1200" dirty="0"/>
              <a:t>2.5 h.</a:t>
            </a:r>
            <a:endParaRPr kumimoji="0" lang="en-CH" sz="1200" b="0" i="0" u="none" strike="noStrike" cap="none" spc="0" normalizeH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kumimoji="0" lang="en-CH" b="0" i="0" u="none" strike="noStrike" cap="none" spc="0" normalizeH="0" baseline="-2500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76A5E5F-916C-5F76-A5D5-CCF51785D1E0}"/>
              </a:ext>
            </a:extLst>
          </p:cNvPr>
          <p:cNvGrpSpPr/>
          <p:nvPr/>
        </p:nvGrpSpPr>
        <p:grpSpPr>
          <a:xfrm>
            <a:off x="6520206" y="3377127"/>
            <a:ext cx="3632907" cy="2880000"/>
            <a:chOff x="4322796" y="3515559"/>
            <a:chExt cx="3632907" cy="2880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AF592E-4DA2-12B2-8F4D-DF26EC44B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22796" y="3515559"/>
              <a:ext cx="3632907" cy="2880000"/>
            </a:xfrm>
            <a:prstGeom prst="rect">
              <a:avLst/>
            </a:prstGeom>
          </p:spPr>
        </p:pic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DB21705-E1E7-9700-3471-14110028DC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85338" y="3759200"/>
              <a:ext cx="3063262" cy="0"/>
            </a:xfrm>
            <a:prstGeom prst="line">
              <a:avLst/>
            </a:prstGeom>
            <a:ln w="19050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5443577-FF87-C398-51AF-1E308E8044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98038" y="4025900"/>
              <a:ext cx="3063262" cy="0"/>
            </a:xfrm>
            <a:prstGeom prst="line">
              <a:avLst/>
            </a:prstGeom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BCDABAE6-1A34-FEE0-E58E-2E188D4D0A9B}"/>
              </a:ext>
            </a:extLst>
          </p:cNvPr>
          <p:cNvSpPr/>
          <p:nvPr/>
        </p:nvSpPr>
        <p:spPr>
          <a:xfrm>
            <a:off x="9868181" y="3384235"/>
            <a:ext cx="246803" cy="2620541"/>
          </a:xfrm>
          <a:prstGeom prst="rect">
            <a:avLst/>
          </a:prstGeom>
          <a:solidFill>
            <a:srgbClr val="00B0F0">
              <a:alpha val="26667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F9A85BF-29E3-7A79-1E6A-4C14F8F972CB}"/>
              </a:ext>
            </a:extLst>
          </p:cNvPr>
          <p:cNvSpPr/>
          <p:nvPr/>
        </p:nvSpPr>
        <p:spPr>
          <a:xfrm>
            <a:off x="1304545" y="1918968"/>
            <a:ext cx="4390440" cy="4312759"/>
          </a:xfrm>
          <a:prstGeom prst="roundRect">
            <a:avLst/>
          </a:prstGeom>
          <a:noFill/>
          <a:ln w="12700" cap="flat">
            <a:solidFill>
              <a:srgbClr val="7030A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84E464F7-5C08-C9AF-7211-C5DE735ACD58}"/>
              </a:ext>
            </a:extLst>
          </p:cNvPr>
          <p:cNvSpPr/>
          <p:nvPr/>
        </p:nvSpPr>
        <p:spPr>
          <a:xfrm>
            <a:off x="6484329" y="1918968"/>
            <a:ext cx="4171477" cy="4312759"/>
          </a:xfrm>
          <a:prstGeom prst="roundRect">
            <a:avLst/>
          </a:prstGeom>
          <a:noFill/>
          <a:ln w="12700" cap="flat">
            <a:solidFill>
              <a:schemeClr val="accent3">
                <a:lumMod val="75000"/>
              </a:schemeClr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88906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2" grpId="0"/>
      <p:bldP spid="34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0F5C16C6-1B53-3BA1-A353-FFB2C2C77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12" y="709924"/>
            <a:ext cx="6926194" cy="5264990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CH" sz="2200" dirty="0">
                <a:solidFill>
                  <a:srgbClr val="FF0000"/>
                </a:solidFill>
              </a:rPr>
              <a:t>Systematic q-factor increase (~5-15%)</a:t>
            </a:r>
            <a:r>
              <a:rPr lang="en-CH" sz="2200" b="0" dirty="0">
                <a:solidFill>
                  <a:srgbClr val="FF0000"/>
                </a:solidFill>
              </a:rPr>
              <a:t> </a:t>
            </a:r>
            <a:r>
              <a:rPr lang="en-CH" sz="2200" b="0" dirty="0"/>
              <a:t>PS extraction </a:t>
            </a:r>
            <a:r>
              <a:rPr lang="en-CH" sz="2200" b="0" dirty="0">
                <a:sym typeface="Wingdings" pitchFamily="2" charset="2"/>
              </a:rPr>
              <a:t> </a:t>
            </a:r>
            <a:r>
              <a:rPr lang="en-CH" sz="2200" b="0" dirty="0"/>
              <a:t>SPS after scraping.</a:t>
            </a:r>
          </a:p>
          <a:p>
            <a:pPr>
              <a:lnSpc>
                <a:spcPts val="2000"/>
              </a:lnSpc>
              <a:spcBef>
                <a:spcPts val="40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CH" sz="2200" dirty="0">
                <a:solidFill>
                  <a:srgbClr val="00B050"/>
                </a:solidFill>
              </a:rPr>
              <a:t>Significant improvements in tail population </a:t>
            </a:r>
            <a:r>
              <a:rPr lang="en-CH" sz="2200" b="0" dirty="0"/>
              <a:t>during 2024:</a:t>
            </a:r>
          </a:p>
          <a:p>
            <a:pPr marL="366712" lvl="1" indent="0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1750" dirty="0"/>
              <a:t>1</a:t>
            </a:r>
            <a:r>
              <a:rPr lang="en-CH" sz="1750" baseline="30000" dirty="0"/>
              <a:t>st</a:t>
            </a:r>
            <a:r>
              <a:rPr lang="en-CH" sz="1750" dirty="0"/>
              <a:t> ”low-tail” BCMS variant: 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750" b="0" dirty="0"/>
              <a:t>Introduction of </a:t>
            </a:r>
            <a:r>
              <a:rPr lang="en-US" sz="1750" dirty="0"/>
              <a:t>PSB scraping, </a:t>
            </a:r>
            <a:r>
              <a:rPr lang="en-US" sz="1750" b="0" dirty="0"/>
              <a:t>achieving q=1 at extraction.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CH" sz="1750" b="0" dirty="0"/>
              <a:t>Significant tail increase during </a:t>
            </a:r>
            <a:r>
              <a:rPr lang="en-CH" sz="1750" dirty="0"/>
              <a:t>PS </a:t>
            </a:r>
            <a:r>
              <a:rPr lang="el-GR" sz="1750" i="1" dirty="0"/>
              <a:t>γ</a:t>
            </a:r>
            <a:r>
              <a:rPr lang="en-US" sz="1750" baseline="-25000" dirty="0"/>
              <a:t>trans</a:t>
            </a:r>
            <a:r>
              <a:rPr lang="en-US" sz="1750" dirty="0"/>
              <a:t> </a:t>
            </a:r>
            <a:r>
              <a:rPr lang="en-CH" sz="1750" dirty="0"/>
              <a:t>transition crossing </a:t>
            </a:r>
            <a:r>
              <a:rPr lang="en-CH" sz="1750" b="0" dirty="0"/>
              <a:t>related to space charge: improved with </a:t>
            </a:r>
            <a:r>
              <a:rPr lang="en-CH" sz="1750" dirty="0"/>
              <a:t>PS</a:t>
            </a:r>
            <a:r>
              <a:rPr lang="en-CH" sz="1750" b="0" dirty="0"/>
              <a:t> </a:t>
            </a:r>
            <a:r>
              <a:rPr lang="en-CH" sz="1750" dirty="0"/>
              <a:t>tune optimizations </a:t>
            </a:r>
            <a:r>
              <a:rPr lang="en-GB" sz="1750" dirty="0">
                <a:hlinkClick r:id="rId3"/>
              </a:rPr>
              <a:t>IPP M. Bozatzis</a:t>
            </a:r>
            <a:r>
              <a:rPr lang="en-CH" sz="1750" b="0" dirty="0"/>
              <a:t>.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CH" sz="1750" dirty="0">
                <a:solidFill>
                  <a:srgbClr val="FF0000"/>
                </a:solidFill>
              </a:rPr>
              <a:t>No clear tail improvement at LHC injection</a:t>
            </a:r>
            <a:r>
              <a:rPr lang="en-CH" sz="1750" b="0" dirty="0">
                <a:solidFill>
                  <a:srgbClr val="FF0000"/>
                </a:solidFill>
              </a:rPr>
              <a:t>.</a:t>
            </a:r>
          </a:p>
          <a:p>
            <a:pPr marL="366712" lvl="1" indent="0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1750" dirty="0"/>
              <a:t>2</a:t>
            </a:r>
            <a:r>
              <a:rPr lang="en-CH" sz="1750" baseline="30000" dirty="0"/>
              <a:t>nd</a:t>
            </a:r>
            <a:r>
              <a:rPr lang="en-CH" sz="1750" dirty="0"/>
              <a:t> ”low-tail” BCMS variant: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CH" sz="1750" b="0" dirty="0"/>
              <a:t>Source of improvement </a:t>
            </a:r>
            <a:r>
              <a:rPr lang="en-CH" sz="1750" dirty="0"/>
              <a:t>not fully understood, </a:t>
            </a:r>
            <a:r>
              <a:rPr lang="en-CH" sz="1750" b="0" dirty="0"/>
              <a:t>traced back to PS.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CH" sz="1750" dirty="0">
                <a:solidFill>
                  <a:srgbClr val="00B050"/>
                </a:solidFill>
              </a:rPr>
              <a:t>Clear tail reduction at LHC injection.</a:t>
            </a:r>
          </a:p>
          <a:p>
            <a:pPr>
              <a:lnSpc>
                <a:spcPts val="18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CH" sz="2200" b="0" dirty="0"/>
              <a:t>~5% losses in SPS before scraping: </a:t>
            </a:r>
          </a:p>
          <a:p>
            <a:pPr lvl="1">
              <a:lnSpc>
                <a:spcPts val="16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CH" sz="1800" b="0" dirty="0"/>
              <a:t>Injection losses, slow losses, losses during ramp.</a:t>
            </a:r>
          </a:p>
          <a:p>
            <a:pPr lvl="1">
              <a:lnSpc>
                <a:spcPts val="16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CH" sz="1800" b="0" dirty="0"/>
              <a:t>Improvement with “low-tail” BCMS.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CH" sz="1750" dirty="0">
              <a:solidFill>
                <a:srgbClr val="00B050"/>
              </a:solidFill>
            </a:endParaRPr>
          </a:p>
          <a:p>
            <a:pPr marL="368565" lvl="1" indent="0">
              <a:lnSpc>
                <a:spcPts val="2000"/>
              </a:lnSpc>
              <a:spcBef>
                <a:spcPts val="400"/>
              </a:spcBef>
              <a:spcAft>
                <a:spcPts val="700"/>
              </a:spcAft>
              <a:buNone/>
            </a:pPr>
            <a:endParaRPr lang="en-CH" sz="1750" dirty="0">
              <a:solidFill>
                <a:srgbClr val="00B05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231E7A-CCBC-68E7-92CA-3DF385027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" y="31237"/>
            <a:ext cx="11376026" cy="1065744"/>
          </a:xfrm>
        </p:spPr>
        <p:txBody>
          <a:bodyPr>
            <a:normAutofit/>
          </a:bodyPr>
          <a:lstStyle/>
          <a:p>
            <a:r>
              <a:rPr lang="en-CH" sz="3400" dirty="0"/>
              <a:t>Tail evolution &amp; losses in the injectors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F59A9-E15D-AD9D-5ADD-82836F131A9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B4B8B2-58CD-A4CA-59C1-62F4C87A02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56026" y="526031"/>
            <a:ext cx="4860000" cy="3240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FDF1DD0-F30B-B3B3-519C-5317E71B52CC}"/>
              </a:ext>
            </a:extLst>
          </p:cNvPr>
          <p:cNvCxnSpPr>
            <a:cxnSpLocks/>
          </p:cNvCxnSpPr>
          <p:nvPr/>
        </p:nvCxnSpPr>
        <p:spPr>
          <a:xfrm>
            <a:off x="7826828" y="2071477"/>
            <a:ext cx="3275901" cy="1034686"/>
          </a:xfrm>
          <a:prstGeom prst="straightConnector1">
            <a:avLst/>
          </a:prstGeom>
          <a:noFill/>
          <a:ln w="28575" cap="flat">
            <a:solidFill>
              <a:srgbClr val="00B05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2A69618-E8DD-188A-D3F9-393843178470}"/>
              </a:ext>
            </a:extLst>
          </p:cNvPr>
          <p:cNvSpPr txBox="1"/>
          <p:nvPr/>
        </p:nvSpPr>
        <p:spPr>
          <a:xfrm>
            <a:off x="8093177" y="563193"/>
            <a:ext cx="3349524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600" b="1" dirty="0"/>
              <a:t>F. Asvesta, M. Bozatzis, I. Mases Sole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63339D6-2ADA-87ED-7F9F-8AE7240BFAA1}"/>
              </a:ext>
            </a:extLst>
          </p:cNvPr>
          <p:cNvCxnSpPr>
            <a:cxnSpLocks/>
          </p:cNvCxnSpPr>
          <p:nvPr/>
        </p:nvCxnSpPr>
        <p:spPr>
          <a:xfrm>
            <a:off x="11734042" y="2443935"/>
            <a:ext cx="0" cy="442912"/>
          </a:xfrm>
          <a:prstGeom prst="straightConnector1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0CD1C28-BF9B-8657-655A-D545C47D29EC}"/>
              </a:ext>
            </a:extLst>
          </p:cNvPr>
          <p:cNvCxnSpPr>
            <a:cxnSpLocks/>
          </p:cNvCxnSpPr>
          <p:nvPr/>
        </p:nvCxnSpPr>
        <p:spPr>
          <a:xfrm>
            <a:off x="10836047" y="2874147"/>
            <a:ext cx="775153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260746-8E12-A0C4-80CC-4A2B486E9D73}"/>
              </a:ext>
            </a:extLst>
          </p:cNvPr>
          <p:cNvCxnSpPr>
            <a:cxnSpLocks/>
          </p:cNvCxnSpPr>
          <p:nvPr/>
        </p:nvCxnSpPr>
        <p:spPr>
          <a:xfrm>
            <a:off x="10982040" y="2476484"/>
            <a:ext cx="691358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Curved Down Arrow 18">
            <a:extLst>
              <a:ext uri="{FF2B5EF4-FFF2-40B4-BE49-F238E27FC236}">
                <a16:creationId xmlns:a16="http://schemas.microsoft.com/office/drawing/2014/main" id="{8C24D72F-A149-5FEF-FC3D-66F6266F8E8B}"/>
              </a:ext>
            </a:extLst>
          </p:cNvPr>
          <p:cNvSpPr/>
          <p:nvPr/>
        </p:nvSpPr>
        <p:spPr>
          <a:xfrm rot="1044554">
            <a:off x="9497042" y="1522433"/>
            <a:ext cx="1003580" cy="369330"/>
          </a:xfrm>
          <a:prstGeom prst="curvedDownArrow">
            <a:avLst>
              <a:gd name="adj1" fmla="val 25000"/>
              <a:gd name="adj2" fmla="val 50000"/>
              <a:gd name="adj3" fmla="val 34668"/>
            </a:avLst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rgbClr val="00B05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8A79DA-76BB-F8D2-478F-AE1FF2C00B03}"/>
              </a:ext>
            </a:extLst>
          </p:cNvPr>
          <p:cNvSpPr txBox="1"/>
          <p:nvPr/>
        </p:nvSpPr>
        <p:spPr>
          <a:xfrm>
            <a:off x="9073714" y="959289"/>
            <a:ext cx="1908326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400" b="1" dirty="0">
                <a:solidFill>
                  <a:srgbClr val="00B050"/>
                </a:solidFill>
              </a:rPr>
              <a:t>Reduction also seen at LHC injection</a:t>
            </a:r>
            <a:endParaRPr kumimoji="0" lang="en-CH" sz="14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905300-CD91-9846-8254-475E788427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47597" y="3685016"/>
            <a:ext cx="4860001" cy="2835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BF1D5F1-20B9-B480-15EB-EE6B2D4C4071}"/>
              </a:ext>
            </a:extLst>
          </p:cNvPr>
          <p:cNvSpPr txBox="1"/>
          <p:nvPr/>
        </p:nvSpPr>
        <p:spPr>
          <a:xfrm>
            <a:off x="9512177" y="4249293"/>
            <a:ext cx="2302223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500" b="1" dirty="0"/>
              <a:t>J. Flowerdew, A. Lasheen</a:t>
            </a:r>
          </a:p>
        </p:txBody>
      </p:sp>
    </p:spTree>
    <p:extLst>
      <p:ext uri="{BB962C8B-B14F-4D97-AF65-F5344CB8AC3E}">
        <p14:creationId xmlns:p14="http://schemas.microsoft.com/office/powerpoint/2010/main" val="26487715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0F5C16C6-1B53-3BA1-A353-FFB2C2C77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12" y="709924"/>
            <a:ext cx="6926194" cy="5264990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ts val="2000"/>
              </a:lnSpc>
              <a:spcBef>
                <a:spcPts val="40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CH" sz="2200" dirty="0">
                <a:solidFill>
                  <a:srgbClr val="FF0000"/>
                </a:solidFill>
              </a:rPr>
              <a:t>Systematic q-factor increase (~5-15%)</a:t>
            </a:r>
            <a:r>
              <a:rPr lang="en-CH" sz="2200" b="0" dirty="0">
                <a:solidFill>
                  <a:srgbClr val="FF0000"/>
                </a:solidFill>
              </a:rPr>
              <a:t> </a:t>
            </a:r>
            <a:r>
              <a:rPr lang="en-CH" sz="2200" b="0" dirty="0"/>
              <a:t>PS extraction </a:t>
            </a:r>
            <a:r>
              <a:rPr lang="en-CH" sz="2200" b="0" dirty="0">
                <a:sym typeface="Wingdings" pitchFamily="2" charset="2"/>
              </a:rPr>
              <a:t> </a:t>
            </a:r>
            <a:r>
              <a:rPr lang="en-CH" sz="2200" b="0" dirty="0"/>
              <a:t>SPS after scraping.</a:t>
            </a:r>
          </a:p>
          <a:p>
            <a:pPr>
              <a:lnSpc>
                <a:spcPts val="2000"/>
              </a:lnSpc>
              <a:spcBef>
                <a:spcPts val="400"/>
              </a:spcBef>
              <a:spcAft>
                <a:spcPts val="700"/>
              </a:spcAft>
              <a:buFont typeface="Wingdings" pitchFamily="2" charset="2"/>
              <a:buChar char="§"/>
            </a:pPr>
            <a:r>
              <a:rPr lang="en-CH" sz="2200" dirty="0">
                <a:solidFill>
                  <a:srgbClr val="00B050"/>
                </a:solidFill>
              </a:rPr>
              <a:t>Significant improvements in tail population </a:t>
            </a:r>
            <a:r>
              <a:rPr lang="en-CH" sz="2200" b="0" dirty="0"/>
              <a:t>during 2024:</a:t>
            </a:r>
          </a:p>
          <a:p>
            <a:pPr marL="366712" lvl="1" indent="0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1750" dirty="0"/>
              <a:t>1</a:t>
            </a:r>
            <a:r>
              <a:rPr lang="en-CH" sz="1750" baseline="30000" dirty="0"/>
              <a:t>st</a:t>
            </a:r>
            <a:r>
              <a:rPr lang="en-CH" sz="1750" dirty="0"/>
              <a:t> ”low-tail” BCMS variant: 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US" sz="1750" b="0" dirty="0"/>
              <a:t>Introduction of </a:t>
            </a:r>
            <a:r>
              <a:rPr lang="en-US" sz="1750" dirty="0"/>
              <a:t>PSB scraping, </a:t>
            </a:r>
            <a:r>
              <a:rPr lang="en-US" sz="1750" b="0" dirty="0"/>
              <a:t>achieving q=1 at extraction.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CH" sz="1750" b="0" dirty="0"/>
              <a:t>Significant tail increase during </a:t>
            </a:r>
            <a:r>
              <a:rPr lang="en-CH" sz="1750" dirty="0"/>
              <a:t>PS </a:t>
            </a:r>
            <a:r>
              <a:rPr lang="el-GR" sz="1750" i="1" dirty="0"/>
              <a:t>γ</a:t>
            </a:r>
            <a:r>
              <a:rPr lang="en-US" sz="1750" baseline="-25000" dirty="0"/>
              <a:t>trans</a:t>
            </a:r>
            <a:r>
              <a:rPr lang="en-US" sz="1750" dirty="0"/>
              <a:t> </a:t>
            </a:r>
            <a:r>
              <a:rPr lang="en-CH" sz="1750" dirty="0"/>
              <a:t>transition crossing </a:t>
            </a:r>
            <a:r>
              <a:rPr lang="en-CH" sz="1750" b="0" dirty="0"/>
              <a:t>related to space charge: improved with </a:t>
            </a:r>
            <a:r>
              <a:rPr lang="en-CH" sz="1750" dirty="0"/>
              <a:t>PS</a:t>
            </a:r>
            <a:r>
              <a:rPr lang="en-CH" sz="1750" b="0" dirty="0"/>
              <a:t> </a:t>
            </a:r>
            <a:r>
              <a:rPr lang="en-CH" sz="1750" dirty="0"/>
              <a:t>tune optimizations </a:t>
            </a:r>
            <a:r>
              <a:rPr lang="en-GB" sz="1750" dirty="0">
                <a:hlinkClick r:id="rId3"/>
              </a:rPr>
              <a:t>IPP M. Bozatzis</a:t>
            </a:r>
            <a:r>
              <a:rPr lang="en-CH" sz="1750" b="0" dirty="0"/>
              <a:t>.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CH" sz="1750" dirty="0">
                <a:solidFill>
                  <a:srgbClr val="FF0000"/>
                </a:solidFill>
              </a:rPr>
              <a:t>No clear tail improvement at LHC injection</a:t>
            </a:r>
            <a:r>
              <a:rPr lang="en-CH" sz="1750" b="0" dirty="0">
                <a:solidFill>
                  <a:srgbClr val="FF0000"/>
                </a:solidFill>
              </a:rPr>
              <a:t>.</a:t>
            </a:r>
          </a:p>
          <a:p>
            <a:pPr marL="366712" lvl="1" indent="0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CH" sz="1750" dirty="0"/>
              <a:t>2</a:t>
            </a:r>
            <a:r>
              <a:rPr lang="en-CH" sz="1750" baseline="30000" dirty="0"/>
              <a:t>nd</a:t>
            </a:r>
            <a:r>
              <a:rPr lang="en-CH" sz="1750" dirty="0"/>
              <a:t> ”low-tail” BCMS variant: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CH" sz="1750" b="0" dirty="0"/>
              <a:t>Source of improvement </a:t>
            </a:r>
            <a:r>
              <a:rPr lang="en-CH" sz="1750" dirty="0"/>
              <a:t>not fully understood, </a:t>
            </a:r>
            <a:r>
              <a:rPr lang="en-CH" sz="1750" b="0" dirty="0"/>
              <a:t>traced back to PS.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CH" sz="1750" dirty="0">
                <a:solidFill>
                  <a:srgbClr val="00B050"/>
                </a:solidFill>
              </a:rPr>
              <a:t>Clear tail reduction at LHC injection.</a:t>
            </a:r>
          </a:p>
          <a:p>
            <a:pPr>
              <a:lnSpc>
                <a:spcPts val="1800"/>
              </a:lnSpc>
              <a:spcBef>
                <a:spcPts val="1500"/>
              </a:spcBef>
              <a:buFont typeface="Wingdings" pitchFamily="2" charset="2"/>
              <a:buChar char="§"/>
            </a:pPr>
            <a:r>
              <a:rPr lang="en-CH" sz="2200" b="0" dirty="0"/>
              <a:t>~5% losses in SPS before scraping: </a:t>
            </a:r>
          </a:p>
          <a:p>
            <a:pPr lvl="1">
              <a:lnSpc>
                <a:spcPts val="16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CH" sz="1800" b="0" dirty="0"/>
              <a:t>Injection losses, slow losses, losses during ramp.</a:t>
            </a:r>
          </a:p>
          <a:p>
            <a:pPr lvl="1">
              <a:lnSpc>
                <a:spcPts val="16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CH" sz="1800" b="0" dirty="0"/>
              <a:t>Improvement with “low-tail” BCMS.</a:t>
            </a:r>
          </a:p>
          <a:p>
            <a:pPr lvl="2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CH" sz="1750" dirty="0">
              <a:solidFill>
                <a:srgbClr val="00B050"/>
              </a:solidFill>
            </a:endParaRPr>
          </a:p>
          <a:p>
            <a:pPr marL="368565" lvl="1" indent="0">
              <a:lnSpc>
                <a:spcPts val="2000"/>
              </a:lnSpc>
              <a:spcBef>
                <a:spcPts val="400"/>
              </a:spcBef>
              <a:spcAft>
                <a:spcPts val="700"/>
              </a:spcAft>
              <a:buNone/>
            </a:pPr>
            <a:endParaRPr lang="en-CH" sz="1750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F59A9-E15D-AD9D-5ADD-82836F131A9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B4B8B2-58CD-A4CA-59C1-62F4C87A02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56026" y="526031"/>
            <a:ext cx="4860000" cy="3240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FDF1DD0-F30B-B3B3-519C-5317E71B52CC}"/>
              </a:ext>
            </a:extLst>
          </p:cNvPr>
          <p:cNvCxnSpPr>
            <a:cxnSpLocks/>
          </p:cNvCxnSpPr>
          <p:nvPr/>
        </p:nvCxnSpPr>
        <p:spPr>
          <a:xfrm>
            <a:off x="7826828" y="2071477"/>
            <a:ext cx="3275901" cy="1034686"/>
          </a:xfrm>
          <a:prstGeom prst="straightConnector1">
            <a:avLst/>
          </a:prstGeom>
          <a:noFill/>
          <a:ln w="28575" cap="flat">
            <a:solidFill>
              <a:srgbClr val="00B05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2A69618-E8DD-188A-D3F9-393843178470}"/>
              </a:ext>
            </a:extLst>
          </p:cNvPr>
          <p:cNvSpPr txBox="1"/>
          <p:nvPr/>
        </p:nvSpPr>
        <p:spPr>
          <a:xfrm>
            <a:off x="8093177" y="563193"/>
            <a:ext cx="3349524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600" b="1" dirty="0"/>
              <a:t>F. Asvesta, M. Bozatzis, I. Mases Sole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63339D6-2ADA-87ED-7F9F-8AE7240BFAA1}"/>
              </a:ext>
            </a:extLst>
          </p:cNvPr>
          <p:cNvCxnSpPr>
            <a:cxnSpLocks/>
          </p:cNvCxnSpPr>
          <p:nvPr/>
        </p:nvCxnSpPr>
        <p:spPr>
          <a:xfrm>
            <a:off x="11734042" y="2443935"/>
            <a:ext cx="0" cy="442912"/>
          </a:xfrm>
          <a:prstGeom prst="straightConnector1">
            <a:avLst/>
          </a:prstGeom>
          <a:noFill/>
          <a:ln w="38100" cap="flat">
            <a:solidFill>
              <a:srgbClr val="FFC000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0CD1C28-BF9B-8657-655A-D545C47D29EC}"/>
              </a:ext>
            </a:extLst>
          </p:cNvPr>
          <p:cNvCxnSpPr>
            <a:cxnSpLocks/>
          </p:cNvCxnSpPr>
          <p:nvPr/>
        </p:nvCxnSpPr>
        <p:spPr>
          <a:xfrm>
            <a:off x="10836047" y="2874147"/>
            <a:ext cx="775153" cy="0"/>
          </a:xfrm>
          <a:prstGeom prst="line">
            <a:avLst/>
          </a:prstGeom>
          <a:noFill/>
          <a:ln w="12700" cap="flat">
            <a:solidFill>
              <a:srgbClr val="FFC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260746-8E12-A0C4-80CC-4A2B486E9D73}"/>
              </a:ext>
            </a:extLst>
          </p:cNvPr>
          <p:cNvCxnSpPr>
            <a:cxnSpLocks/>
          </p:cNvCxnSpPr>
          <p:nvPr/>
        </p:nvCxnSpPr>
        <p:spPr>
          <a:xfrm>
            <a:off x="10982040" y="2476484"/>
            <a:ext cx="691358" cy="0"/>
          </a:xfrm>
          <a:prstGeom prst="line">
            <a:avLst/>
          </a:prstGeom>
          <a:noFill/>
          <a:ln w="12700" cap="flat">
            <a:solidFill>
              <a:srgbClr val="FFC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Curved Down Arrow 18">
            <a:extLst>
              <a:ext uri="{FF2B5EF4-FFF2-40B4-BE49-F238E27FC236}">
                <a16:creationId xmlns:a16="http://schemas.microsoft.com/office/drawing/2014/main" id="{8C24D72F-A149-5FEF-FC3D-66F6266F8E8B}"/>
              </a:ext>
            </a:extLst>
          </p:cNvPr>
          <p:cNvSpPr/>
          <p:nvPr/>
        </p:nvSpPr>
        <p:spPr>
          <a:xfrm rot="1044554">
            <a:off x="9497042" y="1522433"/>
            <a:ext cx="1003580" cy="369330"/>
          </a:xfrm>
          <a:prstGeom prst="curvedDownArrow">
            <a:avLst>
              <a:gd name="adj1" fmla="val 25000"/>
              <a:gd name="adj2" fmla="val 50000"/>
              <a:gd name="adj3" fmla="val 34668"/>
            </a:avLst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rgbClr val="00B05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8A79DA-76BB-F8D2-478F-AE1FF2C00B03}"/>
              </a:ext>
            </a:extLst>
          </p:cNvPr>
          <p:cNvSpPr txBox="1"/>
          <p:nvPr/>
        </p:nvSpPr>
        <p:spPr>
          <a:xfrm>
            <a:off x="9073714" y="959289"/>
            <a:ext cx="1908326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sz="1400" b="1" dirty="0">
                <a:solidFill>
                  <a:srgbClr val="00B050"/>
                </a:solidFill>
              </a:rPr>
              <a:t>Reduction also seen at LHC injection</a:t>
            </a:r>
            <a:endParaRPr kumimoji="0" lang="en-CH" sz="14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905300-CD91-9846-8254-475E788427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47597" y="3685016"/>
            <a:ext cx="4860001" cy="2835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BF1D5F1-20B9-B480-15EB-EE6B2D4C4071}"/>
              </a:ext>
            </a:extLst>
          </p:cNvPr>
          <p:cNvSpPr txBox="1"/>
          <p:nvPr/>
        </p:nvSpPr>
        <p:spPr>
          <a:xfrm>
            <a:off x="9512177" y="4249293"/>
            <a:ext cx="2302223" cy="3231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500" b="1" dirty="0"/>
              <a:t>J. Flowerdew, A. Lasheen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7D08DFEF-EB34-AA0E-D411-28E547CF6515}"/>
              </a:ext>
            </a:extLst>
          </p:cNvPr>
          <p:cNvSpPr txBox="1">
            <a:spLocks/>
          </p:cNvSpPr>
          <p:nvPr/>
        </p:nvSpPr>
        <p:spPr>
          <a:xfrm>
            <a:off x="1327627" y="1976396"/>
            <a:ext cx="9775102" cy="207341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CH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CH" sz="2000" b="0" dirty="0">
                <a:solidFill>
                  <a:srgbClr val="000000"/>
                </a:solidFill>
              </a:rPr>
              <a:t>Further t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ail &amp; emittance </a:t>
            </a:r>
            <a:r>
              <a:rPr lang="en-CH" sz="2000" b="0" dirty="0">
                <a:solidFill>
                  <a:srgbClr val="000000"/>
                </a:solidFill>
              </a:rPr>
              <a:t>improvements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from PS extraction 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Wingdings" pitchFamily="2" charset="2"/>
              </a:rPr>
              <a:t> SPS extraction.</a:t>
            </a:r>
          </a:p>
          <a:p>
            <a:pPr marR="0" defTabSz="914400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CH" sz="2000" b="0" dirty="0">
                <a:solidFill>
                  <a:srgbClr val="000000"/>
                </a:solidFill>
              </a:rPr>
              <a:t>Try to understand origin of tail reduction in the PS on the 10</a:t>
            </a:r>
            <a:r>
              <a:rPr lang="en-CH" sz="2000" b="0" baseline="30000" dirty="0">
                <a:solidFill>
                  <a:srgbClr val="000000"/>
                </a:solidFill>
              </a:rPr>
              <a:t>th</a:t>
            </a:r>
            <a:r>
              <a:rPr lang="en-CH" sz="2000" b="0" dirty="0">
                <a:solidFill>
                  <a:srgbClr val="000000"/>
                </a:solidFill>
              </a:rPr>
              <a:t> of September.</a:t>
            </a:r>
          </a:p>
          <a:p>
            <a:pPr>
              <a:lnSpc>
                <a:spcPct val="120000"/>
              </a:lnSpc>
              <a:spcBef>
                <a:spcPts val="0"/>
              </a:spcBef>
              <a:buSzTx/>
              <a:buFont typeface="Wingdings" pitchFamily="2" charset="2"/>
              <a:buChar char="Ø"/>
            </a:pP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Need </a:t>
            </a:r>
            <a:r>
              <a:rPr lang="en-CH" sz="2000" b="0" dirty="0">
                <a:solidFill>
                  <a:srgbClr val="000000"/>
                </a:solidFill>
              </a:rPr>
              <a:t>for online analysis of SPS losses &amp; automatic </a:t>
            </a:r>
            <a:r>
              <a:rPr kumimoji="0" lang="en-CH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profile measurements to monitor quality of injected LHC profiles &amp; detect changes fast and efficiently.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86EC45-D807-3EB7-5C5B-1710E3BD8362}"/>
              </a:ext>
            </a:extLst>
          </p:cNvPr>
          <p:cNvSpPr txBox="1"/>
          <p:nvPr/>
        </p:nvSpPr>
        <p:spPr>
          <a:xfrm>
            <a:off x="5078372" y="2014379"/>
            <a:ext cx="2273613" cy="3847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Follow-up</a:t>
            </a: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F30795E3-2793-D5AE-3C7F-12B49C840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" y="31237"/>
            <a:ext cx="11376026" cy="1065744"/>
          </a:xfrm>
        </p:spPr>
        <p:txBody>
          <a:bodyPr>
            <a:normAutofit/>
          </a:bodyPr>
          <a:lstStyle/>
          <a:p>
            <a:r>
              <a:rPr lang="en-CH" sz="3400" dirty="0"/>
              <a:t>Tail evolution &amp; losses in the injectors</a:t>
            </a:r>
          </a:p>
        </p:txBody>
      </p:sp>
    </p:spTree>
    <p:extLst>
      <p:ext uri="{BB962C8B-B14F-4D97-AF65-F5344CB8AC3E}">
        <p14:creationId xmlns:p14="http://schemas.microsoft.com/office/powerpoint/2010/main" val="214327259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FD813D66-33CB-C03E-01A4-37F116B6E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A0445-01B0-5CF0-910B-AA62F3E53BC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4C1DA39-0BB1-F6F7-FD3C-92EEBFFEB007}"/>
              </a:ext>
            </a:extLst>
          </p:cNvPr>
          <p:cNvGrpSpPr/>
          <p:nvPr/>
        </p:nvGrpSpPr>
        <p:grpSpPr>
          <a:xfrm>
            <a:off x="115319" y="910325"/>
            <a:ext cx="7728516" cy="1643852"/>
            <a:chOff x="115319" y="910325"/>
            <a:chExt cx="7728516" cy="1643852"/>
          </a:xfrm>
        </p:grpSpPr>
        <p:sp>
          <p:nvSpPr>
            <p:cNvPr id="9" name="Text Placeholder 1">
              <a:extLst>
                <a:ext uri="{FF2B5EF4-FFF2-40B4-BE49-F238E27FC236}">
                  <a16:creationId xmlns:a16="http://schemas.microsoft.com/office/drawing/2014/main" id="{7F4AE4EB-6C84-76EE-66FB-6C592643BACB}"/>
                </a:ext>
              </a:extLst>
            </p:cNvPr>
            <p:cNvSpPr txBox="1">
              <a:spLocks/>
            </p:cNvSpPr>
            <p:nvPr/>
          </p:nvSpPr>
          <p:spPr>
            <a:xfrm>
              <a:off x="180092" y="910325"/>
              <a:ext cx="7663743" cy="1643852"/>
            </a:xfrm>
            <a:prstGeom prst="rect">
              <a:avLst/>
            </a:prstGeom>
            <a:ln w="12700">
              <a:noFill/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rmAutofit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endParaRPr lang="en-US" sz="2300" b="0" dirty="0"/>
            </a:p>
            <a:p>
              <a:pPr marL="514350" indent="-51435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/>
              </a:pPr>
              <a:r>
                <a:rPr lang="en-US" sz="2500" dirty="0">
                  <a:solidFill>
                    <a:schemeClr val="bg1">
                      <a:lumMod val="75000"/>
                    </a:schemeClr>
                  </a:solidFill>
                </a:rPr>
                <a:t>Beam quality in the injectors:</a:t>
              </a:r>
            </a:p>
            <a:p>
              <a:pPr marL="766762" lvl="1" indent="-400050" hangingPunct="1">
                <a:lnSpc>
                  <a:spcPts val="1400"/>
                </a:lnSpc>
                <a:spcBef>
                  <a:spcPts val="1000"/>
                </a:spcBef>
                <a:buFont typeface="+mj-lt"/>
                <a:buAutoNum type="arabicPeriod"/>
              </a:pP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</a:rPr>
                <a:t>Emittance growth PSB</a:t>
              </a: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 PS  </a:t>
              </a: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</a:rPr>
                <a:t>SPS, </a:t>
              </a:r>
              <a:r>
                <a:rPr lang="en-CH" sz="1700" dirty="0">
                  <a:solidFill>
                    <a:schemeClr val="bg1">
                      <a:lumMod val="75000"/>
                    </a:schemeClr>
                  </a:solidFill>
                </a:rPr>
                <a:t>standard vs BCMS </a:t>
              </a: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</a:rPr>
                <a:t>beams.</a:t>
              </a:r>
              <a:endParaRPr lang="en-US" sz="1700" b="0" dirty="0">
                <a:solidFill>
                  <a:schemeClr val="bg1">
                    <a:lumMod val="75000"/>
                  </a:schemeClr>
                </a:solidFill>
              </a:endParaRPr>
            </a:p>
            <a:p>
              <a:pPr marL="766762" lvl="1" indent="-400050" hangingPunct="1">
                <a:lnSpc>
                  <a:spcPts val="1400"/>
                </a:lnSpc>
                <a:spcBef>
                  <a:spcPts val="1000"/>
                </a:spcBef>
                <a:buFont typeface="+mj-lt"/>
                <a:buAutoNum type="arabicPeriod"/>
              </a:pPr>
              <a:r>
                <a:rPr lang="en-US" sz="1700" b="0" dirty="0">
                  <a:solidFill>
                    <a:schemeClr val="bg1">
                      <a:lumMod val="75000"/>
                    </a:schemeClr>
                  </a:solidFill>
                </a:rPr>
                <a:t>Tail population from </a:t>
              </a: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</a:rPr>
                <a:t>PSB</a:t>
              </a: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 PS  </a:t>
              </a: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</a:rPr>
                <a:t>SPS </a:t>
              </a:r>
              <a:r>
                <a:rPr lang="en-US" sz="1700" b="0" dirty="0">
                  <a:solidFill>
                    <a:schemeClr val="bg1">
                      <a:lumMod val="75000"/>
                    </a:schemeClr>
                  </a:solidFill>
                </a:rPr>
                <a:t>&amp; </a:t>
              </a:r>
              <a:r>
                <a:rPr lang="en-US" sz="1700" dirty="0">
                  <a:solidFill>
                    <a:schemeClr val="bg1">
                      <a:lumMod val="75000"/>
                    </a:schemeClr>
                  </a:solidFill>
                </a:rPr>
                <a:t>“low-tail” BCMS</a:t>
              </a:r>
              <a:r>
                <a:rPr lang="en-US" sz="1700" b="0" dirty="0">
                  <a:solidFill>
                    <a:schemeClr val="bg1">
                      <a:lumMod val="75000"/>
                    </a:schemeClr>
                  </a:solidFill>
                </a:rPr>
                <a:t>.</a:t>
              </a:r>
            </a:p>
            <a:p>
              <a:pPr marL="766762" lvl="1" indent="-400050" hangingPunct="1">
                <a:lnSpc>
                  <a:spcPts val="1400"/>
                </a:lnSpc>
                <a:spcBef>
                  <a:spcPts val="1000"/>
                </a:spcBef>
                <a:buFont typeface="+mj-lt"/>
                <a:buAutoNum type="arabicPeriod"/>
              </a:pP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</a:rPr>
                <a:t>Losses from </a:t>
              </a: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PS  </a:t>
              </a:r>
              <a:r>
                <a:rPr lang="en-CH" sz="1700" b="0" dirty="0">
                  <a:solidFill>
                    <a:schemeClr val="bg1">
                      <a:lumMod val="75000"/>
                    </a:schemeClr>
                  </a:solidFill>
                </a:rPr>
                <a:t>SPS.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9AD2F96F-B3AA-C21B-9431-CAB51DED2F09}"/>
                </a:ext>
              </a:extLst>
            </p:cNvPr>
            <p:cNvSpPr/>
            <p:nvPr/>
          </p:nvSpPr>
          <p:spPr>
            <a:xfrm>
              <a:off x="115319" y="938901"/>
              <a:ext cx="7171303" cy="1500850"/>
            </a:xfrm>
            <a:prstGeom prst="roundRect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DAF745-D12E-737C-1072-AA85D7ADAE3E}"/>
              </a:ext>
            </a:extLst>
          </p:cNvPr>
          <p:cNvGrpSpPr/>
          <p:nvPr/>
        </p:nvGrpSpPr>
        <p:grpSpPr>
          <a:xfrm>
            <a:off x="6457868" y="2621621"/>
            <a:ext cx="5641167" cy="1755035"/>
            <a:chOff x="6457868" y="2621621"/>
            <a:chExt cx="5641167" cy="1755035"/>
          </a:xfrm>
        </p:grpSpPr>
        <p:sp>
          <p:nvSpPr>
            <p:cNvPr id="14" name="Text Placeholder 1">
              <a:extLst>
                <a:ext uri="{FF2B5EF4-FFF2-40B4-BE49-F238E27FC236}">
                  <a16:creationId xmlns:a16="http://schemas.microsoft.com/office/drawing/2014/main" id="{A13BE4F7-62D0-9BFB-49C4-F128826F93E5}"/>
                </a:ext>
              </a:extLst>
            </p:cNvPr>
            <p:cNvSpPr txBox="1">
              <a:spLocks/>
            </p:cNvSpPr>
            <p:nvPr/>
          </p:nvSpPr>
          <p:spPr>
            <a:xfrm>
              <a:off x="6529376" y="2621621"/>
              <a:ext cx="5569659" cy="1755035"/>
            </a:xfrm>
            <a:prstGeom prst="rect">
              <a:avLst/>
            </a:prstGeom>
            <a:ln w="12700">
              <a:noFill/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rmAutofit fontScale="92500"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endParaRPr lang="en-CH" sz="2300" b="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endParaRPr>
            </a:p>
            <a:p>
              <a:pPr marL="571500" indent="-57150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 startAt="3"/>
              </a:pPr>
              <a:r>
                <a:rPr lang="en-CH" sz="27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Impact on integrated luminosity: </a:t>
              </a:r>
            </a:p>
            <a:p>
              <a:pPr lvl="1"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r>
                <a:rPr lang="en-CH" sz="18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BCMS vs standard</a:t>
              </a: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: model vs measurements</a:t>
              </a:r>
            </a:p>
            <a:p>
              <a:pPr lvl="1"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Reduction of </a:t>
              </a:r>
              <a:r>
                <a:rPr lang="en-CH" sz="18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losses</a:t>
              </a: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 with </a:t>
              </a:r>
              <a:r>
                <a:rPr lang="en-CH" sz="18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”low-tail” BCMS</a:t>
              </a: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.</a:t>
              </a:r>
            </a:p>
            <a:p>
              <a:pPr lvl="1" hangingPunct="1">
                <a:lnSpc>
                  <a:spcPts val="1700"/>
                </a:lnSpc>
                <a:spcBef>
                  <a:spcPts val="1000"/>
                </a:spcBef>
                <a:buFont typeface="Wingdings" pitchFamily="2" charset="2"/>
                <a:buChar char="§"/>
              </a:pP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Impact of </a:t>
              </a:r>
              <a:r>
                <a:rPr lang="en-CH" sz="18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emittance growth </a:t>
              </a:r>
              <a:r>
                <a:rPr lang="en-CH" sz="1800" b="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beyond IBS.</a:t>
              </a:r>
            </a:p>
            <a:p>
              <a:pPr marL="366712" lvl="1" indent="0" hangingPunct="1">
                <a:lnSpc>
                  <a:spcPts val="1700"/>
                </a:lnSpc>
                <a:spcBef>
                  <a:spcPts val="1000"/>
                </a:spcBef>
                <a:buNone/>
              </a:pPr>
              <a:endParaRPr lang="en-CH" sz="1700" b="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endParaRPr>
            </a:p>
            <a:p>
              <a:pPr marL="366712" lvl="1" indent="0" hangingPunct="1">
                <a:lnSpc>
                  <a:spcPts val="1700"/>
                </a:lnSpc>
                <a:buNone/>
              </a:pPr>
              <a:endParaRPr lang="en-CH" sz="1900" b="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A23FAC23-4462-63B2-611C-1911A398E037}"/>
                </a:ext>
              </a:extLst>
            </p:cNvPr>
            <p:cNvSpPr/>
            <p:nvPr/>
          </p:nvSpPr>
          <p:spPr>
            <a:xfrm>
              <a:off x="6457868" y="2697059"/>
              <a:ext cx="5576963" cy="1679597"/>
            </a:xfrm>
            <a:prstGeom prst="roundRect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CA3D0DB-7B24-EB90-8E5D-90EDDC651DC8}"/>
              </a:ext>
            </a:extLst>
          </p:cNvPr>
          <p:cNvGrpSpPr/>
          <p:nvPr/>
        </p:nvGrpSpPr>
        <p:grpSpPr>
          <a:xfrm>
            <a:off x="6726232" y="4764973"/>
            <a:ext cx="4986342" cy="458794"/>
            <a:chOff x="6726232" y="4764973"/>
            <a:chExt cx="4986342" cy="458794"/>
          </a:xfrm>
        </p:grpSpPr>
        <p:sp>
          <p:nvSpPr>
            <p:cNvPr id="19" name="Text Placeholder 1">
              <a:extLst>
                <a:ext uri="{FF2B5EF4-FFF2-40B4-BE49-F238E27FC236}">
                  <a16:creationId xmlns:a16="http://schemas.microsoft.com/office/drawing/2014/main" id="{7C186536-A92A-92CD-6B78-CD9C80519E7F}"/>
                </a:ext>
              </a:extLst>
            </p:cNvPr>
            <p:cNvSpPr txBox="1">
              <a:spLocks/>
            </p:cNvSpPr>
            <p:nvPr/>
          </p:nvSpPr>
          <p:spPr>
            <a:xfrm>
              <a:off x="6935415" y="4862194"/>
              <a:ext cx="4720006" cy="361573"/>
            </a:xfrm>
            <a:prstGeom prst="rect">
              <a:avLst/>
            </a:prstGeom>
            <a:ln w="12700">
              <a:noFill/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0" tIns="0" rIns="0" bIns="0">
              <a:noAutofit/>
            </a:bodyPr>
            <a:lstStyle>
              <a:lvl1pPr marL="342900" marR="0" indent="-3429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672306" marR="0" indent="-305594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932391" marR="0" indent="-303741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1294010" marR="0" indent="-35421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2128837" marR="0" indent="-300037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 typeface="Arial"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25527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30099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34671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3924300" marR="0" indent="-266700" algn="l" defTabSz="914400" rtl="0" latinLnBrk="0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ClrTx/>
                <a:buSzPct val="100000"/>
                <a:buFontTx/>
                <a:buChar char="•"/>
                <a:tabLst/>
                <a:defRPr sz="2100" b="1" i="0" u="none" strike="noStrike" cap="none" spc="0" baseline="0">
                  <a:solidFill>
                    <a:srgbClr val="181818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514350" indent="-514350" hangingPunct="1">
                <a:lnSpc>
                  <a:spcPts val="1700"/>
                </a:lnSpc>
                <a:spcBef>
                  <a:spcPts val="1000"/>
                </a:spcBef>
                <a:buFont typeface="+mj-lt"/>
                <a:buAutoNum type="romanUcPeriod" startAt="4"/>
              </a:pPr>
              <a:r>
                <a:rPr lang="en-CH" sz="2500" dirty="0">
                  <a:solidFill>
                    <a:schemeClr val="bg1">
                      <a:lumMod val="75000"/>
                    </a:schemeClr>
                  </a:solidFill>
                  <a:sym typeface="Wingdings" pitchFamily="2" charset="2"/>
                </a:rPr>
                <a:t>Lessons learned from 2024. </a:t>
              </a:r>
            </a:p>
            <a:p>
              <a:pPr marL="881062" lvl="1" indent="-514350" hangingPunct="1">
                <a:lnSpc>
                  <a:spcPts val="1700"/>
                </a:lnSpc>
                <a:buFont typeface="+mj-lt"/>
                <a:buAutoNum type="romanUcPeriod" startAt="4"/>
              </a:pPr>
              <a:endParaRPr lang="en-CH" sz="2500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endParaRPr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8953D939-2114-6D27-276A-8CA77D1F542B}"/>
                </a:ext>
              </a:extLst>
            </p:cNvPr>
            <p:cNvSpPr/>
            <p:nvPr/>
          </p:nvSpPr>
          <p:spPr>
            <a:xfrm>
              <a:off x="6726232" y="4764973"/>
              <a:ext cx="4986342" cy="337536"/>
            </a:xfrm>
            <a:prstGeom prst="roundRect">
              <a:avLst/>
            </a:prstGeom>
            <a:noFill/>
            <a:ln w="28575" cap="flat">
              <a:solidFill>
                <a:schemeClr val="bg1">
                  <a:lumMod val="75000"/>
                </a:schemeClr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74C6E151-25A3-B295-9B59-76A3E9699766}"/>
              </a:ext>
            </a:extLst>
          </p:cNvPr>
          <p:cNvSpPr txBox="1">
            <a:spLocks/>
          </p:cNvSpPr>
          <p:nvPr/>
        </p:nvSpPr>
        <p:spPr>
          <a:xfrm>
            <a:off x="296856" y="2454040"/>
            <a:ext cx="6103860" cy="3781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342900" marR="0" indent="-3429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72306" marR="0" indent="-305594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32391" marR="0" indent="-303741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294010" marR="0" indent="-35421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28837" marR="0" indent="-300037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100" b="1" i="0" u="none" strike="noStrike" cap="none" spc="0" baseline="0">
                <a:solidFill>
                  <a:srgbClr val="181818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ts val="1700"/>
              </a:lnSpc>
              <a:spcBef>
                <a:spcPts val="1000"/>
              </a:spcBef>
              <a:buFont typeface="Wingdings" pitchFamily="2" charset="2"/>
              <a:buChar char="§"/>
            </a:pPr>
            <a:endParaRPr lang="en-CH" sz="2300" b="0" dirty="0"/>
          </a:p>
          <a:p>
            <a:pPr marL="514350" indent="-514350" hangingPunct="1">
              <a:lnSpc>
                <a:spcPts val="1700"/>
              </a:lnSpc>
              <a:spcBef>
                <a:spcPts val="1000"/>
              </a:spcBef>
              <a:buFont typeface="+mj-lt"/>
              <a:buAutoNum type="romanUcPeriod" startAt="2"/>
            </a:pPr>
            <a:r>
              <a:rPr lang="en-CH" sz="2500" dirty="0"/>
              <a:t>Beam quality in the LHC: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Tail population </a:t>
            </a:r>
            <a:r>
              <a:rPr lang="en-CH" sz="1600" b="0" dirty="0"/>
              <a:t>SPS</a:t>
            </a:r>
            <a:r>
              <a:rPr lang="en-CH" sz="1600" b="0" dirty="0">
                <a:sym typeface="Wingdings" pitchFamily="2" charset="2"/>
              </a:rPr>
              <a:t> LHC &amp; transfer line mismatch.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ym typeface="Wingdings" pitchFamily="2" charset="2"/>
              </a:rPr>
              <a:t>Injection</a:t>
            </a:r>
            <a:r>
              <a:rPr lang="en-CH" sz="1600" b="0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 losses</a:t>
            </a:r>
            <a:r>
              <a:rPr lang="en-CH" sz="1600" b="0" dirty="0">
                <a:sym typeface="Wingdings" pitchFamily="2" charset="2"/>
              </a:rPr>
              <a:t>: 2024 vs 2023.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Emittance</a:t>
            </a:r>
            <a:r>
              <a:rPr lang="en-CH" sz="1600" b="0" dirty="0">
                <a:sym typeface="Wingdings" pitchFamily="2" charset="2"/>
              </a:rPr>
              <a:t> with </a:t>
            </a:r>
            <a:r>
              <a:rPr lang="en-CH" sz="1600" dirty="0">
                <a:sym typeface="Wingdings" pitchFamily="2" charset="2"/>
              </a:rPr>
              <a:t>standard &amp; BCMS </a:t>
            </a:r>
            <a:r>
              <a:rPr lang="en-CH" sz="1600" b="0" dirty="0">
                <a:sym typeface="Wingdings" pitchFamily="2" charset="2"/>
              </a:rPr>
              <a:t>beams.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Emittance growth </a:t>
            </a:r>
            <a:r>
              <a:rPr lang="en-CH" sz="1600" b="0" dirty="0">
                <a:sym typeface="Wingdings" pitchFamily="2" charset="2"/>
              </a:rPr>
              <a:t>at injection beyond IBS &amp; tail evolution.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ym typeface="Wingdings" pitchFamily="2" charset="2"/>
              </a:rPr>
              <a:t>Debunched beam at injection &amp; </a:t>
            </a:r>
            <a:r>
              <a:rPr lang="en-CH" sz="1600" b="0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losses</a:t>
            </a:r>
            <a:r>
              <a:rPr lang="en-CH" sz="1600" b="0" dirty="0">
                <a:sym typeface="Wingdings" pitchFamily="2" charset="2"/>
              </a:rPr>
              <a:t> at the start of ramp.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ym typeface="Wingdings" pitchFamily="2" charset="2"/>
              </a:rPr>
              <a:t>Power supply ripple at the end of ramp.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Losses</a:t>
            </a:r>
            <a:r>
              <a:rPr lang="en-CH" sz="1600" b="0" dirty="0">
                <a:sym typeface="Wingdings" pitchFamily="2" charset="2"/>
              </a:rPr>
              <a:t> at the end of adjust &amp; correlation with tails.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Losses</a:t>
            </a:r>
            <a:r>
              <a:rPr lang="en-CH" sz="1600" b="0" dirty="0">
                <a:sym typeface="Wingdings" pitchFamily="2" charset="2"/>
              </a:rPr>
              <a:t> during leveling &amp; DA.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Losses</a:t>
            </a:r>
            <a:r>
              <a:rPr lang="en-CH" sz="1600" b="0" dirty="0">
                <a:sym typeface="Wingdings" pitchFamily="2" charset="2"/>
              </a:rPr>
              <a:t> beyond burn-off due to collisions in IP8</a:t>
            </a:r>
          </a:p>
          <a:p>
            <a:pPr marL="766762" lvl="1" indent="-400050" hangingPunct="1">
              <a:lnSpc>
                <a:spcPts val="1500"/>
              </a:lnSpc>
              <a:spcBef>
                <a:spcPts val="10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CH" sz="1600" b="0" dirty="0">
                <a:solidFill>
                  <a:schemeClr val="accent5">
                    <a:lumMod val="75000"/>
                  </a:schemeClr>
                </a:solidFill>
                <a:sym typeface="Wingdings" pitchFamily="2" charset="2"/>
              </a:rPr>
              <a:t>Emittance growth </a:t>
            </a:r>
            <a:r>
              <a:rPr lang="en-CH" sz="1600" b="0" dirty="0">
                <a:sym typeface="Wingdings" pitchFamily="2" charset="2"/>
              </a:rPr>
              <a:t>during collisions.</a:t>
            </a:r>
          </a:p>
          <a:p>
            <a:pPr lvl="1" hangingPunct="1">
              <a:lnSpc>
                <a:spcPts val="1700"/>
              </a:lnSpc>
              <a:buFont typeface="Wingdings" pitchFamily="2" charset="2"/>
              <a:buChar char="§"/>
            </a:pPr>
            <a:endParaRPr lang="en-CH" sz="1900" b="0" dirty="0">
              <a:sym typeface="Wingdings" pitchFamily="2" charset="2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8DF93F5-386B-DFCD-8273-22B92216FE19}"/>
              </a:ext>
            </a:extLst>
          </p:cNvPr>
          <p:cNvCxnSpPr>
            <a:cxnSpLocks/>
          </p:cNvCxnSpPr>
          <p:nvPr/>
        </p:nvCxnSpPr>
        <p:spPr>
          <a:xfrm>
            <a:off x="579432" y="3047216"/>
            <a:ext cx="0" cy="1164856"/>
          </a:xfrm>
          <a:prstGeom prst="straightConnector1">
            <a:avLst/>
          </a:prstGeom>
          <a:noFill/>
          <a:ln w="38100" cap="flat">
            <a:solidFill>
              <a:schemeClr val="accent2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7C3EB3E-BFC1-8A4C-E68E-C91AE79BAF09}"/>
              </a:ext>
            </a:extLst>
          </p:cNvPr>
          <p:cNvCxnSpPr>
            <a:cxnSpLocks/>
          </p:cNvCxnSpPr>
          <p:nvPr/>
        </p:nvCxnSpPr>
        <p:spPr>
          <a:xfrm>
            <a:off x="574670" y="4354952"/>
            <a:ext cx="0" cy="514894"/>
          </a:xfrm>
          <a:prstGeom prst="straightConnector1">
            <a:avLst/>
          </a:prstGeom>
          <a:noFill/>
          <a:ln w="38100" cap="flat">
            <a:solidFill>
              <a:srgbClr val="00B050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09A591C-F887-6D1B-375A-F55402EDEAD2}"/>
              </a:ext>
            </a:extLst>
          </p:cNvPr>
          <p:cNvCxnSpPr>
            <a:cxnSpLocks/>
          </p:cNvCxnSpPr>
          <p:nvPr/>
        </p:nvCxnSpPr>
        <p:spPr>
          <a:xfrm>
            <a:off x="574670" y="5007769"/>
            <a:ext cx="0" cy="1139031"/>
          </a:xfrm>
          <a:prstGeom prst="straightConnector1">
            <a:avLst/>
          </a:prstGeom>
          <a:noFill/>
          <a:ln w="38100" cap="flat">
            <a:solidFill>
              <a:srgbClr val="FFC000"/>
            </a:solidFill>
            <a:prstDash val="solid"/>
            <a:miter lim="8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5760428-9490-5BFA-9AFC-3D45FE72F0CC}"/>
              </a:ext>
            </a:extLst>
          </p:cNvPr>
          <p:cNvSpPr txBox="1"/>
          <p:nvPr/>
        </p:nvSpPr>
        <p:spPr>
          <a:xfrm rot="16200000">
            <a:off x="-97879" y="3526226"/>
            <a:ext cx="971550" cy="2308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Injection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3D42DB-7A00-8E40-D9CD-41C0EEB3D108}"/>
              </a:ext>
            </a:extLst>
          </p:cNvPr>
          <p:cNvSpPr txBox="1"/>
          <p:nvPr/>
        </p:nvSpPr>
        <p:spPr>
          <a:xfrm rot="16200000">
            <a:off x="65532" y="4474931"/>
            <a:ext cx="644727" cy="230832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Ramp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B64335-ABD1-DA53-9690-C64E52F8195E}"/>
              </a:ext>
            </a:extLst>
          </p:cNvPr>
          <p:cNvSpPr txBox="1"/>
          <p:nvPr/>
        </p:nvSpPr>
        <p:spPr>
          <a:xfrm rot="16200000">
            <a:off x="-97880" y="5414640"/>
            <a:ext cx="971550" cy="2308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5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863943B-69B7-92EF-2171-6F568FC09FB0}"/>
              </a:ext>
            </a:extLst>
          </p:cNvPr>
          <p:cNvSpPr/>
          <p:nvPr/>
        </p:nvSpPr>
        <p:spPr>
          <a:xfrm>
            <a:off x="71431" y="2593614"/>
            <a:ext cx="6322233" cy="3656375"/>
          </a:xfrm>
          <a:prstGeom prst="roundRect">
            <a:avLst/>
          </a:prstGeom>
          <a:noFill/>
          <a:ln w="28575" cap="flat">
            <a:solidFill>
              <a:schemeClr val="accent6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C2EFDA5-655A-0703-EB25-85B6073184B0}"/>
              </a:ext>
            </a:extLst>
          </p:cNvPr>
          <p:cNvCxnSpPr>
            <a:cxnSpLocks/>
          </p:cNvCxnSpPr>
          <p:nvPr/>
        </p:nvCxnSpPr>
        <p:spPr>
          <a:xfrm>
            <a:off x="1003300" y="5768273"/>
            <a:ext cx="4279900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56733718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FEE7F328-158B-AE08-0FCB-589724EDF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6640"/>
            <a:ext cx="11376026" cy="1065744"/>
          </a:xfrm>
        </p:spPr>
        <p:txBody>
          <a:bodyPr/>
          <a:lstStyle/>
          <a:p>
            <a:r>
              <a:rPr lang="en-CH" dirty="0"/>
              <a:t>SPS extraction to LHC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ED2B2B-F65C-8C3A-BE4E-99D2B0CE0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450" y="1407389"/>
            <a:ext cx="6290866" cy="5063750"/>
          </a:xfrm>
        </p:spPr>
        <p:txBody>
          <a:bodyPr>
            <a:normAutofit/>
          </a:bodyPr>
          <a:lstStyle/>
          <a:p>
            <a:pPr>
              <a:lnSpc>
                <a:spcPts val="2000"/>
              </a:lnSpc>
              <a:buFont typeface="Wingdings" pitchFamily="2" charset="2"/>
              <a:buChar char="§"/>
            </a:pPr>
            <a:r>
              <a:rPr lang="en-GB" sz="2000" b="0" dirty="0"/>
              <a:t>Systematically observed </a:t>
            </a:r>
            <a:r>
              <a:rPr lang="en-US" sz="2000" dirty="0"/>
              <a:t>tail population </a:t>
            </a:r>
            <a:r>
              <a:rPr lang="en-CH" sz="2000" dirty="0"/>
              <a:t>increase </a:t>
            </a:r>
            <a:r>
              <a:rPr lang="en-CH" sz="2000" b="0" dirty="0"/>
              <a:t>in</a:t>
            </a:r>
            <a:r>
              <a:rPr lang="en-CH" sz="2000" dirty="0"/>
              <a:t> </a:t>
            </a:r>
            <a:r>
              <a:rPr lang="en-CH" sz="2000" dirty="0">
                <a:solidFill>
                  <a:srgbClr val="0432FF"/>
                </a:solidFill>
              </a:rPr>
              <a:t>B1H </a:t>
            </a:r>
            <a:r>
              <a:rPr lang="en-GB" sz="2000" b="0" dirty="0"/>
              <a:t>pointing to transfer line mismatch.</a:t>
            </a:r>
            <a:endParaRPr lang="en-CH" sz="2000" b="0" dirty="0"/>
          </a:p>
          <a:p>
            <a:pPr>
              <a:lnSpc>
                <a:spcPts val="2000"/>
              </a:lnSpc>
            </a:pPr>
            <a:r>
              <a:rPr lang="en-GB" sz="2000" b="0" dirty="0"/>
              <a:t>Tested </a:t>
            </a:r>
            <a:r>
              <a:rPr lang="en-GB" sz="2000" dirty="0"/>
              <a:t>n</a:t>
            </a:r>
            <a:r>
              <a:rPr lang="en-CH" sz="2000" dirty="0"/>
              <a:t>ew QTL transfer function </a:t>
            </a:r>
            <a:r>
              <a:rPr lang="en-CH" sz="2000" b="0" dirty="0"/>
              <a:t>prepared by ABT: </a:t>
            </a:r>
            <a:endParaRPr lang="en-GB" sz="2000" b="0" dirty="0"/>
          </a:p>
          <a:p>
            <a:pPr lvl="1">
              <a:lnSpc>
                <a:spcPts val="2000"/>
              </a:lnSpc>
            </a:pPr>
            <a:r>
              <a:rPr lang="en-GB" sz="2000" b="0" dirty="0"/>
              <a:t>MD with INDIVs </a:t>
            </a:r>
            <a:r>
              <a:rPr lang="en-GB" sz="2000" dirty="0"/>
              <a:t>q=1 at SPS extraction</a:t>
            </a:r>
            <a:r>
              <a:rPr lang="en-GB" sz="2000" b="0" dirty="0"/>
              <a:t>, achieved with ~18% scraping. </a:t>
            </a:r>
          </a:p>
          <a:p>
            <a:pPr lvl="1">
              <a:lnSpc>
                <a:spcPts val="2000"/>
              </a:lnSpc>
              <a:spcBef>
                <a:spcPts val="1700"/>
              </a:spcBef>
            </a:pPr>
            <a:r>
              <a:rPr lang="en-GB" sz="2000" dirty="0">
                <a:solidFill>
                  <a:srgbClr val="00B050"/>
                </a:solidFill>
              </a:rPr>
              <a:t>q=1 </a:t>
            </a:r>
            <a:r>
              <a:rPr lang="en-GB" sz="2000" b="0" dirty="0"/>
              <a:t>maintained for </a:t>
            </a:r>
            <a:r>
              <a:rPr lang="en-GB" sz="2000" dirty="0"/>
              <a:t>B1V and B2H &amp; V </a:t>
            </a:r>
            <a:r>
              <a:rPr lang="en-GB" sz="2000" b="0" dirty="0"/>
              <a:t>at LHC injection, while</a:t>
            </a:r>
            <a:r>
              <a:rPr lang="en-GB" sz="2000" b="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FF0000"/>
                </a:solidFill>
              </a:rPr>
              <a:t>q=1.2 </a:t>
            </a:r>
            <a:r>
              <a:rPr lang="en-GB" sz="2000" b="0" dirty="0"/>
              <a:t>for </a:t>
            </a:r>
            <a:r>
              <a:rPr lang="en-GB" sz="2000" dirty="0"/>
              <a:t>B1H</a:t>
            </a:r>
            <a:r>
              <a:rPr lang="en-GB" sz="2000" b="0" dirty="0"/>
              <a:t>.</a:t>
            </a:r>
          </a:p>
          <a:p>
            <a:pPr lvl="1">
              <a:lnSpc>
                <a:spcPts val="2000"/>
              </a:lnSpc>
              <a:spcBef>
                <a:spcPts val="1700"/>
              </a:spcBef>
            </a:pPr>
            <a:r>
              <a:rPr lang="en-CH" sz="2000" b="0" dirty="0"/>
              <a:t>Tail comparison at LHC injection with nominal and </a:t>
            </a:r>
            <a:r>
              <a:rPr lang="en-CH" sz="2000" dirty="0"/>
              <a:t>new QTL transfer functions clearly shows </a:t>
            </a:r>
            <a:r>
              <a:rPr lang="en-CH" sz="2000" dirty="0">
                <a:solidFill>
                  <a:srgbClr val="00B050"/>
                </a:solidFill>
              </a:rPr>
              <a:t>mismatch improvement</a:t>
            </a:r>
            <a:r>
              <a:rPr lang="en-CH" sz="2000" b="0" dirty="0"/>
              <a:t>.</a:t>
            </a:r>
          </a:p>
          <a:p>
            <a:pPr>
              <a:lnSpc>
                <a:spcPts val="2000"/>
              </a:lnSpc>
              <a:buFont typeface="Wingdings" pitchFamily="2" charset="2"/>
              <a:buChar char="Ø"/>
            </a:pPr>
            <a:r>
              <a:rPr lang="en-CH" sz="2000" b="0" dirty="0"/>
              <a:t>Optimizations to be deployed in 2025. </a:t>
            </a:r>
          </a:p>
          <a:p>
            <a:pPr>
              <a:lnSpc>
                <a:spcPts val="2000"/>
              </a:lnSpc>
            </a:pPr>
            <a:endParaRPr lang="en-CH" sz="2000" b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B73A06-6D68-7720-ABA8-5B3BC7264E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0" b="47817"/>
          <a:stretch/>
        </p:blipFill>
        <p:spPr>
          <a:xfrm>
            <a:off x="6502000" y="958547"/>
            <a:ext cx="5242329" cy="21132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487621-1236-70D3-BCF0-AE2EA2911F7E}"/>
              </a:ext>
            </a:extLst>
          </p:cNvPr>
          <p:cNvSpPr txBox="1"/>
          <p:nvPr/>
        </p:nvSpPr>
        <p:spPr>
          <a:xfrm>
            <a:off x="7707316" y="822173"/>
            <a:ext cx="461665" cy="276999"/>
          </a:xfrm>
          <a:prstGeom prst="rect">
            <a:avLst/>
          </a:prstGeom>
          <a:solidFill>
            <a:srgbClr val="0432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B1H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E8325C-C65E-B536-C038-2A73677125FF}"/>
              </a:ext>
            </a:extLst>
          </p:cNvPr>
          <p:cNvSpPr txBox="1"/>
          <p:nvPr/>
        </p:nvSpPr>
        <p:spPr>
          <a:xfrm>
            <a:off x="10590216" y="845446"/>
            <a:ext cx="461665" cy="276999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B2H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66979D-305F-BAE5-7B93-16AC6C850708}"/>
              </a:ext>
            </a:extLst>
          </p:cNvPr>
          <p:cNvSpPr txBox="1"/>
          <p:nvPr/>
        </p:nvSpPr>
        <p:spPr>
          <a:xfrm>
            <a:off x="6864354" y="2986974"/>
            <a:ext cx="1143000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WS in SPS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F0E25C-8834-DDA3-C485-F6F92109192E}"/>
              </a:ext>
            </a:extLst>
          </p:cNvPr>
          <p:cNvSpPr txBox="1"/>
          <p:nvPr/>
        </p:nvSpPr>
        <p:spPr>
          <a:xfrm>
            <a:off x="6864354" y="3238573"/>
            <a:ext cx="1143000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3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WS in LHC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B5E1873-6036-B6D3-4ECB-D63866C339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836" y="3748563"/>
            <a:ext cx="5075493" cy="252000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6D24031-9238-8042-9EEA-8FC5C63EB52C}"/>
              </a:ext>
            </a:extLst>
          </p:cNvPr>
          <p:cNvCxnSpPr>
            <a:cxnSpLocks/>
          </p:cNvCxnSpPr>
          <p:nvPr/>
        </p:nvCxnSpPr>
        <p:spPr>
          <a:xfrm>
            <a:off x="7559382" y="4018941"/>
            <a:ext cx="0" cy="1955409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BE5AEB0-2059-8EEE-CF39-67BA5BC9030D}"/>
              </a:ext>
            </a:extLst>
          </p:cNvPr>
          <p:cNvCxnSpPr>
            <a:cxnSpLocks/>
          </p:cNvCxnSpPr>
          <p:nvPr/>
        </p:nvCxnSpPr>
        <p:spPr>
          <a:xfrm>
            <a:off x="8555843" y="4018941"/>
            <a:ext cx="0" cy="1955409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D0D464C-630E-5F19-93BF-EE0FE5E64122}"/>
              </a:ext>
            </a:extLst>
          </p:cNvPr>
          <p:cNvSpPr txBox="1"/>
          <p:nvPr/>
        </p:nvSpPr>
        <p:spPr>
          <a:xfrm>
            <a:off x="6789826" y="3965340"/>
            <a:ext cx="461665" cy="276999"/>
          </a:xfrm>
          <a:prstGeom prst="rect">
            <a:avLst/>
          </a:prstGeom>
          <a:solidFill>
            <a:srgbClr val="0432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B1H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2D3C1EA-E664-D7D5-52E0-B12346C0B565}"/>
              </a:ext>
            </a:extLst>
          </p:cNvPr>
          <p:cNvSpPr txBox="1"/>
          <p:nvPr/>
        </p:nvSpPr>
        <p:spPr>
          <a:xfrm>
            <a:off x="7653656" y="4242339"/>
            <a:ext cx="80791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New TF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3293C7-FBEA-126F-35B1-96B25357A647}"/>
              </a:ext>
            </a:extLst>
          </p:cNvPr>
          <p:cNvSpPr txBox="1"/>
          <p:nvPr/>
        </p:nvSpPr>
        <p:spPr>
          <a:xfrm>
            <a:off x="9232150" y="3084683"/>
            <a:ext cx="2402688" cy="55399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sz="1500" b="1" dirty="0"/>
              <a:t>F. Velotti, Y. Dutheil, </a:t>
            </a:r>
          </a:p>
          <a:p>
            <a:pPr algn="ctr"/>
            <a:r>
              <a:rPr lang="en-CH" sz="1500" b="1" dirty="0"/>
              <a:t>C. Bracco, M. Hostettler</a:t>
            </a:r>
          </a:p>
        </p:txBody>
      </p:sp>
    </p:spTree>
    <p:extLst>
      <p:ext uri="{BB962C8B-B14F-4D97-AF65-F5344CB8AC3E}">
        <p14:creationId xmlns:p14="http://schemas.microsoft.com/office/powerpoint/2010/main" val="18365265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54734</TotalTime>
  <Words>5134</Words>
  <Application>Microsoft Macintosh PowerPoint</Application>
  <PresentationFormat>Widescreen</PresentationFormat>
  <Paragraphs>854</Paragraphs>
  <Slides>56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Arial</vt:lpstr>
      <vt:lpstr>Calibri</vt:lpstr>
      <vt:lpstr>Helvetica</vt:lpstr>
      <vt:lpstr>Roboto</vt:lpstr>
      <vt:lpstr>Wingdings</vt:lpstr>
      <vt:lpstr>Office Theme</vt:lpstr>
      <vt:lpstr>Evolution of beam quality  from the injectors to the LHC</vt:lpstr>
      <vt:lpstr>Motivation</vt:lpstr>
      <vt:lpstr>Overview</vt:lpstr>
      <vt:lpstr>Overview</vt:lpstr>
      <vt:lpstr>Emittance evolution in the injectors</vt:lpstr>
      <vt:lpstr>Tail evolution &amp; losses in the injectors</vt:lpstr>
      <vt:lpstr>Tail evolution &amp; losses in the injectors</vt:lpstr>
      <vt:lpstr>Overview</vt:lpstr>
      <vt:lpstr>SPS extraction to LHC injection</vt:lpstr>
      <vt:lpstr>Injection losses</vt:lpstr>
      <vt:lpstr>Injection losses</vt:lpstr>
      <vt:lpstr>Emittance at injection: standard vs BCMS</vt:lpstr>
      <vt:lpstr>Emittance growth at injection</vt:lpstr>
      <vt:lpstr>Emittance growth at injection</vt:lpstr>
      <vt:lpstr>Emittance growth at injection</vt:lpstr>
      <vt:lpstr>Emittance growth at injection</vt:lpstr>
      <vt:lpstr>Tails at injection</vt:lpstr>
      <vt:lpstr>Tails at injection</vt:lpstr>
      <vt:lpstr>Debunched beam at injection &amp; losses during ramp </vt:lpstr>
      <vt:lpstr>Debunched beam at injection &amp; losses during ramp </vt:lpstr>
      <vt:lpstr>Power supply ripple at the end of ramp</vt:lpstr>
      <vt:lpstr>Power supply ripple at the end of ramp</vt:lpstr>
      <vt:lpstr>Losses at the end of adjust/start of collisions</vt:lpstr>
      <vt:lpstr>Losses at the end of adjust/start of collisions</vt:lpstr>
      <vt:lpstr>Losses at the end of adjust/start of collisions</vt:lpstr>
      <vt:lpstr>Losses during collisions</vt:lpstr>
      <vt:lpstr>Losses during collisions</vt:lpstr>
      <vt:lpstr>Losses during collisions</vt:lpstr>
      <vt:lpstr>Losses during collisions</vt:lpstr>
      <vt:lpstr>Emittance growth at collisions</vt:lpstr>
      <vt:lpstr>Emittance growth at collisions</vt:lpstr>
      <vt:lpstr>Emittance growth at collisions</vt:lpstr>
      <vt:lpstr>Lessons learned from 2024</vt:lpstr>
      <vt:lpstr>Lessons learned from 2024</vt:lpstr>
      <vt:lpstr>Backup</vt:lpstr>
      <vt:lpstr>A closer look in the SPS</vt:lpstr>
      <vt:lpstr>PSB scraping</vt:lpstr>
      <vt:lpstr>PS optimization during γtrans crossing</vt:lpstr>
      <vt:lpstr>SPS measurements with 3x36 1.6e11 ppb</vt:lpstr>
      <vt:lpstr>Losses during collisions: DA for 2024</vt:lpstr>
      <vt:lpstr>Statistics from 2024</vt:lpstr>
      <vt:lpstr>Leveling time</vt:lpstr>
      <vt:lpstr>Luminosity model: pure model</vt:lpstr>
      <vt:lpstr>Luminosity model: extra losses</vt:lpstr>
      <vt:lpstr>Luminosity model: extra losses &amp; emit growth</vt:lpstr>
      <vt:lpstr>LHC injection profiles vs SPS scraping</vt:lpstr>
      <vt:lpstr>Losses during the collapse of the separation bump &amp; start of collisions</vt:lpstr>
      <vt:lpstr>Losses during the collapse of the separation bump &amp; start of collisions</vt:lpstr>
      <vt:lpstr>Losses during collapse and collisions</vt:lpstr>
      <vt:lpstr>Luminosity model </vt:lpstr>
      <vt:lpstr>Performance gain BCMS vs standard</vt:lpstr>
      <vt:lpstr>Emittance growth at injection</vt:lpstr>
      <vt:lpstr>Emittance growth at injection</vt:lpstr>
      <vt:lpstr>Impact of improved losses</vt:lpstr>
      <vt:lpstr>Tails at injection</vt:lpstr>
      <vt:lpstr>Impact on integrated luminosity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623</cp:revision>
  <dcterms:modified xsi:type="dcterms:W3CDTF">2024-12-11T08:23:30Z</dcterms:modified>
</cp:coreProperties>
</file>