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9" r:id="rId2"/>
    <p:sldId id="296" r:id="rId3"/>
    <p:sldId id="2397" r:id="rId4"/>
    <p:sldId id="2402" r:id="rId5"/>
    <p:sldId id="2415" r:id="rId6"/>
    <p:sldId id="693" r:id="rId7"/>
    <p:sldId id="2395" r:id="rId8"/>
    <p:sldId id="2408" r:id="rId9"/>
    <p:sldId id="2410" r:id="rId10"/>
    <p:sldId id="2413" r:id="rId11"/>
    <p:sldId id="2409" r:id="rId12"/>
    <p:sldId id="2412" r:id="rId13"/>
    <p:sldId id="2416" r:id="rId14"/>
    <p:sldId id="2414" r:id="rId15"/>
    <p:sldId id="2417" r:id="rId16"/>
    <p:sldId id="2403" r:id="rId17"/>
    <p:sldId id="2396" r:id="rId18"/>
    <p:sldId id="2398" r:id="rId19"/>
    <p:sldId id="2399" r:id="rId20"/>
    <p:sldId id="2406" r:id="rId21"/>
    <p:sldId id="2407" r:id="rId22"/>
    <p:sldId id="2393" r:id="rId23"/>
    <p:sldId id="2404" r:id="rId24"/>
    <p:sldId id="239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C9C"/>
    <a:srgbClr val="0033A0"/>
    <a:srgbClr val="DE7D12"/>
    <a:srgbClr val="FF9966"/>
    <a:srgbClr val="663300"/>
    <a:srgbClr val="996633"/>
    <a:srgbClr val="926E7F"/>
    <a:srgbClr val="2F2F2F"/>
    <a:srgbClr val="6600F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497" autoAdjust="0"/>
    <p:restoredTop sz="93673" autoAdjust="0"/>
  </p:normalViewPr>
  <p:slideViewPr>
    <p:cSldViewPr snapToGrid="0" snapToObjects="1">
      <p:cViewPr>
        <p:scale>
          <a:sx n="113" d="100"/>
          <a:sy n="113" d="100"/>
        </p:scale>
        <p:origin x="1456" y="32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2856"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12/4/24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‹N°›</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‹N°›</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indico.cern.ch/event/1303992/"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indico.cern.ch/event/1412220/"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Hello, </a:t>
            </a:r>
            <a:r>
              <a:rPr lang="fr-CH" dirty="0" err="1"/>
              <a:t>my</a:t>
            </a:r>
            <a:r>
              <a:rPr lang="fr-CH" dirty="0"/>
              <a:t> </a:t>
            </a:r>
            <a:r>
              <a:rPr lang="fr-CH" dirty="0" err="1"/>
              <a:t>name</a:t>
            </a:r>
            <a:r>
              <a:rPr lang="fr-CH" dirty="0"/>
              <a:t> </a:t>
            </a:r>
            <a:r>
              <a:rPr lang="fr-CH" dirty="0" err="1"/>
              <a:t>is</a:t>
            </a:r>
            <a:r>
              <a:rPr lang="fr-CH" dirty="0"/>
              <a:t> Denis, and I </a:t>
            </a:r>
            <a:r>
              <a:rPr lang="fr-CH" dirty="0" err="1"/>
              <a:t>work</a:t>
            </a:r>
            <a:r>
              <a:rPr lang="fr-CH" dirty="0"/>
              <a:t> on </a:t>
            </a:r>
            <a:r>
              <a:rPr lang="fr-CH" dirty="0" err="1"/>
              <a:t>operations</a:t>
            </a:r>
            <a:r>
              <a:rPr lang="fr-CH" dirty="0"/>
              <a:t> for the PS machine. Andrea and Mickael </a:t>
            </a:r>
            <a:r>
              <a:rPr lang="fr-CH" dirty="0" err="1"/>
              <a:t>asked</a:t>
            </a:r>
            <a:r>
              <a:rPr lang="fr-CH" dirty="0"/>
              <a:t> me to </a:t>
            </a:r>
            <a:r>
              <a:rPr lang="fr-CH" dirty="0" err="1"/>
              <a:t>present</a:t>
            </a:r>
            <a:r>
              <a:rPr lang="fr-CH" dirty="0"/>
              <a:t> a brief feedback on automation in </a:t>
            </a:r>
            <a:r>
              <a:rPr lang="fr-CH" dirty="0" err="1"/>
              <a:t>operations</a:t>
            </a:r>
            <a:r>
              <a:rPr lang="fr-CH" dirty="0"/>
              <a:t>,. </a:t>
            </a:r>
            <a:r>
              <a:rPr lang="fr-CH" dirty="0" err="1"/>
              <a:t>I’d</a:t>
            </a:r>
            <a:r>
              <a:rPr lang="fr-CH" dirty="0"/>
              <a:t> like to </a:t>
            </a:r>
            <a:r>
              <a:rPr lang="fr-CH" dirty="0" err="1"/>
              <a:t>take</a:t>
            </a:r>
            <a:r>
              <a:rPr lang="fr-CH" dirty="0"/>
              <a:t> </a:t>
            </a:r>
            <a:r>
              <a:rPr lang="fr-CH" dirty="0" err="1"/>
              <a:t>this</a:t>
            </a:r>
            <a:r>
              <a:rPr lang="fr-CH" dirty="0"/>
              <a:t> </a:t>
            </a:r>
            <a:r>
              <a:rPr lang="fr-CH" dirty="0" err="1"/>
              <a:t>opportunity</a:t>
            </a:r>
            <a:r>
              <a:rPr lang="fr-CH" dirty="0"/>
              <a:t> to </a:t>
            </a:r>
            <a:r>
              <a:rPr lang="fr-CH" dirty="0" err="1"/>
              <a:t>thank</a:t>
            </a:r>
            <a:r>
              <a:rPr lang="fr-CH" dirty="0"/>
              <a:t> </a:t>
            </a:r>
            <a:r>
              <a:rPr lang="fr-CH" dirty="0" err="1"/>
              <a:t>everyone</a:t>
            </a:r>
            <a:r>
              <a:rPr lang="fr-CH" dirty="0"/>
              <a:t> </a:t>
            </a:r>
            <a:r>
              <a:rPr lang="fr-CH" dirty="0" err="1"/>
              <a:t>who</a:t>
            </a:r>
            <a:r>
              <a:rPr lang="fr-CH" dirty="0"/>
              <a:t> </a:t>
            </a:r>
            <a:r>
              <a:rPr lang="fr-CH" dirty="0" err="1"/>
              <a:t>provided</a:t>
            </a:r>
            <a:r>
              <a:rPr lang="fr-CH" dirty="0"/>
              <a:t> feedback for </a:t>
            </a:r>
            <a:r>
              <a:rPr lang="fr-CH" dirty="0" err="1"/>
              <a:t>this</a:t>
            </a:r>
            <a:r>
              <a:rPr lang="fr-CH" dirty="0"/>
              <a:t> </a:t>
            </a:r>
            <a:r>
              <a:rPr lang="fr-CH" dirty="0" err="1"/>
              <a:t>presentation</a:t>
            </a:r>
            <a:r>
              <a:rPr lang="fr-CH" dirty="0"/>
              <a:t> (the </a:t>
            </a:r>
            <a:r>
              <a:rPr lang="fr-CH" dirty="0" err="1"/>
              <a:t>list</a:t>
            </a:r>
            <a:r>
              <a:rPr lang="fr-CH" dirty="0"/>
              <a:t> </a:t>
            </a:r>
            <a:r>
              <a:rPr lang="fr-CH" dirty="0" err="1"/>
              <a:t>might</a:t>
            </a:r>
            <a:r>
              <a:rPr lang="fr-CH" dirty="0"/>
              <a:t> not </a:t>
            </a:r>
            <a:r>
              <a:rPr lang="fr-CH" dirty="0" err="1"/>
              <a:t>be</a:t>
            </a:r>
            <a:r>
              <a:rPr lang="fr-CH" dirty="0"/>
              <a:t> exhaustive)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058409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D17766-01AA-41D2-6CEE-173058E1E3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DC2586-1DD2-A4CB-9FB9-9245854ED0B8}"/>
              </a:ext>
            </a:extLst>
          </p:cNvPr>
          <p:cNvSpPr>
            <a:spLocks noGrp="1" noRot="1" noChangeAspect="1"/>
          </p:cNvSpPr>
          <p:nvPr>
            <p:ph type="sldImg"/>
          </p:nvPr>
        </p:nvSpPr>
        <p:spPr>
          <a:xfrm>
            <a:off x="2925763" y="849313"/>
            <a:ext cx="4076700" cy="2293937"/>
          </a:xfrm>
        </p:spPr>
      </p:sp>
      <p:sp>
        <p:nvSpPr>
          <p:cNvPr id="3" name="Notes Placeholder 2">
            <a:extLst>
              <a:ext uri="{FF2B5EF4-FFF2-40B4-BE49-F238E27FC236}">
                <a16:creationId xmlns:a16="http://schemas.microsoft.com/office/drawing/2014/main" id="{E349563E-7EA6-8917-1892-C6E36D48DEF2}"/>
              </a:ext>
            </a:extLst>
          </p:cNvPr>
          <p:cNvSpPr>
            <a:spLocks noGrp="1"/>
          </p:cNvSpPr>
          <p:nvPr>
            <p:ph type="body" idx="1"/>
          </p:nvPr>
        </p:nvSpPr>
        <p:spPr/>
        <p:txBody>
          <a:bodyPr/>
          <a:lstStyle/>
          <a:p>
            <a:r>
              <a:rPr lang="fr-CH" dirty="0" err="1"/>
              <a:t>While</a:t>
            </a:r>
            <a:r>
              <a:rPr lang="fr-CH" dirty="0"/>
              <a:t> </a:t>
            </a:r>
            <a:r>
              <a:rPr lang="fr-CH" dirty="0" err="1"/>
              <a:t>this</a:t>
            </a:r>
            <a:r>
              <a:rPr lang="fr-CH" dirty="0"/>
              <a:t> system </a:t>
            </a:r>
            <a:r>
              <a:rPr lang="fr-CH" dirty="0" err="1"/>
              <a:t>is</a:t>
            </a:r>
            <a:r>
              <a:rPr lang="fr-CH" dirty="0"/>
              <a:t> </a:t>
            </a:r>
            <a:r>
              <a:rPr lang="fr-CH" dirty="0" err="1"/>
              <a:t>valuable</a:t>
            </a:r>
            <a:r>
              <a:rPr lang="fr-CH" dirty="0"/>
              <a:t>, the </a:t>
            </a:r>
            <a:r>
              <a:rPr lang="fr-CH" dirty="0" err="1"/>
              <a:t>experience</a:t>
            </a:r>
            <a:r>
              <a:rPr lang="fr-CH" dirty="0"/>
              <a:t> </a:t>
            </a:r>
            <a:r>
              <a:rPr lang="fr-CH" dirty="0" err="1"/>
              <a:t>so</a:t>
            </a:r>
            <a:r>
              <a:rPr lang="fr-CH" dirty="0"/>
              <a:t> far has not been optimal for the SPS </a:t>
            </a:r>
            <a:r>
              <a:rPr lang="fr-CH" dirty="0" err="1"/>
              <a:t>operations</a:t>
            </a:r>
            <a:r>
              <a:rPr lang="fr-CH" dirty="0"/>
              <a:t> team. One of the challenges </a:t>
            </a:r>
            <a:r>
              <a:rPr lang="fr-CH" dirty="0" err="1"/>
              <a:t>we</a:t>
            </a:r>
            <a:r>
              <a:rPr lang="fr-CH" dirty="0"/>
              <a:t> face </a:t>
            </a:r>
            <a:r>
              <a:rPr lang="fr-CH" dirty="0" err="1"/>
              <a:t>is</a:t>
            </a:r>
            <a:r>
              <a:rPr lang="fr-CH" dirty="0"/>
              <a:t> </a:t>
            </a:r>
            <a:r>
              <a:rPr lang="fr-CH" dirty="0" err="1"/>
              <a:t>that</a:t>
            </a:r>
            <a:r>
              <a:rPr lang="fr-CH" dirty="0"/>
              <a:t> </a:t>
            </a:r>
            <a:r>
              <a:rPr lang="fr-CH" dirty="0" err="1"/>
              <a:t>it</a:t>
            </a:r>
            <a:r>
              <a:rPr lang="fr-CH" dirty="0"/>
              <a:t> can </a:t>
            </a:r>
            <a:r>
              <a:rPr lang="fr-CH" dirty="0" err="1"/>
              <a:t>sometimes</a:t>
            </a:r>
            <a:r>
              <a:rPr lang="fr-CH" dirty="0"/>
              <a:t> </a:t>
            </a:r>
            <a:r>
              <a:rPr lang="fr-CH" dirty="0" err="1"/>
              <a:t>take</a:t>
            </a:r>
            <a:r>
              <a:rPr lang="fr-CH" dirty="0"/>
              <a:t> a </a:t>
            </a:r>
            <a:r>
              <a:rPr lang="fr-CH" dirty="0" err="1"/>
              <a:t>very</a:t>
            </a:r>
            <a:r>
              <a:rPr lang="fr-CH" dirty="0"/>
              <a:t> long time to converge, and </a:t>
            </a:r>
            <a:r>
              <a:rPr lang="fr-CH" dirty="0" err="1"/>
              <a:t>there’s</a:t>
            </a:r>
            <a:r>
              <a:rPr lang="fr-CH" dirty="0"/>
              <a:t> a </a:t>
            </a:r>
            <a:r>
              <a:rPr lang="fr-CH" dirty="0" err="1"/>
              <a:t>risk</a:t>
            </a:r>
            <a:r>
              <a:rPr lang="fr-CH" dirty="0"/>
              <a:t> of </a:t>
            </a:r>
            <a:r>
              <a:rPr lang="fr-CH" dirty="0" err="1"/>
              <a:t>losing</a:t>
            </a:r>
            <a:r>
              <a:rPr lang="fr-CH" dirty="0"/>
              <a:t> control over the system. </a:t>
            </a:r>
            <a:r>
              <a:rPr lang="fr-CH" dirty="0" err="1"/>
              <a:t>Unfortunately</a:t>
            </a:r>
            <a:r>
              <a:rPr lang="fr-CH" dirty="0"/>
              <a:t>, </a:t>
            </a:r>
            <a:r>
              <a:rPr lang="fr-CH" dirty="0" err="1"/>
              <a:t>it's</a:t>
            </a:r>
            <a:r>
              <a:rPr lang="fr-CH" dirty="0"/>
              <a:t> </a:t>
            </a:r>
            <a:r>
              <a:rPr lang="fr-CH" dirty="0" err="1"/>
              <a:t>difficult</a:t>
            </a:r>
            <a:r>
              <a:rPr lang="fr-CH" dirty="0"/>
              <a:t> to stop, restart, or roll back the process once </a:t>
            </a:r>
            <a:r>
              <a:rPr lang="fr-CH" dirty="0" err="1"/>
              <a:t>it’s</a:t>
            </a:r>
            <a:r>
              <a:rPr lang="fr-CH" dirty="0"/>
              <a:t> running. This </a:t>
            </a:r>
            <a:r>
              <a:rPr lang="fr-CH" dirty="0" err="1"/>
              <a:t>often</a:t>
            </a:r>
            <a:r>
              <a:rPr lang="fr-CH" dirty="0"/>
              <a:t> </a:t>
            </a:r>
            <a:r>
              <a:rPr lang="fr-CH" dirty="0" err="1"/>
              <a:t>requires</a:t>
            </a:r>
            <a:r>
              <a:rPr lang="fr-CH" dirty="0"/>
              <a:t> expert intervention to </a:t>
            </a:r>
            <a:r>
              <a:rPr lang="fr-CH" dirty="0" err="1"/>
              <a:t>resolve</a:t>
            </a:r>
            <a:r>
              <a:rPr lang="fr-CH" dirty="0"/>
              <a:t>.</a:t>
            </a:r>
          </a:p>
          <a:p>
            <a:r>
              <a:rPr lang="fr-CH" dirty="0"/>
              <a:t>There </a:t>
            </a:r>
            <a:r>
              <a:rPr lang="fr-CH" dirty="0" err="1"/>
              <a:t>was</a:t>
            </a:r>
            <a:r>
              <a:rPr lang="fr-CH" dirty="0"/>
              <a:t> </a:t>
            </a:r>
            <a:r>
              <a:rPr lang="fr-CH" dirty="0" err="1"/>
              <a:t>also</a:t>
            </a:r>
            <a:r>
              <a:rPr lang="fr-CH" dirty="0"/>
              <a:t> a major bug fix </a:t>
            </a:r>
            <a:r>
              <a:rPr lang="fr-CH" dirty="0" err="1"/>
              <a:t>applied</a:t>
            </a:r>
            <a:r>
              <a:rPr lang="fr-CH" dirty="0"/>
              <a:t> on 07.10.24, </a:t>
            </a:r>
            <a:r>
              <a:rPr lang="fr-CH" dirty="0" err="1"/>
              <a:t>which</a:t>
            </a:r>
            <a:r>
              <a:rPr lang="fr-CH" dirty="0"/>
              <a:t> </a:t>
            </a:r>
            <a:r>
              <a:rPr lang="fr-CH" dirty="0" err="1"/>
              <a:t>had</a:t>
            </a:r>
            <a:r>
              <a:rPr lang="fr-CH" dirty="0"/>
              <a:t> an impact on the 50Hz </a:t>
            </a:r>
            <a:r>
              <a:rPr lang="fr-CH" dirty="0" err="1"/>
              <a:t>operation</a:t>
            </a:r>
            <a:r>
              <a:rPr lang="fr-CH" dirty="0"/>
              <a:t>. This highlights the </a:t>
            </a:r>
            <a:r>
              <a:rPr lang="fr-CH" dirty="0" err="1"/>
              <a:t>ongoing</a:t>
            </a:r>
            <a:r>
              <a:rPr lang="fr-CH" dirty="0"/>
              <a:t> </a:t>
            </a:r>
            <a:r>
              <a:rPr lang="fr-CH" dirty="0" err="1"/>
              <a:t>need</a:t>
            </a:r>
            <a:r>
              <a:rPr lang="fr-CH" dirty="0"/>
              <a:t> for </a:t>
            </a:r>
            <a:r>
              <a:rPr lang="fr-CH" dirty="0" err="1"/>
              <a:t>improvements</a:t>
            </a:r>
            <a:r>
              <a:rPr lang="fr-CH" dirty="0"/>
              <a:t> in </a:t>
            </a:r>
            <a:r>
              <a:rPr lang="fr-CH" dirty="0" err="1"/>
              <a:t>this</a:t>
            </a:r>
            <a:r>
              <a:rPr lang="fr-CH" dirty="0"/>
              <a:t> area.</a:t>
            </a:r>
          </a:p>
          <a:p>
            <a:r>
              <a:rPr lang="fr-CH" dirty="0"/>
              <a:t>SPS team </a:t>
            </a:r>
            <a:r>
              <a:rPr lang="fr-CH" dirty="0" err="1"/>
              <a:t>had</a:t>
            </a:r>
            <a:r>
              <a:rPr lang="fr-CH" dirty="0"/>
              <a:t> a </a:t>
            </a:r>
            <a:r>
              <a:rPr lang="fr-CH" dirty="0" err="1"/>
              <a:t>much</a:t>
            </a:r>
            <a:r>
              <a:rPr lang="fr-CH" dirty="0"/>
              <a:t> </a:t>
            </a:r>
            <a:r>
              <a:rPr lang="fr-CH" dirty="0" err="1"/>
              <a:t>better</a:t>
            </a:r>
            <a:r>
              <a:rPr lang="fr-CH" dirty="0"/>
              <a:t> </a:t>
            </a:r>
            <a:r>
              <a:rPr lang="fr-CH" dirty="0" err="1"/>
              <a:t>experience</a:t>
            </a:r>
            <a:r>
              <a:rPr lang="fr-CH" dirty="0"/>
              <a:t> </a:t>
            </a:r>
            <a:r>
              <a:rPr lang="fr-CH" dirty="0" err="1"/>
              <a:t>with</a:t>
            </a:r>
            <a:r>
              <a:rPr lang="fr-CH" dirty="0"/>
              <a:t> SPS </a:t>
            </a:r>
            <a:r>
              <a:rPr lang="fr-CH" dirty="0" err="1"/>
              <a:t>target</a:t>
            </a:r>
            <a:r>
              <a:rPr lang="fr-CH" dirty="0"/>
              <a:t> /</a:t>
            </a:r>
            <a:r>
              <a:rPr lang="fr-CH" dirty="0" err="1"/>
              <a:t>Symmetry</a:t>
            </a:r>
            <a:r>
              <a:rPr lang="fr-CH" dirty="0"/>
              <a:t> program </a:t>
            </a:r>
            <a:r>
              <a:rPr lang="fr-CH" dirty="0" err="1"/>
              <a:t>since</a:t>
            </a:r>
            <a:r>
              <a:rPr lang="fr-CH" dirty="0"/>
              <a:t> 2023. </a:t>
            </a:r>
            <a:r>
              <a:rPr lang="fr-CH" dirty="0" err="1"/>
              <a:t>When</a:t>
            </a:r>
            <a:r>
              <a:rPr lang="fr-CH" dirty="0"/>
              <a:t> the </a:t>
            </a:r>
            <a:r>
              <a:rPr lang="fr-CH" dirty="0" err="1"/>
              <a:t>symmetry</a:t>
            </a:r>
            <a:r>
              <a:rPr lang="fr-CH" dirty="0"/>
              <a:t> drops </a:t>
            </a:r>
            <a:r>
              <a:rPr lang="fr-CH" dirty="0" err="1"/>
              <a:t>below</a:t>
            </a:r>
            <a:r>
              <a:rPr lang="fr-CH" dirty="0"/>
              <a:t> 90%, a correction </a:t>
            </a:r>
            <a:r>
              <a:rPr lang="fr-CH" dirty="0" err="1"/>
              <a:t>request</a:t>
            </a:r>
            <a:r>
              <a:rPr lang="fr-CH" dirty="0"/>
              <a:t> </a:t>
            </a:r>
            <a:r>
              <a:rPr lang="fr-CH" dirty="0" err="1"/>
              <a:t>is</a:t>
            </a:r>
            <a:r>
              <a:rPr lang="fr-CH" dirty="0"/>
              <a:t> </a:t>
            </a:r>
            <a:r>
              <a:rPr lang="fr-CH" dirty="0" err="1"/>
              <a:t>automatically</a:t>
            </a:r>
            <a:r>
              <a:rPr lang="fr-CH" dirty="0"/>
              <a:t> </a:t>
            </a:r>
            <a:r>
              <a:rPr lang="fr-CH" dirty="0" err="1"/>
              <a:t>activated</a:t>
            </a:r>
            <a:r>
              <a:rPr lang="fr-CH" dirty="0"/>
              <a:t> via YASP. </a:t>
            </a:r>
          </a:p>
          <a:p>
            <a:r>
              <a:rPr lang="fr-CH" dirty="0"/>
              <a:t>No correction </a:t>
            </a:r>
            <a:r>
              <a:rPr lang="fr-CH" dirty="0" err="1"/>
              <a:t>is</a:t>
            </a:r>
            <a:r>
              <a:rPr lang="fr-CH" dirty="0"/>
              <a:t> made if </a:t>
            </a:r>
            <a:r>
              <a:rPr lang="fr-CH" dirty="0" err="1"/>
              <a:t>there</a:t>
            </a:r>
            <a:r>
              <a:rPr lang="fr-CH" dirty="0"/>
              <a:t> </a:t>
            </a:r>
            <a:r>
              <a:rPr lang="fr-CH" dirty="0" err="1"/>
              <a:t>is</a:t>
            </a:r>
            <a:r>
              <a:rPr lang="fr-CH" dirty="0"/>
              <a:t> no </a:t>
            </a:r>
            <a:r>
              <a:rPr lang="fr-CH" dirty="0" err="1"/>
              <a:t>beam</a:t>
            </a:r>
            <a:r>
              <a:rPr lang="fr-CH" dirty="0"/>
              <a:t>. </a:t>
            </a:r>
          </a:p>
        </p:txBody>
      </p:sp>
    </p:spTree>
    <p:extLst>
      <p:ext uri="{BB962C8B-B14F-4D97-AF65-F5344CB8AC3E}">
        <p14:creationId xmlns:p14="http://schemas.microsoft.com/office/powerpoint/2010/main" val="35070222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131E9-DB4F-B1F4-D490-24F5AE36D9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111012-BD53-807C-B904-4946DB8FAE47}"/>
              </a:ext>
            </a:extLst>
          </p:cNvPr>
          <p:cNvSpPr>
            <a:spLocks noGrp="1" noRot="1" noChangeAspect="1"/>
          </p:cNvSpPr>
          <p:nvPr>
            <p:ph type="sldImg"/>
          </p:nvPr>
        </p:nvSpPr>
        <p:spPr>
          <a:xfrm>
            <a:off x="2925763" y="849313"/>
            <a:ext cx="4076700" cy="2293937"/>
          </a:xfrm>
        </p:spPr>
      </p:sp>
      <p:sp>
        <p:nvSpPr>
          <p:cNvPr id="3" name="Notes Placeholder 2">
            <a:extLst>
              <a:ext uri="{FF2B5EF4-FFF2-40B4-BE49-F238E27FC236}">
                <a16:creationId xmlns:a16="http://schemas.microsoft.com/office/drawing/2014/main" id="{E6791CE6-05C6-FD44-F922-35F0E7C168EB}"/>
              </a:ext>
            </a:extLst>
          </p:cNvPr>
          <p:cNvSpPr>
            <a:spLocks noGrp="1"/>
          </p:cNvSpPr>
          <p:nvPr>
            <p:ph type="body" idx="1"/>
          </p:nvPr>
        </p:nvSpPr>
        <p:spPr/>
        <p:txBody>
          <a:bodyPr/>
          <a:lstStyle/>
          <a:p>
            <a:r>
              <a:rPr lang="fr-CH" dirty="0" err="1"/>
              <a:t>Let’s</a:t>
            </a:r>
            <a:r>
              <a:rPr lang="fr-CH" dirty="0"/>
              <a:t> </a:t>
            </a:r>
            <a:r>
              <a:rPr lang="fr-CH" dirty="0" err="1"/>
              <a:t>begin</a:t>
            </a:r>
            <a:r>
              <a:rPr lang="fr-CH" dirty="0"/>
              <a:t> </a:t>
            </a:r>
            <a:r>
              <a:rPr lang="fr-CH" dirty="0" err="1"/>
              <a:t>with</a:t>
            </a:r>
            <a:r>
              <a:rPr lang="fr-CH" dirty="0"/>
              <a:t> </a:t>
            </a:r>
            <a:r>
              <a:rPr lang="fr-CH" dirty="0" err="1"/>
              <a:t>luminosity</a:t>
            </a:r>
            <a:r>
              <a:rPr lang="fr-CH" dirty="0"/>
              <a:t> </a:t>
            </a:r>
            <a:r>
              <a:rPr lang="fr-CH" dirty="0" err="1"/>
              <a:t>leveling</a:t>
            </a:r>
            <a:r>
              <a:rPr lang="fr-CH" dirty="0"/>
              <a:t> for the LHC </a:t>
            </a:r>
            <a:r>
              <a:rPr lang="fr-CH" dirty="0" err="1"/>
              <a:t>when</a:t>
            </a:r>
            <a:r>
              <a:rPr lang="fr-CH" dirty="0"/>
              <a:t> </a:t>
            </a:r>
            <a:r>
              <a:rPr lang="fr-CH" dirty="0" err="1"/>
              <a:t>it’s</a:t>
            </a:r>
            <a:r>
              <a:rPr lang="fr-CH" dirty="0"/>
              <a:t> in stable beams. </a:t>
            </a:r>
          </a:p>
          <a:p>
            <a:r>
              <a:rPr lang="fr-CH" dirty="0"/>
              <a:t>This process </a:t>
            </a:r>
            <a:r>
              <a:rPr lang="fr-CH" dirty="0" err="1"/>
              <a:t>ensures</a:t>
            </a:r>
            <a:r>
              <a:rPr lang="fr-CH" dirty="0"/>
              <a:t> a constant </a:t>
            </a:r>
            <a:r>
              <a:rPr lang="fr-CH" dirty="0" err="1"/>
              <a:t>luminosity</a:t>
            </a:r>
            <a:r>
              <a:rPr lang="fr-CH" dirty="0"/>
              <a:t> by dynamically </a:t>
            </a:r>
            <a:r>
              <a:rPr lang="fr-CH" dirty="0" err="1"/>
              <a:t>adjusting</a:t>
            </a:r>
            <a:r>
              <a:rPr lang="fr-CH" dirty="0"/>
              <a:t> </a:t>
            </a:r>
            <a:r>
              <a:rPr lang="fr-CH" dirty="0" err="1"/>
              <a:t>parameters</a:t>
            </a:r>
            <a:r>
              <a:rPr lang="fr-CH" dirty="0"/>
              <a:t> like beta* and </a:t>
            </a:r>
            <a:r>
              <a:rPr lang="fr-CH" dirty="0" err="1"/>
              <a:t>beam</a:t>
            </a:r>
            <a:r>
              <a:rPr lang="fr-CH" dirty="0"/>
              <a:t> </a:t>
            </a:r>
            <a:r>
              <a:rPr lang="fr-CH" dirty="0" err="1"/>
              <a:t>separation</a:t>
            </a:r>
            <a:r>
              <a:rPr lang="fr-CH" dirty="0"/>
              <a:t>. By </a:t>
            </a:r>
            <a:r>
              <a:rPr lang="fr-CH" dirty="0" err="1"/>
              <a:t>automating</a:t>
            </a:r>
            <a:r>
              <a:rPr lang="fr-CH" dirty="0"/>
              <a:t> </a:t>
            </a:r>
            <a:r>
              <a:rPr lang="fr-CH" dirty="0" err="1"/>
              <a:t>this</a:t>
            </a:r>
            <a:r>
              <a:rPr lang="fr-CH" dirty="0"/>
              <a:t>, </a:t>
            </a:r>
            <a:r>
              <a:rPr lang="fr-CH" dirty="0" err="1"/>
              <a:t>it</a:t>
            </a:r>
            <a:r>
              <a:rPr lang="fr-CH" dirty="0"/>
              <a:t> </a:t>
            </a:r>
            <a:r>
              <a:rPr lang="fr-CH" dirty="0" err="1"/>
              <a:t>makes</a:t>
            </a:r>
            <a:r>
              <a:rPr lang="fr-CH" dirty="0"/>
              <a:t> operating the LHC in stable </a:t>
            </a:r>
            <a:r>
              <a:rPr lang="fr-CH" dirty="0" err="1"/>
              <a:t>beam</a:t>
            </a:r>
            <a:r>
              <a:rPr lang="fr-CH" dirty="0"/>
              <a:t> conditions </a:t>
            </a:r>
            <a:r>
              <a:rPr lang="fr-CH" dirty="0" err="1"/>
              <a:t>much</a:t>
            </a:r>
            <a:r>
              <a:rPr lang="fr-CH" dirty="0"/>
              <a:t> </a:t>
            </a:r>
            <a:r>
              <a:rPr lang="fr-CH" dirty="0" err="1"/>
              <a:t>easier</a:t>
            </a:r>
            <a:r>
              <a:rPr lang="fr-CH" dirty="0"/>
              <a:t> and more efficient.</a:t>
            </a:r>
          </a:p>
          <a:p>
            <a:pPr marL="0" marR="0" lvl="0" indent="0" algn="l" defTabSz="914400" rtl="0" eaLnBrk="1" fontAlgn="auto" latinLnBrk="0" hangingPunct="1">
              <a:lnSpc>
                <a:spcPct val="100000"/>
              </a:lnSpc>
              <a:spcBef>
                <a:spcPts val="0"/>
              </a:spcBef>
              <a:spcAft>
                <a:spcPts val="0"/>
              </a:spcAft>
              <a:buClrTx/>
              <a:buSzTx/>
              <a:buFontTx/>
              <a:buNone/>
              <a:tabLst/>
              <a:defRPr/>
            </a:pPr>
            <a:r>
              <a:rPr lang="fr-CH" dirty="0"/>
              <a:t>Moving on to </a:t>
            </a:r>
            <a:r>
              <a:rPr lang="fr-CH" dirty="0" err="1"/>
              <a:t>crystal</a:t>
            </a:r>
            <a:r>
              <a:rPr lang="fr-CH" dirty="0"/>
              <a:t> collimation </a:t>
            </a:r>
            <a:r>
              <a:rPr lang="fr-CH" dirty="0" err="1"/>
              <a:t>during</a:t>
            </a:r>
            <a:r>
              <a:rPr lang="fr-CH" dirty="0"/>
              <a:t> the ion run, an automation </a:t>
            </a:r>
            <a:r>
              <a:rPr lang="fr-CH" dirty="0" err="1"/>
              <a:t>implemented</a:t>
            </a:r>
            <a:r>
              <a:rPr lang="fr-CH" dirty="0"/>
              <a:t> </a:t>
            </a:r>
            <a:r>
              <a:rPr lang="fr-CH" dirty="0" err="1"/>
              <a:t>automatic</a:t>
            </a:r>
            <a:r>
              <a:rPr lang="fr-CH" dirty="0"/>
              <a:t> </a:t>
            </a:r>
            <a:r>
              <a:rPr lang="fr-CH" dirty="0" err="1"/>
              <a:t>optimization</a:t>
            </a:r>
            <a:r>
              <a:rPr lang="fr-CH" dirty="0"/>
              <a:t> of the channeling orientation. This system </a:t>
            </a:r>
            <a:r>
              <a:rPr lang="fr-CH" dirty="0" err="1"/>
              <a:t>is</a:t>
            </a:r>
            <a:r>
              <a:rPr lang="fr-CH" dirty="0"/>
              <a:t> </a:t>
            </a:r>
            <a:r>
              <a:rPr lang="fr-CH" dirty="0" err="1"/>
              <a:t>designed</a:t>
            </a:r>
            <a:r>
              <a:rPr lang="fr-CH" dirty="0"/>
              <a:t> to </a:t>
            </a:r>
            <a:r>
              <a:rPr lang="fr-CH" dirty="0" err="1"/>
              <a:t>periodically</a:t>
            </a:r>
            <a:r>
              <a:rPr lang="fr-CH" dirty="0"/>
              <a:t> </a:t>
            </a:r>
            <a:r>
              <a:rPr lang="fr-CH" dirty="0" err="1"/>
              <a:t>perform</a:t>
            </a:r>
            <a:r>
              <a:rPr lang="fr-CH" dirty="0"/>
              <a:t> </a:t>
            </a:r>
            <a:r>
              <a:rPr lang="fr-CH" dirty="0" err="1"/>
              <a:t>automatic</a:t>
            </a:r>
            <a:r>
              <a:rPr lang="fr-CH" dirty="0"/>
              <a:t> </a:t>
            </a:r>
            <a:r>
              <a:rPr lang="fr-CH" dirty="0" err="1"/>
              <a:t>optimizations</a:t>
            </a:r>
            <a:r>
              <a:rPr lang="fr-CH" dirty="0"/>
              <a:t>, </a:t>
            </a:r>
            <a:r>
              <a:rPr lang="fr-CH" dirty="0" err="1"/>
              <a:t>with</a:t>
            </a:r>
            <a:r>
              <a:rPr lang="fr-CH" dirty="0"/>
              <a:t> </a:t>
            </a:r>
            <a:r>
              <a:rPr lang="fr-CH" dirty="0" err="1"/>
              <a:t>intervals</a:t>
            </a:r>
            <a:r>
              <a:rPr lang="fr-CH" dirty="0"/>
              <a:t> of 2 minutes to </a:t>
            </a:r>
            <a:r>
              <a:rPr lang="fr-CH" dirty="0" err="1"/>
              <a:t>prevent</a:t>
            </a:r>
            <a:r>
              <a:rPr lang="fr-CH" dirty="0"/>
              <a:t> channeling </a:t>
            </a:r>
            <a:r>
              <a:rPr lang="fr-CH" dirty="0" err="1"/>
              <a:t>losses</a:t>
            </a:r>
            <a:r>
              <a:rPr lang="fr-CH" dirty="0"/>
              <a:t>.</a:t>
            </a:r>
          </a:p>
          <a:p>
            <a:endParaRPr lang="en-US" dirty="0"/>
          </a:p>
        </p:txBody>
      </p:sp>
    </p:spTree>
    <p:extLst>
      <p:ext uri="{BB962C8B-B14F-4D97-AF65-F5344CB8AC3E}">
        <p14:creationId xmlns:p14="http://schemas.microsoft.com/office/powerpoint/2010/main" val="4249112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992DB-FE4D-B18C-5B02-29833970C2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FBC8AC-A851-800D-A02A-F7259F9F6C00}"/>
              </a:ext>
            </a:extLst>
          </p:cNvPr>
          <p:cNvSpPr>
            <a:spLocks noGrp="1" noRot="1" noChangeAspect="1"/>
          </p:cNvSpPr>
          <p:nvPr>
            <p:ph type="sldImg"/>
          </p:nvPr>
        </p:nvSpPr>
        <p:spPr>
          <a:xfrm>
            <a:off x="2925763" y="849313"/>
            <a:ext cx="4076700" cy="2293937"/>
          </a:xfrm>
        </p:spPr>
      </p:sp>
      <p:sp>
        <p:nvSpPr>
          <p:cNvPr id="3" name="Notes Placeholder 2">
            <a:extLst>
              <a:ext uri="{FF2B5EF4-FFF2-40B4-BE49-F238E27FC236}">
                <a16:creationId xmlns:a16="http://schemas.microsoft.com/office/drawing/2014/main" id="{969DDE03-4B51-F56F-031B-CAE0F0704FEA}"/>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81061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297CB-065E-8FD8-342F-50D27F8C9A6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EA2970C-9B98-4004-87B1-4064C1C3110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B4C9CC6-B5DD-6213-4A94-3B53A0A295B8}"/>
              </a:ext>
            </a:extLst>
          </p:cNvPr>
          <p:cNvSpPr>
            <a:spLocks noGrp="1"/>
          </p:cNvSpPr>
          <p:nvPr>
            <p:ph type="body" idx="1"/>
          </p:nvPr>
        </p:nvSpPr>
        <p:spPr/>
        <p:txBody>
          <a:bodyPr/>
          <a:lstStyle/>
          <a:p>
            <a:r>
              <a:rPr lang="fr-CH" dirty="0" err="1"/>
              <a:t>I’ll</a:t>
            </a:r>
            <a:r>
              <a:rPr lang="fr-CH" dirty="0"/>
              <a:t> start by </a:t>
            </a:r>
            <a:r>
              <a:rPr lang="fr-CH" dirty="0" err="1"/>
              <a:t>discussing</a:t>
            </a:r>
            <a:r>
              <a:rPr lang="fr-CH" dirty="0"/>
              <a:t> the main </a:t>
            </a:r>
            <a:r>
              <a:rPr lang="fr-CH" dirty="0" err="1"/>
              <a:t>tasks</a:t>
            </a:r>
            <a:r>
              <a:rPr lang="fr-CH" dirty="0"/>
              <a:t> of </a:t>
            </a:r>
            <a:r>
              <a:rPr lang="fr-CH" dirty="0" err="1"/>
              <a:t>operations</a:t>
            </a:r>
            <a:r>
              <a:rPr lang="fr-CH" dirty="0"/>
              <a:t>, how automation has </a:t>
            </a:r>
            <a:r>
              <a:rPr lang="fr-CH" dirty="0" err="1"/>
              <a:t>helped</a:t>
            </a:r>
            <a:r>
              <a:rPr lang="fr-CH" dirty="0"/>
              <a:t> us, and </a:t>
            </a:r>
            <a:r>
              <a:rPr lang="fr-CH" dirty="0" err="1"/>
              <a:t>then</a:t>
            </a:r>
            <a:r>
              <a:rPr lang="fr-CH" dirty="0"/>
              <a:t> </a:t>
            </a:r>
            <a:r>
              <a:rPr lang="fr-CH" dirty="0" err="1"/>
              <a:t>share</a:t>
            </a:r>
            <a:r>
              <a:rPr lang="fr-CH" dirty="0"/>
              <a:t> </a:t>
            </a:r>
            <a:r>
              <a:rPr lang="fr-CH" dirty="0" err="1"/>
              <a:t>some</a:t>
            </a:r>
            <a:r>
              <a:rPr lang="fr-CH" dirty="0"/>
              <a:t> </a:t>
            </a:r>
            <a:r>
              <a:rPr lang="fr-CH" dirty="0" err="1"/>
              <a:t>proposals</a:t>
            </a:r>
            <a:r>
              <a:rPr lang="fr-CH" dirty="0"/>
              <a:t> and </a:t>
            </a:r>
            <a:r>
              <a:rPr lang="fr-CH" dirty="0" err="1"/>
              <a:t>recommendations</a:t>
            </a:r>
            <a:r>
              <a:rPr lang="fr-CH" dirty="0"/>
              <a:t> for the future, </a:t>
            </a:r>
            <a:r>
              <a:rPr lang="fr-CH" dirty="0" err="1"/>
              <a:t>followed</a:t>
            </a:r>
            <a:r>
              <a:rPr lang="fr-CH" dirty="0"/>
              <a:t> by a conclusion.</a:t>
            </a:r>
            <a:endParaRPr lang="fr-FR" dirty="0"/>
          </a:p>
        </p:txBody>
      </p:sp>
      <p:sp>
        <p:nvSpPr>
          <p:cNvPr id="4" name="Espace réservé du numéro de diapositive 3">
            <a:extLst>
              <a:ext uri="{FF2B5EF4-FFF2-40B4-BE49-F238E27FC236}">
                <a16:creationId xmlns:a16="http://schemas.microsoft.com/office/drawing/2014/main" id="{AA4053B0-6105-37FF-72BF-ACA328CE8531}"/>
              </a:ext>
            </a:extLst>
          </p:cNvPr>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3919424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02A594-0D92-3C9B-9E5D-1F63860F8E35}"/>
            </a:ext>
          </a:extLst>
        </p:cNvPr>
        <p:cNvGrpSpPr/>
        <p:nvPr/>
      </p:nvGrpSpPr>
      <p:grpSpPr>
        <a:xfrm>
          <a:off x="0" y="0"/>
          <a:ext cx="0" cy="0"/>
          <a:chOff x="0" y="0"/>
          <a:chExt cx="0" cy="0"/>
        </a:xfrm>
      </p:grpSpPr>
    </p:spTree>
    <p:extLst>
      <p:ext uri="{BB962C8B-B14F-4D97-AF65-F5344CB8AC3E}">
        <p14:creationId xmlns:p14="http://schemas.microsoft.com/office/powerpoint/2010/main" val="19876047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C548E-9302-B0A7-B97C-7257237DDBA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CF2C281-0202-B6D2-4965-9101B82D66F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D79E71D-B4B8-3F6C-927C-3E6A777F4172}"/>
              </a:ext>
            </a:extLst>
          </p:cNvPr>
          <p:cNvSpPr>
            <a:spLocks noGrp="1"/>
          </p:cNvSpPr>
          <p:nvPr>
            <p:ph type="body" idx="1"/>
          </p:nvPr>
        </p:nvSpPr>
        <p:spPr/>
        <p:txBody>
          <a:bodyPr/>
          <a:lstStyle/>
          <a:p>
            <a:r>
              <a:rPr lang="fr-CH" dirty="0" err="1"/>
              <a:t>I’ll</a:t>
            </a:r>
            <a:r>
              <a:rPr lang="fr-CH" dirty="0"/>
              <a:t> start by </a:t>
            </a:r>
            <a:r>
              <a:rPr lang="fr-CH" dirty="0" err="1"/>
              <a:t>discussing</a:t>
            </a:r>
            <a:r>
              <a:rPr lang="fr-CH" dirty="0"/>
              <a:t> the main </a:t>
            </a:r>
            <a:r>
              <a:rPr lang="fr-CH" dirty="0" err="1"/>
              <a:t>tasks</a:t>
            </a:r>
            <a:r>
              <a:rPr lang="fr-CH" dirty="0"/>
              <a:t> of </a:t>
            </a:r>
            <a:r>
              <a:rPr lang="fr-CH" dirty="0" err="1"/>
              <a:t>operations</a:t>
            </a:r>
            <a:r>
              <a:rPr lang="fr-CH" dirty="0"/>
              <a:t>, how automation has </a:t>
            </a:r>
            <a:r>
              <a:rPr lang="fr-CH" dirty="0" err="1"/>
              <a:t>helped</a:t>
            </a:r>
            <a:r>
              <a:rPr lang="fr-CH" dirty="0"/>
              <a:t> us, and </a:t>
            </a:r>
            <a:r>
              <a:rPr lang="fr-CH" dirty="0" err="1"/>
              <a:t>then</a:t>
            </a:r>
            <a:r>
              <a:rPr lang="fr-CH" dirty="0"/>
              <a:t> </a:t>
            </a:r>
            <a:r>
              <a:rPr lang="fr-CH" dirty="0" err="1"/>
              <a:t>share</a:t>
            </a:r>
            <a:r>
              <a:rPr lang="fr-CH" dirty="0"/>
              <a:t> </a:t>
            </a:r>
            <a:r>
              <a:rPr lang="fr-CH" dirty="0" err="1"/>
              <a:t>some</a:t>
            </a:r>
            <a:r>
              <a:rPr lang="fr-CH" dirty="0"/>
              <a:t> </a:t>
            </a:r>
            <a:r>
              <a:rPr lang="fr-CH" dirty="0" err="1"/>
              <a:t>proposals</a:t>
            </a:r>
            <a:r>
              <a:rPr lang="fr-CH" dirty="0"/>
              <a:t> and </a:t>
            </a:r>
            <a:r>
              <a:rPr lang="fr-CH" dirty="0" err="1"/>
              <a:t>recommendations</a:t>
            </a:r>
            <a:r>
              <a:rPr lang="fr-CH" dirty="0"/>
              <a:t> for the future, </a:t>
            </a:r>
            <a:r>
              <a:rPr lang="fr-CH" dirty="0" err="1"/>
              <a:t>followed</a:t>
            </a:r>
            <a:r>
              <a:rPr lang="fr-CH" dirty="0"/>
              <a:t> by a conclusion.</a:t>
            </a:r>
            <a:endParaRPr lang="fr-FR" dirty="0"/>
          </a:p>
        </p:txBody>
      </p:sp>
      <p:sp>
        <p:nvSpPr>
          <p:cNvPr id="4" name="Espace réservé du numéro de diapositive 3">
            <a:extLst>
              <a:ext uri="{FF2B5EF4-FFF2-40B4-BE49-F238E27FC236}">
                <a16:creationId xmlns:a16="http://schemas.microsoft.com/office/drawing/2014/main" id="{786F5527-36FD-558E-E74D-4D3A535C5E09}"/>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9405960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773797-EF5E-3AA4-E48D-AE930C57A892}"/>
            </a:ext>
          </a:extLst>
        </p:cNvPr>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B574C4EB-F5B9-F304-9844-65E6B6E4563D}"/>
              </a:ext>
            </a:extLst>
          </p:cNvPr>
          <p:cNvSpPr>
            <a:spLocks noGrp="1"/>
          </p:cNvSpPr>
          <p:nvPr>
            <p:ph type="body" idx="1"/>
          </p:nvPr>
        </p:nvSpPr>
        <p:spPr/>
        <p:txBody>
          <a:bodyPr/>
          <a:lstStyle/>
          <a:p>
            <a:pPr algn="l">
              <a:spcAft>
                <a:spcPts val="900"/>
              </a:spcAft>
            </a:pPr>
            <a:r>
              <a:rPr lang="fr-CH" b="1" dirty="0"/>
              <a:t>First, </a:t>
            </a:r>
            <a:r>
              <a:rPr lang="fr-CH" b="1" dirty="0" err="1"/>
              <a:t>visibility</a:t>
            </a:r>
            <a:r>
              <a:rPr lang="fr-CH" b="1" dirty="0"/>
              <a:t>.</a:t>
            </a:r>
            <a:r>
              <a:rPr lang="fr-CH" dirty="0"/>
              <a:t> </a:t>
            </a:r>
            <a:r>
              <a:rPr lang="fr-CH" dirty="0" err="1"/>
              <a:t>It's</a:t>
            </a:r>
            <a:r>
              <a:rPr lang="fr-CH" dirty="0"/>
              <a:t> important to have the </a:t>
            </a:r>
            <a:r>
              <a:rPr lang="fr-CH" dirty="0" err="1"/>
              <a:t>ability</a:t>
            </a:r>
            <a:r>
              <a:rPr lang="fr-CH" dirty="0"/>
              <a:t> to </a:t>
            </a:r>
            <a:r>
              <a:rPr lang="fr-CH" dirty="0" err="1"/>
              <a:t>see</a:t>
            </a:r>
            <a:r>
              <a:rPr lang="fr-CH" dirty="0"/>
              <a:t>, at a </a:t>
            </a:r>
            <a:r>
              <a:rPr lang="fr-CH" dirty="0" err="1"/>
              <a:t>glance</a:t>
            </a:r>
            <a:r>
              <a:rPr lang="fr-CH" dirty="0"/>
              <a:t>, the </a:t>
            </a:r>
            <a:r>
              <a:rPr lang="fr-CH" dirty="0" err="1"/>
              <a:t>current</a:t>
            </a:r>
            <a:r>
              <a:rPr lang="fr-CH" dirty="0"/>
              <a:t> </a:t>
            </a:r>
            <a:r>
              <a:rPr lang="fr-CH" dirty="0" err="1"/>
              <a:t>status</a:t>
            </a:r>
            <a:r>
              <a:rPr lang="fr-CH" dirty="0"/>
              <a:t> of the system — </a:t>
            </a:r>
            <a:r>
              <a:rPr lang="fr-CH" dirty="0" err="1"/>
              <a:t>whether</a:t>
            </a:r>
            <a:r>
              <a:rPr lang="fr-CH" dirty="0"/>
              <a:t> </a:t>
            </a:r>
            <a:r>
              <a:rPr lang="fr-CH" dirty="0" err="1"/>
              <a:t>it’s</a:t>
            </a:r>
            <a:r>
              <a:rPr lang="fr-CH" dirty="0"/>
              <a:t> </a:t>
            </a:r>
            <a:r>
              <a:rPr lang="fr-CH" dirty="0" err="1"/>
              <a:t>enabled</a:t>
            </a:r>
            <a:r>
              <a:rPr lang="fr-CH" dirty="0"/>
              <a:t>, </a:t>
            </a:r>
            <a:r>
              <a:rPr lang="fr-CH" dirty="0" err="1"/>
              <a:t>disabled</a:t>
            </a:r>
            <a:r>
              <a:rPr lang="fr-CH" dirty="0"/>
              <a:t>, or </a:t>
            </a:r>
            <a:r>
              <a:rPr lang="fr-CH" dirty="0" err="1"/>
              <a:t>paused</a:t>
            </a:r>
            <a:r>
              <a:rPr lang="fr-CH" dirty="0"/>
              <a:t> — and </a:t>
            </a:r>
            <a:r>
              <a:rPr lang="fr-CH" dirty="0" err="1"/>
              <a:t>ideally</a:t>
            </a:r>
            <a:r>
              <a:rPr lang="fr-CH" dirty="0"/>
              <a:t> on a </a:t>
            </a:r>
            <a:r>
              <a:rPr lang="fr-CH" b="1" dirty="0"/>
              <a:t>PPM (Pulse-to-Pulse Modulation) basis</a:t>
            </a:r>
            <a:r>
              <a:rPr lang="fr-CH" dirty="0"/>
              <a:t>. This </a:t>
            </a:r>
            <a:r>
              <a:rPr lang="fr-CH" dirty="0" err="1"/>
              <a:t>allows</a:t>
            </a:r>
            <a:r>
              <a:rPr lang="fr-CH" dirty="0"/>
              <a:t> </a:t>
            </a:r>
            <a:r>
              <a:rPr lang="fr-CH" dirty="0" err="1"/>
              <a:t>operators</a:t>
            </a:r>
            <a:r>
              <a:rPr lang="fr-CH" dirty="0"/>
              <a:t> to </a:t>
            </a:r>
            <a:r>
              <a:rPr lang="fr-CH" dirty="0" err="1"/>
              <a:t>instantly</a:t>
            </a:r>
            <a:r>
              <a:rPr lang="fr-CH" dirty="0"/>
              <a:t> </a:t>
            </a:r>
            <a:r>
              <a:rPr lang="fr-CH" dirty="0" err="1"/>
              <a:t>understand</a:t>
            </a:r>
            <a:r>
              <a:rPr lang="fr-CH" dirty="0"/>
              <a:t> the </a:t>
            </a:r>
            <a:r>
              <a:rPr lang="fr-CH" dirty="0" err="1"/>
              <a:t>current</a:t>
            </a:r>
            <a:r>
              <a:rPr lang="fr-CH" dirty="0"/>
              <a:t> state of the system.</a:t>
            </a:r>
          </a:p>
          <a:p>
            <a:r>
              <a:rPr lang="fr-CH" b="1" dirty="0"/>
              <a:t>Next, </a:t>
            </a:r>
            <a:r>
              <a:rPr lang="fr-CH" b="1" dirty="0" err="1"/>
              <a:t>problem</a:t>
            </a:r>
            <a:r>
              <a:rPr lang="fr-CH" b="1" dirty="0"/>
              <a:t> </a:t>
            </a:r>
            <a:r>
              <a:rPr lang="fr-CH" b="1" dirty="0" err="1"/>
              <a:t>detection</a:t>
            </a:r>
            <a:r>
              <a:rPr lang="fr-CH" b="1" dirty="0"/>
              <a:t>.</a:t>
            </a:r>
            <a:r>
              <a:rPr lang="fr-CH" dirty="0"/>
              <a:t> </a:t>
            </a:r>
            <a:r>
              <a:rPr lang="fr-CH" dirty="0" err="1"/>
              <a:t>Here</a:t>
            </a:r>
            <a:r>
              <a:rPr lang="fr-CH" dirty="0"/>
              <a:t>, the goal </a:t>
            </a:r>
            <a:r>
              <a:rPr lang="fr-CH" dirty="0" err="1"/>
              <a:t>is</a:t>
            </a:r>
            <a:r>
              <a:rPr lang="fr-CH" dirty="0"/>
              <a:t> to </a:t>
            </a:r>
            <a:r>
              <a:rPr lang="fr-CH" dirty="0" err="1"/>
              <a:t>quickly</a:t>
            </a:r>
            <a:r>
              <a:rPr lang="fr-CH" dirty="0"/>
              <a:t> </a:t>
            </a:r>
            <a:r>
              <a:rPr lang="fr-CH" dirty="0" err="1"/>
              <a:t>identify</a:t>
            </a:r>
            <a:r>
              <a:rPr lang="fr-CH" dirty="0"/>
              <a:t> issues like </a:t>
            </a:r>
            <a:r>
              <a:rPr lang="fr-CH" dirty="0" err="1"/>
              <a:t>when</a:t>
            </a:r>
            <a:r>
              <a:rPr lang="fr-CH" dirty="0"/>
              <a:t> no trims have been made for an </a:t>
            </a:r>
            <a:r>
              <a:rPr lang="fr-CH" dirty="0" err="1"/>
              <a:t>extended</a:t>
            </a:r>
            <a:r>
              <a:rPr lang="fr-CH" dirty="0"/>
              <a:t> </a:t>
            </a:r>
            <a:r>
              <a:rPr lang="fr-CH" dirty="0" err="1"/>
              <a:t>period</a:t>
            </a:r>
            <a:r>
              <a:rPr lang="fr-CH" dirty="0"/>
              <a:t>, </a:t>
            </a:r>
            <a:r>
              <a:rPr lang="fr-CH" dirty="0" err="1"/>
              <a:t>when</a:t>
            </a:r>
            <a:r>
              <a:rPr lang="fr-CH" dirty="0"/>
              <a:t> </a:t>
            </a:r>
            <a:r>
              <a:rPr lang="fr-CH" dirty="0" err="1"/>
              <a:t>there</a:t>
            </a:r>
            <a:r>
              <a:rPr lang="fr-CH" dirty="0"/>
              <a:t> are excessive trims, incorrect inputs, or system exceptions. The </a:t>
            </a:r>
            <a:r>
              <a:rPr lang="fr-CH" dirty="0" err="1"/>
              <a:t>faster</a:t>
            </a:r>
            <a:r>
              <a:rPr lang="fr-CH" dirty="0"/>
              <a:t> </a:t>
            </a:r>
            <a:r>
              <a:rPr lang="fr-CH" dirty="0" err="1"/>
              <a:t>we</a:t>
            </a:r>
            <a:r>
              <a:rPr lang="fr-CH" dirty="0"/>
              <a:t> can </a:t>
            </a:r>
            <a:r>
              <a:rPr lang="fr-CH" dirty="0" err="1"/>
              <a:t>detect</a:t>
            </a:r>
            <a:r>
              <a:rPr lang="fr-CH" dirty="0"/>
              <a:t> </a:t>
            </a:r>
            <a:r>
              <a:rPr lang="fr-CH" dirty="0" err="1"/>
              <a:t>these</a:t>
            </a:r>
            <a:r>
              <a:rPr lang="fr-CH" dirty="0"/>
              <a:t> issues, the </a:t>
            </a:r>
            <a:r>
              <a:rPr lang="fr-CH" dirty="0" err="1"/>
              <a:t>faster</a:t>
            </a:r>
            <a:r>
              <a:rPr lang="fr-CH" dirty="0"/>
              <a:t> </a:t>
            </a:r>
            <a:r>
              <a:rPr lang="fr-CH" dirty="0" err="1"/>
              <a:t>we</a:t>
            </a:r>
            <a:r>
              <a:rPr lang="fr-CH" dirty="0"/>
              <a:t> can </a:t>
            </a:r>
            <a:r>
              <a:rPr lang="fr-CH" dirty="0" err="1"/>
              <a:t>react</a:t>
            </a:r>
            <a:r>
              <a:rPr lang="fr-CH" dirty="0"/>
              <a:t> to </a:t>
            </a:r>
            <a:r>
              <a:rPr lang="fr-CH" dirty="0" err="1"/>
              <a:t>them</a:t>
            </a:r>
            <a:r>
              <a:rPr lang="fr-CH" dirty="0"/>
              <a:t>.</a:t>
            </a:r>
          </a:p>
          <a:p>
            <a:r>
              <a:rPr lang="fr-CH" b="1" dirty="0" err="1"/>
              <a:t>Then</a:t>
            </a:r>
            <a:r>
              <a:rPr lang="fr-CH" b="1" dirty="0"/>
              <a:t>, limitation </a:t>
            </a:r>
            <a:r>
              <a:rPr lang="fr-CH" b="1" dirty="0" err="1"/>
              <a:t>awareness</a:t>
            </a:r>
            <a:r>
              <a:rPr lang="fr-CH" b="1" dirty="0"/>
              <a:t>.</a:t>
            </a:r>
            <a:r>
              <a:rPr lang="fr-CH" dirty="0"/>
              <a:t> </a:t>
            </a:r>
            <a:r>
              <a:rPr lang="fr-CH" dirty="0" err="1"/>
              <a:t>It’s</a:t>
            </a:r>
            <a:r>
              <a:rPr lang="fr-CH" dirty="0"/>
              <a:t> essential to know </a:t>
            </a:r>
            <a:r>
              <a:rPr lang="fr-CH" dirty="0" err="1"/>
              <a:t>when</a:t>
            </a:r>
            <a:r>
              <a:rPr lang="fr-CH" dirty="0"/>
              <a:t> a corrector or </a:t>
            </a:r>
            <a:r>
              <a:rPr lang="fr-CH" dirty="0" err="1"/>
              <a:t>actor</a:t>
            </a:r>
            <a:r>
              <a:rPr lang="fr-CH" dirty="0"/>
              <a:t> </a:t>
            </a:r>
            <a:r>
              <a:rPr lang="fr-CH" dirty="0" err="1"/>
              <a:t>is</a:t>
            </a:r>
            <a:r>
              <a:rPr lang="fr-CH" dirty="0"/>
              <a:t> </a:t>
            </a:r>
            <a:r>
              <a:rPr lang="fr-CH" dirty="0" err="1"/>
              <a:t>approaching</a:t>
            </a:r>
            <a:r>
              <a:rPr lang="fr-CH" dirty="0"/>
              <a:t> </a:t>
            </a:r>
            <a:r>
              <a:rPr lang="fr-CH" dirty="0" err="1"/>
              <a:t>its</a:t>
            </a:r>
            <a:r>
              <a:rPr lang="fr-CH" dirty="0"/>
              <a:t> </a:t>
            </a:r>
            <a:r>
              <a:rPr lang="fr-CH" dirty="0" err="1"/>
              <a:t>operational</a:t>
            </a:r>
            <a:r>
              <a:rPr lang="fr-CH" dirty="0"/>
              <a:t> </a:t>
            </a:r>
            <a:r>
              <a:rPr lang="fr-CH" dirty="0" err="1"/>
              <a:t>limits</a:t>
            </a:r>
            <a:r>
              <a:rPr lang="fr-CH" dirty="0"/>
              <a:t>, </a:t>
            </a:r>
            <a:r>
              <a:rPr lang="fr-CH" dirty="0" err="1"/>
              <a:t>whether</a:t>
            </a:r>
            <a:r>
              <a:rPr lang="fr-CH" dirty="0"/>
              <a:t> </a:t>
            </a:r>
            <a:r>
              <a:rPr lang="fr-CH" dirty="0" err="1"/>
              <a:t>that’s</a:t>
            </a:r>
            <a:r>
              <a:rPr lang="fr-CH" dirty="0"/>
              <a:t> </a:t>
            </a:r>
            <a:r>
              <a:rPr lang="fr-CH" dirty="0" err="1"/>
              <a:t>being</a:t>
            </a:r>
            <a:r>
              <a:rPr lang="fr-CH" dirty="0"/>
              <a:t> </a:t>
            </a:r>
            <a:r>
              <a:rPr lang="fr-CH" dirty="0" err="1"/>
              <a:t>outside</a:t>
            </a:r>
            <a:r>
              <a:rPr lang="fr-CH" dirty="0"/>
              <a:t> </a:t>
            </a:r>
            <a:r>
              <a:rPr lang="fr-CH" dirty="0" err="1"/>
              <a:t>safety</a:t>
            </a:r>
            <a:r>
              <a:rPr lang="fr-CH" dirty="0"/>
              <a:t> </a:t>
            </a:r>
            <a:r>
              <a:rPr lang="fr-CH" dirty="0" err="1"/>
              <a:t>margins</a:t>
            </a:r>
            <a:r>
              <a:rPr lang="fr-CH" dirty="0"/>
              <a:t> or </a:t>
            </a:r>
            <a:r>
              <a:rPr lang="fr-CH" dirty="0" err="1"/>
              <a:t>nearing</a:t>
            </a:r>
            <a:r>
              <a:rPr lang="fr-CH" dirty="0"/>
              <a:t> the maximum </a:t>
            </a:r>
            <a:r>
              <a:rPr lang="fr-CH" dirty="0" err="1"/>
              <a:t>current</a:t>
            </a:r>
            <a:r>
              <a:rPr lang="fr-CH" dirty="0"/>
              <a:t>. </a:t>
            </a:r>
            <a:r>
              <a:rPr lang="fr-CH" dirty="0" err="1"/>
              <a:t>Early</a:t>
            </a:r>
            <a:r>
              <a:rPr lang="fr-CH" dirty="0"/>
              <a:t> </a:t>
            </a:r>
            <a:r>
              <a:rPr lang="fr-CH" dirty="0" err="1"/>
              <a:t>detection</a:t>
            </a:r>
            <a:r>
              <a:rPr lang="fr-CH" dirty="0"/>
              <a:t> of </a:t>
            </a:r>
            <a:r>
              <a:rPr lang="fr-CH" dirty="0" err="1"/>
              <a:t>these</a:t>
            </a:r>
            <a:r>
              <a:rPr lang="fr-CH" dirty="0"/>
              <a:t> </a:t>
            </a:r>
            <a:r>
              <a:rPr lang="fr-CH" dirty="0" err="1"/>
              <a:t>limits</a:t>
            </a:r>
            <a:r>
              <a:rPr lang="fr-CH" dirty="0"/>
              <a:t> can help </a:t>
            </a:r>
            <a:r>
              <a:rPr lang="fr-CH" dirty="0" err="1"/>
              <a:t>avoid</a:t>
            </a:r>
            <a:r>
              <a:rPr lang="fr-CH" dirty="0"/>
              <a:t> system </a:t>
            </a:r>
            <a:r>
              <a:rPr lang="fr-CH" dirty="0" err="1"/>
              <a:t>failures</a:t>
            </a:r>
            <a:r>
              <a:rPr lang="fr-CH" dirty="0"/>
              <a:t> or </a:t>
            </a:r>
            <a:r>
              <a:rPr lang="fr-CH" dirty="0" err="1"/>
              <a:t>unnecessary</a:t>
            </a:r>
            <a:r>
              <a:rPr lang="fr-CH" dirty="0"/>
              <a:t> interruptions.</a:t>
            </a:r>
          </a:p>
          <a:p>
            <a:r>
              <a:rPr lang="fr-CH" b="1" dirty="0" err="1"/>
              <a:t>Finally</a:t>
            </a:r>
            <a:r>
              <a:rPr lang="fr-CH" b="1" dirty="0"/>
              <a:t>, </a:t>
            </a:r>
            <a:r>
              <a:rPr lang="fr-CH" b="1" dirty="0" err="1"/>
              <a:t>integration</a:t>
            </a:r>
            <a:r>
              <a:rPr lang="fr-CH" b="1" dirty="0"/>
              <a:t> of a monitoring </a:t>
            </a:r>
            <a:r>
              <a:rPr lang="fr-CH" b="1" dirty="0" err="1"/>
              <a:t>dashboard</a:t>
            </a:r>
            <a:r>
              <a:rPr lang="fr-CH" b="1" dirty="0"/>
              <a:t>.</a:t>
            </a:r>
            <a:r>
              <a:rPr lang="fr-CH" dirty="0"/>
              <a:t> The </a:t>
            </a:r>
            <a:r>
              <a:rPr lang="fr-CH" dirty="0" err="1"/>
              <a:t>idea</a:t>
            </a:r>
            <a:r>
              <a:rPr lang="fr-CH" dirty="0"/>
              <a:t> </a:t>
            </a:r>
            <a:r>
              <a:rPr lang="fr-CH" dirty="0" err="1"/>
              <a:t>is</a:t>
            </a:r>
            <a:r>
              <a:rPr lang="fr-CH" dirty="0"/>
              <a:t> to </a:t>
            </a:r>
            <a:r>
              <a:rPr lang="fr-CH" dirty="0" err="1"/>
              <a:t>implement</a:t>
            </a:r>
            <a:r>
              <a:rPr lang="fr-CH" dirty="0"/>
              <a:t> a </a:t>
            </a:r>
            <a:r>
              <a:rPr lang="fr-CH" dirty="0" err="1"/>
              <a:t>dedicated</a:t>
            </a:r>
            <a:r>
              <a:rPr lang="fr-CH" dirty="0"/>
              <a:t> </a:t>
            </a:r>
            <a:r>
              <a:rPr lang="fr-CH" dirty="0" err="1"/>
              <a:t>dashboard</a:t>
            </a:r>
            <a:r>
              <a:rPr lang="fr-CH" dirty="0"/>
              <a:t> or </a:t>
            </a:r>
            <a:r>
              <a:rPr lang="fr-CH" dirty="0" err="1"/>
              <a:t>even</a:t>
            </a:r>
            <a:r>
              <a:rPr lang="fr-CH" dirty="0"/>
              <a:t> a </a:t>
            </a:r>
            <a:r>
              <a:rPr lang="fr-CH" b="1" dirty="0" err="1"/>
              <a:t>Vistar</a:t>
            </a:r>
            <a:r>
              <a:rPr lang="fr-CH" b="1" dirty="0"/>
              <a:t>-like </a:t>
            </a:r>
            <a:r>
              <a:rPr lang="fr-CH" b="1" dirty="0" err="1"/>
              <a:t>tool</a:t>
            </a:r>
            <a:r>
              <a:rPr lang="fr-CH" dirty="0"/>
              <a:t> </a:t>
            </a:r>
            <a:r>
              <a:rPr lang="fr-CH" dirty="0" err="1"/>
              <a:t>that</a:t>
            </a:r>
            <a:r>
              <a:rPr lang="fr-CH" dirty="0"/>
              <a:t> </a:t>
            </a:r>
            <a:r>
              <a:rPr lang="fr-CH" dirty="0" err="1"/>
              <a:t>provides</a:t>
            </a:r>
            <a:r>
              <a:rPr lang="fr-CH" dirty="0"/>
              <a:t> a </a:t>
            </a:r>
            <a:r>
              <a:rPr lang="fr-CH" dirty="0" err="1"/>
              <a:t>centralized</a:t>
            </a:r>
            <a:r>
              <a:rPr lang="fr-CH" dirty="0"/>
              <a:t> </a:t>
            </a:r>
            <a:r>
              <a:rPr lang="fr-CH" dirty="0" err="1"/>
              <a:t>view</a:t>
            </a:r>
            <a:r>
              <a:rPr lang="fr-CH" dirty="0"/>
              <a:t>. This </a:t>
            </a:r>
            <a:r>
              <a:rPr lang="fr-CH" dirty="0" err="1"/>
              <a:t>would</a:t>
            </a:r>
            <a:r>
              <a:rPr lang="fr-CH" dirty="0"/>
              <a:t> </a:t>
            </a:r>
            <a:r>
              <a:rPr lang="fr-CH" dirty="0" err="1"/>
              <a:t>allow</a:t>
            </a:r>
            <a:r>
              <a:rPr lang="fr-CH" dirty="0"/>
              <a:t> for quick </a:t>
            </a:r>
            <a:r>
              <a:rPr lang="fr-CH" dirty="0" err="1"/>
              <a:t>status</a:t>
            </a:r>
            <a:r>
              <a:rPr lang="fr-CH" dirty="0"/>
              <a:t> checks, a </a:t>
            </a:r>
            <a:r>
              <a:rPr lang="fr-CH" dirty="0" err="1"/>
              <a:t>clear</a:t>
            </a:r>
            <a:r>
              <a:rPr lang="fr-CH" dirty="0"/>
              <a:t> </a:t>
            </a:r>
            <a:r>
              <a:rPr lang="fr-CH" dirty="0" err="1"/>
              <a:t>overview</a:t>
            </a:r>
            <a:r>
              <a:rPr lang="fr-CH" dirty="0"/>
              <a:t> of </a:t>
            </a:r>
            <a:r>
              <a:rPr lang="fr-CH" dirty="0" err="1"/>
              <a:t>operations</a:t>
            </a:r>
            <a:r>
              <a:rPr lang="fr-CH" dirty="0"/>
              <a:t>, and </a:t>
            </a:r>
            <a:r>
              <a:rPr lang="fr-CH" dirty="0" err="1"/>
              <a:t>early</a:t>
            </a:r>
            <a:r>
              <a:rPr lang="fr-CH" dirty="0"/>
              <a:t> </a:t>
            </a:r>
            <a:r>
              <a:rPr lang="fr-CH" dirty="0" err="1"/>
              <a:t>detection</a:t>
            </a:r>
            <a:r>
              <a:rPr lang="fr-CH" dirty="0"/>
              <a:t> of anomalies. The goal </a:t>
            </a:r>
            <a:r>
              <a:rPr lang="fr-CH" dirty="0" err="1"/>
              <a:t>is</a:t>
            </a:r>
            <a:r>
              <a:rPr lang="fr-CH" dirty="0"/>
              <a:t> to </a:t>
            </a:r>
            <a:r>
              <a:rPr lang="fr-CH" dirty="0" err="1"/>
              <a:t>create</a:t>
            </a:r>
            <a:r>
              <a:rPr lang="fr-CH" dirty="0"/>
              <a:t> a </a:t>
            </a:r>
            <a:r>
              <a:rPr lang="fr-CH" b="1" dirty="0" err="1"/>
              <a:t>generic</a:t>
            </a:r>
            <a:r>
              <a:rPr lang="fr-CH" b="1" dirty="0"/>
              <a:t> monitoring </a:t>
            </a:r>
            <a:r>
              <a:rPr lang="fr-CH" b="1" dirty="0" err="1"/>
              <a:t>tool</a:t>
            </a:r>
            <a:r>
              <a:rPr lang="fr-CH" dirty="0"/>
              <a:t> </a:t>
            </a:r>
            <a:r>
              <a:rPr lang="fr-CH" dirty="0" err="1"/>
              <a:t>that</a:t>
            </a:r>
            <a:r>
              <a:rPr lang="fr-CH" dirty="0"/>
              <a:t> can </a:t>
            </a:r>
            <a:r>
              <a:rPr lang="fr-CH" dirty="0" err="1"/>
              <a:t>quickly</a:t>
            </a:r>
            <a:r>
              <a:rPr lang="fr-CH" dirty="0"/>
              <a:t> check </a:t>
            </a:r>
            <a:r>
              <a:rPr lang="fr-CH" dirty="0" err="1"/>
              <a:t>beam</a:t>
            </a:r>
            <a:r>
              <a:rPr lang="fr-CH" dirty="0"/>
              <a:t> </a:t>
            </a:r>
            <a:r>
              <a:rPr lang="fr-CH" dirty="0" err="1"/>
              <a:t>quality</a:t>
            </a:r>
            <a:r>
              <a:rPr lang="fr-CH" dirty="0"/>
              <a:t> </a:t>
            </a:r>
            <a:r>
              <a:rPr lang="fr-CH" dirty="0" err="1"/>
              <a:t>across</a:t>
            </a:r>
            <a:r>
              <a:rPr lang="fr-CH" dirty="0"/>
              <a:t> all machines, </a:t>
            </a:r>
            <a:r>
              <a:rPr lang="fr-CH" dirty="0" err="1"/>
              <a:t>making</a:t>
            </a:r>
            <a:r>
              <a:rPr lang="fr-CH" dirty="0"/>
              <a:t> </a:t>
            </a:r>
            <a:r>
              <a:rPr lang="fr-CH" dirty="0" err="1"/>
              <a:t>it</a:t>
            </a:r>
            <a:r>
              <a:rPr lang="fr-CH" dirty="0"/>
              <a:t> </a:t>
            </a:r>
            <a:r>
              <a:rPr lang="fr-CH" dirty="0" err="1"/>
              <a:t>easier</a:t>
            </a:r>
            <a:r>
              <a:rPr lang="fr-CH" dirty="0"/>
              <a:t> for </a:t>
            </a:r>
            <a:r>
              <a:rPr lang="fr-CH" dirty="0" err="1"/>
              <a:t>operators</a:t>
            </a:r>
            <a:r>
              <a:rPr lang="fr-CH" dirty="0"/>
              <a:t> to </a:t>
            </a:r>
            <a:r>
              <a:rPr lang="fr-CH" dirty="0" err="1"/>
              <a:t>react</a:t>
            </a:r>
            <a:r>
              <a:rPr lang="fr-CH" dirty="0"/>
              <a:t> </a:t>
            </a:r>
            <a:r>
              <a:rPr lang="fr-CH" dirty="0" err="1"/>
              <a:t>before</a:t>
            </a:r>
            <a:r>
              <a:rPr lang="fr-CH" dirty="0"/>
              <a:t> </a:t>
            </a:r>
            <a:r>
              <a:rPr lang="fr-CH" dirty="0" err="1"/>
              <a:t>problems</a:t>
            </a:r>
            <a:r>
              <a:rPr lang="fr-CH" dirty="0"/>
              <a:t> </a:t>
            </a:r>
            <a:r>
              <a:rPr lang="fr-CH" dirty="0" err="1"/>
              <a:t>escalate</a:t>
            </a:r>
            <a:r>
              <a:rPr lang="fr-CH" dirty="0"/>
              <a:t>.</a:t>
            </a:r>
          </a:p>
          <a:p>
            <a:r>
              <a:rPr lang="fr-CH" dirty="0" err="1"/>
              <a:t>Altogether</a:t>
            </a:r>
            <a:r>
              <a:rPr lang="fr-CH" dirty="0"/>
              <a:t>, </a:t>
            </a:r>
            <a:r>
              <a:rPr lang="fr-CH" dirty="0" err="1"/>
              <a:t>these</a:t>
            </a:r>
            <a:r>
              <a:rPr lang="fr-CH" dirty="0"/>
              <a:t> </a:t>
            </a:r>
            <a:r>
              <a:rPr lang="fr-CH" dirty="0" err="1"/>
              <a:t>measures</a:t>
            </a:r>
            <a:r>
              <a:rPr lang="fr-CH" dirty="0"/>
              <a:t> </a:t>
            </a:r>
            <a:r>
              <a:rPr lang="fr-CH" dirty="0" err="1"/>
              <a:t>aim</a:t>
            </a:r>
            <a:r>
              <a:rPr lang="fr-CH" dirty="0"/>
              <a:t> to </a:t>
            </a:r>
            <a:r>
              <a:rPr lang="fr-CH" dirty="0" err="1"/>
              <a:t>give</a:t>
            </a:r>
            <a:r>
              <a:rPr lang="fr-CH" dirty="0"/>
              <a:t> </a:t>
            </a:r>
            <a:r>
              <a:rPr lang="fr-CH" dirty="0" err="1"/>
              <a:t>operators</a:t>
            </a:r>
            <a:r>
              <a:rPr lang="fr-CH" dirty="0"/>
              <a:t> the right </a:t>
            </a:r>
            <a:r>
              <a:rPr lang="fr-CH" dirty="0" err="1"/>
              <a:t>tools</a:t>
            </a:r>
            <a:r>
              <a:rPr lang="fr-CH" dirty="0"/>
              <a:t> to </a:t>
            </a:r>
            <a:r>
              <a:rPr lang="fr-CH" dirty="0" err="1"/>
              <a:t>see</a:t>
            </a:r>
            <a:r>
              <a:rPr lang="fr-CH" dirty="0"/>
              <a:t>, </a:t>
            </a:r>
            <a:r>
              <a:rPr lang="fr-CH" dirty="0" err="1"/>
              <a:t>detect</a:t>
            </a:r>
            <a:r>
              <a:rPr lang="fr-CH" dirty="0"/>
              <a:t>, and </a:t>
            </a:r>
            <a:r>
              <a:rPr lang="fr-CH" dirty="0" err="1"/>
              <a:t>act</a:t>
            </a:r>
            <a:r>
              <a:rPr lang="fr-CH" dirty="0"/>
              <a:t> on issues as </a:t>
            </a:r>
            <a:r>
              <a:rPr lang="fr-CH" dirty="0" err="1"/>
              <a:t>early</a:t>
            </a:r>
            <a:r>
              <a:rPr lang="fr-CH" dirty="0"/>
              <a:t> as possible, </a:t>
            </a:r>
            <a:r>
              <a:rPr lang="fr-CH" dirty="0" err="1"/>
              <a:t>improving</a:t>
            </a:r>
            <a:r>
              <a:rPr lang="fr-CH" dirty="0"/>
              <a:t> the </a:t>
            </a:r>
            <a:r>
              <a:rPr lang="fr-CH" dirty="0" err="1"/>
              <a:t>overall</a:t>
            </a:r>
            <a:r>
              <a:rPr lang="fr-CH" dirty="0"/>
              <a:t> </a:t>
            </a:r>
            <a:r>
              <a:rPr lang="fr-CH" dirty="0" err="1"/>
              <a:t>reliability</a:t>
            </a:r>
            <a:r>
              <a:rPr lang="fr-CH" dirty="0"/>
              <a:t> of </a:t>
            </a:r>
            <a:r>
              <a:rPr lang="fr-CH" dirty="0" err="1"/>
              <a:t>operations</a:t>
            </a:r>
            <a:endParaRPr lang="fr-CH" dirty="0"/>
          </a:p>
          <a:p>
            <a:pPr algn="l"/>
            <a:br>
              <a:rPr lang="en-CH" b="0" i="0">
                <a:solidFill>
                  <a:srgbClr val="1F1F1F"/>
                </a:solidFill>
                <a:effectLst/>
                <a:latin typeface="Arial" panose="020B0604020202020204" pitchFamily="34" charset="0"/>
              </a:rPr>
            </a:br>
            <a:endParaRPr lang="fr-CH" b="0" i="0" dirty="0">
              <a:solidFill>
                <a:srgbClr val="1F1F1F"/>
              </a:solidFill>
              <a:effectLst/>
              <a:latin typeface="Arial" panose="020B0604020202020204" pitchFamily="34" charset="0"/>
            </a:endParaRPr>
          </a:p>
          <a:p>
            <a:pPr algn="l"/>
            <a:endParaRPr lang="en-CH" b="0" i="0">
              <a:solidFill>
                <a:srgbClr val="1F1F1F"/>
              </a:solidFill>
              <a:effectLst/>
              <a:latin typeface="Arial" panose="020B0604020202020204" pitchFamily="34" charset="0"/>
            </a:endParaRPr>
          </a:p>
          <a:p>
            <a:endParaRPr lang="fr-FR" dirty="0"/>
          </a:p>
        </p:txBody>
      </p:sp>
    </p:spTree>
    <p:extLst>
      <p:ext uri="{BB962C8B-B14F-4D97-AF65-F5344CB8AC3E}">
        <p14:creationId xmlns:p14="http://schemas.microsoft.com/office/powerpoint/2010/main" val="38171527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D8A56-F47F-18F1-B146-7AF66002BCC0}"/>
            </a:ext>
          </a:extLst>
        </p:cNvPr>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94BC6421-6722-0EE5-AF58-956D8DF58C67}"/>
              </a:ext>
            </a:extLst>
          </p:cNvPr>
          <p:cNvSpPr>
            <a:spLocks noGrp="1"/>
          </p:cNvSpPr>
          <p:nvPr>
            <p:ph type="body" idx="1"/>
          </p:nvPr>
        </p:nvSpPr>
        <p:spPr/>
        <p:txBody>
          <a:bodyPr/>
          <a:lstStyle/>
          <a:p>
            <a:r>
              <a:rPr lang="fr-CH" b="1" dirty="0" err="1"/>
              <a:t>Starting</a:t>
            </a:r>
            <a:r>
              <a:rPr lang="fr-CH" b="1" dirty="0"/>
              <a:t> </a:t>
            </a:r>
            <a:r>
              <a:rPr lang="fr-CH" b="1" dirty="0" err="1"/>
              <a:t>with</a:t>
            </a:r>
            <a:r>
              <a:rPr lang="fr-CH" b="1" dirty="0"/>
              <a:t> automation and </a:t>
            </a:r>
            <a:r>
              <a:rPr lang="fr-CH" b="1" dirty="0" err="1"/>
              <a:t>optimizers</a:t>
            </a:r>
            <a:r>
              <a:rPr lang="fr-CH" dirty="0"/>
              <a:t>, </a:t>
            </a:r>
            <a:r>
              <a:rPr lang="fr-CH" dirty="0" err="1"/>
              <a:t>these</a:t>
            </a:r>
            <a:r>
              <a:rPr lang="fr-CH" dirty="0"/>
              <a:t> </a:t>
            </a:r>
            <a:r>
              <a:rPr lang="fr-CH" dirty="0" err="1"/>
              <a:t>systems</a:t>
            </a:r>
            <a:r>
              <a:rPr lang="fr-CH" dirty="0"/>
              <a:t> are </a:t>
            </a:r>
            <a:r>
              <a:rPr lang="fr-CH" dirty="0" err="1"/>
              <a:t>designed</a:t>
            </a:r>
            <a:r>
              <a:rPr lang="fr-CH" dirty="0"/>
              <a:t> to </a:t>
            </a:r>
            <a:r>
              <a:rPr lang="fr-CH" dirty="0" err="1"/>
              <a:t>operate</a:t>
            </a:r>
            <a:r>
              <a:rPr lang="fr-CH" dirty="0"/>
              <a:t> </a:t>
            </a:r>
            <a:r>
              <a:rPr lang="fr-CH" dirty="0" err="1"/>
              <a:t>autonomously</a:t>
            </a:r>
            <a:r>
              <a:rPr lang="fr-CH" dirty="0"/>
              <a:t>, and </a:t>
            </a:r>
            <a:r>
              <a:rPr lang="fr-CH" dirty="0" err="1"/>
              <a:t>most</a:t>
            </a:r>
            <a:r>
              <a:rPr lang="fr-CH" dirty="0"/>
              <a:t> of the time, </a:t>
            </a:r>
            <a:r>
              <a:rPr lang="fr-CH" dirty="0" err="1"/>
              <a:t>they</a:t>
            </a:r>
            <a:r>
              <a:rPr lang="fr-CH" dirty="0"/>
              <a:t> do </a:t>
            </a:r>
            <a:r>
              <a:rPr lang="fr-CH" dirty="0" err="1"/>
              <a:t>this</a:t>
            </a:r>
            <a:r>
              <a:rPr lang="fr-CH" dirty="0"/>
              <a:t> </a:t>
            </a:r>
            <a:r>
              <a:rPr lang="fr-CH" dirty="0" err="1"/>
              <a:t>quite</a:t>
            </a:r>
            <a:r>
              <a:rPr lang="fr-CH" dirty="0"/>
              <a:t> </a:t>
            </a:r>
            <a:r>
              <a:rPr lang="fr-CH" dirty="0" err="1"/>
              <a:t>well</a:t>
            </a:r>
            <a:r>
              <a:rPr lang="fr-CH" dirty="0"/>
              <a:t>. </a:t>
            </a:r>
            <a:r>
              <a:rPr lang="fr-CH" dirty="0" err="1"/>
              <a:t>However</a:t>
            </a:r>
            <a:r>
              <a:rPr lang="fr-CH" dirty="0"/>
              <a:t>, the challenge arises </a:t>
            </a:r>
            <a:r>
              <a:rPr lang="fr-CH" dirty="0" err="1"/>
              <a:t>when</a:t>
            </a:r>
            <a:r>
              <a:rPr lang="fr-CH" dirty="0"/>
              <a:t> multiple </a:t>
            </a:r>
            <a:r>
              <a:rPr lang="fr-CH" dirty="0" err="1"/>
              <a:t>layers</a:t>
            </a:r>
            <a:r>
              <a:rPr lang="fr-CH" dirty="0"/>
              <a:t> of automation are running </a:t>
            </a:r>
            <a:r>
              <a:rPr lang="fr-CH" dirty="0" err="1"/>
              <a:t>simultaneously</a:t>
            </a:r>
            <a:r>
              <a:rPr lang="fr-CH" dirty="0"/>
              <a:t>. This can </a:t>
            </a:r>
            <a:r>
              <a:rPr lang="fr-CH" dirty="0" err="1"/>
              <a:t>make</a:t>
            </a:r>
            <a:r>
              <a:rPr lang="fr-CH" dirty="0"/>
              <a:t> </a:t>
            </a:r>
            <a:r>
              <a:rPr lang="fr-CH" dirty="0" err="1"/>
              <a:t>it</a:t>
            </a:r>
            <a:r>
              <a:rPr lang="fr-CH" dirty="0"/>
              <a:t> </a:t>
            </a:r>
            <a:r>
              <a:rPr lang="fr-CH" dirty="0" err="1"/>
              <a:t>difficult</a:t>
            </a:r>
            <a:r>
              <a:rPr lang="fr-CH" dirty="0"/>
              <a:t> to </a:t>
            </a:r>
            <a:r>
              <a:rPr lang="fr-CH" dirty="0" err="1"/>
              <a:t>identify</a:t>
            </a:r>
            <a:r>
              <a:rPr lang="fr-CH" dirty="0"/>
              <a:t> the root cause of a </a:t>
            </a:r>
            <a:r>
              <a:rPr lang="fr-CH" dirty="0" err="1"/>
              <a:t>problem</a:t>
            </a:r>
            <a:r>
              <a:rPr lang="fr-CH" dirty="0"/>
              <a:t>, as </a:t>
            </a:r>
            <a:r>
              <a:rPr lang="fr-CH" dirty="0" err="1"/>
              <a:t>it’s</a:t>
            </a:r>
            <a:r>
              <a:rPr lang="fr-CH" dirty="0"/>
              <a:t> not </a:t>
            </a:r>
            <a:r>
              <a:rPr lang="fr-CH" dirty="0" err="1"/>
              <a:t>always</a:t>
            </a:r>
            <a:r>
              <a:rPr lang="fr-CH" dirty="0"/>
              <a:t> </a:t>
            </a:r>
            <a:r>
              <a:rPr lang="fr-CH" dirty="0" err="1"/>
              <a:t>clear</a:t>
            </a:r>
            <a:r>
              <a:rPr lang="fr-CH" dirty="0"/>
              <a:t> </a:t>
            </a:r>
            <a:r>
              <a:rPr lang="fr-CH" dirty="0" err="1"/>
              <a:t>which</a:t>
            </a:r>
            <a:r>
              <a:rPr lang="fr-CH" dirty="0"/>
              <a:t> system </a:t>
            </a:r>
            <a:r>
              <a:rPr lang="fr-CH" dirty="0" err="1"/>
              <a:t>triggered</a:t>
            </a:r>
            <a:r>
              <a:rPr lang="fr-CH" dirty="0"/>
              <a:t> a </a:t>
            </a:r>
            <a:r>
              <a:rPr lang="fr-CH" dirty="0" err="1"/>
              <a:t>specific</a:t>
            </a:r>
            <a:r>
              <a:rPr lang="fr-CH" dirty="0"/>
              <a:t> action or change.</a:t>
            </a:r>
          </a:p>
          <a:p>
            <a:r>
              <a:rPr lang="fr-CH" b="1" dirty="0"/>
              <a:t>Post-mortem </a:t>
            </a:r>
            <a:r>
              <a:rPr lang="fr-CH" b="1" dirty="0" err="1"/>
              <a:t>analysis</a:t>
            </a:r>
            <a:r>
              <a:rPr lang="fr-CH" dirty="0"/>
              <a:t> </a:t>
            </a:r>
            <a:r>
              <a:rPr lang="fr-CH" dirty="0" err="1"/>
              <a:t>is</a:t>
            </a:r>
            <a:r>
              <a:rPr lang="fr-CH" dirty="0"/>
              <a:t> essential for </a:t>
            </a:r>
            <a:r>
              <a:rPr lang="fr-CH" dirty="0" err="1"/>
              <a:t>understanding</a:t>
            </a:r>
            <a:r>
              <a:rPr lang="fr-CH" dirty="0"/>
              <a:t> </a:t>
            </a:r>
            <a:r>
              <a:rPr lang="fr-CH" dirty="0" err="1"/>
              <a:t>what</a:t>
            </a:r>
            <a:r>
              <a:rPr lang="fr-CH" dirty="0"/>
              <a:t> </a:t>
            </a:r>
            <a:r>
              <a:rPr lang="fr-CH" dirty="0" err="1"/>
              <a:t>went</a:t>
            </a:r>
            <a:r>
              <a:rPr lang="fr-CH" dirty="0"/>
              <a:t> </a:t>
            </a:r>
            <a:r>
              <a:rPr lang="fr-CH" dirty="0" err="1"/>
              <a:t>wrong</a:t>
            </a:r>
            <a:r>
              <a:rPr lang="fr-CH" dirty="0"/>
              <a:t> </a:t>
            </a:r>
            <a:r>
              <a:rPr lang="fr-CH" dirty="0" err="1"/>
              <a:t>after</a:t>
            </a:r>
            <a:r>
              <a:rPr lang="fr-CH" dirty="0"/>
              <a:t> an incident. This process </a:t>
            </a:r>
            <a:r>
              <a:rPr lang="fr-CH" dirty="0" err="1"/>
              <a:t>involves</a:t>
            </a:r>
            <a:r>
              <a:rPr lang="fr-CH" dirty="0"/>
              <a:t> </a:t>
            </a:r>
            <a:r>
              <a:rPr lang="fr-CH" dirty="0" err="1"/>
              <a:t>performing</a:t>
            </a:r>
            <a:r>
              <a:rPr lang="fr-CH" dirty="0"/>
              <a:t> </a:t>
            </a:r>
            <a:r>
              <a:rPr lang="fr-CH" dirty="0" err="1"/>
              <a:t>detailed</a:t>
            </a:r>
            <a:r>
              <a:rPr lang="fr-CH" dirty="0"/>
              <a:t> </a:t>
            </a:r>
            <a:r>
              <a:rPr lang="fr-CH" dirty="0" err="1"/>
              <a:t>detective</a:t>
            </a:r>
            <a:r>
              <a:rPr lang="fr-CH" dirty="0"/>
              <a:t> </a:t>
            </a:r>
            <a:r>
              <a:rPr lang="fr-CH" dirty="0" err="1"/>
              <a:t>work</a:t>
            </a:r>
            <a:r>
              <a:rPr lang="fr-CH" dirty="0"/>
              <a:t> to trace the </a:t>
            </a:r>
            <a:r>
              <a:rPr lang="fr-CH" dirty="0" err="1"/>
              <a:t>sequence</a:t>
            </a:r>
            <a:r>
              <a:rPr lang="fr-CH" dirty="0"/>
              <a:t> of actions </a:t>
            </a:r>
            <a:r>
              <a:rPr lang="fr-CH" dirty="0" err="1"/>
              <a:t>taken</a:t>
            </a:r>
            <a:r>
              <a:rPr lang="fr-CH" dirty="0"/>
              <a:t> by AI and </a:t>
            </a:r>
            <a:r>
              <a:rPr lang="fr-CH" dirty="0" err="1"/>
              <a:t>optimizers</a:t>
            </a:r>
            <a:r>
              <a:rPr lang="fr-CH" dirty="0"/>
              <a:t>. The goal </a:t>
            </a:r>
            <a:r>
              <a:rPr lang="fr-CH" dirty="0" err="1"/>
              <a:t>is</a:t>
            </a:r>
            <a:r>
              <a:rPr lang="fr-CH" dirty="0"/>
              <a:t> to </a:t>
            </a:r>
            <a:r>
              <a:rPr lang="fr-CH" dirty="0" err="1"/>
              <a:t>understand</a:t>
            </a:r>
            <a:r>
              <a:rPr lang="fr-CH" dirty="0"/>
              <a:t> </a:t>
            </a:r>
            <a:r>
              <a:rPr lang="fr-CH" dirty="0" err="1"/>
              <a:t>what</a:t>
            </a:r>
            <a:r>
              <a:rPr lang="fr-CH" dirty="0"/>
              <a:t> </a:t>
            </a:r>
            <a:r>
              <a:rPr lang="fr-CH" dirty="0" err="1"/>
              <a:t>triggered</a:t>
            </a:r>
            <a:r>
              <a:rPr lang="fr-CH" dirty="0"/>
              <a:t> </a:t>
            </a:r>
            <a:r>
              <a:rPr lang="fr-CH" dirty="0" err="1"/>
              <a:t>these</a:t>
            </a:r>
            <a:r>
              <a:rPr lang="fr-CH" dirty="0"/>
              <a:t> actions and </a:t>
            </a:r>
            <a:r>
              <a:rPr lang="fr-CH" dirty="0" err="1"/>
              <a:t>why</a:t>
            </a:r>
            <a:r>
              <a:rPr lang="fr-CH" dirty="0"/>
              <a:t> </a:t>
            </a:r>
            <a:r>
              <a:rPr lang="fr-CH" dirty="0" err="1"/>
              <a:t>they</a:t>
            </a:r>
            <a:r>
              <a:rPr lang="fr-CH" dirty="0"/>
              <a:t> </a:t>
            </a:r>
            <a:r>
              <a:rPr lang="fr-CH" dirty="0" err="1"/>
              <a:t>happened</a:t>
            </a:r>
            <a:r>
              <a:rPr lang="fr-CH" dirty="0"/>
              <a:t>. But </a:t>
            </a:r>
            <a:r>
              <a:rPr lang="fr-CH" dirty="0" err="1"/>
              <a:t>here’s</a:t>
            </a:r>
            <a:r>
              <a:rPr lang="fr-CH" dirty="0"/>
              <a:t> the challenge — </a:t>
            </a:r>
            <a:r>
              <a:rPr lang="fr-CH" b="1" dirty="0"/>
              <a:t>if </a:t>
            </a:r>
            <a:r>
              <a:rPr lang="fr-CH" b="1" dirty="0" err="1"/>
              <a:t>these</a:t>
            </a:r>
            <a:r>
              <a:rPr lang="fr-CH" b="1" dirty="0"/>
              <a:t> actions </a:t>
            </a:r>
            <a:r>
              <a:rPr lang="fr-CH" b="1" dirty="0" err="1"/>
              <a:t>aren’t</a:t>
            </a:r>
            <a:r>
              <a:rPr lang="fr-CH" b="1" dirty="0"/>
              <a:t> </a:t>
            </a:r>
            <a:r>
              <a:rPr lang="fr-CH" b="1" dirty="0" err="1"/>
              <a:t>properly</a:t>
            </a:r>
            <a:r>
              <a:rPr lang="fr-CH" b="1" dirty="0"/>
              <a:t> </a:t>
            </a:r>
            <a:r>
              <a:rPr lang="fr-CH" b="1" dirty="0" err="1"/>
              <a:t>documented</a:t>
            </a:r>
            <a:r>
              <a:rPr lang="fr-CH" b="1" dirty="0"/>
              <a:t>, </a:t>
            </a:r>
            <a:r>
              <a:rPr lang="fr-CH" b="1" dirty="0" err="1"/>
              <a:t>it</a:t>
            </a:r>
            <a:r>
              <a:rPr lang="fr-CH" b="1" dirty="0"/>
              <a:t> </a:t>
            </a:r>
            <a:r>
              <a:rPr lang="fr-CH" b="1" dirty="0" err="1"/>
              <a:t>becomes</a:t>
            </a:r>
            <a:r>
              <a:rPr lang="fr-CH" b="1" dirty="0"/>
              <a:t> </a:t>
            </a:r>
            <a:r>
              <a:rPr lang="fr-CH" b="1" dirty="0" err="1"/>
              <a:t>very</a:t>
            </a:r>
            <a:r>
              <a:rPr lang="fr-CH" b="1" dirty="0"/>
              <a:t> </a:t>
            </a:r>
            <a:r>
              <a:rPr lang="fr-CH" b="1" dirty="0" err="1"/>
              <a:t>difficult</a:t>
            </a:r>
            <a:r>
              <a:rPr lang="fr-CH" b="1" dirty="0"/>
              <a:t> to </a:t>
            </a:r>
            <a:r>
              <a:rPr lang="fr-CH" b="1" dirty="0" err="1"/>
              <a:t>track</a:t>
            </a:r>
            <a:r>
              <a:rPr lang="fr-CH" b="1" dirty="0"/>
              <a:t> down the source of the </a:t>
            </a:r>
            <a:r>
              <a:rPr lang="fr-CH" b="1" dirty="0" err="1"/>
              <a:t>problem</a:t>
            </a:r>
            <a:r>
              <a:rPr lang="fr-CH" dirty="0"/>
              <a:t>.</a:t>
            </a:r>
          </a:p>
          <a:p>
            <a:r>
              <a:rPr lang="fr-CH" dirty="0"/>
              <a:t>This </a:t>
            </a:r>
            <a:r>
              <a:rPr lang="fr-CH" dirty="0" err="1"/>
              <a:t>is</a:t>
            </a:r>
            <a:r>
              <a:rPr lang="fr-CH" dirty="0"/>
              <a:t> </a:t>
            </a:r>
            <a:r>
              <a:rPr lang="fr-CH" dirty="0" err="1"/>
              <a:t>why</a:t>
            </a:r>
            <a:r>
              <a:rPr lang="fr-CH" dirty="0"/>
              <a:t> </a:t>
            </a:r>
            <a:r>
              <a:rPr lang="fr-CH" dirty="0" err="1"/>
              <a:t>ensuring</a:t>
            </a:r>
            <a:r>
              <a:rPr lang="fr-CH" dirty="0"/>
              <a:t> </a:t>
            </a:r>
            <a:r>
              <a:rPr lang="fr-CH" b="1" dirty="0" err="1"/>
              <a:t>clear</a:t>
            </a:r>
            <a:r>
              <a:rPr lang="fr-CH" b="1" dirty="0"/>
              <a:t> diagnostics and </a:t>
            </a:r>
            <a:r>
              <a:rPr lang="fr-CH" b="1" dirty="0" err="1"/>
              <a:t>transparency</a:t>
            </a:r>
            <a:r>
              <a:rPr lang="fr-CH" dirty="0"/>
              <a:t> </a:t>
            </a:r>
            <a:r>
              <a:rPr lang="fr-CH" dirty="0" err="1"/>
              <a:t>is</a:t>
            </a:r>
            <a:r>
              <a:rPr lang="fr-CH" dirty="0"/>
              <a:t> </a:t>
            </a:r>
            <a:r>
              <a:rPr lang="fr-CH" dirty="0" err="1"/>
              <a:t>absolutely</a:t>
            </a:r>
            <a:r>
              <a:rPr lang="fr-CH" dirty="0"/>
              <a:t> </a:t>
            </a:r>
            <a:r>
              <a:rPr lang="fr-CH" dirty="0" err="1"/>
              <a:t>critical</a:t>
            </a:r>
            <a:r>
              <a:rPr lang="fr-CH" dirty="0"/>
              <a:t> for </a:t>
            </a:r>
            <a:r>
              <a:rPr lang="fr-CH" dirty="0" err="1"/>
              <a:t>maintaining</a:t>
            </a:r>
            <a:r>
              <a:rPr lang="fr-CH" dirty="0"/>
              <a:t> reliable </a:t>
            </a:r>
            <a:r>
              <a:rPr lang="fr-CH" dirty="0" err="1"/>
              <a:t>operations</a:t>
            </a:r>
            <a:r>
              <a:rPr lang="fr-CH" dirty="0"/>
              <a:t>. If </a:t>
            </a:r>
            <a:r>
              <a:rPr lang="fr-CH" dirty="0" err="1"/>
              <a:t>we</a:t>
            </a:r>
            <a:r>
              <a:rPr lang="fr-CH" dirty="0"/>
              <a:t> have a </a:t>
            </a:r>
            <a:r>
              <a:rPr lang="fr-CH" dirty="0" err="1"/>
              <a:t>clear</a:t>
            </a:r>
            <a:r>
              <a:rPr lang="fr-CH" dirty="0"/>
              <a:t> trail of </a:t>
            </a:r>
            <a:r>
              <a:rPr lang="fr-CH" dirty="0" err="1"/>
              <a:t>events</a:t>
            </a:r>
            <a:r>
              <a:rPr lang="fr-CH" dirty="0"/>
              <a:t> and actions, </a:t>
            </a:r>
            <a:r>
              <a:rPr lang="fr-CH" dirty="0" err="1"/>
              <a:t>it</a:t>
            </a:r>
            <a:r>
              <a:rPr lang="fr-CH" dirty="0"/>
              <a:t> </a:t>
            </a:r>
            <a:r>
              <a:rPr lang="fr-CH" dirty="0" err="1"/>
              <a:t>becomes</a:t>
            </a:r>
            <a:r>
              <a:rPr lang="fr-CH" dirty="0"/>
              <a:t> </a:t>
            </a:r>
            <a:r>
              <a:rPr lang="fr-CH" dirty="0" err="1"/>
              <a:t>much</a:t>
            </a:r>
            <a:r>
              <a:rPr lang="fr-CH" dirty="0"/>
              <a:t> </a:t>
            </a:r>
            <a:r>
              <a:rPr lang="fr-CH" dirty="0" err="1"/>
              <a:t>easier</a:t>
            </a:r>
            <a:r>
              <a:rPr lang="fr-CH" dirty="0"/>
              <a:t> to trace issues, </a:t>
            </a:r>
            <a:r>
              <a:rPr lang="fr-CH" dirty="0" err="1"/>
              <a:t>identify</a:t>
            </a:r>
            <a:r>
              <a:rPr lang="fr-CH" dirty="0"/>
              <a:t> </a:t>
            </a:r>
            <a:r>
              <a:rPr lang="fr-CH" dirty="0" err="1"/>
              <a:t>their</a:t>
            </a:r>
            <a:r>
              <a:rPr lang="fr-CH" dirty="0"/>
              <a:t> root causes, and </a:t>
            </a:r>
            <a:r>
              <a:rPr lang="fr-CH" dirty="0" err="1"/>
              <a:t>implement</a:t>
            </a:r>
            <a:r>
              <a:rPr lang="fr-CH" dirty="0"/>
              <a:t> </a:t>
            </a:r>
            <a:r>
              <a:rPr lang="fr-CH" dirty="0" err="1"/>
              <a:t>better</a:t>
            </a:r>
            <a:r>
              <a:rPr lang="fr-CH" dirty="0"/>
              <a:t> solutions in the future.</a:t>
            </a:r>
          </a:p>
          <a:p>
            <a:endParaRPr lang="fr-FR" dirty="0"/>
          </a:p>
        </p:txBody>
      </p:sp>
    </p:spTree>
    <p:extLst>
      <p:ext uri="{BB962C8B-B14F-4D97-AF65-F5344CB8AC3E}">
        <p14:creationId xmlns:p14="http://schemas.microsoft.com/office/powerpoint/2010/main" val="18985583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DE0907-FCCC-1CF3-F92F-ED9A5C29D1FE}"/>
            </a:ext>
          </a:extLst>
        </p:cNvPr>
        <p:cNvGrpSpPr/>
        <p:nvPr/>
      </p:nvGrpSpPr>
      <p:grpSpPr>
        <a:xfrm>
          <a:off x="0" y="0"/>
          <a:ext cx="0" cy="0"/>
          <a:chOff x="0" y="0"/>
          <a:chExt cx="0" cy="0"/>
        </a:xfrm>
      </p:grpSpPr>
    </p:spTree>
    <p:extLst>
      <p:ext uri="{BB962C8B-B14F-4D97-AF65-F5344CB8AC3E}">
        <p14:creationId xmlns:p14="http://schemas.microsoft.com/office/powerpoint/2010/main" val="36527127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F86B3-273B-7DA7-2015-960681F35F83}"/>
            </a:ext>
          </a:extLst>
        </p:cNvPr>
        <p:cNvGrpSpPr/>
        <p:nvPr/>
      </p:nvGrpSpPr>
      <p:grpSpPr>
        <a:xfrm>
          <a:off x="0" y="0"/>
          <a:ext cx="0" cy="0"/>
          <a:chOff x="0" y="0"/>
          <a:chExt cx="0" cy="0"/>
        </a:xfrm>
      </p:grpSpPr>
    </p:spTree>
    <p:extLst>
      <p:ext uri="{BB962C8B-B14F-4D97-AF65-F5344CB8AC3E}">
        <p14:creationId xmlns:p14="http://schemas.microsoft.com/office/powerpoint/2010/main" val="1106688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err="1"/>
              <a:t>I’ll</a:t>
            </a:r>
            <a:r>
              <a:rPr lang="fr-CH" dirty="0"/>
              <a:t> start by </a:t>
            </a:r>
            <a:r>
              <a:rPr lang="fr-CH" dirty="0" err="1"/>
              <a:t>discussing</a:t>
            </a:r>
            <a:r>
              <a:rPr lang="fr-CH" dirty="0"/>
              <a:t> the main </a:t>
            </a:r>
            <a:r>
              <a:rPr lang="fr-CH" dirty="0" err="1"/>
              <a:t>tasks</a:t>
            </a:r>
            <a:r>
              <a:rPr lang="fr-CH" dirty="0"/>
              <a:t> of </a:t>
            </a:r>
            <a:r>
              <a:rPr lang="fr-CH" dirty="0" err="1"/>
              <a:t>operations</a:t>
            </a:r>
            <a:r>
              <a:rPr lang="fr-CH" dirty="0"/>
              <a:t>, how automation has </a:t>
            </a:r>
            <a:r>
              <a:rPr lang="fr-CH" dirty="0" err="1"/>
              <a:t>helped</a:t>
            </a:r>
            <a:r>
              <a:rPr lang="fr-CH" dirty="0"/>
              <a:t> us, and </a:t>
            </a:r>
            <a:r>
              <a:rPr lang="fr-CH" dirty="0" err="1"/>
              <a:t>then</a:t>
            </a:r>
            <a:r>
              <a:rPr lang="fr-CH" dirty="0"/>
              <a:t> </a:t>
            </a:r>
            <a:r>
              <a:rPr lang="fr-CH" dirty="0" err="1"/>
              <a:t>share</a:t>
            </a:r>
            <a:r>
              <a:rPr lang="fr-CH" dirty="0"/>
              <a:t> </a:t>
            </a:r>
            <a:r>
              <a:rPr lang="fr-CH" dirty="0" err="1"/>
              <a:t>some</a:t>
            </a:r>
            <a:r>
              <a:rPr lang="fr-CH" dirty="0"/>
              <a:t> </a:t>
            </a:r>
            <a:r>
              <a:rPr lang="fr-CH" dirty="0" err="1"/>
              <a:t>proposals</a:t>
            </a:r>
            <a:r>
              <a:rPr lang="fr-CH" dirty="0"/>
              <a:t> and </a:t>
            </a:r>
            <a:r>
              <a:rPr lang="fr-CH" dirty="0" err="1"/>
              <a:t>recommendations</a:t>
            </a:r>
            <a:r>
              <a:rPr lang="fr-CH" dirty="0"/>
              <a:t> for the future.</a:t>
            </a:r>
            <a:endParaRPr lang="fr-FR" dirty="0"/>
          </a:p>
        </p:txBody>
      </p:sp>
      <p:sp>
        <p:nvSpPr>
          <p:cNvPr id="4" name="Espace réservé du numéro de diapositive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1965527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6D5F65-48A9-B151-CD65-6D5C50D3F147}"/>
            </a:ext>
          </a:extLst>
        </p:cNvPr>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203E8022-BAE4-CEBE-CCDB-CC6F7CAD8549}"/>
              </a:ext>
            </a:extLst>
          </p:cNvPr>
          <p:cNvSpPr>
            <a:spLocks noGrp="1"/>
          </p:cNvSpPr>
          <p:nvPr>
            <p:ph type="body" idx="1"/>
          </p:nvPr>
        </p:nvSpPr>
        <p:spPr/>
        <p:txBody>
          <a:bodyPr/>
          <a:lstStyle/>
          <a:p>
            <a:r>
              <a:rPr lang="fr-CH" dirty="0" err="1"/>
              <a:t>Let’s</a:t>
            </a:r>
            <a:r>
              <a:rPr lang="fr-CH" dirty="0"/>
              <a:t> </a:t>
            </a:r>
            <a:r>
              <a:rPr lang="fr-CH" dirty="0" err="1"/>
              <a:t>now</a:t>
            </a:r>
            <a:r>
              <a:rPr lang="fr-CH" dirty="0"/>
              <a:t> look at the </a:t>
            </a:r>
            <a:r>
              <a:rPr lang="fr-CH" dirty="0" err="1"/>
              <a:t>varied</a:t>
            </a:r>
            <a:r>
              <a:rPr lang="fr-CH" dirty="0"/>
              <a:t> </a:t>
            </a:r>
            <a:r>
              <a:rPr lang="fr-CH" dirty="0" err="1"/>
              <a:t>implementations</a:t>
            </a:r>
            <a:r>
              <a:rPr lang="fr-CH" dirty="0"/>
              <a:t> of </a:t>
            </a:r>
            <a:r>
              <a:rPr lang="fr-CH" dirty="0" err="1"/>
              <a:t>fault</a:t>
            </a:r>
            <a:r>
              <a:rPr lang="fr-CH" dirty="0"/>
              <a:t> </a:t>
            </a:r>
            <a:r>
              <a:rPr lang="fr-CH" dirty="0" err="1"/>
              <a:t>generation</a:t>
            </a:r>
            <a:r>
              <a:rPr lang="fr-CH" dirty="0"/>
              <a:t> </a:t>
            </a:r>
            <a:r>
              <a:rPr lang="fr-CH" dirty="0" err="1"/>
              <a:t>across</a:t>
            </a:r>
            <a:r>
              <a:rPr lang="fr-CH" dirty="0"/>
              <a:t> CERN machines, </a:t>
            </a:r>
            <a:r>
              <a:rPr lang="fr-CH" dirty="0" err="1"/>
              <a:t>which</a:t>
            </a:r>
            <a:r>
              <a:rPr lang="fr-CH" dirty="0"/>
              <a:t> have </a:t>
            </a:r>
            <a:r>
              <a:rPr lang="fr-CH" dirty="0" err="1"/>
              <a:t>received</a:t>
            </a:r>
            <a:r>
              <a:rPr lang="fr-CH" dirty="0"/>
              <a:t> positive feedback </a:t>
            </a:r>
            <a:r>
              <a:rPr lang="fr-CH" dirty="0" err="1"/>
              <a:t>from</a:t>
            </a:r>
            <a:r>
              <a:rPr lang="fr-CH" dirty="0"/>
              <a:t> the </a:t>
            </a:r>
            <a:r>
              <a:rPr lang="fr-CH" dirty="0" err="1"/>
              <a:t>operations</a:t>
            </a:r>
            <a:r>
              <a:rPr lang="fr-CH" dirty="0"/>
              <a:t> team. </a:t>
            </a:r>
          </a:p>
          <a:p>
            <a:r>
              <a:rPr lang="fr-CH" dirty="0"/>
              <a:t>The </a:t>
            </a:r>
            <a:r>
              <a:rPr lang="fr-CH" dirty="0" err="1"/>
              <a:t>approach</a:t>
            </a:r>
            <a:r>
              <a:rPr lang="fr-CH" dirty="0"/>
              <a:t> to </a:t>
            </a:r>
            <a:r>
              <a:rPr lang="fr-CH" dirty="0" err="1"/>
              <a:t>fault</a:t>
            </a:r>
            <a:r>
              <a:rPr lang="fr-CH" dirty="0"/>
              <a:t> </a:t>
            </a:r>
            <a:r>
              <a:rPr lang="fr-CH" dirty="0" err="1"/>
              <a:t>generation</a:t>
            </a:r>
            <a:r>
              <a:rPr lang="fr-CH" dirty="0"/>
              <a:t> </a:t>
            </a:r>
            <a:r>
              <a:rPr lang="fr-CH" dirty="0" err="1"/>
              <a:t>differs</a:t>
            </a:r>
            <a:r>
              <a:rPr lang="fr-CH" dirty="0"/>
              <a:t> </a:t>
            </a:r>
            <a:r>
              <a:rPr lang="fr-CH" dirty="0" err="1"/>
              <a:t>from</a:t>
            </a:r>
            <a:r>
              <a:rPr lang="fr-CH" dirty="0"/>
              <a:t> one machine to </a:t>
            </a:r>
            <a:r>
              <a:rPr lang="fr-CH" dirty="0" err="1"/>
              <a:t>another</a:t>
            </a:r>
            <a:r>
              <a:rPr lang="fr-CH" dirty="0"/>
              <a:t>, </a:t>
            </a:r>
            <a:r>
              <a:rPr lang="fr-CH" dirty="0" err="1"/>
              <a:t>with</a:t>
            </a:r>
            <a:r>
              <a:rPr lang="fr-CH" dirty="0"/>
              <a:t> a mix of </a:t>
            </a:r>
            <a:r>
              <a:rPr lang="fr-CH" dirty="0" err="1"/>
              <a:t>manual</a:t>
            </a:r>
            <a:r>
              <a:rPr lang="fr-CH" dirty="0"/>
              <a:t> and </a:t>
            </a:r>
            <a:r>
              <a:rPr lang="fr-CH" dirty="0" err="1"/>
              <a:t>automatic</a:t>
            </a:r>
            <a:r>
              <a:rPr lang="fr-CH" dirty="0"/>
              <a:t> </a:t>
            </a:r>
            <a:r>
              <a:rPr lang="fr-CH" dirty="0" err="1"/>
              <a:t>processes</a:t>
            </a:r>
            <a:r>
              <a:rPr lang="fr-CH" dirty="0"/>
              <a:t>.</a:t>
            </a:r>
          </a:p>
          <a:p>
            <a:r>
              <a:rPr lang="fr-CH" dirty="0"/>
              <a:t>A </a:t>
            </a:r>
            <a:r>
              <a:rPr lang="fr-CH" dirty="0" err="1"/>
              <a:t>suggested</a:t>
            </a:r>
            <a:r>
              <a:rPr lang="fr-CH" dirty="0"/>
              <a:t> </a:t>
            </a:r>
            <a:r>
              <a:rPr lang="fr-CH" dirty="0" err="1"/>
              <a:t>that</a:t>
            </a:r>
            <a:r>
              <a:rPr lang="fr-CH" dirty="0"/>
              <a:t> </a:t>
            </a:r>
            <a:r>
              <a:rPr lang="fr-CH" dirty="0" err="1"/>
              <a:t>we</a:t>
            </a:r>
            <a:r>
              <a:rPr lang="fr-CH" dirty="0"/>
              <a:t> </a:t>
            </a:r>
            <a:r>
              <a:rPr lang="fr-CH" dirty="0" err="1"/>
              <a:t>introduce</a:t>
            </a:r>
            <a:r>
              <a:rPr lang="fr-CH" dirty="0"/>
              <a:t> </a:t>
            </a:r>
            <a:r>
              <a:rPr lang="fr-CH" dirty="0" err="1"/>
              <a:t>automatic</a:t>
            </a:r>
            <a:r>
              <a:rPr lang="fr-CH" dirty="0"/>
              <a:t> AFT </a:t>
            </a:r>
            <a:r>
              <a:rPr lang="fr-CH" dirty="0" err="1"/>
              <a:t>creation</a:t>
            </a:r>
            <a:r>
              <a:rPr lang="fr-CH" dirty="0"/>
              <a:t>, </a:t>
            </a:r>
            <a:r>
              <a:rPr lang="fr-CH" dirty="0" err="1"/>
              <a:t>potentially</a:t>
            </a:r>
            <a:r>
              <a:rPr lang="fr-CH" dirty="0"/>
              <a:t> </a:t>
            </a:r>
            <a:r>
              <a:rPr lang="fr-CH" dirty="0" err="1"/>
              <a:t>triggered</a:t>
            </a:r>
            <a:r>
              <a:rPr lang="fr-CH" dirty="0"/>
              <a:t> by BCT7049.</a:t>
            </a:r>
          </a:p>
          <a:p>
            <a:endParaRPr lang="fr-CH" b="1" dirty="0"/>
          </a:p>
          <a:p>
            <a:r>
              <a:rPr lang="fr-CH" b="1" dirty="0"/>
              <a:t>On the </a:t>
            </a:r>
            <a:r>
              <a:rPr lang="fr-CH" b="1" dirty="0" err="1"/>
              <a:t>side</a:t>
            </a:r>
            <a:r>
              <a:rPr lang="fr-CH" b="1" dirty="0"/>
              <a:t> of </a:t>
            </a:r>
            <a:r>
              <a:rPr lang="fr-CH" b="1" dirty="0" err="1"/>
              <a:t>automatic</a:t>
            </a:r>
            <a:r>
              <a:rPr lang="fr-CH" b="1" dirty="0"/>
              <a:t> </a:t>
            </a:r>
            <a:r>
              <a:rPr lang="fr-CH" b="1" dirty="0" err="1"/>
              <a:t>fault</a:t>
            </a:r>
            <a:r>
              <a:rPr lang="fr-CH" b="1" dirty="0"/>
              <a:t> </a:t>
            </a:r>
            <a:r>
              <a:rPr lang="fr-CH" b="1" dirty="0" err="1"/>
              <a:t>creation</a:t>
            </a:r>
            <a:r>
              <a:rPr lang="fr-CH" dirty="0"/>
              <a:t>, </a:t>
            </a:r>
            <a:r>
              <a:rPr lang="fr-CH" dirty="0" err="1"/>
              <a:t>we</a:t>
            </a:r>
            <a:r>
              <a:rPr lang="fr-CH" dirty="0"/>
              <a:t> have more </a:t>
            </a:r>
            <a:r>
              <a:rPr lang="fr-CH" dirty="0" err="1"/>
              <a:t>advanced</a:t>
            </a:r>
            <a:r>
              <a:rPr lang="fr-CH" dirty="0"/>
              <a:t> </a:t>
            </a:r>
            <a:r>
              <a:rPr lang="fr-CH" dirty="0" err="1"/>
              <a:t>implementations</a:t>
            </a:r>
            <a:r>
              <a:rPr lang="fr-CH" dirty="0"/>
              <a:t>. For </a:t>
            </a:r>
            <a:r>
              <a:rPr lang="fr-CH" b="1" dirty="0"/>
              <a:t>LN4 and PSB</a:t>
            </a:r>
            <a:r>
              <a:rPr lang="fr-CH" dirty="0"/>
              <a:t>, </a:t>
            </a:r>
            <a:r>
              <a:rPr lang="fr-CH" dirty="0" err="1"/>
              <a:t>faults</a:t>
            </a:r>
            <a:r>
              <a:rPr lang="fr-CH" dirty="0"/>
              <a:t> are </a:t>
            </a:r>
            <a:r>
              <a:rPr lang="fr-CH" dirty="0" err="1"/>
              <a:t>generated</a:t>
            </a:r>
            <a:r>
              <a:rPr lang="fr-CH" dirty="0"/>
              <a:t> </a:t>
            </a:r>
            <a:r>
              <a:rPr lang="fr-CH" dirty="0" err="1"/>
              <a:t>automatically</a:t>
            </a:r>
            <a:r>
              <a:rPr lang="fr-CH" dirty="0"/>
              <a:t> via </a:t>
            </a:r>
            <a:r>
              <a:rPr lang="fr-CH" dirty="0" err="1"/>
              <a:t>Piotr’s</a:t>
            </a:r>
            <a:r>
              <a:rPr lang="fr-CH" dirty="0"/>
              <a:t> interlock application, </a:t>
            </a:r>
            <a:r>
              <a:rPr lang="fr-CH" dirty="0" err="1"/>
              <a:t>which</a:t>
            </a:r>
            <a:r>
              <a:rPr lang="fr-CH" dirty="0"/>
              <a:t> </a:t>
            </a:r>
            <a:r>
              <a:rPr lang="fr-CH" dirty="0" err="1"/>
              <a:t>allows</a:t>
            </a:r>
            <a:r>
              <a:rPr lang="fr-CH" dirty="0"/>
              <a:t> us to </a:t>
            </a:r>
            <a:r>
              <a:rPr lang="fr-CH" dirty="0" err="1"/>
              <a:t>identify</a:t>
            </a:r>
            <a:r>
              <a:rPr lang="fr-CH" dirty="0"/>
              <a:t> the root cause of “no </a:t>
            </a:r>
            <a:r>
              <a:rPr lang="fr-CH" dirty="0" err="1"/>
              <a:t>beam</a:t>
            </a:r>
            <a:r>
              <a:rPr lang="fr-CH" dirty="0"/>
              <a:t>” situations. In </a:t>
            </a:r>
            <a:r>
              <a:rPr lang="fr-CH" b="1" dirty="0"/>
              <a:t>PSB</a:t>
            </a:r>
            <a:r>
              <a:rPr lang="fr-CH" dirty="0"/>
              <a:t>, the SIS system </a:t>
            </a:r>
            <a:r>
              <a:rPr lang="fr-CH" dirty="0" err="1"/>
              <a:t>is</a:t>
            </a:r>
            <a:r>
              <a:rPr lang="fr-CH" dirty="0"/>
              <a:t> </a:t>
            </a:r>
            <a:r>
              <a:rPr lang="fr-CH" dirty="0" err="1"/>
              <a:t>also</a:t>
            </a:r>
            <a:r>
              <a:rPr lang="fr-CH" dirty="0"/>
              <a:t> </a:t>
            </a:r>
            <a:r>
              <a:rPr lang="fr-CH" dirty="0" err="1"/>
              <a:t>used</a:t>
            </a:r>
            <a:r>
              <a:rPr lang="fr-CH" dirty="0"/>
              <a:t> to support </a:t>
            </a:r>
            <a:r>
              <a:rPr lang="fr-CH" dirty="0" err="1"/>
              <a:t>this</a:t>
            </a:r>
            <a:r>
              <a:rPr lang="fr-CH" dirty="0"/>
              <a:t> process.</a:t>
            </a:r>
          </a:p>
          <a:p>
            <a:r>
              <a:rPr lang="fr-CH" dirty="0"/>
              <a:t>For </a:t>
            </a:r>
            <a:r>
              <a:rPr lang="fr-CH" b="1" dirty="0"/>
              <a:t>PS and SPS</a:t>
            </a:r>
            <a:r>
              <a:rPr lang="fr-CH" dirty="0"/>
              <a:t>, the system </a:t>
            </a:r>
            <a:r>
              <a:rPr lang="fr-CH" dirty="0" err="1"/>
              <a:t>is</a:t>
            </a:r>
            <a:r>
              <a:rPr lang="fr-CH" dirty="0"/>
              <a:t> </a:t>
            </a:r>
            <a:r>
              <a:rPr lang="fr-CH" dirty="0" err="1"/>
              <a:t>even</a:t>
            </a:r>
            <a:r>
              <a:rPr lang="fr-CH" dirty="0"/>
              <a:t> more effective. </a:t>
            </a:r>
            <a:r>
              <a:rPr lang="fr-CH" dirty="0" err="1"/>
              <a:t>Faults</a:t>
            </a:r>
            <a:r>
              <a:rPr lang="fr-CH" dirty="0"/>
              <a:t> are </a:t>
            </a:r>
            <a:r>
              <a:rPr lang="fr-CH" dirty="0" err="1"/>
              <a:t>automatically</a:t>
            </a:r>
            <a:r>
              <a:rPr lang="fr-CH" dirty="0"/>
              <a:t> </a:t>
            </a:r>
            <a:r>
              <a:rPr lang="fr-CH" dirty="0" err="1"/>
              <a:t>generated</a:t>
            </a:r>
            <a:r>
              <a:rPr lang="fr-CH" dirty="0"/>
              <a:t> </a:t>
            </a:r>
            <a:r>
              <a:rPr lang="fr-CH" dirty="0" err="1"/>
              <a:t>using</a:t>
            </a:r>
            <a:r>
              <a:rPr lang="fr-CH" dirty="0"/>
              <a:t> SIS and/or UCAP, and the system can </a:t>
            </a:r>
            <a:r>
              <a:rPr lang="fr-CH" dirty="0" err="1"/>
              <a:t>deduce</a:t>
            </a:r>
            <a:r>
              <a:rPr lang="fr-CH" dirty="0"/>
              <a:t> </a:t>
            </a:r>
            <a:r>
              <a:rPr lang="fr-CH" dirty="0" err="1"/>
              <a:t>which</a:t>
            </a:r>
            <a:r>
              <a:rPr lang="fr-CH" dirty="0"/>
              <a:t> part of the AFT system </a:t>
            </a:r>
            <a:r>
              <a:rPr lang="fr-CH" dirty="0" err="1"/>
              <a:t>is</a:t>
            </a:r>
            <a:r>
              <a:rPr lang="fr-CH" dirty="0"/>
              <a:t> </a:t>
            </a:r>
            <a:r>
              <a:rPr lang="fr-CH" dirty="0" err="1"/>
              <a:t>responsible</a:t>
            </a:r>
            <a:r>
              <a:rPr lang="fr-CH" dirty="0"/>
              <a:t> for the </a:t>
            </a:r>
            <a:r>
              <a:rPr lang="fr-CH" dirty="0" err="1"/>
              <a:t>fault</a:t>
            </a:r>
            <a:r>
              <a:rPr lang="fr-CH" dirty="0"/>
              <a:t>.</a:t>
            </a:r>
          </a:p>
          <a:p>
            <a:r>
              <a:rPr lang="fr-CH" dirty="0"/>
              <a:t>At the </a:t>
            </a:r>
            <a:r>
              <a:rPr lang="fr-CH" b="1" dirty="0"/>
              <a:t>LHC</a:t>
            </a:r>
            <a:r>
              <a:rPr lang="fr-CH" dirty="0"/>
              <a:t>, the process </a:t>
            </a:r>
            <a:r>
              <a:rPr lang="fr-CH" dirty="0" err="1"/>
              <a:t>is</a:t>
            </a:r>
            <a:r>
              <a:rPr lang="fr-CH" dirty="0"/>
              <a:t> a bit more </a:t>
            </a:r>
            <a:r>
              <a:rPr lang="fr-CH" dirty="0" err="1"/>
              <a:t>hybrid</a:t>
            </a:r>
            <a:r>
              <a:rPr lang="fr-CH" dirty="0"/>
              <a:t>. </a:t>
            </a:r>
            <a:r>
              <a:rPr lang="fr-CH" dirty="0" err="1"/>
              <a:t>Faults</a:t>
            </a:r>
            <a:r>
              <a:rPr lang="fr-CH" dirty="0"/>
              <a:t> are </a:t>
            </a:r>
            <a:r>
              <a:rPr lang="fr-CH" dirty="0" err="1"/>
              <a:t>categorized</a:t>
            </a:r>
            <a:r>
              <a:rPr lang="fr-CH" dirty="0"/>
              <a:t> </a:t>
            </a:r>
            <a:r>
              <a:rPr lang="fr-CH" dirty="0" err="1"/>
              <a:t>manually</a:t>
            </a:r>
            <a:r>
              <a:rPr lang="fr-CH" dirty="0"/>
              <a:t> </a:t>
            </a:r>
            <a:r>
              <a:rPr lang="fr-CH" dirty="0" err="1"/>
              <a:t>through</a:t>
            </a:r>
            <a:r>
              <a:rPr lang="fr-CH" dirty="0"/>
              <a:t> post-mortem </a:t>
            </a:r>
            <a:r>
              <a:rPr lang="fr-CH" dirty="0" err="1"/>
              <a:t>analysis</a:t>
            </a:r>
            <a:r>
              <a:rPr lang="fr-CH" dirty="0"/>
              <a:t>, but </a:t>
            </a:r>
            <a:r>
              <a:rPr lang="fr-CH" dirty="0" err="1"/>
              <a:t>automatic</a:t>
            </a:r>
            <a:r>
              <a:rPr lang="fr-CH" dirty="0"/>
              <a:t> </a:t>
            </a:r>
            <a:r>
              <a:rPr lang="fr-CH" dirty="0" err="1"/>
              <a:t>fault</a:t>
            </a:r>
            <a:r>
              <a:rPr lang="fr-CH" dirty="0"/>
              <a:t> </a:t>
            </a:r>
            <a:r>
              <a:rPr lang="fr-CH" dirty="0" err="1"/>
              <a:t>creation</a:t>
            </a:r>
            <a:r>
              <a:rPr lang="fr-CH" dirty="0"/>
              <a:t> can </a:t>
            </a:r>
            <a:r>
              <a:rPr lang="fr-CH" dirty="0" err="1"/>
              <a:t>still</a:t>
            </a:r>
            <a:r>
              <a:rPr lang="fr-CH" dirty="0"/>
              <a:t> </a:t>
            </a:r>
            <a:r>
              <a:rPr lang="fr-CH" dirty="0" err="1"/>
              <a:t>be</a:t>
            </a:r>
            <a:r>
              <a:rPr lang="fr-CH" dirty="0"/>
              <a:t> </a:t>
            </a:r>
            <a:r>
              <a:rPr lang="fr-CH" dirty="0" err="1"/>
              <a:t>triggered</a:t>
            </a:r>
            <a:r>
              <a:rPr lang="fr-CH" dirty="0"/>
              <a:t> </a:t>
            </a:r>
            <a:r>
              <a:rPr lang="fr-CH" dirty="0" err="1"/>
              <a:t>when</a:t>
            </a:r>
            <a:r>
              <a:rPr lang="fr-CH" dirty="0"/>
              <a:t> issues arise </a:t>
            </a:r>
            <a:r>
              <a:rPr lang="fr-CH" dirty="0" err="1"/>
              <a:t>around</a:t>
            </a:r>
            <a:r>
              <a:rPr lang="fr-CH" dirty="0"/>
              <a:t> or </a:t>
            </a:r>
            <a:r>
              <a:rPr lang="fr-CH" dirty="0" err="1"/>
              <a:t>just</a:t>
            </a:r>
            <a:r>
              <a:rPr lang="fr-CH" dirty="0"/>
              <a:t> </a:t>
            </a:r>
            <a:r>
              <a:rPr lang="fr-CH" dirty="0" err="1"/>
              <a:t>before</a:t>
            </a:r>
            <a:r>
              <a:rPr lang="fr-CH" dirty="0"/>
              <a:t> injection.</a:t>
            </a:r>
          </a:p>
          <a:p>
            <a:r>
              <a:rPr lang="fr-CH" dirty="0" err="1"/>
              <a:t>Looking</a:t>
            </a:r>
            <a:r>
              <a:rPr lang="fr-CH" dirty="0"/>
              <a:t> </a:t>
            </a:r>
            <a:r>
              <a:rPr lang="fr-CH" dirty="0" err="1"/>
              <a:t>ahead</a:t>
            </a:r>
            <a:r>
              <a:rPr lang="fr-CH" dirty="0"/>
              <a:t>, one of the key </a:t>
            </a:r>
            <a:r>
              <a:rPr lang="fr-CH" dirty="0" err="1"/>
              <a:t>development</a:t>
            </a:r>
            <a:r>
              <a:rPr lang="fr-CH" dirty="0"/>
              <a:t> areas </a:t>
            </a:r>
            <a:r>
              <a:rPr lang="fr-CH" dirty="0" err="1"/>
              <a:t>is</a:t>
            </a:r>
            <a:r>
              <a:rPr lang="fr-CH" dirty="0"/>
              <a:t> to </a:t>
            </a:r>
            <a:r>
              <a:rPr lang="fr-CH" b="1" dirty="0" err="1"/>
              <a:t>enhance</a:t>
            </a:r>
            <a:r>
              <a:rPr lang="fr-CH" b="1" dirty="0"/>
              <a:t> the </a:t>
            </a:r>
            <a:r>
              <a:rPr lang="fr-CH" b="1" dirty="0" err="1"/>
              <a:t>automatic</a:t>
            </a:r>
            <a:r>
              <a:rPr lang="fr-CH" b="1" dirty="0"/>
              <a:t> </a:t>
            </a:r>
            <a:r>
              <a:rPr lang="fr-CH" b="1" dirty="0" err="1"/>
              <a:t>linking</a:t>
            </a:r>
            <a:r>
              <a:rPr lang="fr-CH" b="1" dirty="0"/>
              <a:t> of machine </a:t>
            </a:r>
            <a:r>
              <a:rPr lang="fr-CH" b="1" dirty="0" err="1"/>
              <a:t>faults</a:t>
            </a:r>
            <a:r>
              <a:rPr lang="fr-CH" b="1" dirty="0"/>
              <a:t> </a:t>
            </a:r>
            <a:r>
              <a:rPr lang="fr-CH" b="1" dirty="0" err="1"/>
              <a:t>using</a:t>
            </a:r>
            <a:r>
              <a:rPr lang="fr-CH" b="1" dirty="0"/>
              <a:t> UCAP </a:t>
            </a:r>
            <a:r>
              <a:rPr lang="fr-CH" b="1" dirty="0" err="1"/>
              <a:t>devices</a:t>
            </a:r>
            <a:r>
              <a:rPr lang="fr-CH" dirty="0"/>
              <a:t>.</a:t>
            </a:r>
          </a:p>
          <a:p>
            <a:endParaRPr lang="fr-CH" dirty="0"/>
          </a:p>
          <a:p>
            <a:endParaRPr lang="fr-CH" dirty="0"/>
          </a:p>
          <a:p>
            <a:endParaRPr lang="fr-FR" dirty="0"/>
          </a:p>
        </p:txBody>
      </p:sp>
    </p:spTree>
    <p:extLst>
      <p:ext uri="{BB962C8B-B14F-4D97-AF65-F5344CB8AC3E}">
        <p14:creationId xmlns:p14="http://schemas.microsoft.com/office/powerpoint/2010/main" val="10807560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EC9D61-BCD4-89EF-3CF5-40E8A2E4FB64}"/>
            </a:ext>
          </a:extLst>
        </p:cNvPr>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1C033CB8-1D30-8D7B-1D58-EBA14A8C59C0}"/>
              </a:ext>
            </a:extLst>
          </p:cNvPr>
          <p:cNvSpPr>
            <a:spLocks noGrp="1"/>
          </p:cNvSpPr>
          <p:nvPr>
            <p:ph type="body" idx="1"/>
          </p:nvPr>
        </p:nvSpPr>
        <p:spPr/>
        <p:txBody>
          <a:bodyPr/>
          <a:lstStyle/>
          <a:p>
            <a:r>
              <a:rPr lang="fr-CH" dirty="0"/>
              <a:t>One important and </a:t>
            </a:r>
            <a:r>
              <a:rPr lang="fr-CH" dirty="0" err="1"/>
              <a:t>recurring</a:t>
            </a:r>
            <a:r>
              <a:rPr lang="fr-CH" dirty="0"/>
              <a:t> topic to highlight </a:t>
            </a:r>
            <a:r>
              <a:rPr lang="fr-CH" dirty="0" err="1"/>
              <a:t>is</a:t>
            </a:r>
            <a:r>
              <a:rPr lang="fr-CH" dirty="0"/>
              <a:t> the </a:t>
            </a:r>
            <a:r>
              <a:rPr lang="fr-CH" b="1" dirty="0"/>
              <a:t>Dynamic Beam </a:t>
            </a:r>
            <a:r>
              <a:rPr lang="fr-CH" b="1" dirty="0" err="1"/>
              <a:t>Scheduling</a:t>
            </a:r>
            <a:r>
              <a:rPr lang="fr-CH" dirty="0"/>
              <a:t>.</a:t>
            </a:r>
          </a:p>
          <a:p>
            <a:r>
              <a:rPr lang="fr-CH" dirty="0" err="1"/>
              <a:t>Theidea</a:t>
            </a:r>
            <a:r>
              <a:rPr lang="fr-CH" dirty="0"/>
              <a:t> </a:t>
            </a:r>
            <a:r>
              <a:rPr lang="fr-CH" dirty="0" err="1"/>
              <a:t>is</a:t>
            </a:r>
            <a:r>
              <a:rPr lang="fr-CH" dirty="0"/>
              <a:t> to </a:t>
            </a:r>
            <a:r>
              <a:rPr lang="fr-CH" dirty="0" err="1"/>
              <a:t>automatically</a:t>
            </a:r>
            <a:r>
              <a:rPr lang="fr-CH" dirty="0"/>
              <a:t> and dynamically schedule beams. </a:t>
            </a:r>
          </a:p>
          <a:p>
            <a:r>
              <a:rPr lang="fr-CH" dirty="0" err="1"/>
              <a:t>Currently</a:t>
            </a:r>
            <a:r>
              <a:rPr lang="fr-CH" dirty="0"/>
              <a:t>, </a:t>
            </a:r>
            <a:r>
              <a:rPr lang="fr-CH" dirty="0" err="1"/>
              <a:t>manually</a:t>
            </a:r>
            <a:r>
              <a:rPr lang="fr-CH" dirty="0"/>
              <a:t> </a:t>
            </a:r>
            <a:r>
              <a:rPr lang="fr-CH" dirty="0" err="1"/>
              <a:t>editing</a:t>
            </a:r>
            <a:r>
              <a:rPr lang="fr-CH" dirty="0"/>
              <a:t> and </a:t>
            </a:r>
            <a:r>
              <a:rPr lang="fr-CH" dirty="0" err="1"/>
              <a:t>programming</a:t>
            </a:r>
            <a:r>
              <a:rPr lang="fr-CH" dirty="0"/>
              <a:t> the </a:t>
            </a:r>
            <a:r>
              <a:rPr lang="fr-CH" dirty="0" err="1"/>
              <a:t>sequence</a:t>
            </a:r>
            <a:r>
              <a:rPr lang="fr-CH" dirty="0"/>
              <a:t> </a:t>
            </a:r>
            <a:r>
              <a:rPr lang="fr-CH" dirty="0" err="1"/>
              <a:t>is</a:t>
            </a:r>
            <a:r>
              <a:rPr lang="fr-CH" dirty="0"/>
              <a:t> an </a:t>
            </a:r>
            <a:r>
              <a:rPr lang="fr-CH" dirty="0" err="1"/>
              <a:t>extremely</a:t>
            </a:r>
            <a:r>
              <a:rPr lang="fr-CH" dirty="0"/>
              <a:t> time-</a:t>
            </a:r>
            <a:r>
              <a:rPr lang="fr-CH" dirty="0" err="1"/>
              <a:t>consuming</a:t>
            </a:r>
            <a:r>
              <a:rPr lang="fr-CH" dirty="0"/>
              <a:t> </a:t>
            </a:r>
            <a:r>
              <a:rPr lang="fr-CH" dirty="0" err="1"/>
              <a:t>task</a:t>
            </a:r>
            <a:r>
              <a:rPr lang="fr-CH" dirty="0"/>
              <a:t> </a:t>
            </a:r>
            <a:r>
              <a:rPr lang="fr-CH" dirty="0" err="1"/>
              <a:t>that</a:t>
            </a:r>
            <a:r>
              <a:rPr lang="fr-CH" dirty="0"/>
              <a:t> </a:t>
            </a:r>
            <a:r>
              <a:rPr lang="fr-CH" dirty="0" err="1"/>
              <a:t>requires</a:t>
            </a:r>
            <a:r>
              <a:rPr lang="fr-CH" dirty="0"/>
              <a:t> a lot of effort </a:t>
            </a:r>
            <a:r>
              <a:rPr lang="fr-CH" dirty="0" err="1"/>
              <a:t>from</a:t>
            </a:r>
            <a:r>
              <a:rPr lang="fr-CH" dirty="0"/>
              <a:t> the team.</a:t>
            </a:r>
          </a:p>
          <a:p>
            <a:endParaRPr lang="fr-CH" dirty="0"/>
          </a:p>
          <a:p>
            <a:r>
              <a:rPr lang="fr-CH" dirty="0"/>
              <a:t>To </a:t>
            </a:r>
            <a:r>
              <a:rPr lang="fr-CH" dirty="0" err="1"/>
              <a:t>give</a:t>
            </a:r>
            <a:r>
              <a:rPr lang="fr-CH" dirty="0"/>
              <a:t> </a:t>
            </a:r>
            <a:r>
              <a:rPr lang="fr-CH" dirty="0" err="1"/>
              <a:t>you</a:t>
            </a:r>
            <a:r>
              <a:rPr lang="fr-CH" dirty="0"/>
              <a:t> an </a:t>
            </a:r>
            <a:r>
              <a:rPr lang="fr-CH" dirty="0" err="1"/>
              <a:t>idea</a:t>
            </a:r>
            <a:r>
              <a:rPr lang="fr-CH" dirty="0"/>
              <a:t> of the </a:t>
            </a:r>
            <a:r>
              <a:rPr lang="fr-CH" dirty="0" err="1"/>
              <a:t>scale</a:t>
            </a:r>
            <a:r>
              <a:rPr lang="fr-CH" dirty="0"/>
              <a:t>, in 2024 </a:t>
            </a:r>
            <a:r>
              <a:rPr lang="fr-CH" dirty="0" err="1"/>
              <a:t>alone</a:t>
            </a:r>
            <a:r>
              <a:rPr lang="fr-CH" dirty="0"/>
              <a:t>, </a:t>
            </a:r>
            <a:r>
              <a:rPr lang="fr-CH" dirty="0" err="1"/>
              <a:t>we</a:t>
            </a:r>
            <a:r>
              <a:rPr lang="fr-CH" dirty="0"/>
              <a:t> </a:t>
            </a:r>
            <a:r>
              <a:rPr lang="fr-CH" dirty="0" err="1"/>
              <a:t>modified</a:t>
            </a:r>
            <a:r>
              <a:rPr lang="fr-CH" dirty="0"/>
              <a:t> the super cycle composition </a:t>
            </a:r>
            <a:r>
              <a:rPr lang="fr-CH" b="1" dirty="0"/>
              <a:t>16,700 times</a:t>
            </a:r>
            <a:r>
              <a:rPr lang="fr-CH" dirty="0"/>
              <a:t>. </a:t>
            </a:r>
          </a:p>
          <a:p>
            <a:r>
              <a:rPr lang="fr-CH" dirty="0"/>
              <a:t>This highlights </a:t>
            </a:r>
            <a:r>
              <a:rPr lang="fr-CH" dirty="0" err="1"/>
              <a:t>just</a:t>
            </a:r>
            <a:r>
              <a:rPr lang="fr-CH" dirty="0"/>
              <a:t> how </a:t>
            </a:r>
            <a:r>
              <a:rPr lang="fr-CH" dirty="0" err="1"/>
              <a:t>demanding</a:t>
            </a:r>
            <a:r>
              <a:rPr lang="fr-CH" dirty="0"/>
              <a:t> and </a:t>
            </a:r>
            <a:r>
              <a:rPr lang="fr-CH" dirty="0" err="1"/>
              <a:t>repetitive</a:t>
            </a:r>
            <a:r>
              <a:rPr lang="fr-CH" dirty="0"/>
              <a:t> </a:t>
            </a:r>
            <a:r>
              <a:rPr lang="fr-CH" dirty="0" err="1"/>
              <a:t>this</a:t>
            </a:r>
            <a:r>
              <a:rPr lang="fr-CH" dirty="0"/>
              <a:t> </a:t>
            </a:r>
            <a:r>
              <a:rPr lang="fr-CH" dirty="0" err="1"/>
              <a:t>task</a:t>
            </a:r>
            <a:r>
              <a:rPr lang="fr-CH" dirty="0"/>
              <a:t> can </a:t>
            </a:r>
            <a:r>
              <a:rPr lang="fr-CH" dirty="0" err="1"/>
              <a:t>be</a:t>
            </a:r>
            <a:r>
              <a:rPr lang="fr-CH" dirty="0"/>
              <a:t>.</a:t>
            </a:r>
          </a:p>
          <a:p>
            <a:r>
              <a:rPr lang="fr-CH" dirty="0" err="1"/>
              <a:t>Looking</a:t>
            </a:r>
            <a:r>
              <a:rPr lang="fr-CH" dirty="0"/>
              <a:t> </a:t>
            </a:r>
            <a:r>
              <a:rPr lang="fr-CH" dirty="0" err="1"/>
              <a:t>ahead</a:t>
            </a:r>
            <a:r>
              <a:rPr lang="fr-CH" dirty="0"/>
              <a:t>, </a:t>
            </a:r>
            <a:r>
              <a:rPr lang="fr-CH" dirty="0" err="1"/>
              <a:t>it’s</a:t>
            </a:r>
            <a:r>
              <a:rPr lang="fr-CH" dirty="0"/>
              <a:t> </a:t>
            </a:r>
            <a:r>
              <a:rPr lang="fr-CH" dirty="0" err="1"/>
              <a:t>also</a:t>
            </a:r>
            <a:r>
              <a:rPr lang="fr-CH" dirty="0"/>
              <a:t> crucial to </a:t>
            </a:r>
            <a:r>
              <a:rPr lang="fr-CH" dirty="0" err="1"/>
              <a:t>involve</a:t>
            </a:r>
            <a:r>
              <a:rPr lang="fr-CH" dirty="0"/>
              <a:t> the AD team in discussions, </a:t>
            </a:r>
            <a:r>
              <a:rPr lang="fr-CH" dirty="0" err="1"/>
              <a:t>especially</a:t>
            </a:r>
            <a:r>
              <a:rPr lang="fr-CH" dirty="0"/>
              <a:t> </a:t>
            </a:r>
            <a:r>
              <a:rPr lang="fr-CH" dirty="0" err="1"/>
              <a:t>when</a:t>
            </a:r>
            <a:r>
              <a:rPr lang="fr-CH" dirty="0"/>
              <a:t> </a:t>
            </a:r>
            <a:r>
              <a:rPr lang="fr-CH" dirty="0" err="1"/>
              <a:t>dealing</a:t>
            </a:r>
            <a:r>
              <a:rPr lang="fr-CH" dirty="0"/>
              <a:t> </a:t>
            </a:r>
            <a:r>
              <a:rPr lang="fr-CH" dirty="0" err="1"/>
              <a:t>with</a:t>
            </a:r>
            <a:r>
              <a:rPr lang="fr-CH" dirty="0"/>
              <a:t> issues </a:t>
            </a:r>
            <a:r>
              <a:rPr lang="fr-CH" dirty="0" err="1"/>
              <a:t>related</a:t>
            </a:r>
            <a:r>
              <a:rPr lang="fr-CH" dirty="0"/>
              <a:t> to the AD </a:t>
            </a:r>
            <a:r>
              <a:rPr lang="fr-CH" dirty="0" err="1"/>
              <a:t>beam</a:t>
            </a:r>
            <a:r>
              <a:rPr lang="fr-CH" dirty="0"/>
              <a:t>.</a:t>
            </a:r>
          </a:p>
          <a:p>
            <a:r>
              <a:rPr lang="fr-CH" dirty="0"/>
              <a:t>Dynamic Beam </a:t>
            </a:r>
            <a:r>
              <a:rPr lang="fr-CH" dirty="0" err="1"/>
              <a:t>Scheduling</a:t>
            </a:r>
            <a:r>
              <a:rPr lang="fr-CH" dirty="0"/>
              <a:t> </a:t>
            </a:r>
            <a:r>
              <a:rPr lang="fr-CH" dirty="0" err="1"/>
              <a:t>represents</a:t>
            </a:r>
            <a:r>
              <a:rPr lang="fr-CH" dirty="0"/>
              <a:t> a </a:t>
            </a:r>
            <a:r>
              <a:rPr lang="fr-CH" dirty="0" err="1"/>
              <a:t>significant</a:t>
            </a:r>
            <a:r>
              <a:rPr lang="fr-CH" dirty="0"/>
              <a:t> </a:t>
            </a:r>
            <a:r>
              <a:rPr lang="fr-CH" dirty="0" err="1"/>
              <a:t>opportunity</a:t>
            </a:r>
            <a:r>
              <a:rPr lang="fr-CH" dirty="0"/>
              <a:t> to </a:t>
            </a:r>
            <a:r>
              <a:rPr lang="fr-CH" dirty="0" err="1"/>
              <a:t>reduce</a:t>
            </a:r>
            <a:r>
              <a:rPr lang="fr-CH" dirty="0"/>
              <a:t> </a:t>
            </a:r>
            <a:r>
              <a:rPr lang="fr-CH" dirty="0" err="1"/>
              <a:t>manual</a:t>
            </a:r>
            <a:r>
              <a:rPr lang="fr-CH" dirty="0"/>
              <a:t> </a:t>
            </a:r>
            <a:r>
              <a:rPr lang="fr-CH" dirty="0" err="1"/>
              <a:t>workload</a:t>
            </a:r>
            <a:r>
              <a:rPr lang="fr-CH" dirty="0"/>
              <a:t>, and </a:t>
            </a:r>
            <a:r>
              <a:rPr lang="fr-CH" dirty="0" err="1"/>
              <a:t>improve</a:t>
            </a:r>
            <a:r>
              <a:rPr lang="fr-CH" dirty="0"/>
              <a:t> </a:t>
            </a:r>
            <a:r>
              <a:rPr lang="fr-CH" dirty="0" err="1"/>
              <a:t>efficiency</a:t>
            </a:r>
            <a:r>
              <a:rPr lang="fr-CH" dirty="0"/>
              <a:t>.</a:t>
            </a:r>
          </a:p>
        </p:txBody>
      </p:sp>
    </p:spTree>
    <p:extLst>
      <p:ext uri="{BB962C8B-B14F-4D97-AF65-F5344CB8AC3E}">
        <p14:creationId xmlns:p14="http://schemas.microsoft.com/office/powerpoint/2010/main" val="34700320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7C9ED508-4B6D-2B42-EF3E-E592CEE82C72}"/>
              </a:ext>
            </a:extLst>
          </p:cNvPr>
          <p:cNvSpPr>
            <a:spLocks noGrp="1"/>
          </p:cNvSpPr>
          <p:nvPr>
            <p:ph type="body" idx="1"/>
          </p:nvPr>
        </p:nvSpPr>
        <p:spPr/>
        <p:txBody>
          <a:bodyPr/>
          <a:lstStyle/>
          <a:p>
            <a:r>
              <a:rPr lang="fr-CH" dirty="0"/>
              <a:t>First, </a:t>
            </a:r>
            <a:r>
              <a:rPr lang="fr-CH" b="1" dirty="0" err="1"/>
              <a:t>improving</a:t>
            </a:r>
            <a:r>
              <a:rPr lang="fr-CH" b="1" dirty="0"/>
              <a:t> </a:t>
            </a:r>
            <a:r>
              <a:rPr lang="fr-CH" b="1" dirty="0" err="1"/>
              <a:t>knowledge</a:t>
            </a:r>
            <a:r>
              <a:rPr lang="fr-CH" b="1" dirty="0"/>
              <a:t> </a:t>
            </a:r>
            <a:r>
              <a:rPr lang="fr-CH" b="1" dirty="0" err="1"/>
              <a:t>transfer</a:t>
            </a:r>
            <a:r>
              <a:rPr lang="fr-CH" dirty="0"/>
              <a:t> </a:t>
            </a:r>
            <a:r>
              <a:rPr lang="fr-CH" dirty="0" err="1"/>
              <a:t>is</a:t>
            </a:r>
            <a:r>
              <a:rPr lang="fr-CH" dirty="0"/>
              <a:t> essential. </a:t>
            </a:r>
          </a:p>
          <a:p>
            <a:r>
              <a:rPr lang="fr-CH" dirty="0" err="1"/>
              <a:t>It’s</a:t>
            </a:r>
            <a:r>
              <a:rPr lang="fr-CH" dirty="0"/>
              <a:t> important </a:t>
            </a:r>
            <a:r>
              <a:rPr lang="fr-CH" dirty="0" err="1"/>
              <a:t>that</a:t>
            </a:r>
            <a:r>
              <a:rPr lang="fr-CH" dirty="0"/>
              <a:t> </a:t>
            </a:r>
            <a:r>
              <a:rPr lang="fr-CH" dirty="0" err="1"/>
              <a:t>we</a:t>
            </a:r>
            <a:r>
              <a:rPr lang="fr-CH" dirty="0"/>
              <a:t> all </a:t>
            </a:r>
            <a:r>
              <a:rPr lang="fr-CH" dirty="0" err="1"/>
              <a:t>understand</a:t>
            </a:r>
            <a:r>
              <a:rPr lang="fr-CH" dirty="0"/>
              <a:t> how the </a:t>
            </a:r>
            <a:r>
              <a:rPr lang="fr-CH" dirty="0" err="1"/>
              <a:t>optimizers</a:t>
            </a:r>
            <a:r>
              <a:rPr lang="fr-CH" dirty="0"/>
              <a:t> </a:t>
            </a:r>
            <a:r>
              <a:rPr lang="fr-CH" dirty="0" err="1"/>
              <a:t>work</a:t>
            </a:r>
            <a:r>
              <a:rPr lang="fr-CH" dirty="0"/>
              <a:t> and, more </a:t>
            </a:r>
            <a:r>
              <a:rPr lang="fr-CH" dirty="0" err="1"/>
              <a:t>importantly</a:t>
            </a:r>
            <a:r>
              <a:rPr lang="fr-CH" dirty="0"/>
              <a:t>, how to </a:t>
            </a:r>
            <a:r>
              <a:rPr lang="fr-CH" dirty="0" err="1"/>
              <a:t>react</a:t>
            </a:r>
            <a:r>
              <a:rPr lang="fr-CH" dirty="0"/>
              <a:t> </a:t>
            </a:r>
            <a:r>
              <a:rPr lang="fr-CH" dirty="0" err="1"/>
              <a:t>when</a:t>
            </a:r>
            <a:r>
              <a:rPr lang="fr-CH" dirty="0"/>
              <a:t> issues arise. </a:t>
            </a:r>
          </a:p>
          <a:p>
            <a:endParaRPr lang="fr-CH" dirty="0"/>
          </a:p>
          <a:p>
            <a:r>
              <a:rPr lang="fr-CH" b="1" dirty="0" err="1"/>
              <a:t>Secondly</a:t>
            </a:r>
            <a:r>
              <a:rPr lang="fr-CH" dirty="0"/>
              <a:t>, </a:t>
            </a:r>
            <a:r>
              <a:rPr lang="fr-CH" dirty="0" err="1"/>
              <a:t>it’s</a:t>
            </a:r>
            <a:r>
              <a:rPr lang="fr-CH" dirty="0"/>
              <a:t> important to </a:t>
            </a:r>
            <a:r>
              <a:rPr lang="fr-CH" dirty="0" err="1"/>
              <a:t>remember</a:t>
            </a:r>
            <a:r>
              <a:rPr lang="fr-CH" dirty="0"/>
              <a:t> </a:t>
            </a:r>
            <a:r>
              <a:rPr lang="fr-CH" dirty="0" err="1"/>
              <a:t>that</a:t>
            </a:r>
            <a:r>
              <a:rPr lang="fr-CH" dirty="0"/>
              <a:t> </a:t>
            </a:r>
            <a:r>
              <a:rPr lang="fr-CH" b="1" dirty="0"/>
              <a:t>automation </a:t>
            </a:r>
            <a:r>
              <a:rPr lang="fr-CH" b="1" dirty="0" err="1"/>
              <a:t>is</a:t>
            </a:r>
            <a:r>
              <a:rPr lang="fr-CH" b="1" dirty="0"/>
              <a:t> not about </a:t>
            </a:r>
            <a:r>
              <a:rPr lang="fr-CH" b="1" dirty="0" err="1"/>
              <a:t>replacing</a:t>
            </a:r>
            <a:r>
              <a:rPr lang="fr-CH" b="1" dirty="0"/>
              <a:t> </a:t>
            </a:r>
            <a:r>
              <a:rPr lang="fr-CH" b="1" dirty="0" err="1"/>
              <a:t>human</a:t>
            </a:r>
            <a:r>
              <a:rPr lang="fr-CH" b="1" dirty="0"/>
              <a:t> </a:t>
            </a:r>
            <a:r>
              <a:rPr lang="fr-CH" b="1" dirty="0" err="1"/>
              <a:t>operators</a:t>
            </a:r>
            <a:r>
              <a:rPr lang="fr-CH" dirty="0"/>
              <a:t>. </a:t>
            </a:r>
            <a:r>
              <a:rPr lang="fr-CH" dirty="0" err="1"/>
              <a:t>Instead</a:t>
            </a:r>
            <a:r>
              <a:rPr lang="fr-CH" dirty="0"/>
              <a:t>, </a:t>
            </a:r>
            <a:r>
              <a:rPr lang="fr-CH" dirty="0" err="1"/>
              <a:t>it’s</a:t>
            </a:r>
            <a:r>
              <a:rPr lang="fr-CH" dirty="0"/>
              <a:t> about </a:t>
            </a:r>
            <a:r>
              <a:rPr lang="fr-CH" dirty="0" err="1"/>
              <a:t>enhancing</a:t>
            </a:r>
            <a:r>
              <a:rPr lang="fr-CH" dirty="0"/>
              <a:t> </a:t>
            </a:r>
            <a:r>
              <a:rPr lang="fr-CH" dirty="0" err="1"/>
              <a:t>their</a:t>
            </a:r>
            <a:r>
              <a:rPr lang="fr-CH" dirty="0"/>
              <a:t> </a:t>
            </a:r>
            <a:r>
              <a:rPr lang="fr-CH" dirty="0" err="1"/>
              <a:t>ability</a:t>
            </a:r>
            <a:r>
              <a:rPr lang="fr-CH" dirty="0"/>
              <a:t> to focus on </a:t>
            </a:r>
            <a:r>
              <a:rPr lang="fr-CH" dirty="0" err="1"/>
              <a:t>higher</a:t>
            </a:r>
            <a:r>
              <a:rPr lang="fr-CH" dirty="0"/>
              <a:t>-value </a:t>
            </a:r>
            <a:r>
              <a:rPr lang="fr-CH" dirty="0" err="1"/>
              <a:t>tasks</a:t>
            </a:r>
            <a:r>
              <a:rPr lang="fr-CH" dirty="0"/>
              <a:t>.</a:t>
            </a:r>
          </a:p>
          <a:p>
            <a:r>
              <a:rPr lang="fr-CH" dirty="0" err="1"/>
              <a:t>Operators</a:t>
            </a:r>
            <a:r>
              <a:rPr lang="fr-CH" dirty="0"/>
              <a:t> </a:t>
            </a:r>
            <a:r>
              <a:rPr lang="fr-CH" dirty="0" err="1"/>
              <a:t>should</a:t>
            </a:r>
            <a:r>
              <a:rPr lang="fr-CH" dirty="0"/>
              <a:t> </a:t>
            </a:r>
            <a:r>
              <a:rPr lang="fr-CH" dirty="0" err="1"/>
              <a:t>remain</a:t>
            </a:r>
            <a:r>
              <a:rPr lang="fr-CH" dirty="0"/>
              <a:t> in control, </a:t>
            </a:r>
            <a:r>
              <a:rPr lang="fr-CH" dirty="0" err="1"/>
              <a:t>which</a:t>
            </a:r>
            <a:r>
              <a:rPr lang="fr-CH" dirty="0"/>
              <a:t> </a:t>
            </a:r>
            <a:r>
              <a:rPr lang="fr-CH" dirty="0" err="1"/>
              <a:t>is</a:t>
            </a:r>
            <a:r>
              <a:rPr lang="fr-CH" dirty="0"/>
              <a:t> </a:t>
            </a:r>
            <a:r>
              <a:rPr lang="fr-CH" dirty="0" err="1"/>
              <a:t>why</a:t>
            </a:r>
            <a:r>
              <a:rPr lang="fr-CH" dirty="0"/>
              <a:t> </a:t>
            </a:r>
            <a:r>
              <a:rPr lang="fr-CH" dirty="0" err="1"/>
              <a:t>it’s</a:t>
            </a:r>
            <a:r>
              <a:rPr lang="fr-CH" dirty="0"/>
              <a:t> </a:t>
            </a:r>
            <a:r>
              <a:rPr lang="fr-CH" dirty="0" err="1"/>
              <a:t>critical</a:t>
            </a:r>
            <a:r>
              <a:rPr lang="fr-CH" dirty="0"/>
              <a:t> to </a:t>
            </a:r>
            <a:r>
              <a:rPr lang="fr-CH" dirty="0" err="1"/>
              <a:t>ensure</a:t>
            </a:r>
            <a:r>
              <a:rPr lang="fr-CH" dirty="0"/>
              <a:t> </a:t>
            </a:r>
            <a:r>
              <a:rPr lang="fr-CH" dirty="0" err="1"/>
              <a:t>that</a:t>
            </a:r>
            <a:r>
              <a:rPr lang="fr-CH" dirty="0"/>
              <a:t>, if automation fails, </a:t>
            </a:r>
            <a:r>
              <a:rPr lang="fr-CH" dirty="0" err="1"/>
              <a:t>there’s</a:t>
            </a:r>
            <a:r>
              <a:rPr lang="fr-CH" dirty="0"/>
              <a:t> </a:t>
            </a:r>
            <a:r>
              <a:rPr lang="fr-CH" dirty="0" err="1"/>
              <a:t>always</a:t>
            </a:r>
            <a:r>
              <a:rPr lang="fr-CH" dirty="0"/>
              <a:t> an option to </a:t>
            </a:r>
            <a:r>
              <a:rPr lang="fr-CH" dirty="0" err="1"/>
              <a:t>take</a:t>
            </a:r>
            <a:r>
              <a:rPr lang="fr-CH" dirty="0"/>
              <a:t> alternative </a:t>
            </a:r>
            <a:r>
              <a:rPr lang="fr-CH" dirty="0" err="1"/>
              <a:t>manual</a:t>
            </a:r>
            <a:r>
              <a:rPr lang="fr-CH" dirty="0"/>
              <a:t> action. </a:t>
            </a:r>
            <a:r>
              <a:rPr lang="fr-CH" b="1" dirty="0" err="1"/>
              <a:t>Maintaining</a:t>
            </a:r>
            <a:r>
              <a:rPr lang="fr-CH" b="1" dirty="0"/>
              <a:t> control </a:t>
            </a:r>
            <a:r>
              <a:rPr lang="fr-CH" b="1" dirty="0" err="1"/>
              <a:t>is</a:t>
            </a:r>
            <a:r>
              <a:rPr lang="fr-CH" b="1" dirty="0"/>
              <a:t> key.</a:t>
            </a:r>
          </a:p>
          <a:p>
            <a:endParaRPr lang="fr-CH" dirty="0"/>
          </a:p>
          <a:p>
            <a:r>
              <a:rPr lang="fr-CH" dirty="0" err="1"/>
              <a:t>Another</a:t>
            </a:r>
            <a:r>
              <a:rPr lang="fr-CH" dirty="0"/>
              <a:t> important point </a:t>
            </a:r>
            <a:r>
              <a:rPr lang="fr-CH" dirty="0" err="1"/>
              <a:t>is</a:t>
            </a:r>
            <a:r>
              <a:rPr lang="fr-CH" dirty="0"/>
              <a:t> </a:t>
            </a:r>
            <a:r>
              <a:rPr lang="fr-CH" b="1" dirty="0"/>
              <a:t>monitoring</a:t>
            </a:r>
            <a:r>
              <a:rPr lang="fr-CH" dirty="0"/>
              <a:t>. </a:t>
            </a:r>
            <a:r>
              <a:rPr lang="fr-CH" dirty="0" err="1"/>
              <a:t>Whether</a:t>
            </a:r>
            <a:r>
              <a:rPr lang="fr-CH" dirty="0"/>
              <a:t> </a:t>
            </a:r>
            <a:r>
              <a:rPr lang="fr-CH" dirty="0" err="1"/>
              <a:t>it’s</a:t>
            </a:r>
            <a:r>
              <a:rPr lang="fr-CH" dirty="0"/>
              <a:t> </a:t>
            </a:r>
            <a:r>
              <a:rPr lang="fr-CH" dirty="0" err="1"/>
              <a:t>optimizers</a:t>
            </a:r>
            <a:r>
              <a:rPr lang="fr-CH" dirty="0"/>
              <a:t>, </a:t>
            </a:r>
            <a:r>
              <a:rPr lang="fr-CH" dirty="0" err="1"/>
              <a:t>autopilots</a:t>
            </a:r>
            <a:r>
              <a:rPr lang="fr-CH" dirty="0"/>
              <a:t>, or automation in </a:t>
            </a:r>
            <a:r>
              <a:rPr lang="fr-CH" dirty="0" err="1"/>
              <a:t>general</a:t>
            </a:r>
            <a:r>
              <a:rPr lang="fr-CH" dirty="0"/>
              <a:t>, effective monitoring </a:t>
            </a:r>
            <a:r>
              <a:rPr lang="fr-CH" dirty="0" err="1"/>
              <a:t>is</a:t>
            </a:r>
            <a:r>
              <a:rPr lang="fr-CH" dirty="0"/>
              <a:t> essential to </a:t>
            </a:r>
            <a:r>
              <a:rPr lang="fr-CH" dirty="0" err="1"/>
              <a:t>maintain</a:t>
            </a:r>
            <a:r>
              <a:rPr lang="fr-CH" dirty="0"/>
              <a:t> system </a:t>
            </a:r>
            <a:r>
              <a:rPr lang="fr-CH" dirty="0" err="1"/>
              <a:t>reliability</a:t>
            </a:r>
            <a:r>
              <a:rPr lang="fr-CH" dirty="0"/>
              <a:t>. </a:t>
            </a:r>
          </a:p>
          <a:p>
            <a:r>
              <a:rPr lang="fr-CH" dirty="0" err="1"/>
              <a:t>There’s</a:t>
            </a:r>
            <a:r>
              <a:rPr lang="fr-CH" dirty="0"/>
              <a:t> a </a:t>
            </a:r>
            <a:r>
              <a:rPr lang="fr-CH" dirty="0" err="1"/>
              <a:t>clear</a:t>
            </a:r>
            <a:r>
              <a:rPr lang="fr-CH" dirty="0"/>
              <a:t> </a:t>
            </a:r>
            <a:r>
              <a:rPr lang="fr-CH" dirty="0" err="1"/>
              <a:t>opportunity</a:t>
            </a:r>
            <a:r>
              <a:rPr lang="fr-CH" dirty="0"/>
              <a:t> to </a:t>
            </a:r>
            <a:r>
              <a:rPr lang="fr-CH" b="1" dirty="0" err="1"/>
              <a:t>improve</a:t>
            </a:r>
            <a:r>
              <a:rPr lang="fr-CH" b="1" dirty="0"/>
              <a:t> monitoring </a:t>
            </a:r>
            <a:r>
              <a:rPr lang="fr-CH" b="1" dirty="0" err="1"/>
              <a:t>across</a:t>
            </a:r>
            <a:r>
              <a:rPr lang="fr-CH" b="1" dirty="0"/>
              <a:t> all machines</a:t>
            </a:r>
            <a:r>
              <a:rPr lang="fr-CH" dirty="0"/>
              <a:t> to </a:t>
            </a:r>
            <a:r>
              <a:rPr lang="fr-CH" dirty="0" err="1"/>
              <a:t>ensure</a:t>
            </a:r>
            <a:r>
              <a:rPr lang="fr-CH" dirty="0"/>
              <a:t> </a:t>
            </a:r>
            <a:r>
              <a:rPr lang="fr-CH" dirty="0" err="1"/>
              <a:t>problems</a:t>
            </a:r>
            <a:r>
              <a:rPr lang="fr-CH" dirty="0"/>
              <a:t> are </a:t>
            </a:r>
            <a:r>
              <a:rPr lang="fr-CH" dirty="0" err="1"/>
              <a:t>detected</a:t>
            </a:r>
            <a:r>
              <a:rPr lang="fr-CH" dirty="0"/>
              <a:t> and </a:t>
            </a:r>
            <a:r>
              <a:rPr lang="fr-CH" dirty="0" err="1"/>
              <a:t>addressed</a:t>
            </a:r>
            <a:r>
              <a:rPr lang="fr-CH" dirty="0"/>
              <a:t>.</a:t>
            </a:r>
          </a:p>
          <a:p>
            <a:endParaRPr lang="fr-CH" dirty="0"/>
          </a:p>
          <a:p>
            <a:r>
              <a:rPr lang="fr-CH" dirty="0" err="1"/>
              <a:t>Finally</a:t>
            </a:r>
            <a:r>
              <a:rPr lang="fr-CH" dirty="0"/>
              <a:t>, one of the </a:t>
            </a:r>
            <a:r>
              <a:rPr lang="fr-CH" dirty="0" err="1"/>
              <a:t>next</a:t>
            </a:r>
            <a:r>
              <a:rPr lang="fr-CH" dirty="0"/>
              <a:t> big </a:t>
            </a:r>
            <a:r>
              <a:rPr lang="fr-CH" dirty="0" err="1"/>
              <a:t>steps</a:t>
            </a:r>
            <a:r>
              <a:rPr lang="fr-CH" dirty="0"/>
              <a:t> for automation </a:t>
            </a:r>
            <a:r>
              <a:rPr lang="fr-CH" dirty="0" err="1"/>
              <a:t>is</a:t>
            </a:r>
            <a:r>
              <a:rPr lang="fr-CH" dirty="0"/>
              <a:t> in </a:t>
            </a:r>
            <a:r>
              <a:rPr lang="fr-CH" b="1" dirty="0" err="1"/>
              <a:t>beam</a:t>
            </a:r>
            <a:r>
              <a:rPr lang="fr-CH" b="1" dirty="0"/>
              <a:t> </a:t>
            </a:r>
            <a:r>
              <a:rPr lang="fr-CH" b="1" dirty="0" err="1"/>
              <a:t>scheduling</a:t>
            </a:r>
            <a:r>
              <a:rPr lang="fr-CH" dirty="0"/>
              <a:t>. This </a:t>
            </a:r>
            <a:r>
              <a:rPr lang="fr-CH" dirty="0" err="1"/>
              <a:t>is</a:t>
            </a:r>
            <a:r>
              <a:rPr lang="fr-CH" dirty="0"/>
              <a:t> a </a:t>
            </a:r>
            <a:r>
              <a:rPr lang="fr-CH" dirty="0" err="1"/>
              <a:t>common</a:t>
            </a:r>
            <a:r>
              <a:rPr lang="fr-CH" dirty="0"/>
              <a:t> challenge </a:t>
            </a:r>
            <a:r>
              <a:rPr lang="fr-CH" dirty="0" err="1"/>
              <a:t>across</a:t>
            </a:r>
            <a:r>
              <a:rPr lang="fr-CH" dirty="0"/>
              <a:t> </a:t>
            </a:r>
            <a:r>
              <a:rPr lang="fr-CH" dirty="0" err="1"/>
              <a:t>several</a:t>
            </a:r>
            <a:r>
              <a:rPr lang="fr-CH" dirty="0"/>
              <a:t> machines, and </a:t>
            </a:r>
            <a:r>
              <a:rPr lang="fr-CH" dirty="0" err="1"/>
              <a:t>we</a:t>
            </a:r>
            <a:r>
              <a:rPr lang="fr-CH" dirty="0"/>
              <a:t> </a:t>
            </a:r>
            <a:r>
              <a:rPr lang="fr-CH" dirty="0" err="1"/>
              <a:t>believe</a:t>
            </a:r>
            <a:r>
              <a:rPr lang="fr-CH" dirty="0"/>
              <a:t> automation </a:t>
            </a:r>
            <a:r>
              <a:rPr lang="fr-CH" dirty="0" err="1"/>
              <a:t>could</a:t>
            </a:r>
            <a:r>
              <a:rPr lang="fr-CH" dirty="0"/>
              <a:t> </a:t>
            </a:r>
            <a:r>
              <a:rPr lang="fr-CH" dirty="0" err="1"/>
              <a:t>make</a:t>
            </a:r>
            <a:r>
              <a:rPr lang="fr-CH" dirty="0"/>
              <a:t> a big </a:t>
            </a:r>
            <a:r>
              <a:rPr lang="fr-CH" dirty="0" err="1"/>
              <a:t>difference</a:t>
            </a:r>
            <a:r>
              <a:rPr lang="fr-CH" dirty="0"/>
              <a:t> </a:t>
            </a:r>
            <a:r>
              <a:rPr lang="fr-CH" dirty="0" err="1"/>
              <a:t>here</a:t>
            </a:r>
            <a:r>
              <a:rPr lang="fr-CH" dirty="0"/>
              <a:t>.</a:t>
            </a:r>
          </a:p>
          <a:p>
            <a:endParaRPr lang="fr-CH" dirty="0"/>
          </a:p>
          <a:p>
            <a:endParaRPr lang="fr-F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3FE58F-A855-67E8-446A-DE963D6C7639}"/>
            </a:ext>
          </a:extLst>
        </p:cNvPr>
        <p:cNvGrpSpPr/>
        <p:nvPr/>
      </p:nvGrpSpPr>
      <p:grpSpPr>
        <a:xfrm>
          <a:off x="0" y="0"/>
          <a:ext cx="0" cy="0"/>
          <a:chOff x="0" y="0"/>
          <a:chExt cx="0" cy="0"/>
        </a:xfrm>
      </p:grpSpPr>
    </p:spTree>
    <p:extLst>
      <p:ext uri="{BB962C8B-B14F-4D97-AF65-F5344CB8AC3E}">
        <p14:creationId xmlns:p14="http://schemas.microsoft.com/office/powerpoint/2010/main" val="1174636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3A993-52CF-F72E-BDBD-349C42D10FC3}"/>
            </a:ext>
          </a:extLst>
        </p:cNvPr>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44E8BA51-EBC7-D992-B1AA-73759D94E5D1}"/>
              </a:ext>
            </a:extLst>
          </p:cNvPr>
          <p:cNvSpPr>
            <a:spLocks noGrp="1"/>
          </p:cNvSpPr>
          <p:nvPr>
            <p:ph type="body" idx="1"/>
          </p:nvPr>
        </p:nvSpPr>
        <p:spPr/>
        <p:txBody>
          <a:bodyPr/>
          <a:lstStyle/>
          <a:p>
            <a:r>
              <a:rPr lang="fr-CH" dirty="0"/>
              <a:t>The main </a:t>
            </a:r>
            <a:r>
              <a:rPr lang="fr-CH" dirty="0" err="1"/>
              <a:t>task</a:t>
            </a:r>
            <a:r>
              <a:rPr lang="fr-CH" dirty="0"/>
              <a:t> of </a:t>
            </a:r>
            <a:r>
              <a:rPr lang="fr-CH" dirty="0" err="1"/>
              <a:t>operations</a:t>
            </a:r>
            <a:r>
              <a:rPr lang="fr-CH" dirty="0"/>
              <a:t> </a:t>
            </a:r>
            <a:r>
              <a:rPr lang="fr-CH" dirty="0" err="1"/>
              <a:t>is</a:t>
            </a:r>
            <a:r>
              <a:rPr lang="fr-CH" dirty="0"/>
              <a:t> to run the machines in </a:t>
            </a:r>
            <a:r>
              <a:rPr lang="fr-CH" dirty="0" err="1"/>
              <a:t>CERN's</a:t>
            </a:r>
            <a:r>
              <a:rPr lang="fr-CH" dirty="0"/>
              <a:t> </a:t>
            </a:r>
            <a:r>
              <a:rPr lang="fr-CH" dirty="0" err="1"/>
              <a:t>accelerator</a:t>
            </a:r>
            <a:r>
              <a:rPr lang="fr-CH" dirty="0"/>
              <a:t> </a:t>
            </a:r>
            <a:r>
              <a:rPr lang="fr-CH" dirty="0" err="1"/>
              <a:t>complex</a:t>
            </a:r>
            <a:r>
              <a:rPr lang="fr-CH" dirty="0"/>
              <a:t>. </a:t>
            </a:r>
            <a:r>
              <a:rPr lang="fr-CH" dirty="0" err="1"/>
              <a:t>Among</a:t>
            </a:r>
            <a:r>
              <a:rPr lang="fr-CH" dirty="0"/>
              <a:t> </a:t>
            </a:r>
            <a:r>
              <a:rPr lang="fr-CH" dirty="0" err="1"/>
              <a:t>these</a:t>
            </a:r>
            <a:r>
              <a:rPr lang="fr-CH" dirty="0"/>
              <a:t> </a:t>
            </a:r>
            <a:r>
              <a:rPr lang="fr-CH" dirty="0" err="1"/>
              <a:t>tasks</a:t>
            </a:r>
            <a:r>
              <a:rPr lang="fr-CH" dirty="0"/>
              <a:t>, </a:t>
            </a:r>
            <a:r>
              <a:rPr lang="fr-CH" dirty="0" err="1"/>
              <a:t>we</a:t>
            </a:r>
            <a:r>
              <a:rPr lang="fr-CH" dirty="0"/>
              <a:t> </a:t>
            </a:r>
            <a:r>
              <a:rPr lang="fr-CH" dirty="0" err="1"/>
              <a:t>find</a:t>
            </a:r>
            <a:r>
              <a:rPr lang="fr-CH" dirty="0"/>
              <a:t> </a:t>
            </a:r>
            <a:r>
              <a:rPr lang="fr-CH" dirty="0" err="1"/>
              <a:t>many</a:t>
            </a:r>
            <a:r>
              <a:rPr lang="fr-CH" dirty="0"/>
              <a:t> </a:t>
            </a:r>
            <a:r>
              <a:rPr lang="fr-CH" dirty="0" err="1"/>
              <a:t>common</a:t>
            </a:r>
            <a:r>
              <a:rPr lang="fr-CH" dirty="0"/>
              <a:t> to </a:t>
            </a:r>
            <a:r>
              <a:rPr lang="fr-CH" dirty="0" err="1"/>
              <a:t>accelerators</a:t>
            </a:r>
            <a:r>
              <a:rPr lang="fr-CH" dirty="0"/>
              <a:t>, </a:t>
            </a:r>
            <a:r>
              <a:rPr lang="fr-CH" dirty="0" err="1"/>
              <a:t>including</a:t>
            </a:r>
            <a:r>
              <a:rPr lang="fr-CH" dirty="0"/>
              <a:t> </a:t>
            </a:r>
            <a:r>
              <a:rPr lang="fr-CH" dirty="0" err="1"/>
              <a:t>beam</a:t>
            </a:r>
            <a:r>
              <a:rPr lang="fr-CH" dirty="0"/>
              <a:t> </a:t>
            </a:r>
            <a:r>
              <a:rPr lang="fr-CH" dirty="0" err="1"/>
              <a:t>programming</a:t>
            </a:r>
            <a:r>
              <a:rPr lang="fr-CH" dirty="0"/>
              <a:t> in the SC, </a:t>
            </a:r>
            <a:r>
              <a:rPr lang="fr-CH" dirty="0" err="1"/>
              <a:t>managing</a:t>
            </a:r>
            <a:r>
              <a:rPr lang="fr-CH" dirty="0"/>
              <a:t> </a:t>
            </a:r>
            <a:r>
              <a:rPr lang="fr-CH" dirty="0" err="1"/>
              <a:t>access</a:t>
            </a:r>
            <a:r>
              <a:rPr lang="fr-CH" dirty="0"/>
              <a:t> and </a:t>
            </a:r>
            <a:r>
              <a:rPr lang="fr-CH" dirty="0" err="1"/>
              <a:t>safety</a:t>
            </a:r>
            <a:r>
              <a:rPr lang="fr-CH" dirty="0"/>
              <a:t>, </a:t>
            </a:r>
            <a:r>
              <a:rPr lang="fr-CH" dirty="0" err="1"/>
              <a:t>beam</a:t>
            </a:r>
            <a:r>
              <a:rPr lang="fr-CH" dirty="0"/>
              <a:t> </a:t>
            </a:r>
            <a:r>
              <a:rPr lang="fr-CH" dirty="0" err="1"/>
              <a:t>parameterization</a:t>
            </a:r>
            <a:r>
              <a:rPr lang="fr-CH" dirty="0"/>
              <a:t> and monitoring, </a:t>
            </a:r>
            <a:r>
              <a:rPr lang="fr-CH" dirty="0" err="1"/>
              <a:t>steering</a:t>
            </a:r>
            <a:r>
              <a:rPr lang="fr-CH" dirty="0"/>
              <a:t>, sharing, </a:t>
            </a:r>
            <a:r>
              <a:rPr lang="fr-CH" dirty="0" err="1"/>
              <a:t>splitting</a:t>
            </a:r>
            <a:r>
              <a:rPr lang="fr-CH" dirty="0"/>
              <a:t>, </a:t>
            </a:r>
            <a:r>
              <a:rPr lang="fr-CH" dirty="0" err="1"/>
              <a:t>symmetry</a:t>
            </a:r>
            <a:r>
              <a:rPr lang="fr-CH" dirty="0"/>
              <a:t>, and all aspects </a:t>
            </a:r>
            <a:r>
              <a:rPr lang="fr-CH" dirty="0" err="1"/>
              <a:t>related</a:t>
            </a:r>
            <a:r>
              <a:rPr lang="fr-CH" dirty="0"/>
              <a:t> to </a:t>
            </a:r>
            <a:r>
              <a:rPr lang="fr-CH" dirty="0" err="1"/>
              <a:t>beam</a:t>
            </a:r>
            <a:r>
              <a:rPr lang="fr-CH" dirty="0"/>
              <a:t> </a:t>
            </a:r>
            <a:r>
              <a:rPr lang="fr-CH" dirty="0" err="1"/>
              <a:t>measurements</a:t>
            </a:r>
            <a:r>
              <a:rPr lang="fr-CH" dirty="0"/>
              <a:t> for the </a:t>
            </a:r>
            <a:r>
              <a:rPr lang="fr-CH" dirty="0" err="1"/>
              <a:t>various</a:t>
            </a:r>
            <a:r>
              <a:rPr lang="fr-CH" dirty="0"/>
              <a:t> beams.</a:t>
            </a:r>
            <a:endParaRPr lang="fr-FR" dirty="0"/>
          </a:p>
        </p:txBody>
      </p:sp>
    </p:spTree>
    <p:extLst>
      <p:ext uri="{BB962C8B-B14F-4D97-AF65-F5344CB8AC3E}">
        <p14:creationId xmlns:p14="http://schemas.microsoft.com/office/powerpoint/2010/main" val="3666995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EBC3A-C0CB-6AD3-4C60-768BA227C262}"/>
            </a:ext>
          </a:extLst>
        </p:cNvPr>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AC326263-C591-0865-A778-A523BE34D745}"/>
              </a:ext>
            </a:extLst>
          </p:cNvPr>
          <p:cNvSpPr>
            <a:spLocks noGrp="1"/>
          </p:cNvSpPr>
          <p:nvPr>
            <p:ph type="body" idx="1"/>
          </p:nvPr>
        </p:nvSpPr>
        <p:spPr/>
        <p:txBody>
          <a:bodyPr/>
          <a:lstStyle/>
          <a:p>
            <a:endParaRPr lang="fr-CH" dirty="0"/>
          </a:p>
          <a:p>
            <a:r>
              <a:rPr lang="fr-CH" dirty="0"/>
              <a:t>All </a:t>
            </a:r>
            <a:r>
              <a:rPr lang="fr-CH" dirty="0" err="1"/>
              <a:t>these</a:t>
            </a:r>
            <a:r>
              <a:rPr lang="fr-CH" dirty="0"/>
              <a:t> </a:t>
            </a:r>
            <a:r>
              <a:rPr lang="fr-CH" dirty="0" err="1"/>
              <a:t>tasks</a:t>
            </a:r>
            <a:r>
              <a:rPr lang="fr-CH" dirty="0"/>
              <a:t> </a:t>
            </a:r>
            <a:r>
              <a:rPr lang="fr-CH" dirty="0" err="1"/>
              <a:t>were</a:t>
            </a:r>
            <a:r>
              <a:rPr lang="fr-CH" dirty="0"/>
              <a:t> </a:t>
            </a:r>
            <a:r>
              <a:rPr lang="fr-CH" dirty="0" err="1"/>
              <a:t>discussed</a:t>
            </a:r>
            <a:r>
              <a:rPr lang="fr-CH" dirty="0"/>
              <a:t> </a:t>
            </a:r>
            <a:r>
              <a:rPr lang="fr-CH" dirty="0" err="1"/>
              <a:t>during</a:t>
            </a:r>
            <a:r>
              <a:rPr lang="fr-CH" dirty="0"/>
              <a:t> the ETT </a:t>
            </a:r>
            <a:r>
              <a:rPr lang="fr-CH" dirty="0" err="1"/>
              <a:t>two</a:t>
            </a:r>
            <a:r>
              <a:rPr lang="fr-CH" dirty="0"/>
              <a:t> </a:t>
            </a:r>
            <a:r>
              <a:rPr lang="fr-CH" dirty="0" err="1"/>
              <a:t>years</a:t>
            </a:r>
            <a:r>
              <a:rPr lang="fr-CH" dirty="0"/>
              <a:t> </a:t>
            </a:r>
            <a:r>
              <a:rPr lang="fr-CH" dirty="0" err="1"/>
              <a:t>ago</a:t>
            </a:r>
            <a:r>
              <a:rPr lang="fr-CH" dirty="0"/>
              <a:t>. This </a:t>
            </a:r>
            <a:r>
              <a:rPr lang="fr-CH" dirty="0" err="1"/>
              <a:t>resulted</a:t>
            </a:r>
            <a:r>
              <a:rPr lang="fr-CH" dirty="0"/>
              <a:t> in a </a:t>
            </a:r>
            <a:r>
              <a:rPr lang="fr-CH" dirty="0" err="1"/>
              <a:t>list</a:t>
            </a:r>
            <a:r>
              <a:rPr lang="fr-CH" dirty="0"/>
              <a:t> of </a:t>
            </a:r>
            <a:r>
              <a:rPr lang="fr-CH" dirty="0" err="1"/>
              <a:t>recommendations</a:t>
            </a:r>
            <a:r>
              <a:rPr lang="fr-CH" dirty="0"/>
              <a:t> </a:t>
            </a:r>
            <a:r>
              <a:rPr lang="fr-CH" dirty="0" err="1"/>
              <a:t>that</a:t>
            </a:r>
            <a:r>
              <a:rPr lang="fr-CH" dirty="0"/>
              <a:t> </a:t>
            </a:r>
            <a:r>
              <a:rPr lang="fr-CH" dirty="0" err="1"/>
              <a:t>became</a:t>
            </a:r>
            <a:r>
              <a:rPr lang="fr-CH" dirty="0"/>
              <a:t> </a:t>
            </a:r>
            <a:r>
              <a:rPr lang="fr-CH" dirty="0" err="1"/>
              <a:t>work</a:t>
            </a:r>
            <a:r>
              <a:rPr lang="fr-CH" dirty="0"/>
              <a:t> packages </a:t>
            </a:r>
            <a:r>
              <a:rPr lang="fr-CH" dirty="0" err="1"/>
              <a:t>within</a:t>
            </a:r>
            <a:r>
              <a:rPr lang="fr-CH" dirty="0"/>
              <a:t> the EPA </a:t>
            </a:r>
            <a:r>
              <a:rPr lang="fr-CH" dirty="0" err="1"/>
              <a:t>project</a:t>
            </a:r>
            <a:r>
              <a:rPr lang="fr-CH" dirty="0"/>
              <a:t>.</a:t>
            </a:r>
          </a:p>
          <a:p>
            <a:r>
              <a:rPr lang="fr-CH" dirty="0" err="1"/>
              <a:t>Testing</a:t>
            </a:r>
            <a:r>
              <a:rPr lang="fr-CH" dirty="0"/>
              <a:t> and </a:t>
            </a:r>
            <a:r>
              <a:rPr lang="fr-CH" dirty="0" err="1"/>
              <a:t>development</a:t>
            </a:r>
            <a:r>
              <a:rPr lang="fr-CH" dirty="0"/>
              <a:t> are </a:t>
            </a:r>
            <a:r>
              <a:rPr lang="fr-CH" dirty="0" err="1"/>
              <a:t>expected</a:t>
            </a:r>
            <a:r>
              <a:rPr lang="fr-CH" dirty="0"/>
              <a:t> to continue </a:t>
            </a:r>
            <a:r>
              <a:rPr lang="fr-CH" dirty="0" err="1"/>
              <a:t>until</a:t>
            </a:r>
            <a:r>
              <a:rPr lang="fr-CH" dirty="0"/>
              <a:t> the end of LS3.</a:t>
            </a:r>
          </a:p>
          <a:p>
            <a:r>
              <a:rPr lang="fr-CH" dirty="0"/>
              <a:t>The use of automation </a:t>
            </a:r>
            <a:r>
              <a:rPr lang="fr-CH" dirty="0" err="1"/>
              <a:t>should</a:t>
            </a:r>
            <a:r>
              <a:rPr lang="fr-CH" dirty="0"/>
              <a:t> assist machine </a:t>
            </a:r>
            <a:r>
              <a:rPr lang="fr-CH" dirty="0" err="1"/>
              <a:t>operations</a:t>
            </a:r>
            <a:r>
              <a:rPr lang="fr-CH" dirty="0"/>
              <a:t> in </a:t>
            </a:r>
            <a:r>
              <a:rPr lang="fr-CH" dirty="0" err="1"/>
              <a:t>several</a:t>
            </a:r>
            <a:r>
              <a:rPr lang="fr-CH" dirty="0"/>
              <a:t> areas.</a:t>
            </a:r>
          </a:p>
          <a:p>
            <a:endParaRPr lang="fr-FR" dirty="0"/>
          </a:p>
        </p:txBody>
      </p:sp>
    </p:spTree>
    <p:extLst>
      <p:ext uri="{BB962C8B-B14F-4D97-AF65-F5344CB8AC3E}">
        <p14:creationId xmlns:p14="http://schemas.microsoft.com/office/powerpoint/2010/main" val="914461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CF695-94C1-5F08-95EA-6008779E001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CD25D1E-61CB-9342-BA32-1D05A0DD21B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0FEAD03-4635-7B3C-7D55-42ABC7EDD6D1}"/>
              </a:ext>
            </a:extLst>
          </p:cNvPr>
          <p:cNvSpPr>
            <a:spLocks noGrp="1"/>
          </p:cNvSpPr>
          <p:nvPr>
            <p:ph type="body" idx="1"/>
          </p:nvPr>
        </p:nvSpPr>
        <p:spPr/>
        <p:txBody>
          <a:bodyPr/>
          <a:lstStyle/>
          <a:p>
            <a:r>
              <a:rPr lang="fr-CH" dirty="0" err="1"/>
              <a:t>I’ll</a:t>
            </a:r>
            <a:r>
              <a:rPr lang="fr-CH" dirty="0"/>
              <a:t> start by </a:t>
            </a:r>
            <a:r>
              <a:rPr lang="fr-CH" dirty="0" err="1"/>
              <a:t>discussing</a:t>
            </a:r>
            <a:r>
              <a:rPr lang="fr-CH" dirty="0"/>
              <a:t> the main </a:t>
            </a:r>
            <a:r>
              <a:rPr lang="fr-CH" dirty="0" err="1"/>
              <a:t>tasks</a:t>
            </a:r>
            <a:r>
              <a:rPr lang="fr-CH" dirty="0"/>
              <a:t> of </a:t>
            </a:r>
            <a:r>
              <a:rPr lang="fr-CH" dirty="0" err="1"/>
              <a:t>operations</a:t>
            </a:r>
            <a:r>
              <a:rPr lang="fr-CH" dirty="0"/>
              <a:t>, how automation has </a:t>
            </a:r>
            <a:r>
              <a:rPr lang="fr-CH" dirty="0" err="1"/>
              <a:t>helped</a:t>
            </a:r>
            <a:r>
              <a:rPr lang="fr-CH" dirty="0"/>
              <a:t> us, and </a:t>
            </a:r>
            <a:r>
              <a:rPr lang="fr-CH" dirty="0" err="1"/>
              <a:t>then</a:t>
            </a:r>
            <a:r>
              <a:rPr lang="fr-CH" dirty="0"/>
              <a:t> </a:t>
            </a:r>
            <a:r>
              <a:rPr lang="fr-CH" dirty="0" err="1"/>
              <a:t>share</a:t>
            </a:r>
            <a:r>
              <a:rPr lang="fr-CH" dirty="0"/>
              <a:t> </a:t>
            </a:r>
            <a:r>
              <a:rPr lang="fr-CH" dirty="0" err="1"/>
              <a:t>some</a:t>
            </a:r>
            <a:r>
              <a:rPr lang="fr-CH" dirty="0"/>
              <a:t> </a:t>
            </a:r>
            <a:r>
              <a:rPr lang="fr-CH" dirty="0" err="1"/>
              <a:t>proposals</a:t>
            </a:r>
            <a:r>
              <a:rPr lang="fr-CH" dirty="0"/>
              <a:t> and </a:t>
            </a:r>
            <a:r>
              <a:rPr lang="fr-CH" dirty="0" err="1"/>
              <a:t>recommendations</a:t>
            </a:r>
            <a:r>
              <a:rPr lang="fr-CH" dirty="0"/>
              <a:t> for the future, </a:t>
            </a:r>
            <a:r>
              <a:rPr lang="fr-CH" dirty="0" err="1"/>
              <a:t>followed</a:t>
            </a:r>
            <a:r>
              <a:rPr lang="fr-CH" dirty="0"/>
              <a:t> by a conclusion.</a:t>
            </a:r>
            <a:endParaRPr lang="fr-FR" dirty="0"/>
          </a:p>
        </p:txBody>
      </p:sp>
      <p:sp>
        <p:nvSpPr>
          <p:cNvPr id="4" name="Espace réservé du numéro de diapositive 3">
            <a:extLst>
              <a:ext uri="{FF2B5EF4-FFF2-40B4-BE49-F238E27FC236}">
                <a16:creationId xmlns:a16="http://schemas.microsoft.com/office/drawing/2014/main" id="{3F6D1007-5045-50C5-E050-348DF52C74B4}"/>
              </a:ext>
            </a:extLst>
          </p:cNvPr>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408499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49313"/>
            <a:ext cx="4076700" cy="2293937"/>
          </a:xfrm>
        </p:spPr>
      </p:sp>
      <p:sp>
        <p:nvSpPr>
          <p:cNvPr id="3" name="Notes Placeholder 2"/>
          <p:cNvSpPr>
            <a:spLocks noGrp="1"/>
          </p:cNvSpPr>
          <p:nvPr>
            <p:ph type="body" idx="1"/>
          </p:nvPr>
        </p:nvSpPr>
        <p:spPr/>
        <p:txBody>
          <a:bodyPr/>
          <a:lstStyle/>
          <a:p>
            <a:r>
              <a:rPr lang="en-US" dirty="0"/>
              <a:t>Auto start</a:t>
            </a:r>
          </a:p>
          <a:p>
            <a:r>
              <a:rPr lang="en-US" dirty="0"/>
              <a:t>https://</a:t>
            </a:r>
            <a:r>
              <a:rPr lang="en-US" dirty="0" err="1"/>
              <a:t>logbook.cern.ch</a:t>
            </a:r>
            <a:r>
              <a:rPr lang="en-US" dirty="0"/>
              <a:t>/</a:t>
            </a:r>
            <a:r>
              <a:rPr lang="en-US" dirty="0" err="1"/>
              <a:t>elogbook</a:t>
            </a:r>
            <a:r>
              <a:rPr lang="en-US" dirty="0"/>
              <a:t>-server/GET/</a:t>
            </a:r>
            <a:r>
              <a:rPr lang="en-US" dirty="0" err="1"/>
              <a:t>showEventInLogbook</a:t>
            </a:r>
            <a:r>
              <a:rPr lang="en-US" dirty="0"/>
              <a:t>/4153515</a:t>
            </a:r>
          </a:p>
          <a:p>
            <a:r>
              <a:rPr lang="fr-CH" dirty="0"/>
              <a:t>How has automation </a:t>
            </a:r>
            <a:r>
              <a:rPr lang="fr-CH" dirty="0" err="1"/>
              <a:t>already</a:t>
            </a:r>
            <a:r>
              <a:rPr lang="fr-CH" dirty="0"/>
              <a:t> </a:t>
            </a:r>
            <a:r>
              <a:rPr lang="fr-CH" dirty="0" err="1"/>
              <a:t>helped</a:t>
            </a:r>
            <a:r>
              <a:rPr lang="fr-CH" dirty="0"/>
              <a:t> us? </a:t>
            </a:r>
          </a:p>
          <a:p>
            <a:r>
              <a:rPr lang="fr-CH" dirty="0"/>
              <a:t>For </a:t>
            </a:r>
            <a:r>
              <a:rPr lang="fr-CH" dirty="0" err="1"/>
              <a:t>example</a:t>
            </a:r>
            <a:r>
              <a:rPr lang="fr-CH" dirty="0"/>
              <a:t>, </a:t>
            </a:r>
            <a:r>
              <a:rPr lang="fr-CH" dirty="0" err="1"/>
              <a:t>with</a:t>
            </a:r>
            <a:r>
              <a:rPr lang="fr-CH" dirty="0"/>
              <a:t> the </a:t>
            </a:r>
            <a:r>
              <a:rPr lang="fr-CH" dirty="0" err="1"/>
              <a:t>automatic</a:t>
            </a:r>
            <a:r>
              <a:rPr lang="fr-CH" dirty="0"/>
              <a:t> </a:t>
            </a:r>
            <a:r>
              <a:rPr lang="fr-CH" dirty="0" err="1"/>
              <a:t>restarts</a:t>
            </a:r>
            <a:r>
              <a:rPr lang="fr-CH" dirty="0"/>
              <a:t> of RF </a:t>
            </a:r>
            <a:r>
              <a:rPr lang="fr-CH" dirty="0" err="1"/>
              <a:t>cavities</a:t>
            </a:r>
            <a:r>
              <a:rPr lang="fr-CH" dirty="0"/>
              <a:t> for LHC beams. Over </a:t>
            </a:r>
            <a:r>
              <a:rPr lang="fr-CH" dirty="0" err="1"/>
              <a:t>two</a:t>
            </a:r>
            <a:r>
              <a:rPr lang="fr-CH" dirty="0"/>
              <a:t> </a:t>
            </a:r>
            <a:r>
              <a:rPr lang="fr-CH" dirty="0" err="1"/>
              <a:t>months</a:t>
            </a:r>
            <a:r>
              <a:rPr lang="fr-CH" dirty="0"/>
              <a:t> of </a:t>
            </a:r>
            <a:r>
              <a:rPr lang="fr-CH" dirty="0" err="1"/>
              <a:t>implementation</a:t>
            </a:r>
            <a:r>
              <a:rPr lang="fr-CH" dirty="0"/>
              <a:t>, </a:t>
            </a:r>
            <a:r>
              <a:rPr lang="fr-CH" dirty="0" err="1"/>
              <a:t>nearly</a:t>
            </a:r>
            <a:r>
              <a:rPr lang="fr-CH" dirty="0"/>
              <a:t> a </a:t>
            </a:r>
            <a:r>
              <a:rPr lang="fr-CH" dirty="0" err="1"/>
              <a:t>hundred</a:t>
            </a:r>
            <a:r>
              <a:rPr lang="fr-CH" dirty="0"/>
              <a:t> </a:t>
            </a:r>
            <a:r>
              <a:rPr lang="fr-CH" dirty="0" err="1"/>
              <a:t>restarts</a:t>
            </a:r>
            <a:r>
              <a:rPr lang="fr-CH" dirty="0"/>
              <a:t> have been </a:t>
            </a:r>
            <a:r>
              <a:rPr lang="fr-CH" dirty="0" err="1"/>
              <a:t>carried</a:t>
            </a:r>
            <a:r>
              <a:rPr lang="fr-CH" dirty="0"/>
              <a:t> out </a:t>
            </a:r>
            <a:r>
              <a:rPr lang="fr-CH" dirty="0" err="1"/>
              <a:t>automatically</a:t>
            </a:r>
            <a:r>
              <a:rPr lang="fr-CH" dirty="0"/>
              <a:t>.</a:t>
            </a:r>
          </a:p>
          <a:p>
            <a:endParaRPr lang="en-US" dirty="0"/>
          </a:p>
        </p:txBody>
      </p:sp>
    </p:spTree>
    <p:extLst>
      <p:ext uri="{BB962C8B-B14F-4D97-AF65-F5344CB8AC3E}">
        <p14:creationId xmlns:p14="http://schemas.microsoft.com/office/powerpoint/2010/main" val="3869011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E8F9C-D95D-B7A9-5BBF-2C5EBB4E32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C1DD93-1102-6DA0-577B-DF398275586E}"/>
              </a:ext>
            </a:extLst>
          </p:cNvPr>
          <p:cNvSpPr>
            <a:spLocks noGrp="1" noRot="1" noChangeAspect="1"/>
          </p:cNvSpPr>
          <p:nvPr>
            <p:ph type="sldImg"/>
          </p:nvPr>
        </p:nvSpPr>
        <p:spPr>
          <a:xfrm>
            <a:off x="2925763" y="849313"/>
            <a:ext cx="4076700" cy="2293937"/>
          </a:xfrm>
        </p:spPr>
      </p:sp>
      <p:sp>
        <p:nvSpPr>
          <p:cNvPr id="3" name="Notes Placeholder 2">
            <a:extLst>
              <a:ext uri="{FF2B5EF4-FFF2-40B4-BE49-F238E27FC236}">
                <a16:creationId xmlns:a16="http://schemas.microsoft.com/office/drawing/2014/main" id="{6C44F801-3A0E-0DE7-239A-10314A312F9F}"/>
              </a:ext>
            </a:extLst>
          </p:cNvPr>
          <p:cNvSpPr>
            <a:spLocks noGrp="1"/>
          </p:cNvSpPr>
          <p:nvPr>
            <p:ph type="body" idx="1"/>
          </p:nvPr>
        </p:nvSpPr>
        <p:spPr/>
        <p:txBody>
          <a:bodyPr/>
          <a:lstStyle/>
          <a:p>
            <a:r>
              <a:rPr lang="en-US" dirty="0"/>
              <a:t>Auto Reset</a:t>
            </a:r>
          </a:p>
          <a:p>
            <a:r>
              <a:rPr lang="en-US" dirty="0"/>
              <a:t>https://</a:t>
            </a:r>
            <a:r>
              <a:rPr lang="en-US" dirty="0" err="1"/>
              <a:t>logbook.cern.ch</a:t>
            </a:r>
            <a:r>
              <a:rPr lang="en-US" dirty="0"/>
              <a:t>/</a:t>
            </a:r>
            <a:r>
              <a:rPr lang="en-US" dirty="0" err="1"/>
              <a:t>elogbook</a:t>
            </a:r>
            <a:r>
              <a:rPr lang="en-US" dirty="0"/>
              <a:t>-server/GET/</a:t>
            </a:r>
            <a:r>
              <a:rPr lang="en-US" dirty="0" err="1"/>
              <a:t>showEventInLogbook</a:t>
            </a:r>
            <a:r>
              <a:rPr lang="en-US" dirty="0"/>
              <a:t>/4183983</a:t>
            </a:r>
          </a:p>
          <a:p>
            <a:r>
              <a:rPr lang="fr-CH" dirty="0"/>
              <a:t>The auto-</a:t>
            </a:r>
            <a:r>
              <a:rPr lang="fr-CH" dirty="0" err="1"/>
              <a:t>resets</a:t>
            </a:r>
            <a:r>
              <a:rPr lang="fr-CH" dirty="0"/>
              <a:t> of </a:t>
            </a:r>
            <a:r>
              <a:rPr lang="fr-CH" dirty="0" err="1"/>
              <a:t>equipment</a:t>
            </a:r>
            <a:r>
              <a:rPr lang="fr-CH" dirty="0"/>
              <a:t>, </a:t>
            </a:r>
            <a:r>
              <a:rPr lang="fr-CH" dirty="0" err="1"/>
              <a:t>such</a:t>
            </a:r>
            <a:r>
              <a:rPr lang="fr-CH" dirty="0"/>
              <a:t> as </a:t>
            </a:r>
            <a:r>
              <a:rPr lang="fr-CH" dirty="0" err="1"/>
              <a:t>cavities</a:t>
            </a:r>
            <a:r>
              <a:rPr lang="fr-CH" dirty="0"/>
              <a:t> and kickers, have been </a:t>
            </a:r>
            <a:r>
              <a:rPr lang="fr-CH" dirty="0" err="1"/>
              <a:t>heavily</a:t>
            </a:r>
            <a:r>
              <a:rPr lang="fr-CH" dirty="0"/>
              <a:t> </a:t>
            </a:r>
            <a:r>
              <a:rPr lang="fr-CH" dirty="0" err="1"/>
              <a:t>used</a:t>
            </a:r>
            <a:r>
              <a:rPr lang="fr-CH" dirty="0"/>
              <a:t> </a:t>
            </a:r>
            <a:r>
              <a:rPr lang="fr-CH" dirty="0" err="1"/>
              <a:t>this</a:t>
            </a:r>
            <a:r>
              <a:rPr lang="fr-CH" dirty="0"/>
              <a:t> </a:t>
            </a:r>
            <a:r>
              <a:rPr lang="fr-CH" dirty="0" err="1"/>
              <a:t>year</a:t>
            </a:r>
            <a:r>
              <a:rPr lang="fr-CH" dirty="0"/>
              <a:t>, </a:t>
            </a:r>
            <a:r>
              <a:rPr lang="fr-CH" dirty="0" err="1"/>
              <a:t>with</a:t>
            </a:r>
            <a:r>
              <a:rPr lang="fr-CH" dirty="0"/>
              <a:t> </a:t>
            </a:r>
            <a:r>
              <a:rPr lang="fr-CH" dirty="0" err="1"/>
              <a:t>nearly</a:t>
            </a:r>
            <a:r>
              <a:rPr lang="fr-CH" dirty="0"/>
              <a:t> 300 </a:t>
            </a:r>
            <a:r>
              <a:rPr lang="fr-CH" dirty="0" err="1"/>
              <a:t>resets</a:t>
            </a:r>
            <a:r>
              <a:rPr lang="fr-CH" dirty="0"/>
              <a:t>. </a:t>
            </a:r>
            <a:r>
              <a:rPr lang="fr-CH" dirty="0" err="1"/>
              <a:t>It’s</a:t>
            </a:r>
            <a:r>
              <a:rPr lang="fr-CH" dirty="0"/>
              <a:t> </a:t>
            </a:r>
            <a:r>
              <a:rPr lang="fr-CH" dirty="0" err="1"/>
              <a:t>worth</a:t>
            </a:r>
            <a:r>
              <a:rPr lang="fr-CH" dirty="0"/>
              <a:t> </a:t>
            </a:r>
            <a:r>
              <a:rPr lang="fr-CH" dirty="0" err="1"/>
              <a:t>noting</a:t>
            </a:r>
            <a:r>
              <a:rPr lang="fr-CH" dirty="0"/>
              <a:t> </a:t>
            </a:r>
            <a:r>
              <a:rPr lang="fr-CH" dirty="0" err="1"/>
              <a:t>that</a:t>
            </a:r>
            <a:r>
              <a:rPr lang="fr-CH" dirty="0"/>
              <a:t> the </a:t>
            </a:r>
            <a:r>
              <a:rPr lang="fr-CH" dirty="0" err="1"/>
              <a:t>implementation</a:t>
            </a:r>
            <a:r>
              <a:rPr lang="fr-CH" dirty="0"/>
              <a:t> of </a:t>
            </a:r>
            <a:r>
              <a:rPr lang="fr-CH" dirty="0" err="1"/>
              <a:t>these</a:t>
            </a:r>
            <a:r>
              <a:rPr lang="fr-CH" dirty="0"/>
              <a:t> </a:t>
            </a:r>
            <a:r>
              <a:rPr lang="fr-CH" dirty="0" err="1"/>
              <a:t>systems</a:t>
            </a:r>
            <a:r>
              <a:rPr lang="fr-CH" dirty="0"/>
              <a:t> </a:t>
            </a:r>
            <a:r>
              <a:rPr lang="fr-CH" dirty="0" err="1"/>
              <a:t>was</a:t>
            </a:r>
            <a:r>
              <a:rPr lang="fr-CH" dirty="0"/>
              <a:t> </a:t>
            </a:r>
            <a:r>
              <a:rPr lang="fr-CH" dirty="0" err="1"/>
              <a:t>carried</a:t>
            </a:r>
            <a:r>
              <a:rPr lang="fr-CH" dirty="0"/>
              <a:t> out in direct consultation </a:t>
            </a:r>
            <a:r>
              <a:rPr lang="fr-CH" dirty="0" err="1"/>
              <a:t>with</a:t>
            </a:r>
            <a:r>
              <a:rPr lang="fr-CH" dirty="0"/>
              <a:t> the experts of </a:t>
            </a:r>
            <a:r>
              <a:rPr lang="fr-CH" dirty="0" err="1"/>
              <a:t>these</a:t>
            </a:r>
            <a:r>
              <a:rPr lang="fr-CH" dirty="0"/>
              <a:t> </a:t>
            </a:r>
            <a:r>
              <a:rPr lang="fr-CH" dirty="0" err="1"/>
              <a:t>devices</a:t>
            </a:r>
            <a:r>
              <a:rPr lang="fr-CH" dirty="0"/>
              <a:t>, as not all </a:t>
            </a:r>
            <a:r>
              <a:rPr lang="fr-CH" dirty="0" err="1"/>
              <a:t>faults</a:t>
            </a:r>
            <a:r>
              <a:rPr lang="fr-CH" dirty="0"/>
              <a:t> are </a:t>
            </a:r>
            <a:r>
              <a:rPr lang="fr-CH" dirty="0" err="1"/>
              <a:t>necessarily</a:t>
            </a:r>
            <a:r>
              <a:rPr lang="fr-CH" dirty="0"/>
              <a:t> </a:t>
            </a:r>
            <a:r>
              <a:rPr lang="fr-CH" dirty="0" err="1"/>
              <a:t>resettable</a:t>
            </a:r>
            <a:r>
              <a:rPr lang="fr-CH" dirty="0"/>
              <a:t>.</a:t>
            </a:r>
            <a:endParaRPr lang="en-US" dirty="0"/>
          </a:p>
          <a:p>
            <a:endParaRPr lang="en-US" dirty="0"/>
          </a:p>
        </p:txBody>
      </p:sp>
    </p:spTree>
    <p:extLst>
      <p:ext uri="{BB962C8B-B14F-4D97-AF65-F5344CB8AC3E}">
        <p14:creationId xmlns:p14="http://schemas.microsoft.com/office/powerpoint/2010/main" val="858619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74550D-5D2F-96FE-4927-AF10D5789A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6CAD6F-2E76-6FB5-3A81-6629B4A6BABC}"/>
              </a:ext>
            </a:extLst>
          </p:cNvPr>
          <p:cNvSpPr>
            <a:spLocks noGrp="1" noRot="1" noChangeAspect="1"/>
          </p:cNvSpPr>
          <p:nvPr>
            <p:ph type="sldImg"/>
          </p:nvPr>
        </p:nvSpPr>
        <p:spPr>
          <a:xfrm>
            <a:off x="2925763" y="849313"/>
            <a:ext cx="4076700" cy="2293937"/>
          </a:xfrm>
        </p:spPr>
      </p:sp>
      <p:sp>
        <p:nvSpPr>
          <p:cNvPr id="3" name="Notes Placeholder 2">
            <a:extLst>
              <a:ext uri="{FF2B5EF4-FFF2-40B4-BE49-F238E27FC236}">
                <a16:creationId xmlns:a16="http://schemas.microsoft.com/office/drawing/2014/main" id="{660855F5-2FE7-85EC-209D-3D9B1A31B390}"/>
              </a:ext>
            </a:extLst>
          </p:cNvPr>
          <p:cNvSpPr>
            <a:spLocks noGrp="1"/>
          </p:cNvSpPr>
          <p:nvPr>
            <p:ph type="body" idx="1"/>
          </p:nvPr>
        </p:nvSpPr>
        <p:spPr/>
        <p:txBody>
          <a:bodyPr/>
          <a:lstStyle/>
          <a:p>
            <a:r>
              <a:rPr lang="fr-CH" dirty="0" err="1"/>
              <a:t>We</a:t>
            </a:r>
            <a:r>
              <a:rPr lang="fr-CH" dirty="0"/>
              <a:t> </a:t>
            </a:r>
            <a:r>
              <a:rPr lang="fr-CH" dirty="0" err="1"/>
              <a:t>also</a:t>
            </a:r>
            <a:r>
              <a:rPr lang="fr-CH" dirty="0"/>
              <a:t> put in place the </a:t>
            </a:r>
            <a:r>
              <a:rPr lang="fr-CH" dirty="0" err="1"/>
              <a:t>continuous</a:t>
            </a:r>
            <a:r>
              <a:rPr lang="fr-CH" dirty="0"/>
              <a:t> auto-</a:t>
            </a:r>
            <a:r>
              <a:rPr lang="fr-CH" dirty="0" err="1"/>
              <a:t>steering</a:t>
            </a:r>
            <a:r>
              <a:rPr lang="fr-CH" dirty="0"/>
              <a:t> in TT2.</a:t>
            </a:r>
          </a:p>
          <a:p>
            <a:r>
              <a:rPr lang="fr-CH" dirty="0" err="1"/>
              <a:t>We're</a:t>
            </a:r>
            <a:r>
              <a:rPr lang="fr-CH" dirty="0"/>
              <a:t> </a:t>
            </a:r>
            <a:r>
              <a:rPr lang="fr-CH" dirty="0" err="1"/>
              <a:t>still</a:t>
            </a:r>
            <a:r>
              <a:rPr lang="fr-CH" dirty="0"/>
              <a:t> in the process of fine-tuning the trigger </a:t>
            </a:r>
            <a:r>
              <a:rPr lang="fr-CH" dirty="0" err="1"/>
              <a:t>thresholds</a:t>
            </a:r>
            <a:r>
              <a:rPr lang="fr-CH" dirty="0"/>
              <a:t>, as </a:t>
            </a:r>
            <a:r>
              <a:rPr lang="fr-CH" dirty="0" err="1"/>
              <a:t>they’re</a:t>
            </a:r>
            <a:r>
              <a:rPr lang="fr-CH" dirty="0"/>
              <a:t> </a:t>
            </a:r>
            <a:r>
              <a:rPr lang="fr-CH" dirty="0" err="1"/>
              <a:t>critical</a:t>
            </a:r>
            <a:r>
              <a:rPr lang="fr-CH" dirty="0"/>
              <a:t> for balancing </a:t>
            </a:r>
            <a:r>
              <a:rPr lang="fr-CH" dirty="0" err="1"/>
              <a:t>sensitivity</a:t>
            </a:r>
            <a:r>
              <a:rPr lang="fr-CH" dirty="0"/>
              <a:t>. </a:t>
            </a:r>
            <a:r>
              <a:rPr lang="fr-CH" dirty="0" err="1"/>
              <a:t>Overly</a:t>
            </a:r>
            <a:r>
              <a:rPr lang="fr-CH" dirty="0"/>
              <a:t> sensitive settings can </a:t>
            </a:r>
            <a:r>
              <a:rPr lang="fr-CH" dirty="0" err="1"/>
              <a:t>result</a:t>
            </a:r>
            <a:r>
              <a:rPr lang="fr-CH" dirty="0"/>
              <a:t> in excessive </a:t>
            </a:r>
            <a:r>
              <a:rPr lang="fr-CH" dirty="0" err="1"/>
              <a:t>small</a:t>
            </a:r>
            <a:r>
              <a:rPr lang="fr-CH" dirty="0"/>
              <a:t> trims, </a:t>
            </a:r>
            <a:r>
              <a:rPr lang="fr-CH" dirty="0" err="1"/>
              <a:t>sometimes</a:t>
            </a:r>
            <a:r>
              <a:rPr lang="fr-CH" dirty="0"/>
              <a:t> in the range of </a:t>
            </a:r>
            <a:r>
              <a:rPr lang="fr-CH" dirty="0" err="1"/>
              <a:t>just</a:t>
            </a:r>
            <a:r>
              <a:rPr lang="fr-CH" dirty="0"/>
              <a:t> </a:t>
            </a:r>
            <a:r>
              <a:rPr lang="fr-CH" dirty="0" err="1"/>
              <a:t>milliamps</a:t>
            </a:r>
            <a:r>
              <a:rPr lang="fr-CH" dirty="0"/>
              <a:t>, </a:t>
            </a:r>
            <a:r>
              <a:rPr lang="fr-CH" dirty="0" err="1"/>
              <a:t>while</a:t>
            </a:r>
            <a:r>
              <a:rPr lang="fr-CH" dirty="0"/>
              <a:t> </a:t>
            </a:r>
            <a:r>
              <a:rPr lang="fr-CH" dirty="0" err="1"/>
              <a:t>insufficient</a:t>
            </a:r>
            <a:r>
              <a:rPr lang="fr-CH" dirty="0"/>
              <a:t> </a:t>
            </a:r>
            <a:r>
              <a:rPr lang="fr-CH" dirty="0" err="1"/>
              <a:t>sensitivity</a:t>
            </a:r>
            <a:r>
              <a:rPr lang="fr-CH" dirty="0"/>
              <a:t> can </a:t>
            </a:r>
            <a:r>
              <a:rPr lang="fr-CH" dirty="0" err="1"/>
              <a:t>mean</a:t>
            </a:r>
            <a:r>
              <a:rPr lang="fr-CH" dirty="0"/>
              <a:t> no trims at all.</a:t>
            </a:r>
            <a:endParaRPr lang="en-US" dirty="0"/>
          </a:p>
          <a:p>
            <a:r>
              <a:rPr lang="fr-CH" dirty="0"/>
              <a:t>In PS, </a:t>
            </a:r>
            <a:r>
              <a:rPr lang="fr-CH" dirty="0" err="1"/>
              <a:t>we</a:t>
            </a:r>
            <a:r>
              <a:rPr lang="fr-CH" dirty="0"/>
              <a:t> must </a:t>
            </a:r>
            <a:r>
              <a:rPr lang="fr-CH" dirty="0" err="1"/>
              <a:t>avoid</a:t>
            </a:r>
            <a:r>
              <a:rPr lang="fr-CH" dirty="0"/>
              <a:t> </a:t>
            </a:r>
            <a:r>
              <a:rPr lang="fr-CH" dirty="0" err="1"/>
              <a:t>trimming</a:t>
            </a:r>
            <a:r>
              <a:rPr lang="fr-CH" dirty="0"/>
              <a:t> </a:t>
            </a:r>
            <a:r>
              <a:rPr lang="fr-CH" dirty="0" err="1"/>
              <a:t>based</a:t>
            </a:r>
            <a:r>
              <a:rPr lang="fr-CH" dirty="0"/>
              <a:t> on LSA corrections, </a:t>
            </a:r>
            <a:r>
              <a:rPr lang="fr-CH" dirty="0" err="1"/>
              <a:t>which</a:t>
            </a:r>
            <a:r>
              <a:rPr lang="fr-CH" dirty="0"/>
              <a:t> </a:t>
            </a:r>
            <a:r>
              <a:rPr lang="fr-CH" dirty="0" err="1"/>
              <a:t>is</a:t>
            </a:r>
            <a:r>
              <a:rPr lang="fr-CH" dirty="0"/>
              <a:t> </a:t>
            </a:r>
            <a:r>
              <a:rPr lang="fr-CH" dirty="0" err="1"/>
              <a:t>something</a:t>
            </a:r>
            <a:r>
              <a:rPr lang="fr-CH" dirty="0"/>
              <a:t> </a:t>
            </a:r>
            <a:r>
              <a:rPr lang="fr-CH" dirty="0" err="1"/>
              <a:t>we’ve</a:t>
            </a:r>
            <a:r>
              <a:rPr lang="fr-CH" dirty="0"/>
              <a:t> been able to </a:t>
            </a:r>
            <a:r>
              <a:rPr lang="fr-CH" dirty="0" err="1"/>
              <a:t>detect</a:t>
            </a:r>
            <a:r>
              <a:rPr lang="fr-CH" dirty="0"/>
              <a:t> </a:t>
            </a:r>
            <a:r>
              <a:rPr lang="fr-CH" dirty="0" err="1"/>
              <a:t>with</a:t>
            </a:r>
            <a:r>
              <a:rPr lang="fr-CH" dirty="0"/>
              <a:t> LSA </a:t>
            </a:r>
            <a:r>
              <a:rPr lang="fr-CH" dirty="0" err="1"/>
              <a:t>sanity</a:t>
            </a:r>
            <a:r>
              <a:rPr lang="fr-CH" dirty="0"/>
              <a:t> checks </a:t>
            </a:r>
            <a:r>
              <a:rPr lang="fr-CH" dirty="0" err="1"/>
              <a:t>ilike</a:t>
            </a:r>
            <a:r>
              <a:rPr lang="fr-CH" dirty="0"/>
              <a:t> online checks.</a:t>
            </a:r>
          </a:p>
          <a:p>
            <a:r>
              <a:rPr lang="fr-CH" dirty="0"/>
              <a:t>The system has </a:t>
            </a:r>
            <a:r>
              <a:rPr lang="fr-CH" dirty="0" err="1"/>
              <a:t>also</a:t>
            </a:r>
            <a:r>
              <a:rPr lang="fr-CH" dirty="0"/>
              <a:t> </a:t>
            </a:r>
            <a:r>
              <a:rPr lang="fr-CH" dirty="0" err="1"/>
              <a:t>proven</a:t>
            </a:r>
            <a:r>
              <a:rPr lang="fr-CH" dirty="0"/>
              <a:t> </a:t>
            </a:r>
            <a:r>
              <a:rPr lang="fr-CH" dirty="0" err="1"/>
              <a:t>useful</a:t>
            </a:r>
            <a:r>
              <a:rPr lang="fr-CH" dirty="0"/>
              <a:t> in </a:t>
            </a:r>
            <a:r>
              <a:rPr lang="fr-CH" dirty="0" err="1"/>
              <a:t>diagnosing</a:t>
            </a:r>
            <a:r>
              <a:rPr lang="fr-CH" dirty="0"/>
              <a:t> issues, </a:t>
            </a:r>
            <a:r>
              <a:rPr lang="fr-CH" dirty="0" err="1"/>
              <a:t>particularly</a:t>
            </a:r>
            <a:r>
              <a:rPr lang="fr-CH" dirty="0"/>
              <a:t> </a:t>
            </a:r>
            <a:r>
              <a:rPr lang="fr-CH" dirty="0" err="1"/>
              <a:t>with</a:t>
            </a:r>
            <a:r>
              <a:rPr lang="fr-CH" dirty="0"/>
              <a:t> the new TT2 ALPS </a:t>
            </a:r>
            <a:r>
              <a:rPr lang="fr-CH" dirty="0" err="1"/>
              <a:t>pick-ups</a:t>
            </a:r>
            <a:r>
              <a:rPr lang="fr-CH" dirty="0"/>
              <a:t>. </a:t>
            </a:r>
          </a:p>
          <a:p>
            <a:r>
              <a:rPr lang="fr-CH" dirty="0" err="1"/>
              <a:t>However</a:t>
            </a:r>
            <a:r>
              <a:rPr lang="fr-CH" dirty="0"/>
              <a:t>, </a:t>
            </a:r>
            <a:r>
              <a:rPr lang="fr-CH" dirty="0" err="1"/>
              <a:t>we’ve</a:t>
            </a:r>
            <a:r>
              <a:rPr lang="fr-CH" dirty="0"/>
              <a:t> </a:t>
            </a:r>
            <a:r>
              <a:rPr lang="fr-CH" dirty="0" err="1"/>
              <a:t>noticed</a:t>
            </a:r>
            <a:r>
              <a:rPr lang="fr-CH" dirty="0"/>
              <a:t> </a:t>
            </a:r>
            <a:r>
              <a:rPr lang="fr-CH" dirty="0" err="1"/>
              <a:t>that</a:t>
            </a:r>
            <a:r>
              <a:rPr lang="fr-CH" dirty="0"/>
              <a:t> the system </a:t>
            </a:r>
            <a:r>
              <a:rPr lang="fr-CH" dirty="0" err="1"/>
              <a:t>sometimes</a:t>
            </a:r>
            <a:r>
              <a:rPr lang="fr-CH" dirty="0"/>
              <a:t> tries to </a:t>
            </a:r>
            <a:r>
              <a:rPr lang="fr-CH" dirty="0" err="1"/>
              <a:t>compensate</a:t>
            </a:r>
            <a:r>
              <a:rPr lang="fr-CH" dirty="0"/>
              <a:t> for </a:t>
            </a:r>
            <a:r>
              <a:rPr lang="fr-CH" dirty="0" err="1"/>
              <a:t>sporadic</a:t>
            </a:r>
            <a:r>
              <a:rPr lang="fr-CH" dirty="0"/>
              <a:t> hardware </a:t>
            </a:r>
            <a:r>
              <a:rPr lang="fr-CH" dirty="0" err="1"/>
              <a:t>errors</a:t>
            </a:r>
            <a:r>
              <a:rPr lang="fr-CH" dirty="0"/>
              <a:t>, </a:t>
            </a:r>
            <a:r>
              <a:rPr lang="fr-CH" dirty="0" err="1"/>
              <a:t>which</a:t>
            </a:r>
            <a:r>
              <a:rPr lang="fr-CH" dirty="0"/>
              <a:t> </a:t>
            </a:r>
            <a:r>
              <a:rPr lang="fr-CH" dirty="0" err="1"/>
              <a:t>isn’t</a:t>
            </a:r>
            <a:r>
              <a:rPr lang="fr-CH" dirty="0"/>
              <a:t> </a:t>
            </a:r>
            <a:r>
              <a:rPr lang="fr-CH" dirty="0" err="1"/>
              <a:t>ideal</a:t>
            </a:r>
            <a:r>
              <a:rPr lang="fr-CH" dirty="0"/>
              <a:t>. </a:t>
            </a:r>
          </a:p>
          <a:p>
            <a:r>
              <a:rPr lang="fr-CH" dirty="0"/>
              <a:t>This highlights the </a:t>
            </a:r>
            <a:r>
              <a:rPr lang="fr-CH" dirty="0" err="1"/>
              <a:t>need</a:t>
            </a:r>
            <a:r>
              <a:rPr lang="fr-CH" dirty="0"/>
              <a:t> for a </a:t>
            </a:r>
            <a:r>
              <a:rPr lang="fr-CH" dirty="0" err="1"/>
              <a:t>better</a:t>
            </a:r>
            <a:r>
              <a:rPr lang="fr-CH" dirty="0"/>
              <a:t> </a:t>
            </a:r>
            <a:r>
              <a:rPr lang="fr-CH" dirty="0" err="1"/>
              <a:t>treatment</a:t>
            </a:r>
            <a:r>
              <a:rPr lang="fr-CH" dirty="0"/>
              <a:t> of </a:t>
            </a:r>
            <a:r>
              <a:rPr lang="fr-CH" dirty="0" err="1"/>
              <a:t>equipment</a:t>
            </a:r>
            <a:r>
              <a:rPr lang="fr-CH" dirty="0"/>
              <a:t> </a:t>
            </a:r>
            <a:r>
              <a:rPr lang="fr-CH" dirty="0" err="1"/>
              <a:t>faults</a:t>
            </a:r>
            <a:r>
              <a:rPr lang="fr-CH" dirty="0"/>
              <a:t> or </a:t>
            </a:r>
            <a:r>
              <a:rPr lang="fr-CH" dirty="0" err="1"/>
              <a:t>even</a:t>
            </a:r>
            <a:r>
              <a:rPr lang="fr-CH" dirty="0"/>
              <a:t> changes in </a:t>
            </a:r>
            <a:r>
              <a:rPr lang="fr-CH" dirty="0" err="1"/>
              <a:t>supercycle</a:t>
            </a:r>
            <a:r>
              <a:rPr lang="fr-CH" dirty="0"/>
              <a:t> composition.</a:t>
            </a:r>
          </a:p>
          <a:p>
            <a:endParaRPr lang="fr-CH" dirty="0"/>
          </a:p>
          <a:p>
            <a:endParaRPr lang="en-US" dirty="0"/>
          </a:p>
          <a:p>
            <a:r>
              <a:rPr lang="en-US" dirty="0"/>
              <a:t>Change of sequence : https://</a:t>
            </a:r>
            <a:r>
              <a:rPr lang="en-US" dirty="0" err="1"/>
              <a:t>logbook.cern.ch</a:t>
            </a:r>
            <a:r>
              <a:rPr lang="en-US" dirty="0"/>
              <a:t>/</a:t>
            </a:r>
            <a:r>
              <a:rPr lang="en-US" dirty="0" err="1"/>
              <a:t>elogbook</a:t>
            </a:r>
            <a:r>
              <a:rPr lang="en-US" dirty="0"/>
              <a:t>-server/GET/</a:t>
            </a:r>
            <a:r>
              <a:rPr lang="en-US" dirty="0" err="1"/>
              <a:t>showEventInLogbook</a:t>
            </a:r>
            <a:r>
              <a:rPr lang="en-US" dirty="0"/>
              <a:t>/4152063</a:t>
            </a:r>
          </a:p>
          <a:p>
            <a:r>
              <a:rPr lang="en-US" dirty="0"/>
              <a:t>Missing kick 71 : https://</a:t>
            </a:r>
            <a:r>
              <a:rPr lang="en-US" dirty="0" err="1"/>
              <a:t>logbook.cern.ch</a:t>
            </a:r>
            <a:r>
              <a:rPr lang="en-US" dirty="0"/>
              <a:t>/</a:t>
            </a:r>
            <a:r>
              <a:rPr lang="en-US" dirty="0" err="1"/>
              <a:t>elogbook</a:t>
            </a:r>
            <a:r>
              <a:rPr lang="en-US" dirty="0"/>
              <a:t>-server/GET/</a:t>
            </a:r>
            <a:r>
              <a:rPr lang="en-US" dirty="0" err="1"/>
              <a:t>showEventInLogbook</a:t>
            </a:r>
            <a:r>
              <a:rPr lang="en-US" dirty="0"/>
              <a:t>/4144598</a:t>
            </a:r>
          </a:p>
          <a:p>
            <a:endParaRPr lang="en-US" dirty="0"/>
          </a:p>
        </p:txBody>
      </p:sp>
    </p:spTree>
    <p:extLst>
      <p:ext uri="{BB962C8B-B14F-4D97-AF65-F5344CB8AC3E}">
        <p14:creationId xmlns:p14="http://schemas.microsoft.com/office/powerpoint/2010/main" val="4012708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41C261-4941-6B9E-1545-F9689DAF8C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92A885-9F6D-2AF9-791C-4D6D4CCEAB88}"/>
              </a:ext>
            </a:extLst>
          </p:cNvPr>
          <p:cNvSpPr>
            <a:spLocks noGrp="1" noRot="1" noChangeAspect="1"/>
          </p:cNvSpPr>
          <p:nvPr>
            <p:ph type="sldImg"/>
          </p:nvPr>
        </p:nvSpPr>
        <p:spPr>
          <a:xfrm>
            <a:off x="2925763" y="849313"/>
            <a:ext cx="4076700" cy="2293937"/>
          </a:xfrm>
        </p:spPr>
      </p:sp>
      <p:sp>
        <p:nvSpPr>
          <p:cNvPr id="3" name="Notes Placeholder 2">
            <a:extLst>
              <a:ext uri="{FF2B5EF4-FFF2-40B4-BE49-F238E27FC236}">
                <a16:creationId xmlns:a16="http://schemas.microsoft.com/office/drawing/2014/main" id="{517BB786-BA93-1B53-E7A3-0D473B207F9F}"/>
              </a:ext>
            </a:extLst>
          </p:cNvPr>
          <p:cNvSpPr>
            <a:spLocks noGrp="1"/>
          </p:cNvSpPr>
          <p:nvPr>
            <p:ph type="body" idx="1"/>
          </p:nvPr>
        </p:nvSpPr>
        <p:spPr/>
        <p:txBody>
          <a:bodyPr/>
          <a:lstStyle/>
          <a:p>
            <a:r>
              <a:rPr lang="fr-CH" b="0" i="0" u="none" strike="noStrike" dirty="0">
                <a:solidFill>
                  <a:srgbClr val="000000"/>
                </a:solidFill>
                <a:effectLst/>
                <a:latin typeface="Aptos" panose="020B0004020202020204" pitchFamily="34" charset="0"/>
              </a:rPr>
              <a:t>PSB.</a:t>
            </a:r>
          </a:p>
          <a:p>
            <a:r>
              <a:rPr lang="fr-CH" dirty="0"/>
              <a:t>The </a:t>
            </a:r>
            <a:r>
              <a:rPr lang="fr-CH" dirty="0" err="1"/>
              <a:t>optimizer</a:t>
            </a:r>
            <a:r>
              <a:rPr lang="fr-CH" dirty="0"/>
              <a:t> for the extraction and </a:t>
            </a:r>
            <a:r>
              <a:rPr lang="fr-CH" dirty="0" err="1"/>
              <a:t>transfer</a:t>
            </a:r>
            <a:r>
              <a:rPr lang="fr-CH" dirty="0"/>
              <a:t> </a:t>
            </a:r>
            <a:r>
              <a:rPr lang="fr-CH" dirty="0" err="1"/>
              <a:t>lines</a:t>
            </a:r>
            <a:r>
              <a:rPr lang="fr-CH" b="0" i="0" u="none" strike="noStrike" dirty="0">
                <a:solidFill>
                  <a:srgbClr val="000000"/>
                </a:solidFill>
                <a:effectLst/>
                <a:latin typeface="Aptos" panose="020B0004020202020204" pitchFamily="34" charset="0"/>
              </a:rPr>
              <a:t> </a:t>
            </a:r>
            <a:r>
              <a:rPr lang="fr-CH" b="0" i="0" u="none" strike="noStrike" dirty="0" err="1">
                <a:solidFill>
                  <a:srgbClr val="000000"/>
                </a:solidFill>
                <a:effectLst/>
                <a:latin typeface="Aptos" panose="020B0004020202020204" pitchFamily="34" charset="0"/>
              </a:rPr>
              <a:t>combined</a:t>
            </a:r>
            <a:r>
              <a:rPr lang="fr-CH" b="0" i="0" u="none" strike="noStrike" dirty="0">
                <a:solidFill>
                  <a:srgbClr val="000000"/>
                </a:solidFill>
                <a:effectLst/>
                <a:latin typeface="Aptos" panose="020B0004020202020204" pitchFamily="34" charset="0"/>
              </a:rPr>
              <a:t> </a:t>
            </a:r>
            <a:r>
              <a:rPr lang="fr-CH" b="0" i="0" u="none" strike="noStrike" dirty="0" err="1">
                <a:solidFill>
                  <a:srgbClr val="000000"/>
                </a:solidFill>
                <a:effectLst/>
                <a:latin typeface="Aptos" panose="020B0004020202020204" pitchFamily="34" charset="0"/>
              </a:rPr>
              <a:t>with</a:t>
            </a:r>
            <a:r>
              <a:rPr lang="fr-CH" b="0" i="0" u="none" strike="noStrike" dirty="0">
                <a:solidFill>
                  <a:srgbClr val="000000"/>
                </a:solidFill>
                <a:effectLst/>
                <a:latin typeface="Aptos" panose="020B0004020202020204" pitchFamily="34" charset="0"/>
              </a:rPr>
              <a:t> </a:t>
            </a:r>
            <a:r>
              <a:rPr lang="fr-CH" b="0" i="0" u="none" strike="noStrike" dirty="0" err="1">
                <a:solidFill>
                  <a:srgbClr val="000000"/>
                </a:solidFill>
                <a:effectLst/>
                <a:latin typeface="Aptos" panose="020B0004020202020204" pitchFamily="34" charset="0"/>
              </a:rPr>
              <a:t>BLMs</a:t>
            </a:r>
            <a:r>
              <a:rPr lang="fr-CH" b="0" i="0" u="none" strike="noStrike" dirty="0">
                <a:solidFill>
                  <a:srgbClr val="000000"/>
                </a:solidFill>
                <a:effectLst/>
                <a:latin typeface="Aptos" panose="020B0004020202020204" pitchFamily="34" charset="0"/>
              </a:rPr>
              <a:t> data.</a:t>
            </a:r>
          </a:p>
          <a:p>
            <a:r>
              <a:rPr lang="fr-CH" dirty="0" err="1"/>
              <a:t>Thanks</a:t>
            </a:r>
            <a:r>
              <a:rPr lang="fr-CH" dirty="0"/>
              <a:t> to </a:t>
            </a:r>
            <a:r>
              <a:rPr lang="fr-CH" dirty="0" err="1"/>
              <a:t>this</a:t>
            </a:r>
            <a:r>
              <a:rPr lang="fr-CH" dirty="0"/>
              <a:t> </a:t>
            </a:r>
            <a:r>
              <a:rPr lang="fr-CH" dirty="0" err="1"/>
              <a:t>framework</a:t>
            </a:r>
            <a:r>
              <a:rPr lang="fr-CH" dirty="0"/>
              <a:t>, </a:t>
            </a:r>
            <a:r>
              <a:rPr lang="fr-CH" dirty="0" err="1"/>
              <a:t>we’ve</a:t>
            </a:r>
            <a:r>
              <a:rPr lang="fr-CH" dirty="0"/>
              <a:t> been able to </a:t>
            </a:r>
            <a:r>
              <a:rPr lang="fr-CH" dirty="0" err="1"/>
              <a:t>see</a:t>
            </a:r>
            <a:r>
              <a:rPr lang="fr-CH" dirty="0"/>
              <a:t> consistent </a:t>
            </a:r>
            <a:r>
              <a:rPr lang="fr-CH" dirty="0" err="1"/>
              <a:t>yearly</a:t>
            </a:r>
            <a:r>
              <a:rPr lang="fr-CH" dirty="0"/>
              <a:t> </a:t>
            </a:r>
            <a:r>
              <a:rPr lang="fr-CH" dirty="0" err="1"/>
              <a:t>improvements</a:t>
            </a:r>
            <a:r>
              <a:rPr lang="fr-CH" dirty="0"/>
              <a:t> in </a:t>
            </a:r>
            <a:r>
              <a:rPr lang="fr-CH" dirty="0" err="1"/>
              <a:t>loss</a:t>
            </a:r>
            <a:r>
              <a:rPr lang="fr-CH" dirty="0"/>
              <a:t> </a:t>
            </a:r>
            <a:r>
              <a:rPr lang="fr-CH" dirty="0" err="1"/>
              <a:t>reduction</a:t>
            </a:r>
            <a:r>
              <a:rPr lang="fr-CH" dirty="0"/>
              <a:t>.</a:t>
            </a:r>
          </a:p>
          <a:p>
            <a:endParaRPr lang="fr-CH" b="0" i="0" u="none" strike="noStrike" dirty="0">
              <a:solidFill>
                <a:srgbClr val="000000"/>
              </a:solidFill>
              <a:effectLst/>
              <a:latin typeface="Aptos" panose="020B0004020202020204" pitchFamily="34" charset="0"/>
            </a:endParaRPr>
          </a:p>
          <a:p>
            <a:r>
              <a:rPr lang="fr-CH" dirty="0"/>
              <a:t>Moving on, </a:t>
            </a:r>
            <a:r>
              <a:rPr lang="fr-CH" dirty="0" err="1"/>
              <a:t>we</a:t>
            </a:r>
            <a:r>
              <a:rPr lang="fr-CH" dirty="0"/>
              <a:t> </a:t>
            </a:r>
            <a:r>
              <a:rPr lang="fr-CH" dirty="0" err="1"/>
              <a:t>also</a:t>
            </a:r>
            <a:r>
              <a:rPr lang="fr-CH" dirty="0"/>
              <a:t> have the FGC logger, </a:t>
            </a:r>
            <a:r>
              <a:rPr lang="fr-CH" dirty="0" err="1"/>
              <a:t>which</a:t>
            </a:r>
            <a:r>
              <a:rPr lang="fr-CH" dirty="0"/>
              <a:t> automates notifications </a:t>
            </a:r>
            <a:r>
              <a:rPr lang="fr-CH" dirty="0" err="1"/>
              <a:t>directly</a:t>
            </a:r>
            <a:r>
              <a:rPr lang="fr-CH" dirty="0"/>
              <a:t> </a:t>
            </a:r>
            <a:r>
              <a:rPr lang="fr-CH" dirty="0" err="1"/>
              <a:t>into</a:t>
            </a:r>
            <a:r>
              <a:rPr lang="fr-CH" dirty="0"/>
              <a:t> the </a:t>
            </a:r>
            <a:r>
              <a:rPr lang="fr-CH" dirty="0" err="1"/>
              <a:t>logbook</a:t>
            </a:r>
            <a:r>
              <a:rPr lang="fr-CH" dirty="0"/>
              <a:t> for </a:t>
            </a:r>
            <a:r>
              <a:rPr lang="fr-CH" dirty="0" err="1"/>
              <a:t>faults</a:t>
            </a:r>
            <a:r>
              <a:rPr lang="fr-CH" dirty="0"/>
              <a:t> like power </a:t>
            </a:r>
            <a:r>
              <a:rPr lang="fr-CH" dirty="0" err="1"/>
              <a:t>converter</a:t>
            </a:r>
            <a:r>
              <a:rPr lang="fr-CH" dirty="0"/>
              <a:t> </a:t>
            </a:r>
            <a:r>
              <a:rPr lang="fr-CH" dirty="0" err="1"/>
              <a:t>errors</a:t>
            </a:r>
            <a:r>
              <a:rPr lang="fr-CH" dirty="0"/>
              <a:t> or LSA </a:t>
            </a:r>
            <a:r>
              <a:rPr lang="fr-CH" dirty="0" err="1"/>
              <a:t>re-drive</a:t>
            </a:r>
            <a:r>
              <a:rPr lang="fr-CH" dirty="0"/>
              <a:t> </a:t>
            </a:r>
            <a:r>
              <a:rPr lang="fr-CH" dirty="0" err="1"/>
              <a:t>failures</a:t>
            </a:r>
            <a:r>
              <a:rPr lang="fr-CH" dirty="0"/>
              <a:t>. </a:t>
            </a:r>
            <a:r>
              <a:rPr lang="fr-CH" dirty="0" err="1"/>
              <a:t>While</a:t>
            </a:r>
            <a:r>
              <a:rPr lang="fr-CH" dirty="0"/>
              <a:t> </a:t>
            </a:r>
            <a:r>
              <a:rPr lang="fr-CH" dirty="0" err="1"/>
              <a:t>this</a:t>
            </a:r>
            <a:r>
              <a:rPr lang="fr-CH" dirty="0"/>
              <a:t> system </a:t>
            </a:r>
            <a:r>
              <a:rPr lang="fr-CH" dirty="0" err="1"/>
              <a:t>is</a:t>
            </a:r>
            <a:r>
              <a:rPr lang="fr-CH" dirty="0"/>
              <a:t> </a:t>
            </a:r>
            <a:r>
              <a:rPr lang="fr-CH" dirty="0" err="1"/>
              <a:t>very</a:t>
            </a:r>
            <a:r>
              <a:rPr lang="fr-CH" dirty="0"/>
              <a:t> </a:t>
            </a:r>
            <a:r>
              <a:rPr lang="fr-CH" dirty="0" err="1"/>
              <a:t>helpful</a:t>
            </a:r>
            <a:r>
              <a:rPr lang="fr-CH" dirty="0"/>
              <a:t>, one challenge </a:t>
            </a:r>
            <a:r>
              <a:rPr lang="fr-CH" dirty="0" err="1"/>
              <a:t>is</a:t>
            </a:r>
            <a:r>
              <a:rPr lang="fr-CH" dirty="0"/>
              <a:t> </a:t>
            </a:r>
            <a:r>
              <a:rPr lang="fr-CH" dirty="0" err="1"/>
              <a:t>that</a:t>
            </a:r>
            <a:r>
              <a:rPr lang="fr-CH" dirty="0"/>
              <a:t> the </a:t>
            </a:r>
            <a:r>
              <a:rPr lang="fr-CH" dirty="0" err="1"/>
              <a:t>logbook</a:t>
            </a:r>
            <a:r>
              <a:rPr lang="fr-CH" dirty="0"/>
              <a:t> entries can </a:t>
            </a:r>
            <a:r>
              <a:rPr lang="fr-CH" dirty="0" err="1"/>
              <a:t>become</a:t>
            </a:r>
            <a:r>
              <a:rPr lang="fr-CH" dirty="0"/>
              <a:t> </a:t>
            </a:r>
            <a:r>
              <a:rPr lang="fr-CH" dirty="0" err="1"/>
              <a:t>lengthy</a:t>
            </a:r>
            <a:r>
              <a:rPr lang="fr-CH" dirty="0"/>
              <a:t> </a:t>
            </a:r>
            <a:r>
              <a:rPr lang="fr-CH" dirty="0" err="1"/>
              <a:t>when</a:t>
            </a:r>
            <a:r>
              <a:rPr lang="fr-CH" dirty="0"/>
              <a:t> </a:t>
            </a:r>
            <a:r>
              <a:rPr lang="fr-CH" dirty="0" err="1"/>
              <a:t>there</a:t>
            </a:r>
            <a:r>
              <a:rPr lang="fr-CH" dirty="0"/>
              <a:t> are </a:t>
            </a:r>
            <a:r>
              <a:rPr lang="fr-CH" dirty="0" err="1"/>
              <a:t>too</a:t>
            </a:r>
            <a:r>
              <a:rPr lang="fr-CH" dirty="0"/>
              <a:t> </a:t>
            </a:r>
            <a:r>
              <a:rPr lang="fr-CH" dirty="0" err="1"/>
              <a:t>many</a:t>
            </a:r>
            <a:r>
              <a:rPr lang="fr-CH" dirty="0"/>
              <a:t> </a:t>
            </a:r>
            <a:r>
              <a:rPr lang="fr-CH" dirty="0" err="1"/>
              <a:t>elements</a:t>
            </a:r>
            <a:r>
              <a:rPr lang="fr-CH" dirty="0"/>
              <a:t> in </a:t>
            </a:r>
            <a:r>
              <a:rPr lang="fr-CH" dirty="0" err="1"/>
              <a:t>fault</a:t>
            </a:r>
            <a:r>
              <a:rPr lang="fr-CH" dirty="0"/>
              <a:t>.</a:t>
            </a:r>
          </a:p>
          <a:p>
            <a:r>
              <a:rPr lang="fr-CH" dirty="0" err="1"/>
              <a:t>Finally</a:t>
            </a:r>
            <a:r>
              <a:rPr lang="fr-CH" dirty="0"/>
              <a:t>, the help of LSA </a:t>
            </a:r>
            <a:r>
              <a:rPr lang="fr-CH" dirty="0" err="1"/>
              <a:t>sanity</a:t>
            </a:r>
            <a:r>
              <a:rPr lang="fr-CH" dirty="0"/>
              <a:t> checks and notifications to monitor for </a:t>
            </a:r>
            <a:r>
              <a:rPr lang="fr-CH" dirty="0" err="1"/>
              <a:t>inconsistencies</a:t>
            </a:r>
            <a:r>
              <a:rPr lang="fr-CH" dirty="0"/>
              <a:t> (LSA vs HW), </a:t>
            </a:r>
            <a:r>
              <a:rPr lang="fr-CH" dirty="0" err="1"/>
              <a:t>too</a:t>
            </a:r>
            <a:r>
              <a:rPr lang="fr-CH" dirty="0"/>
              <a:t> </a:t>
            </a:r>
            <a:r>
              <a:rPr lang="fr-CH" dirty="0" err="1"/>
              <a:t>many</a:t>
            </a:r>
            <a:r>
              <a:rPr lang="fr-CH" dirty="0"/>
              <a:t> trims.</a:t>
            </a:r>
          </a:p>
          <a:p>
            <a:r>
              <a:rPr lang="fr-CH" dirty="0" err="1"/>
              <a:t>These</a:t>
            </a:r>
            <a:r>
              <a:rPr lang="fr-CH" dirty="0"/>
              <a:t> checks have been a </a:t>
            </a:r>
            <a:r>
              <a:rPr lang="fr-CH" dirty="0" err="1"/>
              <a:t>great</a:t>
            </a:r>
            <a:r>
              <a:rPr lang="fr-CH" dirty="0"/>
              <a:t> addition to </a:t>
            </a:r>
            <a:r>
              <a:rPr lang="fr-CH" dirty="0" err="1"/>
              <a:t>improving</a:t>
            </a:r>
            <a:r>
              <a:rPr lang="fr-CH" dirty="0"/>
              <a:t> </a:t>
            </a:r>
            <a:r>
              <a:rPr lang="fr-CH" dirty="0" err="1"/>
              <a:t>operational</a:t>
            </a:r>
            <a:r>
              <a:rPr lang="fr-CH" dirty="0"/>
              <a:t> </a:t>
            </a:r>
            <a:r>
              <a:rPr lang="fr-CH" dirty="0" err="1"/>
              <a:t>reliability</a:t>
            </a:r>
            <a:r>
              <a:rPr lang="fr-CH" dirty="0"/>
              <a:t> and </a:t>
            </a:r>
            <a:r>
              <a:rPr lang="fr-CH" dirty="0" err="1"/>
              <a:t>catching</a:t>
            </a:r>
            <a:r>
              <a:rPr lang="fr-CH" dirty="0"/>
              <a:t> </a:t>
            </a:r>
            <a:r>
              <a:rPr lang="fr-CH" dirty="0" err="1"/>
              <a:t>potential</a:t>
            </a:r>
            <a:r>
              <a:rPr lang="fr-CH" dirty="0"/>
              <a:t> issues </a:t>
            </a:r>
            <a:r>
              <a:rPr lang="fr-CH" dirty="0" err="1"/>
              <a:t>before</a:t>
            </a:r>
            <a:r>
              <a:rPr lang="fr-CH" dirty="0"/>
              <a:t> </a:t>
            </a:r>
            <a:r>
              <a:rPr lang="fr-CH" dirty="0" err="1"/>
              <a:t>they</a:t>
            </a:r>
            <a:r>
              <a:rPr lang="fr-CH" dirty="0"/>
              <a:t> </a:t>
            </a:r>
            <a:r>
              <a:rPr lang="fr-CH" dirty="0" err="1"/>
              <a:t>escalate</a:t>
            </a:r>
            <a:r>
              <a:rPr lang="fr-CH" dirty="0"/>
              <a:t>.</a:t>
            </a:r>
          </a:p>
          <a:p>
            <a:endParaRPr lang="fr-CH" b="0" i="0" u="none" strike="noStrike" dirty="0">
              <a:solidFill>
                <a:srgbClr val="000000"/>
              </a:solidFill>
              <a:effectLst/>
              <a:latin typeface="Aptos" panose="020B0004020202020204" pitchFamily="34" charset="0"/>
            </a:endParaRPr>
          </a:p>
          <a:p>
            <a:endParaRPr lang="fr-CH" b="0" i="0" u="none" strike="noStrike" dirty="0">
              <a:solidFill>
                <a:srgbClr val="000000"/>
              </a:solidFill>
              <a:effectLst/>
              <a:latin typeface="Aptos" panose="020B0004020202020204" pitchFamily="34" charset="0"/>
            </a:endParaRPr>
          </a:p>
          <a:p>
            <a:endParaRPr lang="fr-CH" b="0" i="0" u="none" strike="noStrike" dirty="0">
              <a:solidFill>
                <a:srgbClr val="000000"/>
              </a:solidFill>
              <a:effectLst/>
              <a:latin typeface="Aptos" panose="020B0004020202020204" pitchFamily="34" charset="0"/>
            </a:endParaRPr>
          </a:p>
          <a:p>
            <a:endParaRPr lang="fr-CH" b="0" i="0" u="none" strike="noStrike" dirty="0">
              <a:solidFill>
                <a:srgbClr val="000000"/>
              </a:solidFill>
              <a:effectLst/>
              <a:latin typeface="Aptos" panose="020B0004020202020204" pitchFamily="34" charset="0"/>
            </a:endParaRPr>
          </a:p>
          <a:p>
            <a:r>
              <a:rPr lang="fr-CH" b="0" i="0" u="none" strike="noStrike" dirty="0" err="1">
                <a:solidFill>
                  <a:srgbClr val="000000"/>
                </a:solidFill>
                <a:effectLst/>
                <a:latin typeface="Aptos" panose="020B0004020202020204" pitchFamily="34" charset="0"/>
              </a:rPr>
              <a:t>Optimizer</a:t>
            </a:r>
            <a:r>
              <a:rPr lang="fr-CH" b="0" i="0" u="none" strike="noStrike" dirty="0">
                <a:solidFill>
                  <a:srgbClr val="000000"/>
                </a:solidFill>
                <a:effectLst/>
                <a:latin typeface="Aptos" panose="020B0004020202020204" pitchFamily="34" charset="0"/>
              </a:rPr>
              <a:t> for extraction and TL </a:t>
            </a:r>
            <a:r>
              <a:rPr lang="fr-CH" b="0" i="0" dirty="0">
                <a:effectLst/>
                <a:latin typeface="Aptos" panose="020B0004020202020204" pitchFamily="34" charset="0"/>
                <a:hlinkClick r:id="rId3"/>
              </a:rPr>
              <a:t>https://indico.cern.ch/event/1303992/</a:t>
            </a:r>
            <a:r>
              <a:rPr lang="fr-CH" b="0" i="0" u="none" strike="noStrike" dirty="0">
                <a:solidFill>
                  <a:srgbClr val="000000"/>
                </a:solidFill>
                <a:effectLst/>
                <a:latin typeface="Aptos" panose="020B0004020202020204" pitchFamily="34" charset="0"/>
              </a:rPr>
              <a:t>, </a:t>
            </a:r>
          </a:p>
          <a:p>
            <a:r>
              <a:rPr lang="fr-CH" b="0" i="0" u="none" strike="noStrike" dirty="0" err="1">
                <a:solidFill>
                  <a:srgbClr val="000000"/>
                </a:solidFill>
                <a:effectLst/>
                <a:latin typeface="Aptos" panose="020B0004020202020204" pitchFamily="34" charset="0"/>
              </a:rPr>
              <a:t>improving</a:t>
            </a:r>
            <a:r>
              <a:rPr lang="fr-CH" b="0" i="0" u="none" strike="noStrike" dirty="0">
                <a:solidFill>
                  <a:srgbClr val="000000"/>
                </a:solidFill>
                <a:effectLst/>
                <a:latin typeface="Aptos" panose="020B0004020202020204" pitchFamily="34" charset="0"/>
              </a:rPr>
              <a:t> </a:t>
            </a:r>
            <a:r>
              <a:rPr lang="fr-CH" b="0" i="0" u="none" strike="noStrike" dirty="0" err="1">
                <a:solidFill>
                  <a:srgbClr val="000000"/>
                </a:solidFill>
                <a:effectLst/>
                <a:latin typeface="Aptos" panose="020B0004020202020204" pitchFamily="34" charset="0"/>
              </a:rPr>
              <a:t>losses</a:t>
            </a:r>
            <a:r>
              <a:rPr lang="fr-CH" b="0" i="0" u="none" strike="noStrike" dirty="0">
                <a:solidFill>
                  <a:srgbClr val="000000"/>
                </a:solidFill>
                <a:effectLst/>
                <a:latin typeface="Aptos" panose="020B0004020202020204" pitchFamily="34" charset="0"/>
              </a:rPr>
              <a:t> in the extraction and </a:t>
            </a:r>
            <a:r>
              <a:rPr lang="fr-CH" b="0" i="0" u="none" strike="noStrike" dirty="0" err="1">
                <a:solidFill>
                  <a:srgbClr val="000000"/>
                </a:solidFill>
                <a:effectLst/>
                <a:latin typeface="Aptos" panose="020B0004020202020204" pitchFamily="34" charset="0"/>
              </a:rPr>
              <a:t>recombination</a:t>
            </a:r>
            <a:r>
              <a:rPr lang="fr-CH" b="0" i="0" u="none" strike="noStrike" dirty="0">
                <a:solidFill>
                  <a:srgbClr val="000000"/>
                </a:solidFill>
                <a:effectLst/>
                <a:latin typeface="Aptos" panose="020B0004020202020204" pitchFamily="34" charset="0"/>
              </a:rPr>
              <a:t>, </a:t>
            </a:r>
            <a:r>
              <a:rPr lang="fr-CH" b="0" i="0" u="none" strike="noStrike" dirty="0" err="1">
                <a:solidFill>
                  <a:srgbClr val="000000"/>
                </a:solidFill>
                <a:effectLst/>
                <a:latin typeface="Aptos" panose="020B0004020202020204" pitchFamily="34" charset="0"/>
              </a:rPr>
              <a:t>improvements</a:t>
            </a:r>
            <a:r>
              <a:rPr lang="fr-CH" b="0" i="0" u="none" strike="noStrike" dirty="0">
                <a:solidFill>
                  <a:srgbClr val="000000"/>
                </a:solidFill>
                <a:effectLst/>
                <a:latin typeface="Aptos" panose="020B0004020202020204" pitchFamily="34" charset="0"/>
              </a:rPr>
              <a:t> in the </a:t>
            </a:r>
            <a:r>
              <a:rPr lang="fr-CH" b="0" i="0" u="none" strike="noStrike" dirty="0" err="1">
                <a:solidFill>
                  <a:srgbClr val="000000"/>
                </a:solidFill>
                <a:effectLst/>
                <a:latin typeface="Aptos" panose="020B0004020202020204" pitchFamily="34" charset="0"/>
              </a:rPr>
              <a:t>losses</a:t>
            </a:r>
            <a:r>
              <a:rPr lang="fr-CH" b="0" i="0" u="none" strike="noStrike" dirty="0">
                <a:solidFill>
                  <a:srgbClr val="000000"/>
                </a:solidFill>
                <a:effectLst/>
                <a:latin typeface="Aptos" panose="020B0004020202020204" pitchFamily="34" charset="0"/>
              </a:rPr>
              <a:t> </a:t>
            </a:r>
            <a:r>
              <a:rPr lang="fr-CH" b="0" i="0" u="none" strike="noStrike" dirty="0" err="1">
                <a:solidFill>
                  <a:srgbClr val="000000"/>
                </a:solidFill>
                <a:effectLst/>
                <a:latin typeface="Aptos" panose="020B0004020202020204" pitchFamily="34" charset="0"/>
              </a:rPr>
              <a:t>every</a:t>
            </a:r>
            <a:r>
              <a:rPr lang="fr-CH" b="0" i="0" u="none" strike="noStrike" dirty="0">
                <a:solidFill>
                  <a:srgbClr val="000000"/>
                </a:solidFill>
                <a:effectLst/>
                <a:latin typeface="Aptos" panose="020B0004020202020204" pitchFamily="34" charset="0"/>
              </a:rPr>
              <a:t> </a:t>
            </a:r>
            <a:r>
              <a:rPr lang="fr-CH" b="0" i="0" u="none" strike="noStrike" dirty="0" err="1">
                <a:solidFill>
                  <a:srgbClr val="000000"/>
                </a:solidFill>
                <a:effectLst/>
                <a:latin typeface="Aptos" panose="020B0004020202020204" pitchFamily="34" charset="0"/>
              </a:rPr>
              <a:t>year</a:t>
            </a:r>
            <a:r>
              <a:rPr lang="fr-CH" b="0" i="0" u="none" strike="noStrike" dirty="0">
                <a:solidFill>
                  <a:srgbClr val="000000"/>
                </a:solidFill>
                <a:effectLst/>
                <a:latin typeface="Aptos" panose="020B0004020202020204" pitchFamily="34" charset="0"/>
              </a:rPr>
              <a:t>, </a:t>
            </a:r>
            <a:r>
              <a:rPr lang="fr-CH" b="0" i="0" dirty="0">
                <a:effectLst/>
                <a:latin typeface="Aptos" panose="020B0004020202020204" pitchFamily="34" charset="0"/>
                <a:hlinkClick r:id="rId4"/>
              </a:rPr>
              <a:t>https://indico.cern.ch/event/1412220/</a:t>
            </a:r>
            <a:endParaRPr lang="en-US" dirty="0"/>
          </a:p>
        </p:txBody>
      </p:sp>
    </p:spTree>
    <p:extLst>
      <p:ext uri="{BB962C8B-B14F-4D97-AF65-F5344CB8AC3E}">
        <p14:creationId xmlns:p14="http://schemas.microsoft.com/office/powerpoint/2010/main" val="33479333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50852"/>
            <a:ext cx="6504816" cy="370624"/>
          </a:xfrm>
          <a:prstGeom prst="rect">
            <a:avLst/>
          </a:prstGeom>
        </p:spPr>
        <p:txBody>
          <a:bodyPr lIns="36000" tIns="36000" bIns="288000"/>
          <a:lstStyle/>
          <a:p>
            <a:r>
              <a:rPr lang="en-US" dirty="0"/>
              <a:t>D.G 		</a:t>
            </a:r>
            <a:r>
              <a:rPr lang="en-US" sz="1400" dirty="0">
                <a:solidFill>
                  <a:schemeClr val="bg1"/>
                </a:solidFill>
              </a:rPr>
              <a:t>Denis Cotte BE-OP-PS | JAP Workshop 2024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lvl1pPr>
              <a:defRPr sz="1400"/>
            </a:lvl1p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11">
            <a:extLst>
              <a:ext uri="{FF2B5EF4-FFF2-40B4-BE49-F238E27FC236}">
                <a16:creationId xmlns:a16="http://schemas.microsoft.com/office/drawing/2014/main" id="{FAB3235D-4018-15E3-3351-91900DAA0EEF}"/>
              </a:ext>
            </a:extLst>
          </p:cNvPr>
          <p:cNvSpPr>
            <a:spLocks noGrp="1"/>
          </p:cNvSpPr>
          <p:nvPr>
            <p:ph type="ftr" sz="quarter" idx="11"/>
          </p:nvPr>
        </p:nvSpPr>
        <p:spPr>
          <a:xfrm>
            <a:off x="4259263" y="6350852"/>
            <a:ext cx="6504816" cy="370624"/>
          </a:xfrm>
          <a:prstGeom prst="rect">
            <a:avLst/>
          </a:prstGeom>
        </p:spPr>
        <p:txBody>
          <a:bodyPr lIns="36000" tIns="36000" bIns="288000"/>
          <a:lstStyle/>
          <a:p>
            <a:r>
              <a:rPr lang="en-US" dirty="0"/>
              <a:t>D.G 		</a:t>
            </a:r>
            <a:r>
              <a:rPr lang="en-US" sz="1400" dirty="0">
                <a:solidFill>
                  <a:schemeClr val="bg1"/>
                </a:solidFill>
              </a:rPr>
              <a:t>Denis Cotte BE-OP-PS | JAP Workshop 2024</a:t>
            </a:r>
            <a:endParaRPr lang="en-US" dirty="0"/>
          </a:p>
        </p:txBody>
      </p:sp>
      <p:sp>
        <p:nvSpPr>
          <p:cNvPr id="6" name="Slide Number Placeholder 12">
            <a:extLst>
              <a:ext uri="{FF2B5EF4-FFF2-40B4-BE49-F238E27FC236}">
                <a16:creationId xmlns:a16="http://schemas.microsoft.com/office/drawing/2014/main" id="{A3B59F7F-F581-1B00-3092-FCB27B59AFAB}"/>
              </a:ext>
            </a:extLst>
          </p:cNvPr>
          <p:cNvSpPr>
            <a:spLocks noGrp="1"/>
          </p:cNvSpPr>
          <p:nvPr>
            <p:ph type="sldNum" sz="quarter" idx="12"/>
          </p:nvPr>
        </p:nvSpPr>
        <p:spPr>
          <a:xfrm>
            <a:off x="11107546" y="6356350"/>
            <a:ext cx="681254" cy="365125"/>
          </a:xfrm>
          <a:prstGeom prst="rect">
            <a:avLst/>
          </a:prstGeom>
        </p:spPr>
        <p:txBody>
          <a:bodyPr/>
          <a:lstStyle>
            <a:lvl1pPr>
              <a:defRPr sz="1400"/>
            </a:lvl1p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Footer Placeholder 11">
            <a:extLst>
              <a:ext uri="{FF2B5EF4-FFF2-40B4-BE49-F238E27FC236}">
                <a16:creationId xmlns:a16="http://schemas.microsoft.com/office/drawing/2014/main" id="{B32D21B3-8D92-72E3-B38D-C51FA9FDAA04}"/>
              </a:ext>
            </a:extLst>
          </p:cNvPr>
          <p:cNvSpPr>
            <a:spLocks noGrp="1"/>
          </p:cNvSpPr>
          <p:nvPr>
            <p:ph type="ftr" sz="quarter" idx="11"/>
          </p:nvPr>
        </p:nvSpPr>
        <p:spPr>
          <a:xfrm>
            <a:off x="4259263" y="6350852"/>
            <a:ext cx="6504816" cy="370624"/>
          </a:xfrm>
          <a:prstGeom prst="rect">
            <a:avLst/>
          </a:prstGeom>
        </p:spPr>
        <p:txBody>
          <a:bodyPr lIns="36000" tIns="36000" bIns="288000"/>
          <a:lstStyle/>
          <a:p>
            <a:r>
              <a:rPr lang="en-US" dirty="0"/>
              <a:t>D.G 		</a:t>
            </a:r>
            <a:r>
              <a:rPr lang="en-US" sz="1400" dirty="0">
                <a:solidFill>
                  <a:schemeClr val="bg1"/>
                </a:solidFill>
              </a:rPr>
              <a:t>Denis Cotte BE-OP-PS | JAP Workshop 2024</a:t>
            </a:r>
            <a:endParaRPr lang="en-US" dirty="0"/>
          </a:p>
        </p:txBody>
      </p:sp>
      <p:sp>
        <p:nvSpPr>
          <p:cNvPr id="9" name="Slide Number Placeholder 12">
            <a:extLst>
              <a:ext uri="{FF2B5EF4-FFF2-40B4-BE49-F238E27FC236}">
                <a16:creationId xmlns:a16="http://schemas.microsoft.com/office/drawing/2014/main" id="{05FB62C1-B038-C408-011F-01128EC76CC0}"/>
              </a:ext>
            </a:extLst>
          </p:cNvPr>
          <p:cNvSpPr>
            <a:spLocks noGrp="1"/>
          </p:cNvSpPr>
          <p:nvPr>
            <p:ph type="sldNum" sz="quarter" idx="12"/>
          </p:nvPr>
        </p:nvSpPr>
        <p:spPr>
          <a:xfrm>
            <a:off x="11107546" y="6356350"/>
            <a:ext cx="681254" cy="365125"/>
          </a:xfrm>
          <a:prstGeom prst="rect">
            <a:avLst/>
          </a:prstGeom>
        </p:spPr>
        <p:txBody>
          <a:bodyPr/>
          <a:lstStyle>
            <a:lvl1pPr>
              <a:defRPr sz="1400"/>
            </a:lvl1p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Footer Placeholder 11">
            <a:extLst>
              <a:ext uri="{FF2B5EF4-FFF2-40B4-BE49-F238E27FC236}">
                <a16:creationId xmlns:a16="http://schemas.microsoft.com/office/drawing/2014/main" id="{B253497A-EE82-E431-3560-3A44D19592C7}"/>
              </a:ext>
            </a:extLst>
          </p:cNvPr>
          <p:cNvSpPr>
            <a:spLocks noGrp="1"/>
          </p:cNvSpPr>
          <p:nvPr>
            <p:ph type="ftr" sz="quarter" idx="11"/>
          </p:nvPr>
        </p:nvSpPr>
        <p:spPr>
          <a:xfrm>
            <a:off x="4259263" y="6350852"/>
            <a:ext cx="6504816" cy="370624"/>
          </a:xfrm>
          <a:prstGeom prst="rect">
            <a:avLst/>
          </a:prstGeom>
        </p:spPr>
        <p:txBody>
          <a:bodyPr lIns="36000" tIns="36000" bIns="288000"/>
          <a:lstStyle/>
          <a:p>
            <a:r>
              <a:rPr lang="en-US" dirty="0"/>
              <a:t>D.G 		</a:t>
            </a:r>
            <a:r>
              <a:rPr lang="en-US" sz="1400" dirty="0">
                <a:solidFill>
                  <a:schemeClr val="bg1"/>
                </a:solidFill>
              </a:rPr>
              <a:t>Denis Cotte BE-OP-PS | JAP Workshop 2024</a:t>
            </a:r>
            <a:endParaRPr lang="en-US" dirty="0"/>
          </a:p>
        </p:txBody>
      </p:sp>
      <p:sp>
        <p:nvSpPr>
          <p:cNvPr id="11" name="Slide Number Placeholder 12">
            <a:extLst>
              <a:ext uri="{FF2B5EF4-FFF2-40B4-BE49-F238E27FC236}">
                <a16:creationId xmlns:a16="http://schemas.microsoft.com/office/drawing/2014/main" id="{A5C95D73-2A62-20B2-8C8B-6236669C8B7F}"/>
              </a:ext>
            </a:extLst>
          </p:cNvPr>
          <p:cNvSpPr>
            <a:spLocks noGrp="1"/>
          </p:cNvSpPr>
          <p:nvPr>
            <p:ph type="sldNum" sz="quarter" idx="12"/>
          </p:nvPr>
        </p:nvSpPr>
        <p:spPr>
          <a:xfrm>
            <a:off x="11107546" y="6356350"/>
            <a:ext cx="681254" cy="365125"/>
          </a:xfrm>
          <a:prstGeom prst="rect">
            <a:avLst/>
          </a:prstGeom>
        </p:spPr>
        <p:txBody>
          <a:bodyPr/>
          <a:lstStyle>
            <a:lvl1pPr>
              <a:defRPr sz="1400"/>
            </a:lvl1p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7" name="Footer Placeholder 11">
            <a:extLst>
              <a:ext uri="{FF2B5EF4-FFF2-40B4-BE49-F238E27FC236}">
                <a16:creationId xmlns:a16="http://schemas.microsoft.com/office/drawing/2014/main" id="{C3D01E33-B2B7-1E0F-1EA1-E214E447B75F}"/>
              </a:ext>
            </a:extLst>
          </p:cNvPr>
          <p:cNvSpPr>
            <a:spLocks noGrp="1"/>
          </p:cNvSpPr>
          <p:nvPr>
            <p:ph type="ftr" sz="quarter" idx="11"/>
          </p:nvPr>
        </p:nvSpPr>
        <p:spPr>
          <a:xfrm>
            <a:off x="4259263" y="6350852"/>
            <a:ext cx="6504816" cy="370624"/>
          </a:xfrm>
          <a:prstGeom prst="rect">
            <a:avLst/>
          </a:prstGeom>
        </p:spPr>
        <p:txBody>
          <a:bodyPr lIns="36000" tIns="36000" bIns="288000"/>
          <a:lstStyle/>
          <a:p>
            <a:r>
              <a:rPr lang="en-US" dirty="0"/>
              <a:t>D.G 		</a:t>
            </a:r>
            <a:r>
              <a:rPr lang="en-US" sz="1400" dirty="0">
                <a:solidFill>
                  <a:schemeClr val="bg1"/>
                </a:solidFill>
              </a:rPr>
              <a:t>Denis Cotte BE-OP-PS | JAP Workshop 2024</a:t>
            </a:r>
            <a:endParaRPr lang="en-US" dirty="0"/>
          </a:p>
        </p:txBody>
      </p:sp>
      <p:sp>
        <p:nvSpPr>
          <p:cNvPr id="8" name="Slide Number Placeholder 12">
            <a:extLst>
              <a:ext uri="{FF2B5EF4-FFF2-40B4-BE49-F238E27FC236}">
                <a16:creationId xmlns:a16="http://schemas.microsoft.com/office/drawing/2014/main" id="{D67EB51E-AFB9-7F7A-2414-F8440F1F91E2}"/>
              </a:ext>
            </a:extLst>
          </p:cNvPr>
          <p:cNvSpPr>
            <a:spLocks noGrp="1"/>
          </p:cNvSpPr>
          <p:nvPr>
            <p:ph type="sldNum" sz="quarter" idx="12"/>
          </p:nvPr>
        </p:nvSpPr>
        <p:spPr>
          <a:xfrm>
            <a:off x="11107546" y="6356350"/>
            <a:ext cx="681254" cy="365125"/>
          </a:xfrm>
          <a:prstGeom prst="rect">
            <a:avLst/>
          </a:prstGeom>
        </p:spPr>
        <p:txBody>
          <a:bodyPr/>
          <a:lstStyle>
            <a:lvl1pPr>
              <a:defRPr sz="1400"/>
            </a:lvl1p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1823BB-FEDE-40F6-E81E-65C7BDC2B4C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188F09A-0F4C-1DDC-0BBC-ED9F82B1C5EC}"/>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a:extLst>
              <a:ext uri="{FF2B5EF4-FFF2-40B4-BE49-F238E27FC236}">
                <a16:creationId xmlns:a16="http://schemas.microsoft.com/office/drawing/2014/main" id="{F1991CBE-22A2-1616-295F-0054A84DA9A5}"/>
              </a:ext>
            </a:extLst>
          </p:cNvPr>
          <p:cNvSpPr>
            <a:spLocks noGrp="1"/>
          </p:cNvSpPr>
          <p:nvPr>
            <p:ph type="sldNum" sz="quarter" idx="12"/>
          </p:nvPr>
        </p:nvSpPr>
        <p:spPr>
          <a:xfrm>
            <a:off x="11107546" y="6356350"/>
            <a:ext cx="681254" cy="365125"/>
          </a:xfrm>
          <a:prstGeom prst="rect">
            <a:avLst/>
          </a:prstGeom>
        </p:spPr>
        <p:txBody>
          <a:bodyPr/>
          <a:lstStyle/>
          <a:p>
            <a:fld id="{05928A12-FA6F-9C4A-98FE-987EEA986A3F}" type="slidenum">
              <a:rPr lang="fr-FR" smtClean="0"/>
              <a:t>‹N°›</a:t>
            </a:fld>
            <a:endParaRPr lang="fr-FR"/>
          </a:p>
        </p:txBody>
      </p:sp>
      <p:sp>
        <p:nvSpPr>
          <p:cNvPr id="7" name="Footer Placeholder 11">
            <a:extLst>
              <a:ext uri="{FF2B5EF4-FFF2-40B4-BE49-F238E27FC236}">
                <a16:creationId xmlns:a16="http://schemas.microsoft.com/office/drawing/2014/main" id="{FB80319E-B88B-19D9-3F77-0BAC9B38D789}"/>
              </a:ext>
            </a:extLst>
          </p:cNvPr>
          <p:cNvSpPr>
            <a:spLocks noGrp="1"/>
          </p:cNvSpPr>
          <p:nvPr>
            <p:ph type="ftr" sz="quarter" idx="11"/>
          </p:nvPr>
        </p:nvSpPr>
        <p:spPr>
          <a:xfrm>
            <a:off x="4259263" y="6350852"/>
            <a:ext cx="6504816" cy="370624"/>
          </a:xfrm>
          <a:prstGeom prst="rect">
            <a:avLst/>
          </a:prstGeom>
        </p:spPr>
        <p:txBody>
          <a:bodyPr lIns="36000" tIns="36000" bIns="288000"/>
          <a:lstStyle/>
          <a:p>
            <a:r>
              <a:rPr lang="en-US" dirty="0"/>
              <a:t>D.G 		</a:t>
            </a:r>
            <a:r>
              <a:rPr lang="en-US" sz="1400" dirty="0">
                <a:solidFill>
                  <a:schemeClr val="bg1"/>
                </a:solidFill>
              </a:rPr>
              <a:t>Denis Cotte BE-OP-PS | JAP Workshop 2024</a:t>
            </a:r>
            <a:endParaRPr lang="en-US" dirty="0"/>
          </a:p>
        </p:txBody>
      </p:sp>
    </p:spTree>
    <p:extLst>
      <p:ext uri="{BB962C8B-B14F-4D97-AF65-F5344CB8AC3E}">
        <p14:creationId xmlns:p14="http://schemas.microsoft.com/office/powerpoint/2010/main" val="997719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1" name="Footer Placeholder 11">
            <a:extLst>
              <a:ext uri="{FF2B5EF4-FFF2-40B4-BE49-F238E27FC236}">
                <a16:creationId xmlns:a16="http://schemas.microsoft.com/office/drawing/2014/main" id="{1D3A4673-E5D8-26B3-B65C-31661B8160D8}"/>
              </a:ext>
            </a:extLst>
          </p:cNvPr>
          <p:cNvSpPr>
            <a:spLocks noGrp="1"/>
          </p:cNvSpPr>
          <p:nvPr>
            <p:ph type="ftr" sz="quarter" idx="3"/>
          </p:nvPr>
        </p:nvSpPr>
        <p:spPr>
          <a:xfrm>
            <a:off x="4259263" y="6362141"/>
            <a:ext cx="6504816" cy="370624"/>
          </a:xfrm>
          <a:prstGeom prst="rect">
            <a:avLst/>
          </a:prstGeom>
        </p:spPr>
        <p:txBody>
          <a:bodyPr lIns="36000" tIns="36000" bIns="288000"/>
          <a:lstStyle/>
          <a:p>
            <a:r>
              <a:rPr lang="en-US" dirty="0"/>
              <a:t>D.G 		</a:t>
            </a:r>
            <a:r>
              <a:rPr lang="en-US" sz="1400" dirty="0">
                <a:solidFill>
                  <a:schemeClr val="bg1"/>
                </a:solidFill>
              </a:rPr>
              <a:t>Denis Cotte BE-OP-PS | JAP Workshop 2024</a:t>
            </a:r>
            <a:endParaRPr lang="en-US" dirty="0"/>
          </a:p>
        </p:txBody>
      </p:sp>
      <p:sp>
        <p:nvSpPr>
          <p:cNvPr id="12" name="Slide Number Placeholder 12">
            <a:extLst>
              <a:ext uri="{FF2B5EF4-FFF2-40B4-BE49-F238E27FC236}">
                <a16:creationId xmlns:a16="http://schemas.microsoft.com/office/drawing/2014/main" id="{7BBC91E1-7D0F-A08B-A576-57D95A5A1DDF}"/>
              </a:ext>
            </a:extLst>
          </p:cNvPr>
          <p:cNvSpPr>
            <a:spLocks noGrp="1"/>
          </p:cNvSpPr>
          <p:nvPr>
            <p:ph type="sldNum" sz="quarter" idx="4"/>
          </p:nvPr>
        </p:nvSpPr>
        <p:spPr>
          <a:xfrm>
            <a:off x="11107546" y="6367639"/>
            <a:ext cx="681254" cy="365125"/>
          </a:xfrm>
          <a:prstGeom prst="rect">
            <a:avLst/>
          </a:prstGeom>
        </p:spPr>
        <p:txBody>
          <a:bodyPr lIns="180000" tIns="72000" bIns="72000"/>
          <a:lstStyle>
            <a:lvl1pPr>
              <a:defRPr sz="1400">
                <a:solidFill>
                  <a:schemeClr val="bg1"/>
                </a:solidFill>
              </a:defRPr>
            </a:lvl1pPr>
          </a:lstStyle>
          <a:p>
            <a:fld id="{36B5EA5A-BC32-A742-B11B-8E7414D5B535}" type="slidenum">
              <a:rPr lang="en-US" smtClean="0"/>
              <a:pPr/>
              <a:t>‹N°›</a:t>
            </a:fld>
            <a:endParaRPr lang="en-US" dirty="0"/>
          </a:p>
        </p:txBody>
      </p:sp>
      <p:sp>
        <p:nvSpPr>
          <p:cNvPr id="13" name="Slide Number Placeholder 12">
            <a:extLst>
              <a:ext uri="{FF2B5EF4-FFF2-40B4-BE49-F238E27FC236}">
                <a16:creationId xmlns:a16="http://schemas.microsoft.com/office/drawing/2014/main" id="{083EE998-49FD-B1ED-8CD1-FE34467BE3CD}"/>
              </a:ext>
            </a:extLst>
          </p:cNvPr>
          <p:cNvSpPr txBox="1">
            <a:spLocks/>
          </p:cNvSpPr>
          <p:nvPr userDrawn="1"/>
        </p:nvSpPr>
        <p:spPr>
          <a:xfrm>
            <a:off x="2470093" y="6342235"/>
            <a:ext cx="1706791" cy="365125"/>
          </a:xfrm>
          <a:prstGeom prst="rect">
            <a:avLst/>
          </a:prstGeom>
        </p:spPr>
        <p:txBody>
          <a:bodyPr lIns="108000" tIns="108000"/>
          <a:lstStyle>
            <a:defPPr>
              <a:defRPr lang="en-US"/>
            </a:defPPr>
            <a:lvl1pPr marL="0" algn="l"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11 December 2024</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62" r:id="rId1"/>
    <p:sldLayoutId id="2147483650" r:id="rId2"/>
    <p:sldLayoutId id="2147483674" r:id="rId3"/>
    <p:sldLayoutId id="2147483652" r:id="rId4"/>
    <p:sldLayoutId id="2147483653" r:id="rId5"/>
    <p:sldLayoutId id="2147483661" r:id="rId6"/>
    <p:sldLayoutId id="2147483700" r:id="rId7"/>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1199380/contributions/5042964/subcontributions/394853/attachments/2519411/4332027/Automatic%20SPS%20target%20steering%20automatic%20AFT%20v2.pdf"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cid:D581CCF5-DFB8-4168-9676-1C5A97894CB5"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indico.cern.ch/event/1194548/contributions/5093931/attachments/2562116/4416640/JAPW_Session5_RF_Lasheen.pdf" TargetMode="External"/><Relationship Id="rId5" Type="http://schemas.openxmlformats.org/officeDocument/2006/relationships/image" Target="../media/image7.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hyperlink" Target="https://indico.cern.ch/event/1194548/contributions/5093931/attachments/2562116/4416640/JAPW_Session5_RF_Lasheen.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0" y="2959406"/>
            <a:ext cx="12192000" cy="803788"/>
          </a:xfrm>
        </p:spPr>
        <p:txBody>
          <a:bodyPr/>
          <a:lstStyle/>
          <a:p>
            <a:pPr algn="ctr"/>
            <a:r>
              <a:rPr lang="en-GB" dirty="0"/>
              <a:t>OP feedback and recommendations as we move towards automation</a:t>
            </a:r>
            <a:br>
              <a:rPr lang="en-GB" dirty="0"/>
            </a:br>
            <a:r>
              <a:rPr lang="en-GB" dirty="0"/>
              <a:t> </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72074" y="5785148"/>
            <a:ext cx="12347894" cy="1518622"/>
          </a:xfrm>
        </p:spPr>
        <p:txBody>
          <a:bodyPr/>
          <a:lstStyle/>
          <a:p>
            <a:pPr algn="ctr"/>
            <a:r>
              <a:rPr lang="en-US" sz="1800" dirty="0" err="1"/>
              <a:t>Y.Le</a:t>
            </a:r>
            <a:r>
              <a:rPr lang="en-US" sz="1800" dirty="0"/>
              <a:t> Borgne, </a:t>
            </a:r>
            <a:r>
              <a:rPr lang="en-US" sz="1800" dirty="0" err="1"/>
              <a:t>S.Cettour</a:t>
            </a:r>
            <a:r>
              <a:rPr lang="en-US" sz="1800" dirty="0"/>
              <a:t> Cave, </a:t>
            </a:r>
            <a:r>
              <a:rPr lang="en-US" sz="1800" dirty="0" err="1"/>
              <a:t>L.Pereira</a:t>
            </a:r>
            <a:r>
              <a:rPr lang="en-US" sz="1800" dirty="0"/>
              <a:t>, </a:t>
            </a:r>
            <a:r>
              <a:rPr lang="en-US" sz="1800" dirty="0" err="1"/>
              <a:t>S.Massot</a:t>
            </a:r>
            <a:r>
              <a:rPr lang="en-US" sz="1800" dirty="0"/>
              <a:t>, </a:t>
            </a:r>
            <a:r>
              <a:rPr lang="en-US" sz="1800" dirty="0" err="1"/>
              <a:t>J.Dalla</a:t>
            </a:r>
            <a:r>
              <a:rPr lang="en-US" sz="1800" dirty="0"/>
              <a:t>-Costa, </a:t>
            </a:r>
            <a:r>
              <a:rPr lang="en-US" sz="1800" dirty="0" err="1"/>
              <a:t>D.Jacquet</a:t>
            </a:r>
            <a:r>
              <a:rPr lang="en-US" sz="1800" dirty="0"/>
              <a:t>, </a:t>
            </a:r>
            <a:r>
              <a:rPr lang="en-US" sz="1800" u="sng" dirty="0" err="1"/>
              <a:t>D.Cotte</a:t>
            </a:r>
            <a:r>
              <a:rPr lang="en-US" sz="1800" dirty="0"/>
              <a:t>, </a:t>
            </a:r>
            <a:r>
              <a:rPr lang="en-US" sz="1800" dirty="0" err="1"/>
              <a:t>B.Mikulec</a:t>
            </a:r>
            <a:r>
              <a:rPr lang="en-US" sz="1800" dirty="0"/>
              <a:t>, </a:t>
            </a:r>
            <a:r>
              <a:rPr lang="en-US" sz="1800" dirty="0" err="1"/>
              <a:t>V.Barbet</a:t>
            </a:r>
            <a:r>
              <a:rPr lang="en-US" sz="1800" dirty="0"/>
              <a:t>, </a:t>
            </a:r>
            <a:r>
              <a:rPr lang="en-US" sz="1800" dirty="0" err="1"/>
              <a:t>E.Veyrunes</a:t>
            </a:r>
            <a:r>
              <a:rPr lang="en-US" sz="1800" dirty="0"/>
              <a:t>, </a:t>
            </a:r>
            <a:r>
              <a:rPr lang="en-US" sz="1800" dirty="0" err="1"/>
              <a:t>A.Calia</a:t>
            </a:r>
            <a:r>
              <a:rPr lang="en-US" sz="1800" dirty="0"/>
              <a:t>, </a:t>
            </a:r>
            <a:r>
              <a:rPr lang="en-US" sz="1800" dirty="0" err="1"/>
              <a:t>G.Trad</a:t>
            </a:r>
            <a:r>
              <a:rPr lang="en-US" sz="1800" dirty="0"/>
              <a:t>, </a:t>
            </a:r>
            <a:r>
              <a:rPr lang="en-US" sz="1800" dirty="0" err="1"/>
              <a:t>M.Schenk</a:t>
            </a:r>
            <a:r>
              <a:rPr lang="en-US" sz="1800" dirty="0"/>
              <a:t>, JC Dumont, </a:t>
            </a:r>
            <a:r>
              <a:rPr lang="en-US" sz="1800" dirty="0" err="1"/>
              <a:t>R.Maillet</a:t>
            </a:r>
            <a:r>
              <a:rPr lang="en-US" sz="1800" dirty="0"/>
              <a:t>, GP Di Giovanni, </a:t>
            </a:r>
            <a:r>
              <a:rPr lang="en-US" sz="1800" dirty="0" err="1"/>
              <a:t>P.Skowronski</a:t>
            </a:r>
            <a:r>
              <a:rPr lang="en-US" sz="1800" dirty="0"/>
              <a:t>, </a:t>
            </a:r>
            <a:r>
              <a:rPr lang="en-US" sz="1800" dirty="0" err="1"/>
              <a:t>O.Hans</a:t>
            </a:r>
            <a:r>
              <a:rPr lang="en-US" sz="1800" dirty="0"/>
              <a:t>, </a:t>
            </a:r>
            <a:r>
              <a:rPr lang="en-US" sz="1800" dirty="0" err="1"/>
              <a:t>G.Imesh</a:t>
            </a:r>
            <a:r>
              <a:rPr lang="en-US" sz="1800" dirty="0"/>
              <a:t>, </a:t>
            </a:r>
            <a:r>
              <a:rPr lang="en-US" sz="1800" dirty="0" err="1"/>
              <a:t>JL.Sanchez</a:t>
            </a:r>
            <a:r>
              <a:rPr lang="en-US" sz="1800" dirty="0"/>
              <a:t>, </a:t>
            </a:r>
            <a:r>
              <a:rPr lang="en-US" sz="1800" dirty="0" err="1"/>
              <a:t>R.Scrivens</a:t>
            </a:r>
            <a:r>
              <a:rPr lang="en-US" sz="1800" dirty="0"/>
              <a:t>, T. </a:t>
            </a:r>
            <a:r>
              <a:rPr lang="en-US" sz="1800" dirty="0" err="1"/>
              <a:t>Argyropoulos</a:t>
            </a:r>
            <a:r>
              <a:rPr lang="en-US" sz="1800" dirty="0"/>
              <a:t>, </a:t>
            </a:r>
            <a:r>
              <a:rPr lang="en-US" sz="1800" dirty="0" err="1"/>
              <a:t>L.Ponce</a:t>
            </a:r>
            <a:r>
              <a:rPr lang="en-US" sz="1800" dirty="0"/>
              <a:t>, </a:t>
            </a:r>
            <a:r>
              <a:rPr lang="en-US" sz="1800" dirty="0" err="1"/>
              <a:t>E.Piselli</a:t>
            </a:r>
            <a:r>
              <a:rPr lang="en-US" sz="1800" dirty="0"/>
              <a:t>, </a:t>
            </a:r>
            <a:r>
              <a:rPr lang="en-US" sz="1800" dirty="0" err="1"/>
              <a:t>M.Hostettler</a:t>
            </a:r>
            <a:r>
              <a:rPr lang="en-US" sz="1800" dirty="0"/>
              <a:t>, </a:t>
            </a:r>
            <a:r>
              <a:rPr lang="fr-CH" sz="1800" dirty="0"/>
              <a:t>B. Rodriguez Mateos, M. Schenk, V. Kain, </a:t>
            </a:r>
            <a:r>
              <a:rPr lang="fr-CH" sz="1800" dirty="0" err="1"/>
              <a:t>T</a:t>
            </a:r>
            <a:r>
              <a:rPr lang="fr-CH" sz="1800" dirty="0"/>
              <a:t>. </a:t>
            </a:r>
            <a:r>
              <a:rPr lang="fr-CH" sz="1800" dirty="0" err="1"/>
              <a:t>Agryopoulos</a:t>
            </a:r>
            <a:r>
              <a:rPr lang="fr-CH" sz="1800" dirty="0">
                <a:latin typeface="Calibri" panose="020F0502020204030204" pitchFamily="34" charset="0"/>
                <a:cs typeface="Calibri" panose="020F0502020204030204" pitchFamily="34" charset="0"/>
              </a:rPr>
              <a:t> </a:t>
            </a:r>
            <a:r>
              <a:rPr lang="en-US" sz="1800" dirty="0"/>
              <a:t>and many others…  </a:t>
            </a:r>
          </a:p>
        </p:txBody>
      </p:sp>
      <p:sp>
        <p:nvSpPr>
          <p:cNvPr id="5" name="TextBox 4">
            <a:extLst>
              <a:ext uri="{FF2B5EF4-FFF2-40B4-BE49-F238E27FC236}">
                <a16:creationId xmlns:a16="http://schemas.microsoft.com/office/drawing/2014/main" id="{F8718329-8794-2892-B99C-2D9A22FFE563}"/>
              </a:ext>
            </a:extLst>
          </p:cNvPr>
          <p:cNvSpPr txBox="1"/>
          <p:nvPr/>
        </p:nvSpPr>
        <p:spPr>
          <a:xfrm>
            <a:off x="-1" y="4651738"/>
            <a:ext cx="12192000" cy="584775"/>
          </a:xfrm>
          <a:prstGeom prst="rect">
            <a:avLst/>
          </a:prstGeom>
          <a:noFill/>
        </p:spPr>
        <p:txBody>
          <a:bodyPr wrap="square">
            <a:spAutoFit/>
          </a:bodyPr>
          <a:lstStyle/>
          <a:p>
            <a:pPr algn="ctr"/>
            <a:r>
              <a:rPr lang="en-US" sz="3200" b="1" dirty="0">
                <a:solidFill>
                  <a:schemeClr val="bg1"/>
                </a:solidFill>
              </a:rPr>
              <a:t>JAPW ’24, Montreux 10</a:t>
            </a:r>
            <a:r>
              <a:rPr lang="en-US" sz="3200" b="1" baseline="30000" dirty="0">
                <a:solidFill>
                  <a:schemeClr val="bg1"/>
                </a:solidFill>
              </a:rPr>
              <a:t>th</a:t>
            </a:r>
            <a:r>
              <a:rPr lang="en-US" sz="3200" b="1" dirty="0">
                <a:solidFill>
                  <a:schemeClr val="bg1"/>
                </a:solidFill>
              </a:rPr>
              <a:t> – 12</a:t>
            </a:r>
            <a:r>
              <a:rPr lang="en-US" sz="3200" b="1" baseline="30000" dirty="0">
                <a:solidFill>
                  <a:schemeClr val="bg1"/>
                </a:solidFill>
              </a:rPr>
              <a:t>th</a:t>
            </a:r>
            <a:r>
              <a:rPr lang="en-US" sz="3200" b="1" dirty="0">
                <a:solidFill>
                  <a:schemeClr val="bg1"/>
                </a:solidFill>
              </a:rPr>
              <a:t> of December 2024</a:t>
            </a:r>
            <a:endParaRPr lang="en-GB" sz="3200" b="1" dirty="0">
              <a:solidFill>
                <a:schemeClr val="bg1"/>
              </a:solidFil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97FAF1-3112-7720-01B3-9CFBEC32886C}"/>
            </a:ext>
          </a:extLst>
        </p:cNvPr>
        <p:cNvGrpSpPr/>
        <p:nvPr/>
      </p:nvGrpSpPr>
      <p:grpSpPr>
        <a:xfrm>
          <a:off x="0" y="0"/>
          <a:ext cx="0" cy="0"/>
          <a:chOff x="0" y="0"/>
          <a:chExt cx="0" cy="0"/>
        </a:xfrm>
      </p:grpSpPr>
      <p:sp>
        <p:nvSpPr>
          <p:cNvPr id="17" name="Title 2">
            <a:extLst>
              <a:ext uri="{FF2B5EF4-FFF2-40B4-BE49-F238E27FC236}">
                <a16:creationId xmlns:a16="http://schemas.microsoft.com/office/drawing/2014/main" id="{9FD1F85A-2C39-ED43-D4F6-9DB53F83F091}"/>
              </a:ext>
            </a:extLst>
          </p:cNvPr>
          <p:cNvSpPr>
            <a:spLocks noGrp="1"/>
          </p:cNvSpPr>
          <p:nvPr>
            <p:ph type="title"/>
          </p:nvPr>
        </p:nvSpPr>
        <p:spPr>
          <a:xfrm>
            <a:off x="407988" y="373593"/>
            <a:ext cx="11874323" cy="1065742"/>
          </a:xfrm>
        </p:spPr>
        <p:txBody>
          <a:bodyPr vert="horz" lIns="0" tIns="0" rIns="0" bIns="0" rtlCol="0" anchor="t" anchorCtr="0">
            <a:normAutofit/>
          </a:bodyPr>
          <a:lstStyle/>
          <a:p>
            <a:r>
              <a:rPr lang="fr-CH" dirty="0"/>
              <a:t>How Automation Has </a:t>
            </a:r>
            <a:r>
              <a:rPr lang="fr-CH" dirty="0" err="1"/>
              <a:t>Helped</a:t>
            </a:r>
            <a:r>
              <a:rPr lang="fr-CH" dirty="0"/>
              <a:t> (or not) : « SPS »</a:t>
            </a:r>
            <a:endParaRPr lang="en-US" b="1" kern="1200" dirty="0">
              <a:latin typeface="+mj-lt"/>
              <a:ea typeface="+mj-ea"/>
              <a:cs typeface="+mj-cs"/>
            </a:endParaRPr>
          </a:p>
        </p:txBody>
      </p:sp>
      <p:sp>
        <p:nvSpPr>
          <p:cNvPr id="3" name="TextBox 1">
            <a:extLst>
              <a:ext uri="{FF2B5EF4-FFF2-40B4-BE49-F238E27FC236}">
                <a16:creationId xmlns:a16="http://schemas.microsoft.com/office/drawing/2014/main" id="{6113A98A-5D40-2FBB-0BEA-B29DA634282E}"/>
              </a:ext>
            </a:extLst>
          </p:cNvPr>
          <p:cNvSpPr txBox="1"/>
          <p:nvPr/>
        </p:nvSpPr>
        <p:spPr>
          <a:xfrm>
            <a:off x="407986" y="1209600"/>
            <a:ext cx="11229832" cy="7679025"/>
          </a:xfrm>
          <a:prstGeom prst="rect">
            <a:avLst/>
          </a:prstGeom>
          <a:noFill/>
        </p:spPr>
        <p:txBody>
          <a:bodyPr wrap="square" lIns="0" tIns="0" rIns="0" bIns="0" rtlCol="0">
            <a:spAutoFit/>
          </a:bodyPr>
          <a:lstStyle/>
          <a:p>
            <a:pPr>
              <a:spcAft>
                <a:spcPts val="600"/>
              </a:spcAft>
            </a:pPr>
            <a:r>
              <a:rPr lang="en-GB" sz="1600" dirty="0">
                <a:solidFill>
                  <a:schemeClr val="bg2">
                    <a:lumMod val="10000"/>
                  </a:schemeClr>
                </a:solidFill>
              </a:rPr>
              <a:t>Continuous </a:t>
            </a:r>
            <a:r>
              <a:rPr lang="en-GB" sz="1600" b="1" dirty="0">
                <a:solidFill>
                  <a:schemeClr val="bg2">
                    <a:lumMod val="10000"/>
                  </a:schemeClr>
                </a:solidFill>
              </a:rPr>
              <a:t>noise compensation </a:t>
            </a:r>
            <a:r>
              <a:rPr lang="en-GB" sz="1600" dirty="0">
                <a:solidFill>
                  <a:schemeClr val="bg2">
                    <a:lumMod val="10000"/>
                  </a:schemeClr>
                </a:solidFill>
              </a:rPr>
              <a:t>(50Hz/100Hz) on SPS QF (based on SX spill):</a:t>
            </a:r>
          </a:p>
          <a:p>
            <a:pPr marL="285750" indent="-285750">
              <a:spcAft>
                <a:spcPts val="600"/>
              </a:spcAft>
              <a:buFont typeface="Arial" panose="020B0604020202020204" pitchFamily="34" charset="0"/>
              <a:buChar char="•"/>
            </a:pPr>
            <a:r>
              <a:rPr lang="en-GB" sz="1600" dirty="0">
                <a:solidFill>
                  <a:schemeClr val="bg2">
                    <a:lumMod val="10000"/>
                  </a:schemeClr>
                </a:solidFill>
              </a:rPr>
              <a:t>Far from being an optimal experience for SPS operation team</a:t>
            </a:r>
          </a:p>
          <a:p>
            <a:pPr marL="285750" indent="-285750">
              <a:spcAft>
                <a:spcPts val="600"/>
              </a:spcAft>
              <a:buFont typeface="Arial" panose="020B0604020202020204" pitchFamily="34" charset="0"/>
              <a:buChar char="•"/>
            </a:pPr>
            <a:r>
              <a:rPr lang="en-GB" sz="1600" dirty="0">
                <a:solidFill>
                  <a:schemeClr val="bg2">
                    <a:lumMod val="10000"/>
                  </a:schemeClr>
                </a:solidFill>
              </a:rPr>
              <a:t>Sometimes takes a very long time to converge</a:t>
            </a:r>
          </a:p>
          <a:p>
            <a:pPr marL="285750" indent="-285750">
              <a:spcAft>
                <a:spcPts val="600"/>
              </a:spcAft>
              <a:buFont typeface="Arial" panose="020B0604020202020204" pitchFamily="34" charset="0"/>
              <a:buChar char="•"/>
            </a:pPr>
            <a:r>
              <a:rPr lang="en-GB" sz="1600" dirty="0">
                <a:solidFill>
                  <a:schemeClr val="bg2">
                    <a:lumMod val="10000"/>
                  </a:schemeClr>
                </a:solidFill>
              </a:rPr>
              <a:t>Loss of control: cannot be </a:t>
            </a:r>
            <a:r>
              <a:rPr lang="en-GB" sz="1600" b="1" dirty="0">
                <a:solidFill>
                  <a:schemeClr val="bg2">
                    <a:lumMod val="10000"/>
                  </a:schemeClr>
                </a:solidFill>
              </a:rPr>
              <a:t>stopped</a:t>
            </a:r>
            <a:r>
              <a:rPr lang="en-GB" sz="1600" dirty="0">
                <a:solidFill>
                  <a:schemeClr val="bg2">
                    <a:lumMod val="10000"/>
                  </a:schemeClr>
                </a:solidFill>
              </a:rPr>
              <a:t> or </a:t>
            </a:r>
            <a:r>
              <a:rPr lang="en-GB" sz="1600" b="1" dirty="0">
                <a:solidFill>
                  <a:schemeClr val="bg2">
                    <a:lumMod val="10000"/>
                  </a:schemeClr>
                </a:solidFill>
              </a:rPr>
              <a:t>restarted</a:t>
            </a:r>
            <a:r>
              <a:rPr lang="en-GB" sz="1600" dirty="0">
                <a:solidFill>
                  <a:schemeClr val="bg2">
                    <a:lumMod val="10000"/>
                  </a:schemeClr>
                </a:solidFill>
              </a:rPr>
              <a:t> or </a:t>
            </a:r>
            <a:r>
              <a:rPr lang="en-GB" sz="1600" b="1" dirty="0">
                <a:solidFill>
                  <a:schemeClr val="bg2">
                    <a:lumMod val="10000"/>
                  </a:schemeClr>
                </a:solidFill>
              </a:rPr>
              <a:t>rolled back</a:t>
            </a:r>
            <a:r>
              <a:rPr lang="en-GB" sz="1600" dirty="0">
                <a:solidFill>
                  <a:schemeClr val="bg2">
                    <a:lumMod val="10000"/>
                  </a:schemeClr>
                </a:solidFill>
              </a:rPr>
              <a:t> easily.</a:t>
            </a:r>
          </a:p>
          <a:p>
            <a:pPr marL="285750" indent="-285750">
              <a:spcAft>
                <a:spcPts val="600"/>
              </a:spcAft>
              <a:buFont typeface="Arial" panose="020B0604020202020204" pitchFamily="34" charset="0"/>
              <a:buChar char="•"/>
            </a:pPr>
            <a:r>
              <a:rPr lang="en-GB" sz="1600" dirty="0">
                <a:solidFill>
                  <a:schemeClr val="bg2">
                    <a:lumMod val="10000"/>
                  </a:schemeClr>
                </a:solidFill>
              </a:rPr>
              <a:t>Frequently </a:t>
            </a:r>
            <a:r>
              <a:rPr lang="en-GB" sz="1600" b="1" dirty="0">
                <a:solidFill>
                  <a:schemeClr val="bg2">
                    <a:lumMod val="10000"/>
                  </a:schemeClr>
                </a:solidFill>
              </a:rPr>
              <a:t>requires expert intervention. </a:t>
            </a:r>
          </a:p>
          <a:p>
            <a:pPr marL="285750" indent="-285750">
              <a:spcAft>
                <a:spcPts val="600"/>
              </a:spcAft>
              <a:buFont typeface="Arial" panose="020B0604020202020204" pitchFamily="34" charset="0"/>
              <a:buChar char="•"/>
            </a:pPr>
            <a:r>
              <a:rPr lang="en-GB" sz="1600" b="1" dirty="0">
                <a:solidFill>
                  <a:schemeClr val="tx2"/>
                </a:solidFill>
              </a:rPr>
              <a:t>Major Bug Fix on 07.10.24 – Impacted 50Hz</a:t>
            </a:r>
          </a:p>
          <a:p>
            <a:pPr marL="285750" indent="-285750">
              <a:spcAft>
                <a:spcPts val="600"/>
              </a:spcAft>
              <a:buFont typeface="Arial" panose="020B0604020202020204" pitchFamily="34" charset="0"/>
              <a:buChar char="•"/>
            </a:pPr>
            <a:endParaRPr lang="fr-CH" sz="1600" dirty="0">
              <a:solidFill>
                <a:schemeClr val="bg2">
                  <a:lumMod val="10000"/>
                </a:schemeClr>
              </a:solidFill>
            </a:endParaRPr>
          </a:p>
          <a:p>
            <a:pPr>
              <a:spcAft>
                <a:spcPts val="600"/>
              </a:spcAft>
            </a:pPr>
            <a:r>
              <a:rPr lang="fr-CH" sz="1600" dirty="0">
                <a:solidFill>
                  <a:schemeClr val="bg2">
                    <a:lumMod val="10000"/>
                  </a:schemeClr>
                </a:solidFill>
              </a:rPr>
              <a:t> </a:t>
            </a: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r>
              <a:rPr lang="en-GB" sz="1600" dirty="0">
                <a:solidFill>
                  <a:schemeClr val="bg2">
                    <a:lumMod val="10000"/>
                  </a:schemeClr>
                </a:solidFill>
              </a:rPr>
              <a:t>SPS Target autopilot application is monitoring LSA References, Target intensities and symmetries </a:t>
            </a:r>
          </a:p>
          <a:p>
            <a:pPr marL="285750" indent="-285750">
              <a:spcAft>
                <a:spcPts val="600"/>
              </a:spcAft>
              <a:buFont typeface="Arial" panose="020B0604020202020204" pitchFamily="34" charset="0"/>
              <a:buChar char="•"/>
            </a:pPr>
            <a:r>
              <a:rPr lang="en-GB" sz="1600" dirty="0">
                <a:solidFill>
                  <a:schemeClr val="bg2">
                    <a:lumMod val="10000"/>
                  </a:schemeClr>
                </a:solidFill>
              </a:rPr>
              <a:t>Good experience already since 2023.</a:t>
            </a:r>
          </a:p>
          <a:p>
            <a:pPr marL="285750" indent="-285750">
              <a:spcAft>
                <a:spcPts val="600"/>
              </a:spcAft>
              <a:buFont typeface="Arial" panose="020B0604020202020204" pitchFamily="34" charset="0"/>
              <a:buChar char="•"/>
            </a:pPr>
            <a:r>
              <a:rPr lang="en-GB" sz="1600" dirty="0">
                <a:solidFill>
                  <a:schemeClr val="bg2">
                    <a:lumMod val="10000"/>
                  </a:schemeClr>
                </a:solidFill>
              </a:rPr>
              <a:t>Auto-pilot triggered when target symmetry </a:t>
            </a:r>
            <a:r>
              <a:rPr lang="en-GB" sz="1600" b="1" dirty="0">
                <a:solidFill>
                  <a:schemeClr val="bg2">
                    <a:lumMod val="10000"/>
                  </a:schemeClr>
                </a:solidFill>
              </a:rPr>
              <a:t>drops below 90% </a:t>
            </a:r>
            <a:r>
              <a:rPr lang="en-GB" sz="1600" dirty="0">
                <a:solidFill>
                  <a:schemeClr val="bg2">
                    <a:lumMod val="10000"/>
                  </a:schemeClr>
                </a:solidFill>
              </a:rPr>
              <a:t>using YASP</a:t>
            </a:r>
          </a:p>
          <a:p>
            <a:pPr marL="285750" indent="-285750">
              <a:spcAft>
                <a:spcPts val="600"/>
              </a:spcAft>
              <a:buFont typeface="Arial" panose="020B0604020202020204" pitchFamily="34" charset="0"/>
              <a:buChar char="•"/>
            </a:pPr>
            <a:r>
              <a:rPr lang="en-GB" sz="1600" b="1" dirty="0">
                <a:solidFill>
                  <a:schemeClr val="bg2">
                    <a:lumMod val="10000"/>
                  </a:schemeClr>
                </a:solidFill>
              </a:rPr>
              <a:t>No correction if no beam</a:t>
            </a:r>
          </a:p>
          <a:p>
            <a:pPr marL="285750" indent="-285750">
              <a:spcAft>
                <a:spcPts val="600"/>
              </a:spcAft>
              <a:buFont typeface="Arial" panose="020B0604020202020204" pitchFamily="34" charset="0"/>
              <a:buChar char="•"/>
            </a:pPr>
            <a:r>
              <a:rPr lang="en-GB" sz="1600" dirty="0">
                <a:solidFill>
                  <a:schemeClr val="bg2">
                    <a:lumMod val="10000"/>
                  </a:schemeClr>
                </a:solidFill>
              </a:rPr>
              <a:t>Already mentioned as good use case during :</a:t>
            </a:r>
          </a:p>
          <a:p>
            <a:pPr marL="285750" indent="-285750">
              <a:spcAft>
                <a:spcPts val="600"/>
              </a:spcAft>
              <a:buFont typeface="Arial" panose="020B0604020202020204" pitchFamily="34" charset="0"/>
              <a:buChar char="•"/>
            </a:pPr>
            <a:r>
              <a:rPr lang="en-GB" sz="1600" b="1" dirty="0">
                <a:solidFill>
                  <a:schemeClr val="bg2">
                    <a:lumMod val="10000"/>
                  </a:schemeClr>
                </a:solidFill>
                <a:hlinkClick r:id="rId3"/>
              </a:rPr>
              <a:t>IPP on Efficiency and Automation from E.Veyrunes</a:t>
            </a:r>
            <a:endParaRPr lang="en-GB" sz="1600" b="1" dirty="0">
              <a:solidFill>
                <a:schemeClr val="bg2">
                  <a:lumMod val="10000"/>
                </a:schemeClr>
              </a:solidFill>
            </a:endParaRPr>
          </a:p>
          <a:p>
            <a:pPr marL="285750" indent="-285750">
              <a:spcAft>
                <a:spcPts val="600"/>
              </a:spcAft>
              <a:buFont typeface="Arial" panose="020B0604020202020204" pitchFamily="34" charset="0"/>
              <a:buChar char="•"/>
            </a:pPr>
            <a:endParaRPr lang="en-GB" sz="1600" b="1"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tx2"/>
              </a:solidFill>
            </a:endParaRPr>
          </a:p>
          <a:p>
            <a:pPr>
              <a:spcAft>
                <a:spcPts val="600"/>
              </a:spcAft>
            </a:pPr>
            <a:endParaRPr lang="en-GB" sz="1600" dirty="0">
              <a:solidFill>
                <a:schemeClr val="tx2"/>
              </a:solidFill>
            </a:endParaRPr>
          </a:p>
        </p:txBody>
      </p:sp>
      <p:sp>
        <p:nvSpPr>
          <p:cNvPr id="16" name="Footer Placeholder 3">
            <a:extLst>
              <a:ext uri="{FF2B5EF4-FFF2-40B4-BE49-F238E27FC236}">
                <a16:creationId xmlns:a16="http://schemas.microsoft.com/office/drawing/2014/main" id="{891A2FC8-D120-32EF-CEE8-43CFCDFFC900}"/>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18" name="Slide Number Placeholder 5">
            <a:extLst>
              <a:ext uri="{FF2B5EF4-FFF2-40B4-BE49-F238E27FC236}">
                <a16:creationId xmlns:a16="http://schemas.microsoft.com/office/drawing/2014/main" id="{08409839-0642-7F2A-98D0-0E2F276E04C4}"/>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10</a:t>
            </a:fld>
            <a:endParaRPr lang="en-US" dirty="0"/>
          </a:p>
        </p:txBody>
      </p:sp>
      <p:pic>
        <p:nvPicPr>
          <p:cNvPr id="4" name="Picture 34" descr="Diagram&#10;&#10;Description automatically generated with medium confidence">
            <a:extLst>
              <a:ext uri="{FF2B5EF4-FFF2-40B4-BE49-F238E27FC236}">
                <a16:creationId xmlns:a16="http://schemas.microsoft.com/office/drawing/2014/main" id="{E7CD9C0E-912B-C34D-2A49-E951518B9C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11765" y="4766628"/>
            <a:ext cx="4802114" cy="1480126"/>
          </a:xfrm>
          <a:prstGeom prst="rect">
            <a:avLst/>
          </a:prstGeom>
        </p:spPr>
      </p:pic>
      <p:pic>
        <p:nvPicPr>
          <p:cNvPr id="6" name="Image 5">
            <a:extLst>
              <a:ext uri="{FF2B5EF4-FFF2-40B4-BE49-F238E27FC236}">
                <a16:creationId xmlns:a16="http://schemas.microsoft.com/office/drawing/2014/main" id="{E285A7B7-96C7-7CC3-5A1E-5F6C9C14DC9B}"/>
              </a:ext>
            </a:extLst>
          </p:cNvPr>
          <p:cNvPicPr>
            <a:picLocks noChangeAspect="1"/>
          </p:cNvPicPr>
          <p:nvPr/>
        </p:nvPicPr>
        <p:blipFill>
          <a:blip r:embed="rId5"/>
          <a:stretch>
            <a:fillRect/>
          </a:stretch>
        </p:blipFill>
        <p:spPr>
          <a:xfrm>
            <a:off x="373649" y="3131668"/>
            <a:ext cx="10612706" cy="1065741"/>
          </a:xfrm>
          <a:prstGeom prst="rect">
            <a:avLst/>
          </a:prstGeom>
        </p:spPr>
      </p:pic>
      <p:pic>
        <p:nvPicPr>
          <p:cNvPr id="9" name="Image 8" descr="Une image contenant texte, ligne, Tracé, Parallèle&#10;&#10;Description générée automatiquement">
            <a:extLst>
              <a:ext uri="{FF2B5EF4-FFF2-40B4-BE49-F238E27FC236}">
                <a16:creationId xmlns:a16="http://schemas.microsoft.com/office/drawing/2014/main" id="{56178106-916B-4B82-55A2-BC9E3227561D}"/>
              </a:ext>
            </a:extLst>
          </p:cNvPr>
          <p:cNvPicPr>
            <a:picLocks noChangeAspect="1"/>
          </p:cNvPicPr>
          <p:nvPr/>
        </p:nvPicPr>
        <p:blipFill>
          <a:blip r:embed="rId6"/>
          <a:stretch>
            <a:fillRect/>
          </a:stretch>
        </p:blipFill>
        <p:spPr>
          <a:xfrm>
            <a:off x="8412480" y="1015546"/>
            <a:ext cx="3497310" cy="1900048"/>
          </a:xfrm>
          <a:prstGeom prst="rect">
            <a:avLst/>
          </a:prstGeom>
        </p:spPr>
      </p:pic>
      <p:sp>
        <p:nvSpPr>
          <p:cNvPr id="11" name="TextBox 17">
            <a:extLst>
              <a:ext uri="{FF2B5EF4-FFF2-40B4-BE49-F238E27FC236}">
                <a16:creationId xmlns:a16="http://schemas.microsoft.com/office/drawing/2014/main" id="{F5F0EDE8-05F2-16D4-95DC-C8AD2F304A81}"/>
              </a:ext>
            </a:extLst>
          </p:cNvPr>
          <p:cNvSpPr txBox="1"/>
          <p:nvPr/>
        </p:nvSpPr>
        <p:spPr>
          <a:xfrm>
            <a:off x="9068085" y="2824190"/>
            <a:ext cx="2435410"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50Hz and 100Hz compensation</a:t>
            </a:r>
            <a:endParaRPr lang="en-CH" sz="1400" i="1" dirty="0">
              <a:latin typeface="Calibri" panose="020F0502020204030204" pitchFamily="34" charset="0"/>
              <a:cs typeface="Calibri" panose="020F0502020204030204" pitchFamily="34" charset="0"/>
            </a:endParaRPr>
          </a:p>
        </p:txBody>
      </p:sp>
      <p:sp>
        <p:nvSpPr>
          <p:cNvPr id="12" name="TextBox 17">
            <a:extLst>
              <a:ext uri="{FF2B5EF4-FFF2-40B4-BE49-F238E27FC236}">
                <a16:creationId xmlns:a16="http://schemas.microsoft.com/office/drawing/2014/main" id="{E0862498-2F04-CB00-5AC8-100D67FF7E3A}"/>
              </a:ext>
            </a:extLst>
          </p:cNvPr>
          <p:cNvSpPr txBox="1"/>
          <p:nvPr/>
        </p:nvSpPr>
        <p:spPr>
          <a:xfrm>
            <a:off x="9597675" y="3922745"/>
            <a:ext cx="1788631"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SPS </a:t>
            </a:r>
            <a:r>
              <a:rPr lang="fr-CH" sz="1400" i="1" dirty="0" err="1">
                <a:latin typeface="Calibri" panose="020F0502020204030204" pitchFamily="34" charset="0"/>
                <a:cs typeface="Calibri" panose="020F0502020204030204" pitchFamily="34" charset="0"/>
              </a:rPr>
              <a:t>logbook</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summary</a:t>
            </a:r>
            <a:endParaRPr lang="en-CH" sz="14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78425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995EF1-1F23-CC8E-B33F-6D46D30AFA44}"/>
            </a:ext>
          </a:extLst>
        </p:cNvPr>
        <p:cNvGrpSpPr/>
        <p:nvPr/>
      </p:nvGrpSpPr>
      <p:grpSpPr>
        <a:xfrm>
          <a:off x="0" y="0"/>
          <a:ext cx="0" cy="0"/>
          <a:chOff x="0" y="0"/>
          <a:chExt cx="0" cy="0"/>
        </a:xfrm>
      </p:grpSpPr>
      <p:sp>
        <p:nvSpPr>
          <p:cNvPr id="17" name="Title 2">
            <a:extLst>
              <a:ext uri="{FF2B5EF4-FFF2-40B4-BE49-F238E27FC236}">
                <a16:creationId xmlns:a16="http://schemas.microsoft.com/office/drawing/2014/main" id="{907DD49C-030F-2F8B-5917-2B7359A5AF89}"/>
              </a:ext>
            </a:extLst>
          </p:cNvPr>
          <p:cNvSpPr>
            <a:spLocks noGrp="1"/>
          </p:cNvSpPr>
          <p:nvPr>
            <p:ph type="title"/>
          </p:nvPr>
        </p:nvSpPr>
        <p:spPr>
          <a:xfrm>
            <a:off x="407988" y="373593"/>
            <a:ext cx="11874323" cy="1065742"/>
          </a:xfrm>
        </p:spPr>
        <p:txBody>
          <a:bodyPr vert="horz" lIns="0" tIns="0" rIns="0" bIns="0" rtlCol="0" anchor="t" anchorCtr="0">
            <a:normAutofit/>
          </a:bodyPr>
          <a:lstStyle/>
          <a:p>
            <a:r>
              <a:rPr lang="fr-CH" dirty="0"/>
              <a:t>How Automation Has </a:t>
            </a:r>
            <a:r>
              <a:rPr lang="fr-CH" dirty="0" err="1"/>
              <a:t>Helped</a:t>
            </a:r>
            <a:r>
              <a:rPr lang="fr-CH" dirty="0"/>
              <a:t> : « LHC »</a:t>
            </a:r>
            <a:endParaRPr lang="en-US" b="1" kern="1200" dirty="0">
              <a:latin typeface="+mj-lt"/>
              <a:ea typeface="+mj-ea"/>
              <a:cs typeface="+mj-cs"/>
            </a:endParaRPr>
          </a:p>
        </p:txBody>
      </p:sp>
      <p:sp>
        <p:nvSpPr>
          <p:cNvPr id="3" name="TextBox 1">
            <a:extLst>
              <a:ext uri="{FF2B5EF4-FFF2-40B4-BE49-F238E27FC236}">
                <a16:creationId xmlns:a16="http://schemas.microsoft.com/office/drawing/2014/main" id="{9585E95C-8D9A-C439-11AA-A2DC4B5A0D51}"/>
              </a:ext>
            </a:extLst>
          </p:cNvPr>
          <p:cNvSpPr txBox="1"/>
          <p:nvPr/>
        </p:nvSpPr>
        <p:spPr>
          <a:xfrm>
            <a:off x="407986" y="1209600"/>
            <a:ext cx="11784014" cy="5093702"/>
          </a:xfrm>
          <a:prstGeom prst="rect">
            <a:avLst/>
          </a:prstGeom>
          <a:noFill/>
        </p:spPr>
        <p:txBody>
          <a:bodyPr wrap="square" lIns="0" tIns="0" rIns="0" bIns="0" rtlCol="0">
            <a:spAutoFit/>
          </a:bodyPr>
          <a:lstStyle/>
          <a:p>
            <a:pPr>
              <a:spcAft>
                <a:spcPts val="600"/>
              </a:spcAft>
            </a:pPr>
            <a:r>
              <a:rPr lang="en-GB" sz="1600" dirty="0">
                <a:solidFill>
                  <a:schemeClr val="bg2">
                    <a:lumMod val="10000"/>
                  </a:schemeClr>
                </a:solidFill>
              </a:rPr>
              <a:t>When LHC is in stable beam, keep a constant luminosity with  </a:t>
            </a:r>
            <a:r>
              <a:rPr lang="en-GB" sz="1600" b="1" dirty="0">
                <a:solidFill>
                  <a:schemeClr val="bg2">
                    <a:lumMod val="10000"/>
                  </a:schemeClr>
                </a:solidFill>
              </a:rPr>
              <a:t>Luminosity levelling </a:t>
            </a:r>
            <a:r>
              <a:rPr lang="en-GB" sz="1600" dirty="0">
                <a:solidFill>
                  <a:schemeClr val="bg2">
                    <a:lumMod val="10000"/>
                  </a:schemeClr>
                </a:solidFill>
              </a:rPr>
              <a:t>: beta* and separation</a:t>
            </a:r>
          </a:p>
          <a:p>
            <a:pPr>
              <a:spcAft>
                <a:spcPts val="600"/>
              </a:spcAft>
            </a:pPr>
            <a:r>
              <a:rPr lang="en-GB" sz="1600" dirty="0">
                <a:solidFill>
                  <a:schemeClr val="bg2">
                    <a:lumMod val="10000"/>
                  </a:schemeClr>
                </a:solidFill>
              </a:rPr>
              <a:t>This automation makes the life of LHC-OP easier in stable beam, around </a:t>
            </a:r>
            <a:r>
              <a:rPr lang="en-GB" sz="1600" b="1" dirty="0">
                <a:solidFill>
                  <a:schemeClr val="bg2">
                    <a:lumMod val="10000"/>
                  </a:schemeClr>
                </a:solidFill>
              </a:rPr>
              <a:t>20 clicks needed in 12 hours </a:t>
            </a:r>
            <a:r>
              <a:rPr lang="en-GB" sz="1600" dirty="0">
                <a:solidFill>
                  <a:schemeClr val="bg2">
                    <a:lumMod val="10000"/>
                  </a:schemeClr>
                </a:solidFill>
              </a:rPr>
              <a:t>(if everything goes well)</a:t>
            </a: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tx2"/>
              </a:solidFill>
            </a:endParaRPr>
          </a:p>
          <a:p>
            <a:pPr>
              <a:spcAft>
                <a:spcPts val="600"/>
              </a:spcAft>
            </a:pPr>
            <a:r>
              <a:rPr lang="en-GB" sz="1600" dirty="0">
                <a:solidFill>
                  <a:schemeClr val="tx2"/>
                </a:solidFill>
              </a:rPr>
              <a:t>C</a:t>
            </a:r>
            <a:r>
              <a:rPr lang="fr-CH" sz="1600" dirty="0" err="1">
                <a:solidFill>
                  <a:schemeClr val="tx2"/>
                </a:solidFill>
              </a:rPr>
              <a:t>rystal</a:t>
            </a:r>
            <a:r>
              <a:rPr lang="fr-CH" sz="1600" dirty="0">
                <a:solidFill>
                  <a:schemeClr val="tx2"/>
                </a:solidFill>
              </a:rPr>
              <a:t> collimation</a:t>
            </a:r>
            <a:r>
              <a:rPr lang="en-GB" sz="1600" dirty="0">
                <a:solidFill>
                  <a:schemeClr val="tx2"/>
                </a:solidFill>
              </a:rPr>
              <a:t> during ion run.</a:t>
            </a:r>
          </a:p>
          <a:p>
            <a:pPr marL="285750" indent="-285750">
              <a:spcAft>
                <a:spcPts val="600"/>
              </a:spcAft>
              <a:buFont typeface="Arial" panose="020B0604020202020204" pitchFamily="34" charset="0"/>
              <a:buChar char="•"/>
            </a:pPr>
            <a:r>
              <a:rPr lang="fr-CH" sz="1600" b="1" dirty="0" err="1">
                <a:solidFill>
                  <a:schemeClr val="tx2"/>
                </a:solidFill>
              </a:rPr>
              <a:t>Automatic</a:t>
            </a:r>
            <a:r>
              <a:rPr lang="fr-CH" sz="1600" b="1" dirty="0">
                <a:solidFill>
                  <a:schemeClr val="tx2"/>
                </a:solidFill>
              </a:rPr>
              <a:t> </a:t>
            </a:r>
            <a:r>
              <a:rPr lang="fr-CH" sz="1600" b="1" dirty="0" err="1">
                <a:solidFill>
                  <a:schemeClr val="tx2"/>
                </a:solidFill>
              </a:rPr>
              <a:t>optimization</a:t>
            </a:r>
            <a:r>
              <a:rPr lang="fr-CH" sz="1600" b="1" dirty="0">
                <a:solidFill>
                  <a:schemeClr val="tx2"/>
                </a:solidFill>
              </a:rPr>
              <a:t> of channeling </a:t>
            </a:r>
            <a:r>
              <a:rPr lang="fr-CH" sz="1600" dirty="0">
                <a:solidFill>
                  <a:schemeClr val="tx2"/>
                </a:solidFill>
              </a:rPr>
              <a:t>orientation</a:t>
            </a:r>
            <a:r>
              <a:rPr lang="en-GB" sz="1600" dirty="0">
                <a:solidFill>
                  <a:schemeClr val="tx2"/>
                </a:solidFill>
              </a:rPr>
              <a:t>.</a:t>
            </a:r>
          </a:p>
          <a:p>
            <a:pPr marL="285750" indent="-285750">
              <a:spcAft>
                <a:spcPts val="600"/>
              </a:spcAft>
              <a:buFont typeface="Arial" panose="020B0604020202020204" pitchFamily="34" charset="0"/>
              <a:buChar char="•"/>
            </a:pPr>
            <a:r>
              <a:rPr lang="en-GB" sz="1600" dirty="0">
                <a:solidFill>
                  <a:schemeClr val="bg2">
                    <a:lumMod val="10000"/>
                  </a:schemeClr>
                </a:solidFill>
              </a:rPr>
              <a:t>Implemented periodic automatic optimizations at intervals tuned to avoid </a:t>
            </a:r>
            <a:r>
              <a:rPr lang="en-GB" sz="1600" dirty="0" err="1">
                <a:solidFill>
                  <a:schemeClr val="bg2">
                    <a:lumMod val="10000"/>
                  </a:schemeClr>
                </a:solidFill>
              </a:rPr>
              <a:t>channeling</a:t>
            </a:r>
            <a:r>
              <a:rPr lang="en-GB" sz="1600" dirty="0">
                <a:solidFill>
                  <a:schemeClr val="bg2">
                    <a:lumMod val="10000"/>
                  </a:schemeClr>
                </a:solidFill>
              </a:rPr>
              <a:t> loss</a:t>
            </a:r>
          </a:p>
          <a:p>
            <a:pPr marL="285750" indent="-285750">
              <a:spcAft>
                <a:spcPts val="600"/>
              </a:spcAft>
              <a:buFont typeface="Arial" panose="020B0604020202020204" pitchFamily="34" charset="0"/>
              <a:buChar char="•"/>
            </a:pPr>
            <a:r>
              <a:rPr lang="en-GB" sz="1600" dirty="0">
                <a:solidFill>
                  <a:schemeClr val="bg2">
                    <a:lumMod val="10000"/>
                  </a:schemeClr>
                </a:solidFill>
              </a:rPr>
              <a:t>Full cycle covered; real-time trims in the ramp</a:t>
            </a:r>
          </a:p>
          <a:p>
            <a:pPr marL="179388" indent="-179388">
              <a:spcAft>
                <a:spcPts val="600"/>
              </a:spcAft>
              <a:buFont typeface="Arial" panose="020B0604020202020204" pitchFamily="34" charset="0"/>
              <a:buChar char="•"/>
            </a:pPr>
            <a:endParaRPr lang="en-GB" sz="1600" dirty="0">
              <a:solidFill>
                <a:schemeClr val="bg2">
                  <a:lumMod val="10000"/>
                </a:schemeClr>
              </a:solidFill>
            </a:endParaRPr>
          </a:p>
        </p:txBody>
      </p:sp>
      <p:pic>
        <p:nvPicPr>
          <p:cNvPr id="8" name="Image 7" descr="Une image contenant texte, capture d’écran, ligne, Tracé&#10;&#10;Description générée automatiquement">
            <a:extLst>
              <a:ext uri="{FF2B5EF4-FFF2-40B4-BE49-F238E27FC236}">
                <a16:creationId xmlns:a16="http://schemas.microsoft.com/office/drawing/2014/main" id="{85B1ACF4-637C-B7C4-0BAB-0CC3513EA96F}"/>
              </a:ext>
            </a:extLst>
          </p:cNvPr>
          <p:cNvPicPr>
            <a:picLocks noChangeAspect="1"/>
          </p:cNvPicPr>
          <p:nvPr/>
        </p:nvPicPr>
        <p:blipFill>
          <a:blip r:embed="rId3"/>
          <a:stretch>
            <a:fillRect/>
          </a:stretch>
        </p:blipFill>
        <p:spPr>
          <a:xfrm>
            <a:off x="7181528" y="1886052"/>
            <a:ext cx="2907146" cy="2291396"/>
          </a:xfrm>
          <a:prstGeom prst="rect">
            <a:avLst/>
          </a:prstGeom>
        </p:spPr>
      </p:pic>
      <p:pic>
        <p:nvPicPr>
          <p:cNvPr id="10" name="Image 9" descr="Une image contenant ligne, Tracé, texte, diagramme&#10;&#10;Description générée automatiquement">
            <a:extLst>
              <a:ext uri="{FF2B5EF4-FFF2-40B4-BE49-F238E27FC236}">
                <a16:creationId xmlns:a16="http://schemas.microsoft.com/office/drawing/2014/main" id="{674D2103-DE77-78CA-6C7E-A66D9A88BC0C}"/>
              </a:ext>
            </a:extLst>
          </p:cNvPr>
          <p:cNvPicPr>
            <a:picLocks noChangeAspect="1"/>
          </p:cNvPicPr>
          <p:nvPr/>
        </p:nvPicPr>
        <p:blipFill>
          <a:blip r:embed="rId4"/>
          <a:stretch>
            <a:fillRect/>
          </a:stretch>
        </p:blipFill>
        <p:spPr>
          <a:xfrm>
            <a:off x="392186" y="1925307"/>
            <a:ext cx="6353000" cy="2346511"/>
          </a:xfrm>
          <a:prstGeom prst="rect">
            <a:avLst/>
          </a:prstGeom>
        </p:spPr>
      </p:pic>
      <p:pic>
        <p:nvPicPr>
          <p:cNvPr id="14" name="Image 13" descr="Une image contenant texte, Police, capture d’écran, logo&#10;&#10;Description générée automatiquement">
            <a:extLst>
              <a:ext uri="{FF2B5EF4-FFF2-40B4-BE49-F238E27FC236}">
                <a16:creationId xmlns:a16="http://schemas.microsoft.com/office/drawing/2014/main" id="{9D42C660-9686-DE55-8B13-467B2575C0FE}"/>
              </a:ext>
            </a:extLst>
          </p:cNvPr>
          <p:cNvPicPr>
            <a:picLocks noChangeAspect="1"/>
          </p:cNvPicPr>
          <p:nvPr/>
        </p:nvPicPr>
        <p:blipFill>
          <a:blip r:embed="rId5"/>
          <a:stretch>
            <a:fillRect/>
          </a:stretch>
        </p:blipFill>
        <p:spPr>
          <a:xfrm>
            <a:off x="9058249" y="5159473"/>
            <a:ext cx="3133751" cy="977853"/>
          </a:xfrm>
          <a:prstGeom prst="rect">
            <a:avLst/>
          </a:prstGeom>
        </p:spPr>
      </p:pic>
      <p:sp>
        <p:nvSpPr>
          <p:cNvPr id="16" name="Footer Placeholder 3">
            <a:extLst>
              <a:ext uri="{FF2B5EF4-FFF2-40B4-BE49-F238E27FC236}">
                <a16:creationId xmlns:a16="http://schemas.microsoft.com/office/drawing/2014/main" id="{A4AA4777-D424-2803-55B0-6BD2FC765732}"/>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18" name="Slide Number Placeholder 5">
            <a:extLst>
              <a:ext uri="{FF2B5EF4-FFF2-40B4-BE49-F238E27FC236}">
                <a16:creationId xmlns:a16="http://schemas.microsoft.com/office/drawing/2014/main" id="{167ED5F8-F55D-4852-ABD2-18909433EFE1}"/>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11</a:t>
            </a:fld>
            <a:endParaRPr lang="en-US" dirty="0"/>
          </a:p>
        </p:txBody>
      </p:sp>
    </p:spTree>
    <p:extLst>
      <p:ext uri="{BB962C8B-B14F-4D97-AF65-F5344CB8AC3E}">
        <p14:creationId xmlns:p14="http://schemas.microsoft.com/office/powerpoint/2010/main" val="365543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D26C54-E9DF-7818-744A-E131A11D79DB}"/>
            </a:ext>
          </a:extLst>
        </p:cNvPr>
        <p:cNvGrpSpPr/>
        <p:nvPr/>
      </p:nvGrpSpPr>
      <p:grpSpPr>
        <a:xfrm>
          <a:off x="0" y="0"/>
          <a:ext cx="0" cy="0"/>
          <a:chOff x="0" y="0"/>
          <a:chExt cx="0" cy="0"/>
        </a:xfrm>
      </p:grpSpPr>
      <p:sp>
        <p:nvSpPr>
          <p:cNvPr id="17" name="Title 2">
            <a:extLst>
              <a:ext uri="{FF2B5EF4-FFF2-40B4-BE49-F238E27FC236}">
                <a16:creationId xmlns:a16="http://schemas.microsoft.com/office/drawing/2014/main" id="{881BFE85-F2BE-29A0-25FF-C8298FFF18FD}"/>
              </a:ext>
            </a:extLst>
          </p:cNvPr>
          <p:cNvSpPr>
            <a:spLocks noGrp="1"/>
          </p:cNvSpPr>
          <p:nvPr>
            <p:ph type="title"/>
          </p:nvPr>
        </p:nvSpPr>
        <p:spPr>
          <a:xfrm>
            <a:off x="407988" y="373593"/>
            <a:ext cx="11874323" cy="1065742"/>
          </a:xfrm>
        </p:spPr>
        <p:txBody>
          <a:bodyPr vert="horz" lIns="0" tIns="0" rIns="0" bIns="0" rtlCol="0" anchor="t" anchorCtr="0">
            <a:normAutofit/>
          </a:bodyPr>
          <a:lstStyle/>
          <a:p>
            <a:r>
              <a:rPr lang="fr-CH" dirty="0"/>
              <a:t>How Automation Has </a:t>
            </a:r>
            <a:r>
              <a:rPr lang="fr-CH" dirty="0" err="1"/>
              <a:t>Helped</a:t>
            </a:r>
            <a:r>
              <a:rPr lang="fr-CH" dirty="0"/>
              <a:t> : « LN3 / LEIR »</a:t>
            </a:r>
            <a:endParaRPr lang="en-US" b="1" kern="1200" dirty="0">
              <a:latin typeface="+mj-lt"/>
              <a:ea typeface="+mj-ea"/>
              <a:cs typeface="+mj-cs"/>
            </a:endParaRPr>
          </a:p>
        </p:txBody>
      </p:sp>
      <p:sp>
        <p:nvSpPr>
          <p:cNvPr id="3" name="TextBox 1">
            <a:extLst>
              <a:ext uri="{FF2B5EF4-FFF2-40B4-BE49-F238E27FC236}">
                <a16:creationId xmlns:a16="http://schemas.microsoft.com/office/drawing/2014/main" id="{08E5BBEE-9222-AD8C-E5C8-891281D3E564}"/>
              </a:ext>
            </a:extLst>
          </p:cNvPr>
          <p:cNvSpPr txBox="1"/>
          <p:nvPr/>
        </p:nvSpPr>
        <p:spPr>
          <a:xfrm>
            <a:off x="407986" y="1209600"/>
            <a:ext cx="7768961" cy="4139595"/>
          </a:xfrm>
          <a:prstGeom prst="rect">
            <a:avLst/>
          </a:prstGeom>
          <a:noFill/>
        </p:spPr>
        <p:txBody>
          <a:bodyPr wrap="square" lIns="0" tIns="0" rIns="0" bIns="0" rtlCol="0">
            <a:spAutoFit/>
          </a:bodyPr>
          <a:lstStyle/>
          <a:p>
            <a:pPr>
              <a:spcAft>
                <a:spcPts val="600"/>
              </a:spcAft>
            </a:pPr>
            <a:r>
              <a:rPr lang="en-GB" sz="1600" b="1" dirty="0">
                <a:solidFill>
                  <a:schemeClr val="bg2">
                    <a:lumMod val="10000"/>
                  </a:schemeClr>
                </a:solidFill>
              </a:rPr>
              <a:t>Very good performances up to LHC in 2024.</a:t>
            </a:r>
          </a:p>
          <a:p>
            <a:pPr>
              <a:spcAft>
                <a:spcPts val="600"/>
              </a:spcAft>
            </a:pPr>
            <a:endParaRPr lang="en-GB" sz="1600" dirty="0">
              <a:solidFill>
                <a:schemeClr val="bg2">
                  <a:lumMod val="10000"/>
                </a:schemeClr>
              </a:solidFill>
            </a:endParaRPr>
          </a:p>
          <a:p>
            <a:pPr marL="285750" indent="-285750">
              <a:spcAft>
                <a:spcPts val="600"/>
              </a:spcAft>
              <a:buFont typeface="Arial" panose="020B0604020202020204" pitchFamily="34" charset="0"/>
              <a:buChar char="•"/>
            </a:pPr>
            <a:r>
              <a:rPr lang="en-GB" sz="1600" dirty="0">
                <a:solidFill>
                  <a:schemeClr val="bg2">
                    <a:lumMod val="10000"/>
                  </a:schemeClr>
                </a:solidFill>
              </a:rPr>
              <a:t>Thanks to the performance of the </a:t>
            </a:r>
            <a:r>
              <a:rPr lang="en-GB" sz="1600" b="1" dirty="0">
                <a:solidFill>
                  <a:schemeClr val="bg2">
                    <a:lumMod val="10000"/>
                  </a:schemeClr>
                </a:solidFill>
              </a:rPr>
              <a:t>optimizers implemented </a:t>
            </a:r>
            <a:r>
              <a:rPr lang="en-GB" sz="1600" dirty="0">
                <a:solidFill>
                  <a:schemeClr val="bg2">
                    <a:lumMod val="10000"/>
                  </a:schemeClr>
                </a:solidFill>
              </a:rPr>
              <a:t>at LN3 and LEIR, the ion beam intensity was optimal in 2024.</a:t>
            </a:r>
          </a:p>
          <a:p>
            <a:pPr>
              <a:spcAft>
                <a:spcPts val="600"/>
              </a:spcAft>
            </a:pPr>
            <a:endParaRPr lang="en-GB" sz="1600" dirty="0">
              <a:solidFill>
                <a:schemeClr val="bg2">
                  <a:lumMod val="10000"/>
                </a:schemeClr>
              </a:solidFill>
            </a:endParaRPr>
          </a:p>
          <a:p>
            <a:pPr marL="285750" indent="-285750">
              <a:spcAft>
                <a:spcPts val="600"/>
              </a:spcAft>
              <a:buFont typeface="Arial" panose="020B0604020202020204" pitchFamily="34" charset="0"/>
              <a:buChar char="•"/>
            </a:pPr>
            <a:r>
              <a:rPr lang="en-GB" sz="1600" dirty="0">
                <a:solidFill>
                  <a:schemeClr val="bg2">
                    <a:lumMod val="10000"/>
                  </a:schemeClr>
                </a:solidFill>
              </a:rPr>
              <a:t>A key strategy for improvement has been the </a:t>
            </a:r>
            <a:r>
              <a:rPr lang="en-GB" sz="1600" b="1" dirty="0">
                <a:solidFill>
                  <a:schemeClr val="bg2">
                    <a:lumMod val="10000"/>
                  </a:schemeClr>
                </a:solidFill>
              </a:rPr>
              <a:t>use of optimizers on MD cycles first</a:t>
            </a:r>
            <a:r>
              <a:rPr lang="en-GB" sz="1600" dirty="0">
                <a:solidFill>
                  <a:schemeClr val="bg2">
                    <a:lumMod val="10000"/>
                  </a:schemeClr>
                </a:solidFill>
              </a:rPr>
              <a:t>, followed by </a:t>
            </a:r>
            <a:r>
              <a:rPr lang="en-GB" sz="1600" b="1" dirty="0">
                <a:solidFill>
                  <a:schemeClr val="bg2">
                    <a:lumMod val="10000"/>
                  </a:schemeClr>
                </a:solidFill>
              </a:rPr>
              <a:t>copying the best settings </a:t>
            </a:r>
            <a:r>
              <a:rPr lang="en-GB" sz="1600" dirty="0">
                <a:solidFill>
                  <a:schemeClr val="bg2">
                    <a:lumMod val="10000"/>
                  </a:schemeClr>
                </a:solidFill>
              </a:rPr>
              <a:t>to the operational cycle.</a:t>
            </a:r>
          </a:p>
          <a:p>
            <a:pPr marL="742950" lvl="1" indent="-285750">
              <a:spcAft>
                <a:spcPts val="600"/>
              </a:spcAft>
              <a:buFont typeface="Arial" panose="020B0604020202020204" pitchFamily="34" charset="0"/>
              <a:buChar char="•"/>
            </a:pPr>
            <a:r>
              <a:rPr lang="en-GB" sz="1600" dirty="0">
                <a:solidFill>
                  <a:schemeClr val="bg2">
                    <a:lumMod val="10000"/>
                  </a:schemeClr>
                </a:solidFill>
              </a:rPr>
              <a:t>This approach is only possible thanks to the ability to easily clone cycles, a method that is also widely used in PSB and PS.</a:t>
            </a:r>
          </a:p>
          <a:p>
            <a:pPr marL="285750" indent="-285750">
              <a:spcAft>
                <a:spcPts val="600"/>
              </a:spcAft>
              <a:buFont typeface="Arial" panose="020B0604020202020204" pitchFamily="34" charset="0"/>
              <a:buChar char="•"/>
            </a:pPr>
            <a:endParaRPr lang="en-GB" sz="1600" dirty="0">
              <a:solidFill>
                <a:schemeClr val="bg2">
                  <a:lumMod val="10000"/>
                </a:schemeClr>
              </a:solidFill>
            </a:endParaRPr>
          </a:p>
          <a:p>
            <a:pPr marL="285750" indent="-285750">
              <a:spcAft>
                <a:spcPts val="600"/>
              </a:spcAft>
              <a:buFont typeface="Arial" panose="020B0604020202020204" pitchFamily="34" charset="0"/>
              <a:buChar char="•"/>
            </a:pPr>
            <a:r>
              <a:rPr lang="en-GB" sz="1600" dirty="0">
                <a:solidFill>
                  <a:schemeClr val="bg2">
                    <a:lumMod val="10000"/>
                  </a:schemeClr>
                </a:solidFill>
              </a:rPr>
              <a:t>This approach allows for </a:t>
            </a:r>
            <a:r>
              <a:rPr lang="en-GB" sz="1600" b="1" dirty="0">
                <a:solidFill>
                  <a:schemeClr val="bg2">
                    <a:lumMod val="10000"/>
                  </a:schemeClr>
                </a:solidFill>
              </a:rPr>
              <a:t>gradual improvement </a:t>
            </a:r>
            <a:r>
              <a:rPr lang="en-GB" sz="1600" dirty="0">
                <a:solidFill>
                  <a:schemeClr val="bg2">
                    <a:lumMod val="10000"/>
                  </a:schemeClr>
                </a:solidFill>
              </a:rPr>
              <a:t>of operational beams as the </a:t>
            </a:r>
            <a:r>
              <a:rPr lang="en-GB" sz="1600" b="1" dirty="0">
                <a:solidFill>
                  <a:schemeClr val="bg2">
                    <a:lumMod val="10000"/>
                  </a:schemeClr>
                </a:solidFill>
              </a:rPr>
              <a:t>optimizers progress </a:t>
            </a:r>
            <a:r>
              <a:rPr lang="en-GB" sz="1600" dirty="0">
                <a:solidFill>
                  <a:schemeClr val="bg2">
                    <a:lumMod val="10000"/>
                  </a:schemeClr>
                </a:solidFill>
              </a:rPr>
              <a:t>and demonstrate their </a:t>
            </a:r>
            <a:r>
              <a:rPr lang="en-GB" sz="1600" b="1" dirty="0">
                <a:solidFill>
                  <a:schemeClr val="bg2">
                    <a:lumMod val="10000"/>
                  </a:schemeClr>
                </a:solidFill>
              </a:rPr>
              <a:t>effectiveness</a:t>
            </a:r>
            <a:r>
              <a:rPr lang="en-GB" sz="1600" dirty="0">
                <a:solidFill>
                  <a:schemeClr val="bg2">
                    <a:lumMod val="10000"/>
                  </a:schemeClr>
                </a:solidFill>
              </a:rPr>
              <a:t>.</a:t>
            </a:r>
          </a:p>
          <a:p>
            <a:pPr marL="285750" indent="-285750">
              <a:spcAft>
                <a:spcPts val="600"/>
              </a:spcAft>
              <a:buFont typeface="Arial" panose="020B0604020202020204" pitchFamily="34" charset="0"/>
              <a:buChar char="•"/>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p:txBody>
      </p:sp>
      <p:sp>
        <p:nvSpPr>
          <p:cNvPr id="16" name="Footer Placeholder 3">
            <a:extLst>
              <a:ext uri="{FF2B5EF4-FFF2-40B4-BE49-F238E27FC236}">
                <a16:creationId xmlns:a16="http://schemas.microsoft.com/office/drawing/2014/main" id="{F9A08D9A-C3B2-947F-5A75-90603C063F40}"/>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18" name="Slide Number Placeholder 5">
            <a:extLst>
              <a:ext uri="{FF2B5EF4-FFF2-40B4-BE49-F238E27FC236}">
                <a16:creationId xmlns:a16="http://schemas.microsoft.com/office/drawing/2014/main" id="{8A200CA7-CBFF-3088-540F-15A30EB81F37}"/>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12</a:t>
            </a:fld>
            <a:endParaRPr lang="en-US" dirty="0"/>
          </a:p>
        </p:txBody>
      </p:sp>
      <p:pic>
        <p:nvPicPr>
          <p:cNvPr id="28" name="Image 27">
            <a:extLst>
              <a:ext uri="{FF2B5EF4-FFF2-40B4-BE49-F238E27FC236}">
                <a16:creationId xmlns:a16="http://schemas.microsoft.com/office/drawing/2014/main" id="{8FFB0025-5B8C-47FA-7D23-6BC3A3E1EE57}"/>
              </a:ext>
            </a:extLst>
          </p:cNvPr>
          <p:cNvPicPr>
            <a:picLocks noChangeAspect="1"/>
          </p:cNvPicPr>
          <p:nvPr/>
        </p:nvPicPr>
        <p:blipFill>
          <a:blip r:embed="rId3"/>
          <a:srcRect/>
          <a:stretch/>
        </p:blipFill>
        <p:spPr>
          <a:xfrm>
            <a:off x="8481486" y="1234339"/>
            <a:ext cx="3656588" cy="4664382"/>
          </a:xfrm>
          <a:prstGeom prst="rect">
            <a:avLst/>
          </a:prstGeom>
        </p:spPr>
      </p:pic>
      <p:sp>
        <p:nvSpPr>
          <p:cNvPr id="29" name="TextBox 17">
            <a:extLst>
              <a:ext uri="{FF2B5EF4-FFF2-40B4-BE49-F238E27FC236}">
                <a16:creationId xmlns:a16="http://schemas.microsoft.com/office/drawing/2014/main" id="{B39F9C6C-186C-5CB8-F87C-D7BCE672F43F}"/>
              </a:ext>
            </a:extLst>
          </p:cNvPr>
          <p:cNvSpPr txBox="1"/>
          <p:nvPr/>
        </p:nvSpPr>
        <p:spPr>
          <a:xfrm>
            <a:off x="9610978" y="5865414"/>
            <a:ext cx="1485278"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LEIR and SPS </a:t>
            </a:r>
            <a:r>
              <a:rPr lang="fr-CH" sz="1400" i="1" dirty="0" err="1">
                <a:latin typeface="Calibri" panose="020F0502020204030204" pitchFamily="34" charset="0"/>
                <a:cs typeface="Calibri" panose="020F0502020204030204" pitchFamily="34" charset="0"/>
              </a:rPr>
              <a:t>BCTs</a:t>
            </a:r>
            <a:endParaRPr lang="en-CH" sz="14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3972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AC3B4D-43F8-5554-03AE-5E75EA8CD3C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395CB2-BB71-BC3F-02AF-4C1DB1FFE50F}"/>
              </a:ext>
            </a:extLst>
          </p:cNvPr>
          <p:cNvSpPr>
            <a:spLocks noGrp="1"/>
          </p:cNvSpPr>
          <p:nvPr>
            <p:ph idx="1"/>
          </p:nvPr>
        </p:nvSpPr>
        <p:spPr>
          <a:xfrm>
            <a:off x="407989" y="1592263"/>
            <a:ext cx="11376024" cy="4608512"/>
          </a:xfrm>
        </p:spPr>
        <p:txBody>
          <a:bodyPr>
            <a:normAutofit/>
          </a:bodyPr>
          <a:lstStyle/>
          <a:p>
            <a:pPr marL="342900" indent="-342900">
              <a:spcBef>
                <a:spcPts val="600"/>
              </a:spcBef>
              <a:buFont typeface="Arial" panose="020B0604020202020204" pitchFamily="34" charset="0"/>
              <a:buChar char="•"/>
            </a:pPr>
            <a:r>
              <a:rPr lang="en-GB" sz="2800" dirty="0">
                <a:solidFill>
                  <a:schemeClr val="bg1">
                    <a:lumMod val="50000"/>
                  </a:schemeClr>
                </a:solidFill>
              </a:rPr>
              <a:t>Operation Tasks and the Role of Automation</a:t>
            </a:r>
          </a:p>
          <a:p>
            <a:pPr marL="342900" indent="-342900">
              <a:spcBef>
                <a:spcPts val="600"/>
              </a:spcBef>
              <a:buFont typeface="Arial" panose="020B0604020202020204" pitchFamily="34" charset="0"/>
              <a:buChar char="•"/>
            </a:pPr>
            <a:endParaRPr lang="en-GB" sz="2800" dirty="0">
              <a:solidFill>
                <a:schemeClr val="bg1">
                  <a:lumMod val="50000"/>
                </a:schemeClr>
              </a:solidFill>
            </a:endParaRPr>
          </a:p>
          <a:p>
            <a:pPr marL="342900" indent="-342900">
              <a:spcBef>
                <a:spcPts val="600"/>
              </a:spcBef>
              <a:buFont typeface="Arial" panose="020B0604020202020204" pitchFamily="34" charset="0"/>
              <a:buChar char="•"/>
            </a:pPr>
            <a:r>
              <a:rPr lang="en-GB" sz="2800" dirty="0">
                <a:solidFill>
                  <a:schemeClr val="bg1">
                    <a:lumMod val="50000"/>
                  </a:schemeClr>
                </a:solidFill>
              </a:rPr>
              <a:t>How Automation Has Helped</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t>Proposed Workflow for Effective Automation</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solidFill>
                  <a:schemeClr val="bg1">
                    <a:lumMod val="50000"/>
                  </a:schemeClr>
                </a:solidFill>
              </a:rPr>
              <a:t>Key Recommendations for Moving Forward</a:t>
            </a:r>
          </a:p>
          <a:p>
            <a:pPr marL="342900" indent="-342900">
              <a:spcBef>
                <a:spcPts val="600"/>
              </a:spcBef>
              <a:buFont typeface="Arial" panose="020B0604020202020204" pitchFamily="34" charset="0"/>
              <a:buChar char="•"/>
            </a:pPr>
            <a:endParaRPr lang="en-GB" sz="2800" dirty="0">
              <a:solidFill>
                <a:schemeClr val="bg1">
                  <a:lumMod val="50000"/>
                </a:schemeClr>
              </a:solidFill>
            </a:endParaRPr>
          </a:p>
          <a:p>
            <a:pPr marL="342900" indent="-342900">
              <a:spcBef>
                <a:spcPts val="600"/>
              </a:spcBef>
              <a:buFont typeface="Arial" panose="020B0604020202020204" pitchFamily="34" charset="0"/>
              <a:buChar char="•"/>
            </a:pPr>
            <a:r>
              <a:rPr lang="en-GB" sz="2800" dirty="0">
                <a:solidFill>
                  <a:schemeClr val="bg1">
                    <a:lumMod val="50000"/>
                  </a:schemeClr>
                </a:solidFill>
              </a:rPr>
              <a:t>Conclusion</a:t>
            </a:r>
          </a:p>
          <a:p>
            <a:endParaRPr lang="en-GB" dirty="0"/>
          </a:p>
        </p:txBody>
      </p:sp>
      <p:sp>
        <p:nvSpPr>
          <p:cNvPr id="3" name="Title 2">
            <a:extLst>
              <a:ext uri="{FF2B5EF4-FFF2-40B4-BE49-F238E27FC236}">
                <a16:creationId xmlns:a16="http://schemas.microsoft.com/office/drawing/2014/main" id="{B8EF4BA6-F538-465E-BF6A-591B7769F1E5}"/>
              </a:ext>
            </a:extLst>
          </p:cNvPr>
          <p:cNvSpPr>
            <a:spLocks noGrp="1"/>
          </p:cNvSpPr>
          <p:nvPr>
            <p:ph type="title"/>
          </p:nvPr>
        </p:nvSpPr>
        <p:spPr>
          <a:xfrm>
            <a:off x="407988" y="373593"/>
            <a:ext cx="11376025" cy="1065742"/>
          </a:xfrm>
        </p:spPr>
        <p:txBody>
          <a:bodyPr anchor="t">
            <a:normAutofit/>
          </a:bodyPr>
          <a:lstStyle/>
          <a:p>
            <a:r>
              <a:rPr lang="en-GB" dirty="0"/>
              <a:t>OUTLINE</a:t>
            </a:r>
          </a:p>
        </p:txBody>
      </p:sp>
      <p:sp>
        <p:nvSpPr>
          <p:cNvPr id="11" name="Footer Placeholder 3">
            <a:extLst>
              <a:ext uri="{FF2B5EF4-FFF2-40B4-BE49-F238E27FC236}">
                <a16:creationId xmlns:a16="http://schemas.microsoft.com/office/drawing/2014/main" id="{B6B5F585-AD5C-0EA9-D320-7B56A44E62DE}"/>
              </a:ext>
            </a:extLst>
          </p:cNvPr>
          <p:cNvSpPr>
            <a:spLocks noGrp="1"/>
          </p:cNvSpPr>
          <p:nvPr>
            <p:ph type="ftr" sz="quarter" idx="11"/>
          </p:nvPr>
        </p:nvSpPr>
        <p:spPr>
          <a:xfrm>
            <a:off x="4259263" y="6371634"/>
            <a:ext cx="6504816" cy="370624"/>
          </a:xfrm>
        </p:spPr>
        <p:txBody>
          <a:bodyPr/>
          <a:lstStyle/>
          <a:p>
            <a:pPr>
              <a:spcAft>
                <a:spcPts val="600"/>
              </a:spcAft>
            </a:pPr>
            <a:r>
              <a:rPr lang="en-US" dirty="0"/>
              <a:t>D.G 		</a:t>
            </a:r>
            <a:r>
              <a:rPr lang="en-US" sz="1400" dirty="0">
                <a:solidFill>
                  <a:schemeClr val="bg1"/>
                </a:solidFill>
              </a:rPr>
              <a:t>Denis Cotte BE-OP-PS | JAP Workshop 2024</a:t>
            </a:r>
            <a:endParaRPr lang="en-US" dirty="0"/>
          </a:p>
        </p:txBody>
      </p:sp>
      <p:sp>
        <p:nvSpPr>
          <p:cNvPr id="6" name="Slide Number Placeholder 5">
            <a:extLst>
              <a:ext uri="{FF2B5EF4-FFF2-40B4-BE49-F238E27FC236}">
                <a16:creationId xmlns:a16="http://schemas.microsoft.com/office/drawing/2014/main" id="{3363BC2B-35E9-BC7E-B43B-695D0CDC4EF3}"/>
              </a:ext>
            </a:extLst>
          </p:cNvPr>
          <p:cNvSpPr>
            <a:spLocks noGrp="1"/>
          </p:cNvSpPr>
          <p:nvPr>
            <p:ph type="sldNum" sz="quarter" idx="12"/>
          </p:nvPr>
        </p:nvSpPr>
        <p:spPr>
          <a:xfrm>
            <a:off x="10930899" y="6377132"/>
            <a:ext cx="681254" cy="365125"/>
          </a:xfrm>
        </p:spPr>
        <p:txBody>
          <a:bodyPr>
            <a:normAutofit/>
          </a:bodyPr>
          <a:lstStyle/>
          <a:p>
            <a:pPr>
              <a:spcAft>
                <a:spcPts val="600"/>
              </a:spcAft>
            </a:pPr>
            <a:fld id="{36B5EA5A-BC32-A742-B11B-8E7414D5B535}" type="slidenum">
              <a:rPr lang="en-US" smtClean="0"/>
              <a:pPr>
                <a:spcAft>
                  <a:spcPts val="600"/>
                </a:spcAft>
              </a:pPr>
              <a:t>13</a:t>
            </a:fld>
            <a:endParaRPr lang="en-US" dirty="0"/>
          </a:p>
        </p:txBody>
      </p:sp>
    </p:spTree>
    <p:extLst>
      <p:ext uri="{BB962C8B-B14F-4D97-AF65-F5344CB8AC3E}">
        <p14:creationId xmlns:p14="http://schemas.microsoft.com/office/powerpoint/2010/main" val="1562348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ADCBD-3E98-098B-DFAA-710C7AC535A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3141357-48EF-18FA-6236-ACF94E56F2B5}"/>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fr-CH" dirty="0" err="1"/>
              <a:t>Proposed</a:t>
            </a:r>
            <a:r>
              <a:rPr lang="fr-CH" dirty="0"/>
              <a:t> Workflow for Effective Automation</a:t>
            </a:r>
            <a:br>
              <a:rPr lang="en-US" sz="2800" dirty="0"/>
            </a:br>
            <a:r>
              <a:rPr lang="en-US" sz="2800" dirty="0"/>
              <a:t>                </a:t>
            </a:r>
            <a:endParaRPr lang="en-US" sz="2800" b="1" kern="1200" dirty="0">
              <a:latin typeface="+mj-lt"/>
              <a:ea typeface="+mj-ea"/>
              <a:cs typeface="+mj-cs"/>
            </a:endParaRPr>
          </a:p>
        </p:txBody>
      </p:sp>
      <p:sp>
        <p:nvSpPr>
          <p:cNvPr id="5" name="Footer Placeholder 4">
            <a:extLst>
              <a:ext uri="{FF2B5EF4-FFF2-40B4-BE49-F238E27FC236}">
                <a16:creationId xmlns:a16="http://schemas.microsoft.com/office/drawing/2014/main" id="{2F03E4E9-822A-2712-AB5B-F67E0F769840}"/>
              </a:ext>
            </a:extLst>
          </p:cNvPr>
          <p:cNvSpPr>
            <a:spLocks noGrp="1"/>
          </p:cNvSpPr>
          <p:nvPr>
            <p:ph type="ftr" sz="quarter" idx="11"/>
          </p:nvPr>
        </p:nvSpPr>
        <p:spPr>
          <a:xfrm>
            <a:off x="4259262" y="6356350"/>
            <a:ext cx="6572221" cy="365125"/>
          </a:xfrm>
        </p:spPr>
        <p:txBody>
          <a:bodyPr vert="horz" lIns="91440" tIns="45720" rIns="91440" bIns="45720" rtlCol="0" anchor="ctr">
            <a:normAutofit lnSpcReduction="10000"/>
          </a:bodyPr>
          <a:lstStyle/>
          <a:p>
            <a:pPr>
              <a:spcAft>
                <a:spcPts val="600"/>
              </a:spcAft>
            </a:pPr>
            <a:r>
              <a:rPr lang="en-US" kern="1200">
                <a:latin typeface="+mn-lt"/>
                <a:ea typeface="+mn-ea"/>
                <a:cs typeface="+mn-cs"/>
              </a:rPr>
              <a:t>G.P. Di Giovanni</a:t>
            </a:r>
          </a:p>
        </p:txBody>
      </p:sp>
      <p:sp>
        <p:nvSpPr>
          <p:cNvPr id="2" name="TextBox 1">
            <a:extLst>
              <a:ext uri="{FF2B5EF4-FFF2-40B4-BE49-F238E27FC236}">
                <a16:creationId xmlns:a16="http://schemas.microsoft.com/office/drawing/2014/main" id="{CBCCCE8E-3A4B-2B35-2A6F-90C06D3D5AED}"/>
              </a:ext>
            </a:extLst>
          </p:cNvPr>
          <p:cNvSpPr txBox="1"/>
          <p:nvPr/>
        </p:nvSpPr>
        <p:spPr>
          <a:xfrm>
            <a:off x="407986" y="1209599"/>
            <a:ext cx="10423497" cy="5663089"/>
          </a:xfrm>
          <a:prstGeom prst="rect">
            <a:avLst/>
          </a:prstGeom>
          <a:noFill/>
        </p:spPr>
        <p:txBody>
          <a:bodyPr wrap="square" lIns="0" tIns="0" rIns="0" bIns="0" rtlCol="0">
            <a:spAutoFit/>
          </a:bodyPr>
          <a:lstStyle/>
          <a:p>
            <a:pPr>
              <a:spcAft>
                <a:spcPts val="600"/>
              </a:spcAft>
            </a:pPr>
            <a:r>
              <a:rPr lang="en-GB" sz="1600" b="1" dirty="0">
                <a:solidFill>
                  <a:schemeClr val="bg2">
                    <a:lumMod val="10000"/>
                  </a:schemeClr>
                </a:solidFill>
              </a:rPr>
              <a:t>Adaptation Period is Essential</a:t>
            </a:r>
          </a:p>
          <a:p>
            <a:pPr marL="179388" indent="-179388">
              <a:spcAft>
                <a:spcPts val="600"/>
              </a:spcAft>
              <a:buFont typeface="Arial" panose="020B0604020202020204" pitchFamily="34" charset="0"/>
              <a:buChar char="•"/>
            </a:pPr>
            <a:r>
              <a:rPr lang="en-GB" sz="1600" dirty="0">
                <a:solidFill>
                  <a:schemeClr val="bg2">
                    <a:lumMod val="10000"/>
                  </a:schemeClr>
                </a:solidFill>
              </a:rPr>
              <a:t>Operators emphasize the need for time to adapt to a new system.</a:t>
            </a:r>
          </a:p>
          <a:p>
            <a:pPr marL="179388" indent="-179388">
              <a:spcAft>
                <a:spcPts val="600"/>
              </a:spcAft>
              <a:buFont typeface="Arial" panose="020B0604020202020204" pitchFamily="34" charset="0"/>
              <a:buChar char="•"/>
            </a:pPr>
            <a:r>
              <a:rPr lang="en-GB" sz="1600" b="1" dirty="0">
                <a:solidFill>
                  <a:schemeClr val="bg2">
                    <a:lumMod val="10000"/>
                  </a:schemeClr>
                </a:solidFill>
              </a:rPr>
              <a:t>Automation documentation and knowledge transfer is important !</a:t>
            </a:r>
            <a:endParaRPr lang="en-GB" sz="1600" dirty="0">
              <a:solidFill>
                <a:schemeClr val="bg2">
                  <a:lumMod val="10000"/>
                </a:schemeClr>
              </a:solidFill>
            </a:endParaRPr>
          </a:p>
          <a:p>
            <a:pPr marL="179388" indent="-179388">
              <a:spcAft>
                <a:spcPts val="600"/>
              </a:spcAft>
              <a:buFont typeface="Arial" panose="020B0604020202020204" pitchFamily="34" charset="0"/>
              <a:buChar char="•"/>
            </a:pPr>
            <a:r>
              <a:rPr lang="en-GB" sz="1600" dirty="0">
                <a:solidFill>
                  <a:schemeClr val="bg2">
                    <a:lumMod val="10000"/>
                  </a:schemeClr>
                </a:solidFill>
              </a:rPr>
              <a:t>A gradual transition is preferred to ensure confidence and efficiency.</a:t>
            </a:r>
          </a:p>
          <a:p>
            <a:pPr marL="179388" indent="-179388">
              <a:spcAft>
                <a:spcPts val="600"/>
              </a:spcAft>
              <a:buFont typeface="Arial" panose="020B0604020202020204" pitchFamily="34" charset="0"/>
              <a:buChar char="•"/>
            </a:pPr>
            <a:endParaRPr lang="en-GB" sz="1600" dirty="0">
              <a:solidFill>
                <a:schemeClr val="bg2">
                  <a:lumMod val="10000"/>
                </a:schemeClr>
              </a:solidFill>
            </a:endParaRPr>
          </a:p>
          <a:p>
            <a:pPr marL="179388" indent="-179388">
              <a:spcAft>
                <a:spcPts val="600"/>
              </a:spcAft>
              <a:buFont typeface="Arial" panose="020B0604020202020204" pitchFamily="34" charset="0"/>
              <a:buChar char="•"/>
            </a:pPr>
            <a:endParaRPr lang="en-GB" sz="1600" dirty="0">
              <a:solidFill>
                <a:schemeClr val="bg2">
                  <a:lumMod val="10000"/>
                </a:schemeClr>
              </a:solidFill>
            </a:endParaRPr>
          </a:p>
          <a:p>
            <a:pPr>
              <a:spcAft>
                <a:spcPts val="600"/>
              </a:spcAft>
            </a:pPr>
            <a:r>
              <a:rPr lang="en-GB" sz="1600" b="1" dirty="0">
                <a:solidFill>
                  <a:schemeClr val="bg2">
                    <a:lumMod val="10000"/>
                  </a:schemeClr>
                </a:solidFill>
              </a:rPr>
              <a:t>Preference for "Automation on Demand"</a:t>
            </a:r>
          </a:p>
          <a:p>
            <a:pPr marL="179388" indent="-179388">
              <a:spcAft>
                <a:spcPts val="600"/>
              </a:spcAft>
              <a:buFont typeface="Arial" panose="020B0604020202020204" pitchFamily="34" charset="0"/>
              <a:buChar char="•"/>
            </a:pPr>
            <a:r>
              <a:rPr lang="en-GB" sz="1600" dirty="0">
                <a:solidFill>
                  <a:schemeClr val="bg2">
                    <a:lumMod val="10000"/>
                  </a:schemeClr>
                </a:solidFill>
              </a:rPr>
              <a:t>Initial preference for automation triggered and validated during </a:t>
            </a:r>
            <a:r>
              <a:rPr lang="en-GB" sz="1600" b="1" dirty="0">
                <a:solidFill>
                  <a:schemeClr val="bg2">
                    <a:lumMod val="10000"/>
                  </a:schemeClr>
                </a:solidFill>
              </a:rPr>
              <a:t>Machine Development </a:t>
            </a:r>
            <a:r>
              <a:rPr lang="en-GB" sz="1600" dirty="0">
                <a:solidFill>
                  <a:schemeClr val="bg2">
                    <a:lumMod val="10000"/>
                  </a:schemeClr>
                </a:solidFill>
              </a:rPr>
              <a:t>(MD) sessions.</a:t>
            </a:r>
          </a:p>
          <a:p>
            <a:pPr marL="179388" indent="-179388">
              <a:spcAft>
                <a:spcPts val="600"/>
              </a:spcAft>
              <a:buFont typeface="Arial" panose="020B0604020202020204" pitchFamily="34" charset="0"/>
              <a:buChar char="•"/>
            </a:pPr>
            <a:r>
              <a:rPr lang="en-GB" sz="1600" dirty="0">
                <a:solidFill>
                  <a:schemeClr val="bg2">
                    <a:lumMod val="10000"/>
                  </a:schemeClr>
                </a:solidFill>
              </a:rPr>
              <a:t>Allows operators </a:t>
            </a:r>
            <a:r>
              <a:rPr lang="en-GB" sz="1600" b="1" dirty="0">
                <a:solidFill>
                  <a:schemeClr val="bg2">
                    <a:lumMod val="10000"/>
                  </a:schemeClr>
                </a:solidFill>
              </a:rPr>
              <a:t>to build trust in the system </a:t>
            </a:r>
            <a:r>
              <a:rPr lang="en-GB" sz="1600" dirty="0">
                <a:solidFill>
                  <a:schemeClr val="bg2">
                    <a:lumMod val="10000"/>
                  </a:schemeClr>
                </a:solidFill>
              </a:rPr>
              <a:t>and </a:t>
            </a:r>
            <a:r>
              <a:rPr lang="en-GB" sz="1600" b="1" dirty="0">
                <a:solidFill>
                  <a:schemeClr val="bg2">
                    <a:lumMod val="10000"/>
                  </a:schemeClr>
                </a:solidFill>
              </a:rPr>
              <a:t>maintain control </a:t>
            </a:r>
            <a:r>
              <a:rPr lang="en-GB" sz="1600" dirty="0">
                <a:solidFill>
                  <a:schemeClr val="bg2">
                    <a:lumMod val="10000"/>
                  </a:schemeClr>
                </a:solidFill>
              </a:rPr>
              <a:t>during critical phases. (ex : PS LHC </a:t>
            </a:r>
            <a:r>
              <a:rPr lang="en-GB" sz="1600" dirty="0" err="1">
                <a:solidFill>
                  <a:schemeClr val="bg2">
                    <a:lumMod val="10000"/>
                  </a:schemeClr>
                </a:solidFill>
              </a:rPr>
              <a:t>splittings</a:t>
            </a:r>
            <a:r>
              <a:rPr lang="en-GB" sz="1600" dirty="0">
                <a:solidFill>
                  <a:schemeClr val="bg2">
                    <a:lumMod val="10000"/>
                  </a:schemeClr>
                </a:solidFill>
              </a:rPr>
              <a:t>)</a:t>
            </a: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r>
              <a:rPr lang="en-GB" sz="1600" b="1" dirty="0">
                <a:solidFill>
                  <a:schemeClr val="bg2">
                    <a:lumMod val="10000"/>
                  </a:schemeClr>
                </a:solidFill>
              </a:rPr>
              <a:t>Long-Term Goal: Full Automation</a:t>
            </a:r>
          </a:p>
          <a:p>
            <a:pPr marL="179388" indent="-179388">
              <a:spcAft>
                <a:spcPts val="600"/>
              </a:spcAft>
              <a:buFont typeface="Arial" panose="020B0604020202020204" pitchFamily="34" charset="0"/>
              <a:buChar char="•"/>
            </a:pPr>
            <a:r>
              <a:rPr lang="en-GB" sz="1600" dirty="0">
                <a:solidFill>
                  <a:schemeClr val="bg2">
                    <a:lumMod val="10000"/>
                  </a:schemeClr>
                </a:solidFill>
              </a:rPr>
              <a:t>The primary challenge is achieving reliable full automation with minimal human intervention.</a:t>
            </a:r>
          </a:p>
          <a:p>
            <a:pPr marL="636588" lvl="1" indent="-179388">
              <a:spcAft>
                <a:spcPts val="600"/>
              </a:spcAft>
              <a:buFont typeface="Arial" panose="020B0604020202020204" pitchFamily="34" charset="0"/>
              <a:buChar char="•"/>
            </a:pPr>
            <a:r>
              <a:rPr lang="en-GB" sz="1600" dirty="0">
                <a:solidFill>
                  <a:schemeClr val="tx2"/>
                </a:solidFill>
              </a:rPr>
              <a:t>Always maintain control and the ability </a:t>
            </a:r>
            <a:r>
              <a:rPr lang="en-GB" sz="1600" b="1" dirty="0">
                <a:solidFill>
                  <a:schemeClr val="tx2"/>
                </a:solidFill>
              </a:rPr>
              <a:t>to stop or restart an automation</a:t>
            </a:r>
            <a:r>
              <a:rPr lang="en-GB" sz="1600" dirty="0">
                <a:solidFill>
                  <a:schemeClr val="tx2"/>
                </a:solidFill>
              </a:rPr>
              <a:t>. (SPS Main noise 50Hz-100Hz)</a:t>
            </a:r>
            <a:endParaRPr lang="en-GB" sz="1600" dirty="0">
              <a:solidFill>
                <a:schemeClr val="bg2">
                  <a:lumMod val="10000"/>
                </a:schemeClr>
              </a:solidFill>
            </a:endParaRPr>
          </a:p>
          <a:p>
            <a:pPr marL="179388" indent="-179388">
              <a:spcAft>
                <a:spcPts val="600"/>
              </a:spcAft>
              <a:buFont typeface="Arial" panose="020B0604020202020204" pitchFamily="34" charset="0"/>
              <a:buChar char="•"/>
            </a:pPr>
            <a:r>
              <a:rPr lang="en-GB" sz="1600" dirty="0">
                <a:solidFill>
                  <a:schemeClr val="bg2">
                    <a:lumMod val="10000"/>
                  </a:schemeClr>
                </a:solidFill>
              </a:rPr>
              <a:t>Focus is on optimizing the system to ensure stability, efficiency, and safety during continuous operation.</a:t>
            </a:r>
          </a:p>
          <a:p>
            <a:pPr>
              <a:spcAft>
                <a:spcPts val="600"/>
              </a:spcAft>
            </a:pPr>
            <a:endParaRPr lang="en-GB" sz="1600" dirty="0">
              <a:solidFill>
                <a:schemeClr val="bg2">
                  <a:lumMod val="10000"/>
                </a:schemeClr>
              </a:solidFill>
            </a:endParaRPr>
          </a:p>
          <a:p>
            <a:pPr marL="179388" indent="-179388">
              <a:spcAft>
                <a:spcPts val="600"/>
              </a:spcAft>
              <a:buFont typeface="Arial" panose="020B0604020202020204" pitchFamily="34" charset="0"/>
              <a:buChar char="•"/>
            </a:pPr>
            <a:endParaRPr lang="en-GB" sz="1600" dirty="0">
              <a:solidFill>
                <a:schemeClr val="bg2">
                  <a:lumMod val="10000"/>
                </a:schemeClr>
              </a:solidFill>
            </a:endParaRPr>
          </a:p>
        </p:txBody>
      </p:sp>
      <p:sp>
        <p:nvSpPr>
          <p:cNvPr id="78" name="Google Shape;241;p19">
            <a:extLst>
              <a:ext uri="{FF2B5EF4-FFF2-40B4-BE49-F238E27FC236}">
                <a16:creationId xmlns:a16="http://schemas.microsoft.com/office/drawing/2014/main" id="{7A004E92-CBCB-0BC6-504D-03A368318F6F}"/>
              </a:ext>
            </a:extLst>
          </p:cNvPr>
          <p:cNvSpPr txBox="1">
            <a:spLocks/>
          </p:cNvSpPr>
          <p:nvPr/>
        </p:nvSpPr>
        <p:spPr>
          <a:xfrm>
            <a:off x="8634900" y="3165029"/>
            <a:ext cx="8520600" cy="19758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endParaRPr lang="en-GB" dirty="0"/>
          </a:p>
        </p:txBody>
      </p:sp>
      <p:sp>
        <p:nvSpPr>
          <p:cNvPr id="4" name="Flèche vers le bas 3">
            <a:extLst>
              <a:ext uri="{FF2B5EF4-FFF2-40B4-BE49-F238E27FC236}">
                <a16:creationId xmlns:a16="http://schemas.microsoft.com/office/drawing/2014/main" id="{02355BC2-803E-E035-282B-13742B555BEB}"/>
              </a:ext>
            </a:extLst>
          </p:cNvPr>
          <p:cNvSpPr/>
          <p:nvPr/>
        </p:nvSpPr>
        <p:spPr>
          <a:xfrm>
            <a:off x="4987885" y="4164657"/>
            <a:ext cx="676644" cy="1045029"/>
          </a:xfrm>
          <a:prstGeom prst="downArrow">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vers le bas 6">
            <a:extLst>
              <a:ext uri="{FF2B5EF4-FFF2-40B4-BE49-F238E27FC236}">
                <a16:creationId xmlns:a16="http://schemas.microsoft.com/office/drawing/2014/main" id="{0D74D0A0-9475-F60B-F4C9-AAFE92A55CC9}"/>
              </a:ext>
            </a:extLst>
          </p:cNvPr>
          <p:cNvSpPr/>
          <p:nvPr/>
        </p:nvSpPr>
        <p:spPr>
          <a:xfrm>
            <a:off x="4987885" y="2505694"/>
            <a:ext cx="676644" cy="811578"/>
          </a:xfrm>
          <a:prstGeom prst="downArrow">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oter Placeholder 3">
            <a:extLst>
              <a:ext uri="{FF2B5EF4-FFF2-40B4-BE49-F238E27FC236}">
                <a16:creationId xmlns:a16="http://schemas.microsoft.com/office/drawing/2014/main" id="{7936197B-700E-1A2E-F3D1-93C819603016}"/>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9" name="Slide Number Placeholder 5">
            <a:extLst>
              <a:ext uri="{FF2B5EF4-FFF2-40B4-BE49-F238E27FC236}">
                <a16:creationId xmlns:a16="http://schemas.microsoft.com/office/drawing/2014/main" id="{390CCED3-F9ED-FE87-FCE2-38F57932E1A2}"/>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14</a:t>
            </a:fld>
            <a:endParaRPr lang="en-US" dirty="0"/>
          </a:p>
        </p:txBody>
      </p:sp>
    </p:spTree>
    <p:extLst>
      <p:ext uri="{BB962C8B-B14F-4D97-AF65-F5344CB8AC3E}">
        <p14:creationId xmlns:p14="http://schemas.microsoft.com/office/powerpoint/2010/main" val="2126897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CBC74-8C95-2C05-34D2-77B4B38887B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3F1832-6A3B-6C8D-FCCA-4767CADFF092}"/>
              </a:ext>
            </a:extLst>
          </p:cNvPr>
          <p:cNvSpPr>
            <a:spLocks noGrp="1"/>
          </p:cNvSpPr>
          <p:nvPr>
            <p:ph idx="1"/>
          </p:nvPr>
        </p:nvSpPr>
        <p:spPr>
          <a:xfrm>
            <a:off x="407989" y="1592263"/>
            <a:ext cx="11376024" cy="4608512"/>
          </a:xfrm>
        </p:spPr>
        <p:txBody>
          <a:bodyPr>
            <a:normAutofit/>
          </a:bodyPr>
          <a:lstStyle/>
          <a:p>
            <a:pPr marL="342900" indent="-342900">
              <a:spcBef>
                <a:spcPts val="600"/>
              </a:spcBef>
              <a:buFont typeface="Arial" panose="020B0604020202020204" pitchFamily="34" charset="0"/>
              <a:buChar char="•"/>
            </a:pPr>
            <a:r>
              <a:rPr lang="en-GB" sz="2800" dirty="0">
                <a:solidFill>
                  <a:schemeClr val="bg1">
                    <a:lumMod val="50000"/>
                  </a:schemeClr>
                </a:solidFill>
              </a:rPr>
              <a:t>Operation Tasks and the Role of Automation</a:t>
            </a:r>
          </a:p>
          <a:p>
            <a:pPr marL="342900" indent="-342900">
              <a:spcBef>
                <a:spcPts val="600"/>
              </a:spcBef>
              <a:buFont typeface="Arial" panose="020B0604020202020204" pitchFamily="34" charset="0"/>
              <a:buChar char="•"/>
            </a:pPr>
            <a:endParaRPr lang="en-GB" sz="2800" dirty="0">
              <a:solidFill>
                <a:schemeClr val="bg1">
                  <a:lumMod val="50000"/>
                </a:schemeClr>
              </a:solidFill>
            </a:endParaRPr>
          </a:p>
          <a:p>
            <a:pPr marL="342900" indent="-342900">
              <a:spcBef>
                <a:spcPts val="600"/>
              </a:spcBef>
              <a:buFont typeface="Arial" panose="020B0604020202020204" pitchFamily="34" charset="0"/>
              <a:buChar char="•"/>
            </a:pPr>
            <a:r>
              <a:rPr lang="en-GB" sz="2800" dirty="0">
                <a:solidFill>
                  <a:schemeClr val="bg1">
                    <a:lumMod val="50000"/>
                  </a:schemeClr>
                </a:solidFill>
              </a:rPr>
              <a:t>How Automation Has Helped</a:t>
            </a:r>
          </a:p>
          <a:p>
            <a:pPr marL="342900" indent="-342900">
              <a:spcBef>
                <a:spcPts val="600"/>
              </a:spcBef>
              <a:buFont typeface="Arial" panose="020B0604020202020204" pitchFamily="34" charset="0"/>
              <a:buChar char="•"/>
            </a:pPr>
            <a:endParaRPr lang="en-GB" sz="2800" dirty="0">
              <a:solidFill>
                <a:schemeClr val="bg1">
                  <a:lumMod val="50000"/>
                </a:schemeClr>
              </a:solidFill>
            </a:endParaRPr>
          </a:p>
          <a:p>
            <a:pPr marL="342900" indent="-342900">
              <a:spcBef>
                <a:spcPts val="600"/>
              </a:spcBef>
              <a:buFont typeface="Arial" panose="020B0604020202020204" pitchFamily="34" charset="0"/>
              <a:buChar char="•"/>
            </a:pPr>
            <a:r>
              <a:rPr lang="en-GB" sz="2800" dirty="0">
                <a:solidFill>
                  <a:schemeClr val="bg1">
                    <a:lumMod val="50000"/>
                  </a:schemeClr>
                </a:solidFill>
              </a:rPr>
              <a:t>Proposed Workflow for Effective Automation</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t>Key Recommendations for Moving Forward</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solidFill>
                  <a:schemeClr val="bg1">
                    <a:lumMod val="50000"/>
                  </a:schemeClr>
                </a:solidFill>
              </a:rPr>
              <a:t>Conclusion</a:t>
            </a:r>
          </a:p>
          <a:p>
            <a:endParaRPr lang="en-GB" dirty="0"/>
          </a:p>
        </p:txBody>
      </p:sp>
      <p:sp>
        <p:nvSpPr>
          <p:cNvPr id="3" name="Title 2">
            <a:extLst>
              <a:ext uri="{FF2B5EF4-FFF2-40B4-BE49-F238E27FC236}">
                <a16:creationId xmlns:a16="http://schemas.microsoft.com/office/drawing/2014/main" id="{304CF03D-0AB9-822F-E94B-E01EDF8D39DA}"/>
              </a:ext>
            </a:extLst>
          </p:cNvPr>
          <p:cNvSpPr>
            <a:spLocks noGrp="1"/>
          </p:cNvSpPr>
          <p:nvPr>
            <p:ph type="title"/>
          </p:nvPr>
        </p:nvSpPr>
        <p:spPr>
          <a:xfrm>
            <a:off x="407988" y="373593"/>
            <a:ext cx="11376025" cy="1065742"/>
          </a:xfrm>
        </p:spPr>
        <p:txBody>
          <a:bodyPr anchor="t">
            <a:normAutofit/>
          </a:bodyPr>
          <a:lstStyle/>
          <a:p>
            <a:r>
              <a:rPr lang="en-GB" dirty="0"/>
              <a:t>OUTLINE</a:t>
            </a:r>
          </a:p>
        </p:txBody>
      </p:sp>
      <p:sp>
        <p:nvSpPr>
          <p:cNvPr id="11" name="Footer Placeholder 3">
            <a:extLst>
              <a:ext uri="{FF2B5EF4-FFF2-40B4-BE49-F238E27FC236}">
                <a16:creationId xmlns:a16="http://schemas.microsoft.com/office/drawing/2014/main" id="{F42EBFCA-235F-0D0E-A8D9-442D5038FC00}"/>
              </a:ext>
            </a:extLst>
          </p:cNvPr>
          <p:cNvSpPr>
            <a:spLocks noGrp="1"/>
          </p:cNvSpPr>
          <p:nvPr>
            <p:ph type="ftr" sz="quarter" idx="11"/>
          </p:nvPr>
        </p:nvSpPr>
        <p:spPr>
          <a:xfrm>
            <a:off x="4259263" y="6371634"/>
            <a:ext cx="6504816" cy="370624"/>
          </a:xfrm>
        </p:spPr>
        <p:txBody>
          <a:bodyPr/>
          <a:lstStyle/>
          <a:p>
            <a:pPr>
              <a:spcAft>
                <a:spcPts val="600"/>
              </a:spcAft>
            </a:pPr>
            <a:r>
              <a:rPr lang="en-US" dirty="0"/>
              <a:t>D.G 		</a:t>
            </a:r>
            <a:r>
              <a:rPr lang="en-US" sz="1400" dirty="0">
                <a:solidFill>
                  <a:schemeClr val="bg1"/>
                </a:solidFill>
              </a:rPr>
              <a:t>Denis Cotte BE-OP-PS | JAP Workshop 2024</a:t>
            </a:r>
            <a:endParaRPr lang="en-US" dirty="0"/>
          </a:p>
        </p:txBody>
      </p:sp>
      <p:sp>
        <p:nvSpPr>
          <p:cNvPr id="6" name="Slide Number Placeholder 5">
            <a:extLst>
              <a:ext uri="{FF2B5EF4-FFF2-40B4-BE49-F238E27FC236}">
                <a16:creationId xmlns:a16="http://schemas.microsoft.com/office/drawing/2014/main" id="{9AA8ADC3-4D00-6AC9-9446-082E6AB6BE63}"/>
              </a:ext>
            </a:extLst>
          </p:cNvPr>
          <p:cNvSpPr>
            <a:spLocks noGrp="1"/>
          </p:cNvSpPr>
          <p:nvPr>
            <p:ph type="sldNum" sz="quarter" idx="12"/>
          </p:nvPr>
        </p:nvSpPr>
        <p:spPr>
          <a:xfrm>
            <a:off x="10930899" y="6377132"/>
            <a:ext cx="681254" cy="365125"/>
          </a:xfrm>
        </p:spPr>
        <p:txBody>
          <a:bodyPr>
            <a:normAutofit/>
          </a:bodyPr>
          <a:lstStyle/>
          <a:p>
            <a:pPr>
              <a:spcAft>
                <a:spcPts val="600"/>
              </a:spcAft>
            </a:pPr>
            <a:fld id="{36B5EA5A-BC32-A742-B11B-8E7414D5B535}" type="slidenum">
              <a:rPr lang="en-US" smtClean="0"/>
              <a:pPr>
                <a:spcAft>
                  <a:spcPts val="600"/>
                </a:spcAft>
              </a:pPr>
              <a:t>15</a:t>
            </a:fld>
            <a:endParaRPr lang="en-US" dirty="0"/>
          </a:p>
        </p:txBody>
      </p:sp>
    </p:spTree>
    <p:extLst>
      <p:ext uri="{BB962C8B-B14F-4D97-AF65-F5344CB8AC3E}">
        <p14:creationId xmlns:p14="http://schemas.microsoft.com/office/powerpoint/2010/main" val="1812372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DAC5A2-1CBC-BAC6-6EDC-1C179DB4537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5806474-C6E7-6C14-3108-57241EAA2452}"/>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en-US" dirty="0"/>
              <a:t>Enhanced Monitoring of automation and auto-pilots  </a:t>
            </a:r>
            <a:endParaRPr lang="en-US" b="1" kern="1200" dirty="0">
              <a:latin typeface="+mj-lt"/>
              <a:ea typeface="+mj-ea"/>
              <a:cs typeface="+mj-cs"/>
            </a:endParaRPr>
          </a:p>
        </p:txBody>
      </p:sp>
      <p:sp>
        <p:nvSpPr>
          <p:cNvPr id="5" name="Footer Placeholder 4">
            <a:extLst>
              <a:ext uri="{FF2B5EF4-FFF2-40B4-BE49-F238E27FC236}">
                <a16:creationId xmlns:a16="http://schemas.microsoft.com/office/drawing/2014/main" id="{3CC6D9A0-DC31-35E4-EB61-7BB56DA716CA}"/>
              </a:ext>
            </a:extLst>
          </p:cNvPr>
          <p:cNvSpPr>
            <a:spLocks noGrp="1"/>
          </p:cNvSpPr>
          <p:nvPr>
            <p:ph type="ftr" sz="quarter" idx="11"/>
          </p:nvPr>
        </p:nvSpPr>
        <p:spPr>
          <a:xfrm>
            <a:off x="4259262" y="6356350"/>
            <a:ext cx="6572221" cy="365125"/>
          </a:xfrm>
        </p:spPr>
        <p:txBody>
          <a:bodyPr vert="horz" lIns="91440" tIns="45720" rIns="91440" bIns="45720" rtlCol="0" anchor="ctr">
            <a:normAutofit lnSpcReduction="10000"/>
          </a:bodyPr>
          <a:lstStyle/>
          <a:p>
            <a:pPr>
              <a:spcAft>
                <a:spcPts val="600"/>
              </a:spcAft>
            </a:pPr>
            <a:r>
              <a:rPr lang="en-US" kern="1200">
                <a:latin typeface="+mn-lt"/>
                <a:ea typeface="+mn-ea"/>
                <a:cs typeface="+mn-cs"/>
              </a:rPr>
              <a:t>G.P. Di Giovanni</a:t>
            </a:r>
          </a:p>
        </p:txBody>
      </p:sp>
      <p:sp>
        <p:nvSpPr>
          <p:cNvPr id="78" name="Google Shape;241;p19">
            <a:extLst>
              <a:ext uri="{FF2B5EF4-FFF2-40B4-BE49-F238E27FC236}">
                <a16:creationId xmlns:a16="http://schemas.microsoft.com/office/drawing/2014/main" id="{E00C5059-C1EC-C84A-FB4E-6A167B514BF3}"/>
              </a:ext>
            </a:extLst>
          </p:cNvPr>
          <p:cNvSpPr txBox="1">
            <a:spLocks/>
          </p:cNvSpPr>
          <p:nvPr/>
        </p:nvSpPr>
        <p:spPr>
          <a:xfrm>
            <a:off x="8634900" y="3165029"/>
            <a:ext cx="8520600" cy="19758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endParaRPr lang="en-GB" dirty="0"/>
          </a:p>
        </p:txBody>
      </p:sp>
      <p:sp>
        <p:nvSpPr>
          <p:cNvPr id="4" name="TextBox 1">
            <a:extLst>
              <a:ext uri="{FF2B5EF4-FFF2-40B4-BE49-F238E27FC236}">
                <a16:creationId xmlns:a16="http://schemas.microsoft.com/office/drawing/2014/main" id="{68096E68-10DE-6888-AF4C-697D0F0B1CF0}"/>
              </a:ext>
            </a:extLst>
          </p:cNvPr>
          <p:cNvSpPr txBox="1"/>
          <p:nvPr/>
        </p:nvSpPr>
        <p:spPr>
          <a:xfrm>
            <a:off x="407987" y="1209599"/>
            <a:ext cx="11614680" cy="6063198"/>
          </a:xfrm>
          <a:prstGeom prst="rect">
            <a:avLst/>
          </a:prstGeom>
          <a:noFill/>
        </p:spPr>
        <p:txBody>
          <a:bodyPr wrap="square" lIns="0" tIns="0" rIns="0" bIns="0" rtlCol="0">
            <a:spAutoFit/>
          </a:bodyPr>
          <a:lstStyle/>
          <a:p>
            <a:pPr>
              <a:spcAft>
                <a:spcPts val="600"/>
              </a:spcAft>
            </a:pPr>
            <a:r>
              <a:rPr lang="en-GB" sz="1600" b="1" dirty="0">
                <a:solidFill>
                  <a:schemeClr val="bg2">
                    <a:lumMod val="10000"/>
                  </a:schemeClr>
                </a:solidFill>
              </a:rPr>
              <a:t>Visibility</a:t>
            </a:r>
            <a:r>
              <a:rPr lang="en-GB" sz="1600" dirty="0">
                <a:solidFill>
                  <a:schemeClr val="bg2">
                    <a:lumMod val="10000"/>
                  </a:schemeClr>
                </a:solidFill>
              </a:rPr>
              <a:t>: Ability to see, at a glance, the </a:t>
            </a:r>
            <a:r>
              <a:rPr lang="en-GB" sz="1600" b="1" dirty="0">
                <a:solidFill>
                  <a:schemeClr val="bg2">
                    <a:lumMod val="10000"/>
                  </a:schemeClr>
                </a:solidFill>
              </a:rPr>
              <a:t>current status</a:t>
            </a:r>
            <a:r>
              <a:rPr lang="en-GB" sz="1600" dirty="0">
                <a:solidFill>
                  <a:schemeClr val="bg2">
                    <a:lumMod val="10000"/>
                  </a:schemeClr>
                </a:solidFill>
              </a:rPr>
              <a:t>:</a:t>
            </a:r>
          </a:p>
          <a:p>
            <a:pPr marL="636588" lvl="1" indent="-179388">
              <a:spcAft>
                <a:spcPts val="600"/>
              </a:spcAft>
              <a:buFont typeface="Arial" panose="020B0604020202020204" pitchFamily="34" charset="0"/>
              <a:buChar char="•"/>
            </a:pPr>
            <a:r>
              <a:rPr lang="en-GB" sz="1600" dirty="0">
                <a:solidFill>
                  <a:schemeClr val="bg2">
                    <a:lumMod val="10000"/>
                  </a:schemeClr>
                </a:solidFill>
              </a:rPr>
              <a:t>Enabled, disabled, or paused (on a PPM basis).</a:t>
            </a:r>
          </a:p>
          <a:p>
            <a:pPr>
              <a:spcAft>
                <a:spcPts val="600"/>
              </a:spcAft>
            </a:pPr>
            <a:endParaRPr lang="en-GB" sz="1600" b="1" dirty="0">
              <a:solidFill>
                <a:schemeClr val="bg2">
                  <a:lumMod val="10000"/>
                </a:schemeClr>
              </a:solidFill>
            </a:endParaRPr>
          </a:p>
          <a:p>
            <a:pPr>
              <a:spcAft>
                <a:spcPts val="600"/>
              </a:spcAft>
            </a:pPr>
            <a:r>
              <a:rPr lang="en-GB" sz="1600" b="1" dirty="0">
                <a:solidFill>
                  <a:schemeClr val="bg2">
                    <a:lumMod val="10000"/>
                  </a:schemeClr>
                </a:solidFill>
              </a:rPr>
              <a:t>Problem Detection</a:t>
            </a:r>
            <a:r>
              <a:rPr lang="en-GB" sz="1600" dirty="0">
                <a:solidFill>
                  <a:schemeClr val="bg2">
                    <a:lumMod val="10000"/>
                  </a:schemeClr>
                </a:solidFill>
              </a:rPr>
              <a:t>:</a:t>
            </a:r>
          </a:p>
          <a:p>
            <a:pPr marL="636588" lvl="1" indent="-179388">
              <a:spcAft>
                <a:spcPts val="600"/>
              </a:spcAft>
              <a:buFont typeface="Arial" panose="020B0604020202020204" pitchFamily="34" charset="0"/>
              <a:buChar char="•"/>
            </a:pPr>
            <a:r>
              <a:rPr lang="en-GB" sz="1600" dirty="0">
                <a:solidFill>
                  <a:schemeClr val="bg2">
                    <a:lumMod val="10000"/>
                  </a:schemeClr>
                </a:solidFill>
              </a:rPr>
              <a:t>Identify issues such as </a:t>
            </a:r>
            <a:r>
              <a:rPr lang="en-GB" sz="1600" b="1" dirty="0">
                <a:solidFill>
                  <a:schemeClr val="bg2">
                    <a:lumMod val="10000"/>
                  </a:schemeClr>
                </a:solidFill>
              </a:rPr>
              <a:t>no trims </a:t>
            </a:r>
            <a:r>
              <a:rPr lang="en-GB" sz="1600" dirty="0">
                <a:solidFill>
                  <a:schemeClr val="bg2">
                    <a:lumMod val="10000"/>
                  </a:schemeClr>
                </a:solidFill>
              </a:rPr>
              <a:t>for an extended period,</a:t>
            </a:r>
          </a:p>
          <a:p>
            <a:pPr lvl="1">
              <a:spcAft>
                <a:spcPts val="600"/>
              </a:spcAft>
            </a:pPr>
            <a:r>
              <a:rPr lang="en-GB" sz="1600" b="1" dirty="0">
                <a:solidFill>
                  <a:schemeClr val="bg2">
                    <a:lumMod val="10000"/>
                  </a:schemeClr>
                </a:solidFill>
              </a:rPr>
              <a:t>excessive trims</a:t>
            </a:r>
            <a:r>
              <a:rPr lang="en-GB" sz="1600" dirty="0">
                <a:solidFill>
                  <a:schemeClr val="bg2">
                    <a:lumMod val="10000"/>
                  </a:schemeClr>
                </a:solidFill>
              </a:rPr>
              <a:t>, incorrect inputs, or system </a:t>
            </a:r>
            <a:r>
              <a:rPr lang="en-GB" sz="1600" b="1" dirty="0">
                <a:solidFill>
                  <a:schemeClr val="bg2">
                    <a:lumMod val="10000"/>
                  </a:schemeClr>
                </a:solidFill>
              </a:rPr>
              <a:t>exceptions</a:t>
            </a:r>
            <a:r>
              <a:rPr lang="en-GB" sz="1600" dirty="0">
                <a:solidFill>
                  <a:schemeClr val="bg2">
                    <a:lumMod val="10000"/>
                  </a:schemeClr>
                </a:solidFill>
              </a:rPr>
              <a:t>.</a:t>
            </a:r>
          </a:p>
          <a:p>
            <a:pPr>
              <a:spcAft>
                <a:spcPts val="600"/>
              </a:spcAft>
            </a:pPr>
            <a:endParaRPr lang="en-GB" sz="1600" b="1" dirty="0">
              <a:solidFill>
                <a:schemeClr val="bg2">
                  <a:lumMod val="10000"/>
                </a:schemeClr>
              </a:solidFill>
            </a:endParaRPr>
          </a:p>
          <a:p>
            <a:pPr>
              <a:spcAft>
                <a:spcPts val="600"/>
              </a:spcAft>
            </a:pPr>
            <a:r>
              <a:rPr lang="en-GB" sz="1600" b="1" dirty="0">
                <a:solidFill>
                  <a:schemeClr val="bg2">
                    <a:lumMod val="10000"/>
                  </a:schemeClr>
                </a:solidFill>
              </a:rPr>
              <a:t>Limitation Awareness:</a:t>
            </a:r>
          </a:p>
          <a:p>
            <a:pPr marL="636588" lvl="1" indent="-179388">
              <a:spcAft>
                <a:spcPts val="600"/>
              </a:spcAft>
              <a:buFont typeface="Arial" panose="020B0604020202020204" pitchFamily="34" charset="0"/>
              <a:buChar char="•"/>
            </a:pPr>
            <a:r>
              <a:rPr lang="en-GB" sz="1600" dirty="0">
                <a:solidFill>
                  <a:schemeClr val="bg2">
                    <a:lumMod val="10000"/>
                  </a:schemeClr>
                </a:solidFill>
              </a:rPr>
              <a:t>Detect when a corrector/actor </a:t>
            </a:r>
            <a:r>
              <a:rPr lang="en-GB" sz="1600" b="1" dirty="0">
                <a:solidFill>
                  <a:schemeClr val="bg2">
                    <a:lumMod val="10000"/>
                  </a:schemeClr>
                </a:solidFill>
              </a:rPr>
              <a:t>approaches its limits</a:t>
            </a:r>
          </a:p>
          <a:p>
            <a:pPr lvl="1">
              <a:spcAft>
                <a:spcPts val="600"/>
              </a:spcAft>
            </a:pPr>
            <a:r>
              <a:rPr lang="en-GB" sz="1600" dirty="0">
                <a:solidFill>
                  <a:schemeClr val="bg2">
                    <a:lumMod val="10000"/>
                  </a:schemeClr>
                </a:solidFill>
              </a:rPr>
              <a:t>(e.g., outside safety margins or nearing maximum current).</a:t>
            </a:r>
          </a:p>
          <a:p>
            <a:pPr marL="179388" indent="-179388">
              <a:spcAft>
                <a:spcPts val="600"/>
              </a:spcAft>
              <a:buFont typeface="Arial" panose="020B0604020202020204" pitchFamily="34" charset="0"/>
              <a:buChar char="•"/>
            </a:pPr>
            <a:endParaRPr lang="en-GB" sz="1600" dirty="0">
              <a:solidFill>
                <a:schemeClr val="bg2">
                  <a:lumMod val="10000"/>
                </a:schemeClr>
              </a:solidFill>
            </a:endParaRPr>
          </a:p>
          <a:p>
            <a:pPr>
              <a:spcAft>
                <a:spcPts val="600"/>
              </a:spcAft>
            </a:pPr>
            <a:r>
              <a:rPr lang="en-GB" sz="1600" b="1" dirty="0">
                <a:solidFill>
                  <a:schemeClr val="bg2">
                    <a:lumMod val="10000"/>
                  </a:schemeClr>
                </a:solidFill>
              </a:rPr>
              <a:t>Integration of a Monitoring Dashboard</a:t>
            </a:r>
          </a:p>
          <a:p>
            <a:pPr marL="636588" lvl="1" indent="-179388">
              <a:spcAft>
                <a:spcPts val="600"/>
              </a:spcAft>
              <a:buFont typeface="Arial" panose="020B0604020202020204" pitchFamily="34" charset="0"/>
              <a:buChar char="•"/>
            </a:pPr>
            <a:r>
              <a:rPr lang="en-GB" sz="1600" dirty="0">
                <a:solidFill>
                  <a:schemeClr val="bg2">
                    <a:lumMod val="10000"/>
                  </a:schemeClr>
                </a:solidFill>
              </a:rPr>
              <a:t>Implement a dedicated dashboard or </a:t>
            </a:r>
            <a:r>
              <a:rPr lang="en-GB" sz="1600" dirty="0" err="1">
                <a:solidFill>
                  <a:schemeClr val="bg2">
                    <a:lumMod val="10000"/>
                  </a:schemeClr>
                </a:solidFill>
              </a:rPr>
              <a:t>Vistar</a:t>
            </a:r>
            <a:r>
              <a:rPr lang="en-GB" sz="1600" dirty="0">
                <a:solidFill>
                  <a:schemeClr val="bg2">
                    <a:lumMod val="10000"/>
                  </a:schemeClr>
                </a:solidFill>
              </a:rPr>
              <a:t>.</a:t>
            </a:r>
            <a:endParaRPr lang="en-GB" sz="1600" b="1" dirty="0">
              <a:solidFill>
                <a:schemeClr val="bg2">
                  <a:lumMod val="10000"/>
                </a:schemeClr>
              </a:solidFill>
            </a:endParaRPr>
          </a:p>
          <a:p>
            <a:pPr marL="636588" lvl="1" indent="-179388">
              <a:spcAft>
                <a:spcPts val="600"/>
              </a:spcAft>
              <a:buFont typeface="Arial" panose="020B0604020202020204" pitchFamily="34" charset="0"/>
              <a:buChar char="•"/>
            </a:pPr>
            <a:r>
              <a:rPr lang="en-GB" sz="1600" b="1" dirty="0">
                <a:solidFill>
                  <a:schemeClr val="bg2">
                    <a:lumMod val="10000"/>
                  </a:schemeClr>
                </a:solidFill>
              </a:rPr>
              <a:t>Centralized overview</a:t>
            </a:r>
            <a:r>
              <a:rPr lang="en-GB" sz="1600" dirty="0">
                <a:solidFill>
                  <a:schemeClr val="bg2">
                    <a:lumMod val="10000"/>
                  </a:schemeClr>
                </a:solidFill>
              </a:rPr>
              <a:t>, quick status checks, and early detection of anomalies.</a:t>
            </a:r>
          </a:p>
          <a:p>
            <a:pPr marL="636588" lvl="1" indent="-179388">
              <a:spcAft>
                <a:spcPts val="600"/>
              </a:spcAft>
              <a:buFont typeface="Arial" panose="020B0604020202020204" pitchFamily="34" charset="0"/>
              <a:buChar char="•"/>
            </a:pPr>
            <a:r>
              <a:rPr lang="en-GB" sz="1600" dirty="0">
                <a:solidFill>
                  <a:schemeClr val="tx2"/>
                </a:solidFill>
              </a:rPr>
              <a:t>Develop a generic monitoring tool to quickly check beam quality in each machine. </a:t>
            </a:r>
          </a:p>
          <a:p>
            <a:pPr marL="636588" lvl="1" indent="-179388">
              <a:spcAft>
                <a:spcPts val="600"/>
              </a:spcAft>
              <a:buFont typeface="Arial" panose="020B0604020202020204" pitchFamily="34" charset="0"/>
              <a:buChar char="•"/>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a:spcAft>
                <a:spcPts val="600"/>
              </a:spcAft>
            </a:pPr>
            <a:endParaRPr lang="en-GB" sz="1600" dirty="0">
              <a:solidFill>
                <a:schemeClr val="bg2">
                  <a:lumMod val="10000"/>
                </a:schemeClr>
              </a:solidFill>
            </a:endParaRPr>
          </a:p>
          <a:p>
            <a:pPr marL="179388" indent="-179388">
              <a:spcAft>
                <a:spcPts val="600"/>
              </a:spcAft>
              <a:buFont typeface="Arial" panose="020B0604020202020204" pitchFamily="34" charset="0"/>
              <a:buChar char="•"/>
            </a:pPr>
            <a:endParaRPr lang="en-GB" sz="1600" dirty="0">
              <a:solidFill>
                <a:schemeClr val="bg2">
                  <a:lumMod val="10000"/>
                </a:schemeClr>
              </a:solidFill>
            </a:endParaRPr>
          </a:p>
        </p:txBody>
      </p:sp>
      <p:pic>
        <p:nvPicPr>
          <p:cNvPr id="9" name="Picture 16">
            <a:extLst>
              <a:ext uri="{FF2B5EF4-FFF2-40B4-BE49-F238E27FC236}">
                <a16:creationId xmlns:a16="http://schemas.microsoft.com/office/drawing/2014/main" id="{4A3813A4-D41D-2919-C6EB-CB25962D0170}"/>
              </a:ext>
            </a:extLst>
          </p:cNvPr>
          <p:cNvPicPr>
            <a:picLocks noChangeAspect="1"/>
          </p:cNvPicPr>
          <p:nvPr/>
        </p:nvPicPr>
        <p:blipFill rotWithShape="1">
          <a:blip r:embed="rId3"/>
          <a:srcRect l="21117" t="7337" r="89" b="19400"/>
          <a:stretch/>
        </p:blipFill>
        <p:spPr>
          <a:xfrm>
            <a:off x="7014483" y="1400718"/>
            <a:ext cx="3662621" cy="2497124"/>
          </a:xfrm>
          <a:prstGeom prst="rect">
            <a:avLst/>
          </a:prstGeom>
        </p:spPr>
      </p:pic>
      <p:sp>
        <p:nvSpPr>
          <p:cNvPr id="10" name="TextBox 17">
            <a:extLst>
              <a:ext uri="{FF2B5EF4-FFF2-40B4-BE49-F238E27FC236}">
                <a16:creationId xmlns:a16="http://schemas.microsoft.com/office/drawing/2014/main" id="{D938A5AF-547E-4582-4A86-26391219F584}"/>
              </a:ext>
            </a:extLst>
          </p:cNvPr>
          <p:cNvSpPr txBox="1"/>
          <p:nvPr/>
        </p:nvSpPr>
        <p:spPr>
          <a:xfrm>
            <a:off x="8073366" y="1141571"/>
            <a:ext cx="2409634"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SPS main noise - </a:t>
            </a:r>
            <a:r>
              <a:rPr lang="en-CH" sz="1400" i="1">
                <a:latin typeface="Calibri" panose="020F0502020204030204" pitchFamily="34" charset="0"/>
                <a:cs typeface="Calibri" panose="020F0502020204030204" pitchFamily="34" charset="0"/>
              </a:rPr>
              <a:t>LHC </a:t>
            </a:r>
            <a:r>
              <a:rPr lang="en-CH" sz="1400" i="1" dirty="0">
                <a:latin typeface="Calibri" panose="020F0502020204030204" pitchFamily="34" charset="0"/>
                <a:cs typeface="Calibri" panose="020F0502020204030204" pitchFamily="34" charset="0"/>
              </a:rPr>
              <a:t>ion beam</a:t>
            </a:r>
          </a:p>
        </p:txBody>
      </p:sp>
      <p:pic>
        <p:nvPicPr>
          <p:cNvPr id="11" name="Google Shape;399;p33" descr="A screenshot of a computer&#10;&#10;Description automatically generated">
            <a:extLst>
              <a:ext uri="{FF2B5EF4-FFF2-40B4-BE49-F238E27FC236}">
                <a16:creationId xmlns:a16="http://schemas.microsoft.com/office/drawing/2014/main" id="{39DA337B-AE28-7CC3-0490-308F141A34E9}"/>
              </a:ext>
            </a:extLst>
          </p:cNvPr>
          <p:cNvPicPr preferRelativeResize="0"/>
          <p:nvPr/>
        </p:nvPicPr>
        <p:blipFill rotWithShape="1">
          <a:blip r:embed="rId4">
            <a:alphaModFix/>
          </a:blip>
          <a:srcRect l="54553"/>
          <a:stretch/>
        </p:blipFill>
        <p:spPr>
          <a:xfrm>
            <a:off x="8585540" y="3119007"/>
            <a:ext cx="3133910" cy="2101672"/>
          </a:xfrm>
          <a:prstGeom prst="rect">
            <a:avLst/>
          </a:prstGeom>
          <a:noFill/>
          <a:ln>
            <a:noFill/>
          </a:ln>
        </p:spPr>
      </p:pic>
      <p:sp>
        <p:nvSpPr>
          <p:cNvPr id="12" name="TextBox 17">
            <a:extLst>
              <a:ext uri="{FF2B5EF4-FFF2-40B4-BE49-F238E27FC236}">
                <a16:creationId xmlns:a16="http://schemas.microsoft.com/office/drawing/2014/main" id="{9D8EFF5F-1545-B6F9-16F4-CE7F99F7F0B5}"/>
              </a:ext>
            </a:extLst>
          </p:cNvPr>
          <p:cNvSpPr txBox="1"/>
          <p:nvPr/>
        </p:nvSpPr>
        <p:spPr>
          <a:xfrm>
            <a:off x="10242775" y="2858238"/>
            <a:ext cx="1447384"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Triple </a:t>
            </a:r>
            <a:r>
              <a:rPr lang="fr-CH" sz="1400" i="1" dirty="0" err="1">
                <a:latin typeface="Calibri" panose="020F0502020204030204" pitchFamily="34" charset="0"/>
                <a:cs typeface="Calibri" panose="020F0502020204030204" pitchFamily="34" charset="0"/>
              </a:rPr>
              <a:t>Splitting</a:t>
            </a:r>
            <a:r>
              <a:rPr lang="fr-CH" sz="1400" i="1" dirty="0">
                <a:latin typeface="Calibri" panose="020F0502020204030204" pitchFamily="34" charset="0"/>
                <a:cs typeface="Calibri" panose="020F0502020204030204" pitchFamily="34" charset="0"/>
              </a:rPr>
              <a:t> PS</a:t>
            </a:r>
            <a:endParaRPr lang="en-CH" sz="1400" i="1" dirty="0">
              <a:latin typeface="Calibri" panose="020F0502020204030204" pitchFamily="34" charset="0"/>
              <a:cs typeface="Calibri" panose="020F0502020204030204" pitchFamily="34" charset="0"/>
            </a:endParaRPr>
          </a:p>
        </p:txBody>
      </p:sp>
      <p:pic>
        <p:nvPicPr>
          <p:cNvPr id="15" name="Image 14" descr="Une image contenant texte, capture d’écran, Police, ligne&#10;&#10;Description générée automatiquement">
            <a:extLst>
              <a:ext uri="{FF2B5EF4-FFF2-40B4-BE49-F238E27FC236}">
                <a16:creationId xmlns:a16="http://schemas.microsoft.com/office/drawing/2014/main" id="{2C22F4D4-E7D4-62D8-3908-B07EE6619BFC}"/>
              </a:ext>
            </a:extLst>
          </p:cNvPr>
          <p:cNvPicPr>
            <a:picLocks noChangeAspect="1"/>
          </p:cNvPicPr>
          <p:nvPr/>
        </p:nvPicPr>
        <p:blipFill>
          <a:blip r:embed="rId5"/>
          <a:stretch>
            <a:fillRect/>
          </a:stretch>
        </p:blipFill>
        <p:spPr>
          <a:xfrm>
            <a:off x="8482445" y="5510823"/>
            <a:ext cx="3340100" cy="825500"/>
          </a:xfrm>
          <a:prstGeom prst="rect">
            <a:avLst/>
          </a:prstGeom>
        </p:spPr>
      </p:pic>
      <p:sp>
        <p:nvSpPr>
          <p:cNvPr id="16" name="TextBox 17">
            <a:extLst>
              <a:ext uri="{FF2B5EF4-FFF2-40B4-BE49-F238E27FC236}">
                <a16:creationId xmlns:a16="http://schemas.microsoft.com/office/drawing/2014/main" id="{6B1233C6-5D3F-981D-ADF6-73D9C3AE4D0E}"/>
              </a:ext>
            </a:extLst>
          </p:cNvPr>
          <p:cNvSpPr txBox="1"/>
          <p:nvPr/>
        </p:nvSpPr>
        <p:spPr>
          <a:xfrm>
            <a:off x="10152495" y="5299044"/>
            <a:ext cx="1738746"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Enable/</a:t>
            </a:r>
            <a:r>
              <a:rPr lang="fr-CH" sz="1400" i="1" dirty="0" err="1">
                <a:latin typeface="Calibri" panose="020F0502020204030204" pitchFamily="34" charset="0"/>
                <a:cs typeface="Calibri" panose="020F0502020204030204" pitchFamily="34" charset="0"/>
              </a:rPr>
              <a:t>disable</a:t>
            </a:r>
            <a:r>
              <a:rPr lang="fr-CH" sz="1400" i="1" dirty="0">
                <a:latin typeface="Calibri" panose="020F0502020204030204" pitchFamily="34" charset="0"/>
                <a:cs typeface="Calibri" panose="020F0502020204030204" pitchFamily="34" charset="0"/>
              </a:rPr>
              <a:t> in LSA</a:t>
            </a:r>
            <a:endParaRPr lang="en-CH" sz="1400" i="1" dirty="0">
              <a:latin typeface="Calibri" panose="020F0502020204030204" pitchFamily="34" charset="0"/>
              <a:cs typeface="Calibri" panose="020F0502020204030204" pitchFamily="34" charset="0"/>
            </a:endParaRPr>
          </a:p>
        </p:txBody>
      </p:sp>
      <p:sp>
        <p:nvSpPr>
          <p:cNvPr id="2" name="Footer Placeholder 3">
            <a:extLst>
              <a:ext uri="{FF2B5EF4-FFF2-40B4-BE49-F238E27FC236}">
                <a16:creationId xmlns:a16="http://schemas.microsoft.com/office/drawing/2014/main" id="{19DCAF2D-6869-CE3C-BB81-FD47EBC3A48B}"/>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7" name="Slide Number Placeholder 5">
            <a:extLst>
              <a:ext uri="{FF2B5EF4-FFF2-40B4-BE49-F238E27FC236}">
                <a16:creationId xmlns:a16="http://schemas.microsoft.com/office/drawing/2014/main" id="{9BB76FF9-2F12-AE3F-F0D6-9B9036EB69E8}"/>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16</a:t>
            </a:fld>
            <a:endParaRPr lang="en-US" dirty="0"/>
          </a:p>
        </p:txBody>
      </p:sp>
    </p:spTree>
    <p:extLst>
      <p:ext uri="{BB962C8B-B14F-4D97-AF65-F5344CB8AC3E}">
        <p14:creationId xmlns:p14="http://schemas.microsoft.com/office/powerpoint/2010/main" val="831099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4737D-4496-A688-BA68-DC8B2C79FE4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3E42177-AB59-0888-A2C6-B263B491A109}"/>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fr-CH" dirty="0"/>
              <a:t>Challenges in </a:t>
            </a:r>
            <a:r>
              <a:rPr lang="fr-CH" dirty="0" err="1"/>
              <a:t>Diagnosing</a:t>
            </a:r>
            <a:r>
              <a:rPr lang="fr-CH" dirty="0"/>
              <a:t> Issues</a:t>
            </a:r>
            <a:endParaRPr lang="en-US" b="1" kern="1200" dirty="0">
              <a:latin typeface="+mj-lt"/>
              <a:ea typeface="+mj-ea"/>
              <a:cs typeface="+mj-cs"/>
            </a:endParaRPr>
          </a:p>
        </p:txBody>
      </p:sp>
      <p:sp>
        <p:nvSpPr>
          <p:cNvPr id="2" name="TextBox 1">
            <a:extLst>
              <a:ext uri="{FF2B5EF4-FFF2-40B4-BE49-F238E27FC236}">
                <a16:creationId xmlns:a16="http://schemas.microsoft.com/office/drawing/2014/main" id="{901D9783-35C1-ED54-87D9-A8F69D8AED43}"/>
              </a:ext>
            </a:extLst>
          </p:cNvPr>
          <p:cNvSpPr txBox="1"/>
          <p:nvPr/>
        </p:nvSpPr>
        <p:spPr>
          <a:xfrm>
            <a:off x="407987" y="1141866"/>
            <a:ext cx="8250977" cy="4124206"/>
          </a:xfrm>
          <a:prstGeom prst="rect">
            <a:avLst/>
          </a:prstGeom>
          <a:noFill/>
        </p:spPr>
        <p:txBody>
          <a:bodyPr wrap="none" lIns="0" tIns="0" rIns="0" bIns="0" rtlCol="0">
            <a:spAutoFit/>
          </a:bodyPr>
          <a:lstStyle/>
          <a:p>
            <a:pPr>
              <a:spcAft>
                <a:spcPts val="600"/>
              </a:spcAft>
            </a:pPr>
            <a:r>
              <a:rPr lang="en-GB" sz="1600" b="1" dirty="0">
                <a:solidFill>
                  <a:schemeClr val="tx2"/>
                </a:solidFill>
              </a:rPr>
              <a:t>Automation and Optimizers</a:t>
            </a:r>
          </a:p>
          <a:p>
            <a:pPr marL="636588" lvl="1" indent="-179388">
              <a:spcAft>
                <a:spcPts val="600"/>
              </a:spcAft>
              <a:buFont typeface="Arial" panose="020B0604020202020204" pitchFamily="34" charset="0"/>
              <a:buChar char="•"/>
            </a:pPr>
            <a:r>
              <a:rPr lang="en-GB" sz="1600" dirty="0">
                <a:solidFill>
                  <a:schemeClr val="tx2"/>
                </a:solidFill>
              </a:rPr>
              <a:t>These systems often </a:t>
            </a:r>
            <a:r>
              <a:rPr lang="en-GB" sz="1600" b="1" dirty="0">
                <a:solidFill>
                  <a:schemeClr val="tx2"/>
                </a:solidFill>
              </a:rPr>
              <a:t>operate well autonomously. </a:t>
            </a:r>
          </a:p>
          <a:p>
            <a:pPr marL="636588" lvl="1" indent="-179388">
              <a:spcAft>
                <a:spcPts val="600"/>
              </a:spcAft>
              <a:buFont typeface="Arial" panose="020B0604020202020204" pitchFamily="34" charset="0"/>
              <a:buChar char="•"/>
            </a:pPr>
            <a:r>
              <a:rPr lang="en-GB" sz="1600" dirty="0">
                <a:solidFill>
                  <a:schemeClr val="tx2"/>
                </a:solidFill>
              </a:rPr>
              <a:t>An optimizer can work on one user but not on another</a:t>
            </a:r>
          </a:p>
          <a:p>
            <a:pPr marL="636588" lvl="1" indent="-179388">
              <a:spcAft>
                <a:spcPts val="600"/>
              </a:spcAft>
              <a:buFont typeface="Arial" panose="020B0604020202020204" pitchFamily="34" charset="0"/>
              <a:buChar char="•"/>
            </a:pPr>
            <a:r>
              <a:rPr lang="en-GB" sz="1600" dirty="0">
                <a:solidFill>
                  <a:schemeClr val="tx2"/>
                </a:solidFill>
              </a:rPr>
              <a:t>Running multiple layers simultaneously </a:t>
            </a:r>
            <a:r>
              <a:rPr lang="en-GB" sz="1600" b="1" dirty="0">
                <a:solidFill>
                  <a:schemeClr val="tx2"/>
                </a:solidFill>
              </a:rPr>
              <a:t>can obscure the root cause </a:t>
            </a:r>
            <a:r>
              <a:rPr lang="en-GB" sz="1600" dirty="0">
                <a:solidFill>
                  <a:schemeClr val="tx2"/>
                </a:solidFill>
              </a:rPr>
              <a:t>of a problem.</a:t>
            </a: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a:p>
            <a:pPr>
              <a:spcAft>
                <a:spcPts val="600"/>
              </a:spcAft>
            </a:pPr>
            <a:r>
              <a:rPr lang="en-GB" sz="1600" b="1" dirty="0">
                <a:solidFill>
                  <a:schemeClr val="tx2"/>
                </a:solidFill>
              </a:rPr>
              <a:t>Post-Mortem Analysis</a:t>
            </a:r>
          </a:p>
          <a:p>
            <a:pPr marL="636588" lvl="1" indent="-179388">
              <a:spcAft>
                <a:spcPts val="600"/>
              </a:spcAft>
              <a:buFont typeface="Arial" panose="020B0604020202020204" pitchFamily="34" charset="0"/>
              <a:buChar char="•"/>
            </a:pPr>
            <a:r>
              <a:rPr lang="en-GB" sz="1600" dirty="0">
                <a:solidFill>
                  <a:schemeClr val="tx2"/>
                </a:solidFill>
              </a:rPr>
              <a:t>Perform detailed </a:t>
            </a:r>
            <a:r>
              <a:rPr lang="en-GB" sz="1600" b="1" dirty="0">
                <a:solidFill>
                  <a:schemeClr val="tx2"/>
                </a:solidFill>
              </a:rPr>
              <a:t>detective work </a:t>
            </a:r>
            <a:r>
              <a:rPr lang="en-GB" sz="1600" dirty="0">
                <a:solidFill>
                  <a:schemeClr val="tx2"/>
                </a:solidFill>
              </a:rPr>
              <a:t>to:</a:t>
            </a:r>
          </a:p>
          <a:p>
            <a:pPr marL="1093788" lvl="2" indent="-179388">
              <a:spcAft>
                <a:spcPts val="600"/>
              </a:spcAft>
              <a:buFont typeface="Arial" panose="020B0604020202020204" pitchFamily="34" charset="0"/>
              <a:buChar char="•"/>
            </a:pPr>
            <a:r>
              <a:rPr lang="en-GB" sz="1600" dirty="0">
                <a:solidFill>
                  <a:schemeClr val="tx2"/>
                </a:solidFill>
              </a:rPr>
              <a:t>Trace the sequence of actions taken by AI and optimizers.</a:t>
            </a:r>
          </a:p>
          <a:p>
            <a:pPr marL="1093788" lvl="2" indent="-179388">
              <a:spcAft>
                <a:spcPts val="600"/>
              </a:spcAft>
              <a:buFont typeface="Arial" panose="020B0604020202020204" pitchFamily="34" charset="0"/>
              <a:buChar char="•"/>
            </a:pPr>
            <a:r>
              <a:rPr lang="en-GB" sz="1600" b="1" dirty="0">
                <a:solidFill>
                  <a:schemeClr val="tx2"/>
                </a:solidFill>
              </a:rPr>
              <a:t>Understand the triggers </a:t>
            </a:r>
            <a:r>
              <a:rPr lang="en-GB" sz="1600" dirty="0">
                <a:solidFill>
                  <a:schemeClr val="tx2"/>
                </a:solidFill>
              </a:rPr>
              <a:t>and </a:t>
            </a:r>
            <a:r>
              <a:rPr lang="en-GB" sz="1600" b="1" dirty="0">
                <a:solidFill>
                  <a:schemeClr val="tx2"/>
                </a:solidFill>
              </a:rPr>
              <a:t>determine why </a:t>
            </a:r>
            <a:r>
              <a:rPr lang="en-GB" sz="1600" dirty="0">
                <a:solidFill>
                  <a:schemeClr val="tx2"/>
                </a:solidFill>
              </a:rPr>
              <a:t>these actions occurred.</a:t>
            </a:r>
          </a:p>
          <a:p>
            <a:pPr marL="1550988" lvl="3" indent="-179388">
              <a:spcAft>
                <a:spcPts val="600"/>
              </a:spcAft>
              <a:buFont typeface="Arial" panose="020B0604020202020204" pitchFamily="34" charset="0"/>
              <a:buChar char="•"/>
            </a:pPr>
            <a:r>
              <a:rPr lang="en-GB" sz="1600" b="1" dirty="0">
                <a:solidFill>
                  <a:schemeClr val="bg2">
                    <a:lumMod val="10000"/>
                  </a:schemeClr>
                </a:solidFill>
              </a:rPr>
              <a:t>Hard to find when not documented.</a:t>
            </a:r>
            <a:endParaRPr lang="en-GB" sz="1600" dirty="0">
              <a:solidFill>
                <a:schemeClr val="tx2"/>
              </a:solidFill>
            </a:endParaRPr>
          </a:p>
          <a:p>
            <a:pPr marL="1093788" lvl="2" indent="-179388">
              <a:spcAft>
                <a:spcPts val="600"/>
              </a:spcAft>
              <a:buFont typeface="Arial" panose="020B0604020202020204" pitchFamily="34" charset="0"/>
              <a:buChar char="•"/>
            </a:pPr>
            <a:endParaRPr lang="en-GB" sz="1600" dirty="0">
              <a:solidFill>
                <a:schemeClr val="tx2"/>
              </a:solidFill>
            </a:endParaRPr>
          </a:p>
          <a:p>
            <a:pPr marL="179388" indent="-179388">
              <a:spcAft>
                <a:spcPts val="600"/>
              </a:spcAft>
              <a:buFont typeface="Arial" panose="020B0604020202020204" pitchFamily="34" charset="0"/>
              <a:buChar char="•"/>
            </a:pPr>
            <a:r>
              <a:rPr lang="en-GB" sz="1600" dirty="0">
                <a:solidFill>
                  <a:schemeClr val="tx2"/>
                </a:solidFill>
              </a:rPr>
              <a:t>Ensuring clear diagnostics and transparency is critical for maintaining reliable operations.</a:t>
            </a:r>
          </a:p>
        </p:txBody>
      </p:sp>
      <p:sp>
        <p:nvSpPr>
          <p:cNvPr id="78" name="Google Shape;241;p19">
            <a:extLst>
              <a:ext uri="{FF2B5EF4-FFF2-40B4-BE49-F238E27FC236}">
                <a16:creationId xmlns:a16="http://schemas.microsoft.com/office/drawing/2014/main" id="{E3DBE092-65B7-D2C5-B967-B39380E0299D}"/>
              </a:ext>
            </a:extLst>
          </p:cNvPr>
          <p:cNvSpPr txBox="1">
            <a:spLocks/>
          </p:cNvSpPr>
          <p:nvPr/>
        </p:nvSpPr>
        <p:spPr>
          <a:xfrm>
            <a:off x="8634900" y="3165029"/>
            <a:ext cx="8520600" cy="19758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endParaRPr lang="en-GB" dirty="0"/>
          </a:p>
        </p:txBody>
      </p:sp>
      <p:pic>
        <p:nvPicPr>
          <p:cNvPr id="8" name="Image 7" descr="Une image contenant texte, capture d’écran, logiciel, Page web&#10;&#10;Description générée automatiquement">
            <a:extLst>
              <a:ext uri="{FF2B5EF4-FFF2-40B4-BE49-F238E27FC236}">
                <a16:creationId xmlns:a16="http://schemas.microsoft.com/office/drawing/2014/main" id="{F72A4665-773C-094B-7661-07FD6678D3A1}"/>
              </a:ext>
            </a:extLst>
          </p:cNvPr>
          <p:cNvPicPr>
            <a:picLocks noChangeAspect="1"/>
          </p:cNvPicPr>
          <p:nvPr/>
        </p:nvPicPr>
        <p:blipFill>
          <a:blip r:embed="rId3"/>
          <a:stretch>
            <a:fillRect/>
          </a:stretch>
        </p:blipFill>
        <p:spPr>
          <a:xfrm>
            <a:off x="8658964" y="615334"/>
            <a:ext cx="3367256" cy="1894082"/>
          </a:xfrm>
          <a:prstGeom prst="rect">
            <a:avLst/>
          </a:prstGeom>
        </p:spPr>
      </p:pic>
      <p:sp>
        <p:nvSpPr>
          <p:cNvPr id="9" name="TextBox 17">
            <a:extLst>
              <a:ext uri="{FF2B5EF4-FFF2-40B4-BE49-F238E27FC236}">
                <a16:creationId xmlns:a16="http://schemas.microsoft.com/office/drawing/2014/main" id="{49FDA4D3-0056-729B-4E1A-850BF4C8EC28}"/>
              </a:ext>
            </a:extLst>
          </p:cNvPr>
          <p:cNvSpPr txBox="1"/>
          <p:nvPr/>
        </p:nvSpPr>
        <p:spPr>
          <a:xfrm>
            <a:off x="9292781" y="2434429"/>
            <a:ext cx="2360005"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Equipment monitoring system</a:t>
            </a:r>
            <a:endParaRPr lang="en-CH" sz="1400" i="1" dirty="0">
              <a:latin typeface="Calibri" panose="020F0502020204030204" pitchFamily="34" charset="0"/>
              <a:cs typeface="Calibri" panose="020F0502020204030204" pitchFamily="34" charset="0"/>
            </a:endParaRPr>
          </a:p>
        </p:txBody>
      </p:sp>
      <p:pic>
        <p:nvPicPr>
          <p:cNvPr id="11" name="Image 10" descr="Une image contenant ligne, Tracé, capture d’écran, logiciel&#10;&#10;Description générée automatiquement">
            <a:extLst>
              <a:ext uri="{FF2B5EF4-FFF2-40B4-BE49-F238E27FC236}">
                <a16:creationId xmlns:a16="http://schemas.microsoft.com/office/drawing/2014/main" id="{A3D0F51F-52FE-2D2D-3D2F-E3DE3A57F508}"/>
              </a:ext>
            </a:extLst>
          </p:cNvPr>
          <p:cNvPicPr>
            <a:picLocks noChangeAspect="1"/>
          </p:cNvPicPr>
          <p:nvPr/>
        </p:nvPicPr>
        <p:blipFill>
          <a:blip r:embed="rId4"/>
          <a:stretch>
            <a:fillRect/>
          </a:stretch>
        </p:blipFill>
        <p:spPr>
          <a:xfrm>
            <a:off x="8658964" y="3397819"/>
            <a:ext cx="3356099" cy="859657"/>
          </a:xfrm>
          <a:prstGeom prst="rect">
            <a:avLst/>
          </a:prstGeom>
        </p:spPr>
      </p:pic>
      <p:sp>
        <p:nvSpPr>
          <p:cNvPr id="12" name="TextBox 17">
            <a:extLst>
              <a:ext uri="{FF2B5EF4-FFF2-40B4-BE49-F238E27FC236}">
                <a16:creationId xmlns:a16="http://schemas.microsoft.com/office/drawing/2014/main" id="{5685791F-50D3-F506-1E63-CE9AED02EABE}"/>
              </a:ext>
            </a:extLst>
          </p:cNvPr>
          <p:cNvSpPr txBox="1"/>
          <p:nvPr/>
        </p:nvSpPr>
        <p:spPr>
          <a:xfrm>
            <a:off x="9640356" y="4234144"/>
            <a:ext cx="1909177"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Position on </a:t>
            </a:r>
            <a:r>
              <a:rPr lang="fr-CH" sz="1400" i="1" dirty="0" err="1">
                <a:latin typeface="Calibri" panose="020F0502020204030204" pitchFamily="34" charset="0"/>
                <a:cs typeface="Calibri" panose="020F0502020204030204" pitchFamily="34" charset="0"/>
              </a:rPr>
              <a:t>nTOF</a:t>
            </a:r>
            <a:r>
              <a:rPr lang="fr-CH" sz="1400" i="1" dirty="0">
                <a:latin typeface="Calibri" panose="020F0502020204030204" pitchFamily="34" charset="0"/>
                <a:cs typeface="Calibri" panose="020F0502020204030204" pitchFamily="34" charset="0"/>
              </a:rPr>
              <a:t> Target</a:t>
            </a:r>
            <a:endParaRPr lang="en-CH" sz="1400" i="1" dirty="0">
              <a:latin typeface="Calibri" panose="020F0502020204030204" pitchFamily="34" charset="0"/>
              <a:cs typeface="Calibri" panose="020F0502020204030204" pitchFamily="34" charset="0"/>
            </a:endParaRPr>
          </a:p>
        </p:txBody>
      </p:sp>
      <p:sp>
        <p:nvSpPr>
          <p:cNvPr id="13" name="Footer Placeholder 3">
            <a:extLst>
              <a:ext uri="{FF2B5EF4-FFF2-40B4-BE49-F238E27FC236}">
                <a16:creationId xmlns:a16="http://schemas.microsoft.com/office/drawing/2014/main" id="{E6005320-7D9B-E0AE-5B35-300ED38F3E9F}"/>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14" name="Slide Number Placeholder 5">
            <a:extLst>
              <a:ext uri="{FF2B5EF4-FFF2-40B4-BE49-F238E27FC236}">
                <a16:creationId xmlns:a16="http://schemas.microsoft.com/office/drawing/2014/main" id="{207F8832-4DFC-C434-3F6C-39B3FEAA7B59}"/>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17</a:t>
            </a:fld>
            <a:endParaRPr lang="en-US" dirty="0"/>
          </a:p>
        </p:txBody>
      </p:sp>
    </p:spTree>
    <p:extLst>
      <p:ext uri="{BB962C8B-B14F-4D97-AF65-F5344CB8AC3E}">
        <p14:creationId xmlns:p14="http://schemas.microsoft.com/office/powerpoint/2010/main" val="3194006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DED72-6919-298A-034C-D1B34E69F0E1}"/>
            </a:ext>
          </a:extLst>
        </p:cNvPr>
        <p:cNvGrpSpPr/>
        <p:nvPr/>
      </p:nvGrpSpPr>
      <p:grpSpPr>
        <a:xfrm>
          <a:off x="0" y="0"/>
          <a:ext cx="0" cy="0"/>
          <a:chOff x="0" y="0"/>
          <a:chExt cx="0" cy="0"/>
        </a:xfrm>
      </p:grpSpPr>
      <p:pic>
        <p:nvPicPr>
          <p:cNvPr id="9" name="Image 8" descr="Une image contenant texte, capture d’écran, Police&#10;&#10;Description générée automatiquement">
            <a:extLst>
              <a:ext uri="{FF2B5EF4-FFF2-40B4-BE49-F238E27FC236}">
                <a16:creationId xmlns:a16="http://schemas.microsoft.com/office/drawing/2014/main" id="{6DD3C2C4-D7EF-DD83-31BE-04964A575142}"/>
              </a:ext>
            </a:extLst>
          </p:cNvPr>
          <p:cNvPicPr>
            <a:picLocks noChangeAspect="1"/>
          </p:cNvPicPr>
          <p:nvPr/>
        </p:nvPicPr>
        <p:blipFill>
          <a:blip r:embed="rId3"/>
          <a:stretch>
            <a:fillRect/>
          </a:stretch>
        </p:blipFill>
        <p:spPr>
          <a:xfrm>
            <a:off x="45978" y="2038567"/>
            <a:ext cx="12100044" cy="2216602"/>
          </a:xfrm>
          <a:prstGeom prst="rect">
            <a:avLst/>
          </a:prstGeom>
        </p:spPr>
      </p:pic>
      <p:pic>
        <p:nvPicPr>
          <p:cNvPr id="13" name="Image 12">
            <a:extLst>
              <a:ext uri="{FF2B5EF4-FFF2-40B4-BE49-F238E27FC236}">
                <a16:creationId xmlns:a16="http://schemas.microsoft.com/office/drawing/2014/main" id="{F3C70AB6-36C7-F47B-9D35-B86BCCEE3AA5}"/>
              </a:ext>
            </a:extLst>
          </p:cNvPr>
          <p:cNvPicPr>
            <a:picLocks noChangeAspect="1"/>
          </p:cNvPicPr>
          <p:nvPr/>
        </p:nvPicPr>
        <p:blipFill>
          <a:blip r:embed="rId4"/>
          <a:srcRect/>
          <a:stretch/>
        </p:blipFill>
        <p:spPr>
          <a:xfrm>
            <a:off x="8862925" y="2612482"/>
            <a:ext cx="1392852" cy="1068772"/>
          </a:xfrm>
          <a:prstGeom prst="rect">
            <a:avLst/>
          </a:prstGeom>
        </p:spPr>
      </p:pic>
      <p:sp>
        <p:nvSpPr>
          <p:cNvPr id="8" name="Title 2">
            <a:extLst>
              <a:ext uri="{FF2B5EF4-FFF2-40B4-BE49-F238E27FC236}">
                <a16:creationId xmlns:a16="http://schemas.microsoft.com/office/drawing/2014/main" id="{42B86AF3-4B33-1CF0-4445-E600853EB8B8}"/>
              </a:ext>
            </a:extLst>
          </p:cNvPr>
          <p:cNvSpPr>
            <a:spLocks noGrp="1"/>
          </p:cNvSpPr>
          <p:nvPr>
            <p:ph type="title"/>
          </p:nvPr>
        </p:nvSpPr>
        <p:spPr/>
        <p:txBody>
          <a:bodyPr vert="horz" lIns="0" tIns="0" rIns="0" bIns="0" rtlCol="0" anchor="t" anchorCtr="0">
            <a:normAutofit/>
          </a:bodyPr>
          <a:lstStyle/>
          <a:p>
            <a:r>
              <a:rPr lang="fr-CH" dirty="0"/>
              <a:t>Challenges in </a:t>
            </a:r>
            <a:r>
              <a:rPr lang="fr-CH" dirty="0" err="1"/>
              <a:t>Diagnosing</a:t>
            </a:r>
            <a:r>
              <a:rPr lang="fr-CH" dirty="0"/>
              <a:t> Issues </a:t>
            </a:r>
            <a:endParaRPr lang="en-US" b="1" kern="1200" dirty="0"/>
          </a:p>
        </p:txBody>
      </p:sp>
      <p:sp>
        <p:nvSpPr>
          <p:cNvPr id="14" name="ZoneTexte 13">
            <a:extLst>
              <a:ext uri="{FF2B5EF4-FFF2-40B4-BE49-F238E27FC236}">
                <a16:creationId xmlns:a16="http://schemas.microsoft.com/office/drawing/2014/main" id="{76BB3CB3-50A5-64C9-117E-1CC352386060}"/>
              </a:ext>
            </a:extLst>
          </p:cNvPr>
          <p:cNvSpPr txBox="1"/>
          <p:nvPr/>
        </p:nvSpPr>
        <p:spPr>
          <a:xfrm>
            <a:off x="407986" y="1197375"/>
            <a:ext cx="11117970" cy="5432256"/>
          </a:xfrm>
          <a:prstGeom prst="rect">
            <a:avLst/>
          </a:prstGeom>
          <a:noFill/>
        </p:spPr>
        <p:txBody>
          <a:bodyPr wrap="square">
            <a:spAutoFit/>
          </a:bodyPr>
          <a:lstStyle/>
          <a:p>
            <a:pPr>
              <a:spcAft>
                <a:spcPts val="600"/>
              </a:spcAft>
            </a:pPr>
            <a:r>
              <a:rPr lang="en-GB" sz="1600" b="1" dirty="0">
                <a:solidFill>
                  <a:schemeClr val="tx2"/>
                </a:solidFill>
              </a:rPr>
              <a:t>Example of logbook entry following a beam cut to </a:t>
            </a:r>
            <a:r>
              <a:rPr lang="en-GB" sz="1600" b="1" dirty="0" err="1">
                <a:solidFill>
                  <a:schemeClr val="tx2"/>
                </a:solidFill>
              </a:rPr>
              <a:t>nTOF</a:t>
            </a:r>
            <a:r>
              <a:rPr lang="en-GB" sz="1600" b="1" dirty="0">
                <a:solidFill>
                  <a:schemeClr val="tx2"/>
                </a:solidFill>
              </a:rPr>
              <a:t>.</a:t>
            </a:r>
          </a:p>
          <a:p>
            <a:pPr marL="636588" lvl="1" indent="-179388">
              <a:spcAft>
                <a:spcPts val="600"/>
              </a:spcAft>
              <a:buFont typeface="Arial" panose="020B0604020202020204" pitchFamily="34" charset="0"/>
              <a:buChar char="•"/>
            </a:pPr>
            <a:r>
              <a:rPr lang="en-GB" sz="1600" dirty="0">
                <a:solidFill>
                  <a:schemeClr val="tx2"/>
                </a:solidFill>
              </a:rPr>
              <a:t>Illustrate the detective work needed in case of equipment failure.</a:t>
            </a: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r>
              <a:rPr lang="en-GB" sz="1600" dirty="0">
                <a:solidFill>
                  <a:schemeClr val="tx2"/>
                </a:solidFill>
              </a:rPr>
              <a:t>Often, the automation does not restore the initial conditions once the equipment is back.</a:t>
            </a:r>
          </a:p>
          <a:p>
            <a:pPr marL="636588" lvl="1" indent="-179388">
              <a:spcAft>
                <a:spcPts val="600"/>
              </a:spcAft>
              <a:buFont typeface="Arial" panose="020B0604020202020204" pitchFamily="34" charset="0"/>
              <a:buChar char="•"/>
            </a:pPr>
            <a:r>
              <a:rPr lang="en-GB" sz="1600" dirty="0">
                <a:solidFill>
                  <a:schemeClr val="tx2"/>
                </a:solidFill>
              </a:rPr>
              <a:t>A manual action is required to find and restore initial settings.</a:t>
            </a:r>
          </a:p>
          <a:p>
            <a:pPr>
              <a:spcAft>
                <a:spcPts val="600"/>
              </a:spcAft>
            </a:pPr>
            <a:endParaRPr lang="en-GB" sz="1600" b="1" dirty="0">
              <a:solidFill>
                <a:schemeClr val="tx2"/>
              </a:solidFill>
            </a:endParaRPr>
          </a:p>
          <a:p>
            <a:pPr>
              <a:spcAft>
                <a:spcPts val="600"/>
              </a:spcAft>
            </a:pPr>
            <a:r>
              <a:rPr lang="en-GB" sz="1600" b="1" dirty="0">
                <a:solidFill>
                  <a:schemeClr val="tx2"/>
                </a:solidFill>
              </a:rPr>
              <a:t>Proposal : introduce a kind of “Hardware sanity check” would be nice to have on top of all automation system as a prerequisite to keep it running. Checking at least if the destination ok. </a:t>
            </a:r>
          </a:p>
          <a:p>
            <a:pPr lvl="1">
              <a:spcAft>
                <a:spcPts val="600"/>
              </a:spcAft>
            </a:pP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p:txBody>
      </p:sp>
      <p:sp>
        <p:nvSpPr>
          <p:cNvPr id="2" name="Footer Placeholder 3">
            <a:extLst>
              <a:ext uri="{FF2B5EF4-FFF2-40B4-BE49-F238E27FC236}">
                <a16:creationId xmlns:a16="http://schemas.microsoft.com/office/drawing/2014/main" id="{FE01D5F9-0BDF-6DD3-5947-15104979B20F}"/>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3" name="Slide Number Placeholder 5">
            <a:extLst>
              <a:ext uri="{FF2B5EF4-FFF2-40B4-BE49-F238E27FC236}">
                <a16:creationId xmlns:a16="http://schemas.microsoft.com/office/drawing/2014/main" id="{90402CFC-61E8-C5BC-9574-E67F2C05A47C}"/>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18</a:t>
            </a:fld>
            <a:endParaRPr lang="en-US" dirty="0"/>
          </a:p>
        </p:txBody>
      </p:sp>
      <p:pic>
        <p:nvPicPr>
          <p:cNvPr id="4" name="Picture 6">
            <a:extLst>
              <a:ext uri="{FF2B5EF4-FFF2-40B4-BE49-F238E27FC236}">
                <a16:creationId xmlns:a16="http://schemas.microsoft.com/office/drawing/2014/main" id="{20A61053-C687-FC55-789B-9F88AAB00280}"/>
              </a:ext>
            </a:extLst>
          </p:cNvPr>
          <p:cNvPicPr>
            <a:picLocks noChangeAspect="1"/>
          </p:cNvPicPr>
          <p:nvPr/>
        </p:nvPicPr>
        <p:blipFill>
          <a:blip r:embed="rId5"/>
          <a:srcRect l="17436" t="9672"/>
          <a:stretch/>
        </p:blipFill>
        <p:spPr>
          <a:xfrm>
            <a:off x="9435910" y="2263117"/>
            <a:ext cx="2691329" cy="1840253"/>
          </a:xfrm>
          <a:prstGeom prst="rect">
            <a:avLst/>
          </a:prstGeom>
        </p:spPr>
      </p:pic>
    </p:spTree>
    <p:extLst>
      <p:ext uri="{BB962C8B-B14F-4D97-AF65-F5344CB8AC3E}">
        <p14:creationId xmlns:p14="http://schemas.microsoft.com/office/powerpoint/2010/main" val="138420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C3F45-F2D8-E3D9-FF4B-49887E78F3B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E34667A-BC73-6626-C585-7A029E765413}"/>
              </a:ext>
            </a:extLst>
          </p:cNvPr>
          <p:cNvSpPr>
            <a:spLocks noGrp="1"/>
          </p:cNvSpPr>
          <p:nvPr>
            <p:ph type="title"/>
          </p:nvPr>
        </p:nvSpPr>
        <p:spPr>
          <a:xfrm>
            <a:off x="407985" y="3810116"/>
            <a:ext cx="11376025" cy="1065742"/>
          </a:xfrm>
        </p:spPr>
        <p:txBody>
          <a:bodyPr vert="horz" lIns="0" tIns="0" rIns="0" bIns="0" rtlCol="0" anchor="t" anchorCtr="0">
            <a:normAutofit/>
          </a:bodyPr>
          <a:lstStyle/>
          <a:p>
            <a:r>
              <a:rPr lang="fr-CH" dirty="0" err="1">
                <a:solidFill>
                  <a:srgbClr val="0033A0"/>
                </a:solidFill>
                <a:effectLst/>
                <a:latin typeface="Helvetica" pitchFamily="2" charset="0"/>
              </a:rPr>
              <a:t>Announcer</a:t>
            </a:r>
            <a:r>
              <a:rPr lang="fr-CH" dirty="0">
                <a:solidFill>
                  <a:srgbClr val="0033A0"/>
                </a:solidFill>
                <a:effectLst/>
                <a:latin typeface="Helvetica" pitchFamily="2" charset="0"/>
              </a:rPr>
              <a:t> and Communication</a:t>
            </a:r>
          </a:p>
        </p:txBody>
      </p:sp>
      <p:sp>
        <p:nvSpPr>
          <p:cNvPr id="2" name="TextBox 1">
            <a:extLst>
              <a:ext uri="{FF2B5EF4-FFF2-40B4-BE49-F238E27FC236}">
                <a16:creationId xmlns:a16="http://schemas.microsoft.com/office/drawing/2014/main" id="{5DBA6C99-BCF4-BAF7-1CC0-520046950DF0}"/>
              </a:ext>
            </a:extLst>
          </p:cNvPr>
          <p:cNvSpPr txBox="1"/>
          <p:nvPr/>
        </p:nvSpPr>
        <p:spPr>
          <a:xfrm>
            <a:off x="403200" y="4103051"/>
            <a:ext cx="11385600" cy="2292935"/>
          </a:xfrm>
          <a:prstGeom prst="rect">
            <a:avLst/>
          </a:prstGeom>
          <a:noFill/>
        </p:spPr>
        <p:txBody>
          <a:bodyPr wrap="square" lIns="0" tIns="0" rIns="0" bIns="0" rtlCol="0" anchor="t">
            <a:spAutoFit/>
          </a:bodyPr>
          <a:lstStyle/>
          <a:p>
            <a:pPr>
              <a:spcAft>
                <a:spcPts val="600"/>
              </a:spcAft>
            </a:pPr>
            <a:endParaRPr lang="en-GB" sz="1600" dirty="0">
              <a:solidFill>
                <a:schemeClr val="tx2"/>
              </a:solidFill>
            </a:endParaRPr>
          </a:p>
          <a:p>
            <a:pPr marL="285750" indent="-285750">
              <a:buFont typeface="Arial" panose="020B0604020202020204" pitchFamily="34" charset="0"/>
              <a:buChar char="•"/>
            </a:pPr>
            <a:r>
              <a:rPr lang="fr-CH" sz="1600" dirty="0" err="1">
                <a:solidFill>
                  <a:srgbClr val="1B1F22"/>
                </a:solidFill>
                <a:effectLst/>
                <a:latin typeface="Helvetica" pitchFamily="2" charset="0"/>
              </a:rPr>
              <a:t>Operators</a:t>
            </a:r>
            <a:r>
              <a:rPr lang="fr-CH" sz="1600" dirty="0">
                <a:solidFill>
                  <a:srgbClr val="1B1F22"/>
                </a:solidFill>
                <a:effectLst/>
                <a:latin typeface="Helvetica" pitchFamily="2" charset="0"/>
              </a:rPr>
              <a:t> express </a:t>
            </a:r>
            <a:r>
              <a:rPr lang="fr-CH" sz="1600" dirty="0" err="1">
                <a:solidFill>
                  <a:srgbClr val="1B1F22"/>
                </a:solidFill>
                <a:effectLst/>
                <a:latin typeface="Helvetica" pitchFamily="2" charset="0"/>
              </a:rPr>
              <a:t>concerns</a:t>
            </a:r>
            <a:r>
              <a:rPr lang="fr-CH" sz="1600" dirty="0">
                <a:solidFill>
                  <a:srgbClr val="1B1F22"/>
                </a:solidFill>
                <a:effectLst/>
                <a:latin typeface="Helvetica" pitchFamily="2" charset="0"/>
              </a:rPr>
              <a:t> about </a:t>
            </a:r>
            <a:r>
              <a:rPr lang="fr-CH" sz="1600" b="1" dirty="0">
                <a:solidFill>
                  <a:srgbClr val="1B1F22"/>
                </a:solidFill>
                <a:effectLst/>
                <a:latin typeface="Helvetica" pitchFamily="2" charset="0"/>
              </a:rPr>
              <a:t>excessive vocal messages</a:t>
            </a:r>
            <a:r>
              <a:rPr lang="fr-CH" sz="1600" dirty="0">
                <a:solidFill>
                  <a:srgbClr val="1B1F22"/>
                </a:solidFill>
                <a:effectLst/>
                <a:latin typeface="Helvetica" pitchFamily="2" charset="0"/>
              </a:rPr>
              <a:t> </a:t>
            </a:r>
            <a:r>
              <a:rPr lang="fr-CH" sz="1600" dirty="0" err="1">
                <a:solidFill>
                  <a:srgbClr val="1B1F22"/>
                </a:solidFill>
                <a:effectLst/>
                <a:latin typeface="Helvetica" pitchFamily="2" charset="0"/>
              </a:rPr>
              <a:t>from</a:t>
            </a:r>
            <a:r>
              <a:rPr lang="fr-CH" sz="1600" dirty="0">
                <a:solidFill>
                  <a:srgbClr val="1B1F22"/>
                </a:solidFill>
                <a:effectLst/>
                <a:latin typeface="Helvetica" pitchFamily="2" charset="0"/>
              </a:rPr>
              <a:t> automation </a:t>
            </a:r>
            <a:r>
              <a:rPr lang="fr-CH" sz="1600" dirty="0" err="1">
                <a:solidFill>
                  <a:srgbClr val="1B1F22"/>
                </a:solidFill>
                <a:effectLst/>
                <a:latin typeface="Helvetica" pitchFamily="2" charset="0"/>
              </a:rPr>
              <a:t>systems</a:t>
            </a:r>
            <a:r>
              <a:rPr lang="fr-CH" sz="1600" dirty="0">
                <a:solidFill>
                  <a:srgbClr val="1B1F22"/>
                </a:solidFill>
                <a:effectLst/>
                <a:latin typeface="Helvetica" pitchFamily="2" charset="0"/>
              </a:rPr>
              <a:t>. (</a:t>
            </a:r>
            <a:r>
              <a:rPr lang="fr-CH" sz="1600" dirty="0">
                <a:solidFill>
                  <a:srgbClr val="1B1F22"/>
                </a:solidFill>
                <a:latin typeface="Helvetica" pitchFamily="2" charset="0"/>
              </a:rPr>
              <a:t>1 </a:t>
            </a:r>
            <a:r>
              <a:rPr lang="fr-CH" sz="1600" dirty="0" err="1">
                <a:solidFill>
                  <a:srgbClr val="1B1F22"/>
                </a:solidFill>
                <a:latin typeface="Helvetica" pitchFamily="2" charset="0"/>
              </a:rPr>
              <a:t>announcer</a:t>
            </a:r>
            <a:r>
              <a:rPr lang="fr-CH" sz="1600" dirty="0">
                <a:solidFill>
                  <a:srgbClr val="1B1F22"/>
                </a:solidFill>
                <a:latin typeface="Helvetica" pitchFamily="2" charset="0"/>
              </a:rPr>
              <a:t> per CCC </a:t>
            </a:r>
            <a:r>
              <a:rPr lang="fr-CH" sz="1600" dirty="0" err="1">
                <a:solidFill>
                  <a:srgbClr val="1B1F22"/>
                </a:solidFill>
                <a:latin typeface="Helvetica" pitchFamily="2" charset="0"/>
              </a:rPr>
              <a:t>island</a:t>
            </a:r>
            <a:r>
              <a:rPr lang="fr-CH" sz="1600" dirty="0">
                <a:solidFill>
                  <a:srgbClr val="1B1F22"/>
                </a:solidFill>
                <a:latin typeface="Helvetica" pitchFamily="2" charset="0"/>
              </a:rPr>
              <a:t>)</a:t>
            </a:r>
          </a:p>
          <a:p>
            <a:r>
              <a:rPr lang="fr-CH" sz="1600" dirty="0">
                <a:solidFill>
                  <a:srgbClr val="1B1F22"/>
                </a:solidFill>
                <a:latin typeface="Helvetica" pitchFamily="2" charset="0"/>
              </a:rPr>
              <a:t> </a:t>
            </a:r>
            <a:r>
              <a:rPr lang="fr-CH" sz="1600" dirty="0">
                <a:solidFill>
                  <a:srgbClr val="1B1F22"/>
                </a:solidFill>
                <a:effectLst/>
                <a:latin typeface="Helvetica" pitchFamily="2" charset="0"/>
              </a:rPr>
              <a:t> </a:t>
            </a:r>
          </a:p>
          <a:p>
            <a:pPr marL="285750" indent="-285750">
              <a:buFont typeface="Arial" panose="020B0604020202020204" pitchFamily="34" charset="0"/>
              <a:buChar char="•"/>
            </a:pPr>
            <a:r>
              <a:rPr lang="fr-CH" sz="1600" dirty="0">
                <a:solidFill>
                  <a:srgbClr val="1B1F22"/>
                </a:solidFill>
                <a:effectLst/>
                <a:latin typeface="Helvetica" pitchFamily="2" charset="0"/>
              </a:rPr>
              <a:t>A </a:t>
            </a:r>
            <a:r>
              <a:rPr lang="fr-CH" sz="1600" b="1" dirty="0" err="1">
                <a:solidFill>
                  <a:srgbClr val="1B1F22"/>
                </a:solidFill>
                <a:effectLst/>
                <a:latin typeface="Helvetica" pitchFamily="2" charset="0"/>
              </a:rPr>
              <a:t>better</a:t>
            </a:r>
            <a:r>
              <a:rPr lang="fr-CH" sz="1600" dirty="0">
                <a:solidFill>
                  <a:srgbClr val="1B1F22"/>
                </a:solidFill>
                <a:effectLst/>
                <a:latin typeface="Helvetica" pitchFamily="2" charset="0"/>
              </a:rPr>
              <a:t> use of </a:t>
            </a:r>
            <a:r>
              <a:rPr lang="fr-CH" sz="1600" b="1" dirty="0" err="1">
                <a:solidFill>
                  <a:srgbClr val="1B1F22"/>
                </a:solidFill>
                <a:effectLst/>
                <a:latin typeface="Helvetica" pitchFamily="2" charset="0"/>
              </a:rPr>
              <a:t>filtering</a:t>
            </a:r>
            <a:r>
              <a:rPr lang="fr-CH" sz="1600" b="1" dirty="0">
                <a:solidFill>
                  <a:srgbClr val="1B1F22"/>
                </a:solidFill>
                <a:effectLst/>
                <a:latin typeface="Helvetica" pitchFamily="2" charset="0"/>
              </a:rPr>
              <a:t> system </a:t>
            </a:r>
            <a:r>
              <a:rPr lang="fr-CH" sz="1600" dirty="0" err="1">
                <a:solidFill>
                  <a:srgbClr val="1B1F22"/>
                </a:solidFill>
                <a:effectLst/>
                <a:latin typeface="Helvetica" pitchFamily="2" charset="0"/>
              </a:rPr>
              <a:t>is</a:t>
            </a:r>
            <a:r>
              <a:rPr lang="fr-CH" sz="1600" dirty="0">
                <a:solidFill>
                  <a:srgbClr val="1B1F22"/>
                </a:solidFill>
                <a:effectLst/>
                <a:latin typeface="Helvetica" pitchFamily="2" charset="0"/>
              </a:rPr>
              <a:t> </a:t>
            </a:r>
            <a:r>
              <a:rPr lang="fr-CH" sz="1600" dirty="0" err="1">
                <a:solidFill>
                  <a:srgbClr val="1B1F22"/>
                </a:solidFill>
                <a:effectLst/>
                <a:latin typeface="Helvetica" pitchFamily="2" charset="0"/>
              </a:rPr>
              <a:t>suggested</a:t>
            </a:r>
            <a:r>
              <a:rPr lang="fr-CH" sz="1600" dirty="0">
                <a:solidFill>
                  <a:srgbClr val="1B1F22"/>
                </a:solidFill>
                <a:effectLst/>
                <a:latin typeface="Helvetica" pitchFamily="2" charset="0"/>
              </a:rPr>
              <a:t> to </a:t>
            </a:r>
            <a:r>
              <a:rPr lang="fr-CH" sz="1600" dirty="0" err="1">
                <a:solidFill>
                  <a:srgbClr val="1B1F22"/>
                </a:solidFill>
                <a:effectLst/>
                <a:latin typeface="Helvetica" pitchFamily="2" charset="0"/>
              </a:rPr>
              <a:t>prioritize</a:t>
            </a:r>
            <a:r>
              <a:rPr lang="fr-CH" sz="1600" dirty="0">
                <a:solidFill>
                  <a:srgbClr val="1B1F22"/>
                </a:solidFill>
                <a:latin typeface="Helvetica" pitchFamily="2" charset="0"/>
              </a:rPr>
              <a:t> </a:t>
            </a:r>
            <a:r>
              <a:rPr lang="fr-CH" sz="1600" dirty="0">
                <a:solidFill>
                  <a:srgbClr val="1B1F22"/>
                </a:solidFill>
                <a:effectLst/>
                <a:latin typeface="Helvetica" pitchFamily="2" charset="0"/>
              </a:rPr>
              <a:t>important notifications.</a:t>
            </a:r>
            <a:endParaRPr lang="fr-CH" sz="1600" dirty="0">
              <a:solidFill>
                <a:srgbClr val="1B1F22"/>
              </a:solidFill>
              <a:latin typeface="Helvetica" pitchFamily="2" charset="0"/>
            </a:endParaRPr>
          </a:p>
          <a:p>
            <a:pPr marL="285750" indent="-285750">
              <a:buFont typeface="Arial" panose="020B0604020202020204" pitchFamily="34" charset="0"/>
              <a:buChar char="•"/>
            </a:pPr>
            <a:endParaRPr lang="fr-CH" sz="1600" dirty="0">
              <a:solidFill>
                <a:srgbClr val="1B1F22"/>
              </a:solidFill>
              <a:latin typeface="Helvetica" pitchFamily="2" charset="0"/>
            </a:endParaRPr>
          </a:p>
          <a:p>
            <a:pPr marL="285750" indent="-285750">
              <a:buFont typeface="Arial" panose="020B0604020202020204" pitchFamily="34" charset="0"/>
              <a:buChar char="•"/>
            </a:pPr>
            <a:r>
              <a:rPr lang="fr-CH" sz="1600" b="1" dirty="0" err="1">
                <a:solidFill>
                  <a:srgbClr val="1B1F22"/>
                </a:solidFill>
                <a:latin typeface="Helvetica" pitchFamily="2" charset="0"/>
              </a:rPr>
              <a:t>Adjust</a:t>
            </a:r>
            <a:r>
              <a:rPr lang="fr-CH" sz="1600" b="1" dirty="0">
                <a:solidFill>
                  <a:srgbClr val="1B1F22"/>
                </a:solidFill>
                <a:latin typeface="Helvetica" pitchFamily="2" charset="0"/>
              </a:rPr>
              <a:t> the volume</a:t>
            </a:r>
            <a:r>
              <a:rPr lang="fr-CH" sz="1600" dirty="0">
                <a:solidFill>
                  <a:srgbClr val="1B1F22"/>
                </a:solidFill>
                <a:latin typeface="Helvetica" pitchFamily="2" charset="0"/>
              </a:rPr>
              <a:t> settings to </a:t>
            </a:r>
            <a:r>
              <a:rPr lang="fr-CH" sz="1600" dirty="0" err="1">
                <a:solidFill>
                  <a:srgbClr val="1B1F22"/>
                </a:solidFill>
                <a:latin typeface="Helvetica" pitchFamily="2" charset="0"/>
              </a:rPr>
              <a:t>minimize</a:t>
            </a:r>
            <a:r>
              <a:rPr lang="fr-CH" sz="1600" dirty="0">
                <a:solidFill>
                  <a:srgbClr val="1B1F22"/>
                </a:solidFill>
                <a:latin typeface="Helvetica" pitchFamily="2" charset="0"/>
              </a:rPr>
              <a:t> </a:t>
            </a:r>
            <a:r>
              <a:rPr lang="fr-CH" sz="1600" dirty="0" err="1">
                <a:solidFill>
                  <a:srgbClr val="1B1F22"/>
                </a:solidFill>
                <a:latin typeface="Helvetica" pitchFamily="2" charset="0"/>
              </a:rPr>
              <a:t>interference</a:t>
            </a:r>
            <a:r>
              <a:rPr lang="fr-CH" sz="1600" dirty="0">
                <a:solidFill>
                  <a:srgbClr val="1B1F22"/>
                </a:solidFill>
                <a:latin typeface="Helvetica" pitchFamily="2" charset="0"/>
              </a:rPr>
              <a:t> </a:t>
            </a:r>
            <a:r>
              <a:rPr lang="fr-CH" sz="1600" dirty="0" err="1">
                <a:solidFill>
                  <a:srgbClr val="1B1F22"/>
                </a:solidFill>
                <a:latin typeface="Helvetica" pitchFamily="2" charset="0"/>
              </a:rPr>
              <a:t>with</a:t>
            </a:r>
            <a:r>
              <a:rPr lang="fr-CH" sz="1600" dirty="0">
                <a:solidFill>
                  <a:srgbClr val="1B1F22"/>
                </a:solidFill>
                <a:latin typeface="Helvetica" pitchFamily="2" charset="0"/>
              </a:rPr>
              <a:t> </a:t>
            </a:r>
            <a:r>
              <a:rPr lang="fr-CH" sz="1600" dirty="0" err="1">
                <a:solidFill>
                  <a:srgbClr val="1B1F22"/>
                </a:solidFill>
                <a:latin typeface="Helvetica" pitchFamily="2" charset="0"/>
              </a:rPr>
              <a:t>other</a:t>
            </a:r>
            <a:r>
              <a:rPr lang="fr-CH" sz="1600" dirty="0">
                <a:solidFill>
                  <a:srgbClr val="1B1F22"/>
                </a:solidFill>
                <a:latin typeface="Helvetica" pitchFamily="2" charset="0"/>
              </a:rPr>
              <a:t> </a:t>
            </a:r>
            <a:r>
              <a:rPr lang="fr-CH" sz="1600" dirty="0" err="1">
                <a:solidFill>
                  <a:srgbClr val="1B1F22"/>
                </a:solidFill>
                <a:latin typeface="Helvetica" pitchFamily="2" charset="0"/>
              </a:rPr>
              <a:t>islands</a:t>
            </a:r>
            <a:r>
              <a:rPr lang="fr-CH" sz="1600" dirty="0">
                <a:solidFill>
                  <a:srgbClr val="1B1F22"/>
                </a:solidFill>
                <a:latin typeface="Helvetica" pitchFamily="2" charset="0"/>
              </a:rPr>
              <a:t>, </a:t>
            </a:r>
            <a:r>
              <a:rPr lang="fr-CH" sz="1600" dirty="0" err="1">
                <a:solidFill>
                  <a:srgbClr val="1B1F22"/>
                </a:solidFill>
                <a:latin typeface="Helvetica" pitchFamily="2" charset="0"/>
              </a:rPr>
              <a:t>ensuring</a:t>
            </a:r>
            <a:r>
              <a:rPr lang="fr-CH" sz="1600" dirty="0">
                <a:solidFill>
                  <a:srgbClr val="1B1F22"/>
                </a:solidFill>
                <a:latin typeface="Helvetica" pitchFamily="2" charset="0"/>
              </a:rPr>
              <a:t> </a:t>
            </a:r>
            <a:r>
              <a:rPr lang="fr-CH" sz="1600" dirty="0" err="1">
                <a:solidFill>
                  <a:srgbClr val="1B1F22"/>
                </a:solidFill>
                <a:latin typeface="Helvetica" pitchFamily="2" charset="0"/>
              </a:rPr>
              <a:t>clear</a:t>
            </a:r>
            <a:r>
              <a:rPr lang="fr-CH" sz="1600" dirty="0">
                <a:solidFill>
                  <a:srgbClr val="1B1F22"/>
                </a:solidFill>
                <a:latin typeface="Helvetica" pitchFamily="2" charset="0"/>
              </a:rPr>
              <a:t> and efficient communication.</a:t>
            </a:r>
          </a:p>
          <a:p>
            <a:pPr marL="285750" indent="-285750">
              <a:buFont typeface="Arial" panose="020B0604020202020204" pitchFamily="34" charset="0"/>
              <a:buChar char="•"/>
            </a:pPr>
            <a:endParaRPr lang="fr-CH" sz="1600" dirty="0">
              <a:solidFill>
                <a:srgbClr val="1B1F22"/>
              </a:solidFill>
              <a:latin typeface="Helvetica" pitchFamily="2" charset="0"/>
            </a:endParaRPr>
          </a:p>
          <a:p>
            <a:pPr marL="285750" indent="-285750">
              <a:buFont typeface="Arial" panose="020B0604020202020204" pitchFamily="34" charset="0"/>
              <a:buChar char="•"/>
            </a:pPr>
            <a:r>
              <a:rPr lang="fr-CH" sz="1600" dirty="0" err="1">
                <a:solidFill>
                  <a:srgbClr val="1B1F22"/>
                </a:solidFill>
                <a:latin typeface="Helvetica" pitchFamily="2" charset="0"/>
              </a:rPr>
              <a:t>Investigate</a:t>
            </a:r>
            <a:r>
              <a:rPr lang="fr-CH" sz="1600" dirty="0">
                <a:solidFill>
                  <a:srgbClr val="1B1F22"/>
                </a:solidFill>
                <a:latin typeface="Helvetica" pitchFamily="2" charset="0"/>
              </a:rPr>
              <a:t> </a:t>
            </a:r>
            <a:r>
              <a:rPr lang="fr-CH" sz="1600" dirty="0" err="1">
                <a:solidFill>
                  <a:srgbClr val="1B1F22"/>
                </a:solidFill>
                <a:latin typeface="Helvetica" pitchFamily="2" charset="0"/>
              </a:rPr>
              <a:t>other</a:t>
            </a:r>
            <a:r>
              <a:rPr lang="fr-CH" sz="1600" dirty="0">
                <a:solidFill>
                  <a:srgbClr val="1B1F22"/>
                </a:solidFill>
                <a:latin typeface="Helvetica" pitchFamily="2" charset="0"/>
              </a:rPr>
              <a:t> </a:t>
            </a:r>
            <a:r>
              <a:rPr lang="fr-CH" sz="1600" dirty="0" err="1">
                <a:solidFill>
                  <a:srgbClr val="1B1F22"/>
                </a:solidFill>
                <a:latin typeface="Helvetica" pitchFamily="2" charset="0"/>
              </a:rPr>
              <a:t>announcer</a:t>
            </a:r>
            <a:r>
              <a:rPr lang="fr-CH" sz="1600" dirty="0">
                <a:solidFill>
                  <a:srgbClr val="1B1F22"/>
                </a:solidFill>
                <a:latin typeface="Helvetica" pitchFamily="2" charset="0"/>
              </a:rPr>
              <a:t> ?</a:t>
            </a:r>
            <a:endParaRPr lang="en-GB" sz="1600" dirty="0">
              <a:solidFill>
                <a:schemeClr val="tx2"/>
              </a:solidFill>
            </a:endParaRPr>
          </a:p>
          <a:p>
            <a:pPr marL="636588" lvl="1" indent="-179388">
              <a:spcAft>
                <a:spcPts val="600"/>
              </a:spcAft>
              <a:buFont typeface="Arial" panose="020B0604020202020204" pitchFamily="34" charset="0"/>
              <a:buChar char="•"/>
            </a:pPr>
            <a:endParaRPr lang="en-GB" sz="1600" dirty="0">
              <a:solidFill>
                <a:schemeClr val="tx2"/>
              </a:solidFill>
            </a:endParaRPr>
          </a:p>
        </p:txBody>
      </p:sp>
      <p:sp>
        <p:nvSpPr>
          <p:cNvPr id="78" name="Google Shape;241;p19">
            <a:extLst>
              <a:ext uri="{FF2B5EF4-FFF2-40B4-BE49-F238E27FC236}">
                <a16:creationId xmlns:a16="http://schemas.microsoft.com/office/drawing/2014/main" id="{49448A91-5379-5B60-89DB-B9377AACB1CB}"/>
              </a:ext>
            </a:extLst>
          </p:cNvPr>
          <p:cNvSpPr txBox="1">
            <a:spLocks/>
          </p:cNvSpPr>
          <p:nvPr/>
        </p:nvSpPr>
        <p:spPr>
          <a:xfrm>
            <a:off x="8634900" y="3165029"/>
            <a:ext cx="8520600" cy="19758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endParaRPr lang="en-GB" dirty="0"/>
          </a:p>
        </p:txBody>
      </p:sp>
      <p:sp>
        <p:nvSpPr>
          <p:cNvPr id="8" name="Title 2">
            <a:extLst>
              <a:ext uri="{FF2B5EF4-FFF2-40B4-BE49-F238E27FC236}">
                <a16:creationId xmlns:a16="http://schemas.microsoft.com/office/drawing/2014/main" id="{857B000B-22AB-60C5-D21B-8D4F8D504E73}"/>
              </a:ext>
            </a:extLst>
          </p:cNvPr>
          <p:cNvSpPr txBox="1">
            <a:spLocks/>
          </p:cNvSpPr>
          <p:nvPr/>
        </p:nvSpPr>
        <p:spPr>
          <a:xfrm>
            <a:off x="407985" y="1181987"/>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endParaRPr lang="en-US" sz="3200" dirty="0"/>
          </a:p>
        </p:txBody>
      </p:sp>
      <p:sp>
        <p:nvSpPr>
          <p:cNvPr id="9" name="Title 2">
            <a:extLst>
              <a:ext uri="{FF2B5EF4-FFF2-40B4-BE49-F238E27FC236}">
                <a16:creationId xmlns:a16="http://schemas.microsoft.com/office/drawing/2014/main" id="{07E03F67-6A74-A74F-0C1F-8FF8F8CC9B07}"/>
              </a:ext>
            </a:extLst>
          </p:cNvPr>
          <p:cNvSpPr txBox="1">
            <a:spLocks/>
          </p:cNvSpPr>
          <p:nvPr/>
        </p:nvSpPr>
        <p:spPr>
          <a:xfrm>
            <a:off x="407988" y="373593"/>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Sequencer and orchestration</a:t>
            </a:r>
          </a:p>
        </p:txBody>
      </p:sp>
      <p:sp>
        <p:nvSpPr>
          <p:cNvPr id="10" name="TextBox 1">
            <a:extLst>
              <a:ext uri="{FF2B5EF4-FFF2-40B4-BE49-F238E27FC236}">
                <a16:creationId xmlns:a16="http://schemas.microsoft.com/office/drawing/2014/main" id="{94C14EA0-1177-6EC9-FE89-679D80112DEF}"/>
              </a:ext>
            </a:extLst>
          </p:cNvPr>
          <p:cNvSpPr txBox="1"/>
          <p:nvPr/>
        </p:nvSpPr>
        <p:spPr>
          <a:xfrm>
            <a:off x="407986" y="1119287"/>
            <a:ext cx="11975925" cy="2185214"/>
          </a:xfrm>
          <a:prstGeom prst="rect">
            <a:avLst/>
          </a:prstGeom>
          <a:noFill/>
        </p:spPr>
        <p:txBody>
          <a:bodyPr wrap="square" lIns="0" tIns="0" rIns="0" bIns="0" rtlCol="0">
            <a:spAutoFit/>
          </a:bodyPr>
          <a:lstStyle/>
          <a:p>
            <a:pPr>
              <a:spcAft>
                <a:spcPts val="600"/>
              </a:spcAft>
            </a:pPr>
            <a:r>
              <a:rPr lang="en-GB" sz="1600" b="1" dirty="0">
                <a:solidFill>
                  <a:schemeClr val="bg2">
                    <a:lumMod val="10000"/>
                  </a:schemeClr>
                </a:solidFill>
              </a:rPr>
              <a:t>Task Automation: </a:t>
            </a:r>
          </a:p>
          <a:p>
            <a:pPr marL="285750" indent="-285750">
              <a:spcAft>
                <a:spcPts val="600"/>
              </a:spcAft>
              <a:buFont typeface="Arial" panose="020B0604020202020204" pitchFamily="34" charset="0"/>
              <a:buChar char="•"/>
            </a:pPr>
            <a:r>
              <a:rPr lang="en-GB" sz="1600" dirty="0">
                <a:solidFill>
                  <a:schemeClr val="bg2">
                    <a:lumMod val="10000"/>
                  </a:schemeClr>
                </a:solidFill>
              </a:rPr>
              <a:t>Facilitates the </a:t>
            </a:r>
            <a:r>
              <a:rPr lang="en-GB" sz="1600" b="1" dirty="0">
                <a:solidFill>
                  <a:schemeClr val="bg2">
                    <a:lumMod val="10000"/>
                  </a:schemeClr>
                </a:solidFill>
              </a:rPr>
              <a:t>sequential execution of repetitive tasks </a:t>
            </a:r>
            <a:r>
              <a:rPr lang="en-GB" sz="1600" dirty="0">
                <a:solidFill>
                  <a:schemeClr val="bg2">
                    <a:lumMod val="10000"/>
                  </a:schemeClr>
                </a:solidFill>
              </a:rPr>
              <a:t>(e.g., switching zones to access mode or beam mode).</a:t>
            </a:r>
          </a:p>
          <a:p>
            <a:pPr marL="179388" indent="-179388">
              <a:spcAft>
                <a:spcPts val="600"/>
              </a:spcAft>
              <a:buFont typeface="Arial" panose="020B0604020202020204" pitchFamily="34" charset="0"/>
              <a:buChar char="•"/>
            </a:pPr>
            <a:r>
              <a:rPr lang="en-GB" sz="1600" dirty="0">
                <a:solidFill>
                  <a:schemeClr val="bg2">
                    <a:lumMod val="10000"/>
                  </a:schemeClr>
                </a:solidFill>
              </a:rPr>
              <a:t>  Error Prevention: Ensures </a:t>
            </a:r>
            <a:r>
              <a:rPr lang="en-GB" sz="1600" b="1" dirty="0">
                <a:solidFill>
                  <a:schemeClr val="bg2">
                    <a:lumMod val="10000"/>
                  </a:schemeClr>
                </a:solidFill>
              </a:rPr>
              <a:t>no critical step is missed </a:t>
            </a:r>
            <a:r>
              <a:rPr lang="en-GB" sz="1600" dirty="0">
                <a:solidFill>
                  <a:schemeClr val="bg2">
                    <a:lumMod val="10000"/>
                  </a:schemeClr>
                </a:solidFill>
              </a:rPr>
              <a:t>during complex procedures</a:t>
            </a:r>
          </a:p>
          <a:p>
            <a:pPr marL="179388" indent="-179388">
              <a:spcAft>
                <a:spcPts val="600"/>
              </a:spcAft>
              <a:buFont typeface="Arial" panose="020B0604020202020204" pitchFamily="34" charset="0"/>
              <a:buChar char="•"/>
            </a:pPr>
            <a:r>
              <a:rPr lang="en-GB" sz="1600" dirty="0">
                <a:solidFill>
                  <a:schemeClr val="bg2">
                    <a:lumMod val="10000"/>
                  </a:schemeClr>
                </a:solidFill>
              </a:rPr>
              <a:t>  Acts as a reference in case of mistakes or omissions, improving operational consistency</a:t>
            </a:r>
          </a:p>
          <a:p>
            <a:pPr marL="179388" indent="-179388">
              <a:spcAft>
                <a:spcPts val="600"/>
              </a:spcAft>
              <a:buFont typeface="Arial" panose="020B0604020202020204" pitchFamily="34" charset="0"/>
              <a:buChar char="•"/>
            </a:pPr>
            <a:r>
              <a:rPr lang="en-GB" sz="1600" dirty="0">
                <a:solidFill>
                  <a:schemeClr val="bg2">
                    <a:lumMod val="10000"/>
                  </a:schemeClr>
                </a:solidFill>
              </a:rPr>
              <a:t>  Feature Proposal: </a:t>
            </a:r>
            <a:r>
              <a:rPr lang="en-GB" sz="1600" b="1" dirty="0">
                <a:solidFill>
                  <a:schemeClr val="bg2">
                    <a:lumMod val="10000"/>
                  </a:schemeClr>
                </a:solidFill>
              </a:rPr>
              <a:t>Enable the launch of LSA TAGs </a:t>
            </a:r>
            <a:r>
              <a:rPr lang="en-GB" sz="1600" dirty="0">
                <a:solidFill>
                  <a:schemeClr val="bg2">
                    <a:lumMod val="10000"/>
                  </a:schemeClr>
                </a:solidFill>
              </a:rPr>
              <a:t>directly from the sequencer.</a:t>
            </a:r>
          </a:p>
          <a:p>
            <a:pPr marL="179388" indent="-179388">
              <a:spcAft>
                <a:spcPts val="600"/>
              </a:spcAft>
              <a:buFont typeface="Arial" panose="020B0604020202020204" pitchFamily="34" charset="0"/>
              <a:buChar char="•"/>
            </a:pPr>
            <a:r>
              <a:rPr lang="en-GB" sz="1600" dirty="0">
                <a:solidFill>
                  <a:schemeClr val="bg2">
                    <a:lumMod val="10000"/>
                  </a:schemeClr>
                </a:solidFill>
              </a:rPr>
              <a:t>  LHC Filling orchestration still to be defined (what to do and when ?)</a:t>
            </a:r>
          </a:p>
          <a:p>
            <a:pPr marL="179388" indent="-179388">
              <a:spcAft>
                <a:spcPts val="600"/>
              </a:spcAft>
              <a:buFont typeface="Arial" panose="020B0604020202020204" pitchFamily="34" charset="0"/>
              <a:buChar char="•"/>
            </a:pPr>
            <a:endParaRPr lang="en-GB" sz="1600" dirty="0">
              <a:solidFill>
                <a:schemeClr val="bg2">
                  <a:lumMod val="10000"/>
                </a:schemeClr>
              </a:solidFill>
            </a:endParaRPr>
          </a:p>
        </p:txBody>
      </p:sp>
      <p:sp>
        <p:nvSpPr>
          <p:cNvPr id="5" name="Footer Placeholder 3">
            <a:extLst>
              <a:ext uri="{FF2B5EF4-FFF2-40B4-BE49-F238E27FC236}">
                <a16:creationId xmlns:a16="http://schemas.microsoft.com/office/drawing/2014/main" id="{7895BC87-1F35-EF0B-4A55-0DC498BE2DF1}"/>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7" name="Slide Number Placeholder 5">
            <a:extLst>
              <a:ext uri="{FF2B5EF4-FFF2-40B4-BE49-F238E27FC236}">
                <a16:creationId xmlns:a16="http://schemas.microsoft.com/office/drawing/2014/main" id="{F8095EC2-F79E-C5BD-A768-A3C420C6A8C0}"/>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19</a:t>
            </a:fld>
            <a:endParaRPr lang="en-US" dirty="0"/>
          </a:p>
        </p:txBody>
      </p:sp>
    </p:spTree>
    <p:extLst>
      <p:ext uri="{BB962C8B-B14F-4D97-AF65-F5344CB8AC3E}">
        <p14:creationId xmlns:p14="http://schemas.microsoft.com/office/powerpoint/2010/main" val="4012307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1DFF29-E001-0846-915F-3D31FA42D579}"/>
              </a:ext>
            </a:extLst>
          </p:cNvPr>
          <p:cNvSpPr>
            <a:spLocks noGrp="1"/>
          </p:cNvSpPr>
          <p:nvPr>
            <p:ph idx="1"/>
          </p:nvPr>
        </p:nvSpPr>
        <p:spPr>
          <a:xfrm>
            <a:off x="407989" y="1592263"/>
            <a:ext cx="11376024" cy="4608512"/>
          </a:xfrm>
        </p:spPr>
        <p:txBody>
          <a:bodyPr>
            <a:normAutofit/>
          </a:bodyPr>
          <a:lstStyle/>
          <a:p>
            <a:pPr marL="342900" indent="-342900">
              <a:spcBef>
                <a:spcPts val="600"/>
              </a:spcBef>
              <a:buFont typeface="Arial" panose="020B0604020202020204" pitchFamily="34" charset="0"/>
              <a:buChar char="•"/>
            </a:pPr>
            <a:r>
              <a:rPr lang="en-GB" sz="2800" dirty="0"/>
              <a:t>Operation Tasks and the Role of Automation</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t>How Automation Has Helped</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t>Proposed Workflow for Effective Automation</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t>Key Recommendations for Moving Forward</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t>Conclusion</a:t>
            </a:r>
          </a:p>
          <a:p>
            <a:endParaRPr lang="en-GB" dirty="0"/>
          </a:p>
        </p:txBody>
      </p:sp>
      <p:sp>
        <p:nvSpPr>
          <p:cNvPr id="3" name="Title 2">
            <a:extLst>
              <a:ext uri="{FF2B5EF4-FFF2-40B4-BE49-F238E27FC236}">
                <a16:creationId xmlns:a16="http://schemas.microsoft.com/office/drawing/2014/main" id="{A1B182EF-C505-8845-BA0B-D1919EA652D4}"/>
              </a:ext>
            </a:extLst>
          </p:cNvPr>
          <p:cNvSpPr>
            <a:spLocks noGrp="1"/>
          </p:cNvSpPr>
          <p:nvPr>
            <p:ph type="title"/>
          </p:nvPr>
        </p:nvSpPr>
        <p:spPr>
          <a:xfrm>
            <a:off x="407988" y="373593"/>
            <a:ext cx="11376025" cy="1065742"/>
          </a:xfrm>
        </p:spPr>
        <p:txBody>
          <a:bodyPr anchor="t">
            <a:normAutofit/>
          </a:bodyPr>
          <a:lstStyle/>
          <a:p>
            <a:r>
              <a:rPr lang="en-GB" dirty="0"/>
              <a:t>OUTLINE</a:t>
            </a:r>
          </a:p>
        </p:txBody>
      </p:sp>
      <p:sp>
        <p:nvSpPr>
          <p:cNvPr id="11" name="Footer Placeholder 3">
            <a:extLst>
              <a:ext uri="{FF2B5EF4-FFF2-40B4-BE49-F238E27FC236}">
                <a16:creationId xmlns:a16="http://schemas.microsoft.com/office/drawing/2014/main" id="{16354BC6-F858-5409-BA8A-3396E45C3814}"/>
              </a:ext>
            </a:extLst>
          </p:cNvPr>
          <p:cNvSpPr>
            <a:spLocks noGrp="1"/>
          </p:cNvSpPr>
          <p:nvPr>
            <p:ph type="ftr" sz="quarter" idx="11"/>
          </p:nvPr>
        </p:nvSpPr>
        <p:spPr>
          <a:xfrm>
            <a:off x="4259263" y="6371634"/>
            <a:ext cx="6504816" cy="370624"/>
          </a:xfrm>
        </p:spPr>
        <p:txBody>
          <a:bodyPr/>
          <a:lstStyle/>
          <a:p>
            <a:pPr>
              <a:spcAft>
                <a:spcPts val="600"/>
              </a:spcAft>
            </a:pPr>
            <a:r>
              <a:rPr lang="en-US" dirty="0"/>
              <a:t>D.G 		</a:t>
            </a:r>
            <a:r>
              <a:rPr lang="en-US" sz="1400" dirty="0">
                <a:solidFill>
                  <a:schemeClr val="bg1"/>
                </a:solidFill>
              </a:rPr>
              <a:t>Denis Cotte BE-OP-PS | JAP Workshop 2024</a:t>
            </a:r>
            <a:endParaRPr lang="en-US" dirty="0"/>
          </a:p>
        </p:txBody>
      </p:sp>
      <p:sp>
        <p:nvSpPr>
          <p:cNvPr id="6" name="Slide Number Placeholder 5">
            <a:extLst>
              <a:ext uri="{FF2B5EF4-FFF2-40B4-BE49-F238E27FC236}">
                <a16:creationId xmlns:a16="http://schemas.microsoft.com/office/drawing/2014/main" id="{E594E1A5-BE13-1843-B746-11D1AC0E06D8}"/>
              </a:ext>
            </a:extLst>
          </p:cNvPr>
          <p:cNvSpPr>
            <a:spLocks noGrp="1"/>
          </p:cNvSpPr>
          <p:nvPr>
            <p:ph type="sldNum" sz="quarter" idx="12"/>
          </p:nvPr>
        </p:nvSpPr>
        <p:spPr>
          <a:xfrm>
            <a:off x="10930899" y="6377132"/>
            <a:ext cx="681254" cy="365125"/>
          </a:xfrm>
        </p:spPr>
        <p:txBody>
          <a:bodyPr>
            <a:normAutofit/>
          </a:bodyPr>
          <a:lstStyle/>
          <a:p>
            <a:pPr>
              <a:spcAft>
                <a:spcPts val="600"/>
              </a:spcAft>
            </a:pPr>
            <a:fld id="{36B5EA5A-BC32-A742-B11B-8E7414D5B535}" type="slidenum">
              <a:rPr lang="en-US" smtClean="0"/>
              <a:pPr>
                <a:spcAft>
                  <a:spcPts val="600"/>
                </a:spcAft>
              </a:pPr>
              <a:t>2</a:t>
            </a:fld>
            <a:endParaRPr lang="en-US" dirty="0"/>
          </a:p>
        </p:txBody>
      </p:sp>
    </p:spTree>
    <p:extLst>
      <p:ext uri="{BB962C8B-B14F-4D97-AF65-F5344CB8AC3E}">
        <p14:creationId xmlns:p14="http://schemas.microsoft.com/office/powerpoint/2010/main" val="11243222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8E45C3-B07B-2620-02E2-4EDA2BD54294}"/>
            </a:ext>
          </a:extLst>
        </p:cNvPr>
        <p:cNvGrpSpPr/>
        <p:nvPr/>
      </p:nvGrpSpPr>
      <p:grpSpPr>
        <a:xfrm>
          <a:off x="0" y="0"/>
          <a:ext cx="0" cy="0"/>
          <a:chOff x="0" y="0"/>
          <a:chExt cx="0" cy="0"/>
        </a:xfrm>
      </p:grpSpPr>
      <p:sp>
        <p:nvSpPr>
          <p:cNvPr id="8" name="Title 2">
            <a:extLst>
              <a:ext uri="{FF2B5EF4-FFF2-40B4-BE49-F238E27FC236}">
                <a16:creationId xmlns:a16="http://schemas.microsoft.com/office/drawing/2014/main" id="{273E49FB-5534-961C-98E8-51C18F9C2A2C}"/>
              </a:ext>
            </a:extLst>
          </p:cNvPr>
          <p:cNvSpPr txBox="1">
            <a:spLocks/>
          </p:cNvSpPr>
          <p:nvPr/>
        </p:nvSpPr>
        <p:spPr>
          <a:xfrm>
            <a:off x="407985" y="1181987"/>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endParaRPr lang="en-US" sz="3200" dirty="0"/>
          </a:p>
        </p:txBody>
      </p:sp>
      <p:sp>
        <p:nvSpPr>
          <p:cNvPr id="9" name="Title 2">
            <a:extLst>
              <a:ext uri="{FF2B5EF4-FFF2-40B4-BE49-F238E27FC236}">
                <a16:creationId xmlns:a16="http://schemas.microsoft.com/office/drawing/2014/main" id="{DAD0C31E-67D0-31E6-3F16-AC19362B5466}"/>
              </a:ext>
            </a:extLst>
          </p:cNvPr>
          <p:cNvSpPr txBox="1">
            <a:spLocks/>
          </p:cNvSpPr>
          <p:nvPr/>
        </p:nvSpPr>
        <p:spPr>
          <a:xfrm>
            <a:off x="407988" y="373593"/>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Automatic Fault analysis and AFT reporting</a:t>
            </a:r>
          </a:p>
        </p:txBody>
      </p:sp>
      <p:sp>
        <p:nvSpPr>
          <p:cNvPr id="12" name="TextBox 1">
            <a:extLst>
              <a:ext uri="{FF2B5EF4-FFF2-40B4-BE49-F238E27FC236}">
                <a16:creationId xmlns:a16="http://schemas.microsoft.com/office/drawing/2014/main" id="{71D56840-0039-63F3-4FEF-E9D402F5E7AB}"/>
              </a:ext>
            </a:extLst>
          </p:cNvPr>
          <p:cNvSpPr txBox="1"/>
          <p:nvPr/>
        </p:nvSpPr>
        <p:spPr>
          <a:xfrm>
            <a:off x="24160" y="1209600"/>
            <a:ext cx="8810920" cy="4939814"/>
          </a:xfrm>
          <a:prstGeom prst="rect">
            <a:avLst/>
          </a:prstGeom>
          <a:noFill/>
        </p:spPr>
        <p:txBody>
          <a:bodyPr wrap="square" lIns="0" tIns="0" rIns="0" bIns="0" rtlCol="0">
            <a:spAutoFit/>
          </a:bodyPr>
          <a:lstStyle/>
          <a:p>
            <a:pPr lvl="1">
              <a:spcAft>
                <a:spcPts val="600"/>
              </a:spcAft>
            </a:pPr>
            <a:r>
              <a:rPr lang="en-GB" sz="1600" dirty="0">
                <a:solidFill>
                  <a:schemeClr val="tx2"/>
                </a:solidFill>
              </a:rPr>
              <a:t>Varied Implementations with </a:t>
            </a:r>
            <a:r>
              <a:rPr lang="en-GB" sz="1600" b="1" dirty="0">
                <a:solidFill>
                  <a:schemeClr val="tx2"/>
                </a:solidFill>
              </a:rPr>
              <a:t>Positive Feedback from OP</a:t>
            </a:r>
          </a:p>
          <a:p>
            <a:pPr marL="636588" lvl="1" indent="-179388">
              <a:spcAft>
                <a:spcPts val="600"/>
              </a:spcAft>
              <a:buFont typeface="Arial" panose="020B0604020202020204" pitchFamily="34" charset="0"/>
              <a:buChar char="•"/>
            </a:pPr>
            <a:r>
              <a:rPr lang="en-GB" sz="1600" dirty="0">
                <a:solidFill>
                  <a:schemeClr val="tx2"/>
                </a:solidFill>
              </a:rPr>
              <a:t>Different approaches for fault generation across CERN machines.</a:t>
            </a:r>
          </a:p>
          <a:p>
            <a:pPr marL="636588" lvl="1" indent="-179388">
              <a:spcAft>
                <a:spcPts val="600"/>
              </a:spcAft>
              <a:buFont typeface="Arial" panose="020B0604020202020204" pitchFamily="34" charset="0"/>
              <a:buChar char="•"/>
            </a:pPr>
            <a:r>
              <a:rPr lang="en-GB" sz="1600" b="1" dirty="0">
                <a:solidFill>
                  <a:schemeClr val="tx2"/>
                </a:solidFill>
              </a:rPr>
              <a:t>Manual Fault Creation:</a:t>
            </a:r>
          </a:p>
          <a:p>
            <a:pPr marL="1093788" lvl="2" indent="-179388">
              <a:spcAft>
                <a:spcPts val="600"/>
              </a:spcAft>
              <a:buFont typeface="Arial" panose="020B0604020202020204" pitchFamily="34" charset="0"/>
              <a:buChar char="•"/>
            </a:pPr>
            <a:r>
              <a:rPr lang="en-GB" sz="1600" dirty="0">
                <a:solidFill>
                  <a:schemeClr val="tx2"/>
                </a:solidFill>
              </a:rPr>
              <a:t>LN3/LEIR: AFT faults still require manual intervention.</a:t>
            </a:r>
          </a:p>
          <a:p>
            <a:pPr marL="1093788" lvl="2" indent="-179388">
              <a:spcAft>
                <a:spcPts val="600"/>
              </a:spcAft>
              <a:buFont typeface="Arial" panose="020B0604020202020204" pitchFamily="34" charset="0"/>
              <a:buChar char="•"/>
            </a:pPr>
            <a:r>
              <a:rPr lang="en-GB" sz="1600" dirty="0">
                <a:solidFill>
                  <a:schemeClr val="tx2"/>
                </a:solidFill>
              </a:rPr>
              <a:t>AD : Suggestion for automatic AFT creation for AD/ELENA based on BCT7049</a:t>
            </a:r>
          </a:p>
          <a:p>
            <a:pPr marL="636588" lvl="1" indent="-179388">
              <a:spcAft>
                <a:spcPts val="600"/>
              </a:spcAft>
              <a:buFont typeface="Arial" panose="020B0604020202020204" pitchFamily="34" charset="0"/>
              <a:buChar char="•"/>
            </a:pPr>
            <a:r>
              <a:rPr lang="en-GB" sz="1600" b="1" dirty="0">
                <a:solidFill>
                  <a:schemeClr val="tx2"/>
                </a:solidFill>
              </a:rPr>
              <a:t>Automatic Fault Creation</a:t>
            </a:r>
            <a:r>
              <a:rPr lang="en-GB" sz="1600" dirty="0">
                <a:solidFill>
                  <a:schemeClr val="tx2"/>
                </a:solidFill>
              </a:rPr>
              <a:t>:</a:t>
            </a:r>
          </a:p>
          <a:p>
            <a:pPr marL="1093788" lvl="2" indent="-179388">
              <a:spcAft>
                <a:spcPts val="600"/>
              </a:spcAft>
              <a:buFont typeface="Arial" panose="020B0604020202020204" pitchFamily="34" charset="0"/>
              <a:buChar char="•"/>
            </a:pPr>
            <a:r>
              <a:rPr lang="en-GB" sz="1600" dirty="0">
                <a:solidFill>
                  <a:schemeClr val="tx2"/>
                </a:solidFill>
              </a:rPr>
              <a:t>LN4/PSB: Faults generated via Piotr’s Interlock application, </a:t>
            </a:r>
            <a:r>
              <a:rPr lang="fr-CH" sz="1600" b="0" i="0" dirty="0" err="1">
                <a:solidFill>
                  <a:srgbClr val="333333"/>
                </a:solidFill>
                <a:effectLst/>
              </a:rPr>
              <a:t>establishing</a:t>
            </a:r>
            <a:r>
              <a:rPr lang="fr-CH" sz="1600" b="0" i="0" dirty="0">
                <a:solidFill>
                  <a:srgbClr val="333333"/>
                </a:solidFill>
                <a:effectLst/>
              </a:rPr>
              <a:t> the root cause of ”no </a:t>
            </a:r>
            <a:r>
              <a:rPr lang="fr-CH" sz="1600" b="0" i="0" dirty="0" err="1">
                <a:solidFill>
                  <a:srgbClr val="333333"/>
                </a:solidFill>
                <a:effectLst/>
              </a:rPr>
              <a:t>beam</a:t>
            </a:r>
            <a:r>
              <a:rPr lang="fr-CH" sz="1600" b="0" i="0" dirty="0">
                <a:solidFill>
                  <a:srgbClr val="333333"/>
                </a:solidFill>
                <a:effectLst/>
              </a:rPr>
              <a:t>” </a:t>
            </a:r>
            <a:r>
              <a:rPr lang="fr-CH" sz="1600" b="0" i="0" dirty="0" err="1">
                <a:solidFill>
                  <a:srgbClr val="333333"/>
                </a:solidFill>
                <a:effectLst/>
              </a:rPr>
              <a:t>while</a:t>
            </a:r>
            <a:r>
              <a:rPr lang="fr-CH" sz="1600" b="0" i="0" dirty="0">
                <a:solidFill>
                  <a:srgbClr val="333333"/>
                </a:solidFill>
                <a:effectLst/>
              </a:rPr>
              <a:t> SIS </a:t>
            </a:r>
            <a:r>
              <a:rPr lang="fr-CH" sz="1600" b="0" i="0" dirty="0" err="1">
                <a:solidFill>
                  <a:srgbClr val="333333"/>
                </a:solidFill>
                <a:effectLst/>
              </a:rPr>
              <a:t>is</a:t>
            </a:r>
            <a:r>
              <a:rPr lang="fr-CH" sz="1600" b="0" i="0" dirty="0">
                <a:solidFill>
                  <a:srgbClr val="333333"/>
                </a:solidFill>
                <a:effectLst/>
              </a:rPr>
              <a:t> </a:t>
            </a:r>
            <a:r>
              <a:rPr lang="fr-CH" sz="1600" b="0" i="0" dirty="0" err="1">
                <a:solidFill>
                  <a:srgbClr val="333333"/>
                </a:solidFill>
                <a:effectLst/>
              </a:rPr>
              <a:t>used</a:t>
            </a:r>
            <a:r>
              <a:rPr lang="fr-CH" sz="1600" b="0" i="0" dirty="0">
                <a:solidFill>
                  <a:srgbClr val="333333"/>
                </a:solidFill>
                <a:effectLst/>
              </a:rPr>
              <a:t> in PSB.</a:t>
            </a:r>
            <a:endParaRPr lang="en-GB" sz="1600" dirty="0">
              <a:solidFill>
                <a:schemeClr val="tx2"/>
              </a:solidFill>
            </a:endParaRPr>
          </a:p>
          <a:p>
            <a:pPr marL="1093788" lvl="2" indent="-179388">
              <a:spcAft>
                <a:spcPts val="600"/>
              </a:spcAft>
              <a:buFont typeface="Arial" panose="020B0604020202020204" pitchFamily="34" charset="0"/>
              <a:buChar char="•"/>
            </a:pPr>
            <a:r>
              <a:rPr lang="en-GB" sz="1600" dirty="0">
                <a:solidFill>
                  <a:schemeClr val="tx2"/>
                </a:solidFill>
              </a:rPr>
              <a:t>PS/SPS: Highly effective automatic fault creation using SIS and/or UCAP.</a:t>
            </a:r>
          </a:p>
          <a:p>
            <a:pPr marL="1550988" lvl="3" indent="-179388">
              <a:spcAft>
                <a:spcPts val="600"/>
              </a:spcAft>
              <a:buFont typeface="Arial" panose="020B0604020202020204" pitchFamily="34" charset="0"/>
              <a:buChar char="•"/>
            </a:pPr>
            <a:r>
              <a:rPr lang="en-GB" sz="1600" dirty="0">
                <a:solidFill>
                  <a:schemeClr val="tx2"/>
                </a:solidFill>
              </a:rPr>
              <a:t>The system can deduce the source “AFT system” responsible for the fault</a:t>
            </a:r>
          </a:p>
          <a:p>
            <a:pPr marL="1093788" lvl="2" indent="-179388">
              <a:spcAft>
                <a:spcPts val="600"/>
              </a:spcAft>
              <a:buFont typeface="Arial" panose="020B0604020202020204" pitchFamily="34" charset="0"/>
              <a:buChar char="•"/>
            </a:pPr>
            <a:r>
              <a:rPr lang="en-GB" sz="1600" dirty="0">
                <a:solidFill>
                  <a:schemeClr val="tx2"/>
                </a:solidFill>
              </a:rPr>
              <a:t>LHC :</a:t>
            </a:r>
          </a:p>
          <a:p>
            <a:pPr marL="1550988" lvl="3" indent="-179388">
              <a:spcAft>
                <a:spcPts val="600"/>
              </a:spcAft>
              <a:buFont typeface="Arial" panose="020B0604020202020204" pitchFamily="34" charset="0"/>
              <a:buChar char="•"/>
            </a:pPr>
            <a:r>
              <a:rPr lang="en-GB" sz="1600" dirty="0">
                <a:solidFill>
                  <a:schemeClr val="tx2"/>
                </a:solidFill>
              </a:rPr>
              <a:t>  Post-Mortem analysis: Faults are manually categorized.</a:t>
            </a:r>
          </a:p>
          <a:p>
            <a:pPr marL="1550988" lvl="3" indent="-179388">
              <a:spcAft>
                <a:spcPts val="600"/>
              </a:spcAft>
              <a:buFont typeface="Arial" panose="020B0604020202020204" pitchFamily="34" charset="0"/>
              <a:buChar char="•"/>
            </a:pPr>
            <a:r>
              <a:rPr lang="en-GB" sz="1600" dirty="0">
                <a:solidFill>
                  <a:schemeClr val="tx2"/>
                </a:solidFill>
              </a:rPr>
              <a:t>  Automatic creation triggered when faults occur around or just before injection.</a:t>
            </a:r>
          </a:p>
          <a:p>
            <a:pPr marL="636588" lvl="1" indent="-179388">
              <a:spcAft>
                <a:spcPts val="600"/>
              </a:spcAft>
              <a:buFont typeface="Arial" panose="020B0604020202020204" pitchFamily="34" charset="0"/>
              <a:buChar char="•"/>
            </a:pPr>
            <a:endParaRPr lang="en-GB" sz="1600" dirty="0">
              <a:solidFill>
                <a:schemeClr val="tx2"/>
              </a:solidFill>
            </a:endParaRPr>
          </a:p>
          <a:p>
            <a:pPr marL="636588" lvl="1" indent="-179388">
              <a:spcAft>
                <a:spcPts val="600"/>
              </a:spcAft>
              <a:buFont typeface="Arial" panose="020B0604020202020204" pitchFamily="34" charset="0"/>
              <a:buChar char="•"/>
            </a:pPr>
            <a:r>
              <a:rPr lang="en-GB" sz="1600" b="1" dirty="0">
                <a:solidFill>
                  <a:schemeClr val="tx2"/>
                </a:solidFill>
              </a:rPr>
              <a:t>Ongoing Developments </a:t>
            </a:r>
            <a:r>
              <a:rPr lang="en-GB" sz="1600" dirty="0">
                <a:solidFill>
                  <a:schemeClr val="tx2"/>
                </a:solidFill>
              </a:rPr>
              <a:t>: Enhancing the automatic linking of machine faults using UCAP devices.</a:t>
            </a:r>
          </a:p>
        </p:txBody>
      </p:sp>
      <p:pic>
        <p:nvPicPr>
          <p:cNvPr id="13" name="Image 12" descr="Une image contenant Appareils électroniques, texte, capture d’écran, affichage&#10;&#10;Description générée automatiquement">
            <a:extLst>
              <a:ext uri="{FF2B5EF4-FFF2-40B4-BE49-F238E27FC236}">
                <a16:creationId xmlns:a16="http://schemas.microsoft.com/office/drawing/2014/main" id="{FC57366E-50BD-4471-BF03-8D477AA693F3}"/>
              </a:ext>
            </a:extLst>
          </p:cNvPr>
          <p:cNvPicPr>
            <a:picLocks noChangeAspect="1"/>
          </p:cNvPicPr>
          <p:nvPr/>
        </p:nvPicPr>
        <p:blipFill>
          <a:blip r:embed="rId3"/>
          <a:stretch>
            <a:fillRect/>
          </a:stretch>
        </p:blipFill>
        <p:spPr>
          <a:xfrm>
            <a:off x="9530442" y="1131640"/>
            <a:ext cx="2238566" cy="1423784"/>
          </a:xfrm>
          <a:prstGeom prst="rect">
            <a:avLst/>
          </a:prstGeom>
        </p:spPr>
      </p:pic>
      <p:grpSp>
        <p:nvGrpSpPr>
          <p:cNvPr id="14" name="Groupe 13">
            <a:extLst>
              <a:ext uri="{FF2B5EF4-FFF2-40B4-BE49-F238E27FC236}">
                <a16:creationId xmlns:a16="http://schemas.microsoft.com/office/drawing/2014/main" id="{B6F38E41-F011-615D-CC54-1EB19AA789FD}"/>
              </a:ext>
            </a:extLst>
          </p:cNvPr>
          <p:cNvGrpSpPr/>
          <p:nvPr/>
        </p:nvGrpSpPr>
        <p:grpSpPr>
          <a:xfrm>
            <a:off x="9296129" y="3116765"/>
            <a:ext cx="2751795" cy="1368274"/>
            <a:chOff x="2818533" y="2342433"/>
            <a:chExt cx="6708267" cy="3236855"/>
          </a:xfrm>
        </p:grpSpPr>
        <p:pic>
          <p:nvPicPr>
            <p:cNvPr id="15" name="Picture 4">
              <a:extLst>
                <a:ext uri="{FF2B5EF4-FFF2-40B4-BE49-F238E27FC236}">
                  <a16:creationId xmlns:a16="http://schemas.microsoft.com/office/drawing/2014/main" id="{331BB200-DDAC-1F3B-D51B-8D9D3D623BF3}"/>
                </a:ext>
              </a:extLst>
            </p:cNvPr>
            <p:cNvPicPr>
              <a:picLocks noChangeAspect="1" noChangeArrowheads="1"/>
            </p:cNvPicPr>
            <p:nvPr/>
          </p:nvPicPr>
          <p:blipFill>
            <a:blip r:embed="rId4"/>
            <a:srcRect/>
            <a:stretch/>
          </p:blipFill>
          <p:spPr bwMode="auto">
            <a:xfrm>
              <a:off x="2818533" y="2342433"/>
              <a:ext cx="6708267" cy="323685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AED294C6-7E6C-E482-786B-1DD911F01896}"/>
                </a:ext>
              </a:extLst>
            </p:cNvPr>
            <p:cNvSpPr/>
            <p:nvPr/>
          </p:nvSpPr>
          <p:spPr>
            <a:xfrm>
              <a:off x="2833511" y="4583289"/>
              <a:ext cx="6693289" cy="95955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EC6A0A52-32E0-29A0-EBAB-D1F1F540DED6}"/>
                </a:ext>
              </a:extLst>
            </p:cNvPr>
            <p:cNvSpPr/>
            <p:nvPr/>
          </p:nvSpPr>
          <p:spPr>
            <a:xfrm>
              <a:off x="2826021" y="2356814"/>
              <a:ext cx="6693289" cy="10721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 name="Footer Placeholder 3">
            <a:extLst>
              <a:ext uri="{FF2B5EF4-FFF2-40B4-BE49-F238E27FC236}">
                <a16:creationId xmlns:a16="http://schemas.microsoft.com/office/drawing/2014/main" id="{E18976EF-AD86-1710-668B-70771C660809}"/>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3" name="Slide Number Placeholder 5">
            <a:extLst>
              <a:ext uri="{FF2B5EF4-FFF2-40B4-BE49-F238E27FC236}">
                <a16:creationId xmlns:a16="http://schemas.microsoft.com/office/drawing/2014/main" id="{63A2F5D9-0A8E-ED7D-57EA-6A2FE4C4BFC2}"/>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20</a:t>
            </a:fld>
            <a:endParaRPr lang="en-US" dirty="0"/>
          </a:p>
        </p:txBody>
      </p:sp>
      <p:pic>
        <p:nvPicPr>
          <p:cNvPr id="5" name="Image 4" descr="Une image contenant texte, capture d’écran, nombre, logiciel&#10;&#10;Description générée automatiquement">
            <a:extLst>
              <a:ext uri="{FF2B5EF4-FFF2-40B4-BE49-F238E27FC236}">
                <a16:creationId xmlns:a16="http://schemas.microsoft.com/office/drawing/2014/main" id="{24CD75AD-9068-359A-2814-60D24FB2F038}"/>
              </a:ext>
            </a:extLst>
          </p:cNvPr>
          <p:cNvPicPr>
            <a:picLocks noChangeAspect="1"/>
          </p:cNvPicPr>
          <p:nvPr/>
        </p:nvPicPr>
        <p:blipFill>
          <a:blip r:embed="rId5"/>
          <a:stretch>
            <a:fillRect/>
          </a:stretch>
        </p:blipFill>
        <p:spPr>
          <a:xfrm>
            <a:off x="9251245" y="5086451"/>
            <a:ext cx="2829991" cy="842516"/>
          </a:xfrm>
          <a:prstGeom prst="rect">
            <a:avLst/>
          </a:prstGeom>
        </p:spPr>
      </p:pic>
      <p:sp>
        <p:nvSpPr>
          <p:cNvPr id="7" name="TextBox 17">
            <a:extLst>
              <a:ext uri="{FF2B5EF4-FFF2-40B4-BE49-F238E27FC236}">
                <a16:creationId xmlns:a16="http://schemas.microsoft.com/office/drawing/2014/main" id="{EF4A00E3-3D0D-362B-7EE8-104E5394D1B0}"/>
              </a:ext>
            </a:extLst>
          </p:cNvPr>
          <p:cNvSpPr txBox="1"/>
          <p:nvPr/>
        </p:nvSpPr>
        <p:spPr>
          <a:xfrm>
            <a:off x="9519690" y="2467840"/>
            <a:ext cx="2175532"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LN4 Interlock </a:t>
            </a:r>
            <a:r>
              <a:rPr lang="fr-CH" sz="1400" i="1" dirty="0" err="1">
                <a:latin typeface="Calibri" panose="020F0502020204030204" pitchFamily="34" charset="0"/>
                <a:cs typeface="Calibri" panose="020F0502020204030204" pitchFamily="34" charset="0"/>
              </a:rPr>
              <a:t>status</a:t>
            </a:r>
            <a:r>
              <a:rPr lang="fr-CH" sz="1400" i="1" dirty="0">
                <a:latin typeface="Calibri" panose="020F0502020204030204" pitchFamily="34" charset="0"/>
                <a:cs typeface="Calibri" panose="020F0502020204030204" pitchFamily="34" charset="0"/>
              </a:rPr>
              <a:t> display</a:t>
            </a:r>
            <a:endParaRPr lang="en-CH" sz="1400" i="1" dirty="0">
              <a:latin typeface="Calibri" panose="020F0502020204030204" pitchFamily="34" charset="0"/>
              <a:cs typeface="Calibri" panose="020F0502020204030204" pitchFamily="34" charset="0"/>
            </a:endParaRPr>
          </a:p>
        </p:txBody>
      </p:sp>
      <p:sp>
        <p:nvSpPr>
          <p:cNvPr id="10" name="TextBox 17">
            <a:extLst>
              <a:ext uri="{FF2B5EF4-FFF2-40B4-BE49-F238E27FC236}">
                <a16:creationId xmlns:a16="http://schemas.microsoft.com/office/drawing/2014/main" id="{918512BF-CFC5-3009-4F76-1CE5483996D1}"/>
              </a:ext>
            </a:extLst>
          </p:cNvPr>
          <p:cNvSpPr txBox="1"/>
          <p:nvPr/>
        </p:nvSpPr>
        <p:spPr>
          <a:xfrm>
            <a:off x="9452363" y="4423006"/>
            <a:ext cx="2570960" cy="307777"/>
          </a:xfrm>
          <a:prstGeom prst="rect">
            <a:avLst/>
          </a:prstGeom>
          <a:noFill/>
        </p:spPr>
        <p:txBody>
          <a:bodyPr wrap="none" rtlCol="0">
            <a:spAutoFit/>
          </a:bodyPr>
          <a:lstStyle/>
          <a:p>
            <a:r>
              <a:rPr lang="fr-CH" sz="1400" i="1" dirty="0" err="1">
                <a:latin typeface="Calibri" panose="020F0502020204030204" pitchFamily="34" charset="0"/>
                <a:cs typeface="Calibri" panose="020F0502020204030204" pitchFamily="34" charset="0"/>
              </a:rPr>
              <a:t>Automatic</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Fault</a:t>
            </a:r>
            <a:r>
              <a:rPr lang="fr-CH" sz="1400" i="1" dirty="0">
                <a:latin typeface="Calibri" panose="020F0502020204030204" pitchFamily="34" charset="0"/>
                <a:cs typeface="Calibri" panose="020F0502020204030204" pitchFamily="34" charset="0"/>
              </a:rPr>
              <a:t> entry in </a:t>
            </a:r>
            <a:r>
              <a:rPr lang="fr-CH" sz="1400" i="1" dirty="0" err="1">
                <a:latin typeface="Calibri" panose="020F0502020204030204" pitchFamily="34" charset="0"/>
                <a:cs typeface="Calibri" panose="020F0502020204030204" pitchFamily="34" charset="0"/>
              </a:rPr>
              <a:t>logbook</a:t>
            </a:r>
            <a:endParaRPr lang="en-CH" sz="1400" i="1" dirty="0">
              <a:latin typeface="Calibri" panose="020F0502020204030204" pitchFamily="34" charset="0"/>
              <a:cs typeface="Calibri" panose="020F0502020204030204" pitchFamily="34" charset="0"/>
            </a:endParaRPr>
          </a:p>
        </p:txBody>
      </p:sp>
      <p:sp>
        <p:nvSpPr>
          <p:cNvPr id="11" name="TextBox 17">
            <a:extLst>
              <a:ext uri="{FF2B5EF4-FFF2-40B4-BE49-F238E27FC236}">
                <a16:creationId xmlns:a16="http://schemas.microsoft.com/office/drawing/2014/main" id="{CB751C88-7AAE-837C-553D-D2F876D4196E}"/>
              </a:ext>
            </a:extLst>
          </p:cNvPr>
          <p:cNvSpPr txBox="1"/>
          <p:nvPr/>
        </p:nvSpPr>
        <p:spPr>
          <a:xfrm>
            <a:off x="10225733" y="5840524"/>
            <a:ext cx="990399"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 AFT  </a:t>
            </a:r>
            <a:r>
              <a:rPr lang="fr-CH" sz="1400" i="1" dirty="0" err="1">
                <a:latin typeface="Calibri" panose="020F0502020204030204" pitchFamily="34" charset="0"/>
                <a:cs typeface="Calibri" panose="020F0502020204030204" pitchFamily="34" charset="0"/>
              </a:rPr>
              <a:t>faults</a:t>
            </a:r>
            <a:endParaRPr lang="en-CH" sz="1400" i="1" dirty="0">
              <a:latin typeface="Calibri" panose="020F0502020204030204" pitchFamily="34" charset="0"/>
              <a:cs typeface="Calibri" panose="020F0502020204030204" pitchFamily="34" charset="0"/>
            </a:endParaRPr>
          </a:p>
        </p:txBody>
      </p:sp>
      <p:pic>
        <p:nvPicPr>
          <p:cNvPr id="17" name="Image 16" descr="Une image contenant texte, Police, Rectangle, ligne&#10;&#10;Description générée automatiquement">
            <a:extLst>
              <a:ext uri="{FF2B5EF4-FFF2-40B4-BE49-F238E27FC236}">
                <a16:creationId xmlns:a16="http://schemas.microsoft.com/office/drawing/2014/main" id="{EF1511C9-9D8B-A50C-6208-B9BFDD619AC9}"/>
              </a:ext>
            </a:extLst>
          </p:cNvPr>
          <p:cNvPicPr>
            <a:picLocks noChangeAspect="1"/>
          </p:cNvPicPr>
          <p:nvPr/>
        </p:nvPicPr>
        <p:blipFill>
          <a:blip r:embed="rId6"/>
          <a:stretch>
            <a:fillRect/>
          </a:stretch>
        </p:blipFill>
        <p:spPr>
          <a:xfrm>
            <a:off x="8299831" y="3716724"/>
            <a:ext cx="857095" cy="584615"/>
          </a:xfrm>
          <a:prstGeom prst="rect">
            <a:avLst/>
          </a:prstGeom>
        </p:spPr>
      </p:pic>
    </p:spTree>
    <p:extLst>
      <p:ext uri="{BB962C8B-B14F-4D97-AF65-F5344CB8AC3E}">
        <p14:creationId xmlns:p14="http://schemas.microsoft.com/office/powerpoint/2010/main" val="35131060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72CF1-DC61-CA4B-1038-88EB84EA81E4}"/>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A92AE1B-E825-1B06-A187-BC9AC8B08B72}"/>
              </a:ext>
            </a:extLst>
          </p:cNvPr>
          <p:cNvSpPr>
            <a:spLocks noGrp="1"/>
          </p:cNvSpPr>
          <p:nvPr>
            <p:ph type="sldNum" sz="quarter" idx="12"/>
          </p:nvPr>
        </p:nvSpPr>
        <p:spPr>
          <a:xfrm>
            <a:off x="11107546" y="6356350"/>
            <a:ext cx="681254" cy="365125"/>
          </a:xfrm>
        </p:spPr>
        <p:txBody>
          <a:bodyPr vert="horz" lIns="0" tIns="0" rIns="0" bIns="0" rtlCol="0" anchor="ctr">
            <a:normAutofit/>
          </a:bodyPr>
          <a:lstStyle/>
          <a:p>
            <a:pPr>
              <a:spcAft>
                <a:spcPts val="600"/>
              </a:spcAft>
            </a:pPr>
            <a:fld id="{36B5EA5A-BC32-A742-B11B-8E7414D5B535}" type="slidenum">
              <a:rPr lang="en-US" smtClean="0"/>
              <a:pPr>
                <a:spcAft>
                  <a:spcPts val="600"/>
                </a:spcAft>
              </a:pPr>
              <a:t>21</a:t>
            </a:fld>
            <a:endParaRPr lang="en-US"/>
          </a:p>
        </p:txBody>
      </p:sp>
      <p:sp>
        <p:nvSpPr>
          <p:cNvPr id="78" name="Google Shape;241;p19">
            <a:extLst>
              <a:ext uri="{FF2B5EF4-FFF2-40B4-BE49-F238E27FC236}">
                <a16:creationId xmlns:a16="http://schemas.microsoft.com/office/drawing/2014/main" id="{D8FF6AF1-ADA7-31CE-712D-857F580A6695}"/>
              </a:ext>
            </a:extLst>
          </p:cNvPr>
          <p:cNvSpPr txBox="1">
            <a:spLocks/>
          </p:cNvSpPr>
          <p:nvPr/>
        </p:nvSpPr>
        <p:spPr>
          <a:xfrm>
            <a:off x="8634900" y="3165029"/>
            <a:ext cx="8520600" cy="19758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endParaRPr lang="en-GB" dirty="0"/>
          </a:p>
        </p:txBody>
      </p:sp>
      <p:sp>
        <p:nvSpPr>
          <p:cNvPr id="8" name="Title 2">
            <a:extLst>
              <a:ext uri="{FF2B5EF4-FFF2-40B4-BE49-F238E27FC236}">
                <a16:creationId xmlns:a16="http://schemas.microsoft.com/office/drawing/2014/main" id="{266EBB57-F5FF-7C79-33B7-3C8F3146B880}"/>
              </a:ext>
            </a:extLst>
          </p:cNvPr>
          <p:cNvSpPr txBox="1">
            <a:spLocks/>
          </p:cNvSpPr>
          <p:nvPr/>
        </p:nvSpPr>
        <p:spPr>
          <a:xfrm>
            <a:off x="407985" y="1181987"/>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endParaRPr lang="en-US" sz="3200" dirty="0"/>
          </a:p>
        </p:txBody>
      </p:sp>
      <p:sp>
        <p:nvSpPr>
          <p:cNvPr id="9" name="Title 2">
            <a:extLst>
              <a:ext uri="{FF2B5EF4-FFF2-40B4-BE49-F238E27FC236}">
                <a16:creationId xmlns:a16="http://schemas.microsoft.com/office/drawing/2014/main" id="{9DF3D310-206D-0CE0-3547-EC21F5AADA0D}"/>
              </a:ext>
            </a:extLst>
          </p:cNvPr>
          <p:cNvSpPr txBox="1">
            <a:spLocks/>
          </p:cNvSpPr>
          <p:nvPr/>
        </p:nvSpPr>
        <p:spPr>
          <a:xfrm>
            <a:off x="407988" y="373593"/>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What is the next priority ? </a:t>
            </a:r>
          </a:p>
        </p:txBody>
      </p:sp>
      <p:sp>
        <p:nvSpPr>
          <p:cNvPr id="12" name="TextBox 1">
            <a:extLst>
              <a:ext uri="{FF2B5EF4-FFF2-40B4-BE49-F238E27FC236}">
                <a16:creationId xmlns:a16="http://schemas.microsoft.com/office/drawing/2014/main" id="{CDA35790-1289-E405-7B79-DA3C8BECA43B}"/>
              </a:ext>
            </a:extLst>
          </p:cNvPr>
          <p:cNvSpPr txBox="1"/>
          <p:nvPr/>
        </p:nvSpPr>
        <p:spPr>
          <a:xfrm>
            <a:off x="36035" y="1209600"/>
            <a:ext cx="11219569" cy="5740033"/>
          </a:xfrm>
          <a:prstGeom prst="rect">
            <a:avLst/>
          </a:prstGeom>
          <a:noFill/>
        </p:spPr>
        <p:txBody>
          <a:bodyPr wrap="square" lIns="0" tIns="0" rIns="0" bIns="0" rtlCol="0">
            <a:spAutoFit/>
          </a:bodyPr>
          <a:lstStyle/>
          <a:p>
            <a:pPr marL="800100" lvl="1" indent="-342900">
              <a:spcAft>
                <a:spcPts val="600"/>
              </a:spcAft>
              <a:buFont typeface="Arial" panose="020B0604020202020204" pitchFamily="34" charset="0"/>
              <a:buChar char="•"/>
            </a:pPr>
            <a:r>
              <a:rPr lang="en-GB" sz="1600" dirty="0">
                <a:solidFill>
                  <a:schemeClr val="tx2"/>
                </a:solidFill>
              </a:rPr>
              <a:t>One important and recurrent point is the </a:t>
            </a:r>
            <a:r>
              <a:rPr lang="en-GB" sz="1600" b="1" dirty="0">
                <a:solidFill>
                  <a:schemeClr val="tx2"/>
                </a:solidFill>
              </a:rPr>
              <a:t>Dynamic Beam Scheduling</a:t>
            </a:r>
            <a:r>
              <a:rPr lang="en-GB" sz="1600" dirty="0">
                <a:solidFill>
                  <a:schemeClr val="tx2"/>
                </a:solidFill>
              </a:rPr>
              <a:t>. </a:t>
            </a:r>
          </a:p>
          <a:p>
            <a:pPr marL="1257300" lvl="2" indent="-342900">
              <a:spcAft>
                <a:spcPts val="600"/>
              </a:spcAft>
              <a:buFont typeface="Arial" panose="020B0604020202020204" pitchFamily="34" charset="0"/>
              <a:buChar char="•"/>
            </a:pPr>
            <a:r>
              <a:rPr lang="fr-CH" sz="1600" dirty="0">
                <a:solidFill>
                  <a:schemeClr val="tx2"/>
                </a:solidFill>
              </a:rPr>
              <a:t>Automatically and dynamically schedule beams</a:t>
            </a:r>
            <a:endParaRPr lang="en-GB" sz="1600" dirty="0">
              <a:solidFill>
                <a:schemeClr val="tx2"/>
              </a:solidFill>
            </a:endParaRPr>
          </a:p>
          <a:p>
            <a:pPr lvl="1">
              <a:spcAft>
                <a:spcPts val="600"/>
              </a:spcAft>
            </a:pPr>
            <a:r>
              <a:rPr lang="en-GB" sz="1600" dirty="0">
                <a:solidFill>
                  <a:schemeClr val="tx2"/>
                </a:solidFill>
              </a:rPr>
              <a:t>Today, the manual edition task is highly </a:t>
            </a:r>
            <a:r>
              <a:rPr lang="en-GB" sz="1600" b="1" dirty="0">
                <a:solidFill>
                  <a:schemeClr val="tx2"/>
                </a:solidFill>
              </a:rPr>
              <a:t>time-consuming</a:t>
            </a:r>
            <a:r>
              <a:rPr lang="en-GB" sz="1600" dirty="0">
                <a:solidFill>
                  <a:schemeClr val="tx2"/>
                </a:solidFill>
              </a:rPr>
              <a:t>, requiring significant effort to program the sequence.</a:t>
            </a: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a:p>
            <a:pPr lvl="1">
              <a:spcAft>
                <a:spcPts val="600"/>
              </a:spcAft>
            </a:pPr>
            <a:r>
              <a:rPr lang="en-GB" sz="1600" dirty="0">
                <a:solidFill>
                  <a:schemeClr val="tx2"/>
                </a:solidFill>
              </a:rPr>
              <a:t>In 2024, we modified the super cycle composition </a:t>
            </a:r>
            <a:r>
              <a:rPr lang="en-GB" sz="1600" b="1" dirty="0">
                <a:solidFill>
                  <a:schemeClr val="tx2"/>
                </a:solidFill>
              </a:rPr>
              <a:t>16700</a:t>
            </a:r>
            <a:r>
              <a:rPr lang="en-GB" sz="1600" dirty="0">
                <a:solidFill>
                  <a:schemeClr val="tx2"/>
                </a:solidFill>
              </a:rPr>
              <a:t> times.</a:t>
            </a:r>
          </a:p>
          <a:p>
            <a:pPr lvl="1">
              <a:spcAft>
                <a:spcPts val="600"/>
              </a:spcAft>
            </a:pPr>
            <a:r>
              <a:rPr lang="en-GB" sz="1600" dirty="0">
                <a:solidFill>
                  <a:schemeClr val="tx2"/>
                </a:solidFill>
              </a:rPr>
              <a:t>Involve AD team in the discussion in case of issues with AD beam.   </a:t>
            </a:r>
          </a:p>
          <a:p>
            <a:pPr lvl="1">
              <a:spcAft>
                <a:spcPts val="600"/>
              </a:spcAft>
            </a:pPr>
            <a:endParaRPr lang="en-GB" sz="1600" dirty="0">
              <a:solidFill>
                <a:schemeClr val="tx2"/>
              </a:solidFill>
            </a:endParaRPr>
          </a:p>
          <a:p>
            <a:pPr lvl="1">
              <a:spcAft>
                <a:spcPts val="600"/>
              </a:spcAft>
            </a:pPr>
            <a:endParaRPr lang="en-GB" sz="1600" dirty="0">
              <a:solidFill>
                <a:schemeClr val="tx2"/>
              </a:solidFill>
            </a:endParaRPr>
          </a:p>
        </p:txBody>
      </p:sp>
      <p:pic>
        <p:nvPicPr>
          <p:cNvPr id="2" name="Image 1">
            <a:extLst>
              <a:ext uri="{FF2B5EF4-FFF2-40B4-BE49-F238E27FC236}">
                <a16:creationId xmlns:a16="http://schemas.microsoft.com/office/drawing/2014/main" id="{CFA4D827-20A7-A97A-82A7-A16191CDC6F8}"/>
              </a:ext>
            </a:extLst>
          </p:cNvPr>
          <p:cNvPicPr>
            <a:picLocks noChangeAspect="1"/>
          </p:cNvPicPr>
          <p:nvPr/>
        </p:nvPicPr>
        <p:blipFill>
          <a:blip r:embed="rId3"/>
          <a:srcRect/>
          <a:stretch/>
        </p:blipFill>
        <p:spPr>
          <a:xfrm>
            <a:off x="1113264" y="2254947"/>
            <a:ext cx="9463858" cy="3016507"/>
          </a:xfrm>
          <a:prstGeom prst="rect">
            <a:avLst/>
          </a:prstGeom>
        </p:spPr>
      </p:pic>
      <p:sp>
        <p:nvSpPr>
          <p:cNvPr id="3" name="TextBox 17">
            <a:extLst>
              <a:ext uri="{FF2B5EF4-FFF2-40B4-BE49-F238E27FC236}">
                <a16:creationId xmlns:a16="http://schemas.microsoft.com/office/drawing/2014/main" id="{F1AF0CE3-B958-0FDE-FDDC-1FB042098F65}"/>
              </a:ext>
            </a:extLst>
          </p:cNvPr>
          <p:cNvSpPr txBox="1"/>
          <p:nvPr/>
        </p:nvSpPr>
        <p:spPr>
          <a:xfrm>
            <a:off x="4393207" y="5213004"/>
            <a:ext cx="3012363" cy="307777"/>
          </a:xfrm>
          <a:prstGeom prst="rect">
            <a:avLst/>
          </a:prstGeom>
          <a:noFill/>
        </p:spPr>
        <p:txBody>
          <a:bodyPr wrap="none" rtlCol="0">
            <a:spAutoFit/>
          </a:bodyPr>
          <a:lstStyle/>
          <a:p>
            <a:r>
              <a:rPr lang="fr-CH" sz="1400" i="1" dirty="0"/>
              <a:t>Daily Super Cycle Changes in 2024</a:t>
            </a:r>
            <a:endParaRPr lang="en-CH" sz="1400" i="1" dirty="0">
              <a:latin typeface="Calibri" panose="020F0502020204030204" pitchFamily="34" charset="0"/>
              <a:cs typeface="Calibri" panose="020F0502020204030204" pitchFamily="34" charset="0"/>
            </a:endParaRPr>
          </a:p>
        </p:txBody>
      </p:sp>
      <p:sp>
        <p:nvSpPr>
          <p:cNvPr id="10" name="Footer Placeholder 3">
            <a:extLst>
              <a:ext uri="{FF2B5EF4-FFF2-40B4-BE49-F238E27FC236}">
                <a16:creationId xmlns:a16="http://schemas.microsoft.com/office/drawing/2014/main" id="{97632DBC-A8F5-140C-82FE-9341E5F9FD1B}"/>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11" name="Slide Number Placeholder 5">
            <a:extLst>
              <a:ext uri="{FF2B5EF4-FFF2-40B4-BE49-F238E27FC236}">
                <a16:creationId xmlns:a16="http://schemas.microsoft.com/office/drawing/2014/main" id="{190C3B9C-0255-2698-870F-16C3413F33E9}"/>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21</a:t>
            </a:fld>
            <a:endParaRPr lang="en-US" dirty="0"/>
          </a:p>
        </p:txBody>
      </p:sp>
      <p:graphicFrame>
        <p:nvGraphicFramePr>
          <p:cNvPr id="4" name="Tableau 3">
            <a:extLst>
              <a:ext uri="{FF2B5EF4-FFF2-40B4-BE49-F238E27FC236}">
                <a16:creationId xmlns:a16="http://schemas.microsoft.com/office/drawing/2014/main" id="{B3FC85BE-F7C2-9548-DDC7-774A65A85C9C}"/>
              </a:ext>
            </a:extLst>
          </p:cNvPr>
          <p:cNvGraphicFramePr>
            <a:graphicFrameLocks noGrp="1"/>
          </p:cNvGraphicFramePr>
          <p:nvPr>
            <p:extLst>
              <p:ext uri="{D42A27DB-BD31-4B8C-83A1-F6EECF244321}">
                <p14:modId xmlns:p14="http://schemas.microsoft.com/office/powerpoint/2010/main" val="1479011262"/>
              </p:ext>
            </p:extLst>
          </p:nvPr>
        </p:nvGraphicFramePr>
        <p:xfrm>
          <a:off x="7124852" y="5628241"/>
          <a:ext cx="4888840" cy="1097280"/>
        </p:xfrm>
        <a:graphic>
          <a:graphicData uri="http://schemas.openxmlformats.org/drawingml/2006/table">
            <a:tbl>
              <a:tblPr firstRow="1" bandRow="1">
                <a:tableStyleId>{8EC20E35-A176-4012-BC5E-935CFFF8708E}</a:tableStyleId>
              </a:tblPr>
              <a:tblGrid>
                <a:gridCol w="1222210">
                  <a:extLst>
                    <a:ext uri="{9D8B030D-6E8A-4147-A177-3AD203B41FA5}">
                      <a16:colId xmlns:a16="http://schemas.microsoft.com/office/drawing/2014/main" val="4055273528"/>
                    </a:ext>
                  </a:extLst>
                </a:gridCol>
                <a:gridCol w="1222210">
                  <a:extLst>
                    <a:ext uri="{9D8B030D-6E8A-4147-A177-3AD203B41FA5}">
                      <a16:colId xmlns:a16="http://schemas.microsoft.com/office/drawing/2014/main" val="2784201028"/>
                    </a:ext>
                  </a:extLst>
                </a:gridCol>
                <a:gridCol w="1222210">
                  <a:extLst>
                    <a:ext uri="{9D8B030D-6E8A-4147-A177-3AD203B41FA5}">
                      <a16:colId xmlns:a16="http://schemas.microsoft.com/office/drawing/2014/main" val="1809565664"/>
                    </a:ext>
                  </a:extLst>
                </a:gridCol>
                <a:gridCol w="1222210">
                  <a:extLst>
                    <a:ext uri="{9D8B030D-6E8A-4147-A177-3AD203B41FA5}">
                      <a16:colId xmlns:a16="http://schemas.microsoft.com/office/drawing/2014/main" val="1325652129"/>
                    </a:ext>
                  </a:extLst>
                </a:gridCol>
              </a:tblGrid>
              <a:tr h="363232">
                <a:tc>
                  <a:txBody>
                    <a:bodyPr/>
                    <a:lstStyle/>
                    <a:p>
                      <a:endParaRPr lang="fr-FR" dirty="0"/>
                    </a:p>
                  </a:txBody>
                  <a:tcPr/>
                </a:tc>
                <a:tc>
                  <a:txBody>
                    <a:bodyPr/>
                    <a:lstStyle/>
                    <a:p>
                      <a:r>
                        <a:rPr lang="fr-FR" dirty="0"/>
                        <a:t>2021</a:t>
                      </a:r>
                    </a:p>
                  </a:txBody>
                  <a:tcPr/>
                </a:tc>
                <a:tc>
                  <a:txBody>
                    <a:bodyPr/>
                    <a:lstStyle/>
                    <a:p>
                      <a:r>
                        <a:rPr lang="fr-FR" dirty="0"/>
                        <a:t>2022</a:t>
                      </a:r>
                    </a:p>
                  </a:txBody>
                  <a:tcPr/>
                </a:tc>
                <a:tc>
                  <a:txBody>
                    <a:bodyPr/>
                    <a:lstStyle/>
                    <a:p>
                      <a:r>
                        <a:rPr lang="fr-FR" dirty="0"/>
                        <a:t>2024</a:t>
                      </a:r>
                    </a:p>
                  </a:txBody>
                  <a:tcPr/>
                </a:tc>
                <a:extLst>
                  <a:ext uri="{0D108BD9-81ED-4DB2-BD59-A6C34878D82A}">
                    <a16:rowId xmlns:a16="http://schemas.microsoft.com/office/drawing/2014/main" val="4097578606"/>
                  </a:ext>
                </a:extLst>
              </a:tr>
              <a:tr h="363232">
                <a:tc>
                  <a:txBody>
                    <a:bodyPr/>
                    <a:lstStyle/>
                    <a:p>
                      <a:r>
                        <a:rPr lang="fr-FR" dirty="0" err="1"/>
                        <a:t>Average</a:t>
                      </a:r>
                      <a:endParaRPr lang="fr-FR" dirty="0"/>
                    </a:p>
                  </a:txBody>
                  <a:tcPr/>
                </a:tc>
                <a:tc>
                  <a:txBody>
                    <a:bodyPr/>
                    <a:lstStyle/>
                    <a:p>
                      <a:r>
                        <a:rPr lang="fr-FR" dirty="0"/>
                        <a:t>42</a:t>
                      </a:r>
                    </a:p>
                  </a:txBody>
                  <a:tcPr/>
                </a:tc>
                <a:tc>
                  <a:txBody>
                    <a:bodyPr/>
                    <a:lstStyle/>
                    <a:p>
                      <a:r>
                        <a:rPr lang="fr-FR" dirty="0"/>
                        <a:t>51</a:t>
                      </a:r>
                    </a:p>
                  </a:txBody>
                  <a:tcPr/>
                </a:tc>
                <a:tc>
                  <a:txBody>
                    <a:bodyPr/>
                    <a:lstStyle/>
                    <a:p>
                      <a:r>
                        <a:rPr lang="fr-FR" dirty="0"/>
                        <a:t>58</a:t>
                      </a:r>
                    </a:p>
                  </a:txBody>
                  <a:tcPr/>
                </a:tc>
                <a:extLst>
                  <a:ext uri="{0D108BD9-81ED-4DB2-BD59-A6C34878D82A}">
                    <a16:rowId xmlns:a16="http://schemas.microsoft.com/office/drawing/2014/main" val="3558951491"/>
                  </a:ext>
                </a:extLst>
              </a:tr>
              <a:tr h="363232">
                <a:tc>
                  <a:txBody>
                    <a:bodyPr/>
                    <a:lstStyle/>
                    <a:p>
                      <a:r>
                        <a:rPr lang="fr-FR" dirty="0"/>
                        <a:t>Maximum </a:t>
                      </a:r>
                    </a:p>
                  </a:txBody>
                  <a:tcPr/>
                </a:tc>
                <a:tc>
                  <a:txBody>
                    <a:bodyPr/>
                    <a:lstStyle/>
                    <a:p>
                      <a:r>
                        <a:rPr lang="fr-FR" dirty="0"/>
                        <a:t>102</a:t>
                      </a:r>
                    </a:p>
                  </a:txBody>
                  <a:tcPr/>
                </a:tc>
                <a:tc>
                  <a:txBody>
                    <a:bodyPr/>
                    <a:lstStyle/>
                    <a:p>
                      <a:r>
                        <a:rPr lang="fr-FR" dirty="0"/>
                        <a:t>108</a:t>
                      </a:r>
                    </a:p>
                  </a:txBody>
                  <a:tcPr/>
                </a:tc>
                <a:tc>
                  <a:txBody>
                    <a:bodyPr/>
                    <a:lstStyle/>
                    <a:p>
                      <a:r>
                        <a:rPr lang="fr-FR" dirty="0"/>
                        <a:t>123</a:t>
                      </a:r>
                    </a:p>
                  </a:txBody>
                  <a:tcPr/>
                </a:tc>
                <a:extLst>
                  <a:ext uri="{0D108BD9-81ED-4DB2-BD59-A6C34878D82A}">
                    <a16:rowId xmlns:a16="http://schemas.microsoft.com/office/drawing/2014/main" val="1325416918"/>
                  </a:ext>
                </a:extLst>
              </a:tr>
            </a:tbl>
          </a:graphicData>
        </a:graphic>
      </p:graphicFrame>
      <p:sp>
        <p:nvSpPr>
          <p:cNvPr id="13" name="TextBox 17">
            <a:extLst>
              <a:ext uri="{FF2B5EF4-FFF2-40B4-BE49-F238E27FC236}">
                <a16:creationId xmlns:a16="http://schemas.microsoft.com/office/drawing/2014/main" id="{AEFE65A3-51FB-F576-8CD7-1928B1B6CCB1}"/>
              </a:ext>
            </a:extLst>
          </p:cNvPr>
          <p:cNvSpPr txBox="1"/>
          <p:nvPr/>
        </p:nvSpPr>
        <p:spPr>
          <a:xfrm>
            <a:off x="10977333" y="5368236"/>
            <a:ext cx="902811" cy="307777"/>
          </a:xfrm>
          <a:prstGeom prst="rect">
            <a:avLst/>
          </a:prstGeom>
          <a:noFill/>
        </p:spPr>
        <p:txBody>
          <a:bodyPr wrap="none" rtlCol="0">
            <a:spAutoFit/>
          </a:bodyPr>
          <a:lstStyle/>
          <a:p>
            <a:r>
              <a:rPr lang="fr-CH" sz="1400" i="1" dirty="0" err="1"/>
              <a:t>Statistics</a:t>
            </a:r>
            <a:endParaRPr lang="en-CH" sz="14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361168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59AC2-6040-5EDE-C97D-1FDCE3721E9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E9CDC7A-523D-37E0-E534-C892C74E9E81}"/>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en-GB" dirty="0"/>
              <a:t>Conclusions / Summary</a:t>
            </a:r>
            <a:endParaRPr lang="en-US" b="1" kern="1200" dirty="0">
              <a:latin typeface="+mj-lt"/>
              <a:ea typeface="+mj-ea"/>
              <a:cs typeface="+mj-cs"/>
            </a:endParaRPr>
          </a:p>
        </p:txBody>
      </p:sp>
      <p:sp>
        <p:nvSpPr>
          <p:cNvPr id="78" name="Google Shape;241;p19">
            <a:extLst>
              <a:ext uri="{FF2B5EF4-FFF2-40B4-BE49-F238E27FC236}">
                <a16:creationId xmlns:a16="http://schemas.microsoft.com/office/drawing/2014/main" id="{D2721708-D721-048A-3E9E-7119EAFD5DE2}"/>
              </a:ext>
            </a:extLst>
          </p:cNvPr>
          <p:cNvSpPr txBox="1">
            <a:spLocks/>
          </p:cNvSpPr>
          <p:nvPr/>
        </p:nvSpPr>
        <p:spPr>
          <a:xfrm>
            <a:off x="8634900" y="3165029"/>
            <a:ext cx="8520600" cy="19758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endParaRPr lang="en-GB" dirty="0"/>
          </a:p>
        </p:txBody>
      </p:sp>
      <p:sp>
        <p:nvSpPr>
          <p:cNvPr id="4" name="Content Placeholder 1">
            <a:extLst>
              <a:ext uri="{FF2B5EF4-FFF2-40B4-BE49-F238E27FC236}">
                <a16:creationId xmlns:a16="http://schemas.microsoft.com/office/drawing/2014/main" id="{669E76C5-0EE7-A4F4-BF47-023FD4FB0B54}"/>
              </a:ext>
            </a:extLst>
          </p:cNvPr>
          <p:cNvSpPr>
            <a:spLocks noGrp="1"/>
          </p:cNvSpPr>
          <p:nvPr>
            <p:ph idx="1"/>
          </p:nvPr>
        </p:nvSpPr>
        <p:spPr>
          <a:xfrm>
            <a:off x="407987" y="913506"/>
            <a:ext cx="11874324" cy="5069605"/>
          </a:xfrm>
        </p:spPr>
        <p:txBody>
          <a:bodyPr/>
          <a:lstStyle/>
          <a:p>
            <a:pPr>
              <a:spcBef>
                <a:spcPts val="600"/>
              </a:spcBef>
            </a:pPr>
            <a:endParaRPr lang="en-GB" sz="2000" dirty="0"/>
          </a:p>
          <a:p>
            <a:pPr marL="419100" indent="-285750">
              <a:spcAft>
                <a:spcPts val="600"/>
              </a:spcAft>
              <a:buFont typeface="Arial" panose="020B0604020202020204" pitchFamily="34" charset="0"/>
              <a:buChar char="•"/>
            </a:pPr>
            <a:r>
              <a:rPr lang="en-GB" sz="1800" dirty="0">
                <a:solidFill>
                  <a:schemeClr val="tx2"/>
                </a:solidFill>
              </a:rPr>
              <a:t>Improve knowledge transfer, how the optimizer work and how to react in case of issue and document it !</a:t>
            </a:r>
          </a:p>
          <a:p>
            <a:pPr marL="742950" lvl="1" indent="-285750">
              <a:spcAft>
                <a:spcPts val="600"/>
              </a:spcAft>
              <a:buFont typeface="Arial" panose="020B0604020202020204" pitchFamily="34" charset="0"/>
              <a:buChar char="•"/>
            </a:pPr>
            <a:r>
              <a:rPr lang="en-GB" sz="1400" dirty="0">
                <a:solidFill>
                  <a:schemeClr val="tx2"/>
                </a:solidFill>
              </a:rPr>
              <a:t>Automation is not about replacing human operators but enhancing their ability to focus on higher-value tasks.</a:t>
            </a:r>
          </a:p>
          <a:p>
            <a:pPr marL="742950" lvl="1" indent="-285750">
              <a:spcAft>
                <a:spcPts val="600"/>
              </a:spcAft>
              <a:buFont typeface="Arial" panose="020B0604020202020204" pitchFamily="34" charset="0"/>
              <a:buChar char="•"/>
            </a:pPr>
            <a:r>
              <a:rPr lang="en-GB" sz="1400" dirty="0">
                <a:solidFill>
                  <a:schemeClr val="tx2"/>
                </a:solidFill>
              </a:rPr>
              <a:t>When automation fails, keep the possibility to take alternative action manually. (keep control)</a:t>
            </a:r>
            <a:endParaRPr lang="en-GB" sz="1500" dirty="0">
              <a:solidFill>
                <a:schemeClr val="tx2"/>
              </a:solidFill>
            </a:endParaRPr>
          </a:p>
          <a:p>
            <a:pPr marL="419100" indent="-285750">
              <a:spcAft>
                <a:spcPts val="600"/>
              </a:spcAft>
              <a:buFont typeface="Arial" panose="020B0604020202020204" pitchFamily="34" charset="0"/>
              <a:buChar char="•"/>
            </a:pPr>
            <a:r>
              <a:rPr lang="en-GB" sz="1800" dirty="0">
                <a:solidFill>
                  <a:schemeClr val="tx2"/>
                </a:solidFill>
              </a:rPr>
              <a:t>Monitoring optimizer, autopilot, automation in general is very important !</a:t>
            </a:r>
          </a:p>
          <a:p>
            <a:pPr marL="742950" lvl="1" indent="-285750">
              <a:spcAft>
                <a:spcPts val="600"/>
              </a:spcAft>
              <a:buFont typeface="Arial" panose="020B0604020202020204" pitchFamily="34" charset="0"/>
              <a:buChar char="•"/>
            </a:pPr>
            <a:r>
              <a:rPr lang="en-GB" sz="1500" dirty="0">
                <a:solidFill>
                  <a:schemeClr val="tx2"/>
                </a:solidFill>
              </a:rPr>
              <a:t>Let’s improve the monitoring in all machines. </a:t>
            </a:r>
          </a:p>
          <a:p>
            <a:pPr marL="742950" lvl="1" indent="-285750">
              <a:spcAft>
                <a:spcPts val="600"/>
              </a:spcAft>
              <a:buFont typeface="Arial" panose="020B0604020202020204" pitchFamily="34" charset="0"/>
              <a:buChar char="•"/>
            </a:pPr>
            <a:r>
              <a:rPr lang="en-GB" sz="1500" dirty="0">
                <a:solidFill>
                  <a:schemeClr val="tx2"/>
                </a:solidFill>
              </a:rPr>
              <a:t>Transparent structure for the organisation of optimisers across machines, to reinforce synergies.</a:t>
            </a:r>
          </a:p>
          <a:p>
            <a:pPr marL="419100" indent="-285750">
              <a:spcAft>
                <a:spcPts val="600"/>
              </a:spcAft>
              <a:buFont typeface="Arial" panose="020B0604020202020204" pitchFamily="34" charset="0"/>
              <a:buChar char="•"/>
            </a:pPr>
            <a:r>
              <a:rPr lang="en-GB" sz="1800" dirty="0">
                <a:solidFill>
                  <a:schemeClr val="tx2"/>
                </a:solidFill>
              </a:rPr>
              <a:t>Next subject where we would like to see automation is the beam scheduling</a:t>
            </a:r>
            <a:r>
              <a:rPr lang="en-GB" sz="1600" dirty="0">
                <a:solidFill>
                  <a:schemeClr val="tx2"/>
                </a:solidFill>
              </a:rPr>
              <a:t>.</a:t>
            </a:r>
          </a:p>
          <a:p>
            <a:pPr marL="636588" lvl="1" indent="-179388">
              <a:spcAft>
                <a:spcPts val="600"/>
              </a:spcAft>
              <a:buFont typeface="Arial" panose="020B0604020202020204" pitchFamily="34" charset="0"/>
              <a:buChar char="•"/>
            </a:pPr>
            <a:r>
              <a:rPr lang="en-GB" sz="1600" dirty="0">
                <a:solidFill>
                  <a:schemeClr val="tx2"/>
                </a:solidFill>
              </a:rPr>
              <a:t>Common problem in several machines.</a:t>
            </a:r>
          </a:p>
          <a:p>
            <a:pPr marL="636588" lvl="1" indent="-179388">
              <a:spcAft>
                <a:spcPts val="600"/>
              </a:spcAft>
              <a:buFont typeface="Arial" panose="020B0604020202020204" pitchFamily="34" charset="0"/>
              <a:buChar char="•"/>
            </a:pPr>
            <a:r>
              <a:rPr lang="en-GB" sz="1600" dirty="0">
                <a:solidFill>
                  <a:schemeClr val="tx2"/>
                </a:solidFill>
              </a:rPr>
              <a:t>LHC filling with an Orchestrator.</a:t>
            </a:r>
          </a:p>
          <a:p>
            <a:pPr marL="636588" lvl="1" indent="-179388">
              <a:spcAft>
                <a:spcPts val="600"/>
              </a:spcAft>
              <a:buFont typeface="Arial" panose="020B0604020202020204" pitchFamily="34" charset="0"/>
              <a:buChar char="•"/>
            </a:pPr>
            <a:endParaRPr lang="en-GB" sz="1600" dirty="0">
              <a:solidFill>
                <a:schemeClr val="tx2"/>
              </a:solidFill>
            </a:endParaRPr>
          </a:p>
          <a:p>
            <a:pPr marL="312738" indent="-179388">
              <a:spcAft>
                <a:spcPts val="600"/>
              </a:spcAft>
              <a:buFont typeface="Arial" panose="020B0604020202020204" pitchFamily="34" charset="0"/>
              <a:buChar char="•"/>
            </a:pPr>
            <a:endParaRPr lang="en-GB" sz="1900" dirty="0">
              <a:solidFill>
                <a:schemeClr val="tx2"/>
              </a:solidFill>
            </a:endParaRPr>
          </a:p>
        </p:txBody>
      </p:sp>
      <p:sp>
        <p:nvSpPr>
          <p:cNvPr id="5" name="Footer Placeholder 3">
            <a:extLst>
              <a:ext uri="{FF2B5EF4-FFF2-40B4-BE49-F238E27FC236}">
                <a16:creationId xmlns:a16="http://schemas.microsoft.com/office/drawing/2014/main" id="{FD227C4A-4613-60D8-6F34-8C5D3BC663DA}"/>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7" name="Slide Number Placeholder 5">
            <a:extLst>
              <a:ext uri="{FF2B5EF4-FFF2-40B4-BE49-F238E27FC236}">
                <a16:creationId xmlns:a16="http://schemas.microsoft.com/office/drawing/2014/main" id="{BD452EC7-A0DC-49E1-A4AD-566DD39223D0}"/>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22</a:t>
            </a:fld>
            <a:endParaRPr lang="en-US" dirty="0"/>
          </a:p>
        </p:txBody>
      </p:sp>
    </p:spTree>
    <p:extLst>
      <p:ext uri="{BB962C8B-B14F-4D97-AF65-F5344CB8AC3E}">
        <p14:creationId xmlns:p14="http://schemas.microsoft.com/office/powerpoint/2010/main" val="207488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DCC88F-C825-85B9-2F8A-DC853429D77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DD0F863-F813-0195-D416-7635879AA55B}"/>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fr-CH" dirty="0"/>
              <a:t>50 Hz compensation in SPS</a:t>
            </a:r>
            <a:br>
              <a:rPr lang="en-US" sz="2800" dirty="0"/>
            </a:br>
            <a:r>
              <a:rPr lang="en-US" sz="2800" dirty="0"/>
              <a:t>                </a:t>
            </a:r>
            <a:endParaRPr lang="en-US" sz="2800" b="1" kern="1200" dirty="0">
              <a:latin typeface="+mj-lt"/>
              <a:ea typeface="+mj-ea"/>
              <a:cs typeface="+mj-cs"/>
            </a:endParaRPr>
          </a:p>
        </p:txBody>
      </p:sp>
      <p:sp>
        <p:nvSpPr>
          <p:cNvPr id="5" name="Footer Placeholder 4">
            <a:extLst>
              <a:ext uri="{FF2B5EF4-FFF2-40B4-BE49-F238E27FC236}">
                <a16:creationId xmlns:a16="http://schemas.microsoft.com/office/drawing/2014/main" id="{92808AF0-4CC1-BF35-3A96-16F5E00C9020}"/>
              </a:ext>
            </a:extLst>
          </p:cNvPr>
          <p:cNvSpPr>
            <a:spLocks noGrp="1"/>
          </p:cNvSpPr>
          <p:nvPr>
            <p:ph type="ftr" sz="quarter" idx="11"/>
          </p:nvPr>
        </p:nvSpPr>
        <p:spPr>
          <a:xfrm>
            <a:off x="4259262" y="6356350"/>
            <a:ext cx="6572221" cy="365125"/>
          </a:xfrm>
        </p:spPr>
        <p:txBody>
          <a:bodyPr vert="horz" lIns="91440" tIns="45720" rIns="91440" bIns="45720" rtlCol="0" anchor="ctr">
            <a:normAutofit lnSpcReduction="10000"/>
          </a:bodyPr>
          <a:lstStyle/>
          <a:p>
            <a:pPr>
              <a:spcAft>
                <a:spcPts val="600"/>
              </a:spcAft>
            </a:pPr>
            <a:r>
              <a:rPr lang="en-US" kern="1200">
                <a:latin typeface="+mn-lt"/>
                <a:ea typeface="+mn-ea"/>
                <a:cs typeface="+mn-cs"/>
              </a:rPr>
              <a:t>G.P. Di Giovanni</a:t>
            </a:r>
          </a:p>
        </p:txBody>
      </p:sp>
      <p:sp>
        <p:nvSpPr>
          <p:cNvPr id="2" name="TextBox 1">
            <a:extLst>
              <a:ext uri="{FF2B5EF4-FFF2-40B4-BE49-F238E27FC236}">
                <a16:creationId xmlns:a16="http://schemas.microsoft.com/office/drawing/2014/main" id="{D3A4FBD1-F84D-C264-942A-968CCD3A68F1}"/>
              </a:ext>
            </a:extLst>
          </p:cNvPr>
          <p:cNvSpPr txBox="1"/>
          <p:nvPr/>
        </p:nvSpPr>
        <p:spPr>
          <a:xfrm>
            <a:off x="407986" y="1209599"/>
            <a:ext cx="10423497" cy="1384995"/>
          </a:xfrm>
          <a:prstGeom prst="rect">
            <a:avLst/>
          </a:prstGeom>
          <a:noFill/>
        </p:spPr>
        <p:txBody>
          <a:bodyPr wrap="square" lIns="0" tIns="0" rIns="0" bIns="0" rtlCol="0">
            <a:spAutoFit/>
          </a:bodyPr>
          <a:lstStyle/>
          <a:p>
            <a:pPr>
              <a:spcAft>
                <a:spcPts val="600"/>
              </a:spcAft>
            </a:pPr>
            <a:r>
              <a:rPr lang="en-GB" sz="1600" dirty="0">
                <a:solidFill>
                  <a:schemeClr val="bg2">
                    <a:lumMod val="10000"/>
                  </a:schemeClr>
                </a:solidFill>
              </a:rPr>
              <a:t>If we look purely at the spill noise performance for the proton run 2024 overall, the requirements from North Area experiments (NA62 in particular) are fulfilled. The goal is to be below 0.15 in 50 Hz (and 100 Hz) noise amplitude for at least 85% of the extracted spills :</a:t>
            </a:r>
          </a:p>
          <a:p>
            <a:pPr marL="179388" indent="-179388">
              <a:spcAft>
                <a:spcPts val="600"/>
              </a:spcAft>
              <a:buFont typeface="Arial" panose="020B0604020202020204" pitchFamily="34" charset="0"/>
              <a:buChar char="•"/>
            </a:pPr>
            <a:endParaRPr lang="en-GB" sz="1600" dirty="0">
              <a:solidFill>
                <a:schemeClr val="bg2">
                  <a:lumMod val="10000"/>
                </a:schemeClr>
              </a:solidFill>
            </a:endParaRPr>
          </a:p>
          <a:p>
            <a:pPr marL="179388" indent="-179388">
              <a:spcAft>
                <a:spcPts val="600"/>
              </a:spcAft>
              <a:buFont typeface="Arial" panose="020B0604020202020204" pitchFamily="34" charset="0"/>
              <a:buChar char="•"/>
            </a:pPr>
            <a:endParaRPr lang="en-GB" sz="1600" dirty="0">
              <a:solidFill>
                <a:schemeClr val="bg2">
                  <a:lumMod val="10000"/>
                </a:schemeClr>
              </a:solidFill>
            </a:endParaRPr>
          </a:p>
        </p:txBody>
      </p:sp>
      <p:sp>
        <p:nvSpPr>
          <p:cNvPr id="8" name="Footer Placeholder 3">
            <a:extLst>
              <a:ext uri="{FF2B5EF4-FFF2-40B4-BE49-F238E27FC236}">
                <a16:creationId xmlns:a16="http://schemas.microsoft.com/office/drawing/2014/main" id="{041FB107-E58E-C8DB-1660-DDF2B7FBB5BF}"/>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9" name="Slide Number Placeholder 5">
            <a:extLst>
              <a:ext uri="{FF2B5EF4-FFF2-40B4-BE49-F238E27FC236}">
                <a16:creationId xmlns:a16="http://schemas.microsoft.com/office/drawing/2014/main" id="{219F54B4-F24F-B61B-9706-FDE1BA5BA1E8}"/>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23</a:t>
            </a:fld>
            <a:endParaRPr lang="en-US" dirty="0"/>
          </a:p>
        </p:txBody>
      </p:sp>
      <p:sp>
        <p:nvSpPr>
          <p:cNvPr id="10" name="Rectangle 2">
            <a:extLst>
              <a:ext uri="{FF2B5EF4-FFF2-40B4-BE49-F238E27FC236}">
                <a16:creationId xmlns:a16="http://schemas.microsoft.com/office/drawing/2014/main" id="{B22476C4-00D7-AD05-1F56-BF37296FECBA}"/>
              </a:ext>
            </a:extLst>
          </p:cNvPr>
          <p:cNvSpPr>
            <a:spLocks noChangeArrowheads="1"/>
          </p:cNvSpPr>
          <p:nvPr/>
        </p:nvSpPr>
        <p:spPr bwMode="auto">
          <a:xfrm>
            <a:off x="407986" y="26098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4097" name="Picture 1">
            <a:extLst>
              <a:ext uri="{FF2B5EF4-FFF2-40B4-BE49-F238E27FC236}">
                <a16:creationId xmlns:a16="http://schemas.microsoft.com/office/drawing/2014/main" id="{AB3F371B-CA9E-AA16-F906-6BB892740BDA}"/>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554743" y="2282497"/>
            <a:ext cx="10725150" cy="2105025"/>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id="{22FB6E2A-032F-00B4-26DD-710BBA21689F}"/>
              </a:ext>
            </a:extLst>
          </p:cNvPr>
          <p:cNvSpPr txBox="1"/>
          <p:nvPr/>
        </p:nvSpPr>
        <p:spPr>
          <a:xfrm>
            <a:off x="383818" y="4470391"/>
            <a:ext cx="11753217" cy="2462213"/>
          </a:xfrm>
          <a:prstGeom prst="rect">
            <a:avLst/>
          </a:prstGeom>
          <a:noFill/>
        </p:spPr>
        <p:txBody>
          <a:bodyPr wrap="none" lIns="0" tIns="0" rIns="0" bIns="0" rtlCol="0">
            <a:spAutoFit/>
          </a:bodyPr>
          <a:lstStyle/>
          <a:p>
            <a:r>
              <a:rPr lang="fr-FR" sz="1600" b="1" dirty="0" err="1">
                <a:solidFill>
                  <a:schemeClr val="tx2"/>
                </a:solidFill>
              </a:rPr>
              <a:t>Left</a:t>
            </a:r>
            <a:r>
              <a:rPr lang="fr-FR" sz="1600" b="1" dirty="0">
                <a:solidFill>
                  <a:schemeClr val="tx2"/>
                </a:solidFill>
              </a:rPr>
              <a:t>: </a:t>
            </a:r>
            <a:r>
              <a:rPr lang="fr-FR" sz="1600" dirty="0">
                <a:solidFill>
                  <a:schemeClr val="tx2"/>
                </a:solidFill>
              </a:rPr>
              <a:t>performance </a:t>
            </a:r>
            <a:r>
              <a:rPr lang="fr-FR" sz="1600" dirty="0" err="1">
                <a:solidFill>
                  <a:schemeClr val="tx2"/>
                </a:solidFill>
              </a:rPr>
              <a:t>since</a:t>
            </a:r>
            <a:r>
              <a:rPr lang="fr-FR" sz="1600" dirty="0">
                <a:solidFill>
                  <a:schemeClr val="tx2"/>
                </a:solidFill>
              </a:rPr>
              <a:t> start of proton run 2024, and </a:t>
            </a:r>
            <a:r>
              <a:rPr lang="fr-FR" sz="1600" dirty="0" err="1">
                <a:solidFill>
                  <a:schemeClr val="tx2"/>
                </a:solidFill>
              </a:rPr>
              <a:t>until</a:t>
            </a:r>
            <a:r>
              <a:rPr lang="fr-FR" sz="1600" dirty="0">
                <a:solidFill>
                  <a:schemeClr val="tx2"/>
                </a:solidFill>
              </a:rPr>
              <a:t> the </a:t>
            </a:r>
            <a:r>
              <a:rPr lang="fr-FR" sz="1600" dirty="0" err="1">
                <a:solidFill>
                  <a:schemeClr val="tx2"/>
                </a:solidFill>
              </a:rPr>
              <a:t>bugfix</a:t>
            </a:r>
            <a:r>
              <a:rPr lang="fr-FR" sz="1600" dirty="0">
                <a:solidFill>
                  <a:schemeClr val="tx2"/>
                </a:solidFill>
              </a:rPr>
              <a:t>, </a:t>
            </a:r>
          </a:p>
          <a:p>
            <a:r>
              <a:rPr lang="fr-FR" sz="1600" dirty="0" err="1">
                <a:solidFill>
                  <a:schemeClr val="tx2"/>
                </a:solidFill>
              </a:rPr>
              <a:t>even</a:t>
            </a:r>
            <a:r>
              <a:rPr lang="fr-FR" sz="1600" dirty="0">
                <a:solidFill>
                  <a:schemeClr val="tx2"/>
                </a:solidFill>
              </a:rPr>
              <a:t> </a:t>
            </a:r>
            <a:r>
              <a:rPr lang="fr-FR" sz="1600" dirty="0" err="1">
                <a:solidFill>
                  <a:schemeClr val="tx2"/>
                </a:solidFill>
              </a:rPr>
              <a:t>with</a:t>
            </a:r>
            <a:r>
              <a:rPr lang="fr-FR" sz="1600" dirty="0">
                <a:solidFill>
                  <a:schemeClr val="tx2"/>
                </a:solidFill>
              </a:rPr>
              <a:t> the bug, and the </a:t>
            </a:r>
            <a:r>
              <a:rPr lang="fr-FR" sz="1600" dirty="0" err="1">
                <a:solidFill>
                  <a:schemeClr val="tx2"/>
                </a:solidFill>
              </a:rPr>
              <a:t>associated</a:t>
            </a:r>
            <a:r>
              <a:rPr lang="fr-FR" sz="1600" dirty="0">
                <a:solidFill>
                  <a:schemeClr val="tx2"/>
                </a:solidFill>
              </a:rPr>
              <a:t> phone calls, </a:t>
            </a:r>
            <a:r>
              <a:rPr lang="fr-FR" sz="1600" dirty="0" err="1">
                <a:solidFill>
                  <a:schemeClr val="tx2"/>
                </a:solidFill>
              </a:rPr>
              <a:t>we</a:t>
            </a:r>
            <a:r>
              <a:rPr lang="fr-FR" sz="1600" dirty="0">
                <a:solidFill>
                  <a:schemeClr val="tx2"/>
                </a:solidFill>
              </a:rPr>
              <a:t> </a:t>
            </a:r>
            <a:r>
              <a:rPr lang="fr-FR" sz="1600" dirty="0" err="1">
                <a:solidFill>
                  <a:schemeClr val="tx2"/>
                </a:solidFill>
              </a:rPr>
              <a:t>were</a:t>
            </a:r>
            <a:r>
              <a:rPr lang="fr-FR" sz="1600" dirty="0">
                <a:solidFill>
                  <a:schemeClr val="tx2"/>
                </a:solidFill>
              </a:rPr>
              <a:t> </a:t>
            </a:r>
            <a:r>
              <a:rPr lang="fr-FR" sz="1600" dirty="0" err="1">
                <a:solidFill>
                  <a:schemeClr val="tx2"/>
                </a:solidFill>
              </a:rPr>
              <a:t>fulfilling</a:t>
            </a:r>
            <a:r>
              <a:rPr lang="fr-FR" sz="1600" dirty="0">
                <a:solidFill>
                  <a:schemeClr val="tx2"/>
                </a:solidFill>
              </a:rPr>
              <a:t> the </a:t>
            </a:r>
            <a:r>
              <a:rPr lang="fr-FR" sz="1600" dirty="0" err="1">
                <a:solidFill>
                  <a:schemeClr val="tx2"/>
                </a:solidFill>
              </a:rPr>
              <a:t>requirements</a:t>
            </a:r>
            <a:r>
              <a:rPr lang="fr-FR" sz="1600" dirty="0">
                <a:solidFill>
                  <a:schemeClr val="tx2"/>
                </a:solidFill>
              </a:rPr>
              <a:t> </a:t>
            </a:r>
            <a:r>
              <a:rPr lang="fr-FR" sz="1600" dirty="0" err="1">
                <a:solidFill>
                  <a:schemeClr val="tx2"/>
                </a:solidFill>
              </a:rPr>
              <a:t>from</a:t>
            </a:r>
            <a:r>
              <a:rPr lang="fr-FR" sz="1600" dirty="0">
                <a:solidFill>
                  <a:schemeClr val="tx2"/>
                </a:solidFill>
              </a:rPr>
              <a:t> the user perspective.</a:t>
            </a:r>
          </a:p>
          <a:p>
            <a:endParaRPr lang="fr-FR" sz="1600" dirty="0">
              <a:solidFill>
                <a:schemeClr val="tx2"/>
              </a:solidFill>
            </a:endParaRPr>
          </a:p>
          <a:p>
            <a:r>
              <a:rPr lang="fr-FR" sz="1600" b="1" dirty="0">
                <a:solidFill>
                  <a:schemeClr val="tx2"/>
                </a:solidFill>
              </a:rPr>
              <a:t>Middle</a:t>
            </a:r>
            <a:r>
              <a:rPr lang="fr-FR" sz="1600" dirty="0">
                <a:solidFill>
                  <a:schemeClr val="tx2"/>
                </a:solidFill>
              </a:rPr>
              <a:t>: performance </a:t>
            </a:r>
            <a:r>
              <a:rPr lang="fr-FR" sz="1600" dirty="0" err="1">
                <a:solidFill>
                  <a:schemeClr val="tx2"/>
                </a:solidFill>
              </a:rPr>
              <a:t>after</a:t>
            </a:r>
            <a:r>
              <a:rPr lang="fr-FR" sz="1600" dirty="0">
                <a:solidFill>
                  <a:schemeClr val="tx2"/>
                </a:solidFill>
              </a:rPr>
              <a:t> bug-fix and for the </a:t>
            </a:r>
            <a:r>
              <a:rPr lang="fr-FR" sz="1600" dirty="0" err="1">
                <a:solidFill>
                  <a:schemeClr val="tx2"/>
                </a:solidFill>
              </a:rPr>
              <a:t>remainder</a:t>
            </a:r>
            <a:r>
              <a:rPr lang="fr-FR" sz="1600" dirty="0">
                <a:solidFill>
                  <a:schemeClr val="tx2"/>
                </a:solidFill>
              </a:rPr>
              <a:t> of the proton run (</a:t>
            </a:r>
            <a:r>
              <a:rPr lang="fr-FR" sz="1600" dirty="0" err="1">
                <a:solidFill>
                  <a:schemeClr val="tx2"/>
                </a:solidFill>
              </a:rPr>
              <a:t>only</a:t>
            </a:r>
            <a:r>
              <a:rPr lang="fr-FR" sz="1600" dirty="0">
                <a:solidFill>
                  <a:schemeClr val="tx2"/>
                </a:solidFill>
              </a:rPr>
              <a:t> 3 </a:t>
            </a:r>
            <a:r>
              <a:rPr lang="fr-FR" sz="1600" dirty="0" err="1">
                <a:solidFill>
                  <a:schemeClr val="tx2"/>
                </a:solidFill>
              </a:rPr>
              <a:t>weeks</a:t>
            </a:r>
            <a:r>
              <a:rPr lang="fr-FR" sz="1600" dirty="0">
                <a:solidFill>
                  <a:schemeClr val="tx2"/>
                </a:solidFill>
              </a:rPr>
              <a:t>); </a:t>
            </a:r>
          </a:p>
          <a:p>
            <a:r>
              <a:rPr lang="fr-FR" sz="1600" dirty="0" err="1">
                <a:solidFill>
                  <a:schemeClr val="tx2"/>
                </a:solidFill>
              </a:rPr>
              <a:t>much</a:t>
            </a:r>
            <a:r>
              <a:rPr lang="fr-FR" sz="1600" dirty="0">
                <a:solidFill>
                  <a:schemeClr val="tx2"/>
                </a:solidFill>
              </a:rPr>
              <a:t> more </a:t>
            </a:r>
            <a:r>
              <a:rPr lang="fr-FR" sz="1600" dirty="0" err="1">
                <a:solidFill>
                  <a:schemeClr val="tx2"/>
                </a:solidFill>
              </a:rPr>
              <a:t>margin</a:t>
            </a:r>
            <a:r>
              <a:rPr lang="fr-FR" sz="1600" dirty="0">
                <a:solidFill>
                  <a:schemeClr val="tx2"/>
                </a:solidFill>
              </a:rPr>
              <a:t> and no more phone calls </a:t>
            </a:r>
            <a:r>
              <a:rPr lang="fr-FR" sz="1600" dirty="0" err="1">
                <a:solidFill>
                  <a:schemeClr val="tx2"/>
                </a:solidFill>
              </a:rPr>
              <a:t>during</a:t>
            </a:r>
            <a:r>
              <a:rPr lang="fr-FR" sz="1600" dirty="0">
                <a:solidFill>
                  <a:schemeClr val="tx2"/>
                </a:solidFill>
              </a:rPr>
              <a:t> </a:t>
            </a:r>
            <a:r>
              <a:rPr lang="fr-FR" sz="1600" dirty="0" err="1">
                <a:solidFill>
                  <a:schemeClr val="tx2"/>
                </a:solidFill>
              </a:rPr>
              <a:t>that</a:t>
            </a:r>
            <a:r>
              <a:rPr lang="fr-FR" sz="1600" dirty="0">
                <a:solidFill>
                  <a:schemeClr val="tx2"/>
                </a:solidFill>
              </a:rPr>
              <a:t> </a:t>
            </a:r>
            <a:r>
              <a:rPr lang="fr-FR" sz="1600" dirty="0" err="1">
                <a:solidFill>
                  <a:schemeClr val="tx2"/>
                </a:solidFill>
              </a:rPr>
              <a:t>period</a:t>
            </a:r>
            <a:r>
              <a:rPr lang="fr-FR" sz="1600" dirty="0">
                <a:solidFill>
                  <a:schemeClr val="tx2"/>
                </a:solidFill>
              </a:rPr>
              <a:t> ;)</a:t>
            </a:r>
          </a:p>
          <a:p>
            <a:endParaRPr lang="fr-FR" sz="1600" dirty="0">
              <a:solidFill>
                <a:schemeClr val="tx2"/>
              </a:solidFill>
            </a:endParaRPr>
          </a:p>
          <a:p>
            <a:r>
              <a:rPr lang="fr-FR" sz="1600" b="1" dirty="0">
                <a:solidFill>
                  <a:schemeClr val="tx2"/>
                </a:solidFill>
              </a:rPr>
              <a:t>Right</a:t>
            </a:r>
            <a:r>
              <a:rPr lang="fr-FR" sz="1600" dirty="0">
                <a:solidFill>
                  <a:schemeClr val="tx2"/>
                </a:solidFill>
              </a:rPr>
              <a:t>: proton run </a:t>
            </a:r>
            <a:r>
              <a:rPr lang="fr-FR" sz="1600" dirty="0" err="1">
                <a:solidFill>
                  <a:schemeClr val="tx2"/>
                </a:solidFill>
              </a:rPr>
              <a:t>overall</a:t>
            </a:r>
            <a:r>
              <a:rPr lang="fr-FR" sz="1600" dirty="0">
                <a:solidFill>
                  <a:schemeClr val="tx2"/>
                </a:solidFill>
              </a:rPr>
              <a:t>. </a:t>
            </a:r>
            <a:r>
              <a:rPr lang="fr-FR" sz="1600" dirty="0" err="1">
                <a:solidFill>
                  <a:schemeClr val="tx2"/>
                </a:solidFill>
              </a:rPr>
              <a:t>Based</a:t>
            </a:r>
            <a:r>
              <a:rPr lang="fr-FR" sz="1600" dirty="0">
                <a:solidFill>
                  <a:schemeClr val="tx2"/>
                </a:solidFill>
              </a:rPr>
              <a:t> </a:t>
            </a:r>
            <a:r>
              <a:rPr lang="fr-FR" sz="1600" dirty="0" err="1">
                <a:solidFill>
                  <a:schemeClr val="tx2"/>
                </a:solidFill>
              </a:rPr>
              <a:t>purely</a:t>
            </a:r>
            <a:r>
              <a:rPr lang="fr-FR" sz="1600" dirty="0">
                <a:solidFill>
                  <a:schemeClr val="tx2"/>
                </a:solidFill>
              </a:rPr>
              <a:t> on </a:t>
            </a:r>
            <a:r>
              <a:rPr lang="fr-FR" sz="1600" dirty="0" err="1">
                <a:solidFill>
                  <a:schemeClr val="tx2"/>
                </a:solidFill>
              </a:rPr>
              <a:t>that</a:t>
            </a:r>
            <a:r>
              <a:rPr lang="fr-FR" sz="1600" dirty="0">
                <a:solidFill>
                  <a:schemeClr val="tx2"/>
                </a:solidFill>
              </a:rPr>
              <a:t> data, </a:t>
            </a:r>
            <a:r>
              <a:rPr lang="fr-FR" sz="1600" dirty="0" err="1">
                <a:solidFill>
                  <a:schemeClr val="tx2"/>
                </a:solidFill>
              </a:rPr>
              <a:t>you</a:t>
            </a:r>
            <a:r>
              <a:rPr lang="fr-FR" sz="1600" dirty="0">
                <a:solidFill>
                  <a:schemeClr val="tx2"/>
                </a:solidFill>
              </a:rPr>
              <a:t> </a:t>
            </a:r>
            <a:r>
              <a:rPr lang="fr-FR" sz="1600" dirty="0" err="1">
                <a:solidFill>
                  <a:schemeClr val="tx2"/>
                </a:solidFill>
              </a:rPr>
              <a:t>might</a:t>
            </a:r>
            <a:r>
              <a:rPr lang="fr-FR" sz="1600" dirty="0">
                <a:solidFill>
                  <a:schemeClr val="tx2"/>
                </a:solidFill>
              </a:rPr>
              <a:t> </a:t>
            </a:r>
            <a:r>
              <a:rPr lang="fr-FR" sz="1600" dirty="0" err="1">
                <a:solidFill>
                  <a:schemeClr val="tx2"/>
                </a:solidFill>
              </a:rPr>
              <a:t>think</a:t>
            </a:r>
            <a:r>
              <a:rPr lang="fr-FR" sz="1600" dirty="0">
                <a:solidFill>
                  <a:schemeClr val="tx2"/>
                </a:solidFill>
              </a:rPr>
              <a:t> </a:t>
            </a:r>
            <a:r>
              <a:rPr lang="fr-FR" sz="1600" dirty="0" err="1">
                <a:solidFill>
                  <a:schemeClr val="tx2"/>
                </a:solidFill>
              </a:rPr>
              <a:t>everyone</a:t>
            </a:r>
            <a:r>
              <a:rPr lang="fr-FR" sz="1600" dirty="0">
                <a:solidFill>
                  <a:schemeClr val="tx2"/>
                </a:solidFill>
              </a:rPr>
              <a:t> </a:t>
            </a:r>
            <a:r>
              <a:rPr lang="fr-FR" sz="1600" dirty="0" err="1">
                <a:solidFill>
                  <a:schemeClr val="tx2"/>
                </a:solidFill>
              </a:rPr>
              <a:t>was</a:t>
            </a:r>
            <a:r>
              <a:rPr lang="fr-FR" sz="1600" dirty="0">
                <a:solidFill>
                  <a:schemeClr val="tx2"/>
                </a:solidFill>
              </a:rPr>
              <a:t> happy </a:t>
            </a:r>
            <a:r>
              <a:rPr lang="fr-FR" sz="1600" dirty="0" err="1">
                <a:solidFill>
                  <a:schemeClr val="tx2"/>
                </a:solidFill>
              </a:rPr>
              <a:t>since</a:t>
            </a:r>
            <a:r>
              <a:rPr lang="fr-FR" sz="1600" dirty="0">
                <a:solidFill>
                  <a:schemeClr val="tx2"/>
                </a:solidFill>
              </a:rPr>
              <a:t> the </a:t>
            </a:r>
            <a:r>
              <a:rPr lang="fr-FR" sz="1600" dirty="0" err="1">
                <a:solidFill>
                  <a:schemeClr val="tx2"/>
                </a:solidFill>
              </a:rPr>
              <a:t>requirements</a:t>
            </a:r>
            <a:r>
              <a:rPr lang="fr-FR" sz="1600" dirty="0">
                <a:solidFill>
                  <a:schemeClr val="tx2"/>
                </a:solidFill>
              </a:rPr>
              <a:t> are </a:t>
            </a:r>
            <a:r>
              <a:rPr lang="fr-FR" sz="1600" dirty="0" err="1">
                <a:solidFill>
                  <a:schemeClr val="tx2"/>
                </a:solidFill>
              </a:rPr>
              <a:t>fulfilled</a:t>
            </a:r>
            <a:r>
              <a:rPr lang="fr-FR" sz="1600" dirty="0">
                <a:solidFill>
                  <a:schemeClr val="tx2"/>
                </a:solidFill>
              </a:rPr>
              <a:t> ...</a:t>
            </a:r>
          </a:p>
          <a:p>
            <a:endParaRPr lang="fr-FR" sz="1600" dirty="0">
              <a:solidFill>
                <a:schemeClr val="tx2"/>
              </a:solidFill>
            </a:endParaRPr>
          </a:p>
          <a:p>
            <a:endParaRPr lang="fr-FR" sz="1600" dirty="0">
              <a:solidFill>
                <a:schemeClr val="tx2"/>
              </a:solidFill>
            </a:endParaRPr>
          </a:p>
          <a:p>
            <a:r>
              <a:rPr lang="fr-FR" sz="1600" dirty="0">
                <a:solidFill>
                  <a:schemeClr val="tx2"/>
                </a:solidFill>
              </a:rPr>
              <a:t> </a:t>
            </a:r>
          </a:p>
        </p:txBody>
      </p:sp>
    </p:spTree>
    <p:extLst>
      <p:ext uri="{BB962C8B-B14F-4D97-AF65-F5344CB8AC3E}">
        <p14:creationId xmlns:p14="http://schemas.microsoft.com/office/powerpoint/2010/main" val="4199708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A5F533-B459-302F-CB9C-B0A2A286C7E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F8417C1-BA0A-FC55-79E3-ED90F00C694C}"/>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fr-CH" dirty="0" err="1"/>
              <a:t>Centralized</a:t>
            </a:r>
            <a:r>
              <a:rPr lang="fr-CH" dirty="0"/>
              <a:t> </a:t>
            </a:r>
            <a:r>
              <a:rPr lang="fr-CH" dirty="0" err="1"/>
              <a:t>Overview</a:t>
            </a:r>
            <a:r>
              <a:rPr lang="fr-CH" dirty="0"/>
              <a:t> in Automation</a:t>
            </a:r>
            <a:endParaRPr lang="en-US" b="1" kern="1200" dirty="0">
              <a:latin typeface="+mj-lt"/>
              <a:ea typeface="+mj-ea"/>
              <a:cs typeface="+mj-cs"/>
            </a:endParaRPr>
          </a:p>
        </p:txBody>
      </p:sp>
      <p:sp>
        <p:nvSpPr>
          <p:cNvPr id="2" name="TextBox 1">
            <a:extLst>
              <a:ext uri="{FF2B5EF4-FFF2-40B4-BE49-F238E27FC236}">
                <a16:creationId xmlns:a16="http://schemas.microsoft.com/office/drawing/2014/main" id="{C12ECFD6-1902-BD36-A236-941EF7E4EB08}"/>
              </a:ext>
            </a:extLst>
          </p:cNvPr>
          <p:cNvSpPr txBox="1"/>
          <p:nvPr/>
        </p:nvSpPr>
        <p:spPr>
          <a:xfrm>
            <a:off x="407986" y="1343417"/>
            <a:ext cx="11219569" cy="2831544"/>
          </a:xfrm>
          <a:prstGeom prst="rect">
            <a:avLst/>
          </a:prstGeom>
          <a:noFill/>
        </p:spPr>
        <p:txBody>
          <a:bodyPr wrap="square" lIns="0" tIns="0" rIns="0" bIns="0" rtlCol="0">
            <a:spAutoFit/>
          </a:bodyPr>
          <a:lstStyle/>
          <a:p>
            <a:pPr marL="179388" indent="-179388">
              <a:spcAft>
                <a:spcPts val="600"/>
              </a:spcAft>
              <a:buFont typeface="Arial" panose="020B0604020202020204" pitchFamily="34" charset="0"/>
              <a:buChar char="•"/>
            </a:pPr>
            <a:r>
              <a:rPr lang="en-GB" sz="1600" dirty="0">
                <a:solidFill>
                  <a:schemeClr val="tx2"/>
                </a:solidFill>
              </a:rPr>
              <a:t>Proposed Solution:</a:t>
            </a:r>
          </a:p>
          <a:p>
            <a:pPr marL="636588" lvl="1" indent="-179388">
              <a:spcAft>
                <a:spcPts val="600"/>
              </a:spcAft>
              <a:buFont typeface="Arial" panose="020B0604020202020204" pitchFamily="34" charset="0"/>
              <a:buChar char="•"/>
            </a:pPr>
            <a:r>
              <a:rPr lang="en-GB" sz="1600" dirty="0">
                <a:solidFill>
                  <a:schemeClr val="tx2"/>
                </a:solidFill>
              </a:rPr>
              <a:t>Develop a generic framework to unify automation processes across machines.</a:t>
            </a:r>
          </a:p>
          <a:p>
            <a:pPr marL="636588" lvl="1" indent="-179388">
              <a:spcAft>
                <a:spcPts val="600"/>
              </a:spcAft>
              <a:buFont typeface="Arial" panose="020B0604020202020204" pitchFamily="34" charset="0"/>
              <a:buChar char="•"/>
            </a:pPr>
            <a:r>
              <a:rPr lang="en-GB" sz="1600" dirty="0">
                <a:solidFill>
                  <a:schemeClr val="tx2"/>
                </a:solidFill>
              </a:rPr>
              <a:t>Create </a:t>
            </a:r>
            <a:r>
              <a:rPr lang="en-GB" sz="1600" b="1" dirty="0">
                <a:solidFill>
                  <a:schemeClr val="tx2"/>
                </a:solidFill>
              </a:rPr>
              <a:t>dedicated folders </a:t>
            </a:r>
            <a:r>
              <a:rPr lang="en-GB" sz="1600" dirty="0">
                <a:solidFill>
                  <a:schemeClr val="tx2"/>
                </a:solidFill>
              </a:rPr>
              <a:t>for optimizers to provide a global view and facilitate reuse.</a:t>
            </a:r>
          </a:p>
          <a:p>
            <a:pPr marL="636588" lvl="1" indent="-179388">
              <a:spcAft>
                <a:spcPts val="600"/>
              </a:spcAft>
              <a:buFont typeface="Arial" panose="020B0604020202020204" pitchFamily="34" charset="0"/>
              <a:buChar char="•"/>
            </a:pPr>
            <a:r>
              <a:rPr lang="en-GB" sz="1600" dirty="0">
                <a:solidFill>
                  <a:schemeClr val="tx2"/>
                </a:solidFill>
              </a:rPr>
              <a:t>Develop a generic monitoring tool to quickly check beam quality in each machine. </a:t>
            </a:r>
          </a:p>
          <a:p>
            <a:pPr marL="179388" indent="-179388">
              <a:spcAft>
                <a:spcPts val="600"/>
              </a:spcAft>
              <a:buFont typeface="Arial" panose="020B0604020202020204" pitchFamily="34" charset="0"/>
              <a:buChar char="•"/>
            </a:pPr>
            <a:r>
              <a:rPr lang="en-GB" sz="1600" dirty="0">
                <a:solidFill>
                  <a:schemeClr val="tx2"/>
                </a:solidFill>
              </a:rPr>
              <a:t>Benefits:</a:t>
            </a:r>
          </a:p>
          <a:p>
            <a:pPr marL="636588" lvl="1" indent="-179388">
              <a:spcAft>
                <a:spcPts val="600"/>
              </a:spcAft>
              <a:buFont typeface="Arial" panose="020B0604020202020204" pitchFamily="34" charset="0"/>
              <a:buChar char="•"/>
            </a:pPr>
            <a:r>
              <a:rPr lang="en-GB" sz="1600" b="1" dirty="0">
                <a:solidFill>
                  <a:schemeClr val="tx2"/>
                </a:solidFill>
              </a:rPr>
              <a:t>Avoid duplication development</a:t>
            </a:r>
            <a:r>
              <a:rPr lang="en-GB" sz="1600" dirty="0">
                <a:solidFill>
                  <a:schemeClr val="tx2"/>
                </a:solidFill>
              </a:rPr>
              <a:t>, ensure reusability,</a:t>
            </a:r>
            <a:r>
              <a:rPr lang="en-GB" sz="1600" b="1" dirty="0">
                <a:solidFill>
                  <a:schemeClr val="tx2"/>
                </a:solidFill>
              </a:rPr>
              <a:t> conflicting objectives</a:t>
            </a:r>
            <a:r>
              <a:rPr lang="en-GB" sz="1600" dirty="0">
                <a:solidFill>
                  <a:schemeClr val="tx2"/>
                </a:solidFill>
              </a:rPr>
              <a:t> between optimizers.</a:t>
            </a:r>
          </a:p>
          <a:p>
            <a:pPr marL="179388" indent="-179388">
              <a:spcAft>
                <a:spcPts val="600"/>
              </a:spcAft>
              <a:buFont typeface="Arial" panose="020B0604020202020204" pitchFamily="34" charset="0"/>
              <a:buChar char="•"/>
            </a:pPr>
            <a:r>
              <a:rPr lang="en-GB" sz="1600" dirty="0">
                <a:solidFill>
                  <a:schemeClr val="tx2"/>
                </a:solidFill>
              </a:rPr>
              <a:t>Considerations:</a:t>
            </a:r>
          </a:p>
          <a:p>
            <a:pPr marL="636588" lvl="1" indent="-179388">
              <a:spcAft>
                <a:spcPts val="600"/>
              </a:spcAft>
              <a:buFont typeface="Arial" panose="020B0604020202020204" pitchFamily="34" charset="0"/>
              <a:buChar char="•"/>
            </a:pPr>
            <a:r>
              <a:rPr lang="en-GB" sz="1600" dirty="0">
                <a:solidFill>
                  <a:schemeClr val="tx2"/>
                </a:solidFill>
              </a:rPr>
              <a:t>Account for the </a:t>
            </a:r>
            <a:r>
              <a:rPr lang="en-GB" sz="1600" b="1" dirty="0">
                <a:solidFill>
                  <a:schemeClr val="tx2"/>
                </a:solidFill>
              </a:rPr>
              <a:t>different time constants </a:t>
            </a:r>
            <a:r>
              <a:rPr lang="en-GB" sz="1600" dirty="0">
                <a:solidFill>
                  <a:schemeClr val="tx2"/>
                </a:solidFill>
              </a:rPr>
              <a:t>of optimizers (e.g., shot-by-shot in TT2 vs. averaging 3 shots in FTA).</a:t>
            </a:r>
          </a:p>
          <a:p>
            <a:pPr lvl="1">
              <a:spcAft>
                <a:spcPts val="600"/>
              </a:spcAft>
            </a:pPr>
            <a:endParaRPr lang="en-GB" sz="1600" dirty="0">
              <a:solidFill>
                <a:schemeClr val="tx2"/>
              </a:solidFill>
            </a:endParaRPr>
          </a:p>
        </p:txBody>
      </p:sp>
      <p:sp>
        <p:nvSpPr>
          <p:cNvPr id="78" name="Google Shape;241;p19">
            <a:extLst>
              <a:ext uri="{FF2B5EF4-FFF2-40B4-BE49-F238E27FC236}">
                <a16:creationId xmlns:a16="http://schemas.microsoft.com/office/drawing/2014/main" id="{D8F76541-CFE1-9348-7CB5-ADFBB732FADD}"/>
              </a:ext>
            </a:extLst>
          </p:cNvPr>
          <p:cNvSpPr txBox="1">
            <a:spLocks/>
          </p:cNvSpPr>
          <p:nvPr/>
        </p:nvSpPr>
        <p:spPr>
          <a:xfrm>
            <a:off x="8634900" y="3165029"/>
            <a:ext cx="8520600" cy="19758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endParaRPr lang="en-GB" dirty="0"/>
          </a:p>
        </p:txBody>
      </p:sp>
      <p:sp>
        <p:nvSpPr>
          <p:cNvPr id="4" name="Footer Placeholder 3">
            <a:extLst>
              <a:ext uri="{FF2B5EF4-FFF2-40B4-BE49-F238E27FC236}">
                <a16:creationId xmlns:a16="http://schemas.microsoft.com/office/drawing/2014/main" id="{2FF544E3-0E3D-C77E-97EA-A3D427ED6176}"/>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5" name="Slide Number Placeholder 5">
            <a:extLst>
              <a:ext uri="{FF2B5EF4-FFF2-40B4-BE49-F238E27FC236}">
                <a16:creationId xmlns:a16="http://schemas.microsoft.com/office/drawing/2014/main" id="{2D123270-B3FD-F4CB-9E1F-DBF2E9572F22}"/>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24</a:t>
            </a:fld>
            <a:endParaRPr lang="en-US" dirty="0"/>
          </a:p>
        </p:txBody>
      </p:sp>
    </p:spTree>
    <p:extLst>
      <p:ext uri="{BB962C8B-B14F-4D97-AF65-F5344CB8AC3E}">
        <p14:creationId xmlns:p14="http://schemas.microsoft.com/office/powerpoint/2010/main" val="1071124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BA01D-23D2-7CE8-4DBD-1440F865FE3A}"/>
            </a:ext>
          </a:extLst>
        </p:cNvPr>
        <p:cNvGrpSpPr/>
        <p:nvPr/>
      </p:nvGrpSpPr>
      <p:grpSpPr>
        <a:xfrm>
          <a:off x="0" y="0"/>
          <a:ext cx="0" cy="0"/>
          <a:chOff x="0" y="0"/>
          <a:chExt cx="0" cy="0"/>
        </a:xfrm>
      </p:grpSpPr>
      <p:sp>
        <p:nvSpPr>
          <p:cNvPr id="10" name="Title 2">
            <a:extLst>
              <a:ext uri="{FF2B5EF4-FFF2-40B4-BE49-F238E27FC236}">
                <a16:creationId xmlns:a16="http://schemas.microsoft.com/office/drawing/2014/main" id="{41247AAA-F76B-3ADF-C193-4395825C92F7}"/>
              </a:ext>
            </a:extLst>
          </p:cNvPr>
          <p:cNvSpPr>
            <a:spLocks noGrp="1"/>
          </p:cNvSpPr>
          <p:nvPr>
            <p:ph type="title"/>
          </p:nvPr>
        </p:nvSpPr>
        <p:spPr/>
        <p:txBody>
          <a:bodyPr vert="horz" lIns="0" tIns="0" rIns="0" bIns="0" rtlCol="0" anchor="t" anchorCtr="0">
            <a:normAutofit/>
          </a:bodyPr>
          <a:lstStyle/>
          <a:p>
            <a:r>
              <a:rPr lang="fr-CH" dirty="0" err="1"/>
              <a:t>Overview</a:t>
            </a:r>
            <a:r>
              <a:rPr lang="fr-CH" dirty="0"/>
              <a:t> of key </a:t>
            </a:r>
            <a:r>
              <a:rPr lang="fr-CH" dirty="0" err="1"/>
              <a:t>operational</a:t>
            </a:r>
            <a:r>
              <a:rPr lang="fr-CH" dirty="0"/>
              <a:t> </a:t>
            </a:r>
            <a:r>
              <a:rPr lang="fr-CH" dirty="0" err="1"/>
              <a:t>tasks</a:t>
            </a:r>
            <a:r>
              <a:rPr lang="fr-CH" dirty="0"/>
              <a:t> in 2024</a:t>
            </a:r>
            <a:endParaRPr lang="en-US" b="1" kern="1200" dirty="0">
              <a:latin typeface="+mj-lt"/>
              <a:ea typeface="+mj-ea"/>
              <a:cs typeface="+mj-cs"/>
            </a:endParaRPr>
          </a:p>
        </p:txBody>
      </p:sp>
      <p:sp>
        <p:nvSpPr>
          <p:cNvPr id="6" name="Slide Number Placeholder 5">
            <a:extLst>
              <a:ext uri="{FF2B5EF4-FFF2-40B4-BE49-F238E27FC236}">
                <a16:creationId xmlns:a16="http://schemas.microsoft.com/office/drawing/2014/main" id="{0957D5D3-54D0-2BC5-4C42-87B47A8BDF5D}"/>
              </a:ext>
            </a:extLst>
          </p:cNvPr>
          <p:cNvSpPr>
            <a:spLocks noGrp="1"/>
          </p:cNvSpPr>
          <p:nvPr>
            <p:ph type="sldNum" sz="quarter" idx="12"/>
          </p:nvPr>
        </p:nvSpPr>
        <p:spPr>
          <a:xfrm>
            <a:off x="11107546" y="6377132"/>
            <a:ext cx="681254" cy="365125"/>
          </a:xfrm>
        </p:spPr>
        <p:txBody>
          <a:bodyPr vert="horz" lIns="0" tIns="0" rIns="0" bIns="0" rtlCol="0" anchor="ctr">
            <a:normAutofit/>
          </a:bodyPr>
          <a:lstStyle/>
          <a:p>
            <a:pPr>
              <a:spcAft>
                <a:spcPts val="600"/>
              </a:spcAft>
            </a:pPr>
            <a:fld id="{36B5EA5A-BC32-A742-B11B-8E7414D5B535}" type="slidenum">
              <a:rPr lang="en-US" smtClean="0"/>
              <a:pPr>
                <a:spcAft>
                  <a:spcPts val="600"/>
                </a:spcAft>
              </a:pPr>
              <a:t>3</a:t>
            </a:fld>
            <a:endParaRPr lang="en-US"/>
          </a:p>
        </p:txBody>
      </p:sp>
      <p:sp>
        <p:nvSpPr>
          <p:cNvPr id="2" name="TextBox 1">
            <a:extLst>
              <a:ext uri="{FF2B5EF4-FFF2-40B4-BE49-F238E27FC236}">
                <a16:creationId xmlns:a16="http://schemas.microsoft.com/office/drawing/2014/main" id="{D83E3F1B-55EB-A335-4E63-4D306CD75D0A}"/>
              </a:ext>
            </a:extLst>
          </p:cNvPr>
          <p:cNvSpPr txBox="1"/>
          <p:nvPr/>
        </p:nvSpPr>
        <p:spPr>
          <a:xfrm>
            <a:off x="407987" y="1209600"/>
            <a:ext cx="11085402" cy="692497"/>
          </a:xfrm>
          <a:prstGeom prst="rect">
            <a:avLst/>
          </a:prstGeom>
          <a:noFill/>
        </p:spPr>
        <p:txBody>
          <a:bodyPr wrap="square" lIns="0" tIns="0" rIns="0" bIns="0" rtlCol="0">
            <a:spAutoFit/>
          </a:bodyPr>
          <a:lstStyle/>
          <a:p>
            <a:pPr>
              <a:spcAft>
                <a:spcPts val="600"/>
              </a:spcAft>
            </a:pPr>
            <a:r>
              <a:rPr lang="fr-CH" sz="2000" dirty="0" err="1">
                <a:solidFill>
                  <a:schemeClr val="tx2"/>
                </a:solidFill>
              </a:rPr>
              <a:t>Many</a:t>
            </a:r>
            <a:r>
              <a:rPr lang="fr-CH" sz="2000" dirty="0">
                <a:solidFill>
                  <a:schemeClr val="tx2"/>
                </a:solidFill>
              </a:rPr>
              <a:t> </a:t>
            </a:r>
            <a:r>
              <a:rPr lang="fr-CH" sz="2000" dirty="0" err="1">
                <a:solidFill>
                  <a:schemeClr val="tx2"/>
                </a:solidFill>
              </a:rPr>
              <a:t>parameters</a:t>
            </a:r>
            <a:r>
              <a:rPr lang="fr-CH" sz="2000" dirty="0">
                <a:solidFill>
                  <a:schemeClr val="tx2"/>
                </a:solidFill>
              </a:rPr>
              <a:t> to </a:t>
            </a:r>
            <a:r>
              <a:rPr lang="fr-CH" sz="2000" b="1" dirty="0">
                <a:solidFill>
                  <a:schemeClr val="tx2"/>
                </a:solidFill>
              </a:rPr>
              <a:t>monitor, control and </a:t>
            </a:r>
            <a:r>
              <a:rPr lang="fr-CH" sz="2000" b="1" dirty="0" err="1">
                <a:solidFill>
                  <a:schemeClr val="tx2"/>
                </a:solidFill>
              </a:rPr>
              <a:t>optimize</a:t>
            </a:r>
            <a:r>
              <a:rPr lang="fr-CH" sz="2000" b="1" dirty="0">
                <a:solidFill>
                  <a:schemeClr val="tx2"/>
                </a:solidFill>
              </a:rPr>
              <a:t> </a:t>
            </a:r>
            <a:r>
              <a:rPr lang="fr-CH" sz="2000" dirty="0">
                <a:solidFill>
                  <a:schemeClr val="tx2"/>
                </a:solidFill>
              </a:rPr>
              <a:t>for </a:t>
            </a:r>
            <a:r>
              <a:rPr lang="fr-CH" sz="2000" dirty="0" err="1">
                <a:solidFill>
                  <a:schemeClr val="tx2"/>
                </a:solidFill>
              </a:rPr>
              <a:t>each</a:t>
            </a:r>
            <a:r>
              <a:rPr lang="fr-CH" sz="2000" dirty="0">
                <a:solidFill>
                  <a:schemeClr val="tx2"/>
                </a:solidFill>
              </a:rPr>
              <a:t> user in the Super Cycle !</a:t>
            </a:r>
          </a:p>
          <a:p>
            <a:pPr>
              <a:spcAft>
                <a:spcPts val="600"/>
              </a:spcAft>
            </a:pPr>
            <a:r>
              <a:rPr lang="fr-CH" sz="2000" dirty="0" err="1">
                <a:solidFill>
                  <a:schemeClr val="tx2"/>
                </a:solidFill>
              </a:rPr>
              <a:t>Discussed</a:t>
            </a:r>
            <a:r>
              <a:rPr lang="fr-CH" sz="2000" dirty="0">
                <a:solidFill>
                  <a:schemeClr val="tx2"/>
                </a:solidFill>
              </a:rPr>
              <a:t> </a:t>
            </a:r>
            <a:r>
              <a:rPr lang="fr-CH" sz="2000" dirty="0" err="1">
                <a:solidFill>
                  <a:schemeClr val="tx2"/>
                </a:solidFill>
              </a:rPr>
              <a:t>during</a:t>
            </a:r>
            <a:r>
              <a:rPr lang="fr-CH" sz="2000" dirty="0">
                <a:solidFill>
                  <a:schemeClr val="tx2"/>
                </a:solidFill>
              </a:rPr>
              <a:t> </a:t>
            </a:r>
            <a:r>
              <a:rPr lang="fr-CH" sz="2000" b="1" dirty="0" err="1">
                <a:solidFill>
                  <a:schemeClr val="tx2"/>
                </a:solidFill>
              </a:rPr>
              <a:t>Efficiency</a:t>
            </a:r>
            <a:r>
              <a:rPr lang="fr-CH" sz="2000" b="1" dirty="0">
                <a:solidFill>
                  <a:schemeClr val="tx2"/>
                </a:solidFill>
              </a:rPr>
              <a:t> </a:t>
            </a:r>
            <a:r>
              <a:rPr lang="fr-CH" sz="2000" b="1" dirty="0" err="1">
                <a:solidFill>
                  <a:schemeClr val="tx2"/>
                </a:solidFill>
              </a:rPr>
              <a:t>Think</a:t>
            </a:r>
            <a:r>
              <a:rPr lang="fr-CH" sz="2000" b="1" dirty="0">
                <a:solidFill>
                  <a:schemeClr val="tx2"/>
                </a:solidFill>
              </a:rPr>
              <a:t> Tank </a:t>
            </a:r>
            <a:r>
              <a:rPr lang="fr-CH" sz="2000" dirty="0">
                <a:solidFill>
                  <a:schemeClr val="tx2"/>
                </a:solidFill>
              </a:rPr>
              <a:t>(ETT) process.</a:t>
            </a:r>
          </a:p>
        </p:txBody>
      </p:sp>
      <p:sp>
        <p:nvSpPr>
          <p:cNvPr id="78" name="Google Shape;241;p19">
            <a:extLst>
              <a:ext uri="{FF2B5EF4-FFF2-40B4-BE49-F238E27FC236}">
                <a16:creationId xmlns:a16="http://schemas.microsoft.com/office/drawing/2014/main" id="{2303C82E-0C8B-1B43-9FE5-05812FE1CD21}"/>
              </a:ext>
            </a:extLst>
          </p:cNvPr>
          <p:cNvSpPr txBox="1">
            <a:spLocks/>
          </p:cNvSpPr>
          <p:nvPr/>
        </p:nvSpPr>
        <p:spPr>
          <a:xfrm>
            <a:off x="8634900" y="3165029"/>
            <a:ext cx="8520600" cy="19758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endParaRPr lang="en-GB" dirty="0"/>
          </a:p>
        </p:txBody>
      </p:sp>
      <p:grpSp>
        <p:nvGrpSpPr>
          <p:cNvPr id="23" name="Groupe 22">
            <a:extLst>
              <a:ext uri="{FF2B5EF4-FFF2-40B4-BE49-F238E27FC236}">
                <a16:creationId xmlns:a16="http://schemas.microsoft.com/office/drawing/2014/main" id="{7BA88669-D4F2-4F77-80C5-B40D4C22870B}"/>
              </a:ext>
            </a:extLst>
          </p:cNvPr>
          <p:cNvGrpSpPr/>
          <p:nvPr/>
        </p:nvGrpSpPr>
        <p:grpSpPr>
          <a:xfrm>
            <a:off x="802888" y="2330602"/>
            <a:ext cx="10872439" cy="3668750"/>
            <a:chOff x="407986" y="1610329"/>
            <a:chExt cx="11579427" cy="4693670"/>
          </a:xfrm>
        </p:grpSpPr>
        <p:grpSp>
          <p:nvGrpSpPr>
            <p:cNvPr id="24" name="Groupe 23">
              <a:extLst>
                <a:ext uri="{FF2B5EF4-FFF2-40B4-BE49-F238E27FC236}">
                  <a16:creationId xmlns:a16="http://schemas.microsoft.com/office/drawing/2014/main" id="{C5F5A046-54C9-DBD7-784B-136C874B5B29}"/>
                </a:ext>
              </a:extLst>
            </p:cNvPr>
            <p:cNvGrpSpPr/>
            <p:nvPr/>
          </p:nvGrpSpPr>
          <p:grpSpPr>
            <a:xfrm>
              <a:off x="407986" y="1610329"/>
              <a:ext cx="11385658" cy="4693670"/>
              <a:chOff x="407986" y="1610329"/>
              <a:chExt cx="11385658" cy="4693670"/>
            </a:xfrm>
          </p:grpSpPr>
          <p:pic>
            <p:nvPicPr>
              <p:cNvPr id="26" name="Picture 2" descr="Busy Man Trying To Do Many Things at Once Stock Illustration - Illustration  of multi, hand: 174025675">
                <a:extLst>
                  <a:ext uri="{FF2B5EF4-FFF2-40B4-BE49-F238E27FC236}">
                    <a16:creationId xmlns:a16="http://schemas.microsoft.com/office/drawing/2014/main" id="{45BCCC9B-5B87-BF96-7780-6F1DC3C99E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6498" y="3684995"/>
                <a:ext cx="2619004" cy="2619004"/>
              </a:xfrm>
              <a:prstGeom prst="rect">
                <a:avLst/>
              </a:prstGeom>
              <a:noFill/>
              <a:extLst>
                <a:ext uri="{909E8E84-426E-40DD-AFC4-6F175D3DCCD1}">
                  <a14:hiddenFill xmlns:a14="http://schemas.microsoft.com/office/drawing/2010/main">
                    <a:solidFill>
                      <a:srgbClr val="FFFFFF"/>
                    </a:solidFill>
                  </a14:hiddenFill>
                </a:ext>
              </a:extLst>
            </p:spPr>
          </p:pic>
          <p:sp>
            <p:nvSpPr>
              <p:cNvPr id="27" name="AutoShape 31">
                <a:extLst>
                  <a:ext uri="{FF2B5EF4-FFF2-40B4-BE49-F238E27FC236}">
                    <a16:creationId xmlns:a16="http://schemas.microsoft.com/office/drawing/2014/main" id="{CE342239-7BBB-ECEB-032E-0BA55D2A4D82}"/>
                  </a:ext>
                </a:extLst>
              </p:cNvPr>
              <p:cNvSpPr>
                <a:spLocks noChangeArrowheads="1"/>
              </p:cNvSpPr>
              <p:nvPr/>
            </p:nvSpPr>
            <p:spPr bwMode="auto">
              <a:xfrm>
                <a:off x="407986" y="2122100"/>
                <a:ext cx="3036887" cy="1103312"/>
              </a:xfrm>
              <a:prstGeom prst="cloudCallout">
                <a:avLst>
                  <a:gd name="adj1" fmla="val 100060"/>
                  <a:gd name="adj2" fmla="val 149903"/>
                </a:avLst>
              </a:prstGeom>
              <a:solidFill>
                <a:schemeClr val="accent2"/>
              </a:solidFill>
              <a:ln w="9525">
                <a:solidFill>
                  <a:schemeClr val="tx1"/>
                </a:solidFill>
                <a:round/>
                <a:headEnd/>
                <a:tailEnd/>
              </a:ln>
            </p:spPr>
            <p:txBody>
              <a:bodyPr anchor="ctr"/>
              <a:lstStyle/>
              <a:p>
                <a:pPr algn="ctr" eaLnBrk="0" hangingPunct="0"/>
                <a:r>
                  <a:rPr lang="en-US" sz="2000" b="1" i="1" dirty="0">
                    <a:solidFill>
                      <a:schemeClr val="bg2"/>
                    </a:solidFill>
                    <a:latin typeface="Arial" panose="020B0604020202020204" pitchFamily="34" charset="0"/>
                    <a:cs typeface="Arial" panose="020B0604020202020204" pitchFamily="34" charset="0"/>
                  </a:rPr>
                  <a:t>Splitting</a:t>
                </a:r>
              </a:p>
            </p:txBody>
          </p:sp>
          <p:sp>
            <p:nvSpPr>
              <p:cNvPr id="28" name="AutoShape 32">
                <a:extLst>
                  <a:ext uri="{FF2B5EF4-FFF2-40B4-BE49-F238E27FC236}">
                    <a16:creationId xmlns:a16="http://schemas.microsoft.com/office/drawing/2014/main" id="{3796EFCC-D4E1-E996-FE05-0FBBF03C856F}"/>
                  </a:ext>
                </a:extLst>
              </p:cNvPr>
              <p:cNvSpPr>
                <a:spLocks noChangeArrowheads="1"/>
              </p:cNvSpPr>
              <p:nvPr/>
            </p:nvSpPr>
            <p:spPr bwMode="auto">
              <a:xfrm>
                <a:off x="3755871" y="1931454"/>
                <a:ext cx="3036887" cy="1195252"/>
              </a:xfrm>
              <a:prstGeom prst="cloudCallout">
                <a:avLst>
                  <a:gd name="adj1" fmla="val 6580"/>
                  <a:gd name="adj2" fmla="val 122310"/>
                </a:avLst>
              </a:prstGeom>
              <a:solidFill>
                <a:srgbClr val="CCCCFF"/>
              </a:solidFill>
              <a:ln w="9525">
                <a:solidFill>
                  <a:schemeClr val="tx1"/>
                </a:solidFill>
                <a:round/>
                <a:headEnd/>
                <a:tailEnd/>
              </a:ln>
            </p:spPr>
            <p:txBody>
              <a:bodyPr anchor="ctr"/>
              <a:lstStyle/>
              <a:p>
                <a:pPr algn="ctr" eaLnBrk="0" hangingPunct="0"/>
                <a:r>
                  <a:rPr lang="en-US" sz="2000" b="1" i="1" dirty="0">
                    <a:solidFill>
                      <a:schemeClr val="bg2"/>
                    </a:solidFill>
                  </a:rPr>
                  <a:t>Efficiency</a:t>
                </a:r>
              </a:p>
            </p:txBody>
          </p:sp>
          <p:sp>
            <p:nvSpPr>
              <p:cNvPr id="29" name="AutoShape 33">
                <a:extLst>
                  <a:ext uri="{FF2B5EF4-FFF2-40B4-BE49-F238E27FC236}">
                    <a16:creationId xmlns:a16="http://schemas.microsoft.com/office/drawing/2014/main" id="{56086A4A-D909-5D8D-21A3-7D43BBAC5F93}"/>
                  </a:ext>
                </a:extLst>
              </p:cNvPr>
              <p:cNvSpPr>
                <a:spLocks noChangeArrowheads="1"/>
              </p:cNvSpPr>
              <p:nvPr/>
            </p:nvSpPr>
            <p:spPr bwMode="auto">
              <a:xfrm>
                <a:off x="407986" y="3592755"/>
                <a:ext cx="2881477" cy="1205400"/>
              </a:xfrm>
              <a:prstGeom prst="cloudCallout">
                <a:avLst>
                  <a:gd name="adj1" fmla="val 103772"/>
                  <a:gd name="adj2" fmla="val 45824"/>
                </a:avLst>
              </a:prstGeom>
              <a:solidFill>
                <a:schemeClr val="accent1"/>
              </a:solidFill>
              <a:ln w="9525">
                <a:solidFill>
                  <a:schemeClr val="tx1"/>
                </a:solidFill>
                <a:round/>
                <a:headEnd/>
                <a:tailEnd/>
              </a:ln>
            </p:spPr>
            <p:txBody>
              <a:bodyPr anchor="ctr"/>
              <a:lstStyle/>
              <a:p>
                <a:pPr algn="ctr" eaLnBrk="0" hangingPunct="0"/>
                <a:r>
                  <a:rPr lang="en-US" sz="2000" b="1" i="1" dirty="0">
                    <a:solidFill>
                      <a:schemeClr val="accent2"/>
                    </a:solidFill>
                  </a:rPr>
                  <a:t>Steering</a:t>
                </a:r>
              </a:p>
            </p:txBody>
          </p:sp>
          <p:sp>
            <p:nvSpPr>
              <p:cNvPr id="30" name="AutoShape 34">
                <a:extLst>
                  <a:ext uri="{FF2B5EF4-FFF2-40B4-BE49-F238E27FC236}">
                    <a16:creationId xmlns:a16="http://schemas.microsoft.com/office/drawing/2014/main" id="{F396EEA9-7F07-6AE8-7998-EABF90396518}"/>
                  </a:ext>
                </a:extLst>
              </p:cNvPr>
              <p:cNvSpPr>
                <a:spLocks noChangeArrowheads="1"/>
              </p:cNvSpPr>
              <p:nvPr/>
            </p:nvSpPr>
            <p:spPr bwMode="auto">
              <a:xfrm>
                <a:off x="7115631" y="1610329"/>
                <a:ext cx="2372753" cy="1077977"/>
              </a:xfrm>
              <a:prstGeom prst="cloudCallout">
                <a:avLst>
                  <a:gd name="adj1" fmla="val -74431"/>
                  <a:gd name="adj2" fmla="val 122562"/>
                </a:avLst>
              </a:prstGeom>
              <a:solidFill>
                <a:schemeClr val="hlink"/>
              </a:solidFill>
              <a:ln w="9525">
                <a:solidFill>
                  <a:schemeClr val="tx1"/>
                </a:solidFill>
                <a:round/>
                <a:headEnd/>
                <a:tailEnd/>
              </a:ln>
            </p:spPr>
            <p:txBody>
              <a:bodyPr anchor="ctr"/>
              <a:lstStyle/>
              <a:p>
                <a:pPr algn="ctr" eaLnBrk="0" hangingPunct="0"/>
                <a:r>
                  <a:rPr lang="en-US" sz="2000" b="1" i="1" dirty="0">
                    <a:solidFill>
                      <a:srgbClr val="CCCCFF"/>
                    </a:solidFill>
                  </a:rPr>
                  <a:t>Symmetry/Sharing</a:t>
                </a:r>
              </a:p>
            </p:txBody>
          </p:sp>
          <p:sp>
            <p:nvSpPr>
              <p:cNvPr id="31" name="AutoShape 34">
                <a:extLst>
                  <a:ext uri="{FF2B5EF4-FFF2-40B4-BE49-F238E27FC236}">
                    <a16:creationId xmlns:a16="http://schemas.microsoft.com/office/drawing/2014/main" id="{FB55A983-01D0-032F-50F4-B074CF80CE93}"/>
                  </a:ext>
                </a:extLst>
              </p:cNvPr>
              <p:cNvSpPr>
                <a:spLocks noChangeArrowheads="1"/>
              </p:cNvSpPr>
              <p:nvPr/>
            </p:nvSpPr>
            <p:spPr bwMode="auto">
              <a:xfrm>
                <a:off x="8432567" y="3413440"/>
                <a:ext cx="3361077" cy="1673891"/>
              </a:xfrm>
              <a:prstGeom prst="cloudCallout">
                <a:avLst>
                  <a:gd name="adj1" fmla="val -82959"/>
                  <a:gd name="adj2" fmla="val 32547"/>
                </a:avLst>
              </a:prstGeom>
              <a:solidFill>
                <a:schemeClr val="accent3">
                  <a:lumMod val="60000"/>
                  <a:lumOff val="40000"/>
                </a:schemeClr>
              </a:solidFill>
              <a:ln w="9525">
                <a:solidFill>
                  <a:schemeClr val="tx1"/>
                </a:solidFill>
                <a:round/>
                <a:headEnd/>
                <a:tailEnd/>
              </a:ln>
            </p:spPr>
            <p:txBody>
              <a:bodyPr anchor="ctr"/>
              <a:lstStyle/>
              <a:p>
                <a:pPr algn="ctr" eaLnBrk="0" hangingPunct="0"/>
                <a:r>
                  <a:rPr lang="en-US" sz="2000" b="1" i="1" dirty="0">
                    <a:solidFill>
                      <a:srgbClr val="CCCCFF"/>
                    </a:solidFill>
                  </a:rPr>
                  <a:t>Beam scheduling</a:t>
                </a:r>
              </a:p>
            </p:txBody>
          </p:sp>
          <p:sp>
            <p:nvSpPr>
              <p:cNvPr id="32" name="AutoShape 33">
                <a:extLst>
                  <a:ext uri="{FF2B5EF4-FFF2-40B4-BE49-F238E27FC236}">
                    <a16:creationId xmlns:a16="http://schemas.microsoft.com/office/drawing/2014/main" id="{C10AE7C3-DD96-7FA1-032B-0FAC07A5953B}"/>
                  </a:ext>
                </a:extLst>
              </p:cNvPr>
              <p:cNvSpPr>
                <a:spLocks noChangeArrowheads="1"/>
              </p:cNvSpPr>
              <p:nvPr/>
            </p:nvSpPr>
            <p:spPr bwMode="auto">
              <a:xfrm>
                <a:off x="939030" y="4971803"/>
                <a:ext cx="2881477" cy="1205400"/>
              </a:xfrm>
              <a:prstGeom prst="cloudCallout">
                <a:avLst>
                  <a:gd name="adj1" fmla="val 87287"/>
                  <a:gd name="adj2" fmla="val -20183"/>
                </a:avLst>
              </a:prstGeom>
              <a:solidFill>
                <a:schemeClr val="accent3">
                  <a:lumMod val="75000"/>
                </a:schemeClr>
              </a:solidFill>
              <a:ln w="9525">
                <a:solidFill>
                  <a:schemeClr val="tx1"/>
                </a:solidFill>
                <a:round/>
                <a:headEnd/>
                <a:tailEnd/>
              </a:ln>
            </p:spPr>
            <p:txBody>
              <a:bodyPr anchor="ctr"/>
              <a:lstStyle/>
              <a:p>
                <a:pPr algn="ctr" eaLnBrk="0" hangingPunct="0"/>
                <a:r>
                  <a:rPr lang="en-US" sz="2000" b="1" i="1" dirty="0">
                    <a:solidFill>
                      <a:schemeClr val="bg1"/>
                    </a:solidFill>
                  </a:rPr>
                  <a:t>Accesses</a:t>
                </a:r>
              </a:p>
            </p:txBody>
          </p:sp>
          <p:sp>
            <p:nvSpPr>
              <p:cNvPr id="33" name="AutoShape 34">
                <a:extLst>
                  <a:ext uri="{FF2B5EF4-FFF2-40B4-BE49-F238E27FC236}">
                    <a16:creationId xmlns:a16="http://schemas.microsoft.com/office/drawing/2014/main" id="{D5A7E67D-82F0-9984-2B97-57D81E2B4F8E}"/>
                  </a:ext>
                </a:extLst>
              </p:cNvPr>
              <p:cNvSpPr>
                <a:spLocks noChangeArrowheads="1"/>
              </p:cNvSpPr>
              <p:nvPr/>
            </p:nvSpPr>
            <p:spPr bwMode="auto">
              <a:xfrm>
                <a:off x="8302008" y="5278373"/>
                <a:ext cx="2138358" cy="835118"/>
              </a:xfrm>
              <a:prstGeom prst="cloudCallout">
                <a:avLst>
                  <a:gd name="adj1" fmla="val -98454"/>
                  <a:gd name="adj2" fmla="val -25057"/>
                </a:avLst>
              </a:prstGeom>
              <a:solidFill>
                <a:srgbClr val="FFEC9C"/>
              </a:solidFill>
              <a:ln w="9525">
                <a:solidFill>
                  <a:schemeClr val="tx1"/>
                </a:solidFill>
                <a:round/>
                <a:headEnd/>
                <a:tailEnd/>
              </a:ln>
            </p:spPr>
            <p:txBody>
              <a:bodyPr anchor="ctr"/>
              <a:lstStyle/>
              <a:p>
                <a:pPr algn="ctr" eaLnBrk="0" hangingPunct="0"/>
                <a:r>
                  <a:rPr lang="en-US" sz="2000" b="1" i="1" dirty="0">
                    <a:solidFill>
                      <a:schemeClr val="tx2"/>
                    </a:solidFill>
                  </a:rPr>
                  <a:t>MDs</a:t>
                </a:r>
              </a:p>
            </p:txBody>
          </p:sp>
        </p:grpSp>
        <p:sp>
          <p:nvSpPr>
            <p:cNvPr id="25" name="AutoShape 34">
              <a:extLst>
                <a:ext uri="{FF2B5EF4-FFF2-40B4-BE49-F238E27FC236}">
                  <a16:creationId xmlns:a16="http://schemas.microsoft.com/office/drawing/2014/main" id="{96F330AB-C374-8286-07D5-81B2D0DFEFD5}"/>
                </a:ext>
              </a:extLst>
            </p:cNvPr>
            <p:cNvSpPr>
              <a:spLocks noChangeArrowheads="1"/>
            </p:cNvSpPr>
            <p:nvPr/>
          </p:nvSpPr>
          <p:spPr bwMode="auto">
            <a:xfrm>
              <a:off x="9306046" y="1949508"/>
              <a:ext cx="2681367" cy="1215521"/>
            </a:xfrm>
            <a:prstGeom prst="cloudCallout">
              <a:avLst>
                <a:gd name="adj1" fmla="val -141378"/>
                <a:gd name="adj2" fmla="val 117054"/>
              </a:avLst>
            </a:prstGeom>
            <a:solidFill>
              <a:srgbClr val="FF0000"/>
            </a:solidFill>
            <a:ln w="9525">
              <a:solidFill>
                <a:schemeClr val="tx1"/>
              </a:solidFill>
              <a:round/>
              <a:headEnd/>
              <a:tailEnd/>
            </a:ln>
          </p:spPr>
          <p:txBody>
            <a:bodyPr anchor="ctr"/>
            <a:lstStyle/>
            <a:p>
              <a:pPr algn="ctr" eaLnBrk="0" hangingPunct="0"/>
              <a:r>
                <a:rPr lang="en-US" sz="1600" b="1" i="1" dirty="0">
                  <a:solidFill>
                    <a:schemeClr val="bg1"/>
                  </a:solidFill>
                </a:rPr>
                <a:t>Beam Measurements</a:t>
              </a:r>
            </a:p>
          </p:txBody>
        </p:sp>
      </p:grpSp>
      <p:sp>
        <p:nvSpPr>
          <p:cNvPr id="35" name="Footer Placeholder 3">
            <a:extLst>
              <a:ext uri="{FF2B5EF4-FFF2-40B4-BE49-F238E27FC236}">
                <a16:creationId xmlns:a16="http://schemas.microsoft.com/office/drawing/2014/main" id="{A241A71D-130D-626B-4DF4-35AA025DCF4A}"/>
              </a:ext>
            </a:extLst>
          </p:cNvPr>
          <p:cNvSpPr>
            <a:spLocks noGrp="1"/>
          </p:cNvSpPr>
          <p:nvPr>
            <p:ph type="ftr" sz="quarter" idx="11"/>
          </p:nvPr>
        </p:nvSpPr>
        <p:spPr>
          <a:xfrm>
            <a:off x="4259263" y="6371634"/>
            <a:ext cx="6504816" cy="370624"/>
          </a:xfrm>
        </p:spPr>
        <p:txBody>
          <a:bodyPr/>
          <a:lstStyle/>
          <a:p>
            <a:pPr>
              <a:spcAft>
                <a:spcPts val="600"/>
              </a:spcAft>
            </a:pPr>
            <a:r>
              <a:rPr lang="en-US" dirty="0"/>
              <a:t>D.G 		</a:t>
            </a:r>
            <a:r>
              <a:rPr lang="en-US" sz="1400" dirty="0">
                <a:solidFill>
                  <a:schemeClr val="bg1"/>
                </a:solidFill>
              </a:rPr>
              <a:t>Denis Cotte BE-OP-PS | JAP Workshop 2024</a:t>
            </a:r>
            <a:endParaRPr lang="en-US" dirty="0"/>
          </a:p>
        </p:txBody>
      </p:sp>
    </p:spTree>
    <p:extLst>
      <p:ext uri="{BB962C8B-B14F-4D97-AF65-F5344CB8AC3E}">
        <p14:creationId xmlns:p14="http://schemas.microsoft.com/office/powerpoint/2010/main" val="87596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DCB1C1-CA27-7386-259F-CBCFDE83F88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DCFC035-7F11-9CBF-2FB5-53EE28F39C71}"/>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fr-CH" dirty="0" err="1"/>
              <a:t>Role</a:t>
            </a:r>
            <a:r>
              <a:rPr lang="fr-CH" dirty="0"/>
              <a:t> of Automation</a:t>
            </a:r>
            <a:endParaRPr lang="en-US" b="1" kern="1200" dirty="0">
              <a:latin typeface="+mj-lt"/>
              <a:ea typeface="+mj-ea"/>
              <a:cs typeface="+mj-cs"/>
            </a:endParaRPr>
          </a:p>
        </p:txBody>
      </p:sp>
      <p:sp>
        <p:nvSpPr>
          <p:cNvPr id="2" name="TextBox 1">
            <a:extLst>
              <a:ext uri="{FF2B5EF4-FFF2-40B4-BE49-F238E27FC236}">
                <a16:creationId xmlns:a16="http://schemas.microsoft.com/office/drawing/2014/main" id="{A6932C55-EC77-64B8-BE86-04E374328006}"/>
              </a:ext>
            </a:extLst>
          </p:cNvPr>
          <p:cNvSpPr txBox="1"/>
          <p:nvPr/>
        </p:nvSpPr>
        <p:spPr>
          <a:xfrm>
            <a:off x="407987" y="1200380"/>
            <a:ext cx="5616575" cy="4608512"/>
          </a:xfrm>
          <a:prstGeom prst="rect">
            <a:avLst/>
          </a:prstGeom>
        </p:spPr>
        <p:txBody>
          <a:bodyPr vert="horz" lIns="0" tIns="0" rIns="0" bIns="0" rtlCol="0">
            <a:normAutofit/>
          </a:bodyPr>
          <a:lstStyle/>
          <a:p>
            <a:pPr>
              <a:spcBef>
                <a:spcPts val="1800"/>
              </a:spcBef>
              <a:spcAft>
                <a:spcPts val="400"/>
              </a:spcAft>
            </a:pPr>
            <a:endParaRPr lang="en-US" sz="2100" b="1" dirty="0">
              <a:solidFill>
                <a:schemeClr val="tx2">
                  <a:lumMod val="50000"/>
                </a:schemeClr>
              </a:solidFill>
            </a:endParaRPr>
          </a:p>
          <a:p>
            <a:pPr>
              <a:spcBef>
                <a:spcPts val="1800"/>
              </a:spcBef>
              <a:spcAft>
                <a:spcPts val="400"/>
              </a:spcAft>
            </a:pPr>
            <a:r>
              <a:rPr lang="en-US" sz="2100" b="1" dirty="0">
                <a:solidFill>
                  <a:schemeClr val="tx2">
                    <a:lumMod val="50000"/>
                  </a:schemeClr>
                </a:solidFill>
              </a:rPr>
              <a:t>Implementation of the ETT recommendations </a:t>
            </a:r>
            <a:r>
              <a:rPr lang="en-US" sz="2100" dirty="0">
                <a:solidFill>
                  <a:schemeClr val="tx2">
                    <a:lumMod val="50000"/>
                  </a:schemeClr>
                </a:solidFill>
              </a:rPr>
              <a:t>with the establishment of a dedicated Efficient Particle Accelerators (EPA) project until the end of LS3.</a:t>
            </a:r>
          </a:p>
          <a:p>
            <a:pPr>
              <a:spcBef>
                <a:spcPts val="1800"/>
              </a:spcBef>
              <a:spcAft>
                <a:spcPts val="400"/>
              </a:spcAft>
            </a:pPr>
            <a:r>
              <a:rPr lang="en-US" sz="2100" b="1" dirty="0">
                <a:solidFill>
                  <a:schemeClr val="tx2">
                    <a:lumMod val="50000"/>
                  </a:schemeClr>
                </a:solidFill>
              </a:rPr>
              <a:t>Until LS3: </a:t>
            </a:r>
            <a:r>
              <a:rPr lang="en-US" sz="2100" dirty="0">
                <a:solidFill>
                  <a:schemeClr val="tx2">
                    <a:lumMod val="50000"/>
                  </a:schemeClr>
                </a:solidFill>
              </a:rPr>
              <a:t>development and operational tests of prototypes.</a:t>
            </a:r>
          </a:p>
          <a:p>
            <a:pPr>
              <a:spcBef>
                <a:spcPts val="1800"/>
              </a:spcBef>
              <a:spcAft>
                <a:spcPts val="400"/>
              </a:spcAft>
            </a:pPr>
            <a:r>
              <a:rPr lang="en-US" sz="2100" b="1" dirty="0">
                <a:solidFill>
                  <a:schemeClr val="tx2">
                    <a:lumMod val="50000"/>
                  </a:schemeClr>
                </a:solidFill>
              </a:rPr>
              <a:t>Automation</a:t>
            </a:r>
            <a:r>
              <a:rPr lang="en-US" sz="2100" dirty="0">
                <a:solidFill>
                  <a:schemeClr val="tx2">
                    <a:lumMod val="50000"/>
                  </a:schemeClr>
                </a:solidFill>
              </a:rPr>
              <a:t> :  increase efficiency, reproducibility, flexibility and margins for Operation</a:t>
            </a:r>
            <a:endParaRPr lang="en-US" sz="2100" b="1" dirty="0">
              <a:solidFill>
                <a:schemeClr val="tx2">
                  <a:lumMod val="50000"/>
                </a:schemeClr>
              </a:solidFill>
            </a:endParaRPr>
          </a:p>
          <a:p>
            <a:pPr>
              <a:spcBef>
                <a:spcPts val="1800"/>
              </a:spcBef>
              <a:spcAft>
                <a:spcPts val="400"/>
              </a:spcAft>
            </a:pPr>
            <a:endParaRPr lang="en-US" sz="2100" dirty="0">
              <a:solidFill>
                <a:schemeClr val="tx2">
                  <a:lumMod val="50000"/>
                </a:schemeClr>
              </a:solidFill>
            </a:endParaRPr>
          </a:p>
          <a:p>
            <a:pPr>
              <a:spcBef>
                <a:spcPts val="1800"/>
              </a:spcBef>
              <a:spcAft>
                <a:spcPts val="400"/>
              </a:spcAft>
            </a:pPr>
            <a:endParaRPr lang="en-US" sz="2100" b="1" dirty="0">
              <a:solidFill>
                <a:schemeClr val="tx2">
                  <a:lumMod val="50000"/>
                </a:schemeClr>
              </a:solidFill>
            </a:endParaRPr>
          </a:p>
          <a:p>
            <a:pPr>
              <a:spcBef>
                <a:spcPts val="1800"/>
              </a:spcBef>
              <a:spcAft>
                <a:spcPts val="400"/>
              </a:spcAft>
            </a:pPr>
            <a:endParaRPr lang="en-US" sz="2100" b="1" dirty="0">
              <a:solidFill>
                <a:schemeClr val="tx2">
                  <a:lumMod val="50000"/>
                </a:schemeClr>
              </a:solidFill>
            </a:endParaRPr>
          </a:p>
        </p:txBody>
      </p:sp>
      <p:pic>
        <p:nvPicPr>
          <p:cNvPr id="9" name="Image 8" descr="Une image contenant texte, nombre, mots croisés&#10;&#10;Description générée automatiquement">
            <a:extLst>
              <a:ext uri="{FF2B5EF4-FFF2-40B4-BE49-F238E27FC236}">
                <a16:creationId xmlns:a16="http://schemas.microsoft.com/office/drawing/2014/main" id="{6724D899-B5C4-195C-0859-9D682EEDA2DC}"/>
              </a:ext>
            </a:extLst>
          </p:cNvPr>
          <p:cNvPicPr>
            <a:picLocks noChangeAspect="1"/>
          </p:cNvPicPr>
          <p:nvPr/>
        </p:nvPicPr>
        <p:blipFill>
          <a:blip r:embed="rId3"/>
          <a:stretch>
            <a:fillRect/>
          </a:stretch>
        </p:blipFill>
        <p:spPr>
          <a:xfrm>
            <a:off x="6475160" y="1059598"/>
            <a:ext cx="5616575" cy="4844296"/>
          </a:xfrm>
          <a:prstGeom prst="rect">
            <a:avLst/>
          </a:prstGeom>
          <a:noFill/>
        </p:spPr>
      </p:pic>
      <p:sp>
        <p:nvSpPr>
          <p:cNvPr id="6" name="Slide Number Placeholder 5">
            <a:extLst>
              <a:ext uri="{FF2B5EF4-FFF2-40B4-BE49-F238E27FC236}">
                <a16:creationId xmlns:a16="http://schemas.microsoft.com/office/drawing/2014/main" id="{A4F50262-4C58-99C8-FF12-D0D78A579B10}"/>
              </a:ext>
            </a:extLst>
          </p:cNvPr>
          <p:cNvSpPr>
            <a:spLocks noGrp="1"/>
          </p:cNvSpPr>
          <p:nvPr>
            <p:ph type="sldNum" sz="quarter" idx="12"/>
          </p:nvPr>
        </p:nvSpPr>
        <p:spPr>
          <a:xfrm>
            <a:off x="11107546" y="6377132"/>
            <a:ext cx="681254" cy="365125"/>
          </a:xfrm>
        </p:spPr>
        <p:txBody>
          <a:bodyPr vert="horz" lIns="0" tIns="0" rIns="0" bIns="0" rtlCol="0" anchor="ctr">
            <a:normAutofit/>
          </a:bodyPr>
          <a:lstStyle/>
          <a:p>
            <a:pPr>
              <a:spcAft>
                <a:spcPts val="600"/>
              </a:spcAft>
            </a:pPr>
            <a:fld id="{36B5EA5A-BC32-A742-B11B-8E7414D5B535}" type="slidenum">
              <a:rPr lang="en-US" smtClean="0"/>
              <a:pPr>
                <a:spcAft>
                  <a:spcPts val="600"/>
                </a:spcAft>
              </a:pPr>
              <a:t>4</a:t>
            </a:fld>
            <a:endParaRPr lang="en-US" dirty="0"/>
          </a:p>
        </p:txBody>
      </p:sp>
      <p:sp>
        <p:nvSpPr>
          <p:cNvPr id="88" name="Footer Placeholder 6">
            <a:extLst>
              <a:ext uri="{FF2B5EF4-FFF2-40B4-BE49-F238E27FC236}">
                <a16:creationId xmlns:a16="http://schemas.microsoft.com/office/drawing/2014/main" id="{83204F69-5FDD-B216-CFCB-9586828ED3AC}"/>
              </a:ext>
            </a:extLst>
          </p:cNvPr>
          <p:cNvSpPr>
            <a:spLocks noGrp="1"/>
          </p:cNvSpPr>
          <p:nvPr>
            <p:ph type="ftr" sz="quarter" idx="11"/>
          </p:nvPr>
        </p:nvSpPr>
        <p:spPr>
          <a:xfrm>
            <a:off x="4259262" y="6356350"/>
            <a:ext cx="6572221" cy="365125"/>
          </a:xfrm>
        </p:spPr>
        <p:txBody>
          <a:bodyPr/>
          <a:lstStyle/>
          <a:p>
            <a:pPr>
              <a:spcAft>
                <a:spcPts val="600"/>
              </a:spcAft>
            </a:pPr>
            <a:r>
              <a:rPr lang="en-US"/>
              <a:t>D.G Cotte | JAP workshop 2024</a:t>
            </a:r>
          </a:p>
        </p:txBody>
      </p:sp>
      <p:sp>
        <p:nvSpPr>
          <p:cNvPr id="78" name="Google Shape;241;p19">
            <a:extLst>
              <a:ext uri="{FF2B5EF4-FFF2-40B4-BE49-F238E27FC236}">
                <a16:creationId xmlns:a16="http://schemas.microsoft.com/office/drawing/2014/main" id="{CAF924F4-5648-D636-9BE4-920EF3B5144C}"/>
              </a:ext>
            </a:extLst>
          </p:cNvPr>
          <p:cNvSpPr txBox="1">
            <a:spLocks/>
          </p:cNvSpPr>
          <p:nvPr/>
        </p:nvSpPr>
        <p:spPr>
          <a:xfrm>
            <a:off x="8634900" y="3165029"/>
            <a:ext cx="8520600" cy="19758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endParaRPr lang="en-GB" dirty="0"/>
          </a:p>
        </p:txBody>
      </p:sp>
      <p:sp>
        <p:nvSpPr>
          <p:cNvPr id="7" name="Footer Placeholder 3">
            <a:extLst>
              <a:ext uri="{FF2B5EF4-FFF2-40B4-BE49-F238E27FC236}">
                <a16:creationId xmlns:a16="http://schemas.microsoft.com/office/drawing/2014/main" id="{6AC67236-CAAC-0156-4BE5-0402356CB741}"/>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Tree>
    <p:extLst>
      <p:ext uri="{BB962C8B-B14F-4D97-AF65-F5344CB8AC3E}">
        <p14:creationId xmlns:p14="http://schemas.microsoft.com/office/powerpoint/2010/main" val="1154555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44D48E-CAA6-401A-2682-587C159FFE0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535471-A03B-A4CC-C7D2-DDCD48F76908}"/>
              </a:ext>
            </a:extLst>
          </p:cNvPr>
          <p:cNvSpPr>
            <a:spLocks noGrp="1"/>
          </p:cNvSpPr>
          <p:nvPr>
            <p:ph idx="1"/>
          </p:nvPr>
        </p:nvSpPr>
        <p:spPr>
          <a:xfrm>
            <a:off x="407989" y="1592263"/>
            <a:ext cx="11376024" cy="4608512"/>
          </a:xfrm>
        </p:spPr>
        <p:txBody>
          <a:bodyPr>
            <a:normAutofit/>
          </a:bodyPr>
          <a:lstStyle/>
          <a:p>
            <a:pPr marL="342900" indent="-342900">
              <a:spcBef>
                <a:spcPts val="600"/>
              </a:spcBef>
              <a:buFont typeface="Arial" panose="020B0604020202020204" pitchFamily="34" charset="0"/>
              <a:buChar char="•"/>
            </a:pPr>
            <a:r>
              <a:rPr lang="en-GB" sz="2800" dirty="0">
                <a:solidFill>
                  <a:schemeClr val="bg1">
                    <a:lumMod val="50000"/>
                  </a:schemeClr>
                </a:solidFill>
              </a:rPr>
              <a:t>Operation Tasks and the Role of Automation</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t>How Automation Has Helped</a:t>
            </a:r>
          </a:p>
          <a:p>
            <a:pPr marL="342900" indent="-342900">
              <a:spcBef>
                <a:spcPts val="600"/>
              </a:spcBef>
              <a:buFont typeface="Arial" panose="020B0604020202020204" pitchFamily="34" charset="0"/>
              <a:buChar char="•"/>
            </a:pPr>
            <a:endParaRPr lang="en-GB" sz="2800" dirty="0"/>
          </a:p>
          <a:p>
            <a:pPr marL="342900" indent="-342900">
              <a:spcBef>
                <a:spcPts val="600"/>
              </a:spcBef>
              <a:buFont typeface="Arial" panose="020B0604020202020204" pitchFamily="34" charset="0"/>
              <a:buChar char="•"/>
            </a:pPr>
            <a:r>
              <a:rPr lang="en-GB" sz="2800" dirty="0">
                <a:solidFill>
                  <a:schemeClr val="bg1">
                    <a:lumMod val="50000"/>
                  </a:schemeClr>
                </a:solidFill>
              </a:rPr>
              <a:t>Proposed Workflow for Effective Automation</a:t>
            </a:r>
          </a:p>
          <a:p>
            <a:pPr marL="342900" indent="-342900">
              <a:spcBef>
                <a:spcPts val="600"/>
              </a:spcBef>
              <a:buFont typeface="Arial" panose="020B0604020202020204" pitchFamily="34" charset="0"/>
              <a:buChar char="•"/>
            </a:pPr>
            <a:endParaRPr lang="en-GB" sz="2800" dirty="0">
              <a:solidFill>
                <a:schemeClr val="bg1">
                  <a:lumMod val="50000"/>
                </a:schemeClr>
              </a:solidFill>
            </a:endParaRPr>
          </a:p>
          <a:p>
            <a:pPr marL="342900" indent="-342900">
              <a:spcBef>
                <a:spcPts val="600"/>
              </a:spcBef>
              <a:buFont typeface="Arial" panose="020B0604020202020204" pitchFamily="34" charset="0"/>
              <a:buChar char="•"/>
            </a:pPr>
            <a:r>
              <a:rPr lang="en-GB" sz="2800" dirty="0">
                <a:solidFill>
                  <a:schemeClr val="bg1">
                    <a:lumMod val="50000"/>
                  </a:schemeClr>
                </a:solidFill>
              </a:rPr>
              <a:t>Key Recommendations for Moving Forward</a:t>
            </a:r>
          </a:p>
          <a:p>
            <a:pPr marL="342900" indent="-342900">
              <a:spcBef>
                <a:spcPts val="600"/>
              </a:spcBef>
              <a:buFont typeface="Arial" panose="020B0604020202020204" pitchFamily="34" charset="0"/>
              <a:buChar char="•"/>
            </a:pPr>
            <a:endParaRPr lang="en-GB" sz="2800" dirty="0">
              <a:solidFill>
                <a:schemeClr val="bg1">
                  <a:lumMod val="50000"/>
                </a:schemeClr>
              </a:solidFill>
            </a:endParaRPr>
          </a:p>
          <a:p>
            <a:pPr marL="342900" indent="-342900">
              <a:spcBef>
                <a:spcPts val="600"/>
              </a:spcBef>
              <a:buFont typeface="Arial" panose="020B0604020202020204" pitchFamily="34" charset="0"/>
              <a:buChar char="•"/>
            </a:pPr>
            <a:r>
              <a:rPr lang="en-GB" sz="2800" dirty="0">
                <a:solidFill>
                  <a:schemeClr val="bg1">
                    <a:lumMod val="50000"/>
                  </a:schemeClr>
                </a:solidFill>
              </a:rPr>
              <a:t>Conclusion</a:t>
            </a:r>
          </a:p>
          <a:p>
            <a:endParaRPr lang="en-GB" dirty="0"/>
          </a:p>
        </p:txBody>
      </p:sp>
      <p:sp>
        <p:nvSpPr>
          <p:cNvPr id="3" name="Title 2">
            <a:extLst>
              <a:ext uri="{FF2B5EF4-FFF2-40B4-BE49-F238E27FC236}">
                <a16:creationId xmlns:a16="http://schemas.microsoft.com/office/drawing/2014/main" id="{B6F93370-CC47-E694-59E4-2EFC803C83AE}"/>
              </a:ext>
            </a:extLst>
          </p:cNvPr>
          <p:cNvSpPr>
            <a:spLocks noGrp="1"/>
          </p:cNvSpPr>
          <p:nvPr>
            <p:ph type="title"/>
          </p:nvPr>
        </p:nvSpPr>
        <p:spPr>
          <a:xfrm>
            <a:off x="407988" y="373593"/>
            <a:ext cx="11376025" cy="1065742"/>
          </a:xfrm>
        </p:spPr>
        <p:txBody>
          <a:bodyPr anchor="t">
            <a:normAutofit/>
          </a:bodyPr>
          <a:lstStyle/>
          <a:p>
            <a:r>
              <a:rPr lang="en-GB" dirty="0"/>
              <a:t>OUTLINE</a:t>
            </a:r>
          </a:p>
        </p:txBody>
      </p:sp>
      <p:sp>
        <p:nvSpPr>
          <p:cNvPr id="11" name="Footer Placeholder 3">
            <a:extLst>
              <a:ext uri="{FF2B5EF4-FFF2-40B4-BE49-F238E27FC236}">
                <a16:creationId xmlns:a16="http://schemas.microsoft.com/office/drawing/2014/main" id="{FCDE4D40-BF01-327F-3BE8-7557528ED204}"/>
              </a:ext>
            </a:extLst>
          </p:cNvPr>
          <p:cNvSpPr>
            <a:spLocks noGrp="1"/>
          </p:cNvSpPr>
          <p:nvPr>
            <p:ph type="ftr" sz="quarter" idx="11"/>
          </p:nvPr>
        </p:nvSpPr>
        <p:spPr>
          <a:xfrm>
            <a:off x="4259263" y="6371634"/>
            <a:ext cx="6504816" cy="370624"/>
          </a:xfrm>
        </p:spPr>
        <p:txBody>
          <a:bodyPr/>
          <a:lstStyle/>
          <a:p>
            <a:pPr>
              <a:spcAft>
                <a:spcPts val="600"/>
              </a:spcAft>
            </a:pPr>
            <a:r>
              <a:rPr lang="en-US" dirty="0"/>
              <a:t>D.G 		</a:t>
            </a:r>
            <a:r>
              <a:rPr lang="en-US" sz="1400" dirty="0">
                <a:solidFill>
                  <a:schemeClr val="bg1"/>
                </a:solidFill>
              </a:rPr>
              <a:t>Denis Cotte BE-OP-PS | JAP Workshop 2024</a:t>
            </a:r>
            <a:endParaRPr lang="en-US" dirty="0"/>
          </a:p>
        </p:txBody>
      </p:sp>
      <p:sp>
        <p:nvSpPr>
          <p:cNvPr id="6" name="Slide Number Placeholder 5">
            <a:extLst>
              <a:ext uri="{FF2B5EF4-FFF2-40B4-BE49-F238E27FC236}">
                <a16:creationId xmlns:a16="http://schemas.microsoft.com/office/drawing/2014/main" id="{A7AE56F5-3E6A-967B-1CB1-2693394DB9BE}"/>
              </a:ext>
            </a:extLst>
          </p:cNvPr>
          <p:cNvSpPr>
            <a:spLocks noGrp="1"/>
          </p:cNvSpPr>
          <p:nvPr>
            <p:ph type="sldNum" sz="quarter" idx="12"/>
          </p:nvPr>
        </p:nvSpPr>
        <p:spPr>
          <a:xfrm>
            <a:off x="10930899" y="6377132"/>
            <a:ext cx="681254" cy="365125"/>
          </a:xfrm>
        </p:spPr>
        <p:txBody>
          <a:bodyPr>
            <a:normAutofit/>
          </a:bodyPr>
          <a:lstStyle/>
          <a:p>
            <a:pPr>
              <a:spcAft>
                <a:spcPts val="600"/>
              </a:spcAft>
            </a:pPr>
            <a:fld id="{36B5EA5A-BC32-A742-B11B-8E7414D5B535}" type="slidenum">
              <a:rPr lang="en-US" smtClean="0"/>
              <a:pPr>
                <a:spcAft>
                  <a:spcPts val="600"/>
                </a:spcAft>
              </a:pPr>
              <a:t>5</a:t>
            </a:fld>
            <a:endParaRPr lang="en-US" dirty="0"/>
          </a:p>
        </p:txBody>
      </p:sp>
    </p:spTree>
    <p:extLst>
      <p:ext uri="{BB962C8B-B14F-4D97-AF65-F5344CB8AC3E}">
        <p14:creationId xmlns:p14="http://schemas.microsoft.com/office/powerpoint/2010/main" val="2449278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2">
            <a:extLst>
              <a:ext uri="{FF2B5EF4-FFF2-40B4-BE49-F238E27FC236}">
                <a16:creationId xmlns:a16="http://schemas.microsoft.com/office/drawing/2014/main" id="{C794C18A-B0DD-C0A1-88CD-CEA2B7A9BE03}"/>
              </a:ext>
            </a:extLst>
          </p:cNvPr>
          <p:cNvSpPr>
            <a:spLocks noGrp="1"/>
          </p:cNvSpPr>
          <p:nvPr>
            <p:ph type="title"/>
          </p:nvPr>
        </p:nvSpPr>
        <p:spPr/>
        <p:txBody>
          <a:bodyPr vert="horz" lIns="0" tIns="0" rIns="0" bIns="0" rtlCol="0" anchor="t" anchorCtr="0">
            <a:normAutofit/>
          </a:bodyPr>
          <a:lstStyle/>
          <a:p>
            <a:r>
              <a:rPr lang="fr-CH" dirty="0"/>
              <a:t>How Automation Has </a:t>
            </a:r>
            <a:r>
              <a:rPr lang="fr-CH" dirty="0" err="1"/>
              <a:t>Helped</a:t>
            </a:r>
            <a:r>
              <a:rPr lang="fr-CH" dirty="0"/>
              <a:t> : « Auto-Start »</a:t>
            </a:r>
            <a:endParaRPr lang="en-US" b="1" kern="1200" dirty="0">
              <a:latin typeface="+mj-lt"/>
              <a:ea typeface="+mj-ea"/>
              <a:cs typeface="+mj-cs"/>
            </a:endParaRPr>
          </a:p>
        </p:txBody>
      </p:sp>
      <p:sp>
        <p:nvSpPr>
          <p:cNvPr id="11" name="Slide Number Placeholder 5">
            <a:extLst>
              <a:ext uri="{FF2B5EF4-FFF2-40B4-BE49-F238E27FC236}">
                <a16:creationId xmlns:a16="http://schemas.microsoft.com/office/drawing/2014/main" id="{9593C633-F504-44C0-A4CA-BE7E8C44F6EF}"/>
              </a:ext>
            </a:extLst>
          </p:cNvPr>
          <p:cNvSpPr>
            <a:spLocks noGrp="1"/>
          </p:cNvSpPr>
          <p:nvPr>
            <p:ph type="sldNum" sz="quarter" idx="12"/>
          </p:nvPr>
        </p:nvSpPr>
        <p:spPr>
          <a:xfrm>
            <a:off x="10930899" y="6377132"/>
            <a:ext cx="681254" cy="365125"/>
          </a:xfrm>
        </p:spPr>
        <p:txBody>
          <a:bodyPr/>
          <a:lstStyle/>
          <a:p>
            <a:fld id="{B4BB3C45-6916-4A09-AEE0-4725868A11C8}" type="slidenum">
              <a:rPr lang="en-US" smtClean="0"/>
              <a:t>6</a:t>
            </a:fld>
            <a:endParaRPr lang="en-US" dirty="0"/>
          </a:p>
        </p:txBody>
      </p:sp>
      <p:pic>
        <p:nvPicPr>
          <p:cNvPr id="1028" name="Picture 4">
            <a:extLst>
              <a:ext uri="{FF2B5EF4-FFF2-40B4-BE49-F238E27FC236}">
                <a16:creationId xmlns:a16="http://schemas.microsoft.com/office/drawing/2014/main" id="{15DB469D-F6D1-5A3D-1548-821DCB06BF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008" y="2641010"/>
            <a:ext cx="5252024" cy="3520073"/>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Oval 8">
            <a:extLst>
              <a:ext uri="{FF2B5EF4-FFF2-40B4-BE49-F238E27FC236}">
                <a16:creationId xmlns:a16="http://schemas.microsoft.com/office/drawing/2014/main" id="{8129EEB2-47B7-09A0-9D0B-B17657F1AAC8}"/>
              </a:ext>
            </a:extLst>
          </p:cNvPr>
          <p:cNvSpPr/>
          <p:nvPr/>
        </p:nvSpPr>
        <p:spPr>
          <a:xfrm>
            <a:off x="2273893" y="3359121"/>
            <a:ext cx="1798026" cy="691622"/>
          </a:xfrm>
          <a:prstGeom prst="wedgeEllipseCallout">
            <a:avLst>
              <a:gd name="adj1" fmla="val 88749"/>
              <a:gd name="adj2" fmla="val 140762"/>
            </a:avLst>
          </a:prstGeom>
          <a:solidFill>
            <a:schemeClr val="bg1"/>
          </a:solid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Cavités</a:t>
            </a:r>
            <a:r>
              <a:rPr lang="en-US" b="1" dirty="0">
                <a:solidFill>
                  <a:schemeClr val="tx1"/>
                </a:solidFill>
              </a:rPr>
              <a:t> !!!</a:t>
            </a:r>
          </a:p>
        </p:txBody>
      </p:sp>
      <p:sp>
        <p:nvSpPr>
          <p:cNvPr id="10" name="Speech Bubble: Oval 9">
            <a:extLst>
              <a:ext uri="{FF2B5EF4-FFF2-40B4-BE49-F238E27FC236}">
                <a16:creationId xmlns:a16="http://schemas.microsoft.com/office/drawing/2014/main" id="{B7787488-5C52-459E-06E8-01A0CEDFB1D1}"/>
              </a:ext>
            </a:extLst>
          </p:cNvPr>
          <p:cNvSpPr/>
          <p:nvPr/>
        </p:nvSpPr>
        <p:spPr>
          <a:xfrm>
            <a:off x="1151795" y="5123184"/>
            <a:ext cx="3034009" cy="855295"/>
          </a:xfrm>
          <a:prstGeom prst="wedgeEllipseCallout">
            <a:avLst>
              <a:gd name="adj1" fmla="val -56852"/>
              <a:gd name="adj2" fmla="val -85376"/>
            </a:avLst>
          </a:prstGeom>
          <a:solidFill>
            <a:schemeClr val="bg1"/>
          </a:solid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 </a:t>
            </a:r>
            <a:r>
              <a:rPr lang="en-US" b="1" dirty="0" err="1">
                <a:solidFill>
                  <a:schemeClr val="tx1"/>
                </a:solidFill>
              </a:rPr>
              <a:t>Euh</a:t>
            </a:r>
            <a:r>
              <a:rPr lang="en-US" b="1" dirty="0">
                <a:solidFill>
                  <a:schemeClr val="tx1"/>
                </a:solidFill>
              </a:rPr>
              <a:t> … </a:t>
            </a:r>
            <a:r>
              <a:rPr lang="en-US" b="1" dirty="0" err="1">
                <a:solidFill>
                  <a:schemeClr val="tx1"/>
                </a:solidFill>
              </a:rPr>
              <a:t>Oui</a:t>
            </a:r>
            <a:r>
              <a:rPr lang="en-US" b="1" dirty="0">
                <a:solidFill>
                  <a:schemeClr val="tx1"/>
                </a:solidFill>
              </a:rPr>
              <a:t> on </a:t>
            </a:r>
            <a:r>
              <a:rPr lang="en-US" b="1" dirty="0" err="1">
                <a:solidFill>
                  <a:schemeClr val="tx1"/>
                </a:solidFill>
              </a:rPr>
              <a:t>sait</a:t>
            </a:r>
            <a:r>
              <a:rPr lang="en-US" b="1" dirty="0">
                <a:solidFill>
                  <a:schemeClr val="tx1"/>
                </a:solidFill>
              </a:rPr>
              <a:t> </a:t>
            </a:r>
            <a:r>
              <a:rPr lang="en-US" b="1" dirty="0" err="1">
                <a:solidFill>
                  <a:schemeClr val="tx1"/>
                </a:solidFill>
              </a:rPr>
              <a:t>elles</a:t>
            </a:r>
            <a:r>
              <a:rPr lang="en-US" b="1" dirty="0">
                <a:solidFill>
                  <a:schemeClr val="tx1"/>
                </a:solidFill>
              </a:rPr>
              <a:t> </a:t>
            </a:r>
            <a:r>
              <a:rPr lang="en-US" b="1" dirty="0" err="1">
                <a:solidFill>
                  <a:schemeClr val="tx1"/>
                </a:solidFill>
              </a:rPr>
              <a:t>chauffent</a:t>
            </a:r>
            <a:r>
              <a:rPr lang="en-US" b="1" dirty="0">
                <a:solidFill>
                  <a:schemeClr val="tx1"/>
                </a:solidFill>
              </a:rPr>
              <a:t> !!!</a:t>
            </a:r>
          </a:p>
        </p:txBody>
      </p:sp>
      <p:sp>
        <p:nvSpPr>
          <p:cNvPr id="6" name="TextBox 5">
            <a:extLst>
              <a:ext uri="{FF2B5EF4-FFF2-40B4-BE49-F238E27FC236}">
                <a16:creationId xmlns:a16="http://schemas.microsoft.com/office/drawing/2014/main" id="{999C935E-E93E-2855-8BDB-A86D19726F77}"/>
              </a:ext>
            </a:extLst>
          </p:cNvPr>
          <p:cNvSpPr txBox="1"/>
          <p:nvPr/>
        </p:nvSpPr>
        <p:spPr>
          <a:xfrm>
            <a:off x="7892157" y="6541597"/>
            <a:ext cx="2648079" cy="307777"/>
          </a:xfrm>
          <a:prstGeom prst="rect">
            <a:avLst/>
          </a:prstGeom>
          <a:noFill/>
        </p:spPr>
        <p:txBody>
          <a:bodyPr wrap="square">
            <a:spAutoFit/>
          </a:bodyPr>
          <a:lstStyle/>
          <a:p>
            <a:pPr algn="ctr"/>
            <a:r>
              <a:rPr lang="en-US" sz="1400" b="1" i="1" dirty="0"/>
              <a:t>* Faults &gt; 2min downtime</a:t>
            </a:r>
          </a:p>
        </p:txBody>
      </p:sp>
      <p:grpSp>
        <p:nvGrpSpPr>
          <p:cNvPr id="3" name="Groupe 2">
            <a:extLst>
              <a:ext uri="{FF2B5EF4-FFF2-40B4-BE49-F238E27FC236}">
                <a16:creationId xmlns:a16="http://schemas.microsoft.com/office/drawing/2014/main" id="{BC57F987-0874-27E1-EB78-C3172B9A3AE0}"/>
              </a:ext>
            </a:extLst>
          </p:cNvPr>
          <p:cNvGrpSpPr/>
          <p:nvPr/>
        </p:nvGrpSpPr>
        <p:grpSpPr>
          <a:xfrm>
            <a:off x="5802489" y="2753786"/>
            <a:ext cx="5986312" cy="1334830"/>
            <a:chOff x="3846947" y="1622691"/>
            <a:chExt cx="7695466" cy="1907463"/>
          </a:xfrm>
        </p:grpSpPr>
        <p:pic>
          <p:nvPicPr>
            <p:cNvPr id="13" name="Image 12" descr="Une image contenant texte, capture d’écran, Police&#10;&#10;Description générée automatiquement">
              <a:extLst>
                <a:ext uri="{FF2B5EF4-FFF2-40B4-BE49-F238E27FC236}">
                  <a16:creationId xmlns:a16="http://schemas.microsoft.com/office/drawing/2014/main" id="{469F5CF5-00C4-3B91-7155-14E675096ACF}"/>
                </a:ext>
              </a:extLst>
            </p:cNvPr>
            <p:cNvPicPr>
              <a:picLocks noChangeAspect="1"/>
            </p:cNvPicPr>
            <p:nvPr/>
          </p:nvPicPr>
          <p:blipFill>
            <a:blip r:embed="rId4"/>
            <a:stretch>
              <a:fillRect/>
            </a:stretch>
          </p:blipFill>
          <p:spPr>
            <a:xfrm>
              <a:off x="3846947" y="1622691"/>
              <a:ext cx="7695466" cy="1840372"/>
            </a:xfrm>
            <a:prstGeom prst="rect">
              <a:avLst/>
            </a:prstGeom>
          </p:spPr>
        </p:pic>
        <p:sp>
          <p:nvSpPr>
            <p:cNvPr id="7" name="Rectangle 6">
              <a:extLst>
                <a:ext uri="{FF2B5EF4-FFF2-40B4-BE49-F238E27FC236}">
                  <a16:creationId xmlns:a16="http://schemas.microsoft.com/office/drawing/2014/main" id="{55ED1181-A9FB-55F2-EDD2-5D840ABEE0B2}"/>
                </a:ext>
              </a:extLst>
            </p:cNvPr>
            <p:cNvSpPr/>
            <p:nvPr/>
          </p:nvSpPr>
          <p:spPr>
            <a:xfrm>
              <a:off x="3846947" y="1687219"/>
              <a:ext cx="7695466" cy="184293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6" name="TextBox 1">
            <a:extLst>
              <a:ext uri="{FF2B5EF4-FFF2-40B4-BE49-F238E27FC236}">
                <a16:creationId xmlns:a16="http://schemas.microsoft.com/office/drawing/2014/main" id="{5E5B022F-663D-C794-8BE4-13F8779C2818}"/>
              </a:ext>
            </a:extLst>
          </p:cNvPr>
          <p:cNvSpPr txBox="1"/>
          <p:nvPr/>
        </p:nvSpPr>
        <p:spPr>
          <a:xfrm>
            <a:off x="407986" y="1209599"/>
            <a:ext cx="11975925" cy="1200329"/>
          </a:xfrm>
          <a:prstGeom prst="rect">
            <a:avLst/>
          </a:prstGeom>
          <a:noFill/>
        </p:spPr>
        <p:txBody>
          <a:bodyPr wrap="square" lIns="0" tIns="0" rIns="0" bIns="0" rtlCol="0">
            <a:spAutoFit/>
          </a:bodyPr>
          <a:lstStyle/>
          <a:p>
            <a:pPr>
              <a:spcAft>
                <a:spcPts val="600"/>
              </a:spcAft>
            </a:pPr>
            <a:r>
              <a:rPr lang="en-GB" sz="1600" b="1" dirty="0">
                <a:solidFill>
                  <a:schemeClr val="bg2">
                    <a:lumMod val="10000"/>
                  </a:schemeClr>
                </a:solidFill>
              </a:rPr>
              <a:t>Recurrent absence of high frequency cavities for LHC beams</a:t>
            </a:r>
          </a:p>
          <a:p>
            <a:pPr marL="179388" indent="-179388">
              <a:spcAft>
                <a:spcPts val="600"/>
              </a:spcAft>
              <a:buFont typeface="Arial" panose="020B0604020202020204" pitchFamily="34" charset="0"/>
              <a:buChar char="•"/>
            </a:pPr>
            <a:r>
              <a:rPr lang="en-GB" sz="1600" dirty="0">
                <a:solidFill>
                  <a:schemeClr val="bg2">
                    <a:lumMod val="10000"/>
                  </a:schemeClr>
                </a:solidFill>
              </a:rPr>
              <a:t>Auto-start of the cavities introduced on the </a:t>
            </a:r>
            <a:r>
              <a:rPr lang="en-GB" sz="1600" b="1" dirty="0">
                <a:solidFill>
                  <a:schemeClr val="bg2">
                    <a:lumMod val="10000"/>
                  </a:schemeClr>
                </a:solidFill>
              </a:rPr>
              <a:t>30</a:t>
            </a:r>
            <a:r>
              <a:rPr lang="en-GB" sz="1600" b="1" baseline="30000" dirty="0">
                <a:solidFill>
                  <a:schemeClr val="bg2">
                    <a:lumMod val="10000"/>
                  </a:schemeClr>
                </a:solidFill>
              </a:rPr>
              <a:t>th</a:t>
            </a:r>
            <a:r>
              <a:rPr lang="en-GB" sz="1600" b="1" dirty="0">
                <a:solidFill>
                  <a:schemeClr val="bg2">
                    <a:lumMod val="10000"/>
                  </a:schemeClr>
                </a:solidFill>
              </a:rPr>
              <a:t> of September 2024</a:t>
            </a:r>
          </a:p>
          <a:p>
            <a:br>
              <a:rPr lang="en-GB" sz="1600" b="1" dirty="0">
                <a:solidFill>
                  <a:schemeClr val="bg2">
                    <a:lumMod val="10000"/>
                  </a:schemeClr>
                </a:solidFill>
              </a:rPr>
            </a:br>
            <a:r>
              <a:rPr lang="en-GB" sz="1600" b="1" dirty="0">
                <a:solidFill>
                  <a:schemeClr val="bg2">
                    <a:lumMod val="10000"/>
                  </a:schemeClr>
                </a:solidFill>
              </a:rPr>
              <a:t>		</a:t>
            </a:r>
            <a:r>
              <a:rPr lang="en-GB" sz="2000" b="1" i="1" dirty="0">
                <a:solidFill>
                  <a:schemeClr val="bg2">
                    <a:lumMod val="10000"/>
                  </a:schemeClr>
                </a:solidFill>
              </a:rPr>
              <a:t>92 automatic starts </a:t>
            </a:r>
            <a:r>
              <a:rPr lang="en-GB" sz="2000" i="1" dirty="0">
                <a:solidFill>
                  <a:schemeClr val="bg2">
                    <a:lumMod val="10000"/>
                  </a:schemeClr>
                </a:solidFill>
              </a:rPr>
              <a:t>logged in the logbook under #auto-pilot. (30/09 to 03/12)</a:t>
            </a:r>
            <a:endParaRPr lang="en-GB" sz="1600" i="1" dirty="0">
              <a:solidFill>
                <a:schemeClr val="bg2">
                  <a:lumMod val="10000"/>
                </a:schemeClr>
              </a:solidFill>
            </a:endParaRPr>
          </a:p>
        </p:txBody>
      </p:sp>
      <p:pic>
        <p:nvPicPr>
          <p:cNvPr id="17" name="Picture 2">
            <a:extLst>
              <a:ext uri="{FF2B5EF4-FFF2-40B4-BE49-F238E27FC236}">
                <a16:creationId xmlns:a16="http://schemas.microsoft.com/office/drawing/2014/main" id="{FA10082D-B50B-D5B2-C60E-97B436343D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269" y="2625463"/>
            <a:ext cx="914182" cy="918647"/>
          </a:xfrm>
          <a:prstGeom prst="rect">
            <a:avLst/>
          </a:prstGeom>
          <a:noFill/>
          <a:extLst>
            <a:ext uri="{909E8E84-426E-40DD-AFC4-6F175D3DCCD1}">
              <a14:hiddenFill xmlns:a14="http://schemas.microsoft.com/office/drawing/2010/main">
                <a:solidFill>
                  <a:srgbClr val="FFFFFF"/>
                </a:solidFill>
              </a14:hiddenFill>
            </a:ext>
          </a:extLst>
        </p:spPr>
      </p:pic>
      <p:sp>
        <p:nvSpPr>
          <p:cNvPr id="19" name="ZoneTexte 18">
            <a:extLst>
              <a:ext uri="{FF2B5EF4-FFF2-40B4-BE49-F238E27FC236}">
                <a16:creationId xmlns:a16="http://schemas.microsoft.com/office/drawing/2014/main" id="{A4E2C818-D09E-3093-8944-53805F8877A5}"/>
              </a:ext>
            </a:extLst>
          </p:cNvPr>
          <p:cNvSpPr txBox="1"/>
          <p:nvPr/>
        </p:nvSpPr>
        <p:spPr>
          <a:xfrm>
            <a:off x="7048608" y="4957103"/>
            <a:ext cx="4782737" cy="646331"/>
          </a:xfrm>
          <a:prstGeom prst="rect">
            <a:avLst/>
          </a:prstGeom>
          <a:noFill/>
        </p:spPr>
        <p:txBody>
          <a:bodyPr wrap="square">
            <a:spAutoFit/>
          </a:bodyPr>
          <a:lstStyle/>
          <a:p>
            <a:r>
              <a:rPr lang="fr-CH" dirty="0" err="1">
                <a:solidFill>
                  <a:schemeClr val="tx2"/>
                </a:solidFill>
              </a:rPr>
              <a:t>Some</a:t>
            </a:r>
            <a:r>
              <a:rPr lang="fr-CH" dirty="0">
                <a:solidFill>
                  <a:schemeClr val="tx2"/>
                </a:solidFill>
              </a:rPr>
              <a:t> inversion issues </a:t>
            </a:r>
            <a:r>
              <a:rPr lang="fr-CH" dirty="0" err="1">
                <a:solidFill>
                  <a:schemeClr val="tx2"/>
                </a:solidFill>
              </a:rPr>
              <a:t>between</a:t>
            </a:r>
            <a:r>
              <a:rPr lang="fr-CH" dirty="0">
                <a:solidFill>
                  <a:schemeClr val="tx2"/>
                </a:solidFill>
              </a:rPr>
              <a:t> proton and ion </a:t>
            </a:r>
            <a:r>
              <a:rPr lang="fr-CH" dirty="0" err="1">
                <a:solidFill>
                  <a:schemeClr val="tx2"/>
                </a:solidFill>
              </a:rPr>
              <a:t>cavities</a:t>
            </a:r>
            <a:r>
              <a:rPr lang="fr-CH" dirty="0">
                <a:solidFill>
                  <a:schemeClr val="tx2"/>
                </a:solidFill>
              </a:rPr>
              <a:t> (</a:t>
            </a:r>
            <a:r>
              <a:rPr lang="fr-CH" dirty="0" err="1">
                <a:solidFill>
                  <a:schemeClr val="tx2"/>
                </a:solidFill>
              </a:rPr>
              <a:t>currently</a:t>
            </a:r>
            <a:r>
              <a:rPr lang="fr-CH" dirty="0">
                <a:solidFill>
                  <a:schemeClr val="tx2"/>
                </a:solidFill>
              </a:rPr>
              <a:t> </a:t>
            </a:r>
            <a:r>
              <a:rPr lang="fr-CH" dirty="0" err="1">
                <a:solidFill>
                  <a:schemeClr val="tx2"/>
                </a:solidFill>
              </a:rPr>
              <a:t>being</a:t>
            </a:r>
            <a:r>
              <a:rPr lang="fr-CH" dirty="0">
                <a:solidFill>
                  <a:schemeClr val="tx2"/>
                </a:solidFill>
              </a:rPr>
              <a:t> </a:t>
            </a:r>
            <a:r>
              <a:rPr lang="fr-CH" dirty="0" err="1">
                <a:solidFill>
                  <a:schemeClr val="tx2"/>
                </a:solidFill>
              </a:rPr>
              <a:t>resolved</a:t>
            </a:r>
            <a:r>
              <a:rPr lang="fr-CH" dirty="0">
                <a:solidFill>
                  <a:schemeClr val="tx2"/>
                </a:solidFill>
              </a:rPr>
              <a:t>)</a:t>
            </a:r>
            <a:endParaRPr lang="fr-FR" dirty="0">
              <a:solidFill>
                <a:schemeClr val="tx2"/>
              </a:solidFill>
            </a:endParaRPr>
          </a:p>
        </p:txBody>
      </p:sp>
      <p:sp>
        <p:nvSpPr>
          <p:cNvPr id="21" name="TextBox 17">
            <a:extLst>
              <a:ext uri="{FF2B5EF4-FFF2-40B4-BE49-F238E27FC236}">
                <a16:creationId xmlns:a16="http://schemas.microsoft.com/office/drawing/2014/main" id="{1001E2CD-0087-7C61-22C3-3B07244E3F58}"/>
              </a:ext>
            </a:extLst>
          </p:cNvPr>
          <p:cNvSpPr txBox="1"/>
          <p:nvPr/>
        </p:nvSpPr>
        <p:spPr>
          <a:xfrm>
            <a:off x="9646377" y="4039322"/>
            <a:ext cx="2236766"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PS </a:t>
            </a:r>
            <a:r>
              <a:rPr lang="fr-CH" sz="1400" i="1" dirty="0" err="1">
                <a:latin typeface="Calibri" panose="020F0502020204030204" pitchFamily="34" charset="0"/>
                <a:cs typeface="Calibri" panose="020F0502020204030204" pitchFamily="34" charset="0"/>
              </a:rPr>
              <a:t>Logbook</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Automatic</a:t>
            </a:r>
            <a:r>
              <a:rPr lang="fr-CH" sz="1400" i="1" dirty="0">
                <a:latin typeface="Calibri" panose="020F0502020204030204" pitchFamily="34" charset="0"/>
                <a:cs typeface="Calibri" panose="020F0502020204030204" pitchFamily="34" charset="0"/>
              </a:rPr>
              <a:t> entry</a:t>
            </a:r>
            <a:endParaRPr lang="en-CH" sz="1400" i="1" dirty="0">
              <a:latin typeface="Calibri" panose="020F0502020204030204" pitchFamily="34" charset="0"/>
              <a:cs typeface="Calibri" panose="020F0502020204030204" pitchFamily="34" charset="0"/>
            </a:endParaRPr>
          </a:p>
        </p:txBody>
      </p:sp>
      <p:sp>
        <p:nvSpPr>
          <p:cNvPr id="22" name="TextBox 17">
            <a:extLst>
              <a:ext uri="{FF2B5EF4-FFF2-40B4-BE49-F238E27FC236}">
                <a16:creationId xmlns:a16="http://schemas.microsoft.com/office/drawing/2014/main" id="{9C005563-4E32-0743-3B09-B6B9998E0613}"/>
              </a:ext>
            </a:extLst>
          </p:cNvPr>
          <p:cNvSpPr txBox="1"/>
          <p:nvPr/>
        </p:nvSpPr>
        <p:spPr>
          <a:xfrm>
            <a:off x="2955898" y="6087738"/>
            <a:ext cx="2808589"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Picture </a:t>
            </a:r>
            <a:r>
              <a:rPr lang="fr-CH" sz="1400" i="1" dirty="0" err="1">
                <a:latin typeface="Calibri" panose="020F0502020204030204" pitchFamily="34" charset="0"/>
                <a:cs typeface="Calibri" panose="020F0502020204030204" pitchFamily="34" charset="0"/>
              </a:rPr>
              <a:t>from</a:t>
            </a:r>
            <a:r>
              <a:rPr lang="fr-CH" sz="1400" i="1" dirty="0">
                <a:latin typeface="Calibri" panose="020F0502020204030204" pitchFamily="34" charset="0"/>
                <a:cs typeface="Calibri" panose="020F0502020204030204" pitchFamily="34" charset="0"/>
              </a:rPr>
              <a:t> JAP22. </a:t>
            </a:r>
            <a:r>
              <a:rPr lang="fr-CH" sz="1400" i="1" dirty="0">
                <a:latin typeface="Calibri" panose="020F0502020204030204" pitchFamily="34" charset="0"/>
                <a:cs typeface="Calibri" panose="020F0502020204030204" pitchFamily="34" charset="0"/>
                <a:hlinkClick r:id="rId6"/>
              </a:rPr>
              <a:t>A.Lasheen’s talk</a:t>
            </a:r>
            <a:endParaRPr lang="en-CH" sz="1400" i="1" dirty="0">
              <a:latin typeface="Calibri" panose="020F0502020204030204" pitchFamily="34" charset="0"/>
              <a:cs typeface="Calibri" panose="020F0502020204030204" pitchFamily="34" charset="0"/>
            </a:endParaRPr>
          </a:p>
        </p:txBody>
      </p:sp>
      <p:pic>
        <p:nvPicPr>
          <p:cNvPr id="4" name="Image 3" descr="Une image contenant symbole, logo, texte, Police&#10;&#10;Description générée automatiquement">
            <a:extLst>
              <a:ext uri="{FF2B5EF4-FFF2-40B4-BE49-F238E27FC236}">
                <a16:creationId xmlns:a16="http://schemas.microsoft.com/office/drawing/2014/main" id="{C764BAF5-1258-7C99-7FE2-BC2E140C5913}"/>
              </a:ext>
            </a:extLst>
          </p:cNvPr>
          <p:cNvPicPr>
            <a:picLocks noChangeAspect="1"/>
          </p:cNvPicPr>
          <p:nvPr/>
        </p:nvPicPr>
        <p:blipFill>
          <a:blip r:embed="rId7"/>
          <a:stretch>
            <a:fillRect/>
          </a:stretch>
        </p:blipFill>
        <p:spPr>
          <a:xfrm>
            <a:off x="11147415" y="1912119"/>
            <a:ext cx="636599" cy="644178"/>
          </a:xfrm>
          <a:prstGeom prst="rect">
            <a:avLst/>
          </a:prstGeom>
        </p:spPr>
      </p:pic>
      <p:sp>
        <p:nvSpPr>
          <p:cNvPr id="8" name="Footer Placeholder 3">
            <a:extLst>
              <a:ext uri="{FF2B5EF4-FFF2-40B4-BE49-F238E27FC236}">
                <a16:creationId xmlns:a16="http://schemas.microsoft.com/office/drawing/2014/main" id="{26BF226A-4031-B552-811A-687479321A8B}"/>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pic>
        <p:nvPicPr>
          <p:cNvPr id="14" name="Image 13" descr="Une image contenant texte, Police, Rectangle, ligne&#10;&#10;Description générée automatiquement">
            <a:extLst>
              <a:ext uri="{FF2B5EF4-FFF2-40B4-BE49-F238E27FC236}">
                <a16:creationId xmlns:a16="http://schemas.microsoft.com/office/drawing/2014/main" id="{542917B7-CE67-393C-DF8A-8CD8FE46CC19}"/>
              </a:ext>
            </a:extLst>
          </p:cNvPr>
          <p:cNvPicPr>
            <a:picLocks noChangeAspect="1"/>
          </p:cNvPicPr>
          <p:nvPr/>
        </p:nvPicPr>
        <p:blipFill>
          <a:blip r:embed="rId8"/>
          <a:stretch>
            <a:fillRect/>
          </a:stretch>
        </p:blipFill>
        <p:spPr>
          <a:xfrm>
            <a:off x="6142091" y="5018819"/>
            <a:ext cx="857095" cy="584615"/>
          </a:xfrm>
          <a:prstGeom prst="rect">
            <a:avLst/>
          </a:prstGeom>
        </p:spPr>
      </p:pic>
      <p:sp>
        <p:nvSpPr>
          <p:cNvPr id="18" name="TextBox 17">
            <a:extLst>
              <a:ext uri="{FF2B5EF4-FFF2-40B4-BE49-F238E27FC236}">
                <a16:creationId xmlns:a16="http://schemas.microsoft.com/office/drawing/2014/main" id="{76B33F96-6F48-5202-81BC-E792C0C4EAA5}"/>
              </a:ext>
            </a:extLst>
          </p:cNvPr>
          <p:cNvSpPr txBox="1"/>
          <p:nvPr/>
        </p:nvSpPr>
        <p:spPr>
          <a:xfrm>
            <a:off x="9594309" y="2466590"/>
            <a:ext cx="2342949" cy="307777"/>
          </a:xfrm>
          <a:prstGeom prst="rect">
            <a:avLst/>
          </a:prstGeom>
          <a:noFill/>
        </p:spPr>
        <p:txBody>
          <a:bodyPr wrap="none" rtlCol="0">
            <a:spAutoFit/>
          </a:bodyPr>
          <a:lstStyle/>
          <a:p>
            <a:r>
              <a:rPr lang="fr-CH" sz="1400" i="1" dirty="0" err="1">
                <a:latin typeface="Calibri" panose="020F0502020204030204" pitchFamily="34" charset="0"/>
                <a:cs typeface="Calibri" panose="020F0502020204030204" pitchFamily="34" charset="0"/>
              </a:rPr>
              <a:t>Implementation</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G.Imesh</a:t>
            </a:r>
            <a:r>
              <a:rPr lang="fr-CH" sz="1400" i="1" dirty="0">
                <a:latin typeface="Calibri" panose="020F0502020204030204" pitchFamily="34" charset="0"/>
                <a:cs typeface="Calibri" panose="020F0502020204030204" pitchFamily="34" charset="0"/>
              </a:rPr>
              <a:t> (OP)</a:t>
            </a:r>
            <a:endParaRPr lang="en-CH" sz="14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6348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724DA-61F1-AB40-BA30-9D1569A56936}"/>
            </a:ext>
          </a:extLst>
        </p:cNvPr>
        <p:cNvGrpSpPr/>
        <p:nvPr/>
      </p:nvGrpSpPr>
      <p:grpSpPr>
        <a:xfrm>
          <a:off x="0" y="0"/>
          <a:ext cx="0" cy="0"/>
          <a:chOff x="0" y="0"/>
          <a:chExt cx="0" cy="0"/>
        </a:xfrm>
      </p:grpSpPr>
      <p:sp>
        <p:nvSpPr>
          <p:cNvPr id="17" name="Title 2">
            <a:extLst>
              <a:ext uri="{FF2B5EF4-FFF2-40B4-BE49-F238E27FC236}">
                <a16:creationId xmlns:a16="http://schemas.microsoft.com/office/drawing/2014/main" id="{91C1C670-FD5D-3DC6-FE73-62F883831193}"/>
              </a:ext>
            </a:extLst>
          </p:cNvPr>
          <p:cNvSpPr>
            <a:spLocks noGrp="1"/>
          </p:cNvSpPr>
          <p:nvPr>
            <p:ph type="title"/>
          </p:nvPr>
        </p:nvSpPr>
        <p:spPr/>
        <p:txBody>
          <a:bodyPr vert="horz" lIns="0" tIns="0" rIns="0" bIns="0" rtlCol="0" anchor="t" anchorCtr="0">
            <a:normAutofit/>
          </a:bodyPr>
          <a:lstStyle/>
          <a:p>
            <a:r>
              <a:rPr lang="fr-CH" dirty="0"/>
              <a:t>How Automation Has </a:t>
            </a:r>
            <a:r>
              <a:rPr lang="fr-CH" dirty="0" err="1"/>
              <a:t>Helped</a:t>
            </a:r>
            <a:r>
              <a:rPr lang="fr-CH" dirty="0"/>
              <a:t> : « Auto-Reset »</a:t>
            </a:r>
            <a:endParaRPr lang="en-US" b="1" kern="1200" dirty="0">
              <a:latin typeface="+mj-lt"/>
              <a:ea typeface="+mj-ea"/>
              <a:cs typeface="+mj-cs"/>
            </a:endParaRPr>
          </a:p>
        </p:txBody>
      </p:sp>
      <p:sp>
        <p:nvSpPr>
          <p:cNvPr id="11" name="Slide Number Placeholder 5">
            <a:extLst>
              <a:ext uri="{FF2B5EF4-FFF2-40B4-BE49-F238E27FC236}">
                <a16:creationId xmlns:a16="http://schemas.microsoft.com/office/drawing/2014/main" id="{CADC75C8-D1D8-97B3-0530-A30B0FAAE078}"/>
              </a:ext>
            </a:extLst>
          </p:cNvPr>
          <p:cNvSpPr>
            <a:spLocks noGrp="1"/>
          </p:cNvSpPr>
          <p:nvPr>
            <p:ph type="sldNum" sz="quarter" idx="12"/>
          </p:nvPr>
        </p:nvSpPr>
        <p:spPr>
          <a:xfrm>
            <a:off x="10930899" y="6377132"/>
            <a:ext cx="681254" cy="365125"/>
          </a:xfrm>
        </p:spPr>
        <p:txBody>
          <a:bodyPr/>
          <a:lstStyle/>
          <a:p>
            <a:fld id="{B4BB3C45-6916-4A09-AEE0-4725868A11C8}" type="slidenum">
              <a:rPr lang="en-US" smtClean="0"/>
              <a:t>7</a:t>
            </a:fld>
            <a:endParaRPr lang="en-US" dirty="0"/>
          </a:p>
        </p:txBody>
      </p:sp>
      <p:pic>
        <p:nvPicPr>
          <p:cNvPr id="8" name="Picture 2">
            <a:extLst>
              <a:ext uri="{FF2B5EF4-FFF2-40B4-BE49-F238E27FC236}">
                <a16:creationId xmlns:a16="http://schemas.microsoft.com/office/drawing/2014/main" id="{682D2B33-3417-67FC-606C-6B1531ADFC0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222" y="3212972"/>
            <a:ext cx="6222873" cy="2939660"/>
          </a:xfrm>
          <a:prstGeom prst="rect">
            <a:avLst/>
          </a:prstGeom>
          <a:noFill/>
          <a:extLst>
            <a:ext uri="{909E8E84-426E-40DD-AFC4-6F175D3DCCD1}">
              <a14:hiddenFill xmlns:a14="http://schemas.microsoft.com/office/drawing/2010/main">
                <a:solidFill>
                  <a:srgbClr val="FFFFFF"/>
                </a:solidFill>
              </a14:hiddenFill>
            </a:ext>
          </a:extLst>
        </p:spPr>
      </p:pic>
      <p:sp>
        <p:nvSpPr>
          <p:cNvPr id="14" name="Speech Bubble: Oval 16">
            <a:extLst>
              <a:ext uri="{FF2B5EF4-FFF2-40B4-BE49-F238E27FC236}">
                <a16:creationId xmlns:a16="http://schemas.microsoft.com/office/drawing/2014/main" id="{A6533EB7-ECC8-B6E8-A6CC-118C8C9906EA}"/>
              </a:ext>
            </a:extLst>
          </p:cNvPr>
          <p:cNvSpPr/>
          <p:nvPr/>
        </p:nvSpPr>
        <p:spPr>
          <a:xfrm>
            <a:off x="1891255" y="3356805"/>
            <a:ext cx="3976175" cy="1197771"/>
          </a:xfrm>
          <a:prstGeom prst="wedgeEllipseCallout">
            <a:avLst>
              <a:gd name="adj1" fmla="val -38451"/>
              <a:gd name="adj2" fmla="val 68877"/>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Oops, tripped the cavity… </a:t>
            </a:r>
            <a:br>
              <a:rPr lang="en-US" b="1" dirty="0">
                <a:solidFill>
                  <a:schemeClr val="tx1"/>
                </a:solidFill>
              </a:rPr>
            </a:br>
            <a:r>
              <a:rPr lang="en-US" b="1" dirty="0">
                <a:solidFill>
                  <a:schemeClr val="tx1"/>
                </a:solidFill>
              </a:rPr>
              <a:t>A small reset… Nobody will have noticed…</a:t>
            </a:r>
          </a:p>
        </p:txBody>
      </p:sp>
      <p:grpSp>
        <p:nvGrpSpPr>
          <p:cNvPr id="10" name="Groupe 9">
            <a:extLst>
              <a:ext uri="{FF2B5EF4-FFF2-40B4-BE49-F238E27FC236}">
                <a16:creationId xmlns:a16="http://schemas.microsoft.com/office/drawing/2014/main" id="{939A8D67-EF76-E56A-06CE-8051A472EAB1}"/>
              </a:ext>
            </a:extLst>
          </p:cNvPr>
          <p:cNvGrpSpPr/>
          <p:nvPr/>
        </p:nvGrpSpPr>
        <p:grpSpPr>
          <a:xfrm>
            <a:off x="6703346" y="3236218"/>
            <a:ext cx="5310308" cy="1151296"/>
            <a:chOff x="5298777" y="4791905"/>
            <a:chExt cx="6645167" cy="1166968"/>
          </a:xfrm>
        </p:grpSpPr>
        <p:pic>
          <p:nvPicPr>
            <p:cNvPr id="13" name="Image 12">
              <a:extLst>
                <a:ext uri="{FF2B5EF4-FFF2-40B4-BE49-F238E27FC236}">
                  <a16:creationId xmlns:a16="http://schemas.microsoft.com/office/drawing/2014/main" id="{8F894625-BED0-3880-AD36-4E744C16A408}"/>
                </a:ext>
              </a:extLst>
            </p:cNvPr>
            <p:cNvPicPr>
              <a:picLocks noChangeAspect="1"/>
            </p:cNvPicPr>
            <p:nvPr/>
          </p:nvPicPr>
          <p:blipFill>
            <a:blip r:embed="rId4"/>
            <a:srcRect/>
            <a:stretch/>
          </p:blipFill>
          <p:spPr>
            <a:xfrm>
              <a:off x="5311608" y="4803349"/>
              <a:ext cx="6632336" cy="1155524"/>
            </a:xfrm>
            <a:prstGeom prst="rect">
              <a:avLst/>
            </a:prstGeom>
          </p:spPr>
        </p:pic>
        <p:sp>
          <p:nvSpPr>
            <p:cNvPr id="7" name="Rectangle 6">
              <a:extLst>
                <a:ext uri="{FF2B5EF4-FFF2-40B4-BE49-F238E27FC236}">
                  <a16:creationId xmlns:a16="http://schemas.microsoft.com/office/drawing/2014/main" id="{2F103975-D1A5-2097-CD6A-AAE528B13BC9}"/>
                </a:ext>
              </a:extLst>
            </p:cNvPr>
            <p:cNvSpPr/>
            <p:nvPr/>
          </p:nvSpPr>
          <p:spPr>
            <a:xfrm>
              <a:off x="5298777" y="4791905"/>
              <a:ext cx="6632335" cy="115552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9" name="Picture 2">
            <a:extLst>
              <a:ext uri="{FF2B5EF4-FFF2-40B4-BE49-F238E27FC236}">
                <a16:creationId xmlns:a16="http://schemas.microsoft.com/office/drawing/2014/main" id="{D9128C38-0D2A-A759-E8CF-9730B8A9EC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025" y="3207441"/>
            <a:ext cx="852253" cy="856416"/>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
            <a:extLst>
              <a:ext uri="{FF2B5EF4-FFF2-40B4-BE49-F238E27FC236}">
                <a16:creationId xmlns:a16="http://schemas.microsoft.com/office/drawing/2014/main" id="{E30E3788-BEAC-82A0-B7D7-3E9DFD87740A}"/>
              </a:ext>
            </a:extLst>
          </p:cNvPr>
          <p:cNvSpPr txBox="1"/>
          <p:nvPr/>
        </p:nvSpPr>
        <p:spPr>
          <a:xfrm>
            <a:off x="407988" y="2607001"/>
            <a:ext cx="11975925" cy="815608"/>
          </a:xfrm>
          <a:prstGeom prst="rect">
            <a:avLst/>
          </a:prstGeom>
          <a:noFill/>
        </p:spPr>
        <p:txBody>
          <a:bodyPr wrap="square" lIns="0" tIns="0" rIns="0" bIns="0" rtlCol="0">
            <a:spAutoFit/>
          </a:bodyPr>
          <a:lstStyle/>
          <a:p>
            <a:pPr>
              <a:spcAft>
                <a:spcPts val="600"/>
              </a:spcAft>
            </a:pPr>
            <a:r>
              <a:rPr lang="en-GB" sz="1600" b="1" dirty="0">
                <a:solidFill>
                  <a:schemeClr val="bg2">
                    <a:lumMod val="10000"/>
                  </a:schemeClr>
                </a:solidFill>
              </a:rPr>
              <a:t>KFA 71/79 module trips</a:t>
            </a:r>
          </a:p>
          <a:p>
            <a:pPr marL="285750" indent="-285750">
              <a:buFont typeface="Arial" panose="020B0604020202020204" pitchFamily="34" charset="0"/>
              <a:buChar char="•"/>
            </a:pPr>
            <a:r>
              <a:rPr lang="en-GB" sz="1600" dirty="0">
                <a:solidFill>
                  <a:schemeClr val="bg2">
                    <a:lumMod val="10000"/>
                  </a:schemeClr>
                </a:solidFill>
              </a:rPr>
              <a:t>Also 20 automatic resets logged for KFA71 modules. (from 14/11/2024)</a:t>
            </a:r>
          </a:p>
          <a:p>
            <a:r>
              <a:rPr lang="en-GB" sz="1600" dirty="0">
                <a:solidFill>
                  <a:schemeClr val="bg2">
                    <a:lumMod val="10000"/>
                  </a:schemeClr>
                </a:solidFill>
              </a:rPr>
              <a:t>.</a:t>
            </a:r>
          </a:p>
        </p:txBody>
      </p:sp>
      <p:sp>
        <p:nvSpPr>
          <p:cNvPr id="20" name="ZoneTexte 19">
            <a:extLst>
              <a:ext uri="{FF2B5EF4-FFF2-40B4-BE49-F238E27FC236}">
                <a16:creationId xmlns:a16="http://schemas.microsoft.com/office/drawing/2014/main" id="{4F40487F-C0B2-6D03-6B41-D59E53313533}"/>
              </a:ext>
            </a:extLst>
          </p:cNvPr>
          <p:cNvSpPr txBox="1"/>
          <p:nvPr/>
        </p:nvSpPr>
        <p:spPr>
          <a:xfrm>
            <a:off x="6704226" y="4787218"/>
            <a:ext cx="5299173" cy="1323439"/>
          </a:xfrm>
          <a:prstGeom prst="rect">
            <a:avLst/>
          </a:prstGeom>
          <a:noFill/>
        </p:spPr>
        <p:txBody>
          <a:bodyPr wrap="square">
            <a:spAutoFit/>
          </a:bodyPr>
          <a:lstStyle/>
          <a:p>
            <a:r>
              <a:rPr lang="fr-CH" sz="1600" b="1" dirty="0">
                <a:solidFill>
                  <a:schemeClr val="tx2"/>
                </a:solidFill>
              </a:rPr>
              <a:t>There </a:t>
            </a:r>
            <a:r>
              <a:rPr lang="fr-CH" sz="1600" b="1" dirty="0" err="1">
                <a:solidFill>
                  <a:schemeClr val="tx2"/>
                </a:solidFill>
              </a:rPr>
              <a:t>is</a:t>
            </a:r>
            <a:r>
              <a:rPr lang="fr-CH" sz="1600" b="1" dirty="0">
                <a:solidFill>
                  <a:schemeClr val="tx2"/>
                </a:solidFill>
              </a:rPr>
              <a:t> a </a:t>
            </a:r>
            <a:r>
              <a:rPr lang="fr-CH" sz="1600" b="1" dirty="0" err="1">
                <a:solidFill>
                  <a:schemeClr val="tx2"/>
                </a:solidFill>
              </a:rPr>
              <a:t>limit</a:t>
            </a:r>
            <a:r>
              <a:rPr lang="fr-CH" sz="1600" b="1" dirty="0">
                <a:solidFill>
                  <a:schemeClr val="tx2"/>
                </a:solidFill>
              </a:rPr>
              <a:t> to the </a:t>
            </a:r>
            <a:r>
              <a:rPr lang="fr-CH" sz="1600" b="1" dirty="0" err="1">
                <a:solidFill>
                  <a:schemeClr val="tx2"/>
                </a:solidFill>
              </a:rPr>
              <a:t>number</a:t>
            </a:r>
            <a:r>
              <a:rPr lang="fr-CH" sz="1600" b="1" dirty="0">
                <a:solidFill>
                  <a:schemeClr val="tx2"/>
                </a:solidFill>
              </a:rPr>
              <a:t> of </a:t>
            </a:r>
            <a:r>
              <a:rPr lang="fr-CH" sz="1600" b="1" dirty="0" err="1">
                <a:solidFill>
                  <a:schemeClr val="tx2"/>
                </a:solidFill>
              </a:rPr>
              <a:t>allowed</a:t>
            </a:r>
            <a:r>
              <a:rPr lang="fr-CH" sz="1600" b="1" dirty="0">
                <a:solidFill>
                  <a:schemeClr val="tx2"/>
                </a:solidFill>
              </a:rPr>
              <a:t> </a:t>
            </a:r>
            <a:r>
              <a:rPr lang="fr-CH" sz="1600" b="1" dirty="0" err="1">
                <a:solidFill>
                  <a:schemeClr val="tx2"/>
                </a:solidFill>
              </a:rPr>
              <a:t>resets</a:t>
            </a:r>
            <a:r>
              <a:rPr lang="fr-CH" sz="1600" dirty="0">
                <a:solidFill>
                  <a:schemeClr val="tx2"/>
                </a:solidFill>
              </a:rPr>
              <a:t>, </a:t>
            </a:r>
            <a:r>
              <a:rPr lang="fr-CH" sz="1600" dirty="0" err="1">
                <a:solidFill>
                  <a:schemeClr val="tx2"/>
                </a:solidFill>
              </a:rPr>
              <a:t>after</a:t>
            </a:r>
            <a:r>
              <a:rPr lang="fr-CH" sz="1600" dirty="0">
                <a:solidFill>
                  <a:schemeClr val="tx2"/>
                </a:solidFill>
              </a:rPr>
              <a:t> </a:t>
            </a:r>
            <a:r>
              <a:rPr lang="fr-CH" sz="1600" dirty="0" err="1">
                <a:solidFill>
                  <a:schemeClr val="tx2"/>
                </a:solidFill>
              </a:rPr>
              <a:t>which</a:t>
            </a:r>
            <a:r>
              <a:rPr lang="fr-CH" sz="1600" dirty="0">
                <a:solidFill>
                  <a:schemeClr val="tx2"/>
                </a:solidFill>
              </a:rPr>
              <a:t> the on-call team has to </a:t>
            </a:r>
            <a:r>
              <a:rPr lang="fr-CH" sz="1600" dirty="0" err="1">
                <a:solidFill>
                  <a:schemeClr val="tx2"/>
                </a:solidFill>
              </a:rPr>
              <a:t>be</a:t>
            </a:r>
            <a:r>
              <a:rPr lang="fr-CH" sz="1600" dirty="0">
                <a:solidFill>
                  <a:schemeClr val="tx2"/>
                </a:solidFill>
              </a:rPr>
              <a:t> </a:t>
            </a:r>
            <a:r>
              <a:rPr lang="fr-CH" sz="1600" dirty="0" err="1">
                <a:solidFill>
                  <a:schemeClr val="tx2"/>
                </a:solidFill>
              </a:rPr>
              <a:t>called</a:t>
            </a:r>
            <a:r>
              <a:rPr lang="fr-CH" sz="1600" dirty="0">
                <a:solidFill>
                  <a:schemeClr val="tx2"/>
                </a:solidFill>
              </a:rPr>
              <a:t>.</a:t>
            </a:r>
          </a:p>
          <a:p>
            <a:r>
              <a:rPr lang="fr-FR" sz="1600" dirty="0">
                <a:solidFill>
                  <a:schemeClr val="tx2"/>
                </a:solidFill>
              </a:rPr>
              <a:t>The </a:t>
            </a:r>
            <a:r>
              <a:rPr lang="fr-FR" sz="1600" dirty="0" err="1">
                <a:solidFill>
                  <a:schemeClr val="tx2"/>
                </a:solidFill>
              </a:rPr>
              <a:t>implementation</a:t>
            </a:r>
            <a:r>
              <a:rPr lang="fr-FR" sz="1600" dirty="0">
                <a:solidFill>
                  <a:schemeClr val="tx2"/>
                </a:solidFill>
              </a:rPr>
              <a:t> of </a:t>
            </a:r>
            <a:r>
              <a:rPr lang="fr-FR" sz="1600" b="1" dirty="0">
                <a:solidFill>
                  <a:schemeClr val="tx2"/>
                </a:solidFill>
              </a:rPr>
              <a:t>auto-starts</a:t>
            </a:r>
            <a:r>
              <a:rPr lang="fr-FR" sz="1600" dirty="0">
                <a:solidFill>
                  <a:schemeClr val="tx2"/>
                </a:solidFill>
              </a:rPr>
              <a:t> and </a:t>
            </a:r>
            <a:r>
              <a:rPr lang="fr-FR" sz="1600" b="1" dirty="0">
                <a:solidFill>
                  <a:schemeClr val="tx2"/>
                </a:solidFill>
              </a:rPr>
              <a:t>auto-</a:t>
            </a:r>
            <a:r>
              <a:rPr lang="fr-FR" sz="1600" b="1" dirty="0" err="1">
                <a:solidFill>
                  <a:schemeClr val="tx2"/>
                </a:solidFill>
              </a:rPr>
              <a:t>resets</a:t>
            </a:r>
            <a:r>
              <a:rPr lang="fr-FR" sz="1600" dirty="0">
                <a:solidFill>
                  <a:schemeClr val="tx2"/>
                </a:solidFill>
              </a:rPr>
              <a:t> have been </a:t>
            </a:r>
            <a:r>
              <a:rPr lang="fr-FR" sz="1600" dirty="0" err="1">
                <a:solidFill>
                  <a:schemeClr val="tx2"/>
                </a:solidFill>
              </a:rPr>
              <a:t>elaborated</a:t>
            </a:r>
            <a:r>
              <a:rPr lang="fr-FR" sz="1600" dirty="0">
                <a:solidFill>
                  <a:schemeClr val="tx2"/>
                </a:solidFill>
              </a:rPr>
              <a:t> in close collaboration </a:t>
            </a:r>
            <a:r>
              <a:rPr lang="fr-FR" sz="1600" dirty="0" err="1">
                <a:solidFill>
                  <a:schemeClr val="tx2"/>
                </a:solidFill>
              </a:rPr>
              <a:t>with</a:t>
            </a:r>
            <a:r>
              <a:rPr lang="fr-FR" sz="1600" dirty="0">
                <a:solidFill>
                  <a:schemeClr val="tx2"/>
                </a:solidFill>
              </a:rPr>
              <a:t> the </a:t>
            </a:r>
            <a:r>
              <a:rPr lang="fr-FR" sz="1600" dirty="0" err="1">
                <a:solidFill>
                  <a:schemeClr val="tx2"/>
                </a:solidFill>
              </a:rPr>
              <a:t>equipment</a:t>
            </a:r>
            <a:r>
              <a:rPr lang="fr-FR" sz="1600" dirty="0">
                <a:solidFill>
                  <a:schemeClr val="tx2"/>
                </a:solidFill>
              </a:rPr>
              <a:t> experts.</a:t>
            </a:r>
          </a:p>
        </p:txBody>
      </p:sp>
      <p:sp>
        <p:nvSpPr>
          <p:cNvPr id="23" name="TextBox 17">
            <a:extLst>
              <a:ext uri="{FF2B5EF4-FFF2-40B4-BE49-F238E27FC236}">
                <a16:creationId xmlns:a16="http://schemas.microsoft.com/office/drawing/2014/main" id="{CB94396A-8153-6B30-46B6-3BA5A45429BD}"/>
              </a:ext>
            </a:extLst>
          </p:cNvPr>
          <p:cNvSpPr txBox="1"/>
          <p:nvPr/>
        </p:nvSpPr>
        <p:spPr>
          <a:xfrm>
            <a:off x="9848255" y="4336204"/>
            <a:ext cx="2236766"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PS </a:t>
            </a:r>
            <a:r>
              <a:rPr lang="fr-CH" sz="1400" i="1" dirty="0" err="1">
                <a:latin typeface="Calibri" panose="020F0502020204030204" pitchFamily="34" charset="0"/>
                <a:cs typeface="Calibri" panose="020F0502020204030204" pitchFamily="34" charset="0"/>
              </a:rPr>
              <a:t>Logbook</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Automatic</a:t>
            </a:r>
            <a:r>
              <a:rPr lang="fr-CH" sz="1400" i="1" dirty="0">
                <a:latin typeface="Calibri" panose="020F0502020204030204" pitchFamily="34" charset="0"/>
                <a:cs typeface="Calibri" panose="020F0502020204030204" pitchFamily="34" charset="0"/>
              </a:rPr>
              <a:t> entry</a:t>
            </a:r>
            <a:endParaRPr lang="en-CH" sz="1400" i="1" dirty="0">
              <a:latin typeface="Calibri" panose="020F0502020204030204" pitchFamily="34" charset="0"/>
              <a:cs typeface="Calibri" panose="020F0502020204030204" pitchFamily="34" charset="0"/>
            </a:endParaRPr>
          </a:p>
        </p:txBody>
      </p:sp>
      <p:sp>
        <p:nvSpPr>
          <p:cNvPr id="24" name="TextBox 1">
            <a:extLst>
              <a:ext uri="{FF2B5EF4-FFF2-40B4-BE49-F238E27FC236}">
                <a16:creationId xmlns:a16="http://schemas.microsoft.com/office/drawing/2014/main" id="{61F771B0-C285-6D13-55B3-F57397C9E11B}"/>
              </a:ext>
            </a:extLst>
          </p:cNvPr>
          <p:cNvSpPr txBox="1"/>
          <p:nvPr/>
        </p:nvSpPr>
        <p:spPr>
          <a:xfrm>
            <a:off x="407986" y="1209599"/>
            <a:ext cx="11975925" cy="1215717"/>
          </a:xfrm>
          <a:prstGeom prst="rect">
            <a:avLst/>
          </a:prstGeom>
          <a:noFill/>
        </p:spPr>
        <p:txBody>
          <a:bodyPr wrap="square" lIns="0" tIns="0" rIns="0" bIns="0" rtlCol="0">
            <a:spAutoFit/>
          </a:bodyPr>
          <a:lstStyle/>
          <a:p>
            <a:pPr>
              <a:spcAft>
                <a:spcPts val="600"/>
              </a:spcAft>
            </a:pPr>
            <a:r>
              <a:rPr lang="en-GB" sz="1600" b="1" dirty="0">
                <a:solidFill>
                  <a:schemeClr val="bg2">
                    <a:lumMod val="10000"/>
                  </a:schemeClr>
                </a:solidFill>
              </a:rPr>
              <a:t>10MHz cavity frequent trips</a:t>
            </a:r>
          </a:p>
          <a:p>
            <a:pPr marL="179388" indent="-179388">
              <a:spcAft>
                <a:spcPts val="600"/>
              </a:spcAft>
              <a:buFont typeface="Arial" panose="020B0604020202020204" pitchFamily="34" charset="0"/>
              <a:buChar char="•"/>
            </a:pPr>
            <a:r>
              <a:rPr lang="en-GB" sz="1600" dirty="0">
                <a:solidFill>
                  <a:schemeClr val="bg2">
                    <a:lumMod val="10000"/>
                  </a:schemeClr>
                </a:solidFill>
              </a:rPr>
              <a:t>Auto reset introduced on the </a:t>
            </a:r>
            <a:r>
              <a:rPr lang="en-GB" sz="1600" b="1" dirty="0">
                <a:solidFill>
                  <a:schemeClr val="bg2">
                    <a:lumMod val="10000"/>
                  </a:schemeClr>
                </a:solidFill>
              </a:rPr>
              <a:t>15</a:t>
            </a:r>
            <a:r>
              <a:rPr lang="en-GB" sz="1600" b="1" baseline="30000" dirty="0">
                <a:solidFill>
                  <a:schemeClr val="bg2">
                    <a:lumMod val="10000"/>
                  </a:schemeClr>
                </a:solidFill>
              </a:rPr>
              <a:t>th</a:t>
            </a:r>
            <a:r>
              <a:rPr lang="en-GB" sz="1600" b="1" dirty="0">
                <a:solidFill>
                  <a:schemeClr val="bg2">
                    <a:lumMod val="10000"/>
                  </a:schemeClr>
                </a:solidFill>
              </a:rPr>
              <a:t> of April 2024</a:t>
            </a:r>
          </a:p>
          <a:p>
            <a:pPr marL="179388" indent="-179388">
              <a:spcAft>
                <a:spcPts val="600"/>
              </a:spcAft>
              <a:buFont typeface="Arial" panose="020B0604020202020204" pitchFamily="34" charset="0"/>
              <a:buChar char="•"/>
            </a:pPr>
            <a:r>
              <a:rPr lang="en-GB" sz="1600" dirty="0">
                <a:solidFill>
                  <a:schemeClr val="bg2">
                    <a:lumMod val="10000"/>
                  </a:schemeClr>
                </a:solidFill>
              </a:rPr>
              <a:t>Same Auto reset introduces for 20,40,80MHz on the </a:t>
            </a:r>
            <a:r>
              <a:rPr lang="en-GB" sz="1600" b="1" dirty="0">
                <a:solidFill>
                  <a:schemeClr val="bg2">
                    <a:lumMod val="10000"/>
                  </a:schemeClr>
                </a:solidFill>
              </a:rPr>
              <a:t>30th of August 2024  </a:t>
            </a:r>
          </a:p>
          <a:p>
            <a:pPr marL="179388" indent="-179388">
              <a:spcAft>
                <a:spcPts val="600"/>
              </a:spcAft>
              <a:buFont typeface="Arial" panose="020B0604020202020204" pitchFamily="34" charset="0"/>
              <a:buChar char="•"/>
            </a:pPr>
            <a:r>
              <a:rPr lang="en-GB" sz="1600" b="1" dirty="0">
                <a:solidFill>
                  <a:schemeClr val="bg2">
                    <a:lumMod val="10000"/>
                  </a:schemeClr>
                </a:solidFill>
              </a:rPr>
              <a:t>296</a:t>
            </a:r>
            <a:r>
              <a:rPr lang="en-GB" sz="1600" dirty="0">
                <a:solidFill>
                  <a:schemeClr val="bg2">
                    <a:lumMod val="10000"/>
                  </a:schemeClr>
                </a:solidFill>
              </a:rPr>
              <a:t> automatic resets logged with #auto-reset. (not #auto-pilot)</a:t>
            </a:r>
            <a:endParaRPr lang="en-GB" sz="1200" dirty="0">
              <a:solidFill>
                <a:schemeClr val="bg2">
                  <a:lumMod val="10000"/>
                </a:schemeClr>
              </a:solidFill>
            </a:endParaRPr>
          </a:p>
        </p:txBody>
      </p:sp>
      <p:pic>
        <p:nvPicPr>
          <p:cNvPr id="2" name="Image 1" descr="Une image contenant symbole, logo, texte, Police&#10;&#10;Description générée automatiquement">
            <a:extLst>
              <a:ext uri="{FF2B5EF4-FFF2-40B4-BE49-F238E27FC236}">
                <a16:creationId xmlns:a16="http://schemas.microsoft.com/office/drawing/2014/main" id="{857D24EC-2FE2-0E30-D11E-DDDF8FB8BA6B}"/>
              </a:ext>
            </a:extLst>
          </p:cNvPr>
          <p:cNvPicPr>
            <a:picLocks noChangeAspect="1"/>
          </p:cNvPicPr>
          <p:nvPr/>
        </p:nvPicPr>
        <p:blipFill>
          <a:blip r:embed="rId6"/>
          <a:stretch>
            <a:fillRect/>
          </a:stretch>
        </p:blipFill>
        <p:spPr>
          <a:xfrm>
            <a:off x="7165899" y="2551087"/>
            <a:ext cx="636599" cy="644178"/>
          </a:xfrm>
          <a:prstGeom prst="rect">
            <a:avLst/>
          </a:prstGeom>
        </p:spPr>
      </p:pic>
      <p:sp>
        <p:nvSpPr>
          <p:cNvPr id="5" name="Footer Placeholder 3">
            <a:extLst>
              <a:ext uri="{FF2B5EF4-FFF2-40B4-BE49-F238E27FC236}">
                <a16:creationId xmlns:a16="http://schemas.microsoft.com/office/drawing/2014/main" id="{92EAB49D-EF73-B38A-627E-1E9298C48182}"/>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16" name="TextBox 17">
            <a:extLst>
              <a:ext uri="{FF2B5EF4-FFF2-40B4-BE49-F238E27FC236}">
                <a16:creationId xmlns:a16="http://schemas.microsoft.com/office/drawing/2014/main" id="{9C991FB0-CA85-ABB5-401A-A1DB7A15B5D4}"/>
              </a:ext>
            </a:extLst>
          </p:cNvPr>
          <p:cNvSpPr txBox="1"/>
          <p:nvPr/>
        </p:nvSpPr>
        <p:spPr>
          <a:xfrm>
            <a:off x="9759424" y="2923024"/>
            <a:ext cx="2342949" cy="307777"/>
          </a:xfrm>
          <a:prstGeom prst="rect">
            <a:avLst/>
          </a:prstGeom>
          <a:noFill/>
        </p:spPr>
        <p:txBody>
          <a:bodyPr wrap="none" rtlCol="0">
            <a:spAutoFit/>
          </a:bodyPr>
          <a:lstStyle/>
          <a:p>
            <a:r>
              <a:rPr lang="fr-CH" sz="1400" i="1" dirty="0" err="1">
                <a:latin typeface="Calibri" panose="020F0502020204030204" pitchFamily="34" charset="0"/>
                <a:cs typeface="Calibri" panose="020F0502020204030204" pitchFamily="34" charset="0"/>
              </a:rPr>
              <a:t>Implementation</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G.Imesh</a:t>
            </a:r>
            <a:r>
              <a:rPr lang="fr-CH" sz="1400" i="1" dirty="0">
                <a:latin typeface="Calibri" panose="020F0502020204030204" pitchFamily="34" charset="0"/>
                <a:cs typeface="Calibri" panose="020F0502020204030204" pitchFamily="34" charset="0"/>
              </a:rPr>
              <a:t> (OP)</a:t>
            </a:r>
            <a:endParaRPr lang="en-CH" sz="1400" i="1" dirty="0">
              <a:latin typeface="Calibri" panose="020F0502020204030204" pitchFamily="34" charset="0"/>
              <a:cs typeface="Calibri" panose="020F0502020204030204" pitchFamily="34" charset="0"/>
            </a:endParaRPr>
          </a:p>
        </p:txBody>
      </p:sp>
      <p:sp>
        <p:nvSpPr>
          <p:cNvPr id="19" name="TextBox 17">
            <a:extLst>
              <a:ext uri="{FF2B5EF4-FFF2-40B4-BE49-F238E27FC236}">
                <a16:creationId xmlns:a16="http://schemas.microsoft.com/office/drawing/2014/main" id="{B0E44CA9-F296-FAA3-B6FC-0C11AB8D9FDE}"/>
              </a:ext>
            </a:extLst>
          </p:cNvPr>
          <p:cNvSpPr txBox="1"/>
          <p:nvPr/>
        </p:nvSpPr>
        <p:spPr>
          <a:xfrm>
            <a:off x="4028345" y="6076449"/>
            <a:ext cx="2808589"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Picture </a:t>
            </a:r>
            <a:r>
              <a:rPr lang="fr-CH" sz="1400" i="1" dirty="0" err="1">
                <a:latin typeface="Calibri" panose="020F0502020204030204" pitchFamily="34" charset="0"/>
                <a:cs typeface="Calibri" panose="020F0502020204030204" pitchFamily="34" charset="0"/>
              </a:rPr>
              <a:t>from</a:t>
            </a:r>
            <a:r>
              <a:rPr lang="fr-CH" sz="1400" i="1" dirty="0">
                <a:latin typeface="Calibri" panose="020F0502020204030204" pitchFamily="34" charset="0"/>
                <a:cs typeface="Calibri" panose="020F0502020204030204" pitchFamily="34" charset="0"/>
              </a:rPr>
              <a:t> JAP22. </a:t>
            </a:r>
            <a:r>
              <a:rPr lang="fr-CH" sz="1400" i="1" dirty="0">
                <a:latin typeface="Calibri" panose="020F0502020204030204" pitchFamily="34" charset="0"/>
                <a:cs typeface="Calibri" panose="020F0502020204030204" pitchFamily="34" charset="0"/>
                <a:hlinkClick r:id="rId7"/>
              </a:rPr>
              <a:t>A.Lasheen’s talk</a:t>
            </a:r>
            <a:endParaRPr lang="en-CH" sz="14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6124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219390-815D-C3AC-EF6F-D255D7FB0320}"/>
            </a:ext>
          </a:extLst>
        </p:cNvPr>
        <p:cNvGrpSpPr/>
        <p:nvPr/>
      </p:nvGrpSpPr>
      <p:grpSpPr>
        <a:xfrm>
          <a:off x="0" y="0"/>
          <a:ext cx="0" cy="0"/>
          <a:chOff x="0" y="0"/>
          <a:chExt cx="0" cy="0"/>
        </a:xfrm>
      </p:grpSpPr>
      <p:sp>
        <p:nvSpPr>
          <p:cNvPr id="17" name="Title 2">
            <a:extLst>
              <a:ext uri="{FF2B5EF4-FFF2-40B4-BE49-F238E27FC236}">
                <a16:creationId xmlns:a16="http://schemas.microsoft.com/office/drawing/2014/main" id="{D2331300-60E8-F25A-0D93-1A38B823640F}"/>
              </a:ext>
            </a:extLst>
          </p:cNvPr>
          <p:cNvSpPr>
            <a:spLocks noGrp="1"/>
          </p:cNvSpPr>
          <p:nvPr>
            <p:ph type="title"/>
          </p:nvPr>
        </p:nvSpPr>
        <p:spPr/>
        <p:txBody>
          <a:bodyPr vert="horz" lIns="0" tIns="0" rIns="0" bIns="0" rtlCol="0" anchor="t" anchorCtr="0">
            <a:normAutofit/>
          </a:bodyPr>
          <a:lstStyle/>
          <a:p>
            <a:r>
              <a:rPr lang="fr-CH" dirty="0"/>
              <a:t>How Automation Has </a:t>
            </a:r>
            <a:r>
              <a:rPr lang="fr-CH" dirty="0" err="1"/>
              <a:t>Helped</a:t>
            </a:r>
            <a:r>
              <a:rPr lang="fr-CH" dirty="0"/>
              <a:t> : « Auto-</a:t>
            </a:r>
            <a:r>
              <a:rPr lang="fr-CH" dirty="0" err="1"/>
              <a:t>Steering</a:t>
            </a:r>
            <a:r>
              <a:rPr lang="fr-CH" dirty="0"/>
              <a:t> »</a:t>
            </a:r>
            <a:endParaRPr lang="en-US" b="1" kern="1200" dirty="0">
              <a:latin typeface="+mj-lt"/>
              <a:ea typeface="+mj-ea"/>
              <a:cs typeface="+mj-cs"/>
            </a:endParaRPr>
          </a:p>
        </p:txBody>
      </p:sp>
      <p:sp>
        <p:nvSpPr>
          <p:cNvPr id="24" name="TextBox 1">
            <a:extLst>
              <a:ext uri="{FF2B5EF4-FFF2-40B4-BE49-F238E27FC236}">
                <a16:creationId xmlns:a16="http://schemas.microsoft.com/office/drawing/2014/main" id="{3BD7303B-C205-C996-71DD-CDB2168C0142}"/>
              </a:ext>
            </a:extLst>
          </p:cNvPr>
          <p:cNvSpPr txBox="1"/>
          <p:nvPr/>
        </p:nvSpPr>
        <p:spPr>
          <a:xfrm>
            <a:off x="407987" y="1209599"/>
            <a:ext cx="8903281" cy="5093702"/>
          </a:xfrm>
          <a:prstGeom prst="rect">
            <a:avLst/>
          </a:prstGeom>
          <a:noFill/>
        </p:spPr>
        <p:txBody>
          <a:bodyPr wrap="square" lIns="0" tIns="0" rIns="0" bIns="0" rtlCol="0">
            <a:spAutoFit/>
          </a:bodyPr>
          <a:lstStyle/>
          <a:p>
            <a:pPr>
              <a:spcAft>
                <a:spcPts val="600"/>
              </a:spcAft>
            </a:pPr>
            <a:r>
              <a:rPr lang="en-GB" sz="1600" b="1" dirty="0">
                <a:solidFill>
                  <a:schemeClr val="bg2">
                    <a:lumMod val="10000"/>
                  </a:schemeClr>
                </a:solidFill>
              </a:rPr>
              <a:t>Continuous auto-steering in TT2.  </a:t>
            </a:r>
          </a:p>
          <a:p>
            <a:pPr marL="179388" indent="-179388">
              <a:spcAft>
                <a:spcPts val="600"/>
              </a:spcAft>
              <a:buFont typeface="Arial" panose="020B0604020202020204" pitchFamily="34" charset="0"/>
              <a:buChar char="•"/>
            </a:pPr>
            <a:r>
              <a:rPr lang="en-GB" sz="1600" dirty="0">
                <a:solidFill>
                  <a:schemeClr val="bg2">
                    <a:lumMod val="10000"/>
                  </a:schemeClr>
                </a:solidFill>
              </a:rPr>
              <a:t>Long commissioning phase to make it efficient.</a:t>
            </a:r>
          </a:p>
          <a:p>
            <a:pPr marL="636588" lvl="1" indent="-179388">
              <a:spcAft>
                <a:spcPts val="600"/>
              </a:spcAft>
              <a:buFont typeface="Arial" panose="020B0604020202020204" pitchFamily="34" charset="0"/>
              <a:buChar char="•"/>
            </a:pPr>
            <a:r>
              <a:rPr lang="en-GB" sz="1600" dirty="0">
                <a:solidFill>
                  <a:schemeClr val="bg2">
                    <a:lumMod val="10000"/>
                  </a:schemeClr>
                </a:solidFill>
              </a:rPr>
              <a:t>Still in the process of finding the </a:t>
            </a:r>
            <a:r>
              <a:rPr lang="en-GB" sz="1600" b="1" dirty="0">
                <a:solidFill>
                  <a:schemeClr val="bg2">
                    <a:lumMod val="10000"/>
                  </a:schemeClr>
                </a:solidFill>
              </a:rPr>
              <a:t>best trigger thresholds</a:t>
            </a:r>
            <a:r>
              <a:rPr lang="en-GB" sz="1600" dirty="0">
                <a:solidFill>
                  <a:schemeClr val="bg2">
                    <a:lumMod val="10000"/>
                  </a:schemeClr>
                </a:solidFill>
              </a:rPr>
              <a:t>.</a:t>
            </a:r>
          </a:p>
          <a:p>
            <a:pPr marL="1093788" lvl="2" indent="-179388">
              <a:spcAft>
                <a:spcPts val="600"/>
              </a:spcAft>
              <a:buFont typeface="Arial" panose="020B0604020202020204" pitchFamily="34" charset="0"/>
              <a:buChar char="•"/>
            </a:pPr>
            <a:r>
              <a:rPr lang="en-GB" sz="1600" dirty="0">
                <a:solidFill>
                  <a:schemeClr val="bg2">
                    <a:lumMod val="10000"/>
                  </a:schemeClr>
                </a:solidFill>
              </a:rPr>
              <a:t>Overly sensitive settings lead to </a:t>
            </a:r>
            <a:r>
              <a:rPr lang="en-GB" sz="1600" b="1" dirty="0">
                <a:solidFill>
                  <a:schemeClr val="bg2">
                    <a:lumMod val="10000"/>
                  </a:schemeClr>
                </a:solidFill>
              </a:rPr>
              <a:t>excessive small trims </a:t>
            </a:r>
            <a:r>
              <a:rPr lang="en-GB" sz="1600" dirty="0">
                <a:solidFill>
                  <a:schemeClr val="bg2">
                    <a:lumMod val="10000"/>
                  </a:schemeClr>
                </a:solidFill>
              </a:rPr>
              <a:t>(tens of mA).</a:t>
            </a:r>
          </a:p>
          <a:p>
            <a:pPr marL="1093788" lvl="2" indent="-179388">
              <a:spcAft>
                <a:spcPts val="600"/>
              </a:spcAft>
              <a:buFont typeface="Arial" panose="020B0604020202020204" pitchFamily="34" charset="0"/>
              <a:buChar char="•"/>
            </a:pPr>
            <a:r>
              <a:rPr lang="en-GB" sz="1600" dirty="0">
                <a:solidFill>
                  <a:schemeClr val="bg2">
                    <a:lumMod val="10000"/>
                  </a:schemeClr>
                </a:solidFill>
              </a:rPr>
              <a:t>Insufficient sensitivity results in </a:t>
            </a:r>
            <a:r>
              <a:rPr lang="en-GB" sz="1600" b="1" dirty="0">
                <a:solidFill>
                  <a:schemeClr val="bg2">
                    <a:lumMod val="10000"/>
                  </a:schemeClr>
                </a:solidFill>
              </a:rPr>
              <a:t>no trims at all</a:t>
            </a:r>
            <a:r>
              <a:rPr lang="en-GB" sz="1600" dirty="0">
                <a:solidFill>
                  <a:schemeClr val="bg2">
                    <a:lumMod val="10000"/>
                  </a:schemeClr>
                </a:solidFill>
              </a:rPr>
              <a:t>.</a:t>
            </a:r>
          </a:p>
          <a:p>
            <a:pPr lvl="2">
              <a:spcAft>
                <a:spcPts val="600"/>
              </a:spcAft>
            </a:pPr>
            <a:endParaRPr lang="en-GB" sz="1600" dirty="0">
              <a:solidFill>
                <a:schemeClr val="bg2">
                  <a:lumMod val="10000"/>
                </a:schemeClr>
              </a:solidFill>
            </a:endParaRPr>
          </a:p>
          <a:p>
            <a:pPr marL="636588" lvl="1" indent="-179388">
              <a:spcAft>
                <a:spcPts val="600"/>
              </a:spcAft>
              <a:buFont typeface="Arial" panose="020B0604020202020204" pitchFamily="34" charset="0"/>
              <a:buChar char="•"/>
            </a:pPr>
            <a:r>
              <a:rPr lang="en-GB" sz="1600" dirty="0">
                <a:solidFill>
                  <a:schemeClr val="bg2">
                    <a:lumMod val="10000"/>
                  </a:schemeClr>
                </a:solidFill>
              </a:rPr>
              <a:t>PS-specific constraints : Avoid trimming on </a:t>
            </a:r>
            <a:r>
              <a:rPr lang="en-GB" sz="1600" b="1" dirty="0">
                <a:solidFill>
                  <a:schemeClr val="bg2">
                    <a:lumMod val="10000"/>
                  </a:schemeClr>
                </a:solidFill>
              </a:rPr>
              <a:t>LSA corrections </a:t>
            </a:r>
            <a:r>
              <a:rPr lang="en-GB" sz="1600" dirty="0">
                <a:solidFill>
                  <a:schemeClr val="bg2">
                    <a:lumMod val="10000"/>
                  </a:schemeClr>
                </a:solidFill>
              </a:rPr>
              <a:t>!</a:t>
            </a:r>
          </a:p>
          <a:p>
            <a:pPr marL="1550988" lvl="3" indent="-179388">
              <a:spcAft>
                <a:spcPts val="600"/>
              </a:spcAft>
              <a:buFont typeface="Arial" panose="020B0604020202020204" pitchFamily="34" charset="0"/>
              <a:buChar char="•"/>
            </a:pPr>
            <a:r>
              <a:rPr lang="en-GB" sz="1600" dirty="0">
                <a:solidFill>
                  <a:schemeClr val="bg2">
                    <a:lumMod val="10000"/>
                  </a:schemeClr>
                </a:solidFill>
              </a:rPr>
              <a:t>Seen thanks to LSA sanity check -&gt; </a:t>
            </a:r>
            <a:r>
              <a:rPr lang="en-GB" sz="1600" b="1" dirty="0">
                <a:solidFill>
                  <a:schemeClr val="bg2">
                    <a:lumMod val="10000"/>
                  </a:schemeClr>
                </a:solidFill>
              </a:rPr>
              <a:t>cockpit online checks !</a:t>
            </a:r>
          </a:p>
          <a:p>
            <a:pPr marL="636588" lvl="1" indent="-179388">
              <a:spcAft>
                <a:spcPts val="600"/>
              </a:spcAft>
              <a:buFont typeface="Arial" panose="020B0604020202020204" pitchFamily="34" charset="0"/>
              <a:buChar char="•"/>
            </a:pPr>
            <a:endParaRPr lang="en-GB" sz="1600" dirty="0">
              <a:solidFill>
                <a:schemeClr val="bg2">
                  <a:lumMod val="10000"/>
                </a:schemeClr>
              </a:solidFill>
            </a:endParaRPr>
          </a:p>
          <a:p>
            <a:pPr marL="636588" lvl="1" indent="-179388">
              <a:spcAft>
                <a:spcPts val="600"/>
              </a:spcAft>
              <a:buFont typeface="Arial" panose="020B0604020202020204" pitchFamily="34" charset="0"/>
              <a:buChar char="•"/>
            </a:pPr>
            <a:r>
              <a:rPr lang="en-GB" sz="1600" dirty="0">
                <a:solidFill>
                  <a:schemeClr val="bg2">
                    <a:lumMod val="10000"/>
                  </a:schemeClr>
                </a:solidFill>
              </a:rPr>
              <a:t>Also </a:t>
            </a:r>
            <a:r>
              <a:rPr lang="en-GB" sz="1600" b="1" dirty="0">
                <a:solidFill>
                  <a:schemeClr val="bg2">
                    <a:lumMod val="10000"/>
                  </a:schemeClr>
                </a:solidFill>
              </a:rPr>
              <a:t>helped to diagnose problems </a:t>
            </a:r>
            <a:r>
              <a:rPr lang="en-GB" sz="1600" dirty="0">
                <a:solidFill>
                  <a:schemeClr val="bg2">
                    <a:lumMod val="10000"/>
                  </a:schemeClr>
                </a:solidFill>
              </a:rPr>
              <a:t>with new TT2 ALPS Pick-Ups.</a:t>
            </a:r>
          </a:p>
          <a:p>
            <a:pPr marL="636588" lvl="1" indent="-179388">
              <a:spcAft>
                <a:spcPts val="600"/>
              </a:spcAft>
              <a:buFont typeface="Arial" panose="020B0604020202020204" pitchFamily="34" charset="0"/>
              <a:buChar char="•"/>
            </a:pPr>
            <a:r>
              <a:rPr lang="en-GB" sz="1600" dirty="0">
                <a:solidFill>
                  <a:schemeClr val="bg2">
                    <a:lumMod val="10000"/>
                  </a:schemeClr>
                </a:solidFill>
              </a:rPr>
              <a:t>Attention, the system is trying to </a:t>
            </a:r>
            <a:r>
              <a:rPr lang="en-GB" sz="1600" b="1" dirty="0">
                <a:solidFill>
                  <a:schemeClr val="bg2">
                    <a:lumMod val="10000"/>
                  </a:schemeClr>
                </a:solidFill>
              </a:rPr>
              <a:t>compensate for sporadic hardware errors</a:t>
            </a:r>
            <a:r>
              <a:rPr lang="en-GB" sz="1600" dirty="0">
                <a:solidFill>
                  <a:schemeClr val="bg2">
                    <a:lumMod val="10000"/>
                  </a:schemeClr>
                </a:solidFill>
              </a:rPr>
              <a:t>.</a:t>
            </a:r>
          </a:p>
          <a:p>
            <a:pPr marL="1093788" lvl="2" indent="-179388">
              <a:spcAft>
                <a:spcPts val="600"/>
              </a:spcAft>
              <a:buFont typeface="Arial" panose="020B0604020202020204" pitchFamily="34" charset="0"/>
              <a:buChar char="•"/>
            </a:pPr>
            <a:r>
              <a:rPr lang="en-GB" sz="1600" dirty="0">
                <a:solidFill>
                  <a:schemeClr val="bg2">
                    <a:lumMod val="10000"/>
                  </a:schemeClr>
                </a:solidFill>
              </a:rPr>
              <a:t> include a correct treatment of equipment faults or </a:t>
            </a:r>
            <a:r>
              <a:rPr lang="en-GB" sz="1600" dirty="0" err="1">
                <a:solidFill>
                  <a:schemeClr val="bg2">
                    <a:lumMod val="10000"/>
                  </a:schemeClr>
                </a:solidFill>
              </a:rPr>
              <a:t>supercycle</a:t>
            </a:r>
            <a:r>
              <a:rPr lang="en-GB" sz="1600" dirty="0">
                <a:solidFill>
                  <a:schemeClr val="bg2">
                    <a:lumMod val="10000"/>
                  </a:schemeClr>
                </a:solidFill>
              </a:rPr>
              <a:t> composition.</a:t>
            </a:r>
          </a:p>
          <a:p>
            <a:pPr marL="179388" indent="-179388">
              <a:spcAft>
                <a:spcPts val="600"/>
              </a:spcAft>
              <a:buFont typeface="Arial" panose="020B0604020202020204" pitchFamily="34" charset="0"/>
              <a:buChar char="•"/>
            </a:pPr>
            <a:endParaRPr lang="en-GB" sz="1600" dirty="0">
              <a:solidFill>
                <a:schemeClr val="bg2">
                  <a:lumMod val="10000"/>
                </a:schemeClr>
              </a:solidFill>
            </a:endParaRPr>
          </a:p>
          <a:p>
            <a:pPr marL="179388" indent="-179388">
              <a:spcAft>
                <a:spcPts val="600"/>
              </a:spcAft>
              <a:buFont typeface="Arial" panose="020B0604020202020204" pitchFamily="34" charset="0"/>
              <a:buChar char="•"/>
            </a:pPr>
            <a:r>
              <a:rPr lang="en-GB" sz="1600" dirty="0">
                <a:solidFill>
                  <a:schemeClr val="bg2">
                    <a:lumMod val="10000"/>
                  </a:schemeClr>
                </a:solidFill>
              </a:rPr>
              <a:t>Limitations for AD</a:t>
            </a:r>
          </a:p>
          <a:p>
            <a:pPr marL="636588" lvl="1" indent="-179388">
              <a:spcAft>
                <a:spcPts val="600"/>
              </a:spcAft>
              <a:buFont typeface="Arial" panose="020B0604020202020204" pitchFamily="34" charset="0"/>
              <a:buChar char="•"/>
            </a:pPr>
            <a:r>
              <a:rPr lang="en-GB" sz="1600" dirty="0">
                <a:solidFill>
                  <a:schemeClr val="bg2">
                    <a:lumMod val="10000"/>
                  </a:schemeClr>
                </a:solidFill>
              </a:rPr>
              <a:t>Limited by only three Pick-Ups in TT2 before the bend to FTA. (no Pick-Ups in FTA)</a:t>
            </a:r>
          </a:p>
          <a:p>
            <a:pPr lvl="1">
              <a:spcAft>
                <a:spcPts val="600"/>
              </a:spcAft>
            </a:pPr>
            <a:endParaRPr lang="en-GB" sz="1600" dirty="0">
              <a:solidFill>
                <a:schemeClr val="bg2">
                  <a:lumMod val="10000"/>
                </a:schemeClr>
              </a:solidFill>
            </a:endParaRPr>
          </a:p>
        </p:txBody>
      </p:sp>
      <p:pic>
        <p:nvPicPr>
          <p:cNvPr id="3" name="Image 2" descr="Une image contenant texte, capture d’écran, logiciel, Page web&#10;&#10;Description générée automatiquement">
            <a:extLst>
              <a:ext uri="{FF2B5EF4-FFF2-40B4-BE49-F238E27FC236}">
                <a16:creationId xmlns:a16="http://schemas.microsoft.com/office/drawing/2014/main" id="{D48783F0-CEE4-F6DB-4D7E-7270F6FB0757}"/>
              </a:ext>
            </a:extLst>
          </p:cNvPr>
          <p:cNvPicPr>
            <a:picLocks noChangeAspect="1"/>
          </p:cNvPicPr>
          <p:nvPr/>
        </p:nvPicPr>
        <p:blipFill>
          <a:blip r:embed="rId3"/>
          <a:stretch>
            <a:fillRect/>
          </a:stretch>
        </p:blipFill>
        <p:spPr>
          <a:xfrm>
            <a:off x="8068789" y="956089"/>
            <a:ext cx="2900429" cy="1988552"/>
          </a:xfrm>
          <a:prstGeom prst="rect">
            <a:avLst/>
          </a:prstGeom>
        </p:spPr>
      </p:pic>
      <p:pic>
        <p:nvPicPr>
          <p:cNvPr id="19" name="Image 18" descr="Une image contenant symbole, logo, texte, Police&#10;&#10;Description générée automatiquement">
            <a:extLst>
              <a:ext uri="{FF2B5EF4-FFF2-40B4-BE49-F238E27FC236}">
                <a16:creationId xmlns:a16="http://schemas.microsoft.com/office/drawing/2014/main" id="{789F3D70-4413-891D-95A0-41F6FCE97AC7}"/>
              </a:ext>
            </a:extLst>
          </p:cNvPr>
          <p:cNvPicPr>
            <a:picLocks noChangeAspect="1"/>
          </p:cNvPicPr>
          <p:nvPr/>
        </p:nvPicPr>
        <p:blipFill>
          <a:blip r:embed="rId4"/>
          <a:stretch>
            <a:fillRect/>
          </a:stretch>
        </p:blipFill>
        <p:spPr>
          <a:xfrm>
            <a:off x="7120023" y="3981838"/>
            <a:ext cx="396844" cy="401568"/>
          </a:xfrm>
          <a:prstGeom prst="rect">
            <a:avLst/>
          </a:prstGeom>
        </p:spPr>
      </p:pic>
      <p:pic>
        <p:nvPicPr>
          <p:cNvPr id="1026" name="Picture 2" descr="zoom">
            <a:extLst>
              <a:ext uri="{FF2B5EF4-FFF2-40B4-BE49-F238E27FC236}">
                <a16:creationId xmlns:a16="http://schemas.microsoft.com/office/drawing/2014/main" id="{3F602DA2-37EB-5F45-30E7-4EDDA31FA0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17568" y="2799050"/>
            <a:ext cx="2900429" cy="1543183"/>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17">
            <a:extLst>
              <a:ext uri="{FF2B5EF4-FFF2-40B4-BE49-F238E27FC236}">
                <a16:creationId xmlns:a16="http://schemas.microsoft.com/office/drawing/2014/main" id="{1A53E799-7689-C88C-007A-A296A584B471}"/>
              </a:ext>
            </a:extLst>
          </p:cNvPr>
          <p:cNvSpPr txBox="1"/>
          <p:nvPr/>
        </p:nvSpPr>
        <p:spPr>
          <a:xfrm>
            <a:off x="8066403" y="2524616"/>
            <a:ext cx="3553345" cy="307777"/>
          </a:xfrm>
          <a:prstGeom prst="rect">
            <a:avLst/>
          </a:prstGeom>
          <a:noFill/>
        </p:spPr>
        <p:txBody>
          <a:bodyPr wrap="none" rtlCol="0">
            <a:spAutoFit/>
          </a:bodyPr>
          <a:lstStyle/>
          <a:p>
            <a:r>
              <a:rPr lang="fr-CH" sz="1400" i="1" dirty="0" err="1">
                <a:latin typeface="Calibri" panose="020F0502020204030204" pitchFamily="34" charset="0"/>
                <a:cs typeface="Calibri" panose="020F0502020204030204" pitchFamily="34" charset="0"/>
              </a:rPr>
              <a:t>Logbook</a:t>
            </a:r>
            <a:r>
              <a:rPr lang="fr-CH" sz="1400" i="1" dirty="0">
                <a:latin typeface="Calibri" panose="020F0502020204030204" pitchFamily="34" charset="0"/>
                <a:cs typeface="Calibri" panose="020F0502020204030204" pitchFamily="34" charset="0"/>
              </a:rPr>
              <a:t> entry </a:t>
            </a:r>
            <a:r>
              <a:rPr lang="fr-CH" sz="1400" i="1" dirty="0" err="1">
                <a:latin typeface="Calibri" panose="020F0502020204030204" pitchFamily="34" charset="0"/>
                <a:cs typeface="Calibri" panose="020F0502020204030204" pitchFamily="34" charset="0"/>
              </a:rPr>
              <a:t>with</a:t>
            </a:r>
            <a:r>
              <a:rPr lang="fr-CH" sz="1400" i="1" dirty="0">
                <a:latin typeface="Calibri" panose="020F0502020204030204" pitchFamily="34" charset="0"/>
                <a:cs typeface="Calibri" panose="020F0502020204030204" pitchFamily="34" charset="0"/>
              </a:rPr>
              <a:t> long drift </a:t>
            </a:r>
            <a:r>
              <a:rPr lang="fr-CH" sz="1400" i="1" dirty="0" err="1">
                <a:latin typeface="Calibri" panose="020F0502020204030204" pitchFamily="34" charset="0"/>
                <a:cs typeface="Calibri" panose="020F0502020204030204" pitchFamily="34" charset="0"/>
              </a:rPr>
              <a:t>without</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any</a:t>
            </a:r>
            <a:r>
              <a:rPr lang="fr-CH" sz="1400" i="1" dirty="0">
                <a:latin typeface="Calibri" panose="020F0502020204030204" pitchFamily="34" charset="0"/>
                <a:cs typeface="Calibri" panose="020F0502020204030204" pitchFamily="34" charset="0"/>
              </a:rPr>
              <a:t> trim</a:t>
            </a:r>
            <a:endParaRPr lang="en-CH" sz="1400" i="1" dirty="0">
              <a:latin typeface="Calibri" panose="020F0502020204030204" pitchFamily="34" charset="0"/>
              <a:cs typeface="Calibri" panose="020F0502020204030204" pitchFamily="34" charset="0"/>
            </a:endParaRPr>
          </a:p>
        </p:txBody>
      </p:sp>
      <p:sp>
        <p:nvSpPr>
          <p:cNvPr id="26" name="TextBox 17">
            <a:extLst>
              <a:ext uri="{FF2B5EF4-FFF2-40B4-BE49-F238E27FC236}">
                <a16:creationId xmlns:a16="http://schemas.microsoft.com/office/drawing/2014/main" id="{C695307D-75A0-39CA-4533-988C7C9BC790}"/>
              </a:ext>
            </a:extLst>
          </p:cNvPr>
          <p:cNvSpPr txBox="1"/>
          <p:nvPr/>
        </p:nvSpPr>
        <p:spPr>
          <a:xfrm>
            <a:off x="8929135" y="4026854"/>
            <a:ext cx="2914709" cy="307777"/>
          </a:xfrm>
          <a:prstGeom prst="rect">
            <a:avLst/>
          </a:prstGeom>
          <a:noFill/>
        </p:spPr>
        <p:txBody>
          <a:bodyPr wrap="none" rtlCol="0">
            <a:spAutoFit/>
          </a:bodyPr>
          <a:lstStyle/>
          <a:p>
            <a:r>
              <a:rPr lang="fr-CH" sz="1400" i="1" dirty="0" err="1">
                <a:latin typeface="Calibri" panose="020F0502020204030204" pitchFamily="34" charset="0"/>
                <a:cs typeface="Calibri" panose="020F0502020204030204" pitchFamily="34" charset="0"/>
              </a:rPr>
              <a:t>Different</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trajectories</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when</a:t>
            </a:r>
            <a:r>
              <a:rPr lang="fr-CH" sz="1400" i="1" dirty="0">
                <a:latin typeface="Calibri" panose="020F0502020204030204" pitchFamily="34" charset="0"/>
                <a:cs typeface="Calibri" panose="020F0502020204030204" pitchFamily="34" charset="0"/>
              </a:rPr>
              <a:t> HW </a:t>
            </a:r>
            <a:r>
              <a:rPr lang="fr-CH" sz="1400" i="1" dirty="0" err="1">
                <a:latin typeface="Calibri" panose="020F0502020204030204" pitchFamily="34" charset="0"/>
                <a:cs typeface="Calibri" panose="020F0502020204030204" pitchFamily="34" charset="0"/>
              </a:rPr>
              <a:t>errors</a:t>
            </a:r>
            <a:endParaRPr lang="en-CH" sz="1400" i="1" dirty="0">
              <a:latin typeface="Calibri" panose="020F0502020204030204" pitchFamily="34" charset="0"/>
              <a:cs typeface="Calibri" panose="020F0502020204030204" pitchFamily="34" charset="0"/>
            </a:endParaRPr>
          </a:p>
        </p:txBody>
      </p:sp>
      <p:sp>
        <p:nvSpPr>
          <p:cNvPr id="28" name="Footer Placeholder 3">
            <a:extLst>
              <a:ext uri="{FF2B5EF4-FFF2-40B4-BE49-F238E27FC236}">
                <a16:creationId xmlns:a16="http://schemas.microsoft.com/office/drawing/2014/main" id="{BF4BEE2E-1C1F-D03C-5A35-2243127DEF54}"/>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29" name="Slide Number Placeholder 5">
            <a:extLst>
              <a:ext uri="{FF2B5EF4-FFF2-40B4-BE49-F238E27FC236}">
                <a16:creationId xmlns:a16="http://schemas.microsoft.com/office/drawing/2014/main" id="{4C49C5EB-4A00-101D-CDE6-3BE5AF78074D}"/>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8</a:t>
            </a:fld>
            <a:endParaRPr lang="en-US" dirty="0"/>
          </a:p>
        </p:txBody>
      </p:sp>
      <p:pic>
        <p:nvPicPr>
          <p:cNvPr id="31" name="Image 30" descr="Une image contenant texte, Police, Rectangle, ligne&#10;&#10;Description générée automatiquement">
            <a:extLst>
              <a:ext uri="{FF2B5EF4-FFF2-40B4-BE49-F238E27FC236}">
                <a16:creationId xmlns:a16="http://schemas.microsoft.com/office/drawing/2014/main" id="{23316764-7521-BDDF-FC8A-2AF3881DA50F}"/>
              </a:ext>
            </a:extLst>
          </p:cNvPr>
          <p:cNvPicPr>
            <a:picLocks noChangeAspect="1"/>
          </p:cNvPicPr>
          <p:nvPr/>
        </p:nvPicPr>
        <p:blipFill>
          <a:blip r:embed="rId6"/>
          <a:stretch>
            <a:fillRect/>
          </a:stretch>
        </p:blipFill>
        <p:spPr>
          <a:xfrm>
            <a:off x="8561327" y="4395115"/>
            <a:ext cx="857095" cy="584615"/>
          </a:xfrm>
          <a:prstGeom prst="rect">
            <a:avLst/>
          </a:prstGeom>
        </p:spPr>
      </p:pic>
    </p:spTree>
    <p:extLst>
      <p:ext uri="{BB962C8B-B14F-4D97-AF65-F5344CB8AC3E}">
        <p14:creationId xmlns:p14="http://schemas.microsoft.com/office/powerpoint/2010/main" val="193718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F0009-556F-FF7D-A001-128C7239F965}"/>
            </a:ext>
          </a:extLst>
        </p:cNvPr>
        <p:cNvGrpSpPr/>
        <p:nvPr/>
      </p:nvGrpSpPr>
      <p:grpSpPr>
        <a:xfrm>
          <a:off x="0" y="0"/>
          <a:ext cx="0" cy="0"/>
          <a:chOff x="0" y="0"/>
          <a:chExt cx="0" cy="0"/>
        </a:xfrm>
      </p:grpSpPr>
      <p:sp>
        <p:nvSpPr>
          <p:cNvPr id="17" name="Title 2">
            <a:extLst>
              <a:ext uri="{FF2B5EF4-FFF2-40B4-BE49-F238E27FC236}">
                <a16:creationId xmlns:a16="http://schemas.microsoft.com/office/drawing/2014/main" id="{4AE530C3-4C2E-EC20-0119-5799B6CB87A8}"/>
              </a:ext>
            </a:extLst>
          </p:cNvPr>
          <p:cNvSpPr>
            <a:spLocks noGrp="1"/>
          </p:cNvSpPr>
          <p:nvPr>
            <p:ph type="title"/>
          </p:nvPr>
        </p:nvSpPr>
        <p:spPr/>
        <p:txBody>
          <a:bodyPr vert="horz" lIns="0" tIns="0" rIns="0" bIns="0" rtlCol="0" anchor="t" anchorCtr="0">
            <a:normAutofit/>
          </a:bodyPr>
          <a:lstStyle/>
          <a:p>
            <a:r>
              <a:rPr lang="fr-CH" dirty="0"/>
              <a:t>How Automation Has </a:t>
            </a:r>
            <a:r>
              <a:rPr lang="fr-CH" dirty="0" err="1"/>
              <a:t>Helped</a:t>
            </a:r>
            <a:r>
              <a:rPr lang="fr-CH" dirty="0"/>
              <a:t> : « PS-Booster »</a:t>
            </a:r>
            <a:endParaRPr lang="en-US" b="1" kern="1200" dirty="0">
              <a:latin typeface="+mj-lt"/>
              <a:ea typeface="+mj-ea"/>
              <a:cs typeface="+mj-cs"/>
            </a:endParaRPr>
          </a:p>
        </p:txBody>
      </p:sp>
      <p:sp>
        <p:nvSpPr>
          <p:cNvPr id="2" name="TextBox 1">
            <a:extLst>
              <a:ext uri="{FF2B5EF4-FFF2-40B4-BE49-F238E27FC236}">
                <a16:creationId xmlns:a16="http://schemas.microsoft.com/office/drawing/2014/main" id="{345541F3-60A9-B7F9-AC5A-7EBB48776FFA}"/>
              </a:ext>
            </a:extLst>
          </p:cNvPr>
          <p:cNvSpPr txBox="1"/>
          <p:nvPr/>
        </p:nvSpPr>
        <p:spPr>
          <a:xfrm>
            <a:off x="407986" y="1209599"/>
            <a:ext cx="11975925" cy="3477875"/>
          </a:xfrm>
          <a:prstGeom prst="rect">
            <a:avLst/>
          </a:prstGeom>
          <a:noFill/>
        </p:spPr>
        <p:txBody>
          <a:bodyPr wrap="square" lIns="0" tIns="0" rIns="0" bIns="0" rtlCol="0">
            <a:spAutoFit/>
          </a:bodyPr>
          <a:lstStyle/>
          <a:p>
            <a:pPr>
              <a:spcAft>
                <a:spcPts val="600"/>
              </a:spcAft>
            </a:pPr>
            <a:r>
              <a:rPr lang="en-GB" sz="1600" dirty="0">
                <a:solidFill>
                  <a:schemeClr val="bg2">
                    <a:lumMod val="10000"/>
                  </a:schemeClr>
                </a:solidFill>
              </a:rPr>
              <a:t>Optimizer for </a:t>
            </a:r>
            <a:r>
              <a:rPr lang="en-GB" sz="1600" b="1" dirty="0">
                <a:solidFill>
                  <a:schemeClr val="bg2">
                    <a:lumMod val="10000"/>
                  </a:schemeClr>
                </a:solidFill>
              </a:rPr>
              <a:t>Extraction and Transfer Line </a:t>
            </a:r>
            <a:r>
              <a:rPr lang="en-GB" sz="1600" dirty="0">
                <a:solidFill>
                  <a:schemeClr val="bg2">
                    <a:lumMod val="10000"/>
                  </a:schemeClr>
                </a:solidFill>
              </a:rPr>
              <a:t>improving losses in the extraction and recombination regions.</a:t>
            </a:r>
          </a:p>
          <a:p>
            <a:pPr marL="285750" indent="-285750">
              <a:spcAft>
                <a:spcPts val="600"/>
              </a:spcAft>
              <a:buFont typeface="Arial" panose="020B0604020202020204" pitchFamily="34" charset="0"/>
              <a:buChar char="•"/>
            </a:pPr>
            <a:r>
              <a:rPr lang="fr-CH" sz="1600" dirty="0" err="1">
                <a:solidFill>
                  <a:schemeClr val="tx2"/>
                </a:solidFill>
              </a:rPr>
              <a:t>Based</a:t>
            </a:r>
            <a:r>
              <a:rPr lang="fr-CH" sz="1600" dirty="0">
                <a:solidFill>
                  <a:schemeClr val="tx2"/>
                </a:solidFill>
              </a:rPr>
              <a:t> on </a:t>
            </a:r>
            <a:r>
              <a:rPr lang="fr-CH" sz="1600" dirty="0" err="1">
                <a:solidFill>
                  <a:schemeClr val="tx2"/>
                </a:solidFill>
              </a:rPr>
              <a:t>optimization</a:t>
            </a:r>
            <a:r>
              <a:rPr lang="fr-CH" sz="1600" dirty="0">
                <a:solidFill>
                  <a:schemeClr val="tx2"/>
                </a:solidFill>
              </a:rPr>
              <a:t> </a:t>
            </a:r>
            <a:r>
              <a:rPr lang="fr-CH" sz="1600" dirty="0" err="1">
                <a:solidFill>
                  <a:schemeClr val="tx2"/>
                </a:solidFill>
              </a:rPr>
              <a:t>framework</a:t>
            </a:r>
            <a:r>
              <a:rPr lang="fr-CH" sz="1600" dirty="0">
                <a:solidFill>
                  <a:schemeClr val="tx2"/>
                </a:solidFill>
              </a:rPr>
              <a:t> «</a:t>
            </a:r>
            <a:r>
              <a:rPr lang="fr-CH" sz="1600" dirty="0" err="1">
                <a:solidFill>
                  <a:schemeClr val="tx2"/>
                </a:solidFill>
              </a:rPr>
              <a:t>Generic</a:t>
            </a:r>
            <a:r>
              <a:rPr lang="fr-CH" sz="1600" dirty="0">
                <a:solidFill>
                  <a:schemeClr val="tx2"/>
                </a:solidFill>
              </a:rPr>
              <a:t> </a:t>
            </a:r>
            <a:r>
              <a:rPr lang="fr-CH" sz="1600" dirty="0" err="1">
                <a:solidFill>
                  <a:schemeClr val="tx2"/>
                </a:solidFill>
              </a:rPr>
              <a:t>Optimization</a:t>
            </a:r>
            <a:r>
              <a:rPr lang="fr-CH" sz="1600" dirty="0">
                <a:solidFill>
                  <a:schemeClr val="tx2"/>
                </a:solidFill>
              </a:rPr>
              <a:t> Frontend and Framework» (</a:t>
            </a:r>
            <a:r>
              <a:rPr lang="fr-CH" sz="1600" dirty="0" err="1">
                <a:solidFill>
                  <a:schemeClr val="tx2"/>
                </a:solidFill>
              </a:rPr>
              <a:t>GeOFF</a:t>
            </a:r>
            <a:r>
              <a:rPr lang="fr-CH" sz="1600" dirty="0">
                <a:solidFill>
                  <a:schemeClr val="tx2"/>
                </a:solidFill>
              </a:rPr>
              <a:t>)</a:t>
            </a:r>
          </a:p>
          <a:p>
            <a:pPr marL="285750" indent="-285750">
              <a:spcAft>
                <a:spcPts val="600"/>
              </a:spcAft>
              <a:buFont typeface="Arial" panose="020B0604020202020204" pitchFamily="34" charset="0"/>
              <a:buChar char="•"/>
            </a:pPr>
            <a:r>
              <a:rPr lang="fr-CH" sz="1600" dirty="0">
                <a:solidFill>
                  <a:schemeClr val="tx2"/>
                </a:solidFill>
              </a:rPr>
              <a:t>Very </a:t>
            </a:r>
            <a:r>
              <a:rPr lang="fr-CH" sz="1600" dirty="0" err="1">
                <a:solidFill>
                  <a:schemeClr val="tx2"/>
                </a:solidFill>
              </a:rPr>
              <a:t>nice</a:t>
            </a:r>
            <a:r>
              <a:rPr lang="fr-CH" sz="1600" dirty="0">
                <a:solidFill>
                  <a:schemeClr val="tx2"/>
                </a:solidFill>
              </a:rPr>
              <a:t> and </a:t>
            </a:r>
            <a:r>
              <a:rPr lang="fr-CH" sz="1600" dirty="0" err="1">
                <a:solidFill>
                  <a:schemeClr val="tx2"/>
                </a:solidFill>
              </a:rPr>
              <a:t>complete</a:t>
            </a:r>
            <a:r>
              <a:rPr lang="fr-CH" sz="1600" dirty="0">
                <a:solidFill>
                  <a:schemeClr val="tx2"/>
                </a:solidFill>
              </a:rPr>
              <a:t> documentation. https://</a:t>
            </a:r>
            <a:r>
              <a:rPr lang="fr-CH" sz="1600" dirty="0" err="1">
                <a:solidFill>
                  <a:schemeClr val="tx2"/>
                </a:solidFill>
              </a:rPr>
              <a:t>recomb.docs.cern.ch</a:t>
            </a:r>
            <a:r>
              <a:rPr lang="fr-CH" sz="1600" dirty="0">
                <a:solidFill>
                  <a:schemeClr val="tx2"/>
                </a:solidFill>
              </a:rPr>
              <a:t>/</a:t>
            </a:r>
            <a:r>
              <a:rPr lang="fr-CH" sz="1600" dirty="0" err="1">
                <a:solidFill>
                  <a:schemeClr val="tx2"/>
                </a:solidFill>
              </a:rPr>
              <a:t>userguide.html</a:t>
            </a:r>
            <a:endParaRPr lang="en-GB" sz="1600" dirty="0">
              <a:solidFill>
                <a:schemeClr val="tx2"/>
              </a:solidFill>
            </a:endParaRPr>
          </a:p>
          <a:p>
            <a:pPr marL="285750" indent="-285750">
              <a:spcAft>
                <a:spcPts val="600"/>
              </a:spcAft>
              <a:buFont typeface="Arial" panose="020B0604020202020204" pitchFamily="34" charset="0"/>
              <a:buChar char="•"/>
            </a:pPr>
            <a:r>
              <a:rPr lang="en-GB" sz="1600" dirty="0">
                <a:solidFill>
                  <a:schemeClr val="bg2">
                    <a:lumMod val="10000"/>
                  </a:schemeClr>
                </a:solidFill>
              </a:rPr>
              <a:t>Improvements in the losses every year.</a:t>
            </a:r>
          </a:p>
          <a:p>
            <a:pPr marL="285750" indent="-285750">
              <a:spcAft>
                <a:spcPts val="600"/>
              </a:spcAft>
              <a:buFont typeface="Arial" panose="020B0604020202020204" pitchFamily="34" charset="0"/>
              <a:buChar char="•"/>
            </a:pPr>
            <a:endParaRPr lang="en-GB" sz="1600" dirty="0">
              <a:solidFill>
                <a:schemeClr val="bg2">
                  <a:lumMod val="10000"/>
                </a:schemeClr>
              </a:solidFill>
            </a:endParaRPr>
          </a:p>
          <a:p>
            <a:pPr>
              <a:spcAft>
                <a:spcPts val="600"/>
              </a:spcAft>
            </a:pPr>
            <a:r>
              <a:rPr lang="en-GB" sz="1600" dirty="0">
                <a:solidFill>
                  <a:schemeClr val="bg2">
                    <a:lumMod val="10000"/>
                  </a:schemeClr>
                </a:solidFill>
              </a:rPr>
              <a:t>FGC logger : </a:t>
            </a:r>
            <a:r>
              <a:rPr lang="en-GB" sz="1600" b="1" dirty="0">
                <a:solidFill>
                  <a:schemeClr val="bg2">
                    <a:lumMod val="10000"/>
                  </a:schemeClr>
                </a:solidFill>
              </a:rPr>
              <a:t>FGC automatic notification in logbook </a:t>
            </a:r>
            <a:r>
              <a:rPr lang="en-GB" sz="1600" dirty="0">
                <a:solidFill>
                  <a:schemeClr val="bg2">
                    <a:lumMod val="10000"/>
                  </a:schemeClr>
                </a:solidFill>
              </a:rPr>
              <a:t>(</a:t>
            </a:r>
            <a:r>
              <a:rPr lang="en-GB" sz="1600" i="1" dirty="0">
                <a:solidFill>
                  <a:schemeClr val="bg2">
                    <a:lumMod val="10000"/>
                  </a:schemeClr>
                </a:solidFill>
              </a:rPr>
              <a:t>Power Converter Fault, LSA re-drive failed, </a:t>
            </a:r>
            <a:r>
              <a:rPr lang="en-GB" sz="1600" dirty="0">
                <a:solidFill>
                  <a:schemeClr val="bg2">
                    <a:lumMod val="10000"/>
                  </a:schemeClr>
                </a:solidFill>
              </a:rPr>
              <a:t>…)</a:t>
            </a:r>
          </a:p>
          <a:p>
            <a:pPr>
              <a:spcAft>
                <a:spcPts val="600"/>
              </a:spcAft>
            </a:pPr>
            <a:r>
              <a:rPr lang="en-GB" sz="1600" dirty="0">
                <a:solidFill>
                  <a:schemeClr val="bg2">
                    <a:lumMod val="10000"/>
                  </a:schemeClr>
                </a:solidFill>
              </a:rPr>
              <a:t>Logbook entries are a bit lengthy when there are too many elements in fault. </a:t>
            </a:r>
          </a:p>
          <a:p>
            <a:pPr>
              <a:spcAft>
                <a:spcPts val="600"/>
              </a:spcAft>
            </a:pPr>
            <a:endParaRPr lang="en-GB" sz="1600" dirty="0">
              <a:solidFill>
                <a:schemeClr val="bg2">
                  <a:lumMod val="10000"/>
                </a:schemeClr>
              </a:solidFill>
            </a:endParaRPr>
          </a:p>
          <a:p>
            <a:pPr>
              <a:spcAft>
                <a:spcPts val="600"/>
              </a:spcAft>
            </a:pPr>
            <a:r>
              <a:rPr lang="en-GB" sz="1600" b="1" dirty="0">
                <a:solidFill>
                  <a:schemeClr val="bg2">
                    <a:lumMod val="10000"/>
                  </a:schemeClr>
                </a:solidFill>
              </a:rPr>
              <a:t>LSA sanity checks </a:t>
            </a:r>
            <a:r>
              <a:rPr lang="en-GB" sz="1600" dirty="0">
                <a:solidFill>
                  <a:schemeClr val="bg2">
                    <a:lumMod val="10000"/>
                  </a:schemeClr>
                </a:solidFill>
              </a:rPr>
              <a:t>and notifications (</a:t>
            </a:r>
            <a:r>
              <a:rPr lang="en-GB" sz="1600" i="1" dirty="0">
                <a:solidFill>
                  <a:schemeClr val="bg2">
                    <a:lumMod val="10000"/>
                  </a:schemeClr>
                </a:solidFill>
              </a:rPr>
              <a:t>too many trims, online checks incoherences</a:t>
            </a:r>
            <a:r>
              <a:rPr lang="en-GB" sz="1600" dirty="0">
                <a:solidFill>
                  <a:schemeClr val="bg2">
                    <a:lumMod val="10000"/>
                  </a:schemeClr>
                </a:solidFill>
              </a:rPr>
              <a:t>, …)</a:t>
            </a:r>
          </a:p>
          <a:p>
            <a:pPr>
              <a:spcAft>
                <a:spcPts val="600"/>
              </a:spcAft>
            </a:pPr>
            <a:endParaRPr lang="en-GB" sz="1600" dirty="0">
              <a:solidFill>
                <a:schemeClr val="bg2">
                  <a:lumMod val="10000"/>
                </a:schemeClr>
              </a:solidFill>
            </a:endParaRPr>
          </a:p>
          <a:p>
            <a:pPr marL="285750" indent="-285750">
              <a:spcAft>
                <a:spcPts val="600"/>
              </a:spcAft>
              <a:buFont typeface="Arial" panose="020B0604020202020204" pitchFamily="34" charset="0"/>
              <a:buChar char="•"/>
            </a:pPr>
            <a:endParaRPr lang="en-GB" sz="1600" dirty="0">
              <a:solidFill>
                <a:schemeClr val="bg2">
                  <a:lumMod val="10000"/>
                </a:schemeClr>
              </a:solidFill>
            </a:endParaRPr>
          </a:p>
        </p:txBody>
      </p:sp>
      <p:pic>
        <p:nvPicPr>
          <p:cNvPr id="8" name="Image 7" descr="Une image contenant texte, logiciel, Page web, Site web&#10;&#10;Description générée automatiquement">
            <a:extLst>
              <a:ext uri="{FF2B5EF4-FFF2-40B4-BE49-F238E27FC236}">
                <a16:creationId xmlns:a16="http://schemas.microsoft.com/office/drawing/2014/main" id="{625EB511-F336-0D2F-2297-DE39EF80AAEC}"/>
              </a:ext>
            </a:extLst>
          </p:cNvPr>
          <p:cNvPicPr>
            <a:picLocks noChangeAspect="1"/>
          </p:cNvPicPr>
          <p:nvPr/>
        </p:nvPicPr>
        <p:blipFill>
          <a:blip r:embed="rId3"/>
          <a:stretch>
            <a:fillRect/>
          </a:stretch>
        </p:blipFill>
        <p:spPr>
          <a:xfrm>
            <a:off x="8332544" y="4090367"/>
            <a:ext cx="3021266" cy="1907395"/>
          </a:xfrm>
          <a:prstGeom prst="rect">
            <a:avLst/>
          </a:prstGeom>
        </p:spPr>
      </p:pic>
      <p:sp>
        <p:nvSpPr>
          <p:cNvPr id="9" name="TextBox 17">
            <a:extLst>
              <a:ext uri="{FF2B5EF4-FFF2-40B4-BE49-F238E27FC236}">
                <a16:creationId xmlns:a16="http://schemas.microsoft.com/office/drawing/2014/main" id="{C3A70DCB-A1B3-9E1C-4714-98EDAE31FE6B}"/>
              </a:ext>
            </a:extLst>
          </p:cNvPr>
          <p:cNvSpPr txBox="1"/>
          <p:nvPr/>
        </p:nvSpPr>
        <p:spPr>
          <a:xfrm>
            <a:off x="8479496" y="5948325"/>
            <a:ext cx="2208361"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LSA Online checks in cockpit</a:t>
            </a:r>
            <a:endParaRPr lang="en-CH" sz="1400" i="1" dirty="0">
              <a:latin typeface="Calibri" panose="020F0502020204030204" pitchFamily="34" charset="0"/>
              <a:cs typeface="Calibri" panose="020F0502020204030204" pitchFamily="34" charset="0"/>
            </a:endParaRPr>
          </a:p>
        </p:txBody>
      </p:sp>
      <p:pic>
        <p:nvPicPr>
          <p:cNvPr id="12" name="Image 11" descr="Une image contenant capture d’écran, texte&#10;&#10;Description générée automatiquement">
            <a:extLst>
              <a:ext uri="{FF2B5EF4-FFF2-40B4-BE49-F238E27FC236}">
                <a16:creationId xmlns:a16="http://schemas.microsoft.com/office/drawing/2014/main" id="{F7A674E9-5D7C-F203-D386-7AEB4813D5B7}"/>
              </a:ext>
            </a:extLst>
          </p:cNvPr>
          <p:cNvPicPr>
            <a:picLocks noChangeAspect="1"/>
          </p:cNvPicPr>
          <p:nvPr/>
        </p:nvPicPr>
        <p:blipFill>
          <a:blip r:embed="rId4"/>
          <a:stretch>
            <a:fillRect/>
          </a:stretch>
        </p:blipFill>
        <p:spPr>
          <a:xfrm>
            <a:off x="407986" y="4134573"/>
            <a:ext cx="5121859" cy="1065742"/>
          </a:xfrm>
          <a:prstGeom prst="rect">
            <a:avLst/>
          </a:prstGeom>
        </p:spPr>
      </p:pic>
      <p:pic>
        <p:nvPicPr>
          <p:cNvPr id="14" name="Image 13" descr="Une image contenant texte, capture d’écran, Police&#10;&#10;Description générée automatiquement">
            <a:extLst>
              <a:ext uri="{FF2B5EF4-FFF2-40B4-BE49-F238E27FC236}">
                <a16:creationId xmlns:a16="http://schemas.microsoft.com/office/drawing/2014/main" id="{A185E0EA-0399-CFCF-CF75-770BFEAA427F}"/>
              </a:ext>
            </a:extLst>
          </p:cNvPr>
          <p:cNvPicPr>
            <a:picLocks noChangeAspect="1"/>
          </p:cNvPicPr>
          <p:nvPr/>
        </p:nvPicPr>
        <p:blipFill>
          <a:blip r:embed="rId5"/>
          <a:stretch>
            <a:fillRect/>
          </a:stretch>
        </p:blipFill>
        <p:spPr>
          <a:xfrm>
            <a:off x="2441379" y="4584941"/>
            <a:ext cx="4797631" cy="1431687"/>
          </a:xfrm>
          <a:prstGeom prst="rect">
            <a:avLst/>
          </a:prstGeom>
        </p:spPr>
      </p:pic>
      <p:sp>
        <p:nvSpPr>
          <p:cNvPr id="16" name="TextBox 17">
            <a:extLst>
              <a:ext uri="{FF2B5EF4-FFF2-40B4-BE49-F238E27FC236}">
                <a16:creationId xmlns:a16="http://schemas.microsoft.com/office/drawing/2014/main" id="{10DBFAF5-CDC5-3B86-E307-09069D7B82DE}"/>
              </a:ext>
            </a:extLst>
          </p:cNvPr>
          <p:cNvSpPr txBox="1"/>
          <p:nvPr/>
        </p:nvSpPr>
        <p:spPr>
          <a:xfrm>
            <a:off x="1618658" y="5957455"/>
            <a:ext cx="3111429" cy="307777"/>
          </a:xfrm>
          <a:prstGeom prst="rect">
            <a:avLst/>
          </a:prstGeom>
          <a:noFill/>
        </p:spPr>
        <p:txBody>
          <a:bodyPr wrap="none" rtlCol="0">
            <a:spAutoFit/>
          </a:bodyPr>
          <a:lstStyle/>
          <a:p>
            <a:r>
              <a:rPr lang="fr-CH" sz="1400" i="1" dirty="0">
                <a:latin typeface="Calibri" panose="020F0502020204030204" pitchFamily="34" charset="0"/>
                <a:cs typeface="Calibri" panose="020F0502020204030204" pitchFamily="34" charset="0"/>
              </a:rPr>
              <a:t>PSB </a:t>
            </a:r>
            <a:r>
              <a:rPr lang="fr-CH" sz="1400" i="1" dirty="0" err="1">
                <a:latin typeface="Calibri" panose="020F0502020204030204" pitchFamily="34" charset="0"/>
                <a:cs typeface="Calibri" panose="020F0502020204030204" pitchFamily="34" charset="0"/>
              </a:rPr>
              <a:t>Logbook</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Automatic</a:t>
            </a:r>
            <a:r>
              <a:rPr lang="fr-CH" sz="1400" i="1" dirty="0">
                <a:latin typeface="Calibri" panose="020F0502020204030204" pitchFamily="34" charset="0"/>
                <a:cs typeface="Calibri" panose="020F0502020204030204" pitchFamily="34" charset="0"/>
              </a:rPr>
              <a:t> entry </a:t>
            </a:r>
            <a:r>
              <a:rPr lang="fr-CH" sz="1400" i="1" dirty="0" err="1">
                <a:latin typeface="Calibri" panose="020F0502020204030204" pitchFamily="34" charset="0"/>
                <a:cs typeface="Calibri" panose="020F0502020204030204" pitchFamily="34" charset="0"/>
              </a:rPr>
              <a:t>from</a:t>
            </a:r>
            <a:r>
              <a:rPr lang="fr-CH" sz="1400" i="1" dirty="0">
                <a:latin typeface="Calibri" panose="020F0502020204030204" pitchFamily="34" charset="0"/>
                <a:cs typeface="Calibri" panose="020F0502020204030204" pitchFamily="34" charset="0"/>
              </a:rPr>
              <a:t> FGC</a:t>
            </a:r>
            <a:endParaRPr lang="en-CH" sz="1400" i="1" dirty="0">
              <a:latin typeface="Calibri" panose="020F0502020204030204" pitchFamily="34" charset="0"/>
              <a:cs typeface="Calibri" panose="020F0502020204030204" pitchFamily="34" charset="0"/>
            </a:endParaRPr>
          </a:p>
        </p:txBody>
      </p:sp>
      <p:sp>
        <p:nvSpPr>
          <p:cNvPr id="28" name="Footer Placeholder 3">
            <a:extLst>
              <a:ext uri="{FF2B5EF4-FFF2-40B4-BE49-F238E27FC236}">
                <a16:creationId xmlns:a16="http://schemas.microsoft.com/office/drawing/2014/main" id="{B606AA9A-0EC1-6E9C-F612-7EEFBDFFD090}"/>
              </a:ext>
            </a:extLst>
          </p:cNvPr>
          <p:cNvSpPr txBox="1">
            <a:spLocks/>
          </p:cNvSpPr>
          <p:nvPr/>
        </p:nvSpPr>
        <p:spPr>
          <a:xfrm>
            <a:off x="4259263" y="6371634"/>
            <a:ext cx="6504816" cy="370624"/>
          </a:xfrm>
          <a:prstGeom prst="rect">
            <a:avLst/>
          </a:prstGeom>
        </p:spPr>
        <p:txBody>
          <a:bodyPr lIns="36000" tIns="36000" bIns="288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a:t>D.G 		</a:t>
            </a:r>
            <a:r>
              <a:rPr lang="en-US" sz="1400" dirty="0">
                <a:solidFill>
                  <a:schemeClr val="bg1"/>
                </a:solidFill>
              </a:rPr>
              <a:t>Denis Cotte BE-OP-PS | JAP Workshop 2024</a:t>
            </a:r>
            <a:endParaRPr lang="en-US" dirty="0"/>
          </a:p>
        </p:txBody>
      </p:sp>
      <p:sp>
        <p:nvSpPr>
          <p:cNvPr id="29" name="Slide Number Placeholder 5">
            <a:extLst>
              <a:ext uri="{FF2B5EF4-FFF2-40B4-BE49-F238E27FC236}">
                <a16:creationId xmlns:a16="http://schemas.microsoft.com/office/drawing/2014/main" id="{F6686B85-FDD5-A589-EA3E-CC7C30699917}"/>
              </a:ext>
            </a:extLst>
          </p:cNvPr>
          <p:cNvSpPr txBox="1">
            <a:spLocks/>
          </p:cNvSpPr>
          <p:nvPr/>
        </p:nvSpPr>
        <p:spPr>
          <a:xfrm>
            <a:off x="10930899" y="6377132"/>
            <a:ext cx="681254" cy="365125"/>
          </a:xfrm>
          <a:prstGeom prst="rect">
            <a:avLst/>
          </a:prstGeom>
        </p:spPr>
        <p:txBody>
          <a:bodyPr lIns="180000" tIns="72000" bIns="72000"/>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B3C45-6916-4A09-AEE0-4725868A11C8}" type="slidenum">
              <a:rPr lang="en-US" smtClean="0"/>
              <a:pPr/>
              <a:t>9</a:t>
            </a:fld>
            <a:endParaRPr lang="en-US" dirty="0"/>
          </a:p>
        </p:txBody>
      </p:sp>
    </p:spTree>
    <p:extLst>
      <p:ext uri="{BB962C8B-B14F-4D97-AF65-F5344CB8AC3E}">
        <p14:creationId xmlns:p14="http://schemas.microsoft.com/office/powerpoint/2010/main" val="387559065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20231207_Injectors_Availability (1)" id="{06B62D9A-3779-4345-8528-A659381355CD}" vid="{6BED3B16-998E-FF4A-9790-6013ABFA23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76781</TotalTime>
  <Words>4668</Words>
  <Application>Microsoft Macintosh PowerPoint</Application>
  <PresentationFormat>Grand écran</PresentationFormat>
  <Paragraphs>469</Paragraphs>
  <Slides>24</Slides>
  <Notes>24</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24</vt:i4>
      </vt:variant>
    </vt:vector>
  </HeadingPairs>
  <TitlesOfParts>
    <vt:vector size="29" baseType="lpstr">
      <vt:lpstr>Aptos</vt:lpstr>
      <vt:lpstr>Arial</vt:lpstr>
      <vt:lpstr>Calibri</vt:lpstr>
      <vt:lpstr>Helvetica</vt:lpstr>
      <vt:lpstr>Office Theme</vt:lpstr>
      <vt:lpstr>OP feedback and recommendations as we move towards automation  </vt:lpstr>
      <vt:lpstr>OUTLINE</vt:lpstr>
      <vt:lpstr>Overview of key operational tasks in 2024</vt:lpstr>
      <vt:lpstr>Role of Automation</vt:lpstr>
      <vt:lpstr>OUTLINE</vt:lpstr>
      <vt:lpstr>How Automation Has Helped : « Auto-Start »</vt:lpstr>
      <vt:lpstr>How Automation Has Helped : « Auto-Reset »</vt:lpstr>
      <vt:lpstr>How Automation Has Helped : « Auto-Steering »</vt:lpstr>
      <vt:lpstr>How Automation Has Helped : « PS-Booster »</vt:lpstr>
      <vt:lpstr>How Automation Has Helped (or not) : « SPS »</vt:lpstr>
      <vt:lpstr>How Automation Has Helped : « LHC »</vt:lpstr>
      <vt:lpstr>How Automation Has Helped : « LN3 / LEIR »</vt:lpstr>
      <vt:lpstr>OUTLINE</vt:lpstr>
      <vt:lpstr>Proposed Workflow for Effective Automation                 </vt:lpstr>
      <vt:lpstr>OUTLINE</vt:lpstr>
      <vt:lpstr>Enhanced Monitoring of automation and auto-pilots  </vt:lpstr>
      <vt:lpstr>Challenges in Diagnosing Issues</vt:lpstr>
      <vt:lpstr>Challenges in Diagnosing Issues </vt:lpstr>
      <vt:lpstr>Announcer and Communication</vt:lpstr>
      <vt:lpstr>Présentation PowerPoint</vt:lpstr>
      <vt:lpstr>Présentation PowerPoint</vt:lpstr>
      <vt:lpstr>Conclusions / Summary</vt:lpstr>
      <vt:lpstr>50 Hz compensation in SPS                 </vt:lpstr>
      <vt:lpstr>Centralized Overview in Automation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PSB Beam Commissioning in 2023</dc:title>
  <dc:creator>Gian Piero Di Giovanni</dc:creator>
  <cp:lastModifiedBy>Denis Gerard Cotte</cp:lastModifiedBy>
  <cp:revision>500</cp:revision>
  <cp:lastPrinted>2024-12-10T06:23:45Z</cp:lastPrinted>
  <dcterms:created xsi:type="dcterms:W3CDTF">2022-12-12T13:44:00Z</dcterms:created>
  <dcterms:modified xsi:type="dcterms:W3CDTF">2024-12-11T15:37:51Z</dcterms:modified>
</cp:coreProperties>
</file>