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</p:sldIdLst>
  <p:sldSz cy="5143500" cx="9144000"/>
  <p:notesSz cx="6858000" cy="9144000"/>
  <p:embeddedFontLst>
    <p:embeddedFont>
      <p:font typeface="Roboto Mono"/>
      <p:regular r:id="rId28"/>
      <p:bold r:id="rId29"/>
      <p:italic r:id="rId30"/>
      <p:boldItalic r:id="rId3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Mono-regular.fntdata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Mono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Mono-boldItalic.fntdata"/><Relationship Id="rId30" Type="http://schemas.openxmlformats.org/officeDocument/2006/relationships/font" Target="fonts/RobotoMono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31b5c2fe120_1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31b5c2fe120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2a468e98520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2a468e98520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g2a468e98520_0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3" name="Google Shape;243;g2a468e98520_0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1d730ad4f7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31d730ad4f7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g2a468e98520_0_1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4" name="Google Shape;294;g2a468e98520_0_1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7" name="Shape 2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Google Shape;298;g319634bc79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9" name="Google Shape;299;g319634bc79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2a468e98520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2a468e98520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31b5c2fe120_1_10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31b5c2fe120_1_10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2a468e98520_0_3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2a468e98520_0_3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g31b5c2fe120_1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5" name="Google Shape;365;g31b5c2fe120_1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1c47f039df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1c47f039df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31de9de5b75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g31de9de5b75_0_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31e021d1215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6" name="Google Shape;426;g31e021d1215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g31b5c2fe120_1_1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6" name="Google Shape;506;g31b5c2fe120_1_1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31a6c1f60a7_0_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31a6c1f60a7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31ba7169142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7" name="Google Shape;157;g31ba7169142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31b5c2fe120_1_1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31b5c2fe120_1_1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31d372e2ec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31d372e2ec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31b5c2fe120_1_9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31b5c2fe120_1_9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1ba7169142_0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1ba7169142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a468e98520_0_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a468e98520_0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1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1pPr>
            <a:lvl2pPr indent="-317500" lvl="1" marL="914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2pPr>
            <a:lvl3pPr indent="-317500" lvl="2" marL="1371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3pPr>
            <a:lvl4pPr indent="-317500" lvl="3" marL="18288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4pPr>
            <a:lvl5pPr indent="-317500" lvl="4" marL="22860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5pPr>
            <a:lvl6pPr indent="-317500" lvl="5" marL="2743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 sz="1100"/>
            </a:lvl6pPr>
            <a:lvl7pPr indent="-317500" lvl="6" marL="32004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 sz="1100"/>
            </a:lvl7pPr>
            <a:lvl8pPr indent="-317500" lvl="7" marL="36576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 sz="1100"/>
            </a:lvl8pPr>
            <a:lvl9pPr indent="-317500" lvl="8" marL="411480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 sz="1100"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algn="r">
              <a:spcBef>
                <a:spcPts val="0"/>
              </a:spcBef>
              <a:buNone/>
              <a:defRPr sz="1100"/>
            </a:lvl1pPr>
            <a:lvl2pPr indent="0" lvl="1" marL="0" algn="r">
              <a:spcBef>
                <a:spcPts val="0"/>
              </a:spcBef>
              <a:buNone/>
              <a:defRPr sz="1100"/>
            </a:lvl2pPr>
            <a:lvl3pPr indent="0" lvl="2" marL="0" algn="r">
              <a:spcBef>
                <a:spcPts val="0"/>
              </a:spcBef>
              <a:buNone/>
              <a:defRPr sz="1100"/>
            </a:lvl3pPr>
            <a:lvl4pPr indent="0" lvl="3" marL="0" algn="r">
              <a:spcBef>
                <a:spcPts val="0"/>
              </a:spcBef>
              <a:buNone/>
              <a:defRPr sz="1100"/>
            </a:lvl4pPr>
            <a:lvl5pPr indent="0" lvl="4" marL="0" algn="r">
              <a:spcBef>
                <a:spcPts val="0"/>
              </a:spcBef>
              <a:buNone/>
              <a:defRPr sz="1100"/>
            </a:lvl5pPr>
            <a:lvl6pPr indent="0" lvl="5" marL="0" algn="r">
              <a:spcBef>
                <a:spcPts val="0"/>
              </a:spcBef>
              <a:buNone/>
              <a:defRPr sz="1100"/>
            </a:lvl6pPr>
            <a:lvl7pPr indent="0" lvl="6" marL="0" algn="r">
              <a:spcBef>
                <a:spcPts val="0"/>
              </a:spcBef>
              <a:buNone/>
              <a:defRPr sz="1100"/>
            </a:lvl7pPr>
            <a:lvl8pPr indent="0" lvl="7" marL="0" algn="r">
              <a:spcBef>
                <a:spcPts val="0"/>
              </a:spcBef>
              <a:buNone/>
              <a:defRPr sz="1100"/>
            </a:lvl8pPr>
            <a:lvl9pPr indent="0" lvl="8" marL="0" algn="r">
              <a:spcBef>
                <a:spcPts val="0"/>
              </a:spcBef>
              <a:buNone/>
              <a:defRPr sz="1100"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9.png"/><Relationship Id="rId4" Type="http://schemas.openxmlformats.org/officeDocument/2006/relationships/image" Target="../media/image25.png"/><Relationship Id="rId5" Type="http://schemas.openxmlformats.org/officeDocument/2006/relationships/image" Target="../media/image18.png"/><Relationship Id="rId6" Type="http://schemas.openxmlformats.org/officeDocument/2006/relationships/image" Target="../media/image2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8.png"/><Relationship Id="rId4" Type="http://schemas.openxmlformats.org/officeDocument/2006/relationships/image" Target="../media/image31.png"/><Relationship Id="rId5" Type="http://schemas.openxmlformats.org/officeDocument/2006/relationships/image" Target="../media/image3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4.png"/><Relationship Id="rId4" Type="http://schemas.openxmlformats.org/officeDocument/2006/relationships/hyperlink" Target="https://acc-models.web.cern.ch/svg-path-editor/#P=_m_0_4_h_78.4_a_60_60_0_01_0_120_h_-78.4_h_-4_v_-56_h_-62_v56_h-4.5_v_-120_h_4.5_v_56_h_62_v_-56_z" TargetMode="External"/><Relationship Id="rId5" Type="http://schemas.openxmlformats.org/officeDocument/2006/relationships/image" Target="../media/image42.png"/><Relationship Id="rId6" Type="http://schemas.openxmlformats.org/officeDocument/2006/relationships/image" Target="../media/image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39.png"/><Relationship Id="rId4" Type="http://schemas.openxmlformats.org/officeDocument/2006/relationships/image" Target="../media/image37.png"/><Relationship Id="rId5" Type="http://schemas.openxmlformats.org/officeDocument/2006/relationships/image" Target="../media/image4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Relationship Id="rId4" Type="http://schemas.openxmlformats.org/officeDocument/2006/relationships/image" Target="../media/image34.png"/><Relationship Id="rId5" Type="http://schemas.openxmlformats.org/officeDocument/2006/relationships/image" Target="../media/image30.png"/><Relationship Id="rId6" Type="http://schemas.openxmlformats.org/officeDocument/2006/relationships/image" Target="../media/image22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0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8.png"/><Relationship Id="rId9" Type="http://schemas.openxmlformats.org/officeDocument/2006/relationships/image" Target="../media/image28.png"/><Relationship Id="rId5" Type="http://schemas.openxmlformats.org/officeDocument/2006/relationships/image" Target="../media/image15.png"/><Relationship Id="rId6" Type="http://schemas.openxmlformats.org/officeDocument/2006/relationships/image" Target="../media/image9.png"/><Relationship Id="rId7" Type="http://schemas.openxmlformats.org/officeDocument/2006/relationships/image" Target="../media/image14.png"/><Relationship Id="rId8" Type="http://schemas.openxmlformats.org/officeDocument/2006/relationships/image" Target="../media/image10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32.png"/><Relationship Id="rId4" Type="http://schemas.openxmlformats.org/officeDocument/2006/relationships/image" Target="../media/image3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5.png"/><Relationship Id="rId4" Type="http://schemas.openxmlformats.org/officeDocument/2006/relationships/image" Target="../media/image16.png"/><Relationship Id="rId5" Type="http://schemas.openxmlformats.org/officeDocument/2006/relationships/hyperlink" Target="https://gitlab.cern.ch/acc-models/" TargetMode="External"/><Relationship Id="rId6" Type="http://schemas.openxmlformats.org/officeDocument/2006/relationships/hyperlink" Target="https://acc-models.web.cern.ch/acc-models/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s://layout.cern.ch/" TargetMode="External"/><Relationship Id="rId4" Type="http://schemas.openxmlformats.org/officeDocument/2006/relationships/image" Target="../media/image13.png"/><Relationship Id="rId5" Type="http://schemas.openxmlformats.org/officeDocument/2006/relationships/image" Target="../media/image5.png"/><Relationship Id="rId6" Type="http://schemas.openxmlformats.org/officeDocument/2006/relationships/image" Target="../media/image3.png"/><Relationship Id="rId7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hyperlink" Target="https://its.cern.ch/jira/projects/E2A" TargetMode="External"/><Relationship Id="rId5" Type="http://schemas.openxmlformats.org/officeDocument/2006/relationships/image" Target="../media/image2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1.png"/><Relationship Id="rId4" Type="http://schemas.openxmlformats.org/officeDocument/2006/relationships/image" Target="../media/image2.png"/><Relationship Id="rId5" Type="http://schemas.openxmlformats.org/officeDocument/2006/relationships/image" Target="../media/image40.png"/><Relationship Id="rId6" Type="http://schemas.openxmlformats.org/officeDocument/2006/relationships/hyperlink" Target="https://plm.cern.ch/PLM/Client/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eam.cern.ch/" TargetMode="External"/><Relationship Id="rId4" Type="http://schemas.openxmlformats.org/officeDocument/2006/relationships/hyperlink" Target="https://edms5.cern.ch/pls/asbuilt/mtf.home" TargetMode="External"/><Relationship Id="rId9" Type="http://schemas.openxmlformats.org/officeDocument/2006/relationships/image" Target="../media/image27.png"/><Relationship Id="rId5" Type="http://schemas.openxmlformats.org/officeDocument/2006/relationships/image" Target="../media/image11.png"/><Relationship Id="rId6" Type="http://schemas.openxmlformats.org/officeDocument/2006/relationships/image" Target="../media/image17.png"/><Relationship Id="rId7" Type="http://schemas.openxmlformats.org/officeDocument/2006/relationships/image" Target="../media/image12.png"/><Relationship Id="rId8" Type="http://schemas.openxmlformats.org/officeDocument/2006/relationships/image" Target="../media/image2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Integrated management of accelerator models</a:t>
            </a:r>
            <a:endParaRPr/>
          </a:p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201725" y="2834125"/>
            <a:ext cx="8520600" cy="119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R. De Maria, G. Iadarola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None/>
            </a:pPr>
            <a:r>
              <a:rPr lang="en"/>
              <a:t>Based on discussions with </a:t>
            </a:r>
            <a:r>
              <a:rPr lang="en"/>
              <a:t>S. Chemli</a:t>
            </a:r>
            <a:r>
              <a:rPr lang="en"/>
              <a:t>, J. De Jonghe, V. Kain,</a:t>
            </a:r>
            <a:endParaRPr/>
          </a:p>
          <a:p>
            <a:pPr indent="0" lvl="0" marL="0" rtl="0" algn="ctr">
              <a:spcBef>
                <a:spcPts val="1000"/>
              </a:spcBef>
              <a:spcAft>
                <a:spcPts val="1000"/>
              </a:spcAft>
              <a:buNone/>
            </a:pPr>
            <a:r>
              <a:rPr lang="en"/>
              <a:t> L. Fiscarelli, A. Hauschauer</a:t>
            </a:r>
            <a:r>
              <a:rPr lang="en"/>
              <a:t>, C. Petrone, P. Le Roux</a:t>
            </a:r>
            <a:r>
              <a:rPr lang="en"/>
              <a:t>, </a:t>
            </a:r>
            <a:r>
              <a:rPr lang="en"/>
              <a:t>P. Ledo, </a:t>
            </a:r>
            <a:r>
              <a:rPr lang="en"/>
              <a:t>C. Scoero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Aperture models</a:t>
            </a:r>
            <a:endParaRPr/>
          </a:p>
        </p:txBody>
      </p:sp>
      <p:sp>
        <p:nvSpPr>
          <p:cNvPr id="223" name="Google Shape;223;p23"/>
          <p:cNvSpPr txBox="1"/>
          <p:nvPr>
            <p:ph idx="1" type="body"/>
          </p:nvPr>
        </p:nvSpPr>
        <p:spPr>
          <a:xfrm>
            <a:off x="158126" y="1074850"/>
            <a:ext cx="3743100" cy="148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SzPts val="935"/>
              <a:buNone/>
            </a:pPr>
            <a:r>
              <a:rPr lang="en" sz="1430">
                <a:solidFill>
                  <a:schemeClr val="dk1"/>
                </a:solidFill>
              </a:rPr>
              <a:t>Aperture models are essentials to design and deploy operational configurations. </a:t>
            </a:r>
            <a:endParaRPr sz="143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5000"/>
              </a:lnSpc>
              <a:spcBef>
                <a:spcPts val="1200"/>
              </a:spcBef>
              <a:spcAft>
                <a:spcPts val="1200"/>
              </a:spcAft>
              <a:buSzPts val="935"/>
              <a:buNone/>
            </a:pPr>
            <a:r>
              <a:rPr lang="en" sz="1430">
                <a:solidFill>
                  <a:schemeClr val="dk1"/>
                </a:solidFill>
              </a:rPr>
              <a:t>Vacuum</a:t>
            </a:r>
            <a:r>
              <a:rPr lang="en" sz="1430">
                <a:solidFill>
                  <a:schemeClr val="dk1"/>
                </a:solidFill>
              </a:rPr>
              <a:t> cross-sections need to be extracted from drawings and inserted </a:t>
            </a:r>
            <a:r>
              <a:rPr lang="en" sz="1430">
                <a:solidFill>
                  <a:schemeClr val="dk1"/>
                </a:solidFill>
              </a:rPr>
              <a:t>into</a:t>
            </a:r>
            <a:r>
              <a:rPr lang="en" sz="1430">
                <a:solidFill>
                  <a:schemeClr val="dk1"/>
                </a:solidFill>
              </a:rPr>
              <a:t> the database.</a:t>
            </a:r>
            <a:endParaRPr sz="1430">
              <a:solidFill>
                <a:schemeClr val="dk1"/>
              </a:solidFill>
            </a:endParaRPr>
          </a:p>
        </p:txBody>
      </p:sp>
      <p:pic>
        <p:nvPicPr>
          <p:cNvPr id="224" name="Google Shape;2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50950" y="262825"/>
            <a:ext cx="4274808" cy="2140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47125" y="3056825"/>
            <a:ext cx="3146225" cy="2086676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23"/>
          <p:cNvSpPr txBox="1"/>
          <p:nvPr/>
        </p:nvSpPr>
        <p:spPr>
          <a:xfrm>
            <a:off x="5449375" y="2496675"/>
            <a:ext cx="3598800" cy="255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So far, all manual, thankfully not too many aperture types. As STEP files are available, one could try to extract them </a:t>
            </a:r>
            <a:r>
              <a:rPr lang="en">
                <a:solidFill>
                  <a:schemeClr val="dk1"/>
                </a:solidFill>
              </a:rPr>
              <a:t>automatically, pilot from Alex for PS.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Layout database can now have arbitrary profiles using SVG Path standard.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Important to connect 3D models to types consistently by configuration manager and equipment owners!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27" name="Google Shape;227;p2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8125" y="2454027"/>
            <a:ext cx="3850200" cy="71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2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1500" y="3357266"/>
            <a:ext cx="2413900" cy="1359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Google Shape;23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699" y="2057800"/>
            <a:ext cx="2076500" cy="2908926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Aperture graphs</a:t>
            </a:r>
            <a:endParaRPr/>
          </a:p>
        </p:txBody>
      </p:sp>
      <p:sp>
        <p:nvSpPr>
          <p:cNvPr id="235" name="Google Shape;235;p24"/>
          <p:cNvSpPr txBox="1"/>
          <p:nvPr>
            <p:ph idx="1" type="body"/>
          </p:nvPr>
        </p:nvSpPr>
        <p:spPr>
          <a:xfrm>
            <a:off x="175225" y="1037025"/>
            <a:ext cx="8520600" cy="597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400">
                <a:solidFill>
                  <a:schemeClr val="dk1"/>
                </a:solidFill>
              </a:rPr>
              <a:t>Improving aperture visualization is key to entering data </a:t>
            </a:r>
            <a:r>
              <a:rPr lang="en" sz="1400">
                <a:solidFill>
                  <a:schemeClr val="dk1"/>
                </a:solidFill>
              </a:rPr>
              <a:t>correctly. Below examples of different approaches.</a:t>
            </a:r>
            <a:endParaRPr sz="1400">
              <a:solidFill>
                <a:schemeClr val="dk1"/>
              </a:solidFill>
            </a:endParaRPr>
          </a:p>
        </p:txBody>
      </p:sp>
      <p:sp>
        <p:nvSpPr>
          <p:cNvPr id="236" name="Google Shape;236;p24"/>
          <p:cNvSpPr txBox="1"/>
          <p:nvPr/>
        </p:nvSpPr>
        <p:spPr>
          <a:xfrm>
            <a:off x="175225" y="1462650"/>
            <a:ext cx="29043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Present graph in LDB,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</a:t>
            </a:r>
            <a:r>
              <a:rPr lang="en">
                <a:solidFill>
                  <a:schemeClr val="dk1"/>
                </a:solidFill>
              </a:rPr>
              <a:t>ngular</a:t>
            </a:r>
            <a:r>
              <a:rPr lang="en">
                <a:solidFill>
                  <a:schemeClr val="dk1"/>
                </a:solidFill>
              </a:rPr>
              <a:t> based.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37" name="Google Shape;237;p24"/>
          <p:cNvSpPr txBox="1"/>
          <p:nvPr/>
        </p:nvSpPr>
        <p:spPr>
          <a:xfrm>
            <a:off x="3123950" y="1377250"/>
            <a:ext cx="54531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Recent approach: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pylayout: fast </a:t>
            </a:r>
            <a:r>
              <a:rPr lang="en">
                <a:solidFill>
                  <a:schemeClr val="dk1"/>
                </a:solidFill>
              </a:rPr>
              <a:t>prototyping</a:t>
            </a:r>
            <a:r>
              <a:rPr lang="en">
                <a:solidFill>
                  <a:schemeClr val="dk1"/>
                </a:solidFill>
              </a:rPr>
              <a:t>, Python oracle access, Python plotting, Python connection with beam dynamics. Costs and time to first </a:t>
            </a:r>
            <a:r>
              <a:rPr lang="en">
                <a:solidFill>
                  <a:schemeClr val="dk1"/>
                </a:solidFill>
              </a:rPr>
              <a:t>release much reduced. Used by TE-VSC already for a year.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2"/>
              </a:solidFill>
            </a:endParaRPr>
          </a:p>
        </p:txBody>
      </p:sp>
      <p:pic>
        <p:nvPicPr>
          <p:cNvPr id="238" name="Google Shape;238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9425" y="2398900"/>
            <a:ext cx="3456899" cy="19625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9" name="Google Shape;239;p2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41900" y="2824025"/>
            <a:ext cx="3201274" cy="1112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0" name="Google Shape;240;p24"/>
          <p:cNvSpPr txBox="1"/>
          <p:nvPr/>
        </p:nvSpPr>
        <p:spPr>
          <a:xfrm>
            <a:off x="2767475" y="4445525"/>
            <a:ext cx="6275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Embracing open data access API, rapid prototyping, early </a:t>
            </a:r>
            <a:r>
              <a:rPr lang="en">
                <a:solidFill>
                  <a:schemeClr val="dk2"/>
                </a:solidFill>
              </a:rPr>
              <a:t>release</a:t>
            </a:r>
            <a:r>
              <a:rPr lang="en">
                <a:solidFill>
                  <a:schemeClr val="dk2"/>
                </a:solidFill>
              </a:rPr>
              <a:t> cycles is paying off!</a:t>
            </a:r>
            <a:endParaRPr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Wrap-up…</a:t>
            </a:r>
            <a:endParaRPr/>
          </a:p>
        </p:txBody>
      </p:sp>
      <p:sp>
        <p:nvSpPr>
          <p:cNvPr id="246" name="Google Shape;246;p25"/>
          <p:cNvSpPr txBox="1"/>
          <p:nvPr>
            <p:ph idx="1" type="body"/>
          </p:nvPr>
        </p:nvSpPr>
        <p:spPr>
          <a:xfrm>
            <a:off x="311700" y="1152475"/>
            <a:ext cx="8520600" cy="3706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Accelerator</a:t>
            </a:r>
            <a:r>
              <a:rPr lang="en">
                <a:solidFill>
                  <a:schemeClr val="dk1"/>
                </a:solidFill>
              </a:rPr>
              <a:t> models need to integrate data from many sources. It is a </a:t>
            </a:r>
            <a:r>
              <a:rPr lang="en">
                <a:solidFill>
                  <a:schemeClr val="dk1"/>
                </a:solidFill>
              </a:rPr>
              <a:t>resource</a:t>
            </a:r>
            <a:r>
              <a:rPr lang="en">
                <a:solidFill>
                  <a:schemeClr val="dk1"/>
                </a:solidFill>
              </a:rPr>
              <a:t> heavy effort!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Economy of scale: join efforts, re-use and re-scope existing data sources and </a:t>
            </a:r>
            <a:r>
              <a:rPr lang="en">
                <a:solidFill>
                  <a:schemeClr val="dk1"/>
                </a:solidFill>
              </a:rPr>
              <a:t>descope</a:t>
            </a:r>
            <a:r>
              <a:rPr lang="en">
                <a:solidFill>
                  <a:schemeClr val="dk1"/>
                </a:solidFill>
              </a:rPr>
              <a:t> duplicated information, develop tooling to reduce constraints, minimize manual work, establish automatic testing and continuous integration.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ABP is restructuring the simulations and </a:t>
            </a:r>
            <a:r>
              <a:rPr lang="en">
                <a:solidFill>
                  <a:schemeClr val="dk1"/>
                </a:solidFill>
              </a:rPr>
              <a:t>modelling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efforts</a:t>
            </a:r>
            <a:r>
              <a:rPr lang="en">
                <a:solidFill>
                  <a:schemeClr val="dk1"/>
                </a:solidFill>
              </a:rPr>
              <a:t> along those lines, in particular </a:t>
            </a:r>
            <a:r>
              <a:rPr lang="en">
                <a:solidFill>
                  <a:schemeClr val="dk1"/>
                </a:solidFill>
              </a:rPr>
              <a:t>around</a:t>
            </a:r>
            <a:r>
              <a:rPr lang="en">
                <a:solidFill>
                  <a:schemeClr val="dk1"/>
                </a:solidFill>
              </a:rPr>
              <a:t> the Xsuite framework. So far, the response has been positive.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Run 3 will be </a:t>
            </a:r>
            <a:r>
              <a:rPr lang="en">
                <a:solidFill>
                  <a:schemeClr val="dk1"/>
                </a:solidFill>
              </a:rPr>
              <a:t>used</a:t>
            </a:r>
            <a:r>
              <a:rPr lang="en">
                <a:solidFill>
                  <a:schemeClr val="dk1"/>
                </a:solidFill>
              </a:rPr>
              <a:t> to complete features along pilot projects (e.g. full LHC cycle </a:t>
            </a:r>
            <a:r>
              <a:rPr lang="en">
                <a:solidFill>
                  <a:schemeClr val="dk1"/>
                </a:solidFill>
              </a:rPr>
              <a:t>developed for LHC in 2024) and LS3 to complete transitions.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We also plan to improve the integration of acc-models with the data domains.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6"/>
          <p:cNvSpPr/>
          <p:nvPr/>
        </p:nvSpPr>
        <p:spPr>
          <a:xfrm>
            <a:off x="5320125" y="1706950"/>
            <a:ext cx="2483700" cy="7389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p26"/>
          <p:cNvSpPr/>
          <p:nvPr/>
        </p:nvSpPr>
        <p:spPr>
          <a:xfrm>
            <a:off x="5320175" y="2436975"/>
            <a:ext cx="2483700" cy="1846800"/>
          </a:xfrm>
          <a:prstGeom prst="rect">
            <a:avLst/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26"/>
          <p:cNvSpPr/>
          <p:nvPr/>
        </p:nvSpPr>
        <p:spPr>
          <a:xfrm>
            <a:off x="5320175" y="973750"/>
            <a:ext cx="2483700" cy="7389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26"/>
          <p:cNvSpPr/>
          <p:nvPr/>
        </p:nvSpPr>
        <p:spPr>
          <a:xfrm>
            <a:off x="477725" y="3711100"/>
            <a:ext cx="2575800" cy="572700"/>
          </a:xfrm>
          <a:prstGeom prst="rect">
            <a:avLst/>
          </a:prstGeom>
          <a:solidFill>
            <a:srgbClr val="D9D2E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5" name="Google Shape;255;p26"/>
          <p:cNvSpPr/>
          <p:nvPr/>
        </p:nvSpPr>
        <p:spPr>
          <a:xfrm>
            <a:off x="477725" y="2837600"/>
            <a:ext cx="2575800" cy="890700"/>
          </a:xfrm>
          <a:prstGeom prst="rect">
            <a:avLst/>
          </a:prstGeom>
          <a:solidFill>
            <a:srgbClr val="D9EAD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26"/>
          <p:cNvSpPr/>
          <p:nvPr/>
        </p:nvSpPr>
        <p:spPr>
          <a:xfrm>
            <a:off x="3051800" y="973750"/>
            <a:ext cx="2268300" cy="3310200"/>
          </a:xfrm>
          <a:prstGeom prst="rect">
            <a:avLst/>
          </a:prstGeom>
          <a:solidFill>
            <a:srgbClr val="D0E0E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p26"/>
          <p:cNvSpPr/>
          <p:nvPr/>
        </p:nvSpPr>
        <p:spPr>
          <a:xfrm>
            <a:off x="477725" y="1986775"/>
            <a:ext cx="2567400" cy="862200"/>
          </a:xfrm>
          <a:prstGeom prst="rect">
            <a:avLst/>
          </a:prstGeom>
          <a:solidFill>
            <a:srgbClr val="F4CC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8" name="Google Shape;258;p26"/>
          <p:cNvSpPr/>
          <p:nvPr/>
        </p:nvSpPr>
        <p:spPr>
          <a:xfrm>
            <a:off x="477725" y="973750"/>
            <a:ext cx="2567400" cy="1013100"/>
          </a:xfrm>
          <a:prstGeom prst="rect">
            <a:avLst/>
          </a:prstGeom>
          <a:solidFill>
            <a:srgbClr val="FCE5C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9" name="Google Shape;259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 digital thread for acc-models</a:t>
            </a:r>
            <a:endParaRPr/>
          </a:p>
        </p:txBody>
      </p:sp>
      <p:sp>
        <p:nvSpPr>
          <p:cNvPr id="260" name="Google Shape;260;p26"/>
          <p:cNvSpPr/>
          <p:nvPr/>
        </p:nvSpPr>
        <p:spPr>
          <a:xfrm>
            <a:off x="2348275" y="1032450"/>
            <a:ext cx="1179000" cy="52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LDB</a:t>
            </a:r>
            <a:endParaRPr/>
          </a:p>
        </p:txBody>
      </p:sp>
      <p:sp>
        <p:nvSpPr>
          <p:cNvPr id="261" name="Google Shape;261;p26"/>
          <p:cNvSpPr/>
          <p:nvPr/>
        </p:nvSpPr>
        <p:spPr>
          <a:xfrm>
            <a:off x="4781950" y="2082750"/>
            <a:ext cx="1268400" cy="52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acc-models</a:t>
            </a:r>
            <a:endParaRPr/>
          </a:p>
        </p:txBody>
      </p:sp>
      <p:sp>
        <p:nvSpPr>
          <p:cNvPr id="262" name="Google Shape;262;p26"/>
          <p:cNvSpPr/>
          <p:nvPr/>
        </p:nvSpPr>
        <p:spPr>
          <a:xfrm>
            <a:off x="2368775" y="1796575"/>
            <a:ext cx="1179000" cy="52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PLM</a:t>
            </a:r>
            <a:endParaRPr/>
          </a:p>
        </p:txBody>
      </p:sp>
      <p:sp>
        <p:nvSpPr>
          <p:cNvPr id="263" name="Google Shape;263;p26"/>
          <p:cNvSpPr/>
          <p:nvPr/>
        </p:nvSpPr>
        <p:spPr>
          <a:xfrm>
            <a:off x="2368775" y="2603550"/>
            <a:ext cx="1144800" cy="52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Infor EAM</a:t>
            </a:r>
            <a:endParaRPr/>
          </a:p>
        </p:txBody>
      </p:sp>
      <p:sp>
        <p:nvSpPr>
          <p:cNvPr id="264" name="Google Shape;264;p26"/>
          <p:cNvSpPr/>
          <p:nvPr/>
        </p:nvSpPr>
        <p:spPr>
          <a:xfrm>
            <a:off x="6306600" y="1032450"/>
            <a:ext cx="1287000" cy="52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Geode</a:t>
            </a:r>
            <a:endParaRPr/>
          </a:p>
        </p:txBody>
      </p:sp>
      <p:sp>
        <p:nvSpPr>
          <p:cNvPr id="265" name="Google Shape;265;p26"/>
          <p:cNvSpPr/>
          <p:nvPr/>
        </p:nvSpPr>
        <p:spPr>
          <a:xfrm>
            <a:off x="6306600" y="3711100"/>
            <a:ext cx="1287000" cy="52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LSA</a:t>
            </a:r>
            <a:endParaRPr/>
          </a:p>
        </p:txBody>
      </p:sp>
      <p:cxnSp>
        <p:nvCxnSpPr>
          <p:cNvPr id="266" name="Google Shape;266;p26"/>
          <p:cNvCxnSpPr>
            <a:stCxn id="260" idx="3"/>
            <a:endCxn id="264" idx="1"/>
          </p:cNvCxnSpPr>
          <p:nvPr/>
        </p:nvCxnSpPr>
        <p:spPr>
          <a:xfrm>
            <a:off x="3527275" y="1292850"/>
            <a:ext cx="2779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267" name="Google Shape;267;p26"/>
          <p:cNvCxnSpPr>
            <a:stCxn id="260" idx="3"/>
            <a:endCxn id="261" idx="1"/>
          </p:cNvCxnSpPr>
          <p:nvPr/>
        </p:nvCxnSpPr>
        <p:spPr>
          <a:xfrm>
            <a:off x="3527275" y="1292850"/>
            <a:ext cx="1254600" cy="10503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68" name="Google Shape;268;p26"/>
          <p:cNvCxnSpPr>
            <a:stCxn id="269" idx="3"/>
            <a:endCxn id="261" idx="1"/>
          </p:cNvCxnSpPr>
          <p:nvPr/>
        </p:nvCxnSpPr>
        <p:spPr>
          <a:xfrm flipH="1" rot="10800000">
            <a:off x="3547775" y="2343050"/>
            <a:ext cx="1234200" cy="1302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0" name="Google Shape;270;p26"/>
          <p:cNvCxnSpPr>
            <a:stCxn id="262" idx="3"/>
            <a:endCxn id="261" idx="1"/>
          </p:cNvCxnSpPr>
          <p:nvPr/>
        </p:nvCxnSpPr>
        <p:spPr>
          <a:xfrm>
            <a:off x="3547775" y="2056975"/>
            <a:ext cx="1234200" cy="286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1" name="Google Shape;271;p26"/>
          <p:cNvCxnSpPr>
            <a:stCxn id="263" idx="3"/>
            <a:endCxn id="261" idx="1"/>
          </p:cNvCxnSpPr>
          <p:nvPr/>
        </p:nvCxnSpPr>
        <p:spPr>
          <a:xfrm flipH="1" rot="10800000">
            <a:off x="3513575" y="2343150"/>
            <a:ext cx="1268400" cy="520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69" name="Google Shape;269;p26"/>
          <p:cNvSpPr/>
          <p:nvPr/>
        </p:nvSpPr>
        <p:spPr>
          <a:xfrm>
            <a:off x="2402975" y="3384650"/>
            <a:ext cx="1144800" cy="5208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Magnetic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models</a:t>
            </a:r>
            <a:endParaRPr/>
          </a:p>
        </p:txBody>
      </p:sp>
      <p:cxnSp>
        <p:nvCxnSpPr>
          <p:cNvPr id="272" name="Google Shape;272;p26"/>
          <p:cNvCxnSpPr>
            <a:stCxn id="261" idx="3"/>
            <a:endCxn id="264" idx="2"/>
          </p:cNvCxnSpPr>
          <p:nvPr/>
        </p:nvCxnSpPr>
        <p:spPr>
          <a:xfrm flipH="1" rot="10800000">
            <a:off x="6050350" y="1553250"/>
            <a:ext cx="899700" cy="7899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73" name="Google Shape;273;p26"/>
          <p:cNvCxnSpPr/>
          <p:nvPr/>
        </p:nvCxnSpPr>
        <p:spPr>
          <a:xfrm flipH="1">
            <a:off x="6059450" y="1546275"/>
            <a:ext cx="1109100" cy="8907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74" name="Google Shape;274;p26"/>
          <p:cNvSpPr txBox="1"/>
          <p:nvPr/>
        </p:nvSpPr>
        <p:spPr>
          <a:xfrm>
            <a:off x="568950" y="1110850"/>
            <a:ext cx="1727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Configuration managers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75" name="Google Shape;275;p26"/>
          <p:cNvSpPr txBox="1"/>
          <p:nvPr/>
        </p:nvSpPr>
        <p:spPr>
          <a:xfrm>
            <a:off x="604825" y="2048425"/>
            <a:ext cx="1323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Equipment owners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76" name="Google Shape;276;p26"/>
          <p:cNvSpPr txBox="1"/>
          <p:nvPr/>
        </p:nvSpPr>
        <p:spPr>
          <a:xfrm>
            <a:off x="3910488" y="3350550"/>
            <a:ext cx="1323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Beam physicists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77" name="Google Shape;277;p26"/>
          <p:cNvSpPr txBox="1"/>
          <p:nvPr/>
        </p:nvSpPr>
        <p:spPr>
          <a:xfrm>
            <a:off x="568950" y="2910575"/>
            <a:ext cx="1827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Magnetic measurements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78" name="Google Shape;278;p26"/>
          <p:cNvSpPr txBox="1"/>
          <p:nvPr/>
        </p:nvSpPr>
        <p:spPr>
          <a:xfrm>
            <a:off x="682750" y="3766588"/>
            <a:ext cx="13575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Metrology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79" name="Google Shape;279;p26"/>
          <p:cNvSpPr txBox="1"/>
          <p:nvPr/>
        </p:nvSpPr>
        <p:spPr>
          <a:xfrm>
            <a:off x="3958550" y="1032450"/>
            <a:ext cx="15867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Survey references</a:t>
            </a:r>
            <a:endParaRPr sz="1200">
              <a:solidFill>
                <a:schemeClr val="dk2"/>
              </a:solidFill>
            </a:endParaRPr>
          </a:p>
        </p:txBody>
      </p:sp>
      <p:cxnSp>
        <p:nvCxnSpPr>
          <p:cNvPr id="280" name="Google Shape;280;p26"/>
          <p:cNvCxnSpPr>
            <a:stCxn id="261" idx="2"/>
            <a:endCxn id="265" idx="0"/>
          </p:cNvCxnSpPr>
          <p:nvPr/>
        </p:nvCxnSpPr>
        <p:spPr>
          <a:xfrm>
            <a:off x="5416150" y="2603550"/>
            <a:ext cx="1533900" cy="1107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81" name="Google Shape;281;p26"/>
          <p:cNvSpPr txBox="1"/>
          <p:nvPr/>
        </p:nvSpPr>
        <p:spPr>
          <a:xfrm rot="2216833">
            <a:off x="5422078" y="2922198"/>
            <a:ext cx="1600621" cy="554221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Settings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online models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2" name="Google Shape;282;p26"/>
          <p:cNvSpPr txBox="1"/>
          <p:nvPr/>
        </p:nvSpPr>
        <p:spPr>
          <a:xfrm rot="818060">
            <a:off x="3561863" y="1978433"/>
            <a:ext cx="1587022" cy="369489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3D Models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3" name="Google Shape;283;p26"/>
          <p:cNvSpPr txBox="1"/>
          <p:nvPr/>
        </p:nvSpPr>
        <p:spPr>
          <a:xfrm>
            <a:off x="185325" y="4266600"/>
            <a:ext cx="82323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Today, each arrow represents an unstructured process driven by the needs of the users.</a:t>
            </a:r>
            <a:endParaRPr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We </a:t>
            </a:r>
            <a:r>
              <a:rPr lang="en">
                <a:solidFill>
                  <a:schemeClr val="dk2"/>
                </a:solidFill>
              </a:rPr>
              <a:t>ultimately</a:t>
            </a:r>
            <a:r>
              <a:rPr lang="en">
                <a:solidFill>
                  <a:schemeClr val="dk2"/>
                </a:solidFill>
              </a:rPr>
              <a:t> miss </a:t>
            </a:r>
            <a:r>
              <a:rPr lang="en">
                <a:solidFill>
                  <a:schemeClr val="dk2"/>
                </a:solidFill>
              </a:rPr>
              <a:t>structures</a:t>
            </a:r>
            <a:r>
              <a:rPr lang="en">
                <a:solidFill>
                  <a:schemeClr val="dk2"/>
                </a:solidFill>
              </a:rPr>
              <a:t> in which data owners and users share responsibility and resources for ensuring data quality, checks, data flow and data lifetime.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284" name="Google Shape;284;p26"/>
          <p:cNvSpPr txBox="1"/>
          <p:nvPr/>
        </p:nvSpPr>
        <p:spPr>
          <a:xfrm rot="-1144082">
            <a:off x="3650184" y="2386992"/>
            <a:ext cx="686889" cy="3695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Assets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5" name="Google Shape;285;p26"/>
          <p:cNvSpPr txBox="1"/>
          <p:nvPr/>
        </p:nvSpPr>
        <p:spPr>
          <a:xfrm rot="-2427437">
            <a:off x="5926676" y="1830633"/>
            <a:ext cx="699050" cy="36942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Checks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6" name="Google Shape;286;p26"/>
          <p:cNvSpPr txBox="1"/>
          <p:nvPr/>
        </p:nvSpPr>
        <p:spPr>
          <a:xfrm rot="-2385256">
            <a:off x="6125801" y="1749874"/>
            <a:ext cx="1587031" cy="3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Measurements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7" name="Google Shape;287;p26"/>
          <p:cNvSpPr/>
          <p:nvPr/>
        </p:nvSpPr>
        <p:spPr>
          <a:xfrm>
            <a:off x="2245550" y="907350"/>
            <a:ext cx="6094550" cy="1043900"/>
          </a:xfrm>
          <a:custGeom>
            <a:rect b="b" l="l" r="r" t="t"/>
            <a:pathLst>
              <a:path extrusionOk="0" h="41756" w="243782">
                <a:moveTo>
                  <a:pt x="0" y="3105"/>
                </a:moveTo>
                <a:lnTo>
                  <a:pt x="516" y="30796"/>
                </a:lnTo>
                <a:lnTo>
                  <a:pt x="52888" y="30796"/>
                </a:lnTo>
                <a:lnTo>
                  <a:pt x="105672" y="41386"/>
                </a:lnTo>
                <a:lnTo>
                  <a:pt x="146546" y="41756"/>
                </a:lnTo>
                <a:lnTo>
                  <a:pt x="184979" y="23550"/>
                </a:lnTo>
                <a:lnTo>
                  <a:pt x="243782" y="24326"/>
                </a:lnTo>
                <a:lnTo>
                  <a:pt x="242769" y="258"/>
                </a:lnTo>
                <a:lnTo>
                  <a:pt x="169768" y="0"/>
                </a:lnTo>
                <a:close/>
              </a:path>
            </a:pathLst>
          </a:custGeom>
          <a:noFill/>
          <a:ln cap="flat" cmpd="sng" w="19050">
            <a:solidFill>
              <a:srgbClr val="999999"/>
            </a:solidFill>
            <a:prstDash val="dash"/>
            <a:round/>
            <a:headEnd len="med" w="med" type="none"/>
            <a:tailEnd len="med" w="med" type="none"/>
          </a:ln>
        </p:spPr>
      </p:sp>
      <p:sp>
        <p:nvSpPr>
          <p:cNvPr id="288" name="Google Shape;288;p26"/>
          <p:cNvSpPr txBox="1"/>
          <p:nvPr/>
        </p:nvSpPr>
        <p:spPr>
          <a:xfrm rot="2290967">
            <a:off x="3507995" y="1639562"/>
            <a:ext cx="1586937" cy="3693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F. positions, types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89" name="Google Shape;289;p26"/>
          <p:cNvSpPr txBox="1"/>
          <p:nvPr/>
        </p:nvSpPr>
        <p:spPr>
          <a:xfrm rot="-2830544">
            <a:off x="3358207" y="2887642"/>
            <a:ext cx="1251633" cy="3693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Measurements</a:t>
            </a:r>
            <a:endParaRPr sz="1200">
              <a:solidFill>
                <a:schemeClr val="dk2"/>
              </a:solidFill>
            </a:endParaRPr>
          </a:p>
        </p:txBody>
      </p:sp>
      <p:sp>
        <p:nvSpPr>
          <p:cNvPr id="290" name="Google Shape;290;p26"/>
          <p:cNvSpPr txBox="1"/>
          <p:nvPr/>
        </p:nvSpPr>
        <p:spPr>
          <a:xfrm>
            <a:off x="6437463" y="2718475"/>
            <a:ext cx="1323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Operation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291" name="Google Shape;291;p26"/>
          <p:cNvSpPr txBox="1"/>
          <p:nvPr/>
        </p:nvSpPr>
        <p:spPr>
          <a:xfrm>
            <a:off x="7924300" y="948450"/>
            <a:ext cx="520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E2A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7"/>
          <p:cNvSpPr txBox="1"/>
          <p:nvPr>
            <p:ph type="title"/>
          </p:nvPr>
        </p:nvSpPr>
        <p:spPr>
          <a:xfrm>
            <a:off x="311700" y="25717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Back-up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0" name="Shape 3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Google Shape;301;p28"/>
          <p:cNvSpPr/>
          <p:nvPr/>
        </p:nvSpPr>
        <p:spPr>
          <a:xfrm>
            <a:off x="5773550" y="1113275"/>
            <a:ext cx="1268400" cy="16863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2" name="Google Shape;302;p28"/>
          <p:cNvSpPr txBox="1"/>
          <p:nvPr>
            <p:ph type="title"/>
          </p:nvPr>
        </p:nvSpPr>
        <p:spPr>
          <a:xfrm>
            <a:off x="311700" y="445025"/>
            <a:ext cx="3354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Accelerator models</a:t>
            </a:r>
            <a:endParaRPr/>
          </a:p>
        </p:txBody>
      </p:sp>
      <p:sp>
        <p:nvSpPr>
          <p:cNvPr id="303" name="Google Shape;303;p28"/>
          <p:cNvSpPr txBox="1"/>
          <p:nvPr>
            <p:ph idx="1" type="body"/>
          </p:nvPr>
        </p:nvSpPr>
        <p:spPr>
          <a:xfrm>
            <a:off x="289100" y="1017725"/>
            <a:ext cx="3677400" cy="3281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1"/>
                </a:solidFill>
              </a:rPr>
              <a:t>An accelerator model contains: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rgbClr val="FF0000"/>
                </a:solidFill>
              </a:rPr>
              <a:t>Layout</a:t>
            </a:r>
            <a:r>
              <a:rPr lang="en" sz="1200">
                <a:solidFill>
                  <a:schemeClr val="dk1"/>
                </a:solidFill>
              </a:rPr>
              <a:t>: The position of a set of physical beam elements positioned in space: magnets, cavities, BPMs, etc.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rgbClr val="00B050"/>
                </a:solidFill>
              </a:rPr>
              <a:t>Lattice</a:t>
            </a:r>
            <a:r>
              <a:rPr lang="en" sz="1200">
                <a:solidFill>
                  <a:schemeClr val="dk1"/>
                </a:solidFill>
              </a:rPr>
              <a:t>: A sequence of tracking maps representing the physical beam elements that are needed to track the beam trajectories.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rgbClr val="7030A0"/>
                </a:solidFill>
              </a:rPr>
              <a:t>Element physics models</a:t>
            </a:r>
            <a:r>
              <a:rPr lang="en" sz="1200">
                <a:solidFill>
                  <a:schemeClr val="dk1"/>
                </a:solidFill>
              </a:rPr>
              <a:t>: parametric physics models (magnetic, electric, materials, impedance) that characterize the elements.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rgbClr val="FF00FF"/>
                </a:solidFill>
              </a:rPr>
              <a:t>Aperture model</a:t>
            </a:r>
            <a:r>
              <a:rPr lang="en" sz="1200">
                <a:solidFill>
                  <a:schemeClr val="dk1"/>
                </a:solidFill>
              </a:rPr>
              <a:t>: A description of vacuum geometries around the beam.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rgbClr val="3D85C6"/>
                </a:solidFill>
              </a:rPr>
              <a:t>Control model</a:t>
            </a:r>
            <a:r>
              <a:rPr lang="en" sz="1200">
                <a:solidFill>
                  <a:schemeClr val="dk1"/>
                </a:solidFill>
              </a:rPr>
              <a:t>: a set of relations between quantities that can be used to control or manipulate the parameters of beam element models.</a:t>
            </a:r>
            <a:r>
              <a:rPr lang="en" sz="1200">
                <a:solidFill>
                  <a:schemeClr val="dk1"/>
                </a:solidFill>
              </a:rPr>
              <a:t> </a:t>
            </a:r>
            <a:endParaRPr sz="1200">
              <a:solidFill>
                <a:schemeClr val="dk1"/>
              </a:solidFill>
            </a:endParaRPr>
          </a:p>
          <a:p>
            <a:pPr indent="-3048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Char char="●"/>
            </a:pPr>
            <a:r>
              <a:rPr lang="en" sz="1200">
                <a:solidFill>
                  <a:srgbClr val="FF9900"/>
                </a:solidFill>
              </a:rPr>
              <a:t>Settings</a:t>
            </a:r>
            <a:r>
              <a:rPr lang="en" sz="1200">
                <a:solidFill>
                  <a:schemeClr val="dk1"/>
                </a:solidFill>
              </a:rPr>
              <a:t>: a specific set of values that fully specify a model during an operation cycle.</a:t>
            </a:r>
            <a:endParaRPr sz="1200">
              <a:solidFill>
                <a:schemeClr val="dk1"/>
              </a:solidFill>
            </a:endParaRPr>
          </a:p>
        </p:txBody>
      </p:sp>
      <p:sp>
        <p:nvSpPr>
          <p:cNvPr id="304" name="Google Shape;304;p28"/>
          <p:cNvSpPr/>
          <p:nvPr/>
        </p:nvSpPr>
        <p:spPr>
          <a:xfrm>
            <a:off x="7735450" y="601325"/>
            <a:ext cx="1205100" cy="5325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Construction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5" name="Google Shape;305;p28"/>
          <p:cNvSpPr/>
          <p:nvPr/>
        </p:nvSpPr>
        <p:spPr>
          <a:xfrm>
            <a:off x="5841748" y="1555113"/>
            <a:ext cx="1071900" cy="1650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Layout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6" name="Google Shape;306;p28"/>
          <p:cNvSpPr/>
          <p:nvPr/>
        </p:nvSpPr>
        <p:spPr>
          <a:xfrm>
            <a:off x="5832948" y="1326613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92D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Lattice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p28"/>
          <p:cNvSpPr/>
          <p:nvPr/>
        </p:nvSpPr>
        <p:spPr>
          <a:xfrm>
            <a:off x="5863348" y="2012125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FF00FF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Apertures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8" name="Google Shape;308;p28"/>
          <p:cNvSpPr/>
          <p:nvPr/>
        </p:nvSpPr>
        <p:spPr>
          <a:xfrm>
            <a:off x="5863348" y="1778050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Elements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9" name="Google Shape;309;p28"/>
          <p:cNvSpPr/>
          <p:nvPr/>
        </p:nvSpPr>
        <p:spPr>
          <a:xfrm rot="-2539996">
            <a:off x="5185632" y="2880939"/>
            <a:ext cx="679346" cy="16775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0" name="Google Shape;310;p28"/>
          <p:cNvSpPr/>
          <p:nvPr/>
        </p:nvSpPr>
        <p:spPr>
          <a:xfrm flipH="1" rot="-2542005">
            <a:off x="5315005" y="3032102"/>
            <a:ext cx="683362" cy="16775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1" name="Google Shape;311;p28"/>
          <p:cNvSpPr/>
          <p:nvPr/>
        </p:nvSpPr>
        <p:spPr>
          <a:xfrm>
            <a:off x="4298150" y="3290375"/>
            <a:ext cx="1093500" cy="5325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Simulations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12" name="Google Shape;312;p28"/>
          <p:cNvSpPr/>
          <p:nvPr/>
        </p:nvSpPr>
        <p:spPr>
          <a:xfrm rot="1516511">
            <a:off x="7124332" y="2781119"/>
            <a:ext cx="679445" cy="16788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p28"/>
          <p:cNvSpPr/>
          <p:nvPr/>
        </p:nvSpPr>
        <p:spPr>
          <a:xfrm flipH="1" rot="1529099">
            <a:off x="6965940" y="2938397"/>
            <a:ext cx="683285" cy="16786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4" name="Google Shape;314;p28"/>
          <p:cNvSpPr/>
          <p:nvPr/>
        </p:nvSpPr>
        <p:spPr>
          <a:xfrm>
            <a:off x="7736300" y="3118625"/>
            <a:ext cx="939900" cy="7014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Operation</a:t>
            </a:r>
            <a:endParaRPr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5" name="Google Shape;315;p28"/>
          <p:cNvSpPr txBox="1"/>
          <p:nvPr/>
        </p:nvSpPr>
        <p:spPr>
          <a:xfrm>
            <a:off x="5687150" y="350175"/>
            <a:ext cx="1490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Accelerator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Model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316" name="Google Shape;316;p28"/>
          <p:cNvSpPr/>
          <p:nvPr/>
        </p:nvSpPr>
        <p:spPr>
          <a:xfrm>
            <a:off x="5863347" y="2257975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Controls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7" name="Google Shape;317;p28"/>
          <p:cNvSpPr/>
          <p:nvPr/>
        </p:nvSpPr>
        <p:spPr>
          <a:xfrm>
            <a:off x="5863350" y="2491225"/>
            <a:ext cx="1028700" cy="165000"/>
          </a:xfrm>
          <a:prstGeom prst="roundRect">
            <a:avLst>
              <a:gd fmla="val 16667" name="adj"/>
            </a:avLst>
          </a:prstGeom>
          <a:solidFill>
            <a:srgbClr val="FF99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Settings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8" name="Google Shape;318;p28"/>
          <p:cNvSpPr/>
          <p:nvPr/>
        </p:nvSpPr>
        <p:spPr>
          <a:xfrm rot="-2539996">
            <a:off x="7038082" y="1028014"/>
            <a:ext cx="679346" cy="16775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9" name="Google Shape;319;p28"/>
          <p:cNvSpPr/>
          <p:nvPr/>
        </p:nvSpPr>
        <p:spPr>
          <a:xfrm flipH="1" rot="-2698933">
            <a:off x="7080268" y="1325324"/>
            <a:ext cx="683277" cy="167584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p28"/>
          <p:cNvSpPr txBox="1"/>
          <p:nvPr/>
        </p:nvSpPr>
        <p:spPr>
          <a:xfrm>
            <a:off x="391225" y="4334775"/>
            <a:ext cx="857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Accelerator</a:t>
            </a:r>
            <a:r>
              <a:rPr lang="en">
                <a:solidFill>
                  <a:schemeClr val="dk1"/>
                </a:solidFill>
              </a:rPr>
              <a:t> physicists and operators inject or </a:t>
            </a:r>
            <a:r>
              <a:rPr lang="en">
                <a:solidFill>
                  <a:schemeClr val="dk1"/>
                </a:solidFill>
              </a:rPr>
              <a:t>extract information into models to design, construct, operate and optimize accelerators.  </a:t>
            </a:r>
            <a:r>
              <a:rPr lang="en">
                <a:solidFill>
                  <a:schemeClr val="dk1"/>
                </a:solidFill>
              </a:rPr>
              <a:t> 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21" name="Google Shape;321;p28"/>
          <p:cNvSpPr/>
          <p:nvPr/>
        </p:nvSpPr>
        <p:spPr>
          <a:xfrm>
            <a:off x="4289250" y="601325"/>
            <a:ext cx="738900" cy="5325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Design</a:t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2" name="Google Shape;322;p28"/>
          <p:cNvSpPr/>
          <p:nvPr/>
        </p:nvSpPr>
        <p:spPr>
          <a:xfrm rot="1516511">
            <a:off x="5156382" y="958207"/>
            <a:ext cx="679445" cy="16788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3" name="Google Shape;323;p28"/>
          <p:cNvSpPr/>
          <p:nvPr/>
        </p:nvSpPr>
        <p:spPr>
          <a:xfrm flipH="1" rot="1529099">
            <a:off x="5059215" y="1210497"/>
            <a:ext cx="683285" cy="167868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accent1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SVG Path and editor</a:t>
            </a:r>
            <a:endParaRPr/>
          </a:p>
        </p:txBody>
      </p:sp>
      <p:pic>
        <p:nvPicPr>
          <p:cNvPr id="329" name="Google Shape;329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3438" y="1562213"/>
            <a:ext cx="1992475" cy="1154225"/>
          </a:xfrm>
          <a:prstGeom prst="rect">
            <a:avLst/>
          </a:prstGeom>
          <a:noFill/>
          <a:ln>
            <a:noFill/>
          </a:ln>
        </p:spPr>
      </p:pic>
      <p:sp>
        <p:nvSpPr>
          <p:cNvPr id="330" name="Google Shape;330;p29"/>
          <p:cNvSpPr txBox="1"/>
          <p:nvPr/>
        </p:nvSpPr>
        <p:spPr>
          <a:xfrm>
            <a:off x="547450" y="2714800"/>
            <a:ext cx="4295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900" u="sng">
                <a:solidFill>
                  <a:srgbClr val="6D2466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https://acc-models.web.cern.ch/svg-path-editor/#P=_m_0_4_h_78.4_a_60_60_0_01_0_120_h_-78.4_h_-4_v_-56_h_-62_v56_h-4.5_v_-120_h_4.5_v_56_h_62_v_-56_z</a:t>
            </a:r>
            <a:endParaRPr sz="900"/>
          </a:p>
        </p:txBody>
      </p:sp>
      <p:sp>
        <p:nvSpPr>
          <p:cNvPr id="331" name="Google Shape;331;p29"/>
          <p:cNvSpPr txBox="1"/>
          <p:nvPr/>
        </p:nvSpPr>
        <p:spPr>
          <a:xfrm>
            <a:off x="701850" y="1318725"/>
            <a:ext cx="30000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171717"/>
                </a:solidFill>
              </a:rPr>
              <a:t>third modules</a:t>
            </a:r>
            <a:endParaRPr sz="1100">
              <a:solidFill>
                <a:srgbClr val="171717"/>
              </a:solidFill>
            </a:endParaRPr>
          </a:p>
        </p:txBody>
      </p:sp>
      <p:pic>
        <p:nvPicPr>
          <p:cNvPr id="332" name="Google Shape;33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172050" y="774725"/>
            <a:ext cx="3005074" cy="1917709"/>
          </a:xfrm>
          <a:prstGeom prst="rect">
            <a:avLst/>
          </a:prstGeom>
          <a:noFill/>
          <a:ln>
            <a:noFill/>
          </a:ln>
        </p:spPr>
      </p:pic>
      <p:pic>
        <p:nvPicPr>
          <p:cNvPr id="333" name="Google Shape;333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63625" y="3474612"/>
            <a:ext cx="2072200" cy="1617000"/>
          </a:xfrm>
          <a:prstGeom prst="rect">
            <a:avLst/>
          </a:prstGeom>
          <a:noFill/>
          <a:ln>
            <a:noFill/>
          </a:ln>
        </p:spPr>
      </p:pic>
      <p:sp>
        <p:nvSpPr>
          <p:cNvPr id="334" name="Google Shape;334;p29"/>
          <p:cNvSpPr txBox="1"/>
          <p:nvPr/>
        </p:nvSpPr>
        <p:spPr>
          <a:xfrm>
            <a:off x="5372375" y="3960550"/>
            <a:ext cx="33789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x, y = svg_to_points(svgpath, scale=0.001, curved_steps=10) </a:t>
            </a:r>
            <a:endParaRPr sz="1000"/>
          </a:p>
        </p:txBody>
      </p:sp>
      <p:sp>
        <p:nvSpPr>
          <p:cNvPr id="335" name="Google Shape;335;p29"/>
          <p:cNvSpPr txBox="1"/>
          <p:nvPr/>
        </p:nvSpPr>
        <p:spPr>
          <a:xfrm>
            <a:off x="3272600" y="3637850"/>
            <a:ext cx="1863000" cy="12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rgbClr val="188038"/>
                </a:solidFill>
                <a:latin typeface="Roboto Mono"/>
                <a:ea typeface="Roboto Mono"/>
                <a:cs typeface="Roboto Mono"/>
                <a:sym typeface="Roboto Mono"/>
              </a:rPr>
              <a:t>svgpath = "M -0.1 -28 L -54.1 -28 L -54.1 -76.9 A 94 94 0 0 0 -92.9 -15 L -95.6 -11 L -95.6 0 L -95.6 10.8 L -92.9 15 A 94 94 0 0 0 -54.1 76.9 L -54.1 28 L -0.1 28 L -0.1 82 L 30.9 82 L 30.9 73 L 31.9 72 L 47.9 72 L 48.9 73 L 48.9 80.2 A 94 94 0 0 0 92.7 15 L 95.4 11 L 95.4 -10.8 L 92.7 -15 A 94 94 0 0 0 48.9 -80.2 L 48.9 -73 L 47.9 -72 L 31.9 -72 L 30.9 -73 L 30.9 -82 L -0.1 -82 Z"</a:t>
            </a:r>
            <a:endParaRPr sz="60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9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Position of a beam line elements</a:t>
            </a:r>
            <a:endParaRPr/>
          </a:p>
        </p:txBody>
      </p:sp>
      <p:pic>
        <p:nvPicPr>
          <p:cNvPr id="341" name="Google Shape;341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150" y="1039350"/>
            <a:ext cx="2962503" cy="3820973"/>
          </a:xfrm>
          <a:prstGeom prst="rect">
            <a:avLst/>
          </a:prstGeom>
          <a:noFill/>
          <a:ln>
            <a:noFill/>
          </a:ln>
        </p:spPr>
      </p:pic>
      <p:sp>
        <p:nvSpPr>
          <p:cNvPr id="342" name="Google Shape;342;p30"/>
          <p:cNvSpPr txBox="1"/>
          <p:nvPr/>
        </p:nvSpPr>
        <p:spPr>
          <a:xfrm>
            <a:off x="3347125" y="1080975"/>
            <a:ext cx="2495700" cy="738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An </a:t>
            </a:r>
            <a:r>
              <a:rPr lang="en" sz="1800">
                <a:solidFill>
                  <a:schemeClr val="dk2"/>
                </a:solidFill>
              </a:rPr>
              <a:t>accessible</a:t>
            </a:r>
            <a:r>
              <a:rPr lang="en" sz="1800">
                <a:solidFill>
                  <a:schemeClr val="dk2"/>
                </a:solidFill>
              </a:rPr>
              <a:t>  reference in the tunnel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43" name="Google Shape;343;p30"/>
          <p:cNvSpPr txBox="1"/>
          <p:nvPr/>
        </p:nvSpPr>
        <p:spPr>
          <a:xfrm>
            <a:off x="3355950" y="1962050"/>
            <a:ext cx="2432100" cy="10158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 reference point related to the element and the beam line.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44" name="Google Shape;344;p30"/>
          <p:cNvSpPr txBox="1"/>
          <p:nvPr/>
        </p:nvSpPr>
        <p:spPr>
          <a:xfrm>
            <a:off x="3388200" y="3203375"/>
            <a:ext cx="2296500" cy="7389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 mechanical feature to align.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345" name="Google Shape;345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94772" y="1588936"/>
            <a:ext cx="2555250" cy="2721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46" name="Google Shape;346;p30"/>
          <p:cNvCxnSpPr>
            <a:stCxn id="342" idx="1"/>
          </p:cNvCxnSpPr>
          <p:nvPr/>
        </p:nvCxnSpPr>
        <p:spPr>
          <a:xfrm flipH="1">
            <a:off x="1926325" y="1450425"/>
            <a:ext cx="1420800" cy="5187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47" name="Google Shape;347;p30"/>
          <p:cNvCxnSpPr>
            <a:stCxn id="343" idx="1"/>
          </p:cNvCxnSpPr>
          <p:nvPr/>
        </p:nvCxnSpPr>
        <p:spPr>
          <a:xfrm flipH="1">
            <a:off x="1130250" y="2469950"/>
            <a:ext cx="2225700" cy="750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48" name="Google Shape;348;p30"/>
          <p:cNvSpPr/>
          <p:nvPr/>
        </p:nvSpPr>
        <p:spPr>
          <a:xfrm>
            <a:off x="871450" y="2925050"/>
            <a:ext cx="601200" cy="551700"/>
          </a:xfrm>
          <a:prstGeom prst="ellipse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49" name="Google Shape;349;p3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601525" y="769973"/>
            <a:ext cx="1696801" cy="16539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0" name="Google Shape;350;p30"/>
          <p:cNvCxnSpPr>
            <a:stCxn id="343" idx="3"/>
          </p:cNvCxnSpPr>
          <p:nvPr/>
        </p:nvCxnSpPr>
        <p:spPr>
          <a:xfrm flipH="1" rot="10800000">
            <a:off x="5788050" y="1956950"/>
            <a:ext cx="1073100" cy="513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51" name="Google Shape;351;p30"/>
          <p:cNvCxnSpPr>
            <a:stCxn id="344" idx="1"/>
            <a:endCxn id="348" idx="5"/>
          </p:cNvCxnSpPr>
          <p:nvPr/>
        </p:nvCxnSpPr>
        <p:spPr>
          <a:xfrm rot="10800000">
            <a:off x="1384500" y="3395825"/>
            <a:ext cx="2003700" cy="1770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52" name="Google Shape;352;p30"/>
          <p:cNvSpPr txBox="1"/>
          <p:nvPr/>
        </p:nvSpPr>
        <p:spPr>
          <a:xfrm>
            <a:off x="6055075" y="2580375"/>
            <a:ext cx="27897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… and relations between them.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7" name="Google Shape;357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4419599" cy="1932978"/>
          </a:xfrm>
          <a:prstGeom prst="rect">
            <a:avLst/>
          </a:prstGeom>
          <a:noFill/>
          <a:ln>
            <a:noFill/>
          </a:ln>
        </p:spPr>
      </p:pic>
      <p:sp>
        <p:nvSpPr>
          <p:cNvPr id="358" name="Google Shape;358;p31"/>
          <p:cNvSpPr txBox="1"/>
          <p:nvPr/>
        </p:nvSpPr>
        <p:spPr>
          <a:xfrm>
            <a:off x="187700" y="3579175"/>
            <a:ext cx="3000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https://indico.cern.ch/event/813002/contributions/3389661/attachments/1826585/2989584/16-03-08_abs_WISE2.0.pdf</a:t>
            </a:r>
            <a:endParaRPr/>
          </a:p>
        </p:txBody>
      </p:sp>
      <p:sp>
        <p:nvSpPr>
          <p:cNvPr id="359" name="Google Shape;359;p31"/>
          <p:cNvSpPr txBox="1"/>
          <p:nvPr/>
        </p:nvSpPr>
        <p:spPr>
          <a:xfrm>
            <a:off x="1837425" y="4411375"/>
            <a:ext cx="3000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https://cds.cern.ch/record/1089857/files/lhc-project-report-1056.pdf</a:t>
            </a:r>
            <a:endParaRPr/>
          </a:p>
        </p:txBody>
      </p:sp>
      <p:pic>
        <p:nvPicPr>
          <p:cNvPr id="360" name="Google Shape;36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00525" y="240000"/>
            <a:ext cx="2947051" cy="257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94788" y="2963475"/>
            <a:ext cx="3046385" cy="2021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216975" y="1511000"/>
            <a:ext cx="2489820" cy="20213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6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p32"/>
          <p:cNvSpPr/>
          <p:nvPr/>
        </p:nvSpPr>
        <p:spPr>
          <a:xfrm>
            <a:off x="4908450" y="3169300"/>
            <a:ext cx="3046800" cy="1443600"/>
          </a:xfrm>
          <a:prstGeom prst="rect">
            <a:avLst/>
          </a:prstGeom>
          <a:solidFill>
            <a:srgbClr val="D5A6BD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8" name="Google Shape;368;p32"/>
          <p:cNvSpPr/>
          <p:nvPr/>
        </p:nvSpPr>
        <p:spPr>
          <a:xfrm>
            <a:off x="6011600" y="1046800"/>
            <a:ext cx="2901900" cy="2122500"/>
          </a:xfrm>
          <a:prstGeom prst="rect">
            <a:avLst/>
          </a:prstGeom>
          <a:solidFill>
            <a:srgbClr val="A4C2F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9" name="Google Shape;369;p32"/>
          <p:cNvSpPr/>
          <p:nvPr/>
        </p:nvSpPr>
        <p:spPr>
          <a:xfrm>
            <a:off x="3593900" y="1046800"/>
            <a:ext cx="2417700" cy="2122500"/>
          </a:xfrm>
          <a:prstGeom prst="rect">
            <a:avLst/>
          </a:prstGeom>
          <a:solidFill>
            <a:srgbClr val="B6D7A8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0" name="Google Shape;370;p32"/>
          <p:cNvSpPr/>
          <p:nvPr/>
        </p:nvSpPr>
        <p:spPr>
          <a:xfrm>
            <a:off x="222825" y="1046800"/>
            <a:ext cx="3382200" cy="2122500"/>
          </a:xfrm>
          <a:prstGeom prst="rect">
            <a:avLst/>
          </a:prstGeom>
          <a:solidFill>
            <a:srgbClr val="FFE599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1" name="Google Shape;371;p32"/>
          <p:cNvSpPr txBox="1"/>
          <p:nvPr>
            <p:ph type="title"/>
          </p:nvPr>
        </p:nvSpPr>
        <p:spPr>
          <a:xfrm>
            <a:off x="311700" y="4741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Layout </a:t>
            </a:r>
            <a:endParaRPr/>
          </a:p>
        </p:txBody>
      </p:sp>
      <p:sp>
        <p:nvSpPr>
          <p:cNvPr id="372" name="Google Shape;372;p32"/>
          <p:cNvSpPr/>
          <p:nvPr/>
        </p:nvSpPr>
        <p:spPr>
          <a:xfrm>
            <a:off x="3711500" y="1829788"/>
            <a:ext cx="959100" cy="27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Lattice</a:t>
            </a:r>
            <a:endParaRPr/>
          </a:p>
        </p:txBody>
      </p:sp>
      <p:sp>
        <p:nvSpPr>
          <p:cNvPr id="373" name="Google Shape;373;p32"/>
          <p:cNvSpPr/>
          <p:nvPr/>
        </p:nvSpPr>
        <p:spPr>
          <a:xfrm>
            <a:off x="4943900" y="1829775"/>
            <a:ext cx="959100" cy="27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</a:t>
            </a:r>
            <a:endParaRPr/>
          </a:p>
        </p:txBody>
      </p:sp>
      <p:cxnSp>
        <p:nvCxnSpPr>
          <p:cNvPr id="374" name="Google Shape;374;p32"/>
          <p:cNvCxnSpPr>
            <a:stCxn id="372" idx="3"/>
            <a:endCxn id="373" idx="1"/>
          </p:cNvCxnSpPr>
          <p:nvPr/>
        </p:nvCxnSpPr>
        <p:spPr>
          <a:xfrm>
            <a:off x="4670600" y="1965388"/>
            <a:ext cx="2733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5" name="Google Shape;375;p32"/>
          <p:cNvSpPr/>
          <p:nvPr/>
        </p:nvSpPr>
        <p:spPr>
          <a:xfrm>
            <a:off x="561825" y="2529950"/>
            <a:ext cx="959100" cy="445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Drawing,ECR</a:t>
            </a:r>
            <a:endParaRPr/>
          </a:p>
        </p:txBody>
      </p:sp>
      <p:cxnSp>
        <p:nvCxnSpPr>
          <p:cNvPr id="376" name="Google Shape;376;p32"/>
          <p:cNvCxnSpPr>
            <a:stCxn id="372" idx="2"/>
            <a:endCxn id="375" idx="1"/>
          </p:cNvCxnSpPr>
          <p:nvPr/>
        </p:nvCxnSpPr>
        <p:spPr>
          <a:xfrm rot="5400000">
            <a:off x="2050700" y="612238"/>
            <a:ext cx="651600" cy="3629100"/>
          </a:xfrm>
          <a:prstGeom prst="bentConnector4">
            <a:avLst>
              <a:gd fmla="val 32916" name="adj1"/>
              <a:gd fmla="val 106565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7" name="Google Shape;377;p32"/>
          <p:cNvSpPr/>
          <p:nvPr/>
        </p:nvSpPr>
        <p:spPr>
          <a:xfrm>
            <a:off x="1770525" y="2529950"/>
            <a:ext cx="959100" cy="445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Layout database</a:t>
            </a:r>
            <a:endParaRPr/>
          </a:p>
        </p:txBody>
      </p:sp>
      <p:cxnSp>
        <p:nvCxnSpPr>
          <p:cNvPr id="378" name="Google Shape;378;p32"/>
          <p:cNvCxnSpPr>
            <a:stCxn id="375" idx="3"/>
            <a:endCxn id="377" idx="1"/>
          </p:cNvCxnSpPr>
          <p:nvPr/>
        </p:nvCxnSpPr>
        <p:spPr>
          <a:xfrm>
            <a:off x="1520925" y="2752700"/>
            <a:ext cx="2496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79" name="Google Shape;379;p32"/>
          <p:cNvSpPr/>
          <p:nvPr/>
        </p:nvSpPr>
        <p:spPr>
          <a:xfrm>
            <a:off x="3103525" y="2617100"/>
            <a:ext cx="959100" cy="27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Lattice</a:t>
            </a:r>
            <a:endParaRPr/>
          </a:p>
        </p:txBody>
      </p:sp>
      <p:cxnSp>
        <p:nvCxnSpPr>
          <p:cNvPr id="380" name="Google Shape;380;p32"/>
          <p:cNvCxnSpPr>
            <a:stCxn id="377" idx="3"/>
            <a:endCxn id="379" idx="1"/>
          </p:cNvCxnSpPr>
          <p:nvPr/>
        </p:nvCxnSpPr>
        <p:spPr>
          <a:xfrm>
            <a:off x="2729625" y="2752700"/>
            <a:ext cx="3738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1" name="Google Shape;381;p32"/>
          <p:cNvCxnSpPr>
            <a:endCxn id="382" idx="1"/>
          </p:cNvCxnSpPr>
          <p:nvPr/>
        </p:nvCxnSpPr>
        <p:spPr>
          <a:xfrm flipH="1" rot="10800000">
            <a:off x="4066000" y="2752700"/>
            <a:ext cx="185400" cy="2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2" name="Google Shape;382;p32"/>
          <p:cNvSpPr/>
          <p:nvPr/>
        </p:nvSpPr>
        <p:spPr>
          <a:xfrm>
            <a:off x="4251400" y="2617100"/>
            <a:ext cx="959100" cy="27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Survey</a:t>
            </a:r>
            <a:endParaRPr/>
          </a:p>
        </p:txBody>
      </p:sp>
      <p:cxnSp>
        <p:nvCxnSpPr>
          <p:cNvPr id="383" name="Google Shape;383;p32"/>
          <p:cNvCxnSpPr>
            <a:stCxn id="382" idx="3"/>
            <a:endCxn id="384" idx="1"/>
          </p:cNvCxnSpPr>
          <p:nvPr/>
        </p:nvCxnSpPr>
        <p:spPr>
          <a:xfrm>
            <a:off x="5210500" y="2752700"/>
            <a:ext cx="3120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4" name="Google Shape;384;p32"/>
          <p:cNvSpPr/>
          <p:nvPr/>
        </p:nvSpPr>
        <p:spPr>
          <a:xfrm>
            <a:off x="5522575" y="2617100"/>
            <a:ext cx="979500" cy="27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Positions</a:t>
            </a:r>
            <a:endParaRPr/>
          </a:p>
        </p:txBody>
      </p:sp>
      <p:sp>
        <p:nvSpPr>
          <p:cNvPr id="385" name="Google Shape;385;p32"/>
          <p:cNvSpPr/>
          <p:nvPr/>
        </p:nvSpPr>
        <p:spPr>
          <a:xfrm>
            <a:off x="5309650" y="3078563"/>
            <a:ext cx="1207200" cy="27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3D Models</a:t>
            </a:r>
            <a:endParaRPr/>
          </a:p>
        </p:txBody>
      </p:sp>
      <p:cxnSp>
        <p:nvCxnSpPr>
          <p:cNvPr id="386" name="Google Shape;386;p32"/>
          <p:cNvCxnSpPr>
            <a:stCxn id="385" idx="0"/>
            <a:endCxn id="384" idx="2"/>
          </p:cNvCxnSpPr>
          <p:nvPr/>
        </p:nvCxnSpPr>
        <p:spPr>
          <a:xfrm flipH="1" rot="10800000">
            <a:off x="5913250" y="2888363"/>
            <a:ext cx="99000" cy="190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87" name="Google Shape;387;p32"/>
          <p:cNvSpPr/>
          <p:nvPr/>
        </p:nvSpPr>
        <p:spPr>
          <a:xfrm>
            <a:off x="6814150" y="2463550"/>
            <a:ext cx="927600" cy="490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Construction</a:t>
            </a:r>
            <a:endParaRPr/>
          </a:p>
        </p:txBody>
      </p:sp>
      <p:cxnSp>
        <p:nvCxnSpPr>
          <p:cNvPr id="388" name="Google Shape;388;p32"/>
          <p:cNvCxnSpPr>
            <a:stCxn id="384" idx="3"/>
            <a:endCxn id="387" idx="1"/>
          </p:cNvCxnSpPr>
          <p:nvPr/>
        </p:nvCxnSpPr>
        <p:spPr>
          <a:xfrm flipH="1" rot="10800000">
            <a:off x="6502075" y="2708900"/>
            <a:ext cx="312000" cy="43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89" name="Google Shape;389;p32"/>
          <p:cNvCxnSpPr>
            <a:stCxn id="377" idx="0"/>
            <a:endCxn id="384" idx="0"/>
          </p:cNvCxnSpPr>
          <p:nvPr/>
        </p:nvCxnSpPr>
        <p:spPr>
          <a:xfrm flipH="1" rot="-5400000">
            <a:off x="4087575" y="692450"/>
            <a:ext cx="87300" cy="3762300"/>
          </a:xfrm>
          <a:prstGeom prst="bentConnector3">
            <a:avLst>
              <a:gd fmla="val -118184" name="adj1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0" name="Google Shape;390;p32"/>
          <p:cNvSpPr/>
          <p:nvPr/>
        </p:nvSpPr>
        <p:spPr>
          <a:xfrm>
            <a:off x="7962025" y="2463550"/>
            <a:ext cx="927600" cy="4905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Measurements</a:t>
            </a:r>
            <a:endParaRPr/>
          </a:p>
        </p:txBody>
      </p:sp>
      <p:cxnSp>
        <p:nvCxnSpPr>
          <p:cNvPr id="391" name="Google Shape;391;p32"/>
          <p:cNvCxnSpPr>
            <a:stCxn id="387" idx="3"/>
            <a:endCxn id="390" idx="1"/>
          </p:cNvCxnSpPr>
          <p:nvPr/>
        </p:nvCxnSpPr>
        <p:spPr>
          <a:xfrm>
            <a:off x="7741750" y="2708800"/>
            <a:ext cx="2202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2" name="Google Shape;392;p32"/>
          <p:cNvSpPr txBox="1"/>
          <p:nvPr/>
        </p:nvSpPr>
        <p:spPr>
          <a:xfrm>
            <a:off x="997700" y="1226500"/>
            <a:ext cx="15645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Configuration management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93" name="Google Shape;393;p32"/>
          <p:cNvSpPr txBox="1"/>
          <p:nvPr/>
        </p:nvSpPr>
        <p:spPr>
          <a:xfrm>
            <a:off x="3687950" y="1042275"/>
            <a:ext cx="2243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Accelerator models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94" name="Google Shape;394;p32"/>
          <p:cNvSpPr txBox="1"/>
          <p:nvPr/>
        </p:nvSpPr>
        <p:spPr>
          <a:xfrm>
            <a:off x="6518675" y="1197375"/>
            <a:ext cx="16620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Geodesy and metrology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395" name="Google Shape;395;p32"/>
          <p:cNvSpPr/>
          <p:nvPr/>
        </p:nvSpPr>
        <p:spPr>
          <a:xfrm>
            <a:off x="6674350" y="3078575"/>
            <a:ext cx="1207200" cy="2712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Assets</a:t>
            </a:r>
            <a:endParaRPr/>
          </a:p>
        </p:txBody>
      </p:sp>
      <p:cxnSp>
        <p:nvCxnSpPr>
          <p:cNvPr id="396" name="Google Shape;396;p32"/>
          <p:cNvCxnSpPr>
            <a:stCxn id="395" idx="0"/>
            <a:endCxn id="387" idx="2"/>
          </p:cNvCxnSpPr>
          <p:nvPr/>
        </p:nvCxnSpPr>
        <p:spPr>
          <a:xfrm rot="10800000">
            <a:off x="7277950" y="2954075"/>
            <a:ext cx="0" cy="124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397" name="Google Shape;397;p32"/>
          <p:cNvCxnSpPr>
            <a:stCxn id="385" idx="3"/>
            <a:endCxn id="395" idx="1"/>
          </p:cNvCxnSpPr>
          <p:nvPr/>
        </p:nvCxnSpPr>
        <p:spPr>
          <a:xfrm>
            <a:off x="6516850" y="3214163"/>
            <a:ext cx="157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398" name="Google Shape;398;p32"/>
          <p:cNvSpPr txBox="1"/>
          <p:nvPr/>
        </p:nvSpPr>
        <p:spPr>
          <a:xfrm>
            <a:off x="5028750" y="3815625"/>
            <a:ext cx="28914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Design office, equipment owners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/>
          <p:nvPr/>
        </p:nvSpPr>
        <p:spPr>
          <a:xfrm>
            <a:off x="5773550" y="1113275"/>
            <a:ext cx="1268400" cy="16863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3354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Accelerator models</a:t>
            </a:r>
            <a:endParaRPr/>
          </a:p>
        </p:txBody>
      </p:sp>
      <p:sp>
        <p:nvSpPr>
          <p:cNvPr id="68" name="Google Shape;68;p15"/>
          <p:cNvSpPr/>
          <p:nvPr/>
        </p:nvSpPr>
        <p:spPr>
          <a:xfrm>
            <a:off x="5841748" y="1298113"/>
            <a:ext cx="1071900" cy="165000"/>
          </a:xfrm>
          <a:prstGeom prst="roundRect">
            <a:avLst>
              <a:gd fmla="val 16667" name="adj"/>
            </a:avLst>
          </a:prstGeom>
          <a:solidFill>
            <a:srgbClr val="FF00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Layout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5"/>
          <p:cNvSpPr/>
          <p:nvPr/>
        </p:nvSpPr>
        <p:spPr>
          <a:xfrm>
            <a:off x="5851498" y="1538088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92D05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Lattice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0" name="Google Shape;70;p15"/>
          <p:cNvSpPr/>
          <p:nvPr/>
        </p:nvSpPr>
        <p:spPr>
          <a:xfrm>
            <a:off x="5863348" y="2012125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FF00FF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Apertures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5863348" y="1778050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7030A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Elements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2" name="Google Shape;72;p15"/>
          <p:cNvGrpSpPr/>
          <p:nvPr/>
        </p:nvGrpSpPr>
        <p:grpSpPr>
          <a:xfrm>
            <a:off x="4298150" y="2674118"/>
            <a:ext cx="1667536" cy="1148757"/>
            <a:chOff x="4298150" y="2674118"/>
            <a:chExt cx="1667536" cy="1148757"/>
          </a:xfrm>
        </p:grpSpPr>
        <p:sp>
          <p:nvSpPr>
            <p:cNvPr id="73" name="Google Shape;73;p15"/>
            <p:cNvSpPr/>
            <p:nvPr/>
          </p:nvSpPr>
          <p:spPr>
            <a:xfrm rot="-2539996">
              <a:off x="5185632" y="2880939"/>
              <a:ext cx="679346" cy="167758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4" name="Google Shape;74;p15"/>
            <p:cNvSpPr/>
            <p:nvPr/>
          </p:nvSpPr>
          <p:spPr>
            <a:xfrm flipH="1" rot="-2542005">
              <a:off x="5315005" y="3032102"/>
              <a:ext cx="683362" cy="167758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5" name="Google Shape;75;p15"/>
            <p:cNvSpPr/>
            <p:nvPr/>
          </p:nvSpPr>
          <p:spPr>
            <a:xfrm>
              <a:off x="4298150" y="3290375"/>
              <a:ext cx="1093500" cy="5325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Simulations</a:t>
              </a:r>
              <a:endParaRPr sz="1100">
                <a:solidFill>
                  <a:schemeClr val="dk1"/>
                </a:solidFill>
              </a:endParaRPr>
            </a:p>
          </p:txBody>
        </p:sp>
      </p:grpSp>
      <p:grpSp>
        <p:nvGrpSpPr>
          <p:cNvPr id="76" name="Google Shape;76;p15"/>
          <p:cNvGrpSpPr/>
          <p:nvPr/>
        </p:nvGrpSpPr>
        <p:grpSpPr>
          <a:xfrm>
            <a:off x="6963052" y="2644078"/>
            <a:ext cx="1799132" cy="1175972"/>
            <a:chOff x="6963032" y="2644110"/>
            <a:chExt cx="1690755" cy="1175972"/>
          </a:xfrm>
        </p:grpSpPr>
        <p:sp>
          <p:nvSpPr>
            <p:cNvPr id="77" name="Google Shape;77;p15"/>
            <p:cNvSpPr/>
            <p:nvPr/>
          </p:nvSpPr>
          <p:spPr>
            <a:xfrm rot="1516511">
              <a:off x="7124332" y="2781119"/>
              <a:ext cx="679445" cy="167881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8" name="Google Shape;78;p15"/>
            <p:cNvSpPr/>
            <p:nvPr/>
          </p:nvSpPr>
          <p:spPr>
            <a:xfrm flipH="1" rot="1529099">
              <a:off x="6965940" y="2938397"/>
              <a:ext cx="683285" cy="167868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79" name="Google Shape;79;p15"/>
            <p:cNvSpPr/>
            <p:nvPr/>
          </p:nvSpPr>
          <p:spPr>
            <a:xfrm>
              <a:off x="7687187" y="3137882"/>
              <a:ext cx="966600" cy="6822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Operation</a:t>
              </a:r>
              <a:endParaRPr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0" name="Google Shape;80;p15"/>
          <p:cNvSpPr txBox="1"/>
          <p:nvPr/>
        </p:nvSpPr>
        <p:spPr>
          <a:xfrm>
            <a:off x="5687150" y="350175"/>
            <a:ext cx="14901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Accelerator</a:t>
            </a:r>
            <a:endParaRPr sz="18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1"/>
                </a:solidFill>
              </a:rPr>
              <a:t>Model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5863347" y="2257975"/>
            <a:ext cx="1052400" cy="165000"/>
          </a:xfrm>
          <a:prstGeom prst="roundRect">
            <a:avLst>
              <a:gd fmla="val 16667" name="adj"/>
            </a:avLst>
          </a:prstGeom>
          <a:solidFill>
            <a:srgbClr val="4A86E8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Controls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5863350" y="2491225"/>
            <a:ext cx="1028700" cy="165000"/>
          </a:xfrm>
          <a:prstGeom prst="roundRect">
            <a:avLst>
              <a:gd fmla="val 16667" name="adj"/>
            </a:avLst>
          </a:prstGeom>
          <a:solidFill>
            <a:srgbClr val="FF9900"/>
          </a:solidFill>
          <a:ln cap="flat" cmpd="sng" w="12700">
            <a:solidFill>
              <a:srgbClr val="31538F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en"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Settings</a:t>
            </a:r>
            <a:endParaRPr sz="12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83" name="Google Shape;83;p15"/>
          <p:cNvGrpSpPr/>
          <p:nvPr/>
        </p:nvGrpSpPr>
        <p:grpSpPr>
          <a:xfrm>
            <a:off x="7070106" y="601325"/>
            <a:ext cx="1870444" cy="1108542"/>
            <a:chOff x="7070106" y="601325"/>
            <a:chExt cx="1870444" cy="1108542"/>
          </a:xfrm>
        </p:grpSpPr>
        <p:sp>
          <p:nvSpPr>
            <p:cNvPr id="84" name="Google Shape;84;p15"/>
            <p:cNvSpPr/>
            <p:nvPr/>
          </p:nvSpPr>
          <p:spPr>
            <a:xfrm>
              <a:off x="7735450" y="601325"/>
              <a:ext cx="1205100" cy="5325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Construction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5" name="Google Shape;85;p15"/>
            <p:cNvSpPr/>
            <p:nvPr/>
          </p:nvSpPr>
          <p:spPr>
            <a:xfrm rot="-2539996">
              <a:off x="7038082" y="1028014"/>
              <a:ext cx="679346" cy="167758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86" name="Google Shape;86;p15"/>
            <p:cNvSpPr/>
            <p:nvPr/>
          </p:nvSpPr>
          <p:spPr>
            <a:xfrm flipH="1" rot="-2698933">
              <a:off x="7080268" y="1325324"/>
              <a:ext cx="683277" cy="167584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87" name="Google Shape;87;p15"/>
          <p:cNvSpPr txBox="1"/>
          <p:nvPr/>
        </p:nvSpPr>
        <p:spPr>
          <a:xfrm>
            <a:off x="391225" y="4334775"/>
            <a:ext cx="8579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Accelerator physicists and operators inject or extract information into models to design, construct, operate and optimize accelerators.    </a:t>
            </a:r>
            <a:endParaRPr>
              <a:solidFill>
                <a:schemeClr val="dk1"/>
              </a:solidFill>
            </a:endParaRPr>
          </a:p>
        </p:txBody>
      </p:sp>
      <p:grpSp>
        <p:nvGrpSpPr>
          <p:cNvPr id="88" name="Google Shape;88;p15"/>
          <p:cNvGrpSpPr/>
          <p:nvPr/>
        </p:nvGrpSpPr>
        <p:grpSpPr>
          <a:xfrm>
            <a:off x="4368925" y="601325"/>
            <a:ext cx="1470229" cy="915856"/>
            <a:chOff x="4368925" y="601325"/>
            <a:chExt cx="1470229" cy="915856"/>
          </a:xfrm>
        </p:grpSpPr>
        <p:sp>
          <p:nvSpPr>
            <p:cNvPr id="89" name="Google Shape;89;p15"/>
            <p:cNvSpPr/>
            <p:nvPr/>
          </p:nvSpPr>
          <p:spPr>
            <a:xfrm>
              <a:off x="4368925" y="601325"/>
              <a:ext cx="738900" cy="5325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Design</a:t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0" name="Google Shape;90;p15"/>
            <p:cNvSpPr/>
            <p:nvPr/>
          </p:nvSpPr>
          <p:spPr>
            <a:xfrm rot="1516511">
              <a:off x="5156382" y="958207"/>
              <a:ext cx="679445" cy="167881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91" name="Google Shape;91;p15"/>
            <p:cNvSpPr/>
            <p:nvPr/>
          </p:nvSpPr>
          <p:spPr>
            <a:xfrm flipH="1" rot="1529099">
              <a:off x="5059215" y="1210497"/>
              <a:ext cx="683285" cy="167868"/>
            </a:xfrm>
            <a:prstGeom prst="rightArrow">
              <a:avLst>
                <a:gd fmla="val 50000" name="adj1"/>
                <a:gd fmla="val 50000" name="adj2"/>
              </a:avLst>
            </a:prstGeom>
            <a:solidFill>
              <a:schemeClr val="accent1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4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92" name="Google Shape;9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1000" y="1129113"/>
            <a:ext cx="3993349" cy="288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2225" y="1673651"/>
            <a:ext cx="3890703" cy="168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71001" y="1063497"/>
            <a:ext cx="1490101" cy="167931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5" name="Google Shape;95;p15"/>
          <p:cNvGrpSpPr/>
          <p:nvPr/>
        </p:nvGrpSpPr>
        <p:grpSpPr>
          <a:xfrm>
            <a:off x="2109705" y="1070657"/>
            <a:ext cx="2153975" cy="1579786"/>
            <a:chOff x="2109730" y="1070660"/>
            <a:chExt cx="2213973" cy="1579786"/>
          </a:xfrm>
        </p:grpSpPr>
        <p:pic>
          <p:nvPicPr>
            <p:cNvPr id="96" name="Google Shape;96;p15"/>
            <p:cNvPicPr preferRelativeResize="0"/>
            <p:nvPr/>
          </p:nvPicPr>
          <p:blipFill rotWithShape="1">
            <a:blip r:embed="rId6">
              <a:alphaModFix/>
            </a:blip>
            <a:srcRect b="26814" l="0" r="0" t="0"/>
            <a:stretch/>
          </p:blipFill>
          <p:spPr>
            <a:xfrm>
              <a:off x="2109730" y="1070660"/>
              <a:ext cx="2213973" cy="1579786"/>
            </a:xfrm>
            <a:prstGeom prst="rect">
              <a:avLst/>
            </a:prstGeom>
            <a:noFill/>
            <a:ln cap="flat" cmpd="sng" w="9525">
              <a:solidFill>
                <a:srgbClr val="171717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97" name="Google Shape;97;p15"/>
            <p:cNvSpPr txBox="1"/>
            <p:nvPr/>
          </p:nvSpPr>
          <p:spPr>
            <a:xfrm>
              <a:off x="2991675" y="1298125"/>
              <a:ext cx="9399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</a:rPr>
                <a:t>E. de la Fuente</a:t>
              </a:r>
              <a:endParaRPr sz="800">
                <a:solidFill>
                  <a:schemeClr val="dk2"/>
                </a:solidFill>
              </a:endParaRPr>
            </a:p>
          </p:txBody>
        </p:sp>
      </p:grpSp>
      <p:grpSp>
        <p:nvGrpSpPr>
          <p:cNvPr id="98" name="Google Shape;98;p15"/>
          <p:cNvGrpSpPr/>
          <p:nvPr/>
        </p:nvGrpSpPr>
        <p:grpSpPr>
          <a:xfrm>
            <a:off x="1209500" y="2362900"/>
            <a:ext cx="2042137" cy="1829925"/>
            <a:chOff x="1209500" y="2362900"/>
            <a:chExt cx="2042137" cy="1829925"/>
          </a:xfrm>
        </p:grpSpPr>
        <p:pic>
          <p:nvPicPr>
            <p:cNvPr id="99" name="Google Shape;99;p15"/>
            <p:cNvPicPr preferRelativeResize="0"/>
            <p:nvPr/>
          </p:nvPicPr>
          <p:blipFill>
            <a:blip r:embed="rId7">
              <a:alphaModFix/>
            </a:blip>
            <a:stretch>
              <a:fillRect/>
            </a:stretch>
          </p:blipFill>
          <p:spPr>
            <a:xfrm>
              <a:off x="1209500" y="2422975"/>
              <a:ext cx="2042137" cy="1769850"/>
            </a:xfrm>
            <a:prstGeom prst="rect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</p:pic>
        <p:sp>
          <p:nvSpPr>
            <p:cNvPr id="100" name="Google Shape;100;p15"/>
            <p:cNvSpPr txBox="1"/>
            <p:nvPr/>
          </p:nvSpPr>
          <p:spPr>
            <a:xfrm>
              <a:off x="1404700" y="2362900"/>
              <a:ext cx="13533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00">
                  <a:solidFill>
                    <a:schemeClr val="dk2"/>
                  </a:solidFill>
                </a:rPr>
                <a:t>S. Van der Schueren</a:t>
              </a:r>
              <a:endParaRPr sz="800">
                <a:solidFill>
                  <a:schemeClr val="dk2"/>
                </a:solidFill>
              </a:endParaRPr>
            </a:p>
          </p:txBody>
        </p:sp>
      </p:grpSp>
      <p:pic>
        <p:nvPicPr>
          <p:cNvPr id="101" name="Google Shape;101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61294" y="1236639"/>
            <a:ext cx="2898257" cy="261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9">
            <a:alphaModFix/>
          </a:blip>
          <a:srcRect b="37378" l="0" r="1400" t="0"/>
          <a:stretch/>
        </p:blipFill>
        <p:spPr>
          <a:xfrm>
            <a:off x="142225" y="1400726"/>
            <a:ext cx="3861924" cy="2157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1661088" y="1043989"/>
            <a:ext cx="1268400" cy="28711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3"/>
          <p:cNvSpPr txBox="1"/>
          <p:nvPr>
            <p:ph type="title"/>
          </p:nvPr>
        </p:nvSpPr>
        <p:spPr>
          <a:xfrm>
            <a:off x="302825" y="483850"/>
            <a:ext cx="85560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" sz="2400"/>
              <a:t>From MAD-x variables to the magnetic field seen by the beam</a:t>
            </a:r>
            <a:endParaRPr sz="2400"/>
          </a:p>
        </p:txBody>
      </p:sp>
      <p:sp>
        <p:nvSpPr>
          <p:cNvPr id="404" name="Google Shape;404;p33"/>
          <p:cNvSpPr txBox="1"/>
          <p:nvPr/>
        </p:nvSpPr>
        <p:spPr>
          <a:xfrm>
            <a:off x="625626" y="1381450"/>
            <a:ext cx="15327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 in MAD variable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Optics file</a:t>
            </a:r>
            <a:endParaRPr b="1" sz="1100"/>
          </a:p>
        </p:txBody>
      </p:sp>
      <p:sp>
        <p:nvSpPr>
          <p:cNvPr id="405" name="Google Shape;405;p33"/>
          <p:cNvSpPr txBox="1"/>
          <p:nvPr/>
        </p:nvSpPr>
        <p:spPr>
          <a:xfrm>
            <a:off x="2598124" y="1381150"/>
            <a:ext cx="15027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 in MAD element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Sequence file</a:t>
            </a:r>
            <a:endParaRPr b="1" sz="1100"/>
          </a:p>
        </p:txBody>
      </p:sp>
      <p:sp>
        <p:nvSpPr>
          <p:cNvPr id="406" name="Google Shape;406;p33"/>
          <p:cNvSpPr txBox="1"/>
          <p:nvPr/>
        </p:nvSpPr>
        <p:spPr>
          <a:xfrm>
            <a:off x="4540624" y="1381150"/>
            <a:ext cx="26313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Value in KnL, KnSL calculated by Twiss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Twiss table file</a:t>
            </a:r>
            <a:endParaRPr b="1" sz="1100"/>
          </a:p>
        </p:txBody>
      </p:sp>
      <p:sp>
        <p:nvSpPr>
          <p:cNvPr id="407" name="Google Shape;407;p33"/>
          <p:cNvSpPr txBox="1"/>
          <p:nvPr/>
        </p:nvSpPr>
        <p:spPr>
          <a:xfrm>
            <a:off x="628660" y="2421788"/>
            <a:ext cx="11061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K value in LSA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LSA importer</a:t>
            </a:r>
            <a:endParaRPr b="1" sz="1100"/>
          </a:p>
        </p:txBody>
      </p:sp>
      <p:sp>
        <p:nvSpPr>
          <p:cNvPr id="408" name="Google Shape;408;p33"/>
          <p:cNvSpPr txBox="1"/>
          <p:nvPr/>
        </p:nvSpPr>
        <p:spPr>
          <a:xfrm>
            <a:off x="2228100" y="2421500"/>
            <a:ext cx="21336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value in LSA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Calibration and Calibration Sign</a:t>
            </a:r>
            <a:endParaRPr b="1" sz="1100"/>
          </a:p>
        </p:txBody>
      </p:sp>
      <p:sp>
        <p:nvSpPr>
          <p:cNvPr id="409" name="Google Shape;409;p33"/>
          <p:cNvSpPr txBox="1"/>
          <p:nvPr/>
        </p:nvSpPr>
        <p:spPr>
          <a:xfrm>
            <a:off x="4765572" y="2421501"/>
            <a:ext cx="13164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IREF value in LSA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Down sampling</a:t>
            </a:r>
            <a:endParaRPr b="1" sz="1100"/>
          </a:p>
        </p:txBody>
      </p:sp>
      <p:sp>
        <p:nvSpPr>
          <p:cNvPr id="410" name="Google Shape;410;p33"/>
          <p:cNvSpPr txBox="1"/>
          <p:nvPr/>
        </p:nvSpPr>
        <p:spPr>
          <a:xfrm>
            <a:off x="6415274" y="2421800"/>
            <a:ext cx="13506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IREF in Power converter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Sequencer</a:t>
            </a:r>
            <a:endParaRPr b="1" sz="1100"/>
          </a:p>
        </p:txBody>
      </p:sp>
      <p:sp>
        <p:nvSpPr>
          <p:cNvPr id="411" name="Google Shape;411;p33"/>
          <p:cNvSpPr txBox="1"/>
          <p:nvPr/>
        </p:nvSpPr>
        <p:spPr>
          <a:xfrm>
            <a:off x="647775" y="3723275"/>
            <a:ext cx="1842600" cy="5001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to A or B terminals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Circuit drawings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2" name="Google Shape;412;p33"/>
          <p:cNvSpPr txBox="1"/>
          <p:nvPr/>
        </p:nvSpPr>
        <p:spPr>
          <a:xfrm>
            <a:off x="3492674" y="3723275"/>
            <a:ext cx="2206800" cy="5001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 in A, B terminals to coils</a:t>
            </a:r>
            <a:endParaRPr sz="11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lang="en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Magnet drawings</a:t>
            </a:r>
            <a:endParaRPr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413" name="Google Shape;413;p33"/>
          <p:cNvCxnSpPr>
            <a:stCxn id="404" idx="3"/>
            <a:endCxn id="405" idx="1"/>
          </p:cNvCxnSpPr>
          <p:nvPr/>
        </p:nvCxnSpPr>
        <p:spPr>
          <a:xfrm>
            <a:off x="2158326" y="1739350"/>
            <a:ext cx="4398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4" name="Google Shape;414;p33"/>
          <p:cNvCxnSpPr>
            <a:stCxn id="405" idx="3"/>
            <a:endCxn id="406" idx="1"/>
          </p:cNvCxnSpPr>
          <p:nvPr/>
        </p:nvCxnSpPr>
        <p:spPr>
          <a:xfrm>
            <a:off x="4100824" y="1739050"/>
            <a:ext cx="4398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5" name="Google Shape;415;p33"/>
          <p:cNvCxnSpPr>
            <a:stCxn id="406" idx="3"/>
            <a:endCxn id="407" idx="1"/>
          </p:cNvCxnSpPr>
          <p:nvPr/>
        </p:nvCxnSpPr>
        <p:spPr>
          <a:xfrm flipH="1">
            <a:off x="628624" y="1739050"/>
            <a:ext cx="6543300" cy="1040700"/>
          </a:xfrm>
          <a:prstGeom prst="bentConnector5">
            <a:avLst>
              <a:gd fmla="val -3639" name="adj1"/>
              <a:gd fmla="val 49997" name="adj2"/>
              <a:gd fmla="val 103639" name="adj3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6" name="Google Shape;416;p33"/>
          <p:cNvCxnSpPr>
            <a:stCxn id="407" idx="3"/>
            <a:endCxn id="408" idx="1"/>
          </p:cNvCxnSpPr>
          <p:nvPr/>
        </p:nvCxnSpPr>
        <p:spPr>
          <a:xfrm>
            <a:off x="1734760" y="2779688"/>
            <a:ext cx="493200" cy="600"/>
          </a:xfrm>
          <a:prstGeom prst="bentConnector3">
            <a:avLst>
              <a:gd fmla="val 50014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7" name="Google Shape;417;p33"/>
          <p:cNvCxnSpPr>
            <a:stCxn id="408" idx="3"/>
            <a:endCxn id="409" idx="1"/>
          </p:cNvCxnSpPr>
          <p:nvPr/>
        </p:nvCxnSpPr>
        <p:spPr>
          <a:xfrm>
            <a:off x="4361700" y="2779400"/>
            <a:ext cx="403800" cy="600"/>
          </a:xfrm>
          <a:prstGeom prst="bentConnector3">
            <a:avLst>
              <a:gd fmla="val 50009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8" name="Google Shape;418;p33"/>
          <p:cNvCxnSpPr>
            <a:stCxn id="409" idx="3"/>
            <a:endCxn id="410" idx="1"/>
          </p:cNvCxnSpPr>
          <p:nvPr/>
        </p:nvCxnSpPr>
        <p:spPr>
          <a:xfrm>
            <a:off x="6081972" y="2779401"/>
            <a:ext cx="3333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19" name="Google Shape;419;p33"/>
          <p:cNvCxnSpPr>
            <a:stCxn id="410" idx="3"/>
            <a:endCxn id="411" idx="1"/>
          </p:cNvCxnSpPr>
          <p:nvPr/>
        </p:nvCxnSpPr>
        <p:spPr>
          <a:xfrm flipH="1">
            <a:off x="647774" y="2779700"/>
            <a:ext cx="7118100" cy="1193700"/>
          </a:xfrm>
          <a:prstGeom prst="bentConnector5">
            <a:avLst>
              <a:gd fmla="val -3345" name="adj1"/>
              <a:gd fmla="val 54514" name="adj2"/>
              <a:gd fmla="val 103345" name="adj3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cxnSp>
        <p:nvCxnSpPr>
          <p:cNvPr id="420" name="Google Shape;420;p33"/>
          <p:cNvCxnSpPr>
            <a:stCxn id="411" idx="3"/>
            <a:endCxn id="412" idx="1"/>
          </p:cNvCxnSpPr>
          <p:nvPr/>
        </p:nvCxnSpPr>
        <p:spPr>
          <a:xfrm>
            <a:off x="2490375" y="3973325"/>
            <a:ext cx="10023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21" name="Google Shape;421;p33"/>
          <p:cNvSpPr txBox="1"/>
          <p:nvPr/>
        </p:nvSpPr>
        <p:spPr>
          <a:xfrm>
            <a:off x="6394873" y="3615725"/>
            <a:ext cx="1391400" cy="715800"/>
          </a:xfrm>
          <a:prstGeom prst="rect">
            <a:avLst/>
          </a:prstGeom>
          <a:solidFill>
            <a:schemeClr val="lt1"/>
          </a:solidFill>
          <a:ln cap="flat" cmpd="sng" w="12700">
            <a:solidFill>
              <a:schemeClr val="accent2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Installation orientation</a:t>
            </a:r>
            <a:endParaRPr sz="1100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Layout drawing</a:t>
            </a:r>
            <a:endParaRPr b="1" sz="1100"/>
          </a:p>
        </p:txBody>
      </p:sp>
      <p:cxnSp>
        <p:nvCxnSpPr>
          <p:cNvPr id="422" name="Google Shape;422;p33"/>
          <p:cNvCxnSpPr>
            <a:stCxn id="412" idx="3"/>
            <a:endCxn id="421" idx="1"/>
          </p:cNvCxnSpPr>
          <p:nvPr/>
        </p:nvCxnSpPr>
        <p:spPr>
          <a:xfrm>
            <a:off x="5699474" y="3973325"/>
            <a:ext cx="6954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med" w="med" type="triangle"/>
          </a:ln>
        </p:spPr>
      </p:cxnSp>
      <p:sp>
        <p:nvSpPr>
          <p:cNvPr id="423" name="Google Shape;423;p33"/>
          <p:cNvSpPr txBox="1"/>
          <p:nvPr/>
        </p:nvSpPr>
        <p:spPr>
          <a:xfrm>
            <a:off x="542375" y="4438425"/>
            <a:ext cx="647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There are only two signs, but ten passages where it can flip!  </a:t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8" name="Google Shape;428;p34"/>
          <p:cNvGrpSpPr/>
          <p:nvPr/>
        </p:nvGrpSpPr>
        <p:grpSpPr>
          <a:xfrm>
            <a:off x="4826600" y="589431"/>
            <a:ext cx="2437200" cy="3138677"/>
            <a:chOff x="4826470" y="1125900"/>
            <a:chExt cx="2437200" cy="486300"/>
          </a:xfrm>
        </p:grpSpPr>
        <p:sp>
          <p:nvSpPr>
            <p:cNvPr id="429" name="Google Shape;429;p34"/>
            <p:cNvSpPr/>
            <p:nvPr/>
          </p:nvSpPr>
          <p:spPr>
            <a:xfrm>
              <a:off x="4826470" y="1125900"/>
              <a:ext cx="2437200" cy="486300"/>
            </a:xfrm>
            <a:prstGeom prst="rect">
              <a:avLst/>
            </a:prstGeom>
            <a:solidFill>
              <a:schemeClr val="lt1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30" name="Google Shape;430;p34"/>
            <p:cNvCxnSpPr>
              <a:stCxn id="429" idx="1"/>
              <a:endCxn id="429" idx="3"/>
            </p:cNvCxnSpPr>
            <p:nvPr/>
          </p:nvCxnSpPr>
          <p:spPr>
            <a:xfrm>
              <a:off x="4826470" y="1369050"/>
              <a:ext cx="2437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31" name="Google Shape;431;p34"/>
          <p:cNvSpPr/>
          <p:nvPr/>
        </p:nvSpPr>
        <p:spPr>
          <a:xfrm rot="658972">
            <a:off x="2912717" y="947105"/>
            <a:ext cx="340130" cy="1810491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2" name="Google Shape;432;p34"/>
          <p:cNvSpPr txBox="1"/>
          <p:nvPr/>
        </p:nvSpPr>
        <p:spPr>
          <a:xfrm>
            <a:off x="6558375" y="2091988"/>
            <a:ext cx="22014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 u="sng"/>
              <a:t>MBRC.4R1</a:t>
            </a:r>
            <a:r>
              <a:rPr lang="en" sz="800" u="sng"/>
              <a:t>.END.OPTIC</a:t>
            </a:r>
            <a:endParaRPr sz="8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AA84F"/>
                </a:solidFill>
              </a:rPr>
              <a:t>MBRC.4R1.MIDBEAM.END.OPTIC</a:t>
            </a:r>
            <a:endParaRPr sz="800">
              <a:solidFill>
                <a:srgbClr val="6AA84F"/>
              </a:solidFill>
            </a:endParaRPr>
          </a:p>
        </p:txBody>
      </p:sp>
      <p:sp>
        <p:nvSpPr>
          <p:cNvPr id="433" name="Google Shape;433;p34"/>
          <p:cNvSpPr txBox="1"/>
          <p:nvPr/>
        </p:nvSpPr>
        <p:spPr>
          <a:xfrm>
            <a:off x="3949525" y="2119825"/>
            <a:ext cx="22257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 u="sng"/>
              <a:t>MBRC.4R1</a:t>
            </a:r>
            <a:r>
              <a:rPr lang="en" sz="800" u="sng"/>
              <a:t>.START.OPTIC</a:t>
            </a:r>
            <a:endParaRPr sz="800">
              <a:solidFill>
                <a:srgbClr val="00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800">
                <a:solidFill>
                  <a:srgbClr val="6AA84F"/>
                </a:solidFill>
              </a:rPr>
              <a:t>MBRC.4R1.MIDBEAM.START.OPTIC</a:t>
            </a:r>
            <a:endParaRPr sz="800">
              <a:solidFill>
                <a:srgbClr val="6AA84F"/>
              </a:solidFill>
            </a:endParaRPr>
          </a:p>
        </p:txBody>
      </p:sp>
      <p:grpSp>
        <p:nvGrpSpPr>
          <p:cNvPr id="434" name="Google Shape;434;p34"/>
          <p:cNvGrpSpPr/>
          <p:nvPr/>
        </p:nvGrpSpPr>
        <p:grpSpPr>
          <a:xfrm>
            <a:off x="4826470" y="1125900"/>
            <a:ext cx="2437200" cy="486300"/>
            <a:chOff x="4826470" y="1125900"/>
            <a:chExt cx="2437200" cy="486300"/>
          </a:xfrm>
        </p:grpSpPr>
        <p:sp>
          <p:nvSpPr>
            <p:cNvPr id="435" name="Google Shape;435;p34"/>
            <p:cNvSpPr/>
            <p:nvPr/>
          </p:nvSpPr>
          <p:spPr>
            <a:xfrm>
              <a:off x="4826470" y="1125900"/>
              <a:ext cx="2437200" cy="486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36" name="Google Shape;436;p34"/>
            <p:cNvCxnSpPr>
              <a:stCxn id="435" idx="1"/>
              <a:endCxn id="435" idx="3"/>
            </p:cNvCxnSpPr>
            <p:nvPr/>
          </p:nvCxnSpPr>
          <p:spPr>
            <a:xfrm>
              <a:off x="4826470" y="1369050"/>
              <a:ext cx="2437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</p:grpSp>
      <p:sp>
        <p:nvSpPr>
          <p:cNvPr id="437" name="Google Shape;437;p34"/>
          <p:cNvSpPr/>
          <p:nvPr/>
        </p:nvSpPr>
        <p:spPr>
          <a:xfrm>
            <a:off x="7240152" y="1204439"/>
            <a:ext cx="44100" cy="46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8" name="Google Shape;438;p34"/>
          <p:cNvSpPr/>
          <p:nvPr/>
        </p:nvSpPr>
        <p:spPr>
          <a:xfrm>
            <a:off x="4802103" y="1416558"/>
            <a:ext cx="44100" cy="46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34"/>
          <p:cNvSpPr/>
          <p:nvPr/>
        </p:nvSpPr>
        <p:spPr>
          <a:xfrm>
            <a:off x="4802103" y="1345523"/>
            <a:ext cx="44100" cy="46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0" name="Google Shape;440;p34"/>
          <p:cNvSpPr/>
          <p:nvPr/>
        </p:nvSpPr>
        <p:spPr>
          <a:xfrm>
            <a:off x="7240152" y="1345523"/>
            <a:ext cx="44100" cy="46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41" name="Google Shape;441;p34"/>
          <p:cNvGrpSpPr/>
          <p:nvPr/>
        </p:nvGrpSpPr>
        <p:grpSpPr>
          <a:xfrm>
            <a:off x="4804003" y="2681238"/>
            <a:ext cx="2482149" cy="486300"/>
            <a:chOff x="4802103" y="3183163"/>
            <a:chExt cx="2482149" cy="486300"/>
          </a:xfrm>
        </p:grpSpPr>
        <p:sp>
          <p:nvSpPr>
            <p:cNvPr id="442" name="Google Shape;442;p34"/>
            <p:cNvSpPr/>
            <p:nvPr/>
          </p:nvSpPr>
          <p:spPr>
            <a:xfrm>
              <a:off x="4826470" y="3183163"/>
              <a:ext cx="2437200" cy="486300"/>
            </a:xfrm>
            <a:prstGeom prst="rect">
              <a:avLst/>
            </a:prstGeom>
            <a:solidFill>
              <a:schemeClr val="lt2"/>
            </a:solidFill>
            <a:ln cap="flat" cmpd="sng" w="9525">
              <a:solidFill>
                <a:schemeClr val="dk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cxnSp>
          <p:nvCxnSpPr>
            <p:cNvPr id="443" name="Google Shape;443;p34"/>
            <p:cNvCxnSpPr>
              <a:stCxn id="442" idx="1"/>
              <a:endCxn id="442" idx="3"/>
            </p:cNvCxnSpPr>
            <p:nvPr/>
          </p:nvCxnSpPr>
          <p:spPr>
            <a:xfrm>
              <a:off x="4826470" y="3426313"/>
              <a:ext cx="24372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444" name="Google Shape;444;p34"/>
            <p:cNvSpPr/>
            <p:nvPr/>
          </p:nvSpPr>
          <p:spPr>
            <a:xfrm>
              <a:off x="7240152" y="3566489"/>
              <a:ext cx="44100" cy="46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5" name="Google Shape;445;p34"/>
            <p:cNvSpPr/>
            <p:nvPr/>
          </p:nvSpPr>
          <p:spPr>
            <a:xfrm>
              <a:off x="4806650" y="3328925"/>
              <a:ext cx="44100" cy="46800"/>
            </a:xfrm>
            <a:prstGeom prst="ellipse">
              <a:avLst/>
            </a:prstGeom>
            <a:solidFill>
              <a:srgbClr val="FF0000"/>
            </a:solidFill>
            <a:ln cap="flat" cmpd="sng" w="9525">
              <a:solidFill>
                <a:srgbClr val="FF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6" name="Google Shape;446;p34"/>
            <p:cNvSpPr/>
            <p:nvPr/>
          </p:nvSpPr>
          <p:spPr>
            <a:xfrm>
              <a:off x="4802103" y="3402923"/>
              <a:ext cx="44100" cy="4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7" name="Google Shape;447;p34"/>
            <p:cNvSpPr/>
            <p:nvPr/>
          </p:nvSpPr>
          <p:spPr>
            <a:xfrm>
              <a:off x="7240152" y="3402923"/>
              <a:ext cx="44100" cy="46800"/>
            </a:xfrm>
            <a:prstGeom prst="ellipse">
              <a:avLst/>
            </a:prstGeom>
            <a:solidFill>
              <a:schemeClr val="dk1"/>
            </a:solidFill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48" name="Google Shape;448;p34"/>
          <p:cNvSpPr txBox="1"/>
          <p:nvPr/>
        </p:nvSpPr>
        <p:spPr>
          <a:xfrm>
            <a:off x="3823226" y="1625800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00FF"/>
                </a:solidFill>
              </a:rPr>
              <a:t>MBRC.4R1.BEAM1.START.OPTIC</a:t>
            </a:r>
            <a:endParaRPr sz="800">
              <a:solidFill>
                <a:srgbClr val="0000FF"/>
              </a:solidFill>
            </a:endParaRPr>
          </a:p>
        </p:txBody>
      </p:sp>
      <p:sp>
        <p:nvSpPr>
          <p:cNvPr id="449" name="Google Shape;449;p34"/>
          <p:cNvSpPr txBox="1"/>
          <p:nvPr/>
        </p:nvSpPr>
        <p:spPr>
          <a:xfrm>
            <a:off x="3968851" y="704150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 u="sng"/>
              <a:t>MBRC.4R1.B1</a:t>
            </a:r>
            <a:r>
              <a:rPr lang="en" sz="800" u="sng"/>
              <a:t>.START.OPTIC (94mm)</a:t>
            </a:r>
            <a:endParaRPr sz="800" u="sng"/>
          </a:p>
        </p:txBody>
      </p:sp>
      <p:sp>
        <p:nvSpPr>
          <p:cNvPr id="450" name="Google Shape;450;p34"/>
          <p:cNvSpPr txBox="1"/>
          <p:nvPr/>
        </p:nvSpPr>
        <p:spPr>
          <a:xfrm>
            <a:off x="6622676" y="1670488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 u="sng"/>
              <a:t>MBRC.4R1.B1</a:t>
            </a:r>
            <a:r>
              <a:rPr lang="en" sz="800" u="sng"/>
              <a:t>.END.OPTIC (94mm)</a:t>
            </a:r>
            <a:endParaRPr sz="800" u="sng"/>
          </a:p>
        </p:txBody>
      </p:sp>
      <p:sp>
        <p:nvSpPr>
          <p:cNvPr id="451" name="Google Shape;451;p34"/>
          <p:cNvSpPr txBox="1"/>
          <p:nvPr/>
        </p:nvSpPr>
        <p:spPr>
          <a:xfrm>
            <a:off x="6306826" y="704163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0000FF"/>
                </a:solidFill>
              </a:rPr>
              <a:t>MBRC.4R1.BEAM1.END.OPTIC (97mm)</a:t>
            </a:r>
            <a:endParaRPr sz="800">
              <a:solidFill>
                <a:srgbClr val="0000FF"/>
              </a:solidFill>
            </a:endParaRPr>
          </a:p>
        </p:txBody>
      </p:sp>
      <p:sp>
        <p:nvSpPr>
          <p:cNvPr id="452" name="Google Shape;452;p34"/>
          <p:cNvSpPr txBox="1"/>
          <p:nvPr/>
        </p:nvSpPr>
        <p:spPr>
          <a:xfrm>
            <a:off x="3137676" y="2978925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0000"/>
                </a:solidFill>
              </a:rPr>
              <a:t>MBRC.4R1.BEAM2.START.OPTIC</a:t>
            </a:r>
            <a:endParaRPr sz="800">
              <a:solidFill>
                <a:srgbClr val="FF0000"/>
              </a:solidFill>
            </a:endParaRPr>
          </a:p>
        </p:txBody>
      </p:sp>
      <p:sp>
        <p:nvSpPr>
          <p:cNvPr id="453" name="Google Shape;453;p34"/>
          <p:cNvSpPr txBox="1"/>
          <p:nvPr/>
        </p:nvSpPr>
        <p:spPr>
          <a:xfrm>
            <a:off x="6351951" y="3222763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FF0000"/>
                </a:solidFill>
              </a:rPr>
              <a:t>MBRC.4R1.BEAM2.END.OPTIC</a:t>
            </a:r>
            <a:endParaRPr sz="800">
              <a:solidFill>
                <a:srgbClr val="FF0000"/>
              </a:solidFill>
            </a:endParaRPr>
          </a:p>
        </p:txBody>
      </p:sp>
      <p:sp>
        <p:nvSpPr>
          <p:cNvPr id="454" name="Google Shape;454;p34"/>
          <p:cNvSpPr txBox="1"/>
          <p:nvPr/>
        </p:nvSpPr>
        <p:spPr>
          <a:xfrm>
            <a:off x="3774751" y="3318850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 u="sng"/>
              <a:t>MBRC.4R1.B2</a:t>
            </a:r>
            <a:r>
              <a:rPr lang="en" sz="800" u="sng"/>
              <a:t>.START.OPTIC</a:t>
            </a:r>
            <a:endParaRPr sz="800" u="sng"/>
          </a:p>
        </p:txBody>
      </p:sp>
      <p:sp>
        <p:nvSpPr>
          <p:cNvPr id="455" name="Google Shape;455;p34"/>
          <p:cNvSpPr txBox="1"/>
          <p:nvPr/>
        </p:nvSpPr>
        <p:spPr>
          <a:xfrm>
            <a:off x="7286151" y="2636788"/>
            <a:ext cx="27045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 u="sng"/>
              <a:t>MBRC.4R1.B2</a:t>
            </a:r>
            <a:r>
              <a:rPr lang="en" sz="800" u="sng"/>
              <a:t>.END.OPTIC</a:t>
            </a:r>
            <a:endParaRPr sz="800" u="sng"/>
          </a:p>
        </p:txBody>
      </p:sp>
      <p:sp>
        <p:nvSpPr>
          <p:cNvPr id="456" name="Google Shape;456;p34"/>
          <p:cNvSpPr/>
          <p:nvPr/>
        </p:nvSpPr>
        <p:spPr>
          <a:xfrm>
            <a:off x="581275" y="1180900"/>
            <a:ext cx="340200" cy="196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7" name="Google Shape;457;p34"/>
          <p:cNvSpPr/>
          <p:nvPr/>
        </p:nvSpPr>
        <p:spPr>
          <a:xfrm>
            <a:off x="1042925" y="1175025"/>
            <a:ext cx="340200" cy="196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8" name="Google Shape;458;p34"/>
          <p:cNvSpPr/>
          <p:nvPr/>
        </p:nvSpPr>
        <p:spPr>
          <a:xfrm>
            <a:off x="1473675" y="1175025"/>
            <a:ext cx="340200" cy="196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9" name="Google Shape;459;p34"/>
          <p:cNvSpPr/>
          <p:nvPr/>
        </p:nvSpPr>
        <p:spPr>
          <a:xfrm>
            <a:off x="1941500" y="1175025"/>
            <a:ext cx="340200" cy="19695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60" name="Google Shape;460;p34"/>
          <p:cNvCxnSpPr/>
          <p:nvPr/>
        </p:nvCxnSpPr>
        <p:spPr>
          <a:xfrm>
            <a:off x="295150" y="2159775"/>
            <a:ext cx="8005500" cy="0"/>
          </a:xfrm>
          <a:prstGeom prst="straightConnector1">
            <a:avLst/>
          </a:prstGeom>
          <a:noFill/>
          <a:ln cap="flat" cmpd="sng" w="19050">
            <a:solidFill>
              <a:srgbClr val="6AA84F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61" name="Google Shape;461;p34"/>
          <p:cNvSpPr/>
          <p:nvPr/>
        </p:nvSpPr>
        <p:spPr>
          <a:xfrm>
            <a:off x="218900" y="1214453"/>
            <a:ext cx="7667125" cy="965550"/>
          </a:xfrm>
          <a:custGeom>
            <a:rect b="b" l="l" r="r" t="t"/>
            <a:pathLst>
              <a:path extrusionOk="0" h="38622" w="306685">
                <a:moveTo>
                  <a:pt x="0" y="38457"/>
                </a:moveTo>
                <a:cubicBezTo>
                  <a:pt x="2680" y="38457"/>
                  <a:pt x="9525" y="38828"/>
                  <a:pt x="16081" y="38457"/>
                </a:cubicBezTo>
                <a:cubicBezTo>
                  <a:pt x="22637" y="38086"/>
                  <a:pt x="32451" y="37178"/>
                  <a:pt x="39337" y="36230"/>
                </a:cubicBezTo>
                <a:cubicBezTo>
                  <a:pt x="46223" y="35282"/>
                  <a:pt x="51543" y="33922"/>
                  <a:pt x="57398" y="32767"/>
                </a:cubicBezTo>
                <a:cubicBezTo>
                  <a:pt x="63253" y="31613"/>
                  <a:pt x="66593" y="30952"/>
                  <a:pt x="74469" y="29303"/>
                </a:cubicBezTo>
                <a:cubicBezTo>
                  <a:pt x="82345" y="27654"/>
                  <a:pt x="87004" y="26129"/>
                  <a:pt x="104652" y="22871"/>
                </a:cubicBezTo>
                <a:cubicBezTo>
                  <a:pt x="122300" y="19614"/>
                  <a:pt x="151329" y="13387"/>
                  <a:pt x="180357" y="9758"/>
                </a:cubicBezTo>
                <a:cubicBezTo>
                  <a:pt x="209386" y="6129"/>
                  <a:pt x="257768" y="2725"/>
                  <a:pt x="278823" y="1099"/>
                </a:cubicBezTo>
                <a:cubicBezTo>
                  <a:pt x="299878" y="-527"/>
                  <a:pt x="302041" y="187"/>
                  <a:pt x="306685" y="4"/>
                </a:cubicBezTo>
              </a:path>
            </a:pathLst>
          </a:cu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2" name="Google Shape;462;p34"/>
          <p:cNvSpPr/>
          <p:nvPr/>
        </p:nvSpPr>
        <p:spPr>
          <a:xfrm>
            <a:off x="295875" y="2159800"/>
            <a:ext cx="7655400" cy="976175"/>
          </a:xfrm>
          <a:custGeom>
            <a:rect b="b" l="l" r="r" t="t"/>
            <a:pathLst>
              <a:path extrusionOk="0" h="39047" w="306216">
                <a:moveTo>
                  <a:pt x="0" y="0"/>
                </a:moveTo>
                <a:cubicBezTo>
                  <a:pt x="4174" y="120"/>
                  <a:pt x="17794" y="209"/>
                  <a:pt x="25046" y="720"/>
                </a:cubicBezTo>
                <a:cubicBezTo>
                  <a:pt x="32299" y="1231"/>
                  <a:pt x="37558" y="2137"/>
                  <a:pt x="43515" y="3067"/>
                </a:cubicBezTo>
                <a:cubicBezTo>
                  <a:pt x="49472" y="3997"/>
                  <a:pt x="55621" y="5278"/>
                  <a:pt x="60787" y="6302"/>
                </a:cubicBezTo>
                <a:cubicBezTo>
                  <a:pt x="65953" y="7326"/>
                  <a:pt x="66456" y="7563"/>
                  <a:pt x="74509" y="9213"/>
                </a:cubicBezTo>
                <a:cubicBezTo>
                  <a:pt x="82562" y="10863"/>
                  <a:pt x="91451" y="13158"/>
                  <a:pt x="109106" y="16200"/>
                </a:cubicBezTo>
                <a:cubicBezTo>
                  <a:pt x="126761" y="19242"/>
                  <a:pt x="152144" y="23929"/>
                  <a:pt x="180437" y="27465"/>
                </a:cubicBezTo>
                <a:cubicBezTo>
                  <a:pt x="208730" y="31001"/>
                  <a:pt x="257900" y="35487"/>
                  <a:pt x="278863" y="37417"/>
                </a:cubicBezTo>
                <a:cubicBezTo>
                  <a:pt x="299826" y="39347"/>
                  <a:pt x="301657" y="38775"/>
                  <a:pt x="306216" y="39047"/>
                </a:cubicBezTo>
              </a:path>
            </a:pathLst>
          </a:cu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63" name="Google Shape;463;p34"/>
          <p:cNvSpPr/>
          <p:nvPr/>
        </p:nvSpPr>
        <p:spPr>
          <a:xfrm>
            <a:off x="2264577" y="1880789"/>
            <a:ext cx="44100" cy="46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4" name="Google Shape;464;p34"/>
          <p:cNvSpPr/>
          <p:nvPr/>
        </p:nvSpPr>
        <p:spPr>
          <a:xfrm>
            <a:off x="1917527" y="1949789"/>
            <a:ext cx="44100" cy="46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34"/>
          <p:cNvSpPr/>
          <p:nvPr/>
        </p:nvSpPr>
        <p:spPr>
          <a:xfrm>
            <a:off x="2264577" y="2391939"/>
            <a:ext cx="44100" cy="46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34"/>
          <p:cNvSpPr/>
          <p:nvPr/>
        </p:nvSpPr>
        <p:spPr>
          <a:xfrm>
            <a:off x="1920677" y="2322939"/>
            <a:ext cx="44100" cy="46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34"/>
          <p:cNvSpPr/>
          <p:nvPr/>
        </p:nvSpPr>
        <p:spPr>
          <a:xfrm>
            <a:off x="1920677" y="2136364"/>
            <a:ext cx="44100" cy="468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p34"/>
          <p:cNvSpPr/>
          <p:nvPr/>
        </p:nvSpPr>
        <p:spPr>
          <a:xfrm>
            <a:off x="2264577" y="2136364"/>
            <a:ext cx="44100" cy="468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9" name="Google Shape;469;p34"/>
          <p:cNvSpPr/>
          <p:nvPr/>
        </p:nvSpPr>
        <p:spPr>
          <a:xfrm>
            <a:off x="4802104" y="2142250"/>
            <a:ext cx="44100" cy="468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0" name="Google Shape;470;p34"/>
          <p:cNvSpPr/>
          <p:nvPr/>
        </p:nvSpPr>
        <p:spPr>
          <a:xfrm>
            <a:off x="7240152" y="2137875"/>
            <a:ext cx="44100" cy="468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1" name="Google Shape;471;p34"/>
          <p:cNvSpPr txBox="1"/>
          <p:nvPr/>
        </p:nvSpPr>
        <p:spPr>
          <a:xfrm>
            <a:off x="668550" y="3204150"/>
            <a:ext cx="3000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 u="sng">
                <a:solidFill>
                  <a:schemeClr val="dk1"/>
                </a:solidFill>
              </a:rPr>
              <a:t>MBXW.D4R1</a:t>
            </a:r>
            <a:r>
              <a:rPr lang="en" sz="800" u="sng">
                <a:solidFill>
                  <a:schemeClr val="dk1"/>
                </a:solidFill>
              </a:rPr>
              <a:t>.START.OPTIC</a:t>
            </a:r>
            <a:endParaRPr sz="800">
              <a:solidFill>
                <a:srgbClr val="00FF0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800">
                <a:solidFill>
                  <a:srgbClr val="6AA84F"/>
                </a:solidFill>
              </a:rPr>
              <a:t>MBXW.D4R1.MIDBEAM.START.OPTIC</a:t>
            </a:r>
            <a:endParaRPr sz="800">
              <a:solidFill>
                <a:srgbClr val="6AA84F"/>
              </a:solidFill>
            </a:endParaRPr>
          </a:p>
        </p:txBody>
      </p:sp>
      <p:sp>
        <p:nvSpPr>
          <p:cNvPr id="472" name="Google Shape;472;p34"/>
          <p:cNvSpPr txBox="1"/>
          <p:nvPr/>
        </p:nvSpPr>
        <p:spPr>
          <a:xfrm>
            <a:off x="854275" y="619900"/>
            <a:ext cx="300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0000FF"/>
                </a:solidFill>
              </a:rPr>
              <a:t>MBXW.D4R1</a:t>
            </a:r>
            <a:r>
              <a:rPr lang="en" sz="800">
                <a:solidFill>
                  <a:srgbClr val="0000FF"/>
                </a:solidFill>
              </a:rPr>
              <a:t>.BEAM1.START.OPTIC</a:t>
            </a:r>
            <a:endParaRPr sz="800">
              <a:solidFill>
                <a:srgbClr val="0000FF"/>
              </a:solidFill>
            </a:endParaRPr>
          </a:p>
        </p:txBody>
      </p:sp>
      <p:sp>
        <p:nvSpPr>
          <p:cNvPr id="473" name="Google Shape;473;p34"/>
          <p:cNvSpPr txBox="1"/>
          <p:nvPr/>
        </p:nvSpPr>
        <p:spPr>
          <a:xfrm>
            <a:off x="1234400" y="3658775"/>
            <a:ext cx="30000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800">
                <a:solidFill>
                  <a:srgbClr val="FF0000"/>
                </a:solidFill>
              </a:rPr>
              <a:t>MBXW.D4R1</a:t>
            </a:r>
            <a:r>
              <a:rPr lang="en" sz="800">
                <a:solidFill>
                  <a:srgbClr val="FF0000"/>
                </a:solidFill>
              </a:rPr>
              <a:t>.BEAM2.END.OPTIC</a:t>
            </a:r>
            <a:endParaRPr sz="800">
              <a:solidFill>
                <a:srgbClr val="FF0000"/>
              </a:solidFill>
            </a:endParaRPr>
          </a:p>
        </p:txBody>
      </p:sp>
      <p:cxnSp>
        <p:nvCxnSpPr>
          <p:cNvPr id="474" name="Google Shape;474;p34"/>
          <p:cNvCxnSpPr>
            <a:stCxn id="431" idx="1"/>
            <a:endCxn id="431" idx="3"/>
          </p:cNvCxnSpPr>
          <p:nvPr/>
        </p:nvCxnSpPr>
        <p:spPr>
          <a:xfrm>
            <a:off x="2915832" y="1819951"/>
            <a:ext cx="333900" cy="64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475" name="Google Shape;475;p34"/>
          <p:cNvSpPr/>
          <p:nvPr/>
        </p:nvSpPr>
        <p:spPr>
          <a:xfrm>
            <a:off x="3221053" y="1863573"/>
            <a:ext cx="44100" cy="46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p34"/>
          <p:cNvSpPr/>
          <p:nvPr/>
        </p:nvSpPr>
        <p:spPr>
          <a:xfrm>
            <a:off x="2898278" y="1800373"/>
            <a:ext cx="44100" cy="46800"/>
          </a:xfrm>
          <a:prstGeom prst="ellipse">
            <a:avLst/>
          </a:prstGeom>
          <a:solidFill>
            <a:schemeClr val="dk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7" name="Google Shape;477;p34"/>
          <p:cNvSpPr/>
          <p:nvPr/>
        </p:nvSpPr>
        <p:spPr>
          <a:xfrm>
            <a:off x="3265153" y="1677658"/>
            <a:ext cx="44100" cy="46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34"/>
          <p:cNvSpPr/>
          <p:nvPr/>
        </p:nvSpPr>
        <p:spPr>
          <a:xfrm>
            <a:off x="2898278" y="1739783"/>
            <a:ext cx="44100" cy="46800"/>
          </a:xfrm>
          <a:prstGeom prst="ellipse">
            <a:avLst/>
          </a:prstGeom>
          <a:solidFill>
            <a:srgbClr val="0000FF"/>
          </a:solidFill>
          <a:ln cap="flat" cmpd="sng" w="952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9" name="Google Shape;479;p34"/>
          <p:cNvSpPr/>
          <p:nvPr/>
        </p:nvSpPr>
        <p:spPr>
          <a:xfrm>
            <a:off x="2759628" y="2496058"/>
            <a:ext cx="44100" cy="46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0" name="Google Shape;480;p34"/>
          <p:cNvSpPr/>
          <p:nvPr/>
        </p:nvSpPr>
        <p:spPr>
          <a:xfrm>
            <a:off x="3093565" y="2557408"/>
            <a:ext cx="44100" cy="46800"/>
          </a:xfrm>
          <a:prstGeom prst="ellipse">
            <a:avLst/>
          </a:prstGeom>
          <a:solidFill>
            <a:srgbClr val="FF0000"/>
          </a:solidFill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1" name="Google Shape;481;p34"/>
          <p:cNvSpPr/>
          <p:nvPr/>
        </p:nvSpPr>
        <p:spPr>
          <a:xfrm>
            <a:off x="2825229" y="2142250"/>
            <a:ext cx="44100" cy="468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34"/>
          <p:cNvSpPr/>
          <p:nvPr/>
        </p:nvSpPr>
        <p:spPr>
          <a:xfrm>
            <a:off x="3176954" y="2136375"/>
            <a:ext cx="44100" cy="46800"/>
          </a:xfrm>
          <a:prstGeom prst="ellipse">
            <a:avLst/>
          </a:prstGeom>
          <a:solidFill>
            <a:srgbClr val="6AA84F"/>
          </a:solidFill>
          <a:ln cap="flat" cmpd="sng" w="9525">
            <a:solidFill>
              <a:srgbClr val="6AA84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p34"/>
          <p:cNvSpPr/>
          <p:nvPr/>
        </p:nvSpPr>
        <p:spPr>
          <a:xfrm rot="538830">
            <a:off x="2068266" y="1054853"/>
            <a:ext cx="340170" cy="1969402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4" name="Google Shape;484;p34"/>
          <p:cNvSpPr txBox="1"/>
          <p:nvPr/>
        </p:nvSpPr>
        <p:spPr>
          <a:xfrm>
            <a:off x="1891625" y="838500"/>
            <a:ext cx="977700" cy="2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</a:rPr>
              <a:t>Voluntary displacement</a:t>
            </a:r>
            <a:endParaRPr sz="600">
              <a:solidFill>
                <a:schemeClr val="dk2"/>
              </a:solidFill>
            </a:endParaRPr>
          </a:p>
        </p:txBody>
      </p:sp>
      <p:cxnSp>
        <p:nvCxnSpPr>
          <p:cNvPr id="485" name="Google Shape;485;p34"/>
          <p:cNvCxnSpPr>
            <a:stCxn id="483" idx="3"/>
            <a:endCxn id="483" idx="1"/>
          </p:cNvCxnSpPr>
          <p:nvPr/>
        </p:nvCxnSpPr>
        <p:spPr>
          <a:xfrm rot="10800000">
            <a:off x="2070351" y="2013004"/>
            <a:ext cx="336000" cy="531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486" name="Google Shape;486;p34"/>
          <p:cNvSpPr/>
          <p:nvPr/>
        </p:nvSpPr>
        <p:spPr>
          <a:xfrm>
            <a:off x="2052153" y="1986423"/>
            <a:ext cx="44100" cy="468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7" name="Google Shape;487;p34"/>
          <p:cNvSpPr/>
          <p:nvPr/>
        </p:nvSpPr>
        <p:spPr>
          <a:xfrm>
            <a:off x="2387328" y="2042523"/>
            <a:ext cx="44100" cy="46800"/>
          </a:xfrm>
          <a:prstGeom prst="ellipse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88" name="Google Shape;488;p34"/>
          <p:cNvCxnSpPr>
            <a:stCxn id="464" idx="1"/>
          </p:cNvCxnSpPr>
          <p:nvPr/>
        </p:nvCxnSpPr>
        <p:spPr>
          <a:xfrm rot="10800000">
            <a:off x="1821385" y="852043"/>
            <a:ext cx="102600" cy="11046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89" name="Google Shape;489;p34"/>
          <p:cNvCxnSpPr>
            <a:stCxn id="438" idx="3"/>
          </p:cNvCxnSpPr>
          <p:nvPr/>
        </p:nvCxnSpPr>
        <p:spPr>
          <a:xfrm flipH="1">
            <a:off x="4635461" y="1456504"/>
            <a:ext cx="173100" cy="2580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90" name="Google Shape;490;p34"/>
          <p:cNvCxnSpPr>
            <a:stCxn id="437" idx="7"/>
          </p:cNvCxnSpPr>
          <p:nvPr/>
        </p:nvCxnSpPr>
        <p:spPr>
          <a:xfrm flipH="1" rot="10800000">
            <a:off x="7277794" y="932593"/>
            <a:ext cx="178500" cy="278700"/>
          </a:xfrm>
          <a:prstGeom prst="straightConnector1">
            <a:avLst/>
          </a:prstGeom>
          <a:noFill/>
          <a:ln cap="flat" cmpd="sng" w="9525">
            <a:solidFill>
              <a:srgbClr val="0000FF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91" name="Google Shape;491;p34"/>
          <p:cNvCxnSpPr>
            <a:stCxn id="439" idx="1"/>
          </p:cNvCxnSpPr>
          <p:nvPr/>
        </p:nvCxnSpPr>
        <p:spPr>
          <a:xfrm rot="10800000">
            <a:off x="4644761" y="959977"/>
            <a:ext cx="163800" cy="392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92" name="Google Shape;492;p34"/>
          <p:cNvCxnSpPr>
            <a:stCxn id="446" idx="4"/>
          </p:cNvCxnSpPr>
          <p:nvPr/>
        </p:nvCxnSpPr>
        <p:spPr>
          <a:xfrm>
            <a:off x="4826053" y="2947798"/>
            <a:ext cx="99600" cy="4308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93" name="Google Shape;493;p34"/>
          <p:cNvCxnSpPr>
            <a:stCxn id="445" idx="3"/>
          </p:cNvCxnSpPr>
          <p:nvPr/>
        </p:nvCxnSpPr>
        <p:spPr>
          <a:xfrm flipH="1">
            <a:off x="4549508" y="2866946"/>
            <a:ext cx="265500" cy="1764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4" name="Google Shape;494;p34"/>
          <p:cNvCxnSpPr/>
          <p:nvPr/>
        </p:nvCxnSpPr>
        <p:spPr>
          <a:xfrm>
            <a:off x="2298500" y="2434225"/>
            <a:ext cx="329400" cy="130950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5" name="Google Shape;495;p34"/>
          <p:cNvCxnSpPr>
            <a:stCxn id="467" idx="4"/>
          </p:cNvCxnSpPr>
          <p:nvPr/>
        </p:nvCxnSpPr>
        <p:spPr>
          <a:xfrm flipH="1">
            <a:off x="1848827" y="2183164"/>
            <a:ext cx="93900" cy="11094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496" name="Google Shape;496;p34"/>
          <p:cNvCxnSpPr>
            <a:stCxn id="440" idx="5"/>
          </p:cNvCxnSpPr>
          <p:nvPr/>
        </p:nvCxnSpPr>
        <p:spPr>
          <a:xfrm>
            <a:off x="7277794" y="1385469"/>
            <a:ext cx="230700" cy="33360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97" name="Google Shape;497;p34"/>
          <p:cNvSpPr txBox="1"/>
          <p:nvPr/>
        </p:nvSpPr>
        <p:spPr>
          <a:xfrm>
            <a:off x="3301722" y="1134225"/>
            <a:ext cx="7491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</a:rPr>
              <a:t>Arbitrary</a:t>
            </a:r>
            <a:endParaRPr sz="6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">
                <a:solidFill>
                  <a:schemeClr val="dk2"/>
                </a:solidFill>
              </a:rPr>
              <a:t>element</a:t>
            </a:r>
            <a:endParaRPr sz="600">
              <a:solidFill>
                <a:schemeClr val="dk2"/>
              </a:solidFill>
            </a:endParaRPr>
          </a:p>
        </p:txBody>
      </p:sp>
      <p:sp>
        <p:nvSpPr>
          <p:cNvPr id="498" name="Google Shape;498;p34"/>
          <p:cNvSpPr txBox="1"/>
          <p:nvPr/>
        </p:nvSpPr>
        <p:spPr>
          <a:xfrm>
            <a:off x="5580663" y="89725"/>
            <a:ext cx="97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LHC D2</a:t>
            </a:r>
            <a:endParaRPr>
              <a:solidFill>
                <a:schemeClr val="dk2"/>
              </a:solidFill>
            </a:endParaRPr>
          </a:p>
        </p:txBody>
      </p:sp>
      <p:sp>
        <p:nvSpPr>
          <p:cNvPr id="499" name="Google Shape;499;p34"/>
          <p:cNvSpPr txBox="1"/>
          <p:nvPr/>
        </p:nvSpPr>
        <p:spPr>
          <a:xfrm>
            <a:off x="1092638" y="107000"/>
            <a:ext cx="977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</a:rPr>
              <a:t>LHC D1</a:t>
            </a:r>
            <a:endParaRPr>
              <a:solidFill>
                <a:schemeClr val="dk2"/>
              </a:solidFill>
            </a:endParaRPr>
          </a:p>
        </p:txBody>
      </p:sp>
      <p:cxnSp>
        <p:nvCxnSpPr>
          <p:cNvPr id="500" name="Google Shape;500;p34"/>
          <p:cNvCxnSpPr>
            <a:stCxn id="501" idx="1"/>
            <a:endCxn id="501" idx="3"/>
          </p:cNvCxnSpPr>
          <p:nvPr/>
        </p:nvCxnSpPr>
        <p:spPr>
          <a:xfrm>
            <a:off x="3626041" y="7307211"/>
            <a:ext cx="48564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502" name="Google Shape;502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3125" y="4015170"/>
            <a:ext cx="3025301" cy="70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03" name="Google Shape;503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40700" y="3943400"/>
            <a:ext cx="3733800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7" name="Shape 5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8" name="Google Shape;508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 do better </a:t>
            </a:r>
            <a:endParaRPr/>
          </a:p>
        </p:txBody>
      </p:sp>
      <p:sp>
        <p:nvSpPr>
          <p:cNvPr id="509" name="Google Shape;509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Remove </a:t>
            </a:r>
            <a:r>
              <a:rPr lang="en"/>
              <a:t>inconsistencies between data sources</a:t>
            </a:r>
            <a:r>
              <a:rPr lang="en"/>
              <a:t>, add connection and then remove duplications.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Replace</a:t>
            </a:r>
            <a:r>
              <a:rPr lang="en"/>
              <a:t> document driven process to data driven processes. </a:t>
            </a:r>
            <a:endParaRPr/>
          </a:p>
        </p:txBody>
      </p:sp>
      <p:pic>
        <p:nvPicPr>
          <p:cNvPr id="510" name="Google Shape;51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268143"/>
            <a:ext cx="9143999" cy="460721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321625" y="435100"/>
            <a:ext cx="56115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Accelerator</a:t>
            </a:r>
            <a:r>
              <a:rPr lang="en"/>
              <a:t> data domains</a:t>
            </a:r>
            <a:endParaRPr/>
          </a:p>
        </p:txBody>
      </p:sp>
      <p:grpSp>
        <p:nvGrpSpPr>
          <p:cNvPr id="109" name="Google Shape;109;p16"/>
          <p:cNvGrpSpPr/>
          <p:nvPr/>
        </p:nvGrpSpPr>
        <p:grpSpPr>
          <a:xfrm>
            <a:off x="3258950" y="1056075"/>
            <a:ext cx="1340100" cy="2308400"/>
            <a:chOff x="3258950" y="1056075"/>
            <a:chExt cx="1340100" cy="2308400"/>
          </a:xfrm>
        </p:grpSpPr>
        <p:sp>
          <p:nvSpPr>
            <p:cNvPr id="110" name="Google Shape;110;p16"/>
            <p:cNvSpPr/>
            <p:nvPr/>
          </p:nvSpPr>
          <p:spPr>
            <a:xfrm>
              <a:off x="3258950" y="1722875"/>
              <a:ext cx="1255200" cy="16416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1" name="Google Shape;111;p16"/>
            <p:cNvSpPr/>
            <p:nvPr/>
          </p:nvSpPr>
          <p:spPr>
            <a:xfrm>
              <a:off x="3348750" y="1921125"/>
              <a:ext cx="1052400" cy="165000"/>
            </a:xfrm>
            <a:prstGeom prst="roundRect">
              <a:avLst>
                <a:gd fmla="val 16667" name="adj"/>
              </a:avLst>
            </a:prstGeom>
            <a:solidFill>
              <a:srgbClr val="FF0000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Layout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2" name="Google Shape;112;p16"/>
            <p:cNvSpPr/>
            <p:nvPr/>
          </p:nvSpPr>
          <p:spPr>
            <a:xfrm>
              <a:off x="3348748" y="2153575"/>
              <a:ext cx="1052400" cy="165000"/>
            </a:xfrm>
            <a:prstGeom prst="roundRect">
              <a:avLst>
                <a:gd fmla="val 16667" name="adj"/>
              </a:avLst>
            </a:prstGeom>
            <a:solidFill>
              <a:srgbClr val="92D050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Lattice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3" name="Google Shape;113;p16"/>
            <p:cNvSpPr/>
            <p:nvPr/>
          </p:nvSpPr>
          <p:spPr>
            <a:xfrm>
              <a:off x="3348748" y="2621725"/>
              <a:ext cx="1052400" cy="165000"/>
            </a:xfrm>
            <a:prstGeom prst="roundRect">
              <a:avLst>
                <a:gd fmla="val 16667" name="adj"/>
              </a:avLst>
            </a:prstGeom>
            <a:solidFill>
              <a:srgbClr val="FF00FF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Apertures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4" name="Google Shape;114;p16"/>
            <p:cNvSpPr/>
            <p:nvPr/>
          </p:nvSpPr>
          <p:spPr>
            <a:xfrm>
              <a:off x="3348748" y="2387650"/>
              <a:ext cx="1052400" cy="165000"/>
            </a:xfrm>
            <a:prstGeom prst="roundRect">
              <a:avLst>
                <a:gd fmla="val 16667" name="adj"/>
              </a:avLst>
            </a:prstGeom>
            <a:solidFill>
              <a:srgbClr val="7030A0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Elements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115;p16"/>
            <p:cNvSpPr txBox="1"/>
            <p:nvPr/>
          </p:nvSpPr>
          <p:spPr>
            <a:xfrm>
              <a:off x="3258950" y="1056075"/>
              <a:ext cx="1340100" cy="7389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800">
                  <a:solidFill>
                    <a:schemeClr val="dk1"/>
                  </a:solidFill>
                </a:rPr>
                <a:t>Accelerator </a:t>
              </a:r>
              <a:r>
                <a:rPr lang="en" sz="1800">
                  <a:solidFill>
                    <a:schemeClr val="dk1"/>
                  </a:solidFill>
                </a:rPr>
                <a:t>Model</a:t>
              </a:r>
              <a:endParaRPr sz="1800">
                <a:solidFill>
                  <a:schemeClr val="dk1"/>
                </a:solidFill>
              </a:endParaRPr>
            </a:p>
          </p:txBody>
        </p:sp>
        <p:sp>
          <p:nvSpPr>
            <p:cNvPr id="116" name="Google Shape;116;p16"/>
            <p:cNvSpPr/>
            <p:nvPr/>
          </p:nvSpPr>
          <p:spPr>
            <a:xfrm>
              <a:off x="3348747" y="2867575"/>
              <a:ext cx="1052400" cy="165000"/>
            </a:xfrm>
            <a:prstGeom prst="roundRect">
              <a:avLst>
                <a:gd fmla="val 16667" name="adj"/>
              </a:avLst>
            </a:prstGeom>
            <a:solidFill>
              <a:srgbClr val="4A86E8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Controls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117;p16"/>
            <p:cNvSpPr/>
            <p:nvPr/>
          </p:nvSpPr>
          <p:spPr>
            <a:xfrm>
              <a:off x="3348750" y="3100825"/>
              <a:ext cx="1093500" cy="165000"/>
            </a:xfrm>
            <a:prstGeom prst="roundRect">
              <a:avLst>
                <a:gd fmla="val 16667" name="adj"/>
              </a:avLst>
            </a:prstGeom>
            <a:solidFill>
              <a:srgbClr val="FF9900"/>
            </a:solidFill>
            <a:ln cap="flat" cmpd="sng" w="12700">
              <a:solidFill>
                <a:srgbClr val="31538F"/>
              </a:solidFill>
              <a:prstDash val="solid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Arial"/>
                <a:buNone/>
              </a:pPr>
              <a:r>
                <a:rPr lang="en" sz="1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Settings</a:t>
              </a:r>
              <a:endParaRPr sz="12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18" name="Google Shape;118;p16"/>
          <p:cNvSpPr/>
          <p:nvPr/>
        </p:nvSpPr>
        <p:spPr>
          <a:xfrm>
            <a:off x="189750" y="4077000"/>
            <a:ext cx="1532100" cy="3318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50">
                <a:solidFill>
                  <a:schemeClr val="dk1"/>
                </a:solidFill>
                <a:highlight>
                  <a:srgbClr val="FFFFFF"/>
                </a:highlight>
              </a:rPr>
              <a:t>Controls BE-CCS</a:t>
            </a:r>
            <a:endParaRPr sz="105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grpSp>
        <p:nvGrpSpPr>
          <p:cNvPr id="119" name="Google Shape;119;p16"/>
          <p:cNvGrpSpPr/>
          <p:nvPr/>
        </p:nvGrpSpPr>
        <p:grpSpPr>
          <a:xfrm>
            <a:off x="191550" y="2107950"/>
            <a:ext cx="3157200" cy="508200"/>
            <a:chOff x="191550" y="2107950"/>
            <a:chExt cx="3157200" cy="508200"/>
          </a:xfrm>
        </p:grpSpPr>
        <p:sp>
          <p:nvSpPr>
            <p:cNvPr id="120" name="Google Shape;120;p16"/>
            <p:cNvSpPr/>
            <p:nvPr/>
          </p:nvSpPr>
          <p:spPr>
            <a:xfrm>
              <a:off x="191550" y="2107950"/>
              <a:ext cx="1735500" cy="5082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chemeClr val="lt1"/>
                  </a:highlight>
                </a:rPr>
                <a:t>Magnetic measurements TE-MSC</a:t>
              </a:r>
              <a:endParaRPr sz="1050">
                <a:solidFill>
                  <a:schemeClr val="dk1"/>
                </a:solidFill>
                <a:highlight>
                  <a:srgbClr val="FFFFFF"/>
                </a:highlight>
              </a:endParaRPr>
            </a:p>
          </p:txBody>
        </p:sp>
        <p:cxnSp>
          <p:nvCxnSpPr>
            <p:cNvPr id="121" name="Google Shape;121;p16"/>
            <p:cNvCxnSpPr>
              <a:stCxn id="120" idx="3"/>
              <a:endCxn id="114" idx="1"/>
            </p:cNvCxnSpPr>
            <p:nvPr/>
          </p:nvCxnSpPr>
          <p:spPr>
            <a:xfrm>
              <a:off x="1927050" y="2362050"/>
              <a:ext cx="1421700" cy="108000"/>
            </a:xfrm>
            <a:prstGeom prst="straightConnector1">
              <a:avLst/>
            </a:prstGeom>
            <a:noFill/>
            <a:ln cap="flat" cmpd="sng" w="9525">
              <a:solidFill>
                <a:srgbClr val="9900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  <p:grpSp>
        <p:nvGrpSpPr>
          <p:cNvPr id="122" name="Google Shape;122;p16"/>
          <p:cNvGrpSpPr/>
          <p:nvPr/>
        </p:nvGrpSpPr>
        <p:grpSpPr>
          <a:xfrm>
            <a:off x="189750" y="1020250"/>
            <a:ext cx="3159000" cy="1929900"/>
            <a:chOff x="189750" y="1020250"/>
            <a:chExt cx="3159000" cy="1929900"/>
          </a:xfrm>
        </p:grpSpPr>
        <p:cxnSp>
          <p:nvCxnSpPr>
            <p:cNvPr id="123" name="Google Shape;123;p16"/>
            <p:cNvCxnSpPr>
              <a:stCxn id="124" idx="3"/>
              <a:endCxn id="112" idx="1"/>
            </p:cNvCxnSpPr>
            <p:nvPr/>
          </p:nvCxnSpPr>
          <p:spPr>
            <a:xfrm>
              <a:off x="1925250" y="1274350"/>
              <a:ext cx="1423500" cy="961800"/>
            </a:xfrm>
            <a:prstGeom prst="straightConnector1">
              <a:avLst/>
            </a:prstGeom>
            <a:noFill/>
            <a:ln cap="flat" cmpd="sng" w="9525">
              <a:solidFill>
                <a:srgbClr val="93C4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25" name="Google Shape;125;p16"/>
            <p:cNvCxnSpPr>
              <a:stCxn id="124" idx="3"/>
              <a:endCxn id="114" idx="1"/>
            </p:cNvCxnSpPr>
            <p:nvPr/>
          </p:nvCxnSpPr>
          <p:spPr>
            <a:xfrm>
              <a:off x="1925250" y="1274350"/>
              <a:ext cx="1423500" cy="1195800"/>
            </a:xfrm>
            <a:prstGeom prst="straightConnector1">
              <a:avLst/>
            </a:prstGeom>
            <a:noFill/>
            <a:ln cap="flat" cmpd="sng" w="9525">
              <a:solidFill>
                <a:srgbClr val="9900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26" name="Google Shape;126;p16"/>
            <p:cNvCxnSpPr>
              <a:stCxn id="124" idx="3"/>
              <a:endCxn id="113" idx="1"/>
            </p:cNvCxnSpPr>
            <p:nvPr/>
          </p:nvCxnSpPr>
          <p:spPr>
            <a:xfrm>
              <a:off x="1925250" y="1274350"/>
              <a:ext cx="1423500" cy="1429800"/>
            </a:xfrm>
            <a:prstGeom prst="straightConnector1">
              <a:avLst/>
            </a:prstGeom>
            <a:noFill/>
            <a:ln cap="flat" cmpd="sng" w="9525">
              <a:solidFill>
                <a:srgbClr val="FF00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27" name="Google Shape;127;p16"/>
            <p:cNvCxnSpPr>
              <a:stCxn id="124" idx="3"/>
              <a:endCxn id="116" idx="1"/>
            </p:cNvCxnSpPr>
            <p:nvPr/>
          </p:nvCxnSpPr>
          <p:spPr>
            <a:xfrm>
              <a:off x="1925250" y="1274350"/>
              <a:ext cx="1423500" cy="1675800"/>
            </a:xfrm>
            <a:prstGeom prst="straightConnector1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24" name="Google Shape;124;p16"/>
            <p:cNvSpPr/>
            <p:nvPr/>
          </p:nvSpPr>
          <p:spPr>
            <a:xfrm>
              <a:off x="189750" y="1020250"/>
              <a:ext cx="1735500" cy="5082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chemeClr val="lt1"/>
                  </a:highlight>
                </a:rPr>
                <a:t>Configuration management EN-ACE</a:t>
              </a:r>
              <a:endParaRPr sz="1050">
                <a:solidFill>
                  <a:schemeClr val="dk1"/>
                </a:solidFill>
                <a:highlight>
                  <a:srgbClr val="FFFFFF"/>
                </a:highlight>
              </a:endParaRPr>
            </a:p>
          </p:txBody>
        </p:sp>
        <p:cxnSp>
          <p:nvCxnSpPr>
            <p:cNvPr id="128" name="Google Shape;128;p16"/>
            <p:cNvCxnSpPr>
              <a:stCxn id="124" idx="3"/>
              <a:endCxn id="111" idx="1"/>
            </p:cNvCxnSpPr>
            <p:nvPr/>
          </p:nvCxnSpPr>
          <p:spPr>
            <a:xfrm>
              <a:off x="1925250" y="1274350"/>
              <a:ext cx="1423500" cy="7293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  <p:grpSp>
        <p:nvGrpSpPr>
          <p:cNvPr id="129" name="Google Shape;129;p16"/>
          <p:cNvGrpSpPr/>
          <p:nvPr/>
        </p:nvGrpSpPr>
        <p:grpSpPr>
          <a:xfrm>
            <a:off x="189750" y="2704225"/>
            <a:ext cx="3159000" cy="878700"/>
            <a:chOff x="189750" y="2704225"/>
            <a:chExt cx="3159000" cy="878700"/>
          </a:xfrm>
        </p:grpSpPr>
        <p:sp>
          <p:nvSpPr>
            <p:cNvPr id="130" name="Google Shape;130;p16"/>
            <p:cNvSpPr/>
            <p:nvPr/>
          </p:nvSpPr>
          <p:spPr>
            <a:xfrm>
              <a:off x="189750" y="3251125"/>
              <a:ext cx="1735500" cy="3318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rgbClr val="FFFFFF"/>
                  </a:highlight>
                </a:rPr>
                <a:t>Design offices EN-MME</a:t>
              </a:r>
              <a:endParaRPr sz="1050">
                <a:solidFill>
                  <a:schemeClr val="dk1"/>
                </a:solidFill>
                <a:highlight>
                  <a:srgbClr val="FFFFFF"/>
                </a:highlight>
              </a:endParaRPr>
            </a:p>
          </p:txBody>
        </p:sp>
        <p:cxnSp>
          <p:nvCxnSpPr>
            <p:cNvPr id="131" name="Google Shape;131;p16"/>
            <p:cNvCxnSpPr>
              <a:stCxn id="130" idx="3"/>
              <a:endCxn id="113" idx="1"/>
            </p:cNvCxnSpPr>
            <p:nvPr/>
          </p:nvCxnSpPr>
          <p:spPr>
            <a:xfrm flipH="1" rot="10800000">
              <a:off x="1925250" y="2704225"/>
              <a:ext cx="1423500" cy="712800"/>
            </a:xfrm>
            <a:prstGeom prst="straightConnector1">
              <a:avLst/>
            </a:prstGeom>
            <a:noFill/>
            <a:ln cap="flat" cmpd="sng" w="9525">
              <a:solidFill>
                <a:srgbClr val="FF00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  <p:grpSp>
        <p:nvGrpSpPr>
          <p:cNvPr id="132" name="Google Shape;132;p16"/>
          <p:cNvGrpSpPr/>
          <p:nvPr/>
        </p:nvGrpSpPr>
        <p:grpSpPr>
          <a:xfrm>
            <a:off x="189750" y="2950125"/>
            <a:ext cx="3159000" cy="1031100"/>
            <a:chOff x="189750" y="2950125"/>
            <a:chExt cx="3159000" cy="1031100"/>
          </a:xfrm>
        </p:grpSpPr>
        <p:sp>
          <p:nvSpPr>
            <p:cNvPr id="133" name="Google Shape;133;p16"/>
            <p:cNvSpPr/>
            <p:nvPr/>
          </p:nvSpPr>
          <p:spPr>
            <a:xfrm>
              <a:off x="189750" y="3649425"/>
              <a:ext cx="1735500" cy="3318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rgbClr val="FFFFFF"/>
                  </a:highlight>
                </a:rPr>
                <a:t>Powering SY-EPC, TE-MPE</a:t>
              </a:r>
              <a:endParaRPr sz="1050">
                <a:solidFill>
                  <a:schemeClr val="dk1"/>
                </a:solidFill>
                <a:highlight>
                  <a:srgbClr val="FFFFFF"/>
                </a:highlight>
              </a:endParaRPr>
            </a:p>
          </p:txBody>
        </p:sp>
        <p:cxnSp>
          <p:nvCxnSpPr>
            <p:cNvPr id="134" name="Google Shape;134;p16"/>
            <p:cNvCxnSpPr>
              <a:stCxn id="133" idx="3"/>
              <a:endCxn id="116" idx="1"/>
            </p:cNvCxnSpPr>
            <p:nvPr/>
          </p:nvCxnSpPr>
          <p:spPr>
            <a:xfrm flipH="1" rot="10800000">
              <a:off x="1925250" y="2950125"/>
              <a:ext cx="1423500" cy="865200"/>
            </a:xfrm>
            <a:prstGeom prst="straightConnector1">
              <a:avLst/>
            </a:prstGeom>
            <a:noFill/>
            <a:ln cap="flat" cmpd="sng" w="9525">
              <a:solidFill>
                <a:srgbClr val="4A86E8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  <p:cxnSp>
        <p:nvCxnSpPr>
          <p:cNvPr id="135" name="Google Shape;135;p16"/>
          <p:cNvCxnSpPr>
            <a:stCxn id="118" idx="3"/>
            <a:endCxn id="117" idx="1"/>
          </p:cNvCxnSpPr>
          <p:nvPr/>
        </p:nvCxnSpPr>
        <p:spPr>
          <a:xfrm flipH="1" rot="10800000">
            <a:off x="1721850" y="3183300"/>
            <a:ext cx="1626900" cy="1059600"/>
          </a:xfrm>
          <a:prstGeom prst="straightConnector1">
            <a:avLst/>
          </a:prstGeom>
          <a:noFill/>
          <a:ln cap="flat" cmpd="sng" w="9525">
            <a:solidFill>
              <a:srgbClr val="FFC000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36" name="Google Shape;136;p16"/>
          <p:cNvSpPr/>
          <p:nvPr/>
        </p:nvSpPr>
        <p:spPr>
          <a:xfrm>
            <a:off x="5893675" y="3733025"/>
            <a:ext cx="1735500" cy="331800"/>
          </a:xfrm>
          <a:prstGeom prst="roundRect">
            <a:avLst>
              <a:gd fmla="val 16667" name="adj"/>
            </a:avLst>
          </a:prstGeom>
          <a:noFill/>
          <a:ln cap="flat" cmpd="sng" w="12700">
            <a:solidFill>
              <a:srgbClr val="0C0C0C"/>
            </a:solidFill>
            <a:prstDash val="dash"/>
            <a:miter lim="800000"/>
            <a:headEnd len="sm" w="sm" type="none"/>
            <a:tailEnd len="sm" w="sm" type="none"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" sz="1050">
                <a:solidFill>
                  <a:schemeClr val="dk1"/>
                </a:solidFill>
                <a:highlight>
                  <a:schemeClr val="lt1"/>
                </a:highlight>
              </a:rPr>
              <a:t>Controls (LSA) BE-CCS</a:t>
            </a:r>
            <a:endParaRPr sz="1050">
              <a:solidFill>
                <a:schemeClr val="dk1"/>
              </a:solidFill>
              <a:highlight>
                <a:srgbClr val="FFFFFF"/>
              </a:highlight>
            </a:endParaRPr>
          </a:p>
        </p:txBody>
      </p:sp>
      <p:cxnSp>
        <p:nvCxnSpPr>
          <p:cNvPr id="137" name="Google Shape;137;p16"/>
          <p:cNvCxnSpPr>
            <a:stCxn id="110" idx="3"/>
            <a:endCxn id="136" idx="1"/>
          </p:cNvCxnSpPr>
          <p:nvPr/>
        </p:nvCxnSpPr>
        <p:spPr>
          <a:xfrm>
            <a:off x="4514150" y="2543675"/>
            <a:ext cx="1379400" cy="1355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138" name="Google Shape;138;p16"/>
          <p:cNvSpPr txBox="1"/>
          <p:nvPr/>
        </p:nvSpPr>
        <p:spPr>
          <a:xfrm>
            <a:off x="5005775" y="839700"/>
            <a:ext cx="38745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Accelerator modelling for studies and operation requires, among others, collecting a large quantity of data, the largest the machine, the larger data, from different domains.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39" name="Google Shape;139;p16"/>
          <p:cNvSpPr txBox="1"/>
          <p:nvPr/>
        </p:nvSpPr>
        <p:spPr>
          <a:xfrm>
            <a:off x="682300" y="4446025"/>
            <a:ext cx="7581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</a:rPr>
              <a:t>A digital thread connecting all the sources is key to </a:t>
            </a:r>
            <a:r>
              <a:rPr lang="en" sz="1500">
                <a:solidFill>
                  <a:schemeClr val="dk1"/>
                </a:solidFill>
              </a:rPr>
              <a:t>coping</a:t>
            </a:r>
            <a:r>
              <a:rPr lang="en" sz="1500">
                <a:solidFill>
                  <a:schemeClr val="dk1"/>
                </a:solidFill>
              </a:rPr>
              <a:t> with scale and accuracy: automatic workflows, </a:t>
            </a:r>
            <a:r>
              <a:rPr lang="en" sz="1500">
                <a:solidFill>
                  <a:schemeClr val="dk1"/>
                </a:solidFill>
              </a:rPr>
              <a:t>validation</a:t>
            </a:r>
            <a:r>
              <a:rPr lang="en" sz="1500">
                <a:solidFill>
                  <a:schemeClr val="dk1"/>
                </a:solidFill>
              </a:rPr>
              <a:t>, deduplication, consistency, error correction, lifetime.</a:t>
            </a:r>
            <a:endParaRPr sz="1500">
              <a:solidFill>
                <a:schemeClr val="dk1"/>
              </a:solidFill>
            </a:endParaRPr>
          </a:p>
        </p:txBody>
      </p:sp>
      <p:grpSp>
        <p:nvGrpSpPr>
          <p:cNvPr id="140" name="Google Shape;140;p16"/>
          <p:cNvGrpSpPr/>
          <p:nvPr/>
        </p:nvGrpSpPr>
        <p:grpSpPr>
          <a:xfrm>
            <a:off x="193350" y="1605150"/>
            <a:ext cx="3155400" cy="864900"/>
            <a:chOff x="193350" y="1605150"/>
            <a:chExt cx="3155400" cy="864900"/>
          </a:xfrm>
        </p:grpSpPr>
        <p:sp>
          <p:nvSpPr>
            <p:cNvPr id="141" name="Google Shape;141;p16"/>
            <p:cNvSpPr/>
            <p:nvPr/>
          </p:nvSpPr>
          <p:spPr>
            <a:xfrm>
              <a:off x="193350" y="1605150"/>
              <a:ext cx="1735500" cy="4146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chemeClr val="lt1"/>
                  </a:highlight>
                </a:rPr>
                <a:t>Product lifetime management EN-IM</a:t>
              </a:r>
              <a:endParaRPr sz="1050">
                <a:solidFill>
                  <a:schemeClr val="dk1"/>
                </a:solidFill>
                <a:highlight>
                  <a:srgbClr val="FFFFFF"/>
                </a:highlight>
              </a:endParaRPr>
            </a:p>
          </p:txBody>
        </p:sp>
        <p:cxnSp>
          <p:nvCxnSpPr>
            <p:cNvPr id="142" name="Google Shape;142;p16"/>
            <p:cNvCxnSpPr>
              <a:stCxn id="141" idx="3"/>
              <a:endCxn id="114" idx="1"/>
            </p:cNvCxnSpPr>
            <p:nvPr/>
          </p:nvCxnSpPr>
          <p:spPr>
            <a:xfrm>
              <a:off x="1928850" y="1812450"/>
              <a:ext cx="1419900" cy="657600"/>
            </a:xfrm>
            <a:prstGeom prst="straightConnector1">
              <a:avLst/>
            </a:prstGeom>
            <a:noFill/>
            <a:ln cap="flat" cmpd="sng" w="9525">
              <a:solidFill>
                <a:srgbClr val="9900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  <p:grpSp>
        <p:nvGrpSpPr>
          <p:cNvPr id="143" name="Google Shape;143;p16"/>
          <p:cNvGrpSpPr/>
          <p:nvPr/>
        </p:nvGrpSpPr>
        <p:grpSpPr>
          <a:xfrm>
            <a:off x="189750" y="2003525"/>
            <a:ext cx="7735700" cy="1181100"/>
            <a:chOff x="189750" y="2003525"/>
            <a:chExt cx="7735700" cy="1181100"/>
          </a:xfrm>
        </p:grpSpPr>
        <p:sp>
          <p:nvSpPr>
            <p:cNvPr id="144" name="Google Shape;144;p16"/>
            <p:cNvSpPr/>
            <p:nvPr/>
          </p:nvSpPr>
          <p:spPr>
            <a:xfrm>
              <a:off x="189750" y="2676425"/>
              <a:ext cx="1735500" cy="5082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rgbClr val="FFFFFF"/>
                  </a:highlight>
                </a:rPr>
                <a:t>M</a:t>
              </a:r>
              <a:r>
                <a:rPr lang="en" sz="1050">
                  <a:solidFill>
                    <a:schemeClr val="dk1"/>
                  </a:solidFill>
                  <a:highlight>
                    <a:srgbClr val="FFFFFF"/>
                  </a:highlight>
                </a:rPr>
                <a:t>etrology and alignment BE-GM</a:t>
              </a:r>
              <a:endPara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5" name="Google Shape;145;p16"/>
            <p:cNvCxnSpPr>
              <a:stCxn id="144" idx="3"/>
              <a:endCxn id="111" idx="1"/>
            </p:cNvCxnSpPr>
            <p:nvPr/>
          </p:nvCxnSpPr>
          <p:spPr>
            <a:xfrm flipH="1" rot="10800000">
              <a:off x="1925250" y="2003525"/>
              <a:ext cx="1423500" cy="927000"/>
            </a:xfrm>
            <a:prstGeom prst="straightConnector1">
              <a:avLst/>
            </a:prstGeom>
            <a:noFill/>
            <a:ln cap="flat" cmpd="sng" w="9525">
              <a:solidFill>
                <a:srgbClr val="FF0000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46" name="Google Shape;146;p16"/>
            <p:cNvCxnSpPr>
              <a:stCxn id="144" idx="3"/>
              <a:endCxn id="113" idx="1"/>
            </p:cNvCxnSpPr>
            <p:nvPr/>
          </p:nvCxnSpPr>
          <p:spPr>
            <a:xfrm flipH="1" rot="10800000">
              <a:off x="1925250" y="2704325"/>
              <a:ext cx="1423500" cy="226200"/>
            </a:xfrm>
            <a:prstGeom prst="straightConnector1">
              <a:avLst/>
            </a:prstGeom>
            <a:noFill/>
            <a:ln cap="flat" cmpd="sng" w="9525">
              <a:solidFill>
                <a:srgbClr val="FF00FF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47" name="Google Shape;147;p16"/>
            <p:cNvSpPr/>
            <p:nvPr/>
          </p:nvSpPr>
          <p:spPr>
            <a:xfrm>
              <a:off x="6239450" y="2289575"/>
              <a:ext cx="1686000" cy="5082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rgbClr val="FFFFFF"/>
                  </a:highlight>
                </a:rPr>
                <a:t>Metrology and alignment (GEODE) BE-GM</a:t>
              </a:r>
              <a:endParaRPr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48" name="Google Shape;148;p16"/>
            <p:cNvCxnSpPr>
              <a:stCxn id="110" idx="3"/>
              <a:endCxn id="147" idx="1"/>
            </p:cNvCxnSpPr>
            <p:nvPr/>
          </p:nvCxnSpPr>
          <p:spPr>
            <a:xfrm>
              <a:off x="4514150" y="2543675"/>
              <a:ext cx="1725300" cy="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cxnSp>
          <p:nvCxnSpPr>
            <p:cNvPr id="149" name="Google Shape;149;p16"/>
            <p:cNvCxnSpPr>
              <a:stCxn id="144" idx="3"/>
              <a:endCxn id="112" idx="1"/>
            </p:cNvCxnSpPr>
            <p:nvPr/>
          </p:nvCxnSpPr>
          <p:spPr>
            <a:xfrm flipH="1" rot="10800000">
              <a:off x="1925250" y="2236025"/>
              <a:ext cx="1423500" cy="694500"/>
            </a:xfrm>
            <a:prstGeom prst="straightConnector1">
              <a:avLst/>
            </a:prstGeom>
            <a:noFill/>
            <a:ln cap="flat" cmpd="sng" w="9525">
              <a:solidFill>
                <a:srgbClr val="93C47D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  <p:sp>
          <p:nvSpPr>
            <p:cNvPr id="150" name="Google Shape;150;p16"/>
            <p:cNvSpPr txBox="1"/>
            <p:nvPr/>
          </p:nvSpPr>
          <p:spPr>
            <a:xfrm>
              <a:off x="5040575" y="2297363"/>
              <a:ext cx="7845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00">
                  <a:solidFill>
                    <a:schemeClr val="dk1"/>
                  </a:solidFill>
                </a:rPr>
                <a:t>Survey references</a:t>
              </a:r>
              <a:endParaRPr sz="1000">
                <a:solidFill>
                  <a:schemeClr val="dk1"/>
                </a:solidFill>
              </a:endParaRPr>
            </a:p>
          </p:txBody>
        </p:sp>
      </p:grpSp>
      <p:sp>
        <p:nvSpPr>
          <p:cNvPr id="151" name="Google Shape;151;p16"/>
          <p:cNvSpPr txBox="1"/>
          <p:nvPr/>
        </p:nvSpPr>
        <p:spPr>
          <a:xfrm>
            <a:off x="5219450" y="3100825"/>
            <a:ext cx="6741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</a:rPr>
              <a:t>Optics</a:t>
            </a:r>
            <a:endParaRPr sz="1000">
              <a:solidFill>
                <a:schemeClr val="dk1"/>
              </a:solidFill>
            </a:endParaRPr>
          </a:p>
        </p:txBody>
      </p:sp>
      <p:grpSp>
        <p:nvGrpSpPr>
          <p:cNvPr id="152" name="Google Shape;152;p16"/>
          <p:cNvGrpSpPr/>
          <p:nvPr/>
        </p:nvGrpSpPr>
        <p:grpSpPr>
          <a:xfrm>
            <a:off x="3118650" y="3364600"/>
            <a:ext cx="1532100" cy="852300"/>
            <a:chOff x="3118650" y="3364600"/>
            <a:chExt cx="1532100" cy="852300"/>
          </a:xfrm>
        </p:grpSpPr>
        <p:sp>
          <p:nvSpPr>
            <p:cNvPr id="153" name="Google Shape;153;p16"/>
            <p:cNvSpPr/>
            <p:nvPr/>
          </p:nvSpPr>
          <p:spPr>
            <a:xfrm>
              <a:off x="3118650" y="3885100"/>
              <a:ext cx="1532100" cy="331800"/>
            </a:xfrm>
            <a:prstGeom prst="roundRect">
              <a:avLst>
                <a:gd fmla="val 16667" name="adj"/>
              </a:avLst>
            </a:prstGeom>
            <a:noFill/>
            <a:ln cap="flat" cmpd="sng" w="12700">
              <a:solidFill>
                <a:srgbClr val="0C0C0C"/>
              </a:solidFill>
              <a:prstDash val="dash"/>
              <a:miter lim="800000"/>
              <a:headEnd len="sm" w="sm" type="none"/>
              <a:tailEnd len="sm" w="sm" type="none"/>
            </a:ln>
          </p:spPr>
          <p:txBody>
            <a:bodyPr anchorCtr="0" anchor="ctr" bIns="34275" lIns="68575" spcFirstLastPara="1" rIns="68575" wrap="square" tIns="342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rgbClr val="FFFFFF"/>
                  </a:highlight>
                </a:rPr>
                <a:t>Beam Physics</a:t>
              </a:r>
              <a:endParaRPr sz="1050">
                <a:solidFill>
                  <a:schemeClr val="dk1"/>
                </a:solidFill>
                <a:highlight>
                  <a:srgbClr val="FFFFFF"/>
                </a:highlight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050">
                  <a:solidFill>
                    <a:schemeClr val="dk1"/>
                  </a:solidFill>
                  <a:highlight>
                    <a:srgbClr val="FFFFFF"/>
                  </a:highlight>
                </a:rPr>
                <a:t>Operation</a:t>
              </a:r>
              <a:endParaRPr sz="1050">
                <a:solidFill>
                  <a:schemeClr val="dk1"/>
                </a:solidFill>
                <a:highlight>
                  <a:srgbClr val="FFFFFF"/>
                </a:highlight>
              </a:endParaRPr>
            </a:p>
          </p:txBody>
        </p:sp>
        <p:cxnSp>
          <p:nvCxnSpPr>
            <p:cNvPr id="154" name="Google Shape;154;p16"/>
            <p:cNvCxnSpPr>
              <a:stCxn id="153" idx="0"/>
              <a:endCxn id="110" idx="2"/>
            </p:cNvCxnSpPr>
            <p:nvPr/>
          </p:nvCxnSpPr>
          <p:spPr>
            <a:xfrm flipH="1" rot="10800000">
              <a:off x="3884700" y="3364600"/>
              <a:ext cx="1800" cy="520500"/>
            </a:xfrm>
            <a:prstGeom prst="straightConnector1">
              <a:avLst/>
            </a:prstGeom>
            <a:noFill/>
            <a:ln cap="flat" cmpd="sng" w="9525">
              <a:solidFill>
                <a:schemeClr val="dk2"/>
              </a:solidFill>
              <a:prstDash val="solid"/>
              <a:round/>
              <a:headEnd len="med" w="med" type="none"/>
              <a:tailEnd len="med" w="med" type="stealth"/>
            </a:ln>
          </p:spPr>
        </p:cxnSp>
      </p:grp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17"/>
          <p:cNvSpPr txBox="1"/>
          <p:nvPr>
            <p:ph type="title"/>
          </p:nvPr>
        </p:nvSpPr>
        <p:spPr>
          <a:xfrm>
            <a:off x="311700" y="3655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acc-models</a:t>
            </a:r>
            <a:endParaRPr/>
          </a:p>
        </p:txBody>
      </p:sp>
      <p:pic>
        <p:nvPicPr>
          <p:cNvPr id="160" name="Google Shape;16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975" y="1017725"/>
            <a:ext cx="3765751" cy="2673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96200" y="343325"/>
            <a:ext cx="3347501" cy="3347501"/>
          </a:xfrm>
          <a:prstGeom prst="rect">
            <a:avLst/>
          </a:prstGeom>
          <a:noFill/>
          <a:ln>
            <a:noFill/>
          </a:ln>
        </p:spPr>
      </p:pic>
      <p:sp>
        <p:nvSpPr>
          <p:cNvPr id="162" name="Google Shape;162;p17"/>
          <p:cNvSpPr txBox="1"/>
          <p:nvPr/>
        </p:nvSpPr>
        <p:spPr>
          <a:xfrm>
            <a:off x="82350" y="3806775"/>
            <a:ext cx="83835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Gitlab repository</a:t>
            </a:r>
            <a:r>
              <a:rPr lang="en">
                <a:solidFill>
                  <a:schemeClr val="dk1"/>
                </a:solidFill>
              </a:rPr>
              <a:t> and </a:t>
            </a:r>
            <a:r>
              <a:rPr lang="en" u="sng">
                <a:solidFill>
                  <a:schemeClr val="hlink"/>
                </a:solidFill>
                <a:hlinkClick r:id="rId6"/>
              </a:rPr>
              <a:t>website</a:t>
            </a:r>
            <a:r>
              <a:rPr lang="en">
                <a:solidFill>
                  <a:schemeClr val="dk1"/>
                </a:solidFill>
              </a:rPr>
              <a:t> that contains optics models for operations and studies.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Managed by BE-OP and BE-ABP/BE-EA/SY-ABT optics experts.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We aim at </a:t>
            </a:r>
            <a:r>
              <a:rPr lang="en">
                <a:solidFill>
                  <a:schemeClr val="dk1"/>
                </a:solidFill>
              </a:rPr>
              <a:t>continuing</a:t>
            </a:r>
            <a:r>
              <a:rPr lang="en">
                <a:solidFill>
                  <a:schemeClr val="dk1"/>
                </a:solidFill>
              </a:rPr>
              <a:t> building on top of acc-models: increase coverage, add integration </a:t>
            </a:r>
            <a:r>
              <a:rPr lang="en">
                <a:solidFill>
                  <a:schemeClr val="dk1"/>
                </a:solidFill>
              </a:rPr>
              <a:t>with</a:t>
            </a:r>
            <a:r>
              <a:rPr lang="en">
                <a:solidFill>
                  <a:schemeClr val="dk1"/>
                </a:solidFill>
              </a:rPr>
              <a:t> </a:t>
            </a:r>
            <a:r>
              <a:rPr lang="en">
                <a:solidFill>
                  <a:schemeClr val="dk1"/>
                </a:solidFill>
              </a:rPr>
              <a:t>existing</a:t>
            </a:r>
            <a:r>
              <a:rPr lang="en">
                <a:solidFill>
                  <a:schemeClr val="dk1"/>
                </a:solidFill>
              </a:rPr>
              <a:t> database and workflows, </a:t>
            </a:r>
            <a:r>
              <a:rPr lang="en">
                <a:solidFill>
                  <a:schemeClr val="dk1"/>
                </a:solidFill>
              </a:rPr>
              <a:t>improve robustness.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We now look at the connections with the </a:t>
            </a:r>
            <a:r>
              <a:rPr lang="en">
                <a:solidFill>
                  <a:schemeClr val="dk1"/>
                </a:solidFill>
              </a:rPr>
              <a:t>relevant</a:t>
            </a:r>
            <a:r>
              <a:rPr lang="en">
                <a:solidFill>
                  <a:schemeClr val="dk1"/>
                </a:solidFill>
              </a:rPr>
              <a:t> data domains….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Layout database</a:t>
            </a:r>
            <a:endParaRPr/>
          </a:p>
        </p:txBody>
      </p:sp>
      <p:sp>
        <p:nvSpPr>
          <p:cNvPr id="168" name="Google Shape;168;p18"/>
          <p:cNvSpPr txBox="1"/>
          <p:nvPr>
            <p:ph idx="1" type="body"/>
          </p:nvPr>
        </p:nvSpPr>
        <p:spPr>
          <a:xfrm>
            <a:off x="341700" y="1008300"/>
            <a:ext cx="2667600" cy="12885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 u="sng">
                <a:solidFill>
                  <a:schemeClr val="hlink"/>
                </a:solidFill>
                <a:hlinkClick r:id="rId3"/>
              </a:rPr>
              <a:t>LDB</a:t>
            </a:r>
            <a:r>
              <a:rPr lang="en" sz="1200"/>
              <a:t> contains many types of data, among which, </a:t>
            </a:r>
            <a:r>
              <a:rPr b="1" lang="en" sz="1200"/>
              <a:t>f</a:t>
            </a:r>
            <a:r>
              <a:rPr b="1" lang="en" sz="1200"/>
              <a:t>unctional positions</a:t>
            </a:r>
            <a:r>
              <a:rPr lang="en" sz="1200"/>
              <a:t>, expressed as a tree of rigid </a:t>
            </a:r>
            <a:r>
              <a:rPr lang="en" sz="1200"/>
              <a:t>transformations (but no </a:t>
            </a:r>
            <a:r>
              <a:rPr lang="en" sz="1200"/>
              <a:t>explicit</a:t>
            </a:r>
            <a:r>
              <a:rPr lang="en" sz="1200"/>
              <a:t> bends!),</a:t>
            </a:r>
            <a:r>
              <a:rPr lang="en" sz="1200"/>
              <a:t> and associated circuits when relevant.</a:t>
            </a:r>
            <a:endParaRPr sz="1200"/>
          </a:p>
        </p:txBody>
      </p:sp>
      <p:pic>
        <p:nvPicPr>
          <p:cNvPr id="169" name="Google Shape;16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9900" y="750950"/>
            <a:ext cx="5698049" cy="144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562050" y="2251500"/>
            <a:ext cx="6485900" cy="1117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8"/>
          <p:cNvPicPr preferRelativeResize="0"/>
          <p:nvPr/>
        </p:nvPicPr>
        <p:blipFill rotWithShape="1">
          <a:blip r:embed="rId6">
            <a:alphaModFix/>
          </a:blip>
          <a:srcRect b="11948" l="0" r="0" t="0"/>
          <a:stretch/>
        </p:blipFill>
        <p:spPr>
          <a:xfrm>
            <a:off x="179500" y="2488063"/>
            <a:ext cx="1841025" cy="100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18"/>
          <p:cNvSpPr txBox="1"/>
          <p:nvPr>
            <p:ph idx="1" type="body"/>
          </p:nvPr>
        </p:nvSpPr>
        <p:spPr>
          <a:xfrm>
            <a:off x="46425" y="3720850"/>
            <a:ext cx="2232600" cy="941700"/>
          </a:xfrm>
          <a:prstGeom prst="rect">
            <a:avLst/>
          </a:prstGeom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200"/>
              <a:t>Functional positions are c</a:t>
            </a:r>
            <a:r>
              <a:rPr lang="en" sz="1200"/>
              <a:t>onnected with </a:t>
            </a:r>
            <a:r>
              <a:rPr b="1" lang="en" sz="1200"/>
              <a:t>types</a:t>
            </a:r>
            <a:r>
              <a:rPr lang="en" sz="1200"/>
              <a:t>, which add additional info such as </a:t>
            </a:r>
            <a:r>
              <a:rPr b="1" lang="en" sz="1200"/>
              <a:t>apertures</a:t>
            </a:r>
            <a:r>
              <a:rPr lang="en" sz="1200"/>
              <a:t>.</a:t>
            </a:r>
            <a:endParaRPr sz="1200"/>
          </a:p>
        </p:txBody>
      </p:sp>
      <p:pic>
        <p:nvPicPr>
          <p:cNvPr id="173" name="Google Shape;173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622700" y="3431500"/>
            <a:ext cx="3173450" cy="136075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18"/>
          <p:cNvSpPr txBox="1"/>
          <p:nvPr/>
        </p:nvSpPr>
        <p:spPr>
          <a:xfrm>
            <a:off x="6759000" y="3431500"/>
            <a:ext cx="2391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75" name="Google Shape;175;p18"/>
          <p:cNvSpPr txBox="1"/>
          <p:nvPr/>
        </p:nvSpPr>
        <p:spPr>
          <a:xfrm>
            <a:off x="5874550" y="3425325"/>
            <a:ext cx="3173400" cy="1373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Data is entered </a:t>
            </a:r>
            <a:r>
              <a:rPr lang="en" sz="1200">
                <a:solidFill>
                  <a:schemeClr val="dk2"/>
                </a:solidFill>
              </a:rPr>
              <a:t>mostly</a:t>
            </a:r>
            <a:r>
              <a:rPr lang="en" sz="1200">
                <a:solidFill>
                  <a:schemeClr val="dk2"/>
                </a:solidFill>
              </a:rPr>
              <a:t> by configuration managers, </a:t>
            </a:r>
            <a:r>
              <a:rPr lang="en" sz="1200">
                <a:solidFill>
                  <a:schemeClr val="dk2"/>
                </a:solidFill>
              </a:rPr>
              <a:t>vacuum</a:t>
            </a:r>
            <a:r>
              <a:rPr lang="en" sz="1200">
                <a:solidFill>
                  <a:schemeClr val="dk2"/>
                </a:solidFill>
              </a:rPr>
              <a:t> </a:t>
            </a:r>
            <a:r>
              <a:rPr lang="en" sz="1200">
                <a:solidFill>
                  <a:schemeClr val="dk2"/>
                </a:solidFill>
              </a:rPr>
              <a:t>experts (LHC only) and MPE (circuits).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Data quality saves resources, and we shall see what it means and how to improve it… </a:t>
            </a:r>
            <a:endParaRPr sz="12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Layout database data and acc-models</a:t>
            </a:r>
            <a:endParaRPr/>
          </a:p>
        </p:txBody>
      </p:sp>
      <p:pic>
        <p:nvPicPr>
          <p:cNvPr id="181" name="Google Shape;18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25" y="1017725"/>
            <a:ext cx="1057475" cy="3976524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9"/>
          <p:cNvSpPr txBox="1"/>
          <p:nvPr/>
        </p:nvSpPr>
        <p:spPr>
          <a:xfrm>
            <a:off x="1105200" y="1017725"/>
            <a:ext cx="8038800" cy="14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25">
                <a:solidFill>
                  <a:schemeClr val="dk2"/>
                </a:solidFill>
              </a:rPr>
              <a:t>The layout database contains data for </a:t>
            </a:r>
            <a:r>
              <a:rPr b="1" lang="en" sz="1225">
                <a:solidFill>
                  <a:schemeClr val="dk2"/>
                </a:solidFill>
              </a:rPr>
              <a:t>most of the rings and lines.</a:t>
            </a:r>
            <a:r>
              <a:rPr lang="en" sz="1225">
                <a:solidFill>
                  <a:schemeClr val="dk2"/>
                </a:solidFill>
              </a:rPr>
              <a:t> The Layout database generates MAD-X sequence for most of them (and aperture definitions for LHC and SPS), nightly. However, this data is not fully exploited in acc-models!</a:t>
            </a:r>
            <a:endParaRPr sz="122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25">
                <a:solidFill>
                  <a:schemeClr val="dk2"/>
                </a:solidFill>
              </a:rPr>
              <a:t>The </a:t>
            </a:r>
            <a:r>
              <a:rPr b="1" lang="en" sz="1225">
                <a:solidFill>
                  <a:schemeClr val="dk2"/>
                </a:solidFill>
              </a:rPr>
              <a:t>large majority of the LDB data is correct</a:t>
            </a:r>
            <a:r>
              <a:rPr lang="en" sz="1225">
                <a:solidFill>
                  <a:schemeClr val="dk2"/>
                </a:solidFill>
              </a:rPr>
              <a:t>, at the same </a:t>
            </a:r>
            <a:r>
              <a:rPr lang="en" sz="1225">
                <a:solidFill>
                  <a:schemeClr val="dk2"/>
                </a:solidFill>
              </a:rPr>
              <a:t>time,</a:t>
            </a:r>
            <a:r>
              <a:rPr lang="en" sz="1225">
                <a:solidFill>
                  <a:schemeClr val="dk2"/>
                </a:solidFill>
              </a:rPr>
              <a:t> </a:t>
            </a:r>
            <a:r>
              <a:rPr b="1" lang="en" sz="1225">
                <a:solidFill>
                  <a:schemeClr val="dk2"/>
                </a:solidFill>
              </a:rPr>
              <a:t>a model can break with a single error</a:t>
            </a:r>
            <a:r>
              <a:rPr lang="en" sz="1225">
                <a:solidFill>
                  <a:schemeClr val="dk2"/>
                </a:solidFill>
              </a:rPr>
              <a:t>.</a:t>
            </a:r>
            <a:endParaRPr sz="122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7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 sz="1225">
                <a:solidFill>
                  <a:schemeClr val="dk2"/>
                </a:solidFill>
              </a:rPr>
              <a:t>Some </a:t>
            </a:r>
            <a:r>
              <a:rPr lang="en" sz="1225">
                <a:solidFill>
                  <a:schemeClr val="dk2"/>
                </a:solidFill>
              </a:rPr>
              <a:t>data is not used immediately and validated ➡ quality issues and gradual degradation over time.</a:t>
            </a:r>
            <a:endParaRPr sz="1225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7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225">
                <a:solidFill>
                  <a:schemeClr val="dk2"/>
                </a:solidFill>
              </a:rPr>
              <a:t>Data based on informal definitions and ad-hoc agreements ➡ a lack of coherence between and within machines.</a:t>
            </a:r>
            <a:endParaRPr sz="1225">
              <a:solidFill>
                <a:schemeClr val="dk2"/>
              </a:solidFill>
            </a:endParaRPr>
          </a:p>
        </p:txBody>
      </p:sp>
      <p:sp>
        <p:nvSpPr>
          <p:cNvPr id="183" name="Google Shape;183;p19"/>
          <p:cNvSpPr txBox="1"/>
          <p:nvPr/>
        </p:nvSpPr>
        <p:spPr>
          <a:xfrm>
            <a:off x="1133575" y="2480300"/>
            <a:ext cx="2644800" cy="25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</a:rPr>
              <a:t>The layout database is the keystone of the </a:t>
            </a:r>
            <a:r>
              <a:rPr b="1" lang="en" sz="1200">
                <a:solidFill>
                  <a:schemeClr val="dk2"/>
                </a:solidFill>
              </a:rPr>
              <a:t>Engineering to Alignment</a:t>
            </a:r>
            <a:r>
              <a:rPr lang="en" sz="1200">
                <a:solidFill>
                  <a:schemeClr val="dk2"/>
                </a:solidFill>
              </a:rPr>
              <a:t> project (</a:t>
            </a:r>
            <a:r>
              <a:rPr b="1" lang="en" sz="1200" u="sng">
                <a:solidFill>
                  <a:schemeClr val="hlink"/>
                </a:solidFill>
                <a:hlinkClick r:id="rId4"/>
              </a:rPr>
              <a:t>E2A</a:t>
            </a:r>
            <a:r>
              <a:rPr lang="en" sz="1200">
                <a:solidFill>
                  <a:schemeClr val="dk2"/>
                </a:solidFill>
              </a:rPr>
              <a:t>) that aims at improving the speed and quality of beam line construction and alignment. Some WPs directly address those issues: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</a:rPr>
              <a:t>WP1: Data consistency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2"/>
                </a:solidFill>
              </a:rPr>
              <a:t>WP2: Survey references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WP4: Automatic Validation 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WP7: Validation parameter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WP8: Glossary</a:t>
            </a:r>
            <a:endParaRPr sz="1200">
              <a:solidFill>
                <a:schemeClr val="dk2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</a:rPr>
              <a:t>Remarkable progress!</a:t>
            </a:r>
            <a:endParaRPr sz="1200">
              <a:solidFill>
                <a:schemeClr val="dk2"/>
              </a:solidFill>
            </a:endParaRPr>
          </a:p>
        </p:txBody>
      </p:sp>
      <p:pic>
        <p:nvPicPr>
          <p:cNvPr id="184" name="Google Shape;184;p19"/>
          <p:cNvPicPr preferRelativeResize="0"/>
          <p:nvPr/>
        </p:nvPicPr>
        <p:blipFill rotWithShape="1">
          <a:blip r:embed="rId5">
            <a:alphaModFix/>
          </a:blip>
          <a:srcRect b="0" l="5538" r="1843" t="16541"/>
          <a:stretch/>
        </p:blipFill>
        <p:spPr>
          <a:xfrm>
            <a:off x="3778375" y="2480300"/>
            <a:ext cx="5365623" cy="243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0"/>
          <p:cNvSpPr txBox="1"/>
          <p:nvPr>
            <p:ph type="title"/>
          </p:nvPr>
        </p:nvSpPr>
        <p:spPr>
          <a:xfrm>
            <a:off x="311700" y="445025"/>
            <a:ext cx="31431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Layout visualizations</a:t>
            </a:r>
            <a:endParaRPr/>
          </a:p>
        </p:txBody>
      </p:sp>
      <p:pic>
        <p:nvPicPr>
          <p:cNvPr id="190" name="Google Shape;19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650" y="1017725"/>
            <a:ext cx="4078898" cy="266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5774" y="3170400"/>
            <a:ext cx="1097150" cy="288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0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800150" y="171350"/>
            <a:ext cx="3941451" cy="308395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20"/>
          <p:cNvSpPr txBox="1"/>
          <p:nvPr/>
        </p:nvSpPr>
        <p:spPr>
          <a:xfrm>
            <a:off x="205650" y="3710975"/>
            <a:ext cx="4018200" cy="13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chemeClr val="hlink"/>
                </a:solidFill>
                <a:hlinkClick r:id="rId6"/>
              </a:rPr>
              <a:t>PLM</a:t>
            </a:r>
            <a:r>
              <a:rPr lang="en" sz="1300">
                <a:solidFill>
                  <a:schemeClr val="dk2"/>
                </a:solidFill>
              </a:rPr>
              <a:t> team has </a:t>
            </a:r>
            <a:r>
              <a:rPr lang="en" sz="1300">
                <a:solidFill>
                  <a:schemeClr val="dk2"/>
                </a:solidFill>
              </a:rPr>
              <a:t>launched a remarkable layout viewer, integrating the layout database and GEODE data with their equipment data and allowing connecting to equipment 3D models.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See with your own eyes, it is truly remarkable!</a:t>
            </a:r>
            <a:endParaRPr sz="1300">
              <a:solidFill>
                <a:schemeClr val="dk2"/>
              </a:solidFill>
            </a:endParaRPr>
          </a:p>
        </p:txBody>
      </p:sp>
      <p:sp>
        <p:nvSpPr>
          <p:cNvPr id="194" name="Google Shape;194;p20"/>
          <p:cNvSpPr txBox="1"/>
          <p:nvPr/>
        </p:nvSpPr>
        <p:spPr>
          <a:xfrm>
            <a:off x="4640550" y="3413575"/>
            <a:ext cx="4352700" cy="158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However, the data does not show as expected…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Here you see a recurring issue: missing the explicit link between the element model and the corresponding global </a:t>
            </a:r>
            <a:r>
              <a:rPr lang="en" sz="1300">
                <a:solidFill>
                  <a:schemeClr val="dk2"/>
                </a:solidFill>
              </a:rPr>
              <a:t>reference</a:t>
            </a:r>
            <a:r>
              <a:rPr lang="en" sz="1300">
                <a:solidFill>
                  <a:schemeClr val="dk2"/>
                </a:solidFill>
              </a:rPr>
              <a:t> points.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This is an innocent virtual artefact, but we had real installation artefacts in LS2!</a:t>
            </a:r>
            <a:endParaRPr sz="1300">
              <a:solidFill>
                <a:schemeClr val="dk2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>
                <a:solidFill>
                  <a:schemeClr val="dk2"/>
                </a:solidFill>
              </a:rPr>
              <a:t>Need investment in </a:t>
            </a:r>
            <a:r>
              <a:rPr lang="en" sz="1300">
                <a:solidFill>
                  <a:schemeClr val="dk2"/>
                </a:solidFill>
              </a:rPr>
              <a:t>quality and focus.</a:t>
            </a:r>
            <a:endParaRPr sz="13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Equipment data</a:t>
            </a:r>
            <a:endParaRPr/>
          </a:p>
        </p:txBody>
      </p:sp>
      <p:sp>
        <p:nvSpPr>
          <p:cNvPr id="200" name="Google Shape;200;p21"/>
          <p:cNvSpPr txBox="1"/>
          <p:nvPr/>
        </p:nvSpPr>
        <p:spPr>
          <a:xfrm>
            <a:off x="218650" y="979025"/>
            <a:ext cx="8289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acc-models </a:t>
            </a:r>
            <a:r>
              <a:rPr lang="en">
                <a:solidFill>
                  <a:schemeClr val="dk1"/>
                </a:solidFill>
              </a:rPr>
              <a:t>should contain measured properties of the installed equipment. </a:t>
            </a:r>
            <a:r>
              <a:rPr b="1" lang="en" u="sng">
                <a:solidFill>
                  <a:schemeClr val="hlink"/>
                </a:solidFill>
                <a:hlinkClick r:id="rId3"/>
              </a:rPr>
              <a:t>Infor EAM</a:t>
            </a:r>
            <a:r>
              <a:rPr b="1" lang="en">
                <a:solidFill>
                  <a:schemeClr val="dk1"/>
                </a:solidFill>
              </a:rPr>
              <a:t> (</a:t>
            </a:r>
            <a:r>
              <a:rPr b="1" lang="en" u="sng">
                <a:solidFill>
                  <a:schemeClr val="hlink"/>
                </a:solidFill>
                <a:hlinkClick r:id="rId4"/>
              </a:rPr>
              <a:t>MTF</a:t>
            </a:r>
            <a:r>
              <a:rPr b="1" lang="en">
                <a:solidFill>
                  <a:schemeClr val="dk1"/>
                </a:solidFill>
              </a:rPr>
              <a:t>)</a:t>
            </a:r>
            <a:r>
              <a:rPr lang="en">
                <a:solidFill>
                  <a:schemeClr val="dk1"/>
                </a:solidFill>
              </a:rPr>
              <a:t> contains the connections between functional positions and </a:t>
            </a:r>
            <a:r>
              <a:rPr b="1" lang="en">
                <a:solidFill>
                  <a:schemeClr val="dk1"/>
                </a:solidFill>
              </a:rPr>
              <a:t>assets</a:t>
            </a:r>
            <a:r>
              <a:rPr lang="en">
                <a:solidFill>
                  <a:schemeClr val="dk1"/>
                </a:solidFill>
              </a:rPr>
              <a:t> and some equipment data…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01" name="Google Shape;201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8650" y="1594625"/>
            <a:ext cx="3313225" cy="2834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770974" y="1459050"/>
            <a:ext cx="3074475" cy="235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274449" y="2080013"/>
            <a:ext cx="2977749" cy="1546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4693525" y="2381050"/>
            <a:ext cx="2526325" cy="2243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" name="Google Shape;205;p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745400" y="1899550"/>
            <a:ext cx="2489750" cy="2795750"/>
          </a:xfrm>
          <a:prstGeom prst="rect">
            <a:avLst/>
          </a:prstGeom>
          <a:noFill/>
          <a:ln>
            <a:noFill/>
          </a:ln>
        </p:spPr>
      </p:pic>
      <p:sp>
        <p:nvSpPr>
          <p:cNvPr id="206" name="Google Shape;206;p21"/>
          <p:cNvSpPr txBox="1"/>
          <p:nvPr/>
        </p:nvSpPr>
        <p:spPr>
          <a:xfrm>
            <a:off x="349375" y="4697075"/>
            <a:ext cx="840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>
                <a:solidFill>
                  <a:schemeClr val="dk2"/>
                </a:solidFill>
              </a:rPr>
              <a:t>Effort needed to understand </a:t>
            </a:r>
            <a:r>
              <a:rPr lang="en" sz="1800">
                <a:solidFill>
                  <a:schemeClr val="dk2"/>
                </a:solidFill>
              </a:rPr>
              <a:t>what</a:t>
            </a:r>
            <a:r>
              <a:rPr lang="en" sz="1800">
                <a:solidFill>
                  <a:schemeClr val="dk2"/>
                </a:solidFill>
              </a:rPr>
              <a:t> is available, reliable and maintained…  </a:t>
            </a:r>
            <a:endParaRPr sz="1800">
              <a:solidFill>
                <a:schemeClr val="dk2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Magnetic models</a:t>
            </a:r>
            <a:endParaRPr/>
          </a:p>
        </p:txBody>
      </p:sp>
      <p:pic>
        <p:nvPicPr>
          <p:cNvPr id="212" name="Google Shape;21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58175" y="1723200"/>
            <a:ext cx="3503151" cy="284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2"/>
          <p:cNvPicPr preferRelativeResize="0"/>
          <p:nvPr/>
        </p:nvPicPr>
        <p:blipFill rotWithShape="1">
          <a:blip r:embed="rId4">
            <a:alphaModFix/>
          </a:blip>
          <a:srcRect b="0" l="0" r="0" t="23646"/>
          <a:stretch/>
        </p:blipFill>
        <p:spPr>
          <a:xfrm>
            <a:off x="4963362" y="582700"/>
            <a:ext cx="3697974" cy="123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22"/>
          <p:cNvSpPr txBox="1"/>
          <p:nvPr/>
        </p:nvSpPr>
        <p:spPr>
          <a:xfrm>
            <a:off x="4822450" y="4506425"/>
            <a:ext cx="3979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Windows Interface to Simulation of Errors</a:t>
            </a:r>
            <a:endParaRPr/>
          </a:p>
        </p:txBody>
      </p:sp>
      <p:sp>
        <p:nvSpPr>
          <p:cNvPr id="215" name="Google Shape;215;p22"/>
          <p:cNvSpPr txBox="1"/>
          <p:nvPr/>
        </p:nvSpPr>
        <p:spPr>
          <a:xfrm>
            <a:off x="197350" y="1017725"/>
            <a:ext cx="45732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Magnetic models are essential for operation, and very accurate models are </a:t>
            </a:r>
            <a:r>
              <a:rPr lang="en">
                <a:solidFill>
                  <a:schemeClr val="dk1"/>
                </a:solidFill>
              </a:rPr>
              <a:t>especially</a:t>
            </a:r>
            <a:r>
              <a:rPr lang="en">
                <a:solidFill>
                  <a:schemeClr val="dk1"/>
                </a:solidFill>
              </a:rPr>
              <a:t> useful for machines like the LHC that are slow and expensive to measure.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6" name="Google Shape;216;p22"/>
          <p:cNvSpPr txBox="1"/>
          <p:nvPr/>
        </p:nvSpPr>
        <p:spPr>
          <a:xfrm>
            <a:off x="211750" y="1983025"/>
            <a:ext cx="45444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WISE was developed to integrate magnetic field model (FIDEL) in a complete workflow that considers strengths from optics, geometrical measurements and creates magnetic imperfections.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17" name="Google Shape;217;p22"/>
          <p:cNvSpPr txBox="1"/>
          <p:nvPr/>
        </p:nvSpPr>
        <p:spPr>
          <a:xfrm>
            <a:off x="226200" y="3029725"/>
            <a:ext cx="45444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We need to revive and extend the tool for HL-LHC, other initiatives are already starting for other machines.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A good occasion to have a common approach happening at the same time </a:t>
            </a:r>
            <a:r>
              <a:rPr lang="en">
                <a:solidFill>
                  <a:schemeClr val="dk1"/>
                </a:solidFill>
              </a:rPr>
              <a:t>as</a:t>
            </a:r>
            <a:r>
              <a:rPr lang="en">
                <a:solidFill>
                  <a:schemeClr val="dk1"/>
                </a:solidFill>
              </a:rPr>
              <a:t> the restructuring of acc-models around Xsuite.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